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sldIdLst>
    <p:sldId id="256" r:id="rId2"/>
    <p:sldId id="258" r:id="rId3"/>
    <p:sldId id="337" r:id="rId4"/>
    <p:sldId id="338" r:id="rId5"/>
    <p:sldId id="332" r:id="rId6"/>
    <p:sldId id="336" r:id="rId7"/>
    <p:sldId id="331" r:id="rId8"/>
    <p:sldId id="333" r:id="rId9"/>
    <p:sldId id="335" r:id="rId10"/>
    <p:sldId id="266" r:id="rId11"/>
    <p:sldId id="267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6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6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6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8E7866B-D5EA-42EC-9C17-69038E8B7D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7112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902B3445-7A45-4E38-8211-5C7BF2024596}" type="slidenum">
              <a:rPr lang="en-US" altLang="ja-JP">
                <a:latin typeface="Arial" charset="0"/>
              </a:rPr>
              <a:pPr eaLnBrk="1" hangingPunct="1"/>
              <a:t>1</a:t>
            </a:fld>
            <a:endParaRPr lang="en-US" altLang="ja-JP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B766450A-712F-4B48-848E-55B4D11F2C3C}" type="slidenum">
              <a:rPr lang="en-US" altLang="ja-JP">
                <a:latin typeface="Arial" charset="0"/>
              </a:rPr>
              <a:pPr eaLnBrk="1" hangingPunct="1"/>
              <a:t>11</a:t>
            </a:fld>
            <a:endParaRPr lang="en-US" altLang="ja-JP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FD5B58E5-30D1-4957-96B6-C9B4E6BFD2AD}" type="slidenum">
              <a:rPr lang="en-US" altLang="ja-JP">
                <a:latin typeface="Arial" charset="0"/>
              </a:rPr>
              <a:pPr eaLnBrk="1" hangingPunct="1"/>
              <a:t>2</a:t>
            </a:fld>
            <a:endParaRPr lang="en-US" altLang="ja-JP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FD5B58E5-30D1-4957-96B6-C9B4E6BFD2AD}" type="slidenum">
              <a:rPr lang="en-US" altLang="ja-JP">
                <a:latin typeface="Arial" charset="0"/>
              </a:rPr>
              <a:pPr eaLnBrk="1" hangingPunct="1"/>
              <a:t>3</a:t>
            </a:fld>
            <a:endParaRPr lang="en-US" altLang="ja-JP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A70A9D01-92E7-48EE-96B0-CF34D0C4F897}" type="slidenum">
              <a:rPr lang="en-US" altLang="ja-JP">
                <a:latin typeface="Arial" charset="0"/>
              </a:rPr>
              <a:pPr eaLnBrk="1" hangingPunct="1"/>
              <a:t>5</a:t>
            </a:fld>
            <a:endParaRPr lang="en-US" altLang="ja-JP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ECE008DD-406F-47C5-BD8B-EE856DD85197}" type="slidenum">
              <a:rPr lang="en-US" altLang="ja-JP">
                <a:latin typeface="Arial" charset="0"/>
              </a:rPr>
              <a:pPr eaLnBrk="1" hangingPunct="1"/>
              <a:t>6</a:t>
            </a:fld>
            <a:endParaRPr lang="en-US" altLang="ja-JP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423354AD-35C7-42F6-B021-7F2E0A19DF47}" type="slidenum">
              <a:rPr lang="en-US" altLang="ja-JP">
                <a:latin typeface="Arial" charset="0"/>
              </a:rPr>
              <a:pPr eaLnBrk="1" hangingPunct="1"/>
              <a:t>7</a:t>
            </a:fld>
            <a:endParaRPr lang="en-US" altLang="ja-JP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697EBA32-49EC-48CE-95BA-2959D3718801}" type="slidenum">
              <a:rPr lang="en-US" altLang="ja-JP">
                <a:latin typeface="Arial" charset="0"/>
              </a:rPr>
              <a:pPr eaLnBrk="1" hangingPunct="1"/>
              <a:t>8</a:t>
            </a:fld>
            <a:endParaRPr lang="en-US" altLang="ja-JP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61EAA4CB-08BC-406E-A874-18A2499DFAEE}" type="slidenum">
              <a:rPr lang="en-US" altLang="ja-JP">
                <a:latin typeface="Arial" charset="0"/>
              </a:rPr>
              <a:pPr eaLnBrk="1" hangingPunct="1"/>
              <a:t>9</a:t>
            </a:fld>
            <a:endParaRPr lang="en-US" altLang="ja-JP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4F2EE982-D87C-40DB-ADAC-867B3D2BAD2E}" type="slidenum">
              <a:rPr lang="en-US" altLang="ja-JP">
                <a:latin typeface="Arial" charset="0"/>
              </a:rPr>
              <a:pPr eaLnBrk="1" hangingPunct="1"/>
              <a:t>10</a:t>
            </a:fld>
            <a:endParaRPr lang="en-US" altLang="ja-JP">
              <a:latin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按一下以編輯母片標題樣式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2A3C68-BE12-48F0-AEBC-36F466449E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51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D3114-BB0D-4E4A-A1A2-63E3D15B4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54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B61C0-C4A9-4B1D-9DF8-9184873FD7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614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63C04-4779-40D1-9FCA-4CF814D88E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30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51A57-A421-4E98-9BD7-F46BA649DA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73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4F961-71E6-4FCC-9D0D-D666388E4D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10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BA065-49EE-4036-AB9C-3E64E0E63A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15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40F1-3AC4-428E-A679-ECAA9B8495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56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47BA2-AE46-457B-8F3B-8939990870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33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27744-030C-48C2-A176-F9CB1C559F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09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F71BC-A8A2-4D41-8E9B-3314D112AB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942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024F1-137D-44E0-959A-D789D4B4D4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096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</a:t>
            </a:r>
          </a:p>
          <a:p>
            <a:pPr lvl="1"/>
            <a:r>
              <a:rPr lang="ja-JP" altLang="en-US" smtClean="0"/>
              <a:t>第二層</a:t>
            </a:r>
          </a:p>
          <a:p>
            <a:pPr lvl="2"/>
            <a:r>
              <a:rPr lang="ja-JP" altLang="en-US" smtClean="0"/>
              <a:t>第三層</a:t>
            </a:r>
          </a:p>
          <a:p>
            <a:pPr lvl="3"/>
            <a:r>
              <a:rPr lang="ja-JP" altLang="en-US" smtClean="0"/>
              <a:t>第四層</a:t>
            </a:r>
          </a:p>
          <a:p>
            <a:pPr lvl="4"/>
            <a:r>
              <a:rPr lang="ja-JP" altLang="en-US" smtClean="0"/>
              <a:t>第五層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9CFA3CC8-18D9-4F80-B645-B71FCC89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Computer Graphics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Bing-Yu Chen</a:t>
            </a:r>
            <a:br>
              <a:rPr lang="en-US" altLang="ja-JP" smtClean="0"/>
            </a:br>
            <a:r>
              <a:rPr lang="en-US" altLang="ja-JP" smtClean="0"/>
              <a:t>National Taiwan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Pre-requirements (better-to-have)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Linear Algebra</a:t>
            </a:r>
          </a:p>
          <a:p>
            <a:pPr eaLnBrk="1" hangingPunct="1"/>
            <a:r>
              <a:rPr lang="en-US" altLang="ja-JP" smtClean="0"/>
              <a:t>Data Structures</a:t>
            </a:r>
          </a:p>
          <a:p>
            <a:pPr eaLnBrk="1" hangingPunct="1"/>
            <a:r>
              <a:rPr lang="en-US" altLang="ja-JP" smtClean="0"/>
              <a:t>Algorithms </a:t>
            </a:r>
          </a:p>
          <a:p>
            <a:pPr eaLnBrk="1" hangingPunct="1"/>
            <a:r>
              <a:rPr lang="en-US" altLang="ja-JP" smtClean="0"/>
              <a:t>Programming Skills</a:t>
            </a:r>
          </a:p>
          <a:p>
            <a:pPr lvl="1" eaLnBrk="1" hangingPunct="1"/>
            <a:r>
              <a:rPr lang="en-US" altLang="ja-JP" smtClean="0"/>
              <a:t>C/C++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altLang="ja-JP" smtClean="0">
                <a:solidFill>
                  <a:schemeClr val="accent1"/>
                </a:solidFill>
              </a:rPr>
              <a:t>Java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Requirements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eaLnBrk="1" hangingPunct="1"/>
            <a:r>
              <a:rPr lang="en-US" altLang="ja-JP" smtClean="0"/>
              <a:t>Participants</a:t>
            </a:r>
          </a:p>
          <a:p>
            <a:pPr eaLnBrk="1" hangingPunct="1"/>
            <a:r>
              <a:rPr lang="en-US" altLang="ja-JP" smtClean="0"/>
              <a:t>Three or Four Programming Homework</a:t>
            </a:r>
          </a:p>
          <a:p>
            <a:pPr lvl="1" eaLnBrk="1" hangingPunct="1"/>
            <a:r>
              <a:rPr lang="en-US" altLang="ja-JP" smtClean="0"/>
              <a:t>deadlines = </a:t>
            </a:r>
            <a:r>
              <a:rPr lang="en-US" altLang="zh-TW" smtClean="0">
                <a:solidFill>
                  <a:schemeClr val="accent2"/>
                </a:solidFill>
              </a:rPr>
              <a:t>TBA</a:t>
            </a:r>
            <a:endParaRPr lang="en-US" altLang="ja-JP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ja-JP" smtClean="0"/>
              <a:t>Examination</a:t>
            </a:r>
            <a:r>
              <a:rPr lang="en-US" altLang="zh-TW" smtClean="0"/>
              <a:t> (maybe)</a:t>
            </a:r>
            <a:endParaRPr lang="en-US" altLang="ja-JP" smtClean="0">
              <a:ea typeface="PMingLiU" pitchFamily="18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Introduction to Instructors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Instructor &amp; Coordinator:</a:t>
            </a:r>
            <a:br>
              <a:rPr lang="en-US" altLang="ja-JP" dirty="0" smtClean="0"/>
            </a:br>
            <a:r>
              <a:rPr lang="en-US" altLang="ja-JP" dirty="0" smtClean="0"/>
              <a:t>P</a:t>
            </a:r>
            <a:r>
              <a:rPr lang="en-US" altLang="zh-TW" dirty="0" smtClean="0"/>
              <a:t>rof. </a:t>
            </a:r>
            <a:r>
              <a:rPr lang="en-US" altLang="ja-JP" dirty="0" smtClean="0"/>
              <a:t>Bing-Yu Chen </a:t>
            </a:r>
            <a:r>
              <a:rPr lang="en-US" altLang="zh-TW" dirty="0" smtClean="0"/>
              <a:t>(</a:t>
            </a:r>
            <a:r>
              <a:rPr lang="zh-TW" altLang="en-US" dirty="0" smtClean="0">
                <a:ea typeface="DFKai-SB" pitchFamily="65" charset="-120"/>
              </a:rPr>
              <a:t>陳炳宇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E-mail</a:t>
            </a:r>
            <a:r>
              <a:rPr lang="en-US" altLang="ja-JP" dirty="0" smtClean="0"/>
              <a:t>: robin@ntu.edu.tw</a:t>
            </a:r>
          </a:p>
          <a:p>
            <a:pPr lvl="1" eaLnBrk="1" hangingPunct="1"/>
            <a:r>
              <a:rPr lang="en-US" altLang="ja-JP" dirty="0" smtClean="0">
                <a:ea typeface="PMingLiU" pitchFamily="18" charset="-120"/>
              </a:rPr>
              <a:t>the easiest way to contact with me</a:t>
            </a:r>
          </a:p>
          <a:p>
            <a:pPr eaLnBrk="1" hangingPunct="1"/>
            <a:r>
              <a:rPr lang="en-US" altLang="ja-JP" dirty="0" smtClean="0">
                <a:ea typeface="PMingLiU" pitchFamily="18" charset="-120"/>
              </a:rPr>
              <a:t>Office: </a:t>
            </a:r>
            <a:r>
              <a:rPr lang="en-US" altLang="ja-JP" dirty="0" err="1" smtClean="0"/>
              <a:t>Mgmt</a:t>
            </a:r>
            <a:r>
              <a:rPr lang="en-US" altLang="ja-JP" dirty="0" smtClean="0"/>
              <a:t> II,</a:t>
            </a:r>
            <a:r>
              <a:rPr lang="en-US" altLang="ja-JP" dirty="0" smtClean="0">
                <a:ea typeface="PMingLiU" pitchFamily="18" charset="-120"/>
              </a:rPr>
              <a:t> Rm. 1112@NTU</a:t>
            </a:r>
          </a:p>
          <a:p>
            <a:pPr eaLnBrk="1" hangingPunct="1"/>
            <a:r>
              <a:rPr lang="en-US" altLang="ja-JP" dirty="0" smtClean="0">
                <a:ea typeface="PMingLiU" pitchFamily="18" charset="-120"/>
              </a:rPr>
              <a:t>Tel/Fax: </a:t>
            </a:r>
            <a:r>
              <a:rPr lang="en-US" altLang="ja-JP" dirty="0" smtClean="0"/>
              <a:t>(02)3366-1193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Introduction to Instructors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Dr. </a:t>
            </a:r>
            <a:r>
              <a:rPr lang="en-US" altLang="ja-JP" dirty="0"/>
              <a:t>Ming-Fang </a:t>
            </a:r>
            <a:r>
              <a:rPr lang="en-US" altLang="ja-JP" dirty="0" err="1"/>
              <a:t>Weng</a:t>
            </a:r>
            <a:r>
              <a:rPr lang="en-US" altLang="ja-JP" dirty="0"/>
              <a:t> </a:t>
            </a:r>
            <a:r>
              <a:rPr lang="en-US" altLang="zh-TW" dirty="0" smtClean="0"/>
              <a:t>(</a:t>
            </a:r>
            <a:r>
              <a:rPr lang="zh-TW" altLang="en-US" dirty="0">
                <a:ea typeface="DFKai-SB" pitchFamily="65" charset="-120"/>
              </a:rPr>
              <a:t>翁明昉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E-mail</a:t>
            </a:r>
            <a:r>
              <a:rPr lang="en-US" altLang="ja-JP" dirty="0" smtClean="0"/>
              <a:t>: mfueng@cmlab.csie.ntu.edu.tw</a:t>
            </a:r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/>
              <a:t>Mr. </a:t>
            </a:r>
            <a:r>
              <a:rPr lang="en-US" altLang="ja-JP" dirty="0" err="1" smtClean="0"/>
              <a:t>Tz-Huan</a:t>
            </a:r>
            <a:r>
              <a:rPr lang="en-US" altLang="ja-JP" dirty="0" smtClean="0"/>
              <a:t> Huang (</a:t>
            </a:r>
            <a:r>
              <a:rPr lang="zh-TW" altLang="en-US" dirty="0">
                <a:ea typeface="DFKai-SB" pitchFamily="65" charset="-120"/>
              </a:rPr>
              <a:t>黃子桓</a:t>
            </a:r>
            <a:r>
              <a:rPr lang="en-US" altLang="ja-JP" dirty="0" smtClean="0"/>
              <a:t>)</a:t>
            </a:r>
          </a:p>
          <a:p>
            <a:pPr eaLnBrk="1" hangingPunct="1"/>
            <a:r>
              <a:rPr lang="en-US" altLang="zh-TW" dirty="0"/>
              <a:t>E-mail</a:t>
            </a:r>
            <a:r>
              <a:rPr lang="en-US" altLang="ja-JP" dirty="0"/>
              <a:t>: </a:t>
            </a:r>
            <a:r>
              <a:rPr lang="en-US" altLang="ja-JP" dirty="0" smtClean="0"/>
              <a:t>tzhuan@cmlab.csie.ntu.edu.tw</a:t>
            </a:r>
            <a:endParaRPr lang="en-US" altLang="ja-JP" dirty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/>
              <a:t>Mr. </a:t>
            </a:r>
            <a:r>
              <a:rPr lang="en-US" altLang="ja-JP" dirty="0" smtClean="0"/>
              <a:t>Ken-Yi Lee (</a:t>
            </a:r>
            <a:r>
              <a:rPr lang="zh-TW" altLang="en-US" dirty="0">
                <a:ea typeface="DFKai-SB" pitchFamily="65" charset="-120"/>
              </a:rPr>
              <a:t>李根逸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eaLnBrk="1" hangingPunct="1"/>
            <a:r>
              <a:rPr lang="en-US" altLang="zh-TW" dirty="0"/>
              <a:t>E-mail</a:t>
            </a:r>
            <a:r>
              <a:rPr lang="en-US" altLang="ja-JP" dirty="0"/>
              <a:t>: </a:t>
            </a:r>
            <a:r>
              <a:rPr lang="en-US" altLang="ja-JP" dirty="0" smtClean="0"/>
              <a:t>kez@cmlab.csie.ntu.edu.tw</a:t>
            </a:r>
          </a:p>
        </p:txBody>
      </p:sp>
    </p:spTree>
    <p:extLst>
      <p:ext uri="{BB962C8B-B14F-4D97-AF65-F5344CB8AC3E}">
        <p14:creationId xmlns:p14="http://schemas.microsoft.com/office/powerpoint/2010/main" val="36965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Syllabus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8471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Introduction and Pipelined Rendering</a:t>
            </a:r>
            <a:endParaRPr lang="ja-JP" altLang="en-US" dirty="0" smtClean="0"/>
          </a:p>
          <a:p>
            <a:r>
              <a:rPr lang="en-US" altLang="ja-JP" dirty="0" err="1" smtClean="0"/>
              <a:t>Rasterization</a:t>
            </a:r>
            <a:endParaRPr lang="en-US" altLang="ja-JP" dirty="0"/>
          </a:p>
          <a:p>
            <a:r>
              <a:rPr lang="en-US" altLang="ja-JP" dirty="0" smtClean="0"/>
              <a:t>Transformations and Viewing</a:t>
            </a:r>
          </a:p>
          <a:p>
            <a:r>
              <a:rPr lang="en-US" altLang="ja-JP" dirty="0" smtClean="0"/>
              <a:t>Geometry</a:t>
            </a:r>
            <a:r>
              <a:rPr lang="ja-JP" altLang="en-US" dirty="0"/>
              <a:t> </a:t>
            </a:r>
            <a:r>
              <a:rPr lang="en-US" altLang="ja-JP" dirty="0" smtClean="0"/>
              <a:t>and Animation</a:t>
            </a:r>
            <a:endParaRPr lang="en-US" altLang="ja-JP" dirty="0" smtClean="0"/>
          </a:p>
          <a:p>
            <a:r>
              <a:rPr lang="en-US" altLang="ja-JP" dirty="0" smtClean="0"/>
              <a:t>Illumination and Shading</a:t>
            </a:r>
          </a:p>
          <a:p>
            <a:r>
              <a:rPr lang="en-US" altLang="ja-JP" dirty="0"/>
              <a:t>Texture Mapping</a:t>
            </a:r>
          </a:p>
          <a:p>
            <a:r>
              <a:rPr lang="en-US" altLang="ja-JP" dirty="0" smtClean="0"/>
              <a:t>Curves and Surfaces</a:t>
            </a:r>
          </a:p>
          <a:p>
            <a:r>
              <a:rPr lang="en-US" altLang="ja-JP" dirty="0"/>
              <a:t>OpenGL Programming</a:t>
            </a:r>
          </a:p>
          <a:p>
            <a:r>
              <a:rPr lang="en-US" altLang="ja-JP" dirty="0" smtClean="0"/>
              <a:t>GPU Programming</a:t>
            </a:r>
          </a:p>
          <a:p>
            <a:r>
              <a:rPr lang="en-US" altLang="ja-JP" dirty="0" smtClean="0"/>
              <a:t>OpenGL ES Programming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832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Textbook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941887" cy="4267200"/>
          </a:xfrm>
        </p:spPr>
        <p:txBody>
          <a:bodyPr/>
          <a:lstStyle/>
          <a:p>
            <a:pPr eaLnBrk="1" hangingPunct="1"/>
            <a:r>
              <a:rPr lang="en-US" altLang="ja-JP" sz="2600" smtClean="0"/>
              <a:t>E</a:t>
            </a:r>
            <a:r>
              <a:rPr lang="en-US" altLang="zh-TW" sz="2600" smtClean="0"/>
              <a:t>.</a:t>
            </a:r>
            <a:r>
              <a:rPr lang="en-US" altLang="ja-JP" sz="2600" smtClean="0"/>
              <a:t> Angel.</a:t>
            </a:r>
            <a:br>
              <a:rPr lang="en-US" altLang="ja-JP" sz="2600" smtClean="0"/>
            </a:br>
            <a:r>
              <a:rPr lang="en-US" altLang="ja-JP" sz="2600" i="1" smtClean="0">
                <a:solidFill>
                  <a:schemeClr val="accent2"/>
                </a:solidFill>
              </a:rPr>
              <a:t>Interactive</a:t>
            </a:r>
            <a:br>
              <a:rPr lang="en-US" altLang="ja-JP" sz="2600" i="1" smtClean="0">
                <a:solidFill>
                  <a:schemeClr val="accent2"/>
                </a:solidFill>
              </a:rPr>
            </a:br>
            <a:r>
              <a:rPr lang="en-US" altLang="ja-JP" sz="2600" i="1" smtClean="0">
                <a:solidFill>
                  <a:schemeClr val="accent2"/>
                </a:solidFill>
              </a:rPr>
              <a:t>Computer Graphics:</a:t>
            </a:r>
            <a:r>
              <a:rPr lang="en-US" altLang="zh-TW" sz="2600" i="1" smtClean="0">
                <a:solidFill>
                  <a:schemeClr val="accent2"/>
                </a:solidFill>
              </a:rPr>
              <a:t/>
            </a:r>
            <a:br>
              <a:rPr lang="en-US" altLang="zh-TW" sz="2600" i="1" smtClean="0">
                <a:solidFill>
                  <a:schemeClr val="accent2"/>
                </a:solidFill>
              </a:rPr>
            </a:br>
            <a:r>
              <a:rPr lang="en-US" altLang="ja-JP" sz="2600" i="1" smtClean="0">
                <a:solidFill>
                  <a:schemeClr val="accent2"/>
                </a:solidFill>
              </a:rPr>
              <a:t>A Top-Down Approach with OpenGL</a:t>
            </a:r>
            <a:r>
              <a:rPr lang="en-US" altLang="ja-JP" sz="2600" i="1" smtClean="0">
                <a:solidFill>
                  <a:schemeClr val="accent2"/>
                </a:solidFill>
                <a:latin typeface="Arial" charset="0"/>
              </a:rPr>
              <a:t>™</a:t>
            </a:r>
            <a:r>
              <a:rPr lang="en-US" altLang="ja-JP" sz="2600" i="1" smtClean="0">
                <a:solidFill>
                  <a:schemeClr val="accent2"/>
                </a:solidFill>
              </a:rPr>
              <a:t>,</a:t>
            </a:r>
            <a:r>
              <a:rPr lang="en-US" altLang="zh-TW" sz="2600" i="1" smtClean="0">
                <a:solidFill>
                  <a:schemeClr val="accent2"/>
                </a:solidFill>
              </a:rPr>
              <a:t> </a:t>
            </a:r>
            <a:r>
              <a:rPr lang="en-US" altLang="ja-JP" sz="2600" i="1" smtClean="0">
                <a:solidFill>
                  <a:schemeClr val="accent2"/>
                </a:solidFill>
              </a:rPr>
              <a:t>5th. ed.</a:t>
            </a:r>
            <a:r>
              <a:rPr lang="en-US" altLang="ja-JP" sz="2600" smtClean="0"/>
              <a:t>,</a:t>
            </a:r>
            <a:br>
              <a:rPr lang="en-US" altLang="ja-JP" sz="2600" smtClean="0"/>
            </a:br>
            <a:r>
              <a:rPr lang="en-US" altLang="ja-JP" sz="2600" smtClean="0"/>
              <a:t>Addison-Wesley, </a:t>
            </a:r>
            <a:r>
              <a:rPr lang="en-US" altLang="zh-TW" sz="2600" smtClean="0"/>
              <a:t>2009</a:t>
            </a:r>
            <a:r>
              <a:rPr lang="en-US" altLang="ja-JP" sz="2600" smtClean="0"/>
              <a:t>.</a:t>
            </a:r>
            <a:endParaRPr lang="en-US" altLang="zh-TW" sz="2600" smtClean="0"/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288" y="1735138"/>
            <a:ext cx="3416300" cy="427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Textbook</a:t>
            </a:r>
            <a:endParaRPr lang="en-US" altLang="ja-JP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868862" cy="4267200"/>
          </a:xfrm>
        </p:spPr>
        <p:txBody>
          <a:bodyPr/>
          <a:lstStyle/>
          <a:p>
            <a:pPr eaLnBrk="1" hangingPunct="1"/>
            <a:r>
              <a:rPr lang="en-US" altLang="ja-JP" sz="2200" smtClean="0"/>
              <a:t>P. Shirley,</a:t>
            </a:r>
            <a:br>
              <a:rPr lang="en-US" altLang="ja-JP" sz="2200" smtClean="0"/>
            </a:br>
            <a:r>
              <a:rPr lang="en-US" altLang="ja-JP" sz="2200" smtClean="0"/>
              <a:t>M. Ashikhmin,</a:t>
            </a:r>
            <a:br>
              <a:rPr lang="en-US" altLang="ja-JP" sz="2200" smtClean="0"/>
            </a:br>
            <a:r>
              <a:rPr lang="en-US" altLang="ja-JP" sz="2200" smtClean="0"/>
              <a:t>M. Gleicher,</a:t>
            </a:r>
            <a:br>
              <a:rPr lang="en-US" altLang="ja-JP" sz="2200" smtClean="0"/>
            </a:br>
            <a:r>
              <a:rPr lang="en-US" altLang="ja-JP" sz="2200" smtClean="0"/>
              <a:t>S. Marschner,</a:t>
            </a:r>
            <a:br>
              <a:rPr lang="en-US" altLang="ja-JP" sz="2200" smtClean="0"/>
            </a:br>
            <a:r>
              <a:rPr lang="en-US" altLang="ja-JP" sz="2200" smtClean="0"/>
              <a:t>E. Reinhard,</a:t>
            </a:r>
            <a:br>
              <a:rPr lang="en-US" altLang="ja-JP" sz="2200" smtClean="0"/>
            </a:br>
            <a:r>
              <a:rPr lang="en-US" altLang="ja-JP" sz="2200" smtClean="0"/>
              <a:t>K. Sung,</a:t>
            </a:r>
            <a:br>
              <a:rPr lang="en-US" altLang="ja-JP" sz="2200" smtClean="0"/>
            </a:br>
            <a:r>
              <a:rPr lang="en-US" altLang="ja-JP" sz="2200" smtClean="0"/>
              <a:t>W. Thompson,</a:t>
            </a:r>
            <a:br>
              <a:rPr lang="en-US" altLang="ja-JP" sz="2200" smtClean="0"/>
            </a:br>
            <a:r>
              <a:rPr lang="en-US" altLang="ja-JP" sz="2200" smtClean="0"/>
              <a:t>P. Willemsen.</a:t>
            </a:r>
            <a:br>
              <a:rPr lang="en-US" altLang="ja-JP" sz="2200" smtClean="0"/>
            </a:br>
            <a:r>
              <a:rPr lang="en-US" altLang="ja-JP" sz="2200" i="1" smtClean="0">
                <a:solidFill>
                  <a:schemeClr val="accent2"/>
                </a:solidFill>
              </a:rPr>
              <a:t>Fundamentals of</a:t>
            </a:r>
            <a:br>
              <a:rPr lang="en-US" altLang="ja-JP" sz="2200" i="1" smtClean="0">
                <a:solidFill>
                  <a:schemeClr val="accent2"/>
                </a:solidFill>
              </a:rPr>
            </a:br>
            <a:r>
              <a:rPr lang="en-US" altLang="ja-JP" sz="2200" i="1" smtClean="0">
                <a:solidFill>
                  <a:schemeClr val="accent2"/>
                </a:solidFill>
              </a:rPr>
              <a:t>Computer Graphics,</a:t>
            </a:r>
            <a:r>
              <a:rPr lang="en-US" altLang="zh-TW" sz="2200" i="1" smtClean="0">
                <a:solidFill>
                  <a:schemeClr val="accent2"/>
                </a:solidFill>
              </a:rPr>
              <a:t> </a:t>
            </a:r>
            <a:r>
              <a:rPr lang="en-US" altLang="ja-JP" sz="2200" i="1" smtClean="0">
                <a:solidFill>
                  <a:schemeClr val="accent2"/>
                </a:solidFill>
              </a:rPr>
              <a:t>2nd. ed.</a:t>
            </a:r>
            <a:r>
              <a:rPr lang="en-US" altLang="ja-JP" sz="2200" smtClean="0"/>
              <a:t>,</a:t>
            </a:r>
            <a:br>
              <a:rPr lang="en-US" altLang="ja-JP" sz="2200" smtClean="0"/>
            </a:br>
            <a:r>
              <a:rPr lang="en-US" altLang="ja-JP" sz="2200" smtClean="0"/>
              <a:t>A K Peters, 2005. </a:t>
            </a:r>
          </a:p>
        </p:txBody>
      </p:sp>
      <p:pic>
        <p:nvPicPr>
          <p:cNvPr id="6148" name="Picture 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5" y="1733550"/>
            <a:ext cx="3408363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Textbook</a:t>
            </a:r>
            <a:endParaRPr lang="en-US" altLang="ja-JP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437062" cy="4267200"/>
          </a:xfrm>
        </p:spPr>
        <p:txBody>
          <a:bodyPr/>
          <a:lstStyle/>
          <a:p>
            <a:pPr eaLnBrk="1" hangingPunct="1"/>
            <a:r>
              <a:rPr lang="en-US" altLang="ja-JP" sz="2600" smtClean="0"/>
              <a:t>J. D. Foley,</a:t>
            </a:r>
            <a:br>
              <a:rPr lang="en-US" altLang="ja-JP" sz="2600" smtClean="0"/>
            </a:br>
            <a:r>
              <a:rPr lang="en-US" altLang="ja-JP" sz="2600" smtClean="0"/>
              <a:t>A. van Dam,</a:t>
            </a:r>
            <a:br>
              <a:rPr lang="en-US" altLang="ja-JP" sz="2600" smtClean="0"/>
            </a:br>
            <a:r>
              <a:rPr lang="en-US" altLang="ja-JP" sz="2600" smtClean="0"/>
              <a:t>S. K. Feiner,</a:t>
            </a:r>
            <a:br>
              <a:rPr lang="en-US" altLang="ja-JP" sz="2600" smtClean="0"/>
            </a:br>
            <a:r>
              <a:rPr lang="en-US" altLang="ja-JP" sz="2600" smtClean="0"/>
              <a:t>J. F. Hughes,</a:t>
            </a:r>
            <a:br>
              <a:rPr lang="en-US" altLang="ja-JP" sz="2600" smtClean="0"/>
            </a:br>
            <a:r>
              <a:rPr lang="en-US" altLang="ja-JP" sz="2600" smtClean="0"/>
              <a:t>R. L. Phillips. </a:t>
            </a:r>
            <a:r>
              <a:rPr lang="en-US" altLang="ja-JP" sz="2600" i="1" smtClean="0">
                <a:solidFill>
                  <a:schemeClr val="accent2"/>
                </a:solidFill>
              </a:rPr>
              <a:t>Introduction to Computer Graphics</a:t>
            </a:r>
            <a:r>
              <a:rPr lang="en-US" altLang="ja-JP" sz="2600" smtClean="0"/>
              <a:t>, Addison-Wesley, 1993. </a:t>
            </a:r>
          </a:p>
        </p:txBody>
      </p:sp>
      <p:pic>
        <p:nvPicPr>
          <p:cNvPr id="7172" name="Picture 4" descr="02016092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6875" y="1733550"/>
            <a:ext cx="3317875" cy="4267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365625" cy="4267200"/>
          </a:xfrm>
        </p:spPr>
        <p:txBody>
          <a:bodyPr/>
          <a:lstStyle/>
          <a:p>
            <a:pPr eaLnBrk="1" hangingPunct="1"/>
            <a:r>
              <a:rPr lang="en-US" altLang="ja-JP" sz="2600" smtClean="0"/>
              <a:t>J. D. Foley,</a:t>
            </a:r>
            <a:br>
              <a:rPr lang="en-US" altLang="ja-JP" sz="2600" smtClean="0"/>
            </a:br>
            <a:r>
              <a:rPr lang="en-US" altLang="ja-JP" sz="2600" smtClean="0"/>
              <a:t>A. van Dam,</a:t>
            </a:r>
            <a:br>
              <a:rPr lang="en-US" altLang="ja-JP" sz="2600" smtClean="0"/>
            </a:br>
            <a:r>
              <a:rPr lang="en-US" altLang="ja-JP" sz="2600" smtClean="0"/>
              <a:t>S. K. Feiner,</a:t>
            </a:r>
            <a:br>
              <a:rPr lang="en-US" altLang="ja-JP" sz="2600" smtClean="0"/>
            </a:br>
            <a:r>
              <a:rPr lang="en-US" altLang="ja-JP" sz="2600" smtClean="0"/>
              <a:t>J. F. Hughes. </a:t>
            </a:r>
            <a:r>
              <a:rPr lang="en-US" altLang="ja-JP" sz="2600" i="1" smtClean="0">
                <a:solidFill>
                  <a:schemeClr val="accent2"/>
                </a:solidFill>
              </a:rPr>
              <a:t>Computer Graphics: Principles and Practice in C, 2nd ed.</a:t>
            </a:r>
            <a:r>
              <a:rPr lang="en-US" altLang="ja-JP" sz="2600" smtClean="0"/>
              <a:t>,</a:t>
            </a:r>
            <a:br>
              <a:rPr lang="en-US" altLang="ja-JP" sz="2600" smtClean="0"/>
            </a:br>
            <a:r>
              <a:rPr lang="en-US" altLang="ja-JP" sz="2600" smtClean="0"/>
              <a:t>Addison-Wesley, 1995. </a:t>
            </a:r>
          </a:p>
        </p:txBody>
      </p:sp>
      <p:pic>
        <p:nvPicPr>
          <p:cNvPr id="8196" name="Picture 4" descr="02018484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6875" y="1733550"/>
            <a:ext cx="2895600" cy="4267200"/>
          </a:xfr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Reference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365625" cy="4267200"/>
          </a:xfrm>
        </p:spPr>
        <p:txBody>
          <a:bodyPr/>
          <a:lstStyle/>
          <a:p>
            <a:pPr eaLnBrk="1" hangingPunct="1"/>
            <a:r>
              <a:rPr lang="en-US" altLang="ja-JP" sz="2600" smtClean="0"/>
              <a:t>D. Shreiner</a:t>
            </a:r>
            <a:r>
              <a:rPr lang="en-US" altLang="zh-TW" sz="2600" smtClean="0"/>
              <a:t>,</a:t>
            </a:r>
            <a:br>
              <a:rPr lang="en-US" altLang="zh-TW" sz="2600" smtClean="0"/>
            </a:br>
            <a:r>
              <a:rPr lang="en-US" altLang="ja-JP" sz="2600" smtClean="0"/>
              <a:t>M. Woo,</a:t>
            </a:r>
            <a:br>
              <a:rPr lang="en-US" altLang="ja-JP" sz="2600" smtClean="0"/>
            </a:br>
            <a:r>
              <a:rPr lang="en-US" altLang="ja-JP" sz="2600" smtClean="0"/>
              <a:t>J. Neider,</a:t>
            </a:r>
            <a:br>
              <a:rPr lang="en-US" altLang="ja-JP" sz="2600" smtClean="0"/>
            </a:br>
            <a:r>
              <a:rPr lang="en-US" altLang="ja-JP" sz="2600" smtClean="0"/>
              <a:t>T. Davis.</a:t>
            </a:r>
            <a:br>
              <a:rPr lang="en-US" altLang="ja-JP" sz="2600" smtClean="0"/>
            </a:br>
            <a:r>
              <a:rPr lang="en-US" altLang="ja-JP" sz="2600" i="1" smtClean="0">
                <a:solidFill>
                  <a:schemeClr val="accent2"/>
                </a:solidFill>
              </a:rPr>
              <a:t>OpenGL</a:t>
            </a:r>
            <a:r>
              <a:rPr lang="en-US" altLang="ja-JP" sz="2600" i="1" smtClean="0">
                <a:solidFill>
                  <a:schemeClr val="accent2"/>
                </a:solidFill>
                <a:latin typeface="Arial" charset="0"/>
              </a:rPr>
              <a:t>®</a:t>
            </a:r>
            <a:r>
              <a:rPr lang="en-US" altLang="ja-JP" sz="2600" i="1" smtClean="0">
                <a:solidFill>
                  <a:schemeClr val="accent2"/>
                </a:solidFill>
              </a:rPr>
              <a:t> Programming Guide: The Official Guide to Learning OpenGL,</a:t>
            </a:r>
            <a:br>
              <a:rPr lang="en-US" altLang="ja-JP" sz="2600" i="1" smtClean="0">
                <a:solidFill>
                  <a:schemeClr val="accent2"/>
                </a:solidFill>
              </a:rPr>
            </a:br>
            <a:r>
              <a:rPr lang="en-US" altLang="ja-JP" sz="2600" i="1" smtClean="0">
                <a:solidFill>
                  <a:schemeClr val="accent2"/>
                </a:solidFill>
              </a:rPr>
              <a:t>ver. 2, </a:t>
            </a:r>
            <a:r>
              <a:rPr lang="en-US" altLang="zh-TW" sz="2600" i="1" smtClean="0">
                <a:solidFill>
                  <a:schemeClr val="accent2"/>
                </a:solidFill>
              </a:rPr>
              <a:t>5th</a:t>
            </a:r>
            <a:r>
              <a:rPr lang="en-US" altLang="ja-JP" sz="2600" i="1" smtClean="0">
                <a:solidFill>
                  <a:schemeClr val="accent2"/>
                </a:solidFill>
              </a:rPr>
              <a:t>. ed.</a:t>
            </a:r>
            <a:r>
              <a:rPr lang="en-US" altLang="ja-JP" sz="2600" smtClean="0"/>
              <a:t>,</a:t>
            </a:r>
            <a:br>
              <a:rPr lang="en-US" altLang="ja-JP" sz="2600" smtClean="0"/>
            </a:br>
            <a:r>
              <a:rPr lang="en-US" altLang="ja-JP" sz="2600" smtClean="0"/>
              <a:t>Addison-Wesley, </a:t>
            </a:r>
            <a:r>
              <a:rPr lang="en-US" altLang="zh-TW" sz="2600" smtClean="0"/>
              <a:t>2005</a:t>
            </a:r>
            <a:r>
              <a:rPr lang="en-US" altLang="ja-JP" sz="2600" smtClean="0"/>
              <a:t>. </a:t>
            </a:r>
          </a:p>
        </p:txBody>
      </p:sp>
      <p:pic>
        <p:nvPicPr>
          <p:cNvPr id="9220" name="Picture 4" descr="Show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5" y="1733550"/>
            <a:ext cx="3275013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575</TotalTime>
  <Words>138</Words>
  <Application>Microsoft Office PowerPoint</Application>
  <PresentationFormat>画面に合わせる (4:3)</PresentationFormat>
  <Paragraphs>60</Paragraphs>
  <Slides>11</Slides>
  <Notes>10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Profile</vt:lpstr>
      <vt:lpstr>Computer Graphics</vt:lpstr>
      <vt:lpstr>Introduction to Instructors</vt:lpstr>
      <vt:lpstr>Introduction to Instructors</vt:lpstr>
      <vt:lpstr>Syllabus</vt:lpstr>
      <vt:lpstr>Textbook</vt:lpstr>
      <vt:lpstr>Textbook</vt:lpstr>
      <vt:lpstr>Textbook</vt:lpstr>
      <vt:lpstr>Reference</vt:lpstr>
      <vt:lpstr>Reference</vt:lpstr>
      <vt:lpstr>Pre-requirements (better-to-have)</vt:lpstr>
      <vt:lpstr>Requirements</vt:lpstr>
    </vt:vector>
  </TitlesOfParts>
  <Company>University of Tokyo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</dc:title>
  <dc:creator>Robin Bing-Yu Chen</dc:creator>
  <cp:lastModifiedBy>Robin</cp:lastModifiedBy>
  <cp:revision>126</cp:revision>
  <dcterms:created xsi:type="dcterms:W3CDTF">2003-09-05T14:57:13Z</dcterms:created>
  <dcterms:modified xsi:type="dcterms:W3CDTF">2010-10-28T05:17:19Z</dcterms:modified>
</cp:coreProperties>
</file>