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99" r:id="rId1"/>
  </p:sldMasterIdLst>
  <p:notesMasterIdLst>
    <p:notesMasterId r:id="rId54"/>
  </p:notesMasterIdLst>
  <p:sldIdLst>
    <p:sldId id="256" r:id="rId2"/>
    <p:sldId id="371" r:id="rId3"/>
    <p:sldId id="393" r:id="rId4"/>
    <p:sldId id="349" r:id="rId5"/>
    <p:sldId id="373" r:id="rId6"/>
    <p:sldId id="354" r:id="rId7"/>
    <p:sldId id="376" r:id="rId8"/>
    <p:sldId id="355" r:id="rId9"/>
    <p:sldId id="316" r:id="rId10"/>
    <p:sldId id="377" r:id="rId11"/>
    <p:sldId id="319" r:id="rId12"/>
    <p:sldId id="320" r:id="rId13"/>
    <p:sldId id="321" r:id="rId14"/>
    <p:sldId id="326" r:id="rId15"/>
    <p:sldId id="336" r:id="rId16"/>
    <p:sldId id="337" r:id="rId17"/>
    <p:sldId id="338" r:id="rId18"/>
    <p:sldId id="339" r:id="rId19"/>
    <p:sldId id="340" r:id="rId20"/>
    <p:sldId id="341" r:id="rId21"/>
    <p:sldId id="361" r:id="rId22"/>
    <p:sldId id="362" r:id="rId23"/>
    <p:sldId id="363" r:id="rId24"/>
    <p:sldId id="364" r:id="rId25"/>
    <p:sldId id="365" r:id="rId26"/>
    <p:sldId id="378" r:id="rId27"/>
    <p:sldId id="360" r:id="rId28"/>
    <p:sldId id="366" r:id="rId29"/>
    <p:sldId id="374" r:id="rId30"/>
    <p:sldId id="375" r:id="rId31"/>
    <p:sldId id="357" r:id="rId32"/>
    <p:sldId id="370" r:id="rId33"/>
    <p:sldId id="368" r:id="rId34"/>
    <p:sldId id="369" r:id="rId35"/>
    <p:sldId id="372" r:id="rId36"/>
    <p:sldId id="358" r:id="rId37"/>
    <p:sldId id="359" r:id="rId38"/>
    <p:sldId id="367" r:id="rId39"/>
    <p:sldId id="379" r:id="rId40"/>
    <p:sldId id="380" r:id="rId41"/>
    <p:sldId id="381" r:id="rId42"/>
    <p:sldId id="382" r:id="rId43"/>
    <p:sldId id="383" r:id="rId44"/>
    <p:sldId id="384" r:id="rId45"/>
    <p:sldId id="385" r:id="rId46"/>
    <p:sldId id="386" r:id="rId47"/>
    <p:sldId id="387" r:id="rId48"/>
    <p:sldId id="388" r:id="rId49"/>
    <p:sldId id="389" r:id="rId50"/>
    <p:sldId id="390" r:id="rId51"/>
    <p:sldId id="391" r:id="rId52"/>
    <p:sldId id="392" r:id="rId53"/>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Verdana"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Verdana"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Verdana"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Verdana"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Verdana" pitchFamily="34" charset="0"/>
        <a:ea typeface="ＭＳ Ｐゴシック" charset="-128"/>
        <a:cs typeface="+mn-cs"/>
      </a:defRPr>
    </a:lvl5pPr>
    <a:lvl6pPr marL="2286000" algn="l" defTabSz="914400" rtl="0" eaLnBrk="1" latinLnBrk="0" hangingPunct="1">
      <a:defRPr kumimoji="1" kern="1200">
        <a:solidFill>
          <a:schemeClr val="tx1"/>
        </a:solidFill>
        <a:latin typeface="Verdana" pitchFamily="34" charset="0"/>
        <a:ea typeface="ＭＳ Ｐゴシック" charset="-128"/>
        <a:cs typeface="+mn-cs"/>
      </a:defRPr>
    </a:lvl6pPr>
    <a:lvl7pPr marL="2743200" algn="l" defTabSz="914400" rtl="0" eaLnBrk="1" latinLnBrk="0" hangingPunct="1">
      <a:defRPr kumimoji="1" kern="1200">
        <a:solidFill>
          <a:schemeClr val="tx1"/>
        </a:solidFill>
        <a:latin typeface="Verdana" pitchFamily="34" charset="0"/>
        <a:ea typeface="ＭＳ Ｐゴシック" charset="-128"/>
        <a:cs typeface="+mn-cs"/>
      </a:defRPr>
    </a:lvl7pPr>
    <a:lvl8pPr marL="3200400" algn="l" defTabSz="914400" rtl="0" eaLnBrk="1" latinLnBrk="0" hangingPunct="1">
      <a:defRPr kumimoji="1" kern="1200">
        <a:solidFill>
          <a:schemeClr val="tx1"/>
        </a:solidFill>
        <a:latin typeface="Verdana" pitchFamily="34" charset="0"/>
        <a:ea typeface="ＭＳ Ｐゴシック" charset="-128"/>
        <a:cs typeface="+mn-cs"/>
      </a:defRPr>
    </a:lvl8pPr>
    <a:lvl9pPr marL="3657600" algn="l" defTabSz="914400" rtl="0" eaLnBrk="1" latinLnBrk="0" hangingPunct="1">
      <a:defRPr kumimoji="1" kern="1200">
        <a:solidFill>
          <a:schemeClr val="tx1"/>
        </a:solidFill>
        <a:latin typeface="Verdana"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90" autoAdjust="0"/>
    <p:restoredTop sz="94585" autoAdjust="0"/>
  </p:normalViewPr>
  <p:slideViewPr>
    <p:cSldViewPr>
      <p:cViewPr varScale="1">
        <p:scale>
          <a:sx n="70" d="100"/>
          <a:sy n="70" d="100"/>
        </p:scale>
        <p:origin x="-54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63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ＭＳ Ｐゴシック" pitchFamily="50" charset="-128"/>
              </a:defRPr>
            </a:lvl1pPr>
          </a:lstStyle>
          <a:p>
            <a:pPr>
              <a:defRPr/>
            </a:pPr>
            <a:endParaRPr lang="en-US" altLang="ja-JP"/>
          </a:p>
        </p:txBody>
      </p:sp>
      <p:sp>
        <p:nvSpPr>
          <p:cNvPr id="2263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ea typeface="ＭＳ Ｐゴシック" pitchFamily="50" charset="-128"/>
              </a:defRPr>
            </a:lvl1pPr>
          </a:lstStyle>
          <a:p>
            <a:pPr>
              <a:defRPr/>
            </a:pPr>
            <a:endParaRPr lang="en-US" altLang="ja-JP"/>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2263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ea typeface="ＭＳ Ｐゴシック" pitchFamily="50" charset="-128"/>
              </a:defRPr>
            </a:lvl1pPr>
          </a:lstStyle>
          <a:p>
            <a:pPr>
              <a:defRPr/>
            </a:pPr>
            <a:endParaRPr lang="en-US" altLang="ja-JP"/>
          </a:p>
        </p:txBody>
      </p:sp>
      <p:sp>
        <p:nvSpPr>
          <p:cNvPr id="2263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ea typeface="ＭＳ Ｐゴシック" pitchFamily="50" charset="-128"/>
              </a:defRPr>
            </a:lvl1pPr>
          </a:lstStyle>
          <a:p>
            <a:pPr>
              <a:defRPr/>
            </a:pPr>
            <a:fld id="{55024564-CEC0-42B9-A30C-D8C2B9117192}" type="slidenum">
              <a:rPr lang="en-US" altLang="ja-JP"/>
              <a:pPr>
                <a:defRPr/>
              </a:pPr>
              <a:t>‹#›</a:t>
            </a:fld>
            <a:endParaRPr lang="en-US" altLang="ja-JP"/>
          </a:p>
        </p:txBody>
      </p:sp>
    </p:spTree>
    <p:extLst>
      <p:ext uri="{BB962C8B-B14F-4D97-AF65-F5344CB8AC3E}">
        <p14:creationId xmlns:p14="http://schemas.microsoft.com/office/powerpoint/2010/main" val="2514760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FA0DCEC4-89EC-4C63-B9C3-0B18131BE2C7}" type="slidenum">
              <a:rPr lang="en-US" altLang="ja-JP" smtClean="0">
                <a:latin typeface="Arial" charset="0"/>
              </a:rPr>
              <a:pPr eaLnBrk="1" hangingPunct="1"/>
              <a:t>0</a:t>
            </a:fld>
            <a:endParaRPr lang="en-US" altLang="ja-JP" smtClean="0">
              <a:latin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D12A0B3E-CB52-46C6-BF41-B2A34E443F3B}" type="slidenum">
              <a:rPr lang="en-US" altLang="ja-JP">
                <a:latin typeface="Arial" charset="0"/>
              </a:rPr>
              <a:pPr eaLnBrk="1" hangingPunct="1"/>
              <a:t>9</a:t>
            </a:fld>
            <a:endParaRPr lang="en-US" altLang="ja-JP">
              <a:latin typeface="Arial"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C4E0326D-B49A-4365-8601-90D098B2D2EE}" type="slidenum">
              <a:rPr lang="en-US" altLang="ja-JP" smtClean="0">
                <a:latin typeface="Arial" charset="0"/>
              </a:rPr>
              <a:pPr eaLnBrk="1" hangingPunct="1"/>
              <a:t>10</a:t>
            </a:fld>
            <a:endParaRPr lang="en-US" altLang="ja-JP" smtClean="0">
              <a:latin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4BBB19B3-50B9-4173-86B3-67671E3E3ABB}" type="slidenum">
              <a:rPr lang="en-US" altLang="ja-JP" smtClean="0">
                <a:latin typeface="Arial" charset="0"/>
              </a:rPr>
              <a:pPr eaLnBrk="1" hangingPunct="1"/>
              <a:t>11</a:t>
            </a:fld>
            <a:endParaRPr lang="en-US" altLang="ja-JP" smtClean="0">
              <a:latin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D65B0D87-6850-445F-8177-A6F07AB00F34}" type="slidenum">
              <a:rPr lang="en-US" altLang="ja-JP" smtClean="0">
                <a:latin typeface="Arial" charset="0"/>
              </a:rPr>
              <a:pPr eaLnBrk="1" hangingPunct="1"/>
              <a:t>12</a:t>
            </a:fld>
            <a:endParaRPr lang="en-US" altLang="ja-JP" smtClean="0">
              <a:latin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3F938BCC-C7F1-49D1-B6A2-1C4568885810}" type="slidenum">
              <a:rPr lang="en-US" altLang="ja-JP" smtClean="0">
                <a:latin typeface="Arial" charset="0"/>
              </a:rPr>
              <a:pPr eaLnBrk="1" hangingPunct="1"/>
              <a:t>13</a:t>
            </a:fld>
            <a:endParaRPr lang="en-US" altLang="ja-JP" smtClean="0">
              <a:latin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24920C19-D9E8-4030-ABBD-4E57DDB27569}" type="slidenum">
              <a:rPr lang="en-US" altLang="ja-JP" smtClean="0">
                <a:latin typeface="Arial" charset="0"/>
              </a:rPr>
              <a:pPr eaLnBrk="1" hangingPunct="1"/>
              <a:t>14</a:t>
            </a:fld>
            <a:endParaRPr lang="en-US" altLang="ja-JP" smtClean="0">
              <a:latin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1EB17AF3-960D-4309-926B-08F19505518F}" type="slidenum">
              <a:rPr lang="en-US" altLang="ja-JP" smtClean="0">
                <a:latin typeface="Arial" charset="0"/>
              </a:rPr>
              <a:pPr eaLnBrk="1" hangingPunct="1"/>
              <a:t>15</a:t>
            </a:fld>
            <a:endParaRPr lang="en-US" altLang="ja-JP" smtClean="0">
              <a:latin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B3339E0C-25C2-42CA-AA64-911E603B2C9C}" type="slidenum">
              <a:rPr lang="en-US" altLang="ja-JP" smtClean="0">
                <a:latin typeface="Arial" charset="0"/>
              </a:rPr>
              <a:pPr eaLnBrk="1" hangingPunct="1"/>
              <a:t>16</a:t>
            </a:fld>
            <a:endParaRPr lang="en-US" altLang="ja-JP" smtClean="0">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C4D4D4F7-6759-482B-B897-AFE4BA39063B}" type="slidenum">
              <a:rPr lang="en-US" altLang="ja-JP" smtClean="0">
                <a:latin typeface="Arial" charset="0"/>
              </a:rPr>
              <a:pPr eaLnBrk="1" hangingPunct="1"/>
              <a:t>17</a:t>
            </a:fld>
            <a:endParaRPr lang="en-US" altLang="ja-JP" smtClean="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3CEF0D4E-AB55-4DDC-85A0-057708946682}" type="slidenum">
              <a:rPr lang="en-US" altLang="ja-JP" smtClean="0">
                <a:latin typeface="Arial" charset="0"/>
              </a:rPr>
              <a:pPr eaLnBrk="1" hangingPunct="1"/>
              <a:t>18</a:t>
            </a:fld>
            <a:endParaRPr lang="en-US" altLang="ja-JP" smtClean="0">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noTextEdit="1"/>
          </p:cNvSpPr>
          <p:nvPr>
            <p:ph type="sldImg"/>
          </p:nvPr>
        </p:nvSpPr>
        <p:spPr>
          <a:ln/>
        </p:spPr>
      </p:sp>
      <p:sp>
        <p:nvSpPr>
          <p:cNvPr id="3993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charset="0"/>
            </a:endParaRPr>
          </a:p>
        </p:txBody>
      </p:sp>
      <p:sp>
        <p:nvSpPr>
          <p:cNvPr id="3994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0F42FD0B-D5D9-4975-A091-DB38FC9F087C}" type="slidenum">
              <a:rPr lang="en-US" altLang="ja-JP" smtClean="0">
                <a:latin typeface="Arial" charset="0"/>
              </a:rPr>
              <a:pPr eaLnBrk="1" hangingPunct="1"/>
              <a:t>1</a:t>
            </a:fld>
            <a:endParaRPr lang="en-US" altLang="ja-JP"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DBC3649B-2CA3-4806-90FC-1508FF020C5C}" type="slidenum">
              <a:rPr lang="en-US" altLang="ja-JP" smtClean="0">
                <a:latin typeface="Arial" charset="0"/>
              </a:rPr>
              <a:pPr eaLnBrk="1" hangingPunct="1"/>
              <a:t>19</a:t>
            </a:fld>
            <a:endParaRPr lang="en-US" altLang="ja-JP"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8BF37A50-7A9A-4B67-90B8-C1B694F6B97B}" type="slidenum">
              <a:rPr lang="en-US" altLang="ja-JP" smtClean="0">
                <a:latin typeface="Arial" charset="0"/>
              </a:rPr>
              <a:pPr eaLnBrk="1" hangingPunct="1"/>
              <a:t>20</a:t>
            </a:fld>
            <a:endParaRPr lang="en-US" altLang="ja-JP" smtClean="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64545629-0507-47AE-913A-06D9419931ED}" type="slidenum">
              <a:rPr lang="en-US" altLang="ja-JP" smtClean="0">
                <a:latin typeface="Arial" charset="0"/>
              </a:rPr>
              <a:pPr eaLnBrk="1" hangingPunct="1"/>
              <a:t>21</a:t>
            </a:fld>
            <a:endParaRPr lang="en-US" altLang="ja-JP" smtClean="0">
              <a:latin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EE98DE60-C24E-447B-941E-90C5ED0DE8F8}" type="slidenum">
              <a:rPr lang="en-US" altLang="ja-JP" smtClean="0">
                <a:latin typeface="Arial" charset="0"/>
              </a:rPr>
              <a:pPr eaLnBrk="1" hangingPunct="1"/>
              <a:t>22</a:t>
            </a:fld>
            <a:endParaRPr lang="en-US" altLang="ja-JP" smtClean="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17C71F4B-49E5-4B8F-8BCB-9A8E6D4E67B9}" type="slidenum">
              <a:rPr lang="en-US" altLang="ja-JP" smtClean="0">
                <a:latin typeface="Arial" charset="0"/>
              </a:rPr>
              <a:pPr eaLnBrk="1" hangingPunct="1"/>
              <a:t>23</a:t>
            </a:fld>
            <a:endParaRPr lang="en-US" altLang="ja-JP" smtClean="0">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2E0DBAC2-4D0E-4BE3-A465-0EE09FFC3F12}" type="slidenum">
              <a:rPr lang="en-US" altLang="ja-JP" smtClean="0">
                <a:latin typeface="Arial" charset="0"/>
              </a:rPr>
              <a:pPr eaLnBrk="1" hangingPunct="1"/>
              <a:t>24</a:t>
            </a:fld>
            <a:endParaRPr lang="en-US" altLang="ja-JP" smtClean="0">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F09B011E-6987-45E0-953F-9FCC7F8F1733}" type="slidenum">
              <a:rPr lang="en-US" altLang="ja-JP">
                <a:latin typeface="Arial" charset="0"/>
              </a:rPr>
              <a:pPr eaLnBrk="1" hangingPunct="1"/>
              <a:t>25</a:t>
            </a:fld>
            <a:endParaRPr lang="en-US" altLang="ja-JP">
              <a:latin typeface="Arial"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 1"/>
          <p:cNvSpPr>
            <a:spLocks noGrp="1" noRot="1" noChangeAspect="1" noTextEdit="1"/>
          </p:cNvSpPr>
          <p:nvPr>
            <p:ph type="sldImg"/>
          </p:nvPr>
        </p:nvSpPr>
        <p:spPr>
          <a:ln/>
        </p:spPr>
      </p:sp>
      <p:sp>
        <p:nvSpPr>
          <p:cNvPr id="6144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latin typeface="Arial" charset="0"/>
            </a:endParaRPr>
          </a:p>
        </p:txBody>
      </p:sp>
      <p:sp>
        <p:nvSpPr>
          <p:cNvPr id="6144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F4D95E93-E01F-4EF7-8BD5-742576F8B4FD}" type="slidenum">
              <a:rPr lang="zh-TW" altLang="en-US" smtClean="0">
                <a:latin typeface="Arial" charset="0"/>
              </a:rPr>
              <a:pPr eaLnBrk="1" hangingPunct="1"/>
              <a:t>26</a:t>
            </a:fld>
            <a:endParaRPr lang="zh-TW" altLang="en-US"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5285AE80-E1C3-41D6-9747-D0FF18E1A08D}" type="slidenum">
              <a:rPr lang="en-US" altLang="ja-JP" smtClean="0">
                <a:latin typeface="Arial" charset="0"/>
              </a:rPr>
              <a:pPr eaLnBrk="1" hangingPunct="1"/>
              <a:t>27</a:t>
            </a:fld>
            <a:endParaRPr lang="en-US" altLang="ja-JP" smtClean="0">
              <a:latin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BAE381FF-B79B-44BE-89AE-9B883C13F89D}" type="slidenum">
              <a:rPr lang="en-US" altLang="ja-JP" smtClean="0">
                <a:latin typeface="Arial" charset="0"/>
              </a:rPr>
              <a:pPr eaLnBrk="1" hangingPunct="1"/>
              <a:t>28</a:t>
            </a:fld>
            <a:endParaRPr lang="en-US" altLang="ja-JP" smtClean="0">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DD7D78E5-E0F5-4F4E-8634-B500C0389151}" type="slidenum">
              <a:rPr lang="en-US" altLang="ja-JP" smtClean="0">
                <a:latin typeface="Arial" charset="0"/>
              </a:rPr>
              <a:pPr eaLnBrk="1" hangingPunct="1"/>
              <a:t>2</a:t>
            </a:fld>
            <a:endParaRPr lang="en-US" altLang="ja-JP" smtClean="0">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A3A4BE1B-D34A-4102-A76A-15E5CC3A6AB9}" type="slidenum">
              <a:rPr lang="en-US" altLang="ja-JP" smtClean="0">
                <a:latin typeface="Arial" charset="0"/>
              </a:rPr>
              <a:pPr eaLnBrk="1" hangingPunct="1"/>
              <a:t>29</a:t>
            </a:fld>
            <a:endParaRPr lang="en-US" altLang="ja-JP" smtClean="0">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 1"/>
          <p:cNvSpPr>
            <a:spLocks noGrp="1" noRot="1" noChangeAspect="1" noTextEdit="1"/>
          </p:cNvSpPr>
          <p:nvPr>
            <p:ph type="sldImg"/>
          </p:nvPr>
        </p:nvSpPr>
        <p:spPr>
          <a:ln/>
        </p:spPr>
      </p:sp>
      <p:sp>
        <p:nvSpPr>
          <p:cNvPr id="6553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charset="0"/>
            </a:endParaRPr>
          </a:p>
        </p:txBody>
      </p:sp>
      <p:sp>
        <p:nvSpPr>
          <p:cNvPr id="6554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F2D855DD-0742-47EC-807A-9E8CB899B9D7}" type="slidenum">
              <a:rPr lang="en-US" altLang="ja-JP" smtClean="0">
                <a:latin typeface="Arial" charset="0"/>
              </a:rPr>
              <a:pPr eaLnBrk="1" hangingPunct="1"/>
              <a:t>30</a:t>
            </a:fld>
            <a:endParaRPr lang="en-US" altLang="ja-JP"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8EC5ECB8-4ECC-48DC-B4AD-708ED2118205}" type="slidenum">
              <a:rPr lang="en-US" altLang="ja-JP" smtClean="0">
                <a:latin typeface="Arial" charset="0"/>
              </a:rPr>
              <a:pPr eaLnBrk="1" hangingPunct="1"/>
              <a:t>31</a:t>
            </a:fld>
            <a:endParaRPr lang="en-US" altLang="ja-JP" smtClean="0">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CCE823FA-E94D-4063-97DE-FFCA5AAD8E48}" type="slidenum">
              <a:rPr lang="en-US" altLang="ja-JP" smtClean="0">
                <a:latin typeface="Arial" charset="0"/>
              </a:rPr>
              <a:pPr eaLnBrk="1" hangingPunct="1"/>
              <a:t>32</a:t>
            </a:fld>
            <a:endParaRPr lang="en-US" altLang="ja-JP" smtClean="0">
              <a:latin typeface="Arial" charset="0"/>
            </a:endParaRPr>
          </a:p>
        </p:txBody>
      </p:sp>
      <p:sp>
        <p:nvSpPr>
          <p:cNvPr id="67587" name="Rectangle 2"/>
          <p:cNvSpPr>
            <a:spLocks noGrp="1" noRot="1" noChangeAspect="1" noChangeArrowheads="1" noTextEdit="1"/>
          </p:cNvSpPr>
          <p:nvPr>
            <p:ph type="sldImg"/>
          </p:nvPr>
        </p:nvSpPr>
        <p:spPr>
          <a:xfrm>
            <a:off x="1152525" y="688975"/>
            <a:ext cx="4554538" cy="3416300"/>
          </a:xfrm>
          <a:ln w="12700" cap="flat">
            <a:solidFill>
              <a:schemeClr val="tx1"/>
            </a:solidFill>
          </a:ln>
        </p:spPr>
      </p:sp>
      <p:sp>
        <p:nvSpPr>
          <p:cNvPr id="67588" name="Rectangle 3"/>
          <p:cNvSpPr>
            <a:spLocks noGrp="1" noChangeArrowheads="1"/>
          </p:cNvSpPr>
          <p:nvPr>
            <p:ph type="body" idx="1"/>
          </p:nvPr>
        </p:nvSpPr>
        <p:spPr>
          <a:xfrm>
            <a:off x="911225" y="4340225"/>
            <a:ext cx="5035550" cy="411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6" tIns="45174" rIns="90346" bIns="45174"/>
          <a:lstStyle/>
          <a:p>
            <a:pPr defTabSz="901700"/>
            <a:r>
              <a:rPr lang="en-US" altLang="ja-JP" smtClean="0">
                <a:latin typeface="Arial" charset="0"/>
                <a:ea typeface="ＭＳ Ｐゴシック" charset="-128"/>
              </a:rPr>
              <a:t>In computer graphics, geometric models are commonly represented as triangle meshes.</a:t>
            </a:r>
          </a:p>
          <a:p>
            <a:pPr defTabSz="901700"/>
            <a:r>
              <a:rPr lang="en-US" altLang="ja-JP" smtClean="0">
                <a:latin typeface="Arial" charset="0"/>
                <a:ea typeface="ＭＳ Ｐゴシック" charset="-128"/>
              </a:rPr>
              <a:t>As shown here, a mesh consists of a set of triangular faces pasted together along their edges and meeting at a common set of vertices.</a:t>
            </a:r>
          </a:p>
          <a:p>
            <a:pPr defTabSz="901700"/>
            <a:r>
              <a:rPr lang="en-US" altLang="ja-JP" smtClean="0">
                <a:latin typeface="Arial" charset="0"/>
                <a:ea typeface="ＭＳ Ｐゴシック" charset="-128"/>
              </a:rPr>
              <a:t>In a traditional representation, a mesh is represented as a set of vertices containing xyz coordinates, and a set of faces containing indices referring back to the vertices.</a:t>
            </a:r>
          </a:p>
          <a:p>
            <a:pPr defTabSz="901700"/>
            <a:r>
              <a:rPr lang="en-US" altLang="ja-JP" smtClean="0">
                <a:latin typeface="Arial" charset="0"/>
                <a:ea typeface="ＭＳ Ｐゴシック" charset="-128"/>
              </a:rPr>
              <a:t>Besides geometry, other appearance attributes are often present in a mesh, such as vertex normals, vertex colors, material attributes, and texture maps.  These appearance attributes are also associated with the vertices and faces of the mesh.</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5FB2B999-DCA1-426F-B976-58DC67CEF89C}" type="slidenum">
              <a:rPr lang="en-US" altLang="ja-JP" smtClean="0">
                <a:latin typeface="Arial" charset="0"/>
              </a:rPr>
              <a:pPr eaLnBrk="1" hangingPunct="1"/>
              <a:t>33</a:t>
            </a:fld>
            <a:endParaRPr lang="en-US" altLang="ja-JP" smtClean="0">
              <a:latin typeface="Arial" charset="0"/>
            </a:endParaRPr>
          </a:p>
        </p:txBody>
      </p:sp>
      <p:sp>
        <p:nvSpPr>
          <p:cNvPr id="68611" name="Rectangle 2"/>
          <p:cNvSpPr>
            <a:spLocks noGrp="1" noRot="1" noChangeAspect="1" noChangeArrowheads="1" noTextEdit="1"/>
          </p:cNvSpPr>
          <p:nvPr>
            <p:ph type="sldImg"/>
          </p:nvPr>
        </p:nvSpPr>
        <p:spPr>
          <a:xfrm>
            <a:off x="1152525" y="688975"/>
            <a:ext cx="4554538" cy="3416300"/>
          </a:xfrm>
          <a:ln w="12700" cap="flat">
            <a:solidFill>
              <a:schemeClr val="tx1"/>
            </a:solidFill>
          </a:ln>
        </p:spPr>
      </p:sp>
      <p:sp>
        <p:nvSpPr>
          <p:cNvPr id="68612" name="Rectangle 3"/>
          <p:cNvSpPr>
            <a:spLocks noGrp="1" noChangeArrowheads="1"/>
          </p:cNvSpPr>
          <p:nvPr>
            <p:ph type="body" idx="1"/>
          </p:nvPr>
        </p:nvSpPr>
        <p:spPr>
          <a:xfrm>
            <a:off x="911225" y="4340225"/>
            <a:ext cx="5035550" cy="411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6" tIns="45174" rIns="90346" bIns="45174"/>
          <a:lstStyle/>
          <a:p>
            <a:pPr defTabSz="901700"/>
            <a:endParaRPr lang="ja-JP" altLang="ja-JP" smtClean="0">
              <a:latin typeface="Arial" charset="0"/>
              <a:ea typeface="ＭＳ Ｐゴシック"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2356675B-4959-42F0-B727-2097384D019C}" type="slidenum">
              <a:rPr lang="en-US" altLang="ja-JP" smtClean="0">
                <a:latin typeface="Arial" charset="0"/>
              </a:rPr>
              <a:pPr eaLnBrk="1" hangingPunct="1"/>
              <a:t>34</a:t>
            </a:fld>
            <a:endParaRPr lang="en-US" altLang="ja-JP" smtClean="0">
              <a:latin typeface="Arial" charset="0"/>
            </a:endParaRPr>
          </a:p>
        </p:txBody>
      </p:sp>
      <p:sp>
        <p:nvSpPr>
          <p:cNvPr id="69635" name="Rectangle 2"/>
          <p:cNvSpPr>
            <a:spLocks noGrp="1" noRot="1" noChangeAspect="1" noChangeArrowheads="1" noTextEdit="1"/>
          </p:cNvSpPr>
          <p:nvPr>
            <p:ph type="sldImg"/>
          </p:nvPr>
        </p:nvSpPr>
        <p:spPr>
          <a:xfrm>
            <a:off x="1152525" y="692150"/>
            <a:ext cx="4552950" cy="3414713"/>
          </a:xfrm>
          <a:ln/>
        </p:spPr>
      </p:sp>
      <p:sp>
        <p:nvSpPr>
          <p:cNvPr id="69636" name="Rectangle 3"/>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mtClean="0">
                <a:latin typeface="Arial" charset="0"/>
              </a:rPr>
              <a:t>A geometric 3D model is usually represented as triangular meshes. </a:t>
            </a:r>
            <a:r>
              <a:rPr lang="en-US" altLang="ja-JP" smtClean="0">
                <a:solidFill>
                  <a:schemeClr val="bg2"/>
                </a:solidFill>
                <a:latin typeface="Arial" charset="0"/>
              </a:rPr>
              <a:t>If either an edge is a boundary edge, or its adjacent vertices have different normal vectors, or its two adjacent faces have different material properties, this edge is called a sharp edge, like the blue lines in this figure. </a:t>
            </a:r>
          </a:p>
          <a:p>
            <a:endParaRPr lang="en-US" altLang="ja-JP" smtClean="0">
              <a:solidFill>
                <a:schemeClr val="bg2"/>
              </a:solidFill>
              <a:latin typeface="Arial" charset="0"/>
            </a:endParaRPr>
          </a:p>
          <a:p>
            <a:r>
              <a:rPr lang="ja-JP" altLang="en-US" smtClean="0">
                <a:latin typeface="Arial" charset="0"/>
              </a:rPr>
              <a:t>３次元モデルは通常三角形メッシュにより表現されています。</a:t>
            </a:r>
            <a:r>
              <a:rPr lang="en-US" altLang="ja-JP" smtClean="0">
                <a:latin typeface="Arial" charset="0"/>
              </a:rPr>
              <a:t>[ENTER]</a:t>
            </a:r>
            <a:r>
              <a:rPr lang="ja-JP" altLang="en-US" smtClean="0">
                <a:latin typeface="Arial" charset="0"/>
              </a:rPr>
              <a:t>もし、あるエッジが境界エッジであるか、</a:t>
            </a:r>
            <a:r>
              <a:rPr lang="en-US" altLang="ja-JP" smtClean="0">
                <a:latin typeface="Arial" charset="0"/>
              </a:rPr>
              <a:t>[ENTER]</a:t>
            </a:r>
            <a:r>
              <a:rPr lang="ja-JP" altLang="en-US" smtClean="0">
                <a:latin typeface="Arial" charset="0"/>
              </a:rPr>
              <a:t>このエッジに隣接する２つの頂点が異なる法線ベクトルをもつか、あるいは</a:t>
            </a:r>
            <a:r>
              <a:rPr lang="en-US" altLang="ja-JP" smtClean="0">
                <a:latin typeface="Arial" charset="0"/>
              </a:rPr>
              <a:t>[ENTER]</a:t>
            </a:r>
            <a:r>
              <a:rPr lang="ja-JP" altLang="en-US" smtClean="0">
                <a:latin typeface="Arial" charset="0"/>
              </a:rPr>
              <a:t>このエッジに隣接する２つの面が異なる材質属性をもつならば、</a:t>
            </a:r>
            <a:r>
              <a:rPr lang="en-US" altLang="ja-JP" smtClean="0">
                <a:latin typeface="Arial" charset="0"/>
              </a:rPr>
              <a:t>[ENTER]</a:t>
            </a:r>
            <a:r>
              <a:rPr lang="ja-JP" altLang="en-US" smtClean="0">
                <a:latin typeface="Arial" charset="0"/>
              </a:rPr>
              <a:t>そのエッジはシャープエッジと定義します。例えば、</a:t>
            </a:r>
            <a:r>
              <a:rPr lang="ja-JP" altLang="en-US" smtClean="0">
                <a:solidFill>
                  <a:schemeClr val="bg2"/>
                </a:solidFill>
                <a:latin typeface="Arial" charset="0"/>
              </a:rPr>
              <a:t>画面上の青い線です。</a:t>
            </a:r>
            <a:r>
              <a:rPr lang="en-US" altLang="ja-JP" smtClean="0">
                <a:latin typeface="Arial" charset="0"/>
              </a:rPr>
              <a:t>[ENTER]</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 1"/>
          <p:cNvSpPr>
            <a:spLocks noGrp="1" noRot="1" noChangeAspect="1" noTextEdit="1"/>
          </p:cNvSpPr>
          <p:nvPr>
            <p:ph type="sldImg"/>
          </p:nvPr>
        </p:nvSpPr>
        <p:spPr>
          <a:ln/>
        </p:spPr>
      </p:sp>
      <p:sp>
        <p:nvSpPr>
          <p:cNvPr id="7065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latin typeface="Arial" charset="0"/>
            </a:endParaRPr>
          </a:p>
        </p:txBody>
      </p:sp>
      <p:sp>
        <p:nvSpPr>
          <p:cNvPr id="7066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117327F6-1A86-4441-B313-E89BE796E5AB}" type="slidenum">
              <a:rPr lang="zh-TW" altLang="en-US" smtClean="0">
                <a:latin typeface="Arial" charset="0"/>
              </a:rPr>
              <a:pPr eaLnBrk="1" hangingPunct="1"/>
              <a:t>35</a:t>
            </a:fld>
            <a:endParaRPr lang="zh-TW" altLang="en-US"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 1"/>
          <p:cNvSpPr>
            <a:spLocks noGrp="1" noRot="1" noChangeAspect="1" noTextEdit="1"/>
          </p:cNvSpPr>
          <p:nvPr>
            <p:ph type="sldImg"/>
          </p:nvPr>
        </p:nvSpPr>
        <p:spPr>
          <a:ln/>
        </p:spPr>
      </p:sp>
      <p:sp>
        <p:nvSpPr>
          <p:cNvPr id="7168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latin typeface="Arial" charset="0"/>
            </a:endParaRPr>
          </a:p>
        </p:txBody>
      </p:sp>
      <p:sp>
        <p:nvSpPr>
          <p:cNvPr id="7168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D77C2B15-F0D7-48B2-A0F2-004EEA9BD0C9}" type="slidenum">
              <a:rPr lang="zh-TW" altLang="en-US" smtClean="0">
                <a:latin typeface="Arial" charset="0"/>
              </a:rPr>
              <a:pPr eaLnBrk="1" hangingPunct="1"/>
              <a:t>36</a:t>
            </a:fld>
            <a:endParaRPr lang="zh-TW" altLang="en-US"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85E9DB02-FF27-4146-A05C-069EAD58A4FE}" type="slidenum">
              <a:rPr lang="en-US" altLang="ja-JP" smtClean="0">
                <a:latin typeface="Arial" charset="0"/>
              </a:rPr>
              <a:pPr eaLnBrk="1" hangingPunct="1"/>
              <a:t>37</a:t>
            </a:fld>
            <a:endParaRPr lang="en-US" altLang="ja-JP" smtClean="0">
              <a:latin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FED67669-48AE-45E2-9E20-3BBE745C9305}" type="slidenum">
              <a:rPr lang="en-US" altLang="ja-JP">
                <a:latin typeface="Arial" charset="0"/>
              </a:rPr>
              <a:pPr eaLnBrk="1" hangingPunct="1"/>
              <a:t>38</a:t>
            </a:fld>
            <a:endParaRPr lang="en-US" altLang="ja-JP">
              <a:latin typeface="Arial"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AD9B9F88-2EFE-438C-AB1B-96276A8CAFCF}" type="slidenum">
              <a:rPr lang="en-US" altLang="ja-JP" smtClean="0">
                <a:latin typeface="Arial" charset="0"/>
              </a:rPr>
              <a:pPr eaLnBrk="1" hangingPunct="1"/>
              <a:t>3</a:t>
            </a:fld>
            <a:endParaRPr lang="en-US" altLang="ja-JP" smtClean="0">
              <a:latin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smtClean="0">
                <a:latin typeface="Arial" charset="0"/>
              </a:rPr>
              <a:t>More academic. Today is the most related to industry.</a:t>
            </a:r>
          </a:p>
          <a:p>
            <a:pPr eaLnBrk="1" hangingPunct="1"/>
            <a:endParaRPr lang="en-US" altLang="zh-TW" smtClean="0">
              <a:latin typeface="Arial" charset="0"/>
            </a:endParaRPr>
          </a:p>
          <a:p>
            <a:pPr eaLnBrk="1" hangingPunct="1"/>
            <a:r>
              <a:rPr lang="en-US" altLang="zh-TW" smtClean="0">
                <a:latin typeface="Arial" charset="0"/>
              </a:rPr>
              <a:t>I am not an expert, it is just my understaning to vfx</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E02F0064-4375-40EC-BDE1-9D9554E788F9}" type="slidenum">
              <a:rPr lang="en-US" altLang="ja-JP">
                <a:latin typeface="Arial" charset="0"/>
              </a:rPr>
              <a:pPr eaLnBrk="1" hangingPunct="1"/>
              <a:t>39</a:t>
            </a:fld>
            <a:endParaRPr lang="en-US" altLang="ja-JP">
              <a:latin typeface="Arial"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E55B6184-EC05-4770-944B-81BAF633212B}" type="slidenum">
              <a:rPr lang="en-US" altLang="ja-JP">
                <a:latin typeface="Arial" charset="0"/>
              </a:rPr>
              <a:pPr eaLnBrk="1" hangingPunct="1"/>
              <a:t>40</a:t>
            </a:fld>
            <a:endParaRPr lang="en-US" altLang="ja-JP">
              <a:latin typeface="Arial"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AB5DCAED-F667-46AD-B53F-A0D1ECAB904E}" type="slidenum">
              <a:rPr lang="en-US" altLang="ja-JP">
                <a:latin typeface="Arial" charset="0"/>
              </a:rPr>
              <a:pPr eaLnBrk="1" hangingPunct="1"/>
              <a:t>41</a:t>
            </a:fld>
            <a:endParaRPr lang="en-US" altLang="ja-JP">
              <a:latin typeface="Arial"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43B37B29-0219-4291-BCDB-A68AA817E5AD}" type="slidenum">
              <a:rPr lang="en-US" altLang="ja-JP">
                <a:latin typeface="Arial" charset="0"/>
              </a:rPr>
              <a:pPr eaLnBrk="1" hangingPunct="1"/>
              <a:t>42</a:t>
            </a:fld>
            <a:endParaRPr lang="en-US" altLang="ja-JP">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5EA9EFF9-4D6E-416D-9BD7-0D97A3A0F03A}" type="slidenum">
              <a:rPr lang="en-US" altLang="ja-JP">
                <a:latin typeface="Arial" charset="0"/>
              </a:rPr>
              <a:pPr eaLnBrk="1" hangingPunct="1"/>
              <a:t>43</a:t>
            </a:fld>
            <a:endParaRPr lang="en-US" altLang="ja-JP">
              <a:latin typeface="Arial"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849A6EC8-2CAB-4CC4-BFA2-A1A36B1F2359}" type="slidenum">
              <a:rPr lang="en-US" altLang="ja-JP">
                <a:latin typeface="Arial" charset="0"/>
              </a:rPr>
              <a:pPr eaLnBrk="1" hangingPunct="1"/>
              <a:t>44</a:t>
            </a:fld>
            <a:endParaRPr lang="en-US" altLang="ja-JP">
              <a:latin typeface="Arial"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8BE9D6D9-08F4-4667-BD80-EE3464CEC48E}" type="slidenum">
              <a:rPr lang="en-US" altLang="ja-JP">
                <a:latin typeface="Arial" charset="0"/>
              </a:rPr>
              <a:pPr eaLnBrk="1" hangingPunct="1"/>
              <a:t>45</a:t>
            </a:fld>
            <a:endParaRPr lang="en-US" altLang="ja-JP">
              <a:latin typeface="Arial"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41C253B2-1F01-46DF-B5DB-7A387B55CBD0}" type="slidenum">
              <a:rPr lang="en-US" altLang="ja-JP">
                <a:latin typeface="Arial" charset="0"/>
              </a:rPr>
              <a:pPr eaLnBrk="1" hangingPunct="1"/>
              <a:t>46</a:t>
            </a:fld>
            <a:endParaRPr lang="en-US" altLang="ja-JP">
              <a:latin typeface="Arial"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E3CF45B6-9F82-4EE1-8FD2-F5CCD1C83213}" type="slidenum">
              <a:rPr lang="en-US" altLang="ja-JP">
                <a:latin typeface="Arial" charset="0"/>
              </a:rPr>
              <a:pPr eaLnBrk="1" hangingPunct="1"/>
              <a:t>47</a:t>
            </a:fld>
            <a:endParaRPr lang="en-US" altLang="ja-JP">
              <a:latin typeface="Arial"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CD47A8A5-245B-4667-815F-F0F2403AD2BC}" type="slidenum">
              <a:rPr lang="en-US" altLang="ja-JP">
                <a:latin typeface="Arial" charset="0"/>
              </a:rPr>
              <a:pPr eaLnBrk="1" hangingPunct="1"/>
              <a:t>48</a:t>
            </a:fld>
            <a:endParaRPr lang="en-US" altLang="ja-JP">
              <a:latin typeface="Arial"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7CE56600-58E7-4C0C-BA5D-B4697B3C28DE}" type="slidenum">
              <a:rPr lang="en-US" altLang="ja-JP" smtClean="0">
                <a:latin typeface="Arial" charset="0"/>
              </a:rPr>
              <a:pPr eaLnBrk="1" hangingPunct="1"/>
              <a:t>4</a:t>
            </a:fld>
            <a:endParaRPr lang="en-US" altLang="ja-JP" smtClean="0">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A694AD0C-2DB0-48C7-8E2A-22245B256A82}" type="slidenum">
              <a:rPr lang="en-US" altLang="ja-JP">
                <a:latin typeface="Arial" charset="0"/>
              </a:rPr>
              <a:pPr eaLnBrk="1" hangingPunct="1"/>
              <a:t>49</a:t>
            </a:fld>
            <a:endParaRPr lang="en-US" altLang="ja-JP">
              <a:latin typeface="Arial"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DCE1FAC8-3575-4E0B-AFCC-97BFB6D25EBA}" type="slidenum">
              <a:rPr lang="en-US" altLang="ja-JP">
                <a:latin typeface="Arial" charset="0"/>
              </a:rPr>
              <a:pPr eaLnBrk="1" hangingPunct="1"/>
              <a:t>50</a:t>
            </a:fld>
            <a:endParaRPr lang="en-US" altLang="ja-JP">
              <a:latin typeface="Arial"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A720FEB7-A078-4F62-9119-70CB1BED340C}" type="slidenum">
              <a:rPr lang="en-US" altLang="ja-JP">
                <a:latin typeface="Arial" charset="0"/>
              </a:rPr>
              <a:pPr eaLnBrk="1" hangingPunct="1"/>
              <a:t>51</a:t>
            </a:fld>
            <a:endParaRPr lang="en-US" altLang="ja-JP">
              <a:latin typeface="Arial"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C16A9E59-5502-4955-AC53-4A756706739F}" type="slidenum">
              <a:rPr lang="en-US" altLang="ja-JP" smtClean="0">
                <a:latin typeface="Arial" charset="0"/>
              </a:rPr>
              <a:pPr eaLnBrk="1" hangingPunct="1"/>
              <a:t>5</a:t>
            </a:fld>
            <a:endParaRPr lang="en-US" altLang="ja-JP" smtClean="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8F7CEC1A-237C-40D9-B177-72492A6CE717}" type="slidenum">
              <a:rPr lang="en-US" altLang="ja-JP">
                <a:latin typeface="Arial" charset="0"/>
              </a:rPr>
              <a:pPr eaLnBrk="1" hangingPunct="1"/>
              <a:t>6</a:t>
            </a:fld>
            <a:endParaRPr lang="en-US" altLang="ja-JP">
              <a:latin typeface="Arial"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9ADD75C3-74FE-43DE-8128-D3946F5CDA67}" type="slidenum">
              <a:rPr lang="en-US" altLang="ja-JP" smtClean="0">
                <a:latin typeface="Arial" charset="0"/>
              </a:rPr>
              <a:pPr eaLnBrk="1" hangingPunct="1"/>
              <a:t>7</a:t>
            </a:fld>
            <a:endParaRPr lang="en-US" altLang="ja-JP" smtClean="0">
              <a:latin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4CDE1CA4-0CEF-475D-9ED4-F2673BF3FA11}" type="slidenum">
              <a:rPr lang="en-US" altLang="ja-JP" smtClean="0">
                <a:latin typeface="Arial" charset="0"/>
              </a:rPr>
              <a:pPr eaLnBrk="1" hangingPunct="1"/>
              <a:t>8</a:t>
            </a:fld>
            <a:endParaRPr lang="en-US" altLang="ja-JP" smtClean="0">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618 w 1000"/>
              <a:gd name="T3" fmla="*/ 0 h 1000"/>
              <a:gd name="T4" fmla="*/ 618 w 1000"/>
              <a:gd name="T5" fmla="*/ 1000 h 1000"/>
              <a:gd name="T6" fmla="*/ 0 w 1000"/>
              <a:gd name="T7" fmla="*/ 1000 h 1000"/>
              <a:gd name="T8" fmla="*/ 0 w 1000"/>
              <a:gd name="T9" fmla="*/ 0 h 1000"/>
              <a:gd name="T10" fmla="*/ 1000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ja-JP" altLang="en-US"/>
          </a:p>
        </p:txBody>
      </p:sp>
      <p:sp>
        <p:nvSpPr>
          <p:cNvPr id="63490"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按一下以編輯母片標題樣式</a:t>
            </a:r>
          </a:p>
        </p:txBody>
      </p:sp>
      <p:sp>
        <p:nvSpPr>
          <p:cNvPr id="63491"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ja-JP" altLang="en-US"/>
              <a:t>按一下以編輯母片副標題樣式</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87F10FF7-D802-41B3-A976-C75D1366DEA7}" type="slidenum">
              <a:rPr lang="en-US" altLang="ja-JP"/>
              <a:pPr>
                <a:defRPr/>
              </a:pPr>
              <a:t>‹#›</a:t>
            </a:fld>
            <a:endParaRPr lang="en-US" altLang="ja-JP"/>
          </a:p>
        </p:txBody>
      </p:sp>
    </p:spTree>
    <p:extLst>
      <p:ext uri="{BB962C8B-B14F-4D97-AF65-F5344CB8AC3E}">
        <p14:creationId xmlns:p14="http://schemas.microsoft.com/office/powerpoint/2010/main" val="2470297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991ACC93-567B-4E45-B9AC-1414A94C86DC}" type="slidenum">
              <a:rPr lang="en-US" altLang="ja-JP"/>
              <a:pPr>
                <a:defRPr/>
              </a:pPr>
              <a:t>‹#›</a:t>
            </a:fld>
            <a:endParaRPr lang="en-US" altLang="ja-JP"/>
          </a:p>
        </p:txBody>
      </p:sp>
    </p:spTree>
    <p:extLst>
      <p:ext uri="{BB962C8B-B14F-4D97-AF65-F5344CB8AC3E}">
        <p14:creationId xmlns:p14="http://schemas.microsoft.com/office/powerpoint/2010/main" val="4201664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66738" y="304800"/>
            <a:ext cx="5854700" cy="571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46D55732-EE01-40AE-A10E-DD901D352D3D}" type="slidenum">
              <a:rPr lang="en-US" altLang="ja-JP"/>
              <a:pPr>
                <a:defRPr/>
              </a:pPr>
              <a:t>‹#›</a:t>
            </a:fld>
            <a:endParaRPr lang="en-US" altLang="ja-JP"/>
          </a:p>
        </p:txBody>
      </p:sp>
    </p:spTree>
    <p:extLst>
      <p:ext uri="{BB962C8B-B14F-4D97-AF65-F5344CB8AC3E}">
        <p14:creationId xmlns:p14="http://schemas.microsoft.com/office/powerpoint/2010/main" val="3764044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0"/>
            <a:ext cx="8001000" cy="1216025"/>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752600"/>
            <a:ext cx="8001000" cy="20574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66738" y="3962400"/>
            <a:ext cx="8001000" cy="20574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35937776-F6C8-46BA-8A02-8EF76A4DEF82}" type="slidenum">
              <a:rPr lang="en-US" altLang="ja-JP"/>
              <a:pPr>
                <a:defRPr/>
              </a:pPr>
              <a:t>‹#›</a:t>
            </a:fld>
            <a:endParaRPr lang="en-US" altLang="ja-JP"/>
          </a:p>
        </p:txBody>
      </p:sp>
    </p:spTree>
    <p:extLst>
      <p:ext uri="{BB962C8B-B14F-4D97-AF65-F5344CB8AC3E}">
        <p14:creationId xmlns:p14="http://schemas.microsoft.com/office/powerpoint/2010/main" val="2470418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674B3ECD-CDA5-4DBE-9F98-447955C2BDDA}" type="slidenum">
              <a:rPr lang="en-US" altLang="ja-JP"/>
              <a:pPr>
                <a:defRPr/>
              </a:pPr>
              <a:t>‹#›</a:t>
            </a:fld>
            <a:endParaRPr lang="en-US" altLang="ja-JP"/>
          </a:p>
        </p:txBody>
      </p:sp>
    </p:spTree>
    <p:extLst>
      <p:ext uri="{BB962C8B-B14F-4D97-AF65-F5344CB8AC3E}">
        <p14:creationId xmlns:p14="http://schemas.microsoft.com/office/powerpoint/2010/main" val="135140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67BDE160-BACC-42CD-A4A1-EB3443893A23}" type="slidenum">
              <a:rPr lang="en-US" altLang="ja-JP"/>
              <a:pPr>
                <a:defRPr/>
              </a:pPr>
              <a:t>‹#›</a:t>
            </a:fld>
            <a:endParaRPr lang="en-US" altLang="ja-JP"/>
          </a:p>
        </p:txBody>
      </p:sp>
    </p:spTree>
    <p:extLst>
      <p:ext uri="{BB962C8B-B14F-4D97-AF65-F5344CB8AC3E}">
        <p14:creationId xmlns:p14="http://schemas.microsoft.com/office/powerpoint/2010/main" val="2500490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FAF6BD56-5943-4F2C-A0EE-BF0016EE6DB5}" type="slidenum">
              <a:rPr lang="en-US" altLang="ja-JP"/>
              <a:pPr>
                <a:defRPr/>
              </a:pPr>
              <a:t>‹#›</a:t>
            </a:fld>
            <a:endParaRPr lang="en-US" altLang="ja-JP"/>
          </a:p>
        </p:txBody>
      </p:sp>
    </p:spTree>
    <p:extLst>
      <p:ext uri="{BB962C8B-B14F-4D97-AF65-F5344CB8AC3E}">
        <p14:creationId xmlns:p14="http://schemas.microsoft.com/office/powerpoint/2010/main" val="1863109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8"/>
          <p:cNvSpPr>
            <a:spLocks noGrp="1" noChangeArrowheads="1"/>
          </p:cNvSpPr>
          <p:nvPr>
            <p:ph type="sldNum" sz="quarter" idx="12"/>
          </p:nvPr>
        </p:nvSpPr>
        <p:spPr>
          <a:ln/>
        </p:spPr>
        <p:txBody>
          <a:bodyPr/>
          <a:lstStyle>
            <a:lvl1pPr>
              <a:defRPr/>
            </a:lvl1pPr>
          </a:lstStyle>
          <a:p>
            <a:pPr>
              <a:defRPr/>
            </a:pPr>
            <a:fld id="{C90DAAD0-1C86-437B-B2D7-6AC4222F8DD7}" type="slidenum">
              <a:rPr lang="en-US" altLang="ja-JP"/>
              <a:pPr>
                <a:defRPr/>
              </a:pPr>
              <a:t>‹#›</a:t>
            </a:fld>
            <a:endParaRPr lang="en-US" altLang="ja-JP"/>
          </a:p>
        </p:txBody>
      </p:sp>
    </p:spTree>
    <p:extLst>
      <p:ext uri="{BB962C8B-B14F-4D97-AF65-F5344CB8AC3E}">
        <p14:creationId xmlns:p14="http://schemas.microsoft.com/office/powerpoint/2010/main" val="3294320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8"/>
          <p:cNvSpPr>
            <a:spLocks noGrp="1" noChangeArrowheads="1"/>
          </p:cNvSpPr>
          <p:nvPr>
            <p:ph type="sldNum" sz="quarter" idx="12"/>
          </p:nvPr>
        </p:nvSpPr>
        <p:spPr>
          <a:ln/>
        </p:spPr>
        <p:txBody>
          <a:bodyPr/>
          <a:lstStyle>
            <a:lvl1pPr>
              <a:defRPr/>
            </a:lvl1pPr>
          </a:lstStyle>
          <a:p>
            <a:pPr>
              <a:defRPr/>
            </a:pPr>
            <a:fld id="{2244AD1F-9468-4602-8BA7-0A3F6EB64287}" type="slidenum">
              <a:rPr lang="en-US" altLang="ja-JP"/>
              <a:pPr>
                <a:defRPr/>
              </a:pPr>
              <a:t>‹#›</a:t>
            </a:fld>
            <a:endParaRPr lang="en-US" altLang="ja-JP"/>
          </a:p>
        </p:txBody>
      </p:sp>
    </p:spTree>
    <p:extLst>
      <p:ext uri="{BB962C8B-B14F-4D97-AF65-F5344CB8AC3E}">
        <p14:creationId xmlns:p14="http://schemas.microsoft.com/office/powerpoint/2010/main" val="3232091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8"/>
          <p:cNvSpPr>
            <a:spLocks noGrp="1" noChangeArrowheads="1"/>
          </p:cNvSpPr>
          <p:nvPr>
            <p:ph type="sldNum" sz="quarter" idx="12"/>
          </p:nvPr>
        </p:nvSpPr>
        <p:spPr>
          <a:ln/>
        </p:spPr>
        <p:txBody>
          <a:bodyPr/>
          <a:lstStyle>
            <a:lvl1pPr>
              <a:defRPr/>
            </a:lvl1pPr>
          </a:lstStyle>
          <a:p>
            <a:pPr>
              <a:defRPr/>
            </a:pPr>
            <a:fld id="{F54E8BDF-9349-4A84-904E-84B86508CCC9}" type="slidenum">
              <a:rPr lang="en-US" altLang="ja-JP"/>
              <a:pPr>
                <a:defRPr/>
              </a:pPr>
              <a:t>‹#›</a:t>
            </a:fld>
            <a:endParaRPr lang="en-US" altLang="ja-JP"/>
          </a:p>
        </p:txBody>
      </p:sp>
    </p:spTree>
    <p:extLst>
      <p:ext uri="{BB962C8B-B14F-4D97-AF65-F5344CB8AC3E}">
        <p14:creationId xmlns:p14="http://schemas.microsoft.com/office/powerpoint/2010/main" val="379709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4C79918E-7855-4C5B-90B7-3D5467E926C2}" type="slidenum">
              <a:rPr lang="en-US" altLang="ja-JP"/>
              <a:pPr>
                <a:defRPr/>
              </a:pPr>
              <a:t>‹#›</a:t>
            </a:fld>
            <a:endParaRPr lang="en-US" altLang="ja-JP"/>
          </a:p>
        </p:txBody>
      </p:sp>
    </p:spTree>
    <p:extLst>
      <p:ext uri="{BB962C8B-B14F-4D97-AF65-F5344CB8AC3E}">
        <p14:creationId xmlns:p14="http://schemas.microsoft.com/office/powerpoint/2010/main" val="145324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82CC7839-7A22-4BA5-9E82-41DE138744FF}" type="slidenum">
              <a:rPr lang="en-US" altLang="ja-JP"/>
              <a:pPr>
                <a:defRPr/>
              </a:pPr>
              <a:t>‹#›</a:t>
            </a:fld>
            <a:endParaRPr lang="en-US" altLang="ja-JP"/>
          </a:p>
        </p:txBody>
      </p:sp>
    </p:spTree>
    <p:extLst>
      <p:ext uri="{BB962C8B-B14F-4D97-AF65-F5344CB8AC3E}">
        <p14:creationId xmlns:p14="http://schemas.microsoft.com/office/powerpoint/2010/main" val="22744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smtClean="0"/>
              <a:t>按一下以編輯母片標題樣式</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按一下以編輯母片</a:t>
            </a:r>
          </a:p>
          <a:p>
            <a:pPr lvl="1"/>
            <a:r>
              <a:rPr lang="ja-JP" altLang="en-US" smtClean="0"/>
              <a:t>第二層</a:t>
            </a:r>
          </a:p>
          <a:p>
            <a:pPr lvl="2"/>
            <a:r>
              <a:rPr lang="ja-JP" altLang="en-US" smtClean="0"/>
              <a:t>第三層</a:t>
            </a:r>
          </a:p>
          <a:p>
            <a:pPr lvl="3"/>
            <a:r>
              <a:rPr lang="ja-JP" altLang="en-US" smtClean="0"/>
              <a:t>第四層</a:t>
            </a:r>
          </a:p>
          <a:p>
            <a:pPr lvl="4"/>
            <a:r>
              <a:rPr lang="ja-JP" altLang="en-US" smtClean="0"/>
              <a:t>第五層</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585 w 1000"/>
              <a:gd name="T3" fmla="*/ 0 h 1000"/>
              <a:gd name="T4" fmla="*/ 585 w 1000"/>
              <a:gd name="T5" fmla="*/ 1000 h 1000"/>
              <a:gd name="T6" fmla="*/ 0 w 1000"/>
              <a:gd name="T7" fmla="*/ 1000 h 1000"/>
              <a:gd name="T8" fmla="*/ 0 w 1000"/>
              <a:gd name="T9" fmla="*/ 0 h 1000"/>
              <a:gd name="T10" fmla="*/ 1000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ja-JP" altLang="en-US"/>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2470"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ea typeface="ＭＳ Ｐゴシック" pitchFamily="50" charset="-128"/>
              </a:defRPr>
            </a:lvl1pPr>
          </a:lstStyle>
          <a:p>
            <a:pPr>
              <a:defRPr/>
            </a:pPr>
            <a:endParaRPr lang="en-US" altLang="ja-JP"/>
          </a:p>
        </p:txBody>
      </p:sp>
      <p:sp>
        <p:nvSpPr>
          <p:cNvPr id="62471"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ea typeface="ＭＳ Ｐゴシック" pitchFamily="50" charset="-128"/>
              </a:defRPr>
            </a:lvl1pPr>
          </a:lstStyle>
          <a:p>
            <a:pPr>
              <a:defRPr/>
            </a:pPr>
            <a:endParaRPr lang="en-US" altLang="ja-JP"/>
          </a:p>
        </p:txBody>
      </p:sp>
      <p:sp>
        <p:nvSpPr>
          <p:cNvPr id="62472"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ea typeface="ＭＳ Ｐゴシック" pitchFamily="50" charset="-128"/>
              </a:defRPr>
            </a:lvl1pPr>
          </a:lstStyle>
          <a:p>
            <a:pPr>
              <a:defRPr/>
            </a:pPr>
            <a:fld id="{D71A163A-3A60-4E56-B83E-C274A133C5CC}"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89"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3.wmf"/><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16.w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5.wmf"/><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25.xml"/><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17.wmf"/><Relationship Id="rId4" Type="http://schemas.openxmlformats.org/officeDocument/2006/relationships/oleObject" Target="../embeddings/oleObject6.bin"/><Relationship Id="rId9" Type="http://schemas.openxmlformats.org/officeDocument/2006/relationships/image" Target="../media/image19.wmf"/></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23.wmf"/><Relationship Id="rId5" Type="http://schemas.openxmlformats.org/officeDocument/2006/relationships/oleObject" Target="../embeddings/oleObject9.bin"/><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altLang="ja-JP" smtClean="0"/>
              <a:t>Computer Graphics</a:t>
            </a:r>
          </a:p>
        </p:txBody>
      </p:sp>
      <p:sp>
        <p:nvSpPr>
          <p:cNvPr id="3075" name="Rectangle 3"/>
          <p:cNvSpPr>
            <a:spLocks noGrp="1" noChangeArrowheads="1"/>
          </p:cNvSpPr>
          <p:nvPr>
            <p:ph type="subTitle" idx="1"/>
          </p:nvPr>
        </p:nvSpPr>
        <p:spPr/>
        <p:txBody>
          <a:bodyPr/>
          <a:lstStyle/>
          <a:p>
            <a:pPr eaLnBrk="1" hangingPunct="1"/>
            <a:r>
              <a:rPr lang="en-US" altLang="ja-JP" smtClean="0"/>
              <a:t>Bing-Yu Chen</a:t>
            </a:r>
            <a:br>
              <a:rPr lang="en-US" altLang="ja-JP" smtClean="0"/>
            </a:br>
            <a:r>
              <a:rPr lang="en-US" altLang="ja-JP" smtClean="0"/>
              <a:t>National Taiwan University</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ja-JP" smtClean="0"/>
              <a:t>Light</a:t>
            </a:r>
          </a:p>
        </p:txBody>
      </p:sp>
      <p:sp>
        <p:nvSpPr>
          <p:cNvPr id="24579" name="Rectangle 3"/>
          <p:cNvSpPr>
            <a:spLocks noGrp="1" noChangeArrowheads="1"/>
          </p:cNvSpPr>
          <p:nvPr>
            <p:ph type="body" idx="1"/>
          </p:nvPr>
        </p:nvSpPr>
        <p:spPr/>
        <p:txBody>
          <a:bodyPr/>
          <a:lstStyle/>
          <a:p>
            <a:pPr eaLnBrk="1" hangingPunct="1"/>
            <a:r>
              <a:rPr lang="en-US" altLang="ja-JP" i="1" smtClean="0"/>
              <a:t>Light</a:t>
            </a:r>
            <a:r>
              <a:rPr lang="en-US" altLang="ja-JP" smtClean="0"/>
              <a:t> is the part of the electromagnetic spectrum that causes a reaction in our visual systems</a:t>
            </a:r>
          </a:p>
          <a:p>
            <a:pPr eaLnBrk="1" hangingPunct="1"/>
            <a:r>
              <a:rPr lang="en-US" altLang="ja-JP" smtClean="0"/>
              <a:t>Generally these are wavelengths in the range of about 350-750 nm (nanometers)</a:t>
            </a:r>
          </a:p>
          <a:p>
            <a:pPr eaLnBrk="1" hangingPunct="1"/>
            <a:r>
              <a:rPr lang="en-US" altLang="ja-JP" smtClean="0"/>
              <a:t>Long wavelengths appear as reds and short wavelengths as blues</a:t>
            </a:r>
          </a:p>
        </p:txBody>
      </p:sp>
      <p:sp>
        <p:nvSpPr>
          <p:cNvPr id="2" name="スライド番号プレースホルダー 1"/>
          <p:cNvSpPr>
            <a:spLocks noGrp="1"/>
          </p:cNvSpPr>
          <p:nvPr>
            <p:ph type="sldNum" sz="quarter" idx="12"/>
          </p:nvPr>
        </p:nvSpPr>
        <p:spPr/>
        <p:txBody>
          <a:bodyPr/>
          <a:lstStyle/>
          <a:p>
            <a:pPr>
              <a:defRPr/>
            </a:pPr>
            <a:fld id="{674B3ECD-CDA5-4DBE-9F98-447955C2BDDA}" type="slidenum">
              <a:rPr lang="en-US" altLang="ja-JP" smtClean="0"/>
              <a:pPr>
                <a:defRPr/>
              </a:pPr>
              <a:t>9</a:t>
            </a:fld>
            <a:endParaRPr lang="en-US" altLang="ja-JP"/>
          </a:p>
        </p:txBody>
      </p:sp>
    </p:spTree>
    <p:extLst>
      <p:ext uri="{BB962C8B-B14F-4D97-AF65-F5344CB8AC3E}">
        <p14:creationId xmlns:p14="http://schemas.microsoft.com/office/powerpoint/2010/main" val="1199544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ja-JP" smtClean="0"/>
              <a:t>Luminance and Color Images</a:t>
            </a:r>
          </a:p>
        </p:txBody>
      </p:sp>
      <p:sp>
        <p:nvSpPr>
          <p:cNvPr id="10243" name="Rectangle 3"/>
          <p:cNvSpPr>
            <a:spLocks noGrp="1" noChangeArrowheads="1"/>
          </p:cNvSpPr>
          <p:nvPr>
            <p:ph type="body" idx="1"/>
          </p:nvPr>
        </p:nvSpPr>
        <p:spPr/>
        <p:txBody>
          <a:bodyPr/>
          <a:lstStyle/>
          <a:p>
            <a:pPr eaLnBrk="1" hangingPunct="1">
              <a:lnSpc>
                <a:spcPct val="90000"/>
              </a:lnSpc>
            </a:pPr>
            <a:r>
              <a:rPr lang="en-US" altLang="ja-JP" smtClean="0"/>
              <a:t>Luminance</a:t>
            </a:r>
          </a:p>
          <a:p>
            <a:pPr lvl="1" eaLnBrk="1" hangingPunct="1">
              <a:lnSpc>
                <a:spcPct val="90000"/>
              </a:lnSpc>
            </a:pPr>
            <a:r>
              <a:rPr lang="en-US" altLang="ja-JP" smtClean="0"/>
              <a:t>Monochromatic </a:t>
            </a:r>
          </a:p>
          <a:p>
            <a:pPr lvl="1" eaLnBrk="1" hangingPunct="1">
              <a:lnSpc>
                <a:spcPct val="90000"/>
              </a:lnSpc>
            </a:pPr>
            <a:r>
              <a:rPr lang="en-US" altLang="ja-JP" smtClean="0"/>
              <a:t>Values are gray levels</a:t>
            </a:r>
          </a:p>
          <a:p>
            <a:pPr lvl="1" eaLnBrk="1" hangingPunct="1">
              <a:lnSpc>
                <a:spcPct val="90000"/>
              </a:lnSpc>
            </a:pPr>
            <a:r>
              <a:rPr lang="en-US" altLang="ja-JP" smtClean="0"/>
              <a:t>Analogous to working with black and white film or television</a:t>
            </a:r>
          </a:p>
          <a:p>
            <a:pPr eaLnBrk="1" hangingPunct="1">
              <a:lnSpc>
                <a:spcPct val="90000"/>
              </a:lnSpc>
            </a:pPr>
            <a:r>
              <a:rPr lang="en-US" altLang="ja-JP" smtClean="0"/>
              <a:t>Color</a:t>
            </a:r>
          </a:p>
          <a:p>
            <a:pPr lvl="1" eaLnBrk="1" hangingPunct="1">
              <a:lnSpc>
                <a:spcPct val="90000"/>
              </a:lnSpc>
            </a:pPr>
            <a:r>
              <a:rPr lang="en-US" altLang="ja-JP" smtClean="0"/>
              <a:t>Has perceptional attributes of hue, saturation, and lightness</a:t>
            </a:r>
          </a:p>
          <a:p>
            <a:pPr lvl="1" eaLnBrk="1" hangingPunct="1">
              <a:lnSpc>
                <a:spcPct val="90000"/>
              </a:lnSpc>
            </a:pPr>
            <a:r>
              <a:rPr lang="en-US" altLang="ja-JP" smtClean="0"/>
              <a:t>Do we have to match every frequency in visible spectrum? No!</a:t>
            </a:r>
          </a:p>
        </p:txBody>
      </p:sp>
      <p:sp>
        <p:nvSpPr>
          <p:cNvPr id="10244"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87F9BCEE-6DBA-4055-B9CB-A7F71E007DEF}" type="slidenum">
              <a:rPr kumimoji="0" lang="en-US" altLang="ja-JP" smtClean="0"/>
              <a:pPr eaLnBrk="1" hangingPunct="1"/>
              <a:t>10</a:t>
            </a:fld>
            <a:endParaRPr kumimoji="0" lang="en-US" altLang="ja-JP"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ja-JP" smtClean="0"/>
              <a:t>Three-Color Theory</a:t>
            </a:r>
          </a:p>
        </p:txBody>
      </p:sp>
      <p:sp>
        <p:nvSpPr>
          <p:cNvPr id="11267" name="Rectangle 3"/>
          <p:cNvSpPr>
            <a:spLocks noGrp="1" noChangeArrowheads="1"/>
          </p:cNvSpPr>
          <p:nvPr>
            <p:ph type="body" idx="1"/>
          </p:nvPr>
        </p:nvSpPr>
        <p:spPr/>
        <p:txBody>
          <a:bodyPr/>
          <a:lstStyle/>
          <a:p>
            <a:pPr eaLnBrk="1" hangingPunct="1"/>
            <a:r>
              <a:rPr lang="en-US" altLang="ja-JP" sz="2600" smtClean="0"/>
              <a:t>Human visual system has two types of sensors</a:t>
            </a:r>
          </a:p>
          <a:p>
            <a:pPr lvl="1" eaLnBrk="1" hangingPunct="1"/>
            <a:r>
              <a:rPr lang="en-US" altLang="ja-JP" sz="2200" smtClean="0"/>
              <a:t>Rods: monochromatic, night vision</a:t>
            </a:r>
          </a:p>
          <a:p>
            <a:pPr lvl="1" eaLnBrk="1" hangingPunct="1"/>
            <a:r>
              <a:rPr lang="en-US" altLang="ja-JP" sz="2200" smtClean="0"/>
              <a:t>Cones</a:t>
            </a:r>
          </a:p>
          <a:p>
            <a:pPr lvl="2" eaLnBrk="1" hangingPunct="1"/>
            <a:r>
              <a:rPr lang="en-US" altLang="ja-JP" sz="2100" smtClean="0"/>
              <a:t>Color sensitive</a:t>
            </a:r>
          </a:p>
          <a:p>
            <a:pPr lvl="2" eaLnBrk="1" hangingPunct="1"/>
            <a:r>
              <a:rPr lang="en-US" altLang="ja-JP" sz="2100" smtClean="0"/>
              <a:t>Three types of cone</a:t>
            </a:r>
          </a:p>
          <a:p>
            <a:pPr lvl="2" eaLnBrk="1" hangingPunct="1"/>
            <a:r>
              <a:rPr lang="en-US" altLang="ja-JP" sz="2100" smtClean="0"/>
              <a:t>Only three values (the </a:t>
            </a:r>
            <a:r>
              <a:rPr lang="en-US" altLang="ja-JP" sz="2100" i="1" smtClean="0"/>
              <a:t>tristimulus</a:t>
            </a:r>
            <a:r>
              <a:rPr lang="en-US" altLang="ja-JP" sz="2100" smtClean="0"/>
              <a:t> </a:t>
            </a:r>
          </a:p>
          <a:p>
            <a:pPr lvl="2" eaLnBrk="1" hangingPunct="1">
              <a:buFont typeface="Wingdings" pitchFamily="2" charset="2"/>
              <a:buNone/>
            </a:pPr>
            <a:r>
              <a:rPr lang="en-US" altLang="ja-JP" sz="2100" smtClean="0"/>
              <a:t>values) are sent to the brain</a:t>
            </a:r>
          </a:p>
          <a:p>
            <a:pPr eaLnBrk="1" hangingPunct="1"/>
            <a:r>
              <a:rPr lang="en-US" altLang="ja-JP" sz="2600" smtClean="0"/>
              <a:t>Need only match these three values</a:t>
            </a:r>
          </a:p>
          <a:p>
            <a:pPr lvl="1" eaLnBrk="1" hangingPunct="1"/>
            <a:r>
              <a:rPr lang="en-US" altLang="ja-JP" sz="2200" smtClean="0"/>
              <a:t>Need only three </a:t>
            </a:r>
            <a:r>
              <a:rPr lang="en-US" altLang="ja-JP" sz="2200" i="1" smtClean="0"/>
              <a:t>primary</a:t>
            </a:r>
            <a:r>
              <a:rPr lang="en-US" altLang="ja-JP" sz="2200" smtClean="0"/>
              <a:t> colors</a:t>
            </a:r>
          </a:p>
        </p:txBody>
      </p:sp>
      <p:pic>
        <p:nvPicPr>
          <p:cNvPr id="11268" name="Picture 4" descr="an01f1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6688" y="2708275"/>
            <a:ext cx="24574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スライド番号プレースホルダ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78F5A9CC-5070-47C0-B46E-1F4CA69639C8}" type="slidenum">
              <a:rPr kumimoji="0" lang="en-US" altLang="ja-JP" smtClean="0"/>
              <a:pPr eaLnBrk="1" hangingPunct="1"/>
              <a:t>11</a:t>
            </a:fld>
            <a:endParaRPr kumimoji="0" lang="en-US" altLang="ja-JP"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ja-JP" smtClean="0"/>
              <a:t>Additive and Subtractive Color</a:t>
            </a:r>
          </a:p>
        </p:txBody>
      </p:sp>
      <p:sp>
        <p:nvSpPr>
          <p:cNvPr id="12291" name="Rectangle 3"/>
          <p:cNvSpPr>
            <a:spLocks noGrp="1" noChangeArrowheads="1"/>
          </p:cNvSpPr>
          <p:nvPr>
            <p:ph type="body" idx="1"/>
          </p:nvPr>
        </p:nvSpPr>
        <p:spPr/>
        <p:txBody>
          <a:bodyPr/>
          <a:lstStyle/>
          <a:p>
            <a:pPr eaLnBrk="1" hangingPunct="1">
              <a:lnSpc>
                <a:spcPct val="90000"/>
              </a:lnSpc>
            </a:pPr>
            <a:r>
              <a:rPr lang="en-US" altLang="ja-JP" sz="2600" smtClean="0"/>
              <a:t>Additive color</a:t>
            </a:r>
          </a:p>
          <a:p>
            <a:pPr lvl="1" eaLnBrk="1" hangingPunct="1">
              <a:lnSpc>
                <a:spcPct val="90000"/>
              </a:lnSpc>
            </a:pPr>
            <a:r>
              <a:rPr lang="en-US" altLang="ja-JP" sz="2200" smtClean="0"/>
              <a:t>Form a color by adding amounts of three primaries</a:t>
            </a:r>
          </a:p>
          <a:p>
            <a:pPr lvl="2" eaLnBrk="1" hangingPunct="1">
              <a:lnSpc>
                <a:spcPct val="90000"/>
              </a:lnSpc>
            </a:pPr>
            <a:r>
              <a:rPr lang="en-US" altLang="ja-JP" sz="2100" smtClean="0"/>
              <a:t>CRTs, projection systems, positive film</a:t>
            </a:r>
          </a:p>
          <a:p>
            <a:pPr lvl="1" eaLnBrk="1" hangingPunct="1">
              <a:lnSpc>
                <a:spcPct val="90000"/>
              </a:lnSpc>
            </a:pPr>
            <a:r>
              <a:rPr lang="en-US" altLang="ja-JP" sz="2200" smtClean="0"/>
              <a:t>Primaries are Red (R), Green (G), Blue (B)</a:t>
            </a:r>
          </a:p>
          <a:p>
            <a:pPr eaLnBrk="1" hangingPunct="1">
              <a:lnSpc>
                <a:spcPct val="90000"/>
              </a:lnSpc>
            </a:pPr>
            <a:r>
              <a:rPr lang="en-US" altLang="ja-JP" sz="2600" smtClean="0"/>
              <a:t>Subtractive color</a:t>
            </a:r>
          </a:p>
          <a:p>
            <a:pPr lvl="1" eaLnBrk="1" hangingPunct="1">
              <a:lnSpc>
                <a:spcPct val="90000"/>
              </a:lnSpc>
            </a:pPr>
            <a:r>
              <a:rPr lang="en-US" altLang="ja-JP" sz="2200" smtClean="0"/>
              <a:t>Form a color by filtering white light with Cyan (C), Magenta (M), and Yellow (Y) filters</a:t>
            </a:r>
          </a:p>
          <a:p>
            <a:pPr lvl="2" eaLnBrk="1" hangingPunct="1">
              <a:lnSpc>
                <a:spcPct val="90000"/>
              </a:lnSpc>
            </a:pPr>
            <a:r>
              <a:rPr lang="en-US" altLang="ja-JP" sz="2100" smtClean="0"/>
              <a:t>Light-material interactions</a:t>
            </a:r>
          </a:p>
          <a:p>
            <a:pPr lvl="2" eaLnBrk="1" hangingPunct="1">
              <a:lnSpc>
                <a:spcPct val="90000"/>
              </a:lnSpc>
            </a:pPr>
            <a:r>
              <a:rPr lang="en-US" altLang="ja-JP" sz="2100" smtClean="0"/>
              <a:t>Printing</a:t>
            </a:r>
          </a:p>
          <a:p>
            <a:pPr lvl="2" eaLnBrk="1" hangingPunct="1">
              <a:lnSpc>
                <a:spcPct val="90000"/>
              </a:lnSpc>
            </a:pPr>
            <a:r>
              <a:rPr lang="en-US" altLang="ja-JP" sz="2100" smtClean="0"/>
              <a:t>Negative film</a:t>
            </a:r>
          </a:p>
        </p:txBody>
      </p:sp>
      <p:sp>
        <p:nvSpPr>
          <p:cNvPr id="12292"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A5767D31-A24D-4AD5-A69D-DE6A08228DAC}" type="slidenum">
              <a:rPr kumimoji="0" lang="en-US" altLang="ja-JP" smtClean="0"/>
              <a:pPr eaLnBrk="1" hangingPunct="1"/>
              <a:t>12</a:t>
            </a:fld>
            <a:endParaRPr kumimoji="0" lang="en-US" altLang="ja-JP"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ja-JP" smtClean="0"/>
              <a:t>The RGB Color Model</a:t>
            </a:r>
            <a:r>
              <a:rPr lang="en-US" altLang="ja-JP" sz="2000" smtClean="0"/>
              <a:t> </a:t>
            </a:r>
            <a:r>
              <a:rPr lang="en-US" altLang="ja-JP" sz="2000" smtClean="0">
                <a:latin typeface="Arial" charset="0"/>
              </a:rPr>
              <a:t>–</a:t>
            </a:r>
            <a:r>
              <a:rPr lang="en-US" altLang="ja-JP" sz="2000" smtClean="0"/>
              <a:t> for CRT</a:t>
            </a:r>
          </a:p>
        </p:txBody>
      </p:sp>
      <p:grpSp>
        <p:nvGrpSpPr>
          <p:cNvPr id="13315" name="Group 3"/>
          <p:cNvGrpSpPr>
            <a:grpSpLocks/>
          </p:cNvGrpSpPr>
          <p:nvPr/>
        </p:nvGrpSpPr>
        <p:grpSpPr bwMode="auto">
          <a:xfrm>
            <a:off x="684213" y="1916113"/>
            <a:ext cx="7796212" cy="4040187"/>
            <a:chOff x="431" y="1207"/>
            <a:chExt cx="4911" cy="2545"/>
          </a:xfrm>
        </p:grpSpPr>
        <p:sp>
          <p:nvSpPr>
            <p:cNvPr id="13317" name="Line 4"/>
            <p:cNvSpPr>
              <a:spLocks noChangeShapeType="1"/>
            </p:cNvSpPr>
            <p:nvPr/>
          </p:nvSpPr>
          <p:spPr bwMode="auto">
            <a:xfrm flipV="1">
              <a:off x="2510" y="2820"/>
              <a:ext cx="1" cy="8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318" name="Line 5"/>
            <p:cNvSpPr>
              <a:spLocks noChangeShapeType="1"/>
            </p:cNvSpPr>
            <p:nvPr/>
          </p:nvSpPr>
          <p:spPr bwMode="auto">
            <a:xfrm flipV="1">
              <a:off x="2510" y="2655"/>
              <a:ext cx="1" cy="8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319" name="Line 6"/>
            <p:cNvSpPr>
              <a:spLocks noChangeShapeType="1"/>
            </p:cNvSpPr>
            <p:nvPr/>
          </p:nvSpPr>
          <p:spPr bwMode="auto">
            <a:xfrm flipV="1">
              <a:off x="2510" y="2489"/>
              <a:ext cx="1" cy="8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320" name="Line 7"/>
            <p:cNvSpPr>
              <a:spLocks noChangeShapeType="1"/>
            </p:cNvSpPr>
            <p:nvPr/>
          </p:nvSpPr>
          <p:spPr bwMode="auto">
            <a:xfrm flipV="1">
              <a:off x="2510" y="2324"/>
              <a:ext cx="1" cy="8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321" name="Line 8"/>
            <p:cNvSpPr>
              <a:spLocks noChangeShapeType="1"/>
            </p:cNvSpPr>
            <p:nvPr/>
          </p:nvSpPr>
          <p:spPr bwMode="auto">
            <a:xfrm flipV="1">
              <a:off x="2510" y="2158"/>
              <a:ext cx="1" cy="8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322" name="Line 9"/>
            <p:cNvSpPr>
              <a:spLocks noChangeShapeType="1"/>
            </p:cNvSpPr>
            <p:nvPr/>
          </p:nvSpPr>
          <p:spPr bwMode="auto">
            <a:xfrm flipV="1">
              <a:off x="2510" y="1993"/>
              <a:ext cx="1" cy="8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323" name="Line 10"/>
            <p:cNvSpPr>
              <a:spLocks noChangeShapeType="1"/>
            </p:cNvSpPr>
            <p:nvPr/>
          </p:nvSpPr>
          <p:spPr bwMode="auto">
            <a:xfrm flipV="1">
              <a:off x="2510" y="1827"/>
              <a:ext cx="1" cy="8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324" name="Line 11"/>
            <p:cNvSpPr>
              <a:spLocks noChangeShapeType="1"/>
            </p:cNvSpPr>
            <p:nvPr/>
          </p:nvSpPr>
          <p:spPr bwMode="auto">
            <a:xfrm flipV="1">
              <a:off x="2510" y="1662"/>
              <a:ext cx="1" cy="8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325" name="Line 12"/>
            <p:cNvSpPr>
              <a:spLocks noChangeShapeType="1"/>
            </p:cNvSpPr>
            <p:nvPr/>
          </p:nvSpPr>
          <p:spPr bwMode="auto">
            <a:xfrm flipV="1">
              <a:off x="2510" y="1496"/>
              <a:ext cx="1" cy="8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326" name="Line 13"/>
            <p:cNvSpPr>
              <a:spLocks noChangeShapeType="1"/>
            </p:cNvSpPr>
            <p:nvPr/>
          </p:nvSpPr>
          <p:spPr bwMode="auto">
            <a:xfrm flipH="1">
              <a:off x="2453" y="2903"/>
              <a:ext cx="57" cy="6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327" name="Line 14"/>
            <p:cNvSpPr>
              <a:spLocks noChangeShapeType="1"/>
            </p:cNvSpPr>
            <p:nvPr/>
          </p:nvSpPr>
          <p:spPr bwMode="auto">
            <a:xfrm flipH="1">
              <a:off x="2334" y="3022"/>
              <a:ext cx="57" cy="5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328" name="Line 15"/>
            <p:cNvSpPr>
              <a:spLocks noChangeShapeType="1"/>
            </p:cNvSpPr>
            <p:nvPr/>
          </p:nvSpPr>
          <p:spPr bwMode="auto">
            <a:xfrm flipH="1">
              <a:off x="2215" y="3141"/>
              <a:ext cx="62" cy="5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329" name="Line 16"/>
            <p:cNvSpPr>
              <a:spLocks noChangeShapeType="1"/>
            </p:cNvSpPr>
            <p:nvPr/>
          </p:nvSpPr>
          <p:spPr bwMode="auto">
            <a:xfrm flipH="1">
              <a:off x="2101" y="3255"/>
              <a:ext cx="57" cy="6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330" name="Line 17"/>
            <p:cNvSpPr>
              <a:spLocks noChangeShapeType="1"/>
            </p:cNvSpPr>
            <p:nvPr/>
          </p:nvSpPr>
          <p:spPr bwMode="auto">
            <a:xfrm flipH="1">
              <a:off x="1982" y="3374"/>
              <a:ext cx="57" cy="5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331" name="Line 18"/>
            <p:cNvSpPr>
              <a:spLocks noChangeShapeType="1"/>
            </p:cNvSpPr>
            <p:nvPr/>
          </p:nvSpPr>
          <p:spPr bwMode="auto">
            <a:xfrm>
              <a:off x="2510" y="2903"/>
              <a:ext cx="8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332" name="Line 19"/>
            <p:cNvSpPr>
              <a:spLocks noChangeShapeType="1"/>
            </p:cNvSpPr>
            <p:nvPr/>
          </p:nvSpPr>
          <p:spPr bwMode="auto">
            <a:xfrm>
              <a:off x="2675" y="2903"/>
              <a:ext cx="8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333" name="Line 20"/>
            <p:cNvSpPr>
              <a:spLocks noChangeShapeType="1"/>
            </p:cNvSpPr>
            <p:nvPr/>
          </p:nvSpPr>
          <p:spPr bwMode="auto">
            <a:xfrm>
              <a:off x="2841" y="2903"/>
              <a:ext cx="8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334" name="Line 21"/>
            <p:cNvSpPr>
              <a:spLocks noChangeShapeType="1"/>
            </p:cNvSpPr>
            <p:nvPr/>
          </p:nvSpPr>
          <p:spPr bwMode="auto">
            <a:xfrm>
              <a:off x="3006" y="2903"/>
              <a:ext cx="8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335" name="Line 22"/>
            <p:cNvSpPr>
              <a:spLocks noChangeShapeType="1"/>
            </p:cNvSpPr>
            <p:nvPr/>
          </p:nvSpPr>
          <p:spPr bwMode="auto">
            <a:xfrm>
              <a:off x="3172" y="2903"/>
              <a:ext cx="8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336" name="Line 23"/>
            <p:cNvSpPr>
              <a:spLocks noChangeShapeType="1"/>
            </p:cNvSpPr>
            <p:nvPr/>
          </p:nvSpPr>
          <p:spPr bwMode="auto">
            <a:xfrm>
              <a:off x="3337" y="2903"/>
              <a:ext cx="8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337" name="Line 24"/>
            <p:cNvSpPr>
              <a:spLocks noChangeShapeType="1"/>
            </p:cNvSpPr>
            <p:nvPr/>
          </p:nvSpPr>
          <p:spPr bwMode="auto">
            <a:xfrm>
              <a:off x="3503" y="2903"/>
              <a:ext cx="8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338" name="Line 25"/>
            <p:cNvSpPr>
              <a:spLocks noChangeShapeType="1"/>
            </p:cNvSpPr>
            <p:nvPr/>
          </p:nvSpPr>
          <p:spPr bwMode="auto">
            <a:xfrm>
              <a:off x="3668" y="2903"/>
              <a:ext cx="8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339" name="Line 26"/>
            <p:cNvSpPr>
              <a:spLocks noChangeShapeType="1"/>
            </p:cNvSpPr>
            <p:nvPr/>
          </p:nvSpPr>
          <p:spPr bwMode="auto">
            <a:xfrm>
              <a:off x="3834" y="2903"/>
              <a:ext cx="8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340" name="Freeform 27"/>
            <p:cNvSpPr>
              <a:spLocks/>
            </p:cNvSpPr>
            <p:nvPr/>
          </p:nvSpPr>
          <p:spPr bwMode="auto">
            <a:xfrm>
              <a:off x="1930" y="1455"/>
              <a:ext cx="2028" cy="1448"/>
            </a:xfrm>
            <a:custGeom>
              <a:avLst/>
              <a:gdLst>
                <a:gd name="T0" fmla="*/ 0 w 2028"/>
                <a:gd name="T1" fmla="*/ 579 h 1448"/>
                <a:gd name="T2" fmla="*/ 580 w 2028"/>
                <a:gd name="T3" fmla="*/ 0 h 1448"/>
                <a:gd name="T4" fmla="*/ 2028 w 2028"/>
                <a:gd name="T5" fmla="*/ 0 h 1448"/>
                <a:gd name="T6" fmla="*/ 2028 w 2028"/>
                <a:gd name="T7" fmla="*/ 1448 h 1448"/>
                <a:gd name="T8" fmla="*/ 0 60000 65536"/>
                <a:gd name="T9" fmla="*/ 0 60000 65536"/>
                <a:gd name="T10" fmla="*/ 0 60000 65536"/>
                <a:gd name="T11" fmla="*/ 0 60000 65536"/>
                <a:gd name="T12" fmla="*/ 0 w 2028"/>
                <a:gd name="T13" fmla="*/ 0 h 1448"/>
                <a:gd name="T14" fmla="*/ 2028 w 2028"/>
                <a:gd name="T15" fmla="*/ 1448 h 1448"/>
              </a:gdLst>
              <a:ahLst/>
              <a:cxnLst>
                <a:cxn ang="T8">
                  <a:pos x="T0" y="T1"/>
                </a:cxn>
                <a:cxn ang="T9">
                  <a:pos x="T2" y="T3"/>
                </a:cxn>
                <a:cxn ang="T10">
                  <a:pos x="T4" y="T5"/>
                </a:cxn>
                <a:cxn ang="T11">
                  <a:pos x="T6" y="T7"/>
                </a:cxn>
              </a:cxnLst>
              <a:rect l="T12" t="T13" r="T14" b="T15"/>
              <a:pathLst>
                <a:path w="2028" h="1448">
                  <a:moveTo>
                    <a:pt x="0" y="579"/>
                  </a:moveTo>
                  <a:lnTo>
                    <a:pt x="580" y="0"/>
                  </a:lnTo>
                  <a:lnTo>
                    <a:pt x="2028" y="0"/>
                  </a:lnTo>
                  <a:lnTo>
                    <a:pt x="2028" y="1448"/>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341" name="Rectangle 28"/>
            <p:cNvSpPr>
              <a:spLocks noChangeArrowheads="1"/>
            </p:cNvSpPr>
            <p:nvPr/>
          </p:nvSpPr>
          <p:spPr bwMode="auto">
            <a:xfrm>
              <a:off x="1930" y="2034"/>
              <a:ext cx="1449" cy="1448"/>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342" name="Line 29"/>
            <p:cNvSpPr>
              <a:spLocks noChangeShapeType="1"/>
            </p:cNvSpPr>
            <p:nvPr/>
          </p:nvSpPr>
          <p:spPr bwMode="auto">
            <a:xfrm flipV="1">
              <a:off x="3379" y="1455"/>
              <a:ext cx="579" cy="5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343" name="Line 30"/>
            <p:cNvSpPr>
              <a:spLocks noChangeShapeType="1"/>
            </p:cNvSpPr>
            <p:nvPr/>
          </p:nvSpPr>
          <p:spPr bwMode="auto">
            <a:xfrm flipV="1">
              <a:off x="3379" y="2903"/>
              <a:ext cx="579" cy="5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344" name="Freeform 31"/>
            <p:cNvSpPr>
              <a:spLocks/>
            </p:cNvSpPr>
            <p:nvPr/>
          </p:nvSpPr>
          <p:spPr bwMode="auto">
            <a:xfrm>
              <a:off x="3332" y="2055"/>
              <a:ext cx="26" cy="26"/>
            </a:xfrm>
            <a:custGeom>
              <a:avLst/>
              <a:gdLst>
                <a:gd name="T0" fmla="*/ 5 w 26"/>
                <a:gd name="T1" fmla="*/ 21 h 26"/>
                <a:gd name="T2" fmla="*/ 11 w 26"/>
                <a:gd name="T3" fmla="*/ 26 h 26"/>
                <a:gd name="T4" fmla="*/ 16 w 26"/>
                <a:gd name="T5" fmla="*/ 26 h 26"/>
                <a:gd name="T6" fmla="*/ 26 w 26"/>
                <a:gd name="T7" fmla="*/ 21 h 26"/>
                <a:gd name="T8" fmla="*/ 26 w 26"/>
                <a:gd name="T9" fmla="*/ 15 h 26"/>
                <a:gd name="T10" fmla="*/ 26 w 26"/>
                <a:gd name="T11" fmla="*/ 10 h 26"/>
                <a:gd name="T12" fmla="*/ 26 w 26"/>
                <a:gd name="T13" fmla="*/ 5 h 26"/>
                <a:gd name="T14" fmla="*/ 16 w 26"/>
                <a:gd name="T15" fmla="*/ 0 h 26"/>
                <a:gd name="T16" fmla="*/ 11 w 26"/>
                <a:gd name="T17" fmla="*/ 0 h 26"/>
                <a:gd name="T18" fmla="*/ 5 w 26"/>
                <a:gd name="T19" fmla="*/ 5 h 26"/>
                <a:gd name="T20" fmla="*/ 0 w 26"/>
                <a:gd name="T21" fmla="*/ 10 h 26"/>
                <a:gd name="T22" fmla="*/ 0 w 26"/>
                <a:gd name="T23" fmla="*/ 15 h 26"/>
                <a:gd name="T24" fmla="*/ 5 w 26"/>
                <a:gd name="T25" fmla="*/ 21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6"/>
                <a:gd name="T41" fmla="*/ 26 w 26"/>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6">
                  <a:moveTo>
                    <a:pt x="5" y="21"/>
                  </a:moveTo>
                  <a:lnTo>
                    <a:pt x="11" y="26"/>
                  </a:lnTo>
                  <a:lnTo>
                    <a:pt x="16" y="26"/>
                  </a:lnTo>
                  <a:lnTo>
                    <a:pt x="26" y="21"/>
                  </a:lnTo>
                  <a:lnTo>
                    <a:pt x="26" y="15"/>
                  </a:lnTo>
                  <a:lnTo>
                    <a:pt x="26" y="10"/>
                  </a:lnTo>
                  <a:lnTo>
                    <a:pt x="26" y="5"/>
                  </a:lnTo>
                  <a:lnTo>
                    <a:pt x="16" y="0"/>
                  </a:lnTo>
                  <a:lnTo>
                    <a:pt x="11" y="0"/>
                  </a:lnTo>
                  <a:lnTo>
                    <a:pt x="5" y="5"/>
                  </a:lnTo>
                  <a:lnTo>
                    <a:pt x="0" y="10"/>
                  </a:lnTo>
                  <a:lnTo>
                    <a:pt x="0" y="15"/>
                  </a:lnTo>
                  <a:lnTo>
                    <a:pt x="5" y="21"/>
                  </a:lnTo>
                  <a:close/>
                </a:path>
              </a:pathLst>
            </a:custGeom>
            <a:solidFill>
              <a:srgbClr val="000000"/>
            </a:solidFill>
            <a:ln w="0">
              <a:solidFill>
                <a:srgbClr val="000000"/>
              </a:solidFill>
              <a:round/>
              <a:headEnd/>
              <a:tailEnd/>
            </a:ln>
          </p:spPr>
          <p:txBody>
            <a:bodyPr/>
            <a:lstStyle/>
            <a:p>
              <a:endParaRPr lang="ja-JP" altLang="en-US"/>
            </a:p>
          </p:txBody>
        </p:sp>
        <p:sp>
          <p:nvSpPr>
            <p:cNvPr id="13345" name="Freeform 32"/>
            <p:cNvSpPr>
              <a:spLocks/>
            </p:cNvSpPr>
            <p:nvPr/>
          </p:nvSpPr>
          <p:spPr bwMode="auto">
            <a:xfrm>
              <a:off x="3270" y="2117"/>
              <a:ext cx="26" cy="26"/>
            </a:xfrm>
            <a:custGeom>
              <a:avLst/>
              <a:gdLst>
                <a:gd name="T0" fmla="*/ 5 w 26"/>
                <a:gd name="T1" fmla="*/ 21 h 26"/>
                <a:gd name="T2" fmla="*/ 10 w 26"/>
                <a:gd name="T3" fmla="*/ 26 h 26"/>
                <a:gd name="T4" fmla="*/ 16 w 26"/>
                <a:gd name="T5" fmla="*/ 26 h 26"/>
                <a:gd name="T6" fmla="*/ 26 w 26"/>
                <a:gd name="T7" fmla="*/ 21 h 26"/>
                <a:gd name="T8" fmla="*/ 26 w 26"/>
                <a:gd name="T9" fmla="*/ 16 h 26"/>
                <a:gd name="T10" fmla="*/ 26 w 26"/>
                <a:gd name="T11" fmla="*/ 10 h 26"/>
                <a:gd name="T12" fmla="*/ 26 w 26"/>
                <a:gd name="T13" fmla="*/ 5 h 26"/>
                <a:gd name="T14" fmla="*/ 16 w 26"/>
                <a:gd name="T15" fmla="*/ 0 h 26"/>
                <a:gd name="T16" fmla="*/ 10 w 26"/>
                <a:gd name="T17" fmla="*/ 0 h 26"/>
                <a:gd name="T18" fmla="*/ 5 w 26"/>
                <a:gd name="T19" fmla="*/ 5 h 26"/>
                <a:gd name="T20" fmla="*/ 0 w 26"/>
                <a:gd name="T21" fmla="*/ 10 h 26"/>
                <a:gd name="T22" fmla="*/ 0 w 26"/>
                <a:gd name="T23" fmla="*/ 16 h 26"/>
                <a:gd name="T24" fmla="*/ 5 w 26"/>
                <a:gd name="T25" fmla="*/ 21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6"/>
                <a:gd name="T41" fmla="*/ 26 w 26"/>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6">
                  <a:moveTo>
                    <a:pt x="5" y="21"/>
                  </a:moveTo>
                  <a:lnTo>
                    <a:pt x="10" y="26"/>
                  </a:lnTo>
                  <a:lnTo>
                    <a:pt x="16" y="26"/>
                  </a:lnTo>
                  <a:lnTo>
                    <a:pt x="26" y="21"/>
                  </a:lnTo>
                  <a:lnTo>
                    <a:pt x="26" y="16"/>
                  </a:lnTo>
                  <a:lnTo>
                    <a:pt x="26" y="10"/>
                  </a:lnTo>
                  <a:lnTo>
                    <a:pt x="26" y="5"/>
                  </a:lnTo>
                  <a:lnTo>
                    <a:pt x="16" y="0"/>
                  </a:lnTo>
                  <a:lnTo>
                    <a:pt x="10" y="0"/>
                  </a:lnTo>
                  <a:lnTo>
                    <a:pt x="5" y="5"/>
                  </a:lnTo>
                  <a:lnTo>
                    <a:pt x="0" y="10"/>
                  </a:lnTo>
                  <a:lnTo>
                    <a:pt x="0" y="16"/>
                  </a:lnTo>
                  <a:lnTo>
                    <a:pt x="5" y="21"/>
                  </a:lnTo>
                  <a:close/>
                </a:path>
              </a:pathLst>
            </a:custGeom>
            <a:solidFill>
              <a:srgbClr val="000000"/>
            </a:solidFill>
            <a:ln w="0">
              <a:solidFill>
                <a:srgbClr val="000000"/>
              </a:solidFill>
              <a:round/>
              <a:headEnd/>
              <a:tailEnd/>
            </a:ln>
          </p:spPr>
          <p:txBody>
            <a:bodyPr/>
            <a:lstStyle/>
            <a:p>
              <a:endParaRPr lang="ja-JP" altLang="en-US"/>
            </a:p>
          </p:txBody>
        </p:sp>
        <p:sp>
          <p:nvSpPr>
            <p:cNvPr id="13346" name="Freeform 33"/>
            <p:cNvSpPr>
              <a:spLocks/>
            </p:cNvSpPr>
            <p:nvPr/>
          </p:nvSpPr>
          <p:spPr bwMode="auto">
            <a:xfrm>
              <a:off x="3208" y="2179"/>
              <a:ext cx="26" cy="26"/>
            </a:xfrm>
            <a:custGeom>
              <a:avLst/>
              <a:gdLst>
                <a:gd name="T0" fmla="*/ 5 w 26"/>
                <a:gd name="T1" fmla="*/ 21 h 26"/>
                <a:gd name="T2" fmla="*/ 10 w 26"/>
                <a:gd name="T3" fmla="*/ 26 h 26"/>
                <a:gd name="T4" fmla="*/ 16 w 26"/>
                <a:gd name="T5" fmla="*/ 26 h 26"/>
                <a:gd name="T6" fmla="*/ 26 w 26"/>
                <a:gd name="T7" fmla="*/ 21 h 26"/>
                <a:gd name="T8" fmla="*/ 26 w 26"/>
                <a:gd name="T9" fmla="*/ 16 h 26"/>
                <a:gd name="T10" fmla="*/ 26 w 26"/>
                <a:gd name="T11" fmla="*/ 10 h 26"/>
                <a:gd name="T12" fmla="*/ 26 w 26"/>
                <a:gd name="T13" fmla="*/ 5 h 26"/>
                <a:gd name="T14" fmla="*/ 16 w 26"/>
                <a:gd name="T15" fmla="*/ 0 h 26"/>
                <a:gd name="T16" fmla="*/ 10 w 26"/>
                <a:gd name="T17" fmla="*/ 0 h 26"/>
                <a:gd name="T18" fmla="*/ 5 w 26"/>
                <a:gd name="T19" fmla="*/ 5 h 26"/>
                <a:gd name="T20" fmla="*/ 0 w 26"/>
                <a:gd name="T21" fmla="*/ 10 h 26"/>
                <a:gd name="T22" fmla="*/ 0 w 26"/>
                <a:gd name="T23" fmla="*/ 16 h 26"/>
                <a:gd name="T24" fmla="*/ 5 w 26"/>
                <a:gd name="T25" fmla="*/ 21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6"/>
                <a:gd name="T41" fmla="*/ 26 w 26"/>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6">
                  <a:moveTo>
                    <a:pt x="5" y="21"/>
                  </a:moveTo>
                  <a:lnTo>
                    <a:pt x="10" y="26"/>
                  </a:lnTo>
                  <a:lnTo>
                    <a:pt x="16" y="26"/>
                  </a:lnTo>
                  <a:lnTo>
                    <a:pt x="26" y="21"/>
                  </a:lnTo>
                  <a:lnTo>
                    <a:pt x="26" y="16"/>
                  </a:lnTo>
                  <a:lnTo>
                    <a:pt x="26" y="10"/>
                  </a:lnTo>
                  <a:lnTo>
                    <a:pt x="26" y="5"/>
                  </a:lnTo>
                  <a:lnTo>
                    <a:pt x="16" y="0"/>
                  </a:lnTo>
                  <a:lnTo>
                    <a:pt x="10" y="0"/>
                  </a:lnTo>
                  <a:lnTo>
                    <a:pt x="5" y="5"/>
                  </a:lnTo>
                  <a:lnTo>
                    <a:pt x="0" y="10"/>
                  </a:lnTo>
                  <a:lnTo>
                    <a:pt x="0" y="16"/>
                  </a:lnTo>
                  <a:lnTo>
                    <a:pt x="5" y="21"/>
                  </a:lnTo>
                  <a:close/>
                </a:path>
              </a:pathLst>
            </a:custGeom>
            <a:solidFill>
              <a:srgbClr val="000000"/>
            </a:solidFill>
            <a:ln w="0">
              <a:solidFill>
                <a:srgbClr val="000000"/>
              </a:solidFill>
              <a:round/>
              <a:headEnd/>
              <a:tailEnd/>
            </a:ln>
          </p:spPr>
          <p:txBody>
            <a:bodyPr/>
            <a:lstStyle/>
            <a:p>
              <a:endParaRPr lang="ja-JP" altLang="en-US"/>
            </a:p>
          </p:txBody>
        </p:sp>
        <p:sp>
          <p:nvSpPr>
            <p:cNvPr id="13347" name="Freeform 34"/>
            <p:cNvSpPr>
              <a:spLocks/>
            </p:cNvSpPr>
            <p:nvPr/>
          </p:nvSpPr>
          <p:spPr bwMode="auto">
            <a:xfrm>
              <a:off x="3146" y="2241"/>
              <a:ext cx="26" cy="26"/>
            </a:xfrm>
            <a:custGeom>
              <a:avLst/>
              <a:gdLst>
                <a:gd name="T0" fmla="*/ 5 w 26"/>
                <a:gd name="T1" fmla="*/ 21 h 26"/>
                <a:gd name="T2" fmla="*/ 10 w 26"/>
                <a:gd name="T3" fmla="*/ 26 h 26"/>
                <a:gd name="T4" fmla="*/ 16 w 26"/>
                <a:gd name="T5" fmla="*/ 26 h 26"/>
                <a:gd name="T6" fmla="*/ 26 w 26"/>
                <a:gd name="T7" fmla="*/ 21 h 26"/>
                <a:gd name="T8" fmla="*/ 26 w 26"/>
                <a:gd name="T9" fmla="*/ 16 h 26"/>
                <a:gd name="T10" fmla="*/ 26 w 26"/>
                <a:gd name="T11" fmla="*/ 10 h 26"/>
                <a:gd name="T12" fmla="*/ 26 w 26"/>
                <a:gd name="T13" fmla="*/ 5 h 26"/>
                <a:gd name="T14" fmla="*/ 16 w 26"/>
                <a:gd name="T15" fmla="*/ 0 h 26"/>
                <a:gd name="T16" fmla="*/ 10 w 26"/>
                <a:gd name="T17" fmla="*/ 0 h 26"/>
                <a:gd name="T18" fmla="*/ 5 w 26"/>
                <a:gd name="T19" fmla="*/ 5 h 26"/>
                <a:gd name="T20" fmla="*/ 0 w 26"/>
                <a:gd name="T21" fmla="*/ 10 h 26"/>
                <a:gd name="T22" fmla="*/ 0 w 26"/>
                <a:gd name="T23" fmla="*/ 16 h 26"/>
                <a:gd name="T24" fmla="*/ 5 w 26"/>
                <a:gd name="T25" fmla="*/ 21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6"/>
                <a:gd name="T41" fmla="*/ 26 w 26"/>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6">
                  <a:moveTo>
                    <a:pt x="5" y="21"/>
                  </a:moveTo>
                  <a:lnTo>
                    <a:pt x="10" y="26"/>
                  </a:lnTo>
                  <a:lnTo>
                    <a:pt x="16" y="26"/>
                  </a:lnTo>
                  <a:lnTo>
                    <a:pt x="26" y="21"/>
                  </a:lnTo>
                  <a:lnTo>
                    <a:pt x="26" y="16"/>
                  </a:lnTo>
                  <a:lnTo>
                    <a:pt x="26" y="10"/>
                  </a:lnTo>
                  <a:lnTo>
                    <a:pt x="26" y="5"/>
                  </a:lnTo>
                  <a:lnTo>
                    <a:pt x="16" y="0"/>
                  </a:lnTo>
                  <a:lnTo>
                    <a:pt x="10" y="0"/>
                  </a:lnTo>
                  <a:lnTo>
                    <a:pt x="5" y="5"/>
                  </a:lnTo>
                  <a:lnTo>
                    <a:pt x="0" y="10"/>
                  </a:lnTo>
                  <a:lnTo>
                    <a:pt x="0" y="16"/>
                  </a:lnTo>
                  <a:lnTo>
                    <a:pt x="5" y="21"/>
                  </a:lnTo>
                  <a:close/>
                </a:path>
              </a:pathLst>
            </a:custGeom>
            <a:solidFill>
              <a:srgbClr val="000000"/>
            </a:solidFill>
            <a:ln w="0">
              <a:solidFill>
                <a:srgbClr val="000000"/>
              </a:solidFill>
              <a:round/>
              <a:headEnd/>
              <a:tailEnd/>
            </a:ln>
          </p:spPr>
          <p:txBody>
            <a:bodyPr/>
            <a:lstStyle/>
            <a:p>
              <a:endParaRPr lang="ja-JP" altLang="en-US"/>
            </a:p>
          </p:txBody>
        </p:sp>
        <p:sp>
          <p:nvSpPr>
            <p:cNvPr id="13348" name="Freeform 35"/>
            <p:cNvSpPr>
              <a:spLocks/>
            </p:cNvSpPr>
            <p:nvPr/>
          </p:nvSpPr>
          <p:spPr bwMode="auto">
            <a:xfrm>
              <a:off x="3084" y="2303"/>
              <a:ext cx="26" cy="26"/>
            </a:xfrm>
            <a:custGeom>
              <a:avLst/>
              <a:gdLst>
                <a:gd name="T0" fmla="*/ 5 w 26"/>
                <a:gd name="T1" fmla="*/ 21 h 26"/>
                <a:gd name="T2" fmla="*/ 10 w 26"/>
                <a:gd name="T3" fmla="*/ 26 h 26"/>
                <a:gd name="T4" fmla="*/ 15 w 26"/>
                <a:gd name="T5" fmla="*/ 26 h 26"/>
                <a:gd name="T6" fmla="*/ 26 w 26"/>
                <a:gd name="T7" fmla="*/ 21 h 26"/>
                <a:gd name="T8" fmla="*/ 26 w 26"/>
                <a:gd name="T9" fmla="*/ 16 h 26"/>
                <a:gd name="T10" fmla="*/ 26 w 26"/>
                <a:gd name="T11" fmla="*/ 11 h 26"/>
                <a:gd name="T12" fmla="*/ 26 w 26"/>
                <a:gd name="T13" fmla="*/ 5 h 26"/>
                <a:gd name="T14" fmla="*/ 15 w 26"/>
                <a:gd name="T15" fmla="*/ 0 h 26"/>
                <a:gd name="T16" fmla="*/ 10 w 26"/>
                <a:gd name="T17" fmla="*/ 0 h 26"/>
                <a:gd name="T18" fmla="*/ 5 w 26"/>
                <a:gd name="T19" fmla="*/ 5 h 26"/>
                <a:gd name="T20" fmla="*/ 0 w 26"/>
                <a:gd name="T21" fmla="*/ 11 h 26"/>
                <a:gd name="T22" fmla="*/ 0 w 26"/>
                <a:gd name="T23" fmla="*/ 16 h 26"/>
                <a:gd name="T24" fmla="*/ 5 w 26"/>
                <a:gd name="T25" fmla="*/ 21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6"/>
                <a:gd name="T41" fmla="*/ 26 w 26"/>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6">
                  <a:moveTo>
                    <a:pt x="5" y="21"/>
                  </a:moveTo>
                  <a:lnTo>
                    <a:pt x="10" y="26"/>
                  </a:lnTo>
                  <a:lnTo>
                    <a:pt x="15" y="26"/>
                  </a:lnTo>
                  <a:lnTo>
                    <a:pt x="26" y="21"/>
                  </a:lnTo>
                  <a:lnTo>
                    <a:pt x="26" y="16"/>
                  </a:lnTo>
                  <a:lnTo>
                    <a:pt x="26" y="11"/>
                  </a:lnTo>
                  <a:lnTo>
                    <a:pt x="26" y="5"/>
                  </a:lnTo>
                  <a:lnTo>
                    <a:pt x="15" y="0"/>
                  </a:lnTo>
                  <a:lnTo>
                    <a:pt x="10" y="0"/>
                  </a:lnTo>
                  <a:lnTo>
                    <a:pt x="5" y="5"/>
                  </a:lnTo>
                  <a:lnTo>
                    <a:pt x="0" y="11"/>
                  </a:lnTo>
                  <a:lnTo>
                    <a:pt x="0" y="16"/>
                  </a:lnTo>
                  <a:lnTo>
                    <a:pt x="5" y="21"/>
                  </a:lnTo>
                  <a:close/>
                </a:path>
              </a:pathLst>
            </a:custGeom>
            <a:solidFill>
              <a:srgbClr val="000000"/>
            </a:solidFill>
            <a:ln w="0">
              <a:solidFill>
                <a:srgbClr val="000000"/>
              </a:solidFill>
              <a:round/>
              <a:headEnd/>
              <a:tailEnd/>
            </a:ln>
          </p:spPr>
          <p:txBody>
            <a:bodyPr/>
            <a:lstStyle/>
            <a:p>
              <a:endParaRPr lang="ja-JP" altLang="en-US"/>
            </a:p>
          </p:txBody>
        </p:sp>
        <p:sp>
          <p:nvSpPr>
            <p:cNvPr id="13349" name="Freeform 36"/>
            <p:cNvSpPr>
              <a:spLocks/>
            </p:cNvSpPr>
            <p:nvPr/>
          </p:nvSpPr>
          <p:spPr bwMode="auto">
            <a:xfrm>
              <a:off x="3022" y="2365"/>
              <a:ext cx="26" cy="26"/>
            </a:xfrm>
            <a:custGeom>
              <a:avLst/>
              <a:gdLst>
                <a:gd name="T0" fmla="*/ 5 w 26"/>
                <a:gd name="T1" fmla="*/ 21 h 26"/>
                <a:gd name="T2" fmla="*/ 10 w 26"/>
                <a:gd name="T3" fmla="*/ 26 h 26"/>
                <a:gd name="T4" fmla="*/ 15 w 26"/>
                <a:gd name="T5" fmla="*/ 26 h 26"/>
                <a:gd name="T6" fmla="*/ 26 w 26"/>
                <a:gd name="T7" fmla="*/ 21 h 26"/>
                <a:gd name="T8" fmla="*/ 26 w 26"/>
                <a:gd name="T9" fmla="*/ 16 h 26"/>
                <a:gd name="T10" fmla="*/ 26 w 26"/>
                <a:gd name="T11" fmla="*/ 11 h 26"/>
                <a:gd name="T12" fmla="*/ 26 w 26"/>
                <a:gd name="T13" fmla="*/ 5 h 26"/>
                <a:gd name="T14" fmla="*/ 15 w 26"/>
                <a:gd name="T15" fmla="*/ 0 h 26"/>
                <a:gd name="T16" fmla="*/ 10 w 26"/>
                <a:gd name="T17" fmla="*/ 0 h 26"/>
                <a:gd name="T18" fmla="*/ 5 w 26"/>
                <a:gd name="T19" fmla="*/ 5 h 26"/>
                <a:gd name="T20" fmla="*/ 0 w 26"/>
                <a:gd name="T21" fmla="*/ 11 h 26"/>
                <a:gd name="T22" fmla="*/ 0 w 26"/>
                <a:gd name="T23" fmla="*/ 16 h 26"/>
                <a:gd name="T24" fmla="*/ 5 w 26"/>
                <a:gd name="T25" fmla="*/ 21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6"/>
                <a:gd name="T41" fmla="*/ 26 w 26"/>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6">
                  <a:moveTo>
                    <a:pt x="5" y="21"/>
                  </a:moveTo>
                  <a:lnTo>
                    <a:pt x="10" y="26"/>
                  </a:lnTo>
                  <a:lnTo>
                    <a:pt x="15" y="26"/>
                  </a:lnTo>
                  <a:lnTo>
                    <a:pt x="26" y="21"/>
                  </a:lnTo>
                  <a:lnTo>
                    <a:pt x="26" y="16"/>
                  </a:lnTo>
                  <a:lnTo>
                    <a:pt x="26" y="11"/>
                  </a:lnTo>
                  <a:lnTo>
                    <a:pt x="26" y="5"/>
                  </a:lnTo>
                  <a:lnTo>
                    <a:pt x="15" y="0"/>
                  </a:lnTo>
                  <a:lnTo>
                    <a:pt x="10" y="0"/>
                  </a:lnTo>
                  <a:lnTo>
                    <a:pt x="5" y="5"/>
                  </a:lnTo>
                  <a:lnTo>
                    <a:pt x="0" y="11"/>
                  </a:lnTo>
                  <a:lnTo>
                    <a:pt x="0" y="16"/>
                  </a:lnTo>
                  <a:lnTo>
                    <a:pt x="5" y="21"/>
                  </a:lnTo>
                  <a:close/>
                </a:path>
              </a:pathLst>
            </a:custGeom>
            <a:solidFill>
              <a:srgbClr val="000000"/>
            </a:solidFill>
            <a:ln w="0">
              <a:solidFill>
                <a:srgbClr val="000000"/>
              </a:solidFill>
              <a:round/>
              <a:headEnd/>
              <a:tailEnd/>
            </a:ln>
          </p:spPr>
          <p:txBody>
            <a:bodyPr/>
            <a:lstStyle/>
            <a:p>
              <a:endParaRPr lang="ja-JP" altLang="en-US"/>
            </a:p>
          </p:txBody>
        </p:sp>
        <p:sp>
          <p:nvSpPr>
            <p:cNvPr id="13350" name="Freeform 37"/>
            <p:cNvSpPr>
              <a:spLocks/>
            </p:cNvSpPr>
            <p:nvPr/>
          </p:nvSpPr>
          <p:spPr bwMode="auto">
            <a:xfrm>
              <a:off x="2960" y="2427"/>
              <a:ext cx="26" cy="26"/>
            </a:xfrm>
            <a:custGeom>
              <a:avLst/>
              <a:gdLst>
                <a:gd name="T0" fmla="*/ 5 w 26"/>
                <a:gd name="T1" fmla="*/ 21 h 26"/>
                <a:gd name="T2" fmla="*/ 10 w 26"/>
                <a:gd name="T3" fmla="*/ 26 h 26"/>
                <a:gd name="T4" fmla="*/ 15 w 26"/>
                <a:gd name="T5" fmla="*/ 26 h 26"/>
                <a:gd name="T6" fmla="*/ 26 w 26"/>
                <a:gd name="T7" fmla="*/ 21 h 26"/>
                <a:gd name="T8" fmla="*/ 26 w 26"/>
                <a:gd name="T9" fmla="*/ 16 h 26"/>
                <a:gd name="T10" fmla="*/ 26 w 26"/>
                <a:gd name="T11" fmla="*/ 11 h 26"/>
                <a:gd name="T12" fmla="*/ 26 w 26"/>
                <a:gd name="T13" fmla="*/ 5 h 26"/>
                <a:gd name="T14" fmla="*/ 15 w 26"/>
                <a:gd name="T15" fmla="*/ 0 h 26"/>
                <a:gd name="T16" fmla="*/ 10 w 26"/>
                <a:gd name="T17" fmla="*/ 0 h 26"/>
                <a:gd name="T18" fmla="*/ 5 w 26"/>
                <a:gd name="T19" fmla="*/ 5 h 26"/>
                <a:gd name="T20" fmla="*/ 0 w 26"/>
                <a:gd name="T21" fmla="*/ 11 h 26"/>
                <a:gd name="T22" fmla="*/ 0 w 26"/>
                <a:gd name="T23" fmla="*/ 16 h 26"/>
                <a:gd name="T24" fmla="*/ 5 w 26"/>
                <a:gd name="T25" fmla="*/ 21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6"/>
                <a:gd name="T41" fmla="*/ 26 w 26"/>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6">
                  <a:moveTo>
                    <a:pt x="5" y="21"/>
                  </a:moveTo>
                  <a:lnTo>
                    <a:pt x="10" y="26"/>
                  </a:lnTo>
                  <a:lnTo>
                    <a:pt x="15" y="26"/>
                  </a:lnTo>
                  <a:lnTo>
                    <a:pt x="26" y="21"/>
                  </a:lnTo>
                  <a:lnTo>
                    <a:pt x="26" y="16"/>
                  </a:lnTo>
                  <a:lnTo>
                    <a:pt x="26" y="11"/>
                  </a:lnTo>
                  <a:lnTo>
                    <a:pt x="26" y="5"/>
                  </a:lnTo>
                  <a:lnTo>
                    <a:pt x="15" y="0"/>
                  </a:lnTo>
                  <a:lnTo>
                    <a:pt x="10" y="0"/>
                  </a:lnTo>
                  <a:lnTo>
                    <a:pt x="5" y="5"/>
                  </a:lnTo>
                  <a:lnTo>
                    <a:pt x="0" y="11"/>
                  </a:lnTo>
                  <a:lnTo>
                    <a:pt x="0" y="16"/>
                  </a:lnTo>
                  <a:lnTo>
                    <a:pt x="5" y="21"/>
                  </a:lnTo>
                  <a:close/>
                </a:path>
              </a:pathLst>
            </a:custGeom>
            <a:solidFill>
              <a:srgbClr val="000000"/>
            </a:solidFill>
            <a:ln w="0">
              <a:solidFill>
                <a:srgbClr val="000000"/>
              </a:solidFill>
              <a:round/>
              <a:headEnd/>
              <a:tailEnd/>
            </a:ln>
          </p:spPr>
          <p:txBody>
            <a:bodyPr/>
            <a:lstStyle/>
            <a:p>
              <a:endParaRPr lang="ja-JP" altLang="en-US"/>
            </a:p>
          </p:txBody>
        </p:sp>
        <p:sp>
          <p:nvSpPr>
            <p:cNvPr id="13351" name="Freeform 38"/>
            <p:cNvSpPr>
              <a:spLocks/>
            </p:cNvSpPr>
            <p:nvPr/>
          </p:nvSpPr>
          <p:spPr bwMode="auto">
            <a:xfrm>
              <a:off x="2898" y="2489"/>
              <a:ext cx="26" cy="26"/>
            </a:xfrm>
            <a:custGeom>
              <a:avLst/>
              <a:gdLst>
                <a:gd name="T0" fmla="*/ 5 w 26"/>
                <a:gd name="T1" fmla="*/ 21 h 26"/>
                <a:gd name="T2" fmla="*/ 10 w 26"/>
                <a:gd name="T3" fmla="*/ 26 h 26"/>
                <a:gd name="T4" fmla="*/ 15 w 26"/>
                <a:gd name="T5" fmla="*/ 26 h 26"/>
                <a:gd name="T6" fmla="*/ 26 w 26"/>
                <a:gd name="T7" fmla="*/ 21 h 26"/>
                <a:gd name="T8" fmla="*/ 26 w 26"/>
                <a:gd name="T9" fmla="*/ 16 h 26"/>
                <a:gd name="T10" fmla="*/ 26 w 26"/>
                <a:gd name="T11" fmla="*/ 11 h 26"/>
                <a:gd name="T12" fmla="*/ 26 w 26"/>
                <a:gd name="T13" fmla="*/ 6 h 26"/>
                <a:gd name="T14" fmla="*/ 15 w 26"/>
                <a:gd name="T15" fmla="*/ 0 h 26"/>
                <a:gd name="T16" fmla="*/ 10 w 26"/>
                <a:gd name="T17" fmla="*/ 0 h 26"/>
                <a:gd name="T18" fmla="*/ 5 w 26"/>
                <a:gd name="T19" fmla="*/ 6 h 26"/>
                <a:gd name="T20" fmla="*/ 0 w 26"/>
                <a:gd name="T21" fmla="*/ 11 h 26"/>
                <a:gd name="T22" fmla="*/ 0 w 26"/>
                <a:gd name="T23" fmla="*/ 16 h 26"/>
                <a:gd name="T24" fmla="*/ 5 w 26"/>
                <a:gd name="T25" fmla="*/ 21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6"/>
                <a:gd name="T41" fmla="*/ 26 w 26"/>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6">
                  <a:moveTo>
                    <a:pt x="5" y="21"/>
                  </a:moveTo>
                  <a:lnTo>
                    <a:pt x="10" y="26"/>
                  </a:lnTo>
                  <a:lnTo>
                    <a:pt x="15" y="26"/>
                  </a:lnTo>
                  <a:lnTo>
                    <a:pt x="26" y="21"/>
                  </a:lnTo>
                  <a:lnTo>
                    <a:pt x="26" y="16"/>
                  </a:lnTo>
                  <a:lnTo>
                    <a:pt x="26" y="11"/>
                  </a:lnTo>
                  <a:lnTo>
                    <a:pt x="26" y="6"/>
                  </a:lnTo>
                  <a:lnTo>
                    <a:pt x="15" y="0"/>
                  </a:lnTo>
                  <a:lnTo>
                    <a:pt x="10" y="0"/>
                  </a:lnTo>
                  <a:lnTo>
                    <a:pt x="5" y="6"/>
                  </a:lnTo>
                  <a:lnTo>
                    <a:pt x="0" y="11"/>
                  </a:lnTo>
                  <a:lnTo>
                    <a:pt x="0" y="16"/>
                  </a:lnTo>
                  <a:lnTo>
                    <a:pt x="5" y="21"/>
                  </a:lnTo>
                  <a:close/>
                </a:path>
              </a:pathLst>
            </a:custGeom>
            <a:solidFill>
              <a:srgbClr val="000000"/>
            </a:solidFill>
            <a:ln w="0">
              <a:solidFill>
                <a:srgbClr val="000000"/>
              </a:solidFill>
              <a:round/>
              <a:headEnd/>
              <a:tailEnd/>
            </a:ln>
          </p:spPr>
          <p:txBody>
            <a:bodyPr/>
            <a:lstStyle/>
            <a:p>
              <a:endParaRPr lang="ja-JP" altLang="en-US"/>
            </a:p>
          </p:txBody>
        </p:sp>
        <p:sp>
          <p:nvSpPr>
            <p:cNvPr id="13352" name="Freeform 39"/>
            <p:cNvSpPr>
              <a:spLocks/>
            </p:cNvSpPr>
            <p:nvPr/>
          </p:nvSpPr>
          <p:spPr bwMode="auto">
            <a:xfrm>
              <a:off x="2836" y="2551"/>
              <a:ext cx="25" cy="26"/>
            </a:xfrm>
            <a:custGeom>
              <a:avLst/>
              <a:gdLst>
                <a:gd name="T0" fmla="*/ 5 w 25"/>
                <a:gd name="T1" fmla="*/ 21 h 26"/>
                <a:gd name="T2" fmla="*/ 10 w 25"/>
                <a:gd name="T3" fmla="*/ 26 h 26"/>
                <a:gd name="T4" fmla="*/ 15 w 25"/>
                <a:gd name="T5" fmla="*/ 26 h 26"/>
                <a:gd name="T6" fmla="*/ 25 w 25"/>
                <a:gd name="T7" fmla="*/ 21 h 26"/>
                <a:gd name="T8" fmla="*/ 25 w 25"/>
                <a:gd name="T9" fmla="*/ 16 h 26"/>
                <a:gd name="T10" fmla="*/ 25 w 25"/>
                <a:gd name="T11" fmla="*/ 11 h 26"/>
                <a:gd name="T12" fmla="*/ 25 w 25"/>
                <a:gd name="T13" fmla="*/ 6 h 26"/>
                <a:gd name="T14" fmla="*/ 15 w 25"/>
                <a:gd name="T15" fmla="*/ 0 h 26"/>
                <a:gd name="T16" fmla="*/ 10 w 25"/>
                <a:gd name="T17" fmla="*/ 0 h 26"/>
                <a:gd name="T18" fmla="*/ 5 w 25"/>
                <a:gd name="T19" fmla="*/ 6 h 26"/>
                <a:gd name="T20" fmla="*/ 0 w 25"/>
                <a:gd name="T21" fmla="*/ 11 h 26"/>
                <a:gd name="T22" fmla="*/ 0 w 25"/>
                <a:gd name="T23" fmla="*/ 16 h 26"/>
                <a:gd name="T24" fmla="*/ 5 w 25"/>
                <a:gd name="T25" fmla="*/ 21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26"/>
                <a:gd name="T41" fmla="*/ 25 w 25"/>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26">
                  <a:moveTo>
                    <a:pt x="5" y="21"/>
                  </a:moveTo>
                  <a:lnTo>
                    <a:pt x="10" y="26"/>
                  </a:lnTo>
                  <a:lnTo>
                    <a:pt x="15" y="26"/>
                  </a:lnTo>
                  <a:lnTo>
                    <a:pt x="25" y="21"/>
                  </a:lnTo>
                  <a:lnTo>
                    <a:pt x="25" y="16"/>
                  </a:lnTo>
                  <a:lnTo>
                    <a:pt x="25" y="11"/>
                  </a:lnTo>
                  <a:lnTo>
                    <a:pt x="25" y="6"/>
                  </a:lnTo>
                  <a:lnTo>
                    <a:pt x="15" y="0"/>
                  </a:lnTo>
                  <a:lnTo>
                    <a:pt x="10" y="0"/>
                  </a:lnTo>
                  <a:lnTo>
                    <a:pt x="5" y="6"/>
                  </a:lnTo>
                  <a:lnTo>
                    <a:pt x="0" y="11"/>
                  </a:lnTo>
                  <a:lnTo>
                    <a:pt x="0" y="16"/>
                  </a:lnTo>
                  <a:lnTo>
                    <a:pt x="5" y="21"/>
                  </a:lnTo>
                  <a:close/>
                </a:path>
              </a:pathLst>
            </a:custGeom>
            <a:solidFill>
              <a:srgbClr val="000000"/>
            </a:solidFill>
            <a:ln w="0">
              <a:solidFill>
                <a:srgbClr val="000000"/>
              </a:solidFill>
              <a:round/>
              <a:headEnd/>
              <a:tailEnd/>
            </a:ln>
          </p:spPr>
          <p:txBody>
            <a:bodyPr/>
            <a:lstStyle/>
            <a:p>
              <a:endParaRPr lang="ja-JP" altLang="en-US"/>
            </a:p>
          </p:txBody>
        </p:sp>
        <p:sp>
          <p:nvSpPr>
            <p:cNvPr id="13353" name="Freeform 40"/>
            <p:cNvSpPr>
              <a:spLocks/>
            </p:cNvSpPr>
            <p:nvPr/>
          </p:nvSpPr>
          <p:spPr bwMode="auto">
            <a:xfrm>
              <a:off x="2774" y="2614"/>
              <a:ext cx="25" cy="25"/>
            </a:xfrm>
            <a:custGeom>
              <a:avLst/>
              <a:gdLst>
                <a:gd name="T0" fmla="*/ 5 w 25"/>
                <a:gd name="T1" fmla="*/ 20 h 25"/>
                <a:gd name="T2" fmla="*/ 10 w 25"/>
                <a:gd name="T3" fmla="*/ 25 h 25"/>
                <a:gd name="T4" fmla="*/ 15 w 25"/>
                <a:gd name="T5" fmla="*/ 25 h 25"/>
                <a:gd name="T6" fmla="*/ 25 w 25"/>
                <a:gd name="T7" fmla="*/ 20 h 25"/>
                <a:gd name="T8" fmla="*/ 25 w 25"/>
                <a:gd name="T9" fmla="*/ 15 h 25"/>
                <a:gd name="T10" fmla="*/ 25 w 25"/>
                <a:gd name="T11" fmla="*/ 10 h 25"/>
                <a:gd name="T12" fmla="*/ 25 w 25"/>
                <a:gd name="T13" fmla="*/ 5 h 25"/>
                <a:gd name="T14" fmla="*/ 15 w 25"/>
                <a:gd name="T15" fmla="*/ 0 h 25"/>
                <a:gd name="T16" fmla="*/ 10 w 25"/>
                <a:gd name="T17" fmla="*/ 0 h 25"/>
                <a:gd name="T18" fmla="*/ 5 w 25"/>
                <a:gd name="T19" fmla="*/ 5 h 25"/>
                <a:gd name="T20" fmla="*/ 0 w 25"/>
                <a:gd name="T21" fmla="*/ 10 h 25"/>
                <a:gd name="T22" fmla="*/ 0 w 25"/>
                <a:gd name="T23" fmla="*/ 15 h 25"/>
                <a:gd name="T24" fmla="*/ 5 w 25"/>
                <a:gd name="T25" fmla="*/ 2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25"/>
                <a:gd name="T41" fmla="*/ 25 w 25"/>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25">
                  <a:moveTo>
                    <a:pt x="5" y="20"/>
                  </a:moveTo>
                  <a:lnTo>
                    <a:pt x="10" y="25"/>
                  </a:lnTo>
                  <a:lnTo>
                    <a:pt x="15" y="25"/>
                  </a:lnTo>
                  <a:lnTo>
                    <a:pt x="25" y="20"/>
                  </a:lnTo>
                  <a:lnTo>
                    <a:pt x="25" y="15"/>
                  </a:lnTo>
                  <a:lnTo>
                    <a:pt x="25" y="10"/>
                  </a:lnTo>
                  <a:lnTo>
                    <a:pt x="25" y="5"/>
                  </a:lnTo>
                  <a:lnTo>
                    <a:pt x="15" y="0"/>
                  </a:lnTo>
                  <a:lnTo>
                    <a:pt x="10" y="0"/>
                  </a:lnTo>
                  <a:lnTo>
                    <a:pt x="5" y="5"/>
                  </a:lnTo>
                  <a:lnTo>
                    <a:pt x="0" y="10"/>
                  </a:lnTo>
                  <a:lnTo>
                    <a:pt x="0" y="15"/>
                  </a:lnTo>
                  <a:lnTo>
                    <a:pt x="5" y="20"/>
                  </a:lnTo>
                  <a:close/>
                </a:path>
              </a:pathLst>
            </a:custGeom>
            <a:solidFill>
              <a:srgbClr val="000000"/>
            </a:solidFill>
            <a:ln w="0">
              <a:solidFill>
                <a:srgbClr val="000000"/>
              </a:solidFill>
              <a:round/>
              <a:headEnd/>
              <a:tailEnd/>
            </a:ln>
          </p:spPr>
          <p:txBody>
            <a:bodyPr/>
            <a:lstStyle/>
            <a:p>
              <a:endParaRPr lang="ja-JP" altLang="en-US"/>
            </a:p>
          </p:txBody>
        </p:sp>
        <p:sp>
          <p:nvSpPr>
            <p:cNvPr id="13354" name="Freeform 41"/>
            <p:cNvSpPr>
              <a:spLocks/>
            </p:cNvSpPr>
            <p:nvPr/>
          </p:nvSpPr>
          <p:spPr bwMode="auto">
            <a:xfrm>
              <a:off x="2711" y="2676"/>
              <a:ext cx="26" cy="25"/>
            </a:xfrm>
            <a:custGeom>
              <a:avLst/>
              <a:gdLst>
                <a:gd name="T0" fmla="*/ 6 w 26"/>
                <a:gd name="T1" fmla="*/ 20 h 25"/>
                <a:gd name="T2" fmla="*/ 11 w 26"/>
                <a:gd name="T3" fmla="*/ 25 h 25"/>
                <a:gd name="T4" fmla="*/ 16 w 26"/>
                <a:gd name="T5" fmla="*/ 25 h 25"/>
                <a:gd name="T6" fmla="*/ 26 w 26"/>
                <a:gd name="T7" fmla="*/ 20 h 25"/>
                <a:gd name="T8" fmla="*/ 26 w 26"/>
                <a:gd name="T9" fmla="*/ 15 h 25"/>
                <a:gd name="T10" fmla="*/ 26 w 26"/>
                <a:gd name="T11" fmla="*/ 10 h 25"/>
                <a:gd name="T12" fmla="*/ 26 w 26"/>
                <a:gd name="T13" fmla="*/ 5 h 25"/>
                <a:gd name="T14" fmla="*/ 16 w 26"/>
                <a:gd name="T15" fmla="*/ 0 h 25"/>
                <a:gd name="T16" fmla="*/ 11 w 26"/>
                <a:gd name="T17" fmla="*/ 0 h 25"/>
                <a:gd name="T18" fmla="*/ 6 w 26"/>
                <a:gd name="T19" fmla="*/ 5 h 25"/>
                <a:gd name="T20" fmla="*/ 0 w 26"/>
                <a:gd name="T21" fmla="*/ 10 h 25"/>
                <a:gd name="T22" fmla="*/ 0 w 26"/>
                <a:gd name="T23" fmla="*/ 15 h 25"/>
                <a:gd name="T24" fmla="*/ 6 w 26"/>
                <a:gd name="T25" fmla="*/ 2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5"/>
                <a:gd name="T41" fmla="*/ 26 w 26"/>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5">
                  <a:moveTo>
                    <a:pt x="6" y="20"/>
                  </a:moveTo>
                  <a:lnTo>
                    <a:pt x="11" y="25"/>
                  </a:lnTo>
                  <a:lnTo>
                    <a:pt x="16" y="25"/>
                  </a:lnTo>
                  <a:lnTo>
                    <a:pt x="26" y="20"/>
                  </a:lnTo>
                  <a:lnTo>
                    <a:pt x="26" y="15"/>
                  </a:lnTo>
                  <a:lnTo>
                    <a:pt x="26" y="10"/>
                  </a:lnTo>
                  <a:lnTo>
                    <a:pt x="26" y="5"/>
                  </a:lnTo>
                  <a:lnTo>
                    <a:pt x="16" y="0"/>
                  </a:lnTo>
                  <a:lnTo>
                    <a:pt x="11" y="0"/>
                  </a:lnTo>
                  <a:lnTo>
                    <a:pt x="6" y="5"/>
                  </a:lnTo>
                  <a:lnTo>
                    <a:pt x="0" y="10"/>
                  </a:lnTo>
                  <a:lnTo>
                    <a:pt x="0" y="15"/>
                  </a:lnTo>
                  <a:lnTo>
                    <a:pt x="6" y="20"/>
                  </a:lnTo>
                  <a:close/>
                </a:path>
              </a:pathLst>
            </a:custGeom>
            <a:solidFill>
              <a:srgbClr val="000000"/>
            </a:solidFill>
            <a:ln w="0">
              <a:solidFill>
                <a:srgbClr val="000000"/>
              </a:solidFill>
              <a:round/>
              <a:headEnd/>
              <a:tailEnd/>
            </a:ln>
          </p:spPr>
          <p:txBody>
            <a:bodyPr/>
            <a:lstStyle/>
            <a:p>
              <a:endParaRPr lang="ja-JP" altLang="en-US"/>
            </a:p>
          </p:txBody>
        </p:sp>
        <p:sp>
          <p:nvSpPr>
            <p:cNvPr id="13355" name="Freeform 42"/>
            <p:cNvSpPr>
              <a:spLocks/>
            </p:cNvSpPr>
            <p:nvPr/>
          </p:nvSpPr>
          <p:spPr bwMode="auto">
            <a:xfrm>
              <a:off x="2649" y="2738"/>
              <a:ext cx="26" cy="25"/>
            </a:xfrm>
            <a:custGeom>
              <a:avLst/>
              <a:gdLst>
                <a:gd name="T0" fmla="*/ 6 w 26"/>
                <a:gd name="T1" fmla="*/ 20 h 25"/>
                <a:gd name="T2" fmla="*/ 11 w 26"/>
                <a:gd name="T3" fmla="*/ 25 h 25"/>
                <a:gd name="T4" fmla="*/ 16 w 26"/>
                <a:gd name="T5" fmla="*/ 25 h 25"/>
                <a:gd name="T6" fmla="*/ 26 w 26"/>
                <a:gd name="T7" fmla="*/ 20 h 25"/>
                <a:gd name="T8" fmla="*/ 26 w 26"/>
                <a:gd name="T9" fmla="*/ 15 h 25"/>
                <a:gd name="T10" fmla="*/ 26 w 26"/>
                <a:gd name="T11" fmla="*/ 10 h 25"/>
                <a:gd name="T12" fmla="*/ 26 w 26"/>
                <a:gd name="T13" fmla="*/ 5 h 25"/>
                <a:gd name="T14" fmla="*/ 16 w 26"/>
                <a:gd name="T15" fmla="*/ 0 h 25"/>
                <a:gd name="T16" fmla="*/ 11 w 26"/>
                <a:gd name="T17" fmla="*/ 0 h 25"/>
                <a:gd name="T18" fmla="*/ 6 w 26"/>
                <a:gd name="T19" fmla="*/ 5 h 25"/>
                <a:gd name="T20" fmla="*/ 0 w 26"/>
                <a:gd name="T21" fmla="*/ 10 h 25"/>
                <a:gd name="T22" fmla="*/ 0 w 26"/>
                <a:gd name="T23" fmla="*/ 15 h 25"/>
                <a:gd name="T24" fmla="*/ 6 w 26"/>
                <a:gd name="T25" fmla="*/ 2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5"/>
                <a:gd name="T41" fmla="*/ 26 w 26"/>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5">
                  <a:moveTo>
                    <a:pt x="6" y="20"/>
                  </a:moveTo>
                  <a:lnTo>
                    <a:pt x="11" y="25"/>
                  </a:lnTo>
                  <a:lnTo>
                    <a:pt x="16" y="25"/>
                  </a:lnTo>
                  <a:lnTo>
                    <a:pt x="26" y="20"/>
                  </a:lnTo>
                  <a:lnTo>
                    <a:pt x="26" y="15"/>
                  </a:lnTo>
                  <a:lnTo>
                    <a:pt x="26" y="10"/>
                  </a:lnTo>
                  <a:lnTo>
                    <a:pt x="26" y="5"/>
                  </a:lnTo>
                  <a:lnTo>
                    <a:pt x="16" y="0"/>
                  </a:lnTo>
                  <a:lnTo>
                    <a:pt x="11" y="0"/>
                  </a:lnTo>
                  <a:lnTo>
                    <a:pt x="6" y="5"/>
                  </a:lnTo>
                  <a:lnTo>
                    <a:pt x="0" y="10"/>
                  </a:lnTo>
                  <a:lnTo>
                    <a:pt x="0" y="15"/>
                  </a:lnTo>
                  <a:lnTo>
                    <a:pt x="6" y="20"/>
                  </a:lnTo>
                  <a:close/>
                </a:path>
              </a:pathLst>
            </a:custGeom>
            <a:solidFill>
              <a:srgbClr val="000000"/>
            </a:solidFill>
            <a:ln w="0">
              <a:solidFill>
                <a:srgbClr val="000000"/>
              </a:solidFill>
              <a:round/>
              <a:headEnd/>
              <a:tailEnd/>
            </a:ln>
          </p:spPr>
          <p:txBody>
            <a:bodyPr/>
            <a:lstStyle/>
            <a:p>
              <a:endParaRPr lang="ja-JP" altLang="en-US"/>
            </a:p>
          </p:txBody>
        </p:sp>
        <p:sp>
          <p:nvSpPr>
            <p:cNvPr id="13356" name="Freeform 43"/>
            <p:cNvSpPr>
              <a:spLocks/>
            </p:cNvSpPr>
            <p:nvPr/>
          </p:nvSpPr>
          <p:spPr bwMode="auto">
            <a:xfrm>
              <a:off x="2587" y="2800"/>
              <a:ext cx="26" cy="26"/>
            </a:xfrm>
            <a:custGeom>
              <a:avLst/>
              <a:gdLst>
                <a:gd name="T0" fmla="*/ 5 w 26"/>
                <a:gd name="T1" fmla="*/ 20 h 26"/>
                <a:gd name="T2" fmla="*/ 11 w 26"/>
                <a:gd name="T3" fmla="*/ 26 h 26"/>
                <a:gd name="T4" fmla="*/ 16 w 26"/>
                <a:gd name="T5" fmla="*/ 26 h 26"/>
                <a:gd name="T6" fmla="*/ 26 w 26"/>
                <a:gd name="T7" fmla="*/ 20 h 26"/>
                <a:gd name="T8" fmla="*/ 26 w 26"/>
                <a:gd name="T9" fmla="*/ 15 h 26"/>
                <a:gd name="T10" fmla="*/ 26 w 26"/>
                <a:gd name="T11" fmla="*/ 10 h 26"/>
                <a:gd name="T12" fmla="*/ 26 w 26"/>
                <a:gd name="T13" fmla="*/ 5 h 26"/>
                <a:gd name="T14" fmla="*/ 16 w 26"/>
                <a:gd name="T15" fmla="*/ 0 h 26"/>
                <a:gd name="T16" fmla="*/ 11 w 26"/>
                <a:gd name="T17" fmla="*/ 0 h 26"/>
                <a:gd name="T18" fmla="*/ 5 w 26"/>
                <a:gd name="T19" fmla="*/ 5 h 26"/>
                <a:gd name="T20" fmla="*/ 0 w 26"/>
                <a:gd name="T21" fmla="*/ 10 h 26"/>
                <a:gd name="T22" fmla="*/ 0 w 26"/>
                <a:gd name="T23" fmla="*/ 15 h 26"/>
                <a:gd name="T24" fmla="*/ 5 w 26"/>
                <a:gd name="T25" fmla="*/ 2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6"/>
                <a:gd name="T41" fmla="*/ 26 w 26"/>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6">
                  <a:moveTo>
                    <a:pt x="5" y="20"/>
                  </a:moveTo>
                  <a:lnTo>
                    <a:pt x="11" y="26"/>
                  </a:lnTo>
                  <a:lnTo>
                    <a:pt x="16" y="26"/>
                  </a:lnTo>
                  <a:lnTo>
                    <a:pt x="26" y="20"/>
                  </a:lnTo>
                  <a:lnTo>
                    <a:pt x="26" y="15"/>
                  </a:lnTo>
                  <a:lnTo>
                    <a:pt x="26" y="10"/>
                  </a:lnTo>
                  <a:lnTo>
                    <a:pt x="26" y="5"/>
                  </a:lnTo>
                  <a:lnTo>
                    <a:pt x="16" y="0"/>
                  </a:lnTo>
                  <a:lnTo>
                    <a:pt x="11" y="0"/>
                  </a:lnTo>
                  <a:lnTo>
                    <a:pt x="5" y="5"/>
                  </a:lnTo>
                  <a:lnTo>
                    <a:pt x="0" y="10"/>
                  </a:lnTo>
                  <a:lnTo>
                    <a:pt x="0" y="15"/>
                  </a:lnTo>
                  <a:lnTo>
                    <a:pt x="5" y="20"/>
                  </a:lnTo>
                  <a:close/>
                </a:path>
              </a:pathLst>
            </a:custGeom>
            <a:solidFill>
              <a:srgbClr val="000000"/>
            </a:solidFill>
            <a:ln w="0">
              <a:solidFill>
                <a:srgbClr val="000000"/>
              </a:solidFill>
              <a:round/>
              <a:headEnd/>
              <a:tailEnd/>
            </a:ln>
          </p:spPr>
          <p:txBody>
            <a:bodyPr/>
            <a:lstStyle/>
            <a:p>
              <a:endParaRPr lang="ja-JP" altLang="en-US"/>
            </a:p>
          </p:txBody>
        </p:sp>
        <p:sp>
          <p:nvSpPr>
            <p:cNvPr id="13357" name="Freeform 44"/>
            <p:cNvSpPr>
              <a:spLocks/>
            </p:cNvSpPr>
            <p:nvPr/>
          </p:nvSpPr>
          <p:spPr bwMode="auto">
            <a:xfrm>
              <a:off x="2525" y="2862"/>
              <a:ext cx="26" cy="26"/>
            </a:xfrm>
            <a:custGeom>
              <a:avLst/>
              <a:gdLst>
                <a:gd name="T0" fmla="*/ 5 w 26"/>
                <a:gd name="T1" fmla="*/ 20 h 26"/>
                <a:gd name="T2" fmla="*/ 11 w 26"/>
                <a:gd name="T3" fmla="*/ 26 h 26"/>
                <a:gd name="T4" fmla="*/ 16 w 26"/>
                <a:gd name="T5" fmla="*/ 26 h 26"/>
                <a:gd name="T6" fmla="*/ 26 w 26"/>
                <a:gd name="T7" fmla="*/ 20 h 26"/>
                <a:gd name="T8" fmla="*/ 26 w 26"/>
                <a:gd name="T9" fmla="*/ 15 h 26"/>
                <a:gd name="T10" fmla="*/ 26 w 26"/>
                <a:gd name="T11" fmla="*/ 10 h 26"/>
                <a:gd name="T12" fmla="*/ 26 w 26"/>
                <a:gd name="T13" fmla="*/ 5 h 26"/>
                <a:gd name="T14" fmla="*/ 16 w 26"/>
                <a:gd name="T15" fmla="*/ 0 h 26"/>
                <a:gd name="T16" fmla="*/ 11 w 26"/>
                <a:gd name="T17" fmla="*/ 0 h 26"/>
                <a:gd name="T18" fmla="*/ 5 w 26"/>
                <a:gd name="T19" fmla="*/ 5 h 26"/>
                <a:gd name="T20" fmla="*/ 0 w 26"/>
                <a:gd name="T21" fmla="*/ 10 h 26"/>
                <a:gd name="T22" fmla="*/ 0 w 26"/>
                <a:gd name="T23" fmla="*/ 15 h 26"/>
                <a:gd name="T24" fmla="*/ 5 w 26"/>
                <a:gd name="T25" fmla="*/ 2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6"/>
                <a:gd name="T41" fmla="*/ 26 w 26"/>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6">
                  <a:moveTo>
                    <a:pt x="5" y="20"/>
                  </a:moveTo>
                  <a:lnTo>
                    <a:pt x="11" y="26"/>
                  </a:lnTo>
                  <a:lnTo>
                    <a:pt x="16" y="26"/>
                  </a:lnTo>
                  <a:lnTo>
                    <a:pt x="26" y="20"/>
                  </a:lnTo>
                  <a:lnTo>
                    <a:pt x="26" y="15"/>
                  </a:lnTo>
                  <a:lnTo>
                    <a:pt x="26" y="10"/>
                  </a:lnTo>
                  <a:lnTo>
                    <a:pt x="26" y="5"/>
                  </a:lnTo>
                  <a:lnTo>
                    <a:pt x="16" y="0"/>
                  </a:lnTo>
                  <a:lnTo>
                    <a:pt x="11" y="0"/>
                  </a:lnTo>
                  <a:lnTo>
                    <a:pt x="5" y="5"/>
                  </a:lnTo>
                  <a:lnTo>
                    <a:pt x="0" y="10"/>
                  </a:lnTo>
                  <a:lnTo>
                    <a:pt x="0" y="15"/>
                  </a:lnTo>
                  <a:lnTo>
                    <a:pt x="5" y="20"/>
                  </a:lnTo>
                  <a:close/>
                </a:path>
              </a:pathLst>
            </a:custGeom>
            <a:solidFill>
              <a:srgbClr val="000000"/>
            </a:solidFill>
            <a:ln w="0">
              <a:solidFill>
                <a:srgbClr val="000000"/>
              </a:solidFill>
              <a:round/>
              <a:headEnd/>
              <a:tailEnd/>
            </a:ln>
          </p:spPr>
          <p:txBody>
            <a:bodyPr/>
            <a:lstStyle/>
            <a:p>
              <a:endParaRPr lang="ja-JP" altLang="en-US"/>
            </a:p>
          </p:txBody>
        </p:sp>
        <p:sp>
          <p:nvSpPr>
            <p:cNvPr id="13358" name="Line 45"/>
            <p:cNvSpPr>
              <a:spLocks noChangeShapeType="1"/>
            </p:cNvSpPr>
            <p:nvPr/>
          </p:nvSpPr>
          <p:spPr bwMode="auto">
            <a:xfrm flipH="1" flipV="1">
              <a:off x="3482" y="2091"/>
              <a:ext cx="585" cy="25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359" name="Line 46"/>
            <p:cNvSpPr>
              <a:spLocks noChangeShapeType="1"/>
            </p:cNvSpPr>
            <p:nvPr/>
          </p:nvSpPr>
          <p:spPr bwMode="auto">
            <a:xfrm flipH="1" flipV="1">
              <a:off x="3482" y="2091"/>
              <a:ext cx="585" cy="259"/>
            </a:xfrm>
            <a:prstGeom prst="line">
              <a:avLst/>
            </a:prstGeom>
            <a:noFill/>
            <a:ln w="158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3360" name="Line 47"/>
            <p:cNvSpPr>
              <a:spLocks noChangeShapeType="1"/>
            </p:cNvSpPr>
            <p:nvPr/>
          </p:nvSpPr>
          <p:spPr bwMode="auto">
            <a:xfrm flipV="1">
              <a:off x="1811" y="2924"/>
              <a:ext cx="575" cy="17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361" name="Line 48"/>
            <p:cNvSpPr>
              <a:spLocks noChangeShapeType="1"/>
            </p:cNvSpPr>
            <p:nvPr/>
          </p:nvSpPr>
          <p:spPr bwMode="auto">
            <a:xfrm flipV="1">
              <a:off x="1811" y="2924"/>
              <a:ext cx="575" cy="171"/>
            </a:xfrm>
            <a:prstGeom prst="line">
              <a:avLst/>
            </a:prstGeom>
            <a:noFill/>
            <a:ln w="158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3362" name="Text Box 49"/>
            <p:cNvSpPr txBox="1">
              <a:spLocks noChangeArrowheads="1"/>
            </p:cNvSpPr>
            <p:nvPr/>
          </p:nvSpPr>
          <p:spPr bwMode="auto">
            <a:xfrm>
              <a:off x="567" y="3022"/>
              <a:ext cx="1244" cy="2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r>
                <a:rPr lang="en-US" altLang="ja-JP" b="1"/>
                <a:t>Black=(0,0,0)</a:t>
              </a:r>
            </a:p>
          </p:txBody>
        </p:sp>
        <p:sp>
          <p:nvSpPr>
            <p:cNvPr id="13363" name="Text Box 50"/>
            <p:cNvSpPr txBox="1">
              <a:spLocks noChangeArrowheads="1"/>
            </p:cNvSpPr>
            <p:nvPr/>
          </p:nvSpPr>
          <p:spPr bwMode="auto">
            <a:xfrm>
              <a:off x="1292" y="3521"/>
              <a:ext cx="1117" cy="231"/>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r>
                <a:rPr lang="en-US" altLang="ja-JP" b="1">
                  <a:solidFill>
                    <a:srgbClr val="FF0000"/>
                  </a:solidFill>
                </a:rPr>
                <a:t>Red=(1,0,0)</a:t>
              </a:r>
            </a:p>
          </p:txBody>
        </p:sp>
        <p:sp>
          <p:nvSpPr>
            <p:cNvPr id="13364" name="Text Box 51"/>
            <p:cNvSpPr txBox="1">
              <a:spLocks noChangeArrowheads="1"/>
            </p:cNvSpPr>
            <p:nvPr/>
          </p:nvSpPr>
          <p:spPr bwMode="auto">
            <a:xfrm>
              <a:off x="4038" y="2795"/>
              <a:ext cx="1291" cy="231"/>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r>
                <a:rPr lang="en-US" altLang="ja-JP" b="1">
                  <a:solidFill>
                    <a:srgbClr val="00FF00"/>
                  </a:solidFill>
                </a:rPr>
                <a:t>Green=(0,1,0)</a:t>
              </a:r>
            </a:p>
          </p:txBody>
        </p:sp>
        <p:sp>
          <p:nvSpPr>
            <p:cNvPr id="13365" name="Text Box 52"/>
            <p:cNvSpPr txBox="1">
              <a:spLocks noChangeArrowheads="1"/>
            </p:cNvSpPr>
            <p:nvPr/>
          </p:nvSpPr>
          <p:spPr bwMode="auto">
            <a:xfrm>
              <a:off x="4059" y="2251"/>
              <a:ext cx="1283" cy="2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r>
                <a:rPr lang="en-US" altLang="ja-JP" b="1">
                  <a:solidFill>
                    <a:schemeClr val="bg1"/>
                  </a:solidFill>
                </a:rPr>
                <a:t>White=(1,1,1)</a:t>
              </a:r>
            </a:p>
          </p:txBody>
        </p:sp>
        <p:sp>
          <p:nvSpPr>
            <p:cNvPr id="13366" name="Text Box 53"/>
            <p:cNvSpPr txBox="1">
              <a:spLocks noChangeArrowheads="1"/>
            </p:cNvSpPr>
            <p:nvPr/>
          </p:nvSpPr>
          <p:spPr bwMode="auto">
            <a:xfrm>
              <a:off x="3152" y="3517"/>
              <a:ext cx="1347" cy="23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r>
                <a:rPr lang="en-US" altLang="ja-JP" b="1">
                  <a:solidFill>
                    <a:srgbClr val="FFFF00"/>
                  </a:solidFill>
                </a:rPr>
                <a:t>Yellow=(1,1,0)</a:t>
              </a:r>
            </a:p>
          </p:txBody>
        </p:sp>
        <p:sp>
          <p:nvSpPr>
            <p:cNvPr id="13367" name="Text Box 54"/>
            <p:cNvSpPr txBox="1">
              <a:spLocks noChangeArrowheads="1"/>
            </p:cNvSpPr>
            <p:nvPr/>
          </p:nvSpPr>
          <p:spPr bwMode="auto">
            <a:xfrm>
              <a:off x="3878" y="1207"/>
              <a:ext cx="1204" cy="23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r>
                <a:rPr lang="en-US" altLang="ja-JP" b="1">
                  <a:solidFill>
                    <a:srgbClr val="00FFFF"/>
                  </a:solidFill>
                </a:rPr>
                <a:t>Cyan=(0,1,1)</a:t>
              </a:r>
            </a:p>
          </p:txBody>
        </p:sp>
        <p:sp>
          <p:nvSpPr>
            <p:cNvPr id="13368" name="Text Box 55"/>
            <p:cNvSpPr txBox="1">
              <a:spLocks noChangeArrowheads="1"/>
            </p:cNvSpPr>
            <p:nvPr/>
          </p:nvSpPr>
          <p:spPr bwMode="auto">
            <a:xfrm>
              <a:off x="1429" y="1207"/>
              <a:ext cx="1165" cy="23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r>
                <a:rPr lang="en-US" altLang="ja-JP" b="1">
                  <a:solidFill>
                    <a:srgbClr val="0000FF"/>
                  </a:solidFill>
                </a:rPr>
                <a:t>Blue=(0,0,1)</a:t>
              </a:r>
            </a:p>
          </p:txBody>
        </p:sp>
        <p:sp>
          <p:nvSpPr>
            <p:cNvPr id="13369" name="Text Box 56"/>
            <p:cNvSpPr txBox="1">
              <a:spLocks noChangeArrowheads="1"/>
            </p:cNvSpPr>
            <p:nvPr/>
          </p:nvSpPr>
          <p:spPr bwMode="auto">
            <a:xfrm>
              <a:off x="431" y="1933"/>
              <a:ext cx="1501" cy="231"/>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r>
                <a:rPr lang="en-US" altLang="ja-JP" b="1">
                  <a:solidFill>
                    <a:srgbClr val="FF00FF"/>
                  </a:solidFill>
                </a:rPr>
                <a:t>Magenta=(1,0,1)</a:t>
              </a:r>
            </a:p>
          </p:txBody>
        </p:sp>
      </p:grpSp>
      <p:sp>
        <p:nvSpPr>
          <p:cNvPr id="13316" name="スライド番号プレースホルダ 5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35B51EDB-1715-49C6-8617-458D76DACA94}" type="slidenum">
              <a:rPr kumimoji="0" lang="en-US" altLang="ja-JP" smtClean="0"/>
              <a:pPr eaLnBrk="1" hangingPunct="1"/>
              <a:t>13</a:t>
            </a:fld>
            <a:endParaRPr kumimoji="0" lang="en-US" altLang="ja-JP"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ja-JP" smtClean="0"/>
              <a:t>Color Depth</a:t>
            </a:r>
          </a:p>
        </p:txBody>
      </p:sp>
      <p:sp>
        <p:nvSpPr>
          <p:cNvPr id="14339" name="Rectangle 3"/>
          <p:cNvSpPr>
            <a:spLocks noGrp="1" noChangeArrowheads="1"/>
          </p:cNvSpPr>
          <p:nvPr>
            <p:ph type="body" idx="1"/>
          </p:nvPr>
        </p:nvSpPr>
        <p:spPr/>
        <p:txBody>
          <a:bodyPr/>
          <a:lstStyle/>
          <a:p>
            <a:pPr eaLnBrk="1" hangingPunct="1"/>
            <a:r>
              <a:rPr lang="en-US" altLang="ja-JP" sz="2600" smtClean="0"/>
              <a:t>Can choose number of bits for each of </a:t>
            </a:r>
            <a:r>
              <a:rPr lang="en-US" altLang="ja-JP" sz="2600" i="1" smtClean="0"/>
              <a:t>r</a:t>
            </a:r>
            <a:r>
              <a:rPr lang="en-US" altLang="ja-JP" sz="2600" smtClean="0"/>
              <a:t>, </a:t>
            </a:r>
            <a:r>
              <a:rPr lang="en-US" altLang="ja-JP" sz="2600" i="1" smtClean="0"/>
              <a:t>g</a:t>
            </a:r>
            <a:r>
              <a:rPr lang="en-US" altLang="ja-JP" sz="2600" smtClean="0"/>
              <a:t> and </a:t>
            </a:r>
            <a:r>
              <a:rPr lang="en-US" altLang="ja-JP" sz="2600" i="1" smtClean="0"/>
              <a:t>b</a:t>
            </a:r>
          </a:p>
          <a:p>
            <a:pPr lvl="1" eaLnBrk="1" hangingPunct="1"/>
            <a:r>
              <a:rPr lang="en-US" altLang="ja-JP" sz="2200" smtClean="0"/>
              <a:t>More bits per component means more colors can be distinguished, but image files will be larger</a:t>
            </a:r>
          </a:p>
          <a:p>
            <a:pPr lvl="1" eaLnBrk="1" hangingPunct="1"/>
            <a:r>
              <a:rPr lang="en-US" altLang="ja-JP" sz="2200" smtClean="0"/>
              <a:t>8 bits (1 byte) per component: </a:t>
            </a:r>
            <a:r>
              <a:rPr lang="en-US" altLang="ja-JP" sz="2200" i="1" smtClean="0"/>
              <a:t>24-bit color</a:t>
            </a:r>
            <a:r>
              <a:rPr lang="en-US" altLang="ja-JP" sz="2200" smtClean="0"/>
              <a:t>, millions of colors</a:t>
            </a:r>
          </a:p>
          <a:p>
            <a:pPr eaLnBrk="1" hangingPunct="1"/>
            <a:r>
              <a:rPr lang="en-US" altLang="ja-JP" sz="2600" smtClean="0"/>
              <a:t>If </a:t>
            </a:r>
            <a:r>
              <a:rPr lang="en-US" altLang="ja-JP" sz="2600" i="1" smtClean="0"/>
              <a:t>r = g = b</a:t>
            </a:r>
            <a:r>
              <a:rPr lang="en-US" altLang="ja-JP" sz="2600" smtClean="0"/>
              <a:t>, color is a shade of gray, so grayscale can be represented by a single value</a:t>
            </a:r>
          </a:p>
          <a:p>
            <a:pPr lvl="1" eaLnBrk="1" hangingPunct="1"/>
            <a:r>
              <a:rPr lang="en-US" altLang="ja-JP" sz="2200" smtClean="0"/>
              <a:t>8 bits permits 256 grays</a:t>
            </a:r>
          </a:p>
        </p:txBody>
      </p:sp>
      <p:sp>
        <p:nvSpPr>
          <p:cNvPr id="14340"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2B82EAF9-6907-4083-B0C3-8A6F246076C9}" type="slidenum">
              <a:rPr kumimoji="0" lang="en-US" altLang="ja-JP" smtClean="0"/>
              <a:pPr eaLnBrk="1" hangingPunct="1"/>
              <a:t>14</a:t>
            </a:fld>
            <a:endParaRPr kumimoji="0" lang="en-US" altLang="ja-JP"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ja-JP" smtClean="0"/>
              <a:t>The CMY Color Model</a:t>
            </a:r>
            <a:r>
              <a:rPr lang="en-US" altLang="ja-JP" sz="2000" smtClean="0"/>
              <a:t> </a:t>
            </a:r>
            <a:r>
              <a:rPr lang="en-US" altLang="ja-JP" sz="2000" smtClean="0">
                <a:latin typeface="Arial" charset="0"/>
              </a:rPr>
              <a:t>–</a:t>
            </a:r>
            <a:r>
              <a:rPr lang="en-US" altLang="ja-JP" sz="2000" smtClean="0"/>
              <a:t> for hardcopy</a:t>
            </a:r>
          </a:p>
        </p:txBody>
      </p:sp>
      <p:grpSp>
        <p:nvGrpSpPr>
          <p:cNvPr id="15363" name="Group 3"/>
          <p:cNvGrpSpPr>
            <a:grpSpLocks/>
          </p:cNvGrpSpPr>
          <p:nvPr/>
        </p:nvGrpSpPr>
        <p:grpSpPr bwMode="auto">
          <a:xfrm>
            <a:off x="827088" y="1844675"/>
            <a:ext cx="7927975" cy="4111625"/>
            <a:chOff x="521" y="1162"/>
            <a:chExt cx="4994" cy="2590"/>
          </a:xfrm>
        </p:grpSpPr>
        <p:sp>
          <p:nvSpPr>
            <p:cNvPr id="15365" name="Line 4"/>
            <p:cNvSpPr>
              <a:spLocks noChangeShapeType="1"/>
            </p:cNvSpPr>
            <p:nvPr/>
          </p:nvSpPr>
          <p:spPr bwMode="auto">
            <a:xfrm flipH="1" flipV="1">
              <a:off x="3482" y="2091"/>
              <a:ext cx="577" cy="25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6" name="Line 5"/>
            <p:cNvSpPr>
              <a:spLocks noChangeShapeType="1"/>
            </p:cNvSpPr>
            <p:nvPr/>
          </p:nvSpPr>
          <p:spPr bwMode="auto">
            <a:xfrm flipH="1" flipV="1">
              <a:off x="3482" y="2091"/>
              <a:ext cx="585" cy="259"/>
            </a:xfrm>
            <a:prstGeom prst="line">
              <a:avLst/>
            </a:prstGeom>
            <a:noFill/>
            <a:ln w="158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5367" name="Line 6"/>
            <p:cNvSpPr>
              <a:spLocks noChangeShapeType="1"/>
            </p:cNvSpPr>
            <p:nvPr/>
          </p:nvSpPr>
          <p:spPr bwMode="auto">
            <a:xfrm flipV="1">
              <a:off x="1811" y="2924"/>
              <a:ext cx="575" cy="17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8" name="Line 7"/>
            <p:cNvSpPr>
              <a:spLocks noChangeShapeType="1"/>
            </p:cNvSpPr>
            <p:nvPr/>
          </p:nvSpPr>
          <p:spPr bwMode="auto">
            <a:xfrm flipV="1">
              <a:off x="1811" y="2924"/>
              <a:ext cx="575" cy="171"/>
            </a:xfrm>
            <a:prstGeom prst="line">
              <a:avLst/>
            </a:prstGeom>
            <a:noFill/>
            <a:ln w="158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5369" name="Text Box 8"/>
            <p:cNvSpPr txBox="1">
              <a:spLocks noChangeArrowheads="1"/>
            </p:cNvSpPr>
            <p:nvPr/>
          </p:nvSpPr>
          <p:spPr bwMode="auto">
            <a:xfrm>
              <a:off x="4059" y="2251"/>
              <a:ext cx="1244" cy="2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r>
                <a:rPr lang="en-US" altLang="ja-JP" b="1"/>
                <a:t>Black=(0,0,0)</a:t>
              </a:r>
            </a:p>
          </p:txBody>
        </p:sp>
        <p:sp>
          <p:nvSpPr>
            <p:cNvPr id="15370" name="Text Box 9"/>
            <p:cNvSpPr txBox="1">
              <a:spLocks noChangeArrowheads="1"/>
            </p:cNvSpPr>
            <p:nvPr/>
          </p:nvSpPr>
          <p:spPr bwMode="auto">
            <a:xfrm>
              <a:off x="3923" y="1162"/>
              <a:ext cx="1117" cy="231"/>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r>
                <a:rPr lang="en-US" altLang="ja-JP" b="1">
                  <a:solidFill>
                    <a:srgbClr val="FF0000"/>
                  </a:solidFill>
                </a:rPr>
                <a:t>Red=(1,0,0)</a:t>
              </a:r>
            </a:p>
          </p:txBody>
        </p:sp>
        <p:sp>
          <p:nvSpPr>
            <p:cNvPr id="15371" name="Text Box 10"/>
            <p:cNvSpPr txBox="1">
              <a:spLocks noChangeArrowheads="1"/>
            </p:cNvSpPr>
            <p:nvPr/>
          </p:nvSpPr>
          <p:spPr bwMode="auto">
            <a:xfrm>
              <a:off x="1338" y="1162"/>
              <a:ext cx="1347" cy="23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r>
                <a:rPr lang="en-US" altLang="ja-JP" b="1">
                  <a:solidFill>
                    <a:srgbClr val="FFFF00"/>
                  </a:solidFill>
                </a:rPr>
                <a:t>Yellow=(1,1,0)</a:t>
              </a:r>
            </a:p>
          </p:txBody>
        </p:sp>
        <p:sp>
          <p:nvSpPr>
            <p:cNvPr id="15372" name="Text Box 11"/>
            <p:cNvSpPr txBox="1">
              <a:spLocks noChangeArrowheads="1"/>
            </p:cNvSpPr>
            <p:nvPr/>
          </p:nvSpPr>
          <p:spPr bwMode="auto">
            <a:xfrm>
              <a:off x="4014" y="2795"/>
              <a:ext cx="1501" cy="231"/>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r>
                <a:rPr lang="en-US" altLang="ja-JP" b="1">
                  <a:solidFill>
                    <a:srgbClr val="FF00FF"/>
                  </a:solidFill>
                </a:rPr>
                <a:t>Magenta=(1,0,1)</a:t>
              </a:r>
            </a:p>
          </p:txBody>
        </p:sp>
        <p:grpSp>
          <p:nvGrpSpPr>
            <p:cNvPr id="15373" name="Group 12"/>
            <p:cNvGrpSpPr>
              <a:grpSpLocks/>
            </p:cNvGrpSpPr>
            <p:nvPr/>
          </p:nvGrpSpPr>
          <p:grpSpPr bwMode="auto">
            <a:xfrm>
              <a:off x="1927" y="1434"/>
              <a:ext cx="2042" cy="2041"/>
              <a:chOff x="1927" y="1434"/>
              <a:chExt cx="2042" cy="2041"/>
            </a:xfrm>
          </p:grpSpPr>
          <p:sp>
            <p:nvSpPr>
              <p:cNvPr id="15378" name="Freeform 13"/>
              <p:cNvSpPr>
                <a:spLocks/>
              </p:cNvSpPr>
              <p:nvPr/>
            </p:nvSpPr>
            <p:spPr bwMode="auto">
              <a:xfrm>
                <a:off x="1927" y="1434"/>
                <a:ext cx="2042" cy="1452"/>
              </a:xfrm>
              <a:custGeom>
                <a:avLst/>
                <a:gdLst>
                  <a:gd name="T0" fmla="*/ 0 w 2028"/>
                  <a:gd name="T1" fmla="*/ 589 h 1448"/>
                  <a:gd name="T2" fmla="*/ 600 w 2028"/>
                  <a:gd name="T3" fmla="*/ 0 h 1448"/>
                  <a:gd name="T4" fmla="*/ 2098 w 2028"/>
                  <a:gd name="T5" fmla="*/ 0 h 1448"/>
                  <a:gd name="T6" fmla="*/ 2098 w 2028"/>
                  <a:gd name="T7" fmla="*/ 1468 h 1448"/>
                  <a:gd name="T8" fmla="*/ 0 60000 65536"/>
                  <a:gd name="T9" fmla="*/ 0 60000 65536"/>
                  <a:gd name="T10" fmla="*/ 0 60000 65536"/>
                  <a:gd name="T11" fmla="*/ 0 60000 65536"/>
                  <a:gd name="T12" fmla="*/ 0 w 2028"/>
                  <a:gd name="T13" fmla="*/ 0 h 1448"/>
                  <a:gd name="T14" fmla="*/ 2028 w 2028"/>
                  <a:gd name="T15" fmla="*/ 1448 h 1448"/>
                </a:gdLst>
                <a:ahLst/>
                <a:cxnLst>
                  <a:cxn ang="T8">
                    <a:pos x="T0" y="T1"/>
                  </a:cxn>
                  <a:cxn ang="T9">
                    <a:pos x="T2" y="T3"/>
                  </a:cxn>
                  <a:cxn ang="T10">
                    <a:pos x="T4" y="T5"/>
                  </a:cxn>
                  <a:cxn ang="T11">
                    <a:pos x="T6" y="T7"/>
                  </a:cxn>
                </a:cxnLst>
                <a:rect l="T12" t="T13" r="T14" b="T15"/>
                <a:pathLst>
                  <a:path w="2028" h="1448">
                    <a:moveTo>
                      <a:pt x="0" y="579"/>
                    </a:moveTo>
                    <a:lnTo>
                      <a:pt x="580" y="0"/>
                    </a:lnTo>
                    <a:lnTo>
                      <a:pt x="2028" y="0"/>
                    </a:lnTo>
                    <a:lnTo>
                      <a:pt x="2028" y="1448"/>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379" name="Rectangle 14"/>
              <p:cNvSpPr>
                <a:spLocks noChangeArrowheads="1"/>
              </p:cNvSpPr>
              <p:nvPr/>
            </p:nvSpPr>
            <p:spPr bwMode="auto">
              <a:xfrm>
                <a:off x="1927" y="2024"/>
                <a:ext cx="1452" cy="1451"/>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380" name="Line 15"/>
              <p:cNvSpPr>
                <a:spLocks noChangeShapeType="1"/>
              </p:cNvSpPr>
              <p:nvPr/>
            </p:nvSpPr>
            <p:spPr bwMode="auto">
              <a:xfrm flipH="1">
                <a:off x="3379" y="1434"/>
                <a:ext cx="590" cy="5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81" name="Line 16"/>
              <p:cNvSpPr>
                <a:spLocks noChangeShapeType="1"/>
              </p:cNvSpPr>
              <p:nvPr/>
            </p:nvSpPr>
            <p:spPr bwMode="auto">
              <a:xfrm flipH="1">
                <a:off x="3379" y="2885"/>
                <a:ext cx="590" cy="5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82" name="Line 17"/>
              <p:cNvSpPr>
                <a:spLocks noChangeShapeType="1"/>
              </p:cNvSpPr>
              <p:nvPr/>
            </p:nvSpPr>
            <p:spPr bwMode="auto">
              <a:xfrm flipH="1">
                <a:off x="2517" y="2886"/>
                <a:ext cx="1452"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83" name="Line 18"/>
              <p:cNvSpPr>
                <a:spLocks noChangeShapeType="1"/>
              </p:cNvSpPr>
              <p:nvPr/>
            </p:nvSpPr>
            <p:spPr bwMode="auto">
              <a:xfrm>
                <a:off x="2517" y="1434"/>
                <a:ext cx="0" cy="1452"/>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84" name="Line 19"/>
              <p:cNvSpPr>
                <a:spLocks noChangeShapeType="1"/>
              </p:cNvSpPr>
              <p:nvPr/>
            </p:nvSpPr>
            <p:spPr bwMode="auto">
              <a:xfrm flipH="1">
                <a:off x="1927" y="2885"/>
                <a:ext cx="590" cy="5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85" name="Line 20"/>
              <p:cNvSpPr>
                <a:spLocks noChangeShapeType="1"/>
              </p:cNvSpPr>
              <p:nvPr/>
            </p:nvSpPr>
            <p:spPr bwMode="auto">
              <a:xfrm flipH="1">
                <a:off x="2517" y="2024"/>
                <a:ext cx="862" cy="862"/>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15374" name="Text Box 21"/>
            <p:cNvSpPr txBox="1">
              <a:spLocks noChangeArrowheads="1"/>
            </p:cNvSpPr>
            <p:nvPr/>
          </p:nvSpPr>
          <p:spPr bwMode="auto">
            <a:xfrm>
              <a:off x="3243" y="3521"/>
              <a:ext cx="1165" cy="23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r>
                <a:rPr lang="en-US" altLang="ja-JP" b="1">
                  <a:solidFill>
                    <a:srgbClr val="0000FF"/>
                  </a:solidFill>
                </a:rPr>
                <a:t>Blue=(0,0,1)</a:t>
              </a:r>
            </a:p>
          </p:txBody>
        </p:sp>
        <p:sp>
          <p:nvSpPr>
            <p:cNvPr id="15375" name="Text Box 22"/>
            <p:cNvSpPr txBox="1">
              <a:spLocks noChangeArrowheads="1"/>
            </p:cNvSpPr>
            <p:nvPr/>
          </p:nvSpPr>
          <p:spPr bwMode="auto">
            <a:xfrm>
              <a:off x="1202" y="3521"/>
              <a:ext cx="1204" cy="23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r>
                <a:rPr lang="en-US" altLang="ja-JP" b="1">
                  <a:solidFill>
                    <a:srgbClr val="00FFFF"/>
                  </a:solidFill>
                </a:rPr>
                <a:t>Cyan=(0,1,1)</a:t>
              </a:r>
            </a:p>
          </p:txBody>
        </p:sp>
        <p:sp>
          <p:nvSpPr>
            <p:cNvPr id="15376" name="Text Box 23"/>
            <p:cNvSpPr txBox="1">
              <a:spLocks noChangeArrowheads="1"/>
            </p:cNvSpPr>
            <p:nvPr/>
          </p:nvSpPr>
          <p:spPr bwMode="auto">
            <a:xfrm>
              <a:off x="567" y="1933"/>
              <a:ext cx="1291" cy="231"/>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r>
                <a:rPr lang="en-US" altLang="ja-JP" b="1">
                  <a:solidFill>
                    <a:srgbClr val="00FF00"/>
                  </a:solidFill>
                </a:rPr>
                <a:t>Green=(0,1,0)</a:t>
              </a:r>
            </a:p>
          </p:txBody>
        </p:sp>
        <p:sp>
          <p:nvSpPr>
            <p:cNvPr id="15377" name="Text Box 24"/>
            <p:cNvSpPr txBox="1">
              <a:spLocks noChangeArrowheads="1"/>
            </p:cNvSpPr>
            <p:nvPr/>
          </p:nvSpPr>
          <p:spPr bwMode="auto">
            <a:xfrm>
              <a:off x="521" y="3022"/>
              <a:ext cx="1283" cy="2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r>
                <a:rPr lang="en-US" altLang="ja-JP" b="1">
                  <a:solidFill>
                    <a:schemeClr val="bg1"/>
                  </a:solidFill>
                </a:rPr>
                <a:t>White=(1,1,1)</a:t>
              </a:r>
            </a:p>
          </p:txBody>
        </p:sp>
      </p:grpSp>
      <p:sp>
        <p:nvSpPr>
          <p:cNvPr id="15364" name="スライド番号プレースホルダ 2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4A0FD0E2-AC77-4290-89F7-C8F62307D872}" type="slidenum">
              <a:rPr kumimoji="0" lang="en-US" altLang="ja-JP" smtClean="0"/>
              <a:pPr eaLnBrk="1" hangingPunct="1"/>
              <a:t>15</a:t>
            </a:fld>
            <a:endParaRPr kumimoji="0" lang="en-US" altLang="ja-JP"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ja-JP" smtClean="0"/>
              <a:t>Undercolor Removal:</a:t>
            </a:r>
            <a:r>
              <a:rPr lang="en-US" altLang="ja-JP" b="1" smtClean="0"/>
              <a:t> </a:t>
            </a:r>
            <a:r>
              <a:rPr lang="en-US" altLang="ja-JP" sz="2000" smtClean="0"/>
              <a:t>CMYK System</a:t>
            </a:r>
          </a:p>
        </p:txBody>
      </p:sp>
      <p:sp>
        <p:nvSpPr>
          <p:cNvPr id="16387" name="Rectangle 3"/>
          <p:cNvSpPr>
            <a:spLocks noGrp="1" noChangeArrowheads="1"/>
          </p:cNvSpPr>
          <p:nvPr>
            <p:ph type="body" idx="1"/>
          </p:nvPr>
        </p:nvSpPr>
        <p:spPr/>
        <p:txBody>
          <a:bodyPr/>
          <a:lstStyle/>
          <a:p>
            <a:pPr eaLnBrk="1" hangingPunct="1">
              <a:lnSpc>
                <a:spcPct val="90000"/>
              </a:lnSpc>
            </a:pPr>
            <a:r>
              <a:rPr lang="en-US" altLang="ja-JP" smtClean="0"/>
              <a:t>Real inks do not correspond to ideal subtractive primaries</a:t>
            </a:r>
          </a:p>
          <a:p>
            <a:pPr eaLnBrk="1" hangingPunct="1">
              <a:lnSpc>
                <a:spcPct val="90000"/>
              </a:lnSpc>
            </a:pPr>
            <a:r>
              <a:rPr lang="en-US" altLang="ja-JP" smtClean="0"/>
              <a:t>Combining three inks for black is undesirable</a:t>
            </a:r>
          </a:p>
          <a:p>
            <a:pPr eaLnBrk="1" hangingPunct="1">
              <a:lnSpc>
                <a:spcPct val="90000"/>
              </a:lnSpc>
            </a:pPr>
            <a:r>
              <a:rPr lang="en-US" altLang="ja-JP" smtClean="0"/>
              <a:t>Printers use </a:t>
            </a:r>
            <a:r>
              <a:rPr lang="en-US" altLang="ja-JP" i="1" smtClean="0"/>
              <a:t>four process colors</a:t>
            </a:r>
            <a:r>
              <a:rPr lang="en-US" altLang="ja-JP" smtClean="0"/>
              <a:t>, cyan, magenta, yellow and black</a:t>
            </a:r>
          </a:p>
          <a:p>
            <a:pPr eaLnBrk="1" hangingPunct="1">
              <a:lnSpc>
                <a:spcPct val="90000"/>
              </a:lnSpc>
            </a:pPr>
            <a:r>
              <a:rPr lang="en-US" altLang="ja-JP" smtClean="0"/>
              <a:t>CMYK gamut is not the same as RGB</a:t>
            </a:r>
          </a:p>
          <a:p>
            <a:pPr lvl="1" eaLnBrk="1" hangingPunct="1">
              <a:lnSpc>
                <a:spcPct val="90000"/>
              </a:lnSpc>
            </a:pPr>
            <a:r>
              <a:rPr lang="en-US" altLang="ja-JP" smtClean="0"/>
              <a:t>Implications for using images prepared for print (CMYK) on the Web (RGB) </a:t>
            </a:r>
          </a:p>
        </p:txBody>
      </p:sp>
      <p:sp>
        <p:nvSpPr>
          <p:cNvPr id="16388"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9A8D369F-285E-4459-8028-E847F333F6A8}" type="slidenum">
              <a:rPr kumimoji="0" lang="en-US" altLang="ja-JP" smtClean="0"/>
              <a:pPr eaLnBrk="1" hangingPunct="1"/>
              <a:t>16</a:t>
            </a:fld>
            <a:endParaRPr kumimoji="0" lang="en-US" altLang="ja-JP"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ja-JP" smtClean="0"/>
              <a:t>The CMYK Color Model </a:t>
            </a:r>
            <a:r>
              <a:rPr lang="en-US" altLang="ja-JP" sz="2000" smtClean="0">
                <a:latin typeface="Arial" charset="0"/>
              </a:rPr>
              <a:t>–</a:t>
            </a:r>
            <a:r>
              <a:rPr lang="en-US" altLang="ja-JP" sz="2000" smtClean="0"/>
              <a:t> for hardcopy</a:t>
            </a:r>
          </a:p>
        </p:txBody>
      </p:sp>
      <p:sp>
        <p:nvSpPr>
          <p:cNvPr id="17411" name="Rectangle 3"/>
          <p:cNvSpPr>
            <a:spLocks noGrp="1" noChangeArrowheads="1"/>
          </p:cNvSpPr>
          <p:nvPr>
            <p:ph type="body" idx="1"/>
          </p:nvPr>
        </p:nvSpPr>
        <p:spPr/>
        <p:txBody>
          <a:bodyPr/>
          <a:lstStyle/>
          <a:p>
            <a:pPr lvl="2" eaLnBrk="1" hangingPunct="1"/>
            <a:r>
              <a:rPr lang="en-US" altLang="ja-JP" i="1" smtClean="0"/>
              <a:t>C</a:t>
            </a:r>
            <a:r>
              <a:rPr lang="en-US" altLang="ja-JP" smtClean="0"/>
              <a:t>	= </a:t>
            </a:r>
            <a:r>
              <a:rPr lang="en-US" altLang="ja-JP" i="1" smtClean="0"/>
              <a:t>G</a:t>
            </a:r>
            <a:r>
              <a:rPr lang="en-US" altLang="ja-JP" smtClean="0"/>
              <a:t>+</a:t>
            </a:r>
            <a:r>
              <a:rPr lang="en-US" altLang="ja-JP" i="1" smtClean="0"/>
              <a:t>B = W</a:t>
            </a:r>
            <a:r>
              <a:rPr lang="en-US" altLang="ja-JP" smtClean="0"/>
              <a:t>-</a:t>
            </a:r>
            <a:r>
              <a:rPr lang="en-US" altLang="ja-JP" i="1" smtClean="0"/>
              <a:t>R</a:t>
            </a:r>
          </a:p>
          <a:p>
            <a:pPr lvl="2" eaLnBrk="1" hangingPunct="1"/>
            <a:r>
              <a:rPr lang="en-US" altLang="ja-JP" i="1" smtClean="0"/>
              <a:t>M</a:t>
            </a:r>
            <a:r>
              <a:rPr lang="en-US" altLang="ja-JP" smtClean="0"/>
              <a:t>	= </a:t>
            </a:r>
            <a:r>
              <a:rPr lang="en-US" altLang="ja-JP" i="1" smtClean="0"/>
              <a:t>R</a:t>
            </a:r>
            <a:r>
              <a:rPr lang="en-US" altLang="ja-JP" smtClean="0"/>
              <a:t>+</a:t>
            </a:r>
            <a:r>
              <a:rPr lang="en-US" altLang="ja-JP" i="1" smtClean="0"/>
              <a:t>B</a:t>
            </a:r>
            <a:r>
              <a:rPr lang="en-US" altLang="ja-JP" smtClean="0"/>
              <a:t> = </a:t>
            </a:r>
            <a:r>
              <a:rPr lang="en-US" altLang="ja-JP" i="1" smtClean="0"/>
              <a:t>W</a:t>
            </a:r>
            <a:r>
              <a:rPr lang="en-US" altLang="ja-JP" smtClean="0"/>
              <a:t>-</a:t>
            </a:r>
            <a:r>
              <a:rPr lang="en-US" altLang="ja-JP" i="1" smtClean="0"/>
              <a:t>G</a:t>
            </a:r>
          </a:p>
          <a:p>
            <a:pPr lvl="2" eaLnBrk="1" hangingPunct="1"/>
            <a:r>
              <a:rPr lang="en-US" altLang="ja-JP" i="1" smtClean="0"/>
              <a:t>Y	</a:t>
            </a:r>
            <a:r>
              <a:rPr lang="en-US" altLang="ja-JP" smtClean="0"/>
              <a:t>= </a:t>
            </a:r>
            <a:r>
              <a:rPr lang="en-US" altLang="ja-JP" i="1" smtClean="0"/>
              <a:t>R</a:t>
            </a:r>
            <a:r>
              <a:rPr lang="en-US" altLang="ja-JP" smtClean="0"/>
              <a:t>+</a:t>
            </a:r>
            <a:r>
              <a:rPr lang="en-US" altLang="ja-JP" i="1" smtClean="0"/>
              <a:t>G</a:t>
            </a:r>
            <a:r>
              <a:rPr lang="en-US" altLang="ja-JP" smtClean="0"/>
              <a:t> = </a:t>
            </a:r>
            <a:r>
              <a:rPr lang="en-US" altLang="ja-JP" i="1" smtClean="0"/>
              <a:t>W</a:t>
            </a:r>
            <a:r>
              <a:rPr lang="en-US" altLang="ja-JP" smtClean="0"/>
              <a:t>-</a:t>
            </a:r>
            <a:r>
              <a:rPr lang="en-US" altLang="ja-JP" i="1" smtClean="0"/>
              <a:t>B</a:t>
            </a:r>
          </a:p>
          <a:p>
            <a:pPr lvl="2" eaLnBrk="1" hangingPunct="1"/>
            <a:endParaRPr lang="en-US" altLang="ja-JP" i="1" smtClean="0"/>
          </a:p>
          <a:p>
            <a:pPr lvl="2" eaLnBrk="1" hangingPunct="1"/>
            <a:endParaRPr lang="en-US" altLang="ja-JP" i="1" smtClean="0"/>
          </a:p>
          <a:p>
            <a:pPr lvl="2" eaLnBrk="1" hangingPunct="1"/>
            <a:r>
              <a:rPr lang="en-US" altLang="ja-JP" i="1" smtClean="0"/>
              <a:t>K</a:t>
            </a:r>
            <a:r>
              <a:rPr lang="en-US" altLang="ja-JP" smtClean="0"/>
              <a:t>	= min(</a:t>
            </a:r>
            <a:r>
              <a:rPr lang="en-US" altLang="ja-JP" i="1" smtClean="0"/>
              <a:t>C</a:t>
            </a:r>
            <a:r>
              <a:rPr lang="en-US" altLang="ja-JP" smtClean="0"/>
              <a:t>,</a:t>
            </a:r>
            <a:r>
              <a:rPr lang="en-US" altLang="ja-JP" i="1" smtClean="0"/>
              <a:t>M</a:t>
            </a:r>
            <a:r>
              <a:rPr lang="en-US" altLang="ja-JP" smtClean="0"/>
              <a:t>,</a:t>
            </a:r>
            <a:r>
              <a:rPr lang="en-US" altLang="ja-JP" i="1" smtClean="0"/>
              <a:t>Y</a:t>
            </a:r>
            <a:r>
              <a:rPr lang="en-US" altLang="ja-JP" smtClean="0"/>
              <a:t>)</a:t>
            </a:r>
          </a:p>
          <a:p>
            <a:pPr lvl="2" eaLnBrk="1" hangingPunct="1"/>
            <a:r>
              <a:rPr lang="en-US" altLang="ja-JP" i="1" smtClean="0"/>
              <a:t>C</a:t>
            </a:r>
            <a:r>
              <a:rPr lang="en-US" altLang="ja-JP" smtClean="0"/>
              <a:t>	   </a:t>
            </a:r>
            <a:r>
              <a:rPr lang="en-US" altLang="ja-JP" i="1" smtClean="0"/>
              <a:t>C</a:t>
            </a:r>
            <a:r>
              <a:rPr lang="en-US" altLang="ja-JP" smtClean="0"/>
              <a:t>-</a:t>
            </a:r>
            <a:r>
              <a:rPr lang="en-US" altLang="ja-JP" i="1" smtClean="0"/>
              <a:t>K</a:t>
            </a:r>
          </a:p>
          <a:p>
            <a:pPr lvl="2" eaLnBrk="1" hangingPunct="1"/>
            <a:r>
              <a:rPr lang="en-US" altLang="ja-JP" i="1" smtClean="0"/>
              <a:t>M</a:t>
            </a:r>
            <a:r>
              <a:rPr lang="en-US" altLang="ja-JP" smtClean="0"/>
              <a:t>	   </a:t>
            </a:r>
            <a:r>
              <a:rPr lang="en-US" altLang="ja-JP" i="1" smtClean="0"/>
              <a:t>M</a:t>
            </a:r>
            <a:r>
              <a:rPr lang="en-US" altLang="ja-JP" smtClean="0"/>
              <a:t>-</a:t>
            </a:r>
            <a:r>
              <a:rPr lang="en-US" altLang="ja-JP" i="1" smtClean="0"/>
              <a:t>K</a:t>
            </a:r>
          </a:p>
          <a:p>
            <a:pPr lvl="2" eaLnBrk="1" hangingPunct="1"/>
            <a:r>
              <a:rPr lang="en-US" altLang="ja-JP" i="1" smtClean="0"/>
              <a:t>Y</a:t>
            </a:r>
            <a:r>
              <a:rPr lang="en-US" altLang="ja-JP" smtClean="0"/>
              <a:t>	   </a:t>
            </a:r>
            <a:r>
              <a:rPr lang="en-US" altLang="ja-JP" i="1" smtClean="0"/>
              <a:t>Y</a:t>
            </a:r>
            <a:r>
              <a:rPr lang="en-US" altLang="ja-JP" smtClean="0"/>
              <a:t>-</a:t>
            </a:r>
            <a:r>
              <a:rPr lang="en-US" altLang="ja-JP" i="1" smtClean="0"/>
              <a:t>K</a:t>
            </a:r>
          </a:p>
        </p:txBody>
      </p:sp>
      <p:sp>
        <p:nvSpPr>
          <p:cNvPr id="17412" name="AutoShape 4"/>
          <p:cNvSpPr>
            <a:spLocks noChangeArrowheads="1"/>
          </p:cNvSpPr>
          <p:nvPr/>
        </p:nvSpPr>
        <p:spPr bwMode="auto">
          <a:xfrm>
            <a:off x="2627313" y="3141663"/>
            <a:ext cx="649287" cy="647700"/>
          </a:xfrm>
          <a:prstGeom prst="downArrow">
            <a:avLst>
              <a:gd name="adj1" fmla="val 50000"/>
              <a:gd name="adj2" fmla="val 25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ja-JP" altLang="en-US"/>
          </a:p>
        </p:txBody>
      </p:sp>
      <p:sp>
        <p:nvSpPr>
          <p:cNvPr id="17413" name="Line 5"/>
          <p:cNvSpPr>
            <a:spLocks noChangeShapeType="1"/>
          </p:cNvSpPr>
          <p:nvPr/>
        </p:nvSpPr>
        <p:spPr bwMode="auto">
          <a:xfrm>
            <a:off x="2484438" y="4508500"/>
            <a:ext cx="215900"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17414" name="Line 6"/>
          <p:cNvSpPr>
            <a:spLocks noChangeShapeType="1"/>
          </p:cNvSpPr>
          <p:nvPr/>
        </p:nvSpPr>
        <p:spPr bwMode="auto">
          <a:xfrm>
            <a:off x="2484438" y="4941888"/>
            <a:ext cx="215900"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17415" name="Line 7"/>
          <p:cNvSpPr>
            <a:spLocks noChangeShapeType="1"/>
          </p:cNvSpPr>
          <p:nvPr/>
        </p:nvSpPr>
        <p:spPr bwMode="auto">
          <a:xfrm>
            <a:off x="2484438" y="5373688"/>
            <a:ext cx="215900"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17416" name="スライド番号プレースホルダ 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5A835925-C31A-4DC2-99BD-BBF1AD97F62A}" type="slidenum">
              <a:rPr kumimoji="0" lang="en-US" altLang="ja-JP" smtClean="0"/>
              <a:pPr eaLnBrk="1" hangingPunct="1"/>
              <a:t>17</a:t>
            </a:fld>
            <a:endParaRPr kumimoji="0" lang="en-US" altLang="ja-JP"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ja-JP" smtClean="0"/>
              <a:t>The HSV Color Model </a:t>
            </a:r>
            <a:r>
              <a:rPr lang="en-US" altLang="ja-JP" sz="2000" smtClean="0">
                <a:latin typeface="Arial" charset="0"/>
              </a:rPr>
              <a:t>–</a:t>
            </a:r>
            <a:r>
              <a:rPr lang="en-US" altLang="ja-JP" sz="2000" smtClean="0"/>
              <a:t> for user-oriented</a:t>
            </a:r>
          </a:p>
        </p:txBody>
      </p:sp>
      <p:sp>
        <p:nvSpPr>
          <p:cNvPr id="18435" name="Rectangle 3"/>
          <p:cNvSpPr>
            <a:spLocks noGrp="1" noChangeArrowheads="1"/>
          </p:cNvSpPr>
          <p:nvPr>
            <p:ph type="body" idx="1"/>
          </p:nvPr>
        </p:nvSpPr>
        <p:spPr/>
        <p:txBody>
          <a:bodyPr/>
          <a:lstStyle/>
          <a:p>
            <a:pPr eaLnBrk="1" hangingPunct="1"/>
            <a:r>
              <a:rPr lang="en-US" altLang="ja-JP" smtClean="0"/>
              <a:t>Alternative way of specifying color</a:t>
            </a:r>
          </a:p>
          <a:p>
            <a:pPr eaLnBrk="1" hangingPunct="1"/>
            <a:r>
              <a:rPr lang="en-US" altLang="ja-JP" i="1" smtClean="0"/>
              <a:t>Hue</a:t>
            </a:r>
            <a:r>
              <a:rPr lang="en-US" altLang="ja-JP" smtClean="0"/>
              <a:t> (roughly, dominant wavelength)</a:t>
            </a:r>
          </a:p>
          <a:p>
            <a:pPr eaLnBrk="1" hangingPunct="1"/>
            <a:r>
              <a:rPr lang="en-US" altLang="ja-JP" i="1" smtClean="0"/>
              <a:t>Saturation </a:t>
            </a:r>
            <a:r>
              <a:rPr lang="en-US" altLang="ja-JP" smtClean="0"/>
              <a:t>(purity)</a:t>
            </a:r>
          </a:p>
          <a:p>
            <a:pPr eaLnBrk="1" hangingPunct="1"/>
            <a:r>
              <a:rPr lang="en-US" altLang="ja-JP" i="1" smtClean="0"/>
              <a:t>Value</a:t>
            </a:r>
            <a:r>
              <a:rPr lang="en-US" altLang="ja-JP" smtClean="0"/>
              <a:t> (brightness)</a:t>
            </a:r>
          </a:p>
          <a:p>
            <a:pPr eaLnBrk="1" hangingPunct="1"/>
            <a:r>
              <a:rPr lang="en-US" altLang="ja-JP" smtClean="0"/>
              <a:t>Model HSV as a cylinder: </a:t>
            </a:r>
            <a:r>
              <a:rPr lang="en-US" altLang="ja-JP" i="1" smtClean="0"/>
              <a:t>H</a:t>
            </a:r>
            <a:r>
              <a:rPr lang="en-US" altLang="ja-JP" smtClean="0"/>
              <a:t> angle, </a:t>
            </a:r>
            <a:r>
              <a:rPr lang="en-US" altLang="ja-JP" i="1" smtClean="0"/>
              <a:t>S</a:t>
            </a:r>
            <a:r>
              <a:rPr lang="en-US" altLang="ja-JP" smtClean="0"/>
              <a:t> distance from axis, </a:t>
            </a:r>
            <a:r>
              <a:rPr lang="en-US" altLang="ja-JP" i="1" smtClean="0"/>
              <a:t>V</a:t>
            </a:r>
            <a:r>
              <a:rPr lang="en-US" altLang="ja-JP" smtClean="0"/>
              <a:t> distance along axis</a:t>
            </a:r>
          </a:p>
          <a:p>
            <a:pPr eaLnBrk="1" hangingPunct="1"/>
            <a:r>
              <a:rPr lang="en-US" altLang="ja-JP" smtClean="0"/>
              <a:t>Basis of popular style of </a:t>
            </a:r>
            <a:r>
              <a:rPr lang="en-US" altLang="ja-JP" i="1" smtClean="0"/>
              <a:t>color picker</a:t>
            </a:r>
            <a:endParaRPr lang="en-US" altLang="ja-JP" smtClean="0"/>
          </a:p>
        </p:txBody>
      </p:sp>
      <p:sp>
        <p:nvSpPr>
          <p:cNvPr id="18436"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45E3FDB2-007D-4E51-8EBF-12FA3DEAEA6B}" type="slidenum">
              <a:rPr kumimoji="0" lang="en-US" altLang="ja-JP" smtClean="0"/>
              <a:pPr eaLnBrk="1" hangingPunct="1"/>
              <a:t>18</a:t>
            </a:fld>
            <a:endParaRPr kumimoji="0" lang="en-US" altLang="ja-JP"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p:txBody>
          <a:bodyPr/>
          <a:lstStyle/>
          <a:p>
            <a:r>
              <a:rPr lang="en-US" altLang="ja-JP" smtClean="0"/>
              <a:t>Introduction</a:t>
            </a:r>
            <a:endParaRPr lang="ja-JP" altLang="en-US" smtClean="0"/>
          </a:p>
        </p:txBody>
      </p:sp>
      <p:sp>
        <p:nvSpPr>
          <p:cNvPr id="4099" name="コンテンツ プレースホルダ 2"/>
          <p:cNvSpPr>
            <a:spLocks noGrp="1"/>
          </p:cNvSpPr>
          <p:nvPr>
            <p:ph idx="1"/>
          </p:nvPr>
        </p:nvSpPr>
        <p:spPr/>
        <p:txBody>
          <a:bodyPr/>
          <a:lstStyle/>
          <a:p>
            <a:r>
              <a:rPr lang="en-US" altLang="ja-JP" smtClean="0"/>
              <a:t>The Graphics Process</a:t>
            </a:r>
          </a:p>
          <a:p>
            <a:r>
              <a:rPr lang="en-US" altLang="ja-JP" smtClean="0"/>
              <a:t>Color Models</a:t>
            </a:r>
          </a:p>
          <a:p>
            <a:r>
              <a:rPr lang="en-US" altLang="ja-JP" smtClean="0"/>
              <a:t>Triangle Meshes</a:t>
            </a:r>
          </a:p>
          <a:p>
            <a:r>
              <a:rPr lang="en-US" altLang="ja-JP" smtClean="0"/>
              <a:t>The Rendering Pipeline</a:t>
            </a:r>
          </a:p>
          <a:p>
            <a:endParaRPr lang="ja-JP" altLang="en-US" smtClean="0"/>
          </a:p>
        </p:txBody>
      </p:sp>
      <p:sp>
        <p:nvSpPr>
          <p:cNvPr id="4100"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2738B097-BC83-4770-9F3E-19A749930271}" type="slidenum">
              <a:rPr kumimoji="0" lang="en-US" altLang="ja-JP" smtClean="0"/>
              <a:pPr eaLnBrk="1" hangingPunct="1"/>
              <a:t>1</a:t>
            </a:fld>
            <a:endParaRPr kumimoji="0" lang="en-US" altLang="ja-JP"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ja-JP" smtClean="0"/>
              <a:t>The HSV Color Model </a:t>
            </a:r>
            <a:r>
              <a:rPr lang="en-US" altLang="ja-JP" sz="2000" smtClean="0">
                <a:latin typeface="Arial" charset="0"/>
              </a:rPr>
              <a:t>–</a:t>
            </a:r>
            <a:r>
              <a:rPr lang="en-US" altLang="ja-JP" sz="2000" smtClean="0"/>
              <a:t> for user-oriented</a:t>
            </a:r>
          </a:p>
        </p:txBody>
      </p:sp>
      <p:sp>
        <p:nvSpPr>
          <p:cNvPr id="19459" name="Rectangle 3"/>
          <p:cNvSpPr>
            <a:spLocks noGrp="1" noChangeArrowheads="1"/>
          </p:cNvSpPr>
          <p:nvPr>
            <p:ph type="body" sz="half" idx="1"/>
          </p:nvPr>
        </p:nvSpPr>
        <p:spPr/>
        <p:txBody>
          <a:bodyPr/>
          <a:lstStyle/>
          <a:p>
            <a:pPr eaLnBrk="1" hangingPunct="1"/>
            <a:r>
              <a:rPr lang="en-US" altLang="ja-JP" sz="2600" smtClean="0"/>
              <a:t>H : hue</a:t>
            </a:r>
          </a:p>
          <a:p>
            <a:pPr eaLnBrk="1" hangingPunct="1"/>
            <a:r>
              <a:rPr lang="en-US" altLang="ja-JP" sz="2600" smtClean="0"/>
              <a:t>S : saturation</a:t>
            </a:r>
          </a:p>
          <a:p>
            <a:pPr eaLnBrk="1" hangingPunct="1"/>
            <a:r>
              <a:rPr lang="en-US" altLang="ja-JP" sz="2600" smtClean="0"/>
              <a:t>V : value</a:t>
            </a:r>
          </a:p>
          <a:p>
            <a:pPr lvl="1" eaLnBrk="1" hangingPunct="1"/>
            <a:r>
              <a:rPr lang="en-US" altLang="ja-JP" sz="2200" smtClean="0"/>
              <a:t>(or B for blight)</a:t>
            </a:r>
          </a:p>
        </p:txBody>
      </p:sp>
      <p:grpSp>
        <p:nvGrpSpPr>
          <p:cNvPr id="19460" name="Group 4"/>
          <p:cNvGrpSpPr>
            <a:grpSpLocks/>
          </p:cNvGrpSpPr>
          <p:nvPr/>
        </p:nvGrpSpPr>
        <p:grpSpPr bwMode="auto">
          <a:xfrm>
            <a:off x="3635375" y="1838325"/>
            <a:ext cx="5357813" cy="4183063"/>
            <a:chOff x="2290" y="1158"/>
            <a:chExt cx="3375" cy="2635"/>
          </a:xfrm>
        </p:grpSpPr>
        <p:sp>
          <p:nvSpPr>
            <p:cNvPr id="19462" name="Line 5"/>
            <p:cNvSpPr>
              <a:spLocks noChangeShapeType="1"/>
            </p:cNvSpPr>
            <p:nvPr/>
          </p:nvSpPr>
          <p:spPr bwMode="auto">
            <a:xfrm flipV="1">
              <a:off x="3967" y="1888"/>
              <a:ext cx="1110" cy="16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463" name="Text Box 6"/>
            <p:cNvSpPr txBox="1">
              <a:spLocks noChangeArrowheads="1"/>
            </p:cNvSpPr>
            <p:nvPr/>
          </p:nvSpPr>
          <p:spPr bwMode="auto">
            <a:xfrm>
              <a:off x="4332" y="2251"/>
              <a:ext cx="810" cy="231"/>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r>
                <a:rPr lang="en-US" altLang="ja-JP" b="1">
                  <a:solidFill>
                    <a:srgbClr val="FF00FF"/>
                  </a:solidFill>
                </a:rPr>
                <a:t>Magenta</a:t>
              </a:r>
            </a:p>
          </p:txBody>
        </p:sp>
        <p:sp>
          <p:nvSpPr>
            <p:cNvPr id="19464" name="Freeform 7"/>
            <p:cNvSpPr>
              <a:spLocks/>
            </p:cNvSpPr>
            <p:nvPr/>
          </p:nvSpPr>
          <p:spPr bwMode="auto">
            <a:xfrm>
              <a:off x="2850" y="1485"/>
              <a:ext cx="2227" cy="813"/>
            </a:xfrm>
            <a:custGeom>
              <a:avLst/>
              <a:gdLst>
                <a:gd name="T0" fmla="*/ 2227 w 2227"/>
                <a:gd name="T1" fmla="*/ 399 h 813"/>
                <a:gd name="T2" fmla="*/ 1460 w 2227"/>
                <a:gd name="T3" fmla="*/ 813 h 813"/>
                <a:gd name="T4" fmla="*/ 690 w 2227"/>
                <a:gd name="T5" fmla="*/ 813 h 813"/>
                <a:gd name="T6" fmla="*/ 0 w 2227"/>
                <a:gd name="T7" fmla="*/ 399 h 813"/>
                <a:gd name="T8" fmla="*/ 690 w 2227"/>
                <a:gd name="T9" fmla="*/ 0 h 813"/>
                <a:gd name="T10" fmla="*/ 1460 w 2227"/>
                <a:gd name="T11" fmla="*/ 0 h 813"/>
                <a:gd name="T12" fmla="*/ 2227 w 2227"/>
                <a:gd name="T13" fmla="*/ 399 h 813"/>
                <a:gd name="T14" fmla="*/ 0 60000 65536"/>
                <a:gd name="T15" fmla="*/ 0 60000 65536"/>
                <a:gd name="T16" fmla="*/ 0 60000 65536"/>
                <a:gd name="T17" fmla="*/ 0 60000 65536"/>
                <a:gd name="T18" fmla="*/ 0 60000 65536"/>
                <a:gd name="T19" fmla="*/ 0 60000 65536"/>
                <a:gd name="T20" fmla="*/ 0 60000 65536"/>
                <a:gd name="T21" fmla="*/ 0 w 2227"/>
                <a:gd name="T22" fmla="*/ 0 h 813"/>
                <a:gd name="T23" fmla="*/ 2227 w 2227"/>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7" h="813">
                  <a:moveTo>
                    <a:pt x="2227" y="399"/>
                  </a:moveTo>
                  <a:lnTo>
                    <a:pt x="1460" y="813"/>
                  </a:lnTo>
                  <a:lnTo>
                    <a:pt x="690" y="813"/>
                  </a:lnTo>
                  <a:lnTo>
                    <a:pt x="0" y="399"/>
                  </a:lnTo>
                  <a:lnTo>
                    <a:pt x="690" y="0"/>
                  </a:lnTo>
                  <a:lnTo>
                    <a:pt x="1460" y="0"/>
                  </a:lnTo>
                  <a:lnTo>
                    <a:pt x="2227" y="399"/>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465" name="Line 8"/>
            <p:cNvSpPr>
              <a:spLocks noChangeShapeType="1"/>
            </p:cNvSpPr>
            <p:nvPr/>
          </p:nvSpPr>
          <p:spPr bwMode="auto">
            <a:xfrm flipV="1">
              <a:off x="3942" y="1355"/>
              <a:ext cx="1" cy="52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466" name="Line 9"/>
            <p:cNvSpPr>
              <a:spLocks noChangeShapeType="1"/>
            </p:cNvSpPr>
            <p:nvPr/>
          </p:nvSpPr>
          <p:spPr bwMode="auto">
            <a:xfrm flipV="1">
              <a:off x="3942" y="1355"/>
              <a:ext cx="1" cy="526"/>
            </a:xfrm>
            <a:prstGeom prst="line">
              <a:avLst/>
            </a:prstGeom>
            <a:noFill/>
            <a:ln w="11113">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9467" name="Freeform 10"/>
            <p:cNvSpPr>
              <a:spLocks/>
            </p:cNvSpPr>
            <p:nvPr/>
          </p:nvSpPr>
          <p:spPr bwMode="auto">
            <a:xfrm>
              <a:off x="3911" y="1853"/>
              <a:ext cx="70" cy="70"/>
            </a:xfrm>
            <a:custGeom>
              <a:avLst/>
              <a:gdLst>
                <a:gd name="T0" fmla="*/ 0 w 70"/>
                <a:gd name="T1" fmla="*/ 35 h 70"/>
                <a:gd name="T2" fmla="*/ 0 w 70"/>
                <a:gd name="T3" fmla="*/ 21 h 70"/>
                <a:gd name="T4" fmla="*/ 7 w 70"/>
                <a:gd name="T5" fmla="*/ 14 h 70"/>
                <a:gd name="T6" fmla="*/ 14 w 70"/>
                <a:gd name="T7" fmla="*/ 7 h 70"/>
                <a:gd name="T8" fmla="*/ 24 w 70"/>
                <a:gd name="T9" fmla="*/ 0 h 70"/>
                <a:gd name="T10" fmla="*/ 35 w 70"/>
                <a:gd name="T11" fmla="*/ 0 h 70"/>
                <a:gd name="T12" fmla="*/ 46 w 70"/>
                <a:gd name="T13" fmla="*/ 0 h 70"/>
                <a:gd name="T14" fmla="*/ 56 w 70"/>
                <a:gd name="T15" fmla="*/ 7 h 70"/>
                <a:gd name="T16" fmla="*/ 63 w 70"/>
                <a:gd name="T17" fmla="*/ 14 h 70"/>
                <a:gd name="T18" fmla="*/ 67 w 70"/>
                <a:gd name="T19" fmla="*/ 21 h 70"/>
                <a:gd name="T20" fmla="*/ 70 w 70"/>
                <a:gd name="T21" fmla="*/ 35 h 70"/>
                <a:gd name="T22" fmla="*/ 67 w 70"/>
                <a:gd name="T23" fmla="*/ 45 h 70"/>
                <a:gd name="T24" fmla="*/ 63 w 70"/>
                <a:gd name="T25" fmla="*/ 52 h 70"/>
                <a:gd name="T26" fmla="*/ 56 w 70"/>
                <a:gd name="T27" fmla="*/ 63 h 70"/>
                <a:gd name="T28" fmla="*/ 46 w 70"/>
                <a:gd name="T29" fmla="*/ 66 h 70"/>
                <a:gd name="T30" fmla="*/ 35 w 70"/>
                <a:gd name="T31" fmla="*/ 70 h 70"/>
                <a:gd name="T32" fmla="*/ 24 w 70"/>
                <a:gd name="T33" fmla="*/ 66 h 70"/>
                <a:gd name="T34" fmla="*/ 14 w 70"/>
                <a:gd name="T35" fmla="*/ 63 h 70"/>
                <a:gd name="T36" fmla="*/ 7 w 70"/>
                <a:gd name="T37" fmla="*/ 52 h 70"/>
                <a:gd name="T38" fmla="*/ 0 w 70"/>
                <a:gd name="T39" fmla="*/ 45 h 70"/>
                <a:gd name="T40" fmla="*/ 0 w 70"/>
                <a:gd name="T41" fmla="*/ 35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70"/>
                <a:gd name="T65" fmla="*/ 70 w 70"/>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70">
                  <a:moveTo>
                    <a:pt x="0" y="35"/>
                  </a:moveTo>
                  <a:lnTo>
                    <a:pt x="0" y="21"/>
                  </a:lnTo>
                  <a:lnTo>
                    <a:pt x="7" y="14"/>
                  </a:lnTo>
                  <a:lnTo>
                    <a:pt x="14" y="7"/>
                  </a:lnTo>
                  <a:lnTo>
                    <a:pt x="24" y="0"/>
                  </a:lnTo>
                  <a:lnTo>
                    <a:pt x="35" y="0"/>
                  </a:lnTo>
                  <a:lnTo>
                    <a:pt x="46" y="0"/>
                  </a:lnTo>
                  <a:lnTo>
                    <a:pt x="56" y="7"/>
                  </a:lnTo>
                  <a:lnTo>
                    <a:pt x="63" y="14"/>
                  </a:lnTo>
                  <a:lnTo>
                    <a:pt x="67" y="21"/>
                  </a:lnTo>
                  <a:lnTo>
                    <a:pt x="70" y="35"/>
                  </a:lnTo>
                  <a:lnTo>
                    <a:pt x="67" y="45"/>
                  </a:lnTo>
                  <a:lnTo>
                    <a:pt x="63" y="52"/>
                  </a:lnTo>
                  <a:lnTo>
                    <a:pt x="56" y="63"/>
                  </a:lnTo>
                  <a:lnTo>
                    <a:pt x="46" y="66"/>
                  </a:lnTo>
                  <a:lnTo>
                    <a:pt x="35" y="70"/>
                  </a:lnTo>
                  <a:lnTo>
                    <a:pt x="24" y="66"/>
                  </a:lnTo>
                  <a:lnTo>
                    <a:pt x="14" y="63"/>
                  </a:lnTo>
                  <a:lnTo>
                    <a:pt x="7" y="52"/>
                  </a:lnTo>
                  <a:lnTo>
                    <a:pt x="0" y="45"/>
                  </a:lnTo>
                  <a:lnTo>
                    <a:pt x="0" y="35"/>
                  </a:lnTo>
                  <a:close/>
                </a:path>
              </a:pathLst>
            </a:custGeom>
            <a:solidFill>
              <a:srgbClr val="000000"/>
            </a:solidFill>
            <a:ln w="0">
              <a:solidFill>
                <a:srgbClr val="000000"/>
              </a:solidFill>
              <a:round/>
              <a:headEnd/>
              <a:tailEnd/>
            </a:ln>
          </p:spPr>
          <p:txBody>
            <a:bodyPr/>
            <a:lstStyle/>
            <a:p>
              <a:endParaRPr lang="ja-JP" altLang="en-US"/>
            </a:p>
          </p:txBody>
        </p:sp>
        <p:sp>
          <p:nvSpPr>
            <p:cNvPr id="19468" name="Freeform 11"/>
            <p:cNvSpPr>
              <a:spLocks/>
            </p:cNvSpPr>
            <p:nvPr/>
          </p:nvSpPr>
          <p:spPr bwMode="auto">
            <a:xfrm>
              <a:off x="3911" y="1853"/>
              <a:ext cx="70" cy="70"/>
            </a:xfrm>
            <a:custGeom>
              <a:avLst/>
              <a:gdLst>
                <a:gd name="T0" fmla="*/ 0 w 70"/>
                <a:gd name="T1" fmla="*/ 35 h 70"/>
                <a:gd name="T2" fmla="*/ 0 w 70"/>
                <a:gd name="T3" fmla="*/ 21 h 70"/>
                <a:gd name="T4" fmla="*/ 7 w 70"/>
                <a:gd name="T5" fmla="*/ 14 h 70"/>
                <a:gd name="T6" fmla="*/ 14 w 70"/>
                <a:gd name="T7" fmla="*/ 7 h 70"/>
                <a:gd name="T8" fmla="*/ 24 w 70"/>
                <a:gd name="T9" fmla="*/ 0 h 70"/>
                <a:gd name="T10" fmla="*/ 35 w 70"/>
                <a:gd name="T11" fmla="*/ 0 h 70"/>
                <a:gd name="T12" fmla="*/ 46 w 70"/>
                <a:gd name="T13" fmla="*/ 0 h 70"/>
                <a:gd name="T14" fmla="*/ 56 w 70"/>
                <a:gd name="T15" fmla="*/ 7 h 70"/>
                <a:gd name="T16" fmla="*/ 63 w 70"/>
                <a:gd name="T17" fmla="*/ 14 h 70"/>
                <a:gd name="T18" fmla="*/ 67 w 70"/>
                <a:gd name="T19" fmla="*/ 21 h 70"/>
                <a:gd name="T20" fmla="*/ 70 w 70"/>
                <a:gd name="T21" fmla="*/ 35 h 70"/>
                <a:gd name="T22" fmla="*/ 67 w 70"/>
                <a:gd name="T23" fmla="*/ 45 h 70"/>
                <a:gd name="T24" fmla="*/ 63 w 70"/>
                <a:gd name="T25" fmla="*/ 52 h 70"/>
                <a:gd name="T26" fmla="*/ 56 w 70"/>
                <a:gd name="T27" fmla="*/ 63 h 70"/>
                <a:gd name="T28" fmla="*/ 46 w 70"/>
                <a:gd name="T29" fmla="*/ 66 h 70"/>
                <a:gd name="T30" fmla="*/ 35 w 70"/>
                <a:gd name="T31" fmla="*/ 70 h 70"/>
                <a:gd name="T32" fmla="*/ 24 w 70"/>
                <a:gd name="T33" fmla="*/ 66 h 70"/>
                <a:gd name="T34" fmla="*/ 14 w 70"/>
                <a:gd name="T35" fmla="*/ 63 h 70"/>
                <a:gd name="T36" fmla="*/ 7 w 70"/>
                <a:gd name="T37" fmla="*/ 52 h 70"/>
                <a:gd name="T38" fmla="*/ 0 w 70"/>
                <a:gd name="T39" fmla="*/ 45 h 70"/>
                <a:gd name="T40" fmla="*/ 0 w 70"/>
                <a:gd name="T41" fmla="*/ 35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70"/>
                <a:gd name="T65" fmla="*/ 70 w 70"/>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70">
                  <a:moveTo>
                    <a:pt x="0" y="35"/>
                  </a:moveTo>
                  <a:lnTo>
                    <a:pt x="0" y="21"/>
                  </a:lnTo>
                  <a:lnTo>
                    <a:pt x="7" y="14"/>
                  </a:lnTo>
                  <a:lnTo>
                    <a:pt x="14" y="7"/>
                  </a:lnTo>
                  <a:lnTo>
                    <a:pt x="24" y="0"/>
                  </a:lnTo>
                  <a:lnTo>
                    <a:pt x="35" y="0"/>
                  </a:lnTo>
                  <a:lnTo>
                    <a:pt x="46" y="0"/>
                  </a:lnTo>
                  <a:lnTo>
                    <a:pt x="56" y="7"/>
                  </a:lnTo>
                  <a:lnTo>
                    <a:pt x="63" y="14"/>
                  </a:lnTo>
                  <a:lnTo>
                    <a:pt x="67" y="21"/>
                  </a:lnTo>
                  <a:lnTo>
                    <a:pt x="70" y="35"/>
                  </a:lnTo>
                  <a:lnTo>
                    <a:pt x="67" y="45"/>
                  </a:lnTo>
                  <a:lnTo>
                    <a:pt x="63" y="52"/>
                  </a:lnTo>
                  <a:lnTo>
                    <a:pt x="56" y="63"/>
                  </a:lnTo>
                  <a:lnTo>
                    <a:pt x="46" y="66"/>
                  </a:lnTo>
                  <a:lnTo>
                    <a:pt x="35" y="70"/>
                  </a:lnTo>
                  <a:lnTo>
                    <a:pt x="24" y="66"/>
                  </a:lnTo>
                  <a:lnTo>
                    <a:pt x="14" y="63"/>
                  </a:lnTo>
                  <a:lnTo>
                    <a:pt x="7" y="52"/>
                  </a:lnTo>
                  <a:lnTo>
                    <a:pt x="0" y="45"/>
                  </a:lnTo>
                  <a:lnTo>
                    <a:pt x="0" y="35"/>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469" name="Line 12"/>
            <p:cNvSpPr>
              <a:spLocks noChangeShapeType="1"/>
            </p:cNvSpPr>
            <p:nvPr/>
          </p:nvSpPr>
          <p:spPr bwMode="auto">
            <a:xfrm flipV="1">
              <a:off x="3946" y="1485"/>
              <a:ext cx="364" cy="39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470" name="Line 13"/>
            <p:cNvSpPr>
              <a:spLocks noChangeShapeType="1"/>
            </p:cNvSpPr>
            <p:nvPr/>
          </p:nvSpPr>
          <p:spPr bwMode="auto">
            <a:xfrm>
              <a:off x="3942" y="1891"/>
              <a:ext cx="368" cy="40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471" name="Line 14"/>
            <p:cNvSpPr>
              <a:spLocks noChangeShapeType="1"/>
            </p:cNvSpPr>
            <p:nvPr/>
          </p:nvSpPr>
          <p:spPr bwMode="auto">
            <a:xfrm flipV="1">
              <a:off x="3942" y="3454"/>
              <a:ext cx="1"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472" name="Line 15"/>
            <p:cNvSpPr>
              <a:spLocks noChangeShapeType="1"/>
            </p:cNvSpPr>
            <p:nvPr/>
          </p:nvSpPr>
          <p:spPr bwMode="auto">
            <a:xfrm flipV="1">
              <a:off x="3942" y="3356"/>
              <a:ext cx="1"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473" name="Line 16"/>
            <p:cNvSpPr>
              <a:spLocks noChangeShapeType="1"/>
            </p:cNvSpPr>
            <p:nvPr/>
          </p:nvSpPr>
          <p:spPr bwMode="auto">
            <a:xfrm flipV="1">
              <a:off x="3942" y="3258"/>
              <a:ext cx="1"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474" name="Line 17"/>
            <p:cNvSpPr>
              <a:spLocks noChangeShapeType="1"/>
            </p:cNvSpPr>
            <p:nvPr/>
          </p:nvSpPr>
          <p:spPr bwMode="auto">
            <a:xfrm flipV="1">
              <a:off x="3942" y="3160"/>
              <a:ext cx="1"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475" name="Line 18"/>
            <p:cNvSpPr>
              <a:spLocks noChangeShapeType="1"/>
            </p:cNvSpPr>
            <p:nvPr/>
          </p:nvSpPr>
          <p:spPr bwMode="auto">
            <a:xfrm flipV="1">
              <a:off x="3942" y="3062"/>
              <a:ext cx="1"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476" name="Line 19"/>
            <p:cNvSpPr>
              <a:spLocks noChangeShapeType="1"/>
            </p:cNvSpPr>
            <p:nvPr/>
          </p:nvSpPr>
          <p:spPr bwMode="auto">
            <a:xfrm flipV="1">
              <a:off x="3942" y="2964"/>
              <a:ext cx="1"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477" name="Line 20"/>
            <p:cNvSpPr>
              <a:spLocks noChangeShapeType="1"/>
            </p:cNvSpPr>
            <p:nvPr/>
          </p:nvSpPr>
          <p:spPr bwMode="auto">
            <a:xfrm flipV="1">
              <a:off x="3942" y="2866"/>
              <a:ext cx="1"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478" name="Line 21"/>
            <p:cNvSpPr>
              <a:spLocks noChangeShapeType="1"/>
            </p:cNvSpPr>
            <p:nvPr/>
          </p:nvSpPr>
          <p:spPr bwMode="auto">
            <a:xfrm flipV="1">
              <a:off x="3942" y="2767"/>
              <a:ext cx="1"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479" name="Line 22"/>
            <p:cNvSpPr>
              <a:spLocks noChangeShapeType="1"/>
            </p:cNvSpPr>
            <p:nvPr/>
          </p:nvSpPr>
          <p:spPr bwMode="auto">
            <a:xfrm flipV="1">
              <a:off x="3942" y="2669"/>
              <a:ext cx="1"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480" name="Line 23"/>
            <p:cNvSpPr>
              <a:spLocks noChangeShapeType="1"/>
            </p:cNvSpPr>
            <p:nvPr/>
          </p:nvSpPr>
          <p:spPr bwMode="auto">
            <a:xfrm flipV="1">
              <a:off x="3942" y="2571"/>
              <a:ext cx="1"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481" name="Line 24"/>
            <p:cNvSpPr>
              <a:spLocks noChangeShapeType="1"/>
            </p:cNvSpPr>
            <p:nvPr/>
          </p:nvSpPr>
          <p:spPr bwMode="auto">
            <a:xfrm flipV="1">
              <a:off x="3942" y="2473"/>
              <a:ext cx="1"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482" name="Line 25"/>
            <p:cNvSpPr>
              <a:spLocks noChangeShapeType="1"/>
            </p:cNvSpPr>
            <p:nvPr/>
          </p:nvSpPr>
          <p:spPr bwMode="auto">
            <a:xfrm flipV="1">
              <a:off x="3942" y="2375"/>
              <a:ext cx="1"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483" name="Line 26"/>
            <p:cNvSpPr>
              <a:spLocks noChangeShapeType="1"/>
            </p:cNvSpPr>
            <p:nvPr/>
          </p:nvSpPr>
          <p:spPr bwMode="auto">
            <a:xfrm flipV="1">
              <a:off x="3942" y="2277"/>
              <a:ext cx="1"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484" name="Line 27"/>
            <p:cNvSpPr>
              <a:spLocks noChangeShapeType="1"/>
            </p:cNvSpPr>
            <p:nvPr/>
          </p:nvSpPr>
          <p:spPr bwMode="auto">
            <a:xfrm flipV="1">
              <a:off x="3942" y="2179"/>
              <a:ext cx="1"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485" name="Line 28"/>
            <p:cNvSpPr>
              <a:spLocks noChangeShapeType="1"/>
            </p:cNvSpPr>
            <p:nvPr/>
          </p:nvSpPr>
          <p:spPr bwMode="auto">
            <a:xfrm flipV="1">
              <a:off x="3942" y="2081"/>
              <a:ext cx="1"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486" name="Line 29"/>
            <p:cNvSpPr>
              <a:spLocks noChangeShapeType="1"/>
            </p:cNvSpPr>
            <p:nvPr/>
          </p:nvSpPr>
          <p:spPr bwMode="auto">
            <a:xfrm flipV="1">
              <a:off x="3942" y="1983"/>
              <a:ext cx="1"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487" name="Line 30"/>
            <p:cNvSpPr>
              <a:spLocks noChangeShapeType="1"/>
            </p:cNvSpPr>
            <p:nvPr/>
          </p:nvSpPr>
          <p:spPr bwMode="auto">
            <a:xfrm flipV="1">
              <a:off x="3942" y="1884"/>
              <a:ext cx="1"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488" name="Freeform 31"/>
            <p:cNvSpPr>
              <a:spLocks/>
            </p:cNvSpPr>
            <p:nvPr/>
          </p:nvSpPr>
          <p:spPr bwMode="auto">
            <a:xfrm>
              <a:off x="3911" y="3447"/>
              <a:ext cx="70" cy="70"/>
            </a:xfrm>
            <a:custGeom>
              <a:avLst/>
              <a:gdLst>
                <a:gd name="T0" fmla="*/ 0 w 70"/>
                <a:gd name="T1" fmla="*/ 35 h 70"/>
                <a:gd name="T2" fmla="*/ 0 w 70"/>
                <a:gd name="T3" fmla="*/ 21 h 70"/>
                <a:gd name="T4" fmla="*/ 7 w 70"/>
                <a:gd name="T5" fmla="*/ 14 h 70"/>
                <a:gd name="T6" fmla="*/ 14 w 70"/>
                <a:gd name="T7" fmla="*/ 7 h 70"/>
                <a:gd name="T8" fmla="*/ 24 w 70"/>
                <a:gd name="T9" fmla="*/ 0 h 70"/>
                <a:gd name="T10" fmla="*/ 35 w 70"/>
                <a:gd name="T11" fmla="*/ 0 h 70"/>
                <a:gd name="T12" fmla="*/ 46 w 70"/>
                <a:gd name="T13" fmla="*/ 0 h 70"/>
                <a:gd name="T14" fmla="*/ 56 w 70"/>
                <a:gd name="T15" fmla="*/ 7 h 70"/>
                <a:gd name="T16" fmla="*/ 63 w 70"/>
                <a:gd name="T17" fmla="*/ 14 h 70"/>
                <a:gd name="T18" fmla="*/ 67 w 70"/>
                <a:gd name="T19" fmla="*/ 21 h 70"/>
                <a:gd name="T20" fmla="*/ 70 w 70"/>
                <a:gd name="T21" fmla="*/ 35 h 70"/>
                <a:gd name="T22" fmla="*/ 67 w 70"/>
                <a:gd name="T23" fmla="*/ 46 h 70"/>
                <a:gd name="T24" fmla="*/ 63 w 70"/>
                <a:gd name="T25" fmla="*/ 53 h 70"/>
                <a:gd name="T26" fmla="*/ 56 w 70"/>
                <a:gd name="T27" fmla="*/ 63 h 70"/>
                <a:gd name="T28" fmla="*/ 46 w 70"/>
                <a:gd name="T29" fmla="*/ 67 h 70"/>
                <a:gd name="T30" fmla="*/ 35 w 70"/>
                <a:gd name="T31" fmla="*/ 70 h 70"/>
                <a:gd name="T32" fmla="*/ 24 w 70"/>
                <a:gd name="T33" fmla="*/ 67 h 70"/>
                <a:gd name="T34" fmla="*/ 14 w 70"/>
                <a:gd name="T35" fmla="*/ 63 h 70"/>
                <a:gd name="T36" fmla="*/ 7 w 70"/>
                <a:gd name="T37" fmla="*/ 53 h 70"/>
                <a:gd name="T38" fmla="*/ 0 w 70"/>
                <a:gd name="T39" fmla="*/ 46 h 70"/>
                <a:gd name="T40" fmla="*/ 0 w 70"/>
                <a:gd name="T41" fmla="*/ 35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70"/>
                <a:gd name="T65" fmla="*/ 70 w 70"/>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70">
                  <a:moveTo>
                    <a:pt x="0" y="35"/>
                  </a:moveTo>
                  <a:lnTo>
                    <a:pt x="0" y="21"/>
                  </a:lnTo>
                  <a:lnTo>
                    <a:pt x="7" y="14"/>
                  </a:lnTo>
                  <a:lnTo>
                    <a:pt x="14" y="7"/>
                  </a:lnTo>
                  <a:lnTo>
                    <a:pt x="24" y="0"/>
                  </a:lnTo>
                  <a:lnTo>
                    <a:pt x="35" y="0"/>
                  </a:lnTo>
                  <a:lnTo>
                    <a:pt x="46" y="0"/>
                  </a:lnTo>
                  <a:lnTo>
                    <a:pt x="56" y="7"/>
                  </a:lnTo>
                  <a:lnTo>
                    <a:pt x="63" y="14"/>
                  </a:lnTo>
                  <a:lnTo>
                    <a:pt x="67" y="21"/>
                  </a:lnTo>
                  <a:lnTo>
                    <a:pt x="70" y="35"/>
                  </a:lnTo>
                  <a:lnTo>
                    <a:pt x="67" y="46"/>
                  </a:lnTo>
                  <a:lnTo>
                    <a:pt x="63" y="53"/>
                  </a:lnTo>
                  <a:lnTo>
                    <a:pt x="56" y="63"/>
                  </a:lnTo>
                  <a:lnTo>
                    <a:pt x="46" y="67"/>
                  </a:lnTo>
                  <a:lnTo>
                    <a:pt x="35" y="70"/>
                  </a:lnTo>
                  <a:lnTo>
                    <a:pt x="24" y="67"/>
                  </a:lnTo>
                  <a:lnTo>
                    <a:pt x="14" y="63"/>
                  </a:lnTo>
                  <a:lnTo>
                    <a:pt x="7" y="53"/>
                  </a:lnTo>
                  <a:lnTo>
                    <a:pt x="0" y="46"/>
                  </a:lnTo>
                  <a:lnTo>
                    <a:pt x="0" y="35"/>
                  </a:lnTo>
                  <a:close/>
                </a:path>
              </a:pathLst>
            </a:custGeom>
            <a:solidFill>
              <a:srgbClr val="000000"/>
            </a:solidFill>
            <a:ln w="0">
              <a:solidFill>
                <a:srgbClr val="000000"/>
              </a:solidFill>
              <a:round/>
              <a:headEnd/>
              <a:tailEnd/>
            </a:ln>
          </p:spPr>
          <p:txBody>
            <a:bodyPr/>
            <a:lstStyle/>
            <a:p>
              <a:endParaRPr lang="ja-JP" altLang="en-US"/>
            </a:p>
          </p:txBody>
        </p:sp>
        <p:sp>
          <p:nvSpPr>
            <p:cNvPr id="19489" name="Freeform 32"/>
            <p:cNvSpPr>
              <a:spLocks/>
            </p:cNvSpPr>
            <p:nvPr/>
          </p:nvSpPr>
          <p:spPr bwMode="auto">
            <a:xfrm>
              <a:off x="3911" y="3447"/>
              <a:ext cx="70" cy="70"/>
            </a:xfrm>
            <a:custGeom>
              <a:avLst/>
              <a:gdLst>
                <a:gd name="T0" fmla="*/ 0 w 70"/>
                <a:gd name="T1" fmla="*/ 35 h 70"/>
                <a:gd name="T2" fmla="*/ 0 w 70"/>
                <a:gd name="T3" fmla="*/ 21 h 70"/>
                <a:gd name="T4" fmla="*/ 7 w 70"/>
                <a:gd name="T5" fmla="*/ 14 h 70"/>
                <a:gd name="T6" fmla="*/ 14 w 70"/>
                <a:gd name="T7" fmla="*/ 7 h 70"/>
                <a:gd name="T8" fmla="*/ 24 w 70"/>
                <a:gd name="T9" fmla="*/ 0 h 70"/>
                <a:gd name="T10" fmla="*/ 35 w 70"/>
                <a:gd name="T11" fmla="*/ 0 h 70"/>
                <a:gd name="T12" fmla="*/ 46 w 70"/>
                <a:gd name="T13" fmla="*/ 0 h 70"/>
                <a:gd name="T14" fmla="*/ 56 w 70"/>
                <a:gd name="T15" fmla="*/ 7 h 70"/>
                <a:gd name="T16" fmla="*/ 63 w 70"/>
                <a:gd name="T17" fmla="*/ 14 h 70"/>
                <a:gd name="T18" fmla="*/ 67 w 70"/>
                <a:gd name="T19" fmla="*/ 21 h 70"/>
                <a:gd name="T20" fmla="*/ 70 w 70"/>
                <a:gd name="T21" fmla="*/ 35 h 70"/>
                <a:gd name="T22" fmla="*/ 67 w 70"/>
                <a:gd name="T23" fmla="*/ 46 h 70"/>
                <a:gd name="T24" fmla="*/ 63 w 70"/>
                <a:gd name="T25" fmla="*/ 53 h 70"/>
                <a:gd name="T26" fmla="*/ 56 w 70"/>
                <a:gd name="T27" fmla="*/ 63 h 70"/>
                <a:gd name="T28" fmla="*/ 46 w 70"/>
                <a:gd name="T29" fmla="*/ 67 h 70"/>
                <a:gd name="T30" fmla="*/ 35 w 70"/>
                <a:gd name="T31" fmla="*/ 70 h 70"/>
                <a:gd name="T32" fmla="*/ 24 w 70"/>
                <a:gd name="T33" fmla="*/ 67 h 70"/>
                <a:gd name="T34" fmla="*/ 14 w 70"/>
                <a:gd name="T35" fmla="*/ 63 h 70"/>
                <a:gd name="T36" fmla="*/ 7 w 70"/>
                <a:gd name="T37" fmla="*/ 53 h 70"/>
                <a:gd name="T38" fmla="*/ 0 w 70"/>
                <a:gd name="T39" fmla="*/ 46 h 70"/>
                <a:gd name="T40" fmla="*/ 0 w 70"/>
                <a:gd name="T41" fmla="*/ 35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70"/>
                <a:gd name="T65" fmla="*/ 70 w 70"/>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70">
                  <a:moveTo>
                    <a:pt x="0" y="35"/>
                  </a:moveTo>
                  <a:lnTo>
                    <a:pt x="0" y="21"/>
                  </a:lnTo>
                  <a:lnTo>
                    <a:pt x="7" y="14"/>
                  </a:lnTo>
                  <a:lnTo>
                    <a:pt x="14" y="7"/>
                  </a:lnTo>
                  <a:lnTo>
                    <a:pt x="24" y="0"/>
                  </a:lnTo>
                  <a:lnTo>
                    <a:pt x="35" y="0"/>
                  </a:lnTo>
                  <a:lnTo>
                    <a:pt x="46" y="0"/>
                  </a:lnTo>
                  <a:lnTo>
                    <a:pt x="56" y="7"/>
                  </a:lnTo>
                  <a:lnTo>
                    <a:pt x="63" y="14"/>
                  </a:lnTo>
                  <a:lnTo>
                    <a:pt x="67" y="21"/>
                  </a:lnTo>
                  <a:lnTo>
                    <a:pt x="70" y="35"/>
                  </a:lnTo>
                  <a:lnTo>
                    <a:pt x="67" y="46"/>
                  </a:lnTo>
                  <a:lnTo>
                    <a:pt x="63" y="53"/>
                  </a:lnTo>
                  <a:lnTo>
                    <a:pt x="56" y="63"/>
                  </a:lnTo>
                  <a:lnTo>
                    <a:pt x="46" y="67"/>
                  </a:lnTo>
                  <a:lnTo>
                    <a:pt x="35" y="70"/>
                  </a:lnTo>
                  <a:lnTo>
                    <a:pt x="24" y="67"/>
                  </a:lnTo>
                  <a:lnTo>
                    <a:pt x="14" y="63"/>
                  </a:lnTo>
                  <a:lnTo>
                    <a:pt x="7" y="53"/>
                  </a:lnTo>
                  <a:lnTo>
                    <a:pt x="0" y="46"/>
                  </a:lnTo>
                  <a:lnTo>
                    <a:pt x="0" y="35"/>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490" name="Line 33"/>
            <p:cNvSpPr>
              <a:spLocks noChangeShapeType="1"/>
            </p:cNvSpPr>
            <p:nvPr/>
          </p:nvSpPr>
          <p:spPr bwMode="auto">
            <a:xfrm flipH="1" flipV="1">
              <a:off x="3932" y="3458"/>
              <a:ext cx="10"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491" name="Line 34"/>
            <p:cNvSpPr>
              <a:spLocks noChangeShapeType="1"/>
            </p:cNvSpPr>
            <p:nvPr/>
          </p:nvSpPr>
          <p:spPr bwMode="auto">
            <a:xfrm flipH="1" flipV="1">
              <a:off x="3911" y="3360"/>
              <a:ext cx="10"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492" name="Line 35"/>
            <p:cNvSpPr>
              <a:spLocks noChangeShapeType="1"/>
            </p:cNvSpPr>
            <p:nvPr/>
          </p:nvSpPr>
          <p:spPr bwMode="auto">
            <a:xfrm flipH="1" flipV="1">
              <a:off x="3893" y="3265"/>
              <a:ext cx="11"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493" name="Line 36"/>
            <p:cNvSpPr>
              <a:spLocks noChangeShapeType="1"/>
            </p:cNvSpPr>
            <p:nvPr/>
          </p:nvSpPr>
          <p:spPr bwMode="auto">
            <a:xfrm flipH="1" flipV="1">
              <a:off x="3876" y="3167"/>
              <a:ext cx="10"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494" name="Line 37"/>
            <p:cNvSpPr>
              <a:spLocks noChangeShapeType="1"/>
            </p:cNvSpPr>
            <p:nvPr/>
          </p:nvSpPr>
          <p:spPr bwMode="auto">
            <a:xfrm flipH="1" flipV="1">
              <a:off x="3855" y="3072"/>
              <a:ext cx="10"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495" name="Line 38"/>
            <p:cNvSpPr>
              <a:spLocks noChangeShapeType="1"/>
            </p:cNvSpPr>
            <p:nvPr/>
          </p:nvSpPr>
          <p:spPr bwMode="auto">
            <a:xfrm flipH="1" flipV="1">
              <a:off x="3837" y="2978"/>
              <a:ext cx="11" cy="5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496" name="Line 39"/>
            <p:cNvSpPr>
              <a:spLocks noChangeShapeType="1"/>
            </p:cNvSpPr>
            <p:nvPr/>
          </p:nvSpPr>
          <p:spPr bwMode="auto">
            <a:xfrm flipH="1" flipV="1">
              <a:off x="3816" y="2880"/>
              <a:ext cx="11"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497" name="Line 40"/>
            <p:cNvSpPr>
              <a:spLocks noChangeShapeType="1"/>
            </p:cNvSpPr>
            <p:nvPr/>
          </p:nvSpPr>
          <p:spPr bwMode="auto">
            <a:xfrm flipH="1" flipV="1">
              <a:off x="3799" y="2785"/>
              <a:ext cx="10" cy="5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498" name="Line 41"/>
            <p:cNvSpPr>
              <a:spLocks noChangeShapeType="1"/>
            </p:cNvSpPr>
            <p:nvPr/>
          </p:nvSpPr>
          <p:spPr bwMode="auto">
            <a:xfrm flipH="1" flipV="1">
              <a:off x="3778" y="2687"/>
              <a:ext cx="14"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499" name="Line 42"/>
            <p:cNvSpPr>
              <a:spLocks noChangeShapeType="1"/>
            </p:cNvSpPr>
            <p:nvPr/>
          </p:nvSpPr>
          <p:spPr bwMode="auto">
            <a:xfrm flipH="1" flipV="1">
              <a:off x="3760" y="2592"/>
              <a:ext cx="11" cy="5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00" name="Line 43"/>
            <p:cNvSpPr>
              <a:spLocks noChangeShapeType="1"/>
            </p:cNvSpPr>
            <p:nvPr/>
          </p:nvSpPr>
          <p:spPr bwMode="auto">
            <a:xfrm flipH="1" flipV="1">
              <a:off x="3743" y="2494"/>
              <a:ext cx="10"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01" name="Line 44"/>
            <p:cNvSpPr>
              <a:spLocks noChangeShapeType="1"/>
            </p:cNvSpPr>
            <p:nvPr/>
          </p:nvSpPr>
          <p:spPr bwMode="auto">
            <a:xfrm flipH="1" flipV="1">
              <a:off x="3722" y="2399"/>
              <a:ext cx="10" cy="5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02" name="Line 45"/>
            <p:cNvSpPr>
              <a:spLocks noChangeShapeType="1"/>
            </p:cNvSpPr>
            <p:nvPr/>
          </p:nvSpPr>
          <p:spPr bwMode="auto">
            <a:xfrm flipH="1" flipV="1">
              <a:off x="3704" y="2301"/>
              <a:ext cx="11"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03" name="Line 46"/>
            <p:cNvSpPr>
              <a:spLocks noChangeShapeType="1"/>
            </p:cNvSpPr>
            <p:nvPr/>
          </p:nvSpPr>
          <p:spPr bwMode="auto">
            <a:xfrm flipH="1" flipV="1">
              <a:off x="3683" y="2207"/>
              <a:ext cx="11" cy="5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04" name="Line 47"/>
            <p:cNvSpPr>
              <a:spLocks noChangeShapeType="1"/>
            </p:cNvSpPr>
            <p:nvPr/>
          </p:nvSpPr>
          <p:spPr bwMode="auto">
            <a:xfrm flipH="1" flipV="1">
              <a:off x="3666" y="2109"/>
              <a:ext cx="10"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05" name="Line 48"/>
            <p:cNvSpPr>
              <a:spLocks noChangeShapeType="1"/>
            </p:cNvSpPr>
            <p:nvPr/>
          </p:nvSpPr>
          <p:spPr bwMode="auto">
            <a:xfrm flipH="1" flipV="1">
              <a:off x="3645" y="2014"/>
              <a:ext cx="14"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06" name="Line 49"/>
            <p:cNvSpPr>
              <a:spLocks noChangeShapeType="1"/>
            </p:cNvSpPr>
            <p:nvPr/>
          </p:nvSpPr>
          <p:spPr bwMode="auto">
            <a:xfrm flipH="1" flipV="1">
              <a:off x="3627" y="1916"/>
              <a:ext cx="11"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07" name="Line 50"/>
            <p:cNvSpPr>
              <a:spLocks noChangeShapeType="1"/>
            </p:cNvSpPr>
            <p:nvPr/>
          </p:nvSpPr>
          <p:spPr bwMode="auto">
            <a:xfrm flipH="1" flipV="1">
              <a:off x="3610" y="1821"/>
              <a:ext cx="10"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08" name="Line 51"/>
            <p:cNvSpPr>
              <a:spLocks noChangeShapeType="1"/>
            </p:cNvSpPr>
            <p:nvPr/>
          </p:nvSpPr>
          <p:spPr bwMode="auto">
            <a:xfrm flipH="1" flipV="1">
              <a:off x="3589" y="1723"/>
              <a:ext cx="10"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09" name="Line 52"/>
            <p:cNvSpPr>
              <a:spLocks noChangeShapeType="1"/>
            </p:cNvSpPr>
            <p:nvPr/>
          </p:nvSpPr>
          <p:spPr bwMode="auto">
            <a:xfrm flipH="1" flipV="1">
              <a:off x="3571" y="1629"/>
              <a:ext cx="11"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10" name="Line 53"/>
            <p:cNvSpPr>
              <a:spLocks noChangeShapeType="1"/>
            </p:cNvSpPr>
            <p:nvPr/>
          </p:nvSpPr>
          <p:spPr bwMode="auto">
            <a:xfrm flipH="1" flipV="1">
              <a:off x="3550" y="1530"/>
              <a:ext cx="11" cy="5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11" name="Line 54"/>
            <p:cNvSpPr>
              <a:spLocks noChangeShapeType="1"/>
            </p:cNvSpPr>
            <p:nvPr/>
          </p:nvSpPr>
          <p:spPr bwMode="auto">
            <a:xfrm flipV="1">
              <a:off x="3543" y="1488"/>
              <a:ext cx="1" cy="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12" name="Line 55"/>
            <p:cNvSpPr>
              <a:spLocks noChangeShapeType="1"/>
            </p:cNvSpPr>
            <p:nvPr/>
          </p:nvSpPr>
          <p:spPr bwMode="auto">
            <a:xfrm flipV="1">
              <a:off x="3942" y="3458"/>
              <a:ext cx="11"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13" name="Line 56"/>
            <p:cNvSpPr>
              <a:spLocks noChangeShapeType="1"/>
            </p:cNvSpPr>
            <p:nvPr/>
          </p:nvSpPr>
          <p:spPr bwMode="auto">
            <a:xfrm flipV="1">
              <a:off x="3960" y="3360"/>
              <a:ext cx="11"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14" name="Line 57"/>
            <p:cNvSpPr>
              <a:spLocks noChangeShapeType="1"/>
            </p:cNvSpPr>
            <p:nvPr/>
          </p:nvSpPr>
          <p:spPr bwMode="auto">
            <a:xfrm flipV="1">
              <a:off x="3978" y="3265"/>
              <a:ext cx="10" cy="5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15" name="Line 58"/>
            <p:cNvSpPr>
              <a:spLocks noChangeShapeType="1"/>
            </p:cNvSpPr>
            <p:nvPr/>
          </p:nvSpPr>
          <p:spPr bwMode="auto">
            <a:xfrm flipV="1">
              <a:off x="3995" y="3167"/>
              <a:ext cx="11"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16" name="Line 59"/>
            <p:cNvSpPr>
              <a:spLocks noChangeShapeType="1"/>
            </p:cNvSpPr>
            <p:nvPr/>
          </p:nvSpPr>
          <p:spPr bwMode="auto">
            <a:xfrm flipV="1">
              <a:off x="4013" y="3072"/>
              <a:ext cx="10" cy="5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17" name="Line 60"/>
            <p:cNvSpPr>
              <a:spLocks noChangeShapeType="1"/>
            </p:cNvSpPr>
            <p:nvPr/>
          </p:nvSpPr>
          <p:spPr bwMode="auto">
            <a:xfrm flipV="1">
              <a:off x="4030" y="2974"/>
              <a:ext cx="11"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18" name="Line 61"/>
            <p:cNvSpPr>
              <a:spLocks noChangeShapeType="1"/>
            </p:cNvSpPr>
            <p:nvPr/>
          </p:nvSpPr>
          <p:spPr bwMode="auto">
            <a:xfrm flipV="1">
              <a:off x="4048" y="2880"/>
              <a:ext cx="10" cy="5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19" name="Line 62"/>
            <p:cNvSpPr>
              <a:spLocks noChangeShapeType="1"/>
            </p:cNvSpPr>
            <p:nvPr/>
          </p:nvSpPr>
          <p:spPr bwMode="auto">
            <a:xfrm flipV="1">
              <a:off x="4065" y="2781"/>
              <a:ext cx="11"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20" name="Line 63"/>
            <p:cNvSpPr>
              <a:spLocks noChangeShapeType="1"/>
            </p:cNvSpPr>
            <p:nvPr/>
          </p:nvSpPr>
          <p:spPr bwMode="auto">
            <a:xfrm flipV="1">
              <a:off x="4083" y="2683"/>
              <a:ext cx="10"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21" name="Line 64"/>
            <p:cNvSpPr>
              <a:spLocks noChangeShapeType="1"/>
            </p:cNvSpPr>
            <p:nvPr/>
          </p:nvSpPr>
          <p:spPr bwMode="auto">
            <a:xfrm flipV="1">
              <a:off x="4100" y="2589"/>
              <a:ext cx="11"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22" name="Line 65"/>
            <p:cNvSpPr>
              <a:spLocks noChangeShapeType="1"/>
            </p:cNvSpPr>
            <p:nvPr/>
          </p:nvSpPr>
          <p:spPr bwMode="auto">
            <a:xfrm flipV="1">
              <a:off x="4118" y="2491"/>
              <a:ext cx="10"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23" name="Line 66"/>
            <p:cNvSpPr>
              <a:spLocks noChangeShapeType="1"/>
            </p:cNvSpPr>
            <p:nvPr/>
          </p:nvSpPr>
          <p:spPr bwMode="auto">
            <a:xfrm flipV="1">
              <a:off x="4135" y="2396"/>
              <a:ext cx="11"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24" name="Line 67"/>
            <p:cNvSpPr>
              <a:spLocks noChangeShapeType="1"/>
            </p:cNvSpPr>
            <p:nvPr/>
          </p:nvSpPr>
          <p:spPr bwMode="auto">
            <a:xfrm flipV="1">
              <a:off x="4153" y="2298"/>
              <a:ext cx="10"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25" name="Line 68"/>
            <p:cNvSpPr>
              <a:spLocks noChangeShapeType="1"/>
            </p:cNvSpPr>
            <p:nvPr/>
          </p:nvSpPr>
          <p:spPr bwMode="auto">
            <a:xfrm flipV="1">
              <a:off x="4170" y="2203"/>
              <a:ext cx="11" cy="5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26" name="Line 69"/>
            <p:cNvSpPr>
              <a:spLocks noChangeShapeType="1"/>
            </p:cNvSpPr>
            <p:nvPr/>
          </p:nvSpPr>
          <p:spPr bwMode="auto">
            <a:xfrm flipV="1">
              <a:off x="4188" y="2105"/>
              <a:ext cx="10"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27" name="Line 70"/>
            <p:cNvSpPr>
              <a:spLocks noChangeShapeType="1"/>
            </p:cNvSpPr>
            <p:nvPr/>
          </p:nvSpPr>
          <p:spPr bwMode="auto">
            <a:xfrm flipV="1">
              <a:off x="4205" y="2011"/>
              <a:ext cx="11" cy="5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28" name="Line 71"/>
            <p:cNvSpPr>
              <a:spLocks noChangeShapeType="1"/>
            </p:cNvSpPr>
            <p:nvPr/>
          </p:nvSpPr>
          <p:spPr bwMode="auto">
            <a:xfrm flipV="1">
              <a:off x="4223" y="1912"/>
              <a:ext cx="10"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29" name="Line 72"/>
            <p:cNvSpPr>
              <a:spLocks noChangeShapeType="1"/>
            </p:cNvSpPr>
            <p:nvPr/>
          </p:nvSpPr>
          <p:spPr bwMode="auto">
            <a:xfrm flipV="1">
              <a:off x="4258" y="1720"/>
              <a:ext cx="10"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30" name="Line 73"/>
            <p:cNvSpPr>
              <a:spLocks noChangeShapeType="1"/>
            </p:cNvSpPr>
            <p:nvPr/>
          </p:nvSpPr>
          <p:spPr bwMode="auto">
            <a:xfrm flipV="1">
              <a:off x="4275" y="1622"/>
              <a:ext cx="11"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31" name="Line 74"/>
            <p:cNvSpPr>
              <a:spLocks noChangeShapeType="1"/>
            </p:cNvSpPr>
            <p:nvPr/>
          </p:nvSpPr>
          <p:spPr bwMode="auto">
            <a:xfrm flipV="1">
              <a:off x="4293" y="1527"/>
              <a:ext cx="10"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32" name="Line 75"/>
            <p:cNvSpPr>
              <a:spLocks noChangeShapeType="1"/>
            </p:cNvSpPr>
            <p:nvPr/>
          </p:nvSpPr>
          <p:spPr bwMode="auto">
            <a:xfrm flipH="1" flipV="1">
              <a:off x="2846" y="1884"/>
              <a:ext cx="1079" cy="162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33" name="Line 76"/>
            <p:cNvSpPr>
              <a:spLocks noChangeShapeType="1"/>
            </p:cNvSpPr>
            <p:nvPr/>
          </p:nvSpPr>
          <p:spPr bwMode="auto">
            <a:xfrm>
              <a:off x="2853" y="1888"/>
              <a:ext cx="1089"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34" name="Line 77"/>
            <p:cNvSpPr>
              <a:spLocks noChangeShapeType="1"/>
            </p:cNvSpPr>
            <p:nvPr/>
          </p:nvSpPr>
          <p:spPr bwMode="auto">
            <a:xfrm flipV="1">
              <a:off x="3967" y="2298"/>
              <a:ext cx="343" cy="120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35" name="Line 78"/>
            <p:cNvSpPr>
              <a:spLocks noChangeShapeType="1"/>
            </p:cNvSpPr>
            <p:nvPr/>
          </p:nvSpPr>
          <p:spPr bwMode="auto">
            <a:xfrm flipH="1" flipV="1">
              <a:off x="3536" y="2298"/>
              <a:ext cx="389" cy="120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36" name="Rectangle 79"/>
            <p:cNvSpPr>
              <a:spLocks noChangeArrowheads="1"/>
            </p:cNvSpPr>
            <p:nvPr/>
          </p:nvSpPr>
          <p:spPr bwMode="auto">
            <a:xfrm>
              <a:off x="4205" y="1818"/>
              <a:ext cx="56" cy="157"/>
            </a:xfrm>
            <a:prstGeom prst="rect">
              <a:avLst/>
            </a:prstGeom>
            <a:solidFill>
              <a:srgbClr val="FFFFFF"/>
            </a:solidFill>
            <a:ln w="0">
              <a:solidFill>
                <a:srgbClr val="FFFFFF"/>
              </a:solidFill>
              <a:miter lim="800000"/>
              <a:headEnd/>
              <a:tailEnd/>
            </a:ln>
          </p:spPr>
          <p:txBody>
            <a:bodyPr/>
            <a:lstStyle/>
            <a:p>
              <a:endParaRPr lang="ja-JP" altLang="en-US"/>
            </a:p>
          </p:txBody>
        </p:sp>
        <p:sp>
          <p:nvSpPr>
            <p:cNvPr id="19537" name="Line 80"/>
            <p:cNvSpPr>
              <a:spLocks noChangeShapeType="1"/>
            </p:cNvSpPr>
            <p:nvPr/>
          </p:nvSpPr>
          <p:spPr bwMode="auto">
            <a:xfrm>
              <a:off x="3960" y="3507"/>
              <a:ext cx="1205"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38" name="Line 81"/>
            <p:cNvSpPr>
              <a:spLocks noChangeShapeType="1"/>
            </p:cNvSpPr>
            <p:nvPr/>
          </p:nvSpPr>
          <p:spPr bwMode="auto">
            <a:xfrm>
              <a:off x="3960" y="3507"/>
              <a:ext cx="1205" cy="1"/>
            </a:xfrm>
            <a:prstGeom prst="line">
              <a:avLst/>
            </a:prstGeom>
            <a:noFill/>
            <a:ln w="11113">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9539" name="Line 82"/>
            <p:cNvSpPr>
              <a:spLocks noChangeShapeType="1"/>
            </p:cNvSpPr>
            <p:nvPr/>
          </p:nvSpPr>
          <p:spPr bwMode="auto">
            <a:xfrm flipV="1">
              <a:off x="3960" y="3251"/>
              <a:ext cx="1170" cy="2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40" name="Freeform 83"/>
            <p:cNvSpPr>
              <a:spLocks/>
            </p:cNvSpPr>
            <p:nvPr/>
          </p:nvSpPr>
          <p:spPr bwMode="auto">
            <a:xfrm>
              <a:off x="4685" y="3412"/>
              <a:ext cx="4" cy="88"/>
            </a:xfrm>
            <a:custGeom>
              <a:avLst/>
              <a:gdLst>
                <a:gd name="T0" fmla="*/ 0 w 4"/>
                <a:gd name="T1" fmla="*/ 0 h 88"/>
                <a:gd name="T2" fmla="*/ 4 w 4"/>
                <a:gd name="T3" fmla="*/ 25 h 88"/>
                <a:gd name="T4" fmla="*/ 4 w 4"/>
                <a:gd name="T5" fmla="*/ 53 h 88"/>
                <a:gd name="T6" fmla="*/ 0 w 4"/>
                <a:gd name="T7" fmla="*/ 77 h 88"/>
                <a:gd name="T8" fmla="*/ 0 w 4"/>
                <a:gd name="T9" fmla="*/ 88 h 88"/>
                <a:gd name="T10" fmla="*/ 0 60000 65536"/>
                <a:gd name="T11" fmla="*/ 0 60000 65536"/>
                <a:gd name="T12" fmla="*/ 0 60000 65536"/>
                <a:gd name="T13" fmla="*/ 0 60000 65536"/>
                <a:gd name="T14" fmla="*/ 0 60000 65536"/>
                <a:gd name="T15" fmla="*/ 0 w 4"/>
                <a:gd name="T16" fmla="*/ 0 h 88"/>
                <a:gd name="T17" fmla="*/ 4 w 4"/>
                <a:gd name="T18" fmla="*/ 88 h 88"/>
              </a:gdLst>
              <a:ahLst/>
              <a:cxnLst>
                <a:cxn ang="T10">
                  <a:pos x="T0" y="T1"/>
                </a:cxn>
                <a:cxn ang="T11">
                  <a:pos x="T2" y="T3"/>
                </a:cxn>
                <a:cxn ang="T12">
                  <a:pos x="T4" y="T5"/>
                </a:cxn>
                <a:cxn ang="T13">
                  <a:pos x="T6" y="T7"/>
                </a:cxn>
                <a:cxn ang="T14">
                  <a:pos x="T8" y="T9"/>
                </a:cxn>
              </a:cxnLst>
              <a:rect l="T15" t="T16" r="T17" b="T18"/>
              <a:pathLst>
                <a:path w="4" h="88">
                  <a:moveTo>
                    <a:pt x="0" y="0"/>
                  </a:moveTo>
                  <a:lnTo>
                    <a:pt x="4" y="25"/>
                  </a:lnTo>
                  <a:lnTo>
                    <a:pt x="4" y="53"/>
                  </a:lnTo>
                  <a:lnTo>
                    <a:pt x="0" y="77"/>
                  </a:lnTo>
                  <a:lnTo>
                    <a:pt x="0" y="88"/>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41" name="Freeform 84"/>
            <p:cNvSpPr>
              <a:spLocks/>
            </p:cNvSpPr>
            <p:nvPr/>
          </p:nvSpPr>
          <p:spPr bwMode="auto">
            <a:xfrm>
              <a:off x="4661" y="3356"/>
              <a:ext cx="49" cy="67"/>
            </a:xfrm>
            <a:custGeom>
              <a:avLst/>
              <a:gdLst>
                <a:gd name="T0" fmla="*/ 24 w 49"/>
                <a:gd name="T1" fmla="*/ 60 h 67"/>
                <a:gd name="T2" fmla="*/ 0 w 49"/>
                <a:gd name="T3" fmla="*/ 67 h 67"/>
                <a:gd name="T4" fmla="*/ 10 w 49"/>
                <a:gd name="T5" fmla="*/ 0 h 67"/>
                <a:gd name="T6" fmla="*/ 49 w 49"/>
                <a:gd name="T7" fmla="*/ 53 h 67"/>
                <a:gd name="T8" fmla="*/ 24 w 49"/>
                <a:gd name="T9" fmla="*/ 60 h 67"/>
                <a:gd name="T10" fmla="*/ 0 60000 65536"/>
                <a:gd name="T11" fmla="*/ 0 60000 65536"/>
                <a:gd name="T12" fmla="*/ 0 60000 65536"/>
                <a:gd name="T13" fmla="*/ 0 60000 65536"/>
                <a:gd name="T14" fmla="*/ 0 60000 65536"/>
                <a:gd name="T15" fmla="*/ 0 w 49"/>
                <a:gd name="T16" fmla="*/ 0 h 67"/>
                <a:gd name="T17" fmla="*/ 49 w 49"/>
                <a:gd name="T18" fmla="*/ 67 h 67"/>
              </a:gdLst>
              <a:ahLst/>
              <a:cxnLst>
                <a:cxn ang="T10">
                  <a:pos x="T0" y="T1"/>
                </a:cxn>
                <a:cxn ang="T11">
                  <a:pos x="T2" y="T3"/>
                </a:cxn>
                <a:cxn ang="T12">
                  <a:pos x="T4" y="T5"/>
                </a:cxn>
                <a:cxn ang="T13">
                  <a:pos x="T6" y="T7"/>
                </a:cxn>
                <a:cxn ang="T14">
                  <a:pos x="T8" y="T9"/>
                </a:cxn>
              </a:cxnLst>
              <a:rect l="T15" t="T16" r="T17" b="T18"/>
              <a:pathLst>
                <a:path w="49" h="67">
                  <a:moveTo>
                    <a:pt x="24" y="60"/>
                  </a:moveTo>
                  <a:lnTo>
                    <a:pt x="0" y="67"/>
                  </a:lnTo>
                  <a:lnTo>
                    <a:pt x="10" y="0"/>
                  </a:lnTo>
                  <a:lnTo>
                    <a:pt x="49" y="53"/>
                  </a:lnTo>
                  <a:lnTo>
                    <a:pt x="24" y="60"/>
                  </a:lnTo>
                  <a:close/>
                </a:path>
              </a:pathLst>
            </a:custGeom>
            <a:solidFill>
              <a:srgbClr val="000000"/>
            </a:solidFill>
            <a:ln w="0">
              <a:solidFill>
                <a:srgbClr val="000000"/>
              </a:solidFill>
              <a:round/>
              <a:headEnd/>
              <a:tailEnd/>
            </a:ln>
          </p:spPr>
          <p:txBody>
            <a:bodyPr/>
            <a:lstStyle/>
            <a:p>
              <a:endParaRPr lang="ja-JP" altLang="en-US"/>
            </a:p>
          </p:txBody>
        </p:sp>
        <p:sp>
          <p:nvSpPr>
            <p:cNvPr id="19542" name="Freeform 85"/>
            <p:cNvSpPr>
              <a:spLocks/>
            </p:cNvSpPr>
            <p:nvPr/>
          </p:nvSpPr>
          <p:spPr bwMode="auto">
            <a:xfrm>
              <a:off x="4685" y="3412"/>
              <a:ext cx="4" cy="88"/>
            </a:xfrm>
            <a:custGeom>
              <a:avLst/>
              <a:gdLst>
                <a:gd name="T0" fmla="*/ 0 w 4"/>
                <a:gd name="T1" fmla="*/ 0 h 88"/>
                <a:gd name="T2" fmla="*/ 4 w 4"/>
                <a:gd name="T3" fmla="*/ 25 h 88"/>
                <a:gd name="T4" fmla="*/ 4 w 4"/>
                <a:gd name="T5" fmla="*/ 53 h 88"/>
                <a:gd name="T6" fmla="*/ 0 w 4"/>
                <a:gd name="T7" fmla="*/ 77 h 88"/>
                <a:gd name="T8" fmla="*/ 0 w 4"/>
                <a:gd name="T9" fmla="*/ 88 h 88"/>
                <a:gd name="T10" fmla="*/ 0 60000 65536"/>
                <a:gd name="T11" fmla="*/ 0 60000 65536"/>
                <a:gd name="T12" fmla="*/ 0 60000 65536"/>
                <a:gd name="T13" fmla="*/ 0 60000 65536"/>
                <a:gd name="T14" fmla="*/ 0 60000 65536"/>
                <a:gd name="T15" fmla="*/ 0 w 4"/>
                <a:gd name="T16" fmla="*/ 0 h 88"/>
                <a:gd name="T17" fmla="*/ 4 w 4"/>
                <a:gd name="T18" fmla="*/ 88 h 88"/>
              </a:gdLst>
              <a:ahLst/>
              <a:cxnLst>
                <a:cxn ang="T10">
                  <a:pos x="T0" y="T1"/>
                </a:cxn>
                <a:cxn ang="T11">
                  <a:pos x="T2" y="T3"/>
                </a:cxn>
                <a:cxn ang="T12">
                  <a:pos x="T4" y="T5"/>
                </a:cxn>
                <a:cxn ang="T13">
                  <a:pos x="T6" y="T7"/>
                </a:cxn>
                <a:cxn ang="T14">
                  <a:pos x="T8" y="T9"/>
                </a:cxn>
              </a:cxnLst>
              <a:rect l="T15" t="T16" r="T17" b="T18"/>
              <a:pathLst>
                <a:path w="4" h="88">
                  <a:moveTo>
                    <a:pt x="0" y="0"/>
                  </a:moveTo>
                  <a:lnTo>
                    <a:pt x="4" y="25"/>
                  </a:lnTo>
                  <a:lnTo>
                    <a:pt x="4" y="53"/>
                  </a:lnTo>
                  <a:lnTo>
                    <a:pt x="0" y="77"/>
                  </a:lnTo>
                  <a:lnTo>
                    <a:pt x="0" y="88"/>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43" name="Line 86"/>
            <p:cNvSpPr>
              <a:spLocks noChangeShapeType="1"/>
            </p:cNvSpPr>
            <p:nvPr/>
          </p:nvSpPr>
          <p:spPr bwMode="auto">
            <a:xfrm>
              <a:off x="3543" y="1485"/>
              <a:ext cx="7" cy="2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44" name="Line 87"/>
            <p:cNvSpPr>
              <a:spLocks noChangeShapeType="1"/>
            </p:cNvSpPr>
            <p:nvPr/>
          </p:nvSpPr>
          <p:spPr bwMode="auto">
            <a:xfrm flipV="1">
              <a:off x="4310" y="1485"/>
              <a:ext cx="4"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45" name="Text Box 88"/>
            <p:cNvSpPr txBox="1">
              <a:spLocks noChangeArrowheads="1"/>
            </p:cNvSpPr>
            <p:nvPr/>
          </p:nvSpPr>
          <p:spPr bwMode="auto">
            <a:xfrm>
              <a:off x="3606" y="3562"/>
              <a:ext cx="553" cy="2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r>
                <a:rPr lang="en-US" altLang="ja-JP" b="1"/>
                <a:t>Black</a:t>
              </a:r>
            </a:p>
          </p:txBody>
        </p:sp>
        <p:sp>
          <p:nvSpPr>
            <p:cNvPr id="19546" name="Text Box 89"/>
            <p:cNvSpPr txBox="1">
              <a:spLocks noChangeArrowheads="1"/>
            </p:cNvSpPr>
            <p:nvPr/>
          </p:nvSpPr>
          <p:spPr bwMode="auto">
            <a:xfrm>
              <a:off x="5239" y="1752"/>
              <a:ext cx="426" cy="231"/>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r>
                <a:rPr lang="en-US" altLang="ja-JP" b="1">
                  <a:solidFill>
                    <a:srgbClr val="FF0000"/>
                  </a:solidFill>
                </a:rPr>
                <a:t>Red</a:t>
              </a:r>
            </a:p>
          </p:txBody>
        </p:sp>
        <p:sp>
          <p:nvSpPr>
            <p:cNvPr id="19547" name="Text Box 90"/>
            <p:cNvSpPr txBox="1">
              <a:spLocks noChangeArrowheads="1"/>
            </p:cNvSpPr>
            <p:nvPr/>
          </p:nvSpPr>
          <p:spPr bwMode="auto">
            <a:xfrm>
              <a:off x="3107" y="1158"/>
              <a:ext cx="600" cy="231"/>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r>
                <a:rPr lang="en-US" altLang="ja-JP" b="1">
                  <a:solidFill>
                    <a:srgbClr val="00FF00"/>
                  </a:solidFill>
                </a:rPr>
                <a:t>Green</a:t>
              </a:r>
            </a:p>
          </p:txBody>
        </p:sp>
        <p:sp>
          <p:nvSpPr>
            <p:cNvPr id="19548" name="Text Box 91"/>
            <p:cNvSpPr txBox="1">
              <a:spLocks noChangeArrowheads="1"/>
            </p:cNvSpPr>
            <p:nvPr/>
          </p:nvSpPr>
          <p:spPr bwMode="auto">
            <a:xfrm>
              <a:off x="4059" y="1752"/>
              <a:ext cx="592" cy="2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r>
                <a:rPr lang="en-US" altLang="ja-JP" b="1">
                  <a:solidFill>
                    <a:schemeClr val="bg1"/>
                  </a:solidFill>
                </a:rPr>
                <a:t>White</a:t>
              </a:r>
            </a:p>
          </p:txBody>
        </p:sp>
        <p:sp>
          <p:nvSpPr>
            <p:cNvPr id="19549" name="Text Box 92"/>
            <p:cNvSpPr txBox="1">
              <a:spLocks noChangeArrowheads="1"/>
            </p:cNvSpPr>
            <p:nvPr/>
          </p:nvSpPr>
          <p:spPr bwMode="auto">
            <a:xfrm>
              <a:off x="4105" y="1207"/>
              <a:ext cx="656" cy="23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r>
                <a:rPr lang="en-US" altLang="ja-JP" b="1">
                  <a:solidFill>
                    <a:srgbClr val="FFFF00"/>
                  </a:solidFill>
                </a:rPr>
                <a:t>Yellow</a:t>
              </a:r>
            </a:p>
          </p:txBody>
        </p:sp>
        <p:sp>
          <p:nvSpPr>
            <p:cNvPr id="19550" name="Text Box 93"/>
            <p:cNvSpPr txBox="1">
              <a:spLocks noChangeArrowheads="1"/>
            </p:cNvSpPr>
            <p:nvPr/>
          </p:nvSpPr>
          <p:spPr bwMode="auto">
            <a:xfrm>
              <a:off x="2290" y="1752"/>
              <a:ext cx="513" cy="23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r>
                <a:rPr lang="en-US" altLang="ja-JP" b="1">
                  <a:solidFill>
                    <a:srgbClr val="00FFFF"/>
                  </a:solidFill>
                </a:rPr>
                <a:t>Cyan</a:t>
              </a:r>
            </a:p>
          </p:txBody>
        </p:sp>
        <p:sp>
          <p:nvSpPr>
            <p:cNvPr id="19551" name="Text Box 94"/>
            <p:cNvSpPr txBox="1">
              <a:spLocks noChangeArrowheads="1"/>
            </p:cNvSpPr>
            <p:nvPr/>
          </p:nvSpPr>
          <p:spPr bwMode="auto">
            <a:xfrm>
              <a:off x="3016" y="2296"/>
              <a:ext cx="474" cy="23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r>
                <a:rPr lang="en-US" altLang="ja-JP" b="1">
                  <a:solidFill>
                    <a:srgbClr val="0000FF"/>
                  </a:solidFill>
                </a:rPr>
                <a:t>Blue</a:t>
              </a:r>
            </a:p>
          </p:txBody>
        </p:sp>
        <p:sp>
          <p:nvSpPr>
            <p:cNvPr id="19552" name="Text Box 95"/>
            <p:cNvSpPr txBox="1">
              <a:spLocks noChangeArrowheads="1"/>
            </p:cNvSpPr>
            <p:nvPr/>
          </p:nvSpPr>
          <p:spPr bwMode="auto">
            <a:xfrm>
              <a:off x="4740" y="3294"/>
              <a:ext cx="23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r>
                <a:rPr lang="en-US" altLang="ja-JP" b="1"/>
                <a:t>H</a:t>
              </a:r>
            </a:p>
          </p:txBody>
        </p:sp>
        <p:sp>
          <p:nvSpPr>
            <p:cNvPr id="19553" name="Text Box 96"/>
            <p:cNvSpPr txBox="1">
              <a:spLocks noChangeArrowheads="1"/>
            </p:cNvSpPr>
            <p:nvPr/>
          </p:nvSpPr>
          <p:spPr bwMode="auto">
            <a:xfrm>
              <a:off x="5148" y="3385"/>
              <a:ext cx="21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r>
                <a:rPr lang="en-US" altLang="ja-JP" b="1"/>
                <a:t>S</a:t>
              </a:r>
            </a:p>
          </p:txBody>
        </p:sp>
        <p:sp>
          <p:nvSpPr>
            <p:cNvPr id="19554" name="Text Box 97"/>
            <p:cNvSpPr txBox="1">
              <a:spLocks noChangeArrowheads="1"/>
            </p:cNvSpPr>
            <p:nvPr/>
          </p:nvSpPr>
          <p:spPr bwMode="auto">
            <a:xfrm>
              <a:off x="3833" y="1158"/>
              <a:ext cx="22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r>
                <a:rPr lang="en-US" altLang="ja-JP" b="1"/>
                <a:t>V</a:t>
              </a:r>
            </a:p>
          </p:txBody>
        </p:sp>
        <p:sp>
          <p:nvSpPr>
            <p:cNvPr id="19555" name="Text Box 98"/>
            <p:cNvSpPr txBox="1">
              <a:spLocks noChangeArrowheads="1"/>
            </p:cNvSpPr>
            <p:nvPr/>
          </p:nvSpPr>
          <p:spPr bwMode="auto">
            <a:xfrm>
              <a:off x="3515" y="3339"/>
              <a:ext cx="3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r>
                <a:rPr lang="en-US" altLang="ja-JP" b="1"/>
                <a:t>0.0</a:t>
              </a:r>
            </a:p>
          </p:txBody>
        </p:sp>
        <p:sp>
          <p:nvSpPr>
            <p:cNvPr id="19556" name="Text Box 99"/>
            <p:cNvSpPr txBox="1">
              <a:spLocks noChangeArrowheads="1"/>
            </p:cNvSpPr>
            <p:nvPr/>
          </p:nvSpPr>
          <p:spPr bwMode="auto">
            <a:xfrm>
              <a:off x="3606" y="1661"/>
              <a:ext cx="3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r>
                <a:rPr lang="en-US" altLang="ja-JP" b="1"/>
                <a:t>1.0</a:t>
              </a:r>
            </a:p>
          </p:txBody>
        </p:sp>
        <p:sp>
          <p:nvSpPr>
            <p:cNvPr id="19557" name="Text Box 100"/>
            <p:cNvSpPr txBox="1">
              <a:spLocks noChangeArrowheads="1"/>
            </p:cNvSpPr>
            <p:nvPr/>
          </p:nvSpPr>
          <p:spPr bwMode="auto">
            <a:xfrm>
              <a:off x="5057" y="1752"/>
              <a:ext cx="3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r>
                <a:rPr lang="en-US" altLang="ja-JP" b="1"/>
                <a:t>0°</a:t>
              </a:r>
            </a:p>
          </p:txBody>
        </p:sp>
        <p:sp>
          <p:nvSpPr>
            <p:cNvPr id="19558" name="Text Box 101"/>
            <p:cNvSpPr txBox="1">
              <a:spLocks noChangeArrowheads="1"/>
            </p:cNvSpPr>
            <p:nvPr/>
          </p:nvSpPr>
          <p:spPr bwMode="auto">
            <a:xfrm>
              <a:off x="3084" y="1344"/>
              <a:ext cx="56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r>
                <a:rPr lang="en-US" altLang="ja-JP" b="1"/>
                <a:t>120°</a:t>
              </a:r>
            </a:p>
          </p:txBody>
        </p:sp>
        <p:sp>
          <p:nvSpPr>
            <p:cNvPr id="19559" name="Text Box 102"/>
            <p:cNvSpPr txBox="1">
              <a:spLocks noChangeArrowheads="1"/>
            </p:cNvSpPr>
            <p:nvPr/>
          </p:nvSpPr>
          <p:spPr bwMode="auto">
            <a:xfrm>
              <a:off x="3402" y="2069"/>
              <a:ext cx="56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r>
                <a:rPr lang="en-US" altLang="ja-JP" b="1"/>
                <a:t>240°</a:t>
              </a:r>
            </a:p>
          </p:txBody>
        </p:sp>
      </p:grpSp>
      <p:sp>
        <p:nvSpPr>
          <p:cNvPr id="19461" name="スライド番号プレースホルダ 10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41CD5D8F-A671-405F-8D1C-B0B72B5CD15F}" type="slidenum">
              <a:rPr kumimoji="0" lang="en-US" altLang="ja-JP" smtClean="0"/>
              <a:pPr eaLnBrk="1" hangingPunct="1"/>
              <a:t>19</a:t>
            </a:fld>
            <a:endParaRPr kumimoji="0" lang="en-US" altLang="ja-JP"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ja-JP" smtClean="0"/>
              <a:t>Color Models in Video</a:t>
            </a:r>
          </a:p>
        </p:txBody>
      </p:sp>
      <p:sp>
        <p:nvSpPr>
          <p:cNvPr id="20483" name="Rectangle 3"/>
          <p:cNvSpPr>
            <a:spLocks noGrp="1" noChangeArrowheads="1"/>
          </p:cNvSpPr>
          <p:nvPr>
            <p:ph type="body" idx="1"/>
          </p:nvPr>
        </p:nvSpPr>
        <p:spPr>
          <a:xfrm>
            <a:off x="566738" y="1752600"/>
            <a:ext cx="8001000" cy="4556125"/>
          </a:xfrm>
        </p:spPr>
        <p:txBody>
          <a:bodyPr/>
          <a:lstStyle/>
          <a:p>
            <a:pPr eaLnBrk="1" hangingPunct="1">
              <a:lnSpc>
                <a:spcPct val="80000"/>
              </a:lnSpc>
            </a:pPr>
            <a:r>
              <a:rPr lang="en-US" altLang="ja-JP" sz="2500" smtClean="0"/>
              <a:t>Largely derive from older analog methods of coding color for TV. Luminance is separated from color information.</a:t>
            </a:r>
          </a:p>
          <a:p>
            <a:pPr eaLnBrk="1" hangingPunct="1">
              <a:lnSpc>
                <a:spcPct val="80000"/>
              </a:lnSpc>
            </a:pPr>
            <a:r>
              <a:rPr lang="en-US" altLang="ja-JP" sz="2500" smtClean="0"/>
              <a:t>YIQ is used to transmit TV signals in North America and Japan. This coding also makes its way into VHS video tape coding in these countries since video tape technologies also use YIQ.</a:t>
            </a:r>
          </a:p>
          <a:p>
            <a:pPr eaLnBrk="1" hangingPunct="1">
              <a:lnSpc>
                <a:spcPct val="80000"/>
              </a:lnSpc>
            </a:pPr>
            <a:r>
              <a:rPr lang="en-US" altLang="ja-JP" sz="2500" smtClean="0"/>
              <a:t>In Europe, video tape uses the PAL or SECAM codings, which are based on TV that uses a matrix transform called YUV.</a:t>
            </a:r>
          </a:p>
          <a:p>
            <a:pPr eaLnBrk="1" hangingPunct="1">
              <a:lnSpc>
                <a:spcPct val="80000"/>
              </a:lnSpc>
            </a:pPr>
            <a:r>
              <a:rPr lang="en-US" altLang="ja-JP" sz="2500" smtClean="0"/>
              <a:t>Digital video mostly uses a matrix transform called YC</a:t>
            </a:r>
            <a:r>
              <a:rPr lang="en-US" altLang="ja-JP" sz="2500" baseline="-25000" smtClean="0"/>
              <a:t>b</a:t>
            </a:r>
            <a:r>
              <a:rPr lang="en-US" altLang="ja-JP" sz="2500" smtClean="0"/>
              <a:t>C</a:t>
            </a:r>
            <a:r>
              <a:rPr lang="en-US" altLang="ja-JP" sz="2500" baseline="-25000" smtClean="0"/>
              <a:t>r</a:t>
            </a:r>
            <a:r>
              <a:rPr lang="en-US" altLang="ja-JP" sz="2500" smtClean="0"/>
              <a:t> that is closely related to YUV.</a:t>
            </a:r>
          </a:p>
        </p:txBody>
      </p:sp>
      <p:sp>
        <p:nvSpPr>
          <p:cNvPr id="2" name="スライド番号プレースホルダー 1"/>
          <p:cNvSpPr>
            <a:spLocks noGrp="1"/>
          </p:cNvSpPr>
          <p:nvPr>
            <p:ph type="sldNum" sz="quarter" idx="12"/>
          </p:nvPr>
        </p:nvSpPr>
        <p:spPr/>
        <p:txBody>
          <a:bodyPr/>
          <a:lstStyle/>
          <a:p>
            <a:pPr>
              <a:defRPr/>
            </a:pPr>
            <a:fld id="{674B3ECD-CDA5-4DBE-9F98-447955C2BDDA}" type="slidenum">
              <a:rPr lang="en-US" altLang="ja-JP" smtClean="0"/>
              <a:pPr>
                <a:defRPr/>
              </a:pPr>
              <a:t>20</a:t>
            </a:fld>
            <a:endParaRPr lang="en-US" altLang="ja-JP"/>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ja-JP" smtClean="0"/>
              <a:t>The YUV Color Model</a:t>
            </a:r>
            <a:r>
              <a:rPr lang="en-US" altLang="ja-JP" sz="2000" smtClean="0"/>
              <a:t> </a:t>
            </a:r>
            <a:r>
              <a:rPr lang="en-US" altLang="ja-JP" sz="2000" smtClean="0">
                <a:latin typeface="Arial" charset="0"/>
              </a:rPr>
              <a:t>–</a:t>
            </a:r>
            <a:r>
              <a:rPr lang="en-US" altLang="ja-JP" sz="2000" smtClean="0"/>
              <a:t> for PAL video</a:t>
            </a:r>
          </a:p>
        </p:txBody>
      </p:sp>
      <p:sp>
        <p:nvSpPr>
          <p:cNvPr id="21507" name="Rectangle 3"/>
          <p:cNvSpPr>
            <a:spLocks noGrp="1" noChangeArrowheads="1"/>
          </p:cNvSpPr>
          <p:nvPr>
            <p:ph type="body" idx="1"/>
          </p:nvPr>
        </p:nvSpPr>
        <p:spPr>
          <a:xfrm>
            <a:off x="566738" y="1752600"/>
            <a:ext cx="8001000" cy="3044825"/>
          </a:xfrm>
        </p:spPr>
        <p:txBody>
          <a:bodyPr/>
          <a:lstStyle/>
          <a:p>
            <a:pPr eaLnBrk="1" hangingPunct="1"/>
            <a:r>
              <a:rPr lang="en-US" altLang="ja-JP" sz="2600" smtClean="0"/>
              <a:t>Can be useful to separate brightness and color information, especially for video.</a:t>
            </a:r>
          </a:p>
          <a:p>
            <a:pPr eaLnBrk="1" hangingPunct="1"/>
            <a:r>
              <a:rPr lang="en-US" altLang="ja-JP" sz="2600" i="1" smtClean="0"/>
              <a:t>Y</a:t>
            </a:r>
            <a:r>
              <a:rPr lang="en-US" altLang="ja-JP" sz="2600" smtClean="0"/>
              <a:t> is for </a:t>
            </a:r>
            <a:r>
              <a:rPr lang="en-US" altLang="ja-JP" sz="2600" b="1" smtClean="0"/>
              <a:t>luminance</a:t>
            </a:r>
            <a:r>
              <a:rPr lang="en-US" altLang="ja-JP" sz="2600" smtClean="0"/>
              <a:t> and </a:t>
            </a:r>
            <a:r>
              <a:rPr lang="en-US" altLang="ja-JP" sz="2600" i="1" smtClean="0"/>
              <a:t>U</a:t>
            </a:r>
            <a:r>
              <a:rPr lang="en-US" altLang="ja-JP" sz="2600" smtClean="0"/>
              <a:t> and </a:t>
            </a:r>
            <a:r>
              <a:rPr lang="en-US" altLang="ja-JP" sz="2600" i="1" smtClean="0"/>
              <a:t>V</a:t>
            </a:r>
            <a:r>
              <a:rPr lang="en-US" altLang="ja-JP" sz="2600" smtClean="0"/>
              <a:t> are for </a:t>
            </a:r>
            <a:r>
              <a:rPr lang="en-US" altLang="ja-JP" sz="2600" b="1" smtClean="0"/>
              <a:t>chrominance </a:t>
            </a:r>
            <a:r>
              <a:rPr lang="en-US" altLang="ja-JP" sz="2600" smtClean="0"/>
              <a:t>which are stored as  two </a:t>
            </a:r>
            <a:r>
              <a:rPr lang="en-US" altLang="ja-JP" sz="2600" i="1" smtClean="0"/>
              <a:t>color difference</a:t>
            </a:r>
            <a:r>
              <a:rPr lang="en-US" altLang="ja-JP" sz="2600" smtClean="0"/>
              <a:t> values </a:t>
            </a:r>
            <a:r>
              <a:rPr lang="en-US" altLang="ja-JP" sz="2600" i="1" smtClean="0"/>
              <a:t>B-Y</a:t>
            </a:r>
            <a:r>
              <a:rPr lang="en-US" altLang="ja-JP" sz="2600" smtClean="0"/>
              <a:t> and </a:t>
            </a:r>
            <a:r>
              <a:rPr lang="en-US" altLang="ja-JP" sz="2600" i="1" smtClean="0"/>
              <a:t>R-Y</a:t>
            </a:r>
            <a:r>
              <a:rPr lang="en-US" altLang="ja-JP" sz="2600" smtClean="0"/>
              <a:t>.</a:t>
            </a:r>
          </a:p>
        </p:txBody>
      </p:sp>
      <p:graphicFrame>
        <p:nvGraphicFramePr>
          <p:cNvPr id="21508" name="Object 4"/>
          <p:cNvGraphicFramePr>
            <a:graphicFrameLocks noChangeAspect="1"/>
          </p:cNvGraphicFramePr>
          <p:nvPr/>
        </p:nvGraphicFramePr>
        <p:xfrm>
          <a:off x="2374900" y="4276725"/>
          <a:ext cx="4514850" cy="1325563"/>
        </p:xfrm>
        <a:graphic>
          <a:graphicData uri="http://schemas.openxmlformats.org/presentationml/2006/ole">
            <mc:AlternateContent xmlns:mc="http://schemas.openxmlformats.org/markup-compatibility/2006">
              <mc:Choice xmlns:v="urn:schemas-microsoft-com:vml" Requires="v">
                <p:oleObj spid="_x0000_s21512" name="Equation" r:id="rId4" imgW="2032000" imgH="596900" progId="Equation.DSMT4">
                  <p:embed/>
                </p:oleObj>
              </mc:Choice>
              <mc:Fallback>
                <p:oleObj name="Equation" r:id="rId4" imgW="2032000" imgH="5969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4900" y="4276725"/>
                        <a:ext cx="4514850" cy="1325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スライド番号プレースホルダー 1"/>
          <p:cNvSpPr>
            <a:spLocks noGrp="1"/>
          </p:cNvSpPr>
          <p:nvPr>
            <p:ph type="sldNum" sz="quarter" idx="12"/>
          </p:nvPr>
        </p:nvSpPr>
        <p:spPr/>
        <p:txBody>
          <a:bodyPr/>
          <a:lstStyle/>
          <a:p>
            <a:pPr>
              <a:defRPr/>
            </a:pPr>
            <a:fld id="{674B3ECD-CDA5-4DBE-9F98-447955C2BDDA}" type="slidenum">
              <a:rPr lang="en-US" altLang="ja-JP" smtClean="0"/>
              <a:pPr>
                <a:defRPr/>
              </a:pPr>
              <a:t>21</a:t>
            </a:fld>
            <a:endParaRPr lang="en-US" altLang="ja-JP"/>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ja-JP" smtClean="0"/>
              <a:t>The YUV Color Model</a:t>
            </a:r>
            <a:r>
              <a:rPr lang="en-US" altLang="ja-JP" sz="2000" smtClean="0"/>
              <a:t> </a:t>
            </a:r>
            <a:r>
              <a:rPr lang="en-US" altLang="ja-JP" sz="2000" smtClean="0">
                <a:latin typeface="Arial" charset="0"/>
              </a:rPr>
              <a:t>–</a:t>
            </a:r>
            <a:r>
              <a:rPr lang="en-US" altLang="ja-JP" sz="2000" smtClean="0"/>
              <a:t> for PAL video</a:t>
            </a:r>
          </a:p>
        </p:txBody>
      </p:sp>
      <p:sp>
        <p:nvSpPr>
          <p:cNvPr id="22531" name="Rectangle 3"/>
          <p:cNvSpPr>
            <a:spLocks noGrp="1" noChangeArrowheads="1"/>
          </p:cNvSpPr>
          <p:nvPr>
            <p:ph type="body" idx="1"/>
          </p:nvPr>
        </p:nvSpPr>
        <p:spPr>
          <a:xfrm>
            <a:off x="566738" y="1752600"/>
            <a:ext cx="8001000" cy="3981450"/>
          </a:xfrm>
        </p:spPr>
        <p:txBody>
          <a:bodyPr/>
          <a:lstStyle/>
          <a:p>
            <a:pPr eaLnBrk="1" hangingPunct="1">
              <a:lnSpc>
                <a:spcPct val="90000"/>
              </a:lnSpc>
            </a:pPr>
            <a:r>
              <a:rPr lang="en-US" altLang="ja-JP" smtClean="0"/>
              <a:t>For dealing with composite video, it turns out to be convenient to contain </a:t>
            </a:r>
            <a:r>
              <a:rPr lang="en-US" altLang="ja-JP" i="1" smtClean="0"/>
              <a:t>U</a:t>
            </a:r>
            <a:r>
              <a:rPr lang="en-US" altLang="ja-JP" smtClean="0"/>
              <a:t> and </a:t>
            </a:r>
            <a:r>
              <a:rPr lang="en-US" altLang="ja-JP" i="1" smtClean="0"/>
              <a:t>V </a:t>
            </a:r>
            <a:r>
              <a:rPr lang="en-US" altLang="ja-JP" smtClean="0"/>
              <a:t>within the range </a:t>
            </a:r>
            <a:r>
              <a:rPr lang="en-US" altLang="ja-JP" i="1" smtClean="0"/>
              <a:t>−</a:t>
            </a:r>
            <a:r>
              <a:rPr lang="en-US" altLang="ja-JP" smtClean="0"/>
              <a:t>1</a:t>
            </a:r>
            <a:r>
              <a:rPr lang="en-US" altLang="ja-JP" i="1" smtClean="0"/>
              <a:t>/</a:t>
            </a:r>
            <a:r>
              <a:rPr lang="en-US" altLang="ja-JP" smtClean="0"/>
              <a:t>3 to +4</a:t>
            </a:r>
            <a:r>
              <a:rPr lang="en-US" altLang="ja-JP" i="1" smtClean="0"/>
              <a:t>/</a:t>
            </a:r>
            <a:r>
              <a:rPr lang="en-US" altLang="ja-JP" smtClean="0"/>
              <a:t>3. So </a:t>
            </a:r>
            <a:r>
              <a:rPr lang="en-US" altLang="ja-JP" i="1" smtClean="0"/>
              <a:t>U </a:t>
            </a:r>
            <a:r>
              <a:rPr lang="en-US" altLang="ja-JP" smtClean="0"/>
              <a:t>and </a:t>
            </a:r>
            <a:r>
              <a:rPr lang="en-US" altLang="ja-JP" i="1" smtClean="0"/>
              <a:t>V </a:t>
            </a:r>
            <a:r>
              <a:rPr lang="en-US" altLang="ja-JP" smtClean="0"/>
              <a:t>are rescaled:</a:t>
            </a:r>
          </a:p>
          <a:p>
            <a:pPr eaLnBrk="1" hangingPunct="1">
              <a:lnSpc>
                <a:spcPct val="90000"/>
              </a:lnSpc>
            </a:pPr>
            <a:endParaRPr lang="en-US" altLang="ja-JP" smtClean="0"/>
          </a:p>
          <a:p>
            <a:pPr eaLnBrk="1" hangingPunct="1">
              <a:lnSpc>
                <a:spcPct val="90000"/>
              </a:lnSpc>
            </a:pPr>
            <a:endParaRPr lang="en-US" altLang="ja-JP" smtClean="0"/>
          </a:p>
          <a:p>
            <a:pPr eaLnBrk="1" hangingPunct="1">
              <a:lnSpc>
                <a:spcPct val="90000"/>
              </a:lnSpc>
            </a:pPr>
            <a:r>
              <a:rPr lang="en-US" altLang="ja-JP" smtClean="0"/>
              <a:t>The chrominance signal =</a:t>
            </a:r>
            <a:br>
              <a:rPr lang="en-US" altLang="ja-JP" smtClean="0"/>
            </a:br>
            <a:r>
              <a:rPr lang="en-US" altLang="ja-JP" smtClean="0"/>
              <a:t>the composite signal </a:t>
            </a:r>
            <a:r>
              <a:rPr lang="en-US" altLang="ja-JP" i="1" smtClean="0"/>
              <a:t>C</a:t>
            </a:r>
            <a:r>
              <a:rPr lang="en-US" altLang="ja-JP" smtClean="0"/>
              <a:t>:</a:t>
            </a:r>
          </a:p>
        </p:txBody>
      </p:sp>
      <p:graphicFrame>
        <p:nvGraphicFramePr>
          <p:cNvPr id="22532" name="Object 4"/>
          <p:cNvGraphicFramePr>
            <a:graphicFrameLocks noChangeAspect="1"/>
          </p:cNvGraphicFramePr>
          <p:nvPr/>
        </p:nvGraphicFramePr>
        <p:xfrm>
          <a:off x="3132138" y="3573463"/>
          <a:ext cx="2482850" cy="819150"/>
        </p:xfrm>
        <a:graphic>
          <a:graphicData uri="http://schemas.openxmlformats.org/presentationml/2006/ole">
            <mc:AlternateContent xmlns:mc="http://schemas.openxmlformats.org/markup-compatibility/2006">
              <mc:Choice xmlns:v="urn:schemas-microsoft-com:vml" Requires="v">
                <p:oleObj spid="_x0000_s22540" name="Equation" r:id="rId4" imgW="1117600" imgH="368300" progId="Equation.DSMT4">
                  <p:embed/>
                </p:oleObj>
              </mc:Choice>
              <mc:Fallback>
                <p:oleObj name="Equation" r:id="rId4" imgW="1117600" imgH="3683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138" y="3573463"/>
                        <a:ext cx="2482850" cy="819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3" name="Object 5"/>
          <p:cNvGraphicFramePr>
            <a:graphicFrameLocks noChangeAspect="1"/>
          </p:cNvGraphicFramePr>
          <p:nvPr/>
        </p:nvGraphicFramePr>
        <p:xfrm>
          <a:off x="3130550" y="5526088"/>
          <a:ext cx="3187700" cy="423862"/>
        </p:xfrm>
        <a:graphic>
          <a:graphicData uri="http://schemas.openxmlformats.org/presentationml/2006/ole">
            <mc:AlternateContent xmlns:mc="http://schemas.openxmlformats.org/markup-compatibility/2006">
              <mc:Choice xmlns:v="urn:schemas-microsoft-com:vml" Requires="v">
                <p:oleObj spid="_x0000_s22541" name="Equation" r:id="rId6" imgW="1435100" imgH="190500" progId="Equation.DSMT4">
                  <p:embed/>
                </p:oleObj>
              </mc:Choice>
              <mc:Fallback>
                <p:oleObj name="Equation" r:id="rId6" imgW="1435100" imgH="1905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0550" y="5526088"/>
                        <a:ext cx="3187700" cy="423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スライド番号プレースホルダー 1"/>
          <p:cNvSpPr>
            <a:spLocks noGrp="1"/>
          </p:cNvSpPr>
          <p:nvPr>
            <p:ph type="sldNum" sz="quarter" idx="12"/>
          </p:nvPr>
        </p:nvSpPr>
        <p:spPr/>
        <p:txBody>
          <a:bodyPr/>
          <a:lstStyle/>
          <a:p>
            <a:pPr>
              <a:defRPr/>
            </a:pPr>
            <a:fld id="{674B3ECD-CDA5-4DBE-9F98-447955C2BDDA}" type="slidenum">
              <a:rPr lang="en-US" altLang="ja-JP" smtClean="0"/>
              <a:pPr>
                <a:defRPr/>
              </a:pPr>
              <a:t>22</a:t>
            </a:fld>
            <a:endParaRPr lang="en-US" altLang="ja-JP"/>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ja-JP" smtClean="0"/>
              <a:t>The YIQ Color Model</a:t>
            </a:r>
            <a:r>
              <a:rPr lang="en-US" altLang="ja-JP" sz="2000" smtClean="0"/>
              <a:t> </a:t>
            </a:r>
            <a:r>
              <a:rPr lang="en-US" altLang="ja-JP" sz="2000" smtClean="0">
                <a:latin typeface="Arial" charset="0"/>
              </a:rPr>
              <a:t>–</a:t>
            </a:r>
            <a:r>
              <a:rPr lang="en-US" altLang="ja-JP" sz="2000" smtClean="0"/>
              <a:t> for NTSC color-TV</a:t>
            </a:r>
          </a:p>
        </p:txBody>
      </p:sp>
      <p:sp>
        <p:nvSpPr>
          <p:cNvPr id="23555" name="Rectangle 3"/>
          <p:cNvSpPr>
            <a:spLocks noGrp="1" noChangeArrowheads="1"/>
          </p:cNvSpPr>
          <p:nvPr>
            <p:ph type="body" sz="half" idx="1"/>
          </p:nvPr>
        </p:nvSpPr>
        <p:spPr/>
        <p:txBody>
          <a:bodyPr/>
          <a:lstStyle/>
          <a:p>
            <a:pPr eaLnBrk="1" hangingPunct="1"/>
            <a:r>
              <a:rPr lang="en-US" altLang="ja-JP" sz="2600" smtClean="0"/>
              <a:t>Y : luminance</a:t>
            </a:r>
          </a:p>
          <a:p>
            <a:pPr eaLnBrk="1" hangingPunct="1"/>
            <a:r>
              <a:rPr lang="en-US" altLang="ja-JP" sz="2600" smtClean="0"/>
              <a:t>I and Q : chromaticity</a:t>
            </a:r>
            <a:br>
              <a:rPr lang="en-US" altLang="ja-JP" sz="2600" smtClean="0"/>
            </a:br>
            <a:r>
              <a:rPr lang="en-US" altLang="ja-JP" sz="2600" smtClean="0"/>
              <a:t>              (rotated version of U and V)</a:t>
            </a:r>
          </a:p>
        </p:txBody>
      </p:sp>
      <p:graphicFrame>
        <p:nvGraphicFramePr>
          <p:cNvPr id="23556" name="Object 4"/>
          <p:cNvGraphicFramePr>
            <a:graphicFrameLocks noGrp="1" noChangeAspect="1"/>
          </p:cNvGraphicFramePr>
          <p:nvPr>
            <p:ph sz="half" idx="2"/>
          </p:nvPr>
        </p:nvGraphicFramePr>
        <p:xfrm>
          <a:off x="2062163" y="4370388"/>
          <a:ext cx="5141912" cy="1579562"/>
        </p:xfrm>
        <a:graphic>
          <a:graphicData uri="http://schemas.openxmlformats.org/presentationml/2006/ole">
            <mc:AlternateContent xmlns:mc="http://schemas.openxmlformats.org/markup-compatibility/2006">
              <mc:Choice xmlns:v="urn:schemas-microsoft-com:vml" Requires="v">
                <p:oleObj spid="_x0000_s23565" name="Equation" r:id="rId4" imgW="1943100" imgH="596900" progId="Equation.DSMT4">
                  <p:embed/>
                </p:oleObj>
              </mc:Choice>
              <mc:Fallback>
                <p:oleObj name="Equation" r:id="rId4" imgW="1943100" imgH="5969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2163" y="4370388"/>
                        <a:ext cx="5141912" cy="157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57" name="Object 5"/>
          <p:cNvGraphicFramePr>
            <a:graphicFrameLocks noChangeAspect="1"/>
          </p:cNvGraphicFramePr>
          <p:nvPr/>
        </p:nvGraphicFramePr>
        <p:xfrm>
          <a:off x="1547813" y="3289300"/>
          <a:ext cx="6319837" cy="931863"/>
        </p:xfrm>
        <a:graphic>
          <a:graphicData uri="http://schemas.openxmlformats.org/presentationml/2006/ole">
            <mc:AlternateContent xmlns:mc="http://schemas.openxmlformats.org/markup-compatibility/2006">
              <mc:Choice xmlns:v="urn:schemas-microsoft-com:vml" Requires="v">
                <p:oleObj spid="_x0000_s23566" name="Equation" r:id="rId6" imgW="2844800" imgH="419100" progId="Equation.DSMT4">
                  <p:embed/>
                </p:oleObj>
              </mc:Choice>
              <mc:Fallback>
                <p:oleObj name="Equation" r:id="rId6" imgW="2844800" imgH="4191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7813" y="3289300"/>
                        <a:ext cx="6319837" cy="931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58" name="AutoShape 6"/>
          <p:cNvSpPr>
            <a:spLocks noChangeArrowheads="1"/>
          </p:cNvSpPr>
          <p:nvPr/>
        </p:nvSpPr>
        <p:spPr bwMode="auto">
          <a:xfrm>
            <a:off x="611188" y="3789363"/>
            <a:ext cx="792162" cy="1655762"/>
          </a:xfrm>
          <a:prstGeom prst="curvedRightArrow">
            <a:avLst>
              <a:gd name="adj1" fmla="val 41804"/>
              <a:gd name="adj2" fmla="val 83607"/>
              <a:gd name="adj3" fmla="val 33333"/>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 name="スライド番号プレースホルダー 1"/>
          <p:cNvSpPr>
            <a:spLocks noGrp="1"/>
          </p:cNvSpPr>
          <p:nvPr>
            <p:ph type="sldNum" sz="quarter" idx="12"/>
          </p:nvPr>
        </p:nvSpPr>
        <p:spPr/>
        <p:txBody>
          <a:bodyPr/>
          <a:lstStyle/>
          <a:p>
            <a:pPr>
              <a:defRPr/>
            </a:pPr>
            <a:fld id="{35937776-F6C8-46BA-8A02-8EF76A4DEF82}" type="slidenum">
              <a:rPr lang="en-US" altLang="ja-JP" smtClean="0"/>
              <a:pPr>
                <a:defRPr/>
              </a:pPr>
              <a:t>23</a:t>
            </a:fld>
            <a:endParaRPr lang="en-US" altLang="ja-JP"/>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74675" y="304800"/>
            <a:ext cx="8101013" cy="1216025"/>
          </a:xfrm>
        </p:spPr>
        <p:txBody>
          <a:bodyPr/>
          <a:lstStyle/>
          <a:p>
            <a:pPr eaLnBrk="1" hangingPunct="1"/>
            <a:r>
              <a:rPr lang="en-US" altLang="ja-JP" smtClean="0"/>
              <a:t>The YC</a:t>
            </a:r>
            <a:r>
              <a:rPr lang="en-US" altLang="ja-JP" baseline="-25000" smtClean="0"/>
              <a:t>b</a:t>
            </a:r>
            <a:r>
              <a:rPr lang="en-US" altLang="ja-JP" smtClean="0"/>
              <a:t>C</a:t>
            </a:r>
            <a:r>
              <a:rPr lang="en-US" altLang="ja-JP" baseline="-25000" smtClean="0"/>
              <a:t>r</a:t>
            </a:r>
            <a:r>
              <a:rPr lang="en-US" altLang="ja-JP" smtClean="0"/>
              <a:t> Color Model</a:t>
            </a:r>
            <a:r>
              <a:rPr lang="en-US" altLang="ja-JP" sz="2000" smtClean="0"/>
              <a:t> </a:t>
            </a:r>
            <a:r>
              <a:rPr lang="en-US" altLang="ja-JP" sz="2000" smtClean="0">
                <a:latin typeface="Arial" charset="0"/>
              </a:rPr>
              <a:t>–</a:t>
            </a:r>
            <a:r>
              <a:rPr lang="en-US" altLang="ja-JP" sz="2000" smtClean="0"/>
              <a:t> for digital video</a:t>
            </a:r>
          </a:p>
        </p:txBody>
      </p:sp>
      <p:graphicFrame>
        <p:nvGraphicFramePr>
          <p:cNvPr id="24579" name="Object 3"/>
          <p:cNvGraphicFramePr>
            <a:graphicFrameLocks noChangeAspect="1"/>
          </p:cNvGraphicFramePr>
          <p:nvPr/>
        </p:nvGraphicFramePr>
        <p:xfrm>
          <a:off x="1758950" y="2784475"/>
          <a:ext cx="6484938" cy="1579563"/>
        </p:xfrm>
        <a:graphic>
          <a:graphicData uri="http://schemas.openxmlformats.org/presentationml/2006/ole">
            <mc:AlternateContent xmlns:mc="http://schemas.openxmlformats.org/markup-compatibility/2006">
              <mc:Choice xmlns:v="urn:schemas-microsoft-com:vml" Requires="v">
                <p:oleObj spid="_x0000_s24594" name="Equation" r:id="rId4" imgW="2451100" imgH="596900" progId="Equation.DSMT4">
                  <p:embed/>
                </p:oleObj>
              </mc:Choice>
              <mc:Fallback>
                <p:oleObj name="Equation" r:id="rId4" imgW="2451100" imgH="5969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8950" y="2784475"/>
                        <a:ext cx="6484938" cy="157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0" name="Object 4"/>
          <p:cNvGraphicFramePr>
            <a:graphicFrameLocks noChangeAspect="1"/>
          </p:cNvGraphicFramePr>
          <p:nvPr/>
        </p:nvGraphicFramePr>
        <p:xfrm>
          <a:off x="1819275" y="1771650"/>
          <a:ext cx="3544888" cy="1008063"/>
        </p:xfrm>
        <a:graphic>
          <a:graphicData uri="http://schemas.openxmlformats.org/presentationml/2006/ole">
            <mc:AlternateContent xmlns:mc="http://schemas.openxmlformats.org/markup-compatibility/2006">
              <mc:Choice xmlns:v="urn:schemas-microsoft-com:vml" Requires="v">
                <p:oleObj spid="_x0000_s24595" name="Equation" r:id="rId6" imgW="1384300" imgH="393700" progId="Equation.DSMT4">
                  <p:embed/>
                </p:oleObj>
              </mc:Choice>
              <mc:Fallback>
                <p:oleObj name="Equation" r:id="rId6" imgW="1384300" imgH="39370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9275" y="1771650"/>
                        <a:ext cx="3544888"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1" name="AutoShape 5"/>
          <p:cNvSpPr>
            <a:spLocks noChangeArrowheads="1"/>
          </p:cNvSpPr>
          <p:nvPr/>
        </p:nvSpPr>
        <p:spPr bwMode="auto">
          <a:xfrm>
            <a:off x="611188" y="2060575"/>
            <a:ext cx="792162" cy="1368425"/>
          </a:xfrm>
          <a:prstGeom prst="curvedRightArrow">
            <a:avLst>
              <a:gd name="adj1" fmla="val 34549"/>
              <a:gd name="adj2" fmla="val 69098"/>
              <a:gd name="adj3" fmla="val 33333"/>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aphicFrame>
        <p:nvGraphicFramePr>
          <p:cNvPr id="24582" name="Object 6"/>
          <p:cNvGraphicFramePr>
            <a:graphicFrameLocks noChangeAspect="1"/>
          </p:cNvGraphicFramePr>
          <p:nvPr/>
        </p:nvGraphicFramePr>
        <p:xfrm>
          <a:off x="1763713" y="4441825"/>
          <a:ext cx="7056437" cy="1579563"/>
        </p:xfrm>
        <a:graphic>
          <a:graphicData uri="http://schemas.openxmlformats.org/presentationml/2006/ole">
            <mc:AlternateContent xmlns:mc="http://schemas.openxmlformats.org/markup-compatibility/2006">
              <mc:Choice xmlns:v="urn:schemas-microsoft-com:vml" Requires="v">
                <p:oleObj spid="_x0000_s24596" name="Equation" r:id="rId8" imgW="2667000" imgH="596900" progId="Equation.DSMT4">
                  <p:embed/>
                </p:oleObj>
              </mc:Choice>
              <mc:Fallback>
                <p:oleObj name="Equation" r:id="rId8" imgW="2667000" imgH="596900" progId="Equation.DSMT4">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63713" y="4441825"/>
                        <a:ext cx="7056437" cy="157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3" name="AutoShape 7"/>
          <p:cNvSpPr>
            <a:spLocks noChangeArrowheads="1"/>
          </p:cNvSpPr>
          <p:nvPr/>
        </p:nvSpPr>
        <p:spPr bwMode="auto">
          <a:xfrm>
            <a:off x="611188" y="3860800"/>
            <a:ext cx="792162" cy="1368425"/>
          </a:xfrm>
          <a:prstGeom prst="curvedRightArrow">
            <a:avLst>
              <a:gd name="adj1" fmla="val 34549"/>
              <a:gd name="adj2" fmla="val 69098"/>
              <a:gd name="adj3" fmla="val 33333"/>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4584" name="Text Box 8"/>
          <p:cNvSpPr txBox="1">
            <a:spLocks noChangeArrowheads="1"/>
          </p:cNvSpPr>
          <p:nvPr/>
        </p:nvSpPr>
        <p:spPr bwMode="auto">
          <a:xfrm rot="-5400000">
            <a:off x="-730250" y="4338638"/>
            <a:ext cx="21859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r>
              <a:rPr lang="en-US" altLang="ja-JP"/>
              <a:t>scaled to [0-255]</a:t>
            </a:r>
          </a:p>
        </p:txBody>
      </p:sp>
      <p:sp>
        <p:nvSpPr>
          <p:cNvPr id="2" name="スライド番号プレースホルダー 1"/>
          <p:cNvSpPr>
            <a:spLocks noGrp="1"/>
          </p:cNvSpPr>
          <p:nvPr>
            <p:ph type="sldNum" sz="quarter" idx="12"/>
          </p:nvPr>
        </p:nvSpPr>
        <p:spPr/>
        <p:txBody>
          <a:bodyPr/>
          <a:lstStyle/>
          <a:p>
            <a:pPr>
              <a:defRPr/>
            </a:pPr>
            <a:fld id="{674B3ECD-CDA5-4DBE-9F98-447955C2BDDA}" type="slidenum">
              <a:rPr lang="en-US" altLang="ja-JP" smtClean="0"/>
              <a:pPr>
                <a:defRPr/>
              </a:pPr>
              <a:t>24</a:t>
            </a:fld>
            <a:endParaRPr lang="en-US" altLang="ja-JP"/>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title"/>
          </p:nvPr>
        </p:nvSpPr>
        <p:spPr/>
        <p:txBody>
          <a:bodyPr/>
          <a:lstStyle/>
          <a:p>
            <a:pPr eaLnBrk="1" hangingPunct="1"/>
            <a:r>
              <a:rPr lang="en-US" altLang="ja-JP" smtClean="0"/>
              <a:t>Pinhole Camera</a:t>
            </a:r>
          </a:p>
        </p:txBody>
      </p:sp>
      <p:sp>
        <p:nvSpPr>
          <p:cNvPr id="36867" name="Rectangle 6"/>
          <p:cNvSpPr>
            <a:spLocks noGrp="1" noChangeArrowheads="1"/>
          </p:cNvSpPr>
          <p:nvPr>
            <p:ph type="body" idx="1"/>
          </p:nvPr>
        </p:nvSpPr>
        <p:spPr/>
        <p:txBody>
          <a:bodyPr/>
          <a:lstStyle/>
          <a:p>
            <a:pPr eaLnBrk="1" hangingPunct="1">
              <a:buFont typeface="Wingdings" pitchFamily="2" charset="2"/>
              <a:buNone/>
            </a:pPr>
            <a:endParaRPr lang="en-US" altLang="ja-JP" sz="2600" smtClean="0"/>
          </a:p>
          <a:p>
            <a:pPr eaLnBrk="1" hangingPunct="1">
              <a:buFont typeface="Wingdings" pitchFamily="2" charset="2"/>
              <a:buNone/>
            </a:pPr>
            <a:endParaRPr lang="en-US" altLang="ja-JP" sz="2600" smtClean="0"/>
          </a:p>
          <a:p>
            <a:pPr eaLnBrk="1" hangingPunct="1">
              <a:buFont typeface="Wingdings" pitchFamily="2" charset="2"/>
              <a:buNone/>
            </a:pPr>
            <a:endParaRPr lang="en-US" altLang="ja-JP" sz="2600" smtClean="0"/>
          </a:p>
          <a:p>
            <a:pPr eaLnBrk="1" hangingPunct="1">
              <a:buFont typeface="Wingdings" pitchFamily="2" charset="2"/>
              <a:buNone/>
            </a:pPr>
            <a:endParaRPr lang="en-US" altLang="ja-JP" sz="2600" smtClean="0"/>
          </a:p>
          <a:p>
            <a:pPr eaLnBrk="1" hangingPunct="1">
              <a:buFont typeface="Wingdings" pitchFamily="2" charset="2"/>
              <a:buNone/>
            </a:pPr>
            <a:endParaRPr lang="en-US" altLang="ja-JP" sz="2600" smtClean="0"/>
          </a:p>
          <a:p>
            <a:pPr eaLnBrk="1" hangingPunct="1">
              <a:buFont typeface="Wingdings" pitchFamily="2" charset="2"/>
              <a:buNone/>
            </a:pPr>
            <a:r>
              <a:rPr lang="en-US" altLang="ja-JP" sz="2600" smtClean="0"/>
              <a:t>Use trigonometry to find projection of a point</a:t>
            </a:r>
          </a:p>
          <a:p>
            <a:pPr eaLnBrk="1" hangingPunct="1">
              <a:buFont typeface="Wingdings" pitchFamily="2" charset="2"/>
              <a:buNone/>
            </a:pPr>
            <a:endParaRPr lang="en-US" altLang="ja-JP" sz="2600" smtClean="0"/>
          </a:p>
          <a:p>
            <a:pPr eaLnBrk="1" hangingPunct="1">
              <a:buFont typeface="Wingdings" pitchFamily="2" charset="2"/>
              <a:buNone/>
            </a:pPr>
            <a:r>
              <a:rPr lang="en-US" altLang="ja-JP" sz="2600" smtClean="0"/>
              <a:t>These are equations of simple perspective</a:t>
            </a:r>
          </a:p>
          <a:p>
            <a:pPr eaLnBrk="1" hangingPunct="1"/>
            <a:endParaRPr lang="en-US" altLang="ja-JP" sz="2600" smtClean="0"/>
          </a:p>
        </p:txBody>
      </p:sp>
      <p:pic>
        <p:nvPicPr>
          <p:cNvPr id="36868" name="Picture 4" descr="an01f1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49550" y="1657350"/>
            <a:ext cx="4054475"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7"/>
          <p:cNvSpPr txBox="1">
            <a:spLocks noChangeArrowheads="1"/>
          </p:cNvSpPr>
          <p:nvPr/>
        </p:nvSpPr>
        <p:spPr bwMode="auto">
          <a:xfrm>
            <a:off x="1870075" y="46482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r>
              <a:rPr kumimoji="0" lang="en-US" altLang="ja-JP" sz="2400" i="1">
                <a:latin typeface="Times New Roman" pitchFamily="18" charset="0"/>
              </a:rPr>
              <a:t>x</a:t>
            </a:r>
            <a:r>
              <a:rPr kumimoji="0" lang="en-US" altLang="ja-JP" sz="2400" i="1" baseline="-25000">
                <a:latin typeface="Times New Roman" pitchFamily="18" charset="0"/>
              </a:rPr>
              <a:t>p</a:t>
            </a:r>
            <a:r>
              <a:rPr kumimoji="0" lang="en-US" altLang="ja-JP" sz="2400" i="1">
                <a:latin typeface="Times New Roman" pitchFamily="18" charset="0"/>
              </a:rPr>
              <a:t>= -x/z/d</a:t>
            </a:r>
          </a:p>
        </p:txBody>
      </p:sp>
      <p:sp>
        <p:nvSpPr>
          <p:cNvPr id="36870" name="Text Box 8"/>
          <p:cNvSpPr txBox="1">
            <a:spLocks noChangeArrowheads="1"/>
          </p:cNvSpPr>
          <p:nvPr/>
        </p:nvSpPr>
        <p:spPr bwMode="auto">
          <a:xfrm>
            <a:off x="3698875" y="46482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r>
              <a:rPr kumimoji="0" lang="en-US" altLang="ja-JP" sz="2400" i="1">
                <a:latin typeface="Times New Roman" pitchFamily="18" charset="0"/>
              </a:rPr>
              <a:t>y</a:t>
            </a:r>
            <a:r>
              <a:rPr kumimoji="0" lang="en-US" altLang="ja-JP" sz="2400" i="1" baseline="-25000">
                <a:latin typeface="Times New Roman" pitchFamily="18" charset="0"/>
              </a:rPr>
              <a:t>p</a:t>
            </a:r>
            <a:r>
              <a:rPr kumimoji="0" lang="en-US" altLang="ja-JP" sz="2400" i="1">
                <a:latin typeface="Times New Roman" pitchFamily="18" charset="0"/>
              </a:rPr>
              <a:t>= -y/z/d</a:t>
            </a:r>
          </a:p>
        </p:txBody>
      </p:sp>
      <p:sp>
        <p:nvSpPr>
          <p:cNvPr id="36871" name="Text Box 9"/>
          <p:cNvSpPr txBox="1">
            <a:spLocks noChangeArrowheads="1"/>
          </p:cNvSpPr>
          <p:nvPr/>
        </p:nvSpPr>
        <p:spPr bwMode="auto">
          <a:xfrm>
            <a:off x="5603875" y="4648200"/>
            <a:ext cx="839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r>
              <a:rPr kumimoji="0" lang="en-US" altLang="ja-JP" sz="2400" i="1">
                <a:latin typeface="Times New Roman" pitchFamily="18" charset="0"/>
              </a:rPr>
              <a:t>z</a:t>
            </a:r>
            <a:r>
              <a:rPr kumimoji="0" lang="en-US" altLang="ja-JP" sz="2400" i="1" baseline="-25000">
                <a:latin typeface="Times New Roman" pitchFamily="18" charset="0"/>
              </a:rPr>
              <a:t>p</a:t>
            </a:r>
            <a:r>
              <a:rPr kumimoji="0" lang="en-US" altLang="ja-JP" sz="2400" i="1">
                <a:latin typeface="Times New Roman" pitchFamily="18" charset="0"/>
              </a:rPr>
              <a:t>= d</a:t>
            </a:r>
          </a:p>
        </p:txBody>
      </p:sp>
      <p:sp>
        <p:nvSpPr>
          <p:cNvPr id="2" name="スライド番号プレースホルダー 1"/>
          <p:cNvSpPr>
            <a:spLocks noGrp="1"/>
          </p:cNvSpPr>
          <p:nvPr>
            <p:ph type="sldNum" sz="quarter" idx="12"/>
          </p:nvPr>
        </p:nvSpPr>
        <p:spPr/>
        <p:txBody>
          <a:bodyPr/>
          <a:lstStyle/>
          <a:p>
            <a:pPr>
              <a:defRPr/>
            </a:pPr>
            <a:fld id="{674B3ECD-CDA5-4DBE-9F98-447955C2BDDA}" type="slidenum">
              <a:rPr lang="en-US" altLang="ja-JP" smtClean="0"/>
              <a:pPr>
                <a:defRPr/>
              </a:pPr>
              <a:t>25</a:t>
            </a:fld>
            <a:endParaRPr lang="en-US" altLang="ja-JP"/>
          </a:p>
        </p:txBody>
      </p:sp>
    </p:spTree>
    <p:extLst>
      <p:ext uri="{BB962C8B-B14F-4D97-AF65-F5344CB8AC3E}">
        <p14:creationId xmlns:p14="http://schemas.microsoft.com/office/powerpoint/2010/main" val="1716035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zh-TW" smtClean="0"/>
              <a:t>Basics of Rendering</a:t>
            </a:r>
          </a:p>
        </p:txBody>
      </p:sp>
      <p:sp>
        <p:nvSpPr>
          <p:cNvPr id="25603" name="Rectangle 3"/>
          <p:cNvSpPr>
            <a:spLocks noGrp="1" noChangeArrowheads="1"/>
          </p:cNvSpPr>
          <p:nvPr>
            <p:ph type="body" idx="1"/>
          </p:nvPr>
        </p:nvSpPr>
        <p:spPr/>
        <p:txBody>
          <a:bodyPr/>
          <a:lstStyle/>
          <a:p>
            <a:pPr eaLnBrk="1" hangingPunct="1"/>
            <a:r>
              <a:rPr lang="en-US" altLang="zh-TW" smtClean="0"/>
              <a:t>Pipeline Based Rendering</a:t>
            </a:r>
          </a:p>
          <a:p>
            <a:pPr lvl="1" eaLnBrk="1" hangingPunct="1"/>
            <a:r>
              <a:rPr lang="en-US" altLang="zh-TW" smtClean="0"/>
              <a:t>Objects in the scene are rendered in a sequence of steps that form the Rendering Pipeline.</a:t>
            </a:r>
          </a:p>
          <a:p>
            <a:pPr eaLnBrk="1" hangingPunct="1"/>
            <a:r>
              <a:rPr lang="en-US" altLang="zh-TW" smtClean="0"/>
              <a:t>Ray-Tracing</a:t>
            </a:r>
          </a:p>
          <a:p>
            <a:pPr lvl="1" eaLnBrk="1" hangingPunct="1"/>
            <a:r>
              <a:rPr lang="en-US" altLang="zh-TW" smtClean="0"/>
              <a:t>A series of rays are projected thru the view plane and the view plane is colored based on the object that the ray strikes</a:t>
            </a:r>
          </a:p>
        </p:txBody>
      </p:sp>
      <p:sp>
        <p:nvSpPr>
          <p:cNvPr id="25604" name="スライド番号プレースホルダ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050F033E-D76F-4B34-8650-2E131270D4EE}" type="slidenum">
              <a:rPr kumimoji="0" lang="en-US" altLang="ja-JP" smtClean="0"/>
              <a:pPr eaLnBrk="1" hangingPunct="1"/>
              <a:t>26</a:t>
            </a:fld>
            <a:endParaRPr kumimoji="0" lang="en-US" altLang="ja-JP"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lstStyle/>
          <a:p>
            <a:r>
              <a:rPr lang="en-US" altLang="ja-JP" sz="3400" smtClean="0"/>
              <a:t>Ray Tracing and Geometric Optics</a:t>
            </a:r>
          </a:p>
        </p:txBody>
      </p:sp>
      <p:sp>
        <p:nvSpPr>
          <p:cNvPr id="26627" name="Rectangle 5"/>
          <p:cNvSpPr>
            <a:spLocks noGrp="1" noChangeArrowheads="1"/>
          </p:cNvSpPr>
          <p:nvPr>
            <p:ph type="body" idx="1"/>
          </p:nvPr>
        </p:nvSpPr>
        <p:spPr>
          <a:xfrm>
            <a:off x="566738" y="1752600"/>
            <a:ext cx="5084762" cy="4267200"/>
          </a:xfrm>
        </p:spPr>
        <p:txBody>
          <a:bodyPr/>
          <a:lstStyle/>
          <a:p>
            <a:pPr marL="0" indent="0">
              <a:buFont typeface="Wingdings" pitchFamily="2" charset="2"/>
              <a:buNone/>
            </a:pPr>
            <a:r>
              <a:rPr lang="en-US" altLang="ja-JP" sz="2600" smtClean="0"/>
              <a:t>One way to form an image is to</a:t>
            </a:r>
            <a:r>
              <a:rPr lang="ja-JP" altLang="en-US" sz="2600" smtClean="0"/>
              <a:t>　</a:t>
            </a:r>
            <a:r>
              <a:rPr lang="en-US" altLang="ja-JP" sz="2600" smtClean="0"/>
              <a:t>follow rays of light from a</a:t>
            </a:r>
            <a:r>
              <a:rPr lang="ja-JP" altLang="en-US" sz="2600" smtClean="0"/>
              <a:t>　</a:t>
            </a:r>
            <a:r>
              <a:rPr lang="en-US" altLang="ja-JP" sz="2600" smtClean="0"/>
              <a:t>point source determine which</a:t>
            </a:r>
            <a:r>
              <a:rPr lang="ja-JP" altLang="en-US" sz="2600" smtClean="0"/>
              <a:t>　</a:t>
            </a:r>
            <a:r>
              <a:rPr lang="en-US" altLang="ja-JP" sz="2600" smtClean="0"/>
              <a:t>rays enter the lens of the</a:t>
            </a:r>
            <a:r>
              <a:rPr lang="ja-JP" altLang="en-US" sz="2600" smtClean="0"/>
              <a:t>　</a:t>
            </a:r>
            <a:r>
              <a:rPr lang="en-US" altLang="ja-JP" sz="2600" smtClean="0"/>
              <a:t>camera. However, each ray of light may have multiple interactions with objects</a:t>
            </a:r>
            <a:r>
              <a:rPr lang="ja-JP" altLang="en-US" sz="2600" smtClean="0"/>
              <a:t>　</a:t>
            </a:r>
            <a:r>
              <a:rPr lang="en-US" altLang="ja-JP" sz="2600" smtClean="0"/>
              <a:t>before being absorbed or going to infinity.</a:t>
            </a:r>
          </a:p>
        </p:txBody>
      </p:sp>
      <p:pic>
        <p:nvPicPr>
          <p:cNvPr id="26628" name="Picture 6" descr="an01f1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51500" y="2224088"/>
            <a:ext cx="2947988"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674B3ECD-CDA5-4DBE-9F98-447955C2BDDA}" type="slidenum">
              <a:rPr lang="en-US" altLang="ja-JP" smtClean="0"/>
              <a:pPr>
                <a:defRPr/>
              </a:pPr>
              <a:t>27</a:t>
            </a:fld>
            <a:endParaRPr lang="en-US" altLang="ja-JP"/>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ja-JP" smtClean="0"/>
              <a:t>Global vs. Local Lighting</a:t>
            </a:r>
          </a:p>
        </p:txBody>
      </p:sp>
      <p:sp>
        <p:nvSpPr>
          <p:cNvPr id="27651" name="Rectangle 3"/>
          <p:cNvSpPr>
            <a:spLocks noGrp="1" noChangeArrowheads="1"/>
          </p:cNvSpPr>
          <p:nvPr>
            <p:ph type="body" idx="1"/>
          </p:nvPr>
        </p:nvSpPr>
        <p:spPr>
          <a:xfrm>
            <a:off x="566738" y="1752600"/>
            <a:ext cx="8001000" cy="2108200"/>
          </a:xfrm>
        </p:spPr>
        <p:txBody>
          <a:bodyPr/>
          <a:lstStyle/>
          <a:p>
            <a:pPr eaLnBrk="1" hangingPunct="1"/>
            <a:r>
              <a:rPr lang="en-US" altLang="ja-JP" sz="2600" smtClean="0"/>
              <a:t>Cannot compute color or shade of each object independently</a:t>
            </a:r>
          </a:p>
          <a:p>
            <a:pPr lvl="1" eaLnBrk="1" hangingPunct="1"/>
            <a:r>
              <a:rPr lang="en-US" altLang="ja-JP" sz="2200" smtClean="0"/>
              <a:t>Some objects are blocked from light</a:t>
            </a:r>
          </a:p>
          <a:p>
            <a:pPr lvl="1" eaLnBrk="1" hangingPunct="1"/>
            <a:r>
              <a:rPr lang="en-US" altLang="ja-JP" sz="2200" smtClean="0"/>
              <a:t>Light can reflect from object to object</a:t>
            </a:r>
          </a:p>
          <a:p>
            <a:pPr lvl="1" eaLnBrk="1" hangingPunct="1"/>
            <a:r>
              <a:rPr lang="en-US" altLang="ja-JP" sz="2200" smtClean="0"/>
              <a:t>Some objects might be translucent</a:t>
            </a:r>
          </a:p>
        </p:txBody>
      </p:sp>
      <p:pic>
        <p:nvPicPr>
          <p:cNvPr id="27652" name="Picture 4" descr="an01f09"/>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59113" y="3860800"/>
            <a:ext cx="2986087"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674B3ECD-CDA5-4DBE-9F98-447955C2BDDA}" type="slidenum">
              <a:rPr lang="en-US" altLang="ja-JP" smtClean="0"/>
              <a:pPr>
                <a:defRPr/>
              </a:pPr>
              <a:t>28</a:t>
            </a:fld>
            <a:endParaRPr lang="en-US" altLang="ja-JP"/>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smtClean="0"/>
              <a:t>What is Computer Graphics ?</a:t>
            </a:r>
          </a:p>
        </p:txBody>
      </p:sp>
      <p:sp>
        <p:nvSpPr>
          <p:cNvPr id="5123" name="Rectangle 3"/>
          <p:cNvSpPr>
            <a:spLocks noGrp="1" noChangeArrowheads="1"/>
          </p:cNvSpPr>
          <p:nvPr>
            <p:ph type="body" sz="half" idx="1"/>
          </p:nvPr>
        </p:nvSpPr>
        <p:spPr/>
        <p:txBody>
          <a:bodyPr/>
          <a:lstStyle/>
          <a:p>
            <a:pPr eaLnBrk="1" hangingPunct="1"/>
            <a:r>
              <a:rPr lang="en-US" altLang="ja-JP" sz="2600" smtClean="0"/>
              <a:t>Definition</a:t>
            </a:r>
          </a:p>
          <a:p>
            <a:pPr lvl="1" eaLnBrk="1" hangingPunct="1"/>
            <a:r>
              <a:rPr lang="en-US" altLang="ja-JP" sz="2400" smtClean="0"/>
              <a:t>the pictorial </a:t>
            </a:r>
            <a:r>
              <a:rPr lang="en-US" altLang="ja-JP" sz="2400" i="1" smtClean="0"/>
              <a:t>synthesis</a:t>
            </a:r>
            <a:r>
              <a:rPr lang="en-US" altLang="ja-JP" sz="2400" smtClean="0"/>
              <a:t> of real or imaginary objects from their computer-based models</a:t>
            </a:r>
          </a:p>
        </p:txBody>
      </p:sp>
      <p:graphicFrame>
        <p:nvGraphicFramePr>
          <p:cNvPr id="81983" name="Group 63"/>
          <p:cNvGraphicFramePr>
            <a:graphicFrameLocks noGrp="1"/>
          </p:cNvGraphicFramePr>
          <p:nvPr>
            <p:ph sz="half" idx="2"/>
          </p:nvPr>
        </p:nvGraphicFramePr>
        <p:xfrm>
          <a:off x="1187450" y="3644900"/>
          <a:ext cx="7380288" cy="2524126"/>
        </p:xfrm>
        <a:graphic>
          <a:graphicData uri="http://schemas.openxmlformats.org/drawingml/2006/table">
            <a:tbl>
              <a:tblPr/>
              <a:tblGrid>
                <a:gridCol w="1728788"/>
                <a:gridCol w="2828925"/>
                <a:gridCol w="2822575"/>
              </a:tblGrid>
              <a:tr h="55245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1" lang="ja-JP" altLang="ja-JP" sz="2000" b="0" i="0" u="none" strike="noStrike" cap="none" normalizeH="0" baseline="0" smtClean="0">
                        <a:ln>
                          <a:noFill/>
                        </a:ln>
                        <a:solidFill>
                          <a:schemeClr val="tx1"/>
                        </a:solidFill>
                        <a:effectLst/>
                        <a:latin typeface="Verdana" pitchFamily="34" charset="0"/>
                        <a:ea typeface="ＭＳ Ｐゴシック" pitchFamily="50" charset="-128"/>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en-US" altLang="ja-JP" sz="2000" b="0" i="0" u="none" strike="noStrike" cap="none" normalizeH="0" baseline="0" smtClean="0">
                          <a:ln>
                            <a:noFill/>
                          </a:ln>
                          <a:solidFill>
                            <a:schemeClr val="tx1"/>
                          </a:solidFill>
                          <a:effectLst/>
                          <a:latin typeface="Verdana" pitchFamily="34" charset="0"/>
                          <a:ea typeface="ＭＳ Ｐゴシック" pitchFamily="50" charset="-128"/>
                        </a:rPr>
                        <a:t>descriptions</a:t>
                      </a:r>
                    </a:p>
                  </a:txBody>
                  <a:tcP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en-US" altLang="ja-JP" sz="2000" b="0" i="0" u="none" strike="noStrike" cap="none" normalizeH="0" baseline="0" smtClean="0">
                          <a:ln>
                            <a:noFill/>
                          </a:ln>
                          <a:solidFill>
                            <a:schemeClr val="tx1"/>
                          </a:solidFill>
                          <a:effectLst/>
                          <a:latin typeface="Verdana" pitchFamily="34" charset="0"/>
                          <a:ea typeface="ＭＳ Ｐゴシック" pitchFamily="50" charset="-128"/>
                        </a:rPr>
                        <a:t>images</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98583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en-US" altLang="ja-JP" sz="2000" b="0" i="0" u="none" strike="noStrike" cap="none" normalizeH="0" baseline="0" smtClean="0">
                          <a:ln>
                            <a:noFill/>
                          </a:ln>
                          <a:solidFill>
                            <a:schemeClr val="tx1"/>
                          </a:solidFill>
                          <a:effectLst/>
                          <a:latin typeface="Verdana" pitchFamily="34" charset="0"/>
                          <a:ea typeface="ＭＳ Ｐゴシック" pitchFamily="50" charset="-128"/>
                        </a:rPr>
                        <a:t>descriptions</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1" lang="ja-JP" altLang="ja-JP" sz="2000" b="0" i="0" u="none" strike="noStrike" cap="none" normalizeH="0" baseline="0" smtClean="0">
                        <a:ln>
                          <a:noFill/>
                        </a:ln>
                        <a:solidFill>
                          <a:schemeClr val="tx1"/>
                        </a:solidFill>
                        <a:effectLst/>
                        <a:latin typeface="Verdana" pitchFamily="34"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en-US" altLang="ja-JP" sz="2000" b="0" i="0" u="none" strike="noStrike" cap="none" normalizeH="0" baseline="0" smtClean="0">
                          <a:ln>
                            <a:noFill/>
                          </a:ln>
                          <a:solidFill>
                            <a:schemeClr val="tx1"/>
                          </a:solidFill>
                          <a:effectLst/>
                          <a:latin typeface="Verdana" pitchFamily="34" charset="0"/>
                          <a:ea typeface="ＭＳ Ｐゴシック" pitchFamily="50" charset="-128"/>
                        </a:rPr>
                        <a:t>Computer Graphics</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98583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en-US" altLang="ja-JP" sz="2000" b="0" i="0" u="none" strike="noStrike" cap="none" normalizeH="0" baseline="0" smtClean="0">
                          <a:ln>
                            <a:noFill/>
                          </a:ln>
                          <a:solidFill>
                            <a:schemeClr val="tx1"/>
                          </a:solidFill>
                          <a:effectLst/>
                          <a:latin typeface="Verdana" pitchFamily="34" charset="0"/>
                          <a:ea typeface="ＭＳ Ｐゴシック" pitchFamily="50" charset="-128"/>
                        </a:rPr>
                        <a:t>images</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en-US" altLang="ja-JP" sz="2000" b="0" i="0" u="none" strike="noStrike" cap="none" normalizeH="0" baseline="0" smtClean="0">
                          <a:ln>
                            <a:noFill/>
                          </a:ln>
                          <a:solidFill>
                            <a:schemeClr val="tx1"/>
                          </a:solidFill>
                          <a:effectLst/>
                          <a:latin typeface="Verdana" pitchFamily="34" charset="0"/>
                          <a:ea typeface="ＭＳ Ｐゴシック" pitchFamily="50" charset="-128"/>
                        </a:rPr>
                        <a:t>Computer Vision</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en-US" altLang="ja-JP" sz="2000" b="0" i="0" u="none" strike="noStrike" cap="none" normalizeH="0" baseline="0" smtClean="0">
                          <a:ln>
                            <a:noFill/>
                          </a:ln>
                          <a:solidFill>
                            <a:schemeClr val="tx1"/>
                          </a:solidFill>
                          <a:effectLst/>
                          <a:latin typeface="Verdana" pitchFamily="34" charset="0"/>
                          <a:ea typeface="ＭＳ Ｐゴシック" pitchFamily="50" charset="-128"/>
                        </a:rPr>
                        <a:t>Pattern Recognition</a:t>
                      </a:r>
                    </a:p>
                  </a:txBody>
                  <a:tcP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en-US" altLang="ja-JP" sz="2000" b="0" i="0" u="none" strike="noStrike" cap="none" normalizeH="0" baseline="0" smtClean="0">
                          <a:ln>
                            <a:noFill/>
                          </a:ln>
                          <a:solidFill>
                            <a:schemeClr val="tx1"/>
                          </a:solidFill>
                          <a:effectLst/>
                          <a:latin typeface="Verdana" pitchFamily="34" charset="0"/>
                          <a:ea typeface="ＭＳ Ｐゴシック" pitchFamily="50" charset="-128"/>
                        </a:rPr>
                        <a:t>Image Processing</a:t>
                      </a:r>
                    </a:p>
                  </a:txBody>
                  <a:tcPr horzOverflow="overflow">
                    <a:lnL>
                      <a:noFill/>
                    </a:lnL>
                    <a:lnR cap="flat">
                      <a:noFill/>
                    </a:lnR>
                    <a:lnT>
                      <a:noFill/>
                    </a:lnT>
                    <a:lnB cap="flat">
                      <a:noFill/>
                    </a:lnB>
                    <a:lnTlToBr>
                      <a:noFill/>
                    </a:lnTlToBr>
                    <a:lnBlToTr>
                      <a:noFill/>
                    </a:lnBlToTr>
                    <a:noFill/>
                  </a:tcPr>
                </a:tc>
              </a:tr>
            </a:tbl>
          </a:graphicData>
        </a:graphic>
      </p:graphicFrame>
      <p:sp>
        <p:nvSpPr>
          <p:cNvPr id="5136" name="Text Box 64"/>
          <p:cNvSpPr txBox="1">
            <a:spLocks noChangeArrowheads="1"/>
          </p:cNvSpPr>
          <p:nvPr/>
        </p:nvSpPr>
        <p:spPr bwMode="auto">
          <a:xfrm>
            <a:off x="5292725" y="3357563"/>
            <a:ext cx="1228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r>
              <a:rPr lang="en-US" altLang="ja-JP" b="1"/>
              <a:t>OUTPUT</a:t>
            </a:r>
          </a:p>
        </p:txBody>
      </p:sp>
      <p:sp>
        <p:nvSpPr>
          <p:cNvPr id="5137" name="Text Box 65"/>
          <p:cNvSpPr txBox="1">
            <a:spLocks noChangeArrowheads="1"/>
          </p:cNvSpPr>
          <p:nvPr/>
        </p:nvSpPr>
        <p:spPr bwMode="auto">
          <a:xfrm rot="10800000">
            <a:off x="755650" y="4508500"/>
            <a:ext cx="458788"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r>
              <a:rPr lang="en-US" altLang="ja-JP" b="1"/>
              <a:t>INPUT</a:t>
            </a:r>
          </a:p>
        </p:txBody>
      </p:sp>
      <p:sp>
        <p:nvSpPr>
          <p:cNvPr id="5138" name="スライド番号プレースホルダ 3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E6674D68-5A50-4B28-80BB-B5245F809329}" type="slidenum">
              <a:rPr kumimoji="0" lang="en-US" altLang="ja-JP" smtClean="0"/>
              <a:pPr eaLnBrk="1" hangingPunct="1"/>
              <a:t>2</a:t>
            </a:fld>
            <a:endParaRPr kumimoji="0" lang="en-US" altLang="ja-JP" smtClean="0"/>
          </a:p>
        </p:txBody>
      </p:sp>
    </p:spTree>
    <p:extLst>
      <p:ext uri="{BB962C8B-B14F-4D97-AF65-F5344CB8AC3E}">
        <p14:creationId xmlns:p14="http://schemas.microsoft.com/office/powerpoint/2010/main" val="28533591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ja-JP" smtClean="0"/>
              <a:t>Why not ray tracing?</a:t>
            </a:r>
          </a:p>
        </p:txBody>
      </p:sp>
      <p:sp>
        <p:nvSpPr>
          <p:cNvPr id="28675" name="Rectangle 3"/>
          <p:cNvSpPr>
            <a:spLocks noGrp="1" noChangeArrowheads="1"/>
          </p:cNvSpPr>
          <p:nvPr>
            <p:ph type="body" idx="1"/>
          </p:nvPr>
        </p:nvSpPr>
        <p:spPr/>
        <p:txBody>
          <a:bodyPr/>
          <a:lstStyle/>
          <a:p>
            <a:pPr eaLnBrk="1" hangingPunct="1"/>
            <a:r>
              <a:rPr lang="en-US" altLang="ja-JP" sz="2600" smtClean="0"/>
              <a:t>Ray tracing seems more physically based so why don</a:t>
            </a:r>
            <a:r>
              <a:rPr lang="en-US" altLang="ja-JP" sz="2600" smtClean="0">
                <a:latin typeface="Arial" charset="0"/>
              </a:rPr>
              <a:t>’</a:t>
            </a:r>
            <a:r>
              <a:rPr lang="en-US" altLang="ja-JP" sz="2600" smtClean="0"/>
              <a:t>t we use it to design a graphics system?</a:t>
            </a:r>
          </a:p>
          <a:p>
            <a:pPr eaLnBrk="1" hangingPunct="1"/>
            <a:r>
              <a:rPr lang="en-US" altLang="ja-JP" sz="2600" smtClean="0"/>
              <a:t>Possible and is actually simple for simple objects such as polygons and quadrics with simple point sources</a:t>
            </a:r>
          </a:p>
          <a:p>
            <a:pPr eaLnBrk="1" hangingPunct="1"/>
            <a:r>
              <a:rPr lang="en-US" altLang="ja-JP" sz="2600" smtClean="0"/>
              <a:t>In principle, can produce global lighting effects such as shadows and multiple reflections but is slow and not well-suited for interactive applications</a:t>
            </a:r>
          </a:p>
        </p:txBody>
      </p:sp>
      <p:sp>
        <p:nvSpPr>
          <p:cNvPr id="2" name="スライド番号プレースホルダー 1"/>
          <p:cNvSpPr>
            <a:spLocks noGrp="1"/>
          </p:cNvSpPr>
          <p:nvPr>
            <p:ph type="sldNum" sz="quarter" idx="12"/>
          </p:nvPr>
        </p:nvSpPr>
        <p:spPr/>
        <p:txBody>
          <a:bodyPr/>
          <a:lstStyle/>
          <a:p>
            <a:pPr>
              <a:defRPr/>
            </a:pPr>
            <a:fld id="{674B3ECD-CDA5-4DBE-9F98-447955C2BDDA}" type="slidenum">
              <a:rPr lang="en-US" altLang="ja-JP" smtClean="0"/>
              <a:pPr>
                <a:defRPr/>
              </a:pPr>
              <a:t>29</a:t>
            </a:fld>
            <a:endParaRPr lang="en-US" altLang="ja-JP"/>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zh-TW" smtClean="0"/>
              <a:t>Pipeline Rendering</a:t>
            </a:r>
          </a:p>
        </p:txBody>
      </p:sp>
      <p:pic>
        <p:nvPicPr>
          <p:cNvPr id="29699" name="Picture 4" descr="K:\public_html\images\camera.gif"/>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813" y="2714625"/>
            <a:ext cx="1014412"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700" name="Object 2"/>
          <p:cNvGraphicFramePr>
            <a:graphicFrameLocks noChangeAspect="1"/>
          </p:cNvGraphicFramePr>
          <p:nvPr/>
        </p:nvGraphicFramePr>
        <p:xfrm>
          <a:off x="7386638" y="2500313"/>
          <a:ext cx="1552575" cy="1576387"/>
        </p:xfrm>
        <a:graphic>
          <a:graphicData uri="http://schemas.openxmlformats.org/presentationml/2006/ole">
            <mc:AlternateContent xmlns:mc="http://schemas.openxmlformats.org/markup-compatibility/2006">
              <mc:Choice xmlns:v="urn:schemas-microsoft-com:vml" Requires="v">
                <p:oleObj spid="_x0000_s30023" name="Clip" r:id="rId5" imgW="4755794" imgH="4828032" progId="">
                  <p:embed/>
                </p:oleObj>
              </mc:Choice>
              <mc:Fallback>
                <p:oleObj name="Clip" r:id="rId5" imgW="4755794" imgH="4828032" progId="">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6638" y="2500313"/>
                        <a:ext cx="1552575"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01" name="Freeform 6"/>
          <p:cNvSpPr>
            <a:spLocks/>
          </p:cNvSpPr>
          <p:nvPr/>
        </p:nvSpPr>
        <p:spPr bwMode="auto">
          <a:xfrm>
            <a:off x="481013" y="2984500"/>
            <a:ext cx="381000" cy="304800"/>
          </a:xfrm>
          <a:custGeom>
            <a:avLst/>
            <a:gdLst>
              <a:gd name="T0" fmla="*/ 2147483647 w 240"/>
              <a:gd name="T1" fmla="*/ 2147483647 h 192"/>
              <a:gd name="T2" fmla="*/ 2147483647 w 240"/>
              <a:gd name="T3" fmla="*/ 2147483647 h 192"/>
              <a:gd name="T4" fmla="*/ 2147483647 w 240"/>
              <a:gd name="T5" fmla="*/ 0 h 192"/>
              <a:gd name="T6" fmla="*/ 0 w 240"/>
              <a:gd name="T7" fmla="*/ 2147483647 h 192"/>
              <a:gd name="T8" fmla="*/ 2147483647 w 240"/>
              <a:gd name="T9" fmla="*/ 2147483647 h 192"/>
              <a:gd name="T10" fmla="*/ 0 60000 65536"/>
              <a:gd name="T11" fmla="*/ 0 60000 65536"/>
              <a:gd name="T12" fmla="*/ 0 60000 65536"/>
              <a:gd name="T13" fmla="*/ 0 60000 65536"/>
              <a:gd name="T14" fmla="*/ 0 60000 65536"/>
              <a:gd name="T15" fmla="*/ 0 w 240"/>
              <a:gd name="T16" fmla="*/ 0 h 192"/>
              <a:gd name="T17" fmla="*/ 240 w 240"/>
              <a:gd name="T18" fmla="*/ 192 h 192"/>
            </a:gdLst>
            <a:ahLst/>
            <a:cxnLst>
              <a:cxn ang="T10">
                <a:pos x="T0" y="T1"/>
              </a:cxn>
              <a:cxn ang="T11">
                <a:pos x="T2" y="T3"/>
              </a:cxn>
              <a:cxn ang="T12">
                <a:pos x="T4" y="T5"/>
              </a:cxn>
              <a:cxn ang="T13">
                <a:pos x="T6" y="T7"/>
              </a:cxn>
              <a:cxn ang="T14">
                <a:pos x="T8" y="T9"/>
              </a:cxn>
            </a:cxnLst>
            <a:rect l="T15" t="T16" r="T17" b="T18"/>
            <a:pathLst>
              <a:path w="240" h="192">
                <a:moveTo>
                  <a:pt x="144" y="192"/>
                </a:moveTo>
                <a:lnTo>
                  <a:pt x="240" y="96"/>
                </a:lnTo>
                <a:lnTo>
                  <a:pt x="96" y="0"/>
                </a:lnTo>
                <a:lnTo>
                  <a:pt x="0" y="96"/>
                </a:lnTo>
                <a:lnTo>
                  <a:pt x="144" y="192"/>
                </a:lnTo>
                <a:close/>
              </a:path>
            </a:pathLst>
          </a:custGeom>
          <a:solidFill>
            <a:srgbClr val="FFFFFF"/>
          </a:solidFill>
          <a:ln w="28575">
            <a:solidFill>
              <a:schemeClr val="tx1"/>
            </a:solidFill>
            <a:round/>
            <a:headEnd/>
            <a:tailEnd type="none" w="sm" len="sm"/>
          </a:ln>
        </p:spPr>
        <p:txBody>
          <a:bodyPr wrap="none" anchor="ctr"/>
          <a:lstStyle/>
          <a:p>
            <a:endParaRPr lang="ja-JP" altLang="en-US"/>
          </a:p>
        </p:txBody>
      </p:sp>
      <p:sp>
        <p:nvSpPr>
          <p:cNvPr id="29702" name="Freeform 7"/>
          <p:cNvSpPr>
            <a:spLocks/>
          </p:cNvSpPr>
          <p:nvPr/>
        </p:nvSpPr>
        <p:spPr bwMode="auto">
          <a:xfrm>
            <a:off x="252413" y="2984500"/>
            <a:ext cx="381000" cy="304800"/>
          </a:xfrm>
          <a:custGeom>
            <a:avLst/>
            <a:gdLst>
              <a:gd name="T0" fmla="*/ 0 w 240"/>
              <a:gd name="T1" fmla="*/ 2147483647 h 192"/>
              <a:gd name="T2" fmla="*/ 2147483647 w 240"/>
              <a:gd name="T3" fmla="*/ 2147483647 h 192"/>
              <a:gd name="T4" fmla="*/ 2147483647 w 240"/>
              <a:gd name="T5" fmla="*/ 0 h 192"/>
              <a:gd name="T6" fmla="*/ 2147483647 w 240"/>
              <a:gd name="T7" fmla="*/ 2147483647 h 192"/>
              <a:gd name="T8" fmla="*/ 0 w 240"/>
              <a:gd name="T9" fmla="*/ 2147483647 h 192"/>
              <a:gd name="T10" fmla="*/ 0 60000 65536"/>
              <a:gd name="T11" fmla="*/ 0 60000 65536"/>
              <a:gd name="T12" fmla="*/ 0 60000 65536"/>
              <a:gd name="T13" fmla="*/ 0 60000 65536"/>
              <a:gd name="T14" fmla="*/ 0 60000 65536"/>
              <a:gd name="T15" fmla="*/ 0 w 240"/>
              <a:gd name="T16" fmla="*/ 0 h 192"/>
              <a:gd name="T17" fmla="*/ 240 w 240"/>
              <a:gd name="T18" fmla="*/ 192 h 192"/>
            </a:gdLst>
            <a:ahLst/>
            <a:cxnLst>
              <a:cxn ang="T10">
                <a:pos x="T0" y="T1"/>
              </a:cxn>
              <a:cxn ang="T11">
                <a:pos x="T2" y="T3"/>
              </a:cxn>
              <a:cxn ang="T12">
                <a:pos x="T4" y="T5"/>
              </a:cxn>
              <a:cxn ang="T13">
                <a:pos x="T6" y="T7"/>
              </a:cxn>
              <a:cxn ang="T14">
                <a:pos x="T8" y="T9"/>
              </a:cxn>
            </a:cxnLst>
            <a:rect l="T15" t="T16" r="T17" b="T18"/>
            <a:pathLst>
              <a:path w="240" h="192">
                <a:moveTo>
                  <a:pt x="0" y="192"/>
                </a:moveTo>
                <a:lnTo>
                  <a:pt x="96" y="96"/>
                </a:lnTo>
                <a:lnTo>
                  <a:pt x="240" y="0"/>
                </a:lnTo>
                <a:lnTo>
                  <a:pt x="144" y="96"/>
                </a:lnTo>
                <a:lnTo>
                  <a:pt x="0" y="192"/>
                </a:lnTo>
                <a:close/>
              </a:path>
            </a:pathLst>
          </a:custGeom>
          <a:solidFill>
            <a:srgbClr val="FFFFFF"/>
          </a:solidFill>
          <a:ln w="28575">
            <a:solidFill>
              <a:schemeClr val="tx1"/>
            </a:solidFill>
            <a:round/>
            <a:headEnd/>
            <a:tailEnd type="none" w="sm" len="sm"/>
          </a:ln>
        </p:spPr>
        <p:txBody>
          <a:bodyPr wrap="none" anchor="ctr"/>
          <a:lstStyle/>
          <a:p>
            <a:endParaRPr lang="ja-JP" altLang="en-US"/>
          </a:p>
        </p:txBody>
      </p:sp>
      <p:sp>
        <p:nvSpPr>
          <p:cNvPr id="29703" name="Freeform 8"/>
          <p:cNvSpPr>
            <a:spLocks/>
          </p:cNvSpPr>
          <p:nvPr/>
        </p:nvSpPr>
        <p:spPr bwMode="auto">
          <a:xfrm>
            <a:off x="633413" y="3136900"/>
            <a:ext cx="228600" cy="381000"/>
          </a:xfrm>
          <a:custGeom>
            <a:avLst/>
            <a:gdLst>
              <a:gd name="T0" fmla="*/ 2147483647 w 144"/>
              <a:gd name="T1" fmla="*/ 0 h 240"/>
              <a:gd name="T2" fmla="*/ 2147483647 w 144"/>
              <a:gd name="T3" fmla="*/ 2147483647 h 240"/>
              <a:gd name="T4" fmla="*/ 0 w 144"/>
              <a:gd name="T5" fmla="*/ 2147483647 h 240"/>
              <a:gd name="T6" fmla="*/ 2147483647 w 144"/>
              <a:gd name="T7" fmla="*/ 2147483647 h 240"/>
              <a:gd name="T8" fmla="*/ 2147483647 w 144"/>
              <a:gd name="T9" fmla="*/ 0 h 240"/>
              <a:gd name="T10" fmla="*/ 0 60000 65536"/>
              <a:gd name="T11" fmla="*/ 0 60000 65536"/>
              <a:gd name="T12" fmla="*/ 0 60000 65536"/>
              <a:gd name="T13" fmla="*/ 0 60000 65536"/>
              <a:gd name="T14" fmla="*/ 0 60000 65536"/>
              <a:gd name="T15" fmla="*/ 0 w 144"/>
              <a:gd name="T16" fmla="*/ 0 h 240"/>
              <a:gd name="T17" fmla="*/ 144 w 144"/>
              <a:gd name="T18" fmla="*/ 240 h 240"/>
            </a:gdLst>
            <a:ahLst/>
            <a:cxnLst>
              <a:cxn ang="T10">
                <a:pos x="T0" y="T1"/>
              </a:cxn>
              <a:cxn ang="T11">
                <a:pos x="T2" y="T3"/>
              </a:cxn>
              <a:cxn ang="T12">
                <a:pos x="T4" y="T5"/>
              </a:cxn>
              <a:cxn ang="T13">
                <a:pos x="T6" y="T7"/>
              </a:cxn>
              <a:cxn ang="T14">
                <a:pos x="T8" y="T9"/>
              </a:cxn>
            </a:cxnLst>
            <a:rect l="T15" t="T16" r="T17" b="T18"/>
            <a:pathLst>
              <a:path w="144" h="240">
                <a:moveTo>
                  <a:pt x="144" y="0"/>
                </a:moveTo>
                <a:lnTo>
                  <a:pt x="96" y="144"/>
                </a:lnTo>
                <a:lnTo>
                  <a:pt x="0" y="240"/>
                </a:lnTo>
                <a:lnTo>
                  <a:pt x="48" y="96"/>
                </a:lnTo>
                <a:lnTo>
                  <a:pt x="144" y="0"/>
                </a:lnTo>
                <a:close/>
              </a:path>
            </a:pathLst>
          </a:custGeom>
          <a:solidFill>
            <a:schemeClr val="folHlink"/>
          </a:solidFill>
          <a:ln w="28575">
            <a:solidFill>
              <a:schemeClr val="tx1"/>
            </a:solidFill>
            <a:round/>
            <a:headEnd/>
            <a:tailEnd type="none" w="sm" len="sm"/>
          </a:ln>
        </p:spPr>
        <p:txBody>
          <a:bodyPr wrap="none" anchor="ctr"/>
          <a:lstStyle/>
          <a:p>
            <a:endParaRPr lang="ja-JP" altLang="en-US"/>
          </a:p>
        </p:txBody>
      </p:sp>
      <p:sp>
        <p:nvSpPr>
          <p:cNvPr id="29704" name="AutoShape 9"/>
          <p:cNvSpPr>
            <a:spLocks noChangeArrowheads="1"/>
          </p:cNvSpPr>
          <p:nvPr/>
        </p:nvSpPr>
        <p:spPr bwMode="auto">
          <a:xfrm>
            <a:off x="404813" y="3670300"/>
            <a:ext cx="533400" cy="609600"/>
          </a:xfrm>
          <a:prstGeom prst="can">
            <a:avLst>
              <a:gd name="adj" fmla="val 28571"/>
            </a:avLst>
          </a:prstGeom>
          <a:solidFill>
            <a:srgbClr val="FFFFFF"/>
          </a:solidFill>
          <a:ln w="28575">
            <a:solidFill>
              <a:schemeClr val="tx1"/>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705" name="AutoShape 10"/>
          <p:cNvSpPr>
            <a:spLocks noChangeArrowheads="1"/>
          </p:cNvSpPr>
          <p:nvPr/>
        </p:nvSpPr>
        <p:spPr bwMode="auto">
          <a:xfrm>
            <a:off x="1014413" y="3517900"/>
            <a:ext cx="457200" cy="457200"/>
          </a:xfrm>
          <a:prstGeom prst="cube">
            <a:avLst>
              <a:gd name="adj" fmla="val 25000"/>
            </a:avLst>
          </a:prstGeom>
          <a:solidFill>
            <a:srgbClr val="FFFFFF"/>
          </a:solidFill>
          <a:ln w="28575">
            <a:solidFill>
              <a:schemeClr val="tx1"/>
            </a:solidFill>
            <a:miter lim="800000"/>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706" name="Freeform 11"/>
          <p:cNvSpPr>
            <a:spLocks/>
          </p:cNvSpPr>
          <p:nvPr/>
        </p:nvSpPr>
        <p:spPr bwMode="auto">
          <a:xfrm>
            <a:off x="252413" y="3136900"/>
            <a:ext cx="457200" cy="381000"/>
          </a:xfrm>
          <a:custGeom>
            <a:avLst/>
            <a:gdLst>
              <a:gd name="T0" fmla="*/ 2147483647 w 288"/>
              <a:gd name="T1" fmla="*/ 2147483647 h 240"/>
              <a:gd name="T2" fmla="*/ 2147483647 w 288"/>
              <a:gd name="T3" fmla="*/ 2147483647 h 240"/>
              <a:gd name="T4" fmla="*/ 2147483647 w 288"/>
              <a:gd name="T5" fmla="*/ 2147483647 h 240"/>
              <a:gd name="T6" fmla="*/ 2147483647 w 288"/>
              <a:gd name="T7" fmla="*/ 0 h 240"/>
              <a:gd name="T8" fmla="*/ 0 w 288"/>
              <a:gd name="T9" fmla="*/ 2147483647 h 240"/>
              <a:gd name="T10" fmla="*/ 2147483647 w 288"/>
              <a:gd name="T11" fmla="*/ 2147483647 h 240"/>
              <a:gd name="T12" fmla="*/ 0 60000 65536"/>
              <a:gd name="T13" fmla="*/ 0 60000 65536"/>
              <a:gd name="T14" fmla="*/ 0 60000 65536"/>
              <a:gd name="T15" fmla="*/ 0 60000 65536"/>
              <a:gd name="T16" fmla="*/ 0 60000 65536"/>
              <a:gd name="T17" fmla="*/ 0 60000 65536"/>
              <a:gd name="T18" fmla="*/ 0 w 288"/>
              <a:gd name="T19" fmla="*/ 0 h 240"/>
              <a:gd name="T20" fmla="*/ 288 w 288"/>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288" h="240">
                <a:moveTo>
                  <a:pt x="48" y="240"/>
                </a:moveTo>
                <a:lnTo>
                  <a:pt x="240" y="240"/>
                </a:lnTo>
                <a:lnTo>
                  <a:pt x="288" y="96"/>
                </a:lnTo>
                <a:lnTo>
                  <a:pt x="144" y="0"/>
                </a:lnTo>
                <a:lnTo>
                  <a:pt x="0" y="96"/>
                </a:lnTo>
                <a:lnTo>
                  <a:pt x="48" y="240"/>
                </a:lnTo>
                <a:close/>
              </a:path>
            </a:pathLst>
          </a:custGeom>
          <a:solidFill>
            <a:srgbClr val="FFFFFF"/>
          </a:solidFill>
          <a:ln w="28575">
            <a:solidFill>
              <a:schemeClr val="tx1"/>
            </a:solidFill>
            <a:round/>
            <a:headEnd/>
            <a:tailEnd type="none" w="sm" len="sm"/>
          </a:ln>
        </p:spPr>
        <p:txBody>
          <a:bodyPr wrap="none" anchor="ctr"/>
          <a:lstStyle/>
          <a:p>
            <a:endParaRPr lang="ja-JP" altLang="en-US"/>
          </a:p>
        </p:txBody>
      </p:sp>
      <p:sp>
        <p:nvSpPr>
          <p:cNvPr id="29707" name="AutoShape 12"/>
          <p:cNvSpPr>
            <a:spLocks noChangeArrowheads="1"/>
          </p:cNvSpPr>
          <p:nvPr/>
        </p:nvSpPr>
        <p:spPr bwMode="auto">
          <a:xfrm>
            <a:off x="1928813" y="3098800"/>
            <a:ext cx="762000" cy="381000"/>
          </a:xfrm>
          <a:prstGeom prst="rightArrow">
            <a:avLst>
              <a:gd name="adj1" fmla="val 50000"/>
              <a:gd name="adj2" fmla="val 50000"/>
            </a:avLst>
          </a:prstGeom>
          <a:solidFill>
            <a:schemeClr val="accent2"/>
          </a:solidFill>
          <a:ln w="28575">
            <a:solidFill>
              <a:schemeClr val="accent2"/>
            </a:solidFill>
            <a:miter lim="800000"/>
            <a:headEnd/>
            <a:tailEnd type="none" w="sm" len="sm"/>
          </a:ln>
        </p:spPr>
        <p:txBody>
          <a:bodyPr wrap="none" anchor="ctr"/>
          <a:lstStyle/>
          <a:p>
            <a:pPr algn="ctr" eaLnBrk="0" hangingPunct="0"/>
            <a:endParaRPr kumimoji="0" lang="zh-TW" altLang="zh-TW">
              <a:latin typeface="Trebuchet MS" pitchFamily="34" charset="0"/>
              <a:ea typeface="微軟正黑體" pitchFamily="34" charset="-120"/>
            </a:endParaRPr>
          </a:p>
        </p:txBody>
      </p:sp>
      <p:sp>
        <p:nvSpPr>
          <p:cNvPr id="29708" name="AutoShape 13"/>
          <p:cNvSpPr>
            <a:spLocks noChangeArrowheads="1"/>
          </p:cNvSpPr>
          <p:nvPr/>
        </p:nvSpPr>
        <p:spPr bwMode="auto">
          <a:xfrm>
            <a:off x="4443413" y="3098800"/>
            <a:ext cx="762000" cy="381000"/>
          </a:xfrm>
          <a:prstGeom prst="rightArrow">
            <a:avLst>
              <a:gd name="adj1" fmla="val 50000"/>
              <a:gd name="adj2" fmla="val 50000"/>
            </a:avLst>
          </a:prstGeom>
          <a:solidFill>
            <a:schemeClr val="accent2"/>
          </a:solidFill>
          <a:ln w="28575">
            <a:solidFill>
              <a:schemeClr val="accent2"/>
            </a:solidFill>
            <a:miter lim="800000"/>
            <a:headEnd/>
            <a:tailEnd type="none" w="sm" len="sm"/>
          </a:ln>
        </p:spPr>
        <p:txBody>
          <a:bodyPr wrap="none" anchor="ctr"/>
          <a:lstStyle/>
          <a:p>
            <a:endParaRPr kumimoji="0" lang="zh-TW" altLang="en-US">
              <a:latin typeface="Trebuchet MS" pitchFamily="34" charset="0"/>
              <a:ea typeface="微軟正黑體" pitchFamily="34" charset="-120"/>
            </a:endParaRPr>
          </a:p>
        </p:txBody>
      </p:sp>
      <p:grpSp>
        <p:nvGrpSpPr>
          <p:cNvPr id="29709" name="Group 14"/>
          <p:cNvGrpSpPr>
            <a:grpSpLocks/>
          </p:cNvGrpSpPr>
          <p:nvPr/>
        </p:nvGrpSpPr>
        <p:grpSpPr bwMode="auto">
          <a:xfrm>
            <a:off x="2767013" y="1917700"/>
            <a:ext cx="1600200" cy="2743200"/>
            <a:chOff x="1728" y="1104"/>
            <a:chExt cx="1008" cy="1728"/>
          </a:xfrm>
        </p:grpSpPr>
        <p:sp>
          <p:nvSpPr>
            <p:cNvPr id="30014" name="Text Box 15"/>
            <p:cNvSpPr txBox="1">
              <a:spLocks noChangeArrowheads="1"/>
            </p:cNvSpPr>
            <p:nvPr/>
          </p:nvSpPr>
          <p:spPr bwMode="auto">
            <a:xfrm>
              <a:off x="1728" y="1104"/>
              <a:ext cx="1008" cy="288"/>
            </a:xfrm>
            <a:prstGeom prst="rect">
              <a:avLst/>
            </a:prstGeom>
            <a:noFill/>
            <a:ln w="28575">
              <a:solidFill>
                <a:schemeClr val="tx1"/>
              </a:solidFill>
              <a:miter lim="800000"/>
              <a:headEnd/>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algn="ctr">
                <a:spcBef>
                  <a:spcPct val="50000"/>
                </a:spcBef>
              </a:pPr>
              <a:r>
                <a:rPr kumimoji="0" lang="en-US" altLang="zh-TW" sz="2000" b="1">
                  <a:latin typeface="Courier New" pitchFamily="49" charset="0"/>
                </a:rPr>
                <a:t>Transform</a:t>
              </a:r>
            </a:p>
          </p:txBody>
        </p:sp>
        <p:sp>
          <p:nvSpPr>
            <p:cNvPr id="30015" name="Text Box 16"/>
            <p:cNvSpPr txBox="1">
              <a:spLocks noChangeArrowheads="1"/>
            </p:cNvSpPr>
            <p:nvPr/>
          </p:nvSpPr>
          <p:spPr bwMode="auto">
            <a:xfrm>
              <a:off x="1728" y="1392"/>
              <a:ext cx="1008" cy="288"/>
            </a:xfrm>
            <a:prstGeom prst="rect">
              <a:avLst/>
            </a:prstGeom>
            <a:noFill/>
            <a:ln w="28575">
              <a:solidFill>
                <a:schemeClr val="tx1"/>
              </a:solidFill>
              <a:miter lim="800000"/>
              <a:headEnd/>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algn="ctr">
                <a:spcBef>
                  <a:spcPct val="50000"/>
                </a:spcBef>
              </a:pPr>
              <a:r>
                <a:rPr kumimoji="0" lang="en-US" altLang="zh-TW" sz="2000" b="1">
                  <a:latin typeface="Courier New" pitchFamily="49" charset="0"/>
                </a:rPr>
                <a:t>Illuminate</a:t>
              </a:r>
            </a:p>
          </p:txBody>
        </p:sp>
        <p:sp>
          <p:nvSpPr>
            <p:cNvPr id="30016" name="Text Box 17"/>
            <p:cNvSpPr txBox="1">
              <a:spLocks noChangeArrowheads="1"/>
            </p:cNvSpPr>
            <p:nvPr/>
          </p:nvSpPr>
          <p:spPr bwMode="auto">
            <a:xfrm>
              <a:off x="1728" y="1680"/>
              <a:ext cx="1008" cy="288"/>
            </a:xfrm>
            <a:prstGeom prst="rect">
              <a:avLst/>
            </a:prstGeom>
            <a:noFill/>
            <a:ln w="28575">
              <a:solidFill>
                <a:schemeClr val="tx1"/>
              </a:solidFill>
              <a:miter lim="800000"/>
              <a:headEnd/>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algn="ctr">
                <a:spcBef>
                  <a:spcPct val="50000"/>
                </a:spcBef>
              </a:pPr>
              <a:r>
                <a:rPr kumimoji="0" lang="en-US" altLang="zh-TW" sz="2000" b="1">
                  <a:latin typeface="Courier New" pitchFamily="49" charset="0"/>
                </a:rPr>
                <a:t>Transform</a:t>
              </a:r>
            </a:p>
          </p:txBody>
        </p:sp>
        <p:sp>
          <p:nvSpPr>
            <p:cNvPr id="30017" name="Text Box 18"/>
            <p:cNvSpPr txBox="1">
              <a:spLocks noChangeArrowheads="1"/>
            </p:cNvSpPr>
            <p:nvPr/>
          </p:nvSpPr>
          <p:spPr bwMode="auto">
            <a:xfrm>
              <a:off x="1728" y="1968"/>
              <a:ext cx="1008" cy="288"/>
            </a:xfrm>
            <a:prstGeom prst="rect">
              <a:avLst/>
            </a:prstGeom>
            <a:noFill/>
            <a:ln w="28575">
              <a:solidFill>
                <a:schemeClr val="tx1"/>
              </a:solidFill>
              <a:miter lim="800000"/>
              <a:headEnd/>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algn="ctr">
                <a:spcBef>
                  <a:spcPct val="50000"/>
                </a:spcBef>
              </a:pPr>
              <a:r>
                <a:rPr kumimoji="0" lang="en-US" altLang="zh-TW" sz="2000" b="1">
                  <a:latin typeface="Courier New" pitchFamily="49" charset="0"/>
                </a:rPr>
                <a:t>Clip</a:t>
              </a:r>
            </a:p>
          </p:txBody>
        </p:sp>
        <p:sp>
          <p:nvSpPr>
            <p:cNvPr id="30018" name="Text Box 19"/>
            <p:cNvSpPr txBox="1">
              <a:spLocks noChangeArrowheads="1"/>
            </p:cNvSpPr>
            <p:nvPr/>
          </p:nvSpPr>
          <p:spPr bwMode="auto">
            <a:xfrm>
              <a:off x="1728" y="2256"/>
              <a:ext cx="1008" cy="288"/>
            </a:xfrm>
            <a:prstGeom prst="rect">
              <a:avLst/>
            </a:prstGeom>
            <a:noFill/>
            <a:ln w="28575">
              <a:solidFill>
                <a:schemeClr val="tx1"/>
              </a:solidFill>
              <a:miter lim="800000"/>
              <a:headEnd/>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algn="ctr">
                <a:spcBef>
                  <a:spcPct val="50000"/>
                </a:spcBef>
              </a:pPr>
              <a:r>
                <a:rPr kumimoji="0" lang="en-US" altLang="zh-TW" sz="2000" b="1">
                  <a:latin typeface="Courier New" pitchFamily="49" charset="0"/>
                </a:rPr>
                <a:t>Project</a:t>
              </a:r>
            </a:p>
          </p:txBody>
        </p:sp>
        <p:sp>
          <p:nvSpPr>
            <p:cNvPr id="30019" name="Text Box 20"/>
            <p:cNvSpPr txBox="1">
              <a:spLocks noChangeArrowheads="1"/>
            </p:cNvSpPr>
            <p:nvPr/>
          </p:nvSpPr>
          <p:spPr bwMode="auto">
            <a:xfrm>
              <a:off x="1728" y="2544"/>
              <a:ext cx="1008" cy="288"/>
            </a:xfrm>
            <a:prstGeom prst="rect">
              <a:avLst/>
            </a:prstGeom>
            <a:noFill/>
            <a:ln w="28575">
              <a:solidFill>
                <a:schemeClr val="tx1"/>
              </a:solidFill>
              <a:miter lim="800000"/>
              <a:headEnd/>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algn="ctr">
                <a:spcBef>
                  <a:spcPct val="50000"/>
                </a:spcBef>
              </a:pPr>
              <a:r>
                <a:rPr kumimoji="0" lang="en-US" altLang="zh-TW" sz="2000" b="1">
                  <a:latin typeface="Courier New" pitchFamily="49" charset="0"/>
                </a:rPr>
                <a:t>Rasterize</a:t>
              </a:r>
            </a:p>
          </p:txBody>
        </p:sp>
      </p:grpSp>
      <p:sp>
        <p:nvSpPr>
          <p:cNvPr id="29710" name="AutoShape 21"/>
          <p:cNvSpPr>
            <a:spLocks noChangeArrowheads="1"/>
          </p:cNvSpPr>
          <p:nvPr/>
        </p:nvSpPr>
        <p:spPr bwMode="auto">
          <a:xfrm>
            <a:off x="6424613" y="3098800"/>
            <a:ext cx="762000" cy="381000"/>
          </a:xfrm>
          <a:prstGeom prst="rightArrow">
            <a:avLst>
              <a:gd name="adj1" fmla="val 50000"/>
              <a:gd name="adj2" fmla="val 50000"/>
            </a:avLst>
          </a:prstGeom>
          <a:solidFill>
            <a:schemeClr val="accent2"/>
          </a:solidFill>
          <a:ln w="28575">
            <a:solidFill>
              <a:schemeClr val="accent2"/>
            </a:solidFill>
            <a:miter lim="800000"/>
            <a:headEnd/>
            <a:tailEnd type="none" w="sm" len="sm"/>
          </a:ln>
        </p:spPr>
        <p:txBody>
          <a:bodyPr wrap="none" anchor="ctr"/>
          <a:lstStyle/>
          <a:p>
            <a:endParaRPr kumimoji="0" lang="zh-TW" altLang="en-US">
              <a:latin typeface="Trebuchet MS" pitchFamily="34" charset="0"/>
              <a:ea typeface="微軟正黑體" pitchFamily="34" charset="-120"/>
            </a:endParaRPr>
          </a:p>
        </p:txBody>
      </p:sp>
      <p:grpSp>
        <p:nvGrpSpPr>
          <p:cNvPr id="29711" name="Group 22"/>
          <p:cNvGrpSpPr>
            <a:grpSpLocks/>
          </p:cNvGrpSpPr>
          <p:nvPr/>
        </p:nvGrpSpPr>
        <p:grpSpPr bwMode="auto">
          <a:xfrm>
            <a:off x="5357813" y="2870200"/>
            <a:ext cx="914400" cy="838200"/>
            <a:chOff x="3360" y="1968"/>
            <a:chExt cx="576" cy="528"/>
          </a:xfrm>
        </p:grpSpPr>
        <p:sp>
          <p:nvSpPr>
            <p:cNvPr id="29718" name="Rectangle 23"/>
            <p:cNvSpPr>
              <a:spLocks noChangeArrowheads="1"/>
            </p:cNvSpPr>
            <p:nvPr/>
          </p:nvSpPr>
          <p:spPr bwMode="auto">
            <a:xfrm>
              <a:off x="3504" y="1968"/>
              <a:ext cx="432" cy="384"/>
            </a:xfrm>
            <a:prstGeom prst="rect">
              <a:avLst/>
            </a:prstGeom>
            <a:solidFill>
              <a:srgbClr val="FFFFFF"/>
            </a:solidFill>
            <a:ln w="3175">
              <a:solidFill>
                <a:schemeClr val="tx1"/>
              </a:solidFill>
              <a:miter lim="800000"/>
              <a:headEnd/>
              <a:tailEnd/>
            </a:ln>
          </p:spPr>
          <p:txBody>
            <a:bodyPr wrap="none" anchor="ctr"/>
            <a:lstStyle/>
            <a:p>
              <a:endParaRPr kumimoji="0" lang="zh-TW" altLang="en-US">
                <a:latin typeface="Trebuchet MS" pitchFamily="34" charset="0"/>
                <a:ea typeface="微軟正黑體" pitchFamily="34" charset="-120"/>
              </a:endParaRPr>
            </a:p>
          </p:txBody>
        </p:sp>
        <p:sp>
          <p:nvSpPr>
            <p:cNvPr id="29719" name="Oval 24"/>
            <p:cNvSpPr>
              <a:spLocks noChangeArrowheads="1"/>
            </p:cNvSpPr>
            <p:nvPr/>
          </p:nvSpPr>
          <p:spPr bwMode="auto">
            <a:xfrm>
              <a:off x="3504" y="2160"/>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720" name="Oval 25"/>
            <p:cNvSpPr>
              <a:spLocks noChangeArrowheads="1"/>
            </p:cNvSpPr>
            <p:nvPr/>
          </p:nvSpPr>
          <p:spPr bwMode="auto">
            <a:xfrm>
              <a:off x="3504" y="2208"/>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721" name="Oval 26"/>
            <p:cNvSpPr>
              <a:spLocks noChangeArrowheads="1"/>
            </p:cNvSpPr>
            <p:nvPr/>
          </p:nvSpPr>
          <p:spPr bwMode="auto">
            <a:xfrm>
              <a:off x="3552" y="2160"/>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722" name="Oval 27"/>
            <p:cNvSpPr>
              <a:spLocks noChangeArrowheads="1"/>
            </p:cNvSpPr>
            <p:nvPr/>
          </p:nvSpPr>
          <p:spPr bwMode="auto">
            <a:xfrm>
              <a:off x="3552" y="2208"/>
              <a:ext cx="48" cy="48"/>
            </a:xfrm>
            <a:prstGeom prst="ellipse">
              <a:avLst/>
            </a:prstGeom>
            <a:solidFill>
              <a:schemeClr val="accent2"/>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723" name="Oval 28"/>
            <p:cNvSpPr>
              <a:spLocks noChangeArrowheads="1"/>
            </p:cNvSpPr>
            <p:nvPr/>
          </p:nvSpPr>
          <p:spPr bwMode="auto">
            <a:xfrm>
              <a:off x="3552" y="2256"/>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724" name="Oval 29"/>
            <p:cNvSpPr>
              <a:spLocks noChangeArrowheads="1"/>
            </p:cNvSpPr>
            <p:nvPr/>
          </p:nvSpPr>
          <p:spPr bwMode="auto">
            <a:xfrm>
              <a:off x="3600" y="2208"/>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725" name="Oval 30"/>
            <p:cNvSpPr>
              <a:spLocks noChangeArrowheads="1"/>
            </p:cNvSpPr>
            <p:nvPr/>
          </p:nvSpPr>
          <p:spPr bwMode="auto">
            <a:xfrm>
              <a:off x="3648" y="2160"/>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726" name="Oval 31"/>
            <p:cNvSpPr>
              <a:spLocks noChangeArrowheads="1"/>
            </p:cNvSpPr>
            <p:nvPr/>
          </p:nvSpPr>
          <p:spPr bwMode="auto">
            <a:xfrm>
              <a:off x="3648" y="2256"/>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727" name="Oval 32"/>
            <p:cNvSpPr>
              <a:spLocks noChangeArrowheads="1"/>
            </p:cNvSpPr>
            <p:nvPr/>
          </p:nvSpPr>
          <p:spPr bwMode="auto">
            <a:xfrm>
              <a:off x="3696" y="2160"/>
              <a:ext cx="48" cy="48"/>
            </a:xfrm>
            <a:prstGeom prst="ellipse">
              <a:avLst/>
            </a:prstGeom>
            <a:solidFill>
              <a:schemeClr val="accent2"/>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728" name="Oval 33"/>
            <p:cNvSpPr>
              <a:spLocks noChangeArrowheads="1"/>
            </p:cNvSpPr>
            <p:nvPr/>
          </p:nvSpPr>
          <p:spPr bwMode="auto">
            <a:xfrm>
              <a:off x="3696" y="2208"/>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729" name="Oval 34"/>
            <p:cNvSpPr>
              <a:spLocks noChangeArrowheads="1"/>
            </p:cNvSpPr>
            <p:nvPr/>
          </p:nvSpPr>
          <p:spPr bwMode="auto">
            <a:xfrm>
              <a:off x="3696" y="2256"/>
              <a:ext cx="48" cy="48"/>
            </a:xfrm>
            <a:prstGeom prst="ellipse">
              <a:avLst/>
            </a:prstGeom>
            <a:solidFill>
              <a:schemeClr val="accent2"/>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730" name="Oval 35"/>
            <p:cNvSpPr>
              <a:spLocks noChangeArrowheads="1"/>
            </p:cNvSpPr>
            <p:nvPr/>
          </p:nvSpPr>
          <p:spPr bwMode="auto">
            <a:xfrm>
              <a:off x="3744" y="2160"/>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731" name="Oval 36"/>
            <p:cNvSpPr>
              <a:spLocks noChangeArrowheads="1"/>
            </p:cNvSpPr>
            <p:nvPr/>
          </p:nvSpPr>
          <p:spPr bwMode="auto">
            <a:xfrm>
              <a:off x="3744" y="2256"/>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732" name="Oval 37"/>
            <p:cNvSpPr>
              <a:spLocks noChangeArrowheads="1"/>
            </p:cNvSpPr>
            <p:nvPr/>
          </p:nvSpPr>
          <p:spPr bwMode="auto">
            <a:xfrm>
              <a:off x="3792" y="2160"/>
              <a:ext cx="48" cy="48"/>
            </a:xfrm>
            <a:prstGeom prst="ellipse">
              <a:avLst/>
            </a:prstGeom>
            <a:solidFill>
              <a:schemeClr val="accent2"/>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733" name="Oval 38"/>
            <p:cNvSpPr>
              <a:spLocks noChangeArrowheads="1"/>
            </p:cNvSpPr>
            <p:nvPr/>
          </p:nvSpPr>
          <p:spPr bwMode="auto">
            <a:xfrm>
              <a:off x="3792" y="2256"/>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734" name="Oval 39"/>
            <p:cNvSpPr>
              <a:spLocks noChangeArrowheads="1"/>
            </p:cNvSpPr>
            <p:nvPr/>
          </p:nvSpPr>
          <p:spPr bwMode="auto">
            <a:xfrm>
              <a:off x="3840" y="2160"/>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735" name="Oval 40"/>
            <p:cNvSpPr>
              <a:spLocks noChangeArrowheads="1"/>
            </p:cNvSpPr>
            <p:nvPr/>
          </p:nvSpPr>
          <p:spPr bwMode="auto">
            <a:xfrm>
              <a:off x="3840" y="2208"/>
              <a:ext cx="48" cy="48"/>
            </a:xfrm>
            <a:prstGeom prst="ellipse">
              <a:avLst/>
            </a:prstGeom>
            <a:solidFill>
              <a:schemeClr val="accent2"/>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736" name="Oval 41"/>
            <p:cNvSpPr>
              <a:spLocks noChangeArrowheads="1"/>
            </p:cNvSpPr>
            <p:nvPr/>
          </p:nvSpPr>
          <p:spPr bwMode="auto">
            <a:xfrm>
              <a:off x="3840" y="2256"/>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737" name="Oval 42"/>
            <p:cNvSpPr>
              <a:spLocks noChangeArrowheads="1"/>
            </p:cNvSpPr>
            <p:nvPr/>
          </p:nvSpPr>
          <p:spPr bwMode="auto">
            <a:xfrm>
              <a:off x="3888" y="2208"/>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738" name="Oval 43"/>
            <p:cNvSpPr>
              <a:spLocks noChangeArrowheads="1"/>
            </p:cNvSpPr>
            <p:nvPr/>
          </p:nvSpPr>
          <p:spPr bwMode="auto">
            <a:xfrm>
              <a:off x="3888" y="2256"/>
              <a:ext cx="48" cy="48"/>
            </a:xfrm>
            <a:prstGeom prst="ellipse">
              <a:avLst/>
            </a:prstGeom>
            <a:solidFill>
              <a:srgbClr val="CC3434"/>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739" name="Oval 44"/>
            <p:cNvSpPr>
              <a:spLocks noChangeArrowheads="1"/>
            </p:cNvSpPr>
            <p:nvPr/>
          </p:nvSpPr>
          <p:spPr bwMode="auto">
            <a:xfrm>
              <a:off x="3504" y="2304"/>
              <a:ext cx="48" cy="48"/>
            </a:xfrm>
            <a:prstGeom prst="ellipse">
              <a:avLst/>
            </a:prstGeom>
            <a:solidFill>
              <a:schemeClr val="accent2"/>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740" name="Oval 45"/>
            <p:cNvSpPr>
              <a:spLocks noChangeArrowheads="1"/>
            </p:cNvSpPr>
            <p:nvPr/>
          </p:nvSpPr>
          <p:spPr bwMode="auto">
            <a:xfrm>
              <a:off x="3552" y="2304"/>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741" name="Oval 46"/>
            <p:cNvSpPr>
              <a:spLocks noChangeArrowheads="1"/>
            </p:cNvSpPr>
            <p:nvPr/>
          </p:nvSpPr>
          <p:spPr bwMode="auto">
            <a:xfrm>
              <a:off x="3600" y="2304"/>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742" name="Oval 47"/>
            <p:cNvSpPr>
              <a:spLocks noChangeArrowheads="1"/>
            </p:cNvSpPr>
            <p:nvPr/>
          </p:nvSpPr>
          <p:spPr bwMode="auto">
            <a:xfrm>
              <a:off x="3648" y="2304"/>
              <a:ext cx="48" cy="48"/>
            </a:xfrm>
            <a:prstGeom prst="ellipse">
              <a:avLst/>
            </a:prstGeom>
            <a:solidFill>
              <a:schemeClr val="accent2"/>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743" name="Oval 48"/>
            <p:cNvSpPr>
              <a:spLocks noChangeArrowheads="1"/>
            </p:cNvSpPr>
            <p:nvPr/>
          </p:nvSpPr>
          <p:spPr bwMode="auto">
            <a:xfrm>
              <a:off x="3696" y="2304"/>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744" name="Oval 49"/>
            <p:cNvSpPr>
              <a:spLocks noChangeArrowheads="1"/>
            </p:cNvSpPr>
            <p:nvPr/>
          </p:nvSpPr>
          <p:spPr bwMode="auto">
            <a:xfrm>
              <a:off x="3840" y="2304"/>
              <a:ext cx="48" cy="48"/>
            </a:xfrm>
            <a:prstGeom prst="ellipse">
              <a:avLst/>
            </a:prstGeom>
            <a:solidFill>
              <a:schemeClr val="accent2"/>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745" name="Oval 50"/>
            <p:cNvSpPr>
              <a:spLocks noChangeArrowheads="1"/>
            </p:cNvSpPr>
            <p:nvPr/>
          </p:nvSpPr>
          <p:spPr bwMode="auto">
            <a:xfrm>
              <a:off x="3888" y="2304"/>
              <a:ext cx="48" cy="48"/>
            </a:xfrm>
            <a:prstGeom prst="ellipse">
              <a:avLst/>
            </a:prstGeom>
            <a:solidFill>
              <a:schemeClr val="accent2"/>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746" name="Oval 51"/>
            <p:cNvSpPr>
              <a:spLocks noChangeArrowheads="1"/>
            </p:cNvSpPr>
            <p:nvPr/>
          </p:nvSpPr>
          <p:spPr bwMode="auto">
            <a:xfrm>
              <a:off x="3504" y="1968"/>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747" name="Oval 52"/>
            <p:cNvSpPr>
              <a:spLocks noChangeArrowheads="1"/>
            </p:cNvSpPr>
            <p:nvPr/>
          </p:nvSpPr>
          <p:spPr bwMode="auto">
            <a:xfrm>
              <a:off x="3504" y="2016"/>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748" name="Oval 53"/>
            <p:cNvSpPr>
              <a:spLocks noChangeArrowheads="1"/>
            </p:cNvSpPr>
            <p:nvPr/>
          </p:nvSpPr>
          <p:spPr bwMode="auto">
            <a:xfrm>
              <a:off x="3504" y="2112"/>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749" name="Oval 54"/>
            <p:cNvSpPr>
              <a:spLocks noChangeArrowheads="1"/>
            </p:cNvSpPr>
            <p:nvPr/>
          </p:nvSpPr>
          <p:spPr bwMode="auto">
            <a:xfrm>
              <a:off x="3552" y="2016"/>
              <a:ext cx="48" cy="48"/>
            </a:xfrm>
            <a:prstGeom prst="ellipse">
              <a:avLst/>
            </a:prstGeom>
            <a:solidFill>
              <a:schemeClr val="accent2"/>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750" name="Oval 55"/>
            <p:cNvSpPr>
              <a:spLocks noChangeArrowheads="1"/>
            </p:cNvSpPr>
            <p:nvPr/>
          </p:nvSpPr>
          <p:spPr bwMode="auto">
            <a:xfrm>
              <a:off x="3552" y="2064"/>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751" name="Oval 56"/>
            <p:cNvSpPr>
              <a:spLocks noChangeArrowheads="1"/>
            </p:cNvSpPr>
            <p:nvPr/>
          </p:nvSpPr>
          <p:spPr bwMode="auto">
            <a:xfrm>
              <a:off x="3552" y="2112"/>
              <a:ext cx="48" cy="48"/>
            </a:xfrm>
            <a:prstGeom prst="ellipse">
              <a:avLst/>
            </a:prstGeom>
            <a:solidFill>
              <a:schemeClr val="accent2"/>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752" name="Oval 57"/>
            <p:cNvSpPr>
              <a:spLocks noChangeArrowheads="1"/>
            </p:cNvSpPr>
            <p:nvPr/>
          </p:nvSpPr>
          <p:spPr bwMode="auto">
            <a:xfrm>
              <a:off x="3600" y="2016"/>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753" name="Oval 58"/>
            <p:cNvSpPr>
              <a:spLocks noChangeArrowheads="1"/>
            </p:cNvSpPr>
            <p:nvPr/>
          </p:nvSpPr>
          <p:spPr bwMode="auto">
            <a:xfrm>
              <a:off x="3600" y="2064"/>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754" name="Oval 59"/>
            <p:cNvSpPr>
              <a:spLocks noChangeArrowheads="1"/>
            </p:cNvSpPr>
            <p:nvPr/>
          </p:nvSpPr>
          <p:spPr bwMode="auto">
            <a:xfrm>
              <a:off x="3600" y="2112"/>
              <a:ext cx="48" cy="48"/>
            </a:xfrm>
            <a:prstGeom prst="ellipse">
              <a:avLst/>
            </a:prstGeom>
            <a:solidFill>
              <a:schemeClr val="accent2"/>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755" name="Oval 60"/>
            <p:cNvSpPr>
              <a:spLocks noChangeArrowheads="1"/>
            </p:cNvSpPr>
            <p:nvPr/>
          </p:nvSpPr>
          <p:spPr bwMode="auto">
            <a:xfrm>
              <a:off x="3648" y="1968"/>
              <a:ext cx="48" cy="48"/>
            </a:xfrm>
            <a:prstGeom prst="ellipse">
              <a:avLst/>
            </a:prstGeom>
            <a:solidFill>
              <a:schemeClr val="accent2"/>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756" name="Oval 61"/>
            <p:cNvSpPr>
              <a:spLocks noChangeArrowheads="1"/>
            </p:cNvSpPr>
            <p:nvPr/>
          </p:nvSpPr>
          <p:spPr bwMode="auto">
            <a:xfrm>
              <a:off x="3648" y="2016"/>
              <a:ext cx="48" cy="48"/>
            </a:xfrm>
            <a:prstGeom prst="ellipse">
              <a:avLst/>
            </a:prstGeom>
            <a:solidFill>
              <a:schemeClr val="accent2"/>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757" name="Oval 62"/>
            <p:cNvSpPr>
              <a:spLocks noChangeArrowheads="1"/>
            </p:cNvSpPr>
            <p:nvPr/>
          </p:nvSpPr>
          <p:spPr bwMode="auto">
            <a:xfrm>
              <a:off x="3648" y="2064"/>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758" name="Oval 63"/>
            <p:cNvSpPr>
              <a:spLocks noChangeArrowheads="1"/>
            </p:cNvSpPr>
            <p:nvPr/>
          </p:nvSpPr>
          <p:spPr bwMode="auto">
            <a:xfrm>
              <a:off x="3648" y="2112"/>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759" name="Oval 64"/>
            <p:cNvSpPr>
              <a:spLocks noChangeArrowheads="1"/>
            </p:cNvSpPr>
            <p:nvPr/>
          </p:nvSpPr>
          <p:spPr bwMode="auto">
            <a:xfrm>
              <a:off x="3696" y="1968"/>
              <a:ext cx="48" cy="48"/>
            </a:xfrm>
            <a:prstGeom prst="ellipse">
              <a:avLst/>
            </a:prstGeom>
            <a:solidFill>
              <a:schemeClr val="accent2"/>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760" name="Oval 65"/>
            <p:cNvSpPr>
              <a:spLocks noChangeArrowheads="1"/>
            </p:cNvSpPr>
            <p:nvPr/>
          </p:nvSpPr>
          <p:spPr bwMode="auto">
            <a:xfrm>
              <a:off x="3696" y="2016"/>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761" name="Oval 66"/>
            <p:cNvSpPr>
              <a:spLocks noChangeArrowheads="1"/>
            </p:cNvSpPr>
            <p:nvPr/>
          </p:nvSpPr>
          <p:spPr bwMode="auto">
            <a:xfrm>
              <a:off x="3696" y="2064"/>
              <a:ext cx="48" cy="48"/>
            </a:xfrm>
            <a:prstGeom prst="ellipse">
              <a:avLst/>
            </a:prstGeom>
            <a:solidFill>
              <a:schemeClr val="accent2"/>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762" name="Oval 67"/>
            <p:cNvSpPr>
              <a:spLocks noChangeArrowheads="1"/>
            </p:cNvSpPr>
            <p:nvPr/>
          </p:nvSpPr>
          <p:spPr bwMode="auto">
            <a:xfrm>
              <a:off x="3696" y="2112"/>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763" name="Oval 68"/>
            <p:cNvSpPr>
              <a:spLocks noChangeArrowheads="1"/>
            </p:cNvSpPr>
            <p:nvPr/>
          </p:nvSpPr>
          <p:spPr bwMode="auto">
            <a:xfrm>
              <a:off x="3744" y="2016"/>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764" name="Oval 69"/>
            <p:cNvSpPr>
              <a:spLocks noChangeArrowheads="1"/>
            </p:cNvSpPr>
            <p:nvPr/>
          </p:nvSpPr>
          <p:spPr bwMode="auto">
            <a:xfrm>
              <a:off x="3744" y="2112"/>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765" name="Oval 70"/>
            <p:cNvSpPr>
              <a:spLocks noChangeArrowheads="1"/>
            </p:cNvSpPr>
            <p:nvPr/>
          </p:nvSpPr>
          <p:spPr bwMode="auto">
            <a:xfrm>
              <a:off x="3792" y="1968"/>
              <a:ext cx="48" cy="48"/>
            </a:xfrm>
            <a:prstGeom prst="ellipse">
              <a:avLst/>
            </a:prstGeom>
            <a:solidFill>
              <a:schemeClr val="accent2"/>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766" name="Oval 71"/>
            <p:cNvSpPr>
              <a:spLocks noChangeArrowheads="1"/>
            </p:cNvSpPr>
            <p:nvPr/>
          </p:nvSpPr>
          <p:spPr bwMode="auto">
            <a:xfrm>
              <a:off x="3792" y="2016"/>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767" name="Oval 72"/>
            <p:cNvSpPr>
              <a:spLocks noChangeArrowheads="1"/>
            </p:cNvSpPr>
            <p:nvPr/>
          </p:nvSpPr>
          <p:spPr bwMode="auto">
            <a:xfrm>
              <a:off x="3792" y="2064"/>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768" name="Oval 73"/>
            <p:cNvSpPr>
              <a:spLocks noChangeArrowheads="1"/>
            </p:cNvSpPr>
            <p:nvPr/>
          </p:nvSpPr>
          <p:spPr bwMode="auto">
            <a:xfrm>
              <a:off x="3792" y="2112"/>
              <a:ext cx="48" cy="48"/>
            </a:xfrm>
            <a:prstGeom prst="ellipse">
              <a:avLst/>
            </a:prstGeom>
            <a:solidFill>
              <a:schemeClr val="accent2"/>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769" name="Oval 74"/>
            <p:cNvSpPr>
              <a:spLocks noChangeArrowheads="1"/>
            </p:cNvSpPr>
            <p:nvPr/>
          </p:nvSpPr>
          <p:spPr bwMode="auto">
            <a:xfrm>
              <a:off x="3840" y="1968"/>
              <a:ext cx="48" cy="48"/>
            </a:xfrm>
            <a:prstGeom prst="ellipse">
              <a:avLst/>
            </a:prstGeom>
            <a:solidFill>
              <a:srgbClr val="CC3434"/>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770" name="Oval 75"/>
            <p:cNvSpPr>
              <a:spLocks noChangeArrowheads="1"/>
            </p:cNvSpPr>
            <p:nvPr/>
          </p:nvSpPr>
          <p:spPr bwMode="auto">
            <a:xfrm>
              <a:off x="3840" y="2064"/>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771" name="Oval 76"/>
            <p:cNvSpPr>
              <a:spLocks noChangeArrowheads="1"/>
            </p:cNvSpPr>
            <p:nvPr/>
          </p:nvSpPr>
          <p:spPr bwMode="auto">
            <a:xfrm>
              <a:off x="3888" y="1968"/>
              <a:ext cx="48" cy="48"/>
            </a:xfrm>
            <a:prstGeom prst="ellipse">
              <a:avLst/>
            </a:prstGeom>
            <a:solidFill>
              <a:schemeClr val="accent2"/>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772" name="Oval 77"/>
            <p:cNvSpPr>
              <a:spLocks noChangeArrowheads="1"/>
            </p:cNvSpPr>
            <p:nvPr/>
          </p:nvSpPr>
          <p:spPr bwMode="auto">
            <a:xfrm>
              <a:off x="3888" y="2016"/>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773" name="Oval 78"/>
            <p:cNvSpPr>
              <a:spLocks noChangeArrowheads="1"/>
            </p:cNvSpPr>
            <p:nvPr/>
          </p:nvSpPr>
          <p:spPr bwMode="auto">
            <a:xfrm>
              <a:off x="3888" y="2112"/>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774" name="Oval 79"/>
            <p:cNvSpPr>
              <a:spLocks noChangeArrowheads="1"/>
            </p:cNvSpPr>
            <p:nvPr/>
          </p:nvSpPr>
          <p:spPr bwMode="auto">
            <a:xfrm>
              <a:off x="3504" y="2256"/>
              <a:ext cx="48" cy="48"/>
            </a:xfrm>
            <a:prstGeom prst="ellipse">
              <a:avLst/>
            </a:prstGeom>
            <a:solidFill>
              <a:srgbClr val="CC3434"/>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775" name="Oval 80"/>
            <p:cNvSpPr>
              <a:spLocks noChangeArrowheads="1"/>
            </p:cNvSpPr>
            <p:nvPr/>
          </p:nvSpPr>
          <p:spPr bwMode="auto">
            <a:xfrm>
              <a:off x="3600" y="2160"/>
              <a:ext cx="48" cy="48"/>
            </a:xfrm>
            <a:prstGeom prst="ellipse">
              <a:avLst/>
            </a:prstGeom>
            <a:solidFill>
              <a:srgbClr val="CC3434"/>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776" name="Oval 81"/>
            <p:cNvSpPr>
              <a:spLocks noChangeArrowheads="1"/>
            </p:cNvSpPr>
            <p:nvPr/>
          </p:nvSpPr>
          <p:spPr bwMode="auto">
            <a:xfrm>
              <a:off x="3600" y="2256"/>
              <a:ext cx="48" cy="48"/>
            </a:xfrm>
            <a:prstGeom prst="ellipse">
              <a:avLst/>
            </a:prstGeom>
            <a:solidFill>
              <a:srgbClr val="CC3434"/>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777" name="Oval 82"/>
            <p:cNvSpPr>
              <a:spLocks noChangeArrowheads="1"/>
            </p:cNvSpPr>
            <p:nvPr/>
          </p:nvSpPr>
          <p:spPr bwMode="auto">
            <a:xfrm>
              <a:off x="3648" y="2208"/>
              <a:ext cx="48" cy="48"/>
            </a:xfrm>
            <a:prstGeom prst="ellipse">
              <a:avLst/>
            </a:prstGeom>
            <a:solidFill>
              <a:srgbClr val="CC3434"/>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778" name="Oval 83"/>
            <p:cNvSpPr>
              <a:spLocks noChangeArrowheads="1"/>
            </p:cNvSpPr>
            <p:nvPr/>
          </p:nvSpPr>
          <p:spPr bwMode="auto">
            <a:xfrm>
              <a:off x="3744" y="2208"/>
              <a:ext cx="48" cy="48"/>
            </a:xfrm>
            <a:prstGeom prst="ellipse">
              <a:avLst/>
            </a:prstGeom>
            <a:solidFill>
              <a:srgbClr val="CC3434"/>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779" name="Oval 84"/>
            <p:cNvSpPr>
              <a:spLocks noChangeArrowheads="1"/>
            </p:cNvSpPr>
            <p:nvPr/>
          </p:nvSpPr>
          <p:spPr bwMode="auto">
            <a:xfrm>
              <a:off x="3792" y="2208"/>
              <a:ext cx="48" cy="48"/>
            </a:xfrm>
            <a:prstGeom prst="ellipse">
              <a:avLst/>
            </a:prstGeom>
            <a:solidFill>
              <a:srgbClr val="CC3434"/>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780" name="Oval 85"/>
            <p:cNvSpPr>
              <a:spLocks noChangeArrowheads="1"/>
            </p:cNvSpPr>
            <p:nvPr/>
          </p:nvSpPr>
          <p:spPr bwMode="auto">
            <a:xfrm>
              <a:off x="3888" y="2160"/>
              <a:ext cx="48" cy="48"/>
            </a:xfrm>
            <a:prstGeom prst="ellipse">
              <a:avLst/>
            </a:prstGeom>
            <a:solidFill>
              <a:schemeClr val="accent2"/>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781" name="Oval 86"/>
            <p:cNvSpPr>
              <a:spLocks noChangeArrowheads="1"/>
            </p:cNvSpPr>
            <p:nvPr/>
          </p:nvSpPr>
          <p:spPr bwMode="auto">
            <a:xfrm>
              <a:off x="3744" y="2304"/>
              <a:ext cx="48" cy="48"/>
            </a:xfrm>
            <a:prstGeom prst="ellipse">
              <a:avLst/>
            </a:prstGeom>
            <a:solidFill>
              <a:srgbClr val="CC3434"/>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782" name="Oval 87"/>
            <p:cNvSpPr>
              <a:spLocks noChangeArrowheads="1"/>
            </p:cNvSpPr>
            <p:nvPr/>
          </p:nvSpPr>
          <p:spPr bwMode="auto">
            <a:xfrm>
              <a:off x="3792" y="2304"/>
              <a:ext cx="48" cy="48"/>
            </a:xfrm>
            <a:prstGeom prst="ellipse">
              <a:avLst/>
            </a:prstGeom>
            <a:solidFill>
              <a:srgbClr val="CC3434"/>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783" name="Oval 88"/>
            <p:cNvSpPr>
              <a:spLocks noChangeArrowheads="1"/>
            </p:cNvSpPr>
            <p:nvPr/>
          </p:nvSpPr>
          <p:spPr bwMode="auto">
            <a:xfrm>
              <a:off x="3504" y="2064"/>
              <a:ext cx="48" cy="48"/>
            </a:xfrm>
            <a:prstGeom prst="ellipse">
              <a:avLst/>
            </a:prstGeom>
            <a:solidFill>
              <a:srgbClr val="CC3434"/>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784" name="Oval 89"/>
            <p:cNvSpPr>
              <a:spLocks noChangeArrowheads="1"/>
            </p:cNvSpPr>
            <p:nvPr/>
          </p:nvSpPr>
          <p:spPr bwMode="auto">
            <a:xfrm>
              <a:off x="3552" y="1968"/>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785" name="Oval 90"/>
            <p:cNvSpPr>
              <a:spLocks noChangeArrowheads="1"/>
            </p:cNvSpPr>
            <p:nvPr/>
          </p:nvSpPr>
          <p:spPr bwMode="auto">
            <a:xfrm>
              <a:off x="3600" y="1968"/>
              <a:ext cx="48" cy="48"/>
            </a:xfrm>
            <a:prstGeom prst="ellipse">
              <a:avLst/>
            </a:prstGeom>
            <a:solidFill>
              <a:srgbClr val="CC3434"/>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786" name="Oval 91"/>
            <p:cNvSpPr>
              <a:spLocks noChangeArrowheads="1"/>
            </p:cNvSpPr>
            <p:nvPr/>
          </p:nvSpPr>
          <p:spPr bwMode="auto">
            <a:xfrm>
              <a:off x="3744" y="1968"/>
              <a:ext cx="48" cy="48"/>
            </a:xfrm>
            <a:prstGeom prst="ellipse">
              <a:avLst/>
            </a:prstGeom>
            <a:solidFill>
              <a:srgbClr val="CC3434"/>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787" name="Oval 92"/>
            <p:cNvSpPr>
              <a:spLocks noChangeArrowheads="1"/>
            </p:cNvSpPr>
            <p:nvPr/>
          </p:nvSpPr>
          <p:spPr bwMode="auto">
            <a:xfrm>
              <a:off x="3744" y="2064"/>
              <a:ext cx="48" cy="48"/>
            </a:xfrm>
            <a:prstGeom prst="ellipse">
              <a:avLst/>
            </a:prstGeom>
            <a:solidFill>
              <a:srgbClr val="CC3434"/>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788" name="Oval 93"/>
            <p:cNvSpPr>
              <a:spLocks noChangeArrowheads="1"/>
            </p:cNvSpPr>
            <p:nvPr/>
          </p:nvSpPr>
          <p:spPr bwMode="auto">
            <a:xfrm>
              <a:off x="3840" y="2016"/>
              <a:ext cx="48" cy="48"/>
            </a:xfrm>
            <a:prstGeom prst="ellipse">
              <a:avLst/>
            </a:prstGeom>
            <a:solidFill>
              <a:srgbClr val="CC3434"/>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789" name="Oval 94"/>
            <p:cNvSpPr>
              <a:spLocks noChangeArrowheads="1"/>
            </p:cNvSpPr>
            <p:nvPr/>
          </p:nvSpPr>
          <p:spPr bwMode="auto">
            <a:xfrm>
              <a:off x="3840" y="2112"/>
              <a:ext cx="48" cy="48"/>
            </a:xfrm>
            <a:prstGeom prst="ellipse">
              <a:avLst/>
            </a:prstGeom>
            <a:solidFill>
              <a:srgbClr val="CC3434"/>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790" name="Oval 95"/>
            <p:cNvSpPr>
              <a:spLocks noChangeArrowheads="1"/>
            </p:cNvSpPr>
            <p:nvPr/>
          </p:nvSpPr>
          <p:spPr bwMode="auto">
            <a:xfrm>
              <a:off x="3888" y="2064"/>
              <a:ext cx="48" cy="48"/>
            </a:xfrm>
            <a:prstGeom prst="ellipse">
              <a:avLst/>
            </a:prstGeom>
            <a:solidFill>
              <a:srgbClr val="CC3434"/>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791" name="Rectangle 96"/>
            <p:cNvSpPr>
              <a:spLocks noChangeArrowheads="1"/>
            </p:cNvSpPr>
            <p:nvPr/>
          </p:nvSpPr>
          <p:spPr bwMode="auto">
            <a:xfrm>
              <a:off x="3504" y="1968"/>
              <a:ext cx="432" cy="384"/>
            </a:xfrm>
            <a:prstGeom prst="rect">
              <a:avLst/>
            </a:prstGeom>
            <a:noFill/>
            <a:ln w="12700">
              <a:solidFill>
                <a:schemeClr val="tx1"/>
              </a:solidFill>
              <a:miter lim="800000"/>
              <a:headEnd/>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kumimoji="0" lang="zh-TW" altLang="en-US">
                <a:latin typeface="Trebuchet MS" pitchFamily="34" charset="0"/>
                <a:ea typeface="微軟正黑體" pitchFamily="34" charset="-120"/>
              </a:endParaRPr>
            </a:p>
          </p:txBody>
        </p:sp>
        <p:sp>
          <p:nvSpPr>
            <p:cNvPr id="29792" name="Rectangle 97"/>
            <p:cNvSpPr>
              <a:spLocks noChangeArrowheads="1"/>
            </p:cNvSpPr>
            <p:nvPr/>
          </p:nvSpPr>
          <p:spPr bwMode="auto">
            <a:xfrm>
              <a:off x="3456" y="2016"/>
              <a:ext cx="432" cy="384"/>
            </a:xfrm>
            <a:prstGeom prst="rect">
              <a:avLst/>
            </a:prstGeom>
            <a:solidFill>
              <a:srgbClr val="FFFFFF"/>
            </a:solidFill>
            <a:ln w="3175">
              <a:solidFill>
                <a:schemeClr val="tx1"/>
              </a:solidFill>
              <a:miter lim="800000"/>
              <a:headEnd/>
              <a:tailEnd/>
            </a:ln>
          </p:spPr>
          <p:txBody>
            <a:bodyPr wrap="none" anchor="ctr"/>
            <a:lstStyle/>
            <a:p>
              <a:endParaRPr kumimoji="0" lang="zh-TW" altLang="en-US">
                <a:latin typeface="Trebuchet MS" pitchFamily="34" charset="0"/>
                <a:ea typeface="微軟正黑體" pitchFamily="34" charset="-120"/>
              </a:endParaRPr>
            </a:p>
          </p:txBody>
        </p:sp>
        <p:sp>
          <p:nvSpPr>
            <p:cNvPr id="29793" name="Oval 98"/>
            <p:cNvSpPr>
              <a:spLocks noChangeArrowheads="1"/>
            </p:cNvSpPr>
            <p:nvPr/>
          </p:nvSpPr>
          <p:spPr bwMode="auto">
            <a:xfrm>
              <a:off x="3456" y="2208"/>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794" name="Oval 99"/>
            <p:cNvSpPr>
              <a:spLocks noChangeArrowheads="1"/>
            </p:cNvSpPr>
            <p:nvPr/>
          </p:nvSpPr>
          <p:spPr bwMode="auto">
            <a:xfrm>
              <a:off x="3456" y="2256"/>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795" name="Oval 100"/>
            <p:cNvSpPr>
              <a:spLocks noChangeArrowheads="1"/>
            </p:cNvSpPr>
            <p:nvPr/>
          </p:nvSpPr>
          <p:spPr bwMode="auto">
            <a:xfrm>
              <a:off x="3504" y="2208"/>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796" name="Oval 101"/>
            <p:cNvSpPr>
              <a:spLocks noChangeArrowheads="1"/>
            </p:cNvSpPr>
            <p:nvPr/>
          </p:nvSpPr>
          <p:spPr bwMode="auto">
            <a:xfrm>
              <a:off x="3504" y="2256"/>
              <a:ext cx="48" cy="48"/>
            </a:xfrm>
            <a:prstGeom prst="ellipse">
              <a:avLst/>
            </a:prstGeom>
            <a:solidFill>
              <a:schemeClr val="accent2"/>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797" name="Oval 102"/>
            <p:cNvSpPr>
              <a:spLocks noChangeArrowheads="1"/>
            </p:cNvSpPr>
            <p:nvPr/>
          </p:nvSpPr>
          <p:spPr bwMode="auto">
            <a:xfrm>
              <a:off x="3504" y="2304"/>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798" name="Oval 103"/>
            <p:cNvSpPr>
              <a:spLocks noChangeArrowheads="1"/>
            </p:cNvSpPr>
            <p:nvPr/>
          </p:nvSpPr>
          <p:spPr bwMode="auto">
            <a:xfrm>
              <a:off x="3552" y="2256"/>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799" name="Oval 104"/>
            <p:cNvSpPr>
              <a:spLocks noChangeArrowheads="1"/>
            </p:cNvSpPr>
            <p:nvPr/>
          </p:nvSpPr>
          <p:spPr bwMode="auto">
            <a:xfrm>
              <a:off x="3600" y="2208"/>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800" name="Oval 105"/>
            <p:cNvSpPr>
              <a:spLocks noChangeArrowheads="1"/>
            </p:cNvSpPr>
            <p:nvPr/>
          </p:nvSpPr>
          <p:spPr bwMode="auto">
            <a:xfrm>
              <a:off x="3600" y="2304"/>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801" name="Oval 106"/>
            <p:cNvSpPr>
              <a:spLocks noChangeArrowheads="1"/>
            </p:cNvSpPr>
            <p:nvPr/>
          </p:nvSpPr>
          <p:spPr bwMode="auto">
            <a:xfrm>
              <a:off x="3648" y="2208"/>
              <a:ext cx="48" cy="48"/>
            </a:xfrm>
            <a:prstGeom prst="ellipse">
              <a:avLst/>
            </a:prstGeom>
            <a:solidFill>
              <a:schemeClr val="accent2"/>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802" name="Oval 107"/>
            <p:cNvSpPr>
              <a:spLocks noChangeArrowheads="1"/>
            </p:cNvSpPr>
            <p:nvPr/>
          </p:nvSpPr>
          <p:spPr bwMode="auto">
            <a:xfrm>
              <a:off x="3648" y="2256"/>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803" name="Oval 108"/>
            <p:cNvSpPr>
              <a:spLocks noChangeArrowheads="1"/>
            </p:cNvSpPr>
            <p:nvPr/>
          </p:nvSpPr>
          <p:spPr bwMode="auto">
            <a:xfrm>
              <a:off x="3648" y="2304"/>
              <a:ext cx="48" cy="48"/>
            </a:xfrm>
            <a:prstGeom prst="ellipse">
              <a:avLst/>
            </a:prstGeom>
            <a:solidFill>
              <a:schemeClr val="accent2"/>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804" name="Oval 109"/>
            <p:cNvSpPr>
              <a:spLocks noChangeArrowheads="1"/>
            </p:cNvSpPr>
            <p:nvPr/>
          </p:nvSpPr>
          <p:spPr bwMode="auto">
            <a:xfrm>
              <a:off x="3696" y="2208"/>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805" name="Oval 110"/>
            <p:cNvSpPr>
              <a:spLocks noChangeArrowheads="1"/>
            </p:cNvSpPr>
            <p:nvPr/>
          </p:nvSpPr>
          <p:spPr bwMode="auto">
            <a:xfrm>
              <a:off x="3696" y="2304"/>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806" name="Oval 111"/>
            <p:cNvSpPr>
              <a:spLocks noChangeArrowheads="1"/>
            </p:cNvSpPr>
            <p:nvPr/>
          </p:nvSpPr>
          <p:spPr bwMode="auto">
            <a:xfrm>
              <a:off x="3744" y="2208"/>
              <a:ext cx="48" cy="48"/>
            </a:xfrm>
            <a:prstGeom prst="ellipse">
              <a:avLst/>
            </a:prstGeom>
            <a:solidFill>
              <a:schemeClr val="accent2"/>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807" name="Oval 112"/>
            <p:cNvSpPr>
              <a:spLocks noChangeArrowheads="1"/>
            </p:cNvSpPr>
            <p:nvPr/>
          </p:nvSpPr>
          <p:spPr bwMode="auto">
            <a:xfrm>
              <a:off x="3744" y="2304"/>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808" name="Oval 113"/>
            <p:cNvSpPr>
              <a:spLocks noChangeArrowheads="1"/>
            </p:cNvSpPr>
            <p:nvPr/>
          </p:nvSpPr>
          <p:spPr bwMode="auto">
            <a:xfrm>
              <a:off x="3792" y="2208"/>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809" name="Oval 114"/>
            <p:cNvSpPr>
              <a:spLocks noChangeArrowheads="1"/>
            </p:cNvSpPr>
            <p:nvPr/>
          </p:nvSpPr>
          <p:spPr bwMode="auto">
            <a:xfrm>
              <a:off x="3792" y="2256"/>
              <a:ext cx="48" cy="48"/>
            </a:xfrm>
            <a:prstGeom prst="ellipse">
              <a:avLst/>
            </a:prstGeom>
            <a:solidFill>
              <a:schemeClr val="accent2"/>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810" name="Oval 115"/>
            <p:cNvSpPr>
              <a:spLocks noChangeArrowheads="1"/>
            </p:cNvSpPr>
            <p:nvPr/>
          </p:nvSpPr>
          <p:spPr bwMode="auto">
            <a:xfrm>
              <a:off x="3792" y="2304"/>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811" name="Oval 116"/>
            <p:cNvSpPr>
              <a:spLocks noChangeArrowheads="1"/>
            </p:cNvSpPr>
            <p:nvPr/>
          </p:nvSpPr>
          <p:spPr bwMode="auto">
            <a:xfrm>
              <a:off x="3840" y="2256"/>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812" name="Oval 117"/>
            <p:cNvSpPr>
              <a:spLocks noChangeArrowheads="1"/>
            </p:cNvSpPr>
            <p:nvPr/>
          </p:nvSpPr>
          <p:spPr bwMode="auto">
            <a:xfrm>
              <a:off x="3840" y="2304"/>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813" name="Oval 118"/>
            <p:cNvSpPr>
              <a:spLocks noChangeArrowheads="1"/>
            </p:cNvSpPr>
            <p:nvPr/>
          </p:nvSpPr>
          <p:spPr bwMode="auto">
            <a:xfrm>
              <a:off x="3456" y="2352"/>
              <a:ext cx="48" cy="48"/>
            </a:xfrm>
            <a:prstGeom prst="ellipse">
              <a:avLst/>
            </a:prstGeom>
            <a:solidFill>
              <a:schemeClr val="accent2"/>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814" name="Oval 119"/>
            <p:cNvSpPr>
              <a:spLocks noChangeArrowheads="1"/>
            </p:cNvSpPr>
            <p:nvPr/>
          </p:nvSpPr>
          <p:spPr bwMode="auto">
            <a:xfrm>
              <a:off x="3504" y="2352"/>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815" name="Oval 120"/>
            <p:cNvSpPr>
              <a:spLocks noChangeArrowheads="1"/>
            </p:cNvSpPr>
            <p:nvPr/>
          </p:nvSpPr>
          <p:spPr bwMode="auto">
            <a:xfrm>
              <a:off x="3552" y="2352"/>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816" name="Oval 121"/>
            <p:cNvSpPr>
              <a:spLocks noChangeArrowheads="1"/>
            </p:cNvSpPr>
            <p:nvPr/>
          </p:nvSpPr>
          <p:spPr bwMode="auto">
            <a:xfrm>
              <a:off x="3600" y="2352"/>
              <a:ext cx="48" cy="48"/>
            </a:xfrm>
            <a:prstGeom prst="ellipse">
              <a:avLst/>
            </a:prstGeom>
            <a:solidFill>
              <a:schemeClr val="accent2"/>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817" name="Oval 122"/>
            <p:cNvSpPr>
              <a:spLocks noChangeArrowheads="1"/>
            </p:cNvSpPr>
            <p:nvPr/>
          </p:nvSpPr>
          <p:spPr bwMode="auto">
            <a:xfrm>
              <a:off x="3648" y="2352"/>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818" name="Oval 123"/>
            <p:cNvSpPr>
              <a:spLocks noChangeArrowheads="1"/>
            </p:cNvSpPr>
            <p:nvPr/>
          </p:nvSpPr>
          <p:spPr bwMode="auto">
            <a:xfrm>
              <a:off x="3792" y="2352"/>
              <a:ext cx="48" cy="48"/>
            </a:xfrm>
            <a:prstGeom prst="ellipse">
              <a:avLst/>
            </a:prstGeom>
            <a:solidFill>
              <a:schemeClr val="accent2"/>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819" name="Oval 124"/>
            <p:cNvSpPr>
              <a:spLocks noChangeArrowheads="1"/>
            </p:cNvSpPr>
            <p:nvPr/>
          </p:nvSpPr>
          <p:spPr bwMode="auto">
            <a:xfrm>
              <a:off x="3840" y="2352"/>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820" name="Oval 125"/>
            <p:cNvSpPr>
              <a:spLocks noChangeArrowheads="1"/>
            </p:cNvSpPr>
            <p:nvPr/>
          </p:nvSpPr>
          <p:spPr bwMode="auto">
            <a:xfrm>
              <a:off x="3456" y="2016"/>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821" name="Oval 126"/>
            <p:cNvSpPr>
              <a:spLocks noChangeArrowheads="1"/>
            </p:cNvSpPr>
            <p:nvPr/>
          </p:nvSpPr>
          <p:spPr bwMode="auto">
            <a:xfrm>
              <a:off x="3456" y="2064"/>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822" name="Oval 127"/>
            <p:cNvSpPr>
              <a:spLocks noChangeArrowheads="1"/>
            </p:cNvSpPr>
            <p:nvPr/>
          </p:nvSpPr>
          <p:spPr bwMode="auto">
            <a:xfrm>
              <a:off x="3456" y="2160"/>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823" name="Oval 128"/>
            <p:cNvSpPr>
              <a:spLocks noChangeArrowheads="1"/>
            </p:cNvSpPr>
            <p:nvPr/>
          </p:nvSpPr>
          <p:spPr bwMode="auto">
            <a:xfrm>
              <a:off x="3504" y="2064"/>
              <a:ext cx="48" cy="48"/>
            </a:xfrm>
            <a:prstGeom prst="ellipse">
              <a:avLst/>
            </a:prstGeom>
            <a:solidFill>
              <a:schemeClr val="accent2"/>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824" name="Oval 129"/>
            <p:cNvSpPr>
              <a:spLocks noChangeArrowheads="1"/>
            </p:cNvSpPr>
            <p:nvPr/>
          </p:nvSpPr>
          <p:spPr bwMode="auto">
            <a:xfrm>
              <a:off x="3504" y="2112"/>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825" name="Oval 130"/>
            <p:cNvSpPr>
              <a:spLocks noChangeArrowheads="1"/>
            </p:cNvSpPr>
            <p:nvPr/>
          </p:nvSpPr>
          <p:spPr bwMode="auto">
            <a:xfrm>
              <a:off x="3504" y="2160"/>
              <a:ext cx="48" cy="48"/>
            </a:xfrm>
            <a:prstGeom prst="ellipse">
              <a:avLst/>
            </a:prstGeom>
            <a:solidFill>
              <a:schemeClr val="accent2"/>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826" name="Oval 131"/>
            <p:cNvSpPr>
              <a:spLocks noChangeArrowheads="1"/>
            </p:cNvSpPr>
            <p:nvPr/>
          </p:nvSpPr>
          <p:spPr bwMode="auto">
            <a:xfrm>
              <a:off x="3552" y="2064"/>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827" name="Oval 132"/>
            <p:cNvSpPr>
              <a:spLocks noChangeArrowheads="1"/>
            </p:cNvSpPr>
            <p:nvPr/>
          </p:nvSpPr>
          <p:spPr bwMode="auto">
            <a:xfrm>
              <a:off x="3552" y="2112"/>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828" name="Oval 133"/>
            <p:cNvSpPr>
              <a:spLocks noChangeArrowheads="1"/>
            </p:cNvSpPr>
            <p:nvPr/>
          </p:nvSpPr>
          <p:spPr bwMode="auto">
            <a:xfrm>
              <a:off x="3552" y="2160"/>
              <a:ext cx="48" cy="48"/>
            </a:xfrm>
            <a:prstGeom prst="ellipse">
              <a:avLst/>
            </a:prstGeom>
            <a:solidFill>
              <a:schemeClr val="accent2"/>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829" name="Oval 134"/>
            <p:cNvSpPr>
              <a:spLocks noChangeArrowheads="1"/>
            </p:cNvSpPr>
            <p:nvPr/>
          </p:nvSpPr>
          <p:spPr bwMode="auto">
            <a:xfrm>
              <a:off x="3600" y="2016"/>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830" name="Oval 135"/>
            <p:cNvSpPr>
              <a:spLocks noChangeArrowheads="1"/>
            </p:cNvSpPr>
            <p:nvPr/>
          </p:nvSpPr>
          <p:spPr bwMode="auto">
            <a:xfrm>
              <a:off x="3600" y="2064"/>
              <a:ext cx="48" cy="48"/>
            </a:xfrm>
            <a:prstGeom prst="ellipse">
              <a:avLst/>
            </a:prstGeom>
            <a:solidFill>
              <a:schemeClr val="accent2"/>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831" name="Oval 136"/>
            <p:cNvSpPr>
              <a:spLocks noChangeArrowheads="1"/>
            </p:cNvSpPr>
            <p:nvPr/>
          </p:nvSpPr>
          <p:spPr bwMode="auto">
            <a:xfrm>
              <a:off x="3600" y="2112"/>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832" name="Oval 137"/>
            <p:cNvSpPr>
              <a:spLocks noChangeArrowheads="1"/>
            </p:cNvSpPr>
            <p:nvPr/>
          </p:nvSpPr>
          <p:spPr bwMode="auto">
            <a:xfrm>
              <a:off x="3600" y="2160"/>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833" name="Oval 138"/>
            <p:cNvSpPr>
              <a:spLocks noChangeArrowheads="1"/>
            </p:cNvSpPr>
            <p:nvPr/>
          </p:nvSpPr>
          <p:spPr bwMode="auto">
            <a:xfrm>
              <a:off x="3648" y="2016"/>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834" name="Oval 139"/>
            <p:cNvSpPr>
              <a:spLocks noChangeArrowheads="1"/>
            </p:cNvSpPr>
            <p:nvPr/>
          </p:nvSpPr>
          <p:spPr bwMode="auto">
            <a:xfrm>
              <a:off x="3648" y="2064"/>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835" name="Oval 140"/>
            <p:cNvSpPr>
              <a:spLocks noChangeArrowheads="1"/>
            </p:cNvSpPr>
            <p:nvPr/>
          </p:nvSpPr>
          <p:spPr bwMode="auto">
            <a:xfrm>
              <a:off x="3648" y="2112"/>
              <a:ext cx="48" cy="48"/>
            </a:xfrm>
            <a:prstGeom prst="ellipse">
              <a:avLst/>
            </a:prstGeom>
            <a:solidFill>
              <a:schemeClr val="accent2"/>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836" name="Oval 141"/>
            <p:cNvSpPr>
              <a:spLocks noChangeArrowheads="1"/>
            </p:cNvSpPr>
            <p:nvPr/>
          </p:nvSpPr>
          <p:spPr bwMode="auto">
            <a:xfrm>
              <a:off x="3648" y="2160"/>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837" name="Oval 142"/>
            <p:cNvSpPr>
              <a:spLocks noChangeArrowheads="1"/>
            </p:cNvSpPr>
            <p:nvPr/>
          </p:nvSpPr>
          <p:spPr bwMode="auto">
            <a:xfrm>
              <a:off x="3696" y="2064"/>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838" name="Oval 143"/>
            <p:cNvSpPr>
              <a:spLocks noChangeArrowheads="1"/>
            </p:cNvSpPr>
            <p:nvPr/>
          </p:nvSpPr>
          <p:spPr bwMode="auto">
            <a:xfrm>
              <a:off x="3696" y="2160"/>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839" name="Oval 144"/>
            <p:cNvSpPr>
              <a:spLocks noChangeArrowheads="1"/>
            </p:cNvSpPr>
            <p:nvPr/>
          </p:nvSpPr>
          <p:spPr bwMode="auto">
            <a:xfrm>
              <a:off x="3744" y="2016"/>
              <a:ext cx="48" cy="48"/>
            </a:xfrm>
            <a:prstGeom prst="ellipse">
              <a:avLst/>
            </a:prstGeom>
            <a:solidFill>
              <a:schemeClr val="accent2"/>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840" name="Oval 145"/>
            <p:cNvSpPr>
              <a:spLocks noChangeArrowheads="1"/>
            </p:cNvSpPr>
            <p:nvPr/>
          </p:nvSpPr>
          <p:spPr bwMode="auto">
            <a:xfrm>
              <a:off x="3744" y="2064"/>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841" name="Oval 146"/>
            <p:cNvSpPr>
              <a:spLocks noChangeArrowheads="1"/>
            </p:cNvSpPr>
            <p:nvPr/>
          </p:nvSpPr>
          <p:spPr bwMode="auto">
            <a:xfrm>
              <a:off x="3744" y="2112"/>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842" name="Oval 147"/>
            <p:cNvSpPr>
              <a:spLocks noChangeArrowheads="1"/>
            </p:cNvSpPr>
            <p:nvPr/>
          </p:nvSpPr>
          <p:spPr bwMode="auto">
            <a:xfrm>
              <a:off x="3744" y="2160"/>
              <a:ext cx="48" cy="48"/>
            </a:xfrm>
            <a:prstGeom prst="ellipse">
              <a:avLst/>
            </a:prstGeom>
            <a:solidFill>
              <a:schemeClr val="accent2"/>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843" name="Oval 148"/>
            <p:cNvSpPr>
              <a:spLocks noChangeArrowheads="1"/>
            </p:cNvSpPr>
            <p:nvPr/>
          </p:nvSpPr>
          <p:spPr bwMode="auto">
            <a:xfrm>
              <a:off x="3792" y="2016"/>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844" name="Oval 149"/>
            <p:cNvSpPr>
              <a:spLocks noChangeArrowheads="1"/>
            </p:cNvSpPr>
            <p:nvPr/>
          </p:nvSpPr>
          <p:spPr bwMode="auto">
            <a:xfrm>
              <a:off x="3792" y="2112"/>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845" name="Oval 150"/>
            <p:cNvSpPr>
              <a:spLocks noChangeArrowheads="1"/>
            </p:cNvSpPr>
            <p:nvPr/>
          </p:nvSpPr>
          <p:spPr bwMode="auto">
            <a:xfrm>
              <a:off x="3840" y="2016"/>
              <a:ext cx="48" cy="48"/>
            </a:xfrm>
            <a:prstGeom prst="ellipse">
              <a:avLst/>
            </a:prstGeom>
            <a:solidFill>
              <a:schemeClr val="accent2"/>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846" name="Oval 151"/>
            <p:cNvSpPr>
              <a:spLocks noChangeArrowheads="1"/>
            </p:cNvSpPr>
            <p:nvPr/>
          </p:nvSpPr>
          <p:spPr bwMode="auto">
            <a:xfrm>
              <a:off x="3840" y="2064"/>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847" name="Oval 152"/>
            <p:cNvSpPr>
              <a:spLocks noChangeArrowheads="1"/>
            </p:cNvSpPr>
            <p:nvPr/>
          </p:nvSpPr>
          <p:spPr bwMode="auto">
            <a:xfrm>
              <a:off x="3840" y="2160"/>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848" name="Oval 153"/>
            <p:cNvSpPr>
              <a:spLocks noChangeArrowheads="1"/>
            </p:cNvSpPr>
            <p:nvPr/>
          </p:nvSpPr>
          <p:spPr bwMode="auto">
            <a:xfrm>
              <a:off x="3456" y="2304"/>
              <a:ext cx="48" cy="48"/>
            </a:xfrm>
            <a:prstGeom prst="ellipse">
              <a:avLst/>
            </a:prstGeom>
            <a:solidFill>
              <a:srgbClr val="CC3434"/>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849" name="Oval 154"/>
            <p:cNvSpPr>
              <a:spLocks noChangeArrowheads="1"/>
            </p:cNvSpPr>
            <p:nvPr/>
          </p:nvSpPr>
          <p:spPr bwMode="auto">
            <a:xfrm>
              <a:off x="3552" y="2208"/>
              <a:ext cx="48" cy="48"/>
            </a:xfrm>
            <a:prstGeom prst="ellipse">
              <a:avLst/>
            </a:prstGeom>
            <a:solidFill>
              <a:srgbClr val="CC3434"/>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850" name="Oval 155"/>
            <p:cNvSpPr>
              <a:spLocks noChangeArrowheads="1"/>
            </p:cNvSpPr>
            <p:nvPr/>
          </p:nvSpPr>
          <p:spPr bwMode="auto">
            <a:xfrm>
              <a:off x="3552" y="2304"/>
              <a:ext cx="48" cy="48"/>
            </a:xfrm>
            <a:prstGeom prst="ellipse">
              <a:avLst/>
            </a:prstGeom>
            <a:solidFill>
              <a:srgbClr val="CC3434"/>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851" name="Oval 156"/>
            <p:cNvSpPr>
              <a:spLocks noChangeArrowheads="1"/>
            </p:cNvSpPr>
            <p:nvPr/>
          </p:nvSpPr>
          <p:spPr bwMode="auto">
            <a:xfrm>
              <a:off x="3600" y="2256"/>
              <a:ext cx="48" cy="48"/>
            </a:xfrm>
            <a:prstGeom prst="ellipse">
              <a:avLst/>
            </a:prstGeom>
            <a:solidFill>
              <a:srgbClr val="CC3434"/>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852" name="Oval 157"/>
            <p:cNvSpPr>
              <a:spLocks noChangeArrowheads="1"/>
            </p:cNvSpPr>
            <p:nvPr/>
          </p:nvSpPr>
          <p:spPr bwMode="auto">
            <a:xfrm>
              <a:off x="3696" y="2256"/>
              <a:ext cx="48" cy="48"/>
            </a:xfrm>
            <a:prstGeom prst="ellipse">
              <a:avLst/>
            </a:prstGeom>
            <a:solidFill>
              <a:srgbClr val="CC3434"/>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853" name="Oval 158"/>
            <p:cNvSpPr>
              <a:spLocks noChangeArrowheads="1"/>
            </p:cNvSpPr>
            <p:nvPr/>
          </p:nvSpPr>
          <p:spPr bwMode="auto">
            <a:xfrm>
              <a:off x="3744" y="2256"/>
              <a:ext cx="48" cy="48"/>
            </a:xfrm>
            <a:prstGeom prst="ellipse">
              <a:avLst/>
            </a:prstGeom>
            <a:solidFill>
              <a:srgbClr val="CC3434"/>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854" name="Oval 159"/>
            <p:cNvSpPr>
              <a:spLocks noChangeArrowheads="1"/>
            </p:cNvSpPr>
            <p:nvPr/>
          </p:nvSpPr>
          <p:spPr bwMode="auto">
            <a:xfrm>
              <a:off x="3840" y="2208"/>
              <a:ext cx="48" cy="48"/>
            </a:xfrm>
            <a:prstGeom prst="ellipse">
              <a:avLst/>
            </a:prstGeom>
            <a:solidFill>
              <a:srgbClr val="CC3434"/>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855" name="Oval 160"/>
            <p:cNvSpPr>
              <a:spLocks noChangeArrowheads="1"/>
            </p:cNvSpPr>
            <p:nvPr/>
          </p:nvSpPr>
          <p:spPr bwMode="auto">
            <a:xfrm>
              <a:off x="3696" y="2352"/>
              <a:ext cx="48" cy="48"/>
            </a:xfrm>
            <a:prstGeom prst="ellipse">
              <a:avLst/>
            </a:prstGeom>
            <a:solidFill>
              <a:srgbClr val="CC3434"/>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856" name="Oval 161"/>
            <p:cNvSpPr>
              <a:spLocks noChangeArrowheads="1"/>
            </p:cNvSpPr>
            <p:nvPr/>
          </p:nvSpPr>
          <p:spPr bwMode="auto">
            <a:xfrm>
              <a:off x="3744" y="2352"/>
              <a:ext cx="48" cy="48"/>
            </a:xfrm>
            <a:prstGeom prst="ellipse">
              <a:avLst/>
            </a:prstGeom>
            <a:solidFill>
              <a:srgbClr val="CC3434"/>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857" name="Oval 162"/>
            <p:cNvSpPr>
              <a:spLocks noChangeArrowheads="1"/>
            </p:cNvSpPr>
            <p:nvPr/>
          </p:nvSpPr>
          <p:spPr bwMode="auto">
            <a:xfrm>
              <a:off x="3456" y="2112"/>
              <a:ext cx="48" cy="48"/>
            </a:xfrm>
            <a:prstGeom prst="ellipse">
              <a:avLst/>
            </a:prstGeom>
            <a:solidFill>
              <a:srgbClr val="CC3434"/>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858" name="Oval 163"/>
            <p:cNvSpPr>
              <a:spLocks noChangeArrowheads="1"/>
            </p:cNvSpPr>
            <p:nvPr/>
          </p:nvSpPr>
          <p:spPr bwMode="auto">
            <a:xfrm>
              <a:off x="3504" y="2016"/>
              <a:ext cx="48" cy="48"/>
            </a:xfrm>
            <a:prstGeom prst="ellipse">
              <a:avLst/>
            </a:prstGeom>
            <a:solidFill>
              <a:srgbClr val="CC3434"/>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859" name="Oval 164"/>
            <p:cNvSpPr>
              <a:spLocks noChangeArrowheads="1"/>
            </p:cNvSpPr>
            <p:nvPr/>
          </p:nvSpPr>
          <p:spPr bwMode="auto">
            <a:xfrm>
              <a:off x="3552" y="2016"/>
              <a:ext cx="48" cy="48"/>
            </a:xfrm>
            <a:prstGeom prst="ellipse">
              <a:avLst/>
            </a:prstGeom>
            <a:solidFill>
              <a:srgbClr val="CC3434"/>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860" name="Oval 165"/>
            <p:cNvSpPr>
              <a:spLocks noChangeArrowheads="1"/>
            </p:cNvSpPr>
            <p:nvPr/>
          </p:nvSpPr>
          <p:spPr bwMode="auto">
            <a:xfrm>
              <a:off x="3696" y="2016"/>
              <a:ext cx="48" cy="48"/>
            </a:xfrm>
            <a:prstGeom prst="ellipse">
              <a:avLst/>
            </a:prstGeom>
            <a:solidFill>
              <a:srgbClr val="CC3434"/>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861" name="Oval 166"/>
            <p:cNvSpPr>
              <a:spLocks noChangeArrowheads="1"/>
            </p:cNvSpPr>
            <p:nvPr/>
          </p:nvSpPr>
          <p:spPr bwMode="auto">
            <a:xfrm>
              <a:off x="3696" y="2112"/>
              <a:ext cx="48" cy="48"/>
            </a:xfrm>
            <a:prstGeom prst="ellipse">
              <a:avLst/>
            </a:prstGeom>
            <a:solidFill>
              <a:srgbClr val="CC3434"/>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862" name="Oval 167"/>
            <p:cNvSpPr>
              <a:spLocks noChangeArrowheads="1"/>
            </p:cNvSpPr>
            <p:nvPr/>
          </p:nvSpPr>
          <p:spPr bwMode="auto">
            <a:xfrm>
              <a:off x="3792" y="2064"/>
              <a:ext cx="48" cy="48"/>
            </a:xfrm>
            <a:prstGeom prst="ellipse">
              <a:avLst/>
            </a:prstGeom>
            <a:solidFill>
              <a:srgbClr val="CC3434"/>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863" name="Oval 168"/>
            <p:cNvSpPr>
              <a:spLocks noChangeArrowheads="1"/>
            </p:cNvSpPr>
            <p:nvPr/>
          </p:nvSpPr>
          <p:spPr bwMode="auto">
            <a:xfrm>
              <a:off x="3792" y="2160"/>
              <a:ext cx="48" cy="48"/>
            </a:xfrm>
            <a:prstGeom prst="ellipse">
              <a:avLst/>
            </a:prstGeom>
            <a:solidFill>
              <a:srgbClr val="CC3434"/>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864" name="Oval 169"/>
            <p:cNvSpPr>
              <a:spLocks noChangeArrowheads="1"/>
            </p:cNvSpPr>
            <p:nvPr/>
          </p:nvSpPr>
          <p:spPr bwMode="auto">
            <a:xfrm>
              <a:off x="3840" y="2112"/>
              <a:ext cx="48" cy="48"/>
            </a:xfrm>
            <a:prstGeom prst="ellipse">
              <a:avLst/>
            </a:prstGeom>
            <a:solidFill>
              <a:srgbClr val="CC3434"/>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865" name="Rectangle 170"/>
            <p:cNvSpPr>
              <a:spLocks noChangeArrowheads="1"/>
            </p:cNvSpPr>
            <p:nvPr/>
          </p:nvSpPr>
          <p:spPr bwMode="auto">
            <a:xfrm>
              <a:off x="3456" y="2016"/>
              <a:ext cx="432" cy="384"/>
            </a:xfrm>
            <a:prstGeom prst="rect">
              <a:avLst/>
            </a:prstGeom>
            <a:noFill/>
            <a:ln w="12700">
              <a:solidFill>
                <a:schemeClr val="tx1"/>
              </a:solidFill>
              <a:miter lim="800000"/>
              <a:headEnd/>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kumimoji="0" lang="zh-TW" altLang="en-US">
                <a:latin typeface="Trebuchet MS" pitchFamily="34" charset="0"/>
                <a:ea typeface="微軟正黑體" pitchFamily="34" charset="-120"/>
              </a:endParaRPr>
            </a:p>
          </p:txBody>
        </p:sp>
        <p:sp>
          <p:nvSpPr>
            <p:cNvPr id="29866" name="Rectangle 171"/>
            <p:cNvSpPr>
              <a:spLocks noChangeArrowheads="1"/>
            </p:cNvSpPr>
            <p:nvPr/>
          </p:nvSpPr>
          <p:spPr bwMode="auto">
            <a:xfrm>
              <a:off x="3408" y="2064"/>
              <a:ext cx="432" cy="384"/>
            </a:xfrm>
            <a:prstGeom prst="rect">
              <a:avLst/>
            </a:prstGeom>
            <a:solidFill>
              <a:srgbClr val="FFFFFF"/>
            </a:solidFill>
            <a:ln w="3175">
              <a:solidFill>
                <a:schemeClr val="tx1"/>
              </a:solidFill>
              <a:miter lim="800000"/>
              <a:headEnd/>
              <a:tailEnd/>
            </a:ln>
          </p:spPr>
          <p:txBody>
            <a:bodyPr wrap="none" anchor="ctr"/>
            <a:lstStyle/>
            <a:p>
              <a:endParaRPr kumimoji="0" lang="zh-TW" altLang="en-US">
                <a:latin typeface="Trebuchet MS" pitchFamily="34" charset="0"/>
                <a:ea typeface="微軟正黑體" pitchFamily="34" charset="-120"/>
              </a:endParaRPr>
            </a:p>
          </p:txBody>
        </p:sp>
        <p:sp>
          <p:nvSpPr>
            <p:cNvPr id="29867" name="Oval 172"/>
            <p:cNvSpPr>
              <a:spLocks noChangeArrowheads="1"/>
            </p:cNvSpPr>
            <p:nvPr/>
          </p:nvSpPr>
          <p:spPr bwMode="auto">
            <a:xfrm>
              <a:off x="3408" y="2256"/>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868" name="Oval 173"/>
            <p:cNvSpPr>
              <a:spLocks noChangeArrowheads="1"/>
            </p:cNvSpPr>
            <p:nvPr/>
          </p:nvSpPr>
          <p:spPr bwMode="auto">
            <a:xfrm>
              <a:off x="3408" y="2304"/>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869" name="Oval 174"/>
            <p:cNvSpPr>
              <a:spLocks noChangeArrowheads="1"/>
            </p:cNvSpPr>
            <p:nvPr/>
          </p:nvSpPr>
          <p:spPr bwMode="auto">
            <a:xfrm>
              <a:off x="3456" y="2256"/>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870" name="Oval 175"/>
            <p:cNvSpPr>
              <a:spLocks noChangeArrowheads="1"/>
            </p:cNvSpPr>
            <p:nvPr/>
          </p:nvSpPr>
          <p:spPr bwMode="auto">
            <a:xfrm>
              <a:off x="3456" y="2304"/>
              <a:ext cx="48" cy="48"/>
            </a:xfrm>
            <a:prstGeom prst="ellipse">
              <a:avLst/>
            </a:prstGeom>
            <a:solidFill>
              <a:schemeClr val="accent2"/>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871" name="Oval 176"/>
            <p:cNvSpPr>
              <a:spLocks noChangeArrowheads="1"/>
            </p:cNvSpPr>
            <p:nvPr/>
          </p:nvSpPr>
          <p:spPr bwMode="auto">
            <a:xfrm>
              <a:off x="3456" y="2352"/>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872" name="Oval 177"/>
            <p:cNvSpPr>
              <a:spLocks noChangeArrowheads="1"/>
            </p:cNvSpPr>
            <p:nvPr/>
          </p:nvSpPr>
          <p:spPr bwMode="auto">
            <a:xfrm>
              <a:off x="3504" y="2304"/>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873" name="Oval 178"/>
            <p:cNvSpPr>
              <a:spLocks noChangeArrowheads="1"/>
            </p:cNvSpPr>
            <p:nvPr/>
          </p:nvSpPr>
          <p:spPr bwMode="auto">
            <a:xfrm>
              <a:off x="3552" y="2256"/>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874" name="Oval 179"/>
            <p:cNvSpPr>
              <a:spLocks noChangeArrowheads="1"/>
            </p:cNvSpPr>
            <p:nvPr/>
          </p:nvSpPr>
          <p:spPr bwMode="auto">
            <a:xfrm>
              <a:off x="3552" y="2352"/>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875" name="Oval 180"/>
            <p:cNvSpPr>
              <a:spLocks noChangeArrowheads="1"/>
            </p:cNvSpPr>
            <p:nvPr/>
          </p:nvSpPr>
          <p:spPr bwMode="auto">
            <a:xfrm>
              <a:off x="3600" y="2256"/>
              <a:ext cx="48" cy="48"/>
            </a:xfrm>
            <a:prstGeom prst="ellipse">
              <a:avLst/>
            </a:prstGeom>
            <a:solidFill>
              <a:schemeClr val="accent2"/>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876" name="Oval 181"/>
            <p:cNvSpPr>
              <a:spLocks noChangeArrowheads="1"/>
            </p:cNvSpPr>
            <p:nvPr/>
          </p:nvSpPr>
          <p:spPr bwMode="auto">
            <a:xfrm>
              <a:off x="3600" y="2304"/>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877" name="Oval 182"/>
            <p:cNvSpPr>
              <a:spLocks noChangeArrowheads="1"/>
            </p:cNvSpPr>
            <p:nvPr/>
          </p:nvSpPr>
          <p:spPr bwMode="auto">
            <a:xfrm>
              <a:off x="3600" y="2352"/>
              <a:ext cx="48" cy="48"/>
            </a:xfrm>
            <a:prstGeom prst="ellipse">
              <a:avLst/>
            </a:prstGeom>
            <a:solidFill>
              <a:schemeClr val="accent2"/>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878" name="Oval 183"/>
            <p:cNvSpPr>
              <a:spLocks noChangeArrowheads="1"/>
            </p:cNvSpPr>
            <p:nvPr/>
          </p:nvSpPr>
          <p:spPr bwMode="auto">
            <a:xfrm>
              <a:off x="3648" y="2256"/>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879" name="Oval 184"/>
            <p:cNvSpPr>
              <a:spLocks noChangeArrowheads="1"/>
            </p:cNvSpPr>
            <p:nvPr/>
          </p:nvSpPr>
          <p:spPr bwMode="auto">
            <a:xfrm>
              <a:off x="3648" y="2352"/>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880" name="Oval 185"/>
            <p:cNvSpPr>
              <a:spLocks noChangeArrowheads="1"/>
            </p:cNvSpPr>
            <p:nvPr/>
          </p:nvSpPr>
          <p:spPr bwMode="auto">
            <a:xfrm>
              <a:off x="3696" y="2256"/>
              <a:ext cx="48" cy="48"/>
            </a:xfrm>
            <a:prstGeom prst="ellipse">
              <a:avLst/>
            </a:prstGeom>
            <a:solidFill>
              <a:schemeClr val="accent2"/>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881" name="Oval 186"/>
            <p:cNvSpPr>
              <a:spLocks noChangeArrowheads="1"/>
            </p:cNvSpPr>
            <p:nvPr/>
          </p:nvSpPr>
          <p:spPr bwMode="auto">
            <a:xfrm>
              <a:off x="3696" y="2352"/>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882" name="Oval 187"/>
            <p:cNvSpPr>
              <a:spLocks noChangeArrowheads="1"/>
            </p:cNvSpPr>
            <p:nvPr/>
          </p:nvSpPr>
          <p:spPr bwMode="auto">
            <a:xfrm>
              <a:off x="3744" y="2256"/>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883" name="Oval 188"/>
            <p:cNvSpPr>
              <a:spLocks noChangeArrowheads="1"/>
            </p:cNvSpPr>
            <p:nvPr/>
          </p:nvSpPr>
          <p:spPr bwMode="auto">
            <a:xfrm>
              <a:off x="3744" y="2304"/>
              <a:ext cx="48" cy="48"/>
            </a:xfrm>
            <a:prstGeom prst="ellipse">
              <a:avLst/>
            </a:prstGeom>
            <a:solidFill>
              <a:schemeClr val="accent2"/>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884" name="Oval 189"/>
            <p:cNvSpPr>
              <a:spLocks noChangeArrowheads="1"/>
            </p:cNvSpPr>
            <p:nvPr/>
          </p:nvSpPr>
          <p:spPr bwMode="auto">
            <a:xfrm>
              <a:off x="3744" y="2352"/>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885" name="Oval 190"/>
            <p:cNvSpPr>
              <a:spLocks noChangeArrowheads="1"/>
            </p:cNvSpPr>
            <p:nvPr/>
          </p:nvSpPr>
          <p:spPr bwMode="auto">
            <a:xfrm>
              <a:off x="3792" y="2304"/>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886" name="Oval 191"/>
            <p:cNvSpPr>
              <a:spLocks noChangeArrowheads="1"/>
            </p:cNvSpPr>
            <p:nvPr/>
          </p:nvSpPr>
          <p:spPr bwMode="auto">
            <a:xfrm>
              <a:off x="3792" y="2352"/>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887" name="Oval 192"/>
            <p:cNvSpPr>
              <a:spLocks noChangeArrowheads="1"/>
            </p:cNvSpPr>
            <p:nvPr/>
          </p:nvSpPr>
          <p:spPr bwMode="auto">
            <a:xfrm>
              <a:off x="3408" y="2400"/>
              <a:ext cx="48" cy="48"/>
            </a:xfrm>
            <a:prstGeom prst="ellipse">
              <a:avLst/>
            </a:prstGeom>
            <a:solidFill>
              <a:schemeClr val="accent2"/>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888" name="Oval 193"/>
            <p:cNvSpPr>
              <a:spLocks noChangeArrowheads="1"/>
            </p:cNvSpPr>
            <p:nvPr/>
          </p:nvSpPr>
          <p:spPr bwMode="auto">
            <a:xfrm>
              <a:off x="3456" y="2400"/>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889" name="Oval 194"/>
            <p:cNvSpPr>
              <a:spLocks noChangeArrowheads="1"/>
            </p:cNvSpPr>
            <p:nvPr/>
          </p:nvSpPr>
          <p:spPr bwMode="auto">
            <a:xfrm>
              <a:off x="3504" y="2400"/>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890" name="Oval 195"/>
            <p:cNvSpPr>
              <a:spLocks noChangeArrowheads="1"/>
            </p:cNvSpPr>
            <p:nvPr/>
          </p:nvSpPr>
          <p:spPr bwMode="auto">
            <a:xfrm>
              <a:off x="3552" y="2400"/>
              <a:ext cx="48" cy="48"/>
            </a:xfrm>
            <a:prstGeom prst="ellipse">
              <a:avLst/>
            </a:prstGeom>
            <a:solidFill>
              <a:schemeClr val="accent2"/>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891" name="Oval 196"/>
            <p:cNvSpPr>
              <a:spLocks noChangeArrowheads="1"/>
            </p:cNvSpPr>
            <p:nvPr/>
          </p:nvSpPr>
          <p:spPr bwMode="auto">
            <a:xfrm>
              <a:off x="3600" y="2400"/>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892" name="Oval 197"/>
            <p:cNvSpPr>
              <a:spLocks noChangeArrowheads="1"/>
            </p:cNvSpPr>
            <p:nvPr/>
          </p:nvSpPr>
          <p:spPr bwMode="auto">
            <a:xfrm>
              <a:off x="3744" y="2400"/>
              <a:ext cx="48" cy="48"/>
            </a:xfrm>
            <a:prstGeom prst="ellipse">
              <a:avLst/>
            </a:prstGeom>
            <a:solidFill>
              <a:schemeClr val="accent2"/>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893" name="Oval 198"/>
            <p:cNvSpPr>
              <a:spLocks noChangeArrowheads="1"/>
            </p:cNvSpPr>
            <p:nvPr/>
          </p:nvSpPr>
          <p:spPr bwMode="auto">
            <a:xfrm>
              <a:off x="3792" y="2400"/>
              <a:ext cx="48" cy="48"/>
            </a:xfrm>
            <a:prstGeom prst="ellipse">
              <a:avLst/>
            </a:prstGeom>
            <a:solidFill>
              <a:schemeClr val="accent2"/>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894" name="Oval 199"/>
            <p:cNvSpPr>
              <a:spLocks noChangeArrowheads="1"/>
            </p:cNvSpPr>
            <p:nvPr/>
          </p:nvSpPr>
          <p:spPr bwMode="auto">
            <a:xfrm>
              <a:off x="3408" y="2064"/>
              <a:ext cx="48" cy="48"/>
            </a:xfrm>
            <a:prstGeom prst="ellipse">
              <a:avLst/>
            </a:prstGeom>
            <a:solidFill>
              <a:schemeClr val="accent2"/>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895" name="Oval 200"/>
            <p:cNvSpPr>
              <a:spLocks noChangeArrowheads="1"/>
            </p:cNvSpPr>
            <p:nvPr/>
          </p:nvSpPr>
          <p:spPr bwMode="auto">
            <a:xfrm>
              <a:off x="3408" y="2112"/>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896" name="Oval 201"/>
            <p:cNvSpPr>
              <a:spLocks noChangeArrowheads="1"/>
            </p:cNvSpPr>
            <p:nvPr/>
          </p:nvSpPr>
          <p:spPr bwMode="auto">
            <a:xfrm>
              <a:off x="3408" y="2208"/>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897" name="Oval 202"/>
            <p:cNvSpPr>
              <a:spLocks noChangeArrowheads="1"/>
            </p:cNvSpPr>
            <p:nvPr/>
          </p:nvSpPr>
          <p:spPr bwMode="auto">
            <a:xfrm>
              <a:off x="3456" y="2112"/>
              <a:ext cx="48" cy="48"/>
            </a:xfrm>
            <a:prstGeom prst="ellipse">
              <a:avLst/>
            </a:prstGeom>
            <a:solidFill>
              <a:schemeClr val="accent2"/>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898" name="Oval 203"/>
            <p:cNvSpPr>
              <a:spLocks noChangeArrowheads="1"/>
            </p:cNvSpPr>
            <p:nvPr/>
          </p:nvSpPr>
          <p:spPr bwMode="auto">
            <a:xfrm>
              <a:off x="3456" y="2160"/>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899" name="Oval 204"/>
            <p:cNvSpPr>
              <a:spLocks noChangeArrowheads="1"/>
            </p:cNvSpPr>
            <p:nvPr/>
          </p:nvSpPr>
          <p:spPr bwMode="auto">
            <a:xfrm>
              <a:off x="3456" y="2208"/>
              <a:ext cx="48" cy="48"/>
            </a:xfrm>
            <a:prstGeom prst="ellipse">
              <a:avLst/>
            </a:prstGeom>
            <a:solidFill>
              <a:schemeClr val="accent2"/>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900" name="Oval 205"/>
            <p:cNvSpPr>
              <a:spLocks noChangeArrowheads="1"/>
            </p:cNvSpPr>
            <p:nvPr/>
          </p:nvSpPr>
          <p:spPr bwMode="auto">
            <a:xfrm>
              <a:off x="3504" y="2112"/>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901" name="Oval 206"/>
            <p:cNvSpPr>
              <a:spLocks noChangeArrowheads="1"/>
            </p:cNvSpPr>
            <p:nvPr/>
          </p:nvSpPr>
          <p:spPr bwMode="auto">
            <a:xfrm>
              <a:off x="3504" y="2160"/>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902" name="Oval 207"/>
            <p:cNvSpPr>
              <a:spLocks noChangeArrowheads="1"/>
            </p:cNvSpPr>
            <p:nvPr/>
          </p:nvSpPr>
          <p:spPr bwMode="auto">
            <a:xfrm>
              <a:off x="3504" y="2208"/>
              <a:ext cx="48" cy="48"/>
            </a:xfrm>
            <a:prstGeom prst="ellipse">
              <a:avLst/>
            </a:prstGeom>
            <a:solidFill>
              <a:schemeClr val="accent2"/>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903" name="Oval 208"/>
            <p:cNvSpPr>
              <a:spLocks noChangeArrowheads="1"/>
            </p:cNvSpPr>
            <p:nvPr/>
          </p:nvSpPr>
          <p:spPr bwMode="auto">
            <a:xfrm>
              <a:off x="3552" y="2064"/>
              <a:ext cx="48" cy="48"/>
            </a:xfrm>
            <a:prstGeom prst="ellipse">
              <a:avLst/>
            </a:prstGeom>
            <a:solidFill>
              <a:srgbClr val="CC3434"/>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904" name="Oval 209"/>
            <p:cNvSpPr>
              <a:spLocks noChangeArrowheads="1"/>
            </p:cNvSpPr>
            <p:nvPr/>
          </p:nvSpPr>
          <p:spPr bwMode="auto">
            <a:xfrm>
              <a:off x="3552" y="2112"/>
              <a:ext cx="48" cy="48"/>
            </a:xfrm>
            <a:prstGeom prst="ellipse">
              <a:avLst/>
            </a:prstGeom>
            <a:solidFill>
              <a:schemeClr val="accent2"/>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905" name="Oval 210"/>
            <p:cNvSpPr>
              <a:spLocks noChangeArrowheads="1"/>
            </p:cNvSpPr>
            <p:nvPr/>
          </p:nvSpPr>
          <p:spPr bwMode="auto">
            <a:xfrm>
              <a:off x="3552" y="2160"/>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906" name="Oval 211"/>
            <p:cNvSpPr>
              <a:spLocks noChangeArrowheads="1"/>
            </p:cNvSpPr>
            <p:nvPr/>
          </p:nvSpPr>
          <p:spPr bwMode="auto">
            <a:xfrm>
              <a:off x="3552" y="2208"/>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907" name="Oval 212"/>
            <p:cNvSpPr>
              <a:spLocks noChangeArrowheads="1"/>
            </p:cNvSpPr>
            <p:nvPr/>
          </p:nvSpPr>
          <p:spPr bwMode="auto">
            <a:xfrm>
              <a:off x="3600" y="2064"/>
              <a:ext cx="48" cy="48"/>
            </a:xfrm>
            <a:prstGeom prst="ellipse">
              <a:avLst/>
            </a:prstGeom>
            <a:solidFill>
              <a:schemeClr val="accent2"/>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908" name="Oval 213"/>
            <p:cNvSpPr>
              <a:spLocks noChangeArrowheads="1"/>
            </p:cNvSpPr>
            <p:nvPr/>
          </p:nvSpPr>
          <p:spPr bwMode="auto">
            <a:xfrm>
              <a:off x="3600" y="2112"/>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909" name="Oval 214"/>
            <p:cNvSpPr>
              <a:spLocks noChangeArrowheads="1"/>
            </p:cNvSpPr>
            <p:nvPr/>
          </p:nvSpPr>
          <p:spPr bwMode="auto">
            <a:xfrm>
              <a:off x="3600" y="2160"/>
              <a:ext cx="48" cy="48"/>
            </a:xfrm>
            <a:prstGeom prst="ellipse">
              <a:avLst/>
            </a:prstGeom>
            <a:solidFill>
              <a:schemeClr val="accent2"/>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910" name="Oval 215"/>
            <p:cNvSpPr>
              <a:spLocks noChangeArrowheads="1"/>
            </p:cNvSpPr>
            <p:nvPr/>
          </p:nvSpPr>
          <p:spPr bwMode="auto">
            <a:xfrm>
              <a:off x="3600" y="2208"/>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911" name="Oval 216"/>
            <p:cNvSpPr>
              <a:spLocks noChangeArrowheads="1"/>
            </p:cNvSpPr>
            <p:nvPr/>
          </p:nvSpPr>
          <p:spPr bwMode="auto">
            <a:xfrm>
              <a:off x="3648" y="2112"/>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912" name="Oval 217"/>
            <p:cNvSpPr>
              <a:spLocks noChangeArrowheads="1"/>
            </p:cNvSpPr>
            <p:nvPr/>
          </p:nvSpPr>
          <p:spPr bwMode="auto">
            <a:xfrm>
              <a:off x="3648" y="2208"/>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913" name="Oval 218"/>
            <p:cNvSpPr>
              <a:spLocks noChangeArrowheads="1"/>
            </p:cNvSpPr>
            <p:nvPr/>
          </p:nvSpPr>
          <p:spPr bwMode="auto">
            <a:xfrm>
              <a:off x="3696" y="2064"/>
              <a:ext cx="48" cy="48"/>
            </a:xfrm>
            <a:prstGeom prst="ellipse">
              <a:avLst/>
            </a:prstGeom>
            <a:solidFill>
              <a:schemeClr val="accent2"/>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914" name="Oval 219"/>
            <p:cNvSpPr>
              <a:spLocks noChangeArrowheads="1"/>
            </p:cNvSpPr>
            <p:nvPr/>
          </p:nvSpPr>
          <p:spPr bwMode="auto">
            <a:xfrm>
              <a:off x="3696" y="2112"/>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915" name="Oval 220"/>
            <p:cNvSpPr>
              <a:spLocks noChangeArrowheads="1"/>
            </p:cNvSpPr>
            <p:nvPr/>
          </p:nvSpPr>
          <p:spPr bwMode="auto">
            <a:xfrm>
              <a:off x="3696" y="2160"/>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916" name="Oval 221"/>
            <p:cNvSpPr>
              <a:spLocks noChangeArrowheads="1"/>
            </p:cNvSpPr>
            <p:nvPr/>
          </p:nvSpPr>
          <p:spPr bwMode="auto">
            <a:xfrm>
              <a:off x="3696" y="2208"/>
              <a:ext cx="48" cy="48"/>
            </a:xfrm>
            <a:prstGeom prst="ellipse">
              <a:avLst/>
            </a:prstGeom>
            <a:solidFill>
              <a:schemeClr val="accent2"/>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917" name="Oval 222"/>
            <p:cNvSpPr>
              <a:spLocks noChangeArrowheads="1"/>
            </p:cNvSpPr>
            <p:nvPr/>
          </p:nvSpPr>
          <p:spPr bwMode="auto">
            <a:xfrm>
              <a:off x="3744" y="2064"/>
              <a:ext cx="48" cy="48"/>
            </a:xfrm>
            <a:prstGeom prst="ellipse">
              <a:avLst/>
            </a:prstGeom>
            <a:solidFill>
              <a:srgbClr val="CC3434"/>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918" name="Oval 223"/>
            <p:cNvSpPr>
              <a:spLocks noChangeArrowheads="1"/>
            </p:cNvSpPr>
            <p:nvPr/>
          </p:nvSpPr>
          <p:spPr bwMode="auto">
            <a:xfrm>
              <a:off x="3744" y="2160"/>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919" name="Oval 224"/>
            <p:cNvSpPr>
              <a:spLocks noChangeArrowheads="1"/>
            </p:cNvSpPr>
            <p:nvPr/>
          </p:nvSpPr>
          <p:spPr bwMode="auto">
            <a:xfrm>
              <a:off x="3792" y="2064"/>
              <a:ext cx="48" cy="48"/>
            </a:xfrm>
            <a:prstGeom prst="ellipse">
              <a:avLst/>
            </a:prstGeom>
            <a:solidFill>
              <a:schemeClr val="accent2"/>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920" name="Oval 225"/>
            <p:cNvSpPr>
              <a:spLocks noChangeArrowheads="1"/>
            </p:cNvSpPr>
            <p:nvPr/>
          </p:nvSpPr>
          <p:spPr bwMode="auto">
            <a:xfrm>
              <a:off x="3792" y="2112"/>
              <a:ext cx="48" cy="48"/>
            </a:xfrm>
            <a:prstGeom prst="ellipse">
              <a:avLst/>
            </a:prstGeom>
            <a:solidFill>
              <a:srgbClr val="CC3434"/>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921" name="Oval 226"/>
            <p:cNvSpPr>
              <a:spLocks noChangeArrowheads="1"/>
            </p:cNvSpPr>
            <p:nvPr/>
          </p:nvSpPr>
          <p:spPr bwMode="auto">
            <a:xfrm>
              <a:off x="3792" y="2208"/>
              <a:ext cx="48" cy="48"/>
            </a:xfrm>
            <a:prstGeom prst="ellipse">
              <a:avLst/>
            </a:prstGeom>
            <a:solidFill>
              <a:schemeClr val="accent2"/>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922" name="Oval 227"/>
            <p:cNvSpPr>
              <a:spLocks noChangeArrowheads="1"/>
            </p:cNvSpPr>
            <p:nvPr/>
          </p:nvSpPr>
          <p:spPr bwMode="auto">
            <a:xfrm>
              <a:off x="3408" y="2352"/>
              <a:ext cx="48" cy="48"/>
            </a:xfrm>
            <a:prstGeom prst="ellipse">
              <a:avLst/>
            </a:prstGeom>
            <a:solidFill>
              <a:srgbClr val="CC3434"/>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923" name="Oval 228"/>
            <p:cNvSpPr>
              <a:spLocks noChangeArrowheads="1"/>
            </p:cNvSpPr>
            <p:nvPr/>
          </p:nvSpPr>
          <p:spPr bwMode="auto">
            <a:xfrm>
              <a:off x="3504" y="2256"/>
              <a:ext cx="48" cy="48"/>
            </a:xfrm>
            <a:prstGeom prst="ellipse">
              <a:avLst/>
            </a:prstGeom>
            <a:solidFill>
              <a:srgbClr val="CC3434"/>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924" name="Oval 229"/>
            <p:cNvSpPr>
              <a:spLocks noChangeArrowheads="1"/>
            </p:cNvSpPr>
            <p:nvPr/>
          </p:nvSpPr>
          <p:spPr bwMode="auto">
            <a:xfrm>
              <a:off x="3504" y="2352"/>
              <a:ext cx="48" cy="48"/>
            </a:xfrm>
            <a:prstGeom prst="ellipse">
              <a:avLst/>
            </a:prstGeom>
            <a:solidFill>
              <a:srgbClr val="CC3434"/>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925" name="Oval 230"/>
            <p:cNvSpPr>
              <a:spLocks noChangeArrowheads="1"/>
            </p:cNvSpPr>
            <p:nvPr/>
          </p:nvSpPr>
          <p:spPr bwMode="auto">
            <a:xfrm>
              <a:off x="3552" y="2304"/>
              <a:ext cx="48" cy="48"/>
            </a:xfrm>
            <a:prstGeom prst="ellipse">
              <a:avLst/>
            </a:prstGeom>
            <a:solidFill>
              <a:srgbClr val="CC3434"/>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926" name="Oval 231"/>
            <p:cNvSpPr>
              <a:spLocks noChangeArrowheads="1"/>
            </p:cNvSpPr>
            <p:nvPr/>
          </p:nvSpPr>
          <p:spPr bwMode="auto">
            <a:xfrm>
              <a:off x="3648" y="2304"/>
              <a:ext cx="48" cy="48"/>
            </a:xfrm>
            <a:prstGeom prst="ellipse">
              <a:avLst/>
            </a:prstGeom>
            <a:solidFill>
              <a:srgbClr val="CC3434"/>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927" name="Oval 232"/>
            <p:cNvSpPr>
              <a:spLocks noChangeArrowheads="1"/>
            </p:cNvSpPr>
            <p:nvPr/>
          </p:nvSpPr>
          <p:spPr bwMode="auto">
            <a:xfrm>
              <a:off x="3696" y="2304"/>
              <a:ext cx="48" cy="48"/>
            </a:xfrm>
            <a:prstGeom prst="ellipse">
              <a:avLst/>
            </a:prstGeom>
            <a:solidFill>
              <a:srgbClr val="CC3434"/>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928" name="Oval 233"/>
            <p:cNvSpPr>
              <a:spLocks noChangeArrowheads="1"/>
            </p:cNvSpPr>
            <p:nvPr/>
          </p:nvSpPr>
          <p:spPr bwMode="auto">
            <a:xfrm>
              <a:off x="3792" y="2256"/>
              <a:ext cx="48" cy="48"/>
            </a:xfrm>
            <a:prstGeom prst="ellipse">
              <a:avLst/>
            </a:prstGeom>
            <a:solidFill>
              <a:srgbClr val="CC3434"/>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929" name="Oval 234"/>
            <p:cNvSpPr>
              <a:spLocks noChangeArrowheads="1"/>
            </p:cNvSpPr>
            <p:nvPr/>
          </p:nvSpPr>
          <p:spPr bwMode="auto">
            <a:xfrm>
              <a:off x="3648" y="2400"/>
              <a:ext cx="48" cy="48"/>
            </a:xfrm>
            <a:prstGeom prst="ellipse">
              <a:avLst/>
            </a:prstGeom>
            <a:solidFill>
              <a:srgbClr val="CC3434"/>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930" name="Oval 235"/>
            <p:cNvSpPr>
              <a:spLocks noChangeArrowheads="1"/>
            </p:cNvSpPr>
            <p:nvPr/>
          </p:nvSpPr>
          <p:spPr bwMode="auto">
            <a:xfrm>
              <a:off x="3696" y="2400"/>
              <a:ext cx="48" cy="48"/>
            </a:xfrm>
            <a:prstGeom prst="ellipse">
              <a:avLst/>
            </a:prstGeom>
            <a:solidFill>
              <a:srgbClr val="CC3434"/>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931" name="Oval 236"/>
            <p:cNvSpPr>
              <a:spLocks noChangeArrowheads="1"/>
            </p:cNvSpPr>
            <p:nvPr/>
          </p:nvSpPr>
          <p:spPr bwMode="auto">
            <a:xfrm>
              <a:off x="3408" y="2160"/>
              <a:ext cx="48" cy="48"/>
            </a:xfrm>
            <a:prstGeom prst="ellipse">
              <a:avLst/>
            </a:prstGeom>
            <a:solidFill>
              <a:srgbClr val="CC3434"/>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932" name="Oval 237"/>
            <p:cNvSpPr>
              <a:spLocks noChangeArrowheads="1"/>
            </p:cNvSpPr>
            <p:nvPr/>
          </p:nvSpPr>
          <p:spPr bwMode="auto">
            <a:xfrm>
              <a:off x="3456" y="2064"/>
              <a:ext cx="48" cy="48"/>
            </a:xfrm>
            <a:prstGeom prst="ellipse">
              <a:avLst/>
            </a:prstGeom>
            <a:solidFill>
              <a:srgbClr val="CC3434"/>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933" name="Oval 238"/>
            <p:cNvSpPr>
              <a:spLocks noChangeArrowheads="1"/>
            </p:cNvSpPr>
            <p:nvPr/>
          </p:nvSpPr>
          <p:spPr bwMode="auto">
            <a:xfrm>
              <a:off x="3504" y="2064"/>
              <a:ext cx="48" cy="48"/>
            </a:xfrm>
            <a:prstGeom prst="ellipse">
              <a:avLst/>
            </a:prstGeom>
            <a:solidFill>
              <a:schemeClr val="accent2"/>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934" name="Oval 239"/>
            <p:cNvSpPr>
              <a:spLocks noChangeArrowheads="1"/>
            </p:cNvSpPr>
            <p:nvPr/>
          </p:nvSpPr>
          <p:spPr bwMode="auto">
            <a:xfrm>
              <a:off x="3648" y="2064"/>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935" name="Oval 240"/>
            <p:cNvSpPr>
              <a:spLocks noChangeArrowheads="1"/>
            </p:cNvSpPr>
            <p:nvPr/>
          </p:nvSpPr>
          <p:spPr bwMode="auto">
            <a:xfrm>
              <a:off x="3648" y="2160"/>
              <a:ext cx="48" cy="48"/>
            </a:xfrm>
            <a:prstGeom prst="ellipse">
              <a:avLst/>
            </a:prstGeom>
            <a:solidFill>
              <a:srgbClr val="CC3434"/>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936" name="Oval 241"/>
            <p:cNvSpPr>
              <a:spLocks noChangeArrowheads="1"/>
            </p:cNvSpPr>
            <p:nvPr/>
          </p:nvSpPr>
          <p:spPr bwMode="auto">
            <a:xfrm>
              <a:off x="3744" y="2112"/>
              <a:ext cx="48" cy="48"/>
            </a:xfrm>
            <a:prstGeom prst="ellipse">
              <a:avLst/>
            </a:prstGeom>
            <a:solidFill>
              <a:srgbClr val="CC3434"/>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937" name="Oval 242"/>
            <p:cNvSpPr>
              <a:spLocks noChangeArrowheads="1"/>
            </p:cNvSpPr>
            <p:nvPr/>
          </p:nvSpPr>
          <p:spPr bwMode="auto">
            <a:xfrm>
              <a:off x="3744" y="2208"/>
              <a:ext cx="48" cy="48"/>
            </a:xfrm>
            <a:prstGeom prst="ellipse">
              <a:avLst/>
            </a:prstGeom>
            <a:solidFill>
              <a:srgbClr val="CC3434"/>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938" name="Oval 243"/>
            <p:cNvSpPr>
              <a:spLocks noChangeArrowheads="1"/>
            </p:cNvSpPr>
            <p:nvPr/>
          </p:nvSpPr>
          <p:spPr bwMode="auto">
            <a:xfrm>
              <a:off x="3792" y="2160"/>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939" name="Rectangle 244"/>
            <p:cNvSpPr>
              <a:spLocks noChangeArrowheads="1"/>
            </p:cNvSpPr>
            <p:nvPr/>
          </p:nvSpPr>
          <p:spPr bwMode="auto">
            <a:xfrm>
              <a:off x="3408" y="2064"/>
              <a:ext cx="432" cy="384"/>
            </a:xfrm>
            <a:prstGeom prst="rect">
              <a:avLst/>
            </a:prstGeom>
            <a:noFill/>
            <a:ln w="12700">
              <a:solidFill>
                <a:schemeClr val="tx1"/>
              </a:solidFill>
              <a:miter lim="800000"/>
              <a:headEnd/>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kumimoji="0" lang="zh-TW" altLang="en-US">
                <a:latin typeface="Trebuchet MS" pitchFamily="34" charset="0"/>
                <a:ea typeface="微軟正黑體" pitchFamily="34" charset="-120"/>
              </a:endParaRPr>
            </a:p>
          </p:txBody>
        </p:sp>
        <p:sp>
          <p:nvSpPr>
            <p:cNvPr id="29940" name="Rectangle 245"/>
            <p:cNvSpPr>
              <a:spLocks noChangeArrowheads="1"/>
            </p:cNvSpPr>
            <p:nvPr/>
          </p:nvSpPr>
          <p:spPr bwMode="auto">
            <a:xfrm>
              <a:off x="3360" y="2112"/>
              <a:ext cx="432" cy="384"/>
            </a:xfrm>
            <a:prstGeom prst="rect">
              <a:avLst/>
            </a:prstGeom>
            <a:solidFill>
              <a:srgbClr val="FFFFFF"/>
            </a:solidFill>
            <a:ln w="3175">
              <a:solidFill>
                <a:schemeClr val="tx1"/>
              </a:solidFill>
              <a:miter lim="800000"/>
              <a:headEnd/>
              <a:tailEnd/>
            </a:ln>
          </p:spPr>
          <p:txBody>
            <a:bodyPr wrap="none" anchor="ctr"/>
            <a:lstStyle/>
            <a:p>
              <a:endParaRPr kumimoji="0" lang="zh-TW" altLang="en-US">
                <a:latin typeface="Trebuchet MS" pitchFamily="34" charset="0"/>
                <a:ea typeface="微軟正黑體" pitchFamily="34" charset="-120"/>
              </a:endParaRPr>
            </a:p>
          </p:txBody>
        </p:sp>
        <p:sp>
          <p:nvSpPr>
            <p:cNvPr id="29941" name="Oval 246"/>
            <p:cNvSpPr>
              <a:spLocks noChangeArrowheads="1"/>
            </p:cNvSpPr>
            <p:nvPr/>
          </p:nvSpPr>
          <p:spPr bwMode="auto">
            <a:xfrm>
              <a:off x="3360" y="2304"/>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942" name="Oval 247"/>
            <p:cNvSpPr>
              <a:spLocks noChangeArrowheads="1"/>
            </p:cNvSpPr>
            <p:nvPr/>
          </p:nvSpPr>
          <p:spPr bwMode="auto">
            <a:xfrm>
              <a:off x="3360" y="2352"/>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943" name="Oval 248"/>
            <p:cNvSpPr>
              <a:spLocks noChangeArrowheads="1"/>
            </p:cNvSpPr>
            <p:nvPr/>
          </p:nvSpPr>
          <p:spPr bwMode="auto">
            <a:xfrm>
              <a:off x="3408" y="2304"/>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944" name="Oval 249"/>
            <p:cNvSpPr>
              <a:spLocks noChangeArrowheads="1"/>
            </p:cNvSpPr>
            <p:nvPr/>
          </p:nvSpPr>
          <p:spPr bwMode="auto">
            <a:xfrm>
              <a:off x="3408" y="2352"/>
              <a:ext cx="48" cy="48"/>
            </a:xfrm>
            <a:prstGeom prst="ellipse">
              <a:avLst/>
            </a:prstGeom>
            <a:solidFill>
              <a:schemeClr val="accent2"/>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945" name="Oval 250"/>
            <p:cNvSpPr>
              <a:spLocks noChangeArrowheads="1"/>
            </p:cNvSpPr>
            <p:nvPr/>
          </p:nvSpPr>
          <p:spPr bwMode="auto">
            <a:xfrm>
              <a:off x="3408" y="2400"/>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946" name="Oval 251"/>
            <p:cNvSpPr>
              <a:spLocks noChangeArrowheads="1"/>
            </p:cNvSpPr>
            <p:nvPr/>
          </p:nvSpPr>
          <p:spPr bwMode="auto">
            <a:xfrm>
              <a:off x="3456" y="2352"/>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947" name="Oval 252"/>
            <p:cNvSpPr>
              <a:spLocks noChangeArrowheads="1"/>
            </p:cNvSpPr>
            <p:nvPr/>
          </p:nvSpPr>
          <p:spPr bwMode="auto">
            <a:xfrm>
              <a:off x="3504" y="2304"/>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948" name="Oval 253"/>
            <p:cNvSpPr>
              <a:spLocks noChangeArrowheads="1"/>
            </p:cNvSpPr>
            <p:nvPr/>
          </p:nvSpPr>
          <p:spPr bwMode="auto">
            <a:xfrm>
              <a:off x="3504" y="2400"/>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949" name="Oval 254"/>
            <p:cNvSpPr>
              <a:spLocks noChangeArrowheads="1"/>
            </p:cNvSpPr>
            <p:nvPr/>
          </p:nvSpPr>
          <p:spPr bwMode="auto">
            <a:xfrm>
              <a:off x="3552" y="2304"/>
              <a:ext cx="48" cy="48"/>
            </a:xfrm>
            <a:prstGeom prst="ellipse">
              <a:avLst/>
            </a:prstGeom>
            <a:solidFill>
              <a:schemeClr val="accent2"/>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950" name="Oval 255"/>
            <p:cNvSpPr>
              <a:spLocks noChangeArrowheads="1"/>
            </p:cNvSpPr>
            <p:nvPr/>
          </p:nvSpPr>
          <p:spPr bwMode="auto">
            <a:xfrm>
              <a:off x="3552" y="2352"/>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951" name="Oval 256"/>
            <p:cNvSpPr>
              <a:spLocks noChangeArrowheads="1"/>
            </p:cNvSpPr>
            <p:nvPr/>
          </p:nvSpPr>
          <p:spPr bwMode="auto">
            <a:xfrm>
              <a:off x="3552" y="2400"/>
              <a:ext cx="48" cy="48"/>
            </a:xfrm>
            <a:prstGeom prst="ellipse">
              <a:avLst/>
            </a:prstGeom>
            <a:solidFill>
              <a:schemeClr val="accent2"/>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952" name="Oval 257"/>
            <p:cNvSpPr>
              <a:spLocks noChangeArrowheads="1"/>
            </p:cNvSpPr>
            <p:nvPr/>
          </p:nvSpPr>
          <p:spPr bwMode="auto">
            <a:xfrm>
              <a:off x="3600" y="2304"/>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953" name="Oval 258"/>
            <p:cNvSpPr>
              <a:spLocks noChangeArrowheads="1"/>
            </p:cNvSpPr>
            <p:nvPr/>
          </p:nvSpPr>
          <p:spPr bwMode="auto">
            <a:xfrm>
              <a:off x="3600" y="2400"/>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954" name="Oval 259"/>
            <p:cNvSpPr>
              <a:spLocks noChangeArrowheads="1"/>
            </p:cNvSpPr>
            <p:nvPr/>
          </p:nvSpPr>
          <p:spPr bwMode="auto">
            <a:xfrm>
              <a:off x="3648" y="2304"/>
              <a:ext cx="48" cy="48"/>
            </a:xfrm>
            <a:prstGeom prst="ellipse">
              <a:avLst/>
            </a:prstGeom>
            <a:solidFill>
              <a:schemeClr val="accent2"/>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955" name="Oval 260"/>
            <p:cNvSpPr>
              <a:spLocks noChangeArrowheads="1"/>
            </p:cNvSpPr>
            <p:nvPr/>
          </p:nvSpPr>
          <p:spPr bwMode="auto">
            <a:xfrm>
              <a:off x="3648" y="2400"/>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956" name="Oval 261"/>
            <p:cNvSpPr>
              <a:spLocks noChangeArrowheads="1"/>
            </p:cNvSpPr>
            <p:nvPr/>
          </p:nvSpPr>
          <p:spPr bwMode="auto">
            <a:xfrm>
              <a:off x="3696" y="2304"/>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957" name="Oval 262"/>
            <p:cNvSpPr>
              <a:spLocks noChangeArrowheads="1"/>
            </p:cNvSpPr>
            <p:nvPr/>
          </p:nvSpPr>
          <p:spPr bwMode="auto">
            <a:xfrm>
              <a:off x="3696" y="2352"/>
              <a:ext cx="48" cy="48"/>
            </a:xfrm>
            <a:prstGeom prst="ellipse">
              <a:avLst/>
            </a:prstGeom>
            <a:solidFill>
              <a:schemeClr val="accent2"/>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958" name="Oval 263"/>
            <p:cNvSpPr>
              <a:spLocks noChangeArrowheads="1"/>
            </p:cNvSpPr>
            <p:nvPr/>
          </p:nvSpPr>
          <p:spPr bwMode="auto">
            <a:xfrm>
              <a:off x="3696" y="2400"/>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959" name="Oval 264"/>
            <p:cNvSpPr>
              <a:spLocks noChangeArrowheads="1"/>
            </p:cNvSpPr>
            <p:nvPr/>
          </p:nvSpPr>
          <p:spPr bwMode="auto">
            <a:xfrm>
              <a:off x="3744" y="2352"/>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960" name="Oval 265"/>
            <p:cNvSpPr>
              <a:spLocks noChangeArrowheads="1"/>
            </p:cNvSpPr>
            <p:nvPr/>
          </p:nvSpPr>
          <p:spPr bwMode="auto">
            <a:xfrm>
              <a:off x="3744" y="2400"/>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961" name="Oval 266"/>
            <p:cNvSpPr>
              <a:spLocks noChangeArrowheads="1"/>
            </p:cNvSpPr>
            <p:nvPr/>
          </p:nvSpPr>
          <p:spPr bwMode="auto">
            <a:xfrm>
              <a:off x="3360" y="2448"/>
              <a:ext cx="48" cy="48"/>
            </a:xfrm>
            <a:prstGeom prst="ellipse">
              <a:avLst/>
            </a:prstGeom>
            <a:solidFill>
              <a:schemeClr val="accent2"/>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962" name="Oval 267"/>
            <p:cNvSpPr>
              <a:spLocks noChangeArrowheads="1"/>
            </p:cNvSpPr>
            <p:nvPr/>
          </p:nvSpPr>
          <p:spPr bwMode="auto">
            <a:xfrm>
              <a:off x="3408" y="2448"/>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963" name="Oval 268"/>
            <p:cNvSpPr>
              <a:spLocks noChangeArrowheads="1"/>
            </p:cNvSpPr>
            <p:nvPr/>
          </p:nvSpPr>
          <p:spPr bwMode="auto">
            <a:xfrm>
              <a:off x="3456" y="2448"/>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964" name="Oval 269"/>
            <p:cNvSpPr>
              <a:spLocks noChangeArrowheads="1"/>
            </p:cNvSpPr>
            <p:nvPr/>
          </p:nvSpPr>
          <p:spPr bwMode="auto">
            <a:xfrm>
              <a:off x="3504" y="2448"/>
              <a:ext cx="48" cy="48"/>
            </a:xfrm>
            <a:prstGeom prst="ellipse">
              <a:avLst/>
            </a:prstGeom>
            <a:solidFill>
              <a:schemeClr val="accent2"/>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965" name="Oval 270"/>
            <p:cNvSpPr>
              <a:spLocks noChangeArrowheads="1"/>
            </p:cNvSpPr>
            <p:nvPr/>
          </p:nvSpPr>
          <p:spPr bwMode="auto">
            <a:xfrm>
              <a:off x="3552" y="2448"/>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966" name="Oval 271"/>
            <p:cNvSpPr>
              <a:spLocks noChangeArrowheads="1"/>
            </p:cNvSpPr>
            <p:nvPr/>
          </p:nvSpPr>
          <p:spPr bwMode="auto">
            <a:xfrm>
              <a:off x="3696" y="2448"/>
              <a:ext cx="48" cy="48"/>
            </a:xfrm>
            <a:prstGeom prst="ellipse">
              <a:avLst/>
            </a:prstGeom>
            <a:solidFill>
              <a:schemeClr val="accent2"/>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967" name="Oval 272"/>
            <p:cNvSpPr>
              <a:spLocks noChangeArrowheads="1"/>
            </p:cNvSpPr>
            <p:nvPr/>
          </p:nvSpPr>
          <p:spPr bwMode="auto">
            <a:xfrm>
              <a:off x="3744" y="2448"/>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968" name="Oval 273"/>
            <p:cNvSpPr>
              <a:spLocks noChangeArrowheads="1"/>
            </p:cNvSpPr>
            <p:nvPr/>
          </p:nvSpPr>
          <p:spPr bwMode="auto">
            <a:xfrm>
              <a:off x="3360" y="2112"/>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969" name="Oval 274"/>
            <p:cNvSpPr>
              <a:spLocks noChangeArrowheads="1"/>
            </p:cNvSpPr>
            <p:nvPr/>
          </p:nvSpPr>
          <p:spPr bwMode="auto">
            <a:xfrm>
              <a:off x="3360" y="2160"/>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970" name="Oval 275"/>
            <p:cNvSpPr>
              <a:spLocks noChangeArrowheads="1"/>
            </p:cNvSpPr>
            <p:nvPr/>
          </p:nvSpPr>
          <p:spPr bwMode="auto">
            <a:xfrm>
              <a:off x="3360" y="2256"/>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971" name="Oval 276"/>
            <p:cNvSpPr>
              <a:spLocks noChangeArrowheads="1"/>
            </p:cNvSpPr>
            <p:nvPr/>
          </p:nvSpPr>
          <p:spPr bwMode="auto">
            <a:xfrm>
              <a:off x="3408" y="2160"/>
              <a:ext cx="48" cy="48"/>
            </a:xfrm>
            <a:prstGeom prst="ellipse">
              <a:avLst/>
            </a:prstGeom>
            <a:solidFill>
              <a:schemeClr val="accent2"/>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972" name="Oval 277"/>
            <p:cNvSpPr>
              <a:spLocks noChangeArrowheads="1"/>
            </p:cNvSpPr>
            <p:nvPr/>
          </p:nvSpPr>
          <p:spPr bwMode="auto">
            <a:xfrm>
              <a:off x="3408" y="2208"/>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973" name="Oval 278"/>
            <p:cNvSpPr>
              <a:spLocks noChangeArrowheads="1"/>
            </p:cNvSpPr>
            <p:nvPr/>
          </p:nvSpPr>
          <p:spPr bwMode="auto">
            <a:xfrm>
              <a:off x="3408" y="2256"/>
              <a:ext cx="48" cy="48"/>
            </a:xfrm>
            <a:prstGeom prst="ellipse">
              <a:avLst/>
            </a:prstGeom>
            <a:solidFill>
              <a:schemeClr val="accent2"/>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974" name="Oval 279"/>
            <p:cNvSpPr>
              <a:spLocks noChangeArrowheads="1"/>
            </p:cNvSpPr>
            <p:nvPr/>
          </p:nvSpPr>
          <p:spPr bwMode="auto">
            <a:xfrm>
              <a:off x="3456" y="2160"/>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975" name="Oval 280"/>
            <p:cNvSpPr>
              <a:spLocks noChangeArrowheads="1"/>
            </p:cNvSpPr>
            <p:nvPr/>
          </p:nvSpPr>
          <p:spPr bwMode="auto">
            <a:xfrm>
              <a:off x="3456" y="2208"/>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976" name="Oval 281"/>
            <p:cNvSpPr>
              <a:spLocks noChangeArrowheads="1"/>
            </p:cNvSpPr>
            <p:nvPr/>
          </p:nvSpPr>
          <p:spPr bwMode="auto">
            <a:xfrm>
              <a:off x="3456" y="2256"/>
              <a:ext cx="48" cy="48"/>
            </a:xfrm>
            <a:prstGeom prst="ellipse">
              <a:avLst/>
            </a:prstGeom>
            <a:solidFill>
              <a:schemeClr val="accent2"/>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977" name="Oval 282"/>
            <p:cNvSpPr>
              <a:spLocks noChangeArrowheads="1"/>
            </p:cNvSpPr>
            <p:nvPr/>
          </p:nvSpPr>
          <p:spPr bwMode="auto">
            <a:xfrm>
              <a:off x="3504" y="2112"/>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978" name="Oval 283"/>
            <p:cNvSpPr>
              <a:spLocks noChangeArrowheads="1"/>
            </p:cNvSpPr>
            <p:nvPr/>
          </p:nvSpPr>
          <p:spPr bwMode="auto">
            <a:xfrm>
              <a:off x="3504" y="2160"/>
              <a:ext cx="48" cy="48"/>
            </a:xfrm>
            <a:prstGeom prst="ellipse">
              <a:avLst/>
            </a:prstGeom>
            <a:solidFill>
              <a:schemeClr val="accent2"/>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979" name="Oval 284"/>
            <p:cNvSpPr>
              <a:spLocks noChangeArrowheads="1"/>
            </p:cNvSpPr>
            <p:nvPr/>
          </p:nvSpPr>
          <p:spPr bwMode="auto">
            <a:xfrm>
              <a:off x="3504" y="2208"/>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980" name="Oval 285"/>
            <p:cNvSpPr>
              <a:spLocks noChangeArrowheads="1"/>
            </p:cNvSpPr>
            <p:nvPr/>
          </p:nvSpPr>
          <p:spPr bwMode="auto">
            <a:xfrm>
              <a:off x="3504" y="2256"/>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981" name="Oval 286"/>
            <p:cNvSpPr>
              <a:spLocks noChangeArrowheads="1"/>
            </p:cNvSpPr>
            <p:nvPr/>
          </p:nvSpPr>
          <p:spPr bwMode="auto">
            <a:xfrm>
              <a:off x="3552" y="2112"/>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982" name="Oval 287"/>
            <p:cNvSpPr>
              <a:spLocks noChangeArrowheads="1"/>
            </p:cNvSpPr>
            <p:nvPr/>
          </p:nvSpPr>
          <p:spPr bwMode="auto">
            <a:xfrm>
              <a:off x="3552" y="2160"/>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983" name="Oval 288"/>
            <p:cNvSpPr>
              <a:spLocks noChangeArrowheads="1"/>
            </p:cNvSpPr>
            <p:nvPr/>
          </p:nvSpPr>
          <p:spPr bwMode="auto">
            <a:xfrm>
              <a:off x="3552" y="2208"/>
              <a:ext cx="48" cy="48"/>
            </a:xfrm>
            <a:prstGeom prst="ellipse">
              <a:avLst/>
            </a:prstGeom>
            <a:solidFill>
              <a:schemeClr val="accent2"/>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984" name="Oval 289"/>
            <p:cNvSpPr>
              <a:spLocks noChangeArrowheads="1"/>
            </p:cNvSpPr>
            <p:nvPr/>
          </p:nvSpPr>
          <p:spPr bwMode="auto">
            <a:xfrm>
              <a:off x="3552" y="2256"/>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985" name="Oval 290"/>
            <p:cNvSpPr>
              <a:spLocks noChangeArrowheads="1"/>
            </p:cNvSpPr>
            <p:nvPr/>
          </p:nvSpPr>
          <p:spPr bwMode="auto">
            <a:xfrm>
              <a:off x="3600" y="2160"/>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986" name="Oval 291"/>
            <p:cNvSpPr>
              <a:spLocks noChangeArrowheads="1"/>
            </p:cNvSpPr>
            <p:nvPr/>
          </p:nvSpPr>
          <p:spPr bwMode="auto">
            <a:xfrm>
              <a:off x="3600" y="2256"/>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987" name="Oval 292"/>
            <p:cNvSpPr>
              <a:spLocks noChangeArrowheads="1"/>
            </p:cNvSpPr>
            <p:nvPr/>
          </p:nvSpPr>
          <p:spPr bwMode="auto">
            <a:xfrm>
              <a:off x="3648" y="2112"/>
              <a:ext cx="48" cy="48"/>
            </a:xfrm>
            <a:prstGeom prst="ellipse">
              <a:avLst/>
            </a:prstGeom>
            <a:solidFill>
              <a:schemeClr val="accent2"/>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988" name="Oval 293"/>
            <p:cNvSpPr>
              <a:spLocks noChangeArrowheads="1"/>
            </p:cNvSpPr>
            <p:nvPr/>
          </p:nvSpPr>
          <p:spPr bwMode="auto">
            <a:xfrm>
              <a:off x="3648" y="2160"/>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989" name="Oval 294"/>
            <p:cNvSpPr>
              <a:spLocks noChangeArrowheads="1"/>
            </p:cNvSpPr>
            <p:nvPr/>
          </p:nvSpPr>
          <p:spPr bwMode="auto">
            <a:xfrm>
              <a:off x="3648" y="2208"/>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990" name="Oval 295"/>
            <p:cNvSpPr>
              <a:spLocks noChangeArrowheads="1"/>
            </p:cNvSpPr>
            <p:nvPr/>
          </p:nvSpPr>
          <p:spPr bwMode="auto">
            <a:xfrm>
              <a:off x="3648" y="2256"/>
              <a:ext cx="48" cy="48"/>
            </a:xfrm>
            <a:prstGeom prst="ellipse">
              <a:avLst/>
            </a:prstGeom>
            <a:solidFill>
              <a:schemeClr val="accent2"/>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991" name="Oval 296"/>
            <p:cNvSpPr>
              <a:spLocks noChangeArrowheads="1"/>
            </p:cNvSpPr>
            <p:nvPr/>
          </p:nvSpPr>
          <p:spPr bwMode="auto">
            <a:xfrm>
              <a:off x="3696" y="2112"/>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992" name="Oval 297"/>
            <p:cNvSpPr>
              <a:spLocks noChangeArrowheads="1"/>
            </p:cNvSpPr>
            <p:nvPr/>
          </p:nvSpPr>
          <p:spPr bwMode="auto">
            <a:xfrm>
              <a:off x="3696" y="2208"/>
              <a:ext cx="48" cy="48"/>
            </a:xfrm>
            <a:prstGeom prst="ellipse">
              <a:avLst/>
            </a:prstGeom>
            <a:solidFill>
              <a:schemeClr val="accent1"/>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993" name="Oval 298"/>
            <p:cNvSpPr>
              <a:spLocks noChangeArrowheads="1"/>
            </p:cNvSpPr>
            <p:nvPr/>
          </p:nvSpPr>
          <p:spPr bwMode="auto">
            <a:xfrm>
              <a:off x="3744" y="2112"/>
              <a:ext cx="48" cy="48"/>
            </a:xfrm>
            <a:prstGeom prst="ellipse">
              <a:avLst/>
            </a:prstGeom>
            <a:solidFill>
              <a:schemeClr val="accent2"/>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29994" name="Oval 299"/>
            <p:cNvSpPr>
              <a:spLocks noChangeArrowheads="1"/>
            </p:cNvSpPr>
            <p:nvPr/>
          </p:nvSpPr>
          <p:spPr bwMode="auto">
            <a:xfrm>
              <a:off x="3744" y="2160"/>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995" name="Oval 300"/>
            <p:cNvSpPr>
              <a:spLocks noChangeArrowheads="1"/>
            </p:cNvSpPr>
            <p:nvPr/>
          </p:nvSpPr>
          <p:spPr bwMode="auto">
            <a:xfrm>
              <a:off x="3744" y="2256"/>
              <a:ext cx="48" cy="48"/>
            </a:xfrm>
            <a:prstGeom prst="ellipse">
              <a:avLst/>
            </a:prstGeom>
            <a:solidFill>
              <a:schemeClr val="accent1"/>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996" name="Oval 301"/>
            <p:cNvSpPr>
              <a:spLocks noChangeArrowheads="1"/>
            </p:cNvSpPr>
            <p:nvPr/>
          </p:nvSpPr>
          <p:spPr bwMode="auto">
            <a:xfrm>
              <a:off x="3360" y="2400"/>
              <a:ext cx="48" cy="48"/>
            </a:xfrm>
            <a:prstGeom prst="ellipse">
              <a:avLst/>
            </a:prstGeom>
            <a:solidFill>
              <a:srgbClr val="CC3434"/>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997" name="Oval 302"/>
            <p:cNvSpPr>
              <a:spLocks noChangeArrowheads="1"/>
            </p:cNvSpPr>
            <p:nvPr/>
          </p:nvSpPr>
          <p:spPr bwMode="auto">
            <a:xfrm>
              <a:off x="3456" y="2304"/>
              <a:ext cx="48" cy="48"/>
            </a:xfrm>
            <a:prstGeom prst="ellipse">
              <a:avLst/>
            </a:prstGeom>
            <a:solidFill>
              <a:srgbClr val="CC3434"/>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998" name="Oval 303"/>
            <p:cNvSpPr>
              <a:spLocks noChangeArrowheads="1"/>
            </p:cNvSpPr>
            <p:nvPr/>
          </p:nvSpPr>
          <p:spPr bwMode="auto">
            <a:xfrm>
              <a:off x="3456" y="2400"/>
              <a:ext cx="48" cy="48"/>
            </a:xfrm>
            <a:prstGeom prst="ellipse">
              <a:avLst/>
            </a:prstGeom>
            <a:solidFill>
              <a:srgbClr val="CC3434"/>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29999" name="Oval 304"/>
            <p:cNvSpPr>
              <a:spLocks noChangeArrowheads="1"/>
            </p:cNvSpPr>
            <p:nvPr/>
          </p:nvSpPr>
          <p:spPr bwMode="auto">
            <a:xfrm>
              <a:off x="3504" y="2352"/>
              <a:ext cx="48" cy="48"/>
            </a:xfrm>
            <a:prstGeom prst="ellipse">
              <a:avLst/>
            </a:prstGeom>
            <a:solidFill>
              <a:srgbClr val="CC3434"/>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30000" name="Oval 305"/>
            <p:cNvSpPr>
              <a:spLocks noChangeArrowheads="1"/>
            </p:cNvSpPr>
            <p:nvPr/>
          </p:nvSpPr>
          <p:spPr bwMode="auto">
            <a:xfrm>
              <a:off x="3600" y="2352"/>
              <a:ext cx="48" cy="48"/>
            </a:xfrm>
            <a:prstGeom prst="ellipse">
              <a:avLst/>
            </a:prstGeom>
            <a:solidFill>
              <a:srgbClr val="CC3434"/>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30001" name="Oval 306"/>
            <p:cNvSpPr>
              <a:spLocks noChangeArrowheads="1"/>
            </p:cNvSpPr>
            <p:nvPr/>
          </p:nvSpPr>
          <p:spPr bwMode="auto">
            <a:xfrm>
              <a:off x="3648" y="2352"/>
              <a:ext cx="48" cy="48"/>
            </a:xfrm>
            <a:prstGeom prst="ellipse">
              <a:avLst/>
            </a:prstGeom>
            <a:solidFill>
              <a:srgbClr val="CC3434"/>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30002" name="Oval 307"/>
            <p:cNvSpPr>
              <a:spLocks noChangeArrowheads="1"/>
            </p:cNvSpPr>
            <p:nvPr/>
          </p:nvSpPr>
          <p:spPr bwMode="auto">
            <a:xfrm>
              <a:off x="3744" y="2304"/>
              <a:ext cx="48" cy="48"/>
            </a:xfrm>
            <a:prstGeom prst="ellipse">
              <a:avLst/>
            </a:prstGeom>
            <a:solidFill>
              <a:srgbClr val="CC3434"/>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30003" name="Oval 308"/>
            <p:cNvSpPr>
              <a:spLocks noChangeArrowheads="1"/>
            </p:cNvSpPr>
            <p:nvPr/>
          </p:nvSpPr>
          <p:spPr bwMode="auto">
            <a:xfrm>
              <a:off x="3600" y="2448"/>
              <a:ext cx="48" cy="48"/>
            </a:xfrm>
            <a:prstGeom prst="ellipse">
              <a:avLst/>
            </a:prstGeom>
            <a:solidFill>
              <a:srgbClr val="CC3434"/>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30004" name="Oval 309"/>
            <p:cNvSpPr>
              <a:spLocks noChangeArrowheads="1"/>
            </p:cNvSpPr>
            <p:nvPr/>
          </p:nvSpPr>
          <p:spPr bwMode="auto">
            <a:xfrm>
              <a:off x="3648" y="2448"/>
              <a:ext cx="48" cy="48"/>
            </a:xfrm>
            <a:prstGeom prst="ellipse">
              <a:avLst/>
            </a:prstGeom>
            <a:solidFill>
              <a:srgbClr val="CC3434"/>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30005" name="Oval 310"/>
            <p:cNvSpPr>
              <a:spLocks noChangeArrowheads="1"/>
            </p:cNvSpPr>
            <p:nvPr/>
          </p:nvSpPr>
          <p:spPr bwMode="auto">
            <a:xfrm>
              <a:off x="3360" y="2208"/>
              <a:ext cx="48" cy="48"/>
            </a:xfrm>
            <a:prstGeom prst="ellipse">
              <a:avLst/>
            </a:prstGeom>
            <a:solidFill>
              <a:srgbClr val="CC3434"/>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30006" name="Oval 311"/>
            <p:cNvSpPr>
              <a:spLocks noChangeArrowheads="1"/>
            </p:cNvSpPr>
            <p:nvPr/>
          </p:nvSpPr>
          <p:spPr bwMode="auto">
            <a:xfrm>
              <a:off x="3408" y="2112"/>
              <a:ext cx="48" cy="48"/>
            </a:xfrm>
            <a:prstGeom prst="ellipse">
              <a:avLst/>
            </a:prstGeom>
            <a:solidFill>
              <a:srgbClr val="CC3434"/>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30007" name="Oval 312"/>
            <p:cNvSpPr>
              <a:spLocks noChangeArrowheads="1"/>
            </p:cNvSpPr>
            <p:nvPr/>
          </p:nvSpPr>
          <p:spPr bwMode="auto">
            <a:xfrm>
              <a:off x="3456" y="2112"/>
              <a:ext cx="48" cy="48"/>
            </a:xfrm>
            <a:prstGeom prst="ellipse">
              <a:avLst/>
            </a:prstGeom>
            <a:solidFill>
              <a:srgbClr val="CC3434"/>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30008" name="Oval 313"/>
            <p:cNvSpPr>
              <a:spLocks noChangeArrowheads="1"/>
            </p:cNvSpPr>
            <p:nvPr/>
          </p:nvSpPr>
          <p:spPr bwMode="auto">
            <a:xfrm>
              <a:off x="3600" y="2112"/>
              <a:ext cx="48" cy="48"/>
            </a:xfrm>
            <a:prstGeom prst="ellipse">
              <a:avLst/>
            </a:prstGeom>
            <a:solidFill>
              <a:srgbClr val="CC3434"/>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30009" name="Oval 314"/>
            <p:cNvSpPr>
              <a:spLocks noChangeArrowheads="1"/>
            </p:cNvSpPr>
            <p:nvPr/>
          </p:nvSpPr>
          <p:spPr bwMode="auto">
            <a:xfrm>
              <a:off x="3600" y="2208"/>
              <a:ext cx="48" cy="48"/>
            </a:xfrm>
            <a:prstGeom prst="ellipse">
              <a:avLst/>
            </a:prstGeom>
            <a:solidFill>
              <a:srgbClr val="CC3434"/>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30010" name="Oval 315"/>
            <p:cNvSpPr>
              <a:spLocks noChangeArrowheads="1"/>
            </p:cNvSpPr>
            <p:nvPr/>
          </p:nvSpPr>
          <p:spPr bwMode="auto">
            <a:xfrm>
              <a:off x="3696" y="2160"/>
              <a:ext cx="48" cy="48"/>
            </a:xfrm>
            <a:prstGeom prst="ellipse">
              <a:avLst/>
            </a:prstGeom>
            <a:solidFill>
              <a:srgbClr val="CC3434"/>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30011" name="Oval 316"/>
            <p:cNvSpPr>
              <a:spLocks noChangeArrowheads="1"/>
            </p:cNvSpPr>
            <p:nvPr/>
          </p:nvSpPr>
          <p:spPr bwMode="auto">
            <a:xfrm>
              <a:off x="3696" y="2256"/>
              <a:ext cx="48" cy="48"/>
            </a:xfrm>
            <a:prstGeom prst="ellipse">
              <a:avLst/>
            </a:prstGeom>
            <a:solidFill>
              <a:srgbClr val="CC3434"/>
            </a:solidFill>
            <a:ln w="12700">
              <a:solidFill>
                <a:schemeClr val="folHlink"/>
              </a:solidFill>
              <a:round/>
              <a:headEnd/>
              <a:tailEnd/>
            </a:ln>
          </p:spPr>
          <p:txBody>
            <a:bodyPr wrap="none" anchor="ctr"/>
            <a:lstStyle/>
            <a:p>
              <a:endParaRPr kumimoji="0" lang="zh-TW" altLang="en-US">
                <a:latin typeface="Trebuchet MS" pitchFamily="34" charset="0"/>
                <a:ea typeface="微軟正黑體" pitchFamily="34" charset="-120"/>
              </a:endParaRPr>
            </a:p>
          </p:txBody>
        </p:sp>
        <p:sp>
          <p:nvSpPr>
            <p:cNvPr id="30012" name="Oval 317"/>
            <p:cNvSpPr>
              <a:spLocks noChangeArrowheads="1"/>
            </p:cNvSpPr>
            <p:nvPr/>
          </p:nvSpPr>
          <p:spPr bwMode="auto">
            <a:xfrm>
              <a:off x="3744" y="2208"/>
              <a:ext cx="48" cy="48"/>
            </a:xfrm>
            <a:prstGeom prst="ellipse">
              <a:avLst/>
            </a:prstGeom>
            <a:solidFill>
              <a:srgbClr val="CC3434"/>
            </a:solidFill>
            <a:ln w="12700">
              <a:solidFill>
                <a:schemeClr val="folHlink"/>
              </a:solidFill>
              <a:round/>
              <a:headEnd/>
              <a:tailEnd type="none" w="sm" len="sm"/>
            </a:ln>
          </p:spPr>
          <p:txBody>
            <a:bodyPr wrap="none" anchor="ctr"/>
            <a:lstStyle/>
            <a:p>
              <a:endParaRPr kumimoji="0" lang="zh-TW" altLang="en-US">
                <a:latin typeface="Trebuchet MS" pitchFamily="34" charset="0"/>
                <a:ea typeface="微軟正黑體" pitchFamily="34" charset="-120"/>
              </a:endParaRPr>
            </a:p>
          </p:txBody>
        </p:sp>
        <p:sp>
          <p:nvSpPr>
            <p:cNvPr id="30013" name="Rectangle 318"/>
            <p:cNvSpPr>
              <a:spLocks noChangeArrowheads="1"/>
            </p:cNvSpPr>
            <p:nvPr/>
          </p:nvSpPr>
          <p:spPr bwMode="auto">
            <a:xfrm>
              <a:off x="3360" y="2112"/>
              <a:ext cx="432" cy="384"/>
            </a:xfrm>
            <a:prstGeom prst="rect">
              <a:avLst/>
            </a:prstGeom>
            <a:noFill/>
            <a:ln w="12700">
              <a:solidFill>
                <a:schemeClr val="tx1"/>
              </a:solidFill>
              <a:miter lim="800000"/>
              <a:headEnd/>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kumimoji="0" lang="zh-TW" altLang="en-US">
                <a:latin typeface="Trebuchet MS" pitchFamily="34" charset="0"/>
                <a:ea typeface="微軟正黑體" pitchFamily="34" charset="-120"/>
              </a:endParaRPr>
            </a:p>
          </p:txBody>
        </p:sp>
      </p:grpSp>
      <p:sp>
        <p:nvSpPr>
          <p:cNvPr id="13631" name="Text Box 319"/>
          <p:cNvSpPr txBox="1">
            <a:spLocks noChangeArrowheads="1"/>
          </p:cNvSpPr>
          <p:nvPr/>
        </p:nvSpPr>
        <p:spPr bwMode="auto">
          <a:xfrm>
            <a:off x="-71438" y="5270500"/>
            <a:ext cx="2538413" cy="708025"/>
          </a:xfrm>
          <a:prstGeom prst="rect">
            <a:avLst/>
          </a:prstGeom>
          <a:noFill/>
          <a:ln w="28575">
            <a:noFill/>
            <a:miter lim="800000"/>
            <a:headEnd/>
            <a:tailEnd/>
          </a:ln>
          <a:effectLst/>
        </p:spPr>
        <p:txBody>
          <a:bodyPr wrap="none" anchor="ctr">
            <a:spAutoFit/>
          </a:bodyPr>
          <a:lstStyle/>
          <a:p>
            <a:pPr algn="ctr" eaLnBrk="0" fontAlgn="auto" hangingPunct="0">
              <a:spcBef>
                <a:spcPts val="0"/>
              </a:spcBef>
              <a:spcAft>
                <a:spcPts val="0"/>
              </a:spcAft>
              <a:defRPr/>
            </a:pPr>
            <a:r>
              <a:rPr kumimoji="0" lang="en-US" altLang="zh-TW" sz="2000" b="1" dirty="0">
                <a:latin typeface="+mj-lt"/>
                <a:ea typeface="新細明體" charset="-120"/>
              </a:rPr>
              <a:t>Model &amp; Camera</a:t>
            </a:r>
            <a:br>
              <a:rPr kumimoji="0" lang="en-US" altLang="zh-TW" sz="2000" b="1" dirty="0">
                <a:latin typeface="+mj-lt"/>
                <a:ea typeface="新細明體" charset="-120"/>
              </a:rPr>
            </a:br>
            <a:r>
              <a:rPr kumimoji="0" lang="en-US" altLang="zh-TW" sz="2000" b="1" dirty="0">
                <a:latin typeface="+mj-lt"/>
                <a:ea typeface="新細明體" charset="-120"/>
              </a:rPr>
              <a:t>Parameters</a:t>
            </a:r>
          </a:p>
        </p:txBody>
      </p:sp>
      <p:sp>
        <p:nvSpPr>
          <p:cNvPr id="13632" name="Text Box 320"/>
          <p:cNvSpPr txBox="1">
            <a:spLocks noChangeArrowheads="1"/>
          </p:cNvSpPr>
          <p:nvPr/>
        </p:nvSpPr>
        <p:spPr bwMode="auto">
          <a:xfrm>
            <a:off x="2763838" y="5286375"/>
            <a:ext cx="1665287" cy="708025"/>
          </a:xfrm>
          <a:prstGeom prst="rect">
            <a:avLst/>
          </a:prstGeom>
          <a:noFill/>
          <a:ln w="28575">
            <a:noFill/>
            <a:miter lim="800000"/>
            <a:headEnd/>
            <a:tailEnd/>
          </a:ln>
          <a:effectLst/>
        </p:spPr>
        <p:txBody>
          <a:bodyPr wrap="none" anchor="ctr">
            <a:spAutoFit/>
          </a:bodyPr>
          <a:lstStyle/>
          <a:p>
            <a:pPr algn="ctr" eaLnBrk="0" fontAlgn="auto" hangingPunct="0">
              <a:spcBef>
                <a:spcPts val="0"/>
              </a:spcBef>
              <a:spcAft>
                <a:spcPts val="0"/>
              </a:spcAft>
              <a:defRPr/>
            </a:pPr>
            <a:r>
              <a:rPr kumimoji="0" lang="en-US" altLang="zh-TW" sz="2000" b="1" dirty="0">
                <a:latin typeface="+mj-lt"/>
                <a:ea typeface="新細明體" charset="-120"/>
              </a:rPr>
              <a:t>Rendering</a:t>
            </a:r>
            <a:br>
              <a:rPr kumimoji="0" lang="en-US" altLang="zh-TW" sz="2000" b="1" dirty="0">
                <a:latin typeface="+mj-lt"/>
                <a:ea typeface="新細明體" charset="-120"/>
              </a:rPr>
            </a:br>
            <a:r>
              <a:rPr kumimoji="0" lang="en-US" altLang="zh-TW" sz="2000" b="1" dirty="0">
                <a:latin typeface="+mj-lt"/>
                <a:ea typeface="新細明體" charset="-120"/>
              </a:rPr>
              <a:t>Pipeline</a:t>
            </a:r>
          </a:p>
        </p:txBody>
      </p:sp>
      <p:sp>
        <p:nvSpPr>
          <p:cNvPr id="13633" name="Text Box 321"/>
          <p:cNvSpPr txBox="1">
            <a:spLocks noChangeArrowheads="1"/>
          </p:cNvSpPr>
          <p:nvPr/>
        </p:nvSpPr>
        <p:spPr bwMode="auto">
          <a:xfrm>
            <a:off x="5053013" y="5422900"/>
            <a:ext cx="1970087" cy="400050"/>
          </a:xfrm>
          <a:prstGeom prst="rect">
            <a:avLst/>
          </a:prstGeom>
          <a:noFill/>
          <a:ln w="28575">
            <a:noFill/>
            <a:miter lim="800000"/>
            <a:headEnd/>
            <a:tailEnd/>
          </a:ln>
          <a:effectLst/>
        </p:spPr>
        <p:txBody>
          <a:bodyPr wrap="none" anchor="ctr">
            <a:spAutoFit/>
          </a:bodyPr>
          <a:lstStyle/>
          <a:p>
            <a:pPr eaLnBrk="0" fontAlgn="auto" hangingPunct="0">
              <a:spcBef>
                <a:spcPts val="0"/>
              </a:spcBef>
              <a:spcAft>
                <a:spcPts val="0"/>
              </a:spcAft>
              <a:defRPr/>
            </a:pPr>
            <a:r>
              <a:rPr kumimoji="0" lang="en-US" altLang="zh-TW" sz="2000" b="1" dirty="0">
                <a:latin typeface="+mj-lt"/>
                <a:ea typeface="新細明體" charset="-120"/>
              </a:rPr>
              <a:t>Framebuffer</a:t>
            </a:r>
          </a:p>
        </p:txBody>
      </p:sp>
      <p:sp>
        <p:nvSpPr>
          <p:cNvPr id="13634" name="Text Box 322"/>
          <p:cNvSpPr txBox="1">
            <a:spLocks noChangeArrowheads="1"/>
          </p:cNvSpPr>
          <p:nvPr/>
        </p:nvSpPr>
        <p:spPr bwMode="auto">
          <a:xfrm>
            <a:off x="7572375" y="5422900"/>
            <a:ext cx="1244600" cy="400050"/>
          </a:xfrm>
          <a:prstGeom prst="rect">
            <a:avLst/>
          </a:prstGeom>
          <a:noFill/>
          <a:ln w="28575">
            <a:noFill/>
            <a:miter lim="800000"/>
            <a:headEnd/>
            <a:tailEnd/>
          </a:ln>
          <a:effectLst/>
        </p:spPr>
        <p:txBody>
          <a:bodyPr wrap="none" anchor="ctr">
            <a:spAutoFit/>
          </a:bodyPr>
          <a:lstStyle/>
          <a:p>
            <a:pPr eaLnBrk="0" fontAlgn="auto" hangingPunct="0">
              <a:spcBef>
                <a:spcPts val="0"/>
              </a:spcBef>
              <a:spcAft>
                <a:spcPts val="0"/>
              </a:spcAft>
              <a:defRPr/>
            </a:pPr>
            <a:r>
              <a:rPr kumimoji="0" lang="en-US" altLang="zh-TW" sz="2000" b="1" dirty="0">
                <a:latin typeface="+mj-lt"/>
                <a:ea typeface="新細明體" charset="-120"/>
              </a:rPr>
              <a:t>Display</a:t>
            </a:r>
          </a:p>
        </p:txBody>
      </p:sp>
      <p:sp>
        <p:nvSpPr>
          <p:cNvPr id="29716" name="Rectangle 323"/>
          <p:cNvSpPr>
            <a:spLocks noChangeArrowheads="1"/>
          </p:cNvSpPr>
          <p:nvPr/>
        </p:nvSpPr>
        <p:spPr bwMode="auto">
          <a:xfrm>
            <a:off x="2462213" y="1857375"/>
            <a:ext cx="2362200" cy="4098925"/>
          </a:xfrm>
          <a:prstGeom prst="rect">
            <a:avLst/>
          </a:prstGeom>
          <a:noFill/>
          <a:ln w="28575">
            <a:solidFill>
              <a:srgbClr val="CC3434"/>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kumimoji="0" lang="zh-TW" altLang="en-US">
              <a:latin typeface="Trebuchet MS" pitchFamily="34" charset="0"/>
              <a:ea typeface="微軟正黑體" pitchFamily="34" charset="-120"/>
            </a:endParaRPr>
          </a:p>
        </p:txBody>
      </p:sp>
      <p:sp>
        <p:nvSpPr>
          <p:cNvPr id="29717" name="スライド番号プレースホルダ 32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2D80F08B-2789-4A98-AF5C-747FF3693CC8}" type="slidenum">
              <a:rPr kumimoji="0" lang="en-US" altLang="ja-JP" smtClean="0"/>
              <a:pPr eaLnBrk="1" hangingPunct="1"/>
              <a:t>30</a:t>
            </a:fld>
            <a:endParaRPr kumimoji="0" lang="en-US" altLang="ja-JP" smtClean="0"/>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ja-JP" smtClean="0"/>
              <a:t>Architecture of a </a:t>
            </a:r>
            <a:r>
              <a:rPr lang="en-US" altLang="zh-TW" smtClean="0"/>
              <a:t>R</a:t>
            </a:r>
            <a:r>
              <a:rPr lang="en-US" altLang="ja-JP" smtClean="0"/>
              <a:t>aster </a:t>
            </a:r>
            <a:r>
              <a:rPr lang="en-US" altLang="zh-TW" smtClean="0"/>
              <a:t>D</a:t>
            </a:r>
            <a:r>
              <a:rPr lang="en-US" altLang="ja-JP" smtClean="0"/>
              <a:t>isplay</a:t>
            </a:r>
          </a:p>
        </p:txBody>
      </p:sp>
      <p:grpSp>
        <p:nvGrpSpPr>
          <p:cNvPr id="30723" name="Group 792"/>
          <p:cNvGrpSpPr>
            <a:grpSpLocks/>
          </p:cNvGrpSpPr>
          <p:nvPr/>
        </p:nvGrpSpPr>
        <p:grpSpPr bwMode="auto">
          <a:xfrm>
            <a:off x="1187450" y="1628775"/>
            <a:ext cx="6737350" cy="4543425"/>
            <a:chOff x="748" y="1026"/>
            <a:chExt cx="4244" cy="2862"/>
          </a:xfrm>
        </p:grpSpPr>
        <p:sp>
          <p:nvSpPr>
            <p:cNvPr id="30724" name="Rectangle 618"/>
            <p:cNvSpPr>
              <a:spLocks noChangeArrowheads="1"/>
            </p:cNvSpPr>
            <p:nvPr/>
          </p:nvSpPr>
          <p:spPr bwMode="auto">
            <a:xfrm>
              <a:off x="2602" y="2733"/>
              <a:ext cx="997" cy="486"/>
            </a:xfrm>
            <a:prstGeom prst="rect">
              <a:avLst/>
            </a:prstGeom>
            <a:solidFill>
              <a:srgbClr val="CCCCCC"/>
            </a:solidFill>
            <a:ln w="0">
              <a:solidFill>
                <a:srgbClr val="CCCCCC"/>
              </a:solidFill>
              <a:miter lim="800000"/>
              <a:headEnd/>
              <a:tailEnd/>
            </a:ln>
          </p:spPr>
          <p:txBody>
            <a:bodyPr lIns="0" rIns="0" anchor="ctr" anchorCtr="1"/>
            <a:lstStyle/>
            <a:p>
              <a:r>
                <a:rPr lang="en-US" altLang="ja-JP" sz="1400"/>
                <a:t>Video controller</a:t>
              </a:r>
            </a:p>
          </p:txBody>
        </p:sp>
        <p:sp>
          <p:nvSpPr>
            <p:cNvPr id="30725" name="Freeform 634"/>
            <p:cNvSpPr>
              <a:spLocks/>
            </p:cNvSpPr>
            <p:nvPr/>
          </p:nvSpPr>
          <p:spPr bwMode="auto">
            <a:xfrm>
              <a:off x="2602" y="2733"/>
              <a:ext cx="1035" cy="525"/>
            </a:xfrm>
            <a:custGeom>
              <a:avLst/>
              <a:gdLst>
                <a:gd name="T0" fmla="*/ 997 w 1035"/>
                <a:gd name="T1" fmla="*/ 0 h 525"/>
                <a:gd name="T2" fmla="*/ 1035 w 1035"/>
                <a:gd name="T3" fmla="*/ 39 h 525"/>
                <a:gd name="T4" fmla="*/ 1035 w 1035"/>
                <a:gd name="T5" fmla="*/ 525 h 525"/>
                <a:gd name="T6" fmla="*/ 38 w 1035"/>
                <a:gd name="T7" fmla="*/ 525 h 525"/>
                <a:gd name="T8" fmla="*/ 0 w 1035"/>
                <a:gd name="T9" fmla="*/ 486 h 525"/>
                <a:gd name="T10" fmla="*/ 997 w 1035"/>
                <a:gd name="T11" fmla="*/ 486 h 525"/>
                <a:gd name="T12" fmla="*/ 997 w 1035"/>
                <a:gd name="T13" fmla="*/ 0 h 525"/>
                <a:gd name="T14" fmla="*/ 0 60000 65536"/>
                <a:gd name="T15" fmla="*/ 0 60000 65536"/>
                <a:gd name="T16" fmla="*/ 0 60000 65536"/>
                <a:gd name="T17" fmla="*/ 0 60000 65536"/>
                <a:gd name="T18" fmla="*/ 0 60000 65536"/>
                <a:gd name="T19" fmla="*/ 0 60000 65536"/>
                <a:gd name="T20" fmla="*/ 0 60000 65536"/>
                <a:gd name="T21" fmla="*/ 0 w 1035"/>
                <a:gd name="T22" fmla="*/ 0 h 525"/>
                <a:gd name="T23" fmla="*/ 1035 w 1035"/>
                <a:gd name="T24" fmla="*/ 525 h 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5" h="525">
                  <a:moveTo>
                    <a:pt x="997" y="0"/>
                  </a:moveTo>
                  <a:lnTo>
                    <a:pt x="1035" y="39"/>
                  </a:lnTo>
                  <a:lnTo>
                    <a:pt x="1035" y="525"/>
                  </a:lnTo>
                  <a:lnTo>
                    <a:pt x="38" y="525"/>
                  </a:lnTo>
                  <a:lnTo>
                    <a:pt x="0" y="486"/>
                  </a:lnTo>
                  <a:lnTo>
                    <a:pt x="997" y="486"/>
                  </a:lnTo>
                  <a:lnTo>
                    <a:pt x="997" y="0"/>
                  </a:lnTo>
                  <a:close/>
                </a:path>
              </a:pathLst>
            </a:custGeom>
            <a:solidFill>
              <a:srgbClr val="000000"/>
            </a:solidFill>
            <a:ln w="0">
              <a:solidFill>
                <a:srgbClr val="000000"/>
              </a:solidFill>
              <a:round/>
              <a:headEnd/>
              <a:tailEnd/>
            </a:ln>
          </p:spPr>
          <p:txBody>
            <a:bodyPr/>
            <a:lstStyle/>
            <a:p>
              <a:endParaRPr lang="ja-JP" altLang="en-US"/>
            </a:p>
          </p:txBody>
        </p:sp>
        <p:sp>
          <p:nvSpPr>
            <p:cNvPr id="30726" name="Freeform 635"/>
            <p:cNvSpPr>
              <a:spLocks/>
            </p:cNvSpPr>
            <p:nvPr/>
          </p:nvSpPr>
          <p:spPr bwMode="auto">
            <a:xfrm>
              <a:off x="2602" y="2733"/>
              <a:ext cx="1035" cy="525"/>
            </a:xfrm>
            <a:custGeom>
              <a:avLst/>
              <a:gdLst>
                <a:gd name="T0" fmla="*/ 997 w 1035"/>
                <a:gd name="T1" fmla="*/ 0 h 525"/>
                <a:gd name="T2" fmla="*/ 1035 w 1035"/>
                <a:gd name="T3" fmla="*/ 39 h 525"/>
                <a:gd name="T4" fmla="*/ 1035 w 1035"/>
                <a:gd name="T5" fmla="*/ 525 h 525"/>
                <a:gd name="T6" fmla="*/ 38 w 1035"/>
                <a:gd name="T7" fmla="*/ 525 h 525"/>
                <a:gd name="T8" fmla="*/ 0 w 1035"/>
                <a:gd name="T9" fmla="*/ 486 h 525"/>
                <a:gd name="T10" fmla="*/ 997 w 1035"/>
                <a:gd name="T11" fmla="*/ 486 h 525"/>
                <a:gd name="T12" fmla="*/ 997 w 1035"/>
                <a:gd name="T13" fmla="*/ 0 h 525"/>
                <a:gd name="T14" fmla="*/ 0 60000 65536"/>
                <a:gd name="T15" fmla="*/ 0 60000 65536"/>
                <a:gd name="T16" fmla="*/ 0 60000 65536"/>
                <a:gd name="T17" fmla="*/ 0 60000 65536"/>
                <a:gd name="T18" fmla="*/ 0 60000 65536"/>
                <a:gd name="T19" fmla="*/ 0 60000 65536"/>
                <a:gd name="T20" fmla="*/ 0 60000 65536"/>
                <a:gd name="T21" fmla="*/ 0 w 1035"/>
                <a:gd name="T22" fmla="*/ 0 h 525"/>
                <a:gd name="T23" fmla="*/ 1035 w 1035"/>
                <a:gd name="T24" fmla="*/ 525 h 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5" h="525">
                  <a:moveTo>
                    <a:pt x="997" y="0"/>
                  </a:moveTo>
                  <a:lnTo>
                    <a:pt x="1035" y="39"/>
                  </a:lnTo>
                  <a:lnTo>
                    <a:pt x="1035" y="525"/>
                  </a:lnTo>
                  <a:lnTo>
                    <a:pt x="38" y="525"/>
                  </a:lnTo>
                  <a:lnTo>
                    <a:pt x="0" y="486"/>
                  </a:lnTo>
                  <a:lnTo>
                    <a:pt x="997" y="486"/>
                  </a:lnTo>
                  <a:lnTo>
                    <a:pt x="997"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30727" name="Group 778"/>
            <p:cNvGrpSpPr>
              <a:grpSpLocks/>
            </p:cNvGrpSpPr>
            <p:nvPr/>
          </p:nvGrpSpPr>
          <p:grpSpPr bwMode="auto">
            <a:xfrm>
              <a:off x="3816" y="2606"/>
              <a:ext cx="1176" cy="882"/>
              <a:chOff x="3823" y="2606"/>
              <a:chExt cx="1176" cy="882"/>
            </a:xfrm>
          </p:grpSpPr>
          <p:sp>
            <p:nvSpPr>
              <p:cNvPr id="30750" name="Freeform 636"/>
              <p:cNvSpPr>
                <a:spLocks/>
              </p:cNvSpPr>
              <p:nvPr/>
            </p:nvSpPr>
            <p:spPr bwMode="auto">
              <a:xfrm>
                <a:off x="4296" y="2880"/>
                <a:ext cx="422" cy="400"/>
              </a:xfrm>
              <a:custGeom>
                <a:avLst/>
                <a:gdLst>
                  <a:gd name="T0" fmla="*/ 205 w 422"/>
                  <a:gd name="T1" fmla="*/ 0 h 400"/>
                  <a:gd name="T2" fmla="*/ 419 w 422"/>
                  <a:gd name="T3" fmla="*/ 112 h 400"/>
                  <a:gd name="T4" fmla="*/ 422 w 422"/>
                  <a:gd name="T5" fmla="*/ 394 h 400"/>
                  <a:gd name="T6" fmla="*/ 3 w 422"/>
                  <a:gd name="T7" fmla="*/ 400 h 400"/>
                  <a:gd name="T8" fmla="*/ 0 w 422"/>
                  <a:gd name="T9" fmla="*/ 122 h 400"/>
                  <a:gd name="T10" fmla="*/ 205 w 422"/>
                  <a:gd name="T11" fmla="*/ 0 h 400"/>
                  <a:gd name="T12" fmla="*/ 0 60000 65536"/>
                  <a:gd name="T13" fmla="*/ 0 60000 65536"/>
                  <a:gd name="T14" fmla="*/ 0 60000 65536"/>
                  <a:gd name="T15" fmla="*/ 0 60000 65536"/>
                  <a:gd name="T16" fmla="*/ 0 60000 65536"/>
                  <a:gd name="T17" fmla="*/ 0 60000 65536"/>
                  <a:gd name="T18" fmla="*/ 0 w 422"/>
                  <a:gd name="T19" fmla="*/ 0 h 400"/>
                  <a:gd name="T20" fmla="*/ 422 w 422"/>
                  <a:gd name="T21" fmla="*/ 400 h 400"/>
                </a:gdLst>
                <a:ahLst/>
                <a:cxnLst>
                  <a:cxn ang="T12">
                    <a:pos x="T0" y="T1"/>
                  </a:cxn>
                  <a:cxn ang="T13">
                    <a:pos x="T2" y="T3"/>
                  </a:cxn>
                  <a:cxn ang="T14">
                    <a:pos x="T4" y="T5"/>
                  </a:cxn>
                  <a:cxn ang="T15">
                    <a:pos x="T6" y="T7"/>
                  </a:cxn>
                  <a:cxn ang="T16">
                    <a:pos x="T8" y="T9"/>
                  </a:cxn>
                  <a:cxn ang="T17">
                    <a:pos x="T10" y="T11"/>
                  </a:cxn>
                </a:cxnLst>
                <a:rect l="T18" t="T19" r="T20" b="T21"/>
                <a:pathLst>
                  <a:path w="422" h="400">
                    <a:moveTo>
                      <a:pt x="205" y="0"/>
                    </a:moveTo>
                    <a:lnTo>
                      <a:pt x="419" y="112"/>
                    </a:lnTo>
                    <a:lnTo>
                      <a:pt x="422" y="394"/>
                    </a:lnTo>
                    <a:lnTo>
                      <a:pt x="3" y="400"/>
                    </a:lnTo>
                    <a:lnTo>
                      <a:pt x="0" y="122"/>
                    </a:lnTo>
                    <a:lnTo>
                      <a:pt x="205" y="0"/>
                    </a:lnTo>
                    <a:close/>
                  </a:path>
                </a:pathLst>
              </a:custGeom>
              <a:solidFill>
                <a:srgbClr val="CCCCCC"/>
              </a:solidFill>
              <a:ln w="0">
                <a:solidFill>
                  <a:srgbClr val="CCCCCC"/>
                </a:solidFill>
                <a:round/>
                <a:headEnd/>
                <a:tailEnd/>
              </a:ln>
            </p:spPr>
            <p:txBody>
              <a:bodyPr/>
              <a:lstStyle/>
              <a:p>
                <a:endParaRPr lang="ja-JP" altLang="en-US"/>
              </a:p>
            </p:txBody>
          </p:sp>
          <p:sp>
            <p:nvSpPr>
              <p:cNvPr id="30751" name="Freeform 637"/>
              <p:cNvSpPr>
                <a:spLocks/>
              </p:cNvSpPr>
              <p:nvPr/>
            </p:nvSpPr>
            <p:spPr bwMode="auto">
              <a:xfrm>
                <a:off x="4475" y="3079"/>
                <a:ext cx="64" cy="134"/>
              </a:xfrm>
              <a:custGeom>
                <a:avLst/>
                <a:gdLst>
                  <a:gd name="T0" fmla="*/ 0 w 64"/>
                  <a:gd name="T1" fmla="*/ 0 h 134"/>
                  <a:gd name="T2" fmla="*/ 61 w 64"/>
                  <a:gd name="T3" fmla="*/ 0 h 134"/>
                  <a:gd name="T4" fmla="*/ 64 w 64"/>
                  <a:gd name="T5" fmla="*/ 134 h 134"/>
                  <a:gd name="T6" fmla="*/ 3 w 64"/>
                  <a:gd name="T7" fmla="*/ 134 h 134"/>
                  <a:gd name="T8" fmla="*/ 0 w 64"/>
                  <a:gd name="T9" fmla="*/ 0 h 134"/>
                  <a:gd name="T10" fmla="*/ 0 60000 65536"/>
                  <a:gd name="T11" fmla="*/ 0 60000 65536"/>
                  <a:gd name="T12" fmla="*/ 0 60000 65536"/>
                  <a:gd name="T13" fmla="*/ 0 60000 65536"/>
                  <a:gd name="T14" fmla="*/ 0 60000 65536"/>
                  <a:gd name="T15" fmla="*/ 0 w 64"/>
                  <a:gd name="T16" fmla="*/ 0 h 134"/>
                  <a:gd name="T17" fmla="*/ 64 w 64"/>
                  <a:gd name="T18" fmla="*/ 134 h 134"/>
                </a:gdLst>
                <a:ahLst/>
                <a:cxnLst>
                  <a:cxn ang="T10">
                    <a:pos x="T0" y="T1"/>
                  </a:cxn>
                  <a:cxn ang="T11">
                    <a:pos x="T2" y="T3"/>
                  </a:cxn>
                  <a:cxn ang="T12">
                    <a:pos x="T4" y="T5"/>
                  </a:cxn>
                  <a:cxn ang="T13">
                    <a:pos x="T6" y="T7"/>
                  </a:cxn>
                  <a:cxn ang="T14">
                    <a:pos x="T8" y="T9"/>
                  </a:cxn>
                </a:cxnLst>
                <a:rect l="T15" t="T16" r="T17" b="T18"/>
                <a:pathLst>
                  <a:path w="64" h="134">
                    <a:moveTo>
                      <a:pt x="0" y="0"/>
                    </a:moveTo>
                    <a:lnTo>
                      <a:pt x="61" y="0"/>
                    </a:lnTo>
                    <a:lnTo>
                      <a:pt x="64" y="134"/>
                    </a:lnTo>
                    <a:lnTo>
                      <a:pt x="3" y="134"/>
                    </a:lnTo>
                    <a:lnTo>
                      <a:pt x="0" y="0"/>
                    </a:lnTo>
                    <a:close/>
                  </a:path>
                </a:pathLst>
              </a:custGeom>
              <a:solidFill>
                <a:srgbClr val="FFFFFF"/>
              </a:solidFill>
              <a:ln w="0">
                <a:solidFill>
                  <a:srgbClr val="FFFFFF"/>
                </a:solidFill>
                <a:round/>
                <a:headEnd/>
                <a:tailEnd/>
              </a:ln>
            </p:spPr>
            <p:txBody>
              <a:bodyPr/>
              <a:lstStyle/>
              <a:p>
                <a:endParaRPr lang="ja-JP" altLang="en-US"/>
              </a:p>
            </p:txBody>
          </p:sp>
          <p:sp>
            <p:nvSpPr>
              <p:cNvPr id="30752" name="Freeform 638"/>
              <p:cNvSpPr>
                <a:spLocks/>
              </p:cNvSpPr>
              <p:nvPr/>
            </p:nvSpPr>
            <p:spPr bwMode="auto">
              <a:xfrm>
                <a:off x="4430" y="2996"/>
                <a:ext cx="144" cy="31"/>
              </a:xfrm>
              <a:custGeom>
                <a:avLst/>
                <a:gdLst>
                  <a:gd name="T0" fmla="*/ 0 w 144"/>
                  <a:gd name="T1" fmla="*/ 3 h 31"/>
                  <a:gd name="T2" fmla="*/ 144 w 144"/>
                  <a:gd name="T3" fmla="*/ 0 h 31"/>
                  <a:gd name="T4" fmla="*/ 144 w 144"/>
                  <a:gd name="T5" fmla="*/ 28 h 31"/>
                  <a:gd name="T6" fmla="*/ 0 w 144"/>
                  <a:gd name="T7" fmla="*/ 31 h 31"/>
                  <a:gd name="T8" fmla="*/ 0 w 144"/>
                  <a:gd name="T9" fmla="*/ 3 h 31"/>
                  <a:gd name="T10" fmla="*/ 0 60000 65536"/>
                  <a:gd name="T11" fmla="*/ 0 60000 65536"/>
                  <a:gd name="T12" fmla="*/ 0 60000 65536"/>
                  <a:gd name="T13" fmla="*/ 0 60000 65536"/>
                  <a:gd name="T14" fmla="*/ 0 60000 65536"/>
                  <a:gd name="T15" fmla="*/ 0 w 144"/>
                  <a:gd name="T16" fmla="*/ 0 h 31"/>
                  <a:gd name="T17" fmla="*/ 144 w 144"/>
                  <a:gd name="T18" fmla="*/ 31 h 31"/>
                </a:gdLst>
                <a:ahLst/>
                <a:cxnLst>
                  <a:cxn ang="T10">
                    <a:pos x="T0" y="T1"/>
                  </a:cxn>
                  <a:cxn ang="T11">
                    <a:pos x="T2" y="T3"/>
                  </a:cxn>
                  <a:cxn ang="T12">
                    <a:pos x="T4" y="T5"/>
                  </a:cxn>
                  <a:cxn ang="T13">
                    <a:pos x="T6" y="T7"/>
                  </a:cxn>
                  <a:cxn ang="T14">
                    <a:pos x="T8" y="T9"/>
                  </a:cxn>
                </a:cxnLst>
                <a:rect l="T15" t="T16" r="T17" b="T18"/>
                <a:pathLst>
                  <a:path w="144" h="31">
                    <a:moveTo>
                      <a:pt x="0" y="3"/>
                    </a:moveTo>
                    <a:lnTo>
                      <a:pt x="144" y="0"/>
                    </a:lnTo>
                    <a:lnTo>
                      <a:pt x="144" y="28"/>
                    </a:lnTo>
                    <a:lnTo>
                      <a:pt x="0" y="31"/>
                    </a:lnTo>
                    <a:lnTo>
                      <a:pt x="0" y="3"/>
                    </a:lnTo>
                    <a:close/>
                  </a:path>
                </a:pathLst>
              </a:custGeom>
              <a:solidFill>
                <a:srgbClr val="FFFFFF"/>
              </a:solidFill>
              <a:ln w="0">
                <a:solidFill>
                  <a:srgbClr val="FFFFFF"/>
                </a:solidFill>
                <a:round/>
                <a:headEnd/>
                <a:tailEnd/>
              </a:ln>
            </p:spPr>
            <p:txBody>
              <a:bodyPr/>
              <a:lstStyle/>
              <a:p>
                <a:endParaRPr lang="ja-JP" altLang="en-US"/>
              </a:p>
            </p:txBody>
          </p:sp>
          <p:sp>
            <p:nvSpPr>
              <p:cNvPr id="30753" name="Freeform 639"/>
              <p:cNvSpPr>
                <a:spLocks/>
              </p:cNvSpPr>
              <p:nvPr/>
            </p:nvSpPr>
            <p:spPr bwMode="auto">
              <a:xfrm>
                <a:off x="4581" y="2775"/>
                <a:ext cx="143" cy="150"/>
              </a:xfrm>
              <a:custGeom>
                <a:avLst/>
                <a:gdLst>
                  <a:gd name="T0" fmla="*/ 31 w 143"/>
                  <a:gd name="T1" fmla="*/ 137 h 150"/>
                  <a:gd name="T2" fmla="*/ 12 w 143"/>
                  <a:gd name="T3" fmla="*/ 115 h 150"/>
                  <a:gd name="T4" fmla="*/ 0 w 143"/>
                  <a:gd name="T5" fmla="*/ 89 h 150"/>
                  <a:gd name="T6" fmla="*/ 3 w 143"/>
                  <a:gd name="T7" fmla="*/ 61 h 150"/>
                  <a:gd name="T8" fmla="*/ 12 w 143"/>
                  <a:gd name="T9" fmla="*/ 32 h 150"/>
                  <a:gd name="T10" fmla="*/ 35 w 143"/>
                  <a:gd name="T11" fmla="*/ 10 h 150"/>
                  <a:gd name="T12" fmla="*/ 60 w 143"/>
                  <a:gd name="T13" fmla="*/ 0 h 150"/>
                  <a:gd name="T14" fmla="*/ 89 w 143"/>
                  <a:gd name="T15" fmla="*/ 0 h 150"/>
                  <a:gd name="T16" fmla="*/ 115 w 143"/>
                  <a:gd name="T17" fmla="*/ 13 h 150"/>
                  <a:gd name="T18" fmla="*/ 134 w 143"/>
                  <a:gd name="T19" fmla="*/ 35 h 150"/>
                  <a:gd name="T20" fmla="*/ 143 w 143"/>
                  <a:gd name="T21" fmla="*/ 64 h 150"/>
                  <a:gd name="T22" fmla="*/ 143 w 143"/>
                  <a:gd name="T23" fmla="*/ 93 h 150"/>
                  <a:gd name="T24" fmla="*/ 134 w 143"/>
                  <a:gd name="T25" fmla="*/ 121 h 150"/>
                  <a:gd name="T26" fmla="*/ 111 w 143"/>
                  <a:gd name="T27" fmla="*/ 141 h 150"/>
                  <a:gd name="T28" fmla="*/ 86 w 143"/>
                  <a:gd name="T29" fmla="*/ 150 h 150"/>
                  <a:gd name="T30" fmla="*/ 57 w 143"/>
                  <a:gd name="T31" fmla="*/ 150 h 150"/>
                  <a:gd name="T32" fmla="*/ 31 w 143"/>
                  <a:gd name="T33" fmla="*/ 137 h 1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
                  <a:gd name="T52" fmla="*/ 0 h 150"/>
                  <a:gd name="T53" fmla="*/ 143 w 143"/>
                  <a:gd name="T54" fmla="*/ 150 h 1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 h="150">
                    <a:moveTo>
                      <a:pt x="31" y="137"/>
                    </a:moveTo>
                    <a:lnTo>
                      <a:pt x="12" y="115"/>
                    </a:lnTo>
                    <a:lnTo>
                      <a:pt x="0" y="89"/>
                    </a:lnTo>
                    <a:lnTo>
                      <a:pt x="3" y="61"/>
                    </a:lnTo>
                    <a:lnTo>
                      <a:pt x="12" y="32"/>
                    </a:lnTo>
                    <a:lnTo>
                      <a:pt x="35" y="10"/>
                    </a:lnTo>
                    <a:lnTo>
                      <a:pt x="60" y="0"/>
                    </a:lnTo>
                    <a:lnTo>
                      <a:pt x="89" y="0"/>
                    </a:lnTo>
                    <a:lnTo>
                      <a:pt x="115" y="13"/>
                    </a:lnTo>
                    <a:lnTo>
                      <a:pt x="134" y="35"/>
                    </a:lnTo>
                    <a:lnTo>
                      <a:pt x="143" y="64"/>
                    </a:lnTo>
                    <a:lnTo>
                      <a:pt x="143" y="93"/>
                    </a:lnTo>
                    <a:lnTo>
                      <a:pt x="134" y="121"/>
                    </a:lnTo>
                    <a:lnTo>
                      <a:pt x="111" y="141"/>
                    </a:lnTo>
                    <a:lnTo>
                      <a:pt x="86" y="150"/>
                    </a:lnTo>
                    <a:lnTo>
                      <a:pt x="57" y="150"/>
                    </a:lnTo>
                    <a:lnTo>
                      <a:pt x="31" y="137"/>
                    </a:lnTo>
                    <a:close/>
                  </a:path>
                </a:pathLst>
              </a:custGeom>
              <a:solidFill>
                <a:srgbClr val="CCCCCC"/>
              </a:solidFill>
              <a:ln w="0">
                <a:solidFill>
                  <a:srgbClr val="CCCCCC"/>
                </a:solidFill>
                <a:round/>
                <a:headEnd/>
                <a:tailEnd/>
              </a:ln>
            </p:spPr>
            <p:txBody>
              <a:bodyPr/>
              <a:lstStyle/>
              <a:p>
                <a:endParaRPr lang="ja-JP" altLang="en-US"/>
              </a:p>
            </p:txBody>
          </p:sp>
          <p:sp>
            <p:nvSpPr>
              <p:cNvPr id="30754" name="Freeform 640"/>
              <p:cNvSpPr>
                <a:spLocks/>
              </p:cNvSpPr>
              <p:nvPr/>
            </p:nvSpPr>
            <p:spPr bwMode="auto">
              <a:xfrm>
                <a:off x="4616" y="2781"/>
                <a:ext cx="153" cy="157"/>
              </a:xfrm>
              <a:custGeom>
                <a:avLst/>
                <a:gdLst>
                  <a:gd name="T0" fmla="*/ 35 w 153"/>
                  <a:gd name="T1" fmla="*/ 138 h 157"/>
                  <a:gd name="T2" fmla="*/ 12 w 153"/>
                  <a:gd name="T3" fmla="*/ 115 h 157"/>
                  <a:gd name="T4" fmla="*/ 0 w 153"/>
                  <a:gd name="T5" fmla="*/ 87 h 157"/>
                  <a:gd name="T6" fmla="*/ 0 w 153"/>
                  <a:gd name="T7" fmla="*/ 58 h 157"/>
                  <a:gd name="T8" fmla="*/ 9 w 153"/>
                  <a:gd name="T9" fmla="*/ 29 h 157"/>
                  <a:gd name="T10" fmla="*/ 32 w 153"/>
                  <a:gd name="T11" fmla="*/ 10 h 157"/>
                  <a:gd name="T12" fmla="*/ 57 w 153"/>
                  <a:gd name="T13" fmla="*/ 0 h 157"/>
                  <a:gd name="T14" fmla="*/ 89 w 153"/>
                  <a:gd name="T15" fmla="*/ 4 h 157"/>
                  <a:gd name="T16" fmla="*/ 118 w 153"/>
                  <a:gd name="T17" fmla="*/ 16 h 157"/>
                  <a:gd name="T18" fmla="*/ 140 w 153"/>
                  <a:gd name="T19" fmla="*/ 42 h 157"/>
                  <a:gd name="T20" fmla="*/ 150 w 153"/>
                  <a:gd name="T21" fmla="*/ 71 h 157"/>
                  <a:gd name="T22" fmla="*/ 153 w 153"/>
                  <a:gd name="T23" fmla="*/ 99 h 157"/>
                  <a:gd name="T24" fmla="*/ 140 w 153"/>
                  <a:gd name="T25" fmla="*/ 128 h 157"/>
                  <a:gd name="T26" fmla="*/ 121 w 153"/>
                  <a:gd name="T27" fmla="*/ 147 h 157"/>
                  <a:gd name="T28" fmla="*/ 92 w 153"/>
                  <a:gd name="T29" fmla="*/ 157 h 157"/>
                  <a:gd name="T30" fmla="*/ 64 w 153"/>
                  <a:gd name="T31" fmla="*/ 154 h 157"/>
                  <a:gd name="T32" fmla="*/ 35 w 153"/>
                  <a:gd name="T33" fmla="*/ 138 h 1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3"/>
                  <a:gd name="T52" fmla="*/ 0 h 157"/>
                  <a:gd name="T53" fmla="*/ 153 w 153"/>
                  <a:gd name="T54" fmla="*/ 157 h 1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3" h="157">
                    <a:moveTo>
                      <a:pt x="35" y="138"/>
                    </a:moveTo>
                    <a:lnTo>
                      <a:pt x="12" y="115"/>
                    </a:lnTo>
                    <a:lnTo>
                      <a:pt x="0" y="87"/>
                    </a:lnTo>
                    <a:lnTo>
                      <a:pt x="0" y="58"/>
                    </a:lnTo>
                    <a:lnTo>
                      <a:pt x="9" y="29"/>
                    </a:lnTo>
                    <a:lnTo>
                      <a:pt x="32" y="10"/>
                    </a:lnTo>
                    <a:lnTo>
                      <a:pt x="57" y="0"/>
                    </a:lnTo>
                    <a:lnTo>
                      <a:pt x="89" y="4"/>
                    </a:lnTo>
                    <a:lnTo>
                      <a:pt x="118" y="16"/>
                    </a:lnTo>
                    <a:lnTo>
                      <a:pt x="140" y="42"/>
                    </a:lnTo>
                    <a:lnTo>
                      <a:pt x="150" y="71"/>
                    </a:lnTo>
                    <a:lnTo>
                      <a:pt x="153" y="99"/>
                    </a:lnTo>
                    <a:lnTo>
                      <a:pt x="140" y="128"/>
                    </a:lnTo>
                    <a:lnTo>
                      <a:pt x="121" y="147"/>
                    </a:lnTo>
                    <a:lnTo>
                      <a:pt x="92" y="157"/>
                    </a:lnTo>
                    <a:lnTo>
                      <a:pt x="64" y="154"/>
                    </a:lnTo>
                    <a:lnTo>
                      <a:pt x="35" y="138"/>
                    </a:lnTo>
                    <a:close/>
                  </a:path>
                </a:pathLst>
              </a:custGeom>
              <a:solidFill>
                <a:srgbClr val="FFFFFF"/>
              </a:solidFill>
              <a:ln w="0">
                <a:solidFill>
                  <a:srgbClr val="FFFFFF"/>
                </a:solidFill>
                <a:round/>
                <a:headEnd/>
                <a:tailEnd/>
              </a:ln>
            </p:spPr>
            <p:txBody>
              <a:bodyPr/>
              <a:lstStyle/>
              <a:p>
                <a:endParaRPr lang="ja-JP" altLang="en-US"/>
              </a:p>
            </p:txBody>
          </p:sp>
          <p:sp>
            <p:nvSpPr>
              <p:cNvPr id="30755" name="Freeform 641"/>
              <p:cNvSpPr>
                <a:spLocks/>
              </p:cNvSpPr>
              <p:nvPr/>
            </p:nvSpPr>
            <p:spPr bwMode="auto">
              <a:xfrm>
                <a:off x="3957" y="2606"/>
                <a:ext cx="45" cy="51"/>
              </a:xfrm>
              <a:custGeom>
                <a:avLst/>
                <a:gdLst>
                  <a:gd name="T0" fmla="*/ 0 w 45"/>
                  <a:gd name="T1" fmla="*/ 51 h 51"/>
                  <a:gd name="T2" fmla="*/ 0 w 45"/>
                  <a:gd name="T3" fmla="*/ 48 h 51"/>
                  <a:gd name="T4" fmla="*/ 0 w 45"/>
                  <a:gd name="T5" fmla="*/ 44 h 51"/>
                  <a:gd name="T6" fmla="*/ 0 w 45"/>
                  <a:gd name="T7" fmla="*/ 41 h 51"/>
                  <a:gd name="T8" fmla="*/ 0 w 45"/>
                  <a:gd name="T9" fmla="*/ 35 h 51"/>
                  <a:gd name="T10" fmla="*/ 0 w 45"/>
                  <a:gd name="T11" fmla="*/ 28 h 51"/>
                  <a:gd name="T12" fmla="*/ 3 w 45"/>
                  <a:gd name="T13" fmla="*/ 22 h 51"/>
                  <a:gd name="T14" fmla="*/ 3 w 45"/>
                  <a:gd name="T15" fmla="*/ 16 h 51"/>
                  <a:gd name="T16" fmla="*/ 10 w 45"/>
                  <a:gd name="T17" fmla="*/ 9 h 51"/>
                  <a:gd name="T18" fmla="*/ 13 w 45"/>
                  <a:gd name="T19" fmla="*/ 3 h 51"/>
                  <a:gd name="T20" fmla="*/ 23 w 45"/>
                  <a:gd name="T21" fmla="*/ 0 h 51"/>
                  <a:gd name="T22" fmla="*/ 32 w 45"/>
                  <a:gd name="T23" fmla="*/ 0 h 51"/>
                  <a:gd name="T24" fmla="*/ 45 w 45"/>
                  <a:gd name="T25" fmla="*/ 0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51"/>
                  <a:gd name="T41" fmla="*/ 45 w 45"/>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51">
                    <a:moveTo>
                      <a:pt x="0" y="51"/>
                    </a:moveTo>
                    <a:lnTo>
                      <a:pt x="0" y="48"/>
                    </a:lnTo>
                    <a:lnTo>
                      <a:pt x="0" y="44"/>
                    </a:lnTo>
                    <a:lnTo>
                      <a:pt x="0" y="41"/>
                    </a:lnTo>
                    <a:lnTo>
                      <a:pt x="0" y="35"/>
                    </a:lnTo>
                    <a:lnTo>
                      <a:pt x="0" y="28"/>
                    </a:lnTo>
                    <a:lnTo>
                      <a:pt x="3" y="22"/>
                    </a:lnTo>
                    <a:lnTo>
                      <a:pt x="3" y="16"/>
                    </a:lnTo>
                    <a:lnTo>
                      <a:pt x="10" y="9"/>
                    </a:lnTo>
                    <a:lnTo>
                      <a:pt x="13" y="3"/>
                    </a:lnTo>
                    <a:lnTo>
                      <a:pt x="23" y="0"/>
                    </a:lnTo>
                    <a:lnTo>
                      <a:pt x="32" y="0"/>
                    </a:lnTo>
                    <a:lnTo>
                      <a:pt x="45"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56" name="Freeform 642"/>
              <p:cNvSpPr>
                <a:spLocks/>
              </p:cNvSpPr>
              <p:nvPr/>
            </p:nvSpPr>
            <p:spPr bwMode="auto">
              <a:xfrm>
                <a:off x="4072" y="3449"/>
                <a:ext cx="879" cy="39"/>
              </a:xfrm>
              <a:custGeom>
                <a:avLst/>
                <a:gdLst>
                  <a:gd name="T0" fmla="*/ 879 w 879"/>
                  <a:gd name="T1" fmla="*/ 0 h 39"/>
                  <a:gd name="T2" fmla="*/ 870 w 879"/>
                  <a:gd name="T3" fmla="*/ 0 h 39"/>
                  <a:gd name="T4" fmla="*/ 838 w 879"/>
                  <a:gd name="T5" fmla="*/ 4 h 39"/>
                  <a:gd name="T6" fmla="*/ 790 w 879"/>
                  <a:gd name="T7" fmla="*/ 10 h 39"/>
                  <a:gd name="T8" fmla="*/ 723 w 879"/>
                  <a:gd name="T9" fmla="*/ 13 h 39"/>
                  <a:gd name="T10" fmla="*/ 636 w 879"/>
                  <a:gd name="T11" fmla="*/ 20 h 39"/>
                  <a:gd name="T12" fmla="*/ 537 w 879"/>
                  <a:gd name="T13" fmla="*/ 26 h 39"/>
                  <a:gd name="T14" fmla="*/ 422 w 879"/>
                  <a:gd name="T15" fmla="*/ 29 h 39"/>
                  <a:gd name="T16" fmla="*/ 294 w 879"/>
                  <a:gd name="T17" fmla="*/ 32 h 39"/>
                  <a:gd name="T18" fmla="*/ 154 w 879"/>
                  <a:gd name="T19" fmla="*/ 36 h 39"/>
                  <a:gd name="T20" fmla="*/ 0 w 879"/>
                  <a:gd name="T21" fmla="*/ 39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79"/>
                  <a:gd name="T34" fmla="*/ 0 h 39"/>
                  <a:gd name="T35" fmla="*/ 879 w 879"/>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79" h="39">
                    <a:moveTo>
                      <a:pt x="879" y="0"/>
                    </a:moveTo>
                    <a:lnTo>
                      <a:pt x="870" y="0"/>
                    </a:lnTo>
                    <a:lnTo>
                      <a:pt x="838" y="4"/>
                    </a:lnTo>
                    <a:lnTo>
                      <a:pt x="790" y="10"/>
                    </a:lnTo>
                    <a:lnTo>
                      <a:pt x="723" y="13"/>
                    </a:lnTo>
                    <a:lnTo>
                      <a:pt x="636" y="20"/>
                    </a:lnTo>
                    <a:lnTo>
                      <a:pt x="537" y="26"/>
                    </a:lnTo>
                    <a:lnTo>
                      <a:pt x="422" y="29"/>
                    </a:lnTo>
                    <a:lnTo>
                      <a:pt x="294" y="32"/>
                    </a:lnTo>
                    <a:lnTo>
                      <a:pt x="154" y="36"/>
                    </a:lnTo>
                    <a:lnTo>
                      <a:pt x="0" y="39"/>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57" name="Freeform 643"/>
              <p:cNvSpPr>
                <a:spLocks/>
              </p:cNvSpPr>
              <p:nvPr/>
            </p:nvSpPr>
            <p:spPr bwMode="auto">
              <a:xfrm>
                <a:off x="4031" y="3456"/>
                <a:ext cx="48" cy="32"/>
              </a:xfrm>
              <a:custGeom>
                <a:avLst/>
                <a:gdLst>
                  <a:gd name="T0" fmla="*/ 48 w 48"/>
                  <a:gd name="T1" fmla="*/ 32 h 32"/>
                  <a:gd name="T2" fmla="*/ 48 w 48"/>
                  <a:gd name="T3" fmla="*/ 32 h 32"/>
                  <a:gd name="T4" fmla="*/ 45 w 48"/>
                  <a:gd name="T5" fmla="*/ 32 h 32"/>
                  <a:gd name="T6" fmla="*/ 38 w 48"/>
                  <a:gd name="T7" fmla="*/ 32 h 32"/>
                  <a:gd name="T8" fmla="*/ 32 w 48"/>
                  <a:gd name="T9" fmla="*/ 32 h 32"/>
                  <a:gd name="T10" fmla="*/ 25 w 48"/>
                  <a:gd name="T11" fmla="*/ 32 h 32"/>
                  <a:gd name="T12" fmla="*/ 19 w 48"/>
                  <a:gd name="T13" fmla="*/ 29 h 32"/>
                  <a:gd name="T14" fmla="*/ 9 w 48"/>
                  <a:gd name="T15" fmla="*/ 25 h 32"/>
                  <a:gd name="T16" fmla="*/ 6 w 48"/>
                  <a:gd name="T17" fmla="*/ 19 h 32"/>
                  <a:gd name="T18" fmla="*/ 3 w 48"/>
                  <a:gd name="T19" fmla="*/ 9 h 32"/>
                  <a:gd name="T20" fmla="*/ 0 w 48"/>
                  <a:gd name="T21" fmla="*/ 0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32"/>
                  <a:gd name="T35" fmla="*/ 48 w 48"/>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32">
                    <a:moveTo>
                      <a:pt x="48" y="32"/>
                    </a:moveTo>
                    <a:lnTo>
                      <a:pt x="48" y="32"/>
                    </a:lnTo>
                    <a:lnTo>
                      <a:pt x="45" y="32"/>
                    </a:lnTo>
                    <a:lnTo>
                      <a:pt x="38" y="32"/>
                    </a:lnTo>
                    <a:lnTo>
                      <a:pt x="32" y="32"/>
                    </a:lnTo>
                    <a:lnTo>
                      <a:pt x="25" y="32"/>
                    </a:lnTo>
                    <a:lnTo>
                      <a:pt x="19" y="29"/>
                    </a:lnTo>
                    <a:lnTo>
                      <a:pt x="9" y="25"/>
                    </a:lnTo>
                    <a:lnTo>
                      <a:pt x="6" y="19"/>
                    </a:lnTo>
                    <a:lnTo>
                      <a:pt x="3" y="9"/>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58" name="Line 644"/>
              <p:cNvSpPr>
                <a:spLocks noChangeShapeType="1"/>
              </p:cNvSpPr>
              <p:nvPr/>
            </p:nvSpPr>
            <p:spPr bwMode="auto">
              <a:xfrm flipV="1">
                <a:off x="4031" y="2670"/>
                <a:ext cx="6" cy="78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59" name="Freeform 645"/>
              <p:cNvSpPr>
                <a:spLocks/>
              </p:cNvSpPr>
              <p:nvPr/>
            </p:nvSpPr>
            <p:spPr bwMode="auto">
              <a:xfrm>
                <a:off x="4002" y="2606"/>
                <a:ext cx="975" cy="12"/>
              </a:xfrm>
              <a:custGeom>
                <a:avLst/>
                <a:gdLst>
                  <a:gd name="T0" fmla="*/ 0 w 975"/>
                  <a:gd name="T1" fmla="*/ 0 h 12"/>
                  <a:gd name="T2" fmla="*/ 869 w 975"/>
                  <a:gd name="T3" fmla="*/ 0 h 12"/>
                  <a:gd name="T4" fmla="*/ 975 w 975"/>
                  <a:gd name="T5" fmla="*/ 12 h 12"/>
                  <a:gd name="T6" fmla="*/ 0 60000 65536"/>
                  <a:gd name="T7" fmla="*/ 0 60000 65536"/>
                  <a:gd name="T8" fmla="*/ 0 60000 65536"/>
                  <a:gd name="T9" fmla="*/ 0 w 975"/>
                  <a:gd name="T10" fmla="*/ 0 h 12"/>
                  <a:gd name="T11" fmla="*/ 975 w 975"/>
                  <a:gd name="T12" fmla="*/ 12 h 12"/>
                </a:gdLst>
                <a:ahLst/>
                <a:cxnLst>
                  <a:cxn ang="T6">
                    <a:pos x="T0" y="T1"/>
                  </a:cxn>
                  <a:cxn ang="T7">
                    <a:pos x="T2" y="T3"/>
                  </a:cxn>
                  <a:cxn ang="T8">
                    <a:pos x="T4" y="T5"/>
                  </a:cxn>
                </a:cxnLst>
                <a:rect l="T9" t="T10" r="T11" b="T12"/>
                <a:pathLst>
                  <a:path w="975" h="12">
                    <a:moveTo>
                      <a:pt x="0" y="0"/>
                    </a:moveTo>
                    <a:lnTo>
                      <a:pt x="869" y="0"/>
                    </a:lnTo>
                    <a:lnTo>
                      <a:pt x="975" y="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60" name="Line 646"/>
              <p:cNvSpPr>
                <a:spLocks noChangeShapeType="1"/>
              </p:cNvSpPr>
              <p:nvPr/>
            </p:nvSpPr>
            <p:spPr bwMode="auto">
              <a:xfrm>
                <a:off x="3868" y="2650"/>
                <a:ext cx="89" cy="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61" name="Freeform 647"/>
              <p:cNvSpPr>
                <a:spLocks/>
              </p:cNvSpPr>
              <p:nvPr/>
            </p:nvSpPr>
            <p:spPr bwMode="auto">
              <a:xfrm>
                <a:off x="4037" y="2631"/>
                <a:ext cx="35" cy="39"/>
              </a:xfrm>
              <a:custGeom>
                <a:avLst/>
                <a:gdLst>
                  <a:gd name="T0" fmla="*/ 0 w 35"/>
                  <a:gd name="T1" fmla="*/ 39 h 39"/>
                  <a:gd name="T2" fmla="*/ 0 w 35"/>
                  <a:gd name="T3" fmla="*/ 35 h 39"/>
                  <a:gd name="T4" fmla="*/ 0 w 35"/>
                  <a:gd name="T5" fmla="*/ 32 h 39"/>
                  <a:gd name="T6" fmla="*/ 0 w 35"/>
                  <a:gd name="T7" fmla="*/ 26 h 39"/>
                  <a:gd name="T8" fmla="*/ 0 w 35"/>
                  <a:gd name="T9" fmla="*/ 19 h 39"/>
                  <a:gd name="T10" fmla="*/ 3 w 35"/>
                  <a:gd name="T11" fmla="*/ 13 h 39"/>
                  <a:gd name="T12" fmla="*/ 7 w 35"/>
                  <a:gd name="T13" fmla="*/ 10 h 39"/>
                  <a:gd name="T14" fmla="*/ 10 w 35"/>
                  <a:gd name="T15" fmla="*/ 3 h 39"/>
                  <a:gd name="T16" fmla="*/ 16 w 35"/>
                  <a:gd name="T17" fmla="*/ 0 h 39"/>
                  <a:gd name="T18" fmla="*/ 26 w 35"/>
                  <a:gd name="T19" fmla="*/ 0 h 39"/>
                  <a:gd name="T20" fmla="*/ 35 w 35"/>
                  <a:gd name="T21" fmla="*/ 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39"/>
                  <a:gd name="T35" fmla="*/ 35 w 35"/>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39">
                    <a:moveTo>
                      <a:pt x="0" y="39"/>
                    </a:moveTo>
                    <a:lnTo>
                      <a:pt x="0" y="35"/>
                    </a:lnTo>
                    <a:lnTo>
                      <a:pt x="0" y="32"/>
                    </a:lnTo>
                    <a:lnTo>
                      <a:pt x="0" y="26"/>
                    </a:lnTo>
                    <a:lnTo>
                      <a:pt x="0" y="19"/>
                    </a:lnTo>
                    <a:lnTo>
                      <a:pt x="3" y="13"/>
                    </a:lnTo>
                    <a:lnTo>
                      <a:pt x="7" y="10"/>
                    </a:lnTo>
                    <a:lnTo>
                      <a:pt x="10" y="3"/>
                    </a:lnTo>
                    <a:lnTo>
                      <a:pt x="16" y="0"/>
                    </a:lnTo>
                    <a:lnTo>
                      <a:pt x="26" y="0"/>
                    </a:lnTo>
                    <a:lnTo>
                      <a:pt x="35"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62" name="Freeform 648"/>
              <p:cNvSpPr>
                <a:spLocks/>
              </p:cNvSpPr>
              <p:nvPr/>
            </p:nvSpPr>
            <p:spPr bwMode="auto">
              <a:xfrm>
                <a:off x="4945" y="2618"/>
                <a:ext cx="54" cy="831"/>
              </a:xfrm>
              <a:custGeom>
                <a:avLst/>
                <a:gdLst>
                  <a:gd name="T0" fmla="*/ 19 w 54"/>
                  <a:gd name="T1" fmla="*/ 0 h 831"/>
                  <a:gd name="T2" fmla="*/ 19 w 54"/>
                  <a:gd name="T3" fmla="*/ 0 h 831"/>
                  <a:gd name="T4" fmla="*/ 22 w 54"/>
                  <a:gd name="T5" fmla="*/ 0 h 831"/>
                  <a:gd name="T6" fmla="*/ 25 w 54"/>
                  <a:gd name="T7" fmla="*/ 0 h 831"/>
                  <a:gd name="T8" fmla="*/ 32 w 54"/>
                  <a:gd name="T9" fmla="*/ 4 h 831"/>
                  <a:gd name="T10" fmla="*/ 38 w 54"/>
                  <a:gd name="T11" fmla="*/ 7 h 831"/>
                  <a:gd name="T12" fmla="*/ 41 w 54"/>
                  <a:gd name="T13" fmla="*/ 10 h 831"/>
                  <a:gd name="T14" fmla="*/ 48 w 54"/>
                  <a:gd name="T15" fmla="*/ 16 h 831"/>
                  <a:gd name="T16" fmla="*/ 51 w 54"/>
                  <a:gd name="T17" fmla="*/ 23 h 831"/>
                  <a:gd name="T18" fmla="*/ 54 w 54"/>
                  <a:gd name="T19" fmla="*/ 36 h 831"/>
                  <a:gd name="T20" fmla="*/ 54 w 54"/>
                  <a:gd name="T21" fmla="*/ 52 h 831"/>
                  <a:gd name="T22" fmla="*/ 54 w 54"/>
                  <a:gd name="T23" fmla="*/ 74 h 831"/>
                  <a:gd name="T24" fmla="*/ 54 w 54"/>
                  <a:gd name="T25" fmla="*/ 115 h 831"/>
                  <a:gd name="T26" fmla="*/ 54 w 54"/>
                  <a:gd name="T27" fmla="*/ 173 h 831"/>
                  <a:gd name="T28" fmla="*/ 54 w 54"/>
                  <a:gd name="T29" fmla="*/ 243 h 831"/>
                  <a:gd name="T30" fmla="*/ 51 w 54"/>
                  <a:gd name="T31" fmla="*/ 320 h 831"/>
                  <a:gd name="T32" fmla="*/ 51 w 54"/>
                  <a:gd name="T33" fmla="*/ 403 h 831"/>
                  <a:gd name="T34" fmla="*/ 48 w 54"/>
                  <a:gd name="T35" fmla="*/ 483 h 831"/>
                  <a:gd name="T36" fmla="*/ 48 w 54"/>
                  <a:gd name="T37" fmla="*/ 563 h 831"/>
                  <a:gd name="T38" fmla="*/ 48 w 54"/>
                  <a:gd name="T39" fmla="*/ 636 h 831"/>
                  <a:gd name="T40" fmla="*/ 45 w 54"/>
                  <a:gd name="T41" fmla="*/ 700 h 831"/>
                  <a:gd name="T42" fmla="*/ 45 w 54"/>
                  <a:gd name="T43" fmla="*/ 751 h 831"/>
                  <a:gd name="T44" fmla="*/ 45 w 54"/>
                  <a:gd name="T45" fmla="*/ 783 h 831"/>
                  <a:gd name="T46" fmla="*/ 45 w 54"/>
                  <a:gd name="T47" fmla="*/ 793 h 831"/>
                  <a:gd name="T48" fmla="*/ 45 w 54"/>
                  <a:gd name="T49" fmla="*/ 796 h 831"/>
                  <a:gd name="T50" fmla="*/ 45 w 54"/>
                  <a:gd name="T51" fmla="*/ 799 h 831"/>
                  <a:gd name="T52" fmla="*/ 45 w 54"/>
                  <a:gd name="T53" fmla="*/ 803 h 831"/>
                  <a:gd name="T54" fmla="*/ 41 w 54"/>
                  <a:gd name="T55" fmla="*/ 809 h 831"/>
                  <a:gd name="T56" fmla="*/ 41 w 54"/>
                  <a:gd name="T57" fmla="*/ 815 h 831"/>
                  <a:gd name="T58" fmla="*/ 38 w 54"/>
                  <a:gd name="T59" fmla="*/ 822 h 831"/>
                  <a:gd name="T60" fmla="*/ 32 w 54"/>
                  <a:gd name="T61" fmla="*/ 825 h 831"/>
                  <a:gd name="T62" fmla="*/ 22 w 54"/>
                  <a:gd name="T63" fmla="*/ 831 h 831"/>
                  <a:gd name="T64" fmla="*/ 13 w 54"/>
                  <a:gd name="T65" fmla="*/ 831 h 831"/>
                  <a:gd name="T66" fmla="*/ 0 w 54"/>
                  <a:gd name="T67" fmla="*/ 831 h 8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
                  <a:gd name="T103" fmla="*/ 0 h 831"/>
                  <a:gd name="T104" fmla="*/ 54 w 54"/>
                  <a:gd name="T105" fmla="*/ 831 h 83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 h="831">
                    <a:moveTo>
                      <a:pt x="19" y="0"/>
                    </a:moveTo>
                    <a:lnTo>
                      <a:pt x="19" y="0"/>
                    </a:lnTo>
                    <a:lnTo>
                      <a:pt x="22" y="0"/>
                    </a:lnTo>
                    <a:lnTo>
                      <a:pt x="25" y="0"/>
                    </a:lnTo>
                    <a:lnTo>
                      <a:pt x="32" y="4"/>
                    </a:lnTo>
                    <a:lnTo>
                      <a:pt x="38" y="7"/>
                    </a:lnTo>
                    <a:lnTo>
                      <a:pt x="41" y="10"/>
                    </a:lnTo>
                    <a:lnTo>
                      <a:pt x="48" y="16"/>
                    </a:lnTo>
                    <a:lnTo>
                      <a:pt x="51" y="23"/>
                    </a:lnTo>
                    <a:lnTo>
                      <a:pt x="54" y="36"/>
                    </a:lnTo>
                    <a:lnTo>
                      <a:pt x="54" y="52"/>
                    </a:lnTo>
                    <a:lnTo>
                      <a:pt x="54" y="74"/>
                    </a:lnTo>
                    <a:lnTo>
                      <a:pt x="54" y="115"/>
                    </a:lnTo>
                    <a:lnTo>
                      <a:pt x="54" y="173"/>
                    </a:lnTo>
                    <a:lnTo>
                      <a:pt x="54" y="243"/>
                    </a:lnTo>
                    <a:lnTo>
                      <a:pt x="51" y="320"/>
                    </a:lnTo>
                    <a:lnTo>
                      <a:pt x="51" y="403"/>
                    </a:lnTo>
                    <a:lnTo>
                      <a:pt x="48" y="483"/>
                    </a:lnTo>
                    <a:lnTo>
                      <a:pt x="48" y="563"/>
                    </a:lnTo>
                    <a:lnTo>
                      <a:pt x="48" y="636"/>
                    </a:lnTo>
                    <a:lnTo>
                      <a:pt x="45" y="700"/>
                    </a:lnTo>
                    <a:lnTo>
                      <a:pt x="45" y="751"/>
                    </a:lnTo>
                    <a:lnTo>
                      <a:pt x="45" y="783"/>
                    </a:lnTo>
                    <a:lnTo>
                      <a:pt x="45" y="793"/>
                    </a:lnTo>
                    <a:lnTo>
                      <a:pt x="45" y="796"/>
                    </a:lnTo>
                    <a:lnTo>
                      <a:pt x="45" y="799"/>
                    </a:lnTo>
                    <a:lnTo>
                      <a:pt x="45" y="803"/>
                    </a:lnTo>
                    <a:lnTo>
                      <a:pt x="41" y="809"/>
                    </a:lnTo>
                    <a:lnTo>
                      <a:pt x="41" y="815"/>
                    </a:lnTo>
                    <a:lnTo>
                      <a:pt x="38" y="822"/>
                    </a:lnTo>
                    <a:lnTo>
                      <a:pt x="32" y="825"/>
                    </a:lnTo>
                    <a:lnTo>
                      <a:pt x="22" y="831"/>
                    </a:lnTo>
                    <a:lnTo>
                      <a:pt x="13" y="831"/>
                    </a:lnTo>
                    <a:lnTo>
                      <a:pt x="0" y="831"/>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63" name="Line 649"/>
              <p:cNvSpPr>
                <a:spLocks noChangeShapeType="1"/>
              </p:cNvSpPr>
              <p:nvPr/>
            </p:nvSpPr>
            <p:spPr bwMode="auto">
              <a:xfrm flipV="1">
                <a:off x="4072" y="2618"/>
                <a:ext cx="898" cy="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64" name="Freeform 650"/>
              <p:cNvSpPr>
                <a:spLocks/>
              </p:cNvSpPr>
              <p:nvPr/>
            </p:nvSpPr>
            <p:spPr bwMode="auto">
              <a:xfrm>
                <a:off x="3823" y="2631"/>
                <a:ext cx="134" cy="678"/>
              </a:xfrm>
              <a:custGeom>
                <a:avLst/>
                <a:gdLst>
                  <a:gd name="T0" fmla="*/ 134 w 134"/>
                  <a:gd name="T1" fmla="*/ 0 h 678"/>
                  <a:gd name="T2" fmla="*/ 51 w 134"/>
                  <a:gd name="T3" fmla="*/ 0 h 678"/>
                  <a:gd name="T4" fmla="*/ 48 w 134"/>
                  <a:gd name="T5" fmla="*/ 0 h 678"/>
                  <a:gd name="T6" fmla="*/ 45 w 134"/>
                  <a:gd name="T7" fmla="*/ 0 h 678"/>
                  <a:gd name="T8" fmla="*/ 38 w 134"/>
                  <a:gd name="T9" fmla="*/ 0 h 678"/>
                  <a:gd name="T10" fmla="*/ 32 w 134"/>
                  <a:gd name="T11" fmla="*/ 3 h 678"/>
                  <a:gd name="T12" fmla="*/ 26 w 134"/>
                  <a:gd name="T13" fmla="*/ 7 h 678"/>
                  <a:gd name="T14" fmla="*/ 19 w 134"/>
                  <a:gd name="T15" fmla="*/ 10 h 678"/>
                  <a:gd name="T16" fmla="*/ 16 w 134"/>
                  <a:gd name="T17" fmla="*/ 16 h 678"/>
                  <a:gd name="T18" fmla="*/ 13 w 134"/>
                  <a:gd name="T19" fmla="*/ 26 h 678"/>
                  <a:gd name="T20" fmla="*/ 13 w 134"/>
                  <a:gd name="T21" fmla="*/ 39 h 678"/>
                  <a:gd name="T22" fmla="*/ 13 w 134"/>
                  <a:gd name="T23" fmla="*/ 58 h 678"/>
                  <a:gd name="T24" fmla="*/ 13 w 134"/>
                  <a:gd name="T25" fmla="*/ 93 h 678"/>
                  <a:gd name="T26" fmla="*/ 13 w 134"/>
                  <a:gd name="T27" fmla="*/ 147 h 678"/>
                  <a:gd name="T28" fmla="*/ 13 w 134"/>
                  <a:gd name="T29" fmla="*/ 208 h 678"/>
                  <a:gd name="T30" fmla="*/ 10 w 134"/>
                  <a:gd name="T31" fmla="*/ 278 h 678"/>
                  <a:gd name="T32" fmla="*/ 10 w 134"/>
                  <a:gd name="T33" fmla="*/ 352 h 678"/>
                  <a:gd name="T34" fmla="*/ 6 w 134"/>
                  <a:gd name="T35" fmla="*/ 422 h 678"/>
                  <a:gd name="T36" fmla="*/ 6 w 134"/>
                  <a:gd name="T37" fmla="*/ 489 h 678"/>
                  <a:gd name="T38" fmla="*/ 3 w 134"/>
                  <a:gd name="T39" fmla="*/ 547 h 678"/>
                  <a:gd name="T40" fmla="*/ 3 w 134"/>
                  <a:gd name="T41" fmla="*/ 595 h 678"/>
                  <a:gd name="T42" fmla="*/ 3 w 134"/>
                  <a:gd name="T43" fmla="*/ 623 h 678"/>
                  <a:gd name="T44" fmla="*/ 0 w 134"/>
                  <a:gd name="T45" fmla="*/ 636 h 678"/>
                  <a:gd name="T46" fmla="*/ 0 w 134"/>
                  <a:gd name="T47" fmla="*/ 636 h 678"/>
                  <a:gd name="T48" fmla="*/ 0 w 134"/>
                  <a:gd name="T49" fmla="*/ 639 h 678"/>
                  <a:gd name="T50" fmla="*/ 0 w 134"/>
                  <a:gd name="T51" fmla="*/ 646 h 678"/>
                  <a:gd name="T52" fmla="*/ 0 w 134"/>
                  <a:gd name="T53" fmla="*/ 652 h 678"/>
                  <a:gd name="T54" fmla="*/ 0 w 134"/>
                  <a:gd name="T55" fmla="*/ 659 h 678"/>
                  <a:gd name="T56" fmla="*/ 3 w 134"/>
                  <a:gd name="T57" fmla="*/ 665 h 678"/>
                  <a:gd name="T58" fmla="*/ 10 w 134"/>
                  <a:gd name="T59" fmla="*/ 671 h 678"/>
                  <a:gd name="T60" fmla="*/ 19 w 134"/>
                  <a:gd name="T61" fmla="*/ 678 h 6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4"/>
                  <a:gd name="T94" fmla="*/ 0 h 678"/>
                  <a:gd name="T95" fmla="*/ 134 w 134"/>
                  <a:gd name="T96" fmla="*/ 678 h 67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4" h="678">
                    <a:moveTo>
                      <a:pt x="134" y="0"/>
                    </a:moveTo>
                    <a:lnTo>
                      <a:pt x="51" y="0"/>
                    </a:lnTo>
                    <a:lnTo>
                      <a:pt x="48" y="0"/>
                    </a:lnTo>
                    <a:lnTo>
                      <a:pt x="45" y="0"/>
                    </a:lnTo>
                    <a:lnTo>
                      <a:pt x="38" y="0"/>
                    </a:lnTo>
                    <a:lnTo>
                      <a:pt x="32" y="3"/>
                    </a:lnTo>
                    <a:lnTo>
                      <a:pt x="26" y="7"/>
                    </a:lnTo>
                    <a:lnTo>
                      <a:pt x="19" y="10"/>
                    </a:lnTo>
                    <a:lnTo>
                      <a:pt x="16" y="16"/>
                    </a:lnTo>
                    <a:lnTo>
                      <a:pt x="13" y="26"/>
                    </a:lnTo>
                    <a:lnTo>
                      <a:pt x="13" y="39"/>
                    </a:lnTo>
                    <a:lnTo>
                      <a:pt x="13" y="58"/>
                    </a:lnTo>
                    <a:lnTo>
                      <a:pt x="13" y="93"/>
                    </a:lnTo>
                    <a:lnTo>
                      <a:pt x="13" y="147"/>
                    </a:lnTo>
                    <a:lnTo>
                      <a:pt x="13" y="208"/>
                    </a:lnTo>
                    <a:lnTo>
                      <a:pt x="10" y="278"/>
                    </a:lnTo>
                    <a:lnTo>
                      <a:pt x="10" y="352"/>
                    </a:lnTo>
                    <a:lnTo>
                      <a:pt x="6" y="422"/>
                    </a:lnTo>
                    <a:lnTo>
                      <a:pt x="6" y="489"/>
                    </a:lnTo>
                    <a:lnTo>
                      <a:pt x="3" y="547"/>
                    </a:lnTo>
                    <a:lnTo>
                      <a:pt x="3" y="595"/>
                    </a:lnTo>
                    <a:lnTo>
                      <a:pt x="3" y="623"/>
                    </a:lnTo>
                    <a:lnTo>
                      <a:pt x="0" y="636"/>
                    </a:lnTo>
                    <a:lnTo>
                      <a:pt x="0" y="639"/>
                    </a:lnTo>
                    <a:lnTo>
                      <a:pt x="0" y="646"/>
                    </a:lnTo>
                    <a:lnTo>
                      <a:pt x="0" y="652"/>
                    </a:lnTo>
                    <a:lnTo>
                      <a:pt x="0" y="659"/>
                    </a:lnTo>
                    <a:lnTo>
                      <a:pt x="3" y="665"/>
                    </a:lnTo>
                    <a:lnTo>
                      <a:pt x="10" y="671"/>
                    </a:lnTo>
                    <a:lnTo>
                      <a:pt x="19" y="67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65" name="Freeform 651"/>
              <p:cNvSpPr>
                <a:spLocks/>
              </p:cNvSpPr>
              <p:nvPr/>
            </p:nvSpPr>
            <p:spPr bwMode="auto">
              <a:xfrm>
                <a:off x="3951" y="2631"/>
                <a:ext cx="13" cy="793"/>
              </a:xfrm>
              <a:custGeom>
                <a:avLst/>
                <a:gdLst>
                  <a:gd name="T0" fmla="*/ 6 w 13"/>
                  <a:gd name="T1" fmla="*/ 0 h 793"/>
                  <a:gd name="T2" fmla="*/ 0 w 13"/>
                  <a:gd name="T3" fmla="*/ 758 h 793"/>
                  <a:gd name="T4" fmla="*/ 0 w 13"/>
                  <a:gd name="T5" fmla="*/ 758 h 793"/>
                  <a:gd name="T6" fmla="*/ 0 w 13"/>
                  <a:gd name="T7" fmla="*/ 764 h 793"/>
                  <a:gd name="T8" fmla="*/ 0 w 13"/>
                  <a:gd name="T9" fmla="*/ 770 h 793"/>
                  <a:gd name="T10" fmla="*/ 3 w 13"/>
                  <a:gd name="T11" fmla="*/ 780 h 793"/>
                  <a:gd name="T12" fmla="*/ 6 w 13"/>
                  <a:gd name="T13" fmla="*/ 786 h 793"/>
                  <a:gd name="T14" fmla="*/ 13 w 13"/>
                  <a:gd name="T15" fmla="*/ 793 h 793"/>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793"/>
                  <a:gd name="T26" fmla="*/ 13 w 13"/>
                  <a:gd name="T27" fmla="*/ 793 h 7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793">
                    <a:moveTo>
                      <a:pt x="6" y="0"/>
                    </a:moveTo>
                    <a:lnTo>
                      <a:pt x="0" y="758"/>
                    </a:lnTo>
                    <a:lnTo>
                      <a:pt x="0" y="764"/>
                    </a:lnTo>
                    <a:lnTo>
                      <a:pt x="0" y="770"/>
                    </a:lnTo>
                    <a:lnTo>
                      <a:pt x="3" y="780"/>
                    </a:lnTo>
                    <a:lnTo>
                      <a:pt x="6" y="786"/>
                    </a:lnTo>
                    <a:lnTo>
                      <a:pt x="13" y="79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66" name="Line 652"/>
              <p:cNvSpPr>
                <a:spLocks noChangeShapeType="1"/>
              </p:cNvSpPr>
              <p:nvPr/>
            </p:nvSpPr>
            <p:spPr bwMode="auto">
              <a:xfrm>
                <a:off x="3842" y="3309"/>
                <a:ext cx="109" cy="7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67" name="Line 653"/>
              <p:cNvSpPr>
                <a:spLocks noChangeShapeType="1"/>
              </p:cNvSpPr>
              <p:nvPr/>
            </p:nvSpPr>
            <p:spPr bwMode="auto">
              <a:xfrm>
                <a:off x="3964" y="3424"/>
                <a:ext cx="86" cy="6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68" name="Line 654"/>
              <p:cNvSpPr>
                <a:spLocks noChangeShapeType="1"/>
              </p:cNvSpPr>
              <p:nvPr/>
            </p:nvSpPr>
            <p:spPr bwMode="auto">
              <a:xfrm flipV="1">
                <a:off x="4146" y="2730"/>
                <a:ext cx="748" cy="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69" name="Freeform 655"/>
              <p:cNvSpPr>
                <a:spLocks/>
              </p:cNvSpPr>
              <p:nvPr/>
            </p:nvSpPr>
            <p:spPr bwMode="auto">
              <a:xfrm>
                <a:off x="4127" y="2730"/>
                <a:ext cx="780" cy="649"/>
              </a:xfrm>
              <a:custGeom>
                <a:avLst/>
                <a:gdLst>
                  <a:gd name="T0" fmla="*/ 767 w 780"/>
                  <a:gd name="T1" fmla="*/ 0 h 649"/>
                  <a:gd name="T2" fmla="*/ 767 w 780"/>
                  <a:gd name="T3" fmla="*/ 0 h 649"/>
                  <a:gd name="T4" fmla="*/ 770 w 780"/>
                  <a:gd name="T5" fmla="*/ 0 h 649"/>
                  <a:gd name="T6" fmla="*/ 773 w 780"/>
                  <a:gd name="T7" fmla="*/ 0 h 649"/>
                  <a:gd name="T8" fmla="*/ 773 w 780"/>
                  <a:gd name="T9" fmla="*/ 0 h 649"/>
                  <a:gd name="T10" fmla="*/ 776 w 780"/>
                  <a:gd name="T11" fmla="*/ 3 h 649"/>
                  <a:gd name="T12" fmla="*/ 780 w 780"/>
                  <a:gd name="T13" fmla="*/ 10 h 649"/>
                  <a:gd name="T14" fmla="*/ 780 w 780"/>
                  <a:gd name="T15" fmla="*/ 19 h 649"/>
                  <a:gd name="T16" fmla="*/ 780 w 780"/>
                  <a:gd name="T17" fmla="*/ 35 h 649"/>
                  <a:gd name="T18" fmla="*/ 780 w 780"/>
                  <a:gd name="T19" fmla="*/ 71 h 649"/>
                  <a:gd name="T20" fmla="*/ 776 w 780"/>
                  <a:gd name="T21" fmla="*/ 119 h 649"/>
                  <a:gd name="T22" fmla="*/ 776 w 780"/>
                  <a:gd name="T23" fmla="*/ 179 h 649"/>
                  <a:gd name="T24" fmla="*/ 773 w 780"/>
                  <a:gd name="T25" fmla="*/ 243 h 649"/>
                  <a:gd name="T26" fmla="*/ 773 w 780"/>
                  <a:gd name="T27" fmla="*/ 313 h 649"/>
                  <a:gd name="T28" fmla="*/ 773 w 780"/>
                  <a:gd name="T29" fmla="*/ 384 h 649"/>
                  <a:gd name="T30" fmla="*/ 770 w 780"/>
                  <a:gd name="T31" fmla="*/ 448 h 649"/>
                  <a:gd name="T32" fmla="*/ 770 w 780"/>
                  <a:gd name="T33" fmla="*/ 505 h 649"/>
                  <a:gd name="T34" fmla="*/ 767 w 780"/>
                  <a:gd name="T35" fmla="*/ 550 h 649"/>
                  <a:gd name="T36" fmla="*/ 767 w 780"/>
                  <a:gd name="T37" fmla="*/ 582 h 649"/>
                  <a:gd name="T38" fmla="*/ 767 w 780"/>
                  <a:gd name="T39" fmla="*/ 592 h 649"/>
                  <a:gd name="T40" fmla="*/ 767 w 780"/>
                  <a:gd name="T41" fmla="*/ 592 h 649"/>
                  <a:gd name="T42" fmla="*/ 767 w 780"/>
                  <a:gd name="T43" fmla="*/ 598 h 649"/>
                  <a:gd name="T44" fmla="*/ 767 w 780"/>
                  <a:gd name="T45" fmla="*/ 601 h 649"/>
                  <a:gd name="T46" fmla="*/ 767 w 780"/>
                  <a:gd name="T47" fmla="*/ 607 h 649"/>
                  <a:gd name="T48" fmla="*/ 764 w 780"/>
                  <a:gd name="T49" fmla="*/ 611 h 649"/>
                  <a:gd name="T50" fmla="*/ 760 w 780"/>
                  <a:gd name="T51" fmla="*/ 614 h 649"/>
                  <a:gd name="T52" fmla="*/ 754 w 780"/>
                  <a:gd name="T53" fmla="*/ 617 h 649"/>
                  <a:gd name="T54" fmla="*/ 738 w 780"/>
                  <a:gd name="T55" fmla="*/ 617 h 649"/>
                  <a:gd name="T56" fmla="*/ 706 w 780"/>
                  <a:gd name="T57" fmla="*/ 617 h 649"/>
                  <a:gd name="T58" fmla="*/ 658 w 780"/>
                  <a:gd name="T59" fmla="*/ 620 h 649"/>
                  <a:gd name="T60" fmla="*/ 601 w 780"/>
                  <a:gd name="T61" fmla="*/ 623 h 649"/>
                  <a:gd name="T62" fmla="*/ 530 w 780"/>
                  <a:gd name="T63" fmla="*/ 627 h 649"/>
                  <a:gd name="T64" fmla="*/ 457 w 780"/>
                  <a:gd name="T65" fmla="*/ 630 h 649"/>
                  <a:gd name="T66" fmla="*/ 380 w 780"/>
                  <a:gd name="T67" fmla="*/ 633 h 649"/>
                  <a:gd name="T68" fmla="*/ 303 w 780"/>
                  <a:gd name="T69" fmla="*/ 636 h 649"/>
                  <a:gd name="T70" fmla="*/ 227 w 780"/>
                  <a:gd name="T71" fmla="*/ 639 h 649"/>
                  <a:gd name="T72" fmla="*/ 159 w 780"/>
                  <a:gd name="T73" fmla="*/ 643 h 649"/>
                  <a:gd name="T74" fmla="*/ 102 w 780"/>
                  <a:gd name="T75" fmla="*/ 643 h 649"/>
                  <a:gd name="T76" fmla="*/ 57 w 780"/>
                  <a:gd name="T77" fmla="*/ 646 h 649"/>
                  <a:gd name="T78" fmla="*/ 28 w 780"/>
                  <a:gd name="T79" fmla="*/ 646 h 649"/>
                  <a:gd name="T80" fmla="*/ 19 w 780"/>
                  <a:gd name="T81" fmla="*/ 649 h 649"/>
                  <a:gd name="T82" fmla="*/ 16 w 780"/>
                  <a:gd name="T83" fmla="*/ 649 h 649"/>
                  <a:gd name="T84" fmla="*/ 16 w 780"/>
                  <a:gd name="T85" fmla="*/ 649 h 649"/>
                  <a:gd name="T86" fmla="*/ 9 w 780"/>
                  <a:gd name="T87" fmla="*/ 649 h 649"/>
                  <a:gd name="T88" fmla="*/ 6 w 780"/>
                  <a:gd name="T89" fmla="*/ 649 h 649"/>
                  <a:gd name="T90" fmla="*/ 3 w 780"/>
                  <a:gd name="T91" fmla="*/ 646 h 649"/>
                  <a:gd name="T92" fmla="*/ 0 w 780"/>
                  <a:gd name="T93" fmla="*/ 643 h 649"/>
                  <a:gd name="T94" fmla="*/ 0 w 780"/>
                  <a:gd name="T95" fmla="*/ 636 h 649"/>
                  <a:gd name="T96" fmla="*/ 0 w 780"/>
                  <a:gd name="T97" fmla="*/ 627 h 649"/>
                  <a:gd name="T98" fmla="*/ 3 w 780"/>
                  <a:gd name="T99" fmla="*/ 611 h 649"/>
                  <a:gd name="T100" fmla="*/ 3 w 780"/>
                  <a:gd name="T101" fmla="*/ 576 h 649"/>
                  <a:gd name="T102" fmla="*/ 3 w 780"/>
                  <a:gd name="T103" fmla="*/ 524 h 649"/>
                  <a:gd name="T104" fmla="*/ 3 w 780"/>
                  <a:gd name="T105" fmla="*/ 460 h 649"/>
                  <a:gd name="T106" fmla="*/ 3 w 780"/>
                  <a:gd name="T107" fmla="*/ 393 h 649"/>
                  <a:gd name="T108" fmla="*/ 3 w 780"/>
                  <a:gd name="T109" fmla="*/ 320 h 649"/>
                  <a:gd name="T110" fmla="*/ 3 w 780"/>
                  <a:gd name="T111" fmla="*/ 246 h 649"/>
                  <a:gd name="T112" fmla="*/ 3 w 780"/>
                  <a:gd name="T113" fmla="*/ 179 h 649"/>
                  <a:gd name="T114" fmla="*/ 0 w 780"/>
                  <a:gd name="T115" fmla="*/ 122 h 649"/>
                  <a:gd name="T116" fmla="*/ 0 w 780"/>
                  <a:gd name="T117" fmla="*/ 74 h 649"/>
                  <a:gd name="T118" fmla="*/ 0 w 780"/>
                  <a:gd name="T119" fmla="*/ 42 h 649"/>
                  <a:gd name="T120" fmla="*/ 0 w 780"/>
                  <a:gd name="T121" fmla="*/ 29 h 64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80"/>
                  <a:gd name="T184" fmla="*/ 0 h 649"/>
                  <a:gd name="T185" fmla="*/ 780 w 780"/>
                  <a:gd name="T186" fmla="*/ 649 h 64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80" h="649">
                    <a:moveTo>
                      <a:pt x="767" y="0"/>
                    </a:moveTo>
                    <a:lnTo>
                      <a:pt x="767" y="0"/>
                    </a:lnTo>
                    <a:lnTo>
                      <a:pt x="770" y="0"/>
                    </a:lnTo>
                    <a:lnTo>
                      <a:pt x="773" y="0"/>
                    </a:lnTo>
                    <a:lnTo>
                      <a:pt x="776" y="3"/>
                    </a:lnTo>
                    <a:lnTo>
                      <a:pt x="780" y="10"/>
                    </a:lnTo>
                    <a:lnTo>
                      <a:pt x="780" y="19"/>
                    </a:lnTo>
                    <a:lnTo>
                      <a:pt x="780" y="35"/>
                    </a:lnTo>
                    <a:lnTo>
                      <a:pt x="780" y="71"/>
                    </a:lnTo>
                    <a:lnTo>
                      <a:pt x="776" y="119"/>
                    </a:lnTo>
                    <a:lnTo>
                      <a:pt x="776" y="179"/>
                    </a:lnTo>
                    <a:lnTo>
                      <a:pt x="773" y="243"/>
                    </a:lnTo>
                    <a:lnTo>
                      <a:pt x="773" y="313"/>
                    </a:lnTo>
                    <a:lnTo>
                      <a:pt x="773" y="384"/>
                    </a:lnTo>
                    <a:lnTo>
                      <a:pt x="770" y="448"/>
                    </a:lnTo>
                    <a:lnTo>
                      <a:pt x="770" y="505"/>
                    </a:lnTo>
                    <a:lnTo>
                      <a:pt x="767" y="550"/>
                    </a:lnTo>
                    <a:lnTo>
                      <a:pt x="767" y="582"/>
                    </a:lnTo>
                    <a:lnTo>
                      <a:pt x="767" y="592"/>
                    </a:lnTo>
                    <a:lnTo>
                      <a:pt x="767" y="598"/>
                    </a:lnTo>
                    <a:lnTo>
                      <a:pt x="767" y="601"/>
                    </a:lnTo>
                    <a:lnTo>
                      <a:pt x="767" y="607"/>
                    </a:lnTo>
                    <a:lnTo>
                      <a:pt x="764" y="611"/>
                    </a:lnTo>
                    <a:lnTo>
                      <a:pt x="760" y="614"/>
                    </a:lnTo>
                    <a:lnTo>
                      <a:pt x="754" y="617"/>
                    </a:lnTo>
                    <a:lnTo>
                      <a:pt x="738" y="617"/>
                    </a:lnTo>
                    <a:lnTo>
                      <a:pt x="706" y="617"/>
                    </a:lnTo>
                    <a:lnTo>
                      <a:pt x="658" y="620"/>
                    </a:lnTo>
                    <a:lnTo>
                      <a:pt x="601" y="623"/>
                    </a:lnTo>
                    <a:lnTo>
                      <a:pt x="530" y="627"/>
                    </a:lnTo>
                    <a:lnTo>
                      <a:pt x="457" y="630"/>
                    </a:lnTo>
                    <a:lnTo>
                      <a:pt x="380" y="633"/>
                    </a:lnTo>
                    <a:lnTo>
                      <a:pt x="303" y="636"/>
                    </a:lnTo>
                    <a:lnTo>
                      <a:pt x="227" y="639"/>
                    </a:lnTo>
                    <a:lnTo>
                      <a:pt x="159" y="643"/>
                    </a:lnTo>
                    <a:lnTo>
                      <a:pt x="102" y="643"/>
                    </a:lnTo>
                    <a:lnTo>
                      <a:pt x="57" y="646"/>
                    </a:lnTo>
                    <a:lnTo>
                      <a:pt x="28" y="646"/>
                    </a:lnTo>
                    <a:lnTo>
                      <a:pt x="19" y="649"/>
                    </a:lnTo>
                    <a:lnTo>
                      <a:pt x="16" y="649"/>
                    </a:lnTo>
                    <a:lnTo>
                      <a:pt x="9" y="649"/>
                    </a:lnTo>
                    <a:lnTo>
                      <a:pt x="6" y="649"/>
                    </a:lnTo>
                    <a:lnTo>
                      <a:pt x="3" y="646"/>
                    </a:lnTo>
                    <a:lnTo>
                      <a:pt x="0" y="643"/>
                    </a:lnTo>
                    <a:lnTo>
                      <a:pt x="0" y="636"/>
                    </a:lnTo>
                    <a:lnTo>
                      <a:pt x="0" y="627"/>
                    </a:lnTo>
                    <a:lnTo>
                      <a:pt x="3" y="611"/>
                    </a:lnTo>
                    <a:lnTo>
                      <a:pt x="3" y="576"/>
                    </a:lnTo>
                    <a:lnTo>
                      <a:pt x="3" y="524"/>
                    </a:lnTo>
                    <a:lnTo>
                      <a:pt x="3" y="460"/>
                    </a:lnTo>
                    <a:lnTo>
                      <a:pt x="3" y="393"/>
                    </a:lnTo>
                    <a:lnTo>
                      <a:pt x="3" y="320"/>
                    </a:lnTo>
                    <a:lnTo>
                      <a:pt x="3" y="246"/>
                    </a:lnTo>
                    <a:lnTo>
                      <a:pt x="3" y="179"/>
                    </a:lnTo>
                    <a:lnTo>
                      <a:pt x="0" y="122"/>
                    </a:lnTo>
                    <a:lnTo>
                      <a:pt x="0" y="74"/>
                    </a:lnTo>
                    <a:lnTo>
                      <a:pt x="0" y="42"/>
                    </a:lnTo>
                    <a:lnTo>
                      <a:pt x="0" y="29"/>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70" name="Freeform 656"/>
              <p:cNvSpPr>
                <a:spLocks/>
              </p:cNvSpPr>
              <p:nvPr/>
            </p:nvSpPr>
            <p:spPr bwMode="auto">
              <a:xfrm>
                <a:off x="4127" y="2740"/>
                <a:ext cx="19" cy="19"/>
              </a:xfrm>
              <a:custGeom>
                <a:avLst/>
                <a:gdLst>
                  <a:gd name="T0" fmla="*/ 0 w 19"/>
                  <a:gd name="T1" fmla="*/ 19 h 19"/>
                  <a:gd name="T2" fmla="*/ 0 w 19"/>
                  <a:gd name="T3" fmla="*/ 19 h 19"/>
                  <a:gd name="T4" fmla="*/ 0 w 19"/>
                  <a:gd name="T5" fmla="*/ 16 h 19"/>
                  <a:gd name="T6" fmla="*/ 0 w 19"/>
                  <a:gd name="T7" fmla="*/ 13 h 19"/>
                  <a:gd name="T8" fmla="*/ 0 w 19"/>
                  <a:gd name="T9" fmla="*/ 9 h 19"/>
                  <a:gd name="T10" fmla="*/ 3 w 19"/>
                  <a:gd name="T11" fmla="*/ 6 h 19"/>
                  <a:gd name="T12" fmla="*/ 6 w 19"/>
                  <a:gd name="T13" fmla="*/ 3 h 19"/>
                  <a:gd name="T14" fmla="*/ 9 w 19"/>
                  <a:gd name="T15" fmla="*/ 0 h 19"/>
                  <a:gd name="T16" fmla="*/ 19 w 19"/>
                  <a:gd name="T17" fmla="*/ 3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0" y="19"/>
                    </a:moveTo>
                    <a:lnTo>
                      <a:pt x="0" y="19"/>
                    </a:lnTo>
                    <a:lnTo>
                      <a:pt x="0" y="16"/>
                    </a:lnTo>
                    <a:lnTo>
                      <a:pt x="0" y="13"/>
                    </a:lnTo>
                    <a:lnTo>
                      <a:pt x="0" y="9"/>
                    </a:lnTo>
                    <a:lnTo>
                      <a:pt x="3" y="6"/>
                    </a:lnTo>
                    <a:lnTo>
                      <a:pt x="6" y="3"/>
                    </a:lnTo>
                    <a:lnTo>
                      <a:pt x="9" y="0"/>
                    </a:lnTo>
                    <a:lnTo>
                      <a:pt x="19" y="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71" name="Freeform 657"/>
              <p:cNvSpPr>
                <a:spLocks/>
              </p:cNvSpPr>
              <p:nvPr/>
            </p:nvSpPr>
            <p:spPr bwMode="auto">
              <a:xfrm>
                <a:off x="4130" y="2730"/>
                <a:ext cx="764" cy="630"/>
              </a:xfrm>
              <a:custGeom>
                <a:avLst/>
                <a:gdLst>
                  <a:gd name="T0" fmla="*/ 764 w 764"/>
                  <a:gd name="T1" fmla="*/ 0 h 630"/>
                  <a:gd name="T2" fmla="*/ 764 w 764"/>
                  <a:gd name="T3" fmla="*/ 16 h 630"/>
                  <a:gd name="T4" fmla="*/ 761 w 764"/>
                  <a:gd name="T5" fmla="*/ 51 h 630"/>
                  <a:gd name="T6" fmla="*/ 761 w 764"/>
                  <a:gd name="T7" fmla="*/ 99 h 630"/>
                  <a:gd name="T8" fmla="*/ 761 w 764"/>
                  <a:gd name="T9" fmla="*/ 160 h 630"/>
                  <a:gd name="T10" fmla="*/ 757 w 764"/>
                  <a:gd name="T11" fmla="*/ 227 h 630"/>
                  <a:gd name="T12" fmla="*/ 757 w 764"/>
                  <a:gd name="T13" fmla="*/ 294 h 630"/>
                  <a:gd name="T14" fmla="*/ 754 w 764"/>
                  <a:gd name="T15" fmla="*/ 365 h 630"/>
                  <a:gd name="T16" fmla="*/ 754 w 764"/>
                  <a:gd name="T17" fmla="*/ 429 h 630"/>
                  <a:gd name="T18" fmla="*/ 751 w 764"/>
                  <a:gd name="T19" fmla="*/ 486 h 630"/>
                  <a:gd name="T20" fmla="*/ 751 w 764"/>
                  <a:gd name="T21" fmla="*/ 531 h 630"/>
                  <a:gd name="T22" fmla="*/ 748 w 764"/>
                  <a:gd name="T23" fmla="*/ 563 h 630"/>
                  <a:gd name="T24" fmla="*/ 748 w 764"/>
                  <a:gd name="T25" fmla="*/ 572 h 630"/>
                  <a:gd name="T26" fmla="*/ 748 w 764"/>
                  <a:gd name="T27" fmla="*/ 572 h 630"/>
                  <a:gd name="T28" fmla="*/ 751 w 764"/>
                  <a:gd name="T29" fmla="*/ 576 h 630"/>
                  <a:gd name="T30" fmla="*/ 751 w 764"/>
                  <a:gd name="T31" fmla="*/ 582 h 630"/>
                  <a:gd name="T32" fmla="*/ 751 w 764"/>
                  <a:gd name="T33" fmla="*/ 585 h 630"/>
                  <a:gd name="T34" fmla="*/ 751 w 764"/>
                  <a:gd name="T35" fmla="*/ 592 h 630"/>
                  <a:gd name="T36" fmla="*/ 748 w 764"/>
                  <a:gd name="T37" fmla="*/ 595 h 630"/>
                  <a:gd name="T38" fmla="*/ 745 w 764"/>
                  <a:gd name="T39" fmla="*/ 598 h 630"/>
                  <a:gd name="T40" fmla="*/ 738 w 764"/>
                  <a:gd name="T41" fmla="*/ 598 h 630"/>
                  <a:gd name="T42" fmla="*/ 722 w 764"/>
                  <a:gd name="T43" fmla="*/ 601 h 630"/>
                  <a:gd name="T44" fmla="*/ 690 w 764"/>
                  <a:gd name="T45" fmla="*/ 601 h 630"/>
                  <a:gd name="T46" fmla="*/ 642 w 764"/>
                  <a:gd name="T47" fmla="*/ 601 h 630"/>
                  <a:gd name="T48" fmla="*/ 582 w 764"/>
                  <a:gd name="T49" fmla="*/ 604 h 630"/>
                  <a:gd name="T50" fmla="*/ 514 w 764"/>
                  <a:gd name="T51" fmla="*/ 607 h 630"/>
                  <a:gd name="T52" fmla="*/ 441 w 764"/>
                  <a:gd name="T53" fmla="*/ 611 h 630"/>
                  <a:gd name="T54" fmla="*/ 361 w 764"/>
                  <a:gd name="T55" fmla="*/ 614 h 630"/>
                  <a:gd name="T56" fmla="*/ 284 w 764"/>
                  <a:gd name="T57" fmla="*/ 617 h 630"/>
                  <a:gd name="T58" fmla="*/ 211 w 764"/>
                  <a:gd name="T59" fmla="*/ 620 h 630"/>
                  <a:gd name="T60" fmla="*/ 144 w 764"/>
                  <a:gd name="T61" fmla="*/ 623 h 630"/>
                  <a:gd name="T62" fmla="*/ 86 w 764"/>
                  <a:gd name="T63" fmla="*/ 627 h 630"/>
                  <a:gd name="T64" fmla="*/ 41 w 764"/>
                  <a:gd name="T65" fmla="*/ 627 h 630"/>
                  <a:gd name="T66" fmla="*/ 13 w 764"/>
                  <a:gd name="T67" fmla="*/ 627 h 630"/>
                  <a:gd name="T68" fmla="*/ 3 w 764"/>
                  <a:gd name="T69" fmla="*/ 630 h 630"/>
                  <a:gd name="T70" fmla="*/ 3 w 764"/>
                  <a:gd name="T71" fmla="*/ 630 h 630"/>
                  <a:gd name="T72" fmla="*/ 0 w 764"/>
                  <a:gd name="T73" fmla="*/ 630 h 6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64"/>
                  <a:gd name="T112" fmla="*/ 0 h 630"/>
                  <a:gd name="T113" fmla="*/ 764 w 764"/>
                  <a:gd name="T114" fmla="*/ 630 h 63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64" h="630">
                    <a:moveTo>
                      <a:pt x="764" y="0"/>
                    </a:moveTo>
                    <a:lnTo>
                      <a:pt x="764" y="16"/>
                    </a:lnTo>
                    <a:lnTo>
                      <a:pt x="761" y="51"/>
                    </a:lnTo>
                    <a:lnTo>
                      <a:pt x="761" y="99"/>
                    </a:lnTo>
                    <a:lnTo>
                      <a:pt x="761" y="160"/>
                    </a:lnTo>
                    <a:lnTo>
                      <a:pt x="757" y="227"/>
                    </a:lnTo>
                    <a:lnTo>
                      <a:pt x="757" y="294"/>
                    </a:lnTo>
                    <a:lnTo>
                      <a:pt x="754" y="365"/>
                    </a:lnTo>
                    <a:lnTo>
                      <a:pt x="754" y="429"/>
                    </a:lnTo>
                    <a:lnTo>
                      <a:pt x="751" y="486"/>
                    </a:lnTo>
                    <a:lnTo>
                      <a:pt x="751" y="531"/>
                    </a:lnTo>
                    <a:lnTo>
                      <a:pt x="748" y="563"/>
                    </a:lnTo>
                    <a:lnTo>
                      <a:pt x="748" y="572"/>
                    </a:lnTo>
                    <a:lnTo>
                      <a:pt x="751" y="576"/>
                    </a:lnTo>
                    <a:lnTo>
                      <a:pt x="751" y="582"/>
                    </a:lnTo>
                    <a:lnTo>
                      <a:pt x="751" y="585"/>
                    </a:lnTo>
                    <a:lnTo>
                      <a:pt x="751" y="592"/>
                    </a:lnTo>
                    <a:lnTo>
                      <a:pt x="748" y="595"/>
                    </a:lnTo>
                    <a:lnTo>
                      <a:pt x="745" y="598"/>
                    </a:lnTo>
                    <a:lnTo>
                      <a:pt x="738" y="598"/>
                    </a:lnTo>
                    <a:lnTo>
                      <a:pt x="722" y="601"/>
                    </a:lnTo>
                    <a:lnTo>
                      <a:pt x="690" y="601"/>
                    </a:lnTo>
                    <a:lnTo>
                      <a:pt x="642" y="601"/>
                    </a:lnTo>
                    <a:lnTo>
                      <a:pt x="582" y="604"/>
                    </a:lnTo>
                    <a:lnTo>
                      <a:pt x="514" y="607"/>
                    </a:lnTo>
                    <a:lnTo>
                      <a:pt x="441" y="611"/>
                    </a:lnTo>
                    <a:lnTo>
                      <a:pt x="361" y="614"/>
                    </a:lnTo>
                    <a:lnTo>
                      <a:pt x="284" y="617"/>
                    </a:lnTo>
                    <a:lnTo>
                      <a:pt x="211" y="620"/>
                    </a:lnTo>
                    <a:lnTo>
                      <a:pt x="144" y="623"/>
                    </a:lnTo>
                    <a:lnTo>
                      <a:pt x="86" y="627"/>
                    </a:lnTo>
                    <a:lnTo>
                      <a:pt x="41" y="627"/>
                    </a:lnTo>
                    <a:lnTo>
                      <a:pt x="13" y="627"/>
                    </a:lnTo>
                    <a:lnTo>
                      <a:pt x="3" y="630"/>
                    </a:lnTo>
                    <a:lnTo>
                      <a:pt x="0" y="63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30728" name="Rectangle 724"/>
            <p:cNvSpPr>
              <a:spLocks noChangeArrowheads="1"/>
            </p:cNvSpPr>
            <p:nvPr/>
          </p:nvSpPr>
          <p:spPr bwMode="auto">
            <a:xfrm>
              <a:off x="2601" y="1842"/>
              <a:ext cx="997" cy="485"/>
            </a:xfrm>
            <a:prstGeom prst="rect">
              <a:avLst/>
            </a:prstGeom>
            <a:solidFill>
              <a:srgbClr val="CCCCCC"/>
            </a:solidFill>
            <a:ln w="0">
              <a:solidFill>
                <a:srgbClr val="CCCCCC"/>
              </a:solidFill>
              <a:miter lim="800000"/>
              <a:headEnd/>
              <a:tailEnd/>
            </a:ln>
          </p:spPr>
          <p:txBody>
            <a:bodyPr lIns="0" rIns="0" anchor="ctr" anchorCtr="1"/>
            <a:lstStyle/>
            <a:p>
              <a:pPr algn="ctr"/>
              <a:r>
                <a:rPr lang="en-US" altLang="ja-JP" sz="1400"/>
                <a:t>Display controller</a:t>
              </a:r>
              <a:r>
                <a:rPr lang="en-US" altLang="ja-JP" sz="1600"/>
                <a:t/>
              </a:r>
              <a:br>
                <a:rPr lang="en-US" altLang="ja-JP" sz="1600"/>
              </a:br>
              <a:r>
                <a:rPr lang="en-US" altLang="ja-JP" sz="1600"/>
                <a:t>(DC)</a:t>
              </a:r>
            </a:p>
          </p:txBody>
        </p:sp>
        <p:sp>
          <p:nvSpPr>
            <p:cNvPr id="30729" name="Freeform 746"/>
            <p:cNvSpPr>
              <a:spLocks/>
            </p:cNvSpPr>
            <p:nvPr/>
          </p:nvSpPr>
          <p:spPr bwMode="auto">
            <a:xfrm>
              <a:off x="2602" y="1842"/>
              <a:ext cx="1035" cy="524"/>
            </a:xfrm>
            <a:custGeom>
              <a:avLst/>
              <a:gdLst>
                <a:gd name="T0" fmla="*/ 997 w 1035"/>
                <a:gd name="T1" fmla="*/ 0 h 524"/>
                <a:gd name="T2" fmla="*/ 1035 w 1035"/>
                <a:gd name="T3" fmla="*/ 38 h 524"/>
                <a:gd name="T4" fmla="*/ 1035 w 1035"/>
                <a:gd name="T5" fmla="*/ 524 h 524"/>
                <a:gd name="T6" fmla="*/ 38 w 1035"/>
                <a:gd name="T7" fmla="*/ 524 h 524"/>
                <a:gd name="T8" fmla="*/ 0 w 1035"/>
                <a:gd name="T9" fmla="*/ 485 h 524"/>
                <a:gd name="T10" fmla="*/ 997 w 1035"/>
                <a:gd name="T11" fmla="*/ 485 h 524"/>
                <a:gd name="T12" fmla="*/ 997 w 1035"/>
                <a:gd name="T13" fmla="*/ 0 h 524"/>
                <a:gd name="T14" fmla="*/ 0 60000 65536"/>
                <a:gd name="T15" fmla="*/ 0 60000 65536"/>
                <a:gd name="T16" fmla="*/ 0 60000 65536"/>
                <a:gd name="T17" fmla="*/ 0 60000 65536"/>
                <a:gd name="T18" fmla="*/ 0 60000 65536"/>
                <a:gd name="T19" fmla="*/ 0 60000 65536"/>
                <a:gd name="T20" fmla="*/ 0 60000 65536"/>
                <a:gd name="T21" fmla="*/ 0 w 1035"/>
                <a:gd name="T22" fmla="*/ 0 h 524"/>
                <a:gd name="T23" fmla="*/ 1035 w 1035"/>
                <a:gd name="T24" fmla="*/ 524 h 5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5" h="524">
                  <a:moveTo>
                    <a:pt x="997" y="0"/>
                  </a:moveTo>
                  <a:lnTo>
                    <a:pt x="1035" y="38"/>
                  </a:lnTo>
                  <a:lnTo>
                    <a:pt x="1035" y="524"/>
                  </a:lnTo>
                  <a:lnTo>
                    <a:pt x="38" y="524"/>
                  </a:lnTo>
                  <a:lnTo>
                    <a:pt x="0" y="485"/>
                  </a:lnTo>
                  <a:lnTo>
                    <a:pt x="997" y="485"/>
                  </a:lnTo>
                  <a:lnTo>
                    <a:pt x="997" y="0"/>
                  </a:lnTo>
                  <a:close/>
                </a:path>
              </a:pathLst>
            </a:custGeom>
            <a:solidFill>
              <a:srgbClr val="000000"/>
            </a:solidFill>
            <a:ln w="0">
              <a:solidFill>
                <a:srgbClr val="000000"/>
              </a:solidFill>
              <a:round/>
              <a:headEnd/>
              <a:tailEnd/>
            </a:ln>
          </p:spPr>
          <p:txBody>
            <a:bodyPr/>
            <a:lstStyle/>
            <a:p>
              <a:endParaRPr lang="ja-JP" altLang="en-US"/>
            </a:p>
          </p:txBody>
        </p:sp>
        <p:sp>
          <p:nvSpPr>
            <p:cNvPr id="30730" name="Text Box 765"/>
            <p:cNvSpPr txBox="1">
              <a:spLocks noChangeArrowheads="1"/>
            </p:cNvSpPr>
            <p:nvPr/>
          </p:nvSpPr>
          <p:spPr bwMode="auto">
            <a:xfrm>
              <a:off x="1920" y="1026"/>
              <a:ext cx="222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r>
                <a:rPr lang="en-US" altLang="ja-JP"/>
                <a:t>Interface with host computer</a:t>
              </a:r>
            </a:p>
          </p:txBody>
        </p:sp>
        <p:sp>
          <p:nvSpPr>
            <p:cNvPr id="30731" name="Text Box 766"/>
            <p:cNvSpPr txBox="1">
              <a:spLocks noChangeArrowheads="1"/>
            </p:cNvSpPr>
            <p:nvPr/>
          </p:nvSpPr>
          <p:spPr bwMode="auto">
            <a:xfrm>
              <a:off x="1446" y="1344"/>
              <a:ext cx="16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r>
                <a:rPr lang="en-US" altLang="ja-JP"/>
                <a:t>(Display commands)</a:t>
              </a:r>
            </a:p>
          </p:txBody>
        </p:sp>
        <p:sp>
          <p:nvSpPr>
            <p:cNvPr id="30732" name="Text Box 767"/>
            <p:cNvSpPr txBox="1">
              <a:spLocks noChangeArrowheads="1"/>
            </p:cNvSpPr>
            <p:nvPr/>
          </p:nvSpPr>
          <p:spPr bwMode="auto">
            <a:xfrm>
              <a:off x="3009" y="1344"/>
              <a:ext cx="14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r>
                <a:rPr lang="en-US" altLang="ja-JP"/>
                <a:t>(Interaction data)</a:t>
              </a:r>
            </a:p>
          </p:txBody>
        </p:sp>
        <p:sp>
          <p:nvSpPr>
            <p:cNvPr id="30733" name="Line 768"/>
            <p:cNvSpPr>
              <a:spLocks noChangeShapeType="1"/>
            </p:cNvSpPr>
            <p:nvPr/>
          </p:nvSpPr>
          <p:spPr bwMode="auto">
            <a:xfrm>
              <a:off x="2737" y="1253"/>
              <a:ext cx="0" cy="13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34" name="Line 769"/>
            <p:cNvSpPr>
              <a:spLocks noChangeShapeType="1"/>
            </p:cNvSpPr>
            <p:nvPr/>
          </p:nvSpPr>
          <p:spPr bwMode="auto">
            <a:xfrm>
              <a:off x="3327" y="1570"/>
              <a:ext cx="0" cy="27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35" name="Line 770"/>
            <p:cNvSpPr>
              <a:spLocks noChangeShapeType="1"/>
            </p:cNvSpPr>
            <p:nvPr/>
          </p:nvSpPr>
          <p:spPr bwMode="auto">
            <a:xfrm>
              <a:off x="3327" y="1253"/>
              <a:ext cx="0" cy="136"/>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30736" name="Line 771"/>
            <p:cNvSpPr>
              <a:spLocks noChangeShapeType="1"/>
            </p:cNvSpPr>
            <p:nvPr/>
          </p:nvSpPr>
          <p:spPr bwMode="auto">
            <a:xfrm>
              <a:off x="2737" y="1570"/>
              <a:ext cx="0" cy="27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0737" name="Text Box 773"/>
            <p:cNvSpPr txBox="1">
              <a:spLocks noChangeArrowheads="1"/>
            </p:cNvSpPr>
            <p:nvPr/>
          </p:nvSpPr>
          <p:spPr bwMode="auto">
            <a:xfrm>
              <a:off x="955" y="3657"/>
              <a:ext cx="114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r>
                <a:rPr lang="en-US" altLang="ja-JP"/>
                <a:t>Refresh buffer</a:t>
              </a:r>
            </a:p>
          </p:txBody>
        </p:sp>
        <p:cxnSp>
          <p:nvCxnSpPr>
            <p:cNvPr id="30738" name="AutoShape 774"/>
            <p:cNvCxnSpPr>
              <a:cxnSpLocks noChangeShapeType="1"/>
              <a:stCxn id="30728" idx="1"/>
            </p:cNvCxnSpPr>
            <p:nvPr/>
          </p:nvCxnSpPr>
          <p:spPr bwMode="auto">
            <a:xfrm rot="10800000" flipV="1">
              <a:off x="1518" y="2085"/>
              <a:ext cx="1083" cy="335"/>
            </a:xfrm>
            <a:prstGeom prst="bentConnector2">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30739" name="Line 776"/>
            <p:cNvSpPr>
              <a:spLocks noChangeShapeType="1"/>
            </p:cNvSpPr>
            <p:nvPr/>
          </p:nvSpPr>
          <p:spPr bwMode="auto">
            <a:xfrm>
              <a:off x="2283" y="2976"/>
              <a:ext cx="31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0740" name="Line 777"/>
            <p:cNvSpPr>
              <a:spLocks noChangeShapeType="1"/>
            </p:cNvSpPr>
            <p:nvPr/>
          </p:nvSpPr>
          <p:spPr bwMode="auto">
            <a:xfrm>
              <a:off x="3644" y="2976"/>
              <a:ext cx="18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0741" name="Line 779"/>
            <p:cNvSpPr>
              <a:spLocks noChangeShapeType="1"/>
            </p:cNvSpPr>
            <p:nvPr/>
          </p:nvSpPr>
          <p:spPr bwMode="auto">
            <a:xfrm>
              <a:off x="3644" y="2024"/>
              <a:ext cx="318" cy="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30742" name="Line 780"/>
            <p:cNvSpPr>
              <a:spLocks noChangeShapeType="1"/>
            </p:cNvSpPr>
            <p:nvPr/>
          </p:nvSpPr>
          <p:spPr bwMode="auto">
            <a:xfrm>
              <a:off x="3644" y="2160"/>
              <a:ext cx="318" cy="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30743" name="Text Box 781"/>
            <p:cNvSpPr txBox="1">
              <a:spLocks noChangeArrowheads="1"/>
            </p:cNvSpPr>
            <p:nvPr/>
          </p:nvSpPr>
          <p:spPr bwMode="auto">
            <a:xfrm>
              <a:off x="3962" y="1888"/>
              <a:ext cx="80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r>
                <a:rPr lang="en-US" altLang="ja-JP"/>
                <a:t>Keyboard</a:t>
              </a:r>
            </a:p>
          </p:txBody>
        </p:sp>
        <p:sp>
          <p:nvSpPr>
            <p:cNvPr id="30744" name="Text Box 782"/>
            <p:cNvSpPr txBox="1">
              <a:spLocks noChangeArrowheads="1"/>
            </p:cNvSpPr>
            <p:nvPr/>
          </p:nvSpPr>
          <p:spPr bwMode="auto">
            <a:xfrm>
              <a:off x="3962" y="2069"/>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r>
                <a:rPr lang="en-US" altLang="ja-JP"/>
                <a:t>Mouse</a:t>
              </a:r>
            </a:p>
          </p:txBody>
        </p:sp>
        <p:grpSp>
          <p:nvGrpSpPr>
            <p:cNvPr id="30745" name="Group 791"/>
            <p:cNvGrpSpPr>
              <a:grpSpLocks/>
            </p:cNvGrpSpPr>
            <p:nvPr/>
          </p:nvGrpSpPr>
          <p:grpSpPr bwMode="auto">
            <a:xfrm>
              <a:off x="748" y="2387"/>
              <a:ext cx="1547" cy="1292"/>
              <a:chOff x="748" y="2387"/>
              <a:chExt cx="1547" cy="1292"/>
            </a:xfrm>
          </p:grpSpPr>
          <p:sp>
            <p:nvSpPr>
              <p:cNvPr id="30746" name="Rectangle 607"/>
              <p:cNvSpPr>
                <a:spLocks noChangeArrowheads="1"/>
              </p:cNvSpPr>
              <p:nvPr/>
            </p:nvSpPr>
            <p:spPr bwMode="auto">
              <a:xfrm>
                <a:off x="748" y="2388"/>
                <a:ext cx="1508" cy="125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47" name="Freeform 608"/>
              <p:cNvSpPr>
                <a:spLocks/>
              </p:cNvSpPr>
              <p:nvPr/>
            </p:nvSpPr>
            <p:spPr bwMode="auto">
              <a:xfrm>
                <a:off x="748" y="2388"/>
                <a:ext cx="1547" cy="1291"/>
              </a:xfrm>
              <a:custGeom>
                <a:avLst/>
                <a:gdLst>
                  <a:gd name="T0" fmla="*/ 1508 w 1547"/>
                  <a:gd name="T1" fmla="*/ 0 h 1291"/>
                  <a:gd name="T2" fmla="*/ 1547 w 1547"/>
                  <a:gd name="T3" fmla="*/ 39 h 1291"/>
                  <a:gd name="T4" fmla="*/ 1547 w 1547"/>
                  <a:gd name="T5" fmla="*/ 1291 h 1291"/>
                  <a:gd name="T6" fmla="*/ 38 w 1547"/>
                  <a:gd name="T7" fmla="*/ 1291 h 1291"/>
                  <a:gd name="T8" fmla="*/ 0 w 1547"/>
                  <a:gd name="T9" fmla="*/ 1253 h 1291"/>
                  <a:gd name="T10" fmla="*/ 1508 w 1547"/>
                  <a:gd name="T11" fmla="*/ 1253 h 1291"/>
                  <a:gd name="T12" fmla="*/ 1508 w 1547"/>
                  <a:gd name="T13" fmla="*/ 0 h 1291"/>
                  <a:gd name="T14" fmla="*/ 0 60000 65536"/>
                  <a:gd name="T15" fmla="*/ 0 60000 65536"/>
                  <a:gd name="T16" fmla="*/ 0 60000 65536"/>
                  <a:gd name="T17" fmla="*/ 0 60000 65536"/>
                  <a:gd name="T18" fmla="*/ 0 60000 65536"/>
                  <a:gd name="T19" fmla="*/ 0 60000 65536"/>
                  <a:gd name="T20" fmla="*/ 0 60000 65536"/>
                  <a:gd name="T21" fmla="*/ 0 w 1547"/>
                  <a:gd name="T22" fmla="*/ 0 h 1291"/>
                  <a:gd name="T23" fmla="*/ 1547 w 1547"/>
                  <a:gd name="T24" fmla="*/ 1291 h 12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47" h="1291">
                    <a:moveTo>
                      <a:pt x="1508" y="0"/>
                    </a:moveTo>
                    <a:lnTo>
                      <a:pt x="1547" y="39"/>
                    </a:lnTo>
                    <a:lnTo>
                      <a:pt x="1547" y="1291"/>
                    </a:lnTo>
                    <a:lnTo>
                      <a:pt x="38" y="1291"/>
                    </a:lnTo>
                    <a:lnTo>
                      <a:pt x="0" y="1253"/>
                    </a:lnTo>
                    <a:lnTo>
                      <a:pt x="1508" y="1253"/>
                    </a:lnTo>
                    <a:lnTo>
                      <a:pt x="1508" y="0"/>
                    </a:lnTo>
                    <a:close/>
                  </a:path>
                </a:pathLst>
              </a:custGeom>
              <a:solidFill>
                <a:srgbClr val="000000"/>
              </a:solidFill>
              <a:ln w="0">
                <a:solidFill>
                  <a:srgbClr val="000000"/>
                </a:solidFill>
                <a:round/>
                <a:headEnd/>
                <a:tailEnd/>
              </a:ln>
            </p:spPr>
            <p:txBody>
              <a:bodyPr/>
              <a:lstStyle/>
              <a:p>
                <a:endParaRPr lang="ja-JP" altLang="en-US"/>
              </a:p>
            </p:txBody>
          </p:sp>
          <p:sp>
            <p:nvSpPr>
              <p:cNvPr id="30748" name="Freeform 609"/>
              <p:cNvSpPr>
                <a:spLocks/>
              </p:cNvSpPr>
              <p:nvPr/>
            </p:nvSpPr>
            <p:spPr bwMode="auto">
              <a:xfrm>
                <a:off x="748" y="2388"/>
                <a:ext cx="1547" cy="1291"/>
              </a:xfrm>
              <a:custGeom>
                <a:avLst/>
                <a:gdLst>
                  <a:gd name="T0" fmla="*/ 1508 w 1547"/>
                  <a:gd name="T1" fmla="*/ 0 h 1291"/>
                  <a:gd name="T2" fmla="*/ 1547 w 1547"/>
                  <a:gd name="T3" fmla="*/ 39 h 1291"/>
                  <a:gd name="T4" fmla="*/ 1547 w 1547"/>
                  <a:gd name="T5" fmla="*/ 1291 h 1291"/>
                  <a:gd name="T6" fmla="*/ 38 w 1547"/>
                  <a:gd name="T7" fmla="*/ 1291 h 1291"/>
                  <a:gd name="T8" fmla="*/ 0 w 1547"/>
                  <a:gd name="T9" fmla="*/ 1253 h 1291"/>
                  <a:gd name="T10" fmla="*/ 1508 w 1547"/>
                  <a:gd name="T11" fmla="*/ 1253 h 1291"/>
                  <a:gd name="T12" fmla="*/ 1508 w 1547"/>
                  <a:gd name="T13" fmla="*/ 0 h 1291"/>
                  <a:gd name="T14" fmla="*/ 0 60000 65536"/>
                  <a:gd name="T15" fmla="*/ 0 60000 65536"/>
                  <a:gd name="T16" fmla="*/ 0 60000 65536"/>
                  <a:gd name="T17" fmla="*/ 0 60000 65536"/>
                  <a:gd name="T18" fmla="*/ 0 60000 65536"/>
                  <a:gd name="T19" fmla="*/ 0 60000 65536"/>
                  <a:gd name="T20" fmla="*/ 0 60000 65536"/>
                  <a:gd name="T21" fmla="*/ 0 w 1547"/>
                  <a:gd name="T22" fmla="*/ 0 h 1291"/>
                  <a:gd name="T23" fmla="*/ 1547 w 1547"/>
                  <a:gd name="T24" fmla="*/ 1291 h 12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47" h="1291">
                    <a:moveTo>
                      <a:pt x="1508" y="0"/>
                    </a:moveTo>
                    <a:lnTo>
                      <a:pt x="1547" y="39"/>
                    </a:lnTo>
                    <a:lnTo>
                      <a:pt x="1547" y="1291"/>
                    </a:lnTo>
                    <a:lnTo>
                      <a:pt x="38" y="1291"/>
                    </a:lnTo>
                    <a:lnTo>
                      <a:pt x="0" y="1253"/>
                    </a:lnTo>
                    <a:lnTo>
                      <a:pt x="1508" y="1253"/>
                    </a:lnTo>
                    <a:lnTo>
                      <a:pt x="1508"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49" name="Text Box 790"/>
              <p:cNvSpPr txBox="1">
                <a:spLocks noChangeArrowheads="1"/>
              </p:cNvSpPr>
              <p:nvPr/>
            </p:nvSpPr>
            <p:spPr bwMode="auto">
              <a:xfrm>
                <a:off x="884" y="2387"/>
                <a:ext cx="1241" cy="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lnSpc>
                    <a:spcPct val="80000"/>
                  </a:lnSpc>
                </a:pPr>
                <a:r>
                  <a:rPr lang="en-US" altLang="ja-JP" sz="1000" b="1">
                    <a:latin typeface="Century" pitchFamily="18" charset="0"/>
                  </a:rPr>
                  <a:t>0000000000000000000000000</a:t>
                </a:r>
              </a:p>
              <a:p>
                <a:pPr eaLnBrk="1" hangingPunct="1">
                  <a:lnSpc>
                    <a:spcPct val="80000"/>
                  </a:lnSpc>
                </a:pPr>
                <a:r>
                  <a:rPr lang="en-US" altLang="ja-JP" sz="1000" b="1">
                    <a:latin typeface="Century" pitchFamily="18" charset="0"/>
                  </a:rPr>
                  <a:t>0000000000000000000111000</a:t>
                </a:r>
              </a:p>
              <a:p>
                <a:pPr eaLnBrk="1" hangingPunct="1">
                  <a:lnSpc>
                    <a:spcPct val="80000"/>
                  </a:lnSpc>
                </a:pPr>
                <a:r>
                  <a:rPr lang="en-US" altLang="ja-JP" sz="1000" b="1">
                    <a:latin typeface="Century" pitchFamily="18" charset="0"/>
                  </a:rPr>
                  <a:t>0000000000000000011100000</a:t>
                </a:r>
              </a:p>
              <a:p>
                <a:pPr eaLnBrk="1" hangingPunct="1">
                  <a:lnSpc>
                    <a:spcPct val="80000"/>
                  </a:lnSpc>
                </a:pPr>
                <a:r>
                  <a:rPr lang="en-US" altLang="ja-JP" sz="1000" b="1">
                    <a:latin typeface="Century" pitchFamily="18" charset="0"/>
                  </a:rPr>
                  <a:t>0000000000000000001100000</a:t>
                </a:r>
              </a:p>
              <a:p>
                <a:pPr eaLnBrk="1" hangingPunct="1">
                  <a:lnSpc>
                    <a:spcPct val="80000"/>
                  </a:lnSpc>
                </a:pPr>
                <a:r>
                  <a:rPr lang="en-US" altLang="ja-JP" sz="1000" b="1">
                    <a:latin typeface="Century" pitchFamily="18" charset="0"/>
                  </a:rPr>
                  <a:t>0000000000000000000011000</a:t>
                </a:r>
              </a:p>
              <a:p>
                <a:pPr eaLnBrk="1" hangingPunct="1">
                  <a:lnSpc>
                    <a:spcPct val="80000"/>
                  </a:lnSpc>
                </a:pPr>
                <a:r>
                  <a:rPr lang="en-US" altLang="ja-JP" sz="1000" b="1">
                    <a:latin typeface="Century" pitchFamily="18" charset="0"/>
                  </a:rPr>
                  <a:t>0000000000001110000000000</a:t>
                </a:r>
              </a:p>
              <a:p>
                <a:pPr eaLnBrk="1" hangingPunct="1">
                  <a:lnSpc>
                    <a:spcPct val="80000"/>
                  </a:lnSpc>
                </a:pPr>
                <a:r>
                  <a:rPr lang="en-US" altLang="ja-JP" sz="1000" b="1">
                    <a:latin typeface="Century" pitchFamily="18" charset="0"/>
                  </a:rPr>
                  <a:t>0000000011111111111000000</a:t>
                </a:r>
              </a:p>
              <a:p>
                <a:pPr eaLnBrk="1" hangingPunct="1">
                  <a:lnSpc>
                    <a:spcPct val="80000"/>
                  </a:lnSpc>
                </a:pPr>
                <a:r>
                  <a:rPr lang="en-US" altLang="ja-JP" sz="1000" b="1">
                    <a:latin typeface="Century" pitchFamily="18" charset="0"/>
                  </a:rPr>
                  <a:t>0001111111111111111111110</a:t>
                </a:r>
              </a:p>
              <a:p>
                <a:pPr eaLnBrk="1" hangingPunct="1">
                  <a:lnSpc>
                    <a:spcPct val="80000"/>
                  </a:lnSpc>
                </a:pPr>
                <a:r>
                  <a:rPr lang="en-US" altLang="ja-JP" sz="1000" b="1">
                    <a:latin typeface="Century" pitchFamily="18" charset="0"/>
                  </a:rPr>
                  <a:t>0001111111000000011111110</a:t>
                </a:r>
              </a:p>
              <a:p>
                <a:pPr eaLnBrk="1" hangingPunct="1">
                  <a:lnSpc>
                    <a:spcPct val="80000"/>
                  </a:lnSpc>
                </a:pPr>
                <a:r>
                  <a:rPr lang="en-US" altLang="ja-JP" sz="1000" b="1">
                    <a:latin typeface="Century" pitchFamily="18" charset="0"/>
                  </a:rPr>
                  <a:t>0001111111111111111111110</a:t>
                </a:r>
              </a:p>
              <a:p>
                <a:pPr eaLnBrk="1" hangingPunct="1">
                  <a:lnSpc>
                    <a:spcPct val="80000"/>
                  </a:lnSpc>
                </a:pPr>
                <a:r>
                  <a:rPr lang="en-US" altLang="ja-JP" sz="1000" b="1">
                    <a:latin typeface="Century" pitchFamily="18" charset="0"/>
                  </a:rPr>
                  <a:t>0001111111000000011111110</a:t>
                </a:r>
              </a:p>
              <a:p>
                <a:pPr eaLnBrk="1" hangingPunct="1">
                  <a:lnSpc>
                    <a:spcPct val="80000"/>
                  </a:lnSpc>
                </a:pPr>
                <a:r>
                  <a:rPr lang="en-US" altLang="ja-JP" sz="1000" b="1">
                    <a:latin typeface="Century" pitchFamily="18" charset="0"/>
                  </a:rPr>
                  <a:t>0001111111000000011111110</a:t>
                </a:r>
              </a:p>
              <a:p>
                <a:pPr eaLnBrk="1" hangingPunct="1">
                  <a:lnSpc>
                    <a:spcPct val="80000"/>
                  </a:lnSpc>
                </a:pPr>
                <a:r>
                  <a:rPr lang="en-US" altLang="ja-JP" sz="1000" b="1">
                    <a:latin typeface="Century" pitchFamily="18" charset="0"/>
                  </a:rPr>
                  <a:t>0001111111000000011111110</a:t>
                </a:r>
              </a:p>
              <a:p>
                <a:pPr eaLnBrk="1" hangingPunct="1">
                  <a:lnSpc>
                    <a:spcPct val="80000"/>
                  </a:lnSpc>
                </a:pPr>
                <a:r>
                  <a:rPr lang="en-US" altLang="ja-JP" sz="1000" b="1">
                    <a:latin typeface="Century" pitchFamily="18" charset="0"/>
                  </a:rPr>
                  <a:t>0001111111000000011111110</a:t>
                </a:r>
              </a:p>
              <a:p>
                <a:pPr eaLnBrk="1" hangingPunct="1">
                  <a:lnSpc>
                    <a:spcPct val="80000"/>
                  </a:lnSpc>
                </a:pPr>
                <a:r>
                  <a:rPr lang="en-US" altLang="ja-JP" sz="1000" b="1">
                    <a:latin typeface="Century" pitchFamily="18" charset="0"/>
                  </a:rPr>
                  <a:t>0001111111111111111111110</a:t>
                </a:r>
              </a:p>
              <a:p>
                <a:pPr eaLnBrk="1" hangingPunct="1">
                  <a:lnSpc>
                    <a:spcPct val="80000"/>
                  </a:lnSpc>
                </a:pPr>
                <a:r>
                  <a:rPr lang="en-US" altLang="ja-JP" sz="1000" b="1">
                    <a:latin typeface="Century" pitchFamily="18" charset="0"/>
                  </a:rPr>
                  <a:t>0000000000000000000000000</a:t>
                </a:r>
              </a:p>
            </p:txBody>
          </p:sp>
        </p:grpSp>
      </p:grpSp>
      <p:sp>
        <p:nvSpPr>
          <p:cNvPr id="2" name="スライド番号プレースホルダー 1"/>
          <p:cNvSpPr>
            <a:spLocks noGrp="1"/>
          </p:cNvSpPr>
          <p:nvPr>
            <p:ph type="sldNum" sz="quarter" idx="12"/>
          </p:nvPr>
        </p:nvSpPr>
        <p:spPr/>
        <p:txBody>
          <a:bodyPr/>
          <a:lstStyle/>
          <a:p>
            <a:pPr>
              <a:defRPr/>
            </a:pPr>
            <a:fld id="{674B3ECD-CDA5-4DBE-9F98-447955C2BDDA}" type="slidenum">
              <a:rPr lang="en-US" altLang="ja-JP" smtClean="0"/>
              <a:pPr>
                <a:defRPr/>
              </a:pPr>
              <a:t>31</a:t>
            </a:fld>
            <a:endParaRPr lang="en-US" altLang="ja-JP"/>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v1"/>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blackGray">
          <a:xfrm>
            <a:off x="228600" y="1447800"/>
            <a:ext cx="2667000" cy="4762500"/>
          </a:xfrm>
          <a:prstGeom prst="rect">
            <a:avLst/>
          </a:prstGeom>
          <a:solidFill>
            <a:schemeClr val="tx1"/>
          </a:solidFill>
          <a:ln w="12700">
            <a:solidFill>
              <a:schemeClr val="tx1"/>
            </a:solidFill>
            <a:miter lim="800000"/>
            <a:headEnd/>
            <a:tailEnd/>
          </a:ln>
        </p:spPr>
      </p:pic>
      <p:sp>
        <p:nvSpPr>
          <p:cNvPr id="31747" name="Rectangle 3"/>
          <p:cNvSpPr>
            <a:spLocks noGrp="1" noChangeArrowheads="1"/>
          </p:cNvSpPr>
          <p:nvPr>
            <p:ph type="title"/>
          </p:nvPr>
        </p:nvSpPr>
        <p:spPr/>
        <p:txBody>
          <a:bodyPr/>
          <a:lstStyle/>
          <a:p>
            <a:r>
              <a:rPr lang="en-US" altLang="ja-JP" smtClean="0"/>
              <a:t>Definitions of Triangle Meshes</a:t>
            </a:r>
          </a:p>
        </p:txBody>
      </p:sp>
      <p:grpSp>
        <p:nvGrpSpPr>
          <p:cNvPr id="2" name="Group 41"/>
          <p:cNvGrpSpPr>
            <a:grpSpLocks/>
          </p:cNvGrpSpPr>
          <p:nvPr/>
        </p:nvGrpSpPr>
        <p:grpSpPr bwMode="auto">
          <a:xfrm>
            <a:off x="3124200" y="1628775"/>
            <a:ext cx="5530850" cy="1187450"/>
            <a:chOff x="1968" y="1026"/>
            <a:chExt cx="3484" cy="748"/>
          </a:xfrm>
        </p:grpSpPr>
        <p:sp>
          <p:nvSpPr>
            <p:cNvPr id="250915" name="Rectangle 35"/>
            <p:cNvSpPr>
              <a:spLocks noChangeArrowheads="1"/>
            </p:cNvSpPr>
            <p:nvPr/>
          </p:nvSpPr>
          <p:spPr bwMode="auto">
            <a:xfrm>
              <a:off x="1968" y="1026"/>
              <a:ext cx="1580" cy="748"/>
            </a:xfrm>
            <a:prstGeom prst="rect">
              <a:avLst/>
            </a:prstGeom>
            <a:noFill/>
            <a:ln w="9525">
              <a:noFill/>
              <a:miter lim="800000"/>
              <a:headEnd/>
              <a:tailEnd/>
            </a:ln>
            <a:effectLst/>
          </p:spPr>
          <p:txBody>
            <a:bodyPr wrap="none" lIns="92075" tIns="46038" rIns="92075" bIns="46038">
              <a:spAutoFit/>
            </a:bodyPr>
            <a:lstStyle/>
            <a:p>
              <a:pPr eaLnBrk="0" hangingPunct="0">
                <a:spcBef>
                  <a:spcPct val="40000"/>
                </a:spcBef>
                <a:defRPr/>
              </a:pPr>
              <a:r>
                <a:rPr kumimoji="0" lang="en-US" altLang="ja-JP" sz="2400">
                  <a:effectLst>
                    <a:outerShdw blurRad="38100" dist="38100" dir="2700000" algn="tl">
                      <a:srgbClr val="C0C0C0"/>
                    </a:outerShdw>
                  </a:effectLst>
                  <a:latin typeface="Arial" charset="0"/>
                </a:rPr>
                <a:t>{f</a:t>
              </a:r>
              <a:r>
                <a:rPr kumimoji="0" lang="en-US" altLang="ja-JP" sz="2400" baseline="-25000">
                  <a:effectLst>
                    <a:outerShdw blurRad="38100" dist="38100" dir="2700000" algn="tl">
                      <a:srgbClr val="C0C0C0"/>
                    </a:outerShdw>
                  </a:effectLst>
                  <a:latin typeface="Arial" charset="0"/>
                </a:rPr>
                <a:t>1</a:t>
              </a:r>
              <a:r>
                <a:rPr kumimoji="0" lang="en-US" altLang="ja-JP" sz="2400">
                  <a:effectLst>
                    <a:outerShdw blurRad="38100" dist="38100" dir="2700000" algn="tl">
                      <a:srgbClr val="C0C0C0"/>
                    </a:outerShdw>
                  </a:effectLst>
                  <a:latin typeface="Arial" charset="0"/>
                </a:rPr>
                <a:t>} : { v</a:t>
              </a:r>
              <a:r>
                <a:rPr kumimoji="0" lang="en-US" altLang="ja-JP" sz="2400" baseline="-25000">
                  <a:solidFill>
                    <a:schemeClr val="accent2"/>
                  </a:solidFill>
                  <a:effectLst>
                    <a:outerShdw blurRad="38100" dist="38100" dir="2700000" algn="tl">
                      <a:srgbClr val="C0C0C0"/>
                    </a:outerShdw>
                  </a:effectLst>
                  <a:latin typeface="Arial" charset="0"/>
                </a:rPr>
                <a:t>1</a:t>
              </a:r>
              <a:r>
                <a:rPr kumimoji="0" lang="en-US" altLang="ja-JP" sz="2400">
                  <a:solidFill>
                    <a:schemeClr val="accent2"/>
                  </a:solidFill>
                  <a:effectLst>
                    <a:outerShdw blurRad="38100" dist="38100" dir="2700000" algn="tl">
                      <a:srgbClr val="C0C0C0"/>
                    </a:outerShdw>
                  </a:effectLst>
                  <a:latin typeface="Arial" charset="0"/>
                </a:rPr>
                <a:t> </a:t>
              </a:r>
              <a:r>
                <a:rPr kumimoji="0" lang="en-US" altLang="ja-JP" sz="2400">
                  <a:effectLst>
                    <a:outerShdw blurRad="38100" dist="38100" dir="2700000" algn="tl">
                      <a:srgbClr val="C0C0C0"/>
                    </a:outerShdw>
                  </a:effectLst>
                  <a:latin typeface="Arial" charset="0"/>
                </a:rPr>
                <a:t>, v</a:t>
              </a:r>
              <a:r>
                <a:rPr kumimoji="0" lang="en-US" altLang="ja-JP" sz="2400" baseline="-25000">
                  <a:solidFill>
                    <a:schemeClr val="accent2"/>
                  </a:solidFill>
                  <a:effectLst>
                    <a:outerShdw blurRad="38100" dist="38100" dir="2700000" algn="tl">
                      <a:srgbClr val="C0C0C0"/>
                    </a:outerShdw>
                  </a:effectLst>
                  <a:latin typeface="Arial" charset="0"/>
                </a:rPr>
                <a:t>2</a:t>
              </a:r>
              <a:r>
                <a:rPr kumimoji="0" lang="en-US" altLang="ja-JP" sz="2400">
                  <a:effectLst>
                    <a:outerShdw blurRad="38100" dist="38100" dir="2700000" algn="tl">
                      <a:srgbClr val="C0C0C0"/>
                    </a:outerShdw>
                  </a:effectLst>
                  <a:latin typeface="Arial" charset="0"/>
                </a:rPr>
                <a:t> , v</a:t>
              </a:r>
              <a:r>
                <a:rPr kumimoji="0" lang="en-US" altLang="ja-JP" sz="2400" baseline="-25000">
                  <a:solidFill>
                    <a:schemeClr val="accent2"/>
                  </a:solidFill>
                  <a:effectLst>
                    <a:outerShdw blurRad="38100" dist="38100" dir="2700000" algn="tl">
                      <a:srgbClr val="C0C0C0"/>
                    </a:outerShdw>
                  </a:effectLst>
                  <a:latin typeface="Arial" charset="0"/>
                </a:rPr>
                <a:t>3</a:t>
              </a:r>
              <a:r>
                <a:rPr kumimoji="0" lang="en-US" altLang="ja-JP" sz="2400">
                  <a:effectLst>
                    <a:outerShdw blurRad="38100" dist="38100" dir="2700000" algn="tl">
                      <a:srgbClr val="C0C0C0"/>
                    </a:outerShdw>
                  </a:effectLst>
                  <a:latin typeface="Arial" charset="0"/>
                </a:rPr>
                <a:t> }</a:t>
              </a:r>
              <a:br>
                <a:rPr kumimoji="0" lang="en-US" altLang="ja-JP" sz="2400">
                  <a:effectLst>
                    <a:outerShdw blurRad="38100" dist="38100" dir="2700000" algn="tl">
                      <a:srgbClr val="C0C0C0"/>
                    </a:outerShdw>
                  </a:effectLst>
                  <a:latin typeface="Arial" charset="0"/>
                </a:rPr>
              </a:br>
              <a:r>
                <a:rPr kumimoji="0" lang="en-US" altLang="ja-JP" sz="2400">
                  <a:effectLst>
                    <a:outerShdw blurRad="38100" dist="38100" dir="2700000" algn="tl">
                      <a:srgbClr val="C0C0C0"/>
                    </a:outerShdw>
                  </a:effectLst>
                  <a:latin typeface="Arial" charset="0"/>
                </a:rPr>
                <a:t>{f</a:t>
              </a:r>
              <a:r>
                <a:rPr kumimoji="0" lang="en-US" altLang="ja-JP" sz="2400" baseline="-25000">
                  <a:effectLst>
                    <a:outerShdw blurRad="38100" dist="38100" dir="2700000" algn="tl">
                      <a:srgbClr val="C0C0C0"/>
                    </a:outerShdw>
                  </a:effectLst>
                  <a:latin typeface="Arial" charset="0"/>
                </a:rPr>
                <a:t>2</a:t>
              </a:r>
              <a:r>
                <a:rPr kumimoji="0" lang="en-US" altLang="ja-JP" sz="2400">
                  <a:effectLst>
                    <a:outerShdw blurRad="38100" dist="38100" dir="2700000" algn="tl">
                      <a:srgbClr val="C0C0C0"/>
                    </a:outerShdw>
                  </a:effectLst>
                  <a:latin typeface="Arial" charset="0"/>
                </a:rPr>
                <a:t>} : { v</a:t>
              </a:r>
              <a:r>
                <a:rPr kumimoji="0" lang="en-US" altLang="ja-JP" sz="2400" baseline="-25000">
                  <a:solidFill>
                    <a:schemeClr val="accent2"/>
                  </a:solidFill>
                  <a:effectLst>
                    <a:outerShdw blurRad="38100" dist="38100" dir="2700000" algn="tl">
                      <a:srgbClr val="C0C0C0"/>
                    </a:outerShdw>
                  </a:effectLst>
                  <a:latin typeface="Arial" charset="0"/>
                </a:rPr>
                <a:t>3</a:t>
              </a:r>
              <a:r>
                <a:rPr kumimoji="0" lang="en-US" altLang="ja-JP" sz="2400">
                  <a:effectLst>
                    <a:outerShdw blurRad="38100" dist="38100" dir="2700000" algn="tl">
                      <a:srgbClr val="C0C0C0"/>
                    </a:outerShdw>
                  </a:effectLst>
                  <a:latin typeface="Arial" charset="0"/>
                </a:rPr>
                <a:t> , v</a:t>
              </a:r>
              <a:r>
                <a:rPr kumimoji="0" lang="en-US" altLang="ja-JP" sz="2400" baseline="-25000">
                  <a:solidFill>
                    <a:schemeClr val="accent2"/>
                  </a:solidFill>
                  <a:effectLst>
                    <a:outerShdw blurRad="38100" dist="38100" dir="2700000" algn="tl">
                      <a:srgbClr val="C0C0C0"/>
                    </a:outerShdw>
                  </a:effectLst>
                  <a:latin typeface="Arial" charset="0"/>
                </a:rPr>
                <a:t>2</a:t>
              </a:r>
              <a:r>
                <a:rPr kumimoji="0" lang="en-US" altLang="ja-JP" sz="2400">
                  <a:effectLst>
                    <a:outerShdw blurRad="38100" dist="38100" dir="2700000" algn="tl">
                      <a:srgbClr val="C0C0C0"/>
                    </a:outerShdw>
                  </a:effectLst>
                  <a:latin typeface="Arial" charset="0"/>
                </a:rPr>
                <a:t> , v</a:t>
              </a:r>
              <a:r>
                <a:rPr kumimoji="0" lang="en-US" altLang="ja-JP" sz="2400" baseline="-25000">
                  <a:solidFill>
                    <a:schemeClr val="accent2"/>
                  </a:solidFill>
                  <a:effectLst>
                    <a:outerShdw blurRad="38100" dist="38100" dir="2700000" algn="tl">
                      <a:srgbClr val="C0C0C0"/>
                    </a:outerShdw>
                  </a:effectLst>
                  <a:latin typeface="Arial" charset="0"/>
                </a:rPr>
                <a:t>4</a:t>
              </a:r>
              <a:r>
                <a:rPr kumimoji="0" lang="en-US" altLang="ja-JP" sz="2400">
                  <a:effectLst>
                    <a:outerShdw blurRad="38100" dist="38100" dir="2700000" algn="tl">
                      <a:srgbClr val="C0C0C0"/>
                    </a:outerShdw>
                  </a:effectLst>
                  <a:latin typeface="Arial" charset="0"/>
                </a:rPr>
                <a:t> }</a:t>
              </a:r>
              <a:br>
                <a:rPr kumimoji="0" lang="en-US" altLang="ja-JP" sz="2400">
                  <a:effectLst>
                    <a:outerShdw blurRad="38100" dist="38100" dir="2700000" algn="tl">
                      <a:srgbClr val="C0C0C0"/>
                    </a:outerShdw>
                  </a:effectLst>
                  <a:latin typeface="Arial" charset="0"/>
                </a:rPr>
              </a:br>
              <a:r>
                <a:rPr kumimoji="0" lang="en-US" altLang="ja-JP" sz="2400">
                  <a:effectLst>
                    <a:outerShdw blurRad="38100" dist="38100" dir="2700000" algn="tl">
                      <a:srgbClr val="C0C0C0"/>
                    </a:outerShdw>
                  </a:effectLst>
                  <a:latin typeface="Arial" charset="0"/>
                </a:rPr>
                <a:t>…</a:t>
              </a:r>
            </a:p>
          </p:txBody>
        </p:sp>
        <p:sp>
          <p:nvSpPr>
            <p:cNvPr id="250916" name="Text Box 36"/>
            <p:cNvSpPr txBox="1">
              <a:spLocks noChangeArrowheads="1"/>
            </p:cNvSpPr>
            <p:nvPr/>
          </p:nvSpPr>
          <p:spPr bwMode="auto">
            <a:xfrm>
              <a:off x="4332" y="1101"/>
              <a:ext cx="1120" cy="288"/>
            </a:xfrm>
            <a:prstGeom prst="rect">
              <a:avLst/>
            </a:prstGeom>
            <a:noFill/>
            <a:ln w="12700">
              <a:noFill/>
              <a:miter lim="800000"/>
              <a:headEnd/>
              <a:tailEnd/>
            </a:ln>
            <a:effectLst/>
          </p:spPr>
          <p:txBody>
            <a:bodyPr wrap="none" anchor="ctr">
              <a:spAutoFit/>
            </a:bodyPr>
            <a:lstStyle/>
            <a:p>
              <a:pPr algn="ctr" eaLnBrk="0" hangingPunct="0">
                <a:defRPr/>
              </a:pPr>
              <a:r>
                <a:rPr kumimoji="0" lang="en-US" altLang="ja-JP" sz="2400">
                  <a:solidFill>
                    <a:schemeClr val="accent2"/>
                  </a:solidFill>
                  <a:effectLst>
                    <a:outerShdw blurRad="38100" dist="38100" dir="2700000" algn="tl">
                      <a:srgbClr val="C0C0C0"/>
                    </a:outerShdw>
                  </a:effectLst>
                  <a:latin typeface="Arial" charset="0"/>
                </a:rPr>
                <a:t>connectivity</a:t>
              </a:r>
            </a:p>
          </p:txBody>
        </p:sp>
      </p:grpSp>
      <p:grpSp>
        <p:nvGrpSpPr>
          <p:cNvPr id="3" name="Group 42"/>
          <p:cNvGrpSpPr>
            <a:grpSpLocks/>
          </p:cNvGrpSpPr>
          <p:nvPr/>
        </p:nvGrpSpPr>
        <p:grpSpPr bwMode="auto">
          <a:xfrm>
            <a:off x="3124200" y="2708275"/>
            <a:ext cx="5553075" cy="1187450"/>
            <a:chOff x="1968" y="1706"/>
            <a:chExt cx="3498" cy="748"/>
          </a:xfrm>
        </p:grpSpPr>
        <p:sp>
          <p:nvSpPr>
            <p:cNvPr id="250917" name="Text Box 37"/>
            <p:cNvSpPr txBox="1">
              <a:spLocks noChangeArrowheads="1"/>
            </p:cNvSpPr>
            <p:nvPr/>
          </p:nvSpPr>
          <p:spPr bwMode="auto">
            <a:xfrm>
              <a:off x="4549" y="1797"/>
              <a:ext cx="917" cy="288"/>
            </a:xfrm>
            <a:prstGeom prst="rect">
              <a:avLst/>
            </a:prstGeom>
            <a:noFill/>
            <a:ln w="12700">
              <a:noFill/>
              <a:miter lim="800000"/>
              <a:headEnd/>
              <a:tailEnd/>
            </a:ln>
            <a:effectLst/>
          </p:spPr>
          <p:txBody>
            <a:bodyPr wrap="none" anchor="ctr">
              <a:spAutoFit/>
            </a:bodyPr>
            <a:lstStyle/>
            <a:p>
              <a:pPr algn="ctr" eaLnBrk="0" hangingPunct="0">
                <a:defRPr/>
              </a:pPr>
              <a:r>
                <a:rPr kumimoji="0" lang="en-US" altLang="ja-JP" sz="2400">
                  <a:solidFill>
                    <a:schemeClr val="accent2"/>
                  </a:solidFill>
                  <a:effectLst>
                    <a:outerShdw blurRad="38100" dist="38100" dir="2700000" algn="tl">
                      <a:srgbClr val="C0C0C0"/>
                    </a:outerShdw>
                  </a:effectLst>
                  <a:latin typeface="Arial" charset="0"/>
                </a:rPr>
                <a:t>geometry</a:t>
              </a:r>
            </a:p>
          </p:txBody>
        </p:sp>
        <p:sp>
          <p:nvSpPr>
            <p:cNvPr id="250918" name="Rectangle 38"/>
            <p:cNvSpPr>
              <a:spLocks noChangeArrowheads="1"/>
            </p:cNvSpPr>
            <p:nvPr/>
          </p:nvSpPr>
          <p:spPr bwMode="auto">
            <a:xfrm>
              <a:off x="1968" y="1706"/>
              <a:ext cx="1092" cy="748"/>
            </a:xfrm>
            <a:prstGeom prst="rect">
              <a:avLst/>
            </a:prstGeom>
            <a:noFill/>
            <a:ln w="9525">
              <a:noFill/>
              <a:miter lim="800000"/>
              <a:headEnd/>
              <a:tailEnd/>
            </a:ln>
            <a:effectLst/>
          </p:spPr>
          <p:txBody>
            <a:bodyPr wrap="none" lIns="92075" tIns="46038" rIns="92075" bIns="46038">
              <a:spAutoFit/>
            </a:bodyPr>
            <a:lstStyle/>
            <a:p>
              <a:pPr eaLnBrk="0" hangingPunct="0">
                <a:spcBef>
                  <a:spcPct val="40000"/>
                </a:spcBef>
                <a:defRPr/>
              </a:pPr>
              <a:r>
                <a:rPr kumimoji="0" lang="en-US" altLang="ja-JP" sz="2400">
                  <a:effectLst>
                    <a:outerShdw blurRad="38100" dist="38100" dir="2700000" algn="tl">
                      <a:srgbClr val="C0C0C0"/>
                    </a:outerShdw>
                  </a:effectLst>
                  <a:latin typeface="Arial" charset="0"/>
                </a:rPr>
                <a:t>{v</a:t>
              </a:r>
              <a:r>
                <a:rPr kumimoji="0" lang="en-US" altLang="ja-JP" sz="2400" baseline="-25000">
                  <a:effectLst>
                    <a:outerShdw blurRad="38100" dist="38100" dir="2700000" algn="tl">
                      <a:srgbClr val="C0C0C0"/>
                    </a:outerShdw>
                  </a:effectLst>
                  <a:latin typeface="Arial" charset="0"/>
                </a:rPr>
                <a:t>1</a:t>
              </a:r>
              <a:r>
                <a:rPr kumimoji="0" lang="en-US" altLang="ja-JP" sz="2400">
                  <a:effectLst>
                    <a:outerShdw blurRad="38100" dist="38100" dir="2700000" algn="tl">
                      <a:srgbClr val="C0C0C0"/>
                    </a:outerShdw>
                  </a:effectLst>
                  <a:latin typeface="Arial" charset="0"/>
                </a:rPr>
                <a:t>} : (x,y,z)</a:t>
              </a:r>
              <a:r>
                <a:rPr kumimoji="0" lang="en-US" altLang="ja-JP" sz="2400" baseline="-25000">
                  <a:effectLst>
                    <a:outerShdw blurRad="38100" dist="38100" dir="2700000" algn="tl">
                      <a:srgbClr val="C0C0C0"/>
                    </a:outerShdw>
                  </a:effectLst>
                  <a:latin typeface="Arial" charset="0"/>
                </a:rPr>
                <a:t/>
              </a:r>
              <a:br>
                <a:rPr kumimoji="0" lang="en-US" altLang="ja-JP" sz="2400" baseline="-25000">
                  <a:effectLst>
                    <a:outerShdw blurRad="38100" dist="38100" dir="2700000" algn="tl">
                      <a:srgbClr val="C0C0C0"/>
                    </a:outerShdw>
                  </a:effectLst>
                  <a:latin typeface="Arial" charset="0"/>
                </a:rPr>
              </a:br>
              <a:r>
                <a:rPr kumimoji="0" lang="en-US" altLang="ja-JP" sz="2400">
                  <a:effectLst>
                    <a:outerShdw blurRad="38100" dist="38100" dir="2700000" algn="tl">
                      <a:srgbClr val="C0C0C0"/>
                    </a:outerShdw>
                  </a:effectLst>
                  <a:latin typeface="Arial" charset="0"/>
                </a:rPr>
                <a:t>{v</a:t>
              </a:r>
              <a:r>
                <a:rPr kumimoji="0" lang="en-US" altLang="ja-JP" sz="2400" baseline="-25000">
                  <a:effectLst>
                    <a:outerShdw blurRad="38100" dist="38100" dir="2700000" algn="tl">
                      <a:srgbClr val="C0C0C0"/>
                    </a:outerShdw>
                  </a:effectLst>
                  <a:latin typeface="Arial" charset="0"/>
                </a:rPr>
                <a:t>2</a:t>
              </a:r>
              <a:r>
                <a:rPr kumimoji="0" lang="en-US" altLang="ja-JP" sz="2400">
                  <a:effectLst>
                    <a:outerShdw blurRad="38100" dist="38100" dir="2700000" algn="tl">
                      <a:srgbClr val="C0C0C0"/>
                    </a:outerShdw>
                  </a:effectLst>
                  <a:latin typeface="Arial" charset="0"/>
                </a:rPr>
                <a:t>} : (x,y,z)</a:t>
              </a:r>
              <a:br>
                <a:rPr kumimoji="0" lang="en-US" altLang="ja-JP" sz="2400">
                  <a:effectLst>
                    <a:outerShdw blurRad="38100" dist="38100" dir="2700000" algn="tl">
                      <a:srgbClr val="C0C0C0"/>
                    </a:outerShdw>
                  </a:effectLst>
                  <a:latin typeface="Arial" charset="0"/>
                </a:rPr>
              </a:br>
              <a:r>
                <a:rPr kumimoji="0" lang="en-US" altLang="ja-JP" sz="2400">
                  <a:effectLst>
                    <a:outerShdw blurRad="38100" dist="38100" dir="2700000" algn="tl">
                      <a:srgbClr val="C0C0C0"/>
                    </a:outerShdw>
                  </a:effectLst>
                  <a:latin typeface="Arial" charset="0"/>
                </a:rPr>
                <a:t>…</a:t>
              </a:r>
            </a:p>
          </p:txBody>
        </p:sp>
      </p:grpSp>
      <p:grpSp>
        <p:nvGrpSpPr>
          <p:cNvPr id="4" name="Group 43"/>
          <p:cNvGrpSpPr>
            <a:grpSpLocks/>
          </p:cNvGrpSpPr>
          <p:nvPr/>
        </p:nvGrpSpPr>
        <p:grpSpPr bwMode="auto">
          <a:xfrm>
            <a:off x="3124200" y="3789363"/>
            <a:ext cx="5562600" cy="1187450"/>
            <a:chOff x="1968" y="2387"/>
            <a:chExt cx="3504" cy="748"/>
          </a:xfrm>
        </p:grpSpPr>
        <p:sp>
          <p:nvSpPr>
            <p:cNvPr id="250919" name="Text Box 39"/>
            <p:cNvSpPr txBox="1">
              <a:spLocks noChangeArrowheads="1"/>
            </p:cNvSpPr>
            <p:nvPr/>
          </p:nvSpPr>
          <p:spPr bwMode="auto">
            <a:xfrm>
              <a:off x="4150" y="2478"/>
              <a:ext cx="1322" cy="288"/>
            </a:xfrm>
            <a:prstGeom prst="rect">
              <a:avLst/>
            </a:prstGeom>
            <a:noFill/>
            <a:ln w="12700">
              <a:noFill/>
              <a:miter lim="800000"/>
              <a:headEnd/>
              <a:tailEnd/>
            </a:ln>
            <a:effectLst/>
          </p:spPr>
          <p:txBody>
            <a:bodyPr wrap="none" anchor="ctr">
              <a:spAutoFit/>
            </a:bodyPr>
            <a:lstStyle/>
            <a:p>
              <a:pPr algn="ctr" eaLnBrk="0" hangingPunct="0">
                <a:defRPr/>
              </a:pPr>
              <a:r>
                <a:rPr kumimoji="0" lang="en-US" altLang="ja-JP" sz="2400">
                  <a:solidFill>
                    <a:schemeClr val="accent2"/>
                  </a:solidFill>
                  <a:effectLst>
                    <a:outerShdw blurRad="38100" dist="38100" dir="2700000" algn="tl">
                      <a:srgbClr val="C0C0C0"/>
                    </a:outerShdw>
                  </a:effectLst>
                  <a:latin typeface="Arial" charset="0"/>
                </a:rPr>
                <a:t>face attributes</a:t>
              </a:r>
            </a:p>
          </p:txBody>
        </p:sp>
        <p:sp>
          <p:nvSpPr>
            <p:cNvPr id="250920" name="Rectangle 40"/>
            <p:cNvSpPr>
              <a:spLocks noChangeArrowheads="1"/>
            </p:cNvSpPr>
            <p:nvPr/>
          </p:nvSpPr>
          <p:spPr bwMode="auto">
            <a:xfrm>
              <a:off x="1968" y="2387"/>
              <a:ext cx="1734" cy="748"/>
            </a:xfrm>
            <a:prstGeom prst="rect">
              <a:avLst/>
            </a:prstGeom>
            <a:noFill/>
            <a:ln w="9525">
              <a:noFill/>
              <a:miter lim="800000"/>
              <a:headEnd/>
              <a:tailEnd/>
            </a:ln>
            <a:effectLst/>
          </p:spPr>
          <p:txBody>
            <a:bodyPr wrap="none" lIns="92075" tIns="46038" rIns="92075" bIns="46038">
              <a:spAutoFit/>
            </a:bodyPr>
            <a:lstStyle/>
            <a:p>
              <a:pPr eaLnBrk="0" hangingPunct="0">
                <a:spcBef>
                  <a:spcPct val="40000"/>
                </a:spcBef>
                <a:defRPr/>
              </a:pPr>
              <a:r>
                <a:rPr kumimoji="0" lang="en-US" altLang="ja-JP" sz="2400">
                  <a:effectLst>
                    <a:outerShdw blurRad="38100" dist="38100" dir="2700000" algn="tl">
                      <a:srgbClr val="C0C0C0"/>
                    </a:outerShdw>
                  </a:effectLst>
                  <a:latin typeface="Arial" charset="0"/>
                </a:rPr>
                <a:t>{f</a:t>
              </a:r>
              <a:r>
                <a:rPr kumimoji="0" lang="en-US" altLang="ja-JP" sz="2400" baseline="-25000">
                  <a:effectLst>
                    <a:outerShdw blurRad="38100" dist="38100" dir="2700000" algn="tl">
                      <a:srgbClr val="C0C0C0"/>
                    </a:outerShdw>
                  </a:effectLst>
                  <a:latin typeface="Arial" charset="0"/>
                </a:rPr>
                <a:t>1</a:t>
              </a:r>
              <a:r>
                <a:rPr kumimoji="0" lang="en-US" altLang="ja-JP" sz="2400">
                  <a:effectLst>
                    <a:outerShdw blurRad="38100" dist="38100" dir="2700000" algn="tl">
                      <a:srgbClr val="C0C0C0"/>
                    </a:outerShdw>
                  </a:effectLst>
                  <a:latin typeface="Arial" charset="0"/>
                </a:rPr>
                <a:t>} : </a:t>
              </a:r>
              <a:r>
                <a:rPr kumimoji="0" lang="en-US" altLang="ja-JP" sz="2400" i="1">
                  <a:effectLst>
                    <a:outerShdw blurRad="38100" dist="38100" dir="2700000" algn="tl">
                      <a:srgbClr val="C0C0C0"/>
                    </a:outerShdw>
                  </a:effectLst>
                  <a:latin typeface="Arial" charset="0"/>
                </a:rPr>
                <a:t>“skin material”</a:t>
              </a:r>
              <a:r>
                <a:rPr kumimoji="0" lang="en-US" altLang="ja-JP" sz="2400">
                  <a:effectLst>
                    <a:outerShdw blurRad="38100" dist="38100" dir="2700000" algn="tl">
                      <a:srgbClr val="C0C0C0"/>
                    </a:outerShdw>
                  </a:effectLst>
                  <a:latin typeface="Arial" charset="0"/>
                </a:rPr>
                <a:t/>
              </a:r>
              <a:br>
                <a:rPr kumimoji="0" lang="en-US" altLang="ja-JP" sz="2400">
                  <a:effectLst>
                    <a:outerShdw blurRad="38100" dist="38100" dir="2700000" algn="tl">
                      <a:srgbClr val="C0C0C0"/>
                    </a:outerShdw>
                  </a:effectLst>
                  <a:latin typeface="Arial" charset="0"/>
                </a:rPr>
              </a:br>
              <a:r>
                <a:rPr kumimoji="0" lang="en-US" altLang="ja-JP" sz="2400">
                  <a:effectLst>
                    <a:outerShdw blurRad="38100" dist="38100" dir="2700000" algn="tl">
                      <a:srgbClr val="C0C0C0"/>
                    </a:outerShdw>
                  </a:effectLst>
                  <a:latin typeface="Arial" charset="0"/>
                </a:rPr>
                <a:t>{f</a:t>
              </a:r>
              <a:r>
                <a:rPr kumimoji="0" lang="en-US" altLang="ja-JP" sz="2400" baseline="-25000">
                  <a:effectLst>
                    <a:outerShdw blurRad="38100" dist="38100" dir="2700000" algn="tl">
                      <a:srgbClr val="C0C0C0"/>
                    </a:outerShdw>
                  </a:effectLst>
                  <a:latin typeface="Arial" charset="0"/>
                </a:rPr>
                <a:t>2</a:t>
              </a:r>
              <a:r>
                <a:rPr kumimoji="0" lang="en-US" altLang="ja-JP" sz="2400">
                  <a:effectLst>
                    <a:outerShdw blurRad="38100" dist="38100" dir="2700000" algn="tl">
                      <a:srgbClr val="C0C0C0"/>
                    </a:outerShdw>
                  </a:effectLst>
                  <a:latin typeface="Arial" charset="0"/>
                </a:rPr>
                <a:t>} : </a:t>
              </a:r>
              <a:r>
                <a:rPr kumimoji="0" lang="en-US" altLang="ja-JP" sz="2400" i="1">
                  <a:effectLst>
                    <a:outerShdw blurRad="38100" dist="38100" dir="2700000" algn="tl">
                      <a:srgbClr val="C0C0C0"/>
                    </a:outerShdw>
                  </a:effectLst>
                  <a:latin typeface="Arial" charset="0"/>
                </a:rPr>
                <a:t>“brown hair”</a:t>
              </a:r>
              <a:r>
                <a:rPr kumimoji="0" lang="en-US" altLang="ja-JP" sz="2400">
                  <a:effectLst>
                    <a:outerShdw blurRad="38100" dist="38100" dir="2700000" algn="tl">
                      <a:srgbClr val="C0C0C0"/>
                    </a:outerShdw>
                  </a:effectLst>
                  <a:latin typeface="Arial" charset="0"/>
                </a:rPr>
                <a:t/>
              </a:r>
              <a:br>
                <a:rPr kumimoji="0" lang="en-US" altLang="ja-JP" sz="2400">
                  <a:effectLst>
                    <a:outerShdw blurRad="38100" dist="38100" dir="2700000" algn="tl">
                      <a:srgbClr val="C0C0C0"/>
                    </a:outerShdw>
                  </a:effectLst>
                  <a:latin typeface="Arial" charset="0"/>
                </a:rPr>
              </a:br>
              <a:r>
                <a:rPr kumimoji="0" lang="en-US" altLang="ja-JP" sz="2400">
                  <a:effectLst>
                    <a:outerShdw blurRad="38100" dist="38100" dir="2700000" algn="tl">
                      <a:srgbClr val="C0C0C0"/>
                    </a:outerShdw>
                  </a:effectLst>
                  <a:latin typeface="Arial" charset="0"/>
                </a:rPr>
                <a:t>…</a:t>
              </a:r>
            </a:p>
          </p:txBody>
        </p:sp>
      </p:grpSp>
      <p:sp>
        <p:nvSpPr>
          <p:cNvPr id="31751" name="Text Box 44"/>
          <p:cNvSpPr txBox="1">
            <a:spLocks noChangeArrowheads="1"/>
          </p:cNvSpPr>
          <p:nvPr/>
        </p:nvSpPr>
        <p:spPr bwMode="auto">
          <a:xfrm>
            <a:off x="679450" y="6165850"/>
            <a:ext cx="17319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r>
              <a:rPr lang="en-US" altLang="ja-JP" b="1"/>
              <a:t>[Hoppe 99’]</a:t>
            </a:r>
          </a:p>
        </p:txBody>
      </p:sp>
      <p:sp>
        <p:nvSpPr>
          <p:cNvPr id="31752" name="スライド番号プレースホルダ 1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52EA1461-B867-41C2-B2D7-56548AC34D94}" type="slidenum">
              <a:rPr kumimoji="0" lang="en-US" altLang="ja-JP" smtClean="0"/>
              <a:pPr eaLnBrk="1" hangingPunct="1"/>
              <a:t>32</a:t>
            </a:fld>
            <a:endParaRPr kumimoji="0" lang="en-US" altLang="ja-JP"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v1"/>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blackGray">
          <a:xfrm>
            <a:off x="228600" y="1447800"/>
            <a:ext cx="2667000" cy="4762500"/>
          </a:xfrm>
          <a:prstGeom prst="rect">
            <a:avLst/>
          </a:prstGeom>
          <a:solidFill>
            <a:schemeClr val="tx1"/>
          </a:solidFill>
          <a:ln w="12700">
            <a:solidFill>
              <a:schemeClr val="tx1"/>
            </a:solidFill>
            <a:miter lim="800000"/>
            <a:headEnd/>
            <a:tailEnd/>
          </a:ln>
        </p:spPr>
      </p:pic>
      <p:sp>
        <p:nvSpPr>
          <p:cNvPr id="32771" name="Rectangle 3"/>
          <p:cNvSpPr>
            <a:spLocks noGrp="1" noChangeArrowheads="1"/>
          </p:cNvSpPr>
          <p:nvPr>
            <p:ph type="title"/>
          </p:nvPr>
        </p:nvSpPr>
        <p:spPr/>
        <p:txBody>
          <a:bodyPr/>
          <a:lstStyle/>
          <a:p>
            <a:r>
              <a:rPr lang="en-US" altLang="ja-JP" smtClean="0"/>
              <a:t>Definitions of Triangle Meshes</a:t>
            </a:r>
          </a:p>
        </p:txBody>
      </p:sp>
      <p:grpSp>
        <p:nvGrpSpPr>
          <p:cNvPr id="32772" name="Group 29"/>
          <p:cNvGrpSpPr>
            <a:grpSpLocks/>
          </p:cNvGrpSpPr>
          <p:nvPr/>
        </p:nvGrpSpPr>
        <p:grpSpPr bwMode="auto">
          <a:xfrm>
            <a:off x="3124200" y="1628775"/>
            <a:ext cx="5635625" cy="4537075"/>
            <a:chOff x="1968" y="1026"/>
            <a:chExt cx="3550" cy="2858"/>
          </a:xfrm>
        </p:grpSpPr>
        <p:sp>
          <p:nvSpPr>
            <p:cNvPr id="253956" name="Rectangle 4"/>
            <p:cNvSpPr>
              <a:spLocks noChangeArrowheads="1"/>
            </p:cNvSpPr>
            <p:nvPr/>
          </p:nvSpPr>
          <p:spPr bwMode="auto">
            <a:xfrm>
              <a:off x="1968" y="3136"/>
              <a:ext cx="1931" cy="748"/>
            </a:xfrm>
            <a:prstGeom prst="rect">
              <a:avLst/>
            </a:prstGeom>
            <a:noFill/>
            <a:ln w="9525">
              <a:noFill/>
              <a:miter lim="800000"/>
              <a:headEnd/>
              <a:tailEnd/>
            </a:ln>
            <a:effectLst/>
          </p:spPr>
          <p:txBody>
            <a:bodyPr wrap="none" lIns="92075" tIns="46038" rIns="92075" bIns="46038">
              <a:spAutoFit/>
            </a:bodyPr>
            <a:lstStyle/>
            <a:p>
              <a:pPr eaLnBrk="0" hangingPunct="0">
                <a:spcBef>
                  <a:spcPct val="40000"/>
                </a:spcBef>
                <a:defRPr/>
              </a:pPr>
              <a:r>
                <a:rPr kumimoji="0" lang="en-US" altLang="ja-JP" sz="2400">
                  <a:effectLst>
                    <a:outerShdw blurRad="38100" dist="38100" dir="2700000" algn="tl">
                      <a:srgbClr val="C0C0C0"/>
                    </a:outerShdw>
                  </a:effectLst>
                  <a:latin typeface="Arial" charset="0"/>
                </a:rPr>
                <a:t>{v</a:t>
              </a:r>
              <a:r>
                <a:rPr kumimoji="0" lang="en-US" altLang="ja-JP" sz="2400" baseline="-25000">
                  <a:effectLst>
                    <a:outerShdw blurRad="38100" dist="38100" dir="2700000" algn="tl">
                      <a:srgbClr val="C0C0C0"/>
                    </a:outerShdw>
                  </a:effectLst>
                  <a:latin typeface="Arial" charset="0"/>
                </a:rPr>
                <a:t>2</a:t>
              </a:r>
              <a:r>
                <a:rPr kumimoji="0" lang="en-US" altLang="ja-JP" sz="2400">
                  <a:effectLst>
                    <a:outerShdw blurRad="38100" dist="38100" dir="2700000" algn="tl">
                      <a:srgbClr val="C0C0C0"/>
                    </a:outerShdw>
                  </a:effectLst>
                  <a:latin typeface="Arial" charset="0"/>
                </a:rPr>
                <a:t>,f</a:t>
              </a:r>
              <a:r>
                <a:rPr kumimoji="0" lang="en-US" altLang="ja-JP" sz="2400" baseline="-25000">
                  <a:effectLst>
                    <a:outerShdw blurRad="38100" dist="38100" dir="2700000" algn="tl">
                      <a:srgbClr val="C0C0C0"/>
                    </a:outerShdw>
                  </a:effectLst>
                  <a:latin typeface="Arial" charset="0"/>
                </a:rPr>
                <a:t>1</a:t>
              </a:r>
              <a:r>
                <a:rPr kumimoji="0" lang="en-US" altLang="ja-JP" sz="2400">
                  <a:effectLst>
                    <a:outerShdw blurRad="38100" dist="38100" dir="2700000" algn="tl">
                      <a:srgbClr val="C0C0C0"/>
                    </a:outerShdw>
                  </a:effectLst>
                  <a:latin typeface="Arial" charset="0"/>
                </a:rPr>
                <a:t>} : (n</a:t>
              </a:r>
              <a:r>
                <a:rPr kumimoji="0" lang="en-US" altLang="ja-JP" sz="2400" baseline="-25000">
                  <a:effectLst>
                    <a:outerShdw blurRad="38100" dist="38100" dir="2700000" algn="tl">
                      <a:srgbClr val="C0C0C0"/>
                    </a:outerShdw>
                  </a:effectLst>
                  <a:latin typeface="Arial" charset="0"/>
                </a:rPr>
                <a:t>x</a:t>
              </a:r>
              <a:r>
                <a:rPr kumimoji="0" lang="en-US" altLang="ja-JP" sz="2400">
                  <a:effectLst>
                    <a:outerShdw blurRad="38100" dist="38100" dir="2700000" algn="tl">
                      <a:srgbClr val="C0C0C0"/>
                    </a:outerShdw>
                  </a:effectLst>
                  <a:latin typeface="Arial" charset="0"/>
                </a:rPr>
                <a:t>,n</a:t>
              </a:r>
              <a:r>
                <a:rPr kumimoji="0" lang="en-US" altLang="ja-JP" sz="2400" baseline="-25000">
                  <a:effectLst>
                    <a:outerShdw blurRad="38100" dist="38100" dir="2700000" algn="tl">
                      <a:srgbClr val="C0C0C0"/>
                    </a:outerShdw>
                  </a:effectLst>
                  <a:latin typeface="Arial" charset="0"/>
                </a:rPr>
                <a:t>y</a:t>
              </a:r>
              <a:r>
                <a:rPr kumimoji="0" lang="en-US" altLang="ja-JP" sz="2400">
                  <a:effectLst>
                    <a:outerShdw blurRad="38100" dist="38100" dir="2700000" algn="tl">
                      <a:srgbClr val="C0C0C0"/>
                    </a:outerShdw>
                  </a:effectLst>
                  <a:latin typeface="Arial" charset="0"/>
                </a:rPr>
                <a:t>,n</a:t>
              </a:r>
              <a:r>
                <a:rPr kumimoji="0" lang="en-US" altLang="ja-JP" sz="2400" baseline="-25000">
                  <a:effectLst>
                    <a:outerShdw blurRad="38100" dist="38100" dir="2700000" algn="tl">
                      <a:srgbClr val="C0C0C0"/>
                    </a:outerShdw>
                  </a:effectLst>
                  <a:latin typeface="Arial" charset="0"/>
                </a:rPr>
                <a:t>z</a:t>
              </a:r>
              <a:r>
                <a:rPr kumimoji="0" lang="en-US" altLang="ja-JP" sz="2400">
                  <a:effectLst>
                    <a:outerShdw blurRad="38100" dist="38100" dir="2700000" algn="tl">
                      <a:srgbClr val="C0C0C0"/>
                    </a:outerShdw>
                  </a:effectLst>
                  <a:latin typeface="Arial" charset="0"/>
                </a:rPr>
                <a:t>) (u,v)</a:t>
              </a:r>
              <a:br>
                <a:rPr kumimoji="0" lang="en-US" altLang="ja-JP" sz="2400">
                  <a:effectLst>
                    <a:outerShdw blurRad="38100" dist="38100" dir="2700000" algn="tl">
                      <a:srgbClr val="C0C0C0"/>
                    </a:outerShdw>
                  </a:effectLst>
                  <a:latin typeface="Arial" charset="0"/>
                </a:rPr>
              </a:br>
              <a:r>
                <a:rPr kumimoji="0" lang="en-US" altLang="ja-JP" sz="2400">
                  <a:effectLst>
                    <a:outerShdw blurRad="38100" dist="38100" dir="2700000" algn="tl">
                      <a:srgbClr val="C0C0C0"/>
                    </a:outerShdw>
                  </a:effectLst>
                  <a:latin typeface="Arial" charset="0"/>
                </a:rPr>
                <a:t>{v</a:t>
              </a:r>
              <a:r>
                <a:rPr kumimoji="0" lang="en-US" altLang="ja-JP" sz="2400" baseline="-25000">
                  <a:effectLst>
                    <a:outerShdw blurRad="38100" dist="38100" dir="2700000" algn="tl">
                      <a:srgbClr val="C0C0C0"/>
                    </a:outerShdw>
                  </a:effectLst>
                  <a:latin typeface="Arial" charset="0"/>
                </a:rPr>
                <a:t>2</a:t>
              </a:r>
              <a:r>
                <a:rPr kumimoji="0" lang="en-US" altLang="ja-JP" sz="2400">
                  <a:effectLst>
                    <a:outerShdw blurRad="38100" dist="38100" dir="2700000" algn="tl">
                      <a:srgbClr val="C0C0C0"/>
                    </a:outerShdw>
                  </a:effectLst>
                  <a:latin typeface="Arial" charset="0"/>
                </a:rPr>
                <a:t>,f</a:t>
              </a:r>
              <a:r>
                <a:rPr kumimoji="0" lang="en-US" altLang="ja-JP" sz="2400" baseline="-25000">
                  <a:effectLst>
                    <a:outerShdw blurRad="38100" dist="38100" dir="2700000" algn="tl">
                      <a:srgbClr val="C0C0C0"/>
                    </a:outerShdw>
                  </a:effectLst>
                  <a:latin typeface="Arial" charset="0"/>
                </a:rPr>
                <a:t>2</a:t>
              </a:r>
              <a:r>
                <a:rPr kumimoji="0" lang="en-US" altLang="ja-JP" sz="2400">
                  <a:effectLst>
                    <a:outerShdw blurRad="38100" dist="38100" dir="2700000" algn="tl">
                      <a:srgbClr val="C0C0C0"/>
                    </a:outerShdw>
                  </a:effectLst>
                  <a:latin typeface="Arial" charset="0"/>
                </a:rPr>
                <a:t>} : (n</a:t>
              </a:r>
              <a:r>
                <a:rPr kumimoji="0" lang="en-US" altLang="ja-JP" sz="2400" baseline="-25000">
                  <a:effectLst>
                    <a:outerShdw blurRad="38100" dist="38100" dir="2700000" algn="tl">
                      <a:srgbClr val="C0C0C0"/>
                    </a:outerShdw>
                  </a:effectLst>
                  <a:latin typeface="Arial" charset="0"/>
                </a:rPr>
                <a:t>x</a:t>
              </a:r>
              <a:r>
                <a:rPr kumimoji="0" lang="en-US" altLang="ja-JP" sz="2400">
                  <a:effectLst>
                    <a:outerShdw blurRad="38100" dist="38100" dir="2700000" algn="tl">
                      <a:srgbClr val="C0C0C0"/>
                    </a:outerShdw>
                  </a:effectLst>
                  <a:latin typeface="Arial" charset="0"/>
                </a:rPr>
                <a:t>,n</a:t>
              </a:r>
              <a:r>
                <a:rPr kumimoji="0" lang="en-US" altLang="ja-JP" sz="2400" baseline="-25000">
                  <a:effectLst>
                    <a:outerShdw blurRad="38100" dist="38100" dir="2700000" algn="tl">
                      <a:srgbClr val="C0C0C0"/>
                    </a:outerShdw>
                  </a:effectLst>
                  <a:latin typeface="Arial" charset="0"/>
                </a:rPr>
                <a:t>y</a:t>
              </a:r>
              <a:r>
                <a:rPr kumimoji="0" lang="en-US" altLang="ja-JP" sz="2400">
                  <a:effectLst>
                    <a:outerShdw blurRad="38100" dist="38100" dir="2700000" algn="tl">
                      <a:srgbClr val="C0C0C0"/>
                    </a:outerShdw>
                  </a:effectLst>
                  <a:latin typeface="Arial" charset="0"/>
                </a:rPr>
                <a:t>,n</a:t>
              </a:r>
              <a:r>
                <a:rPr kumimoji="0" lang="en-US" altLang="ja-JP" sz="2400" baseline="-25000">
                  <a:effectLst>
                    <a:outerShdw blurRad="38100" dist="38100" dir="2700000" algn="tl">
                      <a:srgbClr val="C0C0C0"/>
                    </a:outerShdw>
                  </a:effectLst>
                  <a:latin typeface="Arial" charset="0"/>
                </a:rPr>
                <a:t>z</a:t>
              </a:r>
              <a:r>
                <a:rPr kumimoji="0" lang="en-US" altLang="ja-JP" sz="2400">
                  <a:effectLst>
                    <a:outerShdw blurRad="38100" dist="38100" dir="2700000" algn="tl">
                      <a:srgbClr val="C0C0C0"/>
                    </a:outerShdw>
                  </a:effectLst>
                  <a:latin typeface="Arial" charset="0"/>
                </a:rPr>
                <a:t>) (u,v)</a:t>
              </a:r>
              <a:br>
                <a:rPr kumimoji="0" lang="en-US" altLang="ja-JP" sz="2400">
                  <a:effectLst>
                    <a:outerShdw blurRad="38100" dist="38100" dir="2700000" algn="tl">
                      <a:srgbClr val="C0C0C0"/>
                    </a:outerShdw>
                  </a:effectLst>
                  <a:latin typeface="Arial" charset="0"/>
                </a:rPr>
              </a:br>
              <a:r>
                <a:rPr kumimoji="0" lang="en-US" altLang="ja-JP" sz="2400">
                  <a:effectLst>
                    <a:outerShdw blurRad="38100" dist="38100" dir="2700000" algn="tl">
                      <a:srgbClr val="C0C0C0"/>
                    </a:outerShdw>
                  </a:effectLst>
                  <a:latin typeface="Arial" charset="0"/>
                </a:rPr>
                <a:t>…</a:t>
              </a:r>
            </a:p>
          </p:txBody>
        </p:sp>
        <p:sp>
          <p:nvSpPr>
            <p:cNvPr id="253957" name="Text Box 5"/>
            <p:cNvSpPr txBox="1">
              <a:spLocks noChangeArrowheads="1"/>
            </p:cNvSpPr>
            <p:nvPr/>
          </p:nvSpPr>
          <p:spPr bwMode="auto">
            <a:xfrm>
              <a:off x="4014" y="3249"/>
              <a:ext cx="1504" cy="288"/>
            </a:xfrm>
            <a:prstGeom prst="rect">
              <a:avLst/>
            </a:prstGeom>
            <a:noFill/>
            <a:ln w="12700">
              <a:noFill/>
              <a:miter lim="800000"/>
              <a:headEnd/>
              <a:tailEnd/>
            </a:ln>
            <a:effectLst/>
          </p:spPr>
          <p:txBody>
            <a:bodyPr wrap="none" anchor="ctr">
              <a:spAutoFit/>
            </a:bodyPr>
            <a:lstStyle/>
            <a:p>
              <a:pPr algn="ctr" eaLnBrk="0" hangingPunct="0">
                <a:defRPr/>
              </a:pPr>
              <a:r>
                <a:rPr kumimoji="0" lang="en-US" altLang="ja-JP" sz="2400">
                  <a:solidFill>
                    <a:schemeClr val="accent2"/>
                  </a:solidFill>
                  <a:effectLst>
                    <a:outerShdw blurRad="38100" dist="38100" dir="2700000" algn="tl">
                      <a:srgbClr val="C0C0C0"/>
                    </a:outerShdw>
                  </a:effectLst>
                  <a:latin typeface="Arial" charset="0"/>
                </a:rPr>
                <a:t>corner attributes</a:t>
              </a:r>
            </a:p>
          </p:txBody>
        </p:sp>
        <p:sp>
          <p:nvSpPr>
            <p:cNvPr id="253959" name="Rectangle 7"/>
            <p:cNvSpPr>
              <a:spLocks noChangeArrowheads="1"/>
            </p:cNvSpPr>
            <p:nvPr/>
          </p:nvSpPr>
          <p:spPr bwMode="auto">
            <a:xfrm>
              <a:off x="1968" y="1026"/>
              <a:ext cx="1580" cy="748"/>
            </a:xfrm>
            <a:prstGeom prst="rect">
              <a:avLst/>
            </a:prstGeom>
            <a:noFill/>
            <a:ln w="9525">
              <a:noFill/>
              <a:miter lim="800000"/>
              <a:headEnd/>
              <a:tailEnd/>
            </a:ln>
            <a:effectLst/>
          </p:spPr>
          <p:txBody>
            <a:bodyPr wrap="none" lIns="92075" tIns="46038" rIns="92075" bIns="46038">
              <a:spAutoFit/>
            </a:bodyPr>
            <a:lstStyle/>
            <a:p>
              <a:pPr eaLnBrk="0" hangingPunct="0">
                <a:spcBef>
                  <a:spcPct val="40000"/>
                </a:spcBef>
                <a:defRPr/>
              </a:pPr>
              <a:r>
                <a:rPr kumimoji="0" lang="en-US" altLang="ja-JP" sz="2400">
                  <a:effectLst>
                    <a:outerShdw blurRad="38100" dist="38100" dir="2700000" algn="tl">
                      <a:srgbClr val="C0C0C0"/>
                    </a:outerShdw>
                  </a:effectLst>
                  <a:latin typeface="Arial" charset="0"/>
                </a:rPr>
                <a:t>{f</a:t>
              </a:r>
              <a:r>
                <a:rPr kumimoji="0" lang="en-US" altLang="ja-JP" sz="2400" baseline="-25000">
                  <a:effectLst>
                    <a:outerShdw blurRad="38100" dist="38100" dir="2700000" algn="tl">
                      <a:srgbClr val="C0C0C0"/>
                    </a:outerShdw>
                  </a:effectLst>
                  <a:latin typeface="Arial" charset="0"/>
                </a:rPr>
                <a:t>1</a:t>
              </a:r>
              <a:r>
                <a:rPr kumimoji="0" lang="en-US" altLang="ja-JP" sz="2400">
                  <a:effectLst>
                    <a:outerShdw blurRad="38100" dist="38100" dir="2700000" algn="tl">
                      <a:srgbClr val="C0C0C0"/>
                    </a:outerShdw>
                  </a:effectLst>
                  <a:latin typeface="Arial" charset="0"/>
                </a:rPr>
                <a:t>} : { v</a:t>
              </a:r>
              <a:r>
                <a:rPr kumimoji="0" lang="en-US" altLang="ja-JP" sz="2400" baseline="-25000">
                  <a:solidFill>
                    <a:schemeClr val="accent2"/>
                  </a:solidFill>
                  <a:effectLst>
                    <a:outerShdw blurRad="38100" dist="38100" dir="2700000" algn="tl">
                      <a:srgbClr val="C0C0C0"/>
                    </a:outerShdw>
                  </a:effectLst>
                  <a:latin typeface="Arial" charset="0"/>
                </a:rPr>
                <a:t>1</a:t>
              </a:r>
              <a:r>
                <a:rPr kumimoji="0" lang="en-US" altLang="ja-JP" sz="2400">
                  <a:solidFill>
                    <a:schemeClr val="accent2"/>
                  </a:solidFill>
                  <a:effectLst>
                    <a:outerShdw blurRad="38100" dist="38100" dir="2700000" algn="tl">
                      <a:srgbClr val="C0C0C0"/>
                    </a:outerShdw>
                  </a:effectLst>
                  <a:latin typeface="Arial" charset="0"/>
                </a:rPr>
                <a:t> </a:t>
              </a:r>
              <a:r>
                <a:rPr kumimoji="0" lang="en-US" altLang="ja-JP" sz="2400">
                  <a:effectLst>
                    <a:outerShdw blurRad="38100" dist="38100" dir="2700000" algn="tl">
                      <a:srgbClr val="C0C0C0"/>
                    </a:outerShdw>
                  </a:effectLst>
                  <a:latin typeface="Arial" charset="0"/>
                </a:rPr>
                <a:t>, v</a:t>
              </a:r>
              <a:r>
                <a:rPr kumimoji="0" lang="en-US" altLang="ja-JP" sz="2400" baseline="-25000">
                  <a:solidFill>
                    <a:schemeClr val="accent2"/>
                  </a:solidFill>
                  <a:effectLst>
                    <a:outerShdw blurRad="38100" dist="38100" dir="2700000" algn="tl">
                      <a:srgbClr val="C0C0C0"/>
                    </a:outerShdw>
                  </a:effectLst>
                  <a:latin typeface="Arial" charset="0"/>
                </a:rPr>
                <a:t>2</a:t>
              </a:r>
              <a:r>
                <a:rPr kumimoji="0" lang="en-US" altLang="ja-JP" sz="2400">
                  <a:effectLst>
                    <a:outerShdw blurRad="38100" dist="38100" dir="2700000" algn="tl">
                      <a:srgbClr val="C0C0C0"/>
                    </a:outerShdw>
                  </a:effectLst>
                  <a:latin typeface="Arial" charset="0"/>
                </a:rPr>
                <a:t> , v</a:t>
              </a:r>
              <a:r>
                <a:rPr kumimoji="0" lang="en-US" altLang="ja-JP" sz="2400" baseline="-25000">
                  <a:solidFill>
                    <a:schemeClr val="accent2"/>
                  </a:solidFill>
                  <a:effectLst>
                    <a:outerShdw blurRad="38100" dist="38100" dir="2700000" algn="tl">
                      <a:srgbClr val="C0C0C0"/>
                    </a:outerShdw>
                  </a:effectLst>
                  <a:latin typeface="Arial" charset="0"/>
                </a:rPr>
                <a:t>3</a:t>
              </a:r>
              <a:r>
                <a:rPr kumimoji="0" lang="en-US" altLang="ja-JP" sz="2400">
                  <a:effectLst>
                    <a:outerShdw blurRad="38100" dist="38100" dir="2700000" algn="tl">
                      <a:srgbClr val="C0C0C0"/>
                    </a:outerShdw>
                  </a:effectLst>
                  <a:latin typeface="Arial" charset="0"/>
                </a:rPr>
                <a:t> }</a:t>
              </a:r>
              <a:br>
                <a:rPr kumimoji="0" lang="en-US" altLang="ja-JP" sz="2400">
                  <a:effectLst>
                    <a:outerShdw blurRad="38100" dist="38100" dir="2700000" algn="tl">
                      <a:srgbClr val="C0C0C0"/>
                    </a:outerShdw>
                  </a:effectLst>
                  <a:latin typeface="Arial" charset="0"/>
                </a:rPr>
              </a:br>
              <a:r>
                <a:rPr kumimoji="0" lang="en-US" altLang="ja-JP" sz="2400">
                  <a:effectLst>
                    <a:outerShdw blurRad="38100" dist="38100" dir="2700000" algn="tl">
                      <a:srgbClr val="C0C0C0"/>
                    </a:outerShdw>
                  </a:effectLst>
                  <a:latin typeface="Arial" charset="0"/>
                </a:rPr>
                <a:t>{f</a:t>
              </a:r>
              <a:r>
                <a:rPr kumimoji="0" lang="en-US" altLang="ja-JP" sz="2400" baseline="-25000">
                  <a:effectLst>
                    <a:outerShdw blurRad="38100" dist="38100" dir="2700000" algn="tl">
                      <a:srgbClr val="C0C0C0"/>
                    </a:outerShdw>
                  </a:effectLst>
                  <a:latin typeface="Arial" charset="0"/>
                </a:rPr>
                <a:t>2</a:t>
              </a:r>
              <a:r>
                <a:rPr kumimoji="0" lang="en-US" altLang="ja-JP" sz="2400">
                  <a:effectLst>
                    <a:outerShdw blurRad="38100" dist="38100" dir="2700000" algn="tl">
                      <a:srgbClr val="C0C0C0"/>
                    </a:outerShdw>
                  </a:effectLst>
                  <a:latin typeface="Arial" charset="0"/>
                </a:rPr>
                <a:t>} : { v</a:t>
              </a:r>
              <a:r>
                <a:rPr kumimoji="0" lang="en-US" altLang="ja-JP" sz="2400" baseline="-25000">
                  <a:solidFill>
                    <a:schemeClr val="accent2"/>
                  </a:solidFill>
                  <a:effectLst>
                    <a:outerShdw blurRad="38100" dist="38100" dir="2700000" algn="tl">
                      <a:srgbClr val="C0C0C0"/>
                    </a:outerShdw>
                  </a:effectLst>
                  <a:latin typeface="Arial" charset="0"/>
                </a:rPr>
                <a:t>3</a:t>
              </a:r>
              <a:r>
                <a:rPr kumimoji="0" lang="en-US" altLang="ja-JP" sz="2400">
                  <a:effectLst>
                    <a:outerShdw blurRad="38100" dist="38100" dir="2700000" algn="tl">
                      <a:srgbClr val="C0C0C0"/>
                    </a:outerShdw>
                  </a:effectLst>
                  <a:latin typeface="Arial" charset="0"/>
                </a:rPr>
                <a:t> , v</a:t>
              </a:r>
              <a:r>
                <a:rPr kumimoji="0" lang="en-US" altLang="ja-JP" sz="2400" baseline="-25000">
                  <a:solidFill>
                    <a:schemeClr val="accent2"/>
                  </a:solidFill>
                  <a:effectLst>
                    <a:outerShdw blurRad="38100" dist="38100" dir="2700000" algn="tl">
                      <a:srgbClr val="C0C0C0"/>
                    </a:outerShdw>
                  </a:effectLst>
                  <a:latin typeface="Arial" charset="0"/>
                </a:rPr>
                <a:t>2</a:t>
              </a:r>
              <a:r>
                <a:rPr kumimoji="0" lang="en-US" altLang="ja-JP" sz="2400">
                  <a:effectLst>
                    <a:outerShdw blurRad="38100" dist="38100" dir="2700000" algn="tl">
                      <a:srgbClr val="C0C0C0"/>
                    </a:outerShdw>
                  </a:effectLst>
                  <a:latin typeface="Arial" charset="0"/>
                </a:rPr>
                <a:t> , v</a:t>
              </a:r>
              <a:r>
                <a:rPr kumimoji="0" lang="en-US" altLang="ja-JP" sz="2400" baseline="-25000">
                  <a:solidFill>
                    <a:schemeClr val="accent2"/>
                  </a:solidFill>
                  <a:effectLst>
                    <a:outerShdw blurRad="38100" dist="38100" dir="2700000" algn="tl">
                      <a:srgbClr val="C0C0C0"/>
                    </a:outerShdw>
                  </a:effectLst>
                  <a:latin typeface="Arial" charset="0"/>
                </a:rPr>
                <a:t>4</a:t>
              </a:r>
              <a:r>
                <a:rPr kumimoji="0" lang="en-US" altLang="ja-JP" sz="2400">
                  <a:effectLst>
                    <a:outerShdw blurRad="38100" dist="38100" dir="2700000" algn="tl">
                      <a:srgbClr val="C0C0C0"/>
                    </a:outerShdw>
                  </a:effectLst>
                  <a:latin typeface="Arial" charset="0"/>
                </a:rPr>
                <a:t> }</a:t>
              </a:r>
              <a:br>
                <a:rPr kumimoji="0" lang="en-US" altLang="ja-JP" sz="2400">
                  <a:effectLst>
                    <a:outerShdw blurRad="38100" dist="38100" dir="2700000" algn="tl">
                      <a:srgbClr val="C0C0C0"/>
                    </a:outerShdw>
                  </a:effectLst>
                  <a:latin typeface="Arial" charset="0"/>
                </a:rPr>
              </a:br>
              <a:r>
                <a:rPr kumimoji="0" lang="en-US" altLang="ja-JP" sz="2400">
                  <a:effectLst>
                    <a:outerShdw blurRad="38100" dist="38100" dir="2700000" algn="tl">
                      <a:srgbClr val="C0C0C0"/>
                    </a:outerShdw>
                  </a:effectLst>
                  <a:latin typeface="Arial" charset="0"/>
                </a:rPr>
                <a:t>…</a:t>
              </a:r>
            </a:p>
          </p:txBody>
        </p:sp>
        <p:sp>
          <p:nvSpPr>
            <p:cNvPr id="253960" name="Text Box 8"/>
            <p:cNvSpPr txBox="1">
              <a:spLocks noChangeArrowheads="1"/>
            </p:cNvSpPr>
            <p:nvPr/>
          </p:nvSpPr>
          <p:spPr bwMode="auto">
            <a:xfrm>
              <a:off x="4332" y="1101"/>
              <a:ext cx="1120" cy="288"/>
            </a:xfrm>
            <a:prstGeom prst="rect">
              <a:avLst/>
            </a:prstGeom>
            <a:noFill/>
            <a:ln w="12700">
              <a:noFill/>
              <a:miter lim="800000"/>
              <a:headEnd/>
              <a:tailEnd/>
            </a:ln>
            <a:effectLst/>
          </p:spPr>
          <p:txBody>
            <a:bodyPr wrap="none" anchor="ctr">
              <a:spAutoFit/>
            </a:bodyPr>
            <a:lstStyle/>
            <a:p>
              <a:pPr algn="ctr" eaLnBrk="0" hangingPunct="0">
                <a:defRPr/>
              </a:pPr>
              <a:r>
                <a:rPr kumimoji="0" lang="en-US" altLang="ja-JP" sz="2400">
                  <a:solidFill>
                    <a:schemeClr val="accent2"/>
                  </a:solidFill>
                  <a:effectLst>
                    <a:outerShdw blurRad="38100" dist="38100" dir="2700000" algn="tl">
                      <a:srgbClr val="C0C0C0"/>
                    </a:outerShdw>
                  </a:effectLst>
                  <a:latin typeface="Arial" charset="0"/>
                </a:rPr>
                <a:t>connectivity</a:t>
              </a:r>
            </a:p>
          </p:txBody>
        </p:sp>
        <p:sp>
          <p:nvSpPr>
            <p:cNvPr id="253962" name="Text Box 10"/>
            <p:cNvSpPr txBox="1">
              <a:spLocks noChangeArrowheads="1"/>
            </p:cNvSpPr>
            <p:nvPr/>
          </p:nvSpPr>
          <p:spPr bwMode="auto">
            <a:xfrm>
              <a:off x="4549" y="1797"/>
              <a:ext cx="917" cy="288"/>
            </a:xfrm>
            <a:prstGeom prst="rect">
              <a:avLst/>
            </a:prstGeom>
            <a:noFill/>
            <a:ln w="12700">
              <a:noFill/>
              <a:miter lim="800000"/>
              <a:headEnd/>
              <a:tailEnd/>
            </a:ln>
            <a:effectLst/>
          </p:spPr>
          <p:txBody>
            <a:bodyPr wrap="none" anchor="ctr">
              <a:spAutoFit/>
            </a:bodyPr>
            <a:lstStyle/>
            <a:p>
              <a:pPr algn="ctr" eaLnBrk="0" hangingPunct="0">
                <a:defRPr/>
              </a:pPr>
              <a:r>
                <a:rPr kumimoji="0" lang="en-US" altLang="ja-JP" sz="2400">
                  <a:solidFill>
                    <a:schemeClr val="accent2"/>
                  </a:solidFill>
                  <a:effectLst>
                    <a:outerShdw blurRad="38100" dist="38100" dir="2700000" algn="tl">
                      <a:srgbClr val="C0C0C0"/>
                    </a:outerShdw>
                  </a:effectLst>
                  <a:latin typeface="Arial" charset="0"/>
                </a:rPr>
                <a:t>geometry</a:t>
              </a:r>
            </a:p>
          </p:txBody>
        </p:sp>
        <p:sp>
          <p:nvSpPr>
            <p:cNvPr id="253963" name="Rectangle 11"/>
            <p:cNvSpPr>
              <a:spLocks noChangeArrowheads="1"/>
            </p:cNvSpPr>
            <p:nvPr/>
          </p:nvSpPr>
          <p:spPr bwMode="auto">
            <a:xfrm>
              <a:off x="1968" y="1706"/>
              <a:ext cx="1092" cy="748"/>
            </a:xfrm>
            <a:prstGeom prst="rect">
              <a:avLst/>
            </a:prstGeom>
            <a:noFill/>
            <a:ln w="9525">
              <a:noFill/>
              <a:miter lim="800000"/>
              <a:headEnd/>
              <a:tailEnd/>
            </a:ln>
            <a:effectLst/>
          </p:spPr>
          <p:txBody>
            <a:bodyPr wrap="none" lIns="92075" tIns="46038" rIns="92075" bIns="46038">
              <a:spAutoFit/>
            </a:bodyPr>
            <a:lstStyle/>
            <a:p>
              <a:pPr eaLnBrk="0" hangingPunct="0">
                <a:spcBef>
                  <a:spcPct val="40000"/>
                </a:spcBef>
                <a:defRPr/>
              </a:pPr>
              <a:r>
                <a:rPr kumimoji="0" lang="en-US" altLang="ja-JP" sz="2400">
                  <a:effectLst>
                    <a:outerShdw blurRad="38100" dist="38100" dir="2700000" algn="tl">
                      <a:srgbClr val="C0C0C0"/>
                    </a:outerShdw>
                  </a:effectLst>
                  <a:latin typeface="Arial" charset="0"/>
                </a:rPr>
                <a:t>{v</a:t>
              </a:r>
              <a:r>
                <a:rPr kumimoji="0" lang="en-US" altLang="ja-JP" sz="2400" baseline="-25000">
                  <a:effectLst>
                    <a:outerShdw blurRad="38100" dist="38100" dir="2700000" algn="tl">
                      <a:srgbClr val="C0C0C0"/>
                    </a:outerShdw>
                  </a:effectLst>
                  <a:latin typeface="Arial" charset="0"/>
                </a:rPr>
                <a:t>1</a:t>
              </a:r>
              <a:r>
                <a:rPr kumimoji="0" lang="en-US" altLang="ja-JP" sz="2400">
                  <a:effectLst>
                    <a:outerShdw blurRad="38100" dist="38100" dir="2700000" algn="tl">
                      <a:srgbClr val="C0C0C0"/>
                    </a:outerShdw>
                  </a:effectLst>
                  <a:latin typeface="Arial" charset="0"/>
                </a:rPr>
                <a:t>} : (x,y,z)</a:t>
              </a:r>
              <a:r>
                <a:rPr kumimoji="0" lang="en-US" altLang="ja-JP" sz="2400" baseline="-25000">
                  <a:effectLst>
                    <a:outerShdw blurRad="38100" dist="38100" dir="2700000" algn="tl">
                      <a:srgbClr val="C0C0C0"/>
                    </a:outerShdw>
                  </a:effectLst>
                  <a:latin typeface="Arial" charset="0"/>
                </a:rPr>
                <a:t/>
              </a:r>
              <a:br>
                <a:rPr kumimoji="0" lang="en-US" altLang="ja-JP" sz="2400" baseline="-25000">
                  <a:effectLst>
                    <a:outerShdw blurRad="38100" dist="38100" dir="2700000" algn="tl">
                      <a:srgbClr val="C0C0C0"/>
                    </a:outerShdw>
                  </a:effectLst>
                  <a:latin typeface="Arial" charset="0"/>
                </a:rPr>
              </a:br>
              <a:r>
                <a:rPr kumimoji="0" lang="en-US" altLang="ja-JP" sz="2400">
                  <a:effectLst>
                    <a:outerShdw blurRad="38100" dist="38100" dir="2700000" algn="tl">
                      <a:srgbClr val="C0C0C0"/>
                    </a:outerShdw>
                  </a:effectLst>
                  <a:latin typeface="Arial" charset="0"/>
                </a:rPr>
                <a:t>{v</a:t>
              </a:r>
              <a:r>
                <a:rPr kumimoji="0" lang="en-US" altLang="ja-JP" sz="2400" baseline="-25000">
                  <a:effectLst>
                    <a:outerShdw blurRad="38100" dist="38100" dir="2700000" algn="tl">
                      <a:srgbClr val="C0C0C0"/>
                    </a:outerShdw>
                  </a:effectLst>
                  <a:latin typeface="Arial" charset="0"/>
                </a:rPr>
                <a:t>2</a:t>
              </a:r>
              <a:r>
                <a:rPr kumimoji="0" lang="en-US" altLang="ja-JP" sz="2400">
                  <a:effectLst>
                    <a:outerShdw blurRad="38100" dist="38100" dir="2700000" algn="tl">
                      <a:srgbClr val="C0C0C0"/>
                    </a:outerShdw>
                  </a:effectLst>
                  <a:latin typeface="Arial" charset="0"/>
                </a:rPr>
                <a:t>} : (x,y,z)</a:t>
              </a:r>
              <a:br>
                <a:rPr kumimoji="0" lang="en-US" altLang="ja-JP" sz="2400">
                  <a:effectLst>
                    <a:outerShdw blurRad="38100" dist="38100" dir="2700000" algn="tl">
                      <a:srgbClr val="C0C0C0"/>
                    </a:outerShdw>
                  </a:effectLst>
                  <a:latin typeface="Arial" charset="0"/>
                </a:rPr>
              </a:br>
              <a:r>
                <a:rPr kumimoji="0" lang="en-US" altLang="ja-JP" sz="2400">
                  <a:effectLst>
                    <a:outerShdw blurRad="38100" dist="38100" dir="2700000" algn="tl">
                      <a:srgbClr val="C0C0C0"/>
                    </a:outerShdw>
                  </a:effectLst>
                  <a:latin typeface="Arial" charset="0"/>
                </a:rPr>
                <a:t>…</a:t>
              </a:r>
            </a:p>
          </p:txBody>
        </p:sp>
        <p:sp>
          <p:nvSpPr>
            <p:cNvPr id="253965" name="Text Box 13"/>
            <p:cNvSpPr txBox="1">
              <a:spLocks noChangeArrowheads="1"/>
            </p:cNvSpPr>
            <p:nvPr/>
          </p:nvSpPr>
          <p:spPr bwMode="auto">
            <a:xfrm>
              <a:off x="4150" y="2478"/>
              <a:ext cx="1322" cy="288"/>
            </a:xfrm>
            <a:prstGeom prst="rect">
              <a:avLst/>
            </a:prstGeom>
            <a:noFill/>
            <a:ln w="12700">
              <a:noFill/>
              <a:miter lim="800000"/>
              <a:headEnd/>
              <a:tailEnd/>
            </a:ln>
            <a:effectLst/>
          </p:spPr>
          <p:txBody>
            <a:bodyPr wrap="none" anchor="ctr">
              <a:spAutoFit/>
            </a:bodyPr>
            <a:lstStyle/>
            <a:p>
              <a:pPr algn="ctr" eaLnBrk="0" hangingPunct="0">
                <a:defRPr/>
              </a:pPr>
              <a:r>
                <a:rPr kumimoji="0" lang="en-US" altLang="ja-JP" sz="2400">
                  <a:solidFill>
                    <a:schemeClr val="accent2"/>
                  </a:solidFill>
                  <a:effectLst>
                    <a:outerShdw blurRad="38100" dist="38100" dir="2700000" algn="tl">
                      <a:srgbClr val="C0C0C0"/>
                    </a:outerShdw>
                  </a:effectLst>
                  <a:latin typeface="Arial" charset="0"/>
                </a:rPr>
                <a:t>face attributes</a:t>
              </a:r>
            </a:p>
          </p:txBody>
        </p:sp>
        <p:sp>
          <p:nvSpPr>
            <p:cNvPr id="253966" name="Rectangle 14"/>
            <p:cNvSpPr>
              <a:spLocks noChangeArrowheads="1"/>
            </p:cNvSpPr>
            <p:nvPr/>
          </p:nvSpPr>
          <p:spPr bwMode="auto">
            <a:xfrm>
              <a:off x="1968" y="2387"/>
              <a:ext cx="1734" cy="748"/>
            </a:xfrm>
            <a:prstGeom prst="rect">
              <a:avLst/>
            </a:prstGeom>
            <a:noFill/>
            <a:ln w="9525">
              <a:noFill/>
              <a:miter lim="800000"/>
              <a:headEnd/>
              <a:tailEnd/>
            </a:ln>
            <a:effectLst/>
          </p:spPr>
          <p:txBody>
            <a:bodyPr wrap="none" lIns="92075" tIns="46038" rIns="92075" bIns="46038">
              <a:spAutoFit/>
            </a:bodyPr>
            <a:lstStyle/>
            <a:p>
              <a:pPr eaLnBrk="0" hangingPunct="0">
                <a:spcBef>
                  <a:spcPct val="40000"/>
                </a:spcBef>
                <a:defRPr/>
              </a:pPr>
              <a:r>
                <a:rPr kumimoji="0" lang="en-US" altLang="ja-JP" sz="2400">
                  <a:effectLst>
                    <a:outerShdw blurRad="38100" dist="38100" dir="2700000" algn="tl">
                      <a:srgbClr val="C0C0C0"/>
                    </a:outerShdw>
                  </a:effectLst>
                  <a:latin typeface="Arial" charset="0"/>
                </a:rPr>
                <a:t>{f</a:t>
              </a:r>
              <a:r>
                <a:rPr kumimoji="0" lang="en-US" altLang="ja-JP" sz="2400" baseline="-25000">
                  <a:effectLst>
                    <a:outerShdw blurRad="38100" dist="38100" dir="2700000" algn="tl">
                      <a:srgbClr val="C0C0C0"/>
                    </a:outerShdw>
                  </a:effectLst>
                  <a:latin typeface="Arial" charset="0"/>
                </a:rPr>
                <a:t>1</a:t>
              </a:r>
              <a:r>
                <a:rPr kumimoji="0" lang="en-US" altLang="ja-JP" sz="2400">
                  <a:effectLst>
                    <a:outerShdw blurRad="38100" dist="38100" dir="2700000" algn="tl">
                      <a:srgbClr val="C0C0C0"/>
                    </a:outerShdw>
                  </a:effectLst>
                  <a:latin typeface="Arial" charset="0"/>
                </a:rPr>
                <a:t>} : </a:t>
              </a:r>
              <a:r>
                <a:rPr kumimoji="0" lang="en-US" altLang="ja-JP" sz="2400" i="1">
                  <a:effectLst>
                    <a:outerShdw blurRad="38100" dist="38100" dir="2700000" algn="tl">
                      <a:srgbClr val="C0C0C0"/>
                    </a:outerShdw>
                  </a:effectLst>
                  <a:latin typeface="Arial" charset="0"/>
                </a:rPr>
                <a:t>“skin material”</a:t>
              </a:r>
              <a:r>
                <a:rPr kumimoji="0" lang="en-US" altLang="ja-JP" sz="2400">
                  <a:effectLst>
                    <a:outerShdw blurRad="38100" dist="38100" dir="2700000" algn="tl">
                      <a:srgbClr val="C0C0C0"/>
                    </a:outerShdw>
                  </a:effectLst>
                  <a:latin typeface="Arial" charset="0"/>
                </a:rPr>
                <a:t/>
              </a:r>
              <a:br>
                <a:rPr kumimoji="0" lang="en-US" altLang="ja-JP" sz="2400">
                  <a:effectLst>
                    <a:outerShdw blurRad="38100" dist="38100" dir="2700000" algn="tl">
                      <a:srgbClr val="C0C0C0"/>
                    </a:outerShdw>
                  </a:effectLst>
                  <a:latin typeface="Arial" charset="0"/>
                </a:rPr>
              </a:br>
              <a:r>
                <a:rPr kumimoji="0" lang="en-US" altLang="ja-JP" sz="2400">
                  <a:effectLst>
                    <a:outerShdw blurRad="38100" dist="38100" dir="2700000" algn="tl">
                      <a:srgbClr val="C0C0C0"/>
                    </a:outerShdw>
                  </a:effectLst>
                  <a:latin typeface="Arial" charset="0"/>
                </a:rPr>
                <a:t>{f</a:t>
              </a:r>
              <a:r>
                <a:rPr kumimoji="0" lang="en-US" altLang="ja-JP" sz="2400" baseline="-25000">
                  <a:effectLst>
                    <a:outerShdw blurRad="38100" dist="38100" dir="2700000" algn="tl">
                      <a:srgbClr val="C0C0C0"/>
                    </a:outerShdw>
                  </a:effectLst>
                  <a:latin typeface="Arial" charset="0"/>
                </a:rPr>
                <a:t>2</a:t>
              </a:r>
              <a:r>
                <a:rPr kumimoji="0" lang="en-US" altLang="ja-JP" sz="2400">
                  <a:effectLst>
                    <a:outerShdw blurRad="38100" dist="38100" dir="2700000" algn="tl">
                      <a:srgbClr val="C0C0C0"/>
                    </a:outerShdw>
                  </a:effectLst>
                  <a:latin typeface="Arial" charset="0"/>
                </a:rPr>
                <a:t>} : </a:t>
              </a:r>
              <a:r>
                <a:rPr kumimoji="0" lang="en-US" altLang="ja-JP" sz="2400" i="1">
                  <a:effectLst>
                    <a:outerShdw blurRad="38100" dist="38100" dir="2700000" algn="tl">
                      <a:srgbClr val="C0C0C0"/>
                    </a:outerShdw>
                  </a:effectLst>
                  <a:latin typeface="Arial" charset="0"/>
                </a:rPr>
                <a:t>“brown hair”</a:t>
              </a:r>
              <a:r>
                <a:rPr kumimoji="0" lang="en-US" altLang="ja-JP" sz="2400">
                  <a:effectLst>
                    <a:outerShdw blurRad="38100" dist="38100" dir="2700000" algn="tl">
                      <a:srgbClr val="C0C0C0"/>
                    </a:outerShdw>
                  </a:effectLst>
                  <a:latin typeface="Arial" charset="0"/>
                </a:rPr>
                <a:t/>
              </a:r>
              <a:br>
                <a:rPr kumimoji="0" lang="en-US" altLang="ja-JP" sz="2400">
                  <a:effectLst>
                    <a:outerShdw blurRad="38100" dist="38100" dir="2700000" algn="tl">
                      <a:srgbClr val="C0C0C0"/>
                    </a:outerShdw>
                  </a:effectLst>
                  <a:latin typeface="Arial" charset="0"/>
                </a:rPr>
              </a:br>
              <a:r>
                <a:rPr kumimoji="0" lang="en-US" altLang="ja-JP" sz="2400">
                  <a:effectLst>
                    <a:outerShdw blurRad="38100" dist="38100" dir="2700000" algn="tl">
                      <a:srgbClr val="C0C0C0"/>
                    </a:outerShdw>
                  </a:effectLst>
                  <a:latin typeface="Arial" charset="0"/>
                </a:rPr>
                <a:t>…</a:t>
              </a:r>
            </a:p>
          </p:txBody>
        </p:sp>
      </p:grpSp>
      <p:grpSp>
        <p:nvGrpSpPr>
          <p:cNvPr id="3" name="Group 15"/>
          <p:cNvGrpSpPr>
            <a:grpSpLocks/>
          </p:cNvGrpSpPr>
          <p:nvPr/>
        </p:nvGrpSpPr>
        <p:grpSpPr bwMode="auto">
          <a:xfrm>
            <a:off x="342900" y="1295400"/>
            <a:ext cx="1466850" cy="5105400"/>
            <a:chOff x="216" y="816"/>
            <a:chExt cx="924" cy="3216"/>
          </a:xfrm>
        </p:grpSpPr>
        <p:pic>
          <p:nvPicPr>
            <p:cNvPr id="32786" name="Picture 16" descr="v2"/>
            <p:cNvPicPr>
              <a:picLocks noChangeAspect="1" noChangeArrowheads="1"/>
            </p:cNvPicPr>
            <p:nvPr/>
          </p:nvPicPr>
          <p:blipFill>
            <a:blip r:embed="rId4">
              <a:lum bright="12000"/>
              <a:extLst>
                <a:ext uri="{28A0092B-C50C-407E-A947-70E740481C1C}">
                  <a14:useLocalDpi xmlns:a14="http://schemas.microsoft.com/office/drawing/2010/main" val="0"/>
                </a:ext>
              </a:extLst>
            </a:blip>
            <a:srcRect l="4286" t="1601" r="40714" b="800"/>
            <a:stretch>
              <a:fillRect/>
            </a:stretch>
          </p:blipFill>
          <p:spPr bwMode="blackGray">
            <a:xfrm>
              <a:off x="216" y="960"/>
              <a:ext cx="924" cy="2928"/>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pic>
        <p:sp>
          <p:nvSpPr>
            <p:cNvPr id="32787" name="Line 17"/>
            <p:cNvSpPr>
              <a:spLocks noChangeShapeType="1"/>
            </p:cNvSpPr>
            <p:nvPr/>
          </p:nvSpPr>
          <p:spPr bwMode="auto">
            <a:xfrm>
              <a:off x="1134" y="816"/>
              <a:ext cx="0" cy="3216"/>
            </a:xfrm>
            <a:prstGeom prst="line">
              <a:avLst/>
            </a:prstGeom>
            <a:noFill/>
            <a:ln w="12700">
              <a:solidFill>
                <a:schemeClr val="bg2"/>
              </a:solidFill>
              <a:round/>
              <a:headEnd type="diamond" w="med" len="med"/>
              <a:tailEnd type="diamond" w="med" len="med"/>
            </a:ln>
            <a:extLst>
              <a:ext uri="{909E8E84-426E-40DD-AFC4-6F175D3DCCD1}">
                <a14:hiddenFill xmlns:a14="http://schemas.microsoft.com/office/drawing/2010/main">
                  <a:noFill/>
                </a14:hiddenFill>
              </a:ext>
            </a:extLst>
          </p:spPr>
          <p:txBody>
            <a:bodyPr anchor="ctr">
              <a:spAutoFit/>
            </a:bodyPr>
            <a:lstStyle/>
            <a:p>
              <a:endParaRPr lang="ja-JP" altLang="en-US"/>
            </a:p>
          </p:txBody>
        </p:sp>
      </p:grpSp>
      <p:grpSp>
        <p:nvGrpSpPr>
          <p:cNvPr id="4" name="Group 18"/>
          <p:cNvGrpSpPr>
            <a:grpSpLocks/>
          </p:cNvGrpSpPr>
          <p:nvPr/>
        </p:nvGrpSpPr>
        <p:grpSpPr bwMode="auto">
          <a:xfrm>
            <a:off x="1722438" y="2927350"/>
            <a:ext cx="712787" cy="544513"/>
            <a:chOff x="1085" y="1844"/>
            <a:chExt cx="449" cy="343"/>
          </a:xfrm>
        </p:grpSpPr>
        <p:sp>
          <p:nvSpPr>
            <p:cNvPr id="32777" name="Oval 19"/>
            <p:cNvSpPr>
              <a:spLocks noChangeArrowheads="1"/>
            </p:cNvSpPr>
            <p:nvPr/>
          </p:nvSpPr>
          <p:spPr bwMode="black">
            <a:xfrm>
              <a:off x="1228" y="1963"/>
              <a:ext cx="55" cy="55"/>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a:tailEnd/>
                </a14:hiddenLine>
              </a:ext>
            </a:extLst>
          </p:spPr>
          <p:txBody>
            <a:bodyPr anchor="ctr">
              <a:spAutoFit/>
            </a:bodyPr>
            <a:lstStyle/>
            <a:p>
              <a:endParaRPr lang="ja-JP" altLang="en-US"/>
            </a:p>
          </p:txBody>
        </p:sp>
        <p:sp>
          <p:nvSpPr>
            <p:cNvPr id="32778" name="Oval 20"/>
            <p:cNvSpPr>
              <a:spLocks noChangeArrowheads="1"/>
            </p:cNvSpPr>
            <p:nvPr/>
          </p:nvSpPr>
          <p:spPr bwMode="black">
            <a:xfrm>
              <a:off x="1273" y="1905"/>
              <a:ext cx="55" cy="55"/>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a:tailEnd/>
                </a14:hiddenLine>
              </a:ext>
            </a:extLst>
          </p:spPr>
          <p:txBody>
            <a:bodyPr anchor="ctr">
              <a:spAutoFit/>
            </a:bodyPr>
            <a:lstStyle/>
            <a:p>
              <a:endParaRPr lang="ja-JP" altLang="en-US"/>
            </a:p>
          </p:txBody>
        </p:sp>
        <p:sp>
          <p:nvSpPr>
            <p:cNvPr id="32779" name="Oval 21"/>
            <p:cNvSpPr>
              <a:spLocks noChangeArrowheads="1"/>
            </p:cNvSpPr>
            <p:nvPr/>
          </p:nvSpPr>
          <p:spPr bwMode="black">
            <a:xfrm>
              <a:off x="1141" y="1885"/>
              <a:ext cx="55" cy="55"/>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a:tailEnd/>
                </a14:hiddenLine>
              </a:ext>
            </a:extLst>
          </p:spPr>
          <p:txBody>
            <a:bodyPr anchor="ctr">
              <a:spAutoFit/>
            </a:bodyPr>
            <a:lstStyle/>
            <a:p>
              <a:endParaRPr lang="ja-JP" altLang="en-US"/>
            </a:p>
          </p:txBody>
        </p:sp>
        <p:sp>
          <p:nvSpPr>
            <p:cNvPr id="32780" name="Oval 22"/>
            <p:cNvSpPr>
              <a:spLocks noChangeArrowheads="1"/>
            </p:cNvSpPr>
            <p:nvPr/>
          </p:nvSpPr>
          <p:spPr bwMode="black">
            <a:xfrm>
              <a:off x="1085" y="1921"/>
              <a:ext cx="55" cy="55"/>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a:tailEnd/>
                </a14:hiddenLine>
              </a:ext>
            </a:extLst>
          </p:spPr>
          <p:txBody>
            <a:bodyPr anchor="ctr">
              <a:spAutoFit/>
            </a:bodyPr>
            <a:lstStyle/>
            <a:p>
              <a:endParaRPr lang="ja-JP" altLang="en-US"/>
            </a:p>
          </p:txBody>
        </p:sp>
        <p:sp>
          <p:nvSpPr>
            <p:cNvPr id="32781" name="Oval 23"/>
            <p:cNvSpPr>
              <a:spLocks noChangeArrowheads="1"/>
            </p:cNvSpPr>
            <p:nvPr/>
          </p:nvSpPr>
          <p:spPr bwMode="black">
            <a:xfrm>
              <a:off x="1089" y="2132"/>
              <a:ext cx="55" cy="55"/>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a:tailEnd/>
                </a14:hiddenLine>
              </a:ext>
            </a:extLst>
          </p:spPr>
          <p:txBody>
            <a:bodyPr anchor="ctr">
              <a:spAutoFit/>
            </a:bodyPr>
            <a:lstStyle/>
            <a:p>
              <a:endParaRPr lang="ja-JP" altLang="en-US"/>
            </a:p>
          </p:txBody>
        </p:sp>
        <p:sp>
          <p:nvSpPr>
            <p:cNvPr id="32782" name="Oval 24"/>
            <p:cNvSpPr>
              <a:spLocks noChangeArrowheads="1"/>
            </p:cNvSpPr>
            <p:nvPr/>
          </p:nvSpPr>
          <p:spPr bwMode="black">
            <a:xfrm>
              <a:off x="1329" y="1844"/>
              <a:ext cx="55" cy="55"/>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a:tailEnd/>
                </a14:hiddenLine>
              </a:ext>
            </a:extLst>
          </p:spPr>
          <p:txBody>
            <a:bodyPr anchor="ctr">
              <a:spAutoFit/>
            </a:bodyPr>
            <a:lstStyle/>
            <a:p>
              <a:endParaRPr lang="ja-JP" altLang="en-US"/>
            </a:p>
          </p:txBody>
        </p:sp>
        <p:sp>
          <p:nvSpPr>
            <p:cNvPr id="32783" name="Oval 25"/>
            <p:cNvSpPr>
              <a:spLocks noChangeArrowheads="1"/>
            </p:cNvSpPr>
            <p:nvPr/>
          </p:nvSpPr>
          <p:spPr bwMode="black">
            <a:xfrm>
              <a:off x="1339" y="1911"/>
              <a:ext cx="55" cy="55"/>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a:tailEnd/>
                </a14:hiddenLine>
              </a:ext>
            </a:extLst>
          </p:spPr>
          <p:txBody>
            <a:bodyPr anchor="ctr">
              <a:spAutoFit/>
            </a:bodyPr>
            <a:lstStyle/>
            <a:p>
              <a:endParaRPr lang="ja-JP" altLang="en-US"/>
            </a:p>
          </p:txBody>
        </p:sp>
        <p:sp>
          <p:nvSpPr>
            <p:cNvPr id="32784" name="Oval 26"/>
            <p:cNvSpPr>
              <a:spLocks noChangeArrowheads="1"/>
            </p:cNvSpPr>
            <p:nvPr/>
          </p:nvSpPr>
          <p:spPr bwMode="black">
            <a:xfrm>
              <a:off x="1387" y="1851"/>
              <a:ext cx="55" cy="55"/>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a:tailEnd/>
                </a14:hiddenLine>
              </a:ext>
            </a:extLst>
          </p:spPr>
          <p:txBody>
            <a:bodyPr anchor="ctr">
              <a:spAutoFit/>
            </a:bodyPr>
            <a:lstStyle/>
            <a:p>
              <a:endParaRPr lang="ja-JP" altLang="en-US"/>
            </a:p>
          </p:txBody>
        </p:sp>
        <p:sp>
          <p:nvSpPr>
            <p:cNvPr id="32785" name="Oval 27"/>
            <p:cNvSpPr>
              <a:spLocks noChangeArrowheads="1"/>
            </p:cNvSpPr>
            <p:nvPr/>
          </p:nvSpPr>
          <p:spPr bwMode="black">
            <a:xfrm>
              <a:off x="1479" y="1908"/>
              <a:ext cx="55" cy="55"/>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a:tailEnd/>
                </a14:hiddenLine>
              </a:ext>
            </a:extLst>
          </p:spPr>
          <p:txBody>
            <a:bodyPr anchor="ctr">
              <a:spAutoFit/>
            </a:bodyPr>
            <a:lstStyle/>
            <a:p>
              <a:endParaRPr lang="ja-JP" altLang="en-US"/>
            </a:p>
          </p:txBody>
        </p:sp>
      </p:grpSp>
      <p:sp>
        <p:nvSpPr>
          <p:cNvPr id="32775" name="Text Box 30"/>
          <p:cNvSpPr txBox="1">
            <a:spLocks noChangeArrowheads="1"/>
          </p:cNvSpPr>
          <p:nvPr/>
        </p:nvSpPr>
        <p:spPr bwMode="auto">
          <a:xfrm>
            <a:off x="679450" y="6165850"/>
            <a:ext cx="17319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r>
              <a:rPr lang="en-US" altLang="ja-JP" b="1"/>
              <a:t>[Hoppe 99’]</a:t>
            </a:r>
          </a:p>
        </p:txBody>
      </p:sp>
      <p:sp>
        <p:nvSpPr>
          <p:cNvPr id="32776" name="スライド番号プレースホルダ 2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98242FED-0CC3-4042-BDB4-25F734999B06}" type="slidenum">
              <a:rPr kumimoji="0" lang="en-US" altLang="ja-JP" smtClean="0"/>
              <a:pPr eaLnBrk="1" hangingPunct="1"/>
              <a:t>33</a:t>
            </a:fld>
            <a:endParaRPr kumimoji="0" lang="en-US" altLang="ja-JP"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ja-JP" smtClean="0"/>
              <a:t>Definitions of Triangle Meshes</a:t>
            </a:r>
          </a:p>
        </p:txBody>
      </p:sp>
      <p:grpSp>
        <p:nvGrpSpPr>
          <p:cNvPr id="33795" name="Group 3"/>
          <p:cNvGrpSpPr>
            <a:grpSpLocks/>
          </p:cNvGrpSpPr>
          <p:nvPr/>
        </p:nvGrpSpPr>
        <p:grpSpPr bwMode="auto">
          <a:xfrm>
            <a:off x="2773363" y="2019300"/>
            <a:ext cx="3598862" cy="3313113"/>
            <a:chOff x="1747" y="1117"/>
            <a:chExt cx="2267" cy="2087"/>
          </a:xfrm>
        </p:grpSpPr>
        <p:sp>
          <p:nvSpPr>
            <p:cNvPr id="33819" name="Freeform 4"/>
            <p:cNvSpPr>
              <a:spLocks/>
            </p:cNvSpPr>
            <p:nvPr/>
          </p:nvSpPr>
          <p:spPr bwMode="auto">
            <a:xfrm>
              <a:off x="2809" y="2124"/>
              <a:ext cx="1205" cy="791"/>
            </a:xfrm>
            <a:custGeom>
              <a:avLst/>
              <a:gdLst>
                <a:gd name="T0" fmla="*/ 0 w 771"/>
                <a:gd name="T1" fmla="*/ 0 h 499"/>
                <a:gd name="T2" fmla="*/ 2943 w 771"/>
                <a:gd name="T3" fmla="*/ 545 h 499"/>
                <a:gd name="T4" fmla="*/ 2423 w 771"/>
                <a:gd name="T5" fmla="*/ 1988 h 499"/>
                <a:gd name="T6" fmla="*/ 0 w 771"/>
                <a:gd name="T7" fmla="*/ 0 h 499"/>
                <a:gd name="T8" fmla="*/ 0 60000 65536"/>
                <a:gd name="T9" fmla="*/ 0 60000 65536"/>
                <a:gd name="T10" fmla="*/ 0 60000 65536"/>
                <a:gd name="T11" fmla="*/ 0 60000 65536"/>
                <a:gd name="T12" fmla="*/ 0 w 771"/>
                <a:gd name="T13" fmla="*/ 0 h 499"/>
                <a:gd name="T14" fmla="*/ 771 w 771"/>
                <a:gd name="T15" fmla="*/ 499 h 499"/>
              </a:gdLst>
              <a:ahLst/>
              <a:cxnLst>
                <a:cxn ang="T8">
                  <a:pos x="T0" y="T1"/>
                </a:cxn>
                <a:cxn ang="T9">
                  <a:pos x="T2" y="T3"/>
                </a:cxn>
                <a:cxn ang="T10">
                  <a:pos x="T4" y="T5"/>
                </a:cxn>
                <a:cxn ang="T11">
                  <a:pos x="T6" y="T7"/>
                </a:cxn>
              </a:cxnLst>
              <a:rect l="T12" t="T13" r="T14" b="T15"/>
              <a:pathLst>
                <a:path w="771" h="499">
                  <a:moveTo>
                    <a:pt x="0" y="0"/>
                  </a:moveTo>
                  <a:lnTo>
                    <a:pt x="771" y="137"/>
                  </a:lnTo>
                  <a:lnTo>
                    <a:pt x="635" y="499"/>
                  </a:lnTo>
                  <a:lnTo>
                    <a:pt x="0" y="0"/>
                  </a:lnTo>
                  <a:close/>
                </a:path>
              </a:pathLst>
            </a:custGeom>
            <a:solidFill>
              <a:srgbClr val="FF6600"/>
            </a:solidFill>
            <a:ln w="12700">
              <a:solidFill>
                <a:schemeClr val="tx1"/>
              </a:solidFill>
              <a:round/>
              <a:headEnd type="none" w="sm" len="sm"/>
              <a:tailEnd type="none" w="sm" len="sm"/>
            </a:ln>
          </p:spPr>
          <p:txBody>
            <a:bodyPr/>
            <a:lstStyle/>
            <a:p>
              <a:endParaRPr lang="ja-JP" altLang="en-US"/>
            </a:p>
          </p:txBody>
        </p:sp>
        <p:sp>
          <p:nvSpPr>
            <p:cNvPr id="33820" name="Freeform 5"/>
            <p:cNvSpPr>
              <a:spLocks/>
            </p:cNvSpPr>
            <p:nvPr/>
          </p:nvSpPr>
          <p:spPr bwMode="auto">
            <a:xfrm>
              <a:off x="2809" y="2124"/>
              <a:ext cx="993" cy="1080"/>
            </a:xfrm>
            <a:custGeom>
              <a:avLst/>
              <a:gdLst>
                <a:gd name="T0" fmla="*/ 0 w 635"/>
                <a:gd name="T1" fmla="*/ 0 h 681"/>
                <a:gd name="T2" fmla="*/ 2429 w 635"/>
                <a:gd name="T3" fmla="*/ 1989 h 681"/>
                <a:gd name="T4" fmla="*/ 1040 w 635"/>
                <a:gd name="T5" fmla="*/ 2717 h 681"/>
                <a:gd name="T6" fmla="*/ 0 w 635"/>
                <a:gd name="T7" fmla="*/ 0 h 681"/>
                <a:gd name="T8" fmla="*/ 0 60000 65536"/>
                <a:gd name="T9" fmla="*/ 0 60000 65536"/>
                <a:gd name="T10" fmla="*/ 0 60000 65536"/>
                <a:gd name="T11" fmla="*/ 0 60000 65536"/>
                <a:gd name="T12" fmla="*/ 0 w 635"/>
                <a:gd name="T13" fmla="*/ 0 h 681"/>
                <a:gd name="T14" fmla="*/ 635 w 635"/>
                <a:gd name="T15" fmla="*/ 681 h 681"/>
              </a:gdLst>
              <a:ahLst/>
              <a:cxnLst>
                <a:cxn ang="T8">
                  <a:pos x="T0" y="T1"/>
                </a:cxn>
                <a:cxn ang="T9">
                  <a:pos x="T2" y="T3"/>
                </a:cxn>
                <a:cxn ang="T10">
                  <a:pos x="T4" y="T5"/>
                </a:cxn>
                <a:cxn ang="T11">
                  <a:pos x="T6" y="T7"/>
                </a:cxn>
              </a:cxnLst>
              <a:rect l="T12" t="T13" r="T14" b="T15"/>
              <a:pathLst>
                <a:path w="635" h="681">
                  <a:moveTo>
                    <a:pt x="0" y="0"/>
                  </a:moveTo>
                  <a:lnTo>
                    <a:pt x="635" y="499"/>
                  </a:lnTo>
                  <a:lnTo>
                    <a:pt x="272" y="681"/>
                  </a:lnTo>
                  <a:lnTo>
                    <a:pt x="0" y="0"/>
                  </a:lnTo>
                  <a:close/>
                </a:path>
              </a:pathLst>
            </a:custGeom>
            <a:solidFill>
              <a:schemeClr val="accent1"/>
            </a:solidFill>
            <a:ln w="12700">
              <a:solidFill>
                <a:schemeClr val="tx1"/>
              </a:solidFill>
              <a:round/>
              <a:headEnd type="none" w="sm" len="sm"/>
              <a:tailEnd type="none" w="sm" len="sm"/>
            </a:ln>
          </p:spPr>
          <p:txBody>
            <a:bodyPr/>
            <a:lstStyle/>
            <a:p>
              <a:endParaRPr lang="ja-JP" altLang="en-US"/>
            </a:p>
          </p:txBody>
        </p:sp>
        <p:sp>
          <p:nvSpPr>
            <p:cNvPr id="33821" name="Freeform 6"/>
            <p:cNvSpPr>
              <a:spLocks/>
            </p:cNvSpPr>
            <p:nvPr/>
          </p:nvSpPr>
          <p:spPr bwMode="auto">
            <a:xfrm>
              <a:off x="2669" y="2124"/>
              <a:ext cx="565" cy="1080"/>
            </a:xfrm>
            <a:custGeom>
              <a:avLst/>
              <a:gdLst>
                <a:gd name="T0" fmla="*/ 342 w 362"/>
                <a:gd name="T1" fmla="*/ 0 h 681"/>
                <a:gd name="T2" fmla="*/ 1377 w 362"/>
                <a:gd name="T3" fmla="*/ 2717 h 681"/>
                <a:gd name="T4" fmla="*/ 0 w 362"/>
                <a:gd name="T5" fmla="*/ 2717 h 681"/>
                <a:gd name="T6" fmla="*/ 342 w 362"/>
                <a:gd name="T7" fmla="*/ 0 h 681"/>
                <a:gd name="T8" fmla="*/ 0 60000 65536"/>
                <a:gd name="T9" fmla="*/ 0 60000 65536"/>
                <a:gd name="T10" fmla="*/ 0 60000 65536"/>
                <a:gd name="T11" fmla="*/ 0 60000 65536"/>
                <a:gd name="T12" fmla="*/ 0 w 362"/>
                <a:gd name="T13" fmla="*/ 0 h 681"/>
                <a:gd name="T14" fmla="*/ 362 w 362"/>
                <a:gd name="T15" fmla="*/ 681 h 681"/>
              </a:gdLst>
              <a:ahLst/>
              <a:cxnLst>
                <a:cxn ang="T8">
                  <a:pos x="T0" y="T1"/>
                </a:cxn>
                <a:cxn ang="T9">
                  <a:pos x="T2" y="T3"/>
                </a:cxn>
                <a:cxn ang="T10">
                  <a:pos x="T4" y="T5"/>
                </a:cxn>
                <a:cxn ang="T11">
                  <a:pos x="T6" y="T7"/>
                </a:cxn>
              </a:cxnLst>
              <a:rect l="T12" t="T13" r="T14" b="T15"/>
              <a:pathLst>
                <a:path w="362" h="681">
                  <a:moveTo>
                    <a:pt x="90" y="0"/>
                  </a:moveTo>
                  <a:lnTo>
                    <a:pt x="362" y="681"/>
                  </a:lnTo>
                  <a:lnTo>
                    <a:pt x="0" y="681"/>
                  </a:lnTo>
                  <a:lnTo>
                    <a:pt x="90" y="0"/>
                  </a:lnTo>
                  <a:close/>
                </a:path>
              </a:pathLst>
            </a:custGeom>
            <a:solidFill>
              <a:schemeClr val="accent1"/>
            </a:solidFill>
            <a:ln w="12700">
              <a:solidFill>
                <a:schemeClr val="tx1"/>
              </a:solidFill>
              <a:round/>
              <a:headEnd type="none" w="sm" len="sm"/>
              <a:tailEnd type="none" w="sm" len="sm"/>
            </a:ln>
          </p:spPr>
          <p:txBody>
            <a:bodyPr/>
            <a:lstStyle/>
            <a:p>
              <a:endParaRPr lang="ja-JP" altLang="en-US"/>
            </a:p>
          </p:txBody>
        </p:sp>
        <p:sp>
          <p:nvSpPr>
            <p:cNvPr id="33822" name="Freeform 7"/>
            <p:cNvSpPr>
              <a:spLocks/>
            </p:cNvSpPr>
            <p:nvPr/>
          </p:nvSpPr>
          <p:spPr bwMode="auto">
            <a:xfrm>
              <a:off x="2102" y="2124"/>
              <a:ext cx="707" cy="1080"/>
            </a:xfrm>
            <a:custGeom>
              <a:avLst/>
              <a:gdLst>
                <a:gd name="T0" fmla="*/ 1721 w 453"/>
                <a:gd name="T1" fmla="*/ 0 h 681"/>
                <a:gd name="T2" fmla="*/ 1381 w 453"/>
                <a:gd name="T3" fmla="*/ 2717 h 681"/>
                <a:gd name="T4" fmla="*/ 0 w 453"/>
                <a:gd name="T5" fmla="*/ 1989 h 681"/>
                <a:gd name="T6" fmla="*/ 1721 w 453"/>
                <a:gd name="T7" fmla="*/ 0 h 681"/>
                <a:gd name="T8" fmla="*/ 0 60000 65536"/>
                <a:gd name="T9" fmla="*/ 0 60000 65536"/>
                <a:gd name="T10" fmla="*/ 0 60000 65536"/>
                <a:gd name="T11" fmla="*/ 0 60000 65536"/>
                <a:gd name="T12" fmla="*/ 0 w 453"/>
                <a:gd name="T13" fmla="*/ 0 h 681"/>
                <a:gd name="T14" fmla="*/ 453 w 453"/>
                <a:gd name="T15" fmla="*/ 681 h 681"/>
              </a:gdLst>
              <a:ahLst/>
              <a:cxnLst>
                <a:cxn ang="T8">
                  <a:pos x="T0" y="T1"/>
                </a:cxn>
                <a:cxn ang="T9">
                  <a:pos x="T2" y="T3"/>
                </a:cxn>
                <a:cxn ang="T10">
                  <a:pos x="T4" y="T5"/>
                </a:cxn>
                <a:cxn ang="T11">
                  <a:pos x="T6" y="T7"/>
                </a:cxn>
              </a:cxnLst>
              <a:rect l="T12" t="T13" r="T14" b="T15"/>
              <a:pathLst>
                <a:path w="453" h="681">
                  <a:moveTo>
                    <a:pt x="453" y="0"/>
                  </a:moveTo>
                  <a:lnTo>
                    <a:pt x="363" y="681"/>
                  </a:lnTo>
                  <a:lnTo>
                    <a:pt x="0" y="499"/>
                  </a:lnTo>
                  <a:lnTo>
                    <a:pt x="453" y="0"/>
                  </a:lnTo>
                  <a:close/>
                </a:path>
              </a:pathLst>
            </a:custGeom>
            <a:solidFill>
              <a:schemeClr val="accent1"/>
            </a:solidFill>
            <a:ln w="12700">
              <a:solidFill>
                <a:schemeClr val="tx1"/>
              </a:solidFill>
              <a:round/>
              <a:headEnd type="none" w="sm" len="sm"/>
              <a:tailEnd type="none" w="sm" len="sm"/>
            </a:ln>
          </p:spPr>
          <p:txBody>
            <a:bodyPr/>
            <a:lstStyle/>
            <a:p>
              <a:endParaRPr lang="ja-JP" altLang="en-US"/>
            </a:p>
          </p:txBody>
        </p:sp>
        <p:sp>
          <p:nvSpPr>
            <p:cNvPr id="33823" name="Freeform 8"/>
            <p:cNvSpPr>
              <a:spLocks/>
            </p:cNvSpPr>
            <p:nvPr/>
          </p:nvSpPr>
          <p:spPr bwMode="auto">
            <a:xfrm>
              <a:off x="1747" y="2124"/>
              <a:ext cx="1062" cy="791"/>
            </a:xfrm>
            <a:custGeom>
              <a:avLst/>
              <a:gdLst>
                <a:gd name="T0" fmla="*/ 2591 w 680"/>
                <a:gd name="T1" fmla="*/ 0 h 499"/>
                <a:gd name="T2" fmla="*/ 865 w 680"/>
                <a:gd name="T3" fmla="*/ 1988 h 499"/>
                <a:gd name="T4" fmla="*/ 0 w 680"/>
                <a:gd name="T5" fmla="*/ 361 h 499"/>
                <a:gd name="T6" fmla="*/ 2591 w 680"/>
                <a:gd name="T7" fmla="*/ 0 h 499"/>
                <a:gd name="T8" fmla="*/ 0 60000 65536"/>
                <a:gd name="T9" fmla="*/ 0 60000 65536"/>
                <a:gd name="T10" fmla="*/ 0 60000 65536"/>
                <a:gd name="T11" fmla="*/ 0 60000 65536"/>
                <a:gd name="T12" fmla="*/ 0 w 680"/>
                <a:gd name="T13" fmla="*/ 0 h 499"/>
                <a:gd name="T14" fmla="*/ 680 w 680"/>
                <a:gd name="T15" fmla="*/ 499 h 499"/>
              </a:gdLst>
              <a:ahLst/>
              <a:cxnLst>
                <a:cxn ang="T8">
                  <a:pos x="T0" y="T1"/>
                </a:cxn>
                <a:cxn ang="T9">
                  <a:pos x="T2" y="T3"/>
                </a:cxn>
                <a:cxn ang="T10">
                  <a:pos x="T4" y="T5"/>
                </a:cxn>
                <a:cxn ang="T11">
                  <a:pos x="T6" y="T7"/>
                </a:cxn>
              </a:cxnLst>
              <a:rect l="T12" t="T13" r="T14" b="T15"/>
              <a:pathLst>
                <a:path w="680" h="499">
                  <a:moveTo>
                    <a:pt x="680" y="0"/>
                  </a:moveTo>
                  <a:lnTo>
                    <a:pt x="227" y="499"/>
                  </a:lnTo>
                  <a:lnTo>
                    <a:pt x="0" y="91"/>
                  </a:lnTo>
                  <a:lnTo>
                    <a:pt x="680" y="0"/>
                  </a:lnTo>
                  <a:close/>
                </a:path>
              </a:pathLst>
            </a:custGeom>
            <a:solidFill>
              <a:schemeClr val="accent1"/>
            </a:solidFill>
            <a:ln w="12700">
              <a:solidFill>
                <a:schemeClr val="tx1"/>
              </a:solidFill>
              <a:round/>
              <a:headEnd type="none" w="sm" len="sm"/>
              <a:tailEnd type="none" w="sm" len="sm"/>
            </a:ln>
          </p:spPr>
          <p:txBody>
            <a:bodyPr/>
            <a:lstStyle/>
            <a:p>
              <a:endParaRPr lang="ja-JP" altLang="en-US"/>
            </a:p>
          </p:txBody>
        </p:sp>
        <p:sp>
          <p:nvSpPr>
            <p:cNvPr id="33824" name="Freeform 9"/>
            <p:cNvSpPr>
              <a:spLocks/>
            </p:cNvSpPr>
            <p:nvPr/>
          </p:nvSpPr>
          <p:spPr bwMode="auto">
            <a:xfrm>
              <a:off x="1747" y="1550"/>
              <a:ext cx="1062" cy="718"/>
            </a:xfrm>
            <a:custGeom>
              <a:avLst/>
              <a:gdLst>
                <a:gd name="T0" fmla="*/ 2591 w 680"/>
                <a:gd name="T1" fmla="*/ 1442 h 453"/>
                <a:gd name="T2" fmla="*/ 0 w 680"/>
                <a:gd name="T3" fmla="*/ 1804 h 453"/>
                <a:gd name="T4" fmla="*/ 517 w 680"/>
                <a:gd name="T5" fmla="*/ 0 h 453"/>
                <a:gd name="T6" fmla="*/ 2591 w 680"/>
                <a:gd name="T7" fmla="*/ 1442 h 453"/>
                <a:gd name="T8" fmla="*/ 0 60000 65536"/>
                <a:gd name="T9" fmla="*/ 0 60000 65536"/>
                <a:gd name="T10" fmla="*/ 0 60000 65536"/>
                <a:gd name="T11" fmla="*/ 0 60000 65536"/>
                <a:gd name="T12" fmla="*/ 0 w 680"/>
                <a:gd name="T13" fmla="*/ 0 h 453"/>
                <a:gd name="T14" fmla="*/ 680 w 680"/>
                <a:gd name="T15" fmla="*/ 453 h 453"/>
              </a:gdLst>
              <a:ahLst/>
              <a:cxnLst>
                <a:cxn ang="T8">
                  <a:pos x="T0" y="T1"/>
                </a:cxn>
                <a:cxn ang="T9">
                  <a:pos x="T2" y="T3"/>
                </a:cxn>
                <a:cxn ang="T10">
                  <a:pos x="T4" y="T5"/>
                </a:cxn>
                <a:cxn ang="T11">
                  <a:pos x="T6" y="T7"/>
                </a:cxn>
              </a:cxnLst>
              <a:rect l="T12" t="T13" r="T14" b="T15"/>
              <a:pathLst>
                <a:path w="680" h="453">
                  <a:moveTo>
                    <a:pt x="680" y="362"/>
                  </a:moveTo>
                  <a:lnTo>
                    <a:pt x="0" y="453"/>
                  </a:lnTo>
                  <a:lnTo>
                    <a:pt x="136" y="0"/>
                  </a:lnTo>
                  <a:lnTo>
                    <a:pt x="680" y="362"/>
                  </a:lnTo>
                  <a:close/>
                </a:path>
              </a:pathLst>
            </a:custGeom>
            <a:solidFill>
              <a:schemeClr val="accent1"/>
            </a:solidFill>
            <a:ln w="12700">
              <a:solidFill>
                <a:schemeClr val="tx1"/>
              </a:solidFill>
              <a:round/>
              <a:headEnd type="none" w="sm" len="sm"/>
              <a:tailEnd type="none" w="sm" len="sm"/>
            </a:ln>
          </p:spPr>
          <p:txBody>
            <a:bodyPr/>
            <a:lstStyle/>
            <a:p>
              <a:endParaRPr lang="ja-JP" altLang="en-US"/>
            </a:p>
          </p:txBody>
        </p:sp>
        <p:sp>
          <p:nvSpPr>
            <p:cNvPr id="33825" name="Freeform 10"/>
            <p:cNvSpPr>
              <a:spLocks/>
            </p:cNvSpPr>
            <p:nvPr/>
          </p:nvSpPr>
          <p:spPr bwMode="auto">
            <a:xfrm>
              <a:off x="2809" y="1693"/>
              <a:ext cx="1205" cy="648"/>
            </a:xfrm>
            <a:custGeom>
              <a:avLst/>
              <a:gdLst>
                <a:gd name="T0" fmla="*/ 0 w 771"/>
                <a:gd name="T1" fmla="*/ 1082 h 409"/>
                <a:gd name="T2" fmla="*/ 2943 w 771"/>
                <a:gd name="T3" fmla="*/ 1627 h 409"/>
                <a:gd name="T4" fmla="*/ 2599 w 771"/>
                <a:gd name="T5" fmla="*/ 0 h 409"/>
                <a:gd name="T6" fmla="*/ 0 w 771"/>
                <a:gd name="T7" fmla="*/ 1082 h 409"/>
                <a:gd name="T8" fmla="*/ 0 60000 65536"/>
                <a:gd name="T9" fmla="*/ 0 60000 65536"/>
                <a:gd name="T10" fmla="*/ 0 60000 65536"/>
                <a:gd name="T11" fmla="*/ 0 60000 65536"/>
                <a:gd name="T12" fmla="*/ 0 w 771"/>
                <a:gd name="T13" fmla="*/ 0 h 409"/>
                <a:gd name="T14" fmla="*/ 771 w 771"/>
                <a:gd name="T15" fmla="*/ 409 h 409"/>
              </a:gdLst>
              <a:ahLst/>
              <a:cxnLst>
                <a:cxn ang="T8">
                  <a:pos x="T0" y="T1"/>
                </a:cxn>
                <a:cxn ang="T9">
                  <a:pos x="T2" y="T3"/>
                </a:cxn>
                <a:cxn ang="T10">
                  <a:pos x="T4" y="T5"/>
                </a:cxn>
                <a:cxn ang="T11">
                  <a:pos x="T6" y="T7"/>
                </a:cxn>
              </a:cxnLst>
              <a:rect l="T12" t="T13" r="T14" b="T15"/>
              <a:pathLst>
                <a:path w="771" h="409">
                  <a:moveTo>
                    <a:pt x="0" y="272"/>
                  </a:moveTo>
                  <a:lnTo>
                    <a:pt x="771" y="409"/>
                  </a:lnTo>
                  <a:lnTo>
                    <a:pt x="681" y="0"/>
                  </a:lnTo>
                  <a:lnTo>
                    <a:pt x="0" y="272"/>
                  </a:lnTo>
                  <a:close/>
                </a:path>
              </a:pathLst>
            </a:custGeom>
            <a:solidFill>
              <a:srgbClr val="FF6600"/>
            </a:solidFill>
            <a:ln w="12700">
              <a:solidFill>
                <a:schemeClr val="tx1"/>
              </a:solidFill>
              <a:round/>
              <a:headEnd type="none" w="sm" len="sm"/>
              <a:tailEnd type="none" w="sm" len="sm"/>
            </a:ln>
          </p:spPr>
          <p:txBody>
            <a:bodyPr/>
            <a:lstStyle/>
            <a:p>
              <a:endParaRPr lang="ja-JP" altLang="en-US"/>
            </a:p>
          </p:txBody>
        </p:sp>
        <p:sp>
          <p:nvSpPr>
            <p:cNvPr id="33826" name="Freeform 11"/>
            <p:cNvSpPr>
              <a:spLocks/>
            </p:cNvSpPr>
            <p:nvPr/>
          </p:nvSpPr>
          <p:spPr bwMode="auto">
            <a:xfrm>
              <a:off x="2809" y="1117"/>
              <a:ext cx="1064" cy="1007"/>
            </a:xfrm>
            <a:custGeom>
              <a:avLst/>
              <a:gdLst>
                <a:gd name="T0" fmla="*/ 0 w 681"/>
                <a:gd name="T1" fmla="*/ 2533 h 635"/>
                <a:gd name="T2" fmla="*/ 2597 w 681"/>
                <a:gd name="T3" fmla="*/ 1448 h 635"/>
                <a:gd name="T4" fmla="*/ 1214 w 681"/>
                <a:gd name="T5" fmla="*/ 0 h 635"/>
                <a:gd name="T6" fmla="*/ 0 w 681"/>
                <a:gd name="T7" fmla="*/ 2533 h 635"/>
                <a:gd name="T8" fmla="*/ 0 60000 65536"/>
                <a:gd name="T9" fmla="*/ 0 60000 65536"/>
                <a:gd name="T10" fmla="*/ 0 60000 65536"/>
                <a:gd name="T11" fmla="*/ 0 60000 65536"/>
                <a:gd name="T12" fmla="*/ 0 w 681"/>
                <a:gd name="T13" fmla="*/ 0 h 635"/>
                <a:gd name="T14" fmla="*/ 681 w 681"/>
                <a:gd name="T15" fmla="*/ 635 h 635"/>
              </a:gdLst>
              <a:ahLst/>
              <a:cxnLst>
                <a:cxn ang="T8">
                  <a:pos x="T0" y="T1"/>
                </a:cxn>
                <a:cxn ang="T9">
                  <a:pos x="T2" y="T3"/>
                </a:cxn>
                <a:cxn ang="T10">
                  <a:pos x="T4" y="T5"/>
                </a:cxn>
                <a:cxn ang="T11">
                  <a:pos x="T6" y="T7"/>
                </a:cxn>
              </a:cxnLst>
              <a:rect l="T12" t="T13" r="T14" b="T15"/>
              <a:pathLst>
                <a:path w="681" h="635">
                  <a:moveTo>
                    <a:pt x="0" y="635"/>
                  </a:moveTo>
                  <a:lnTo>
                    <a:pt x="681" y="363"/>
                  </a:lnTo>
                  <a:lnTo>
                    <a:pt x="318" y="0"/>
                  </a:lnTo>
                  <a:lnTo>
                    <a:pt x="0" y="635"/>
                  </a:lnTo>
                  <a:close/>
                </a:path>
              </a:pathLst>
            </a:custGeom>
            <a:solidFill>
              <a:srgbClr val="FF6600"/>
            </a:solidFill>
            <a:ln w="12700">
              <a:solidFill>
                <a:schemeClr val="tx1"/>
              </a:solidFill>
              <a:round/>
              <a:headEnd type="none" w="sm" len="sm"/>
              <a:tailEnd type="none" w="sm" len="sm"/>
            </a:ln>
          </p:spPr>
          <p:txBody>
            <a:bodyPr/>
            <a:lstStyle/>
            <a:p>
              <a:endParaRPr lang="ja-JP" altLang="en-US"/>
            </a:p>
          </p:txBody>
        </p:sp>
      </p:grpSp>
      <p:sp>
        <p:nvSpPr>
          <p:cNvPr id="33796" name="Oval 12"/>
          <p:cNvSpPr>
            <a:spLocks noChangeArrowheads="1"/>
          </p:cNvSpPr>
          <p:nvPr/>
        </p:nvSpPr>
        <p:spPr bwMode="auto">
          <a:xfrm>
            <a:off x="4011613" y="3162300"/>
            <a:ext cx="900112" cy="914400"/>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56013" name="Freeform 13"/>
          <p:cNvSpPr>
            <a:spLocks/>
          </p:cNvSpPr>
          <p:nvPr/>
        </p:nvSpPr>
        <p:spPr bwMode="auto">
          <a:xfrm>
            <a:off x="4075113" y="3454400"/>
            <a:ext cx="307975" cy="411163"/>
          </a:xfrm>
          <a:custGeom>
            <a:avLst/>
            <a:gdLst>
              <a:gd name="T0" fmla="*/ 2147483647 w 194"/>
              <a:gd name="T1" fmla="*/ 0 h 259"/>
              <a:gd name="T2" fmla="*/ 2147483647 w 194"/>
              <a:gd name="T3" fmla="*/ 2147483647 h 259"/>
              <a:gd name="T4" fmla="*/ 2147483647 w 194"/>
              <a:gd name="T5" fmla="*/ 2147483647 h 259"/>
              <a:gd name="T6" fmla="*/ 2147483647 w 194"/>
              <a:gd name="T7" fmla="*/ 2147483647 h 259"/>
              <a:gd name="T8" fmla="*/ 2147483647 w 194"/>
              <a:gd name="T9" fmla="*/ 2147483647 h 259"/>
              <a:gd name="T10" fmla="*/ 0 w 194"/>
              <a:gd name="T11" fmla="*/ 2147483647 h 259"/>
              <a:gd name="T12" fmla="*/ 2147483647 w 194"/>
              <a:gd name="T13" fmla="*/ 2147483647 h 259"/>
              <a:gd name="T14" fmla="*/ 2147483647 w 194"/>
              <a:gd name="T15" fmla="*/ 2147483647 h 259"/>
              <a:gd name="T16" fmla="*/ 2147483647 w 194"/>
              <a:gd name="T17" fmla="*/ 2147483647 h 259"/>
              <a:gd name="T18" fmla="*/ 2147483647 w 194"/>
              <a:gd name="T19" fmla="*/ 0 h 2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4"/>
              <a:gd name="T31" fmla="*/ 0 h 259"/>
              <a:gd name="T32" fmla="*/ 194 w 194"/>
              <a:gd name="T33" fmla="*/ 259 h 2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4" h="259">
                <a:moveTo>
                  <a:pt x="24" y="0"/>
                </a:moveTo>
                <a:lnTo>
                  <a:pt x="194" y="111"/>
                </a:lnTo>
                <a:lnTo>
                  <a:pt x="49" y="259"/>
                </a:lnTo>
                <a:lnTo>
                  <a:pt x="25" y="217"/>
                </a:lnTo>
                <a:lnTo>
                  <a:pt x="10" y="174"/>
                </a:lnTo>
                <a:lnTo>
                  <a:pt x="0" y="138"/>
                </a:lnTo>
                <a:lnTo>
                  <a:pt x="1" y="96"/>
                </a:lnTo>
                <a:lnTo>
                  <a:pt x="6" y="58"/>
                </a:lnTo>
                <a:lnTo>
                  <a:pt x="12" y="30"/>
                </a:lnTo>
                <a:lnTo>
                  <a:pt x="24" y="0"/>
                </a:lnTo>
                <a:close/>
              </a:path>
            </a:pathLst>
          </a:custGeom>
          <a:solidFill>
            <a:srgbClr val="800080"/>
          </a:solidFill>
          <a:ln w="12700">
            <a:solidFill>
              <a:schemeClr val="tx1"/>
            </a:solidFill>
            <a:round/>
            <a:headEnd type="none" w="sm" len="sm"/>
            <a:tailEnd type="none" w="sm" len="sm"/>
          </a:ln>
        </p:spPr>
        <p:txBody>
          <a:bodyPr/>
          <a:lstStyle/>
          <a:p>
            <a:endParaRPr lang="ja-JP" altLang="en-US"/>
          </a:p>
        </p:txBody>
      </p:sp>
      <p:sp>
        <p:nvSpPr>
          <p:cNvPr id="256014" name="Freeform 14"/>
          <p:cNvSpPr>
            <a:spLocks/>
          </p:cNvSpPr>
          <p:nvPr/>
        </p:nvSpPr>
        <p:spPr bwMode="auto">
          <a:xfrm>
            <a:off x="4233863" y="3684588"/>
            <a:ext cx="495300" cy="336550"/>
          </a:xfrm>
          <a:custGeom>
            <a:avLst/>
            <a:gdLst>
              <a:gd name="T0" fmla="*/ 2147483647 w 312"/>
              <a:gd name="T1" fmla="*/ 0 h 212"/>
              <a:gd name="T2" fmla="*/ 2147483647 w 312"/>
              <a:gd name="T3" fmla="*/ 2147483647 h 212"/>
              <a:gd name="T4" fmla="*/ 2147483647 w 312"/>
              <a:gd name="T5" fmla="*/ 2147483647 h 212"/>
              <a:gd name="T6" fmla="*/ 2147483647 w 312"/>
              <a:gd name="T7" fmla="*/ 2147483647 h 212"/>
              <a:gd name="T8" fmla="*/ 2147483647 w 312"/>
              <a:gd name="T9" fmla="*/ 2147483647 h 212"/>
              <a:gd name="T10" fmla="*/ 2147483647 w 312"/>
              <a:gd name="T11" fmla="*/ 2147483647 h 212"/>
              <a:gd name="T12" fmla="*/ 2147483647 w 312"/>
              <a:gd name="T13" fmla="*/ 2147483647 h 212"/>
              <a:gd name="T14" fmla="*/ 2147483647 w 312"/>
              <a:gd name="T15" fmla="*/ 2147483647 h 212"/>
              <a:gd name="T16" fmla="*/ 2147483647 w 312"/>
              <a:gd name="T17" fmla="*/ 2147483647 h 212"/>
              <a:gd name="T18" fmla="*/ 2147483647 w 312"/>
              <a:gd name="T19" fmla="*/ 2147483647 h 212"/>
              <a:gd name="T20" fmla="*/ 0 w 312"/>
              <a:gd name="T21" fmla="*/ 2147483647 h 212"/>
              <a:gd name="T22" fmla="*/ 2147483647 w 312"/>
              <a:gd name="T23" fmla="*/ 0 h 2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2"/>
              <a:gd name="T37" fmla="*/ 0 h 212"/>
              <a:gd name="T38" fmla="*/ 312 w 312"/>
              <a:gd name="T39" fmla="*/ 212 h 2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2" h="212">
                <a:moveTo>
                  <a:pt x="147" y="0"/>
                </a:moveTo>
                <a:lnTo>
                  <a:pt x="312" y="141"/>
                </a:lnTo>
                <a:lnTo>
                  <a:pt x="281" y="167"/>
                </a:lnTo>
                <a:lnTo>
                  <a:pt x="249" y="186"/>
                </a:lnTo>
                <a:lnTo>
                  <a:pt x="210" y="200"/>
                </a:lnTo>
                <a:lnTo>
                  <a:pt x="174" y="207"/>
                </a:lnTo>
                <a:lnTo>
                  <a:pt x="132" y="212"/>
                </a:lnTo>
                <a:lnTo>
                  <a:pt x="90" y="204"/>
                </a:lnTo>
                <a:lnTo>
                  <a:pt x="59" y="194"/>
                </a:lnTo>
                <a:lnTo>
                  <a:pt x="29" y="182"/>
                </a:lnTo>
                <a:lnTo>
                  <a:pt x="0" y="165"/>
                </a:lnTo>
                <a:lnTo>
                  <a:pt x="147" y="0"/>
                </a:lnTo>
                <a:close/>
              </a:path>
            </a:pathLst>
          </a:custGeom>
          <a:solidFill>
            <a:srgbClr val="FFFF00"/>
          </a:solidFill>
          <a:ln w="12700">
            <a:solidFill>
              <a:schemeClr val="tx1"/>
            </a:solidFill>
            <a:round/>
            <a:headEnd type="none" w="sm" len="sm"/>
            <a:tailEnd type="none" w="sm" len="sm"/>
          </a:ln>
        </p:spPr>
        <p:txBody>
          <a:bodyPr/>
          <a:lstStyle/>
          <a:p>
            <a:endParaRPr lang="ja-JP" altLang="en-US"/>
          </a:p>
        </p:txBody>
      </p:sp>
      <p:sp>
        <p:nvSpPr>
          <p:cNvPr id="33799" name="Text Box 15"/>
          <p:cNvSpPr txBox="1">
            <a:spLocks noChangeArrowheads="1"/>
          </p:cNvSpPr>
          <p:nvPr/>
        </p:nvSpPr>
        <p:spPr bwMode="auto">
          <a:xfrm>
            <a:off x="7716838" y="1778000"/>
            <a:ext cx="836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nchorCtr="1">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r>
              <a:rPr lang="en-US" altLang="ja-JP" sz="2400" b="1">
                <a:latin typeface="Comic Sans MS" pitchFamily="66" charset="0"/>
                <a:ea typeface="HG創英角ﾎﾟｯﾌﾟ体" pitchFamily="49" charset="-128"/>
              </a:rPr>
              <a:t>face</a:t>
            </a:r>
          </a:p>
        </p:txBody>
      </p:sp>
      <p:sp>
        <p:nvSpPr>
          <p:cNvPr id="33800" name="Line 16"/>
          <p:cNvSpPr>
            <a:spLocks noChangeShapeType="1"/>
          </p:cNvSpPr>
          <p:nvPr/>
        </p:nvSpPr>
        <p:spPr bwMode="auto">
          <a:xfrm flipH="1">
            <a:off x="5508625" y="2090738"/>
            <a:ext cx="2232025" cy="647700"/>
          </a:xfrm>
          <a:prstGeom prst="line">
            <a:avLst/>
          </a:prstGeom>
          <a:noFill/>
          <a:ln w="1270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3801" name="Text Box 17"/>
          <p:cNvSpPr txBox="1">
            <a:spLocks noChangeArrowheads="1"/>
          </p:cNvSpPr>
          <p:nvPr/>
        </p:nvSpPr>
        <p:spPr bwMode="auto">
          <a:xfrm>
            <a:off x="7723188" y="3243263"/>
            <a:ext cx="865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nchorCtr="1">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r>
              <a:rPr lang="en-US" altLang="ja-JP" sz="2400" b="1">
                <a:latin typeface="Comic Sans MS" pitchFamily="66" charset="0"/>
                <a:ea typeface="HG創英角ﾎﾟｯﾌﾟ体" pitchFamily="49" charset="-128"/>
              </a:rPr>
              <a:t>edge</a:t>
            </a:r>
          </a:p>
        </p:txBody>
      </p:sp>
      <p:sp>
        <p:nvSpPr>
          <p:cNvPr id="33802" name="Line 18"/>
          <p:cNvSpPr>
            <a:spLocks noChangeShapeType="1"/>
          </p:cNvSpPr>
          <p:nvPr/>
        </p:nvSpPr>
        <p:spPr bwMode="auto">
          <a:xfrm flipH="1" flipV="1">
            <a:off x="6300788" y="3530600"/>
            <a:ext cx="1439862" cy="0"/>
          </a:xfrm>
          <a:prstGeom prst="line">
            <a:avLst/>
          </a:prstGeom>
          <a:noFill/>
          <a:ln w="1270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56019" name="Text Box 19"/>
          <p:cNvSpPr txBox="1">
            <a:spLocks noChangeArrowheads="1"/>
          </p:cNvSpPr>
          <p:nvPr/>
        </p:nvSpPr>
        <p:spPr bwMode="auto">
          <a:xfrm>
            <a:off x="5876925" y="4678363"/>
            <a:ext cx="301625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nchorCtr="1">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algn="ctr"/>
            <a:r>
              <a:rPr lang="en-US" altLang="ja-JP" sz="2400" b="1">
                <a:latin typeface="Comic Sans MS" pitchFamily="66" charset="0"/>
                <a:ea typeface="HG創英角ﾎﾟｯﾌﾟ体" pitchFamily="49" charset="-128"/>
              </a:rPr>
              <a:t>different</a:t>
            </a:r>
            <a:br>
              <a:rPr lang="en-US" altLang="ja-JP" sz="2400" b="1">
                <a:latin typeface="Comic Sans MS" pitchFamily="66" charset="0"/>
                <a:ea typeface="HG創英角ﾎﾟｯﾌﾟ体" pitchFamily="49" charset="-128"/>
              </a:rPr>
            </a:br>
            <a:r>
              <a:rPr lang="en-US" altLang="ja-JP" sz="2400" b="1">
                <a:latin typeface="Comic Sans MS" pitchFamily="66" charset="0"/>
                <a:ea typeface="HG創英角ﾎﾟｯﾌﾟ体" pitchFamily="49" charset="-128"/>
              </a:rPr>
              <a:t>material properties</a:t>
            </a:r>
          </a:p>
          <a:p>
            <a:pPr algn="ctr"/>
            <a:r>
              <a:rPr lang="en-US" altLang="ja-JP" sz="2000">
                <a:latin typeface="Comic Sans MS" pitchFamily="66" charset="0"/>
                <a:ea typeface="HG創英角ﾎﾟｯﾌﾟ体" pitchFamily="49" charset="-128"/>
              </a:rPr>
              <a:t>(face attributes)</a:t>
            </a:r>
          </a:p>
        </p:txBody>
      </p:sp>
      <p:sp>
        <p:nvSpPr>
          <p:cNvPr id="256020" name="Line 20"/>
          <p:cNvSpPr>
            <a:spLocks noChangeShapeType="1"/>
          </p:cNvSpPr>
          <p:nvPr/>
        </p:nvSpPr>
        <p:spPr bwMode="auto">
          <a:xfrm flipH="1" flipV="1">
            <a:off x="5724525" y="4179888"/>
            <a:ext cx="1008063" cy="935037"/>
          </a:xfrm>
          <a:prstGeom prst="line">
            <a:avLst/>
          </a:prstGeom>
          <a:noFill/>
          <a:ln w="1270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56021" name="Line 21"/>
          <p:cNvSpPr>
            <a:spLocks noChangeShapeType="1"/>
          </p:cNvSpPr>
          <p:nvPr/>
        </p:nvSpPr>
        <p:spPr bwMode="auto">
          <a:xfrm flipH="1" flipV="1">
            <a:off x="5435600" y="4827588"/>
            <a:ext cx="1296988" cy="287337"/>
          </a:xfrm>
          <a:prstGeom prst="line">
            <a:avLst/>
          </a:prstGeom>
          <a:noFill/>
          <a:ln w="1270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56022" name="Text Box 22"/>
          <p:cNvSpPr txBox="1">
            <a:spLocks noChangeArrowheads="1"/>
          </p:cNvSpPr>
          <p:nvPr/>
        </p:nvSpPr>
        <p:spPr bwMode="auto">
          <a:xfrm>
            <a:off x="34925" y="4533900"/>
            <a:ext cx="3311525"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nchorCtr="1">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algn="ctr"/>
            <a:r>
              <a:rPr lang="en-US" altLang="ja-JP" sz="2400" b="1">
                <a:latin typeface="Comic Sans MS" pitchFamily="66" charset="0"/>
                <a:ea typeface="HG創英角ﾎﾟｯﾌﾟ体" pitchFamily="49" charset="-128"/>
              </a:rPr>
              <a:t>different</a:t>
            </a:r>
            <a:br>
              <a:rPr lang="en-US" altLang="ja-JP" sz="2400" b="1">
                <a:latin typeface="Comic Sans MS" pitchFamily="66" charset="0"/>
                <a:ea typeface="HG創英角ﾎﾟｯﾌﾟ体" pitchFamily="49" charset="-128"/>
              </a:rPr>
            </a:br>
            <a:r>
              <a:rPr lang="en-US" altLang="ja-JP" sz="2400" b="1">
                <a:latin typeface="Comic Sans MS" pitchFamily="66" charset="0"/>
                <a:ea typeface="HG創英角ﾎﾟｯﾌﾟ体" pitchFamily="49" charset="-128"/>
              </a:rPr>
              <a:t>normal vectors</a:t>
            </a:r>
          </a:p>
          <a:p>
            <a:pPr algn="ctr"/>
            <a:r>
              <a:rPr lang="en-US" altLang="ja-JP" sz="2000">
                <a:latin typeface="Comic Sans MS" pitchFamily="66" charset="0"/>
                <a:ea typeface="HG創英角ﾎﾟｯﾌﾟ体" pitchFamily="49" charset="-128"/>
              </a:rPr>
              <a:t>(corner attributes)</a:t>
            </a:r>
          </a:p>
        </p:txBody>
      </p:sp>
      <p:sp>
        <p:nvSpPr>
          <p:cNvPr id="256023" name="Line 23"/>
          <p:cNvSpPr>
            <a:spLocks noChangeShapeType="1"/>
          </p:cNvSpPr>
          <p:nvPr/>
        </p:nvSpPr>
        <p:spPr bwMode="auto">
          <a:xfrm flipV="1">
            <a:off x="2411413" y="3746500"/>
            <a:ext cx="1728787" cy="1223963"/>
          </a:xfrm>
          <a:prstGeom prst="line">
            <a:avLst/>
          </a:prstGeom>
          <a:noFill/>
          <a:ln w="1270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56024" name="Line 24"/>
          <p:cNvSpPr>
            <a:spLocks noChangeShapeType="1"/>
          </p:cNvSpPr>
          <p:nvPr/>
        </p:nvSpPr>
        <p:spPr bwMode="auto">
          <a:xfrm flipV="1">
            <a:off x="2411413" y="3890963"/>
            <a:ext cx="1944687" cy="1079500"/>
          </a:xfrm>
          <a:prstGeom prst="line">
            <a:avLst/>
          </a:prstGeom>
          <a:noFill/>
          <a:ln w="1270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3809" name="Line 25"/>
          <p:cNvSpPr>
            <a:spLocks noChangeShapeType="1"/>
          </p:cNvSpPr>
          <p:nvPr/>
        </p:nvSpPr>
        <p:spPr bwMode="auto">
          <a:xfrm>
            <a:off x="3132138" y="2019300"/>
            <a:ext cx="1296987" cy="1223963"/>
          </a:xfrm>
          <a:prstGeom prst="line">
            <a:avLst/>
          </a:prstGeom>
          <a:noFill/>
          <a:ln w="1270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3810" name="Text Box 26"/>
          <p:cNvSpPr txBox="1">
            <a:spLocks noChangeArrowheads="1"/>
          </p:cNvSpPr>
          <p:nvPr/>
        </p:nvSpPr>
        <p:spPr bwMode="auto">
          <a:xfrm>
            <a:off x="2451100" y="1628775"/>
            <a:ext cx="1139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nchorCtr="1">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r>
              <a:rPr lang="en-US" altLang="ja-JP" sz="2400" b="1">
                <a:latin typeface="Comic Sans MS" pitchFamily="66" charset="0"/>
                <a:ea typeface="HG創英角ﾎﾟｯﾌﾟ体" pitchFamily="49" charset="-128"/>
              </a:rPr>
              <a:t>vertex</a:t>
            </a:r>
          </a:p>
        </p:txBody>
      </p:sp>
      <p:sp>
        <p:nvSpPr>
          <p:cNvPr id="256027" name="Text Box 27"/>
          <p:cNvSpPr txBox="1">
            <a:spLocks noChangeArrowheads="1"/>
          </p:cNvSpPr>
          <p:nvPr/>
        </p:nvSpPr>
        <p:spPr bwMode="auto">
          <a:xfrm>
            <a:off x="3563938" y="1946275"/>
            <a:ext cx="1508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nchorCtr="1">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algn="ctr"/>
            <a:r>
              <a:rPr lang="en-US" altLang="ja-JP" sz="2400" b="1">
                <a:latin typeface="Comic Sans MS" pitchFamily="66" charset="0"/>
                <a:ea typeface="HG創英角ﾎﾟｯﾌﾟ体" pitchFamily="49" charset="-128"/>
              </a:rPr>
              <a:t>boundary</a:t>
            </a:r>
          </a:p>
        </p:txBody>
      </p:sp>
      <p:sp>
        <p:nvSpPr>
          <p:cNvPr id="256028" name="Line 28"/>
          <p:cNvSpPr>
            <a:spLocks noChangeShapeType="1"/>
          </p:cNvSpPr>
          <p:nvPr/>
        </p:nvSpPr>
        <p:spPr bwMode="auto">
          <a:xfrm>
            <a:off x="4356100" y="2379663"/>
            <a:ext cx="360363" cy="358775"/>
          </a:xfrm>
          <a:prstGeom prst="line">
            <a:avLst/>
          </a:prstGeom>
          <a:noFill/>
          <a:ln w="1270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56029" name="Line 29"/>
          <p:cNvSpPr>
            <a:spLocks noChangeShapeType="1"/>
          </p:cNvSpPr>
          <p:nvPr/>
        </p:nvSpPr>
        <p:spPr bwMode="auto">
          <a:xfrm flipH="1">
            <a:off x="3851275" y="2379663"/>
            <a:ext cx="504825" cy="574675"/>
          </a:xfrm>
          <a:prstGeom prst="line">
            <a:avLst/>
          </a:prstGeom>
          <a:noFill/>
          <a:ln w="1270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56030" name="Text Box 30"/>
          <p:cNvSpPr txBox="1">
            <a:spLocks noChangeArrowheads="1"/>
          </p:cNvSpPr>
          <p:nvPr/>
        </p:nvSpPr>
        <p:spPr bwMode="auto">
          <a:xfrm>
            <a:off x="1116013" y="2708275"/>
            <a:ext cx="1073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nchorCtr="1">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r>
              <a:rPr lang="en-US" altLang="ja-JP" sz="2400" b="1">
                <a:latin typeface="Comic Sans MS" pitchFamily="66" charset="0"/>
                <a:ea typeface="HG創英角ﾎﾟｯﾌﾟ体" pitchFamily="49" charset="-128"/>
              </a:rPr>
              <a:t>wedge</a:t>
            </a:r>
          </a:p>
        </p:txBody>
      </p:sp>
      <p:sp>
        <p:nvSpPr>
          <p:cNvPr id="256031" name="Line 31"/>
          <p:cNvSpPr>
            <a:spLocks noChangeShapeType="1"/>
          </p:cNvSpPr>
          <p:nvPr/>
        </p:nvSpPr>
        <p:spPr bwMode="auto">
          <a:xfrm>
            <a:off x="2124075" y="3068638"/>
            <a:ext cx="2016125" cy="576262"/>
          </a:xfrm>
          <a:prstGeom prst="line">
            <a:avLst/>
          </a:prstGeom>
          <a:noFill/>
          <a:ln w="1270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3816" name="Text Box 32"/>
          <p:cNvSpPr txBox="1">
            <a:spLocks noChangeArrowheads="1"/>
          </p:cNvSpPr>
          <p:nvPr/>
        </p:nvSpPr>
        <p:spPr bwMode="auto">
          <a:xfrm>
            <a:off x="7740650" y="2492375"/>
            <a:ext cx="1123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nchorCtr="1">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r>
              <a:rPr lang="en-US" altLang="ja-JP" sz="2400" b="1">
                <a:latin typeface="Comic Sans MS" pitchFamily="66" charset="0"/>
                <a:ea typeface="HG創英角ﾎﾟｯﾌﾟ体" pitchFamily="49" charset="-128"/>
              </a:rPr>
              <a:t>corner</a:t>
            </a:r>
          </a:p>
        </p:txBody>
      </p:sp>
      <p:sp>
        <p:nvSpPr>
          <p:cNvPr id="33817" name="Line 33"/>
          <p:cNvSpPr>
            <a:spLocks noChangeShapeType="1"/>
          </p:cNvSpPr>
          <p:nvPr/>
        </p:nvSpPr>
        <p:spPr bwMode="auto">
          <a:xfrm flipH="1">
            <a:off x="4643438" y="2781300"/>
            <a:ext cx="3097212" cy="647700"/>
          </a:xfrm>
          <a:prstGeom prst="line">
            <a:avLst/>
          </a:prstGeom>
          <a:noFill/>
          <a:ln w="12700">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3818" name="Oval 34"/>
          <p:cNvSpPr>
            <a:spLocks noChangeArrowheads="1"/>
          </p:cNvSpPr>
          <p:nvPr/>
        </p:nvSpPr>
        <p:spPr bwMode="auto">
          <a:xfrm>
            <a:off x="4572000" y="3429000"/>
            <a:ext cx="71438" cy="71438"/>
          </a:xfrm>
          <a:prstGeom prst="ellipse">
            <a:avLst/>
          </a:prstGeom>
          <a:solidFill>
            <a:schemeClr val="tx2"/>
          </a:solidFill>
          <a:ln w="9525">
            <a:solidFill>
              <a:schemeClr val="tx1"/>
            </a:solidFill>
            <a:round/>
            <a:headEnd/>
            <a:tailEnd/>
          </a:ln>
        </p:spPr>
        <p:txBody>
          <a:bodyPr wrap="none" anchor="ctr"/>
          <a:lstStyle/>
          <a:p>
            <a:endParaRPr lang="ja-JP" altLang="en-US"/>
          </a:p>
        </p:txBody>
      </p:sp>
      <p:sp>
        <p:nvSpPr>
          <p:cNvPr id="2" name="スライド番号プレースホルダー 1"/>
          <p:cNvSpPr>
            <a:spLocks noGrp="1"/>
          </p:cNvSpPr>
          <p:nvPr>
            <p:ph type="sldNum" sz="quarter" idx="12"/>
          </p:nvPr>
        </p:nvSpPr>
        <p:spPr/>
        <p:txBody>
          <a:bodyPr/>
          <a:lstStyle/>
          <a:p>
            <a:pPr>
              <a:defRPr/>
            </a:pPr>
            <a:fld id="{674B3ECD-CDA5-4DBE-9F98-447955C2BDDA}" type="slidenum">
              <a:rPr lang="en-US" altLang="ja-JP" smtClean="0"/>
              <a:pPr>
                <a:defRPr/>
              </a:pPr>
              <a:t>34</a:t>
            </a:fld>
            <a:endParaRPr lang="en-US" altLang="ja-JP"/>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56028"/>
                                        </p:tgtEl>
                                        <p:attrNameLst>
                                          <p:attrName>style.visibility</p:attrName>
                                        </p:attrNameLst>
                                      </p:cBhvr>
                                      <p:to>
                                        <p:strVal val="visible"/>
                                      </p:to>
                                    </p:set>
                                    <p:anim calcmode="lin" valueType="num">
                                      <p:cBhvr additive="base">
                                        <p:cTn id="7" dur="500" fill="hold"/>
                                        <p:tgtEl>
                                          <p:spTgt spid="256028"/>
                                        </p:tgtEl>
                                        <p:attrNameLst>
                                          <p:attrName>ppt_x</p:attrName>
                                        </p:attrNameLst>
                                      </p:cBhvr>
                                      <p:tavLst>
                                        <p:tav tm="0">
                                          <p:val>
                                            <p:strVal val="0-#ppt_w/2"/>
                                          </p:val>
                                        </p:tav>
                                        <p:tav tm="100000">
                                          <p:val>
                                            <p:strVal val="#ppt_x"/>
                                          </p:val>
                                        </p:tav>
                                      </p:tavLst>
                                    </p:anim>
                                    <p:anim calcmode="lin" valueType="num">
                                      <p:cBhvr additive="base">
                                        <p:cTn id="8" dur="500" fill="hold"/>
                                        <p:tgtEl>
                                          <p:spTgt spid="25602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256029"/>
                                        </p:tgtEl>
                                        <p:attrNameLst>
                                          <p:attrName>style.visibility</p:attrName>
                                        </p:attrNameLst>
                                      </p:cBhvr>
                                      <p:to>
                                        <p:strVal val="visible"/>
                                      </p:to>
                                    </p:set>
                                    <p:anim calcmode="lin" valueType="num">
                                      <p:cBhvr additive="base">
                                        <p:cTn id="12" dur="500" fill="hold"/>
                                        <p:tgtEl>
                                          <p:spTgt spid="256029"/>
                                        </p:tgtEl>
                                        <p:attrNameLst>
                                          <p:attrName>ppt_x</p:attrName>
                                        </p:attrNameLst>
                                      </p:cBhvr>
                                      <p:tavLst>
                                        <p:tav tm="0">
                                          <p:val>
                                            <p:strVal val="1+#ppt_w/2"/>
                                          </p:val>
                                        </p:tav>
                                        <p:tav tm="100000">
                                          <p:val>
                                            <p:strVal val="#ppt_x"/>
                                          </p:val>
                                        </p:tav>
                                      </p:tavLst>
                                    </p:anim>
                                    <p:anim calcmode="lin" valueType="num">
                                      <p:cBhvr additive="base">
                                        <p:cTn id="13" dur="500" fill="hold"/>
                                        <p:tgtEl>
                                          <p:spTgt spid="256029"/>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256027"/>
                                        </p:tgtEl>
                                        <p:attrNameLst>
                                          <p:attrName>style.visibility</p:attrName>
                                        </p:attrNameLst>
                                      </p:cBhvr>
                                      <p:to>
                                        <p:strVal val="visible"/>
                                      </p:to>
                                    </p:set>
                                    <p:anim calcmode="lin" valueType="num">
                                      <p:cBhvr additive="base">
                                        <p:cTn id="17" dur="500" fill="hold"/>
                                        <p:tgtEl>
                                          <p:spTgt spid="256027"/>
                                        </p:tgtEl>
                                        <p:attrNameLst>
                                          <p:attrName>ppt_x</p:attrName>
                                        </p:attrNameLst>
                                      </p:cBhvr>
                                      <p:tavLst>
                                        <p:tav tm="0">
                                          <p:val>
                                            <p:strVal val="#ppt_x"/>
                                          </p:val>
                                        </p:tav>
                                        <p:tav tm="100000">
                                          <p:val>
                                            <p:strVal val="#ppt_x"/>
                                          </p:val>
                                        </p:tav>
                                      </p:tavLst>
                                    </p:anim>
                                    <p:anim calcmode="lin" valueType="num">
                                      <p:cBhvr additive="base">
                                        <p:cTn id="18" dur="500" fill="hold"/>
                                        <p:tgtEl>
                                          <p:spTgt spid="256027"/>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6013"/>
                                        </p:tgtEl>
                                        <p:attrNameLst>
                                          <p:attrName>style.visibility</p:attrName>
                                        </p:attrNameLst>
                                      </p:cBhvr>
                                      <p:to>
                                        <p:strVal val="visible"/>
                                      </p:to>
                                    </p:set>
                                    <p:animEffect transition="in" filter="fade">
                                      <p:cBhvr>
                                        <p:cTn id="23" dur="500"/>
                                        <p:tgtEl>
                                          <p:spTgt spid="2560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6014"/>
                                        </p:tgtEl>
                                        <p:attrNameLst>
                                          <p:attrName>style.visibility</p:attrName>
                                        </p:attrNameLst>
                                      </p:cBhvr>
                                      <p:to>
                                        <p:strVal val="visible"/>
                                      </p:to>
                                    </p:set>
                                    <p:animEffect transition="in" filter="fade">
                                      <p:cBhvr>
                                        <p:cTn id="26" dur="500"/>
                                        <p:tgtEl>
                                          <p:spTgt spid="256014"/>
                                        </p:tgtEl>
                                      </p:cBhvr>
                                    </p:animEffect>
                                  </p:childTnLst>
                                </p:cTn>
                              </p:par>
                            </p:childTnLst>
                          </p:cTn>
                        </p:par>
                        <p:par>
                          <p:cTn id="27" fill="hold" nodeType="afterGroup">
                            <p:stCondLst>
                              <p:cond delay="500"/>
                            </p:stCondLst>
                            <p:childTnLst>
                              <p:par>
                                <p:cTn id="28" presetID="2" presetClass="entr" presetSubtype="12" fill="hold" grpId="0" nodeType="afterEffect">
                                  <p:stCondLst>
                                    <p:cond delay="0"/>
                                  </p:stCondLst>
                                  <p:childTnLst>
                                    <p:set>
                                      <p:cBhvr>
                                        <p:cTn id="29" dur="1" fill="hold">
                                          <p:stCondLst>
                                            <p:cond delay="0"/>
                                          </p:stCondLst>
                                        </p:cTn>
                                        <p:tgtEl>
                                          <p:spTgt spid="256023"/>
                                        </p:tgtEl>
                                        <p:attrNameLst>
                                          <p:attrName>style.visibility</p:attrName>
                                        </p:attrNameLst>
                                      </p:cBhvr>
                                      <p:to>
                                        <p:strVal val="visible"/>
                                      </p:to>
                                    </p:set>
                                    <p:anim calcmode="lin" valueType="num">
                                      <p:cBhvr additive="base">
                                        <p:cTn id="30" dur="500" fill="hold"/>
                                        <p:tgtEl>
                                          <p:spTgt spid="256023"/>
                                        </p:tgtEl>
                                        <p:attrNameLst>
                                          <p:attrName>ppt_x</p:attrName>
                                        </p:attrNameLst>
                                      </p:cBhvr>
                                      <p:tavLst>
                                        <p:tav tm="0">
                                          <p:val>
                                            <p:strVal val="0-#ppt_w/2"/>
                                          </p:val>
                                        </p:tav>
                                        <p:tav tm="100000">
                                          <p:val>
                                            <p:strVal val="#ppt_x"/>
                                          </p:val>
                                        </p:tav>
                                      </p:tavLst>
                                    </p:anim>
                                    <p:anim calcmode="lin" valueType="num">
                                      <p:cBhvr additive="base">
                                        <p:cTn id="31" dur="500" fill="hold"/>
                                        <p:tgtEl>
                                          <p:spTgt spid="256023"/>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1000"/>
                            </p:stCondLst>
                            <p:childTnLst>
                              <p:par>
                                <p:cTn id="33" presetID="2" presetClass="entr" presetSubtype="12" fill="hold" grpId="0" nodeType="afterEffect">
                                  <p:stCondLst>
                                    <p:cond delay="0"/>
                                  </p:stCondLst>
                                  <p:childTnLst>
                                    <p:set>
                                      <p:cBhvr>
                                        <p:cTn id="34" dur="1" fill="hold">
                                          <p:stCondLst>
                                            <p:cond delay="0"/>
                                          </p:stCondLst>
                                        </p:cTn>
                                        <p:tgtEl>
                                          <p:spTgt spid="256024"/>
                                        </p:tgtEl>
                                        <p:attrNameLst>
                                          <p:attrName>style.visibility</p:attrName>
                                        </p:attrNameLst>
                                      </p:cBhvr>
                                      <p:to>
                                        <p:strVal val="visible"/>
                                      </p:to>
                                    </p:set>
                                    <p:anim calcmode="lin" valueType="num">
                                      <p:cBhvr additive="base">
                                        <p:cTn id="35" dur="500" fill="hold"/>
                                        <p:tgtEl>
                                          <p:spTgt spid="256024"/>
                                        </p:tgtEl>
                                        <p:attrNameLst>
                                          <p:attrName>ppt_x</p:attrName>
                                        </p:attrNameLst>
                                      </p:cBhvr>
                                      <p:tavLst>
                                        <p:tav tm="0">
                                          <p:val>
                                            <p:strVal val="0-#ppt_w/2"/>
                                          </p:val>
                                        </p:tav>
                                        <p:tav tm="100000">
                                          <p:val>
                                            <p:strVal val="#ppt_x"/>
                                          </p:val>
                                        </p:tav>
                                      </p:tavLst>
                                    </p:anim>
                                    <p:anim calcmode="lin" valueType="num">
                                      <p:cBhvr additive="base">
                                        <p:cTn id="36" dur="500" fill="hold"/>
                                        <p:tgtEl>
                                          <p:spTgt spid="256024"/>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1500"/>
                            </p:stCondLst>
                            <p:childTnLst>
                              <p:par>
                                <p:cTn id="38" presetID="2" presetClass="entr" presetSubtype="12" fill="hold" grpId="0" nodeType="afterEffect">
                                  <p:stCondLst>
                                    <p:cond delay="0"/>
                                  </p:stCondLst>
                                  <p:childTnLst>
                                    <p:set>
                                      <p:cBhvr>
                                        <p:cTn id="39" dur="1" fill="hold">
                                          <p:stCondLst>
                                            <p:cond delay="0"/>
                                          </p:stCondLst>
                                        </p:cTn>
                                        <p:tgtEl>
                                          <p:spTgt spid="256022"/>
                                        </p:tgtEl>
                                        <p:attrNameLst>
                                          <p:attrName>style.visibility</p:attrName>
                                        </p:attrNameLst>
                                      </p:cBhvr>
                                      <p:to>
                                        <p:strVal val="visible"/>
                                      </p:to>
                                    </p:set>
                                    <p:anim calcmode="lin" valueType="num">
                                      <p:cBhvr additive="base">
                                        <p:cTn id="40" dur="500" fill="hold"/>
                                        <p:tgtEl>
                                          <p:spTgt spid="256022"/>
                                        </p:tgtEl>
                                        <p:attrNameLst>
                                          <p:attrName>ppt_x</p:attrName>
                                        </p:attrNameLst>
                                      </p:cBhvr>
                                      <p:tavLst>
                                        <p:tav tm="0">
                                          <p:val>
                                            <p:strVal val="0-#ppt_w/2"/>
                                          </p:val>
                                        </p:tav>
                                        <p:tav tm="100000">
                                          <p:val>
                                            <p:strVal val="#ppt_x"/>
                                          </p:val>
                                        </p:tav>
                                      </p:tavLst>
                                    </p:anim>
                                    <p:anim calcmode="lin" valueType="num">
                                      <p:cBhvr additive="base">
                                        <p:cTn id="41" dur="500" fill="hold"/>
                                        <p:tgtEl>
                                          <p:spTgt spid="256022"/>
                                        </p:tgtEl>
                                        <p:attrNameLst>
                                          <p:attrName>ppt_y</p:attrName>
                                        </p:attrNameLst>
                                      </p:cBhvr>
                                      <p:tavLst>
                                        <p:tav tm="0">
                                          <p:val>
                                            <p:strVal val="1+#ppt_h/2"/>
                                          </p:val>
                                        </p:tav>
                                        <p:tav tm="100000">
                                          <p:val>
                                            <p:strVal val="#ppt_y"/>
                                          </p:val>
                                        </p:tav>
                                      </p:tavLst>
                                    </p:anim>
                                  </p:childTnLst>
                                </p:cTn>
                              </p:par>
                            </p:childTnLst>
                          </p:cTn>
                        </p:par>
                        <p:par>
                          <p:cTn id="42" fill="hold" nodeType="afterGroup">
                            <p:stCondLst>
                              <p:cond delay="2000"/>
                            </p:stCondLst>
                            <p:childTnLst>
                              <p:par>
                                <p:cTn id="43" presetID="2" presetClass="entr" presetSubtype="9" fill="hold" grpId="0" nodeType="afterEffect">
                                  <p:stCondLst>
                                    <p:cond delay="0"/>
                                  </p:stCondLst>
                                  <p:childTnLst>
                                    <p:set>
                                      <p:cBhvr>
                                        <p:cTn id="44" dur="1" fill="hold">
                                          <p:stCondLst>
                                            <p:cond delay="0"/>
                                          </p:stCondLst>
                                        </p:cTn>
                                        <p:tgtEl>
                                          <p:spTgt spid="256031"/>
                                        </p:tgtEl>
                                        <p:attrNameLst>
                                          <p:attrName>style.visibility</p:attrName>
                                        </p:attrNameLst>
                                      </p:cBhvr>
                                      <p:to>
                                        <p:strVal val="visible"/>
                                      </p:to>
                                    </p:set>
                                    <p:anim calcmode="lin" valueType="num">
                                      <p:cBhvr additive="base">
                                        <p:cTn id="45" dur="500" fill="hold"/>
                                        <p:tgtEl>
                                          <p:spTgt spid="256031"/>
                                        </p:tgtEl>
                                        <p:attrNameLst>
                                          <p:attrName>ppt_x</p:attrName>
                                        </p:attrNameLst>
                                      </p:cBhvr>
                                      <p:tavLst>
                                        <p:tav tm="0">
                                          <p:val>
                                            <p:strVal val="0-#ppt_w/2"/>
                                          </p:val>
                                        </p:tav>
                                        <p:tav tm="100000">
                                          <p:val>
                                            <p:strVal val="#ppt_x"/>
                                          </p:val>
                                        </p:tav>
                                      </p:tavLst>
                                    </p:anim>
                                    <p:anim calcmode="lin" valueType="num">
                                      <p:cBhvr additive="base">
                                        <p:cTn id="46" dur="500" fill="hold"/>
                                        <p:tgtEl>
                                          <p:spTgt spid="256031"/>
                                        </p:tgtEl>
                                        <p:attrNameLst>
                                          <p:attrName>ppt_y</p:attrName>
                                        </p:attrNameLst>
                                      </p:cBhvr>
                                      <p:tavLst>
                                        <p:tav tm="0">
                                          <p:val>
                                            <p:strVal val="0-#ppt_h/2"/>
                                          </p:val>
                                        </p:tav>
                                        <p:tav tm="100000">
                                          <p:val>
                                            <p:strVal val="#ppt_y"/>
                                          </p:val>
                                        </p:tav>
                                      </p:tavLst>
                                    </p:anim>
                                  </p:childTnLst>
                                </p:cTn>
                              </p:par>
                            </p:childTnLst>
                          </p:cTn>
                        </p:par>
                        <p:par>
                          <p:cTn id="47" fill="hold" nodeType="afterGroup">
                            <p:stCondLst>
                              <p:cond delay="2500"/>
                            </p:stCondLst>
                            <p:childTnLst>
                              <p:par>
                                <p:cTn id="48" presetID="2" presetClass="entr" presetSubtype="9" fill="hold" grpId="0" nodeType="afterEffect">
                                  <p:stCondLst>
                                    <p:cond delay="0"/>
                                  </p:stCondLst>
                                  <p:childTnLst>
                                    <p:set>
                                      <p:cBhvr>
                                        <p:cTn id="49" dur="1" fill="hold">
                                          <p:stCondLst>
                                            <p:cond delay="0"/>
                                          </p:stCondLst>
                                        </p:cTn>
                                        <p:tgtEl>
                                          <p:spTgt spid="256030"/>
                                        </p:tgtEl>
                                        <p:attrNameLst>
                                          <p:attrName>style.visibility</p:attrName>
                                        </p:attrNameLst>
                                      </p:cBhvr>
                                      <p:to>
                                        <p:strVal val="visible"/>
                                      </p:to>
                                    </p:set>
                                    <p:anim calcmode="lin" valueType="num">
                                      <p:cBhvr additive="base">
                                        <p:cTn id="50" dur="500" fill="hold"/>
                                        <p:tgtEl>
                                          <p:spTgt spid="256030"/>
                                        </p:tgtEl>
                                        <p:attrNameLst>
                                          <p:attrName>ppt_x</p:attrName>
                                        </p:attrNameLst>
                                      </p:cBhvr>
                                      <p:tavLst>
                                        <p:tav tm="0">
                                          <p:val>
                                            <p:strVal val="0-#ppt_w/2"/>
                                          </p:val>
                                        </p:tav>
                                        <p:tav tm="100000">
                                          <p:val>
                                            <p:strVal val="#ppt_x"/>
                                          </p:val>
                                        </p:tav>
                                      </p:tavLst>
                                    </p:anim>
                                    <p:anim calcmode="lin" valueType="num">
                                      <p:cBhvr additive="base">
                                        <p:cTn id="51" dur="500" fill="hold"/>
                                        <p:tgtEl>
                                          <p:spTgt spid="256030"/>
                                        </p:tgtEl>
                                        <p:attrNameLst>
                                          <p:attrName>ppt_y</p:attrName>
                                        </p:attrNameLst>
                                      </p:cBhvr>
                                      <p:tavLst>
                                        <p:tav tm="0">
                                          <p:val>
                                            <p:strVal val="0-#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6" fill="hold" grpId="0" nodeType="clickEffect">
                                  <p:stCondLst>
                                    <p:cond delay="0"/>
                                  </p:stCondLst>
                                  <p:childTnLst>
                                    <p:set>
                                      <p:cBhvr>
                                        <p:cTn id="55" dur="1" fill="hold">
                                          <p:stCondLst>
                                            <p:cond delay="0"/>
                                          </p:stCondLst>
                                        </p:cTn>
                                        <p:tgtEl>
                                          <p:spTgt spid="256020"/>
                                        </p:tgtEl>
                                        <p:attrNameLst>
                                          <p:attrName>style.visibility</p:attrName>
                                        </p:attrNameLst>
                                      </p:cBhvr>
                                      <p:to>
                                        <p:strVal val="visible"/>
                                      </p:to>
                                    </p:set>
                                    <p:anim calcmode="lin" valueType="num">
                                      <p:cBhvr additive="base">
                                        <p:cTn id="56" dur="500" fill="hold"/>
                                        <p:tgtEl>
                                          <p:spTgt spid="256020"/>
                                        </p:tgtEl>
                                        <p:attrNameLst>
                                          <p:attrName>ppt_x</p:attrName>
                                        </p:attrNameLst>
                                      </p:cBhvr>
                                      <p:tavLst>
                                        <p:tav tm="0">
                                          <p:val>
                                            <p:strVal val="1+#ppt_w/2"/>
                                          </p:val>
                                        </p:tav>
                                        <p:tav tm="100000">
                                          <p:val>
                                            <p:strVal val="#ppt_x"/>
                                          </p:val>
                                        </p:tav>
                                      </p:tavLst>
                                    </p:anim>
                                    <p:anim calcmode="lin" valueType="num">
                                      <p:cBhvr additive="base">
                                        <p:cTn id="57" dur="500" fill="hold"/>
                                        <p:tgtEl>
                                          <p:spTgt spid="256020"/>
                                        </p:tgtEl>
                                        <p:attrNameLst>
                                          <p:attrName>ppt_y</p:attrName>
                                        </p:attrNameLst>
                                      </p:cBhvr>
                                      <p:tavLst>
                                        <p:tav tm="0">
                                          <p:val>
                                            <p:strVal val="1+#ppt_h/2"/>
                                          </p:val>
                                        </p:tav>
                                        <p:tav tm="100000">
                                          <p:val>
                                            <p:strVal val="#ppt_y"/>
                                          </p:val>
                                        </p:tav>
                                      </p:tavLst>
                                    </p:anim>
                                  </p:childTnLst>
                                </p:cTn>
                              </p:par>
                            </p:childTnLst>
                          </p:cTn>
                        </p:par>
                        <p:par>
                          <p:cTn id="58" fill="hold" nodeType="afterGroup">
                            <p:stCondLst>
                              <p:cond delay="500"/>
                            </p:stCondLst>
                            <p:childTnLst>
                              <p:par>
                                <p:cTn id="59" presetID="2" presetClass="entr" presetSubtype="2" fill="hold" grpId="0" nodeType="afterEffect">
                                  <p:stCondLst>
                                    <p:cond delay="0"/>
                                  </p:stCondLst>
                                  <p:childTnLst>
                                    <p:set>
                                      <p:cBhvr>
                                        <p:cTn id="60" dur="1" fill="hold">
                                          <p:stCondLst>
                                            <p:cond delay="0"/>
                                          </p:stCondLst>
                                        </p:cTn>
                                        <p:tgtEl>
                                          <p:spTgt spid="256021"/>
                                        </p:tgtEl>
                                        <p:attrNameLst>
                                          <p:attrName>style.visibility</p:attrName>
                                        </p:attrNameLst>
                                      </p:cBhvr>
                                      <p:to>
                                        <p:strVal val="visible"/>
                                      </p:to>
                                    </p:set>
                                    <p:anim calcmode="lin" valueType="num">
                                      <p:cBhvr additive="base">
                                        <p:cTn id="61" dur="500" fill="hold"/>
                                        <p:tgtEl>
                                          <p:spTgt spid="256021"/>
                                        </p:tgtEl>
                                        <p:attrNameLst>
                                          <p:attrName>ppt_x</p:attrName>
                                        </p:attrNameLst>
                                      </p:cBhvr>
                                      <p:tavLst>
                                        <p:tav tm="0">
                                          <p:val>
                                            <p:strVal val="1+#ppt_w/2"/>
                                          </p:val>
                                        </p:tav>
                                        <p:tav tm="100000">
                                          <p:val>
                                            <p:strVal val="#ppt_x"/>
                                          </p:val>
                                        </p:tav>
                                      </p:tavLst>
                                    </p:anim>
                                    <p:anim calcmode="lin" valueType="num">
                                      <p:cBhvr additive="base">
                                        <p:cTn id="62" dur="500" fill="hold"/>
                                        <p:tgtEl>
                                          <p:spTgt spid="256021"/>
                                        </p:tgtEl>
                                        <p:attrNameLst>
                                          <p:attrName>ppt_y</p:attrName>
                                        </p:attrNameLst>
                                      </p:cBhvr>
                                      <p:tavLst>
                                        <p:tav tm="0">
                                          <p:val>
                                            <p:strVal val="#ppt_y"/>
                                          </p:val>
                                        </p:tav>
                                        <p:tav tm="100000">
                                          <p:val>
                                            <p:strVal val="#ppt_y"/>
                                          </p:val>
                                        </p:tav>
                                      </p:tavLst>
                                    </p:anim>
                                  </p:childTnLst>
                                </p:cTn>
                              </p:par>
                            </p:childTnLst>
                          </p:cTn>
                        </p:par>
                        <p:par>
                          <p:cTn id="63" fill="hold" nodeType="afterGroup">
                            <p:stCondLst>
                              <p:cond delay="1000"/>
                            </p:stCondLst>
                            <p:childTnLst>
                              <p:par>
                                <p:cTn id="64" presetID="2" presetClass="entr" presetSubtype="2" fill="hold" grpId="0" nodeType="afterEffect">
                                  <p:stCondLst>
                                    <p:cond delay="0"/>
                                  </p:stCondLst>
                                  <p:childTnLst>
                                    <p:set>
                                      <p:cBhvr>
                                        <p:cTn id="65" dur="1" fill="hold">
                                          <p:stCondLst>
                                            <p:cond delay="0"/>
                                          </p:stCondLst>
                                        </p:cTn>
                                        <p:tgtEl>
                                          <p:spTgt spid="256019"/>
                                        </p:tgtEl>
                                        <p:attrNameLst>
                                          <p:attrName>style.visibility</p:attrName>
                                        </p:attrNameLst>
                                      </p:cBhvr>
                                      <p:to>
                                        <p:strVal val="visible"/>
                                      </p:to>
                                    </p:set>
                                    <p:anim calcmode="lin" valueType="num">
                                      <p:cBhvr additive="base">
                                        <p:cTn id="66" dur="500" fill="hold"/>
                                        <p:tgtEl>
                                          <p:spTgt spid="256019"/>
                                        </p:tgtEl>
                                        <p:attrNameLst>
                                          <p:attrName>ppt_x</p:attrName>
                                        </p:attrNameLst>
                                      </p:cBhvr>
                                      <p:tavLst>
                                        <p:tav tm="0">
                                          <p:val>
                                            <p:strVal val="1+#ppt_w/2"/>
                                          </p:val>
                                        </p:tav>
                                        <p:tav tm="100000">
                                          <p:val>
                                            <p:strVal val="#ppt_x"/>
                                          </p:val>
                                        </p:tav>
                                      </p:tavLst>
                                    </p:anim>
                                    <p:anim calcmode="lin" valueType="num">
                                      <p:cBhvr additive="base">
                                        <p:cTn id="67" dur="500" fill="hold"/>
                                        <p:tgtEl>
                                          <p:spTgt spid="2560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3" grpId="0" animBg="1"/>
      <p:bldP spid="256014" grpId="0" animBg="1"/>
      <p:bldP spid="256019" grpId="0"/>
      <p:bldP spid="256020" grpId="0" animBg="1"/>
      <p:bldP spid="256021" grpId="0" animBg="1"/>
      <p:bldP spid="256022" grpId="0"/>
      <p:bldP spid="256023" grpId="0" animBg="1"/>
      <p:bldP spid="256024" grpId="0" animBg="1"/>
      <p:bldP spid="256027" grpId="0"/>
      <p:bldP spid="256028" grpId="0" animBg="1"/>
      <p:bldP spid="256029" grpId="0" animBg="1"/>
      <p:bldP spid="256030" grpId="0"/>
      <p:bldP spid="25603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zh-TW" smtClean="0"/>
              <a:t>Rendering: Transformations</a:t>
            </a:r>
          </a:p>
        </p:txBody>
      </p:sp>
      <p:sp>
        <p:nvSpPr>
          <p:cNvPr id="34819" name="Rectangle 3"/>
          <p:cNvSpPr>
            <a:spLocks noGrp="1" noChangeArrowheads="1"/>
          </p:cNvSpPr>
          <p:nvPr>
            <p:ph type="body" idx="1"/>
          </p:nvPr>
        </p:nvSpPr>
        <p:spPr/>
        <p:txBody>
          <a:bodyPr/>
          <a:lstStyle/>
          <a:p>
            <a:pPr eaLnBrk="1" hangingPunct="1"/>
            <a:r>
              <a:rPr lang="en-US" altLang="zh-TW" smtClean="0"/>
              <a:t>So far, discussion has been in </a:t>
            </a:r>
            <a:r>
              <a:rPr lang="en-US" altLang="zh-TW" i="1" smtClean="0"/>
              <a:t>screen space</a:t>
            </a:r>
          </a:p>
          <a:p>
            <a:pPr eaLnBrk="1" hangingPunct="1"/>
            <a:r>
              <a:rPr lang="en-US" altLang="zh-TW" smtClean="0"/>
              <a:t>But model is stored in </a:t>
            </a:r>
            <a:r>
              <a:rPr lang="en-US" altLang="zh-TW" i="1" smtClean="0"/>
              <a:t>model space</a:t>
            </a:r>
            <a:r>
              <a:rPr lang="en-US" altLang="zh-TW" smtClean="0"/>
              <a:t/>
            </a:r>
            <a:br>
              <a:rPr lang="en-US" altLang="zh-TW" smtClean="0"/>
            </a:br>
            <a:r>
              <a:rPr lang="en-US" altLang="zh-TW" smtClean="0"/>
              <a:t>(a.k.a. object space or world space)</a:t>
            </a:r>
          </a:p>
          <a:p>
            <a:pPr eaLnBrk="1" hangingPunct="1"/>
            <a:r>
              <a:rPr lang="en-US" altLang="zh-TW" smtClean="0"/>
              <a:t>Three sets of geometric transformations:</a:t>
            </a:r>
          </a:p>
          <a:p>
            <a:pPr lvl="1" eaLnBrk="1" hangingPunct="1"/>
            <a:r>
              <a:rPr lang="en-US" altLang="zh-TW" smtClean="0"/>
              <a:t>Modeling transforms</a:t>
            </a:r>
          </a:p>
          <a:p>
            <a:pPr lvl="1" eaLnBrk="1" hangingPunct="1"/>
            <a:r>
              <a:rPr lang="en-US" altLang="zh-TW" smtClean="0"/>
              <a:t>Viewing transforms</a:t>
            </a:r>
          </a:p>
          <a:p>
            <a:pPr lvl="1" eaLnBrk="1" hangingPunct="1"/>
            <a:r>
              <a:rPr lang="en-US" altLang="zh-TW" smtClean="0"/>
              <a:t>Projection transforms</a:t>
            </a:r>
          </a:p>
        </p:txBody>
      </p:sp>
      <p:sp>
        <p:nvSpPr>
          <p:cNvPr id="34820"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2A808517-9577-4B6A-B043-D94A7F579828}" type="slidenum">
              <a:rPr kumimoji="0" lang="en-US" altLang="ja-JP" smtClean="0"/>
              <a:pPr eaLnBrk="1" hangingPunct="1"/>
              <a:t>35</a:t>
            </a:fld>
            <a:endParaRPr kumimoji="0" lang="en-US" altLang="ja-JP" smtClean="0"/>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zh-TW" smtClean="0"/>
              <a:t>The Rendering Pipeline</a:t>
            </a:r>
          </a:p>
        </p:txBody>
      </p:sp>
      <p:sp>
        <p:nvSpPr>
          <p:cNvPr id="35843" name="Text Box 5"/>
          <p:cNvSpPr txBox="1">
            <a:spLocks noChangeArrowheads="1"/>
          </p:cNvSpPr>
          <p:nvPr/>
        </p:nvSpPr>
        <p:spPr bwMode="auto">
          <a:xfrm>
            <a:off x="623888" y="1643063"/>
            <a:ext cx="20193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algn="ctr"/>
            <a:r>
              <a:rPr kumimoji="0" lang="en-US" altLang="zh-TW">
                <a:latin typeface="Comic Sans MS" pitchFamily="66" charset="0"/>
              </a:rPr>
              <a:t>Scene graph</a:t>
            </a:r>
            <a:br>
              <a:rPr kumimoji="0" lang="en-US" altLang="zh-TW">
                <a:latin typeface="Comic Sans MS" pitchFamily="66" charset="0"/>
              </a:rPr>
            </a:br>
            <a:r>
              <a:rPr kumimoji="0" lang="en-US" altLang="zh-TW">
                <a:latin typeface="Comic Sans MS" pitchFamily="66" charset="0"/>
              </a:rPr>
              <a:t>Object geometry</a:t>
            </a:r>
            <a:endParaRPr kumimoji="0" lang="en-US" altLang="zh-TW" sz="1400" b="1">
              <a:latin typeface="Courier New" pitchFamily="49" charset="0"/>
            </a:endParaRPr>
          </a:p>
        </p:txBody>
      </p:sp>
      <p:sp>
        <p:nvSpPr>
          <p:cNvPr id="35844" name="Rectangle 6"/>
          <p:cNvSpPr>
            <a:spLocks noChangeArrowheads="1"/>
          </p:cNvSpPr>
          <p:nvPr/>
        </p:nvSpPr>
        <p:spPr bwMode="auto">
          <a:xfrm>
            <a:off x="857250" y="3243263"/>
            <a:ext cx="1571625" cy="609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kumimoji="0" lang="en-US" altLang="zh-TW">
                <a:latin typeface="Comic Sans MS" pitchFamily="66" charset="0"/>
              </a:rPr>
              <a:t>Lighting</a:t>
            </a:r>
            <a:br>
              <a:rPr kumimoji="0" lang="en-US" altLang="zh-TW">
                <a:latin typeface="Comic Sans MS" pitchFamily="66" charset="0"/>
              </a:rPr>
            </a:br>
            <a:r>
              <a:rPr kumimoji="0" lang="en-US" altLang="zh-TW">
                <a:latin typeface="Comic Sans MS" pitchFamily="66" charset="0"/>
              </a:rPr>
              <a:t>Calculations</a:t>
            </a:r>
            <a:endParaRPr kumimoji="0" lang="en-US" altLang="zh-TW">
              <a:latin typeface="Trebuchet MS" pitchFamily="34" charset="0"/>
            </a:endParaRPr>
          </a:p>
        </p:txBody>
      </p:sp>
      <p:sp>
        <p:nvSpPr>
          <p:cNvPr id="35845" name="Rectangle 7"/>
          <p:cNvSpPr>
            <a:spLocks noChangeArrowheads="1"/>
          </p:cNvSpPr>
          <p:nvPr/>
        </p:nvSpPr>
        <p:spPr bwMode="auto">
          <a:xfrm>
            <a:off x="857250" y="4767263"/>
            <a:ext cx="1571625" cy="609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kumimoji="0" lang="en-US" altLang="zh-TW">
                <a:latin typeface="Comic Sans MS" pitchFamily="66" charset="0"/>
              </a:rPr>
              <a:t>Clipping</a:t>
            </a:r>
            <a:endParaRPr kumimoji="0" lang="en-US" altLang="zh-TW">
              <a:latin typeface="Trebuchet MS" pitchFamily="34" charset="0"/>
            </a:endParaRPr>
          </a:p>
        </p:txBody>
      </p:sp>
      <p:sp>
        <p:nvSpPr>
          <p:cNvPr id="35846" name="AutoShape 8"/>
          <p:cNvSpPr>
            <a:spLocks noChangeArrowheads="1"/>
          </p:cNvSpPr>
          <p:nvPr/>
        </p:nvSpPr>
        <p:spPr bwMode="auto">
          <a:xfrm>
            <a:off x="642938" y="1643063"/>
            <a:ext cx="1981200" cy="685800"/>
          </a:xfrm>
          <a:prstGeom prst="roundRect">
            <a:avLst>
              <a:gd name="adj" fmla="val 16667"/>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kumimoji="0" lang="zh-TW" altLang="en-US">
              <a:latin typeface="Trebuchet MS" pitchFamily="34" charset="0"/>
              <a:ea typeface="微軟正黑體" pitchFamily="34" charset="-120"/>
            </a:endParaRPr>
          </a:p>
        </p:txBody>
      </p:sp>
      <p:sp>
        <p:nvSpPr>
          <p:cNvPr id="35847" name="AutoShape 9"/>
          <p:cNvSpPr>
            <a:spLocks noChangeArrowheads="1"/>
          </p:cNvSpPr>
          <p:nvPr/>
        </p:nvSpPr>
        <p:spPr bwMode="auto">
          <a:xfrm>
            <a:off x="1282700" y="2252663"/>
            <a:ext cx="533400" cy="228600"/>
          </a:xfrm>
          <a:prstGeom prst="downArrow">
            <a:avLst>
              <a:gd name="adj1" fmla="val 50000"/>
              <a:gd name="adj2" fmla="val 35417"/>
            </a:avLst>
          </a:prstGeom>
          <a:solidFill>
            <a:schemeClr val="hlink"/>
          </a:solidFill>
          <a:ln w="9525">
            <a:solidFill>
              <a:schemeClr val="tx1"/>
            </a:solidFill>
            <a:miter lim="800000"/>
            <a:headEnd/>
            <a:tailEnd/>
          </a:ln>
        </p:spPr>
        <p:txBody>
          <a:bodyPr wrap="none" anchor="ctr"/>
          <a:lstStyle/>
          <a:p>
            <a:endParaRPr kumimoji="0" lang="zh-TW" altLang="en-US">
              <a:latin typeface="Trebuchet MS" pitchFamily="34" charset="0"/>
              <a:ea typeface="微軟正黑體" pitchFamily="34" charset="-120"/>
            </a:endParaRPr>
          </a:p>
        </p:txBody>
      </p:sp>
      <p:sp>
        <p:nvSpPr>
          <p:cNvPr id="35848" name="AutoShape 10"/>
          <p:cNvSpPr>
            <a:spLocks noChangeArrowheads="1"/>
          </p:cNvSpPr>
          <p:nvPr/>
        </p:nvSpPr>
        <p:spPr bwMode="auto">
          <a:xfrm>
            <a:off x="1282700" y="3014663"/>
            <a:ext cx="533400" cy="228600"/>
          </a:xfrm>
          <a:prstGeom prst="downArrow">
            <a:avLst>
              <a:gd name="adj1" fmla="val 50000"/>
              <a:gd name="adj2" fmla="val 35417"/>
            </a:avLst>
          </a:prstGeom>
          <a:solidFill>
            <a:schemeClr val="hlink"/>
          </a:solidFill>
          <a:ln w="9525">
            <a:solidFill>
              <a:schemeClr val="tx1"/>
            </a:solidFill>
            <a:miter lim="800000"/>
            <a:headEnd/>
            <a:tailEnd/>
          </a:ln>
        </p:spPr>
        <p:txBody>
          <a:bodyPr wrap="none" anchor="ctr"/>
          <a:lstStyle/>
          <a:p>
            <a:endParaRPr kumimoji="0" lang="zh-TW" altLang="en-US">
              <a:latin typeface="Trebuchet MS" pitchFamily="34" charset="0"/>
              <a:ea typeface="微軟正黑體" pitchFamily="34" charset="-120"/>
            </a:endParaRPr>
          </a:p>
        </p:txBody>
      </p:sp>
      <p:sp>
        <p:nvSpPr>
          <p:cNvPr id="35849" name="AutoShape 11"/>
          <p:cNvSpPr>
            <a:spLocks noChangeArrowheads="1"/>
          </p:cNvSpPr>
          <p:nvPr/>
        </p:nvSpPr>
        <p:spPr bwMode="auto">
          <a:xfrm>
            <a:off x="1282700" y="3776663"/>
            <a:ext cx="533400" cy="228600"/>
          </a:xfrm>
          <a:prstGeom prst="downArrow">
            <a:avLst>
              <a:gd name="adj1" fmla="val 50000"/>
              <a:gd name="adj2" fmla="val 35417"/>
            </a:avLst>
          </a:prstGeom>
          <a:solidFill>
            <a:schemeClr val="hlink"/>
          </a:solidFill>
          <a:ln w="9525">
            <a:solidFill>
              <a:schemeClr val="tx1"/>
            </a:solidFill>
            <a:miter lim="800000"/>
            <a:headEnd/>
            <a:tailEnd/>
          </a:ln>
        </p:spPr>
        <p:txBody>
          <a:bodyPr wrap="none" anchor="ctr"/>
          <a:lstStyle/>
          <a:p>
            <a:endParaRPr kumimoji="0" lang="zh-TW" altLang="en-US">
              <a:latin typeface="Trebuchet MS" pitchFamily="34" charset="0"/>
              <a:ea typeface="微軟正黑體" pitchFamily="34" charset="-120"/>
            </a:endParaRPr>
          </a:p>
        </p:txBody>
      </p:sp>
      <p:sp>
        <p:nvSpPr>
          <p:cNvPr id="35850" name="AutoShape 12"/>
          <p:cNvSpPr>
            <a:spLocks noChangeArrowheads="1"/>
          </p:cNvSpPr>
          <p:nvPr/>
        </p:nvSpPr>
        <p:spPr bwMode="auto">
          <a:xfrm>
            <a:off x="1282700" y="4538663"/>
            <a:ext cx="533400" cy="228600"/>
          </a:xfrm>
          <a:prstGeom prst="downArrow">
            <a:avLst>
              <a:gd name="adj1" fmla="val 50000"/>
              <a:gd name="adj2" fmla="val 35417"/>
            </a:avLst>
          </a:prstGeom>
          <a:solidFill>
            <a:schemeClr val="hlink"/>
          </a:solidFill>
          <a:ln w="9525">
            <a:solidFill>
              <a:schemeClr val="tx1"/>
            </a:solidFill>
            <a:miter lim="800000"/>
            <a:headEnd/>
            <a:tailEnd/>
          </a:ln>
        </p:spPr>
        <p:txBody>
          <a:bodyPr wrap="none" anchor="ctr"/>
          <a:lstStyle/>
          <a:p>
            <a:endParaRPr kumimoji="0" lang="zh-TW" altLang="en-US">
              <a:latin typeface="Trebuchet MS" pitchFamily="34" charset="0"/>
              <a:ea typeface="微軟正黑體" pitchFamily="34" charset="-120"/>
            </a:endParaRPr>
          </a:p>
        </p:txBody>
      </p:sp>
      <p:sp>
        <p:nvSpPr>
          <p:cNvPr id="35851" name="AutoShape 13"/>
          <p:cNvSpPr>
            <a:spLocks noChangeArrowheads="1"/>
          </p:cNvSpPr>
          <p:nvPr/>
        </p:nvSpPr>
        <p:spPr bwMode="auto">
          <a:xfrm>
            <a:off x="1282700" y="5300663"/>
            <a:ext cx="533400" cy="228600"/>
          </a:xfrm>
          <a:prstGeom prst="downArrow">
            <a:avLst>
              <a:gd name="adj1" fmla="val 50000"/>
              <a:gd name="adj2" fmla="val 35417"/>
            </a:avLst>
          </a:prstGeom>
          <a:solidFill>
            <a:schemeClr val="hlink"/>
          </a:solidFill>
          <a:ln w="9525">
            <a:solidFill>
              <a:schemeClr val="tx1"/>
            </a:solidFill>
            <a:miter lim="800000"/>
            <a:headEnd/>
            <a:tailEnd/>
          </a:ln>
        </p:spPr>
        <p:txBody>
          <a:bodyPr wrap="none" anchor="ctr"/>
          <a:lstStyle/>
          <a:p>
            <a:endParaRPr kumimoji="0" lang="zh-TW" altLang="en-US">
              <a:latin typeface="Trebuchet MS" pitchFamily="34" charset="0"/>
              <a:ea typeface="微軟正黑體" pitchFamily="34" charset="-120"/>
            </a:endParaRPr>
          </a:p>
        </p:txBody>
      </p:sp>
      <p:sp>
        <p:nvSpPr>
          <p:cNvPr id="35852" name="Rectangle 14"/>
          <p:cNvSpPr>
            <a:spLocks noChangeArrowheads="1"/>
          </p:cNvSpPr>
          <p:nvPr/>
        </p:nvSpPr>
        <p:spPr bwMode="auto">
          <a:xfrm>
            <a:off x="857250" y="2481263"/>
            <a:ext cx="1571625" cy="609600"/>
          </a:xfrm>
          <a:prstGeom prst="rect">
            <a:avLst/>
          </a:prstGeom>
          <a:noFill/>
          <a:ln w="28575">
            <a:solidFill>
              <a:srgbClr val="CC3434"/>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kumimoji="0" lang="en-US" altLang="zh-TW" i="1">
                <a:solidFill>
                  <a:schemeClr val="tx2"/>
                </a:solidFill>
                <a:latin typeface="Comic Sans MS" pitchFamily="66" charset="0"/>
              </a:rPr>
              <a:t>Modeling</a:t>
            </a:r>
            <a:br>
              <a:rPr kumimoji="0" lang="en-US" altLang="zh-TW" i="1">
                <a:solidFill>
                  <a:schemeClr val="tx2"/>
                </a:solidFill>
                <a:latin typeface="Comic Sans MS" pitchFamily="66" charset="0"/>
              </a:rPr>
            </a:br>
            <a:r>
              <a:rPr kumimoji="0" lang="en-US" altLang="zh-TW" i="1">
                <a:solidFill>
                  <a:schemeClr val="tx2"/>
                </a:solidFill>
                <a:latin typeface="Comic Sans MS" pitchFamily="66" charset="0"/>
              </a:rPr>
              <a:t>Transforms</a:t>
            </a:r>
            <a:endParaRPr kumimoji="0" lang="en-US" altLang="zh-TW">
              <a:latin typeface="Trebuchet MS" pitchFamily="34" charset="0"/>
            </a:endParaRPr>
          </a:p>
        </p:txBody>
      </p:sp>
      <p:sp>
        <p:nvSpPr>
          <p:cNvPr id="35853" name="Rectangle 15"/>
          <p:cNvSpPr>
            <a:spLocks noChangeArrowheads="1"/>
          </p:cNvSpPr>
          <p:nvPr/>
        </p:nvSpPr>
        <p:spPr bwMode="auto">
          <a:xfrm>
            <a:off x="857250" y="4005263"/>
            <a:ext cx="1571625" cy="609600"/>
          </a:xfrm>
          <a:prstGeom prst="rect">
            <a:avLst/>
          </a:prstGeom>
          <a:noFill/>
          <a:ln w="28575">
            <a:solidFill>
              <a:srgbClr val="CC3434"/>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kumimoji="0" lang="en-US" altLang="zh-TW" i="1">
                <a:solidFill>
                  <a:schemeClr val="tx2"/>
                </a:solidFill>
                <a:latin typeface="Comic Sans MS" pitchFamily="66" charset="0"/>
              </a:rPr>
              <a:t>Viewing</a:t>
            </a:r>
            <a:br>
              <a:rPr kumimoji="0" lang="en-US" altLang="zh-TW" i="1">
                <a:solidFill>
                  <a:schemeClr val="tx2"/>
                </a:solidFill>
                <a:latin typeface="Comic Sans MS" pitchFamily="66" charset="0"/>
              </a:rPr>
            </a:br>
            <a:r>
              <a:rPr kumimoji="0" lang="en-US" altLang="zh-TW" i="1">
                <a:solidFill>
                  <a:schemeClr val="tx2"/>
                </a:solidFill>
                <a:latin typeface="Comic Sans MS" pitchFamily="66" charset="0"/>
              </a:rPr>
              <a:t>Transform</a:t>
            </a:r>
            <a:endParaRPr kumimoji="0" lang="en-US" altLang="zh-TW">
              <a:latin typeface="Trebuchet MS" pitchFamily="34" charset="0"/>
            </a:endParaRPr>
          </a:p>
        </p:txBody>
      </p:sp>
      <p:sp>
        <p:nvSpPr>
          <p:cNvPr id="35854" name="Rectangle 16"/>
          <p:cNvSpPr>
            <a:spLocks noChangeArrowheads="1"/>
          </p:cNvSpPr>
          <p:nvPr/>
        </p:nvSpPr>
        <p:spPr bwMode="auto">
          <a:xfrm>
            <a:off x="857250" y="5529263"/>
            <a:ext cx="1571625" cy="609600"/>
          </a:xfrm>
          <a:prstGeom prst="rect">
            <a:avLst/>
          </a:prstGeom>
          <a:noFill/>
          <a:ln w="28575">
            <a:solidFill>
              <a:srgbClr val="CC3434"/>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kumimoji="0" lang="en-US" altLang="zh-TW" i="1">
                <a:solidFill>
                  <a:schemeClr val="tx2"/>
                </a:solidFill>
                <a:latin typeface="Comic Sans MS" pitchFamily="66" charset="0"/>
              </a:rPr>
              <a:t>Projection</a:t>
            </a:r>
            <a:br>
              <a:rPr kumimoji="0" lang="en-US" altLang="zh-TW" i="1">
                <a:solidFill>
                  <a:schemeClr val="tx2"/>
                </a:solidFill>
                <a:latin typeface="Comic Sans MS" pitchFamily="66" charset="0"/>
              </a:rPr>
            </a:br>
            <a:r>
              <a:rPr kumimoji="0" lang="en-US" altLang="zh-TW" i="1">
                <a:solidFill>
                  <a:schemeClr val="tx2"/>
                </a:solidFill>
                <a:latin typeface="Comic Sans MS" pitchFamily="66" charset="0"/>
              </a:rPr>
              <a:t>Transform</a:t>
            </a:r>
            <a:endParaRPr kumimoji="0" lang="en-US" altLang="zh-TW">
              <a:latin typeface="Trebuchet MS" pitchFamily="34" charset="0"/>
            </a:endParaRPr>
          </a:p>
        </p:txBody>
      </p:sp>
      <p:pic>
        <p:nvPicPr>
          <p:cNvPr id="35855" name="Picture 3" descr="an01f19"/>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71813" y="1928813"/>
            <a:ext cx="525780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6" name="AutoShape 13"/>
          <p:cNvSpPr>
            <a:spLocks noChangeArrowheads="1"/>
          </p:cNvSpPr>
          <p:nvPr/>
        </p:nvSpPr>
        <p:spPr bwMode="auto">
          <a:xfrm>
            <a:off x="1285875" y="6067425"/>
            <a:ext cx="533400" cy="228600"/>
          </a:xfrm>
          <a:prstGeom prst="downArrow">
            <a:avLst>
              <a:gd name="adj1" fmla="val 50000"/>
              <a:gd name="adj2" fmla="val 35417"/>
            </a:avLst>
          </a:prstGeom>
          <a:solidFill>
            <a:schemeClr val="hlink"/>
          </a:solidFill>
          <a:ln w="9525">
            <a:solidFill>
              <a:schemeClr val="tx1"/>
            </a:solidFill>
            <a:miter lim="800000"/>
            <a:headEnd/>
            <a:tailEnd/>
          </a:ln>
        </p:spPr>
        <p:txBody>
          <a:bodyPr wrap="none" anchor="ctr"/>
          <a:lstStyle/>
          <a:p>
            <a:endParaRPr kumimoji="0" lang="zh-TW" altLang="en-US">
              <a:latin typeface="Trebuchet MS" pitchFamily="34" charset="0"/>
              <a:ea typeface="微軟正黑體" pitchFamily="34" charset="-120"/>
            </a:endParaRPr>
          </a:p>
        </p:txBody>
      </p:sp>
      <p:sp>
        <p:nvSpPr>
          <p:cNvPr id="35857" name="Rectangle 7"/>
          <p:cNvSpPr>
            <a:spLocks noChangeArrowheads="1"/>
          </p:cNvSpPr>
          <p:nvPr/>
        </p:nvSpPr>
        <p:spPr bwMode="auto">
          <a:xfrm>
            <a:off x="857250" y="6248400"/>
            <a:ext cx="1571625" cy="609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kumimoji="0" lang="en-US" altLang="zh-TW">
                <a:latin typeface="Comic Sans MS" pitchFamily="66" charset="0"/>
              </a:rPr>
              <a:t>Rasterization</a:t>
            </a:r>
            <a:endParaRPr kumimoji="0" lang="en-US" altLang="zh-TW">
              <a:latin typeface="Trebuchet MS" pitchFamily="34" charset="0"/>
            </a:endParaRPr>
          </a:p>
        </p:txBody>
      </p:sp>
      <p:pic>
        <p:nvPicPr>
          <p:cNvPr id="35858" name="Picture 4" descr="an01f0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1562" t="2045" r="71098" b="83113"/>
          <a:stretch>
            <a:fillRect/>
          </a:stretch>
        </p:blipFill>
        <p:spPr bwMode="auto">
          <a:xfrm>
            <a:off x="3571875" y="1928813"/>
            <a:ext cx="8572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9" name="スライド番号プレースホルダ 3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4340DC82-B2EB-4B7A-9F69-2C106BE5FD62}" type="slidenum">
              <a:rPr kumimoji="0" lang="en-US" altLang="ja-JP" smtClean="0"/>
              <a:pPr eaLnBrk="1" hangingPunct="1"/>
              <a:t>36</a:t>
            </a:fld>
            <a:endParaRPr kumimoji="0" lang="en-US" altLang="ja-JP" smtClean="0"/>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ja-JP" sz="3400" smtClean="0"/>
              <a:t>Rendering Pipeline for</a:t>
            </a:r>
            <a:br>
              <a:rPr lang="en-US" altLang="ja-JP" sz="3400" smtClean="0"/>
            </a:br>
            <a:r>
              <a:rPr lang="en-US" altLang="ja-JP" sz="3400" smtClean="0"/>
              <a:t>z-buffer &amp; Gouraud shading</a:t>
            </a:r>
          </a:p>
        </p:txBody>
      </p:sp>
      <p:grpSp>
        <p:nvGrpSpPr>
          <p:cNvPr id="36867" name="Group 3"/>
          <p:cNvGrpSpPr>
            <a:grpSpLocks/>
          </p:cNvGrpSpPr>
          <p:nvPr/>
        </p:nvGrpSpPr>
        <p:grpSpPr bwMode="auto">
          <a:xfrm>
            <a:off x="250825" y="2133600"/>
            <a:ext cx="8610600" cy="3743325"/>
            <a:chOff x="158" y="1344"/>
            <a:chExt cx="5424" cy="2358"/>
          </a:xfrm>
        </p:grpSpPr>
        <p:sp>
          <p:nvSpPr>
            <p:cNvPr id="36868" name="Text Box 4"/>
            <p:cNvSpPr txBox="1">
              <a:spLocks noChangeArrowheads="1"/>
            </p:cNvSpPr>
            <p:nvPr/>
          </p:nvSpPr>
          <p:spPr bwMode="auto">
            <a:xfrm>
              <a:off x="2200" y="2296"/>
              <a:ext cx="1341" cy="5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nchorCtr="1"/>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algn="ctr" eaLnBrk="1" hangingPunct="1"/>
              <a:r>
                <a:rPr lang="en-US" altLang="ja-JP" b="1"/>
                <a:t>Viewing</a:t>
              </a:r>
              <a:br>
                <a:rPr lang="en-US" altLang="ja-JP" b="1"/>
              </a:br>
              <a:r>
                <a:rPr lang="en-US" altLang="ja-JP" b="1"/>
                <a:t>transformation</a:t>
              </a:r>
            </a:p>
          </p:txBody>
        </p:sp>
        <p:sp>
          <p:nvSpPr>
            <p:cNvPr id="36869" name="Text Box 5"/>
            <p:cNvSpPr txBox="1">
              <a:spLocks noChangeArrowheads="1"/>
            </p:cNvSpPr>
            <p:nvPr/>
          </p:nvSpPr>
          <p:spPr bwMode="auto">
            <a:xfrm>
              <a:off x="158" y="1344"/>
              <a:ext cx="1341" cy="5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nchorCtr="1"/>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algn="ctr" eaLnBrk="1" hangingPunct="1"/>
              <a:r>
                <a:rPr lang="en-US" altLang="ja-JP" b="1"/>
                <a:t>db traversal</a:t>
              </a:r>
            </a:p>
          </p:txBody>
        </p:sp>
        <p:sp>
          <p:nvSpPr>
            <p:cNvPr id="36870" name="Text Box 6"/>
            <p:cNvSpPr txBox="1">
              <a:spLocks noChangeArrowheads="1"/>
            </p:cNvSpPr>
            <p:nvPr/>
          </p:nvSpPr>
          <p:spPr bwMode="auto">
            <a:xfrm>
              <a:off x="1746" y="1344"/>
              <a:ext cx="1341" cy="5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nchorCtr="1"/>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algn="ctr" eaLnBrk="1" hangingPunct="1"/>
              <a:r>
                <a:rPr lang="en-US" altLang="ja-JP" b="1"/>
                <a:t>Modeling</a:t>
              </a:r>
              <a:br>
                <a:rPr lang="en-US" altLang="ja-JP" b="1"/>
              </a:br>
              <a:r>
                <a:rPr lang="en-US" altLang="ja-JP" b="1"/>
                <a:t>transformation</a:t>
              </a:r>
            </a:p>
          </p:txBody>
        </p:sp>
        <p:sp>
          <p:nvSpPr>
            <p:cNvPr id="36871" name="Text Box 7"/>
            <p:cNvSpPr txBox="1">
              <a:spLocks noChangeArrowheads="1"/>
            </p:cNvSpPr>
            <p:nvPr/>
          </p:nvSpPr>
          <p:spPr bwMode="auto">
            <a:xfrm>
              <a:off x="3334" y="1344"/>
              <a:ext cx="1341" cy="5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nchorCtr="1"/>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algn="ctr" eaLnBrk="1" hangingPunct="1"/>
              <a:r>
                <a:rPr lang="en-US" altLang="ja-JP" b="1"/>
                <a:t>Trivial</a:t>
              </a:r>
              <a:br>
                <a:rPr lang="en-US" altLang="ja-JP" b="1"/>
              </a:br>
              <a:r>
                <a:rPr lang="en-US" altLang="ja-JP" b="1"/>
                <a:t>accept / reject</a:t>
              </a:r>
            </a:p>
          </p:txBody>
        </p:sp>
        <p:sp>
          <p:nvSpPr>
            <p:cNvPr id="36872" name="Text Box 8"/>
            <p:cNvSpPr txBox="1">
              <a:spLocks noChangeArrowheads="1"/>
            </p:cNvSpPr>
            <p:nvPr/>
          </p:nvSpPr>
          <p:spPr bwMode="auto">
            <a:xfrm>
              <a:off x="612" y="2296"/>
              <a:ext cx="1341" cy="5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nchorCtr="1"/>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algn="ctr" eaLnBrk="1" hangingPunct="1"/>
              <a:r>
                <a:rPr lang="en-US" altLang="ja-JP" b="1"/>
                <a:t>Lighting</a:t>
              </a:r>
            </a:p>
          </p:txBody>
        </p:sp>
        <p:sp>
          <p:nvSpPr>
            <p:cNvPr id="36873" name="Text Box 9"/>
            <p:cNvSpPr txBox="1">
              <a:spLocks noChangeArrowheads="1"/>
            </p:cNvSpPr>
            <p:nvPr/>
          </p:nvSpPr>
          <p:spPr bwMode="auto">
            <a:xfrm>
              <a:off x="3787" y="2296"/>
              <a:ext cx="1341" cy="5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nchorCtr="1"/>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algn="ctr" eaLnBrk="1" hangingPunct="1"/>
              <a:r>
                <a:rPr lang="en-US" altLang="ja-JP" b="1"/>
                <a:t>Clipping</a:t>
              </a:r>
            </a:p>
          </p:txBody>
        </p:sp>
        <p:sp>
          <p:nvSpPr>
            <p:cNvPr id="36874" name="Text Box 10"/>
            <p:cNvSpPr txBox="1">
              <a:spLocks noChangeArrowheads="1"/>
            </p:cNvSpPr>
            <p:nvPr/>
          </p:nvSpPr>
          <p:spPr bwMode="auto">
            <a:xfrm>
              <a:off x="1066" y="3158"/>
              <a:ext cx="1341" cy="5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nchorCtr="1"/>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algn="ctr" eaLnBrk="1" hangingPunct="1"/>
              <a:r>
                <a:rPr lang="en-US" altLang="ja-JP" b="1"/>
                <a:t>Divide by W,</a:t>
              </a:r>
              <a:br>
                <a:rPr lang="en-US" altLang="ja-JP" b="1"/>
              </a:br>
              <a:r>
                <a:rPr lang="en-US" altLang="ja-JP" b="1"/>
                <a:t>map to</a:t>
              </a:r>
              <a:br>
                <a:rPr lang="en-US" altLang="ja-JP" b="1"/>
              </a:br>
              <a:r>
                <a:rPr lang="en-US" altLang="ja-JP" b="1"/>
                <a:t>3D viewport</a:t>
              </a:r>
            </a:p>
          </p:txBody>
        </p:sp>
        <p:sp>
          <p:nvSpPr>
            <p:cNvPr id="36875" name="Text Box 11"/>
            <p:cNvSpPr txBox="1">
              <a:spLocks noChangeArrowheads="1"/>
            </p:cNvSpPr>
            <p:nvPr/>
          </p:nvSpPr>
          <p:spPr bwMode="auto">
            <a:xfrm>
              <a:off x="2653" y="3158"/>
              <a:ext cx="1341" cy="5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nchorCtr="1"/>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algn="ctr" eaLnBrk="1" hangingPunct="1"/>
              <a:r>
                <a:rPr lang="en-US" altLang="ja-JP" b="1"/>
                <a:t>Rasterization</a:t>
              </a:r>
            </a:p>
          </p:txBody>
        </p:sp>
        <p:sp>
          <p:nvSpPr>
            <p:cNvPr id="36876" name="Text Box 12"/>
            <p:cNvSpPr txBox="1">
              <a:spLocks noChangeArrowheads="1"/>
            </p:cNvSpPr>
            <p:nvPr/>
          </p:nvSpPr>
          <p:spPr bwMode="auto">
            <a:xfrm>
              <a:off x="4241" y="3158"/>
              <a:ext cx="1341" cy="5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nchorCtr="1"/>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algn="ctr" eaLnBrk="1" hangingPunct="1"/>
              <a:r>
                <a:rPr lang="en-US" altLang="ja-JP" b="1"/>
                <a:t>Display</a:t>
              </a:r>
            </a:p>
          </p:txBody>
        </p:sp>
        <p:cxnSp>
          <p:nvCxnSpPr>
            <p:cNvPr id="36877" name="AutoShape 13"/>
            <p:cNvCxnSpPr>
              <a:cxnSpLocks noChangeShapeType="1"/>
              <a:stCxn id="36869" idx="3"/>
              <a:endCxn id="36870" idx="1"/>
            </p:cNvCxnSpPr>
            <p:nvPr/>
          </p:nvCxnSpPr>
          <p:spPr bwMode="auto">
            <a:xfrm>
              <a:off x="1499" y="1616"/>
              <a:ext cx="247" cy="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6878" name="AutoShape 14"/>
            <p:cNvCxnSpPr>
              <a:cxnSpLocks noChangeShapeType="1"/>
              <a:stCxn id="36870" idx="3"/>
              <a:endCxn id="36871" idx="1"/>
            </p:cNvCxnSpPr>
            <p:nvPr/>
          </p:nvCxnSpPr>
          <p:spPr bwMode="auto">
            <a:xfrm>
              <a:off x="3087" y="1616"/>
              <a:ext cx="247" cy="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6879" name="AutoShape 15"/>
            <p:cNvCxnSpPr>
              <a:cxnSpLocks noChangeShapeType="1"/>
              <a:stCxn id="36874" idx="3"/>
              <a:endCxn id="36875" idx="1"/>
            </p:cNvCxnSpPr>
            <p:nvPr/>
          </p:nvCxnSpPr>
          <p:spPr bwMode="auto">
            <a:xfrm>
              <a:off x="2407" y="3430"/>
              <a:ext cx="246" cy="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6880" name="AutoShape 16"/>
            <p:cNvCxnSpPr>
              <a:cxnSpLocks noChangeShapeType="1"/>
              <a:stCxn id="36875" idx="3"/>
              <a:endCxn id="36876" idx="1"/>
            </p:cNvCxnSpPr>
            <p:nvPr/>
          </p:nvCxnSpPr>
          <p:spPr bwMode="auto">
            <a:xfrm>
              <a:off x="3994" y="3430"/>
              <a:ext cx="247" cy="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6881" name="AutoShape 17"/>
            <p:cNvCxnSpPr>
              <a:cxnSpLocks noChangeShapeType="1"/>
              <a:stCxn id="36872" idx="3"/>
              <a:endCxn id="36868" idx="1"/>
            </p:cNvCxnSpPr>
            <p:nvPr/>
          </p:nvCxnSpPr>
          <p:spPr bwMode="auto">
            <a:xfrm>
              <a:off x="1953" y="2568"/>
              <a:ext cx="247" cy="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6882" name="AutoShape 18"/>
            <p:cNvCxnSpPr>
              <a:cxnSpLocks noChangeShapeType="1"/>
              <a:stCxn id="36868" idx="3"/>
              <a:endCxn id="36873" idx="1"/>
            </p:cNvCxnSpPr>
            <p:nvPr/>
          </p:nvCxnSpPr>
          <p:spPr bwMode="auto">
            <a:xfrm>
              <a:off x="3541" y="2568"/>
              <a:ext cx="246" cy="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6883" name="AutoShape 19"/>
            <p:cNvCxnSpPr>
              <a:cxnSpLocks noChangeShapeType="1"/>
              <a:stCxn id="36871" idx="3"/>
              <a:endCxn id="36872" idx="1"/>
            </p:cNvCxnSpPr>
            <p:nvPr/>
          </p:nvCxnSpPr>
          <p:spPr bwMode="auto">
            <a:xfrm flipH="1">
              <a:off x="612" y="1616"/>
              <a:ext cx="4063" cy="952"/>
            </a:xfrm>
            <a:prstGeom prst="bentConnector5">
              <a:avLst>
                <a:gd name="adj1" fmla="val -3546"/>
                <a:gd name="adj2" fmla="val 50000"/>
                <a:gd name="adj3" fmla="val 103546"/>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36884" name="AutoShape 20"/>
            <p:cNvCxnSpPr>
              <a:cxnSpLocks noChangeShapeType="1"/>
              <a:stCxn id="36873" idx="3"/>
              <a:endCxn id="36874" idx="1"/>
            </p:cNvCxnSpPr>
            <p:nvPr/>
          </p:nvCxnSpPr>
          <p:spPr bwMode="auto">
            <a:xfrm flipH="1">
              <a:off x="1066" y="2568"/>
              <a:ext cx="4062" cy="862"/>
            </a:xfrm>
            <a:prstGeom prst="bentConnector5">
              <a:avLst>
                <a:gd name="adj1" fmla="val -3546"/>
                <a:gd name="adj2" fmla="val 50000"/>
                <a:gd name="adj3" fmla="val 103546"/>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cxnSp>
      </p:grpSp>
      <p:sp>
        <p:nvSpPr>
          <p:cNvPr id="2" name="スライド番号プレースホルダー 1"/>
          <p:cNvSpPr>
            <a:spLocks noGrp="1"/>
          </p:cNvSpPr>
          <p:nvPr>
            <p:ph type="sldNum" sz="quarter" idx="12"/>
          </p:nvPr>
        </p:nvSpPr>
        <p:spPr/>
        <p:txBody>
          <a:bodyPr/>
          <a:lstStyle/>
          <a:p>
            <a:pPr>
              <a:defRPr/>
            </a:pPr>
            <a:fld id="{2244AD1F-9468-4602-8BA7-0A3F6EB64287}" type="slidenum">
              <a:rPr lang="en-US" altLang="ja-JP" smtClean="0"/>
              <a:pPr>
                <a:defRPr/>
              </a:pPr>
              <a:t>37</a:t>
            </a:fld>
            <a:endParaRPr lang="en-US" altLang="ja-JP"/>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ctrTitle"/>
          </p:nvPr>
        </p:nvSpPr>
        <p:spPr/>
        <p:txBody>
          <a:bodyPr/>
          <a:lstStyle/>
          <a:p>
            <a:pPr eaLnBrk="1" hangingPunct="1"/>
            <a:r>
              <a:rPr lang="en-US" altLang="ja-JP" smtClean="0"/>
              <a:t>APPENDIX:</a:t>
            </a:r>
          </a:p>
        </p:txBody>
      </p:sp>
      <p:sp>
        <p:nvSpPr>
          <p:cNvPr id="47107" name="Rectangle 5"/>
          <p:cNvSpPr>
            <a:spLocks noGrp="1" noChangeArrowheads="1"/>
          </p:cNvSpPr>
          <p:nvPr>
            <p:ph type="subTitle" idx="1"/>
          </p:nvPr>
        </p:nvSpPr>
        <p:spPr/>
        <p:txBody>
          <a:bodyPr/>
          <a:lstStyle/>
          <a:p>
            <a:pPr eaLnBrk="1" hangingPunct="1"/>
            <a:r>
              <a:rPr lang="en-US" altLang="ja-JP" smtClean="0"/>
              <a:t>History of Computer Graphics</a:t>
            </a:r>
          </a:p>
        </p:txBody>
      </p:sp>
    </p:spTree>
    <p:extLst>
      <p:ext uri="{BB962C8B-B14F-4D97-AF65-F5344CB8AC3E}">
        <p14:creationId xmlns:p14="http://schemas.microsoft.com/office/powerpoint/2010/main" val="760241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smtClean="0"/>
              <a:t>What is Computer Graphics ?</a:t>
            </a:r>
            <a:endParaRPr lang="en-US" altLang="zh-TW" smtClean="0"/>
          </a:p>
        </p:txBody>
      </p:sp>
      <p:sp>
        <p:nvSpPr>
          <p:cNvPr id="5123" name="Oval 3"/>
          <p:cNvSpPr>
            <a:spLocks noChangeAspect="1" noChangeArrowheads="1"/>
          </p:cNvSpPr>
          <p:nvPr/>
        </p:nvSpPr>
        <p:spPr bwMode="auto">
          <a:xfrm>
            <a:off x="2051050" y="2401888"/>
            <a:ext cx="1458913" cy="1458912"/>
          </a:xfrm>
          <a:prstGeom prst="ellipse">
            <a:avLst/>
          </a:prstGeom>
          <a:solidFill>
            <a:schemeClr val="accent1"/>
          </a:solidFill>
          <a:ln w="9525">
            <a:solidFill>
              <a:schemeClr val="tx1"/>
            </a:solidFill>
            <a:round/>
            <a:headEnd/>
            <a:tailEnd/>
          </a:ln>
        </p:spPr>
        <p:txBody>
          <a:bodyPr wrap="none" anchor="ctr"/>
          <a:lstStyle/>
          <a:p>
            <a:pPr algn="ctr"/>
            <a:r>
              <a:rPr lang="en-US" altLang="zh-TW" sz="2400">
                <a:latin typeface="Trebuchet MS" pitchFamily="34" charset="0"/>
                <a:ea typeface="新細明體" pitchFamily="18" charset="-120"/>
              </a:rPr>
              <a:t>modeling</a:t>
            </a:r>
          </a:p>
        </p:txBody>
      </p:sp>
      <p:sp>
        <p:nvSpPr>
          <p:cNvPr id="5124" name="Oval 4"/>
          <p:cNvSpPr>
            <a:spLocks noChangeAspect="1" noChangeArrowheads="1"/>
          </p:cNvSpPr>
          <p:nvPr/>
        </p:nvSpPr>
        <p:spPr bwMode="auto">
          <a:xfrm>
            <a:off x="5148263" y="2401888"/>
            <a:ext cx="1458912" cy="1458912"/>
          </a:xfrm>
          <a:prstGeom prst="ellipse">
            <a:avLst/>
          </a:prstGeom>
          <a:solidFill>
            <a:schemeClr val="accent1"/>
          </a:solidFill>
          <a:ln w="9525">
            <a:solidFill>
              <a:schemeClr val="tx1"/>
            </a:solidFill>
            <a:round/>
            <a:headEnd/>
            <a:tailEnd/>
          </a:ln>
        </p:spPr>
        <p:txBody>
          <a:bodyPr wrap="none" anchor="ctr"/>
          <a:lstStyle/>
          <a:p>
            <a:pPr algn="ctr"/>
            <a:r>
              <a:rPr lang="en-US" altLang="zh-TW" sz="2400">
                <a:latin typeface="Trebuchet MS" pitchFamily="34" charset="0"/>
                <a:ea typeface="新細明體" pitchFamily="18" charset="-120"/>
              </a:rPr>
              <a:t>rendering</a:t>
            </a:r>
          </a:p>
        </p:txBody>
      </p:sp>
      <p:sp>
        <p:nvSpPr>
          <p:cNvPr id="5125" name="Oval 5"/>
          <p:cNvSpPr>
            <a:spLocks noChangeAspect="1" noChangeArrowheads="1"/>
          </p:cNvSpPr>
          <p:nvPr/>
        </p:nvSpPr>
        <p:spPr bwMode="auto">
          <a:xfrm>
            <a:off x="3544888" y="4562475"/>
            <a:ext cx="1458912" cy="1458913"/>
          </a:xfrm>
          <a:prstGeom prst="ellipse">
            <a:avLst/>
          </a:prstGeom>
          <a:solidFill>
            <a:schemeClr val="accent1"/>
          </a:solidFill>
          <a:ln w="9525">
            <a:solidFill>
              <a:schemeClr val="tx1"/>
            </a:solidFill>
            <a:round/>
            <a:headEnd/>
            <a:tailEnd/>
          </a:ln>
        </p:spPr>
        <p:txBody>
          <a:bodyPr wrap="none" anchor="ctr"/>
          <a:lstStyle/>
          <a:p>
            <a:pPr algn="ctr"/>
            <a:r>
              <a:rPr lang="en-US" altLang="zh-TW" sz="2400">
                <a:latin typeface="Trebuchet MS" pitchFamily="34" charset="0"/>
                <a:ea typeface="新細明體" pitchFamily="18" charset="-120"/>
              </a:rPr>
              <a:t>animation</a:t>
            </a:r>
          </a:p>
        </p:txBody>
      </p:sp>
      <p:sp>
        <p:nvSpPr>
          <p:cNvPr id="5126" name="Line 6"/>
          <p:cNvSpPr>
            <a:spLocks noChangeAspect="1" noChangeShapeType="1"/>
          </p:cNvSpPr>
          <p:nvPr/>
        </p:nvSpPr>
        <p:spPr bwMode="auto">
          <a:xfrm>
            <a:off x="3492500" y="3122613"/>
            <a:ext cx="1674813" cy="15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127" name="Line 7"/>
          <p:cNvSpPr>
            <a:spLocks noChangeAspect="1" noChangeShapeType="1"/>
          </p:cNvSpPr>
          <p:nvPr/>
        </p:nvSpPr>
        <p:spPr bwMode="auto">
          <a:xfrm>
            <a:off x="3059113" y="3843338"/>
            <a:ext cx="863600" cy="863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128" name="Line 8"/>
          <p:cNvSpPr>
            <a:spLocks noChangeAspect="1" noChangeShapeType="1"/>
          </p:cNvSpPr>
          <p:nvPr/>
        </p:nvSpPr>
        <p:spPr bwMode="auto">
          <a:xfrm flipV="1">
            <a:off x="4643438" y="3770313"/>
            <a:ext cx="917575" cy="9175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pic>
        <p:nvPicPr>
          <p:cNvPr id="5129" name="Picture 9" descr="HDLIN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3933825"/>
            <a:ext cx="2881312" cy="216217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5130" name="Picture 10" descr="1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363" y="1700213"/>
            <a:ext cx="20891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1" descr="TXSLD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025" y="1557338"/>
            <a:ext cx="1800225" cy="134937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5132" name="Picture 12" descr="RDFUL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0425" y="4003675"/>
            <a:ext cx="2882900" cy="2162175"/>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5133" name="スライド番号プレースホルダ 1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A2C85F7D-145D-4721-BF75-0F1E254476DD}" type="slidenum">
              <a:rPr kumimoji="0" lang="en-US" altLang="ja-JP" smtClean="0"/>
              <a:pPr eaLnBrk="1" hangingPunct="1"/>
              <a:t>3</a:t>
            </a:fld>
            <a:endParaRPr kumimoji="0" lang="en-US" altLang="ja-JP"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a:spLocks noGrp="1" noChangeArrowheads="1"/>
          </p:cNvSpPr>
          <p:nvPr>
            <p:ph type="title"/>
          </p:nvPr>
        </p:nvSpPr>
        <p:spPr/>
        <p:txBody>
          <a:bodyPr/>
          <a:lstStyle/>
          <a:p>
            <a:pPr eaLnBrk="1" hangingPunct="1"/>
            <a:r>
              <a:rPr lang="en-US" altLang="ja-JP" smtClean="0"/>
              <a:t>Computer Graphics: 1950-1960</a:t>
            </a:r>
          </a:p>
        </p:txBody>
      </p:sp>
      <p:sp>
        <p:nvSpPr>
          <p:cNvPr id="48131" name="Rectangle 7"/>
          <p:cNvSpPr>
            <a:spLocks noGrp="1" noChangeArrowheads="1"/>
          </p:cNvSpPr>
          <p:nvPr>
            <p:ph type="body" idx="1"/>
          </p:nvPr>
        </p:nvSpPr>
        <p:spPr/>
        <p:txBody>
          <a:bodyPr/>
          <a:lstStyle/>
          <a:p>
            <a:pPr eaLnBrk="1" hangingPunct="1"/>
            <a:r>
              <a:rPr lang="en-US" altLang="ja-JP" smtClean="0"/>
              <a:t>Computer graphics goes back to the earliest days of computing</a:t>
            </a:r>
          </a:p>
          <a:p>
            <a:pPr lvl="1" eaLnBrk="1" hangingPunct="1"/>
            <a:r>
              <a:rPr lang="en-US" altLang="ja-JP" smtClean="0"/>
              <a:t>Strip charts</a:t>
            </a:r>
          </a:p>
          <a:p>
            <a:pPr lvl="1" eaLnBrk="1" hangingPunct="1"/>
            <a:r>
              <a:rPr lang="en-US" altLang="ja-JP" smtClean="0"/>
              <a:t>Pen plotters</a:t>
            </a:r>
          </a:p>
          <a:p>
            <a:pPr lvl="1" eaLnBrk="1" hangingPunct="1"/>
            <a:r>
              <a:rPr lang="en-US" altLang="ja-JP" smtClean="0"/>
              <a:t>Simple displays using A/D converters to go from computer to calligraphic CRT</a:t>
            </a:r>
          </a:p>
          <a:p>
            <a:pPr eaLnBrk="1" hangingPunct="1"/>
            <a:r>
              <a:rPr lang="en-US" altLang="ja-JP" smtClean="0"/>
              <a:t>Cost of refresh for CRT too high </a:t>
            </a:r>
          </a:p>
          <a:p>
            <a:pPr lvl="1" eaLnBrk="1" hangingPunct="1"/>
            <a:r>
              <a:rPr lang="en-US" altLang="ja-JP" smtClean="0"/>
              <a:t>Computers slow, expensive, unreliable</a:t>
            </a:r>
          </a:p>
        </p:txBody>
      </p:sp>
      <p:sp>
        <p:nvSpPr>
          <p:cNvPr id="2" name="スライド番号プレースホルダー 1"/>
          <p:cNvSpPr>
            <a:spLocks noGrp="1"/>
          </p:cNvSpPr>
          <p:nvPr>
            <p:ph type="sldNum" sz="quarter" idx="12"/>
          </p:nvPr>
        </p:nvSpPr>
        <p:spPr/>
        <p:txBody>
          <a:bodyPr/>
          <a:lstStyle/>
          <a:p>
            <a:pPr>
              <a:defRPr/>
            </a:pPr>
            <a:fld id="{674B3ECD-CDA5-4DBE-9F98-447955C2BDDA}" type="slidenum">
              <a:rPr lang="en-US" altLang="ja-JP" smtClean="0"/>
              <a:pPr>
                <a:defRPr/>
              </a:pPr>
              <a:t>39</a:t>
            </a:fld>
            <a:endParaRPr lang="en-US" altLang="ja-JP"/>
          </a:p>
        </p:txBody>
      </p:sp>
    </p:spTree>
    <p:extLst>
      <p:ext uri="{BB962C8B-B14F-4D97-AF65-F5344CB8AC3E}">
        <p14:creationId xmlns:p14="http://schemas.microsoft.com/office/powerpoint/2010/main" val="163703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title"/>
          </p:nvPr>
        </p:nvSpPr>
        <p:spPr/>
        <p:txBody>
          <a:bodyPr/>
          <a:lstStyle/>
          <a:p>
            <a:pPr eaLnBrk="1" hangingPunct="1"/>
            <a:r>
              <a:rPr lang="en-US" altLang="ja-JP" smtClean="0"/>
              <a:t>Computer Graphics: 1960-1970</a:t>
            </a:r>
          </a:p>
        </p:txBody>
      </p:sp>
      <p:sp>
        <p:nvSpPr>
          <p:cNvPr id="49155" name="Rectangle 6"/>
          <p:cNvSpPr>
            <a:spLocks noGrp="1" noChangeArrowheads="1"/>
          </p:cNvSpPr>
          <p:nvPr>
            <p:ph type="body" idx="1"/>
          </p:nvPr>
        </p:nvSpPr>
        <p:spPr/>
        <p:txBody>
          <a:bodyPr/>
          <a:lstStyle/>
          <a:p>
            <a:pPr eaLnBrk="1" hangingPunct="1"/>
            <a:r>
              <a:rPr lang="en-US" altLang="ja-JP" smtClean="0"/>
              <a:t>Wireframe graphics</a:t>
            </a:r>
          </a:p>
          <a:p>
            <a:pPr eaLnBrk="1" hangingPunct="1"/>
            <a:r>
              <a:rPr lang="en-US" altLang="ja-JP" smtClean="0"/>
              <a:t>Project Sketchpad</a:t>
            </a:r>
          </a:p>
          <a:p>
            <a:pPr eaLnBrk="1" hangingPunct="1"/>
            <a:r>
              <a:rPr lang="en-US" altLang="ja-JP" smtClean="0"/>
              <a:t>Display Processors</a:t>
            </a:r>
          </a:p>
          <a:p>
            <a:pPr eaLnBrk="1" hangingPunct="1"/>
            <a:r>
              <a:rPr lang="en-US" altLang="ja-JP" smtClean="0"/>
              <a:t>Storage tube</a:t>
            </a:r>
          </a:p>
        </p:txBody>
      </p:sp>
      <p:pic>
        <p:nvPicPr>
          <p:cNvPr id="49156" name="Picture 4" descr="hu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2213" y="1914525"/>
            <a:ext cx="396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674B3ECD-CDA5-4DBE-9F98-447955C2BDDA}" type="slidenum">
              <a:rPr lang="en-US" altLang="ja-JP" smtClean="0"/>
              <a:pPr>
                <a:defRPr/>
              </a:pPr>
              <a:t>40</a:t>
            </a:fld>
            <a:endParaRPr lang="en-US" altLang="ja-JP"/>
          </a:p>
        </p:txBody>
      </p:sp>
    </p:spTree>
    <p:extLst>
      <p:ext uri="{BB962C8B-B14F-4D97-AF65-F5344CB8AC3E}">
        <p14:creationId xmlns:p14="http://schemas.microsoft.com/office/powerpoint/2010/main" val="6392667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p:cNvSpPr>
            <a:spLocks noGrp="1" noChangeArrowheads="1"/>
          </p:cNvSpPr>
          <p:nvPr>
            <p:ph type="title"/>
          </p:nvPr>
        </p:nvSpPr>
        <p:spPr/>
        <p:txBody>
          <a:bodyPr/>
          <a:lstStyle/>
          <a:p>
            <a:pPr eaLnBrk="1" hangingPunct="1"/>
            <a:r>
              <a:rPr lang="en-US" altLang="ja-JP" smtClean="0"/>
              <a:t>Project Sketchpad</a:t>
            </a:r>
          </a:p>
        </p:txBody>
      </p:sp>
      <p:sp>
        <p:nvSpPr>
          <p:cNvPr id="50179" name="Rectangle 7"/>
          <p:cNvSpPr>
            <a:spLocks noGrp="1" noChangeArrowheads="1"/>
          </p:cNvSpPr>
          <p:nvPr>
            <p:ph type="body" idx="1"/>
          </p:nvPr>
        </p:nvSpPr>
        <p:spPr/>
        <p:txBody>
          <a:bodyPr/>
          <a:lstStyle/>
          <a:p>
            <a:pPr eaLnBrk="1" hangingPunct="1"/>
            <a:r>
              <a:rPr lang="en-US" altLang="ja-JP" smtClean="0"/>
              <a:t>Ivan Sutherland</a:t>
            </a:r>
            <a:r>
              <a:rPr lang="en-US" altLang="ja-JP" smtClean="0">
                <a:latin typeface="Arial" charset="0"/>
              </a:rPr>
              <a:t>’</a:t>
            </a:r>
            <a:r>
              <a:rPr lang="en-US" altLang="ja-JP" smtClean="0"/>
              <a:t>s PhD thesis at MIT</a:t>
            </a:r>
          </a:p>
          <a:p>
            <a:pPr lvl="1" eaLnBrk="1" hangingPunct="1"/>
            <a:r>
              <a:rPr lang="en-US" altLang="ja-JP" smtClean="0"/>
              <a:t>Recognized the potential of man-machine interaction </a:t>
            </a:r>
          </a:p>
          <a:p>
            <a:pPr lvl="1" eaLnBrk="1" hangingPunct="1"/>
            <a:r>
              <a:rPr lang="en-US" altLang="ja-JP" smtClean="0"/>
              <a:t>Loop</a:t>
            </a:r>
          </a:p>
          <a:p>
            <a:pPr lvl="2" eaLnBrk="1" hangingPunct="1"/>
            <a:r>
              <a:rPr lang="en-US" altLang="ja-JP" smtClean="0"/>
              <a:t>Display something</a:t>
            </a:r>
          </a:p>
          <a:p>
            <a:pPr lvl="2" eaLnBrk="1" hangingPunct="1"/>
            <a:r>
              <a:rPr lang="en-US" altLang="ja-JP" smtClean="0"/>
              <a:t>User moves light pen</a:t>
            </a:r>
          </a:p>
          <a:p>
            <a:pPr lvl="2" eaLnBrk="1" hangingPunct="1"/>
            <a:r>
              <a:rPr lang="en-US" altLang="ja-JP" smtClean="0"/>
              <a:t>Computer generates new display</a:t>
            </a:r>
          </a:p>
          <a:p>
            <a:pPr lvl="1" eaLnBrk="1" hangingPunct="1"/>
            <a:r>
              <a:rPr lang="en-US" altLang="ja-JP" smtClean="0"/>
              <a:t>Sutherland also created many of the now common algorithms for computer graphics</a:t>
            </a:r>
          </a:p>
        </p:txBody>
      </p:sp>
      <p:sp>
        <p:nvSpPr>
          <p:cNvPr id="2" name="スライド番号プレースホルダー 1"/>
          <p:cNvSpPr>
            <a:spLocks noGrp="1"/>
          </p:cNvSpPr>
          <p:nvPr>
            <p:ph type="sldNum" sz="quarter" idx="12"/>
          </p:nvPr>
        </p:nvSpPr>
        <p:spPr/>
        <p:txBody>
          <a:bodyPr/>
          <a:lstStyle/>
          <a:p>
            <a:pPr>
              <a:defRPr/>
            </a:pPr>
            <a:fld id="{674B3ECD-CDA5-4DBE-9F98-447955C2BDDA}" type="slidenum">
              <a:rPr lang="en-US" altLang="ja-JP" smtClean="0"/>
              <a:pPr>
                <a:defRPr/>
              </a:pPr>
              <a:t>41</a:t>
            </a:fld>
            <a:endParaRPr lang="en-US" altLang="ja-JP"/>
          </a:p>
        </p:txBody>
      </p:sp>
    </p:spTree>
    <p:extLst>
      <p:ext uri="{BB962C8B-B14F-4D97-AF65-F5344CB8AC3E}">
        <p14:creationId xmlns:p14="http://schemas.microsoft.com/office/powerpoint/2010/main" val="1040657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ja-JP" smtClean="0"/>
              <a:t>Display Processor</a:t>
            </a:r>
          </a:p>
        </p:txBody>
      </p:sp>
      <p:sp>
        <p:nvSpPr>
          <p:cNvPr id="51203" name="Rectangle 3"/>
          <p:cNvSpPr>
            <a:spLocks noGrp="1" noChangeArrowheads="1"/>
          </p:cNvSpPr>
          <p:nvPr>
            <p:ph type="body" idx="1"/>
          </p:nvPr>
        </p:nvSpPr>
        <p:spPr/>
        <p:txBody>
          <a:bodyPr/>
          <a:lstStyle/>
          <a:p>
            <a:pPr eaLnBrk="1" hangingPunct="1">
              <a:lnSpc>
                <a:spcPct val="90000"/>
              </a:lnSpc>
            </a:pPr>
            <a:r>
              <a:rPr lang="en-US" altLang="ja-JP" sz="2600" smtClean="0"/>
              <a:t>Rather than have host computer try to refresh display use a special purpose computer called a </a:t>
            </a:r>
            <a:r>
              <a:rPr lang="en-US" altLang="ja-JP" sz="2600" i="1" smtClean="0"/>
              <a:t>display processor </a:t>
            </a:r>
            <a:r>
              <a:rPr lang="en-US" altLang="ja-JP" sz="2600" smtClean="0"/>
              <a:t>(DPU)</a:t>
            </a:r>
            <a:endParaRPr lang="en-US" altLang="ja-JP" sz="2600" i="1" smtClean="0"/>
          </a:p>
          <a:p>
            <a:pPr eaLnBrk="1" hangingPunct="1">
              <a:lnSpc>
                <a:spcPct val="90000"/>
              </a:lnSpc>
            </a:pPr>
            <a:endParaRPr lang="en-US" altLang="ja-JP" sz="2600" i="1" smtClean="0"/>
          </a:p>
          <a:p>
            <a:pPr eaLnBrk="1" hangingPunct="1">
              <a:lnSpc>
                <a:spcPct val="90000"/>
              </a:lnSpc>
            </a:pPr>
            <a:endParaRPr lang="en-US" altLang="ja-JP" sz="2600" i="1" smtClean="0"/>
          </a:p>
          <a:p>
            <a:pPr eaLnBrk="1" hangingPunct="1">
              <a:lnSpc>
                <a:spcPct val="90000"/>
              </a:lnSpc>
            </a:pPr>
            <a:endParaRPr lang="en-US" altLang="ja-JP" sz="2600" i="1" smtClean="0"/>
          </a:p>
          <a:p>
            <a:pPr eaLnBrk="1" hangingPunct="1">
              <a:lnSpc>
                <a:spcPct val="90000"/>
              </a:lnSpc>
            </a:pPr>
            <a:endParaRPr lang="en-US" altLang="ja-JP" sz="2600" i="1" smtClean="0"/>
          </a:p>
          <a:p>
            <a:pPr eaLnBrk="1" hangingPunct="1">
              <a:lnSpc>
                <a:spcPct val="90000"/>
              </a:lnSpc>
            </a:pPr>
            <a:r>
              <a:rPr lang="en-US" altLang="ja-JP" sz="2600" smtClean="0"/>
              <a:t>Graphics stored in display list (display file) on display processor</a:t>
            </a:r>
          </a:p>
          <a:p>
            <a:pPr eaLnBrk="1" hangingPunct="1">
              <a:lnSpc>
                <a:spcPct val="90000"/>
              </a:lnSpc>
            </a:pPr>
            <a:r>
              <a:rPr lang="en-US" altLang="ja-JP" sz="2600" smtClean="0"/>
              <a:t>Host </a:t>
            </a:r>
            <a:r>
              <a:rPr lang="en-US" altLang="ja-JP" sz="2600" i="1" smtClean="0"/>
              <a:t>compiles</a:t>
            </a:r>
            <a:r>
              <a:rPr lang="en-US" altLang="ja-JP" sz="2600" smtClean="0"/>
              <a:t> display list and sends to DPU</a:t>
            </a:r>
          </a:p>
        </p:txBody>
      </p:sp>
      <p:pic>
        <p:nvPicPr>
          <p:cNvPr id="51204" name="Picture 4" descr="an01f2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55875" y="2924175"/>
            <a:ext cx="403225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674B3ECD-CDA5-4DBE-9F98-447955C2BDDA}" type="slidenum">
              <a:rPr lang="en-US" altLang="ja-JP" smtClean="0"/>
              <a:pPr>
                <a:defRPr/>
              </a:pPr>
              <a:t>42</a:t>
            </a:fld>
            <a:endParaRPr lang="en-US" altLang="ja-JP"/>
          </a:p>
        </p:txBody>
      </p:sp>
    </p:spTree>
    <p:extLst>
      <p:ext uri="{BB962C8B-B14F-4D97-AF65-F5344CB8AC3E}">
        <p14:creationId xmlns:p14="http://schemas.microsoft.com/office/powerpoint/2010/main" val="32825053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p:txBody>
          <a:bodyPr/>
          <a:lstStyle/>
          <a:p>
            <a:pPr eaLnBrk="1" hangingPunct="1"/>
            <a:r>
              <a:rPr lang="en-US" altLang="ja-JP" smtClean="0"/>
              <a:t>Direct View Storage Tube</a:t>
            </a:r>
          </a:p>
        </p:txBody>
      </p:sp>
      <p:sp>
        <p:nvSpPr>
          <p:cNvPr id="52227" name="Rectangle 5"/>
          <p:cNvSpPr>
            <a:spLocks noGrp="1" noChangeArrowheads="1"/>
          </p:cNvSpPr>
          <p:nvPr>
            <p:ph type="body" idx="1"/>
          </p:nvPr>
        </p:nvSpPr>
        <p:spPr/>
        <p:txBody>
          <a:bodyPr/>
          <a:lstStyle/>
          <a:p>
            <a:pPr eaLnBrk="1" hangingPunct="1"/>
            <a:r>
              <a:rPr lang="en-US" altLang="ja-JP" smtClean="0"/>
              <a:t>Created by Tektronix</a:t>
            </a:r>
          </a:p>
          <a:p>
            <a:pPr lvl="1" eaLnBrk="1" hangingPunct="1"/>
            <a:r>
              <a:rPr lang="en-US" altLang="ja-JP" smtClean="0"/>
              <a:t>Did not require constant refresh</a:t>
            </a:r>
          </a:p>
          <a:p>
            <a:pPr lvl="1" eaLnBrk="1" hangingPunct="1"/>
            <a:r>
              <a:rPr lang="en-US" altLang="ja-JP" smtClean="0"/>
              <a:t>Standard interface to computers</a:t>
            </a:r>
          </a:p>
          <a:p>
            <a:pPr lvl="2" eaLnBrk="1" hangingPunct="1"/>
            <a:r>
              <a:rPr lang="en-US" altLang="ja-JP" smtClean="0"/>
              <a:t>Allowed for standard software</a:t>
            </a:r>
          </a:p>
          <a:p>
            <a:pPr lvl="2" eaLnBrk="1" hangingPunct="1"/>
            <a:r>
              <a:rPr lang="en-US" altLang="ja-JP" smtClean="0"/>
              <a:t>Plot3D in Fortran</a:t>
            </a:r>
          </a:p>
          <a:p>
            <a:pPr lvl="1" eaLnBrk="1" hangingPunct="1"/>
            <a:r>
              <a:rPr lang="en-US" altLang="ja-JP" smtClean="0"/>
              <a:t>Relatively inexpensive</a:t>
            </a:r>
          </a:p>
          <a:p>
            <a:pPr lvl="2" eaLnBrk="1" hangingPunct="1"/>
            <a:r>
              <a:rPr lang="en-US" altLang="ja-JP" smtClean="0"/>
              <a:t>Opened door to use of computer graphics for CAD community</a:t>
            </a:r>
          </a:p>
        </p:txBody>
      </p:sp>
      <p:sp>
        <p:nvSpPr>
          <p:cNvPr id="2" name="スライド番号プレースホルダー 1"/>
          <p:cNvSpPr>
            <a:spLocks noGrp="1"/>
          </p:cNvSpPr>
          <p:nvPr>
            <p:ph type="sldNum" sz="quarter" idx="12"/>
          </p:nvPr>
        </p:nvSpPr>
        <p:spPr/>
        <p:txBody>
          <a:bodyPr/>
          <a:lstStyle/>
          <a:p>
            <a:pPr>
              <a:defRPr/>
            </a:pPr>
            <a:fld id="{674B3ECD-CDA5-4DBE-9F98-447955C2BDDA}" type="slidenum">
              <a:rPr lang="en-US" altLang="ja-JP" smtClean="0"/>
              <a:pPr>
                <a:defRPr/>
              </a:pPr>
              <a:t>43</a:t>
            </a:fld>
            <a:endParaRPr lang="en-US" altLang="ja-JP"/>
          </a:p>
        </p:txBody>
      </p:sp>
    </p:spTree>
    <p:extLst>
      <p:ext uri="{BB962C8B-B14F-4D97-AF65-F5344CB8AC3E}">
        <p14:creationId xmlns:p14="http://schemas.microsoft.com/office/powerpoint/2010/main" val="7361476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a:spLocks noGrp="1" noChangeArrowheads="1"/>
          </p:cNvSpPr>
          <p:nvPr>
            <p:ph type="title"/>
          </p:nvPr>
        </p:nvSpPr>
        <p:spPr/>
        <p:txBody>
          <a:bodyPr/>
          <a:lstStyle/>
          <a:p>
            <a:pPr eaLnBrk="1" hangingPunct="1"/>
            <a:r>
              <a:rPr lang="en-US" altLang="ja-JP" smtClean="0"/>
              <a:t>Computer Graphics: 1970-1980</a:t>
            </a:r>
          </a:p>
        </p:txBody>
      </p:sp>
      <p:sp>
        <p:nvSpPr>
          <p:cNvPr id="53251" name="Rectangle 7"/>
          <p:cNvSpPr>
            <a:spLocks noGrp="1" noChangeArrowheads="1"/>
          </p:cNvSpPr>
          <p:nvPr>
            <p:ph type="body" idx="1"/>
          </p:nvPr>
        </p:nvSpPr>
        <p:spPr/>
        <p:txBody>
          <a:bodyPr/>
          <a:lstStyle/>
          <a:p>
            <a:pPr eaLnBrk="1" hangingPunct="1"/>
            <a:r>
              <a:rPr lang="en-US" altLang="ja-JP" smtClean="0"/>
              <a:t>Raster Graphics</a:t>
            </a:r>
          </a:p>
          <a:p>
            <a:pPr eaLnBrk="1" hangingPunct="1"/>
            <a:r>
              <a:rPr lang="en-US" altLang="ja-JP" smtClean="0"/>
              <a:t>Beginning of graphics standards</a:t>
            </a:r>
          </a:p>
          <a:p>
            <a:pPr lvl="1" eaLnBrk="1" hangingPunct="1"/>
            <a:r>
              <a:rPr lang="en-US" altLang="ja-JP" smtClean="0"/>
              <a:t>IFIPS</a:t>
            </a:r>
          </a:p>
          <a:p>
            <a:pPr lvl="2" eaLnBrk="1" hangingPunct="1"/>
            <a:r>
              <a:rPr lang="en-US" altLang="ja-JP" smtClean="0"/>
              <a:t>GKS: European effort</a:t>
            </a:r>
          </a:p>
          <a:p>
            <a:pPr lvl="3" eaLnBrk="1" hangingPunct="1"/>
            <a:r>
              <a:rPr lang="en-US" altLang="ja-JP" smtClean="0"/>
              <a:t>Becomes ISO 2D standard</a:t>
            </a:r>
          </a:p>
          <a:p>
            <a:pPr lvl="2" eaLnBrk="1" hangingPunct="1"/>
            <a:r>
              <a:rPr lang="en-US" altLang="ja-JP" smtClean="0"/>
              <a:t>Core: North American effort</a:t>
            </a:r>
          </a:p>
          <a:p>
            <a:pPr lvl="3" eaLnBrk="1" hangingPunct="1"/>
            <a:r>
              <a:rPr lang="en-US" altLang="ja-JP" smtClean="0"/>
              <a:t> 3D but fails to become ISO standard</a:t>
            </a:r>
          </a:p>
          <a:p>
            <a:pPr eaLnBrk="1" hangingPunct="1"/>
            <a:r>
              <a:rPr lang="en-US" altLang="ja-JP" smtClean="0"/>
              <a:t>Workstations and PCs</a:t>
            </a:r>
          </a:p>
        </p:txBody>
      </p:sp>
      <p:sp>
        <p:nvSpPr>
          <p:cNvPr id="2" name="スライド番号プレースホルダー 1"/>
          <p:cNvSpPr>
            <a:spLocks noGrp="1"/>
          </p:cNvSpPr>
          <p:nvPr>
            <p:ph type="sldNum" sz="quarter" idx="12"/>
          </p:nvPr>
        </p:nvSpPr>
        <p:spPr/>
        <p:txBody>
          <a:bodyPr/>
          <a:lstStyle/>
          <a:p>
            <a:pPr>
              <a:defRPr/>
            </a:pPr>
            <a:fld id="{674B3ECD-CDA5-4DBE-9F98-447955C2BDDA}" type="slidenum">
              <a:rPr lang="en-US" altLang="ja-JP" smtClean="0"/>
              <a:pPr>
                <a:defRPr/>
              </a:pPr>
              <a:t>44</a:t>
            </a:fld>
            <a:endParaRPr lang="en-US" altLang="ja-JP"/>
          </a:p>
        </p:txBody>
      </p:sp>
    </p:spTree>
    <p:extLst>
      <p:ext uri="{BB962C8B-B14F-4D97-AF65-F5344CB8AC3E}">
        <p14:creationId xmlns:p14="http://schemas.microsoft.com/office/powerpoint/2010/main" val="8429303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ja-JP" smtClean="0"/>
              <a:t>Raster Graphics</a:t>
            </a:r>
          </a:p>
        </p:txBody>
      </p:sp>
      <p:sp>
        <p:nvSpPr>
          <p:cNvPr id="54275" name="Rectangle 3"/>
          <p:cNvSpPr>
            <a:spLocks noGrp="1" noChangeArrowheads="1"/>
          </p:cNvSpPr>
          <p:nvPr>
            <p:ph type="body" idx="1"/>
          </p:nvPr>
        </p:nvSpPr>
        <p:spPr/>
        <p:txBody>
          <a:bodyPr/>
          <a:lstStyle/>
          <a:p>
            <a:pPr eaLnBrk="1" hangingPunct="1"/>
            <a:r>
              <a:rPr lang="en-US" altLang="ja-JP" smtClean="0"/>
              <a:t>Image produced as an array (the </a:t>
            </a:r>
            <a:r>
              <a:rPr lang="en-US" altLang="ja-JP" i="1" smtClean="0"/>
              <a:t>raster</a:t>
            </a:r>
            <a:r>
              <a:rPr lang="en-US" altLang="ja-JP" smtClean="0"/>
              <a:t>) of picture elements (</a:t>
            </a:r>
            <a:r>
              <a:rPr lang="en-US" altLang="ja-JP" i="1" smtClean="0"/>
              <a:t>pixels</a:t>
            </a:r>
            <a:r>
              <a:rPr lang="en-US" altLang="ja-JP" smtClean="0"/>
              <a:t>) in the </a:t>
            </a:r>
            <a:r>
              <a:rPr lang="en-US" altLang="ja-JP" i="1" smtClean="0"/>
              <a:t>frame buffer</a:t>
            </a:r>
          </a:p>
        </p:txBody>
      </p:sp>
      <p:pic>
        <p:nvPicPr>
          <p:cNvPr id="54276" name="Picture 4" descr="an01f0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3228975"/>
            <a:ext cx="309245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5" descr="an01f02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3913" y="3305175"/>
            <a:ext cx="37338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674B3ECD-CDA5-4DBE-9F98-447955C2BDDA}" type="slidenum">
              <a:rPr lang="en-US" altLang="ja-JP" smtClean="0"/>
              <a:pPr>
                <a:defRPr/>
              </a:pPr>
              <a:t>45</a:t>
            </a:fld>
            <a:endParaRPr lang="en-US" altLang="ja-JP"/>
          </a:p>
        </p:txBody>
      </p:sp>
    </p:spTree>
    <p:extLst>
      <p:ext uri="{BB962C8B-B14F-4D97-AF65-F5344CB8AC3E}">
        <p14:creationId xmlns:p14="http://schemas.microsoft.com/office/powerpoint/2010/main" val="31105800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Grp="1" noChangeArrowheads="1"/>
          </p:cNvSpPr>
          <p:nvPr>
            <p:ph type="title"/>
          </p:nvPr>
        </p:nvSpPr>
        <p:spPr/>
        <p:txBody>
          <a:bodyPr/>
          <a:lstStyle/>
          <a:p>
            <a:pPr eaLnBrk="1" hangingPunct="1"/>
            <a:r>
              <a:rPr lang="en-US" altLang="ja-JP" smtClean="0"/>
              <a:t>Raster Graphics</a:t>
            </a:r>
          </a:p>
        </p:txBody>
      </p:sp>
      <p:sp>
        <p:nvSpPr>
          <p:cNvPr id="55299" name="Rectangle 6"/>
          <p:cNvSpPr>
            <a:spLocks noGrp="1" noChangeArrowheads="1"/>
          </p:cNvSpPr>
          <p:nvPr>
            <p:ph type="body" idx="1"/>
          </p:nvPr>
        </p:nvSpPr>
        <p:spPr/>
        <p:txBody>
          <a:bodyPr/>
          <a:lstStyle/>
          <a:p>
            <a:pPr eaLnBrk="1" hangingPunct="1"/>
            <a:r>
              <a:rPr lang="en-US" altLang="ja-JP" smtClean="0"/>
              <a:t>Allow us to go from lines and wireframes to filled polygons</a:t>
            </a:r>
          </a:p>
        </p:txBody>
      </p:sp>
      <p:pic>
        <p:nvPicPr>
          <p:cNvPr id="55300" name="Picture 4" descr="hue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2588" y="2787650"/>
            <a:ext cx="3305175"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674B3ECD-CDA5-4DBE-9F98-447955C2BDDA}" type="slidenum">
              <a:rPr lang="en-US" altLang="ja-JP" smtClean="0"/>
              <a:pPr>
                <a:defRPr/>
              </a:pPr>
              <a:t>46</a:t>
            </a:fld>
            <a:endParaRPr lang="en-US" altLang="ja-JP"/>
          </a:p>
        </p:txBody>
      </p:sp>
    </p:spTree>
    <p:extLst>
      <p:ext uri="{BB962C8B-B14F-4D97-AF65-F5344CB8AC3E}">
        <p14:creationId xmlns:p14="http://schemas.microsoft.com/office/powerpoint/2010/main" val="36701752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p:txBody>
          <a:bodyPr/>
          <a:lstStyle/>
          <a:p>
            <a:pPr eaLnBrk="1" hangingPunct="1"/>
            <a:r>
              <a:rPr lang="en-US" altLang="ja-JP" smtClean="0"/>
              <a:t>PCs and Workstations</a:t>
            </a:r>
          </a:p>
        </p:txBody>
      </p:sp>
      <p:sp>
        <p:nvSpPr>
          <p:cNvPr id="56323" name="Rectangle 5"/>
          <p:cNvSpPr>
            <a:spLocks noGrp="1" noChangeArrowheads="1"/>
          </p:cNvSpPr>
          <p:nvPr>
            <p:ph type="body" idx="1"/>
          </p:nvPr>
        </p:nvSpPr>
        <p:spPr/>
        <p:txBody>
          <a:bodyPr/>
          <a:lstStyle/>
          <a:p>
            <a:pPr eaLnBrk="1" hangingPunct="1"/>
            <a:r>
              <a:rPr lang="en-US" altLang="ja-JP" smtClean="0"/>
              <a:t>Although we no longer make the distinction between workstations and PCs historically they evolved from different roots</a:t>
            </a:r>
          </a:p>
          <a:p>
            <a:pPr lvl="1" eaLnBrk="1" hangingPunct="1"/>
            <a:r>
              <a:rPr lang="en-US" altLang="ja-JP" smtClean="0"/>
              <a:t>Early workstations characterized by</a:t>
            </a:r>
          </a:p>
          <a:p>
            <a:pPr lvl="2" eaLnBrk="1" hangingPunct="1"/>
            <a:r>
              <a:rPr lang="en-US" altLang="ja-JP" smtClean="0"/>
              <a:t>Networked connection: client-server</a:t>
            </a:r>
          </a:p>
          <a:p>
            <a:pPr lvl="2" eaLnBrk="1" hangingPunct="1"/>
            <a:r>
              <a:rPr lang="en-US" altLang="ja-JP" smtClean="0"/>
              <a:t>High-level of interactivity</a:t>
            </a:r>
          </a:p>
          <a:p>
            <a:pPr lvl="1" eaLnBrk="1" hangingPunct="1"/>
            <a:r>
              <a:rPr lang="en-US" altLang="ja-JP" smtClean="0"/>
              <a:t>Early PCs included frame buffer as part of user memory</a:t>
            </a:r>
          </a:p>
        </p:txBody>
      </p:sp>
      <p:sp>
        <p:nvSpPr>
          <p:cNvPr id="2" name="スライド番号プレースホルダー 1"/>
          <p:cNvSpPr>
            <a:spLocks noGrp="1"/>
          </p:cNvSpPr>
          <p:nvPr>
            <p:ph type="sldNum" sz="quarter" idx="12"/>
          </p:nvPr>
        </p:nvSpPr>
        <p:spPr/>
        <p:txBody>
          <a:bodyPr/>
          <a:lstStyle/>
          <a:p>
            <a:pPr>
              <a:defRPr/>
            </a:pPr>
            <a:fld id="{674B3ECD-CDA5-4DBE-9F98-447955C2BDDA}" type="slidenum">
              <a:rPr lang="en-US" altLang="ja-JP" smtClean="0"/>
              <a:pPr>
                <a:defRPr/>
              </a:pPr>
              <a:t>47</a:t>
            </a:fld>
            <a:endParaRPr lang="en-US" altLang="ja-JP"/>
          </a:p>
        </p:txBody>
      </p:sp>
    </p:spTree>
    <p:extLst>
      <p:ext uri="{BB962C8B-B14F-4D97-AF65-F5344CB8AC3E}">
        <p14:creationId xmlns:p14="http://schemas.microsoft.com/office/powerpoint/2010/main" val="32025816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
          <p:cNvSpPr>
            <a:spLocks noGrp="1" noChangeArrowheads="1"/>
          </p:cNvSpPr>
          <p:nvPr>
            <p:ph type="title"/>
          </p:nvPr>
        </p:nvSpPr>
        <p:spPr/>
        <p:txBody>
          <a:bodyPr/>
          <a:lstStyle/>
          <a:p>
            <a:pPr eaLnBrk="1" hangingPunct="1"/>
            <a:r>
              <a:rPr lang="en-US" altLang="ja-JP" smtClean="0"/>
              <a:t>Computer Graphics: 1980-1990</a:t>
            </a:r>
          </a:p>
        </p:txBody>
      </p:sp>
      <p:sp>
        <p:nvSpPr>
          <p:cNvPr id="57347" name="Rectangle 11"/>
          <p:cNvSpPr>
            <a:spLocks noGrp="1" noChangeArrowheads="1"/>
          </p:cNvSpPr>
          <p:nvPr>
            <p:ph type="body" idx="1"/>
          </p:nvPr>
        </p:nvSpPr>
        <p:spPr/>
        <p:txBody>
          <a:bodyPr/>
          <a:lstStyle/>
          <a:p>
            <a:pPr eaLnBrk="1" hangingPunct="1"/>
            <a:r>
              <a:rPr lang="en-US" altLang="ja-JP" smtClean="0"/>
              <a:t>Realism comes to computer graphics </a:t>
            </a:r>
          </a:p>
        </p:txBody>
      </p:sp>
      <p:pic>
        <p:nvPicPr>
          <p:cNvPr id="57348" name="Picture 4" descr="hue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601913"/>
            <a:ext cx="2771775"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5" descr="hue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2601913"/>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6" descr="hue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2601913"/>
            <a:ext cx="2695575"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1" name="Text Box 7"/>
          <p:cNvSpPr txBox="1">
            <a:spLocks noChangeArrowheads="1"/>
          </p:cNvSpPr>
          <p:nvPr/>
        </p:nvSpPr>
        <p:spPr bwMode="auto">
          <a:xfrm>
            <a:off x="609600" y="5257800"/>
            <a:ext cx="2105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r>
              <a:rPr kumimoji="0" lang="en-US" altLang="ja-JP" sz="2400">
                <a:latin typeface="Times New Roman" pitchFamily="18" charset="0"/>
              </a:rPr>
              <a:t>smooth shading</a:t>
            </a:r>
          </a:p>
        </p:txBody>
      </p:sp>
      <p:sp>
        <p:nvSpPr>
          <p:cNvPr id="57352" name="Text Box 8"/>
          <p:cNvSpPr txBox="1">
            <a:spLocks noChangeArrowheads="1"/>
          </p:cNvSpPr>
          <p:nvPr/>
        </p:nvSpPr>
        <p:spPr bwMode="auto">
          <a:xfrm>
            <a:off x="3733800" y="5257800"/>
            <a:ext cx="19415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r>
              <a:rPr kumimoji="0" lang="en-US" altLang="ja-JP" sz="2400">
                <a:latin typeface="Times New Roman" pitchFamily="18" charset="0"/>
              </a:rPr>
              <a:t>environmental</a:t>
            </a:r>
          </a:p>
          <a:p>
            <a:r>
              <a:rPr kumimoji="0" lang="en-US" altLang="ja-JP" sz="2400">
                <a:latin typeface="Times New Roman" pitchFamily="18" charset="0"/>
              </a:rPr>
              <a:t>    mapping</a:t>
            </a:r>
          </a:p>
        </p:txBody>
      </p:sp>
      <p:sp>
        <p:nvSpPr>
          <p:cNvPr id="57353" name="Text Box 9"/>
          <p:cNvSpPr txBox="1">
            <a:spLocks noChangeArrowheads="1"/>
          </p:cNvSpPr>
          <p:nvPr/>
        </p:nvSpPr>
        <p:spPr bwMode="auto">
          <a:xfrm>
            <a:off x="6629400" y="5257800"/>
            <a:ext cx="2019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r>
              <a:rPr kumimoji="0" lang="en-US" altLang="ja-JP" sz="2400">
                <a:latin typeface="Times New Roman" pitchFamily="18" charset="0"/>
              </a:rPr>
              <a:t>bump mapping</a:t>
            </a:r>
          </a:p>
        </p:txBody>
      </p:sp>
      <p:sp>
        <p:nvSpPr>
          <p:cNvPr id="2" name="スライド番号プレースホルダー 1"/>
          <p:cNvSpPr>
            <a:spLocks noGrp="1"/>
          </p:cNvSpPr>
          <p:nvPr>
            <p:ph type="sldNum" sz="quarter" idx="12"/>
          </p:nvPr>
        </p:nvSpPr>
        <p:spPr/>
        <p:txBody>
          <a:bodyPr/>
          <a:lstStyle/>
          <a:p>
            <a:pPr>
              <a:defRPr/>
            </a:pPr>
            <a:fld id="{674B3ECD-CDA5-4DBE-9F98-447955C2BDDA}" type="slidenum">
              <a:rPr lang="en-US" altLang="ja-JP" smtClean="0"/>
              <a:pPr>
                <a:defRPr/>
              </a:pPr>
              <a:t>48</a:t>
            </a:fld>
            <a:endParaRPr lang="en-US" altLang="ja-JP"/>
          </a:p>
        </p:txBody>
      </p:sp>
    </p:spTree>
    <p:extLst>
      <p:ext uri="{BB962C8B-B14F-4D97-AF65-F5344CB8AC3E}">
        <p14:creationId xmlns:p14="http://schemas.microsoft.com/office/powerpoint/2010/main" val="3736016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zh-TW" smtClean="0"/>
              <a:t>Applications</a:t>
            </a:r>
          </a:p>
        </p:txBody>
      </p:sp>
      <p:sp>
        <p:nvSpPr>
          <p:cNvPr id="6147" name="Rectangle 3"/>
          <p:cNvSpPr>
            <a:spLocks noGrp="1" noChangeArrowheads="1"/>
          </p:cNvSpPr>
          <p:nvPr>
            <p:ph type="body" idx="1"/>
          </p:nvPr>
        </p:nvSpPr>
        <p:spPr>
          <a:xfrm>
            <a:off x="566738" y="1752600"/>
            <a:ext cx="8001000" cy="2324100"/>
          </a:xfrm>
        </p:spPr>
        <p:txBody>
          <a:bodyPr/>
          <a:lstStyle/>
          <a:p>
            <a:pPr eaLnBrk="1" hangingPunct="1">
              <a:lnSpc>
                <a:spcPct val="90000"/>
              </a:lnSpc>
            </a:pPr>
            <a:r>
              <a:rPr lang="en-US" altLang="zh-TW" sz="2600" smtClean="0"/>
              <a:t>Movies</a:t>
            </a:r>
          </a:p>
          <a:p>
            <a:pPr eaLnBrk="1" hangingPunct="1">
              <a:lnSpc>
                <a:spcPct val="90000"/>
              </a:lnSpc>
            </a:pPr>
            <a:r>
              <a:rPr lang="en-US" altLang="zh-TW" sz="2600" smtClean="0"/>
              <a:t>Interactive entertainment</a:t>
            </a:r>
          </a:p>
          <a:p>
            <a:pPr eaLnBrk="1" hangingPunct="1">
              <a:lnSpc>
                <a:spcPct val="90000"/>
              </a:lnSpc>
            </a:pPr>
            <a:r>
              <a:rPr lang="en-US" altLang="zh-TW" sz="2600" smtClean="0"/>
              <a:t>Industrial design</a:t>
            </a:r>
          </a:p>
          <a:p>
            <a:pPr eaLnBrk="1" hangingPunct="1">
              <a:lnSpc>
                <a:spcPct val="90000"/>
              </a:lnSpc>
            </a:pPr>
            <a:r>
              <a:rPr lang="en-US" altLang="zh-TW" sz="2600" smtClean="0"/>
              <a:t>Architecture</a:t>
            </a:r>
          </a:p>
          <a:p>
            <a:pPr eaLnBrk="1" hangingPunct="1">
              <a:lnSpc>
                <a:spcPct val="90000"/>
              </a:lnSpc>
            </a:pPr>
            <a:r>
              <a:rPr lang="en-US" altLang="zh-TW" sz="2600" smtClean="0"/>
              <a:t>Culture heritage</a:t>
            </a: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4022725"/>
            <a:ext cx="381635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4022725"/>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1465263"/>
            <a:ext cx="3097213"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スライド番号プレースホルダ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5309CE66-BE31-4CDB-8F9B-FC13E7C82295}" type="slidenum">
              <a:rPr kumimoji="0" lang="en-US" altLang="ja-JP" smtClean="0"/>
              <a:pPr eaLnBrk="1" hangingPunct="1"/>
              <a:t>4</a:t>
            </a:fld>
            <a:endParaRPr kumimoji="0" lang="en-US" altLang="ja-JP"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ja-JP" smtClean="0"/>
              <a:t>Computer Graphics: 1980-1990</a:t>
            </a:r>
          </a:p>
        </p:txBody>
      </p:sp>
      <p:sp>
        <p:nvSpPr>
          <p:cNvPr id="58371" name="Rectangle 3"/>
          <p:cNvSpPr>
            <a:spLocks noGrp="1" noChangeArrowheads="1"/>
          </p:cNvSpPr>
          <p:nvPr>
            <p:ph type="body" idx="1"/>
          </p:nvPr>
        </p:nvSpPr>
        <p:spPr>
          <a:xfrm>
            <a:off x="566738" y="1752600"/>
            <a:ext cx="8326437" cy="4267200"/>
          </a:xfrm>
        </p:spPr>
        <p:txBody>
          <a:bodyPr/>
          <a:lstStyle/>
          <a:p>
            <a:pPr eaLnBrk="1" hangingPunct="1"/>
            <a:r>
              <a:rPr lang="en-US" altLang="ja-JP" smtClean="0"/>
              <a:t>Special purpose hardware</a:t>
            </a:r>
          </a:p>
          <a:p>
            <a:pPr lvl="1" eaLnBrk="1" hangingPunct="1"/>
            <a:r>
              <a:rPr lang="en-US" altLang="ja-JP" smtClean="0"/>
              <a:t>Silicon Graphics geometry engine</a:t>
            </a:r>
          </a:p>
          <a:p>
            <a:pPr lvl="2" eaLnBrk="1" hangingPunct="1"/>
            <a:r>
              <a:rPr lang="en-US" altLang="ja-JP" smtClean="0"/>
              <a:t>VLSI implementation of graphics pipline</a:t>
            </a:r>
          </a:p>
          <a:p>
            <a:pPr eaLnBrk="1" hangingPunct="1"/>
            <a:r>
              <a:rPr lang="en-US" altLang="ja-JP" smtClean="0"/>
              <a:t>Industry-based standards</a:t>
            </a:r>
          </a:p>
          <a:p>
            <a:pPr lvl="1" eaLnBrk="1" hangingPunct="1"/>
            <a:r>
              <a:rPr lang="en-US" altLang="ja-JP" smtClean="0"/>
              <a:t>PHIGS</a:t>
            </a:r>
          </a:p>
          <a:p>
            <a:pPr lvl="1" eaLnBrk="1" hangingPunct="1"/>
            <a:r>
              <a:rPr lang="en-US" altLang="ja-JP" smtClean="0"/>
              <a:t>RenderMan</a:t>
            </a:r>
          </a:p>
          <a:p>
            <a:pPr eaLnBrk="1" hangingPunct="1"/>
            <a:r>
              <a:rPr lang="en-US" altLang="ja-JP" smtClean="0"/>
              <a:t>Networked graphics: X Window System</a:t>
            </a:r>
          </a:p>
          <a:p>
            <a:pPr eaLnBrk="1" hangingPunct="1"/>
            <a:r>
              <a:rPr lang="en-US" altLang="ja-JP" smtClean="0"/>
              <a:t>Human-Computer Interface (HCI)</a:t>
            </a:r>
          </a:p>
        </p:txBody>
      </p:sp>
      <p:sp>
        <p:nvSpPr>
          <p:cNvPr id="2" name="スライド番号プレースホルダー 1"/>
          <p:cNvSpPr>
            <a:spLocks noGrp="1"/>
          </p:cNvSpPr>
          <p:nvPr>
            <p:ph type="sldNum" sz="quarter" idx="12"/>
          </p:nvPr>
        </p:nvSpPr>
        <p:spPr/>
        <p:txBody>
          <a:bodyPr/>
          <a:lstStyle/>
          <a:p>
            <a:pPr>
              <a:defRPr/>
            </a:pPr>
            <a:fld id="{674B3ECD-CDA5-4DBE-9F98-447955C2BDDA}" type="slidenum">
              <a:rPr lang="en-US" altLang="ja-JP" smtClean="0"/>
              <a:pPr>
                <a:defRPr/>
              </a:pPr>
              <a:t>49</a:t>
            </a:fld>
            <a:endParaRPr lang="en-US" altLang="ja-JP"/>
          </a:p>
        </p:txBody>
      </p:sp>
    </p:spTree>
    <p:extLst>
      <p:ext uri="{BB962C8B-B14F-4D97-AF65-F5344CB8AC3E}">
        <p14:creationId xmlns:p14="http://schemas.microsoft.com/office/powerpoint/2010/main" val="6283441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ja-JP" smtClean="0"/>
              <a:t>Computer Graphics: 1990-2000</a:t>
            </a:r>
          </a:p>
        </p:txBody>
      </p:sp>
      <p:sp>
        <p:nvSpPr>
          <p:cNvPr id="59395" name="Rectangle 3"/>
          <p:cNvSpPr>
            <a:spLocks noGrp="1" noChangeArrowheads="1"/>
          </p:cNvSpPr>
          <p:nvPr>
            <p:ph type="body" idx="1"/>
          </p:nvPr>
        </p:nvSpPr>
        <p:spPr/>
        <p:txBody>
          <a:bodyPr/>
          <a:lstStyle/>
          <a:p>
            <a:pPr eaLnBrk="1" hangingPunct="1"/>
            <a:r>
              <a:rPr lang="en-US" altLang="ja-JP" smtClean="0"/>
              <a:t>OpenGL API</a:t>
            </a:r>
          </a:p>
          <a:p>
            <a:pPr eaLnBrk="1" hangingPunct="1"/>
            <a:r>
              <a:rPr lang="en-US" altLang="ja-JP" smtClean="0"/>
              <a:t>Completely computer-generated feature-length movies (Toy Story) are successful</a:t>
            </a:r>
          </a:p>
          <a:p>
            <a:pPr eaLnBrk="1" hangingPunct="1"/>
            <a:r>
              <a:rPr lang="en-US" altLang="ja-JP" smtClean="0"/>
              <a:t>New hardware capabilities</a:t>
            </a:r>
          </a:p>
          <a:p>
            <a:pPr lvl="1" eaLnBrk="1" hangingPunct="1"/>
            <a:r>
              <a:rPr lang="en-US" altLang="ja-JP" smtClean="0"/>
              <a:t>Texture mapping</a:t>
            </a:r>
          </a:p>
          <a:p>
            <a:pPr lvl="1" eaLnBrk="1" hangingPunct="1"/>
            <a:r>
              <a:rPr lang="en-US" altLang="ja-JP" smtClean="0"/>
              <a:t>Blending</a:t>
            </a:r>
          </a:p>
          <a:p>
            <a:pPr lvl="1" eaLnBrk="1" hangingPunct="1"/>
            <a:r>
              <a:rPr lang="en-US" altLang="ja-JP" smtClean="0"/>
              <a:t>Accumulation, stencil buffer</a:t>
            </a:r>
          </a:p>
        </p:txBody>
      </p:sp>
      <p:sp>
        <p:nvSpPr>
          <p:cNvPr id="2" name="スライド番号プレースホルダー 1"/>
          <p:cNvSpPr>
            <a:spLocks noGrp="1"/>
          </p:cNvSpPr>
          <p:nvPr>
            <p:ph type="sldNum" sz="quarter" idx="12"/>
          </p:nvPr>
        </p:nvSpPr>
        <p:spPr/>
        <p:txBody>
          <a:bodyPr/>
          <a:lstStyle/>
          <a:p>
            <a:pPr>
              <a:defRPr/>
            </a:pPr>
            <a:fld id="{674B3ECD-CDA5-4DBE-9F98-447955C2BDDA}" type="slidenum">
              <a:rPr lang="en-US" altLang="ja-JP" smtClean="0"/>
              <a:pPr>
                <a:defRPr/>
              </a:pPr>
              <a:t>50</a:t>
            </a:fld>
            <a:endParaRPr lang="en-US" altLang="ja-JP"/>
          </a:p>
        </p:txBody>
      </p:sp>
    </p:spTree>
    <p:extLst>
      <p:ext uri="{BB962C8B-B14F-4D97-AF65-F5344CB8AC3E}">
        <p14:creationId xmlns:p14="http://schemas.microsoft.com/office/powerpoint/2010/main" val="42254147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tLang="ja-JP" smtClean="0"/>
              <a:t>Computer Graphics: 2000-</a:t>
            </a:r>
          </a:p>
        </p:txBody>
      </p:sp>
      <p:sp>
        <p:nvSpPr>
          <p:cNvPr id="60419" name="Rectangle 3"/>
          <p:cNvSpPr>
            <a:spLocks noGrp="1" noChangeArrowheads="1"/>
          </p:cNvSpPr>
          <p:nvPr>
            <p:ph type="body" idx="1"/>
          </p:nvPr>
        </p:nvSpPr>
        <p:spPr/>
        <p:txBody>
          <a:bodyPr/>
          <a:lstStyle/>
          <a:p>
            <a:pPr eaLnBrk="1" hangingPunct="1"/>
            <a:r>
              <a:rPr lang="en-US" altLang="ja-JP" smtClean="0"/>
              <a:t>Photorealism</a:t>
            </a:r>
          </a:p>
          <a:p>
            <a:pPr eaLnBrk="1" hangingPunct="1"/>
            <a:r>
              <a:rPr lang="en-US" altLang="ja-JP" smtClean="0"/>
              <a:t>Graphics cards for PCs dominate market</a:t>
            </a:r>
          </a:p>
          <a:p>
            <a:pPr lvl="1" eaLnBrk="1" hangingPunct="1"/>
            <a:r>
              <a:rPr lang="en-US" altLang="ja-JP" smtClean="0"/>
              <a:t>Nvidia, ATI, 3DLabs</a:t>
            </a:r>
          </a:p>
          <a:p>
            <a:pPr eaLnBrk="1" hangingPunct="1"/>
            <a:r>
              <a:rPr lang="en-US" altLang="ja-JP" smtClean="0"/>
              <a:t>Game boxes and game players determine direction of market</a:t>
            </a:r>
          </a:p>
          <a:p>
            <a:pPr eaLnBrk="1" hangingPunct="1"/>
            <a:r>
              <a:rPr lang="en-US" altLang="ja-JP" smtClean="0"/>
              <a:t>Computer graphics routine in movie industry: Maya, Lightwave</a:t>
            </a:r>
          </a:p>
        </p:txBody>
      </p:sp>
      <p:sp>
        <p:nvSpPr>
          <p:cNvPr id="2" name="スライド番号プレースホルダー 1"/>
          <p:cNvSpPr>
            <a:spLocks noGrp="1"/>
          </p:cNvSpPr>
          <p:nvPr>
            <p:ph type="sldNum" sz="quarter" idx="12"/>
          </p:nvPr>
        </p:nvSpPr>
        <p:spPr/>
        <p:txBody>
          <a:bodyPr/>
          <a:lstStyle/>
          <a:p>
            <a:pPr>
              <a:defRPr/>
            </a:pPr>
            <a:fld id="{674B3ECD-CDA5-4DBE-9F98-447955C2BDDA}" type="slidenum">
              <a:rPr lang="en-US" altLang="ja-JP" smtClean="0"/>
              <a:pPr>
                <a:defRPr/>
              </a:pPr>
              <a:t>51</a:t>
            </a:fld>
            <a:endParaRPr lang="en-US" altLang="ja-JP"/>
          </a:p>
        </p:txBody>
      </p:sp>
    </p:spTree>
    <p:extLst>
      <p:ext uri="{BB962C8B-B14F-4D97-AF65-F5344CB8AC3E}">
        <p14:creationId xmlns:p14="http://schemas.microsoft.com/office/powerpoint/2010/main" val="763913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ja-JP" smtClean="0"/>
              <a:t>The Graphics Process</a:t>
            </a:r>
          </a:p>
        </p:txBody>
      </p:sp>
      <p:sp>
        <p:nvSpPr>
          <p:cNvPr id="7171" name="Text Box 3"/>
          <p:cNvSpPr txBox="1">
            <a:spLocks noChangeArrowheads="1"/>
          </p:cNvSpPr>
          <p:nvPr/>
        </p:nvSpPr>
        <p:spPr bwMode="auto">
          <a:xfrm>
            <a:off x="3708400" y="2138363"/>
            <a:ext cx="1738313" cy="641350"/>
          </a:xfrm>
          <a:prstGeom prst="rect">
            <a:avLst/>
          </a:prstGeom>
          <a:solidFill>
            <a:schemeClr val="accent1"/>
          </a:solidFill>
          <a:ln w="38100">
            <a:solidFill>
              <a:schemeClr val="tx1"/>
            </a:solidFill>
            <a:miter lim="800000"/>
            <a:headEnd/>
            <a:tailEnd/>
          </a:ln>
        </p:spPr>
        <p:txBody>
          <a:bodyPr wrap="none" anchor="ctr" anchorCtr="1"/>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algn="ctr" eaLnBrk="1" hangingPunct="1"/>
            <a:r>
              <a:rPr lang="en-US" altLang="ja-JP" b="1"/>
              <a:t>Lighting</a:t>
            </a:r>
          </a:p>
          <a:p>
            <a:pPr algn="ctr" eaLnBrk="1" hangingPunct="1"/>
            <a:r>
              <a:rPr lang="en-US" altLang="ja-JP" b="1"/>
              <a:t>Information</a:t>
            </a:r>
          </a:p>
        </p:txBody>
      </p:sp>
      <p:sp>
        <p:nvSpPr>
          <p:cNvPr id="7172" name="Text Box 4"/>
          <p:cNvSpPr txBox="1">
            <a:spLocks noChangeArrowheads="1"/>
          </p:cNvSpPr>
          <p:nvPr/>
        </p:nvSpPr>
        <p:spPr bwMode="auto">
          <a:xfrm>
            <a:off x="3708400" y="5019675"/>
            <a:ext cx="1738313" cy="641350"/>
          </a:xfrm>
          <a:prstGeom prst="rect">
            <a:avLst/>
          </a:prstGeom>
          <a:solidFill>
            <a:schemeClr val="accent1"/>
          </a:solidFill>
          <a:ln w="38100">
            <a:solidFill>
              <a:schemeClr val="tx1"/>
            </a:solidFill>
            <a:miter lim="800000"/>
            <a:headEnd/>
            <a:tailEnd/>
          </a:ln>
        </p:spPr>
        <p:txBody>
          <a:bodyPr wrap="none" anchor="ctr" anchorCtr="1"/>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algn="ctr" eaLnBrk="1" hangingPunct="1"/>
            <a:r>
              <a:rPr lang="en-US" altLang="ja-JP" b="1"/>
              <a:t>Texture</a:t>
            </a:r>
          </a:p>
          <a:p>
            <a:pPr algn="ctr" eaLnBrk="1" hangingPunct="1"/>
            <a:r>
              <a:rPr lang="en-US" altLang="ja-JP" b="1"/>
              <a:t>Information</a:t>
            </a:r>
          </a:p>
        </p:txBody>
      </p:sp>
      <p:sp>
        <p:nvSpPr>
          <p:cNvPr id="7173" name="Text Box 5"/>
          <p:cNvSpPr txBox="1">
            <a:spLocks noChangeArrowheads="1"/>
          </p:cNvSpPr>
          <p:nvPr/>
        </p:nvSpPr>
        <p:spPr bwMode="auto">
          <a:xfrm>
            <a:off x="3708400" y="3579813"/>
            <a:ext cx="1738313" cy="641350"/>
          </a:xfrm>
          <a:prstGeom prst="rect">
            <a:avLst/>
          </a:prstGeom>
          <a:solidFill>
            <a:schemeClr val="accent1"/>
          </a:solidFill>
          <a:ln w="38100">
            <a:solidFill>
              <a:schemeClr val="tx1"/>
            </a:solidFill>
            <a:miter lim="800000"/>
            <a:headEnd/>
            <a:tailEnd/>
          </a:ln>
        </p:spPr>
        <p:txBody>
          <a:bodyPr wrap="none" anchor="ctr" anchorCtr="1"/>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algn="ctr" eaLnBrk="1" hangingPunct="1"/>
            <a:r>
              <a:rPr lang="en-US" altLang="ja-JP" b="1"/>
              <a:t>Rendering</a:t>
            </a:r>
          </a:p>
        </p:txBody>
      </p:sp>
      <p:sp>
        <p:nvSpPr>
          <p:cNvPr id="7174" name="Text Box 6"/>
          <p:cNvSpPr txBox="1">
            <a:spLocks noChangeArrowheads="1"/>
          </p:cNvSpPr>
          <p:nvPr/>
        </p:nvSpPr>
        <p:spPr bwMode="auto">
          <a:xfrm>
            <a:off x="6578600" y="3395663"/>
            <a:ext cx="1738313" cy="1008062"/>
          </a:xfrm>
          <a:prstGeom prst="rect">
            <a:avLst/>
          </a:prstGeom>
          <a:solidFill>
            <a:schemeClr val="accent1"/>
          </a:solidFill>
          <a:ln w="38100">
            <a:solidFill>
              <a:schemeClr val="tx1"/>
            </a:solidFill>
            <a:miter lim="800000"/>
            <a:headEnd/>
            <a:tailEnd/>
          </a:ln>
        </p:spPr>
        <p:txBody>
          <a:bodyPr wrap="none" anchor="ctr" anchorCtr="1"/>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algn="ctr" eaLnBrk="1" hangingPunct="1"/>
            <a:r>
              <a:rPr lang="en-US" altLang="ja-JP" b="1"/>
              <a:t>Image</a:t>
            </a:r>
            <a:br>
              <a:rPr lang="en-US" altLang="ja-JP" b="1"/>
            </a:br>
            <a:r>
              <a:rPr lang="en-US" altLang="ja-JP" b="1"/>
              <a:t>Storage &amp;</a:t>
            </a:r>
            <a:br>
              <a:rPr lang="en-US" altLang="ja-JP" b="1"/>
            </a:br>
            <a:r>
              <a:rPr lang="en-US" altLang="ja-JP" b="1"/>
              <a:t>Display</a:t>
            </a:r>
          </a:p>
        </p:txBody>
      </p:sp>
      <p:sp>
        <p:nvSpPr>
          <p:cNvPr id="7175" name="Text Box 7"/>
          <p:cNvSpPr txBox="1">
            <a:spLocks noChangeArrowheads="1"/>
          </p:cNvSpPr>
          <p:nvPr/>
        </p:nvSpPr>
        <p:spPr bwMode="auto">
          <a:xfrm>
            <a:off x="755650" y="2787650"/>
            <a:ext cx="1738313" cy="1008063"/>
          </a:xfrm>
          <a:prstGeom prst="rect">
            <a:avLst/>
          </a:prstGeom>
          <a:solidFill>
            <a:schemeClr val="accent1"/>
          </a:solidFill>
          <a:ln w="38100">
            <a:solidFill>
              <a:schemeClr val="tx1"/>
            </a:solidFill>
            <a:miter lim="800000"/>
            <a:headEnd/>
            <a:tailEnd/>
          </a:ln>
        </p:spPr>
        <p:txBody>
          <a:bodyPr wrap="none" anchor="ctr" anchorCtr="1"/>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algn="ctr" eaLnBrk="1" hangingPunct="1"/>
            <a:r>
              <a:rPr lang="en-US" altLang="ja-JP" b="1"/>
              <a:t>3D</a:t>
            </a:r>
            <a:br>
              <a:rPr lang="en-US" altLang="ja-JP" b="1"/>
            </a:br>
            <a:r>
              <a:rPr lang="en-US" altLang="ja-JP" b="1"/>
              <a:t>Geometric</a:t>
            </a:r>
            <a:br>
              <a:rPr lang="en-US" altLang="ja-JP" b="1"/>
            </a:br>
            <a:r>
              <a:rPr lang="en-US" altLang="ja-JP" b="1"/>
              <a:t>Models</a:t>
            </a:r>
          </a:p>
        </p:txBody>
      </p:sp>
      <p:sp>
        <p:nvSpPr>
          <p:cNvPr id="7176" name="Text Box 8"/>
          <p:cNvSpPr txBox="1">
            <a:spLocks noChangeArrowheads="1"/>
          </p:cNvSpPr>
          <p:nvPr/>
        </p:nvSpPr>
        <p:spPr bwMode="auto">
          <a:xfrm>
            <a:off x="755650" y="4227513"/>
            <a:ext cx="1738313" cy="1008062"/>
          </a:xfrm>
          <a:prstGeom prst="rect">
            <a:avLst/>
          </a:prstGeom>
          <a:solidFill>
            <a:schemeClr val="accent1"/>
          </a:solidFill>
          <a:ln w="38100">
            <a:solidFill>
              <a:schemeClr val="tx1"/>
            </a:solidFill>
            <a:miter lim="800000"/>
            <a:headEnd/>
            <a:tailEnd/>
          </a:ln>
        </p:spPr>
        <p:txBody>
          <a:bodyPr wrap="none" anchor="ctr" anchorCtr="1"/>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algn="ctr" eaLnBrk="1" hangingPunct="1"/>
            <a:r>
              <a:rPr lang="en-US" altLang="ja-JP" b="1"/>
              <a:t>3D</a:t>
            </a:r>
            <a:br>
              <a:rPr lang="en-US" altLang="ja-JP" b="1"/>
            </a:br>
            <a:r>
              <a:rPr lang="en-US" altLang="ja-JP" b="1"/>
              <a:t>Animation</a:t>
            </a:r>
            <a:br>
              <a:rPr lang="en-US" altLang="ja-JP" b="1"/>
            </a:br>
            <a:r>
              <a:rPr lang="en-US" altLang="ja-JP" b="1"/>
              <a:t>Definition</a:t>
            </a:r>
          </a:p>
        </p:txBody>
      </p:sp>
      <p:cxnSp>
        <p:nvCxnSpPr>
          <p:cNvPr id="7177" name="AutoShape 9"/>
          <p:cNvCxnSpPr>
            <a:cxnSpLocks noChangeShapeType="1"/>
            <a:stCxn id="7171" idx="2"/>
            <a:endCxn id="7173" idx="0"/>
          </p:cNvCxnSpPr>
          <p:nvPr/>
        </p:nvCxnSpPr>
        <p:spPr bwMode="auto">
          <a:xfrm>
            <a:off x="4578350" y="2798763"/>
            <a:ext cx="0" cy="76200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178" name="AutoShape 10"/>
          <p:cNvCxnSpPr>
            <a:cxnSpLocks noChangeShapeType="1"/>
            <a:stCxn id="7172" idx="0"/>
            <a:endCxn id="7173" idx="2"/>
          </p:cNvCxnSpPr>
          <p:nvPr/>
        </p:nvCxnSpPr>
        <p:spPr bwMode="auto">
          <a:xfrm flipV="1">
            <a:off x="4578350" y="4240213"/>
            <a:ext cx="0" cy="760412"/>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179" name="AutoShape 11"/>
          <p:cNvCxnSpPr>
            <a:cxnSpLocks noChangeShapeType="1"/>
            <a:stCxn id="7173" idx="3"/>
            <a:endCxn id="7174" idx="1"/>
          </p:cNvCxnSpPr>
          <p:nvPr/>
        </p:nvCxnSpPr>
        <p:spPr bwMode="auto">
          <a:xfrm>
            <a:off x="5465763" y="3900488"/>
            <a:ext cx="1093787" cy="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180" name="AutoShape 12"/>
          <p:cNvCxnSpPr>
            <a:cxnSpLocks noChangeShapeType="1"/>
            <a:stCxn id="7175" idx="3"/>
            <a:endCxn id="7173" idx="1"/>
          </p:cNvCxnSpPr>
          <p:nvPr/>
        </p:nvCxnSpPr>
        <p:spPr bwMode="auto">
          <a:xfrm>
            <a:off x="2513013" y="3292475"/>
            <a:ext cx="1176337" cy="608013"/>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181" name="AutoShape 13"/>
          <p:cNvCxnSpPr>
            <a:cxnSpLocks noChangeShapeType="1"/>
            <a:stCxn id="7176" idx="3"/>
            <a:endCxn id="7173" idx="1"/>
          </p:cNvCxnSpPr>
          <p:nvPr/>
        </p:nvCxnSpPr>
        <p:spPr bwMode="auto">
          <a:xfrm flipV="1">
            <a:off x="2513013" y="3900488"/>
            <a:ext cx="1176337" cy="83185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182" name="スライド番号プレースホルダ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8B48C6AD-BC51-48D6-829E-53DB7C3B6394}" type="slidenum">
              <a:rPr kumimoji="0" lang="en-US" altLang="ja-JP" smtClean="0"/>
              <a:pPr eaLnBrk="1" hangingPunct="1"/>
              <a:t>5</a:t>
            </a:fld>
            <a:endParaRPr kumimoji="0" lang="en-US" altLang="ja-JP"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ja-JP" smtClean="0"/>
              <a:t>Basic Graphics System</a:t>
            </a:r>
          </a:p>
        </p:txBody>
      </p:sp>
      <p:sp>
        <p:nvSpPr>
          <p:cNvPr id="20483" name="Rectangle 3"/>
          <p:cNvSpPr>
            <a:spLocks noGrp="1" noChangeArrowheads="1"/>
          </p:cNvSpPr>
          <p:nvPr>
            <p:ph type="body" idx="1"/>
          </p:nvPr>
        </p:nvSpPr>
        <p:spPr/>
        <p:txBody>
          <a:bodyPr/>
          <a:lstStyle/>
          <a:p>
            <a:pPr eaLnBrk="1" hangingPunct="1">
              <a:buFont typeface="Wingdings" pitchFamily="2" charset="2"/>
              <a:buNone/>
            </a:pPr>
            <a:r>
              <a:rPr lang="en-US" altLang="ja-JP" smtClean="0"/>
              <a:t> </a:t>
            </a:r>
          </a:p>
        </p:txBody>
      </p:sp>
      <p:pic>
        <p:nvPicPr>
          <p:cNvPr id="20484" name="Picture 4" descr="an01f0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1188" y="1752600"/>
            <a:ext cx="7924800"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5"/>
          <p:cNvSpPr txBox="1">
            <a:spLocks noChangeArrowheads="1"/>
          </p:cNvSpPr>
          <p:nvPr/>
        </p:nvSpPr>
        <p:spPr bwMode="auto">
          <a:xfrm>
            <a:off x="739775" y="5084763"/>
            <a:ext cx="1816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r>
              <a:rPr kumimoji="0" lang="en-US" altLang="ja-JP" sz="2400">
                <a:latin typeface="Times New Roman" pitchFamily="18" charset="0"/>
              </a:rPr>
              <a:t>Input devices</a:t>
            </a:r>
          </a:p>
        </p:txBody>
      </p:sp>
      <p:sp>
        <p:nvSpPr>
          <p:cNvPr id="20486" name="Text Box 6"/>
          <p:cNvSpPr txBox="1">
            <a:spLocks noChangeArrowheads="1"/>
          </p:cNvSpPr>
          <p:nvPr/>
        </p:nvSpPr>
        <p:spPr bwMode="auto">
          <a:xfrm>
            <a:off x="6804025" y="4195763"/>
            <a:ext cx="1900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r>
              <a:rPr kumimoji="0" lang="en-US" altLang="ja-JP" sz="2400">
                <a:latin typeface="Times New Roman" pitchFamily="18" charset="0"/>
              </a:rPr>
              <a:t>Output device</a:t>
            </a:r>
          </a:p>
        </p:txBody>
      </p:sp>
      <p:sp>
        <p:nvSpPr>
          <p:cNvPr id="20487" name="Line 7"/>
          <p:cNvSpPr>
            <a:spLocks noChangeShapeType="1"/>
          </p:cNvSpPr>
          <p:nvPr/>
        </p:nvSpPr>
        <p:spPr bwMode="auto">
          <a:xfrm flipV="1">
            <a:off x="5410200" y="3989388"/>
            <a:ext cx="457200" cy="160020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20488" name="Text Box 8"/>
          <p:cNvSpPr txBox="1">
            <a:spLocks noChangeArrowheads="1"/>
          </p:cNvSpPr>
          <p:nvPr/>
        </p:nvSpPr>
        <p:spPr bwMode="auto">
          <a:xfrm>
            <a:off x="3925888" y="5445125"/>
            <a:ext cx="2662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r>
              <a:rPr kumimoji="0" lang="en-US" altLang="ja-JP" sz="2400">
                <a:latin typeface="Times New Roman" pitchFamily="18" charset="0"/>
              </a:rPr>
              <a:t>Image formed in FB</a:t>
            </a:r>
          </a:p>
        </p:txBody>
      </p:sp>
      <p:sp>
        <p:nvSpPr>
          <p:cNvPr id="2" name="スライド番号プレースホルダー 1"/>
          <p:cNvSpPr>
            <a:spLocks noGrp="1"/>
          </p:cNvSpPr>
          <p:nvPr>
            <p:ph type="sldNum" sz="quarter" idx="12"/>
          </p:nvPr>
        </p:nvSpPr>
        <p:spPr/>
        <p:txBody>
          <a:bodyPr/>
          <a:lstStyle/>
          <a:p>
            <a:pPr>
              <a:defRPr/>
            </a:pPr>
            <a:fld id="{674B3ECD-CDA5-4DBE-9F98-447955C2BDDA}" type="slidenum">
              <a:rPr lang="en-US" altLang="ja-JP" smtClean="0"/>
              <a:pPr>
                <a:defRPr/>
              </a:pPr>
              <a:t>6</a:t>
            </a:fld>
            <a:endParaRPr lang="en-US" altLang="ja-JP"/>
          </a:p>
        </p:txBody>
      </p:sp>
    </p:spTree>
    <p:extLst>
      <p:ext uri="{BB962C8B-B14F-4D97-AF65-F5344CB8AC3E}">
        <p14:creationId xmlns:p14="http://schemas.microsoft.com/office/powerpoint/2010/main" val="1696265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ja-JP" smtClean="0"/>
              <a:t>Synthetic Camera Model</a:t>
            </a:r>
          </a:p>
        </p:txBody>
      </p:sp>
      <p:pic>
        <p:nvPicPr>
          <p:cNvPr id="8195" name="Picture 3" descr="an01f19"/>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90763" y="2454275"/>
            <a:ext cx="4467225" cy="34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4"/>
          <p:cNvSpPr txBox="1">
            <a:spLocks noChangeArrowheads="1"/>
          </p:cNvSpPr>
          <p:nvPr/>
        </p:nvSpPr>
        <p:spPr bwMode="auto">
          <a:xfrm>
            <a:off x="3143250" y="5378450"/>
            <a:ext cx="1071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r>
              <a:rPr kumimoji="0" lang="en-US" altLang="ja-JP" sz="2400">
                <a:latin typeface="Times New Roman" pitchFamily="18" charset="0"/>
              </a:rPr>
              <a:t>camera</a:t>
            </a:r>
          </a:p>
        </p:txBody>
      </p:sp>
      <p:sp>
        <p:nvSpPr>
          <p:cNvPr id="8197" name="Text Box 5"/>
          <p:cNvSpPr txBox="1">
            <a:spLocks noChangeArrowheads="1"/>
          </p:cNvSpPr>
          <p:nvPr/>
        </p:nvSpPr>
        <p:spPr bwMode="auto">
          <a:xfrm>
            <a:off x="4652963" y="4554538"/>
            <a:ext cx="3101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r>
              <a:rPr kumimoji="0" lang="en-US" altLang="ja-JP" sz="2400">
                <a:latin typeface="Times New Roman" pitchFamily="18" charset="0"/>
              </a:rPr>
              <a:t>image plane/view plane</a:t>
            </a:r>
          </a:p>
        </p:txBody>
      </p:sp>
      <p:sp>
        <p:nvSpPr>
          <p:cNvPr id="8198" name="Text Box 6"/>
          <p:cNvSpPr txBox="1">
            <a:spLocks noChangeArrowheads="1"/>
          </p:cNvSpPr>
          <p:nvPr/>
        </p:nvSpPr>
        <p:spPr bwMode="auto">
          <a:xfrm>
            <a:off x="1214438" y="3268663"/>
            <a:ext cx="1282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r>
              <a:rPr kumimoji="0" lang="en-US" altLang="ja-JP" sz="2400">
                <a:latin typeface="Times New Roman" pitchFamily="18" charset="0"/>
              </a:rPr>
              <a:t>projector</a:t>
            </a:r>
          </a:p>
        </p:txBody>
      </p:sp>
      <p:sp>
        <p:nvSpPr>
          <p:cNvPr id="8199" name="Line 7"/>
          <p:cNvSpPr>
            <a:spLocks noChangeShapeType="1"/>
          </p:cNvSpPr>
          <p:nvPr/>
        </p:nvSpPr>
        <p:spPr bwMode="auto">
          <a:xfrm>
            <a:off x="2071688" y="3697288"/>
            <a:ext cx="1209675" cy="503237"/>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8200" name="Line 8"/>
          <p:cNvSpPr>
            <a:spLocks noChangeShapeType="1"/>
          </p:cNvSpPr>
          <p:nvPr/>
        </p:nvSpPr>
        <p:spPr bwMode="auto">
          <a:xfrm flipH="1" flipV="1">
            <a:off x="4195763" y="4124325"/>
            <a:ext cx="838200" cy="6096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8201" name="Line 9"/>
          <p:cNvSpPr>
            <a:spLocks noChangeShapeType="1"/>
          </p:cNvSpPr>
          <p:nvPr/>
        </p:nvSpPr>
        <p:spPr bwMode="auto">
          <a:xfrm flipH="1" flipV="1">
            <a:off x="3205163" y="4962525"/>
            <a:ext cx="381000" cy="4572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8202" name="Text Box 10"/>
          <p:cNvSpPr txBox="1">
            <a:spLocks noChangeArrowheads="1"/>
          </p:cNvSpPr>
          <p:nvPr/>
        </p:nvSpPr>
        <p:spPr bwMode="auto">
          <a:xfrm>
            <a:off x="5491163" y="4200525"/>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r>
              <a:rPr kumimoji="0" lang="en-US" altLang="ja-JP" sz="2400" b="1">
                <a:latin typeface="Times New Roman" pitchFamily="18" charset="0"/>
              </a:rPr>
              <a:t>p</a:t>
            </a:r>
          </a:p>
        </p:txBody>
      </p:sp>
      <p:sp>
        <p:nvSpPr>
          <p:cNvPr id="8203" name="Line 11"/>
          <p:cNvSpPr>
            <a:spLocks noChangeShapeType="1"/>
          </p:cNvSpPr>
          <p:nvPr/>
        </p:nvSpPr>
        <p:spPr bwMode="auto">
          <a:xfrm flipH="1" flipV="1">
            <a:off x="5186363" y="4048125"/>
            <a:ext cx="381000" cy="3810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8204" name="Text Box 12"/>
          <p:cNvSpPr txBox="1">
            <a:spLocks noChangeArrowheads="1"/>
          </p:cNvSpPr>
          <p:nvPr/>
        </p:nvSpPr>
        <p:spPr bwMode="auto">
          <a:xfrm>
            <a:off x="4006850" y="5026025"/>
            <a:ext cx="1993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r>
              <a:rPr kumimoji="0" lang="en-US" altLang="ja-JP" sz="2400">
                <a:latin typeface="Times New Roman" pitchFamily="18" charset="0"/>
              </a:rPr>
              <a:t>projection of </a:t>
            </a:r>
            <a:r>
              <a:rPr kumimoji="0" lang="en-US" altLang="ja-JP" sz="2400" b="1">
                <a:latin typeface="Times New Roman" pitchFamily="18" charset="0"/>
              </a:rPr>
              <a:t>p</a:t>
            </a:r>
          </a:p>
        </p:txBody>
      </p:sp>
      <p:sp>
        <p:nvSpPr>
          <p:cNvPr id="8205" name="Line 13"/>
          <p:cNvSpPr>
            <a:spLocks noChangeShapeType="1"/>
          </p:cNvSpPr>
          <p:nvPr/>
        </p:nvSpPr>
        <p:spPr bwMode="auto">
          <a:xfrm flipH="1" flipV="1">
            <a:off x="4043363" y="4352925"/>
            <a:ext cx="685800" cy="7620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8206" name="Text Box 4"/>
          <p:cNvSpPr txBox="1">
            <a:spLocks noChangeArrowheads="1"/>
          </p:cNvSpPr>
          <p:nvPr/>
        </p:nvSpPr>
        <p:spPr bwMode="auto">
          <a:xfrm>
            <a:off x="5686425" y="2125663"/>
            <a:ext cx="202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r>
              <a:rPr kumimoji="0" lang="en-US" altLang="ja-JP" sz="2400">
                <a:latin typeface="Times New Roman" pitchFamily="18" charset="0"/>
              </a:rPr>
              <a:t>objects/models</a:t>
            </a:r>
          </a:p>
        </p:txBody>
      </p:sp>
      <p:sp>
        <p:nvSpPr>
          <p:cNvPr id="8207" name="Line 9"/>
          <p:cNvSpPr>
            <a:spLocks noChangeShapeType="1"/>
          </p:cNvSpPr>
          <p:nvPr/>
        </p:nvSpPr>
        <p:spPr bwMode="auto">
          <a:xfrm flipH="1">
            <a:off x="5857875" y="2554288"/>
            <a:ext cx="500063" cy="357187"/>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8208" name="Text Box 6"/>
          <p:cNvSpPr txBox="1">
            <a:spLocks noChangeArrowheads="1"/>
          </p:cNvSpPr>
          <p:nvPr/>
        </p:nvSpPr>
        <p:spPr bwMode="auto">
          <a:xfrm>
            <a:off x="857250" y="2054225"/>
            <a:ext cx="3600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r>
              <a:rPr kumimoji="0" lang="en-US" altLang="ja-JP" sz="2400">
                <a:latin typeface="Times New Roman" pitchFamily="18" charset="0"/>
              </a:rPr>
              <a:t>view frustrum/view volume</a:t>
            </a:r>
          </a:p>
        </p:txBody>
      </p:sp>
      <p:sp>
        <p:nvSpPr>
          <p:cNvPr id="8209" name="Line 7"/>
          <p:cNvSpPr>
            <a:spLocks noChangeShapeType="1"/>
          </p:cNvSpPr>
          <p:nvPr/>
        </p:nvSpPr>
        <p:spPr bwMode="auto">
          <a:xfrm>
            <a:off x="2428875" y="2554288"/>
            <a:ext cx="928688" cy="57150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nchorCtr="1"/>
          <a:lstStyle/>
          <a:p>
            <a:endParaRPr lang="ja-JP" altLang="en-US"/>
          </a:p>
        </p:txBody>
      </p:sp>
      <p:pic>
        <p:nvPicPr>
          <p:cNvPr id="8210" name="Picture 4" descr="an01f0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1562" t="2045" r="71098" b="83113"/>
          <a:stretch>
            <a:fillRect/>
          </a:stretch>
        </p:blipFill>
        <p:spPr bwMode="auto">
          <a:xfrm>
            <a:off x="6572250" y="2768600"/>
            <a:ext cx="5143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1" name="Text Box 6"/>
          <p:cNvSpPr txBox="1">
            <a:spLocks noChangeArrowheads="1"/>
          </p:cNvSpPr>
          <p:nvPr/>
        </p:nvSpPr>
        <p:spPr bwMode="auto">
          <a:xfrm>
            <a:off x="7358063" y="3482975"/>
            <a:ext cx="1139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r>
              <a:rPr kumimoji="0" lang="en-US" altLang="ja-JP" sz="2400">
                <a:latin typeface="Times New Roman" pitchFamily="18" charset="0"/>
              </a:rPr>
              <a:t>lighting</a:t>
            </a:r>
          </a:p>
        </p:txBody>
      </p:sp>
      <p:sp>
        <p:nvSpPr>
          <p:cNvPr id="8212" name="Line 9"/>
          <p:cNvSpPr>
            <a:spLocks noChangeShapeType="1"/>
          </p:cNvSpPr>
          <p:nvPr/>
        </p:nvSpPr>
        <p:spPr bwMode="auto">
          <a:xfrm flipH="1" flipV="1">
            <a:off x="7072313" y="3125788"/>
            <a:ext cx="642937" cy="428625"/>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nchor="ctr" anchorCtr="1"/>
          <a:lstStyle/>
          <a:p>
            <a:endParaRPr lang="ja-JP" altLang="en-US"/>
          </a:p>
        </p:txBody>
      </p:sp>
      <p:sp>
        <p:nvSpPr>
          <p:cNvPr id="8213" name="スライド番号プレースホルダ 2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37D30645-D5F3-4DE9-93C2-86AD9C923027}" type="slidenum">
              <a:rPr kumimoji="0" lang="en-US" altLang="ja-JP" smtClean="0"/>
              <a:pPr eaLnBrk="1" hangingPunct="1"/>
              <a:t>7</a:t>
            </a:fld>
            <a:endParaRPr kumimoji="0" lang="en-US" altLang="ja-JP"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ja-JP" smtClean="0"/>
              <a:t>Elements of Image Formation</a:t>
            </a:r>
          </a:p>
        </p:txBody>
      </p:sp>
      <p:sp>
        <p:nvSpPr>
          <p:cNvPr id="9219" name="Rectangle 3"/>
          <p:cNvSpPr>
            <a:spLocks noGrp="1" noChangeArrowheads="1"/>
          </p:cNvSpPr>
          <p:nvPr>
            <p:ph type="body" idx="1"/>
          </p:nvPr>
        </p:nvSpPr>
        <p:spPr/>
        <p:txBody>
          <a:bodyPr/>
          <a:lstStyle/>
          <a:p>
            <a:pPr eaLnBrk="1" hangingPunct="1">
              <a:lnSpc>
                <a:spcPct val="90000"/>
              </a:lnSpc>
            </a:pPr>
            <a:r>
              <a:rPr lang="en-US" altLang="ja-JP" smtClean="0"/>
              <a:t>Objects</a:t>
            </a:r>
          </a:p>
          <a:p>
            <a:pPr eaLnBrk="1" hangingPunct="1">
              <a:lnSpc>
                <a:spcPct val="90000"/>
              </a:lnSpc>
            </a:pPr>
            <a:r>
              <a:rPr lang="en-US" altLang="ja-JP" smtClean="0"/>
              <a:t>Viewer</a:t>
            </a:r>
          </a:p>
          <a:p>
            <a:pPr eaLnBrk="1" hangingPunct="1">
              <a:lnSpc>
                <a:spcPct val="90000"/>
              </a:lnSpc>
            </a:pPr>
            <a:r>
              <a:rPr lang="en-US" altLang="ja-JP" smtClean="0"/>
              <a:t>Light source(s)</a:t>
            </a:r>
          </a:p>
          <a:p>
            <a:pPr eaLnBrk="1" hangingPunct="1">
              <a:lnSpc>
                <a:spcPct val="90000"/>
              </a:lnSpc>
            </a:pPr>
            <a:endParaRPr lang="en-US" altLang="ja-JP" smtClean="0"/>
          </a:p>
          <a:p>
            <a:pPr eaLnBrk="1" hangingPunct="1">
              <a:lnSpc>
                <a:spcPct val="90000"/>
              </a:lnSpc>
            </a:pPr>
            <a:r>
              <a:rPr lang="en-US" altLang="ja-JP" smtClean="0"/>
              <a:t>Attributes that govern how light interacts with the materials in the scene</a:t>
            </a:r>
          </a:p>
          <a:p>
            <a:pPr eaLnBrk="1" hangingPunct="1">
              <a:lnSpc>
                <a:spcPct val="90000"/>
              </a:lnSpc>
            </a:pPr>
            <a:r>
              <a:rPr lang="en-US" altLang="ja-JP" smtClean="0"/>
              <a:t>Note the independence of the objects, viewer, and light source(s)</a:t>
            </a:r>
          </a:p>
        </p:txBody>
      </p:sp>
      <p:pic>
        <p:nvPicPr>
          <p:cNvPr id="9220" name="Picture 4" descr="an01f0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5600" y="1454150"/>
            <a:ext cx="2471738"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スライド番号プレースホルダ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2EE4F906-AFC8-4A07-BDF6-9E49D1EC1D63}" type="slidenum">
              <a:rPr kumimoji="0" lang="en-US" altLang="ja-JP" smtClean="0"/>
              <a:pPr eaLnBrk="1" hangingPunct="1"/>
              <a:t>8</a:t>
            </a:fld>
            <a:endParaRPr kumimoji="0" lang="en-US" altLang="ja-JP" smtClean="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6|6.5|2.7|8.8"/>
</p:tagLst>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660</TotalTime>
  <Words>2026</Words>
  <Application>Microsoft Office PowerPoint</Application>
  <PresentationFormat>画面に合わせる (4:3)</PresentationFormat>
  <Paragraphs>493</Paragraphs>
  <Slides>52</Slides>
  <Notes>52</Notes>
  <HiddenSlides>6</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52</vt:i4>
      </vt:variant>
    </vt:vector>
  </HeadingPairs>
  <TitlesOfParts>
    <vt:vector size="55" baseType="lpstr">
      <vt:lpstr>Profile</vt:lpstr>
      <vt:lpstr>Equation</vt:lpstr>
      <vt:lpstr>Clip</vt:lpstr>
      <vt:lpstr>Computer Graphics</vt:lpstr>
      <vt:lpstr>Introduction</vt:lpstr>
      <vt:lpstr>What is Computer Graphics ?</vt:lpstr>
      <vt:lpstr>What is Computer Graphics ?</vt:lpstr>
      <vt:lpstr>Applications</vt:lpstr>
      <vt:lpstr>The Graphics Process</vt:lpstr>
      <vt:lpstr>Basic Graphics System</vt:lpstr>
      <vt:lpstr>Synthetic Camera Model</vt:lpstr>
      <vt:lpstr>Elements of Image Formation</vt:lpstr>
      <vt:lpstr>Light</vt:lpstr>
      <vt:lpstr>Luminance and Color Images</vt:lpstr>
      <vt:lpstr>Three-Color Theory</vt:lpstr>
      <vt:lpstr>Additive and Subtractive Color</vt:lpstr>
      <vt:lpstr>The RGB Color Model – for CRT</vt:lpstr>
      <vt:lpstr>Color Depth</vt:lpstr>
      <vt:lpstr>The CMY Color Model – for hardcopy</vt:lpstr>
      <vt:lpstr>Undercolor Removal: CMYK System</vt:lpstr>
      <vt:lpstr>The CMYK Color Model – for hardcopy</vt:lpstr>
      <vt:lpstr>The HSV Color Model – for user-oriented</vt:lpstr>
      <vt:lpstr>The HSV Color Model – for user-oriented</vt:lpstr>
      <vt:lpstr>Color Models in Video</vt:lpstr>
      <vt:lpstr>The YUV Color Model – for PAL video</vt:lpstr>
      <vt:lpstr>The YUV Color Model – for PAL video</vt:lpstr>
      <vt:lpstr>The YIQ Color Model – for NTSC color-TV</vt:lpstr>
      <vt:lpstr>The YCbCr Color Model – for digital video</vt:lpstr>
      <vt:lpstr>Pinhole Camera</vt:lpstr>
      <vt:lpstr>Basics of Rendering</vt:lpstr>
      <vt:lpstr>Ray Tracing and Geometric Optics</vt:lpstr>
      <vt:lpstr>Global vs. Local Lighting</vt:lpstr>
      <vt:lpstr>Why not ray tracing?</vt:lpstr>
      <vt:lpstr>Pipeline Rendering</vt:lpstr>
      <vt:lpstr>Architecture of a Raster Display</vt:lpstr>
      <vt:lpstr>Definitions of Triangle Meshes</vt:lpstr>
      <vt:lpstr>Definitions of Triangle Meshes</vt:lpstr>
      <vt:lpstr>Definitions of Triangle Meshes</vt:lpstr>
      <vt:lpstr>Rendering: Transformations</vt:lpstr>
      <vt:lpstr>The Rendering Pipeline</vt:lpstr>
      <vt:lpstr>Rendering Pipeline for z-buffer &amp; Gouraud shading</vt:lpstr>
      <vt:lpstr>APPENDIX:</vt:lpstr>
      <vt:lpstr>Computer Graphics: 1950-1960</vt:lpstr>
      <vt:lpstr>Computer Graphics: 1960-1970</vt:lpstr>
      <vt:lpstr>Project Sketchpad</vt:lpstr>
      <vt:lpstr>Display Processor</vt:lpstr>
      <vt:lpstr>Direct View Storage Tube</vt:lpstr>
      <vt:lpstr>Computer Graphics: 1970-1980</vt:lpstr>
      <vt:lpstr>Raster Graphics</vt:lpstr>
      <vt:lpstr>Raster Graphics</vt:lpstr>
      <vt:lpstr>PCs and Workstations</vt:lpstr>
      <vt:lpstr>Computer Graphics: 1980-1990</vt:lpstr>
      <vt:lpstr>Computer Graphics: 1980-1990</vt:lpstr>
      <vt:lpstr>Computer Graphics: 1990-2000</vt:lpstr>
      <vt:lpstr>Computer Graphics: 2000-</vt:lpstr>
    </vt:vector>
  </TitlesOfParts>
  <Company>University of Tokyo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Graphics</dc:title>
  <dc:creator>Robin Bing-Yu Chen</dc:creator>
  <cp:lastModifiedBy>Robin</cp:lastModifiedBy>
  <cp:revision>125</cp:revision>
  <dcterms:created xsi:type="dcterms:W3CDTF">2003-09-05T14:57:13Z</dcterms:created>
  <dcterms:modified xsi:type="dcterms:W3CDTF">2010-10-25T11:56:48Z</dcterms:modified>
</cp:coreProperties>
</file>