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9" r:id="rId1"/>
  </p:sldMasterIdLst>
  <p:notesMasterIdLst>
    <p:notesMasterId r:id="rId57"/>
  </p:notesMasterIdLst>
  <p:sldIdLst>
    <p:sldId id="256" r:id="rId2"/>
    <p:sldId id="258" r:id="rId3"/>
    <p:sldId id="335" r:id="rId4"/>
    <p:sldId id="336" r:id="rId5"/>
    <p:sldId id="260" r:id="rId6"/>
    <p:sldId id="261" r:id="rId7"/>
    <p:sldId id="262" r:id="rId8"/>
    <p:sldId id="263" r:id="rId9"/>
    <p:sldId id="337" r:id="rId10"/>
    <p:sldId id="264" r:id="rId11"/>
    <p:sldId id="306" r:id="rId12"/>
    <p:sldId id="338" r:id="rId13"/>
    <p:sldId id="285" r:id="rId14"/>
    <p:sldId id="286" r:id="rId15"/>
    <p:sldId id="300" r:id="rId16"/>
    <p:sldId id="269" r:id="rId17"/>
    <p:sldId id="288" r:id="rId18"/>
    <p:sldId id="265" r:id="rId19"/>
    <p:sldId id="266" r:id="rId20"/>
    <p:sldId id="301" r:id="rId21"/>
    <p:sldId id="304" r:id="rId22"/>
    <p:sldId id="268" r:id="rId23"/>
    <p:sldId id="289" r:id="rId24"/>
    <p:sldId id="302" r:id="rId25"/>
    <p:sldId id="267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8" r:id="rId34"/>
    <p:sldId id="279" r:id="rId35"/>
    <p:sldId id="280" r:id="rId36"/>
    <p:sldId id="281" r:id="rId37"/>
    <p:sldId id="282" r:id="rId38"/>
    <p:sldId id="305" r:id="rId39"/>
    <p:sldId id="283" r:id="rId40"/>
    <p:sldId id="291" r:id="rId41"/>
    <p:sldId id="310" r:id="rId42"/>
    <p:sldId id="321" r:id="rId43"/>
    <p:sldId id="322" r:id="rId44"/>
    <p:sldId id="323" r:id="rId45"/>
    <p:sldId id="324" r:id="rId46"/>
    <p:sldId id="325" r:id="rId47"/>
    <p:sldId id="326" r:id="rId48"/>
    <p:sldId id="339" r:id="rId49"/>
    <p:sldId id="328" r:id="rId50"/>
    <p:sldId id="329" r:id="rId51"/>
    <p:sldId id="330" r:id="rId52"/>
    <p:sldId id="331" r:id="rId53"/>
    <p:sldId id="332" r:id="rId54"/>
    <p:sldId id="333" r:id="rId55"/>
    <p:sldId id="334" r:id="rId5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69" d="100"/>
          <a:sy n="69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5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6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89.wmf"/><Relationship Id="rId7" Type="http://schemas.openxmlformats.org/officeDocument/2006/relationships/image" Target="../media/image78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Relationship Id="rId9" Type="http://schemas.openxmlformats.org/officeDocument/2006/relationships/image" Target="../media/image8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79.wmf"/><Relationship Id="rId7" Type="http://schemas.openxmlformats.org/officeDocument/2006/relationships/image" Target="../media/image98.wmf"/><Relationship Id="rId2" Type="http://schemas.openxmlformats.org/officeDocument/2006/relationships/image" Target="../media/image78.wmf"/><Relationship Id="rId1" Type="http://schemas.openxmlformats.org/officeDocument/2006/relationships/image" Target="../media/image95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10" Type="http://schemas.openxmlformats.org/officeDocument/2006/relationships/image" Target="../media/image101.wmf"/><Relationship Id="rId4" Type="http://schemas.openxmlformats.org/officeDocument/2006/relationships/image" Target="../media/image80.wmf"/><Relationship Id="rId9" Type="http://schemas.openxmlformats.org/officeDocument/2006/relationships/image" Target="../media/image10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png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11" Type="http://schemas.openxmlformats.org/officeDocument/2006/relationships/image" Target="../media/image124.wmf"/><Relationship Id="rId5" Type="http://schemas.openxmlformats.org/officeDocument/2006/relationships/image" Target="../media/image118.wmf"/><Relationship Id="rId10" Type="http://schemas.openxmlformats.org/officeDocument/2006/relationships/image" Target="../media/image123.wmf"/><Relationship Id="rId4" Type="http://schemas.openxmlformats.org/officeDocument/2006/relationships/image" Target="../media/image117.wmf"/><Relationship Id="rId9" Type="http://schemas.openxmlformats.org/officeDocument/2006/relationships/image" Target="../media/image12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Relationship Id="rId9" Type="http://schemas.openxmlformats.org/officeDocument/2006/relationships/image" Target="../media/image13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23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8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0FB589E-3282-4E76-8E55-BE3BB54279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4242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98A79A1-E71B-4133-BE2C-B587A0CE42D3}" type="slidenum">
              <a:rPr lang="en-US" altLang="ja-JP" smtClean="0">
                <a:latin typeface="Arial" charset="0"/>
              </a:rPr>
              <a:pPr eaLnBrk="1" hangingPunct="1"/>
              <a:t>0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4C8EAE7-315E-4E3C-A357-B9F361E3CEC4}" type="slidenum">
              <a:rPr lang="en-US" altLang="ja-JP" smtClean="0">
                <a:latin typeface="Arial" charset="0"/>
              </a:rPr>
              <a:pPr eaLnBrk="1" hangingPunct="1"/>
              <a:t>9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CF367D5-38D3-485F-A1CE-9B7F9A2B05A5}" type="slidenum">
              <a:rPr lang="en-US" altLang="ja-JP" smtClean="0">
                <a:latin typeface="Arial" charset="0"/>
              </a:rPr>
              <a:pPr eaLnBrk="1" hangingPunct="1"/>
              <a:t>10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F212936-CB01-4381-875B-5FE698B95C42}" type="slidenum">
              <a:rPr lang="en-US" altLang="ja-JP" smtClean="0">
                <a:latin typeface="Arial" charset="0"/>
              </a:rPr>
              <a:pPr eaLnBrk="1" hangingPunct="1"/>
              <a:t>11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40E892F-5F64-4DFD-8479-3FB7664F8831}" type="slidenum">
              <a:rPr lang="en-US" altLang="ja-JP" smtClean="0">
                <a:latin typeface="Arial" charset="0"/>
              </a:rPr>
              <a:pPr eaLnBrk="1" hangingPunct="1"/>
              <a:t>12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7CD98C4-ACC0-4B7D-8B3E-C57ECA9A8A16}" type="slidenum">
              <a:rPr lang="en-US" altLang="ja-JP" smtClean="0">
                <a:latin typeface="Arial" charset="0"/>
              </a:rPr>
              <a:pPr eaLnBrk="1" hangingPunct="1"/>
              <a:t>13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2003F53-1E17-49BD-A191-539A323E9A69}" type="slidenum">
              <a:rPr lang="en-US" altLang="ja-JP" smtClean="0">
                <a:latin typeface="Arial" charset="0"/>
              </a:rPr>
              <a:pPr eaLnBrk="1" hangingPunct="1"/>
              <a:t>14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25E97E4-22B2-4DFC-A45A-298557042ED3}" type="slidenum">
              <a:rPr lang="en-US" altLang="ja-JP" smtClean="0">
                <a:latin typeface="Arial" charset="0"/>
              </a:rPr>
              <a:pPr eaLnBrk="1" hangingPunct="1"/>
              <a:t>15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EAA80CA-9C9B-4F92-B507-7BCC4A3D3B37}" type="slidenum">
              <a:rPr lang="en-US" altLang="ja-JP" smtClean="0">
                <a:latin typeface="Arial" charset="0"/>
              </a:rPr>
              <a:pPr eaLnBrk="1" hangingPunct="1"/>
              <a:t>16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900995D-A44A-4272-9383-920668A4E710}" type="slidenum">
              <a:rPr lang="en-US" altLang="ja-JP" smtClean="0">
                <a:latin typeface="Arial" charset="0"/>
              </a:rPr>
              <a:pPr eaLnBrk="1" hangingPunct="1"/>
              <a:t>17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91C1C9A-90F8-40C3-8FB7-1FC5A0650054}" type="slidenum">
              <a:rPr lang="en-US" altLang="ja-JP" smtClean="0">
                <a:latin typeface="Arial" charset="0"/>
              </a:rPr>
              <a:pPr eaLnBrk="1" hangingPunct="1"/>
              <a:t>18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17745A3-1250-4134-A95A-FFBBCAF2F2D1}" type="slidenum">
              <a:rPr lang="en-US" altLang="ja-JP" smtClean="0">
                <a:latin typeface="Arial" charset="0"/>
              </a:rPr>
              <a:pPr eaLnBrk="1" hangingPunct="1"/>
              <a:t>1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98D792E-056D-459D-9FC6-BA14804D96A1}" type="slidenum">
              <a:rPr lang="en-US" altLang="ja-JP" smtClean="0">
                <a:latin typeface="Arial" charset="0"/>
              </a:rPr>
              <a:pPr eaLnBrk="1" hangingPunct="1"/>
              <a:t>19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681BFE68-E9C8-4013-9DC1-1A237B8BB0D0}" type="slidenum">
              <a:rPr lang="en-US" altLang="ja-JP" smtClean="0">
                <a:latin typeface="Arial" charset="0"/>
              </a:rPr>
              <a:pPr eaLnBrk="1" hangingPunct="1"/>
              <a:t>20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E175174-C75F-46B0-AD18-FBF73047DB22}" type="slidenum">
              <a:rPr lang="en-US" altLang="ja-JP" smtClean="0">
                <a:latin typeface="Arial" charset="0"/>
              </a:rPr>
              <a:pPr eaLnBrk="1" hangingPunct="1"/>
              <a:t>21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556FD17-46C4-43CC-BA91-0CAD429DB9ED}" type="slidenum">
              <a:rPr lang="en-US" altLang="ja-JP" smtClean="0">
                <a:latin typeface="Arial" charset="0"/>
              </a:rPr>
              <a:pPr eaLnBrk="1" hangingPunct="1"/>
              <a:t>22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E08EE31-4BA2-458A-9151-74520BCBD768}" type="slidenum">
              <a:rPr lang="en-US" altLang="ja-JP" smtClean="0">
                <a:latin typeface="Arial" charset="0"/>
              </a:rPr>
              <a:pPr eaLnBrk="1" hangingPunct="1"/>
              <a:t>23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555EC93-6B59-4357-86B6-331A7D251237}" type="slidenum">
              <a:rPr lang="en-US" altLang="ja-JP" smtClean="0">
                <a:latin typeface="Arial" charset="0"/>
              </a:rPr>
              <a:pPr eaLnBrk="1" hangingPunct="1"/>
              <a:t>24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B38EB48-53EB-48C5-86C3-5526F7203605}" type="slidenum">
              <a:rPr lang="en-US" altLang="ja-JP" smtClean="0">
                <a:latin typeface="Arial" charset="0"/>
              </a:rPr>
              <a:pPr eaLnBrk="1" hangingPunct="1"/>
              <a:t>25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6ED88306-3B40-44C8-A902-8E933835B0F7}" type="slidenum">
              <a:rPr lang="en-US" altLang="ja-JP" smtClean="0">
                <a:latin typeface="Arial" charset="0"/>
              </a:rPr>
              <a:pPr eaLnBrk="1" hangingPunct="1"/>
              <a:t>26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DCB3C09-F30B-4912-9DBE-B1F7FB0D5D8E}" type="slidenum">
              <a:rPr lang="en-US" altLang="ja-JP" smtClean="0">
                <a:latin typeface="Arial" charset="0"/>
              </a:rPr>
              <a:pPr eaLnBrk="1" hangingPunct="1"/>
              <a:t>27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941E2F4-9A80-451B-B09F-91175597F443}" type="slidenum">
              <a:rPr lang="en-US" altLang="ja-JP" smtClean="0">
                <a:latin typeface="Arial" charset="0"/>
              </a:rPr>
              <a:pPr eaLnBrk="1" hangingPunct="1"/>
              <a:t>28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EE23C17-7193-470B-8AC5-BBFBDDF8B622}" type="slidenum">
              <a:rPr lang="en-US" altLang="ja-JP" smtClean="0">
                <a:latin typeface="Arial" charset="0"/>
              </a:rPr>
              <a:pPr eaLnBrk="1" hangingPunct="1"/>
              <a:t>2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8B93AC2-A52C-4219-947B-FF0DF782A733}" type="slidenum">
              <a:rPr lang="en-US" altLang="ja-JP" smtClean="0">
                <a:latin typeface="Arial" charset="0"/>
              </a:rPr>
              <a:pPr eaLnBrk="1" hangingPunct="1"/>
              <a:t>29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9397ADF-3A1A-445E-A188-9C96A1590153}" type="slidenum">
              <a:rPr lang="en-US" altLang="ja-JP" smtClean="0">
                <a:latin typeface="Arial" charset="0"/>
              </a:rPr>
              <a:pPr eaLnBrk="1" hangingPunct="1"/>
              <a:t>30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053BA8C-4B2C-40D8-91B7-4EF0226D6171}" type="slidenum">
              <a:rPr lang="en-US" altLang="ja-JP" smtClean="0">
                <a:latin typeface="Arial" charset="0"/>
              </a:rPr>
              <a:pPr eaLnBrk="1" hangingPunct="1"/>
              <a:t>31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D663F49-7ED1-4B2A-A912-621920950925}" type="slidenum">
              <a:rPr lang="en-US" altLang="ja-JP" smtClean="0">
                <a:latin typeface="Arial" charset="0"/>
              </a:rPr>
              <a:pPr eaLnBrk="1" hangingPunct="1"/>
              <a:t>32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EDD57A6-C565-4629-ACC6-ADE42FFBEF95}" type="slidenum">
              <a:rPr lang="en-US" altLang="ja-JP" smtClean="0">
                <a:latin typeface="Arial" charset="0"/>
              </a:rPr>
              <a:pPr eaLnBrk="1" hangingPunct="1"/>
              <a:t>33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7329510-61F1-4760-B31A-C01E6E629AC1}" type="slidenum">
              <a:rPr lang="en-US" altLang="ja-JP" smtClean="0">
                <a:latin typeface="Arial" charset="0"/>
              </a:rPr>
              <a:pPr eaLnBrk="1" hangingPunct="1"/>
              <a:t>34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8A1FC63-4A8C-4DBC-B867-3F458AAB4891}" type="slidenum">
              <a:rPr lang="en-US" altLang="ja-JP" smtClean="0">
                <a:latin typeface="Arial" charset="0"/>
              </a:rPr>
              <a:pPr eaLnBrk="1" hangingPunct="1"/>
              <a:t>35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5C414265-DD9C-4801-9255-DC57B553582C}" type="slidenum">
              <a:rPr lang="en-US" altLang="ja-JP" smtClean="0">
                <a:latin typeface="Arial" charset="0"/>
              </a:rPr>
              <a:pPr eaLnBrk="1" hangingPunct="1"/>
              <a:t>36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ACBC5C4-9A2D-43A2-9C73-F3390E8300AB}" type="slidenum">
              <a:rPr lang="en-US" altLang="ja-JP" smtClean="0">
                <a:latin typeface="Arial" charset="0"/>
              </a:rPr>
              <a:pPr eaLnBrk="1" hangingPunct="1"/>
              <a:t>37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737A1CC-52F9-42FE-A815-94D21D5DAA7F}" type="slidenum">
              <a:rPr lang="en-US" altLang="ja-JP" smtClean="0">
                <a:latin typeface="Arial" charset="0"/>
              </a:rPr>
              <a:pPr eaLnBrk="1" hangingPunct="1"/>
              <a:t>38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99A80BB-3ADC-472F-8059-0185E8F7333A}" type="slidenum">
              <a:rPr lang="en-US" altLang="ja-JP" smtClean="0">
                <a:latin typeface="Arial" charset="0"/>
              </a:rPr>
              <a:pPr eaLnBrk="1" hangingPunct="1"/>
              <a:t>3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C9C6A5B-1B86-4CC3-ACAC-B237BE31BB3D}" type="slidenum">
              <a:rPr lang="en-US" altLang="ja-JP" smtClean="0">
                <a:latin typeface="Arial" charset="0"/>
              </a:rPr>
              <a:pPr eaLnBrk="1" hangingPunct="1"/>
              <a:t>39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BB4BEBB-E63F-441A-AAF2-2D410ECF07D8}" type="slidenum">
              <a:rPr lang="en-US" altLang="ja-JP" smtClean="0">
                <a:latin typeface="Arial" charset="0"/>
              </a:rPr>
              <a:pPr eaLnBrk="1" hangingPunct="1"/>
              <a:t>40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10240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4395B8E-2324-419A-A6EC-613247B2FAF7}" type="slidenum">
              <a:rPr lang="en-US" altLang="ja-JP" smtClean="0">
                <a:latin typeface="Arial" charset="0"/>
              </a:rPr>
              <a:pPr eaLnBrk="1" hangingPunct="1"/>
              <a:t>41</a:t>
            </a:fld>
            <a:endParaRPr lang="en-US" altLang="ja-JP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10342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499C252-6108-486F-9D3D-6D52528F7211}" type="slidenum">
              <a:rPr lang="en-US" altLang="ja-JP" smtClean="0">
                <a:latin typeface="Arial" charset="0"/>
              </a:rPr>
              <a:pPr eaLnBrk="1" hangingPunct="1"/>
              <a:t>42</a:t>
            </a:fld>
            <a:endParaRPr lang="en-US" altLang="ja-JP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08581CB-F54F-4C56-9D94-CAE4C969DDAE}" type="slidenum">
              <a:rPr lang="en-US" altLang="ja-JP" smtClean="0">
                <a:latin typeface="Arial" charset="0"/>
              </a:rPr>
              <a:pPr eaLnBrk="1" hangingPunct="1"/>
              <a:t>44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9B824FB-0F52-46D4-A20F-288EF5B94CC4}" type="slidenum">
              <a:rPr lang="en-US" altLang="ja-JP" smtClean="0">
                <a:latin typeface="Arial" charset="0"/>
              </a:rPr>
              <a:pPr eaLnBrk="1" hangingPunct="1"/>
              <a:t>45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1065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D3E4EEA-746D-4F66-BB58-854100A0B4DE}" type="slidenum">
              <a:rPr lang="en-US" altLang="zh-TW" smtClean="0">
                <a:latin typeface="Arial" charset="0"/>
              </a:rPr>
              <a:pPr eaLnBrk="1" hangingPunct="1"/>
              <a:t>46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21606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D12F805-2A09-4872-A9FA-07CA50968B68}" type="slidenum">
              <a:rPr lang="en-US" altLang="ja-JP" smtClean="0">
                <a:latin typeface="Arial" charset="0"/>
              </a:rPr>
              <a:pPr eaLnBrk="1" hangingPunct="1"/>
              <a:t>47</a:t>
            </a:fld>
            <a:endParaRPr lang="en-US" altLang="ja-JP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BEA8DC1-F51F-444E-A574-288F9CA41DBC}" type="slidenum">
              <a:rPr lang="en-US" altLang="ja-JP" smtClean="0">
                <a:latin typeface="Arial" charset="0"/>
              </a:rPr>
              <a:pPr eaLnBrk="1" hangingPunct="1"/>
              <a:t>48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E613E60-5099-4B5E-ADBB-06A7BA11B60D}" type="slidenum">
              <a:rPr lang="en-US" altLang="ja-JP" smtClean="0">
                <a:latin typeface="Arial" charset="0"/>
              </a:rPr>
              <a:pPr eaLnBrk="1" hangingPunct="1"/>
              <a:t>49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BB2D65E-3C03-44F0-A29D-C6DDA474E658}" type="slidenum">
              <a:rPr lang="en-US" altLang="ja-JP" smtClean="0">
                <a:latin typeface="Arial" charset="0"/>
              </a:rPr>
              <a:pPr eaLnBrk="1" hangingPunct="1"/>
              <a:t>4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6902D17E-E6D4-4CD4-8E4B-D57AA633D7EF}" type="slidenum">
              <a:rPr lang="en-US" altLang="ja-JP" smtClean="0">
                <a:latin typeface="Arial" charset="0"/>
              </a:rPr>
              <a:pPr eaLnBrk="1" hangingPunct="1"/>
              <a:t>50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4C1B5A1-A726-4F96-BD89-A1C9C9252BCA}" type="slidenum">
              <a:rPr lang="en-US" altLang="ja-JP" smtClean="0">
                <a:latin typeface="Arial" charset="0"/>
              </a:rPr>
              <a:pPr eaLnBrk="1" hangingPunct="1"/>
              <a:t>51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CBA8447-84F0-4F8F-88EE-27B8079F3F71}" type="slidenum">
              <a:rPr lang="en-US" altLang="ja-JP" smtClean="0">
                <a:latin typeface="Arial" charset="0"/>
              </a:rPr>
              <a:pPr eaLnBrk="1" hangingPunct="1"/>
              <a:t>52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5B038F7-4F33-46C9-A5D8-7849AC132156}" type="slidenum">
              <a:rPr lang="en-US" altLang="ja-JP" smtClean="0">
                <a:latin typeface="Arial" charset="0"/>
              </a:rPr>
              <a:pPr eaLnBrk="1" hangingPunct="1"/>
              <a:t>53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B7D41E3-5570-46C4-B7A6-BCCCAE6ED770}" type="slidenum">
              <a:rPr lang="en-US" altLang="ja-JP" smtClean="0">
                <a:latin typeface="Arial" charset="0"/>
              </a:rPr>
              <a:pPr eaLnBrk="1" hangingPunct="1"/>
              <a:t>54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10671AA-6E96-43FF-8A68-8637A8A2BB4C}" type="slidenum">
              <a:rPr lang="en-US" altLang="ja-JP" smtClean="0">
                <a:latin typeface="Arial" charset="0"/>
              </a:rPr>
              <a:pPr eaLnBrk="1" hangingPunct="1"/>
              <a:t>5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122AB35-F4DB-42F1-9DC2-EB38DFA4CA75}" type="slidenum">
              <a:rPr lang="en-US" altLang="ja-JP" smtClean="0">
                <a:latin typeface="Arial" charset="0"/>
              </a:rPr>
              <a:pPr eaLnBrk="1" hangingPunct="1"/>
              <a:t>6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B45729B-AA5F-41D4-A264-2EC82A3622CD}" type="slidenum">
              <a:rPr lang="en-US" altLang="ja-JP" smtClean="0">
                <a:latin typeface="Arial" charset="0"/>
              </a:rPr>
              <a:pPr eaLnBrk="1" hangingPunct="1"/>
              <a:t>7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16CC635-1790-4620-9106-42C4FA688931}" type="slidenum">
              <a:rPr lang="zh-TW" altLang="en-US" smtClean="0">
                <a:latin typeface="Arial" charset="0"/>
              </a:rPr>
              <a:pPr eaLnBrk="1" hangingPunct="1"/>
              <a:t>8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ja-JP" sz="2400">
              <a:latin typeface="Times New Roman" pitchFamily="18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按一下以編輯母片標題樣式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ja-JP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EDC5-D66E-4A05-92B9-7A2694E1E9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132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4E9BE-3593-4F4B-ADDC-A92711ED4A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046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07A7A-7F13-447B-AB12-CA6BD58A6B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6243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5043-0CFE-4C8B-A0AF-321EE18941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5007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F6002-BF5B-49FB-BBB1-EA88AD02EA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122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64E0E-BA81-4733-B761-B9419132FE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364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9208-C0A3-490D-B2F2-9A2DC70B22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694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53994-21DD-43F6-92E6-147BE6A40B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992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5A9E3-F0A6-4ABA-8D2E-C39A33E5BA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783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8886-A160-41D3-AAFE-50DF4340DE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46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F597-D63E-408A-AF63-87F3F45E4B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42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54F7F-A55A-4093-88E3-712CFD1908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700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8D48C-F074-476A-A5EF-71DBAEFF89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864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1255-B548-428C-B49D-C7A652E3D0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072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按一下以編輯母片標題樣式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按一下以編輯母片</a:t>
            </a:r>
          </a:p>
          <a:p>
            <a:pPr lvl="1"/>
            <a:r>
              <a:rPr lang="ja-JP" altLang="en-US" smtClean="0"/>
              <a:t>第二層</a:t>
            </a:r>
          </a:p>
          <a:p>
            <a:pPr lvl="2"/>
            <a:r>
              <a:rPr lang="ja-JP" altLang="en-US" smtClean="0"/>
              <a:t>第三層</a:t>
            </a:r>
          </a:p>
          <a:p>
            <a:pPr lvl="3"/>
            <a:r>
              <a:rPr lang="ja-JP" altLang="en-US" smtClean="0"/>
              <a:t>第四層</a:t>
            </a:r>
          </a:p>
          <a:p>
            <a:pPr lvl="4"/>
            <a:r>
              <a:rPr lang="ja-JP" altLang="en-US" smtClean="0"/>
              <a:t>第五層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ja-JP" sz="2400">
              <a:latin typeface="Times New Roman" pitchFamily="18" charset="0"/>
            </a:endParaRP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26E428B3-3B69-4617-9F0C-8EBC49456C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pitchFamily="50" charset="-128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4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51.bin"/><Relationship Id="rId18" Type="http://schemas.openxmlformats.org/officeDocument/2006/relationships/oleObject" Target="../embeddings/oleObject54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52.wmf"/><Relationship Id="rId7" Type="http://schemas.openxmlformats.org/officeDocument/2006/relationships/image" Target="../media/image47.wmf"/><Relationship Id="rId12" Type="http://schemas.openxmlformats.org/officeDocument/2006/relationships/image" Target="../media/image49.wmf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0.bin"/><Relationship Id="rId5" Type="http://schemas.openxmlformats.org/officeDocument/2006/relationships/image" Target="../media/image46.wmf"/><Relationship Id="rId15" Type="http://schemas.openxmlformats.org/officeDocument/2006/relationships/oleObject" Target="../embeddings/oleObject52.bin"/><Relationship Id="rId10" Type="http://schemas.openxmlformats.org/officeDocument/2006/relationships/oleObject" Target="../embeddings/oleObject49.bin"/><Relationship Id="rId19" Type="http://schemas.openxmlformats.org/officeDocument/2006/relationships/oleObject" Target="../embeddings/oleObject55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8.wmf"/><Relationship Id="rId14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5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6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6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6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6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6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7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74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8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8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8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8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8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8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99.bin"/><Relationship Id="rId3" Type="http://schemas.openxmlformats.org/officeDocument/2006/relationships/notesSlide" Target="../notesSlides/notesSlide39.xml"/><Relationship Id="rId21" Type="http://schemas.openxmlformats.org/officeDocument/2006/relationships/image" Target="../media/image80.wmf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78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0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5" Type="http://schemas.openxmlformats.org/officeDocument/2006/relationships/image" Target="../media/image92.wmf"/><Relationship Id="rId10" Type="http://schemas.openxmlformats.org/officeDocument/2006/relationships/oleObject" Target="../embeddings/oleObject95.bin"/><Relationship Id="rId19" Type="http://schemas.openxmlformats.org/officeDocument/2006/relationships/image" Target="../media/image79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9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9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110.bin"/><Relationship Id="rId26" Type="http://schemas.openxmlformats.org/officeDocument/2006/relationships/image" Target="../media/image101.wmf"/><Relationship Id="rId3" Type="http://schemas.openxmlformats.org/officeDocument/2006/relationships/notesSlide" Target="../notesSlides/notesSlide41.xml"/><Relationship Id="rId21" Type="http://schemas.openxmlformats.org/officeDocument/2006/relationships/oleObject" Target="../embeddings/oleObject112.bin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106.bin"/><Relationship Id="rId17" Type="http://schemas.openxmlformats.org/officeDocument/2006/relationships/oleObject" Target="../embeddings/oleObject109.bin"/><Relationship Id="rId25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8.bin"/><Relationship Id="rId20" Type="http://schemas.openxmlformats.org/officeDocument/2006/relationships/image" Target="../media/image98.w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80.wmf"/><Relationship Id="rId24" Type="http://schemas.openxmlformats.org/officeDocument/2006/relationships/image" Target="../media/image100.wmf"/><Relationship Id="rId5" Type="http://schemas.openxmlformats.org/officeDocument/2006/relationships/image" Target="../media/image95.wmf"/><Relationship Id="rId15" Type="http://schemas.openxmlformats.org/officeDocument/2006/relationships/image" Target="../media/image97.wmf"/><Relationship Id="rId23" Type="http://schemas.openxmlformats.org/officeDocument/2006/relationships/oleObject" Target="../embeddings/oleObject113.bin"/><Relationship Id="rId10" Type="http://schemas.openxmlformats.org/officeDocument/2006/relationships/oleObject" Target="../embeddings/oleObject105.bin"/><Relationship Id="rId19" Type="http://schemas.openxmlformats.org/officeDocument/2006/relationships/oleObject" Target="../embeddings/oleObject111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07.bin"/><Relationship Id="rId22" Type="http://schemas.openxmlformats.org/officeDocument/2006/relationships/image" Target="../media/image9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2.png"/><Relationship Id="rId5" Type="http://schemas.openxmlformats.org/officeDocument/2006/relationships/oleObject" Target="../embeddings/oleObject115.bin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05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0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13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118.wmf"/><Relationship Id="rId18" Type="http://schemas.openxmlformats.org/officeDocument/2006/relationships/oleObject" Target="../embeddings/oleObject133.bin"/><Relationship Id="rId26" Type="http://schemas.openxmlformats.org/officeDocument/2006/relationships/oleObject" Target="../embeddings/oleObject138.bin"/><Relationship Id="rId3" Type="http://schemas.openxmlformats.org/officeDocument/2006/relationships/notesSlide" Target="../notesSlides/notesSlide48.xml"/><Relationship Id="rId21" Type="http://schemas.openxmlformats.org/officeDocument/2006/relationships/image" Target="../media/image122.wmf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130.bin"/><Relationship Id="rId17" Type="http://schemas.openxmlformats.org/officeDocument/2006/relationships/image" Target="../media/image120.wmf"/><Relationship Id="rId25" Type="http://schemas.openxmlformats.org/officeDocument/2006/relationships/image" Target="../media/image1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2.bin"/><Relationship Id="rId20" Type="http://schemas.openxmlformats.org/officeDocument/2006/relationships/oleObject" Target="../embeddings/oleObject134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17.wmf"/><Relationship Id="rId24" Type="http://schemas.openxmlformats.org/officeDocument/2006/relationships/oleObject" Target="../embeddings/oleObject137.bin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23" Type="http://schemas.openxmlformats.org/officeDocument/2006/relationships/oleObject" Target="../embeddings/oleObject136.bin"/><Relationship Id="rId10" Type="http://schemas.openxmlformats.org/officeDocument/2006/relationships/oleObject" Target="../embeddings/oleObject129.bin"/><Relationship Id="rId19" Type="http://schemas.openxmlformats.org/officeDocument/2006/relationships/image" Target="../media/image121.wmf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131.bin"/><Relationship Id="rId22" Type="http://schemas.openxmlformats.org/officeDocument/2006/relationships/oleObject" Target="../embeddings/oleObject135.bin"/><Relationship Id="rId27" Type="http://schemas.openxmlformats.org/officeDocument/2006/relationships/image" Target="../media/image12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image" Target="../media/image118.wmf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143.bin"/><Relationship Id="rId17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5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40.bin"/><Relationship Id="rId11" Type="http://schemas.openxmlformats.org/officeDocument/2006/relationships/image" Target="../media/image117.wmf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10" Type="http://schemas.openxmlformats.org/officeDocument/2006/relationships/oleObject" Target="../embeddings/oleObject142.bin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144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29.wmf"/><Relationship Id="rId18" Type="http://schemas.openxmlformats.org/officeDocument/2006/relationships/oleObject" Target="../embeddings/oleObject153.bin"/><Relationship Id="rId3" Type="http://schemas.openxmlformats.org/officeDocument/2006/relationships/notesSlide" Target="../notesSlides/notesSlide50.xml"/><Relationship Id="rId21" Type="http://schemas.openxmlformats.org/officeDocument/2006/relationships/image" Target="../media/image133.wmf"/><Relationship Id="rId7" Type="http://schemas.openxmlformats.org/officeDocument/2006/relationships/image" Target="../media/image126.wmf"/><Relationship Id="rId12" Type="http://schemas.openxmlformats.org/officeDocument/2006/relationships/oleObject" Target="../embeddings/oleObject150.bin"/><Relationship Id="rId17" Type="http://schemas.openxmlformats.org/officeDocument/2006/relationships/image" Target="../media/image1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2.bin"/><Relationship Id="rId20" Type="http://schemas.openxmlformats.org/officeDocument/2006/relationships/oleObject" Target="../embeddings/oleObject154.bin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5" Type="http://schemas.openxmlformats.org/officeDocument/2006/relationships/image" Target="../media/image130.wmf"/><Relationship Id="rId10" Type="http://schemas.openxmlformats.org/officeDocument/2006/relationships/oleObject" Target="../embeddings/oleObject149.bin"/><Relationship Id="rId19" Type="http://schemas.openxmlformats.org/officeDocument/2006/relationships/image" Target="../media/image132.wmf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27.wmf"/><Relationship Id="rId14" Type="http://schemas.openxmlformats.org/officeDocument/2006/relationships/oleObject" Target="../embeddings/oleObject151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13" Type="http://schemas.openxmlformats.org/officeDocument/2006/relationships/image" Target="../media/image137.wmf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134.wmf"/><Relationship Id="rId12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136.wmf"/><Relationship Id="rId5" Type="http://schemas.openxmlformats.org/officeDocument/2006/relationships/image" Target="../media/image123.wmf"/><Relationship Id="rId10" Type="http://schemas.openxmlformats.org/officeDocument/2006/relationships/oleObject" Target="../embeddings/oleObject158.bin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135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13" Type="http://schemas.openxmlformats.org/officeDocument/2006/relationships/image" Target="../media/image142.wmf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139.wmf"/><Relationship Id="rId12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61.bin"/><Relationship Id="rId11" Type="http://schemas.openxmlformats.org/officeDocument/2006/relationships/image" Target="../media/image141.wmf"/><Relationship Id="rId5" Type="http://schemas.openxmlformats.org/officeDocument/2006/relationships/image" Target="../media/image138.wmf"/><Relationship Id="rId15" Type="http://schemas.openxmlformats.org/officeDocument/2006/relationships/image" Target="../media/image143.wmf"/><Relationship Id="rId10" Type="http://schemas.openxmlformats.org/officeDocument/2006/relationships/oleObject" Target="../embeddings/oleObject163.bin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140.wmf"/><Relationship Id="rId14" Type="http://schemas.openxmlformats.org/officeDocument/2006/relationships/oleObject" Target="../embeddings/oleObject16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Computer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Bing-Yu Chen</a:t>
            </a:r>
            <a:br>
              <a:rPr lang="en-US" altLang="ja-JP" dirty="0" smtClean="0"/>
            </a:br>
            <a:r>
              <a:rPr lang="en-US" altLang="ja-JP" dirty="0" smtClean="0"/>
              <a:t>National Taiwan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Matrices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matrix multiplication</a:t>
            </a:r>
          </a:p>
          <a:p>
            <a:pPr eaLnBrk="1" hangingPunct="1"/>
            <a:r>
              <a:rPr lang="en-US" altLang="ja-JP" smtClean="0"/>
              <a:t>identity matrix</a:t>
            </a:r>
          </a:p>
          <a:p>
            <a:pPr eaLnBrk="1" hangingPunct="1"/>
            <a:r>
              <a:rPr lang="en-US" altLang="ja-JP" smtClean="0"/>
              <a:t>determinant</a:t>
            </a:r>
          </a:p>
          <a:p>
            <a:pPr eaLnBrk="1" hangingPunct="1"/>
            <a:r>
              <a:rPr lang="en-US" altLang="ja-JP" smtClean="0"/>
              <a:t>cross product</a:t>
            </a:r>
          </a:p>
          <a:p>
            <a:pPr eaLnBrk="1" hangingPunct="1"/>
            <a:r>
              <a:rPr lang="en-US" altLang="ja-JP" smtClean="0"/>
              <a:t>matrix transpose</a:t>
            </a:r>
          </a:p>
          <a:p>
            <a:pPr eaLnBrk="1" hangingPunct="1"/>
            <a:r>
              <a:rPr lang="en-US" altLang="ja-JP" smtClean="0"/>
              <a:t>matrix inverse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Arial" charset="0"/>
              </a:rPr>
              <a:t>Matrix </a:t>
            </a:r>
            <a:r>
              <a:rPr lang="en-US" altLang="ja-JP" smtClean="0">
                <a:latin typeface="Arial" charset="0"/>
              </a:rPr>
              <a:t>B</a:t>
            </a:r>
            <a:r>
              <a:rPr lang="en-US" altLang="zh-TW" smtClean="0">
                <a:latin typeface="Arial" charset="0"/>
              </a:rPr>
              <a:t>asics</a:t>
            </a:r>
            <a:endParaRPr lang="en-US" altLang="ja-JP" smtClean="0">
              <a:latin typeface="Arial" charset="0"/>
            </a:endParaRP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Arial" charset="0"/>
              </a:rPr>
              <a:t>Definition</a:t>
            </a:r>
            <a:endParaRPr lang="en-US" altLang="ja-JP" smtClean="0">
              <a:latin typeface="Arial" charset="0"/>
            </a:endParaRPr>
          </a:p>
          <a:p>
            <a:pPr eaLnBrk="1" hangingPunct="1"/>
            <a:endParaRPr lang="en-US" altLang="ja-JP" smtClean="0">
              <a:latin typeface="Arial" charset="0"/>
            </a:endParaRPr>
          </a:p>
          <a:p>
            <a:pPr eaLnBrk="1" hangingPunct="1"/>
            <a:endParaRPr lang="en-US" altLang="zh-TW" smtClean="0">
              <a:latin typeface="Arial" charset="0"/>
            </a:endParaRPr>
          </a:p>
          <a:p>
            <a:pPr eaLnBrk="1" hangingPunct="1"/>
            <a:r>
              <a:rPr lang="en-US" altLang="zh-TW" smtClean="0">
                <a:latin typeface="Arial" charset="0"/>
              </a:rPr>
              <a:t>Transpose</a:t>
            </a:r>
            <a:endParaRPr lang="en-US" altLang="ja-JP" smtClean="0">
              <a:latin typeface="Arial" charset="0"/>
            </a:endParaRPr>
          </a:p>
          <a:p>
            <a:pPr eaLnBrk="1" hangingPunct="1"/>
            <a:endParaRPr lang="en-US" altLang="ja-JP" smtClean="0">
              <a:latin typeface="Arial" charset="0"/>
            </a:endParaRPr>
          </a:p>
          <a:p>
            <a:pPr eaLnBrk="1" hangingPunct="1"/>
            <a:endParaRPr lang="en-US" altLang="zh-TW" smtClean="0">
              <a:latin typeface="Arial" charset="0"/>
            </a:endParaRPr>
          </a:p>
          <a:p>
            <a:pPr eaLnBrk="1" hangingPunct="1"/>
            <a:r>
              <a:rPr lang="en-US" altLang="zh-TW" smtClean="0">
                <a:latin typeface="Arial" charset="0"/>
              </a:rPr>
              <a:t>Addition</a:t>
            </a:r>
            <a:endParaRPr lang="en-US" altLang="ja-JP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087688" y="1773238"/>
          <a:ext cx="38608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4" imgW="1663560" imgH="711000" progId="Equation.DSMT4">
                  <p:embed/>
                </p:oleObj>
              </mc:Choice>
              <mc:Fallback>
                <p:oleObj name="Equation" r:id="rId4" imgW="166356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1773238"/>
                        <a:ext cx="38608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3087688" y="3821113"/>
          <a:ext cx="11191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6" imgW="482400" imgH="203040" progId="Equation.DSMT4">
                  <p:embed/>
                </p:oleObj>
              </mc:Choice>
              <mc:Fallback>
                <p:oleObj name="Equation" r:id="rId6" imgW="48240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3821113"/>
                        <a:ext cx="1119187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4325938" y="3289300"/>
          <a:ext cx="4422775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8" imgW="1904760" imgH="711000" progId="Equation.DSMT4">
                  <p:embed/>
                </p:oleObj>
              </mc:Choice>
              <mc:Fallback>
                <p:oleObj name="Equation" r:id="rId8" imgW="1904760" imgH="71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3289300"/>
                        <a:ext cx="4422775" cy="165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8"/>
          <p:cNvGraphicFramePr>
            <a:graphicFrameLocks noChangeAspect="1"/>
          </p:cNvGraphicFramePr>
          <p:nvPr/>
        </p:nvGraphicFramePr>
        <p:xfrm>
          <a:off x="3087688" y="5516563"/>
          <a:ext cx="15335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10" imgW="660240" imgH="177480" progId="Equation.DSMT4">
                  <p:embed/>
                </p:oleObj>
              </mc:Choice>
              <mc:Fallback>
                <p:oleObj name="Equation" r:id="rId10" imgW="66024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5516563"/>
                        <a:ext cx="15335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9"/>
          <p:cNvGraphicFramePr>
            <a:graphicFrameLocks noChangeAspect="1"/>
          </p:cNvGraphicFramePr>
          <p:nvPr/>
        </p:nvGraphicFramePr>
        <p:xfrm>
          <a:off x="4932363" y="5461000"/>
          <a:ext cx="16811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12" imgW="723600" imgH="241200" progId="Equation.DSMT4">
                  <p:embed/>
                </p:oleObj>
              </mc:Choice>
              <mc:Fallback>
                <p:oleObj name="Equation" r:id="rId12" imgW="72360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461000"/>
                        <a:ext cx="16811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Matrix </a:t>
            </a:r>
            <a:r>
              <a:rPr lang="en-US" altLang="ja-JP" smtClean="0"/>
              <a:t>B</a:t>
            </a:r>
            <a:r>
              <a:rPr lang="en-US" altLang="zh-TW" smtClean="0"/>
              <a:t>asics</a:t>
            </a:r>
            <a:endParaRPr lang="en-US" altLang="ja-JP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Scalar-matrix multiplication</a:t>
            </a:r>
            <a:endParaRPr lang="en-US" altLang="ja-JP" smtClean="0"/>
          </a:p>
          <a:p>
            <a:endParaRPr lang="en-US" altLang="ja-JP" smtClean="0"/>
          </a:p>
          <a:p>
            <a:r>
              <a:rPr lang="en-US" altLang="zh-TW" smtClean="0"/>
              <a:t>Matrix-matrix multiplication</a:t>
            </a:r>
          </a:p>
          <a:p>
            <a:endParaRPr lang="en-US" altLang="ja-JP" smtClean="0"/>
          </a:p>
          <a:p>
            <a:endParaRPr lang="en-US" altLang="ja-JP" smtClean="0"/>
          </a:p>
          <a:p>
            <a:r>
              <a:rPr lang="en-US" altLang="zh-TW" smtClean="0"/>
              <a:t>Matrix multiplication are</a:t>
            </a:r>
            <a:br>
              <a:rPr lang="en-US" altLang="zh-TW" smtClean="0"/>
            </a:br>
            <a:r>
              <a:rPr lang="en-US" altLang="zh-TW" b="1" i="1" smtClean="0">
                <a:solidFill>
                  <a:srgbClr val="C00000"/>
                </a:solidFill>
              </a:rPr>
              <a:t>not commutative</a:t>
            </a:r>
          </a:p>
          <a:p>
            <a:endParaRPr lang="en-US" altLang="ja-JP" smtClean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087688" y="2392363"/>
          <a:ext cx="12080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Equation" r:id="rId4" imgW="520248" imgH="177646" progId="Equation.DSMT4">
                  <p:embed/>
                </p:oleObj>
              </mc:Choice>
              <mc:Fallback>
                <p:oleObj name="Equation" r:id="rId4" imgW="52024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2392363"/>
                        <a:ext cx="12080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3087688" y="3736975"/>
          <a:ext cx="12065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Equation" r:id="rId6" imgW="520248" imgH="177646" progId="Equation.DSMT4">
                  <p:embed/>
                </p:oleObj>
              </mc:Choice>
              <mc:Fallback>
                <p:oleObj name="Equation" r:id="rId6" imgW="52024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3736975"/>
                        <a:ext cx="12065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4772025" y="3429000"/>
          <a:ext cx="188753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Equation" r:id="rId8" imgW="812447" imgH="431613" progId="Equation.DSMT4">
                  <p:embed/>
                </p:oleObj>
              </mc:Choice>
              <mc:Fallback>
                <p:oleObj name="Equation" r:id="rId8" imgW="812447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3429000"/>
                        <a:ext cx="1887538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10"/>
          <p:cNvGraphicFramePr>
            <a:graphicFrameLocks noChangeAspect="1"/>
          </p:cNvGraphicFramePr>
          <p:nvPr/>
        </p:nvGraphicFramePr>
        <p:xfrm>
          <a:off x="4772025" y="2349500"/>
          <a:ext cx="12969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Equation" r:id="rId10" imgW="558558" imgH="241195" progId="Equation.DSMT4">
                  <p:embed/>
                </p:oleObj>
              </mc:Choice>
              <mc:Fallback>
                <p:oleObj name="Equation" r:id="rId10" imgW="55855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2349500"/>
                        <a:ext cx="129698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5"/>
          <p:cNvGraphicFramePr>
            <a:graphicFrameLocks noChangeAspect="1"/>
          </p:cNvGraphicFramePr>
          <p:nvPr/>
        </p:nvGraphicFramePr>
        <p:xfrm>
          <a:off x="2814638" y="5688013"/>
          <a:ext cx="14716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Equation" r:id="rId12" imgW="634449" imgH="164957" progId="Equation.DSMT4">
                  <p:embed/>
                </p:oleObj>
              </mc:Choice>
              <mc:Fallback>
                <p:oleObj name="Equation" r:id="rId12" imgW="63444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5688013"/>
                        <a:ext cx="14716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スライド番号プレースホルダ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0859991-644F-4A9D-BF2A-1F1EDB97433A}" type="slidenum">
              <a:rPr kumimoji="0" lang="en-US" altLang="ja-JP" smtClean="0"/>
              <a:pPr eaLnBrk="1" hangingPunct="1"/>
              <a:t>11</a:t>
            </a:fld>
            <a:endParaRPr kumimoji="0"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2213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General Transformations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 transformation maps points to other points and/or vectors to other vectors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6432550" y="2924175"/>
          <a:ext cx="13081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4" imgW="545760" imgH="203040" progId="Equation.DSMT4">
                  <p:embed/>
                </p:oleObj>
              </mc:Choice>
              <mc:Fallback>
                <p:oleObj name="Equation" r:id="rId4" imgW="54576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2924175"/>
                        <a:ext cx="13081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5056188" y="5734050"/>
          <a:ext cx="14605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6" imgW="609480" imgH="203040" progId="Equation.DSMT4">
                  <p:embed/>
                </p:oleObj>
              </mc:Choice>
              <mc:Fallback>
                <p:oleObj name="Equation" r:id="rId6" imgW="6094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5734050"/>
                        <a:ext cx="14605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3" name="Group 24"/>
          <p:cNvGrpSpPr>
            <a:grpSpLocks/>
          </p:cNvGrpSpPr>
          <p:nvPr/>
        </p:nvGrpSpPr>
        <p:grpSpPr bwMode="auto">
          <a:xfrm>
            <a:off x="2484438" y="2997200"/>
            <a:ext cx="3802062" cy="2952750"/>
            <a:chOff x="1565" y="1888"/>
            <a:chExt cx="2395" cy="1860"/>
          </a:xfrm>
        </p:grpSpPr>
        <p:sp>
          <p:nvSpPr>
            <p:cNvPr id="8204" name="Freeform 10"/>
            <p:cNvSpPr>
              <a:spLocks/>
            </p:cNvSpPr>
            <p:nvPr/>
          </p:nvSpPr>
          <p:spPr bwMode="auto">
            <a:xfrm>
              <a:off x="2944" y="2352"/>
              <a:ext cx="1009" cy="1396"/>
            </a:xfrm>
            <a:custGeom>
              <a:avLst/>
              <a:gdLst>
                <a:gd name="T0" fmla="*/ 72 w 1009"/>
                <a:gd name="T1" fmla="*/ 1396 h 1396"/>
                <a:gd name="T2" fmla="*/ 2 w 1009"/>
                <a:gd name="T3" fmla="*/ 1290 h 1396"/>
                <a:gd name="T4" fmla="*/ 62 w 1009"/>
                <a:gd name="T5" fmla="*/ 1050 h 1396"/>
                <a:gd name="T6" fmla="*/ 299 w 1009"/>
                <a:gd name="T7" fmla="*/ 951 h 1396"/>
                <a:gd name="T8" fmla="*/ 665 w 1009"/>
                <a:gd name="T9" fmla="*/ 1188 h 1396"/>
                <a:gd name="T10" fmla="*/ 911 w 1009"/>
                <a:gd name="T11" fmla="*/ 1149 h 1396"/>
                <a:gd name="T12" fmla="*/ 1007 w 1009"/>
                <a:gd name="T13" fmla="*/ 933 h 1396"/>
                <a:gd name="T14" fmla="*/ 923 w 1009"/>
                <a:gd name="T15" fmla="*/ 660 h 1396"/>
                <a:gd name="T16" fmla="*/ 497 w 1009"/>
                <a:gd name="T17" fmla="*/ 411 h 1396"/>
                <a:gd name="T18" fmla="*/ 557 w 1009"/>
                <a:gd name="T19" fmla="*/ 78 h 1396"/>
                <a:gd name="T20" fmla="*/ 794 w 1009"/>
                <a:gd name="T21" fmla="*/ 15 h 1396"/>
                <a:gd name="T22" fmla="*/ 995 w 1009"/>
                <a:gd name="T23" fmla="*/ 168 h 13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9"/>
                <a:gd name="T37" fmla="*/ 0 h 1396"/>
                <a:gd name="T38" fmla="*/ 1009 w 1009"/>
                <a:gd name="T39" fmla="*/ 1396 h 13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9" h="1396">
                  <a:moveTo>
                    <a:pt x="72" y="1396"/>
                  </a:moveTo>
                  <a:cubicBezTo>
                    <a:pt x="60" y="1378"/>
                    <a:pt x="4" y="1348"/>
                    <a:pt x="2" y="1290"/>
                  </a:cubicBezTo>
                  <a:cubicBezTo>
                    <a:pt x="0" y="1232"/>
                    <a:pt x="12" y="1106"/>
                    <a:pt x="62" y="1050"/>
                  </a:cubicBezTo>
                  <a:cubicBezTo>
                    <a:pt x="112" y="994"/>
                    <a:pt x="199" y="928"/>
                    <a:pt x="299" y="951"/>
                  </a:cubicBezTo>
                  <a:cubicBezTo>
                    <a:pt x="399" y="974"/>
                    <a:pt x="563" y="1155"/>
                    <a:pt x="665" y="1188"/>
                  </a:cubicBezTo>
                  <a:cubicBezTo>
                    <a:pt x="767" y="1221"/>
                    <a:pt x="854" y="1191"/>
                    <a:pt x="911" y="1149"/>
                  </a:cubicBezTo>
                  <a:cubicBezTo>
                    <a:pt x="968" y="1107"/>
                    <a:pt x="1005" y="1014"/>
                    <a:pt x="1007" y="933"/>
                  </a:cubicBezTo>
                  <a:cubicBezTo>
                    <a:pt x="1009" y="852"/>
                    <a:pt x="1008" y="747"/>
                    <a:pt x="923" y="660"/>
                  </a:cubicBezTo>
                  <a:cubicBezTo>
                    <a:pt x="838" y="573"/>
                    <a:pt x="558" y="508"/>
                    <a:pt x="497" y="411"/>
                  </a:cubicBezTo>
                  <a:cubicBezTo>
                    <a:pt x="436" y="314"/>
                    <a:pt x="508" y="144"/>
                    <a:pt x="557" y="78"/>
                  </a:cubicBezTo>
                  <a:cubicBezTo>
                    <a:pt x="606" y="12"/>
                    <a:pt x="721" y="0"/>
                    <a:pt x="794" y="15"/>
                  </a:cubicBezTo>
                  <a:cubicBezTo>
                    <a:pt x="867" y="30"/>
                    <a:pt x="953" y="136"/>
                    <a:pt x="995" y="16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5" name="Oval 11"/>
            <p:cNvSpPr>
              <a:spLocks noChangeArrowheads="1"/>
            </p:cNvSpPr>
            <p:nvPr/>
          </p:nvSpPr>
          <p:spPr bwMode="auto">
            <a:xfrm>
              <a:off x="3379" y="3385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06" name="Line 12"/>
            <p:cNvSpPr>
              <a:spLocks noChangeShapeType="1"/>
            </p:cNvSpPr>
            <p:nvPr/>
          </p:nvSpPr>
          <p:spPr bwMode="auto">
            <a:xfrm flipV="1">
              <a:off x="3470" y="1888"/>
              <a:ext cx="363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7" name="Freeform 13"/>
            <p:cNvSpPr>
              <a:spLocks/>
            </p:cNvSpPr>
            <p:nvPr/>
          </p:nvSpPr>
          <p:spPr bwMode="auto">
            <a:xfrm>
              <a:off x="1808" y="2100"/>
              <a:ext cx="1117" cy="828"/>
            </a:xfrm>
            <a:custGeom>
              <a:avLst/>
              <a:gdLst>
                <a:gd name="T0" fmla="*/ 145 w 1117"/>
                <a:gd name="T1" fmla="*/ 828 h 828"/>
                <a:gd name="T2" fmla="*/ 4 w 1117"/>
                <a:gd name="T3" fmla="*/ 522 h 828"/>
                <a:gd name="T4" fmla="*/ 118 w 1117"/>
                <a:gd name="T5" fmla="*/ 222 h 828"/>
                <a:gd name="T6" fmla="*/ 412 w 1117"/>
                <a:gd name="T7" fmla="*/ 156 h 828"/>
                <a:gd name="T8" fmla="*/ 883 w 1117"/>
                <a:gd name="T9" fmla="*/ 414 h 828"/>
                <a:gd name="T10" fmla="*/ 1051 w 1117"/>
                <a:gd name="T11" fmla="*/ 237 h 828"/>
                <a:gd name="T12" fmla="*/ 1117 w 1117"/>
                <a:gd name="T13" fmla="*/ 0 h 8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7"/>
                <a:gd name="T22" fmla="*/ 0 h 828"/>
                <a:gd name="T23" fmla="*/ 1117 w 1117"/>
                <a:gd name="T24" fmla="*/ 828 h 8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7" h="828">
                  <a:moveTo>
                    <a:pt x="145" y="828"/>
                  </a:moveTo>
                  <a:cubicBezTo>
                    <a:pt x="122" y="777"/>
                    <a:pt x="8" y="623"/>
                    <a:pt x="4" y="522"/>
                  </a:cubicBezTo>
                  <a:cubicBezTo>
                    <a:pt x="0" y="421"/>
                    <a:pt x="50" y="283"/>
                    <a:pt x="118" y="222"/>
                  </a:cubicBezTo>
                  <a:cubicBezTo>
                    <a:pt x="186" y="161"/>
                    <a:pt x="284" y="124"/>
                    <a:pt x="412" y="156"/>
                  </a:cubicBezTo>
                  <a:cubicBezTo>
                    <a:pt x="540" y="188"/>
                    <a:pt x="777" y="401"/>
                    <a:pt x="883" y="414"/>
                  </a:cubicBezTo>
                  <a:cubicBezTo>
                    <a:pt x="989" y="427"/>
                    <a:pt x="1012" y="306"/>
                    <a:pt x="1051" y="237"/>
                  </a:cubicBezTo>
                  <a:cubicBezTo>
                    <a:pt x="1090" y="168"/>
                    <a:pt x="1103" y="49"/>
                    <a:pt x="1117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8" name="Line 14"/>
            <p:cNvSpPr>
              <a:spLocks noChangeShapeType="1"/>
            </p:cNvSpPr>
            <p:nvPr/>
          </p:nvSpPr>
          <p:spPr bwMode="auto">
            <a:xfrm flipV="1">
              <a:off x="2789" y="1888"/>
              <a:ext cx="363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9" name="Oval 15"/>
            <p:cNvSpPr>
              <a:spLocks noChangeArrowheads="1"/>
            </p:cNvSpPr>
            <p:nvPr/>
          </p:nvSpPr>
          <p:spPr bwMode="auto">
            <a:xfrm>
              <a:off x="1791" y="243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8210" name="AutoShape 16"/>
            <p:cNvCxnSpPr>
              <a:cxnSpLocks noChangeShapeType="1"/>
              <a:stCxn id="8209" idx="6"/>
              <a:endCxn id="8205" idx="0"/>
            </p:cNvCxnSpPr>
            <p:nvPr/>
          </p:nvCxnSpPr>
          <p:spPr bwMode="auto">
            <a:xfrm>
              <a:off x="1882" y="2477"/>
              <a:ext cx="1543" cy="908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1" name="Freeform 18"/>
            <p:cNvSpPr>
              <a:spLocks/>
            </p:cNvSpPr>
            <p:nvPr/>
          </p:nvSpPr>
          <p:spPr bwMode="auto">
            <a:xfrm>
              <a:off x="3061" y="2115"/>
              <a:ext cx="590" cy="36"/>
            </a:xfrm>
            <a:custGeom>
              <a:avLst/>
              <a:gdLst>
                <a:gd name="T0" fmla="*/ 0 w 590"/>
                <a:gd name="T1" fmla="*/ 0 h 36"/>
                <a:gd name="T2" fmla="*/ 257 w 590"/>
                <a:gd name="T3" fmla="*/ 36 h 36"/>
                <a:gd name="T4" fmla="*/ 590 w 590"/>
                <a:gd name="T5" fmla="*/ 0 h 36"/>
                <a:gd name="T6" fmla="*/ 0 60000 65536"/>
                <a:gd name="T7" fmla="*/ 0 60000 65536"/>
                <a:gd name="T8" fmla="*/ 0 60000 65536"/>
                <a:gd name="T9" fmla="*/ 0 w 590"/>
                <a:gd name="T10" fmla="*/ 0 h 36"/>
                <a:gd name="T11" fmla="*/ 590 w 590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0" h="36">
                  <a:moveTo>
                    <a:pt x="0" y="0"/>
                  </a:moveTo>
                  <a:lnTo>
                    <a:pt x="257" y="36"/>
                  </a:lnTo>
                  <a:lnTo>
                    <a:pt x="59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8196" name="Object 19"/>
            <p:cNvGraphicFramePr>
              <a:graphicFrameLocks noChangeAspect="1"/>
            </p:cNvGraphicFramePr>
            <p:nvPr/>
          </p:nvGraphicFramePr>
          <p:xfrm>
            <a:off x="3152" y="3339"/>
            <a:ext cx="230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2" name="Equation" r:id="rId8" imgW="152280" imgH="203040" progId="Equation.DSMT4">
                    <p:embed/>
                  </p:oleObj>
                </mc:Choice>
                <mc:Fallback>
                  <p:oleObj name="Equation" r:id="rId8" imgW="152280" imgH="20304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3339"/>
                          <a:ext cx="230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7" name="Object 20"/>
            <p:cNvGraphicFramePr>
              <a:graphicFrameLocks noChangeAspect="1"/>
            </p:cNvGraphicFramePr>
            <p:nvPr/>
          </p:nvGraphicFramePr>
          <p:xfrm>
            <a:off x="1565" y="2341"/>
            <a:ext cx="23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3" name="Equation" r:id="rId10" imgW="152280" imgH="164880" progId="Equation.DSMT4">
                    <p:embed/>
                  </p:oleObj>
                </mc:Choice>
                <mc:Fallback>
                  <p:oleObj name="Equation" r:id="rId10" imgW="152280" imgH="16488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5" y="2341"/>
                          <a:ext cx="230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21"/>
            <p:cNvGraphicFramePr>
              <a:graphicFrameLocks noChangeAspect="1"/>
            </p:cNvGraphicFramePr>
            <p:nvPr/>
          </p:nvGraphicFramePr>
          <p:xfrm>
            <a:off x="2517" y="2772"/>
            <a:ext cx="211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4" name="Equation" r:id="rId12" imgW="139680" imgH="164880" progId="Equation.DSMT4">
                    <p:embed/>
                  </p:oleObj>
                </mc:Choice>
                <mc:Fallback>
                  <p:oleObj name="Equation" r:id="rId12" imgW="139680" imgH="16488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" y="2772"/>
                          <a:ext cx="211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9" name="Object 22"/>
            <p:cNvGraphicFramePr>
              <a:graphicFrameLocks noChangeAspect="1"/>
            </p:cNvGraphicFramePr>
            <p:nvPr/>
          </p:nvGraphicFramePr>
          <p:xfrm>
            <a:off x="3152" y="1888"/>
            <a:ext cx="192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5" name="Equation" r:id="rId14" imgW="126720" imgH="139680" progId="Equation.DSMT4">
                    <p:embed/>
                  </p:oleObj>
                </mc:Choice>
                <mc:Fallback>
                  <p:oleObj name="Equation" r:id="rId14" imgW="126720" imgH="13968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1888"/>
                          <a:ext cx="192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Object 23"/>
            <p:cNvGraphicFramePr>
              <a:graphicFrameLocks noChangeAspect="1"/>
            </p:cNvGraphicFramePr>
            <p:nvPr/>
          </p:nvGraphicFramePr>
          <p:xfrm>
            <a:off x="3787" y="1888"/>
            <a:ext cx="173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6" name="Equation" r:id="rId16" imgW="114120" imgH="139680" progId="Equation.DSMT4">
                    <p:embed/>
                  </p:oleObj>
                </mc:Choice>
                <mc:Fallback>
                  <p:oleObj name="Equation" r:id="rId16" imgW="114120" imgH="13968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" y="1888"/>
                          <a:ext cx="173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Pipeline Implementation</a:t>
            </a:r>
          </a:p>
        </p:txBody>
      </p:sp>
      <p:sp>
        <p:nvSpPr>
          <p:cNvPr id="9230" name="Rectangle 3"/>
          <p:cNvSpPr>
            <a:spLocks noChangeArrowheads="1"/>
          </p:cNvSpPr>
          <p:nvPr/>
        </p:nvSpPr>
        <p:spPr bwMode="auto">
          <a:xfrm>
            <a:off x="1828800" y="3200400"/>
            <a:ext cx="2286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ja-JP" sz="2400">
                <a:latin typeface="Times New Roman" pitchFamily="18" charset="0"/>
              </a:rPr>
              <a:t>transformation</a:t>
            </a:r>
          </a:p>
        </p:txBody>
      </p:sp>
      <p:sp>
        <p:nvSpPr>
          <p:cNvPr id="9231" name="Line 4"/>
          <p:cNvSpPr>
            <a:spLocks noChangeShapeType="1"/>
          </p:cNvSpPr>
          <p:nvPr/>
        </p:nvSpPr>
        <p:spPr bwMode="auto">
          <a:xfrm>
            <a:off x="1066800" y="3733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9232" name="Line 5"/>
          <p:cNvSpPr>
            <a:spLocks noChangeShapeType="1"/>
          </p:cNvSpPr>
          <p:nvPr/>
        </p:nvSpPr>
        <p:spPr bwMode="auto">
          <a:xfrm>
            <a:off x="4114800" y="37338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9233" name="Rectangle 6"/>
          <p:cNvSpPr>
            <a:spLocks noChangeArrowheads="1"/>
          </p:cNvSpPr>
          <p:nvPr/>
        </p:nvSpPr>
        <p:spPr bwMode="auto">
          <a:xfrm>
            <a:off x="5257800" y="3200400"/>
            <a:ext cx="19812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kumimoji="0" lang="en-US" altLang="ja-JP" sz="2400">
                <a:latin typeface="Times New Roman" pitchFamily="18" charset="0"/>
              </a:rPr>
              <a:t>rasterizer</a:t>
            </a:r>
          </a:p>
        </p:txBody>
      </p:sp>
      <p:sp>
        <p:nvSpPr>
          <p:cNvPr id="9234" name="Line 7"/>
          <p:cNvSpPr>
            <a:spLocks noChangeShapeType="1"/>
          </p:cNvSpPr>
          <p:nvPr/>
        </p:nvSpPr>
        <p:spPr bwMode="auto">
          <a:xfrm>
            <a:off x="7239000" y="3733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9235" name="Line 8"/>
          <p:cNvSpPr>
            <a:spLocks noChangeShapeType="1"/>
          </p:cNvSpPr>
          <p:nvPr/>
        </p:nvSpPr>
        <p:spPr bwMode="auto">
          <a:xfrm flipV="1">
            <a:off x="7620000" y="4419600"/>
            <a:ext cx="9906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9236" name="Line 13"/>
          <p:cNvSpPr>
            <a:spLocks noChangeShapeType="1"/>
          </p:cNvSpPr>
          <p:nvPr/>
        </p:nvSpPr>
        <p:spPr bwMode="auto">
          <a:xfrm>
            <a:off x="2971800" y="2667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9237" name="Oval 17"/>
          <p:cNvSpPr>
            <a:spLocks noChangeArrowheads="1"/>
          </p:cNvSpPr>
          <p:nvPr/>
        </p:nvSpPr>
        <p:spPr bwMode="auto">
          <a:xfrm>
            <a:off x="7543800" y="525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38" name="Oval 18"/>
          <p:cNvSpPr>
            <a:spLocks noChangeArrowheads="1"/>
          </p:cNvSpPr>
          <p:nvPr/>
        </p:nvSpPr>
        <p:spPr bwMode="auto">
          <a:xfrm>
            <a:off x="8610600" y="4343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39" name="Oval 19"/>
          <p:cNvSpPr>
            <a:spLocks noChangeArrowheads="1"/>
          </p:cNvSpPr>
          <p:nvPr/>
        </p:nvSpPr>
        <p:spPr bwMode="auto">
          <a:xfrm>
            <a:off x="990600" y="525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0" name="Oval 20"/>
          <p:cNvSpPr>
            <a:spLocks noChangeArrowheads="1"/>
          </p:cNvSpPr>
          <p:nvPr/>
        </p:nvSpPr>
        <p:spPr bwMode="auto">
          <a:xfrm>
            <a:off x="762000" y="4724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3810000" y="5334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4953000" y="4572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349250" y="5527675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latin typeface="Times New Roman" pitchFamily="18" charset="0"/>
              </a:rPr>
              <a:t>vertices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3810000" y="5562600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latin typeface="Times New Roman" pitchFamily="18" charset="0"/>
              </a:rPr>
              <a:t>vertices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7011988" y="5527675"/>
            <a:ext cx="91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latin typeface="Times New Roman" pitchFamily="18" charset="0"/>
              </a:rPr>
              <a:t>pixels</a:t>
            </a:r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1600200" y="57912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5029200" y="57912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7380288" y="2967038"/>
            <a:ext cx="928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latin typeface="Times New Roman" pitchFamily="18" charset="0"/>
              </a:rPr>
              <a:t>frame</a:t>
            </a:r>
          </a:p>
          <a:p>
            <a:r>
              <a:rPr kumimoji="0" lang="en-US" altLang="ja-JP" sz="2400">
                <a:latin typeface="Times New Roman" pitchFamily="18" charset="0"/>
              </a:rPr>
              <a:t>buffer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3059113" y="2251075"/>
            <a:ext cx="351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latin typeface="Times New Roman" pitchFamily="18" charset="0"/>
              </a:rPr>
              <a:t>(from application program)</a:t>
            </a:r>
          </a:p>
        </p:txBody>
      </p:sp>
      <p:graphicFrame>
        <p:nvGraphicFramePr>
          <p:cNvPr id="9218" name="Object 36"/>
          <p:cNvGraphicFramePr>
            <a:graphicFrameLocks noChangeAspect="1"/>
          </p:cNvGraphicFramePr>
          <p:nvPr/>
        </p:nvGraphicFramePr>
        <p:xfrm>
          <a:off x="1243013" y="3381375"/>
          <a:ext cx="3048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3381375"/>
                        <a:ext cx="30480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"/>
          <p:cNvGraphicFramePr>
            <a:graphicFrameLocks noChangeAspect="1"/>
          </p:cNvGraphicFramePr>
          <p:nvPr/>
        </p:nvGraphicFramePr>
        <p:xfrm>
          <a:off x="1258888" y="3789363"/>
          <a:ext cx="27463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Equation" r:id="rId6" imgW="114120" imgH="139680" progId="Equation.DSMT4">
                  <p:embed/>
                </p:oleObj>
              </mc:Choice>
              <mc:Fallback>
                <p:oleObj name="Equation" r:id="rId6" imgW="114120" imgH="13968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789363"/>
                        <a:ext cx="27463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39"/>
          <p:cNvGraphicFramePr>
            <a:graphicFrameLocks noChangeAspect="1"/>
          </p:cNvGraphicFramePr>
          <p:nvPr/>
        </p:nvGraphicFramePr>
        <p:xfrm>
          <a:off x="1098550" y="5229225"/>
          <a:ext cx="3048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5229225"/>
                        <a:ext cx="30480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40"/>
          <p:cNvGraphicFramePr>
            <a:graphicFrameLocks noChangeAspect="1"/>
          </p:cNvGraphicFramePr>
          <p:nvPr/>
        </p:nvGraphicFramePr>
        <p:xfrm>
          <a:off x="468313" y="4581525"/>
          <a:ext cx="274637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Equation" r:id="rId10" imgW="114120" imgH="139680" progId="Equation.DSMT4">
                  <p:embed/>
                </p:oleObj>
              </mc:Choice>
              <mc:Fallback>
                <p:oleObj name="Equation" r:id="rId10" imgW="114120" imgH="1396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81525"/>
                        <a:ext cx="274637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41"/>
          <p:cNvGraphicFramePr>
            <a:graphicFrameLocks noChangeAspect="1"/>
          </p:cNvGraphicFramePr>
          <p:nvPr/>
        </p:nvGraphicFramePr>
        <p:xfrm>
          <a:off x="4284663" y="3284538"/>
          <a:ext cx="79216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Equation" r:id="rId11" imgW="330120" imgH="203040" progId="Equation.DSMT4">
                  <p:embed/>
                </p:oleObj>
              </mc:Choice>
              <mc:Fallback>
                <p:oleObj name="Equation" r:id="rId11" imgW="330120" imgH="20304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284538"/>
                        <a:ext cx="792162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42"/>
          <p:cNvGraphicFramePr>
            <a:graphicFrameLocks noChangeAspect="1"/>
          </p:cNvGraphicFramePr>
          <p:nvPr/>
        </p:nvGraphicFramePr>
        <p:xfrm>
          <a:off x="4298950" y="3733800"/>
          <a:ext cx="7620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Equation" r:id="rId13" imgW="317160" imgH="203040" progId="Equation.DSMT4">
                  <p:embed/>
                </p:oleObj>
              </mc:Choice>
              <mc:Fallback>
                <p:oleObj name="Equation" r:id="rId13" imgW="317160" imgH="20304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3733800"/>
                        <a:ext cx="7620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43"/>
          <p:cNvGraphicFramePr>
            <a:graphicFrameLocks noChangeAspect="1"/>
          </p:cNvGraphicFramePr>
          <p:nvPr/>
        </p:nvGraphicFramePr>
        <p:xfrm>
          <a:off x="3924300" y="5229225"/>
          <a:ext cx="7921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Equation" r:id="rId15" imgW="330120" imgH="203040" progId="Equation.DSMT4">
                  <p:embed/>
                </p:oleObj>
              </mc:Choice>
              <mc:Fallback>
                <p:oleObj name="Equation" r:id="rId15" imgW="330120" imgH="20304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229225"/>
                        <a:ext cx="792163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44"/>
          <p:cNvGraphicFramePr>
            <a:graphicFrameLocks noChangeAspect="1"/>
          </p:cNvGraphicFramePr>
          <p:nvPr/>
        </p:nvGraphicFramePr>
        <p:xfrm>
          <a:off x="4211638" y="4365625"/>
          <a:ext cx="7620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Equation" r:id="rId16" imgW="317160" imgH="203040" progId="Equation.DSMT4">
                  <p:embed/>
                </p:oleObj>
              </mc:Choice>
              <mc:Fallback>
                <p:oleObj name="Equation" r:id="rId16" imgW="317160" imgH="20304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365625"/>
                        <a:ext cx="7620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45"/>
          <p:cNvGraphicFramePr>
            <a:graphicFrameLocks noChangeAspect="1"/>
          </p:cNvGraphicFramePr>
          <p:nvPr/>
        </p:nvGraphicFramePr>
        <p:xfrm>
          <a:off x="6732588" y="5029200"/>
          <a:ext cx="79216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18" imgW="330120" imgH="203040" progId="Equation.DSMT4">
                  <p:embed/>
                </p:oleObj>
              </mc:Choice>
              <mc:Fallback>
                <p:oleObj name="Equation" r:id="rId18" imgW="330120" imgH="20304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029200"/>
                        <a:ext cx="792162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46"/>
          <p:cNvGraphicFramePr>
            <a:graphicFrameLocks noChangeAspect="1"/>
          </p:cNvGraphicFramePr>
          <p:nvPr/>
        </p:nvGraphicFramePr>
        <p:xfrm>
          <a:off x="8274050" y="3860800"/>
          <a:ext cx="7620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Equation" r:id="rId19" imgW="317160" imgH="203040" progId="Equation.DSMT4">
                  <p:embed/>
                </p:oleObj>
              </mc:Choice>
              <mc:Fallback>
                <p:oleObj name="Equation" r:id="rId19" imgW="317160" imgH="20304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4050" y="3860800"/>
                        <a:ext cx="7620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47"/>
          <p:cNvGraphicFramePr>
            <a:graphicFrameLocks noChangeAspect="1"/>
          </p:cNvGraphicFramePr>
          <p:nvPr/>
        </p:nvGraphicFramePr>
        <p:xfrm>
          <a:off x="2843213" y="2276475"/>
          <a:ext cx="3349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Equation" r:id="rId20" imgW="139680" imgH="164880" progId="Equation.DSMT4">
                  <p:embed/>
                </p:oleObj>
              </mc:Choice>
              <mc:Fallback>
                <p:oleObj name="Equation" r:id="rId20" imgW="139680" imgH="1648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276475"/>
                        <a:ext cx="33496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Representation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We can represent a </a:t>
            </a:r>
            <a:r>
              <a:rPr lang="en-US" altLang="ja-JP" b="1" smtClean="0"/>
              <a:t>point</a:t>
            </a:r>
            <a:r>
              <a:rPr lang="en-US" altLang="ja-JP" smtClean="0"/>
              <a:t>,</a:t>
            </a:r>
            <a:br>
              <a:rPr lang="en-US" altLang="ja-JP" smtClean="0"/>
            </a:br>
            <a:r>
              <a:rPr lang="en-US" altLang="ja-JP" smtClean="0"/>
              <a:t>in the plane</a:t>
            </a:r>
          </a:p>
          <a:p>
            <a:pPr lvl="1" eaLnBrk="1" hangingPunct="1"/>
            <a:r>
              <a:rPr lang="en-US" altLang="ja-JP" smtClean="0"/>
              <a:t>as a column vector</a:t>
            </a:r>
          </a:p>
          <a:p>
            <a:pPr lvl="1" eaLnBrk="1" hangingPunct="1"/>
            <a:endParaRPr lang="en-US" altLang="ja-JP" smtClean="0"/>
          </a:p>
          <a:p>
            <a:pPr lvl="1" eaLnBrk="1" hangingPunct="1"/>
            <a:r>
              <a:rPr lang="en-US" altLang="ja-JP" smtClean="0"/>
              <a:t>as a row vector</a:t>
            </a:r>
          </a:p>
        </p:txBody>
      </p:sp>
      <p:graphicFrame>
        <p:nvGraphicFramePr>
          <p:cNvPr id="10242" name="Object 9"/>
          <p:cNvGraphicFramePr>
            <a:graphicFrameLocks noChangeAspect="1"/>
          </p:cNvGraphicFramePr>
          <p:nvPr/>
        </p:nvGraphicFramePr>
        <p:xfrm>
          <a:off x="4841875" y="2543175"/>
          <a:ext cx="5222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4" imgW="520560" imgH="952200" progId="Equation.DSMT4">
                  <p:embed/>
                </p:oleObj>
              </mc:Choice>
              <mc:Fallback>
                <p:oleObj name="Equation" r:id="rId4" imgW="520560" imgH="952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2543175"/>
                        <a:ext cx="522288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2"/>
          <p:cNvGraphicFramePr>
            <a:graphicFrameLocks noChangeAspect="1"/>
          </p:cNvGraphicFramePr>
          <p:nvPr/>
        </p:nvGraphicFramePr>
        <p:xfrm>
          <a:off x="4284663" y="3716338"/>
          <a:ext cx="9064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6" imgW="914400" imgH="469800" progId="Equation.DSMT4">
                  <p:embed/>
                </p:oleObj>
              </mc:Choice>
              <mc:Fallback>
                <p:oleObj name="Equation" r:id="rId6" imgW="914400" imgH="469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716338"/>
                        <a:ext cx="9064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5"/>
          <p:cNvGraphicFramePr>
            <a:graphicFrameLocks noChangeAspect="1"/>
          </p:cNvGraphicFramePr>
          <p:nvPr/>
        </p:nvGraphicFramePr>
        <p:xfrm>
          <a:off x="6402388" y="1819275"/>
          <a:ext cx="1409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8" imgW="1422360" imgH="419040" progId="Equation.DSMT4">
                  <p:embed/>
                </p:oleObj>
              </mc:Choice>
              <mc:Fallback>
                <p:oleObj name="Equation" r:id="rId8" imgW="1422360" imgH="419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388" y="1819275"/>
                        <a:ext cx="1409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2D Transformations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2D Translation</a:t>
            </a:r>
          </a:p>
          <a:p>
            <a:pPr eaLnBrk="1" hangingPunct="1"/>
            <a:r>
              <a:rPr lang="en-US" altLang="ja-JP" smtClean="0"/>
              <a:t>2D Scaling</a:t>
            </a:r>
          </a:p>
          <a:p>
            <a:pPr eaLnBrk="1" hangingPunct="1"/>
            <a:r>
              <a:rPr lang="en-US" altLang="ja-JP" smtClean="0"/>
              <a:t>2D Reflection</a:t>
            </a:r>
          </a:p>
          <a:p>
            <a:pPr eaLnBrk="1" hangingPunct="1"/>
            <a:r>
              <a:rPr lang="en-US" altLang="ja-JP" smtClean="0"/>
              <a:t>2D Shearing</a:t>
            </a:r>
          </a:p>
          <a:p>
            <a:pPr eaLnBrk="1" hangingPunct="1"/>
            <a:r>
              <a:rPr lang="en-US" altLang="ja-JP" smtClean="0"/>
              <a:t>2D Rotation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Translation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600" smtClean="0"/>
              <a:t>Move (translate, displace) a point to a new location</a:t>
            </a:r>
          </a:p>
          <a:p>
            <a:pPr eaLnBrk="1" hangingPunct="1"/>
            <a:endParaRPr lang="en-US" altLang="ja-JP" sz="2600" smtClean="0"/>
          </a:p>
          <a:p>
            <a:pPr eaLnBrk="1" hangingPunct="1"/>
            <a:endParaRPr lang="en-US" altLang="ja-JP" sz="2600" smtClean="0"/>
          </a:p>
          <a:p>
            <a:pPr eaLnBrk="1" hangingPunct="1"/>
            <a:endParaRPr lang="en-US" altLang="ja-JP" sz="2600" smtClean="0"/>
          </a:p>
          <a:p>
            <a:pPr eaLnBrk="1" hangingPunct="1"/>
            <a:endParaRPr lang="en-US" altLang="ja-JP" sz="2600" smtClean="0"/>
          </a:p>
          <a:p>
            <a:pPr eaLnBrk="1" hangingPunct="1"/>
            <a:r>
              <a:rPr lang="en-US" altLang="ja-JP" sz="2600" smtClean="0"/>
              <a:t>Displacement determined by a vector </a:t>
            </a:r>
            <a:r>
              <a:rPr lang="en-US" altLang="ja-JP" sz="2600" smtClean="0">
                <a:latin typeface="Times New Roman" pitchFamily="18" charset="0"/>
              </a:rPr>
              <a:t>d</a:t>
            </a:r>
          </a:p>
          <a:p>
            <a:pPr lvl="1" eaLnBrk="1" hangingPunct="1"/>
            <a:r>
              <a:rPr lang="en-US" altLang="ja-JP" sz="2200" smtClean="0"/>
              <a:t>Three degrees of freedom</a:t>
            </a:r>
          </a:p>
          <a:p>
            <a:pPr lvl="1" eaLnBrk="1" hangingPunct="1"/>
            <a:r>
              <a:rPr lang="en-US" altLang="ja-JP" sz="2200" smtClean="0"/>
              <a:t>P</a:t>
            </a:r>
            <a:r>
              <a:rPr lang="en-US" altLang="ja-JP" sz="2200" smtClean="0">
                <a:latin typeface="Arial" charset="0"/>
              </a:rPr>
              <a:t>’</a:t>
            </a:r>
            <a:r>
              <a:rPr lang="en-US" altLang="ja-JP" sz="2200" smtClean="0"/>
              <a:t>=P+d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692400" y="40163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latin typeface="Times New Roman" pitchFamily="18" charset="0"/>
              </a:rPr>
              <a:t>P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927600" y="2492375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latin typeface="Times New Roman" pitchFamily="18" charset="0"/>
              </a:rPr>
              <a:t>P’</a:t>
            </a:r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3021013" y="43561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4849813" y="28321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V="1">
            <a:off x="3173413" y="2984500"/>
            <a:ext cx="1676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148138" y="34829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latin typeface="Times New Roman" pitchFamily="18" charset="0"/>
              </a:rPr>
              <a:t>d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2D Translation</a:t>
            </a:r>
          </a:p>
        </p:txBody>
      </p:sp>
      <p:grpSp>
        <p:nvGrpSpPr>
          <p:cNvPr id="11268" name="Group 208"/>
          <p:cNvGrpSpPr>
            <a:grpSpLocks/>
          </p:cNvGrpSpPr>
          <p:nvPr/>
        </p:nvGrpSpPr>
        <p:grpSpPr bwMode="auto">
          <a:xfrm>
            <a:off x="611188" y="1844675"/>
            <a:ext cx="7850187" cy="2887663"/>
            <a:chOff x="385" y="1525"/>
            <a:chExt cx="4945" cy="1819"/>
          </a:xfrm>
        </p:grpSpPr>
        <p:grpSp>
          <p:nvGrpSpPr>
            <p:cNvPr id="11269" name="Group 171"/>
            <p:cNvGrpSpPr>
              <a:grpSpLocks/>
            </p:cNvGrpSpPr>
            <p:nvPr/>
          </p:nvGrpSpPr>
          <p:grpSpPr bwMode="auto">
            <a:xfrm>
              <a:off x="987" y="1999"/>
              <a:ext cx="439" cy="608"/>
              <a:chOff x="987" y="1999"/>
              <a:chExt cx="439" cy="608"/>
            </a:xfrm>
          </p:grpSpPr>
          <p:sp>
            <p:nvSpPr>
              <p:cNvPr id="11335" name="Freeform 39"/>
              <p:cNvSpPr>
                <a:spLocks/>
              </p:cNvSpPr>
              <p:nvPr/>
            </p:nvSpPr>
            <p:spPr bwMode="auto">
              <a:xfrm>
                <a:off x="987" y="2532"/>
                <a:ext cx="74" cy="75"/>
              </a:xfrm>
              <a:custGeom>
                <a:avLst/>
                <a:gdLst>
                  <a:gd name="T0" fmla="*/ 0 w 74"/>
                  <a:gd name="T1" fmla="*/ 38 h 75"/>
                  <a:gd name="T2" fmla="*/ 4 w 74"/>
                  <a:gd name="T3" fmla="*/ 24 h 75"/>
                  <a:gd name="T4" fmla="*/ 14 w 74"/>
                  <a:gd name="T5" fmla="*/ 14 h 75"/>
                  <a:gd name="T6" fmla="*/ 23 w 74"/>
                  <a:gd name="T7" fmla="*/ 5 h 75"/>
                  <a:gd name="T8" fmla="*/ 37 w 74"/>
                  <a:gd name="T9" fmla="*/ 0 h 75"/>
                  <a:gd name="T10" fmla="*/ 51 w 74"/>
                  <a:gd name="T11" fmla="*/ 5 h 75"/>
                  <a:gd name="T12" fmla="*/ 65 w 74"/>
                  <a:gd name="T13" fmla="*/ 14 h 75"/>
                  <a:gd name="T14" fmla="*/ 74 w 74"/>
                  <a:gd name="T15" fmla="*/ 24 h 75"/>
                  <a:gd name="T16" fmla="*/ 74 w 74"/>
                  <a:gd name="T17" fmla="*/ 38 h 75"/>
                  <a:gd name="T18" fmla="*/ 74 w 74"/>
                  <a:gd name="T19" fmla="*/ 56 h 75"/>
                  <a:gd name="T20" fmla="*/ 65 w 74"/>
                  <a:gd name="T21" fmla="*/ 66 h 75"/>
                  <a:gd name="T22" fmla="*/ 51 w 74"/>
                  <a:gd name="T23" fmla="*/ 75 h 75"/>
                  <a:gd name="T24" fmla="*/ 37 w 74"/>
                  <a:gd name="T25" fmla="*/ 75 h 75"/>
                  <a:gd name="T26" fmla="*/ 23 w 74"/>
                  <a:gd name="T27" fmla="*/ 75 h 75"/>
                  <a:gd name="T28" fmla="*/ 14 w 74"/>
                  <a:gd name="T29" fmla="*/ 66 h 75"/>
                  <a:gd name="T30" fmla="*/ 4 w 74"/>
                  <a:gd name="T31" fmla="*/ 56 h 75"/>
                  <a:gd name="T32" fmla="*/ 0 w 74"/>
                  <a:gd name="T33" fmla="*/ 38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75"/>
                  <a:gd name="T53" fmla="*/ 74 w 74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75">
                    <a:moveTo>
                      <a:pt x="0" y="38"/>
                    </a:moveTo>
                    <a:lnTo>
                      <a:pt x="4" y="24"/>
                    </a:lnTo>
                    <a:lnTo>
                      <a:pt x="14" y="14"/>
                    </a:lnTo>
                    <a:lnTo>
                      <a:pt x="23" y="5"/>
                    </a:lnTo>
                    <a:lnTo>
                      <a:pt x="37" y="0"/>
                    </a:lnTo>
                    <a:lnTo>
                      <a:pt x="51" y="5"/>
                    </a:lnTo>
                    <a:lnTo>
                      <a:pt x="65" y="14"/>
                    </a:lnTo>
                    <a:lnTo>
                      <a:pt x="74" y="24"/>
                    </a:lnTo>
                    <a:lnTo>
                      <a:pt x="74" y="38"/>
                    </a:lnTo>
                    <a:lnTo>
                      <a:pt x="74" y="56"/>
                    </a:lnTo>
                    <a:lnTo>
                      <a:pt x="65" y="66"/>
                    </a:lnTo>
                    <a:lnTo>
                      <a:pt x="51" y="75"/>
                    </a:lnTo>
                    <a:lnTo>
                      <a:pt x="37" y="75"/>
                    </a:lnTo>
                    <a:lnTo>
                      <a:pt x="23" y="75"/>
                    </a:lnTo>
                    <a:lnTo>
                      <a:pt x="14" y="66"/>
                    </a:lnTo>
                    <a:lnTo>
                      <a:pt x="4" y="5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6" name="Freeform 41"/>
              <p:cNvSpPr>
                <a:spLocks/>
              </p:cNvSpPr>
              <p:nvPr/>
            </p:nvSpPr>
            <p:spPr bwMode="auto">
              <a:xfrm>
                <a:off x="1352" y="2532"/>
                <a:ext cx="74" cy="75"/>
              </a:xfrm>
              <a:custGeom>
                <a:avLst/>
                <a:gdLst>
                  <a:gd name="T0" fmla="*/ 0 w 74"/>
                  <a:gd name="T1" fmla="*/ 38 h 75"/>
                  <a:gd name="T2" fmla="*/ 4 w 74"/>
                  <a:gd name="T3" fmla="*/ 24 h 75"/>
                  <a:gd name="T4" fmla="*/ 14 w 74"/>
                  <a:gd name="T5" fmla="*/ 14 h 75"/>
                  <a:gd name="T6" fmla="*/ 23 w 74"/>
                  <a:gd name="T7" fmla="*/ 5 h 75"/>
                  <a:gd name="T8" fmla="*/ 37 w 74"/>
                  <a:gd name="T9" fmla="*/ 0 h 75"/>
                  <a:gd name="T10" fmla="*/ 51 w 74"/>
                  <a:gd name="T11" fmla="*/ 5 h 75"/>
                  <a:gd name="T12" fmla="*/ 65 w 74"/>
                  <a:gd name="T13" fmla="*/ 14 h 75"/>
                  <a:gd name="T14" fmla="*/ 74 w 74"/>
                  <a:gd name="T15" fmla="*/ 24 h 75"/>
                  <a:gd name="T16" fmla="*/ 74 w 74"/>
                  <a:gd name="T17" fmla="*/ 38 h 75"/>
                  <a:gd name="T18" fmla="*/ 74 w 74"/>
                  <a:gd name="T19" fmla="*/ 56 h 75"/>
                  <a:gd name="T20" fmla="*/ 65 w 74"/>
                  <a:gd name="T21" fmla="*/ 66 h 75"/>
                  <a:gd name="T22" fmla="*/ 51 w 74"/>
                  <a:gd name="T23" fmla="*/ 75 h 75"/>
                  <a:gd name="T24" fmla="*/ 37 w 74"/>
                  <a:gd name="T25" fmla="*/ 75 h 75"/>
                  <a:gd name="T26" fmla="*/ 23 w 74"/>
                  <a:gd name="T27" fmla="*/ 75 h 75"/>
                  <a:gd name="T28" fmla="*/ 14 w 74"/>
                  <a:gd name="T29" fmla="*/ 66 h 75"/>
                  <a:gd name="T30" fmla="*/ 4 w 74"/>
                  <a:gd name="T31" fmla="*/ 56 h 75"/>
                  <a:gd name="T32" fmla="*/ 0 w 74"/>
                  <a:gd name="T33" fmla="*/ 38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75"/>
                  <a:gd name="T53" fmla="*/ 74 w 74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75">
                    <a:moveTo>
                      <a:pt x="0" y="38"/>
                    </a:moveTo>
                    <a:lnTo>
                      <a:pt x="4" y="24"/>
                    </a:lnTo>
                    <a:lnTo>
                      <a:pt x="14" y="14"/>
                    </a:lnTo>
                    <a:lnTo>
                      <a:pt x="23" y="5"/>
                    </a:lnTo>
                    <a:lnTo>
                      <a:pt x="37" y="0"/>
                    </a:lnTo>
                    <a:lnTo>
                      <a:pt x="51" y="5"/>
                    </a:lnTo>
                    <a:lnTo>
                      <a:pt x="65" y="14"/>
                    </a:lnTo>
                    <a:lnTo>
                      <a:pt x="74" y="24"/>
                    </a:lnTo>
                    <a:lnTo>
                      <a:pt x="74" y="38"/>
                    </a:lnTo>
                    <a:lnTo>
                      <a:pt x="74" y="56"/>
                    </a:lnTo>
                    <a:lnTo>
                      <a:pt x="65" y="66"/>
                    </a:lnTo>
                    <a:lnTo>
                      <a:pt x="51" y="75"/>
                    </a:lnTo>
                    <a:lnTo>
                      <a:pt x="37" y="75"/>
                    </a:lnTo>
                    <a:lnTo>
                      <a:pt x="23" y="75"/>
                    </a:lnTo>
                    <a:lnTo>
                      <a:pt x="14" y="66"/>
                    </a:lnTo>
                    <a:lnTo>
                      <a:pt x="4" y="5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7" name="Freeform 53"/>
              <p:cNvSpPr>
                <a:spLocks/>
              </p:cNvSpPr>
              <p:nvPr/>
            </p:nvSpPr>
            <p:spPr bwMode="auto">
              <a:xfrm>
                <a:off x="1029" y="1999"/>
                <a:ext cx="365" cy="571"/>
              </a:xfrm>
              <a:custGeom>
                <a:avLst/>
                <a:gdLst>
                  <a:gd name="T0" fmla="*/ 0 w 365"/>
                  <a:gd name="T1" fmla="*/ 571 h 571"/>
                  <a:gd name="T2" fmla="*/ 0 w 365"/>
                  <a:gd name="T3" fmla="*/ 196 h 571"/>
                  <a:gd name="T4" fmla="*/ 182 w 365"/>
                  <a:gd name="T5" fmla="*/ 0 h 571"/>
                  <a:gd name="T6" fmla="*/ 365 w 365"/>
                  <a:gd name="T7" fmla="*/ 196 h 571"/>
                  <a:gd name="T8" fmla="*/ 365 w 365"/>
                  <a:gd name="T9" fmla="*/ 571 h 571"/>
                  <a:gd name="T10" fmla="*/ 0 w 365"/>
                  <a:gd name="T11" fmla="*/ 571 h 5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5"/>
                  <a:gd name="T19" fmla="*/ 0 h 571"/>
                  <a:gd name="T20" fmla="*/ 365 w 365"/>
                  <a:gd name="T21" fmla="*/ 571 h 5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5" h="571">
                    <a:moveTo>
                      <a:pt x="0" y="571"/>
                    </a:moveTo>
                    <a:lnTo>
                      <a:pt x="0" y="196"/>
                    </a:lnTo>
                    <a:lnTo>
                      <a:pt x="182" y="0"/>
                    </a:lnTo>
                    <a:lnTo>
                      <a:pt x="365" y="196"/>
                    </a:lnTo>
                    <a:lnTo>
                      <a:pt x="365" y="571"/>
                    </a:lnTo>
                    <a:lnTo>
                      <a:pt x="0" y="571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1270" name="Group 172"/>
            <p:cNvGrpSpPr>
              <a:grpSpLocks/>
            </p:cNvGrpSpPr>
            <p:nvPr/>
          </p:nvGrpSpPr>
          <p:grpSpPr bwMode="auto">
            <a:xfrm>
              <a:off x="385" y="1525"/>
              <a:ext cx="2314" cy="1819"/>
              <a:chOff x="385" y="1525"/>
              <a:chExt cx="2314" cy="1819"/>
            </a:xfrm>
          </p:grpSpPr>
          <p:sp>
            <p:nvSpPr>
              <p:cNvPr id="11308" name="Freeform 9"/>
              <p:cNvSpPr>
                <a:spLocks/>
              </p:cNvSpPr>
              <p:nvPr/>
            </p:nvSpPr>
            <p:spPr bwMode="auto">
              <a:xfrm>
                <a:off x="551" y="1723"/>
                <a:ext cx="1956" cy="1483"/>
              </a:xfrm>
              <a:custGeom>
                <a:avLst/>
                <a:gdLst>
                  <a:gd name="T0" fmla="*/ 0 w 1956"/>
                  <a:gd name="T1" fmla="*/ 0 h 1483"/>
                  <a:gd name="T2" fmla="*/ 0 w 1956"/>
                  <a:gd name="T3" fmla="*/ 1483 h 1483"/>
                  <a:gd name="T4" fmla="*/ 1956 w 1956"/>
                  <a:gd name="T5" fmla="*/ 1483 h 1483"/>
                  <a:gd name="T6" fmla="*/ 0 60000 65536"/>
                  <a:gd name="T7" fmla="*/ 0 60000 65536"/>
                  <a:gd name="T8" fmla="*/ 0 60000 65536"/>
                  <a:gd name="T9" fmla="*/ 0 w 1956"/>
                  <a:gd name="T10" fmla="*/ 0 h 1483"/>
                  <a:gd name="T11" fmla="*/ 1956 w 1956"/>
                  <a:gd name="T12" fmla="*/ 1483 h 14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6" h="1483">
                    <a:moveTo>
                      <a:pt x="0" y="0"/>
                    </a:moveTo>
                    <a:lnTo>
                      <a:pt x="0" y="1483"/>
                    </a:lnTo>
                    <a:lnTo>
                      <a:pt x="1956" y="14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09" name="Line 15"/>
              <p:cNvSpPr>
                <a:spLocks noChangeShapeType="1"/>
              </p:cNvSpPr>
              <p:nvPr/>
            </p:nvSpPr>
            <p:spPr bwMode="auto">
              <a:xfrm flipV="1">
                <a:off x="65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10" name="Line 16"/>
              <p:cNvSpPr>
                <a:spLocks noChangeShapeType="1"/>
              </p:cNvSpPr>
              <p:nvPr/>
            </p:nvSpPr>
            <p:spPr bwMode="auto">
              <a:xfrm>
                <a:off x="781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11" name="Line 17"/>
              <p:cNvSpPr>
                <a:spLocks noChangeShapeType="1"/>
              </p:cNvSpPr>
              <p:nvPr/>
            </p:nvSpPr>
            <p:spPr bwMode="auto">
              <a:xfrm>
                <a:off x="90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12" name="Line 18"/>
              <p:cNvSpPr>
                <a:spLocks noChangeShapeType="1"/>
              </p:cNvSpPr>
              <p:nvPr/>
            </p:nvSpPr>
            <p:spPr bwMode="auto">
              <a:xfrm>
                <a:off x="102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13" name="Line 19"/>
              <p:cNvSpPr>
                <a:spLocks noChangeShapeType="1"/>
              </p:cNvSpPr>
              <p:nvPr/>
            </p:nvSpPr>
            <p:spPr bwMode="auto">
              <a:xfrm>
                <a:off x="115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14" name="Line 20"/>
              <p:cNvSpPr>
                <a:spLocks noChangeShapeType="1"/>
              </p:cNvSpPr>
              <p:nvPr/>
            </p:nvSpPr>
            <p:spPr bwMode="auto">
              <a:xfrm>
                <a:off x="127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15" name="Line 21"/>
              <p:cNvSpPr>
                <a:spLocks noChangeShapeType="1"/>
              </p:cNvSpPr>
              <p:nvPr/>
            </p:nvSpPr>
            <p:spPr bwMode="auto">
              <a:xfrm>
                <a:off x="139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16" name="Line 22"/>
              <p:cNvSpPr>
                <a:spLocks noChangeShapeType="1"/>
              </p:cNvSpPr>
              <p:nvPr/>
            </p:nvSpPr>
            <p:spPr bwMode="auto">
              <a:xfrm>
                <a:off x="152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17" name="Line 23"/>
              <p:cNvSpPr>
                <a:spLocks noChangeShapeType="1"/>
              </p:cNvSpPr>
              <p:nvPr/>
            </p:nvSpPr>
            <p:spPr bwMode="auto">
              <a:xfrm>
                <a:off x="164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18" name="Line 24"/>
              <p:cNvSpPr>
                <a:spLocks noChangeShapeType="1"/>
              </p:cNvSpPr>
              <p:nvPr/>
            </p:nvSpPr>
            <p:spPr bwMode="auto">
              <a:xfrm>
                <a:off x="1768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19" name="Line 25"/>
              <p:cNvSpPr>
                <a:spLocks noChangeShapeType="1"/>
              </p:cNvSpPr>
              <p:nvPr/>
            </p:nvSpPr>
            <p:spPr bwMode="auto">
              <a:xfrm>
                <a:off x="189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0" name="Line 26"/>
              <p:cNvSpPr>
                <a:spLocks noChangeShapeType="1"/>
              </p:cNvSpPr>
              <p:nvPr/>
            </p:nvSpPr>
            <p:spPr bwMode="auto">
              <a:xfrm>
                <a:off x="2011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1" name="Line 27"/>
              <p:cNvSpPr>
                <a:spLocks noChangeShapeType="1"/>
              </p:cNvSpPr>
              <p:nvPr/>
            </p:nvSpPr>
            <p:spPr bwMode="auto">
              <a:xfrm>
                <a:off x="2138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2" name="Line 28"/>
              <p:cNvSpPr>
                <a:spLocks noChangeShapeType="1"/>
              </p:cNvSpPr>
              <p:nvPr/>
            </p:nvSpPr>
            <p:spPr bwMode="auto">
              <a:xfrm flipV="1">
                <a:off x="2259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3" name="Line 29"/>
              <p:cNvSpPr>
                <a:spLocks noChangeShapeType="1"/>
              </p:cNvSpPr>
              <p:nvPr/>
            </p:nvSpPr>
            <p:spPr bwMode="auto">
              <a:xfrm flipH="1">
                <a:off x="551" y="3080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4" name="Line 30"/>
              <p:cNvSpPr>
                <a:spLocks noChangeShapeType="1"/>
              </p:cNvSpPr>
              <p:nvPr/>
            </p:nvSpPr>
            <p:spPr bwMode="auto">
              <a:xfrm flipH="1">
                <a:off x="551" y="295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5" name="Line 31"/>
              <p:cNvSpPr>
                <a:spLocks noChangeShapeType="1"/>
              </p:cNvSpPr>
              <p:nvPr/>
            </p:nvSpPr>
            <p:spPr bwMode="auto">
              <a:xfrm flipH="1">
                <a:off x="551" y="2827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6" name="Line 32"/>
              <p:cNvSpPr>
                <a:spLocks noChangeShapeType="1"/>
              </p:cNvSpPr>
              <p:nvPr/>
            </p:nvSpPr>
            <p:spPr bwMode="auto">
              <a:xfrm flipH="1">
                <a:off x="551" y="270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7" name="Line 33"/>
              <p:cNvSpPr>
                <a:spLocks noChangeShapeType="1"/>
              </p:cNvSpPr>
              <p:nvPr/>
            </p:nvSpPr>
            <p:spPr bwMode="auto">
              <a:xfrm flipH="1">
                <a:off x="551" y="257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8" name="Line 34"/>
              <p:cNvSpPr>
                <a:spLocks noChangeShapeType="1"/>
              </p:cNvSpPr>
              <p:nvPr/>
            </p:nvSpPr>
            <p:spPr bwMode="auto">
              <a:xfrm flipH="1">
                <a:off x="551" y="2443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9" name="Line 35"/>
              <p:cNvSpPr>
                <a:spLocks noChangeShapeType="1"/>
              </p:cNvSpPr>
              <p:nvPr/>
            </p:nvSpPr>
            <p:spPr bwMode="auto">
              <a:xfrm flipH="1">
                <a:off x="551" y="2317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0" name="Line 36"/>
              <p:cNvSpPr>
                <a:spLocks noChangeShapeType="1"/>
              </p:cNvSpPr>
              <p:nvPr/>
            </p:nvSpPr>
            <p:spPr bwMode="auto">
              <a:xfrm flipH="1">
                <a:off x="551" y="219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1" name="Line 37"/>
              <p:cNvSpPr>
                <a:spLocks noChangeShapeType="1"/>
              </p:cNvSpPr>
              <p:nvPr/>
            </p:nvSpPr>
            <p:spPr bwMode="auto">
              <a:xfrm flipH="1">
                <a:off x="551" y="206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2" name="Line 38"/>
              <p:cNvSpPr>
                <a:spLocks noChangeShapeType="1"/>
              </p:cNvSpPr>
              <p:nvPr/>
            </p:nvSpPr>
            <p:spPr bwMode="auto">
              <a:xfrm flipH="1">
                <a:off x="551" y="1933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3" name="Text Box 133"/>
              <p:cNvSpPr txBox="1">
                <a:spLocks noChangeArrowheads="1"/>
              </p:cNvSpPr>
              <p:nvPr/>
            </p:nvSpPr>
            <p:spPr bwMode="auto">
              <a:xfrm>
                <a:off x="385" y="1525"/>
                <a:ext cx="2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/>
                  <a:t>y</a:t>
                </a:r>
              </a:p>
            </p:txBody>
          </p:sp>
          <p:sp>
            <p:nvSpPr>
              <p:cNvPr id="11334" name="Text Box 134"/>
              <p:cNvSpPr txBox="1">
                <a:spLocks noChangeArrowheads="1"/>
              </p:cNvSpPr>
              <p:nvPr/>
            </p:nvSpPr>
            <p:spPr bwMode="auto">
              <a:xfrm>
                <a:off x="2487" y="311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/>
                  <a:t>x</a:t>
                </a:r>
              </a:p>
            </p:txBody>
          </p:sp>
        </p:grpSp>
        <p:sp>
          <p:nvSpPr>
            <p:cNvPr id="11271" name="Text Box 135"/>
            <p:cNvSpPr txBox="1">
              <a:spLocks noChangeArrowheads="1"/>
            </p:cNvSpPr>
            <p:nvPr/>
          </p:nvSpPr>
          <p:spPr bwMode="auto">
            <a:xfrm>
              <a:off x="720" y="2609"/>
              <a:ext cx="48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(4,5)</a:t>
              </a:r>
            </a:p>
          </p:txBody>
        </p:sp>
        <p:sp>
          <p:nvSpPr>
            <p:cNvPr id="11272" name="Text Box 136"/>
            <p:cNvSpPr txBox="1">
              <a:spLocks noChangeArrowheads="1"/>
            </p:cNvSpPr>
            <p:nvPr/>
          </p:nvSpPr>
          <p:spPr bwMode="auto">
            <a:xfrm>
              <a:off x="1247" y="2609"/>
              <a:ext cx="48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(7,5)</a:t>
              </a:r>
            </a:p>
          </p:txBody>
        </p:sp>
        <p:grpSp>
          <p:nvGrpSpPr>
            <p:cNvPr id="11273" name="Group 173"/>
            <p:cNvGrpSpPr>
              <a:grpSpLocks/>
            </p:cNvGrpSpPr>
            <p:nvPr/>
          </p:nvGrpSpPr>
          <p:grpSpPr bwMode="auto">
            <a:xfrm>
              <a:off x="3016" y="1525"/>
              <a:ext cx="2314" cy="1819"/>
              <a:chOff x="385" y="1525"/>
              <a:chExt cx="2314" cy="1819"/>
            </a:xfrm>
          </p:grpSpPr>
          <p:sp>
            <p:nvSpPr>
              <p:cNvPr id="11281" name="Freeform 174"/>
              <p:cNvSpPr>
                <a:spLocks/>
              </p:cNvSpPr>
              <p:nvPr/>
            </p:nvSpPr>
            <p:spPr bwMode="auto">
              <a:xfrm>
                <a:off x="551" y="1723"/>
                <a:ext cx="1956" cy="1483"/>
              </a:xfrm>
              <a:custGeom>
                <a:avLst/>
                <a:gdLst>
                  <a:gd name="T0" fmla="*/ 0 w 1956"/>
                  <a:gd name="T1" fmla="*/ 0 h 1483"/>
                  <a:gd name="T2" fmla="*/ 0 w 1956"/>
                  <a:gd name="T3" fmla="*/ 1483 h 1483"/>
                  <a:gd name="T4" fmla="*/ 1956 w 1956"/>
                  <a:gd name="T5" fmla="*/ 1483 h 1483"/>
                  <a:gd name="T6" fmla="*/ 0 60000 65536"/>
                  <a:gd name="T7" fmla="*/ 0 60000 65536"/>
                  <a:gd name="T8" fmla="*/ 0 60000 65536"/>
                  <a:gd name="T9" fmla="*/ 0 w 1956"/>
                  <a:gd name="T10" fmla="*/ 0 h 1483"/>
                  <a:gd name="T11" fmla="*/ 1956 w 1956"/>
                  <a:gd name="T12" fmla="*/ 1483 h 14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6" h="1483">
                    <a:moveTo>
                      <a:pt x="0" y="0"/>
                    </a:moveTo>
                    <a:lnTo>
                      <a:pt x="0" y="1483"/>
                    </a:lnTo>
                    <a:lnTo>
                      <a:pt x="1956" y="14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2" name="Line 175"/>
              <p:cNvSpPr>
                <a:spLocks noChangeShapeType="1"/>
              </p:cNvSpPr>
              <p:nvPr/>
            </p:nvSpPr>
            <p:spPr bwMode="auto">
              <a:xfrm flipV="1">
                <a:off x="65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3" name="Line 176"/>
              <p:cNvSpPr>
                <a:spLocks noChangeShapeType="1"/>
              </p:cNvSpPr>
              <p:nvPr/>
            </p:nvSpPr>
            <p:spPr bwMode="auto">
              <a:xfrm>
                <a:off x="781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4" name="Line 177"/>
              <p:cNvSpPr>
                <a:spLocks noChangeShapeType="1"/>
              </p:cNvSpPr>
              <p:nvPr/>
            </p:nvSpPr>
            <p:spPr bwMode="auto">
              <a:xfrm>
                <a:off x="90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5" name="Line 178"/>
              <p:cNvSpPr>
                <a:spLocks noChangeShapeType="1"/>
              </p:cNvSpPr>
              <p:nvPr/>
            </p:nvSpPr>
            <p:spPr bwMode="auto">
              <a:xfrm>
                <a:off x="102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6" name="Line 179"/>
              <p:cNvSpPr>
                <a:spLocks noChangeShapeType="1"/>
              </p:cNvSpPr>
              <p:nvPr/>
            </p:nvSpPr>
            <p:spPr bwMode="auto">
              <a:xfrm>
                <a:off x="115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7" name="Line 180"/>
              <p:cNvSpPr>
                <a:spLocks noChangeShapeType="1"/>
              </p:cNvSpPr>
              <p:nvPr/>
            </p:nvSpPr>
            <p:spPr bwMode="auto">
              <a:xfrm>
                <a:off x="127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8" name="Line 181"/>
              <p:cNvSpPr>
                <a:spLocks noChangeShapeType="1"/>
              </p:cNvSpPr>
              <p:nvPr/>
            </p:nvSpPr>
            <p:spPr bwMode="auto">
              <a:xfrm>
                <a:off x="139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9" name="Line 182"/>
              <p:cNvSpPr>
                <a:spLocks noChangeShapeType="1"/>
              </p:cNvSpPr>
              <p:nvPr/>
            </p:nvSpPr>
            <p:spPr bwMode="auto">
              <a:xfrm>
                <a:off x="152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0" name="Line 183"/>
              <p:cNvSpPr>
                <a:spLocks noChangeShapeType="1"/>
              </p:cNvSpPr>
              <p:nvPr/>
            </p:nvSpPr>
            <p:spPr bwMode="auto">
              <a:xfrm>
                <a:off x="164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1" name="Line 184"/>
              <p:cNvSpPr>
                <a:spLocks noChangeShapeType="1"/>
              </p:cNvSpPr>
              <p:nvPr/>
            </p:nvSpPr>
            <p:spPr bwMode="auto">
              <a:xfrm>
                <a:off x="1768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2" name="Line 185"/>
              <p:cNvSpPr>
                <a:spLocks noChangeShapeType="1"/>
              </p:cNvSpPr>
              <p:nvPr/>
            </p:nvSpPr>
            <p:spPr bwMode="auto">
              <a:xfrm>
                <a:off x="189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3" name="Line 186"/>
              <p:cNvSpPr>
                <a:spLocks noChangeShapeType="1"/>
              </p:cNvSpPr>
              <p:nvPr/>
            </p:nvSpPr>
            <p:spPr bwMode="auto">
              <a:xfrm>
                <a:off x="2011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4" name="Line 187"/>
              <p:cNvSpPr>
                <a:spLocks noChangeShapeType="1"/>
              </p:cNvSpPr>
              <p:nvPr/>
            </p:nvSpPr>
            <p:spPr bwMode="auto">
              <a:xfrm>
                <a:off x="2138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5" name="Line 188"/>
              <p:cNvSpPr>
                <a:spLocks noChangeShapeType="1"/>
              </p:cNvSpPr>
              <p:nvPr/>
            </p:nvSpPr>
            <p:spPr bwMode="auto">
              <a:xfrm flipV="1">
                <a:off x="2259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6" name="Line 189"/>
              <p:cNvSpPr>
                <a:spLocks noChangeShapeType="1"/>
              </p:cNvSpPr>
              <p:nvPr/>
            </p:nvSpPr>
            <p:spPr bwMode="auto">
              <a:xfrm flipH="1">
                <a:off x="551" y="3080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7" name="Line 190"/>
              <p:cNvSpPr>
                <a:spLocks noChangeShapeType="1"/>
              </p:cNvSpPr>
              <p:nvPr/>
            </p:nvSpPr>
            <p:spPr bwMode="auto">
              <a:xfrm flipH="1">
                <a:off x="551" y="295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8" name="Line 191"/>
              <p:cNvSpPr>
                <a:spLocks noChangeShapeType="1"/>
              </p:cNvSpPr>
              <p:nvPr/>
            </p:nvSpPr>
            <p:spPr bwMode="auto">
              <a:xfrm flipH="1">
                <a:off x="551" y="2827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99" name="Line 192"/>
              <p:cNvSpPr>
                <a:spLocks noChangeShapeType="1"/>
              </p:cNvSpPr>
              <p:nvPr/>
            </p:nvSpPr>
            <p:spPr bwMode="auto">
              <a:xfrm flipH="1">
                <a:off x="551" y="270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00" name="Line 193"/>
              <p:cNvSpPr>
                <a:spLocks noChangeShapeType="1"/>
              </p:cNvSpPr>
              <p:nvPr/>
            </p:nvSpPr>
            <p:spPr bwMode="auto">
              <a:xfrm flipH="1">
                <a:off x="551" y="257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01" name="Line 194"/>
              <p:cNvSpPr>
                <a:spLocks noChangeShapeType="1"/>
              </p:cNvSpPr>
              <p:nvPr/>
            </p:nvSpPr>
            <p:spPr bwMode="auto">
              <a:xfrm flipH="1">
                <a:off x="551" y="2443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02" name="Line 195"/>
              <p:cNvSpPr>
                <a:spLocks noChangeShapeType="1"/>
              </p:cNvSpPr>
              <p:nvPr/>
            </p:nvSpPr>
            <p:spPr bwMode="auto">
              <a:xfrm flipH="1">
                <a:off x="551" y="2317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03" name="Line 196"/>
              <p:cNvSpPr>
                <a:spLocks noChangeShapeType="1"/>
              </p:cNvSpPr>
              <p:nvPr/>
            </p:nvSpPr>
            <p:spPr bwMode="auto">
              <a:xfrm flipH="1">
                <a:off x="551" y="219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04" name="Line 197"/>
              <p:cNvSpPr>
                <a:spLocks noChangeShapeType="1"/>
              </p:cNvSpPr>
              <p:nvPr/>
            </p:nvSpPr>
            <p:spPr bwMode="auto">
              <a:xfrm flipH="1">
                <a:off x="551" y="206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05" name="Line 198"/>
              <p:cNvSpPr>
                <a:spLocks noChangeShapeType="1"/>
              </p:cNvSpPr>
              <p:nvPr/>
            </p:nvSpPr>
            <p:spPr bwMode="auto">
              <a:xfrm flipH="1">
                <a:off x="551" y="1933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06" name="Text Box 199"/>
              <p:cNvSpPr txBox="1">
                <a:spLocks noChangeArrowheads="1"/>
              </p:cNvSpPr>
              <p:nvPr/>
            </p:nvSpPr>
            <p:spPr bwMode="auto">
              <a:xfrm>
                <a:off x="385" y="1525"/>
                <a:ext cx="2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/>
                  <a:t>y</a:t>
                </a:r>
              </a:p>
            </p:txBody>
          </p:sp>
          <p:sp>
            <p:nvSpPr>
              <p:cNvPr id="11307" name="Text Box 200"/>
              <p:cNvSpPr txBox="1">
                <a:spLocks noChangeArrowheads="1"/>
              </p:cNvSpPr>
              <p:nvPr/>
            </p:nvSpPr>
            <p:spPr bwMode="auto">
              <a:xfrm>
                <a:off x="2487" y="311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/>
                  <a:t>x</a:t>
                </a:r>
              </a:p>
            </p:txBody>
          </p:sp>
        </p:grpSp>
        <p:grpSp>
          <p:nvGrpSpPr>
            <p:cNvPr id="11274" name="Group 201"/>
            <p:cNvGrpSpPr>
              <a:grpSpLocks/>
            </p:cNvGrpSpPr>
            <p:nvPr/>
          </p:nvGrpSpPr>
          <p:grpSpPr bwMode="auto">
            <a:xfrm>
              <a:off x="3983" y="2505"/>
              <a:ext cx="439" cy="608"/>
              <a:chOff x="987" y="1999"/>
              <a:chExt cx="439" cy="608"/>
            </a:xfrm>
          </p:grpSpPr>
          <p:sp>
            <p:nvSpPr>
              <p:cNvPr id="11278" name="Freeform 202"/>
              <p:cNvSpPr>
                <a:spLocks/>
              </p:cNvSpPr>
              <p:nvPr/>
            </p:nvSpPr>
            <p:spPr bwMode="auto">
              <a:xfrm>
                <a:off x="987" y="2532"/>
                <a:ext cx="74" cy="75"/>
              </a:xfrm>
              <a:custGeom>
                <a:avLst/>
                <a:gdLst>
                  <a:gd name="T0" fmla="*/ 0 w 74"/>
                  <a:gd name="T1" fmla="*/ 38 h 75"/>
                  <a:gd name="T2" fmla="*/ 4 w 74"/>
                  <a:gd name="T3" fmla="*/ 24 h 75"/>
                  <a:gd name="T4" fmla="*/ 14 w 74"/>
                  <a:gd name="T5" fmla="*/ 14 h 75"/>
                  <a:gd name="T6" fmla="*/ 23 w 74"/>
                  <a:gd name="T7" fmla="*/ 5 h 75"/>
                  <a:gd name="T8" fmla="*/ 37 w 74"/>
                  <a:gd name="T9" fmla="*/ 0 h 75"/>
                  <a:gd name="T10" fmla="*/ 51 w 74"/>
                  <a:gd name="T11" fmla="*/ 5 h 75"/>
                  <a:gd name="T12" fmla="*/ 65 w 74"/>
                  <a:gd name="T13" fmla="*/ 14 h 75"/>
                  <a:gd name="T14" fmla="*/ 74 w 74"/>
                  <a:gd name="T15" fmla="*/ 24 h 75"/>
                  <a:gd name="T16" fmla="*/ 74 w 74"/>
                  <a:gd name="T17" fmla="*/ 38 h 75"/>
                  <a:gd name="T18" fmla="*/ 74 w 74"/>
                  <a:gd name="T19" fmla="*/ 56 h 75"/>
                  <a:gd name="T20" fmla="*/ 65 w 74"/>
                  <a:gd name="T21" fmla="*/ 66 h 75"/>
                  <a:gd name="T22" fmla="*/ 51 w 74"/>
                  <a:gd name="T23" fmla="*/ 75 h 75"/>
                  <a:gd name="T24" fmla="*/ 37 w 74"/>
                  <a:gd name="T25" fmla="*/ 75 h 75"/>
                  <a:gd name="T26" fmla="*/ 23 w 74"/>
                  <a:gd name="T27" fmla="*/ 75 h 75"/>
                  <a:gd name="T28" fmla="*/ 14 w 74"/>
                  <a:gd name="T29" fmla="*/ 66 h 75"/>
                  <a:gd name="T30" fmla="*/ 4 w 74"/>
                  <a:gd name="T31" fmla="*/ 56 h 75"/>
                  <a:gd name="T32" fmla="*/ 0 w 74"/>
                  <a:gd name="T33" fmla="*/ 38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75"/>
                  <a:gd name="T53" fmla="*/ 74 w 74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75">
                    <a:moveTo>
                      <a:pt x="0" y="38"/>
                    </a:moveTo>
                    <a:lnTo>
                      <a:pt x="4" y="24"/>
                    </a:lnTo>
                    <a:lnTo>
                      <a:pt x="14" y="14"/>
                    </a:lnTo>
                    <a:lnTo>
                      <a:pt x="23" y="5"/>
                    </a:lnTo>
                    <a:lnTo>
                      <a:pt x="37" y="0"/>
                    </a:lnTo>
                    <a:lnTo>
                      <a:pt x="51" y="5"/>
                    </a:lnTo>
                    <a:lnTo>
                      <a:pt x="65" y="14"/>
                    </a:lnTo>
                    <a:lnTo>
                      <a:pt x="74" y="24"/>
                    </a:lnTo>
                    <a:lnTo>
                      <a:pt x="74" y="38"/>
                    </a:lnTo>
                    <a:lnTo>
                      <a:pt x="74" y="56"/>
                    </a:lnTo>
                    <a:lnTo>
                      <a:pt x="65" y="66"/>
                    </a:lnTo>
                    <a:lnTo>
                      <a:pt x="51" y="75"/>
                    </a:lnTo>
                    <a:lnTo>
                      <a:pt x="37" y="75"/>
                    </a:lnTo>
                    <a:lnTo>
                      <a:pt x="23" y="75"/>
                    </a:lnTo>
                    <a:lnTo>
                      <a:pt x="14" y="66"/>
                    </a:lnTo>
                    <a:lnTo>
                      <a:pt x="4" y="5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79" name="Freeform 203"/>
              <p:cNvSpPr>
                <a:spLocks/>
              </p:cNvSpPr>
              <p:nvPr/>
            </p:nvSpPr>
            <p:spPr bwMode="auto">
              <a:xfrm>
                <a:off x="1352" y="2532"/>
                <a:ext cx="74" cy="75"/>
              </a:xfrm>
              <a:custGeom>
                <a:avLst/>
                <a:gdLst>
                  <a:gd name="T0" fmla="*/ 0 w 74"/>
                  <a:gd name="T1" fmla="*/ 38 h 75"/>
                  <a:gd name="T2" fmla="*/ 4 w 74"/>
                  <a:gd name="T3" fmla="*/ 24 h 75"/>
                  <a:gd name="T4" fmla="*/ 14 w 74"/>
                  <a:gd name="T5" fmla="*/ 14 h 75"/>
                  <a:gd name="T6" fmla="*/ 23 w 74"/>
                  <a:gd name="T7" fmla="*/ 5 h 75"/>
                  <a:gd name="T8" fmla="*/ 37 w 74"/>
                  <a:gd name="T9" fmla="*/ 0 h 75"/>
                  <a:gd name="T10" fmla="*/ 51 w 74"/>
                  <a:gd name="T11" fmla="*/ 5 h 75"/>
                  <a:gd name="T12" fmla="*/ 65 w 74"/>
                  <a:gd name="T13" fmla="*/ 14 h 75"/>
                  <a:gd name="T14" fmla="*/ 74 w 74"/>
                  <a:gd name="T15" fmla="*/ 24 h 75"/>
                  <a:gd name="T16" fmla="*/ 74 w 74"/>
                  <a:gd name="T17" fmla="*/ 38 h 75"/>
                  <a:gd name="T18" fmla="*/ 74 w 74"/>
                  <a:gd name="T19" fmla="*/ 56 h 75"/>
                  <a:gd name="T20" fmla="*/ 65 w 74"/>
                  <a:gd name="T21" fmla="*/ 66 h 75"/>
                  <a:gd name="T22" fmla="*/ 51 w 74"/>
                  <a:gd name="T23" fmla="*/ 75 h 75"/>
                  <a:gd name="T24" fmla="*/ 37 w 74"/>
                  <a:gd name="T25" fmla="*/ 75 h 75"/>
                  <a:gd name="T26" fmla="*/ 23 w 74"/>
                  <a:gd name="T27" fmla="*/ 75 h 75"/>
                  <a:gd name="T28" fmla="*/ 14 w 74"/>
                  <a:gd name="T29" fmla="*/ 66 h 75"/>
                  <a:gd name="T30" fmla="*/ 4 w 74"/>
                  <a:gd name="T31" fmla="*/ 56 h 75"/>
                  <a:gd name="T32" fmla="*/ 0 w 74"/>
                  <a:gd name="T33" fmla="*/ 38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75"/>
                  <a:gd name="T53" fmla="*/ 74 w 74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75">
                    <a:moveTo>
                      <a:pt x="0" y="38"/>
                    </a:moveTo>
                    <a:lnTo>
                      <a:pt x="4" y="24"/>
                    </a:lnTo>
                    <a:lnTo>
                      <a:pt x="14" y="14"/>
                    </a:lnTo>
                    <a:lnTo>
                      <a:pt x="23" y="5"/>
                    </a:lnTo>
                    <a:lnTo>
                      <a:pt x="37" y="0"/>
                    </a:lnTo>
                    <a:lnTo>
                      <a:pt x="51" y="5"/>
                    </a:lnTo>
                    <a:lnTo>
                      <a:pt x="65" y="14"/>
                    </a:lnTo>
                    <a:lnTo>
                      <a:pt x="74" y="24"/>
                    </a:lnTo>
                    <a:lnTo>
                      <a:pt x="74" y="38"/>
                    </a:lnTo>
                    <a:lnTo>
                      <a:pt x="74" y="56"/>
                    </a:lnTo>
                    <a:lnTo>
                      <a:pt x="65" y="66"/>
                    </a:lnTo>
                    <a:lnTo>
                      <a:pt x="51" y="75"/>
                    </a:lnTo>
                    <a:lnTo>
                      <a:pt x="37" y="75"/>
                    </a:lnTo>
                    <a:lnTo>
                      <a:pt x="23" y="75"/>
                    </a:lnTo>
                    <a:lnTo>
                      <a:pt x="14" y="66"/>
                    </a:lnTo>
                    <a:lnTo>
                      <a:pt x="4" y="5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80" name="Freeform 204"/>
              <p:cNvSpPr>
                <a:spLocks/>
              </p:cNvSpPr>
              <p:nvPr/>
            </p:nvSpPr>
            <p:spPr bwMode="auto">
              <a:xfrm>
                <a:off x="1029" y="1999"/>
                <a:ext cx="365" cy="571"/>
              </a:xfrm>
              <a:custGeom>
                <a:avLst/>
                <a:gdLst>
                  <a:gd name="T0" fmla="*/ 0 w 365"/>
                  <a:gd name="T1" fmla="*/ 571 h 571"/>
                  <a:gd name="T2" fmla="*/ 0 w 365"/>
                  <a:gd name="T3" fmla="*/ 196 h 571"/>
                  <a:gd name="T4" fmla="*/ 182 w 365"/>
                  <a:gd name="T5" fmla="*/ 0 h 571"/>
                  <a:gd name="T6" fmla="*/ 365 w 365"/>
                  <a:gd name="T7" fmla="*/ 196 h 571"/>
                  <a:gd name="T8" fmla="*/ 365 w 365"/>
                  <a:gd name="T9" fmla="*/ 571 h 571"/>
                  <a:gd name="T10" fmla="*/ 0 w 365"/>
                  <a:gd name="T11" fmla="*/ 571 h 5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5"/>
                  <a:gd name="T19" fmla="*/ 0 h 571"/>
                  <a:gd name="T20" fmla="*/ 365 w 365"/>
                  <a:gd name="T21" fmla="*/ 571 h 5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5" h="571">
                    <a:moveTo>
                      <a:pt x="0" y="571"/>
                    </a:moveTo>
                    <a:lnTo>
                      <a:pt x="0" y="196"/>
                    </a:lnTo>
                    <a:lnTo>
                      <a:pt x="182" y="0"/>
                    </a:lnTo>
                    <a:lnTo>
                      <a:pt x="365" y="196"/>
                    </a:lnTo>
                    <a:lnTo>
                      <a:pt x="365" y="571"/>
                    </a:lnTo>
                    <a:lnTo>
                      <a:pt x="0" y="571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1275" name="Text Box 205"/>
            <p:cNvSpPr txBox="1">
              <a:spLocks noChangeArrowheads="1"/>
            </p:cNvSpPr>
            <p:nvPr/>
          </p:nvSpPr>
          <p:spPr bwMode="auto">
            <a:xfrm>
              <a:off x="3560" y="2886"/>
              <a:ext cx="48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(7,1)</a:t>
              </a:r>
            </a:p>
          </p:txBody>
        </p:sp>
        <p:sp>
          <p:nvSpPr>
            <p:cNvPr id="11276" name="Text Box 206"/>
            <p:cNvSpPr txBox="1">
              <a:spLocks noChangeArrowheads="1"/>
            </p:cNvSpPr>
            <p:nvPr/>
          </p:nvSpPr>
          <p:spPr bwMode="auto">
            <a:xfrm>
              <a:off x="4377" y="2886"/>
              <a:ext cx="5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(10,1)</a:t>
              </a:r>
            </a:p>
          </p:txBody>
        </p:sp>
        <p:sp>
          <p:nvSpPr>
            <p:cNvPr id="11277" name="AutoShape 207"/>
            <p:cNvSpPr>
              <a:spLocks noChangeArrowheads="1"/>
            </p:cNvSpPr>
            <p:nvPr/>
          </p:nvSpPr>
          <p:spPr bwMode="auto">
            <a:xfrm>
              <a:off x="2562" y="2341"/>
              <a:ext cx="409" cy="363"/>
            </a:xfrm>
            <a:prstGeom prst="rightArrow">
              <a:avLst>
                <a:gd name="adj1" fmla="val 50000"/>
                <a:gd name="adj2" fmla="val 2816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aphicFrame>
        <p:nvGraphicFramePr>
          <p:cNvPr id="11266" name="Object 209"/>
          <p:cNvGraphicFramePr>
            <a:graphicFrameLocks noGrp="1" noChangeAspect="1"/>
          </p:cNvGraphicFramePr>
          <p:nvPr>
            <p:ph idx="1"/>
          </p:nvPr>
        </p:nvGraphicFramePr>
        <p:xfrm>
          <a:off x="6084888" y="4724400"/>
          <a:ext cx="239395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Equation" r:id="rId4" imgW="1079280" imgH="634680" progId="Equation.DSMT4">
                  <p:embed/>
                </p:oleObj>
              </mc:Choice>
              <mc:Fallback>
                <p:oleObj name="Equation" r:id="rId4" imgW="1079280" imgH="634680" progId="Equation.DSMT4">
                  <p:embed/>
                  <p:pic>
                    <p:nvPicPr>
                      <p:cNvPr id="0" name="Object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724400"/>
                        <a:ext cx="239395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2D Scaling</a:t>
            </a:r>
          </a:p>
        </p:txBody>
      </p:sp>
      <p:grpSp>
        <p:nvGrpSpPr>
          <p:cNvPr id="12292" name="Group 79"/>
          <p:cNvGrpSpPr>
            <a:grpSpLocks/>
          </p:cNvGrpSpPr>
          <p:nvPr/>
        </p:nvGrpSpPr>
        <p:grpSpPr bwMode="auto">
          <a:xfrm>
            <a:off x="611188" y="1844675"/>
            <a:ext cx="7850187" cy="3246438"/>
            <a:chOff x="385" y="1525"/>
            <a:chExt cx="4945" cy="2045"/>
          </a:xfrm>
        </p:grpSpPr>
        <p:grpSp>
          <p:nvGrpSpPr>
            <p:cNvPr id="12293" name="Group 4"/>
            <p:cNvGrpSpPr>
              <a:grpSpLocks/>
            </p:cNvGrpSpPr>
            <p:nvPr/>
          </p:nvGrpSpPr>
          <p:grpSpPr bwMode="auto">
            <a:xfrm>
              <a:off x="987" y="1999"/>
              <a:ext cx="439" cy="608"/>
              <a:chOff x="987" y="1999"/>
              <a:chExt cx="439" cy="608"/>
            </a:xfrm>
          </p:grpSpPr>
          <p:sp>
            <p:nvSpPr>
              <p:cNvPr id="12361" name="Freeform 5"/>
              <p:cNvSpPr>
                <a:spLocks/>
              </p:cNvSpPr>
              <p:nvPr/>
            </p:nvSpPr>
            <p:spPr bwMode="auto">
              <a:xfrm>
                <a:off x="987" y="2532"/>
                <a:ext cx="74" cy="75"/>
              </a:xfrm>
              <a:custGeom>
                <a:avLst/>
                <a:gdLst>
                  <a:gd name="T0" fmla="*/ 0 w 74"/>
                  <a:gd name="T1" fmla="*/ 38 h 75"/>
                  <a:gd name="T2" fmla="*/ 4 w 74"/>
                  <a:gd name="T3" fmla="*/ 24 h 75"/>
                  <a:gd name="T4" fmla="*/ 14 w 74"/>
                  <a:gd name="T5" fmla="*/ 14 h 75"/>
                  <a:gd name="T6" fmla="*/ 23 w 74"/>
                  <a:gd name="T7" fmla="*/ 5 h 75"/>
                  <a:gd name="T8" fmla="*/ 37 w 74"/>
                  <a:gd name="T9" fmla="*/ 0 h 75"/>
                  <a:gd name="T10" fmla="*/ 51 w 74"/>
                  <a:gd name="T11" fmla="*/ 5 h 75"/>
                  <a:gd name="T12" fmla="*/ 65 w 74"/>
                  <a:gd name="T13" fmla="*/ 14 h 75"/>
                  <a:gd name="T14" fmla="*/ 74 w 74"/>
                  <a:gd name="T15" fmla="*/ 24 h 75"/>
                  <a:gd name="T16" fmla="*/ 74 w 74"/>
                  <a:gd name="T17" fmla="*/ 38 h 75"/>
                  <a:gd name="T18" fmla="*/ 74 w 74"/>
                  <a:gd name="T19" fmla="*/ 56 h 75"/>
                  <a:gd name="T20" fmla="*/ 65 w 74"/>
                  <a:gd name="T21" fmla="*/ 66 h 75"/>
                  <a:gd name="T22" fmla="*/ 51 w 74"/>
                  <a:gd name="T23" fmla="*/ 75 h 75"/>
                  <a:gd name="T24" fmla="*/ 37 w 74"/>
                  <a:gd name="T25" fmla="*/ 75 h 75"/>
                  <a:gd name="T26" fmla="*/ 23 w 74"/>
                  <a:gd name="T27" fmla="*/ 75 h 75"/>
                  <a:gd name="T28" fmla="*/ 14 w 74"/>
                  <a:gd name="T29" fmla="*/ 66 h 75"/>
                  <a:gd name="T30" fmla="*/ 4 w 74"/>
                  <a:gd name="T31" fmla="*/ 56 h 75"/>
                  <a:gd name="T32" fmla="*/ 0 w 74"/>
                  <a:gd name="T33" fmla="*/ 38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75"/>
                  <a:gd name="T53" fmla="*/ 74 w 74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75">
                    <a:moveTo>
                      <a:pt x="0" y="38"/>
                    </a:moveTo>
                    <a:lnTo>
                      <a:pt x="4" y="24"/>
                    </a:lnTo>
                    <a:lnTo>
                      <a:pt x="14" y="14"/>
                    </a:lnTo>
                    <a:lnTo>
                      <a:pt x="23" y="5"/>
                    </a:lnTo>
                    <a:lnTo>
                      <a:pt x="37" y="0"/>
                    </a:lnTo>
                    <a:lnTo>
                      <a:pt x="51" y="5"/>
                    </a:lnTo>
                    <a:lnTo>
                      <a:pt x="65" y="14"/>
                    </a:lnTo>
                    <a:lnTo>
                      <a:pt x="74" y="24"/>
                    </a:lnTo>
                    <a:lnTo>
                      <a:pt x="74" y="38"/>
                    </a:lnTo>
                    <a:lnTo>
                      <a:pt x="74" y="56"/>
                    </a:lnTo>
                    <a:lnTo>
                      <a:pt x="65" y="66"/>
                    </a:lnTo>
                    <a:lnTo>
                      <a:pt x="51" y="75"/>
                    </a:lnTo>
                    <a:lnTo>
                      <a:pt x="37" y="75"/>
                    </a:lnTo>
                    <a:lnTo>
                      <a:pt x="23" y="75"/>
                    </a:lnTo>
                    <a:lnTo>
                      <a:pt x="14" y="66"/>
                    </a:lnTo>
                    <a:lnTo>
                      <a:pt x="4" y="5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62" name="Freeform 6"/>
              <p:cNvSpPr>
                <a:spLocks/>
              </p:cNvSpPr>
              <p:nvPr/>
            </p:nvSpPr>
            <p:spPr bwMode="auto">
              <a:xfrm>
                <a:off x="1352" y="2532"/>
                <a:ext cx="74" cy="75"/>
              </a:xfrm>
              <a:custGeom>
                <a:avLst/>
                <a:gdLst>
                  <a:gd name="T0" fmla="*/ 0 w 74"/>
                  <a:gd name="T1" fmla="*/ 38 h 75"/>
                  <a:gd name="T2" fmla="*/ 4 w 74"/>
                  <a:gd name="T3" fmla="*/ 24 h 75"/>
                  <a:gd name="T4" fmla="*/ 14 w 74"/>
                  <a:gd name="T5" fmla="*/ 14 h 75"/>
                  <a:gd name="T6" fmla="*/ 23 w 74"/>
                  <a:gd name="T7" fmla="*/ 5 h 75"/>
                  <a:gd name="T8" fmla="*/ 37 w 74"/>
                  <a:gd name="T9" fmla="*/ 0 h 75"/>
                  <a:gd name="T10" fmla="*/ 51 w 74"/>
                  <a:gd name="T11" fmla="*/ 5 h 75"/>
                  <a:gd name="T12" fmla="*/ 65 w 74"/>
                  <a:gd name="T13" fmla="*/ 14 h 75"/>
                  <a:gd name="T14" fmla="*/ 74 w 74"/>
                  <a:gd name="T15" fmla="*/ 24 h 75"/>
                  <a:gd name="T16" fmla="*/ 74 w 74"/>
                  <a:gd name="T17" fmla="*/ 38 h 75"/>
                  <a:gd name="T18" fmla="*/ 74 w 74"/>
                  <a:gd name="T19" fmla="*/ 56 h 75"/>
                  <a:gd name="T20" fmla="*/ 65 w 74"/>
                  <a:gd name="T21" fmla="*/ 66 h 75"/>
                  <a:gd name="T22" fmla="*/ 51 w 74"/>
                  <a:gd name="T23" fmla="*/ 75 h 75"/>
                  <a:gd name="T24" fmla="*/ 37 w 74"/>
                  <a:gd name="T25" fmla="*/ 75 h 75"/>
                  <a:gd name="T26" fmla="*/ 23 w 74"/>
                  <a:gd name="T27" fmla="*/ 75 h 75"/>
                  <a:gd name="T28" fmla="*/ 14 w 74"/>
                  <a:gd name="T29" fmla="*/ 66 h 75"/>
                  <a:gd name="T30" fmla="*/ 4 w 74"/>
                  <a:gd name="T31" fmla="*/ 56 h 75"/>
                  <a:gd name="T32" fmla="*/ 0 w 74"/>
                  <a:gd name="T33" fmla="*/ 38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75"/>
                  <a:gd name="T53" fmla="*/ 74 w 74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75">
                    <a:moveTo>
                      <a:pt x="0" y="38"/>
                    </a:moveTo>
                    <a:lnTo>
                      <a:pt x="4" y="24"/>
                    </a:lnTo>
                    <a:lnTo>
                      <a:pt x="14" y="14"/>
                    </a:lnTo>
                    <a:lnTo>
                      <a:pt x="23" y="5"/>
                    </a:lnTo>
                    <a:lnTo>
                      <a:pt x="37" y="0"/>
                    </a:lnTo>
                    <a:lnTo>
                      <a:pt x="51" y="5"/>
                    </a:lnTo>
                    <a:lnTo>
                      <a:pt x="65" y="14"/>
                    </a:lnTo>
                    <a:lnTo>
                      <a:pt x="74" y="24"/>
                    </a:lnTo>
                    <a:lnTo>
                      <a:pt x="74" y="38"/>
                    </a:lnTo>
                    <a:lnTo>
                      <a:pt x="74" y="56"/>
                    </a:lnTo>
                    <a:lnTo>
                      <a:pt x="65" y="66"/>
                    </a:lnTo>
                    <a:lnTo>
                      <a:pt x="51" y="75"/>
                    </a:lnTo>
                    <a:lnTo>
                      <a:pt x="37" y="75"/>
                    </a:lnTo>
                    <a:lnTo>
                      <a:pt x="23" y="75"/>
                    </a:lnTo>
                    <a:lnTo>
                      <a:pt x="14" y="66"/>
                    </a:lnTo>
                    <a:lnTo>
                      <a:pt x="4" y="5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63" name="Freeform 7"/>
              <p:cNvSpPr>
                <a:spLocks/>
              </p:cNvSpPr>
              <p:nvPr/>
            </p:nvSpPr>
            <p:spPr bwMode="auto">
              <a:xfrm>
                <a:off x="1029" y="1999"/>
                <a:ext cx="365" cy="571"/>
              </a:xfrm>
              <a:custGeom>
                <a:avLst/>
                <a:gdLst>
                  <a:gd name="T0" fmla="*/ 0 w 365"/>
                  <a:gd name="T1" fmla="*/ 571 h 571"/>
                  <a:gd name="T2" fmla="*/ 0 w 365"/>
                  <a:gd name="T3" fmla="*/ 196 h 571"/>
                  <a:gd name="T4" fmla="*/ 182 w 365"/>
                  <a:gd name="T5" fmla="*/ 0 h 571"/>
                  <a:gd name="T6" fmla="*/ 365 w 365"/>
                  <a:gd name="T7" fmla="*/ 196 h 571"/>
                  <a:gd name="T8" fmla="*/ 365 w 365"/>
                  <a:gd name="T9" fmla="*/ 571 h 571"/>
                  <a:gd name="T10" fmla="*/ 0 w 365"/>
                  <a:gd name="T11" fmla="*/ 571 h 5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5"/>
                  <a:gd name="T19" fmla="*/ 0 h 571"/>
                  <a:gd name="T20" fmla="*/ 365 w 365"/>
                  <a:gd name="T21" fmla="*/ 571 h 5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5" h="571">
                    <a:moveTo>
                      <a:pt x="0" y="571"/>
                    </a:moveTo>
                    <a:lnTo>
                      <a:pt x="0" y="196"/>
                    </a:lnTo>
                    <a:lnTo>
                      <a:pt x="182" y="0"/>
                    </a:lnTo>
                    <a:lnTo>
                      <a:pt x="365" y="196"/>
                    </a:lnTo>
                    <a:lnTo>
                      <a:pt x="365" y="571"/>
                    </a:lnTo>
                    <a:lnTo>
                      <a:pt x="0" y="571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294" name="Group 8"/>
            <p:cNvGrpSpPr>
              <a:grpSpLocks/>
            </p:cNvGrpSpPr>
            <p:nvPr/>
          </p:nvGrpSpPr>
          <p:grpSpPr bwMode="auto">
            <a:xfrm>
              <a:off x="385" y="1525"/>
              <a:ext cx="2314" cy="1819"/>
              <a:chOff x="385" y="1525"/>
              <a:chExt cx="2314" cy="1819"/>
            </a:xfrm>
          </p:grpSpPr>
          <p:sp>
            <p:nvSpPr>
              <p:cNvPr id="12334" name="Freeform 9"/>
              <p:cNvSpPr>
                <a:spLocks/>
              </p:cNvSpPr>
              <p:nvPr/>
            </p:nvSpPr>
            <p:spPr bwMode="auto">
              <a:xfrm>
                <a:off x="551" y="1723"/>
                <a:ext cx="1956" cy="1483"/>
              </a:xfrm>
              <a:custGeom>
                <a:avLst/>
                <a:gdLst>
                  <a:gd name="T0" fmla="*/ 0 w 1956"/>
                  <a:gd name="T1" fmla="*/ 0 h 1483"/>
                  <a:gd name="T2" fmla="*/ 0 w 1956"/>
                  <a:gd name="T3" fmla="*/ 1483 h 1483"/>
                  <a:gd name="T4" fmla="*/ 1956 w 1956"/>
                  <a:gd name="T5" fmla="*/ 1483 h 1483"/>
                  <a:gd name="T6" fmla="*/ 0 60000 65536"/>
                  <a:gd name="T7" fmla="*/ 0 60000 65536"/>
                  <a:gd name="T8" fmla="*/ 0 60000 65536"/>
                  <a:gd name="T9" fmla="*/ 0 w 1956"/>
                  <a:gd name="T10" fmla="*/ 0 h 1483"/>
                  <a:gd name="T11" fmla="*/ 1956 w 1956"/>
                  <a:gd name="T12" fmla="*/ 1483 h 14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6" h="1483">
                    <a:moveTo>
                      <a:pt x="0" y="0"/>
                    </a:moveTo>
                    <a:lnTo>
                      <a:pt x="0" y="1483"/>
                    </a:lnTo>
                    <a:lnTo>
                      <a:pt x="1956" y="14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35" name="Line 10"/>
              <p:cNvSpPr>
                <a:spLocks noChangeShapeType="1"/>
              </p:cNvSpPr>
              <p:nvPr/>
            </p:nvSpPr>
            <p:spPr bwMode="auto">
              <a:xfrm flipV="1">
                <a:off x="65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36" name="Line 11"/>
              <p:cNvSpPr>
                <a:spLocks noChangeShapeType="1"/>
              </p:cNvSpPr>
              <p:nvPr/>
            </p:nvSpPr>
            <p:spPr bwMode="auto">
              <a:xfrm>
                <a:off x="781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37" name="Line 12"/>
              <p:cNvSpPr>
                <a:spLocks noChangeShapeType="1"/>
              </p:cNvSpPr>
              <p:nvPr/>
            </p:nvSpPr>
            <p:spPr bwMode="auto">
              <a:xfrm>
                <a:off x="90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38" name="Line 13"/>
              <p:cNvSpPr>
                <a:spLocks noChangeShapeType="1"/>
              </p:cNvSpPr>
              <p:nvPr/>
            </p:nvSpPr>
            <p:spPr bwMode="auto">
              <a:xfrm>
                <a:off x="102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39" name="Line 14"/>
              <p:cNvSpPr>
                <a:spLocks noChangeShapeType="1"/>
              </p:cNvSpPr>
              <p:nvPr/>
            </p:nvSpPr>
            <p:spPr bwMode="auto">
              <a:xfrm>
                <a:off x="115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40" name="Line 15"/>
              <p:cNvSpPr>
                <a:spLocks noChangeShapeType="1"/>
              </p:cNvSpPr>
              <p:nvPr/>
            </p:nvSpPr>
            <p:spPr bwMode="auto">
              <a:xfrm>
                <a:off x="127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41" name="Line 16"/>
              <p:cNvSpPr>
                <a:spLocks noChangeShapeType="1"/>
              </p:cNvSpPr>
              <p:nvPr/>
            </p:nvSpPr>
            <p:spPr bwMode="auto">
              <a:xfrm>
                <a:off x="139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42" name="Line 17"/>
              <p:cNvSpPr>
                <a:spLocks noChangeShapeType="1"/>
              </p:cNvSpPr>
              <p:nvPr/>
            </p:nvSpPr>
            <p:spPr bwMode="auto">
              <a:xfrm>
                <a:off x="152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43" name="Line 18"/>
              <p:cNvSpPr>
                <a:spLocks noChangeShapeType="1"/>
              </p:cNvSpPr>
              <p:nvPr/>
            </p:nvSpPr>
            <p:spPr bwMode="auto">
              <a:xfrm>
                <a:off x="164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44" name="Line 19"/>
              <p:cNvSpPr>
                <a:spLocks noChangeShapeType="1"/>
              </p:cNvSpPr>
              <p:nvPr/>
            </p:nvSpPr>
            <p:spPr bwMode="auto">
              <a:xfrm>
                <a:off x="1768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45" name="Line 20"/>
              <p:cNvSpPr>
                <a:spLocks noChangeShapeType="1"/>
              </p:cNvSpPr>
              <p:nvPr/>
            </p:nvSpPr>
            <p:spPr bwMode="auto">
              <a:xfrm>
                <a:off x="189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46" name="Line 21"/>
              <p:cNvSpPr>
                <a:spLocks noChangeShapeType="1"/>
              </p:cNvSpPr>
              <p:nvPr/>
            </p:nvSpPr>
            <p:spPr bwMode="auto">
              <a:xfrm>
                <a:off x="2011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47" name="Line 22"/>
              <p:cNvSpPr>
                <a:spLocks noChangeShapeType="1"/>
              </p:cNvSpPr>
              <p:nvPr/>
            </p:nvSpPr>
            <p:spPr bwMode="auto">
              <a:xfrm>
                <a:off x="2138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48" name="Line 23"/>
              <p:cNvSpPr>
                <a:spLocks noChangeShapeType="1"/>
              </p:cNvSpPr>
              <p:nvPr/>
            </p:nvSpPr>
            <p:spPr bwMode="auto">
              <a:xfrm flipV="1">
                <a:off x="2259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49" name="Line 24"/>
              <p:cNvSpPr>
                <a:spLocks noChangeShapeType="1"/>
              </p:cNvSpPr>
              <p:nvPr/>
            </p:nvSpPr>
            <p:spPr bwMode="auto">
              <a:xfrm flipH="1">
                <a:off x="551" y="3080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50" name="Line 25"/>
              <p:cNvSpPr>
                <a:spLocks noChangeShapeType="1"/>
              </p:cNvSpPr>
              <p:nvPr/>
            </p:nvSpPr>
            <p:spPr bwMode="auto">
              <a:xfrm flipH="1">
                <a:off x="551" y="295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51" name="Line 26"/>
              <p:cNvSpPr>
                <a:spLocks noChangeShapeType="1"/>
              </p:cNvSpPr>
              <p:nvPr/>
            </p:nvSpPr>
            <p:spPr bwMode="auto">
              <a:xfrm flipH="1">
                <a:off x="551" y="2827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52" name="Line 27"/>
              <p:cNvSpPr>
                <a:spLocks noChangeShapeType="1"/>
              </p:cNvSpPr>
              <p:nvPr/>
            </p:nvSpPr>
            <p:spPr bwMode="auto">
              <a:xfrm flipH="1">
                <a:off x="551" y="270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53" name="Line 28"/>
              <p:cNvSpPr>
                <a:spLocks noChangeShapeType="1"/>
              </p:cNvSpPr>
              <p:nvPr/>
            </p:nvSpPr>
            <p:spPr bwMode="auto">
              <a:xfrm flipH="1">
                <a:off x="551" y="257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54" name="Line 29"/>
              <p:cNvSpPr>
                <a:spLocks noChangeShapeType="1"/>
              </p:cNvSpPr>
              <p:nvPr/>
            </p:nvSpPr>
            <p:spPr bwMode="auto">
              <a:xfrm flipH="1">
                <a:off x="551" y="2443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55" name="Line 30"/>
              <p:cNvSpPr>
                <a:spLocks noChangeShapeType="1"/>
              </p:cNvSpPr>
              <p:nvPr/>
            </p:nvSpPr>
            <p:spPr bwMode="auto">
              <a:xfrm flipH="1">
                <a:off x="551" y="2317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56" name="Line 31"/>
              <p:cNvSpPr>
                <a:spLocks noChangeShapeType="1"/>
              </p:cNvSpPr>
              <p:nvPr/>
            </p:nvSpPr>
            <p:spPr bwMode="auto">
              <a:xfrm flipH="1">
                <a:off x="551" y="219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57" name="Line 32"/>
              <p:cNvSpPr>
                <a:spLocks noChangeShapeType="1"/>
              </p:cNvSpPr>
              <p:nvPr/>
            </p:nvSpPr>
            <p:spPr bwMode="auto">
              <a:xfrm flipH="1">
                <a:off x="551" y="206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58" name="Line 33"/>
              <p:cNvSpPr>
                <a:spLocks noChangeShapeType="1"/>
              </p:cNvSpPr>
              <p:nvPr/>
            </p:nvSpPr>
            <p:spPr bwMode="auto">
              <a:xfrm flipH="1">
                <a:off x="551" y="1933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59" name="Text Box 34"/>
              <p:cNvSpPr txBox="1">
                <a:spLocks noChangeArrowheads="1"/>
              </p:cNvSpPr>
              <p:nvPr/>
            </p:nvSpPr>
            <p:spPr bwMode="auto">
              <a:xfrm>
                <a:off x="385" y="1525"/>
                <a:ext cx="2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/>
                  <a:t>y</a:t>
                </a:r>
              </a:p>
            </p:txBody>
          </p:sp>
          <p:sp>
            <p:nvSpPr>
              <p:cNvPr id="12360" name="Text Box 35"/>
              <p:cNvSpPr txBox="1">
                <a:spLocks noChangeArrowheads="1"/>
              </p:cNvSpPr>
              <p:nvPr/>
            </p:nvSpPr>
            <p:spPr bwMode="auto">
              <a:xfrm>
                <a:off x="2487" y="311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/>
                  <a:t>x</a:t>
                </a:r>
              </a:p>
            </p:txBody>
          </p:sp>
        </p:grpSp>
        <p:sp>
          <p:nvSpPr>
            <p:cNvPr id="12295" name="Text Box 36"/>
            <p:cNvSpPr txBox="1">
              <a:spLocks noChangeArrowheads="1"/>
            </p:cNvSpPr>
            <p:nvPr/>
          </p:nvSpPr>
          <p:spPr bwMode="auto">
            <a:xfrm>
              <a:off x="720" y="2609"/>
              <a:ext cx="48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(4,5)</a:t>
              </a:r>
            </a:p>
          </p:txBody>
        </p:sp>
        <p:sp>
          <p:nvSpPr>
            <p:cNvPr id="12296" name="Text Box 37"/>
            <p:cNvSpPr txBox="1">
              <a:spLocks noChangeArrowheads="1"/>
            </p:cNvSpPr>
            <p:nvPr/>
          </p:nvSpPr>
          <p:spPr bwMode="auto">
            <a:xfrm>
              <a:off x="1247" y="2609"/>
              <a:ext cx="48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(7,5)</a:t>
              </a:r>
            </a:p>
          </p:txBody>
        </p:sp>
        <p:grpSp>
          <p:nvGrpSpPr>
            <p:cNvPr id="12297" name="Group 38"/>
            <p:cNvGrpSpPr>
              <a:grpSpLocks/>
            </p:cNvGrpSpPr>
            <p:nvPr/>
          </p:nvGrpSpPr>
          <p:grpSpPr bwMode="auto">
            <a:xfrm>
              <a:off x="3016" y="1525"/>
              <a:ext cx="2314" cy="1819"/>
              <a:chOff x="385" y="1525"/>
              <a:chExt cx="2314" cy="1819"/>
            </a:xfrm>
          </p:grpSpPr>
          <p:sp>
            <p:nvSpPr>
              <p:cNvPr id="12307" name="Freeform 39"/>
              <p:cNvSpPr>
                <a:spLocks/>
              </p:cNvSpPr>
              <p:nvPr/>
            </p:nvSpPr>
            <p:spPr bwMode="auto">
              <a:xfrm>
                <a:off x="551" y="1723"/>
                <a:ext cx="1956" cy="1483"/>
              </a:xfrm>
              <a:custGeom>
                <a:avLst/>
                <a:gdLst>
                  <a:gd name="T0" fmla="*/ 0 w 1956"/>
                  <a:gd name="T1" fmla="*/ 0 h 1483"/>
                  <a:gd name="T2" fmla="*/ 0 w 1956"/>
                  <a:gd name="T3" fmla="*/ 1483 h 1483"/>
                  <a:gd name="T4" fmla="*/ 1956 w 1956"/>
                  <a:gd name="T5" fmla="*/ 1483 h 1483"/>
                  <a:gd name="T6" fmla="*/ 0 60000 65536"/>
                  <a:gd name="T7" fmla="*/ 0 60000 65536"/>
                  <a:gd name="T8" fmla="*/ 0 60000 65536"/>
                  <a:gd name="T9" fmla="*/ 0 w 1956"/>
                  <a:gd name="T10" fmla="*/ 0 h 1483"/>
                  <a:gd name="T11" fmla="*/ 1956 w 1956"/>
                  <a:gd name="T12" fmla="*/ 1483 h 14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6" h="1483">
                    <a:moveTo>
                      <a:pt x="0" y="0"/>
                    </a:moveTo>
                    <a:lnTo>
                      <a:pt x="0" y="1483"/>
                    </a:lnTo>
                    <a:lnTo>
                      <a:pt x="1956" y="14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08" name="Line 40"/>
              <p:cNvSpPr>
                <a:spLocks noChangeShapeType="1"/>
              </p:cNvSpPr>
              <p:nvPr/>
            </p:nvSpPr>
            <p:spPr bwMode="auto">
              <a:xfrm flipV="1">
                <a:off x="65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09" name="Line 41"/>
              <p:cNvSpPr>
                <a:spLocks noChangeShapeType="1"/>
              </p:cNvSpPr>
              <p:nvPr/>
            </p:nvSpPr>
            <p:spPr bwMode="auto">
              <a:xfrm>
                <a:off x="781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10" name="Line 42"/>
              <p:cNvSpPr>
                <a:spLocks noChangeShapeType="1"/>
              </p:cNvSpPr>
              <p:nvPr/>
            </p:nvSpPr>
            <p:spPr bwMode="auto">
              <a:xfrm>
                <a:off x="90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11" name="Line 43"/>
              <p:cNvSpPr>
                <a:spLocks noChangeShapeType="1"/>
              </p:cNvSpPr>
              <p:nvPr/>
            </p:nvSpPr>
            <p:spPr bwMode="auto">
              <a:xfrm>
                <a:off x="102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12" name="Line 44"/>
              <p:cNvSpPr>
                <a:spLocks noChangeShapeType="1"/>
              </p:cNvSpPr>
              <p:nvPr/>
            </p:nvSpPr>
            <p:spPr bwMode="auto">
              <a:xfrm>
                <a:off x="115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13" name="Line 45"/>
              <p:cNvSpPr>
                <a:spLocks noChangeShapeType="1"/>
              </p:cNvSpPr>
              <p:nvPr/>
            </p:nvSpPr>
            <p:spPr bwMode="auto">
              <a:xfrm>
                <a:off x="127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14" name="Line 46"/>
              <p:cNvSpPr>
                <a:spLocks noChangeShapeType="1"/>
              </p:cNvSpPr>
              <p:nvPr/>
            </p:nvSpPr>
            <p:spPr bwMode="auto">
              <a:xfrm>
                <a:off x="139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15" name="Line 47"/>
              <p:cNvSpPr>
                <a:spLocks noChangeShapeType="1"/>
              </p:cNvSpPr>
              <p:nvPr/>
            </p:nvSpPr>
            <p:spPr bwMode="auto">
              <a:xfrm>
                <a:off x="152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16" name="Line 48"/>
              <p:cNvSpPr>
                <a:spLocks noChangeShapeType="1"/>
              </p:cNvSpPr>
              <p:nvPr/>
            </p:nvSpPr>
            <p:spPr bwMode="auto">
              <a:xfrm>
                <a:off x="164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17" name="Line 49"/>
              <p:cNvSpPr>
                <a:spLocks noChangeShapeType="1"/>
              </p:cNvSpPr>
              <p:nvPr/>
            </p:nvSpPr>
            <p:spPr bwMode="auto">
              <a:xfrm>
                <a:off x="1768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18" name="Line 50"/>
              <p:cNvSpPr>
                <a:spLocks noChangeShapeType="1"/>
              </p:cNvSpPr>
              <p:nvPr/>
            </p:nvSpPr>
            <p:spPr bwMode="auto">
              <a:xfrm>
                <a:off x="189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19" name="Line 51"/>
              <p:cNvSpPr>
                <a:spLocks noChangeShapeType="1"/>
              </p:cNvSpPr>
              <p:nvPr/>
            </p:nvSpPr>
            <p:spPr bwMode="auto">
              <a:xfrm>
                <a:off x="2011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20" name="Line 52"/>
              <p:cNvSpPr>
                <a:spLocks noChangeShapeType="1"/>
              </p:cNvSpPr>
              <p:nvPr/>
            </p:nvSpPr>
            <p:spPr bwMode="auto">
              <a:xfrm>
                <a:off x="2138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21" name="Line 53"/>
              <p:cNvSpPr>
                <a:spLocks noChangeShapeType="1"/>
              </p:cNvSpPr>
              <p:nvPr/>
            </p:nvSpPr>
            <p:spPr bwMode="auto">
              <a:xfrm flipV="1">
                <a:off x="2259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22" name="Line 54"/>
              <p:cNvSpPr>
                <a:spLocks noChangeShapeType="1"/>
              </p:cNvSpPr>
              <p:nvPr/>
            </p:nvSpPr>
            <p:spPr bwMode="auto">
              <a:xfrm flipH="1">
                <a:off x="551" y="3080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23" name="Line 55"/>
              <p:cNvSpPr>
                <a:spLocks noChangeShapeType="1"/>
              </p:cNvSpPr>
              <p:nvPr/>
            </p:nvSpPr>
            <p:spPr bwMode="auto">
              <a:xfrm flipH="1">
                <a:off x="551" y="295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24" name="Line 56"/>
              <p:cNvSpPr>
                <a:spLocks noChangeShapeType="1"/>
              </p:cNvSpPr>
              <p:nvPr/>
            </p:nvSpPr>
            <p:spPr bwMode="auto">
              <a:xfrm flipH="1">
                <a:off x="551" y="2827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25" name="Line 57"/>
              <p:cNvSpPr>
                <a:spLocks noChangeShapeType="1"/>
              </p:cNvSpPr>
              <p:nvPr/>
            </p:nvSpPr>
            <p:spPr bwMode="auto">
              <a:xfrm flipH="1">
                <a:off x="551" y="270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26" name="Line 58"/>
              <p:cNvSpPr>
                <a:spLocks noChangeShapeType="1"/>
              </p:cNvSpPr>
              <p:nvPr/>
            </p:nvSpPr>
            <p:spPr bwMode="auto">
              <a:xfrm flipH="1">
                <a:off x="551" y="257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27" name="Line 59"/>
              <p:cNvSpPr>
                <a:spLocks noChangeShapeType="1"/>
              </p:cNvSpPr>
              <p:nvPr/>
            </p:nvSpPr>
            <p:spPr bwMode="auto">
              <a:xfrm flipH="1">
                <a:off x="551" y="2443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28" name="Line 60"/>
              <p:cNvSpPr>
                <a:spLocks noChangeShapeType="1"/>
              </p:cNvSpPr>
              <p:nvPr/>
            </p:nvSpPr>
            <p:spPr bwMode="auto">
              <a:xfrm flipH="1">
                <a:off x="551" y="2317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29" name="Line 61"/>
              <p:cNvSpPr>
                <a:spLocks noChangeShapeType="1"/>
              </p:cNvSpPr>
              <p:nvPr/>
            </p:nvSpPr>
            <p:spPr bwMode="auto">
              <a:xfrm flipH="1">
                <a:off x="551" y="219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30" name="Line 62"/>
              <p:cNvSpPr>
                <a:spLocks noChangeShapeType="1"/>
              </p:cNvSpPr>
              <p:nvPr/>
            </p:nvSpPr>
            <p:spPr bwMode="auto">
              <a:xfrm flipH="1">
                <a:off x="551" y="206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31" name="Line 63"/>
              <p:cNvSpPr>
                <a:spLocks noChangeShapeType="1"/>
              </p:cNvSpPr>
              <p:nvPr/>
            </p:nvSpPr>
            <p:spPr bwMode="auto">
              <a:xfrm flipH="1">
                <a:off x="551" y="1933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32" name="Text Box 64"/>
              <p:cNvSpPr txBox="1">
                <a:spLocks noChangeArrowheads="1"/>
              </p:cNvSpPr>
              <p:nvPr/>
            </p:nvSpPr>
            <p:spPr bwMode="auto">
              <a:xfrm>
                <a:off x="385" y="1525"/>
                <a:ext cx="2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/>
                  <a:t>y</a:t>
                </a:r>
              </a:p>
            </p:txBody>
          </p:sp>
          <p:sp>
            <p:nvSpPr>
              <p:cNvPr id="12333" name="Text Box 65"/>
              <p:cNvSpPr txBox="1">
                <a:spLocks noChangeArrowheads="1"/>
              </p:cNvSpPr>
              <p:nvPr/>
            </p:nvSpPr>
            <p:spPr bwMode="auto">
              <a:xfrm>
                <a:off x="2487" y="311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/>
                  <a:t>x</a:t>
                </a:r>
              </a:p>
            </p:txBody>
          </p:sp>
        </p:grpSp>
        <p:sp>
          <p:nvSpPr>
            <p:cNvPr id="12298" name="Text Box 70"/>
            <p:cNvSpPr txBox="1">
              <a:spLocks noChangeArrowheads="1"/>
            </p:cNvSpPr>
            <p:nvPr/>
          </p:nvSpPr>
          <p:spPr bwMode="auto">
            <a:xfrm>
              <a:off x="3107" y="3339"/>
              <a:ext cx="6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(2,5/4)</a:t>
              </a:r>
            </a:p>
          </p:txBody>
        </p:sp>
        <p:sp>
          <p:nvSpPr>
            <p:cNvPr id="12299" name="Text Box 71"/>
            <p:cNvSpPr txBox="1">
              <a:spLocks noChangeArrowheads="1"/>
            </p:cNvSpPr>
            <p:nvPr/>
          </p:nvSpPr>
          <p:spPr bwMode="auto">
            <a:xfrm>
              <a:off x="3787" y="2840"/>
              <a:ext cx="7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(7/2,5/4)</a:t>
              </a:r>
            </a:p>
          </p:txBody>
        </p:sp>
        <p:sp>
          <p:nvSpPr>
            <p:cNvPr id="12300" name="AutoShape 72"/>
            <p:cNvSpPr>
              <a:spLocks noChangeArrowheads="1"/>
            </p:cNvSpPr>
            <p:nvPr/>
          </p:nvSpPr>
          <p:spPr bwMode="auto">
            <a:xfrm>
              <a:off x="2562" y="2341"/>
              <a:ext cx="409" cy="363"/>
            </a:xfrm>
            <a:prstGeom prst="rightArrow">
              <a:avLst>
                <a:gd name="adj1" fmla="val 50000"/>
                <a:gd name="adj2" fmla="val 2816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2301" name="Group 73"/>
            <p:cNvGrpSpPr>
              <a:grpSpLocks/>
            </p:cNvGrpSpPr>
            <p:nvPr/>
          </p:nvGrpSpPr>
          <p:grpSpPr bwMode="auto">
            <a:xfrm>
              <a:off x="3386" y="2891"/>
              <a:ext cx="220" cy="152"/>
              <a:chOff x="987" y="1999"/>
              <a:chExt cx="439" cy="608"/>
            </a:xfrm>
          </p:grpSpPr>
          <p:sp>
            <p:nvSpPr>
              <p:cNvPr id="12304" name="Freeform 74"/>
              <p:cNvSpPr>
                <a:spLocks/>
              </p:cNvSpPr>
              <p:nvPr/>
            </p:nvSpPr>
            <p:spPr bwMode="auto">
              <a:xfrm>
                <a:off x="987" y="2532"/>
                <a:ext cx="74" cy="75"/>
              </a:xfrm>
              <a:custGeom>
                <a:avLst/>
                <a:gdLst>
                  <a:gd name="T0" fmla="*/ 0 w 74"/>
                  <a:gd name="T1" fmla="*/ 38 h 75"/>
                  <a:gd name="T2" fmla="*/ 4 w 74"/>
                  <a:gd name="T3" fmla="*/ 24 h 75"/>
                  <a:gd name="T4" fmla="*/ 14 w 74"/>
                  <a:gd name="T5" fmla="*/ 14 h 75"/>
                  <a:gd name="T6" fmla="*/ 23 w 74"/>
                  <a:gd name="T7" fmla="*/ 5 h 75"/>
                  <a:gd name="T8" fmla="*/ 37 w 74"/>
                  <a:gd name="T9" fmla="*/ 0 h 75"/>
                  <a:gd name="T10" fmla="*/ 51 w 74"/>
                  <a:gd name="T11" fmla="*/ 5 h 75"/>
                  <a:gd name="T12" fmla="*/ 65 w 74"/>
                  <a:gd name="T13" fmla="*/ 14 h 75"/>
                  <a:gd name="T14" fmla="*/ 74 w 74"/>
                  <a:gd name="T15" fmla="*/ 24 h 75"/>
                  <a:gd name="T16" fmla="*/ 74 w 74"/>
                  <a:gd name="T17" fmla="*/ 38 h 75"/>
                  <a:gd name="T18" fmla="*/ 74 w 74"/>
                  <a:gd name="T19" fmla="*/ 56 h 75"/>
                  <a:gd name="T20" fmla="*/ 65 w 74"/>
                  <a:gd name="T21" fmla="*/ 66 h 75"/>
                  <a:gd name="T22" fmla="*/ 51 w 74"/>
                  <a:gd name="T23" fmla="*/ 75 h 75"/>
                  <a:gd name="T24" fmla="*/ 37 w 74"/>
                  <a:gd name="T25" fmla="*/ 75 h 75"/>
                  <a:gd name="T26" fmla="*/ 23 w 74"/>
                  <a:gd name="T27" fmla="*/ 75 h 75"/>
                  <a:gd name="T28" fmla="*/ 14 w 74"/>
                  <a:gd name="T29" fmla="*/ 66 h 75"/>
                  <a:gd name="T30" fmla="*/ 4 w 74"/>
                  <a:gd name="T31" fmla="*/ 56 h 75"/>
                  <a:gd name="T32" fmla="*/ 0 w 74"/>
                  <a:gd name="T33" fmla="*/ 38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75"/>
                  <a:gd name="T53" fmla="*/ 74 w 74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75">
                    <a:moveTo>
                      <a:pt x="0" y="38"/>
                    </a:moveTo>
                    <a:lnTo>
                      <a:pt x="4" y="24"/>
                    </a:lnTo>
                    <a:lnTo>
                      <a:pt x="14" y="14"/>
                    </a:lnTo>
                    <a:lnTo>
                      <a:pt x="23" y="5"/>
                    </a:lnTo>
                    <a:lnTo>
                      <a:pt x="37" y="0"/>
                    </a:lnTo>
                    <a:lnTo>
                      <a:pt x="51" y="5"/>
                    </a:lnTo>
                    <a:lnTo>
                      <a:pt x="65" y="14"/>
                    </a:lnTo>
                    <a:lnTo>
                      <a:pt x="74" y="24"/>
                    </a:lnTo>
                    <a:lnTo>
                      <a:pt x="74" y="38"/>
                    </a:lnTo>
                    <a:lnTo>
                      <a:pt x="74" y="56"/>
                    </a:lnTo>
                    <a:lnTo>
                      <a:pt x="65" y="66"/>
                    </a:lnTo>
                    <a:lnTo>
                      <a:pt x="51" y="75"/>
                    </a:lnTo>
                    <a:lnTo>
                      <a:pt x="37" y="75"/>
                    </a:lnTo>
                    <a:lnTo>
                      <a:pt x="23" y="75"/>
                    </a:lnTo>
                    <a:lnTo>
                      <a:pt x="14" y="66"/>
                    </a:lnTo>
                    <a:lnTo>
                      <a:pt x="4" y="5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05" name="Freeform 75"/>
              <p:cNvSpPr>
                <a:spLocks/>
              </p:cNvSpPr>
              <p:nvPr/>
            </p:nvSpPr>
            <p:spPr bwMode="auto">
              <a:xfrm>
                <a:off x="1352" y="2532"/>
                <a:ext cx="74" cy="75"/>
              </a:xfrm>
              <a:custGeom>
                <a:avLst/>
                <a:gdLst>
                  <a:gd name="T0" fmla="*/ 0 w 74"/>
                  <a:gd name="T1" fmla="*/ 38 h 75"/>
                  <a:gd name="T2" fmla="*/ 4 w 74"/>
                  <a:gd name="T3" fmla="*/ 24 h 75"/>
                  <a:gd name="T4" fmla="*/ 14 w 74"/>
                  <a:gd name="T5" fmla="*/ 14 h 75"/>
                  <a:gd name="T6" fmla="*/ 23 w 74"/>
                  <a:gd name="T7" fmla="*/ 5 h 75"/>
                  <a:gd name="T8" fmla="*/ 37 w 74"/>
                  <a:gd name="T9" fmla="*/ 0 h 75"/>
                  <a:gd name="T10" fmla="*/ 51 w 74"/>
                  <a:gd name="T11" fmla="*/ 5 h 75"/>
                  <a:gd name="T12" fmla="*/ 65 w 74"/>
                  <a:gd name="T13" fmla="*/ 14 h 75"/>
                  <a:gd name="T14" fmla="*/ 74 w 74"/>
                  <a:gd name="T15" fmla="*/ 24 h 75"/>
                  <a:gd name="T16" fmla="*/ 74 w 74"/>
                  <a:gd name="T17" fmla="*/ 38 h 75"/>
                  <a:gd name="T18" fmla="*/ 74 w 74"/>
                  <a:gd name="T19" fmla="*/ 56 h 75"/>
                  <a:gd name="T20" fmla="*/ 65 w 74"/>
                  <a:gd name="T21" fmla="*/ 66 h 75"/>
                  <a:gd name="T22" fmla="*/ 51 w 74"/>
                  <a:gd name="T23" fmla="*/ 75 h 75"/>
                  <a:gd name="T24" fmla="*/ 37 w 74"/>
                  <a:gd name="T25" fmla="*/ 75 h 75"/>
                  <a:gd name="T26" fmla="*/ 23 w 74"/>
                  <a:gd name="T27" fmla="*/ 75 h 75"/>
                  <a:gd name="T28" fmla="*/ 14 w 74"/>
                  <a:gd name="T29" fmla="*/ 66 h 75"/>
                  <a:gd name="T30" fmla="*/ 4 w 74"/>
                  <a:gd name="T31" fmla="*/ 56 h 75"/>
                  <a:gd name="T32" fmla="*/ 0 w 74"/>
                  <a:gd name="T33" fmla="*/ 38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75"/>
                  <a:gd name="T53" fmla="*/ 74 w 74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75">
                    <a:moveTo>
                      <a:pt x="0" y="38"/>
                    </a:moveTo>
                    <a:lnTo>
                      <a:pt x="4" y="24"/>
                    </a:lnTo>
                    <a:lnTo>
                      <a:pt x="14" y="14"/>
                    </a:lnTo>
                    <a:lnTo>
                      <a:pt x="23" y="5"/>
                    </a:lnTo>
                    <a:lnTo>
                      <a:pt x="37" y="0"/>
                    </a:lnTo>
                    <a:lnTo>
                      <a:pt x="51" y="5"/>
                    </a:lnTo>
                    <a:lnTo>
                      <a:pt x="65" y="14"/>
                    </a:lnTo>
                    <a:lnTo>
                      <a:pt x="74" y="24"/>
                    </a:lnTo>
                    <a:lnTo>
                      <a:pt x="74" y="38"/>
                    </a:lnTo>
                    <a:lnTo>
                      <a:pt x="74" y="56"/>
                    </a:lnTo>
                    <a:lnTo>
                      <a:pt x="65" y="66"/>
                    </a:lnTo>
                    <a:lnTo>
                      <a:pt x="51" y="75"/>
                    </a:lnTo>
                    <a:lnTo>
                      <a:pt x="37" y="75"/>
                    </a:lnTo>
                    <a:lnTo>
                      <a:pt x="23" y="75"/>
                    </a:lnTo>
                    <a:lnTo>
                      <a:pt x="14" y="66"/>
                    </a:lnTo>
                    <a:lnTo>
                      <a:pt x="4" y="5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06" name="Freeform 76"/>
              <p:cNvSpPr>
                <a:spLocks/>
              </p:cNvSpPr>
              <p:nvPr/>
            </p:nvSpPr>
            <p:spPr bwMode="auto">
              <a:xfrm>
                <a:off x="1029" y="1999"/>
                <a:ext cx="365" cy="571"/>
              </a:xfrm>
              <a:custGeom>
                <a:avLst/>
                <a:gdLst>
                  <a:gd name="T0" fmla="*/ 0 w 365"/>
                  <a:gd name="T1" fmla="*/ 571 h 571"/>
                  <a:gd name="T2" fmla="*/ 0 w 365"/>
                  <a:gd name="T3" fmla="*/ 196 h 571"/>
                  <a:gd name="T4" fmla="*/ 182 w 365"/>
                  <a:gd name="T5" fmla="*/ 0 h 571"/>
                  <a:gd name="T6" fmla="*/ 365 w 365"/>
                  <a:gd name="T7" fmla="*/ 196 h 571"/>
                  <a:gd name="T8" fmla="*/ 365 w 365"/>
                  <a:gd name="T9" fmla="*/ 571 h 571"/>
                  <a:gd name="T10" fmla="*/ 0 w 365"/>
                  <a:gd name="T11" fmla="*/ 571 h 5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5"/>
                  <a:gd name="T19" fmla="*/ 0 h 571"/>
                  <a:gd name="T20" fmla="*/ 365 w 365"/>
                  <a:gd name="T21" fmla="*/ 571 h 5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5" h="571">
                    <a:moveTo>
                      <a:pt x="0" y="571"/>
                    </a:moveTo>
                    <a:lnTo>
                      <a:pt x="0" y="196"/>
                    </a:lnTo>
                    <a:lnTo>
                      <a:pt x="182" y="0"/>
                    </a:lnTo>
                    <a:lnTo>
                      <a:pt x="365" y="196"/>
                    </a:lnTo>
                    <a:lnTo>
                      <a:pt x="365" y="571"/>
                    </a:lnTo>
                    <a:lnTo>
                      <a:pt x="0" y="571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2302" name="Line 77"/>
            <p:cNvSpPr>
              <a:spLocks noChangeShapeType="1"/>
            </p:cNvSpPr>
            <p:nvPr/>
          </p:nvSpPr>
          <p:spPr bwMode="auto">
            <a:xfrm flipH="1">
              <a:off x="3651" y="2977"/>
              <a:ext cx="13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3" name="Line 78"/>
            <p:cNvSpPr>
              <a:spLocks noChangeShapeType="1"/>
            </p:cNvSpPr>
            <p:nvPr/>
          </p:nvSpPr>
          <p:spPr bwMode="auto">
            <a:xfrm flipV="1">
              <a:off x="3334" y="3067"/>
              <a:ext cx="45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aphicFrame>
        <p:nvGraphicFramePr>
          <p:cNvPr id="12290" name="Object 80"/>
          <p:cNvGraphicFramePr>
            <a:graphicFrameLocks noGrp="1" noChangeAspect="1"/>
          </p:cNvGraphicFramePr>
          <p:nvPr>
            <p:ph idx="1"/>
          </p:nvPr>
        </p:nvGraphicFramePr>
        <p:xfrm>
          <a:off x="5965825" y="4724400"/>
          <a:ext cx="2638425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4" imgW="1193760" imgH="634680" progId="Equation.3">
                  <p:embed/>
                </p:oleObj>
              </mc:Choice>
              <mc:Fallback>
                <p:oleObj name="Equation" r:id="rId4" imgW="1193760" imgH="634680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4724400"/>
                        <a:ext cx="2638425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Geometrical Transformations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Mathematical Preliminaries</a:t>
            </a:r>
          </a:p>
          <a:p>
            <a:pPr eaLnBrk="1" hangingPunct="1"/>
            <a:r>
              <a:rPr lang="en-US" altLang="ja-JP" dirty="0" smtClean="0"/>
              <a:t>2D Transformations</a:t>
            </a:r>
          </a:p>
          <a:p>
            <a:pPr eaLnBrk="1" hangingPunct="1"/>
            <a:r>
              <a:rPr lang="en-US" altLang="ja-JP" dirty="0" smtClean="0"/>
              <a:t>Homogeneous Coordinates</a:t>
            </a:r>
          </a:p>
          <a:p>
            <a:pPr eaLnBrk="1" hangingPunct="1"/>
            <a:r>
              <a:rPr lang="en-US" altLang="ja-JP" dirty="0" smtClean="0"/>
              <a:t>3D Transformations</a:t>
            </a:r>
          </a:p>
          <a:p>
            <a:pPr eaLnBrk="1" hangingPunct="1"/>
            <a:r>
              <a:rPr lang="en-US" altLang="ja-JP" dirty="0" smtClean="0"/>
              <a:t>Quaternions </a:t>
            </a:r>
            <a:endParaRPr lang="en-US" altLang="zh-TW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2D Reflection</a:t>
            </a:r>
          </a:p>
        </p:txBody>
      </p:sp>
      <p:grpSp>
        <p:nvGrpSpPr>
          <p:cNvPr id="13316" name="Group 114"/>
          <p:cNvGrpSpPr>
            <a:grpSpLocks/>
          </p:cNvGrpSpPr>
          <p:nvPr/>
        </p:nvGrpSpPr>
        <p:grpSpPr bwMode="auto">
          <a:xfrm>
            <a:off x="900113" y="1844675"/>
            <a:ext cx="7559675" cy="2887663"/>
            <a:chOff x="567" y="1162"/>
            <a:chExt cx="4762" cy="1819"/>
          </a:xfrm>
        </p:grpSpPr>
        <p:sp>
          <p:nvSpPr>
            <p:cNvPr id="13317" name="AutoShape 68"/>
            <p:cNvSpPr>
              <a:spLocks noChangeArrowheads="1"/>
            </p:cNvSpPr>
            <p:nvPr/>
          </p:nvSpPr>
          <p:spPr bwMode="auto">
            <a:xfrm>
              <a:off x="2562" y="1978"/>
              <a:ext cx="409" cy="363"/>
            </a:xfrm>
            <a:prstGeom prst="rightArrow">
              <a:avLst>
                <a:gd name="adj1" fmla="val 50000"/>
                <a:gd name="adj2" fmla="val 2816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3318" name="Group 78"/>
            <p:cNvGrpSpPr>
              <a:grpSpLocks/>
            </p:cNvGrpSpPr>
            <p:nvPr/>
          </p:nvGrpSpPr>
          <p:grpSpPr bwMode="auto">
            <a:xfrm>
              <a:off x="567" y="1162"/>
              <a:ext cx="2132" cy="1819"/>
              <a:chOff x="567" y="1162"/>
              <a:chExt cx="2132" cy="1819"/>
            </a:xfrm>
          </p:grpSpPr>
          <p:grpSp>
            <p:nvGrpSpPr>
              <p:cNvPr id="13353" name="Group 4"/>
              <p:cNvGrpSpPr>
                <a:grpSpLocks/>
              </p:cNvGrpSpPr>
              <p:nvPr/>
            </p:nvGrpSpPr>
            <p:grpSpPr bwMode="auto">
              <a:xfrm>
                <a:off x="1957" y="1636"/>
                <a:ext cx="439" cy="608"/>
                <a:chOff x="987" y="1999"/>
                <a:chExt cx="439" cy="608"/>
              </a:xfrm>
            </p:grpSpPr>
            <p:sp>
              <p:nvSpPr>
                <p:cNvPr id="13383" name="Freeform 5"/>
                <p:cNvSpPr>
                  <a:spLocks/>
                </p:cNvSpPr>
                <p:nvPr/>
              </p:nvSpPr>
              <p:spPr bwMode="auto">
                <a:xfrm>
                  <a:off x="987" y="2532"/>
                  <a:ext cx="74" cy="75"/>
                </a:xfrm>
                <a:custGeom>
                  <a:avLst/>
                  <a:gdLst>
                    <a:gd name="T0" fmla="*/ 0 w 74"/>
                    <a:gd name="T1" fmla="*/ 38 h 75"/>
                    <a:gd name="T2" fmla="*/ 4 w 74"/>
                    <a:gd name="T3" fmla="*/ 24 h 75"/>
                    <a:gd name="T4" fmla="*/ 14 w 74"/>
                    <a:gd name="T5" fmla="*/ 14 h 75"/>
                    <a:gd name="T6" fmla="*/ 23 w 74"/>
                    <a:gd name="T7" fmla="*/ 5 h 75"/>
                    <a:gd name="T8" fmla="*/ 37 w 74"/>
                    <a:gd name="T9" fmla="*/ 0 h 75"/>
                    <a:gd name="T10" fmla="*/ 51 w 74"/>
                    <a:gd name="T11" fmla="*/ 5 h 75"/>
                    <a:gd name="T12" fmla="*/ 65 w 74"/>
                    <a:gd name="T13" fmla="*/ 14 h 75"/>
                    <a:gd name="T14" fmla="*/ 74 w 74"/>
                    <a:gd name="T15" fmla="*/ 24 h 75"/>
                    <a:gd name="T16" fmla="*/ 74 w 74"/>
                    <a:gd name="T17" fmla="*/ 38 h 75"/>
                    <a:gd name="T18" fmla="*/ 74 w 74"/>
                    <a:gd name="T19" fmla="*/ 56 h 75"/>
                    <a:gd name="T20" fmla="*/ 65 w 74"/>
                    <a:gd name="T21" fmla="*/ 66 h 75"/>
                    <a:gd name="T22" fmla="*/ 51 w 74"/>
                    <a:gd name="T23" fmla="*/ 75 h 75"/>
                    <a:gd name="T24" fmla="*/ 37 w 74"/>
                    <a:gd name="T25" fmla="*/ 75 h 75"/>
                    <a:gd name="T26" fmla="*/ 23 w 74"/>
                    <a:gd name="T27" fmla="*/ 75 h 75"/>
                    <a:gd name="T28" fmla="*/ 14 w 74"/>
                    <a:gd name="T29" fmla="*/ 66 h 75"/>
                    <a:gd name="T30" fmla="*/ 4 w 74"/>
                    <a:gd name="T31" fmla="*/ 56 h 75"/>
                    <a:gd name="T32" fmla="*/ 0 w 74"/>
                    <a:gd name="T33" fmla="*/ 38 h 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4"/>
                    <a:gd name="T52" fmla="*/ 0 h 75"/>
                    <a:gd name="T53" fmla="*/ 74 w 74"/>
                    <a:gd name="T54" fmla="*/ 75 h 7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4" h="75">
                      <a:moveTo>
                        <a:pt x="0" y="38"/>
                      </a:moveTo>
                      <a:lnTo>
                        <a:pt x="4" y="24"/>
                      </a:lnTo>
                      <a:lnTo>
                        <a:pt x="14" y="14"/>
                      </a:lnTo>
                      <a:lnTo>
                        <a:pt x="23" y="5"/>
                      </a:lnTo>
                      <a:lnTo>
                        <a:pt x="37" y="0"/>
                      </a:lnTo>
                      <a:lnTo>
                        <a:pt x="51" y="5"/>
                      </a:lnTo>
                      <a:lnTo>
                        <a:pt x="65" y="14"/>
                      </a:lnTo>
                      <a:lnTo>
                        <a:pt x="74" y="24"/>
                      </a:lnTo>
                      <a:lnTo>
                        <a:pt x="74" y="38"/>
                      </a:lnTo>
                      <a:lnTo>
                        <a:pt x="74" y="56"/>
                      </a:lnTo>
                      <a:lnTo>
                        <a:pt x="65" y="66"/>
                      </a:lnTo>
                      <a:lnTo>
                        <a:pt x="51" y="75"/>
                      </a:lnTo>
                      <a:lnTo>
                        <a:pt x="37" y="75"/>
                      </a:lnTo>
                      <a:lnTo>
                        <a:pt x="23" y="75"/>
                      </a:lnTo>
                      <a:lnTo>
                        <a:pt x="14" y="66"/>
                      </a:lnTo>
                      <a:lnTo>
                        <a:pt x="4" y="56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384" name="Freeform 6"/>
                <p:cNvSpPr>
                  <a:spLocks/>
                </p:cNvSpPr>
                <p:nvPr/>
              </p:nvSpPr>
              <p:spPr bwMode="auto">
                <a:xfrm>
                  <a:off x="1352" y="2532"/>
                  <a:ext cx="74" cy="75"/>
                </a:xfrm>
                <a:custGeom>
                  <a:avLst/>
                  <a:gdLst>
                    <a:gd name="T0" fmla="*/ 0 w 74"/>
                    <a:gd name="T1" fmla="*/ 38 h 75"/>
                    <a:gd name="T2" fmla="*/ 4 w 74"/>
                    <a:gd name="T3" fmla="*/ 24 h 75"/>
                    <a:gd name="T4" fmla="*/ 14 w 74"/>
                    <a:gd name="T5" fmla="*/ 14 h 75"/>
                    <a:gd name="T6" fmla="*/ 23 w 74"/>
                    <a:gd name="T7" fmla="*/ 5 h 75"/>
                    <a:gd name="T8" fmla="*/ 37 w 74"/>
                    <a:gd name="T9" fmla="*/ 0 h 75"/>
                    <a:gd name="T10" fmla="*/ 51 w 74"/>
                    <a:gd name="T11" fmla="*/ 5 h 75"/>
                    <a:gd name="T12" fmla="*/ 65 w 74"/>
                    <a:gd name="T13" fmla="*/ 14 h 75"/>
                    <a:gd name="T14" fmla="*/ 74 w 74"/>
                    <a:gd name="T15" fmla="*/ 24 h 75"/>
                    <a:gd name="T16" fmla="*/ 74 w 74"/>
                    <a:gd name="T17" fmla="*/ 38 h 75"/>
                    <a:gd name="T18" fmla="*/ 74 w 74"/>
                    <a:gd name="T19" fmla="*/ 56 h 75"/>
                    <a:gd name="T20" fmla="*/ 65 w 74"/>
                    <a:gd name="T21" fmla="*/ 66 h 75"/>
                    <a:gd name="T22" fmla="*/ 51 w 74"/>
                    <a:gd name="T23" fmla="*/ 75 h 75"/>
                    <a:gd name="T24" fmla="*/ 37 w 74"/>
                    <a:gd name="T25" fmla="*/ 75 h 75"/>
                    <a:gd name="T26" fmla="*/ 23 w 74"/>
                    <a:gd name="T27" fmla="*/ 75 h 75"/>
                    <a:gd name="T28" fmla="*/ 14 w 74"/>
                    <a:gd name="T29" fmla="*/ 66 h 75"/>
                    <a:gd name="T30" fmla="*/ 4 w 74"/>
                    <a:gd name="T31" fmla="*/ 56 h 75"/>
                    <a:gd name="T32" fmla="*/ 0 w 74"/>
                    <a:gd name="T33" fmla="*/ 38 h 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4"/>
                    <a:gd name="T52" fmla="*/ 0 h 75"/>
                    <a:gd name="T53" fmla="*/ 74 w 74"/>
                    <a:gd name="T54" fmla="*/ 75 h 7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4" h="75">
                      <a:moveTo>
                        <a:pt x="0" y="38"/>
                      </a:moveTo>
                      <a:lnTo>
                        <a:pt x="4" y="24"/>
                      </a:lnTo>
                      <a:lnTo>
                        <a:pt x="14" y="14"/>
                      </a:lnTo>
                      <a:lnTo>
                        <a:pt x="23" y="5"/>
                      </a:lnTo>
                      <a:lnTo>
                        <a:pt x="37" y="0"/>
                      </a:lnTo>
                      <a:lnTo>
                        <a:pt x="51" y="5"/>
                      </a:lnTo>
                      <a:lnTo>
                        <a:pt x="65" y="14"/>
                      </a:lnTo>
                      <a:lnTo>
                        <a:pt x="74" y="24"/>
                      </a:lnTo>
                      <a:lnTo>
                        <a:pt x="74" y="38"/>
                      </a:lnTo>
                      <a:lnTo>
                        <a:pt x="74" y="56"/>
                      </a:lnTo>
                      <a:lnTo>
                        <a:pt x="65" y="66"/>
                      </a:lnTo>
                      <a:lnTo>
                        <a:pt x="51" y="75"/>
                      </a:lnTo>
                      <a:lnTo>
                        <a:pt x="37" y="75"/>
                      </a:lnTo>
                      <a:lnTo>
                        <a:pt x="23" y="75"/>
                      </a:lnTo>
                      <a:lnTo>
                        <a:pt x="14" y="66"/>
                      </a:lnTo>
                      <a:lnTo>
                        <a:pt x="4" y="56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385" name="Freeform 7"/>
                <p:cNvSpPr>
                  <a:spLocks/>
                </p:cNvSpPr>
                <p:nvPr/>
              </p:nvSpPr>
              <p:spPr bwMode="auto">
                <a:xfrm>
                  <a:off x="1029" y="1999"/>
                  <a:ext cx="365" cy="571"/>
                </a:xfrm>
                <a:custGeom>
                  <a:avLst/>
                  <a:gdLst>
                    <a:gd name="T0" fmla="*/ 0 w 365"/>
                    <a:gd name="T1" fmla="*/ 571 h 571"/>
                    <a:gd name="T2" fmla="*/ 0 w 365"/>
                    <a:gd name="T3" fmla="*/ 196 h 571"/>
                    <a:gd name="T4" fmla="*/ 182 w 365"/>
                    <a:gd name="T5" fmla="*/ 0 h 571"/>
                    <a:gd name="T6" fmla="*/ 365 w 365"/>
                    <a:gd name="T7" fmla="*/ 196 h 571"/>
                    <a:gd name="T8" fmla="*/ 365 w 365"/>
                    <a:gd name="T9" fmla="*/ 571 h 571"/>
                    <a:gd name="T10" fmla="*/ 0 w 365"/>
                    <a:gd name="T11" fmla="*/ 571 h 5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5"/>
                    <a:gd name="T19" fmla="*/ 0 h 571"/>
                    <a:gd name="T20" fmla="*/ 365 w 365"/>
                    <a:gd name="T21" fmla="*/ 571 h 5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5" h="571">
                      <a:moveTo>
                        <a:pt x="0" y="571"/>
                      </a:moveTo>
                      <a:lnTo>
                        <a:pt x="0" y="196"/>
                      </a:lnTo>
                      <a:lnTo>
                        <a:pt x="182" y="0"/>
                      </a:lnTo>
                      <a:lnTo>
                        <a:pt x="365" y="196"/>
                      </a:lnTo>
                      <a:lnTo>
                        <a:pt x="365" y="571"/>
                      </a:lnTo>
                      <a:lnTo>
                        <a:pt x="0" y="571"/>
                      </a:lnTo>
                    </a:path>
                  </a:pathLst>
                </a:custGeom>
                <a:noFill/>
                <a:ln w="523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3354" name="Line 10"/>
              <p:cNvSpPr>
                <a:spLocks noChangeShapeType="1"/>
              </p:cNvSpPr>
              <p:nvPr/>
            </p:nvSpPr>
            <p:spPr bwMode="auto">
              <a:xfrm flipH="1" flipV="1">
                <a:off x="651" y="2748"/>
                <a:ext cx="6" cy="9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55" name="Line 11"/>
              <p:cNvSpPr>
                <a:spLocks noChangeShapeType="1"/>
              </p:cNvSpPr>
              <p:nvPr/>
            </p:nvSpPr>
            <p:spPr bwMode="auto">
              <a:xfrm>
                <a:off x="781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56" name="Line 12"/>
              <p:cNvSpPr>
                <a:spLocks noChangeShapeType="1"/>
              </p:cNvSpPr>
              <p:nvPr/>
            </p:nvSpPr>
            <p:spPr bwMode="auto">
              <a:xfrm>
                <a:off x="902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57" name="Line 13"/>
              <p:cNvSpPr>
                <a:spLocks noChangeShapeType="1"/>
              </p:cNvSpPr>
              <p:nvPr/>
            </p:nvSpPr>
            <p:spPr bwMode="auto">
              <a:xfrm>
                <a:off x="1024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58" name="Line 14"/>
              <p:cNvSpPr>
                <a:spLocks noChangeShapeType="1"/>
              </p:cNvSpPr>
              <p:nvPr/>
            </p:nvSpPr>
            <p:spPr bwMode="auto">
              <a:xfrm>
                <a:off x="1150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59" name="Line 15"/>
              <p:cNvSpPr>
                <a:spLocks noChangeShapeType="1"/>
              </p:cNvSpPr>
              <p:nvPr/>
            </p:nvSpPr>
            <p:spPr bwMode="auto">
              <a:xfrm>
                <a:off x="1272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60" name="Line 16"/>
              <p:cNvSpPr>
                <a:spLocks noChangeShapeType="1"/>
              </p:cNvSpPr>
              <p:nvPr/>
            </p:nvSpPr>
            <p:spPr bwMode="auto">
              <a:xfrm>
                <a:off x="1394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61" name="Line 18"/>
              <p:cNvSpPr>
                <a:spLocks noChangeShapeType="1"/>
              </p:cNvSpPr>
              <p:nvPr/>
            </p:nvSpPr>
            <p:spPr bwMode="auto">
              <a:xfrm>
                <a:off x="1642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62" name="Line 19"/>
              <p:cNvSpPr>
                <a:spLocks noChangeShapeType="1"/>
              </p:cNvSpPr>
              <p:nvPr/>
            </p:nvSpPr>
            <p:spPr bwMode="auto">
              <a:xfrm>
                <a:off x="1768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63" name="Line 20"/>
              <p:cNvSpPr>
                <a:spLocks noChangeShapeType="1"/>
              </p:cNvSpPr>
              <p:nvPr/>
            </p:nvSpPr>
            <p:spPr bwMode="auto">
              <a:xfrm>
                <a:off x="1890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64" name="Line 21"/>
              <p:cNvSpPr>
                <a:spLocks noChangeShapeType="1"/>
              </p:cNvSpPr>
              <p:nvPr/>
            </p:nvSpPr>
            <p:spPr bwMode="auto">
              <a:xfrm>
                <a:off x="2011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65" name="Line 22"/>
              <p:cNvSpPr>
                <a:spLocks noChangeShapeType="1"/>
              </p:cNvSpPr>
              <p:nvPr/>
            </p:nvSpPr>
            <p:spPr bwMode="auto">
              <a:xfrm>
                <a:off x="2138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66" name="Line 23"/>
              <p:cNvSpPr>
                <a:spLocks noChangeShapeType="1"/>
              </p:cNvSpPr>
              <p:nvPr/>
            </p:nvSpPr>
            <p:spPr bwMode="auto">
              <a:xfrm flipV="1">
                <a:off x="2259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67" name="Line 24"/>
              <p:cNvSpPr>
                <a:spLocks noChangeShapeType="1"/>
              </p:cNvSpPr>
              <p:nvPr/>
            </p:nvSpPr>
            <p:spPr bwMode="auto">
              <a:xfrm flipH="1">
                <a:off x="1521" y="2717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68" name="Line 25"/>
              <p:cNvSpPr>
                <a:spLocks noChangeShapeType="1"/>
              </p:cNvSpPr>
              <p:nvPr/>
            </p:nvSpPr>
            <p:spPr bwMode="auto">
              <a:xfrm flipH="1">
                <a:off x="1521" y="259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69" name="Line 26"/>
              <p:cNvSpPr>
                <a:spLocks noChangeShapeType="1"/>
              </p:cNvSpPr>
              <p:nvPr/>
            </p:nvSpPr>
            <p:spPr bwMode="auto">
              <a:xfrm flipH="1">
                <a:off x="1521" y="246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70" name="Line 27"/>
              <p:cNvSpPr>
                <a:spLocks noChangeShapeType="1"/>
              </p:cNvSpPr>
              <p:nvPr/>
            </p:nvSpPr>
            <p:spPr bwMode="auto">
              <a:xfrm flipH="1">
                <a:off x="1521" y="2338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71" name="Line 28"/>
              <p:cNvSpPr>
                <a:spLocks noChangeShapeType="1"/>
              </p:cNvSpPr>
              <p:nvPr/>
            </p:nvSpPr>
            <p:spPr bwMode="auto">
              <a:xfrm flipH="1">
                <a:off x="1521" y="221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72" name="Line 29"/>
              <p:cNvSpPr>
                <a:spLocks noChangeShapeType="1"/>
              </p:cNvSpPr>
              <p:nvPr/>
            </p:nvSpPr>
            <p:spPr bwMode="auto">
              <a:xfrm flipH="1">
                <a:off x="1521" y="2080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73" name="Line 30"/>
              <p:cNvSpPr>
                <a:spLocks noChangeShapeType="1"/>
              </p:cNvSpPr>
              <p:nvPr/>
            </p:nvSpPr>
            <p:spPr bwMode="auto">
              <a:xfrm flipH="1">
                <a:off x="1521" y="195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74" name="Line 31"/>
              <p:cNvSpPr>
                <a:spLocks noChangeShapeType="1"/>
              </p:cNvSpPr>
              <p:nvPr/>
            </p:nvSpPr>
            <p:spPr bwMode="auto">
              <a:xfrm flipH="1">
                <a:off x="1521" y="1828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75" name="Line 32"/>
              <p:cNvSpPr>
                <a:spLocks noChangeShapeType="1"/>
              </p:cNvSpPr>
              <p:nvPr/>
            </p:nvSpPr>
            <p:spPr bwMode="auto">
              <a:xfrm flipH="1">
                <a:off x="1521" y="170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76" name="Line 33"/>
              <p:cNvSpPr>
                <a:spLocks noChangeShapeType="1"/>
              </p:cNvSpPr>
              <p:nvPr/>
            </p:nvSpPr>
            <p:spPr bwMode="auto">
              <a:xfrm flipH="1">
                <a:off x="1521" y="1570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77" name="Text Box 34"/>
              <p:cNvSpPr txBox="1">
                <a:spLocks noChangeArrowheads="1"/>
              </p:cNvSpPr>
              <p:nvPr/>
            </p:nvSpPr>
            <p:spPr bwMode="auto">
              <a:xfrm>
                <a:off x="1345" y="1162"/>
                <a:ext cx="2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/>
                  <a:t>y</a:t>
                </a:r>
              </a:p>
            </p:txBody>
          </p:sp>
          <p:sp>
            <p:nvSpPr>
              <p:cNvPr id="13378" name="Text Box 35"/>
              <p:cNvSpPr txBox="1">
                <a:spLocks noChangeArrowheads="1"/>
              </p:cNvSpPr>
              <p:nvPr/>
            </p:nvSpPr>
            <p:spPr bwMode="auto">
              <a:xfrm>
                <a:off x="2487" y="2750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/>
                  <a:t>x</a:t>
                </a:r>
              </a:p>
            </p:txBody>
          </p:sp>
          <p:sp>
            <p:nvSpPr>
              <p:cNvPr id="13379" name="Text Box 36"/>
              <p:cNvSpPr txBox="1">
                <a:spLocks noChangeArrowheads="1"/>
              </p:cNvSpPr>
              <p:nvPr/>
            </p:nvSpPr>
            <p:spPr bwMode="auto">
              <a:xfrm>
                <a:off x="1690" y="2246"/>
                <a:ext cx="4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/>
                  <a:t>(4,5)</a:t>
                </a:r>
              </a:p>
            </p:txBody>
          </p:sp>
          <p:sp>
            <p:nvSpPr>
              <p:cNvPr id="13380" name="Text Box 37"/>
              <p:cNvSpPr txBox="1">
                <a:spLocks noChangeArrowheads="1"/>
              </p:cNvSpPr>
              <p:nvPr/>
            </p:nvSpPr>
            <p:spPr bwMode="auto">
              <a:xfrm>
                <a:off x="2217" y="2246"/>
                <a:ext cx="4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/>
                  <a:t>(7,5)</a:t>
                </a:r>
              </a:p>
            </p:txBody>
          </p:sp>
          <p:sp>
            <p:nvSpPr>
              <p:cNvPr id="13381" name="Line 76"/>
              <p:cNvSpPr>
                <a:spLocks noChangeShapeType="1"/>
              </p:cNvSpPr>
              <p:nvPr/>
            </p:nvSpPr>
            <p:spPr bwMode="auto">
              <a:xfrm>
                <a:off x="567" y="2840"/>
                <a:ext cx="19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82" name="Line 77"/>
              <p:cNvSpPr>
                <a:spLocks noChangeShapeType="1"/>
              </p:cNvSpPr>
              <p:nvPr/>
            </p:nvSpPr>
            <p:spPr bwMode="auto">
              <a:xfrm flipV="1">
                <a:off x="1527" y="1389"/>
                <a:ext cx="0" cy="14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3319" name="Group 113"/>
            <p:cNvGrpSpPr>
              <a:grpSpLocks/>
            </p:cNvGrpSpPr>
            <p:nvPr/>
          </p:nvGrpSpPr>
          <p:grpSpPr bwMode="auto">
            <a:xfrm>
              <a:off x="2971" y="1162"/>
              <a:ext cx="2358" cy="1819"/>
              <a:chOff x="2971" y="1162"/>
              <a:chExt cx="2358" cy="1819"/>
            </a:xfrm>
          </p:grpSpPr>
          <p:grpSp>
            <p:nvGrpSpPr>
              <p:cNvPr id="13320" name="Group 80"/>
              <p:cNvGrpSpPr>
                <a:grpSpLocks/>
              </p:cNvGrpSpPr>
              <p:nvPr/>
            </p:nvGrpSpPr>
            <p:grpSpPr bwMode="auto">
              <a:xfrm>
                <a:off x="3238" y="1637"/>
                <a:ext cx="439" cy="608"/>
                <a:chOff x="987" y="1999"/>
                <a:chExt cx="439" cy="608"/>
              </a:xfrm>
            </p:grpSpPr>
            <p:sp>
              <p:nvSpPr>
                <p:cNvPr id="13350" name="Freeform 81"/>
                <p:cNvSpPr>
                  <a:spLocks/>
                </p:cNvSpPr>
                <p:nvPr/>
              </p:nvSpPr>
              <p:spPr bwMode="auto">
                <a:xfrm>
                  <a:off x="987" y="2532"/>
                  <a:ext cx="74" cy="75"/>
                </a:xfrm>
                <a:custGeom>
                  <a:avLst/>
                  <a:gdLst>
                    <a:gd name="T0" fmla="*/ 0 w 74"/>
                    <a:gd name="T1" fmla="*/ 38 h 75"/>
                    <a:gd name="T2" fmla="*/ 4 w 74"/>
                    <a:gd name="T3" fmla="*/ 24 h 75"/>
                    <a:gd name="T4" fmla="*/ 14 w 74"/>
                    <a:gd name="T5" fmla="*/ 14 h 75"/>
                    <a:gd name="T6" fmla="*/ 23 w 74"/>
                    <a:gd name="T7" fmla="*/ 5 h 75"/>
                    <a:gd name="T8" fmla="*/ 37 w 74"/>
                    <a:gd name="T9" fmla="*/ 0 h 75"/>
                    <a:gd name="T10" fmla="*/ 51 w 74"/>
                    <a:gd name="T11" fmla="*/ 5 h 75"/>
                    <a:gd name="T12" fmla="*/ 65 w 74"/>
                    <a:gd name="T13" fmla="*/ 14 h 75"/>
                    <a:gd name="T14" fmla="*/ 74 w 74"/>
                    <a:gd name="T15" fmla="*/ 24 h 75"/>
                    <a:gd name="T16" fmla="*/ 74 w 74"/>
                    <a:gd name="T17" fmla="*/ 38 h 75"/>
                    <a:gd name="T18" fmla="*/ 74 w 74"/>
                    <a:gd name="T19" fmla="*/ 56 h 75"/>
                    <a:gd name="T20" fmla="*/ 65 w 74"/>
                    <a:gd name="T21" fmla="*/ 66 h 75"/>
                    <a:gd name="T22" fmla="*/ 51 w 74"/>
                    <a:gd name="T23" fmla="*/ 75 h 75"/>
                    <a:gd name="T24" fmla="*/ 37 w 74"/>
                    <a:gd name="T25" fmla="*/ 75 h 75"/>
                    <a:gd name="T26" fmla="*/ 23 w 74"/>
                    <a:gd name="T27" fmla="*/ 75 h 75"/>
                    <a:gd name="T28" fmla="*/ 14 w 74"/>
                    <a:gd name="T29" fmla="*/ 66 h 75"/>
                    <a:gd name="T30" fmla="*/ 4 w 74"/>
                    <a:gd name="T31" fmla="*/ 56 h 75"/>
                    <a:gd name="T32" fmla="*/ 0 w 74"/>
                    <a:gd name="T33" fmla="*/ 38 h 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4"/>
                    <a:gd name="T52" fmla="*/ 0 h 75"/>
                    <a:gd name="T53" fmla="*/ 74 w 74"/>
                    <a:gd name="T54" fmla="*/ 75 h 7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4" h="75">
                      <a:moveTo>
                        <a:pt x="0" y="38"/>
                      </a:moveTo>
                      <a:lnTo>
                        <a:pt x="4" y="24"/>
                      </a:lnTo>
                      <a:lnTo>
                        <a:pt x="14" y="14"/>
                      </a:lnTo>
                      <a:lnTo>
                        <a:pt x="23" y="5"/>
                      </a:lnTo>
                      <a:lnTo>
                        <a:pt x="37" y="0"/>
                      </a:lnTo>
                      <a:lnTo>
                        <a:pt x="51" y="5"/>
                      </a:lnTo>
                      <a:lnTo>
                        <a:pt x="65" y="14"/>
                      </a:lnTo>
                      <a:lnTo>
                        <a:pt x="74" y="24"/>
                      </a:lnTo>
                      <a:lnTo>
                        <a:pt x="74" y="38"/>
                      </a:lnTo>
                      <a:lnTo>
                        <a:pt x="74" y="56"/>
                      </a:lnTo>
                      <a:lnTo>
                        <a:pt x="65" y="66"/>
                      </a:lnTo>
                      <a:lnTo>
                        <a:pt x="51" y="75"/>
                      </a:lnTo>
                      <a:lnTo>
                        <a:pt x="37" y="75"/>
                      </a:lnTo>
                      <a:lnTo>
                        <a:pt x="23" y="75"/>
                      </a:lnTo>
                      <a:lnTo>
                        <a:pt x="14" y="66"/>
                      </a:lnTo>
                      <a:lnTo>
                        <a:pt x="4" y="56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351" name="Freeform 82"/>
                <p:cNvSpPr>
                  <a:spLocks/>
                </p:cNvSpPr>
                <p:nvPr/>
              </p:nvSpPr>
              <p:spPr bwMode="auto">
                <a:xfrm>
                  <a:off x="1352" y="2532"/>
                  <a:ext cx="74" cy="75"/>
                </a:xfrm>
                <a:custGeom>
                  <a:avLst/>
                  <a:gdLst>
                    <a:gd name="T0" fmla="*/ 0 w 74"/>
                    <a:gd name="T1" fmla="*/ 38 h 75"/>
                    <a:gd name="T2" fmla="*/ 4 w 74"/>
                    <a:gd name="T3" fmla="*/ 24 h 75"/>
                    <a:gd name="T4" fmla="*/ 14 w 74"/>
                    <a:gd name="T5" fmla="*/ 14 h 75"/>
                    <a:gd name="T6" fmla="*/ 23 w 74"/>
                    <a:gd name="T7" fmla="*/ 5 h 75"/>
                    <a:gd name="T8" fmla="*/ 37 w 74"/>
                    <a:gd name="T9" fmla="*/ 0 h 75"/>
                    <a:gd name="T10" fmla="*/ 51 w 74"/>
                    <a:gd name="T11" fmla="*/ 5 h 75"/>
                    <a:gd name="T12" fmla="*/ 65 w 74"/>
                    <a:gd name="T13" fmla="*/ 14 h 75"/>
                    <a:gd name="T14" fmla="*/ 74 w 74"/>
                    <a:gd name="T15" fmla="*/ 24 h 75"/>
                    <a:gd name="T16" fmla="*/ 74 w 74"/>
                    <a:gd name="T17" fmla="*/ 38 h 75"/>
                    <a:gd name="T18" fmla="*/ 74 w 74"/>
                    <a:gd name="T19" fmla="*/ 56 h 75"/>
                    <a:gd name="T20" fmla="*/ 65 w 74"/>
                    <a:gd name="T21" fmla="*/ 66 h 75"/>
                    <a:gd name="T22" fmla="*/ 51 w 74"/>
                    <a:gd name="T23" fmla="*/ 75 h 75"/>
                    <a:gd name="T24" fmla="*/ 37 w 74"/>
                    <a:gd name="T25" fmla="*/ 75 h 75"/>
                    <a:gd name="T26" fmla="*/ 23 w 74"/>
                    <a:gd name="T27" fmla="*/ 75 h 75"/>
                    <a:gd name="T28" fmla="*/ 14 w 74"/>
                    <a:gd name="T29" fmla="*/ 66 h 75"/>
                    <a:gd name="T30" fmla="*/ 4 w 74"/>
                    <a:gd name="T31" fmla="*/ 56 h 75"/>
                    <a:gd name="T32" fmla="*/ 0 w 74"/>
                    <a:gd name="T33" fmla="*/ 38 h 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4"/>
                    <a:gd name="T52" fmla="*/ 0 h 75"/>
                    <a:gd name="T53" fmla="*/ 74 w 74"/>
                    <a:gd name="T54" fmla="*/ 75 h 7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4" h="75">
                      <a:moveTo>
                        <a:pt x="0" y="38"/>
                      </a:moveTo>
                      <a:lnTo>
                        <a:pt x="4" y="24"/>
                      </a:lnTo>
                      <a:lnTo>
                        <a:pt x="14" y="14"/>
                      </a:lnTo>
                      <a:lnTo>
                        <a:pt x="23" y="5"/>
                      </a:lnTo>
                      <a:lnTo>
                        <a:pt x="37" y="0"/>
                      </a:lnTo>
                      <a:lnTo>
                        <a:pt x="51" y="5"/>
                      </a:lnTo>
                      <a:lnTo>
                        <a:pt x="65" y="14"/>
                      </a:lnTo>
                      <a:lnTo>
                        <a:pt x="74" y="24"/>
                      </a:lnTo>
                      <a:lnTo>
                        <a:pt x="74" y="38"/>
                      </a:lnTo>
                      <a:lnTo>
                        <a:pt x="74" y="56"/>
                      </a:lnTo>
                      <a:lnTo>
                        <a:pt x="65" y="66"/>
                      </a:lnTo>
                      <a:lnTo>
                        <a:pt x="51" y="75"/>
                      </a:lnTo>
                      <a:lnTo>
                        <a:pt x="37" y="75"/>
                      </a:lnTo>
                      <a:lnTo>
                        <a:pt x="23" y="75"/>
                      </a:lnTo>
                      <a:lnTo>
                        <a:pt x="14" y="66"/>
                      </a:lnTo>
                      <a:lnTo>
                        <a:pt x="4" y="56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352" name="Freeform 83"/>
                <p:cNvSpPr>
                  <a:spLocks/>
                </p:cNvSpPr>
                <p:nvPr/>
              </p:nvSpPr>
              <p:spPr bwMode="auto">
                <a:xfrm>
                  <a:off x="1029" y="1999"/>
                  <a:ext cx="365" cy="571"/>
                </a:xfrm>
                <a:custGeom>
                  <a:avLst/>
                  <a:gdLst>
                    <a:gd name="T0" fmla="*/ 0 w 365"/>
                    <a:gd name="T1" fmla="*/ 571 h 571"/>
                    <a:gd name="T2" fmla="*/ 0 w 365"/>
                    <a:gd name="T3" fmla="*/ 196 h 571"/>
                    <a:gd name="T4" fmla="*/ 182 w 365"/>
                    <a:gd name="T5" fmla="*/ 0 h 571"/>
                    <a:gd name="T6" fmla="*/ 365 w 365"/>
                    <a:gd name="T7" fmla="*/ 196 h 571"/>
                    <a:gd name="T8" fmla="*/ 365 w 365"/>
                    <a:gd name="T9" fmla="*/ 571 h 571"/>
                    <a:gd name="T10" fmla="*/ 0 w 365"/>
                    <a:gd name="T11" fmla="*/ 571 h 5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5"/>
                    <a:gd name="T19" fmla="*/ 0 h 571"/>
                    <a:gd name="T20" fmla="*/ 365 w 365"/>
                    <a:gd name="T21" fmla="*/ 571 h 5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5" h="571">
                      <a:moveTo>
                        <a:pt x="0" y="571"/>
                      </a:moveTo>
                      <a:lnTo>
                        <a:pt x="0" y="196"/>
                      </a:lnTo>
                      <a:lnTo>
                        <a:pt x="182" y="0"/>
                      </a:lnTo>
                      <a:lnTo>
                        <a:pt x="365" y="196"/>
                      </a:lnTo>
                      <a:lnTo>
                        <a:pt x="365" y="571"/>
                      </a:lnTo>
                      <a:lnTo>
                        <a:pt x="0" y="571"/>
                      </a:lnTo>
                    </a:path>
                  </a:pathLst>
                </a:custGeom>
                <a:noFill/>
                <a:ln w="523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3321" name="Line 84"/>
              <p:cNvSpPr>
                <a:spLocks noChangeShapeType="1"/>
              </p:cNvSpPr>
              <p:nvPr/>
            </p:nvSpPr>
            <p:spPr bwMode="auto">
              <a:xfrm flipH="1" flipV="1">
                <a:off x="3281" y="2748"/>
                <a:ext cx="6" cy="9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22" name="Line 85"/>
              <p:cNvSpPr>
                <a:spLocks noChangeShapeType="1"/>
              </p:cNvSpPr>
              <p:nvPr/>
            </p:nvSpPr>
            <p:spPr bwMode="auto">
              <a:xfrm>
                <a:off x="3411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23" name="Line 86"/>
              <p:cNvSpPr>
                <a:spLocks noChangeShapeType="1"/>
              </p:cNvSpPr>
              <p:nvPr/>
            </p:nvSpPr>
            <p:spPr bwMode="auto">
              <a:xfrm>
                <a:off x="3532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24" name="Line 87"/>
              <p:cNvSpPr>
                <a:spLocks noChangeShapeType="1"/>
              </p:cNvSpPr>
              <p:nvPr/>
            </p:nvSpPr>
            <p:spPr bwMode="auto">
              <a:xfrm>
                <a:off x="3654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25" name="Line 88"/>
              <p:cNvSpPr>
                <a:spLocks noChangeShapeType="1"/>
              </p:cNvSpPr>
              <p:nvPr/>
            </p:nvSpPr>
            <p:spPr bwMode="auto">
              <a:xfrm>
                <a:off x="3780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26" name="Line 89"/>
              <p:cNvSpPr>
                <a:spLocks noChangeShapeType="1"/>
              </p:cNvSpPr>
              <p:nvPr/>
            </p:nvSpPr>
            <p:spPr bwMode="auto">
              <a:xfrm>
                <a:off x="3902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27" name="Line 90"/>
              <p:cNvSpPr>
                <a:spLocks noChangeShapeType="1"/>
              </p:cNvSpPr>
              <p:nvPr/>
            </p:nvSpPr>
            <p:spPr bwMode="auto">
              <a:xfrm>
                <a:off x="4024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28" name="Line 91"/>
              <p:cNvSpPr>
                <a:spLocks noChangeShapeType="1"/>
              </p:cNvSpPr>
              <p:nvPr/>
            </p:nvSpPr>
            <p:spPr bwMode="auto">
              <a:xfrm>
                <a:off x="4272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29" name="Line 92"/>
              <p:cNvSpPr>
                <a:spLocks noChangeShapeType="1"/>
              </p:cNvSpPr>
              <p:nvPr/>
            </p:nvSpPr>
            <p:spPr bwMode="auto">
              <a:xfrm>
                <a:off x="4398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30" name="Line 93"/>
              <p:cNvSpPr>
                <a:spLocks noChangeShapeType="1"/>
              </p:cNvSpPr>
              <p:nvPr/>
            </p:nvSpPr>
            <p:spPr bwMode="auto">
              <a:xfrm>
                <a:off x="4520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31" name="Line 94"/>
              <p:cNvSpPr>
                <a:spLocks noChangeShapeType="1"/>
              </p:cNvSpPr>
              <p:nvPr/>
            </p:nvSpPr>
            <p:spPr bwMode="auto">
              <a:xfrm>
                <a:off x="4641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32" name="Line 95"/>
              <p:cNvSpPr>
                <a:spLocks noChangeShapeType="1"/>
              </p:cNvSpPr>
              <p:nvPr/>
            </p:nvSpPr>
            <p:spPr bwMode="auto">
              <a:xfrm>
                <a:off x="4768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33" name="Line 96"/>
              <p:cNvSpPr>
                <a:spLocks noChangeShapeType="1"/>
              </p:cNvSpPr>
              <p:nvPr/>
            </p:nvSpPr>
            <p:spPr bwMode="auto">
              <a:xfrm flipV="1">
                <a:off x="4889" y="2750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34" name="Line 97"/>
              <p:cNvSpPr>
                <a:spLocks noChangeShapeType="1"/>
              </p:cNvSpPr>
              <p:nvPr/>
            </p:nvSpPr>
            <p:spPr bwMode="auto">
              <a:xfrm flipH="1">
                <a:off x="4151" y="2717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35" name="Line 98"/>
              <p:cNvSpPr>
                <a:spLocks noChangeShapeType="1"/>
              </p:cNvSpPr>
              <p:nvPr/>
            </p:nvSpPr>
            <p:spPr bwMode="auto">
              <a:xfrm flipH="1">
                <a:off x="4151" y="259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36" name="Line 99"/>
              <p:cNvSpPr>
                <a:spLocks noChangeShapeType="1"/>
              </p:cNvSpPr>
              <p:nvPr/>
            </p:nvSpPr>
            <p:spPr bwMode="auto">
              <a:xfrm flipH="1">
                <a:off x="4151" y="246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37" name="Line 100"/>
              <p:cNvSpPr>
                <a:spLocks noChangeShapeType="1"/>
              </p:cNvSpPr>
              <p:nvPr/>
            </p:nvSpPr>
            <p:spPr bwMode="auto">
              <a:xfrm flipH="1">
                <a:off x="4151" y="2338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38" name="Line 101"/>
              <p:cNvSpPr>
                <a:spLocks noChangeShapeType="1"/>
              </p:cNvSpPr>
              <p:nvPr/>
            </p:nvSpPr>
            <p:spPr bwMode="auto">
              <a:xfrm flipH="1">
                <a:off x="4151" y="221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39" name="Line 102"/>
              <p:cNvSpPr>
                <a:spLocks noChangeShapeType="1"/>
              </p:cNvSpPr>
              <p:nvPr/>
            </p:nvSpPr>
            <p:spPr bwMode="auto">
              <a:xfrm flipH="1">
                <a:off x="4151" y="2080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40" name="Line 103"/>
              <p:cNvSpPr>
                <a:spLocks noChangeShapeType="1"/>
              </p:cNvSpPr>
              <p:nvPr/>
            </p:nvSpPr>
            <p:spPr bwMode="auto">
              <a:xfrm flipH="1">
                <a:off x="4151" y="195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41" name="Line 104"/>
              <p:cNvSpPr>
                <a:spLocks noChangeShapeType="1"/>
              </p:cNvSpPr>
              <p:nvPr/>
            </p:nvSpPr>
            <p:spPr bwMode="auto">
              <a:xfrm flipH="1">
                <a:off x="4151" y="1828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42" name="Line 105"/>
              <p:cNvSpPr>
                <a:spLocks noChangeShapeType="1"/>
              </p:cNvSpPr>
              <p:nvPr/>
            </p:nvSpPr>
            <p:spPr bwMode="auto">
              <a:xfrm flipH="1">
                <a:off x="4151" y="170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43" name="Line 106"/>
              <p:cNvSpPr>
                <a:spLocks noChangeShapeType="1"/>
              </p:cNvSpPr>
              <p:nvPr/>
            </p:nvSpPr>
            <p:spPr bwMode="auto">
              <a:xfrm flipH="1">
                <a:off x="4151" y="1570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44" name="Text Box 107"/>
              <p:cNvSpPr txBox="1">
                <a:spLocks noChangeArrowheads="1"/>
              </p:cNvSpPr>
              <p:nvPr/>
            </p:nvSpPr>
            <p:spPr bwMode="auto">
              <a:xfrm>
                <a:off x="3975" y="1162"/>
                <a:ext cx="2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/>
                  <a:t>y</a:t>
                </a:r>
              </a:p>
            </p:txBody>
          </p:sp>
          <p:sp>
            <p:nvSpPr>
              <p:cNvPr id="13345" name="Text Box 108"/>
              <p:cNvSpPr txBox="1">
                <a:spLocks noChangeArrowheads="1"/>
              </p:cNvSpPr>
              <p:nvPr/>
            </p:nvSpPr>
            <p:spPr bwMode="auto">
              <a:xfrm>
                <a:off x="5117" y="2750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/>
                  <a:t>x</a:t>
                </a:r>
              </a:p>
            </p:txBody>
          </p:sp>
          <p:sp>
            <p:nvSpPr>
              <p:cNvPr id="13346" name="Text Box 109"/>
              <p:cNvSpPr txBox="1">
                <a:spLocks noChangeArrowheads="1"/>
              </p:cNvSpPr>
              <p:nvPr/>
            </p:nvSpPr>
            <p:spPr bwMode="auto">
              <a:xfrm>
                <a:off x="2971" y="2247"/>
                <a:ext cx="54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/>
                  <a:t>(-7,5)</a:t>
                </a:r>
              </a:p>
            </p:txBody>
          </p:sp>
          <p:sp>
            <p:nvSpPr>
              <p:cNvPr id="13347" name="Text Box 110"/>
              <p:cNvSpPr txBox="1">
                <a:spLocks noChangeArrowheads="1"/>
              </p:cNvSpPr>
              <p:nvPr/>
            </p:nvSpPr>
            <p:spPr bwMode="auto">
              <a:xfrm>
                <a:off x="3498" y="2247"/>
                <a:ext cx="54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/>
                  <a:t>(-4,5)</a:t>
                </a:r>
              </a:p>
            </p:txBody>
          </p:sp>
          <p:sp>
            <p:nvSpPr>
              <p:cNvPr id="13348" name="Line 111"/>
              <p:cNvSpPr>
                <a:spLocks noChangeShapeType="1"/>
              </p:cNvSpPr>
              <p:nvPr/>
            </p:nvSpPr>
            <p:spPr bwMode="auto">
              <a:xfrm>
                <a:off x="3197" y="2840"/>
                <a:ext cx="19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49" name="Line 112"/>
              <p:cNvSpPr>
                <a:spLocks noChangeShapeType="1"/>
              </p:cNvSpPr>
              <p:nvPr/>
            </p:nvSpPr>
            <p:spPr bwMode="auto">
              <a:xfrm flipV="1">
                <a:off x="4157" y="1389"/>
                <a:ext cx="0" cy="14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aphicFrame>
        <p:nvGraphicFramePr>
          <p:cNvPr id="13314" name="Object 116"/>
          <p:cNvGraphicFramePr>
            <a:graphicFrameLocks noGrp="1" noChangeAspect="1"/>
          </p:cNvGraphicFramePr>
          <p:nvPr>
            <p:ph idx="1"/>
          </p:nvPr>
        </p:nvGraphicFramePr>
        <p:xfrm>
          <a:off x="6032500" y="4724400"/>
          <a:ext cx="2505075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Equation" r:id="rId4" imgW="2920680" imgH="1638000" progId="Equation.DSMT4">
                  <p:embed/>
                </p:oleObj>
              </mc:Choice>
              <mc:Fallback>
                <p:oleObj name="Equation" r:id="rId4" imgW="2920680" imgH="1638000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4724400"/>
                        <a:ext cx="2505075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2D Shearing</a:t>
            </a:r>
          </a:p>
        </p:txBody>
      </p:sp>
      <p:graphicFrame>
        <p:nvGraphicFramePr>
          <p:cNvPr id="14338" name="Object 75"/>
          <p:cNvGraphicFramePr>
            <a:graphicFrameLocks noGrp="1" noChangeAspect="1"/>
          </p:cNvGraphicFramePr>
          <p:nvPr>
            <p:ph idx="1"/>
          </p:nvPr>
        </p:nvGraphicFramePr>
        <p:xfrm>
          <a:off x="6102350" y="4787900"/>
          <a:ext cx="2363788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Equation" r:id="rId4" imgW="3035160" imgH="1638000" progId="Equation.DSMT4">
                  <p:embed/>
                </p:oleObj>
              </mc:Choice>
              <mc:Fallback>
                <p:oleObj name="Equation" r:id="rId4" imgW="3035160" imgH="16380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4787900"/>
                        <a:ext cx="2363788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0" name="Group 85"/>
          <p:cNvGrpSpPr>
            <a:grpSpLocks/>
          </p:cNvGrpSpPr>
          <p:nvPr/>
        </p:nvGrpSpPr>
        <p:grpSpPr bwMode="auto">
          <a:xfrm>
            <a:off x="611188" y="1844675"/>
            <a:ext cx="7850187" cy="2887663"/>
            <a:chOff x="385" y="1162"/>
            <a:chExt cx="4945" cy="1819"/>
          </a:xfrm>
        </p:grpSpPr>
        <p:grpSp>
          <p:nvGrpSpPr>
            <p:cNvPr id="14341" name="Group 84"/>
            <p:cNvGrpSpPr>
              <a:grpSpLocks/>
            </p:cNvGrpSpPr>
            <p:nvPr/>
          </p:nvGrpSpPr>
          <p:grpSpPr bwMode="auto">
            <a:xfrm>
              <a:off x="385" y="1162"/>
              <a:ext cx="2314" cy="1819"/>
              <a:chOff x="385" y="1162"/>
              <a:chExt cx="2314" cy="1819"/>
            </a:xfrm>
          </p:grpSpPr>
          <p:grpSp>
            <p:nvGrpSpPr>
              <p:cNvPr id="14378" name="Group 4"/>
              <p:cNvGrpSpPr>
                <a:grpSpLocks/>
              </p:cNvGrpSpPr>
              <p:nvPr/>
            </p:nvGrpSpPr>
            <p:grpSpPr bwMode="auto">
              <a:xfrm>
                <a:off x="987" y="1636"/>
                <a:ext cx="439" cy="608"/>
                <a:chOff x="987" y="1999"/>
                <a:chExt cx="439" cy="608"/>
              </a:xfrm>
            </p:grpSpPr>
            <p:sp>
              <p:nvSpPr>
                <p:cNvPr id="14409" name="Freeform 5"/>
                <p:cNvSpPr>
                  <a:spLocks/>
                </p:cNvSpPr>
                <p:nvPr/>
              </p:nvSpPr>
              <p:spPr bwMode="auto">
                <a:xfrm>
                  <a:off x="987" y="2532"/>
                  <a:ext cx="74" cy="75"/>
                </a:xfrm>
                <a:custGeom>
                  <a:avLst/>
                  <a:gdLst>
                    <a:gd name="T0" fmla="*/ 0 w 74"/>
                    <a:gd name="T1" fmla="*/ 38 h 75"/>
                    <a:gd name="T2" fmla="*/ 4 w 74"/>
                    <a:gd name="T3" fmla="*/ 24 h 75"/>
                    <a:gd name="T4" fmla="*/ 14 w 74"/>
                    <a:gd name="T5" fmla="*/ 14 h 75"/>
                    <a:gd name="T6" fmla="*/ 23 w 74"/>
                    <a:gd name="T7" fmla="*/ 5 h 75"/>
                    <a:gd name="T8" fmla="*/ 37 w 74"/>
                    <a:gd name="T9" fmla="*/ 0 h 75"/>
                    <a:gd name="T10" fmla="*/ 51 w 74"/>
                    <a:gd name="T11" fmla="*/ 5 h 75"/>
                    <a:gd name="T12" fmla="*/ 65 w 74"/>
                    <a:gd name="T13" fmla="*/ 14 h 75"/>
                    <a:gd name="T14" fmla="*/ 74 w 74"/>
                    <a:gd name="T15" fmla="*/ 24 h 75"/>
                    <a:gd name="T16" fmla="*/ 74 w 74"/>
                    <a:gd name="T17" fmla="*/ 38 h 75"/>
                    <a:gd name="T18" fmla="*/ 74 w 74"/>
                    <a:gd name="T19" fmla="*/ 56 h 75"/>
                    <a:gd name="T20" fmla="*/ 65 w 74"/>
                    <a:gd name="T21" fmla="*/ 66 h 75"/>
                    <a:gd name="T22" fmla="*/ 51 w 74"/>
                    <a:gd name="T23" fmla="*/ 75 h 75"/>
                    <a:gd name="T24" fmla="*/ 37 w 74"/>
                    <a:gd name="T25" fmla="*/ 75 h 75"/>
                    <a:gd name="T26" fmla="*/ 23 w 74"/>
                    <a:gd name="T27" fmla="*/ 75 h 75"/>
                    <a:gd name="T28" fmla="*/ 14 w 74"/>
                    <a:gd name="T29" fmla="*/ 66 h 75"/>
                    <a:gd name="T30" fmla="*/ 4 w 74"/>
                    <a:gd name="T31" fmla="*/ 56 h 75"/>
                    <a:gd name="T32" fmla="*/ 0 w 74"/>
                    <a:gd name="T33" fmla="*/ 38 h 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4"/>
                    <a:gd name="T52" fmla="*/ 0 h 75"/>
                    <a:gd name="T53" fmla="*/ 74 w 74"/>
                    <a:gd name="T54" fmla="*/ 75 h 7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4" h="75">
                      <a:moveTo>
                        <a:pt x="0" y="38"/>
                      </a:moveTo>
                      <a:lnTo>
                        <a:pt x="4" y="24"/>
                      </a:lnTo>
                      <a:lnTo>
                        <a:pt x="14" y="14"/>
                      </a:lnTo>
                      <a:lnTo>
                        <a:pt x="23" y="5"/>
                      </a:lnTo>
                      <a:lnTo>
                        <a:pt x="37" y="0"/>
                      </a:lnTo>
                      <a:lnTo>
                        <a:pt x="51" y="5"/>
                      </a:lnTo>
                      <a:lnTo>
                        <a:pt x="65" y="14"/>
                      </a:lnTo>
                      <a:lnTo>
                        <a:pt x="74" y="24"/>
                      </a:lnTo>
                      <a:lnTo>
                        <a:pt x="74" y="38"/>
                      </a:lnTo>
                      <a:lnTo>
                        <a:pt x="74" y="56"/>
                      </a:lnTo>
                      <a:lnTo>
                        <a:pt x="65" y="66"/>
                      </a:lnTo>
                      <a:lnTo>
                        <a:pt x="51" y="75"/>
                      </a:lnTo>
                      <a:lnTo>
                        <a:pt x="37" y="75"/>
                      </a:lnTo>
                      <a:lnTo>
                        <a:pt x="23" y="75"/>
                      </a:lnTo>
                      <a:lnTo>
                        <a:pt x="14" y="66"/>
                      </a:lnTo>
                      <a:lnTo>
                        <a:pt x="4" y="56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10" name="Freeform 6"/>
                <p:cNvSpPr>
                  <a:spLocks/>
                </p:cNvSpPr>
                <p:nvPr/>
              </p:nvSpPr>
              <p:spPr bwMode="auto">
                <a:xfrm>
                  <a:off x="1352" y="2532"/>
                  <a:ext cx="74" cy="75"/>
                </a:xfrm>
                <a:custGeom>
                  <a:avLst/>
                  <a:gdLst>
                    <a:gd name="T0" fmla="*/ 0 w 74"/>
                    <a:gd name="T1" fmla="*/ 38 h 75"/>
                    <a:gd name="T2" fmla="*/ 4 w 74"/>
                    <a:gd name="T3" fmla="*/ 24 h 75"/>
                    <a:gd name="T4" fmla="*/ 14 w 74"/>
                    <a:gd name="T5" fmla="*/ 14 h 75"/>
                    <a:gd name="T6" fmla="*/ 23 w 74"/>
                    <a:gd name="T7" fmla="*/ 5 h 75"/>
                    <a:gd name="T8" fmla="*/ 37 w 74"/>
                    <a:gd name="T9" fmla="*/ 0 h 75"/>
                    <a:gd name="T10" fmla="*/ 51 w 74"/>
                    <a:gd name="T11" fmla="*/ 5 h 75"/>
                    <a:gd name="T12" fmla="*/ 65 w 74"/>
                    <a:gd name="T13" fmla="*/ 14 h 75"/>
                    <a:gd name="T14" fmla="*/ 74 w 74"/>
                    <a:gd name="T15" fmla="*/ 24 h 75"/>
                    <a:gd name="T16" fmla="*/ 74 w 74"/>
                    <a:gd name="T17" fmla="*/ 38 h 75"/>
                    <a:gd name="T18" fmla="*/ 74 w 74"/>
                    <a:gd name="T19" fmla="*/ 56 h 75"/>
                    <a:gd name="T20" fmla="*/ 65 w 74"/>
                    <a:gd name="T21" fmla="*/ 66 h 75"/>
                    <a:gd name="T22" fmla="*/ 51 w 74"/>
                    <a:gd name="T23" fmla="*/ 75 h 75"/>
                    <a:gd name="T24" fmla="*/ 37 w 74"/>
                    <a:gd name="T25" fmla="*/ 75 h 75"/>
                    <a:gd name="T26" fmla="*/ 23 w 74"/>
                    <a:gd name="T27" fmla="*/ 75 h 75"/>
                    <a:gd name="T28" fmla="*/ 14 w 74"/>
                    <a:gd name="T29" fmla="*/ 66 h 75"/>
                    <a:gd name="T30" fmla="*/ 4 w 74"/>
                    <a:gd name="T31" fmla="*/ 56 h 75"/>
                    <a:gd name="T32" fmla="*/ 0 w 74"/>
                    <a:gd name="T33" fmla="*/ 38 h 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4"/>
                    <a:gd name="T52" fmla="*/ 0 h 75"/>
                    <a:gd name="T53" fmla="*/ 74 w 74"/>
                    <a:gd name="T54" fmla="*/ 75 h 7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4" h="75">
                      <a:moveTo>
                        <a:pt x="0" y="38"/>
                      </a:moveTo>
                      <a:lnTo>
                        <a:pt x="4" y="24"/>
                      </a:lnTo>
                      <a:lnTo>
                        <a:pt x="14" y="14"/>
                      </a:lnTo>
                      <a:lnTo>
                        <a:pt x="23" y="5"/>
                      </a:lnTo>
                      <a:lnTo>
                        <a:pt x="37" y="0"/>
                      </a:lnTo>
                      <a:lnTo>
                        <a:pt x="51" y="5"/>
                      </a:lnTo>
                      <a:lnTo>
                        <a:pt x="65" y="14"/>
                      </a:lnTo>
                      <a:lnTo>
                        <a:pt x="74" y="24"/>
                      </a:lnTo>
                      <a:lnTo>
                        <a:pt x="74" y="38"/>
                      </a:lnTo>
                      <a:lnTo>
                        <a:pt x="74" y="56"/>
                      </a:lnTo>
                      <a:lnTo>
                        <a:pt x="65" y="66"/>
                      </a:lnTo>
                      <a:lnTo>
                        <a:pt x="51" y="75"/>
                      </a:lnTo>
                      <a:lnTo>
                        <a:pt x="37" y="75"/>
                      </a:lnTo>
                      <a:lnTo>
                        <a:pt x="23" y="75"/>
                      </a:lnTo>
                      <a:lnTo>
                        <a:pt x="14" y="66"/>
                      </a:lnTo>
                      <a:lnTo>
                        <a:pt x="4" y="56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11" name="Freeform 7"/>
                <p:cNvSpPr>
                  <a:spLocks/>
                </p:cNvSpPr>
                <p:nvPr/>
              </p:nvSpPr>
              <p:spPr bwMode="auto">
                <a:xfrm>
                  <a:off x="1029" y="1999"/>
                  <a:ext cx="365" cy="571"/>
                </a:xfrm>
                <a:custGeom>
                  <a:avLst/>
                  <a:gdLst>
                    <a:gd name="T0" fmla="*/ 0 w 365"/>
                    <a:gd name="T1" fmla="*/ 571 h 571"/>
                    <a:gd name="T2" fmla="*/ 0 w 365"/>
                    <a:gd name="T3" fmla="*/ 196 h 571"/>
                    <a:gd name="T4" fmla="*/ 182 w 365"/>
                    <a:gd name="T5" fmla="*/ 0 h 571"/>
                    <a:gd name="T6" fmla="*/ 365 w 365"/>
                    <a:gd name="T7" fmla="*/ 196 h 571"/>
                    <a:gd name="T8" fmla="*/ 365 w 365"/>
                    <a:gd name="T9" fmla="*/ 571 h 571"/>
                    <a:gd name="T10" fmla="*/ 0 w 365"/>
                    <a:gd name="T11" fmla="*/ 571 h 5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5"/>
                    <a:gd name="T19" fmla="*/ 0 h 571"/>
                    <a:gd name="T20" fmla="*/ 365 w 365"/>
                    <a:gd name="T21" fmla="*/ 571 h 5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5" h="571">
                      <a:moveTo>
                        <a:pt x="0" y="571"/>
                      </a:moveTo>
                      <a:lnTo>
                        <a:pt x="0" y="196"/>
                      </a:lnTo>
                      <a:lnTo>
                        <a:pt x="182" y="0"/>
                      </a:lnTo>
                      <a:lnTo>
                        <a:pt x="365" y="196"/>
                      </a:lnTo>
                      <a:lnTo>
                        <a:pt x="365" y="571"/>
                      </a:lnTo>
                      <a:lnTo>
                        <a:pt x="0" y="571"/>
                      </a:lnTo>
                    </a:path>
                  </a:pathLst>
                </a:custGeom>
                <a:noFill/>
                <a:ln w="523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4379" name="Group 8"/>
              <p:cNvGrpSpPr>
                <a:grpSpLocks/>
              </p:cNvGrpSpPr>
              <p:nvPr/>
            </p:nvGrpSpPr>
            <p:grpSpPr bwMode="auto">
              <a:xfrm>
                <a:off x="385" y="1162"/>
                <a:ext cx="2314" cy="1819"/>
                <a:chOff x="385" y="1525"/>
                <a:chExt cx="2314" cy="1819"/>
              </a:xfrm>
            </p:grpSpPr>
            <p:sp>
              <p:nvSpPr>
                <p:cNvPr id="14382" name="Freeform 9"/>
                <p:cNvSpPr>
                  <a:spLocks/>
                </p:cNvSpPr>
                <p:nvPr/>
              </p:nvSpPr>
              <p:spPr bwMode="auto">
                <a:xfrm>
                  <a:off x="551" y="1723"/>
                  <a:ext cx="1956" cy="1483"/>
                </a:xfrm>
                <a:custGeom>
                  <a:avLst/>
                  <a:gdLst>
                    <a:gd name="T0" fmla="*/ 0 w 1956"/>
                    <a:gd name="T1" fmla="*/ 0 h 1483"/>
                    <a:gd name="T2" fmla="*/ 0 w 1956"/>
                    <a:gd name="T3" fmla="*/ 1483 h 1483"/>
                    <a:gd name="T4" fmla="*/ 1956 w 1956"/>
                    <a:gd name="T5" fmla="*/ 1483 h 1483"/>
                    <a:gd name="T6" fmla="*/ 0 60000 65536"/>
                    <a:gd name="T7" fmla="*/ 0 60000 65536"/>
                    <a:gd name="T8" fmla="*/ 0 60000 65536"/>
                    <a:gd name="T9" fmla="*/ 0 w 1956"/>
                    <a:gd name="T10" fmla="*/ 0 h 1483"/>
                    <a:gd name="T11" fmla="*/ 1956 w 1956"/>
                    <a:gd name="T12" fmla="*/ 1483 h 14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56" h="1483">
                      <a:moveTo>
                        <a:pt x="0" y="0"/>
                      </a:moveTo>
                      <a:lnTo>
                        <a:pt x="0" y="1483"/>
                      </a:lnTo>
                      <a:lnTo>
                        <a:pt x="1956" y="148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83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654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84" name="Line 11"/>
                <p:cNvSpPr>
                  <a:spLocks noChangeShapeType="1"/>
                </p:cNvSpPr>
                <p:nvPr/>
              </p:nvSpPr>
              <p:spPr bwMode="auto">
                <a:xfrm>
                  <a:off x="781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85" name="Line 12"/>
                <p:cNvSpPr>
                  <a:spLocks noChangeShapeType="1"/>
                </p:cNvSpPr>
                <p:nvPr/>
              </p:nvSpPr>
              <p:spPr bwMode="auto">
                <a:xfrm>
                  <a:off x="902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86" name="Line 13"/>
                <p:cNvSpPr>
                  <a:spLocks noChangeShapeType="1"/>
                </p:cNvSpPr>
                <p:nvPr/>
              </p:nvSpPr>
              <p:spPr bwMode="auto">
                <a:xfrm>
                  <a:off x="1024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87" name="Line 14"/>
                <p:cNvSpPr>
                  <a:spLocks noChangeShapeType="1"/>
                </p:cNvSpPr>
                <p:nvPr/>
              </p:nvSpPr>
              <p:spPr bwMode="auto">
                <a:xfrm>
                  <a:off x="1150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88" name="Line 15"/>
                <p:cNvSpPr>
                  <a:spLocks noChangeShapeType="1"/>
                </p:cNvSpPr>
                <p:nvPr/>
              </p:nvSpPr>
              <p:spPr bwMode="auto">
                <a:xfrm>
                  <a:off x="1272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89" name="Line 16"/>
                <p:cNvSpPr>
                  <a:spLocks noChangeShapeType="1"/>
                </p:cNvSpPr>
                <p:nvPr/>
              </p:nvSpPr>
              <p:spPr bwMode="auto">
                <a:xfrm>
                  <a:off x="1394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90" name="Line 17"/>
                <p:cNvSpPr>
                  <a:spLocks noChangeShapeType="1"/>
                </p:cNvSpPr>
                <p:nvPr/>
              </p:nvSpPr>
              <p:spPr bwMode="auto">
                <a:xfrm>
                  <a:off x="1520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91" name="Line 18"/>
                <p:cNvSpPr>
                  <a:spLocks noChangeShapeType="1"/>
                </p:cNvSpPr>
                <p:nvPr/>
              </p:nvSpPr>
              <p:spPr bwMode="auto">
                <a:xfrm>
                  <a:off x="1642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92" name="Line 19"/>
                <p:cNvSpPr>
                  <a:spLocks noChangeShapeType="1"/>
                </p:cNvSpPr>
                <p:nvPr/>
              </p:nvSpPr>
              <p:spPr bwMode="auto">
                <a:xfrm>
                  <a:off x="1768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93" name="Line 20"/>
                <p:cNvSpPr>
                  <a:spLocks noChangeShapeType="1"/>
                </p:cNvSpPr>
                <p:nvPr/>
              </p:nvSpPr>
              <p:spPr bwMode="auto">
                <a:xfrm>
                  <a:off x="1890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94" name="Line 21"/>
                <p:cNvSpPr>
                  <a:spLocks noChangeShapeType="1"/>
                </p:cNvSpPr>
                <p:nvPr/>
              </p:nvSpPr>
              <p:spPr bwMode="auto">
                <a:xfrm>
                  <a:off x="2011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95" name="Line 22"/>
                <p:cNvSpPr>
                  <a:spLocks noChangeShapeType="1"/>
                </p:cNvSpPr>
                <p:nvPr/>
              </p:nvSpPr>
              <p:spPr bwMode="auto">
                <a:xfrm>
                  <a:off x="2138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9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259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97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551" y="3080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98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551" y="2954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99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551" y="2827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00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551" y="2701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01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551" y="2574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02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551" y="2443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03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551" y="2317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04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51" y="2191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05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51" y="2064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06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51" y="1933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07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85" y="1525"/>
                  <a:ext cx="21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b="1" i="1"/>
                    <a:t>y</a:t>
                  </a:r>
                </a:p>
              </p:txBody>
            </p:sp>
            <p:sp>
              <p:nvSpPr>
                <p:cNvPr id="14408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487" y="3113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b="1" i="1"/>
                    <a:t>x</a:t>
                  </a:r>
                </a:p>
              </p:txBody>
            </p:sp>
          </p:grpSp>
          <p:sp>
            <p:nvSpPr>
              <p:cNvPr id="14380" name="Text Box 36"/>
              <p:cNvSpPr txBox="1">
                <a:spLocks noChangeArrowheads="1"/>
              </p:cNvSpPr>
              <p:nvPr/>
            </p:nvSpPr>
            <p:spPr bwMode="auto">
              <a:xfrm>
                <a:off x="720" y="2246"/>
                <a:ext cx="4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/>
                  <a:t>(4,5)</a:t>
                </a:r>
              </a:p>
            </p:txBody>
          </p:sp>
          <p:sp>
            <p:nvSpPr>
              <p:cNvPr id="14381" name="Text Box 37"/>
              <p:cNvSpPr txBox="1">
                <a:spLocks noChangeArrowheads="1"/>
              </p:cNvSpPr>
              <p:nvPr/>
            </p:nvSpPr>
            <p:spPr bwMode="auto">
              <a:xfrm>
                <a:off x="1247" y="2246"/>
                <a:ext cx="4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/>
                  <a:t>(7,5)</a:t>
                </a:r>
              </a:p>
            </p:txBody>
          </p:sp>
        </p:grpSp>
        <p:sp>
          <p:nvSpPr>
            <p:cNvPr id="14342" name="AutoShape 68"/>
            <p:cNvSpPr>
              <a:spLocks noChangeArrowheads="1"/>
            </p:cNvSpPr>
            <p:nvPr/>
          </p:nvSpPr>
          <p:spPr bwMode="auto">
            <a:xfrm>
              <a:off x="2562" y="1978"/>
              <a:ext cx="409" cy="363"/>
            </a:xfrm>
            <a:prstGeom prst="rightArrow">
              <a:avLst>
                <a:gd name="adj1" fmla="val 50000"/>
                <a:gd name="adj2" fmla="val 2816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4343" name="Group 83"/>
            <p:cNvGrpSpPr>
              <a:grpSpLocks/>
            </p:cNvGrpSpPr>
            <p:nvPr/>
          </p:nvGrpSpPr>
          <p:grpSpPr bwMode="auto">
            <a:xfrm>
              <a:off x="3016" y="1162"/>
              <a:ext cx="2314" cy="1819"/>
              <a:chOff x="3016" y="1162"/>
              <a:chExt cx="2314" cy="1819"/>
            </a:xfrm>
          </p:grpSpPr>
          <p:grpSp>
            <p:nvGrpSpPr>
              <p:cNvPr id="14344" name="Group 38"/>
              <p:cNvGrpSpPr>
                <a:grpSpLocks/>
              </p:cNvGrpSpPr>
              <p:nvPr/>
            </p:nvGrpSpPr>
            <p:grpSpPr bwMode="auto">
              <a:xfrm>
                <a:off x="3016" y="1162"/>
                <a:ext cx="2314" cy="1819"/>
                <a:chOff x="385" y="1525"/>
                <a:chExt cx="2314" cy="1819"/>
              </a:xfrm>
            </p:grpSpPr>
            <p:sp>
              <p:nvSpPr>
                <p:cNvPr id="14351" name="Freeform 39"/>
                <p:cNvSpPr>
                  <a:spLocks/>
                </p:cNvSpPr>
                <p:nvPr/>
              </p:nvSpPr>
              <p:spPr bwMode="auto">
                <a:xfrm>
                  <a:off x="551" y="1723"/>
                  <a:ext cx="1956" cy="1483"/>
                </a:xfrm>
                <a:custGeom>
                  <a:avLst/>
                  <a:gdLst>
                    <a:gd name="T0" fmla="*/ 0 w 1956"/>
                    <a:gd name="T1" fmla="*/ 0 h 1483"/>
                    <a:gd name="T2" fmla="*/ 0 w 1956"/>
                    <a:gd name="T3" fmla="*/ 1483 h 1483"/>
                    <a:gd name="T4" fmla="*/ 1956 w 1956"/>
                    <a:gd name="T5" fmla="*/ 1483 h 1483"/>
                    <a:gd name="T6" fmla="*/ 0 60000 65536"/>
                    <a:gd name="T7" fmla="*/ 0 60000 65536"/>
                    <a:gd name="T8" fmla="*/ 0 60000 65536"/>
                    <a:gd name="T9" fmla="*/ 0 w 1956"/>
                    <a:gd name="T10" fmla="*/ 0 h 1483"/>
                    <a:gd name="T11" fmla="*/ 1956 w 1956"/>
                    <a:gd name="T12" fmla="*/ 1483 h 14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56" h="1483">
                      <a:moveTo>
                        <a:pt x="0" y="0"/>
                      </a:moveTo>
                      <a:lnTo>
                        <a:pt x="0" y="1483"/>
                      </a:lnTo>
                      <a:lnTo>
                        <a:pt x="1956" y="148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52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654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53" name="Line 41"/>
                <p:cNvSpPr>
                  <a:spLocks noChangeShapeType="1"/>
                </p:cNvSpPr>
                <p:nvPr/>
              </p:nvSpPr>
              <p:spPr bwMode="auto">
                <a:xfrm>
                  <a:off x="781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54" name="Line 42"/>
                <p:cNvSpPr>
                  <a:spLocks noChangeShapeType="1"/>
                </p:cNvSpPr>
                <p:nvPr/>
              </p:nvSpPr>
              <p:spPr bwMode="auto">
                <a:xfrm>
                  <a:off x="902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55" name="Line 43"/>
                <p:cNvSpPr>
                  <a:spLocks noChangeShapeType="1"/>
                </p:cNvSpPr>
                <p:nvPr/>
              </p:nvSpPr>
              <p:spPr bwMode="auto">
                <a:xfrm>
                  <a:off x="1024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56" name="Line 44"/>
                <p:cNvSpPr>
                  <a:spLocks noChangeShapeType="1"/>
                </p:cNvSpPr>
                <p:nvPr/>
              </p:nvSpPr>
              <p:spPr bwMode="auto">
                <a:xfrm>
                  <a:off x="1150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57" name="Line 45"/>
                <p:cNvSpPr>
                  <a:spLocks noChangeShapeType="1"/>
                </p:cNvSpPr>
                <p:nvPr/>
              </p:nvSpPr>
              <p:spPr bwMode="auto">
                <a:xfrm>
                  <a:off x="1272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58" name="Line 46"/>
                <p:cNvSpPr>
                  <a:spLocks noChangeShapeType="1"/>
                </p:cNvSpPr>
                <p:nvPr/>
              </p:nvSpPr>
              <p:spPr bwMode="auto">
                <a:xfrm>
                  <a:off x="1394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59" name="Line 47"/>
                <p:cNvSpPr>
                  <a:spLocks noChangeShapeType="1"/>
                </p:cNvSpPr>
                <p:nvPr/>
              </p:nvSpPr>
              <p:spPr bwMode="auto">
                <a:xfrm>
                  <a:off x="1520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60" name="Line 48"/>
                <p:cNvSpPr>
                  <a:spLocks noChangeShapeType="1"/>
                </p:cNvSpPr>
                <p:nvPr/>
              </p:nvSpPr>
              <p:spPr bwMode="auto">
                <a:xfrm>
                  <a:off x="1642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61" name="Line 49"/>
                <p:cNvSpPr>
                  <a:spLocks noChangeShapeType="1"/>
                </p:cNvSpPr>
                <p:nvPr/>
              </p:nvSpPr>
              <p:spPr bwMode="auto">
                <a:xfrm>
                  <a:off x="1768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62" name="Line 50"/>
                <p:cNvSpPr>
                  <a:spLocks noChangeShapeType="1"/>
                </p:cNvSpPr>
                <p:nvPr/>
              </p:nvSpPr>
              <p:spPr bwMode="auto">
                <a:xfrm>
                  <a:off x="1890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63" name="Line 51"/>
                <p:cNvSpPr>
                  <a:spLocks noChangeShapeType="1"/>
                </p:cNvSpPr>
                <p:nvPr/>
              </p:nvSpPr>
              <p:spPr bwMode="auto">
                <a:xfrm>
                  <a:off x="2011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64" name="Line 52"/>
                <p:cNvSpPr>
                  <a:spLocks noChangeShapeType="1"/>
                </p:cNvSpPr>
                <p:nvPr/>
              </p:nvSpPr>
              <p:spPr bwMode="auto">
                <a:xfrm>
                  <a:off x="2138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65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259" y="3113"/>
                  <a:ext cx="1" cy="89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6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551" y="3080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67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551" y="2954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68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551" y="2827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69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551" y="2701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7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551" y="2574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71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551" y="2443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72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551" y="2317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73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551" y="2191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74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551" y="2064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7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551" y="1933"/>
                  <a:ext cx="89" cy="1"/>
                </a:xfrm>
                <a:prstGeom prst="line">
                  <a:avLst/>
                </a:prstGeom>
                <a:noFill/>
                <a:ln w="142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7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85" y="1525"/>
                  <a:ext cx="21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b="1" i="1"/>
                    <a:t>y</a:t>
                  </a:r>
                </a:p>
              </p:txBody>
            </p:sp>
            <p:sp>
              <p:nvSpPr>
                <p:cNvPr id="1437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487" y="3113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Verdana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b="1" i="1"/>
                    <a:t>x</a:t>
                  </a:r>
                </a:p>
              </p:txBody>
            </p:sp>
          </p:grpSp>
          <p:grpSp>
            <p:nvGrpSpPr>
              <p:cNvPr id="14345" name="Group 82"/>
              <p:cNvGrpSpPr>
                <a:grpSpLocks/>
              </p:cNvGrpSpPr>
              <p:nvPr/>
            </p:nvGrpSpPr>
            <p:grpSpPr bwMode="auto">
              <a:xfrm>
                <a:off x="4236" y="1618"/>
                <a:ext cx="787" cy="627"/>
                <a:chOff x="4236" y="1618"/>
                <a:chExt cx="787" cy="627"/>
              </a:xfrm>
            </p:grpSpPr>
            <p:sp>
              <p:nvSpPr>
                <p:cNvPr id="14348" name="Freeform 77"/>
                <p:cNvSpPr>
                  <a:spLocks/>
                </p:cNvSpPr>
                <p:nvPr/>
              </p:nvSpPr>
              <p:spPr bwMode="auto">
                <a:xfrm>
                  <a:off x="4236" y="2170"/>
                  <a:ext cx="74" cy="75"/>
                </a:xfrm>
                <a:custGeom>
                  <a:avLst/>
                  <a:gdLst>
                    <a:gd name="T0" fmla="*/ 0 w 74"/>
                    <a:gd name="T1" fmla="*/ 38 h 75"/>
                    <a:gd name="T2" fmla="*/ 4 w 74"/>
                    <a:gd name="T3" fmla="*/ 24 h 75"/>
                    <a:gd name="T4" fmla="*/ 14 w 74"/>
                    <a:gd name="T5" fmla="*/ 14 h 75"/>
                    <a:gd name="T6" fmla="*/ 23 w 74"/>
                    <a:gd name="T7" fmla="*/ 5 h 75"/>
                    <a:gd name="T8" fmla="*/ 37 w 74"/>
                    <a:gd name="T9" fmla="*/ 0 h 75"/>
                    <a:gd name="T10" fmla="*/ 51 w 74"/>
                    <a:gd name="T11" fmla="*/ 5 h 75"/>
                    <a:gd name="T12" fmla="*/ 65 w 74"/>
                    <a:gd name="T13" fmla="*/ 14 h 75"/>
                    <a:gd name="T14" fmla="*/ 74 w 74"/>
                    <a:gd name="T15" fmla="*/ 24 h 75"/>
                    <a:gd name="T16" fmla="*/ 74 w 74"/>
                    <a:gd name="T17" fmla="*/ 38 h 75"/>
                    <a:gd name="T18" fmla="*/ 74 w 74"/>
                    <a:gd name="T19" fmla="*/ 56 h 75"/>
                    <a:gd name="T20" fmla="*/ 65 w 74"/>
                    <a:gd name="T21" fmla="*/ 66 h 75"/>
                    <a:gd name="T22" fmla="*/ 51 w 74"/>
                    <a:gd name="T23" fmla="*/ 75 h 75"/>
                    <a:gd name="T24" fmla="*/ 37 w 74"/>
                    <a:gd name="T25" fmla="*/ 75 h 75"/>
                    <a:gd name="T26" fmla="*/ 23 w 74"/>
                    <a:gd name="T27" fmla="*/ 75 h 75"/>
                    <a:gd name="T28" fmla="*/ 14 w 74"/>
                    <a:gd name="T29" fmla="*/ 66 h 75"/>
                    <a:gd name="T30" fmla="*/ 4 w 74"/>
                    <a:gd name="T31" fmla="*/ 56 h 75"/>
                    <a:gd name="T32" fmla="*/ 0 w 74"/>
                    <a:gd name="T33" fmla="*/ 38 h 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4"/>
                    <a:gd name="T52" fmla="*/ 0 h 75"/>
                    <a:gd name="T53" fmla="*/ 74 w 74"/>
                    <a:gd name="T54" fmla="*/ 75 h 7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4" h="75">
                      <a:moveTo>
                        <a:pt x="0" y="38"/>
                      </a:moveTo>
                      <a:lnTo>
                        <a:pt x="4" y="24"/>
                      </a:lnTo>
                      <a:lnTo>
                        <a:pt x="14" y="14"/>
                      </a:lnTo>
                      <a:lnTo>
                        <a:pt x="23" y="5"/>
                      </a:lnTo>
                      <a:lnTo>
                        <a:pt x="37" y="0"/>
                      </a:lnTo>
                      <a:lnTo>
                        <a:pt x="51" y="5"/>
                      </a:lnTo>
                      <a:lnTo>
                        <a:pt x="65" y="14"/>
                      </a:lnTo>
                      <a:lnTo>
                        <a:pt x="74" y="24"/>
                      </a:lnTo>
                      <a:lnTo>
                        <a:pt x="74" y="38"/>
                      </a:lnTo>
                      <a:lnTo>
                        <a:pt x="74" y="56"/>
                      </a:lnTo>
                      <a:lnTo>
                        <a:pt x="65" y="66"/>
                      </a:lnTo>
                      <a:lnTo>
                        <a:pt x="51" y="75"/>
                      </a:lnTo>
                      <a:lnTo>
                        <a:pt x="37" y="75"/>
                      </a:lnTo>
                      <a:lnTo>
                        <a:pt x="23" y="75"/>
                      </a:lnTo>
                      <a:lnTo>
                        <a:pt x="14" y="66"/>
                      </a:lnTo>
                      <a:lnTo>
                        <a:pt x="4" y="56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49" name="Freeform 78"/>
                <p:cNvSpPr>
                  <a:spLocks/>
                </p:cNvSpPr>
                <p:nvPr/>
              </p:nvSpPr>
              <p:spPr bwMode="auto">
                <a:xfrm>
                  <a:off x="4601" y="2170"/>
                  <a:ext cx="74" cy="75"/>
                </a:xfrm>
                <a:custGeom>
                  <a:avLst/>
                  <a:gdLst>
                    <a:gd name="T0" fmla="*/ 0 w 74"/>
                    <a:gd name="T1" fmla="*/ 38 h 75"/>
                    <a:gd name="T2" fmla="*/ 4 w 74"/>
                    <a:gd name="T3" fmla="*/ 24 h 75"/>
                    <a:gd name="T4" fmla="*/ 14 w 74"/>
                    <a:gd name="T5" fmla="*/ 14 h 75"/>
                    <a:gd name="T6" fmla="*/ 23 w 74"/>
                    <a:gd name="T7" fmla="*/ 5 h 75"/>
                    <a:gd name="T8" fmla="*/ 37 w 74"/>
                    <a:gd name="T9" fmla="*/ 0 h 75"/>
                    <a:gd name="T10" fmla="*/ 51 w 74"/>
                    <a:gd name="T11" fmla="*/ 5 h 75"/>
                    <a:gd name="T12" fmla="*/ 65 w 74"/>
                    <a:gd name="T13" fmla="*/ 14 h 75"/>
                    <a:gd name="T14" fmla="*/ 74 w 74"/>
                    <a:gd name="T15" fmla="*/ 24 h 75"/>
                    <a:gd name="T16" fmla="*/ 74 w 74"/>
                    <a:gd name="T17" fmla="*/ 38 h 75"/>
                    <a:gd name="T18" fmla="*/ 74 w 74"/>
                    <a:gd name="T19" fmla="*/ 56 h 75"/>
                    <a:gd name="T20" fmla="*/ 65 w 74"/>
                    <a:gd name="T21" fmla="*/ 66 h 75"/>
                    <a:gd name="T22" fmla="*/ 51 w 74"/>
                    <a:gd name="T23" fmla="*/ 75 h 75"/>
                    <a:gd name="T24" fmla="*/ 37 w 74"/>
                    <a:gd name="T25" fmla="*/ 75 h 75"/>
                    <a:gd name="T26" fmla="*/ 23 w 74"/>
                    <a:gd name="T27" fmla="*/ 75 h 75"/>
                    <a:gd name="T28" fmla="*/ 14 w 74"/>
                    <a:gd name="T29" fmla="*/ 66 h 75"/>
                    <a:gd name="T30" fmla="*/ 4 w 74"/>
                    <a:gd name="T31" fmla="*/ 56 h 75"/>
                    <a:gd name="T32" fmla="*/ 0 w 74"/>
                    <a:gd name="T33" fmla="*/ 38 h 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4"/>
                    <a:gd name="T52" fmla="*/ 0 h 75"/>
                    <a:gd name="T53" fmla="*/ 74 w 74"/>
                    <a:gd name="T54" fmla="*/ 75 h 7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4" h="75">
                      <a:moveTo>
                        <a:pt x="0" y="38"/>
                      </a:moveTo>
                      <a:lnTo>
                        <a:pt x="4" y="24"/>
                      </a:lnTo>
                      <a:lnTo>
                        <a:pt x="14" y="14"/>
                      </a:lnTo>
                      <a:lnTo>
                        <a:pt x="23" y="5"/>
                      </a:lnTo>
                      <a:lnTo>
                        <a:pt x="37" y="0"/>
                      </a:lnTo>
                      <a:lnTo>
                        <a:pt x="51" y="5"/>
                      </a:lnTo>
                      <a:lnTo>
                        <a:pt x="65" y="14"/>
                      </a:lnTo>
                      <a:lnTo>
                        <a:pt x="74" y="24"/>
                      </a:lnTo>
                      <a:lnTo>
                        <a:pt x="74" y="38"/>
                      </a:lnTo>
                      <a:lnTo>
                        <a:pt x="74" y="56"/>
                      </a:lnTo>
                      <a:lnTo>
                        <a:pt x="65" y="66"/>
                      </a:lnTo>
                      <a:lnTo>
                        <a:pt x="51" y="75"/>
                      </a:lnTo>
                      <a:lnTo>
                        <a:pt x="37" y="75"/>
                      </a:lnTo>
                      <a:lnTo>
                        <a:pt x="23" y="75"/>
                      </a:lnTo>
                      <a:lnTo>
                        <a:pt x="14" y="66"/>
                      </a:lnTo>
                      <a:lnTo>
                        <a:pt x="4" y="56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50" name="Freeform 79"/>
                <p:cNvSpPr>
                  <a:spLocks/>
                </p:cNvSpPr>
                <p:nvPr/>
              </p:nvSpPr>
              <p:spPr bwMode="auto">
                <a:xfrm>
                  <a:off x="4278" y="1618"/>
                  <a:ext cx="745" cy="590"/>
                </a:xfrm>
                <a:custGeom>
                  <a:avLst/>
                  <a:gdLst>
                    <a:gd name="T0" fmla="*/ 0 w 745"/>
                    <a:gd name="T1" fmla="*/ 590 h 590"/>
                    <a:gd name="T2" fmla="*/ 364 w 745"/>
                    <a:gd name="T3" fmla="*/ 212 h 590"/>
                    <a:gd name="T4" fmla="*/ 745 w 745"/>
                    <a:gd name="T5" fmla="*/ 0 h 590"/>
                    <a:gd name="T6" fmla="*/ 737 w 745"/>
                    <a:gd name="T7" fmla="*/ 212 h 590"/>
                    <a:gd name="T8" fmla="*/ 365 w 745"/>
                    <a:gd name="T9" fmla="*/ 590 h 590"/>
                    <a:gd name="T10" fmla="*/ 0 w 745"/>
                    <a:gd name="T11" fmla="*/ 590 h 5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45"/>
                    <a:gd name="T19" fmla="*/ 0 h 590"/>
                    <a:gd name="T20" fmla="*/ 745 w 745"/>
                    <a:gd name="T21" fmla="*/ 590 h 5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45" h="590">
                      <a:moveTo>
                        <a:pt x="0" y="590"/>
                      </a:moveTo>
                      <a:lnTo>
                        <a:pt x="364" y="212"/>
                      </a:lnTo>
                      <a:lnTo>
                        <a:pt x="745" y="0"/>
                      </a:lnTo>
                      <a:lnTo>
                        <a:pt x="737" y="212"/>
                      </a:lnTo>
                      <a:lnTo>
                        <a:pt x="365" y="590"/>
                      </a:lnTo>
                      <a:lnTo>
                        <a:pt x="0" y="590"/>
                      </a:lnTo>
                    </a:path>
                  </a:pathLst>
                </a:custGeom>
                <a:noFill/>
                <a:ln w="523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4346" name="Text Box 80"/>
              <p:cNvSpPr txBox="1">
                <a:spLocks noChangeArrowheads="1"/>
              </p:cNvSpPr>
              <p:nvPr/>
            </p:nvSpPr>
            <p:spPr bwMode="auto">
              <a:xfrm>
                <a:off x="3969" y="2247"/>
                <a:ext cx="4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/>
                  <a:t>(9,5)</a:t>
                </a:r>
              </a:p>
            </p:txBody>
          </p:sp>
          <p:sp>
            <p:nvSpPr>
              <p:cNvPr id="14347" name="Text Box 81"/>
              <p:cNvSpPr txBox="1">
                <a:spLocks noChangeArrowheads="1"/>
              </p:cNvSpPr>
              <p:nvPr/>
            </p:nvSpPr>
            <p:spPr bwMode="auto">
              <a:xfrm>
                <a:off x="4496" y="2247"/>
                <a:ext cx="57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/>
                  <a:t>(12,5)</a:t>
                </a:r>
              </a:p>
            </p:txBody>
          </p:sp>
        </p:grp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2D Rotation</a:t>
            </a:r>
          </a:p>
        </p:txBody>
      </p:sp>
      <p:grpSp>
        <p:nvGrpSpPr>
          <p:cNvPr id="15364" name="Group 81"/>
          <p:cNvGrpSpPr>
            <a:grpSpLocks/>
          </p:cNvGrpSpPr>
          <p:nvPr/>
        </p:nvGrpSpPr>
        <p:grpSpPr bwMode="auto">
          <a:xfrm>
            <a:off x="611188" y="1844675"/>
            <a:ext cx="7850187" cy="2887663"/>
            <a:chOff x="385" y="1162"/>
            <a:chExt cx="4945" cy="1819"/>
          </a:xfrm>
        </p:grpSpPr>
        <p:grpSp>
          <p:nvGrpSpPr>
            <p:cNvPr id="15365" name="Group 3"/>
            <p:cNvGrpSpPr>
              <a:grpSpLocks/>
            </p:cNvGrpSpPr>
            <p:nvPr/>
          </p:nvGrpSpPr>
          <p:grpSpPr bwMode="auto">
            <a:xfrm>
              <a:off x="987" y="1636"/>
              <a:ext cx="439" cy="608"/>
              <a:chOff x="987" y="1999"/>
              <a:chExt cx="439" cy="608"/>
            </a:xfrm>
          </p:grpSpPr>
          <p:sp>
            <p:nvSpPr>
              <p:cNvPr id="15431" name="Freeform 4"/>
              <p:cNvSpPr>
                <a:spLocks/>
              </p:cNvSpPr>
              <p:nvPr/>
            </p:nvSpPr>
            <p:spPr bwMode="auto">
              <a:xfrm>
                <a:off x="987" y="2532"/>
                <a:ext cx="74" cy="75"/>
              </a:xfrm>
              <a:custGeom>
                <a:avLst/>
                <a:gdLst>
                  <a:gd name="T0" fmla="*/ 0 w 74"/>
                  <a:gd name="T1" fmla="*/ 38 h 75"/>
                  <a:gd name="T2" fmla="*/ 4 w 74"/>
                  <a:gd name="T3" fmla="*/ 24 h 75"/>
                  <a:gd name="T4" fmla="*/ 14 w 74"/>
                  <a:gd name="T5" fmla="*/ 14 h 75"/>
                  <a:gd name="T6" fmla="*/ 23 w 74"/>
                  <a:gd name="T7" fmla="*/ 5 h 75"/>
                  <a:gd name="T8" fmla="*/ 37 w 74"/>
                  <a:gd name="T9" fmla="*/ 0 h 75"/>
                  <a:gd name="T10" fmla="*/ 51 w 74"/>
                  <a:gd name="T11" fmla="*/ 5 h 75"/>
                  <a:gd name="T12" fmla="*/ 65 w 74"/>
                  <a:gd name="T13" fmla="*/ 14 h 75"/>
                  <a:gd name="T14" fmla="*/ 74 w 74"/>
                  <a:gd name="T15" fmla="*/ 24 h 75"/>
                  <a:gd name="T16" fmla="*/ 74 w 74"/>
                  <a:gd name="T17" fmla="*/ 38 h 75"/>
                  <a:gd name="T18" fmla="*/ 74 w 74"/>
                  <a:gd name="T19" fmla="*/ 56 h 75"/>
                  <a:gd name="T20" fmla="*/ 65 w 74"/>
                  <a:gd name="T21" fmla="*/ 66 h 75"/>
                  <a:gd name="T22" fmla="*/ 51 w 74"/>
                  <a:gd name="T23" fmla="*/ 75 h 75"/>
                  <a:gd name="T24" fmla="*/ 37 w 74"/>
                  <a:gd name="T25" fmla="*/ 75 h 75"/>
                  <a:gd name="T26" fmla="*/ 23 w 74"/>
                  <a:gd name="T27" fmla="*/ 75 h 75"/>
                  <a:gd name="T28" fmla="*/ 14 w 74"/>
                  <a:gd name="T29" fmla="*/ 66 h 75"/>
                  <a:gd name="T30" fmla="*/ 4 w 74"/>
                  <a:gd name="T31" fmla="*/ 56 h 75"/>
                  <a:gd name="T32" fmla="*/ 0 w 74"/>
                  <a:gd name="T33" fmla="*/ 38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75"/>
                  <a:gd name="T53" fmla="*/ 74 w 74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75">
                    <a:moveTo>
                      <a:pt x="0" y="38"/>
                    </a:moveTo>
                    <a:lnTo>
                      <a:pt x="4" y="24"/>
                    </a:lnTo>
                    <a:lnTo>
                      <a:pt x="14" y="14"/>
                    </a:lnTo>
                    <a:lnTo>
                      <a:pt x="23" y="5"/>
                    </a:lnTo>
                    <a:lnTo>
                      <a:pt x="37" y="0"/>
                    </a:lnTo>
                    <a:lnTo>
                      <a:pt x="51" y="5"/>
                    </a:lnTo>
                    <a:lnTo>
                      <a:pt x="65" y="14"/>
                    </a:lnTo>
                    <a:lnTo>
                      <a:pt x="74" y="24"/>
                    </a:lnTo>
                    <a:lnTo>
                      <a:pt x="74" y="38"/>
                    </a:lnTo>
                    <a:lnTo>
                      <a:pt x="74" y="56"/>
                    </a:lnTo>
                    <a:lnTo>
                      <a:pt x="65" y="66"/>
                    </a:lnTo>
                    <a:lnTo>
                      <a:pt x="51" y="75"/>
                    </a:lnTo>
                    <a:lnTo>
                      <a:pt x="37" y="75"/>
                    </a:lnTo>
                    <a:lnTo>
                      <a:pt x="23" y="75"/>
                    </a:lnTo>
                    <a:lnTo>
                      <a:pt x="14" y="66"/>
                    </a:lnTo>
                    <a:lnTo>
                      <a:pt x="4" y="5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32" name="Freeform 5"/>
              <p:cNvSpPr>
                <a:spLocks/>
              </p:cNvSpPr>
              <p:nvPr/>
            </p:nvSpPr>
            <p:spPr bwMode="auto">
              <a:xfrm>
                <a:off x="1352" y="2532"/>
                <a:ext cx="74" cy="75"/>
              </a:xfrm>
              <a:custGeom>
                <a:avLst/>
                <a:gdLst>
                  <a:gd name="T0" fmla="*/ 0 w 74"/>
                  <a:gd name="T1" fmla="*/ 38 h 75"/>
                  <a:gd name="T2" fmla="*/ 4 w 74"/>
                  <a:gd name="T3" fmla="*/ 24 h 75"/>
                  <a:gd name="T4" fmla="*/ 14 w 74"/>
                  <a:gd name="T5" fmla="*/ 14 h 75"/>
                  <a:gd name="T6" fmla="*/ 23 w 74"/>
                  <a:gd name="T7" fmla="*/ 5 h 75"/>
                  <a:gd name="T8" fmla="*/ 37 w 74"/>
                  <a:gd name="T9" fmla="*/ 0 h 75"/>
                  <a:gd name="T10" fmla="*/ 51 w 74"/>
                  <a:gd name="T11" fmla="*/ 5 h 75"/>
                  <a:gd name="T12" fmla="*/ 65 w 74"/>
                  <a:gd name="T13" fmla="*/ 14 h 75"/>
                  <a:gd name="T14" fmla="*/ 74 w 74"/>
                  <a:gd name="T15" fmla="*/ 24 h 75"/>
                  <a:gd name="T16" fmla="*/ 74 w 74"/>
                  <a:gd name="T17" fmla="*/ 38 h 75"/>
                  <a:gd name="T18" fmla="*/ 74 w 74"/>
                  <a:gd name="T19" fmla="*/ 56 h 75"/>
                  <a:gd name="T20" fmla="*/ 65 w 74"/>
                  <a:gd name="T21" fmla="*/ 66 h 75"/>
                  <a:gd name="T22" fmla="*/ 51 w 74"/>
                  <a:gd name="T23" fmla="*/ 75 h 75"/>
                  <a:gd name="T24" fmla="*/ 37 w 74"/>
                  <a:gd name="T25" fmla="*/ 75 h 75"/>
                  <a:gd name="T26" fmla="*/ 23 w 74"/>
                  <a:gd name="T27" fmla="*/ 75 h 75"/>
                  <a:gd name="T28" fmla="*/ 14 w 74"/>
                  <a:gd name="T29" fmla="*/ 66 h 75"/>
                  <a:gd name="T30" fmla="*/ 4 w 74"/>
                  <a:gd name="T31" fmla="*/ 56 h 75"/>
                  <a:gd name="T32" fmla="*/ 0 w 74"/>
                  <a:gd name="T33" fmla="*/ 38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75"/>
                  <a:gd name="T53" fmla="*/ 74 w 74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75">
                    <a:moveTo>
                      <a:pt x="0" y="38"/>
                    </a:moveTo>
                    <a:lnTo>
                      <a:pt x="4" y="24"/>
                    </a:lnTo>
                    <a:lnTo>
                      <a:pt x="14" y="14"/>
                    </a:lnTo>
                    <a:lnTo>
                      <a:pt x="23" y="5"/>
                    </a:lnTo>
                    <a:lnTo>
                      <a:pt x="37" y="0"/>
                    </a:lnTo>
                    <a:lnTo>
                      <a:pt x="51" y="5"/>
                    </a:lnTo>
                    <a:lnTo>
                      <a:pt x="65" y="14"/>
                    </a:lnTo>
                    <a:lnTo>
                      <a:pt x="74" y="24"/>
                    </a:lnTo>
                    <a:lnTo>
                      <a:pt x="74" y="38"/>
                    </a:lnTo>
                    <a:lnTo>
                      <a:pt x="74" y="56"/>
                    </a:lnTo>
                    <a:lnTo>
                      <a:pt x="65" y="66"/>
                    </a:lnTo>
                    <a:lnTo>
                      <a:pt x="51" y="75"/>
                    </a:lnTo>
                    <a:lnTo>
                      <a:pt x="37" y="75"/>
                    </a:lnTo>
                    <a:lnTo>
                      <a:pt x="23" y="75"/>
                    </a:lnTo>
                    <a:lnTo>
                      <a:pt x="14" y="66"/>
                    </a:lnTo>
                    <a:lnTo>
                      <a:pt x="4" y="5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33" name="Freeform 6"/>
              <p:cNvSpPr>
                <a:spLocks/>
              </p:cNvSpPr>
              <p:nvPr/>
            </p:nvSpPr>
            <p:spPr bwMode="auto">
              <a:xfrm>
                <a:off x="1029" y="1999"/>
                <a:ext cx="365" cy="571"/>
              </a:xfrm>
              <a:custGeom>
                <a:avLst/>
                <a:gdLst>
                  <a:gd name="T0" fmla="*/ 0 w 365"/>
                  <a:gd name="T1" fmla="*/ 571 h 571"/>
                  <a:gd name="T2" fmla="*/ 0 w 365"/>
                  <a:gd name="T3" fmla="*/ 196 h 571"/>
                  <a:gd name="T4" fmla="*/ 182 w 365"/>
                  <a:gd name="T5" fmla="*/ 0 h 571"/>
                  <a:gd name="T6" fmla="*/ 365 w 365"/>
                  <a:gd name="T7" fmla="*/ 196 h 571"/>
                  <a:gd name="T8" fmla="*/ 365 w 365"/>
                  <a:gd name="T9" fmla="*/ 571 h 571"/>
                  <a:gd name="T10" fmla="*/ 0 w 365"/>
                  <a:gd name="T11" fmla="*/ 571 h 5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5"/>
                  <a:gd name="T19" fmla="*/ 0 h 571"/>
                  <a:gd name="T20" fmla="*/ 365 w 365"/>
                  <a:gd name="T21" fmla="*/ 571 h 5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5" h="571">
                    <a:moveTo>
                      <a:pt x="0" y="571"/>
                    </a:moveTo>
                    <a:lnTo>
                      <a:pt x="0" y="196"/>
                    </a:lnTo>
                    <a:lnTo>
                      <a:pt x="182" y="0"/>
                    </a:lnTo>
                    <a:lnTo>
                      <a:pt x="365" y="196"/>
                    </a:lnTo>
                    <a:lnTo>
                      <a:pt x="365" y="571"/>
                    </a:lnTo>
                    <a:lnTo>
                      <a:pt x="0" y="571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5366" name="Group 7"/>
            <p:cNvGrpSpPr>
              <a:grpSpLocks/>
            </p:cNvGrpSpPr>
            <p:nvPr/>
          </p:nvGrpSpPr>
          <p:grpSpPr bwMode="auto">
            <a:xfrm>
              <a:off x="385" y="1162"/>
              <a:ext cx="2314" cy="1819"/>
              <a:chOff x="385" y="1525"/>
              <a:chExt cx="2314" cy="1819"/>
            </a:xfrm>
          </p:grpSpPr>
          <p:sp>
            <p:nvSpPr>
              <p:cNvPr id="15404" name="Freeform 8"/>
              <p:cNvSpPr>
                <a:spLocks/>
              </p:cNvSpPr>
              <p:nvPr/>
            </p:nvSpPr>
            <p:spPr bwMode="auto">
              <a:xfrm>
                <a:off x="551" y="1723"/>
                <a:ext cx="1956" cy="1483"/>
              </a:xfrm>
              <a:custGeom>
                <a:avLst/>
                <a:gdLst>
                  <a:gd name="T0" fmla="*/ 0 w 1956"/>
                  <a:gd name="T1" fmla="*/ 0 h 1483"/>
                  <a:gd name="T2" fmla="*/ 0 w 1956"/>
                  <a:gd name="T3" fmla="*/ 1483 h 1483"/>
                  <a:gd name="T4" fmla="*/ 1956 w 1956"/>
                  <a:gd name="T5" fmla="*/ 1483 h 1483"/>
                  <a:gd name="T6" fmla="*/ 0 60000 65536"/>
                  <a:gd name="T7" fmla="*/ 0 60000 65536"/>
                  <a:gd name="T8" fmla="*/ 0 60000 65536"/>
                  <a:gd name="T9" fmla="*/ 0 w 1956"/>
                  <a:gd name="T10" fmla="*/ 0 h 1483"/>
                  <a:gd name="T11" fmla="*/ 1956 w 1956"/>
                  <a:gd name="T12" fmla="*/ 1483 h 14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6" h="1483">
                    <a:moveTo>
                      <a:pt x="0" y="0"/>
                    </a:moveTo>
                    <a:lnTo>
                      <a:pt x="0" y="1483"/>
                    </a:lnTo>
                    <a:lnTo>
                      <a:pt x="1956" y="14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05" name="Line 9"/>
              <p:cNvSpPr>
                <a:spLocks noChangeShapeType="1"/>
              </p:cNvSpPr>
              <p:nvPr/>
            </p:nvSpPr>
            <p:spPr bwMode="auto">
              <a:xfrm flipV="1">
                <a:off x="65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06" name="Line 10"/>
              <p:cNvSpPr>
                <a:spLocks noChangeShapeType="1"/>
              </p:cNvSpPr>
              <p:nvPr/>
            </p:nvSpPr>
            <p:spPr bwMode="auto">
              <a:xfrm>
                <a:off x="781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07" name="Line 11"/>
              <p:cNvSpPr>
                <a:spLocks noChangeShapeType="1"/>
              </p:cNvSpPr>
              <p:nvPr/>
            </p:nvSpPr>
            <p:spPr bwMode="auto">
              <a:xfrm>
                <a:off x="90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08" name="Line 12"/>
              <p:cNvSpPr>
                <a:spLocks noChangeShapeType="1"/>
              </p:cNvSpPr>
              <p:nvPr/>
            </p:nvSpPr>
            <p:spPr bwMode="auto">
              <a:xfrm>
                <a:off x="102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09" name="Line 13"/>
              <p:cNvSpPr>
                <a:spLocks noChangeShapeType="1"/>
              </p:cNvSpPr>
              <p:nvPr/>
            </p:nvSpPr>
            <p:spPr bwMode="auto">
              <a:xfrm>
                <a:off x="115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10" name="Line 14"/>
              <p:cNvSpPr>
                <a:spLocks noChangeShapeType="1"/>
              </p:cNvSpPr>
              <p:nvPr/>
            </p:nvSpPr>
            <p:spPr bwMode="auto">
              <a:xfrm>
                <a:off x="127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11" name="Line 15"/>
              <p:cNvSpPr>
                <a:spLocks noChangeShapeType="1"/>
              </p:cNvSpPr>
              <p:nvPr/>
            </p:nvSpPr>
            <p:spPr bwMode="auto">
              <a:xfrm>
                <a:off x="139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12" name="Line 16"/>
              <p:cNvSpPr>
                <a:spLocks noChangeShapeType="1"/>
              </p:cNvSpPr>
              <p:nvPr/>
            </p:nvSpPr>
            <p:spPr bwMode="auto">
              <a:xfrm>
                <a:off x="152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13" name="Line 17"/>
              <p:cNvSpPr>
                <a:spLocks noChangeShapeType="1"/>
              </p:cNvSpPr>
              <p:nvPr/>
            </p:nvSpPr>
            <p:spPr bwMode="auto">
              <a:xfrm>
                <a:off x="164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14" name="Line 18"/>
              <p:cNvSpPr>
                <a:spLocks noChangeShapeType="1"/>
              </p:cNvSpPr>
              <p:nvPr/>
            </p:nvSpPr>
            <p:spPr bwMode="auto">
              <a:xfrm>
                <a:off x="1768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15" name="Line 19"/>
              <p:cNvSpPr>
                <a:spLocks noChangeShapeType="1"/>
              </p:cNvSpPr>
              <p:nvPr/>
            </p:nvSpPr>
            <p:spPr bwMode="auto">
              <a:xfrm>
                <a:off x="189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16" name="Line 20"/>
              <p:cNvSpPr>
                <a:spLocks noChangeShapeType="1"/>
              </p:cNvSpPr>
              <p:nvPr/>
            </p:nvSpPr>
            <p:spPr bwMode="auto">
              <a:xfrm>
                <a:off x="2011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17" name="Line 21"/>
              <p:cNvSpPr>
                <a:spLocks noChangeShapeType="1"/>
              </p:cNvSpPr>
              <p:nvPr/>
            </p:nvSpPr>
            <p:spPr bwMode="auto">
              <a:xfrm>
                <a:off x="2138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18" name="Line 22"/>
              <p:cNvSpPr>
                <a:spLocks noChangeShapeType="1"/>
              </p:cNvSpPr>
              <p:nvPr/>
            </p:nvSpPr>
            <p:spPr bwMode="auto">
              <a:xfrm flipV="1">
                <a:off x="2259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19" name="Line 23"/>
              <p:cNvSpPr>
                <a:spLocks noChangeShapeType="1"/>
              </p:cNvSpPr>
              <p:nvPr/>
            </p:nvSpPr>
            <p:spPr bwMode="auto">
              <a:xfrm flipH="1">
                <a:off x="551" y="3080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20" name="Line 24"/>
              <p:cNvSpPr>
                <a:spLocks noChangeShapeType="1"/>
              </p:cNvSpPr>
              <p:nvPr/>
            </p:nvSpPr>
            <p:spPr bwMode="auto">
              <a:xfrm flipH="1">
                <a:off x="551" y="295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21" name="Line 25"/>
              <p:cNvSpPr>
                <a:spLocks noChangeShapeType="1"/>
              </p:cNvSpPr>
              <p:nvPr/>
            </p:nvSpPr>
            <p:spPr bwMode="auto">
              <a:xfrm flipH="1">
                <a:off x="551" y="2827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22" name="Line 26"/>
              <p:cNvSpPr>
                <a:spLocks noChangeShapeType="1"/>
              </p:cNvSpPr>
              <p:nvPr/>
            </p:nvSpPr>
            <p:spPr bwMode="auto">
              <a:xfrm flipH="1">
                <a:off x="551" y="270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23" name="Line 27"/>
              <p:cNvSpPr>
                <a:spLocks noChangeShapeType="1"/>
              </p:cNvSpPr>
              <p:nvPr/>
            </p:nvSpPr>
            <p:spPr bwMode="auto">
              <a:xfrm flipH="1">
                <a:off x="551" y="257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24" name="Line 28"/>
              <p:cNvSpPr>
                <a:spLocks noChangeShapeType="1"/>
              </p:cNvSpPr>
              <p:nvPr/>
            </p:nvSpPr>
            <p:spPr bwMode="auto">
              <a:xfrm flipH="1">
                <a:off x="551" y="2443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25" name="Line 29"/>
              <p:cNvSpPr>
                <a:spLocks noChangeShapeType="1"/>
              </p:cNvSpPr>
              <p:nvPr/>
            </p:nvSpPr>
            <p:spPr bwMode="auto">
              <a:xfrm flipH="1">
                <a:off x="551" y="2317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26" name="Line 30"/>
              <p:cNvSpPr>
                <a:spLocks noChangeShapeType="1"/>
              </p:cNvSpPr>
              <p:nvPr/>
            </p:nvSpPr>
            <p:spPr bwMode="auto">
              <a:xfrm flipH="1">
                <a:off x="551" y="219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27" name="Line 31"/>
              <p:cNvSpPr>
                <a:spLocks noChangeShapeType="1"/>
              </p:cNvSpPr>
              <p:nvPr/>
            </p:nvSpPr>
            <p:spPr bwMode="auto">
              <a:xfrm flipH="1">
                <a:off x="551" y="206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28" name="Line 32"/>
              <p:cNvSpPr>
                <a:spLocks noChangeShapeType="1"/>
              </p:cNvSpPr>
              <p:nvPr/>
            </p:nvSpPr>
            <p:spPr bwMode="auto">
              <a:xfrm flipH="1">
                <a:off x="551" y="1933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29" name="Text Box 33"/>
              <p:cNvSpPr txBox="1">
                <a:spLocks noChangeArrowheads="1"/>
              </p:cNvSpPr>
              <p:nvPr/>
            </p:nvSpPr>
            <p:spPr bwMode="auto">
              <a:xfrm>
                <a:off x="385" y="1525"/>
                <a:ext cx="2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/>
                  <a:t>y</a:t>
                </a:r>
              </a:p>
            </p:txBody>
          </p:sp>
          <p:sp>
            <p:nvSpPr>
              <p:cNvPr id="15430" name="Text Box 34"/>
              <p:cNvSpPr txBox="1">
                <a:spLocks noChangeArrowheads="1"/>
              </p:cNvSpPr>
              <p:nvPr/>
            </p:nvSpPr>
            <p:spPr bwMode="auto">
              <a:xfrm>
                <a:off x="2487" y="311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/>
                  <a:t>x</a:t>
                </a:r>
              </a:p>
            </p:txBody>
          </p:sp>
        </p:grpSp>
        <p:sp>
          <p:nvSpPr>
            <p:cNvPr id="15367" name="Text Box 35"/>
            <p:cNvSpPr txBox="1">
              <a:spLocks noChangeArrowheads="1"/>
            </p:cNvSpPr>
            <p:nvPr/>
          </p:nvSpPr>
          <p:spPr bwMode="auto">
            <a:xfrm>
              <a:off x="720" y="2246"/>
              <a:ext cx="48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(4,5)</a:t>
              </a:r>
            </a:p>
          </p:txBody>
        </p:sp>
        <p:sp>
          <p:nvSpPr>
            <p:cNvPr id="15368" name="Text Box 36"/>
            <p:cNvSpPr txBox="1">
              <a:spLocks noChangeArrowheads="1"/>
            </p:cNvSpPr>
            <p:nvPr/>
          </p:nvSpPr>
          <p:spPr bwMode="auto">
            <a:xfrm>
              <a:off x="1247" y="2246"/>
              <a:ext cx="48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(7,5)</a:t>
              </a:r>
            </a:p>
          </p:txBody>
        </p:sp>
        <p:grpSp>
          <p:nvGrpSpPr>
            <p:cNvPr id="15369" name="Group 37"/>
            <p:cNvGrpSpPr>
              <a:grpSpLocks/>
            </p:cNvGrpSpPr>
            <p:nvPr/>
          </p:nvGrpSpPr>
          <p:grpSpPr bwMode="auto">
            <a:xfrm>
              <a:off x="3016" y="1162"/>
              <a:ext cx="2314" cy="1819"/>
              <a:chOff x="385" y="1525"/>
              <a:chExt cx="2314" cy="1819"/>
            </a:xfrm>
          </p:grpSpPr>
          <p:sp>
            <p:nvSpPr>
              <p:cNvPr id="15377" name="Freeform 38"/>
              <p:cNvSpPr>
                <a:spLocks/>
              </p:cNvSpPr>
              <p:nvPr/>
            </p:nvSpPr>
            <p:spPr bwMode="auto">
              <a:xfrm>
                <a:off x="551" y="1723"/>
                <a:ext cx="1956" cy="1483"/>
              </a:xfrm>
              <a:custGeom>
                <a:avLst/>
                <a:gdLst>
                  <a:gd name="T0" fmla="*/ 0 w 1956"/>
                  <a:gd name="T1" fmla="*/ 0 h 1483"/>
                  <a:gd name="T2" fmla="*/ 0 w 1956"/>
                  <a:gd name="T3" fmla="*/ 1483 h 1483"/>
                  <a:gd name="T4" fmla="*/ 1956 w 1956"/>
                  <a:gd name="T5" fmla="*/ 1483 h 1483"/>
                  <a:gd name="T6" fmla="*/ 0 60000 65536"/>
                  <a:gd name="T7" fmla="*/ 0 60000 65536"/>
                  <a:gd name="T8" fmla="*/ 0 60000 65536"/>
                  <a:gd name="T9" fmla="*/ 0 w 1956"/>
                  <a:gd name="T10" fmla="*/ 0 h 1483"/>
                  <a:gd name="T11" fmla="*/ 1956 w 1956"/>
                  <a:gd name="T12" fmla="*/ 1483 h 14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6" h="1483">
                    <a:moveTo>
                      <a:pt x="0" y="0"/>
                    </a:moveTo>
                    <a:lnTo>
                      <a:pt x="0" y="1483"/>
                    </a:lnTo>
                    <a:lnTo>
                      <a:pt x="1956" y="148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78" name="Line 39"/>
              <p:cNvSpPr>
                <a:spLocks noChangeShapeType="1"/>
              </p:cNvSpPr>
              <p:nvPr/>
            </p:nvSpPr>
            <p:spPr bwMode="auto">
              <a:xfrm flipV="1">
                <a:off x="65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79" name="Line 40"/>
              <p:cNvSpPr>
                <a:spLocks noChangeShapeType="1"/>
              </p:cNvSpPr>
              <p:nvPr/>
            </p:nvSpPr>
            <p:spPr bwMode="auto">
              <a:xfrm>
                <a:off x="781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80" name="Line 41"/>
              <p:cNvSpPr>
                <a:spLocks noChangeShapeType="1"/>
              </p:cNvSpPr>
              <p:nvPr/>
            </p:nvSpPr>
            <p:spPr bwMode="auto">
              <a:xfrm>
                <a:off x="90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81" name="Line 42"/>
              <p:cNvSpPr>
                <a:spLocks noChangeShapeType="1"/>
              </p:cNvSpPr>
              <p:nvPr/>
            </p:nvSpPr>
            <p:spPr bwMode="auto">
              <a:xfrm>
                <a:off x="102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82" name="Line 43"/>
              <p:cNvSpPr>
                <a:spLocks noChangeShapeType="1"/>
              </p:cNvSpPr>
              <p:nvPr/>
            </p:nvSpPr>
            <p:spPr bwMode="auto">
              <a:xfrm>
                <a:off x="115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83" name="Line 44"/>
              <p:cNvSpPr>
                <a:spLocks noChangeShapeType="1"/>
              </p:cNvSpPr>
              <p:nvPr/>
            </p:nvSpPr>
            <p:spPr bwMode="auto">
              <a:xfrm>
                <a:off x="127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84" name="Line 45"/>
              <p:cNvSpPr>
                <a:spLocks noChangeShapeType="1"/>
              </p:cNvSpPr>
              <p:nvPr/>
            </p:nvSpPr>
            <p:spPr bwMode="auto">
              <a:xfrm>
                <a:off x="1394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85" name="Line 46"/>
              <p:cNvSpPr>
                <a:spLocks noChangeShapeType="1"/>
              </p:cNvSpPr>
              <p:nvPr/>
            </p:nvSpPr>
            <p:spPr bwMode="auto">
              <a:xfrm>
                <a:off x="152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86" name="Line 47"/>
              <p:cNvSpPr>
                <a:spLocks noChangeShapeType="1"/>
              </p:cNvSpPr>
              <p:nvPr/>
            </p:nvSpPr>
            <p:spPr bwMode="auto">
              <a:xfrm>
                <a:off x="1642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87" name="Line 48"/>
              <p:cNvSpPr>
                <a:spLocks noChangeShapeType="1"/>
              </p:cNvSpPr>
              <p:nvPr/>
            </p:nvSpPr>
            <p:spPr bwMode="auto">
              <a:xfrm>
                <a:off x="1768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88" name="Line 49"/>
              <p:cNvSpPr>
                <a:spLocks noChangeShapeType="1"/>
              </p:cNvSpPr>
              <p:nvPr/>
            </p:nvSpPr>
            <p:spPr bwMode="auto">
              <a:xfrm>
                <a:off x="1890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89" name="Line 50"/>
              <p:cNvSpPr>
                <a:spLocks noChangeShapeType="1"/>
              </p:cNvSpPr>
              <p:nvPr/>
            </p:nvSpPr>
            <p:spPr bwMode="auto">
              <a:xfrm>
                <a:off x="2011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90" name="Line 51"/>
              <p:cNvSpPr>
                <a:spLocks noChangeShapeType="1"/>
              </p:cNvSpPr>
              <p:nvPr/>
            </p:nvSpPr>
            <p:spPr bwMode="auto">
              <a:xfrm>
                <a:off x="2138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91" name="Line 52"/>
              <p:cNvSpPr>
                <a:spLocks noChangeShapeType="1"/>
              </p:cNvSpPr>
              <p:nvPr/>
            </p:nvSpPr>
            <p:spPr bwMode="auto">
              <a:xfrm flipV="1">
                <a:off x="2259" y="3113"/>
                <a:ext cx="1" cy="8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92" name="Line 53"/>
              <p:cNvSpPr>
                <a:spLocks noChangeShapeType="1"/>
              </p:cNvSpPr>
              <p:nvPr/>
            </p:nvSpPr>
            <p:spPr bwMode="auto">
              <a:xfrm flipH="1">
                <a:off x="551" y="3080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93" name="Line 54"/>
              <p:cNvSpPr>
                <a:spLocks noChangeShapeType="1"/>
              </p:cNvSpPr>
              <p:nvPr/>
            </p:nvSpPr>
            <p:spPr bwMode="auto">
              <a:xfrm flipH="1">
                <a:off x="551" y="295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94" name="Line 55"/>
              <p:cNvSpPr>
                <a:spLocks noChangeShapeType="1"/>
              </p:cNvSpPr>
              <p:nvPr/>
            </p:nvSpPr>
            <p:spPr bwMode="auto">
              <a:xfrm flipH="1">
                <a:off x="551" y="2827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95" name="Line 56"/>
              <p:cNvSpPr>
                <a:spLocks noChangeShapeType="1"/>
              </p:cNvSpPr>
              <p:nvPr/>
            </p:nvSpPr>
            <p:spPr bwMode="auto">
              <a:xfrm flipH="1">
                <a:off x="551" y="270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96" name="Line 57"/>
              <p:cNvSpPr>
                <a:spLocks noChangeShapeType="1"/>
              </p:cNvSpPr>
              <p:nvPr/>
            </p:nvSpPr>
            <p:spPr bwMode="auto">
              <a:xfrm flipH="1">
                <a:off x="551" y="257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97" name="Line 58"/>
              <p:cNvSpPr>
                <a:spLocks noChangeShapeType="1"/>
              </p:cNvSpPr>
              <p:nvPr/>
            </p:nvSpPr>
            <p:spPr bwMode="auto">
              <a:xfrm flipH="1">
                <a:off x="551" y="2443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98" name="Line 59"/>
              <p:cNvSpPr>
                <a:spLocks noChangeShapeType="1"/>
              </p:cNvSpPr>
              <p:nvPr/>
            </p:nvSpPr>
            <p:spPr bwMode="auto">
              <a:xfrm flipH="1">
                <a:off x="551" y="2317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99" name="Line 60"/>
              <p:cNvSpPr>
                <a:spLocks noChangeShapeType="1"/>
              </p:cNvSpPr>
              <p:nvPr/>
            </p:nvSpPr>
            <p:spPr bwMode="auto">
              <a:xfrm flipH="1">
                <a:off x="551" y="2191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00" name="Line 61"/>
              <p:cNvSpPr>
                <a:spLocks noChangeShapeType="1"/>
              </p:cNvSpPr>
              <p:nvPr/>
            </p:nvSpPr>
            <p:spPr bwMode="auto">
              <a:xfrm flipH="1">
                <a:off x="551" y="2064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01" name="Line 62"/>
              <p:cNvSpPr>
                <a:spLocks noChangeShapeType="1"/>
              </p:cNvSpPr>
              <p:nvPr/>
            </p:nvSpPr>
            <p:spPr bwMode="auto">
              <a:xfrm flipH="1">
                <a:off x="551" y="1933"/>
                <a:ext cx="8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02" name="Text Box 63"/>
              <p:cNvSpPr txBox="1">
                <a:spLocks noChangeArrowheads="1"/>
              </p:cNvSpPr>
              <p:nvPr/>
            </p:nvSpPr>
            <p:spPr bwMode="auto">
              <a:xfrm>
                <a:off x="385" y="1525"/>
                <a:ext cx="2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/>
                  <a:t>y</a:t>
                </a:r>
              </a:p>
            </p:txBody>
          </p:sp>
          <p:sp>
            <p:nvSpPr>
              <p:cNvPr id="15403" name="Text Box 64"/>
              <p:cNvSpPr txBox="1">
                <a:spLocks noChangeArrowheads="1"/>
              </p:cNvSpPr>
              <p:nvPr/>
            </p:nvSpPr>
            <p:spPr bwMode="auto">
              <a:xfrm>
                <a:off x="2487" y="311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/>
                  <a:t>x</a:t>
                </a:r>
              </a:p>
            </p:txBody>
          </p:sp>
        </p:grpSp>
        <p:sp>
          <p:nvSpPr>
            <p:cNvPr id="15370" name="Text Box 65"/>
            <p:cNvSpPr txBox="1">
              <a:spLocks noChangeArrowheads="1"/>
            </p:cNvSpPr>
            <p:nvPr/>
          </p:nvSpPr>
          <p:spPr bwMode="auto">
            <a:xfrm>
              <a:off x="3334" y="2251"/>
              <a:ext cx="7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(2.1,4.9)</a:t>
              </a:r>
            </a:p>
          </p:txBody>
        </p:sp>
        <p:sp>
          <p:nvSpPr>
            <p:cNvPr id="15371" name="Text Box 66"/>
            <p:cNvSpPr txBox="1">
              <a:spLocks noChangeArrowheads="1"/>
            </p:cNvSpPr>
            <p:nvPr/>
          </p:nvSpPr>
          <p:spPr bwMode="auto">
            <a:xfrm>
              <a:off x="3696" y="1888"/>
              <a:ext cx="7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(4.9,7.8)</a:t>
              </a:r>
            </a:p>
          </p:txBody>
        </p:sp>
        <p:sp>
          <p:nvSpPr>
            <p:cNvPr id="15372" name="AutoShape 67"/>
            <p:cNvSpPr>
              <a:spLocks noChangeArrowheads="1"/>
            </p:cNvSpPr>
            <p:nvPr/>
          </p:nvSpPr>
          <p:spPr bwMode="auto">
            <a:xfrm>
              <a:off x="2562" y="1978"/>
              <a:ext cx="409" cy="363"/>
            </a:xfrm>
            <a:prstGeom prst="rightArrow">
              <a:avLst>
                <a:gd name="adj1" fmla="val 50000"/>
                <a:gd name="adj2" fmla="val 2816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5373" name="Group 74"/>
            <p:cNvGrpSpPr>
              <a:grpSpLocks/>
            </p:cNvGrpSpPr>
            <p:nvPr/>
          </p:nvGrpSpPr>
          <p:grpSpPr bwMode="auto">
            <a:xfrm rot="-2594703">
              <a:off x="3152" y="1616"/>
              <a:ext cx="439" cy="608"/>
              <a:chOff x="987" y="1999"/>
              <a:chExt cx="439" cy="608"/>
            </a:xfrm>
          </p:grpSpPr>
          <p:sp>
            <p:nvSpPr>
              <p:cNvPr id="15374" name="Freeform 75"/>
              <p:cNvSpPr>
                <a:spLocks/>
              </p:cNvSpPr>
              <p:nvPr/>
            </p:nvSpPr>
            <p:spPr bwMode="auto">
              <a:xfrm>
                <a:off x="987" y="2532"/>
                <a:ext cx="74" cy="75"/>
              </a:xfrm>
              <a:custGeom>
                <a:avLst/>
                <a:gdLst>
                  <a:gd name="T0" fmla="*/ 0 w 74"/>
                  <a:gd name="T1" fmla="*/ 38 h 75"/>
                  <a:gd name="T2" fmla="*/ 4 w 74"/>
                  <a:gd name="T3" fmla="*/ 24 h 75"/>
                  <a:gd name="T4" fmla="*/ 14 w 74"/>
                  <a:gd name="T5" fmla="*/ 14 h 75"/>
                  <a:gd name="T6" fmla="*/ 23 w 74"/>
                  <a:gd name="T7" fmla="*/ 5 h 75"/>
                  <a:gd name="T8" fmla="*/ 37 w 74"/>
                  <a:gd name="T9" fmla="*/ 0 h 75"/>
                  <a:gd name="T10" fmla="*/ 51 w 74"/>
                  <a:gd name="T11" fmla="*/ 5 h 75"/>
                  <a:gd name="T12" fmla="*/ 65 w 74"/>
                  <a:gd name="T13" fmla="*/ 14 h 75"/>
                  <a:gd name="T14" fmla="*/ 74 w 74"/>
                  <a:gd name="T15" fmla="*/ 24 h 75"/>
                  <a:gd name="T16" fmla="*/ 74 w 74"/>
                  <a:gd name="T17" fmla="*/ 38 h 75"/>
                  <a:gd name="T18" fmla="*/ 74 w 74"/>
                  <a:gd name="T19" fmla="*/ 56 h 75"/>
                  <a:gd name="T20" fmla="*/ 65 w 74"/>
                  <a:gd name="T21" fmla="*/ 66 h 75"/>
                  <a:gd name="T22" fmla="*/ 51 w 74"/>
                  <a:gd name="T23" fmla="*/ 75 h 75"/>
                  <a:gd name="T24" fmla="*/ 37 w 74"/>
                  <a:gd name="T25" fmla="*/ 75 h 75"/>
                  <a:gd name="T26" fmla="*/ 23 w 74"/>
                  <a:gd name="T27" fmla="*/ 75 h 75"/>
                  <a:gd name="T28" fmla="*/ 14 w 74"/>
                  <a:gd name="T29" fmla="*/ 66 h 75"/>
                  <a:gd name="T30" fmla="*/ 4 w 74"/>
                  <a:gd name="T31" fmla="*/ 56 h 75"/>
                  <a:gd name="T32" fmla="*/ 0 w 74"/>
                  <a:gd name="T33" fmla="*/ 38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75"/>
                  <a:gd name="T53" fmla="*/ 74 w 74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75">
                    <a:moveTo>
                      <a:pt x="0" y="38"/>
                    </a:moveTo>
                    <a:lnTo>
                      <a:pt x="4" y="24"/>
                    </a:lnTo>
                    <a:lnTo>
                      <a:pt x="14" y="14"/>
                    </a:lnTo>
                    <a:lnTo>
                      <a:pt x="23" y="5"/>
                    </a:lnTo>
                    <a:lnTo>
                      <a:pt x="37" y="0"/>
                    </a:lnTo>
                    <a:lnTo>
                      <a:pt x="51" y="5"/>
                    </a:lnTo>
                    <a:lnTo>
                      <a:pt x="65" y="14"/>
                    </a:lnTo>
                    <a:lnTo>
                      <a:pt x="74" y="24"/>
                    </a:lnTo>
                    <a:lnTo>
                      <a:pt x="74" y="38"/>
                    </a:lnTo>
                    <a:lnTo>
                      <a:pt x="74" y="56"/>
                    </a:lnTo>
                    <a:lnTo>
                      <a:pt x="65" y="66"/>
                    </a:lnTo>
                    <a:lnTo>
                      <a:pt x="51" y="75"/>
                    </a:lnTo>
                    <a:lnTo>
                      <a:pt x="37" y="75"/>
                    </a:lnTo>
                    <a:lnTo>
                      <a:pt x="23" y="75"/>
                    </a:lnTo>
                    <a:lnTo>
                      <a:pt x="14" y="66"/>
                    </a:lnTo>
                    <a:lnTo>
                      <a:pt x="4" y="5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75" name="Freeform 76"/>
              <p:cNvSpPr>
                <a:spLocks/>
              </p:cNvSpPr>
              <p:nvPr/>
            </p:nvSpPr>
            <p:spPr bwMode="auto">
              <a:xfrm>
                <a:off x="1352" y="2532"/>
                <a:ext cx="74" cy="75"/>
              </a:xfrm>
              <a:custGeom>
                <a:avLst/>
                <a:gdLst>
                  <a:gd name="T0" fmla="*/ 0 w 74"/>
                  <a:gd name="T1" fmla="*/ 38 h 75"/>
                  <a:gd name="T2" fmla="*/ 4 w 74"/>
                  <a:gd name="T3" fmla="*/ 24 h 75"/>
                  <a:gd name="T4" fmla="*/ 14 w 74"/>
                  <a:gd name="T5" fmla="*/ 14 h 75"/>
                  <a:gd name="T6" fmla="*/ 23 w 74"/>
                  <a:gd name="T7" fmla="*/ 5 h 75"/>
                  <a:gd name="T8" fmla="*/ 37 w 74"/>
                  <a:gd name="T9" fmla="*/ 0 h 75"/>
                  <a:gd name="T10" fmla="*/ 51 w 74"/>
                  <a:gd name="T11" fmla="*/ 5 h 75"/>
                  <a:gd name="T12" fmla="*/ 65 w 74"/>
                  <a:gd name="T13" fmla="*/ 14 h 75"/>
                  <a:gd name="T14" fmla="*/ 74 w 74"/>
                  <a:gd name="T15" fmla="*/ 24 h 75"/>
                  <a:gd name="T16" fmla="*/ 74 w 74"/>
                  <a:gd name="T17" fmla="*/ 38 h 75"/>
                  <a:gd name="T18" fmla="*/ 74 w 74"/>
                  <a:gd name="T19" fmla="*/ 56 h 75"/>
                  <a:gd name="T20" fmla="*/ 65 w 74"/>
                  <a:gd name="T21" fmla="*/ 66 h 75"/>
                  <a:gd name="T22" fmla="*/ 51 w 74"/>
                  <a:gd name="T23" fmla="*/ 75 h 75"/>
                  <a:gd name="T24" fmla="*/ 37 w 74"/>
                  <a:gd name="T25" fmla="*/ 75 h 75"/>
                  <a:gd name="T26" fmla="*/ 23 w 74"/>
                  <a:gd name="T27" fmla="*/ 75 h 75"/>
                  <a:gd name="T28" fmla="*/ 14 w 74"/>
                  <a:gd name="T29" fmla="*/ 66 h 75"/>
                  <a:gd name="T30" fmla="*/ 4 w 74"/>
                  <a:gd name="T31" fmla="*/ 56 h 75"/>
                  <a:gd name="T32" fmla="*/ 0 w 74"/>
                  <a:gd name="T33" fmla="*/ 38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75"/>
                  <a:gd name="T53" fmla="*/ 74 w 74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75">
                    <a:moveTo>
                      <a:pt x="0" y="38"/>
                    </a:moveTo>
                    <a:lnTo>
                      <a:pt x="4" y="24"/>
                    </a:lnTo>
                    <a:lnTo>
                      <a:pt x="14" y="14"/>
                    </a:lnTo>
                    <a:lnTo>
                      <a:pt x="23" y="5"/>
                    </a:lnTo>
                    <a:lnTo>
                      <a:pt x="37" y="0"/>
                    </a:lnTo>
                    <a:lnTo>
                      <a:pt x="51" y="5"/>
                    </a:lnTo>
                    <a:lnTo>
                      <a:pt x="65" y="14"/>
                    </a:lnTo>
                    <a:lnTo>
                      <a:pt x="74" y="24"/>
                    </a:lnTo>
                    <a:lnTo>
                      <a:pt x="74" y="38"/>
                    </a:lnTo>
                    <a:lnTo>
                      <a:pt x="74" y="56"/>
                    </a:lnTo>
                    <a:lnTo>
                      <a:pt x="65" y="66"/>
                    </a:lnTo>
                    <a:lnTo>
                      <a:pt x="51" y="75"/>
                    </a:lnTo>
                    <a:lnTo>
                      <a:pt x="37" y="75"/>
                    </a:lnTo>
                    <a:lnTo>
                      <a:pt x="23" y="75"/>
                    </a:lnTo>
                    <a:lnTo>
                      <a:pt x="14" y="66"/>
                    </a:lnTo>
                    <a:lnTo>
                      <a:pt x="4" y="5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76" name="Freeform 77"/>
              <p:cNvSpPr>
                <a:spLocks/>
              </p:cNvSpPr>
              <p:nvPr/>
            </p:nvSpPr>
            <p:spPr bwMode="auto">
              <a:xfrm>
                <a:off x="1029" y="1999"/>
                <a:ext cx="365" cy="571"/>
              </a:xfrm>
              <a:custGeom>
                <a:avLst/>
                <a:gdLst>
                  <a:gd name="T0" fmla="*/ 0 w 365"/>
                  <a:gd name="T1" fmla="*/ 571 h 571"/>
                  <a:gd name="T2" fmla="*/ 0 w 365"/>
                  <a:gd name="T3" fmla="*/ 196 h 571"/>
                  <a:gd name="T4" fmla="*/ 182 w 365"/>
                  <a:gd name="T5" fmla="*/ 0 h 571"/>
                  <a:gd name="T6" fmla="*/ 365 w 365"/>
                  <a:gd name="T7" fmla="*/ 196 h 571"/>
                  <a:gd name="T8" fmla="*/ 365 w 365"/>
                  <a:gd name="T9" fmla="*/ 571 h 571"/>
                  <a:gd name="T10" fmla="*/ 0 w 365"/>
                  <a:gd name="T11" fmla="*/ 571 h 5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5"/>
                  <a:gd name="T19" fmla="*/ 0 h 571"/>
                  <a:gd name="T20" fmla="*/ 365 w 365"/>
                  <a:gd name="T21" fmla="*/ 571 h 5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5" h="571">
                    <a:moveTo>
                      <a:pt x="0" y="571"/>
                    </a:moveTo>
                    <a:lnTo>
                      <a:pt x="0" y="196"/>
                    </a:lnTo>
                    <a:lnTo>
                      <a:pt x="182" y="0"/>
                    </a:lnTo>
                    <a:lnTo>
                      <a:pt x="365" y="196"/>
                    </a:lnTo>
                    <a:lnTo>
                      <a:pt x="365" y="571"/>
                    </a:lnTo>
                    <a:lnTo>
                      <a:pt x="0" y="571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aphicFrame>
        <p:nvGraphicFramePr>
          <p:cNvPr id="15362" name="Object 79"/>
          <p:cNvGraphicFramePr>
            <a:graphicFrameLocks noGrp="1" noChangeAspect="1"/>
          </p:cNvGraphicFramePr>
          <p:nvPr>
            <p:ph idx="1"/>
          </p:nvPr>
        </p:nvGraphicFramePr>
        <p:xfrm>
          <a:off x="4716463" y="4746625"/>
          <a:ext cx="38608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Equation" r:id="rId4" imgW="1752480" imgH="609480" progId="Equation.3">
                  <p:embed/>
                </p:oleObj>
              </mc:Choice>
              <mc:Fallback>
                <p:oleObj name="Equation" r:id="rId4" imgW="1752480" imgH="60948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746625"/>
                        <a:ext cx="38608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2D Rotation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600" smtClean="0"/>
              <a:t>Consider rotation about the origin by </a:t>
            </a:r>
            <a:r>
              <a:rPr lang="en-US" altLang="ja-JP" sz="2600" smtClean="0">
                <a:latin typeface="Symbol" pitchFamily="18" charset="2"/>
              </a:rPr>
              <a:t>q</a:t>
            </a:r>
            <a:r>
              <a:rPr lang="en-US" altLang="ja-JP" sz="2600" smtClean="0"/>
              <a:t> degrees</a:t>
            </a:r>
          </a:p>
          <a:p>
            <a:pPr lvl="1" eaLnBrk="1" hangingPunct="1"/>
            <a:r>
              <a:rPr lang="en-US" altLang="ja-JP" smtClean="0"/>
              <a:t>radius stays the same, angle increases by </a:t>
            </a:r>
            <a:r>
              <a:rPr lang="en-US" altLang="ja-JP" i="1" smtClean="0">
                <a:latin typeface="Symbol" pitchFamily="18" charset="2"/>
              </a:rPr>
              <a:t>q</a:t>
            </a:r>
          </a:p>
        </p:txBody>
      </p:sp>
      <p:pic>
        <p:nvPicPr>
          <p:cNvPr id="49156" name="Picture 4" descr="AN04F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33763"/>
            <a:ext cx="25304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876800" y="4271963"/>
            <a:ext cx="278765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latin typeface="Times New Roman" pitchFamily="18" charset="0"/>
              </a:rPr>
              <a:t>x’=x cos </a:t>
            </a:r>
            <a:r>
              <a:rPr kumimoji="0" lang="en-US" altLang="ja-JP" sz="2400">
                <a:latin typeface="Symbol" pitchFamily="18" charset="2"/>
              </a:rPr>
              <a:t>q</a:t>
            </a:r>
            <a:r>
              <a:rPr kumimoji="0" lang="en-US" altLang="ja-JP" sz="2400">
                <a:latin typeface="Times New Roman" pitchFamily="18" charset="0"/>
              </a:rPr>
              <a:t> –y sin </a:t>
            </a:r>
            <a:r>
              <a:rPr kumimoji="0" lang="en-US" altLang="ja-JP" sz="2400">
                <a:latin typeface="Symbol" pitchFamily="18" charset="2"/>
              </a:rPr>
              <a:t>q</a:t>
            </a:r>
          </a:p>
          <a:p>
            <a:r>
              <a:rPr kumimoji="0" lang="en-US" altLang="ja-JP" sz="2400">
                <a:latin typeface="Times New Roman" pitchFamily="18" charset="0"/>
              </a:rPr>
              <a:t>y’ = x sin </a:t>
            </a:r>
            <a:r>
              <a:rPr kumimoji="0" lang="en-US" altLang="ja-JP" sz="2400">
                <a:latin typeface="Symbol" pitchFamily="18" charset="2"/>
              </a:rPr>
              <a:t>q</a:t>
            </a:r>
            <a:r>
              <a:rPr kumimoji="0" lang="en-US" altLang="ja-JP" sz="2400">
                <a:latin typeface="Times New Roman" pitchFamily="18" charset="0"/>
              </a:rPr>
              <a:t> + y cos </a:t>
            </a:r>
            <a:r>
              <a:rPr kumimoji="0" lang="en-US" altLang="ja-JP" sz="2400">
                <a:latin typeface="Symbol" pitchFamily="18" charset="2"/>
              </a:rPr>
              <a:t>q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5414963"/>
            <a:ext cx="1479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latin typeface="Times New Roman" pitchFamily="18" charset="0"/>
              </a:rPr>
              <a:t>x = r cos </a:t>
            </a:r>
            <a:r>
              <a:rPr kumimoji="0" lang="en-US" altLang="ja-JP" sz="2400">
                <a:latin typeface="Symbol" pitchFamily="18" charset="2"/>
              </a:rPr>
              <a:t>f</a:t>
            </a:r>
          </a:p>
          <a:p>
            <a:r>
              <a:rPr kumimoji="0" lang="en-US" altLang="ja-JP" sz="2400">
                <a:latin typeface="Times New Roman" pitchFamily="18" charset="0"/>
              </a:rPr>
              <a:t>y = r sin </a:t>
            </a:r>
            <a:r>
              <a:rPr kumimoji="0" lang="en-US" altLang="ja-JP" sz="2400">
                <a:latin typeface="Symbol" pitchFamily="18" charset="2"/>
              </a:rPr>
              <a:t>f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 flipV="1">
            <a:off x="3886200" y="5262563"/>
            <a:ext cx="8382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530600" y="2900363"/>
            <a:ext cx="2262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latin typeface="Times New Roman" pitchFamily="18" charset="0"/>
              </a:rPr>
              <a:t>x’ = r cos (</a:t>
            </a:r>
            <a:r>
              <a:rPr kumimoji="0" lang="en-US" altLang="ja-JP" sz="2400">
                <a:latin typeface="Symbol" pitchFamily="18" charset="2"/>
              </a:rPr>
              <a:t>f + q)</a:t>
            </a:r>
          </a:p>
          <a:p>
            <a:r>
              <a:rPr kumimoji="0" lang="en-US" altLang="ja-JP" sz="2400">
                <a:latin typeface="Times New Roman" pitchFamily="18" charset="0"/>
              </a:rPr>
              <a:t>y’ = r sin (</a:t>
            </a:r>
            <a:r>
              <a:rPr kumimoji="0" lang="en-US" altLang="ja-JP" sz="2400">
                <a:latin typeface="Symbol" pitchFamily="18" charset="2"/>
              </a:rPr>
              <a:t>f + q)</a:t>
            </a: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>
            <a:off x="3124200" y="3357563"/>
            <a:ext cx="3810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Limitations of a 2X2 matrix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Scaling</a:t>
            </a:r>
          </a:p>
          <a:p>
            <a:pPr eaLnBrk="1" hangingPunct="1"/>
            <a:r>
              <a:rPr lang="en-US" altLang="zh-TW" smtClean="0"/>
              <a:t>Rotation</a:t>
            </a:r>
          </a:p>
          <a:p>
            <a:pPr eaLnBrk="1" hangingPunct="1"/>
            <a:r>
              <a:rPr lang="en-US" altLang="zh-TW" smtClean="0"/>
              <a:t>Reflection</a:t>
            </a:r>
          </a:p>
          <a:p>
            <a:pPr eaLnBrk="1" hangingPunct="1"/>
            <a:r>
              <a:rPr lang="en-US" altLang="zh-TW" smtClean="0"/>
              <a:t>Shearing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What do we miss?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Homogeneous Coordinates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Why &amp; What is</a:t>
            </a:r>
            <a:br>
              <a:rPr lang="en-US" altLang="ja-JP" dirty="0" smtClean="0"/>
            </a:br>
            <a:r>
              <a:rPr lang="en-US" altLang="ja-JP" b="1" dirty="0" smtClean="0"/>
              <a:t>homogeneous coordinates</a:t>
            </a:r>
            <a:r>
              <a:rPr lang="en-US" altLang="ja-JP" dirty="0" smtClean="0"/>
              <a:t> ?</a:t>
            </a:r>
          </a:p>
          <a:p>
            <a:pPr lvl="1" eaLnBrk="1" hangingPunct="1"/>
            <a:r>
              <a:rPr lang="en-US" altLang="ja-JP" dirty="0" smtClean="0"/>
              <a:t>if points are expressed in homogeneous coordinates, all </a:t>
            </a:r>
            <a:r>
              <a:rPr lang="en-US" altLang="ja-JP" dirty="0" smtClean="0"/>
              <a:t>transformations </a:t>
            </a:r>
            <a:r>
              <a:rPr lang="en-US" altLang="ja-JP" dirty="0" smtClean="0"/>
              <a:t>can be treated as multiplications.</a:t>
            </a:r>
          </a:p>
        </p:txBody>
      </p:sp>
      <p:graphicFrame>
        <p:nvGraphicFramePr>
          <p:cNvPr id="16386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843213" y="4581525"/>
          <a:ext cx="3563937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4" imgW="1104840" imgH="203040" progId="Equation.3">
                  <p:embed/>
                </p:oleObj>
              </mc:Choice>
              <mc:Fallback>
                <p:oleObj name="Equation" r:id="rId4" imgW="110484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581525"/>
                        <a:ext cx="3563937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Line 8"/>
          <p:cNvSpPr>
            <a:spLocks noChangeShapeType="1"/>
          </p:cNvSpPr>
          <p:nvPr/>
        </p:nvSpPr>
        <p:spPr bwMode="auto">
          <a:xfrm flipV="1">
            <a:off x="5867400" y="50863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5251450" y="5516563"/>
            <a:ext cx="162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usually 1</a:t>
            </a:r>
          </a:p>
          <a:p>
            <a:pPr eaLnBrk="1" hangingPunct="1"/>
            <a:r>
              <a:rPr lang="en-US" altLang="ja-JP"/>
              <a:t>can not be 0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Homogeneous Coordinates</a:t>
            </a:r>
          </a:p>
        </p:txBody>
      </p:sp>
      <p:grpSp>
        <p:nvGrpSpPr>
          <p:cNvPr id="51203" name="Group 55"/>
          <p:cNvGrpSpPr>
            <a:grpSpLocks/>
          </p:cNvGrpSpPr>
          <p:nvPr/>
        </p:nvGrpSpPr>
        <p:grpSpPr bwMode="auto">
          <a:xfrm>
            <a:off x="2435225" y="1989138"/>
            <a:ext cx="4367213" cy="3822700"/>
            <a:chOff x="1534" y="1253"/>
            <a:chExt cx="2751" cy="2408"/>
          </a:xfrm>
        </p:grpSpPr>
        <p:sp>
          <p:nvSpPr>
            <p:cNvPr id="51204" name="Freeform 9"/>
            <p:cNvSpPr>
              <a:spLocks/>
            </p:cNvSpPr>
            <p:nvPr/>
          </p:nvSpPr>
          <p:spPr bwMode="auto">
            <a:xfrm>
              <a:off x="1534" y="2109"/>
              <a:ext cx="2511" cy="1020"/>
            </a:xfrm>
            <a:custGeom>
              <a:avLst/>
              <a:gdLst>
                <a:gd name="T0" fmla="*/ 1026 w 2511"/>
                <a:gd name="T1" fmla="*/ 0 h 1020"/>
                <a:gd name="T2" fmla="*/ 2511 w 2511"/>
                <a:gd name="T3" fmla="*/ 0 h 1020"/>
                <a:gd name="T4" fmla="*/ 1486 w 2511"/>
                <a:gd name="T5" fmla="*/ 1020 h 1020"/>
                <a:gd name="T6" fmla="*/ 0 w 2511"/>
                <a:gd name="T7" fmla="*/ 1020 h 1020"/>
                <a:gd name="T8" fmla="*/ 1026 w 2511"/>
                <a:gd name="T9" fmla="*/ 0 h 10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1"/>
                <a:gd name="T16" fmla="*/ 0 h 1020"/>
                <a:gd name="T17" fmla="*/ 2511 w 2511"/>
                <a:gd name="T18" fmla="*/ 1020 h 10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1" h="1020">
                  <a:moveTo>
                    <a:pt x="1026" y="0"/>
                  </a:moveTo>
                  <a:lnTo>
                    <a:pt x="2511" y="0"/>
                  </a:lnTo>
                  <a:lnTo>
                    <a:pt x="1486" y="1020"/>
                  </a:lnTo>
                  <a:lnTo>
                    <a:pt x="0" y="1020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05" name="Freeform 10"/>
            <p:cNvSpPr>
              <a:spLocks/>
            </p:cNvSpPr>
            <p:nvPr/>
          </p:nvSpPr>
          <p:spPr bwMode="auto">
            <a:xfrm>
              <a:off x="1534" y="2109"/>
              <a:ext cx="2511" cy="1020"/>
            </a:xfrm>
            <a:custGeom>
              <a:avLst/>
              <a:gdLst>
                <a:gd name="T0" fmla="*/ 1026 w 2511"/>
                <a:gd name="T1" fmla="*/ 0 h 1020"/>
                <a:gd name="T2" fmla="*/ 2511 w 2511"/>
                <a:gd name="T3" fmla="*/ 0 h 1020"/>
                <a:gd name="T4" fmla="*/ 1486 w 2511"/>
                <a:gd name="T5" fmla="*/ 1020 h 1020"/>
                <a:gd name="T6" fmla="*/ 0 w 2511"/>
                <a:gd name="T7" fmla="*/ 1020 h 1020"/>
                <a:gd name="T8" fmla="*/ 1026 w 2511"/>
                <a:gd name="T9" fmla="*/ 0 h 10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11"/>
                <a:gd name="T16" fmla="*/ 0 h 1020"/>
                <a:gd name="T17" fmla="*/ 2511 w 2511"/>
                <a:gd name="T18" fmla="*/ 1020 h 10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11" h="1020">
                  <a:moveTo>
                    <a:pt x="1026" y="0"/>
                  </a:moveTo>
                  <a:lnTo>
                    <a:pt x="2511" y="0"/>
                  </a:lnTo>
                  <a:lnTo>
                    <a:pt x="1486" y="1020"/>
                  </a:lnTo>
                  <a:lnTo>
                    <a:pt x="0" y="1020"/>
                  </a:lnTo>
                  <a:lnTo>
                    <a:pt x="1026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06" name="Freeform 11"/>
            <p:cNvSpPr>
              <a:spLocks/>
            </p:cNvSpPr>
            <p:nvPr/>
          </p:nvSpPr>
          <p:spPr bwMode="auto">
            <a:xfrm>
              <a:off x="1878" y="3383"/>
              <a:ext cx="127" cy="85"/>
            </a:xfrm>
            <a:custGeom>
              <a:avLst/>
              <a:gdLst>
                <a:gd name="T0" fmla="*/ 42 w 127"/>
                <a:gd name="T1" fmla="*/ 0 h 85"/>
                <a:gd name="T2" fmla="*/ 127 w 127"/>
                <a:gd name="T3" fmla="*/ 0 h 85"/>
                <a:gd name="T4" fmla="*/ 0 w 127"/>
                <a:gd name="T5" fmla="*/ 85 h 85"/>
                <a:gd name="T6" fmla="*/ 42 w 127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85"/>
                <a:gd name="T14" fmla="*/ 127 w 127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85">
                  <a:moveTo>
                    <a:pt x="42" y="0"/>
                  </a:moveTo>
                  <a:lnTo>
                    <a:pt x="127" y="0"/>
                  </a:lnTo>
                  <a:lnTo>
                    <a:pt x="0" y="8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07" name="Freeform 12"/>
            <p:cNvSpPr>
              <a:spLocks/>
            </p:cNvSpPr>
            <p:nvPr/>
          </p:nvSpPr>
          <p:spPr bwMode="auto">
            <a:xfrm>
              <a:off x="3924" y="2754"/>
              <a:ext cx="127" cy="85"/>
            </a:xfrm>
            <a:custGeom>
              <a:avLst/>
              <a:gdLst>
                <a:gd name="T0" fmla="*/ 0 w 127"/>
                <a:gd name="T1" fmla="*/ 85 h 85"/>
                <a:gd name="T2" fmla="*/ 84 w 127"/>
                <a:gd name="T3" fmla="*/ 0 h 85"/>
                <a:gd name="T4" fmla="*/ 127 w 127"/>
                <a:gd name="T5" fmla="*/ 42 h 85"/>
                <a:gd name="T6" fmla="*/ 0 w 127"/>
                <a:gd name="T7" fmla="*/ 85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85"/>
                <a:gd name="T14" fmla="*/ 127 w 127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85">
                  <a:moveTo>
                    <a:pt x="0" y="85"/>
                  </a:moveTo>
                  <a:lnTo>
                    <a:pt x="84" y="0"/>
                  </a:lnTo>
                  <a:lnTo>
                    <a:pt x="127" y="42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08" name="Line 15"/>
            <p:cNvSpPr>
              <a:spLocks noChangeShapeType="1"/>
            </p:cNvSpPr>
            <p:nvPr/>
          </p:nvSpPr>
          <p:spPr bwMode="auto">
            <a:xfrm flipV="1">
              <a:off x="2803" y="1501"/>
              <a:ext cx="830" cy="1031"/>
            </a:xfrm>
            <a:prstGeom prst="line">
              <a:avLst/>
            </a:prstGeom>
            <a:noFill/>
            <a:ln w="58738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09" name="Line 16"/>
            <p:cNvSpPr>
              <a:spLocks noChangeShapeType="1"/>
            </p:cNvSpPr>
            <p:nvPr/>
          </p:nvSpPr>
          <p:spPr bwMode="auto">
            <a:xfrm>
              <a:off x="2544" y="2796"/>
              <a:ext cx="8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10" name="Line 17"/>
            <p:cNvSpPr>
              <a:spLocks noChangeShapeType="1"/>
            </p:cNvSpPr>
            <p:nvPr/>
          </p:nvSpPr>
          <p:spPr bwMode="auto">
            <a:xfrm>
              <a:off x="2692" y="2796"/>
              <a:ext cx="8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11" name="Line 18"/>
            <p:cNvSpPr>
              <a:spLocks noChangeShapeType="1"/>
            </p:cNvSpPr>
            <p:nvPr/>
          </p:nvSpPr>
          <p:spPr bwMode="auto">
            <a:xfrm>
              <a:off x="2840" y="2796"/>
              <a:ext cx="8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12" name="Line 19"/>
            <p:cNvSpPr>
              <a:spLocks noChangeShapeType="1"/>
            </p:cNvSpPr>
            <p:nvPr/>
          </p:nvSpPr>
          <p:spPr bwMode="auto">
            <a:xfrm>
              <a:off x="2988" y="2796"/>
              <a:ext cx="8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13" name="Line 20"/>
            <p:cNvSpPr>
              <a:spLocks noChangeShapeType="1"/>
            </p:cNvSpPr>
            <p:nvPr/>
          </p:nvSpPr>
          <p:spPr bwMode="auto">
            <a:xfrm>
              <a:off x="3136" y="2796"/>
              <a:ext cx="8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14" name="Line 21"/>
            <p:cNvSpPr>
              <a:spLocks noChangeShapeType="1"/>
            </p:cNvSpPr>
            <p:nvPr/>
          </p:nvSpPr>
          <p:spPr bwMode="auto">
            <a:xfrm>
              <a:off x="3284" y="2796"/>
              <a:ext cx="69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15" name="Line 22"/>
            <p:cNvSpPr>
              <a:spLocks noChangeShapeType="1"/>
            </p:cNvSpPr>
            <p:nvPr/>
          </p:nvSpPr>
          <p:spPr bwMode="auto">
            <a:xfrm>
              <a:off x="3353" y="2796"/>
              <a:ext cx="613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16" name="Line 23"/>
            <p:cNvSpPr>
              <a:spLocks noChangeShapeType="1"/>
            </p:cNvSpPr>
            <p:nvPr/>
          </p:nvSpPr>
          <p:spPr bwMode="auto">
            <a:xfrm flipH="1">
              <a:off x="2744" y="2543"/>
              <a:ext cx="54" cy="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17" name="Line 24"/>
            <p:cNvSpPr>
              <a:spLocks noChangeShapeType="1"/>
            </p:cNvSpPr>
            <p:nvPr/>
          </p:nvSpPr>
          <p:spPr bwMode="auto">
            <a:xfrm flipH="1">
              <a:off x="2634" y="2648"/>
              <a:ext cx="63" cy="5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18" name="Line 25"/>
            <p:cNvSpPr>
              <a:spLocks noChangeShapeType="1"/>
            </p:cNvSpPr>
            <p:nvPr/>
          </p:nvSpPr>
          <p:spPr bwMode="auto">
            <a:xfrm flipH="1">
              <a:off x="2528" y="2754"/>
              <a:ext cx="64" cy="5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19" name="Line 26"/>
            <p:cNvSpPr>
              <a:spLocks noChangeShapeType="1"/>
            </p:cNvSpPr>
            <p:nvPr/>
          </p:nvSpPr>
          <p:spPr bwMode="auto">
            <a:xfrm flipH="1">
              <a:off x="2428" y="2855"/>
              <a:ext cx="58" cy="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20" name="Line 27"/>
            <p:cNvSpPr>
              <a:spLocks noChangeShapeType="1"/>
            </p:cNvSpPr>
            <p:nvPr/>
          </p:nvSpPr>
          <p:spPr bwMode="auto">
            <a:xfrm flipH="1">
              <a:off x="2322" y="2960"/>
              <a:ext cx="58" cy="5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21" name="Line 28"/>
            <p:cNvSpPr>
              <a:spLocks noChangeShapeType="1"/>
            </p:cNvSpPr>
            <p:nvPr/>
          </p:nvSpPr>
          <p:spPr bwMode="auto">
            <a:xfrm flipH="1">
              <a:off x="2216" y="3066"/>
              <a:ext cx="58" cy="5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22" name="Line 29"/>
            <p:cNvSpPr>
              <a:spLocks noChangeShapeType="1"/>
            </p:cNvSpPr>
            <p:nvPr/>
          </p:nvSpPr>
          <p:spPr bwMode="auto">
            <a:xfrm flipH="1">
              <a:off x="1952" y="3129"/>
              <a:ext cx="259" cy="259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23" name="Line 30"/>
            <p:cNvSpPr>
              <a:spLocks noChangeShapeType="1"/>
            </p:cNvSpPr>
            <p:nvPr/>
          </p:nvSpPr>
          <p:spPr bwMode="auto">
            <a:xfrm flipV="1">
              <a:off x="2544" y="2712"/>
              <a:ext cx="1" cy="8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24" name="Line 31"/>
            <p:cNvSpPr>
              <a:spLocks noChangeShapeType="1"/>
            </p:cNvSpPr>
            <p:nvPr/>
          </p:nvSpPr>
          <p:spPr bwMode="auto">
            <a:xfrm flipV="1">
              <a:off x="2544" y="2564"/>
              <a:ext cx="1" cy="8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25" name="Line 32"/>
            <p:cNvSpPr>
              <a:spLocks noChangeShapeType="1"/>
            </p:cNvSpPr>
            <p:nvPr/>
          </p:nvSpPr>
          <p:spPr bwMode="auto">
            <a:xfrm flipV="1">
              <a:off x="2544" y="1554"/>
              <a:ext cx="1" cy="99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26" name="Line 34"/>
            <p:cNvSpPr>
              <a:spLocks noChangeShapeType="1"/>
            </p:cNvSpPr>
            <p:nvPr/>
          </p:nvSpPr>
          <p:spPr bwMode="auto">
            <a:xfrm flipV="1">
              <a:off x="2544" y="1554"/>
              <a:ext cx="1" cy="99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227" name="Text Box 50"/>
            <p:cNvSpPr txBox="1">
              <a:spLocks noChangeArrowheads="1"/>
            </p:cNvSpPr>
            <p:nvPr/>
          </p:nvSpPr>
          <p:spPr bwMode="auto">
            <a:xfrm>
              <a:off x="4059" y="2659"/>
              <a:ext cx="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 i="1"/>
                <a:t>X</a:t>
              </a:r>
            </a:p>
          </p:txBody>
        </p:sp>
        <p:sp>
          <p:nvSpPr>
            <p:cNvPr id="51228" name="Text Box 51"/>
            <p:cNvSpPr txBox="1">
              <a:spLocks noChangeArrowheads="1"/>
            </p:cNvSpPr>
            <p:nvPr/>
          </p:nvSpPr>
          <p:spPr bwMode="auto">
            <a:xfrm>
              <a:off x="1746" y="3430"/>
              <a:ext cx="2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 i="1"/>
                <a:t>Y</a:t>
              </a:r>
            </a:p>
          </p:txBody>
        </p:sp>
        <p:sp>
          <p:nvSpPr>
            <p:cNvPr id="51229" name="Text Box 52"/>
            <p:cNvSpPr txBox="1">
              <a:spLocks noChangeArrowheads="1"/>
            </p:cNvSpPr>
            <p:nvPr/>
          </p:nvSpPr>
          <p:spPr bwMode="auto">
            <a:xfrm>
              <a:off x="2426" y="1253"/>
              <a:ext cx="2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 i="1"/>
                <a:t>W</a:t>
              </a:r>
            </a:p>
          </p:txBody>
        </p:sp>
        <p:sp>
          <p:nvSpPr>
            <p:cNvPr id="51230" name="Text Box 53"/>
            <p:cNvSpPr txBox="1">
              <a:spLocks noChangeArrowheads="1"/>
            </p:cNvSpPr>
            <p:nvPr/>
          </p:nvSpPr>
          <p:spPr bwMode="auto">
            <a:xfrm>
              <a:off x="3651" y="1298"/>
              <a:ext cx="2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 i="1"/>
                <a:t>P</a:t>
              </a:r>
            </a:p>
          </p:txBody>
        </p:sp>
        <p:sp>
          <p:nvSpPr>
            <p:cNvPr id="51231" name="Text Box 54"/>
            <p:cNvSpPr txBox="1">
              <a:spLocks noChangeArrowheads="1"/>
            </p:cNvSpPr>
            <p:nvPr/>
          </p:nvSpPr>
          <p:spPr bwMode="auto">
            <a:xfrm>
              <a:off x="2472" y="3113"/>
              <a:ext cx="9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 i="1"/>
                <a:t>W</a:t>
              </a:r>
              <a:r>
                <a:rPr lang="en-US" altLang="ja-JP" b="1"/>
                <a:t>=1 plane</a:t>
              </a: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ja-JP" sz="3200" smtClean="0"/>
              <a:t>Homogeneous Coordinates</a:t>
            </a:r>
            <a:r>
              <a:rPr lang="en-US" altLang="ja-JP" sz="3400" smtClean="0"/>
              <a:t> for</a:t>
            </a:r>
            <a:br>
              <a:rPr lang="en-US" altLang="ja-JP" sz="3400" smtClean="0"/>
            </a:br>
            <a:r>
              <a:rPr lang="en-US" altLang="ja-JP" sz="3400" smtClean="0"/>
              <a:t>2D Translation</a:t>
            </a:r>
          </a:p>
        </p:txBody>
      </p:sp>
      <p:graphicFrame>
        <p:nvGraphicFramePr>
          <p:cNvPr id="17410" name="Object 7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71550" y="1989138"/>
          <a:ext cx="2395538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4" imgW="1079280" imgH="634680" progId="Equation.3">
                  <p:embed/>
                </p:oleObj>
              </mc:Choice>
              <mc:Fallback>
                <p:oleObj name="Equation" r:id="rId4" imgW="1079280" imgH="63468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89138"/>
                        <a:ext cx="2395538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7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48263" y="1916113"/>
          <a:ext cx="3297237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6" imgW="1485720" imgH="888840" progId="Equation.3">
                  <p:embed/>
                </p:oleObj>
              </mc:Choice>
              <mc:Fallback>
                <p:oleObj name="Equation" r:id="rId6" imgW="1485720" imgH="88884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916113"/>
                        <a:ext cx="3297237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7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71550" y="4724400"/>
          <a:ext cx="278923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8" imgW="1257120" imgH="457200" progId="Equation.3">
                  <p:embed/>
                </p:oleObj>
              </mc:Choice>
              <mc:Fallback>
                <p:oleObj name="Equation" r:id="rId8" imgW="1257120" imgH="457200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24400"/>
                        <a:ext cx="2789238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AutoShape 74"/>
          <p:cNvSpPr>
            <a:spLocks noChangeArrowheads="1"/>
          </p:cNvSpPr>
          <p:nvPr/>
        </p:nvSpPr>
        <p:spPr bwMode="auto">
          <a:xfrm>
            <a:off x="3995738" y="2305050"/>
            <a:ext cx="649287" cy="576263"/>
          </a:xfrm>
          <a:prstGeom prst="rightArrow">
            <a:avLst>
              <a:gd name="adj1" fmla="val 50000"/>
              <a:gd name="adj2" fmla="val 281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F6002-BF5B-49FB-BBB1-EA88AD02EAA2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200" smtClean="0"/>
              <a:t>Homogeneous Coordinates</a:t>
            </a:r>
            <a:r>
              <a:rPr lang="en-US" altLang="ja-JP" sz="3400" smtClean="0"/>
              <a:t> for</a:t>
            </a:r>
            <a:br>
              <a:rPr lang="en-US" altLang="ja-JP" sz="3400" smtClean="0"/>
            </a:br>
            <a:r>
              <a:rPr lang="en-US" altLang="ja-JP" sz="3400" smtClean="0"/>
              <a:t>2D Translation</a:t>
            </a:r>
          </a:p>
        </p:txBody>
      </p:sp>
      <p:graphicFrame>
        <p:nvGraphicFramePr>
          <p:cNvPr id="18434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755650" y="2924175"/>
          <a:ext cx="7158038" cy="315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4" imgW="3225600" imgH="1422360" progId="Equation.3">
                  <p:embed/>
                </p:oleObj>
              </mc:Choice>
              <mc:Fallback>
                <p:oleObj name="Equation" r:id="rId4" imgW="3225600" imgH="14223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924175"/>
                        <a:ext cx="7158038" cy="315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755650" y="1773238"/>
          <a:ext cx="45847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6" imgW="2070000" imgH="482400" progId="Equation.3">
                  <p:embed/>
                </p:oleObj>
              </mc:Choice>
              <mc:Fallback>
                <p:oleObj name="Equation" r:id="rId6" imgW="2070000" imgH="482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773238"/>
                        <a:ext cx="4584700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A9E3-F0A6-4ABA-8D2E-C39A33E5BA43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200" smtClean="0"/>
              <a:t>Homogeneous Coordinates</a:t>
            </a:r>
            <a:r>
              <a:rPr lang="en-US" altLang="ja-JP" sz="3400" smtClean="0"/>
              <a:t> for</a:t>
            </a:r>
            <a:br>
              <a:rPr lang="en-US" altLang="ja-JP" sz="3400" smtClean="0"/>
            </a:br>
            <a:r>
              <a:rPr lang="en-US" altLang="ja-JP" sz="3400" smtClean="0"/>
              <a:t>2D Scaling</a:t>
            </a:r>
          </a:p>
        </p:txBody>
      </p:sp>
      <p:graphicFrame>
        <p:nvGraphicFramePr>
          <p:cNvPr id="19458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971550" y="1989138"/>
          <a:ext cx="2649538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quation" r:id="rId4" imgW="1193760" imgH="634680" progId="Equation.3">
                  <p:embed/>
                </p:oleObj>
              </mc:Choice>
              <mc:Fallback>
                <p:oleObj name="Equation" r:id="rId4" imgW="1193760" imgH="6346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89138"/>
                        <a:ext cx="2649538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48263" y="1557338"/>
          <a:ext cx="3381375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quation" r:id="rId6" imgW="1523880" imgH="888840" progId="Equation.3">
                  <p:embed/>
                </p:oleObj>
              </mc:Choice>
              <mc:Fallback>
                <p:oleObj name="Equation" r:id="rId6" imgW="1523880" imgH="888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557338"/>
                        <a:ext cx="3381375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995738" y="2305050"/>
            <a:ext cx="649287" cy="576263"/>
          </a:xfrm>
          <a:prstGeom prst="rightArrow">
            <a:avLst>
              <a:gd name="adj1" fmla="val 50000"/>
              <a:gd name="adj2" fmla="val 281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9460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71550" y="3500438"/>
          <a:ext cx="6149975" cy="265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8" imgW="3288960" imgH="1422360" progId="Equation.3">
                  <p:embed/>
                </p:oleObj>
              </mc:Choice>
              <mc:Fallback>
                <p:oleObj name="Equation" r:id="rId8" imgW="3288960" imgH="14223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500438"/>
                        <a:ext cx="6149975" cy="265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64E0E-BA81-4733-B761-B9419132FE1E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Vectors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 vector is an entity that possesses </a:t>
            </a:r>
            <a:r>
              <a:rPr lang="en-US" altLang="ja-JP" i="1" smtClean="0">
                <a:solidFill>
                  <a:schemeClr val="accent2"/>
                </a:solidFill>
              </a:rPr>
              <a:t>magnitude</a:t>
            </a:r>
            <a:r>
              <a:rPr lang="en-US" altLang="ja-JP" smtClean="0"/>
              <a:t> and </a:t>
            </a:r>
            <a:r>
              <a:rPr lang="en-US" altLang="ja-JP" i="1" smtClean="0">
                <a:solidFill>
                  <a:schemeClr val="accent2"/>
                </a:solidFill>
              </a:rPr>
              <a:t>direction</a:t>
            </a:r>
            <a:r>
              <a:rPr lang="en-US" altLang="ja-JP" smtClean="0"/>
              <a:t>.</a:t>
            </a:r>
          </a:p>
          <a:p>
            <a:pPr eaLnBrk="1" hangingPunct="1"/>
            <a:r>
              <a:rPr lang="en-US" altLang="ja-JP" smtClean="0"/>
              <a:t>A ray (directed line segment), that possesses </a:t>
            </a:r>
            <a:r>
              <a:rPr lang="en-US" altLang="ja-JP" i="1" smtClean="0">
                <a:solidFill>
                  <a:schemeClr val="accent2"/>
                </a:solidFill>
              </a:rPr>
              <a:t>position</a:t>
            </a:r>
            <a:r>
              <a:rPr lang="en-US" altLang="ja-JP" smtClean="0"/>
              <a:t>, </a:t>
            </a:r>
            <a:r>
              <a:rPr lang="en-US" altLang="ja-JP" i="1" smtClean="0">
                <a:solidFill>
                  <a:schemeClr val="accent2"/>
                </a:solidFill>
              </a:rPr>
              <a:t>magnitude</a:t>
            </a:r>
            <a:r>
              <a:rPr lang="en-US" altLang="ja-JP" smtClean="0"/>
              <a:t>, and </a:t>
            </a:r>
            <a:r>
              <a:rPr lang="en-US" altLang="ja-JP" i="1" smtClean="0">
                <a:solidFill>
                  <a:schemeClr val="accent2"/>
                </a:solidFill>
              </a:rPr>
              <a:t>direction</a:t>
            </a:r>
            <a:r>
              <a:rPr lang="en-US" altLang="ja-JP" smtClean="0"/>
              <a:t>.</a:t>
            </a:r>
          </a:p>
        </p:txBody>
      </p:sp>
      <p:sp>
        <p:nvSpPr>
          <p:cNvPr id="5124" name="Line 7"/>
          <p:cNvSpPr>
            <a:spLocks noChangeShapeType="1"/>
          </p:cNvSpPr>
          <p:nvPr/>
        </p:nvSpPr>
        <p:spPr bwMode="auto">
          <a:xfrm flipV="1">
            <a:off x="3059113" y="4508500"/>
            <a:ext cx="3097212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18472" name="Object 8"/>
          <p:cNvGraphicFramePr>
            <a:graphicFrameLocks noChangeAspect="1"/>
          </p:cNvGraphicFramePr>
          <p:nvPr/>
        </p:nvGraphicFramePr>
        <p:xfrm>
          <a:off x="2178050" y="5724525"/>
          <a:ext cx="13223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4" imgW="622030" imgH="228501" progId="Equation.DSMT4">
                  <p:embed/>
                </p:oleObj>
              </mc:Choice>
              <mc:Fallback>
                <p:oleObj name="Equation" r:id="rId4" imgW="62203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5724525"/>
                        <a:ext cx="132238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3" name="Object 9"/>
          <p:cNvGraphicFramePr>
            <a:graphicFrameLocks noChangeAspect="1"/>
          </p:cNvGraphicFramePr>
          <p:nvPr/>
        </p:nvGraphicFramePr>
        <p:xfrm>
          <a:off x="6232525" y="4143375"/>
          <a:ext cx="14303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Equation" r:id="rId6" imgW="672808" imgH="228501" progId="Equation.DSMT4">
                  <p:embed/>
                </p:oleObj>
              </mc:Choice>
              <mc:Fallback>
                <p:oleObj name="Equation" r:id="rId6" imgW="67280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4143375"/>
                        <a:ext cx="14303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4" name="Object 10"/>
          <p:cNvGraphicFramePr>
            <a:graphicFrameLocks noChangeAspect="1"/>
          </p:cNvGraphicFramePr>
          <p:nvPr/>
        </p:nvGraphicFramePr>
        <p:xfrm>
          <a:off x="4929188" y="5000625"/>
          <a:ext cx="35083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8" imgW="1651000" imgH="228600" progId="Equation.DSMT4">
                  <p:embed/>
                </p:oleObj>
              </mc:Choice>
              <mc:Fallback>
                <p:oleObj name="Equation" r:id="rId8" imgW="165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5000625"/>
                        <a:ext cx="350837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スライド番号プレースホルダ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7A318F1-2E04-4BA6-BD38-3B633F954032}" type="slidenum">
              <a:rPr kumimoji="0" lang="en-US" altLang="ja-JP" smtClean="0"/>
              <a:pPr eaLnBrk="1" hangingPunct="1"/>
              <a:t>2</a:t>
            </a:fld>
            <a:endParaRPr kumimoji="0"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98127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200" smtClean="0"/>
              <a:t>Homogeneous Coordinates</a:t>
            </a:r>
            <a:r>
              <a:rPr lang="en-US" altLang="ja-JP" sz="3400" smtClean="0"/>
              <a:t> for</a:t>
            </a:r>
            <a:br>
              <a:rPr lang="en-US" altLang="ja-JP" sz="3400" smtClean="0"/>
            </a:br>
            <a:r>
              <a:rPr lang="en-US" altLang="ja-JP" sz="3400" smtClean="0"/>
              <a:t>2D Rotation</a:t>
            </a:r>
          </a:p>
        </p:txBody>
      </p:sp>
      <p:graphicFrame>
        <p:nvGraphicFramePr>
          <p:cNvPr id="204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43450" y="2636838"/>
          <a:ext cx="43656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4" imgW="1968480" imgH="888840" progId="Equation.3">
                  <p:embed/>
                </p:oleObj>
              </mc:Choice>
              <mc:Fallback>
                <p:oleObj name="Equation" r:id="rId4" imgW="1968480" imgH="888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2636838"/>
                        <a:ext cx="4365625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3995738" y="3421063"/>
            <a:ext cx="649287" cy="576262"/>
          </a:xfrm>
          <a:prstGeom prst="rightArrow">
            <a:avLst>
              <a:gd name="adj1" fmla="val 50000"/>
              <a:gd name="adj2" fmla="val 281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0483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107950" y="2917825"/>
          <a:ext cx="3890963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6" imgW="1752480" imgH="609480" progId="Equation.3">
                  <p:embed/>
                </p:oleObj>
              </mc:Choice>
              <mc:Fallback>
                <p:oleObj name="Equation" r:id="rId6" imgW="1752480" imgH="609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917825"/>
                        <a:ext cx="3890963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64E0E-BA81-4733-B761-B9419132FE1E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Properties of Transformations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rigid-body transformations</a:t>
            </a:r>
          </a:p>
          <a:p>
            <a:pPr lvl="1" eaLnBrk="1" hangingPunct="1"/>
            <a:r>
              <a:rPr lang="en-US" altLang="ja-JP" smtClean="0"/>
              <a:t>rotation &amp; translation</a:t>
            </a:r>
          </a:p>
          <a:p>
            <a:pPr lvl="1" eaLnBrk="1" hangingPunct="1"/>
            <a:r>
              <a:rPr lang="en-US" altLang="ja-JP" smtClean="0"/>
              <a:t>preserving angles and lengths</a:t>
            </a:r>
          </a:p>
          <a:p>
            <a:pPr eaLnBrk="1" hangingPunct="1"/>
            <a:r>
              <a:rPr lang="en-US" altLang="ja-JP" smtClean="0"/>
              <a:t>affine transformations</a:t>
            </a:r>
          </a:p>
          <a:p>
            <a:pPr lvl="1" eaLnBrk="1" hangingPunct="1"/>
            <a:r>
              <a:rPr lang="en-US" altLang="ja-JP" smtClean="0"/>
              <a:t>rotation &amp; translation &amp; scaling</a:t>
            </a:r>
          </a:p>
          <a:p>
            <a:pPr lvl="1" eaLnBrk="1" hangingPunct="1"/>
            <a:r>
              <a:rPr lang="en-US" altLang="ja-JP" smtClean="0"/>
              <a:t>preserving parallelism of lines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Composition of 2D Transformations</a:t>
            </a:r>
          </a:p>
        </p:txBody>
      </p:sp>
      <p:grpSp>
        <p:nvGrpSpPr>
          <p:cNvPr id="21513" name="Group 153"/>
          <p:cNvGrpSpPr>
            <a:grpSpLocks/>
          </p:cNvGrpSpPr>
          <p:nvPr/>
        </p:nvGrpSpPr>
        <p:grpSpPr bwMode="auto">
          <a:xfrm>
            <a:off x="179388" y="2636838"/>
            <a:ext cx="8818562" cy="2520950"/>
            <a:chOff x="113" y="1661"/>
            <a:chExt cx="5555" cy="1588"/>
          </a:xfrm>
        </p:grpSpPr>
        <p:sp>
          <p:nvSpPr>
            <p:cNvPr id="21514" name="Text Box 6"/>
            <p:cNvSpPr txBox="1">
              <a:spLocks noChangeArrowheads="1"/>
            </p:cNvSpPr>
            <p:nvPr/>
          </p:nvSpPr>
          <p:spPr bwMode="auto">
            <a:xfrm>
              <a:off x="343" y="2836"/>
              <a:ext cx="6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Original</a:t>
              </a:r>
            </a:p>
          </p:txBody>
        </p:sp>
        <p:sp>
          <p:nvSpPr>
            <p:cNvPr id="21515" name="Text Box 7"/>
            <p:cNvSpPr txBox="1">
              <a:spLocks noChangeArrowheads="1"/>
            </p:cNvSpPr>
            <p:nvPr/>
          </p:nvSpPr>
          <p:spPr bwMode="auto">
            <a:xfrm>
              <a:off x="1474" y="2845"/>
              <a:ext cx="129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After translation</a:t>
              </a:r>
              <a:br>
                <a:rPr lang="en-US" altLang="ja-JP"/>
              </a:br>
              <a:r>
                <a:rPr lang="en-US" altLang="ja-JP"/>
                <a:t>of </a:t>
              </a:r>
              <a:r>
                <a:rPr lang="en-US" altLang="ja-JP" i="1"/>
                <a:t>P</a:t>
              </a:r>
              <a:r>
                <a:rPr lang="en-US" altLang="ja-JP" baseline="-25000"/>
                <a:t>1</a:t>
              </a:r>
              <a:r>
                <a:rPr lang="en-US" altLang="ja-JP"/>
                <a:t> to origin</a:t>
              </a:r>
            </a:p>
          </p:txBody>
        </p:sp>
        <p:sp>
          <p:nvSpPr>
            <p:cNvPr id="21516" name="Text Box 8"/>
            <p:cNvSpPr txBox="1">
              <a:spLocks noChangeArrowheads="1"/>
            </p:cNvSpPr>
            <p:nvPr/>
          </p:nvSpPr>
          <p:spPr bwMode="auto">
            <a:xfrm>
              <a:off x="3061" y="2840"/>
              <a:ext cx="10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After rotation</a:t>
              </a:r>
            </a:p>
          </p:txBody>
        </p:sp>
        <p:sp>
          <p:nvSpPr>
            <p:cNvPr id="21517" name="Text Box 9"/>
            <p:cNvSpPr txBox="1">
              <a:spLocks noChangeArrowheads="1"/>
            </p:cNvSpPr>
            <p:nvPr/>
          </p:nvSpPr>
          <p:spPr bwMode="auto">
            <a:xfrm>
              <a:off x="4377" y="2845"/>
              <a:ext cx="129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After translation</a:t>
              </a:r>
              <a:br>
                <a:rPr lang="en-US" altLang="ja-JP"/>
              </a:br>
              <a:r>
                <a:rPr lang="en-US" altLang="ja-JP"/>
                <a:t>to original </a:t>
              </a:r>
              <a:r>
                <a:rPr lang="en-US" altLang="ja-JP" i="1"/>
                <a:t>P</a:t>
              </a:r>
              <a:r>
                <a:rPr lang="en-US" altLang="ja-JP" baseline="-25000"/>
                <a:t>1</a:t>
              </a:r>
            </a:p>
          </p:txBody>
        </p:sp>
        <p:sp>
          <p:nvSpPr>
            <p:cNvPr id="21518" name="Freeform 47"/>
            <p:cNvSpPr>
              <a:spLocks/>
            </p:cNvSpPr>
            <p:nvPr/>
          </p:nvSpPr>
          <p:spPr bwMode="auto">
            <a:xfrm>
              <a:off x="1578" y="1906"/>
              <a:ext cx="975" cy="941"/>
            </a:xfrm>
            <a:custGeom>
              <a:avLst/>
              <a:gdLst>
                <a:gd name="T0" fmla="*/ 0 w 975"/>
                <a:gd name="T1" fmla="*/ 0 h 941"/>
                <a:gd name="T2" fmla="*/ 0 w 975"/>
                <a:gd name="T3" fmla="*/ 941 h 941"/>
                <a:gd name="T4" fmla="*/ 975 w 975"/>
                <a:gd name="T5" fmla="*/ 941 h 941"/>
                <a:gd name="T6" fmla="*/ 0 60000 65536"/>
                <a:gd name="T7" fmla="*/ 0 60000 65536"/>
                <a:gd name="T8" fmla="*/ 0 60000 65536"/>
                <a:gd name="T9" fmla="*/ 0 w 975"/>
                <a:gd name="T10" fmla="*/ 0 h 941"/>
                <a:gd name="T11" fmla="*/ 975 w 975"/>
                <a:gd name="T12" fmla="*/ 941 h 9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5" h="941">
                  <a:moveTo>
                    <a:pt x="0" y="0"/>
                  </a:moveTo>
                  <a:lnTo>
                    <a:pt x="0" y="941"/>
                  </a:lnTo>
                  <a:lnTo>
                    <a:pt x="975" y="9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19" name="Freeform 48"/>
            <p:cNvSpPr>
              <a:spLocks/>
            </p:cNvSpPr>
            <p:nvPr/>
          </p:nvSpPr>
          <p:spPr bwMode="auto">
            <a:xfrm>
              <a:off x="1578" y="2410"/>
              <a:ext cx="268" cy="437"/>
            </a:xfrm>
            <a:custGeom>
              <a:avLst/>
              <a:gdLst>
                <a:gd name="T0" fmla="*/ 132 w 268"/>
                <a:gd name="T1" fmla="*/ 0 h 437"/>
                <a:gd name="T2" fmla="*/ 0 w 268"/>
                <a:gd name="T3" fmla="*/ 147 h 437"/>
                <a:gd name="T4" fmla="*/ 0 w 268"/>
                <a:gd name="T5" fmla="*/ 437 h 437"/>
                <a:gd name="T6" fmla="*/ 268 w 268"/>
                <a:gd name="T7" fmla="*/ 437 h 437"/>
                <a:gd name="T8" fmla="*/ 268 w 268"/>
                <a:gd name="T9" fmla="*/ 147 h 437"/>
                <a:gd name="T10" fmla="*/ 132 w 268"/>
                <a:gd name="T11" fmla="*/ 0 h 4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437"/>
                <a:gd name="T20" fmla="*/ 268 w 268"/>
                <a:gd name="T21" fmla="*/ 437 h 4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437">
                  <a:moveTo>
                    <a:pt x="132" y="0"/>
                  </a:moveTo>
                  <a:lnTo>
                    <a:pt x="0" y="147"/>
                  </a:lnTo>
                  <a:lnTo>
                    <a:pt x="0" y="437"/>
                  </a:lnTo>
                  <a:lnTo>
                    <a:pt x="268" y="437"/>
                  </a:lnTo>
                  <a:lnTo>
                    <a:pt x="268" y="147"/>
                  </a:lnTo>
                  <a:lnTo>
                    <a:pt x="132" y="0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0" name="Freeform 49"/>
            <p:cNvSpPr>
              <a:spLocks/>
            </p:cNvSpPr>
            <p:nvPr/>
          </p:nvSpPr>
          <p:spPr bwMode="auto">
            <a:xfrm>
              <a:off x="205" y="1891"/>
              <a:ext cx="975" cy="956"/>
            </a:xfrm>
            <a:custGeom>
              <a:avLst/>
              <a:gdLst>
                <a:gd name="T0" fmla="*/ 0 w 975"/>
                <a:gd name="T1" fmla="*/ 0 h 956"/>
                <a:gd name="T2" fmla="*/ 0 w 975"/>
                <a:gd name="T3" fmla="*/ 956 h 956"/>
                <a:gd name="T4" fmla="*/ 975 w 975"/>
                <a:gd name="T5" fmla="*/ 956 h 956"/>
                <a:gd name="T6" fmla="*/ 0 60000 65536"/>
                <a:gd name="T7" fmla="*/ 0 60000 65536"/>
                <a:gd name="T8" fmla="*/ 0 60000 65536"/>
                <a:gd name="T9" fmla="*/ 0 w 975"/>
                <a:gd name="T10" fmla="*/ 0 h 956"/>
                <a:gd name="T11" fmla="*/ 975 w 975"/>
                <a:gd name="T12" fmla="*/ 956 h 9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5" h="956">
                  <a:moveTo>
                    <a:pt x="0" y="0"/>
                  </a:moveTo>
                  <a:lnTo>
                    <a:pt x="0" y="956"/>
                  </a:lnTo>
                  <a:lnTo>
                    <a:pt x="975" y="95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1" name="Freeform 54"/>
            <p:cNvSpPr>
              <a:spLocks/>
            </p:cNvSpPr>
            <p:nvPr/>
          </p:nvSpPr>
          <p:spPr bwMode="auto">
            <a:xfrm>
              <a:off x="615" y="2256"/>
              <a:ext cx="49" cy="49"/>
            </a:xfrm>
            <a:custGeom>
              <a:avLst/>
              <a:gdLst>
                <a:gd name="T0" fmla="*/ 0 w 49"/>
                <a:gd name="T1" fmla="*/ 23 h 49"/>
                <a:gd name="T2" fmla="*/ 0 w 49"/>
                <a:gd name="T3" fmla="*/ 15 h 49"/>
                <a:gd name="T4" fmla="*/ 7 w 49"/>
                <a:gd name="T5" fmla="*/ 8 h 49"/>
                <a:gd name="T6" fmla="*/ 15 w 49"/>
                <a:gd name="T7" fmla="*/ 0 h 49"/>
                <a:gd name="T8" fmla="*/ 23 w 49"/>
                <a:gd name="T9" fmla="*/ 0 h 49"/>
                <a:gd name="T10" fmla="*/ 34 w 49"/>
                <a:gd name="T11" fmla="*/ 0 h 49"/>
                <a:gd name="T12" fmla="*/ 41 w 49"/>
                <a:gd name="T13" fmla="*/ 8 h 49"/>
                <a:gd name="T14" fmla="*/ 49 w 49"/>
                <a:gd name="T15" fmla="*/ 15 h 49"/>
                <a:gd name="T16" fmla="*/ 49 w 49"/>
                <a:gd name="T17" fmla="*/ 23 h 49"/>
                <a:gd name="T18" fmla="*/ 49 w 49"/>
                <a:gd name="T19" fmla="*/ 34 h 49"/>
                <a:gd name="T20" fmla="*/ 41 w 49"/>
                <a:gd name="T21" fmla="*/ 41 h 49"/>
                <a:gd name="T22" fmla="*/ 34 w 49"/>
                <a:gd name="T23" fmla="*/ 49 h 49"/>
                <a:gd name="T24" fmla="*/ 23 w 49"/>
                <a:gd name="T25" fmla="*/ 49 h 49"/>
                <a:gd name="T26" fmla="*/ 15 w 49"/>
                <a:gd name="T27" fmla="*/ 49 h 49"/>
                <a:gd name="T28" fmla="*/ 7 w 49"/>
                <a:gd name="T29" fmla="*/ 41 h 49"/>
                <a:gd name="T30" fmla="*/ 0 w 49"/>
                <a:gd name="T31" fmla="*/ 34 h 49"/>
                <a:gd name="T32" fmla="*/ 0 w 49"/>
                <a:gd name="T33" fmla="*/ 23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9"/>
                <a:gd name="T53" fmla="*/ 49 w 49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9">
                  <a:moveTo>
                    <a:pt x="0" y="23"/>
                  </a:moveTo>
                  <a:lnTo>
                    <a:pt x="0" y="15"/>
                  </a:lnTo>
                  <a:lnTo>
                    <a:pt x="7" y="8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41" y="8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34"/>
                  </a:lnTo>
                  <a:lnTo>
                    <a:pt x="41" y="41"/>
                  </a:lnTo>
                  <a:lnTo>
                    <a:pt x="34" y="49"/>
                  </a:lnTo>
                  <a:lnTo>
                    <a:pt x="23" y="49"/>
                  </a:lnTo>
                  <a:lnTo>
                    <a:pt x="15" y="49"/>
                  </a:lnTo>
                  <a:lnTo>
                    <a:pt x="7" y="41"/>
                  </a:lnTo>
                  <a:lnTo>
                    <a:pt x="0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2" name="Freeform 55"/>
            <p:cNvSpPr>
              <a:spLocks/>
            </p:cNvSpPr>
            <p:nvPr/>
          </p:nvSpPr>
          <p:spPr bwMode="auto">
            <a:xfrm>
              <a:off x="615" y="2256"/>
              <a:ext cx="49" cy="49"/>
            </a:xfrm>
            <a:custGeom>
              <a:avLst/>
              <a:gdLst>
                <a:gd name="T0" fmla="*/ 0 w 49"/>
                <a:gd name="T1" fmla="*/ 23 h 49"/>
                <a:gd name="T2" fmla="*/ 0 w 49"/>
                <a:gd name="T3" fmla="*/ 15 h 49"/>
                <a:gd name="T4" fmla="*/ 7 w 49"/>
                <a:gd name="T5" fmla="*/ 8 h 49"/>
                <a:gd name="T6" fmla="*/ 15 w 49"/>
                <a:gd name="T7" fmla="*/ 0 h 49"/>
                <a:gd name="T8" fmla="*/ 23 w 49"/>
                <a:gd name="T9" fmla="*/ 0 h 49"/>
                <a:gd name="T10" fmla="*/ 34 w 49"/>
                <a:gd name="T11" fmla="*/ 0 h 49"/>
                <a:gd name="T12" fmla="*/ 41 w 49"/>
                <a:gd name="T13" fmla="*/ 8 h 49"/>
                <a:gd name="T14" fmla="*/ 49 w 49"/>
                <a:gd name="T15" fmla="*/ 15 h 49"/>
                <a:gd name="T16" fmla="*/ 49 w 49"/>
                <a:gd name="T17" fmla="*/ 23 h 49"/>
                <a:gd name="T18" fmla="*/ 49 w 49"/>
                <a:gd name="T19" fmla="*/ 34 h 49"/>
                <a:gd name="T20" fmla="*/ 41 w 49"/>
                <a:gd name="T21" fmla="*/ 41 h 49"/>
                <a:gd name="T22" fmla="*/ 34 w 49"/>
                <a:gd name="T23" fmla="*/ 49 h 49"/>
                <a:gd name="T24" fmla="*/ 23 w 49"/>
                <a:gd name="T25" fmla="*/ 49 h 49"/>
                <a:gd name="T26" fmla="*/ 15 w 49"/>
                <a:gd name="T27" fmla="*/ 49 h 49"/>
                <a:gd name="T28" fmla="*/ 7 w 49"/>
                <a:gd name="T29" fmla="*/ 41 h 49"/>
                <a:gd name="T30" fmla="*/ 0 w 49"/>
                <a:gd name="T31" fmla="*/ 34 h 49"/>
                <a:gd name="T32" fmla="*/ 0 w 49"/>
                <a:gd name="T33" fmla="*/ 23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9"/>
                <a:gd name="T53" fmla="*/ 49 w 49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9">
                  <a:moveTo>
                    <a:pt x="0" y="23"/>
                  </a:moveTo>
                  <a:lnTo>
                    <a:pt x="0" y="15"/>
                  </a:lnTo>
                  <a:lnTo>
                    <a:pt x="7" y="8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41" y="8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34"/>
                  </a:lnTo>
                  <a:lnTo>
                    <a:pt x="41" y="41"/>
                  </a:lnTo>
                  <a:lnTo>
                    <a:pt x="34" y="49"/>
                  </a:lnTo>
                  <a:lnTo>
                    <a:pt x="23" y="49"/>
                  </a:lnTo>
                  <a:lnTo>
                    <a:pt x="15" y="49"/>
                  </a:lnTo>
                  <a:lnTo>
                    <a:pt x="7" y="41"/>
                  </a:lnTo>
                  <a:lnTo>
                    <a:pt x="0" y="34"/>
                  </a:lnTo>
                  <a:lnTo>
                    <a:pt x="0" y="2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3" name="Freeform 56"/>
            <p:cNvSpPr>
              <a:spLocks/>
            </p:cNvSpPr>
            <p:nvPr/>
          </p:nvSpPr>
          <p:spPr bwMode="auto">
            <a:xfrm>
              <a:off x="638" y="1842"/>
              <a:ext cx="271" cy="437"/>
            </a:xfrm>
            <a:custGeom>
              <a:avLst/>
              <a:gdLst>
                <a:gd name="T0" fmla="*/ 135 w 271"/>
                <a:gd name="T1" fmla="*/ 0 h 437"/>
                <a:gd name="T2" fmla="*/ 0 w 271"/>
                <a:gd name="T3" fmla="*/ 147 h 437"/>
                <a:gd name="T4" fmla="*/ 0 w 271"/>
                <a:gd name="T5" fmla="*/ 437 h 437"/>
                <a:gd name="T6" fmla="*/ 271 w 271"/>
                <a:gd name="T7" fmla="*/ 437 h 437"/>
                <a:gd name="T8" fmla="*/ 271 w 271"/>
                <a:gd name="T9" fmla="*/ 147 h 437"/>
                <a:gd name="T10" fmla="*/ 135 w 271"/>
                <a:gd name="T11" fmla="*/ 0 h 4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437"/>
                <a:gd name="T20" fmla="*/ 271 w 271"/>
                <a:gd name="T21" fmla="*/ 437 h 4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437">
                  <a:moveTo>
                    <a:pt x="135" y="0"/>
                  </a:moveTo>
                  <a:lnTo>
                    <a:pt x="0" y="147"/>
                  </a:lnTo>
                  <a:lnTo>
                    <a:pt x="0" y="437"/>
                  </a:lnTo>
                  <a:lnTo>
                    <a:pt x="271" y="437"/>
                  </a:lnTo>
                  <a:lnTo>
                    <a:pt x="271" y="147"/>
                  </a:lnTo>
                  <a:lnTo>
                    <a:pt x="135" y="0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4" name="Freeform 79"/>
            <p:cNvSpPr>
              <a:spLocks/>
            </p:cNvSpPr>
            <p:nvPr/>
          </p:nvSpPr>
          <p:spPr bwMode="auto">
            <a:xfrm>
              <a:off x="3080" y="1883"/>
              <a:ext cx="975" cy="968"/>
            </a:xfrm>
            <a:custGeom>
              <a:avLst/>
              <a:gdLst>
                <a:gd name="T0" fmla="*/ 0 w 975"/>
                <a:gd name="T1" fmla="*/ 0 h 968"/>
                <a:gd name="T2" fmla="*/ 0 w 975"/>
                <a:gd name="T3" fmla="*/ 968 h 968"/>
                <a:gd name="T4" fmla="*/ 975 w 975"/>
                <a:gd name="T5" fmla="*/ 968 h 968"/>
                <a:gd name="T6" fmla="*/ 0 60000 65536"/>
                <a:gd name="T7" fmla="*/ 0 60000 65536"/>
                <a:gd name="T8" fmla="*/ 0 60000 65536"/>
                <a:gd name="T9" fmla="*/ 0 w 975"/>
                <a:gd name="T10" fmla="*/ 0 h 968"/>
                <a:gd name="T11" fmla="*/ 975 w 975"/>
                <a:gd name="T12" fmla="*/ 968 h 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5" h="968">
                  <a:moveTo>
                    <a:pt x="0" y="0"/>
                  </a:moveTo>
                  <a:lnTo>
                    <a:pt x="0" y="968"/>
                  </a:lnTo>
                  <a:lnTo>
                    <a:pt x="975" y="96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5" name="Freeform 80"/>
            <p:cNvSpPr>
              <a:spLocks/>
            </p:cNvSpPr>
            <p:nvPr/>
          </p:nvSpPr>
          <p:spPr bwMode="auto">
            <a:xfrm>
              <a:off x="2997" y="2395"/>
              <a:ext cx="343" cy="456"/>
            </a:xfrm>
            <a:custGeom>
              <a:avLst/>
              <a:gdLst>
                <a:gd name="T0" fmla="*/ 83 w 343"/>
                <a:gd name="T1" fmla="*/ 0 h 456"/>
                <a:gd name="T2" fmla="*/ 0 w 343"/>
                <a:gd name="T3" fmla="*/ 181 h 456"/>
                <a:gd name="T4" fmla="*/ 87 w 343"/>
                <a:gd name="T5" fmla="*/ 456 h 456"/>
                <a:gd name="T6" fmla="*/ 343 w 343"/>
                <a:gd name="T7" fmla="*/ 377 h 456"/>
                <a:gd name="T8" fmla="*/ 256 w 343"/>
                <a:gd name="T9" fmla="*/ 102 h 456"/>
                <a:gd name="T10" fmla="*/ 83 w 343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3"/>
                <a:gd name="T19" fmla="*/ 0 h 456"/>
                <a:gd name="T20" fmla="*/ 343 w 343"/>
                <a:gd name="T21" fmla="*/ 456 h 4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3" h="456">
                  <a:moveTo>
                    <a:pt x="83" y="0"/>
                  </a:moveTo>
                  <a:lnTo>
                    <a:pt x="0" y="181"/>
                  </a:lnTo>
                  <a:lnTo>
                    <a:pt x="87" y="456"/>
                  </a:lnTo>
                  <a:lnTo>
                    <a:pt x="343" y="377"/>
                  </a:lnTo>
                  <a:lnTo>
                    <a:pt x="256" y="102"/>
                  </a:lnTo>
                  <a:lnTo>
                    <a:pt x="83" y="0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6" name="Line 81"/>
            <p:cNvSpPr>
              <a:spLocks noChangeShapeType="1"/>
            </p:cNvSpPr>
            <p:nvPr/>
          </p:nvSpPr>
          <p:spPr bwMode="auto">
            <a:xfrm flipV="1">
              <a:off x="3080" y="2568"/>
              <a:ext cx="937" cy="2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7" name="Freeform 82"/>
            <p:cNvSpPr>
              <a:spLocks/>
            </p:cNvSpPr>
            <p:nvPr/>
          </p:nvSpPr>
          <p:spPr bwMode="auto">
            <a:xfrm>
              <a:off x="3777" y="2666"/>
              <a:ext cx="22" cy="185"/>
            </a:xfrm>
            <a:custGeom>
              <a:avLst/>
              <a:gdLst>
                <a:gd name="T0" fmla="*/ 0 w 22"/>
                <a:gd name="T1" fmla="*/ 0 h 185"/>
                <a:gd name="T2" fmla="*/ 18 w 22"/>
                <a:gd name="T3" fmla="*/ 91 h 185"/>
                <a:gd name="T4" fmla="*/ 22 w 22"/>
                <a:gd name="T5" fmla="*/ 185 h 185"/>
                <a:gd name="T6" fmla="*/ 0 60000 65536"/>
                <a:gd name="T7" fmla="*/ 0 60000 65536"/>
                <a:gd name="T8" fmla="*/ 0 60000 65536"/>
                <a:gd name="T9" fmla="*/ 0 w 22"/>
                <a:gd name="T10" fmla="*/ 0 h 185"/>
                <a:gd name="T11" fmla="*/ 22 w 2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85">
                  <a:moveTo>
                    <a:pt x="0" y="0"/>
                  </a:moveTo>
                  <a:lnTo>
                    <a:pt x="18" y="91"/>
                  </a:lnTo>
                  <a:lnTo>
                    <a:pt x="22" y="18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8" name="Freeform 83"/>
            <p:cNvSpPr>
              <a:spLocks/>
            </p:cNvSpPr>
            <p:nvPr/>
          </p:nvSpPr>
          <p:spPr bwMode="auto">
            <a:xfrm>
              <a:off x="3761" y="2648"/>
              <a:ext cx="49" cy="75"/>
            </a:xfrm>
            <a:custGeom>
              <a:avLst/>
              <a:gdLst>
                <a:gd name="T0" fmla="*/ 0 w 49"/>
                <a:gd name="T1" fmla="*/ 75 h 75"/>
                <a:gd name="T2" fmla="*/ 49 w 49"/>
                <a:gd name="T3" fmla="*/ 60 h 75"/>
                <a:gd name="T4" fmla="*/ 8 w 49"/>
                <a:gd name="T5" fmla="*/ 0 h 75"/>
                <a:gd name="T6" fmla="*/ 0 w 49"/>
                <a:gd name="T7" fmla="*/ 75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75"/>
                <a:gd name="T14" fmla="*/ 49 w 49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75">
                  <a:moveTo>
                    <a:pt x="0" y="75"/>
                  </a:moveTo>
                  <a:lnTo>
                    <a:pt x="49" y="60"/>
                  </a:lnTo>
                  <a:lnTo>
                    <a:pt x="8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9" name="Freeform 84"/>
            <p:cNvSpPr>
              <a:spLocks/>
            </p:cNvSpPr>
            <p:nvPr/>
          </p:nvSpPr>
          <p:spPr bwMode="auto">
            <a:xfrm>
              <a:off x="3761" y="2648"/>
              <a:ext cx="49" cy="75"/>
            </a:xfrm>
            <a:custGeom>
              <a:avLst/>
              <a:gdLst>
                <a:gd name="T0" fmla="*/ 0 w 49"/>
                <a:gd name="T1" fmla="*/ 75 h 75"/>
                <a:gd name="T2" fmla="*/ 49 w 49"/>
                <a:gd name="T3" fmla="*/ 60 h 75"/>
                <a:gd name="T4" fmla="*/ 8 w 49"/>
                <a:gd name="T5" fmla="*/ 0 h 75"/>
                <a:gd name="T6" fmla="*/ 0 w 49"/>
                <a:gd name="T7" fmla="*/ 75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75"/>
                <a:gd name="T14" fmla="*/ 49 w 49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75">
                  <a:moveTo>
                    <a:pt x="0" y="75"/>
                  </a:moveTo>
                  <a:lnTo>
                    <a:pt x="49" y="60"/>
                  </a:lnTo>
                  <a:lnTo>
                    <a:pt x="8" y="0"/>
                  </a:lnTo>
                  <a:lnTo>
                    <a:pt x="0" y="7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0" name="Freeform 136"/>
            <p:cNvSpPr>
              <a:spLocks/>
            </p:cNvSpPr>
            <p:nvPr/>
          </p:nvSpPr>
          <p:spPr bwMode="auto">
            <a:xfrm>
              <a:off x="5007" y="2331"/>
              <a:ext cx="49" cy="53"/>
            </a:xfrm>
            <a:custGeom>
              <a:avLst/>
              <a:gdLst>
                <a:gd name="T0" fmla="*/ 0 w 49"/>
                <a:gd name="T1" fmla="*/ 27 h 53"/>
                <a:gd name="T2" fmla="*/ 0 w 49"/>
                <a:gd name="T3" fmla="*/ 15 h 53"/>
                <a:gd name="T4" fmla="*/ 8 w 49"/>
                <a:gd name="T5" fmla="*/ 8 h 53"/>
                <a:gd name="T6" fmla="*/ 15 w 49"/>
                <a:gd name="T7" fmla="*/ 4 h 53"/>
                <a:gd name="T8" fmla="*/ 27 w 49"/>
                <a:gd name="T9" fmla="*/ 0 h 53"/>
                <a:gd name="T10" fmla="*/ 34 w 49"/>
                <a:gd name="T11" fmla="*/ 4 h 53"/>
                <a:gd name="T12" fmla="*/ 42 w 49"/>
                <a:gd name="T13" fmla="*/ 8 h 53"/>
                <a:gd name="T14" fmla="*/ 49 w 49"/>
                <a:gd name="T15" fmla="*/ 15 h 53"/>
                <a:gd name="T16" fmla="*/ 49 w 49"/>
                <a:gd name="T17" fmla="*/ 27 h 53"/>
                <a:gd name="T18" fmla="*/ 49 w 49"/>
                <a:gd name="T19" fmla="*/ 38 h 53"/>
                <a:gd name="T20" fmla="*/ 42 w 49"/>
                <a:gd name="T21" fmla="*/ 45 h 53"/>
                <a:gd name="T22" fmla="*/ 34 w 49"/>
                <a:gd name="T23" fmla="*/ 49 h 53"/>
                <a:gd name="T24" fmla="*/ 27 w 49"/>
                <a:gd name="T25" fmla="*/ 53 h 53"/>
                <a:gd name="T26" fmla="*/ 15 w 49"/>
                <a:gd name="T27" fmla="*/ 49 h 53"/>
                <a:gd name="T28" fmla="*/ 8 w 49"/>
                <a:gd name="T29" fmla="*/ 45 h 53"/>
                <a:gd name="T30" fmla="*/ 0 w 49"/>
                <a:gd name="T31" fmla="*/ 38 h 53"/>
                <a:gd name="T32" fmla="*/ 0 w 49"/>
                <a:gd name="T33" fmla="*/ 27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3"/>
                <a:gd name="T53" fmla="*/ 49 w 49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3">
                  <a:moveTo>
                    <a:pt x="0" y="27"/>
                  </a:moveTo>
                  <a:lnTo>
                    <a:pt x="0" y="15"/>
                  </a:lnTo>
                  <a:lnTo>
                    <a:pt x="8" y="8"/>
                  </a:lnTo>
                  <a:lnTo>
                    <a:pt x="15" y="4"/>
                  </a:lnTo>
                  <a:lnTo>
                    <a:pt x="27" y="0"/>
                  </a:lnTo>
                  <a:lnTo>
                    <a:pt x="34" y="4"/>
                  </a:lnTo>
                  <a:lnTo>
                    <a:pt x="42" y="8"/>
                  </a:lnTo>
                  <a:lnTo>
                    <a:pt x="49" y="15"/>
                  </a:lnTo>
                  <a:lnTo>
                    <a:pt x="49" y="27"/>
                  </a:lnTo>
                  <a:lnTo>
                    <a:pt x="49" y="38"/>
                  </a:lnTo>
                  <a:lnTo>
                    <a:pt x="42" y="45"/>
                  </a:lnTo>
                  <a:lnTo>
                    <a:pt x="34" y="49"/>
                  </a:lnTo>
                  <a:lnTo>
                    <a:pt x="27" y="53"/>
                  </a:lnTo>
                  <a:lnTo>
                    <a:pt x="15" y="49"/>
                  </a:lnTo>
                  <a:lnTo>
                    <a:pt x="8" y="45"/>
                  </a:lnTo>
                  <a:lnTo>
                    <a:pt x="0" y="3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1" name="Freeform 137"/>
            <p:cNvSpPr>
              <a:spLocks/>
            </p:cNvSpPr>
            <p:nvPr/>
          </p:nvSpPr>
          <p:spPr bwMode="auto">
            <a:xfrm>
              <a:off x="5007" y="2331"/>
              <a:ext cx="49" cy="53"/>
            </a:xfrm>
            <a:custGeom>
              <a:avLst/>
              <a:gdLst>
                <a:gd name="T0" fmla="*/ 0 w 49"/>
                <a:gd name="T1" fmla="*/ 27 h 53"/>
                <a:gd name="T2" fmla="*/ 0 w 49"/>
                <a:gd name="T3" fmla="*/ 15 h 53"/>
                <a:gd name="T4" fmla="*/ 8 w 49"/>
                <a:gd name="T5" fmla="*/ 8 h 53"/>
                <a:gd name="T6" fmla="*/ 15 w 49"/>
                <a:gd name="T7" fmla="*/ 4 h 53"/>
                <a:gd name="T8" fmla="*/ 27 w 49"/>
                <a:gd name="T9" fmla="*/ 0 h 53"/>
                <a:gd name="T10" fmla="*/ 34 w 49"/>
                <a:gd name="T11" fmla="*/ 4 h 53"/>
                <a:gd name="T12" fmla="*/ 42 w 49"/>
                <a:gd name="T13" fmla="*/ 8 h 53"/>
                <a:gd name="T14" fmla="*/ 49 w 49"/>
                <a:gd name="T15" fmla="*/ 15 h 53"/>
                <a:gd name="T16" fmla="*/ 49 w 49"/>
                <a:gd name="T17" fmla="*/ 27 h 53"/>
                <a:gd name="T18" fmla="*/ 49 w 49"/>
                <a:gd name="T19" fmla="*/ 38 h 53"/>
                <a:gd name="T20" fmla="*/ 42 w 49"/>
                <a:gd name="T21" fmla="*/ 45 h 53"/>
                <a:gd name="T22" fmla="*/ 34 w 49"/>
                <a:gd name="T23" fmla="*/ 49 h 53"/>
                <a:gd name="T24" fmla="*/ 27 w 49"/>
                <a:gd name="T25" fmla="*/ 53 h 53"/>
                <a:gd name="T26" fmla="*/ 15 w 49"/>
                <a:gd name="T27" fmla="*/ 49 h 53"/>
                <a:gd name="T28" fmla="*/ 8 w 49"/>
                <a:gd name="T29" fmla="*/ 45 h 53"/>
                <a:gd name="T30" fmla="*/ 0 w 49"/>
                <a:gd name="T31" fmla="*/ 38 h 53"/>
                <a:gd name="T32" fmla="*/ 0 w 49"/>
                <a:gd name="T33" fmla="*/ 27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3"/>
                <a:gd name="T53" fmla="*/ 49 w 49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3">
                  <a:moveTo>
                    <a:pt x="0" y="27"/>
                  </a:moveTo>
                  <a:lnTo>
                    <a:pt x="0" y="15"/>
                  </a:lnTo>
                  <a:lnTo>
                    <a:pt x="8" y="8"/>
                  </a:lnTo>
                  <a:lnTo>
                    <a:pt x="15" y="4"/>
                  </a:lnTo>
                  <a:lnTo>
                    <a:pt x="27" y="0"/>
                  </a:lnTo>
                  <a:lnTo>
                    <a:pt x="34" y="4"/>
                  </a:lnTo>
                  <a:lnTo>
                    <a:pt x="42" y="8"/>
                  </a:lnTo>
                  <a:lnTo>
                    <a:pt x="49" y="15"/>
                  </a:lnTo>
                  <a:lnTo>
                    <a:pt x="49" y="27"/>
                  </a:lnTo>
                  <a:lnTo>
                    <a:pt x="49" y="38"/>
                  </a:lnTo>
                  <a:lnTo>
                    <a:pt x="42" y="45"/>
                  </a:lnTo>
                  <a:lnTo>
                    <a:pt x="34" y="49"/>
                  </a:lnTo>
                  <a:lnTo>
                    <a:pt x="27" y="53"/>
                  </a:lnTo>
                  <a:lnTo>
                    <a:pt x="15" y="49"/>
                  </a:lnTo>
                  <a:lnTo>
                    <a:pt x="8" y="45"/>
                  </a:lnTo>
                  <a:lnTo>
                    <a:pt x="0" y="38"/>
                  </a:lnTo>
                  <a:lnTo>
                    <a:pt x="0" y="2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2" name="Freeform 138"/>
            <p:cNvSpPr>
              <a:spLocks/>
            </p:cNvSpPr>
            <p:nvPr/>
          </p:nvSpPr>
          <p:spPr bwMode="auto">
            <a:xfrm>
              <a:off x="4469" y="1895"/>
              <a:ext cx="975" cy="952"/>
            </a:xfrm>
            <a:custGeom>
              <a:avLst/>
              <a:gdLst>
                <a:gd name="T0" fmla="*/ 0 w 975"/>
                <a:gd name="T1" fmla="*/ 0 h 952"/>
                <a:gd name="T2" fmla="*/ 0 w 975"/>
                <a:gd name="T3" fmla="*/ 952 h 952"/>
                <a:gd name="T4" fmla="*/ 975 w 975"/>
                <a:gd name="T5" fmla="*/ 952 h 952"/>
                <a:gd name="T6" fmla="*/ 0 60000 65536"/>
                <a:gd name="T7" fmla="*/ 0 60000 65536"/>
                <a:gd name="T8" fmla="*/ 0 60000 65536"/>
                <a:gd name="T9" fmla="*/ 0 w 975"/>
                <a:gd name="T10" fmla="*/ 0 h 952"/>
                <a:gd name="T11" fmla="*/ 975 w 975"/>
                <a:gd name="T12" fmla="*/ 952 h 9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5" h="952">
                  <a:moveTo>
                    <a:pt x="0" y="0"/>
                  </a:moveTo>
                  <a:lnTo>
                    <a:pt x="0" y="952"/>
                  </a:lnTo>
                  <a:lnTo>
                    <a:pt x="975" y="95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3" name="Freeform 139"/>
            <p:cNvSpPr>
              <a:spLocks/>
            </p:cNvSpPr>
            <p:nvPr/>
          </p:nvSpPr>
          <p:spPr bwMode="auto">
            <a:xfrm>
              <a:off x="4876" y="1906"/>
              <a:ext cx="376" cy="452"/>
            </a:xfrm>
            <a:custGeom>
              <a:avLst/>
              <a:gdLst>
                <a:gd name="T0" fmla="*/ 41 w 376"/>
                <a:gd name="T1" fmla="*/ 0 h 452"/>
                <a:gd name="T2" fmla="*/ 0 w 376"/>
                <a:gd name="T3" fmla="*/ 196 h 452"/>
                <a:gd name="T4" fmla="*/ 154 w 376"/>
                <a:gd name="T5" fmla="*/ 452 h 452"/>
                <a:gd name="T6" fmla="*/ 376 w 376"/>
                <a:gd name="T7" fmla="*/ 309 h 452"/>
                <a:gd name="T8" fmla="*/ 229 w 376"/>
                <a:gd name="T9" fmla="*/ 60 h 452"/>
                <a:gd name="T10" fmla="*/ 41 w 376"/>
                <a:gd name="T11" fmla="*/ 0 h 4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6"/>
                <a:gd name="T19" fmla="*/ 0 h 452"/>
                <a:gd name="T20" fmla="*/ 376 w 376"/>
                <a:gd name="T21" fmla="*/ 452 h 4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6" h="452">
                  <a:moveTo>
                    <a:pt x="41" y="0"/>
                  </a:moveTo>
                  <a:lnTo>
                    <a:pt x="0" y="196"/>
                  </a:lnTo>
                  <a:lnTo>
                    <a:pt x="154" y="452"/>
                  </a:lnTo>
                  <a:lnTo>
                    <a:pt x="376" y="309"/>
                  </a:lnTo>
                  <a:lnTo>
                    <a:pt x="229" y="60"/>
                  </a:lnTo>
                  <a:lnTo>
                    <a:pt x="41" y="0"/>
                  </a:lnTo>
                </a:path>
              </a:pathLst>
            </a:cu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4" name="Text Box 140"/>
            <p:cNvSpPr txBox="1">
              <a:spLocks noChangeArrowheads="1"/>
            </p:cNvSpPr>
            <p:nvPr/>
          </p:nvSpPr>
          <p:spPr bwMode="auto">
            <a:xfrm>
              <a:off x="476" y="2296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P</a:t>
              </a:r>
              <a:r>
                <a:rPr lang="en-US" altLang="ja-JP" baseline="-25000"/>
                <a:t>1</a:t>
              </a:r>
              <a:endParaRPr lang="en-US" altLang="ja-JP"/>
            </a:p>
          </p:txBody>
        </p:sp>
        <p:sp>
          <p:nvSpPr>
            <p:cNvPr id="21535" name="Text Box 141"/>
            <p:cNvSpPr txBox="1">
              <a:spLocks noChangeArrowheads="1"/>
            </p:cNvSpPr>
            <p:nvPr/>
          </p:nvSpPr>
          <p:spPr bwMode="auto">
            <a:xfrm>
              <a:off x="4876" y="2383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P</a:t>
              </a:r>
              <a:r>
                <a:rPr lang="en-US" altLang="ja-JP" baseline="-25000"/>
                <a:t>1</a:t>
              </a:r>
              <a:endParaRPr lang="en-US" altLang="ja-JP"/>
            </a:p>
          </p:txBody>
        </p:sp>
        <p:sp>
          <p:nvSpPr>
            <p:cNvPr id="21536" name="Text Box 142"/>
            <p:cNvSpPr txBox="1">
              <a:spLocks noChangeArrowheads="1"/>
            </p:cNvSpPr>
            <p:nvPr/>
          </p:nvSpPr>
          <p:spPr bwMode="auto">
            <a:xfrm>
              <a:off x="1137" y="2704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x</a:t>
              </a:r>
              <a:endParaRPr lang="en-US" altLang="ja-JP"/>
            </a:p>
          </p:txBody>
        </p:sp>
        <p:sp>
          <p:nvSpPr>
            <p:cNvPr id="21537" name="Text Box 143"/>
            <p:cNvSpPr txBox="1">
              <a:spLocks noChangeArrowheads="1"/>
            </p:cNvSpPr>
            <p:nvPr/>
          </p:nvSpPr>
          <p:spPr bwMode="auto">
            <a:xfrm>
              <a:off x="113" y="1661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y</a:t>
              </a:r>
              <a:endParaRPr lang="en-US" altLang="ja-JP"/>
            </a:p>
          </p:txBody>
        </p:sp>
        <p:sp>
          <p:nvSpPr>
            <p:cNvPr id="21538" name="Text Box 144"/>
            <p:cNvSpPr txBox="1">
              <a:spLocks noChangeArrowheads="1"/>
            </p:cNvSpPr>
            <p:nvPr/>
          </p:nvSpPr>
          <p:spPr bwMode="auto">
            <a:xfrm>
              <a:off x="2517" y="2704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x</a:t>
              </a:r>
              <a:endParaRPr lang="en-US" altLang="ja-JP"/>
            </a:p>
          </p:txBody>
        </p:sp>
        <p:sp>
          <p:nvSpPr>
            <p:cNvPr id="21539" name="Text Box 145"/>
            <p:cNvSpPr txBox="1">
              <a:spLocks noChangeArrowheads="1"/>
            </p:cNvSpPr>
            <p:nvPr/>
          </p:nvSpPr>
          <p:spPr bwMode="auto">
            <a:xfrm>
              <a:off x="1493" y="1661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y</a:t>
              </a:r>
              <a:endParaRPr lang="en-US" altLang="ja-JP"/>
            </a:p>
          </p:txBody>
        </p:sp>
        <p:sp>
          <p:nvSpPr>
            <p:cNvPr id="21540" name="Text Box 146"/>
            <p:cNvSpPr txBox="1">
              <a:spLocks noChangeArrowheads="1"/>
            </p:cNvSpPr>
            <p:nvPr/>
          </p:nvSpPr>
          <p:spPr bwMode="auto">
            <a:xfrm>
              <a:off x="3995" y="2704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x</a:t>
              </a:r>
              <a:endParaRPr lang="en-US" altLang="ja-JP"/>
            </a:p>
          </p:txBody>
        </p:sp>
        <p:sp>
          <p:nvSpPr>
            <p:cNvPr id="21541" name="Text Box 147"/>
            <p:cNvSpPr txBox="1">
              <a:spLocks noChangeArrowheads="1"/>
            </p:cNvSpPr>
            <p:nvPr/>
          </p:nvSpPr>
          <p:spPr bwMode="auto">
            <a:xfrm>
              <a:off x="2971" y="1661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y</a:t>
              </a:r>
              <a:endParaRPr lang="en-US" altLang="ja-JP"/>
            </a:p>
          </p:txBody>
        </p:sp>
        <p:sp>
          <p:nvSpPr>
            <p:cNvPr id="21542" name="Text Box 148"/>
            <p:cNvSpPr txBox="1">
              <a:spLocks noChangeArrowheads="1"/>
            </p:cNvSpPr>
            <p:nvPr/>
          </p:nvSpPr>
          <p:spPr bwMode="auto">
            <a:xfrm>
              <a:off x="5401" y="2704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x</a:t>
              </a:r>
              <a:endParaRPr lang="en-US" altLang="ja-JP"/>
            </a:p>
          </p:txBody>
        </p:sp>
        <p:sp>
          <p:nvSpPr>
            <p:cNvPr id="21543" name="Text Box 149"/>
            <p:cNvSpPr txBox="1">
              <a:spLocks noChangeArrowheads="1"/>
            </p:cNvSpPr>
            <p:nvPr/>
          </p:nvSpPr>
          <p:spPr bwMode="auto">
            <a:xfrm>
              <a:off x="4377" y="1661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y</a:t>
              </a:r>
              <a:endParaRPr lang="en-US" altLang="ja-JP"/>
            </a:p>
          </p:txBody>
        </p:sp>
        <p:graphicFrame>
          <p:nvGraphicFramePr>
            <p:cNvPr id="21511" name="Object 151"/>
            <p:cNvGraphicFramePr>
              <a:graphicFrameLocks noChangeAspect="1"/>
            </p:cNvGraphicFramePr>
            <p:nvPr/>
          </p:nvGraphicFramePr>
          <p:xfrm>
            <a:off x="3833" y="2659"/>
            <a:ext cx="129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8" name="Equation" r:id="rId4" imgW="126720" imgH="177480" progId="Equation.3">
                    <p:embed/>
                  </p:oleObj>
                </mc:Choice>
                <mc:Fallback>
                  <p:oleObj name="Equation" r:id="rId4" imgW="126720" imgH="177480" progId="Equation.3">
                    <p:embed/>
                    <p:pic>
                      <p:nvPicPr>
                        <p:cNvPr id="0" name="Object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2659"/>
                          <a:ext cx="129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506" name="Object 156"/>
          <p:cNvGraphicFramePr>
            <a:graphicFrameLocks/>
          </p:cNvGraphicFramePr>
          <p:nvPr/>
        </p:nvGraphicFramePr>
        <p:xfrm>
          <a:off x="2555875" y="5229225"/>
          <a:ext cx="15795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name="Equation" r:id="rId6" imgW="711000" imgH="215640" progId="Equation.3">
                  <p:embed/>
                </p:oleObj>
              </mc:Choice>
              <mc:Fallback>
                <p:oleObj name="Equation" r:id="rId6" imgW="711000" imgH="215640" progId="Equation.3">
                  <p:embed/>
                  <p:pic>
                    <p:nvPicPr>
                      <p:cNvPr id="0" name="Object 15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229225"/>
                        <a:ext cx="15795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176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Objec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182"/>
          <p:cNvGraphicFramePr>
            <a:graphicFrameLocks/>
          </p:cNvGraphicFramePr>
          <p:nvPr/>
        </p:nvGraphicFramePr>
        <p:xfrm>
          <a:off x="7364413" y="5229225"/>
          <a:ext cx="12398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Equation" r:id="rId10" imgW="558720" imgH="215640" progId="Equation.3">
                  <p:embed/>
                </p:oleObj>
              </mc:Choice>
              <mc:Fallback>
                <p:oleObj name="Equation" r:id="rId10" imgW="558720" imgH="215640" progId="Equation.3">
                  <p:embed/>
                  <p:pic>
                    <p:nvPicPr>
                      <p:cNvPr id="0" name="Object 18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413" y="5229225"/>
                        <a:ext cx="12398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185"/>
          <p:cNvGraphicFramePr>
            <a:graphicFrameLocks/>
          </p:cNvGraphicFramePr>
          <p:nvPr/>
        </p:nvGraphicFramePr>
        <p:xfrm>
          <a:off x="5364163" y="5229225"/>
          <a:ext cx="7620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Equation" r:id="rId12" imgW="342720" imgH="203040" progId="Equation.3">
                  <p:embed/>
                </p:oleObj>
              </mc:Choice>
              <mc:Fallback>
                <p:oleObj name="Equation" r:id="rId12" imgW="342720" imgH="203040" progId="Equation.3">
                  <p:embed/>
                  <p:pic>
                    <p:nvPicPr>
                      <p:cNvPr id="0" name="Object 18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5229225"/>
                        <a:ext cx="7620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190"/>
          <p:cNvGraphicFramePr>
            <a:graphicFrameLocks/>
          </p:cNvGraphicFramePr>
          <p:nvPr/>
        </p:nvGraphicFramePr>
        <p:xfrm>
          <a:off x="395288" y="5229225"/>
          <a:ext cx="1635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Equation" r:id="rId14" imgW="736560" imgH="215640" progId="Equation.3">
                  <p:embed/>
                </p:oleObj>
              </mc:Choice>
              <mc:Fallback>
                <p:oleObj name="Equation" r:id="rId14" imgW="736560" imgH="215640" progId="Equation.3">
                  <p:embed/>
                  <p:pic>
                    <p:nvPicPr>
                      <p:cNvPr id="0" name="Object 190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229225"/>
                        <a:ext cx="16351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Composition of 2D Transformations</a:t>
            </a:r>
          </a:p>
        </p:txBody>
      </p:sp>
      <p:graphicFrame>
        <p:nvGraphicFramePr>
          <p:cNvPr id="2253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0825" y="2605088"/>
          <a:ext cx="86360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4" imgW="4813200" imgH="1422360" progId="Equation.3">
                  <p:embed/>
                </p:oleObj>
              </mc:Choice>
              <mc:Fallback>
                <p:oleObj name="Equation" r:id="rId4" imgW="4813200" imgH="1422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05088"/>
                        <a:ext cx="863600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The Window-to-Viewport Transformation</a:t>
            </a:r>
          </a:p>
        </p:txBody>
      </p:sp>
      <p:grpSp>
        <p:nvGrpSpPr>
          <p:cNvPr id="53251" name="Group 118"/>
          <p:cNvGrpSpPr>
            <a:grpSpLocks/>
          </p:cNvGrpSpPr>
          <p:nvPr/>
        </p:nvGrpSpPr>
        <p:grpSpPr bwMode="auto">
          <a:xfrm>
            <a:off x="1233488" y="1844675"/>
            <a:ext cx="7710487" cy="3606800"/>
            <a:chOff x="777" y="1162"/>
            <a:chExt cx="4857" cy="2272"/>
          </a:xfrm>
        </p:grpSpPr>
        <p:sp>
          <p:nvSpPr>
            <p:cNvPr id="53252" name="Freeform 9"/>
            <p:cNvSpPr>
              <a:spLocks/>
            </p:cNvSpPr>
            <p:nvPr/>
          </p:nvSpPr>
          <p:spPr bwMode="auto">
            <a:xfrm>
              <a:off x="777" y="1534"/>
              <a:ext cx="1731" cy="1695"/>
            </a:xfrm>
            <a:custGeom>
              <a:avLst/>
              <a:gdLst>
                <a:gd name="T0" fmla="*/ 0 w 1731"/>
                <a:gd name="T1" fmla="*/ 0 h 1695"/>
                <a:gd name="T2" fmla="*/ 0 w 1731"/>
                <a:gd name="T3" fmla="*/ 1695 h 1695"/>
                <a:gd name="T4" fmla="*/ 1731 w 1731"/>
                <a:gd name="T5" fmla="*/ 1695 h 1695"/>
                <a:gd name="T6" fmla="*/ 0 60000 65536"/>
                <a:gd name="T7" fmla="*/ 0 60000 65536"/>
                <a:gd name="T8" fmla="*/ 0 60000 65536"/>
                <a:gd name="T9" fmla="*/ 0 w 1731"/>
                <a:gd name="T10" fmla="*/ 0 h 1695"/>
                <a:gd name="T11" fmla="*/ 1731 w 1731"/>
                <a:gd name="T12" fmla="*/ 1695 h 1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" h="1695">
                  <a:moveTo>
                    <a:pt x="0" y="0"/>
                  </a:moveTo>
                  <a:lnTo>
                    <a:pt x="0" y="1695"/>
                  </a:lnTo>
                  <a:lnTo>
                    <a:pt x="1731" y="169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53" name="Freeform 12"/>
            <p:cNvSpPr>
              <a:spLocks/>
            </p:cNvSpPr>
            <p:nvPr/>
          </p:nvSpPr>
          <p:spPr bwMode="auto">
            <a:xfrm>
              <a:off x="1705" y="2381"/>
              <a:ext cx="310" cy="435"/>
            </a:xfrm>
            <a:custGeom>
              <a:avLst/>
              <a:gdLst>
                <a:gd name="T0" fmla="*/ 0 w 310"/>
                <a:gd name="T1" fmla="*/ 435 h 435"/>
                <a:gd name="T2" fmla="*/ 0 w 310"/>
                <a:gd name="T3" fmla="*/ 156 h 435"/>
                <a:gd name="T4" fmla="*/ 155 w 310"/>
                <a:gd name="T5" fmla="*/ 0 h 435"/>
                <a:gd name="T6" fmla="*/ 310 w 310"/>
                <a:gd name="T7" fmla="*/ 156 h 435"/>
                <a:gd name="T8" fmla="*/ 310 w 310"/>
                <a:gd name="T9" fmla="*/ 435 h 435"/>
                <a:gd name="T10" fmla="*/ 0 w 310"/>
                <a:gd name="T11" fmla="*/ 435 h 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0"/>
                <a:gd name="T19" fmla="*/ 0 h 435"/>
                <a:gd name="T20" fmla="*/ 310 w 310"/>
                <a:gd name="T21" fmla="*/ 435 h 4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0" h="435">
                  <a:moveTo>
                    <a:pt x="0" y="435"/>
                  </a:moveTo>
                  <a:lnTo>
                    <a:pt x="0" y="156"/>
                  </a:lnTo>
                  <a:lnTo>
                    <a:pt x="155" y="0"/>
                  </a:lnTo>
                  <a:lnTo>
                    <a:pt x="310" y="156"/>
                  </a:lnTo>
                  <a:lnTo>
                    <a:pt x="310" y="435"/>
                  </a:lnTo>
                  <a:lnTo>
                    <a:pt x="0" y="435"/>
                  </a:lnTo>
                </a:path>
              </a:pathLst>
            </a:custGeom>
            <a:noFill/>
            <a:ln w="492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54" name="Freeform 19"/>
            <p:cNvSpPr>
              <a:spLocks/>
            </p:cNvSpPr>
            <p:nvPr/>
          </p:nvSpPr>
          <p:spPr bwMode="auto">
            <a:xfrm>
              <a:off x="777" y="1534"/>
              <a:ext cx="1731" cy="1695"/>
            </a:xfrm>
            <a:custGeom>
              <a:avLst/>
              <a:gdLst>
                <a:gd name="T0" fmla="*/ 0 w 1731"/>
                <a:gd name="T1" fmla="*/ 0 h 1695"/>
                <a:gd name="T2" fmla="*/ 0 w 1731"/>
                <a:gd name="T3" fmla="*/ 1695 h 1695"/>
                <a:gd name="T4" fmla="*/ 1731 w 1731"/>
                <a:gd name="T5" fmla="*/ 1695 h 1695"/>
                <a:gd name="T6" fmla="*/ 0 60000 65536"/>
                <a:gd name="T7" fmla="*/ 0 60000 65536"/>
                <a:gd name="T8" fmla="*/ 0 60000 65536"/>
                <a:gd name="T9" fmla="*/ 0 w 1731"/>
                <a:gd name="T10" fmla="*/ 0 h 1695"/>
                <a:gd name="T11" fmla="*/ 1731 w 1731"/>
                <a:gd name="T12" fmla="*/ 1695 h 1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" h="1695">
                  <a:moveTo>
                    <a:pt x="0" y="0"/>
                  </a:moveTo>
                  <a:lnTo>
                    <a:pt x="0" y="1695"/>
                  </a:lnTo>
                  <a:lnTo>
                    <a:pt x="1731" y="16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55" name="Rectangle 20"/>
            <p:cNvSpPr>
              <a:spLocks noChangeArrowheads="1"/>
            </p:cNvSpPr>
            <p:nvPr/>
          </p:nvSpPr>
          <p:spPr bwMode="auto">
            <a:xfrm>
              <a:off x="1461" y="2248"/>
              <a:ext cx="798" cy="684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56" name="Freeform 37"/>
            <p:cNvSpPr>
              <a:spLocks/>
            </p:cNvSpPr>
            <p:nvPr/>
          </p:nvSpPr>
          <p:spPr bwMode="auto">
            <a:xfrm>
              <a:off x="3387" y="1534"/>
              <a:ext cx="1731" cy="1695"/>
            </a:xfrm>
            <a:custGeom>
              <a:avLst/>
              <a:gdLst>
                <a:gd name="T0" fmla="*/ 0 w 1731"/>
                <a:gd name="T1" fmla="*/ 0 h 1695"/>
                <a:gd name="T2" fmla="*/ 0 w 1731"/>
                <a:gd name="T3" fmla="*/ 1695 h 1695"/>
                <a:gd name="T4" fmla="*/ 1731 w 1731"/>
                <a:gd name="T5" fmla="*/ 1695 h 1695"/>
                <a:gd name="T6" fmla="*/ 0 60000 65536"/>
                <a:gd name="T7" fmla="*/ 0 60000 65536"/>
                <a:gd name="T8" fmla="*/ 0 60000 65536"/>
                <a:gd name="T9" fmla="*/ 0 w 1731"/>
                <a:gd name="T10" fmla="*/ 0 h 1695"/>
                <a:gd name="T11" fmla="*/ 1731 w 1731"/>
                <a:gd name="T12" fmla="*/ 1695 h 1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" h="1695">
                  <a:moveTo>
                    <a:pt x="0" y="0"/>
                  </a:moveTo>
                  <a:lnTo>
                    <a:pt x="0" y="1695"/>
                  </a:lnTo>
                  <a:lnTo>
                    <a:pt x="1731" y="169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57" name="Freeform 40"/>
            <p:cNvSpPr>
              <a:spLocks/>
            </p:cNvSpPr>
            <p:nvPr/>
          </p:nvSpPr>
          <p:spPr bwMode="auto">
            <a:xfrm>
              <a:off x="3675" y="2439"/>
              <a:ext cx="182" cy="493"/>
            </a:xfrm>
            <a:custGeom>
              <a:avLst/>
              <a:gdLst>
                <a:gd name="T0" fmla="*/ 0 w 182"/>
                <a:gd name="T1" fmla="*/ 493 h 493"/>
                <a:gd name="T2" fmla="*/ 0 w 182"/>
                <a:gd name="T3" fmla="*/ 155 h 493"/>
                <a:gd name="T4" fmla="*/ 93 w 182"/>
                <a:gd name="T5" fmla="*/ 0 h 493"/>
                <a:gd name="T6" fmla="*/ 182 w 182"/>
                <a:gd name="T7" fmla="*/ 155 h 493"/>
                <a:gd name="T8" fmla="*/ 182 w 182"/>
                <a:gd name="T9" fmla="*/ 493 h 493"/>
                <a:gd name="T10" fmla="*/ 0 w 182"/>
                <a:gd name="T11" fmla="*/ 493 h 4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2"/>
                <a:gd name="T19" fmla="*/ 0 h 493"/>
                <a:gd name="T20" fmla="*/ 182 w 182"/>
                <a:gd name="T21" fmla="*/ 493 h 4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2" h="493">
                  <a:moveTo>
                    <a:pt x="0" y="493"/>
                  </a:moveTo>
                  <a:lnTo>
                    <a:pt x="0" y="155"/>
                  </a:lnTo>
                  <a:lnTo>
                    <a:pt x="93" y="0"/>
                  </a:lnTo>
                  <a:lnTo>
                    <a:pt x="182" y="155"/>
                  </a:lnTo>
                  <a:lnTo>
                    <a:pt x="182" y="493"/>
                  </a:lnTo>
                  <a:lnTo>
                    <a:pt x="0" y="493"/>
                  </a:lnTo>
                </a:path>
              </a:pathLst>
            </a:custGeom>
            <a:noFill/>
            <a:ln w="492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58" name="Freeform 50"/>
            <p:cNvSpPr>
              <a:spLocks/>
            </p:cNvSpPr>
            <p:nvPr/>
          </p:nvSpPr>
          <p:spPr bwMode="auto">
            <a:xfrm>
              <a:off x="3387" y="1534"/>
              <a:ext cx="1731" cy="1695"/>
            </a:xfrm>
            <a:custGeom>
              <a:avLst/>
              <a:gdLst>
                <a:gd name="T0" fmla="*/ 0 w 1731"/>
                <a:gd name="T1" fmla="*/ 0 h 1695"/>
                <a:gd name="T2" fmla="*/ 0 w 1731"/>
                <a:gd name="T3" fmla="*/ 1695 h 1695"/>
                <a:gd name="T4" fmla="*/ 1731 w 1731"/>
                <a:gd name="T5" fmla="*/ 1695 h 1695"/>
                <a:gd name="T6" fmla="*/ 0 60000 65536"/>
                <a:gd name="T7" fmla="*/ 0 60000 65536"/>
                <a:gd name="T8" fmla="*/ 0 60000 65536"/>
                <a:gd name="T9" fmla="*/ 0 w 1731"/>
                <a:gd name="T10" fmla="*/ 0 h 1695"/>
                <a:gd name="T11" fmla="*/ 1731 w 1731"/>
                <a:gd name="T12" fmla="*/ 1695 h 1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1" h="1695">
                  <a:moveTo>
                    <a:pt x="0" y="0"/>
                  </a:moveTo>
                  <a:lnTo>
                    <a:pt x="0" y="1695"/>
                  </a:lnTo>
                  <a:lnTo>
                    <a:pt x="1731" y="16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59" name="Freeform 68"/>
            <p:cNvSpPr>
              <a:spLocks/>
            </p:cNvSpPr>
            <p:nvPr/>
          </p:nvSpPr>
          <p:spPr bwMode="auto">
            <a:xfrm>
              <a:off x="3387" y="1627"/>
              <a:ext cx="1673" cy="1602"/>
            </a:xfrm>
            <a:custGeom>
              <a:avLst/>
              <a:gdLst>
                <a:gd name="T0" fmla="*/ 0 w 1673"/>
                <a:gd name="T1" fmla="*/ 0 h 1602"/>
                <a:gd name="T2" fmla="*/ 1673 w 1673"/>
                <a:gd name="T3" fmla="*/ 0 h 1602"/>
                <a:gd name="T4" fmla="*/ 1673 w 1673"/>
                <a:gd name="T5" fmla="*/ 1602 h 1602"/>
                <a:gd name="T6" fmla="*/ 0 60000 65536"/>
                <a:gd name="T7" fmla="*/ 0 60000 65536"/>
                <a:gd name="T8" fmla="*/ 0 60000 65536"/>
                <a:gd name="T9" fmla="*/ 0 w 1673"/>
                <a:gd name="T10" fmla="*/ 0 h 1602"/>
                <a:gd name="T11" fmla="*/ 1673 w 1673"/>
                <a:gd name="T12" fmla="*/ 1602 h 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3" h="1602">
                  <a:moveTo>
                    <a:pt x="0" y="0"/>
                  </a:moveTo>
                  <a:lnTo>
                    <a:pt x="1673" y="0"/>
                  </a:lnTo>
                  <a:lnTo>
                    <a:pt x="1673" y="16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60" name="Freeform 100"/>
            <p:cNvSpPr>
              <a:spLocks/>
            </p:cNvSpPr>
            <p:nvPr/>
          </p:nvSpPr>
          <p:spPr bwMode="auto">
            <a:xfrm>
              <a:off x="4399" y="1813"/>
              <a:ext cx="328" cy="289"/>
            </a:xfrm>
            <a:custGeom>
              <a:avLst/>
              <a:gdLst>
                <a:gd name="T0" fmla="*/ 0 w 328"/>
                <a:gd name="T1" fmla="*/ 289 h 289"/>
                <a:gd name="T2" fmla="*/ 0 w 328"/>
                <a:gd name="T3" fmla="*/ 142 h 289"/>
                <a:gd name="T4" fmla="*/ 164 w 328"/>
                <a:gd name="T5" fmla="*/ 0 h 289"/>
                <a:gd name="T6" fmla="*/ 328 w 328"/>
                <a:gd name="T7" fmla="*/ 142 h 289"/>
                <a:gd name="T8" fmla="*/ 328 w 328"/>
                <a:gd name="T9" fmla="*/ 289 h 289"/>
                <a:gd name="T10" fmla="*/ 0 w 328"/>
                <a:gd name="T11" fmla="*/ 289 h 2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8"/>
                <a:gd name="T19" fmla="*/ 0 h 289"/>
                <a:gd name="T20" fmla="*/ 328 w 328"/>
                <a:gd name="T21" fmla="*/ 289 h 2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8" h="289">
                  <a:moveTo>
                    <a:pt x="0" y="289"/>
                  </a:moveTo>
                  <a:lnTo>
                    <a:pt x="0" y="142"/>
                  </a:lnTo>
                  <a:lnTo>
                    <a:pt x="164" y="0"/>
                  </a:lnTo>
                  <a:lnTo>
                    <a:pt x="328" y="142"/>
                  </a:lnTo>
                  <a:lnTo>
                    <a:pt x="328" y="289"/>
                  </a:lnTo>
                  <a:lnTo>
                    <a:pt x="0" y="289"/>
                  </a:lnTo>
                </a:path>
              </a:pathLst>
            </a:custGeom>
            <a:noFill/>
            <a:ln w="492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61" name="Rectangle 101"/>
            <p:cNvSpPr>
              <a:spLocks noChangeArrowheads="1"/>
            </p:cNvSpPr>
            <p:nvPr/>
          </p:nvSpPr>
          <p:spPr bwMode="auto">
            <a:xfrm>
              <a:off x="3511" y="2310"/>
              <a:ext cx="515" cy="724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62" name="Rectangle 102"/>
            <p:cNvSpPr>
              <a:spLocks noChangeArrowheads="1"/>
            </p:cNvSpPr>
            <p:nvPr/>
          </p:nvSpPr>
          <p:spPr bwMode="auto">
            <a:xfrm>
              <a:off x="4163" y="1747"/>
              <a:ext cx="799" cy="42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63" name="Text Box 112"/>
            <p:cNvSpPr txBox="1">
              <a:spLocks noChangeArrowheads="1"/>
            </p:cNvSpPr>
            <p:nvPr/>
          </p:nvSpPr>
          <p:spPr bwMode="auto">
            <a:xfrm>
              <a:off x="3345" y="3018"/>
              <a:ext cx="8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Viewport 1</a:t>
              </a:r>
            </a:p>
          </p:txBody>
        </p:sp>
        <p:sp>
          <p:nvSpPr>
            <p:cNvPr id="53264" name="Text Box 113"/>
            <p:cNvSpPr txBox="1">
              <a:spLocks noChangeArrowheads="1"/>
            </p:cNvSpPr>
            <p:nvPr/>
          </p:nvSpPr>
          <p:spPr bwMode="auto">
            <a:xfrm>
              <a:off x="4116" y="2115"/>
              <a:ext cx="8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Viewport 2</a:t>
              </a:r>
            </a:p>
          </p:txBody>
        </p:sp>
        <p:sp>
          <p:nvSpPr>
            <p:cNvPr id="53265" name="Text Box 114"/>
            <p:cNvSpPr txBox="1">
              <a:spLocks noChangeArrowheads="1"/>
            </p:cNvSpPr>
            <p:nvPr/>
          </p:nvSpPr>
          <p:spPr bwMode="auto">
            <a:xfrm>
              <a:off x="1519" y="2886"/>
              <a:ext cx="6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Window</a:t>
              </a:r>
            </a:p>
          </p:txBody>
        </p:sp>
        <p:sp>
          <p:nvSpPr>
            <p:cNvPr id="53266" name="Text Box 115"/>
            <p:cNvSpPr txBox="1">
              <a:spLocks noChangeArrowheads="1"/>
            </p:cNvSpPr>
            <p:nvPr/>
          </p:nvSpPr>
          <p:spPr bwMode="auto">
            <a:xfrm>
              <a:off x="884" y="3203"/>
              <a:ext cx="14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World coordinates</a:t>
              </a:r>
            </a:p>
          </p:txBody>
        </p:sp>
        <p:sp>
          <p:nvSpPr>
            <p:cNvPr id="53267" name="Text Box 116"/>
            <p:cNvSpPr txBox="1">
              <a:spLocks noChangeArrowheads="1"/>
            </p:cNvSpPr>
            <p:nvPr/>
          </p:nvSpPr>
          <p:spPr bwMode="auto">
            <a:xfrm>
              <a:off x="3470" y="3203"/>
              <a:ext cx="14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Screen coordinates</a:t>
              </a:r>
            </a:p>
          </p:txBody>
        </p:sp>
        <p:sp>
          <p:nvSpPr>
            <p:cNvPr id="53268" name="Text Box 117"/>
            <p:cNvSpPr txBox="1">
              <a:spLocks noChangeArrowheads="1"/>
            </p:cNvSpPr>
            <p:nvPr/>
          </p:nvSpPr>
          <p:spPr bwMode="auto">
            <a:xfrm>
              <a:off x="3969" y="1162"/>
              <a:ext cx="166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Maximum range</a:t>
              </a:r>
              <a:br>
                <a:rPr lang="en-US" altLang="ja-JP"/>
              </a:br>
              <a:r>
                <a:rPr lang="en-US" altLang="ja-JP"/>
                <a:t>of screen coordinates</a:t>
              </a: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The Window-to-Viewport Transformation</a:t>
            </a:r>
          </a:p>
        </p:txBody>
      </p:sp>
      <p:grpSp>
        <p:nvGrpSpPr>
          <p:cNvPr id="23556" name="Group 253"/>
          <p:cNvGrpSpPr>
            <a:grpSpLocks/>
          </p:cNvGrpSpPr>
          <p:nvPr/>
        </p:nvGrpSpPr>
        <p:grpSpPr bwMode="auto">
          <a:xfrm>
            <a:off x="468313" y="1844675"/>
            <a:ext cx="8469312" cy="2520950"/>
            <a:chOff x="295" y="1162"/>
            <a:chExt cx="5335" cy="1588"/>
          </a:xfrm>
        </p:grpSpPr>
        <p:sp>
          <p:nvSpPr>
            <p:cNvPr id="23558" name="Freeform 9"/>
            <p:cNvSpPr>
              <a:spLocks/>
            </p:cNvSpPr>
            <p:nvPr/>
          </p:nvSpPr>
          <p:spPr bwMode="auto">
            <a:xfrm>
              <a:off x="436" y="1392"/>
              <a:ext cx="942" cy="993"/>
            </a:xfrm>
            <a:custGeom>
              <a:avLst/>
              <a:gdLst>
                <a:gd name="T0" fmla="*/ 0 w 942"/>
                <a:gd name="T1" fmla="*/ 0 h 993"/>
                <a:gd name="T2" fmla="*/ 0 w 942"/>
                <a:gd name="T3" fmla="*/ 993 h 993"/>
                <a:gd name="T4" fmla="*/ 942 w 942"/>
                <a:gd name="T5" fmla="*/ 993 h 993"/>
                <a:gd name="T6" fmla="*/ 0 60000 65536"/>
                <a:gd name="T7" fmla="*/ 0 60000 65536"/>
                <a:gd name="T8" fmla="*/ 0 60000 65536"/>
                <a:gd name="T9" fmla="*/ 0 w 942"/>
                <a:gd name="T10" fmla="*/ 0 h 993"/>
                <a:gd name="T11" fmla="*/ 942 w 942"/>
                <a:gd name="T12" fmla="*/ 993 h 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2" h="993">
                  <a:moveTo>
                    <a:pt x="0" y="0"/>
                  </a:moveTo>
                  <a:lnTo>
                    <a:pt x="0" y="993"/>
                  </a:lnTo>
                  <a:lnTo>
                    <a:pt x="942" y="99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59" name="Freeform 12"/>
            <p:cNvSpPr>
              <a:spLocks/>
            </p:cNvSpPr>
            <p:nvPr/>
          </p:nvSpPr>
          <p:spPr bwMode="auto">
            <a:xfrm>
              <a:off x="436" y="1392"/>
              <a:ext cx="942" cy="993"/>
            </a:xfrm>
            <a:custGeom>
              <a:avLst/>
              <a:gdLst>
                <a:gd name="T0" fmla="*/ 0 w 942"/>
                <a:gd name="T1" fmla="*/ 0 h 993"/>
                <a:gd name="T2" fmla="*/ 0 w 942"/>
                <a:gd name="T3" fmla="*/ 993 h 993"/>
                <a:gd name="T4" fmla="*/ 942 w 942"/>
                <a:gd name="T5" fmla="*/ 993 h 993"/>
                <a:gd name="T6" fmla="*/ 0 60000 65536"/>
                <a:gd name="T7" fmla="*/ 0 60000 65536"/>
                <a:gd name="T8" fmla="*/ 0 60000 65536"/>
                <a:gd name="T9" fmla="*/ 0 w 942"/>
                <a:gd name="T10" fmla="*/ 0 h 993"/>
                <a:gd name="T11" fmla="*/ 942 w 942"/>
                <a:gd name="T12" fmla="*/ 993 h 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2" h="993">
                  <a:moveTo>
                    <a:pt x="0" y="0"/>
                  </a:moveTo>
                  <a:lnTo>
                    <a:pt x="0" y="993"/>
                  </a:lnTo>
                  <a:lnTo>
                    <a:pt x="942" y="99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60" name="Rectangle 39"/>
            <p:cNvSpPr>
              <a:spLocks noChangeArrowheads="1"/>
            </p:cNvSpPr>
            <p:nvPr/>
          </p:nvSpPr>
          <p:spPr bwMode="auto">
            <a:xfrm>
              <a:off x="778" y="1584"/>
              <a:ext cx="502" cy="451"/>
            </a:xfrm>
            <a:prstGeom prst="rect">
              <a:avLst/>
            </a:prstGeom>
            <a:noFill/>
            <a:ln w="428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61" name="Freeform 40"/>
            <p:cNvSpPr>
              <a:spLocks/>
            </p:cNvSpPr>
            <p:nvPr/>
          </p:nvSpPr>
          <p:spPr bwMode="auto">
            <a:xfrm>
              <a:off x="1249" y="1553"/>
              <a:ext cx="63" cy="62"/>
            </a:xfrm>
            <a:custGeom>
              <a:avLst/>
              <a:gdLst>
                <a:gd name="T0" fmla="*/ 0 w 63"/>
                <a:gd name="T1" fmla="*/ 31 h 62"/>
                <a:gd name="T2" fmla="*/ 0 w 63"/>
                <a:gd name="T3" fmla="*/ 19 h 62"/>
                <a:gd name="T4" fmla="*/ 8 w 63"/>
                <a:gd name="T5" fmla="*/ 7 h 62"/>
                <a:gd name="T6" fmla="*/ 19 w 63"/>
                <a:gd name="T7" fmla="*/ 0 h 62"/>
                <a:gd name="T8" fmla="*/ 31 w 63"/>
                <a:gd name="T9" fmla="*/ 0 h 62"/>
                <a:gd name="T10" fmla="*/ 43 w 63"/>
                <a:gd name="T11" fmla="*/ 0 h 62"/>
                <a:gd name="T12" fmla="*/ 55 w 63"/>
                <a:gd name="T13" fmla="*/ 7 h 62"/>
                <a:gd name="T14" fmla="*/ 59 w 63"/>
                <a:gd name="T15" fmla="*/ 19 h 62"/>
                <a:gd name="T16" fmla="*/ 63 w 63"/>
                <a:gd name="T17" fmla="*/ 31 h 62"/>
                <a:gd name="T18" fmla="*/ 59 w 63"/>
                <a:gd name="T19" fmla="*/ 43 h 62"/>
                <a:gd name="T20" fmla="*/ 55 w 63"/>
                <a:gd name="T21" fmla="*/ 51 h 62"/>
                <a:gd name="T22" fmla="*/ 43 w 63"/>
                <a:gd name="T23" fmla="*/ 58 h 62"/>
                <a:gd name="T24" fmla="*/ 31 w 63"/>
                <a:gd name="T25" fmla="*/ 62 h 62"/>
                <a:gd name="T26" fmla="*/ 19 w 63"/>
                <a:gd name="T27" fmla="*/ 58 h 62"/>
                <a:gd name="T28" fmla="*/ 8 w 63"/>
                <a:gd name="T29" fmla="*/ 51 h 62"/>
                <a:gd name="T30" fmla="*/ 0 w 63"/>
                <a:gd name="T31" fmla="*/ 43 h 62"/>
                <a:gd name="T32" fmla="*/ 0 w 63"/>
                <a:gd name="T33" fmla="*/ 3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2"/>
                <a:gd name="T53" fmla="*/ 63 w 63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2">
                  <a:moveTo>
                    <a:pt x="0" y="31"/>
                  </a:moveTo>
                  <a:lnTo>
                    <a:pt x="0" y="19"/>
                  </a:lnTo>
                  <a:lnTo>
                    <a:pt x="8" y="7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55" y="7"/>
                  </a:lnTo>
                  <a:lnTo>
                    <a:pt x="59" y="19"/>
                  </a:lnTo>
                  <a:lnTo>
                    <a:pt x="63" y="31"/>
                  </a:lnTo>
                  <a:lnTo>
                    <a:pt x="59" y="43"/>
                  </a:lnTo>
                  <a:lnTo>
                    <a:pt x="55" y="51"/>
                  </a:lnTo>
                  <a:lnTo>
                    <a:pt x="43" y="58"/>
                  </a:lnTo>
                  <a:lnTo>
                    <a:pt x="31" y="62"/>
                  </a:lnTo>
                  <a:lnTo>
                    <a:pt x="19" y="58"/>
                  </a:lnTo>
                  <a:lnTo>
                    <a:pt x="8" y="51"/>
                  </a:lnTo>
                  <a:lnTo>
                    <a:pt x="0" y="4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62" name="Freeform 42"/>
            <p:cNvSpPr>
              <a:spLocks/>
            </p:cNvSpPr>
            <p:nvPr/>
          </p:nvSpPr>
          <p:spPr bwMode="auto">
            <a:xfrm>
              <a:off x="746" y="2004"/>
              <a:ext cx="63" cy="63"/>
            </a:xfrm>
            <a:custGeom>
              <a:avLst/>
              <a:gdLst>
                <a:gd name="T0" fmla="*/ 0 w 63"/>
                <a:gd name="T1" fmla="*/ 31 h 63"/>
                <a:gd name="T2" fmla="*/ 0 w 63"/>
                <a:gd name="T3" fmla="*/ 20 h 63"/>
                <a:gd name="T4" fmla="*/ 8 w 63"/>
                <a:gd name="T5" fmla="*/ 8 h 63"/>
                <a:gd name="T6" fmla="*/ 20 w 63"/>
                <a:gd name="T7" fmla="*/ 0 h 63"/>
                <a:gd name="T8" fmla="*/ 32 w 63"/>
                <a:gd name="T9" fmla="*/ 0 h 63"/>
                <a:gd name="T10" fmla="*/ 43 w 63"/>
                <a:gd name="T11" fmla="*/ 0 h 63"/>
                <a:gd name="T12" fmla="*/ 55 w 63"/>
                <a:gd name="T13" fmla="*/ 8 h 63"/>
                <a:gd name="T14" fmla="*/ 59 w 63"/>
                <a:gd name="T15" fmla="*/ 20 h 63"/>
                <a:gd name="T16" fmla="*/ 63 w 63"/>
                <a:gd name="T17" fmla="*/ 31 h 63"/>
                <a:gd name="T18" fmla="*/ 59 w 63"/>
                <a:gd name="T19" fmla="*/ 43 h 63"/>
                <a:gd name="T20" fmla="*/ 55 w 63"/>
                <a:gd name="T21" fmla="*/ 51 h 63"/>
                <a:gd name="T22" fmla="*/ 43 w 63"/>
                <a:gd name="T23" fmla="*/ 59 h 63"/>
                <a:gd name="T24" fmla="*/ 32 w 63"/>
                <a:gd name="T25" fmla="*/ 63 h 63"/>
                <a:gd name="T26" fmla="*/ 20 w 63"/>
                <a:gd name="T27" fmla="*/ 59 h 63"/>
                <a:gd name="T28" fmla="*/ 8 w 63"/>
                <a:gd name="T29" fmla="*/ 51 h 63"/>
                <a:gd name="T30" fmla="*/ 0 w 63"/>
                <a:gd name="T31" fmla="*/ 43 h 63"/>
                <a:gd name="T32" fmla="*/ 0 w 63"/>
                <a:gd name="T33" fmla="*/ 31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3"/>
                <a:gd name="T53" fmla="*/ 63 w 63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3">
                  <a:moveTo>
                    <a:pt x="0" y="31"/>
                  </a:moveTo>
                  <a:lnTo>
                    <a:pt x="0" y="20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5" y="8"/>
                  </a:lnTo>
                  <a:lnTo>
                    <a:pt x="59" y="20"/>
                  </a:lnTo>
                  <a:lnTo>
                    <a:pt x="63" y="31"/>
                  </a:lnTo>
                  <a:lnTo>
                    <a:pt x="59" y="43"/>
                  </a:lnTo>
                  <a:lnTo>
                    <a:pt x="55" y="51"/>
                  </a:lnTo>
                  <a:lnTo>
                    <a:pt x="43" y="59"/>
                  </a:lnTo>
                  <a:lnTo>
                    <a:pt x="32" y="63"/>
                  </a:lnTo>
                  <a:lnTo>
                    <a:pt x="20" y="59"/>
                  </a:lnTo>
                  <a:lnTo>
                    <a:pt x="8" y="51"/>
                  </a:lnTo>
                  <a:lnTo>
                    <a:pt x="0" y="4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63" name="Freeform 66"/>
            <p:cNvSpPr>
              <a:spLocks/>
            </p:cNvSpPr>
            <p:nvPr/>
          </p:nvSpPr>
          <p:spPr bwMode="auto">
            <a:xfrm>
              <a:off x="1822" y="1392"/>
              <a:ext cx="942" cy="993"/>
            </a:xfrm>
            <a:custGeom>
              <a:avLst/>
              <a:gdLst>
                <a:gd name="T0" fmla="*/ 0 w 942"/>
                <a:gd name="T1" fmla="*/ 0 h 993"/>
                <a:gd name="T2" fmla="*/ 0 w 942"/>
                <a:gd name="T3" fmla="*/ 993 h 993"/>
                <a:gd name="T4" fmla="*/ 942 w 942"/>
                <a:gd name="T5" fmla="*/ 993 h 993"/>
                <a:gd name="T6" fmla="*/ 0 60000 65536"/>
                <a:gd name="T7" fmla="*/ 0 60000 65536"/>
                <a:gd name="T8" fmla="*/ 0 60000 65536"/>
                <a:gd name="T9" fmla="*/ 0 w 942"/>
                <a:gd name="T10" fmla="*/ 0 h 993"/>
                <a:gd name="T11" fmla="*/ 942 w 942"/>
                <a:gd name="T12" fmla="*/ 993 h 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2" h="993">
                  <a:moveTo>
                    <a:pt x="0" y="0"/>
                  </a:moveTo>
                  <a:lnTo>
                    <a:pt x="0" y="993"/>
                  </a:lnTo>
                  <a:lnTo>
                    <a:pt x="942" y="99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64" name="Freeform 69"/>
            <p:cNvSpPr>
              <a:spLocks/>
            </p:cNvSpPr>
            <p:nvPr/>
          </p:nvSpPr>
          <p:spPr bwMode="auto">
            <a:xfrm>
              <a:off x="1822" y="1392"/>
              <a:ext cx="942" cy="993"/>
            </a:xfrm>
            <a:custGeom>
              <a:avLst/>
              <a:gdLst>
                <a:gd name="T0" fmla="*/ 0 w 942"/>
                <a:gd name="T1" fmla="*/ 0 h 993"/>
                <a:gd name="T2" fmla="*/ 0 w 942"/>
                <a:gd name="T3" fmla="*/ 993 h 993"/>
                <a:gd name="T4" fmla="*/ 942 w 942"/>
                <a:gd name="T5" fmla="*/ 993 h 993"/>
                <a:gd name="T6" fmla="*/ 0 60000 65536"/>
                <a:gd name="T7" fmla="*/ 0 60000 65536"/>
                <a:gd name="T8" fmla="*/ 0 60000 65536"/>
                <a:gd name="T9" fmla="*/ 0 w 942"/>
                <a:gd name="T10" fmla="*/ 0 h 993"/>
                <a:gd name="T11" fmla="*/ 942 w 942"/>
                <a:gd name="T12" fmla="*/ 993 h 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2" h="993">
                  <a:moveTo>
                    <a:pt x="0" y="0"/>
                  </a:moveTo>
                  <a:lnTo>
                    <a:pt x="0" y="993"/>
                  </a:lnTo>
                  <a:lnTo>
                    <a:pt x="942" y="99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65" name="Rectangle 96"/>
            <p:cNvSpPr>
              <a:spLocks noChangeArrowheads="1"/>
            </p:cNvSpPr>
            <p:nvPr/>
          </p:nvSpPr>
          <p:spPr bwMode="auto">
            <a:xfrm>
              <a:off x="1838" y="1918"/>
              <a:ext cx="502" cy="451"/>
            </a:xfrm>
            <a:prstGeom prst="rect">
              <a:avLst/>
            </a:prstGeom>
            <a:noFill/>
            <a:ln w="428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66" name="Freeform 97"/>
            <p:cNvSpPr>
              <a:spLocks/>
            </p:cNvSpPr>
            <p:nvPr/>
          </p:nvSpPr>
          <p:spPr bwMode="auto">
            <a:xfrm>
              <a:off x="3118" y="1392"/>
              <a:ext cx="942" cy="993"/>
            </a:xfrm>
            <a:custGeom>
              <a:avLst/>
              <a:gdLst>
                <a:gd name="T0" fmla="*/ 0 w 942"/>
                <a:gd name="T1" fmla="*/ 0 h 993"/>
                <a:gd name="T2" fmla="*/ 0 w 942"/>
                <a:gd name="T3" fmla="*/ 993 h 993"/>
                <a:gd name="T4" fmla="*/ 942 w 942"/>
                <a:gd name="T5" fmla="*/ 993 h 993"/>
                <a:gd name="T6" fmla="*/ 0 60000 65536"/>
                <a:gd name="T7" fmla="*/ 0 60000 65536"/>
                <a:gd name="T8" fmla="*/ 0 60000 65536"/>
                <a:gd name="T9" fmla="*/ 0 w 942"/>
                <a:gd name="T10" fmla="*/ 0 h 993"/>
                <a:gd name="T11" fmla="*/ 942 w 942"/>
                <a:gd name="T12" fmla="*/ 993 h 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2" h="993">
                  <a:moveTo>
                    <a:pt x="0" y="0"/>
                  </a:moveTo>
                  <a:lnTo>
                    <a:pt x="0" y="993"/>
                  </a:lnTo>
                  <a:lnTo>
                    <a:pt x="942" y="99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67" name="Freeform 100"/>
            <p:cNvSpPr>
              <a:spLocks/>
            </p:cNvSpPr>
            <p:nvPr/>
          </p:nvSpPr>
          <p:spPr bwMode="auto">
            <a:xfrm>
              <a:off x="3118" y="1392"/>
              <a:ext cx="942" cy="993"/>
            </a:xfrm>
            <a:custGeom>
              <a:avLst/>
              <a:gdLst>
                <a:gd name="T0" fmla="*/ 0 w 942"/>
                <a:gd name="T1" fmla="*/ 0 h 993"/>
                <a:gd name="T2" fmla="*/ 0 w 942"/>
                <a:gd name="T3" fmla="*/ 993 h 993"/>
                <a:gd name="T4" fmla="*/ 942 w 942"/>
                <a:gd name="T5" fmla="*/ 993 h 993"/>
                <a:gd name="T6" fmla="*/ 0 60000 65536"/>
                <a:gd name="T7" fmla="*/ 0 60000 65536"/>
                <a:gd name="T8" fmla="*/ 0 60000 65536"/>
                <a:gd name="T9" fmla="*/ 0 w 942"/>
                <a:gd name="T10" fmla="*/ 0 h 993"/>
                <a:gd name="T11" fmla="*/ 942 w 942"/>
                <a:gd name="T12" fmla="*/ 993 h 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2" h="993">
                  <a:moveTo>
                    <a:pt x="0" y="0"/>
                  </a:moveTo>
                  <a:lnTo>
                    <a:pt x="0" y="993"/>
                  </a:lnTo>
                  <a:lnTo>
                    <a:pt x="942" y="99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68" name="Rectangle 131"/>
            <p:cNvSpPr>
              <a:spLocks noChangeArrowheads="1"/>
            </p:cNvSpPr>
            <p:nvPr/>
          </p:nvSpPr>
          <p:spPr bwMode="auto">
            <a:xfrm>
              <a:off x="3134" y="1973"/>
              <a:ext cx="329" cy="396"/>
            </a:xfrm>
            <a:prstGeom prst="rect">
              <a:avLst/>
            </a:prstGeom>
            <a:noFill/>
            <a:ln w="428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69" name="Freeform 132"/>
            <p:cNvSpPr>
              <a:spLocks/>
            </p:cNvSpPr>
            <p:nvPr/>
          </p:nvSpPr>
          <p:spPr bwMode="auto">
            <a:xfrm>
              <a:off x="4457" y="1392"/>
              <a:ext cx="942" cy="993"/>
            </a:xfrm>
            <a:custGeom>
              <a:avLst/>
              <a:gdLst>
                <a:gd name="T0" fmla="*/ 0 w 942"/>
                <a:gd name="T1" fmla="*/ 0 h 993"/>
                <a:gd name="T2" fmla="*/ 0 w 942"/>
                <a:gd name="T3" fmla="*/ 993 h 993"/>
                <a:gd name="T4" fmla="*/ 942 w 942"/>
                <a:gd name="T5" fmla="*/ 993 h 993"/>
                <a:gd name="T6" fmla="*/ 0 60000 65536"/>
                <a:gd name="T7" fmla="*/ 0 60000 65536"/>
                <a:gd name="T8" fmla="*/ 0 60000 65536"/>
                <a:gd name="T9" fmla="*/ 0 w 942"/>
                <a:gd name="T10" fmla="*/ 0 h 993"/>
                <a:gd name="T11" fmla="*/ 942 w 942"/>
                <a:gd name="T12" fmla="*/ 993 h 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2" h="993">
                  <a:moveTo>
                    <a:pt x="0" y="0"/>
                  </a:moveTo>
                  <a:lnTo>
                    <a:pt x="0" y="993"/>
                  </a:lnTo>
                  <a:lnTo>
                    <a:pt x="942" y="99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70" name="Freeform 135"/>
            <p:cNvSpPr>
              <a:spLocks/>
            </p:cNvSpPr>
            <p:nvPr/>
          </p:nvSpPr>
          <p:spPr bwMode="auto">
            <a:xfrm>
              <a:off x="4457" y="1392"/>
              <a:ext cx="942" cy="993"/>
            </a:xfrm>
            <a:custGeom>
              <a:avLst/>
              <a:gdLst>
                <a:gd name="T0" fmla="*/ 0 w 942"/>
                <a:gd name="T1" fmla="*/ 0 h 993"/>
                <a:gd name="T2" fmla="*/ 0 w 942"/>
                <a:gd name="T3" fmla="*/ 993 h 993"/>
                <a:gd name="T4" fmla="*/ 942 w 942"/>
                <a:gd name="T5" fmla="*/ 993 h 993"/>
                <a:gd name="T6" fmla="*/ 0 60000 65536"/>
                <a:gd name="T7" fmla="*/ 0 60000 65536"/>
                <a:gd name="T8" fmla="*/ 0 60000 65536"/>
                <a:gd name="T9" fmla="*/ 0 w 942"/>
                <a:gd name="T10" fmla="*/ 0 h 993"/>
                <a:gd name="T11" fmla="*/ 942 w 942"/>
                <a:gd name="T12" fmla="*/ 993 h 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2" h="993">
                  <a:moveTo>
                    <a:pt x="0" y="0"/>
                  </a:moveTo>
                  <a:lnTo>
                    <a:pt x="0" y="993"/>
                  </a:lnTo>
                  <a:lnTo>
                    <a:pt x="942" y="99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71" name="Rectangle 138"/>
            <p:cNvSpPr>
              <a:spLocks noChangeArrowheads="1"/>
            </p:cNvSpPr>
            <p:nvPr/>
          </p:nvSpPr>
          <p:spPr bwMode="auto">
            <a:xfrm>
              <a:off x="4857" y="1666"/>
              <a:ext cx="334" cy="432"/>
            </a:xfrm>
            <a:prstGeom prst="rect">
              <a:avLst/>
            </a:prstGeom>
            <a:noFill/>
            <a:ln w="428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72" name="Freeform 139"/>
            <p:cNvSpPr>
              <a:spLocks/>
            </p:cNvSpPr>
            <p:nvPr/>
          </p:nvSpPr>
          <p:spPr bwMode="auto">
            <a:xfrm>
              <a:off x="5160" y="1635"/>
              <a:ext cx="62" cy="63"/>
            </a:xfrm>
            <a:custGeom>
              <a:avLst/>
              <a:gdLst>
                <a:gd name="T0" fmla="*/ 0 w 62"/>
                <a:gd name="T1" fmla="*/ 31 h 63"/>
                <a:gd name="T2" fmla="*/ 0 w 62"/>
                <a:gd name="T3" fmla="*/ 20 h 63"/>
                <a:gd name="T4" fmla="*/ 7 w 62"/>
                <a:gd name="T5" fmla="*/ 8 h 63"/>
                <a:gd name="T6" fmla="*/ 19 w 62"/>
                <a:gd name="T7" fmla="*/ 0 h 63"/>
                <a:gd name="T8" fmla="*/ 31 w 62"/>
                <a:gd name="T9" fmla="*/ 0 h 63"/>
                <a:gd name="T10" fmla="*/ 43 w 62"/>
                <a:gd name="T11" fmla="*/ 0 h 63"/>
                <a:gd name="T12" fmla="*/ 55 w 62"/>
                <a:gd name="T13" fmla="*/ 8 h 63"/>
                <a:gd name="T14" fmla="*/ 59 w 62"/>
                <a:gd name="T15" fmla="*/ 20 h 63"/>
                <a:gd name="T16" fmla="*/ 62 w 62"/>
                <a:gd name="T17" fmla="*/ 31 h 63"/>
                <a:gd name="T18" fmla="*/ 59 w 62"/>
                <a:gd name="T19" fmla="*/ 43 h 63"/>
                <a:gd name="T20" fmla="*/ 55 w 62"/>
                <a:gd name="T21" fmla="*/ 51 h 63"/>
                <a:gd name="T22" fmla="*/ 43 w 62"/>
                <a:gd name="T23" fmla="*/ 59 h 63"/>
                <a:gd name="T24" fmla="*/ 31 w 62"/>
                <a:gd name="T25" fmla="*/ 63 h 63"/>
                <a:gd name="T26" fmla="*/ 19 w 62"/>
                <a:gd name="T27" fmla="*/ 59 h 63"/>
                <a:gd name="T28" fmla="*/ 7 w 62"/>
                <a:gd name="T29" fmla="*/ 51 h 63"/>
                <a:gd name="T30" fmla="*/ 0 w 62"/>
                <a:gd name="T31" fmla="*/ 43 h 63"/>
                <a:gd name="T32" fmla="*/ 0 w 62"/>
                <a:gd name="T33" fmla="*/ 31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63"/>
                <a:gd name="T53" fmla="*/ 62 w 62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63">
                  <a:moveTo>
                    <a:pt x="0" y="31"/>
                  </a:moveTo>
                  <a:lnTo>
                    <a:pt x="0" y="20"/>
                  </a:lnTo>
                  <a:lnTo>
                    <a:pt x="7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55" y="8"/>
                  </a:lnTo>
                  <a:lnTo>
                    <a:pt x="59" y="20"/>
                  </a:lnTo>
                  <a:lnTo>
                    <a:pt x="62" y="31"/>
                  </a:lnTo>
                  <a:lnTo>
                    <a:pt x="59" y="43"/>
                  </a:lnTo>
                  <a:lnTo>
                    <a:pt x="55" y="51"/>
                  </a:lnTo>
                  <a:lnTo>
                    <a:pt x="43" y="59"/>
                  </a:lnTo>
                  <a:lnTo>
                    <a:pt x="31" y="63"/>
                  </a:lnTo>
                  <a:lnTo>
                    <a:pt x="19" y="59"/>
                  </a:lnTo>
                  <a:lnTo>
                    <a:pt x="7" y="51"/>
                  </a:lnTo>
                  <a:lnTo>
                    <a:pt x="0" y="4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73" name="Freeform 141"/>
            <p:cNvSpPr>
              <a:spLocks/>
            </p:cNvSpPr>
            <p:nvPr/>
          </p:nvSpPr>
          <p:spPr bwMode="auto">
            <a:xfrm>
              <a:off x="4826" y="2067"/>
              <a:ext cx="63" cy="63"/>
            </a:xfrm>
            <a:custGeom>
              <a:avLst/>
              <a:gdLst>
                <a:gd name="T0" fmla="*/ 0 w 63"/>
                <a:gd name="T1" fmla="*/ 31 h 63"/>
                <a:gd name="T2" fmla="*/ 0 w 63"/>
                <a:gd name="T3" fmla="*/ 19 h 63"/>
                <a:gd name="T4" fmla="*/ 8 w 63"/>
                <a:gd name="T5" fmla="*/ 8 h 63"/>
                <a:gd name="T6" fmla="*/ 20 w 63"/>
                <a:gd name="T7" fmla="*/ 0 h 63"/>
                <a:gd name="T8" fmla="*/ 31 w 63"/>
                <a:gd name="T9" fmla="*/ 0 h 63"/>
                <a:gd name="T10" fmla="*/ 43 w 63"/>
                <a:gd name="T11" fmla="*/ 0 h 63"/>
                <a:gd name="T12" fmla="*/ 55 w 63"/>
                <a:gd name="T13" fmla="*/ 8 h 63"/>
                <a:gd name="T14" fmla="*/ 59 w 63"/>
                <a:gd name="T15" fmla="*/ 19 h 63"/>
                <a:gd name="T16" fmla="*/ 63 w 63"/>
                <a:gd name="T17" fmla="*/ 31 h 63"/>
                <a:gd name="T18" fmla="*/ 59 w 63"/>
                <a:gd name="T19" fmla="*/ 43 h 63"/>
                <a:gd name="T20" fmla="*/ 55 w 63"/>
                <a:gd name="T21" fmla="*/ 51 h 63"/>
                <a:gd name="T22" fmla="*/ 43 w 63"/>
                <a:gd name="T23" fmla="*/ 59 h 63"/>
                <a:gd name="T24" fmla="*/ 31 w 63"/>
                <a:gd name="T25" fmla="*/ 63 h 63"/>
                <a:gd name="T26" fmla="*/ 20 w 63"/>
                <a:gd name="T27" fmla="*/ 59 h 63"/>
                <a:gd name="T28" fmla="*/ 8 w 63"/>
                <a:gd name="T29" fmla="*/ 51 h 63"/>
                <a:gd name="T30" fmla="*/ 0 w 63"/>
                <a:gd name="T31" fmla="*/ 43 h 63"/>
                <a:gd name="T32" fmla="*/ 0 w 63"/>
                <a:gd name="T33" fmla="*/ 31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3"/>
                <a:gd name="T53" fmla="*/ 63 w 63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3">
                  <a:moveTo>
                    <a:pt x="0" y="31"/>
                  </a:moveTo>
                  <a:lnTo>
                    <a:pt x="0" y="19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55" y="8"/>
                  </a:lnTo>
                  <a:lnTo>
                    <a:pt x="59" y="19"/>
                  </a:lnTo>
                  <a:lnTo>
                    <a:pt x="63" y="31"/>
                  </a:lnTo>
                  <a:lnTo>
                    <a:pt x="59" y="43"/>
                  </a:lnTo>
                  <a:lnTo>
                    <a:pt x="55" y="51"/>
                  </a:lnTo>
                  <a:lnTo>
                    <a:pt x="43" y="59"/>
                  </a:lnTo>
                  <a:lnTo>
                    <a:pt x="31" y="63"/>
                  </a:lnTo>
                  <a:lnTo>
                    <a:pt x="20" y="59"/>
                  </a:lnTo>
                  <a:lnTo>
                    <a:pt x="8" y="51"/>
                  </a:lnTo>
                  <a:lnTo>
                    <a:pt x="0" y="4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74" name="Freeform 165"/>
            <p:cNvSpPr>
              <a:spLocks/>
            </p:cNvSpPr>
            <p:nvPr/>
          </p:nvSpPr>
          <p:spPr bwMode="auto">
            <a:xfrm>
              <a:off x="4465" y="1458"/>
              <a:ext cx="899" cy="919"/>
            </a:xfrm>
            <a:custGeom>
              <a:avLst/>
              <a:gdLst>
                <a:gd name="T0" fmla="*/ 0 w 899"/>
                <a:gd name="T1" fmla="*/ 0 h 919"/>
                <a:gd name="T2" fmla="*/ 899 w 899"/>
                <a:gd name="T3" fmla="*/ 0 h 919"/>
                <a:gd name="T4" fmla="*/ 899 w 899"/>
                <a:gd name="T5" fmla="*/ 919 h 919"/>
                <a:gd name="T6" fmla="*/ 0 60000 65536"/>
                <a:gd name="T7" fmla="*/ 0 60000 65536"/>
                <a:gd name="T8" fmla="*/ 0 60000 65536"/>
                <a:gd name="T9" fmla="*/ 0 w 899"/>
                <a:gd name="T10" fmla="*/ 0 h 919"/>
                <a:gd name="T11" fmla="*/ 899 w 899"/>
                <a:gd name="T12" fmla="*/ 919 h 9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9" h="919">
                  <a:moveTo>
                    <a:pt x="0" y="0"/>
                  </a:moveTo>
                  <a:lnTo>
                    <a:pt x="899" y="0"/>
                  </a:lnTo>
                  <a:lnTo>
                    <a:pt x="899" y="91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75" name="Text Box 236"/>
            <p:cNvSpPr txBox="1">
              <a:spLocks noChangeArrowheads="1"/>
            </p:cNvSpPr>
            <p:nvPr/>
          </p:nvSpPr>
          <p:spPr bwMode="auto">
            <a:xfrm>
              <a:off x="295" y="2346"/>
              <a:ext cx="13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Window in</a:t>
              </a:r>
              <a:br>
                <a:rPr lang="en-US" altLang="ja-JP"/>
              </a:br>
              <a:r>
                <a:rPr lang="en-US" altLang="ja-JP"/>
                <a:t>world coordinates</a:t>
              </a:r>
            </a:p>
          </p:txBody>
        </p:sp>
        <p:sp>
          <p:nvSpPr>
            <p:cNvPr id="23576" name="Text Box 237"/>
            <p:cNvSpPr txBox="1">
              <a:spLocks noChangeArrowheads="1"/>
            </p:cNvSpPr>
            <p:nvPr/>
          </p:nvSpPr>
          <p:spPr bwMode="auto">
            <a:xfrm>
              <a:off x="1763" y="2346"/>
              <a:ext cx="10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Translated to</a:t>
              </a:r>
              <a:br>
                <a:rPr lang="en-US" altLang="ja-JP"/>
              </a:br>
              <a:r>
                <a:rPr lang="en-US" altLang="ja-JP"/>
                <a:t>origin</a:t>
              </a:r>
            </a:p>
          </p:txBody>
        </p:sp>
        <p:sp>
          <p:nvSpPr>
            <p:cNvPr id="23577" name="Text Box 238"/>
            <p:cNvSpPr txBox="1">
              <a:spLocks noChangeArrowheads="1"/>
            </p:cNvSpPr>
            <p:nvPr/>
          </p:nvSpPr>
          <p:spPr bwMode="auto">
            <a:xfrm>
              <a:off x="3029" y="2346"/>
              <a:ext cx="12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Scaled to</a:t>
              </a:r>
              <a:br>
                <a:rPr lang="en-US" altLang="ja-JP"/>
              </a:br>
              <a:r>
                <a:rPr lang="en-US" altLang="ja-JP"/>
                <a:t>size of viewport</a:t>
              </a:r>
            </a:p>
          </p:txBody>
        </p:sp>
        <p:sp>
          <p:nvSpPr>
            <p:cNvPr id="23578" name="Text Box 239"/>
            <p:cNvSpPr txBox="1">
              <a:spLocks noChangeArrowheads="1"/>
            </p:cNvSpPr>
            <p:nvPr/>
          </p:nvSpPr>
          <p:spPr bwMode="auto">
            <a:xfrm>
              <a:off x="4439" y="2346"/>
              <a:ext cx="10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Translated to</a:t>
              </a:r>
              <a:br>
                <a:rPr lang="en-US" altLang="ja-JP"/>
              </a:br>
              <a:r>
                <a:rPr lang="en-US" altLang="ja-JP"/>
                <a:t>final position</a:t>
              </a:r>
            </a:p>
          </p:txBody>
        </p:sp>
        <p:sp>
          <p:nvSpPr>
            <p:cNvPr id="23579" name="Text Box 240"/>
            <p:cNvSpPr txBox="1">
              <a:spLocks noChangeArrowheads="1"/>
            </p:cNvSpPr>
            <p:nvPr/>
          </p:nvSpPr>
          <p:spPr bwMode="auto">
            <a:xfrm>
              <a:off x="1338" y="2251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x</a:t>
              </a:r>
            </a:p>
          </p:txBody>
        </p:sp>
        <p:sp>
          <p:nvSpPr>
            <p:cNvPr id="23580" name="Text Box 241"/>
            <p:cNvSpPr txBox="1">
              <a:spLocks noChangeArrowheads="1"/>
            </p:cNvSpPr>
            <p:nvPr/>
          </p:nvSpPr>
          <p:spPr bwMode="auto">
            <a:xfrm>
              <a:off x="340" y="1162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y</a:t>
              </a:r>
            </a:p>
          </p:txBody>
        </p:sp>
        <p:sp>
          <p:nvSpPr>
            <p:cNvPr id="23581" name="Text Box 242"/>
            <p:cNvSpPr txBox="1">
              <a:spLocks noChangeArrowheads="1"/>
            </p:cNvSpPr>
            <p:nvPr/>
          </p:nvSpPr>
          <p:spPr bwMode="auto">
            <a:xfrm>
              <a:off x="2724" y="2251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x</a:t>
              </a:r>
            </a:p>
          </p:txBody>
        </p:sp>
        <p:sp>
          <p:nvSpPr>
            <p:cNvPr id="23582" name="Text Box 243"/>
            <p:cNvSpPr txBox="1">
              <a:spLocks noChangeArrowheads="1"/>
            </p:cNvSpPr>
            <p:nvPr/>
          </p:nvSpPr>
          <p:spPr bwMode="auto">
            <a:xfrm>
              <a:off x="1726" y="1162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y</a:t>
              </a:r>
            </a:p>
          </p:txBody>
        </p:sp>
        <p:sp>
          <p:nvSpPr>
            <p:cNvPr id="23583" name="Text Box 244"/>
            <p:cNvSpPr txBox="1">
              <a:spLocks noChangeArrowheads="1"/>
            </p:cNvSpPr>
            <p:nvPr/>
          </p:nvSpPr>
          <p:spPr bwMode="auto">
            <a:xfrm>
              <a:off x="4014" y="225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u</a:t>
              </a:r>
            </a:p>
          </p:txBody>
        </p:sp>
        <p:sp>
          <p:nvSpPr>
            <p:cNvPr id="23584" name="Text Box 245"/>
            <p:cNvSpPr txBox="1">
              <a:spLocks noChangeArrowheads="1"/>
            </p:cNvSpPr>
            <p:nvPr/>
          </p:nvSpPr>
          <p:spPr bwMode="auto">
            <a:xfrm>
              <a:off x="3016" y="1162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v</a:t>
              </a:r>
            </a:p>
          </p:txBody>
        </p:sp>
        <p:sp>
          <p:nvSpPr>
            <p:cNvPr id="23585" name="Text Box 246"/>
            <p:cNvSpPr txBox="1">
              <a:spLocks noChangeArrowheads="1"/>
            </p:cNvSpPr>
            <p:nvPr/>
          </p:nvSpPr>
          <p:spPr bwMode="auto">
            <a:xfrm>
              <a:off x="5349" y="225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u</a:t>
              </a:r>
            </a:p>
          </p:txBody>
        </p:sp>
        <p:sp>
          <p:nvSpPr>
            <p:cNvPr id="23586" name="Text Box 247"/>
            <p:cNvSpPr txBox="1">
              <a:spLocks noChangeArrowheads="1"/>
            </p:cNvSpPr>
            <p:nvPr/>
          </p:nvSpPr>
          <p:spPr bwMode="auto">
            <a:xfrm>
              <a:off x="4351" y="1162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i="1"/>
                <a:t>v</a:t>
              </a:r>
            </a:p>
          </p:txBody>
        </p:sp>
        <p:sp>
          <p:nvSpPr>
            <p:cNvPr id="23587" name="Text Box 248"/>
            <p:cNvSpPr txBox="1">
              <a:spLocks noChangeArrowheads="1"/>
            </p:cNvSpPr>
            <p:nvPr/>
          </p:nvSpPr>
          <p:spPr bwMode="auto">
            <a:xfrm>
              <a:off x="419" y="1979"/>
              <a:ext cx="8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(</a:t>
              </a:r>
              <a:r>
                <a:rPr lang="en-US" altLang="ja-JP" i="1"/>
                <a:t>x</a:t>
              </a:r>
              <a:r>
                <a:rPr lang="en-US" altLang="ja-JP" baseline="-25000"/>
                <a:t>min</a:t>
              </a:r>
              <a:r>
                <a:rPr lang="en-US" altLang="ja-JP"/>
                <a:t>,</a:t>
              </a:r>
              <a:r>
                <a:rPr lang="en-US" altLang="ja-JP" i="1"/>
                <a:t>y</a:t>
              </a:r>
              <a:r>
                <a:rPr lang="en-US" altLang="ja-JP" baseline="-25000"/>
                <a:t>min</a:t>
              </a:r>
              <a:r>
                <a:rPr lang="en-US" altLang="ja-JP"/>
                <a:t>)</a:t>
              </a:r>
              <a:endParaRPr lang="en-US" altLang="ja-JP" i="1"/>
            </a:p>
          </p:txBody>
        </p:sp>
        <p:sp>
          <p:nvSpPr>
            <p:cNvPr id="23588" name="Text Box 249"/>
            <p:cNvSpPr txBox="1">
              <a:spLocks noChangeArrowheads="1"/>
            </p:cNvSpPr>
            <p:nvPr/>
          </p:nvSpPr>
          <p:spPr bwMode="auto">
            <a:xfrm>
              <a:off x="839" y="1298"/>
              <a:ext cx="8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(</a:t>
              </a:r>
              <a:r>
                <a:rPr lang="en-US" altLang="ja-JP" i="1"/>
                <a:t>x</a:t>
              </a:r>
              <a:r>
                <a:rPr lang="en-US" altLang="ja-JP" baseline="-25000"/>
                <a:t>max</a:t>
              </a:r>
              <a:r>
                <a:rPr lang="en-US" altLang="ja-JP"/>
                <a:t>,</a:t>
              </a:r>
              <a:r>
                <a:rPr lang="en-US" altLang="ja-JP" i="1"/>
                <a:t>y</a:t>
              </a:r>
              <a:r>
                <a:rPr lang="en-US" altLang="ja-JP" baseline="-25000"/>
                <a:t>max</a:t>
              </a:r>
              <a:r>
                <a:rPr lang="en-US" altLang="ja-JP"/>
                <a:t>)</a:t>
              </a:r>
              <a:endParaRPr lang="en-US" altLang="ja-JP" i="1"/>
            </a:p>
          </p:txBody>
        </p:sp>
        <p:sp>
          <p:nvSpPr>
            <p:cNvPr id="23589" name="Text Box 250"/>
            <p:cNvSpPr txBox="1">
              <a:spLocks noChangeArrowheads="1"/>
            </p:cNvSpPr>
            <p:nvPr/>
          </p:nvSpPr>
          <p:spPr bwMode="auto">
            <a:xfrm>
              <a:off x="4422" y="2069"/>
              <a:ext cx="8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(</a:t>
              </a:r>
              <a:r>
                <a:rPr lang="en-US" altLang="ja-JP" i="1"/>
                <a:t>u</a:t>
              </a:r>
              <a:r>
                <a:rPr lang="en-US" altLang="ja-JP" baseline="-25000"/>
                <a:t>min</a:t>
              </a:r>
              <a:r>
                <a:rPr lang="en-US" altLang="ja-JP"/>
                <a:t>,</a:t>
              </a:r>
              <a:r>
                <a:rPr lang="en-US" altLang="ja-JP" i="1"/>
                <a:t>v</a:t>
              </a:r>
              <a:r>
                <a:rPr lang="en-US" altLang="ja-JP" baseline="-25000"/>
                <a:t>min</a:t>
              </a:r>
              <a:r>
                <a:rPr lang="en-US" altLang="ja-JP"/>
                <a:t>)</a:t>
              </a:r>
              <a:endParaRPr lang="en-US" altLang="ja-JP" i="1"/>
            </a:p>
          </p:txBody>
        </p:sp>
        <p:sp>
          <p:nvSpPr>
            <p:cNvPr id="23590" name="Text Box 251"/>
            <p:cNvSpPr txBox="1">
              <a:spLocks noChangeArrowheads="1"/>
            </p:cNvSpPr>
            <p:nvPr/>
          </p:nvSpPr>
          <p:spPr bwMode="auto">
            <a:xfrm>
              <a:off x="4740" y="1430"/>
              <a:ext cx="8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(</a:t>
              </a:r>
              <a:r>
                <a:rPr lang="en-US" altLang="ja-JP" i="1"/>
                <a:t>u</a:t>
              </a:r>
              <a:r>
                <a:rPr lang="en-US" altLang="ja-JP" baseline="-25000"/>
                <a:t>max</a:t>
              </a:r>
              <a:r>
                <a:rPr lang="en-US" altLang="ja-JP"/>
                <a:t>,</a:t>
              </a:r>
              <a:r>
                <a:rPr lang="en-US" altLang="ja-JP" i="1"/>
                <a:t>v</a:t>
              </a:r>
              <a:r>
                <a:rPr lang="en-US" altLang="ja-JP" baseline="-25000"/>
                <a:t>max</a:t>
              </a:r>
              <a:r>
                <a:rPr lang="en-US" altLang="ja-JP"/>
                <a:t>)</a:t>
              </a:r>
              <a:endParaRPr lang="en-US" altLang="ja-JP" i="1"/>
            </a:p>
          </p:txBody>
        </p:sp>
      </p:grpSp>
      <p:sp>
        <p:nvSpPr>
          <p:cNvPr id="23557" name="Text Box 252"/>
          <p:cNvSpPr txBox="1">
            <a:spLocks noChangeArrowheads="1"/>
          </p:cNvSpPr>
          <p:nvPr/>
        </p:nvSpPr>
        <p:spPr bwMode="auto">
          <a:xfrm>
            <a:off x="7526338" y="981075"/>
            <a:ext cx="15097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Maximum</a:t>
            </a:r>
            <a:br>
              <a:rPr lang="en-US" altLang="ja-JP"/>
            </a:br>
            <a:r>
              <a:rPr lang="en-US" altLang="ja-JP"/>
              <a:t>range of</a:t>
            </a:r>
            <a:br>
              <a:rPr lang="en-US" altLang="ja-JP"/>
            </a:br>
            <a:r>
              <a:rPr lang="en-US" altLang="ja-JP"/>
              <a:t>screen</a:t>
            </a:r>
            <a:br>
              <a:rPr lang="en-US" altLang="ja-JP"/>
            </a:br>
            <a:r>
              <a:rPr lang="en-US" altLang="ja-JP"/>
              <a:t>coordinates</a:t>
            </a:r>
          </a:p>
        </p:txBody>
      </p:sp>
      <p:graphicFrame>
        <p:nvGraphicFramePr>
          <p:cNvPr id="219390" name="Object 254"/>
          <p:cNvGraphicFramePr>
            <a:graphicFrameLocks noGrp="1" noChangeAspect="1"/>
          </p:cNvGraphicFramePr>
          <p:nvPr>
            <p:ph idx="1"/>
          </p:nvPr>
        </p:nvGraphicFramePr>
        <p:xfrm>
          <a:off x="250825" y="4581525"/>
          <a:ext cx="86090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Equation" r:id="rId4" imgW="3886200" imgH="431640" progId="Equation.3">
                  <p:embed/>
                </p:oleObj>
              </mc:Choice>
              <mc:Fallback>
                <p:oleObj name="Equation" r:id="rId4" imgW="3886200" imgH="431640" progId="Equation.3">
                  <p:embed/>
                  <p:pic>
                    <p:nvPicPr>
                      <p:cNvPr id="0" name="Object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581525"/>
                        <a:ext cx="86090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/>
            </a:r>
            <a:br>
              <a:rPr lang="en-US" altLang="ja-JP" sz="3400" smtClean="0"/>
            </a:br>
            <a:r>
              <a:rPr lang="en-US" altLang="ja-JP" sz="3400" smtClean="0"/>
              <a:t>Right-handed Coordinate System</a:t>
            </a:r>
          </a:p>
        </p:txBody>
      </p:sp>
      <p:grpSp>
        <p:nvGrpSpPr>
          <p:cNvPr id="24582" name="Group 46"/>
          <p:cNvGrpSpPr>
            <a:grpSpLocks/>
          </p:cNvGrpSpPr>
          <p:nvPr/>
        </p:nvGrpSpPr>
        <p:grpSpPr bwMode="auto">
          <a:xfrm>
            <a:off x="3132138" y="1909763"/>
            <a:ext cx="3521075" cy="3602037"/>
            <a:chOff x="1973" y="1203"/>
            <a:chExt cx="2218" cy="2269"/>
          </a:xfrm>
        </p:grpSpPr>
        <p:sp>
          <p:nvSpPr>
            <p:cNvPr id="24583" name="Freeform 9"/>
            <p:cNvSpPr>
              <a:spLocks/>
            </p:cNvSpPr>
            <p:nvPr/>
          </p:nvSpPr>
          <p:spPr bwMode="auto">
            <a:xfrm>
              <a:off x="2136" y="3176"/>
              <a:ext cx="164" cy="110"/>
            </a:xfrm>
            <a:custGeom>
              <a:avLst/>
              <a:gdLst>
                <a:gd name="T0" fmla="*/ 55 w 164"/>
                <a:gd name="T1" fmla="*/ 0 h 110"/>
                <a:gd name="T2" fmla="*/ 164 w 164"/>
                <a:gd name="T3" fmla="*/ 0 h 110"/>
                <a:gd name="T4" fmla="*/ 0 w 164"/>
                <a:gd name="T5" fmla="*/ 110 h 110"/>
                <a:gd name="T6" fmla="*/ 55 w 16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"/>
                <a:gd name="T13" fmla="*/ 0 h 110"/>
                <a:gd name="T14" fmla="*/ 164 w 16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" h="110">
                  <a:moveTo>
                    <a:pt x="55" y="0"/>
                  </a:moveTo>
                  <a:lnTo>
                    <a:pt x="164" y="0"/>
                  </a:lnTo>
                  <a:lnTo>
                    <a:pt x="0" y="11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84" name="Freeform 10"/>
            <p:cNvSpPr>
              <a:spLocks/>
            </p:cNvSpPr>
            <p:nvPr/>
          </p:nvSpPr>
          <p:spPr bwMode="auto">
            <a:xfrm>
              <a:off x="3831" y="3080"/>
              <a:ext cx="178" cy="75"/>
            </a:xfrm>
            <a:custGeom>
              <a:avLst/>
              <a:gdLst>
                <a:gd name="T0" fmla="*/ 0 w 178"/>
                <a:gd name="T1" fmla="*/ 75 h 75"/>
                <a:gd name="T2" fmla="*/ 137 w 178"/>
                <a:gd name="T3" fmla="*/ 0 h 75"/>
                <a:gd name="T4" fmla="*/ 178 w 178"/>
                <a:gd name="T5" fmla="*/ 61 h 75"/>
                <a:gd name="T6" fmla="*/ 0 w 178"/>
                <a:gd name="T7" fmla="*/ 75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"/>
                <a:gd name="T13" fmla="*/ 0 h 75"/>
                <a:gd name="T14" fmla="*/ 178 w 178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" h="75">
                  <a:moveTo>
                    <a:pt x="0" y="75"/>
                  </a:moveTo>
                  <a:lnTo>
                    <a:pt x="137" y="0"/>
                  </a:lnTo>
                  <a:lnTo>
                    <a:pt x="178" y="6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85" name="Line 11"/>
            <p:cNvSpPr>
              <a:spLocks noChangeShapeType="1"/>
            </p:cNvSpPr>
            <p:nvPr/>
          </p:nvSpPr>
          <p:spPr bwMode="auto">
            <a:xfrm>
              <a:off x="2657" y="2778"/>
              <a:ext cx="1304" cy="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86" name="Line 12"/>
            <p:cNvSpPr>
              <a:spLocks noChangeShapeType="1"/>
            </p:cNvSpPr>
            <p:nvPr/>
          </p:nvSpPr>
          <p:spPr bwMode="auto">
            <a:xfrm flipH="1">
              <a:off x="2232" y="2764"/>
              <a:ext cx="419" cy="4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87" name="Line 13"/>
            <p:cNvSpPr>
              <a:spLocks noChangeShapeType="1"/>
            </p:cNvSpPr>
            <p:nvPr/>
          </p:nvSpPr>
          <p:spPr bwMode="auto">
            <a:xfrm flipV="1">
              <a:off x="2651" y="1480"/>
              <a:ext cx="1" cy="129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88" name="Freeform 14"/>
            <p:cNvSpPr>
              <a:spLocks/>
            </p:cNvSpPr>
            <p:nvPr/>
          </p:nvSpPr>
          <p:spPr bwMode="auto">
            <a:xfrm>
              <a:off x="2589" y="1377"/>
              <a:ext cx="110" cy="165"/>
            </a:xfrm>
            <a:custGeom>
              <a:avLst/>
              <a:gdLst>
                <a:gd name="T0" fmla="*/ 0 w 110"/>
                <a:gd name="T1" fmla="*/ 165 h 165"/>
                <a:gd name="T2" fmla="*/ 110 w 110"/>
                <a:gd name="T3" fmla="*/ 55 h 165"/>
                <a:gd name="T4" fmla="*/ 55 w 110"/>
                <a:gd name="T5" fmla="*/ 0 h 165"/>
                <a:gd name="T6" fmla="*/ 0 w 110"/>
                <a:gd name="T7" fmla="*/ 165 h 1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165"/>
                <a:gd name="T14" fmla="*/ 110 w 110"/>
                <a:gd name="T15" fmla="*/ 165 h 1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165">
                  <a:moveTo>
                    <a:pt x="0" y="165"/>
                  </a:moveTo>
                  <a:lnTo>
                    <a:pt x="110" y="55"/>
                  </a:lnTo>
                  <a:lnTo>
                    <a:pt x="55" y="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89" name="Freeform 15"/>
            <p:cNvSpPr>
              <a:spLocks/>
            </p:cNvSpPr>
            <p:nvPr/>
          </p:nvSpPr>
          <p:spPr bwMode="auto">
            <a:xfrm>
              <a:off x="2747" y="2462"/>
              <a:ext cx="233" cy="391"/>
            </a:xfrm>
            <a:custGeom>
              <a:avLst/>
              <a:gdLst>
                <a:gd name="T0" fmla="*/ 0 w 233"/>
                <a:gd name="T1" fmla="*/ 0 h 391"/>
                <a:gd name="T2" fmla="*/ 89 w 233"/>
                <a:gd name="T3" fmla="*/ 75 h 391"/>
                <a:gd name="T4" fmla="*/ 164 w 233"/>
                <a:gd name="T5" fmla="*/ 171 h 391"/>
                <a:gd name="T6" fmla="*/ 212 w 233"/>
                <a:gd name="T7" fmla="*/ 281 h 391"/>
                <a:gd name="T8" fmla="*/ 233 w 233"/>
                <a:gd name="T9" fmla="*/ 391 h 3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391"/>
                <a:gd name="T17" fmla="*/ 233 w 233"/>
                <a:gd name="T18" fmla="*/ 391 h 3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391">
                  <a:moveTo>
                    <a:pt x="0" y="0"/>
                  </a:moveTo>
                  <a:lnTo>
                    <a:pt x="89" y="75"/>
                  </a:lnTo>
                  <a:lnTo>
                    <a:pt x="164" y="171"/>
                  </a:lnTo>
                  <a:lnTo>
                    <a:pt x="212" y="281"/>
                  </a:lnTo>
                  <a:lnTo>
                    <a:pt x="233" y="39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90" name="Freeform 16"/>
            <p:cNvSpPr>
              <a:spLocks/>
            </p:cNvSpPr>
            <p:nvPr/>
          </p:nvSpPr>
          <p:spPr bwMode="auto">
            <a:xfrm>
              <a:off x="2651" y="2393"/>
              <a:ext cx="130" cy="117"/>
            </a:xfrm>
            <a:custGeom>
              <a:avLst/>
              <a:gdLst>
                <a:gd name="T0" fmla="*/ 102 w 130"/>
                <a:gd name="T1" fmla="*/ 76 h 117"/>
                <a:gd name="T2" fmla="*/ 75 w 130"/>
                <a:gd name="T3" fmla="*/ 117 h 117"/>
                <a:gd name="T4" fmla="*/ 0 w 130"/>
                <a:gd name="T5" fmla="*/ 0 h 117"/>
                <a:gd name="T6" fmla="*/ 130 w 130"/>
                <a:gd name="T7" fmla="*/ 34 h 117"/>
                <a:gd name="T8" fmla="*/ 102 w 130"/>
                <a:gd name="T9" fmla="*/ 76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117"/>
                <a:gd name="T17" fmla="*/ 130 w 130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117">
                  <a:moveTo>
                    <a:pt x="102" y="76"/>
                  </a:moveTo>
                  <a:lnTo>
                    <a:pt x="75" y="117"/>
                  </a:lnTo>
                  <a:lnTo>
                    <a:pt x="0" y="0"/>
                  </a:lnTo>
                  <a:lnTo>
                    <a:pt x="130" y="34"/>
                  </a:lnTo>
                  <a:lnTo>
                    <a:pt x="10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91" name="Freeform 17"/>
            <p:cNvSpPr>
              <a:spLocks/>
            </p:cNvSpPr>
            <p:nvPr/>
          </p:nvSpPr>
          <p:spPr bwMode="auto">
            <a:xfrm>
              <a:off x="2458" y="2929"/>
              <a:ext cx="419" cy="61"/>
            </a:xfrm>
            <a:custGeom>
              <a:avLst/>
              <a:gdLst>
                <a:gd name="T0" fmla="*/ 0 w 419"/>
                <a:gd name="T1" fmla="*/ 34 h 61"/>
                <a:gd name="T2" fmla="*/ 90 w 419"/>
                <a:gd name="T3" fmla="*/ 54 h 61"/>
                <a:gd name="T4" fmla="*/ 186 w 419"/>
                <a:gd name="T5" fmla="*/ 61 h 61"/>
                <a:gd name="T6" fmla="*/ 309 w 419"/>
                <a:gd name="T7" fmla="*/ 41 h 61"/>
                <a:gd name="T8" fmla="*/ 419 w 419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"/>
                <a:gd name="T16" fmla="*/ 0 h 61"/>
                <a:gd name="T17" fmla="*/ 419 w 419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" h="61">
                  <a:moveTo>
                    <a:pt x="0" y="34"/>
                  </a:moveTo>
                  <a:lnTo>
                    <a:pt x="90" y="54"/>
                  </a:lnTo>
                  <a:lnTo>
                    <a:pt x="186" y="61"/>
                  </a:lnTo>
                  <a:lnTo>
                    <a:pt x="309" y="41"/>
                  </a:lnTo>
                  <a:lnTo>
                    <a:pt x="41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92" name="Freeform 18"/>
            <p:cNvSpPr>
              <a:spLocks/>
            </p:cNvSpPr>
            <p:nvPr/>
          </p:nvSpPr>
          <p:spPr bwMode="auto">
            <a:xfrm>
              <a:off x="2850" y="2874"/>
              <a:ext cx="130" cy="103"/>
            </a:xfrm>
            <a:custGeom>
              <a:avLst/>
              <a:gdLst>
                <a:gd name="T0" fmla="*/ 20 w 130"/>
                <a:gd name="T1" fmla="*/ 61 h 103"/>
                <a:gd name="T2" fmla="*/ 0 w 130"/>
                <a:gd name="T3" fmla="*/ 13 h 103"/>
                <a:gd name="T4" fmla="*/ 130 w 130"/>
                <a:gd name="T5" fmla="*/ 0 h 103"/>
                <a:gd name="T6" fmla="*/ 48 w 130"/>
                <a:gd name="T7" fmla="*/ 103 h 103"/>
                <a:gd name="T8" fmla="*/ 20 w 130"/>
                <a:gd name="T9" fmla="*/ 61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103"/>
                <a:gd name="T17" fmla="*/ 130 w 130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103">
                  <a:moveTo>
                    <a:pt x="20" y="61"/>
                  </a:moveTo>
                  <a:lnTo>
                    <a:pt x="0" y="13"/>
                  </a:lnTo>
                  <a:lnTo>
                    <a:pt x="130" y="0"/>
                  </a:lnTo>
                  <a:lnTo>
                    <a:pt x="48" y="103"/>
                  </a:lnTo>
                  <a:lnTo>
                    <a:pt x="2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93" name="Freeform 19"/>
            <p:cNvSpPr>
              <a:spLocks/>
            </p:cNvSpPr>
            <p:nvPr/>
          </p:nvSpPr>
          <p:spPr bwMode="auto">
            <a:xfrm>
              <a:off x="2458" y="2929"/>
              <a:ext cx="419" cy="61"/>
            </a:xfrm>
            <a:custGeom>
              <a:avLst/>
              <a:gdLst>
                <a:gd name="T0" fmla="*/ 0 w 419"/>
                <a:gd name="T1" fmla="*/ 34 h 61"/>
                <a:gd name="T2" fmla="*/ 90 w 419"/>
                <a:gd name="T3" fmla="*/ 54 h 61"/>
                <a:gd name="T4" fmla="*/ 186 w 419"/>
                <a:gd name="T5" fmla="*/ 61 h 61"/>
                <a:gd name="T6" fmla="*/ 309 w 419"/>
                <a:gd name="T7" fmla="*/ 41 h 61"/>
                <a:gd name="T8" fmla="*/ 419 w 419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"/>
                <a:gd name="T16" fmla="*/ 0 h 61"/>
                <a:gd name="T17" fmla="*/ 419 w 419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" h="61">
                  <a:moveTo>
                    <a:pt x="0" y="34"/>
                  </a:moveTo>
                  <a:lnTo>
                    <a:pt x="90" y="54"/>
                  </a:lnTo>
                  <a:lnTo>
                    <a:pt x="186" y="61"/>
                  </a:lnTo>
                  <a:lnTo>
                    <a:pt x="309" y="41"/>
                  </a:lnTo>
                  <a:lnTo>
                    <a:pt x="419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94" name="Freeform 20"/>
            <p:cNvSpPr>
              <a:spLocks/>
            </p:cNvSpPr>
            <p:nvPr/>
          </p:nvSpPr>
          <p:spPr bwMode="auto">
            <a:xfrm>
              <a:off x="2747" y="2462"/>
              <a:ext cx="233" cy="391"/>
            </a:xfrm>
            <a:custGeom>
              <a:avLst/>
              <a:gdLst>
                <a:gd name="T0" fmla="*/ 0 w 233"/>
                <a:gd name="T1" fmla="*/ 0 h 391"/>
                <a:gd name="T2" fmla="*/ 89 w 233"/>
                <a:gd name="T3" fmla="*/ 75 h 391"/>
                <a:gd name="T4" fmla="*/ 164 w 233"/>
                <a:gd name="T5" fmla="*/ 171 h 391"/>
                <a:gd name="T6" fmla="*/ 212 w 233"/>
                <a:gd name="T7" fmla="*/ 281 h 391"/>
                <a:gd name="T8" fmla="*/ 233 w 233"/>
                <a:gd name="T9" fmla="*/ 391 h 3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391"/>
                <a:gd name="T17" fmla="*/ 233 w 233"/>
                <a:gd name="T18" fmla="*/ 391 h 3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391">
                  <a:moveTo>
                    <a:pt x="0" y="0"/>
                  </a:moveTo>
                  <a:lnTo>
                    <a:pt x="89" y="75"/>
                  </a:lnTo>
                  <a:lnTo>
                    <a:pt x="164" y="171"/>
                  </a:lnTo>
                  <a:lnTo>
                    <a:pt x="212" y="281"/>
                  </a:lnTo>
                  <a:lnTo>
                    <a:pt x="233" y="39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95" name="Freeform 21"/>
            <p:cNvSpPr>
              <a:spLocks/>
            </p:cNvSpPr>
            <p:nvPr/>
          </p:nvSpPr>
          <p:spPr bwMode="auto">
            <a:xfrm>
              <a:off x="2424" y="2393"/>
              <a:ext cx="220" cy="467"/>
            </a:xfrm>
            <a:custGeom>
              <a:avLst/>
              <a:gdLst>
                <a:gd name="T0" fmla="*/ 220 w 220"/>
                <a:gd name="T1" fmla="*/ 0 h 467"/>
                <a:gd name="T2" fmla="*/ 130 w 220"/>
                <a:gd name="T3" fmla="*/ 76 h 467"/>
                <a:gd name="T4" fmla="*/ 48 w 220"/>
                <a:gd name="T5" fmla="*/ 179 h 467"/>
                <a:gd name="T6" fmla="*/ 7 w 220"/>
                <a:gd name="T7" fmla="*/ 282 h 467"/>
                <a:gd name="T8" fmla="*/ 0 w 220"/>
                <a:gd name="T9" fmla="*/ 378 h 467"/>
                <a:gd name="T10" fmla="*/ 7 w 220"/>
                <a:gd name="T11" fmla="*/ 467 h 4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"/>
                <a:gd name="T19" fmla="*/ 0 h 467"/>
                <a:gd name="T20" fmla="*/ 220 w 220"/>
                <a:gd name="T21" fmla="*/ 467 h 4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" h="467">
                  <a:moveTo>
                    <a:pt x="220" y="0"/>
                  </a:moveTo>
                  <a:lnTo>
                    <a:pt x="130" y="76"/>
                  </a:lnTo>
                  <a:lnTo>
                    <a:pt x="48" y="179"/>
                  </a:lnTo>
                  <a:lnTo>
                    <a:pt x="7" y="282"/>
                  </a:lnTo>
                  <a:lnTo>
                    <a:pt x="0" y="378"/>
                  </a:lnTo>
                  <a:lnTo>
                    <a:pt x="7" y="46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96" name="Freeform 22"/>
            <p:cNvSpPr>
              <a:spLocks/>
            </p:cNvSpPr>
            <p:nvPr/>
          </p:nvSpPr>
          <p:spPr bwMode="auto">
            <a:xfrm>
              <a:off x="2376" y="2846"/>
              <a:ext cx="103" cy="131"/>
            </a:xfrm>
            <a:custGeom>
              <a:avLst/>
              <a:gdLst>
                <a:gd name="T0" fmla="*/ 48 w 103"/>
                <a:gd name="T1" fmla="*/ 7 h 131"/>
                <a:gd name="T2" fmla="*/ 103 w 103"/>
                <a:gd name="T3" fmla="*/ 0 h 131"/>
                <a:gd name="T4" fmla="*/ 69 w 103"/>
                <a:gd name="T5" fmla="*/ 131 h 131"/>
                <a:gd name="T6" fmla="*/ 0 w 103"/>
                <a:gd name="T7" fmla="*/ 14 h 131"/>
                <a:gd name="T8" fmla="*/ 48 w 103"/>
                <a:gd name="T9" fmla="*/ 7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31"/>
                <a:gd name="T17" fmla="*/ 103 w 103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31">
                  <a:moveTo>
                    <a:pt x="48" y="7"/>
                  </a:moveTo>
                  <a:lnTo>
                    <a:pt x="103" y="0"/>
                  </a:lnTo>
                  <a:lnTo>
                    <a:pt x="69" y="131"/>
                  </a:lnTo>
                  <a:lnTo>
                    <a:pt x="0" y="14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597" name="Freeform 23"/>
            <p:cNvSpPr>
              <a:spLocks/>
            </p:cNvSpPr>
            <p:nvPr/>
          </p:nvSpPr>
          <p:spPr bwMode="auto">
            <a:xfrm>
              <a:off x="2424" y="2393"/>
              <a:ext cx="220" cy="467"/>
            </a:xfrm>
            <a:custGeom>
              <a:avLst/>
              <a:gdLst>
                <a:gd name="T0" fmla="*/ 220 w 220"/>
                <a:gd name="T1" fmla="*/ 0 h 467"/>
                <a:gd name="T2" fmla="*/ 130 w 220"/>
                <a:gd name="T3" fmla="*/ 76 h 467"/>
                <a:gd name="T4" fmla="*/ 48 w 220"/>
                <a:gd name="T5" fmla="*/ 179 h 467"/>
                <a:gd name="T6" fmla="*/ 7 w 220"/>
                <a:gd name="T7" fmla="*/ 282 h 467"/>
                <a:gd name="T8" fmla="*/ 0 w 220"/>
                <a:gd name="T9" fmla="*/ 378 h 467"/>
                <a:gd name="T10" fmla="*/ 7 w 220"/>
                <a:gd name="T11" fmla="*/ 467 h 4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"/>
                <a:gd name="T19" fmla="*/ 0 h 467"/>
                <a:gd name="T20" fmla="*/ 220 w 220"/>
                <a:gd name="T21" fmla="*/ 467 h 4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" h="467">
                  <a:moveTo>
                    <a:pt x="220" y="0"/>
                  </a:moveTo>
                  <a:lnTo>
                    <a:pt x="130" y="76"/>
                  </a:lnTo>
                  <a:lnTo>
                    <a:pt x="48" y="179"/>
                  </a:lnTo>
                  <a:lnTo>
                    <a:pt x="7" y="282"/>
                  </a:lnTo>
                  <a:lnTo>
                    <a:pt x="0" y="378"/>
                  </a:lnTo>
                  <a:lnTo>
                    <a:pt x="7" y="46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24578" name="Object 42"/>
            <p:cNvGraphicFramePr>
              <a:graphicFrameLocks noChangeAspect="1"/>
            </p:cNvGraphicFramePr>
            <p:nvPr/>
          </p:nvGraphicFramePr>
          <p:xfrm>
            <a:off x="4014" y="3067"/>
            <a:ext cx="177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0" name="Equation" r:id="rId4" imgW="126720" imgH="139680" progId="Equation.DSMT4">
                    <p:embed/>
                  </p:oleObj>
                </mc:Choice>
                <mc:Fallback>
                  <p:oleObj name="Equation" r:id="rId4" imgW="126720" imgH="139680" progId="Equation.DSMT4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3067"/>
                          <a:ext cx="177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79" name="Object 43"/>
            <p:cNvGraphicFramePr>
              <a:graphicFrameLocks noChangeAspect="1"/>
            </p:cNvGraphicFramePr>
            <p:nvPr/>
          </p:nvGraphicFramePr>
          <p:xfrm>
            <a:off x="2549" y="1203"/>
            <a:ext cx="195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1" name="Equation" r:id="rId6" imgW="139680" imgH="164880" progId="Equation.DSMT4">
                    <p:embed/>
                  </p:oleObj>
                </mc:Choice>
                <mc:Fallback>
                  <p:oleObj name="Equation" r:id="rId6" imgW="139680" imgH="16488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9" y="1203"/>
                          <a:ext cx="195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0" name="Object 44"/>
            <p:cNvGraphicFramePr>
              <a:graphicFrameLocks noChangeAspect="1"/>
            </p:cNvGraphicFramePr>
            <p:nvPr/>
          </p:nvGraphicFramePr>
          <p:xfrm>
            <a:off x="1973" y="3294"/>
            <a:ext cx="177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2" name="Equation" r:id="rId8" imgW="126720" imgH="126720" progId="Equation.DSMT4">
                    <p:embed/>
                  </p:oleObj>
                </mc:Choice>
                <mc:Fallback>
                  <p:oleObj name="Equation" r:id="rId8" imgW="126720" imgH="126720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3294"/>
                          <a:ext cx="177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35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3D Translation &amp; 3D Scaling</a:t>
            </a:r>
          </a:p>
        </p:txBody>
      </p:sp>
      <p:graphicFrame>
        <p:nvGraphicFramePr>
          <p:cNvPr id="25602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611188" y="1773238"/>
          <a:ext cx="4198937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4" imgW="1892160" imgH="914400" progId="Equation.3">
                  <p:embed/>
                </p:oleObj>
              </mc:Choice>
              <mc:Fallback>
                <p:oleObj name="Equation" r:id="rId4" imgW="189216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73238"/>
                        <a:ext cx="4198937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11188" y="3860800"/>
          <a:ext cx="4227512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6" imgW="1904760" imgH="914400" progId="Equation.3">
                  <p:embed/>
                </p:oleObj>
              </mc:Choice>
              <mc:Fallback>
                <p:oleObj name="Equation" r:id="rId6" imgW="1904760" imgH="914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860800"/>
                        <a:ext cx="4227512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5" name="Picture 8" descr="AN04F4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173288"/>
            <a:ext cx="3203575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A9E3-F0A6-4ABA-8D2E-C39A33E5BA43}" type="slidenum">
              <a:rPr lang="en-US" altLang="ja-JP" smtClean="0"/>
              <a:pPr>
                <a:defRPr/>
              </a:pPr>
              <a:t>36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3D Reflection &amp; 3D Shearing</a:t>
            </a:r>
          </a:p>
        </p:txBody>
      </p:sp>
      <p:graphicFrame>
        <p:nvGraphicFramePr>
          <p:cNvPr id="266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122488" y="4070350"/>
          <a:ext cx="4524375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Equation" r:id="rId4" imgW="2044440" imgH="914400" progId="Equation.3">
                  <p:embed/>
                </p:oleObj>
              </mc:Choice>
              <mc:Fallback>
                <p:oleObj name="Equation" r:id="rId4" imgW="2044440" imgH="914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4070350"/>
                        <a:ext cx="4524375" cy="202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7"/>
          <p:cNvGraphicFramePr>
            <a:graphicFrameLocks noChangeAspect="1"/>
          </p:cNvGraphicFramePr>
          <p:nvPr/>
        </p:nvGraphicFramePr>
        <p:xfrm>
          <a:off x="1042988" y="1916113"/>
          <a:ext cx="3063875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Equation" r:id="rId6" imgW="1384200" imgH="914400" progId="Equation.DSMT4">
                  <p:embed/>
                </p:oleObj>
              </mc:Choice>
              <mc:Fallback>
                <p:oleObj name="Equation" r:id="rId6" imgW="1384200" imgH="914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16113"/>
                        <a:ext cx="3063875" cy="202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10"/>
          <p:cNvGraphicFramePr>
            <a:graphicFrameLocks noChangeAspect="1"/>
          </p:cNvGraphicFramePr>
          <p:nvPr/>
        </p:nvGraphicFramePr>
        <p:xfrm>
          <a:off x="4575175" y="1909763"/>
          <a:ext cx="3092450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Equation" r:id="rId8" imgW="1396800" imgH="914400" progId="Equation.DSMT4">
                  <p:embed/>
                </p:oleObj>
              </mc:Choice>
              <mc:Fallback>
                <p:oleObj name="Equation" r:id="rId8" imgW="1396800" imgH="914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1909763"/>
                        <a:ext cx="3092450" cy="202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37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3D Rotations</a:t>
            </a:r>
          </a:p>
        </p:txBody>
      </p:sp>
      <p:graphicFrame>
        <p:nvGraphicFramePr>
          <p:cNvPr id="2765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50825" y="1687513"/>
          <a:ext cx="43402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6" name="Equation" r:id="rId4" imgW="1955520" imgH="914400" progId="Equation.3">
                  <p:embed/>
                </p:oleObj>
              </mc:Choice>
              <mc:Fallback>
                <p:oleObj name="Equation" r:id="rId4" imgW="195552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87513"/>
                        <a:ext cx="434022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3438" y="1628775"/>
          <a:ext cx="43402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" name="Equation" r:id="rId6" imgW="1955520" imgH="914400" progId="Equation.3">
                  <p:embed/>
                </p:oleObj>
              </mc:Choice>
              <mc:Fallback>
                <p:oleObj name="Equation" r:id="rId6" imgW="1955520" imgH="914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628775"/>
                        <a:ext cx="434022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95813" y="3933825"/>
          <a:ext cx="436880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8" name="Equation" r:id="rId8" imgW="1968480" imgH="914400" progId="Equation.3">
                  <p:embed/>
                </p:oleObj>
              </mc:Choice>
              <mc:Fallback>
                <p:oleObj name="Equation" r:id="rId8" imgW="1968480" imgH="914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3933825"/>
                        <a:ext cx="4368800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60" name="Group 47"/>
          <p:cNvGrpSpPr>
            <a:grpSpLocks/>
          </p:cNvGrpSpPr>
          <p:nvPr/>
        </p:nvGrpSpPr>
        <p:grpSpPr bwMode="auto">
          <a:xfrm>
            <a:off x="142875" y="3644900"/>
            <a:ext cx="3989388" cy="2730500"/>
            <a:chOff x="90" y="2296"/>
            <a:chExt cx="2513" cy="1720"/>
          </a:xfrm>
        </p:grpSpPr>
        <p:sp>
          <p:nvSpPr>
            <p:cNvPr id="27661" name="Freeform 11"/>
            <p:cNvSpPr>
              <a:spLocks/>
            </p:cNvSpPr>
            <p:nvPr/>
          </p:nvSpPr>
          <p:spPr bwMode="auto">
            <a:xfrm>
              <a:off x="521" y="3774"/>
              <a:ext cx="168" cy="88"/>
            </a:xfrm>
            <a:custGeom>
              <a:avLst/>
              <a:gdLst>
                <a:gd name="T0" fmla="*/ 56 w 164"/>
                <a:gd name="T1" fmla="*/ 0 h 110"/>
                <a:gd name="T2" fmla="*/ 168 w 164"/>
                <a:gd name="T3" fmla="*/ 0 h 110"/>
                <a:gd name="T4" fmla="*/ 0 w 164"/>
                <a:gd name="T5" fmla="*/ 88 h 110"/>
                <a:gd name="T6" fmla="*/ 56 w 16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"/>
                <a:gd name="T13" fmla="*/ 0 h 110"/>
                <a:gd name="T14" fmla="*/ 164 w 16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" h="110">
                  <a:moveTo>
                    <a:pt x="55" y="0"/>
                  </a:moveTo>
                  <a:lnTo>
                    <a:pt x="164" y="0"/>
                  </a:lnTo>
                  <a:lnTo>
                    <a:pt x="0" y="11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62" name="Freeform 12"/>
            <p:cNvSpPr>
              <a:spLocks/>
            </p:cNvSpPr>
            <p:nvPr/>
          </p:nvSpPr>
          <p:spPr bwMode="auto">
            <a:xfrm>
              <a:off x="2267" y="3697"/>
              <a:ext cx="183" cy="60"/>
            </a:xfrm>
            <a:custGeom>
              <a:avLst/>
              <a:gdLst>
                <a:gd name="T0" fmla="*/ 0 w 178"/>
                <a:gd name="T1" fmla="*/ 60 h 75"/>
                <a:gd name="T2" fmla="*/ 141 w 178"/>
                <a:gd name="T3" fmla="*/ 0 h 75"/>
                <a:gd name="T4" fmla="*/ 183 w 178"/>
                <a:gd name="T5" fmla="*/ 49 h 75"/>
                <a:gd name="T6" fmla="*/ 0 w 178"/>
                <a:gd name="T7" fmla="*/ 60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"/>
                <a:gd name="T13" fmla="*/ 0 h 75"/>
                <a:gd name="T14" fmla="*/ 178 w 178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" h="75">
                  <a:moveTo>
                    <a:pt x="0" y="75"/>
                  </a:moveTo>
                  <a:lnTo>
                    <a:pt x="137" y="0"/>
                  </a:lnTo>
                  <a:lnTo>
                    <a:pt x="178" y="6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63" name="Line 13"/>
            <p:cNvSpPr>
              <a:spLocks noChangeShapeType="1"/>
            </p:cNvSpPr>
            <p:nvPr/>
          </p:nvSpPr>
          <p:spPr bwMode="auto">
            <a:xfrm>
              <a:off x="1057" y="3455"/>
              <a:ext cx="1344" cy="28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64" name="Line 14"/>
            <p:cNvSpPr>
              <a:spLocks noChangeShapeType="1"/>
            </p:cNvSpPr>
            <p:nvPr/>
          </p:nvSpPr>
          <p:spPr bwMode="auto">
            <a:xfrm flipH="1">
              <a:off x="619" y="3444"/>
              <a:ext cx="432" cy="33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65" name="Line 15"/>
            <p:cNvSpPr>
              <a:spLocks noChangeShapeType="1"/>
            </p:cNvSpPr>
            <p:nvPr/>
          </p:nvSpPr>
          <p:spPr bwMode="auto">
            <a:xfrm flipV="1">
              <a:off x="1051" y="2415"/>
              <a:ext cx="1" cy="103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66" name="Freeform 16"/>
            <p:cNvSpPr>
              <a:spLocks/>
            </p:cNvSpPr>
            <p:nvPr/>
          </p:nvSpPr>
          <p:spPr bwMode="auto">
            <a:xfrm>
              <a:off x="987" y="2332"/>
              <a:ext cx="114" cy="133"/>
            </a:xfrm>
            <a:custGeom>
              <a:avLst/>
              <a:gdLst>
                <a:gd name="T0" fmla="*/ 0 w 110"/>
                <a:gd name="T1" fmla="*/ 133 h 165"/>
                <a:gd name="T2" fmla="*/ 114 w 110"/>
                <a:gd name="T3" fmla="*/ 44 h 165"/>
                <a:gd name="T4" fmla="*/ 57 w 110"/>
                <a:gd name="T5" fmla="*/ 0 h 165"/>
                <a:gd name="T6" fmla="*/ 0 w 110"/>
                <a:gd name="T7" fmla="*/ 133 h 1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165"/>
                <a:gd name="T14" fmla="*/ 110 w 110"/>
                <a:gd name="T15" fmla="*/ 165 h 1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165">
                  <a:moveTo>
                    <a:pt x="0" y="165"/>
                  </a:moveTo>
                  <a:lnTo>
                    <a:pt x="110" y="55"/>
                  </a:lnTo>
                  <a:lnTo>
                    <a:pt x="55" y="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67" name="AutoShape 30"/>
            <p:cNvSpPr>
              <a:spLocks noChangeArrowheads="1"/>
            </p:cNvSpPr>
            <p:nvPr/>
          </p:nvSpPr>
          <p:spPr bwMode="auto">
            <a:xfrm rot="-2639284">
              <a:off x="703" y="3521"/>
              <a:ext cx="227" cy="272"/>
            </a:xfrm>
            <a:prstGeom prst="curvedLeftArrow">
              <a:avLst>
                <a:gd name="adj1" fmla="val 23965"/>
                <a:gd name="adj2" fmla="val 4793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68" name="AutoShape 31"/>
            <p:cNvSpPr>
              <a:spLocks noChangeArrowheads="1"/>
            </p:cNvSpPr>
            <p:nvPr/>
          </p:nvSpPr>
          <p:spPr bwMode="auto">
            <a:xfrm rot="-2639284">
              <a:off x="1655" y="3476"/>
              <a:ext cx="227" cy="272"/>
            </a:xfrm>
            <a:prstGeom prst="curvedLeftArrow">
              <a:avLst>
                <a:gd name="adj1" fmla="val 23965"/>
                <a:gd name="adj2" fmla="val 4793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669" name="AutoShape 32"/>
            <p:cNvSpPr>
              <a:spLocks noChangeArrowheads="1"/>
            </p:cNvSpPr>
            <p:nvPr/>
          </p:nvSpPr>
          <p:spPr bwMode="auto">
            <a:xfrm rot="-5217532">
              <a:off x="952" y="2704"/>
              <a:ext cx="227" cy="272"/>
            </a:xfrm>
            <a:prstGeom prst="curvedLeftArrow">
              <a:avLst>
                <a:gd name="adj1" fmla="val 23965"/>
                <a:gd name="adj2" fmla="val 4793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aphicFrame>
          <p:nvGraphicFramePr>
            <p:cNvPr id="27653" name="Object 35"/>
            <p:cNvGraphicFramePr>
              <a:graphicFrameLocks noChangeAspect="1"/>
            </p:cNvGraphicFramePr>
            <p:nvPr/>
          </p:nvGraphicFramePr>
          <p:xfrm>
            <a:off x="90" y="3423"/>
            <a:ext cx="567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09" name="Equation" r:id="rId10" imgW="901440" imgH="444240" progId="Equation.DSMT4">
                    <p:embed/>
                  </p:oleObj>
                </mc:Choice>
                <mc:Fallback>
                  <p:oleObj name="Equation" r:id="rId10" imgW="901440" imgH="444240" progId="Equation.DSMT4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" y="3423"/>
                          <a:ext cx="567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4" name="Object 38"/>
            <p:cNvGraphicFramePr>
              <a:graphicFrameLocks noChangeAspect="1"/>
            </p:cNvGraphicFramePr>
            <p:nvPr/>
          </p:nvGraphicFramePr>
          <p:xfrm>
            <a:off x="1542" y="3203"/>
            <a:ext cx="567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10" name="Equation" r:id="rId12" imgW="901440" imgH="444240" progId="Equation.DSMT4">
                    <p:embed/>
                  </p:oleObj>
                </mc:Choice>
                <mc:Fallback>
                  <p:oleObj name="Equation" r:id="rId12" imgW="901440" imgH="44424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2" y="3203"/>
                          <a:ext cx="567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5" name="Object 41"/>
            <p:cNvGraphicFramePr>
              <a:graphicFrameLocks noChangeAspect="1"/>
            </p:cNvGraphicFramePr>
            <p:nvPr/>
          </p:nvGraphicFramePr>
          <p:xfrm>
            <a:off x="1198" y="2688"/>
            <a:ext cx="575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11" name="Equation" r:id="rId14" imgW="914400" imgH="495000" progId="Equation.DSMT4">
                    <p:embed/>
                  </p:oleObj>
                </mc:Choice>
                <mc:Fallback>
                  <p:oleObj name="Equation" r:id="rId14" imgW="914400" imgH="495000" progId="Equation.DSMT4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8" y="2688"/>
                          <a:ext cx="575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6" name="Object 43"/>
            <p:cNvGraphicFramePr>
              <a:graphicFrameLocks noChangeAspect="1"/>
            </p:cNvGraphicFramePr>
            <p:nvPr/>
          </p:nvGraphicFramePr>
          <p:xfrm>
            <a:off x="2426" y="3702"/>
            <a:ext cx="177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12" name="Equation" r:id="rId16" imgW="126720" imgH="139680" progId="Equation.DSMT4">
                    <p:embed/>
                  </p:oleObj>
                </mc:Choice>
                <mc:Fallback>
                  <p:oleObj name="Equation" r:id="rId16" imgW="126720" imgH="13968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3702"/>
                          <a:ext cx="177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7" name="Object 44"/>
            <p:cNvGraphicFramePr>
              <a:graphicFrameLocks noChangeAspect="1"/>
            </p:cNvGraphicFramePr>
            <p:nvPr/>
          </p:nvGraphicFramePr>
          <p:xfrm>
            <a:off x="1066" y="2296"/>
            <a:ext cx="195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13" name="Equation" r:id="rId18" imgW="139680" imgH="164880" progId="Equation.DSMT4">
                    <p:embed/>
                  </p:oleObj>
                </mc:Choice>
                <mc:Fallback>
                  <p:oleObj name="Equation" r:id="rId18" imgW="139680" imgH="164880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2296"/>
                          <a:ext cx="195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8" name="Object 45"/>
            <p:cNvGraphicFramePr>
              <a:graphicFrameLocks noChangeAspect="1"/>
            </p:cNvGraphicFramePr>
            <p:nvPr/>
          </p:nvGraphicFramePr>
          <p:xfrm>
            <a:off x="390" y="3838"/>
            <a:ext cx="177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14" name="Equation" r:id="rId20" imgW="126720" imgH="126720" progId="Equation.DSMT4">
                    <p:embed/>
                  </p:oleObj>
                </mc:Choice>
                <mc:Fallback>
                  <p:oleObj name="Equation" r:id="rId20" imgW="126720" imgH="126720" progId="Equation.DSMT4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" y="3838"/>
                          <a:ext cx="177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64E0E-BA81-4733-B761-B9419132FE1E}" type="slidenum">
              <a:rPr lang="en-US" altLang="ja-JP" smtClean="0"/>
              <a:pPr>
                <a:defRPr/>
              </a:pPr>
              <a:t>38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Vectors</a:t>
            </a:r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846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ja-JP" sz="2100" dirty="0" smtClean="0"/>
              <a:t>an n-</a:t>
            </a:r>
            <a:r>
              <a:rPr lang="en-US" altLang="ja-JP" sz="2100" dirty="0" err="1" smtClean="0"/>
              <a:t>tuple</a:t>
            </a:r>
            <a:r>
              <a:rPr lang="en-US" altLang="ja-JP" sz="2100" dirty="0" smtClean="0"/>
              <a:t> of real numbers (scalars)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ja-JP" sz="2100" dirty="0" smtClean="0"/>
              <a:t>two operations: addition &amp; multiplication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ja-JP" sz="2100" dirty="0" smtClean="0"/>
              <a:t>Commutative Laws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1900" i="1" dirty="0" smtClean="0"/>
              <a:t>a</a:t>
            </a:r>
            <a:r>
              <a:rPr lang="en-US" altLang="ja-JP" sz="1900" dirty="0" smtClean="0"/>
              <a:t> + </a:t>
            </a:r>
            <a:r>
              <a:rPr lang="en-US" altLang="ja-JP" sz="1900" i="1" dirty="0" smtClean="0"/>
              <a:t>b</a:t>
            </a:r>
            <a:r>
              <a:rPr lang="en-US" altLang="ja-JP" sz="1900" dirty="0" smtClean="0"/>
              <a:t> = </a:t>
            </a:r>
            <a:r>
              <a:rPr lang="en-US" altLang="ja-JP" sz="1900" i="1" dirty="0" smtClean="0"/>
              <a:t>b</a:t>
            </a:r>
            <a:r>
              <a:rPr lang="en-US" altLang="ja-JP" sz="1900" dirty="0" smtClean="0"/>
              <a:t> + </a:t>
            </a:r>
            <a:r>
              <a:rPr lang="en-US" altLang="ja-JP" sz="1900" i="1" dirty="0" smtClean="0"/>
              <a:t>a</a:t>
            </a:r>
            <a:r>
              <a:rPr lang="en-US" altLang="ja-JP" sz="19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1900" i="1" dirty="0" smtClean="0"/>
              <a:t>a</a:t>
            </a:r>
            <a:r>
              <a:rPr lang="en-US" altLang="ja-JP" sz="1900" dirty="0" smtClean="0"/>
              <a:t> </a:t>
            </a:r>
            <a:r>
              <a:rPr lang="en-US" altLang="ja-JP" sz="1900" dirty="0" smtClean="0">
                <a:latin typeface="Arial"/>
              </a:rPr>
              <a:t>•</a:t>
            </a:r>
            <a:r>
              <a:rPr lang="en-US" altLang="ja-JP" sz="1900" dirty="0" smtClean="0"/>
              <a:t> </a:t>
            </a:r>
            <a:r>
              <a:rPr lang="en-US" altLang="ja-JP" sz="1900" i="1" dirty="0" smtClean="0"/>
              <a:t>b</a:t>
            </a:r>
            <a:r>
              <a:rPr lang="en-US" altLang="ja-JP" sz="1900" dirty="0" smtClean="0"/>
              <a:t> = </a:t>
            </a:r>
            <a:r>
              <a:rPr lang="en-US" altLang="ja-JP" sz="1900" i="1" dirty="0" smtClean="0"/>
              <a:t>b</a:t>
            </a:r>
            <a:r>
              <a:rPr lang="en-US" altLang="ja-JP" sz="1900" dirty="0" smtClean="0"/>
              <a:t> </a:t>
            </a:r>
            <a:r>
              <a:rPr lang="en-US" altLang="ja-JP" sz="1900" dirty="0" smtClean="0">
                <a:latin typeface="Arial"/>
              </a:rPr>
              <a:t>•</a:t>
            </a:r>
            <a:r>
              <a:rPr lang="en-US" altLang="ja-JP" sz="1900" dirty="0" smtClean="0"/>
              <a:t> </a:t>
            </a:r>
            <a:r>
              <a:rPr lang="en-US" altLang="ja-JP" sz="1900" i="1" dirty="0" smtClean="0"/>
              <a:t>a</a:t>
            </a:r>
            <a:r>
              <a:rPr lang="en-US" altLang="ja-JP" sz="19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ja-JP" sz="2100" dirty="0" smtClean="0"/>
              <a:t>Identities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1900" i="1" dirty="0" smtClean="0"/>
              <a:t>a</a:t>
            </a:r>
            <a:r>
              <a:rPr lang="en-US" altLang="ja-JP" sz="1900" dirty="0" smtClean="0"/>
              <a:t> + 0 = </a:t>
            </a:r>
            <a:r>
              <a:rPr lang="en-US" altLang="ja-JP" sz="1900" i="1" dirty="0" smtClean="0"/>
              <a:t>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1900" i="1" dirty="0" smtClean="0"/>
              <a:t>a</a:t>
            </a:r>
            <a:r>
              <a:rPr lang="en-US" altLang="ja-JP" sz="1900" dirty="0" smtClean="0"/>
              <a:t> </a:t>
            </a:r>
            <a:r>
              <a:rPr lang="en-US" altLang="ja-JP" sz="1900" dirty="0" smtClean="0">
                <a:latin typeface="Arial"/>
              </a:rPr>
              <a:t>•</a:t>
            </a:r>
            <a:r>
              <a:rPr lang="en-US" altLang="ja-JP" sz="1900" dirty="0" smtClean="0"/>
              <a:t> 1 = </a:t>
            </a:r>
            <a:r>
              <a:rPr lang="en-US" altLang="ja-JP" sz="1900" i="1" dirty="0" smtClean="0"/>
              <a:t>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ja-JP" sz="2100" dirty="0" smtClean="0"/>
              <a:t>Associative Laws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1900" dirty="0" smtClean="0"/>
              <a:t>(</a:t>
            </a:r>
            <a:r>
              <a:rPr lang="en-US" altLang="ja-JP" sz="1900" i="1" dirty="0" smtClean="0"/>
              <a:t>a</a:t>
            </a:r>
            <a:r>
              <a:rPr lang="en-US" altLang="ja-JP" sz="1900" dirty="0" smtClean="0"/>
              <a:t> + </a:t>
            </a:r>
            <a:r>
              <a:rPr lang="en-US" altLang="ja-JP" sz="1900" i="1" dirty="0" smtClean="0"/>
              <a:t>b</a:t>
            </a:r>
            <a:r>
              <a:rPr lang="en-US" altLang="ja-JP" sz="1900" dirty="0" smtClean="0"/>
              <a:t>) + </a:t>
            </a:r>
            <a:r>
              <a:rPr lang="en-US" altLang="ja-JP" sz="1900" i="1" dirty="0" smtClean="0"/>
              <a:t>c</a:t>
            </a:r>
            <a:r>
              <a:rPr lang="en-US" altLang="ja-JP" sz="1900" dirty="0" smtClean="0"/>
              <a:t> = </a:t>
            </a:r>
            <a:r>
              <a:rPr lang="en-US" altLang="ja-JP" sz="1900" i="1" dirty="0" smtClean="0"/>
              <a:t>a</a:t>
            </a:r>
            <a:r>
              <a:rPr lang="en-US" altLang="ja-JP" sz="1900" dirty="0" smtClean="0"/>
              <a:t> + (</a:t>
            </a:r>
            <a:r>
              <a:rPr lang="en-US" altLang="ja-JP" sz="1900" i="1" dirty="0" smtClean="0"/>
              <a:t>b</a:t>
            </a:r>
            <a:r>
              <a:rPr lang="en-US" altLang="ja-JP" sz="1900" dirty="0" smtClean="0"/>
              <a:t> + </a:t>
            </a:r>
            <a:r>
              <a:rPr lang="en-US" altLang="ja-JP" sz="1900" i="1" dirty="0" smtClean="0"/>
              <a:t>c</a:t>
            </a:r>
            <a:r>
              <a:rPr lang="en-US" altLang="ja-JP" sz="19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1900" dirty="0" smtClean="0"/>
              <a:t>(</a:t>
            </a:r>
            <a:r>
              <a:rPr lang="en-US" altLang="ja-JP" sz="1900" i="1" dirty="0" smtClean="0"/>
              <a:t>a</a:t>
            </a:r>
            <a:r>
              <a:rPr lang="en-US" altLang="ja-JP" sz="1900" dirty="0" smtClean="0"/>
              <a:t> </a:t>
            </a:r>
            <a:r>
              <a:rPr lang="en-US" altLang="ja-JP" sz="1900" dirty="0" smtClean="0">
                <a:latin typeface="Arial"/>
              </a:rPr>
              <a:t>•</a:t>
            </a:r>
            <a:r>
              <a:rPr lang="en-US" altLang="ja-JP" sz="1900" dirty="0" smtClean="0"/>
              <a:t> </a:t>
            </a:r>
            <a:r>
              <a:rPr lang="en-US" altLang="ja-JP" sz="1900" i="1" dirty="0" smtClean="0"/>
              <a:t>b</a:t>
            </a:r>
            <a:r>
              <a:rPr lang="en-US" altLang="ja-JP" sz="1900" dirty="0" smtClean="0"/>
              <a:t>) </a:t>
            </a:r>
            <a:r>
              <a:rPr lang="en-US" altLang="ja-JP" sz="1900" dirty="0" smtClean="0">
                <a:latin typeface="Arial"/>
              </a:rPr>
              <a:t>•</a:t>
            </a:r>
            <a:r>
              <a:rPr lang="en-US" altLang="ja-JP" sz="1900" dirty="0" smtClean="0"/>
              <a:t> </a:t>
            </a:r>
            <a:r>
              <a:rPr lang="en-US" altLang="ja-JP" sz="1900" i="1" dirty="0" smtClean="0"/>
              <a:t>c</a:t>
            </a:r>
            <a:r>
              <a:rPr lang="en-US" altLang="ja-JP" sz="1900" dirty="0" smtClean="0"/>
              <a:t> = </a:t>
            </a:r>
            <a:r>
              <a:rPr lang="en-US" altLang="ja-JP" sz="1900" i="1" dirty="0" smtClean="0"/>
              <a:t>a</a:t>
            </a:r>
            <a:r>
              <a:rPr lang="en-US" altLang="ja-JP" sz="1900" dirty="0" smtClean="0"/>
              <a:t> </a:t>
            </a:r>
            <a:r>
              <a:rPr lang="en-US" altLang="ja-JP" sz="1900" dirty="0" smtClean="0">
                <a:latin typeface="Arial"/>
              </a:rPr>
              <a:t>•</a:t>
            </a:r>
            <a:r>
              <a:rPr lang="en-US" altLang="ja-JP" sz="1900" dirty="0" smtClean="0"/>
              <a:t> (</a:t>
            </a:r>
            <a:r>
              <a:rPr lang="en-US" altLang="ja-JP" sz="1900" i="1" dirty="0" smtClean="0"/>
              <a:t>b</a:t>
            </a:r>
            <a:r>
              <a:rPr lang="en-US" altLang="ja-JP" sz="1900" dirty="0" smtClean="0"/>
              <a:t> </a:t>
            </a:r>
            <a:r>
              <a:rPr lang="en-US" altLang="ja-JP" sz="1900" dirty="0" smtClean="0">
                <a:latin typeface="Arial"/>
              </a:rPr>
              <a:t>•</a:t>
            </a:r>
            <a:r>
              <a:rPr lang="en-US" altLang="ja-JP" sz="1900" dirty="0" smtClean="0"/>
              <a:t> </a:t>
            </a:r>
            <a:r>
              <a:rPr lang="en-US" altLang="ja-JP" sz="1900" i="1" dirty="0" smtClean="0"/>
              <a:t>c</a:t>
            </a:r>
            <a:r>
              <a:rPr lang="en-US" altLang="ja-JP" sz="1900" dirty="0" smtClean="0"/>
              <a:t>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ja-JP" sz="2100" dirty="0" smtClean="0"/>
              <a:t>Distributive Laws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1900" i="1" dirty="0" smtClean="0"/>
              <a:t>a</a:t>
            </a:r>
            <a:r>
              <a:rPr lang="en-US" altLang="ja-JP" sz="1900" dirty="0" smtClean="0"/>
              <a:t> </a:t>
            </a:r>
            <a:r>
              <a:rPr lang="en-US" altLang="ja-JP" sz="1900" dirty="0" smtClean="0">
                <a:latin typeface="Arial"/>
              </a:rPr>
              <a:t>•</a:t>
            </a:r>
            <a:r>
              <a:rPr lang="en-US" altLang="ja-JP" sz="1900" dirty="0" smtClean="0"/>
              <a:t> (</a:t>
            </a:r>
            <a:r>
              <a:rPr lang="en-US" altLang="ja-JP" sz="1900" i="1" dirty="0" smtClean="0"/>
              <a:t>b</a:t>
            </a:r>
            <a:r>
              <a:rPr lang="en-US" altLang="ja-JP" sz="1900" dirty="0" smtClean="0"/>
              <a:t> + </a:t>
            </a:r>
            <a:r>
              <a:rPr lang="en-US" altLang="ja-JP" sz="1900" i="1" dirty="0" smtClean="0"/>
              <a:t>c</a:t>
            </a:r>
            <a:r>
              <a:rPr lang="en-US" altLang="ja-JP" sz="1900" dirty="0" smtClean="0"/>
              <a:t>) = </a:t>
            </a:r>
            <a:r>
              <a:rPr lang="en-US" altLang="ja-JP" sz="1900" i="1" dirty="0" smtClean="0"/>
              <a:t>a</a:t>
            </a:r>
            <a:r>
              <a:rPr lang="en-US" altLang="ja-JP" sz="1900" dirty="0" smtClean="0"/>
              <a:t> </a:t>
            </a:r>
            <a:r>
              <a:rPr lang="en-US" altLang="ja-JP" sz="1900" dirty="0" smtClean="0">
                <a:latin typeface="Arial"/>
              </a:rPr>
              <a:t>•</a:t>
            </a:r>
            <a:r>
              <a:rPr lang="en-US" altLang="ja-JP" sz="1900" dirty="0" smtClean="0"/>
              <a:t> </a:t>
            </a:r>
            <a:r>
              <a:rPr lang="en-US" altLang="ja-JP" sz="1900" i="1" dirty="0" smtClean="0"/>
              <a:t>b</a:t>
            </a:r>
            <a:r>
              <a:rPr lang="en-US" altLang="ja-JP" sz="1900" dirty="0" smtClean="0"/>
              <a:t>  +  </a:t>
            </a:r>
            <a:r>
              <a:rPr lang="en-US" altLang="ja-JP" sz="1900" i="1" dirty="0" smtClean="0"/>
              <a:t>a</a:t>
            </a:r>
            <a:r>
              <a:rPr lang="en-US" altLang="ja-JP" sz="1900" dirty="0" smtClean="0"/>
              <a:t> </a:t>
            </a:r>
            <a:r>
              <a:rPr lang="en-US" altLang="ja-JP" sz="1900" dirty="0" smtClean="0">
                <a:latin typeface="Arial"/>
              </a:rPr>
              <a:t>•</a:t>
            </a:r>
            <a:r>
              <a:rPr lang="en-US" altLang="ja-JP" sz="1900" dirty="0" smtClean="0"/>
              <a:t> </a:t>
            </a:r>
            <a:r>
              <a:rPr lang="en-US" altLang="ja-JP" sz="1900" i="1" dirty="0" smtClean="0"/>
              <a:t>c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1900" dirty="0" smtClean="0"/>
              <a:t>(</a:t>
            </a:r>
            <a:r>
              <a:rPr lang="en-US" altLang="ja-JP" sz="1900" i="1" dirty="0" smtClean="0"/>
              <a:t>a</a:t>
            </a:r>
            <a:r>
              <a:rPr lang="en-US" altLang="ja-JP" sz="1900" dirty="0" smtClean="0"/>
              <a:t> + </a:t>
            </a:r>
            <a:r>
              <a:rPr lang="en-US" altLang="ja-JP" sz="1900" i="1" dirty="0" smtClean="0"/>
              <a:t>b</a:t>
            </a:r>
            <a:r>
              <a:rPr lang="en-US" altLang="ja-JP" sz="1900" dirty="0" smtClean="0"/>
              <a:t>) </a:t>
            </a:r>
            <a:r>
              <a:rPr lang="en-US" altLang="ja-JP" sz="1900" dirty="0" smtClean="0">
                <a:latin typeface="Arial"/>
              </a:rPr>
              <a:t>•</a:t>
            </a:r>
            <a:r>
              <a:rPr lang="en-US" altLang="ja-JP" sz="1900" dirty="0" smtClean="0"/>
              <a:t> </a:t>
            </a:r>
            <a:r>
              <a:rPr lang="en-US" altLang="ja-JP" sz="1900" i="1" dirty="0" smtClean="0"/>
              <a:t>c</a:t>
            </a:r>
            <a:r>
              <a:rPr lang="en-US" altLang="ja-JP" sz="1900" dirty="0" smtClean="0"/>
              <a:t> = </a:t>
            </a:r>
            <a:r>
              <a:rPr lang="en-US" altLang="ja-JP" sz="1900" i="1" dirty="0" smtClean="0"/>
              <a:t>a</a:t>
            </a:r>
            <a:r>
              <a:rPr lang="en-US" altLang="ja-JP" sz="1900" dirty="0" smtClean="0"/>
              <a:t> </a:t>
            </a:r>
            <a:r>
              <a:rPr lang="en-US" altLang="ja-JP" sz="1900" dirty="0" smtClean="0">
                <a:latin typeface="Arial"/>
              </a:rPr>
              <a:t>•</a:t>
            </a:r>
            <a:r>
              <a:rPr lang="en-US" altLang="ja-JP" sz="1900" dirty="0" smtClean="0"/>
              <a:t> </a:t>
            </a:r>
            <a:r>
              <a:rPr lang="en-US" altLang="ja-JP" sz="1900" i="1" dirty="0" smtClean="0"/>
              <a:t>c</a:t>
            </a:r>
            <a:r>
              <a:rPr lang="en-US" altLang="ja-JP" sz="1900" dirty="0" smtClean="0"/>
              <a:t>  +  </a:t>
            </a:r>
            <a:r>
              <a:rPr lang="en-US" altLang="ja-JP" sz="1900" i="1" dirty="0" smtClean="0"/>
              <a:t>b</a:t>
            </a:r>
            <a:r>
              <a:rPr lang="en-US" altLang="ja-JP" sz="1900" dirty="0" smtClean="0"/>
              <a:t> </a:t>
            </a:r>
            <a:r>
              <a:rPr lang="en-US" altLang="ja-JP" sz="1900" dirty="0" smtClean="0">
                <a:latin typeface="Arial"/>
              </a:rPr>
              <a:t>•</a:t>
            </a:r>
            <a:r>
              <a:rPr lang="en-US" altLang="ja-JP" sz="1900" dirty="0" smtClean="0"/>
              <a:t> </a:t>
            </a:r>
            <a:r>
              <a:rPr lang="en-US" altLang="ja-JP" sz="1900" i="1" dirty="0" smtClean="0"/>
              <a:t>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ja-JP" sz="2100" dirty="0" smtClean="0"/>
              <a:t>Inverse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ja-JP" sz="1900" i="1" dirty="0" smtClean="0"/>
              <a:t>a</a:t>
            </a:r>
            <a:r>
              <a:rPr lang="en-US" altLang="ja-JP" sz="1900" dirty="0" smtClean="0"/>
              <a:t> + </a:t>
            </a:r>
            <a:r>
              <a:rPr lang="en-US" altLang="ja-JP" sz="1900" i="1" dirty="0" smtClean="0"/>
              <a:t>b</a:t>
            </a:r>
            <a:r>
              <a:rPr lang="en-US" altLang="ja-JP" sz="1900" dirty="0" smtClean="0"/>
              <a:t> = 0      </a:t>
            </a:r>
            <a:r>
              <a:rPr lang="en-US" altLang="ja-JP" sz="1900" i="1" dirty="0" smtClean="0"/>
              <a:t>b</a:t>
            </a:r>
            <a:r>
              <a:rPr lang="en-US" altLang="ja-JP" sz="1900" dirty="0" smtClean="0"/>
              <a:t> = -</a:t>
            </a:r>
            <a:r>
              <a:rPr lang="en-US" altLang="ja-JP" sz="1900" i="1" dirty="0" smtClean="0"/>
              <a:t>a</a:t>
            </a: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 flipV="1">
            <a:off x="2897188" y="5967413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4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5119780-51CE-4555-9129-12BAD5797DA6}" type="slidenum">
              <a:rPr kumimoji="0" lang="en-US" altLang="ja-JP" smtClean="0"/>
              <a:pPr eaLnBrk="1" hangingPunct="1"/>
              <a:t>3</a:t>
            </a:fld>
            <a:endParaRPr kumimoji="0"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9860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Rotation About a Fixed Point other than the Origin</a:t>
            </a:r>
          </a:p>
        </p:txBody>
      </p:sp>
      <p:sp>
        <p:nvSpPr>
          <p:cNvPr id="286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1892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600" smtClean="0"/>
              <a:t>Move fixed point to origin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600" smtClean="0"/>
              <a:t>Rotate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600" smtClean="0"/>
              <a:t>Move fixed point back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600" smtClean="0"/>
              <a:t> </a:t>
            </a:r>
          </a:p>
        </p:txBody>
      </p:sp>
      <p:pic>
        <p:nvPicPr>
          <p:cNvPr id="28677" name="Picture 4" descr="AN04F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44900"/>
            <a:ext cx="7745413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4" name="Object 9"/>
          <p:cNvGraphicFramePr>
            <a:graphicFrameLocks noChangeAspect="1"/>
          </p:cNvGraphicFramePr>
          <p:nvPr/>
        </p:nvGraphicFramePr>
        <p:xfrm>
          <a:off x="1116013" y="3036888"/>
          <a:ext cx="37211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5" imgW="1676160" imgH="241200" progId="Equation.DSMT4">
                  <p:embed/>
                </p:oleObj>
              </mc:Choice>
              <mc:Fallback>
                <p:oleObj name="Equation" r:id="rId5" imgW="167616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036888"/>
                        <a:ext cx="37211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39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Rotation About an Arbitrary Axis</a:t>
            </a:r>
          </a:p>
        </p:txBody>
      </p:sp>
      <p:sp>
        <p:nvSpPr>
          <p:cNvPr id="297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629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en-US" altLang="ja-JP" sz="2600" smtClean="0"/>
              <a:t>A rotation by   about an arbitrary axis can be decomposed into the concatenation of rotations about the  ,  , and   axes</a:t>
            </a:r>
          </a:p>
          <a:p>
            <a:pPr lvl="1" eaLnBrk="1" hangingPunct="1">
              <a:lnSpc>
                <a:spcPct val="90000"/>
              </a:lnSpc>
            </a:pPr>
            <a:r>
              <a:rPr kumimoji="0" lang="en-US" altLang="ja-JP" sz="2200" smtClean="0"/>
              <a:t>  ,   ,    are called the Euler angles</a:t>
            </a:r>
          </a:p>
          <a:p>
            <a:pPr lvl="1" eaLnBrk="1" hangingPunct="1">
              <a:lnSpc>
                <a:spcPct val="90000"/>
              </a:lnSpc>
            </a:pPr>
            <a:endParaRPr kumimoji="0" lang="en-US" altLang="ja-JP" sz="2200" smtClean="0"/>
          </a:p>
          <a:p>
            <a:pPr lvl="1" eaLnBrk="1" hangingPunct="1">
              <a:lnSpc>
                <a:spcPct val="90000"/>
              </a:lnSpc>
            </a:pPr>
            <a:endParaRPr kumimoji="0" lang="en-US" altLang="ja-JP" sz="2200" smtClean="0"/>
          </a:p>
          <a:p>
            <a:pPr lvl="1" eaLnBrk="1" hangingPunct="1">
              <a:lnSpc>
                <a:spcPct val="90000"/>
              </a:lnSpc>
            </a:pPr>
            <a:endParaRPr kumimoji="0" lang="en-US" altLang="ja-JP" sz="2200" smtClean="0"/>
          </a:p>
          <a:p>
            <a:pPr lvl="1" eaLnBrk="1" hangingPunct="1">
              <a:lnSpc>
                <a:spcPct val="90000"/>
              </a:lnSpc>
            </a:pPr>
            <a:endParaRPr kumimoji="0" lang="en-US" altLang="ja-JP" sz="2200" smtClean="0"/>
          </a:p>
          <a:p>
            <a:pPr lvl="1" eaLnBrk="1" hangingPunct="1">
              <a:lnSpc>
                <a:spcPct val="90000"/>
              </a:lnSpc>
            </a:pPr>
            <a:endParaRPr kumimoji="0" lang="en-US" altLang="ja-JP" sz="2200" smtClean="0"/>
          </a:p>
          <a:p>
            <a:pPr eaLnBrk="1" hangingPunct="1">
              <a:lnSpc>
                <a:spcPct val="90000"/>
              </a:lnSpc>
            </a:pPr>
            <a:r>
              <a:rPr kumimoji="0" lang="en-US" altLang="ja-JP" sz="2600" smtClean="0"/>
              <a:t>Note that rotations do not commute</a:t>
            </a:r>
          </a:p>
          <a:p>
            <a:pPr lvl="1" eaLnBrk="1" hangingPunct="1">
              <a:lnSpc>
                <a:spcPct val="90000"/>
              </a:lnSpc>
            </a:pPr>
            <a:r>
              <a:rPr kumimoji="0" lang="en-US" altLang="ja-JP" sz="2200" smtClean="0"/>
              <a:t>We can use rotations in another order but with different angles.</a:t>
            </a:r>
          </a:p>
        </p:txBody>
      </p:sp>
      <p:graphicFrame>
        <p:nvGraphicFramePr>
          <p:cNvPr id="29698" name="Object 4"/>
          <p:cNvGraphicFramePr>
            <a:graphicFrameLocks noChangeAspect="1"/>
          </p:cNvGraphicFramePr>
          <p:nvPr/>
        </p:nvGraphicFramePr>
        <p:xfrm>
          <a:off x="1547813" y="3829050"/>
          <a:ext cx="42560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2" name="Equation" r:id="rId4" imgW="1917360" imgH="241200" progId="Equation.DSMT4">
                  <p:embed/>
                </p:oleObj>
              </mc:Choice>
              <mc:Fallback>
                <p:oleObj name="Equation" r:id="rId4" imgW="191736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829050"/>
                        <a:ext cx="425608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13" name="Group 26"/>
          <p:cNvGrpSpPr>
            <a:grpSpLocks/>
          </p:cNvGrpSpPr>
          <p:nvPr/>
        </p:nvGrpSpPr>
        <p:grpSpPr bwMode="auto">
          <a:xfrm>
            <a:off x="6234113" y="2852738"/>
            <a:ext cx="2801937" cy="2376487"/>
            <a:chOff x="3927" y="1797"/>
            <a:chExt cx="1765" cy="1497"/>
          </a:xfrm>
        </p:grpSpPr>
        <p:grpSp>
          <p:nvGrpSpPr>
            <p:cNvPr id="29714" name="Group 6"/>
            <p:cNvGrpSpPr>
              <a:grpSpLocks/>
            </p:cNvGrpSpPr>
            <p:nvPr/>
          </p:nvGrpSpPr>
          <p:grpSpPr bwMode="auto">
            <a:xfrm>
              <a:off x="4053" y="1994"/>
              <a:ext cx="1440" cy="1200"/>
              <a:chOff x="1344" y="1392"/>
              <a:chExt cx="1824" cy="1680"/>
            </a:xfrm>
          </p:grpSpPr>
          <p:sp>
            <p:nvSpPr>
              <p:cNvPr id="29715" name="Line 7"/>
              <p:cNvSpPr>
                <a:spLocks noChangeShapeType="1"/>
              </p:cNvSpPr>
              <p:nvPr/>
            </p:nvSpPr>
            <p:spPr bwMode="auto">
              <a:xfrm flipV="1">
                <a:off x="1824" y="1680"/>
                <a:ext cx="1248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ja-JP" altLang="en-US"/>
              </a:p>
            </p:txBody>
          </p:sp>
          <p:sp>
            <p:nvSpPr>
              <p:cNvPr id="29716" name="AutoShape 8"/>
              <p:cNvSpPr>
                <a:spLocks noChangeArrowheads="1"/>
              </p:cNvSpPr>
              <p:nvPr/>
            </p:nvSpPr>
            <p:spPr bwMode="auto">
              <a:xfrm flipH="1">
                <a:off x="2400" y="1776"/>
                <a:ext cx="288" cy="624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9 h 21600"/>
                  <a:gd name="T4" fmla="*/ 2 w 21600"/>
                  <a:gd name="T5" fmla="*/ 5 h 21600"/>
                  <a:gd name="T6" fmla="*/ 4 w 21600"/>
                  <a:gd name="T7" fmla="*/ 9 h 21600"/>
                  <a:gd name="T8" fmla="*/ 3 w 21600"/>
                  <a:gd name="T9" fmla="*/ 14 h 21600"/>
                  <a:gd name="T10" fmla="*/ 2 w 21600"/>
                  <a:gd name="T11" fmla="*/ 9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965" y="5399"/>
                      <a:pt x="5613" y="7591"/>
                      <a:pt x="5413" y="10419"/>
                    </a:cubicBezTo>
                    <a:lnTo>
                      <a:pt x="26" y="10038"/>
                    </a:lnTo>
                    <a:cubicBezTo>
                      <a:pt x="426" y="4383"/>
                      <a:pt x="5130" y="-1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717" name="Line 9"/>
              <p:cNvSpPr>
                <a:spLocks noChangeShapeType="1"/>
              </p:cNvSpPr>
              <p:nvPr/>
            </p:nvSpPr>
            <p:spPr bwMode="auto">
              <a:xfrm>
                <a:off x="1824" y="2496"/>
                <a:ext cx="13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ja-JP" altLang="en-US"/>
              </a:p>
            </p:txBody>
          </p:sp>
          <p:sp>
            <p:nvSpPr>
              <p:cNvPr id="29718" name="Line 10"/>
              <p:cNvSpPr>
                <a:spLocks noChangeShapeType="1"/>
              </p:cNvSpPr>
              <p:nvPr/>
            </p:nvSpPr>
            <p:spPr bwMode="auto">
              <a:xfrm flipV="1">
                <a:off x="1824" y="1392"/>
                <a:ext cx="0" cy="11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ja-JP" altLang="en-US"/>
              </a:p>
            </p:txBody>
          </p:sp>
          <p:sp>
            <p:nvSpPr>
              <p:cNvPr id="29719" name="Line 11"/>
              <p:cNvSpPr>
                <a:spLocks noChangeShapeType="1"/>
              </p:cNvSpPr>
              <p:nvPr/>
            </p:nvSpPr>
            <p:spPr bwMode="auto">
              <a:xfrm flipH="1">
                <a:off x="1344" y="2496"/>
                <a:ext cx="48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 anchorCtr="1"/>
              <a:lstStyle/>
              <a:p>
                <a:endParaRPr lang="ja-JP" altLang="en-US"/>
              </a:p>
            </p:txBody>
          </p:sp>
        </p:grpSp>
        <p:graphicFrame>
          <p:nvGraphicFramePr>
            <p:cNvPr id="29706" name="Object 16"/>
            <p:cNvGraphicFramePr>
              <a:graphicFrameLocks noChangeAspect="1"/>
            </p:cNvGraphicFramePr>
            <p:nvPr/>
          </p:nvGraphicFramePr>
          <p:xfrm>
            <a:off x="5515" y="2704"/>
            <a:ext cx="177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73" name="Equation" r:id="rId6" imgW="126720" imgH="139680" progId="Equation.DSMT4">
                    <p:embed/>
                  </p:oleObj>
                </mc:Choice>
                <mc:Fallback>
                  <p:oleObj name="Equation" r:id="rId6" imgW="126720" imgH="13968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5" y="2704"/>
                          <a:ext cx="177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7" name="Object 17"/>
            <p:cNvGraphicFramePr>
              <a:graphicFrameLocks noChangeAspect="1"/>
            </p:cNvGraphicFramePr>
            <p:nvPr/>
          </p:nvGraphicFramePr>
          <p:xfrm>
            <a:off x="4336" y="1797"/>
            <a:ext cx="195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74" name="Equation" r:id="rId8" imgW="139680" imgH="164880" progId="Equation.DSMT4">
                    <p:embed/>
                  </p:oleObj>
                </mc:Choice>
                <mc:Fallback>
                  <p:oleObj name="Equation" r:id="rId8" imgW="139680" imgH="16488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6" y="1797"/>
                          <a:ext cx="195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8" name="Object 18"/>
            <p:cNvGraphicFramePr>
              <a:graphicFrameLocks noChangeAspect="1"/>
            </p:cNvGraphicFramePr>
            <p:nvPr/>
          </p:nvGraphicFramePr>
          <p:xfrm>
            <a:off x="3927" y="3116"/>
            <a:ext cx="177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75" name="Equation" r:id="rId10" imgW="126720" imgH="126720" progId="Equation.DSMT4">
                    <p:embed/>
                  </p:oleObj>
                </mc:Choice>
                <mc:Fallback>
                  <p:oleObj name="Equation" r:id="rId10" imgW="126720" imgH="12672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7" y="3116"/>
                          <a:ext cx="177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9" name="Object 19"/>
            <p:cNvGraphicFramePr>
              <a:graphicFrameLocks noChangeAspect="1"/>
            </p:cNvGraphicFramePr>
            <p:nvPr/>
          </p:nvGraphicFramePr>
          <p:xfrm>
            <a:off x="5401" y="2101"/>
            <a:ext cx="159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76" name="Equation" r:id="rId12" imgW="114120" imgH="139680" progId="Equation.DSMT4">
                    <p:embed/>
                  </p:oleObj>
                </mc:Choice>
                <mc:Fallback>
                  <p:oleObj name="Equation" r:id="rId12" imgW="114120" imgH="13968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1" y="2101"/>
                          <a:ext cx="159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10" name="Object 20"/>
            <p:cNvGraphicFramePr>
              <a:graphicFrameLocks noChangeAspect="1"/>
            </p:cNvGraphicFramePr>
            <p:nvPr/>
          </p:nvGraphicFramePr>
          <p:xfrm>
            <a:off x="4971" y="2069"/>
            <a:ext cx="177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77" name="Equation" r:id="rId14" imgW="126720" imgH="177480" progId="Equation.DSMT4">
                    <p:embed/>
                  </p:oleObj>
                </mc:Choice>
                <mc:Fallback>
                  <p:oleObj name="Equation" r:id="rId14" imgW="126720" imgH="17748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1" y="2069"/>
                          <a:ext cx="177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699" name="Object 22"/>
          <p:cNvGraphicFramePr>
            <a:graphicFrameLocks noChangeAspect="1"/>
          </p:cNvGraphicFramePr>
          <p:nvPr/>
        </p:nvGraphicFramePr>
        <p:xfrm>
          <a:off x="4362450" y="2565400"/>
          <a:ext cx="28098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8" name="Equation" r:id="rId16" imgW="126720" imgH="139680" progId="Equation.DSMT4">
                  <p:embed/>
                </p:oleObj>
              </mc:Choice>
              <mc:Fallback>
                <p:oleObj name="Equation" r:id="rId16" imgW="126720" imgH="1396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2565400"/>
                        <a:ext cx="280988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23"/>
          <p:cNvGraphicFramePr>
            <a:graphicFrameLocks noChangeAspect="1"/>
          </p:cNvGraphicFramePr>
          <p:nvPr/>
        </p:nvGraphicFramePr>
        <p:xfrm>
          <a:off x="4716463" y="2557463"/>
          <a:ext cx="30956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" name="Equation" r:id="rId17" imgW="139680" imgH="164880" progId="Equation.DSMT4">
                  <p:embed/>
                </p:oleObj>
              </mc:Choice>
              <mc:Fallback>
                <p:oleObj name="Equation" r:id="rId17" imgW="139680" imgH="1648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557463"/>
                        <a:ext cx="309562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24"/>
          <p:cNvGraphicFramePr>
            <a:graphicFrameLocks noChangeAspect="1"/>
          </p:cNvGraphicFramePr>
          <p:nvPr/>
        </p:nvGraphicFramePr>
        <p:xfrm>
          <a:off x="5795963" y="2565400"/>
          <a:ext cx="28098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0" name="Equation" r:id="rId18" imgW="126720" imgH="126720" progId="Equation.DSMT4">
                  <p:embed/>
                </p:oleObj>
              </mc:Choice>
              <mc:Fallback>
                <p:oleObj name="Equation" r:id="rId18" imgW="126720" imgH="1267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565400"/>
                        <a:ext cx="280987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25"/>
          <p:cNvGraphicFramePr>
            <a:graphicFrameLocks noChangeAspect="1"/>
          </p:cNvGraphicFramePr>
          <p:nvPr/>
        </p:nvGraphicFramePr>
        <p:xfrm>
          <a:off x="3354388" y="1811338"/>
          <a:ext cx="2809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1811338"/>
                        <a:ext cx="2809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27"/>
          <p:cNvGraphicFramePr>
            <a:graphicFrameLocks noChangeAspect="1"/>
          </p:cNvGraphicFramePr>
          <p:nvPr/>
        </p:nvGraphicFramePr>
        <p:xfrm>
          <a:off x="1403350" y="2852738"/>
          <a:ext cx="3270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name="Equation" r:id="rId21" imgW="164880" imgH="228600" progId="Equation.DSMT4">
                  <p:embed/>
                </p:oleObj>
              </mc:Choice>
              <mc:Fallback>
                <p:oleObj name="Equation" r:id="rId21" imgW="164880" imgH="2286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852738"/>
                        <a:ext cx="3270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28"/>
          <p:cNvGraphicFramePr>
            <a:graphicFrameLocks noChangeAspect="1"/>
          </p:cNvGraphicFramePr>
          <p:nvPr/>
        </p:nvGraphicFramePr>
        <p:xfrm>
          <a:off x="1843088" y="2852738"/>
          <a:ext cx="3524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3" name="Equation" r:id="rId23" imgW="177480" imgH="241200" progId="Equation.DSMT4">
                  <p:embed/>
                </p:oleObj>
              </mc:Choice>
              <mc:Fallback>
                <p:oleObj name="Equation" r:id="rId23" imgW="177480" imgH="241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2852738"/>
                        <a:ext cx="3524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29"/>
          <p:cNvGraphicFramePr>
            <a:graphicFrameLocks noChangeAspect="1"/>
          </p:cNvGraphicFramePr>
          <p:nvPr/>
        </p:nvGraphicFramePr>
        <p:xfrm>
          <a:off x="2287588" y="2865438"/>
          <a:ext cx="3270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4" name="Equation" r:id="rId25" imgW="164880" imgH="228600" progId="Equation.DSMT4">
                  <p:embed/>
                </p:oleObj>
              </mc:Choice>
              <mc:Fallback>
                <p:oleObj name="Equation" r:id="rId25" imgW="164880" imgH="2286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2865438"/>
                        <a:ext cx="3270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40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Euler Angles</a:t>
            </a:r>
            <a:endParaRPr lang="ja-JP" altLang="en-US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66738" y="1752600"/>
            <a:ext cx="5291137" cy="4267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dirty="0" smtClean="0">
                <a:ea typeface="新細明體" pitchFamily="18" charset="-120"/>
              </a:rPr>
              <a:t>An Euler angle is a rotation about a single axis.</a:t>
            </a:r>
          </a:p>
          <a:p>
            <a:pPr>
              <a:defRPr/>
            </a:pPr>
            <a:r>
              <a:rPr lang="zh-TW" altLang="en-US" dirty="0" smtClean="0"/>
              <a:t>A </a:t>
            </a:r>
            <a:r>
              <a:rPr lang="en-US" altLang="zh-TW" dirty="0" smtClean="0"/>
              <a:t>rotation is described as a sequence of rotations about three mutually orthogonal coordinates axes fixed in space</a:t>
            </a:r>
          </a:p>
          <a:p>
            <a:pPr lvl="1">
              <a:defRPr/>
            </a:pPr>
            <a:r>
              <a:rPr lang="en-US" altLang="zh-TW" dirty="0" smtClean="0">
                <a:hlinkClick r:id="rId4" action="ppaction://hlinksldjump"/>
              </a:rPr>
              <a:t>X-roll, </a:t>
            </a:r>
            <a:r>
              <a:rPr lang="zh-TW" altLang="en-US" dirty="0" smtClean="0">
                <a:hlinkClick r:id="rId4" action="ppaction://hlinksldjump"/>
              </a:rPr>
              <a:t>Y-</a:t>
            </a:r>
            <a:r>
              <a:rPr lang="en-US" altLang="zh-TW" dirty="0" smtClean="0">
                <a:hlinkClick r:id="rId4" action="ppaction://hlinksldjump"/>
              </a:rPr>
              <a:t>roll, </a:t>
            </a:r>
            <a:r>
              <a:rPr lang="zh-TW" altLang="en-US" dirty="0" smtClean="0">
                <a:hlinkClick r:id="rId4" action="ppaction://hlinksldjump"/>
              </a:rPr>
              <a:t>Z-</a:t>
            </a:r>
            <a:r>
              <a:rPr lang="en-US" altLang="zh-TW" dirty="0" smtClean="0">
                <a:hlinkClick r:id="rId4" action="ppaction://hlinksldjump"/>
              </a:rPr>
              <a:t>roll</a:t>
            </a:r>
            <a:endParaRPr lang="zh-TW" altLang="zh-TW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r>
              <a:rPr lang="zh-TW" altLang="en-US" dirty="0" smtClean="0"/>
              <a:t>T</a:t>
            </a:r>
            <a:r>
              <a:rPr lang="en-US" altLang="zh-TW" dirty="0" smtClean="0"/>
              <a:t>here are 6 possible ways to define a rotation.</a:t>
            </a:r>
          </a:p>
          <a:p>
            <a:pPr lvl="1">
              <a:defRPr/>
            </a:pPr>
            <a:r>
              <a:rPr lang="zh-TW" altLang="en-US" dirty="0" smtClean="0"/>
              <a:t>3!</a:t>
            </a:r>
            <a:endParaRPr lang="zh-TW" altLang="zh-TW" dirty="0" smtClean="0"/>
          </a:p>
          <a:p>
            <a:pPr>
              <a:defRPr/>
            </a:pPr>
            <a:endParaRPr lang="ja-JP" altLang="en-US" dirty="0"/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5786438" y="2551113"/>
          <a:ext cx="3222625" cy="359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Image" r:id="rId5" imgW="17600000" imgH="10539683" progId="">
                  <p:embed/>
                </p:oleObj>
              </mc:Choice>
              <mc:Fallback>
                <p:oleObj name="Image" r:id="rId5" imgW="17600000" imgH="1053968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6272"/>
                      <a:stretch>
                        <a:fillRect/>
                      </a:stretch>
                    </p:blipFill>
                    <p:spPr bwMode="auto">
                      <a:xfrm>
                        <a:off x="5786438" y="2551113"/>
                        <a:ext cx="3222625" cy="359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7821B65-16EC-4BD3-8B7D-109EFB6BB13E}" type="slidenum">
              <a:rPr kumimoji="0" lang="en-US" altLang="ja-JP" smtClean="0"/>
              <a:pPr eaLnBrk="1" hangingPunct="1"/>
              <a:t>41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Euler Angles &amp; Interpolation</a:t>
            </a:r>
            <a:endParaRPr lang="ja-JP" altLang="en-US" smtClean="0"/>
          </a:p>
        </p:txBody>
      </p:sp>
      <p:sp>
        <p:nvSpPr>
          <p:cNvPr id="54275" name="コンテンツ プレースホルダ 2"/>
          <p:cNvSpPr>
            <a:spLocks noGrp="1"/>
          </p:cNvSpPr>
          <p:nvPr>
            <p:ph idx="1"/>
          </p:nvPr>
        </p:nvSpPr>
        <p:spPr>
          <a:xfrm>
            <a:off x="566738" y="1752600"/>
            <a:ext cx="8077200" cy="4267200"/>
          </a:xfrm>
        </p:spPr>
        <p:txBody>
          <a:bodyPr/>
          <a:lstStyle/>
          <a:p>
            <a:r>
              <a:rPr lang="en-US" altLang="zh-TW" smtClean="0"/>
              <a:t>Interpolation happening on each angle</a:t>
            </a:r>
          </a:p>
          <a:p>
            <a:r>
              <a:rPr lang="en-US" altLang="zh-TW" smtClean="0"/>
              <a:t>Multiple routes for interpolation</a:t>
            </a:r>
          </a:p>
          <a:p>
            <a:r>
              <a:rPr lang="zh-TW" altLang="en-US" smtClean="0"/>
              <a:t>M</a:t>
            </a:r>
            <a:r>
              <a:rPr lang="en-US" altLang="zh-TW" smtClean="0"/>
              <a:t>ore keys for constrains</a:t>
            </a:r>
            <a:endParaRPr lang="zh-TW" altLang="zh-TW" smtClean="0"/>
          </a:p>
        </p:txBody>
      </p:sp>
      <p:sp>
        <p:nvSpPr>
          <p:cNvPr id="54276" name="Line 3"/>
          <p:cNvSpPr>
            <a:spLocks noChangeShapeType="1"/>
          </p:cNvSpPr>
          <p:nvPr/>
        </p:nvSpPr>
        <p:spPr bwMode="auto">
          <a:xfrm flipV="1">
            <a:off x="2803525" y="398145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54277" name="Line 4"/>
          <p:cNvSpPr>
            <a:spLocks noChangeShapeType="1"/>
          </p:cNvSpPr>
          <p:nvPr/>
        </p:nvSpPr>
        <p:spPr bwMode="auto">
          <a:xfrm flipH="1">
            <a:off x="2041525" y="512445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54278" name="Line 5"/>
          <p:cNvSpPr>
            <a:spLocks noChangeShapeType="1"/>
          </p:cNvSpPr>
          <p:nvPr/>
        </p:nvSpPr>
        <p:spPr bwMode="auto">
          <a:xfrm>
            <a:off x="2803525" y="51244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2803525" y="398145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zh-TW" sz="1600" b="1">
                <a:latin typeface="Lucida Console" pitchFamily="49" charset="0"/>
              </a:rPr>
              <a:t>z</a:t>
            </a:r>
          </a:p>
        </p:txBody>
      </p:sp>
      <p:sp>
        <p:nvSpPr>
          <p:cNvPr id="54280" name="Text Box 7"/>
          <p:cNvSpPr txBox="1">
            <a:spLocks noChangeArrowheads="1"/>
          </p:cNvSpPr>
          <p:nvPr/>
        </p:nvSpPr>
        <p:spPr bwMode="auto">
          <a:xfrm>
            <a:off x="2117725" y="573405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zh-TW" sz="1600" b="1">
                <a:latin typeface="Lucida Console" pitchFamily="49" charset="0"/>
              </a:rPr>
              <a:t>x</a:t>
            </a:r>
          </a:p>
        </p:txBody>
      </p:sp>
      <p:sp>
        <p:nvSpPr>
          <p:cNvPr id="54281" name="Text Box 8"/>
          <p:cNvSpPr txBox="1">
            <a:spLocks noChangeArrowheads="1"/>
          </p:cNvSpPr>
          <p:nvPr/>
        </p:nvSpPr>
        <p:spPr bwMode="auto">
          <a:xfrm>
            <a:off x="3717925" y="520065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zh-TW" sz="1600" b="1">
                <a:latin typeface="Lucida Console" pitchFamily="49" charset="0"/>
              </a:rPr>
              <a:t>y</a:t>
            </a:r>
          </a:p>
        </p:txBody>
      </p:sp>
      <p:sp>
        <p:nvSpPr>
          <p:cNvPr id="54282" name="Text Box 9"/>
          <p:cNvSpPr txBox="1">
            <a:spLocks noChangeArrowheads="1"/>
          </p:cNvSpPr>
          <p:nvPr/>
        </p:nvSpPr>
        <p:spPr bwMode="auto">
          <a:xfrm>
            <a:off x="2635250" y="35655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chemeClr val="accent2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54283" name="Line 10"/>
          <p:cNvSpPr>
            <a:spLocks noChangeShapeType="1"/>
          </p:cNvSpPr>
          <p:nvPr/>
        </p:nvSpPr>
        <p:spPr bwMode="auto">
          <a:xfrm flipV="1">
            <a:off x="5851525" y="398145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54284" name="Line 11"/>
          <p:cNvSpPr>
            <a:spLocks noChangeShapeType="1"/>
          </p:cNvSpPr>
          <p:nvPr/>
        </p:nvSpPr>
        <p:spPr bwMode="auto">
          <a:xfrm flipH="1">
            <a:off x="5089525" y="512445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54285" name="Line 12"/>
          <p:cNvSpPr>
            <a:spLocks noChangeShapeType="1"/>
          </p:cNvSpPr>
          <p:nvPr/>
        </p:nvSpPr>
        <p:spPr bwMode="auto">
          <a:xfrm>
            <a:off x="5851525" y="51244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54286" name="Text Box 13"/>
          <p:cNvSpPr txBox="1">
            <a:spLocks noChangeArrowheads="1"/>
          </p:cNvSpPr>
          <p:nvPr/>
        </p:nvSpPr>
        <p:spPr bwMode="auto">
          <a:xfrm>
            <a:off x="5851525" y="398145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zh-TW" sz="1600" b="1">
                <a:latin typeface="Lucida Console" pitchFamily="49" charset="0"/>
              </a:rPr>
              <a:t>z</a:t>
            </a:r>
          </a:p>
        </p:txBody>
      </p:sp>
      <p:sp>
        <p:nvSpPr>
          <p:cNvPr id="54287" name="Text Box 14"/>
          <p:cNvSpPr txBox="1">
            <a:spLocks noChangeArrowheads="1"/>
          </p:cNvSpPr>
          <p:nvPr/>
        </p:nvSpPr>
        <p:spPr bwMode="auto">
          <a:xfrm>
            <a:off x="5165725" y="573405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zh-TW" sz="1600" b="1">
                <a:latin typeface="Lucida Console" pitchFamily="49" charset="0"/>
              </a:rPr>
              <a:t>x</a:t>
            </a:r>
          </a:p>
        </p:txBody>
      </p:sp>
      <p:sp>
        <p:nvSpPr>
          <p:cNvPr id="54288" name="Text Box 15"/>
          <p:cNvSpPr txBox="1">
            <a:spLocks noChangeArrowheads="1"/>
          </p:cNvSpPr>
          <p:nvPr/>
        </p:nvSpPr>
        <p:spPr bwMode="auto">
          <a:xfrm>
            <a:off x="6765925" y="520065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zh-TW" sz="1600" b="1">
                <a:latin typeface="Lucida Console" pitchFamily="49" charset="0"/>
              </a:rPr>
              <a:t>y</a:t>
            </a:r>
          </a:p>
        </p:txBody>
      </p:sp>
      <p:sp>
        <p:nvSpPr>
          <p:cNvPr id="54289" name="Text Box 16"/>
          <p:cNvSpPr txBox="1">
            <a:spLocks noChangeArrowheads="1"/>
          </p:cNvSpPr>
          <p:nvPr/>
        </p:nvSpPr>
        <p:spPr bwMode="auto">
          <a:xfrm rot="10800000">
            <a:off x="5699125" y="611505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sz="2400" b="1">
                <a:solidFill>
                  <a:schemeClr val="accent2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54290" name="Line 17"/>
          <p:cNvSpPr>
            <a:spLocks noChangeShapeType="1"/>
          </p:cNvSpPr>
          <p:nvPr/>
        </p:nvSpPr>
        <p:spPr bwMode="auto">
          <a:xfrm>
            <a:off x="5851525" y="512445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54291" name="スライド番号プレースホルダ 1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9AAB996-3EAB-44CE-B6C7-F1224F9F348B}" type="slidenum">
              <a:rPr kumimoji="0" lang="en-US" altLang="ja-JP" smtClean="0"/>
              <a:pPr eaLnBrk="1" hangingPunct="1"/>
              <a:t>42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Interpolating Euler Angles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577262" cy="21764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zh-TW" dirty="0" smtClean="0"/>
              <a:t>Natural orientation representation: </a:t>
            </a:r>
          </a:p>
          <a:p>
            <a:pPr lvl="1">
              <a:defRPr/>
            </a:pPr>
            <a:r>
              <a:rPr lang="en-US" altLang="zh-TW" dirty="0" smtClean="0"/>
              <a:t>3 angles for 3 degrees of freedom</a:t>
            </a:r>
          </a:p>
          <a:p>
            <a:pPr>
              <a:defRPr/>
            </a:pPr>
            <a:r>
              <a:rPr lang="en-US" altLang="zh-TW" dirty="0" smtClean="0"/>
              <a:t>Unnatural interpolation:</a:t>
            </a:r>
          </a:p>
          <a:p>
            <a:pPr lvl="1">
              <a:defRPr/>
            </a:pPr>
            <a:r>
              <a:rPr lang="en-US" altLang="zh-TW" dirty="0" smtClean="0"/>
              <a:t>A rotation of 90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 first around Z and then around Y </a:t>
            </a:r>
            <a:br>
              <a:rPr lang="en-US" altLang="zh-TW" dirty="0" smtClean="0"/>
            </a:br>
            <a:r>
              <a:rPr lang="en-US" altLang="zh-TW" dirty="0" smtClean="0"/>
              <a:t>	= 120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 around (1, 1, 1). </a:t>
            </a:r>
          </a:p>
          <a:p>
            <a:pPr lvl="1">
              <a:defRPr/>
            </a:pPr>
            <a:r>
              <a:rPr lang="en-US" altLang="zh-TW" dirty="0" smtClean="0"/>
              <a:t>But 30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 around Z then Y differs from 40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 around (1, 1, 1).</a:t>
            </a:r>
          </a:p>
        </p:txBody>
      </p:sp>
      <p:grpSp>
        <p:nvGrpSpPr>
          <p:cNvPr id="55300" name="Group 65"/>
          <p:cNvGrpSpPr>
            <a:grpSpLocks/>
          </p:cNvGrpSpPr>
          <p:nvPr/>
        </p:nvGrpSpPr>
        <p:grpSpPr bwMode="auto">
          <a:xfrm>
            <a:off x="214313" y="3609975"/>
            <a:ext cx="8699500" cy="2819400"/>
            <a:chOff x="304800" y="3657600"/>
            <a:chExt cx="8699500" cy="2819400"/>
          </a:xfrm>
        </p:grpSpPr>
        <p:grpSp>
          <p:nvGrpSpPr>
            <p:cNvPr id="55302" name="Group 108"/>
            <p:cNvGrpSpPr>
              <a:grpSpLocks/>
            </p:cNvGrpSpPr>
            <p:nvPr/>
          </p:nvGrpSpPr>
          <p:grpSpPr bwMode="auto">
            <a:xfrm>
              <a:off x="304800" y="3657600"/>
              <a:ext cx="8699500" cy="1235075"/>
              <a:chOff x="192" y="2304"/>
              <a:chExt cx="5480" cy="778"/>
            </a:xfrm>
          </p:grpSpPr>
          <p:sp>
            <p:nvSpPr>
              <p:cNvPr id="55325" name="Line 13"/>
              <p:cNvSpPr>
                <a:spLocks noChangeShapeType="1"/>
              </p:cNvSpPr>
              <p:nvPr/>
            </p:nvSpPr>
            <p:spPr bwMode="auto">
              <a:xfrm flipV="1">
                <a:off x="480" y="244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26" name="Line 14"/>
              <p:cNvSpPr>
                <a:spLocks noChangeShapeType="1"/>
              </p:cNvSpPr>
              <p:nvPr/>
            </p:nvSpPr>
            <p:spPr bwMode="auto">
              <a:xfrm flipV="1">
                <a:off x="480" y="27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27" name="Line 15"/>
              <p:cNvSpPr>
                <a:spLocks noChangeShapeType="1"/>
              </p:cNvSpPr>
              <p:nvPr/>
            </p:nvSpPr>
            <p:spPr bwMode="auto">
              <a:xfrm flipH="1">
                <a:off x="384" y="2784"/>
                <a:ext cx="96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28" name="Text Box 25"/>
              <p:cNvSpPr txBox="1">
                <a:spLocks noChangeArrowheads="1"/>
              </p:cNvSpPr>
              <p:nvPr/>
            </p:nvSpPr>
            <p:spPr bwMode="auto">
              <a:xfrm>
                <a:off x="768" y="2640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a</a:t>
                </a:r>
              </a:p>
            </p:txBody>
          </p:sp>
          <p:sp>
            <p:nvSpPr>
              <p:cNvPr id="55329" name="Text Box 26"/>
              <p:cNvSpPr txBox="1">
                <a:spLocks noChangeArrowheads="1"/>
              </p:cNvSpPr>
              <p:nvPr/>
            </p:nvSpPr>
            <p:spPr bwMode="auto">
              <a:xfrm>
                <a:off x="480" y="2304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b</a:t>
                </a:r>
              </a:p>
            </p:txBody>
          </p:sp>
          <p:sp>
            <p:nvSpPr>
              <p:cNvPr id="55330" name="Text Box 27"/>
              <p:cNvSpPr txBox="1">
                <a:spLocks noChangeArrowheads="1"/>
              </p:cNvSpPr>
              <p:nvPr/>
            </p:nvSpPr>
            <p:spPr bwMode="auto">
              <a:xfrm>
                <a:off x="192" y="2784"/>
                <a:ext cx="2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c</a:t>
                </a:r>
              </a:p>
            </p:txBody>
          </p:sp>
          <p:sp>
            <p:nvSpPr>
              <p:cNvPr id="55331" name="Text Box 29"/>
              <p:cNvSpPr txBox="1">
                <a:spLocks noChangeArrowheads="1"/>
              </p:cNvSpPr>
              <p:nvPr/>
            </p:nvSpPr>
            <p:spPr bwMode="auto">
              <a:xfrm>
                <a:off x="1632" y="2304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a</a:t>
                </a:r>
              </a:p>
            </p:txBody>
          </p:sp>
          <p:sp>
            <p:nvSpPr>
              <p:cNvPr id="55332" name="Text Box 31"/>
              <p:cNvSpPr txBox="1">
                <a:spLocks noChangeArrowheads="1"/>
              </p:cNvSpPr>
              <p:nvPr/>
            </p:nvSpPr>
            <p:spPr bwMode="auto">
              <a:xfrm>
                <a:off x="3024" y="2640"/>
                <a:ext cx="2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c</a:t>
                </a:r>
              </a:p>
            </p:txBody>
          </p:sp>
          <p:sp>
            <p:nvSpPr>
              <p:cNvPr id="55333" name="Text Box 32"/>
              <p:cNvSpPr txBox="1">
                <a:spLocks noChangeArrowheads="1"/>
              </p:cNvSpPr>
              <p:nvPr/>
            </p:nvSpPr>
            <p:spPr bwMode="auto">
              <a:xfrm>
                <a:off x="2448" y="2832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b</a:t>
                </a:r>
              </a:p>
            </p:txBody>
          </p:sp>
          <p:sp>
            <p:nvSpPr>
              <p:cNvPr id="55334" name="Text Box 33"/>
              <p:cNvSpPr txBox="1">
                <a:spLocks noChangeArrowheads="1"/>
              </p:cNvSpPr>
              <p:nvPr/>
            </p:nvSpPr>
            <p:spPr bwMode="auto">
              <a:xfrm>
                <a:off x="2736" y="2352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a</a:t>
                </a:r>
              </a:p>
            </p:txBody>
          </p:sp>
          <p:sp>
            <p:nvSpPr>
              <p:cNvPr id="55335" name="Line 34"/>
              <p:cNvSpPr>
                <a:spLocks noChangeShapeType="1"/>
              </p:cNvSpPr>
              <p:nvPr/>
            </p:nvSpPr>
            <p:spPr bwMode="auto">
              <a:xfrm flipV="1">
                <a:off x="1872" y="244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36" name="Line 35"/>
              <p:cNvSpPr>
                <a:spLocks noChangeShapeType="1"/>
              </p:cNvSpPr>
              <p:nvPr/>
            </p:nvSpPr>
            <p:spPr bwMode="auto">
              <a:xfrm flipH="1" flipV="1">
                <a:off x="1584" y="27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37" name="Line 36"/>
              <p:cNvSpPr>
                <a:spLocks noChangeShapeType="1"/>
              </p:cNvSpPr>
              <p:nvPr/>
            </p:nvSpPr>
            <p:spPr bwMode="auto">
              <a:xfrm flipH="1">
                <a:off x="1776" y="2784"/>
                <a:ext cx="96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38" name="Text Box 38"/>
              <p:cNvSpPr txBox="1">
                <a:spLocks noChangeArrowheads="1"/>
              </p:cNvSpPr>
              <p:nvPr/>
            </p:nvSpPr>
            <p:spPr bwMode="auto">
              <a:xfrm>
                <a:off x="1440" y="2544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b</a:t>
                </a:r>
              </a:p>
            </p:txBody>
          </p:sp>
          <p:sp>
            <p:nvSpPr>
              <p:cNvPr id="55339" name="Text Box 39"/>
              <p:cNvSpPr txBox="1">
                <a:spLocks noChangeArrowheads="1"/>
              </p:cNvSpPr>
              <p:nvPr/>
            </p:nvSpPr>
            <p:spPr bwMode="auto">
              <a:xfrm>
                <a:off x="1584" y="2784"/>
                <a:ext cx="2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c</a:t>
                </a:r>
              </a:p>
            </p:txBody>
          </p:sp>
          <p:sp>
            <p:nvSpPr>
              <p:cNvPr id="55340" name="AutoShape 48"/>
              <p:cNvSpPr>
                <a:spLocks noChangeArrowheads="1"/>
              </p:cNvSpPr>
              <p:nvPr/>
            </p:nvSpPr>
            <p:spPr bwMode="auto">
              <a:xfrm flipH="1">
                <a:off x="2064" y="2832"/>
                <a:ext cx="432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50" y="15298"/>
                    </a:moveTo>
                    <a:cubicBezTo>
                      <a:pt x="9678" y="15492"/>
                      <a:pt x="10237" y="15592"/>
                      <a:pt x="10800" y="15592"/>
                    </a:cubicBezTo>
                    <a:cubicBezTo>
                      <a:pt x="13446" y="15592"/>
                      <a:pt x="15592" y="13446"/>
                      <a:pt x="15592" y="10800"/>
                    </a:cubicBezTo>
                    <a:cubicBezTo>
                      <a:pt x="15592" y="10692"/>
                      <a:pt x="15588" y="10585"/>
                      <a:pt x="15581" y="10478"/>
                    </a:cubicBezTo>
                    <a:lnTo>
                      <a:pt x="21575" y="10075"/>
                    </a:lnTo>
                    <a:cubicBezTo>
                      <a:pt x="21591" y="10316"/>
                      <a:pt x="21600" y="10558"/>
                      <a:pt x="21600" y="10800"/>
                    </a:cubicBez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9531" y="21600"/>
                      <a:pt x="8272" y="21376"/>
                      <a:pt x="7081" y="20939"/>
                    </a:cubicBezTo>
                    <a:lnTo>
                      <a:pt x="6151" y="23474"/>
                    </a:lnTo>
                    <a:lnTo>
                      <a:pt x="2760" y="16155"/>
                    </a:lnTo>
                    <a:lnTo>
                      <a:pt x="10079" y="12764"/>
                    </a:lnTo>
                    <a:lnTo>
                      <a:pt x="9150" y="15298"/>
                    </a:lnTo>
                    <a:close/>
                  </a:path>
                </a:pathLst>
              </a:custGeom>
              <a:solidFill>
                <a:srgbClr val="FFFF00"/>
              </a:solidFill>
              <a:ln w="2857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5341" name="Line 49"/>
              <p:cNvSpPr>
                <a:spLocks noChangeShapeType="1"/>
              </p:cNvSpPr>
              <p:nvPr/>
            </p:nvSpPr>
            <p:spPr bwMode="auto">
              <a:xfrm flipV="1">
                <a:off x="2736" y="244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42" name="Line 50"/>
              <p:cNvSpPr>
                <a:spLocks noChangeShapeType="1"/>
              </p:cNvSpPr>
              <p:nvPr/>
            </p:nvSpPr>
            <p:spPr bwMode="auto">
              <a:xfrm flipV="1">
                <a:off x="2736" y="27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43" name="Line 51"/>
              <p:cNvSpPr>
                <a:spLocks noChangeShapeType="1"/>
              </p:cNvSpPr>
              <p:nvPr/>
            </p:nvSpPr>
            <p:spPr bwMode="auto">
              <a:xfrm flipH="1">
                <a:off x="2640" y="2784"/>
                <a:ext cx="96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44" name="Text Box 57"/>
              <p:cNvSpPr txBox="1">
                <a:spLocks noChangeArrowheads="1"/>
              </p:cNvSpPr>
              <p:nvPr/>
            </p:nvSpPr>
            <p:spPr bwMode="auto">
              <a:xfrm>
                <a:off x="3264" y="2544"/>
                <a:ext cx="24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>
                    <a:solidFill>
                      <a:schemeClr val="hlink"/>
                    </a:solidFill>
                  </a:rPr>
                  <a:t>=</a:t>
                </a:r>
              </a:p>
            </p:txBody>
          </p:sp>
          <p:sp>
            <p:nvSpPr>
              <p:cNvPr id="55345" name="AutoShape 64"/>
              <p:cNvSpPr>
                <a:spLocks noChangeArrowheads="1"/>
              </p:cNvSpPr>
              <p:nvPr/>
            </p:nvSpPr>
            <p:spPr bwMode="auto">
              <a:xfrm flipH="1">
                <a:off x="1056" y="2352"/>
                <a:ext cx="43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199" y="10649"/>
                    </a:moveTo>
                    <a:cubicBezTo>
                      <a:pt x="17117" y="7173"/>
                      <a:pt x="14276" y="4399"/>
                      <a:pt x="10800" y="4399"/>
                    </a:cubicBezTo>
                    <a:cubicBezTo>
                      <a:pt x="10784" y="4398"/>
                      <a:pt x="10768" y="4399"/>
                      <a:pt x="10753" y="4399"/>
                    </a:cubicBezTo>
                    <a:lnTo>
                      <a:pt x="10721" y="0"/>
                    </a:lnTo>
                    <a:cubicBezTo>
                      <a:pt x="10747" y="0"/>
                      <a:pt x="10773" y="-1"/>
                      <a:pt x="10800" y="0"/>
                    </a:cubicBezTo>
                    <a:cubicBezTo>
                      <a:pt x="16665" y="0"/>
                      <a:pt x="21458" y="4681"/>
                      <a:pt x="21596" y="10545"/>
                    </a:cubicBezTo>
                    <a:lnTo>
                      <a:pt x="24296" y="10481"/>
                    </a:lnTo>
                    <a:lnTo>
                      <a:pt x="19513" y="15496"/>
                    </a:lnTo>
                    <a:lnTo>
                      <a:pt x="14499" y="10712"/>
                    </a:lnTo>
                    <a:lnTo>
                      <a:pt x="17199" y="10649"/>
                    </a:lnTo>
                    <a:close/>
                  </a:path>
                </a:pathLst>
              </a:custGeom>
              <a:solidFill>
                <a:srgbClr val="FFFF00"/>
              </a:solidFill>
              <a:ln w="2857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5346" name="Line 65"/>
              <p:cNvSpPr>
                <a:spLocks noChangeShapeType="1"/>
              </p:cNvSpPr>
              <p:nvPr/>
            </p:nvSpPr>
            <p:spPr bwMode="auto">
              <a:xfrm flipV="1">
                <a:off x="3696" y="244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47" name="Line 66"/>
              <p:cNvSpPr>
                <a:spLocks noChangeShapeType="1"/>
              </p:cNvSpPr>
              <p:nvPr/>
            </p:nvSpPr>
            <p:spPr bwMode="auto">
              <a:xfrm flipV="1">
                <a:off x="3696" y="27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48" name="Line 67"/>
              <p:cNvSpPr>
                <a:spLocks noChangeShapeType="1"/>
              </p:cNvSpPr>
              <p:nvPr/>
            </p:nvSpPr>
            <p:spPr bwMode="auto">
              <a:xfrm flipH="1">
                <a:off x="3600" y="2784"/>
                <a:ext cx="96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49" name="Text Box 68"/>
              <p:cNvSpPr txBox="1">
                <a:spLocks noChangeArrowheads="1"/>
              </p:cNvSpPr>
              <p:nvPr/>
            </p:nvSpPr>
            <p:spPr bwMode="auto">
              <a:xfrm>
                <a:off x="3984" y="2640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a</a:t>
                </a:r>
              </a:p>
            </p:txBody>
          </p:sp>
          <p:sp>
            <p:nvSpPr>
              <p:cNvPr id="55350" name="Text Box 69"/>
              <p:cNvSpPr txBox="1">
                <a:spLocks noChangeArrowheads="1"/>
              </p:cNvSpPr>
              <p:nvPr/>
            </p:nvSpPr>
            <p:spPr bwMode="auto">
              <a:xfrm>
                <a:off x="3696" y="2304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b</a:t>
                </a:r>
              </a:p>
            </p:txBody>
          </p:sp>
          <p:sp>
            <p:nvSpPr>
              <p:cNvPr id="55351" name="Text Box 70"/>
              <p:cNvSpPr txBox="1">
                <a:spLocks noChangeArrowheads="1"/>
              </p:cNvSpPr>
              <p:nvPr/>
            </p:nvSpPr>
            <p:spPr bwMode="auto">
              <a:xfrm>
                <a:off x="3408" y="2784"/>
                <a:ext cx="2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c</a:t>
                </a:r>
              </a:p>
            </p:txBody>
          </p:sp>
          <p:sp>
            <p:nvSpPr>
              <p:cNvPr id="55352" name="Text Box 71"/>
              <p:cNvSpPr txBox="1">
                <a:spLocks noChangeArrowheads="1"/>
              </p:cNvSpPr>
              <p:nvPr/>
            </p:nvSpPr>
            <p:spPr bwMode="auto">
              <a:xfrm>
                <a:off x="5472" y="2640"/>
                <a:ext cx="2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c</a:t>
                </a:r>
              </a:p>
            </p:txBody>
          </p:sp>
          <p:sp>
            <p:nvSpPr>
              <p:cNvPr id="55353" name="Text Box 72"/>
              <p:cNvSpPr txBox="1">
                <a:spLocks noChangeArrowheads="1"/>
              </p:cNvSpPr>
              <p:nvPr/>
            </p:nvSpPr>
            <p:spPr bwMode="auto">
              <a:xfrm>
                <a:off x="4896" y="2832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b</a:t>
                </a:r>
              </a:p>
            </p:txBody>
          </p:sp>
          <p:sp>
            <p:nvSpPr>
              <p:cNvPr id="55354" name="Text Box 73"/>
              <p:cNvSpPr txBox="1">
                <a:spLocks noChangeArrowheads="1"/>
              </p:cNvSpPr>
              <p:nvPr/>
            </p:nvSpPr>
            <p:spPr bwMode="auto">
              <a:xfrm>
                <a:off x="5184" y="2352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a</a:t>
                </a:r>
              </a:p>
            </p:txBody>
          </p:sp>
          <p:sp>
            <p:nvSpPr>
              <p:cNvPr id="55355" name="Line 74"/>
              <p:cNvSpPr>
                <a:spLocks noChangeShapeType="1"/>
              </p:cNvSpPr>
              <p:nvPr/>
            </p:nvSpPr>
            <p:spPr bwMode="auto">
              <a:xfrm flipV="1">
                <a:off x="5184" y="244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56" name="Line 75"/>
              <p:cNvSpPr>
                <a:spLocks noChangeShapeType="1"/>
              </p:cNvSpPr>
              <p:nvPr/>
            </p:nvSpPr>
            <p:spPr bwMode="auto">
              <a:xfrm flipV="1">
                <a:off x="5184" y="27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57" name="Line 76"/>
              <p:cNvSpPr>
                <a:spLocks noChangeShapeType="1"/>
              </p:cNvSpPr>
              <p:nvPr/>
            </p:nvSpPr>
            <p:spPr bwMode="auto">
              <a:xfrm flipH="1">
                <a:off x="5088" y="2784"/>
                <a:ext cx="96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58" name="AutoShape 79"/>
              <p:cNvSpPr>
                <a:spLocks noChangeArrowheads="1"/>
              </p:cNvSpPr>
              <p:nvPr/>
            </p:nvSpPr>
            <p:spPr bwMode="auto">
              <a:xfrm flipH="1">
                <a:off x="4272" y="2400"/>
                <a:ext cx="399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40 w 21600"/>
                  <a:gd name="T19" fmla="*/ 3150 h 21600"/>
                  <a:gd name="T20" fmla="*/ 1846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749" y="14898"/>
                    </a:moveTo>
                    <a:cubicBezTo>
                      <a:pt x="17580" y="13693"/>
                      <a:pt x="18025" y="12263"/>
                      <a:pt x="18025" y="10800"/>
                    </a:cubicBezTo>
                    <a:cubicBezTo>
                      <a:pt x="18025" y="6809"/>
                      <a:pt x="14790" y="3575"/>
                      <a:pt x="10800" y="3575"/>
                    </a:cubicBezTo>
                    <a:cubicBezTo>
                      <a:pt x="10782" y="3574"/>
                      <a:pt x="10764" y="3575"/>
                      <a:pt x="10747" y="3575"/>
                    </a:cubicBezTo>
                    <a:lnTo>
                      <a:pt x="10721" y="0"/>
                    </a:lnTo>
                    <a:cubicBezTo>
                      <a:pt x="10747" y="0"/>
                      <a:pt x="10773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2988"/>
                      <a:pt x="20935" y="15124"/>
                      <a:pt x="19693" y="16927"/>
                    </a:cubicBezTo>
                    <a:lnTo>
                      <a:pt x="21917" y="18458"/>
                    </a:lnTo>
                    <a:lnTo>
                      <a:pt x="15676" y="19609"/>
                    </a:lnTo>
                    <a:lnTo>
                      <a:pt x="14526" y="13367"/>
                    </a:lnTo>
                    <a:lnTo>
                      <a:pt x="16749" y="14898"/>
                    </a:lnTo>
                    <a:close/>
                  </a:path>
                </a:pathLst>
              </a:custGeom>
              <a:solidFill>
                <a:srgbClr val="FFFF00"/>
              </a:solidFill>
              <a:ln w="2857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5359" name="AutoShape 81"/>
              <p:cNvSpPr>
                <a:spLocks noChangeArrowheads="1"/>
              </p:cNvSpPr>
              <p:nvPr/>
            </p:nvSpPr>
            <p:spPr bwMode="auto">
              <a:xfrm rot="14645201" flipH="1">
                <a:off x="4423" y="2489"/>
                <a:ext cx="288" cy="39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48 h 21600"/>
                  <a:gd name="T20" fmla="*/ 18450 w 21600"/>
                  <a:gd name="T21" fmla="*/ 1845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749" y="14898"/>
                    </a:moveTo>
                    <a:cubicBezTo>
                      <a:pt x="17580" y="13693"/>
                      <a:pt x="18025" y="12263"/>
                      <a:pt x="18025" y="10800"/>
                    </a:cubicBezTo>
                    <a:cubicBezTo>
                      <a:pt x="18025" y="6809"/>
                      <a:pt x="14790" y="3575"/>
                      <a:pt x="10800" y="3575"/>
                    </a:cubicBezTo>
                    <a:cubicBezTo>
                      <a:pt x="10782" y="3574"/>
                      <a:pt x="10764" y="3575"/>
                      <a:pt x="10747" y="3575"/>
                    </a:cubicBezTo>
                    <a:lnTo>
                      <a:pt x="10721" y="0"/>
                    </a:lnTo>
                    <a:cubicBezTo>
                      <a:pt x="10747" y="0"/>
                      <a:pt x="10773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2988"/>
                      <a:pt x="20935" y="15124"/>
                      <a:pt x="19693" y="16927"/>
                    </a:cubicBezTo>
                    <a:lnTo>
                      <a:pt x="21917" y="18458"/>
                    </a:lnTo>
                    <a:lnTo>
                      <a:pt x="15676" y="19609"/>
                    </a:lnTo>
                    <a:lnTo>
                      <a:pt x="14526" y="13367"/>
                    </a:lnTo>
                    <a:lnTo>
                      <a:pt x="16749" y="14898"/>
                    </a:lnTo>
                    <a:close/>
                  </a:path>
                </a:pathLst>
              </a:custGeom>
              <a:solidFill>
                <a:srgbClr val="FFFF00"/>
              </a:solidFill>
              <a:ln w="2857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5360" name="AutoShape 82"/>
              <p:cNvSpPr>
                <a:spLocks noChangeArrowheads="1"/>
              </p:cNvSpPr>
              <p:nvPr/>
            </p:nvSpPr>
            <p:spPr bwMode="auto">
              <a:xfrm rot="7200000" flipH="1">
                <a:off x="4520" y="2344"/>
                <a:ext cx="288" cy="39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40 h 21600"/>
                  <a:gd name="T20" fmla="*/ 18450 w 21600"/>
                  <a:gd name="T21" fmla="*/ 1846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749" y="14898"/>
                    </a:moveTo>
                    <a:cubicBezTo>
                      <a:pt x="17580" y="13693"/>
                      <a:pt x="18025" y="12263"/>
                      <a:pt x="18025" y="10800"/>
                    </a:cubicBezTo>
                    <a:cubicBezTo>
                      <a:pt x="18025" y="6809"/>
                      <a:pt x="14790" y="3575"/>
                      <a:pt x="10800" y="3575"/>
                    </a:cubicBezTo>
                    <a:cubicBezTo>
                      <a:pt x="10782" y="3574"/>
                      <a:pt x="10764" y="3575"/>
                      <a:pt x="10747" y="3575"/>
                    </a:cubicBezTo>
                    <a:lnTo>
                      <a:pt x="10721" y="0"/>
                    </a:lnTo>
                    <a:cubicBezTo>
                      <a:pt x="10747" y="0"/>
                      <a:pt x="10773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2988"/>
                      <a:pt x="20935" y="15124"/>
                      <a:pt x="19693" y="16927"/>
                    </a:cubicBezTo>
                    <a:lnTo>
                      <a:pt x="21917" y="18458"/>
                    </a:lnTo>
                    <a:lnTo>
                      <a:pt x="15676" y="19609"/>
                    </a:lnTo>
                    <a:lnTo>
                      <a:pt x="14526" y="13367"/>
                    </a:lnTo>
                    <a:lnTo>
                      <a:pt x="16749" y="14898"/>
                    </a:lnTo>
                    <a:close/>
                  </a:path>
                </a:pathLst>
              </a:custGeom>
              <a:solidFill>
                <a:srgbClr val="FFFF00"/>
              </a:solidFill>
              <a:ln w="2857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5303" name="Group 109"/>
            <p:cNvGrpSpPr>
              <a:grpSpLocks/>
            </p:cNvGrpSpPr>
            <p:nvPr/>
          </p:nvGrpSpPr>
          <p:grpSpPr bwMode="auto">
            <a:xfrm>
              <a:off x="304800" y="5105400"/>
              <a:ext cx="4892675" cy="1371600"/>
              <a:chOff x="192" y="3216"/>
              <a:chExt cx="3082" cy="864"/>
            </a:xfrm>
          </p:grpSpPr>
          <p:sp>
            <p:nvSpPr>
              <p:cNvPr id="55304" name="Line 84"/>
              <p:cNvSpPr>
                <a:spLocks noChangeShapeType="1"/>
              </p:cNvSpPr>
              <p:nvPr/>
            </p:nvSpPr>
            <p:spPr bwMode="auto">
              <a:xfrm flipV="1">
                <a:off x="480" y="340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05" name="Line 85"/>
              <p:cNvSpPr>
                <a:spLocks noChangeShapeType="1"/>
              </p:cNvSpPr>
              <p:nvPr/>
            </p:nvSpPr>
            <p:spPr bwMode="auto">
              <a:xfrm flipV="1">
                <a:off x="480" y="37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06" name="Line 86"/>
              <p:cNvSpPr>
                <a:spLocks noChangeShapeType="1"/>
              </p:cNvSpPr>
              <p:nvPr/>
            </p:nvSpPr>
            <p:spPr bwMode="auto">
              <a:xfrm flipH="1">
                <a:off x="384" y="3744"/>
                <a:ext cx="96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07" name="Text Box 87"/>
              <p:cNvSpPr txBox="1">
                <a:spLocks noChangeArrowheads="1"/>
              </p:cNvSpPr>
              <p:nvPr/>
            </p:nvSpPr>
            <p:spPr bwMode="auto">
              <a:xfrm>
                <a:off x="768" y="3600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a</a:t>
                </a:r>
              </a:p>
            </p:txBody>
          </p:sp>
          <p:sp>
            <p:nvSpPr>
              <p:cNvPr id="55308" name="Text Box 88"/>
              <p:cNvSpPr txBox="1">
                <a:spLocks noChangeArrowheads="1"/>
              </p:cNvSpPr>
              <p:nvPr/>
            </p:nvSpPr>
            <p:spPr bwMode="auto">
              <a:xfrm>
                <a:off x="480" y="3264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b</a:t>
                </a:r>
              </a:p>
            </p:txBody>
          </p:sp>
          <p:sp>
            <p:nvSpPr>
              <p:cNvPr id="55309" name="Text Box 89"/>
              <p:cNvSpPr txBox="1">
                <a:spLocks noChangeArrowheads="1"/>
              </p:cNvSpPr>
              <p:nvPr/>
            </p:nvSpPr>
            <p:spPr bwMode="auto">
              <a:xfrm>
                <a:off x="192" y="3744"/>
                <a:ext cx="2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c</a:t>
                </a:r>
              </a:p>
            </p:txBody>
          </p:sp>
          <p:sp>
            <p:nvSpPr>
              <p:cNvPr id="55310" name="AutoShape 90"/>
              <p:cNvSpPr>
                <a:spLocks noChangeArrowheads="1"/>
              </p:cNvSpPr>
              <p:nvPr/>
            </p:nvSpPr>
            <p:spPr bwMode="auto">
              <a:xfrm flipH="1">
                <a:off x="1056" y="3312"/>
                <a:ext cx="432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349" y="5799"/>
                    </a:moveTo>
                    <a:cubicBezTo>
                      <a:pt x="14105" y="4666"/>
                      <a:pt x="12482" y="4039"/>
                      <a:pt x="10800" y="4039"/>
                    </a:cubicBezTo>
                    <a:cubicBezTo>
                      <a:pt x="10783" y="4038"/>
                      <a:pt x="10767" y="4039"/>
                      <a:pt x="10750" y="4039"/>
                    </a:cubicBezTo>
                    <a:lnTo>
                      <a:pt x="10721" y="0"/>
                    </a:lnTo>
                    <a:cubicBezTo>
                      <a:pt x="10747" y="0"/>
                      <a:pt x="10773" y="-1"/>
                      <a:pt x="10800" y="0"/>
                    </a:cubicBezTo>
                    <a:cubicBezTo>
                      <a:pt x="13488" y="0"/>
                      <a:pt x="16079" y="1002"/>
                      <a:pt x="18068" y="2811"/>
                    </a:cubicBezTo>
                    <a:lnTo>
                      <a:pt x="19885" y="814"/>
                    </a:lnTo>
                    <a:lnTo>
                      <a:pt x="20201" y="7481"/>
                    </a:lnTo>
                    <a:lnTo>
                      <a:pt x="13532" y="7796"/>
                    </a:lnTo>
                    <a:lnTo>
                      <a:pt x="15349" y="5799"/>
                    </a:lnTo>
                    <a:close/>
                  </a:path>
                </a:pathLst>
              </a:custGeom>
              <a:solidFill>
                <a:srgbClr val="FFFF00"/>
              </a:solidFill>
              <a:ln w="2857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55311" name="Group 98"/>
              <p:cNvGrpSpPr>
                <a:grpSpLocks/>
              </p:cNvGrpSpPr>
              <p:nvPr/>
            </p:nvGrpSpPr>
            <p:grpSpPr bwMode="auto">
              <a:xfrm rot="-1509647">
                <a:off x="1680" y="3362"/>
                <a:ext cx="288" cy="337"/>
                <a:chOff x="1632" y="3264"/>
                <a:chExt cx="288" cy="337"/>
              </a:xfrm>
            </p:grpSpPr>
            <p:sp>
              <p:nvSpPr>
                <p:cNvPr id="55323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632" y="3264"/>
                  <a:ext cx="1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5324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2" y="3600"/>
                  <a:ext cx="28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55312" name="Line 93"/>
              <p:cNvSpPr>
                <a:spLocks noChangeShapeType="1"/>
              </p:cNvSpPr>
              <p:nvPr/>
            </p:nvSpPr>
            <p:spPr bwMode="auto">
              <a:xfrm flipH="1">
                <a:off x="1670" y="3744"/>
                <a:ext cx="96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13" name="Text Box 94"/>
              <p:cNvSpPr txBox="1">
                <a:spLocks noChangeArrowheads="1"/>
              </p:cNvSpPr>
              <p:nvPr/>
            </p:nvSpPr>
            <p:spPr bwMode="auto">
              <a:xfrm>
                <a:off x="2006" y="3456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a</a:t>
                </a:r>
              </a:p>
            </p:txBody>
          </p:sp>
          <p:sp>
            <p:nvSpPr>
              <p:cNvPr id="55314" name="Text Box 95"/>
              <p:cNvSpPr txBox="1">
                <a:spLocks noChangeArrowheads="1"/>
              </p:cNvSpPr>
              <p:nvPr/>
            </p:nvSpPr>
            <p:spPr bwMode="auto">
              <a:xfrm>
                <a:off x="1574" y="3216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b</a:t>
                </a:r>
              </a:p>
            </p:txBody>
          </p:sp>
          <p:sp>
            <p:nvSpPr>
              <p:cNvPr id="55315" name="Text Box 96"/>
              <p:cNvSpPr txBox="1">
                <a:spLocks noChangeArrowheads="1"/>
              </p:cNvSpPr>
              <p:nvPr/>
            </p:nvSpPr>
            <p:spPr bwMode="auto">
              <a:xfrm>
                <a:off x="1478" y="3744"/>
                <a:ext cx="2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c</a:t>
                </a:r>
              </a:p>
            </p:txBody>
          </p:sp>
          <p:sp>
            <p:nvSpPr>
              <p:cNvPr id="55316" name="Line 101"/>
              <p:cNvSpPr>
                <a:spLocks noChangeShapeType="1"/>
              </p:cNvSpPr>
              <p:nvPr/>
            </p:nvSpPr>
            <p:spPr bwMode="auto">
              <a:xfrm rot="-1509647" flipH="1" flipV="1">
                <a:off x="2687" y="3421"/>
                <a:ext cx="61" cy="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17" name="Line 102"/>
              <p:cNvSpPr>
                <a:spLocks noChangeShapeType="1"/>
              </p:cNvSpPr>
              <p:nvPr/>
            </p:nvSpPr>
            <p:spPr bwMode="auto">
              <a:xfrm rot="20090353" flipV="1">
                <a:off x="2796" y="3636"/>
                <a:ext cx="32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18" name="Line 103"/>
              <p:cNvSpPr>
                <a:spLocks noChangeShapeType="1"/>
              </p:cNvSpPr>
              <p:nvPr/>
            </p:nvSpPr>
            <p:spPr bwMode="auto">
              <a:xfrm>
                <a:off x="2822" y="3744"/>
                <a:ext cx="1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19" name="Text Box 104"/>
              <p:cNvSpPr txBox="1">
                <a:spLocks noChangeArrowheads="1"/>
              </p:cNvSpPr>
              <p:nvPr/>
            </p:nvSpPr>
            <p:spPr bwMode="auto">
              <a:xfrm>
                <a:off x="3062" y="3456"/>
                <a:ext cx="21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a</a:t>
                </a:r>
              </a:p>
            </p:txBody>
          </p:sp>
          <p:sp>
            <p:nvSpPr>
              <p:cNvPr id="55320" name="Text Box 105"/>
              <p:cNvSpPr txBox="1">
                <a:spLocks noChangeArrowheads="1"/>
              </p:cNvSpPr>
              <p:nvPr/>
            </p:nvSpPr>
            <p:spPr bwMode="auto">
              <a:xfrm>
                <a:off x="2630" y="3216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b</a:t>
                </a:r>
              </a:p>
            </p:txBody>
          </p:sp>
          <p:sp>
            <p:nvSpPr>
              <p:cNvPr id="55321" name="Text Box 106"/>
              <p:cNvSpPr txBox="1">
                <a:spLocks noChangeArrowheads="1"/>
              </p:cNvSpPr>
              <p:nvPr/>
            </p:nvSpPr>
            <p:spPr bwMode="auto">
              <a:xfrm>
                <a:off x="2534" y="3744"/>
                <a:ext cx="20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None/>
                </a:pPr>
                <a:r>
                  <a:rPr lang="en-US" altLang="zh-TW"/>
                  <a:t>c</a:t>
                </a:r>
              </a:p>
            </p:txBody>
          </p:sp>
          <p:sp>
            <p:nvSpPr>
              <p:cNvPr id="55322" name="AutoShape 107"/>
              <p:cNvSpPr>
                <a:spLocks noChangeArrowheads="1"/>
              </p:cNvSpPr>
              <p:nvPr/>
            </p:nvSpPr>
            <p:spPr bwMode="auto">
              <a:xfrm flipH="1">
                <a:off x="2112" y="3840"/>
                <a:ext cx="432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4599" y="14398"/>
                    </a:moveTo>
                    <a:cubicBezTo>
                      <a:pt x="15519" y="13426"/>
                      <a:pt x="16033" y="12138"/>
                      <a:pt x="16033" y="10800"/>
                    </a:cubicBezTo>
                    <a:cubicBezTo>
                      <a:pt x="16033" y="10682"/>
                      <a:pt x="16029" y="10565"/>
                      <a:pt x="16021" y="10449"/>
                    </a:cubicBezTo>
                    <a:lnTo>
                      <a:pt x="21575" y="10075"/>
                    </a:lnTo>
                    <a:cubicBezTo>
                      <a:pt x="21591" y="10316"/>
                      <a:pt x="21600" y="10558"/>
                      <a:pt x="21600" y="10800"/>
                    </a:cubicBezTo>
                    <a:cubicBezTo>
                      <a:pt x="21600" y="13562"/>
                      <a:pt x="20541" y="16220"/>
                      <a:pt x="18641" y="18226"/>
                    </a:cubicBezTo>
                    <a:lnTo>
                      <a:pt x="20601" y="20083"/>
                    </a:lnTo>
                    <a:lnTo>
                      <a:pt x="12849" y="20293"/>
                    </a:lnTo>
                    <a:lnTo>
                      <a:pt x="12639" y="12541"/>
                    </a:lnTo>
                    <a:lnTo>
                      <a:pt x="14599" y="14398"/>
                    </a:lnTo>
                    <a:close/>
                  </a:path>
                </a:pathLst>
              </a:custGeom>
              <a:solidFill>
                <a:srgbClr val="FFFF00"/>
              </a:solidFill>
              <a:ln w="2857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55301" name="スライド番号プレースホルダ 6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FF342FB-BF4A-46CD-B854-E9E17EC3CABF}" type="slidenum">
              <a:rPr kumimoji="0" lang="en-US" altLang="ja-JP" smtClean="0"/>
              <a:pPr eaLnBrk="1" hangingPunct="1"/>
              <a:t>43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Smooth Rotation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300" smtClean="0"/>
              <a:t>From a practical standpoint, we are often want to use transformations to move and reorient an object smoothly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Problem: find a sequence of model-view matrices     </a:t>
            </a:r>
            <a:r>
              <a:rPr lang="en-US" altLang="ja-JP" sz="2200" smtClean="0">
                <a:latin typeface="Times New Roman" pitchFamily="18" charset="0"/>
              </a:rPr>
              <a:t>,      ,…,  </a:t>
            </a:r>
            <a:r>
              <a:rPr lang="en-US" altLang="ja-JP" sz="2200" smtClean="0"/>
              <a:t>    so that when they are applied successively to one or more objects we see a smooth transition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300" smtClean="0"/>
              <a:t>For orientating an object, we can use the fact that every rotation corresponds to part of a great circle on a sphere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Find the axis of rotation and angle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Virtual trackball</a:t>
            </a:r>
          </a:p>
        </p:txBody>
      </p:sp>
      <p:graphicFrame>
        <p:nvGraphicFramePr>
          <p:cNvPr id="31746" name="Object 4"/>
          <p:cNvGraphicFramePr>
            <a:graphicFrameLocks noChangeAspect="1"/>
          </p:cNvGraphicFramePr>
          <p:nvPr/>
        </p:nvGraphicFramePr>
        <p:xfrm>
          <a:off x="2771775" y="3044825"/>
          <a:ext cx="4778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4" imgW="241200" imgH="228600" progId="Equation.DSMT4">
                  <p:embed/>
                </p:oleObj>
              </mc:Choice>
              <mc:Fallback>
                <p:oleObj name="Equation" r:id="rId4" imgW="2412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044825"/>
                        <a:ext cx="47783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5"/>
          <p:cNvGraphicFramePr>
            <a:graphicFrameLocks noChangeAspect="1"/>
          </p:cNvGraphicFramePr>
          <p:nvPr/>
        </p:nvGraphicFramePr>
        <p:xfrm>
          <a:off x="3314700" y="3068638"/>
          <a:ext cx="4524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3068638"/>
                        <a:ext cx="45243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6"/>
          <p:cNvGraphicFramePr>
            <a:graphicFrameLocks noChangeAspect="1"/>
          </p:cNvGraphicFramePr>
          <p:nvPr/>
        </p:nvGraphicFramePr>
        <p:xfrm>
          <a:off x="4165600" y="3068638"/>
          <a:ext cx="4778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8" imgW="241200" imgH="228600" progId="Equation.DSMT4">
                  <p:embed/>
                </p:oleObj>
              </mc:Choice>
              <mc:Fallback>
                <p:oleObj name="Equation" r:id="rId8" imgW="2412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3068638"/>
                        <a:ext cx="47783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590DA3E2-309D-4407-9218-DE0DF2B1AD2C}" type="slidenum">
              <a:rPr kumimoji="0" lang="en-US" altLang="ja-JP" smtClean="0"/>
              <a:pPr eaLnBrk="1" hangingPunct="1"/>
              <a:t>44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Incremental Rotation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397875" cy="4340225"/>
          </a:xfrm>
        </p:spPr>
        <p:txBody>
          <a:bodyPr/>
          <a:lstStyle/>
          <a:p>
            <a:pPr eaLnBrk="1" hangingPunct="1"/>
            <a:r>
              <a:rPr lang="en-US" altLang="ja-JP" sz="2600" smtClean="0"/>
              <a:t>Consider the two approaches</a:t>
            </a:r>
          </a:p>
          <a:p>
            <a:pPr lvl="1" eaLnBrk="1" hangingPunct="1"/>
            <a:r>
              <a:rPr lang="en-US" altLang="ja-JP" smtClean="0"/>
              <a:t>For a sequence of rotation matrices </a:t>
            </a:r>
            <a:br>
              <a:rPr lang="en-US" altLang="ja-JP" smtClean="0"/>
            </a:br>
            <a:r>
              <a:rPr lang="en-US" altLang="ja-JP" smtClean="0"/>
              <a:t>   </a:t>
            </a:r>
            <a:r>
              <a:rPr lang="en-US" altLang="ja-JP" b="1" baseline="-25000" smtClean="0">
                <a:latin typeface="Times New Roman" pitchFamily="18" charset="0"/>
              </a:rPr>
              <a:t> </a:t>
            </a:r>
            <a:r>
              <a:rPr lang="en-US" altLang="ja-JP" smtClean="0">
                <a:latin typeface="Times New Roman" pitchFamily="18" charset="0"/>
              </a:rPr>
              <a:t>,     ,…,     </a:t>
            </a:r>
            <a:r>
              <a:rPr lang="en-US" altLang="ja-JP" sz="3000" smtClean="0"/>
              <a:t>, </a:t>
            </a:r>
            <a:r>
              <a:rPr lang="en-US" altLang="ja-JP" smtClean="0"/>
              <a:t>find the Euler angles for each and use</a:t>
            </a:r>
            <a:endParaRPr lang="en-US" altLang="ja-JP" b="1" baseline="-25000" smtClean="0">
              <a:latin typeface="Times New Roman" pitchFamily="18" charset="0"/>
            </a:endParaRPr>
          </a:p>
          <a:p>
            <a:pPr lvl="2" eaLnBrk="1" hangingPunct="1"/>
            <a:r>
              <a:rPr lang="en-US" altLang="ja-JP" sz="2800" smtClean="0"/>
              <a:t>Not very efficient</a:t>
            </a:r>
            <a:r>
              <a:rPr lang="en-US" altLang="ja-JP" sz="2800" b="1" baseline="-25000" smtClean="0">
                <a:latin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ja-JP" smtClean="0"/>
              <a:t>Use the final positions to determine the axis and angle of rotation, then increment only the angle</a:t>
            </a:r>
          </a:p>
          <a:p>
            <a:pPr eaLnBrk="1" hangingPunct="1"/>
            <a:r>
              <a:rPr lang="en-US" altLang="ja-JP" sz="2600" smtClean="0"/>
              <a:t>Quaternions can be more efficient</a:t>
            </a:r>
            <a:r>
              <a:rPr lang="en-US" altLang="ja-JP" smtClean="0"/>
              <a:t> </a:t>
            </a:r>
            <a:r>
              <a:rPr lang="en-US" altLang="ja-JP" sz="2600" smtClean="0"/>
              <a:t>than either</a:t>
            </a:r>
            <a:endParaRPr lang="en-US" altLang="ja-JP" smtClean="0"/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1571625" y="2733675"/>
          <a:ext cx="428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2733675"/>
                        <a:ext cx="428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5"/>
          <p:cNvGraphicFramePr>
            <a:graphicFrameLocks noChangeAspect="1"/>
          </p:cNvGraphicFramePr>
          <p:nvPr/>
        </p:nvGraphicFramePr>
        <p:xfrm>
          <a:off x="2116138" y="2757488"/>
          <a:ext cx="40163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2757488"/>
                        <a:ext cx="40163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6"/>
          <p:cNvGraphicFramePr>
            <a:graphicFrameLocks noChangeAspect="1"/>
          </p:cNvGraphicFramePr>
          <p:nvPr/>
        </p:nvGraphicFramePr>
        <p:xfrm>
          <a:off x="2967038" y="2757488"/>
          <a:ext cx="42703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2757488"/>
                        <a:ext cx="42703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7"/>
          <p:cNvGraphicFramePr>
            <a:graphicFrameLocks noChangeAspect="1"/>
          </p:cNvGraphicFramePr>
          <p:nvPr/>
        </p:nvGraphicFramePr>
        <p:xfrm>
          <a:off x="2987675" y="3163888"/>
          <a:ext cx="18335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Equation" r:id="rId10" imgW="927000" imgH="241200" progId="Equation.DSMT4">
                  <p:embed/>
                </p:oleObj>
              </mc:Choice>
              <mc:Fallback>
                <p:oleObj name="Equation" r:id="rId10" imgW="92700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163888"/>
                        <a:ext cx="183356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スライド番号プレースホルダ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5B0B7F7-8DCF-42DB-AACF-BA7993D3EF41}" type="slidenum">
              <a:rPr kumimoji="0" lang="en-US" altLang="ja-JP" smtClean="0"/>
              <a:pPr eaLnBrk="1" hangingPunct="1"/>
              <a:t>45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Solution:</a:t>
            </a:r>
            <a:br>
              <a:rPr lang="en-US" altLang="zh-TW" smtClean="0"/>
            </a:br>
            <a:r>
              <a:rPr lang="en-US" altLang="zh-TW" smtClean="0"/>
              <a:t>Quaternion Interpolation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Interpolate orientation on the unit sphere</a:t>
            </a:r>
          </a:p>
          <a:p>
            <a:r>
              <a:rPr lang="en-US" altLang="zh-TW" smtClean="0"/>
              <a:t>By analogy: 1-, 2-, 3-DOF rotations as constrained points on 1-, 2-, 3-spheres</a:t>
            </a:r>
          </a:p>
          <a:p>
            <a:endParaRPr lang="en-US" altLang="zh-TW" smtClean="0"/>
          </a:p>
          <a:p>
            <a:endParaRPr lang="en-US" altLang="zh-TW" smtClean="0"/>
          </a:p>
        </p:txBody>
      </p:sp>
      <p:pic>
        <p:nvPicPr>
          <p:cNvPr id="56324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286250"/>
            <a:ext cx="56388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8755520-1C0A-4303-BF1D-7F364797C4D6}" type="slidenum">
              <a:rPr kumimoji="0" lang="en-US" altLang="ja-JP" smtClean="0"/>
              <a:pPr eaLnBrk="1" hangingPunct="1"/>
              <a:t>46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1D-Sphere and Complex Plane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6219825" cy="4267200"/>
          </a:xfrm>
        </p:spPr>
        <p:txBody>
          <a:bodyPr/>
          <a:lstStyle/>
          <a:p>
            <a:r>
              <a:rPr lang="en-US" altLang="zh-TW" smtClean="0"/>
              <a:t>Interpolate orientation in 2D</a:t>
            </a:r>
          </a:p>
          <a:p>
            <a:r>
              <a:rPr lang="en-US" altLang="zh-TW" smtClean="0"/>
              <a:t>1 angle</a:t>
            </a:r>
          </a:p>
          <a:p>
            <a:pPr lvl="1"/>
            <a:r>
              <a:rPr lang="en-US" altLang="zh-TW" smtClean="0"/>
              <a:t>but messy because modulo </a:t>
            </a:r>
          </a:p>
          <a:p>
            <a:r>
              <a:rPr lang="en-US" altLang="zh-TW" smtClean="0"/>
              <a:t>Use interpolation in (complex) 2D plane</a:t>
            </a:r>
          </a:p>
          <a:p>
            <a:r>
              <a:rPr lang="en-US" altLang="zh-TW" smtClean="0"/>
              <a:t>Orientation = complex argument of the number</a:t>
            </a:r>
          </a:p>
        </p:txBody>
      </p:sp>
      <p:grpSp>
        <p:nvGrpSpPr>
          <p:cNvPr id="78852" name="Group 13"/>
          <p:cNvGrpSpPr>
            <a:grpSpLocks/>
          </p:cNvGrpSpPr>
          <p:nvPr/>
        </p:nvGrpSpPr>
        <p:grpSpPr bwMode="auto">
          <a:xfrm>
            <a:off x="5981700" y="3214688"/>
            <a:ext cx="2590800" cy="2590800"/>
            <a:chOff x="2546350" y="3505200"/>
            <a:chExt cx="2590800" cy="2590800"/>
          </a:xfrm>
        </p:grpSpPr>
        <p:sp>
          <p:nvSpPr>
            <p:cNvPr id="78857" name="Line 5"/>
            <p:cNvSpPr>
              <a:spLocks noChangeShapeType="1"/>
            </p:cNvSpPr>
            <p:nvPr/>
          </p:nvSpPr>
          <p:spPr bwMode="auto">
            <a:xfrm flipH="1">
              <a:off x="4208463" y="3886200"/>
              <a:ext cx="515937" cy="215900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58" name="Oval 6"/>
            <p:cNvSpPr>
              <a:spLocks noChangeArrowheads="1"/>
            </p:cNvSpPr>
            <p:nvPr/>
          </p:nvSpPr>
          <p:spPr bwMode="auto">
            <a:xfrm>
              <a:off x="2546350" y="3505200"/>
              <a:ext cx="2590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zh-TW" altLang="en-US"/>
            </a:p>
          </p:txBody>
        </p:sp>
        <p:sp>
          <p:nvSpPr>
            <p:cNvPr id="78859" name="Arc 12"/>
            <p:cNvSpPr>
              <a:spLocks/>
            </p:cNvSpPr>
            <p:nvPr/>
          </p:nvSpPr>
          <p:spPr bwMode="auto">
            <a:xfrm flipH="1">
              <a:off x="3841750" y="3852863"/>
              <a:ext cx="1295400" cy="2185987"/>
            </a:xfrm>
            <a:custGeom>
              <a:avLst/>
              <a:gdLst>
                <a:gd name="T0" fmla="*/ 2147483647 w 21600"/>
                <a:gd name="T1" fmla="*/ 2147483647 h 36425"/>
                <a:gd name="T2" fmla="*/ 2147483647 w 21600"/>
                <a:gd name="T3" fmla="*/ 0 h 36425"/>
                <a:gd name="T4" fmla="*/ 2147483647 w 21600"/>
                <a:gd name="T5" fmla="*/ 2147483647 h 364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425"/>
                <a:gd name="T11" fmla="*/ 21600 w 21600"/>
                <a:gd name="T12" fmla="*/ 36425 h 36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425" fill="none" extrusionOk="0">
                  <a:moveTo>
                    <a:pt x="15294" y="36425"/>
                  </a:moveTo>
                  <a:cubicBezTo>
                    <a:pt x="6207" y="33651"/>
                    <a:pt x="0" y="25266"/>
                    <a:pt x="0" y="15766"/>
                  </a:cubicBezTo>
                  <a:cubicBezTo>
                    <a:pt x="-1" y="9791"/>
                    <a:pt x="2474" y="4083"/>
                    <a:pt x="6835" y="-1"/>
                  </a:cubicBezTo>
                </a:path>
                <a:path w="21600" h="36425" stroke="0" extrusionOk="0">
                  <a:moveTo>
                    <a:pt x="15294" y="36425"/>
                  </a:moveTo>
                  <a:cubicBezTo>
                    <a:pt x="6207" y="33651"/>
                    <a:pt x="0" y="25266"/>
                    <a:pt x="0" y="15766"/>
                  </a:cubicBezTo>
                  <a:cubicBezTo>
                    <a:pt x="-1" y="9791"/>
                    <a:pt x="2474" y="4083"/>
                    <a:pt x="6835" y="-1"/>
                  </a:cubicBezTo>
                  <a:lnTo>
                    <a:pt x="21600" y="15766"/>
                  </a:lnTo>
                  <a:lnTo>
                    <a:pt x="15294" y="36425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860" name="Line 13"/>
            <p:cNvSpPr>
              <a:spLocks noChangeShapeType="1"/>
            </p:cNvSpPr>
            <p:nvPr/>
          </p:nvSpPr>
          <p:spPr bwMode="auto">
            <a:xfrm flipV="1">
              <a:off x="3841750" y="3505200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61" name="Line 14"/>
            <p:cNvSpPr>
              <a:spLocks noChangeShapeType="1"/>
            </p:cNvSpPr>
            <p:nvPr/>
          </p:nvSpPr>
          <p:spPr bwMode="auto">
            <a:xfrm flipV="1">
              <a:off x="3841750" y="48006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aphicFrame>
        <p:nvGraphicFramePr>
          <p:cNvPr id="78853" name="Object 8"/>
          <p:cNvGraphicFramePr>
            <a:graphicFrameLocks noChangeAspect="1"/>
          </p:cNvGraphicFramePr>
          <p:nvPr/>
        </p:nvGraphicFramePr>
        <p:xfrm>
          <a:off x="7500938" y="5715000"/>
          <a:ext cx="3667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Equation" r:id="rId4" imgW="165028" imgH="228501" progId="Equation.DSMT4">
                  <p:embed/>
                </p:oleObj>
              </mc:Choice>
              <mc:Fallback>
                <p:oleObj name="Equation" r:id="rId4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38" y="5715000"/>
                        <a:ext cx="366712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8"/>
          <p:cNvGraphicFramePr>
            <a:graphicFrameLocks noChangeAspect="1"/>
          </p:cNvGraphicFramePr>
          <p:nvPr/>
        </p:nvGraphicFramePr>
        <p:xfrm>
          <a:off x="8215313" y="3143250"/>
          <a:ext cx="33813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Equation" r:id="rId6" imgW="152334" imgH="228501" progId="Equation.DSMT4">
                  <p:embed/>
                </p:oleObj>
              </mc:Choice>
              <mc:Fallback>
                <p:oleObj name="Equation" r:id="rId6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5313" y="3143250"/>
                        <a:ext cx="338137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5" name="スライド番号プレースホルダ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5D87FB52-D29B-422B-A3C4-1942BA36917D}" type="slidenum">
              <a:rPr kumimoji="0" lang="en-US" altLang="ja-JP" smtClean="0"/>
              <a:pPr eaLnBrk="1" hangingPunct="1"/>
              <a:t>47</a:t>
            </a:fld>
            <a:endParaRPr kumimoji="0" lang="en-US" altLang="ja-JP" smtClean="0"/>
          </a:p>
        </p:txBody>
      </p:sp>
      <p:graphicFrame>
        <p:nvGraphicFramePr>
          <p:cNvPr id="78856" name="オブジェクト 1"/>
          <p:cNvGraphicFramePr>
            <a:graphicFrameLocks noChangeAspect="1"/>
          </p:cNvGraphicFramePr>
          <p:nvPr/>
        </p:nvGraphicFramePr>
        <p:xfrm>
          <a:off x="6149975" y="2887663"/>
          <a:ext cx="5095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Equation" r:id="rId8" imgW="228402" imgH="177646" progId="Equation.DSMT4">
                  <p:embed/>
                </p:oleObj>
              </mc:Choice>
              <mc:Fallback>
                <p:oleObj name="Equation" r:id="rId8" imgW="228402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2887663"/>
                        <a:ext cx="5095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471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Quaternions</a:t>
            </a:r>
          </a:p>
        </p:txBody>
      </p:sp>
      <p:sp>
        <p:nvSpPr>
          <p:cNvPr id="39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624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TW" dirty="0" smtClean="0"/>
              <a:t>Quaternions are unit vectors on 3-sphere (in 4D)</a:t>
            </a:r>
          </a:p>
          <a:p>
            <a:pPr>
              <a:defRPr/>
            </a:pPr>
            <a:r>
              <a:rPr lang="en-US" altLang="zh-TW" dirty="0" smtClean="0"/>
              <a:t>Right-hand rotation of   radians about   is </a:t>
            </a:r>
          </a:p>
          <a:p>
            <a:pPr lvl="1">
              <a:defRPr/>
            </a:pPr>
            <a:r>
              <a:rPr lang="en-US" altLang="zh-TW" dirty="0" smtClean="0"/>
              <a:t>often noted</a:t>
            </a:r>
          </a:p>
          <a:p>
            <a:pPr>
              <a:defRPr/>
            </a:pPr>
            <a:r>
              <a:rPr lang="en-US" altLang="ja-JP" dirty="0" smtClean="0"/>
              <a:t>Requires one real and three imaginary components  ,  ,</a:t>
            </a:r>
          </a:p>
          <a:p>
            <a:pPr lvl="1">
              <a:defRPr/>
            </a:pPr>
            <a:r>
              <a:rPr lang="en-US" altLang="ja-JP" dirty="0" smtClean="0"/>
              <a:t> </a:t>
            </a:r>
          </a:p>
          <a:p>
            <a:pPr lvl="1">
              <a:defRPr/>
            </a:pPr>
            <a:r>
              <a:rPr lang="en-US" altLang="ja-JP" dirty="0" smtClean="0"/>
              <a:t>where</a:t>
            </a:r>
          </a:p>
          <a:p>
            <a:pPr lvl="1">
              <a:defRPr/>
            </a:pPr>
            <a:r>
              <a:rPr lang="en-US" altLang="ja-JP" dirty="0" smtClean="0"/>
              <a:t>   is called </a:t>
            </a:r>
            <a:r>
              <a:rPr lang="en-US" altLang="ja-JP" b="1" dirty="0" smtClean="0"/>
              <a:t>scalar</a:t>
            </a:r>
            <a:r>
              <a:rPr lang="en-US" altLang="ja-JP" dirty="0" smtClean="0"/>
              <a:t> and   is called </a:t>
            </a:r>
            <a:r>
              <a:rPr lang="en-US" altLang="ja-JP" b="1" dirty="0" smtClean="0"/>
              <a:t>vector</a:t>
            </a:r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1527175" y="4643438"/>
          <a:ext cx="64293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Equation" r:id="rId4" imgW="3238200" imgH="228600" progId="Equation.DSMT4">
                  <p:embed/>
                </p:oleObj>
              </mc:Choice>
              <mc:Fallback>
                <p:oleObj name="Equation" r:id="rId4" imgW="32382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4643438"/>
                        <a:ext cx="64293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2563813" y="5072063"/>
          <a:ext cx="27225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9" name="Equation" r:id="rId6" imgW="1371600" imgH="228600" progId="Equation.DSMT4">
                  <p:embed/>
                </p:oleObj>
              </mc:Choice>
              <mc:Fallback>
                <p:oleObj name="Equation" r:id="rId6" imgW="13716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5072063"/>
                        <a:ext cx="2722562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6"/>
          <p:cNvGraphicFramePr>
            <a:graphicFrameLocks noChangeAspect="1"/>
          </p:cNvGraphicFramePr>
          <p:nvPr/>
        </p:nvGraphicFramePr>
        <p:xfrm>
          <a:off x="4962525" y="5651500"/>
          <a:ext cx="252413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0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25" y="5651500"/>
                        <a:ext cx="252413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7"/>
          <p:cNvGraphicFramePr>
            <a:graphicFrameLocks noChangeAspect="1"/>
          </p:cNvGraphicFramePr>
          <p:nvPr/>
        </p:nvGraphicFramePr>
        <p:xfrm>
          <a:off x="1547813" y="5651500"/>
          <a:ext cx="328612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1" name="Equation" r:id="rId10" imgW="164880" imgH="139680" progId="Equation.DSMT4">
                  <p:embed/>
                </p:oleObj>
              </mc:Choice>
              <mc:Fallback>
                <p:oleObj name="Equation" r:id="rId10" imgW="164880" imgH="1396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651500"/>
                        <a:ext cx="328612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8"/>
          <p:cNvGraphicFramePr>
            <a:graphicFrameLocks noChangeAspect="1"/>
          </p:cNvGraphicFramePr>
          <p:nvPr/>
        </p:nvGraphicFramePr>
        <p:xfrm>
          <a:off x="3421063" y="4313238"/>
          <a:ext cx="1762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2" name="Equation" r:id="rId12" imgW="88560" imgH="164880" progId="Equation.DSMT4">
                  <p:embed/>
                </p:oleObj>
              </mc:Choice>
              <mc:Fallback>
                <p:oleObj name="Equation" r:id="rId12" imgW="88560" imgH="1648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3" y="4313238"/>
                        <a:ext cx="1762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9"/>
          <p:cNvGraphicFramePr>
            <a:graphicFrameLocks noChangeAspect="1"/>
          </p:cNvGraphicFramePr>
          <p:nvPr/>
        </p:nvGraphicFramePr>
        <p:xfrm>
          <a:off x="3721100" y="4308475"/>
          <a:ext cx="2016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3" name="Equation" r:id="rId14" imgW="101520" imgH="203040" progId="Equation.DSMT4">
                  <p:embed/>
                </p:oleObj>
              </mc:Choice>
              <mc:Fallback>
                <p:oleObj name="Equation" r:id="rId14" imgW="10152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4308475"/>
                        <a:ext cx="2016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10"/>
          <p:cNvGraphicFramePr>
            <a:graphicFrameLocks noChangeAspect="1"/>
          </p:cNvGraphicFramePr>
          <p:nvPr/>
        </p:nvGraphicFramePr>
        <p:xfrm>
          <a:off x="4010025" y="4313238"/>
          <a:ext cx="2762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4" name="Equation" r:id="rId16" imgW="139680" imgH="164880" progId="Equation.DSMT4">
                  <p:embed/>
                </p:oleObj>
              </mc:Choice>
              <mc:Fallback>
                <p:oleObj name="Equation" r:id="rId16" imgW="139680" imgH="164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4313238"/>
                        <a:ext cx="2762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3" name="AutoShape 10"/>
          <p:cNvSpPr>
            <a:spLocks noChangeArrowheads="1"/>
          </p:cNvSpPr>
          <p:nvPr/>
        </p:nvSpPr>
        <p:spPr bwMode="auto">
          <a:xfrm rot="-8703607">
            <a:off x="7300913" y="685800"/>
            <a:ext cx="685800" cy="685800"/>
          </a:xfrm>
          <a:prstGeom prst="curvedLeftArrow">
            <a:avLst>
              <a:gd name="adj1" fmla="val 16389"/>
              <a:gd name="adj2" fmla="val 40000"/>
              <a:gd name="adj3" fmla="val 74236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zh-TW" altLang="en-US"/>
          </a:p>
        </p:txBody>
      </p:sp>
      <p:sp>
        <p:nvSpPr>
          <p:cNvPr id="34834" name="Line 9"/>
          <p:cNvSpPr>
            <a:spLocks noChangeShapeType="1"/>
          </p:cNvSpPr>
          <p:nvPr/>
        </p:nvSpPr>
        <p:spPr bwMode="auto">
          <a:xfrm flipV="1">
            <a:off x="7072313" y="457200"/>
            <a:ext cx="16764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4825" name="Object 6"/>
          <p:cNvGraphicFramePr>
            <a:graphicFrameLocks noChangeAspect="1"/>
          </p:cNvGraphicFramePr>
          <p:nvPr/>
        </p:nvGraphicFramePr>
        <p:xfrm>
          <a:off x="8715375" y="285750"/>
          <a:ext cx="2524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" name="Equation" r:id="rId18" imgW="126720" imgH="139680" progId="Equation.DSMT4">
                  <p:embed/>
                </p:oleObj>
              </mc:Choice>
              <mc:Fallback>
                <p:oleObj name="Equation" r:id="rId18" imgW="126720" imgH="139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75" y="285750"/>
                        <a:ext cx="252413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6"/>
          <p:cNvGraphicFramePr>
            <a:graphicFrameLocks noChangeAspect="1"/>
          </p:cNvGraphicFramePr>
          <p:nvPr/>
        </p:nvGraphicFramePr>
        <p:xfrm>
          <a:off x="7034213" y="571500"/>
          <a:ext cx="2524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" name="Equation" r:id="rId20" imgW="126720" imgH="177480" progId="Equation.DSMT4">
                  <p:embed/>
                </p:oleObj>
              </mc:Choice>
              <mc:Fallback>
                <p:oleObj name="Equation" r:id="rId20" imgW="12672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571500"/>
                        <a:ext cx="25241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6"/>
          <p:cNvGraphicFramePr>
            <a:graphicFrameLocks noChangeAspect="1"/>
          </p:cNvGraphicFramePr>
          <p:nvPr/>
        </p:nvGraphicFramePr>
        <p:xfrm>
          <a:off x="5143500" y="2643188"/>
          <a:ext cx="25241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7"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2643188"/>
                        <a:ext cx="25241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6"/>
          <p:cNvGraphicFramePr>
            <a:graphicFrameLocks noChangeAspect="1"/>
          </p:cNvGraphicFramePr>
          <p:nvPr/>
        </p:nvGraphicFramePr>
        <p:xfrm>
          <a:off x="8001000" y="2714625"/>
          <a:ext cx="28098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8" name="Equation" r:id="rId23" imgW="126720" imgH="139680" progId="Equation.DSMT4">
                  <p:embed/>
                </p:oleObj>
              </mc:Choice>
              <mc:Fallback>
                <p:oleObj name="Equation" r:id="rId23" imgW="126720" imgH="139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714625"/>
                        <a:ext cx="280988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4"/>
          <p:cNvGraphicFramePr>
            <a:graphicFrameLocks noChangeAspect="1"/>
          </p:cNvGraphicFramePr>
          <p:nvPr/>
        </p:nvGraphicFramePr>
        <p:xfrm>
          <a:off x="1500188" y="3000375"/>
          <a:ext cx="38131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" name="Equation" r:id="rId24" imgW="1714320" imgH="203040" progId="Equation.DSMT4">
                  <p:embed/>
                </p:oleObj>
              </mc:Choice>
              <mc:Fallback>
                <p:oleObj name="Equation" r:id="rId24" imgW="171432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000375"/>
                        <a:ext cx="38131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0" name="Object 4"/>
          <p:cNvGraphicFramePr>
            <a:graphicFrameLocks noChangeAspect="1"/>
          </p:cNvGraphicFramePr>
          <p:nvPr/>
        </p:nvGraphicFramePr>
        <p:xfrm>
          <a:off x="3411538" y="3429000"/>
          <a:ext cx="8747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0" name="Equation" r:id="rId26" imgW="393480" imgH="203040" progId="Equation.DSMT4">
                  <p:embed/>
                </p:oleObj>
              </mc:Choice>
              <mc:Fallback>
                <p:oleObj name="Equation" r:id="rId26" imgW="3934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3429000"/>
                        <a:ext cx="87471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5" name="スライド番号プレースホルダ 1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D6E9F9A-D3D9-427A-A680-7E99E52B0906}" type="slidenum">
              <a:rPr kumimoji="0" lang="en-US" altLang="ja-JP" smtClean="0"/>
              <a:pPr eaLnBrk="1" hangingPunct="1"/>
              <a:t>48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Addition of Vectors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ja-JP" sz="2600" smtClean="0"/>
              <a:t>parallelogram rule</a:t>
            </a:r>
          </a:p>
        </p:txBody>
      </p:sp>
      <p:sp>
        <p:nvSpPr>
          <p:cNvPr id="1034" name="Line 4"/>
          <p:cNvSpPr>
            <a:spLocks noChangeShapeType="1"/>
          </p:cNvSpPr>
          <p:nvPr/>
        </p:nvSpPr>
        <p:spPr bwMode="auto">
          <a:xfrm>
            <a:off x="1116013" y="544512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5" name="Line 5"/>
          <p:cNvSpPr>
            <a:spLocks noChangeShapeType="1"/>
          </p:cNvSpPr>
          <p:nvPr/>
        </p:nvSpPr>
        <p:spPr bwMode="auto">
          <a:xfrm flipV="1">
            <a:off x="1619250" y="2565400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6" name="Line 8"/>
          <p:cNvSpPr>
            <a:spLocks noChangeShapeType="1"/>
          </p:cNvSpPr>
          <p:nvPr/>
        </p:nvSpPr>
        <p:spPr bwMode="auto">
          <a:xfrm flipV="1">
            <a:off x="1619250" y="4797425"/>
            <a:ext cx="36734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7" name="Line 9"/>
          <p:cNvSpPr>
            <a:spLocks noChangeShapeType="1"/>
          </p:cNvSpPr>
          <p:nvPr/>
        </p:nvSpPr>
        <p:spPr bwMode="auto">
          <a:xfrm flipV="1">
            <a:off x="1619250" y="3860800"/>
            <a:ext cx="64928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0538" name="Line 10"/>
          <p:cNvSpPr>
            <a:spLocks noChangeShapeType="1"/>
          </p:cNvSpPr>
          <p:nvPr/>
        </p:nvSpPr>
        <p:spPr bwMode="auto">
          <a:xfrm flipV="1">
            <a:off x="2268538" y="3213100"/>
            <a:ext cx="36734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0540" name="Line 12"/>
          <p:cNvSpPr>
            <a:spLocks noChangeShapeType="1"/>
          </p:cNvSpPr>
          <p:nvPr/>
        </p:nvSpPr>
        <p:spPr bwMode="auto">
          <a:xfrm flipV="1">
            <a:off x="5292725" y="3213100"/>
            <a:ext cx="64928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0541" name="Line 13"/>
          <p:cNvSpPr>
            <a:spLocks noChangeShapeType="1"/>
          </p:cNvSpPr>
          <p:nvPr/>
        </p:nvSpPr>
        <p:spPr bwMode="auto">
          <a:xfrm flipV="1">
            <a:off x="1619250" y="3213100"/>
            <a:ext cx="4321175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50545" name="Object 17"/>
          <p:cNvGraphicFramePr>
            <a:graphicFrameLocks noGrp="1" noChangeAspect="1"/>
          </p:cNvGraphicFramePr>
          <p:nvPr>
            <p:ph sz="half" idx="2"/>
          </p:nvPr>
        </p:nvGraphicFramePr>
        <p:xfrm>
          <a:off x="6588125" y="1916113"/>
          <a:ext cx="1944688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4" imgW="952200" imgH="711000" progId="Equation.3">
                  <p:embed/>
                </p:oleObj>
              </mc:Choice>
              <mc:Fallback>
                <p:oleObj name="Equation" r:id="rId4" imgW="952200" imgH="7110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916113"/>
                        <a:ext cx="1944688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9"/>
          <p:cNvGraphicFramePr>
            <a:graphicFrameLocks noChangeAspect="1"/>
          </p:cNvGraphicFramePr>
          <p:nvPr/>
        </p:nvGraphicFramePr>
        <p:xfrm>
          <a:off x="8101013" y="5300663"/>
          <a:ext cx="2714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5300663"/>
                        <a:ext cx="2714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0"/>
          <p:cNvGraphicFramePr>
            <a:graphicFrameLocks noChangeAspect="1"/>
          </p:cNvGraphicFramePr>
          <p:nvPr/>
        </p:nvGraphicFramePr>
        <p:xfrm>
          <a:off x="1463675" y="2249488"/>
          <a:ext cx="298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8" imgW="139680" imgH="164880" progId="Equation.DSMT4">
                  <p:embed/>
                </p:oleObj>
              </mc:Choice>
              <mc:Fallback>
                <p:oleObj name="Equation" r:id="rId8" imgW="139680" imgH="1648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2249488"/>
                        <a:ext cx="2984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21"/>
          <p:cNvGraphicFramePr>
            <a:graphicFrameLocks noChangeAspect="1"/>
          </p:cNvGraphicFramePr>
          <p:nvPr/>
        </p:nvGraphicFramePr>
        <p:xfrm>
          <a:off x="5121275" y="4868863"/>
          <a:ext cx="3254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10" imgW="152280" imgH="139680" progId="Equation.DSMT4">
                  <p:embed/>
                </p:oleObj>
              </mc:Choice>
              <mc:Fallback>
                <p:oleObj name="Equation" r:id="rId10" imgW="152280" imgH="1396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4868863"/>
                        <a:ext cx="32543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22"/>
          <p:cNvGraphicFramePr>
            <a:graphicFrameLocks noChangeAspect="1"/>
          </p:cNvGraphicFramePr>
          <p:nvPr/>
        </p:nvGraphicFramePr>
        <p:xfrm>
          <a:off x="1949450" y="3789363"/>
          <a:ext cx="2428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12" imgW="114120" imgH="139680" progId="Equation.DSMT4">
                  <p:embed/>
                </p:oleObj>
              </mc:Choice>
              <mc:Fallback>
                <p:oleObj name="Equation" r:id="rId12" imgW="114120" imgH="1396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789363"/>
                        <a:ext cx="24288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51" name="Object 23"/>
          <p:cNvGraphicFramePr>
            <a:graphicFrameLocks noChangeAspect="1"/>
          </p:cNvGraphicFramePr>
          <p:nvPr/>
        </p:nvGraphicFramePr>
        <p:xfrm>
          <a:off x="3132138" y="4062413"/>
          <a:ext cx="7556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14" imgW="355320" imgH="152280" progId="Equation.DSMT4">
                  <p:embed/>
                </p:oleObj>
              </mc:Choice>
              <mc:Fallback>
                <p:oleObj name="Equation" r:id="rId14" imgW="355320" imgH="1522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062413"/>
                        <a:ext cx="7556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5043-0CFE-4C8B-A0AF-321EE189414C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8" grpId="0" animBg="1"/>
      <p:bldP spid="150540" grpId="0" animBg="1"/>
      <p:bldP spid="1505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Quaternions</a:t>
            </a:r>
          </a:p>
        </p:txBody>
      </p:sp>
      <p:sp>
        <p:nvSpPr>
          <p:cNvPr id="35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326437" cy="4556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100" smtClean="0"/>
              <a:t>Extension of imaginary numbers from 2 to 3 dimensions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100" smtClean="0"/>
              <a:t>Requires one real and three imaginary components  ,  ,</a:t>
            </a:r>
          </a:p>
          <a:p>
            <a:pPr eaLnBrk="1" hangingPunct="1">
              <a:lnSpc>
                <a:spcPct val="90000"/>
              </a:lnSpc>
            </a:pPr>
            <a:endParaRPr kumimoji="0" lang="en-US" altLang="ja-JP" sz="2100" i="1" smtClean="0"/>
          </a:p>
          <a:p>
            <a:pPr lvl="1" eaLnBrk="1" hangingPunct="1">
              <a:lnSpc>
                <a:spcPct val="90000"/>
              </a:lnSpc>
            </a:pPr>
            <a:r>
              <a:rPr kumimoji="0" lang="en-US" altLang="ja-JP" sz="2000" i="1" smtClean="0">
                <a:solidFill>
                  <a:schemeClr val="accent2"/>
                </a:solidFill>
              </a:rPr>
              <a:t> </a:t>
            </a:r>
            <a:endParaRPr kumimoji="0" lang="en-US" altLang="ja-JP" sz="200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kumimoji="0" lang="en-US" altLang="ja-JP" sz="2000" smtClean="0"/>
              <a:t>where</a:t>
            </a:r>
            <a:endParaRPr kumimoji="0" lang="en-US" altLang="ja-JP" sz="2000" b="1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kumimoji="0" lang="en-US" altLang="ja-JP" sz="2000" smtClean="0"/>
              <a:t>   is called </a:t>
            </a:r>
            <a:r>
              <a:rPr kumimoji="0" lang="en-US" altLang="ja-JP" sz="2000" b="1" smtClean="0"/>
              <a:t>scalar</a:t>
            </a:r>
            <a:r>
              <a:rPr kumimoji="0" lang="en-US" altLang="ja-JP" sz="2000" smtClean="0"/>
              <a:t> and</a:t>
            </a:r>
            <a:r>
              <a:rPr kumimoji="0" lang="en-US" altLang="ja-JP" sz="2000" smtClean="0">
                <a:solidFill>
                  <a:schemeClr val="accent2"/>
                </a:solidFill>
              </a:rPr>
              <a:t>   </a:t>
            </a:r>
            <a:r>
              <a:rPr kumimoji="0" lang="en-US" altLang="ja-JP" sz="2000" smtClean="0"/>
              <a:t>is called </a:t>
            </a:r>
            <a:r>
              <a:rPr kumimoji="0" lang="en-US" altLang="ja-JP" sz="2000" b="1" smtClean="0"/>
              <a:t>vector</a:t>
            </a:r>
            <a:endParaRPr lang="en-US" altLang="ja-JP" sz="2000" b="1" i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ja-JP" sz="210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100" smtClean="0"/>
              <a:t>Quaternions can express rotations on sphere smoothly and efficiently. Process: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 smtClean="0"/>
              <a:t>Model-view matrix </a:t>
            </a:r>
            <a:r>
              <a:rPr lang="en-US" altLang="ja-JP" sz="2000" smtClean="0">
                <a:sym typeface="Symbol" pitchFamily="18" charset="2"/>
              </a:rPr>
              <a:t> </a:t>
            </a:r>
            <a:r>
              <a:rPr lang="en-US" altLang="ja-JP" sz="2000" smtClean="0"/>
              <a:t>Quaternion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 smtClean="0"/>
              <a:t>Carry out operations with Quaternions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 smtClean="0"/>
              <a:t>Quaternion </a:t>
            </a:r>
            <a:r>
              <a:rPr lang="en-US" altLang="ja-JP" sz="2000" smtClean="0">
                <a:sym typeface="Symbol" pitchFamily="18" charset="2"/>
              </a:rPr>
              <a:t></a:t>
            </a:r>
            <a:r>
              <a:rPr lang="en-US" altLang="ja-JP" sz="2000" smtClean="0"/>
              <a:t> Model-view matrix</a:t>
            </a:r>
          </a:p>
        </p:txBody>
      </p:sp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1527175" y="2757488"/>
          <a:ext cx="64293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4" imgW="3238200" imgH="228600" progId="Equation.DSMT4">
                  <p:embed/>
                </p:oleObj>
              </mc:Choice>
              <mc:Fallback>
                <p:oleObj name="Equation" r:id="rId4" imgW="32382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2757488"/>
                        <a:ext cx="64293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5"/>
          <p:cNvGraphicFramePr>
            <a:graphicFrameLocks noChangeAspect="1"/>
          </p:cNvGraphicFramePr>
          <p:nvPr/>
        </p:nvGraphicFramePr>
        <p:xfrm>
          <a:off x="2425700" y="3068638"/>
          <a:ext cx="27225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Equation" r:id="rId6" imgW="1371600" imgH="228600" progId="Equation.DSMT4">
                  <p:embed/>
                </p:oleObj>
              </mc:Choice>
              <mc:Fallback>
                <p:oleObj name="Equation" r:id="rId6" imgW="13716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3068638"/>
                        <a:ext cx="27225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6"/>
          <p:cNvGraphicFramePr>
            <a:graphicFrameLocks noChangeAspect="1"/>
          </p:cNvGraphicFramePr>
          <p:nvPr/>
        </p:nvGraphicFramePr>
        <p:xfrm>
          <a:off x="4356100" y="3511550"/>
          <a:ext cx="252413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511550"/>
                        <a:ext cx="252413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7"/>
          <p:cNvGraphicFramePr>
            <a:graphicFrameLocks noChangeAspect="1"/>
          </p:cNvGraphicFramePr>
          <p:nvPr/>
        </p:nvGraphicFramePr>
        <p:xfrm>
          <a:off x="1547813" y="3511550"/>
          <a:ext cx="328612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name="Equation" r:id="rId10" imgW="164880" imgH="139680" progId="Equation.DSMT4">
                  <p:embed/>
                </p:oleObj>
              </mc:Choice>
              <mc:Fallback>
                <p:oleObj name="Equation" r:id="rId10" imgW="164880" imgH="1396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511550"/>
                        <a:ext cx="328612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8"/>
          <p:cNvGraphicFramePr>
            <a:graphicFrameLocks noChangeAspect="1"/>
          </p:cNvGraphicFramePr>
          <p:nvPr/>
        </p:nvGraphicFramePr>
        <p:xfrm>
          <a:off x="8027988" y="2090738"/>
          <a:ext cx="1762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" name="Equation" r:id="rId12" imgW="88560" imgH="164880" progId="Equation.DSMT4">
                  <p:embed/>
                </p:oleObj>
              </mc:Choice>
              <mc:Fallback>
                <p:oleObj name="Equation" r:id="rId12" imgW="88560" imgH="1648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090738"/>
                        <a:ext cx="1762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9"/>
          <p:cNvGraphicFramePr>
            <a:graphicFrameLocks noChangeAspect="1"/>
          </p:cNvGraphicFramePr>
          <p:nvPr/>
        </p:nvGraphicFramePr>
        <p:xfrm>
          <a:off x="8243888" y="2085975"/>
          <a:ext cx="2016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Equation" r:id="rId14" imgW="101520" imgH="203040" progId="Equation.DSMT4">
                  <p:embed/>
                </p:oleObj>
              </mc:Choice>
              <mc:Fallback>
                <p:oleObj name="Equation" r:id="rId14" imgW="10152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2085975"/>
                        <a:ext cx="2016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10"/>
          <p:cNvGraphicFramePr>
            <a:graphicFrameLocks noChangeAspect="1"/>
          </p:cNvGraphicFramePr>
          <p:nvPr/>
        </p:nvGraphicFramePr>
        <p:xfrm>
          <a:off x="8616950" y="2090738"/>
          <a:ext cx="2762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" name="Equation" r:id="rId16" imgW="139680" imgH="164880" progId="Equation.DSMT4">
                  <p:embed/>
                </p:oleObj>
              </mc:Choice>
              <mc:Fallback>
                <p:oleObj name="Equation" r:id="rId16" imgW="139680" imgH="164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6950" y="2090738"/>
                        <a:ext cx="2762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スライド番号プレースホルダ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66D2AD4-7FCB-4627-9EF5-14C1573FE1A2}" type="slidenum">
              <a:rPr kumimoji="0" lang="en-US" altLang="ja-JP" smtClean="0"/>
              <a:pPr eaLnBrk="1" hangingPunct="1"/>
              <a:t>49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Basic </a:t>
            </a:r>
            <a:r>
              <a:rPr lang="en-US" altLang="ja-JP" sz="3400" smtClean="0"/>
              <a:t>O</a:t>
            </a:r>
            <a:r>
              <a:rPr lang="en-US" altLang="en-US" sz="3400" smtClean="0"/>
              <a:t>perations </a:t>
            </a:r>
            <a:r>
              <a:rPr lang="en-US" altLang="ja-JP" sz="3400" smtClean="0"/>
              <a:t>U</a:t>
            </a:r>
            <a:r>
              <a:rPr lang="en-US" altLang="en-US" sz="3400" smtClean="0"/>
              <a:t>sing </a:t>
            </a:r>
            <a:r>
              <a:rPr lang="en-US" altLang="ja-JP" sz="3400" smtClean="0"/>
              <a:t>Q</a:t>
            </a:r>
            <a:r>
              <a:rPr lang="en-US" altLang="en-US" sz="3400" smtClean="0"/>
              <a:t>uaternions</a:t>
            </a:r>
            <a:endParaRPr lang="en-US" altLang="ja-JP" sz="3400" smtClean="0"/>
          </a:p>
        </p:txBody>
      </p:sp>
      <p:sp>
        <p:nvSpPr>
          <p:cNvPr id="36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13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600" smtClean="0"/>
              <a:t>Addition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600" smtClean="0"/>
              <a:t>Multiplication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600" smtClean="0"/>
              <a:t>Conjugate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600" smtClean="0"/>
              <a:t>Length</a:t>
            </a:r>
            <a:endParaRPr lang="en-US" altLang="ja-JP" sz="2600" baseline="3000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600" smtClean="0"/>
              <a:t>Norm</a:t>
            </a:r>
            <a:endParaRPr lang="en-US" altLang="ja-JP" sz="2600" baseline="3000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600" smtClean="0"/>
              <a:t>Inverse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600" smtClean="0"/>
              <a:t>Unit Quaternion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200" smtClean="0"/>
              <a:t>   is a unit quaternion if         and then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600" smtClean="0"/>
              <a:t>Identity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200" smtClean="0"/>
              <a:t>[1, (0, 0, 0)] (when involving multiplication)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2200" smtClean="0"/>
              <a:t>[0, (0, 0, 0)] (when involving addition)</a:t>
            </a:r>
          </a:p>
        </p:txBody>
      </p:sp>
      <p:graphicFrame>
        <p:nvGraphicFramePr>
          <p:cNvPr id="36866" name="Object 4"/>
          <p:cNvGraphicFramePr>
            <a:graphicFrameLocks noChangeAspect="1"/>
          </p:cNvGraphicFramePr>
          <p:nvPr/>
        </p:nvGraphicFramePr>
        <p:xfrm>
          <a:off x="3403600" y="1728788"/>
          <a:ext cx="28241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Equation" r:id="rId4" imgW="1422360" imgH="203040" progId="Equation.DSMT4">
                  <p:embed/>
                </p:oleObj>
              </mc:Choice>
              <mc:Fallback>
                <p:oleObj name="Equation" r:id="rId4" imgW="142236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1728788"/>
                        <a:ext cx="2824163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5"/>
          <p:cNvGraphicFramePr>
            <a:graphicFrameLocks noChangeAspect="1"/>
          </p:cNvGraphicFramePr>
          <p:nvPr/>
        </p:nvGraphicFramePr>
        <p:xfrm>
          <a:off x="3395663" y="2160588"/>
          <a:ext cx="54975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5" name="Equation" r:id="rId6" imgW="2768400" imgH="203040" progId="Equation.DSMT4">
                  <p:embed/>
                </p:oleObj>
              </mc:Choice>
              <mc:Fallback>
                <p:oleObj name="Equation" r:id="rId6" imgW="276840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2160588"/>
                        <a:ext cx="54975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6"/>
          <p:cNvGraphicFramePr>
            <a:graphicFrameLocks noChangeAspect="1"/>
          </p:cNvGraphicFramePr>
          <p:nvPr/>
        </p:nvGraphicFramePr>
        <p:xfrm>
          <a:off x="3394075" y="2541588"/>
          <a:ext cx="153828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2541588"/>
                        <a:ext cx="153828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7"/>
          <p:cNvGraphicFramePr>
            <a:graphicFrameLocks noChangeAspect="1"/>
          </p:cNvGraphicFramePr>
          <p:nvPr/>
        </p:nvGraphicFramePr>
        <p:xfrm>
          <a:off x="3406775" y="2901950"/>
          <a:ext cx="22447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7" name="Equation" r:id="rId10" imgW="1130040" imgH="228600" progId="Equation.DSMT4">
                  <p:embed/>
                </p:oleObj>
              </mc:Choice>
              <mc:Fallback>
                <p:oleObj name="Equation" r:id="rId10" imgW="11300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2901950"/>
                        <a:ext cx="22447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8"/>
          <p:cNvGraphicFramePr>
            <a:graphicFrameLocks noChangeAspect="1"/>
          </p:cNvGraphicFramePr>
          <p:nvPr/>
        </p:nvGraphicFramePr>
        <p:xfrm>
          <a:off x="3408363" y="3333750"/>
          <a:ext cx="27479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8" name="Equation" r:id="rId12" imgW="1384200" imgH="228600" progId="Equation.DSMT4">
                  <p:embed/>
                </p:oleObj>
              </mc:Choice>
              <mc:Fallback>
                <p:oleObj name="Equation" r:id="rId12" imgW="13842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3333750"/>
                        <a:ext cx="27479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9"/>
          <p:cNvGraphicFramePr>
            <a:graphicFrameLocks noChangeAspect="1"/>
          </p:cNvGraphicFramePr>
          <p:nvPr/>
        </p:nvGraphicFramePr>
        <p:xfrm>
          <a:off x="3419475" y="3716338"/>
          <a:ext cx="302418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Equation" r:id="rId14" imgW="1523880" imgH="228600" progId="Equation.DSMT4">
                  <p:embed/>
                </p:oleObj>
              </mc:Choice>
              <mc:Fallback>
                <p:oleObj name="Equation" r:id="rId14" imgW="15238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716338"/>
                        <a:ext cx="302418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10"/>
          <p:cNvGraphicFramePr>
            <a:graphicFrameLocks noChangeAspect="1"/>
          </p:cNvGraphicFramePr>
          <p:nvPr/>
        </p:nvGraphicFramePr>
        <p:xfrm>
          <a:off x="1547813" y="4540250"/>
          <a:ext cx="252412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Equation" r:id="rId16" imgW="126720" imgH="164880" progId="Equation.DSMT4">
                  <p:embed/>
                </p:oleObj>
              </mc:Choice>
              <mc:Fallback>
                <p:oleObj name="Equation" r:id="rId16" imgW="126720" imgH="164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540250"/>
                        <a:ext cx="252412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11"/>
          <p:cNvGraphicFramePr>
            <a:graphicFrameLocks noChangeAspect="1"/>
          </p:cNvGraphicFramePr>
          <p:nvPr/>
        </p:nvGraphicFramePr>
        <p:xfrm>
          <a:off x="4932363" y="4500563"/>
          <a:ext cx="78263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1" name="Equation" r:id="rId18" imgW="393480" imgH="203040" progId="Equation.DSMT4">
                  <p:embed/>
                </p:oleObj>
              </mc:Choice>
              <mc:Fallback>
                <p:oleObj name="Equation" r:id="rId18" imgW="39348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500563"/>
                        <a:ext cx="782637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2"/>
          <p:cNvGraphicFramePr>
            <a:graphicFrameLocks noChangeAspect="1"/>
          </p:cNvGraphicFramePr>
          <p:nvPr/>
        </p:nvGraphicFramePr>
        <p:xfrm>
          <a:off x="7019925" y="4437063"/>
          <a:ext cx="10080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2" name="Equation" r:id="rId20" imgW="507960" imgH="228600" progId="Equation.DSMT4">
                  <p:embed/>
                </p:oleObj>
              </mc:Choice>
              <mc:Fallback>
                <p:oleObj name="Equation" r:id="rId20" imgW="50796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437063"/>
                        <a:ext cx="10080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7" name="スライド番号プレースホルダ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C8DF27F-DF3F-4AF9-967D-79AB806FA1F9}" type="slidenum">
              <a:rPr kumimoji="0" lang="en-US" altLang="ja-JP" smtClean="0"/>
              <a:pPr eaLnBrk="1" hangingPunct="1"/>
              <a:t>50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Angle and Axis &amp; Eular Angles</a:t>
            </a:r>
          </a:p>
        </p:txBody>
      </p:sp>
      <p:sp>
        <p:nvSpPr>
          <p:cNvPr id="378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Angle and Axis</a:t>
            </a:r>
          </a:p>
          <a:p>
            <a:pPr lvl="1" eaLnBrk="1" hangingPunct="1"/>
            <a:r>
              <a:rPr lang="en-US" altLang="ja-JP" smtClean="0"/>
              <a:t> </a:t>
            </a:r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en-US" altLang="ja-JP" smtClean="0"/>
              <a:t>Eular Angles</a:t>
            </a:r>
          </a:p>
          <a:p>
            <a:pPr lvl="1" eaLnBrk="1" hangingPunct="1"/>
            <a:r>
              <a:rPr lang="en-US" altLang="ja-JP" i="1" smtClean="0"/>
              <a:t> </a:t>
            </a:r>
            <a:endParaRPr lang="en-US" altLang="ja-JP" smtClean="0"/>
          </a:p>
          <a:p>
            <a:pPr lvl="2" eaLnBrk="1" hangingPunct="1"/>
            <a:r>
              <a:rPr lang="en-US" altLang="ja-JP" smtClean="0"/>
              <a:t> </a:t>
            </a:r>
          </a:p>
          <a:p>
            <a:pPr lvl="2" eaLnBrk="1" hangingPunct="1"/>
            <a:r>
              <a:rPr lang="en-US" altLang="ja-JP" smtClean="0"/>
              <a:t> </a:t>
            </a:r>
          </a:p>
          <a:p>
            <a:pPr lvl="2" eaLnBrk="1" hangingPunct="1"/>
            <a:r>
              <a:rPr lang="en-US" altLang="ja-JP" smtClean="0"/>
              <a:t> </a:t>
            </a: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1547813" y="2349500"/>
          <a:ext cx="38131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Equation" r:id="rId4" imgW="1714320" imgH="203040" progId="Equation.DSMT4">
                  <p:embed/>
                </p:oleObj>
              </mc:Choice>
              <mc:Fallback>
                <p:oleObj name="Equation" r:id="rId4" imgW="171432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349500"/>
                        <a:ext cx="38131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5"/>
          <p:cNvGraphicFramePr>
            <a:graphicFrameLocks noChangeAspect="1"/>
          </p:cNvGraphicFramePr>
          <p:nvPr/>
        </p:nvGraphicFramePr>
        <p:xfrm>
          <a:off x="1500188" y="3860800"/>
          <a:ext cx="27114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Equation" r:id="rId6" imgW="1218960" imgH="241200" progId="Equation.DSMT4">
                  <p:embed/>
                </p:oleObj>
              </mc:Choice>
              <mc:Fallback>
                <p:oleObj name="Equation" r:id="rId6" imgW="121896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860800"/>
                        <a:ext cx="271145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6"/>
          <p:cNvGraphicFramePr>
            <a:graphicFrameLocks noChangeAspect="1"/>
          </p:cNvGraphicFramePr>
          <p:nvPr/>
        </p:nvGraphicFramePr>
        <p:xfrm>
          <a:off x="1908175" y="4292600"/>
          <a:ext cx="457676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Equation" r:id="rId8" imgW="2057400" imgH="228600" progId="Equation.DSMT4">
                  <p:embed/>
                </p:oleObj>
              </mc:Choice>
              <mc:Fallback>
                <p:oleObj name="Equation" r:id="rId8" imgW="20574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292600"/>
                        <a:ext cx="457676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7"/>
          <p:cNvGraphicFramePr>
            <a:graphicFrameLocks noChangeAspect="1"/>
          </p:cNvGraphicFramePr>
          <p:nvPr/>
        </p:nvGraphicFramePr>
        <p:xfrm>
          <a:off x="1911350" y="4710113"/>
          <a:ext cx="460533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Equation" r:id="rId10" imgW="2070000" imgH="241200" progId="Equation.DSMT4">
                  <p:embed/>
                </p:oleObj>
              </mc:Choice>
              <mc:Fallback>
                <p:oleObj name="Equation" r:id="rId10" imgW="207000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4710113"/>
                        <a:ext cx="4605338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9"/>
          <p:cNvGraphicFramePr>
            <a:graphicFrameLocks noChangeAspect="1"/>
          </p:cNvGraphicFramePr>
          <p:nvPr/>
        </p:nvGraphicFramePr>
        <p:xfrm>
          <a:off x="1908175" y="5122863"/>
          <a:ext cx="44926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Equation" r:id="rId12" imgW="2019240" imgH="241200" progId="Equation.DSMT4">
                  <p:embed/>
                </p:oleObj>
              </mc:Choice>
              <mc:Fallback>
                <p:oleObj name="Equation" r:id="rId12" imgW="201924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122863"/>
                        <a:ext cx="449262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スライド番号プレースホルダ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59D7C4E-888C-456A-A692-25AAB8615754}" type="slidenum">
              <a:rPr kumimoji="0" lang="en-US" altLang="ja-JP" smtClean="0"/>
              <a:pPr eaLnBrk="1" hangingPunct="1"/>
              <a:t>51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Matrix-to-Quaternion Conversion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00213"/>
            <a:ext cx="8001000" cy="4700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MatToQuat (float m[4][4], QUAT * quat)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float tr, s, q[4];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int i, j, k;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int nxt[3] = {1, 2, 0};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tr = m[0][0] + m[1][1] + m[2][2];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if (tr &gt; 0.0)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s = sqrt (tr + 1.0);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quat-&gt;w = s / 2.0;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s = 0.5 / s;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quat-&gt;x = (m[1][2] - m[2][1]) * s;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quat-&gt;y = (m[2][0] - m[0][2]) * s;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quat-&gt;z = (m[0][1] - m[1][0]) * s;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} else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i =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if (m[1][1] &gt; m[0][0]) i =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if (m[2][2] &gt; m[i][i]) i = 2;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j = nxt[i];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k = nxt[j];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s = sqrt ((m[i][i] - (m[j][j] + m[k][k])) + 1.0);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q[i] = s * 0.5;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if (s != 0.0) s = 0.5 / s;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q[3] = (m[j][k] - m[k][j]) * s;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q[j] = (m[i][j] + m[j][i]) * s;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q[k] = (m[i][k] + m[k][i]) * s;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quat-&gt;x = q[0];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quat-&gt;y = q[1];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quat-&gt;z = q[2];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	quat-&gt;w = q[3];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	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000" b="1" smtClean="0"/>
              <a:t>}</a:t>
            </a:r>
          </a:p>
        </p:txBody>
      </p:sp>
      <p:sp>
        <p:nvSpPr>
          <p:cNvPr id="57348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61CABEFB-40EE-4217-9A77-553F52DD475A}" type="slidenum">
              <a:rPr kumimoji="0" lang="en-US" altLang="ja-JP" smtClean="0"/>
              <a:pPr eaLnBrk="1" hangingPunct="1"/>
              <a:t>52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Quaternion-to-Matrix Conversion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b="1" smtClean="0"/>
              <a:t>QuatToMatrix (QUAT * quat, float m[4][4]) 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b="1" smtClean="0"/>
              <a:t>	float wx, wy, wz, xx, yy, yz, xy, xz, zz, x2, y2, z2;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b="1" smtClean="0"/>
              <a:t>	x2 = quat-&gt;x + quat-&gt;x; y2 = quat-&gt;y + quat-&gt;y;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b="1" smtClean="0"/>
              <a:t>	z2 = quat-&gt;z + quat-&gt;z;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b="1" smtClean="0"/>
              <a:t>	xx = quat-&gt;x * x2; xy = quat-&gt;x * y2; xz = quat-&gt;x * z2;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b="1" smtClean="0"/>
              <a:t>	yy = quat-&gt;y * y2; yz = quat-&gt;y * z2; zz = quat-&gt;z * z2;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b="1" smtClean="0"/>
              <a:t>	wx = quat-&gt;w * x2; wy = quat-&gt;w * y2; wz = quat-&gt;w * z2;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b="1" smtClean="0"/>
              <a:t>	m[0][0] = 1.0 - (yy + zz); m[1][0] = xy - wz;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b="1" smtClean="0"/>
              <a:t>	m[2][0] = xz + wy; m[3][0] = 0.0;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b="1" smtClean="0"/>
              <a:t>	m[0][1] = xy + wz; m[1][1] = 1.0 - (xx + zz);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b="1" smtClean="0"/>
              <a:t>	m[2][1] = yz - wx; m[3][1] = 0.0;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b="1" smtClean="0"/>
              <a:t>	m[0][2] = xz - wy; m[1][2] = yz + wx;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b="1" smtClean="0"/>
              <a:t>	m[2][2] = 1.0 - (xx + yy); m[3][2] = 0.0;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b="1" smtClean="0"/>
              <a:t>	m[0][3] = 0; m[1][3] = 0;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b="1" smtClean="0"/>
              <a:t>	m[2][3] = 0; m[3][3] = 1;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500" b="1" smtClean="0"/>
              <a:t>}</a:t>
            </a:r>
          </a:p>
        </p:txBody>
      </p:sp>
      <p:sp>
        <p:nvSpPr>
          <p:cNvPr id="5837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E149249-0F41-4065-A8D0-0B08436CFDB6}" type="slidenum">
              <a:rPr kumimoji="0" lang="en-US" altLang="ja-JP" smtClean="0"/>
              <a:pPr eaLnBrk="1" hangingPunct="1"/>
              <a:t>53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318500" cy="1216025"/>
          </a:xfrm>
        </p:spPr>
        <p:txBody>
          <a:bodyPr/>
          <a:lstStyle/>
          <a:p>
            <a:pPr eaLnBrk="1" hangingPunct="1"/>
            <a:r>
              <a:rPr lang="en-US" altLang="ja-JP" sz="3400" smtClean="0"/>
              <a:t>SLERP-Spherical Linear intERPolation</a:t>
            </a:r>
          </a:p>
        </p:txBody>
      </p:sp>
      <p:sp>
        <p:nvSpPr>
          <p:cNvPr id="389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253412" cy="4484688"/>
          </a:xfrm>
        </p:spPr>
        <p:txBody>
          <a:bodyPr/>
          <a:lstStyle/>
          <a:p>
            <a:pPr eaLnBrk="1" hangingPunct="1"/>
            <a:r>
              <a:rPr lang="en-US" altLang="ja-JP" sz="2600" smtClean="0"/>
              <a:t>Interpolate between two quaternion rotations along the shortest arc.</a:t>
            </a:r>
          </a:p>
          <a:p>
            <a:pPr eaLnBrk="1" hangingPunct="1"/>
            <a:endParaRPr lang="en-US" altLang="ja-JP" sz="2600" smtClean="0"/>
          </a:p>
          <a:p>
            <a:pPr eaLnBrk="1" hangingPunct="1"/>
            <a:r>
              <a:rPr lang="en-US" altLang="ja-JP" sz="2600" smtClean="0"/>
              <a:t> </a:t>
            </a:r>
          </a:p>
          <a:p>
            <a:pPr eaLnBrk="1" hangingPunct="1"/>
            <a:endParaRPr lang="en-US" altLang="ja-JP" sz="2600" smtClean="0"/>
          </a:p>
          <a:p>
            <a:pPr lvl="1" eaLnBrk="1" hangingPunct="1"/>
            <a:r>
              <a:rPr lang="en-US" altLang="ja-JP" sz="2200" smtClean="0"/>
              <a:t>where</a:t>
            </a:r>
            <a:endParaRPr lang="en-US" altLang="ja-JP" sz="2200" baseline="-25000" smtClean="0"/>
          </a:p>
          <a:p>
            <a:pPr lvl="1" eaLnBrk="1" hangingPunct="1"/>
            <a:endParaRPr lang="en-US" altLang="ja-JP" sz="2200" baseline="-25000" smtClean="0"/>
          </a:p>
          <a:p>
            <a:pPr lvl="1" eaLnBrk="1" hangingPunct="1"/>
            <a:endParaRPr lang="en-US" altLang="ja-JP" sz="2200" baseline="-25000" smtClean="0"/>
          </a:p>
          <a:p>
            <a:pPr lvl="1" eaLnBrk="1" hangingPunct="1"/>
            <a:endParaRPr lang="en-US" altLang="ja-JP" sz="2200" baseline="-25000" smtClean="0"/>
          </a:p>
          <a:p>
            <a:pPr eaLnBrk="1" hangingPunct="1"/>
            <a:r>
              <a:rPr lang="en-US" altLang="ja-JP" sz="2600" smtClean="0"/>
              <a:t>If two orientations are too close, use linear interpolation to avoid any divisions by zero.</a:t>
            </a:r>
            <a:endParaRPr lang="en-US" altLang="ja-JP" sz="2600" baseline="-25000" smtClean="0"/>
          </a:p>
        </p:txBody>
      </p:sp>
      <p:graphicFrame>
        <p:nvGraphicFramePr>
          <p:cNvPr id="38914" name="Object 18"/>
          <p:cNvGraphicFramePr>
            <a:graphicFrameLocks noChangeAspect="1"/>
          </p:cNvGraphicFramePr>
          <p:nvPr/>
        </p:nvGraphicFramePr>
        <p:xfrm>
          <a:off x="1074738" y="2924175"/>
          <a:ext cx="66659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name="Equation" r:id="rId4" imgW="2997000" imgH="419040" progId="Equation.DSMT4">
                  <p:embed/>
                </p:oleObj>
              </mc:Choice>
              <mc:Fallback>
                <p:oleObj name="Equation" r:id="rId4" imgW="2997000" imgH="419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2924175"/>
                        <a:ext cx="66659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19"/>
          <p:cNvGraphicFramePr>
            <a:graphicFrameLocks noChangeAspect="1"/>
          </p:cNvGraphicFramePr>
          <p:nvPr/>
        </p:nvGraphicFramePr>
        <p:xfrm>
          <a:off x="2555875" y="4025900"/>
          <a:ext cx="32623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" name="Equation" r:id="rId6" imgW="1638000" imgH="241200" progId="Equation.DSMT4">
                  <p:embed/>
                </p:oleObj>
              </mc:Choice>
              <mc:Fallback>
                <p:oleObj name="Equation" r:id="rId6" imgW="163800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025900"/>
                        <a:ext cx="32623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22" name="Group 24"/>
          <p:cNvGrpSpPr>
            <a:grpSpLocks/>
          </p:cNvGrpSpPr>
          <p:nvPr/>
        </p:nvGrpSpPr>
        <p:grpSpPr bwMode="auto">
          <a:xfrm>
            <a:off x="7092950" y="3500438"/>
            <a:ext cx="1793875" cy="1727200"/>
            <a:chOff x="4468" y="2205"/>
            <a:chExt cx="1130" cy="1088"/>
          </a:xfrm>
        </p:grpSpPr>
        <p:sp>
          <p:nvSpPr>
            <p:cNvPr id="38924" name="Arc 7"/>
            <p:cNvSpPr>
              <a:spLocks/>
            </p:cNvSpPr>
            <p:nvPr/>
          </p:nvSpPr>
          <p:spPr bwMode="auto">
            <a:xfrm>
              <a:off x="4468" y="2415"/>
              <a:ext cx="1056" cy="722"/>
            </a:xfrm>
            <a:custGeom>
              <a:avLst/>
              <a:gdLst>
                <a:gd name="T0" fmla="*/ 0 w 31502"/>
                <a:gd name="T1" fmla="*/ 0 h 21600"/>
                <a:gd name="T2" fmla="*/ 0 w 31502"/>
                <a:gd name="T3" fmla="*/ 0 h 21600"/>
                <a:gd name="T4" fmla="*/ 0 w 31502"/>
                <a:gd name="T5" fmla="*/ 0 h 21600"/>
                <a:gd name="T6" fmla="*/ 0 60000 65536"/>
                <a:gd name="T7" fmla="*/ 0 60000 65536"/>
                <a:gd name="T8" fmla="*/ 0 60000 65536"/>
                <a:gd name="T9" fmla="*/ 0 w 31502"/>
                <a:gd name="T10" fmla="*/ 0 h 21600"/>
                <a:gd name="T11" fmla="*/ 31502 w 3150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02" h="21600" fill="none" extrusionOk="0">
                  <a:moveTo>
                    <a:pt x="-1" y="2403"/>
                  </a:moveTo>
                  <a:cubicBezTo>
                    <a:pt x="3061" y="824"/>
                    <a:pt x="6456" y="-1"/>
                    <a:pt x="9902" y="0"/>
                  </a:cubicBezTo>
                  <a:cubicBezTo>
                    <a:pt x="21831" y="0"/>
                    <a:pt x="31502" y="9670"/>
                    <a:pt x="31502" y="21600"/>
                  </a:cubicBezTo>
                </a:path>
                <a:path w="31502" h="21600" stroke="0" extrusionOk="0">
                  <a:moveTo>
                    <a:pt x="-1" y="2403"/>
                  </a:moveTo>
                  <a:cubicBezTo>
                    <a:pt x="3061" y="824"/>
                    <a:pt x="6456" y="-1"/>
                    <a:pt x="9902" y="0"/>
                  </a:cubicBezTo>
                  <a:cubicBezTo>
                    <a:pt x="21831" y="0"/>
                    <a:pt x="31502" y="9670"/>
                    <a:pt x="31502" y="21600"/>
                  </a:cubicBezTo>
                  <a:lnTo>
                    <a:pt x="990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8925" name="Line 8"/>
            <p:cNvSpPr>
              <a:spLocks noChangeShapeType="1"/>
            </p:cNvSpPr>
            <p:nvPr/>
          </p:nvSpPr>
          <p:spPr bwMode="auto">
            <a:xfrm flipV="1">
              <a:off x="4684" y="2757"/>
              <a:ext cx="730" cy="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26" name="Line 9"/>
            <p:cNvSpPr>
              <a:spLocks noChangeShapeType="1"/>
            </p:cNvSpPr>
            <p:nvPr/>
          </p:nvSpPr>
          <p:spPr bwMode="auto">
            <a:xfrm flipV="1">
              <a:off x="4688" y="2415"/>
              <a:ext cx="68" cy="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27" name="Line 10"/>
            <p:cNvSpPr>
              <a:spLocks noChangeShapeType="1"/>
            </p:cNvSpPr>
            <p:nvPr/>
          </p:nvSpPr>
          <p:spPr bwMode="auto">
            <a:xfrm flipV="1">
              <a:off x="4690" y="2445"/>
              <a:ext cx="314" cy="8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28" name="Arc 14"/>
            <p:cNvSpPr>
              <a:spLocks/>
            </p:cNvSpPr>
            <p:nvPr/>
          </p:nvSpPr>
          <p:spPr bwMode="auto">
            <a:xfrm>
              <a:off x="4727" y="2847"/>
              <a:ext cx="343" cy="388"/>
            </a:xfrm>
            <a:custGeom>
              <a:avLst/>
              <a:gdLst>
                <a:gd name="T0" fmla="*/ 0 w 18916"/>
                <a:gd name="T1" fmla="*/ 0 h 21600"/>
                <a:gd name="T2" fmla="*/ 0 w 18916"/>
                <a:gd name="T3" fmla="*/ 0 h 21600"/>
                <a:gd name="T4" fmla="*/ 0 w 18916"/>
                <a:gd name="T5" fmla="*/ 0 h 21600"/>
                <a:gd name="T6" fmla="*/ 0 60000 65536"/>
                <a:gd name="T7" fmla="*/ 0 60000 65536"/>
                <a:gd name="T8" fmla="*/ 0 60000 65536"/>
                <a:gd name="T9" fmla="*/ 0 w 18916"/>
                <a:gd name="T10" fmla="*/ 0 h 21600"/>
                <a:gd name="T11" fmla="*/ 18916 w 189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16" h="21600" fill="none" extrusionOk="0">
                  <a:moveTo>
                    <a:pt x="0" y="23"/>
                  </a:moveTo>
                  <a:cubicBezTo>
                    <a:pt x="333" y="7"/>
                    <a:pt x="666" y="-1"/>
                    <a:pt x="1000" y="0"/>
                  </a:cubicBezTo>
                  <a:cubicBezTo>
                    <a:pt x="8186" y="0"/>
                    <a:pt x="14901" y="3573"/>
                    <a:pt x="18915" y="9534"/>
                  </a:cubicBezTo>
                </a:path>
                <a:path w="18916" h="21600" stroke="0" extrusionOk="0">
                  <a:moveTo>
                    <a:pt x="0" y="23"/>
                  </a:moveTo>
                  <a:cubicBezTo>
                    <a:pt x="333" y="7"/>
                    <a:pt x="666" y="-1"/>
                    <a:pt x="1000" y="0"/>
                  </a:cubicBezTo>
                  <a:cubicBezTo>
                    <a:pt x="8186" y="0"/>
                    <a:pt x="14901" y="3573"/>
                    <a:pt x="18915" y="9534"/>
                  </a:cubicBezTo>
                  <a:lnTo>
                    <a:pt x="1000" y="2160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aphicFrame>
          <p:nvGraphicFramePr>
            <p:cNvPr id="38916" name="Object 20"/>
            <p:cNvGraphicFramePr>
              <a:graphicFrameLocks noChangeAspect="1"/>
            </p:cNvGraphicFramePr>
            <p:nvPr/>
          </p:nvGraphicFramePr>
          <p:xfrm>
            <a:off x="4785" y="2907"/>
            <a:ext cx="178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55" name="Equation" r:id="rId8" imgW="126720" imgH="177480" progId="Equation.DSMT4">
                    <p:embed/>
                  </p:oleObj>
                </mc:Choice>
                <mc:Fallback>
                  <p:oleObj name="Equation" r:id="rId8" imgW="126720" imgH="17748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2907"/>
                          <a:ext cx="178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7" name="Object 21"/>
            <p:cNvGraphicFramePr>
              <a:graphicFrameLocks noChangeAspect="1"/>
            </p:cNvGraphicFramePr>
            <p:nvPr/>
          </p:nvGraphicFramePr>
          <p:xfrm>
            <a:off x="4649" y="2205"/>
            <a:ext cx="214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56" name="Equation" r:id="rId10" imgW="152280" imgH="164880" progId="Equation.DSMT4">
                    <p:embed/>
                  </p:oleObj>
                </mc:Choice>
                <mc:Fallback>
                  <p:oleObj name="Equation" r:id="rId10" imgW="152280" imgH="16488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9" y="2205"/>
                          <a:ext cx="214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8" name="Object 22"/>
            <p:cNvGraphicFramePr>
              <a:graphicFrameLocks noChangeAspect="1"/>
            </p:cNvGraphicFramePr>
            <p:nvPr/>
          </p:nvGraphicFramePr>
          <p:xfrm>
            <a:off x="5420" y="2613"/>
            <a:ext cx="178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57" name="Equation" r:id="rId12" imgW="126720" imgH="164880" progId="Equation.DSMT4">
                    <p:embed/>
                  </p:oleObj>
                </mc:Choice>
                <mc:Fallback>
                  <p:oleObj name="Equation" r:id="rId12" imgW="126720" imgH="16488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0" y="2613"/>
                          <a:ext cx="178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9" name="Object 23"/>
            <p:cNvGraphicFramePr>
              <a:graphicFrameLocks noChangeAspect="1"/>
            </p:cNvGraphicFramePr>
            <p:nvPr/>
          </p:nvGraphicFramePr>
          <p:xfrm>
            <a:off x="4785" y="2613"/>
            <a:ext cx="125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58" name="Equation" r:id="rId14" imgW="88560" imgH="152280" progId="Equation.DSMT4">
                    <p:embed/>
                  </p:oleObj>
                </mc:Choice>
                <mc:Fallback>
                  <p:oleObj name="Equation" r:id="rId14" imgW="88560" imgH="15228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2613"/>
                          <a:ext cx="125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23" name="スライド番号プレースホルダ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5858E113-34FE-4F39-B2AC-2E4BEF8A2175}" type="slidenum">
              <a:rPr kumimoji="0" lang="en-US" altLang="ja-JP" smtClean="0"/>
              <a:pPr eaLnBrk="1" hangingPunct="1"/>
              <a:t>54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The Vector Dot Product</a:t>
            </a:r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ja-JP" sz="2600" smtClean="0"/>
          </a:p>
          <a:p>
            <a:pPr eaLnBrk="1" hangingPunct="1"/>
            <a:endParaRPr lang="en-US" altLang="ja-JP" sz="2600" smtClean="0"/>
          </a:p>
          <a:p>
            <a:pPr eaLnBrk="1" hangingPunct="1"/>
            <a:endParaRPr lang="en-US" altLang="ja-JP" sz="2600" smtClean="0"/>
          </a:p>
          <a:p>
            <a:pPr eaLnBrk="1" hangingPunct="1"/>
            <a:endParaRPr lang="en-US" altLang="ja-JP" sz="2600" smtClean="0"/>
          </a:p>
          <a:p>
            <a:pPr eaLnBrk="1" hangingPunct="1"/>
            <a:endParaRPr lang="en-US" altLang="ja-JP" sz="2600" smtClean="0"/>
          </a:p>
          <a:p>
            <a:pPr eaLnBrk="1" hangingPunct="1"/>
            <a:endParaRPr lang="en-US" altLang="ja-JP" sz="2600" smtClean="0"/>
          </a:p>
          <a:p>
            <a:pPr eaLnBrk="1" hangingPunct="1"/>
            <a:r>
              <a:rPr lang="en-US" altLang="ja-JP" sz="2600" smtClean="0"/>
              <a:t>length =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916238" y="1989138"/>
          <a:ext cx="1268412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4" imgW="545760" imgH="711000" progId="Equation.3">
                  <p:embed/>
                </p:oleObj>
              </mc:Choice>
              <mc:Fallback>
                <p:oleObj name="Equation" r:id="rId4" imgW="54576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989138"/>
                        <a:ext cx="1268412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63650" y="1989138"/>
          <a:ext cx="3595688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6" imgW="1549080" imgH="939600" progId="Equation.3">
                  <p:embed/>
                </p:oleObj>
              </mc:Choice>
              <mc:Fallback>
                <p:oleObj name="Equation" r:id="rId6" imgW="1549080" imgH="939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1989138"/>
                        <a:ext cx="3595688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2627313" y="4652963"/>
          <a:ext cx="170973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8" imgW="736560" imgH="266400" progId="Equation.3">
                  <p:embed/>
                </p:oleObj>
              </mc:Choice>
              <mc:Fallback>
                <p:oleObj name="Equation" r:id="rId8" imgW="736560" imgH="266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652963"/>
                        <a:ext cx="1709737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5043-0CFE-4C8B-A0AF-321EE189414C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Properties of the Dot Product</a:t>
            </a: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600" smtClean="0"/>
              <a:t>symmetric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i="1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600" smtClean="0"/>
              <a:t>nondegenerate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              only when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600" smtClean="0"/>
              <a:t>bilinear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i="1" smtClean="0"/>
              <a:t> </a:t>
            </a:r>
            <a:endParaRPr lang="en-US" altLang="ja-JP" sz="220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600" smtClean="0"/>
              <a:t>unit vector (normalizing)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600" smtClean="0"/>
              <a:t>angle between the vectors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200" smtClean="0"/>
              <a:t> 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47813" y="2968625"/>
          <a:ext cx="12493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4" imgW="520560" imgH="177480" progId="Equation.3">
                  <p:embed/>
                </p:oleObj>
              </mc:Choice>
              <mc:Fallback>
                <p:oleObj name="Equation" r:id="rId4" imgW="52056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968625"/>
                        <a:ext cx="124936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601788" y="3733800"/>
          <a:ext cx="42656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6" imgW="1777680" imgH="203040" progId="Equation.3">
                  <p:embed/>
                </p:oleObj>
              </mc:Choice>
              <mc:Fallback>
                <p:oleObj name="Equation" r:id="rId6" imgW="177768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3733800"/>
                        <a:ext cx="4265612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1547813" y="2230438"/>
          <a:ext cx="18272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8" imgW="761760" imgH="139680" progId="Equation.3">
                  <p:embed/>
                </p:oleObj>
              </mc:Choice>
              <mc:Fallback>
                <p:oleObj name="Equation" r:id="rId8" imgW="761760" imgH="139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230438"/>
                        <a:ext cx="182721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9"/>
          <p:cNvGraphicFramePr>
            <a:graphicFrameLocks noChangeAspect="1"/>
          </p:cNvGraphicFramePr>
          <p:nvPr/>
        </p:nvGraphicFramePr>
        <p:xfrm>
          <a:off x="4397375" y="2968625"/>
          <a:ext cx="8223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10" imgW="342720" imgH="177480" progId="Equation.3">
                  <p:embed/>
                </p:oleObj>
              </mc:Choice>
              <mc:Fallback>
                <p:oleObj name="Equation" r:id="rId10" imgW="342720" imgH="177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2968625"/>
                        <a:ext cx="8223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0"/>
          <p:cNvGraphicFramePr>
            <a:graphicFrameLocks noChangeAspect="1"/>
          </p:cNvGraphicFramePr>
          <p:nvPr/>
        </p:nvGraphicFramePr>
        <p:xfrm>
          <a:off x="1619250" y="4519613"/>
          <a:ext cx="14319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12" imgW="596880" imgH="253800" progId="Equation.3">
                  <p:embed/>
                </p:oleObj>
              </mc:Choice>
              <mc:Fallback>
                <p:oleObj name="Equation" r:id="rId12" imgW="596880" imgH="253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519613"/>
                        <a:ext cx="14319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63688" y="5411788"/>
          <a:ext cx="20716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14" imgW="1130040" imgH="253800" progId="Equation.3">
                  <p:embed/>
                </p:oleObj>
              </mc:Choice>
              <mc:Fallback>
                <p:oleObj name="Equation" r:id="rId14" imgW="1130040" imgH="25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5411788"/>
                        <a:ext cx="2071687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Projection</a:t>
            </a:r>
          </a:p>
        </p:txBody>
      </p:sp>
      <p:sp>
        <p:nvSpPr>
          <p:cNvPr id="4103" name="Line 20"/>
          <p:cNvSpPr>
            <a:spLocks noChangeShapeType="1"/>
          </p:cNvSpPr>
          <p:nvPr/>
        </p:nvSpPr>
        <p:spPr bwMode="auto">
          <a:xfrm>
            <a:off x="2889250" y="2551113"/>
            <a:ext cx="820738" cy="1652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4" name="Freeform 21"/>
          <p:cNvSpPr>
            <a:spLocks/>
          </p:cNvSpPr>
          <p:nvPr/>
        </p:nvSpPr>
        <p:spPr bwMode="auto">
          <a:xfrm>
            <a:off x="3576638" y="3792538"/>
            <a:ext cx="401637" cy="268287"/>
          </a:xfrm>
          <a:custGeom>
            <a:avLst/>
            <a:gdLst>
              <a:gd name="T0" fmla="*/ 0 w 253"/>
              <a:gd name="T1" fmla="*/ 144462 h 169"/>
              <a:gd name="T2" fmla="*/ 257175 w 253"/>
              <a:gd name="T3" fmla="*/ 0 h 169"/>
              <a:gd name="T4" fmla="*/ 401637 w 253"/>
              <a:gd name="T5" fmla="*/ 268287 h 169"/>
              <a:gd name="T6" fmla="*/ 0 60000 65536"/>
              <a:gd name="T7" fmla="*/ 0 60000 65536"/>
              <a:gd name="T8" fmla="*/ 0 60000 65536"/>
              <a:gd name="T9" fmla="*/ 0 w 253"/>
              <a:gd name="T10" fmla="*/ 0 h 169"/>
              <a:gd name="T11" fmla="*/ 253 w 253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" h="169">
                <a:moveTo>
                  <a:pt x="0" y="91"/>
                </a:moveTo>
                <a:lnTo>
                  <a:pt x="162" y="0"/>
                </a:lnTo>
                <a:lnTo>
                  <a:pt x="253" y="169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5" name="Line 22"/>
          <p:cNvSpPr>
            <a:spLocks noChangeShapeType="1"/>
          </p:cNvSpPr>
          <p:nvPr/>
        </p:nvSpPr>
        <p:spPr bwMode="auto">
          <a:xfrm flipV="1">
            <a:off x="898525" y="4191000"/>
            <a:ext cx="2789238" cy="140811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6" name="Line 24"/>
          <p:cNvSpPr>
            <a:spLocks noChangeShapeType="1"/>
          </p:cNvSpPr>
          <p:nvPr/>
        </p:nvSpPr>
        <p:spPr bwMode="auto">
          <a:xfrm flipV="1">
            <a:off x="3700463" y="3783013"/>
            <a:ext cx="779462" cy="41116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7" name="Line 27"/>
          <p:cNvSpPr>
            <a:spLocks noChangeShapeType="1"/>
          </p:cNvSpPr>
          <p:nvPr/>
        </p:nvSpPr>
        <p:spPr bwMode="auto">
          <a:xfrm flipV="1">
            <a:off x="969963" y="2565400"/>
            <a:ext cx="1873250" cy="29718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4098" name="Object 33"/>
          <p:cNvGraphicFramePr>
            <a:graphicFrameLocks noGrp="1" noChangeAspect="1"/>
          </p:cNvGraphicFramePr>
          <p:nvPr>
            <p:ph idx="1"/>
          </p:nvPr>
        </p:nvGraphicFramePr>
        <p:xfrm>
          <a:off x="5511800" y="2781300"/>
          <a:ext cx="2439988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4" imgW="1143000" imgH="977760" progId="Equation.DSMT4">
                  <p:embed/>
                </p:oleObj>
              </mc:Choice>
              <mc:Fallback>
                <p:oleObj name="Equation" r:id="rId4" imgW="1143000" imgH="97776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2781300"/>
                        <a:ext cx="2439988" cy="208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6"/>
          <p:cNvGraphicFramePr>
            <a:graphicFrameLocks noChangeAspect="1"/>
          </p:cNvGraphicFramePr>
          <p:nvPr/>
        </p:nvGraphicFramePr>
        <p:xfrm>
          <a:off x="2411413" y="2554288"/>
          <a:ext cx="32543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6" imgW="152280" imgH="139680" progId="Equation.DSMT4">
                  <p:embed/>
                </p:oleObj>
              </mc:Choice>
              <mc:Fallback>
                <p:oleObj name="Equation" r:id="rId6" imgW="152280" imgH="1396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554288"/>
                        <a:ext cx="325437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37"/>
          <p:cNvGraphicFramePr>
            <a:graphicFrameLocks noChangeAspect="1"/>
          </p:cNvGraphicFramePr>
          <p:nvPr/>
        </p:nvGraphicFramePr>
        <p:xfrm>
          <a:off x="3481388" y="4283075"/>
          <a:ext cx="2714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4283075"/>
                        <a:ext cx="2714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38"/>
          <p:cNvGraphicFramePr>
            <a:graphicFrameLocks noChangeAspect="1"/>
          </p:cNvGraphicFramePr>
          <p:nvPr/>
        </p:nvGraphicFramePr>
        <p:xfrm>
          <a:off x="4462463" y="3595688"/>
          <a:ext cx="32543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10" imgW="152280" imgH="177480" progId="Equation.DSMT4">
                  <p:embed/>
                </p:oleObj>
              </mc:Choice>
              <mc:Fallback>
                <p:oleObj name="Equation" r:id="rId10" imgW="152280" imgH="17748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3" y="3595688"/>
                        <a:ext cx="32543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9208-C0A3-490D-B2F2-9A2DC70B2227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Cross Product of Vectors</a:t>
            </a:r>
            <a:endParaRPr lang="ja-JP" alt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Definition</a:t>
            </a:r>
          </a:p>
          <a:p>
            <a:pPr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where                                           are standard unit vectors</a:t>
            </a:r>
          </a:p>
          <a:p>
            <a:pPr eaLnBrk="1" hangingPunct="1"/>
            <a:r>
              <a:rPr lang="en-US" altLang="zh-TW" smtClean="0"/>
              <a:t>Application</a:t>
            </a:r>
          </a:p>
          <a:p>
            <a:pPr lvl="1" eaLnBrk="1" hangingPunct="1"/>
            <a:r>
              <a:rPr lang="en-US" altLang="zh-TW" smtClean="0"/>
              <a:t>A normal vector to a polygon is calculated from 3 (non-collinear) vertices of the polygon.  </a:t>
            </a:r>
          </a:p>
        </p:txBody>
      </p:sp>
      <p:graphicFrame>
        <p:nvGraphicFramePr>
          <p:cNvPr id="11268" name="Object 2"/>
          <p:cNvGraphicFramePr>
            <a:graphicFrameLocks noChangeAspect="1"/>
          </p:cNvGraphicFramePr>
          <p:nvPr/>
        </p:nvGraphicFramePr>
        <p:xfrm>
          <a:off x="1643063" y="2312988"/>
          <a:ext cx="7186612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Equation" r:id="rId4" imgW="2997200" imgH="406400" progId="Equation.DSMT4">
                  <p:embed/>
                </p:oleObj>
              </mc:Choice>
              <mc:Fallback>
                <p:oleObj name="Equation" r:id="rId4" imgW="2997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2312988"/>
                        <a:ext cx="7186612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3"/>
          <p:cNvGraphicFramePr>
            <a:graphicFrameLocks noChangeAspect="1"/>
          </p:cNvGraphicFramePr>
          <p:nvPr/>
        </p:nvGraphicFramePr>
        <p:xfrm>
          <a:off x="2571750" y="3346450"/>
          <a:ext cx="4902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Equation" r:id="rId6" imgW="2044700" imgH="203200" progId="Equation.DSMT4">
                  <p:embed/>
                </p:oleObj>
              </mc:Choice>
              <mc:Fallback>
                <p:oleObj name="Equation" r:id="rId6" imgW="2044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346450"/>
                        <a:ext cx="49022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4"/>
          <p:cNvGraphicFramePr>
            <a:graphicFrameLocks noChangeAspect="1"/>
          </p:cNvGraphicFramePr>
          <p:nvPr/>
        </p:nvGraphicFramePr>
        <p:xfrm>
          <a:off x="7562850" y="3786188"/>
          <a:ext cx="158115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Equation" r:id="rId8" imgW="660400" imgH="228600" progId="Equation.DSMT4">
                  <p:embed/>
                </p:oleObj>
              </mc:Choice>
              <mc:Fallback>
                <p:oleObj name="Equation" r:id="rId8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3786188"/>
                        <a:ext cx="158115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1" name="グループ化 26"/>
          <p:cNvGrpSpPr>
            <a:grpSpLocks/>
          </p:cNvGrpSpPr>
          <p:nvPr/>
        </p:nvGrpSpPr>
        <p:grpSpPr bwMode="auto">
          <a:xfrm>
            <a:off x="6429375" y="3857625"/>
            <a:ext cx="2286000" cy="1425575"/>
            <a:chOff x="6286512" y="3429000"/>
            <a:chExt cx="2286016" cy="1425582"/>
          </a:xfrm>
        </p:grpSpPr>
        <p:sp>
          <p:nvSpPr>
            <p:cNvPr id="11273" name="Line 4"/>
            <p:cNvSpPr>
              <a:spLocks noChangeShapeType="1"/>
            </p:cNvSpPr>
            <p:nvPr/>
          </p:nvSpPr>
          <p:spPr bwMode="auto">
            <a:xfrm>
              <a:off x="6591328" y="4257684"/>
              <a:ext cx="990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4" name="Line 5"/>
            <p:cNvSpPr>
              <a:spLocks noChangeShapeType="1"/>
            </p:cNvSpPr>
            <p:nvPr/>
          </p:nvSpPr>
          <p:spPr bwMode="auto">
            <a:xfrm flipV="1">
              <a:off x="6591328" y="3800484"/>
              <a:ext cx="990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5" name="Line 6"/>
            <p:cNvSpPr>
              <a:spLocks noChangeShapeType="1"/>
            </p:cNvSpPr>
            <p:nvPr/>
          </p:nvSpPr>
          <p:spPr bwMode="auto">
            <a:xfrm flipV="1">
              <a:off x="7581928" y="4257684"/>
              <a:ext cx="990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6" name="Line 7"/>
            <p:cNvSpPr>
              <a:spLocks noChangeShapeType="1"/>
            </p:cNvSpPr>
            <p:nvPr/>
          </p:nvSpPr>
          <p:spPr bwMode="auto">
            <a:xfrm>
              <a:off x="7581928" y="3800484"/>
              <a:ext cx="990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" name="Line 8"/>
            <p:cNvSpPr>
              <a:spLocks noChangeShapeType="1"/>
            </p:cNvSpPr>
            <p:nvPr/>
          </p:nvSpPr>
          <p:spPr bwMode="auto">
            <a:xfrm flipV="1">
              <a:off x="6591328" y="3581409"/>
              <a:ext cx="0" cy="676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aphicFrame>
          <p:nvGraphicFramePr>
            <p:cNvPr id="11278" name="Object 5"/>
            <p:cNvGraphicFramePr>
              <a:graphicFrameLocks noChangeAspect="1"/>
            </p:cNvGraphicFramePr>
            <p:nvPr/>
          </p:nvGraphicFramePr>
          <p:xfrm>
            <a:off x="6286512" y="3429000"/>
            <a:ext cx="3349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7" name="Equation" r:id="rId10" imgW="139639" imgH="152334" progId="Equation.DSMT4">
                    <p:embed/>
                  </p:oleObj>
                </mc:Choice>
                <mc:Fallback>
                  <p:oleObj name="Equation" r:id="rId10" imgW="139639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6512" y="3429000"/>
                          <a:ext cx="334963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9" name="Object 6"/>
            <p:cNvGraphicFramePr>
              <a:graphicFrameLocks noChangeAspect="1"/>
            </p:cNvGraphicFramePr>
            <p:nvPr/>
          </p:nvGraphicFramePr>
          <p:xfrm>
            <a:off x="7000892" y="3646492"/>
            <a:ext cx="304800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8"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0892" y="3646492"/>
                          <a:ext cx="304800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0" name="Object 7"/>
            <p:cNvGraphicFramePr>
              <a:graphicFrameLocks noChangeAspect="1"/>
            </p:cNvGraphicFramePr>
            <p:nvPr/>
          </p:nvGraphicFramePr>
          <p:xfrm>
            <a:off x="6929454" y="4429132"/>
            <a:ext cx="304800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9" name="Equation" r:id="rId14" imgW="126725" imgH="177415" progId="Equation.DSMT4">
                    <p:embed/>
                  </p:oleObj>
                </mc:Choice>
                <mc:Fallback>
                  <p:oleObj name="Equation" r:id="rId14" imgW="126725" imgH="17741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54" y="4429132"/>
                          <a:ext cx="304800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2" name="スライド番号プレースホルダ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50FCB69-A5AD-4364-AE33-D2A05635A013}" type="slidenum">
              <a:rPr kumimoji="0" lang="en-US" altLang="ja-JP" smtClean="0"/>
              <a:pPr eaLnBrk="1" hangingPunct="1"/>
              <a:t>8</a:t>
            </a:fld>
            <a:endParaRPr kumimoji="0"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6395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1668</TotalTime>
  <Words>1313</Words>
  <Application>Microsoft Office PowerPoint</Application>
  <PresentationFormat>画面に合わせる (4:3)</PresentationFormat>
  <Paragraphs>534</Paragraphs>
  <Slides>55</Slides>
  <Notes>54</Notes>
  <HiddenSlides>4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55</vt:i4>
      </vt:variant>
    </vt:vector>
  </HeadingPairs>
  <TitlesOfParts>
    <vt:vector size="58" baseType="lpstr">
      <vt:lpstr>Profile</vt:lpstr>
      <vt:lpstr>Equation</vt:lpstr>
      <vt:lpstr>Image</vt:lpstr>
      <vt:lpstr>Computer Graphics</vt:lpstr>
      <vt:lpstr>Geometrical Transformations</vt:lpstr>
      <vt:lpstr>Vectors</vt:lpstr>
      <vt:lpstr>Vectors</vt:lpstr>
      <vt:lpstr>Addition of Vectors</vt:lpstr>
      <vt:lpstr>The Vector Dot Product</vt:lpstr>
      <vt:lpstr>Properties of the Dot Product</vt:lpstr>
      <vt:lpstr>Projection</vt:lpstr>
      <vt:lpstr>Cross Product of Vectors</vt:lpstr>
      <vt:lpstr>Matrices</vt:lpstr>
      <vt:lpstr>Matrix Basics</vt:lpstr>
      <vt:lpstr>Matrix Basics</vt:lpstr>
      <vt:lpstr>General Transformations</vt:lpstr>
      <vt:lpstr>Pipeline Implementation</vt:lpstr>
      <vt:lpstr>Representation</vt:lpstr>
      <vt:lpstr>2D Transformations</vt:lpstr>
      <vt:lpstr>Translation</vt:lpstr>
      <vt:lpstr>2D Translation</vt:lpstr>
      <vt:lpstr>2D Scaling</vt:lpstr>
      <vt:lpstr>2D Reflection</vt:lpstr>
      <vt:lpstr>2D Shearing</vt:lpstr>
      <vt:lpstr>2D Rotation</vt:lpstr>
      <vt:lpstr>2D Rotation</vt:lpstr>
      <vt:lpstr>Limitations of a 2X2 matrix</vt:lpstr>
      <vt:lpstr>Homogeneous Coordinates</vt:lpstr>
      <vt:lpstr>Homogeneous Coordinates</vt:lpstr>
      <vt:lpstr>Homogeneous Coordinates for 2D Translation</vt:lpstr>
      <vt:lpstr>Homogeneous Coordinates for 2D Translation</vt:lpstr>
      <vt:lpstr>Homogeneous Coordinates for 2D Scaling</vt:lpstr>
      <vt:lpstr>Homogeneous Coordinates for 2D Rotation</vt:lpstr>
      <vt:lpstr>Properties of Transformations</vt:lpstr>
      <vt:lpstr>Composition of 2D Transformations</vt:lpstr>
      <vt:lpstr>Composition of 2D Transformations</vt:lpstr>
      <vt:lpstr>The Window-to-Viewport Transformation</vt:lpstr>
      <vt:lpstr>The Window-to-Viewport Transformation</vt:lpstr>
      <vt:lpstr> Right-handed Coordinate System</vt:lpstr>
      <vt:lpstr>3D Translation &amp; 3D Scaling</vt:lpstr>
      <vt:lpstr>3D Reflection &amp; 3D Shearing</vt:lpstr>
      <vt:lpstr>3D Rotations</vt:lpstr>
      <vt:lpstr>Rotation About a Fixed Point other than the Origin</vt:lpstr>
      <vt:lpstr>Rotation About an Arbitrary Axis</vt:lpstr>
      <vt:lpstr>Euler Angles</vt:lpstr>
      <vt:lpstr>Euler Angles &amp; Interpolation</vt:lpstr>
      <vt:lpstr>Interpolating Euler Angles</vt:lpstr>
      <vt:lpstr>Smooth Rotation</vt:lpstr>
      <vt:lpstr>Incremental Rotation</vt:lpstr>
      <vt:lpstr>Solution: Quaternion Interpolation</vt:lpstr>
      <vt:lpstr>1D-Sphere and Complex Plane</vt:lpstr>
      <vt:lpstr>Quaternions</vt:lpstr>
      <vt:lpstr>Quaternions</vt:lpstr>
      <vt:lpstr>Basic Operations Using Quaternions</vt:lpstr>
      <vt:lpstr>Angle and Axis &amp; Eular Angles</vt:lpstr>
      <vt:lpstr>Matrix-to-Quaternion Conversion</vt:lpstr>
      <vt:lpstr>Quaternion-to-Matrix Conversion</vt:lpstr>
      <vt:lpstr>SLERP-Spherical Linear intERPolation</vt:lpstr>
    </vt:vector>
  </TitlesOfParts>
  <Company>University of Tokyo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dc:creator>Robin Bing-Yu Chen</dc:creator>
  <cp:lastModifiedBy>Robin</cp:lastModifiedBy>
  <cp:revision>242</cp:revision>
  <dcterms:created xsi:type="dcterms:W3CDTF">2003-09-05T14:57:13Z</dcterms:created>
  <dcterms:modified xsi:type="dcterms:W3CDTF">2010-10-27T14:20:30Z</dcterms:modified>
</cp:coreProperties>
</file>