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9" r:id="rId1"/>
  </p:sldMasterIdLst>
  <p:notesMasterIdLst>
    <p:notesMasterId r:id="rId48"/>
  </p:notesMasterIdLst>
  <p:sldIdLst>
    <p:sldId id="256" r:id="rId2"/>
    <p:sldId id="258" r:id="rId3"/>
    <p:sldId id="293" r:id="rId4"/>
    <p:sldId id="287" r:id="rId5"/>
    <p:sldId id="288" r:id="rId6"/>
    <p:sldId id="281" r:id="rId7"/>
    <p:sldId id="310" r:id="rId8"/>
    <p:sldId id="311" r:id="rId9"/>
    <p:sldId id="313" r:id="rId10"/>
    <p:sldId id="314" r:id="rId11"/>
    <p:sldId id="284" r:id="rId12"/>
    <p:sldId id="315" r:id="rId13"/>
    <p:sldId id="283" r:id="rId14"/>
    <p:sldId id="291" r:id="rId15"/>
    <p:sldId id="292" r:id="rId16"/>
    <p:sldId id="309" r:id="rId17"/>
    <p:sldId id="294" r:id="rId18"/>
    <p:sldId id="295" r:id="rId19"/>
    <p:sldId id="307" r:id="rId20"/>
    <p:sldId id="296" r:id="rId21"/>
    <p:sldId id="305" r:id="rId22"/>
    <p:sldId id="260" r:id="rId23"/>
    <p:sldId id="261" r:id="rId24"/>
    <p:sldId id="262" r:id="rId25"/>
    <p:sldId id="263" r:id="rId26"/>
    <p:sldId id="270" r:id="rId27"/>
    <p:sldId id="277" r:id="rId28"/>
    <p:sldId id="297" r:id="rId29"/>
    <p:sldId id="264" r:id="rId30"/>
    <p:sldId id="267" r:id="rId31"/>
    <p:sldId id="269" r:id="rId32"/>
    <p:sldId id="278" r:id="rId33"/>
    <p:sldId id="268" r:id="rId34"/>
    <p:sldId id="298" r:id="rId35"/>
    <p:sldId id="299" r:id="rId36"/>
    <p:sldId id="300" r:id="rId37"/>
    <p:sldId id="301" r:id="rId38"/>
    <p:sldId id="303" r:id="rId39"/>
    <p:sldId id="265" r:id="rId40"/>
    <p:sldId id="271" r:id="rId41"/>
    <p:sldId id="272" r:id="rId42"/>
    <p:sldId id="266" r:id="rId43"/>
    <p:sldId id="273" r:id="rId44"/>
    <p:sldId id="274" r:id="rId45"/>
    <p:sldId id="275" r:id="rId46"/>
    <p:sldId id="276" r:id="rId4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30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0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AF59EFD-470A-4B19-9405-A0024656CF9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03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25D01-7322-4DE3-A8DC-500600AF939C}" type="slidenum">
              <a:rPr lang="en-US" altLang="ja-JP"/>
              <a:pPr/>
              <a:t>0</a:t>
            </a:fld>
            <a:endParaRPr lang="en-US" altLang="ja-JP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74BB9-C5B7-4F96-BADB-416044D0357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BABB0-EE7F-42AC-BE63-6962FBF551B6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7DD07-80DE-42B5-8832-BC1063F52D7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B8090-B9B5-44AD-9B12-9D25AA2E756B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85479-3CC8-49F3-87F3-C9234484D8C1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9ED7C-27C0-4408-BF17-A9522089CA04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AFD30-9D6A-41B0-AC70-193DA21883D7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C8A13-B236-4A4D-A3BE-DA73CC5EC543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52C4E-99B7-48AE-BBA8-043E5563FA7F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101DB-BC49-469F-9A5E-10F7EBB93489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0028E-D03F-45C3-A5EC-ABFF8B87DAA4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532F0-6F4D-4B91-8BF9-3924088DFAD4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D7349-82DF-44B3-8AC7-FFBA2907F469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D93D8-5714-41CE-B020-771C1C23622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2B186-009D-42A1-822C-73689BBE80B5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F41FD-DD10-42AC-BA2F-A9C001D67B13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7362-D77F-4EFC-AC01-4ACE14CEBABD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3B34C-FDEC-4EF9-BEF6-12AD3EDB9E8D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E7381-24AA-4A0C-91E1-F06C3B5488C4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6223D-C84A-4DBF-8268-4FDA00823A5C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3C8A8-A756-4966-A3DB-007E50D85467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10E6F-4B08-4015-AC06-40629BF92602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257A5-BF18-4B25-8B39-7B83F1C313AB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7DC02-FA55-4D93-BFFE-12EFFED2DC0C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1CDFC-B97A-4F8D-9722-9FDFCA4FF23F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6B47A-2421-4717-AF27-96249743EFC7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17BBD-1C5B-4199-AB7C-11BF18FD2B42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C729C-CF9E-4B3D-90FF-630BF22A7138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EAEAE-8C19-4FC6-BB0A-F2ABC6858D42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3ED0B-3561-4D5D-84E1-7DFF65E25E1A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D3160-3E7A-4BCD-88F8-C9BF875A2F01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EC115-8B69-44D5-85B5-4F0C08BCD15A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BB663-7614-4F8F-8110-91B5E3D0212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F642C-35DB-4A2C-AE43-A695D5DA94E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7EBB-4039-4E8C-8A13-D73740535680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57ED6-17BB-4E6D-809E-0543C136E0CB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4BA6F-B4A1-43F5-A428-E393F087DA0C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ED455-CAF7-4985-98EE-51C5A0E5361D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58A09-686B-4FF6-BA0F-4FD5094B686D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29B8B-44C6-4E7E-A89A-62F7D641610B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9794B-109F-4ACE-99B3-7E8FCA5C3B25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2CE7F-2A45-4118-B461-C0092A53AB9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80074-F0CB-444E-A0FB-33143A4902E4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744B4-695D-4E3B-BA3E-B13095212D1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2F1C-1865-4258-9904-FB7D323DDA5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ja-JP" altLang="en-US" noProof="0" smtClean="0"/>
              <a:t>按一下以編輯母片副標題樣式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066946-E670-41C2-A30D-7AE9AEF82DA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B75E-D16E-44AE-AB00-5C72B54D29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053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9627-BDAD-47B6-8996-D9D3485114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645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24CDC30-8258-4210-8FE3-56BAE149AE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33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A391B-568D-4C68-81EC-2EC98EA446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2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F8EF4-568F-46EC-994F-BD7F24CE32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55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B773F-CDB7-4300-9B7F-57A574C234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845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62BE-A5A1-4C56-9DA1-08B13A0130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42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B3314-5CCD-4C12-BDBB-77DCA7D17F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313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BACE-DF03-4BF0-8D4C-CA9E95E931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238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4E47-D36E-44C4-959E-466BF6A9FF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446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2E70-8453-4EB8-84ED-9E9E5805739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927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按一下以編輯母片標題樣式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</a:t>
            </a:r>
          </a:p>
          <a:p>
            <a:pPr lvl="1"/>
            <a:r>
              <a:rPr lang="ja-JP" altLang="en-US" smtClean="0"/>
              <a:t>第二層</a:t>
            </a:r>
          </a:p>
          <a:p>
            <a:pPr lvl="2"/>
            <a:r>
              <a:rPr lang="ja-JP" altLang="en-US" smtClean="0"/>
              <a:t>第三層</a:t>
            </a:r>
          </a:p>
          <a:p>
            <a:pPr lvl="3"/>
            <a:r>
              <a:rPr lang="ja-JP" altLang="en-US" smtClean="0"/>
              <a:t>第四層</a:t>
            </a:r>
          </a:p>
          <a:p>
            <a:pPr lvl="4"/>
            <a:r>
              <a:rPr lang="ja-JP" altLang="en-US" smtClean="0"/>
              <a:t>第五層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2400">
              <a:latin typeface="Times New Roman" pitchFamily="18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ja-JP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7470BDEB-52F3-4857-857E-3BE568161F2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/>
              <a:t>Computer Graphics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Bing-Yu Chen</a:t>
            </a:r>
            <a:br>
              <a:rPr lang="en-US" altLang="ja-JP"/>
            </a:br>
            <a:r>
              <a:rPr lang="en-US" altLang="ja-JP"/>
              <a:t>National Taiwan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Projections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900" b="1"/>
              <a:t>Projections</a:t>
            </a:r>
            <a:r>
              <a:rPr lang="en-US" altLang="ja-JP" sz="1900"/>
              <a:t> transform points in </a:t>
            </a:r>
            <a:r>
              <a:rPr lang="en-US" altLang="ja-JP" sz="1900" i="1"/>
              <a:t>n</a:t>
            </a:r>
            <a:r>
              <a:rPr lang="en-US" altLang="ja-JP" sz="1900"/>
              <a:t>-space to </a:t>
            </a:r>
            <a:r>
              <a:rPr lang="en-US" altLang="ja-JP" sz="1900" i="1"/>
              <a:t>m</a:t>
            </a:r>
            <a:r>
              <a:rPr lang="en-US" altLang="ja-JP" sz="1900"/>
              <a:t>-space, where </a:t>
            </a:r>
            <a:r>
              <a:rPr lang="en-US" altLang="ja-JP" sz="1900" i="1"/>
              <a:t>m</a:t>
            </a:r>
            <a:r>
              <a:rPr lang="en-US" altLang="ja-JP" sz="1900"/>
              <a:t> &lt; </a:t>
            </a:r>
            <a:r>
              <a:rPr lang="en-US" altLang="ja-JP" sz="1900" i="1"/>
              <a:t>n</a:t>
            </a:r>
            <a:r>
              <a:rPr lang="en-US" altLang="ja-JP" sz="1900"/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1900"/>
              <a:t>In 3D, we map points from 3-space to the </a:t>
            </a:r>
            <a:r>
              <a:rPr lang="en-US" altLang="ja-JP" sz="1900" b="1"/>
              <a:t>projection plane (PP)</a:t>
            </a:r>
            <a:r>
              <a:rPr lang="en-US" altLang="ja-JP" sz="1900"/>
              <a:t> along projectors emanating from the </a:t>
            </a:r>
            <a:r>
              <a:rPr lang="en-US" altLang="ja-JP" sz="1900" b="1"/>
              <a:t>center of projection (COP)</a:t>
            </a:r>
            <a:r>
              <a:rPr lang="en-US" altLang="ja-JP" sz="1900"/>
              <a:t>.</a:t>
            </a:r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endParaRPr lang="en-US" altLang="ja-JP" sz="1900"/>
          </a:p>
          <a:p>
            <a:pPr>
              <a:lnSpc>
                <a:spcPct val="80000"/>
              </a:lnSpc>
            </a:pPr>
            <a:r>
              <a:rPr lang="en-US" altLang="ja-JP" sz="1900"/>
              <a:t>There are two basic type of projections:</a:t>
            </a:r>
          </a:p>
          <a:p>
            <a:pPr lvl="1">
              <a:lnSpc>
                <a:spcPct val="80000"/>
              </a:lnSpc>
            </a:pPr>
            <a:r>
              <a:rPr lang="en-US" altLang="ja-JP" sz="1700" b="1"/>
              <a:t>Perspective</a:t>
            </a:r>
            <a:r>
              <a:rPr lang="en-US" altLang="ja-JP" sz="1700"/>
              <a:t> </a:t>
            </a:r>
            <a:r>
              <a:rPr lang="en-US" altLang="ja-JP" sz="1700">
                <a:latin typeface="Arial"/>
              </a:rPr>
              <a:t>–</a:t>
            </a:r>
            <a:r>
              <a:rPr lang="en-US" altLang="ja-JP" sz="1700"/>
              <a:t> distance from COP to PP finite</a:t>
            </a:r>
          </a:p>
          <a:p>
            <a:pPr lvl="1">
              <a:lnSpc>
                <a:spcPct val="80000"/>
              </a:lnSpc>
            </a:pPr>
            <a:r>
              <a:rPr lang="en-US" altLang="ja-JP" sz="1700" b="1"/>
              <a:t>Parallel</a:t>
            </a:r>
            <a:r>
              <a:rPr lang="en-US" altLang="ja-JP" sz="1700"/>
              <a:t> </a:t>
            </a:r>
            <a:r>
              <a:rPr lang="en-US" altLang="ja-JP" sz="1700">
                <a:latin typeface="Arial"/>
              </a:rPr>
              <a:t>–</a:t>
            </a:r>
            <a:r>
              <a:rPr lang="en-US" altLang="ja-JP" sz="1700"/>
              <a:t> distance from COP to PP infinite</a:t>
            </a:r>
          </a:p>
        </p:txBody>
      </p:sp>
      <p:grpSp>
        <p:nvGrpSpPr>
          <p:cNvPr id="387091" name="Group 19"/>
          <p:cNvGrpSpPr>
            <a:grpSpLocks/>
          </p:cNvGrpSpPr>
          <p:nvPr/>
        </p:nvGrpSpPr>
        <p:grpSpPr bwMode="auto">
          <a:xfrm>
            <a:off x="2554288" y="2852738"/>
            <a:ext cx="5905500" cy="2952750"/>
            <a:chOff x="1020" y="1661"/>
            <a:chExt cx="3720" cy="1860"/>
          </a:xfrm>
        </p:grpSpPr>
        <p:sp>
          <p:nvSpPr>
            <p:cNvPr id="387078" name="Freeform 6"/>
            <p:cNvSpPr>
              <a:spLocks/>
            </p:cNvSpPr>
            <p:nvPr/>
          </p:nvSpPr>
          <p:spPr bwMode="auto">
            <a:xfrm>
              <a:off x="2472" y="1661"/>
              <a:ext cx="1497" cy="1860"/>
            </a:xfrm>
            <a:custGeom>
              <a:avLst/>
              <a:gdLst>
                <a:gd name="T0" fmla="*/ 0 w 1497"/>
                <a:gd name="T1" fmla="*/ 0 h 1860"/>
                <a:gd name="T2" fmla="*/ 0 w 1497"/>
                <a:gd name="T3" fmla="*/ 1179 h 1860"/>
                <a:gd name="T4" fmla="*/ 1497 w 1497"/>
                <a:gd name="T5" fmla="*/ 1860 h 1860"/>
                <a:gd name="T6" fmla="*/ 1497 w 1497"/>
                <a:gd name="T7" fmla="*/ 726 h 1860"/>
                <a:gd name="T8" fmla="*/ 0 w 1497"/>
                <a:gd name="T9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860">
                  <a:moveTo>
                    <a:pt x="0" y="0"/>
                  </a:moveTo>
                  <a:lnTo>
                    <a:pt x="0" y="1179"/>
                  </a:lnTo>
                  <a:lnTo>
                    <a:pt x="1497" y="1860"/>
                  </a:lnTo>
                  <a:lnTo>
                    <a:pt x="1497" y="7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7079" name="Oval 7"/>
            <p:cNvSpPr>
              <a:spLocks noChangeArrowheads="1"/>
            </p:cNvSpPr>
            <p:nvPr/>
          </p:nvSpPr>
          <p:spPr bwMode="auto">
            <a:xfrm>
              <a:off x="4105" y="1842"/>
              <a:ext cx="63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7080" name="Oval 8"/>
            <p:cNvSpPr>
              <a:spLocks noChangeArrowheads="1"/>
            </p:cNvSpPr>
            <p:nvPr/>
          </p:nvSpPr>
          <p:spPr bwMode="auto">
            <a:xfrm>
              <a:off x="4105" y="2296"/>
              <a:ext cx="63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87082" name="AutoShape 10"/>
            <p:cNvCxnSpPr>
              <a:cxnSpLocks noChangeShapeType="1"/>
              <a:stCxn id="387079" idx="2"/>
              <a:endCxn id="387080" idx="2"/>
            </p:cNvCxnSpPr>
            <p:nvPr/>
          </p:nvCxnSpPr>
          <p:spPr bwMode="auto">
            <a:xfrm>
              <a:off x="4105" y="1933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7083" name="AutoShape 11"/>
            <p:cNvCxnSpPr>
              <a:cxnSpLocks noChangeShapeType="1"/>
              <a:stCxn id="387079" idx="6"/>
              <a:endCxn id="387080" idx="6"/>
            </p:cNvCxnSpPr>
            <p:nvPr/>
          </p:nvCxnSpPr>
          <p:spPr bwMode="auto">
            <a:xfrm>
              <a:off x="4740" y="1933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7084" name="Oval 12"/>
            <p:cNvSpPr>
              <a:spLocks noChangeArrowheads="1"/>
            </p:cNvSpPr>
            <p:nvPr/>
          </p:nvSpPr>
          <p:spPr bwMode="auto">
            <a:xfrm>
              <a:off x="1202" y="3067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87085" name="AutoShape 13"/>
            <p:cNvCxnSpPr>
              <a:cxnSpLocks noChangeShapeType="1"/>
              <a:stCxn id="387084" idx="6"/>
              <a:endCxn id="387079" idx="2"/>
            </p:cNvCxnSpPr>
            <p:nvPr/>
          </p:nvCxnSpPr>
          <p:spPr bwMode="auto">
            <a:xfrm flipV="1">
              <a:off x="1292" y="1933"/>
              <a:ext cx="2813" cy="11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7086" name="AutoShape 14"/>
            <p:cNvCxnSpPr>
              <a:cxnSpLocks noChangeShapeType="1"/>
              <a:stCxn id="387084" idx="6"/>
              <a:endCxn id="387080" idx="6"/>
            </p:cNvCxnSpPr>
            <p:nvPr/>
          </p:nvCxnSpPr>
          <p:spPr bwMode="auto">
            <a:xfrm flipV="1">
              <a:off x="1292" y="2387"/>
              <a:ext cx="3448" cy="7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7087" name="Oval 15"/>
            <p:cNvSpPr>
              <a:spLocks noChangeArrowheads="1"/>
            </p:cNvSpPr>
            <p:nvPr/>
          </p:nvSpPr>
          <p:spPr bwMode="auto">
            <a:xfrm>
              <a:off x="2970" y="2341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7088" name="Oval 16"/>
            <p:cNvSpPr>
              <a:spLocks noChangeArrowheads="1"/>
            </p:cNvSpPr>
            <p:nvPr/>
          </p:nvSpPr>
          <p:spPr bwMode="auto">
            <a:xfrm>
              <a:off x="3333" y="2614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7089" name="Text Box 17"/>
            <p:cNvSpPr txBox="1">
              <a:spLocks noChangeArrowheads="1"/>
            </p:cNvSpPr>
            <p:nvPr/>
          </p:nvSpPr>
          <p:spPr bwMode="auto">
            <a:xfrm>
              <a:off x="1020" y="2688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COP</a:t>
              </a:r>
            </a:p>
          </p:txBody>
        </p:sp>
        <p:sp>
          <p:nvSpPr>
            <p:cNvPr id="387090" name="Text Box 18"/>
            <p:cNvSpPr txBox="1">
              <a:spLocks noChangeArrowheads="1"/>
            </p:cNvSpPr>
            <p:nvPr/>
          </p:nvSpPr>
          <p:spPr bwMode="auto">
            <a:xfrm>
              <a:off x="2426" y="2024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PP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Perspective vs. Parallel Projections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600"/>
              <a:t>Computer graphics treats all projections the same and implements them with a single pipeline</a:t>
            </a:r>
          </a:p>
          <a:p>
            <a:r>
              <a:rPr lang="en-US" altLang="ja-JP" sz="2600"/>
              <a:t>Classical viewing developed different techniques for drawing each type of projection</a:t>
            </a:r>
          </a:p>
          <a:p>
            <a:r>
              <a:rPr lang="en-US" altLang="ja-JP" sz="2600"/>
              <a:t>Fundamental distinction is between parallel and perspective viewing even though mathematically parallel viewing is the limit of perspective viewing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Perspective vs. Parallel Projections</a:t>
            </a:r>
          </a:p>
        </p:txBody>
      </p:sp>
      <p:pic>
        <p:nvPicPr>
          <p:cNvPr id="389124" name="Picture 4" descr="AN05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44725"/>
            <a:ext cx="457835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5" name="Picture 5" descr="AN05F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4548188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Taxonomy of</a:t>
            </a:r>
            <a:br>
              <a:rPr lang="en-US" altLang="ja-JP"/>
            </a:br>
            <a:r>
              <a:rPr lang="en-US" altLang="ja-JP"/>
              <a:t>Planar Geometric Projections</a:t>
            </a:r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>
            <a:off x="2743200" y="2514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7432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63246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124075" y="2997200"/>
            <a:ext cx="1400175" cy="48101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ja-JP" sz="2300"/>
              <a:t>parallel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5486400" y="297180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perspective</a:t>
            </a:r>
          </a:p>
        </p:txBody>
      </p:sp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2743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12192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7244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>
            <a:off x="1219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1905000" y="45720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axonometric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04800" y="4495800"/>
            <a:ext cx="205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  multiview</a:t>
            </a:r>
          </a:p>
          <a:p>
            <a:pPr eaLnBrk="0" hangingPunct="0"/>
            <a:r>
              <a:rPr kumimoji="0" lang="en-US" altLang="ja-JP" sz="2400"/>
              <a:t>orthographic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3810000" y="45720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oblique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2743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2" name="Line 18"/>
          <p:cNvSpPr>
            <a:spLocks noChangeShapeType="1"/>
          </p:cNvSpPr>
          <p:nvPr/>
        </p:nvSpPr>
        <p:spPr bwMode="auto">
          <a:xfrm>
            <a:off x="2743200" y="495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3" name="Line 19"/>
          <p:cNvSpPr>
            <a:spLocks noChangeShapeType="1"/>
          </p:cNvSpPr>
          <p:nvPr/>
        </p:nvSpPr>
        <p:spPr bwMode="auto">
          <a:xfrm>
            <a:off x="1219200" y="5334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>
            <a:off x="1219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5" name="Line 21"/>
          <p:cNvSpPr>
            <a:spLocks noChangeShapeType="1"/>
          </p:cNvSpPr>
          <p:nvPr/>
        </p:nvSpPr>
        <p:spPr bwMode="auto">
          <a:xfrm>
            <a:off x="2743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>
            <a:off x="43434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457200" y="57150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isometric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2209800" y="571500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dimetric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3810000" y="57150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trimetric</a:t>
            </a:r>
          </a:p>
        </p:txBody>
      </p:sp>
      <p:sp>
        <p:nvSpPr>
          <p:cNvPr id="292890" name="Line 26"/>
          <p:cNvSpPr>
            <a:spLocks noChangeShapeType="1"/>
          </p:cNvSpPr>
          <p:nvPr/>
        </p:nvSpPr>
        <p:spPr bwMode="auto">
          <a:xfrm>
            <a:off x="47244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92" name="Line 28"/>
          <p:cNvSpPr>
            <a:spLocks noChangeShapeType="1"/>
          </p:cNvSpPr>
          <p:nvPr/>
        </p:nvSpPr>
        <p:spPr bwMode="auto">
          <a:xfrm>
            <a:off x="7848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5715000" y="42672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2 point</a:t>
            </a: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4267200" y="42672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1 point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7239000" y="42672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3 point</a:t>
            </a: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2590800" y="17526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0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52500" indent="-1905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r>
              <a:rPr kumimoji="0" lang="en-US" altLang="ja-JP" sz="2400"/>
              <a:t>planar geometric projections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4419600" y="2133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314-5CCD-4C12-BDBB-77DCA7D17F04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Orthographic Projection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 sz="2600"/>
              <a:t>Projectors are orthogonal to projection surface</a:t>
            </a:r>
          </a:p>
        </p:txBody>
      </p:sp>
      <p:pic>
        <p:nvPicPr>
          <p:cNvPr id="305156" name="Picture 4" descr="AN05F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397125"/>
            <a:ext cx="41148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/>
              <a:t>Multiview Orthographic Projection</a:t>
            </a:r>
          </a:p>
        </p:txBody>
      </p:sp>
      <p:sp>
        <p:nvSpPr>
          <p:cNvPr id="3061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66738" y="1701800"/>
            <a:ext cx="80010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600"/>
              <a:t>Projection plane parallel to principal face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Usually form front, top, side views</a:t>
            </a:r>
          </a:p>
        </p:txBody>
      </p:sp>
      <p:pic>
        <p:nvPicPr>
          <p:cNvPr id="306180" name="Picture 4" descr="AN05F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381250"/>
            <a:ext cx="3810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809625" y="2532063"/>
            <a:ext cx="3354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isometric (not multiview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orthographic view)</a:t>
            </a:r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3475038" y="3219450"/>
            <a:ext cx="609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7734300" y="306546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front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7859713" y="512286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side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3533775" y="535146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top</a:t>
            </a: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538163" y="4132263"/>
            <a:ext cx="3675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in CAD and  architecture, 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we often display three 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multiviews plus isometric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Advantages and Disadvantages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Preserves both distances and angles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Shapes preserved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Can be used for measurements</a:t>
            </a:r>
          </a:p>
          <a:p>
            <a:pPr lvl="2">
              <a:lnSpc>
                <a:spcPct val="90000"/>
              </a:lnSpc>
            </a:pPr>
            <a:r>
              <a:rPr lang="en-US" altLang="ja-JP" sz="2800"/>
              <a:t>Building plans</a:t>
            </a:r>
          </a:p>
          <a:p>
            <a:pPr lvl="2">
              <a:lnSpc>
                <a:spcPct val="90000"/>
              </a:lnSpc>
            </a:pPr>
            <a:r>
              <a:rPr lang="en-US" altLang="ja-JP" sz="2800"/>
              <a:t>Manuals</a:t>
            </a:r>
          </a:p>
          <a:p>
            <a:pPr>
              <a:lnSpc>
                <a:spcPct val="90000"/>
              </a:lnSpc>
            </a:pPr>
            <a:r>
              <a:rPr lang="en-US" altLang="ja-JP"/>
              <a:t>Cannot see what object really looks like because many surfaces hidden from view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Often we add the isometric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Axonometric Projections</a:t>
            </a:r>
          </a:p>
        </p:txBody>
      </p:sp>
      <p:pic>
        <p:nvPicPr>
          <p:cNvPr id="312324" name="Picture 4" descr="AN05F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 b="7362"/>
          <a:stretch>
            <a:fillRect/>
          </a:stretch>
        </p:blipFill>
        <p:spPr bwMode="auto">
          <a:xfrm>
            <a:off x="5332413" y="2205038"/>
            <a:ext cx="320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684213" y="2509838"/>
            <a:ext cx="4591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classify by how many angles of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a corner of a projected cube are 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the same</a:t>
            </a:r>
          </a:p>
          <a:p>
            <a:pPr eaLnBrk="0" hangingPunct="0"/>
            <a:endParaRPr kumimoji="0" lang="en-US" altLang="ja-JP" sz="2400">
              <a:latin typeface="Arial" charset="0"/>
            </a:endParaRPr>
          </a:p>
          <a:p>
            <a:pPr eaLnBrk="0" hangingPunct="0"/>
            <a:r>
              <a:rPr kumimoji="0" lang="en-US" altLang="ja-JP" sz="2400">
                <a:latin typeface="Arial" charset="0"/>
              </a:rPr>
              <a:t>none: trimetric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two: dimetric</a:t>
            </a:r>
          </a:p>
          <a:p>
            <a:pPr eaLnBrk="0" hangingPunct="0"/>
            <a:r>
              <a:rPr kumimoji="0" lang="en-US" altLang="ja-JP" sz="2400">
                <a:latin typeface="Arial" charset="0"/>
              </a:rPr>
              <a:t>three: isometric</a:t>
            </a:r>
          </a:p>
        </p:txBody>
      </p:sp>
      <p:grpSp>
        <p:nvGrpSpPr>
          <p:cNvPr id="312326" name="Group 6"/>
          <p:cNvGrpSpPr>
            <a:grpSpLocks/>
          </p:cNvGrpSpPr>
          <p:nvPr/>
        </p:nvGrpSpPr>
        <p:grpSpPr bwMode="auto">
          <a:xfrm>
            <a:off x="3046413" y="3576638"/>
            <a:ext cx="1447800" cy="1447800"/>
            <a:chOff x="2064" y="2304"/>
            <a:chExt cx="912" cy="912"/>
          </a:xfrm>
        </p:grpSpPr>
        <p:sp>
          <p:nvSpPr>
            <p:cNvPr id="312327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312328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312329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</p:grpSp>
      <p:sp>
        <p:nvSpPr>
          <p:cNvPr id="312330" name="Line 10"/>
          <p:cNvSpPr>
            <a:spLocks noChangeShapeType="1"/>
          </p:cNvSpPr>
          <p:nvPr/>
        </p:nvSpPr>
        <p:spPr bwMode="auto">
          <a:xfrm flipV="1">
            <a:off x="3732213" y="4338638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 flipH="1" flipV="1">
            <a:off x="2894013" y="4262438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3503613" y="3576638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Symbol" pitchFamily="18" charset="2"/>
              </a:rPr>
              <a:t>q </a:t>
            </a:r>
            <a:r>
              <a:rPr kumimoji="0" lang="en-US" altLang="ja-JP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3732213" y="4033838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Symbol" pitchFamily="18" charset="2"/>
              </a:rPr>
              <a:t>q </a:t>
            </a:r>
            <a:r>
              <a:rPr kumimoji="0" lang="en-US" altLang="ja-JP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3198813" y="4033838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Symbol" pitchFamily="18" charset="2"/>
              </a:rPr>
              <a:t>q </a:t>
            </a:r>
            <a:r>
              <a:rPr kumimoji="0" lang="en-US" altLang="ja-JP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1233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812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500"/>
              <a:t>Allow projection plane to move relative to object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Types of</a:t>
            </a:r>
            <a:br>
              <a:rPr lang="en-US" altLang="ja-JP"/>
            </a:br>
            <a:r>
              <a:rPr lang="en-US" altLang="ja-JP"/>
              <a:t>Axonometric Projections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6877050" y="5149850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Isometric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3924300" y="5149850"/>
            <a:ext cx="1214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Trimetric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1116013" y="514985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Dimetric</a:t>
            </a:r>
          </a:p>
        </p:txBody>
      </p:sp>
      <p:pic>
        <p:nvPicPr>
          <p:cNvPr id="313354" name="Picture 10" descr="Untitled-8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12975"/>
            <a:ext cx="3151187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5" name="Picture 11" descr="Untitled-9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12975"/>
            <a:ext cx="3151187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6" name="Picture 12" descr="Untitled-a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212975"/>
            <a:ext cx="3151187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314-5CCD-4C12-BDBB-77DCA7D17F04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Advantages and Disadvantages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600"/>
              <a:t>Lines are scaled (</a:t>
            </a:r>
            <a:r>
              <a:rPr lang="en-US" altLang="ja-JP" sz="2600" i="1"/>
              <a:t>foreshortened</a:t>
            </a:r>
            <a:r>
              <a:rPr lang="en-US" altLang="ja-JP" sz="2600"/>
              <a:t>) but can find scaling factors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Lines preserved but angles are not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Projection of a circle in a plane not parallel to the projection plane is an ellipse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Can see three principal faces of a box-like object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Some optical illusions possible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Parallel lines appear to diverge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Does not look real because far objects are scaled the same as near objects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Used in CAD applications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Viewing in 3D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8950" cy="4267200"/>
          </a:xfrm>
        </p:spPr>
        <p:txBody>
          <a:bodyPr/>
          <a:lstStyle/>
          <a:p>
            <a:r>
              <a:rPr lang="en-US" altLang="ja-JP" dirty="0"/>
              <a:t>3D Viewing Process</a:t>
            </a:r>
          </a:p>
          <a:p>
            <a:r>
              <a:rPr lang="en-US" altLang="ja-JP" dirty="0"/>
              <a:t>Classical Viewing and Projections</a:t>
            </a:r>
          </a:p>
          <a:p>
            <a:r>
              <a:rPr lang="en-US" altLang="ja-JP" dirty="0"/>
              <a:t>3D Synthetic Camera Model </a:t>
            </a:r>
          </a:p>
          <a:p>
            <a:r>
              <a:rPr lang="en-US" altLang="ja-JP" dirty="0" smtClean="0"/>
              <a:t>Parallel </a:t>
            </a:r>
            <a:r>
              <a:rPr lang="en-US" altLang="ja-JP" dirty="0"/>
              <a:t>Projection</a:t>
            </a:r>
          </a:p>
          <a:p>
            <a:r>
              <a:rPr lang="en-US" altLang="ja-JP" dirty="0"/>
              <a:t>Perspective Projection</a:t>
            </a:r>
          </a:p>
          <a:p>
            <a:r>
              <a:rPr lang="en-US" altLang="ja-JP" dirty="0"/>
              <a:t>3D Clipping for Canonical View Volume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Oblique Projection</a:t>
            </a:r>
          </a:p>
        </p:txBody>
      </p:sp>
      <p:pic>
        <p:nvPicPr>
          <p:cNvPr id="315396" name="Picture 4" descr="AN05F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609600" y="2133600"/>
            <a:ext cx="8096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41300" y="1752600"/>
            <a:ext cx="8651875" cy="668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100"/>
              <a:t>Arbitrary relationship between projectors and projection plane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Advantages and Disadvantages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100"/>
              <a:t>Can pick the angles to emphasize a particular face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Architecture: plan oblique, elevation oblique</a:t>
            </a:r>
          </a:p>
          <a:p>
            <a:pPr>
              <a:lnSpc>
                <a:spcPct val="90000"/>
              </a:lnSpc>
            </a:pPr>
            <a:r>
              <a:rPr lang="en-US" altLang="ja-JP" sz="2100"/>
              <a:t>Angles in faces parallel to projection plane are preserved while we can still see </a:t>
            </a:r>
            <a:r>
              <a:rPr lang="en-US" altLang="ja-JP" sz="2100">
                <a:latin typeface="Arial"/>
              </a:rPr>
              <a:t>“</a:t>
            </a:r>
            <a:r>
              <a:rPr lang="en-US" altLang="ja-JP" sz="2100"/>
              <a:t>around</a:t>
            </a:r>
            <a:r>
              <a:rPr lang="en-US" altLang="ja-JP" sz="2100">
                <a:latin typeface="Arial"/>
              </a:rPr>
              <a:t>”</a:t>
            </a:r>
            <a:r>
              <a:rPr lang="en-US" altLang="ja-JP" sz="2100"/>
              <a:t> side</a:t>
            </a:r>
          </a:p>
          <a:p>
            <a:pPr>
              <a:lnSpc>
                <a:spcPct val="90000"/>
              </a:lnSpc>
            </a:pPr>
            <a:endParaRPr lang="en-US" altLang="ja-JP" sz="2100"/>
          </a:p>
          <a:p>
            <a:pPr>
              <a:lnSpc>
                <a:spcPct val="90000"/>
              </a:lnSpc>
            </a:pPr>
            <a:endParaRPr lang="en-US" altLang="ja-JP" sz="2100"/>
          </a:p>
          <a:p>
            <a:pPr>
              <a:lnSpc>
                <a:spcPct val="90000"/>
              </a:lnSpc>
            </a:pPr>
            <a:endParaRPr lang="en-US" altLang="ja-JP" sz="2100"/>
          </a:p>
          <a:p>
            <a:pPr>
              <a:lnSpc>
                <a:spcPct val="90000"/>
              </a:lnSpc>
            </a:pPr>
            <a:endParaRPr lang="en-US" altLang="ja-JP" sz="2100"/>
          </a:p>
          <a:p>
            <a:pPr>
              <a:lnSpc>
                <a:spcPct val="90000"/>
              </a:lnSpc>
            </a:pPr>
            <a:endParaRPr lang="en-US" altLang="ja-JP" sz="2100"/>
          </a:p>
          <a:p>
            <a:pPr>
              <a:lnSpc>
                <a:spcPct val="90000"/>
              </a:lnSpc>
            </a:pPr>
            <a:r>
              <a:rPr lang="en-US" altLang="ja-JP" sz="2100"/>
              <a:t>In physical world, cannot create with simple camera; possible with bellows camera or special lens (architectural)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3416300" y="3667125"/>
            <a:ext cx="1371600" cy="914400"/>
          </a:xfrm>
          <a:prstGeom prst="rect">
            <a:avLst/>
          </a:prstGeom>
          <a:solidFill>
            <a:schemeClr val="hlink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4613" name="Oval 5"/>
          <p:cNvSpPr>
            <a:spLocks noChangeArrowheads="1"/>
          </p:cNvSpPr>
          <p:nvPr/>
        </p:nvSpPr>
        <p:spPr bwMode="auto">
          <a:xfrm>
            <a:off x="3949700" y="389572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Specification of</a:t>
            </a:r>
            <a:br>
              <a:rPr lang="en-US" altLang="ja-JP" sz="3400"/>
            </a:br>
            <a:r>
              <a:rPr lang="en-US" altLang="ja-JP" sz="3400"/>
              <a:t>an Arbitrary 3D View</a:t>
            </a:r>
          </a:p>
        </p:txBody>
      </p:sp>
      <p:sp>
        <p:nvSpPr>
          <p:cNvPr id="234563" name="Rectangle 67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4365625"/>
            <a:ext cx="8001000" cy="1654175"/>
          </a:xfrm>
        </p:spPr>
        <p:txBody>
          <a:bodyPr/>
          <a:lstStyle/>
          <a:p>
            <a:r>
              <a:rPr lang="en-US" altLang="ja-JP" sz="2600"/>
              <a:t>VRP: view reference point</a:t>
            </a:r>
          </a:p>
          <a:p>
            <a:r>
              <a:rPr lang="en-US" altLang="ja-JP" sz="2600"/>
              <a:t>VPN: view-plane normal</a:t>
            </a:r>
          </a:p>
          <a:p>
            <a:r>
              <a:rPr lang="en-US" altLang="ja-JP" sz="2600"/>
              <a:t>VUP: view-up vector</a:t>
            </a:r>
          </a:p>
        </p:txBody>
      </p:sp>
      <p:grpSp>
        <p:nvGrpSpPr>
          <p:cNvPr id="234606" name="Group 110"/>
          <p:cNvGrpSpPr>
            <a:grpSpLocks/>
          </p:cNvGrpSpPr>
          <p:nvPr/>
        </p:nvGrpSpPr>
        <p:grpSpPr bwMode="auto">
          <a:xfrm>
            <a:off x="2268538" y="1982788"/>
            <a:ext cx="4978400" cy="2244725"/>
            <a:chOff x="1429" y="1249"/>
            <a:chExt cx="3136" cy="1414"/>
          </a:xfrm>
        </p:grpSpPr>
        <p:sp>
          <p:nvSpPr>
            <p:cNvPr id="234586" name="Freeform 90"/>
            <p:cNvSpPr>
              <a:spLocks/>
            </p:cNvSpPr>
            <p:nvPr/>
          </p:nvSpPr>
          <p:spPr bwMode="auto">
            <a:xfrm>
              <a:off x="2041" y="1372"/>
              <a:ext cx="1992" cy="1263"/>
            </a:xfrm>
            <a:custGeom>
              <a:avLst/>
              <a:gdLst>
                <a:gd name="T0" fmla="*/ 0 w 1992"/>
                <a:gd name="T1" fmla="*/ 0 h 1263"/>
                <a:gd name="T2" fmla="*/ 1992 w 1992"/>
                <a:gd name="T3" fmla="*/ 534 h 1263"/>
                <a:gd name="T4" fmla="*/ 1992 w 1992"/>
                <a:gd name="T5" fmla="*/ 1263 h 1263"/>
                <a:gd name="T6" fmla="*/ 0 w 1992"/>
                <a:gd name="T7" fmla="*/ 729 h 1263"/>
                <a:gd name="T8" fmla="*/ 0 w 1992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263">
                  <a:moveTo>
                    <a:pt x="0" y="0"/>
                  </a:moveTo>
                  <a:lnTo>
                    <a:pt x="1992" y="534"/>
                  </a:lnTo>
                  <a:lnTo>
                    <a:pt x="1992" y="1263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87" name="Line 91"/>
            <p:cNvSpPr>
              <a:spLocks noChangeShapeType="1"/>
            </p:cNvSpPr>
            <p:nvPr/>
          </p:nvSpPr>
          <p:spPr bwMode="auto">
            <a:xfrm flipV="1">
              <a:off x="2301" y="2121"/>
              <a:ext cx="738" cy="199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88" name="Freeform 92"/>
            <p:cNvSpPr>
              <a:spLocks/>
            </p:cNvSpPr>
            <p:nvPr/>
          </p:nvSpPr>
          <p:spPr bwMode="auto">
            <a:xfrm>
              <a:off x="2181" y="2280"/>
              <a:ext cx="279" cy="65"/>
            </a:xfrm>
            <a:custGeom>
              <a:avLst/>
              <a:gdLst>
                <a:gd name="T0" fmla="*/ 279 w 279"/>
                <a:gd name="T1" fmla="*/ 65 h 65"/>
                <a:gd name="T2" fmla="*/ 0 w 279"/>
                <a:gd name="T3" fmla="*/ 65 h 65"/>
                <a:gd name="T4" fmla="*/ 50 w 279"/>
                <a:gd name="T5" fmla="*/ 0 h 65"/>
                <a:gd name="T6" fmla="*/ 279 w 279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5">
                  <a:moveTo>
                    <a:pt x="279" y="65"/>
                  </a:moveTo>
                  <a:lnTo>
                    <a:pt x="0" y="65"/>
                  </a:lnTo>
                  <a:lnTo>
                    <a:pt x="50" y="0"/>
                  </a:lnTo>
                  <a:lnTo>
                    <a:pt x="27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89" name="Line 93"/>
            <p:cNvSpPr>
              <a:spLocks noChangeShapeType="1"/>
            </p:cNvSpPr>
            <p:nvPr/>
          </p:nvSpPr>
          <p:spPr bwMode="auto">
            <a:xfrm flipV="1">
              <a:off x="1706" y="2345"/>
              <a:ext cx="495" cy="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0" name="Freeform 94"/>
            <p:cNvSpPr>
              <a:spLocks/>
            </p:cNvSpPr>
            <p:nvPr/>
          </p:nvSpPr>
          <p:spPr bwMode="auto">
            <a:xfrm>
              <a:off x="1627" y="2450"/>
              <a:ext cx="189" cy="45"/>
            </a:xfrm>
            <a:custGeom>
              <a:avLst/>
              <a:gdLst>
                <a:gd name="T0" fmla="*/ 189 w 189"/>
                <a:gd name="T1" fmla="*/ 45 h 45"/>
                <a:gd name="T2" fmla="*/ 0 w 189"/>
                <a:gd name="T3" fmla="*/ 45 h 45"/>
                <a:gd name="T4" fmla="*/ 35 w 189"/>
                <a:gd name="T5" fmla="*/ 0 h 45"/>
                <a:gd name="T6" fmla="*/ 189 w 18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5">
                  <a:moveTo>
                    <a:pt x="189" y="45"/>
                  </a:moveTo>
                  <a:lnTo>
                    <a:pt x="0" y="45"/>
                  </a:lnTo>
                  <a:lnTo>
                    <a:pt x="35" y="0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1" name="Freeform 95"/>
            <p:cNvSpPr>
              <a:spLocks/>
            </p:cNvSpPr>
            <p:nvPr/>
          </p:nvSpPr>
          <p:spPr bwMode="auto">
            <a:xfrm>
              <a:off x="3009" y="2086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0 w 80"/>
                <a:gd name="T3" fmla="*/ 25 h 80"/>
                <a:gd name="T4" fmla="*/ 10 w 80"/>
                <a:gd name="T5" fmla="*/ 10 h 80"/>
                <a:gd name="T6" fmla="*/ 25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65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65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5 w 80"/>
                <a:gd name="T27" fmla="*/ 75 h 80"/>
                <a:gd name="T28" fmla="*/ 10 w 80"/>
                <a:gd name="T29" fmla="*/ 70 h 80"/>
                <a:gd name="T30" fmla="*/ 0 w 80"/>
                <a:gd name="T31" fmla="*/ 55 h 80"/>
                <a:gd name="T32" fmla="*/ 0 w 80"/>
                <a:gd name="T3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5" y="75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2" name="Line 96"/>
            <p:cNvSpPr>
              <a:spLocks noChangeShapeType="1"/>
            </p:cNvSpPr>
            <p:nvPr/>
          </p:nvSpPr>
          <p:spPr bwMode="auto">
            <a:xfrm flipH="1" flipV="1">
              <a:off x="3059" y="2126"/>
              <a:ext cx="1133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3" name="Freeform 97"/>
            <p:cNvSpPr>
              <a:spLocks/>
            </p:cNvSpPr>
            <p:nvPr/>
          </p:nvSpPr>
          <p:spPr bwMode="auto">
            <a:xfrm>
              <a:off x="4083" y="2395"/>
              <a:ext cx="189" cy="45"/>
            </a:xfrm>
            <a:custGeom>
              <a:avLst/>
              <a:gdLst>
                <a:gd name="T0" fmla="*/ 0 w 189"/>
                <a:gd name="T1" fmla="*/ 45 h 45"/>
                <a:gd name="T2" fmla="*/ 189 w 189"/>
                <a:gd name="T3" fmla="*/ 45 h 45"/>
                <a:gd name="T4" fmla="*/ 154 w 189"/>
                <a:gd name="T5" fmla="*/ 0 h 45"/>
                <a:gd name="T6" fmla="*/ 0 w 18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5">
                  <a:moveTo>
                    <a:pt x="0" y="45"/>
                  </a:moveTo>
                  <a:lnTo>
                    <a:pt x="189" y="45"/>
                  </a:lnTo>
                  <a:lnTo>
                    <a:pt x="15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4" name="Line 98"/>
            <p:cNvSpPr>
              <a:spLocks noChangeShapeType="1"/>
            </p:cNvSpPr>
            <p:nvPr/>
          </p:nvSpPr>
          <p:spPr bwMode="auto">
            <a:xfrm flipV="1">
              <a:off x="3049" y="1442"/>
              <a:ext cx="1" cy="66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5" name="Line 99"/>
            <p:cNvSpPr>
              <a:spLocks noChangeShapeType="1"/>
            </p:cNvSpPr>
            <p:nvPr/>
          </p:nvSpPr>
          <p:spPr bwMode="auto">
            <a:xfrm flipV="1">
              <a:off x="3049" y="1442"/>
              <a:ext cx="1" cy="6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6" name="Line 100"/>
            <p:cNvSpPr>
              <a:spLocks noChangeShapeType="1"/>
            </p:cNvSpPr>
            <p:nvPr/>
          </p:nvSpPr>
          <p:spPr bwMode="auto">
            <a:xfrm>
              <a:off x="1951" y="1991"/>
              <a:ext cx="1098" cy="14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7" name="Freeform 101"/>
            <p:cNvSpPr>
              <a:spLocks/>
            </p:cNvSpPr>
            <p:nvPr/>
          </p:nvSpPr>
          <p:spPr bwMode="auto">
            <a:xfrm>
              <a:off x="1811" y="1931"/>
              <a:ext cx="165" cy="120"/>
            </a:xfrm>
            <a:custGeom>
              <a:avLst/>
              <a:gdLst>
                <a:gd name="T0" fmla="*/ 165 w 165"/>
                <a:gd name="T1" fmla="*/ 0 h 120"/>
                <a:gd name="T2" fmla="*/ 0 w 165"/>
                <a:gd name="T3" fmla="*/ 40 h 120"/>
                <a:gd name="T4" fmla="*/ 150 w 165"/>
                <a:gd name="T5" fmla="*/ 120 h 120"/>
                <a:gd name="T6" fmla="*/ 165 w 165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20">
                  <a:moveTo>
                    <a:pt x="165" y="0"/>
                  </a:moveTo>
                  <a:lnTo>
                    <a:pt x="0" y="40"/>
                  </a:lnTo>
                  <a:lnTo>
                    <a:pt x="150" y="12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598" name="Text Box 102"/>
            <p:cNvSpPr txBox="1">
              <a:spLocks noChangeArrowheads="1"/>
            </p:cNvSpPr>
            <p:nvPr/>
          </p:nvSpPr>
          <p:spPr bwMode="auto">
            <a:xfrm>
              <a:off x="1474" y="2432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n</a:t>
              </a:r>
            </a:p>
          </p:txBody>
        </p:sp>
        <p:sp>
          <p:nvSpPr>
            <p:cNvPr id="234599" name="Text Box 103"/>
            <p:cNvSpPr txBox="1">
              <a:spLocks noChangeArrowheads="1"/>
            </p:cNvSpPr>
            <p:nvPr/>
          </p:nvSpPr>
          <p:spPr bwMode="auto">
            <a:xfrm>
              <a:off x="4241" y="2341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u</a:t>
              </a:r>
            </a:p>
          </p:txBody>
        </p:sp>
        <p:sp>
          <p:nvSpPr>
            <p:cNvPr id="234600" name="Text Box 104"/>
            <p:cNvSpPr txBox="1">
              <a:spLocks noChangeArrowheads="1"/>
            </p:cNvSpPr>
            <p:nvPr/>
          </p:nvSpPr>
          <p:spPr bwMode="auto">
            <a:xfrm>
              <a:off x="1429" y="1838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VUP</a:t>
              </a:r>
            </a:p>
          </p:txBody>
        </p:sp>
        <p:sp>
          <p:nvSpPr>
            <p:cNvPr id="234601" name="Text Box 105"/>
            <p:cNvSpPr txBox="1">
              <a:spLocks noChangeArrowheads="1"/>
            </p:cNvSpPr>
            <p:nvPr/>
          </p:nvSpPr>
          <p:spPr bwMode="auto">
            <a:xfrm>
              <a:off x="1791" y="2160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VPN</a:t>
              </a:r>
            </a:p>
          </p:txBody>
        </p:sp>
        <p:sp>
          <p:nvSpPr>
            <p:cNvPr id="234602" name="Text Box 106"/>
            <p:cNvSpPr txBox="1">
              <a:spLocks noChangeArrowheads="1"/>
            </p:cNvSpPr>
            <p:nvPr/>
          </p:nvSpPr>
          <p:spPr bwMode="auto">
            <a:xfrm>
              <a:off x="3061" y="1933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VRP</a:t>
              </a:r>
            </a:p>
          </p:txBody>
        </p:sp>
        <p:sp>
          <p:nvSpPr>
            <p:cNvPr id="234603" name="Text Box 107"/>
            <p:cNvSpPr txBox="1">
              <a:spLocks noChangeArrowheads="1"/>
            </p:cNvSpPr>
            <p:nvPr/>
          </p:nvSpPr>
          <p:spPr bwMode="auto">
            <a:xfrm>
              <a:off x="2925" y="1249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v</a:t>
              </a:r>
            </a:p>
          </p:txBody>
        </p:sp>
        <p:sp>
          <p:nvSpPr>
            <p:cNvPr id="234604" name="Text Box 108"/>
            <p:cNvSpPr txBox="1">
              <a:spLocks noChangeArrowheads="1"/>
            </p:cNvSpPr>
            <p:nvPr/>
          </p:nvSpPr>
          <p:spPr bwMode="auto">
            <a:xfrm>
              <a:off x="4004" y="1661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</a:t>
              </a:r>
              <a:br>
                <a:rPr lang="en-US" altLang="ja-JP" b="1"/>
              </a:br>
              <a:r>
                <a:rPr lang="en-US" altLang="ja-JP" b="1"/>
                <a:t>plane</a:t>
              </a:r>
            </a:p>
          </p:txBody>
        </p:sp>
        <p:sp>
          <p:nvSpPr>
            <p:cNvPr id="234605" name="Line 109"/>
            <p:cNvSpPr>
              <a:spLocks noChangeShapeType="1"/>
            </p:cNvSpPr>
            <p:nvPr/>
          </p:nvSpPr>
          <p:spPr bwMode="auto">
            <a:xfrm flipH="1">
              <a:off x="1840" y="1638"/>
              <a:ext cx="122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C30-8258-4210-8FE3-56BAE149AEBA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/>
              <a:t>VRC:</a:t>
            </a:r>
            <a:br>
              <a:rPr lang="en-US" altLang="ja-JP" sz="2800"/>
            </a:br>
            <a:r>
              <a:rPr lang="en-US" altLang="ja-JP" sz="2800"/>
              <a:t>the viewing-reference coordinate system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4365625"/>
            <a:ext cx="8001000" cy="1654175"/>
          </a:xfrm>
        </p:spPr>
        <p:txBody>
          <a:bodyPr/>
          <a:lstStyle/>
          <a:p>
            <a:r>
              <a:rPr lang="en-US" altLang="ja-JP" sz="2600"/>
              <a:t>CW: center of the window</a:t>
            </a:r>
          </a:p>
        </p:txBody>
      </p:sp>
      <p:grpSp>
        <p:nvGrpSpPr>
          <p:cNvPr id="238633" name="Group 41"/>
          <p:cNvGrpSpPr>
            <a:grpSpLocks/>
          </p:cNvGrpSpPr>
          <p:nvPr/>
        </p:nvGrpSpPr>
        <p:grpSpPr bwMode="auto">
          <a:xfrm>
            <a:off x="1331913" y="1982788"/>
            <a:ext cx="6453187" cy="2244725"/>
            <a:chOff x="839" y="1249"/>
            <a:chExt cx="4065" cy="1414"/>
          </a:xfrm>
        </p:grpSpPr>
        <p:sp>
          <p:nvSpPr>
            <p:cNvPr id="238597" name="Freeform 5"/>
            <p:cNvSpPr>
              <a:spLocks/>
            </p:cNvSpPr>
            <p:nvPr/>
          </p:nvSpPr>
          <p:spPr bwMode="auto">
            <a:xfrm>
              <a:off x="2041" y="1372"/>
              <a:ext cx="1992" cy="1263"/>
            </a:xfrm>
            <a:custGeom>
              <a:avLst/>
              <a:gdLst>
                <a:gd name="T0" fmla="*/ 0 w 1992"/>
                <a:gd name="T1" fmla="*/ 0 h 1263"/>
                <a:gd name="T2" fmla="*/ 1992 w 1992"/>
                <a:gd name="T3" fmla="*/ 534 h 1263"/>
                <a:gd name="T4" fmla="*/ 1992 w 1992"/>
                <a:gd name="T5" fmla="*/ 1263 h 1263"/>
                <a:gd name="T6" fmla="*/ 0 w 1992"/>
                <a:gd name="T7" fmla="*/ 729 h 1263"/>
                <a:gd name="T8" fmla="*/ 0 w 1992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263">
                  <a:moveTo>
                    <a:pt x="0" y="0"/>
                  </a:moveTo>
                  <a:lnTo>
                    <a:pt x="1992" y="534"/>
                  </a:lnTo>
                  <a:lnTo>
                    <a:pt x="1992" y="1263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20" name="Freeform 28"/>
            <p:cNvSpPr>
              <a:spLocks/>
            </p:cNvSpPr>
            <p:nvPr/>
          </p:nvSpPr>
          <p:spPr bwMode="auto">
            <a:xfrm>
              <a:off x="2290" y="1525"/>
              <a:ext cx="1452" cy="953"/>
            </a:xfrm>
            <a:custGeom>
              <a:avLst/>
              <a:gdLst>
                <a:gd name="T0" fmla="*/ 0 w 1992"/>
                <a:gd name="T1" fmla="*/ 0 h 1263"/>
                <a:gd name="T2" fmla="*/ 1992 w 1992"/>
                <a:gd name="T3" fmla="*/ 534 h 1263"/>
                <a:gd name="T4" fmla="*/ 1992 w 1992"/>
                <a:gd name="T5" fmla="*/ 1263 h 1263"/>
                <a:gd name="T6" fmla="*/ 0 w 1992"/>
                <a:gd name="T7" fmla="*/ 729 h 1263"/>
                <a:gd name="T8" fmla="*/ 0 w 1992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263">
                  <a:moveTo>
                    <a:pt x="0" y="0"/>
                  </a:moveTo>
                  <a:lnTo>
                    <a:pt x="1992" y="534"/>
                  </a:lnTo>
                  <a:lnTo>
                    <a:pt x="1992" y="1263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 flipV="1">
              <a:off x="2301" y="2121"/>
              <a:ext cx="738" cy="199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599" name="Freeform 7"/>
            <p:cNvSpPr>
              <a:spLocks/>
            </p:cNvSpPr>
            <p:nvPr/>
          </p:nvSpPr>
          <p:spPr bwMode="auto">
            <a:xfrm>
              <a:off x="2181" y="2280"/>
              <a:ext cx="279" cy="65"/>
            </a:xfrm>
            <a:custGeom>
              <a:avLst/>
              <a:gdLst>
                <a:gd name="T0" fmla="*/ 279 w 279"/>
                <a:gd name="T1" fmla="*/ 65 h 65"/>
                <a:gd name="T2" fmla="*/ 0 w 279"/>
                <a:gd name="T3" fmla="*/ 65 h 65"/>
                <a:gd name="T4" fmla="*/ 50 w 279"/>
                <a:gd name="T5" fmla="*/ 0 h 65"/>
                <a:gd name="T6" fmla="*/ 279 w 279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5">
                  <a:moveTo>
                    <a:pt x="279" y="65"/>
                  </a:moveTo>
                  <a:lnTo>
                    <a:pt x="0" y="65"/>
                  </a:lnTo>
                  <a:lnTo>
                    <a:pt x="50" y="0"/>
                  </a:lnTo>
                  <a:lnTo>
                    <a:pt x="27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0" name="Line 8"/>
            <p:cNvSpPr>
              <a:spLocks noChangeShapeType="1"/>
            </p:cNvSpPr>
            <p:nvPr/>
          </p:nvSpPr>
          <p:spPr bwMode="auto">
            <a:xfrm flipV="1">
              <a:off x="1706" y="2345"/>
              <a:ext cx="495" cy="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1" name="Freeform 9"/>
            <p:cNvSpPr>
              <a:spLocks/>
            </p:cNvSpPr>
            <p:nvPr/>
          </p:nvSpPr>
          <p:spPr bwMode="auto">
            <a:xfrm>
              <a:off x="1627" y="2450"/>
              <a:ext cx="189" cy="45"/>
            </a:xfrm>
            <a:custGeom>
              <a:avLst/>
              <a:gdLst>
                <a:gd name="T0" fmla="*/ 189 w 189"/>
                <a:gd name="T1" fmla="*/ 45 h 45"/>
                <a:gd name="T2" fmla="*/ 0 w 189"/>
                <a:gd name="T3" fmla="*/ 45 h 45"/>
                <a:gd name="T4" fmla="*/ 35 w 189"/>
                <a:gd name="T5" fmla="*/ 0 h 45"/>
                <a:gd name="T6" fmla="*/ 189 w 18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5">
                  <a:moveTo>
                    <a:pt x="189" y="45"/>
                  </a:moveTo>
                  <a:lnTo>
                    <a:pt x="0" y="45"/>
                  </a:lnTo>
                  <a:lnTo>
                    <a:pt x="35" y="0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2" name="Freeform 10"/>
            <p:cNvSpPr>
              <a:spLocks/>
            </p:cNvSpPr>
            <p:nvPr/>
          </p:nvSpPr>
          <p:spPr bwMode="auto">
            <a:xfrm>
              <a:off x="3009" y="2086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0 w 80"/>
                <a:gd name="T3" fmla="*/ 25 h 80"/>
                <a:gd name="T4" fmla="*/ 10 w 80"/>
                <a:gd name="T5" fmla="*/ 10 h 80"/>
                <a:gd name="T6" fmla="*/ 25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65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65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5 w 80"/>
                <a:gd name="T27" fmla="*/ 75 h 80"/>
                <a:gd name="T28" fmla="*/ 10 w 80"/>
                <a:gd name="T29" fmla="*/ 70 h 80"/>
                <a:gd name="T30" fmla="*/ 0 w 80"/>
                <a:gd name="T31" fmla="*/ 55 h 80"/>
                <a:gd name="T32" fmla="*/ 0 w 80"/>
                <a:gd name="T3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5" y="75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3" name="Line 11"/>
            <p:cNvSpPr>
              <a:spLocks noChangeShapeType="1"/>
            </p:cNvSpPr>
            <p:nvPr/>
          </p:nvSpPr>
          <p:spPr bwMode="auto">
            <a:xfrm flipH="1" flipV="1">
              <a:off x="3059" y="2126"/>
              <a:ext cx="1133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4" name="Freeform 12"/>
            <p:cNvSpPr>
              <a:spLocks/>
            </p:cNvSpPr>
            <p:nvPr/>
          </p:nvSpPr>
          <p:spPr bwMode="auto">
            <a:xfrm>
              <a:off x="4083" y="2395"/>
              <a:ext cx="189" cy="45"/>
            </a:xfrm>
            <a:custGeom>
              <a:avLst/>
              <a:gdLst>
                <a:gd name="T0" fmla="*/ 0 w 189"/>
                <a:gd name="T1" fmla="*/ 45 h 45"/>
                <a:gd name="T2" fmla="*/ 189 w 189"/>
                <a:gd name="T3" fmla="*/ 45 h 45"/>
                <a:gd name="T4" fmla="*/ 154 w 189"/>
                <a:gd name="T5" fmla="*/ 0 h 45"/>
                <a:gd name="T6" fmla="*/ 0 w 18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5">
                  <a:moveTo>
                    <a:pt x="0" y="45"/>
                  </a:moveTo>
                  <a:lnTo>
                    <a:pt x="189" y="45"/>
                  </a:lnTo>
                  <a:lnTo>
                    <a:pt x="15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5" name="Line 13"/>
            <p:cNvSpPr>
              <a:spLocks noChangeShapeType="1"/>
            </p:cNvSpPr>
            <p:nvPr/>
          </p:nvSpPr>
          <p:spPr bwMode="auto">
            <a:xfrm flipV="1">
              <a:off x="3049" y="1442"/>
              <a:ext cx="1" cy="66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6" name="Line 14"/>
            <p:cNvSpPr>
              <a:spLocks noChangeShapeType="1"/>
            </p:cNvSpPr>
            <p:nvPr/>
          </p:nvSpPr>
          <p:spPr bwMode="auto">
            <a:xfrm flipV="1">
              <a:off x="3049" y="1442"/>
              <a:ext cx="1" cy="6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1474" y="2432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n</a:t>
              </a:r>
            </a:p>
          </p:txBody>
        </p:sp>
        <p:sp>
          <p:nvSpPr>
            <p:cNvPr id="238610" name="Text Box 18"/>
            <p:cNvSpPr txBox="1">
              <a:spLocks noChangeArrowheads="1"/>
            </p:cNvSpPr>
            <p:nvPr/>
          </p:nvSpPr>
          <p:spPr bwMode="auto">
            <a:xfrm>
              <a:off x="4241" y="2341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u</a:t>
              </a:r>
            </a:p>
          </p:txBody>
        </p:sp>
        <p:sp>
          <p:nvSpPr>
            <p:cNvPr id="238612" name="Text Box 20"/>
            <p:cNvSpPr txBox="1">
              <a:spLocks noChangeArrowheads="1"/>
            </p:cNvSpPr>
            <p:nvPr/>
          </p:nvSpPr>
          <p:spPr bwMode="auto">
            <a:xfrm>
              <a:off x="1791" y="2160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VPN</a:t>
              </a:r>
            </a:p>
          </p:txBody>
        </p:sp>
        <p:sp>
          <p:nvSpPr>
            <p:cNvPr id="238613" name="Text Box 21"/>
            <p:cNvSpPr txBox="1">
              <a:spLocks noChangeArrowheads="1"/>
            </p:cNvSpPr>
            <p:nvPr/>
          </p:nvSpPr>
          <p:spPr bwMode="auto">
            <a:xfrm>
              <a:off x="3061" y="1933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VRP</a:t>
              </a:r>
            </a:p>
          </p:txBody>
        </p:sp>
        <p:sp>
          <p:nvSpPr>
            <p:cNvPr id="238614" name="Text Box 22"/>
            <p:cNvSpPr txBox="1">
              <a:spLocks noChangeArrowheads="1"/>
            </p:cNvSpPr>
            <p:nvPr/>
          </p:nvSpPr>
          <p:spPr bwMode="auto">
            <a:xfrm>
              <a:off x="2925" y="1249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v</a:t>
              </a:r>
            </a:p>
          </p:txBody>
        </p:sp>
        <p:sp>
          <p:nvSpPr>
            <p:cNvPr id="238622" name="Freeform 30"/>
            <p:cNvSpPr>
              <a:spLocks/>
            </p:cNvSpPr>
            <p:nvPr/>
          </p:nvSpPr>
          <p:spPr bwMode="auto">
            <a:xfrm>
              <a:off x="2880" y="1933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0 w 80"/>
                <a:gd name="T3" fmla="*/ 25 h 80"/>
                <a:gd name="T4" fmla="*/ 10 w 80"/>
                <a:gd name="T5" fmla="*/ 10 h 80"/>
                <a:gd name="T6" fmla="*/ 20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65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65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0 w 80"/>
                <a:gd name="T27" fmla="*/ 75 h 80"/>
                <a:gd name="T28" fmla="*/ 10 w 80"/>
                <a:gd name="T29" fmla="*/ 70 h 80"/>
                <a:gd name="T30" fmla="*/ 0 w 80"/>
                <a:gd name="T31" fmla="*/ 55 h 80"/>
                <a:gd name="T32" fmla="*/ 0 w 80"/>
                <a:gd name="T3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0" y="75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23" name="Text Box 31"/>
            <p:cNvSpPr txBox="1">
              <a:spLocks noChangeArrowheads="1"/>
            </p:cNvSpPr>
            <p:nvPr/>
          </p:nvSpPr>
          <p:spPr bwMode="auto">
            <a:xfrm>
              <a:off x="2543" y="1793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CW</a:t>
              </a:r>
            </a:p>
          </p:txBody>
        </p:sp>
        <p:sp>
          <p:nvSpPr>
            <p:cNvPr id="238624" name="Text Box 32"/>
            <p:cNvSpPr txBox="1">
              <a:spLocks noChangeArrowheads="1"/>
            </p:cNvSpPr>
            <p:nvPr/>
          </p:nvSpPr>
          <p:spPr bwMode="auto">
            <a:xfrm>
              <a:off x="4004" y="1661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</a:t>
              </a:r>
              <a:br>
                <a:rPr lang="en-US" altLang="ja-JP" b="1"/>
              </a:br>
              <a:r>
                <a:rPr lang="en-US" altLang="ja-JP" b="1"/>
                <a:t>plane</a:t>
              </a:r>
            </a:p>
          </p:txBody>
        </p:sp>
        <p:sp>
          <p:nvSpPr>
            <p:cNvPr id="238626" name="Freeform 34"/>
            <p:cNvSpPr>
              <a:spLocks/>
            </p:cNvSpPr>
            <p:nvPr/>
          </p:nvSpPr>
          <p:spPr bwMode="auto">
            <a:xfrm>
              <a:off x="3696" y="1888"/>
              <a:ext cx="80" cy="79"/>
            </a:xfrm>
            <a:custGeom>
              <a:avLst/>
              <a:gdLst>
                <a:gd name="T0" fmla="*/ 0 w 80"/>
                <a:gd name="T1" fmla="*/ 40 h 79"/>
                <a:gd name="T2" fmla="*/ 0 w 80"/>
                <a:gd name="T3" fmla="*/ 25 h 79"/>
                <a:gd name="T4" fmla="*/ 10 w 80"/>
                <a:gd name="T5" fmla="*/ 10 h 79"/>
                <a:gd name="T6" fmla="*/ 20 w 80"/>
                <a:gd name="T7" fmla="*/ 5 h 79"/>
                <a:gd name="T8" fmla="*/ 40 w 80"/>
                <a:gd name="T9" fmla="*/ 0 h 79"/>
                <a:gd name="T10" fmla="*/ 55 w 80"/>
                <a:gd name="T11" fmla="*/ 5 h 79"/>
                <a:gd name="T12" fmla="*/ 65 w 80"/>
                <a:gd name="T13" fmla="*/ 10 h 79"/>
                <a:gd name="T14" fmla="*/ 75 w 80"/>
                <a:gd name="T15" fmla="*/ 25 h 79"/>
                <a:gd name="T16" fmla="*/ 80 w 80"/>
                <a:gd name="T17" fmla="*/ 40 h 79"/>
                <a:gd name="T18" fmla="*/ 75 w 80"/>
                <a:gd name="T19" fmla="*/ 54 h 79"/>
                <a:gd name="T20" fmla="*/ 65 w 80"/>
                <a:gd name="T21" fmla="*/ 69 h 79"/>
                <a:gd name="T22" fmla="*/ 55 w 80"/>
                <a:gd name="T23" fmla="*/ 74 h 79"/>
                <a:gd name="T24" fmla="*/ 40 w 80"/>
                <a:gd name="T25" fmla="*/ 79 h 79"/>
                <a:gd name="T26" fmla="*/ 20 w 80"/>
                <a:gd name="T27" fmla="*/ 74 h 79"/>
                <a:gd name="T28" fmla="*/ 10 w 80"/>
                <a:gd name="T29" fmla="*/ 69 h 79"/>
                <a:gd name="T30" fmla="*/ 0 w 80"/>
                <a:gd name="T31" fmla="*/ 54 h 79"/>
                <a:gd name="T32" fmla="*/ 0 w 80"/>
                <a:gd name="T3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4"/>
                  </a:lnTo>
                  <a:lnTo>
                    <a:pt x="65" y="69"/>
                  </a:lnTo>
                  <a:lnTo>
                    <a:pt x="55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27" name="Freeform 35"/>
            <p:cNvSpPr>
              <a:spLocks/>
            </p:cNvSpPr>
            <p:nvPr/>
          </p:nvSpPr>
          <p:spPr bwMode="auto">
            <a:xfrm>
              <a:off x="2245" y="2024"/>
              <a:ext cx="80" cy="79"/>
            </a:xfrm>
            <a:custGeom>
              <a:avLst/>
              <a:gdLst>
                <a:gd name="T0" fmla="*/ 0 w 80"/>
                <a:gd name="T1" fmla="*/ 40 h 79"/>
                <a:gd name="T2" fmla="*/ 0 w 80"/>
                <a:gd name="T3" fmla="*/ 25 h 79"/>
                <a:gd name="T4" fmla="*/ 10 w 80"/>
                <a:gd name="T5" fmla="*/ 10 h 79"/>
                <a:gd name="T6" fmla="*/ 20 w 80"/>
                <a:gd name="T7" fmla="*/ 5 h 79"/>
                <a:gd name="T8" fmla="*/ 40 w 80"/>
                <a:gd name="T9" fmla="*/ 0 h 79"/>
                <a:gd name="T10" fmla="*/ 55 w 80"/>
                <a:gd name="T11" fmla="*/ 5 h 79"/>
                <a:gd name="T12" fmla="*/ 65 w 80"/>
                <a:gd name="T13" fmla="*/ 10 h 79"/>
                <a:gd name="T14" fmla="*/ 75 w 80"/>
                <a:gd name="T15" fmla="*/ 25 h 79"/>
                <a:gd name="T16" fmla="*/ 80 w 80"/>
                <a:gd name="T17" fmla="*/ 40 h 79"/>
                <a:gd name="T18" fmla="*/ 75 w 80"/>
                <a:gd name="T19" fmla="*/ 54 h 79"/>
                <a:gd name="T20" fmla="*/ 65 w 80"/>
                <a:gd name="T21" fmla="*/ 69 h 79"/>
                <a:gd name="T22" fmla="*/ 55 w 80"/>
                <a:gd name="T23" fmla="*/ 74 h 79"/>
                <a:gd name="T24" fmla="*/ 40 w 80"/>
                <a:gd name="T25" fmla="*/ 79 h 79"/>
                <a:gd name="T26" fmla="*/ 20 w 80"/>
                <a:gd name="T27" fmla="*/ 74 h 79"/>
                <a:gd name="T28" fmla="*/ 10 w 80"/>
                <a:gd name="T29" fmla="*/ 69 h 79"/>
                <a:gd name="T30" fmla="*/ 0 w 80"/>
                <a:gd name="T31" fmla="*/ 54 h 79"/>
                <a:gd name="T32" fmla="*/ 0 w 80"/>
                <a:gd name="T3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4"/>
                  </a:lnTo>
                  <a:lnTo>
                    <a:pt x="65" y="69"/>
                  </a:lnTo>
                  <a:lnTo>
                    <a:pt x="55" y="74"/>
                  </a:lnTo>
                  <a:lnTo>
                    <a:pt x="40" y="79"/>
                  </a:lnTo>
                  <a:lnTo>
                    <a:pt x="20" y="74"/>
                  </a:lnTo>
                  <a:lnTo>
                    <a:pt x="10" y="69"/>
                  </a:lnTo>
                  <a:lnTo>
                    <a:pt x="0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28" name="Text Box 36"/>
            <p:cNvSpPr txBox="1">
              <a:spLocks noChangeArrowheads="1"/>
            </p:cNvSpPr>
            <p:nvPr/>
          </p:nvSpPr>
          <p:spPr bwMode="auto">
            <a:xfrm>
              <a:off x="3923" y="1344"/>
              <a:ext cx="9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(</a:t>
              </a:r>
              <a:r>
                <a:rPr lang="en-US" altLang="ja-JP" b="1" i="1"/>
                <a:t>u</a:t>
              </a:r>
              <a:r>
                <a:rPr lang="en-US" altLang="ja-JP" b="1" baseline="-25000"/>
                <a:t>max</a:t>
              </a:r>
              <a:r>
                <a:rPr lang="en-US" altLang="ja-JP" b="1"/>
                <a:t>,</a:t>
              </a:r>
              <a:r>
                <a:rPr lang="en-US" altLang="ja-JP" b="1" i="1"/>
                <a:t>v</a:t>
              </a:r>
              <a:r>
                <a:rPr lang="en-US" altLang="ja-JP" b="1" baseline="-25000"/>
                <a:t>max</a:t>
              </a:r>
              <a:r>
                <a:rPr lang="en-US" altLang="ja-JP" b="1"/>
                <a:t>)</a:t>
              </a:r>
            </a:p>
          </p:txBody>
        </p:sp>
        <p:sp>
          <p:nvSpPr>
            <p:cNvPr id="238629" name="Text Box 37"/>
            <p:cNvSpPr txBox="1">
              <a:spLocks noChangeArrowheads="1"/>
            </p:cNvSpPr>
            <p:nvPr/>
          </p:nvSpPr>
          <p:spPr bwMode="auto">
            <a:xfrm>
              <a:off x="839" y="1752"/>
              <a:ext cx="9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(</a:t>
              </a:r>
              <a:r>
                <a:rPr lang="en-US" altLang="ja-JP" b="1" i="1"/>
                <a:t>u</a:t>
              </a:r>
              <a:r>
                <a:rPr lang="en-US" altLang="ja-JP" b="1" baseline="-25000"/>
                <a:t>min</a:t>
              </a:r>
              <a:r>
                <a:rPr lang="en-US" altLang="ja-JP" b="1"/>
                <a:t>,</a:t>
              </a:r>
              <a:r>
                <a:rPr lang="en-US" altLang="ja-JP" b="1" i="1"/>
                <a:t>v</a:t>
              </a:r>
              <a:r>
                <a:rPr lang="en-US" altLang="ja-JP" b="1" baseline="-25000"/>
                <a:t>min</a:t>
              </a:r>
              <a:r>
                <a:rPr lang="en-US" altLang="ja-JP" b="1"/>
                <a:t>)</a:t>
              </a:r>
            </a:p>
          </p:txBody>
        </p:sp>
        <p:sp>
          <p:nvSpPr>
            <p:cNvPr id="238630" name="Line 38"/>
            <p:cNvSpPr>
              <a:spLocks noChangeShapeType="1"/>
            </p:cNvSpPr>
            <p:nvPr/>
          </p:nvSpPr>
          <p:spPr bwMode="auto">
            <a:xfrm>
              <a:off x="1746" y="1933"/>
              <a:ext cx="45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631" name="Line 39"/>
            <p:cNvSpPr>
              <a:spLocks noChangeShapeType="1"/>
            </p:cNvSpPr>
            <p:nvPr/>
          </p:nvSpPr>
          <p:spPr bwMode="auto">
            <a:xfrm flipH="1">
              <a:off x="3742" y="1570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C30-8258-4210-8FE3-56BAE149AEBA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37" name="Rectangle 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Infinite Parallelepiped View Volume</a:t>
            </a:r>
          </a:p>
        </p:txBody>
      </p:sp>
      <p:sp>
        <p:nvSpPr>
          <p:cNvPr id="239738" name="Rectangle 122"/>
          <p:cNvSpPr>
            <a:spLocks noGrp="1" noChangeArrowheads="1"/>
          </p:cNvSpPr>
          <p:nvPr>
            <p:ph type="body" idx="1"/>
          </p:nvPr>
        </p:nvSpPr>
        <p:spPr>
          <a:xfrm>
            <a:off x="566738" y="5013325"/>
            <a:ext cx="8001000" cy="1006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DOP: direction of projection</a:t>
            </a:r>
          </a:p>
          <a:p>
            <a:pPr>
              <a:lnSpc>
                <a:spcPct val="90000"/>
              </a:lnSpc>
            </a:pPr>
            <a:r>
              <a:rPr lang="en-US" altLang="ja-JP"/>
              <a:t>PRP: projection reference point</a:t>
            </a:r>
          </a:p>
        </p:txBody>
      </p:sp>
      <p:grpSp>
        <p:nvGrpSpPr>
          <p:cNvPr id="239771" name="Group 155"/>
          <p:cNvGrpSpPr>
            <a:grpSpLocks/>
          </p:cNvGrpSpPr>
          <p:nvPr/>
        </p:nvGrpSpPr>
        <p:grpSpPr bwMode="auto">
          <a:xfrm>
            <a:off x="1547813" y="1870075"/>
            <a:ext cx="5699125" cy="3143250"/>
            <a:chOff x="975" y="1178"/>
            <a:chExt cx="3590" cy="1980"/>
          </a:xfrm>
        </p:grpSpPr>
        <p:sp>
          <p:nvSpPr>
            <p:cNvPr id="239702" name="Freeform 86"/>
            <p:cNvSpPr>
              <a:spLocks/>
            </p:cNvSpPr>
            <p:nvPr/>
          </p:nvSpPr>
          <p:spPr bwMode="auto">
            <a:xfrm>
              <a:off x="2041" y="1372"/>
              <a:ext cx="1992" cy="1263"/>
            </a:xfrm>
            <a:custGeom>
              <a:avLst/>
              <a:gdLst>
                <a:gd name="T0" fmla="*/ 0 w 1992"/>
                <a:gd name="T1" fmla="*/ 0 h 1263"/>
                <a:gd name="T2" fmla="*/ 1992 w 1992"/>
                <a:gd name="T3" fmla="*/ 534 h 1263"/>
                <a:gd name="T4" fmla="*/ 1992 w 1992"/>
                <a:gd name="T5" fmla="*/ 1263 h 1263"/>
                <a:gd name="T6" fmla="*/ 0 w 1992"/>
                <a:gd name="T7" fmla="*/ 729 h 1263"/>
                <a:gd name="T8" fmla="*/ 0 w 1992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263">
                  <a:moveTo>
                    <a:pt x="0" y="0"/>
                  </a:moveTo>
                  <a:lnTo>
                    <a:pt x="1992" y="534"/>
                  </a:lnTo>
                  <a:lnTo>
                    <a:pt x="1992" y="1263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03" name="Freeform 87"/>
            <p:cNvSpPr>
              <a:spLocks/>
            </p:cNvSpPr>
            <p:nvPr/>
          </p:nvSpPr>
          <p:spPr bwMode="auto">
            <a:xfrm>
              <a:off x="2290" y="1525"/>
              <a:ext cx="1452" cy="953"/>
            </a:xfrm>
            <a:custGeom>
              <a:avLst/>
              <a:gdLst>
                <a:gd name="T0" fmla="*/ 0 w 1992"/>
                <a:gd name="T1" fmla="*/ 0 h 1263"/>
                <a:gd name="T2" fmla="*/ 1992 w 1992"/>
                <a:gd name="T3" fmla="*/ 534 h 1263"/>
                <a:gd name="T4" fmla="*/ 1992 w 1992"/>
                <a:gd name="T5" fmla="*/ 1263 h 1263"/>
                <a:gd name="T6" fmla="*/ 0 w 1992"/>
                <a:gd name="T7" fmla="*/ 729 h 1263"/>
                <a:gd name="T8" fmla="*/ 0 w 1992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263">
                  <a:moveTo>
                    <a:pt x="0" y="0"/>
                  </a:moveTo>
                  <a:lnTo>
                    <a:pt x="1992" y="534"/>
                  </a:lnTo>
                  <a:lnTo>
                    <a:pt x="1992" y="1263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04" name="Line 88"/>
            <p:cNvSpPr>
              <a:spLocks noChangeShapeType="1"/>
            </p:cNvSpPr>
            <p:nvPr/>
          </p:nvSpPr>
          <p:spPr bwMode="auto">
            <a:xfrm flipV="1">
              <a:off x="2018" y="2024"/>
              <a:ext cx="738" cy="199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05" name="Freeform 89"/>
            <p:cNvSpPr>
              <a:spLocks/>
            </p:cNvSpPr>
            <p:nvPr/>
          </p:nvSpPr>
          <p:spPr bwMode="auto">
            <a:xfrm flipH="1" flipV="1">
              <a:off x="2608" y="2004"/>
              <a:ext cx="279" cy="65"/>
            </a:xfrm>
            <a:custGeom>
              <a:avLst/>
              <a:gdLst>
                <a:gd name="T0" fmla="*/ 279 w 279"/>
                <a:gd name="T1" fmla="*/ 65 h 65"/>
                <a:gd name="T2" fmla="*/ 0 w 279"/>
                <a:gd name="T3" fmla="*/ 65 h 65"/>
                <a:gd name="T4" fmla="*/ 50 w 279"/>
                <a:gd name="T5" fmla="*/ 0 h 65"/>
                <a:gd name="T6" fmla="*/ 279 w 279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5">
                  <a:moveTo>
                    <a:pt x="279" y="65"/>
                  </a:moveTo>
                  <a:lnTo>
                    <a:pt x="0" y="65"/>
                  </a:lnTo>
                  <a:lnTo>
                    <a:pt x="50" y="0"/>
                  </a:lnTo>
                  <a:lnTo>
                    <a:pt x="27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15" name="Text Box 99"/>
            <p:cNvSpPr txBox="1">
              <a:spLocks noChangeArrowheads="1"/>
            </p:cNvSpPr>
            <p:nvPr/>
          </p:nvSpPr>
          <p:spPr bwMode="auto">
            <a:xfrm>
              <a:off x="1519" y="2115"/>
              <a:ext cx="4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PRP</a:t>
              </a:r>
            </a:p>
          </p:txBody>
        </p:sp>
        <p:sp>
          <p:nvSpPr>
            <p:cNvPr id="239716" name="Text Box 100"/>
            <p:cNvSpPr txBox="1">
              <a:spLocks noChangeArrowheads="1"/>
            </p:cNvSpPr>
            <p:nvPr/>
          </p:nvSpPr>
          <p:spPr bwMode="auto">
            <a:xfrm>
              <a:off x="1247" y="1480"/>
              <a:ext cx="4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DOP</a:t>
              </a:r>
            </a:p>
          </p:txBody>
        </p:sp>
        <p:sp>
          <p:nvSpPr>
            <p:cNvPr id="239718" name="Freeform 102"/>
            <p:cNvSpPr>
              <a:spLocks/>
            </p:cNvSpPr>
            <p:nvPr/>
          </p:nvSpPr>
          <p:spPr bwMode="auto">
            <a:xfrm>
              <a:off x="2880" y="1933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0 w 80"/>
                <a:gd name="T3" fmla="*/ 25 h 80"/>
                <a:gd name="T4" fmla="*/ 10 w 80"/>
                <a:gd name="T5" fmla="*/ 10 h 80"/>
                <a:gd name="T6" fmla="*/ 20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65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65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0 w 80"/>
                <a:gd name="T27" fmla="*/ 75 h 80"/>
                <a:gd name="T28" fmla="*/ 10 w 80"/>
                <a:gd name="T29" fmla="*/ 70 h 80"/>
                <a:gd name="T30" fmla="*/ 0 w 80"/>
                <a:gd name="T31" fmla="*/ 55 h 80"/>
                <a:gd name="T32" fmla="*/ 0 w 80"/>
                <a:gd name="T3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0" y="75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19" name="Text Box 103"/>
            <p:cNvSpPr txBox="1">
              <a:spLocks noChangeArrowheads="1"/>
            </p:cNvSpPr>
            <p:nvPr/>
          </p:nvSpPr>
          <p:spPr bwMode="auto">
            <a:xfrm>
              <a:off x="2543" y="1793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CW</a:t>
              </a:r>
            </a:p>
          </p:txBody>
        </p:sp>
        <p:sp>
          <p:nvSpPr>
            <p:cNvPr id="239720" name="Text Box 104"/>
            <p:cNvSpPr txBox="1">
              <a:spLocks noChangeArrowheads="1"/>
            </p:cNvSpPr>
            <p:nvPr/>
          </p:nvSpPr>
          <p:spPr bwMode="auto">
            <a:xfrm>
              <a:off x="4004" y="1661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</a:t>
              </a:r>
              <a:br>
                <a:rPr lang="en-US" altLang="ja-JP" b="1"/>
              </a:br>
              <a:r>
                <a:rPr lang="en-US" altLang="ja-JP" b="1"/>
                <a:t>plane</a:t>
              </a:r>
            </a:p>
          </p:txBody>
        </p:sp>
        <p:sp>
          <p:nvSpPr>
            <p:cNvPr id="239727" name="Line 111"/>
            <p:cNvSpPr>
              <a:spLocks noChangeShapeType="1"/>
            </p:cNvSpPr>
            <p:nvPr/>
          </p:nvSpPr>
          <p:spPr bwMode="auto">
            <a:xfrm flipV="1">
              <a:off x="3271" y="2616"/>
              <a:ext cx="738" cy="199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28" name="Freeform 112"/>
            <p:cNvSpPr>
              <a:spLocks/>
            </p:cNvSpPr>
            <p:nvPr/>
          </p:nvSpPr>
          <p:spPr bwMode="auto">
            <a:xfrm>
              <a:off x="3151" y="2775"/>
              <a:ext cx="279" cy="65"/>
            </a:xfrm>
            <a:custGeom>
              <a:avLst/>
              <a:gdLst>
                <a:gd name="T0" fmla="*/ 279 w 279"/>
                <a:gd name="T1" fmla="*/ 65 h 65"/>
                <a:gd name="T2" fmla="*/ 0 w 279"/>
                <a:gd name="T3" fmla="*/ 65 h 65"/>
                <a:gd name="T4" fmla="*/ 50 w 279"/>
                <a:gd name="T5" fmla="*/ 0 h 65"/>
                <a:gd name="T6" fmla="*/ 279 w 279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5">
                  <a:moveTo>
                    <a:pt x="279" y="65"/>
                  </a:moveTo>
                  <a:lnTo>
                    <a:pt x="0" y="65"/>
                  </a:lnTo>
                  <a:lnTo>
                    <a:pt x="50" y="0"/>
                  </a:lnTo>
                  <a:lnTo>
                    <a:pt x="27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29" name="Line 113"/>
            <p:cNvSpPr>
              <a:spLocks noChangeShapeType="1"/>
            </p:cNvSpPr>
            <p:nvPr/>
          </p:nvSpPr>
          <p:spPr bwMode="auto">
            <a:xfrm flipV="1">
              <a:off x="2676" y="2840"/>
              <a:ext cx="495" cy="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30" name="Freeform 114"/>
            <p:cNvSpPr>
              <a:spLocks/>
            </p:cNvSpPr>
            <p:nvPr/>
          </p:nvSpPr>
          <p:spPr bwMode="auto">
            <a:xfrm>
              <a:off x="2597" y="2945"/>
              <a:ext cx="189" cy="45"/>
            </a:xfrm>
            <a:custGeom>
              <a:avLst/>
              <a:gdLst>
                <a:gd name="T0" fmla="*/ 189 w 189"/>
                <a:gd name="T1" fmla="*/ 45 h 45"/>
                <a:gd name="T2" fmla="*/ 0 w 189"/>
                <a:gd name="T3" fmla="*/ 45 h 45"/>
                <a:gd name="T4" fmla="*/ 35 w 189"/>
                <a:gd name="T5" fmla="*/ 0 h 45"/>
                <a:gd name="T6" fmla="*/ 189 w 18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5">
                  <a:moveTo>
                    <a:pt x="189" y="45"/>
                  </a:moveTo>
                  <a:lnTo>
                    <a:pt x="0" y="45"/>
                  </a:lnTo>
                  <a:lnTo>
                    <a:pt x="35" y="0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31" name="Freeform 115"/>
            <p:cNvSpPr>
              <a:spLocks/>
            </p:cNvSpPr>
            <p:nvPr/>
          </p:nvSpPr>
          <p:spPr bwMode="auto">
            <a:xfrm>
              <a:off x="3979" y="2581"/>
              <a:ext cx="80" cy="80"/>
            </a:xfrm>
            <a:custGeom>
              <a:avLst/>
              <a:gdLst>
                <a:gd name="T0" fmla="*/ 0 w 80"/>
                <a:gd name="T1" fmla="*/ 40 h 80"/>
                <a:gd name="T2" fmla="*/ 0 w 80"/>
                <a:gd name="T3" fmla="*/ 25 h 80"/>
                <a:gd name="T4" fmla="*/ 10 w 80"/>
                <a:gd name="T5" fmla="*/ 10 h 80"/>
                <a:gd name="T6" fmla="*/ 25 w 80"/>
                <a:gd name="T7" fmla="*/ 5 h 80"/>
                <a:gd name="T8" fmla="*/ 40 w 80"/>
                <a:gd name="T9" fmla="*/ 0 h 80"/>
                <a:gd name="T10" fmla="*/ 55 w 80"/>
                <a:gd name="T11" fmla="*/ 5 h 80"/>
                <a:gd name="T12" fmla="*/ 65 w 80"/>
                <a:gd name="T13" fmla="*/ 10 h 80"/>
                <a:gd name="T14" fmla="*/ 75 w 80"/>
                <a:gd name="T15" fmla="*/ 25 h 80"/>
                <a:gd name="T16" fmla="*/ 80 w 80"/>
                <a:gd name="T17" fmla="*/ 40 h 80"/>
                <a:gd name="T18" fmla="*/ 75 w 80"/>
                <a:gd name="T19" fmla="*/ 55 h 80"/>
                <a:gd name="T20" fmla="*/ 65 w 80"/>
                <a:gd name="T21" fmla="*/ 70 h 80"/>
                <a:gd name="T22" fmla="*/ 55 w 80"/>
                <a:gd name="T23" fmla="*/ 75 h 80"/>
                <a:gd name="T24" fmla="*/ 40 w 80"/>
                <a:gd name="T25" fmla="*/ 80 h 80"/>
                <a:gd name="T26" fmla="*/ 25 w 80"/>
                <a:gd name="T27" fmla="*/ 75 h 80"/>
                <a:gd name="T28" fmla="*/ 10 w 80"/>
                <a:gd name="T29" fmla="*/ 70 h 80"/>
                <a:gd name="T30" fmla="*/ 0 w 80"/>
                <a:gd name="T31" fmla="*/ 55 h 80"/>
                <a:gd name="T32" fmla="*/ 0 w 80"/>
                <a:gd name="T3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lnTo>
                    <a:pt x="0" y="25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5"/>
                  </a:lnTo>
                  <a:lnTo>
                    <a:pt x="80" y="40"/>
                  </a:lnTo>
                  <a:lnTo>
                    <a:pt x="75" y="55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0" y="80"/>
                  </a:lnTo>
                  <a:lnTo>
                    <a:pt x="25" y="75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32" name="Text Box 116"/>
            <p:cNvSpPr txBox="1">
              <a:spLocks noChangeArrowheads="1"/>
            </p:cNvSpPr>
            <p:nvPr/>
          </p:nvSpPr>
          <p:spPr bwMode="auto">
            <a:xfrm>
              <a:off x="2444" y="2927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n</a:t>
              </a:r>
            </a:p>
          </p:txBody>
        </p:sp>
        <p:sp>
          <p:nvSpPr>
            <p:cNvPr id="239733" name="Text Box 117"/>
            <p:cNvSpPr txBox="1">
              <a:spLocks noChangeArrowheads="1"/>
            </p:cNvSpPr>
            <p:nvPr/>
          </p:nvSpPr>
          <p:spPr bwMode="auto">
            <a:xfrm>
              <a:off x="2761" y="2655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VPN</a:t>
              </a:r>
            </a:p>
          </p:txBody>
        </p:sp>
        <p:sp>
          <p:nvSpPr>
            <p:cNvPr id="239735" name="Text Box 119"/>
            <p:cNvSpPr txBox="1">
              <a:spLocks noChangeArrowheads="1"/>
            </p:cNvSpPr>
            <p:nvPr/>
          </p:nvSpPr>
          <p:spPr bwMode="auto">
            <a:xfrm>
              <a:off x="4023" y="2478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VRP</a:t>
              </a:r>
            </a:p>
          </p:txBody>
        </p:sp>
        <p:sp>
          <p:nvSpPr>
            <p:cNvPr id="239736" name="Line 120"/>
            <p:cNvSpPr>
              <a:spLocks noChangeShapeType="1"/>
            </p:cNvSpPr>
            <p:nvPr/>
          </p:nvSpPr>
          <p:spPr bwMode="auto">
            <a:xfrm>
              <a:off x="1519" y="1706"/>
              <a:ext cx="54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41" name="Line 125"/>
            <p:cNvSpPr>
              <a:spLocks noChangeShapeType="1"/>
            </p:cNvSpPr>
            <p:nvPr/>
          </p:nvSpPr>
          <p:spPr bwMode="auto">
            <a:xfrm rot="756851" flipH="1">
              <a:off x="3261" y="1480"/>
              <a:ext cx="753" cy="4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42" name="Line 126"/>
            <p:cNvSpPr>
              <a:spLocks noChangeShapeType="1"/>
            </p:cNvSpPr>
            <p:nvPr/>
          </p:nvSpPr>
          <p:spPr bwMode="auto">
            <a:xfrm rot="756851" flipH="1">
              <a:off x="2419" y="1796"/>
              <a:ext cx="1242" cy="6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43" name="Line 127"/>
            <p:cNvSpPr>
              <a:spLocks noChangeShapeType="1"/>
            </p:cNvSpPr>
            <p:nvPr/>
          </p:nvSpPr>
          <p:spPr bwMode="auto">
            <a:xfrm rot="756851" flipH="1">
              <a:off x="2480" y="1178"/>
              <a:ext cx="686" cy="3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44" name="Line 128"/>
            <p:cNvSpPr>
              <a:spLocks noChangeShapeType="1"/>
            </p:cNvSpPr>
            <p:nvPr/>
          </p:nvSpPr>
          <p:spPr bwMode="auto">
            <a:xfrm rot="756851" flipH="1">
              <a:off x="2426" y="2340"/>
              <a:ext cx="1243" cy="6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45" name="Line 129"/>
            <p:cNvSpPr>
              <a:spLocks noChangeShapeType="1"/>
            </p:cNvSpPr>
            <p:nvPr/>
          </p:nvSpPr>
          <p:spPr bwMode="auto">
            <a:xfrm rot="756851" flipH="1">
              <a:off x="998" y="1928"/>
              <a:ext cx="1242" cy="6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59" name="Line 143"/>
            <p:cNvSpPr>
              <a:spLocks noChangeShapeType="1"/>
            </p:cNvSpPr>
            <p:nvPr/>
          </p:nvSpPr>
          <p:spPr bwMode="auto">
            <a:xfrm rot="756851" flipH="1">
              <a:off x="3905" y="1847"/>
              <a:ext cx="62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1" name="Line 145"/>
            <p:cNvSpPr>
              <a:spLocks noChangeShapeType="1"/>
            </p:cNvSpPr>
            <p:nvPr/>
          </p:nvSpPr>
          <p:spPr bwMode="auto">
            <a:xfrm rot="756851" flipH="1">
              <a:off x="975" y="1388"/>
              <a:ext cx="1242" cy="6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2" name="Line 146"/>
            <p:cNvSpPr>
              <a:spLocks noChangeShapeType="1"/>
            </p:cNvSpPr>
            <p:nvPr/>
          </p:nvSpPr>
          <p:spPr bwMode="auto">
            <a:xfrm rot="756851" flipH="1">
              <a:off x="4059" y="2160"/>
              <a:ext cx="470" cy="26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3" name="Line 147"/>
            <p:cNvSpPr>
              <a:spLocks noChangeShapeType="1"/>
            </p:cNvSpPr>
            <p:nvPr/>
          </p:nvSpPr>
          <p:spPr bwMode="auto">
            <a:xfrm rot="756851" flipH="1">
              <a:off x="4005" y="1637"/>
              <a:ext cx="508" cy="2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7" name="Line 151"/>
            <p:cNvSpPr>
              <a:spLocks noChangeShapeType="1"/>
            </p:cNvSpPr>
            <p:nvPr/>
          </p:nvSpPr>
          <p:spPr bwMode="auto">
            <a:xfrm rot="756851" flipH="1">
              <a:off x="3744" y="2359"/>
              <a:ext cx="259" cy="1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8" name="Line 152"/>
            <p:cNvSpPr>
              <a:spLocks noChangeShapeType="1"/>
            </p:cNvSpPr>
            <p:nvPr/>
          </p:nvSpPr>
          <p:spPr bwMode="auto">
            <a:xfrm rot="756851" flipH="1">
              <a:off x="3743" y="1857"/>
              <a:ext cx="164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69" name="Line 153"/>
            <p:cNvSpPr>
              <a:spLocks noChangeShapeType="1"/>
            </p:cNvSpPr>
            <p:nvPr/>
          </p:nvSpPr>
          <p:spPr bwMode="auto">
            <a:xfrm rot="756851" flipH="1">
              <a:off x="2290" y="1458"/>
              <a:ext cx="158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770" name="Line 154"/>
            <p:cNvSpPr>
              <a:spLocks noChangeShapeType="1"/>
            </p:cNvSpPr>
            <p:nvPr/>
          </p:nvSpPr>
          <p:spPr bwMode="auto">
            <a:xfrm rot="756851" flipH="1">
              <a:off x="2325" y="1694"/>
              <a:ext cx="872" cy="4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Truncated View Volume for an Orthographic Parallel Projection</a:t>
            </a:r>
          </a:p>
        </p:txBody>
      </p:sp>
      <p:grpSp>
        <p:nvGrpSpPr>
          <p:cNvPr id="244906" name="Group 170"/>
          <p:cNvGrpSpPr>
            <a:grpSpLocks/>
          </p:cNvGrpSpPr>
          <p:nvPr/>
        </p:nvGrpSpPr>
        <p:grpSpPr bwMode="auto">
          <a:xfrm>
            <a:off x="874713" y="1628775"/>
            <a:ext cx="7418387" cy="4427538"/>
            <a:chOff x="551" y="1026"/>
            <a:chExt cx="4673" cy="2789"/>
          </a:xfrm>
        </p:grpSpPr>
        <p:sp>
          <p:nvSpPr>
            <p:cNvPr id="244746" name="Freeform 10"/>
            <p:cNvSpPr>
              <a:spLocks/>
            </p:cNvSpPr>
            <p:nvPr/>
          </p:nvSpPr>
          <p:spPr bwMode="auto">
            <a:xfrm>
              <a:off x="3037" y="2046"/>
              <a:ext cx="980" cy="980"/>
            </a:xfrm>
            <a:custGeom>
              <a:avLst/>
              <a:gdLst>
                <a:gd name="T0" fmla="*/ 0 w 980"/>
                <a:gd name="T1" fmla="*/ 0 h 980"/>
                <a:gd name="T2" fmla="*/ 980 w 980"/>
                <a:gd name="T3" fmla="*/ 263 h 980"/>
                <a:gd name="T4" fmla="*/ 980 w 980"/>
                <a:gd name="T5" fmla="*/ 980 h 980"/>
                <a:gd name="T6" fmla="*/ 0 w 980"/>
                <a:gd name="T7" fmla="*/ 717 h 980"/>
                <a:gd name="T8" fmla="*/ 0 w 980"/>
                <a:gd name="T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80">
                  <a:moveTo>
                    <a:pt x="0" y="0"/>
                  </a:moveTo>
                  <a:lnTo>
                    <a:pt x="980" y="263"/>
                  </a:lnTo>
                  <a:lnTo>
                    <a:pt x="980" y="980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47" name="Freeform 11"/>
            <p:cNvSpPr>
              <a:spLocks/>
            </p:cNvSpPr>
            <p:nvPr/>
          </p:nvSpPr>
          <p:spPr bwMode="auto">
            <a:xfrm>
              <a:off x="4244" y="1726"/>
              <a:ext cx="980" cy="975"/>
            </a:xfrm>
            <a:custGeom>
              <a:avLst/>
              <a:gdLst>
                <a:gd name="T0" fmla="*/ 0 w 980"/>
                <a:gd name="T1" fmla="*/ 0 h 975"/>
                <a:gd name="T2" fmla="*/ 980 w 980"/>
                <a:gd name="T3" fmla="*/ 258 h 975"/>
                <a:gd name="T4" fmla="*/ 980 w 980"/>
                <a:gd name="T5" fmla="*/ 975 h 975"/>
                <a:gd name="T6" fmla="*/ 0 w 980"/>
                <a:gd name="T7" fmla="*/ 717 h 975"/>
                <a:gd name="T8" fmla="*/ 0 w 980"/>
                <a:gd name="T9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75">
                  <a:moveTo>
                    <a:pt x="0" y="0"/>
                  </a:moveTo>
                  <a:lnTo>
                    <a:pt x="980" y="258"/>
                  </a:lnTo>
                  <a:lnTo>
                    <a:pt x="980" y="975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48" name="Freeform 12"/>
            <p:cNvSpPr>
              <a:spLocks/>
            </p:cNvSpPr>
            <p:nvPr/>
          </p:nvSpPr>
          <p:spPr bwMode="auto">
            <a:xfrm>
              <a:off x="1835" y="2371"/>
              <a:ext cx="980" cy="980"/>
            </a:xfrm>
            <a:custGeom>
              <a:avLst/>
              <a:gdLst>
                <a:gd name="T0" fmla="*/ 0 w 980"/>
                <a:gd name="T1" fmla="*/ 0 h 980"/>
                <a:gd name="T2" fmla="*/ 980 w 980"/>
                <a:gd name="T3" fmla="*/ 263 h 980"/>
                <a:gd name="T4" fmla="*/ 980 w 980"/>
                <a:gd name="T5" fmla="*/ 980 h 980"/>
                <a:gd name="T6" fmla="*/ 0 w 980"/>
                <a:gd name="T7" fmla="*/ 717 h 980"/>
                <a:gd name="T8" fmla="*/ 0 w 980"/>
                <a:gd name="T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80">
                  <a:moveTo>
                    <a:pt x="0" y="0"/>
                  </a:moveTo>
                  <a:lnTo>
                    <a:pt x="980" y="263"/>
                  </a:lnTo>
                  <a:lnTo>
                    <a:pt x="980" y="980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49" name="Freeform 13"/>
            <p:cNvSpPr>
              <a:spLocks/>
            </p:cNvSpPr>
            <p:nvPr/>
          </p:nvSpPr>
          <p:spPr bwMode="auto">
            <a:xfrm>
              <a:off x="1835" y="2371"/>
              <a:ext cx="980" cy="980"/>
            </a:xfrm>
            <a:custGeom>
              <a:avLst/>
              <a:gdLst>
                <a:gd name="T0" fmla="*/ 0 w 980"/>
                <a:gd name="T1" fmla="*/ 0 h 980"/>
                <a:gd name="T2" fmla="*/ 980 w 980"/>
                <a:gd name="T3" fmla="*/ 263 h 980"/>
                <a:gd name="T4" fmla="*/ 980 w 980"/>
                <a:gd name="T5" fmla="*/ 980 h 980"/>
                <a:gd name="T6" fmla="*/ 0 w 980"/>
                <a:gd name="T7" fmla="*/ 717 h 980"/>
                <a:gd name="T8" fmla="*/ 0 w 980"/>
                <a:gd name="T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80">
                  <a:moveTo>
                    <a:pt x="0" y="0"/>
                  </a:moveTo>
                  <a:lnTo>
                    <a:pt x="980" y="263"/>
                  </a:lnTo>
                  <a:lnTo>
                    <a:pt x="980" y="980"/>
                  </a:lnTo>
                  <a:lnTo>
                    <a:pt x="0" y="71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0" name="Line 14"/>
            <p:cNvSpPr>
              <a:spLocks noChangeShapeType="1"/>
            </p:cNvSpPr>
            <p:nvPr/>
          </p:nvSpPr>
          <p:spPr bwMode="auto">
            <a:xfrm flipV="1">
              <a:off x="1474" y="2634"/>
              <a:ext cx="764" cy="20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1" name="Freeform 15"/>
            <p:cNvSpPr>
              <a:spLocks/>
            </p:cNvSpPr>
            <p:nvPr/>
          </p:nvSpPr>
          <p:spPr bwMode="auto">
            <a:xfrm>
              <a:off x="1350" y="2799"/>
              <a:ext cx="294" cy="72"/>
            </a:xfrm>
            <a:custGeom>
              <a:avLst/>
              <a:gdLst>
                <a:gd name="T0" fmla="*/ 294 w 294"/>
                <a:gd name="T1" fmla="*/ 72 h 72"/>
                <a:gd name="T2" fmla="*/ 0 w 294"/>
                <a:gd name="T3" fmla="*/ 72 h 72"/>
                <a:gd name="T4" fmla="*/ 57 w 294"/>
                <a:gd name="T5" fmla="*/ 0 h 72"/>
                <a:gd name="T6" fmla="*/ 294 w 294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72">
                  <a:moveTo>
                    <a:pt x="294" y="72"/>
                  </a:moveTo>
                  <a:lnTo>
                    <a:pt x="0" y="72"/>
                  </a:lnTo>
                  <a:lnTo>
                    <a:pt x="57" y="0"/>
                  </a:lnTo>
                  <a:lnTo>
                    <a:pt x="29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2" name="Freeform 16"/>
            <p:cNvSpPr>
              <a:spLocks/>
            </p:cNvSpPr>
            <p:nvPr/>
          </p:nvSpPr>
          <p:spPr bwMode="auto">
            <a:xfrm>
              <a:off x="4548" y="3057"/>
              <a:ext cx="57" cy="118"/>
            </a:xfrm>
            <a:custGeom>
              <a:avLst/>
              <a:gdLst>
                <a:gd name="T0" fmla="*/ 0 w 57"/>
                <a:gd name="T1" fmla="*/ 0 h 118"/>
                <a:gd name="T2" fmla="*/ 57 w 57"/>
                <a:gd name="T3" fmla="*/ 46 h 118"/>
                <a:gd name="T4" fmla="*/ 0 w 57"/>
                <a:gd name="T5" fmla="*/ 118 h 118"/>
                <a:gd name="T6" fmla="*/ 0 w 57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18">
                  <a:moveTo>
                    <a:pt x="0" y="0"/>
                  </a:moveTo>
                  <a:lnTo>
                    <a:pt x="57" y="46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3" name="Line 17"/>
            <p:cNvSpPr>
              <a:spLocks noChangeShapeType="1"/>
            </p:cNvSpPr>
            <p:nvPr/>
          </p:nvSpPr>
          <p:spPr bwMode="auto">
            <a:xfrm flipV="1">
              <a:off x="4099" y="3114"/>
              <a:ext cx="459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4" name="Line 18"/>
            <p:cNvSpPr>
              <a:spLocks noChangeShapeType="1"/>
            </p:cNvSpPr>
            <p:nvPr/>
          </p:nvSpPr>
          <p:spPr bwMode="auto">
            <a:xfrm flipV="1">
              <a:off x="4605" y="2051"/>
              <a:ext cx="1" cy="1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5" name="Line 19"/>
            <p:cNvSpPr>
              <a:spLocks noChangeShapeType="1"/>
            </p:cNvSpPr>
            <p:nvPr/>
          </p:nvSpPr>
          <p:spPr bwMode="auto">
            <a:xfrm flipV="1">
              <a:off x="3424" y="2365"/>
              <a:ext cx="1" cy="1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6" name="Line 20"/>
            <p:cNvSpPr>
              <a:spLocks noChangeShapeType="1"/>
            </p:cNvSpPr>
            <p:nvPr/>
          </p:nvSpPr>
          <p:spPr bwMode="auto">
            <a:xfrm flipV="1">
              <a:off x="2232" y="2685"/>
              <a:ext cx="1" cy="1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7" name="Freeform 21"/>
            <p:cNvSpPr>
              <a:spLocks/>
            </p:cNvSpPr>
            <p:nvPr/>
          </p:nvSpPr>
          <p:spPr bwMode="auto">
            <a:xfrm>
              <a:off x="3424" y="3341"/>
              <a:ext cx="62" cy="113"/>
            </a:xfrm>
            <a:custGeom>
              <a:avLst/>
              <a:gdLst>
                <a:gd name="T0" fmla="*/ 62 w 62"/>
                <a:gd name="T1" fmla="*/ 113 h 113"/>
                <a:gd name="T2" fmla="*/ 0 w 62"/>
                <a:gd name="T3" fmla="*/ 72 h 113"/>
                <a:gd name="T4" fmla="*/ 62 w 62"/>
                <a:gd name="T5" fmla="*/ 0 h 113"/>
                <a:gd name="T6" fmla="*/ 62 w 62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113">
                  <a:moveTo>
                    <a:pt x="62" y="113"/>
                  </a:moveTo>
                  <a:lnTo>
                    <a:pt x="0" y="72"/>
                  </a:lnTo>
                  <a:lnTo>
                    <a:pt x="62" y="0"/>
                  </a:lnTo>
                  <a:lnTo>
                    <a:pt x="62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58" name="Line 22"/>
            <p:cNvSpPr>
              <a:spLocks noChangeShapeType="1"/>
            </p:cNvSpPr>
            <p:nvPr/>
          </p:nvSpPr>
          <p:spPr bwMode="auto">
            <a:xfrm flipH="1">
              <a:off x="3470" y="3279"/>
              <a:ext cx="459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0" name="Freeform 24"/>
            <p:cNvSpPr>
              <a:spLocks/>
            </p:cNvSpPr>
            <p:nvPr/>
          </p:nvSpPr>
          <p:spPr bwMode="auto">
            <a:xfrm>
              <a:off x="3357" y="3377"/>
              <a:ext cx="56" cy="118"/>
            </a:xfrm>
            <a:custGeom>
              <a:avLst/>
              <a:gdLst>
                <a:gd name="T0" fmla="*/ 0 w 56"/>
                <a:gd name="T1" fmla="*/ 0 h 118"/>
                <a:gd name="T2" fmla="*/ 56 w 56"/>
                <a:gd name="T3" fmla="*/ 46 h 118"/>
                <a:gd name="T4" fmla="*/ 0 w 56"/>
                <a:gd name="T5" fmla="*/ 118 h 118"/>
                <a:gd name="T6" fmla="*/ 0 w 56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18">
                  <a:moveTo>
                    <a:pt x="0" y="0"/>
                  </a:moveTo>
                  <a:lnTo>
                    <a:pt x="56" y="46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1" name="Line 25"/>
            <p:cNvSpPr>
              <a:spLocks noChangeShapeType="1"/>
            </p:cNvSpPr>
            <p:nvPr/>
          </p:nvSpPr>
          <p:spPr bwMode="auto">
            <a:xfrm flipV="1">
              <a:off x="2908" y="3433"/>
              <a:ext cx="464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2" name="Freeform 26"/>
            <p:cNvSpPr>
              <a:spLocks/>
            </p:cNvSpPr>
            <p:nvPr/>
          </p:nvSpPr>
          <p:spPr bwMode="auto">
            <a:xfrm>
              <a:off x="2238" y="3655"/>
              <a:ext cx="56" cy="119"/>
            </a:xfrm>
            <a:custGeom>
              <a:avLst/>
              <a:gdLst>
                <a:gd name="T0" fmla="*/ 56 w 56"/>
                <a:gd name="T1" fmla="*/ 119 h 119"/>
                <a:gd name="T2" fmla="*/ 0 w 56"/>
                <a:gd name="T3" fmla="*/ 78 h 119"/>
                <a:gd name="T4" fmla="*/ 56 w 56"/>
                <a:gd name="T5" fmla="*/ 0 h 119"/>
                <a:gd name="T6" fmla="*/ 56 w 56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19">
                  <a:moveTo>
                    <a:pt x="56" y="119"/>
                  </a:moveTo>
                  <a:lnTo>
                    <a:pt x="0" y="78"/>
                  </a:lnTo>
                  <a:lnTo>
                    <a:pt x="56" y="0"/>
                  </a:lnTo>
                  <a:lnTo>
                    <a:pt x="56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3" name="Line 27"/>
            <p:cNvSpPr>
              <a:spLocks noChangeShapeType="1"/>
            </p:cNvSpPr>
            <p:nvPr/>
          </p:nvSpPr>
          <p:spPr bwMode="auto">
            <a:xfrm flipH="1">
              <a:off x="2284" y="3599"/>
              <a:ext cx="459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5" name="Freeform 29"/>
            <p:cNvSpPr>
              <a:spLocks/>
            </p:cNvSpPr>
            <p:nvPr/>
          </p:nvSpPr>
          <p:spPr bwMode="auto">
            <a:xfrm>
              <a:off x="2186" y="2592"/>
              <a:ext cx="82" cy="83"/>
            </a:xfrm>
            <a:custGeom>
              <a:avLst/>
              <a:gdLst>
                <a:gd name="T0" fmla="*/ 0 w 82"/>
                <a:gd name="T1" fmla="*/ 42 h 83"/>
                <a:gd name="T2" fmla="*/ 5 w 82"/>
                <a:gd name="T3" fmla="*/ 26 h 83"/>
                <a:gd name="T4" fmla="*/ 15 w 82"/>
                <a:gd name="T5" fmla="*/ 11 h 83"/>
                <a:gd name="T6" fmla="*/ 26 w 82"/>
                <a:gd name="T7" fmla="*/ 6 h 83"/>
                <a:gd name="T8" fmla="*/ 41 w 82"/>
                <a:gd name="T9" fmla="*/ 0 h 83"/>
                <a:gd name="T10" fmla="*/ 62 w 82"/>
                <a:gd name="T11" fmla="*/ 6 h 83"/>
                <a:gd name="T12" fmla="*/ 72 w 82"/>
                <a:gd name="T13" fmla="*/ 11 h 83"/>
                <a:gd name="T14" fmla="*/ 82 w 82"/>
                <a:gd name="T15" fmla="*/ 26 h 83"/>
                <a:gd name="T16" fmla="*/ 82 w 82"/>
                <a:gd name="T17" fmla="*/ 42 h 83"/>
                <a:gd name="T18" fmla="*/ 82 w 82"/>
                <a:gd name="T19" fmla="*/ 57 h 83"/>
                <a:gd name="T20" fmla="*/ 72 w 82"/>
                <a:gd name="T21" fmla="*/ 73 h 83"/>
                <a:gd name="T22" fmla="*/ 62 w 82"/>
                <a:gd name="T23" fmla="*/ 78 h 83"/>
                <a:gd name="T24" fmla="*/ 41 w 82"/>
                <a:gd name="T25" fmla="*/ 83 h 83"/>
                <a:gd name="T26" fmla="*/ 26 w 82"/>
                <a:gd name="T27" fmla="*/ 78 h 83"/>
                <a:gd name="T28" fmla="*/ 15 w 82"/>
                <a:gd name="T29" fmla="*/ 73 h 83"/>
                <a:gd name="T30" fmla="*/ 5 w 82"/>
                <a:gd name="T31" fmla="*/ 57 h 83"/>
                <a:gd name="T32" fmla="*/ 0 w 82"/>
                <a:gd name="T3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0" y="42"/>
                  </a:moveTo>
                  <a:lnTo>
                    <a:pt x="5" y="26"/>
                  </a:lnTo>
                  <a:lnTo>
                    <a:pt x="15" y="11"/>
                  </a:lnTo>
                  <a:lnTo>
                    <a:pt x="26" y="6"/>
                  </a:lnTo>
                  <a:lnTo>
                    <a:pt x="41" y="0"/>
                  </a:lnTo>
                  <a:lnTo>
                    <a:pt x="62" y="6"/>
                  </a:lnTo>
                  <a:lnTo>
                    <a:pt x="72" y="11"/>
                  </a:lnTo>
                  <a:lnTo>
                    <a:pt x="82" y="26"/>
                  </a:lnTo>
                  <a:lnTo>
                    <a:pt x="82" y="42"/>
                  </a:lnTo>
                  <a:lnTo>
                    <a:pt x="82" y="57"/>
                  </a:lnTo>
                  <a:lnTo>
                    <a:pt x="72" y="73"/>
                  </a:lnTo>
                  <a:lnTo>
                    <a:pt x="62" y="78"/>
                  </a:lnTo>
                  <a:lnTo>
                    <a:pt x="41" y="83"/>
                  </a:lnTo>
                  <a:lnTo>
                    <a:pt x="26" y="78"/>
                  </a:lnTo>
                  <a:lnTo>
                    <a:pt x="15" y="73"/>
                  </a:lnTo>
                  <a:lnTo>
                    <a:pt x="5" y="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6" name="Freeform 30"/>
            <p:cNvSpPr>
              <a:spLocks/>
            </p:cNvSpPr>
            <p:nvPr/>
          </p:nvSpPr>
          <p:spPr bwMode="auto">
            <a:xfrm>
              <a:off x="2186" y="2592"/>
              <a:ext cx="82" cy="83"/>
            </a:xfrm>
            <a:custGeom>
              <a:avLst/>
              <a:gdLst>
                <a:gd name="T0" fmla="*/ 0 w 82"/>
                <a:gd name="T1" fmla="*/ 42 h 83"/>
                <a:gd name="T2" fmla="*/ 5 w 82"/>
                <a:gd name="T3" fmla="*/ 26 h 83"/>
                <a:gd name="T4" fmla="*/ 15 w 82"/>
                <a:gd name="T5" fmla="*/ 11 h 83"/>
                <a:gd name="T6" fmla="*/ 26 w 82"/>
                <a:gd name="T7" fmla="*/ 6 h 83"/>
                <a:gd name="T8" fmla="*/ 41 w 82"/>
                <a:gd name="T9" fmla="*/ 0 h 83"/>
                <a:gd name="T10" fmla="*/ 62 w 82"/>
                <a:gd name="T11" fmla="*/ 6 h 83"/>
                <a:gd name="T12" fmla="*/ 72 w 82"/>
                <a:gd name="T13" fmla="*/ 11 h 83"/>
                <a:gd name="T14" fmla="*/ 82 w 82"/>
                <a:gd name="T15" fmla="*/ 26 h 83"/>
                <a:gd name="T16" fmla="*/ 82 w 82"/>
                <a:gd name="T17" fmla="*/ 42 h 83"/>
                <a:gd name="T18" fmla="*/ 82 w 82"/>
                <a:gd name="T19" fmla="*/ 57 h 83"/>
                <a:gd name="T20" fmla="*/ 72 w 82"/>
                <a:gd name="T21" fmla="*/ 73 h 83"/>
                <a:gd name="T22" fmla="*/ 62 w 82"/>
                <a:gd name="T23" fmla="*/ 78 h 83"/>
                <a:gd name="T24" fmla="*/ 41 w 82"/>
                <a:gd name="T25" fmla="*/ 83 h 83"/>
                <a:gd name="T26" fmla="*/ 26 w 82"/>
                <a:gd name="T27" fmla="*/ 78 h 83"/>
                <a:gd name="T28" fmla="*/ 15 w 82"/>
                <a:gd name="T29" fmla="*/ 73 h 83"/>
                <a:gd name="T30" fmla="*/ 5 w 82"/>
                <a:gd name="T31" fmla="*/ 57 h 83"/>
                <a:gd name="T32" fmla="*/ 0 w 82"/>
                <a:gd name="T3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0" y="42"/>
                  </a:moveTo>
                  <a:lnTo>
                    <a:pt x="5" y="26"/>
                  </a:lnTo>
                  <a:lnTo>
                    <a:pt x="15" y="11"/>
                  </a:lnTo>
                  <a:lnTo>
                    <a:pt x="26" y="6"/>
                  </a:lnTo>
                  <a:lnTo>
                    <a:pt x="41" y="0"/>
                  </a:lnTo>
                  <a:lnTo>
                    <a:pt x="62" y="6"/>
                  </a:lnTo>
                  <a:lnTo>
                    <a:pt x="72" y="11"/>
                  </a:lnTo>
                  <a:lnTo>
                    <a:pt x="82" y="26"/>
                  </a:lnTo>
                  <a:lnTo>
                    <a:pt x="82" y="42"/>
                  </a:lnTo>
                  <a:lnTo>
                    <a:pt x="82" y="57"/>
                  </a:lnTo>
                  <a:lnTo>
                    <a:pt x="72" y="73"/>
                  </a:lnTo>
                  <a:lnTo>
                    <a:pt x="62" y="78"/>
                  </a:lnTo>
                  <a:lnTo>
                    <a:pt x="41" y="83"/>
                  </a:lnTo>
                  <a:lnTo>
                    <a:pt x="26" y="78"/>
                  </a:lnTo>
                  <a:lnTo>
                    <a:pt x="15" y="73"/>
                  </a:lnTo>
                  <a:lnTo>
                    <a:pt x="5" y="57"/>
                  </a:lnTo>
                  <a:lnTo>
                    <a:pt x="0" y="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7" name="Freeform 31"/>
            <p:cNvSpPr>
              <a:spLocks/>
            </p:cNvSpPr>
            <p:nvPr/>
          </p:nvSpPr>
          <p:spPr bwMode="auto">
            <a:xfrm>
              <a:off x="3377" y="2273"/>
              <a:ext cx="83" cy="82"/>
            </a:xfrm>
            <a:custGeom>
              <a:avLst/>
              <a:gdLst>
                <a:gd name="T0" fmla="*/ 0 w 83"/>
                <a:gd name="T1" fmla="*/ 41 h 82"/>
                <a:gd name="T2" fmla="*/ 0 w 83"/>
                <a:gd name="T3" fmla="*/ 25 h 82"/>
                <a:gd name="T4" fmla="*/ 11 w 83"/>
                <a:gd name="T5" fmla="*/ 15 h 82"/>
                <a:gd name="T6" fmla="*/ 26 w 83"/>
                <a:gd name="T7" fmla="*/ 5 h 82"/>
                <a:gd name="T8" fmla="*/ 42 w 83"/>
                <a:gd name="T9" fmla="*/ 0 h 82"/>
                <a:gd name="T10" fmla="*/ 57 w 83"/>
                <a:gd name="T11" fmla="*/ 5 h 82"/>
                <a:gd name="T12" fmla="*/ 67 w 83"/>
                <a:gd name="T13" fmla="*/ 15 h 82"/>
                <a:gd name="T14" fmla="*/ 78 w 83"/>
                <a:gd name="T15" fmla="*/ 25 h 82"/>
                <a:gd name="T16" fmla="*/ 83 w 83"/>
                <a:gd name="T17" fmla="*/ 41 h 82"/>
                <a:gd name="T18" fmla="*/ 78 w 83"/>
                <a:gd name="T19" fmla="*/ 56 h 82"/>
                <a:gd name="T20" fmla="*/ 67 w 83"/>
                <a:gd name="T21" fmla="*/ 72 h 82"/>
                <a:gd name="T22" fmla="*/ 57 w 83"/>
                <a:gd name="T23" fmla="*/ 82 h 82"/>
                <a:gd name="T24" fmla="*/ 42 w 83"/>
                <a:gd name="T25" fmla="*/ 82 h 82"/>
                <a:gd name="T26" fmla="*/ 26 w 83"/>
                <a:gd name="T27" fmla="*/ 82 h 82"/>
                <a:gd name="T28" fmla="*/ 11 w 83"/>
                <a:gd name="T29" fmla="*/ 72 h 82"/>
                <a:gd name="T30" fmla="*/ 0 w 83"/>
                <a:gd name="T31" fmla="*/ 56 h 82"/>
                <a:gd name="T32" fmla="*/ 0 w 83"/>
                <a:gd name="T3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0" y="25"/>
                  </a:lnTo>
                  <a:lnTo>
                    <a:pt x="11" y="15"/>
                  </a:lnTo>
                  <a:lnTo>
                    <a:pt x="26" y="5"/>
                  </a:lnTo>
                  <a:lnTo>
                    <a:pt x="42" y="0"/>
                  </a:lnTo>
                  <a:lnTo>
                    <a:pt x="57" y="5"/>
                  </a:lnTo>
                  <a:lnTo>
                    <a:pt x="67" y="15"/>
                  </a:lnTo>
                  <a:lnTo>
                    <a:pt x="78" y="25"/>
                  </a:lnTo>
                  <a:lnTo>
                    <a:pt x="83" y="41"/>
                  </a:lnTo>
                  <a:lnTo>
                    <a:pt x="78" y="56"/>
                  </a:lnTo>
                  <a:lnTo>
                    <a:pt x="67" y="72"/>
                  </a:lnTo>
                  <a:lnTo>
                    <a:pt x="57" y="82"/>
                  </a:lnTo>
                  <a:lnTo>
                    <a:pt x="42" y="82"/>
                  </a:lnTo>
                  <a:lnTo>
                    <a:pt x="26" y="82"/>
                  </a:lnTo>
                  <a:lnTo>
                    <a:pt x="11" y="72"/>
                  </a:lnTo>
                  <a:lnTo>
                    <a:pt x="0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8" name="Freeform 32"/>
            <p:cNvSpPr>
              <a:spLocks/>
            </p:cNvSpPr>
            <p:nvPr/>
          </p:nvSpPr>
          <p:spPr bwMode="auto">
            <a:xfrm>
              <a:off x="3377" y="2273"/>
              <a:ext cx="83" cy="82"/>
            </a:xfrm>
            <a:custGeom>
              <a:avLst/>
              <a:gdLst>
                <a:gd name="T0" fmla="*/ 0 w 83"/>
                <a:gd name="T1" fmla="*/ 41 h 82"/>
                <a:gd name="T2" fmla="*/ 0 w 83"/>
                <a:gd name="T3" fmla="*/ 25 h 82"/>
                <a:gd name="T4" fmla="*/ 11 w 83"/>
                <a:gd name="T5" fmla="*/ 15 h 82"/>
                <a:gd name="T6" fmla="*/ 26 w 83"/>
                <a:gd name="T7" fmla="*/ 5 h 82"/>
                <a:gd name="T8" fmla="*/ 42 w 83"/>
                <a:gd name="T9" fmla="*/ 0 h 82"/>
                <a:gd name="T10" fmla="*/ 57 w 83"/>
                <a:gd name="T11" fmla="*/ 5 h 82"/>
                <a:gd name="T12" fmla="*/ 67 w 83"/>
                <a:gd name="T13" fmla="*/ 15 h 82"/>
                <a:gd name="T14" fmla="*/ 78 w 83"/>
                <a:gd name="T15" fmla="*/ 25 h 82"/>
                <a:gd name="T16" fmla="*/ 83 w 83"/>
                <a:gd name="T17" fmla="*/ 41 h 82"/>
                <a:gd name="T18" fmla="*/ 78 w 83"/>
                <a:gd name="T19" fmla="*/ 56 h 82"/>
                <a:gd name="T20" fmla="*/ 67 w 83"/>
                <a:gd name="T21" fmla="*/ 72 h 82"/>
                <a:gd name="T22" fmla="*/ 57 w 83"/>
                <a:gd name="T23" fmla="*/ 82 h 82"/>
                <a:gd name="T24" fmla="*/ 42 w 83"/>
                <a:gd name="T25" fmla="*/ 82 h 82"/>
                <a:gd name="T26" fmla="*/ 26 w 83"/>
                <a:gd name="T27" fmla="*/ 82 h 82"/>
                <a:gd name="T28" fmla="*/ 11 w 83"/>
                <a:gd name="T29" fmla="*/ 72 h 82"/>
                <a:gd name="T30" fmla="*/ 0 w 83"/>
                <a:gd name="T31" fmla="*/ 56 h 82"/>
                <a:gd name="T32" fmla="*/ 0 w 83"/>
                <a:gd name="T3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0" y="25"/>
                  </a:lnTo>
                  <a:lnTo>
                    <a:pt x="11" y="15"/>
                  </a:lnTo>
                  <a:lnTo>
                    <a:pt x="26" y="5"/>
                  </a:lnTo>
                  <a:lnTo>
                    <a:pt x="42" y="0"/>
                  </a:lnTo>
                  <a:lnTo>
                    <a:pt x="57" y="5"/>
                  </a:lnTo>
                  <a:lnTo>
                    <a:pt x="67" y="15"/>
                  </a:lnTo>
                  <a:lnTo>
                    <a:pt x="78" y="25"/>
                  </a:lnTo>
                  <a:lnTo>
                    <a:pt x="83" y="41"/>
                  </a:lnTo>
                  <a:lnTo>
                    <a:pt x="78" y="56"/>
                  </a:lnTo>
                  <a:lnTo>
                    <a:pt x="67" y="72"/>
                  </a:lnTo>
                  <a:lnTo>
                    <a:pt x="57" y="82"/>
                  </a:lnTo>
                  <a:lnTo>
                    <a:pt x="42" y="82"/>
                  </a:lnTo>
                  <a:lnTo>
                    <a:pt x="26" y="82"/>
                  </a:lnTo>
                  <a:lnTo>
                    <a:pt x="11" y="72"/>
                  </a:lnTo>
                  <a:lnTo>
                    <a:pt x="0" y="56"/>
                  </a:lnTo>
                  <a:lnTo>
                    <a:pt x="0" y="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69" name="Freeform 33"/>
            <p:cNvSpPr>
              <a:spLocks/>
            </p:cNvSpPr>
            <p:nvPr/>
          </p:nvSpPr>
          <p:spPr bwMode="auto">
            <a:xfrm>
              <a:off x="4563" y="1958"/>
              <a:ext cx="83" cy="82"/>
            </a:xfrm>
            <a:custGeom>
              <a:avLst/>
              <a:gdLst>
                <a:gd name="T0" fmla="*/ 0 w 83"/>
                <a:gd name="T1" fmla="*/ 41 h 82"/>
                <a:gd name="T2" fmla="*/ 6 w 83"/>
                <a:gd name="T3" fmla="*/ 21 h 82"/>
                <a:gd name="T4" fmla="*/ 16 w 83"/>
                <a:gd name="T5" fmla="*/ 10 h 82"/>
                <a:gd name="T6" fmla="*/ 26 w 83"/>
                <a:gd name="T7" fmla="*/ 0 h 82"/>
                <a:gd name="T8" fmla="*/ 42 w 83"/>
                <a:gd name="T9" fmla="*/ 0 h 82"/>
                <a:gd name="T10" fmla="*/ 57 w 83"/>
                <a:gd name="T11" fmla="*/ 0 h 82"/>
                <a:gd name="T12" fmla="*/ 73 w 83"/>
                <a:gd name="T13" fmla="*/ 10 h 82"/>
                <a:gd name="T14" fmla="*/ 83 w 83"/>
                <a:gd name="T15" fmla="*/ 21 h 82"/>
                <a:gd name="T16" fmla="*/ 83 w 83"/>
                <a:gd name="T17" fmla="*/ 41 h 82"/>
                <a:gd name="T18" fmla="*/ 83 w 83"/>
                <a:gd name="T19" fmla="*/ 57 h 82"/>
                <a:gd name="T20" fmla="*/ 73 w 83"/>
                <a:gd name="T21" fmla="*/ 67 h 82"/>
                <a:gd name="T22" fmla="*/ 57 w 83"/>
                <a:gd name="T23" fmla="*/ 77 h 82"/>
                <a:gd name="T24" fmla="*/ 42 w 83"/>
                <a:gd name="T25" fmla="*/ 82 h 82"/>
                <a:gd name="T26" fmla="*/ 26 w 83"/>
                <a:gd name="T27" fmla="*/ 77 h 82"/>
                <a:gd name="T28" fmla="*/ 16 w 83"/>
                <a:gd name="T29" fmla="*/ 67 h 82"/>
                <a:gd name="T30" fmla="*/ 6 w 83"/>
                <a:gd name="T31" fmla="*/ 57 h 82"/>
                <a:gd name="T32" fmla="*/ 0 w 83"/>
                <a:gd name="T3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6" y="21"/>
                  </a:lnTo>
                  <a:lnTo>
                    <a:pt x="16" y="1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3" y="10"/>
                  </a:lnTo>
                  <a:lnTo>
                    <a:pt x="83" y="21"/>
                  </a:lnTo>
                  <a:lnTo>
                    <a:pt x="83" y="41"/>
                  </a:lnTo>
                  <a:lnTo>
                    <a:pt x="83" y="57"/>
                  </a:lnTo>
                  <a:lnTo>
                    <a:pt x="73" y="67"/>
                  </a:lnTo>
                  <a:lnTo>
                    <a:pt x="57" y="77"/>
                  </a:lnTo>
                  <a:lnTo>
                    <a:pt x="42" y="82"/>
                  </a:lnTo>
                  <a:lnTo>
                    <a:pt x="26" y="77"/>
                  </a:lnTo>
                  <a:lnTo>
                    <a:pt x="16" y="67"/>
                  </a:lnTo>
                  <a:lnTo>
                    <a:pt x="6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0" name="Freeform 34"/>
            <p:cNvSpPr>
              <a:spLocks/>
            </p:cNvSpPr>
            <p:nvPr/>
          </p:nvSpPr>
          <p:spPr bwMode="auto">
            <a:xfrm>
              <a:off x="4563" y="1958"/>
              <a:ext cx="83" cy="82"/>
            </a:xfrm>
            <a:custGeom>
              <a:avLst/>
              <a:gdLst>
                <a:gd name="T0" fmla="*/ 0 w 83"/>
                <a:gd name="T1" fmla="*/ 41 h 82"/>
                <a:gd name="T2" fmla="*/ 6 w 83"/>
                <a:gd name="T3" fmla="*/ 21 h 82"/>
                <a:gd name="T4" fmla="*/ 16 w 83"/>
                <a:gd name="T5" fmla="*/ 10 h 82"/>
                <a:gd name="T6" fmla="*/ 26 w 83"/>
                <a:gd name="T7" fmla="*/ 0 h 82"/>
                <a:gd name="T8" fmla="*/ 42 w 83"/>
                <a:gd name="T9" fmla="*/ 0 h 82"/>
                <a:gd name="T10" fmla="*/ 57 w 83"/>
                <a:gd name="T11" fmla="*/ 0 h 82"/>
                <a:gd name="T12" fmla="*/ 73 w 83"/>
                <a:gd name="T13" fmla="*/ 10 h 82"/>
                <a:gd name="T14" fmla="*/ 83 w 83"/>
                <a:gd name="T15" fmla="*/ 21 h 82"/>
                <a:gd name="T16" fmla="*/ 83 w 83"/>
                <a:gd name="T17" fmla="*/ 41 h 82"/>
                <a:gd name="T18" fmla="*/ 83 w 83"/>
                <a:gd name="T19" fmla="*/ 57 h 82"/>
                <a:gd name="T20" fmla="*/ 73 w 83"/>
                <a:gd name="T21" fmla="*/ 67 h 82"/>
                <a:gd name="T22" fmla="*/ 57 w 83"/>
                <a:gd name="T23" fmla="*/ 77 h 82"/>
                <a:gd name="T24" fmla="*/ 42 w 83"/>
                <a:gd name="T25" fmla="*/ 82 h 82"/>
                <a:gd name="T26" fmla="*/ 26 w 83"/>
                <a:gd name="T27" fmla="*/ 77 h 82"/>
                <a:gd name="T28" fmla="*/ 16 w 83"/>
                <a:gd name="T29" fmla="*/ 67 h 82"/>
                <a:gd name="T30" fmla="*/ 6 w 83"/>
                <a:gd name="T31" fmla="*/ 57 h 82"/>
                <a:gd name="T32" fmla="*/ 0 w 83"/>
                <a:gd name="T3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lnTo>
                    <a:pt x="6" y="21"/>
                  </a:lnTo>
                  <a:lnTo>
                    <a:pt x="16" y="1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3" y="10"/>
                  </a:lnTo>
                  <a:lnTo>
                    <a:pt x="83" y="21"/>
                  </a:lnTo>
                  <a:lnTo>
                    <a:pt x="83" y="41"/>
                  </a:lnTo>
                  <a:lnTo>
                    <a:pt x="83" y="57"/>
                  </a:lnTo>
                  <a:lnTo>
                    <a:pt x="73" y="67"/>
                  </a:lnTo>
                  <a:lnTo>
                    <a:pt x="57" y="77"/>
                  </a:lnTo>
                  <a:lnTo>
                    <a:pt x="42" y="82"/>
                  </a:lnTo>
                  <a:lnTo>
                    <a:pt x="26" y="77"/>
                  </a:lnTo>
                  <a:lnTo>
                    <a:pt x="16" y="67"/>
                  </a:lnTo>
                  <a:lnTo>
                    <a:pt x="6" y="57"/>
                  </a:lnTo>
                  <a:lnTo>
                    <a:pt x="0" y="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1" name="Line 35"/>
            <p:cNvSpPr>
              <a:spLocks noChangeShapeType="1"/>
            </p:cNvSpPr>
            <p:nvPr/>
          </p:nvSpPr>
          <p:spPr bwMode="auto">
            <a:xfrm flipV="1">
              <a:off x="2253" y="2598"/>
              <a:ext cx="98" cy="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2" name="Line 36"/>
            <p:cNvSpPr>
              <a:spLocks noChangeShapeType="1"/>
            </p:cNvSpPr>
            <p:nvPr/>
          </p:nvSpPr>
          <p:spPr bwMode="auto">
            <a:xfrm flipV="1">
              <a:off x="2418" y="2556"/>
              <a:ext cx="98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3" name="Line 37"/>
            <p:cNvSpPr>
              <a:spLocks noChangeShapeType="1"/>
            </p:cNvSpPr>
            <p:nvPr/>
          </p:nvSpPr>
          <p:spPr bwMode="auto">
            <a:xfrm flipV="1">
              <a:off x="2578" y="2510"/>
              <a:ext cx="103" cy="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4" name="Line 38"/>
            <p:cNvSpPr>
              <a:spLocks noChangeShapeType="1"/>
            </p:cNvSpPr>
            <p:nvPr/>
          </p:nvSpPr>
          <p:spPr bwMode="auto">
            <a:xfrm flipV="1">
              <a:off x="2743" y="2469"/>
              <a:ext cx="98" cy="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5" name="Line 39"/>
            <p:cNvSpPr>
              <a:spLocks noChangeShapeType="1"/>
            </p:cNvSpPr>
            <p:nvPr/>
          </p:nvSpPr>
          <p:spPr bwMode="auto">
            <a:xfrm flipV="1">
              <a:off x="2908" y="2422"/>
              <a:ext cx="98" cy="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6" name="Line 40"/>
            <p:cNvSpPr>
              <a:spLocks noChangeShapeType="1"/>
            </p:cNvSpPr>
            <p:nvPr/>
          </p:nvSpPr>
          <p:spPr bwMode="auto">
            <a:xfrm flipV="1">
              <a:off x="3068" y="2381"/>
              <a:ext cx="103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7" name="Line 41"/>
            <p:cNvSpPr>
              <a:spLocks noChangeShapeType="1"/>
            </p:cNvSpPr>
            <p:nvPr/>
          </p:nvSpPr>
          <p:spPr bwMode="auto">
            <a:xfrm flipV="1">
              <a:off x="3233" y="2334"/>
              <a:ext cx="98" cy="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 flipV="1">
              <a:off x="3398" y="2293"/>
              <a:ext cx="98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79" name="Line 43"/>
            <p:cNvSpPr>
              <a:spLocks noChangeShapeType="1"/>
            </p:cNvSpPr>
            <p:nvPr/>
          </p:nvSpPr>
          <p:spPr bwMode="auto">
            <a:xfrm flipV="1">
              <a:off x="3558" y="2247"/>
              <a:ext cx="103" cy="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 flipV="1">
              <a:off x="3723" y="2206"/>
              <a:ext cx="98" cy="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1" name="Line 45"/>
            <p:cNvSpPr>
              <a:spLocks noChangeShapeType="1"/>
            </p:cNvSpPr>
            <p:nvPr/>
          </p:nvSpPr>
          <p:spPr bwMode="auto">
            <a:xfrm flipV="1">
              <a:off x="3888" y="2164"/>
              <a:ext cx="98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2" name="Line 46"/>
            <p:cNvSpPr>
              <a:spLocks noChangeShapeType="1"/>
            </p:cNvSpPr>
            <p:nvPr/>
          </p:nvSpPr>
          <p:spPr bwMode="auto">
            <a:xfrm flipV="1">
              <a:off x="4048" y="2118"/>
              <a:ext cx="103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3" name="Line 47"/>
            <p:cNvSpPr>
              <a:spLocks noChangeShapeType="1"/>
            </p:cNvSpPr>
            <p:nvPr/>
          </p:nvSpPr>
          <p:spPr bwMode="auto">
            <a:xfrm flipV="1">
              <a:off x="4213" y="2077"/>
              <a:ext cx="98" cy="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4" name="Line 48"/>
            <p:cNvSpPr>
              <a:spLocks noChangeShapeType="1"/>
            </p:cNvSpPr>
            <p:nvPr/>
          </p:nvSpPr>
          <p:spPr bwMode="auto">
            <a:xfrm flipV="1">
              <a:off x="4378" y="2030"/>
              <a:ext cx="98" cy="2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5" name="Line 49"/>
            <p:cNvSpPr>
              <a:spLocks noChangeShapeType="1"/>
            </p:cNvSpPr>
            <p:nvPr/>
          </p:nvSpPr>
          <p:spPr bwMode="auto">
            <a:xfrm flipV="1">
              <a:off x="4538" y="2004"/>
              <a:ext cx="41" cy="1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6" name="Freeform 50"/>
            <p:cNvSpPr>
              <a:spLocks/>
            </p:cNvSpPr>
            <p:nvPr/>
          </p:nvSpPr>
          <p:spPr bwMode="auto">
            <a:xfrm>
              <a:off x="2810" y="1984"/>
              <a:ext cx="2414" cy="1367"/>
            </a:xfrm>
            <a:custGeom>
              <a:avLst/>
              <a:gdLst>
                <a:gd name="T0" fmla="*/ 2414 w 2414"/>
                <a:gd name="T1" fmla="*/ 0 h 1367"/>
                <a:gd name="T2" fmla="*/ 0 w 2414"/>
                <a:gd name="T3" fmla="*/ 650 h 1367"/>
                <a:gd name="T4" fmla="*/ 0 w 2414"/>
                <a:gd name="T5" fmla="*/ 1367 h 1367"/>
                <a:gd name="T6" fmla="*/ 2414 w 2414"/>
                <a:gd name="T7" fmla="*/ 717 h 1367"/>
                <a:gd name="T8" fmla="*/ 2414 w 2414"/>
                <a:gd name="T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4" h="1367">
                  <a:moveTo>
                    <a:pt x="2414" y="0"/>
                  </a:moveTo>
                  <a:lnTo>
                    <a:pt x="0" y="650"/>
                  </a:lnTo>
                  <a:lnTo>
                    <a:pt x="0" y="1367"/>
                  </a:lnTo>
                  <a:lnTo>
                    <a:pt x="2414" y="717"/>
                  </a:lnTo>
                  <a:lnTo>
                    <a:pt x="241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7" name="Freeform 51"/>
            <p:cNvSpPr>
              <a:spLocks/>
            </p:cNvSpPr>
            <p:nvPr/>
          </p:nvSpPr>
          <p:spPr bwMode="auto">
            <a:xfrm>
              <a:off x="1835" y="1726"/>
              <a:ext cx="3389" cy="645"/>
            </a:xfrm>
            <a:custGeom>
              <a:avLst/>
              <a:gdLst>
                <a:gd name="T0" fmla="*/ 0 w 3389"/>
                <a:gd name="T1" fmla="*/ 645 h 645"/>
                <a:gd name="T2" fmla="*/ 2409 w 3389"/>
                <a:gd name="T3" fmla="*/ 0 h 645"/>
                <a:gd name="T4" fmla="*/ 3389 w 3389"/>
                <a:gd name="T5" fmla="*/ 25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9" h="645">
                  <a:moveTo>
                    <a:pt x="0" y="645"/>
                  </a:moveTo>
                  <a:lnTo>
                    <a:pt x="2409" y="0"/>
                  </a:lnTo>
                  <a:lnTo>
                    <a:pt x="3389" y="25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8" name="Freeform 52"/>
            <p:cNvSpPr>
              <a:spLocks/>
            </p:cNvSpPr>
            <p:nvPr/>
          </p:nvSpPr>
          <p:spPr bwMode="auto">
            <a:xfrm>
              <a:off x="3037" y="2046"/>
              <a:ext cx="980" cy="980"/>
            </a:xfrm>
            <a:custGeom>
              <a:avLst/>
              <a:gdLst>
                <a:gd name="T0" fmla="*/ 0 w 980"/>
                <a:gd name="T1" fmla="*/ 0 h 980"/>
                <a:gd name="T2" fmla="*/ 980 w 980"/>
                <a:gd name="T3" fmla="*/ 258 h 980"/>
                <a:gd name="T4" fmla="*/ 980 w 980"/>
                <a:gd name="T5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0" h="980">
                  <a:moveTo>
                    <a:pt x="0" y="0"/>
                  </a:moveTo>
                  <a:lnTo>
                    <a:pt x="980" y="258"/>
                  </a:lnTo>
                  <a:lnTo>
                    <a:pt x="980" y="98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89" name="Line 53"/>
            <p:cNvSpPr>
              <a:spLocks noChangeShapeType="1"/>
            </p:cNvSpPr>
            <p:nvPr/>
          </p:nvSpPr>
          <p:spPr bwMode="auto">
            <a:xfrm>
              <a:off x="4239" y="2443"/>
              <a:ext cx="77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0" name="Line 54"/>
            <p:cNvSpPr>
              <a:spLocks noChangeShapeType="1"/>
            </p:cNvSpPr>
            <p:nvPr/>
          </p:nvSpPr>
          <p:spPr bwMode="auto">
            <a:xfrm>
              <a:off x="4378" y="2479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1" name="Line 55"/>
            <p:cNvSpPr>
              <a:spLocks noChangeShapeType="1"/>
            </p:cNvSpPr>
            <p:nvPr/>
          </p:nvSpPr>
          <p:spPr bwMode="auto">
            <a:xfrm>
              <a:off x="4517" y="2520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2" name="Line 56"/>
            <p:cNvSpPr>
              <a:spLocks noChangeShapeType="1"/>
            </p:cNvSpPr>
            <p:nvPr/>
          </p:nvSpPr>
          <p:spPr bwMode="auto">
            <a:xfrm>
              <a:off x="4656" y="2556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3" name="Line 57"/>
            <p:cNvSpPr>
              <a:spLocks noChangeShapeType="1"/>
            </p:cNvSpPr>
            <p:nvPr/>
          </p:nvSpPr>
          <p:spPr bwMode="auto">
            <a:xfrm>
              <a:off x="4795" y="2592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4" name="Line 58"/>
            <p:cNvSpPr>
              <a:spLocks noChangeShapeType="1"/>
            </p:cNvSpPr>
            <p:nvPr/>
          </p:nvSpPr>
          <p:spPr bwMode="auto">
            <a:xfrm>
              <a:off x="4935" y="2629"/>
              <a:ext cx="8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5" name="Line 59"/>
            <p:cNvSpPr>
              <a:spLocks noChangeShapeType="1"/>
            </p:cNvSpPr>
            <p:nvPr/>
          </p:nvSpPr>
          <p:spPr bwMode="auto">
            <a:xfrm>
              <a:off x="5074" y="2670"/>
              <a:ext cx="8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6" name="Line 60"/>
            <p:cNvSpPr>
              <a:spLocks noChangeShapeType="1"/>
            </p:cNvSpPr>
            <p:nvPr/>
          </p:nvSpPr>
          <p:spPr bwMode="auto">
            <a:xfrm>
              <a:off x="5213" y="2706"/>
              <a:ext cx="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7" name="Line 61"/>
            <p:cNvSpPr>
              <a:spLocks noChangeShapeType="1"/>
            </p:cNvSpPr>
            <p:nvPr/>
          </p:nvSpPr>
          <p:spPr bwMode="auto">
            <a:xfrm flipH="1">
              <a:off x="4156" y="2443"/>
              <a:ext cx="83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8" name="Line 62"/>
            <p:cNvSpPr>
              <a:spLocks noChangeShapeType="1"/>
            </p:cNvSpPr>
            <p:nvPr/>
          </p:nvSpPr>
          <p:spPr bwMode="auto">
            <a:xfrm flipH="1">
              <a:off x="4017" y="2479"/>
              <a:ext cx="82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799" name="Line 63"/>
            <p:cNvSpPr>
              <a:spLocks noChangeShapeType="1"/>
            </p:cNvSpPr>
            <p:nvPr/>
          </p:nvSpPr>
          <p:spPr bwMode="auto">
            <a:xfrm flipH="1">
              <a:off x="3877" y="2515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0" name="Line 64"/>
            <p:cNvSpPr>
              <a:spLocks noChangeShapeType="1"/>
            </p:cNvSpPr>
            <p:nvPr/>
          </p:nvSpPr>
          <p:spPr bwMode="auto">
            <a:xfrm flipH="1">
              <a:off x="3738" y="2556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1" name="Line 65"/>
            <p:cNvSpPr>
              <a:spLocks noChangeShapeType="1"/>
            </p:cNvSpPr>
            <p:nvPr/>
          </p:nvSpPr>
          <p:spPr bwMode="auto">
            <a:xfrm flipH="1">
              <a:off x="3599" y="2592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2" name="Line 66"/>
            <p:cNvSpPr>
              <a:spLocks noChangeShapeType="1"/>
            </p:cNvSpPr>
            <p:nvPr/>
          </p:nvSpPr>
          <p:spPr bwMode="auto">
            <a:xfrm flipH="1">
              <a:off x="3460" y="2629"/>
              <a:ext cx="82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3" name="Line 67"/>
            <p:cNvSpPr>
              <a:spLocks noChangeShapeType="1"/>
            </p:cNvSpPr>
            <p:nvPr/>
          </p:nvSpPr>
          <p:spPr bwMode="auto">
            <a:xfrm flipH="1">
              <a:off x="3321" y="2665"/>
              <a:ext cx="77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4" name="Line 68"/>
            <p:cNvSpPr>
              <a:spLocks noChangeShapeType="1"/>
            </p:cNvSpPr>
            <p:nvPr/>
          </p:nvSpPr>
          <p:spPr bwMode="auto">
            <a:xfrm flipH="1">
              <a:off x="3181" y="2701"/>
              <a:ext cx="7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5" name="Line 69"/>
            <p:cNvSpPr>
              <a:spLocks noChangeShapeType="1"/>
            </p:cNvSpPr>
            <p:nvPr/>
          </p:nvSpPr>
          <p:spPr bwMode="auto">
            <a:xfrm flipH="1">
              <a:off x="3042" y="2737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6" name="Line 70"/>
            <p:cNvSpPr>
              <a:spLocks noChangeShapeType="1"/>
            </p:cNvSpPr>
            <p:nvPr/>
          </p:nvSpPr>
          <p:spPr bwMode="auto">
            <a:xfrm flipH="1">
              <a:off x="2903" y="2778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7" name="Line 71"/>
            <p:cNvSpPr>
              <a:spLocks noChangeShapeType="1"/>
            </p:cNvSpPr>
            <p:nvPr/>
          </p:nvSpPr>
          <p:spPr bwMode="auto">
            <a:xfrm flipH="1">
              <a:off x="2764" y="2814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8" name="Line 72"/>
            <p:cNvSpPr>
              <a:spLocks noChangeShapeType="1"/>
            </p:cNvSpPr>
            <p:nvPr/>
          </p:nvSpPr>
          <p:spPr bwMode="auto">
            <a:xfrm flipH="1">
              <a:off x="2624" y="2850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09" name="Line 73"/>
            <p:cNvSpPr>
              <a:spLocks noChangeShapeType="1"/>
            </p:cNvSpPr>
            <p:nvPr/>
          </p:nvSpPr>
          <p:spPr bwMode="auto">
            <a:xfrm flipH="1">
              <a:off x="2485" y="2887"/>
              <a:ext cx="77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0" name="Line 74"/>
            <p:cNvSpPr>
              <a:spLocks noChangeShapeType="1"/>
            </p:cNvSpPr>
            <p:nvPr/>
          </p:nvSpPr>
          <p:spPr bwMode="auto">
            <a:xfrm flipH="1">
              <a:off x="2346" y="2923"/>
              <a:ext cx="77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1" name="Line 75"/>
            <p:cNvSpPr>
              <a:spLocks noChangeShapeType="1"/>
            </p:cNvSpPr>
            <p:nvPr/>
          </p:nvSpPr>
          <p:spPr bwMode="auto">
            <a:xfrm flipH="1">
              <a:off x="2201" y="2959"/>
              <a:ext cx="83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2" name="Line 76"/>
            <p:cNvSpPr>
              <a:spLocks noChangeShapeType="1"/>
            </p:cNvSpPr>
            <p:nvPr/>
          </p:nvSpPr>
          <p:spPr bwMode="auto">
            <a:xfrm flipH="1">
              <a:off x="2062" y="2995"/>
              <a:ext cx="83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3" name="Line 77"/>
            <p:cNvSpPr>
              <a:spLocks noChangeShapeType="1"/>
            </p:cNvSpPr>
            <p:nvPr/>
          </p:nvSpPr>
          <p:spPr bwMode="auto">
            <a:xfrm flipH="1">
              <a:off x="1923" y="3036"/>
              <a:ext cx="82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4" name="Line 78"/>
            <p:cNvSpPr>
              <a:spLocks noChangeShapeType="1"/>
            </p:cNvSpPr>
            <p:nvPr/>
          </p:nvSpPr>
          <p:spPr bwMode="auto">
            <a:xfrm flipH="1">
              <a:off x="1840" y="3072"/>
              <a:ext cx="26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5" name="Line 79"/>
            <p:cNvSpPr>
              <a:spLocks noChangeShapeType="1"/>
            </p:cNvSpPr>
            <p:nvPr/>
          </p:nvSpPr>
          <p:spPr bwMode="auto">
            <a:xfrm>
              <a:off x="4239" y="1721"/>
              <a:ext cx="1" cy="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6" name="Line 80"/>
            <p:cNvSpPr>
              <a:spLocks noChangeShapeType="1"/>
            </p:cNvSpPr>
            <p:nvPr/>
          </p:nvSpPr>
          <p:spPr bwMode="auto">
            <a:xfrm>
              <a:off x="4239" y="1865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7" name="Line 81"/>
            <p:cNvSpPr>
              <a:spLocks noChangeShapeType="1"/>
            </p:cNvSpPr>
            <p:nvPr/>
          </p:nvSpPr>
          <p:spPr bwMode="auto">
            <a:xfrm>
              <a:off x="4239" y="2009"/>
              <a:ext cx="1" cy="7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8" name="Line 82"/>
            <p:cNvSpPr>
              <a:spLocks noChangeShapeType="1"/>
            </p:cNvSpPr>
            <p:nvPr/>
          </p:nvSpPr>
          <p:spPr bwMode="auto">
            <a:xfrm>
              <a:off x="4239" y="2071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19" name="Line 83"/>
            <p:cNvSpPr>
              <a:spLocks noChangeShapeType="1"/>
            </p:cNvSpPr>
            <p:nvPr/>
          </p:nvSpPr>
          <p:spPr bwMode="auto">
            <a:xfrm>
              <a:off x="4239" y="2216"/>
              <a:ext cx="1" cy="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0" name="Line 84"/>
            <p:cNvSpPr>
              <a:spLocks noChangeShapeType="1"/>
            </p:cNvSpPr>
            <p:nvPr/>
          </p:nvSpPr>
          <p:spPr bwMode="auto">
            <a:xfrm>
              <a:off x="4239" y="2360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1" name="Line 85"/>
            <p:cNvSpPr>
              <a:spLocks noChangeShapeType="1"/>
            </p:cNvSpPr>
            <p:nvPr/>
          </p:nvSpPr>
          <p:spPr bwMode="auto">
            <a:xfrm>
              <a:off x="3037" y="2102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2" name="Line 86"/>
            <p:cNvSpPr>
              <a:spLocks noChangeShapeType="1"/>
            </p:cNvSpPr>
            <p:nvPr/>
          </p:nvSpPr>
          <p:spPr bwMode="auto">
            <a:xfrm>
              <a:off x="3037" y="2247"/>
              <a:ext cx="1" cy="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3" name="Line 87"/>
            <p:cNvSpPr>
              <a:spLocks noChangeShapeType="1"/>
            </p:cNvSpPr>
            <p:nvPr/>
          </p:nvSpPr>
          <p:spPr bwMode="auto">
            <a:xfrm>
              <a:off x="3037" y="2391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4" name="Line 88"/>
            <p:cNvSpPr>
              <a:spLocks noChangeShapeType="1"/>
            </p:cNvSpPr>
            <p:nvPr/>
          </p:nvSpPr>
          <p:spPr bwMode="auto">
            <a:xfrm>
              <a:off x="3037" y="2536"/>
              <a:ext cx="1" cy="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5" name="Line 89"/>
            <p:cNvSpPr>
              <a:spLocks noChangeShapeType="1"/>
            </p:cNvSpPr>
            <p:nvPr/>
          </p:nvSpPr>
          <p:spPr bwMode="auto">
            <a:xfrm>
              <a:off x="3037" y="2680"/>
              <a:ext cx="1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6" name="Line 90"/>
            <p:cNvSpPr>
              <a:spLocks noChangeShapeType="1"/>
            </p:cNvSpPr>
            <p:nvPr/>
          </p:nvSpPr>
          <p:spPr bwMode="auto">
            <a:xfrm>
              <a:off x="3037" y="2752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7" name="Line 91"/>
            <p:cNvSpPr>
              <a:spLocks noChangeShapeType="1"/>
            </p:cNvSpPr>
            <p:nvPr/>
          </p:nvSpPr>
          <p:spPr bwMode="auto">
            <a:xfrm>
              <a:off x="3176" y="2789"/>
              <a:ext cx="77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8" name="Line 92"/>
            <p:cNvSpPr>
              <a:spLocks noChangeShapeType="1"/>
            </p:cNvSpPr>
            <p:nvPr/>
          </p:nvSpPr>
          <p:spPr bwMode="auto">
            <a:xfrm>
              <a:off x="3315" y="2830"/>
              <a:ext cx="78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29" name="Line 93"/>
            <p:cNvSpPr>
              <a:spLocks noChangeShapeType="1"/>
            </p:cNvSpPr>
            <p:nvPr/>
          </p:nvSpPr>
          <p:spPr bwMode="auto">
            <a:xfrm>
              <a:off x="3455" y="2866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0" name="Line 94"/>
            <p:cNvSpPr>
              <a:spLocks noChangeShapeType="1"/>
            </p:cNvSpPr>
            <p:nvPr/>
          </p:nvSpPr>
          <p:spPr bwMode="auto">
            <a:xfrm>
              <a:off x="3594" y="2902"/>
              <a:ext cx="77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1" name="Line 95"/>
            <p:cNvSpPr>
              <a:spLocks noChangeShapeType="1"/>
            </p:cNvSpPr>
            <p:nvPr/>
          </p:nvSpPr>
          <p:spPr bwMode="auto">
            <a:xfrm>
              <a:off x="3733" y="2943"/>
              <a:ext cx="77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2" name="Line 96"/>
            <p:cNvSpPr>
              <a:spLocks noChangeShapeType="1"/>
            </p:cNvSpPr>
            <p:nvPr/>
          </p:nvSpPr>
          <p:spPr bwMode="auto">
            <a:xfrm>
              <a:off x="3872" y="2979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3" name="Freeform 97"/>
            <p:cNvSpPr>
              <a:spLocks/>
            </p:cNvSpPr>
            <p:nvPr/>
          </p:nvSpPr>
          <p:spPr bwMode="auto">
            <a:xfrm>
              <a:off x="1918" y="2020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4" name="Freeform 98"/>
            <p:cNvSpPr>
              <a:spLocks/>
            </p:cNvSpPr>
            <p:nvPr/>
          </p:nvSpPr>
          <p:spPr bwMode="auto">
            <a:xfrm>
              <a:off x="2057" y="2345"/>
              <a:ext cx="72" cy="98"/>
            </a:xfrm>
            <a:custGeom>
              <a:avLst/>
              <a:gdLst>
                <a:gd name="T0" fmla="*/ 36 w 72"/>
                <a:gd name="T1" fmla="*/ 10 h 98"/>
                <a:gd name="T2" fmla="*/ 72 w 72"/>
                <a:gd name="T3" fmla="*/ 20 h 98"/>
                <a:gd name="T4" fmla="*/ 10 w 72"/>
                <a:gd name="T5" fmla="*/ 98 h 98"/>
                <a:gd name="T6" fmla="*/ 0 w 72"/>
                <a:gd name="T7" fmla="*/ 0 h 98"/>
                <a:gd name="T8" fmla="*/ 36 w 72"/>
                <a:gd name="T9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8">
                  <a:moveTo>
                    <a:pt x="36" y="10"/>
                  </a:moveTo>
                  <a:lnTo>
                    <a:pt x="72" y="20"/>
                  </a:lnTo>
                  <a:lnTo>
                    <a:pt x="10" y="98"/>
                  </a:lnTo>
                  <a:lnTo>
                    <a:pt x="0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5" name="Freeform 99"/>
            <p:cNvSpPr>
              <a:spLocks/>
            </p:cNvSpPr>
            <p:nvPr/>
          </p:nvSpPr>
          <p:spPr bwMode="auto">
            <a:xfrm>
              <a:off x="1918" y="2020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6" name="Line 100"/>
            <p:cNvSpPr>
              <a:spLocks noChangeShapeType="1"/>
            </p:cNvSpPr>
            <p:nvPr/>
          </p:nvSpPr>
          <p:spPr bwMode="auto">
            <a:xfrm flipH="1">
              <a:off x="551" y="2902"/>
              <a:ext cx="640" cy="1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37" name="Freeform 101"/>
            <p:cNvSpPr>
              <a:spLocks/>
            </p:cNvSpPr>
            <p:nvPr/>
          </p:nvSpPr>
          <p:spPr bwMode="auto">
            <a:xfrm>
              <a:off x="1026" y="2876"/>
              <a:ext cx="288" cy="67"/>
            </a:xfrm>
            <a:custGeom>
              <a:avLst/>
              <a:gdLst>
                <a:gd name="T0" fmla="*/ 0 w 288"/>
                <a:gd name="T1" fmla="*/ 0 h 67"/>
                <a:gd name="T2" fmla="*/ 288 w 288"/>
                <a:gd name="T3" fmla="*/ 0 h 67"/>
                <a:gd name="T4" fmla="*/ 237 w 288"/>
                <a:gd name="T5" fmla="*/ 67 h 67"/>
                <a:gd name="T6" fmla="*/ 0 w 28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7">
                  <a:moveTo>
                    <a:pt x="0" y="0"/>
                  </a:moveTo>
                  <a:lnTo>
                    <a:pt x="288" y="0"/>
                  </a:lnTo>
                  <a:lnTo>
                    <a:pt x="237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56" name="Freeform 120"/>
            <p:cNvSpPr>
              <a:spLocks/>
            </p:cNvSpPr>
            <p:nvPr/>
          </p:nvSpPr>
          <p:spPr bwMode="auto">
            <a:xfrm>
              <a:off x="3135" y="1695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57" name="Freeform 121"/>
            <p:cNvSpPr>
              <a:spLocks/>
            </p:cNvSpPr>
            <p:nvPr/>
          </p:nvSpPr>
          <p:spPr bwMode="auto">
            <a:xfrm>
              <a:off x="3274" y="2015"/>
              <a:ext cx="72" cy="103"/>
            </a:xfrm>
            <a:custGeom>
              <a:avLst/>
              <a:gdLst>
                <a:gd name="T0" fmla="*/ 36 w 72"/>
                <a:gd name="T1" fmla="*/ 15 h 103"/>
                <a:gd name="T2" fmla="*/ 72 w 72"/>
                <a:gd name="T3" fmla="*/ 25 h 103"/>
                <a:gd name="T4" fmla="*/ 10 w 72"/>
                <a:gd name="T5" fmla="*/ 103 h 103"/>
                <a:gd name="T6" fmla="*/ 0 w 72"/>
                <a:gd name="T7" fmla="*/ 0 h 103"/>
                <a:gd name="T8" fmla="*/ 36 w 72"/>
                <a:gd name="T9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03">
                  <a:moveTo>
                    <a:pt x="36" y="15"/>
                  </a:moveTo>
                  <a:lnTo>
                    <a:pt x="72" y="25"/>
                  </a:lnTo>
                  <a:lnTo>
                    <a:pt x="10" y="103"/>
                  </a:lnTo>
                  <a:lnTo>
                    <a:pt x="0" y="0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67" name="Freeform 131"/>
            <p:cNvSpPr>
              <a:spLocks/>
            </p:cNvSpPr>
            <p:nvPr/>
          </p:nvSpPr>
          <p:spPr bwMode="auto">
            <a:xfrm>
              <a:off x="4352" y="1370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68" name="Freeform 132"/>
            <p:cNvSpPr>
              <a:spLocks/>
            </p:cNvSpPr>
            <p:nvPr/>
          </p:nvSpPr>
          <p:spPr bwMode="auto">
            <a:xfrm>
              <a:off x="4491" y="1690"/>
              <a:ext cx="72" cy="103"/>
            </a:xfrm>
            <a:custGeom>
              <a:avLst/>
              <a:gdLst>
                <a:gd name="T0" fmla="*/ 36 w 72"/>
                <a:gd name="T1" fmla="*/ 10 h 103"/>
                <a:gd name="T2" fmla="*/ 72 w 72"/>
                <a:gd name="T3" fmla="*/ 25 h 103"/>
                <a:gd name="T4" fmla="*/ 11 w 72"/>
                <a:gd name="T5" fmla="*/ 103 h 103"/>
                <a:gd name="T6" fmla="*/ 0 w 72"/>
                <a:gd name="T7" fmla="*/ 0 h 103"/>
                <a:gd name="T8" fmla="*/ 36 w 72"/>
                <a:gd name="T9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03">
                  <a:moveTo>
                    <a:pt x="36" y="10"/>
                  </a:moveTo>
                  <a:lnTo>
                    <a:pt x="72" y="25"/>
                  </a:lnTo>
                  <a:lnTo>
                    <a:pt x="11" y="103"/>
                  </a:lnTo>
                  <a:lnTo>
                    <a:pt x="0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86" name="Freeform 150"/>
            <p:cNvSpPr>
              <a:spLocks/>
            </p:cNvSpPr>
            <p:nvPr/>
          </p:nvSpPr>
          <p:spPr bwMode="auto">
            <a:xfrm>
              <a:off x="3135" y="1695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87" name="Freeform 151"/>
            <p:cNvSpPr>
              <a:spLocks/>
            </p:cNvSpPr>
            <p:nvPr/>
          </p:nvSpPr>
          <p:spPr bwMode="auto">
            <a:xfrm>
              <a:off x="4352" y="1370"/>
              <a:ext cx="289" cy="340"/>
            </a:xfrm>
            <a:custGeom>
              <a:avLst/>
              <a:gdLst>
                <a:gd name="T0" fmla="*/ 0 w 289"/>
                <a:gd name="T1" fmla="*/ 0 h 340"/>
                <a:gd name="T2" fmla="*/ 289 w 289"/>
                <a:gd name="T3" fmla="*/ 0 h 340"/>
                <a:gd name="T4" fmla="*/ 175 w 289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340">
                  <a:moveTo>
                    <a:pt x="0" y="0"/>
                  </a:moveTo>
                  <a:lnTo>
                    <a:pt x="289" y="0"/>
                  </a:lnTo>
                  <a:lnTo>
                    <a:pt x="175" y="3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897" name="Text Box 161"/>
            <p:cNvSpPr txBox="1">
              <a:spLocks noChangeArrowheads="1"/>
            </p:cNvSpPr>
            <p:nvPr/>
          </p:nvSpPr>
          <p:spPr bwMode="auto">
            <a:xfrm>
              <a:off x="884" y="2976"/>
              <a:ext cx="4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DOP</a:t>
              </a:r>
            </a:p>
          </p:txBody>
        </p:sp>
        <p:sp>
          <p:nvSpPr>
            <p:cNvPr id="244898" name="Text Box 162"/>
            <p:cNvSpPr txBox="1">
              <a:spLocks noChangeArrowheads="1"/>
            </p:cNvSpPr>
            <p:nvPr/>
          </p:nvSpPr>
          <p:spPr bwMode="auto">
            <a:xfrm>
              <a:off x="1338" y="2568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VPN</a:t>
              </a:r>
            </a:p>
          </p:txBody>
        </p:sp>
        <p:sp>
          <p:nvSpPr>
            <p:cNvPr id="244899" name="Text Box 163"/>
            <p:cNvSpPr txBox="1">
              <a:spLocks noChangeArrowheads="1"/>
            </p:cNvSpPr>
            <p:nvPr/>
          </p:nvSpPr>
          <p:spPr bwMode="auto">
            <a:xfrm>
              <a:off x="3025" y="2110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VRP</a:t>
              </a:r>
            </a:p>
          </p:txBody>
        </p:sp>
        <p:sp>
          <p:nvSpPr>
            <p:cNvPr id="244900" name="Text Box 164"/>
            <p:cNvSpPr txBox="1">
              <a:spLocks noChangeArrowheads="1"/>
            </p:cNvSpPr>
            <p:nvPr/>
          </p:nvSpPr>
          <p:spPr bwMode="auto">
            <a:xfrm>
              <a:off x="2608" y="1480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4901" name="Text Box 165"/>
            <p:cNvSpPr txBox="1">
              <a:spLocks noChangeArrowheads="1"/>
            </p:cNvSpPr>
            <p:nvPr/>
          </p:nvSpPr>
          <p:spPr bwMode="auto">
            <a:xfrm>
              <a:off x="1156" y="1661"/>
              <a:ext cx="7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Front</a:t>
              </a:r>
            </a:p>
            <a:p>
              <a:r>
                <a:rPr lang="en-US" altLang="ja-JP" b="1"/>
                <a:t>Clipping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4902" name="Text Box 166"/>
            <p:cNvSpPr txBox="1">
              <a:spLocks noChangeArrowheads="1"/>
            </p:cNvSpPr>
            <p:nvPr/>
          </p:nvSpPr>
          <p:spPr bwMode="auto">
            <a:xfrm>
              <a:off x="3606" y="1026"/>
              <a:ext cx="7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Back</a:t>
              </a:r>
            </a:p>
            <a:p>
              <a:r>
                <a:rPr lang="en-US" altLang="ja-JP" b="1"/>
                <a:t>Clipping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4903" name="Text Box 167"/>
            <p:cNvSpPr txBox="1">
              <a:spLocks noChangeArrowheads="1"/>
            </p:cNvSpPr>
            <p:nvPr/>
          </p:nvSpPr>
          <p:spPr bwMode="auto">
            <a:xfrm>
              <a:off x="2744" y="3475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F</a:t>
              </a:r>
            </a:p>
          </p:txBody>
        </p:sp>
        <p:sp>
          <p:nvSpPr>
            <p:cNvPr id="244904" name="Text Box 168"/>
            <p:cNvSpPr txBox="1">
              <a:spLocks noChangeArrowheads="1"/>
            </p:cNvSpPr>
            <p:nvPr/>
          </p:nvSpPr>
          <p:spPr bwMode="auto">
            <a:xfrm>
              <a:off x="3923" y="3154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B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The Mathematics of</a:t>
            </a:r>
            <a:br>
              <a:rPr lang="en-US" altLang="ja-JP" sz="3400"/>
            </a:br>
            <a:r>
              <a:rPr lang="en-US" altLang="ja-JP" sz="3400"/>
              <a:t>Orthographic Parallel Projection</a:t>
            </a:r>
          </a:p>
        </p:txBody>
      </p:sp>
      <p:graphicFrame>
        <p:nvGraphicFramePr>
          <p:cNvPr id="264240" name="Object 48"/>
          <p:cNvGraphicFramePr>
            <a:graphicFrameLocks noGrp="1" noChangeAspect="1"/>
          </p:cNvGraphicFramePr>
          <p:nvPr>
            <p:ph idx="1"/>
          </p:nvPr>
        </p:nvGraphicFramePr>
        <p:xfrm>
          <a:off x="5292725" y="2424113"/>
          <a:ext cx="2957513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9" name="Equation" r:id="rId4" imgW="1333440" imgH="1168200" progId="Equation.3">
                  <p:embed/>
                </p:oleObj>
              </mc:Choice>
              <mc:Fallback>
                <p:oleObj name="Equation" r:id="rId4" imgW="1333440" imgH="11682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24113"/>
                        <a:ext cx="2957513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4246" name="Group 54"/>
          <p:cNvGrpSpPr>
            <a:grpSpLocks/>
          </p:cNvGrpSpPr>
          <p:nvPr/>
        </p:nvGrpSpPr>
        <p:grpSpPr bwMode="auto">
          <a:xfrm>
            <a:off x="622300" y="1700213"/>
            <a:ext cx="4094163" cy="4105275"/>
            <a:chOff x="392" y="1071"/>
            <a:chExt cx="2579" cy="2586"/>
          </a:xfrm>
        </p:grpSpPr>
        <p:sp>
          <p:nvSpPr>
            <p:cNvPr id="264196" name="Freeform 4"/>
            <p:cNvSpPr>
              <a:spLocks/>
            </p:cNvSpPr>
            <p:nvPr/>
          </p:nvSpPr>
          <p:spPr bwMode="auto">
            <a:xfrm>
              <a:off x="537" y="2940"/>
              <a:ext cx="1771" cy="521"/>
            </a:xfrm>
            <a:custGeom>
              <a:avLst/>
              <a:gdLst>
                <a:gd name="T0" fmla="*/ 1771 w 1771"/>
                <a:gd name="T1" fmla="*/ 0 h 521"/>
                <a:gd name="T2" fmla="*/ 0 w 1771"/>
                <a:gd name="T3" fmla="*/ 0 h 521"/>
                <a:gd name="T4" fmla="*/ 0 w 1771"/>
                <a:gd name="T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1" h="521">
                  <a:moveTo>
                    <a:pt x="1771" y="0"/>
                  </a:moveTo>
                  <a:lnTo>
                    <a:pt x="0" y="0"/>
                  </a:lnTo>
                  <a:lnTo>
                    <a:pt x="0" y="5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537" y="2940"/>
              <a:ext cx="1771" cy="504"/>
            </a:xfrm>
            <a:custGeom>
              <a:avLst/>
              <a:gdLst>
                <a:gd name="T0" fmla="*/ 1771 w 1771"/>
                <a:gd name="T1" fmla="*/ 0 h 504"/>
                <a:gd name="T2" fmla="*/ 0 w 1771"/>
                <a:gd name="T3" fmla="*/ 0 h 504"/>
                <a:gd name="T4" fmla="*/ 0 w 1771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1" h="504">
                  <a:moveTo>
                    <a:pt x="1771" y="0"/>
                  </a:moveTo>
                  <a:lnTo>
                    <a:pt x="0" y="0"/>
                  </a:lnTo>
                  <a:lnTo>
                    <a:pt x="0" y="50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06" name="Line 14"/>
            <p:cNvSpPr>
              <a:spLocks noChangeShapeType="1"/>
            </p:cNvSpPr>
            <p:nvPr/>
          </p:nvSpPr>
          <p:spPr bwMode="auto">
            <a:xfrm flipV="1">
              <a:off x="1369" y="2815"/>
              <a:ext cx="1" cy="4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07" name="Line 15"/>
            <p:cNvSpPr>
              <a:spLocks noChangeShapeType="1"/>
            </p:cNvSpPr>
            <p:nvPr/>
          </p:nvSpPr>
          <p:spPr bwMode="auto">
            <a:xfrm>
              <a:off x="2123" y="2935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08" name="Line 16"/>
            <p:cNvSpPr>
              <a:spLocks noChangeShapeType="1"/>
            </p:cNvSpPr>
            <p:nvPr/>
          </p:nvSpPr>
          <p:spPr bwMode="auto">
            <a:xfrm>
              <a:off x="2123" y="3056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1" name="Freeform 19"/>
            <p:cNvSpPr>
              <a:spLocks/>
            </p:cNvSpPr>
            <p:nvPr/>
          </p:nvSpPr>
          <p:spPr bwMode="auto">
            <a:xfrm>
              <a:off x="528" y="1401"/>
              <a:ext cx="1772" cy="538"/>
            </a:xfrm>
            <a:custGeom>
              <a:avLst/>
              <a:gdLst>
                <a:gd name="T0" fmla="*/ 1772 w 1772"/>
                <a:gd name="T1" fmla="*/ 538 h 538"/>
                <a:gd name="T2" fmla="*/ 0 w 1772"/>
                <a:gd name="T3" fmla="*/ 538 h 538"/>
                <a:gd name="T4" fmla="*/ 0 w 1772"/>
                <a:gd name="T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2" h="538">
                  <a:moveTo>
                    <a:pt x="1772" y="538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2" name="Freeform 20"/>
            <p:cNvSpPr>
              <a:spLocks/>
            </p:cNvSpPr>
            <p:nvPr/>
          </p:nvSpPr>
          <p:spPr bwMode="auto">
            <a:xfrm>
              <a:off x="528" y="1401"/>
              <a:ext cx="1772" cy="538"/>
            </a:xfrm>
            <a:custGeom>
              <a:avLst/>
              <a:gdLst>
                <a:gd name="T0" fmla="*/ 1772 w 1772"/>
                <a:gd name="T1" fmla="*/ 538 h 538"/>
                <a:gd name="T2" fmla="*/ 0 w 1772"/>
                <a:gd name="T3" fmla="*/ 538 h 538"/>
                <a:gd name="T4" fmla="*/ 0 w 1772"/>
                <a:gd name="T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2" h="538">
                  <a:moveTo>
                    <a:pt x="1772" y="538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3" name="Freeform 21"/>
            <p:cNvSpPr>
              <a:spLocks/>
            </p:cNvSpPr>
            <p:nvPr/>
          </p:nvSpPr>
          <p:spPr bwMode="auto">
            <a:xfrm>
              <a:off x="498" y="166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5" name="Freeform 23"/>
            <p:cNvSpPr>
              <a:spLocks/>
            </p:cNvSpPr>
            <p:nvPr/>
          </p:nvSpPr>
          <p:spPr bwMode="auto">
            <a:xfrm>
              <a:off x="1326" y="168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6" name="Freeform 24"/>
            <p:cNvSpPr>
              <a:spLocks/>
            </p:cNvSpPr>
            <p:nvPr/>
          </p:nvSpPr>
          <p:spPr bwMode="auto">
            <a:xfrm>
              <a:off x="1326" y="168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17" name="Freeform 25"/>
            <p:cNvSpPr>
              <a:spLocks/>
            </p:cNvSpPr>
            <p:nvPr/>
          </p:nvSpPr>
          <p:spPr bwMode="auto">
            <a:xfrm>
              <a:off x="2076" y="1683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21" name="Line 29"/>
            <p:cNvSpPr>
              <a:spLocks noChangeShapeType="1"/>
            </p:cNvSpPr>
            <p:nvPr/>
          </p:nvSpPr>
          <p:spPr bwMode="auto">
            <a:xfrm flipV="1">
              <a:off x="1360" y="1448"/>
              <a:ext cx="1" cy="6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22" name="Line 30"/>
            <p:cNvSpPr>
              <a:spLocks noChangeShapeType="1"/>
            </p:cNvSpPr>
            <p:nvPr/>
          </p:nvSpPr>
          <p:spPr bwMode="auto">
            <a:xfrm flipV="1">
              <a:off x="2115" y="1866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23" name="Line 31"/>
            <p:cNvSpPr>
              <a:spLocks noChangeShapeType="1"/>
            </p:cNvSpPr>
            <p:nvPr/>
          </p:nvSpPr>
          <p:spPr bwMode="auto">
            <a:xfrm flipV="1">
              <a:off x="2115" y="1745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26" name="Text Box 34"/>
            <p:cNvSpPr txBox="1">
              <a:spLocks noChangeArrowheads="1"/>
            </p:cNvSpPr>
            <p:nvPr/>
          </p:nvSpPr>
          <p:spPr bwMode="auto">
            <a:xfrm>
              <a:off x="437" y="3385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</a:p>
          </p:txBody>
        </p:sp>
        <p:sp>
          <p:nvSpPr>
            <p:cNvPr id="264227" name="Text Box 35"/>
            <p:cNvSpPr txBox="1">
              <a:spLocks noChangeArrowheads="1"/>
            </p:cNvSpPr>
            <p:nvPr/>
          </p:nvSpPr>
          <p:spPr bwMode="auto">
            <a:xfrm>
              <a:off x="392" y="120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</a:p>
          </p:txBody>
        </p:sp>
        <p:sp>
          <p:nvSpPr>
            <p:cNvPr id="264228" name="Text Box 36"/>
            <p:cNvSpPr txBox="1">
              <a:spLocks noChangeArrowheads="1"/>
            </p:cNvSpPr>
            <p:nvPr/>
          </p:nvSpPr>
          <p:spPr bwMode="auto">
            <a:xfrm>
              <a:off x="2251" y="179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64229" name="Text Box 37"/>
            <p:cNvSpPr txBox="1">
              <a:spLocks noChangeArrowheads="1"/>
            </p:cNvSpPr>
            <p:nvPr/>
          </p:nvSpPr>
          <p:spPr bwMode="auto">
            <a:xfrm>
              <a:off x="2251" y="2795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64230" name="Text Box 38"/>
            <p:cNvSpPr txBox="1">
              <a:spLocks noChangeArrowheads="1"/>
            </p:cNvSpPr>
            <p:nvPr/>
          </p:nvSpPr>
          <p:spPr bwMode="auto">
            <a:xfrm>
              <a:off x="2115" y="3113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64231" name="Text Box 39"/>
            <p:cNvSpPr txBox="1">
              <a:spLocks noChangeArrowheads="1"/>
            </p:cNvSpPr>
            <p:nvPr/>
          </p:nvSpPr>
          <p:spPr bwMode="auto">
            <a:xfrm>
              <a:off x="2115" y="1475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64234" name="Text Box 42"/>
            <p:cNvSpPr txBox="1">
              <a:spLocks noChangeArrowheads="1"/>
            </p:cNvSpPr>
            <p:nvPr/>
          </p:nvSpPr>
          <p:spPr bwMode="auto">
            <a:xfrm>
              <a:off x="1117" y="3068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64235" name="Text Box 43"/>
            <p:cNvSpPr txBox="1">
              <a:spLocks noChangeArrowheads="1"/>
            </p:cNvSpPr>
            <p:nvPr/>
          </p:nvSpPr>
          <p:spPr bwMode="auto">
            <a:xfrm>
              <a:off x="1072" y="1480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64236" name="Text Box 44"/>
            <p:cNvSpPr txBox="1">
              <a:spLocks noChangeArrowheads="1"/>
            </p:cNvSpPr>
            <p:nvPr/>
          </p:nvSpPr>
          <p:spPr bwMode="auto">
            <a:xfrm>
              <a:off x="586" y="2428"/>
              <a:ext cx="15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x axis</a:t>
              </a:r>
            </a:p>
          </p:txBody>
        </p:sp>
        <p:sp>
          <p:nvSpPr>
            <p:cNvPr id="264237" name="Text Box 45"/>
            <p:cNvSpPr txBox="1">
              <a:spLocks noChangeArrowheads="1"/>
            </p:cNvSpPr>
            <p:nvPr/>
          </p:nvSpPr>
          <p:spPr bwMode="auto">
            <a:xfrm>
              <a:off x="588" y="2205"/>
              <a:ext cx="15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y axis</a:t>
              </a:r>
            </a:p>
          </p:txBody>
        </p:sp>
        <p:sp>
          <p:nvSpPr>
            <p:cNvPr id="264238" name="Text Box 46"/>
            <p:cNvSpPr txBox="1">
              <a:spLocks noChangeArrowheads="1"/>
            </p:cNvSpPr>
            <p:nvPr/>
          </p:nvSpPr>
          <p:spPr bwMode="auto">
            <a:xfrm>
              <a:off x="891" y="1071"/>
              <a:ext cx="9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64239" name="Text Box 47"/>
            <p:cNvSpPr txBox="1">
              <a:spLocks noChangeArrowheads="1"/>
            </p:cNvSpPr>
            <p:nvPr/>
          </p:nvSpPr>
          <p:spPr bwMode="auto">
            <a:xfrm>
              <a:off x="891" y="3253"/>
              <a:ext cx="9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64241" name="Line 49"/>
            <p:cNvSpPr>
              <a:spLocks noChangeShapeType="1"/>
            </p:cNvSpPr>
            <p:nvPr/>
          </p:nvSpPr>
          <p:spPr bwMode="auto">
            <a:xfrm>
              <a:off x="521" y="1706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42" name="Freeform 50"/>
            <p:cNvSpPr>
              <a:spLocks/>
            </p:cNvSpPr>
            <p:nvPr/>
          </p:nvSpPr>
          <p:spPr bwMode="auto">
            <a:xfrm>
              <a:off x="507" y="3067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43" name="Freeform 51"/>
            <p:cNvSpPr>
              <a:spLocks/>
            </p:cNvSpPr>
            <p:nvPr/>
          </p:nvSpPr>
          <p:spPr bwMode="auto">
            <a:xfrm>
              <a:off x="1335" y="3087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44" name="Freeform 52"/>
            <p:cNvSpPr>
              <a:spLocks/>
            </p:cNvSpPr>
            <p:nvPr/>
          </p:nvSpPr>
          <p:spPr bwMode="auto">
            <a:xfrm>
              <a:off x="2085" y="3089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245" name="Line 53"/>
            <p:cNvSpPr>
              <a:spLocks noChangeShapeType="1"/>
            </p:cNvSpPr>
            <p:nvPr/>
          </p:nvSpPr>
          <p:spPr bwMode="auto">
            <a:xfrm>
              <a:off x="530" y="311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The Steps of Implementation of</a:t>
            </a:r>
            <a:br>
              <a:rPr lang="en-US" altLang="ja-JP" sz="3400"/>
            </a:br>
            <a:r>
              <a:rPr lang="en-US" altLang="ja-JP" sz="3400"/>
              <a:t>Orthographic Parallel Projection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Translate the VRP to the origin</a:t>
            </a:r>
          </a:p>
          <a:p>
            <a:r>
              <a:rPr lang="en-US" altLang="ja-JP" sz="2400"/>
              <a:t>Rotate VRC such that the VPN becomes the z axis</a:t>
            </a:r>
          </a:p>
          <a:p>
            <a:r>
              <a:rPr lang="en-US" altLang="ja-JP" sz="2400"/>
              <a:t>Shear such that the DOP becomes parallel to the z axis</a:t>
            </a:r>
          </a:p>
          <a:p>
            <a:r>
              <a:rPr lang="en-US" altLang="ja-JP" sz="2400"/>
              <a:t>Translate and scale into the parallel-projection canonical view volume</a:t>
            </a:r>
          </a:p>
        </p:txBody>
      </p:sp>
      <p:graphicFrame>
        <p:nvGraphicFramePr>
          <p:cNvPr id="28467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5013325"/>
          <a:ext cx="53292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2" name="Equation" r:id="rId4" imgW="2412720" imgH="241200" progId="Equation.3">
                  <p:embed/>
                </p:oleObj>
              </mc:Choice>
              <mc:Fallback>
                <p:oleObj name="Equation" r:id="rId4" imgW="2412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013325"/>
                        <a:ext cx="53292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Perspective Projection</a:t>
            </a:r>
          </a:p>
        </p:txBody>
      </p:sp>
      <p:pic>
        <p:nvPicPr>
          <p:cNvPr id="316420" name="Picture 4" descr="AN05F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349500"/>
            <a:ext cx="3902075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/>
              <a:t>Projectors converge at center of projection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Truncated View Volume for an Perspective Projection</a:t>
            </a:r>
          </a:p>
        </p:txBody>
      </p:sp>
      <p:grpSp>
        <p:nvGrpSpPr>
          <p:cNvPr id="246949" name="Group 165"/>
          <p:cNvGrpSpPr>
            <a:grpSpLocks/>
          </p:cNvGrpSpPr>
          <p:nvPr/>
        </p:nvGrpSpPr>
        <p:grpSpPr bwMode="auto">
          <a:xfrm>
            <a:off x="1258888" y="1989138"/>
            <a:ext cx="6735762" cy="3751262"/>
            <a:chOff x="793" y="1253"/>
            <a:chExt cx="4243" cy="2363"/>
          </a:xfrm>
        </p:grpSpPr>
        <p:sp>
          <p:nvSpPr>
            <p:cNvPr id="246794" name="Freeform 10"/>
            <p:cNvSpPr>
              <a:spLocks/>
            </p:cNvSpPr>
            <p:nvPr/>
          </p:nvSpPr>
          <p:spPr bwMode="auto">
            <a:xfrm>
              <a:off x="3637" y="1850"/>
              <a:ext cx="1394" cy="1437"/>
            </a:xfrm>
            <a:custGeom>
              <a:avLst/>
              <a:gdLst>
                <a:gd name="T0" fmla="*/ 0 w 1394"/>
                <a:gd name="T1" fmla="*/ 0 h 1437"/>
                <a:gd name="T2" fmla="*/ 1394 w 1394"/>
                <a:gd name="T3" fmla="*/ 388 h 1437"/>
                <a:gd name="T4" fmla="*/ 1394 w 1394"/>
                <a:gd name="T5" fmla="*/ 1437 h 1437"/>
                <a:gd name="T6" fmla="*/ 0 w 1394"/>
                <a:gd name="T7" fmla="*/ 1101 h 1437"/>
                <a:gd name="T8" fmla="*/ 0 w 1394"/>
                <a:gd name="T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437">
                  <a:moveTo>
                    <a:pt x="0" y="0"/>
                  </a:moveTo>
                  <a:lnTo>
                    <a:pt x="1394" y="388"/>
                  </a:lnTo>
                  <a:lnTo>
                    <a:pt x="1394" y="1437"/>
                  </a:lnTo>
                  <a:lnTo>
                    <a:pt x="0" y="1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795" name="Freeform 11"/>
            <p:cNvSpPr>
              <a:spLocks/>
            </p:cNvSpPr>
            <p:nvPr/>
          </p:nvSpPr>
          <p:spPr bwMode="auto">
            <a:xfrm>
              <a:off x="2542" y="2296"/>
              <a:ext cx="953" cy="986"/>
            </a:xfrm>
            <a:custGeom>
              <a:avLst/>
              <a:gdLst>
                <a:gd name="T0" fmla="*/ 953 w 953"/>
                <a:gd name="T1" fmla="*/ 262 h 986"/>
                <a:gd name="T2" fmla="*/ 953 w 953"/>
                <a:gd name="T3" fmla="*/ 986 h 986"/>
                <a:gd name="T4" fmla="*/ 0 w 953"/>
                <a:gd name="T5" fmla="*/ 755 h 986"/>
                <a:gd name="T6" fmla="*/ 0 w 953"/>
                <a:gd name="T7" fmla="*/ 0 h 986"/>
                <a:gd name="T8" fmla="*/ 953 w 953"/>
                <a:gd name="T9" fmla="*/ 262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986">
                  <a:moveTo>
                    <a:pt x="953" y="262"/>
                  </a:moveTo>
                  <a:lnTo>
                    <a:pt x="953" y="986"/>
                  </a:lnTo>
                  <a:lnTo>
                    <a:pt x="0" y="755"/>
                  </a:lnTo>
                  <a:lnTo>
                    <a:pt x="0" y="0"/>
                  </a:lnTo>
                  <a:lnTo>
                    <a:pt x="953" y="26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796" name="Freeform 12"/>
            <p:cNvSpPr>
              <a:spLocks/>
            </p:cNvSpPr>
            <p:nvPr/>
          </p:nvSpPr>
          <p:spPr bwMode="auto">
            <a:xfrm>
              <a:off x="1446" y="2747"/>
              <a:ext cx="509" cy="529"/>
            </a:xfrm>
            <a:custGeom>
              <a:avLst/>
              <a:gdLst>
                <a:gd name="T0" fmla="*/ 0 w 509"/>
                <a:gd name="T1" fmla="*/ 0 h 529"/>
                <a:gd name="T2" fmla="*/ 509 w 509"/>
                <a:gd name="T3" fmla="*/ 126 h 529"/>
                <a:gd name="T4" fmla="*/ 509 w 509"/>
                <a:gd name="T5" fmla="*/ 529 h 529"/>
                <a:gd name="T6" fmla="*/ 0 w 509"/>
                <a:gd name="T7" fmla="*/ 404 h 529"/>
                <a:gd name="T8" fmla="*/ 0 w 509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9">
                  <a:moveTo>
                    <a:pt x="0" y="0"/>
                  </a:moveTo>
                  <a:lnTo>
                    <a:pt x="509" y="126"/>
                  </a:lnTo>
                  <a:lnTo>
                    <a:pt x="509" y="529"/>
                  </a:lnTo>
                  <a:lnTo>
                    <a:pt x="0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797" name="Freeform 13"/>
            <p:cNvSpPr>
              <a:spLocks/>
            </p:cNvSpPr>
            <p:nvPr/>
          </p:nvSpPr>
          <p:spPr bwMode="auto">
            <a:xfrm>
              <a:off x="1446" y="2747"/>
              <a:ext cx="509" cy="529"/>
            </a:xfrm>
            <a:custGeom>
              <a:avLst/>
              <a:gdLst>
                <a:gd name="T0" fmla="*/ 0 w 509"/>
                <a:gd name="T1" fmla="*/ 0 h 529"/>
                <a:gd name="T2" fmla="*/ 509 w 509"/>
                <a:gd name="T3" fmla="*/ 126 h 529"/>
                <a:gd name="T4" fmla="*/ 509 w 509"/>
                <a:gd name="T5" fmla="*/ 529 h 529"/>
                <a:gd name="T6" fmla="*/ 0 w 509"/>
                <a:gd name="T7" fmla="*/ 404 h 529"/>
                <a:gd name="T8" fmla="*/ 0 w 509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9">
                  <a:moveTo>
                    <a:pt x="0" y="0"/>
                  </a:moveTo>
                  <a:lnTo>
                    <a:pt x="509" y="126"/>
                  </a:lnTo>
                  <a:lnTo>
                    <a:pt x="509" y="529"/>
                  </a:lnTo>
                  <a:lnTo>
                    <a:pt x="0" y="404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798" name="Freeform 14"/>
            <p:cNvSpPr>
              <a:spLocks/>
            </p:cNvSpPr>
            <p:nvPr/>
          </p:nvSpPr>
          <p:spPr bwMode="auto">
            <a:xfrm>
              <a:off x="1446" y="1850"/>
              <a:ext cx="3590" cy="897"/>
            </a:xfrm>
            <a:custGeom>
              <a:avLst/>
              <a:gdLst>
                <a:gd name="T0" fmla="*/ 0 w 3590"/>
                <a:gd name="T1" fmla="*/ 897 h 897"/>
                <a:gd name="T2" fmla="*/ 2191 w 3590"/>
                <a:gd name="T3" fmla="*/ 0 h 897"/>
                <a:gd name="T4" fmla="*/ 3590 w 3590"/>
                <a:gd name="T5" fmla="*/ 38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0" h="897">
                  <a:moveTo>
                    <a:pt x="0" y="897"/>
                  </a:moveTo>
                  <a:lnTo>
                    <a:pt x="2191" y="0"/>
                  </a:lnTo>
                  <a:lnTo>
                    <a:pt x="3590" y="38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799" name="Line 15"/>
            <p:cNvSpPr>
              <a:spLocks noChangeShapeType="1"/>
            </p:cNvSpPr>
            <p:nvPr/>
          </p:nvSpPr>
          <p:spPr bwMode="auto">
            <a:xfrm>
              <a:off x="3637" y="1850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3637" y="1997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1" name="Line 17"/>
            <p:cNvSpPr>
              <a:spLocks noChangeShapeType="1"/>
            </p:cNvSpPr>
            <p:nvPr/>
          </p:nvSpPr>
          <p:spPr bwMode="auto">
            <a:xfrm>
              <a:off x="3637" y="2144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2" name="Line 18"/>
            <p:cNvSpPr>
              <a:spLocks noChangeShapeType="1"/>
            </p:cNvSpPr>
            <p:nvPr/>
          </p:nvSpPr>
          <p:spPr bwMode="auto">
            <a:xfrm>
              <a:off x="3637" y="2291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3" name="Line 19"/>
            <p:cNvSpPr>
              <a:spLocks noChangeShapeType="1"/>
            </p:cNvSpPr>
            <p:nvPr/>
          </p:nvSpPr>
          <p:spPr bwMode="auto">
            <a:xfrm flipH="1">
              <a:off x="3632" y="2438"/>
              <a:ext cx="5" cy="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4" name="Line 20"/>
            <p:cNvSpPr>
              <a:spLocks noChangeShapeType="1"/>
            </p:cNvSpPr>
            <p:nvPr/>
          </p:nvSpPr>
          <p:spPr bwMode="auto">
            <a:xfrm>
              <a:off x="3632" y="2584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5" name="Line 21"/>
            <p:cNvSpPr>
              <a:spLocks noChangeShapeType="1"/>
            </p:cNvSpPr>
            <p:nvPr/>
          </p:nvSpPr>
          <p:spPr bwMode="auto">
            <a:xfrm>
              <a:off x="3632" y="2731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6" name="Line 22"/>
            <p:cNvSpPr>
              <a:spLocks noChangeShapeType="1"/>
            </p:cNvSpPr>
            <p:nvPr/>
          </p:nvSpPr>
          <p:spPr bwMode="auto">
            <a:xfrm>
              <a:off x="3632" y="2878"/>
              <a:ext cx="1" cy="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7" name="Line 23"/>
            <p:cNvSpPr>
              <a:spLocks noChangeShapeType="1"/>
            </p:cNvSpPr>
            <p:nvPr/>
          </p:nvSpPr>
          <p:spPr bwMode="auto">
            <a:xfrm>
              <a:off x="3632" y="2951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>
              <a:off x="3773" y="2988"/>
              <a:ext cx="84" cy="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920" y="3020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>
              <a:off x="4061" y="3051"/>
              <a:ext cx="79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203" y="3088"/>
              <a:ext cx="84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344" y="3119"/>
              <a:ext cx="84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>
              <a:off x="4491" y="3156"/>
              <a:ext cx="79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>
              <a:off x="4633" y="3187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>
              <a:off x="4774" y="3224"/>
              <a:ext cx="84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4916" y="3255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7" name="Line 33"/>
            <p:cNvSpPr>
              <a:spLocks noChangeShapeType="1"/>
            </p:cNvSpPr>
            <p:nvPr/>
          </p:nvSpPr>
          <p:spPr bwMode="auto">
            <a:xfrm flipH="1">
              <a:off x="3548" y="2946"/>
              <a:ext cx="84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8" name="Line 34"/>
            <p:cNvSpPr>
              <a:spLocks noChangeShapeType="1"/>
            </p:cNvSpPr>
            <p:nvPr/>
          </p:nvSpPr>
          <p:spPr bwMode="auto">
            <a:xfrm flipH="1">
              <a:off x="3401" y="2962"/>
              <a:ext cx="84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19" name="Line 35"/>
            <p:cNvSpPr>
              <a:spLocks noChangeShapeType="1"/>
            </p:cNvSpPr>
            <p:nvPr/>
          </p:nvSpPr>
          <p:spPr bwMode="auto">
            <a:xfrm flipH="1">
              <a:off x="3254" y="2972"/>
              <a:ext cx="84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0" name="Line 36"/>
            <p:cNvSpPr>
              <a:spLocks noChangeShapeType="1"/>
            </p:cNvSpPr>
            <p:nvPr/>
          </p:nvSpPr>
          <p:spPr bwMode="auto">
            <a:xfrm flipH="1">
              <a:off x="3108" y="2988"/>
              <a:ext cx="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1" name="Line 37"/>
            <p:cNvSpPr>
              <a:spLocks noChangeShapeType="1"/>
            </p:cNvSpPr>
            <p:nvPr/>
          </p:nvSpPr>
          <p:spPr bwMode="auto">
            <a:xfrm flipH="1">
              <a:off x="2961" y="2999"/>
              <a:ext cx="84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auto">
            <a:xfrm flipH="1">
              <a:off x="2819" y="3014"/>
              <a:ext cx="79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3" name="Line 39"/>
            <p:cNvSpPr>
              <a:spLocks noChangeShapeType="1"/>
            </p:cNvSpPr>
            <p:nvPr/>
          </p:nvSpPr>
          <p:spPr bwMode="auto">
            <a:xfrm flipH="1">
              <a:off x="2673" y="3025"/>
              <a:ext cx="83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4" name="Line 40"/>
            <p:cNvSpPr>
              <a:spLocks noChangeShapeType="1"/>
            </p:cNvSpPr>
            <p:nvPr/>
          </p:nvSpPr>
          <p:spPr bwMode="auto">
            <a:xfrm flipH="1">
              <a:off x="2526" y="3041"/>
              <a:ext cx="84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5" name="Line 41"/>
            <p:cNvSpPr>
              <a:spLocks noChangeShapeType="1"/>
            </p:cNvSpPr>
            <p:nvPr/>
          </p:nvSpPr>
          <p:spPr bwMode="auto">
            <a:xfrm flipH="1">
              <a:off x="2379" y="3051"/>
              <a:ext cx="84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6" name="Line 42"/>
            <p:cNvSpPr>
              <a:spLocks noChangeShapeType="1"/>
            </p:cNvSpPr>
            <p:nvPr/>
          </p:nvSpPr>
          <p:spPr bwMode="auto">
            <a:xfrm flipH="1">
              <a:off x="2232" y="3067"/>
              <a:ext cx="84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7" name="Line 43"/>
            <p:cNvSpPr>
              <a:spLocks noChangeShapeType="1"/>
            </p:cNvSpPr>
            <p:nvPr/>
          </p:nvSpPr>
          <p:spPr bwMode="auto">
            <a:xfrm flipH="1">
              <a:off x="2086" y="3077"/>
              <a:ext cx="84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8" name="Line 44"/>
            <p:cNvSpPr>
              <a:spLocks noChangeShapeType="1"/>
            </p:cNvSpPr>
            <p:nvPr/>
          </p:nvSpPr>
          <p:spPr bwMode="auto">
            <a:xfrm flipH="1">
              <a:off x="1939" y="3093"/>
              <a:ext cx="84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29" name="Line 45"/>
            <p:cNvSpPr>
              <a:spLocks noChangeShapeType="1"/>
            </p:cNvSpPr>
            <p:nvPr/>
          </p:nvSpPr>
          <p:spPr bwMode="auto">
            <a:xfrm flipH="1">
              <a:off x="1792" y="3103"/>
              <a:ext cx="84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0" name="Line 46"/>
            <p:cNvSpPr>
              <a:spLocks noChangeShapeType="1"/>
            </p:cNvSpPr>
            <p:nvPr/>
          </p:nvSpPr>
          <p:spPr bwMode="auto">
            <a:xfrm flipH="1">
              <a:off x="1646" y="3119"/>
              <a:ext cx="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1" name="Line 47"/>
            <p:cNvSpPr>
              <a:spLocks noChangeShapeType="1"/>
            </p:cNvSpPr>
            <p:nvPr/>
          </p:nvSpPr>
          <p:spPr bwMode="auto">
            <a:xfrm flipH="1">
              <a:off x="1504" y="3130"/>
              <a:ext cx="79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2" name="Freeform 48"/>
            <p:cNvSpPr>
              <a:spLocks/>
            </p:cNvSpPr>
            <p:nvPr/>
          </p:nvSpPr>
          <p:spPr bwMode="auto">
            <a:xfrm>
              <a:off x="1955" y="2233"/>
              <a:ext cx="3081" cy="1049"/>
            </a:xfrm>
            <a:custGeom>
              <a:avLst/>
              <a:gdLst>
                <a:gd name="T0" fmla="*/ 0 w 3081"/>
                <a:gd name="T1" fmla="*/ 1043 h 1049"/>
                <a:gd name="T2" fmla="*/ 3081 w 3081"/>
                <a:gd name="T3" fmla="*/ 1049 h 1049"/>
                <a:gd name="T4" fmla="*/ 3081 w 3081"/>
                <a:gd name="T5" fmla="*/ 0 h 1049"/>
                <a:gd name="T6" fmla="*/ 0 w 3081"/>
                <a:gd name="T7" fmla="*/ 64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1" h="1049">
                  <a:moveTo>
                    <a:pt x="0" y="1043"/>
                  </a:moveTo>
                  <a:lnTo>
                    <a:pt x="3081" y="1049"/>
                  </a:lnTo>
                  <a:lnTo>
                    <a:pt x="3081" y="0"/>
                  </a:lnTo>
                  <a:lnTo>
                    <a:pt x="0" y="6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3" name="Line 49"/>
            <p:cNvSpPr>
              <a:spLocks noChangeShapeType="1"/>
            </p:cNvSpPr>
            <p:nvPr/>
          </p:nvSpPr>
          <p:spPr bwMode="auto">
            <a:xfrm flipV="1">
              <a:off x="1729" y="2820"/>
              <a:ext cx="1" cy="7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4" name="Line 50"/>
            <p:cNvSpPr>
              <a:spLocks noChangeShapeType="1"/>
            </p:cNvSpPr>
            <p:nvPr/>
          </p:nvSpPr>
          <p:spPr bwMode="auto">
            <a:xfrm flipH="1">
              <a:off x="1813" y="3491"/>
              <a:ext cx="44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5" name="Freeform 51"/>
            <p:cNvSpPr>
              <a:spLocks/>
            </p:cNvSpPr>
            <p:nvPr/>
          </p:nvSpPr>
          <p:spPr bwMode="auto">
            <a:xfrm>
              <a:off x="1724" y="3455"/>
              <a:ext cx="94" cy="78"/>
            </a:xfrm>
            <a:custGeom>
              <a:avLst/>
              <a:gdLst>
                <a:gd name="T0" fmla="*/ 94 w 94"/>
                <a:gd name="T1" fmla="*/ 36 h 78"/>
                <a:gd name="T2" fmla="*/ 94 w 94"/>
                <a:gd name="T3" fmla="*/ 78 h 78"/>
                <a:gd name="T4" fmla="*/ 0 w 94"/>
                <a:gd name="T5" fmla="*/ 36 h 78"/>
                <a:gd name="T6" fmla="*/ 94 w 94"/>
                <a:gd name="T7" fmla="*/ 0 h 78"/>
                <a:gd name="T8" fmla="*/ 94 w 94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8">
                  <a:moveTo>
                    <a:pt x="94" y="36"/>
                  </a:moveTo>
                  <a:lnTo>
                    <a:pt x="94" y="78"/>
                  </a:lnTo>
                  <a:lnTo>
                    <a:pt x="0" y="36"/>
                  </a:lnTo>
                  <a:lnTo>
                    <a:pt x="94" y="0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6" name="Line 52"/>
            <p:cNvSpPr>
              <a:spLocks noChangeShapeType="1"/>
            </p:cNvSpPr>
            <p:nvPr/>
          </p:nvSpPr>
          <p:spPr bwMode="auto">
            <a:xfrm>
              <a:off x="2416" y="3491"/>
              <a:ext cx="4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7" name="Freeform 53"/>
            <p:cNvSpPr>
              <a:spLocks/>
            </p:cNvSpPr>
            <p:nvPr/>
          </p:nvSpPr>
          <p:spPr bwMode="auto">
            <a:xfrm>
              <a:off x="2851" y="3455"/>
              <a:ext cx="94" cy="78"/>
            </a:xfrm>
            <a:custGeom>
              <a:avLst/>
              <a:gdLst>
                <a:gd name="T0" fmla="*/ 0 w 94"/>
                <a:gd name="T1" fmla="*/ 36 h 78"/>
                <a:gd name="T2" fmla="*/ 0 w 94"/>
                <a:gd name="T3" fmla="*/ 0 h 78"/>
                <a:gd name="T4" fmla="*/ 94 w 94"/>
                <a:gd name="T5" fmla="*/ 36 h 78"/>
                <a:gd name="T6" fmla="*/ 0 w 94"/>
                <a:gd name="T7" fmla="*/ 78 h 78"/>
                <a:gd name="T8" fmla="*/ 0 w 94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8">
                  <a:moveTo>
                    <a:pt x="0" y="36"/>
                  </a:moveTo>
                  <a:lnTo>
                    <a:pt x="0" y="0"/>
                  </a:lnTo>
                  <a:lnTo>
                    <a:pt x="94" y="36"/>
                  </a:lnTo>
                  <a:lnTo>
                    <a:pt x="0" y="7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8" name="Line 54"/>
            <p:cNvSpPr>
              <a:spLocks noChangeShapeType="1"/>
            </p:cNvSpPr>
            <p:nvPr/>
          </p:nvSpPr>
          <p:spPr bwMode="auto">
            <a:xfrm flipV="1">
              <a:off x="2945" y="2579"/>
              <a:ext cx="1" cy="10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9" name="Line 55"/>
            <p:cNvSpPr>
              <a:spLocks noChangeShapeType="1"/>
            </p:cNvSpPr>
            <p:nvPr/>
          </p:nvSpPr>
          <p:spPr bwMode="auto">
            <a:xfrm flipV="1">
              <a:off x="4182" y="2165"/>
              <a:ext cx="1" cy="14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0" name="Line 56"/>
            <p:cNvSpPr>
              <a:spLocks noChangeShapeType="1"/>
            </p:cNvSpPr>
            <p:nvPr/>
          </p:nvSpPr>
          <p:spPr bwMode="auto">
            <a:xfrm flipH="1">
              <a:off x="1813" y="3491"/>
              <a:ext cx="4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1" name="Line 57"/>
            <p:cNvSpPr>
              <a:spLocks noChangeShapeType="1"/>
            </p:cNvSpPr>
            <p:nvPr/>
          </p:nvSpPr>
          <p:spPr bwMode="auto">
            <a:xfrm>
              <a:off x="2416" y="3491"/>
              <a:ext cx="4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3" name="Line 59"/>
            <p:cNvSpPr>
              <a:spLocks noChangeShapeType="1"/>
            </p:cNvSpPr>
            <p:nvPr/>
          </p:nvSpPr>
          <p:spPr bwMode="auto">
            <a:xfrm flipH="1">
              <a:off x="3034" y="3491"/>
              <a:ext cx="5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4" name="Freeform 60"/>
            <p:cNvSpPr>
              <a:spLocks/>
            </p:cNvSpPr>
            <p:nvPr/>
          </p:nvSpPr>
          <p:spPr bwMode="auto">
            <a:xfrm>
              <a:off x="2945" y="3455"/>
              <a:ext cx="94" cy="78"/>
            </a:xfrm>
            <a:custGeom>
              <a:avLst/>
              <a:gdLst>
                <a:gd name="T0" fmla="*/ 94 w 94"/>
                <a:gd name="T1" fmla="*/ 36 h 78"/>
                <a:gd name="T2" fmla="*/ 94 w 94"/>
                <a:gd name="T3" fmla="*/ 78 h 78"/>
                <a:gd name="T4" fmla="*/ 0 w 94"/>
                <a:gd name="T5" fmla="*/ 36 h 78"/>
                <a:gd name="T6" fmla="*/ 94 w 94"/>
                <a:gd name="T7" fmla="*/ 0 h 78"/>
                <a:gd name="T8" fmla="*/ 94 w 94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8">
                  <a:moveTo>
                    <a:pt x="94" y="36"/>
                  </a:moveTo>
                  <a:lnTo>
                    <a:pt x="94" y="78"/>
                  </a:lnTo>
                  <a:lnTo>
                    <a:pt x="0" y="36"/>
                  </a:lnTo>
                  <a:lnTo>
                    <a:pt x="94" y="0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5" name="Line 61"/>
            <p:cNvSpPr>
              <a:spLocks noChangeShapeType="1"/>
            </p:cNvSpPr>
            <p:nvPr/>
          </p:nvSpPr>
          <p:spPr bwMode="auto">
            <a:xfrm>
              <a:off x="3705" y="3491"/>
              <a:ext cx="36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6" name="Freeform 62"/>
            <p:cNvSpPr>
              <a:spLocks/>
            </p:cNvSpPr>
            <p:nvPr/>
          </p:nvSpPr>
          <p:spPr bwMode="auto">
            <a:xfrm>
              <a:off x="4061" y="3455"/>
              <a:ext cx="95" cy="78"/>
            </a:xfrm>
            <a:custGeom>
              <a:avLst/>
              <a:gdLst>
                <a:gd name="T0" fmla="*/ 0 w 95"/>
                <a:gd name="T1" fmla="*/ 36 h 78"/>
                <a:gd name="T2" fmla="*/ 0 w 95"/>
                <a:gd name="T3" fmla="*/ 0 h 78"/>
                <a:gd name="T4" fmla="*/ 95 w 95"/>
                <a:gd name="T5" fmla="*/ 36 h 78"/>
                <a:gd name="T6" fmla="*/ 0 w 95"/>
                <a:gd name="T7" fmla="*/ 78 h 78"/>
                <a:gd name="T8" fmla="*/ 0 w 95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8">
                  <a:moveTo>
                    <a:pt x="0" y="36"/>
                  </a:moveTo>
                  <a:lnTo>
                    <a:pt x="0" y="0"/>
                  </a:lnTo>
                  <a:lnTo>
                    <a:pt x="95" y="36"/>
                  </a:lnTo>
                  <a:lnTo>
                    <a:pt x="0" y="7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8" name="Line 64"/>
            <p:cNvSpPr>
              <a:spLocks noChangeShapeType="1"/>
            </p:cNvSpPr>
            <p:nvPr/>
          </p:nvSpPr>
          <p:spPr bwMode="auto">
            <a:xfrm flipH="1">
              <a:off x="3034" y="3491"/>
              <a:ext cx="5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49" name="Line 65"/>
            <p:cNvSpPr>
              <a:spLocks noChangeShapeType="1"/>
            </p:cNvSpPr>
            <p:nvPr/>
          </p:nvSpPr>
          <p:spPr bwMode="auto">
            <a:xfrm>
              <a:off x="3705" y="3491"/>
              <a:ext cx="3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67" name="Freeform 83"/>
            <p:cNvSpPr>
              <a:spLocks/>
            </p:cNvSpPr>
            <p:nvPr/>
          </p:nvSpPr>
          <p:spPr bwMode="auto">
            <a:xfrm>
              <a:off x="3773" y="1578"/>
              <a:ext cx="225" cy="267"/>
            </a:xfrm>
            <a:custGeom>
              <a:avLst/>
              <a:gdLst>
                <a:gd name="T0" fmla="*/ 0 w 225"/>
                <a:gd name="T1" fmla="*/ 0 h 267"/>
                <a:gd name="T2" fmla="*/ 225 w 225"/>
                <a:gd name="T3" fmla="*/ 0 h 267"/>
                <a:gd name="T4" fmla="*/ 178 w 225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" h="267">
                  <a:moveTo>
                    <a:pt x="0" y="0"/>
                  </a:moveTo>
                  <a:lnTo>
                    <a:pt x="225" y="0"/>
                  </a:lnTo>
                  <a:lnTo>
                    <a:pt x="178" y="26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68" name="Freeform 84"/>
            <p:cNvSpPr>
              <a:spLocks/>
            </p:cNvSpPr>
            <p:nvPr/>
          </p:nvSpPr>
          <p:spPr bwMode="auto">
            <a:xfrm>
              <a:off x="3915" y="1835"/>
              <a:ext cx="73" cy="94"/>
            </a:xfrm>
            <a:custGeom>
              <a:avLst/>
              <a:gdLst>
                <a:gd name="T0" fmla="*/ 36 w 73"/>
                <a:gd name="T1" fmla="*/ 5 h 94"/>
                <a:gd name="T2" fmla="*/ 73 w 73"/>
                <a:gd name="T3" fmla="*/ 10 h 94"/>
                <a:gd name="T4" fmla="*/ 21 w 73"/>
                <a:gd name="T5" fmla="*/ 94 h 94"/>
                <a:gd name="T6" fmla="*/ 0 w 73"/>
                <a:gd name="T7" fmla="*/ 0 h 94"/>
                <a:gd name="T8" fmla="*/ 36 w 73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4">
                  <a:moveTo>
                    <a:pt x="36" y="5"/>
                  </a:moveTo>
                  <a:lnTo>
                    <a:pt x="73" y="10"/>
                  </a:lnTo>
                  <a:lnTo>
                    <a:pt x="21" y="94"/>
                  </a:lnTo>
                  <a:lnTo>
                    <a:pt x="0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69" name="Line 85"/>
            <p:cNvSpPr>
              <a:spLocks noChangeShapeType="1"/>
            </p:cNvSpPr>
            <p:nvPr/>
          </p:nvSpPr>
          <p:spPr bwMode="auto">
            <a:xfrm flipV="1">
              <a:off x="1195" y="2930"/>
              <a:ext cx="330" cy="95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70" name="Freeform 86"/>
            <p:cNvSpPr>
              <a:spLocks/>
            </p:cNvSpPr>
            <p:nvPr/>
          </p:nvSpPr>
          <p:spPr bwMode="auto">
            <a:xfrm>
              <a:off x="1069" y="2983"/>
              <a:ext cx="294" cy="68"/>
            </a:xfrm>
            <a:custGeom>
              <a:avLst/>
              <a:gdLst>
                <a:gd name="T0" fmla="*/ 294 w 294"/>
                <a:gd name="T1" fmla="*/ 68 h 68"/>
                <a:gd name="T2" fmla="*/ 0 w 294"/>
                <a:gd name="T3" fmla="*/ 68 h 68"/>
                <a:gd name="T4" fmla="*/ 52 w 294"/>
                <a:gd name="T5" fmla="*/ 0 h 68"/>
                <a:gd name="T6" fmla="*/ 294 w 29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68">
                  <a:moveTo>
                    <a:pt x="294" y="68"/>
                  </a:moveTo>
                  <a:lnTo>
                    <a:pt x="0" y="68"/>
                  </a:lnTo>
                  <a:lnTo>
                    <a:pt x="52" y="0"/>
                  </a:lnTo>
                  <a:lnTo>
                    <a:pt x="294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80" name="Freeform 96"/>
            <p:cNvSpPr>
              <a:spLocks/>
            </p:cNvSpPr>
            <p:nvPr/>
          </p:nvSpPr>
          <p:spPr bwMode="auto">
            <a:xfrm>
              <a:off x="2694" y="1987"/>
              <a:ext cx="204" cy="293"/>
            </a:xfrm>
            <a:custGeom>
              <a:avLst/>
              <a:gdLst>
                <a:gd name="T0" fmla="*/ 0 w 204"/>
                <a:gd name="T1" fmla="*/ 0 h 293"/>
                <a:gd name="T2" fmla="*/ 204 w 204"/>
                <a:gd name="T3" fmla="*/ 0 h 293"/>
                <a:gd name="T4" fmla="*/ 141 w 204"/>
                <a:gd name="T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293">
                  <a:moveTo>
                    <a:pt x="0" y="0"/>
                  </a:moveTo>
                  <a:lnTo>
                    <a:pt x="204" y="0"/>
                  </a:lnTo>
                  <a:lnTo>
                    <a:pt x="141" y="29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81" name="Freeform 97"/>
            <p:cNvSpPr>
              <a:spLocks/>
            </p:cNvSpPr>
            <p:nvPr/>
          </p:nvSpPr>
          <p:spPr bwMode="auto">
            <a:xfrm>
              <a:off x="2804" y="2270"/>
              <a:ext cx="73" cy="99"/>
            </a:xfrm>
            <a:custGeom>
              <a:avLst/>
              <a:gdLst>
                <a:gd name="T0" fmla="*/ 36 w 73"/>
                <a:gd name="T1" fmla="*/ 5 h 99"/>
                <a:gd name="T2" fmla="*/ 73 w 73"/>
                <a:gd name="T3" fmla="*/ 15 h 99"/>
                <a:gd name="T4" fmla="*/ 15 w 73"/>
                <a:gd name="T5" fmla="*/ 99 h 99"/>
                <a:gd name="T6" fmla="*/ 0 w 73"/>
                <a:gd name="T7" fmla="*/ 0 h 99"/>
                <a:gd name="T8" fmla="*/ 36 w 7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9">
                  <a:moveTo>
                    <a:pt x="36" y="5"/>
                  </a:moveTo>
                  <a:lnTo>
                    <a:pt x="73" y="15"/>
                  </a:lnTo>
                  <a:lnTo>
                    <a:pt x="15" y="99"/>
                  </a:lnTo>
                  <a:lnTo>
                    <a:pt x="0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3" name="Freeform 119"/>
            <p:cNvSpPr>
              <a:spLocks/>
            </p:cNvSpPr>
            <p:nvPr/>
          </p:nvSpPr>
          <p:spPr bwMode="auto">
            <a:xfrm>
              <a:off x="2903" y="2511"/>
              <a:ext cx="84" cy="84"/>
            </a:xfrm>
            <a:custGeom>
              <a:avLst/>
              <a:gdLst>
                <a:gd name="T0" fmla="*/ 0 w 84"/>
                <a:gd name="T1" fmla="*/ 42 h 84"/>
                <a:gd name="T2" fmla="*/ 5 w 84"/>
                <a:gd name="T3" fmla="*/ 26 h 84"/>
                <a:gd name="T4" fmla="*/ 11 w 84"/>
                <a:gd name="T5" fmla="*/ 10 h 84"/>
                <a:gd name="T6" fmla="*/ 26 w 84"/>
                <a:gd name="T7" fmla="*/ 5 h 84"/>
                <a:gd name="T8" fmla="*/ 42 w 84"/>
                <a:gd name="T9" fmla="*/ 0 h 84"/>
                <a:gd name="T10" fmla="*/ 58 w 84"/>
                <a:gd name="T11" fmla="*/ 5 h 84"/>
                <a:gd name="T12" fmla="*/ 74 w 84"/>
                <a:gd name="T13" fmla="*/ 10 h 84"/>
                <a:gd name="T14" fmla="*/ 79 w 84"/>
                <a:gd name="T15" fmla="*/ 26 h 84"/>
                <a:gd name="T16" fmla="*/ 84 w 84"/>
                <a:gd name="T17" fmla="*/ 42 h 84"/>
                <a:gd name="T18" fmla="*/ 79 w 84"/>
                <a:gd name="T19" fmla="*/ 58 h 84"/>
                <a:gd name="T20" fmla="*/ 74 w 84"/>
                <a:gd name="T21" fmla="*/ 73 h 84"/>
                <a:gd name="T22" fmla="*/ 58 w 84"/>
                <a:gd name="T23" fmla="*/ 79 h 84"/>
                <a:gd name="T24" fmla="*/ 42 w 84"/>
                <a:gd name="T25" fmla="*/ 84 h 84"/>
                <a:gd name="T26" fmla="*/ 26 w 84"/>
                <a:gd name="T27" fmla="*/ 79 h 84"/>
                <a:gd name="T28" fmla="*/ 11 w 84"/>
                <a:gd name="T29" fmla="*/ 73 h 84"/>
                <a:gd name="T30" fmla="*/ 5 w 84"/>
                <a:gd name="T31" fmla="*/ 58 h 84"/>
                <a:gd name="T32" fmla="*/ 0 w 84"/>
                <a:gd name="T33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0" y="42"/>
                  </a:moveTo>
                  <a:lnTo>
                    <a:pt x="5" y="26"/>
                  </a:lnTo>
                  <a:lnTo>
                    <a:pt x="11" y="10"/>
                  </a:lnTo>
                  <a:lnTo>
                    <a:pt x="26" y="5"/>
                  </a:lnTo>
                  <a:lnTo>
                    <a:pt x="42" y="0"/>
                  </a:lnTo>
                  <a:lnTo>
                    <a:pt x="58" y="5"/>
                  </a:lnTo>
                  <a:lnTo>
                    <a:pt x="74" y="10"/>
                  </a:lnTo>
                  <a:lnTo>
                    <a:pt x="79" y="26"/>
                  </a:lnTo>
                  <a:lnTo>
                    <a:pt x="84" y="42"/>
                  </a:lnTo>
                  <a:lnTo>
                    <a:pt x="79" y="58"/>
                  </a:lnTo>
                  <a:lnTo>
                    <a:pt x="74" y="73"/>
                  </a:lnTo>
                  <a:lnTo>
                    <a:pt x="58" y="79"/>
                  </a:lnTo>
                  <a:lnTo>
                    <a:pt x="42" y="84"/>
                  </a:lnTo>
                  <a:lnTo>
                    <a:pt x="26" y="79"/>
                  </a:lnTo>
                  <a:lnTo>
                    <a:pt x="11" y="73"/>
                  </a:lnTo>
                  <a:lnTo>
                    <a:pt x="5" y="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4" name="Freeform 120"/>
            <p:cNvSpPr>
              <a:spLocks/>
            </p:cNvSpPr>
            <p:nvPr/>
          </p:nvSpPr>
          <p:spPr bwMode="auto">
            <a:xfrm>
              <a:off x="2903" y="2511"/>
              <a:ext cx="84" cy="84"/>
            </a:xfrm>
            <a:custGeom>
              <a:avLst/>
              <a:gdLst>
                <a:gd name="T0" fmla="*/ 0 w 84"/>
                <a:gd name="T1" fmla="*/ 42 h 84"/>
                <a:gd name="T2" fmla="*/ 5 w 84"/>
                <a:gd name="T3" fmla="*/ 26 h 84"/>
                <a:gd name="T4" fmla="*/ 11 w 84"/>
                <a:gd name="T5" fmla="*/ 10 h 84"/>
                <a:gd name="T6" fmla="*/ 26 w 84"/>
                <a:gd name="T7" fmla="*/ 5 h 84"/>
                <a:gd name="T8" fmla="*/ 42 w 84"/>
                <a:gd name="T9" fmla="*/ 0 h 84"/>
                <a:gd name="T10" fmla="*/ 58 w 84"/>
                <a:gd name="T11" fmla="*/ 5 h 84"/>
                <a:gd name="T12" fmla="*/ 74 w 84"/>
                <a:gd name="T13" fmla="*/ 10 h 84"/>
                <a:gd name="T14" fmla="*/ 79 w 84"/>
                <a:gd name="T15" fmla="*/ 26 h 84"/>
                <a:gd name="T16" fmla="*/ 84 w 84"/>
                <a:gd name="T17" fmla="*/ 42 h 84"/>
                <a:gd name="T18" fmla="*/ 79 w 84"/>
                <a:gd name="T19" fmla="*/ 58 h 84"/>
                <a:gd name="T20" fmla="*/ 74 w 84"/>
                <a:gd name="T21" fmla="*/ 73 h 84"/>
                <a:gd name="T22" fmla="*/ 58 w 84"/>
                <a:gd name="T23" fmla="*/ 79 h 84"/>
                <a:gd name="T24" fmla="*/ 42 w 84"/>
                <a:gd name="T25" fmla="*/ 84 h 84"/>
                <a:gd name="T26" fmla="*/ 26 w 84"/>
                <a:gd name="T27" fmla="*/ 79 h 84"/>
                <a:gd name="T28" fmla="*/ 11 w 84"/>
                <a:gd name="T29" fmla="*/ 73 h 84"/>
                <a:gd name="T30" fmla="*/ 5 w 84"/>
                <a:gd name="T31" fmla="*/ 58 h 84"/>
                <a:gd name="T32" fmla="*/ 0 w 84"/>
                <a:gd name="T33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0" y="42"/>
                  </a:moveTo>
                  <a:lnTo>
                    <a:pt x="5" y="26"/>
                  </a:lnTo>
                  <a:lnTo>
                    <a:pt x="11" y="10"/>
                  </a:lnTo>
                  <a:lnTo>
                    <a:pt x="26" y="5"/>
                  </a:lnTo>
                  <a:lnTo>
                    <a:pt x="42" y="0"/>
                  </a:lnTo>
                  <a:lnTo>
                    <a:pt x="58" y="5"/>
                  </a:lnTo>
                  <a:lnTo>
                    <a:pt x="74" y="10"/>
                  </a:lnTo>
                  <a:lnTo>
                    <a:pt x="79" y="26"/>
                  </a:lnTo>
                  <a:lnTo>
                    <a:pt x="84" y="42"/>
                  </a:lnTo>
                  <a:lnTo>
                    <a:pt x="79" y="58"/>
                  </a:lnTo>
                  <a:lnTo>
                    <a:pt x="74" y="73"/>
                  </a:lnTo>
                  <a:lnTo>
                    <a:pt x="58" y="79"/>
                  </a:lnTo>
                  <a:lnTo>
                    <a:pt x="42" y="84"/>
                  </a:lnTo>
                  <a:lnTo>
                    <a:pt x="26" y="79"/>
                  </a:lnTo>
                  <a:lnTo>
                    <a:pt x="11" y="73"/>
                  </a:lnTo>
                  <a:lnTo>
                    <a:pt x="5" y="58"/>
                  </a:lnTo>
                  <a:lnTo>
                    <a:pt x="0" y="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5" name="Line 121"/>
            <p:cNvSpPr>
              <a:spLocks noChangeShapeType="1"/>
            </p:cNvSpPr>
            <p:nvPr/>
          </p:nvSpPr>
          <p:spPr bwMode="auto">
            <a:xfrm flipV="1">
              <a:off x="1572" y="2894"/>
              <a:ext cx="100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6" name="Line 122"/>
            <p:cNvSpPr>
              <a:spLocks noChangeShapeType="1"/>
            </p:cNvSpPr>
            <p:nvPr/>
          </p:nvSpPr>
          <p:spPr bwMode="auto">
            <a:xfrm flipV="1">
              <a:off x="1735" y="2846"/>
              <a:ext cx="104" cy="32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7" name="Line 123"/>
            <p:cNvSpPr>
              <a:spLocks noChangeShapeType="1"/>
            </p:cNvSpPr>
            <p:nvPr/>
          </p:nvSpPr>
          <p:spPr bwMode="auto">
            <a:xfrm flipV="1">
              <a:off x="1902" y="2805"/>
              <a:ext cx="100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8" name="Line 124"/>
            <p:cNvSpPr>
              <a:spLocks noChangeShapeType="1"/>
            </p:cNvSpPr>
            <p:nvPr/>
          </p:nvSpPr>
          <p:spPr bwMode="auto">
            <a:xfrm flipV="1">
              <a:off x="2070" y="2757"/>
              <a:ext cx="100" cy="27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09" name="Line 125"/>
            <p:cNvSpPr>
              <a:spLocks noChangeShapeType="1"/>
            </p:cNvSpPr>
            <p:nvPr/>
          </p:nvSpPr>
          <p:spPr bwMode="auto">
            <a:xfrm flipV="1">
              <a:off x="2232" y="2715"/>
              <a:ext cx="105" cy="27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0" name="Line 126"/>
            <p:cNvSpPr>
              <a:spLocks noChangeShapeType="1"/>
            </p:cNvSpPr>
            <p:nvPr/>
          </p:nvSpPr>
          <p:spPr bwMode="auto">
            <a:xfrm flipV="1">
              <a:off x="2400" y="2668"/>
              <a:ext cx="100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1" name="Line 127"/>
            <p:cNvSpPr>
              <a:spLocks noChangeShapeType="1"/>
            </p:cNvSpPr>
            <p:nvPr/>
          </p:nvSpPr>
          <p:spPr bwMode="auto">
            <a:xfrm flipV="1">
              <a:off x="2568" y="2626"/>
              <a:ext cx="99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2" name="Line 128"/>
            <p:cNvSpPr>
              <a:spLocks noChangeShapeType="1"/>
            </p:cNvSpPr>
            <p:nvPr/>
          </p:nvSpPr>
          <p:spPr bwMode="auto">
            <a:xfrm flipV="1">
              <a:off x="2730" y="2579"/>
              <a:ext cx="105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3" name="Line 129"/>
            <p:cNvSpPr>
              <a:spLocks noChangeShapeType="1"/>
            </p:cNvSpPr>
            <p:nvPr/>
          </p:nvSpPr>
          <p:spPr bwMode="auto">
            <a:xfrm flipV="1">
              <a:off x="2898" y="2532"/>
              <a:ext cx="100" cy="3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 flipV="1">
              <a:off x="3066" y="2490"/>
              <a:ext cx="99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5" name="Line 131"/>
            <p:cNvSpPr>
              <a:spLocks noChangeShapeType="1"/>
            </p:cNvSpPr>
            <p:nvPr/>
          </p:nvSpPr>
          <p:spPr bwMode="auto">
            <a:xfrm flipV="1">
              <a:off x="3228" y="2443"/>
              <a:ext cx="105" cy="3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6" name="Line 132"/>
            <p:cNvSpPr>
              <a:spLocks noChangeShapeType="1"/>
            </p:cNvSpPr>
            <p:nvPr/>
          </p:nvSpPr>
          <p:spPr bwMode="auto">
            <a:xfrm flipV="1">
              <a:off x="3396" y="2401"/>
              <a:ext cx="99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7" name="Line 133"/>
            <p:cNvSpPr>
              <a:spLocks noChangeShapeType="1"/>
            </p:cNvSpPr>
            <p:nvPr/>
          </p:nvSpPr>
          <p:spPr bwMode="auto">
            <a:xfrm flipV="1">
              <a:off x="3563" y="2354"/>
              <a:ext cx="100" cy="3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8" name="Line 134"/>
            <p:cNvSpPr>
              <a:spLocks noChangeShapeType="1"/>
            </p:cNvSpPr>
            <p:nvPr/>
          </p:nvSpPr>
          <p:spPr bwMode="auto">
            <a:xfrm flipV="1">
              <a:off x="3726" y="2312"/>
              <a:ext cx="105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19" name="Line 135"/>
            <p:cNvSpPr>
              <a:spLocks noChangeShapeType="1"/>
            </p:cNvSpPr>
            <p:nvPr/>
          </p:nvSpPr>
          <p:spPr bwMode="auto">
            <a:xfrm flipV="1">
              <a:off x="3894" y="2264"/>
              <a:ext cx="99" cy="27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0" name="Line 136"/>
            <p:cNvSpPr>
              <a:spLocks noChangeShapeType="1"/>
            </p:cNvSpPr>
            <p:nvPr/>
          </p:nvSpPr>
          <p:spPr bwMode="auto">
            <a:xfrm flipV="1">
              <a:off x="4061" y="2223"/>
              <a:ext cx="100" cy="26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1" name="Line 137"/>
            <p:cNvSpPr>
              <a:spLocks noChangeShapeType="1"/>
            </p:cNvSpPr>
            <p:nvPr/>
          </p:nvSpPr>
          <p:spPr bwMode="auto">
            <a:xfrm>
              <a:off x="2542" y="2301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2" name="Line 138"/>
            <p:cNvSpPr>
              <a:spLocks noChangeShapeType="1"/>
            </p:cNvSpPr>
            <p:nvPr/>
          </p:nvSpPr>
          <p:spPr bwMode="auto">
            <a:xfrm>
              <a:off x="2542" y="2432"/>
              <a:ext cx="1" cy="1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3" name="Line 139"/>
            <p:cNvSpPr>
              <a:spLocks noChangeShapeType="1"/>
            </p:cNvSpPr>
            <p:nvPr/>
          </p:nvSpPr>
          <p:spPr bwMode="auto">
            <a:xfrm>
              <a:off x="2542" y="2595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4" name="Line 140"/>
            <p:cNvSpPr>
              <a:spLocks noChangeShapeType="1"/>
            </p:cNvSpPr>
            <p:nvPr/>
          </p:nvSpPr>
          <p:spPr bwMode="auto">
            <a:xfrm>
              <a:off x="2542" y="2742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5" name="Line 141"/>
            <p:cNvSpPr>
              <a:spLocks noChangeShapeType="1"/>
            </p:cNvSpPr>
            <p:nvPr/>
          </p:nvSpPr>
          <p:spPr bwMode="auto">
            <a:xfrm>
              <a:off x="2542" y="2888"/>
              <a:ext cx="1" cy="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6" name="Freeform 142"/>
            <p:cNvSpPr>
              <a:spLocks/>
            </p:cNvSpPr>
            <p:nvPr/>
          </p:nvSpPr>
          <p:spPr bwMode="auto">
            <a:xfrm>
              <a:off x="2542" y="3035"/>
              <a:ext cx="68" cy="32"/>
            </a:xfrm>
            <a:custGeom>
              <a:avLst/>
              <a:gdLst>
                <a:gd name="T0" fmla="*/ 0 w 68"/>
                <a:gd name="T1" fmla="*/ 0 h 32"/>
                <a:gd name="T2" fmla="*/ 0 w 68"/>
                <a:gd name="T3" fmla="*/ 11 h 32"/>
                <a:gd name="T4" fmla="*/ 68 w 68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32">
                  <a:moveTo>
                    <a:pt x="0" y="0"/>
                  </a:moveTo>
                  <a:lnTo>
                    <a:pt x="0" y="11"/>
                  </a:lnTo>
                  <a:lnTo>
                    <a:pt x="68" y="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7" name="Line 143"/>
            <p:cNvSpPr>
              <a:spLocks noChangeShapeType="1"/>
            </p:cNvSpPr>
            <p:nvPr/>
          </p:nvSpPr>
          <p:spPr bwMode="auto">
            <a:xfrm>
              <a:off x="2673" y="3077"/>
              <a:ext cx="78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8" name="Line 144"/>
            <p:cNvSpPr>
              <a:spLocks noChangeShapeType="1"/>
            </p:cNvSpPr>
            <p:nvPr/>
          </p:nvSpPr>
          <p:spPr bwMode="auto">
            <a:xfrm>
              <a:off x="2814" y="3114"/>
              <a:ext cx="79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29" name="Line 145"/>
            <p:cNvSpPr>
              <a:spLocks noChangeShapeType="1"/>
            </p:cNvSpPr>
            <p:nvPr/>
          </p:nvSpPr>
          <p:spPr bwMode="auto">
            <a:xfrm>
              <a:off x="2956" y="3151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0" name="Line 146"/>
            <p:cNvSpPr>
              <a:spLocks noChangeShapeType="1"/>
            </p:cNvSpPr>
            <p:nvPr/>
          </p:nvSpPr>
          <p:spPr bwMode="auto">
            <a:xfrm>
              <a:off x="3097" y="3182"/>
              <a:ext cx="84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1" name="Line 147"/>
            <p:cNvSpPr>
              <a:spLocks noChangeShapeType="1"/>
            </p:cNvSpPr>
            <p:nvPr/>
          </p:nvSpPr>
          <p:spPr bwMode="auto">
            <a:xfrm>
              <a:off x="3239" y="3219"/>
              <a:ext cx="83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2" name="Line 148"/>
            <p:cNvSpPr>
              <a:spLocks noChangeShapeType="1"/>
            </p:cNvSpPr>
            <p:nvPr/>
          </p:nvSpPr>
          <p:spPr bwMode="auto">
            <a:xfrm>
              <a:off x="3385" y="3255"/>
              <a:ext cx="79" cy="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3" name="Freeform 149"/>
            <p:cNvSpPr>
              <a:spLocks/>
            </p:cNvSpPr>
            <p:nvPr/>
          </p:nvSpPr>
          <p:spPr bwMode="auto">
            <a:xfrm>
              <a:off x="2547" y="2301"/>
              <a:ext cx="948" cy="975"/>
            </a:xfrm>
            <a:custGeom>
              <a:avLst/>
              <a:gdLst>
                <a:gd name="T0" fmla="*/ 0 w 948"/>
                <a:gd name="T1" fmla="*/ 0 h 975"/>
                <a:gd name="T2" fmla="*/ 948 w 948"/>
                <a:gd name="T3" fmla="*/ 252 h 975"/>
                <a:gd name="T4" fmla="*/ 948 w 948"/>
                <a:gd name="T5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8" h="975">
                  <a:moveTo>
                    <a:pt x="0" y="0"/>
                  </a:moveTo>
                  <a:lnTo>
                    <a:pt x="948" y="252"/>
                  </a:lnTo>
                  <a:lnTo>
                    <a:pt x="948" y="97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4" name="Freeform 150"/>
            <p:cNvSpPr>
              <a:spLocks/>
            </p:cNvSpPr>
            <p:nvPr/>
          </p:nvSpPr>
          <p:spPr bwMode="auto">
            <a:xfrm>
              <a:off x="2694" y="1987"/>
              <a:ext cx="204" cy="293"/>
            </a:xfrm>
            <a:custGeom>
              <a:avLst/>
              <a:gdLst>
                <a:gd name="T0" fmla="*/ 0 w 204"/>
                <a:gd name="T1" fmla="*/ 0 h 293"/>
                <a:gd name="T2" fmla="*/ 204 w 204"/>
                <a:gd name="T3" fmla="*/ 0 h 293"/>
                <a:gd name="T4" fmla="*/ 141 w 204"/>
                <a:gd name="T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293">
                  <a:moveTo>
                    <a:pt x="0" y="0"/>
                  </a:moveTo>
                  <a:lnTo>
                    <a:pt x="204" y="0"/>
                  </a:lnTo>
                  <a:lnTo>
                    <a:pt x="141" y="29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5" name="Freeform 151"/>
            <p:cNvSpPr>
              <a:spLocks/>
            </p:cNvSpPr>
            <p:nvPr/>
          </p:nvSpPr>
          <p:spPr bwMode="auto">
            <a:xfrm>
              <a:off x="3773" y="1578"/>
              <a:ext cx="225" cy="267"/>
            </a:xfrm>
            <a:custGeom>
              <a:avLst/>
              <a:gdLst>
                <a:gd name="T0" fmla="*/ 0 w 225"/>
                <a:gd name="T1" fmla="*/ 0 h 267"/>
                <a:gd name="T2" fmla="*/ 225 w 225"/>
                <a:gd name="T3" fmla="*/ 0 h 267"/>
                <a:gd name="T4" fmla="*/ 178 w 225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" h="267">
                  <a:moveTo>
                    <a:pt x="0" y="0"/>
                  </a:moveTo>
                  <a:lnTo>
                    <a:pt x="225" y="0"/>
                  </a:lnTo>
                  <a:lnTo>
                    <a:pt x="178" y="26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6" name="Line 152"/>
            <p:cNvSpPr>
              <a:spLocks noChangeShapeType="1"/>
            </p:cNvSpPr>
            <p:nvPr/>
          </p:nvSpPr>
          <p:spPr bwMode="auto">
            <a:xfrm flipH="1">
              <a:off x="1666" y="2479"/>
              <a:ext cx="58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7" name="Freeform 153"/>
            <p:cNvSpPr>
              <a:spLocks/>
            </p:cNvSpPr>
            <p:nvPr/>
          </p:nvSpPr>
          <p:spPr bwMode="auto">
            <a:xfrm>
              <a:off x="1635" y="2700"/>
              <a:ext cx="73" cy="99"/>
            </a:xfrm>
            <a:custGeom>
              <a:avLst/>
              <a:gdLst>
                <a:gd name="T0" fmla="*/ 37 w 73"/>
                <a:gd name="T1" fmla="*/ 5 h 99"/>
                <a:gd name="T2" fmla="*/ 73 w 73"/>
                <a:gd name="T3" fmla="*/ 15 h 99"/>
                <a:gd name="T4" fmla="*/ 16 w 73"/>
                <a:gd name="T5" fmla="*/ 99 h 99"/>
                <a:gd name="T6" fmla="*/ 0 w 73"/>
                <a:gd name="T7" fmla="*/ 0 h 99"/>
                <a:gd name="T8" fmla="*/ 37 w 7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9">
                  <a:moveTo>
                    <a:pt x="37" y="5"/>
                  </a:moveTo>
                  <a:lnTo>
                    <a:pt x="73" y="15"/>
                  </a:lnTo>
                  <a:lnTo>
                    <a:pt x="16" y="99"/>
                  </a:lnTo>
                  <a:lnTo>
                    <a:pt x="0" y="0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38" name="Line 154"/>
            <p:cNvSpPr>
              <a:spLocks noChangeShapeType="1"/>
            </p:cNvSpPr>
            <p:nvPr/>
          </p:nvSpPr>
          <p:spPr bwMode="auto">
            <a:xfrm flipH="1">
              <a:off x="1666" y="2479"/>
              <a:ext cx="58" cy="23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942" name="Text Box 158"/>
            <p:cNvSpPr txBox="1">
              <a:spLocks noChangeArrowheads="1"/>
            </p:cNvSpPr>
            <p:nvPr/>
          </p:nvSpPr>
          <p:spPr bwMode="auto">
            <a:xfrm>
              <a:off x="793" y="2750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VPN</a:t>
              </a:r>
            </a:p>
          </p:txBody>
        </p:sp>
        <p:sp>
          <p:nvSpPr>
            <p:cNvPr id="246943" name="Text Box 159"/>
            <p:cNvSpPr txBox="1">
              <a:spLocks noChangeArrowheads="1"/>
            </p:cNvSpPr>
            <p:nvPr/>
          </p:nvSpPr>
          <p:spPr bwMode="auto">
            <a:xfrm>
              <a:off x="2526" y="2337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VRP</a:t>
              </a:r>
            </a:p>
          </p:txBody>
        </p:sp>
        <p:sp>
          <p:nvSpPr>
            <p:cNvPr id="246944" name="Text Box 160"/>
            <p:cNvSpPr txBox="1">
              <a:spLocks noChangeArrowheads="1"/>
            </p:cNvSpPr>
            <p:nvPr/>
          </p:nvSpPr>
          <p:spPr bwMode="auto">
            <a:xfrm>
              <a:off x="2183" y="1756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6945" name="Text Box 161"/>
            <p:cNvSpPr txBox="1">
              <a:spLocks noChangeArrowheads="1"/>
            </p:cNvSpPr>
            <p:nvPr/>
          </p:nvSpPr>
          <p:spPr bwMode="auto">
            <a:xfrm>
              <a:off x="1292" y="1933"/>
              <a:ext cx="7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Front</a:t>
              </a:r>
            </a:p>
            <a:p>
              <a:r>
                <a:rPr lang="en-US" altLang="ja-JP" b="1"/>
                <a:t>Clipping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6946" name="Text Box 162"/>
            <p:cNvSpPr txBox="1">
              <a:spLocks noChangeArrowheads="1"/>
            </p:cNvSpPr>
            <p:nvPr/>
          </p:nvSpPr>
          <p:spPr bwMode="auto">
            <a:xfrm>
              <a:off x="3016" y="1253"/>
              <a:ext cx="7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Back</a:t>
              </a:r>
            </a:p>
            <a:p>
              <a:r>
                <a:rPr lang="en-US" altLang="ja-JP" b="1"/>
                <a:t>Clipping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6947" name="Text Box 163"/>
            <p:cNvSpPr txBox="1">
              <a:spLocks noChangeArrowheads="1"/>
            </p:cNvSpPr>
            <p:nvPr/>
          </p:nvSpPr>
          <p:spPr bwMode="auto">
            <a:xfrm>
              <a:off x="2216" y="3385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F</a:t>
              </a:r>
            </a:p>
          </p:txBody>
        </p:sp>
        <p:sp>
          <p:nvSpPr>
            <p:cNvPr id="246948" name="Text Box 164"/>
            <p:cNvSpPr txBox="1">
              <a:spLocks noChangeArrowheads="1"/>
            </p:cNvSpPr>
            <p:nvPr/>
          </p:nvSpPr>
          <p:spPr bwMode="auto">
            <a:xfrm>
              <a:off x="3516" y="3381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i="1"/>
                <a:t>B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3D Viewing Process</a:t>
            </a:r>
          </a:p>
        </p:txBody>
      </p:sp>
      <p:grpSp>
        <p:nvGrpSpPr>
          <p:cNvPr id="307203" name="Group 3"/>
          <p:cNvGrpSpPr>
            <a:grpSpLocks/>
          </p:cNvGrpSpPr>
          <p:nvPr/>
        </p:nvGrpSpPr>
        <p:grpSpPr bwMode="auto">
          <a:xfrm>
            <a:off x="30163" y="2708275"/>
            <a:ext cx="9005887" cy="2881313"/>
            <a:chOff x="19" y="1706"/>
            <a:chExt cx="5673" cy="1815"/>
          </a:xfrm>
        </p:grpSpPr>
        <p:sp>
          <p:nvSpPr>
            <p:cNvPr id="307204" name="Text Box 4"/>
            <p:cNvSpPr txBox="1">
              <a:spLocks noChangeArrowheads="1"/>
            </p:cNvSpPr>
            <p:nvPr/>
          </p:nvSpPr>
          <p:spPr bwMode="auto">
            <a:xfrm>
              <a:off x="3969" y="1706"/>
              <a:ext cx="1206" cy="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r>
                <a:rPr lang="en-US" altLang="ja-JP" b="1"/>
                <a:t>Transform</a:t>
              </a:r>
              <a:br>
                <a:rPr lang="en-US" altLang="ja-JP" b="1"/>
              </a:br>
              <a:r>
                <a:rPr lang="en-US" altLang="ja-JP" b="1"/>
                <a:t>into viewport</a:t>
              </a:r>
              <a:br>
                <a:rPr lang="en-US" altLang="ja-JP" b="1"/>
              </a:br>
              <a:r>
                <a:rPr lang="en-US" altLang="ja-JP" b="1"/>
                <a:t>in 2D device</a:t>
              </a:r>
              <a:br>
                <a:rPr lang="en-US" altLang="ja-JP" b="1"/>
              </a:br>
              <a:r>
                <a:rPr lang="en-US" altLang="ja-JP" b="1"/>
                <a:t>coordinates</a:t>
              </a:r>
              <a:br>
                <a:rPr lang="en-US" altLang="ja-JP" b="1"/>
              </a:br>
              <a:r>
                <a:rPr lang="en-US" altLang="ja-JP" b="1"/>
                <a:t>for display</a:t>
              </a:r>
            </a:p>
          </p:txBody>
        </p:sp>
        <p:sp>
          <p:nvSpPr>
            <p:cNvPr id="307205" name="Text Box 5"/>
            <p:cNvSpPr txBox="1">
              <a:spLocks noChangeArrowheads="1"/>
            </p:cNvSpPr>
            <p:nvPr/>
          </p:nvSpPr>
          <p:spPr bwMode="auto">
            <a:xfrm>
              <a:off x="2290" y="1706"/>
              <a:ext cx="1206" cy="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r>
                <a:rPr lang="en-US" altLang="ja-JP" b="1"/>
                <a:t>Project onto</a:t>
              </a:r>
              <a:br>
                <a:rPr lang="en-US" altLang="ja-JP" b="1"/>
              </a:br>
              <a:r>
                <a:rPr lang="en-US" altLang="ja-JP" b="1"/>
                <a:t>projection</a:t>
              </a:r>
              <a:br>
                <a:rPr lang="en-US" altLang="ja-JP" b="1"/>
              </a:br>
              <a:r>
                <a:rPr lang="en-US" altLang="ja-JP" b="1"/>
                <a:t>plane</a:t>
              </a:r>
            </a:p>
          </p:txBody>
        </p:sp>
        <p:sp>
          <p:nvSpPr>
            <p:cNvPr id="307206" name="Text Box 6"/>
            <p:cNvSpPr txBox="1">
              <a:spLocks noChangeArrowheads="1"/>
            </p:cNvSpPr>
            <p:nvPr/>
          </p:nvSpPr>
          <p:spPr bwMode="auto">
            <a:xfrm>
              <a:off x="521" y="1706"/>
              <a:ext cx="1206" cy="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r>
                <a:rPr lang="en-US" altLang="ja-JP" b="1"/>
                <a:t>Clip against</a:t>
              </a:r>
              <a:br>
                <a:rPr lang="en-US" altLang="ja-JP" b="1"/>
              </a:br>
              <a:r>
                <a:rPr lang="en-US" altLang="ja-JP" b="1"/>
                <a:t>view</a:t>
              </a:r>
              <a:br>
                <a:rPr lang="en-US" altLang="ja-JP" b="1"/>
              </a:br>
              <a:r>
                <a:rPr lang="en-US" altLang="ja-JP" b="1"/>
                <a:t>volume</a:t>
              </a:r>
            </a:p>
          </p:txBody>
        </p:sp>
        <p:cxnSp>
          <p:nvCxnSpPr>
            <p:cNvPr id="307207" name="AutoShape 7"/>
            <p:cNvCxnSpPr>
              <a:cxnSpLocks noChangeShapeType="1"/>
              <a:stCxn id="307206" idx="3"/>
              <a:endCxn id="307205" idx="1"/>
            </p:cNvCxnSpPr>
            <p:nvPr/>
          </p:nvCxnSpPr>
          <p:spPr bwMode="auto">
            <a:xfrm>
              <a:off x="1727" y="2171"/>
              <a:ext cx="56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08" name="AutoShape 8"/>
            <p:cNvCxnSpPr>
              <a:cxnSpLocks noChangeShapeType="1"/>
              <a:stCxn id="307205" idx="3"/>
              <a:endCxn id="307204" idx="1"/>
            </p:cNvCxnSpPr>
            <p:nvPr/>
          </p:nvCxnSpPr>
          <p:spPr bwMode="auto">
            <a:xfrm>
              <a:off x="3496" y="2171"/>
              <a:ext cx="47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09" name="AutoShape 9"/>
            <p:cNvCxnSpPr>
              <a:cxnSpLocks noChangeShapeType="1"/>
              <a:stCxn id="307204" idx="3"/>
            </p:cNvCxnSpPr>
            <p:nvPr/>
          </p:nvCxnSpPr>
          <p:spPr bwMode="auto">
            <a:xfrm flipV="1">
              <a:off x="5175" y="2170"/>
              <a:ext cx="420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10" name="AutoShape 10"/>
            <p:cNvCxnSpPr>
              <a:cxnSpLocks noChangeShapeType="1"/>
              <a:endCxn id="307206" idx="1"/>
            </p:cNvCxnSpPr>
            <p:nvPr/>
          </p:nvCxnSpPr>
          <p:spPr bwMode="auto">
            <a:xfrm>
              <a:off x="146" y="2169"/>
              <a:ext cx="375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211" name="Line 11"/>
            <p:cNvSpPr>
              <a:spLocks noChangeShapeType="1"/>
            </p:cNvSpPr>
            <p:nvPr/>
          </p:nvSpPr>
          <p:spPr bwMode="auto">
            <a:xfrm>
              <a:off x="295" y="234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212" name="Line 12"/>
            <p:cNvSpPr>
              <a:spLocks noChangeShapeType="1"/>
            </p:cNvSpPr>
            <p:nvPr/>
          </p:nvSpPr>
          <p:spPr bwMode="auto">
            <a:xfrm>
              <a:off x="1973" y="234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213" name="Line 13"/>
            <p:cNvSpPr>
              <a:spLocks noChangeShapeType="1"/>
            </p:cNvSpPr>
            <p:nvPr/>
          </p:nvSpPr>
          <p:spPr bwMode="auto">
            <a:xfrm>
              <a:off x="5375" y="2296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214" name="Text Box 14"/>
            <p:cNvSpPr txBox="1">
              <a:spLocks noChangeArrowheads="1"/>
            </p:cNvSpPr>
            <p:nvPr/>
          </p:nvSpPr>
          <p:spPr bwMode="auto">
            <a:xfrm>
              <a:off x="4741" y="2931"/>
              <a:ext cx="95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/>
                <a:t>2D device</a:t>
              </a:r>
              <a:br>
                <a:rPr lang="en-US" altLang="ja-JP"/>
              </a:br>
              <a:r>
                <a:rPr lang="en-US" altLang="ja-JP"/>
                <a:t>coordinates</a:t>
              </a:r>
            </a:p>
          </p:txBody>
        </p:sp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1657" y="2944"/>
              <a:ext cx="95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/>
                <a:t>Clipped</a:t>
              </a:r>
              <a:br>
                <a:rPr lang="en-US" altLang="ja-JP"/>
              </a:br>
              <a:r>
                <a:rPr lang="en-US" altLang="ja-JP"/>
                <a:t>world</a:t>
              </a:r>
              <a:br>
                <a:rPr lang="en-US" altLang="ja-JP"/>
              </a:br>
              <a:r>
                <a:rPr lang="en-US" altLang="ja-JP"/>
                <a:t>coordinates</a:t>
              </a:r>
            </a:p>
          </p:txBody>
        </p:sp>
        <p:sp>
          <p:nvSpPr>
            <p:cNvPr id="307216" name="Text Box 16"/>
            <p:cNvSpPr txBox="1">
              <a:spLocks noChangeArrowheads="1"/>
            </p:cNvSpPr>
            <p:nvPr/>
          </p:nvSpPr>
          <p:spPr bwMode="auto">
            <a:xfrm>
              <a:off x="19" y="2935"/>
              <a:ext cx="159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/>
                <a:t>3D world-coordinate</a:t>
              </a:r>
              <a:br>
                <a:rPr lang="en-US" altLang="ja-JP"/>
              </a:br>
              <a:r>
                <a:rPr lang="en-US" altLang="ja-JP"/>
                <a:t>output primitives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Perspective Projection</a:t>
            </a:r>
            <a:br>
              <a:rPr lang="en-US" altLang="ja-JP" sz="3400"/>
            </a:br>
            <a:r>
              <a:rPr lang="en-US" altLang="ja-JP" sz="3400"/>
              <a:t>(Pinhole Camera)</a:t>
            </a:r>
          </a:p>
        </p:txBody>
      </p:sp>
      <p:grpSp>
        <p:nvGrpSpPr>
          <p:cNvPr id="257232" name="Group 208"/>
          <p:cNvGrpSpPr>
            <a:grpSpLocks/>
          </p:cNvGrpSpPr>
          <p:nvPr/>
        </p:nvGrpSpPr>
        <p:grpSpPr bwMode="auto">
          <a:xfrm>
            <a:off x="622300" y="1700213"/>
            <a:ext cx="4094163" cy="4105275"/>
            <a:chOff x="1701" y="1071"/>
            <a:chExt cx="2579" cy="2586"/>
          </a:xfrm>
        </p:grpSpPr>
        <p:sp>
          <p:nvSpPr>
            <p:cNvPr id="257093" name="Freeform 69"/>
            <p:cNvSpPr>
              <a:spLocks/>
            </p:cNvSpPr>
            <p:nvPr/>
          </p:nvSpPr>
          <p:spPr bwMode="auto">
            <a:xfrm>
              <a:off x="1846" y="2940"/>
              <a:ext cx="1771" cy="521"/>
            </a:xfrm>
            <a:custGeom>
              <a:avLst/>
              <a:gdLst>
                <a:gd name="T0" fmla="*/ 1771 w 1771"/>
                <a:gd name="T1" fmla="*/ 0 h 521"/>
                <a:gd name="T2" fmla="*/ 0 w 1771"/>
                <a:gd name="T3" fmla="*/ 0 h 521"/>
                <a:gd name="T4" fmla="*/ 0 w 1771"/>
                <a:gd name="T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1" h="521">
                  <a:moveTo>
                    <a:pt x="1771" y="0"/>
                  </a:moveTo>
                  <a:lnTo>
                    <a:pt x="0" y="0"/>
                  </a:lnTo>
                  <a:lnTo>
                    <a:pt x="0" y="5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096" name="Freeform 72"/>
            <p:cNvSpPr>
              <a:spLocks/>
            </p:cNvSpPr>
            <p:nvPr/>
          </p:nvSpPr>
          <p:spPr bwMode="auto">
            <a:xfrm>
              <a:off x="1846" y="2940"/>
              <a:ext cx="1771" cy="504"/>
            </a:xfrm>
            <a:custGeom>
              <a:avLst/>
              <a:gdLst>
                <a:gd name="T0" fmla="*/ 1771 w 1771"/>
                <a:gd name="T1" fmla="*/ 0 h 504"/>
                <a:gd name="T2" fmla="*/ 0 w 1771"/>
                <a:gd name="T3" fmla="*/ 0 h 504"/>
                <a:gd name="T4" fmla="*/ 0 w 1771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1" h="504">
                  <a:moveTo>
                    <a:pt x="1771" y="0"/>
                  </a:moveTo>
                  <a:lnTo>
                    <a:pt x="0" y="0"/>
                  </a:lnTo>
                  <a:lnTo>
                    <a:pt x="0" y="50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099" name="Freeform 75"/>
            <p:cNvSpPr>
              <a:spLocks/>
            </p:cNvSpPr>
            <p:nvPr/>
          </p:nvSpPr>
          <p:spPr bwMode="auto">
            <a:xfrm>
              <a:off x="1812" y="2905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4 w 69"/>
                <a:gd name="T3" fmla="*/ 22 h 69"/>
                <a:gd name="T4" fmla="*/ 8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4 w 69"/>
                <a:gd name="T15" fmla="*/ 22 h 69"/>
                <a:gd name="T16" fmla="*/ 69 w 69"/>
                <a:gd name="T17" fmla="*/ 35 h 69"/>
                <a:gd name="T18" fmla="*/ 64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8 w 69"/>
                <a:gd name="T29" fmla="*/ 60 h 69"/>
                <a:gd name="T30" fmla="*/ 4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4" y="22"/>
                  </a:lnTo>
                  <a:lnTo>
                    <a:pt x="8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4" y="22"/>
                  </a:lnTo>
                  <a:lnTo>
                    <a:pt x="69" y="35"/>
                  </a:lnTo>
                  <a:lnTo>
                    <a:pt x="64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8" y="60"/>
                  </a:lnTo>
                  <a:lnTo>
                    <a:pt x="4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0" name="Freeform 76"/>
            <p:cNvSpPr>
              <a:spLocks/>
            </p:cNvSpPr>
            <p:nvPr/>
          </p:nvSpPr>
          <p:spPr bwMode="auto">
            <a:xfrm>
              <a:off x="1812" y="2905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4 w 69"/>
                <a:gd name="T3" fmla="*/ 22 h 69"/>
                <a:gd name="T4" fmla="*/ 8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4 w 69"/>
                <a:gd name="T15" fmla="*/ 22 h 69"/>
                <a:gd name="T16" fmla="*/ 69 w 69"/>
                <a:gd name="T17" fmla="*/ 35 h 69"/>
                <a:gd name="T18" fmla="*/ 64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8 w 69"/>
                <a:gd name="T29" fmla="*/ 60 h 69"/>
                <a:gd name="T30" fmla="*/ 4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4" y="22"/>
                  </a:lnTo>
                  <a:lnTo>
                    <a:pt x="8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4" y="22"/>
                  </a:lnTo>
                  <a:lnTo>
                    <a:pt x="69" y="35"/>
                  </a:lnTo>
                  <a:lnTo>
                    <a:pt x="64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8" y="60"/>
                  </a:lnTo>
                  <a:lnTo>
                    <a:pt x="4" y="47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1" name="Freeform 77"/>
            <p:cNvSpPr>
              <a:spLocks/>
            </p:cNvSpPr>
            <p:nvPr/>
          </p:nvSpPr>
          <p:spPr bwMode="auto">
            <a:xfrm>
              <a:off x="2643" y="3103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9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48 w 69"/>
                <a:gd name="T11" fmla="*/ 0 h 69"/>
                <a:gd name="T12" fmla="*/ 61 w 69"/>
                <a:gd name="T13" fmla="*/ 9 h 69"/>
                <a:gd name="T14" fmla="*/ 65 w 69"/>
                <a:gd name="T15" fmla="*/ 22 h 69"/>
                <a:gd name="T16" fmla="*/ 69 w 69"/>
                <a:gd name="T17" fmla="*/ 35 h 69"/>
                <a:gd name="T18" fmla="*/ 65 w 69"/>
                <a:gd name="T19" fmla="*/ 48 h 69"/>
                <a:gd name="T20" fmla="*/ 61 w 69"/>
                <a:gd name="T21" fmla="*/ 56 h 69"/>
                <a:gd name="T22" fmla="*/ 48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9 w 69"/>
                <a:gd name="T29" fmla="*/ 56 h 69"/>
                <a:gd name="T30" fmla="*/ 5 w 69"/>
                <a:gd name="T31" fmla="*/ 48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9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1" y="9"/>
                  </a:lnTo>
                  <a:lnTo>
                    <a:pt x="65" y="22"/>
                  </a:lnTo>
                  <a:lnTo>
                    <a:pt x="69" y="35"/>
                  </a:lnTo>
                  <a:lnTo>
                    <a:pt x="65" y="48"/>
                  </a:lnTo>
                  <a:lnTo>
                    <a:pt x="61" y="56"/>
                  </a:lnTo>
                  <a:lnTo>
                    <a:pt x="48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9" y="56"/>
                  </a:lnTo>
                  <a:lnTo>
                    <a:pt x="5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2" name="Freeform 78"/>
            <p:cNvSpPr>
              <a:spLocks/>
            </p:cNvSpPr>
            <p:nvPr/>
          </p:nvSpPr>
          <p:spPr bwMode="auto">
            <a:xfrm>
              <a:off x="2643" y="3103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9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48 w 69"/>
                <a:gd name="T11" fmla="*/ 0 h 69"/>
                <a:gd name="T12" fmla="*/ 61 w 69"/>
                <a:gd name="T13" fmla="*/ 9 h 69"/>
                <a:gd name="T14" fmla="*/ 65 w 69"/>
                <a:gd name="T15" fmla="*/ 22 h 69"/>
                <a:gd name="T16" fmla="*/ 69 w 69"/>
                <a:gd name="T17" fmla="*/ 35 h 69"/>
                <a:gd name="T18" fmla="*/ 65 w 69"/>
                <a:gd name="T19" fmla="*/ 48 h 69"/>
                <a:gd name="T20" fmla="*/ 61 w 69"/>
                <a:gd name="T21" fmla="*/ 56 h 69"/>
                <a:gd name="T22" fmla="*/ 48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9 w 69"/>
                <a:gd name="T29" fmla="*/ 56 h 69"/>
                <a:gd name="T30" fmla="*/ 5 w 69"/>
                <a:gd name="T31" fmla="*/ 48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9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1" y="9"/>
                  </a:lnTo>
                  <a:lnTo>
                    <a:pt x="65" y="22"/>
                  </a:lnTo>
                  <a:lnTo>
                    <a:pt x="69" y="35"/>
                  </a:lnTo>
                  <a:lnTo>
                    <a:pt x="65" y="48"/>
                  </a:lnTo>
                  <a:lnTo>
                    <a:pt x="61" y="56"/>
                  </a:lnTo>
                  <a:lnTo>
                    <a:pt x="48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9" y="56"/>
                  </a:lnTo>
                  <a:lnTo>
                    <a:pt x="5" y="48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3" name="Freeform 79"/>
            <p:cNvSpPr>
              <a:spLocks/>
            </p:cNvSpPr>
            <p:nvPr/>
          </p:nvSpPr>
          <p:spPr bwMode="auto">
            <a:xfrm>
              <a:off x="3393" y="3280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13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52 w 69"/>
                <a:gd name="T11" fmla="*/ 0 h 69"/>
                <a:gd name="T12" fmla="*/ 61 w 69"/>
                <a:gd name="T13" fmla="*/ 9 h 69"/>
                <a:gd name="T14" fmla="*/ 69 w 69"/>
                <a:gd name="T15" fmla="*/ 22 h 69"/>
                <a:gd name="T16" fmla="*/ 69 w 69"/>
                <a:gd name="T17" fmla="*/ 35 h 69"/>
                <a:gd name="T18" fmla="*/ 69 w 69"/>
                <a:gd name="T19" fmla="*/ 47 h 69"/>
                <a:gd name="T20" fmla="*/ 61 w 69"/>
                <a:gd name="T21" fmla="*/ 56 h 69"/>
                <a:gd name="T22" fmla="*/ 52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13 w 69"/>
                <a:gd name="T29" fmla="*/ 56 h 69"/>
                <a:gd name="T30" fmla="*/ 5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1" y="9"/>
                  </a:lnTo>
                  <a:lnTo>
                    <a:pt x="69" y="22"/>
                  </a:lnTo>
                  <a:lnTo>
                    <a:pt x="69" y="35"/>
                  </a:lnTo>
                  <a:lnTo>
                    <a:pt x="69" y="47"/>
                  </a:lnTo>
                  <a:lnTo>
                    <a:pt x="61" y="56"/>
                  </a:lnTo>
                  <a:lnTo>
                    <a:pt x="52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13" y="56"/>
                  </a:lnTo>
                  <a:lnTo>
                    <a:pt x="5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4" name="Freeform 80"/>
            <p:cNvSpPr>
              <a:spLocks/>
            </p:cNvSpPr>
            <p:nvPr/>
          </p:nvSpPr>
          <p:spPr bwMode="auto">
            <a:xfrm>
              <a:off x="3393" y="3280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13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52 w 69"/>
                <a:gd name="T11" fmla="*/ 0 h 69"/>
                <a:gd name="T12" fmla="*/ 61 w 69"/>
                <a:gd name="T13" fmla="*/ 9 h 69"/>
                <a:gd name="T14" fmla="*/ 69 w 69"/>
                <a:gd name="T15" fmla="*/ 22 h 69"/>
                <a:gd name="T16" fmla="*/ 69 w 69"/>
                <a:gd name="T17" fmla="*/ 35 h 69"/>
                <a:gd name="T18" fmla="*/ 69 w 69"/>
                <a:gd name="T19" fmla="*/ 47 h 69"/>
                <a:gd name="T20" fmla="*/ 61 w 69"/>
                <a:gd name="T21" fmla="*/ 56 h 69"/>
                <a:gd name="T22" fmla="*/ 52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13 w 69"/>
                <a:gd name="T29" fmla="*/ 56 h 69"/>
                <a:gd name="T30" fmla="*/ 5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1" y="9"/>
                  </a:lnTo>
                  <a:lnTo>
                    <a:pt x="69" y="22"/>
                  </a:lnTo>
                  <a:lnTo>
                    <a:pt x="69" y="35"/>
                  </a:lnTo>
                  <a:lnTo>
                    <a:pt x="69" y="47"/>
                  </a:lnTo>
                  <a:lnTo>
                    <a:pt x="61" y="56"/>
                  </a:lnTo>
                  <a:lnTo>
                    <a:pt x="52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13" y="56"/>
                  </a:lnTo>
                  <a:lnTo>
                    <a:pt x="5" y="47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5" name="Line 81"/>
            <p:cNvSpPr>
              <a:spLocks noChangeShapeType="1"/>
            </p:cNvSpPr>
            <p:nvPr/>
          </p:nvSpPr>
          <p:spPr bwMode="auto">
            <a:xfrm>
              <a:off x="1846" y="2940"/>
              <a:ext cx="1586" cy="3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09" name="Line 85"/>
            <p:cNvSpPr>
              <a:spLocks noChangeShapeType="1"/>
            </p:cNvSpPr>
            <p:nvPr/>
          </p:nvSpPr>
          <p:spPr bwMode="auto">
            <a:xfrm>
              <a:off x="1837" y="2841"/>
              <a:ext cx="84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25" name="Line 101"/>
            <p:cNvSpPr>
              <a:spLocks noChangeShapeType="1"/>
            </p:cNvSpPr>
            <p:nvPr/>
          </p:nvSpPr>
          <p:spPr bwMode="auto">
            <a:xfrm flipV="1">
              <a:off x="2678" y="2815"/>
              <a:ext cx="1" cy="4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26" name="Line 102"/>
            <p:cNvSpPr>
              <a:spLocks noChangeShapeType="1"/>
            </p:cNvSpPr>
            <p:nvPr/>
          </p:nvSpPr>
          <p:spPr bwMode="auto">
            <a:xfrm>
              <a:off x="3432" y="2935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27" name="Line 103"/>
            <p:cNvSpPr>
              <a:spLocks noChangeShapeType="1"/>
            </p:cNvSpPr>
            <p:nvPr/>
          </p:nvSpPr>
          <p:spPr bwMode="auto">
            <a:xfrm>
              <a:off x="3432" y="3056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28" name="Line 104"/>
            <p:cNvSpPr>
              <a:spLocks noChangeShapeType="1"/>
            </p:cNvSpPr>
            <p:nvPr/>
          </p:nvSpPr>
          <p:spPr bwMode="auto">
            <a:xfrm>
              <a:off x="3432" y="3177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29" name="Line 105"/>
            <p:cNvSpPr>
              <a:spLocks noChangeShapeType="1"/>
            </p:cNvSpPr>
            <p:nvPr/>
          </p:nvSpPr>
          <p:spPr bwMode="auto">
            <a:xfrm>
              <a:off x="3432" y="3297"/>
              <a:ext cx="1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55" name="Freeform 131"/>
            <p:cNvSpPr>
              <a:spLocks/>
            </p:cNvSpPr>
            <p:nvPr/>
          </p:nvSpPr>
          <p:spPr bwMode="auto">
            <a:xfrm>
              <a:off x="1837" y="1401"/>
              <a:ext cx="1772" cy="538"/>
            </a:xfrm>
            <a:custGeom>
              <a:avLst/>
              <a:gdLst>
                <a:gd name="T0" fmla="*/ 1772 w 1772"/>
                <a:gd name="T1" fmla="*/ 538 h 538"/>
                <a:gd name="T2" fmla="*/ 0 w 1772"/>
                <a:gd name="T3" fmla="*/ 538 h 538"/>
                <a:gd name="T4" fmla="*/ 0 w 1772"/>
                <a:gd name="T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2" h="538">
                  <a:moveTo>
                    <a:pt x="1772" y="538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58" name="Freeform 134"/>
            <p:cNvSpPr>
              <a:spLocks/>
            </p:cNvSpPr>
            <p:nvPr/>
          </p:nvSpPr>
          <p:spPr bwMode="auto">
            <a:xfrm>
              <a:off x="1837" y="1401"/>
              <a:ext cx="1772" cy="538"/>
            </a:xfrm>
            <a:custGeom>
              <a:avLst/>
              <a:gdLst>
                <a:gd name="T0" fmla="*/ 1772 w 1772"/>
                <a:gd name="T1" fmla="*/ 538 h 538"/>
                <a:gd name="T2" fmla="*/ 0 w 1772"/>
                <a:gd name="T3" fmla="*/ 538 h 538"/>
                <a:gd name="T4" fmla="*/ 0 w 1772"/>
                <a:gd name="T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2" h="538">
                  <a:moveTo>
                    <a:pt x="1772" y="538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1" name="Freeform 137"/>
            <p:cNvSpPr>
              <a:spLocks/>
            </p:cNvSpPr>
            <p:nvPr/>
          </p:nvSpPr>
          <p:spPr bwMode="auto">
            <a:xfrm>
              <a:off x="1803" y="1905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2" name="Freeform 138"/>
            <p:cNvSpPr>
              <a:spLocks/>
            </p:cNvSpPr>
            <p:nvPr/>
          </p:nvSpPr>
          <p:spPr bwMode="auto">
            <a:xfrm>
              <a:off x="1803" y="1905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3" name="Freeform 139"/>
            <p:cNvSpPr>
              <a:spLocks/>
            </p:cNvSpPr>
            <p:nvPr/>
          </p:nvSpPr>
          <p:spPr bwMode="auto">
            <a:xfrm>
              <a:off x="2635" y="168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4" name="Freeform 140"/>
            <p:cNvSpPr>
              <a:spLocks/>
            </p:cNvSpPr>
            <p:nvPr/>
          </p:nvSpPr>
          <p:spPr bwMode="auto">
            <a:xfrm>
              <a:off x="2635" y="168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5" name="Freeform 141"/>
            <p:cNvSpPr>
              <a:spLocks/>
            </p:cNvSpPr>
            <p:nvPr/>
          </p:nvSpPr>
          <p:spPr bwMode="auto">
            <a:xfrm>
              <a:off x="3385" y="1470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6" name="Freeform 142"/>
            <p:cNvSpPr>
              <a:spLocks/>
            </p:cNvSpPr>
            <p:nvPr/>
          </p:nvSpPr>
          <p:spPr bwMode="auto">
            <a:xfrm>
              <a:off x="3385" y="1470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67" name="Line 143"/>
            <p:cNvSpPr>
              <a:spLocks noChangeShapeType="1"/>
            </p:cNvSpPr>
            <p:nvPr/>
          </p:nvSpPr>
          <p:spPr bwMode="auto">
            <a:xfrm flipV="1">
              <a:off x="1837" y="1504"/>
              <a:ext cx="1587" cy="43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71" name="Line 147"/>
            <p:cNvSpPr>
              <a:spLocks noChangeShapeType="1"/>
            </p:cNvSpPr>
            <p:nvPr/>
          </p:nvSpPr>
          <p:spPr bwMode="auto">
            <a:xfrm flipV="1">
              <a:off x="1837" y="2024"/>
              <a:ext cx="8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95" name="Line 171"/>
            <p:cNvSpPr>
              <a:spLocks noChangeShapeType="1"/>
            </p:cNvSpPr>
            <p:nvPr/>
          </p:nvSpPr>
          <p:spPr bwMode="auto">
            <a:xfrm flipV="1">
              <a:off x="2669" y="1448"/>
              <a:ext cx="1" cy="6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96" name="Line 172"/>
            <p:cNvSpPr>
              <a:spLocks noChangeShapeType="1"/>
            </p:cNvSpPr>
            <p:nvPr/>
          </p:nvSpPr>
          <p:spPr bwMode="auto">
            <a:xfrm flipV="1">
              <a:off x="3424" y="1866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97" name="Line 173"/>
            <p:cNvSpPr>
              <a:spLocks noChangeShapeType="1"/>
            </p:cNvSpPr>
            <p:nvPr/>
          </p:nvSpPr>
          <p:spPr bwMode="auto">
            <a:xfrm flipV="1">
              <a:off x="3424" y="1745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98" name="Line 174"/>
            <p:cNvSpPr>
              <a:spLocks noChangeShapeType="1"/>
            </p:cNvSpPr>
            <p:nvPr/>
          </p:nvSpPr>
          <p:spPr bwMode="auto">
            <a:xfrm flipV="1">
              <a:off x="3424" y="1625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199" name="Line 175"/>
            <p:cNvSpPr>
              <a:spLocks noChangeShapeType="1"/>
            </p:cNvSpPr>
            <p:nvPr/>
          </p:nvSpPr>
          <p:spPr bwMode="auto">
            <a:xfrm flipV="1">
              <a:off x="3424" y="1504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218" name="Text Box 194"/>
            <p:cNvSpPr txBox="1">
              <a:spLocks noChangeArrowheads="1"/>
            </p:cNvSpPr>
            <p:nvPr/>
          </p:nvSpPr>
          <p:spPr bwMode="auto">
            <a:xfrm>
              <a:off x="1746" y="3385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</a:p>
          </p:txBody>
        </p:sp>
        <p:sp>
          <p:nvSpPr>
            <p:cNvPr id="257219" name="Text Box 195"/>
            <p:cNvSpPr txBox="1">
              <a:spLocks noChangeArrowheads="1"/>
            </p:cNvSpPr>
            <p:nvPr/>
          </p:nvSpPr>
          <p:spPr bwMode="auto">
            <a:xfrm>
              <a:off x="1701" y="120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</a:p>
          </p:txBody>
        </p:sp>
        <p:sp>
          <p:nvSpPr>
            <p:cNvPr id="257220" name="Text Box 196"/>
            <p:cNvSpPr txBox="1">
              <a:spLocks noChangeArrowheads="1"/>
            </p:cNvSpPr>
            <p:nvPr/>
          </p:nvSpPr>
          <p:spPr bwMode="auto">
            <a:xfrm>
              <a:off x="3560" y="179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57221" name="Text Box 197"/>
            <p:cNvSpPr txBox="1">
              <a:spLocks noChangeArrowheads="1"/>
            </p:cNvSpPr>
            <p:nvPr/>
          </p:nvSpPr>
          <p:spPr bwMode="auto">
            <a:xfrm>
              <a:off x="3560" y="2795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57222" name="Text Box 198"/>
            <p:cNvSpPr txBox="1">
              <a:spLocks noChangeArrowheads="1"/>
            </p:cNvSpPr>
            <p:nvPr/>
          </p:nvSpPr>
          <p:spPr bwMode="auto">
            <a:xfrm>
              <a:off x="3379" y="3336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57223" name="Text Box 199"/>
            <p:cNvSpPr txBox="1">
              <a:spLocks noChangeArrowheads="1"/>
            </p:cNvSpPr>
            <p:nvPr/>
          </p:nvSpPr>
          <p:spPr bwMode="auto">
            <a:xfrm>
              <a:off x="3424" y="1253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57224" name="Text Box 200"/>
            <p:cNvSpPr txBox="1">
              <a:spLocks noChangeArrowheads="1"/>
            </p:cNvSpPr>
            <p:nvPr/>
          </p:nvSpPr>
          <p:spPr bwMode="auto">
            <a:xfrm>
              <a:off x="2154" y="2614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</a:t>
              </a:r>
            </a:p>
          </p:txBody>
        </p:sp>
        <p:sp>
          <p:nvSpPr>
            <p:cNvPr id="257225" name="Text Box 201"/>
            <p:cNvSpPr txBox="1">
              <a:spLocks noChangeArrowheads="1"/>
            </p:cNvSpPr>
            <p:nvPr/>
          </p:nvSpPr>
          <p:spPr bwMode="auto">
            <a:xfrm>
              <a:off x="2109" y="1979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</a:t>
              </a:r>
            </a:p>
          </p:txBody>
        </p:sp>
        <p:sp>
          <p:nvSpPr>
            <p:cNvPr id="257226" name="Text Box 202"/>
            <p:cNvSpPr txBox="1">
              <a:spLocks noChangeArrowheads="1"/>
            </p:cNvSpPr>
            <p:nvPr/>
          </p:nvSpPr>
          <p:spPr bwMode="auto">
            <a:xfrm>
              <a:off x="2426" y="3068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57227" name="Text Box 203"/>
            <p:cNvSpPr txBox="1">
              <a:spLocks noChangeArrowheads="1"/>
            </p:cNvSpPr>
            <p:nvPr/>
          </p:nvSpPr>
          <p:spPr bwMode="auto">
            <a:xfrm>
              <a:off x="2381" y="1480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57228" name="Text Box 204"/>
            <p:cNvSpPr txBox="1">
              <a:spLocks noChangeArrowheads="1"/>
            </p:cNvSpPr>
            <p:nvPr/>
          </p:nvSpPr>
          <p:spPr bwMode="auto">
            <a:xfrm>
              <a:off x="1895" y="2428"/>
              <a:ext cx="15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x axis</a:t>
              </a:r>
            </a:p>
          </p:txBody>
        </p:sp>
        <p:sp>
          <p:nvSpPr>
            <p:cNvPr id="257229" name="Text Box 205"/>
            <p:cNvSpPr txBox="1">
              <a:spLocks noChangeArrowheads="1"/>
            </p:cNvSpPr>
            <p:nvPr/>
          </p:nvSpPr>
          <p:spPr bwMode="auto">
            <a:xfrm>
              <a:off x="1897" y="2205"/>
              <a:ext cx="15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y axis</a:t>
              </a:r>
            </a:p>
          </p:txBody>
        </p:sp>
        <p:sp>
          <p:nvSpPr>
            <p:cNvPr id="257230" name="Text Box 206"/>
            <p:cNvSpPr txBox="1">
              <a:spLocks noChangeArrowheads="1"/>
            </p:cNvSpPr>
            <p:nvPr/>
          </p:nvSpPr>
          <p:spPr bwMode="auto">
            <a:xfrm>
              <a:off x="2200" y="1071"/>
              <a:ext cx="9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57231" name="Text Box 207"/>
            <p:cNvSpPr txBox="1">
              <a:spLocks noChangeArrowheads="1"/>
            </p:cNvSpPr>
            <p:nvPr/>
          </p:nvSpPr>
          <p:spPr bwMode="auto">
            <a:xfrm>
              <a:off x="2200" y="3253"/>
              <a:ext cx="9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</a:t>
              </a:r>
            </a:p>
          </p:txBody>
        </p:sp>
      </p:grpSp>
      <p:graphicFrame>
        <p:nvGraphicFramePr>
          <p:cNvPr id="257233" name="Object 209"/>
          <p:cNvGraphicFramePr>
            <a:graphicFrameLocks noGrp="1" noChangeAspect="1"/>
          </p:cNvGraphicFramePr>
          <p:nvPr>
            <p:ph idx="1"/>
          </p:nvPr>
        </p:nvGraphicFramePr>
        <p:xfrm>
          <a:off x="5332413" y="1900238"/>
          <a:ext cx="33432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7" name="Equation" r:id="rId4" imgW="1511280" imgH="1765080" progId="Equation.3">
                  <p:embed/>
                </p:oleObj>
              </mc:Choice>
              <mc:Fallback>
                <p:oleObj name="Equation" r:id="rId4" imgW="1511280" imgH="1765080" progId="Equation.3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1900238"/>
                        <a:ext cx="334327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/>
              <a:t>Perspective Division</a:t>
            </a:r>
          </a:p>
        </p:txBody>
      </p:sp>
      <p:sp>
        <p:nvSpPr>
          <p:cNvPr id="2611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ja-JP" sz="2400"/>
          </a:p>
          <a:p>
            <a:pPr marL="0" indent="0"/>
            <a:endParaRPr lang="en-US" altLang="ja-JP" sz="2400"/>
          </a:p>
          <a:p>
            <a:pPr marL="0" indent="0"/>
            <a:endParaRPr lang="en-US" altLang="ja-JP" sz="2400"/>
          </a:p>
          <a:p>
            <a:pPr marL="0" indent="0"/>
            <a:endParaRPr lang="en-US" altLang="ja-JP" sz="2400"/>
          </a:p>
          <a:p>
            <a:pPr marL="0" indent="0"/>
            <a:endParaRPr lang="en-US" altLang="ja-JP" sz="2400"/>
          </a:p>
          <a:p>
            <a:pPr marL="0" indent="0">
              <a:buFont typeface="Wingdings" pitchFamily="2" charset="2"/>
              <a:buNone/>
            </a:pPr>
            <a:r>
              <a:rPr lang="en-US" altLang="ja-JP" sz="2400"/>
              <a:t>However </a:t>
            </a:r>
            <a:r>
              <a:rPr lang="en-US" altLang="ja-JP" sz="2400" i="1">
                <a:latin typeface="Times New Roman" pitchFamily="18" charset="0"/>
              </a:rPr>
              <a:t>W</a:t>
            </a:r>
            <a:r>
              <a:rPr lang="en-US" altLang="ja-JP" sz="2400"/>
              <a:t> </a:t>
            </a:r>
            <a:r>
              <a:rPr lang="en-US" altLang="ja-JP" sz="2400">
                <a:sym typeface="Symbol" pitchFamily="18" charset="2"/>
              </a:rPr>
              <a:t> 1, so we must divide by </a:t>
            </a:r>
            <a:r>
              <a:rPr lang="en-US" altLang="ja-JP" sz="2400" i="1">
                <a:latin typeface="Times New Roman" pitchFamily="18" charset="0"/>
                <a:sym typeface="Symbol" pitchFamily="18" charset="2"/>
              </a:rPr>
              <a:t>W</a:t>
            </a:r>
            <a:r>
              <a:rPr lang="en-US" altLang="ja-JP" sz="2400">
                <a:sym typeface="Symbol" pitchFamily="18" charset="2"/>
              </a:rPr>
              <a:t> to return from homogeneous coordinates</a:t>
            </a:r>
          </a:p>
        </p:txBody>
      </p:sp>
      <p:graphicFrame>
        <p:nvGraphicFramePr>
          <p:cNvPr id="26112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60438" y="1628775"/>
          <a:ext cx="73564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3" name="Equation" r:id="rId4" imgW="3314520" imgH="1015920" progId="Equation.3">
                  <p:embed/>
                </p:oleObj>
              </mc:Choice>
              <mc:Fallback>
                <p:oleObj name="Equation" r:id="rId4" imgW="3314520" imgH="1015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628775"/>
                        <a:ext cx="73564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4848225"/>
          <a:ext cx="60039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4" name="Equation" r:id="rId6" imgW="2705040" imgH="431640" progId="Equation.3">
                  <p:embed/>
                </p:oleObj>
              </mc:Choice>
              <mc:Fallback>
                <p:oleObj name="Equation" r:id="rId6" imgW="27050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848225"/>
                        <a:ext cx="60039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The Steps of Implementation of</a:t>
            </a:r>
            <a:br>
              <a:rPr lang="en-US" altLang="ja-JP" sz="3400"/>
            </a:br>
            <a:r>
              <a:rPr lang="en-US" altLang="ja-JP" sz="3400"/>
              <a:t>Perspective Projection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Translate the VRP to the origin</a:t>
            </a:r>
          </a:p>
          <a:p>
            <a:r>
              <a:rPr lang="en-US" altLang="ja-JP" sz="2400"/>
              <a:t>Rotate VRC such that the VPN becomes the z axis</a:t>
            </a:r>
          </a:p>
          <a:p>
            <a:r>
              <a:rPr lang="en-US" altLang="ja-JP" sz="2400"/>
              <a:t>Translate such that the PRP is at the origin</a:t>
            </a:r>
          </a:p>
          <a:p>
            <a:r>
              <a:rPr lang="en-US" altLang="ja-JP" sz="2400"/>
              <a:t>Shear such that the DOP becomes parallel to the z axis</a:t>
            </a:r>
          </a:p>
          <a:p>
            <a:r>
              <a:rPr lang="en-US" altLang="ja-JP" sz="2400"/>
              <a:t>Scale such that the view volume becomes the canonical perspective view volume</a:t>
            </a:r>
          </a:p>
        </p:txBody>
      </p:sp>
      <p:graphicFrame>
        <p:nvGraphicFramePr>
          <p:cNvPr id="28774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5233988"/>
          <a:ext cx="532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1" name="Equation" r:id="rId4" imgW="2755800" imgH="241200" progId="Equation.3">
                  <p:embed/>
                </p:oleObj>
              </mc:Choice>
              <mc:Fallback>
                <p:oleObj name="Equation" r:id="rId4" imgW="2755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233988"/>
                        <a:ext cx="53292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Alternative Perspective Projection</a:t>
            </a:r>
          </a:p>
        </p:txBody>
      </p:sp>
      <p:grpSp>
        <p:nvGrpSpPr>
          <p:cNvPr id="259122" name="Group 50"/>
          <p:cNvGrpSpPr>
            <a:grpSpLocks/>
          </p:cNvGrpSpPr>
          <p:nvPr/>
        </p:nvGrpSpPr>
        <p:grpSpPr bwMode="auto">
          <a:xfrm>
            <a:off x="611188" y="1916113"/>
            <a:ext cx="4022725" cy="4105275"/>
            <a:chOff x="573" y="1207"/>
            <a:chExt cx="2534" cy="2586"/>
          </a:xfrm>
        </p:grpSpPr>
        <p:sp>
          <p:nvSpPr>
            <p:cNvPr id="259077" name="Freeform 5"/>
            <p:cNvSpPr>
              <a:spLocks/>
            </p:cNvSpPr>
            <p:nvPr/>
          </p:nvSpPr>
          <p:spPr bwMode="auto">
            <a:xfrm>
              <a:off x="673" y="3076"/>
              <a:ext cx="1771" cy="1"/>
            </a:xfrm>
            <a:custGeom>
              <a:avLst/>
              <a:gdLst>
                <a:gd name="T0" fmla="*/ 1771 w 1771"/>
                <a:gd name="T1" fmla="*/ 0 h 521"/>
                <a:gd name="T2" fmla="*/ 0 w 1771"/>
                <a:gd name="T3" fmla="*/ 0 h 521"/>
                <a:gd name="T4" fmla="*/ 0 w 1771"/>
                <a:gd name="T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1" h="521">
                  <a:moveTo>
                    <a:pt x="1771" y="0"/>
                  </a:moveTo>
                  <a:lnTo>
                    <a:pt x="0" y="0"/>
                  </a:lnTo>
                  <a:lnTo>
                    <a:pt x="0" y="5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79" name="Freeform 7"/>
            <p:cNvSpPr>
              <a:spLocks/>
            </p:cNvSpPr>
            <p:nvPr/>
          </p:nvSpPr>
          <p:spPr bwMode="auto">
            <a:xfrm>
              <a:off x="639" y="3041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4 w 69"/>
                <a:gd name="T3" fmla="*/ 22 h 69"/>
                <a:gd name="T4" fmla="*/ 8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4 w 69"/>
                <a:gd name="T15" fmla="*/ 22 h 69"/>
                <a:gd name="T16" fmla="*/ 69 w 69"/>
                <a:gd name="T17" fmla="*/ 35 h 69"/>
                <a:gd name="T18" fmla="*/ 64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8 w 69"/>
                <a:gd name="T29" fmla="*/ 60 h 69"/>
                <a:gd name="T30" fmla="*/ 4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4" y="22"/>
                  </a:lnTo>
                  <a:lnTo>
                    <a:pt x="8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4" y="22"/>
                  </a:lnTo>
                  <a:lnTo>
                    <a:pt x="69" y="35"/>
                  </a:lnTo>
                  <a:lnTo>
                    <a:pt x="64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8" y="60"/>
                  </a:lnTo>
                  <a:lnTo>
                    <a:pt x="4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0" name="Freeform 8"/>
            <p:cNvSpPr>
              <a:spLocks/>
            </p:cNvSpPr>
            <p:nvPr/>
          </p:nvSpPr>
          <p:spPr bwMode="auto">
            <a:xfrm>
              <a:off x="639" y="3041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4 w 69"/>
                <a:gd name="T3" fmla="*/ 22 h 69"/>
                <a:gd name="T4" fmla="*/ 8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4 w 69"/>
                <a:gd name="T15" fmla="*/ 22 h 69"/>
                <a:gd name="T16" fmla="*/ 69 w 69"/>
                <a:gd name="T17" fmla="*/ 35 h 69"/>
                <a:gd name="T18" fmla="*/ 64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8 w 69"/>
                <a:gd name="T29" fmla="*/ 60 h 69"/>
                <a:gd name="T30" fmla="*/ 4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4" y="22"/>
                  </a:lnTo>
                  <a:lnTo>
                    <a:pt x="8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4" y="22"/>
                  </a:lnTo>
                  <a:lnTo>
                    <a:pt x="69" y="35"/>
                  </a:lnTo>
                  <a:lnTo>
                    <a:pt x="64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8" y="60"/>
                  </a:lnTo>
                  <a:lnTo>
                    <a:pt x="4" y="47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1" name="Freeform 9"/>
            <p:cNvSpPr>
              <a:spLocks/>
            </p:cNvSpPr>
            <p:nvPr/>
          </p:nvSpPr>
          <p:spPr bwMode="auto">
            <a:xfrm>
              <a:off x="1470" y="3239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9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48 w 69"/>
                <a:gd name="T11" fmla="*/ 0 h 69"/>
                <a:gd name="T12" fmla="*/ 61 w 69"/>
                <a:gd name="T13" fmla="*/ 9 h 69"/>
                <a:gd name="T14" fmla="*/ 65 w 69"/>
                <a:gd name="T15" fmla="*/ 22 h 69"/>
                <a:gd name="T16" fmla="*/ 69 w 69"/>
                <a:gd name="T17" fmla="*/ 35 h 69"/>
                <a:gd name="T18" fmla="*/ 65 w 69"/>
                <a:gd name="T19" fmla="*/ 48 h 69"/>
                <a:gd name="T20" fmla="*/ 61 w 69"/>
                <a:gd name="T21" fmla="*/ 56 h 69"/>
                <a:gd name="T22" fmla="*/ 48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9 w 69"/>
                <a:gd name="T29" fmla="*/ 56 h 69"/>
                <a:gd name="T30" fmla="*/ 5 w 69"/>
                <a:gd name="T31" fmla="*/ 48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9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1" y="9"/>
                  </a:lnTo>
                  <a:lnTo>
                    <a:pt x="65" y="22"/>
                  </a:lnTo>
                  <a:lnTo>
                    <a:pt x="69" y="35"/>
                  </a:lnTo>
                  <a:lnTo>
                    <a:pt x="65" y="48"/>
                  </a:lnTo>
                  <a:lnTo>
                    <a:pt x="61" y="56"/>
                  </a:lnTo>
                  <a:lnTo>
                    <a:pt x="48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9" y="56"/>
                  </a:lnTo>
                  <a:lnTo>
                    <a:pt x="5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2" name="Freeform 10"/>
            <p:cNvSpPr>
              <a:spLocks/>
            </p:cNvSpPr>
            <p:nvPr/>
          </p:nvSpPr>
          <p:spPr bwMode="auto">
            <a:xfrm>
              <a:off x="1470" y="3239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9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48 w 69"/>
                <a:gd name="T11" fmla="*/ 0 h 69"/>
                <a:gd name="T12" fmla="*/ 61 w 69"/>
                <a:gd name="T13" fmla="*/ 9 h 69"/>
                <a:gd name="T14" fmla="*/ 65 w 69"/>
                <a:gd name="T15" fmla="*/ 22 h 69"/>
                <a:gd name="T16" fmla="*/ 69 w 69"/>
                <a:gd name="T17" fmla="*/ 35 h 69"/>
                <a:gd name="T18" fmla="*/ 65 w 69"/>
                <a:gd name="T19" fmla="*/ 48 h 69"/>
                <a:gd name="T20" fmla="*/ 61 w 69"/>
                <a:gd name="T21" fmla="*/ 56 h 69"/>
                <a:gd name="T22" fmla="*/ 48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9 w 69"/>
                <a:gd name="T29" fmla="*/ 56 h 69"/>
                <a:gd name="T30" fmla="*/ 5 w 69"/>
                <a:gd name="T31" fmla="*/ 48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9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1" y="9"/>
                  </a:lnTo>
                  <a:lnTo>
                    <a:pt x="65" y="22"/>
                  </a:lnTo>
                  <a:lnTo>
                    <a:pt x="69" y="35"/>
                  </a:lnTo>
                  <a:lnTo>
                    <a:pt x="65" y="48"/>
                  </a:lnTo>
                  <a:lnTo>
                    <a:pt x="61" y="56"/>
                  </a:lnTo>
                  <a:lnTo>
                    <a:pt x="48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9" y="56"/>
                  </a:lnTo>
                  <a:lnTo>
                    <a:pt x="5" y="48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3" name="Freeform 11"/>
            <p:cNvSpPr>
              <a:spLocks/>
            </p:cNvSpPr>
            <p:nvPr/>
          </p:nvSpPr>
          <p:spPr bwMode="auto">
            <a:xfrm>
              <a:off x="2220" y="3416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13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52 w 69"/>
                <a:gd name="T11" fmla="*/ 0 h 69"/>
                <a:gd name="T12" fmla="*/ 61 w 69"/>
                <a:gd name="T13" fmla="*/ 9 h 69"/>
                <a:gd name="T14" fmla="*/ 69 w 69"/>
                <a:gd name="T15" fmla="*/ 22 h 69"/>
                <a:gd name="T16" fmla="*/ 69 w 69"/>
                <a:gd name="T17" fmla="*/ 35 h 69"/>
                <a:gd name="T18" fmla="*/ 69 w 69"/>
                <a:gd name="T19" fmla="*/ 47 h 69"/>
                <a:gd name="T20" fmla="*/ 61 w 69"/>
                <a:gd name="T21" fmla="*/ 56 h 69"/>
                <a:gd name="T22" fmla="*/ 52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13 w 69"/>
                <a:gd name="T29" fmla="*/ 56 h 69"/>
                <a:gd name="T30" fmla="*/ 5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1" y="9"/>
                  </a:lnTo>
                  <a:lnTo>
                    <a:pt x="69" y="22"/>
                  </a:lnTo>
                  <a:lnTo>
                    <a:pt x="69" y="35"/>
                  </a:lnTo>
                  <a:lnTo>
                    <a:pt x="69" y="47"/>
                  </a:lnTo>
                  <a:lnTo>
                    <a:pt x="61" y="56"/>
                  </a:lnTo>
                  <a:lnTo>
                    <a:pt x="52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13" y="56"/>
                  </a:lnTo>
                  <a:lnTo>
                    <a:pt x="5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4" name="Freeform 12"/>
            <p:cNvSpPr>
              <a:spLocks/>
            </p:cNvSpPr>
            <p:nvPr/>
          </p:nvSpPr>
          <p:spPr bwMode="auto">
            <a:xfrm>
              <a:off x="2220" y="3416"/>
              <a:ext cx="69" cy="69"/>
            </a:xfrm>
            <a:custGeom>
              <a:avLst/>
              <a:gdLst>
                <a:gd name="T0" fmla="*/ 0 w 69"/>
                <a:gd name="T1" fmla="*/ 35 h 69"/>
                <a:gd name="T2" fmla="*/ 5 w 69"/>
                <a:gd name="T3" fmla="*/ 22 h 69"/>
                <a:gd name="T4" fmla="*/ 13 w 69"/>
                <a:gd name="T5" fmla="*/ 9 h 69"/>
                <a:gd name="T6" fmla="*/ 22 w 69"/>
                <a:gd name="T7" fmla="*/ 0 h 69"/>
                <a:gd name="T8" fmla="*/ 35 w 69"/>
                <a:gd name="T9" fmla="*/ 0 h 69"/>
                <a:gd name="T10" fmla="*/ 52 w 69"/>
                <a:gd name="T11" fmla="*/ 0 h 69"/>
                <a:gd name="T12" fmla="*/ 61 w 69"/>
                <a:gd name="T13" fmla="*/ 9 h 69"/>
                <a:gd name="T14" fmla="*/ 69 w 69"/>
                <a:gd name="T15" fmla="*/ 22 h 69"/>
                <a:gd name="T16" fmla="*/ 69 w 69"/>
                <a:gd name="T17" fmla="*/ 35 h 69"/>
                <a:gd name="T18" fmla="*/ 69 w 69"/>
                <a:gd name="T19" fmla="*/ 47 h 69"/>
                <a:gd name="T20" fmla="*/ 61 w 69"/>
                <a:gd name="T21" fmla="*/ 56 h 69"/>
                <a:gd name="T22" fmla="*/ 52 w 69"/>
                <a:gd name="T23" fmla="*/ 65 h 69"/>
                <a:gd name="T24" fmla="*/ 35 w 69"/>
                <a:gd name="T25" fmla="*/ 69 h 69"/>
                <a:gd name="T26" fmla="*/ 22 w 69"/>
                <a:gd name="T27" fmla="*/ 65 h 69"/>
                <a:gd name="T28" fmla="*/ 13 w 69"/>
                <a:gd name="T29" fmla="*/ 56 h 69"/>
                <a:gd name="T30" fmla="*/ 5 w 69"/>
                <a:gd name="T31" fmla="*/ 47 h 69"/>
                <a:gd name="T32" fmla="*/ 0 w 69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5"/>
                  </a:moveTo>
                  <a:lnTo>
                    <a:pt x="5" y="2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1" y="9"/>
                  </a:lnTo>
                  <a:lnTo>
                    <a:pt x="69" y="22"/>
                  </a:lnTo>
                  <a:lnTo>
                    <a:pt x="69" y="35"/>
                  </a:lnTo>
                  <a:lnTo>
                    <a:pt x="69" y="47"/>
                  </a:lnTo>
                  <a:lnTo>
                    <a:pt x="61" y="56"/>
                  </a:lnTo>
                  <a:lnTo>
                    <a:pt x="52" y="65"/>
                  </a:lnTo>
                  <a:lnTo>
                    <a:pt x="35" y="69"/>
                  </a:lnTo>
                  <a:lnTo>
                    <a:pt x="22" y="65"/>
                  </a:lnTo>
                  <a:lnTo>
                    <a:pt x="13" y="56"/>
                  </a:lnTo>
                  <a:lnTo>
                    <a:pt x="5" y="47"/>
                  </a:lnTo>
                  <a:lnTo>
                    <a:pt x="0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5" name="Line 13"/>
            <p:cNvSpPr>
              <a:spLocks noChangeShapeType="1"/>
            </p:cNvSpPr>
            <p:nvPr/>
          </p:nvSpPr>
          <p:spPr bwMode="auto">
            <a:xfrm>
              <a:off x="673" y="3076"/>
              <a:ext cx="1586" cy="3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6" name="Line 14"/>
            <p:cNvSpPr>
              <a:spLocks noChangeShapeType="1"/>
            </p:cNvSpPr>
            <p:nvPr/>
          </p:nvSpPr>
          <p:spPr bwMode="auto">
            <a:xfrm>
              <a:off x="664" y="2977"/>
              <a:ext cx="84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7" name="Line 15"/>
            <p:cNvSpPr>
              <a:spLocks noChangeShapeType="1"/>
            </p:cNvSpPr>
            <p:nvPr/>
          </p:nvSpPr>
          <p:spPr bwMode="auto">
            <a:xfrm flipV="1">
              <a:off x="1505" y="2951"/>
              <a:ext cx="1" cy="4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8" name="Line 16"/>
            <p:cNvSpPr>
              <a:spLocks noChangeShapeType="1"/>
            </p:cNvSpPr>
            <p:nvPr/>
          </p:nvSpPr>
          <p:spPr bwMode="auto">
            <a:xfrm>
              <a:off x="2259" y="3071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89" name="Line 17"/>
            <p:cNvSpPr>
              <a:spLocks noChangeShapeType="1"/>
            </p:cNvSpPr>
            <p:nvPr/>
          </p:nvSpPr>
          <p:spPr bwMode="auto">
            <a:xfrm>
              <a:off x="2259" y="3192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0" name="Line 18"/>
            <p:cNvSpPr>
              <a:spLocks noChangeShapeType="1"/>
            </p:cNvSpPr>
            <p:nvPr/>
          </p:nvSpPr>
          <p:spPr bwMode="auto">
            <a:xfrm>
              <a:off x="2259" y="3313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1" name="Line 19"/>
            <p:cNvSpPr>
              <a:spLocks noChangeShapeType="1"/>
            </p:cNvSpPr>
            <p:nvPr/>
          </p:nvSpPr>
          <p:spPr bwMode="auto">
            <a:xfrm>
              <a:off x="2259" y="3433"/>
              <a:ext cx="1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3" name="Freeform 21"/>
            <p:cNvSpPr>
              <a:spLocks/>
            </p:cNvSpPr>
            <p:nvPr/>
          </p:nvSpPr>
          <p:spPr bwMode="auto">
            <a:xfrm>
              <a:off x="664" y="2085"/>
              <a:ext cx="1772" cy="1"/>
            </a:xfrm>
            <a:custGeom>
              <a:avLst/>
              <a:gdLst>
                <a:gd name="T0" fmla="*/ 1772 w 1772"/>
                <a:gd name="T1" fmla="*/ 538 h 538"/>
                <a:gd name="T2" fmla="*/ 0 w 1772"/>
                <a:gd name="T3" fmla="*/ 538 h 538"/>
                <a:gd name="T4" fmla="*/ 0 w 1772"/>
                <a:gd name="T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2" h="538">
                  <a:moveTo>
                    <a:pt x="1772" y="538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14351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4" name="Freeform 22"/>
            <p:cNvSpPr>
              <a:spLocks/>
            </p:cNvSpPr>
            <p:nvPr/>
          </p:nvSpPr>
          <p:spPr bwMode="auto">
            <a:xfrm>
              <a:off x="630" y="204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5" name="Freeform 23"/>
            <p:cNvSpPr>
              <a:spLocks/>
            </p:cNvSpPr>
            <p:nvPr/>
          </p:nvSpPr>
          <p:spPr bwMode="auto">
            <a:xfrm>
              <a:off x="630" y="2041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2 h 69"/>
                <a:gd name="T4" fmla="*/ 9 w 69"/>
                <a:gd name="T5" fmla="*/ 13 h 69"/>
                <a:gd name="T6" fmla="*/ 21 w 69"/>
                <a:gd name="T7" fmla="*/ 4 h 69"/>
                <a:gd name="T8" fmla="*/ 34 w 69"/>
                <a:gd name="T9" fmla="*/ 0 h 69"/>
                <a:gd name="T10" fmla="*/ 47 w 69"/>
                <a:gd name="T11" fmla="*/ 4 h 69"/>
                <a:gd name="T12" fmla="*/ 60 w 69"/>
                <a:gd name="T13" fmla="*/ 13 h 69"/>
                <a:gd name="T14" fmla="*/ 65 w 69"/>
                <a:gd name="T15" fmla="*/ 22 h 69"/>
                <a:gd name="T16" fmla="*/ 69 w 69"/>
                <a:gd name="T17" fmla="*/ 34 h 69"/>
                <a:gd name="T18" fmla="*/ 65 w 69"/>
                <a:gd name="T19" fmla="*/ 47 h 69"/>
                <a:gd name="T20" fmla="*/ 60 w 69"/>
                <a:gd name="T21" fmla="*/ 60 h 69"/>
                <a:gd name="T22" fmla="*/ 47 w 69"/>
                <a:gd name="T23" fmla="*/ 69 h 69"/>
                <a:gd name="T24" fmla="*/ 34 w 69"/>
                <a:gd name="T25" fmla="*/ 69 h 69"/>
                <a:gd name="T26" fmla="*/ 21 w 69"/>
                <a:gd name="T27" fmla="*/ 69 h 69"/>
                <a:gd name="T28" fmla="*/ 9 w 69"/>
                <a:gd name="T29" fmla="*/ 60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2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60" y="13"/>
                  </a:lnTo>
                  <a:lnTo>
                    <a:pt x="65" y="22"/>
                  </a:lnTo>
                  <a:lnTo>
                    <a:pt x="69" y="34"/>
                  </a:lnTo>
                  <a:lnTo>
                    <a:pt x="65" y="47"/>
                  </a:lnTo>
                  <a:lnTo>
                    <a:pt x="60" y="60"/>
                  </a:lnTo>
                  <a:lnTo>
                    <a:pt x="47" y="69"/>
                  </a:lnTo>
                  <a:lnTo>
                    <a:pt x="34" y="69"/>
                  </a:lnTo>
                  <a:lnTo>
                    <a:pt x="21" y="69"/>
                  </a:lnTo>
                  <a:lnTo>
                    <a:pt x="9" y="60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6" name="Freeform 24"/>
            <p:cNvSpPr>
              <a:spLocks/>
            </p:cNvSpPr>
            <p:nvPr/>
          </p:nvSpPr>
          <p:spPr bwMode="auto">
            <a:xfrm>
              <a:off x="1462" y="1817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7" name="Freeform 25"/>
            <p:cNvSpPr>
              <a:spLocks/>
            </p:cNvSpPr>
            <p:nvPr/>
          </p:nvSpPr>
          <p:spPr bwMode="auto">
            <a:xfrm>
              <a:off x="1462" y="1817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8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47 w 69"/>
                <a:gd name="T11" fmla="*/ 0 h 69"/>
                <a:gd name="T12" fmla="*/ 60 w 69"/>
                <a:gd name="T13" fmla="*/ 8 h 69"/>
                <a:gd name="T14" fmla="*/ 64 w 69"/>
                <a:gd name="T15" fmla="*/ 21 h 69"/>
                <a:gd name="T16" fmla="*/ 69 w 69"/>
                <a:gd name="T17" fmla="*/ 34 h 69"/>
                <a:gd name="T18" fmla="*/ 64 w 69"/>
                <a:gd name="T19" fmla="*/ 47 h 69"/>
                <a:gd name="T20" fmla="*/ 60 w 69"/>
                <a:gd name="T21" fmla="*/ 56 h 69"/>
                <a:gd name="T22" fmla="*/ 47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8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0" y="8"/>
                  </a:lnTo>
                  <a:lnTo>
                    <a:pt x="64" y="21"/>
                  </a:lnTo>
                  <a:lnTo>
                    <a:pt x="69" y="34"/>
                  </a:lnTo>
                  <a:lnTo>
                    <a:pt x="64" y="47"/>
                  </a:lnTo>
                  <a:lnTo>
                    <a:pt x="60" y="56"/>
                  </a:lnTo>
                  <a:lnTo>
                    <a:pt x="47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8" y="56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8" name="Freeform 26"/>
            <p:cNvSpPr>
              <a:spLocks/>
            </p:cNvSpPr>
            <p:nvPr/>
          </p:nvSpPr>
          <p:spPr bwMode="auto">
            <a:xfrm>
              <a:off x="2212" y="1606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099" name="Freeform 27"/>
            <p:cNvSpPr>
              <a:spLocks/>
            </p:cNvSpPr>
            <p:nvPr/>
          </p:nvSpPr>
          <p:spPr bwMode="auto">
            <a:xfrm>
              <a:off x="2212" y="1606"/>
              <a:ext cx="69" cy="69"/>
            </a:xfrm>
            <a:custGeom>
              <a:avLst/>
              <a:gdLst>
                <a:gd name="T0" fmla="*/ 0 w 69"/>
                <a:gd name="T1" fmla="*/ 34 h 69"/>
                <a:gd name="T2" fmla="*/ 4 w 69"/>
                <a:gd name="T3" fmla="*/ 21 h 69"/>
                <a:gd name="T4" fmla="*/ 13 w 69"/>
                <a:gd name="T5" fmla="*/ 8 h 69"/>
                <a:gd name="T6" fmla="*/ 21 w 69"/>
                <a:gd name="T7" fmla="*/ 0 h 69"/>
                <a:gd name="T8" fmla="*/ 34 w 69"/>
                <a:gd name="T9" fmla="*/ 0 h 69"/>
                <a:gd name="T10" fmla="*/ 51 w 69"/>
                <a:gd name="T11" fmla="*/ 0 h 69"/>
                <a:gd name="T12" fmla="*/ 60 w 69"/>
                <a:gd name="T13" fmla="*/ 8 h 69"/>
                <a:gd name="T14" fmla="*/ 69 w 69"/>
                <a:gd name="T15" fmla="*/ 21 h 69"/>
                <a:gd name="T16" fmla="*/ 69 w 69"/>
                <a:gd name="T17" fmla="*/ 34 h 69"/>
                <a:gd name="T18" fmla="*/ 69 w 69"/>
                <a:gd name="T19" fmla="*/ 47 h 69"/>
                <a:gd name="T20" fmla="*/ 60 w 69"/>
                <a:gd name="T21" fmla="*/ 56 h 69"/>
                <a:gd name="T22" fmla="*/ 51 w 69"/>
                <a:gd name="T23" fmla="*/ 64 h 69"/>
                <a:gd name="T24" fmla="*/ 34 w 69"/>
                <a:gd name="T25" fmla="*/ 69 h 69"/>
                <a:gd name="T26" fmla="*/ 21 w 69"/>
                <a:gd name="T27" fmla="*/ 64 h 69"/>
                <a:gd name="T28" fmla="*/ 13 w 69"/>
                <a:gd name="T29" fmla="*/ 56 h 69"/>
                <a:gd name="T30" fmla="*/ 4 w 69"/>
                <a:gd name="T31" fmla="*/ 47 h 69"/>
                <a:gd name="T32" fmla="*/ 0 w 69"/>
                <a:gd name="T3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0" y="34"/>
                  </a:moveTo>
                  <a:lnTo>
                    <a:pt x="4" y="21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69" y="34"/>
                  </a:lnTo>
                  <a:lnTo>
                    <a:pt x="69" y="47"/>
                  </a:lnTo>
                  <a:lnTo>
                    <a:pt x="60" y="56"/>
                  </a:lnTo>
                  <a:lnTo>
                    <a:pt x="51" y="64"/>
                  </a:lnTo>
                  <a:lnTo>
                    <a:pt x="34" y="69"/>
                  </a:lnTo>
                  <a:lnTo>
                    <a:pt x="21" y="64"/>
                  </a:lnTo>
                  <a:lnTo>
                    <a:pt x="13" y="56"/>
                  </a:lnTo>
                  <a:lnTo>
                    <a:pt x="4" y="4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0" name="Line 28"/>
            <p:cNvSpPr>
              <a:spLocks noChangeShapeType="1"/>
            </p:cNvSpPr>
            <p:nvPr/>
          </p:nvSpPr>
          <p:spPr bwMode="auto">
            <a:xfrm flipV="1">
              <a:off x="664" y="1640"/>
              <a:ext cx="1587" cy="43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1" name="Line 29"/>
            <p:cNvSpPr>
              <a:spLocks noChangeShapeType="1"/>
            </p:cNvSpPr>
            <p:nvPr/>
          </p:nvSpPr>
          <p:spPr bwMode="auto">
            <a:xfrm flipV="1">
              <a:off x="664" y="2160"/>
              <a:ext cx="8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2" name="Line 30"/>
            <p:cNvSpPr>
              <a:spLocks noChangeShapeType="1"/>
            </p:cNvSpPr>
            <p:nvPr/>
          </p:nvSpPr>
          <p:spPr bwMode="auto">
            <a:xfrm flipV="1">
              <a:off x="1496" y="1584"/>
              <a:ext cx="1" cy="6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3" name="Line 31"/>
            <p:cNvSpPr>
              <a:spLocks noChangeShapeType="1"/>
            </p:cNvSpPr>
            <p:nvPr/>
          </p:nvSpPr>
          <p:spPr bwMode="auto">
            <a:xfrm flipV="1">
              <a:off x="2251" y="2002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4" name="Line 32"/>
            <p:cNvSpPr>
              <a:spLocks noChangeShapeType="1"/>
            </p:cNvSpPr>
            <p:nvPr/>
          </p:nvSpPr>
          <p:spPr bwMode="auto">
            <a:xfrm flipV="1">
              <a:off x="2251" y="1881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5" name="Line 33"/>
            <p:cNvSpPr>
              <a:spLocks noChangeShapeType="1"/>
            </p:cNvSpPr>
            <p:nvPr/>
          </p:nvSpPr>
          <p:spPr bwMode="auto">
            <a:xfrm flipV="1">
              <a:off x="2251" y="1761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6" name="Line 34"/>
            <p:cNvSpPr>
              <a:spLocks noChangeShapeType="1"/>
            </p:cNvSpPr>
            <p:nvPr/>
          </p:nvSpPr>
          <p:spPr bwMode="auto">
            <a:xfrm flipV="1">
              <a:off x="2251" y="1640"/>
              <a:ext cx="1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107" name="Text Box 35"/>
            <p:cNvSpPr txBox="1">
              <a:spLocks noChangeArrowheads="1"/>
            </p:cNvSpPr>
            <p:nvPr/>
          </p:nvSpPr>
          <p:spPr bwMode="auto">
            <a:xfrm>
              <a:off x="573" y="3521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</a:p>
          </p:txBody>
        </p:sp>
        <p:sp>
          <p:nvSpPr>
            <p:cNvPr id="259109" name="Text Box 37"/>
            <p:cNvSpPr txBox="1">
              <a:spLocks noChangeArrowheads="1"/>
            </p:cNvSpPr>
            <p:nvPr/>
          </p:nvSpPr>
          <p:spPr bwMode="auto">
            <a:xfrm>
              <a:off x="2387" y="1933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59110" name="Text Box 38"/>
            <p:cNvSpPr txBox="1">
              <a:spLocks noChangeArrowheads="1"/>
            </p:cNvSpPr>
            <p:nvPr/>
          </p:nvSpPr>
          <p:spPr bwMode="auto">
            <a:xfrm>
              <a:off x="2387" y="293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z</a:t>
              </a:r>
            </a:p>
          </p:txBody>
        </p:sp>
        <p:sp>
          <p:nvSpPr>
            <p:cNvPr id="259111" name="Text Box 39"/>
            <p:cNvSpPr txBox="1">
              <a:spLocks noChangeArrowheads="1"/>
            </p:cNvSpPr>
            <p:nvPr/>
          </p:nvSpPr>
          <p:spPr bwMode="auto">
            <a:xfrm>
              <a:off x="2206" y="3472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59112" name="Text Box 40"/>
            <p:cNvSpPr txBox="1">
              <a:spLocks noChangeArrowheads="1"/>
            </p:cNvSpPr>
            <p:nvPr/>
          </p:nvSpPr>
          <p:spPr bwMode="auto">
            <a:xfrm>
              <a:off x="2251" y="1389"/>
              <a:ext cx="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P(x, y, z)</a:t>
              </a:r>
            </a:p>
          </p:txBody>
        </p:sp>
        <p:sp>
          <p:nvSpPr>
            <p:cNvPr id="259113" name="Text Box 41"/>
            <p:cNvSpPr txBox="1">
              <a:spLocks noChangeArrowheads="1"/>
            </p:cNvSpPr>
            <p:nvPr/>
          </p:nvSpPr>
          <p:spPr bwMode="auto">
            <a:xfrm>
              <a:off x="981" y="2750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</a:t>
              </a:r>
            </a:p>
          </p:txBody>
        </p:sp>
        <p:sp>
          <p:nvSpPr>
            <p:cNvPr id="259114" name="Text Box 42"/>
            <p:cNvSpPr txBox="1">
              <a:spLocks noChangeArrowheads="1"/>
            </p:cNvSpPr>
            <p:nvPr/>
          </p:nvSpPr>
          <p:spPr bwMode="auto">
            <a:xfrm>
              <a:off x="936" y="2115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d</a:t>
              </a:r>
            </a:p>
          </p:txBody>
        </p:sp>
        <p:sp>
          <p:nvSpPr>
            <p:cNvPr id="259115" name="Text Box 43"/>
            <p:cNvSpPr txBox="1">
              <a:spLocks noChangeArrowheads="1"/>
            </p:cNvSpPr>
            <p:nvPr/>
          </p:nvSpPr>
          <p:spPr bwMode="auto">
            <a:xfrm>
              <a:off x="1253" y="3204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y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59116" name="Text Box 44"/>
            <p:cNvSpPr txBox="1">
              <a:spLocks noChangeArrowheads="1"/>
            </p:cNvSpPr>
            <p:nvPr/>
          </p:nvSpPr>
          <p:spPr bwMode="auto">
            <a:xfrm>
              <a:off x="1208" y="1616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</a:t>
              </a:r>
              <a:r>
                <a:rPr lang="en-US" altLang="ja-JP" b="1" baseline="-25000"/>
                <a:t>p</a:t>
              </a:r>
            </a:p>
          </p:txBody>
        </p:sp>
        <p:sp>
          <p:nvSpPr>
            <p:cNvPr id="259117" name="Text Box 45"/>
            <p:cNvSpPr txBox="1">
              <a:spLocks noChangeArrowheads="1"/>
            </p:cNvSpPr>
            <p:nvPr/>
          </p:nvSpPr>
          <p:spPr bwMode="auto">
            <a:xfrm>
              <a:off x="722" y="2564"/>
              <a:ext cx="15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x axis</a:t>
              </a:r>
            </a:p>
          </p:txBody>
        </p:sp>
        <p:sp>
          <p:nvSpPr>
            <p:cNvPr id="259118" name="Text Box 46"/>
            <p:cNvSpPr txBox="1">
              <a:spLocks noChangeArrowheads="1"/>
            </p:cNvSpPr>
            <p:nvPr/>
          </p:nvSpPr>
          <p:spPr bwMode="auto">
            <a:xfrm>
              <a:off x="724" y="2341"/>
              <a:ext cx="15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View along y axis</a:t>
              </a:r>
            </a:p>
          </p:txBody>
        </p:sp>
        <p:sp>
          <p:nvSpPr>
            <p:cNvPr id="259119" name="Text Box 47"/>
            <p:cNvSpPr txBox="1">
              <a:spLocks noChangeArrowheads="1"/>
            </p:cNvSpPr>
            <p:nvPr/>
          </p:nvSpPr>
          <p:spPr bwMode="auto">
            <a:xfrm>
              <a:off x="1027" y="1207"/>
              <a:ext cx="11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 at z=0</a:t>
              </a:r>
            </a:p>
          </p:txBody>
        </p:sp>
        <p:sp>
          <p:nvSpPr>
            <p:cNvPr id="259120" name="Text Box 48"/>
            <p:cNvSpPr txBox="1">
              <a:spLocks noChangeArrowheads="1"/>
            </p:cNvSpPr>
            <p:nvPr/>
          </p:nvSpPr>
          <p:spPr bwMode="auto">
            <a:xfrm>
              <a:off x="1027" y="3389"/>
              <a:ext cx="11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Projection</a:t>
              </a:r>
            </a:p>
            <a:p>
              <a:r>
                <a:rPr lang="en-US" altLang="ja-JP" b="1"/>
                <a:t>plane at z=0</a:t>
              </a:r>
            </a:p>
          </p:txBody>
        </p:sp>
      </p:grpSp>
      <p:graphicFrame>
        <p:nvGraphicFramePr>
          <p:cNvPr id="259121" name="Object 49"/>
          <p:cNvGraphicFramePr>
            <a:graphicFrameLocks noChangeAspect="1"/>
          </p:cNvGraphicFramePr>
          <p:nvPr/>
        </p:nvGraphicFramePr>
        <p:xfrm>
          <a:off x="4643438" y="1844675"/>
          <a:ext cx="4300537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5" name="Equation" r:id="rId4" imgW="1879560" imgH="1790640" progId="Equation.3">
                  <p:embed/>
                </p:oleObj>
              </mc:Choice>
              <mc:Fallback>
                <p:oleObj name="Equation" r:id="rId4" imgW="1879560" imgH="1790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844675"/>
                        <a:ext cx="4300537" cy="409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314-5CCD-4C12-BDBB-77DCA7D17F04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Vanishing Points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600"/>
              <a:t>Parallel lines (not parallel to the projection plan) on the object converge at a single point in the projection (the </a:t>
            </a:r>
            <a:r>
              <a:rPr lang="en-US" altLang="ja-JP" sz="2600" i="1"/>
              <a:t>vanishing point</a:t>
            </a:r>
            <a:r>
              <a:rPr lang="en-US" altLang="ja-JP" sz="2600"/>
              <a:t>) </a:t>
            </a:r>
          </a:p>
          <a:p>
            <a:r>
              <a:rPr lang="en-US" altLang="ja-JP" sz="2600"/>
              <a:t>Drawing simple perspectives by hand uses these vanishing point(s)</a:t>
            </a: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2819400" y="3657600"/>
            <a:ext cx="3048000" cy="2286000"/>
            <a:chOff x="1488" y="1536"/>
            <a:chExt cx="1920" cy="1440"/>
          </a:xfrm>
        </p:grpSpPr>
        <p:sp>
          <p:nvSpPr>
            <p:cNvPr id="317445" name="Rectangle 5"/>
            <p:cNvSpPr>
              <a:spLocks noChangeArrowheads="1"/>
            </p:cNvSpPr>
            <p:nvPr/>
          </p:nvSpPr>
          <p:spPr bwMode="auto">
            <a:xfrm>
              <a:off x="1488" y="2400"/>
              <a:ext cx="1104" cy="576"/>
            </a:xfrm>
            <a:prstGeom prst="rect">
              <a:avLst/>
            </a:prstGeom>
            <a:solidFill>
              <a:schemeClr val="hlink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sp>
          <p:nvSpPr>
            <p:cNvPr id="317446" name="Line 6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317447" name="Line 7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317448" name="Line 8"/>
            <p:cNvSpPr>
              <a:spLocks noChangeShapeType="1"/>
            </p:cNvSpPr>
            <p:nvPr/>
          </p:nvSpPr>
          <p:spPr bwMode="auto">
            <a:xfrm flipV="1">
              <a:off x="1488" y="1536"/>
              <a:ext cx="192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ja-JP" altLang="en-US"/>
            </a:p>
          </p:txBody>
        </p:sp>
      </p:grpSp>
      <p:sp>
        <p:nvSpPr>
          <p:cNvPr id="317449" name="Line 9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6019800" y="4572000"/>
            <a:ext cx="222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Arial" charset="0"/>
              </a:rPr>
              <a:t>vanishing point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Three-Point Perspective</a:t>
            </a:r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500"/>
              <a:t>No principal face parallel to projection plane</a:t>
            </a:r>
          </a:p>
          <a:p>
            <a:pPr>
              <a:lnSpc>
                <a:spcPct val="90000"/>
              </a:lnSpc>
            </a:pPr>
            <a:r>
              <a:rPr lang="en-US" altLang="ja-JP" sz="2500"/>
              <a:t>Three vanishing points for cube</a:t>
            </a:r>
            <a:endParaRPr lang="en-US" altLang="ja-JP" sz="2100"/>
          </a:p>
        </p:txBody>
      </p:sp>
      <p:pic>
        <p:nvPicPr>
          <p:cNvPr id="318472" name="Picture 8" descr="Untitled-7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327501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Two-Point Perspective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577262" cy="110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500"/>
              <a:t>On principal direction parallel to projection plane</a:t>
            </a:r>
          </a:p>
          <a:p>
            <a:pPr>
              <a:lnSpc>
                <a:spcPct val="90000"/>
              </a:lnSpc>
            </a:pPr>
            <a:r>
              <a:rPr lang="en-US" altLang="ja-JP" sz="2500"/>
              <a:t>Two vanishing points for cube</a:t>
            </a:r>
          </a:p>
        </p:txBody>
      </p:sp>
      <p:pic>
        <p:nvPicPr>
          <p:cNvPr id="319495" name="Picture 7" descr="Untitled-b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709863"/>
            <a:ext cx="32607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One-Point Perspective 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100138"/>
          </a:xfrm>
        </p:spPr>
        <p:txBody>
          <a:bodyPr/>
          <a:lstStyle/>
          <a:p>
            <a:r>
              <a:rPr lang="en-US" altLang="ja-JP" sz="2500"/>
              <a:t>One principal face parallel to projection plane</a:t>
            </a:r>
          </a:p>
          <a:p>
            <a:r>
              <a:rPr lang="en-US" altLang="ja-JP" sz="2500"/>
              <a:t>One vanishing point for cube</a:t>
            </a:r>
          </a:p>
        </p:txBody>
      </p:sp>
      <p:pic>
        <p:nvPicPr>
          <p:cNvPr id="320518" name="Picture 6" descr="Untitled-6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709863"/>
            <a:ext cx="32607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Advantages and Disadvantages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600"/>
              <a:t>Objects further from viewer are projected smaller than the same sized objects closer to the viewer (</a:t>
            </a:r>
            <a:r>
              <a:rPr lang="en-US" altLang="ja-JP" sz="2600" i="1"/>
              <a:t>diminuition</a:t>
            </a:r>
            <a:r>
              <a:rPr lang="en-US" altLang="ja-JP" sz="260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ja-JP"/>
              <a:t>Looks realistic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Equal distances along a line are not projected into equal distances (</a:t>
            </a:r>
            <a:r>
              <a:rPr lang="en-US" altLang="ja-JP" sz="2600" i="1"/>
              <a:t>nonuniform foreshortening</a:t>
            </a:r>
            <a:r>
              <a:rPr lang="en-US" altLang="ja-JP" sz="2600"/>
              <a:t>)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Angles preserved only in planes parallel to the projection plane</a:t>
            </a:r>
          </a:p>
          <a:p>
            <a:pPr>
              <a:lnSpc>
                <a:spcPct val="80000"/>
              </a:lnSpc>
            </a:pPr>
            <a:r>
              <a:rPr lang="en-US" altLang="ja-JP" sz="2600"/>
              <a:t>More difficult to construct by hand than parallel projections (but not more difficult by computer)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Canonical View Volume for</a:t>
            </a:r>
            <a:br>
              <a:rPr lang="en-US" altLang="ja-JP" sz="3400"/>
            </a:br>
            <a:r>
              <a:rPr lang="en-US" altLang="ja-JP" sz="3400"/>
              <a:t>Orthographic Parallel Projection</a:t>
            </a:r>
          </a:p>
        </p:txBody>
      </p:sp>
      <p:sp>
        <p:nvSpPr>
          <p:cNvPr id="249987" name="Rectangle 131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4652963"/>
            <a:ext cx="8001000" cy="1366837"/>
          </a:xfrm>
        </p:spPr>
        <p:txBody>
          <a:bodyPr/>
          <a:lstStyle/>
          <a:p>
            <a:r>
              <a:rPr lang="en-US" altLang="ja-JP" sz="2600"/>
              <a:t>x = -1, y = -1, z = 0</a:t>
            </a:r>
          </a:p>
          <a:p>
            <a:r>
              <a:rPr lang="en-US" altLang="ja-JP" sz="2600"/>
              <a:t>x = 1, y = 1, z = -1</a:t>
            </a:r>
          </a:p>
        </p:txBody>
      </p:sp>
      <p:grpSp>
        <p:nvGrpSpPr>
          <p:cNvPr id="249984" name="Group 128"/>
          <p:cNvGrpSpPr>
            <a:grpSpLocks/>
          </p:cNvGrpSpPr>
          <p:nvPr/>
        </p:nvGrpSpPr>
        <p:grpSpPr bwMode="auto">
          <a:xfrm>
            <a:off x="2843213" y="1628775"/>
            <a:ext cx="3673475" cy="3035300"/>
            <a:chOff x="1791" y="1389"/>
            <a:chExt cx="2314" cy="1912"/>
          </a:xfrm>
        </p:grpSpPr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 flipV="1">
              <a:off x="3333" y="1591"/>
              <a:ext cx="1" cy="17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 flipV="1">
              <a:off x="3333" y="1591"/>
              <a:ext cx="1" cy="17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895" name="Line 39"/>
            <p:cNvSpPr>
              <a:spLocks noChangeShapeType="1"/>
            </p:cNvSpPr>
            <p:nvPr/>
          </p:nvSpPr>
          <p:spPr bwMode="auto">
            <a:xfrm flipH="1">
              <a:off x="3379" y="2078"/>
              <a:ext cx="167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897" name="Line 41"/>
            <p:cNvSpPr>
              <a:spLocks noChangeShapeType="1"/>
            </p:cNvSpPr>
            <p:nvPr/>
          </p:nvSpPr>
          <p:spPr bwMode="auto">
            <a:xfrm>
              <a:off x="2043" y="2398"/>
              <a:ext cx="1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10" name="Rectangle 54"/>
            <p:cNvSpPr>
              <a:spLocks noChangeArrowheads="1"/>
            </p:cNvSpPr>
            <p:nvPr/>
          </p:nvSpPr>
          <p:spPr bwMode="auto">
            <a:xfrm>
              <a:off x="2746" y="1782"/>
              <a:ext cx="579" cy="1211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11" name="Line 55"/>
            <p:cNvSpPr>
              <a:spLocks noChangeShapeType="1"/>
            </p:cNvSpPr>
            <p:nvPr/>
          </p:nvSpPr>
          <p:spPr bwMode="auto">
            <a:xfrm flipH="1">
              <a:off x="3337" y="1790"/>
              <a:ext cx="1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12" name="Line 56"/>
            <p:cNvSpPr>
              <a:spLocks noChangeShapeType="1"/>
            </p:cNvSpPr>
            <p:nvPr/>
          </p:nvSpPr>
          <p:spPr bwMode="auto">
            <a:xfrm flipH="1">
              <a:off x="3333" y="2997"/>
              <a:ext cx="1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14" name="Line 58"/>
            <p:cNvSpPr>
              <a:spLocks noChangeShapeType="1"/>
            </p:cNvSpPr>
            <p:nvPr/>
          </p:nvSpPr>
          <p:spPr bwMode="auto">
            <a:xfrm>
              <a:off x="2559" y="1994"/>
              <a:ext cx="112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16" name="Line 60"/>
            <p:cNvSpPr>
              <a:spLocks noChangeShapeType="1"/>
            </p:cNvSpPr>
            <p:nvPr/>
          </p:nvSpPr>
          <p:spPr bwMode="auto">
            <a:xfrm>
              <a:off x="2555" y="1994"/>
              <a:ext cx="112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977" name="Text Box 121"/>
            <p:cNvSpPr txBox="1">
              <a:spLocks noChangeArrowheads="1"/>
            </p:cNvSpPr>
            <p:nvPr/>
          </p:nvSpPr>
          <p:spPr bwMode="auto">
            <a:xfrm>
              <a:off x="3409" y="2882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-1</a:t>
              </a:r>
            </a:p>
          </p:txBody>
        </p:sp>
        <p:sp>
          <p:nvSpPr>
            <p:cNvPr id="249978" name="Text Box 122"/>
            <p:cNvSpPr txBox="1">
              <a:spLocks noChangeArrowheads="1"/>
            </p:cNvSpPr>
            <p:nvPr/>
          </p:nvSpPr>
          <p:spPr bwMode="auto">
            <a:xfrm>
              <a:off x="2472" y="2383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-1</a:t>
              </a:r>
            </a:p>
          </p:txBody>
        </p:sp>
        <p:sp>
          <p:nvSpPr>
            <p:cNvPr id="249979" name="Text Box 123"/>
            <p:cNvSpPr txBox="1">
              <a:spLocks noChangeArrowheads="1"/>
            </p:cNvSpPr>
            <p:nvPr/>
          </p:nvSpPr>
          <p:spPr bwMode="auto">
            <a:xfrm>
              <a:off x="3424" y="1661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1</a:t>
              </a:r>
            </a:p>
          </p:txBody>
        </p:sp>
        <p:sp>
          <p:nvSpPr>
            <p:cNvPr id="249980" name="Text Box 124"/>
            <p:cNvSpPr txBox="1">
              <a:spLocks noChangeArrowheads="1"/>
            </p:cNvSpPr>
            <p:nvPr/>
          </p:nvSpPr>
          <p:spPr bwMode="auto">
            <a:xfrm>
              <a:off x="1791" y="2251"/>
              <a:ext cx="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-z</a:t>
              </a:r>
            </a:p>
          </p:txBody>
        </p:sp>
        <p:sp>
          <p:nvSpPr>
            <p:cNvPr id="249981" name="Text Box 125"/>
            <p:cNvSpPr txBox="1">
              <a:spLocks noChangeArrowheads="1"/>
            </p:cNvSpPr>
            <p:nvPr/>
          </p:nvSpPr>
          <p:spPr bwMode="auto">
            <a:xfrm>
              <a:off x="3031" y="1389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 or y</a:t>
              </a:r>
            </a:p>
          </p:txBody>
        </p:sp>
        <p:sp>
          <p:nvSpPr>
            <p:cNvPr id="249982" name="Text Box 126"/>
            <p:cNvSpPr txBox="1">
              <a:spLocks noChangeArrowheads="1"/>
            </p:cNvSpPr>
            <p:nvPr/>
          </p:nvSpPr>
          <p:spPr bwMode="auto">
            <a:xfrm>
              <a:off x="2018" y="1661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Back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49983" name="Text Box 127"/>
            <p:cNvSpPr txBox="1">
              <a:spLocks noChangeArrowheads="1"/>
            </p:cNvSpPr>
            <p:nvPr/>
          </p:nvSpPr>
          <p:spPr bwMode="auto">
            <a:xfrm>
              <a:off x="3544" y="1888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Front</a:t>
              </a:r>
            </a:p>
            <a:p>
              <a:r>
                <a:rPr lang="en-US" altLang="ja-JP" b="1"/>
                <a:t>plane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C30-8258-4210-8FE3-56BAE149AEBA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Classical Viewing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/>
              <a:t>Viewing requires three basic elements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One or more objects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A viewer with a projection surface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Projectors that go from the object(s) to the projection surface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Classical views are based on the relationship among these elements</a:t>
            </a:r>
          </a:p>
          <a:p>
            <a:pPr lvl="1">
              <a:lnSpc>
                <a:spcPct val="80000"/>
              </a:lnSpc>
            </a:pPr>
            <a:r>
              <a:rPr lang="en-US" altLang="ja-JP" sz="2200"/>
              <a:t>The viewer picks up the object and orients it how she would like to see it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Each object is assumed to constructed from flat </a:t>
            </a:r>
            <a:r>
              <a:rPr lang="en-US" altLang="ja-JP" sz="2400" i="1"/>
              <a:t>principal faces 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Buildings, polyhedra, manufactured objects</a:t>
            </a:r>
            <a:endParaRPr lang="en-US" altLang="ja-JP" sz="22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The Extension of</a:t>
            </a:r>
            <a:br>
              <a:rPr lang="en-US" altLang="ja-JP" sz="3400"/>
            </a:br>
            <a:r>
              <a:rPr lang="en-US" altLang="ja-JP" sz="3400"/>
              <a:t>the Cohen-Sutherland Algorithm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bit 1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above view volume	  y &gt; 1</a:t>
            </a:r>
          </a:p>
          <a:p>
            <a:r>
              <a:rPr lang="en-US" altLang="ja-JP" sz="2400"/>
              <a:t>bit 2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below view volume	  y &lt; -1</a:t>
            </a:r>
          </a:p>
          <a:p>
            <a:r>
              <a:rPr lang="en-US" altLang="ja-JP" sz="2400"/>
              <a:t>bit 3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right of view volume	  x &gt; 1</a:t>
            </a:r>
          </a:p>
          <a:p>
            <a:r>
              <a:rPr lang="en-US" altLang="ja-JP" sz="2400"/>
              <a:t>bit 4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left of view volume	  x &lt; -1</a:t>
            </a:r>
          </a:p>
          <a:p>
            <a:r>
              <a:rPr lang="en-US" altLang="ja-JP" sz="2400"/>
              <a:t>bit 5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behind view volume	  z &lt; -1</a:t>
            </a:r>
          </a:p>
          <a:p>
            <a:r>
              <a:rPr lang="en-US" altLang="ja-JP" sz="2400"/>
              <a:t>bit 6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in front of view volume	  z &gt; 0</a:t>
            </a:r>
          </a:p>
          <a:p>
            <a:endParaRPr lang="en-US" altLang="ja-JP" sz="24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39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Intersection of a 3D Line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a line from		      to		  can be represented as</a:t>
            </a:r>
          </a:p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so when y = 1</a:t>
            </a:r>
          </a:p>
        </p:txBody>
      </p:sp>
      <p:graphicFrame>
        <p:nvGraphicFramePr>
          <p:cNvPr id="266250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235825" y="3284538"/>
          <a:ext cx="1108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4" name="Equation" r:id="rId4" imgW="520560" imgH="177480" progId="Equation.3">
                  <p:embed/>
                </p:oleObj>
              </mc:Choice>
              <mc:Fallback>
                <p:oleObj name="Equation" r:id="rId4" imgW="52056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284538"/>
                        <a:ext cx="11080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1844675"/>
          <a:ext cx="17303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5" name="Equation" r:id="rId6" imgW="812520" imgH="228600" progId="Equation.3">
                  <p:embed/>
                </p:oleObj>
              </mc:Choice>
              <mc:Fallback>
                <p:oleObj name="Equation" r:id="rId6" imgW="8125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44675"/>
                        <a:ext cx="17303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80063" y="1844675"/>
          <a:ext cx="15954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6" name="Equation" r:id="rId8" imgW="749160" imgH="215640" progId="Equation.3">
                  <p:embed/>
                </p:oleObj>
              </mc:Choice>
              <mc:Fallback>
                <p:oleObj name="Equation" r:id="rId8" imgW="7491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844675"/>
                        <a:ext cx="15954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3438" y="2276475"/>
          <a:ext cx="24066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7" name="Equation" r:id="rId10" imgW="1130040" imgH="685800" progId="Equation.3">
                  <p:embed/>
                </p:oleObj>
              </mc:Choice>
              <mc:Fallback>
                <p:oleObj name="Equation" r:id="rId10" imgW="1130040" imgH="685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76475"/>
                        <a:ext cx="24066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2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43438" y="3933825"/>
          <a:ext cx="319087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8" name="Equation" r:id="rId12" imgW="1498320" imgH="888840" progId="Equation.3">
                  <p:embed/>
                </p:oleObj>
              </mc:Choice>
              <mc:Fallback>
                <p:oleObj name="Equation" r:id="rId12" imgW="1498320" imgH="8888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33825"/>
                        <a:ext cx="3190875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Canonical View Volume for</a:t>
            </a:r>
            <a:br>
              <a:rPr lang="en-US" altLang="ja-JP" sz="3400"/>
            </a:br>
            <a:r>
              <a:rPr lang="en-US" altLang="ja-JP" sz="3400"/>
              <a:t>Perspective Projection</a:t>
            </a:r>
          </a:p>
        </p:txBody>
      </p:sp>
      <p:sp>
        <p:nvSpPr>
          <p:cNvPr id="252032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4652963"/>
            <a:ext cx="8001000" cy="1366837"/>
          </a:xfrm>
        </p:spPr>
        <p:txBody>
          <a:bodyPr/>
          <a:lstStyle/>
          <a:p>
            <a:r>
              <a:rPr lang="en-US" altLang="ja-JP" sz="2600"/>
              <a:t>x = z, y = z, z = -z</a:t>
            </a:r>
            <a:r>
              <a:rPr lang="en-US" altLang="ja-JP" sz="2600" baseline="-25000"/>
              <a:t>min</a:t>
            </a:r>
          </a:p>
          <a:p>
            <a:r>
              <a:rPr lang="en-US" altLang="ja-JP" sz="2600"/>
              <a:t>x = -z, y = -z, z = -1</a:t>
            </a:r>
          </a:p>
        </p:txBody>
      </p:sp>
      <p:grpSp>
        <p:nvGrpSpPr>
          <p:cNvPr id="252030" name="Group 126"/>
          <p:cNvGrpSpPr>
            <a:grpSpLocks/>
          </p:cNvGrpSpPr>
          <p:nvPr/>
        </p:nvGrpSpPr>
        <p:grpSpPr bwMode="auto">
          <a:xfrm>
            <a:off x="2701925" y="1628775"/>
            <a:ext cx="3768725" cy="3035300"/>
            <a:chOff x="1702" y="1389"/>
            <a:chExt cx="2374" cy="1912"/>
          </a:xfrm>
        </p:grpSpPr>
        <p:sp>
          <p:nvSpPr>
            <p:cNvPr id="251965" name="Line 61"/>
            <p:cNvSpPr>
              <a:spLocks noChangeShapeType="1"/>
            </p:cNvSpPr>
            <p:nvPr/>
          </p:nvSpPr>
          <p:spPr bwMode="auto">
            <a:xfrm flipV="1">
              <a:off x="3343" y="1591"/>
              <a:ext cx="1" cy="17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967" name="Line 63"/>
            <p:cNvSpPr>
              <a:spLocks noChangeShapeType="1"/>
            </p:cNvSpPr>
            <p:nvPr/>
          </p:nvSpPr>
          <p:spPr bwMode="auto">
            <a:xfrm flipV="1">
              <a:off x="3343" y="1591"/>
              <a:ext cx="1" cy="17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995" name="Line 91"/>
            <p:cNvSpPr>
              <a:spLocks noChangeShapeType="1"/>
            </p:cNvSpPr>
            <p:nvPr/>
          </p:nvSpPr>
          <p:spPr bwMode="auto">
            <a:xfrm flipH="1">
              <a:off x="1965" y="2398"/>
              <a:ext cx="15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11" name="Freeform 107"/>
            <p:cNvSpPr>
              <a:spLocks/>
            </p:cNvSpPr>
            <p:nvPr/>
          </p:nvSpPr>
          <p:spPr bwMode="auto">
            <a:xfrm>
              <a:off x="2747" y="1795"/>
              <a:ext cx="421" cy="1211"/>
            </a:xfrm>
            <a:custGeom>
              <a:avLst/>
              <a:gdLst>
                <a:gd name="T0" fmla="*/ 421 w 421"/>
                <a:gd name="T1" fmla="*/ 420 h 1211"/>
                <a:gd name="T2" fmla="*/ 0 w 421"/>
                <a:gd name="T3" fmla="*/ 0 h 1211"/>
                <a:gd name="T4" fmla="*/ 0 w 421"/>
                <a:gd name="T5" fmla="*/ 1211 h 1211"/>
                <a:gd name="T6" fmla="*/ 421 w 421"/>
                <a:gd name="T7" fmla="*/ 790 h 1211"/>
                <a:gd name="T8" fmla="*/ 421 w 421"/>
                <a:gd name="T9" fmla="*/ 42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211">
                  <a:moveTo>
                    <a:pt x="421" y="420"/>
                  </a:moveTo>
                  <a:lnTo>
                    <a:pt x="0" y="0"/>
                  </a:lnTo>
                  <a:lnTo>
                    <a:pt x="0" y="1211"/>
                  </a:lnTo>
                  <a:lnTo>
                    <a:pt x="421" y="790"/>
                  </a:lnTo>
                  <a:lnTo>
                    <a:pt x="421" y="42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12" name="Line 108"/>
            <p:cNvSpPr>
              <a:spLocks noChangeShapeType="1"/>
            </p:cNvSpPr>
            <p:nvPr/>
          </p:nvSpPr>
          <p:spPr bwMode="auto">
            <a:xfrm flipH="1">
              <a:off x="3230" y="1790"/>
              <a:ext cx="1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13" name="Line 109"/>
            <p:cNvSpPr>
              <a:spLocks noChangeShapeType="1"/>
            </p:cNvSpPr>
            <p:nvPr/>
          </p:nvSpPr>
          <p:spPr bwMode="auto">
            <a:xfrm flipH="1">
              <a:off x="3230" y="3006"/>
              <a:ext cx="1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15" name="Line 111"/>
            <p:cNvSpPr>
              <a:spLocks noChangeShapeType="1"/>
            </p:cNvSpPr>
            <p:nvPr/>
          </p:nvSpPr>
          <p:spPr bwMode="auto">
            <a:xfrm>
              <a:off x="2402" y="1940"/>
              <a:ext cx="275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19" name="Freeform 115"/>
            <p:cNvSpPr>
              <a:spLocks/>
            </p:cNvSpPr>
            <p:nvPr/>
          </p:nvSpPr>
          <p:spPr bwMode="auto">
            <a:xfrm>
              <a:off x="3164" y="2207"/>
              <a:ext cx="179" cy="382"/>
            </a:xfrm>
            <a:custGeom>
              <a:avLst/>
              <a:gdLst>
                <a:gd name="T0" fmla="*/ 0 w 179"/>
                <a:gd name="T1" fmla="*/ 0 h 382"/>
                <a:gd name="T2" fmla="*/ 179 w 179"/>
                <a:gd name="T3" fmla="*/ 191 h 382"/>
                <a:gd name="T4" fmla="*/ 0 w 179"/>
                <a:gd name="T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382">
                  <a:moveTo>
                    <a:pt x="0" y="0"/>
                  </a:moveTo>
                  <a:lnTo>
                    <a:pt x="179" y="191"/>
                  </a:lnTo>
                  <a:lnTo>
                    <a:pt x="0" y="3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20" name="Line 116"/>
            <p:cNvSpPr>
              <a:spLocks noChangeShapeType="1"/>
            </p:cNvSpPr>
            <p:nvPr/>
          </p:nvSpPr>
          <p:spPr bwMode="auto">
            <a:xfrm flipH="1">
              <a:off x="3243" y="2261"/>
              <a:ext cx="145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21" name="Line 117"/>
            <p:cNvSpPr>
              <a:spLocks noChangeShapeType="1"/>
            </p:cNvSpPr>
            <p:nvPr/>
          </p:nvSpPr>
          <p:spPr bwMode="auto">
            <a:xfrm flipH="1">
              <a:off x="3243" y="2160"/>
              <a:ext cx="317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023" name="Text Box 119"/>
            <p:cNvSpPr txBox="1">
              <a:spLocks noChangeArrowheads="1"/>
            </p:cNvSpPr>
            <p:nvPr/>
          </p:nvSpPr>
          <p:spPr bwMode="auto">
            <a:xfrm>
              <a:off x="2971" y="2886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-1</a:t>
              </a:r>
            </a:p>
          </p:txBody>
        </p:sp>
        <p:sp>
          <p:nvSpPr>
            <p:cNvPr id="252024" name="Text Box 120"/>
            <p:cNvSpPr txBox="1">
              <a:spLocks noChangeArrowheads="1"/>
            </p:cNvSpPr>
            <p:nvPr/>
          </p:nvSpPr>
          <p:spPr bwMode="auto">
            <a:xfrm>
              <a:off x="2472" y="2387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-1</a:t>
              </a:r>
            </a:p>
          </p:txBody>
        </p:sp>
        <p:sp>
          <p:nvSpPr>
            <p:cNvPr id="252025" name="Text Box 121"/>
            <p:cNvSpPr txBox="1">
              <a:spLocks noChangeArrowheads="1"/>
            </p:cNvSpPr>
            <p:nvPr/>
          </p:nvSpPr>
          <p:spPr bwMode="auto">
            <a:xfrm>
              <a:off x="3016" y="1661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1</a:t>
              </a:r>
            </a:p>
          </p:txBody>
        </p:sp>
        <p:sp>
          <p:nvSpPr>
            <p:cNvPr id="252026" name="Text Box 122"/>
            <p:cNvSpPr txBox="1">
              <a:spLocks noChangeArrowheads="1"/>
            </p:cNvSpPr>
            <p:nvPr/>
          </p:nvSpPr>
          <p:spPr bwMode="auto">
            <a:xfrm>
              <a:off x="1702" y="2251"/>
              <a:ext cx="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-z</a:t>
              </a:r>
            </a:p>
          </p:txBody>
        </p:sp>
        <p:sp>
          <p:nvSpPr>
            <p:cNvPr id="252027" name="Text Box 123"/>
            <p:cNvSpPr txBox="1">
              <a:spLocks noChangeArrowheads="1"/>
            </p:cNvSpPr>
            <p:nvPr/>
          </p:nvSpPr>
          <p:spPr bwMode="auto">
            <a:xfrm>
              <a:off x="3061" y="1389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x or y</a:t>
              </a:r>
            </a:p>
          </p:txBody>
        </p:sp>
        <p:sp>
          <p:nvSpPr>
            <p:cNvPr id="252028" name="Text Box 124"/>
            <p:cNvSpPr txBox="1">
              <a:spLocks noChangeArrowheads="1"/>
            </p:cNvSpPr>
            <p:nvPr/>
          </p:nvSpPr>
          <p:spPr bwMode="auto">
            <a:xfrm>
              <a:off x="1882" y="1661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Back</a:t>
              </a:r>
            </a:p>
            <a:p>
              <a:r>
                <a:rPr lang="en-US" altLang="ja-JP" b="1"/>
                <a:t>plane</a:t>
              </a:r>
            </a:p>
          </p:txBody>
        </p:sp>
        <p:sp>
          <p:nvSpPr>
            <p:cNvPr id="252029" name="Text Box 125"/>
            <p:cNvSpPr txBox="1">
              <a:spLocks noChangeArrowheads="1"/>
            </p:cNvSpPr>
            <p:nvPr/>
          </p:nvSpPr>
          <p:spPr bwMode="auto">
            <a:xfrm>
              <a:off x="3515" y="1888"/>
              <a:ext cx="5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/>
                <a:t>Front</a:t>
              </a:r>
            </a:p>
            <a:p>
              <a:r>
                <a:rPr lang="en-US" altLang="ja-JP" b="1"/>
                <a:t>plane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C30-8258-4210-8FE3-56BAE149AEBA}" type="slidenum">
              <a:rPr lang="en-US" altLang="ja-JP" smtClean="0"/>
              <a:pPr/>
              <a:t>41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The Extension of</a:t>
            </a:r>
            <a:br>
              <a:rPr lang="en-US" altLang="ja-JP" sz="3400"/>
            </a:br>
            <a:r>
              <a:rPr lang="en-US" altLang="ja-JP" sz="3400"/>
              <a:t>the Cohen-Sutherland Algorithm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bit 1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above view volume	  y &gt; -z</a:t>
            </a:r>
          </a:p>
          <a:p>
            <a:r>
              <a:rPr lang="en-US" altLang="ja-JP" sz="2400"/>
              <a:t>bit 2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below view volume	  y &lt; z</a:t>
            </a:r>
          </a:p>
          <a:p>
            <a:r>
              <a:rPr lang="en-US" altLang="ja-JP" sz="2400"/>
              <a:t>bit 3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right of view volume	  x &gt; -z</a:t>
            </a:r>
          </a:p>
          <a:p>
            <a:r>
              <a:rPr lang="en-US" altLang="ja-JP" sz="2400"/>
              <a:t>bit 4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left of view volume	  x &lt; z</a:t>
            </a:r>
          </a:p>
          <a:p>
            <a:r>
              <a:rPr lang="en-US" altLang="ja-JP" sz="2400"/>
              <a:t>bit 5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behind view volume	  z &lt; -1</a:t>
            </a:r>
          </a:p>
          <a:p>
            <a:r>
              <a:rPr lang="en-US" altLang="ja-JP" sz="2400"/>
              <a:t>bit 6 </a:t>
            </a:r>
            <a:r>
              <a:rPr lang="en-US" altLang="ja-JP" sz="2400">
                <a:latin typeface="Arial"/>
              </a:rPr>
              <a:t>–</a:t>
            </a:r>
            <a:r>
              <a:rPr lang="en-US" altLang="ja-JP" sz="2400"/>
              <a:t> point is in front of view volume	  z &gt; z</a:t>
            </a:r>
            <a:r>
              <a:rPr lang="en-US" altLang="ja-JP" sz="2400" baseline="-25000"/>
              <a:t>min</a:t>
            </a:r>
          </a:p>
          <a:p>
            <a:endParaRPr lang="en-US" altLang="ja-JP" sz="24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Intersection of a 3D Line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so when y = z</a:t>
            </a:r>
          </a:p>
        </p:txBody>
      </p:sp>
      <p:graphicFrame>
        <p:nvGraphicFramePr>
          <p:cNvPr id="277512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611438" y="2708275"/>
          <a:ext cx="36893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Equation" r:id="rId4" imgW="1726920" imgH="1117440" progId="Equation.3">
                  <p:embed/>
                </p:oleObj>
              </mc:Choice>
              <mc:Fallback>
                <p:oleObj name="Equation" r:id="rId4" imgW="1726920" imgH="1117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708275"/>
                        <a:ext cx="36893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Clipping in</a:t>
            </a:r>
            <a:br>
              <a:rPr lang="en-US" altLang="ja-JP" sz="3400"/>
            </a:br>
            <a:r>
              <a:rPr lang="en-US" altLang="ja-JP" sz="3400"/>
              <a:t>Homogeneous Coordinates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Why clip in</a:t>
            </a:r>
            <a:br>
              <a:rPr lang="en-US" altLang="ja-JP"/>
            </a:br>
            <a:r>
              <a:rPr lang="en-US" altLang="ja-JP" b="1"/>
              <a:t>homogeneous coordinates</a:t>
            </a:r>
            <a:r>
              <a:rPr lang="en-US" altLang="ja-JP"/>
              <a:t> ?</a:t>
            </a:r>
          </a:p>
          <a:p>
            <a:pPr lvl="1"/>
            <a:r>
              <a:rPr lang="en-US" altLang="ja-JP"/>
              <a:t>it is possible to transform the </a:t>
            </a:r>
            <a:r>
              <a:rPr lang="en-US" altLang="ja-JP" i="1"/>
              <a:t>perspective-projection canonical view volume</a:t>
            </a:r>
            <a:r>
              <a:rPr lang="en-US" altLang="ja-JP"/>
              <a:t> into the </a:t>
            </a:r>
            <a:r>
              <a:rPr lang="en-US" altLang="ja-JP" i="1"/>
              <a:t>parallel-projection canonical view volume</a:t>
            </a:r>
          </a:p>
        </p:txBody>
      </p:sp>
      <p:graphicFrame>
        <p:nvGraphicFramePr>
          <p:cNvPr id="27853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4437063"/>
          <a:ext cx="39243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8" name="Equation" r:id="rId4" imgW="2527200" imgH="1015920" progId="Equation.3">
                  <p:embed/>
                </p:oleObj>
              </mc:Choice>
              <mc:Fallback>
                <p:oleObj name="Equation" r:id="rId4" imgW="2527200" imgH="1015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437063"/>
                        <a:ext cx="3924300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Clipping in</a:t>
            </a:r>
            <a:br>
              <a:rPr lang="en-US" altLang="ja-JP" sz="3400"/>
            </a:br>
            <a:r>
              <a:rPr lang="en-US" altLang="ja-JP" sz="3400"/>
              <a:t>Homogeneous Coordinates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/>
              <a:t>The corresponding plane equations are</a:t>
            </a:r>
          </a:p>
          <a:p>
            <a:pPr lvl="1"/>
            <a:r>
              <a:rPr lang="en-US" altLang="zh-TW" sz="2000"/>
              <a:t>X</a:t>
            </a:r>
            <a:r>
              <a:rPr lang="en-US" altLang="ja-JP" sz="2000"/>
              <a:t> = -W</a:t>
            </a:r>
          </a:p>
          <a:p>
            <a:pPr lvl="1"/>
            <a:r>
              <a:rPr lang="en-US" altLang="ja-JP" sz="2000"/>
              <a:t>X = W</a:t>
            </a:r>
          </a:p>
          <a:p>
            <a:pPr lvl="1"/>
            <a:r>
              <a:rPr lang="en-US" altLang="ja-JP" sz="2000"/>
              <a:t>Y = -W</a:t>
            </a:r>
          </a:p>
          <a:p>
            <a:pPr lvl="1"/>
            <a:r>
              <a:rPr lang="en-US" altLang="ja-JP" sz="2000"/>
              <a:t>Y = W</a:t>
            </a:r>
          </a:p>
          <a:p>
            <a:pPr lvl="1"/>
            <a:r>
              <a:rPr lang="en-US" altLang="ja-JP" sz="2000"/>
              <a:t>Z = -W</a:t>
            </a:r>
          </a:p>
          <a:p>
            <a:pPr lvl="1"/>
            <a:r>
              <a:rPr lang="en-US" altLang="ja-JP" sz="2000"/>
              <a:t>Z = 0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Planar Geometric Projections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Standard projections project onto a plane</a:t>
            </a:r>
          </a:p>
          <a:p>
            <a:pPr>
              <a:lnSpc>
                <a:spcPct val="90000"/>
              </a:lnSpc>
            </a:pPr>
            <a:r>
              <a:rPr lang="en-US" altLang="ja-JP"/>
              <a:t>Projectors are lines that either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converge at a center of projection are parallel</a:t>
            </a:r>
          </a:p>
          <a:p>
            <a:pPr>
              <a:lnSpc>
                <a:spcPct val="90000"/>
              </a:lnSpc>
            </a:pPr>
            <a:r>
              <a:rPr lang="en-US" altLang="ja-JP"/>
              <a:t>Such projections preserve lines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but not necessarily angles</a:t>
            </a:r>
          </a:p>
          <a:p>
            <a:pPr>
              <a:lnSpc>
                <a:spcPct val="90000"/>
              </a:lnSpc>
            </a:pPr>
            <a:r>
              <a:rPr lang="en-US" altLang="ja-JP"/>
              <a:t>Nonplanar projections are needed for applications such as map construction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Classical Projections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611188" y="342265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Front elevation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213100" y="3422650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Elevation oblique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6443663" y="3429000"/>
            <a:ext cx="157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Plan oblique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971550" y="5724525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Isometric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2987675" y="5726113"/>
            <a:ext cx="2727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One-point perspective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5932488" y="5734050"/>
            <a:ext cx="292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Three-point perspective</a:t>
            </a:r>
          </a:p>
        </p:txBody>
      </p:sp>
      <p:pic>
        <p:nvPicPr>
          <p:cNvPr id="290835" name="Picture 19" descr="Untitled-2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698625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6" name="Picture 20" descr="Untitled-3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98625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7" name="Picture 21" descr="Untitled-4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698625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9" name="Picture 23" descr="Untitled-6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879850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40" name="Picture 24" descr="Untitled-7 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951288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41" name="Picture 25" descr="Untitled-5 cop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878263"/>
            <a:ext cx="19177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314-5CCD-4C12-BDBB-77DCA7D17F04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66738" y="5013325"/>
            <a:ext cx="8326437" cy="1223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100"/>
              <a:t>The </a:t>
            </a:r>
            <a:r>
              <a:rPr lang="en-US" altLang="ja-JP" sz="2100" b="1"/>
              <a:t>synthetic camera model</a:t>
            </a:r>
            <a:r>
              <a:rPr lang="en-US" altLang="ja-JP" sz="2100"/>
              <a:t> involves two components, specified </a:t>
            </a:r>
            <a:r>
              <a:rPr lang="en-US" altLang="ja-JP" sz="2100" i="1"/>
              <a:t>independently</a:t>
            </a:r>
            <a:r>
              <a:rPr lang="en-US" altLang="ja-JP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objects (a.k.a </a:t>
            </a:r>
            <a:r>
              <a:rPr lang="en-US" altLang="ja-JP" sz="2000" b="1"/>
              <a:t>geometry</a:t>
            </a:r>
            <a:r>
              <a:rPr lang="en-US" altLang="ja-JP" sz="200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viewer (a.k.a </a:t>
            </a:r>
            <a:r>
              <a:rPr lang="en-US" altLang="ja-JP" sz="2000" b="1"/>
              <a:t>camera</a:t>
            </a:r>
            <a:r>
              <a:rPr lang="en-US" altLang="ja-JP" sz="2000"/>
              <a:t>)  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3D Synthetic Camera Model</a:t>
            </a:r>
          </a:p>
        </p:txBody>
      </p:sp>
      <p:pic>
        <p:nvPicPr>
          <p:cNvPr id="376835" name="Picture 3" descr="an01f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628775"/>
            <a:ext cx="4467225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/>
              <a:t>Imaging with the Synthetic Camera</a:t>
            </a:r>
          </a:p>
        </p:txBody>
      </p:sp>
      <p:pic>
        <p:nvPicPr>
          <p:cNvPr id="380931" name="Picture 3" descr="an01f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628775"/>
            <a:ext cx="4467225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3795713" y="4365625"/>
            <a:ext cx="256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Times New Roman" pitchFamily="18" charset="0"/>
              </a:rPr>
              <a:t>center of projection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4938713" y="3679825"/>
            <a:ext cx="166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Times New Roman" pitchFamily="18" charset="0"/>
              </a:rPr>
              <a:t>image plane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2043113" y="185102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Times New Roman" pitchFamily="18" charset="0"/>
              </a:rPr>
              <a:t>projector</a:t>
            </a:r>
          </a:p>
        </p:txBody>
      </p:sp>
      <p:sp>
        <p:nvSpPr>
          <p:cNvPr id="380935" name="Line 7"/>
          <p:cNvSpPr>
            <a:spLocks noChangeShapeType="1"/>
          </p:cNvSpPr>
          <p:nvPr/>
        </p:nvSpPr>
        <p:spPr bwMode="auto">
          <a:xfrm>
            <a:off x="2957513" y="2308225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80936" name="Line 8"/>
          <p:cNvSpPr>
            <a:spLocks noChangeShapeType="1"/>
          </p:cNvSpPr>
          <p:nvPr/>
        </p:nvSpPr>
        <p:spPr bwMode="auto">
          <a:xfrm flipH="1" flipV="1">
            <a:off x="4481513" y="3298825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80937" name="Line 9"/>
          <p:cNvSpPr>
            <a:spLocks noChangeShapeType="1"/>
          </p:cNvSpPr>
          <p:nvPr/>
        </p:nvSpPr>
        <p:spPr bwMode="auto">
          <a:xfrm flipH="1" flipV="1">
            <a:off x="3490913" y="4137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>
            <a:off x="5768975" y="33750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 b="1" i="1">
                <a:latin typeface="Times New Roman" pitchFamily="18" charset="0"/>
              </a:rPr>
              <a:t>P</a:t>
            </a:r>
          </a:p>
        </p:txBody>
      </p:sp>
      <p:sp>
        <p:nvSpPr>
          <p:cNvPr id="380939" name="Line 11"/>
          <p:cNvSpPr>
            <a:spLocks noChangeShapeType="1"/>
          </p:cNvSpPr>
          <p:nvPr/>
        </p:nvSpPr>
        <p:spPr bwMode="auto">
          <a:xfrm flipH="1" flipV="1">
            <a:off x="5472113" y="3222625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5091113" y="4060825"/>
            <a:ext cx="200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 eaLnBrk="0" hangingPunct="0"/>
            <a:r>
              <a:rPr kumimoji="0" lang="en-US" altLang="ja-JP" sz="2400">
                <a:latin typeface="Times New Roman" pitchFamily="18" charset="0"/>
              </a:rPr>
              <a:t>projection of </a:t>
            </a:r>
            <a:r>
              <a:rPr kumimoji="0" lang="en-US" altLang="ja-JP" sz="2400" b="1" i="1">
                <a:latin typeface="Times New Roman" pitchFamily="18" charset="0"/>
              </a:rPr>
              <a:t>P</a:t>
            </a:r>
          </a:p>
        </p:txBody>
      </p:sp>
      <p:sp>
        <p:nvSpPr>
          <p:cNvPr id="380941" name="Line 13"/>
          <p:cNvSpPr>
            <a:spLocks noChangeShapeType="1"/>
          </p:cNvSpPr>
          <p:nvPr/>
        </p:nvSpPr>
        <p:spPr bwMode="auto">
          <a:xfrm flipH="1" flipV="1">
            <a:off x="4329113" y="35274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809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66738" y="5013325"/>
            <a:ext cx="8001000" cy="1916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100"/>
              <a:t>The image is rendered onto an </a:t>
            </a:r>
            <a:r>
              <a:rPr lang="en-US" altLang="ja-JP" sz="2100" b="1"/>
              <a:t>image plane </a:t>
            </a:r>
            <a:r>
              <a:rPr lang="en-US" altLang="ja-JP" sz="2100"/>
              <a:t>or </a:t>
            </a:r>
            <a:r>
              <a:rPr lang="en-US" altLang="ja-JP" sz="2100" b="1"/>
              <a:t>project plane</a:t>
            </a:r>
            <a:r>
              <a:rPr lang="en-US" altLang="ja-JP" sz="2100"/>
              <a:t> (usually in front of the camera).</a:t>
            </a:r>
          </a:p>
          <a:p>
            <a:pPr>
              <a:lnSpc>
                <a:spcPct val="80000"/>
              </a:lnSpc>
            </a:pPr>
            <a:r>
              <a:rPr lang="en-US" altLang="ja-JP" sz="2100" b="1"/>
              <a:t>Projectors </a:t>
            </a:r>
            <a:r>
              <a:rPr lang="en-US" altLang="ja-JP" sz="2100"/>
              <a:t>emanate from the </a:t>
            </a:r>
            <a:r>
              <a:rPr lang="en-US" altLang="ja-JP" sz="2100" b="1"/>
              <a:t>center of projection</a:t>
            </a:r>
            <a:r>
              <a:rPr lang="en-US" altLang="ja-JP" sz="2100"/>
              <a:t> (COP) at the center of the lens (or pinhole).</a:t>
            </a:r>
          </a:p>
          <a:p>
            <a:pPr>
              <a:lnSpc>
                <a:spcPct val="80000"/>
              </a:lnSpc>
            </a:pPr>
            <a:r>
              <a:rPr lang="en-US" altLang="ja-JP" sz="2100"/>
              <a:t>The image of an object point </a:t>
            </a:r>
            <a:r>
              <a:rPr lang="en-US" altLang="ja-JP" sz="2100" b="1" i="1"/>
              <a:t>P</a:t>
            </a:r>
            <a:r>
              <a:rPr lang="en-US" altLang="ja-JP" sz="2100"/>
              <a:t> is at the intersection of the projector through </a:t>
            </a:r>
            <a:r>
              <a:rPr lang="en-US" altLang="ja-JP" sz="2100" b="1" i="1"/>
              <a:t>P</a:t>
            </a:r>
            <a:r>
              <a:rPr lang="en-US" altLang="ja-JP" sz="2100"/>
              <a:t> and the image plane.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Specifying a Viewer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4365625"/>
            <a:ext cx="8001000" cy="215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1800"/>
              <a:t>Camera specification requires four kinds of parameters:</a:t>
            </a:r>
          </a:p>
          <a:p>
            <a:pPr lvl="1">
              <a:lnSpc>
                <a:spcPct val="90000"/>
              </a:lnSpc>
            </a:pPr>
            <a:r>
              <a:rPr lang="en-US" altLang="ja-JP" sz="1800" i="1"/>
              <a:t>Position</a:t>
            </a:r>
            <a:r>
              <a:rPr lang="en-US" altLang="ja-JP" sz="1800"/>
              <a:t>: the COP.</a:t>
            </a:r>
          </a:p>
          <a:p>
            <a:pPr lvl="1">
              <a:lnSpc>
                <a:spcPct val="90000"/>
              </a:lnSpc>
            </a:pPr>
            <a:r>
              <a:rPr lang="en-US" altLang="ja-JP" sz="1800" i="1"/>
              <a:t>Orientation</a:t>
            </a:r>
            <a:r>
              <a:rPr lang="en-US" altLang="ja-JP" sz="1800"/>
              <a:t>: rotations about axes with origin at the COP.</a:t>
            </a:r>
          </a:p>
          <a:p>
            <a:pPr lvl="1">
              <a:lnSpc>
                <a:spcPct val="90000"/>
              </a:lnSpc>
            </a:pPr>
            <a:r>
              <a:rPr lang="en-US" altLang="ja-JP" sz="1800" i="1"/>
              <a:t>Focal length</a:t>
            </a:r>
            <a:r>
              <a:rPr lang="en-US" altLang="ja-JP" sz="1800"/>
              <a:t>: determines the size of the image on the film plane, or the </a:t>
            </a:r>
            <a:r>
              <a:rPr lang="en-US" altLang="ja-JP" sz="1800" b="1"/>
              <a:t>field of view</a:t>
            </a:r>
            <a:r>
              <a:rPr lang="en-US" altLang="ja-JP" sz="180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ja-JP" sz="1800" i="1"/>
              <a:t>Film plane</a:t>
            </a:r>
            <a:r>
              <a:rPr lang="en-US" altLang="ja-JP" sz="1800"/>
              <a:t>: its width and height, and possibly orientation.</a:t>
            </a:r>
          </a:p>
        </p:txBody>
      </p:sp>
      <p:pic>
        <p:nvPicPr>
          <p:cNvPr id="385029" name="Picture 5" descr="an01f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628775"/>
            <a:ext cx="25368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91B-568D-4C68-81EC-2EC98EA44605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2202</TotalTime>
  <Words>1458</Words>
  <Application>Microsoft Office PowerPoint</Application>
  <PresentationFormat>画面に合わせる (4:3)</PresentationFormat>
  <Paragraphs>444</Paragraphs>
  <Slides>46</Slides>
  <Notes>46</Notes>
  <HiddenSlides>8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8" baseType="lpstr">
      <vt:lpstr>Profile</vt:lpstr>
      <vt:lpstr>Equation</vt:lpstr>
      <vt:lpstr>Computer Graphics</vt:lpstr>
      <vt:lpstr>Viewing in 3D</vt:lpstr>
      <vt:lpstr>3D Viewing Process</vt:lpstr>
      <vt:lpstr>Classical Viewing</vt:lpstr>
      <vt:lpstr>Planar Geometric Projections</vt:lpstr>
      <vt:lpstr>Classical Projections</vt:lpstr>
      <vt:lpstr>3D Synthetic Camera Model</vt:lpstr>
      <vt:lpstr>Imaging with the Synthetic Camera</vt:lpstr>
      <vt:lpstr>Specifying a Viewer</vt:lpstr>
      <vt:lpstr>Projections</vt:lpstr>
      <vt:lpstr>Perspective vs. Parallel Projections</vt:lpstr>
      <vt:lpstr>Perspective vs. Parallel Projections</vt:lpstr>
      <vt:lpstr>Taxonomy of Planar Geometric Projections</vt:lpstr>
      <vt:lpstr>Orthographic Projection</vt:lpstr>
      <vt:lpstr>Multiview Orthographic Projection</vt:lpstr>
      <vt:lpstr>Advantages and Disadvantages</vt:lpstr>
      <vt:lpstr>Axonometric Projections</vt:lpstr>
      <vt:lpstr>Types of Axonometric Projections</vt:lpstr>
      <vt:lpstr>Advantages and Disadvantages</vt:lpstr>
      <vt:lpstr>Oblique Projection</vt:lpstr>
      <vt:lpstr>Advantages and Disadvantages</vt:lpstr>
      <vt:lpstr>Specification of an Arbitrary 3D View</vt:lpstr>
      <vt:lpstr>VRC: the viewing-reference coordinate system</vt:lpstr>
      <vt:lpstr>Infinite Parallelepiped View Volume</vt:lpstr>
      <vt:lpstr>Truncated View Volume for an Orthographic Parallel Projection</vt:lpstr>
      <vt:lpstr>The Mathematics of Orthographic Parallel Projection</vt:lpstr>
      <vt:lpstr>The Steps of Implementation of Orthographic Parallel Projection</vt:lpstr>
      <vt:lpstr>Perspective Projection</vt:lpstr>
      <vt:lpstr>Truncated View Volume for an Perspective Projection</vt:lpstr>
      <vt:lpstr>Perspective Projection (Pinhole Camera)</vt:lpstr>
      <vt:lpstr>Perspective Division</vt:lpstr>
      <vt:lpstr>The Steps of Implementation of Perspective Projection</vt:lpstr>
      <vt:lpstr>Alternative Perspective Projection</vt:lpstr>
      <vt:lpstr>Vanishing Points</vt:lpstr>
      <vt:lpstr>Three-Point Perspective</vt:lpstr>
      <vt:lpstr>Two-Point Perspective</vt:lpstr>
      <vt:lpstr>One-Point Perspective </vt:lpstr>
      <vt:lpstr>Advantages and Disadvantages</vt:lpstr>
      <vt:lpstr>Canonical View Volume for Orthographic Parallel Projection</vt:lpstr>
      <vt:lpstr>The Extension of the Cohen-Sutherland Algorithm</vt:lpstr>
      <vt:lpstr>Intersection of a 3D Line</vt:lpstr>
      <vt:lpstr>Canonical View Volume for Perspective Projection</vt:lpstr>
      <vt:lpstr>The Extension of the Cohen-Sutherland Algorithm</vt:lpstr>
      <vt:lpstr>Intersection of a 3D Line</vt:lpstr>
      <vt:lpstr>Clipping in Homogeneous Coordinates</vt:lpstr>
      <vt:lpstr>Clipping in Homogeneous Coordinates</vt:lpstr>
    </vt:vector>
  </TitlesOfParts>
  <Company>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Robin</cp:lastModifiedBy>
  <cp:revision>230</cp:revision>
  <dcterms:created xsi:type="dcterms:W3CDTF">2003-09-05T14:57:13Z</dcterms:created>
  <dcterms:modified xsi:type="dcterms:W3CDTF">2010-10-25T11:58:54Z</dcterms:modified>
</cp:coreProperties>
</file>