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99" r:id="rId1"/>
  </p:sldMasterIdLst>
  <p:notesMasterIdLst>
    <p:notesMasterId r:id="rId79"/>
  </p:notesMasterIdLst>
  <p:sldIdLst>
    <p:sldId id="256" r:id="rId2"/>
    <p:sldId id="258" r:id="rId3"/>
    <p:sldId id="283" r:id="rId4"/>
    <p:sldId id="284" r:id="rId5"/>
    <p:sldId id="259" r:id="rId6"/>
    <p:sldId id="260" r:id="rId7"/>
    <p:sldId id="296" r:id="rId8"/>
    <p:sldId id="266" r:id="rId9"/>
    <p:sldId id="261" r:id="rId10"/>
    <p:sldId id="285" r:id="rId11"/>
    <p:sldId id="262" r:id="rId12"/>
    <p:sldId id="264" r:id="rId13"/>
    <p:sldId id="263" r:id="rId14"/>
    <p:sldId id="286" r:id="rId15"/>
    <p:sldId id="287" r:id="rId16"/>
    <p:sldId id="288" r:id="rId17"/>
    <p:sldId id="289" r:id="rId18"/>
    <p:sldId id="314" r:id="rId19"/>
    <p:sldId id="291" r:id="rId20"/>
    <p:sldId id="265" r:id="rId21"/>
    <p:sldId id="292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293" r:id="rId31"/>
    <p:sldId id="267" r:id="rId32"/>
    <p:sldId id="268" r:id="rId33"/>
    <p:sldId id="269" r:id="rId34"/>
    <p:sldId id="294" r:id="rId35"/>
    <p:sldId id="295" r:id="rId36"/>
    <p:sldId id="271" r:id="rId37"/>
    <p:sldId id="270" r:id="rId38"/>
    <p:sldId id="273" r:id="rId39"/>
    <p:sldId id="272" r:id="rId40"/>
    <p:sldId id="274" r:id="rId41"/>
    <p:sldId id="323" r:id="rId42"/>
    <p:sldId id="324" r:id="rId43"/>
    <p:sldId id="325" r:id="rId44"/>
    <p:sldId id="326" r:id="rId45"/>
    <p:sldId id="327" r:id="rId46"/>
    <p:sldId id="275" r:id="rId47"/>
    <p:sldId id="276" r:id="rId48"/>
    <p:sldId id="277" r:id="rId49"/>
    <p:sldId id="297" r:id="rId50"/>
    <p:sldId id="298" r:id="rId51"/>
    <p:sldId id="299" r:id="rId52"/>
    <p:sldId id="300" r:id="rId53"/>
    <p:sldId id="301" r:id="rId54"/>
    <p:sldId id="302" r:id="rId55"/>
    <p:sldId id="303" r:id="rId56"/>
    <p:sldId id="304" r:id="rId57"/>
    <p:sldId id="328" r:id="rId58"/>
    <p:sldId id="329" r:id="rId59"/>
    <p:sldId id="333" r:id="rId60"/>
    <p:sldId id="332" r:id="rId61"/>
    <p:sldId id="334" r:id="rId62"/>
    <p:sldId id="330" r:id="rId63"/>
    <p:sldId id="331" r:id="rId64"/>
    <p:sldId id="305" r:id="rId65"/>
    <p:sldId id="306" r:id="rId66"/>
    <p:sldId id="307" r:id="rId67"/>
    <p:sldId id="308" r:id="rId68"/>
    <p:sldId id="309" r:id="rId69"/>
    <p:sldId id="310" r:id="rId70"/>
    <p:sldId id="311" r:id="rId71"/>
    <p:sldId id="312" r:id="rId72"/>
    <p:sldId id="313" r:id="rId73"/>
    <p:sldId id="278" r:id="rId74"/>
    <p:sldId id="280" r:id="rId75"/>
    <p:sldId id="279" r:id="rId76"/>
    <p:sldId id="281" r:id="rId77"/>
    <p:sldId id="282" r:id="rId7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CCCCCC"/>
    <a:srgbClr val="959595"/>
    <a:srgbClr val="CECECE"/>
    <a:srgbClr val="A7A7A7"/>
    <a:srgbClr val="898989"/>
    <a:srgbClr val="7E7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26" autoAdjust="0"/>
    <p:restoredTop sz="94660"/>
  </p:normalViewPr>
  <p:slideViewPr>
    <p:cSldViewPr>
      <p:cViewPr>
        <p:scale>
          <a:sx n="30" d="100"/>
          <a:sy n="30" d="100"/>
        </p:scale>
        <p:origin x="-1332" y="-9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3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43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43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1C937A5-251D-41DA-A008-BA8CC1FB5E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33417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423BAD7B-EAB5-4B87-B5A7-4A32EA8A56A6}" type="slidenum">
              <a:rPr lang="en-US" altLang="ja-JP" smtClean="0">
                <a:latin typeface="Arial" charset="0"/>
              </a:rPr>
              <a:pPr eaLnBrk="1" hangingPunct="1"/>
              <a:t>0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119C83B4-E4D8-4922-B805-BEE5F8F90BF8}" type="slidenum">
              <a:rPr lang="en-US" altLang="ja-JP" smtClean="0">
                <a:latin typeface="Arial" charset="0"/>
              </a:rPr>
              <a:pPr eaLnBrk="1" hangingPunct="1"/>
              <a:t>9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49A77745-03BF-4455-95B8-42095674B615}" type="slidenum">
              <a:rPr lang="en-US" altLang="ja-JP" smtClean="0">
                <a:latin typeface="Arial" charset="0"/>
              </a:rPr>
              <a:pPr eaLnBrk="1" hangingPunct="1"/>
              <a:t>10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8CCD2820-40FA-4B39-BC49-9E400A20AB58}" type="slidenum">
              <a:rPr lang="en-US" altLang="ja-JP" smtClean="0">
                <a:latin typeface="Arial" charset="0"/>
              </a:rPr>
              <a:pPr eaLnBrk="1" hangingPunct="1"/>
              <a:t>11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0E1A74FE-C99A-4021-98BC-9FC0E9C68420}" type="slidenum">
              <a:rPr lang="en-US" altLang="ja-JP" smtClean="0">
                <a:latin typeface="Arial" charset="0"/>
              </a:rPr>
              <a:pPr eaLnBrk="1" hangingPunct="1"/>
              <a:t>12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5411FBF5-CB1C-4A53-8847-D938731879C7}" type="slidenum">
              <a:rPr lang="en-US" altLang="ja-JP" smtClean="0">
                <a:latin typeface="Arial" charset="0"/>
              </a:rPr>
              <a:pPr eaLnBrk="1" hangingPunct="1"/>
              <a:t>13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330A1433-2F63-4EDB-AD3C-ABC7EEA8EC83}" type="slidenum">
              <a:rPr lang="en-US" altLang="ja-JP" smtClean="0">
                <a:latin typeface="Arial" charset="0"/>
              </a:rPr>
              <a:pPr eaLnBrk="1" hangingPunct="1"/>
              <a:t>14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2512B6ED-6E0D-4A94-BEB2-9F7129E53F06}" type="slidenum">
              <a:rPr lang="en-US" altLang="ja-JP" smtClean="0">
                <a:latin typeface="Arial" charset="0"/>
              </a:rPr>
              <a:pPr eaLnBrk="1" hangingPunct="1"/>
              <a:t>15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DEDDF7C6-B56A-492D-BFFD-46510D964671}" type="slidenum">
              <a:rPr lang="en-US" altLang="ja-JP" smtClean="0">
                <a:latin typeface="Arial" charset="0"/>
              </a:rPr>
              <a:pPr eaLnBrk="1" hangingPunct="1"/>
              <a:t>16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BE2E71CA-C21E-4736-B2AD-BCE4A965C4EC}" type="slidenum">
              <a:rPr lang="en-US" altLang="ja-JP" smtClean="0">
                <a:latin typeface="Arial" charset="0"/>
              </a:rPr>
              <a:pPr eaLnBrk="1" hangingPunct="1"/>
              <a:t>17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C37FD97A-1338-425C-9F5D-6113843BA2C1}" type="slidenum">
              <a:rPr lang="en-US" altLang="ja-JP" smtClean="0">
                <a:latin typeface="Arial" charset="0"/>
              </a:rPr>
              <a:pPr eaLnBrk="1" hangingPunct="1"/>
              <a:t>18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16D361C6-29B3-4FC0-98A6-2C17D7BB2915}" type="slidenum">
              <a:rPr lang="en-US" altLang="ja-JP" smtClean="0">
                <a:latin typeface="Arial" charset="0"/>
              </a:rPr>
              <a:pPr eaLnBrk="1" hangingPunct="1"/>
              <a:t>1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EE75569B-04C3-4A95-8916-40CCEEFBBF49}" type="slidenum">
              <a:rPr lang="en-US" altLang="ja-JP" smtClean="0">
                <a:latin typeface="Arial" charset="0"/>
              </a:rPr>
              <a:pPr eaLnBrk="1" hangingPunct="1"/>
              <a:t>19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261AB02E-996A-4781-A9D5-5518081C3099}" type="slidenum">
              <a:rPr lang="en-US" altLang="ja-JP" smtClean="0">
                <a:latin typeface="Arial" charset="0"/>
              </a:rPr>
              <a:pPr eaLnBrk="1" hangingPunct="1"/>
              <a:t>20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2588F3A4-3ADE-48F5-9A8F-CED7373439D2}" type="slidenum">
              <a:rPr lang="en-US" altLang="ja-JP" smtClean="0">
                <a:latin typeface="Arial" charset="0"/>
              </a:rPr>
              <a:pPr eaLnBrk="1" hangingPunct="1"/>
              <a:t>21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044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4" rIns="91426" bIns="45714"/>
          <a:lstStyle/>
          <a:p>
            <a:pPr eaLnBrk="1" hangingPunct="1"/>
            <a:r>
              <a:rPr lang="en-US" altLang="zh-TW" smtClean="0">
                <a:latin typeface="Courier New" pitchFamily="49" charset="0"/>
              </a:rPr>
              <a:t>In order to implement  this algorithm we had to address these six issues.</a:t>
            </a:r>
          </a:p>
          <a:p>
            <a:pPr eaLnBrk="1" hangingPunct="1"/>
            <a:endParaRPr lang="zh-TW" altLang="en-US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B00DFC10-D12C-40FE-AAF3-FD8D98CADD7A}" type="slidenum">
              <a:rPr lang="en-US" altLang="ja-JP" smtClean="0">
                <a:latin typeface="Arial" charset="0"/>
              </a:rPr>
              <a:pPr eaLnBrk="1" hangingPunct="1"/>
              <a:t>22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054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4" rIns="91426" bIns="45714"/>
          <a:lstStyle/>
          <a:p>
            <a:pPr eaLnBrk="1" hangingPunct="1"/>
            <a:r>
              <a:rPr lang="en-US" altLang="zh-TW" smtClean="0">
                <a:latin typeface="Courier New" pitchFamily="49" charset="0"/>
              </a:rPr>
              <a:t>In order to implement  this algorithm we had to address these six issues.</a:t>
            </a:r>
          </a:p>
          <a:p>
            <a:pPr eaLnBrk="1" hangingPunct="1"/>
            <a:endParaRPr lang="zh-TW" altLang="en-US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D30CA4B6-6413-4AAC-844D-5CB75C5B57A6}" type="slidenum">
              <a:rPr lang="en-US" altLang="ja-JP" smtClean="0">
                <a:latin typeface="Arial" charset="0"/>
              </a:rPr>
              <a:pPr eaLnBrk="1" hangingPunct="1"/>
              <a:t>23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064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4" rIns="91426" bIns="45714"/>
          <a:lstStyle/>
          <a:p>
            <a:pPr eaLnBrk="1" hangingPunct="1"/>
            <a:r>
              <a:rPr lang="en-US" altLang="zh-TW" smtClean="0">
                <a:latin typeface="Courier New" pitchFamily="49" charset="0"/>
              </a:rPr>
              <a:t>In order to implement  this algorithm we had to address these six issues.</a:t>
            </a:r>
          </a:p>
          <a:p>
            <a:pPr eaLnBrk="1" hangingPunct="1"/>
            <a:endParaRPr lang="zh-TW" altLang="en-US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000A18A3-AE31-41E6-8FD9-96DF1A3CDE8A}" type="slidenum">
              <a:rPr lang="en-US" altLang="ja-JP" smtClean="0">
                <a:latin typeface="Arial" charset="0"/>
              </a:rPr>
              <a:pPr eaLnBrk="1" hangingPunct="1"/>
              <a:t>24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075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4" rIns="91426" bIns="45714"/>
          <a:lstStyle/>
          <a:p>
            <a:pPr eaLnBrk="1" hangingPunct="1"/>
            <a:r>
              <a:rPr lang="en-US" altLang="zh-TW" smtClean="0">
                <a:latin typeface="Courier New" pitchFamily="49" charset="0"/>
              </a:rPr>
              <a:t>In order to implement  this algorithm we had to address these six issues.</a:t>
            </a:r>
          </a:p>
          <a:p>
            <a:pPr eaLnBrk="1" hangingPunct="1"/>
            <a:endParaRPr lang="zh-TW" altLang="en-US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3088DDD2-D9B0-4E32-8D30-488731D50422}" type="slidenum">
              <a:rPr lang="en-US" altLang="ja-JP" smtClean="0">
                <a:latin typeface="Arial" charset="0"/>
              </a:rPr>
              <a:pPr eaLnBrk="1" hangingPunct="1"/>
              <a:t>25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085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4" rIns="91426" bIns="45714"/>
          <a:lstStyle/>
          <a:p>
            <a:pPr eaLnBrk="1" hangingPunct="1"/>
            <a:r>
              <a:rPr lang="en-US" altLang="zh-TW" smtClean="0">
                <a:latin typeface="Courier New" pitchFamily="49" charset="0"/>
              </a:rPr>
              <a:t>In order to implement  this algorithm we had to address these six issues.</a:t>
            </a:r>
          </a:p>
          <a:p>
            <a:pPr eaLnBrk="1" hangingPunct="1"/>
            <a:endParaRPr lang="zh-TW" altLang="en-US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E983192D-2FF0-40BF-A9DB-C7F3CE82F2D5}" type="slidenum">
              <a:rPr lang="en-US" altLang="ja-JP" smtClean="0">
                <a:latin typeface="Arial" charset="0"/>
              </a:rPr>
              <a:pPr eaLnBrk="1" hangingPunct="1"/>
              <a:t>26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095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4" rIns="91426" bIns="45714"/>
          <a:lstStyle/>
          <a:p>
            <a:pPr eaLnBrk="1" hangingPunct="1"/>
            <a:r>
              <a:rPr lang="en-US" altLang="zh-TW" smtClean="0">
                <a:latin typeface="Courier New" pitchFamily="49" charset="0"/>
              </a:rPr>
              <a:t>In order to implement  this algorithm we had to address these six issues.</a:t>
            </a:r>
          </a:p>
          <a:p>
            <a:pPr eaLnBrk="1" hangingPunct="1"/>
            <a:endParaRPr lang="zh-TW" altLang="en-US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DC2FF7A3-B5DF-4703-B5EF-437C81270E50}" type="slidenum">
              <a:rPr lang="en-US" altLang="ja-JP" smtClean="0">
                <a:latin typeface="Arial" charset="0"/>
              </a:rPr>
              <a:pPr eaLnBrk="1" hangingPunct="1"/>
              <a:t>27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4" rIns="91426" bIns="45714"/>
          <a:lstStyle/>
          <a:p>
            <a:pPr eaLnBrk="1" hangingPunct="1"/>
            <a:r>
              <a:rPr lang="en-US" altLang="zh-TW" smtClean="0">
                <a:latin typeface="Courier New" pitchFamily="49" charset="0"/>
              </a:rPr>
              <a:t>In order to implement  this algorithm we had to address these six issues.</a:t>
            </a:r>
          </a:p>
          <a:p>
            <a:pPr eaLnBrk="1" hangingPunct="1"/>
            <a:endParaRPr lang="zh-TW" altLang="en-US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C5473B79-F0FB-4AC1-AAAE-5615C4359C7B}" type="slidenum">
              <a:rPr lang="en-US" altLang="ja-JP" smtClean="0">
                <a:latin typeface="Arial" charset="0"/>
              </a:rPr>
              <a:pPr eaLnBrk="1" hangingPunct="1"/>
              <a:t>28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116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4" rIns="91426" bIns="45714"/>
          <a:lstStyle/>
          <a:p>
            <a:pPr eaLnBrk="1" hangingPunct="1"/>
            <a:r>
              <a:rPr lang="en-US" altLang="zh-TW" smtClean="0">
                <a:latin typeface="Courier New" pitchFamily="49" charset="0"/>
              </a:rPr>
              <a:t>In order to implement  this algorithm we had to address these six issues.</a:t>
            </a:r>
          </a:p>
          <a:p>
            <a:pPr eaLnBrk="1" hangingPunct="1"/>
            <a:endParaRPr lang="zh-TW" altLang="en-US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B88BDC71-FC32-4487-8A60-0F5283505F4B}" type="slidenum">
              <a:rPr lang="en-US" altLang="ja-JP" smtClean="0">
                <a:latin typeface="Arial" charset="0"/>
              </a:rPr>
              <a:pPr eaLnBrk="1" hangingPunct="1"/>
              <a:t>2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F86DA60C-3911-42CE-833D-899F07EAB31A}" type="slidenum">
              <a:rPr lang="en-US" altLang="ja-JP" smtClean="0">
                <a:latin typeface="Arial" charset="0"/>
              </a:rPr>
              <a:pPr eaLnBrk="1" hangingPunct="1"/>
              <a:t>29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A34A4EA0-7E8E-4633-909C-6E234039D3FF}" type="slidenum">
              <a:rPr lang="en-US" altLang="ja-JP" smtClean="0">
                <a:latin typeface="Arial" charset="0"/>
              </a:rPr>
              <a:pPr eaLnBrk="1" hangingPunct="1"/>
              <a:t>30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F24F4964-FB57-48EC-8CBA-0929A62AFE6A}" type="slidenum">
              <a:rPr lang="en-US" altLang="ja-JP" smtClean="0">
                <a:latin typeface="Arial" charset="0"/>
              </a:rPr>
              <a:pPr eaLnBrk="1" hangingPunct="1"/>
              <a:t>31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146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8CA8CFE1-781B-47A7-A19B-0FDA189B5E44}" type="slidenum">
              <a:rPr lang="en-US" altLang="ja-JP" smtClean="0">
                <a:latin typeface="Arial" charset="0"/>
              </a:rPr>
              <a:pPr eaLnBrk="1" hangingPunct="1"/>
              <a:t>32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15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A63EF66B-0535-4673-A659-4CFCE0C1ABF2}" type="slidenum">
              <a:rPr lang="en-US" altLang="ja-JP" smtClean="0">
                <a:latin typeface="Arial" charset="0"/>
              </a:rPr>
              <a:pPr eaLnBrk="1" hangingPunct="1"/>
              <a:t>33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167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59FB85AC-608A-4C4C-9882-2C1A1FF1E4E9}" type="slidenum">
              <a:rPr lang="en-US" altLang="ja-JP" smtClean="0">
                <a:latin typeface="Arial" charset="0"/>
              </a:rPr>
              <a:pPr eaLnBrk="1" hangingPunct="1"/>
              <a:t>34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177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7E41604A-130D-42FD-A562-754CA00E79C6}" type="slidenum">
              <a:rPr lang="en-US" altLang="ja-JP" smtClean="0">
                <a:latin typeface="Arial" charset="0"/>
              </a:rPr>
              <a:pPr eaLnBrk="1" hangingPunct="1"/>
              <a:t>35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187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52644D6E-339E-424E-ACE4-D026DB611750}" type="slidenum">
              <a:rPr lang="en-US" altLang="ja-JP" smtClean="0">
                <a:latin typeface="Arial" charset="0"/>
              </a:rPr>
              <a:pPr eaLnBrk="1" hangingPunct="1"/>
              <a:t>36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198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3C3941C2-4CEC-4064-9906-83E2A326C596}" type="slidenum">
              <a:rPr lang="en-US" altLang="ja-JP" smtClean="0">
                <a:latin typeface="Arial" charset="0"/>
              </a:rPr>
              <a:pPr eaLnBrk="1" hangingPunct="1"/>
              <a:t>37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208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7C1E65CC-8F0D-4B81-AF05-90E2EB8EB436}" type="slidenum">
              <a:rPr lang="en-US" altLang="ja-JP" smtClean="0">
                <a:latin typeface="Arial" charset="0"/>
              </a:rPr>
              <a:pPr eaLnBrk="1" hangingPunct="1"/>
              <a:t>38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21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AAB24417-6394-4D27-89C2-33804239A618}" type="slidenum">
              <a:rPr lang="en-US" altLang="ja-JP" smtClean="0">
                <a:latin typeface="Arial" charset="0"/>
              </a:rPr>
              <a:pPr eaLnBrk="1" hangingPunct="1"/>
              <a:t>3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46548CAA-0074-44A5-9B90-FAC7D92E58C5}" type="slidenum">
              <a:rPr lang="en-US" altLang="ja-JP" smtClean="0">
                <a:latin typeface="Arial" charset="0"/>
              </a:rPr>
              <a:pPr eaLnBrk="1" hangingPunct="1"/>
              <a:t>39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22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A415102C-12CB-49B7-867E-1C1F600CFE1F}" type="slidenum">
              <a:rPr lang="en-US" altLang="zh-TW" smtClean="0">
                <a:latin typeface="Arial" charset="0"/>
              </a:rPr>
              <a:pPr eaLnBrk="1" hangingPunct="1"/>
              <a:t>40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1239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pPr eaLnBrk="1" hangingPunct="1"/>
            <a:r>
              <a:rPr lang="en-US" altLang="zh-TW" smtClean="0">
                <a:latin typeface="Courier New" pitchFamily="49" charset="0"/>
              </a:rPr>
              <a:t>In order to implement  this algorithm we had to address these six issues.</a:t>
            </a:r>
          </a:p>
          <a:p>
            <a:pPr eaLnBrk="1" hangingPunct="1"/>
            <a:endParaRPr lang="en-US" altLang="zh-TW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CA7FB7DE-7039-485F-8D68-961CEBE54B88}" type="slidenum">
              <a:rPr lang="en-US" altLang="zh-TW" smtClean="0">
                <a:latin typeface="Arial" charset="0"/>
              </a:rPr>
              <a:pPr eaLnBrk="1" hangingPunct="1"/>
              <a:t>41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1249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pPr eaLnBrk="1" hangingPunct="1"/>
            <a:r>
              <a:rPr lang="en-US" altLang="zh-TW" smtClean="0">
                <a:latin typeface="Courier New" pitchFamily="49" charset="0"/>
              </a:rPr>
              <a:t>In order to implement  this algorithm we had to address these six issues.</a:t>
            </a:r>
          </a:p>
          <a:p>
            <a:pPr eaLnBrk="1" hangingPunct="1"/>
            <a:endParaRPr lang="en-US" altLang="zh-TW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F89C7057-88F1-4F70-A23B-3802E4ADE88C}" type="slidenum">
              <a:rPr lang="en-US" altLang="zh-TW" smtClean="0">
                <a:latin typeface="Arial" charset="0"/>
              </a:rPr>
              <a:pPr eaLnBrk="1" hangingPunct="1"/>
              <a:t>42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1259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pPr eaLnBrk="1" hangingPunct="1"/>
            <a:r>
              <a:rPr lang="en-US" altLang="zh-TW" smtClean="0">
                <a:latin typeface="Courier New" pitchFamily="49" charset="0"/>
              </a:rPr>
              <a:t>In order to implement  this algorithm we had to address these six issues.</a:t>
            </a:r>
          </a:p>
          <a:p>
            <a:pPr eaLnBrk="1" hangingPunct="1"/>
            <a:endParaRPr lang="en-US" altLang="zh-TW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08615268-EF5C-4E5E-AC4C-F328B7756C4B}" type="slidenum">
              <a:rPr lang="en-US" altLang="zh-TW" smtClean="0">
                <a:latin typeface="Arial" charset="0"/>
              </a:rPr>
              <a:pPr eaLnBrk="1" hangingPunct="1"/>
              <a:t>43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1269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pPr eaLnBrk="1" hangingPunct="1"/>
            <a:r>
              <a:rPr lang="en-US" altLang="zh-TW" smtClean="0">
                <a:latin typeface="Courier New" pitchFamily="49" charset="0"/>
              </a:rPr>
              <a:t>In order to implement  this algorithm we had to address these six issues.</a:t>
            </a:r>
          </a:p>
          <a:p>
            <a:pPr eaLnBrk="1" hangingPunct="1"/>
            <a:endParaRPr lang="en-US" altLang="zh-TW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F3B084A1-D8E3-4C6D-B987-B94B8453D687}" type="slidenum">
              <a:rPr lang="en-US" altLang="zh-TW" smtClean="0">
                <a:latin typeface="Arial" charset="0"/>
              </a:rPr>
              <a:pPr eaLnBrk="1" hangingPunct="1"/>
              <a:t>44</a:t>
            </a:fld>
            <a:endParaRPr lang="en-US" altLang="zh-TW" smtClean="0">
              <a:latin typeface="Arial" charset="0"/>
            </a:endParaRPr>
          </a:p>
        </p:txBody>
      </p:sp>
      <p:sp>
        <p:nvSpPr>
          <p:cNvPr id="1280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pPr eaLnBrk="1" hangingPunct="1"/>
            <a:r>
              <a:rPr lang="en-US" altLang="zh-TW" smtClean="0">
                <a:latin typeface="Courier New" pitchFamily="49" charset="0"/>
              </a:rPr>
              <a:t>In order to implement  this algorithm we had to address these six issues.</a:t>
            </a:r>
          </a:p>
          <a:p>
            <a:pPr eaLnBrk="1" hangingPunct="1"/>
            <a:endParaRPr lang="en-US" altLang="zh-TW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0043AC9F-4CEF-43AB-B629-D59B278E232E}" type="slidenum">
              <a:rPr lang="en-US" altLang="ja-JP" smtClean="0">
                <a:latin typeface="Arial" charset="0"/>
              </a:rPr>
              <a:pPr eaLnBrk="1" hangingPunct="1"/>
              <a:t>45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290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98CEA669-1816-4733-853F-CAD66F179F89}" type="slidenum">
              <a:rPr lang="en-US" altLang="ja-JP" smtClean="0">
                <a:latin typeface="Arial" charset="0"/>
              </a:rPr>
              <a:pPr eaLnBrk="1" hangingPunct="1"/>
              <a:t>46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300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1E68F451-4042-4014-BAB6-A4F183562B9E}" type="slidenum">
              <a:rPr lang="en-US" altLang="ja-JP" smtClean="0">
                <a:latin typeface="Arial" charset="0"/>
              </a:rPr>
              <a:pPr eaLnBrk="1" hangingPunct="1"/>
              <a:t>47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310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6498E891-07DD-4946-946D-0A74E8AABC6D}" type="slidenum">
              <a:rPr lang="en-US" altLang="ja-JP" smtClean="0">
                <a:latin typeface="Arial" charset="0"/>
              </a:rPr>
              <a:pPr eaLnBrk="1" hangingPunct="1"/>
              <a:t>48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32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D561492F-142E-4F4F-8117-D9664DF01EDC}" type="slidenum">
              <a:rPr lang="en-US" altLang="ja-JP" smtClean="0">
                <a:latin typeface="Arial" charset="0"/>
              </a:rPr>
              <a:pPr eaLnBrk="1" hangingPunct="1"/>
              <a:t>4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230035ED-B37B-4B65-B092-B768D450CD66}" type="slidenum">
              <a:rPr lang="en-US" altLang="ja-JP" smtClean="0">
                <a:latin typeface="Arial" charset="0"/>
              </a:rPr>
              <a:pPr eaLnBrk="1" hangingPunct="1"/>
              <a:t>49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33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ACC87166-DC57-40B7-AF32-F448AB8E874F}" type="slidenum">
              <a:rPr lang="en-US" altLang="ja-JP" smtClean="0">
                <a:latin typeface="Arial" charset="0"/>
              </a:rPr>
              <a:pPr eaLnBrk="1" hangingPunct="1"/>
              <a:t>50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34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C329AF09-8B60-4F3B-AA56-C2B8A5B3F836}" type="slidenum">
              <a:rPr lang="en-US" altLang="ja-JP" smtClean="0">
                <a:latin typeface="Arial" charset="0"/>
              </a:rPr>
              <a:pPr eaLnBrk="1" hangingPunct="1"/>
              <a:t>51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35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26D25AC2-E5D5-4D64-9189-386993674BC5}" type="slidenum">
              <a:rPr lang="en-US" altLang="ja-JP" smtClean="0">
                <a:latin typeface="Arial" charset="0"/>
              </a:rPr>
              <a:pPr eaLnBrk="1" hangingPunct="1"/>
              <a:t>52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36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D43F7AB3-40FB-496C-AE9B-B0A59E124EB5}" type="slidenum">
              <a:rPr lang="en-US" altLang="ja-JP" smtClean="0">
                <a:latin typeface="Arial" charset="0"/>
              </a:rPr>
              <a:pPr eaLnBrk="1" hangingPunct="1"/>
              <a:t>53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37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D2C97C4A-046A-45D0-8273-1E15385166A4}" type="slidenum">
              <a:rPr lang="en-US" altLang="ja-JP" smtClean="0">
                <a:latin typeface="Arial" charset="0"/>
              </a:rPr>
              <a:pPr eaLnBrk="1" hangingPunct="1"/>
              <a:t>54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38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558409DE-7415-44B7-A3F3-DA944E5C6DB9}" type="slidenum">
              <a:rPr lang="en-US" altLang="ja-JP" smtClean="0">
                <a:latin typeface="Arial" charset="0"/>
              </a:rPr>
              <a:pPr eaLnBrk="1" hangingPunct="1"/>
              <a:t>55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39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105EFF2B-2A0F-48A0-9BB8-2888C30BC7D6}" type="slidenum">
              <a:rPr lang="en-US" altLang="ja-JP" smtClean="0">
                <a:latin typeface="Arial" charset="0"/>
              </a:rPr>
              <a:pPr eaLnBrk="1" hangingPunct="1"/>
              <a:t>56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40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6DC34C17-79CC-4CC3-A7E1-2F9C632FF6D1}" type="slidenum">
              <a:rPr lang="en-US" altLang="ja-JP" smtClean="0">
                <a:latin typeface="Arial" charset="0"/>
              </a:rPr>
              <a:pPr eaLnBrk="1" hangingPunct="1"/>
              <a:t>57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41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79EEB3BF-CFC3-4A2B-924B-C21A07F15EC0}" type="slidenum">
              <a:rPr lang="en-US" altLang="ja-JP" smtClean="0">
                <a:latin typeface="Arial" charset="0"/>
              </a:rPr>
              <a:pPr eaLnBrk="1" hangingPunct="1"/>
              <a:t>58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42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73E2ECF2-4743-4984-A780-9D3763392084}" type="slidenum">
              <a:rPr lang="en-US" altLang="ja-JP" smtClean="0">
                <a:latin typeface="Arial" charset="0"/>
              </a:rPr>
              <a:pPr eaLnBrk="1" hangingPunct="1"/>
              <a:t>5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F4DCCA3A-DEFD-43A4-A0F6-484727EE70D5}" type="slidenum">
              <a:rPr lang="en-US" altLang="ja-JP" smtClean="0">
                <a:latin typeface="Arial" charset="0"/>
              </a:rPr>
              <a:pPr eaLnBrk="1" hangingPunct="1"/>
              <a:t>59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43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25B3711F-F368-433A-B218-E885EFA690D0}" type="slidenum">
              <a:rPr lang="en-US" altLang="ja-JP" smtClean="0">
                <a:latin typeface="Arial" charset="0"/>
              </a:rPr>
              <a:pPr eaLnBrk="1" hangingPunct="1"/>
              <a:t>60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44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E8CC234E-8C94-4F49-887F-5273CD17FED8}" type="slidenum">
              <a:rPr lang="en-US" altLang="ja-JP" smtClean="0">
                <a:latin typeface="Arial" charset="0"/>
              </a:rPr>
              <a:pPr eaLnBrk="1" hangingPunct="1"/>
              <a:t>61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45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0CC32C58-759A-4631-9D32-810593C06BCD}" type="slidenum">
              <a:rPr lang="en-US" altLang="ja-JP" smtClean="0">
                <a:latin typeface="Arial" charset="0"/>
              </a:rPr>
              <a:pPr eaLnBrk="1" hangingPunct="1"/>
              <a:t>62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46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9F5EFF8A-A3A9-468A-A6D3-D793A1332E27}" type="slidenum">
              <a:rPr lang="en-US" altLang="ja-JP" smtClean="0">
                <a:latin typeface="Arial" charset="0"/>
              </a:rPr>
              <a:pPr eaLnBrk="1" hangingPunct="1"/>
              <a:t>63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47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15E78155-9944-43FA-9A1C-3F099FF77FA9}" type="slidenum">
              <a:rPr lang="en-US" altLang="ja-JP" smtClean="0">
                <a:latin typeface="Arial" charset="0"/>
              </a:rPr>
              <a:pPr eaLnBrk="1" hangingPunct="1"/>
              <a:t>64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48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CE3447AB-A25A-4DF6-88FF-AE7055FB2841}" type="slidenum">
              <a:rPr lang="en-US" altLang="ja-JP" smtClean="0">
                <a:latin typeface="Arial" charset="0"/>
              </a:rPr>
              <a:pPr eaLnBrk="1" hangingPunct="1"/>
              <a:t>65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49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92579A08-D168-4183-9315-D3D17A2AE398}" type="slidenum">
              <a:rPr lang="en-US" altLang="ja-JP" smtClean="0">
                <a:latin typeface="Arial" charset="0"/>
              </a:rPr>
              <a:pPr eaLnBrk="1" hangingPunct="1"/>
              <a:t>66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50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8C428545-2FC5-4C18-B770-B3B2C92171B4}" type="slidenum">
              <a:rPr lang="en-US" altLang="ja-JP" smtClean="0">
                <a:latin typeface="Arial" charset="0"/>
              </a:rPr>
              <a:pPr eaLnBrk="1" hangingPunct="1"/>
              <a:t>67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51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59FE4E75-26FA-414E-986E-854EBA80441E}" type="slidenum">
              <a:rPr lang="en-US" altLang="ja-JP" smtClean="0">
                <a:latin typeface="Arial" charset="0"/>
              </a:rPr>
              <a:pPr eaLnBrk="1" hangingPunct="1"/>
              <a:t>68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52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1A22B9A8-EB77-48AD-B239-6148B114AEA9}" type="slidenum">
              <a:rPr lang="en-US" altLang="ja-JP" smtClean="0">
                <a:latin typeface="Arial" charset="0"/>
              </a:rPr>
              <a:pPr eaLnBrk="1" hangingPunct="1"/>
              <a:t>6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3589B96E-E4F2-400E-918F-17314685C8B8}" type="slidenum">
              <a:rPr lang="en-US" altLang="ja-JP" smtClean="0">
                <a:latin typeface="Arial" charset="0"/>
              </a:rPr>
              <a:pPr eaLnBrk="1" hangingPunct="1"/>
              <a:t>69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53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F39722C0-E9C2-44EB-AE40-D53A540A63C0}" type="slidenum">
              <a:rPr lang="en-US" altLang="ja-JP" smtClean="0">
                <a:latin typeface="Arial" charset="0"/>
              </a:rPr>
              <a:pPr eaLnBrk="1" hangingPunct="1"/>
              <a:t>70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54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7BD34F68-837F-486E-AE0B-29C2F5FAE6B9}" type="slidenum">
              <a:rPr lang="en-US" altLang="ja-JP" smtClean="0">
                <a:latin typeface="Arial" charset="0"/>
              </a:rPr>
              <a:pPr eaLnBrk="1" hangingPunct="1"/>
              <a:t>71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55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F54664C5-F066-4B70-9F5A-AF8E4B69650B}" type="slidenum">
              <a:rPr lang="en-US" altLang="ja-JP" smtClean="0">
                <a:latin typeface="Arial" charset="0"/>
              </a:rPr>
              <a:pPr eaLnBrk="1" hangingPunct="1"/>
              <a:t>72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56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56B6C3AC-90B9-419F-9150-EAF9F6F926D0}" type="slidenum">
              <a:rPr lang="en-US" altLang="ja-JP" smtClean="0">
                <a:latin typeface="Arial" charset="0"/>
              </a:rPr>
              <a:pPr eaLnBrk="1" hangingPunct="1"/>
              <a:t>73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57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90400498-9203-4F91-936A-404DB71416E8}" type="slidenum">
              <a:rPr lang="en-US" altLang="ja-JP" smtClean="0">
                <a:latin typeface="Arial" charset="0"/>
              </a:rPr>
              <a:pPr eaLnBrk="1" hangingPunct="1"/>
              <a:t>74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58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E7DAD1F2-876D-495D-8513-FFD096606DAA}" type="slidenum">
              <a:rPr lang="en-US" altLang="ja-JP" smtClean="0">
                <a:latin typeface="Arial" charset="0"/>
              </a:rPr>
              <a:pPr eaLnBrk="1" hangingPunct="1"/>
              <a:t>75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59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19FD63B7-E139-4E45-8886-3161B8805B48}" type="slidenum">
              <a:rPr lang="en-US" altLang="ja-JP" smtClean="0">
                <a:latin typeface="Arial" charset="0"/>
              </a:rPr>
              <a:pPr eaLnBrk="1" hangingPunct="1"/>
              <a:t>76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160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0150EBC1-4BC4-4740-9275-816EBC4C49C2}" type="slidenum">
              <a:rPr lang="en-US" altLang="ja-JP" smtClean="0">
                <a:latin typeface="Arial" charset="0"/>
              </a:rPr>
              <a:pPr eaLnBrk="1" hangingPunct="1"/>
              <a:t>7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fld id="{D11DB48D-4095-4AFA-A093-3BAD8E4F00F0}" type="slidenum">
              <a:rPr lang="en-US" altLang="ja-JP" smtClean="0">
                <a:latin typeface="Arial" charset="0"/>
              </a:rPr>
              <a:pPr eaLnBrk="1" hangingPunct="1"/>
              <a:t>8</a:t>
            </a:fld>
            <a:endParaRPr lang="en-US" altLang="ja-JP" smtClean="0">
              <a:latin typeface="Arial" charset="0"/>
            </a:endParaRPr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按一下以編輯母片標題樣式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ja-JP" altLang="en-US"/>
              <a:t>按一下以編輯母片副標題樣式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82D8E-1E6C-4FC9-ADE7-145A515337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089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F6D9A-0693-4F67-AD22-DD247E97D8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2671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BACD6-A054-4801-A645-90F51EA4E1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1690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793E0-11A9-4254-8E9D-6F774E807F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1344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A49FB-A7FD-41AE-822D-8E31058295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731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22BB8-FD12-4A4F-8D79-735517CFA6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295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EBDCB-712D-4934-90A3-46151CB2C6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126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A0A16-C53F-49D3-8FB4-EBF3EE4A32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2935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AA4B4-4037-4075-B1DE-56BC273779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483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E236E-D68C-44E8-9DB6-D480BCB412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474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69520-19BA-4E7C-B24F-12F0497C80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48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453DA-3C3C-4C70-B784-91CF8DB916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1072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E733D-F71D-47BA-AB05-FB4697627D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881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按一下以編輯母片標題樣式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按一下以編輯母片</a:t>
            </a:r>
          </a:p>
          <a:p>
            <a:pPr lvl="1"/>
            <a:r>
              <a:rPr lang="ja-JP" altLang="en-US" smtClean="0"/>
              <a:t>第二層</a:t>
            </a:r>
          </a:p>
          <a:p>
            <a:pPr lvl="2"/>
            <a:r>
              <a:rPr lang="ja-JP" altLang="en-US" smtClean="0"/>
              <a:t>第三層</a:t>
            </a:r>
          </a:p>
          <a:p>
            <a:pPr lvl="3"/>
            <a:r>
              <a:rPr lang="ja-JP" altLang="en-US" smtClean="0"/>
              <a:t>第四層</a:t>
            </a:r>
          </a:p>
          <a:p>
            <a:pPr lvl="4"/>
            <a:r>
              <a:rPr lang="ja-JP" altLang="en-US" smtClean="0"/>
              <a:t>第五層</a:t>
            </a:r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</a:endParaRPr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C61C05A0-9E03-49FF-8E94-8C464417C7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6.png"/><Relationship Id="rId9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ymbolcraft.com/graphics/bsp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m-ent.com/manuals/cookbook/depthalpha/z_vs_a_zcolor.avi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hyperlink" Target="http://www.dam-ent.com/manuals/cookbook/depthalpha/z_vs_a_zbuf.avi" TargetMode="External"/><Relationship Id="rId4" Type="http://schemas.openxmlformats.org/officeDocument/2006/relationships/image" Target="../media/image8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Computer Graphics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Bing-Yu Chen</a:t>
            </a:r>
            <a:br>
              <a:rPr lang="en-US" altLang="ja-JP" dirty="0" smtClean="0"/>
            </a:br>
            <a:r>
              <a:rPr lang="en-US" altLang="ja-JP" dirty="0" smtClean="0"/>
              <a:t>National Taiwan </a:t>
            </a:r>
            <a:r>
              <a:rPr lang="en-US" altLang="ja-JP" dirty="0" smtClean="0"/>
              <a:t>University</a:t>
            </a:r>
            <a:endParaRPr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The Painter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s Algorithm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for the planes with constant </a:t>
            </a:r>
            <a:r>
              <a:rPr lang="en-US" altLang="ja-JP" i="1" smtClean="0"/>
              <a:t>z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not for real 3D, just for 2½D</a:t>
            </a:r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en-US" altLang="ja-JP" sz="2600" b="1" smtClean="0"/>
              <a:t>sort</a:t>
            </a:r>
            <a:r>
              <a:rPr lang="en-US" altLang="ja-JP" sz="2600" smtClean="0"/>
              <a:t> all polygons according to the smallest (farthest) </a:t>
            </a:r>
            <a:r>
              <a:rPr lang="en-US" altLang="ja-JP" sz="2600" i="1" smtClean="0"/>
              <a:t>z</a:t>
            </a:r>
            <a:r>
              <a:rPr lang="en-US" altLang="ja-JP" sz="2600" smtClean="0"/>
              <a:t> coordinate of each</a:t>
            </a:r>
          </a:p>
          <a:p>
            <a:pPr eaLnBrk="1" hangingPunct="1"/>
            <a:r>
              <a:rPr lang="en-US" altLang="ja-JP" sz="2600" b="1" smtClean="0"/>
              <a:t>scan convert</a:t>
            </a:r>
            <a:r>
              <a:rPr lang="en-US" altLang="ja-JP" sz="2600" smtClean="0"/>
              <a:t> each polygon in ascending order of smallest </a:t>
            </a:r>
            <a:r>
              <a:rPr lang="en-US" altLang="ja-JP" sz="2600" i="1" smtClean="0"/>
              <a:t>z</a:t>
            </a:r>
            <a:r>
              <a:rPr lang="en-US" altLang="ja-JP" sz="2600" smtClean="0"/>
              <a:t> coordinate (i.e., back to front)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The Depth-Sort Algorithm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2600" b="1" smtClean="0"/>
              <a:t>sort</a:t>
            </a:r>
            <a:r>
              <a:rPr lang="en-US" altLang="ja-JP" sz="2600" smtClean="0"/>
              <a:t> all polygons according to the smallest (farthest) </a:t>
            </a:r>
            <a:r>
              <a:rPr lang="en-US" altLang="ja-JP" sz="2600" i="1" smtClean="0"/>
              <a:t>z</a:t>
            </a:r>
            <a:r>
              <a:rPr lang="en-US" altLang="ja-JP" sz="2600" smtClean="0"/>
              <a:t> coordinate of each</a:t>
            </a:r>
          </a:p>
          <a:p>
            <a:pPr eaLnBrk="1" hangingPunct="1"/>
            <a:r>
              <a:rPr lang="en-US" altLang="ja-JP" sz="2600" smtClean="0"/>
              <a:t>resolve any ambiguities that sorting may cause when the polygons</a:t>
            </a:r>
            <a:r>
              <a:rPr lang="en-US" altLang="ja-JP" sz="2600" smtClean="0">
                <a:latin typeface="Arial" charset="0"/>
              </a:rPr>
              <a:t>’</a:t>
            </a:r>
            <a:r>
              <a:rPr lang="en-US" altLang="ja-JP" sz="2600" smtClean="0"/>
              <a:t> </a:t>
            </a:r>
            <a:r>
              <a:rPr lang="en-US" altLang="ja-JP" sz="2600" i="1" smtClean="0"/>
              <a:t>z</a:t>
            </a:r>
            <a:r>
              <a:rPr lang="en-US" altLang="ja-JP" sz="2600" smtClean="0"/>
              <a:t> extents </a:t>
            </a:r>
            <a:r>
              <a:rPr lang="en-US" altLang="ja-JP" sz="2600" b="1" smtClean="0"/>
              <a:t>overlap</a:t>
            </a:r>
            <a:r>
              <a:rPr lang="en-US" altLang="ja-JP" sz="2600" smtClean="0"/>
              <a:t>, </a:t>
            </a:r>
            <a:r>
              <a:rPr lang="en-US" altLang="ja-JP" sz="2600" b="1" smtClean="0"/>
              <a:t>splitting</a:t>
            </a:r>
            <a:r>
              <a:rPr lang="en-US" altLang="ja-JP" sz="2600" smtClean="0"/>
              <a:t> polygons if necessary</a:t>
            </a:r>
          </a:p>
          <a:p>
            <a:pPr eaLnBrk="1" hangingPunct="1"/>
            <a:r>
              <a:rPr lang="en-US" altLang="ja-JP" sz="2600" b="1" smtClean="0"/>
              <a:t>scan convert</a:t>
            </a:r>
            <a:r>
              <a:rPr lang="en-US" altLang="ja-JP" sz="2600" smtClean="0"/>
              <a:t> each polygon in ascending order of smallest </a:t>
            </a:r>
            <a:r>
              <a:rPr lang="en-US" altLang="ja-JP" sz="2600" i="1" smtClean="0"/>
              <a:t>z</a:t>
            </a:r>
            <a:r>
              <a:rPr lang="en-US" altLang="ja-JP" sz="2600" smtClean="0"/>
              <a:t> coordinate (i.e., back to front)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Overlap Cases</a:t>
            </a:r>
          </a:p>
        </p:txBody>
      </p:sp>
      <p:sp>
        <p:nvSpPr>
          <p:cNvPr id="17411" name="Text Box 69"/>
          <p:cNvSpPr txBox="1">
            <a:spLocks noChangeArrowheads="1"/>
          </p:cNvSpPr>
          <p:nvPr/>
        </p:nvSpPr>
        <p:spPr bwMode="auto">
          <a:xfrm>
            <a:off x="5675313" y="44370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b="1" i="1"/>
              <a:t>x</a:t>
            </a:r>
          </a:p>
        </p:txBody>
      </p:sp>
      <p:grpSp>
        <p:nvGrpSpPr>
          <p:cNvPr id="17412" name="Group 82"/>
          <p:cNvGrpSpPr>
            <a:grpSpLocks/>
          </p:cNvGrpSpPr>
          <p:nvPr/>
        </p:nvGrpSpPr>
        <p:grpSpPr bwMode="auto">
          <a:xfrm>
            <a:off x="468313" y="2781300"/>
            <a:ext cx="2808287" cy="2016125"/>
            <a:chOff x="295" y="1752"/>
            <a:chExt cx="1769" cy="1270"/>
          </a:xfrm>
        </p:grpSpPr>
        <p:sp>
          <p:nvSpPr>
            <p:cNvPr id="17445" name="Freeform 57"/>
            <p:cNvSpPr>
              <a:spLocks/>
            </p:cNvSpPr>
            <p:nvPr/>
          </p:nvSpPr>
          <p:spPr bwMode="auto">
            <a:xfrm>
              <a:off x="1176" y="2119"/>
              <a:ext cx="408" cy="233"/>
            </a:xfrm>
            <a:custGeom>
              <a:avLst/>
              <a:gdLst>
                <a:gd name="T0" fmla="*/ 0 w 408"/>
                <a:gd name="T1" fmla="*/ 0 h 233"/>
                <a:gd name="T2" fmla="*/ 408 w 408"/>
                <a:gd name="T3" fmla="*/ 20 h 233"/>
                <a:gd name="T4" fmla="*/ 285 w 408"/>
                <a:gd name="T5" fmla="*/ 233 h 233"/>
                <a:gd name="T6" fmla="*/ 0 w 408"/>
                <a:gd name="T7" fmla="*/ 0 h 2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8"/>
                <a:gd name="T13" fmla="*/ 0 h 233"/>
                <a:gd name="T14" fmla="*/ 408 w 408"/>
                <a:gd name="T15" fmla="*/ 233 h 2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8" h="233">
                  <a:moveTo>
                    <a:pt x="0" y="0"/>
                  </a:moveTo>
                  <a:lnTo>
                    <a:pt x="408" y="20"/>
                  </a:lnTo>
                  <a:lnTo>
                    <a:pt x="285" y="2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 w="0">
              <a:solidFill>
                <a:srgbClr val="999999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46" name="Freeform 58"/>
            <p:cNvSpPr>
              <a:spLocks/>
            </p:cNvSpPr>
            <p:nvPr/>
          </p:nvSpPr>
          <p:spPr bwMode="auto">
            <a:xfrm>
              <a:off x="1176" y="2119"/>
              <a:ext cx="408" cy="233"/>
            </a:xfrm>
            <a:custGeom>
              <a:avLst/>
              <a:gdLst>
                <a:gd name="T0" fmla="*/ 0 w 408"/>
                <a:gd name="T1" fmla="*/ 0 h 233"/>
                <a:gd name="T2" fmla="*/ 408 w 408"/>
                <a:gd name="T3" fmla="*/ 20 h 233"/>
                <a:gd name="T4" fmla="*/ 285 w 408"/>
                <a:gd name="T5" fmla="*/ 233 h 233"/>
                <a:gd name="T6" fmla="*/ 0 w 408"/>
                <a:gd name="T7" fmla="*/ 0 h 2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8"/>
                <a:gd name="T13" fmla="*/ 0 h 233"/>
                <a:gd name="T14" fmla="*/ 408 w 408"/>
                <a:gd name="T15" fmla="*/ 233 h 2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8" h="233">
                  <a:moveTo>
                    <a:pt x="0" y="0"/>
                  </a:moveTo>
                  <a:lnTo>
                    <a:pt x="408" y="20"/>
                  </a:lnTo>
                  <a:lnTo>
                    <a:pt x="285" y="233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47" name="Freeform 59"/>
            <p:cNvSpPr>
              <a:spLocks/>
            </p:cNvSpPr>
            <p:nvPr/>
          </p:nvSpPr>
          <p:spPr bwMode="auto">
            <a:xfrm>
              <a:off x="487" y="1996"/>
              <a:ext cx="1426" cy="685"/>
            </a:xfrm>
            <a:custGeom>
              <a:avLst/>
              <a:gdLst>
                <a:gd name="T0" fmla="*/ 0 w 1426"/>
                <a:gd name="T1" fmla="*/ 0 h 685"/>
                <a:gd name="T2" fmla="*/ 1426 w 1426"/>
                <a:gd name="T3" fmla="*/ 685 h 685"/>
                <a:gd name="T4" fmla="*/ 412 w 1426"/>
                <a:gd name="T5" fmla="*/ 515 h 685"/>
                <a:gd name="T6" fmla="*/ 309 w 1426"/>
                <a:gd name="T7" fmla="*/ 321 h 685"/>
                <a:gd name="T8" fmla="*/ 503 w 1426"/>
                <a:gd name="T9" fmla="*/ 396 h 685"/>
                <a:gd name="T10" fmla="*/ 0 w 1426"/>
                <a:gd name="T11" fmla="*/ 0 h 68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26"/>
                <a:gd name="T19" fmla="*/ 0 h 685"/>
                <a:gd name="T20" fmla="*/ 1426 w 1426"/>
                <a:gd name="T21" fmla="*/ 685 h 68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26" h="685">
                  <a:moveTo>
                    <a:pt x="0" y="0"/>
                  </a:moveTo>
                  <a:lnTo>
                    <a:pt x="1426" y="685"/>
                  </a:lnTo>
                  <a:lnTo>
                    <a:pt x="412" y="515"/>
                  </a:lnTo>
                  <a:lnTo>
                    <a:pt x="309" y="321"/>
                  </a:lnTo>
                  <a:lnTo>
                    <a:pt x="503" y="3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48" name="Freeform 60"/>
            <p:cNvSpPr>
              <a:spLocks/>
            </p:cNvSpPr>
            <p:nvPr/>
          </p:nvSpPr>
          <p:spPr bwMode="auto">
            <a:xfrm>
              <a:off x="487" y="1996"/>
              <a:ext cx="1426" cy="685"/>
            </a:xfrm>
            <a:custGeom>
              <a:avLst/>
              <a:gdLst>
                <a:gd name="T0" fmla="*/ 0 w 1426"/>
                <a:gd name="T1" fmla="*/ 0 h 685"/>
                <a:gd name="T2" fmla="*/ 1426 w 1426"/>
                <a:gd name="T3" fmla="*/ 685 h 685"/>
                <a:gd name="T4" fmla="*/ 412 w 1426"/>
                <a:gd name="T5" fmla="*/ 515 h 685"/>
                <a:gd name="T6" fmla="*/ 309 w 1426"/>
                <a:gd name="T7" fmla="*/ 321 h 685"/>
                <a:gd name="T8" fmla="*/ 503 w 1426"/>
                <a:gd name="T9" fmla="*/ 396 h 685"/>
                <a:gd name="T10" fmla="*/ 0 w 1426"/>
                <a:gd name="T11" fmla="*/ 0 h 68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26"/>
                <a:gd name="T19" fmla="*/ 0 h 685"/>
                <a:gd name="T20" fmla="*/ 1426 w 1426"/>
                <a:gd name="T21" fmla="*/ 685 h 68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26" h="685">
                  <a:moveTo>
                    <a:pt x="0" y="0"/>
                  </a:moveTo>
                  <a:lnTo>
                    <a:pt x="1426" y="685"/>
                  </a:lnTo>
                  <a:lnTo>
                    <a:pt x="412" y="515"/>
                  </a:lnTo>
                  <a:lnTo>
                    <a:pt x="309" y="321"/>
                  </a:lnTo>
                  <a:lnTo>
                    <a:pt x="503" y="39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49" name="Freeform 63"/>
            <p:cNvSpPr>
              <a:spLocks/>
            </p:cNvSpPr>
            <p:nvPr/>
          </p:nvSpPr>
          <p:spPr bwMode="auto">
            <a:xfrm>
              <a:off x="372" y="2740"/>
              <a:ext cx="51" cy="72"/>
            </a:xfrm>
            <a:custGeom>
              <a:avLst/>
              <a:gdLst>
                <a:gd name="T0" fmla="*/ 0 w 51"/>
                <a:gd name="T1" fmla="*/ 0 h 72"/>
                <a:gd name="T2" fmla="*/ 51 w 51"/>
                <a:gd name="T3" fmla="*/ 0 h 72"/>
                <a:gd name="T4" fmla="*/ 23 w 51"/>
                <a:gd name="T5" fmla="*/ 72 h 72"/>
                <a:gd name="T6" fmla="*/ 0 w 51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72"/>
                <a:gd name="T14" fmla="*/ 51 w 51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72">
                  <a:moveTo>
                    <a:pt x="0" y="0"/>
                  </a:moveTo>
                  <a:lnTo>
                    <a:pt x="51" y="0"/>
                  </a:lnTo>
                  <a:lnTo>
                    <a:pt x="23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50" name="Freeform 65"/>
            <p:cNvSpPr>
              <a:spLocks/>
            </p:cNvSpPr>
            <p:nvPr/>
          </p:nvSpPr>
          <p:spPr bwMode="auto">
            <a:xfrm>
              <a:off x="1826" y="1846"/>
              <a:ext cx="63" cy="55"/>
            </a:xfrm>
            <a:custGeom>
              <a:avLst/>
              <a:gdLst>
                <a:gd name="T0" fmla="*/ 0 w 63"/>
                <a:gd name="T1" fmla="*/ 55 h 55"/>
                <a:gd name="T2" fmla="*/ 0 w 63"/>
                <a:gd name="T3" fmla="*/ 0 h 55"/>
                <a:gd name="T4" fmla="*/ 63 w 63"/>
                <a:gd name="T5" fmla="*/ 27 h 55"/>
                <a:gd name="T6" fmla="*/ 0 w 63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55"/>
                <a:gd name="T14" fmla="*/ 63 w 63"/>
                <a:gd name="T15" fmla="*/ 55 h 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55">
                  <a:moveTo>
                    <a:pt x="0" y="55"/>
                  </a:moveTo>
                  <a:lnTo>
                    <a:pt x="0" y="0"/>
                  </a:lnTo>
                  <a:lnTo>
                    <a:pt x="63" y="27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51" name="Freeform 67"/>
            <p:cNvSpPr>
              <a:spLocks/>
            </p:cNvSpPr>
            <p:nvPr/>
          </p:nvSpPr>
          <p:spPr bwMode="auto">
            <a:xfrm>
              <a:off x="395" y="1873"/>
              <a:ext cx="1443" cy="879"/>
            </a:xfrm>
            <a:custGeom>
              <a:avLst/>
              <a:gdLst>
                <a:gd name="T0" fmla="*/ 0 w 1443"/>
                <a:gd name="T1" fmla="*/ 879 h 879"/>
                <a:gd name="T2" fmla="*/ 0 w 1443"/>
                <a:gd name="T3" fmla="*/ 0 h 879"/>
                <a:gd name="T4" fmla="*/ 1443 w 1443"/>
                <a:gd name="T5" fmla="*/ 0 h 879"/>
                <a:gd name="T6" fmla="*/ 0 60000 65536"/>
                <a:gd name="T7" fmla="*/ 0 60000 65536"/>
                <a:gd name="T8" fmla="*/ 0 60000 65536"/>
                <a:gd name="T9" fmla="*/ 0 w 1443"/>
                <a:gd name="T10" fmla="*/ 0 h 879"/>
                <a:gd name="T11" fmla="*/ 1443 w 1443"/>
                <a:gd name="T12" fmla="*/ 879 h 8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3" h="879">
                  <a:moveTo>
                    <a:pt x="0" y="879"/>
                  </a:moveTo>
                  <a:lnTo>
                    <a:pt x="0" y="0"/>
                  </a:lnTo>
                  <a:lnTo>
                    <a:pt x="1443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52" name="Text Box 68"/>
            <p:cNvSpPr txBox="1">
              <a:spLocks noChangeArrowheads="1"/>
            </p:cNvSpPr>
            <p:nvPr/>
          </p:nvSpPr>
          <p:spPr bwMode="auto">
            <a:xfrm>
              <a:off x="1852" y="1752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x</a:t>
              </a:r>
            </a:p>
          </p:txBody>
        </p:sp>
        <p:sp>
          <p:nvSpPr>
            <p:cNvPr id="17453" name="Text Box 73"/>
            <p:cNvSpPr txBox="1">
              <a:spLocks noChangeArrowheads="1"/>
            </p:cNvSpPr>
            <p:nvPr/>
          </p:nvSpPr>
          <p:spPr bwMode="auto">
            <a:xfrm>
              <a:off x="295" y="2791"/>
              <a:ext cx="20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z</a:t>
              </a:r>
            </a:p>
          </p:txBody>
        </p:sp>
        <p:sp>
          <p:nvSpPr>
            <p:cNvPr id="17454" name="Text Box 74"/>
            <p:cNvSpPr txBox="1">
              <a:spLocks noChangeArrowheads="1"/>
            </p:cNvSpPr>
            <p:nvPr/>
          </p:nvSpPr>
          <p:spPr bwMode="auto">
            <a:xfrm>
              <a:off x="975" y="2296"/>
              <a:ext cx="22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P</a:t>
              </a:r>
            </a:p>
          </p:txBody>
        </p:sp>
        <p:sp>
          <p:nvSpPr>
            <p:cNvPr id="17455" name="Text Box 75"/>
            <p:cNvSpPr txBox="1">
              <a:spLocks noChangeArrowheads="1"/>
            </p:cNvSpPr>
            <p:nvPr/>
          </p:nvSpPr>
          <p:spPr bwMode="auto">
            <a:xfrm>
              <a:off x="1327" y="2110"/>
              <a:ext cx="2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>
                  <a:solidFill>
                    <a:schemeClr val="bg1"/>
                  </a:solidFill>
                </a:rPr>
                <a:t>Q</a:t>
              </a:r>
            </a:p>
          </p:txBody>
        </p:sp>
      </p:grpSp>
      <p:grpSp>
        <p:nvGrpSpPr>
          <p:cNvPr id="17413" name="Group 83"/>
          <p:cNvGrpSpPr>
            <a:grpSpLocks/>
          </p:cNvGrpSpPr>
          <p:nvPr/>
        </p:nvGrpSpPr>
        <p:grpSpPr bwMode="auto">
          <a:xfrm>
            <a:off x="3230563" y="2492375"/>
            <a:ext cx="2503487" cy="2198688"/>
            <a:chOff x="2035" y="1570"/>
            <a:chExt cx="1577" cy="1385"/>
          </a:xfrm>
        </p:grpSpPr>
        <p:sp>
          <p:nvSpPr>
            <p:cNvPr id="17431" name="Freeform 14"/>
            <p:cNvSpPr>
              <a:spLocks/>
            </p:cNvSpPr>
            <p:nvPr/>
          </p:nvSpPr>
          <p:spPr bwMode="auto">
            <a:xfrm>
              <a:off x="2487" y="1961"/>
              <a:ext cx="967" cy="835"/>
            </a:xfrm>
            <a:custGeom>
              <a:avLst/>
              <a:gdLst>
                <a:gd name="T0" fmla="*/ 47 w 967"/>
                <a:gd name="T1" fmla="*/ 403 h 835"/>
                <a:gd name="T2" fmla="*/ 0 w 967"/>
                <a:gd name="T3" fmla="*/ 0 h 835"/>
                <a:gd name="T4" fmla="*/ 967 w 967"/>
                <a:gd name="T5" fmla="*/ 166 h 835"/>
                <a:gd name="T6" fmla="*/ 812 w 967"/>
                <a:gd name="T7" fmla="*/ 835 h 835"/>
                <a:gd name="T8" fmla="*/ 392 w 967"/>
                <a:gd name="T9" fmla="*/ 253 h 835"/>
                <a:gd name="T10" fmla="*/ 325 w 967"/>
                <a:gd name="T11" fmla="*/ 380 h 835"/>
                <a:gd name="T12" fmla="*/ 47 w 967"/>
                <a:gd name="T13" fmla="*/ 403 h 8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7"/>
                <a:gd name="T22" fmla="*/ 0 h 835"/>
                <a:gd name="T23" fmla="*/ 967 w 967"/>
                <a:gd name="T24" fmla="*/ 835 h 8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7" h="835">
                  <a:moveTo>
                    <a:pt x="47" y="403"/>
                  </a:moveTo>
                  <a:lnTo>
                    <a:pt x="0" y="0"/>
                  </a:lnTo>
                  <a:lnTo>
                    <a:pt x="967" y="166"/>
                  </a:lnTo>
                  <a:lnTo>
                    <a:pt x="812" y="835"/>
                  </a:lnTo>
                  <a:lnTo>
                    <a:pt x="392" y="253"/>
                  </a:lnTo>
                  <a:lnTo>
                    <a:pt x="325" y="380"/>
                  </a:lnTo>
                  <a:lnTo>
                    <a:pt x="47" y="403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32" name="Freeform 15"/>
            <p:cNvSpPr>
              <a:spLocks/>
            </p:cNvSpPr>
            <p:nvPr/>
          </p:nvSpPr>
          <p:spPr bwMode="auto">
            <a:xfrm>
              <a:off x="2487" y="1961"/>
              <a:ext cx="967" cy="835"/>
            </a:xfrm>
            <a:custGeom>
              <a:avLst/>
              <a:gdLst>
                <a:gd name="T0" fmla="*/ 47 w 967"/>
                <a:gd name="T1" fmla="*/ 403 h 835"/>
                <a:gd name="T2" fmla="*/ 0 w 967"/>
                <a:gd name="T3" fmla="*/ 0 h 835"/>
                <a:gd name="T4" fmla="*/ 967 w 967"/>
                <a:gd name="T5" fmla="*/ 166 h 835"/>
                <a:gd name="T6" fmla="*/ 812 w 967"/>
                <a:gd name="T7" fmla="*/ 835 h 835"/>
                <a:gd name="T8" fmla="*/ 392 w 967"/>
                <a:gd name="T9" fmla="*/ 253 h 835"/>
                <a:gd name="T10" fmla="*/ 325 w 967"/>
                <a:gd name="T11" fmla="*/ 380 h 835"/>
                <a:gd name="T12" fmla="*/ 47 w 967"/>
                <a:gd name="T13" fmla="*/ 403 h 8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67"/>
                <a:gd name="T22" fmla="*/ 0 h 835"/>
                <a:gd name="T23" fmla="*/ 967 w 967"/>
                <a:gd name="T24" fmla="*/ 835 h 8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67" h="835">
                  <a:moveTo>
                    <a:pt x="47" y="403"/>
                  </a:moveTo>
                  <a:lnTo>
                    <a:pt x="0" y="0"/>
                  </a:lnTo>
                  <a:lnTo>
                    <a:pt x="967" y="166"/>
                  </a:lnTo>
                  <a:lnTo>
                    <a:pt x="812" y="835"/>
                  </a:lnTo>
                  <a:lnTo>
                    <a:pt x="392" y="253"/>
                  </a:lnTo>
                  <a:lnTo>
                    <a:pt x="325" y="380"/>
                  </a:lnTo>
                  <a:lnTo>
                    <a:pt x="47" y="40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33" name="Freeform 16"/>
            <p:cNvSpPr>
              <a:spLocks/>
            </p:cNvSpPr>
            <p:nvPr/>
          </p:nvSpPr>
          <p:spPr bwMode="auto">
            <a:xfrm>
              <a:off x="2570" y="2547"/>
              <a:ext cx="155" cy="206"/>
            </a:xfrm>
            <a:custGeom>
              <a:avLst/>
              <a:gdLst>
                <a:gd name="T0" fmla="*/ 155 w 155"/>
                <a:gd name="T1" fmla="*/ 0 h 206"/>
                <a:gd name="T2" fmla="*/ 28 w 155"/>
                <a:gd name="T3" fmla="*/ 206 h 206"/>
                <a:gd name="T4" fmla="*/ 0 w 155"/>
                <a:gd name="T5" fmla="*/ 39 h 206"/>
                <a:gd name="T6" fmla="*/ 155 w 155"/>
                <a:gd name="T7" fmla="*/ 0 h 2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5"/>
                <a:gd name="T13" fmla="*/ 0 h 206"/>
                <a:gd name="T14" fmla="*/ 155 w 155"/>
                <a:gd name="T15" fmla="*/ 206 h 2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5" h="206">
                  <a:moveTo>
                    <a:pt x="155" y="0"/>
                  </a:moveTo>
                  <a:lnTo>
                    <a:pt x="28" y="206"/>
                  </a:lnTo>
                  <a:lnTo>
                    <a:pt x="0" y="39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34" name="Freeform 17"/>
            <p:cNvSpPr>
              <a:spLocks/>
            </p:cNvSpPr>
            <p:nvPr/>
          </p:nvSpPr>
          <p:spPr bwMode="auto">
            <a:xfrm>
              <a:off x="2570" y="2547"/>
              <a:ext cx="155" cy="206"/>
            </a:xfrm>
            <a:custGeom>
              <a:avLst/>
              <a:gdLst>
                <a:gd name="T0" fmla="*/ 155 w 155"/>
                <a:gd name="T1" fmla="*/ 0 h 206"/>
                <a:gd name="T2" fmla="*/ 28 w 155"/>
                <a:gd name="T3" fmla="*/ 206 h 206"/>
                <a:gd name="T4" fmla="*/ 0 w 155"/>
                <a:gd name="T5" fmla="*/ 39 h 206"/>
                <a:gd name="T6" fmla="*/ 155 w 155"/>
                <a:gd name="T7" fmla="*/ 0 h 20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5"/>
                <a:gd name="T13" fmla="*/ 0 h 206"/>
                <a:gd name="T14" fmla="*/ 155 w 155"/>
                <a:gd name="T15" fmla="*/ 206 h 20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5" h="206">
                  <a:moveTo>
                    <a:pt x="155" y="0"/>
                  </a:moveTo>
                  <a:lnTo>
                    <a:pt x="28" y="206"/>
                  </a:lnTo>
                  <a:lnTo>
                    <a:pt x="0" y="39"/>
                  </a:lnTo>
                  <a:lnTo>
                    <a:pt x="155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35" name="Freeform 18"/>
            <p:cNvSpPr>
              <a:spLocks/>
            </p:cNvSpPr>
            <p:nvPr/>
          </p:nvSpPr>
          <p:spPr bwMode="auto">
            <a:xfrm>
              <a:off x="2249" y="2333"/>
              <a:ext cx="813" cy="317"/>
            </a:xfrm>
            <a:custGeom>
              <a:avLst/>
              <a:gdLst>
                <a:gd name="T0" fmla="*/ 713 w 813"/>
                <a:gd name="T1" fmla="*/ 0 h 317"/>
                <a:gd name="T2" fmla="*/ 0 w 813"/>
                <a:gd name="T3" fmla="*/ 47 h 317"/>
                <a:gd name="T4" fmla="*/ 60 w 813"/>
                <a:gd name="T5" fmla="*/ 317 h 317"/>
                <a:gd name="T6" fmla="*/ 813 w 813"/>
                <a:gd name="T7" fmla="*/ 134 h 317"/>
                <a:gd name="T8" fmla="*/ 713 w 813"/>
                <a:gd name="T9" fmla="*/ 0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3"/>
                <a:gd name="T16" fmla="*/ 0 h 317"/>
                <a:gd name="T17" fmla="*/ 813 w 813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3" h="317">
                  <a:moveTo>
                    <a:pt x="713" y="0"/>
                  </a:moveTo>
                  <a:lnTo>
                    <a:pt x="0" y="47"/>
                  </a:lnTo>
                  <a:lnTo>
                    <a:pt x="60" y="317"/>
                  </a:lnTo>
                  <a:lnTo>
                    <a:pt x="813" y="134"/>
                  </a:lnTo>
                  <a:lnTo>
                    <a:pt x="713" y="0"/>
                  </a:lnTo>
                  <a:close/>
                </a:path>
              </a:pathLst>
            </a:custGeom>
            <a:solidFill>
              <a:srgbClr val="999999"/>
            </a:solidFill>
            <a:ln w="0">
              <a:solidFill>
                <a:srgbClr val="999999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36" name="Freeform 19"/>
            <p:cNvSpPr>
              <a:spLocks/>
            </p:cNvSpPr>
            <p:nvPr/>
          </p:nvSpPr>
          <p:spPr bwMode="auto">
            <a:xfrm>
              <a:off x="2249" y="2333"/>
              <a:ext cx="813" cy="317"/>
            </a:xfrm>
            <a:custGeom>
              <a:avLst/>
              <a:gdLst>
                <a:gd name="T0" fmla="*/ 713 w 813"/>
                <a:gd name="T1" fmla="*/ 0 h 317"/>
                <a:gd name="T2" fmla="*/ 0 w 813"/>
                <a:gd name="T3" fmla="*/ 47 h 317"/>
                <a:gd name="T4" fmla="*/ 60 w 813"/>
                <a:gd name="T5" fmla="*/ 317 h 317"/>
                <a:gd name="T6" fmla="*/ 813 w 813"/>
                <a:gd name="T7" fmla="*/ 134 h 317"/>
                <a:gd name="T8" fmla="*/ 713 w 813"/>
                <a:gd name="T9" fmla="*/ 0 h 3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3"/>
                <a:gd name="T16" fmla="*/ 0 h 317"/>
                <a:gd name="T17" fmla="*/ 813 w 813"/>
                <a:gd name="T18" fmla="*/ 317 h 3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3" h="317">
                  <a:moveTo>
                    <a:pt x="713" y="0"/>
                  </a:moveTo>
                  <a:lnTo>
                    <a:pt x="0" y="47"/>
                  </a:lnTo>
                  <a:lnTo>
                    <a:pt x="60" y="317"/>
                  </a:lnTo>
                  <a:lnTo>
                    <a:pt x="813" y="134"/>
                  </a:lnTo>
                  <a:lnTo>
                    <a:pt x="713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37" name="Freeform 20"/>
            <p:cNvSpPr>
              <a:spLocks/>
            </p:cNvSpPr>
            <p:nvPr/>
          </p:nvSpPr>
          <p:spPr bwMode="auto">
            <a:xfrm>
              <a:off x="3394" y="2301"/>
              <a:ext cx="210" cy="87"/>
            </a:xfrm>
            <a:custGeom>
              <a:avLst/>
              <a:gdLst>
                <a:gd name="T0" fmla="*/ 20 w 210"/>
                <a:gd name="T1" fmla="*/ 0 h 87"/>
                <a:gd name="T2" fmla="*/ 210 w 210"/>
                <a:gd name="T3" fmla="*/ 0 h 87"/>
                <a:gd name="T4" fmla="*/ 0 w 210"/>
                <a:gd name="T5" fmla="*/ 87 h 87"/>
                <a:gd name="T6" fmla="*/ 20 w 210"/>
                <a:gd name="T7" fmla="*/ 0 h 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0"/>
                <a:gd name="T13" fmla="*/ 0 h 87"/>
                <a:gd name="T14" fmla="*/ 210 w 210"/>
                <a:gd name="T15" fmla="*/ 87 h 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0" h="87">
                  <a:moveTo>
                    <a:pt x="20" y="0"/>
                  </a:moveTo>
                  <a:lnTo>
                    <a:pt x="210" y="0"/>
                  </a:lnTo>
                  <a:lnTo>
                    <a:pt x="0" y="87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999999"/>
            </a:solidFill>
            <a:ln w="0">
              <a:solidFill>
                <a:srgbClr val="999999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38" name="Freeform 21"/>
            <p:cNvSpPr>
              <a:spLocks/>
            </p:cNvSpPr>
            <p:nvPr/>
          </p:nvSpPr>
          <p:spPr bwMode="auto">
            <a:xfrm>
              <a:off x="3394" y="2301"/>
              <a:ext cx="210" cy="87"/>
            </a:xfrm>
            <a:custGeom>
              <a:avLst/>
              <a:gdLst>
                <a:gd name="T0" fmla="*/ 20 w 210"/>
                <a:gd name="T1" fmla="*/ 0 h 87"/>
                <a:gd name="T2" fmla="*/ 210 w 210"/>
                <a:gd name="T3" fmla="*/ 0 h 87"/>
                <a:gd name="T4" fmla="*/ 0 w 210"/>
                <a:gd name="T5" fmla="*/ 87 h 87"/>
                <a:gd name="T6" fmla="*/ 20 w 210"/>
                <a:gd name="T7" fmla="*/ 0 h 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0"/>
                <a:gd name="T13" fmla="*/ 0 h 87"/>
                <a:gd name="T14" fmla="*/ 210 w 210"/>
                <a:gd name="T15" fmla="*/ 87 h 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0" h="87">
                  <a:moveTo>
                    <a:pt x="20" y="0"/>
                  </a:moveTo>
                  <a:lnTo>
                    <a:pt x="210" y="0"/>
                  </a:lnTo>
                  <a:lnTo>
                    <a:pt x="0" y="87"/>
                  </a:lnTo>
                  <a:lnTo>
                    <a:pt x="2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39" name="Freeform 26"/>
            <p:cNvSpPr>
              <a:spLocks/>
            </p:cNvSpPr>
            <p:nvPr/>
          </p:nvSpPr>
          <p:spPr bwMode="auto">
            <a:xfrm>
              <a:off x="2091" y="1830"/>
              <a:ext cx="51" cy="71"/>
            </a:xfrm>
            <a:custGeom>
              <a:avLst/>
              <a:gdLst>
                <a:gd name="T0" fmla="*/ 0 w 51"/>
                <a:gd name="T1" fmla="*/ 71 h 71"/>
                <a:gd name="T2" fmla="*/ 51 w 51"/>
                <a:gd name="T3" fmla="*/ 71 h 71"/>
                <a:gd name="T4" fmla="*/ 23 w 51"/>
                <a:gd name="T5" fmla="*/ 0 h 71"/>
                <a:gd name="T6" fmla="*/ 0 w 51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71"/>
                <a:gd name="T14" fmla="*/ 51 w 51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71">
                  <a:moveTo>
                    <a:pt x="0" y="71"/>
                  </a:moveTo>
                  <a:lnTo>
                    <a:pt x="51" y="71"/>
                  </a:lnTo>
                  <a:lnTo>
                    <a:pt x="23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40" name="Freeform 28"/>
            <p:cNvSpPr>
              <a:spLocks/>
            </p:cNvSpPr>
            <p:nvPr/>
          </p:nvSpPr>
          <p:spPr bwMode="auto">
            <a:xfrm>
              <a:off x="3549" y="2895"/>
              <a:ext cx="63" cy="60"/>
            </a:xfrm>
            <a:custGeom>
              <a:avLst/>
              <a:gdLst>
                <a:gd name="T0" fmla="*/ 0 w 63"/>
                <a:gd name="T1" fmla="*/ 0 h 60"/>
                <a:gd name="T2" fmla="*/ 0 w 63"/>
                <a:gd name="T3" fmla="*/ 60 h 60"/>
                <a:gd name="T4" fmla="*/ 63 w 63"/>
                <a:gd name="T5" fmla="*/ 28 h 60"/>
                <a:gd name="T6" fmla="*/ 0 w 63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60"/>
                <a:gd name="T14" fmla="*/ 63 w 63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60">
                  <a:moveTo>
                    <a:pt x="0" y="0"/>
                  </a:moveTo>
                  <a:lnTo>
                    <a:pt x="0" y="60"/>
                  </a:lnTo>
                  <a:lnTo>
                    <a:pt x="6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41" name="Freeform 30"/>
            <p:cNvSpPr>
              <a:spLocks/>
            </p:cNvSpPr>
            <p:nvPr/>
          </p:nvSpPr>
          <p:spPr bwMode="auto">
            <a:xfrm>
              <a:off x="2114" y="1901"/>
              <a:ext cx="1443" cy="1026"/>
            </a:xfrm>
            <a:custGeom>
              <a:avLst/>
              <a:gdLst>
                <a:gd name="T0" fmla="*/ 0 w 1443"/>
                <a:gd name="T1" fmla="*/ 0 h 1026"/>
                <a:gd name="T2" fmla="*/ 0 w 1443"/>
                <a:gd name="T3" fmla="*/ 1026 h 1026"/>
                <a:gd name="T4" fmla="*/ 1443 w 1443"/>
                <a:gd name="T5" fmla="*/ 1026 h 1026"/>
                <a:gd name="T6" fmla="*/ 0 60000 65536"/>
                <a:gd name="T7" fmla="*/ 0 60000 65536"/>
                <a:gd name="T8" fmla="*/ 0 60000 65536"/>
                <a:gd name="T9" fmla="*/ 0 w 1443"/>
                <a:gd name="T10" fmla="*/ 0 h 1026"/>
                <a:gd name="T11" fmla="*/ 1443 w 1443"/>
                <a:gd name="T12" fmla="*/ 1026 h 10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3" h="1026">
                  <a:moveTo>
                    <a:pt x="0" y="0"/>
                  </a:moveTo>
                  <a:lnTo>
                    <a:pt x="0" y="1026"/>
                  </a:lnTo>
                  <a:lnTo>
                    <a:pt x="1443" y="102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42" name="Text Box 71"/>
            <p:cNvSpPr txBox="1">
              <a:spLocks noChangeArrowheads="1"/>
            </p:cNvSpPr>
            <p:nvPr/>
          </p:nvSpPr>
          <p:spPr bwMode="auto">
            <a:xfrm>
              <a:off x="2035" y="1570"/>
              <a:ext cx="2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y</a:t>
              </a:r>
            </a:p>
          </p:txBody>
        </p:sp>
        <p:sp>
          <p:nvSpPr>
            <p:cNvPr id="17443" name="Text Box 76"/>
            <p:cNvSpPr txBox="1">
              <a:spLocks noChangeArrowheads="1"/>
            </p:cNvSpPr>
            <p:nvPr/>
          </p:nvSpPr>
          <p:spPr bwMode="auto">
            <a:xfrm>
              <a:off x="3107" y="2160"/>
              <a:ext cx="22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P</a:t>
              </a:r>
            </a:p>
          </p:txBody>
        </p:sp>
        <p:sp>
          <p:nvSpPr>
            <p:cNvPr id="17444" name="Text Box 77"/>
            <p:cNvSpPr txBox="1">
              <a:spLocks noChangeArrowheads="1"/>
            </p:cNvSpPr>
            <p:nvPr/>
          </p:nvSpPr>
          <p:spPr bwMode="auto">
            <a:xfrm>
              <a:off x="2290" y="2341"/>
              <a:ext cx="2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>
                  <a:solidFill>
                    <a:schemeClr val="bg1"/>
                  </a:solidFill>
                </a:rPr>
                <a:t>Q</a:t>
              </a:r>
            </a:p>
          </p:txBody>
        </p:sp>
      </p:grpSp>
      <p:grpSp>
        <p:nvGrpSpPr>
          <p:cNvPr id="17414" name="Group 84"/>
          <p:cNvGrpSpPr>
            <a:grpSpLocks/>
          </p:cNvGrpSpPr>
          <p:nvPr/>
        </p:nvGrpSpPr>
        <p:grpSpPr bwMode="auto">
          <a:xfrm>
            <a:off x="5940425" y="2492375"/>
            <a:ext cx="2808288" cy="2311400"/>
            <a:chOff x="3742" y="1570"/>
            <a:chExt cx="1769" cy="1456"/>
          </a:xfrm>
        </p:grpSpPr>
        <p:sp>
          <p:nvSpPr>
            <p:cNvPr id="17415" name="Freeform 34"/>
            <p:cNvSpPr>
              <a:spLocks/>
            </p:cNvSpPr>
            <p:nvPr/>
          </p:nvSpPr>
          <p:spPr bwMode="auto">
            <a:xfrm>
              <a:off x="3963" y="2562"/>
              <a:ext cx="127" cy="32"/>
            </a:xfrm>
            <a:custGeom>
              <a:avLst/>
              <a:gdLst>
                <a:gd name="T0" fmla="*/ 107 w 127"/>
                <a:gd name="T1" fmla="*/ 32 h 32"/>
                <a:gd name="T2" fmla="*/ 0 w 127"/>
                <a:gd name="T3" fmla="*/ 12 h 32"/>
                <a:gd name="T4" fmla="*/ 127 w 127"/>
                <a:gd name="T5" fmla="*/ 0 h 32"/>
                <a:gd name="T6" fmla="*/ 107 w 127"/>
                <a:gd name="T7" fmla="*/ 32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7"/>
                <a:gd name="T13" fmla="*/ 0 h 32"/>
                <a:gd name="T14" fmla="*/ 127 w 12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7" h="32">
                  <a:moveTo>
                    <a:pt x="107" y="32"/>
                  </a:moveTo>
                  <a:lnTo>
                    <a:pt x="0" y="12"/>
                  </a:lnTo>
                  <a:lnTo>
                    <a:pt x="127" y="0"/>
                  </a:lnTo>
                  <a:lnTo>
                    <a:pt x="107" y="32"/>
                  </a:lnTo>
                  <a:close/>
                </a:path>
              </a:pathLst>
            </a:custGeom>
            <a:solidFill>
              <a:srgbClr val="999999"/>
            </a:solidFill>
            <a:ln w="0">
              <a:solidFill>
                <a:srgbClr val="999999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16" name="Freeform 35"/>
            <p:cNvSpPr>
              <a:spLocks/>
            </p:cNvSpPr>
            <p:nvPr/>
          </p:nvSpPr>
          <p:spPr bwMode="auto">
            <a:xfrm>
              <a:off x="3963" y="2562"/>
              <a:ext cx="127" cy="32"/>
            </a:xfrm>
            <a:custGeom>
              <a:avLst/>
              <a:gdLst>
                <a:gd name="T0" fmla="*/ 107 w 127"/>
                <a:gd name="T1" fmla="*/ 32 h 32"/>
                <a:gd name="T2" fmla="*/ 0 w 127"/>
                <a:gd name="T3" fmla="*/ 12 h 32"/>
                <a:gd name="T4" fmla="*/ 127 w 127"/>
                <a:gd name="T5" fmla="*/ 0 h 32"/>
                <a:gd name="T6" fmla="*/ 0 60000 65536"/>
                <a:gd name="T7" fmla="*/ 0 60000 65536"/>
                <a:gd name="T8" fmla="*/ 0 60000 65536"/>
                <a:gd name="T9" fmla="*/ 0 w 127"/>
                <a:gd name="T10" fmla="*/ 0 h 32"/>
                <a:gd name="T11" fmla="*/ 127 w 127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7" h="32">
                  <a:moveTo>
                    <a:pt x="107" y="32"/>
                  </a:moveTo>
                  <a:lnTo>
                    <a:pt x="0" y="12"/>
                  </a:lnTo>
                  <a:lnTo>
                    <a:pt x="127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17" name="Freeform 36"/>
            <p:cNvSpPr>
              <a:spLocks/>
            </p:cNvSpPr>
            <p:nvPr/>
          </p:nvSpPr>
          <p:spPr bwMode="auto">
            <a:xfrm>
              <a:off x="4018" y="1865"/>
              <a:ext cx="452" cy="947"/>
            </a:xfrm>
            <a:custGeom>
              <a:avLst/>
              <a:gdLst>
                <a:gd name="T0" fmla="*/ 0 w 452"/>
                <a:gd name="T1" fmla="*/ 824 h 947"/>
                <a:gd name="T2" fmla="*/ 452 w 452"/>
                <a:gd name="T3" fmla="*/ 0 h 947"/>
                <a:gd name="T4" fmla="*/ 151 w 452"/>
                <a:gd name="T5" fmla="*/ 947 h 947"/>
                <a:gd name="T6" fmla="*/ 0 w 452"/>
                <a:gd name="T7" fmla="*/ 824 h 9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2"/>
                <a:gd name="T13" fmla="*/ 0 h 947"/>
                <a:gd name="T14" fmla="*/ 452 w 452"/>
                <a:gd name="T15" fmla="*/ 947 h 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2" h="947">
                  <a:moveTo>
                    <a:pt x="0" y="824"/>
                  </a:moveTo>
                  <a:lnTo>
                    <a:pt x="452" y="0"/>
                  </a:lnTo>
                  <a:lnTo>
                    <a:pt x="151" y="947"/>
                  </a:lnTo>
                  <a:lnTo>
                    <a:pt x="0" y="824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18" name="Freeform 37"/>
            <p:cNvSpPr>
              <a:spLocks/>
            </p:cNvSpPr>
            <p:nvPr/>
          </p:nvSpPr>
          <p:spPr bwMode="auto">
            <a:xfrm>
              <a:off x="4018" y="1865"/>
              <a:ext cx="452" cy="947"/>
            </a:xfrm>
            <a:custGeom>
              <a:avLst/>
              <a:gdLst>
                <a:gd name="T0" fmla="*/ 0 w 452"/>
                <a:gd name="T1" fmla="*/ 824 h 947"/>
                <a:gd name="T2" fmla="*/ 452 w 452"/>
                <a:gd name="T3" fmla="*/ 0 h 947"/>
                <a:gd name="T4" fmla="*/ 151 w 452"/>
                <a:gd name="T5" fmla="*/ 947 h 947"/>
                <a:gd name="T6" fmla="*/ 0 w 452"/>
                <a:gd name="T7" fmla="*/ 824 h 9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2"/>
                <a:gd name="T13" fmla="*/ 0 h 947"/>
                <a:gd name="T14" fmla="*/ 452 w 452"/>
                <a:gd name="T15" fmla="*/ 947 h 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2" h="947">
                  <a:moveTo>
                    <a:pt x="0" y="824"/>
                  </a:moveTo>
                  <a:lnTo>
                    <a:pt x="452" y="0"/>
                  </a:lnTo>
                  <a:lnTo>
                    <a:pt x="151" y="947"/>
                  </a:lnTo>
                  <a:lnTo>
                    <a:pt x="0" y="82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19" name="Freeform 39"/>
            <p:cNvSpPr>
              <a:spLocks/>
            </p:cNvSpPr>
            <p:nvPr/>
          </p:nvSpPr>
          <p:spPr bwMode="auto">
            <a:xfrm>
              <a:off x="4034" y="1901"/>
              <a:ext cx="745" cy="891"/>
            </a:xfrm>
            <a:custGeom>
              <a:avLst/>
              <a:gdLst>
                <a:gd name="T0" fmla="*/ 0 w 745"/>
                <a:gd name="T1" fmla="*/ 0 h 891"/>
                <a:gd name="T2" fmla="*/ 313 w 745"/>
                <a:gd name="T3" fmla="*/ 0 h 891"/>
                <a:gd name="T4" fmla="*/ 745 w 745"/>
                <a:gd name="T5" fmla="*/ 891 h 891"/>
                <a:gd name="T6" fmla="*/ 0 w 745"/>
                <a:gd name="T7" fmla="*/ 0 h 8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45"/>
                <a:gd name="T13" fmla="*/ 0 h 891"/>
                <a:gd name="T14" fmla="*/ 745 w 745"/>
                <a:gd name="T15" fmla="*/ 891 h 8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45" h="891">
                  <a:moveTo>
                    <a:pt x="0" y="0"/>
                  </a:moveTo>
                  <a:lnTo>
                    <a:pt x="313" y="0"/>
                  </a:lnTo>
                  <a:lnTo>
                    <a:pt x="745" y="8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0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20" name="Freeform 40"/>
            <p:cNvSpPr>
              <a:spLocks/>
            </p:cNvSpPr>
            <p:nvPr/>
          </p:nvSpPr>
          <p:spPr bwMode="auto">
            <a:xfrm>
              <a:off x="4034" y="1901"/>
              <a:ext cx="745" cy="891"/>
            </a:xfrm>
            <a:custGeom>
              <a:avLst/>
              <a:gdLst>
                <a:gd name="T0" fmla="*/ 0 w 745"/>
                <a:gd name="T1" fmla="*/ 0 h 891"/>
                <a:gd name="T2" fmla="*/ 313 w 745"/>
                <a:gd name="T3" fmla="*/ 0 h 891"/>
                <a:gd name="T4" fmla="*/ 745 w 745"/>
                <a:gd name="T5" fmla="*/ 891 h 891"/>
                <a:gd name="T6" fmla="*/ 0 w 745"/>
                <a:gd name="T7" fmla="*/ 0 h 8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45"/>
                <a:gd name="T13" fmla="*/ 0 h 891"/>
                <a:gd name="T14" fmla="*/ 745 w 745"/>
                <a:gd name="T15" fmla="*/ 891 h 8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45" h="891">
                  <a:moveTo>
                    <a:pt x="0" y="0"/>
                  </a:moveTo>
                  <a:lnTo>
                    <a:pt x="313" y="0"/>
                  </a:lnTo>
                  <a:lnTo>
                    <a:pt x="745" y="89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21" name="Freeform 42"/>
            <p:cNvSpPr>
              <a:spLocks/>
            </p:cNvSpPr>
            <p:nvPr/>
          </p:nvSpPr>
          <p:spPr bwMode="auto">
            <a:xfrm>
              <a:off x="4232" y="2507"/>
              <a:ext cx="749" cy="198"/>
            </a:xfrm>
            <a:custGeom>
              <a:avLst/>
              <a:gdLst>
                <a:gd name="T0" fmla="*/ 20 w 749"/>
                <a:gd name="T1" fmla="*/ 48 h 198"/>
                <a:gd name="T2" fmla="*/ 670 w 749"/>
                <a:gd name="T3" fmla="*/ 0 h 198"/>
                <a:gd name="T4" fmla="*/ 749 w 749"/>
                <a:gd name="T5" fmla="*/ 198 h 198"/>
                <a:gd name="T6" fmla="*/ 0 w 749"/>
                <a:gd name="T7" fmla="*/ 111 h 198"/>
                <a:gd name="T8" fmla="*/ 20 w 749"/>
                <a:gd name="T9" fmla="*/ 48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9"/>
                <a:gd name="T16" fmla="*/ 0 h 198"/>
                <a:gd name="T17" fmla="*/ 749 w 749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9" h="198">
                  <a:moveTo>
                    <a:pt x="20" y="48"/>
                  </a:moveTo>
                  <a:lnTo>
                    <a:pt x="670" y="0"/>
                  </a:lnTo>
                  <a:lnTo>
                    <a:pt x="749" y="198"/>
                  </a:lnTo>
                  <a:lnTo>
                    <a:pt x="0" y="111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999999"/>
            </a:solidFill>
            <a:ln w="0">
              <a:solidFill>
                <a:srgbClr val="999999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22" name="Freeform 43"/>
            <p:cNvSpPr>
              <a:spLocks/>
            </p:cNvSpPr>
            <p:nvPr/>
          </p:nvSpPr>
          <p:spPr bwMode="auto">
            <a:xfrm>
              <a:off x="4232" y="2507"/>
              <a:ext cx="749" cy="198"/>
            </a:xfrm>
            <a:custGeom>
              <a:avLst/>
              <a:gdLst>
                <a:gd name="T0" fmla="*/ 20 w 749"/>
                <a:gd name="T1" fmla="*/ 48 h 198"/>
                <a:gd name="T2" fmla="*/ 670 w 749"/>
                <a:gd name="T3" fmla="*/ 0 h 198"/>
                <a:gd name="T4" fmla="*/ 749 w 749"/>
                <a:gd name="T5" fmla="*/ 198 h 198"/>
                <a:gd name="T6" fmla="*/ 0 w 749"/>
                <a:gd name="T7" fmla="*/ 111 h 1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49"/>
                <a:gd name="T13" fmla="*/ 0 h 198"/>
                <a:gd name="T14" fmla="*/ 749 w 749"/>
                <a:gd name="T15" fmla="*/ 198 h 1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49" h="198">
                  <a:moveTo>
                    <a:pt x="20" y="48"/>
                  </a:moveTo>
                  <a:lnTo>
                    <a:pt x="670" y="0"/>
                  </a:lnTo>
                  <a:lnTo>
                    <a:pt x="749" y="198"/>
                  </a:lnTo>
                  <a:lnTo>
                    <a:pt x="0" y="11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23" name="Freeform 47"/>
            <p:cNvSpPr>
              <a:spLocks/>
            </p:cNvSpPr>
            <p:nvPr/>
          </p:nvSpPr>
          <p:spPr bwMode="auto">
            <a:xfrm>
              <a:off x="3797" y="1830"/>
              <a:ext cx="51" cy="71"/>
            </a:xfrm>
            <a:custGeom>
              <a:avLst/>
              <a:gdLst>
                <a:gd name="T0" fmla="*/ 0 w 51"/>
                <a:gd name="T1" fmla="*/ 71 h 71"/>
                <a:gd name="T2" fmla="*/ 51 w 51"/>
                <a:gd name="T3" fmla="*/ 71 h 71"/>
                <a:gd name="T4" fmla="*/ 23 w 51"/>
                <a:gd name="T5" fmla="*/ 0 h 71"/>
                <a:gd name="T6" fmla="*/ 0 w 51"/>
                <a:gd name="T7" fmla="*/ 71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71"/>
                <a:gd name="T14" fmla="*/ 51 w 51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71">
                  <a:moveTo>
                    <a:pt x="0" y="71"/>
                  </a:moveTo>
                  <a:lnTo>
                    <a:pt x="51" y="71"/>
                  </a:lnTo>
                  <a:lnTo>
                    <a:pt x="23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24" name="Freeform 49"/>
            <p:cNvSpPr>
              <a:spLocks/>
            </p:cNvSpPr>
            <p:nvPr/>
          </p:nvSpPr>
          <p:spPr bwMode="auto">
            <a:xfrm>
              <a:off x="5254" y="2895"/>
              <a:ext cx="63" cy="60"/>
            </a:xfrm>
            <a:custGeom>
              <a:avLst/>
              <a:gdLst>
                <a:gd name="T0" fmla="*/ 0 w 63"/>
                <a:gd name="T1" fmla="*/ 0 h 60"/>
                <a:gd name="T2" fmla="*/ 0 w 63"/>
                <a:gd name="T3" fmla="*/ 60 h 60"/>
                <a:gd name="T4" fmla="*/ 63 w 63"/>
                <a:gd name="T5" fmla="*/ 32 h 60"/>
                <a:gd name="T6" fmla="*/ 0 w 63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60"/>
                <a:gd name="T14" fmla="*/ 63 w 63"/>
                <a:gd name="T15" fmla="*/ 60 h 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60">
                  <a:moveTo>
                    <a:pt x="0" y="0"/>
                  </a:moveTo>
                  <a:lnTo>
                    <a:pt x="0" y="60"/>
                  </a:lnTo>
                  <a:lnTo>
                    <a:pt x="63" y="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25" name="Freeform 51"/>
            <p:cNvSpPr>
              <a:spLocks/>
            </p:cNvSpPr>
            <p:nvPr/>
          </p:nvSpPr>
          <p:spPr bwMode="auto">
            <a:xfrm>
              <a:off x="3820" y="1901"/>
              <a:ext cx="1442" cy="1026"/>
            </a:xfrm>
            <a:custGeom>
              <a:avLst/>
              <a:gdLst>
                <a:gd name="T0" fmla="*/ 0 w 1442"/>
                <a:gd name="T1" fmla="*/ 0 h 1026"/>
                <a:gd name="T2" fmla="*/ 0 w 1442"/>
                <a:gd name="T3" fmla="*/ 1026 h 1026"/>
                <a:gd name="T4" fmla="*/ 1442 w 1442"/>
                <a:gd name="T5" fmla="*/ 1026 h 1026"/>
                <a:gd name="T6" fmla="*/ 0 60000 65536"/>
                <a:gd name="T7" fmla="*/ 0 60000 65536"/>
                <a:gd name="T8" fmla="*/ 0 60000 65536"/>
                <a:gd name="T9" fmla="*/ 0 w 1442"/>
                <a:gd name="T10" fmla="*/ 0 h 1026"/>
                <a:gd name="T11" fmla="*/ 1442 w 1442"/>
                <a:gd name="T12" fmla="*/ 1026 h 10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2" h="1026">
                  <a:moveTo>
                    <a:pt x="0" y="0"/>
                  </a:moveTo>
                  <a:lnTo>
                    <a:pt x="0" y="1026"/>
                  </a:lnTo>
                  <a:lnTo>
                    <a:pt x="1442" y="102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26" name="Text Box 70"/>
            <p:cNvSpPr txBox="1">
              <a:spLocks noChangeArrowheads="1"/>
            </p:cNvSpPr>
            <p:nvPr/>
          </p:nvSpPr>
          <p:spPr bwMode="auto">
            <a:xfrm>
              <a:off x="5299" y="2795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x</a:t>
              </a:r>
            </a:p>
          </p:txBody>
        </p:sp>
        <p:sp>
          <p:nvSpPr>
            <p:cNvPr id="17427" name="Text Box 72"/>
            <p:cNvSpPr txBox="1">
              <a:spLocks noChangeArrowheads="1"/>
            </p:cNvSpPr>
            <p:nvPr/>
          </p:nvSpPr>
          <p:spPr bwMode="auto">
            <a:xfrm>
              <a:off x="3742" y="1570"/>
              <a:ext cx="2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y</a:t>
              </a:r>
            </a:p>
          </p:txBody>
        </p:sp>
        <p:sp>
          <p:nvSpPr>
            <p:cNvPr id="17428" name="Text Box 78"/>
            <p:cNvSpPr txBox="1">
              <a:spLocks noChangeArrowheads="1"/>
            </p:cNvSpPr>
            <p:nvPr/>
          </p:nvSpPr>
          <p:spPr bwMode="auto">
            <a:xfrm>
              <a:off x="4019" y="2523"/>
              <a:ext cx="22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P</a:t>
              </a:r>
            </a:p>
          </p:txBody>
        </p:sp>
        <p:sp>
          <p:nvSpPr>
            <p:cNvPr id="17429" name="Text Box 79"/>
            <p:cNvSpPr txBox="1">
              <a:spLocks noChangeArrowheads="1"/>
            </p:cNvSpPr>
            <p:nvPr/>
          </p:nvSpPr>
          <p:spPr bwMode="auto">
            <a:xfrm>
              <a:off x="4694" y="2478"/>
              <a:ext cx="2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>
                  <a:solidFill>
                    <a:schemeClr val="bg1"/>
                  </a:solidFill>
                </a:rPr>
                <a:t>Q</a:t>
              </a:r>
            </a:p>
          </p:txBody>
        </p:sp>
        <p:sp>
          <p:nvSpPr>
            <p:cNvPr id="17430" name="Text Box 80"/>
            <p:cNvSpPr txBox="1">
              <a:spLocks noChangeArrowheads="1"/>
            </p:cNvSpPr>
            <p:nvPr/>
          </p:nvSpPr>
          <p:spPr bwMode="auto">
            <a:xfrm>
              <a:off x="4150" y="1888"/>
              <a:ext cx="22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>
                  <a:solidFill>
                    <a:schemeClr val="bg1"/>
                  </a:solidFill>
                </a:rPr>
                <a:t>R</a:t>
              </a: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0793E0-11A9-4254-8E9D-6F774E807F48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Overlap Detection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Do the polygons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x not overlap?</a:t>
            </a:r>
          </a:p>
          <a:p>
            <a:pPr eaLnBrk="1" hangingPunct="1"/>
            <a:r>
              <a:rPr lang="en-US" altLang="ja-JP" smtClean="0"/>
              <a:t>Do the polygons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y not overlap?</a:t>
            </a:r>
          </a:p>
          <a:p>
            <a:pPr eaLnBrk="1" hangingPunct="1"/>
            <a:r>
              <a:rPr lang="en-US" altLang="ja-JP" smtClean="0"/>
              <a:t>Is P entirely on the opposite side of Q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s plane from the viewpoint?</a:t>
            </a:r>
          </a:p>
          <a:p>
            <a:pPr eaLnBrk="1" hangingPunct="1"/>
            <a:r>
              <a:rPr lang="en-US" altLang="ja-JP" smtClean="0"/>
              <a:t>Is Q entirely on the same side of P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s plane as the viewpoint?</a:t>
            </a:r>
          </a:p>
          <a:p>
            <a:pPr eaLnBrk="1" hangingPunct="1"/>
            <a:r>
              <a:rPr lang="en-US" altLang="ja-JP" smtClean="0"/>
              <a:t>Do the projections of the polygons onto the (x,y) plane not overlap?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Freeform 2"/>
          <p:cNvSpPr>
            <a:spLocks/>
          </p:cNvSpPr>
          <p:nvPr/>
        </p:nvSpPr>
        <p:spPr bwMode="auto">
          <a:xfrm>
            <a:off x="1692275" y="3500438"/>
            <a:ext cx="1366838" cy="1800225"/>
          </a:xfrm>
          <a:custGeom>
            <a:avLst/>
            <a:gdLst>
              <a:gd name="T0" fmla="*/ 2147483647 w 861"/>
              <a:gd name="T1" fmla="*/ 0 h 1134"/>
              <a:gd name="T2" fmla="*/ 0 w 861"/>
              <a:gd name="T3" fmla="*/ 2147483647 h 1134"/>
              <a:gd name="T4" fmla="*/ 2147483647 w 861"/>
              <a:gd name="T5" fmla="*/ 2147483647 h 1134"/>
              <a:gd name="T6" fmla="*/ 2147483647 w 861"/>
              <a:gd name="T7" fmla="*/ 0 h 1134"/>
              <a:gd name="T8" fmla="*/ 0 60000 65536"/>
              <a:gd name="T9" fmla="*/ 0 60000 65536"/>
              <a:gd name="T10" fmla="*/ 0 60000 65536"/>
              <a:gd name="T11" fmla="*/ 0 60000 65536"/>
              <a:gd name="T12" fmla="*/ 0 w 861"/>
              <a:gd name="T13" fmla="*/ 0 h 1134"/>
              <a:gd name="T14" fmla="*/ 861 w 861"/>
              <a:gd name="T15" fmla="*/ 1134 h 11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1" h="1134">
                <a:moveTo>
                  <a:pt x="635" y="0"/>
                </a:moveTo>
                <a:lnTo>
                  <a:pt x="0" y="726"/>
                </a:lnTo>
                <a:lnTo>
                  <a:pt x="861" y="1134"/>
                </a:lnTo>
                <a:lnTo>
                  <a:pt x="635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 smtClean="0"/>
              <a:t>B</a:t>
            </a:r>
            <a:r>
              <a:rPr lang="en-US" altLang="ja-JP" smtClean="0"/>
              <a:t>inary </a:t>
            </a:r>
            <a:r>
              <a:rPr lang="en-US" altLang="ja-JP" b="1" smtClean="0"/>
              <a:t>S</a:t>
            </a:r>
            <a:r>
              <a:rPr lang="en-US" altLang="ja-JP" smtClean="0"/>
              <a:t>pace-</a:t>
            </a:r>
            <a:r>
              <a:rPr lang="en-US" altLang="ja-JP" b="1" smtClean="0"/>
              <a:t>P</a:t>
            </a:r>
            <a:r>
              <a:rPr lang="en-US" altLang="ja-JP" smtClean="0"/>
              <a:t>artitioning Trees</a:t>
            </a:r>
            <a:endParaRPr lang="en-US" altLang="zh-TW" smtClean="0"/>
          </a:p>
        </p:txBody>
      </p:sp>
      <p:sp>
        <p:nvSpPr>
          <p:cNvPr id="205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812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600" smtClean="0"/>
              <a:t>An improved painter</a:t>
            </a:r>
            <a:r>
              <a:rPr lang="en-US" altLang="zh-TW" sz="2600" smtClean="0">
                <a:latin typeface="Arial" charset="0"/>
              </a:rPr>
              <a:t>’</a:t>
            </a:r>
            <a:r>
              <a:rPr lang="en-US" altLang="zh-TW" sz="2600" smtClean="0"/>
              <a:t>s algorithm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600" smtClean="0"/>
              <a:t>Key observation: </a:t>
            </a:r>
          </a:p>
        </p:txBody>
      </p:sp>
      <p:sp>
        <p:nvSpPr>
          <p:cNvPr id="376837" name="Freeform 5"/>
          <p:cNvSpPr>
            <a:spLocks/>
          </p:cNvSpPr>
          <p:nvPr/>
        </p:nvSpPr>
        <p:spPr bwMode="auto">
          <a:xfrm>
            <a:off x="2555875" y="2205038"/>
            <a:ext cx="3167063" cy="4176712"/>
          </a:xfrm>
          <a:custGeom>
            <a:avLst/>
            <a:gdLst>
              <a:gd name="T0" fmla="*/ 0 w 2268"/>
              <a:gd name="T1" fmla="*/ 2147483647 h 2449"/>
              <a:gd name="T2" fmla="*/ 0 w 2268"/>
              <a:gd name="T3" fmla="*/ 2147483647 h 2449"/>
              <a:gd name="T4" fmla="*/ 2147483647 w 2268"/>
              <a:gd name="T5" fmla="*/ 2147483647 h 2449"/>
              <a:gd name="T6" fmla="*/ 2147483647 w 2268"/>
              <a:gd name="T7" fmla="*/ 0 h 2449"/>
              <a:gd name="T8" fmla="*/ 0 w 2268"/>
              <a:gd name="T9" fmla="*/ 2147483647 h 24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68"/>
              <a:gd name="T16" fmla="*/ 0 h 2449"/>
              <a:gd name="T17" fmla="*/ 2268 w 2268"/>
              <a:gd name="T18" fmla="*/ 2449 h 24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68" h="2449">
                <a:moveTo>
                  <a:pt x="0" y="589"/>
                </a:moveTo>
                <a:lnTo>
                  <a:pt x="0" y="2449"/>
                </a:lnTo>
                <a:lnTo>
                  <a:pt x="2268" y="1723"/>
                </a:lnTo>
                <a:lnTo>
                  <a:pt x="2268" y="0"/>
                </a:lnTo>
                <a:lnTo>
                  <a:pt x="0" y="589"/>
                </a:lnTo>
                <a:close/>
              </a:path>
            </a:pathLst>
          </a:custGeom>
          <a:solidFill>
            <a:srgbClr val="C0C0C0">
              <a:alpha val="47058"/>
            </a:srgbClr>
          </a:solidFill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2057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2852738"/>
            <a:ext cx="9239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Freeform 7"/>
          <p:cNvSpPr>
            <a:spLocks/>
          </p:cNvSpPr>
          <p:nvPr/>
        </p:nvSpPr>
        <p:spPr bwMode="auto">
          <a:xfrm>
            <a:off x="4572000" y="3213100"/>
            <a:ext cx="1655763" cy="1511300"/>
          </a:xfrm>
          <a:custGeom>
            <a:avLst/>
            <a:gdLst>
              <a:gd name="T0" fmla="*/ 2147483647 w 1043"/>
              <a:gd name="T1" fmla="*/ 0 h 952"/>
              <a:gd name="T2" fmla="*/ 0 w 1043"/>
              <a:gd name="T3" fmla="*/ 2147483647 h 952"/>
              <a:gd name="T4" fmla="*/ 2147483647 w 1043"/>
              <a:gd name="T5" fmla="*/ 2147483647 h 952"/>
              <a:gd name="T6" fmla="*/ 2147483647 w 1043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1043"/>
              <a:gd name="T13" fmla="*/ 0 h 952"/>
              <a:gd name="T14" fmla="*/ 1043 w 1043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3" h="952">
                <a:moveTo>
                  <a:pt x="1043" y="0"/>
                </a:moveTo>
                <a:lnTo>
                  <a:pt x="0" y="317"/>
                </a:lnTo>
                <a:lnTo>
                  <a:pt x="817" y="952"/>
                </a:lnTo>
                <a:lnTo>
                  <a:pt x="1043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6840" name="Text Box 8"/>
          <p:cNvSpPr txBox="1">
            <a:spLocks noChangeArrowheads="1"/>
          </p:cNvSpPr>
          <p:nvPr/>
        </p:nvSpPr>
        <p:spPr bwMode="auto">
          <a:xfrm>
            <a:off x="6011863" y="4076700"/>
            <a:ext cx="5222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PMingLiU" pitchFamily="18" charset="-120"/>
              </a:rPr>
              <a:t>1</a:t>
            </a:r>
          </a:p>
        </p:txBody>
      </p:sp>
      <p:sp>
        <p:nvSpPr>
          <p:cNvPr id="376841" name="Text Box 9"/>
          <p:cNvSpPr txBox="1">
            <a:spLocks noChangeArrowheads="1"/>
          </p:cNvSpPr>
          <p:nvPr/>
        </p:nvSpPr>
        <p:spPr bwMode="auto">
          <a:xfrm>
            <a:off x="1673225" y="4724400"/>
            <a:ext cx="522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PMingLiU" pitchFamily="18" charset="-120"/>
              </a:rPr>
              <a:t>2</a:t>
            </a:r>
          </a:p>
        </p:txBody>
      </p:sp>
      <p:sp>
        <p:nvSpPr>
          <p:cNvPr id="2061" name="Freeform 14"/>
          <p:cNvSpPr>
            <a:spLocks/>
          </p:cNvSpPr>
          <p:nvPr/>
        </p:nvSpPr>
        <p:spPr bwMode="auto">
          <a:xfrm>
            <a:off x="684213" y="3429000"/>
            <a:ext cx="792162" cy="1152525"/>
          </a:xfrm>
          <a:custGeom>
            <a:avLst/>
            <a:gdLst>
              <a:gd name="T0" fmla="*/ 2147483647 w 499"/>
              <a:gd name="T1" fmla="*/ 0 h 726"/>
              <a:gd name="T2" fmla="*/ 0 w 499"/>
              <a:gd name="T3" fmla="*/ 2147483647 h 726"/>
              <a:gd name="T4" fmla="*/ 2147483647 w 499"/>
              <a:gd name="T5" fmla="*/ 2147483647 h 726"/>
              <a:gd name="T6" fmla="*/ 2147483647 w 499"/>
              <a:gd name="T7" fmla="*/ 0 h 726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726"/>
              <a:gd name="T14" fmla="*/ 499 w 499"/>
              <a:gd name="T15" fmla="*/ 726 h 7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726">
                <a:moveTo>
                  <a:pt x="499" y="0"/>
                </a:moveTo>
                <a:lnTo>
                  <a:pt x="0" y="227"/>
                </a:lnTo>
                <a:lnTo>
                  <a:pt x="317" y="726"/>
                </a:lnTo>
                <a:lnTo>
                  <a:pt x="49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6847" name="Text Box 15"/>
          <p:cNvSpPr txBox="1">
            <a:spLocks noChangeArrowheads="1"/>
          </p:cNvSpPr>
          <p:nvPr/>
        </p:nvSpPr>
        <p:spPr bwMode="auto">
          <a:xfrm>
            <a:off x="1258888" y="3860800"/>
            <a:ext cx="5222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PMingLiU" pitchFamily="18" charset="-120"/>
              </a:rPr>
              <a:t>3</a:t>
            </a:r>
          </a:p>
        </p:txBody>
      </p:sp>
      <p:sp>
        <p:nvSpPr>
          <p:cNvPr id="2063" name="Freeform 16"/>
          <p:cNvSpPr>
            <a:spLocks/>
          </p:cNvSpPr>
          <p:nvPr/>
        </p:nvSpPr>
        <p:spPr bwMode="auto">
          <a:xfrm>
            <a:off x="827088" y="5156200"/>
            <a:ext cx="792162" cy="1152525"/>
          </a:xfrm>
          <a:custGeom>
            <a:avLst/>
            <a:gdLst>
              <a:gd name="T0" fmla="*/ 2147483647 w 499"/>
              <a:gd name="T1" fmla="*/ 0 h 726"/>
              <a:gd name="T2" fmla="*/ 0 w 499"/>
              <a:gd name="T3" fmla="*/ 2147483647 h 726"/>
              <a:gd name="T4" fmla="*/ 2147483647 w 499"/>
              <a:gd name="T5" fmla="*/ 2147483647 h 726"/>
              <a:gd name="T6" fmla="*/ 2147483647 w 499"/>
              <a:gd name="T7" fmla="*/ 0 h 726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726"/>
              <a:gd name="T14" fmla="*/ 499 w 499"/>
              <a:gd name="T15" fmla="*/ 726 h 7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726">
                <a:moveTo>
                  <a:pt x="499" y="0"/>
                </a:moveTo>
                <a:lnTo>
                  <a:pt x="0" y="227"/>
                </a:lnTo>
                <a:lnTo>
                  <a:pt x="317" y="726"/>
                </a:lnTo>
                <a:lnTo>
                  <a:pt x="49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6849" name="Text Box 17"/>
          <p:cNvSpPr txBox="1">
            <a:spLocks noChangeArrowheads="1"/>
          </p:cNvSpPr>
          <p:nvPr/>
        </p:nvSpPr>
        <p:spPr bwMode="auto">
          <a:xfrm>
            <a:off x="1401763" y="5588000"/>
            <a:ext cx="5222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PMingLiU" pitchFamily="18" charset="-120"/>
              </a:rPr>
              <a:t>4</a:t>
            </a:r>
          </a:p>
        </p:txBody>
      </p:sp>
      <p:sp>
        <p:nvSpPr>
          <p:cNvPr id="2065" name="Freeform 18"/>
          <p:cNvSpPr>
            <a:spLocks/>
          </p:cNvSpPr>
          <p:nvPr/>
        </p:nvSpPr>
        <p:spPr bwMode="auto">
          <a:xfrm>
            <a:off x="6588125" y="4076700"/>
            <a:ext cx="720725" cy="1008063"/>
          </a:xfrm>
          <a:custGeom>
            <a:avLst/>
            <a:gdLst>
              <a:gd name="T0" fmla="*/ 2147483647 w 454"/>
              <a:gd name="T1" fmla="*/ 0 h 635"/>
              <a:gd name="T2" fmla="*/ 0 w 454"/>
              <a:gd name="T3" fmla="*/ 2147483647 h 635"/>
              <a:gd name="T4" fmla="*/ 2147483647 w 454"/>
              <a:gd name="T5" fmla="*/ 2147483647 h 635"/>
              <a:gd name="T6" fmla="*/ 2147483647 w 454"/>
              <a:gd name="T7" fmla="*/ 0 h 635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635"/>
              <a:gd name="T14" fmla="*/ 454 w 454"/>
              <a:gd name="T15" fmla="*/ 635 h 6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635">
                <a:moveTo>
                  <a:pt x="91" y="0"/>
                </a:moveTo>
                <a:lnTo>
                  <a:pt x="0" y="635"/>
                </a:lnTo>
                <a:lnTo>
                  <a:pt x="454" y="91"/>
                </a:lnTo>
                <a:lnTo>
                  <a:pt x="91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6851" name="Text Box 19"/>
          <p:cNvSpPr txBox="1">
            <a:spLocks noChangeArrowheads="1"/>
          </p:cNvSpPr>
          <p:nvPr/>
        </p:nvSpPr>
        <p:spPr bwMode="auto">
          <a:xfrm>
            <a:off x="7019925" y="4422775"/>
            <a:ext cx="522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PMingLiU" pitchFamily="18" charset="-120"/>
              </a:rPr>
              <a:t>5</a:t>
            </a:r>
          </a:p>
        </p:txBody>
      </p:sp>
      <p:graphicFrame>
        <p:nvGraphicFramePr>
          <p:cNvPr id="2050" name="Object 20"/>
          <p:cNvGraphicFramePr>
            <a:graphicFrameLocks noChangeAspect="1"/>
          </p:cNvGraphicFramePr>
          <p:nvPr/>
        </p:nvGraphicFramePr>
        <p:xfrm>
          <a:off x="642938" y="2643188"/>
          <a:ext cx="12985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5" imgW="583920" imgH="203040" progId="Equation.DSMT4">
                  <p:embed/>
                </p:oleObj>
              </mc:Choice>
              <mc:Fallback>
                <p:oleObj name="Equation" r:id="rId5" imgW="583920" imgH="2030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2643188"/>
                        <a:ext cx="129857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21"/>
          <p:cNvGraphicFramePr>
            <a:graphicFrameLocks noChangeAspect="1"/>
          </p:cNvGraphicFramePr>
          <p:nvPr/>
        </p:nvGraphicFramePr>
        <p:xfrm>
          <a:off x="7286625" y="2286000"/>
          <a:ext cx="12985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7" imgW="583920" imgH="203040" progId="Equation.DSMT4">
                  <p:embed/>
                </p:oleObj>
              </mc:Choice>
              <mc:Fallback>
                <p:oleObj name="Equation" r:id="rId7" imgW="583920" imgH="20304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25" y="2286000"/>
                        <a:ext cx="129857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22"/>
          <p:cNvGraphicFramePr>
            <a:graphicFrameLocks noChangeAspect="1"/>
          </p:cNvGraphicFramePr>
          <p:nvPr/>
        </p:nvGraphicFramePr>
        <p:xfrm>
          <a:off x="5857875" y="5214938"/>
          <a:ext cx="3021013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9" imgW="1358640" imgH="431640" progId="Equation.DSMT4">
                  <p:embed/>
                </p:oleObj>
              </mc:Choice>
              <mc:Fallback>
                <p:oleObj name="Equation" r:id="rId9" imgW="1358640" imgH="43164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5214938"/>
                        <a:ext cx="3021013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6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7" grpId="0" animBg="1"/>
      <p:bldP spid="376840" grpId="0"/>
      <p:bldP spid="376841" grpId="0"/>
      <p:bldP spid="376847" grpId="0"/>
      <p:bldP spid="376849" grpId="0"/>
      <p:bldP spid="3768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 smtClean="0"/>
              <a:t>B</a:t>
            </a:r>
            <a:r>
              <a:rPr lang="en-US" altLang="ja-JP" smtClean="0"/>
              <a:t>inary </a:t>
            </a:r>
            <a:r>
              <a:rPr lang="en-US" altLang="ja-JP" b="1" smtClean="0"/>
              <a:t>S</a:t>
            </a:r>
            <a:r>
              <a:rPr lang="en-US" altLang="ja-JP" smtClean="0"/>
              <a:t>pace-</a:t>
            </a:r>
            <a:r>
              <a:rPr lang="en-US" altLang="ja-JP" b="1" smtClean="0"/>
              <a:t>P</a:t>
            </a:r>
            <a:r>
              <a:rPr lang="en-US" altLang="ja-JP" smtClean="0"/>
              <a:t>artitioning Trees</a:t>
            </a:r>
            <a:endParaRPr lang="en-US" altLang="zh-TW" smtClean="0"/>
          </a:p>
        </p:txBody>
      </p:sp>
      <p:sp>
        <p:nvSpPr>
          <p:cNvPr id="378883" name="Freeform 3"/>
          <p:cNvSpPr>
            <a:spLocks/>
          </p:cNvSpPr>
          <p:nvPr/>
        </p:nvSpPr>
        <p:spPr bwMode="auto">
          <a:xfrm>
            <a:off x="611188" y="1989138"/>
            <a:ext cx="5400675" cy="4392612"/>
          </a:xfrm>
          <a:custGeom>
            <a:avLst/>
            <a:gdLst>
              <a:gd name="T0" fmla="*/ 2147483647 w 3402"/>
              <a:gd name="T1" fmla="*/ 2147483647 h 2767"/>
              <a:gd name="T2" fmla="*/ 0 w 3402"/>
              <a:gd name="T3" fmla="*/ 2147483647 h 2767"/>
              <a:gd name="T4" fmla="*/ 2147483647 w 3402"/>
              <a:gd name="T5" fmla="*/ 0 h 2767"/>
              <a:gd name="T6" fmla="*/ 2147483647 w 3402"/>
              <a:gd name="T7" fmla="*/ 2147483647 h 2767"/>
              <a:gd name="T8" fmla="*/ 2147483647 w 3402"/>
              <a:gd name="T9" fmla="*/ 2147483647 h 27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02"/>
              <a:gd name="T16" fmla="*/ 0 h 2767"/>
              <a:gd name="T17" fmla="*/ 3402 w 3402"/>
              <a:gd name="T18" fmla="*/ 2767 h 27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02" h="2767">
                <a:moveTo>
                  <a:pt x="1815" y="2767"/>
                </a:moveTo>
                <a:lnTo>
                  <a:pt x="0" y="635"/>
                </a:lnTo>
                <a:lnTo>
                  <a:pt x="1679" y="0"/>
                </a:lnTo>
                <a:lnTo>
                  <a:pt x="3402" y="2268"/>
                </a:lnTo>
                <a:lnTo>
                  <a:pt x="1815" y="276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0" name="Freeform 4"/>
          <p:cNvSpPr>
            <a:spLocks/>
          </p:cNvSpPr>
          <p:nvPr/>
        </p:nvSpPr>
        <p:spPr bwMode="auto">
          <a:xfrm>
            <a:off x="1589088" y="3122613"/>
            <a:ext cx="1687512" cy="1027112"/>
          </a:xfrm>
          <a:custGeom>
            <a:avLst/>
            <a:gdLst>
              <a:gd name="T0" fmla="*/ 0 w 1063"/>
              <a:gd name="T1" fmla="*/ 0 h 647"/>
              <a:gd name="T2" fmla="*/ 2147483647 w 1063"/>
              <a:gd name="T3" fmla="*/ 2147483647 h 647"/>
              <a:gd name="T4" fmla="*/ 2147483647 w 1063"/>
              <a:gd name="T5" fmla="*/ 2147483647 h 647"/>
              <a:gd name="T6" fmla="*/ 2147483647 w 1063"/>
              <a:gd name="T7" fmla="*/ 2147483647 h 647"/>
              <a:gd name="T8" fmla="*/ 2147483647 w 1063"/>
              <a:gd name="T9" fmla="*/ 2147483647 h 647"/>
              <a:gd name="T10" fmla="*/ 0 w 1063"/>
              <a:gd name="T11" fmla="*/ 0 h 6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63"/>
              <a:gd name="T19" fmla="*/ 0 h 647"/>
              <a:gd name="T20" fmla="*/ 1063 w 1063"/>
              <a:gd name="T21" fmla="*/ 647 h 6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63" h="647">
                <a:moveTo>
                  <a:pt x="0" y="0"/>
                </a:moveTo>
                <a:cubicBezTo>
                  <a:pt x="15" y="44"/>
                  <a:pt x="2" y="15"/>
                  <a:pt x="36" y="62"/>
                </a:cubicBezTo>
                <a:cubicBezTo>
                  <a:pt x="42" y="71"/>
                  <a:pt x="54" y="89"/>
                  <a:pt x="54" y="89"/>
                </a:cubicBezTo>
                <a:lnTo>
                  <a:pt x="473" y="647"/>
                </a:lnTo>
                <a:lnTo>
                  <a:pt x="1063" y="2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1258888" y="3500438"/>
            <a:ext cx="86518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247900" y="2751138"/>
            <a:ext cx="5222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PMingLiU" pitchFamily="18" charset="-120"/>
              </a:rPr>
              <a:t>1</a:t>
            </a:r>
          </a:p>
        </p:txBody>
      </p:sp>
      <p:sp>
        <p:nvSpPr>
          <p:cNvPr id="19463" name="Freeform 7"/>
          <p:cNvSpPr>
            <a:spLocks/>
          </p:cNvSpPr>
          <p:nvPr/>
        </p:nvSpPr>
        <p:spPr bwMode="auto">
          <a:xfrm>
            <a:off x="2555875" y="4437063"/>
            <a:ext cx="1655763" cy="1368425"/>
          </a:xfrm>
          <a:custGeom>
            <a:avLst/>
            <a:gdLst>
              <a:gd name="T0" fmla="*/ 2147483647 w 1225"/>
              <a:gd name="T1" fmla="*/ 0 h 589"/>
              <a:gd name="T2" fmla="*/ 0 w 1225"/>
              <a:gd name="T3" fmla="*/ 2147483647 h 589"/>
              <a:gd name="T4" fmla="*/ 2147483647 w 1225"/>
              <a:gd name="T5" fmla="*/ 2147483647 h 589"/>
              <a:gd name="T6" fmla="*/ 2147483647 w 1225"/>
              <a:gd name="T7" fmla="*/ 0 h 589"/>
              <a:gd name="T8" fmla="*/ 0 60000 65536"/>
              <a:gd name="T9" fmla="*/ 0 60000 65536"/>
              <a:gd name="T10" fmla="*/ 0 60000 65536"/>
              <a:gd name="T11" fmla="*/ 0 60000 65536"/>
              <a:gd name="T12" fmla="*/ 0 w 1225"/>
              <a:gd name="T13" fmla="*/ 0 h 589"/>
              <a:gd name="T14" fmla="*/ 1225 w 1225"/>
              <a:gd name="T15" fmla="*/ 589 h 5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25" h="589">
                <a:moveTo>
                  <a:pt x="726" y="0"/>
                </a:moveTo>
                <a:lnTo>
                  <a:pt x="0" y="589"/>
                </a:lnTo>
                <a:lnTo>
                  <a:pt x="1225" y="499"/>
                </a:lnTo>
                <a:lnTo>
                  <a:pt x="72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2411413" y="522922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924300" y="4652963"/>
            <a:ext cx="5222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PMingLiU" pitchFamily="18" charset="-120"/>
              </a:rPr>
              <a:t>2</a:t>
            </a:r>
          </a:p>
        </p:txBody>
      </p:sp>
      <p:sp>
        <p:nvSpPr>
          <p:cNvPr id="378890" name="Text Box 10"/>
          <p:cNvSpPr txBox="1">
            <a:spLocks noChangeArrowheads="1"/>
          </p:cNvSpPr>
          <p:nvPr/>
        </p:nvSpPr>
        <p:spPr bwMode="auto">
          <a:xfrm>
            <a:off x="7434263" y="2333625"/>
            <a:ext cx="5222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PMingLiU" pitchFamily="18" charset="-120"/>
              </a:rPr>
              <a:t>2</a:t>
            </a:r>
          </a:p>
        </p:txBody>
      </p:sp>
      <p:sp>
        <p:nvSpPr>
          <p:cNvPr id="378891" name="Text Box 11"/>
          <p:cNvSpPr txBox="1">
            <a:spLocks noChangeArrowheads="1"/>
          </p:cNvSpPr>
          <p:nvPr/>
        </p:nvSpPr>
        <p:spPr bwMode="auto">
          <a:xfrm>
            <a:off x="7956550" y="2333625"/>
            <a:ext cx="522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PMingLiU" pitchFamily="18" charset="-120"/>
              </a:rPr>
              <a:t>3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229350" y="1268413"/>
            <a:ext cx="1666875" cy="1152525"/>
            <a:chOff x="3924" y="799"/>
            <a:chExt cx="1050" cy="726"/>
          </a:xfrm>
        </p:grpSpPr>
        <p:grpSp>
          <p:nvGrpSpPr>
            <p:cNvPr id="19473" name="Group 13"/>
            <p:cNvGrpSpPr>
              <a:grpSpLocks/>
            </p:cNvGrpSpPr>
            <p:nvPr/>
          </p:nvGrpSpPr>
          <p:grpSpPr bwMode="auto">
            <a:xfrm>
              <a:off x="4286" y="799"/>
              <a:ext cx="363" cy="596"/>
              <a:chOff x="4604" y="1007"/>
              <a:chExt cx="363" cy="596"/>
            </a:xfrm>
          </p:grpSpPr>
          <p:sp>
            <p:nvSpPr>
              <p:cNvPr id="19478" name="Oval 14"/>
              <p:cNvSpPr>
                <a:spLocks noChangeArrowheads="1"/>
              </p:cNvSpPr>
              <p:nvPr/>
            </p:nvSpPr>
            <p:spPr bwMode="auto">
              <a:xfrm>
                <a:off x="4604" y="1026"/>
                <a:ext cx="363" cy="36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latin typeface="Arial" charset="0"/>
                  <a:ea typeface="PMingLiU" pitchFamily="18" charset="-120"/>
                </a:endParaRPr>
              </a:p>
            </p:txBody>
          </p:sp>
          <p:sp>
            <p:nvSpPr>
              <p:cNvPr id="19479" name="Text Box 15"/>
              <p:cNvSpPr txBox="1">
                <a:spLocks noChangeArrowheads="1"/>
              </p:cNvSpPr>
              <p:nvPr/>
            </p:nvSpPr>
            <p:spPr bwMode="auto">
              <a:xfrm>
                <a:off x="4636" y="1007"/>
                <a:ext cx="329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zh-TW" sz="2800">
                    <a:latin typeface="Times New Roman" pitchFamily="18" charset="0"/>
                    <a:ea typeface="PMingLiU" pitchFamily="18" charset="-120"/>
                  </a:rPr>
                  <a:t>T</a:t>
                </a:r>
                <a:r>
                  <a:rPr lang="en-US" altLang="zh-TW" sz="2800" baseline="-25000">
                    <a:latin typeface="Times New Roman" pitchFamily="18" charset="0"/>
                    <a:ea typeface="PMingLiU" pitchFamily="18" charset="-120"/>
                  </a:rPr>
                  <a:t>1</a:t>
                </a:r>
              </a:p>
              <a:p>
                <a:pPr eaLnBrk="1" hangingPunct="1"/>
                <a:endParaRPr lang="zh-TW" altLang="en-US" sz="2800">
                  <a:latin typeface="Times New Roman" pitchFamily="18" charset="0"/>
                  <a:ea typeface="PMingLiU" pitchFamily="18" charset="-120"/>
                </a:endParaRPr>
              </a:p>
            </p:txBody>
          </p:sp>
        </p:grpSp>
        <p:sp>
          <p:nvSpPr>
            <p:cNvPr id="19474" name="Line 16"/>
            <p:cNvSpPr>
              <a:spLocks noChangeShapeType="1"/>
            </p:cNvSpPr>
            <p:nvPr/>
          </p:nvSpPr>
          <p:spPr bwMode="auto">
            <a:xfrm flipH="1">
              <a:off x="3924" y="1117"/>
              <a:ext cx="40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5" name="Line 17"/>
            <p:cNvSpPr>
              <a:spLocks noChangeShapeType="1"/>
            </p:cNvSpPr>
            <p:nvPr/>
          </p:nvSpPr>
          <p:spPr bwMode="auto">
            <a:xfrm>
              <a:off x="4604" y="1117"/>
              <a:ext cx="363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6" name="Text Box 18"/>
            <p:cNvSpPr txBox="1">
              <a:spLocks noChangeArrowheads="1"/>
            </p:cNvSpPr>
            <p:nvPr/>
          </p:nvSpPr>
          <p:spPr bwMode="auto">
            <a:xfrm>
              <a:off x="4727" y="960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zh-TW" sz="2800">
                  <a:latin typeface="Arial" charset="0"/>
                  <a:ea typeface="PMingLiU" pitchFamily="18" charset="-120"/>
                </a:rPr>
                <a:t>+</a:t>
              </a:r>
            </a:p>
          </p:txBody>
        </p:sp>
        <p:sp>
          <p:nvSpPr>
            <p:cNvPr id="19477" name="Text Box 19"/>
            <p:cNvSpPr txBox="1">
              <a:spLocks noChangeArrowheads="1"/>
            </p:cNvSpPr>
            <p:nvPr/>
          </p:nvSpPr>
          <p:spPr bwMode="auto">
            <a:xfrm>
              <a:off x="3959" y="935"/>
              <a:ext cx="1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zh-TW" sz="2800">
                  <a:latin typeface="Arial" charset="0"/>
                  <a:ea typeface="PMingLiU" pitchFamily="18" charset="-120"/>
                </a:rPr>
                <a:t>-</a:t>
              </a:r>
            </a:p>
          </p:txBody>
        </p:sp>
      </p:grpSp>
      <p:grpSp>
        <p:nvGrpSpPr>
          <p:cNvPr id="19469" name="Group 20"/>
          <p:cNvGrpSpPr>
            <a:grpSpLocks/>
          </p:cNvGrpSpPr>
          <p:nvPr/>
        </p:nvGrpSpPr>
        <p:grpSpPr bwMode="auto">
          <a:xfrm>
            <a:off x="4338638" y="3933825"/>
            <a:ext cx="1817687" cy="1512888"/>
            <a:chOff x="2880" y="1117"/>
            <a:chExt cx="1145" cy="953"/>
          </a:xfrm>
        </p:grpSpPr>
        <p:sp>
          <p:nvSpPr>
            <p:cNvPr id="19470" name="Freeform 21"/>
            <p:cNvSpPr>
              <a:spLocks/>
            </p:cNvSpPr>
            <p:nvPr/>
          </p:nvSpPr>
          <p:spPr bwMode="auto">
            <a:xfrm>
              <a:off x="2880" y="1117"/>
              <a:ext cx="816" cy="953"/>
            </a:xfrm>
            <a:custGeom>
              <a:avLst/>
              <a:gdLst>
                <a:gd name="T0" fmla="*/ 771 w 816"/>
                <a:gd name="T1" fmla="*/ 0 h 953"/>
                <a:gd name="T2" fmla="*/ 0 w 816"/>
                <a:gd name="T3" fmla="*/ 545 h 953"/>
                <a:gd name="T4" fmla="*/ 816 w 816"/>
                <a:gd name="T5" fmla="*/ 953 h 953"/>
                <a:gd name="T6" fmla="*/ 771 w 816"/>
                <a:gd name="T7" fmla="*/ 0 h 95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953"/>
                <a:gd name="T14" fmla="*/ 816 w 816"/>
                <a:gd name="T15" fmla="*/ 953 h 95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953">
                  <a:moveTo>
                    <a:pt x="771" y="0"/>
                  </a:moveTo>
                  <a:lnTo>
                    <a:pt x="0" y="545"/>
                  </a:lnTo>
                  <a:lnTo>
                    <a:pt x="816" y="953"/>
                  </a:lnTo>
                  <a:lnTo>
                    <a:pt x="77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1" name="Line 22"/>
            <p:cNvSpPr>
              <a:spLocks noChangeShapeType="1"/>
            </p:cNvSpPr>
            <p:nvPr/>
          </p:nvSpPr>
          <p:spPr bwMode="auto">
            <a:xfrm flipH="1" flipV="1">
              <a:off x="3107" y="1162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2" name="Text Box 23"/>
            <p:cNvSpPr txBox="1">
              <a:spLocks noChangeArrowheads="1"/>
            </p:cNvSpPr>
            <p:nvPr/>
          </p:nvSpPr>
          <p:spPr bwMode="auto">
            <a:xfrm>
              <a:off x="3696" y="1389"/>
              <a:ext cx="32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zh-TW" sz="2800">
                  <a:latin typeface="Times New Roman" pitchFamily="18" charset="0"/>
                  <a:ea typeface="PMingLiU" pitchFamily="18" charset="-120"/>
                </a:rPr>
                <a:t>T</a:t>
              </a:r>
              <a:r>
                <a:rPr lang="en-US" altLang="zh-TW" sz="2800" baseline="-25000">
                  <a:latin typeface="Times New Roman" pitchFamily="18" charset="0"/>
                  <a:ea typeface="PMingLiU" pitchFamily="18" charset="-120"/>
                </a:rPr>
                <a:t>3</a:t>
              </a:r>
            </a:p>
          </p:txBody>
        </p:sp>
      </p:grp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3" grpId="0" animBg="1"/>
      <p:bldP spid="378890" grpId="0"/>
      <p:bldP spid="37889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 smtClean="0"/>
              <a:t>B</a:t>
            </a:r>
            <a:r>
              <a:rPr lang="en-US" altLang="ja-JP" smtClean="0"/>
              <a:t>inary </a:t>
            </a:r>
            <a:r>
              <a:rPr lang="en-US" altLang="ja-JP" b="1" smtClean="0"/>
              <a:t>S</a:t>
            </a:r>
            <a:r>
              <a:rPr lang="en-US" altLang="ja-JP" smtClean="0"/>
              <a:t>pace-</a:t>
            </a:r>
            <a:r>
              <a:rPr lang="en-US" altLang="ja-JP" b="1" smtClean="0"/>
              <a:t>P</a:t>
            </a:r>
            <a:r>
              <a:rPr lang="en-US" altLang="ja-JP" smtClean="0"/>
              <a:t>artitioning Trees</a:t>
            </a:r>
            <a:endParaRPr lang="en-US" altLang="zh-TW" smtClean="0"/>
          </a:p>
        </p:txBody>
      </p:sp>
      <p:sp>
        <p:nvSpPr>
          <p:cNvPr id="20483" name="Freeform 3"/>
          <p:cNvSpPr>
            <a:spLocks/>
          </p:cNvSpPr>
          <p:nvPr/>
        </p:nvSpPr>
        <p:spPr bwMode="auto">
          <a:xfrm>
            <a:off x="611188" y="1989138"/>
            <a:ext cx="5400675" cy="4392612"/>
          </a:xfrm>
          <a:custGeom>
            <a:avLst/>
            <a:gdLst>
              <a:gd name="T0" fmla="*/ 2147483647 w 3402"/>
              <a:gd name="T1" fmla="*/ 2147483647 h 2767"/>
              <a:gd name="T2" fmla="*/ 0 w 3402"/>
              <a:gd name="T3" fmla="*/ 2147483647 h 2767"/>
              <a:gd name="T4" fmla="*/ 2147483647 w 3402"/>
              <a:gd name="T5" fmla="*/ 0 h 2767"/>
              <a:gd name="T6" fmla="*/ 2147483647 w 3402"/>
              <a:gd name="T7" fmla="*/ 2147483647 h 2767"/>
              <a:gd name="T8" fmla="*/ 2147483647 w 3402"/>
              <a:gd name="T9" fmla="*/ 2147483647 h 27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02"/>
              <a:gd name="T16" fmla="*/ 0 h 2767"/>
              <a:gd name="T17" fmla="*/ 3402 w 3402"/>
              <a:gd name="T18" fmla="*/ 2767 h 27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02" h="2767">
                <a:moveTo>
                  <a:pt x="1815" y="2767"/>
                </a:moveTo>
                <a:lnTo>
                  <a:pt x="0" y="635"/>
                </a:lnTo>
                <a:lnTo>
                  <a:pt x="1679" y="0"/>
                </a:lnTo>
                <a:lnTo>
                  <a:pt x="3402" y="2268"/>
                </a:lnTo>
                <a:lnTo>
                  <a:pt x="1815" y="276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84" name="Freeform 4"/>
          <p:cNvSpPr>
            <a:spLocks/>
          </p:cNvSpPr>
          <p:nvPr/>
        </p:nvSpPr>
        <p:spPr bwMode="auto">
          <a:xfrm>
            <a:off x="1589088" y="3122613"/>
            <a:ext cx="1687512" cy="1027112"/>
          </a:xfrm>
          <a:custGeom>
            <a:avLst/>
            <a:gdLst>
              <a:gd name="T0" fmla="*/ 0 w 1063"/>
              <a:gd name="T1" fmla="*/ 0 h 647"/>
              <a:gd name="T2" fmla="*/ 2147483647 w 1063"/>
              <a:gd name="T3" fmla="*/ 2147483647 h 647"/>
              <a:gd name="T4" fmla="*/ 2147483647 w 1063"/>
              <a:gd name="T5" fmla="*/ 2147483647 h 647"/>
              <a:gd name="T6" fmla="*/ 2147483647 w 1063"/>
              <a:gd name="T7" fmla="*/ 2147483647 h 647"/>
              <a:gd name="T8" fmla="*/ 2147483647 w 1063"/>
              <a:gd name="T9" fmla="*/ 2147483647 h 647"/>
              <a:gd name="T10" fmla="*/ 0 w 1063"/>
              <a:gd name="T11" fmla="*/ 0 h 6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63"/>
              <a:gd name="T19" fmla="*/ 0 h 647"/>
              <a:gd name="T20" fmla="*/ 1063 w 1063"/>
              <a:gd name="T21" fmla="*/ 647 h 64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63" h="647">
                <a:moveTo>
                  <a:pt x="0" y="0"/>
                </a:moveTo>
                <a:cubicBezTo>
                  <a:pt x="15" y="44"/>
                  <a:pt x="2" y="15"/>
                  <a:pt x="36" y="62"/>
                </a:cubicBezTo>
                <a:cubicBezTo>
                  <a:pt x="42" y="71"/>
                  <a:pt x="54" y="89"/>
                  <a:pt x="54" y="89"/>
                </a:cubicBezTo>
                <a:lnTo>
                  <a:pt x="473" y="647"/>
                </a:lnTo>
                <a:lnTo>
                  <a:pt x="1063" y="2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H="1">
            <a:off x="1258888" y="3500438"/>
            <a:ext cx="86518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247900" y="2751138"/>
            <a:ext cx="5222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PMingLiU" pitchFamily="18" charset="-120"/>
              </a:rPr>
              <a:t>1</a:t>
            </a:r>
          </a:p>
        </p:txBody>
      </p:sp>
      <p:sp>
        <p:nvSpPr>
          <p:cNvPr id="20487" name="Freeform 7"/>
          <p:cNvSpPr>
            <a:spLocks/>
          </p:cNvSpPr>
          <p:nvPr/>
        </p:nvSpPr>
        <p:spPr bwMode="auto">
          <a:xfrm>
            <a:off x="2555875" y="4437063"/>
            <a:ext cx="1655763" cy="1368425"/>
          </a:xfrm>
          <a:custGeom>
            <a:avLst/>
            <a:gdLst>
              <a:gd name="T0" fmla="*/ 2147483647 w 1225"/>
              <a:gd name="T1" fmla="*/ 0 h 589"/>
              <a:gd name="T2" fmla="*/ 0 w 1225"/>
              <a:gd name="T3" fmla="*/ 2147483647 h 589"/>
              <a:gd name="T4" fmla="*/ 2147483647 w 1225"/>
              <a:gd name="T5" fmla="*/ 2147483647 h 589"/>
              <a:gd name="T6" fmla="*/ 2147483647 w 1225"/>
              <a:gd name="T7" fmla="*/ 0 h 589"/>
              <a:gd name="T8" fmla="*/ 0 60000 65536"/>
              <a:gd name="T9" fmla="*/ 0 60000 65536"/>
              <a:gd name="T10" fmla="*/ 0 60000 65536"/>
              <a:gd name="T11" fmla="*/ 0 60000 65536"/>
              <a:gd name="T12" fmla="*/ 0 w 1225"/>
              <a:gd name="T13" fmla="*/ 0 h 589"/>
              <a:gd name="T14" fmla="*/ 1225 w 1225"/>
              <a:gd name="T15" fmla="*/ 589 h 5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25" h="589">
                <a:moveTo>
                  <a:pt x="726" y="0"/>
                </a:moveTo>
                <a:lnTo>
                  <a:pt x="0" y="589"/>
                </a:lnTo>
                <a:lnTo>
                  <a:pt x="1225" y="499"/>
                </a:lnTo>
                <a:lnTo>
                  <a:pt x="72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2411413" y="522922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924300" y="4652963"/>
            <a:ext cx="5222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PMingLiU" pitchFamily="18" charset="-120"/>
              </a:rPr>
              <a:t>2</a:t>
            </a:r>
          </a:p>
        </p:txBody>
      </p:sp>
      <p:grpSp>
        <p:nvGrpSpPr>
          <p:cNvPr id="20490" name="Group 10"/>
          <p:cNvGrpSpPr>
            <a:grpSpLocks/>
          </p:cNvGrpSpPr>
          <p:nvPr/>
        </p:nvGrpSpPr>
        <p:grpSpPr bwMode="auto">
          <a:xfrm>
            <a:off x="4338638" y="3933825"/>
            <a:ext cx="1817687" cy="1512888"/>
            <a:chOff x="2880" y="1117"/>
            <a:chExt cx="1145" cy="953"/>
          </a:xfrm>
        </p:grpSpPr>
        <p:sp>
          <p:nvSpPr>
            <p:cNvPr id="20511" name="Freeform 11"/>
            <p:cNvSpPr>
              <a:spLocks/>
            </p:cNvSpPr>
            <p:nvPr/>
          </p:nvSpPr>
          <p:spPr bwMode="auto">
            <a:xfrm>
              <a:off x="2880" y="1117"/>
              <a:ext cx="816" cy="953"/>
            </a:xfrm>
            <a:custGeom>
              <a:avLst/>
              <a:gdLst>
                <a:gd name="T0" fmla="*/ 771 w 816"/>
                <a:gd name="T1" fmla="*/ 0 h 953"/>
                <a:gd name="T2" fmla="*/ 0 w 816"/>
                <a:gd name="T3" fmla="*/ 545 h 953"/>
                <a:gd name="T4" fmla="*/ 816 w 816"/>
                <a:gd name="T5" fmla="*/ 953 h 953"/>
                <a:gd name="T6" fmla="*/ 771 w 816"/>
                <a:gd name="T7" fmla="*/ 0 h 95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953"/>
                <a:gd name="T14" fmla="*/ 816 w 816"/>
                <a:gd name="T15" fmla="*/ 953 h 95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953">
                  <a:moveTo>
                    <a:pt x="771" y="0"/>
                  </a:moveTo>
                  <a:lnTo>
                    <a:pt x="0" y="545"/>
                  </a:lnTo>
                  <a:lnTo>
                    <a:pt x="816" y="953"/>
                  </a:lnTo>
                  <a:lnTo>
                    <a:pt x="77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2" name="Line 12"/>
            <p:cNvSpPr>
              <a:spLocks noChangeShapeType="1"/>
            </p:cNvSpPr>
            <p:nvPr/>
          </p:nvSpPr>
          <p:spPr bwMode="auto">
            <a:xfrm flipH="1" flipV="1">
              <a:off x="3107" y="1162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3" name="Text Box 13"/>
            <p:cNvSpPr txBox="1">
              <a:spLocks noChangeArrowheads="1"/>
            </p:cNvSpPr>
            <p:nvPr/>
          </p:nvSpPr>
          <p:spPr bwMode="auto">
            <a:xfrm>
              <a:off x="3696" y="1389"/>
              <a:ext cx="32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zh-TW" sz="2800">
                  <a:latin typeface="Times New Roman" pitchFamily="18" charset="0"/>
                  <a:ea typeface="PMingLiU" pitchFamily="18" charset="-120"/>
                </a:rPr>
                <a:t>T</a:t>
              </a:r>
              <a:r>
                <a:rPr lang="en-US" altLang="zh-TW" sz="2800" baseline="-25000">
                  <a:latin typeface="Times New Roman" pitchFamily="18" charset="0"/>
                  <a:ea typeface="PMingLiU" pitchFamily="18" charset="-120"/>
                </a:rPr>
                <a:t>3</a:t>
              </a:r>
            </a:p>
          </p:txBody>
        </p:sp>
      </p:grpSp>
      <p:sp>
        <p:nvSpPr>
          <p:cNvPr id="380942" name="Text Box 14"/>
          <p:cNvSpPr txBox="1">
            <a:spLocks noChangeArrowheads="1"/>
          </p:cNvSpPr>
          <p:nvPr/>
        </p:nvSpPr>
        <p:spPr bwMode="auto">
          <a:xfrm>
            <a:off x="6858000" y="3429000"/>
            <a:ext cx="522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T</a:t>
            </a:r>
            <a:r>
              <a:rPr lang="en-US" altLang="zh-TW" sz="2800" baseline="-25000">
                <a:latin typeface="Times New Roman" pitchFamily="18" charset="0"/>
                <a:ea typeface="PMingLiU" pitchFamily="18" charset="-120"/>
              </a:rPr>
              <a:t>3</a:t>
            </a:r>
          </a:p>
        </p:txBody>
      </p:sp>
      <p:grpSp>
        <p:nvGrpSpPr>
          <p:cNvPr id="20492" name="Group 15"/>
          <p:cNvGrpSpPr>
            <a:grpSpLocks/>
          </p:cNvGrpSpPr>
          <p:nvPr/>
        </p:nvGrpSpPr>
        <p:grpSpPr bwMode="auto">
          <a:xfrm>
            <a:off x="6229350" y="1268413"/>
            <a:ext cx="1666875" cy="1152525"/>
            <a:chOff x="3924" y="799"/>
            <a:chExt cx="1050" cy="726"/>
          </a:xfrm>
        </p:grpSpPr>
        <p:grpSp>
          <p:nvGrpSpPr>
            <p:cNvPr id="20504" name="Group 16"/>
            <p:cNvGrpSpPr>
              <a:grpSpLocks/>
            </p:cNvGrpSpPr>
            <p:nvPr/>
          </p:nvGrpSpPr>
          <p:grpSpPr bwMode="auto">
            <a:xfrm>
              <a:off x="4286" y="799"/>
              <a:ext cx="363" cy="596"/>
              <a:chOff x="4604" y="1007"/>
              <a:chExt cx="363" cy="596"/>
            </a:xfrm>
          </p:grpSpPr>
          <p:sp>
            <p:nvSpPr>
              <p:cNvPr id="20509" name="Oval 17"/>
              <p:cNvSpPr>
                <a:spLocks noChangeArrowheads="1"/>
              </p:cNvSpPr>
              <p:nvPr/>
            </p:nvSpPr>
            <p:spPr bwMode="auto">
              <a:xfrm>
                <a:off x="4604" y="1026"/>
                <a:ext cx="363" cy="36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latin typeface="Arial" charset="0"/>
                  <a:ea typeface="PMingLiU" pitchFamily="18" charset="-120"/>
                </a:endParaRPr>
              </a:p>
            </p:txBody>
          </p:sp>
          <p:sp>
            <p:nvSpPr>
              <p:cNvPr id="20510" name="Text Box 18"/>
              <p:cNvSpPr txBox="1">
                <a:spLocks noChangeArrowheads="1"/>
              </p:cNvSpPr>
              <p:nvPr/>
            </p:nvSpPr>
            <p:spPr bwMode="auto">
              <a:xfrm>
                <a:off x="4636" y="1007"/>
                <a:ext cx="329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zh-TW" sz="2800">
                    <a:latin typeface="Times New Roman" pitchFamily="18" charset="0"/>
                    <a:ea typeface="PMingLiU" pitchFamily="18" charset="-120"/>
                  </a:rPr>
                  <a:t>T</a:t>
                </a:r>
                <a:r>
                  <a:rPr lang="en-US" altLang="zh-TW" sz="2800" baseline="-25000">
                    <a:latin typeface="Times New Roman" pitchFamily="18" charset="0"/>
                    <a:ea typeface="PMingLiU" pitchFamily="18" charset="-120"/>
                  </a:rPr>
                  <a:t>1</a:t>
                </a:r>
              </a:p>
              <a:p>
                <a:pPr eaLnBrk="1" hangingPunct="1"/>
                <a:endParaRPr lang="zh-TW" altLang="en-US" sz="2800">
                  <a:latin typeface="Times New Roman" pitchFamily="18" charset="0"/>
                  <a:ea typeface="PMingLiU" pitchFamily="18" charset="-120"/>
                </a:endParaRPr>
              </a:p>
            </p:txBody>
          </p:sp>
        </p:grpSp>
        <p:sp>
          <p:nvSpPr>
            <p:cNvPr id="20505" name="Line 19"/>
            <p:cNvSpPr>
              <a:spLocks noChangeShapeType="1"/>
            </p:cNvSpPr>
            <p:nvPr/>
          </p:nvSpPr>
          <p:spPr bwMode="auto">
            <a:xfrm flipH="1">
              <a:off x="3924" y="1117"/>
              <a:ext cx="40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6" name="Line 20"/>
            <p:cNvSpPr>
              <a:spLocks noChangeShapeType="1"/>
            </p:cNvSpPr>
            <p:nvPr/>
          </p:nvSpPr>
          <p:spPr bwMode="auto">
            <a:xfrm>
              <a:off x="4604" y="1117"/>
              <a:ext cx="363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7" name="Text Box 21"/>
            <p:cNvSpPr txBox="1">
              <a:spLocks noChangeArrowheads="1"/>
            </p:cNvSpPr>
            <p:nvPr/>
          </p:nvSpPr>
          <p:spPr bwMode="auto">
            <a:xfrm>
              <a:off x="4727" y="960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zh-TW" sz="2800">
                  <a:latin typeface="Arial" charset="0"/>
                  <a:ea typeface="PMingLiU" pitchFamily="18" charset="-120"/>
                </a:rPr>
                <a:t>+</a:t>
              </a:r>
            </a:p>
          </p:txBody>
        </p:sp>
        <p:sp>
          <p:nvSpPr>
            <p:cNvPr id="20508" name="Text Box 22"/>
            <p:cNvSpPr txBox="1">
              <a:spLocks noChangeArrowheads="1"/>
            </p:cNvSpPr>
            <p:nvPr/>
          </p:nvSpPr>
          <p:spPr bwMode="auto">
            <a:xfrm>
              <a:off x="3959" y="935"/>
              <a:ext cx="1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zh-TW" sz="2800">
                  <a:latin typeface="Arial" charset="0"/>
                  <a:ea typeface="PMingLiU" pitchFamily="18" charset="-120"/>
                </a:rPr>
                <a:t>-</a:t>
              </a:r>
            </a:p>
          </p:txBody>
        </p:sp>
      </p:grpSp>
      <p:grpSp>
        <p:nvGrpSpPr>
          <p:cNvPr id="20493" name="Group 23"/>
          <p:cNvGrpSpPr>
            <a:grpSpLocks/>
          </p:cNvGrpSpPr>
          <p:nvPr/>
        </p:nvGrpSpPr>
        <p:grpSpPr bwMode="auto">
          <a:xfrm>
            <a:off x="7019925" y="2349500"/>
            <a:ext cx="1666875" cy="1152525"/>
            <a:chOff x="3924" y="799"/>
            <a:chExt cx="1050" cy="726"/>
          </a:xfrm>
        </p:grpSpPr>
        <p:grpSp>
          <p:nvGrpSpPr>
            <p:cNvPr id="20497" name="Group 24"/>
            <p:cNvGrpSpPr>
              <a:grpSpLocks/>
            </p:cNvGrpSpPr>
            <p:nvPr/>
          </p:nvGrpSpPr>
          <p:grpSpPr bwMode="auto">
            <a:xfrm>
              <a:off x="4286" y="799"/>
              <a:ext cx="363" cy="596"/>
              <a:chOff x="4604" y="1007"/>
              <a:chExt cx="363" cy="596"/>
            </a:xfrm>
          </p:grpSpPr>
          <p:sp>
            <p:nvSpPr>
              <p:cNvPr id="20502" name="Oval 25"/>
              <p:cNvSpPr>
                <a:spLocks noChangeArrowheads="1"/>
              </p:cNvSpPr>
              <p:nvPr/>
            </p:nvSpPr>
            <p:spPr bwMode="auto">
              <a:xfrm>
                <a:off x="4604" y="1026"/>
                <a:ext cx="363" cy="36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latin typeface="Arial" charset="0"/>
                  <a:ea typeface="PMingLiU" pitchFamily="18" charset="-120"/>
                </a:endParaRPr>
              </a:p>
            </p:txBody>
          </p:sp>
          <p:sp>
            <p:nvSpPr>
              <p:cNvPr id="20503" name="Text Box 26"/>
              <p:cNvSpPr txBox="1">
                <a:spLocks noChangeArrowheads="1"/>
              </p:cNvSpPr>
              <p:nvPr/>
            </p:nvSpPr>
            <p:spPr bwMode="auto">
              <a:xfrm>
                <a:off x="4636" y="1007"/>
                <a:ext cx="329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itchFamily="34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zh-TW" sz="2800">
                    <a:latin typeface="Times New Roman" pitchFamily="18" charset="0"/>
                    <a:ea typeface="PMingLiU" pitchFamily="18" charset="-120"/>
                  </a:rPr>
                  <a:t>T</a:t>
                </a:r>
                <a:r>
                  <a:rPr lang="en-US" altLang="zh-TW" sz="2800" baseline="-25000">
                    <a:latin typeface="Times New Roman" pitchFamily="18" charset="0"/>
                    <a:ea typeface="PMingLiU" pitchFamily="18" charset="-120"/>
                  </a:rPr>
                  <a:t>2</a:t>
                </a:r>
              </a:p>
              <a:p>
                <a:pPr eaLnBrk="1" hangingPunct="1"/>
                <a:endParaRPr lang="zh-TW" altLang="en-US" sz="2800">
                  <a:latin typeface="Times New Roman" pitchFamily="18" charset="0"/>
                  <a:ea typeface="PMingLiU" pitchFamily="18" charset="-120"/>
                </a:endParaRPr>
              </a:p>
            </p:txBody>
          </p:sp>
        </p:grpSp>
        <p:sp>
          <p:nvSpPr>
            <p:cNvPr id="20498" name="Line 27"/>
            <p:cNvSpPr>
              <a:spLocks noChangeShapeType="1"/>
            </p:cNvSpPr>
            <p:nvPr/>
          </p:nvSpPr>
          <p:spPr bwMode="auto">
            <a:xfrm flipH="1">
              <a:off x="3924" y="1117"/>
              <a:ext cx="40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99" name="Line 28"/>
            <p:cNvSpPr>
              <a:spLocks noChangeShapeType="1"/>
            </p:cNvSpPr>
            <p:nvPr/>
          </p:nvSpPr>
          <p:spPr bwMode="auto">
            <a:xfrm>
              <a:off x="4604" y="1117"/>
              <a:ext cx="363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0" name="Text Box 29"/>
            <p:cNvSpPr txBox="1">
              <a:spLocks noChangeArrowheads="1"/>
            </p:cNvSpPr>
            <p:nvPr/>
          </p:nvSpPr>
          <p:spPr bwMode="auto">
            <a:xfrm>
              <a:off x="4727" y="960"/>
              <a:ext cx="24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zh-TW" sz="2800">
                  <a:latin typeface="Arial" charset="0"/>
                  <a:ea typeface="PMingLiU" pitchFamily="18" charset="-120"/>
                </a:rPr>
                <a:t>+</a:t>
              </a:r>
            </a:p>
          </p:txBody>
        </p:sp>
        <p:sp>
          <p:nvSpPr>
            <p:cNvPr id="20501" name="Text Box 30"/>
            <p:cNvSpPr txBox="1">
              <a:spLocks noChangeArrowheads="1"/>
            </p:cNvSpPr>
            <p:nvPr/>
          </p:nvSpPr>
          <p:spPr bwMode="auto">
            <a:xfrm>
              <a:off x="3959" y="935"/>
              <a:ext cx="19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zh-TW" sz="2800">
                  <a:latin typeface="Arial" charset="0"/>
                  <a:ea typeface="PMingLiU" pitchFamily="18" charset="-120"/>
                </a:rPr>
                <a:t>-</a:t>
              </a:r>
            </a:p>
          </p:txBody>
        </p:sp>
      </p:grpSp>
      <p:grpSp>
        <p:nvGrpSpPr>
          <p:cNvPr id="20494" name="Group 31"/>
          <p:cNvGrpSpPr>
            <a:grpSpLocks/>
          </p:cNvGrpSpPr>
          <p:nvPr/>
        </p:nvGrpSpPr>
        <p:grpSpPr bwMode="auto">
          <a:xfrm>
            <a:off x="1979613" y="981075"/>
            <a:ext cx="2879725" cy="5689600"/>
            <a:chOff x="1247" y="618"/>
            <a:chExt cx="1814" cy="3584"/>
          </a:xfrm>
        </p:grpSpPr>
        <p:sp>
          <p:nvSpPr>
            <p:cNvPr id="20495" name="Freeform 32"/>
            <p:cNvSpPr>
              <a:spLocks/>
            </p:cNvSpPr>
            <p:nvPr/>
          </p:nvSpPr>
          <p:spPr bwMode="auto">
            <a:xfrm>
              <a:off x="1247" y="618"/>
              <a:ext cx="1814" cy="3584"/>
            </a:xfrm>
            <a:custGeom>
              <a:avLst/>
              <a:gdLst>
                <a:gd name="T0" fmla="*/ 0 w 1814"/>
                <a:gd name="T1" fmla="*/ 545 h 3584"/>
                <a:gd name="T2" fmla="*/ 1542 w 1814"/>
                <a:gd name="T3" fmla="*/ 0 h 3584"/>
                <a:gd name="T4" fmla="*/ 1814 w 1814"/>
                <a:gd name="T5" fmla="*/ 3448 h 3584"/>
                <a:gd name="T6" fmla="*/ 0 w 1814"/>
                <a:gd name="T7" fmla="*/ 3584 h 3584"/>
                <a:gd name="T8" fmla="*/ 0 w 1814"/>
                <a:gd name="T9" fmla="*/ 545 h 35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14"/>
                <a:gd name="T16" fmla="*/ 0 h 3584"/>
                <a:gd name="T17" fmla="*/ 1814 w 1814"/>
                <a:gd name="T18" fmla="*/ 3584 h 35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14" h="3584">
                  <a:moveTo>
                    <a:pt x="0" y="545"/>
                  </a:moveTo>
                  <a:lnTo>
                    <a:pt x="1542" y="0"/>
                  </a:lnTo>
                  <a:lnTo>
                    <a:pt x="1814" y="3448"/>
                  </a:lnTo>
                  <a:lnTo>
                    <a:pt x="0" y="3584"/>
                  </a:lnTo>
                  <a:lnTo>
                    <a:pt x="0" y="545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96" name="Line 33"/>
            <p:cNvSpPr>
              <a:spLocks noChangeShapeType="1"/>
            </p:cNvSpPr>
            <p:nvPr/>
          </p:nvSpPr>
          <p:spPr bwMode="auto">
            <a:xfrm flipV="1">
              <a:off x="1247" y="2387"/>
              <a:ext cx="1678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0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Splitting triangles</a:t>
            </a:r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1619250" y="1514475"/>
            <a:ext cx="2592388" cy="4824413"/>
          </a:xfrm>
          <a:custGeom>
            <a:avLst/>
            <a:gdLst>
              <a:gd name="T0" fmla="*/ 0 w 1633"/>
              <a:gd name="T1" fmla="*/ 2147483647 h 3039"/>
              <a:gd name="T2" fmla="*/ 0 w 1633"/>
              <a:gd name="T3" fmla="*/ 2147483647 h 3039"/>
              <a:gd name="T4" fmla="*/ 2147483647 w 1633"/>
              <a:gd name="T5" fmla="*/ 2147483647 h 3039"/>
              <a:gd name="T6" fmla="*/ 2147483647 w 1633"/>
              <a:gd name="T7" fmla="*/ 0 h 3039"/>
              <a:gd name="T8" fmla="*/ 0 w 1633"/>
              <a:gd name="T9" fmla="*/ 2147483647 h 30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33"/>
              <a:gd name="T16" fmla="*/ 0 h 3039"/>
              <a:gd name="T17" fmla="*/ 1633 w 1633"/>
              <a:gd name="T18" fmla="*/ 3039 h 30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33" h="3039">
                <a:moveTo>
                  <a:pt x="0" y="635"/>
                </a:moveTo>
                <a:lnTo>
                  <a:pt x="0" y="3039"/>
                </a:lnTo>
                <a:lnTo>
                  <a:pt x="1633" y="2268"/>
                </a:lnTo>
                <a:lnTo>
                  <a:pt x="1633" y="0"/>
                </a:lnTo>
                <a:lnTo>
                  <a:pt x="0" y="635"/>
                </a:lnTo>
                <a:close/>
              </a:path>
            </a:pathLst>
          </a:custGeom>
          <a:solidFill>
            <a:srgbClr val="969696">
              <a:alpha val="4901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08" name="Freeform 4"/>
          <p:cNvSpPr>
            <a:spLocks/>
          </p:cNvSpPr>
          <p:nvPr/>
        </p:nvSpPr>
        <p:spPr bwMode="auto">
          <a:xfrm>
            <a:off x="3130550" y="3170238"/>
            <a:ext cx="792163" cy="1152525"/>
          </a:xfrm>
          <a:custGeom>
            <a:avLst/>
            <a:gdLst>
              <a:gd name="T0" fmla="*/ 0 w 499"/>
              <a:gd name="T1" fmla="*/ 0 h 726"/>
              <a:gd name="T2" fmla="*/ 0 w 499"/>
              <a:gd name="T3" fmla="*/ 2147483647 h 726"/>
              <a:gd name="T4" fmla="*/ 2147483647 w 499"/>
              <a:gd name="T5" fmla="*/ 2147483647 h 726"/>
              <a:gd name="T6" fmla="*/ 0 w 499"/>
              <a:gd name="T7" fmla="*/ 0 h 726"/>
              <a:gd name="T8" fmla="*/ 0 60000 65536"/>
              <a:gd name="T9" fmla="*/ 0 60000 65536"/>
              <a:gd name="T10" fmla="*/ 0 60000 65536"/>
              <a:gd name="T11" fmla="*/ 0 60000 65536"/>
              <a:gd name="T12" fmla="*/ 0 w 499"/>
              <a:gd name="T13" fmla="*/ 0 h 726"/>
              <a:gd name="T14" fmla="*/ 499 w 499"/>
              <a:gd name="T15" fmla="*/ 726 h 7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" h="726">
                <a:moveTo>
                  <a:pt x="0" y="0"/>
                </a:moveTo>
                <a:lnTo>
                  <a:pt x="0" y="726"/>
                </a:lnTo>
                <a:lnTo>
                  <a:pt x="499" y="31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1330325" y="2019300"/>
            <a:ext cx="5762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V="1">
            <a:off x="1624013" y="4322763"/>
            <a:ext cx="1506537" cy="120173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>
            <a:off x="898525" y="2019300"/>
            <a:ext cx="431800" cy="4103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1906588" y="2379663"/>
            <a:ext cx="1182687" cy="7794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898525" y="5546725"/>
            <a:ext cx="7207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1022350" y="1484313"/>
            <a:ext cx="341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a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538163" y="6051550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b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3798888" y="3227388"/>
            <a:ext cx="3413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c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2987675" y="2522538"/>
            <a:ext cx="441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A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3059113" y="4322763"/>
            <a:ext cx="4206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  <a:ea typeface="PMingLiU" pitchFamily="18" charset="-120"/>
              </a:rPr>
              <a:t>B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148263" y="1587500"/>
            <a:ext cx="3527425" cy="4911725"/>
            <a:chOff x="3243" y="845"/>
            <a:chExt cx="2222" cy="3094"/>
          </a:xfrm>
        </p:grpSpPr>
        <p:sp>
          <p:nvSpPr>
            <p:cNvPr id="21520" name="Freeform 16"/>
            <p:cNvSpPr>
              <a:spLocks/>
            </p:cNvSpPr>
            <p:nvPr/>
          </p:nvSpPr>
          <p:spPr bwMode="auto">
            <a:xfrm>
              <a:off x="3515" y="1162"/>
              <a:ext cx="1769" cy="2495"/>
            </a:xfrm>
            <a:custGeom>
              <a:avLst/>
              <a:gdLst>
                <a:gd name="T0" fmla="*/ 273 w 1769"/>
                <a:gd name="T1" fmla="*/ 0 h 2495"/>
                <a:gd name="T2" fmla="*/ 0 w 1769"/>
                <a:gd name="T3" fmla="*/ 2495 h 2495"/>
                <a:gd name="T4" fmla="*/ 1769 w 1769"/>
                <a:gd name="T5" fmla="*/ 1043 h 2495"/>
                <a:gd name="T6" fmla="*/ 273 w 1769"/>
                <a:gd name="T7" fmla="*/ 0 h 24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9"/>
                <a:gd name="T13" fmla="*/ 0 h 2495"/>
                <a:gd name="T14" fmla="*/ 1769 w 1769"/>
                <a:gd name="T15" fmla="*/ 2495 h 24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9" h="2495">
                  <a:moveTo>
                    <a:pt x="273" y="0"/>
                  </a:moveTo>
                  <a:lnTo>
                    <a:pt x="0" y="2495"/>
                  </a:lnTo>
                  <a:lnTo>
                    <a:pt x="1769" y="1043"/>
                  </a:lnTo>
                  <a:lnTo>
                    <a:pt x="273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>
              <a:off x="4785" y="1842"/>
              <a:ext cx="0" cy="7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 flipH="1">
              <a:off x="3515" y="1842"/>
              <a:ext cx="1270" cy="18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23" name="Text Box 19"/>
            <p:cNvSpPr txBox="1">
              <a:spLocks noChangeArrowheads="1"/>
            </p:cNvSpPr>
            <p:nvPr/>
          </p:nvSpPr>
          <p:spPr bwMode="auto">
            <a:xfrm>
              <a:off x="3560" y="845"/>
              <a:ext cx="21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zh-TW" sz="2800">
                  <a:latin typeface="Times New Roman" pitchFamily="18" charset="0"/>
                  <a:ea typeface="PMingLiU" pitchFamily="18" charset="-120"/>
                </a:rPr>
                <a:t>a</a:t>
              </a:r>
            </a:p>
          </p:txBody>
        </p:sp>
        <p:sp>
          <p:nvSpPr>
            <p:cNvPr id="21524" name="Text Box 20"/>
            <p:cNvSpPr txBox="1">
              <a:spLocks noChangeArrowheads="1"/>
            </p:cNvSpPr>
            <p:nvPr/>
          </p:nvSpPr>
          <p:spPr bwMode="auto">
            <a:xfrm>
              <a:off x="3243" y="3612"/>
              <a:ext cx="2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zh-TW" sz="2800">
                  <a:latin typeface="Times New Roman" pitchFamily="18" charset="0"/>
                  <a:ea typeface="PMingLiU" pitchFamily="18" charset="-120"/>
                </a:rPr>
                <a:t>b</a:t>
              </a:r>
            </a:p>
          </p:txBody>
        </p:sp>
        <p:sp>
          <p:nvSpPr>
            <p:cNvPr id="21525" name="Text Box 21"/>
            <p:cNvSpPr txBox="1">
              <a:spLocks noChangeArrowheads="1"/>
            </p:cNvSpPr>
            <p:nvPr/>
          </p:nvSpPr>
          <p:spPr bwMode="auto">
            <a:xfrm>
              <a:off x="5250" y="1924"/>
              <a:ext cx="21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zh-TW" sz="2800">
                  <a:latin typeface="Times New Roman" pitchFamily="18" charset="0"/>
                  <a:ea typeface="PMingLiU" pitchFamily="18" charset="-120"/>
                </a:rPr>
                <a:t>c</a:t>
              </a:r>
            </a:p>
          </p:txBody>
        </p:sp>
        <p:sp>
          <p:nvSpPr>
            <p:cNvPr id="21526" name="Text Box 22"/>
            <p:cNvSpPr txBox="1">
              <a:spLocks noChangeArrowheads="1"/>
            </p:cNvSpPr>
            <p:nvPr/>
          </p:nvSpPr>
          <p:spPr bwMode="auto">
            <a:xfrm>
              <a:off x="4689" y="1515"/>
              <a:ext cx="27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zh-TW" sz="2800">
                  <a:latin typeface="Times New Roman" pitchFamily="18" charset="0"/>
                  <a:ea typeface="PMingLiU" pitchFamily="18" charset="-120"/>
                </a:rPr>
                <a:t>A</a:t>
              </a:r>
            </a:p>
          </p:txBody>
        </p:sp>
        <p:sp>
          <p:nvSpPr>
            <p:cNvPr id="21527" name="Text Box 23"/>
            <p:cNvSpPr txBox="1">
              <a:spLocks noChangeArrowheads="1"/>
            </p:cNvSpPr>
            <p:nvPr/>
          </p:nvSpPr>
          <p:spPr bwMode="auto">
            <a:xfrm>
              <a:off x="4702" y="2614"/>
              <a:ext cx="2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zh-TW" sz="2800">
                  <a:latin typeface="Times New Roman" pitchFamily="18" charset="0"/>
                  <a:ea typeface="PMingLiU" pitchFamily="18" charset="-120"/>
                </a:rPr>
                <a:t>B</a:t>
              </a:r>
            </a:p>
          </p:txBody>
        </p:sp>
      </p:grp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BSP Tree Construction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556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 smtClean="0"/>
              <a:t>BSPtree makeBSP(L: list of polygons)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 smtClean="0"/>
              <a:t>	</a:t>
            </a:r>
            <a:r>
              <a:rPr lang="en-US" altLang="ja-JP" sz="2000" b="1" smtClean="0"/>
              <a:t>if</a:t>
            </a:r>
            <a:r>
              <a:rPr lang="en-US" altLang="ja-JP" sz="2000" smtClean="0"/>
              <a:t> (L is empty)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 smtClean="0"/>
              <a:t>		return the empty tree;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 smtClean="0"/>
              <a:t>	}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 smtClean="0"/>
              <a:t>	Choose a polygon P from L to serve as root;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 smtClean="0"/>
              <a:t>	Split all polygons in L according to 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 smtClean="0"/>
              <a:t>	return new TreeNode (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 smtClean="0"/>
              <a:t>		P,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 smtClean="0"/>
              <a:t>		makeBSP(polygons on negative side of P),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 smtClean="0"/>
              <a:t>		makeBSP(polygons on positive side of P))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2000" smtClean="0"/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1900" smtClean="0"/>
              <a:t>Splitting polygons is expensive! It helps to choose P wisely at each step.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smtClean="0"/>
              <a:t>Example: choose five candidates, keep the one that splits the fewest polygons.</a:t>
            </a:r>
            <a:endParaRPr lang="en-US" altLang="ja-JP" sz="200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BSP Tree Display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6291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b="1" smtClean="0"/>
              <a:t>void</a:t>
            </a:r>
            <a:r>
              <a:rPr lang="en-US" altLang="ja-JP" sz="2000" smtClean="0"/>
              <a:t> showBSP(v: Viewer, T: BSPtree)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smtClean="0"/>
              <a:t>	</a:t>
            </a:r>
            <a:r>
              <a:rPr lang="en-US" altLang="ja-JP" sz="2000" b="1" smtClean="0"/>
              <a:t>if</a:t>
            </a:r>
            <a:r>
              <a:rPr lang="en-US" altLang="ja-JP" sz="2000" smtClean="0"/>
              <a:t> (T is empty) return;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smtClean="0"/>
              <a:t>	P = root of 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smtClean="0"/>
              <a:t>	</a:t>
            </a:r>
            <a:r>
              <a:rPr lang="en-US" altLang="ja-JP" sz="2000" b="1" smtClean="0"/>
              <a:t>if</a:t>
            </a:r>
            <a:r>
              <a:rPr lang="en-US" altLang="ja-JP" sz="2000" smtClean="0"/>
              <a:t> (viewer is in front of P)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smtClean="0"/>
              <a:t>		showBSP(back subtree of T);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smtClean="0"/>
              <a:t>		draw P;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smtClean="0"/>
              <a:t>		showBSP(front subtree of T);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smtClean="0"/>
              <a:t>	} else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smtClean="0"/>
              <a:t>		showBSP(front subtree of T);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smtClean="0"/>
              <a:t>		draw P;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smtClean="0"/>
              <a:t>		showBSP(back subtree of T);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smtClean="0"/>
              <a:t>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smtClean="0"/>
              <a:t>}</a:t>
            </a:r>
          </a:p>
        </p:txBody>
      </p:sp>
      <p:sp>
        <p:nvSpPr>
          <p:cNvPr id="23556" name="Rectangle 4">
            <a:hlinkClick r:id="rId3"/>
          </p:cNvPr>
          <p:cNvSpPr>
            <a:spLocks noChangeArrowheads="1"/>
          </p:cNvSpPr>
          <p:nvPr/>
        </p:nvSpPr>
        <p:spPr bwMode="auto">
          <a:xfrm>
            <a:off x="6159500" y="5718175"/>
            <a:ext cx="25161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800" b="1">
                <a:latin typeface="Arial" charset="0"/>
                <a:ea typeface="PMingLiU" pitchFamily="18" charset="-120"/>
                <a:hlinkClick r:id="rId3"/>
              </a:rPr>
              <a:t>2D BSP demo</a:t>
            </a:r>
            <a:endParaRPr lang="en-US" altLang="zh-TW" sz="2800" b="1">
              <a:latin typeface="Arial" charset="0"/>
              <a:ea typeface="PMingLiU" pitchFamily="18" charset="-12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Hidden-Surface Removal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Back-Face Culling</a:t>
            </a:r>
          </a:p>
          <a:p>
            <a:pPr eaLnBrk="1" hangingPunct="1"/>
            <a:r>
              <a:rPr lang="en-US" altLang="ja-JP" smtClean="0"/>
              <a:t>The Depth-Sort Algorithm</a:t>
            </a:r>
          </a:p>
          <a:p>
            <a:pPr eaLnBrk="1" hangingPunct="1"/>
            <a:r>
              <a:rPr lang="en-US" altLang="ja-JP" smtClean="0"/>
              <a:t>Binary Space-Partitioning Trees</a:t>
            </a:r>
          </a:p>
          <a:p>
            <a:pPr eaLnBrk="1" hangingPunct="1"/>
            <a:r>
              <a:rPr lang="en-US" altLang="ja-JP" smtClean="0"/>
              <a:t>The z-Buffer Algorithm</a:t>
            </a:r>
          </a:p>
          <a:p>
            <a:pPr eaLnBrk="1" hangingPunct="1"/>
            <a:r>
              <a:rPr lang="en-US" altLang="ja-JP" smtClean="0"/>
              <a:t>Visible-Surface Ray Tracing</a:t>
            </a:r>
            <a:br>
              <a:rPr lang="en-US" altLang="ja-JP" smtClean="0"/>
            </a:br>
            <a:r>
              <a:rPr lang="en-US" altLang="ja-JP" smtClean="0"/>
              <a:t>(Ray Casting)</a:t>
            </a:r>
          </a:p>
          <a:p>
            <a:pPr eaLnBrk="1" hangingPunct="1"/>
            <a:r>
              <a:rPr lang="en-US" altLang="zh-TW" smtClean="0"/>
              <a:t>Space </a:t>
            </a:r>
            <a:r>
              <a:rPr lang="en-US" altLang="ja-JP" smtClean="0"/>
              <a:t>S</a:t>
            </a:r>
            <a:r>
              <a:rPr lang="en-US" altLang="zh-TW" smtClean="0"/>
              <a:t>ubdivision</a:t>
            </a:r>
            <a:r>
              <a:rPr lang="en-US" altLang="zh-TW" sz="2400" smtClean="0"/>
              <a:t> </a:t>
            </a:r>
            <a:r>
              <a:rPr lang="en-US" altLang="ja-JP" smtClean="0"/>
              <a:t>A</a:t>
            </a:r>
            <a:r>
              <a:rPr lang="en-US" altLang="zh-TW" smtClean="0"/>
              <a:t>pproaches</a:t>
            </a:r>
            <a:endParaRPr lang="en-US" altLang="ja-JP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 smtClean="0"/>
              <a:t>B</a:t>
            </a:r>
            <a:r>
              <a:rPr lang="en-US" altLang="ja-JP" smtClean="0"/>
              <a:t>inary </a:t>
            </a:r>
            <a:r>
              <a:rPr lang="en-US" altLang="ja-JP" b="1" smtClean="0"/>
              <a:t>S</a:t>
            </a:r>
            <a:r>
              <a:rPr lang="en-US" altLang="ja-JP" smtClean="0"/>
              <a:t>pace-</a:t>
            </a:r>
            <a:r>
              <a:rPr lang="en-US" altLang="ja-JP" b="1" smtClean="0"/>
              <a:t>P</a:t>
            </a:r>
            <a:r>
              <a:rPr lang="en-US" altLang="ja-JP" smtClean="0"/>
              <a:t>artitioning Trees</a:t>
            </a:r>
          </a:p>
        </p:txBody>
      </p:sp>
      <p:grpSp>
        <p:nvGrpSpPr>
          <p:cNvPr id="24579" name="Group 40"/>
          <p:cNvGrpSpPr>
            <a:grpSpLocks/>
          </p:cNvGrpSpPr>
          <p:nvPr/>
        </p:nvGrpSpPr>
        <p:grpSpPr bwMode="auto">
          <a:xfrm>
            <a:off x="1187450" y="2060575"/>
            <a:ext cx="2808288" cy="3103563"/>
            <a:chOff x="340" y="1525"/>
            <a:chExt cx="1769" cy="1955"/>
          </a:xfrm>
        </p:grpSpPr>
        <p:sp>
          <p:nvSpPr>
            <p:cNvPr id="24605" name="Line 4"/>
            <p:cNvSpPr>
              <a:spLocks noChangeShapeType="1"/>
            </p:cNvSpPr>
            <p:nvPr/>
          </p:nvSpPr>
          <p:spPr bwMode="auto">
            <a:xfrm>
              <a:off x="1156" y="1797"/>
              <a:ext cx="0" cy="15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6" name="Text Box 5"/>
            <p:cNvSpPr txBox="1">
              <a:spLocks noChangeArrowheads="1"/>
            </p:cNvSpPr>
            <p:nvPr/>
          </p:nvSpPr>
          <p:spPr bwMode="auto">
            <a:xfrm>
              <a:off x="1020" y="1525"/>
              <a:ext cx="3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P1</a:t>
              </a:r>
            </a:p>
          </p:txBody>
        </p:sp>
        <p:sp>
          <p:nvSpPr>
            <p:cNvPr id="24607" name="Line 6"/>
            <p:cNvSpPr>
              <a:spLocks noChangeShapeType="1"/>
            </p:cNvSpPr>
            <p:nvPr/>
          </p:nvSpPr>
          <p:spPr bwMode="auto">
            <a:xfrm flipH="1">
              <a:off x="1156" y="1979"/>
              <a:ext cx="726" cy="6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8" name="Text Box 8"/>
            <p:cNvSpPr txBox="1">
              <a:spLocks noChangeArrowheads="1"/>
            </p:cNvSpPr>
            <p:nvPr/>
          </p:nvSpPr>
          <p:spPr bwMode="auto">
            <a:xfrm>
              <a:off x="1785" y="1752"/>
              <a:ext cx="3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P2</a:t>
              </a:r>
            </a:p>
          </p:txBody>
        </p:sp>
        <p:sp>
          <p:nvSpPr>
            <p:cNvPr id="24609" name="Text Box 9"/>
            <p:cNvSpPr txBox="1">
              <a:spLocks noChangeArrowheads="1"/>
            </p:cNvSpPr>
            <p:nvPr/>
          </p:nvSpPr>
          <p:spPr bwMode="auto">
            <a:xfrm>
              <a:off x="1292" y="1797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A</a:t>
              </a:r>
            </a:p>
          </p:txBody>
        </p:sp>
        <p:sp>
          <p:nvSpPr>
            <p:cNvPr id="24610" name="Text Box 10"/>
            <p:cNvSpPr txBox="1">
              <a:spLocks noChangeArrowheads="1"/>
            </p:cNvSpPr>
            <p:nvPr/>
          </p:nvSpPr>
          <p:spPr bwMode="auto">
            <a:xfrm>
              <a:off x="1791" y="2659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B</a:t>
              </a:r>
            </a:p>
          </p:txBody>
        </p:sp>
        <p:sp>
          <p:nvSpPr>
            <p:cNvPr id="24611" name="Text Box 11"/>
            <p:cNvSpPr txBox="1">
              <a:spLocks noChangeArrowheads="1"/>
            </p:cNvSpPr>
            <p:nvPr/>
          </p:nvSpPr>
          <p:spPr bwMode="auto">
            <a:xfrm>
              <a:off x="657" y="3249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C</a:t>
              </a:r>
            </a:p>
          </p:txBody>
        </p:sp>
        <p:sp>
          <p:nvSpPr>
            <p:cNvPr id="24612" name="Text Box 12"/>
            <p:cNvSpPr txBox="1">
              <a:spLocks noChangeArrowheads="1"/>
            </p:cNvSpPr>
            <p:nvPr/>
          </p:nvSpPr>
          <p:spPr bwMode="auto">
            <a:xfrm>
              <a:off x="340" y="2704"/>
              <a:ext cx="2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D</a:t>
              </a:r>
            </a:p>
          </p:txBody>
        </p:sp>
        <p:sp>
          <p:nvSpPr>
            <p:cNvPr id="24613" name="Rectangle 13"/>
            <p:cNvSpPr>
              <a:spLocks noChangeArrowheads="1"/>
            </p:cNvSpPr>
            <p:nvPr/>
          </p:nvSpPr>
          <p:spPr bwMode="auto">
            <a:xfrm>
              <a:off x="1292" y="2069"/>
              <a:ext cx="181" cy="18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 anchorCtr="1"/>
            <a:lstStyle/>
            <a:p>
              <a:pPr algn="ctr"/>
              <a:r>
                <a:rPr lang="en-US" altLang="ja-JP" b="1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4614" name="Rectangle 14"/>
            <p:cNvSpPr>
              <a:spLocks noChangeArrowheads="1"/>
            </p:cNvSpPr>
            <p:nvPr/>
          </p:nvSpPr>
          <p:spPr bwMode="auto">
            <a:xfrm>
              <a:off x="1338" y="2704"/>
              <a:ext cx="408" cy="4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 anchorCtr="1"/>
            <a:lstStyle/>
            <a:p>
              <a:pPr algn="ctr"/>
              <a:r>
                <a:rPr lang="en-US" altLang="ja-JP" b="1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4615" name="Rectangle 15"/>
            <p:cNvSpPr>
              <a:spLocks noChangeArrowheads="1"/>
            </p:cNvSpPr>
            <p:nvPr/>
          </p:nvSpPr>
          <p:spPr bwMode="auto">
            <a:xfrm>
              <a:off x="612" y="2069"/>
              <a:ext cx="363" cy="10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 anchorCtr="1"/>
            <a:lstStyle/>
            <a:p>
              <a:pPr algn="ctr"/>
              <a:r>
                <a:rPr lang="en-US" altLang="ja-JP" b="1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4616" name="Line 7"/>
            <p:cNvSpPr>
              <a:spLocks noChangeShapeType="1"/>
            </p:cNvSpPr>
            <p:nvPr/>
          </p:nvSpPr>
          <p:spPr bwMode="auto">
            <a:xfrm flipH="1">
              <a:off x="431" y="2614"/>
              <a:ext cx="726" cy="6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4580" name="Group 39"/>
          <p:cNvGrpSpPr>
            <a:grpSpLocks/>
          </p:cNvGrpSpPr>
          <p:nvPr/>
        </p:nvGrpSpPr>
        <p:grpSpPr bwMode="auto">
          <a:xfrm>
            <a:off x="4578350" y="2054225"/>
            <a:ext cx="3665538" cy="2959100"/>
            <a:chOff x="2835" y="1162"/>
            <a:chExt cx="2309" cy="1864"/>
          </a:xfrm>
        </p:grpSpPr>
        <p:sp>
          <p:nvSpPr>
            <p:cNvPr id="24582" name="Text Box 16"/>
            <p:cNvSpPr txBox="1">
              <a:spLocks noChangeArrowheads="1"/>
            </p:cNvSpPr>
            <p:nvPr/>
          </p:nvSpPr>
          <p:spPr bwMode="auto">
            <a:xfrm>
              <a:off x="3787" y="1162"/>
              <a:ext cx="3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P1</a:t>
              </a:r>
            </a:p>
          </p:txBody>
        </p:sp>
        <p:sp>
          <p:nvSpPr>
            <p:cNvPr id="24583" name="Text Box 17"/>
            <p:cNvSpPr txBox="1">
              <a:spLocks noChangeArrowheads="1"/>
            </p:cNvSpPr>
            <p:nvPr/>
          </p:nvSpPr>
          <p:spPr bwMode="auto">
            <a:xfrm>
              <a:off x="3424" y="1706"/>
              <a:ext cx="3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P2</a:t>
              </a:r>
            </a:p>
          </p:txBody>
        </p:sp>
        <p:sp>
          <p:nvSpPr>
            <p:cNvPr id="24584" name="Text Box 18"/>
            <p:cNvSpPr txBox="1">
              <a:spLocks noChangeArrowheads="1"/>
            </p:cNvSpPr>
            <p:nvPr/>
          </p:nvSpPr>
          <p:spPr bwMode="auto">
            <a:xfrm>
              <a:off x="4332" y="1706"/>
              <a:ext cx="3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P2</a:t>
              </a:r>
            </a:p>
          </p:txBody>
        </p:sp>
        <p:cxnSp>
          <p:nvCxnSpPr>
            <p:cNvPr id="24585" name="AutoShape 19"/>
            <p:cNvCxnSpPr>
              <a:cxnSpLocks noChangeShapeType="1"/>
              <a:stCxn id="24582" idx="2"/>
              <a:endCxn id="24583" idx="0"/>
            </p:cNvCxnSpPr>
            <p:nvPr/>
          </p:nvCxnSpPr>
          <p:spPr bwMode="auto">
            <a:xfrm flipH="1">
              <a:off x="3586" y="1393"/>
              <a:ext cx="363" cy="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86" name="AutoShape 20"/>
            <p:cNvCxnSpPr>
              <a:cxnSpLocks noChangeShapeType="1"/>
              <a:stCxn id="24582" idx="2"/>
              <a:endCxn id="24584" idx="0"/>
            </p:cNvCxnSpPr>
            <p:nvPr/>
          </p:nvCxnSpPr>
          <p:spPr bwMode="auto">
            <a:xfrm>
              <a:off x="3949" y="1393"/>
              <a:ext cx="545" cy="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87" name="Text Box 21"/>
            <p:cNvSpPr txBox="1">
              <a:spLocks noChangeArrowheads="1"/>
            </p:cNvSpPr>
            <p:nvPr/>
          </p:nvSpPr>
          <p:spPr bwMode="auto">
            <a:xfrm>
              <a:off x="4150" y="2614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A</a:t>
              </a:r>
            </a:p>
          </p:txBody>
        </p:sp>
        <p:sp>
          <p:nvSpPr>
            <p:cNvPr id="24588" name="Text Box 22"/>
            <p:cNvSpPr txBox="1">
              <a:spLocks noChangeArrowheads="1"/>
            </p:cNvSpPr>
            <p:nvPr/>
          </p:nvSpPr>
          <p:spPr bwMode="auto">
            <a:xfrm>
              <a:off x="4694" y="2614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B</a:t>
              </a:r>
            </a:p>
          </p:txBody>
        </p:sp>
        <p:sp>
          <p:nvSpPr>
            <p:cNvPr id="24589" name="Text Box 23"/>
            <p:cNvSpPr txBox="1">
              <a:spLocks noChangeArrowheads="1"/>
            </p:cNvSpPr>
            <p:nvPr/>
          </p:nvSpPr>
          <p:spPr bwMode="auto">
            <a:xfrm>
              <a:off x="3696" y="2614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C</a:t>
              </a:r>
            </a:p>
          </p:txBody>
        </p:sp>
        <p:sp>
          <p:nvSpPr>
            <p:cNvPr id="24590" name="Text Box 24"/>
            <p:cNvSpPr txBox="1">
              <a:spLocks noChangeArrowheads="1"/>
            </p:cNvSpPr>
            <p:nvPr/>
          </p:nvSpPr>
          <p:spPr bwMode="auto">
            <a:xfrm>
              <a:off x="3061" y="2614"/>
              <a:ext cx="2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D</a:t>
              </a:r>
            </a:p>
          </p:txBody>
        </p:sp>
        <p:cxnSp>
          <p:nvCxnSpPr>
            <p:cNvPr id="24591" name="AutoShape 25"/>
            <p:cNvCxnSpPr>
              <a:cxnSpLocks noChangeShapeType="1"/>
              <a:stCxn id="24583" idx="2"/>
              <a:endCxn id="24590" idx="0"/>
            </p:cNvCxnSpPr>
            <p:nvPr/>
          </p:nvCxnSpPr>
          <p:spPr bwMode="auto">
            <a:xfrm flipH="1">
              <a:off x="3179" y="1937"/>
              <a:ext cx="407" cy="67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2" name="AutoShape 26"/>
            <p:cNvCxnSpPr>
              <a:cxnSpLocks noChangeShapeType="1"/>
              <a:stCxn id="24583" idx="2"/>
              <a:endCxn id="24589" idx="0"/>
            </p:cNvCxnSpPr>
            <p:nvPr/>
          </p:nvCxnSpPr>
          <p:spPr bwMode="auto">
            <a:xfrm>
              <a:off x="3586" y="1937"/>
              <a:ext cx="220" cy="67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3" name="AutoShape 27"/>
            <p:cNvCxnSpPr>
              <a:cxnSpLocks noChangeShapeType="1"/>
              <a:stCxn id="24584" idx="2"/>
              <a:endCxn id="24587" idx="0"/>
            </p:cNvCxnSpPr>
            <p:nvPr/>
          </p:nvCxnSpPr>
          <p:spPr bwMode="auto">
            <a:xfrm flipH="1">
              <a:off x="4264" y="1937"/>
              <a:ext cx="230" cy="67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4" name="AutoShape 28"/>
            <p:cNvCxnSpPr>
              <a:cxnSpLocks noChangeShapeType="1"/>
              <a:stCxn id="24584" idx="2"/>
              <a:endCxn id="24588" idx="0"/>
            </p:cNvCxnSpPr>
            <p:nvPr/>
          </p:nvCxnSpPr>
          <p:spPr bwMode="auto">
            <a:xfrm>
              <a:off x="4494" y="1937"/>
              <a:ext cx="313" cy="67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595" name="Text Box 29"/>
            <p:cNvSpPr txBox="1">
              <a:spLocks noChangeArrowheads="1"/>
            </p:cNvSpPr>
            <p:nvPr/>
          </p:nvSpPr>
          <p:spPr bwMode="auto">
            <a:xfrm>
              <a:off x="2898" y="2791"/>
              <a:ext cx="5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3,1,2</a:t>
              </a:r>
            </a:p>
          </p:txBody>
        </p:sp>
        <p:sp>
          <p:nvSpPr>
            <p:cNvPr id="24596" name="Text Box 30"/>
            <p:cNvSpPr txBox="1">
              <a:spLocks noChangeArrowheads="1"/>
            </p:cNvSpPr>
            <p:nvPr/>
          </p:nvSpPr>
          <p:spPr bwMode="auto">
            <a:xfrm>
              <a:off x="3533" y="2795"/>
              <a:ext cx="5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3,2,1</a:t>
              </a:r>
            </a:p>
          </p:txBody>
        </p:sp>
        <p:sp>
          <p:nvSpPr>
            <p:cNvPr id="24597" name="Text Box 31"/>
            <p:cNvSpPr txBox="1">
              <a:spLocks noChangeArrowheads="1"/>
            </p:cNvSpPr>
            <p:nvPr/>
          </p:nvSpPr>
          <p:spPr bwMode="auto">
            <a:xfrm>
              <a:off x="4014" y="2795"/>
              <a:ext cx="5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1,2,3</a:t>
              </a:r>
            </a:p>
          </p:txBody>
        </p:sp>
        <p:sp>
          <p:nvSpPr>
            <p:cNvPr id="24598" name="Text Box 32"/>
            <p:cNvSpPr txBox="1">
              <a:spLocks noChangeArrowheads="1"/>
            </p:cNvSpPr>
            <p:nvPr/>
          </p:nvSpPr>
          <p:spPr bwMode="auto">
            <a:xfrm>
              <a:off x="4531" y="2795"/>
              <a:ext cx="5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2,1,3</a:t>
              </a:r>
            </a:p>
          </p:txBody>
        </p:sp>
        <p:sp>
          <p:nvSpPr>
            <p:cNvPr id="24599" name="Text Box 33"/>
            <p:cNvSpPr txBox="1">
              <a:spLocks noChangeArrowheads="1"/>
            </p:cNvSpPr>
            <p:nvPr/>
          </p:nvSpPr>
          <p:spPr bwMode="auto">
            <a:xfrm>
              <a:off x="3243" y="1389"/>
              <a:ext cx="5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front</a:t>
              </a:r>
            </a:p>
          </p:txBody>
        </p:sp>
        <p:sp>
          <p:nvSpPr>
            <p:cNvPr id="24600" name="Text Box 34"/>
            <p:cNvSpPr txBox="1">
              <a:spLocks noChangeArrowheads="1"/>
            </p:cNvSpPr>
            <p:nvPr/>
          </p:nvSpPr>
          <p:spPr bwMode="auto">
            <a:xfrm>
              <a:off x="2835" y="2160"/>
              <a:ext cx="5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front</a:t>
              </a:r>
            </a:p>
          </p:txBody>
        </p:sp>
        <p:sp>
          <p:nvSpPr>
            <p:cNvPr id="24601" name="Text Box 35"/>
            <p:cNvSpPr txBox="1">
              <a:spLocks noChangeArrowheads="1"/>
            </p:cNvSpPr>
            <p:nvPr/>
          </p:nvSpPr>
          <p:spPr bwMode="auto">
            <a:xfrm>
              <a:off x="3878" y="2156"/>
              <a:ext cx="5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front</a:t>
              </a:r>
            </a:p>
          </p:txBody>
        </p:sp>
        <p:sp>
          <p:nvSpPr>
            <p:cNvPr id="24602" name="Text Box 36"/>
            <p:cNvSpPr txBox="1">
              <a:spLocks noChangeArrowheads="1"/>
            </p:cNvSpPr>
            <p:nvPr/>
          </p:nvSpPr>
          <p:spPr bwMode="auto">
            <a:xfrm>
              <a:off x="4241" y="1389"/>
              <a:ext cx="4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back</a:t>
              </a:r>
            </a:p>
          </p:txBody>
        </p:sp>
        <p:sp>
          <p:nvSpPr>
            <p:cNvPr id="24603" name="Text Box 37"/>
            <p:cNvSpPr txBox="1">
              <a:spLocks noChangeArrowheads="1"/>
            </p:cNvSpPr>
            <p:nvPr/>
          </p:nvSpPr>
          <p:spPr bwMode="auto">
            <a:xfrm>
              <a:off x="3651" y="2024"/>
              <a:ext cx="4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back</a:t>
              </a:r>
            </a:p>
          </p:txBody>
        </p:sp>
        <p:sp>
          <p:nvSpPr>
            <p:cNvPr id="24604" name="Text Box 38"/>
            <p:cNvSpPr txBox="1">
              <a:spLocks noChangeArrowheads="1"/>
            </p:cNvSpPr>
            <p:nvPr/>
          </p:nvSpPr>
          <p:spPr bwMode="auto">
            <a:xfrm>
              <a:off x="4649" y="2160"/>
              <a:ext cx="4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back</a:t>
              </a:r>
            </a:p>
          </p:txBody>
        </p:sp>
      </p:grpSp>
      <p:sp>
        <p:nvSpPr>
          <p:cNvPr id="24581" name="Rectangle 41"/>
          <p:cNvSpPr>
            <a:spLocks noGrp="1" noChangeArrowheads="1"/>
          </p:cNvSpPr>
          <p:nvPr>
            <p:ph type="body" idx="1"/>
          </p:nvPr>
        </p:nvSpPr>
        <p:spPr>
          <a:xfrm>
            <a:off x="566738" y="5445125"/>
            <a:ext cx="8001000" cy="574675"/>
          </a:xfrm>
        </p:spPr>
        <p:txBody>
          <a:bodyPr/>
          <a:lstStyle/>
          <a:p>
            <a:pPr eaLnBrk="1" hangingPunct="1"/>
            <a:r>
              <a:rPr lang="en-US" altLang="ja-JP" smtClean="0"/>
              <a:t>extremely efficient for static objects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b="1" smtClean="0"/>
              <a:t>B</a:t>
            </a:r>
            <a:r>
              <a:rPr lang="en-US" altLang="ja-JP" smtClean="0"/>
              <a:t>inary </a:t>
            </a:r>
            <a:r>
              <a:rPr lang="en-US" altLang="ja-JP" b="1" smtClean="0"/>
              <a:t>S</a:t>
            </a:r>
            <a:r>
              <a:rPr lang="en-US" altLang="ja-JP" smtClean="0"/>
              <a:t>pace-</a:t>
            </a:r>
            <a:r>
              <a:rPr lang="en-US" altLang="ja-JP" b="1" smtClean="0"/>
              <a:t>P</a:t>
            </a:r>
            <a:r>
              <a:rPr lang="en-US" altLang="ja-JP" smtClean="0"/>
              <a:t>artitioning Trees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Same BSP tree can be used for any eye position, constructed only once if the scene if static.</a:t>
            </a:r>
          </a:p>
          <a:p>
            <a:pPr eaLnBrk="1" hangingPunct="1"/>
            <a:r>
              <a:rPr lang="en-US" altLang="ja-JP" smtClean="0"/>
              <a:t>It does not matter whether the tree is balanced. However, splitting triangles is expensive and try to avoid it by picking up different partition planes.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グループ化 27"/>
          <p:cNvGrpSpPr>
            <a:grpSpLocks/>
          </p:cNvGrpSpPr>
          <p:nvPr/>
        </p:nvGrpSpPr>
        <p:grpSpPr bwMode="auto">
          <a:xfrm>
            <a:off x="593725" y="1458913"/>
            <a:ext cx="5710238" cy="4346575"/>
            <a:chOff x="593725" y="1458913"/>
            <a:chExt cx="5710238" cy="4346575"/>
          </a:xfrm>
        </p:grpSpPr>
        <p:sp>
          <p:nvSpPr>
            <p:cNvPr id="26628" name="Line 2"/>
            <p:cNvSpPr>
              <a:spLocks noChangeShapeType="1"/>
            </p:cNvSpPr>
            <p:nvPr/>
          </p:nvSpPr>
          <p:spPr bwMode="auto">
            <a:xfrm>
              <a:off x="1460500" y="4967288"/>
              <a:ext cx="342900" cy="4572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29" name="Rectangle 3"/>
            <p:cNvSpPr>
              <a:spLocks noChangeArrowheads="1"/>
            </p:cNvSpPr>
            <p:nvPr/>
          </p:nvSpPr>
          <p:spPr bwMode="auto">
            <a:xfrm>
              <a:off x="1800225" y="52816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3</a:t>
              </a:r>
            </a:p>
          </p:txBody>
        </p:sp>
        <p:sp>
          <p:nvSpPr>
            <p:cNvPr id="26630" name="Line 4"/>
            <p:cNvSpPr>
              <a:spLocks noChangeShapeType="1"/>
            </p:cNvSpPr>
            <p:nvPr/>
          </p:nvSpPr>
          <p:spPr bwMode="auto">
            <a:xfrm>
              <a:off x="2806700" y="4421188"/>
              <a:ext cx="177800" cy="4699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31" name="Rectangle 5"/>
            <p:cNvSpPr>
              <a:spLocks noChangeArrowheads="1"/>
            </p:cNvSpPr>
            <p:nvPr/>
          </p:nvSpPr>
          <p:spPr bwMode="auto">
            <a:xfrm>
              <a:off x="3006725" y="47736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4</a:t>
              </a:r>
            </a:p>
          </p:txBody>
        </p:sp>
        <p:sp>
          <p:nvSpPr>
            <p:cNvPr id="26632" name="Line 6"/>
            <p:cNvSpPr>
              <a:spLocks noChangeShapeType="1"/>
            </p:cNvSpPr>
            <p:nvPr/>
          </p:nvSpPr>
          <p:spPr bwMode="auto">
            <a:xfrm flipV="1">
              <a:off x="2603500" y="3570288"/>
              <a:ext cx="165100" cy="508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33" name="Rectangle 7"/>
            <p:cNvSpPr>
              <a:spLocks noChangeArrowheads="1"/>
            </p:cNvSpPr>
            <p:nvPr/>
          </p:nvSpPr>
          <p:spPr bwMode="auto">
            <a:xfrm>
              <a:off x="2828925" y="34528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26634" name="Line 8"/>
            <p:cNvSpPr>
              <a:spLocks noChangeShapeType="1"/>
            </p:cNvSpPr>
            <p:nvPr/>
          </p:nvSpPr>
          <p:spPr bwMode="auto">
            <a:xfrm flipH="1" flipV="1">
              <a:off x="952500" y="4421188"/>
              <a:ext cx="533400" cy="3302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35" name="Rectangle 9"/>
            <p:cNvSpPr>
              <a:spLocks noChangeArrowheads="1"/>
            </p:cNvSpPr>
            <p:nvPr/>
          </p:nvSpPr>
          <p:spPr bwMode="auto">
            <a:xfrm>
              <a:off x="593725" y="42021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2</a:t>
              </a:r>
            </a:p>
          </p:txBody>
        </p:sp>
        <p:sp useBgFill="1">
          <p:nvSpPr>
            <p:cNvPr id="26636" name="Freeform 10"/>
            <p:cNvSpPr>
              <a:spLocks/>
            </p:cNvSpPr>
            <p:nvPr/>
          </p:nvSpPr>
          <p:spPr bwMode="auto">
            <a:xfrm>
              <a:off x="647700" y="3811588"/>
              <a:ext cx="3213100" cy="1993900"/>
            </a:xfrm>
            <a:custGeom>
              <a:avLst/>
              <a:gdLst>
                <a:gd name="T0" fmla="*/ 2147483647 w 2024"/>
                <a:gd name="T1" fmla="*/ 0 h 1256"/>
                <a:gd name="T2" fmla="*/ 0 w 2024"/>
                <a:gd name="T3" fmla="*/ 2147483647 h 1256"/>
                <a:gd name="T4" fmla="*/ 2147483647 w 2024"/>
                <a:gd name="T5" fmla="*/ 2147483647 h 1256"/>
                <a:gd name="T6" fmla="*/ 2147483647 w 2024"/>
                <a:gd name="T7" fmla="*/ 2147483647 h 1256"/>
                <a:gd name="T8" fmla="*/ 2147483647 w 2024"/>
                <a:gd name="T9" fmla="*/ 0 h 1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24"/>
                <a:gd name="T16" fmla="*/ 0 h 1256"/>
                <a:gd name="T17" fmla="*/ 2024 w 2024"/>
                <a:gd name="T18" fmla="*/ 1256 h 1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24" h="1256">
                  <a:moveTo>
                    <a:pt x="752" y="0"/>
                  </a:moveTo>
                  <a:lnTo>
                    <a:pt x="0" y="1256"/>
                  </a:lnTo>
                  <a:lnTo>
                    <a:pt x="1016" y="536"/>
                  </a:lnTo>
                  <a:lnTo>
                    <a:pt x="2024" y="256"/>
                  </a:lnTo>
                  <a:lnTo>
                    <a:pt x="752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37" name="Line 11"/>
            <p:cNvSpPr>
              <a:spLocks noChangeShapeType="1"/>
            </p:cNvSpPr>
            <p:nvPr/>
          </p:nvSpPr>
          <p:spPr bwMode="auto">
            <a:xfrm flipV="1">
              <a:off x="2235200" y="1665288"/>
              <a:ext cx="292100" cy="4953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38" name="Rectangle 12"/>
            <p:cNvSpPr>
              <a:spLocks noChangeArrowheads="1"/>
            </p:cNvSpPr>
            <p:nvPr/>
          </p:nvSpPr>
          <p:spPr bwMode="auto">
            <a:xfrm>
              <a:off x="2574925" y="15605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5</a:t>
              </a:r>
            </a:p>
          </p:txBody>
        </p:sp>
        <p:sp>
          <p:nvSpPr>
            <p:cNvPr id="26639" name="Line 13"/>
            <p:cNvSpPr>
              <a:spLocks noChangeShapeType="1"/>
            </p:cNvSpPr>
            <p:nvPr/>
          </p:nvSpPr>
          <p:spPr bwMode="auto">
            <a:xfrm flipH="1" flipV="1">
              <a:off x="838200" y="1830388"/>
              <a:ext cx="558800" cy="3175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40" name="Rectangle 14"/>
            <p:cNvSpPr>
              <a:spLocks noChangeArrowheads="1"/>
            </p:cNvSpPr>
            <p:nvPr/>
          </p:nvSpPr>
          <p:spPr bwMode="auto">
            <a:xfrm>
              <a:off x="822325" y="14589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6</a:t>
              </a:r>
            </a:p>
          </p:txBody>
        </p:sp>
        <p:sp>
          <p:nvSpPr>
            <p:cNvPr id="26641" name="Line 15"/>
            <p:cNvSpPr>
              <a:spLocks noChangeShapeType="1"/>
            </p:cNvSpPr>
            <p:nvPr/>
          </p:nvSpPr>
          <p:spPr bwMode="auto">
            <a:xfrm flipH="1">
              <a:off x="2032000" y="2465388"/>
              <a:ext cx="0" cy="5334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42" name="Rectangle 16"/>
            <p:cNvSpPr>
              <a:spLocks noChangeArrowheads="1"/>
            </p:cNvSpPr>
            <p:nvPr/>
          </p:nvSpPr>
          <p:spPr bwMode="auto">
            <a:xfrm>
              <a:off x="1724025" y="29575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7</a:t>
              </a:r>
            </a:p>
          </p:txBody>
        </p:sp>
        <p:sp useBgFill="1">
          <p:nvSpPr>
            <p:cNvPr id="26643" name="Freeform 17"/>
            <p:cNvSpPr>
              <a:spLocks/>
            </p:cNvSpPr>
            <p:nvPr/>
          </p:nvSpPr>
          <p:spPr bwMode="auto">
            <a:xfrm>
              <a:off x="901700" y="1512888"/>
              <a:ext cx="2489200" cy="1104900"/>
            </a:xfrm>
            <a:custGeom>
              <a:avLst/>
              <a:gdLst>
                <a:gd name="T0" fmla="*/ 2147483647 w 1568"/>
                <a:gd name="T1" fmla="*/ 0 h 696"/>
                <a:gd name="T2" fmla="*/ 0 w 1568"/>
                <a:gd name="T3" fmla="*/ 2147483647 h 696"/>
                <a:gd name="T4" fmla="*/ 2147483647 w 1568"/>
                <a:gd name="T5" fmla="*/ 2147483647 h 696"/>
                <a:gd name="T6" fmla="*/ 2147483647 w 1568"/>
                <a:gd name="T7" fmla="*/ 0 h 6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68"/>
                <a:gd name="T13" fmla="*/ 0 h 696"/>
                <a:gd name="T14" fmla="*/ 1568 w 1568"/>
                <a:gd name="T15" fmla="*/ 696 h 6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68" h="696">
                  <a:moveTo>
                    <a:pt x="360" y="0"/>
                  </a:moveTo>
                  <a:lnTo>
                    <a:pt x="0" y="696"/>
                  </a:lnTo>
                  <a:lnTo>
                    <a:pt x="1568" y="696"/>
                  </a:lnTo>
                  <a:lnTo>
                    <a:pt x="360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44" name="Line 18"/>
            <p:cNvSpPr>
              <a:spLocks noChangeShapeType="1"/>
            </p:cNvSpPr>
            <p:nvPr/>
          </p:nvSpPr>
          <p:spPr bwMode="auto">
            <a:xfrm flipV="1">
              <a:off x="4737100" y="2617788"/>
              <a:ext cx="0" cy="508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45" name="Rectangle 19"/>
            <p:cNvSpPr>
              <a:spLocks noChangeArrowheads="1"/>
            </p:cNvSpPr>
            <p:nvPr/>
          </p:nvSpPr>
          <p:spPr bwMode="auto">
            <a:xfrm>
              <a:off x="4797425" y="24749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9</a:t>
              </a:r>
            </a:p>
          </p:txBody>
        </p:sp>
        <p:sp>
          <p:nvSpPr>
            <p:cNvPr id="26646" name="Line 20"/>
            <p:cNvSpPr>
              <a:spLocks noChangeShapeType="1"/>
            </p:cNvSpPr>
            <p:nvPr/>
          </p:nvSpPr>
          <p:spPr bwMode="auto">
            <a:xfrm flipV="1">
              <a:off x="5435600" y="3303588"/>
              <a:ext cx="52070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47" name="Rectangle 21"/>
            <p:cNvSpPr>
              <a:spLocks noChangeArrowheads="1"/>
            </p:cNvSpPr>
            <p:nvPr/>
          </p:nvSpPr>
          <p:spPr bwMode="auto">
            <a:xfrm>
              <a:off x="5978525" y="30972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8</a:t>
              </a:r>
            </a:p>
          </p:txBody>
        </p:sp>
        <p:sp>
          <p:nvSpPr>
            <p:cNvPr id="26648" name="Line 22"/>
            <p:cNvSpPr>
              <a:spLocks noChangeShapeType="1"/>
            </p:cNvSpPr>
            <p:nvPr/>
          </p:nvSpPr>
          <p:spPr bwMode="auto">
            <a:xfrm>
              <a:off x="4762500" y="3455988"/>
              <a:ext cx="0" cy="5207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49" name="Rectangle 23"/>
            <p:cNvSpPr>
              <a:spLocks noChangeArrowheads="1"/>
            </p:cNvSpPr>
            <p:nvPr/>
          </p:nvSpPr>
          <p:spPr bwMode="auto">
            <a:xfrm>
              <a:off x="4810125" y="38211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11</a:t>
              </a:r>
            </a:p>
          </p:txBody>
        </p:sp>
        <p:sp>
          <p:nvSpPr>
            <p:cNvPr id="26650" name="Line 24"/>
            <p:cNvSpPr>
              <a:spLocks noChangeShapeType="1"/>
            </p:cNvSpPr>
            <p:nvPr/>
          </p:nvSpPr>
          <p:spPr bwMode="auto">
            <a:xfrm flipH="1" flipV="1">
              <a:off x="3429000" y="3316288"/>
              <a:ext cx="49530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6651" name="Rectangle 25"/>
            <p:cNvSpPr>
              <a:spLocks noChangeArrowheads="1"/>
            </p:cNvSpPr>
            <p:nvPr/>
          </p:nvSpPr>
          <p:spPr bwMode="auto">
            <a:xfrm>
              <a:off x="3044825" y="29956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10</a:t>
              </a:r>
            </a:p>
          </p:txBody>
        </p:sp>
        <p:sp useBgFill="1">
          <p:nvSpPr>
            <p:cNvPr id="26652" name="Rectangle 26"/>
            <p:cNvSpPr>
              <a:spLocks noChangeArrowheads="1"/>
            </p:cNvSpPr>
            <p:nvPr/>
          </p:nvSpPr>
          <p:spPr bwMode="auto">
            <a:xfrm>
              <a:off x="3746500" y="2998788"/>
              <a:ext cx="1866900" cy="635000"/>
            </a:xfrm>
            <a:prstGeom prst="rect">
              <a:avLst/>
            </a:prstGeom>
            <a:ln w="12700">
              <a:solidFill>
                <a:srgbClr val="4D4D4D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6627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BSP Tree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8"/>
          <p:cNvSpPr>
            <a:spLocks noChangeArrowheads="1"/>
          </p:cNvSpPr>
          <p:nvPr/>
        </p:nvSpPr>
        <p:spPr bwMode="auto">
          <a:xfrm>
            <a:off x="7648575" y="1489075"/>
            <a:ext cx="338138" cy="409575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>
                <a:solidFill>
                  <a:srgbClr val="CC0000"/>
                </a:solidFill>
                <a:latin typeface="Arial" charset="0"/>
                <a:ea typeface="PMingLiU" pitchFamily="18" charset="-120"/>
              </a:rPr>
              <a:t>1</a:t>
            </a:r>
          </a:p>
        </p:txBody>
      </p:sp>
      <p:sp>
        <p:nvSpPr>
          <p:cNvPr id="27651" name="Rectangle 19"/>
          <p:cNvSpPr>
            <a:spLocks noChangeArrowheads="1"/>
          </p:cNvSpPr>
          <p:nvPr/>
        </p:nvSpPr>
        <p:spPr bwMode="auto">
          <a:xfrm>
            <a:off x="6786563" y="2354263"/>
            <a:ext cx="862012" cy="714375"/>
          </a:xfrm>
          <a:prstGeom prst="rect">
            <a:avLst/>
          </a:prstGeom>
          <a:noFill/>
          <a:ln w="1270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>
                <a:solidFill>
                  <a:srgbClr val="000099"/>
                </a:solidFill>
                <a:latin typeface="Arial" charset="0"/>
                <a:ea typeface="PMingLiU" pitchFamily="18" charset="-120"/>
              </a:rPr>
              <a:t>inside</a:t>
            </a:r>
          </a:p>
          <a:p>
            <a:pPr eaLnBrk="0" hangingPunct="0"/>
            <a:r>
              <a:rPr kumimoji="0" lang="en-US" altLang="zh-TW" sz="2000">
                <a:solidFill>
                  <a:srgbClr val="000099"/>
                </a:solidFill>
                <a:latin typeface="Arial" charset="0"/>
                <a:ea typeface="PMingLiU" pitchFamily="18" charset="-120"/>
              </a:rPr>
              <a:t>ones</a:t>
            </a:r>
          </a:p>
        </p:txBody>
      </p:sp>
      <p:cxnSp>
        <p:nvCxnSpPr>
          <p:cNvPr id="27652" name="AutoShape 20"/>
          <p:cNvCxnSpPr>
            <a:cxnSpLocks noChangeShapeType="1"/>
            <a:stCxn id="27650" idx="1"/>
            <a:endCxn id="27651" idx="0"/>
          </p:cNvCxnSpPr>
          <p:nvPr/>
        </p:nvCxnSpPr>
        <p:spPr bwMode="auto">
          <a:xfrm rot="10800000" flipV="1">
            <a:off x="7218363" y="1693863"/>
            <a:ext cx="430212" cy="660400"/>
          </a:xfrm>
          <a:prstGeom prst="curvedConnector2">
            <a:avLst/>
          </a:prstGeom>
          <a:noFill/>
          <a:ln w="127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53" name="Rectangle 21"/>
          <p:cNvSpPr>
            <a:spLocks noChangeArrowheads="1"/>
          </p:cNvSpPr>
          <p:nvPr/>
        </p:nvSpPr>
        <p:spPr bwMode="auto">
          <a:xfrm>
            <a:off x="7827963" y="2347913"/>
            <a:ext cx="1016000" cy="714375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>
                <a:solidFill>
                  <a:srgbClr val="006600"/>
                </a:solidFill>
                <a:latin typeface="Arial" charset="0"/>
                <a:ea typeface="PMingLiU" pitchFamily="18" charset="-120"/>
              </a:rPr>
              <a:t>outside</a:t>
            </a:r>
          </a:p>
          <a:p>
            <a:pPr eaLnBrk="0" hangingPunct="0"/>
            <a:r>
              <a:rPr kumimoji="0" lang="en-US" altLang="zh-TW" sz="2000">
                <a:solidFill>
                  <a:srgbClr val="006600"/>
                </a:solidFill>
                <a:latin typeface="Arial" charset="0"/>
                <a:ea typeface="PMingLiU" pitchFamily="18" charset="-120"/>
              </a:rPr>
              <a:t>ones</a:t>
            </a:r>
          </a:p>
        </p:txBody>
      </p:sp>
      <p:cxnSp>
        <p:nvCxnSpPr>
          <p:cNvPr id="27654" name="AutoShape 22"/>
          <p:cNvCxnSpPr>
            <a:cxnSpLocks noChangeShapeType="1"/>
            <a:stCxn id="27650" idx="3"/>
            <a:endCxn id="27653" idx="0"/>
          </p:cNvCxnSpPr>
          <p:nvPr/>
        </p:nvCxnSpPr>
        <p:spPr bwMode="auto">
          <a:xfrm>
            <a:off x="7986713" y="1693863"/>
            <a:ext cx="349250" cy="654050"/>
          </a:xfrm>
          <a:prstGeom prst="curvedConnector2">
            <a:avLst/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7655" name="グループ化 33"/>
          <p:cNvGrpSpPr>
            <a:grpSpLocks/>
          </p:cNvGrpSpPr>
          <p:nvPr/>
        </p:nvGrpSpPr>
        <p:grpSpPr bwMode="auto">
          <a:xfrm>
            <a:off x="101600" y="1458913"/>
            <a:ext cx="6202363" cy="4346575"/>
            <a:chOff x="101600" y="1458913"/>
            <a:chExt cx="6202363" cy="4346575"/>
          </a:xfrm>
        </p:grpSpPr>
        <p:sp>
          <p:nvSpPr>
            <p:cNvPr id="27657" name="Line 2"/>
            <p:cNvSpPr>
              <a:spLocks noChangeShapeType="1"/>
            </p:cNvSpPr>
            <p:nvPr/>
          </p:nvSpPr>
          <p:spPr bwMode="auto">
            <a:xfrm>
              <a:off x="1460500" y="4967288"/>
              <a:ext cx="342900" cy="4572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58" name="Rectangle 3"/>
            <p:cNvSpPr>
              <a:spLocks noChangeArrowheads="1"/>
            </p:cNvSpPr>
            <p:nvPr/>
          </p:nvSpPr>
          <p:spPr bwMode="auto">
            <a:xfrm>
              <a:off x="1800225" y="52816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3</a:t>
              </a:r>
            </a:p>
          </p:txBody>
        </p:sp>
        <p:sp>
          <p:nvSpPr>
            <p:cNvPr id="27659" name="Line 4"/>
            <p:cNvSpPr>
              <a:spLocks noChangeShapeType="1"/>
            </p:cNvSpPr>
            <p:nvPr/>
          </p:nvSpPr>
          <p:spPr bwMode="auto">
            <a:xfrm>
              <a:off x="2806700" y="4421188"/>
              <a:ext cx="177800" cy="4699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60" name="Rectangle 5"/>
            <p:cNvSpPr>
              <a:spLocks noChangeArrowheads="1"/>
            </p:cNvSpPr>
            <p:nvPr/>
          </p:nvSpPr>
          <p:spPr bwMode="auto">
            <a:xfrm>
              <a:off x="3006725" y="47736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4</a:t>
              </a:r>
            </a:p>
          </p:txBody>
        </p:sp>
        <p:sp>
          <p:nvSpPr>
            <p:cNvPr id="27661" name="Line 6"/>
            <p:cNvSpPr>
              <a:spLocks noChangeShapeType="1"/>
            </p:cNvSpPr>
            <p:nvPr/>
          </p:nvSpPr>
          <p:spPr bwMode="auto">
            <a:xfrm flipV="1">
              <a:off x="2603500" y="3570288"/>
              <a:ext cx="165100" cy="5080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62" name="Rectangle 7"/>
            <p:cNvSpPr>
              <a:spLocks noChangeArrowheads="1"/>
            </p:cNvSpPr>
            <p:nvPr/>
          </p:nvSpPr>
          <p:spPr bwMode="auto">
            <a:xfrm>
              <a:off x="2828925" y="34528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27663" name="Line 8"/>
            <p:cNvSpPr>
              <a:spLocks noChangeShapeType="1"/>
            </p:cNvSpPr>
            <p:nvPr/>
          </p:nvSpPr>
          <p:spPr bwMode="auto">
            <a:xfrm flipH="1" flipV="1">
              <a:off x="952500" y="4421188"/>
              <a:ext cx="533400" cy="3302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64" name="Rectangle 9"/>
            <p:cNvSpPr>
              <a:spLocks noChangeArrowheads="1"/>
            </p:cNvSpPr>
            <p:nvPr/>
          </p:nvSpPr>
          <p:spPr bwMode="auto">
            <a:xfrm>
              <a:off x="593725" y="42021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2</a:t>
              </a:r>
            </a:p>
          </p:txBody>
        </p:sp>
        <p:sp useBgFill="1">
          <p:nvSpPr>
            <p:cNvPr id="27665" name="Freeform 10"/>
            <p:cNvSpPr>
              <a:spLocks/>
            </p:cNvSpPr>
            <p:nvPr/>
          </p:nvSpPr>
          <p:spPr bwMode="auto">
            <a:xfrm>
              <a:off x="647700" y="3811588"/>
              <a:ext cx="3213100" cy="1993900"/>
            </a:xfrm>
            <a:custGeom>
              <a:avLst/>
              <a:gdLst>
                <a:gd name="T0" fmla="*/ 2147483647 w 2024"/>
                <a:gd name="T1" fmla="*/ 0 h 1256"/>
                <a:gd name="T2" fmla="*/ 0 w 2024"/>
                <a:gd name="T3" fmla="*/ 2147483647 h 1256"/>
                <a:gd name="T4" fmla="*/ 2147483647 w 2024"/>
                <a:gd name="T5" fmla="*/ 2147483647 h 1256"/>
                <a:gd name="T6" fmla="*/ 2147483647 w 2024"/>
                <a:gd name="T7" fmla="*/ 2147483647 h 1256"/>
                <a:gd name="T8" fmla="*/ 2147483647 w 2024"/>
                <a:gd name="T9" fmla="*/ 0 h 1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24"/>
                <a:gd name="T16" fmla="*/ 0 h 1256"/>
                <a:gd name="T17" fmla="*/ 2024 w 2024"/>
                <a:gd name="T18" fmla="*/ 1256 h 1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24" h="1256">
                  <a:moveTo>
                    <a:pt x="752" y="0"/>
                  </a:moveTo>
                  <a:lnTo>
                    <a:pt x="0" y="1256"/>
                  </a:lnTo>
                  <a:lnTo>
                    <a:pt x="1016" y="536"/>
                  </a:lnTo>
                  <a:lnTo>
                    <a:pt x="2024" y="256"/>
                  </a:lnTo>
                  <a:lnTo>
                    <a:pt x="752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66" name="Line 11"/>
            <p:cNvSpPr>
              <a:spLocks noChangeShapeType="1"/>
            </p:cNvSpPr>
            <p:nvPr/>
          </p:nvSpPr>
          <p:spPr bwMode="auto">
            <a:xfrm flipV="1">
              <a:off x="2235200" y="1665288"/>
              <a:ext cx="292100" cy="4953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67" name="Rectangle 12"/>
            <p:cNvSpPr>
              <a:spLocks noChangeArrowheads="1"/>
            </p:cNvSpPr>
            <p:nvPr/>
          </p:nvSpPr>
          <p:spPr bwMode="auto">
            <a:xfrm>
              <a:off x="2574925" y="15605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5</a:t>
              </a:r>
            </a:p>
          </p:txBody>
        </p:sp>
        <p:sp>
          <p:nvSpPr>
            <p:cNvPr id="27668" name="Line 13"/>
            <p:cNvSpPr>
              <a:spLocks noChangeShapeType="1"/>
            </p:cNvSpPr>
            <p:nvPr/>
          </p:nvSpPr>
          <p:spPr bwMode="auto">
            <a:xfrm flipH="1" flipV="1">
              <a:off x="838200" y="1830388"/>
              <a:ext cx="558800" cy="3175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69" name="Rectangle 14"/>
            <p:cNvSpPr>
              <a:spLocks noChangeArrowheads="1"/>
            </p:cNvSpPr>
            <p:nvPr/>
          </p:nvSpPr>
          <p:spPr bwMode="auto">
            <a:xfrm>
              <a:off x="822325" y="14589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6</a:t>
              </a:r>
            </a:p>
          </p:txBody>
        </p:sp>
        <p:sp>
          <p:nvSpPr>
            <p:cNvPr id="27670" name="Line 15"/>
            <p:cNvSpPr>
              <a:spLocks noChangeShapeType="1"/>
            </p:cNvSpPr>
            <p:nvPr/>
          </p:nvSpPr>
          <p:spPr bwMode="auto">
            <a:xfrm flipH="1">
              <a:off x="2032000" y="2465388"/>
              <a:ext cx="0" cy="5334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71" name="Rectangle 16"/>
            <p:cNvSpPr>
              <a:spLocks noChangeArrowheads="1"/>
            </p:cNvSpPr>
            <p:nvPr/>
          </p:nvSpPr>
          <p:spPr bwMode="auto">
            <a:xfrm>
              <a:off x="1724025" y="29575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7</a:t>
              </a:r>
            </a:p>
          </p:txBody>
        </p:sp>
        <p:sp useBgFill="1">
          <p:nvSpPr>
            <p:cNvPr id="27672" name="Freeform 17"/>
            <p:cNvSpPr>
              <a:spLocks/>
            </p:cNvSpPr>
            <p:nvPr/>
          </p:nvSpPr>
          <p:spPr bwMode="auto">
            <a:xfrm>
              <a:off x="901700" y="1512888"/>
              <a:ext cx="2489200" cy="1104900"/>
            </a:xfrm>
            <a:custGeom>
              <a:avLst/>
              <a:gdLst>
                <a:gd name="T0" fmla="*/ 2147483647 w 1568"/>
                <a:gd name="T1" fmla="*/ 0 h 696"/>
                <a:gd name="T2" fmla="*/ 0 w 1568"/>
                <a:gd name="T3" fmla="*/ 2147483647 h 696"/>
                <a:gd name="T4" fmla="*/ 2147483647 w 1568"/>
                <a:gd name="T5" fmla="*/ 2147483647 h 696"/>
                <a:gd name="T6" fmla="*/ 2147483647 w 1568"/>
                <a:gd name="T7" fmla="*/ 0 h 6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68"/>
                <a:gd name="T13" fmla="*/ 0 h 696"/>
                <a:gd name="T14" fmla="*/ 1568 w 1568"/>
                <a:gd name="T15" fmla="*/ 696 h 6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68" h="696">
                  <a:moveTo>
                    <a:pt x="360" y="0"/>
                  </a:moveTo>
                  <a:lnTo>
                    <a:pt x="0" y="696"/>
                  </a:lnTo>
                  <a:lnTo>
                    <a:pt x="1568" y="696"/>
                  </a:lnTo>
                  <a:lnTo>
                    <a:pt x="360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73" name="Line 23"/>
            <p:cNvSpPr>
              <a:spLocks noChangeShapeType="1"/>
            </p:cNvSpPr>
            <p:nvPr/>
          </p:nvSpPr>
          <p:spPr bwMode="auto">
            <a:xfrm flipV="1">
              <a:off x="4737100" y="2617788"/>
              <a:ext cx="0" cy="508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74" name="Rectangle 24"/>
            <p:cNvSpPr>
              <a:spLocks noChangeArrowheads="1"/>
            </p:cNvSpPr>
            <p:nvPr/>
          </p:nvSpPr>
          <p:spPr bwMode="auto">
            <a:xfrm>
              <a:off x="4797425" y="24749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9</a:t>
              </a:r>
            </a:p>
          </p:txBody>
        </p:sp>
        <p:sp>
          <p:nvSpPr>
            <p:cNvPr id="27675" name="Line 25"/>
            <p:cNvSpPr>
              <a:spLocks noChangeShapeType="1"/>
            </p:cNvSpPr>
            <p:nvPr/>
          </p:nvSpPr>
          <p:spPr bwMode="auto">
            <a:xfrm flipV="1">
              <a:off x="5435600" y="3303588"/>
              <a:ext cx="52070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76" name="Rectangle 26"/>
            <p:cNvSpPr>
              <a:spLocks noChangeArrowheads="1"/>
            </p:cNvSpPr>
            <p:nvPr/>
          </p:nvSpPr>
          <p:spPr bwMode="auto">
            <a:xfrm>
              <a:off x="5978525" y="30972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8</a:t>
              </a:r>
            </a:p>
          </p:txBody>
        </p:sp>
        <p:sp>
          <p:nvSpPr>
            <p:cNvPr id="27677" name="Line 27"/>
            <p:cNvSpPr>
              <a:spLocks noChangeShapeType="1"/>
            </p:cNvSpPr>
            <p:nvPr/>
          </p:nvSpPr>
          <p:spPr bwMode="auto">
            <a:xfrm>
              <a:off x="4762500" y="3455988"/>
              <a:ext cx="0" cy="5207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78" name="Rectangle 28"/>
            <p:cNvSpPr>
              <a:spLocks noChangeArrowheads="1"/>
            </p:cNvSpPr>
            <p:nvPr/>
          </p:nvSpPr>
          <p:spPr bwMode="auto">
            <a:xfrm>
              <a:off x="4810125" y="38211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11</a:t>
              </a:r>
            </a:p>
          </p:txBody>
        </p:sp>
        <p:sp>
          <p:nvSpPr>
            <p:cNvPr id="27679" name="Line 29"/>
            <p:cNvSpPr>
              <a:spLocks noChangeShapeType="1"/>
            </p:cNvSpPr>
            <p:nvPr/>
          </p:nvSpPr>
          <p:spPr bwMode="auto">
            <a:xfrm flipH="1" flipV="1">
              <a:off x="3429000" y="3316288"/>
              <a:ext cx="49530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80" name="Rectangle 30"/>
            <p:cNvSpPr>
              <a:spLocks noChangeArrowheads="1"/>
            </p:cNvSpPr>
            <p:nvPr/>
          </p:nvSpPr>
          <p:spPr bwMode="auto">
            <a:xfrm>
              <a:off x="3044825" y="29956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10</a:t>
              </a:r>
            </a:p>
          </p:txBody>
        </p:sp>
        <p:sp useBgFill="1">
          <p:nvSpPr>
            <p:cNvPr id="27681" name="Rectangle 31"/>
            <p:cNvSpPr>
              <a:spLocks noChangeArrowheads="1"/>
            </p:cNvSpPr>
            <p:nvPr/>
          </p:nvSpPr>
          <p:spPr bwMode="auto">
            <a:xfrm>
              <a:off x="3746500" y="2998788"/>
              <a:ext cx="1866900" cy="635000"/>
            </a:xfrm>
            <a:prstGeom prst="rect">
              <a:avLst/>
            </a:prstGeom>
            <a:ln w="12700">
              <a:solidFill>
                <a:srgbClr val="4D4D4D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7682" name="Line 32"/>
            <p:cNvSpPr>
              <a:spLocks noChangeShapeType="1"/>
            </p:cNvSpPr>
            <p:nvPr/>
          </p:nvSpPr>
          <p:spPr bwMode="auto">
            <a:xfrm>
              <a:off x="101600" y="3443288"/>
              <a:ext cx="6108700" cy="124460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7656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BSP Tree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8"/>
          <p:cNvSpPr>
            <a:spLocks noChangeArrowheads="1"/>
          </p:cNvSpPr>
          <p:nvPr/>
        </p:nvSpPr>
        <p:spPr bwMode="auto">
          <a:xfrm>
            <a:off x="7683500" y="1473200"/>
            <a:ext cx="338138" cy="409575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>
                <a:solidFill>
                  <a:srgbClr val="CC0000"/>
                </a:solidFill>
                <a:latin typeface="Arial" charset="0"/>
                <a:ea typeface="PMingLiU" pitchFamily="18" charset="-120"/>
              </a:rPr>
              <a:t>1</a:t>
            </a:r>
          </a:p>
        </p:txBody>
      </p:sp>
      <p:sp>
        <p:nvSpPr>
          <p:cNvPr id="28675" name="Rectangle 19"/>
          <p:cNvSpPr>
            <a:spLocks noChangeArrowheads="1"/>
          </p:cNvSpPr>
          <p:nvPr/>
        </p:nvSpPr>
        <p:spPr bwMode="auto">
          <a:xfrm>
            <a:off x="7137400" y="2162175"/>
            <a:ext cx="338138" cy="1019175"/>
          </a:xfrm>
          <a:prstGeom prst="rect">
            <a:avLst/>
          </a:prstGeom>
          <a:noFill/>
          <a:ln w="1270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>
                <a:solidFill>
                  <a:srgbClr val="000099"/>
                </a:solidFill>
                <a:latin typeface="Arial" charset="0"/>
                <a:ea typeface="PMingLiU" pitchFamily="18" charset="-120"/>
              </a:rPr>
              <a:t>2</a:t>
            </a:r>
          </a:p>
          <a:p>
            <a:pPr eaLnBrk="0" hangingPunct="0"/>
            <a:r>
              <a:rPr kumimoji="0" lang="en-US" altLang="zh-TW" sz="2000">
                <a:solidFill>
                  <a:srgbClr val="000099"/>
                </a:solidFill>
                <a:latin typeface="Arial" charset="0"/>
                <a:ea typeface="PMingLiU" pitchFamily="18" charset="-120"/>
              </a:rPr>
              <a:t>3</a:t>
            </a:r>
          </a:p>
          <a:p>
            <a:pPr eaLnBrk="0" hangingPunct="0"/>
            <a:r>
              <a:rPr kumimoji="0" lang="en-US" altLang="zh-TW" sz="2000">
                <a:solidFill>
                  <a:srgbClr val="000099"/>
                </a:solidFill>
                <a:latin typeface="Arial" charset="0"/>
                <a:ea typeface="PMingLiU" pitchFamily="18" charset="-120"/>
              </a:rPr>
              <a:t>4</a:t>
            </a:r>
          </a:p>
        </p:txBody>
      </p:sp>
      <p:cxnSp>
        <p:nvCxnSpPr>
          <p:cNvPr id="28676" name="AutoShape 20"/>
          <p:cNvCxnSpPr>
            <a:cxnSpLocks noChangeShapeType="1"/>
            <a:stCxn id="28674" idx="1"/>
            <a:endCxn id="28675" idx="0"/>
          </p:cNvCxnSpPr>
          <p:nvPr/>
        </p:nvCxnSpPr>
        <p:spPr bwMode="auto">
          <a:xfrm rot="10800000" flipV="1">
            <a:off x="7307263" y="1677988"/>
            <a:ext cx="376237" cy="484187"/>
          </a:xfrm>
          <a:prstGeom prst="curvedConnector2">
            <a:avLst/>
          </a:prstGeom>
          <a:noFill/>
          <a:ln w="127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77" name="Rectangle 21"/>
          <p:cNvSpPr>
            <a:spLocks noChangeArrowheads="1"/>
          </p:cNvSpPr>
          <p:nvPr/>
        </p:nvSpPr>
        <p:spPr bwMode="auto">
          <a:xfrm>
            <a:off x="8178800" y="2155825"/>
            <a:ext cx="479425" cy="2238375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>
                <a:solidFill>
                  <a:srgbClr val="006600"/>
                </a:solidFill>
                <a:latin typeface="Arial" charset="0"/>
                <a:ea typeface="PMingLiU" pitchFamily="18" charset="-120"/>
              </a:rPr>
              <a:t>5</a:t>
            </a:r>
          </a:p>
          <a:p>
            <a:pPr eaLnBrk="0" hangingPunct="0"/>
            <a:r>
              <a:rPr kumimoji="0" lang="en-US" altLang="zh-TW" sz="2000">
                <a:solidFill>
                  <a:srgbClr val="006600"/>
                </a:solidFill>
                <a:latin typeface="Arial" charset="0"/>
                <a:ea typeface="PMingLiU" pitchFamily="18" charset="-120"/>
              </a:rPr>
              <a:t>6</a:t>
            </a:r>
          </a:p>
          <a:p>
            <a:pPr eaLnBrk="0" hangingPunct="0"/>
            <a:r>
              <a:rPr kumimoji="0" lang="en-US" altLang="zh-TW" sz="2000">
                <a:solidFill>
                  <a:srgbClr val="006600"/>
                </a:solidFill>
                <a:latin typeface="Arial" charset="0"/>
                <a:ea typeface="PMingLiU" pitchFamily="18" charset="-120"/>
              </a:rPr>
              <a:t>7</a:t>
            </a:r>
          </a:p>
          <a:p>
            <a:pPr eaLnBrk="0" hangingPunct="0"/>
            <a:r>
              <a:rPr kumimoji="0" lang="en-US" altLang="zh-TW" sz="2000">
                <a:solidFill>
                  <a:srgbClr val="006600"/>
                </a:solidFill>
                <a:latin typeface="Arial" charset="0"/>
                <a:ea typeface="PMingLiU" pitchFamily="18" charset="-120"/>
              </a:rPr>
              <a:t>8</a:t>
            </a:r>
          </a:p>
          <a:p>
            <a:pPr eaLnBrk="0" hangingPunct="0"/>
            <a:r>
              <a:rPr kumimoji="0" lang="en-US" altLang="zh-TW" sz="2000">
                <a:solidFill>
                  <a:srgbClr val="006600"/>
                </a:solidFill>
                <a:latin typeface="Arial" charset="0"/>
                <a:ea typeface="PMingLiU" pitchFamily="18" charset="-120"/>
              </a:rPr>
              <a:t>9</a:t>
            </a:r>
          </a:p>
          <a:p>
            <a:pPr eaLnBrk="0" hangingPunct="0"/>
            <a:r>
              <a:rPr kumimoji="0" lang="en-US" altLang="zh-TW" sz="2000">
                <a:solidFill>
                  <a:srgbClr val="006600"/>
                </a:solidFill>
                <a:latin typeface="Arial" charset="0"/>
                <a:ea typeface="PMingLiU" pitchFamily="18" charset="-120"/>
              </a:rPr>
              <a:t>10</a:t>
            </a:r>
          </a:p>
          <a:p>
            <a:pPr eaLnBrk="0" hangingPunct="0"/>
            <a:r>
              <a:rPr kumimoji="0" lang="en-US" altLang="zh-TW" sz="2000">
                <a:solidFill>
                  <a:srgbClr val="006600"/>
                </a:solidFill>
                <a:latin typeface="Arial" charset="0"/>
                <a:ea typeface="PMingLiU" pitchFamily="18" charset="-120"/>
              </a:rPr>
              <a:t>11</a:t>
            </a:r>
          </a:p>
        </p:txBody>
      </p:sp>
      <p:cxnSp>
        <p:nvCxnSpPr>
          <p:cNvPr id="28678" name="AutoShape 22"/>
          <p:cNvCxnSpPr>
            <a:cxnSpLocks noChangeShapeType="1"/>
            <a:stCxn id="28674" idx="3"/>
            <a:endCxn id="28677" idx="0"/>
          </p:cNvCxnSpPr>
          <p:nvPr/>
        </p:nvCxnSpPr>
        <p:spPr bwMode="auto">
          <a:xfrm>
            <a:off x="8021638" y="1677988"/>
            <a:ext cx="396875" cy="477837"/>
          </a:xfrm>
          <a:prstGeom prst="curvedConnector2">
            <a:avLst/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8679" name="グループ化 33"/>
          <p:cNvGrpSpPr>
            <a:grpSpLocks/>
          </p:cNvGrpSpPr>
          <p:nvPr/>
        </p:nvGrpSpPr>
        <p:grpSpPr bwMode="auto">
          <a:xfrm>
            <a:off x="101600" y="1458913"/>
            <a:ext cx="6202363" cy="4346575"/>
            <a:chOff x="101600" y="1458913"/>
            <a:chExt cx="6202363" cy="4346575"/>
          </a:xfrm>
        </p:grpSpPr>
        <p:sp>
          <p:nvSpPr>
            <p:cNvPr id="28681" name="Line 2"/>
            <p:cNvSpPr>
              <a:spLocks noChangeShapeType="1"/>
            </p:cNvSpPr>
            <p:nvPr/>
          </p:nvSpPr>
          <p:spPr bwMode="auto">
            <a:xfrm>
              <a:off x="1460500" y="4967288"/>
              <a:ext cx="342900" cy="45720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682" name="Rectangle 3"/>
            <p:cNvSpPr>
              <a:spLocks noChangeArrowheads="1"/>
            </p:cNvSpPr>
            <p:nvPr/>
          </p:nvSpPr>
          <p:spPr bwMode="auto">
            <a:xfrm>
              <a:off x="1800225" y="52816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3</a:t>
              </a:r>
            </a:p>
          </p:txBody>
        </p:sp>
        <p:sp>
          <p:nvSpPr>
            <p:cNvPr id="28683" name="Line 4"/>
            <p:cNvSpPr>
              <a:spLocks noChangeShapeType="1"/>
            </p:cNvSpPr>
            <p:nvPr/>
          </p:nvSpPr>
          <p:spPr bwMode="auto">
            <a:xfrm>
              <a:off x="2806700" y="4421188"/>
              <a:ext cx="177800" cy="46990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684" name="Rectangle 5"/>
            <p:cNvSpPr>
              <a:spLocks noChangeArrowheads="1"/>
            </p:cNvSpPr>
            <p:nvPr/>
          </p:nvSpPr>
          <p:spPr bwMode="auto">
            <a:xfrm>
              <a:off x="3006725" y="47736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4</a:t>
              </a:r>
            </a:p>
          </p:txBody>
        </p:sp>
        <p:sp>
          <p:nvSpPr>
            <p:cNvPr id="28685" name="Line 6"/>
            <p:cNvSpPr>
              <a:spLocks noChangeShapeType="1"/>
            </p:cNvSpPr>
            <p:nvPr/>
          </p:nvSpPr>
          <p:spPr bwMode="auto">
            <a:xfrm flipV="1">
              <a:off x="2603500" y="3570288"/>
              <a:ext cx="165100" cy="5080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686" name="Rectangle 7"/>
            <p:cNvSpPr>
              <a:spLocks noChangeArrowheads="1"/>
            </p:cNvSpPr>
            <p:nvPr/>
          </p:nvSpPr>
          <p:spPr bwMode="auto">
            <a:xfrm>
              <a:off x="2828925" y="34528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28687" name="Line 8"/>
            <p:cNvSpPr>
              <a:spLocks noChangeShapeType="1"/>
            </p:cNvSpPr>
            <p:nvPr/>
          </p:nvSpPr>
          <p:spPr bwMode="auto">
            <a:xfrm flipH="1" flipV="1">
              <a:off x="952500" y="4421188"/>
              <a:ext cx="533400" cy="33020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688" name="Rectangle 9"/>
            <p:cNvSpPr>
              <a:spLocks noChangeArrowheads="1"/>
            </p:cNvSpPr>
            <p:nvPr/>
          </p:nvSpPr>
          <p:spPr bwMode="auto">
            <a:xfrm>
              <a:off x="593725" y="42021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2</a:t>
              </a:r>
            </a:p>
          </p:txBody>
        </p:sp>
        <p:sp useBgFill="1">
          <p:nvSpPr>
            <p:cNvPr id="28689" name="Freeform 10"/>
            <p:cNvSpPr>
              <a:spLocks/>
            </p:cNvSpPr>
            <p:nvPr/>
          </p:nvSpPr>
          <p:spPr bwMode="auto">
            <a:xfrm>
              <a:off x="647700" y="3811588"/>
              <a:ext cx="3213100" cy="1993900"/>
            </a:xfrm>
            <a:custGeom>
              <a:avLst/>
              <a:gdLst>
                <a:gd name="T0" fmla="*/ 2147483647 w 2024"/>
                <a:gd name="T1" fmla="*/ 0 h 1256"/>
                <a:gd name="T2" fmla="*/ 0 w 2024"/>
                <a:gd name="T3" fmla="*/ 2147483647 h 1256"/>
                <a:gd name="T4" fmla="*/ 2147483647 w 2024"/>
                <a:gd name="T5" fmla="*/ 2147483647 h 1256"/>
                <a:gd name="T6" fmla="*/ 2147483647 w 2024"/>
                <a:gd name="T7" fmla="*/ 2147483647 h 1256"/>
                <a:gd name="T8" fmla="*/ 2147483647 w 2024"/>
                <a:gd name="T9" fmla="*/ 0 h 1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24"/>
                <a:gd name="T16" fmla="*/ 0 h 1256"/>
                <a:gd name="T17" fmla="*/ 2024 w 2024"/>
                <a:gd name="T18" fmla="*/ 1256 h 1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24" h="1256">
                  <a:moveTo>
                    <a:pt x="752" y="0"/>
                  </a:moveTo>
                  <a:lnTo>
                    <a:pt x="0" y="1256"/>
                  </a:lnTo>
                  <a:lnTo>
                    <a:pt x="1016" y="536"/>
                  </a:lnTo>
                  <a:lnTo>
                    <a:pt x="2024" y="256"/>
                  </a:lnTo>
                  <a:lnTo>
                    <a:pt x="752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690" name="Line 11"/>
            <p:cNvSpPr>
              <a:spLocks noChangeShapeType="1"/>
            </p:cNvSpPr>
            <p:nvPr/>
          </p:nvSpPr>
          <p:spPr bwMode="auto">
            <a:xfrm flipV="1">
              <a:off x="2235200" y="1665288"/>
              <a:ext cx="292100" cy="49530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691" name="Rectangle 12"/>
            <p:cNvSpPr>
              <a:spLocks noChangeArrowheads="1"/>
            </p:cNvSpPr>
            <p:nvPr/>
          </p:nvSpPr>
          <p:spPr bwMode="auto">
            <a:xfrm>
              <a:off x="2574925" y="15605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5</a:t>
              </a:r>
            </a:p>
          </p:txBody>
        </p:sp>
        <p:sp>
          <p:nvSpPr>
            <p:cNvPr id="28692" name="Line 13"/>
            <p:cNvSpPr>
              <a:spLocks noChangeShapeType="1"/>
            </p:cNvSpPr>
            <p:nvPr/>
          </p:nvSpPr>
          <p:spPr bwMode="auto">
            <a:xfrm flipH="1" flipV="1">
              <a:off x="838200" y="1830388"/>
              <a:ext cx="558800" cy="31750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693" name="Rectangle 14"/>
            <p:cNvSpPr>
              <a:spLocks noChangeArrowheads="1"/>
            </p:cNvSpPr>
            <p:nvPr/>
          </p:nvSpPr>
          <p:spPr bwMode="auto">
            <a:xfrm>
              <a:off x="822325" y="14589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6</a:t>
              </a:r>
            </a:p>
          </p:txBody>
        </p:sp>
        <p:sp>
          <p:nvSpPr>
            <p:cNvPr id="28694" name="Line 15"/>
            <p:cNvSpPr>
              <a:spLocks noChangeShapeType="1"/>
            </p:cNvSpPr>
            <p:nvPr/>
          </p:nvSpPr>
          <p:spPr bwMode="auto">
            <a:xfrm flipH="1">
              <a:off x="2032000" y="2465388"/>
              <a:ext cx="0" cy="53340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695" name="Rectangle 16"/>
            <p:cNvSpPr>
              <a:spLocks noChangeArrowheads="1"/>
            </p:cNvSpPr>
            <p:nvPr/>
          </p:nvSpPr>
          <p:spPr bwMode="auto">
            <a:xfrm>
              <a:off x="1724025" y="29575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7</a:t>
              </a:r>
            </a:p>
          </p:txBody>
        </p:sp>
        <p:sp useBgFill="1">
          <p:nvSpPr>
            <p:cNvPr id="28696" name="Freeform 17"/>
            <p:cNvSpPr>
              <a:spLocks/>
            </p:cNvSpPr>
            <p:nvPr/>
          </p:nvSpPr>
          <p:spPr bwMode="auto">
            <a:xfrm>
              <a:off x="901700" y="1512888"/>
              <a:ext cx="2489200" cy="1104900"/>
            </a:xfrm>
            <a:custGeom>
              <a:avLst/>
              <a:gdLst>
                <a:gd name="T0" fmla="*/ 2147483647 w 1568"/>
                <a:gd name="T1" fmla="*/ 0 h 696"/>
                <a:gd name="T2" fmla="*/ 0 w 1568"/>
                <a:gd name="T3" fmla="*/ 2147483647 h 696"/>
                <a:gd name="T4" fmla="*/ 2147483647 w 1568"/>
                <a:gd name="T5" fmla="*/ 2147483647 h 696"/>
                <a:gd name="T6" fmla="*/ 2147483647 w 1568"/>
                <a:gd name="T7" fmla="*/ 0 h 6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68"/>
                <a:gd name="T13" fmla="*/ 0 h 696"/>
                <a:gd name="T14" fmla="*/ 1568 w 1568"/>
                <a:gd name="T15" fmla="*/ 696 h 6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68" h="696">
                  <a:moveTo>
                    <a:pt x="360" y="0"/>
                  </a:moveTo>
                  <a:lnTo>
                    <a:pt x="0" y="696"/>
                  </a:lnTo>
                  <a:lnTo>
                    <a:pt x="1568" y="696"/>
                  </a:lnTo>
                  <a:lnTo>
                    <a:pt x="360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697" name="Line 23"/>
            <p:cNvSpPr>
              <a:spLocks noChangeShapeType="1"/>
            </p:cNvSpPr>
            <p:nvPr/>
          </p:nvSpPr>
          <p:spPr bwMode="auto">
            <a:xfrm flipV="1">
              <a:off x="4737100" y="2617788"/>
              <a:ext cx="0" cy="50800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698" name="Rectangle 24"/>
            <p:cNvSpPr>
              <a:spLocks noChangeArrowheads="1"/>
            </p:cNvSpPr>
            <p:nvPr/>
          </p:nvSpPr>
          <p:spPr bwMode="auto">
            <a:xfrm>
              <a:off x="4797425" y="24749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9</a:t>
              </a:r>
            </a:p>
          </p:txBody>
        </p:sp>
        <p:sp>
          <p:nvSpPr>
            <p:cNvPr id="28699" name="Line 25"/>
            <p:cNvSpPr>
              <a:spLocks noChangeShapeType="1"/>
            </p:cNvSpPr>
            <p:nvPr/>
          </p:nvSpPr>
          <p:spPr bwMode="auto">
            <a:xfrm flipV="1">
              <a:off x="5435600" y="3303588"/>
              <a:ext cx="520700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700" name="Rectangle 26"/>
            <p:cNvSpPr>
              <a:spLocks noChangeArrowheads="1"/>
            </p:cNvSpPr>
            <p:nvPr/>
          </p:nvSpPr>
          <p:spPr bwMode="auto">
            <a:xfrm>
              <a:off x="5978525" y="30972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8</a:t>
              </a:r>
            </a:p>
          </p:txBody>
        </p:sp>
        <p:sp>
          <p:nvSpPr>
            <p:cNvPr id="28701" name="Line 27"/>
            <p:cNvSpPr>
              <a:spLocks noChangeShapeType="1"/>
            </p:cNvSpPr>
            <p:nvPr/>
          </p:nvSpPr>
          <p:spPr bwMode="auto">
            <a:xfrm>
              <a:off x="4762500" y="3455988"/>
              <a:ext cx="0" cy="52070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702" name="Rectangle 28"/>
            <p:cNvSpPr>
              <a:spLocks noChangeArrowheads="1"/>
            </p:cNvSpPr>
            <p:nvPr/>
          </p:nvSpPr>
          <p:spPr bwMode="auto">
            <a:xfrm>
              <a:off x="4810125" y="38211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11</a:t>
              </a:r>
            </a:p>
          </p:txBody>
        </p:sp>
        <p:sp>
          <p:nvSpPr>
            <p:cNvPr id="28703" name="Line 29"/>
            <p:cNvSpPr>
              <a:spLocks noChangeShapeType="1"/>
            </p:cNvSpPr>
            <p:nvPr/>
          </p:nvSpPr>
          <p:spPr bwMode="auto">
            <a:xfrm flipH="1" flipV="1">
              <a:off x="3429000" y="3316288"/>
              <a:ext cx="495300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704" name="Rectangle 30"/>
            <p:cNvSpPr>
              <a:spLocks noChangeArrowheads="1"/>
            </p:cNvSpPr>
            <p:nvPr/>
          </p:nvSpPr>
          <p:spPr bwMode="auto">
            <a:xfrm>
              <a:off x="3044825" y="29956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10</a:t>
              </a:r>
            </a:p>
          </p:txBody>
        </p:sp>
        <p:sp useBgFill="1">
          <p:nvSpPr>
            <p:cNvPr id="28705" name="Rectangle 31"/>
            <p:cNvSpPr>
              <a:spLocks noChangeArrowheads="1"/>
            </p:cNvSpPr>
            <p:nvPr/>
          </p:nvSpPr>
          <p:spPr bwMode="auto">
            <a:xfrm>
              <a:off x="3746500" y="2998788"/>
              <a:ext cx="1866900" cy="635000"/>
            </a:xfrm>
            <a:prstGeom prst="rect">
              <a:avLst/>
            </a:prstGeom>
            <a:ln w="12700">
              <a:solidFill>
                <a:srgbClr val="4D4D4D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8706" name="Line 32"/>
            <p:cNvSpPr>
              <a:spLocks noChangeShapeType="1"/>
            </p:cNvSpPr>
            <p:nvPr/>
          </p:nvSpPr>
          <p:spPr bwMode="auto">
            <a:xfrm>
              <a:off x="101600" y="3443288"/>
              <a:ext cx="6108700" cy="124460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8680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BSP Tree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2"/>
          <p:cNvSpPr>
            <a:spLocks noChangeArrowheads="1"/>
          </p:cNvSpPr>
          <p:nvPr/>
        </p:nvSpPr>
        <p:spPr bwMode="auto">
          <a:xfrm>
            <a:off x="7183438" y="1400175"/>
            <a:ext cx="338137" cy="40957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>
                <a:solidFill>
                  <a:schemeClr val="bg2"/>
                </a:solidFill>
                <a:latin typeface="Arial" charset="0"/>
                <a:ea typeface="PMingLiU" pitchFamily="18" charset="-120"/>
              </a:rPr>
              <a:t>1</a:t>
            </a:r>
          </a:p>
        </p:txBody>
      </p:sp>
      <p:sp>
        <p:nvSpPr>
          <p:cNvPr id="29699" name="Rectangle 33"/>
          <p:cNvSpPr>
            <a:spLocks noChangeArrowheads="1"/>
          </p:cNvSpPr>
          <p:nvPr/>
        </p:nvSpPr>
        <p:spPr bwMode="auto">
          <a:xfrm>
            <a:off x="7678738" y="2082800"/>
            <a:ext cx="338137" cy="409575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>
                <a:solidFill>
                  <a:srgbClr val="CC0000"/>
                </a:solidFill>
                <a:latin typeface="Arial" charset="0"/>
                <a:ea typeface="PMingLiU" pitchFamily="18" charset="-120"/>
              </a:rPr>
              <a:t>5</a:t>
            </a:r>
          </a:p>
        </p:txBody>
      </p:sp>
      <p:cxnSp>
        <p:nvCxnSpPr>
          <p:cNvPr id="29700" name="AutoShape 34"/>
          <p:cNvCxnSpPr>
            <a:cxnSpLocks noChangeShapeType="1"/>
            <a:stCxn id="29698" idx="3"/>
            <a:endCxn id="29699" idx="0"/>
          </p:cNvCxnSpPr>
          <p:nvPr/>
        </p:nvCxnSpPr>
        <p:spPr bwMode="auto">
          <a:xfrm>
            <a:off x="7521575" y="1604963"/>
            <a:ext cx="327025" cy="477837"/>
          </a:xfrm>
          <a:prstGeom prst="curvedConnector2">
            <a:avLst/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1" name="Rectangle 35"/>
          <p:cNvSpPr>
            <a:spLocks noChangeArrowheads="1"/>
          </p:cNvSpPr>
          <p:nvPr/>
        </p:nvSpPr>
        <p:spPr bwMode="auto">
          <a:xfrm>
            <a:off x="7158038" y="2774950"/>
            <a:ext cx="620712" cy="1628775"/>
          </a:xfrm>
          <a:prstGeom prst="rect">
            <a:avLst/>
          </a:prstGeom>
          <a:noFill/>
          <a:ln w="1270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>
                <a:solidFill>
                  <a:srgbClr val="000099"/>
                </a:solidFill>
                <a:latin typeface="Arial" charset="0"/>
                <a:ea typeface="PMingLiU" pitchFamily="18" charset="-120"/>
              </a:rPr>
              <a:t>6</a:t>
            </a:r>
          </a:p>
          <a:p>
            <a:pPr eaLnBrk="0" hangingPunct="0"/>
            <a:r>
              <a:rPr kumimoji="0" lang="en-US" altLang="zh-TW" sz="2000">
                <a:solidFill>
                  <a:srgbClr val="000099"/>
                </a:solidFill>
                <a:latin typeface="Arial" charset="0"/>
                <a:ea typeface="PMingLiU" pitchFamily="18" charset="-120"/>
              </a:rPr>
              <a:t>7</a:t>
            </a:r>
          </a:p>
          <a:p>
            <a:pPr eaLnBrk="0" hangingPunct="0"/>
            <a:r>
              <a: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rPr>
              <a:t>9a</a:t>
            </a:r>
          </a:p>
          <a:p>
            <a:pPr eaLnBrk="0" hangingPunct="0"/>
            <a:r>
              <a:rPr kumimoji="0" lang="en-US" altLang="zh-TW" sz="2000">
                <a:solidFill>
                  <a:srgbClr val="000099"/>
                </a:solidFill>
                <a:latin typeface="Arial" charset="0"/>
                <a:ea typeface="PMingLiU" pitchFamily="18" charset="-120"/>
              </a:rPr>
              <a:t>10</a:t>
            </a:r>
          </a:p>
          <a:p>
            <a:pPr eaLnBrk="0" hangingPunct="0"/>
            <a:r>
              <a: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rPr>
              <a:t>11a</a:t>
            </a:r>
          </a:p>
        </p:txBody>
      </p:sp>
      <p:cxnSp>
        <p:nvCxnSpPr>
          <p:cNvPr id="29702" name="AutoShape 36"/>
          <p:cNvCxnSpPr>
            <a:cxnSpLocks noChangeShapeType="1"/>
            <a:stCxn id="29699" idx="1"/>
            <a:endCxn id="29701" idx="0"/>
          </p:cNvCxnSpPr>
          <p:nvPr/>
        </p:nvCxnSpPr>
        <p:spPr bwMode="auto">
          <a:xfrm rot="10800000" flipV="1">
            <a:off x="7469188" y="2287588"/>
            <a:ext cx="209550" cy="487362"/>
          </a:xfrm>
          <a:prstGeom prst="curvedConnector2">
            <a:avLst/>
          </a:prstGeom>
          <a:noFill/>
          <a:ln w="127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3" name="Rectangle 41"/>
          <p:cNvSpPr>
            <a:spLocks noChangeArrowheads="1"/>
          </p:cNvSpPr>
          <p:nvPr/>
        </p:nvSpPr>
        <p:spPr bwMode="auto">
          <a:xfrm>
            <a:off x="8016875" y="2774950"/>
            <a:ext cx="620713" cy="1019175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2000">
                <a:solidFill>
                  <a:srgbClr val="006600"/>
                </a:solidFill>
                <a:latin typeface="Arial" charset="0"/>
                <a:ea typeface="PMingLiU" pitchFamily="18" charset="-120"/>
              </a:rPr>
              <a:t>8</a:t>
            </a:r>
          </a:p>
          <a:p>
            <a:pPr eaLnBrk="0" hangingPunct="0"/>
            <a:r>
              <a:rPr kumimoji="0" lang="en-US" altLang="zh-TW" sz="2000" i="1">
                <a:solidFill>
                  <a:srgbClr val="006600"/>
                </a:solidFill>
                <a:latin typeface="Arial" charset="0"/>
                <a:ea typeface="PMingLiU" pitchFamily="18" charset="-120"/>
              </a:rPr>
              <a:t>9b</a:t>
            </a:r>
          </a:p>
          <a:p>
            <a:pPr eaLnBrk="0" hangingPunct="0"/>
            <a:r>
              <a:rPr kumimoji="0" lang="en-US" altLang="zh-TW" sz="2000" i="1">
                <a:solidFill>
                  <a:srgbClr val="006600"/>
                </a:solidFill>
                <a:latin typeface="Arial" charset="0"/>
                <a:ea typeface="PMingLiU" pitchFamily="18" charset="-120"/>
              </a:rPr>
              <a:t>11b</a:t>
            </a:r>
          </a:p>
        </p:txBody>
      </p:sp>
      <p:cxnSp>
        <p:nvCxnSpPr>
          <p:cNvPr id="29704" name="AutoShape 42"/>
          <p:cNvCxnSpPr>
            <a:cxnSpLocks noChangeShapeType="1"/>
            <a:stCxn id="29699" idx="3"/>
            <a:endCxn id="29703" idx="0"/>
          </p:cNvCxnSpPr>
          <p:nvPr/>
        </p:nvCxnSpPr>
        <p:spPr bwMode="auto">
          <a:xfrm>
            <a:off x="8016875" y="2287588"/>
            <a:ext cx="311150" cy="487362"/>
          </a:xfrm>
          <a:prstGeom prst="curvedConnector2">
            <a:avLst/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9705" name="グループ化 44"/>
          <p:cNvGrpSpPr>
            <a:grpSpLocks/>
          </p:cNvGrpSpPr>
          <p:nvPr/>
        </p:nvGrpSpPr>
        <p:grpSpPr bwMode="auto">
          <a:xfrm>
            <a:off x="165100" y="1335088"/>
            <a:ext cx="6138863" cy="4470400"/>
            <a:chOff x="165100" y="1335088"/>
            <a:chExt cx="6138863" cy="4470400"/>
          </a:xfrm>
        </p:grpSpPr>
        <p:sp>
          <p:nvSpPr>
            <p:cNvPr id="29707" name="Line 2"/>
            <p:cNvSpPr>
              <a:spLocks noChangeShapeType="1"/>
            </p:cNvSpPr>
            <p:nvPr/>
          </p:nvSpPr>
          <p:spPr bwMode="auto">
            <a:xfrm>
              <a:off x="1460500" y="4967288"/>
              <a:ext cx="342900" cy="4572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08" name="Rectangle 3"/>
            <p:cNvSpPr>
              <a:spLocks noChangeArrowheads="1"/>
            </p:cNvSpPr>
            <p:nvPr/>
          </p:nvSpPr>
          <p:spPr bwMode="auto">
            <a:xfrm>
              <a:off x="1800225" y="52816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3</a:t>
              </a:r>
            </a:p>
          </p:txBody>
        </p:sp>
        <p:sp>
          <p:nvSpPr>
            <p:cNvPr id="29709" name="Line 4"/>
            <p:cNvSpPr>
              <a:spLocks noChangeShapeType="1"/>
            </p:cNvSpPr>
            <p:nvPr/>
          </p:nvSpPr>
          <p:spPr bwMode="auto">
            <a:xfrm>
              <a:off x="2806700" y="4421188"/>
              <a:ext cx="177800" cy="4699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10" name="Rectangle 5"/>
            <p:cNvSpPr>
              <a:spLocks noChangeArrowheads="1"/>
            </p:cNvSpPr>
            <p:nvPr/>
          </p:nvSpPr>
          <p:spPr bwMode="auto">
            <a:xfrm>
              <a:off x="3006725" y="47736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4</a:t>
              </a:r>
            </a:p>
          </p:txBody>
        </p:sp>
        <p:sp>
          <p:nvSpPr>
            <p:cNvPr id="29711" name="Line 6"/>
            <p:cNvSpPr>
              <a:spLocks noChangeShapeType="1"/>
            </p:cNvSpPr>
            <p:nvPr/>
          </p:nvSpPr>
          <p:spPr bwMode="auto">
            <a:xfrm flipV="1">
              <a:off x="2603500" y="3570288"/>
              <a:ext cx="165100" cy="5080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12" name="Rectangle 7"/>
            <p:cNvSpPr>
              <a:spLocks noChangeArrowheads="1"/>
            </p:cNvSpPr>
            <p:nvPr/>
          </p:nvSpPr>
          <p:spPr bwMode="auto">
            <a:xfrm>
              <a:off x="2828925" y="34528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29713" name="Line 8"/>
            <p:cNvSpPr>
              <a:spLocks noChangeShapeType="1"/>
            </p:cNvSpPr>
            <p:nvPr/>
          </p:nvSpPr>
          <p:spPr bwMode="auto">
            <a:xfrm flipH="1" flipV="1">
              <a:off x="952500" y="4421188"/>
              <a:ext cx="533400" cy="3302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14" name="Rectangle 9"/>
            <p:cNvSpPr>
              <a:spLocks noChangeArrowheads="1"/>
            </p:cNvSpPr>
            <p:nvPr/>
          </p:nvSpPr>
          <p:spPr bwMode="auto">
            <a:xfrm>
              <a:off x="593725" y="42021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2</a:t>
              </a:r>
            </a:p>
          </p:txBody>
        </p:sp>
        <p:sp useBgFill="1">
          <p:nvSpPr>
            <p:cNvPr id="29715" name="Freeform 10"/>
            <p:cNvSpPr>
              <a:spLocks/>
            </p:cNvSpPr>
            <p:nvPr/>
          </p:nvSpPr>
          <p:spPr bwMode="auto">
            <a:xfrm>
              <a:off x="647700" y="3811588"/>
              <a:ext cx="3213100" cy="1993900"/>
            </a:xfrm>
            <a:custGeom>
              <a:avLst/>
              <a:gdLst>
                <a:gd name="T0" fmla="*/ 2147483647 w 2024"/>
                <a:gd name="T1" fmla="*/ 0 h 1256"/>
                <a:gd name="T2" fmla="*/ 0 w 2024"/>
                <a:gd name="T3" fmla="*/ 2147483647 h 1256"/>
                <a:gd name="T4" fmla="*/ 2147483647 w 2024"/>
                <a:gd name="T5" fmla="*/ 2147483647 h 1256"/>
                <a:gd name="T6" fmla="*/ 2147483647 w 2024"/>
                <a:gd name="T7" fmla="*/ 2147483647 h 1256"/>
                <a:gd name="T8" fmla="*/ 2147483647 w 2024"/>
                <a:gd name="T9" fmla="*/ 0 h 1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24"/>
                <a:gd name="T16" fmla="*/ 0 h 1256"/>
                <a:gd name="T17" fmla="*/ 2024 w 2024"/>
                <a:gd name="T18" fmla="*/ 1256 h 1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24" h="1256">
                  <a:moveTo>
                    <a:pt x="752" y="0"/>
                  </a:moveTo>
                  <a:lnTo>
                    <a:pt x="0" y="1256"/>
                  </a:lnTo>
                  <a:lnTo>
                    <a:pt x="1016" y="536"/>
                  </a:lnTo>
                  <a:lnTo>
                    <a:pt x="2024" y="256"/>
                  </a:lnTo>
                  <a:lnTo>
                    <a:pt x="752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16" name="Line 11"/>
            <p:cNvSpPr>
              <a:spLocks noChangeShapeType="1"/>
            </p:cNvSpPr>
            <p:nvPr/>
          </p:nvSpPr>
          <p:spPr bwMode="auto">
            <a:xfrm flipV="1">
              <a:off x="4737100" y="2617788"/>
              <a:ext cx="0" cy="50800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17" name="Rectangle 12"/>
            <p:cNvSpPr>
              <a:spLocks noChangeArrowheads="1"/>
            </p:cNvSpPr>
            <p:nvPr/>
          </p:nvSpPr>
          <p:spPr bwMode="auto">
            <a:xfrm>
              <a:off x="4797425" y="24749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9</a:t>
              </a:r>
            </a:p>
          </p:txBody>
        </p:sp>
        <p:sp>
          <p:nvSpPr>
            <p:cNvPr id="29718" name="Line 13"/>
            <p:cNvSpPr>
              <a:spLocks noChangeShapeType="1"/>
            </p:cNvSpPr>
            <p:nvPr/>
          </p:nvSpPr>
          <p:spPr bwMode="auto">
            <a:xfrm flipV="1">
              <a:off x="5435600" y="3303588"/>
              <a:ext cx="520700" cy="0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19" name="Rectangle 14"/>
            <p:cNvSpPr>
              <a:spLocks noChangeArrowheads="1"/>
            </p:cNvSpPr>
            <p:nvPr/>
          </p:nvSpPr>
          <p:spPr bwMode="auto">
            <a:xfrm>
              <a:off x="5978525" y="30972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8</a:t>
              </a:r>
            </a:p>
          </p:txBody>
        </p:sp>
        <p:sp>
          <p:nvSpPr>
            <p:cNvPr id="29720" name="Line 15"/>
            <p:cNvSpPr>
              <a:spLocks noChangeShapeType="1"/>
            </p:cNvSpPr>
            <p:nvPr/>
          </p:nvSpPr>
          <p:spPr bwMode="auto">
            <a:xfrm>
              <a:off x="4762500" y="3455988"/>
              <a:ext cx="0" cy="52070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21" name="Rectangle 16"/>
            <p:cNvSpPr>
              <a:spLocks noChangeArrowheads="1"/>
            </p:cNvSpPr>
            <p:nvPr/>
          </p:nvSpPr>
          <p:spPr bwMode="auto">
            <a:xfrm>
              <a:off x="4810125" y="38211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11</a:t>
              </a:r>
            </a:p>
          </p:txBody>
        </p:sp>
        <p:sp>
          <p:nvSpPr>
            <p:cNvPr id="29722" name="Line 17"/>
            <p:cNvSpPr>
              <a:spLocks noChangeShapeType="1"/>
            </p:cNvSpPr>
            <p:nvPr/>
          </p:nvSpPr>
          <p:spPr bwMode="auto">
            <a:xfrm flipH="1" flipV="1">
              <a:off x="3429000" y="3316288"/>
              <a:ext cx="495300" cy="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23" name="Rectangle 18"/>
            <p:cNvSpPr>
              <a:spLocks noChangeArrowheads="1"/>
            </p:cNvSpPr>
            <p:nvPr/>
          </p:nvSpPr>
          <p:spPr bwMode="auto">
            <a:xfrm>
              <a:off x="3044825" y="29956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10</a:t>
              </a:r>
            </a:p>
          </p:txBody>
        </p:sp>
        <p:sp useBgFill="1">
          <p:nvSpPr>
            <p:cNvPr id="29724" name="Rectangle 19"/>
            <p:cNvSpPr>
              <a:spLocks noChangeArrowheads="1"/>
            </p:cNvSpPr>
            <p:nvPr/>
          </p:nvSpPr>
          <p:spPr bwMode="auto">
            <a:xfrm>
              <a:off x="3746500" y="2998788"/>
              <a:ext cx="1866900" cy="635000"/>
            </a:xfrm>
            <a:prstGeom prst="rect">
              <a:avLst/>
            </a:prstGeom>
            <a:ln w="12700">
              <a:solidFill>
                <a:srgbClr val="4D4D4D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25" name="Line 20"/>
            <p:cNvSpPr>
              <a:spLocks noChangeShapeType="1"/>
            </p:cNvSpPr>
            <p:nvPr/>
          </p:nvSpPr>
          <p:spPr bwMode="auto">
            <a:xfrm flipV="1">
              <a:off x="2235200" y="1665288"/>
              <a:ext cx="292100" cy="4953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26" name="Rectangle 21"/>
            <p:cNvSpPr>
              <a:spLocks noChangeArrowheads="1"/>
            </p:cNvSpPr>
            <p:nvPr/>
          </p:nvSpPr>
          <p:spPr bwMode="auto">
            <a:xfrm>
              <a:off x="2574925" y="15605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5</a:t>
              </a:r>
            </a:p>
          </p:txBody>
        </p:sp>
        <p:sp>
          <p:nvSpPr>
            <p:cNvPr id="29727" name="Line 22"/>
            <p:cNvSpPr>
              <a:spLocks noChangeShapeType="1"/>
            </p:cNvSpPr>
            <p:nvPr/>
          </p:nvSpPr>
          <p:spPr bwMode="auto">
            <a:xfrm flipH="1" flipV="1">
              <a:off x="838200" y="1830388"/>
              <a:ext cx="558800" cy="31750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28" name="Rectangle 23"/>
            <p:cNvSpPr>
              <a:spLocks noChangeArrowheads="1"/>
            </p:cNvSpPr>
            <p:nvPr/>
          </p:nvSpPr>
          <p:spPr bwMode="auto">
            <a:xfrm>
              <a:off x="822325" y="14589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6</a:t>
              </a:r>
            </a:p>
          </p:txBody>
        </p:sp>
        <p:sp>
          <p:nvSpPr>
            <p:cNvPr id="29729" name="Line 24"/>
            <p:cNvSpPr>
              <a:spLocks noChangeShapeType="1"/>
            </p:cNvSpPr>
            <p:nvPr/>
          </p:nvSpPr>
          <p:spPr bwMode="auto">
            <a:xfrm flipH="1">
              <a:off x="2032000" y="2465388"/>
              <a:ext cx="0" cy="533400"/>
            </a:xfrm>
            <a:prstGeom prst="line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30" name="Rectangle 25"/>
            <p:cNvSpPr>
              <a:spLocks noChangeArrowheads="1"/>
            </p:cNvSpPr>
            <p:nvPr/>
          </p:nvSpPr>
          <p:spPr bwMode="auto">
            <a:xfrm>
              <a:off x="1724025" y="29575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7</a:t>
              </a:r>
            </a:p>
          </p:txBody>
        </p:sp>
        <p:sp useBgFill="1">
          <p:nvSpPr>
            <p:cNvPr id="29731" name="Freeform 26"/>
            <p:cNvSpPr>
              <a:spLocks/>
            </p:cNvSpPr>
            <p:nvPr/>
          </p:nvSpPr>
          <p:spPr bwMode="auto">
            <a:xfrm>
              <a:off x="901700" y="1512888"/>
              <a:ext cx="2489200" cy="1104900"/>
            </a:xfrm>
            <a:custGeom>
              <a:avLst/>
              <a:gdLst>
                <a:gd name="T0" fmla="*/ 2147483647 w 1568"/>
                <a:gd name="T1" fmla="*/ 0 h 696"/>
                <a:gd name="T2" fmla="*/ 0 w 1568"/>
                <a:gd name="T3" fmla="*/ 2147483647 h 696"/>
                <a:gd name="T4" fmla="*/ 2147483647 w 1568"/>
                <a:gd name="T5" fmla="*/ 2147483647 h 696"/>
                <a:gd name="T6" fmla="*/ 2147483647 w 1568"/>
                <a:gd name="T7" fmla="*/ 0 h 6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68"/>
                <a:gd name="T13" fmla="*/ 0 h 696"/>
                <a:gd name="T14" fmla="*/ 1568 w 1568"/>
                <a:gd name="T15" fmla="*/ 696 h 6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68" h="696">
                  <a:moveTo>
                    <a:pt x="360" y="0"/>
                  </a:moveTo>
                  <a:lnTo>
                    <a:pt x="0" y="696"/>
                  </a:lnTo>
                  <a:lnTo>
                    <a:pt x="1568" y="696"/>
                  </a:lnTo>
                  <a:lnTo>
                    <a:pt x="360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32" name="Line 27"/>
            <p:cNvSpPr>
              <a:spLocks noChangeShapeType="1"/>
            </p:cNvSpPr>
            <p:nvPr/>
          </p:nvSpPr>
          <p:spPr bwMode="auto">
            <a:xfrm>
              <a:off x="1155700" y="1335088"/>
              <a:ext cx="4787900" cy="275590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33" name="Rectangle 28"/>
            <p:cNvSpPr>
              <a:spLocks noChangeArrowheads="1"/>
            </p:cNvSpPr>
            <p:nvPr/>
          </p:nvSpPr>
          <p:spPr bwMode="auto">
            <a:xfrm>
              <a:off x="5381625" y="23987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9b</a:t>
              </a:r>
            </a:p>
          </p:txBody>
        </p:sp>
        <p:sp>
          <p:nvSpPr>
            <p:cNvPr id="29734" name="Line 29"/>
            <p:cNvSpPr>
              <a:spLocks noChangeShapeType="1"/>
            </p:cNvSpPr>
            <p:nvPr/>
          </p:nvSpPr>
          <p:spPr bwMode="auto">
            <a:xfrm flipH="1">
              <a:off x="5173663" y="2617788"/>
              <a:ext cx="261937" cy="381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35" name="Rectangle 30"/>
            <p:cNvSpPr>
              <a:spLocks noChangeArrowheads="1"/>
            </p:cNvSpPr>
            <p:nvPr/>
          </p:nvSpPr>
          <p:spPr bwMode="auto">
            <a:xfrm>
              <a:off x="3746500" y="32369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9a</a:t>
              </a:r>
            </a:p>
          </p:txBody>
        </p:sp>
        <p:sp>
          <p:nvSpPr>
            <p:cNvPr id="29736" name="Line 31"/>
            <p:cNvSpPr>
              <a:spLocks noChangeShapeType="1"/>
            </p:cNvSpPr>
            <p:nvPr/>
          </p:nvSpPr>
          <p:spPr bwMode="auto">
            <a:xfrm flipH="1" flipV="1">
              <a:off x="3860800" y="2998788"/>
              <a:ext cx="63500" cy="3048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37" name="Rectangle 37"/>
            <p:cNvSpPr>
              <a:spLocks noChangeArrowheads="1"/>
            </p:cNvSpPr>
            <p:nvPr/>
          </p:nvSpPr>
          <p:spPr bwMode="auto">
            <a:xfrm>
              <a:off x="4129088" y="3976688"/>
              <a:ext cx="608012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11a</a:t>
              </a:r>
            </a:p>
          </p:txBody>
        </p:sp>
        <p:sp>
          <p:nvSpPr>
            <p:cNvPr id="29738" name="Line 38"/>
            <p:cNvSpPr>
              <a:spLocks noChangeShapeType="1"/>
            </p:cNvSpPr>
            <p:nvPr/>
          </p:nvSpPr>
          <p:spPr bwMode="auto">
            <a:xfrm flipH="1" flipV="1">
              <a:off x="4213225" y="3633788"/>
              <a:ext cx="130175" cy="3429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39" name="Rectangle 39"/>
            <p:cNvSpPr>
              <a:spLocks noChangeArrowheads="1"/>
            </p:cNvSpPr>
            <p:nvPr/>
          </p:nvSpPr>
          <p:spPr bwMode="auto">
            <a:xfrm>
              <a:off x="4972050" y="2995613"/>
              <a:ext cx="6080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11b</a:t>
              </a:r>
            </a:p>
          </p:txBody>
        </p:sp>
        <p:sp>
          <p:nvSpPr>
            <p:cNvPr id="29740" name="Line 40"/>
            <p:cNvSpPr>
              <a:spLocks noChangeShapeType="1"/>
            </p:cNvSpPr>
            <p:nvPr/>
          </p:nvSpPr>
          <p:spPr bwMode="auto">
            <a:xfrm flipH="1" flipV="1">
              <a:off x="5276850" y="3354388"/>
              <a:ext cx="158750" cy="2794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29741" name="Line 43"/>
            <p:cNvSpPr>
              <a:spLocks noChangeShapeType="1"/>
            </p:cNvSpPr>
            <p:nvPr/>
          </p:nvSpPr>
          <p:spPr bwMode="auto">
            <a:xfrm>
              <a:off x="165100" y="3455988"/>
              <a:ext cx="6057900" cy="12700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9706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BSP Tree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グループ化 118"/>
          <p:cNvGrpSpPr>
            <a:grpSpLocks/>
          </p:cNvGrpSpPr>
          <p:nvPr/>
        </p:nvGrpSpPr>
        <p:grpSpPr bwMode="auto">
          <a:xfrm>
            <a:off x="6027738" y="1681163"/>
            <a:ext cx="2873375" cy="4718050"/>
            <a:chOff x="6027738" y="1663700"/>
            <a:chExt cx="2873375" cy="4718050"/>
          </a:xfrm>
        </p:grpSpPr>
        <p:sp>
          <p:nvSpPr>
            <p:cNvPr id="30768" name="Rectangle 36"/>
            <p:cNvSpPr>
              <a:spLocks noChangeArrowheads="1"/>
            </p:cNvSpPr>
            <p:nvPr/>
          </p:nvSpPr>
          <p:spPr bwMode="auto">
            <a:xfrm>
              <a:off x="7277100" y="2379663"/>
              <a:ext cx="338138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2</a:t>
              </a:r>
            </a:p>
          </p:txBody>
        </p:sp>
        <p:cxnSp>
          <p:nvCxnSpPr>
            <p:cNvPr id="30769" name="AutoShape 37"/>
            <p:cNvCxnSpPr>
              <a:cxnSpLocks noChangeShapeType="1"/>
              <a:stCxn id="30774" idx="1"/>
              <a:endCxn id="30768" idx="0"/>
            </p:cNvCxnSpPr>
            <p:nvPr/>
          </p:nvCxnSpPr>
          <p:spPr bwMode="auto">
            <a:xfrm rot="10800000" flipV="1">
              <a:off x="7446963" y="1868488"/>
              <a:ext cx="282575" cy="511175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70" name="Rectangle 38"/>
            <p:cNvSpPr>
              <a:spLocks noChangeArrowheads="1"/>
            </p:cNvSpPr>
            <p:nvPr/>
          </p:nvSpPr>
          <p:spPr bwMode="auto">
            <a:xfrm>
              <a:off x="6858000" y="2976563"/>
              <a:ext cx="338138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3</a:t>
              </a:r>
            </a:p>
          </p:txBody>
        </p:sp>
        <p:cxnSp>
          <p:nvCxnSpPr>
            <p:cNvPr id="30771" name="AutoShape 40"/>
            <p:cNvCxnSpPr>
              <a:cxnSpLocks noChangeShapeType="1"/>
              <a:stCxn id="30768" idx="1"/>
              <a:endCxn id="30770" idx="0"/>
            </p:cNvCxnSpPr>
            <p:nvPr/>
          </p:nvCxnSpPr>
          <p:spPr bwMode="auto">
            <a:xfrm rot="10800000" flipV="1">
              <a:off x="7027863" y="2584450"/>
              <a:ext cx="249237" cy="392113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72" name="Rectangle 41"/>
            <p:cNvSpPr>
              <a:spLocks noChangeArrowheads="1"/>
            </p:cNvSpPr>
            <p:nvPr/>
          </p:nvSpPr>
          <p:spPr bwMode="auto">
            <a:xfrm>
              <a:off x="6692900" y="3725863"/>
              <a:ext cx="338138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4</a:t>
              </a:r>
            </a:p>
          </p:txBody>
        </p:sp>
        <p:cxnSp>
          <p:nvCxnSpPr>
            <p:cNvPr id="30773" name="AutoShape 43"/>
            <p:cNvCxnSpPr>
              <a:cxnSpLocks noChangeShapeType="1"/>
              <a:stCxn id="30770" idx="3"/>
              <a:endCxn id="30772" idx="0"/>
            </p:cNvCxnSpPr>
            <p:nvPr/>
          </p:nvCxnSpPr>
          <p:spPr bwMode="auto">
            <a:xfrm flipH="1">
              <a:off x="6862763" y="3181350"/>
              <a:ext cx="333375" cy="544513"/>
            </a:xfrm>
            <a:prstGeom prst="curvedConnector4">
              <a:avLst>
                <a:gd name="adj1" fmla="val -68569"/>
                <a:gd name="adj2" fmla="val 68806"/>
              </a:avLst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74" name="Rectangle 44"/>
            <p:cNvSpPr>
              <a:spLocks noChangeArrowheads="1"/>
            </p:cNvSpPr>
            <p:nvPr/>
          </p:nvSpPr>
          <p:spPr bwMode="auto">
            <a:xfrm>
              <a:off x="7729538" y="1663700"/>
              <a:ext cx="338137" cy="409575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chemeClr val="bg2"/>
                  </a:solidFill>
                  <a:latin typeface="Arial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30775" name="Rectangle 45"/>
            <p:cNvSpPr>
              <a:spLocks noChangeArrowheads="1"/>
            </p:cNvSpPr>
            <p:nvPr/>
          </p:nvSpPr>
          <p:spPr bwMode="auto">
            <a:xfrm>
              <a:off x="8174038" y="2371725"/>
              <a:ext cx="338137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5</a:t>
              </a:r>
            </a:p>
          </p:txBody>
        </p:sp>
        <p:cxnSp>
          <p:nvCxnSpPr>
            <p:cNvPr id="30776" name="AutoShape 46"/>
            <p:cNvCxnSpPr>
              <a:cxnSpLocks noChangeShapeType="1"/>
              <a:stCxn id="30774" idx="3"/>
              <a:endCxn id="30775" idx="0"/>
            </p:cNvCxnSpPr>
            <p:nvPr/>
          </p:nvCxnSpPr>
          <p:spPr bwMode="auto">
            <a:xfrm>
              <a:off x="8067675" y="1868488"/>
              <a:ext cx="276225" cy="503237"/>
            </a:xfrm>
            <a:prstGeom prst="curvedConnector2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77" name="Rectangle 47"/>
            <p:cNvSpPr>
              <a:spLocks noChangeArrowheads="1"/>
            </p:cNvSpPr>
            <p:nvPr/>
          </p:nvSpPr>
          <p:spPr bwMode="auto">
            <a:xfrm>
              <a:off x="7704138" y="2987675"/>
              <a:ext cx="338137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6</a:t>
              </a:r>
              <a:endPara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30778" name="AutoShape 48"/>
            <p:cNvCxnSpPr>
              <a:cxnSpLocks noChangeShapeType="1"/>
              <a:stCxn id="30775" idx="1"/>
              <a:endCxn id="30777" idx="0"/>
            </p:cNvCxnSpPr>
            <p:nvPr/>
          </p:nvCxnSpPr>
          <p:spPr bwMode="auto">
            <a:xfrm rot="10800000" flipV="1">
              <a:off x="7874000" y="2576513"/>
              <a:ext cx="300038" cy="41116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79" name="Rectangle 49"/>
            <p:cNvSpPr>
              <a:spLocks noChangeArrowheads="1"/>
            </p:cNvSpPr>
            <p:nvPr/>
          </p:nvSpPr>
          <p:spPr bwMode="auto">
            <a:xfrm>
              <a:off x="7373938" y="3724275"/>
              <a:ext cx="338137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7</a:t>
              </a:r>
              <a:endPara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30780" name="AutoShape 50"/>
            <p:cNvCxnSpPr>
              <a:cxnSpLocks noChangeShapeType="1"/>
              <a:stCxn id="30777" idx="1"/>
              <a:endCxn id="30779" idx="0"/>
            </p:cNvCxnSpPr>
            <p:nvPr/>
          </p:nvCxnSpPr>
          <p:spPr bwMode="auto">
            <a:xfrm rot="10800000" flipV="1">
              <a:off x="7543800" y="3192463"/>
              <a:ext cx="160338" cy="5318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81" name="Rectangle 51"/>
            <p:cNvSpPr>
              <a:spLocks noChangeArrowheads="1"/>
            </p:cNvSpPr>
            <p:nvPr/>
          </p:nvSpPr>
          <p:spPr bwMode="auto">
            <a:xfrm>
              <a:off x="7132638" y="4664075"/>
              <a:ext cx="479425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9a</a:t>
              </a:r>
            </a:p>
          </p:txBody>
        </p:sp>
        <p:cxnSp>
          <p:nvCxnSpPr>
            <p:cNvPr id="30782" name="AutoShape 52"/>
            <p:cNvCxnSpPr>
              <a:cxnSpLocks noChangeShapeType="1"/>
              <a:stCxn id="30779" idx="3"/>
              <a:endCxn id="30781" idx="0"/>
            </p:cNvCxnSpPr>
            <p:nvPr/>
          </p:nvCxnSpPr>
          <p:spPr bwMode="auto">
            <a:xfrm flipH="1">
              <a:off x="7372350" y="3929063"/>
              <a:ext cx="339725" cy="735012"/>
            </a:xfrm>
            <a:prstGeom prst="curvedConnector4">
              <a:avLst>
                <a:gd name="adj1" fmla="val -67292"/>
                <a:gd name="adj2" fmla="val 63931"/>
              </a:avLst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83" name="Rectangle 53"/>
            <p:cNvSpPr>
              <a:spLocks noChangeArrowheads="1"/>
            </p:cNvSpPr>
            <p:nvPr/>
          </p:nvSpPr>
          <p:spPr bwMode="auto">
            <a:xfrm>
              <a:off x="6611938" y="5260975"/>
              <a:ext cx="479425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10</a:t>
              </a:r>
              <a:endPara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30784" name="AutoShape 54"/>
            <p:cNvCxnSpPr>
              <a:cxnSpLocks noChangeShapeType="1"/>
              <a:stCxn id="30781" idx="1"/>
              <a:endCxn id="30783" idx="0"/>
            </p:cNvCxnSpPr>
            <p:nvPr/>
          </p:nvCxnSpPr>
          <p:spPr bwMode="auto">
            <a:xfrm rot="10800000" flipV="1">
              <a:off x="6851650" y="4868863"/>
              <a:ext cx="280988" cy="3921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85" name="Rectangle 55"/>
            <p:cNvSpPr>
              <a:spLocks noChangeArrowheads="1"/>
            </p:cNvSpPr>
            <p:nvPr/>
          </p:nvSpPr>
          <p:spPr bwMode="auto">
            <a:xfrm>
              <a:off x="6027738" y="5972175"/>
              <a:ext cx="620712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11a</a:t>
              </a:r>
            </a:p>
          </p:txBody>
        </p:sp>
        <p:cxnSp>
          <p:nvCxnSpPr>
            <p:cNvPr id="30786" name="AutoShape 56"/>
            <p:cNvCxnSpPr>
              <a:cxnSpLocks noChangeShapeType="1"/>
              <a:stCxn id="30783" idx="1"/>
              <a:endCxn id="30785" idx="0"/>
            </p:cNvCxnSpPr>
            <p:nvPr/>
          </p:nvCxnSpPr>
          <p:spPr bwMode="auto">
            <a:xfrm rot="10800000" flipV="1">
              <a:off x="6338888" y="5465763"/>
              <a:ext cx="273050" cy="5064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87" name="Rectangle 57"/>
            <p:cNvSpPr>
              <a:spLocks noChangeArrowheads="1"/>
            </p:cNvSpPr>
            <p:nvPr/>
          </p:nvSpPr>
          <p:spPr bwMode="auto">
            <a:xfrm>
              <a:off x="8562975" y="2962275"/>
              <a:ext cx="338138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8</a:t>
              </a:r>
              <a:endParaRPr kumimoji="0" lang="en-US" altLang="zh-TW" sz="2000" i="1">
                <a:solidFill>
                  <a:srgbClr val="006600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30788" name="Rectangle 58"/>
            <p:cNvSpPr>
              <a:spLocks noChangeArrowheads="1"/>
            </p:cNvSpPr>
            <p:nvPr/>
          </p:nvSpPr>
          <p:spPr bwMode="auto">
            <a:xfrm>
              <a:off x="8194675" y="3686175"/>
              <a:ext cx="479425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9b</a:t>
              </a:r>
            </a:p>
          </p:txBody>
        </p:sp>
        <p:cxnSp>
          <p:nvCxnSpPr>
            <p:cNvPr id="30789" name="AutoShape 59"/>
            <p:cNvCxnSpPr>
              <a:cxnSpLocks noChangeShapeType="1"/>
              <a:stCxn id="30787" idx="1"/>
              <a:endCxn id="30788" idx="0"/>
            </p:cNvCxnSpPr>
            <p:nvPr/>
          </p:nvCxnSpPr>
          <p:spPr bwMode="auto">
            <a:xfrm rot="10800000" flipV="1">
              <a:off x="8434388" y="3167063"/>
              <a:ext cx="128587" cy="5191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90" name="Rectangle 60"/>
            <p:cNvSpPr>
              <a:spLocks noChangeArrowheads="1"/>
            </p:cNvSpPr>
            <p:nvPr/>
          </p:nvSpPr>
          <p:spPr bwMode="auto">
            <a:xfrm>
              <a:off x="7762875" y="4689475"/>
              <a:ext cx="620713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11b</a:t>
              </a:r>
            </a:p>
          </p:txBody>
        </p:sp>
        <p:cxnSp>
          <p:nvCxnSpPr>
            <p:cNvPr id="30791" name="AutoShape 61"/>
            <p:cNvCxnSpPr>
              <a:cxnSpLocks noChangeShapeType="1"/>
              <a:stCxn id="30788" idx="1"/>
              <a:endCxn id="30790" idx="0"/>
            </p:cNvCxnSpPr>
            <p:nvPr/>
          </p:nvCxnSpPr>
          <p:spPr bwMode="auto">
            <a:xfrm rot="10800000" flipV="1">
              <a:off x="8074025" y="3890963"/>
              <a:ext cx="120650" cy="7985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92" name="AutoShape 62"/>
            <p:cNvCxnSpPr>
              <a:cxnSpLocks noChangeShapeType="1"/>
              <a:stCxn id="30775" idx="3"/>
              <a:endCxn id="30787" idx="0"/>
            </p:cNvCxnSpPr>
            <p:nvPr/>
          </p:nvCxnSpPr>
          <p:spPr bwMode="auto">
            <a:xfrm>
              <a:off x="8512175" y="2576513"/>
              <a:ext cx="220663" cy="385762"/>
            </a:xfrm>
            <a:prstGeom prst="curvedConnector2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0723" name="グループ化 70"/>
          <p:cNvGrpSpPr>
            <a:grpSpLocks/>
          </p:cNvGrpSpPr>
          <p:nvPr/>
        </p:nvGrpSpPr>
        <p:grpSpPr bwMode="auto">
          <a:xfrm>
            <a:off x="139700" y="1333500"/>
            <a:ext cx="6413500" cy="4953000"/>
            <a:chOff x="139700" y="1333520"/>
            <a:chExt cx="6413500" cy="4953000"/>
          </a:xfrm>
        </p:grpSpPr>
        <p:sp>
          <p:nvSpPr>
            <p:cNvPr id="30725" name="Line 2"/>
            <p:cNvSpPr>
              <a:spLocks noChangeShapeType="1"/>
            </p:cNvSpPr>
            <p:nvPr/>
          </p:nvSpPr>
          <p:spPr bwMode="auto">
            <a:xfrm>
              <a:off x="1460500" y="4965720"/>
              <a:ext cx="342900" cy="4572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26" name="Rectangle 3"/>
            <p:cNvSpPr>
              <a:spLocks noChangeArrowheads="1"/>
            </p:cNvSpPr>
            <p:nvPr/>
          </p:nvSpPr>
          <p:spPr bwMode="auto">
            <a:xfrm>
              <a:off x="1800225" y="5280045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3</a:t>
              </a:r>
            </a:p>
          </p:txBody>
        </p:sp>
        <p:sp>
          <p:nvSpPr>
            <p:cNvPr id="30727" name="Line 4"/>
            <p:cNvSpPr>
              <a:spLocks noChangeShapeType="1"/>
            </p:cNvSpPr>
            <p:nvPr/>
          </p:nvSpPr>
          <p:spPr bwMode="auto">
            <a:xfrm>
              <a:off x="2806700" y="4419620"/>
              <a:ext cx="177800" cy="4699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28" name="Rectangle 5"/>
            <p:cNvSpPr>
              <a:spLocks noChangeArrowheads="1"/>
            </p:cNvSpPr>
            <p:nvPr/>
          </p:nvSpPr>
          <p:spPr bwMode="auto">
            <a:xfrm>
              <a:off x="3006725" y="4772045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4</a:t>
              </a:r>
            </a:p>
          </p:txBody>
        </p:sp>
        <p:sp>
          <p:nvSpPr>
            <p:cNvPr id="30729" name="Line 6"/>
            <p:cNvSpPr>
              <a:spLocks noChangeShapeType="1"/>
            </p:cNvSpPr>
            <p:nvPr/>
          </p:nvSpPr>
          <p:spPr bwMode="auto">
            <a:xfrm flipV="1">
              <a:off x="2603500" y="3568720"/>
              <a:ext cx="165100" cy="5080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30" name="Rectangle 7"/>
            <p:cNvSpPr>
              <a:spLocks noChangeArrowheads="1"/>
            </p:cNvSpPr>
            <p:nvPr/>
          </p:nvSpPr>
          <p:spPr bwMode="auto">
            <a:xfrm>
              <a:off x="2828925" y="3451245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30731" name="Line 8"/>
            <p:cNvSpPr>
              <a:spLocks noChangeShapeType="1"/>
            </p:cNvSpPr>
            <p:nvPr/>
          </p:nvSpPr>
          <p:spPr bwMode="auto">
            <a:xfrm flipH="1" flipV="1">
              <a:off x="952500" y="4419620"/>
              <a:ext cx="533400" cy="3302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32" name="Rectangle 9"/>
            <p:cNvSpPr>
              <a:spLocks noChangeArrowheads="1"/>
            </p:cNvSpPr>
            <p:nvPr/>
          </p:nvSpPr>
          <p:spPr bwMode="auto">
            <a:xfrm>
              <a:off x="593725" y="4200545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2</a:t>
              </a:r>
            </a:p>
          </p:txBody>
        </p:sp>
        <p:sp>
          <p:nvSpPr>
            <p:cNvPr id="30733" name="Line 10"/>
            <p:cNvSpPr>
              <a:spLocks noChangeShapeType="1"/>
            </p:cNvSpPr>
            <p:nvPr/>
          </p:nvSpPr>
          <p:spPr bwMode="auto">
            <a:xfrm flipV="1">
              <a:off x="4737100" y="2616220"/>
              <a:ext cx="0" cy="5080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34" name="Rectangle 11"/>
            <p:cNvSpPr>
              <a:spLocks noChangeArrowheads="1"/>
            </p:cNvSpPr>
            <p:nvPr/>
          </p:nvSpPr>
          <p:spPr bwMode="auto">
            <a:xfrm>
              <a:off x="4797425" y="2473345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9</a:t>
              </a:r>
            </a:p>
          </p:txBody>
        </p:sp>
        <p:sp>
          <p:nvSpPr>
            <p:cNvPr id="30735" name="Line 12"/>
            <p:cNvSpPr>
              <a:spLocks noChangeShapeType="1"/>
            </p:cNvSpPr>
            <p:nvPr/>
          </p:nvSpPr>
          <p:spPr bwMode="auto">
            <a:xfrm flipV="1">
              <a:off x="5435600" y="3302020"/>
              <a:ext cx="520700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36" name="Rectangle 13"/>
            <p:cNvSpPr>
              <a:spLocks noChangeArrowheads="1"/>
            </p:cNvSpPr>
            <p:nvPr/>
          </p:nvSpPr>
          <p:spPr bwMode="auto">
            <a:xfrm>
              <a:off x="5978525" y="3095645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8</a:t>
              </a:r>
            </a:p>
          </p:txBody>
        </p:sp>
        <p:sp>
          <p:nvSpPr>
            <p:cNvPr id="30737" name="Line 14"/>
            <p:cNvSpPr>
              <a:spLocks noChangeShapeType="1"/>
            </p:cNvSpPr>
            <p:nvPr/>
          </p:nvSpPr>
          <p:spPr bwMode="auto">
            <a:xfrm>
              <a:off x="4762500" y="3454420"/>
              <a:ext cx="0" cy="5207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38" name="Rectangle 15"/>
            <p:cNvSpPr>
              <a:spLocks noChangeArrowheads="1"/>
            </p:cNvSpPr>
            <p:nvPr/>
          </p:nvSpPr>
          <p:spPr bwMode="auto">
            <a:xfrm>
              <a:off x="4810125" y="3819545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11</a:t>
              </a:r>
            </a:p>
          </p:txBody>
        </p:sp>
        <p:sp>
          <p:nvSpPr>
            <p:cNvPr id="30739" name="Line 16"/>
            <p:cNvSpPr>
              <a:spLocks noChangeShapeType="1"/>
            </p:cNvSpPr>
            <p:nvPr/>
          </p:nvSpPr>
          <p:spPr bwMode="auto">
            <a:xfrm flipH="1" flipV="1">
              <a:off x="3429000" y="3314720"/>
              <a:ext cx="495300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40" name="Rectangle 17"/>
            <p:cNvSpPr>
              <a:spLocks noChangeArrowheads="1"/>
            </p:cNvSpPr>
            <p:nvPr/>
          </p:nvSpPr>
          <p:spPr bwMode="auto">
            <a:xfrm>
              <a:off x="3044825" y="2994045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10</a:t>
              </a:r>
            </a:p>
          </p:txBody>
        </p:sp>
        <p:sp>
          <p:nvSpPr>
            <p:cNvPr id="30741" name="Line 18"/>
            <p:cNvSpPr>
              <a:spLocks noChangeShapeType="1"/>
            </p:cNvSpPr>
            <p:nvPr/>
          </p:nvSpPr>
          <p:spPr bwMode="auto">
            <a:xfrm flipV="1">
              <a:off x="2235200" y="1663720"/>
              <a:ext cx="292100" cy="4953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42" name="Rectangle 19"/>
            <p:cNvSpPr>
              <a:spLocks noChangeArrowheads="1"/>
            </p:cNvSpPr>
            <p:nvPr/>
          </p:nvSpPr>
          <p:spPr bwMode="auto">
            <a:xfrm>
              <a:off x="2574925" y="1558945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5</a:t>
              </a:r>
            </a:p>
          </p:txBody>
        </p:sp>
        <p:sp>
          <p:nvSpPr>
            <p:cNvPr id="30743" name="Line 20"/>
            <p:cNvSpPr>
              <a:spLocks noChangeShapeType="1"/>
            </p:cNvSpPr>
            <p:nvPr/>
          </p:nvSpPr>
          <p:spPr bwMode="auto">
            <a:xfrm flipH="1" flipV="1">
              <a:off x="838200" y="1828820"/>
              <a:ext cx="558800" cy="3175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44" name="Rectangle 21"/>
            <p:cNvSpPr>
              <a:spLocks noChangeArrowheads="1"/>
            </p:cNvSpPr>
            <p:nvPr/>
          </p:nvSpPr>
          <p:spPr bwMode="auto">
            <a:xfrm>
              <a:off x="822325" y="1457345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6</a:t>
              </a:r>
            </a:p>
          </p:txBody>
        </p:sp>
        <p:sp>
          <p:nvSpPr>
            <p:cNvPr id="30745" name="Line 22"/>
            <p:cNvSpPr>
              <a:spLocks noChangeShapeType="1"/>
            </p:cNvSpPr>
            <p:nvPr/>
          </p:nvSpPr>
          <p:spPr bwMode="auto">
            <a:xfrm flipH="1">
              <a:off x="2032000" y="2463820"/>
              <a:ext cx="0" cy="5334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46" name="Rectangle 23"/>
            <p:cNvSpPr>
              <a:spLocks noChangeArrowheads="1"/>
            </p:cNvSpPr>
            <p:nvPr/>
          </p:nvSpPr>
          <p:spPr bwMode="auto">
            <a:xfrm>
              <a:off x="1724025" y="2955945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7</a:t>
              </a:r>
            </a:p>
          </p:txBody>
        </p:sp>
        <p:sp>
          <p:nvSpPr>
            <p:cNvPr id="30747" name="Line 24"/>
            <p:cNvSpPr>
              <a:spLocks noChangeShapeType="1"/>
            </p:cNvSpPr>
            <p:nvPr/>
          </p:nvSpPr>
          <p:spPr bwMode="auto">
            <a:xfrm>
              <a:off x="1155700" y="1333520"/>
              <a:ext cx="4787900" cy="27559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48" name="Rectangle 25"/>
            <p:cNvSpPr>
              <a:spLocks noChangeArrowheads="1"/>
            </p:cNvSpPr>
            <p:nvPr/>
          </p:nvSpPr>
          <p:spPr bwMode="auto">
            <a:xfrm>
              <a:off x="5381625" y="2397145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9b</a:t>
              </a:r>
            </a:p>
          </p:txBody>
        </p:sp>
        <p:sp>
          <p:nvSpPr>
            <p:cNvPr id="30749" name="Line 26"/>
            <p:cNvSpPr>
              <a:spLocks noChangeShapeType="1"/>
            </p:cNvSpPr>
            <p:nvPr/>
          </p:nvSpPr>
          <p:spPr bwMode="auto">
            <a:xfrm flipH="1">
              <a:off x="5173663" y="2616220"/>
              <a:ext cx="261937" cy="381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50" name="Rectangle 27"/>
            <p:cNvSpPr>
              <a:spLocks noChangeArrowheads="1"/>
            </p:cNvSpPr>
            <p:nvPr/>
          </p:nvSpPr>
          <p:spPr bwMode="auto">
            <a:xfrm>
              <a:off x="4129088" y="3975120"/>
              <a:ext cx="608012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11a</a:t>
              </a:r>
            </a:p>
          </p:txBody>
        </p:sp>
        <p:sp>
          <p:nvSpPr>
            <p:cNvPr id="30751" name="Line 28"/>
            <p:cNvSpPr>
              <a:spLocks noChangeShapeType="1"/>
            </p:cNvSpPr>
            <p:nvPr/>
          </p:nvSpPr>
          <p:spPr bwMode="auto">
            <a:xfrm flipH="1" flipV="1">
              <a:off x="4213225" y="3632220"/>
              <a:ext cx="130175" cy="3429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52" name="Line 29"/>
            <p:cNvSpPr>
              <a:spLocks noChangeShapeType="1"/>
            </p:cNvSpPr>
            <p:nvPr/>
          </p:nvSpPr>
          <p:spPr bwMode="auto">
            <a:xfrm>
              <a:off x="165100" y="3454420"/>
              <a:ext cx="6057900" cy="12700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53" name="Line 30"/>
            <p:cNvSpPr>
              <a:spLocks noChangeShapeType="1"/>
            </p:cNvSpPr>
            <p:nvPr/>
          </p:nvSpPr>
          <p:spPr bwMode="auto">
            <a:xfrm flipH="1">
              <a:off x="241300" y="1384320"/>
              <a:ext cx="1295400" cy="25146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54" name="Line 31"/>
            <p:cNvSpPr>
              <a:spLocks noChangeShapeType="1"/>
            </p:cNvSpPr>
            <p:nvPr/>
          </p:nvSpPr>
          <p:spPr bwMode="auto">
            <a:xfrm>
              <a:off x="241300" y="2628920"/>
              <a:ext cx="4165600" cy="1587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55" name="Line 32"/>
            <p:cNvSpPr>
              <a:spLocks noChangeShapeType="1"/>
            </p:cNvSpPr>
            <p:nvPr/>
          </p:nvSpPr>
          <p:spPr bwMode="auto">
            <a:xfrm>
              <a:off x="5613400" y="1587520"/>
              <a:ext cx="1588" cy="35560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56" name="Line 33"/>
            <p:cNvSpPr>
              <a:spLocks noChangeShapeType="1"/>
            </p:cNvSpPr>
            <p:nvPr/>
          </p:nvSpPr>
          <p:spPr bwMode="auto">
            <a:xfrm>
              <a:off x="2730500" y="2984520"/>
              <a:ext cx="3822700" cy="14287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57" name="Line 34"/>
            <p:cNvSpPr>
              <a:spLocks noChangeShapeType="1"/>
            </p:cNvSpPr>
            <p:nvPr/>
          </p:nvSpPr>
          <p:spPr bwMode="auto">
            <a:xfrm>
              <a:off x="3467100" y="2997220"/>
              <a:ext cx="1587500" cy="1587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58" name="Line 35"/>
            <p:cNvSpPr>
              <a:spLocks noChangeShapeType="1"/>
            </p:cNvSpPr>
            <p:nvPr/>
          </p:nvSpPr>
          <p:spPr bwMode="auto">
            <a:xfrm>
              <a:off x="3746500" y="2540020"/>
              <a:ext cx="14288" cy="14859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59" name="Line 39"/>
            <p:cNvSpPr>
              <a:spLocks noChangeShapeType="1"/>
            </p:cNvSpPr>
            <p:nvPr/>
          </p:nvSpPr>
          <p:spPr bwMode="auto">
            <a:xfrm flipH="1">
              <a:off x="368300" y="3352820"/>
              <a:ext cx="1739900" cy="29337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60" name="Line 42"/>
            <p:cNvSpPr>
              <a:spLocks noChangeShapeType="1"/>
            </p:cNvSpPr>
            <p:nvPr/>
          </p:nvSpPr>
          <p:spPr bwMode="auto">
            <a:xfrm flipH="1">
              <a:off x="139700" y="3810020"/>
              <a:ext cx="3289300" cy="23749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 useBgFill="1">
          <p:nvSpPr>
            <p:cNvPr id="30761" name="Freeform 63"/>
            <p:cNvSpPr>
              <a:spLocks/>
            </p:cNvSpPr>
            <p:nvPr/>
          </p:nvSpPr>
          <p:spPr bwMode="auto">
            <a:xfrm>
              <a:off x="901700" y="1511320"/>
              <a:ext cx="2489200" cy="1104900"/>
            </a:xfrm>
            <a:custGeom>
              <a:avLst/>
              <a:gdLst>
                <a:gd name="T0" fmla="*/ 2147483647 w 1568"/>
                <a:gd name="T1" fmla="*/ 0 h 696"/>
                <a:gd name="T2" fmla="*/ 0 w 1568"/>
                <a:gd name="T3" fmla="*/ 2147483647 h 696"/>
                <a:gd name="T4" fmla="*/ 2147483647 w 1568"/>
                <a:gd name="T5" fmla="*/ 2147483647 h 696"/>
                <a:gd name="T6" fmla="*/ 2147483647 w 1568"/>
                <a:gd name="T7" fmla="*/ 0 h 6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68"/>
                <a:gd name="T13" fmla="*/ 0 h 696"/>
                <a:gd name="T14" fmla="*/ 1568 w 1568"/>
                <a:gd name="T15" fmla="*/ 696 h 6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68" h="696">
                  <a:moveTo>
                    <a:pt x="360" y="0"/>
                  </a:moveTo>
                  <a:lnTo>
                    <a:pt x="0" y="696"/>
                  </a:lnTo>
                  <a:lnTo>
                    <a:pt x="1568" y="696"/>
                  </a:lnTo>
                  <a:lnTo>
                    <a:pt x="360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 useBgFill="1">
          <p:nvSpPr>
            <p:cNvPr id="30762" name="Freeform 64"/>
            <p:cNvSpPr>
              <a:spLocks/>
            </p:cNvSpPr>
            <p:nvPr/>
          </p:nvSpPr>
          <p:spPr bwMode="auto">
            <a:xfrm>
              <a:off x="647700" y="3810020"/>
              <a:ext cx="3213100" cy="1993900"/>
            </a:xfrm>
            <a:custGeom>
              <a:avLst/>
              <a:gdLst>
                <a:gd name="T0" fmla="*/ 2147483647 w 2024"/>
                <a:gd name="T1" fmla="*/ 0 h 1256"/>
                <a:gd name="T2" fmla="*/ 0 w 2024"/>
                <a:gd name="T3" fmla="*/ 2147483647 h 1256"/>
                <a:gd name="T4" fmla="*/ 2147483647 w 2024"/>
                <a:gd name="T5" fmla="*/ 2147483647 h 1256"/>
                <a:gd name="T6" fmla="*/ 2147483647 w 2024"/>
                <a:gd name="T7" fmla="*/ 2147483647 h 1256"/>
                <a:gd name="T8" fmla="*/ 2147483647 w 2024"/>
                <a:gd name="T9" fmla="*/ 0 h 1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24"/>
                <a:gd name="T16" fmla="*/ 0 h 1256"/>
                <a:gd name="T17" fmla="*/ 2024 w 2024"/>
                <a:gd name="T18" fmla="*/ 1256 h 1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24" h="1256">
                  <a:moveTo>
                    <a:pt x="752" y="0"/>
                  </a:moveTo>
                  <a:lnTo>
                    <a:pt x="0" y="1256"/>
                  </a:lnTo>
                  <a:lnTo>
                    <a:pt x="1016" y="536"/>
                  </a:lnTo>
                  <a:lnTo>
                    <a:pt x="2024" y="256"/>
                  </a:lnTo>
                  <a:lnTo>
                    <a:pt x="752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 useBgFill="1">
          <p:nvSpPr>
            <p:cNvPr id="30763" name="Rectangle 65"/>
            <p:cNvSpPr>
              <a:spLocks noChangeArrowheads="1"/>
            </p:cNvSpPr>
            <p:nvPr/>
          </p:nvSpPr>
          <p:spPr bwMode="auto">
            <a:xfrm>
              <a:off x="3746500" y="2997220"/>
              <a:ext cx="1866900" cy="635000"/>
            </a:xfrm>
            <a:prstGeom prst="rect">
              <a:avLst/>
            </a:prstGeom>
            <a:ln w="12700">
              <a:solidFill>
                <a:srgbClr val="4D4D4D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64" name="Rectangle 66"/>
            <p:cNvSpPr>
              <a:spLocks noChangeArrowheads="1"/>
            </p:cNvSpPr>
            <p:nvPr/>
          </p:nvSpPr>
          <p:spPr bwMode="auto">
            <a:xfrm>
              <a:off x="3746500" y="3235345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9a</a:t>
              </a:r>
            </a:p>
          </p:txBody>
        </p:sp>
        <p:sp>
          <p:nvSpPr>
            <p:cNvPr id="30765" name="Line 67"/>
            <p:cNvSpPr>
              <a:spLocks noChangeShapeType="1"/>
            </p:cNvSpPr>
            <p:nvPr/>
          </p:nvSpPr>
          <p:spPr bwMode="auto">
            <a:xfrm flipH="1" flipV="1">
              <a:off x="3860800" y="2997220"/>
              <a:ext cx="63500" cy="3048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0766" name="Rectangle 68"/>
            <p:cNvSpPr>
              <a:spLocks noChangeArrowheads="1"/>
            </p:cNvSpPr>
            <p:nvPr/>
          </p:nvSpPr>
          <p:spPr bwMode="auto">
            <a:xfrm>
              <a:off x="4972050" y="2994045"/>
              <a:ext cx="6080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CC0000"/>
                  </a:solidFill>
                  <a:latin typeface="Arial" charset="0"/>
                  <a:ea typeface="PMingLiU" pitchFamily="18" charset="-120"/>
                </a:rPr>
                <a:t>11b</a:t>
              </a:r>
            </a:p>
          </p:txBody>
        </p:sp>
        <p:sp>
          <p:nvSpPr>
            <p:cNvPr id="30767" name="Line 69"/>
            <p:cNvSpPr>
              <a:spLocks noChangeShapeType="1"/>
            </p:cNvSpPr>
            <p:nvPr/>
          </p:nvSpPr>
          <p:spPr bwMode="auto">
            <a:xfrm flipH="1" flipV="1">
              <a:off x="5276850" y="3352820"/>
              <a:ext cx="158750" cy="2794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30724" name="Rectangle 7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BSP Tree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グループ化 121"/>
          <p:cNvGrpSpPr>
            <a:grpSpLocks/>
          </p:cNvGrpSpPr>
          <p:nvPr/>
        </p:nvGrpSpPr>
        <p:grpSpPr bwMode="auto">
          <a:xfrm>
            <a:off x="6027738" y="1679575"/>
            <a:ext cx="2873375" cy="4718050"/>
            <a:chOff x="6027738" y="1679575"/>
            <a:chExt cx="2873375" cy="4718050"/>
          </a:xfrm>
        </p:grpSpPr>
        <p:sp>
          <p:nvSpPr>
            <p:cNvPr id="31795" name="Rectangle 36"/>
            <p:cNvSpPr>
              <a:spLocks noChangeArrowheads="1"/>
            </p:cNvSpPr>
            <p:nvPr/>
          </p:nvSpPr>
          <p:spPr bwMode="auto">
            <a:xfrm>
              <a:off x="7277100" y="2395538"/>
              <a:ext cx="338138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2</a:t>
              </a:r>
            </a:p>
          </p:txBody>
        </p:sp>
        <p:cxnSp>
          <p:nvCxnSpPr>
            <p:cNvPr id="31796" name="AutoShape 37"/>
            <p:cNvCxnSpPr>
              <a:cxnSpLocks noChangeShapeType="1"/>
              <a:stCxn id="31801" idx="1"/>
              <a:endCxn id="31795" idx="0"/>
            </p:cNvCxnSpPr>
            <p:nvPr/>
          </p:nvCxnSpPr>
          <p:spPr bwMode="auto">
            <a:xfrm rot="10800000" flipV="1">
              <a:off x="7446963" y="1884363"/>
              <a:ext cx="282575" cy="511175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97" name="Rectangle 38"/>
            <p:cNvSpPr>
              <a:spLocks noChangeArrowheads="1"/>
            </p:cNvSpPr>
            <p:nvPr/>
          </p:nvSpPr>
          <p:spPr bwMode="auto">
            <a:xfrm>
              <a:off x="6858000" y="2992438"/>
              <a:ext cx="338138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3</a:t>
              </a:r>
            </a:p>
          </p:txBody>
        </p:sp>
        <p:cxnSp>
          <p:nvCxnSpPr>
            <p:cNvPr id="31798" name="AutoShape 40"/>
            <p:cNvCxnSpPr>
              <a:cxnSpLocks noChangeShapeType="1"/>
              <a:stCxn id="31795" idx="1"/>
              <a:endCxn id="31797" idx="0"/>
            </p:cNvCxnSpPr>
            <p:nvPr/>
          </p:nvCxnSpPr>
          <p:spPr bwMode="auto">
            <a:xfrm rot="10800000" flipV="1">
              <a:off x="7027863" y="2600325"/>
              <a:ext cx="249237" cy="392113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99" name="Rectangle 41"/>
            <p:cNvSpPr>
              <a:spLocks noChangeArrowheads="1"/>
            </p:cNvSpPr>
            <p:nvPr/>
          </p:nvSpPr>
          <p:spPr bwMode="auto">
            <a:xfrm>
              <a:off x="6692900" y="3741738"/>
              <a:ext cx="338138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4</a:t>
              </a:r>
            </a:p>
          </p:txBody>
        </p:sp>
        <p:cxnSp>
          <p:nvCxnSpPr>
            <p:cNvPr id="31800" name="AutoShape 43"/>
            <p:cNvCxnSpPr>
              <a:cxnSpLocks noChangeShapeType="1"/>
              <a:stCxn id="31797" idx="3"/>
              <a:endCxn id="31799" idx="0"/>
            </p:cNvCxnSpPr>
            <p:nvPr/>
          </p:nvCxnSpPr>
          <p:spPr bwMode="auto">
            <a:xfrm flipH="1">
              <a:off x="6862763" y="3197225"/>
              <a:ext cx="333375" cy="544513"/>
            </a:xfrm>
            <a:prstGeom prst="curvedConnector4">
              <a:avLst>
                <a:gd name="adj1" fmla="val -68569"/>
                <a:gd name="adj2" fmla="val 68806"/>
              </a:avLst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01" name="Rectangle 44"/>
            <p:cNvSpPr>
              <a:spLocks noChangeArrowheads="1"/>
            </p:cNvSpPr>
            <p:nvPr/>
          </p:nvSpPr>
          <p:spPr bwMode="auto">
            <a:xfrm>
              <a:off x="7729538" y="1679575"/>
              <a:ext cx="338137" cy="409575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chemeClr val="bg2"/>
                  </a:solidFill>
                  <a:latin typeface="Arial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31802" name="Rectangle 45"/>
            <p:cNvSpPr>
              <a:spLocks noChangeArrowheads="1"/>
            </p:cNvSpPr>
            <p:nvPr/>
          </p:nvSpPr>
          <p:spPr bwMode="auto">
            <a:xfrm>
              <a:off x="8174038" y="2387600"/>
              <a:ext cx="338137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5</a:t>
              </a:r>
            </a:p>
          </p:txBody>
        </p:sp>
        <p:cxnSp>
          <p:nvCxnSpPr>
            <p:cNvPr id="31803" name="AutoShape 46"/>
            <p:cNvCxnSpPr>
              <a:cxnSpLocks noChangeShapeType="1"/>
              <a:stCxn id="31801" idx="3"/>
              <a:endCxn id="31802" idx="0"/>
            </p:cNvCxnSpPr>
            <p:nvPr/>
          </p:nvCxnSpPr>
          <p:spPr bwMode="auto">
            <a:xfrm>
              <a:off x="8067675" y="1884363"/>
              <a:ext cx="276225" cy="503237"/>
            </a:xfrm>
            <a:prstGeom prst="curvedConnector2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04" name="Rectangle 47"/>
            <p:cNvSpPr>
              <a:spLocks noChangeArrowheads="1"/>
            </p:cNvSpPr>
            <p:nvPr/>
          </p:nvSpPr>
          <p:spPr bwMode="auto">
            <a:xfrm>
              <a:off x="7704138" y="3003550"/>
              <a:ext cx="338137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6</a:t>
              </a:r>
              <a:endPara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31805" name="AutoShape 48"/>
            <p:cNvCxnSpPr>
              <a:cxnSpLocks noChangeShapeType="1"/>
              <a:stCxn id="31802" idx="1"/>
              <a:endCxn id="31804" idx="0"/>
            </p:cNvCxnSpPr>
            <p:nvPr/>
          </p:nvCxnSpPr>
          <p:spPr bwMode="auto">
            <a:xfrm rot="10800000" flipV="1">
              <a:off x="7874000" y="2592388"/>
              <a:ext cx="300038" cy="41116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06" name="Rectangle 49"/>
            <p:cNvSpPr>
              <a:spLocks noChangeArrowheads="1"/>
            </p:cNvSpPr>
            <p:nvPr/>
          </p:nvSpPr>
          <p:spPr bwMode="auto">
            <a:xfrm>
              <a:off x="7373938" y="3740150"/>
              <a:ext cx="338137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7</a:t>
              </a:r>
              <a:endPara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31807" name="AutoShape 50"/>
            <p:cNvCxnSpPr>
              <a:cxnSpLocks noChangeShapeType="1"/>
              <a:stCxn id="31804" idx="1"/>
              <a:endCxn id="31806" idx="0"/>
            </p:cNvCxnSpPr>
            <p:nvPr/>
          </p:nvCxnSpPr>
          <p:spPr bwMode="auto">
            <a:xfrm rot="10800000" flipV="1">
              <a:off x="7543800" y="3208338"/>
              <a:ext cx="160338" cy="5318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08" name="Rectangle 51"/>
            <p:cNvSpPr>
              <a:spLocks noChangeArrowheads="1"/>
            </p:cNvSpPr>
            <p:nvPr/>
          </p:nvSpPr>
          <p:spPr bwMode="auto">
            <a:xfrm>
              <a:off x="7132638" y="4679950"/>
              <a:ext cx="479425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9a</a:t>
              </a:r>
            </a:p>
          </p:txBody>
        </p:sp>
        <p:cxnSp>
          <p:nvCxnSpPr>
            <p:cNvPr id="31809" name="AutoShape 52"/>
            <p:cNvCxnSpPr>
              <a:cxnSpLocks noChangeShapeType="1"/>
              <a:stCxn id="31806" idx="3"/>
              <a:endCxn id="31808" idx="0"/>
            </p:cNvCxnSpPr>
            <p:nvPr/>
          </p:nvCxnSpPr>
          <p:spPr bwMode="auto">
            <a:xfrm flipH="1">
              <a:off x="7372350" y="3944938"/>
              <a:ext cx="339725" cy="735012"/>
            </a:xfrm>
            <a:prstGeom prst="curvedConnector4">
              <a:avLst>
                <a:gd name="adj1" fmla="val -67292"/>
                <a:gd name="adj2" fmla="val 63931"/>
              </a:avLst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10" name="Rectangle 53"/>
            <p:cNvSpPr>
              <a:spLocks noChangeArrowheads="1"/>
            </p:cNvSpPr>
            <p:nvPr/>
          </p:nvSpPr>
          <p:spPr bwMode="auto">
            <a:xfrm>
              <a:off x="6611938" y="5276850"/>
              <a:ext cx="479425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10</a:t>
              </a:r>
              <a:endPara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31811" name="AutoShape 54"/>
            <p:cNvCxnSpPr>
              <a:cxnSpLocks noChangeShapeType="1"/>
              <a:stCxn id="31808" idx="1"/>
              <a:endCxn id="31810" idx="0"/>
            </p:cNvCxnSpPr>
            <p:nvPr/>
          </p:nvCxnSpPr>
          <p:spPr bwMode="auto">
            <a:xfrm rot="10800000" flipV="1">
              <a:off x="6851650" y="4884738"/>
              <a:ext cx="280988" cy="3921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12" name="Rectangle 55"/>
            <p:cNvSpPr>
              <a:spLocks noChangeArrowheads="1"/>
            </p:cNvSpPr>
            <p:nvPr/>
          </p:nvSpPr>
          <p:spPr bwMode="auto">
            <a:xfrm>
              <a:off x="6027738" y="5988050"/>
              <a:ext cx="620712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11a</a:t>
              </a:r>
            </a:p>
          </p:txBody>
        </p:sp>
        <p:cxnSp>
          <p:nvCxnSpPr>
            <p:cNvPr id="31813" name="AutoShape 56"/>
            <p:cNvCxnSpPr>
              <a:cxnSpLocks noChangeShapeType="1"/>
              <a:stCxn id="31810" idx="1"/>
              <a:endCxn id="31812" idx="0"/>
            </p:cNvCxnSpPr>
            <p:nvPr/>
          </p:nvCxnSpPr>
          <p:spPr bwMode="auto">
            <a:xfrm rot="10800000" flipV="1">
              <a:off x="6338888" y="5481638"/>
              <a:ext cx="273050" cy="5064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14" name="Rectangle 57"/>
            <p:cNvSpPr>
              <a:spLocks noChangeArrowheads="1"/>
            </p:cNvSpPr>
            <p:nvPr/>
          </p:nvSpPr>
          <p:spPr bwMode="auto">
            <a:xfrm>
              <a:off x="8562975" y="2978150"/>
              <a:ext cx="338138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8</a:t>
              </a:r>
              <a:endParaRPr kumimoji="0" lang="en-US" altLang="zh-TW" sz="2000" i="1">
                <a:solidFill>
                  <a:srgbClr val="006600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31815" name="Rectangle 58"/>
            <p:cNvSpPr>
              <a:spLocks noChangeArrowheads="1"/>
            </p:cNvSpPr>
            <p:nvPr/>
          </p:nvSpPr>
          <p:spPr bwMode="auto">
            <a:xfrm>
              <a:off x="8194675" y="3702050"/>
              <a:ext cx="479425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9b</a:t>
              </a:r>
            </a:p>
          </p:txBody>
        </p:sp>
        <p:cxnSp>
          <p:nvCxnSpPr>
            <p:cNvPr id="31816" name="AutoShape 59"/>
            <p:cNvCxnSpPr>
              <a:cxnSpLocks noChangeShapeType="1"/>
              <a:stCxn id="31814" idx="1"/>
              <a:endCxn id="31815" idx="0"/>
            </p:cNvCxnSpPr>
            <p:nvPr/>
          </p:nvCxnSpPr>
          <p:spPr bwMode="auto">
            <a:xfrm rot="10800000" flipV="1">
              <a:off x="8434388" y="3182938"/>
              <a:ext cx="128587" cy="5191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17" name="Rectangle 60"/>
            <p:cNvSpPr>
              <a:spLocks noChangeArrowheads="1"/>
            </p:cNvSpPr>
            <p:nvPr/>
          </p:nvSpPr>
          <p:spPr bwMode="auto">
            <a:xfrm>
              <a:off x="7762875" y="4705350"/>
              <a:ext cx="620713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11b</a:t>
              </a:r>
            </a:p>
          </p:txBody>
        </p:sp>
        <p:cxnSp>
          <p:nvCxnSpPr>
            <p:cNvPr id="31818" name="AutoShape 61"/>
            <p:cNvCxnSpPr>
              <a:cxnSpLocks noChangeShapeType="1"/>
              <a:stCxn id="31815" idx="1"/>
              <a:endCxn id="31817" idx="0"/>
            </p:cNvCxnSpPr>
            <p:nvPr/>
          </p:nvCxnSpPr>
          <p:spPr bwMode="auto">
            <a:xfrm rot="10800000" flipV="1">
              <a:off x="8074025" y="3906838"/>
              <a:ext cx="120650" cy="7985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19" name="AutoShape 62"/>
            <p:cNvCxnSpPr>
              <a:cxnSpLocks noChangeShapeType="1"/>
              <a:stCxn id="31802" idx="3"/>
              <a:endCxn id="31814" idx="0"/>
            </p:cNvCxnSpPr>
            <p:nvPr/>
          </p:nvCxnSpPr>
          <p:spPr bwMode="auto">
            <a:xfrm>
              <a:off x="8512175" y="2592388"/>
              <a:ext cx="220663" cy="385762"/>
            </a:xfrm>
            <a:prstGeom prst="curvedConnector2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1747" name="Rectangle 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BSP Tree</a:t>
            </a:r>
          </a:p>
        </p:txBody>
      </p:sp>
      <p:grpSp>
        <p:nvGrpSpPr>
          <p:cNvPr id="31748" name="グループ化 74"/>
          <p:cNvGrpSpPr>
            <a:grpSpLocks/>
          </p:cNvGrpSpPr>
          <p:nvPr/>
        </p:nvGrpSpPr>
        <p:grpSpPr bwMode="auto">
          <a:xfrm>
            <a:off x="139700" y="1331913"/>
            <a:ext cx="6413500" cy="5588000"/>
            <a:chOff x="139700" y="1341462"/>
            <a:chExt cx="6413500" cy="5588000"/>
          </a:xfrm>
        </p:grpSpPr>
        <p:sp>
          <p:nvSpPr>
            <p:cNvPr id="31749" name="Line 2"/>
            <p:cNvSpPr>
              <a:spLocks noChangeShapeType="1"/>
            </p:cNvSpPr>
            <p:nvPr/>
          </p:nvSpPr>
          <p:spPr bwMode="auto">
            <a:xfrm>
              <a:off x="1460500" y="4973662"/>
              <a:ext cx="342900" cy="4572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50" name="Rectangle 3"/>
            <p:cNvSpPr>
              <a:spLocks noChangeArrowheads="1"/>
            </p:cNvSpPr>
            <p:nvPr/>
          </p:nvSpPr>
          <p:spPr bwMode="auto">
            <a:xfrm>
              <a:off x="1800225" y="5287987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3</a:t>
              </a:r>
            </a:p>
          </p:txBody>
        </p:sp>
        <p:sp>
          <p:nvSpPr>
            <p:cNvPr id="31751" name="Line 4"/>
            <p:cNvSpPr>
              <a:spLocks noChangeShapeType="1"/>
            </p:cNvSpPr>
            <p:nvPr/>
          </p:nvSpPr>
          <p:spPr bwMode="auto">
            <a:xfrm>
              <a:off x="2806700" y="4427562"/>
              <a:ext cx="177800" cy="4699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52" name="Rectangle 5"/>
            <p:cNvSpPr>
              <a:spLocks noChangeArrowheads="1"/>
            </p:cNvSpPr>
            <p:nvPr/>
          </p:nvSpPr>
          <p:spPr bwMode="auto">
            <a:xfrm>
              <a:off x="3006725" y="4779987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4</a:t>
              </a:r>
            </a:p>
          </p:txBody>
        </p:sp>
        <p:sp>
          <p:nvSpPr>
            <p:cNvPr id="31753" name="Line 6"/>
            <p:cNvSpPr>
              <a:spLocks noChangeShapeType="1"/>
            </p:cNvSpPr>
            <p:nvPr/>
          </p:nvSpPr>
          <p:spPr bwMode="auto">
            <a:xfrm flipV="1">
              <a:off x="2603500" y="3576662"/>
              <a:ext cx="165100" cy="508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54" name="Rectangle 7"/>
            <p:cNvSpPr>
              <a:spLocks noChangeArrowheads="1"/>
            </p:cNvSpPr>
            <p:nvPr/>
          </p:nvSpPr>
          <p:spPr bwMode="auto">
            <a:xfrm>
              <a:off x="2828925" y="3459187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31755" name="Line 8"/>
            <p:cNvSpPr>
              <a:spLocks noChangeShapeType="1"/>
            </p:cNvSpPr>
            <p:nvPr/>
          </p:nvSpPr>
          <p:spPr bwMode="auto">
            <a:xfrm flipH="1" flipV="1">
              <a:off x="952500" y="4427562"/>
              <a:ext cx="533400" cy="3302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56" name="Rectangle 9"/>
            <p:cNvSpPr>
              <a:spLocks noChangeArrowheads="1"/>
            </p:cNvSpPr>
            <p:nvPr/>
          </p:nvSpPr>
          <p:spPr bwMode="auto">
            <a:xfrm>
              <a:off x="593725" y="4208487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2</a:t>
              </a:r>
            </a:p>
          </p:txBody>
        </p:sp>
        <p:sp>
          <p:nvSpPr>
            <p:cNvPr id="31757" name="Line 10"/>
            <p:cNvSpPr>
              <a:spLocks noChangeShapeType="1"/>
            </p:cNvSpPr>
            <p:nvPr/>
          </p:nvSpPr>
          <p:spPr bwMode="auto">
            <a:xfrm flipV="1">
              <a:off x="4737100" y="2624162"/>
              <a:ext cx="0" cy="508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58" name="Rectangle 11"/>
            <p:cNvSpPr>
              <a:spLocks noChangeArrowheads="1"/>
            </p:cNvSpPr>
            <p:nvPr/>
          </p:nvSpPr>
          <p:spPr bwMode="auto">
            <a:xfrm>
              <a:off x="4797425" y="2481287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9</a:t>
              </a:r>
            </a:p>
          </p:txBody>
        </p:sp>
        <p:sp>
          <p:nvSpPr>
            <p:cNvPr id="31759" name="Line 12"/>
            <p:cNvSpPr>
              <a:spLocks noChangeShapeType="1"/>
            </p:cNvSpPr>
            <p:nvPr/>
          </p:nvSpPr>
          <p:spPr bwMode="auto">
            <a:xfrm flipV="1">
              <a:off x="5435600" y="3309962"/>
              <a:ext cx="52070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60" name="Rectangle 13"/>
            <p:cNvSpPr>
              <a:spLocks noChangeArrowheads="1"/>
            </p:cNvSpPr>
            <p:nvPr/>
          </p:nvSpPr>
          <p:spPr bwMode="auto">
            <a:xfrm>
              <a:off x="5978525" y="3103587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8</a:t>
              </a:r>
            </a:p>
          </p:txBody>
        </p:sp>
        <p:sp>
          <p:nvSpPr>
            <p:cNvPr id="31761" name="Line 14"/>
            <p:cNvSpPr>
              <a:spLocks noChangeShapeType="1"/>
            </p:cNvSpPr>
            <p:nvPr/>
          </p:nvSpPr>
          <p:spPr bwMode="auto">
            <a:xfrm>
              <a:off x="4762500" y="3462362"/>
              <a:ext cx="0" cy="5207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62" name="Rectangle 15"/>
            <p:cNvSpPr>
              <a:spLocks noChangeArrowheads="1"/>
            </p:cNvSpPr>
            <p:nvPr/>
          </p:nvSpPr>
          <p:spPr bwMode="auto">
            <a:xfrm>
              <a:off x="4810125" y="3827487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11</a:t>
              </a:r>
            </a:p>
          </p:txBody>
        </p:sp>
        <p:sp>
          <p:nvSpPr>
            <p:cNvPr id="31763" name="Line 16"/>
            <p:cNvSpPr>
              <a:spLocks noChangeShapeType="1"/>
            </p:cNvSpPr>
            <p:nvPr/>
          </p:nvSpPr>
          <p:spPr bwMode="auto">
            <a:xfrm flipH="1" flipV="1">
              <a:off x="3429000" y="3322662"/>
              <a:ext cx="49530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64" name="Rectangle 17"/>
            <p:cNvSpPr>
              <a:spLocks noChangeArrowheads="1"/>
            </p:cNvSpPr>
            <p:nvPr/>
          </p:nvSpPr>
          <p:spPr bwMode="auto">
            <a:xfrm>
              <a:off x="3044825" y="3001987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10</a:t>
              </a:r>
            </a:p>
          </p:txBody>
        </p:sp>
        <p:sp>
          <p:nvSpPr>
            <p:cNvPr id="31765" name="Line 18"/>
            <p:cNvSpPr>
              <a:spLocks noChangeShapeType="1"/>
            </p:cNvSpPr>
            <p:nvPr/>
          </p:nvSpPr>
          <p:spPr bwMode="auto">
            <a:xfrm flipV="1">
              <a:off x="2235200" y="1671662"/>
              <a:ext cx="292100" cy="4953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66" name="Rectangle 19"/>
            <p:cNvSpPr>
              <a:spLocks noChangeArrowheads="1"/>
            </p:cNvSpPr>
            <p:nvPr/>
          </p:nvSpPr>
          <p:spPr bwMode="auto">
            <a:xfrm>
              <a:off x="2574925" y="1566887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5</a:t>
              </a:r>
            </a:p>
          </p:txBody>
        </p:sp>
        <p:sp>
          <p:nvSpPr>
            <p:cNvPr id="31767" name="Line 20"/>
            <p:cNvSpPr>
              <a:spLocks noChangeShapeType="1"/>
            </p:cNvSpPr>
            <p:nvPr/>
          </p:nvSpPr>
          <p:spPr bwMode="auto">
            <a:xfrm flipH="1" flipV="1">
              <a:off x="838200" y="1836762"/>
              <a:ext cx="558800" cy="3175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68" name="Rectangle 21"/>
            <p:cNvSpPr>
              <a:spLocks noChangeArrowheads="1"/>
            </p:cNvSpPr>
            <p:nvPr/>
          </p:nvSpPr>
          <p:spPr bwMode="auto">
            <a:xfrm>
              <a:off x="822325" y="1465287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6</a:t>
              </a:r>
            </a:p>
          </p:txBody>
        </p:sp>
        <p:sp>
          <p:nvSpPr>
            <p:cNvPr id="31769" name="Line 22"/>
            <p:cNvSpPr>
              <a:spLocks noChangeShapeType="1"/>
            </p:cNvSpPr>
            <p:nvPr/>
          </p:nvSpPr>
          <p:spPr bwMode="auto">
            <a:xfrm flipH="1">
              <a:off x="2032000" y="2471762"/>
              <a:ext cx="0" cy="5334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70" name="Rectangle 23"/>
            <p:cNvSpPr>
              <a:spLocks noChangeArrowheads="1"/>
            </p:cNvSpPr>
            <p:nvPr/>
          </p:nvSpPr>
          <p:spPr bwMode="auto">
            <a:xfrm>
              <a:off x="1724025" y="2963887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7</a:t>
              </a:r>
            </a:p>
          </p:txBody>
        </p:sp>
        <p:sp>
          <p:nvSpPr>
            <p:cNvPr id="31771" name="Rectangle 24"/>
            <p:cNvSpPr>
              <a:spLocks noChangeArrowheads="1"/>
            </p:cNvSpPr>
            <p:nvPr/>
          </p:nvSpPr>
          <p:spPr bwMode="auto">
            <a:xfrm>
              <a:off x="5381625" y="2405087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9b</a:t>
              </a:r>
            </a:p>
          </p:txBody>
        </p:sp>
        <p:sp>
          <p:nvSpPr>
            <p:cNvPr id="31772" name="Line 25"/>
            <p:cNvSpPr>
              <a:spLocks noChangeShapeType="1"/>
            </p:cNvSpPr>
            <p:nvPr/>
          </p:nvSpPr>
          <p:spPr bwMode="auto">
            <a:xfrm flipH="1">
              <a:off x="5173663" y="2624162"/>
              <a:ext cx="261937" cy="381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73" name="Line 26"/>
            <p:cNvSpPr>
              <a:spLocks noChangeShapeType="1"/>
            </p:cNvSpPr>
            <p:nvPr/>
          </p:nvSpPr>
          <p:spPr bwMode="auto">
            <a:xfrm flipH="1" flipV="1">
              <a:off x="3860800" y="4846662"/>
              <a:ext cx="482600" cy="4699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 type="oval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74" name="Rectangle 27"/>
            <p:cNvSpPr>
              <a:spLocks noChangeArrowheads="1"/>
            </p:cNvSpPr>
            <p:nvPr/>
          </p:nvSpPr>
          <p:spPr bwMode="auto">
            <a:xfrm>
              <a:off x="4581525" y="5135587"/>
              <a:ext cx="7350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point</a:t>
              </a:r>
            </a:p>
          </p:txBody>
        </p:sp>
        <p:sp>
          <p:nvSpPr>
            <p:cNvPr id="31775" name="Rectangle 28"/>
            <p:cNvSpPr>
              <a:spLocks noChangeArrowheads="1"/>
            </p:cNvSpPr>
            <p:nvPr/>
          </p:nvSpPr>
          <p:spPr bwMode="auto">
            <a:xfrm>
              <a:off x="4129088" y="3983062"/>
              <a:ext cx="608012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11a</a:t>
              </a:r>
            </a:p>
          </p:txBody>
        </p:sp>
        <p:sp>
          <p:nvSpPr>
            <p:cNvPr id="31776" name="Line 29"/>
            <p:cNvSpPr>
              <a:spLocks noChangeShapeType="1"/>
            </p:cNvSpPr>
            <p:nvPr/>
          </p:nvSpPr>
          <p:spPr bwMode="auto">
            <a:xfrm flipH="1" flipV="1">
              <a:off x="4213225" y="3640162"/>
              <a:ext cx="130175" cy="3429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77" name="Line 30"/>
            <p:cNvSpPr>
              <a:spLocks noChangeShapeType="1"/>
            </p:cNvSpPr>
            <p:nvPr/>
          </p:nvSpPr>
          <p:spPr bwMode="auto">
            <a:xfrm>
              <a:off x="165100" y="3462362"/>
              <a:ext cx="6057900" cy="12700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78" name="Line 31"/>
            <p:cNvSpPr>
              <a:spLocks noChangeShapeType="1"/>
            </p:cNvSpPr>
            <p:nvPr/>
          </p:nvSpPr>
          <p:spPr bwMode="auto">
            <a:xfrm flipH="1">
              <a:off x="241300" y="1392262"/>
              <a:ext cx="1295400" cy="25146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79" name="Line 32"/>
            <p:cNvSpPr>
              <a:spLocks noChangeShapeType="1"/>
            </p:cNvSpPr>
            <p:nvPr/>
          </p:nvSpPr>
          <p:spPr bwMode="auto">
            <a:xfrm>
              <a:off x="241300" y="2636862"/>
              <a:ext cx="4165600" cy="1587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80" name="Line 33"/>
            <p:cNvSpPr>
              <a:spLocks noChangeShapeType="1"/>
            </p:cNvSpPr>
            <p:nvPr/>
          </p:nvSpPr>
          <p:spPr bwMode="auto">
            <a:xfrm>
              <a:off x="5613400" y="1595462"/>
              <a:ext cx="1588" cy="35560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81" name="Line 34"/>
            <p:cNvSpPr>
              <a:spLocks noChangeShapeType="1"/>
            </p:cNvSpPr>
            <p:nvPr/>
          </p:nvSpPr>
          <p:spPr bwMode="auto">
            <a:xfrm>
              <a:off x="2730500" y="2992462"/>
              <a:ext cx="3822700" cy="14287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82" name="Line 35"/>
            <p:cNvSpPr>
              <a:spLocks noChangeShapeType="1"/>
            </p:cNvSpPr>
            <p:nvPr/>
          </p:nvSpPr>
          <p:spPr bwMode="auto">
            <a:xfrm>
              <a:off x="3746500" y="2547962"/>
              <a:ext cx="14288" cy="14859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83" name="Line 39"/>
            <p:cNvSpPr>
              <a:spLocks noChangeShapeType="1"/>
            </p:cNvSpPr>
            <p:nvPr/>
          </p:nvSpPr>
          <p:spPr bwMode="auto">
            <a:xfrm flipH="1">
              <a:off x="368300" y="3360762"/>
              <a:ext cx="1739900" cy="29337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84" name="Line 42"/>
            <p:cNvSpPr>
              <a:spLocks noChangeShapeType="1"/>
            </p:cNvSpPr>
            <p:nvPr/>
          </p:nvSpPr>
          <p:spPr bwMode="auto">
            <a:xfrm flipH="1">
              <a:off x="139700" y="3817962"/>
              <a:ext cx="3289300" cy="23749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85" name="Line 63"/>
            <p:cNvSpPr>
              <a:spLocks noChangeShapeType="1"/>
            </p:cNvSpPr>
            <p:nvPr/>
          </p:nvSpPr>
          <p:spPr bwMode="auto">
            <a:xfrm flipV="1">
              <a:off x="2730500" y="3348062"/>
              <a:ext cx="3581400" cy="358140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 useBgFill="1">
          <p:nvSpPr>
            <p:cNvPr id="31786" name="Freeform 64"/>
            <p:cNvSpPr>
              <a:spLocks/>
            </p:cNvSpPr>
            <p:nvPr/>
          </p:nvSpPr>
          <p:spPr bwMode="auto">
            <a:xfrm>
              <a:off x="647700" y="3817962"/>
              <a:ext cx="3213100" cy="1993900"/>
            </a:xfrm>
            <a:custGeom>
              <a:avLst/>
              <a:gdLst>
                <a:gd name="T0" fmla="*/ 2147483647 w 2024"/>
                <a:gd name="T1" fmla="*/ 0 h 1256"/>
                <a:gd name="T2" fmla="*/ 0 w 2024"/>
                <a:gd name="T3" fmla="*/ 2147483647 h 1256"/>
                <a:gd name="T4" fmla="*/ 2147483647 w 2024"/>
                <a:gd name="T5" fmla="*/ 2147483647 h 1256"/>
                <a:gd name="T6" fmla="*/ 2147483647 w 2024"/>
                <a:gd name="T7" fmla="*/ 2147483647 h 1256"/>
                <a:gd name="T8" fmla="*/ 2147483647 w 2024"/>
                <a:gd name="T9" fmla="*/ 0 h 1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24"/>
                <a:gd name="T16" fmla="*/ 0 h 1256"/>
                <a:gd name="T17" fmla="*/ 2024 w 2024"/>
                <a:gd name="T18" fmla="*/ 1256 h 1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24" h="1256">
                  <a:moveTo>
                    <a:pt x="752" y="0"/>
                  </a:moveTo>
                  <a:lnTo>
                    <a:pt x="0" y="1256"/>
                  </a:lnTo>
                  <a:lnTo>
                    <a:pt x="1016" y="536"/>
                  </a:lnTo>
                  <a:lnTo>
                    <a:pt x="2024" y="256"/>
                  </a:lnTo>
                  <a:lnTo>
                    <a:pt x="752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87" name="Line 65"/>
            <p:cNvSpPr>
              <a:spLocks noChangeShapeType="1"/>
            </p:cNvSpPr>
            <p:nvPr/>
          </p:nvSpPr>
          <p:spPr bwMode="auto">
            <a:xfrm>
              <a:off x="1155700" y="1341462"/>
              <a:ext cx="4787900" cy="27559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88" name="Rectangle 66"/>
            <p:cNvSpPr>
              <a:spLocks noChangeArrowheads="1"/>
            </p:cNvSpPr>
            <p:nvPr/>
          </p:nvSpPr>
          <p:spPr bwMode="auto">
            <a:xfrm>
              <a:off x="3695700" y="3243287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9a</a:t>
              </a:r>
            </a:p>
          </p:txBody>
        </p:sp>
        <p:sp>
          <p:nvSpPr>
            <p:cNvPr id="31789" name="Rectangle 68"/>
            <p:cNvSpPr>
              <a:spLocks noChangeArrowheads="1"/>
            </p:cNvSpPr>
            <p:nvPr/>
          </p:nvSpPr>
          <p:spPr bwMode="auto">
            <a:xfrm>
              <a:off x="4972050" y="3001987"/>
              <a:ext cx="6080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11b</a:t>
              </a:r>
            </a:p>
          </p:txBody>
        </p:sp>
        <p:sp>
          <p:nvSpPr>
            <p:cNvPr id="31790" name="Line 69"/>
            <p:cNvSpPr>
              <a:spLocks noChangeShapeType="1"/>
            </p:cNvSpPr>
            <p:nvPr/>
          </p:nvSpPr>
          <p:spPr bwMode="auto">
            <a:xfrm flipH="1" flipV="1">
              <a:off x="5276850" y="3360762"/>
              <a:ext cx="158750" cy="2794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91" name="Line 70"/>
            <p:cNvSpPr>
              <a:spLocks noChangeShapeType="1"/>
            </p:cNvSpPr>
            <p:nvPr/>
          </p:nvSpPr>
          <p:spPr bwMode="auto">
            <a:xfrm>
              <a:off x="3467100" y="3005162"/>
              <a:ext cx="1587500" cy="1587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92" name="Rectangle 71"/>
            <p:cNvSpPr>
              <a:spLocks noChangeArrowheads="1"/>
            </p:cNvSpPr>
            <p:nvPr/>
          </p:nvSpPr>
          <p:spPr bwMode="auto">
            <a:xfrm>
              <a:off x="3733800" y="3005162"/>
              <a:ext cx="1866900" cy="635000"/>
            </a:xfrm>
            <a:prstGeom prst="rect">
              <a:avLst/>
            </a:prstGeom>
            <a:noFill/>
            <a:ln w="12700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1793" name="Line 73"/>
            <p:cNvSpPr>
              <a:spLocks noChangeShapeType="1"/>
            </p:cNvSpPr>
            <p:nvPr/>
          </p:nvSpPr>
          <p:spPr bwMode="auto">
            <a:xfrm flipH="1" flipV="1">
              <a:off x="3873500" y="3005162"/>
              <a:ext cx="63500" cy="3048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 useBgFill="1">
          <p:nvSpPr>
            <p:cNvPr id="31794" name="Freeform 76"/>
            <p:cNvSpPr>
              <a:spLocks/>
            </p:cNvSpPr>
            <p:nvPr/>
          </p:nvSpPr>
          <p:spPr bwMode="auto">
            <a:xfrm>
              <a:off x="901700" y="1519262"/>
              <a:ext cx="2489200" cy="1104900"/>
            </a:xfrm>
            <a:custGeom>
              <a:avLst/>
              <a:gdLst>
                <a:gd name="T0" fmla="*/ 2147483647 w 1568"/>
                <a:gd name="T1" fmla="*/ 0 h 696"/>
                <a:gd name="T2" fmla="*/ 0 w 1568"/>
                <a:gd name="T3" fmla="*/ 2147483647 h 696"/>
                <a:gd name="T4" fmla="*/ 2147483647 w 1568"/>
                <a:gd name="T5" fmla="*/ 2147483647 h 696"/>
                <a:gd name="T6" fmla="*/ 2147483647 w 1568"/>
                <a:gd name="T7" fmla="*/ 0 h 6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68"/>
                <a:gd name="T13" fmla="*/ 0 h 696"/>
                <a:gd name="T14" fmla="*/ 1568 w 1568"/>
                <a:gd name="T15" fmla="*/ 696 h 6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68" h="696">
                  <a:moveTo>
                    <a:pt x="360" y="0"/>
                  </a:moveTo>
                  <a:lnTo>
                    <a:pt x="0" y="696"/>
                  </a:lnTo>
                  <a:lnTo>
                    <a:pt x="1568" y="696"/>
                  </a:lnTo>
                  <a:lnTo>
                    <a:pt x="360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グループ化 75"/>
          <p:cNvGrpSpPr>
            <a:grpSpLocks/>
          </p:cNvGrpSpPr>
          <p:nvPr/>
        </p:nvGrpSpPr>
        <p:grpSpPr bwMode="auto">
          <a:xfrm>
            <a:off x="6027738" y="1679575"/>
            <a:ext cx="2873375" cy="4718050"/>
            <a:chOff x="6027738" y="1679575"/>
            <a:chExt cx="2873375" cy="4718050"/>
          </a:xfrm>
        </p:grpSpPr>
        <p:sp>
          <p:nvSpPr>
            <p:cNvPr id="32819" name="Rectangle 35"/>
            <p:cNvSpPr>
              <a:spLocks noChangeArrowheads="1"/>
            </p:cNvSpPr>
            <p:nvPr/>
          </p:nvSpPr>
          <p:spPr bwMode="auto">
            <a:xfrm>
              <a:off x="7277100" y="2395538"/>
              <a:ext cx="338138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2</a:t>
              </a:r>
            </a:p>
          </p:txBody>
        </p:sp>
        <p:cxnSp>
          <p:nvCxnSpPr>
            <p:cNvPr id="32820" name="AutoShape 36"/>
            <p:cNvCxnSpPr>
              <a:cxnSpLocks noChangeShapeType="1"/>
              <a:stCxn id="32825" idx="1"/>
              <a:endCxn id="32819" idx="0"/>
            </p:cNvCxnSpPr>
            <p:nvPr/>
          </p:nvCxnSpPr>
          <p:spPr bwMode="auto">
            <a:xfrm rot="10800000" flipV="1">
              <a:off x="7446963" y="1884363"/>
              <a:ext cx="282575" cy="511175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21" name="Rectangle 37"/>
            <p:cNvSpPr>
              <a:spLocks noChangeArrowheads="1"/>
            </p:cNvSpPr>
            <p:nvPr/>
          </p:nvSpPr>
          <p:spPr bwMode="auto">
            <a:xfrm>
              <a:off x="6858000" y="2992438"/>
              <a:ext cx="338138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3</a:t>
              </a:r>
            </a:p>
          </p:txBody>
        </p:sp>
        <p:cxnSp>
          <p:nvCxnSpPr>
            <p:cNvPr id="32822" name="AutoShape 39"/>
            <p:cNvCxnSpPr>
              <a:cxnSpLocks noChangeShapeType="1"/>
              <a:stCxn id="32819" idx="1"/>
              <a:endCxn id="32821" idx="0"/>
            </p:cNvCxnSpPr>
            <p:nvPr/>
          </p:nvCxnSpPr>
          <p:spPr bwMode="auto">
            <a:xfrm rot="10800000" flipV="1">
              <a:off x="7027863" y="2600325"/>
              <a:ext cx="249237" cy="392113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23" name="Rectangle 40"/>
            <p:cNvSpPr>
              <a:spLocks noChangeArrowheads="1"/>
            </p:cNvSpPr>
            <p:nvPr/>
          </p:nvSpPr>
          <p:spPr bwMode="auto">
            <a:xfrm>
              <a:off x="6692900" y="3741738"/>
              <a:ext cx="338138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4</a:t>
              </a:r>
            </a:p>
          </p:txBody>
        </p:sp>
        <p:cxnSp>
          <p:nvCxnSpPr>
            <p:cNvPr id="32824" name="AutoShape 42"/>
            <p:cNvCxnSpPr>
              <a:cxnSpLocks noChangeShapeType="1"/>
              <a:stCxn id="32821" idx="3"/>
              <a:endCxn id="32823" idx="0"/>
            </p:cNvCxnSpPr>
            <p:nvPr/>
          </p:nvCxnSpPr>
          <p:spPr bwMode="auto">
            <a:xfrm flipH="1">
              <a:off x="6862763" y="3197225"/>
              <a:ext cx="333375" cy="544513"/>
            </a:xfrm>
            <a:prstGeom prst="curvedConnector4">
              <a:avLst>
                <a:gd name="adj1" fmla="val -68569"/>
                <a:gd name="adj2" fmla="val 68806"/>
              </a:avLst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25" name="Rectangle 43"/>
            <p:cNvSpPr>
              <a:spLocks noChangeArrowheads="1"/>
            </p:cNvSpPr>
            <p:nvPr/>
          </p:nvSpPr>
          <p:spPr bwMode="auto">
            <a:xfrm>
              <a:off x="7729538" y="1679575"/>
              <a:ext cx="338137" cy="40957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chemeClr val="bg2"/>
                  </a:solidFill>
                  <a:latin typeface="Arial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32826" name="Rectangle 44"/>
            <p:cNvSpPr>
              <a:spLocks noChangeArrowheads="1"/>
            </p:cNvSpPr>
            <p:nvPr/>
          </p:nvSpPr>
          <p:spPr bwMode="auto">
            <a:xfrm>
              <a:off x="8174038" y="2387600"/>
              <a:ext cx="338137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5</a:t>
              </a:r>
            </a:p>
          </p:txBody>
        </p:sp>
        <p:cxnSp>
          <p:nvCxnSpPr>
            <p:cNvPr id="32827" name="AutoShape 45"/>
            <p:cNvCxnSpPr>
              <a:cxnSpLocks noChangeShapeType="1"/>
              <a:stCxn id="32825" idx="3"/>
              <a:endCxn id="32826" idx="0"/>
            </p:cNvCxnSpPr>
            <p:nvPr/>
          </p:nvCxnSpPr>
          <p:spPr bwMode="auto">
            <a:xfrm>
              <a:off x="8067675" y="1884363"/>
              <a:ext cx="276225" cy="503237"/>
            </a:xfrm>
            <a:prstGeom prst="curvedConnector2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28" name="Rectangle 46"/>
            <p:cNvSpPr>
              <a:spLocks noChangeArrowheads="1"/>
            </p:cNvSpPr>
            <p:nvPr/>
          </p:nvSpPr>
          <p:spPr bwMode="auto">
            <a:xfrm>
              <a:off x="7704138" y="3003550"/>
              <a:ext cx="338137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6</a:t>
              </a:r>
              <a:endPara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32829" name="AutoShape 47"/>
            <p:cNvCxnSpPr>
              <a:cxnSpLocks noChangeShapeType="1"/>
              <a:stCxn id="32826" idx="1"/>
              <a:endCxn id="32828" idx="0"/>
            </p:cNvCxnSpPr>
            <p:nvPr/>
          </p:nvCxnSpPr>
          <p:spPr bwMode="auto">
            <a:xfrm rot="10800000" flipV="1">
              <a:off x="7874000" y="2592388"/>
              <a:ext cx="300038" cy="41116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30" name="Rectangle 48"/>
            <p:cNvSpPr>
              <a:spLocks noChangeArrowheads="1"/>
            </p:cNvSpPr>
            <p:nvPr/>
          </p:nvSpPr>
          <p:spPr bwMode="auto">
            <a:xfrm>
              <a:off x="7373938" y="3740150"/>
              <a:ext cx="338137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7</a:t>
              </a:r>
              <a:endPara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32831" name="AutoShape 49"/>
            <p:cNvCxnSpPr>
              <a:cxnSpLocks noChangeShapeType="1"/>
              <a:stCxn id="32828" idx="1"/>
              <a:endCxn id="32830" idx="0"/>
            </p:cNvCxnSpPr>
            <p:nvPr/>
          </p:nvCxnSpPr>
          <p:spPr bwMode="auto">
            <a:xfrm rot="10800000" flipV="1">
              <a:off x="7543800" y="3208338"/>
              <a:ext cx="160338" cy="5318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32" name="Rectangle 50"/>
            <p:cNvSpPr>
              <a:spLocks noChangeArrowheads="1"/>
            </p:cNvSpPr>
            <p:nvPr/>
          </p:nvSpPr>
          <p:spPr bwMode="auto">
            <a:xfrm>
              <a:off x="7132638" y="4679950"/>
              <a:ext cx="479425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9a</a:t>
              </a:r>
            </a:p>
          </p:txBody>
        </p:sp>
        <p:cxnSp>
          <p:nvCxnSpPr>
            <p:cNvPr id="32833" name="AutoShape 51"/>
            <p:cNvCxnSpPr>
              <a:cxnSpLocks noChangeShapeType="1"/>
              <a:stCxn id="32830" idx="3"/>
              <a:endCxn id="32832" idx="0"/>
            </p:cNvCxnSpPr>
            <p:nvPr/>
          </p:nvCxnSpPr>
          <p:spPr bwMode="auto">
            <a:xfrm flipH="1">
              <a:off x="7372350" y="3944938"/>
              <a:ext cx="339725" cy="735012"/>
            </a:xfrm>
            <a:prstGeom prst="curvedConnector4">
              <a:avLst>
                <a:gd name="adj1" fmla="val -67292"/>
                <a:gd name="adj2" fmla="val 63931"/>
              </a:avLst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34" name="Rectangle 52"/>
            <p:cNvSpPr>
              <a:spLocks noChangeArrowheads="1"/>
            </p:cNvSpPr>
            <p:nvPr/>
          </p:nvSpPr>
          <p:spPr bwMode="auto">
            <a:xfrm>
              <a:off x="6611938" y="5276850"/>
              <a:ext cx="479425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10</a:t>
              </a:r>
              <a:endPara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32835" name="AutoShape 53"/>
            <p:cNvCxnSpPr>
              <a:cxnSpLocks noChangeShapeType="1"/>
              <a:stCxn id="32832" idx="1"/>
              <a:endCxn id="32834" idx="0"/>
            </p:cNvCxnSpPr>
            <p:nvPr/>
          </p:nvCxnSpPr>
          <p:spPr bwMode="auto">
            <a:xfrm rot="10800000" flipV="1">
              <a:off x="6851650" y="4884738"/>
              <a:ext cx="280988" cy="3921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36" name="Rectangle 54"/>
            <p:cNvSpPr>
              <a:spLocks noChangeArrowheads="1"/>
            </p:cNvSpPr>
            <p:nvPr/>
          </p:nvSpPr>
          <p:spPr bwMode="auto">
            <a:xfrm>
              <a:off x="6027738" y="5988050"/>
              <a:ext cx="620712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11a</a:t>
              </a:r>
            </a:p>
          </p:txBody>
        </p:sp>
        <p:cxnSp>
          <p:nvCxnSpPr>
            <p:cNvPr id="32837" name="AutoShape 55"/>
            <p:cNvCxnSpPr>
              <a:cxnSpLocks noChangeShapeType="1"/>
              <a:stCxn id="32834" idx="1"/>
              <a:endCxn id="32836" idx="0"/>
            </p:cNvCxnSpPr>
            <p:nvPr/>
          </p:nvCxnSpPr>
          <p:spPr bwMode="auto">
            <a:xfrm rot="10800000" flipV="1">
              <a:off x="6338888" y="5481638"/>
              <a:ext cx="273050" cy="5064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38" name="Rectangle 56"/>
            <p:cNvSpPr>
              <a:spLocks noChangeArrowheads="1"/>
            </p:cNvSpPr>
            <p:nvPr/>
          </p:nvSpPr>
          <p:spPr bwMode="auto">
            <a:xfrm>
              <a:off x="8562975" y="2978150"/>
              <a:ext cx="338138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8</a:t>
              </a:r>
              <a:endParaRPr kumimoji="0" lang="en-US" altLang="zh-TW" sz="2000" i="1">
                <a:solidFill>
                  <a:srgbClr val="006600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32839" name="Rectangle 57"/>
            <p:cNvSpPr>
              <a:spLocks noChangeArrowheads="1"/>
            </p:cNvSpPr>
            <p:nvPr/>
          </p:nvSpPr>
          <p:spPr bwMode="auto">
            <a:xfrm>
              <a:off x="8194675" y="3702050"/>
              <a:ext cx="479425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9b</a:t>
              </a:r>
            </a:p>
          </p:txBody>
        </p:sp>
        <p:cxnSp>
          <p:nvCxnSpPr>
            <p:cNvPr id="32840" name="AutoShape 58"/>
            <p:cNvCxnSpPr>
              <a:cxnSpLocks noChangeShapeType="1"/>
              <a:stCxn id="32838" idx="1"/>
              <a:endCxn id="32839" idx="0"/>
            </p:cNvCxnSpPr>
            <p:nvPr/>
          </p:nvCxnSpPr>
          <p:spPr bwMode="auto">
            <a:xfrm rot="10800000" flipV="1">
              <a:off x="8434388" y="3182938"/>
              <a:ext cx="128587" cy="5191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41" name="Rectangle 59"/>
            <p:cNvSpPr>
              <a:spLocks noChangeArrowheads="1"/>
            </p:cNvSpPr>
            <p:nvPr/>
          </p:nvSpPr>
          <p:spPr bwMode="auto">
            <a:xfrm>
              <a:off x="7762875" y="4705350"/>
              <a:ext cx="620713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11b</a:t>
              </a:r>
            </a:p>
          </p:txBody>
        </p:sp>
        <p:cxnSp>
          <p:nvCxnSpPr>
            <p:cNvPr id="32842" name="AutoShape 60"/>
            <p:cNvCxnSpPr>
              <a:cxnSpLocks noChangeShapeType="1"/>
              <a:stCxn id="32839" idx="1"/>
              <a:endCxn id="32841" idx="0"/>
            </p:cNvCxnSpPr>
            <p:nvPr/>
          </p:nvCxnSpPr>
          <p:spPr bwMode="auto">
            <a:xfrm rot="10800000" flipV="1">
              <a:off x="8074025" y="3906838"/>
              <a:ext cx="120650" cy="7985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43" name="AutoShape 61"/>
            <p:cNvCxnSpPr>
              <a:cxnSpLocks noChangeShapeType="1"/>
              <a:stCxn id="32826" idx="3"/>
              <a:endCxn id="32838" idx="0"/>
            </p:cNvCxnSpPr>
            <p:nvPr/>
          </p:nvCxnSpPr>
          <p:spPr bwMode="auto">
            <a:xfrm>
              <a:off x="8512175" y="2592388"/>
              <a:ext cx="220663" cy="385762"/>
            </a:xfrm>
            <a:prstGeom prst="curvedConnector2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2771" name="グループ化 74"/>
          <p:cNvGrpSpPr>
            <a:grpSpLocks/>
          </p:cNvGrpSpPr>
          <p:nvPr/>
        </p:nvGrpSpPr>
        <p:grpSpPr bwMode="auto">
          <a:xfrm>
            <a:off x="139700" y="1331913"/>
            <a:ext cx="6413500" cy="5588000"/>
            <a:chOff x="139700" y="1296988"/>
            <a:chExt cx="6413500" cy="5588000"/>
          </a:xfrm>
        </p:grpSpPr>
        <p:sp>
          <p:nvSpPr>
            <p:cNvPr id="32773" name="Line 2"/>
            <p:cNvSpPr>
              <a:spLocks noChangeShapeType="1"/>
            </p:cNvSpPr>
            <p:nvPr/>
          </p:nvSpPr>
          <p:spPr bwMode="auto">
            <a:xfrm>
              <a:off x="1460500" y="4929188"/>
              <a:ext cx="342900" cy="4572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774" name="Rectangle 3"/>
            <p:cNvSpPr>
              <a:spLocks noChangeArrowheads="1"/>
            </p:cNvSpPr>
            <p:nvPr/>
          </p:nvSpPr>
          <p:spPr bwMode="auto">
            <a:xfrm>
              <a:off x="1800225" y="52435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3</a:t>
              </a:r>
            </a:p>
          </p:txBody>
        </p:sp>
        <p:sp>
          <p:nvSpPr>
            <p:cNvPr id="32775" name="Line 4"/>
            <p:cNvSpPr>
              <a:spLocks noChangeShapeType="1"/>
            </p:cNvSpPr>
            <p:nvPr/>
          </p:nvSpPr>
          <p:spPr bwMode="auto">
            <a:xfrm>
              <a:off x="2806700" y="4383088"/>
              <a:ext cx="177800" cy="4699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776" name="Rectangle 5"/>
            <p:cNvSpPr>
              <a:spLocks noChangeArrowheads="1"/>
            </p:cNvSpPr>
            <p:nvPr/>
          </p:nvSpPr>
          <p:spPr bwMode="auto">
            <a:xfrm>
              <a:off x="3006725" y="47355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4</a:t>
              </a:r>
            </a:p>
          </p:txBody>
        </p:sp>
        <p:sp>
          <p:nvSpPr>
            <p:cNvPr id="32777" name="Line 6"/>
            <p:cNvSpPr>
              <a:spLocks noChangeShapeType="1"/>
            </p:cNvSpPr>
            <p:nvPr/>
          </p:nvSpPr>
          <p:spPr bwMode="auto">
            <a:xfrm flipV="1">
              <a:off x="2603500" y="3532188"/>
              <a:ext cx="165100" cy="508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778" name="Rectangle 7"/>
            <p:cNvSpPr>
              <a:spLocks noChangeArrowheads="1"/>
            </p:cNvSpPr>
            <p:nvPr/>
          </p:nvSpPr>
          <p:spPr bwMode="auto">
            <a:xfrm>
              <a:off x="2828925" y="34147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32779" name="Line 8"/>
            <p:cNvSpPr>
              <a:spLocks noChangeShapeType="1"/>
            </p:cNvSpPr>
            <p:nvPr/>
          </p:nvSpPr>
          <p:spPr bwMode="auto">
            <a:xfrm flipH="1" flipV="1">
              <a:off x="952500" y="4383088"/>
              <a:ext cx="533400" cy="3302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780" name="Rectangle 9"/>
            <p:cNvSpPr>
              <a:spLocks noChangeArrowheads="1"/>
            </p:cNvSpPr>
            <p:nvPr/>
          </p:nvSpPr>
          <p:spPr bwMode="auto">
            <a:xfrm>
              <a:off x="593725" y="41640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2</a:t>
              </a:r>
            </a:p>
          </p:txBody>
        </p:sp>
        <p:sp>
          <p:nvSpPr>
            <p:cNvPr id="32781" name="Line 10"/>
            <p:cNvSpPr>
              <a:spLocks noChangeShapeType="1"/>
            </p:cNvSpPr>
            <p:nvPr/>
          </p:nvSpPr>
          <p:spPr bwMode="auto">
            <a:xfrm flipV="1">
              <a:off x="4737100" y="2579688"/>
              <a:ext cx="0" cy="508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782" name="Rectangle 11"/>
            <p:cNvSpPr>
              <a:spLocks noChangeArrowheads="1"/>
            </p:cNvSpPr>
            <p:nvPr/>
          </p:nvSpPr>
          <p:spPr bwMode="auto">
            <a:xfrm>
              <a:off x="4797425" y="24368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9</a:t>
              </a:r>
            </a:p>
          </p:txBody>
        </p:sp>
        <p:sp>
          <p:nvSpPr>
            <p:cNvPr id="32783" name="Line 12"/>
            <p:cNvSpPr>
              <a:spLocks noChangeShapeType="1"/>
            </p:cNvSpPr>
            <p:nvPr/>
          </p:nvSpPr>
          <p:spPr bwMode="auto">
            <a:xfrm flipV="1">
              <a:off x="5435600" y="3265488"/>
              <a:ext cx="52070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784" name="Rectangle 13"/>
            <p:cNvSpPr>
              <a:spLocks noChangeArrowheads="1"/>
            </p:cNvSpPr>
            <p:nvPr/>
          </p:nvSpPr>
          <p:spPr bwMode="auto">
            <a:xfrm>
              <a:off x="5978525" y="30591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8</a:t>
              </a:r>
            </a:p>
          </p:txBody>
        </p:sp>
        <p:sp>
          <p:nvSpPr>
            <p:cNvPr id="32785" name="Line 14"/>
            <p:cNvSpPr>
              <a:spLocks noChangeShapeType="1"/>
            </p:cNvSpPr>
            <p:nvPr/>
          </p:nvSpPr>
          <p:spPr bwMode="auto">
            <a:xfrm>
              <a:off x="4762500" y="3417888"/>
              <a:ext cx="0" cy="5207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786" name="Rectangle 15"/>
            <p:cNvSpPr>
              <a:spLocks noChangeArrowheads="1"/>
            </p:cNvSpPr>
            <p:nvPr/>
          </p:nvSpPr>
          <p:spPr bwMode="auto">
            <a:xfrm>
              <a:off x="4810125" y="37830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11</a:t>
              </a:r>
            </a:p>
          </p:txBody>
        </p:sp>
        <p:sp>
          <p:nvSpPr>
            <p:cNvPr id="32787" name="Line 16"/>
            <p:cNvSpPr>
              <a:spLocks noChangeShapeType="1"/>
            </p:cNvSpPr>
            <p:nvPr/>
          </p:nvSpPr>
          <p:spPr bwMode="auto">
            <a:xfrm flipH="1" flipV="1">
              <a:off x="3429000" y="3278188"/>
              <a:ext cx="49530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788" name="Rectangle 17"/>
            <p:cNvSpPr>
              <a:spLocks noChangeArrowheads="1"/>
            </p:cNvSpPr>
            <p:nvPr/>
          </p:nvSpPr>
          <p:spPr bwMode="auto">
            <a:xfrm>
              <a:off x="3044825" y="29575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10</a:t>
              </a:r>
            </a:p>
          </p:txBody>
        </p:sp>
        <p:sp>
          <p:nvSpPr>
            <p:cNvPr id="32789" name="Line 18"/>
            <p:cNvSpPr>
              <a:spLocks noChangeShapeType="1"/>
            </p:cNvSpPr>
            <p:nvPr/>
          </p:nvSpPr>
          <p:spPr bwMode="auto">
            <a:xfrm flipV="1">
              <a:off x="2235200" y="1627188"/>
              <a:ext cx="292100" cy="4953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790" name="Rectangle 19"/>
            <p:cNvSpPr>
              <a:spLocks noChangeArrowheads="1"/>
            </p:cNvSpPr>
            <p:nvPr/>
          </p:nvSpPr>
          <p:spPr bwMode="auto">
            <a:xfrm>
              <a:off x="2574925" y="15224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5</a:t>
              </a:r>
            </a:p>
          </p:txBody>
        </p:sp>
        <p:sp>
          <p:nvSpPr>
            <p:cNvPr id="32791" name="Line 20"/>
            <p:cNvSpPr>
              <a:spLocks noChangeShapeType="1"/>
            </p:cNvSpPr>
            <p:nvPr/>
          </p:nvSpPr>
          <p:spPr bwMode="auto">
            <a:xfrm flipH="1" flipV="1">
              <a:off x="838200" y="1792288"/>
              <a:ext cx="558800" cy="3175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792" name="Rectangle 21"/>
            <p:cNvSpPr>
              <a:spLocks noChangeArrowheads="1"/>
            </p:cNvSpPr>
            <p:nvPr/>
          </p:nvSpPr>
          <p:spPr bwMode="auto">
            <a:xfrm>
              <a:off x="822325" y="14208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6</a:t>
              </a:r>
            </a:p>
          </p:txBody>
        </p:sp>
        <p:sp>
          <p:nvSpPr>
            <p:cNvPr id="32793" name="Line 22"/>
            <p:cNvSpPr>
              <a:spLocks noChangeShapeType="1"/>
            </p:cNvSpPr>
            <p:nvPr/>
          </p:nvSpPr>
          <p:spPr bwMode="auto">
            <a:xfrm flipH="1">
              <a:off x="2032000" y="2427288"/>
              <a:ext cx="0" cy="5334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794" name="Rectangle 23"/>
            <p:cNvSpPr>
              <a:spLocks noChangeArrowheads="1"/>
            </p:cNvSpPr>
            <p:nvPr/>
          </p:nvSpPr>
          <p:spPr bwMode="auto">
            <a:xfrm>
              <a:off x="1724025" y="29194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7</a:t>
              </a:r>
            </a:p>
          </p:txBody>
        </p:sp>
        <p:sp>
          <p:nvSpPr>
            <p:cNvPr id="32795" name="Rectangle 24"/>
            <p:cNvSpPr>
              <a:spLocks noChangeArrowheads="1"/>
            </p:cNvSpPr>
            <p:nvPr/>
          </p:nvSpPr>
          <p:spPr bwMode="auto">
            <a:xfrm>
              <a:off x="5381625" y="23606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9b</a:t>
              </a:r>
            </a:p>
          </p:txBody>
        </p:sp>
        <p:sp>
          <p:nvSpPr>
            <p:cNvPr id="32796" name="Line 25"/>
            <p:cNvSpPr>
              <a:spLocks noChangeShapeType="1"/>
            </p:cNvSpPr>
            <p:nvPr/>
          </p:nvSpPr>
          <p:spPr bwMode="auto">
            <a:xfrm flipH="1">
              <a:off x="5173663" y="2579688"/>
              <a:ext cx="261937" cy="381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797" name="Line 26"/>
            <p:cNvSpPr>
              <a:spLocks noChangeShapeType="1"/>
            </p:cNvSpPr>
            <p:nvPr/>
          </p:nvSpPr>
          <p:spPr bwMode="auto">
            <a:xfrm flipH="1" flipV="1">
              <a:off x="3860800" y="4802188"/>
              <a:ext cx="482600" cy="4699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 type="oval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798" name="Rectangle 27"/>
            <p:cNvSpPr>
              <a:spLocks noChangeArrowheads="1"/>
            </p:cNvSpPr>
            <p:nvPr/>
          </p:nvSpPr>
          <p:spPr bwMode="auto">
            <a:xfrm>
              <a:off x="4581525" y="5091113"/>
              <a:ext cx="7350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point</a:t>
              </a:r>
            </a:p>
          </p:txBody>
        </p:sp>
        <p:sp>
          <p:nvSpPr>
            <p:cNvPr id="32799" name="Rectangle 28"/>
            <p:cNvSpPr>
              <a:spLocks noChangeArrowheads="1"/>
            </p:cNvSpPr>
            <p:nvPr/>
          </p:nvSpPr>
          <p:spPr bwMode="auto">
            <a:xfrm>
              <a:off x="4129088" y="3938588"/>
              <a:ext cx="608012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11a</a:t>
              </a:r>
            </a:p>
          </p:txBody>
        </p:sp>
        <p:sp>
          <p:nvSpPr>
            <p:cNvPr id="32800" name="Line 29"/>
            <p:cNvSpPr>
              <a:spLocks noChangeShapeType="1"/>
            </p:cNvSpPr>
            <p:nvPr/>
          </p:nvSpPr>
          <p:spPr bwMode="auto">
            <a:xfrm flipH="1" flipV="1">
              <a:off x="4213225" y="3595688"/>
              <a:ext cx="130175" cy="3429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01" name="Line 30"/>
            <p:cNvSpPr>
              <a:spLocks noChangeShapeType="1"/>
            </p:cNvSpPr>
            <p:nvPr/>
          </p:nvSpPr>
          <p:spPr bwMode="auto">
            <a:xfrm flipH="1">
              <a:off x="241300" y="1347788"/>
              <a:ext cx="1295400" cy="25146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02" name="Line 31"/>
            <p:cNvSpPr>
              <a:spLocks noChangeShapeType="1"/>
            </p:cNvSpPr>
            <p:nvPr/>
          </p:nvSpPr>
          <p:spPr bwMode="auto">
            <a:xfrm>
              <a:off x="241300" y="2592388"/>
              <a:ext cx="4165600" cy="1587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03" name="Line 32"/>
            <p:cNvSpPr>
              <a:spLocks noChangeShapeType="1"/>
            </p:cNvSpPr>
            <p:nvPr/>
          </p:nvSpPr>
          <p:spPr bwMode="auto">
            <a:xfrm>
              <a:off x="5613400" y="1550988"/>
              <a:ext cx="1588" cy="35560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04" name="Line 33"/>
            <p:cNvSpPr>
              <a:spLocks noChangeShapeType="1"/>
            </p:cNvSpPr>
            <p:nvPr/>
          </p:nvSpPr>
          <p:spPr bwMode="auto">
            <a:xfrm>
              <a:off x="2730500" y="2947988"/>
              <a:ext cx="3822700" cy="14287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05" name="Line 34"/>
            <p:cNvSpPr>
              <a:spLocks noChangeShapeType="1"/>
            </p:cNvSpPr>
            <p:nvPr/>
          </p:nvSpPr>
          <p:spPr bwMode="auto">
            <a:xfrm>
              <a:off x="3746500" y="2503488"/>
              <a:ext cx="14288" cy="14859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06" name="Line 38"/>
            <p:cNvSpPr>
              <a:spLocks noChangeShapeType="1"/>
            </p:cNvSpPr>
            <p:nvPr/>
          </p:nvSpPr>
          <p:spPr bwMode="auto">
            <a:xfrm flipH="1">
              <a:off x="368300" y="3316288"/>
              <a:ext cx="1739900" cy="29337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07" name="Line 41"/>
            <p:cNvSpPr>
              <a:spLocks noChangeShapeType="1"/>
            </p:cNvSpPr>
            <p:nvPr/>
          </p:nvSpPr>
          <p:spPr bwMode="auto">
            <a:xfrm flipH="1">
              <a:off x="139700" y="3773488"/>
              <a:ext cx="3289300" cy="23749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08" name="Line 62"/>
            <p:cNvSpPr>
              <a:spLocks noChangeShapeType="1"/>
            </p:cNvSpPr>
            <p:nvPr/>
          </p:nvSpPr>
          <p:spPr bwMode="auto">
            <a:xfrm flipV="1">
              <a:off x="2730500" y="3303588"/>
              <a:ext cx="3581400" cy="358140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 useBgFill="1">
          <p:nvSpPr>
            <p:cNvPr id="32809" name="Freeform 63"/>
            <p:cNvSpPr>
              <a:spLocks/>
            </p:cNvSpPr>
            <p:nvPr/>
          </p:nvSpPr>
          <p:spPr bwMode="auto">
            <a:xfrm>
              <a:off x="647700" y="3773488"/>
              <a:ext cx="3213100" cy="1993900"/>
            </a:xfrm>
            <a:custGeom>
              <a:avLst/>
              <a:gdLst>
                <a:gd name="T0" fmla="*/ 2147483647 w 2024"/>
                <a:gd name="T1" fmla="*/ 0 h 1256"/>
                <a:gd name="T2" fmla="*/ 0 w 2024"/>
                <a:gd name="T3" fmla="*/ 2147483647 h 1256"/>
                <a:gd name="T4" fmla="*/ 2147483647 w 2024"/>
                <a:gd name="T5" fmla="*/ 2147483647 h 1256"/>
                <a:gd name="T6" fmla="*/ 2147483647 w 2024"/>
                <a:gd name="T7" fmla="*/ 2147483647 h 1256"/>
                <a:gd name="T8" fmla="*/ 2147483647 w 2024"/>
                <a:gd name="T9" fmla="*/ 0 h 1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24"/>
                <a:gd name="T16" fmla="*/ 0 h 1256"/>
                <a:gd name="T17" fmla="*/ 2024 w 2024"/>
                <a:gd name="T18" fmla="*/ 1256 h 1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24" h="1256">
                  <a:moveTo>
                    <a:pt x="752" y="0"/>
                  </a:moveTo>
                  <a:lnTo>
                    <a:pt x="0" y="1256"/>
                  </a:lnTo>
                  <a:lnTo>
                    <a:pt x="1016" y="536"/>
                  </a:lnTo>
                  <a:lnTo>
                    <a:pt x="2024" y="256"/>
                  </a:lnTo>
                  <a:lnTo>
                    <a:pt x="752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10" name="Line 64"/>
            <p:cNvSpPr>
              <a:spLocks noChangeShapeType="1"/>
            </p:cNvSpPr>
            <p:nvPr/>
          </p:nvSpPr>
          <p:spPr bwMode="auto">
            <a:xfrm>
              <a:off x="1155700" y="1296988"/>
              <a:ext cx="4787900" cy="27559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11" name="Rectangle 65"/>
            <p:cNvSpPr>
              <a:spLocks noChangeArrowheads="1"/>
            </p:cNvSpPr>
            <p:nvPr/>
          </p:nvSpPr>
          <p:spPr bwMode="auto">
            <a:xfrm>
              <a:off x="3695700" y="31988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9a</a:t>
              </a:r>
            </a:p>
          </p:txBody>
        </p:sp>
        <p:sp>
          <p:nvSpPr>
            <p:cNvPr id="32812" name="Rectangle 67"/>
            <p:cNvSpPr>
              <a:spLocks noChangeArrowheads="1"/>
            </p:cNvSpPr>
            <p:nvPr/>
          </p:nvSpPr>
          <p:spPr bwMode="auto">
            <a:xfrm>
              <a:off x="4972050" y="2957513"/>
              <a:ext cx="6080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11b</a:t>
              </a:r>
            </a:p>
          </p:txBody>
        </p:sp>
        <p:sp>
          <p:nvSpPr>
            <p:cNvPr id="32813" name="Line 68"/>
            <p:cNvSpPr>
              <a:spLocks noChangeShapeType="1"/>
            </p:cNvSpPr>
            <p:nvPr/>
          </p:nvSpPr>
          <p:spPr bwMode="auto">
            <a:xfrm flipH="1" flipV="1">
              <a:off x="5276850" y="3316288"/>
              <a:ext cx="158750" cy="2794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14" name="Line 69"/>
            <p:cNvSpPr>
              <a:spLocks noChangeShapeType="1"/>
            </p:cNvSpPr>
            <p:nvPr/>
          </p:nvSpPr>
          <p:spPr bwMode="auto">
            <a:xfrm>
              <a:off x="3467100" y="2960688"/>
              <a:ext cx="1587500" cy="1587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15" name="Rectangle 70"/>
            <p:cNvSpPr>
              <a:spLocks noChangeArrowheads="1"/>
            </p:cNvSpPr>
            <p:nvPr/>
          </p:nvSpPr>
          <p:spPr bwMode="auto">
            <a:xfrm>
              <a:off x="3733800" y="2960688"/>
              <a:ext cx="1866900" cy="635000"/>
            </a:xfrm>
            <a:prstGeom prst="rect">
              <a:avLst/>
            </a:prstGeom>
            <a:noFill/>
            <a:ln w="12700" algn="ctr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16" name="Line 72"/>
            <p:cNvSpPr>
              <a:spLocks noChangeShapeType="1"/>
            </p:cNvSpPr>
            <p:nvPr/>
          </p:nvSpPr>
          <p:spPr bwMode="auto">
            <a:xfrm flipH="1" flipV="1">
              <a:off x="3873500" y="2960688"/>
              <a:ext cx="63500" cy="3048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 useBgFill="1">
          <p:nvSpPr>
            <p:cNvPr id="32817" name="Freeform 75"/>
            <p:cNvSpPr>
              <a:spLocks/>
            </p:cNvSpPr>
            <p:nvPr/>
          </p:nvSpPr>
          <p:spPr bwMode="auto">
            <a:xfrm>
              <a:off x="901700" y="1474788"/>
              <a:ext cx="2489200" cy="1104900"/>
            </a:xfrm>
            <a:custGeom>
              <a:avLst/>
              <a:gdLst>
                <a:gd name="T0" fmla="*/ 2147483647 w 1568"/>
                <a:gd name="T1" fmla="*/ 0 h 696"/>
                <a:gd name="T2" fmla="*/ 0 w 1568"/>
                <a:gd name="T3" fmla="*/ 2147483647 h 696"/>
                <a:gd name="T4" fmla="*/ 2147483647 w 1568"/>
                <a:gd name="T5" fmla="*/ 2147483647 h 696"/>
                <a:gd name="T6" fmla="*/ 2147483647 w 1568"/>
                <a:gd name="T7" fmla="*/ 0 h 6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68"/>
                <a:gd name="T13" fmla="*/ 0 h 696"/>
                <a:gd name="T14" fmla="*/ 1568 w 1568"/>
                <a:gd name="T15" fmla="*/ 696 h 6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68" h="696">
                  <a:moveTo>
                    <a:pt x="360" y="0"/>
                  </a:moveTo>
                  <a:lnTo>
                    <a:pt x="0" y="696"/>
                  </a:lnTo>
                  <a:lnTo>
                    <a:pt x="1568" y="696"/>
                  </a:lnTo>
                  <a:lnTo>
                    <a:pt x="360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2818" name="Line 76"/>
            <p:cNvSpPr>
              <a:spLocks noChangeShapeType="1"/>
            </p:cNvSpPr>
            <p:nvPr/>
          </p:nvSpPr>
          <p:spPr bwMode="auto">
            <a:xfrm>
              <a:off x="165100" y="3417888"/>
              <a:ext cx="6057900" cy="127000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32772" name="Rectangle 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BSP </a:t>
            </a:r>
            <a:r>
              <a:rPr lang="en-US" altLang="ja-JP" smtClean="0"/>
              <a:t>T</a:t>
            </a:r>
            <a:r>
              <a:rPr lang="en-US" altLang="zh-TW" smtClean="0"/>
              <a:t>ree </a:t>
            </a:r>
            <a:r>
              <a:rPr lang="en-US" altLang="ja-JP" smtClean="0"/>
              <a:t>T</a:t>
            </a:r>
            <a:r>
              <a:rPr lang="en-US" altLang="zh-TW" smtClean="0"/>
              <a:t>raversal</a:t>
            </a:r>
            <a:endParaRPr lang="en-US" altLang="ja-JP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グループ化 76"/>
          <p:cNvGrpSpPr>
            <a:grpSpLocks/>
          </p:cNvGrpSpPr>
          <p:nvPr/>
        </p:nvGrpSpPr>
        <p:grpSpPr bwMode="auto">
          <a:xfrm>
            <a:off x="6027738" y="1681163"/>
            <a:ext cx="2873375" cy="4718050"/>
            <a:chOff x="6027738" y="1658938"/>
            <a:chExt cx="2873375" cy="4718050"/>
          </a:xfrm>
        </p:grpSpPr>
        <p:sp>
          <p:nvSpPr>
            <p:cNvPr id="33845" name="Rectangle 30"/>
            <p:cNvSpPr>
              <a:spLocks noChangeArrowheads="1"/>
            </p:cNvSpPr>
            <p:nvPr/>
          </p:nvSpPr>
          <p:spPr bwMode="auto">
            <a:xfrm>
              <a:off x="7277100" y="2374900"/>
              <a:ext cx="338138" cy="40957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2</a:t>
              </a:r>
            </a:p>
          </p:txBody>
        </p:sp>
        <p:cxnSp>
          <p:nvCxnSpPr>
            <p:cNvPr id="33846" name="AutoShape 31"/>
            <p:cNvCxnSpPr>
              <a:cxnSpLocks noChangeShapeType="1"/>
              <a:stCxn id="33851" idx="1"/>
              <a:endCxn id="33845" idx="0"/>
            </p:cNvCxnSpPr>
            <p:nvPr/>
          </p:nvCxnSpPr>
          <p:spPr bwMode="auto">
            <a:xfrm rot="10800000" flipV="1">
              <a:off x="7446963" y="1863725"/>
              <a:ext cx="282575" cy="511175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47" name="Rectangle 32"/>
            <p:cNvSpPr>
              <a:spLocks noChangeArrowheads="1"/>
            </p:cNvSpPr>
            <p:nvPr/>
          </p:nvSpPr>
          <p:spPr bwMode="auto">
            <a:xfrm>
              <a:off x="6858000" y="2971800"/>
              <a:ext cx="338138" cy="40957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3</a:t>
              </a:r>
            </a:p>
          </p:txBody>
        </p:sp>
        <p:cxnSp>
          <p:nvCxnSpPr>
            <p:cNvPr id="33848" name="AutoShape 33"/>
            <p:cNvCxnSpPr>
              <a:cxnSpLocks noChangeShapeType="1"/>
              <a:stCxn id="33845" idx="1"/>
              <a:endCxn id="33847" idx="0"/>
            </p:cNvCxnSpPr>
            <p:nvPr/>
          </p:nvCxnSpPr>
          <p:spPr bwMode="auto">
            <a:xfrm rot="10800000" flipV="1">
              <a:off x="7027863" y="2579688"/>
              <a:ext cx="249237" cy="392112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49" name="Rectangle 34"/>
            <p:cNvSpPr>
              <a:spLocks noChangeArrowheads="1"/>
            </p:cNvSpPr>
            <p:nvPr/>
          </p:nvSpPr>
          <p:spPr bwMode="auto">
            <a:xfrm>
              <a:off x="6692900" y="3721100"/>
              <a:ext cx="338138" cy="40957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4</a:t>
              </a:r>
            </a:p>
          </p:txBody>
        </p:sp>
        <p:cxnSp>
          <p:nvCxnSpPr>
            <p:cNvPr id="33850" name="AutoShape 35"/>
            <p:cNvCxnSpPr>
              <a:cxnSpLocks noChangeShapeType="1"/>
              <a:stCxn id="33847" idx="3"/>
              <a:endCxn id="33849" idx="0"/>
            </p:cNvCxnSpPr>
            <p:nvPr/>
          </p:nvCxnSpPr>
          <p:spPr bwMode="auto">
            <a:xfrm flipH="1">
              <a:off x="6862763" y="3176588"/>
              <a:ext cx="333375" cy="544512"/>
            </a:xfrm>
            <a:prstGeom prst="curvedConnector4">
              <a:avLst>
                <a:gd name="adj1" fmla="val -68569"/>
                <a:gd name="adj2" fmla="val 68806"/>
              </a:avLst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51" name="Rectangle 36"/>
            <p:cNvSpPr>
              <a:spLocks noChangeArrowheads="1"/>
            </p:cNvSpPr>
            <p:nvPr/>
          </p:nvSpPr>
          <p:spPr bwMode="auto">
            <a:xfrm>
              <a:off x="7729538" y="1658938"/>
              <a:ext cx="338137" cy="409575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chemeClr val="bg2"/>
                  </a:solidFill>
                  <a:latin typeface="Arial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33852" name="Rectangle 37"/>
            <p:cNvSpPr>
              <a:spLocks noChangeArrowheads="1"/>
            </p:cNvSpPr>
            <p:nvPr/>
          </p:nvSpPr>
          <p:spPr bwMode="auto">
            <a:xfrm>
              <a:off x="8174038" y="2366963"/>
              <a:ext cx="338137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5</a:t>
              </a:r>
            </a:p>
          </p:txBody>
        </p:sp>
        <p:cxnSp>
          <p:nvCxnSpPr>
            <p:cNvPr id="33853" name="AutoShape 38"/>
            <p:cNvCxnSpPr>
              <a:cxnSpLocks noChangeShapeType="1"/>
              <a:stCxn id="33851" idx="3"/>
              <a:endCxn id="33852" idx="0"/>
            </p:cNvCxnSpPr>
            <p:nvPr/>
          </p:nvCxnSpPr>
          <p:spPr bwMode="auto">
            <a:xfrm>
              <a:off x="8067675" y="1863725"/>
              <a:ext cx="276225" cy="503238"/>
            </a:xfrm>
            <a:prstGeom prst="curvedConnector2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54" name="Rectangle 39"/>
            <p:cNvSpPr>
              <a:spLocks noChangeArrowheads="1"/>
            </p:cNvSpPr>
            <p:nvPr/>
          </p:nvSpPr>
          <p:spPr bwMode="auto">
            <a:xfrm>
              <a:off x="7704138" y="2982913"/>
              <a:ext cx="338137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6</a:t>
              </a:r>
              <a:endPara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33855" name="AutoShape 40"/>
            <p:cNvCxnSpPr>
              <a:cxnSpLocks noChangeShapeType="1"/>
              <a:stCxn id="33852" idx="1"/>
              <a:endCxn id="33854" idx="0"/>
            </p:cNvCxnSpPr>
            <p:nvPr/>
          </p:nvCxnSpPr>
          <p:spPr bwMode="auto">
            <a:xfrm rot="10800000" flipV="1">
              <a:off x="7874000" y="2571750"/>
              <a:ext cx="300038" cy="411163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56" name="Rectangle 41"/>
            <p:cNvSpPr>
              <a:spLocks noChangeArrowheads="1"/>
            </p:cNvSpPr>
            <p:nvPr/>
          </p:nvSpPr>
          <p:spPr bwMode="auto">
            <a:xfrm>
              <a:off x="7373938" y="3719513"/>
              <a:ext cx="338137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7</a:t>
              </a:r>
              <a:endPara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33857" name="AutoShape 42"/>
            <p:cNvCxnSpPr>
              <a:cxnSpLocks noChangeShapeType="1"/>
              <a:stCxn id="33854" idx="1"/>
              <a:endCxn id="33856" idx="0"/>
            </p:cNvCxnSpPr>
            <p:nvPr/>
          </p:nvCxnSpPr>
          <p:spPr bwMode="auto">
            <a:xfrm rot="10800000" flipV="1">
              <a:off x="7543800" y="3187700"/>
              <a:ext cx="160338" cy="531813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58" name="Rectangle 43"/>
            <p:cNvSpPr>
              <a:spLocks noChangeArrowheads="1"/>
            </p:cNvSpPr>
            <p:nvPr/>
          </p:nvSpPr>
          <p:spPr bwMode="auto">
            <a:xfrm>
              <a:off x="7132638" y="4659313"/>
              <a:ext cx="479425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9a</a:t>
              </a:r>
            </a:p>
          </p:txBody>
        </p:sp>
        <p:cxnSp>
          <p:nvCxnSpPr>
            <p:cNvPr id="33859" name="AutoShape 44"/>
            <p:cNvCxnSpPr>
              <a:cxnSpLocks noChangeShapeType="1"/>
              <a:stCxn id="33856" idx="3"/>
              <a:endCxn id="33858" idx="0"/>
            </p:cNvCxnSpPr>
            <p:nvPr/>
          </p:nvCxnSpPr>
          <p:spPr bwMode="auto">
            <a:xfrm flipH="1">
              <a:off x="7372350" y="3924300"/>
              <a:ext cx="339725" cy="735013"/>
            </a:xfrm>
            <a:prstGeom prst="curvedConnector4">
              <a:avLst>
                <a:gd name="adj1" fmla="val -67292"/>
                <a:gd name="adj2" fmla="val 63931"/>
              </a:avLst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60" name="Rectangle 45"/>
            <p:cNvSpPr>
              <a:spLocks noChangeArrowheads="1"/>
            </p:cNvSpPr>
            <p:nvPr/>
          </p:nvSpPr>
          <p:spPr bwMode="auto">
            <a:xfrm>
              <a:off x="6611938" y="5256213"/>
              <a:ext cx="479425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10</a:t>
              </a:r>
              <a:endParaRPr kumimoji="0" lang="en-US" altLang="zh-TW" sz="2000" i="1">
                <a:solidFill>
                  <a:srgbClr val="000099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33861" name="AutoShape 46"/>
            <p:cNvCxnSpPr>
              <a:cxnSpLocks noChangeShapeType="1"/>
              <a:stCxn id="33858" idx="1"/>
              <a:endCxn id="33860" idx="0"/>
            </p:cNvCxnSpPr>
            <p:nvPr/>
          </p:nvCxnSpPr>
          <p:spPr bwMode="auto">
            <a:xfrm rot="10800000" flipV="1">
              <a:off x="6851650" y="4864100"/>
              <a:ext cx="280988" cy="392113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62" name="Rectangle 47"/>
            <p:cNvSpPr>
              <a:spLocks noChangeArrowheads="1"/>
            </p:cNvSpPr>
            <p:nvPr/>
          </p:nvSpPr>
          <p:spPr bwMode="auto">
            <a:xfrm>
              <a:off x="6027738" y="5967413"/>
              <a:ext cx="620712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11a</a:t>
              </a:r>
            </a:p>
          </p:txBody>
        </p:sp>
        <p:cxnSp>
          <p:nvCxnSpPr>
            <p:cNvPr id="33863" name="AutoShape 48"/>
            <p:cNvCxnSpPr>
              <a:cxnSpLocks noChangeShapeType="1"/>
              <a:stCxn id="33860" idx="1"/>
              <a:endCxn id="33862" idx="0"/>
            </p:cNvCxnSpPr>
            <p:nvPr/>
          </p:nvCxnSpPr>
          <p:spPr bwMode="auto">
            <a:xfrm rot="10800000" flipV="1">
              <a:off x="6338888" y="5461000"/>
              <a:ext cx="273050" cy="506413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64" name="Rectangle 49"/>
            <p:cNvSpPr>
              <a:spLocks noChangeArrowheads="1"/>
            </p:cNvSpPr>
            <p:nvPr/>
          </p:nvSpPr>
          <p:spPr bwMode="auto">
            <a:xfrm>
              <a:off x="8562975" y="2957513"/>
              <a:ext cx="338138" cy="409575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006600"/>
                  </a:solidFill>
                  <a:latin typeface="Arial" charset="0"/>
                  <a:ea typeface="PMingLiU" pitchFamily="18" charset="-120"/>
                </a:rPr>
                <a:t>8</a:t>
              </a:r>
              <a:endParaRPr kumimoji="0" lang="en-US" altLang="zh-TW" sz="2000" i="1">
                <a:solidFill>
                  <a:srgbClr val="006600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33865" name="Rectangle 50"/>
            <p:cNvSpPr>
              <a:spLocks noChangeArrowheads="1"/>
            </p:cNvSpPr>
            <p:nvPr/>
          </p:nvSpPr>
          <p:spPr bwMode="auto">
            <a:xfrm>
              <a:off x="8194675" y="3681413"/>
              <a:ext cx="479425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9b</a:t>
              </a:r>
            </a:p>
          </p:txBody>
        </p:sp>
        <p:cxnSp>
          <p:nvCxnSpPr>
            <p:cNvPr id="33866" name="AutoShape 51"/>
            <p:cNvCxnSpPr>
              <a:cxnSpLocks noChangeShapeType="1"/>
              <a:stCxn id="33864" idx="1"/>
              <a:endCxn id="33865" idx="0"/>
            </p:cNvCxnSpPr>
            <p:nvPr/>
          </p:nvCxnSpPr>
          <p:spPr bwMode="auto">
            <a:xfrm rot="10800000" flipV="1">
              <a:off x="8434388" y="3162300"/>
              <a:ext cx="128587" cy="519113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67" name="Rectangle 52"/>
            <p:cNvSpPr>
              <a:spLocks noChangeArrowheads="1"/>
            </p:cNvSpPr>
            <p:nvPr/>
          </p:nvSpPr>
          <p:spPr bwMode="auto">
            <a:xfrm>
              <a:off x="7762875" y="4684713"/>
              <a:ext cx="620713" cy="409575"/>
            </a:xfrm>
            <a:prstGeom prst="rect">
              <a:avLst/>
            </a:prstGeom>
            <a:noFill/>
            <a:ln w="1270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000099"/>
                  </a:solidFill>
                  <a:latin typeface="Arial" charset="0"/>
                  <a:ea typeface="PMingLiU" pitchFamily="18" charset="-120"/>
                </a:rPr>
                <a:t>11b</a:t>
              </a:r>
            </a:p>
          </p:txBody>
        </p:sp>
        <p:cxnSp>
          <p:nvCxnSpPr>
            <p:cNvPr id="33868" name="AutoShape 53"/>
            <p:cNvCxnSpPr>
              <a:cxnSpLocks noChangeShapeType="1"/>
              <a:stCxn id="33865" idx="1"/>
              <a:endCxn id="33867" idx="0"/>
            </p:cNvCxnSpPr>
            <p:nvPr/>
          </p:nvCxnSpPr>
          <p:spPr bwMode="auto">
            <a:xfrm rot="10800000" flipV="1">
              <a:off x="8074025" y="3886200"/>
              <a:ext cx="120650" cy="798513"/>
            </a:xfrm>
            <a:prstGeom prst="curvedConnector2">
              <a:avLst/>
            </a:prstGeom>
            <a:noFill/>
            <a:ln w="127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69" name="AutoShape 54"/>
            <p:cNvCxnSpPr>
              <a:cxnSpLocks noChangeShapeType="1"/>
              <a:stCxn id="33852" idx="3"/>
              <a:endCxn id="33864" idx="0"/>
            </p:cNvCxnSpPr>
            <p:nvPr/>
          </p:nvCxnSpPr>
          <p:spPr bwMode="auto">
            <a:xfrm>
              <a:off x="8512175" y="2571750"/>
              <a:ext cx="220663" cy="385763"/>
            </a:xfrm>
            <a:prstGeom prst="curvedConnector2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795" name="グループ化 75"/>
          <p:cNvGrpSpPr>
            <a:grpSpLocks/>
          </p:cNvGrpSpPr>
          <p:nvPr/>
        </p:nvGrpSpPr>
        <p:grpSpPr bwMode="auto">
          <a:xfrm>
            <a:off x="0" y="1331913"/>
            <a:ext cx="6553200" cy="5588000"/>
            <a:chOff x="0" y="1296988"/>
            <a:chExt cx="6553200" cy="5588000"/>
          </a:xfrm>
        </p:grpSpPr>
        <p:sp>
          <p:nvSpPr>
            <p:cNvPr id="33797" name="Line 2"/>
            <p:cNvSpPr>
              <a:spLocks noChangeShapeType="1"/>
            </p:cNvSpPr>
            <p:nvPr/>
          </p:nvSpPr>
          <p:spPr bwMode="auto">
            <a:xfrm flipV="1">
              <a:off x="2603500" y="3532188"/>
              <a:ext cx="165100" cy="508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798" name="Rectangle 3"/>
            <p:cNvSpPr>
              <a:spLocks noChangeArrowheads="1"/>
            </p:cNvSpPr>
            <p:nvPr/>
          </p:nvSpPr>
          <p:spPr bwMode="auto">
            <a:xfrm>
              <a:off x="2828925" y="34147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33799" name="Line 4"/>
            <p:cNvSpPr>
              <a:spLocks noChangeShapeType="1"/>
            </p:cNvSpPr>
            <p:nvPr/>
          </p:nvSpPr>
          <p:spPr bwMode="auto">
            <a:xfrm flipH="1" flipV="1">
              <a:off x="952500" y="4383088"/>
              <a:ext cx="533400" cy="3302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00" name="Rectangle 5"/>
            <p:cNvSpPr>
              <a:spLocks noChangeArrowheads="1"/>
            </p:cNvSpPr>
            <p:nvPr/>
          </p:nvSpPr>
          <p:spPr bwMode="auto">
            <a:xfrm>
              <a:off x="593725" y="41640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2</a:t>
              </a:r>
            </a:p>
          </p:txBody>
        </p:sp>
        <p:sp>
          <p:nvSpPr>
            <p:cNvPr id="33801" name="Line 6"/>
            <p:cNvSpPr>
              <a:spLocks noChangeShapeType="1"/>
            </p:cNvSpPr>
            <p:nvPr/>
          </p:nvSpPr>
          <p:spPr bwMode="auto">
            <a:xfrm flipV="1">
              <a:off x="4737100" y="2579688"/>
              <a:ext cx="0" cy="508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02" name="Rectangle 7"/>
            <p:cNvSpPr>
              <a:spLocks noChangeArrowheads="1"/>
            </p:cNvSpPr>
            <p:nvPr/>
          </p:nvSpPr>
          <p:spPr bwMode="auto">
            <a:xfrm>
              <a:off x="4797425" y="24368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9</a:t>
              </a:r>
            </a:p>
          </p:txBody>
        </p:sp>
        <p:sp>
          <p:nvSpPr>
            <p:cNvPr id="33803" name="Line 8"/>
            <p:cNvSpPr>
              <a:spLocks noChangeShapeType="1"/>
            </p:cNvSpPr>
            <p:nvPr/>
          </p:nvSpPr>
          <p:spPr bwMode="auto">
            <a:xfrm flipV="1">
              <a:off x="5435600" y="3265488"/>
              <a:ext cx="52070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04" name="Rectangle 9"/>
            <p:cNvSpPr>
              <a:spLocks noChangeArrowheads="1"/>
            </p:cNvSpPr>
            <p:nvPr/>
          </p:nvSpPr>
          <p:spPr bwMode="auto">
            <a:xfrm>
              <a:off x="5978525" y="30591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8</a:t>
              </a:r>
            </a:p>
          </p:txBody>
        </p:sp>
        <p:sp>
          <p:nvSpPr>
            <p:cNvPr id="33805" name="Line 10"/>
            <p:cNvSpPr>
              <a:spLocks noChangeShapeType="1"/>
            </p:cNvSpPr>
            <p:nvPr/>
          </p:nvSpPr>
          <p:spPr bwMode="auto">
            <a:xfrm>
              <a:off x="4762500" y="3417888"/>
              <a:ext cx="0" cy="5207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06" name="Rectangle 11"/>
            <p:cNvSpPr>
              <a:spLocks noChangeArrowheads="1"/>
            </p:cNvSpPr>
            <p:nvPr/>
          </p:nvSpPr>
          <p:spPr bwMode="auto">
            <a:xfrm>
              <a:off x="4810125" y="37830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11</a:t>
              </a:r>
            </a:p>
          </p:txBody>
        </p:sp>
        <p:sp>
          <p:nvSpPr>
            <p:cNvPr id="33807" name="Line 12"/>
            <p:cNvSpPr>
              <a:spLocks noChangeShapeType="1"/>
            </p:cNvSpPr>
            <p:nvPr/>
          </p:nvSpPr>
          <p:spPr bwMode="auto">
            <a:xfrm flipH="1" flipV="1">
              <a:off x="3429000" y="3278188"/>
              <a:ext cx="495300" cy="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08" name="Rectangle 13"/>
            <p:cNvSpPr>
              <a:spLocks noChangeArrowheads="1"/>
            </p:cNvSpPr>
            <p:nvPr/>
          </p:nvSpPr>
          <p:spPr bwMode="auto">
            <a:xfrm>
              <a:off x="3044825" y="29575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10</a:t>
              </a:r>
            </a:p>
          </p:txBody>
        </p:sp>
        <p:sp>
          <p:nvSpPr>
            <p:cNvPr id="33809" name="Line 14"/>
            <p:cNvSpPr>
              <a:spLocks noChangeShapeType="1"/>
            </p:cNvSpPr>
            <p:nvPr/>
          </p:nvSpPr>
          <p:spPr bwMode="auto">
            <a:xfrm flipV="1">
              <a:off x="2235200" y="1627188"/>
              <a:ext cx="292100" cy="4953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10" name="Rectangle 15"/>
            <p:cNvSpPr>
              <a:spLocks noChangeArrowheads="1"/>
            </p:cNvSpPr>
            <p:nvPr/>
          </p:nvSpPr>
          <p:spPr bwMode="auto">
            <a:xfrm>
              <a:off x="2574925" y="15224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5</a:t>
              </a:r>
            </a:p>
          </p:txBody>
        </p:sp>
        <p:sp>
          <p:nvSpPr>
            <p:cNvPr id="33811" name="Line 16"/>
            <p:cNvSpPr>
              <a:spLocks noChangeShapeType="1"/>
            </p:cNvSpPr>
            <p:nvPr/>
          </p:nvSpPr>
          <p:spPr bwMode="auto">
            <a:xfrm flipH="1" flipV="1">
              <a:off x="838200" y="1792288"/>
              <a:ext cx="558800" cy="3175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12" name="Rectangle 17"/>
            <p:cNvSpPr>
              <a:spLocks noChangeArrowheads="1"/>
            </p:cNvSpPr>
            <p:nvPr/>
          </p:nvSpPr>
          <p:spPr bwMode="auto">
            <a:xfrm>
              <a:off x="822325" y="14208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6</a:t>
              </a:r>
            </a:p>
          </p:txBody>
        </p:sp>
        <p:sp>
          <p:nvSpPr>
            <p:cNvPr id="33813" name="Line 18"/>
            <p:cNvSpPr>
              <a:spLocks noChangeShapeType="1"/>
            </p:cNvSpPr>
            <p:nvPr/>
          </p:nvSpPr>
          <p:spPr bwMode="auto">
            <a:xfrm flipH="1">
              <a:off x="2032000" y="2427288"/>
              <a:ext cx="0" cy="5334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14" name="Rectangle 19"/>
            <p:cNvSpPr>
              <a:spLocks noChangeArrowheads="1"/>
            </p:cNvSpPr>
            <p:nvPr/>
          </p:nvSpPr>
          <p:spPr bwMode="auto">
            <a:xfrm>
              <a:off x="1724025" y="29194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7</a:t>
              </a:r>
            </a:p>
          </p:txBody>
        </p:sp>
        <p:sp>
          <p:nvSpPr>
            <p:cNvPr id="33815" name="Rectangle 20"/>
            <p:cNvSpPr>
              <a:spLocks noChangeArrowheads="1"/>
            </p:cNvSpPr>
            <p:nvPr/>
          </p:nvSpPr>
          <p:spPr bwMode="auto">
            <a:xfrm>
              <a:off x="5381625" y="23606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9b</a:t>
              </a:r>
            </a:p>
          </p:txBody>
        </p:sp>
        <p:sp>
          <p:nvSpPr>
            <p:cNvPr id="33816" name="Line 21"/>
            <p:cNvSpPr>
              <a:spLocks noChangeShapeType="1"/>
            </p:cNvSpPr>
            <p:nvPr/>
          </p:nvSpPr>
          <p:spPr bwMode="auto">
            <a:xfrm flipH="1">
              <a:off x="5173663" y="2579688"/>
              <a:ext cx="261937" cy="3810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17" name="Rectangle 22"/>
            <p:cNvSpPr>
              <a:spLocks noChangeArrowheads="1"/>
            </p:cNvSpPr>
            <p:nvPr/>
          </p:nvSpPr>
          <p:spPr bwMode="auto">
            <a:xfrm>
              <a:off x="4581525" y="5091113"/>
              <a:ext cx="7350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point</a:t>
              </a:r>
            </a:p>
          </p:txBody>
        </p:sp>
        <p:sp>
          <p:nvSpPr>
            <p:cNvPr id="33818" name="Rectangle 23"/>
            <p:cNvSpPr>
              <a:spLocks noChangeArrowheads="1"/>
            </p:cNvSpPr>
            <p:nvPr/>
          </p:nvSpPr>
          <p:spPr bwMode="auto">
            <a:xfrm>
              <a:off x="4129088" y="3938588"/>
              <a:ext cx="608012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11a</a:t>
              </a:r>
            </a:p>
          </p:txBody>
        </p:sp>
        <p:sp>
          <p:nvSpPr>
            <p:cNvPr id="33819" name="Line 24"/>
            <p:cNvSpPr>
              <a:spLocks noChangeShapeType="1"/>
            </p:cNvSpPr>
            <p:nvPr/>
          </p:nvSpPr>
          <p:spPr bwMode="auto">
            <a:xfrm flipH="1" flipV="1">
              <a:off x="4213225" y="3595688"/>
              <a:ext cx="130175" cy="3429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20" name="Line 25"/>
            <p:cNvSpPr>
              <a:spLocks noChangeShapeType="1"/>
            </p:cNvSpPr>
            <p:nvPr/>
          </p:nvSpPr>
          <p:spPr bwMode="auto">
            <a:xfrm flipH="1">
              <a:off x="241300" y="1347788"/>
              <a:ext cx="1295400" cy="25146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21" name="Line 26"/>
            <p:cNvSpPr>
              <a:spLocks noChangeShapeType="1"/>
            </p:cNvSpPr>
            <p:nvPr/>
          </p:nvSpPr>
          <p:spPr bwMode="auto">
            <a:xfrm>
              <a:off x="241300" y="2592388"/>
              <a:ext cx="4165600" cy="1587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22" name="Line 27"/>
            <p:cNvSpPr>
              <a:spLocks noChangeShapeType="1"/>
            </p:cNvSpPr>
            <p:nvPr/>
          </p:nvSpPr>
          <p:spPr bwMode="auto">
            <a:xfrm>
              <a:off x="5613400" y="1550988"/>
              <a:ext cx="1588" cy="35560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23" name="Line 28"/>
            <p:cNvSpPr>
              <a:spLocks noChangeShapeType="1"/>
            </p:cNvSpPr>
            <p:nvPr/>
          </p:nvSpPr>
          <p:spPr bwMode="auto">
            <a:xfrm>
              <a:off x="2730500" y="2827338"/>
              <a:ext cx="3822700" cy="14287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24" name="Line 29"/>
            <p:cNvSpPr>
              <a:spLocks noChangeShapeType="1"/>
            </p:cNvSpPr>
            <p:nvPr/>
          </p:nvSpPr>
          <p:spPr bwMode="auto">
            <a:xfrm>
              <a:off x="3746500" y="2503488"/>
              <a:ext cx="14288" cy="14859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25" name="Line 55"/>
            <p:cNvSpPr>
              <a:spLocks noChangeShapeType="1"/>
            </p:cNvSpPr>
            <p:nvPr/>
          </p:nvSpPr>
          <p:spPr bwMode="auto">
            <a:xfrm flipV="1">
              <a:off x="2730500" y="3303588"/>
              <a:ext cx="3581400" cy="358140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26" name="Line 56"/>
            <p:cNvSpPr>
              <a:spLocks noChangeShapeType="1"/>
            </p:cNvSpPr>
            <p:nvPr/>
          </p:nvSpPr>
          <p:spPr bwMode="auto">
            <a:xfrm>
              <a:off x="1155700" y="1296988"/>
              <a:ext cx="4787900" cy="275590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27" name="Rectangle 57"/>
            <p:cNvSpPr>
              <a:spLocks noChangeArrowheads="1"/>
            </p:cNvSpPr>
            <p:nvPr/>
          </p:nvSpPr>
          <p:spPr bwMode="auto">
            <a:xfrm>
              <a:off x="3695700" y="3198813"/>
              <a:ext cx="4667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9a</a:t>
              </a:r>
            </a:p>
          </p:txBody>
        </p:sp>
        <p:sp>
          <p:nvSpPr>
            <p:cNvPr id="33828" name="Line 58"/>
            <p:cNvSpPr>
              <a:spLocks noChangeShapeType="1"/>
            </p:cNvSpPr>
            <p:nvPr/>
          </p:nvSpPr>
          <p:spPr bwMode="auto">
            <a:xfrm flipH="1" flipV="1">
              <a:off x="3810000" y="2960688"/>
              <a:ext cx="63500" cy="3048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29" name="Rectangle 59"/>
            <p:cNvSpPr>
              <a:spLocks noChangeArrowheads="1"/>
            </p:cNvSpPr>
            <p:nvPr/>
          </p:nvSpPr>
          <p:spPr bwMode="auto">
            <a:xfrm>
              <a:off x="4972050" y="2957513"/>
              <a:ext cx="608013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 i="1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11b</a:t>
              </a:r>
            </a:p>
          </p:txBody>
        </p:sp>
        <p:sp>
          <p:nvSpPr>
            <p:cNvPr id="33830" name="Line 60"/>
            <p:cNvSpPr>
              <a:spLocks noChangeShapeType="1"/>
            </p:cNvSpPr>
            <p:nvPr/>
          </p:nvSpPr>
          <p:spPr bwMode="auto">
            <a:xfrm flipH="1" flipV="1">
              <a:off x="5276850" y="3316288"/>
              <a:ext cx="158750" cy="2794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31" name="Line 61"/>
            <p:cNvSpPr>
              <a:spLocks noChangeShapeType="1"/>
            </p:cNvSpPr>
            <p:nvPr/>
          </p:nvSpPr>
          <p:spPr bwMode="auto">
            <a:xfrm>
              <a:off x="3467100" y="2960688"/>
              <a:ext cx="1587500" cy="1587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32" name="Rectangle 62"/>
            <p:cNvSpPr>
              <a:spLocks noChangeArrowheads="1"/>
            </p:cNvSpPr>
            <p:nvPr/>
          </p:nvSpPr>
          <p:spPr bwMode="auto">
            <a:xfrm>
              <a:off x="3733800" y="2960688"/>
              <a:ext cx="1866900" cy="635000"/>
            </a:xfrm>
            <a:prstGeom prst="rect">
              <a:avLst/>
            </a:prstGeom>
            <a:noFill/>
            <a:ln w="12700" algn="ctr">
              <a:solidFill>
                <a:srgbClr val="4D4D4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 useBgFill="1">
          <p:nvSpPr>
            <p:cNvPr id="33833" name="Freeform 67"/>
            <p:cNvSpPr>
              <a:spLocks/>
            </p:cNvSpPr>
            <p:nvPr/>
          </p:nvSpPr>
          <p:spPr bwMode="auto">
            <a:xfrm>
              <a:off x="901700" y="1474788"/>
              <a:ext cx="2489200" cy="1104900"/>
            </a:xfrm>
            <a:custGeom>
              <a:avLst/>
              <a:gdLst>
                <a:gd name="T0" fmla="*/ 2147483647 w 1568"/>
                <a:gd name="T1" fmla="*/ 0 h 696"/>
                <a:gd name="T2" fmla="*/ 0 w 1568"/>
                <a:gd name="T3" fmla="*/ 2147483647 h 696"/>
                <a:gd name="T4" fmla="*/ 2147483647 w 1568"/>
                <a:gd name="T5" fmla="*/ 2147483647 h 696"/>
                <a:gd name="T6" fmla="*/ 2147483647 w 1568"/>
                <a:gd name="T7" fmla="*/ 0 h 6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68"/>
                <a:gd name="T13" fmla="*/ 0 h 696"/>
                <a:gd name="T14" fmla="*/ 1568 w 1568"/>
                <a:gd name="T15" fmla="*/ 696 h 6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68" h="696">
                  <a:moveTo>
                    <a:pt x="360" y="0"/>
                  </a:moveTo>
                  <a:lnTo>
                    <a:pt x="0" y="696"/>
                  </a:lnTo>
                  <a:lnTo>
                    <a:pt x="1568" y="696"/>
                  </a:lnTo>
                  <a:lnTo>
                    <a:pt x="360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34" name="Line 68"/>
            <p:cNvSpPr>
              <a:spLocks noChangeShapeType="1"/>
            </p:cNvSpPr>
            <p:nvPr/>
          </p:nvSpPr>
          <p:spPr bwMode="auto">
            <a:xfrm>
              <a:off x="0" y="3354388"/>
              <a:ext cx="6303963" cy="135890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35" name="Freeform 70" descr="20%"/>
            <p:cNvSpPr>
              <a:spLocks/>
            </p:cNvSpPr>
            <p:nvPr/>
          </p:nvSpPr>
          <p:spPr bwMode="auto">
            <a:xfrm>
              <a:off x="19050" y="4189413"/>
              <a:ext cx="5057775" cy="2686050"/>
            </a:xfrm>
            <a:custGeom>
              <a:avLst/>
              <a:gdLst>
                <a:gd name="T0" fmla="*/ 2147483647 w 3186"/>
                <a:gd name="T1" fmla="*/ 2147483647 h 1692"/>
                <a:gd name="T2" fmla="*/ 2147483647 w 3186"/>
                <a:gd name="T3" fmla="*/ 0 h 1692"/>
                <a:gd name="T4" fmla="*/ 2147483647 w 3186"/>
                <a:gd name="T5" fmla="*/ 2147483647 h 1692"/>
                <a:gd name="T6" fmla="*/ 2147483647 w 3186"/>
                <a:gd name="T7" fmla="*/ 2147483647 h 1692"/>
                <a:gd name="T8" fmla="*/ 0 w 3186"/>
                <a:gd name="T9" fmla="*/ 2147483647 h 1692"/>
                <a:gd name="T10" fmla="*/ 2147483647 w 3186"/>
                <a:gd name="T11" fmla="*/ 2147483647 h 1692"/>
                <a:gd name="T12" fmla="*/ 2147483647 w 3186"/>
                <a:gd name="T13" fmla="*/ 2147483647 h 16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86"/>
                <a:gd name="T22" fmla="*/ 0 h 1692"/>
                <a:gd name="T23" fmla="*/ 3186 w 3186"/>
                <a:gd name="T24" fmla="*/ 1692 h 16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86" h="1692">
                  <a:moveTo>
                    <a:pt x="3186" y="180"/>
                  </a:moveTo>
                  <a:lnTo>
                    <a:pt x="2388" y="0"/>
                  </a:lnTo>
                  <a:lnTo>
                    <a:pt x="1404" y="288"/>
                  </a:lnTo>
                  <a:lnTo>
                    <a:pt x="390" y="1032"/>
                  </a:lnTo>
                  <a:lnTo>
                    <a:pt x="0" y="1692"/>
                  </a:lnTo>
                  <a:lnTo>
                    <a:pt x="1692" y="1692"/>
                  </a:lnTo>
                  <a:lnTo>
                    <a:pt x="3186" y="180"/>
                  </a:lnTo>
                  <a:close/>
                </a:path>
              </a:pathLst>
            </a:custGeom>
            <a:pattFill prst="pct20">
              <a:fgClr>
                <a:srgbClr val="4D4D4D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36" name="Line 71"/>
            <p:cNvSpPr>
              <a:spLocks noChangeShapeType="1"/>
            </p:cNvSpPr>
            <p:nvPr/>
          </p:nvSpPr>
          <p:spPr bwMode="auto">
            <a:xfrm>
              <a:off x="1460500" y="4929188"/>
              <a:ext cx="342900" cy="4572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37" name="Rectangle 72"/>
            <p:cNvSpPr>
              <a:spLocks noChangeArrowheads="1"/>
            </p:cNvSpPr>
            <p:nvPr/>
          </p:nvSpPr>
          <p:spPr bwMode="auto">
            <a:xfrm>
              <a:off x="1800225" y="52435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3</a:t>
              </a:r>
            </a:p>
          </p:txBody>
        </p:sp>
        <p:sp>
          <p:nvSpPr>
            <p:cNvPr id="33838" name="Line 73"/>
            <p:cNvSpPr>
              <a:spLocks noChangeShapeType="1"/>
            </p:cNvSpPr>
            <p:nvPr/>
          </p:nvSpPr>
          <p:spPr bwMode="auto">
            <a:xfrm>
              <a:off x="2806700" y="4383088"/>
              <a:ext cx="177800" cy="4699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39" name="Rectangle 74"/>
            <p:cNvSpPr>
              <a:spLocks noChangeArrowheads="1"/>
            </p:cNvSpPr>
            <p:nvPr/>
          </p:nvSpPr>
          <p:spPr bwMode="auto">
            <a:xfrm>
              <a:off x="3006725" y="4735513"/>
              <a:ext cx="3254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sz="2000">
                  <a:solidFill>
                    <a:srgbClr val="4D4D4D"/>
                  </a:solidFill>
                  <a:latin typeface="Arial" charset="0"/>
                  <a:ea typeface="PMingLiU" pitchFamily="18" charset="-120"/>
                </a:rPr>
                <a:t>4</a:t>
              </a:r>
            </a:p>
          </p:txBody>
        </p:sp>
        <p:sp>
          <p:nvSpPr>
            <p:cNvPr id="33840" name="Line 75"/>
            <p:cNvSpPr>
              <a:spLocks noChangeShapeType="1"/>
            </p:cNvSpPr>
            <p:nvPr/>
          </p:nvSpPr>
          <p:spPr bwMode="auto">
            <a:xfrm flipH="1" flipV="1">
              <a:off x="3860800" y="4802188"/>
              <a:ext cx="482600" cy="469900"/>
            </a:xfrm>
            <a:prstGeom prst="line">
              <a:avLst/>
            </a:prstGeom>
            <a:noFill/>
            <a:ln w="12700">
              <a:solidFill>
                <a:srgbClr val="4D4D4D"/>
              </a:solidFill>
              <a:round/>
              <a:headEnd type="oval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 useBgFill="1">
          <p:nvSpPr>
            <p:cNvPr id="33841" name="Freeform 76"/>
            <p:cNvSpPr>
              <a:spLocks/>
            </p:cNvSpPr>
            <p:nvPr/>
          </p:nvSpPr>
          <p:spPr bwMode="auto">
            <a:xfrm>
              <a:off x="628650" y="3783013"/>
              <a:ext cx="3213100" cy="1993900"/>
            </a:xfrm>
            <a:custGeom>
              <a:avLst/>
              <a:gdLst>
                <a:gd name="T0" fmla="*/ 2147483647 w 2024"/>
                <a:gd name="T1" fmla="*/ 0 h 1256"/>
                <a:gd name="T2" fmla="*/ 0 w 2024"/>
                <a:gd name="T3" fmla="*/ 2147483647 h 1256"/>
                <a:gd name="T4" fmla="*/ 2147483647 w 2024"/>
                <a:gd name="T5" fmla="*/ 2147483647 h 1256"/>
                <a:gd name="T6" fmla="*/ 2147483647 w 2024"/>
                <a:gd name="T7" fmla="*/ 2147483647 h 1256"/>
                <a:gd name="T8" fmla="*/ 2147483647 w 2024"/>
                <a:gd name="T9" fmla="*/ 0 h 1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24"/>
                <a:gd name="T16" fmla="*/ 0 h 1256"/>
                <a:gd name="T17" fmla="*/ 2024 w 2024"/>
                <a:gd name="T18" fmla="*/ 1256 h 1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24" h="1256">
                  <a:moveTo>
                    <a:pt x="752" y="0"/>
                  </a:moveTo>
                  <a:lnTo>
                    <a:pt x="0" y="1256"/>
                  </a:lnTo>
                  <a:lnTo>
                    <a:pt x="1016" y="536"/>
                  </a:lnTo>
                  <a:lnTo>
                    <a:pt x="2024" y="256"/>
                  </a:lnTo>
                  <a:lnTo>
                    <a:pt x="752" y="0"/>
                  </a:lnTo>
                  <a:close/>
                </a:path>
              </a:pathLst>
            </a:custGeom>
            <a:ln w="12700">
              <a:solidFill>
                <a:srgbClr val="4D4D4D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42" name="Line 77"/>
            <p:cNvSpPr>
              <a:spLocks noChangeShapeType="1"/>
            </p:cNvSpPr>
            <p:nvPr/>
          </p:nvSpPr>
          <p:spPr bwMode="auto">
            <a:xfrm flipH="1">
              <a:off x="0" y="1296988"/>
              <a:ext cx="3298825" cy="558800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43" name="Line 78"/>
            <p:cNvSpPr>
              <a:spLocks noChangeShapeType="1"/>
            </p:cNvSpPr>
            <p:nvPr/>
          </p:nvSpPr>
          <p:spPr bwMode="auto">
            <a:xfrm flipH="1">
              <a:off x="0" y="1627188"/>
              <a:ext cx="6303963" cy="464820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33844" name="Line 79"/>
            <p:cNvSpPr>
              <a:spLocks noChangeShapeType="1"/>
            </p:cNvSpPr>
            <p:nvPr/>
          </p:nvSpPr>
          <p:spPr bwMode="auto">
            <a:xfrm flipH="1">
              <a:off x="2276475" y="4170363"/>
              <a:ext cx="1562100" cy="428625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33796" name="Rectangle 8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BSP </a:t>
            </a:r>
            <a:r>
              <a:rPr lang="en-US" altLang="ja-JP" smtClean="0"/>
              <a:t>T</a:t>
            </a:r>
            <a:r>
              <a:rPr lang="en-US" altLang="zh-TW" smtClean="0"/>
              <a:t>ree </a:t>
            </a:r>
            <a:r>
              <a:rPr lang="en-US" altLang="ja-JP" smtClean="0"/>
              <a:t>T</a:t>
            </a:r>
            <a:r>
              <a:rPr lang="en-US" altLang="zh-TW" smtClean="0"/>
              <a:t>raversal</a:t>
            </a:r>
            <a:endParaRPr lang="en-US" altLang="ja-JP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0"/>
            <a:ext cx="8001000" cy="1520825"/>
          </a:xfrm>
        </p:spPr>
        <p:txBody>
          <a:bodyPr/>
          <a:lstStyle/>
          <a:p>
            <a:pPr eaLnBrk="1" hangingPunct="1"/>
            <a:r>
              <a:rPr lang="en-US" altLang="ja-JP" smtClean="0"/>
              <a:t>Hidden-Surface Removal</a:t>
            </a:r>
            <a:br>
              <a:rPr lang="en-US" altLang="ja-JP" smtClean="0"/>
            </a:br>
            <a:r>
              <a:rPr lang="en-US" altLang="ja-JP" smtClean="0"/>
              <a:t>=Visible-Surface Determination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326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100" smtClean="0"/>
              <a:t>Determining what to render at each pixel.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100" smtClean="0"/>
              <a:t>A point is visible if there exists a direct line-of-sight to it, unobstructed by another other objects (</a:t>
            </a:r>
            <a:r>
              <a:rPr lang="en-US" altLang="ja-JP" sz="2100" b="1" smtClean="0"/>
              <a:t>visible surface determination</a:t>
            </a:r>
            <a:r>
              <a:rPr lang="en-US" altLang="ja-JP" sz="2100" smtClean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100" smtClean="0"/>
              <a:t>Moreover, some objects may be invisible because there are behind the camera, outside of the field-of-view, too far away (</a:t>
            </a:r>
            <a:r>
              <a:rPr lang="en-US" altLang="ja-JP" sz="2100" b="1" smtClean="0"/>
              <a:t>clipping</a:t>
            </a:r>
            <a:r>
              <a:rPr lang="en-US" altLang="ja-JP" sz="2100" smtClean="0"/>
              <a:t>) or back faced (</a:t>
            </a:r>
            <a:r>
              <a:rPr lang="en-US" altLang="ja-JP" sz="2100" b="1" smtClean="0"/>
              <a:t>back-face culling</a:t>
            </a:r>
            <a:r>
              <a:rPr lang="en-US" altLang="ja-JP" sz="2100" smtClean="0"/>
              <a:t>).</a:t>
            </a:r>
          </a:p>
        </p:txBody>
      </p:sp>
      <p:sp>
        <p:nvSpPr>
          <p:cNvPr id="9220" name="Freeform 5"/>
          <p:cNvSpPr>
            <a:spLocks/>
          </p:cNvSpPr>
          <p:nvPr/>
        </p:nvSpPr>
        <p:spPr bwMode="auto">
          <a:xfrm>
            <a:off x="3201988" y="4438650"/>
            <a:ext cx="1223962" cy="1727200"/>
          </a:xfrm>
          <a:custGeom>
            <a:avLst/>
            <a:gdLst>
              <a:gd name="T0" fmla="*/ 0 w 771"/>
              <a:gd name="T1" fmla="*/ 0 h 1088"/>
              <a:gd name="T2" fmla="*/ 2147483647 w 771"/>
              <a:gd name="T3" fmla="*/ 2147483647 h 1088"/>
              <a:gd name="T4" fmla="*/ 2147483647 w 771"/>
              <a:gd name="T5" fmla="*/ 2147483647 h 1088"/>
              <a:gd name="T6" fmla="*/ 2147483647 w 771"/>
              <a:gd name="T7" fmla="*/ 2147483647 h 1088"/>
              <a:gd name="T8" fmla="*/ 0 w 771"/>
              <a:gd name="T9" fmla="*/ 0 h 10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71"/>
              <a:gd name="T16" fmla="*/ 0 h 1088"/>
              <a:gd name="T17" fmla="*/ 771 w 771"/>
              <a:gd name="T18" fmla="*/ 1088 h 10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71" h="1088">
                <a:moveTo>
                  <a:pt x="0" y="0"/>
                </a:moveTo>
                <a:lnTo>
                  <a:pt x="635" y="45"/>
                </a:lnTo>
                <a:lnTo>
                  <a:pt x="771" y="1088"/>
                </a:lnTo>
                <a:lnTo>
                  <a:pt x="136" y="998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1" name="Oval 6"/>
          <p:cNvSpPr>
            <a:spLocks noChangeArrowheads="1"/>
          </p:cNvSpPr>
          <p:nvPr/>
        </p:nvSpPr>
        <p:spPr bwMode="auto">
          <a:xfrm>
            <a:off x="4714875" y="4581525"/>
            <a:ext cx="647700" cy="64928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222" name="Group 19"/>
          <p:cNvGrpSpPr>
            <a:grpSpLocks/>
          </p:cNvGrpSpPr>
          <p:nvPr/>
        </p:nvGrpSpPr>
        <p:grpSpPr bwMode="auto">
          <a:xfrm>
            <a:off x="5867400" y="4076700"/>
            <a:ext cx="790575" cy="720725"/>
            <a:chOff x="4967" y="2976"/>
            <a:chExt cx="498" cy="454"/>
          </a:xfrm>
        </p:grpSpPr>
        <p:sp>
          <p:nvSpPr>
            <p:cNvPr id="9224" name="Rectangle 13"/>
            <p:cNvSpPr>
              <a:spLocks noChangeArrowheads="1"/>
            </p:cNvSpPr>
            <p:nvPr/>
          </p:nvSpPr>
          <p:spPr bwMode="auto">
            <a:xfrm>
              <a:off x="4967" y="3113"/>
              <a:ext cx="317" cy="31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25" name="Line 14"/>
            <p:cNvSpPr>
              <a:spLocks noChangeShapeType="1"/>
            </p:cNvSpPr>
            <p:nvPr/>
          </p:nvSpPr>
          <p:spPr bwMode="auto">
            <a:xfrm flipV="1">
              <a:off x="4967" y="2976"/>
              <a:ext cx="181" cy="1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26" name="Line 15"/>
            <p:cNvSpPr>
              <a:spLocks noChangeShapeType="1"/>
            </p:cNvSpPr>
            <p:nvPr/>
          </p:nvSpPr>
          <p:spPr bwMode="auto">
            <a:xfrm flipV="1">
              <a:off x="5284" y="2976"/>
              <a:ext cx="181" cy="1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27" name="Line 16"/>
            <p:cNvSpPr>
              <a:spLocks noChangeShapeType="1"/>
            </p:cNvSpPr>
            <p:nvPr/>
          </p:nvSpPr>
          <p:spPr bwMode="auto">
            <a:xfrm flipV="1">
              <a:off x="5284" y="3293"/>
              <a:ext cx="181" cy="1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28" name="Line 17"/>
            <p:cNvSpPr>
              <a:spLocks noChangeShapeType="1"/>
            </p:cNvSpPr>
            <p:nvPr/>
          </p:nvSpPr>
          <p:spPr bwMode="auto">
            <a:xfrm>
              <a:off x="5148" y="2976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229" name="Line 18"/>
            <p:cNvSpPr>
              <a:spLocks noChangeShapeType="1"/>
            </p:cNvSpPr>
            <p:nvPr/>
          </p:nvSpPr>
          <p:spPr bwMode="auto">
            <a:xfrm>
              <a:off x="5465" y="2976"/>
              <a:ext cx="0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223" name="Line 21"/>
          <p:cNvSpPr>
            <a:spLocks noChangeShapeType="1"/>
          </p:cNvSpPr>
          <p:nvPr/>
        </p:nvSpPr>
        <p:spPr bwMode="auto">
          <a:xfrm flipV="1">
            <a:off x="2051050" y="4365625"/>
            <a:ext cx="4895850" cy="144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The z-Buffer Algorithm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Resolve depths at the pixel level</a:t>
            </a:r>
          </a:p>
          <a:p>
            <a:pPr eaLnBrk="1" hangingPunct="1"/>
            <a:r>
              <a:rPr lang="en-US" altLang="ja-JP" smtClean="0"/>
              <a:t>Idea: add Z to frame buffer, when a pixel is drawn, check whether it is closer than what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s already in the frame buffer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The z-Buffer Algorithm</a:t>
            </a:r>
          </a:p>
        </p:txBody>
      </p:sp>
      <p:grpSp>
        <p:nvGrpSpPr>
          <p:cNvPr id="35843" name="Group 437"/>
          <p:cNvGrpSpPr>
            <a:grpSpLocks/>
          </p:cNvGrpSpPr>
          <p:nvPr/>
        </p:nvGrpSpPr>
        <p:grpSpPr bwMode="auto">
          <a:xfrm>
            <a:off x="1274763" y="1752600"/>
            <a:ext cx="6958012" cy="4348163"/>
            <a:chOff x="803" y="1104"/>
            <a:chExt cx="4383" cy="2739"/>
          </a:xfrm>
        </p:grpSpPr>
        <p:grpSp>
          <p:nvGrpSpPr>
            <p:cNvPr id="35844" name="Group 434"/>
            <p:cNvGrpSpPr>
              <a:grpSpLocks/>
            </p:cNvGrpSpPr>
            <p:nvPr/>
          </p:nvGrpSpPr>
          <p:grpSpPr bwMode="auto">
            <a:xfrm>
              <a:off x="2407" y="1104"/>
              <a:ext cx="1161" cy="1165"/>
              <a:chOff x="2407" y="1104"/>
              <a:chExt cx="1161" cy="1165"/>
            </a:xfrm>
          </p:grpSpPr>
          <p:sp>
            <p:nvSpPr>
              <p:cNvPr id="36218" name="Freeform 19"/>
              <p:cNvSpPr>
                <a:spLocks/>
              </p:cNvSpPr>
              <p:nvPr/>
            </p:nvSpPr>
            <p:spPr bwMode="auto">
              <a:xfrm>
                <a:off x="2407" y="1104"/>
                <a:ext cx="1161" cy="1165"/>
              </a:xfrm>
              <a:custGeom>
                <a:avLst/>
                <a:gdLst>
                  <a:gd name="T0" fmla="*/ 0 w 1161"/>
                  <a:gd name="T1" fmla="*/ 0 h 1165"/>
                  <a:gd name="T2" fmla="*/ 1161 w 1161"/>
                  <a:gd name="T3" fmla="*/ 0 h 1165"/>
                  <a:gd name="T4" fmla="*/ 1161 w 1161"/>
                  <a:gd name="T5" fmla="*/ 166 h 1165"/>
                  <a:gd name="T6" fmla="*/ 995 w 1161"/>
                  <a:gd name="T7" fmla="*/ 166 h 1165"/>
                  <a:gd name="T8" fmla="*/ 995 w 1161"/>
                  <a:gd name="T9" fmla="*/ 335 h 1165"/>
                  <a:gd name="T10" fmla="*/ 829 w 1161"/>
                  <a:gd name="T11" fmla="*/ 335 h 1165"/>
                  <a:gd name="T12" fmla="*/ 829 w 1161"/>
                  <a:gd name="T13" fmla="*/ 501 h 1165"/>
                  <a:gd name="T14" fmla="*/ 664 w 1161"/>
                  <a:gd name="T15" fmla="*/ 501 h 1165"/>
                  <a:gd name="T16" fmla="*/ 664 w 1161"/>
                  <a:gd name="T17" fmla="*/ 667 h 1165"/>
                  <a:gd name="T18" fmla="*/ 498 w 1161"/>
                  <a:gd name="T19" fmla="*/ 667 h 1165"/>
                  <a:gd name="T20" fmla="*/ 498 w 1161"/>
                  <a:gd name="T21" fmla="*/ 833 h 1165"/>
                  <a:gd name="T22" fmla="*/ 328 w 1161"/>
                  <a:gd name="T23" fmla="*/ 833 h 1165"/>
                  <a:gd name="T24" fmla="*/ 328 w 1161"/>
                  <a:gd name="T25" fmla="*/ 999 h 1165"/>
                  <a:gd name="T26" fmla="*/ 166 w 1161"/>
                  <a:gd name="T27" fmla="*/ 999 h 1165"/>
                  <a:gd name="T28" fmla="*/ 166 w 1161"/>
                  <a:gd name="T29" fmla="*/ 1165 h 1165"/>
                  <a:gd name="T30" fmla="*/ 0 w 1161"/>
                  <a:gd name="T31" fmla="*/ 1165 h 1165"/>
                  <a:gd name="T32" fmla="*/ 0 w 1161"/>
                  <a:gd name="T33" fmla="*/ 0 h 11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161"/>
                  <a:gd name="T52" fmla="*/ 0 h 1165"/>
                  <a:gd name="T53" fmla="*/ 1161 w 1161"/>
                  <a:gd name="T54" fmla="*/ 1165 h 11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161" h="1165">
                    <a:moveTo>
                      <a:pt x="0" y="0"/>
                    </a:moveTo>
                    <a:lnTo>
                      <a:pt x="1161" y="0"/>
                    </a:lnTo>
                    <a:lnTo>
                      <a:pt x="1161" y="166"/>
                    </a:lnTo>
                    <a:lnTo>
                      <a:pt x="995" y="166"/>
                    </a:lnTo>
                    <a:lnTo>
                      <a:pt x="995" y="335"/>
                    </a:lnTo>
                    <a:lnTo>
                      <a:pt x="829" y="335"/>
                    </a:lnTo>
                    <a:lnTo>
                      <a:pt x="829" y="501"/>
                    </a:lnTo>
                    <a:lnTo>
                      <a:pt x="664" y="501"/>
                    </a:lnTo>
                    <a:lnTo>
                      <a:pt x="664" y="667"/>
                    </a:lnTo>
                    <a:lnTo>
                      <a:pt x="498" y="667"/>
                    </a:lnTo>
                    <a:lnTo>
                      <a:pt x="498" y="833"/>
                    </a:lnTo>
                    <a:lnTo>
                      <a:pt x="328" y="833"/>
                    </a:lnTo>
                    <a:lnTo>
                      <a:pt x="328" y="999"/>
                    </a:lnTo>
                    <a:lnTo>
                      <a:pt x="166" y="999"/>
                    </a:lnTo>
                    <a:lnTo>
                      <a:pt x="166" y="1165"/>
                    </a:lnTo>
                    <a:lnTo>
                      <a:pt x="0" y="11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19" name="Freeform 20"/>
              <p:cNvSpPr>
                <a:spLocks/>
              </p:cNvSpPr>
              <p:nvPr/>
            </p:nvSpPr>
            <p:spPr bwMode="auto">
              <a:xfrm>
                <a:off x="2407" y="1104"/>
                <a:ext cx="1161" cy="1165"/>
              </a:xfrm>
              <a:custGeom>
                <a:avLst/>
                <a:gdLst>
                  <a:gd name="T0" fmla="*/ 0 w 1161"/>
                  <a:gd name="T1" fmla="*/ 0 h 1165"/>
                  <a:gd name="T2" fmla="*/ 1161 w 1161"/>
                  <a:gd name="T3" fmla="*/ 0 h 1165"/>
                  <a:gd name="T4" fmla="*/ 1161 w 1161"/>
                  <a:gd name="T5" fmla="*/ 166 h 1165"/>
                  <a:gd name="T6" fmla="*/ 995 w 1161"/>
                  <a:gd name="T7" fmla="*/ 166 h 1165"/>
                  <a:gd name="T8" fmla="*/ 995 w 1161"/>
                  <a:gd name="T9" fmla="*/ 335 h 1165"/>
                  <a:gd name="T10" fmla="*/ 829 w 1161"/>
                  <a:gd name="T11" fmla="*/ 335 h 1165"/>
                  <a:gd name="T12" fmla="*/ 829 w 1161"/>
                  <a:gd name="T13" fmla="*/ 501 h 1165"/>
                  <a:gd name="T14" fmla="*/ 664 w 1161"/>
                  <a:gd name="T15" fmla="*/ 501 h 1165"/>
                  <a:gd name="T16" fmla="*/ 664 w 1161"/>
                  <a:gd name="T17" fmla="*/ 667 h 1165"/>
                  <a:gd name="T18" fmla="*/ 498 w 1161"/>
                  <a:gd name="T19" fmla="*/ 667 h 1165"/>
                  <a:gd name="T20" fmla="*/ 498 w 1161"/>
                  <a:gd name="T21" fmla="*/ 833 h 1165"/>
                  <a:gd name="T22" fmla="*/ 328 w 1161"/>
                  <a:gd name="T23" fmla="*/ 833 h 1165"/>
                  <a:gd name="T24" fmla="*/ 328 w 1161"/>
                  <a:gd name="T25" fmla="*/ 999 h 1165"/>
                  <a:gd name="T26" fmla="*/ 166 w 1161"/>
                  <a:gd name="T27" fmla="*/ 999 h 1165"/>
                  <a:gd name="T28" fmla="*/ 166 w 1161"/>
                  <a:gd name="T29" fmla="*/ 1165 h 1165"/>
                  <a:gd name="T30" fmla="*/ 0 w 1161"/>
                  <a:gd name="T31" fmla="*/ 1165 h 1165"/>
                  <a:gd name="T32" fmla="*/ 0 w 1161"/>
                  <a:gd name="T33" fmla="*/ 0 h 11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161"/>
                  <a:gd name="T52" fmla="*/ 0 h 1165"/>
                  <a:gd name="T53" fmla="*/ 1161 w 1161"/>
                  <a:gd name="T54" fmla="*/ 1165 h 11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161" h="1165">
                    <a:moveTo>
                      <a:pt x="0" y="0"/>
                    </a:moveTo>
                    <a:lnTo>
                      <a:pt x="1161" y="0"/>
                    </a:lnTo>
                    <a:lnTo>
                      <a:pt x="1161" y="166"/>
                    </a:lnTo>
                    <a:lnTo>
                      <a:pt x="995" y="166"/>
                    </a:lnTo>
                    <a:lnTo>
                      <a:pt x="995" y="335"/>
                    </a:lnTo>
                    <a:lnTo>
                      <a:pt x="829" y="335"/>
                    </a:lnTo>
                    <a:lnTo>
                      <a:pt x="829" y="501"/>
                    </a:lnTo>
                    <a:lnTo>
                      <a:pt x="664" y="501"/>
                    </a:lnTo>
                    <a:lnTo>
                      <a:pt x="664" y="667"/>
                    </a:lnTo>
                    <a:lnTo>
                      <a:pt x="498" y="667"/>
                    </a:lnTo>
                    <a:lnTo>
                      <a:pt x="498" y="833"/>
                    </a:lnTo>
                    <a:lnTo>
                      <a:pt x="328" y="833"/>
                    </a:lnTo>
                    <a:lnTo>
                      <a:pt x="328" y="999"/>
                    </a:lnTo>
                    <a:lnTo>
                      <a:pt x="166" y="999"/>
                    </a:lnTo>
                    <a:lnTo>
                      <a:pt x="166" y="1165"/>
                    </a:lnTo>
                    <a:lnTo>
                      <a:pt x="0" y="1165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20" name="Line 61"/>
              <p:cNvSpPr>
                <a:spLocks noChangeShapeType="1"/>
              </p:cNvSpPr>
              <p:nvPr/>
            </p:nvSpPr>
            <p:spPr bwMode="auto">
              <a:xfrm>
                <a:off x="2407" y="1273"/>
                <a:ext cx="99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21" name="Line 62"/>
              <p:cNvSpPr>
                <a:spLocks noChangeShapeType="1"/>
              </p:cNvSpPr>
              <p:nvPr/>
            </p:nvSpPr>
            <p:spPr bwMode="auto">
              <a:xfrm>
                <a:off x="2407" y="1439"/>
                <a:ext cx="8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22" name="Line 63"/>
              <p:cNvSpPr>
                <a:spLocks noChangeShapeType="1"/>
              </p:cNvSpPr>
              <p:nvPr/>
            </p:nvSpPr>
            <p:spPr bwMode="auto">
              <a:xfrm>
                <a:off x="2407" y="1605"/>
                <a:ext cx="660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23" name="Line 64"/>
              <p:cNvSpPr>
                <a:spLocks noChangeShapeType="1"/>
              </p:cNvSpPr>
              <p:nvPr/>
            </p:nvSpPr>
            <p:spPr bwMode="auto">
              <a:xfrm>
                <a:off x="2407" y="1771"/>
                <a:ext cx="49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24" name="Line 65"/>
              <p:cNvSpPr>
                <a:spLocks noChangeShapeType="1"/>
              </p:cNvSpPr>
              <p:nvPr/>
            </p:nvSpPr>
            <p:spPr bwMode="auto">
              <a:xfrm>
                <a:off x="2407" y="1937"/>
                <a:ext cx="32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25" name="Line 66"/>
              <p:cNvSpPr>
                <a:spLocks noChangeShapeType="1"/>
              </p:cNvSpPr>
              <p:nvPr/>
            </p:nvSpPr>
            <p:spPr bwMode="auto">
              <a:xfrm>
                <a:off x="2407" y="2103"/>
                <a:ext cx="162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26" name="Line 67"/>
              <p:cNvSpPr>
                <a:spLocks noChangeShapeType="1"/>
              </p:cNvSpPr>
              <p:nvPr/>
            </p:nvSpPr>
            <p:spPr bwMode="auto">
              <a:xfrm>
                <a:off x="2573" y="1104"/>
                <a:ext cx="1" cy="99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27" name="Line 68"/>
              <p:cNvSpPr>
                <a:spLocks noChangeShapeType="1"/>
              </p:cNvSpPr>
              <p:nvPr/>
            </p:nvSpPr>
            <p:spPr bwMode="auto">
              <a:xfrm>
                <a:off x="2739" y="1104"/>
                <a:ext cx="1" cy="83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28" name="Line 69"/>
              <p:cNvSpPr>
                <a:spLocks noChangeShapeType="1"/>
              </p:cNvSpPr>
              <p:nvPr/>
            </p:nvSpPr>
            <p:spPr bwMode="auto">
              <a:xfrm>
                <a:off x="2905" y="1104"/>
                <a:ext cx="1" cy="66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29" name="Line 70"/>
              <p:cNvSpPr>
                <a:spLocks noChangeShapeType="1"/>
              </p:cNvSpPr>
              <p:nvPr/>
            </p:nvSpPr>
            <p:spPr bwMode="auto">
              <a:xfrm>
                <a:off x="3071" y="1104"/>
                <a:ext cx="1" cy="49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30" name="Line 71"/>
              <p:cNvSpPr>
                <a:spLocks noChangeShapeType="1"/>
              </p:cNvSpPr>
              <p:nvPr/>
            </p:nvSpPr>
            <p:spPr bwMode="auto">
              <a:xfrm>
                <a:off x="3236" y="1104"/>
                <a:ext cx="1" cy="33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31" name="Line 72"/>
              <p:cNvSpPr>
                <a:spLocks noChangeShapeType="1"/>
              </p:cNvSpPr>
              <p:nvPr/>
            </p:nvSpPr>
            <p:spPr bwMode="auto">
              <a:xfrm>
                <a:off x="3402" y="1104"/>
                <a:ext cx="1" cy="16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32" name="Freeform 73"/>
              <p:cNvSpPr>
                <a:spLocks/>
              </p:cNvSpPr>
              <p:nvPr/>
            </p:nvSpPr>
            <p:spPr bwMode="auto">
              <a:xfrm>
                <a:off x="2459" y="115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4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1 h 80"/>
                  <a:gd name="T44" fmla="*/ 17 w 52"/>
                  <a:gd name="T45" fmla="*/ 11 h 80"/>
                  <a:gd name="T46" fmla="*/ 14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4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33" name="Freeform 141"/>
              <p:cNvSpPr>
                <a:spLocks/>
              </p:cNvSpPr>
              <p:nvPr/>
            </p:nvSpPr>
            <p:spPr bwMode="auto">
              <a:xfrm>
                <a:off x="2625" y="115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3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3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1 h 80"/>
                  <a:gd name="T44" fmla="*/ 17 w 52"/>
                  <a:gd name="T45" fmla="*/ 11 h 80"/>
                  <a:gd name="T46" fmla="*/ 13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3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34" name="Freeform 142"/>
              <p:cNvSpPr>
                <a:spLocks/>
              </p:cNvSpPr>
              <p:nvPr/>
            </p:nvSpPr>
            <p:spPr bwMode="auto">
              <a:xfrm>
                <a:off x="2791" y="1152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5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5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35" name="Freeform 143"/>
              <p:cNvSpPr>
                <a:spLocks/>
              </p:cNvSpPr>
              <p:nvPr/>
            </p:nvSpPr>
            <p:spPr bwMode="auto">
              <a:xfrm>
                <a:off x="2957" y="1152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36" name="Freeform 144"/>
              <p:cNvSpPr>
                <a:spLocks/>
              </p:cNvSpPr>
              <p:nvPr/>
            </p:nvSpPr>
            <p:spPr bwMode="auto">
              <a:xfrm>
                <a:off x="3122" y="115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37" name="Freeform 145"/>
              <p:cNvSpPr>
                <a:spLocks/>
              </p:cNvSpPr>
              <p:nvPr/>
            </p:nvSpPr>
            <p:spPr bwMode="auto">
              <a:xfrm>
                <a:off x="3288" y="115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38" name="Freeform 146"/>
              <p:cNvSpPr>
                <a:spLocks/>
              </p:cNvSpPr>
              <p:nvPr/>
            </p:nvSpPr>
            <p:spPr bwMode="auto">
              <a:xfrm>
                <a:off x="3454" y="115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39" name="Freeform 147"/>
              <p:cNvSpPr>
                <a:spLocks/>
              </p:cNvSpPr>
              <p:nvPr/>
            </p:nvSpPr>
            <p:spPr bwMode="auto">
              <a:xfrm>
                <a:off x="2459" y="1318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4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1 h 80"/>
                  <a:gd name="T44" fmla="*/ 17 w 52"/>
                  <a:gd name="T45" fmla="*/ 11 h 80"/>
                  <a:gd name="T46" fmla="*/ 14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4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40" name="Freeform 148"/>
              <p:cNvSpPr>
                <a:spLocks/>
              </p:cNvSpPr>
              <p:nvPr/>
            </p:nvSpPr>
            <p:spPr bwMode="auto">
              <a:xfrm>
                <a:off x="2625" y="1318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3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3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1 h 80"/>
                  <a:gd name="T44" fmla="*/ 17 w 52"/>
                  <a:gd name="T45" fmla="*/ 11 h 80"/>
                  <a:gd name="T46" fmla="*/ 13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3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41" name="Freeform 149"/>
              <p:cNvSpPr>
                <a:spLocks/>
              </p:cNvSpPr>
              <p:nvPr/>
            </p:nvSpPr>
            <p:spPr bwMode="auto">
              <a:xfrm>
                <a:off x="2791" y="1318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5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5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42" name="Freeform 150"/>
              <p:cNvSpPr>
                <a:spLocks/>
              </p:cNvSpPr>
              <p:nvPr/>
            </p:nvSpPr>
            <p:spPr bwMode="auto">
              <a:xfrm>
                <a:off x="2957" y="1318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43" name="Freeform 151"/>
              <p:cNvSpPr>
                <a:spLocks/>
              </p:cNvSpPr>
              <p:nvPr/>
            </p:nvSpPr>
            <p:spPr bwMode="auto">
              <a:xfrm>
                <a:off x="3122" y="1318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44" name="Freeform 152"/>
              <p:cNvSpPr>
                <a:spLocks/>
              </p:cNvSpPr>
              <p:nvPr/>
            </p:nvSpPr>
            <p:spPr bwMode="auto">
              <a:xfrm>
                <a:off x="3288" y="1318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45" name="Freeform 153"/>
              <p:cNvSpPr>
                <a:spLocks/>
              </p:cNvSpPr>
              <p:nvPr/>
            </p:nvSpPr>
            <p:spPr bwMode="auto">
              <a:xfrm>
                <a:off x="2459" y="1484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4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1 h 80"/>
                  <a:gd name="T44" fmla="*/ 17 w 52"/>
                  <a:gd name="T45" fmla="*/ 11 h 80"/>
                  <a:gd name="T46" fmla="*/ 14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4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46" name="Freeform 154"/>
              <p:cNvSpPr>
                <a:spLocks/>
              </p:cNvSpPr>
              <p:nvPr/>
            </p:nvSpPr>
            <p:spPr bwMode="auto">
              <a:xfrm>
                <a:off x="2625" y="1484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3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3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1 h 80"/>
                  <a:gd name="T44" fmla="*/ 17 w 52"/>
                  <a:gd name="T45" fmla="*/ 11 h 80"/>
                  <a:gd name="T46" fmla="*/ 13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3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47" name="Freeform 155"/>
              <p:cNvSpPr>
                <a:spLocks/>
              </p:cNvSpPr>
              <p:nvPr/>
            </p:nvSpPr>
            <p:spPr bwMode="auto">
              <a:xfrm>
                <a:off x="2791" y="1484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5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5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48" name="Freeform 156"/>
              <p:cNvSpPr>
                <a:spLocks/>
              </p:cNvSpPr>
              <p:nvPr/>
            </p:nvSpPr>
            <p:spPr bwMode="auto">
              <a:xfrm>
                <a:off x="2957" y="1484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49" name="Freeform 157"/>
              <p:cNvSpPr>
                <a:spLocks/>
              </p:cNvSpPr>
              <p:nvPr/>
            </p:nvSpPr>
            <p:spPr bwMode="auto">
              <a:xfrm>
                <a:off x="3122" y="1484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50" name="Freeform 158"/>
              <p:cNvSpPr>
                <a:spLocks/>
              </p:cNvSpPr>
              <p:nvPr/>
            </p:nvSpPr>
            <p:spPr bwMode="auto">
              <a:xfrm>
                <a:off x="2459" y="1650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4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1 h 80"/>
                  <a:gd name="T44" fmla="*/ 17 w 52"/>
                  <a:gd name="T45" fmla="*/ 11 h 80"/>
                  <a:gd name="T46" fmla="*/ 14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4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51" name="Freeform 159"/>
              <p:cNvSpPr>
                <a:spLocks/>
              </p:cNvSpPr>
              <p:nvPr/>
            </p:nvSpPr>
            <p:spPr bwMode="auto">
              <a:xfrm>
                <a:off x="2625" y="1650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3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3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1 h 80"/>
                  <a:gd name="T44" fmla="*/ 17 w 52"/>
                  <a:gd name="T45" fmla="*/ 11 h 80"/>
                  <a:gd name="T46" fmla="*/ 13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3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52" name="Freeform 160"/>
              <p:cNvSpPr>
                <a:spLocks/>
              </p:cNvSpPr>
              <p:nvPr/>
            </p:nvSpPr>
            <p:spPr bwMode="auto">
              <a:xfrm>
                <a:off x="2791" y="1650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5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5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53" name="Freeform 161"/>
              <p:cNvSpPr>
                <a:spLocks/>
              </p:cNvSpPr>
              <p:nvPr/>
            </p:nvSpPr>
            <p:spPr bwMode="auto">
              <a:xfrm>
                <a:off x="2957" y="1650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54" name="Freeform 162"/>
              <p:cNvSpPr>
                <a:spLocks/>
              </p:cNvSpPr>
              <p:nvPr/>
            </p:nvSpPr>
            <p:spPr bwMode="auto">
              <a:xfrm>
                <a:off x="2459" y="1816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4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1 h 80"/>
                  <a:gd name="T44" fmla="*/ 17 w 52"/>
                  <a:gd name="T45" fmla="*/ 11 h 80"/>
                  <a:gd name="T46" fmla="*/ 14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4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55" name="Freeform 163"/>
              <p:cNvSpPr>
                <a:spLocks/>
              </p:cNvSpPr>
              <p:nvPr/>
            </p:nvSpPr>
            <p:spPr bwMode="auto">
              <a:xfrm>
                <a:off x="2625" y="1816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3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3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1 h 80"/>
                  <a:gd name="T44" fmla="*/ 17 w 52"/>
                  <a:gd name="T45" fmla="*/ 11 h 80"/>
                  <a:gd name="T46" fmla="*/ 13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3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56" name="Freeform 164"/>
              <p:cNvSpPr>
                <a:spLocks/>
              </p:cNvSpPr>
              <p:nvPr/>
            </p:nvSpPr>
            <p:spPr bwMode="auto">
              <a:xfrm>
                <a:off x="2791" y="1816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5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5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57" name="Freeform 165"/>
              <p:cNvSpPr>
                <a:spLocks/>
              </p:cNvSpPr>
              <p:nvPr/>
            </p:nvSpPr>
            <p:spPr bwMode="auto">
              <a:xfrm>
                <a:off x="2459" y="198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4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1 h 80"/>
                  <a:gd name="T44" fmla="*/ 17 w 52"/>
                  <a:gd name="T45" fmla="*/ 11 h 80"/>
                  <a:gd name="T46" fmla="*/ 14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4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58" name="Freeform 166"/>
              <p:cNvSpPr>
                <a:spLocks/>
              </p:cNvSpPr>
              <p:nvPr/>
            </p:nvSpPr>
            <p:spPr bwMode="auto">
              <a:xfrm>
                <a:off x="2625" y="198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3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3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1 h 80"/>
                  <a:gd name="T44" fmla="*/ 17 w 52"/>
                  <a:gd name="T45" fmla="*/ 11 h 80"/>
                  <a:gd name="T46" fmla="*/ 13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3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59" name="Freeform 167"/>
              <p:cNvSpPr>
                <a:spLocks/>
              </p:cNvSpPr>
              <p:nvPr/>
            </p:nvSpPr>
            <p:spPr bwMode="auto">
              <a:xfrm>
                <a:off x="2459" y="2148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4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0 h 80"/>
                  <a:gd name="T44" fmla="*/ 17 w 52"/>
                  <a:gd name="T45" fmla="*/ 10 h 80"/>
                  <a:gd name="T46" fmla="*/ 14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4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5845" name="Group 433"/>
            <p:cNvGrpSpPr>
              <a:grpSpLocks/>
            </p:cNvGrpSpPr>
            <p:nvPr/>
          </p:nvGrpSpPr>
          <p:grpSpPr bwMode="auto">
            <a:xfrm>
              <a:off x="2407" y="2684"/>
              <a:ext cx="996" cy="999"/>
              <a:chOff x="2407" y="2684"/>
              <a:chExt cx="996" cy="999"/>
            </a:xfrm>
          </p:grpSpPr>
          <p:sp>
            <p:nvSpPr>
              <p:cNvPr id="36182" name="Freeform 23"/>
              <p:cNvSpPr>
                <a:spLocks/>
              </p:cNvSpPr>
              <p:nvPr/>
            </p:nvSpPr>
            <p:spPr bwMode="auto">
              <a:xfrm>
                <a:off x="2407" y="2684"/>
                <a:ext cx="995" cy="996"/>
              </a:xfrm>
              <a:custGeom>
                <a:avLst/>
                <a:gdLst>
                  <a:gd name="T0" fmla="*/ 0 w 995"/>
                  <a:gd name="T1" fmla="*/ 0 h 996"/>
                  <a:gd name="T2" fmla="*/ 166 w 995"/>
                  <a:gd name="T3" fmla="*/ 0 h 996"/>
                  <a:gd name="T4" fmla="*/ 166 w 995"/>
                  <a:gd name="T5" fmla="*/ 163 h 996"/>
                  <a:gd name="T6" fmla="*/ 328 w 995"/>
                  <a:gd name="T7" fmla="*/ 163 h 996"/>
                  <a:gd name="T8" fmla="*/ 328 w 995"/>
                  <a:gd name="T9" fmla="*/ 329 h 996"/>
                  <a:gd name="T10" fmla="*/ 498 w 995"/>
                  <a:gd name="T11" fmla="*/ 329 h 996"/>
                  <a:gd name="T12" fmla="*/ 498 w 995"/>
                  <a:gd name="T13" fmla="*/ 498 h 996"/>
                  <a:gd name="T14" fmla="*/ 664 w 995"/>
                  <a:gd name="T15" fmla="*/ 498 h 996"/>
                  <a:gd name="T16" fmla="*/ 664 w 995"/>
                  <a:gd name="T17" fmla="*/ 661 h 996"/>
                  <a:gd name="T18" fmla="*/ 829 w 995"/>
                  <a:gd name="T19" fmla="*/ 661 h 996"/>
                  <a:gd name="T20" fmla="*/ 829 w 995"/>
                  <a:gd name="T21" fmla="*/ 827 h 996"/>
                  <a:gd name="T22" fmla="*/ 995 w 995"/>
                  <a:gd name="T23" fmla="*/ 827 h 996"/>
                  <a:gd name="T24" fmla="*/ 995 w 995"/>
                  <a:gd name="T25" fmla="*/ 996 h 996"/>
                  <a:gd name="T26" fmla="*/ 0 w 995"/>
                  <a:gd name="T27" fmla="*/ 996 h 996"/>
                  <a:gd name="T28" fmla="*/ 0 w 995"/>
                  <a:gd name="T29" fmla="*/ 0 h 99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5"/>
                  <a:gd name="T46" fmla="*/ 0 h 996"/>
                  <a:gd name="T47" fmla="*/ 995 w 995"/>
                  <a:gd name="T48" fmla="*/ 996 h 99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5" h="996">
                    <a:moveTo>
                      <a:pt x="0" y="0"/>
                    </a:moveTo>
                    <a:lnTo>
                      <a:pt x="166" y="0"/>
                    </a:lnTo>
                    <a:lnTo>
                      <a:pt x="166" y="163"/>
                    </a:lnTo>
                    <a:lnTo>
                      <a:pt x="328" y="163"/>
                    </a:lnTo>
                    <a:lnTo>
                      <a:pt x="328" y="329"/>
                    </a:lnTo>
                    <a:lnTo>
                      <a:pt x="498" y="329"/>
                    </a:lnTo>
                    <a:lnTo>
                      <a:pt x="498" y="498"/>
                    </a:lnTo>
                    <a:lnTo>
                      <a:pt x="664" y="498"/>
                    </a:lnTo>
                    <a:lnTo>
                      <a:pt x="664" y="661"/>
                    </a:lnTo>
                    <a:lnTo>
                      <a:pt x="829" y="661"/>
                    </a:lnTo>
                    <a:lnTo>
                      <a:pt x="829" y="827"/>
                    </a:lnTo>
                    <a:lnTo>
                      <a:pt x="995" y="827"/>
                    </a:lnTo>
                    <a:lnTo>
                      <a:pt x="995" y="996"/>
                    </a:lnTo>
                    <a:lnTo>
                      <a:pt x="0" y="9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9999"/>
              </a:solidFill>
              <a:ln w="0">
                <a:solidFill>
                  <a:srgbClr val="9999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83" name="Line 185"/>
              <p:cNvSpPr>
                <a:spLocks noChangeShapeType="1"/>
              </p:cNvSpPr>
              <p:nvPr/>
            </p:nvSpPr>
            <p:spPr bwMode="auto">
              <a:xfrm>
                <a:off x="2407" y="2684"/>
                <a:ext cx="16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84" name="Line 186"/>
              <p:cNvSpPr>
                <a:spLocks noChangeShapeType="1"/>
              </p:cNvSpPr>
              <p:nvPr/>
            </p:nvSpPr>
            <p:spPr bwMode="auto">
              <a:xfrm>
                <a:off x="2407" y="2850"/>
                <a:ext cx="332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85" name="Line 187"/>
              <p:cNvSpPr>
                <a:spLocks noChangeShapeType="1"/>
              </p:cNvSpPr>
              <p:nvPr/>
            </p:nvSpPr>
            <p:spPr bwMode="auto">
              <a:xfrm>
                <a:off x="2407" y="3016"/>
                <a:ext cx="49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86" name="Line 188"/>
              <p:cNvSpPr>
                <a:spLocks noChangeShapeType="1"/>
              </p:cNvSpPr>
              <p:nvPr/>
            </p:nvSpPr>
            <p:spPr bwMode="auto">
              <a:xfrm>
                <a:off x="2407" y="3182"/>
                <a:ext cx="66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87" name="Line 189"/>
              <p:cNvSpPr>
                <a:spLocks noChangeShapeType="1"/>
              </p:cNvSpPr>
              <p:nvPr/>
            </p:nvSpPr>
            <p:spPr bwMode="auto">
              <a:xfrm>
                <a:off x="2407" y="3348"/>
                <a:ext cx="82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88" name="Line 190"/>
              <p:cNvSpPr>
                <a:spLocks noChangeShapeType="1"/>
              </p:cNvSpPr>
              <p:nvPr/>
            </p:nvSpPr>
            <p:spPr bwMode="auto">
              <a:xfrm>
                <a:off x="2407" y="3514"/>
                <a:ext cx="99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89" name="Line 191"/>
              <p:cNvSpPr>
                <a:spLocks noChangeShapeType="1"/>
              </p:cNvSpPr>
              <p:nvPr/>
            </p:nvSpPr>
            <p:spPr bwMode="auto">
              <a:xfrm>
                <a:off x="2407" y="3680"/>
                <a:ext cx="99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90" name="Line 192"/>
              <p:cNvSpPr>
                <a:spLocks noChangeShapeType="1"/>
              </p:cNvSpPr>
              <p:nvPr/>
            </p:nvSpPr>
            <p:spPr bwMode="auto">
              <a:xfrm>
                <a:off x="2407" y="2684"/>
                <a:ext cx="1" cy="999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91" name="Line 193"/>
              <p:cNvSpPr>
                <a:spLocks noChangeShapeType="1"/>
              </p:cNvSpPr>
              <p:nvPr/>
            </p:nvSpPr>
            <p:spPr bwMode="auto">
              <a:xfrm>
                <a:off x="2573" y="2684"/>
                <a:ext cx="1" cy="999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92" name="Line 194"/>
              <p:cNvSpPr>
                <a:spLocks noChangeShapeType="1"/>
              </p:cNvSpPr>
              <p:nvPr/>
            </p:nvSpPr>
            <p:spPr bwMode="auto">
              <a:xfrm>
                <a:off x="2739" y="2847"/>
                <a:ext cx="1" cy="83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93" name="Line 195"/>
              <p:cNvSpPr>
                <a:spLocks noChangeShapeType="1"/>
              </p:cNvSpPr>
              <p:nvPr/>
            </p:nvSpPr>
            <p:spPr bwMode="auto">
              <a:xfrm>
                <a:off x="2905" y="3016"/>
                <a:ext cx="1" cy="66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94" name="Line 196"/>
              <p:cNvSpPr>
                <a:spLocks noChangeShapeType="1"/>
              </p:cNvSpPr>
              <p:nvPr/>
            </p:nvSpPr>
            <p:spPr bwMode="auto">
              <a:xfrm>
                <a:off x="3071" y="3179"/>
                <a:ext cx="1" cy="49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95" name="Line 197"/>
              <p:cNvSpPr>
                <a:spLocks noChangeShapeType="1"/>
              </p:cNvSpPr>
              <p:nvPr/>
            </p:nvSpPr>
            <p:spPr bwMode="auto">
              <a:xfrm>
                <a:off x="3236" y="3348"/>
                <a:ext cx="1" cy="33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96" name="Line 198"/>
              <p:cNvSpPr>
                <a:spLocks noChangeShapeType="1"/>
              </p:cNvSpPr>
              <p:nvPr/>
            </p:nvSpPr>
            <p:spPr bwMode="auto">
              <a:xfrm>
                <a:off x="3402" y="3517"/>
                <a:ext cx="1" cy="16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97" name="Freeform 199"/>
              <p:cNvSpPr>
                <a:spLocks/>
              </p:cNvSpPr>
              <p:nvPr/>
            </p:nvSpPr>
            <p:spPr bwMode="auto">
              <a:xfrm>
                <a:off x="2459" y="2729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4 w 52"/>
                  <a:gd name="T5" fmla="*/ 62 h 80"/>
                  <a:gd name="T6" fmla="*/ 14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62 h 80"/>
                  <a:gd name="T18" fmla="*/ 41 w 52"/>
                  <a:gd name="T19" fmla="*/ 55 h 80"/>
                  <a:gd name="T20" fmla="*/ 41 w 52"/>
                  <a:gd name="T21" fmla="*/ 48 h 80"/>
                  <a:gd name="T22" fmla="*/ 38 w 52"/>
                  <a:gd name="T23" fmla="*/ 45 h 80"/>
                  <a:gd name="T24" fmla="*/ 31 w 52"/>
                  <a:gd name="T25" fmla="*/ 42 h 80"/>
                  <a:gd name="T26" fmla="*/ 27 w 52"/>
                  <a:gd name="T27" fmla="*/ 42 h 80"/>
                  <a:gd name="T28" fmla="*/ 24 w 52"/>
                  <a:gd name="T29" fmla="*/ 42 h 80"/>
                  <a:gd name="T30" fmla="*/ 20 w 52"/>
                  <a:gd name="T31" fmla="*/ 42 h 80"/>
                  <a:gd name="T32" fmla="*/ 20 w 52"/>
                  <a:gd name="T33" fmla="*/ 31 h 80"/>
                  <a:gd name="T34" fmla="*/ 20 w 52"/>
                  <a:gd name="T35" fmla="*/ 31 h 80"/>
                  <a:gd name="T36" fmla="*/ 20 w 52"/>
                  <a:gd name="T37" fmla="*/ 31 h 80"/>
                  <a:gd name="T38" fmla="*/ 27 w 52"/>
                  <a:gd name="T39" fmla="*/ 31 h 80"/>
                  <a:gd name="T40" fmla="*/ 31 w 52"/>
                  <a:gd name="T41" fmla="*/ 28 h 80"/>
                  <a:gd name="T42" fmla="*/ 34 w 52"/>
                  <a:gd name="T43" fmla="*/ 24 h 80"/>
                  <a:gd name="T44" fmla="*/ 38 w 52"/>
                  <a:gd name="T45" fmla="*/ 21 h 80"/>
                  <a:gd name="T46" fmla="*/ 34 w 52"/>
                  <a:gd name="T47" fmla="*/ 17 h 80"/>
                  <a:gd name="T48" fmla="*/ 34 w 52"/>
                  <a:gd name="T49" fmla="*/ 14 h 80"/>
                  <a:gd name="T50" fmla="*/ 31 w 52"/>
                  <a:gd name="T51" fmla="*/ 10 h 80"/>
                  <a:gd name="T52" fmla="*/ 24 w 52"/>
                  <a:gd name="T53" fmla="*/ 10 h 80"/>
                  <a:gd name="T54" fmla="*/ 20 w 52"/>
                  <a:gd name="T55" fmla="*/ 10 h 80"/>
                  <a:gd name="T56" fmla="*/ 17 w 52"/>
                  <a:gd name="T57" fmla="*/ 14 h 80"/>
                  <a:gd name="T58" fmla="*/ 14 w 52"/>
                  <a:gd name="T59" fmla="*/ 17 h 80"/>
                  <a:gd name="T60" fmla="*/ 10 w 52"/>
                  <a:gd name="T61" fmla="*/ 21 h 80"/>
                  <a:gd name="T62" fmla="*/ 0 w 52"/>
                  <a:gd name="T63" fmla="*/ 21 h 80"/>
                  <a:gd name="T64" fmla="*/ 3 w 52"/>
                  <a:gd name="T65" fmla="*/ 10 h 80"/>
                  <a:gd name="T66" fmla="*/ 10 w 52"/>
                  <a:gd name="T67" fmla="*/ 7 h 80"/>
                  <a:gd name="T68" fmla="*/ 17 w 52"/>
                  <a:gd name="T69" fmla="*/ 0 h 80"/>
                  <a:gd name="T70" fmla="*/ 24 w 52"/>
                  <a:gd name="T71" fmla="*/ 0 h 80"/>
                  <a:gd name="T72" fmla="*/ 31 w 52"/>
                  <a:gd name="T73" fmla="*/ 0 h 80"/>
                  <a:gd name="T74" fmla="*/ 34 w 52"/>
                  <a:gd name="T75" fmla="*/ 4 h 80"/>
                  <a:gd name="T76" fmla="*/ 41 w 52"/>
                  <a:gd name="T77" fmla="*/ 7 h 80"/>
                  <a:gd name="T78" fmla="*/ 45 w 52"/>
                  <a:gd name="T79" fmla="*/ 10 h 80"/>
                  <a:gd name="T80" fmla="*/ 45 w 52"/>
                  <a:gd name="T81" fmla="*/ 14 h 80"/>
                  <a:gd name="T82" fmla="*/ 48 w 52"/>
                  <a:gd name="T83" fmla="*/ 21 h 80"/>
                  <a:gd name="T84" fmla="*/ 45 w 52"/>
                  <a:gd name="T85" fmla="*/ 24 h 80"/>
                  <a:gd name="T86" fmla="*/ 45 w 52"/>
                  <a:gd name="T87" fmla="*/ 28 h 80"/>
                  <a:gd name="T88" fmla="*/ 41 w 52"/>
                  <a:gd name="T89" fmla="*/ 31 h 80"/>
                  <a:gd name="T90" fmla="*/ 34 w 52"/>
                  <a:gd name="T91" fmla="*/ 35 h 80"/>
                  <a:gd name="T92" fmla="*/ 41 w 52"/>
                  <a:gd name="T93" fmla="*/ 38 h 80"/>
                  <a:gd name="T94" fmla="*/ 48 w 52"/>
                  <a:gd name="T95" fmla="*/ 42 h 80"/>
                  <a:gd name="T96" fmla="*/ 52 w 52"/>
                  <a:gd name="T97" fmla="*/ 48 h 80"/>
                  <a:gd name="T98" fmla="*/ 52 w 52"/>
                  <a:gd name="T99" fmla="*/ 55 h 80"/>
                  <a:gd name="T100" fmla="*/ 48 w 52"/>
                  <a:gd name="T101" fmla="*/ 66 h 80"/>
                  <a:gd name="T102" fmla="*/ 45 w 52"/>
                  <a:gd name="T103" fmla="*/ 73 h 80"/>
                  <a:gd name="T104" fmla="*/ 34 w 52"/>
                  <a:gd name="T105" fmla="*/ 80 h 80"/>
                  <a:gd name="T106" fmla="*/ 24 w 52"/>
                  <a:gd name="T107" fmla="*/ 80 h 80"/>
                  <a:gd name="T108" fmla="*/ 14 w 52"/>
                  <a:gd name="T109" fmla="*/ 80 h 80"/>
                  <a:gd name="T110" fmla="*/ 7 w 52"/>
                  <a:gd name="T111" fmla="*/ 76 h 80"/>
                  <a:gd name="T112" fmla="*/ 3 w 52"/>
                  <a:gd name="T113" fmla="*/ 69 h 80"/>
                  <a:gd name="T114" fmla="*/ 0 w 52"/>
                  <a:gd name="T115" fmla="*/ 59 h 8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2"/>
                  <a:gd name="T175" fmla="*/ 0 h 80"/>
                  <a:gd name="T176" fmla="*/ 52 w 52"/>
                  <a:gd name="T177" fmla="*/ 80 h 8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4" y="62"/>
                    </a:lnTo>
                    <a:lnTo>
                      <a:pt x="14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62"/>
                    </a:lnTo>
                    <a:lnTo>
                      <a:pt x="41" y="55"/>
                    </a:lnTo>
                    <a:lnTo>
                      <a:pt x="41" y="48"/>
                    </a:lnTo>
                    <a:lnTo>
                      <a:pt x="38" y="45"/>
                    </a:lnTo>
                    <a:lnTo>
                      <a:pt x="31" y="42"/>
                    </a:lnTo>
                    <a:lnTo>
                      <a:pt x="27" y="42"/>
                    </a:lnTo>
                    <a:lnTo>
                      <a:pt x="24" y="42"/>
                    </a:lnTo>
                    <a:lnTo>
                      <a:pt x="20" y="42"/>
                    </a:lnTo>
                    <a:lnTo>
                      <a:pt x="20" y="31"/>
                    </a:lnTo>
                    <a:lnTo>
                      <a:pt x="27" y="31"/>
                    </a:lnTo>
                    <a:lnTo>
                      <a:pt x="31" y="28"/>
                    </a:lnTo>
                    <a:lnTo>
                      <a:pt x="34" y="24"/>
                    </a:lnTo>
                    <a:lnTo>
                      <a:pt x="38" y="21"/>
                    </a:lnTo>
                    <a:lnTo>
                      <a:pt x="34" y="17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10"/>
                    </a:lnTo>
                    <a:lnTo>
                      <a:pt x="20" y="10"/>
                    </a:lnTo>
                    <a:lnTo>
                      <a:pt x="17" y="14"/>
                    </a:lnTo>
                    <a:lnTo>
                      <a:pt x="14" y="17"/>
                    </a:lnTo>
                    <a:lnTo>
                      <a:pt x="10" y="21"/>
                    </a:lnTo>
                    <a:lnTo>
                      <a:pt x="0" y="21"/>
                    </a:lnTo>
                    <a:lnTo>
                      <a:pt x="3" y="10"/>
                    </a:lnTo>
                    <a:lnTo>
                      <a:pt x="10" y="7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4"/>
                    </a:lnTo>
                    <a:lnTo>
                      <a:pt x="41" y="7"/>
                    </a:lnTo>
                    <a:lnTo>
                      <a:pt x="45" y="10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5" y="24"/>
                    </a:lnTo>
                    <a:lnTo>
                      <a:pt x="45" y="28"/>
                    </a:lnTo>
                    <a:lnTo>
                      <a:pt x="41" y="31"/>
                    </a:lnTo>
                    <a:lnTo>
                      <a:pt x="34" y="35"/>
                    </a:lnTo>
                    <a:lnTo>
                      <a:pt x="41" y="38"/>
                    </a:lnTo>
                    <a:lnTo>
                      <a:pt x="48" y="42"/>
                    </a:lnTo>
                    <a:lnTo>
                      <a:pt x="52" y="48"/>
                    </a:lnTo>
                    <a:lnTo>
                      <a:pt x="52" y="55"/>
                    </a:lnTo>
                    <a:lnTo>
                      <a:pt x="48" y="66"/>
                    </a:lnTo>
                    <a:lnTo>
                      <a:pt x="45" y="73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98" name="Freeform 200"/>
              <p:cNvSpPr>
                <a:spLocks noEditPoints="1"/>
              </p:cNvSpPr>
              <p:nvPr/>
            </p:nvSpPr>
            <p:spPr bwMode="auto">
              <a:xfrm>
                <a:off x="2455" y="2895"/>
                <a:ext cx="56" cy="80"/>
              </a:xfrm>
              <a:custGeom>
                <a:avLst/>
                <a:gdLst>
                  <a:gd name="T0" fmla="*/ 35 w 56"/>
                  <a:gd name="T1" fmla="*/ 80 h 80"/>
                  <a:gd name="T2" fmla="*/ 35 w 56"/>
                  <a:gd name="T3" fmla="*/ 62 h 80"/>
                  <a:gd name="T4" fmla="*/ 0 w 56"/>
                  <a:gd name="T5" fmla="*/ 62 h 80"/>
                  <a:gd name="T6" fmla="*/ 0 w 56"/>
                  <a:gd name="T7" fmla="*/ 52 h 80"/>
                  <a:gd name="T8" fmla="*/ 38 w 56"/>
                  <a:gd name="T9" fmla="*/ 0 h 80"/>
                  <a:gd name="T10" fmla="*/ 45 w 56"/>
                  <a:gd name="T11" fmla="*/ 0 h 80"/>
                  <a:gd name="T12" fmla="*/ 45 w 56"/>
                  <a:gd name="T13" fmla="*/ 52 h 80"/>
                  <a:gd name="T14" fmla="*/ 56 w 56"/>
                  <a:gd name="T15" fmla="*/ 52 h 80"/>
                  <a:gd name="T16" fmla="*/ 56 w 56"/>
                  <a:gd name="T17" fmla="*/ 62 h 80"/>
                  <a:gd name="T18" fmla="*/ 45 w 56"/>
                  <a:gd name="T19" fmla="*/ 62 h 80"/>
                  <a:gd name="T20" fmla="*/ 45 w 56"/>
                  <a:gd name="T21" fmla="*/ 80 h 80"/>
                  <a:gd name="T22" fmla="*/ 35 w 56"/>
                  <a:gd name="T23" fmla="*/ 80 h 80"/>
                  <a:gd name="T24" fmla="*/ 35 w 56"/>
                  <a:gd name="T25" fmla="*/ 52 h 80"/>
                  <a:gd name="T26" fmla="*/ 35 w 56"/>
                  <a:gd name="T27" fmla="*/ 21 h 80"/>
                  <a:gd name="T28" fmla="*/ 14 w 56"/>
                  <a:gd name="T29" fmla="*/ 52 h 80"/>
                  <a:gd name="T30" fmla="*/ 35 w 56"/>
                  <a:gd name="T31" fmla="*/ 52 h 8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6"/>
                  <a:gd name="T49" fmla="*/ 0 h 80"/>
                  <a:gd name="T50" fmla="*/ 56 w 56"/>
                  <a:gd name="T51" fmla="*/ 80 h 8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6" h="80">
                    <a:moveTo>
                      <a:pt x="35" y="80"/>
                    </a:moveTo>
                    <a:lnTo>
                      <a:pt x="35" y="62"/>
                    </a:lnTo>
                    <a:lnTo>
                      <a:pt x="0" y="62"/>
                    </a:lnTo>
                    <a:lnTo>
                      <a:pt x="0" y="52"/>
                    </a:lnTo>
                    <a:lnTo>
                      <a:pt x="38" y="0"/>
                    </a:lnTo>
                    <a:lnTo>
                      <a:pt x="45" y="0"/>
                    </a:lnTo>
                    <a:lnTo>
                      <a:pt x="45" y="52"/>
                    </a:lnTo>
                    <a:lnTo>
                      <a:pt x="56" y="52"/>
                    </a:lnTo>
                    <a:lnTo>
                      <a:pt x="56" y="62"/>
                    </a:lnTo>
                    <a:lnTo>
                      <a:pt x="45" y="62"/>
                    </a:lnTo>
                    <a:lnTo>
                      <a:pt x="45" y="80"/>
                    </a:lnTo>
                    <a:lnTo>
                      <a:pt x="35" y="80"/>
                    </a:lnTo>
                    <a:close/>
                    <a:moveTo>
                      <a:pt x="35" y="52"/>
                    </a:moveTo>
                    <a:lnTo>
                      <a:pt x="35" y="21"/>
                    </a:lnTo>
                    <a:lnTo>
                      <a:pt x="14" y="52"/>
                    </a:lnTo>
                    <a:lnTo>
                      <a:pt x="35" y="5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99" name="Freeform 201"/>
              <p:cNvSpPr>
                <a:spLocks/>
              </p:cNvSpPr>
              <p:nvPr/>
            </p:nvSpPr>
            <p:spPr bwMode="auto">
              <a:xfrm>
                <a:off x="2459" y="3061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4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0 h 80"/>
                  <a:gd name="T44" fmla="*/ 17 w 52"/>
                  <a:gd name="T45" fmla="*/ 10 h 80"/>
                  <a:gd name="T46" fmla="*/ 14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4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00" name="Freeform 202"/>
              <p:cNvSpPr>
                <a:spLocks noEditPoints="1"/>
              </p:cNvSpPr>
              <p:nvPr/>
            </p:nvSpPr>
            <p:spPr bwMode="auto">
              <a:xfrm>
                <a:off x="2459" y="3227"/>
                <a:ext cx="52" cy="80"/>
              </a:xfrm>
              <a:custGeom>
                <a:avLst/>
                <a:gdLst>
                  <a:gd name="T0" fmla="*/ 52 w 52"/>
                  <a:gd name="T1" fmla="*/ 21 h 80"/>
                  <a:gd name="T2" fmla="*/ 41 w 52"/>
                  <a:gd name="T3" fmla="*/ 21 h 80"/>
                  <a:gd name="T4" fmla="*/ 38 w 52"/>
                  <a:gd name="T5" fmla="*/ 17 h 80"/>
                  <a:gd name="T6" fmla="*/ 38 w 52"/>
                  <a:gd name="T7" fmla="*/ 14 h 80"/>
                  <a:gd name="T8" fmla="*/ 31 w 52"/>
                  <a:gd name="T9" fmla="*/ 10 h 80"/>
                  <a:gd name="T10" fmla="*/ 27 w 52"/>
                  <a:gd name="T11" fmla="*/ 10 h 80"/>
                  <a:gd name="T12" fmla="*/ 20 w 52"/>
                  <a:gd name="T13" fmla="*/ 10 h 80"/>
                  <a:gd name="T14" fmla="*/ 17 w 52"/>
                  <a:gd name="T15" fmla="*/ 10 h 80"/>
                  <a:gd name="T16" fmla="*/ 14 w 52"/>
                  <a:gd name="T17" fmla="*/ 14 h 80"/>
                  <a:gd name="T18" fmla="*/ 10 w 52"/>
                  <a:gd name="T19" fmla="*/ 21 h 80"/>
                  <a:gd name="T20" fmla="*/ 10 w 52"/>
                  <a:gd name="T21" fmla="*/ 28 h 80"/>
                  <a:gd name="T22" fmla="*/ 10 w 52"/>
                  <a:gd name="T23" fmla="*/ 38 h 80"/>
                  <a:gd name="T24" fmla="*/ 14 w 52"/>
                  <a:gd name="T25" fmla="*/ 35 h 80"/>
                  <a:gd name="T26" fmla="*/ 17 w 52"/>
                  <a:gd name="T27" fmla="*/ 31 h 80"/>
                  <a:gd name="T28" fmla="*/ 24 w 52"/>
                  <a:gd name="T29" fmla="*/ 28 h 80"/>
                  <a:gd name="T30" fmla="*/ 27 w 52"/>
                  <a:gd name="T31" fmla="*/ 28 h 80"/>
                  <a:gd name="T32" fmla="*/ 38 w 52"/>
                  <a:gd name="T33" fmla="*/ 28 h 80"/>
                  <a:gd name="T34" fmla="*/ 45 w 52"/>
                  <a:gd name="T35" fmla="*/ 35 h 80"/>
                  <a:gd name="T36" fmla="*/ 48 w 52"/>
                  <a:gd name="T37" fmla="*/ 41 h 80"/>
                  <a:gd name="T38" fmla="*/ 52 w 52"/>
                  <a:gd name="T39" fmla="*/ 52 h 80"/>
                  <a:gd name="T40" fmla="*/ 52 w 52"/>
                  <a:gd name="T41" fmla="*/ 62 h 80"/>
                  <a:gd name="T42" fmla="*/ 48 w 52"/>
                  <a:gd name="T43" fmla="*/ 66 h 80"/>
                  <a:gd name="T44" fmla="*/ 45 w 52"/>
                  <a:gd name="T45" fmla="*/ 73 h 80"/>
                  <a:gd name="T46" fmla="*/ 38 w 52"/>
                  <a:gd name="T47" fmla="*/ 76 h 80"/>
                  <a:gd name="T48" fmla="*/ 34 w 52"/>
                  <a:gd name="T49" fmla="*/ 80 h 80"/>
                  <a:gd name="T50" fmla="*/ 27 w 52"/>
                  <a:gd name="T51" fmla="*/ 80 h 80"/>
                  <a:gd name="T52" fmla="*/ 14 w 52"/>
                  <a:gd name="T53" fmla="*/ 80 h 80"/>
                  <a:gd name="T54" fmla="*/ 7 w 52"/>
                  <a:gd name="T55" fmla="*/ 73 h 80"/>
                  <a:gd name="T56" fmla="*/ 3 w 52"/>
                  <a:gd name="T57" fmla="*/ 66 h 80"/>
                  <a:gd name="T58" fmla="*/ 0 w 52"/>
                  <a:gd name="T59" fmla="*/ 55 h 80"/>
                  <a:gd name="T60" fmla="*/ 0 w 52"/>
                  <a:gd name="T61" fmla="*/ 41 h 80"/>
                  <a:gd name="T62" fmla="*/ 0 w 52"/>
                  <a:gd name="T63" fmla="*/ 28 h 80"/>
                  <a:gd name="T64" fmla="*/ 3 w 52"/>
                  <a:gd name="T65" fmla="*/ 17 h 80"/>
                  <a:gd name="T66" fmla="*/ 7 w 52"/>
                  <a:gd name="T67" fmla="*/ 10 h 80"/>
                  <a:gd name="T68" fmla="*/ 14 w 52"/>
                  <a:gd name="T69" fmla="*/ 3 h 80"/>
                  <a:gd name="T70" fmla="*/ 20 w 52"/>
                  <a:gd name="T71" fmla="*/ 0 h 80"/>
                  <a:gd name="T72" fmla="*/ 27 w 52"/>
                  <a:gd name="T73" fmla="*/ 0 h 80"/>
                  <a:gd name="T74" fmla="*/ 34 w 52"/>
                  <a:gd name="T75" fmla="*/ 0 h 80"/>
                  <a:gd name="T76" fmla="*/ 41 w 52"/>
                  <a:gd name="T77" fmla="*/ 7 h 80"/>
                  <a:gd name="T78" fmla="*/ 48 w 52"/>
                  <a:gd name="T79" fmla="*/ 10 h 80"/>
                  <a:gd name="T80" fmla="*/ 52 w 52"/>
                  <a:gd name="T81" fmla="*/ 21 h 80"/>
                  <a:gd name="T82" fmla="*/ 10 w 52"/>
                  <a:gd name="T83" fmla="*/ 52 h 80"/>
                  <a:gd name="T84" fmla="*/ 10 w 52"/>
                  <a:gd name="T85" fmla="*/ 59 h 80"/>
                  <a:gd name="T86" fmla="*/ 10 w 52"/>
                  <a:gd name="T87" fmla="*/ 62 h 80"/>
                  <a:gd name="T88" fmla="*/ 14 w 52"/>
                  <a:gd name="T89" fmla="*/ 66 h 80"/>
                  <a:gd name="T90" fmla="*/ 17 w 52"/>
                  <a:gd name="T91" fmla="*/ 69 h 80"/>
                  <a:gd name="T92" fmla="*/ 20 w 52"/>
                  <a:gd name="T93" fmla="*/ 69 h 80"/>
                  <a:gd name="T94" fmla="*/ 24 w 52"/>
                  <a:gd name="T95" fmla="*/ 73 h 80"/>
                  <a:gd name="T96" fmla="*/ 31 w 52"/>
                  <a:gd name="T97" fmla="*/ 69 h 80"/>
                  <a:gd name="T98" fmla="*/ 38 w 52"/>
                  <a:gd name="T99" fmla="*/ 66 h 80"/>
                  <a:gd name="T100" fmla="*/ 41 w 52"/>
                  <a:gd name="T101" fmla="*/ 62 h 80"/>
                  <a:gd name="T102" fmla="*/ 41 w 52"/>
                  <a:gd name="T103" fmla="*/ 55 h 80"/>
                  <a:gd name="T104" fmla="*/ 41 w 52"/>
                  <a:gd name="T105" fmla="*/ 45 h 80"/>
                  <a:gd name="T106" fmla="*/ 38 w 52"/>
                  <a:gd name="T107" fmla="*/ 41 h 80"/>
                  <a:gd name="T108" fmla="*/ 31 w 52"/>
                  <a:gd name="T109" fmla="*/ 38 h 80"/>
                  <a:gd name="T110" fmla="*/ 24 w 52"/>
                  <a:gd name="T111" fmla="*/ 38 h 80"/>
                  <a:gd name="T112" fmla="*/ 17 w 52"/>
                  <a:gd name="T113" fmla="*/ 38 h 80"/>
                  <a:gd name="T114" fmla="*/ 14 w 52"/>
                  <a:gd name="T115" fmla="*/ 41 h 80"/>
                  <a:gd name="T116" fmla="*/ 10 w 52"/>
                  <a:gd name="T117" fmla="*/ 45 h 80"/>
                  <a:gd name="T118" fmla="*/ 10 w 52"/>
                  <a:gd name="T119" fmla="*/ 52 h 8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2"/>
                  <a:gd name="T181" fmla="*/ 0 h 80"/>
                  <a:gd name="T182" fmla="*/ 52 w 52"/>
                  <a:gd name="T183" fmla="*/ 80 h 8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2" h="80">
                    <a:moveTo>
                      <a:pt x="52" y="21"/>
                    </a:moveTo>
                    <a:lnTo>
                      <a:pt x="41" y="21"/>
                    </a:lnTo>
                    <a:lnTo>
                      <a:pt x="38" y="17"/>
                    </a:lnTo>
                    <a:lnTo>
                      <a:pt x="38" y="14"/>
                    </a:lnTo>
                    <a:lnTo>
                      <a:pt x="31" y="10"/>
                    </a:lnTo>
                    <a:lnTo>
                      <a:pt x="27" y="10"/>
                    </a:lnTo>
                    <a:lnTo>
                      <a:pt x="20" y="10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lnTo>
                      <a:pt x="14" y="35"/>
                    </a:lnTo>
                    <a:lnTo>
                      <a:pt x="17" y="31"/>
                    </a:lnTo>
                    <a:lnTo>
                      <a:pt x="24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52" y="62"/>
                    </a:lnTo>
                    <a:lnTo>
                      <a:pt x="48" y="66"/>
                    </a:lnTo>
                    <a:lnTo>
                      <a:pt x="45" y="73"/>
                    </a:lnTo>
                    <a:lnTo>
                      <a:pt x="38" y="76"/>
                    </a:lnTo>
                    <a:lnTo>
                      <a:pt x="34" y="80"/>
                    </a:lnTo>
                    <a:lnTo>
                      <a:pt x="27" y="80"/>
                    </a:lnTo>
                    <a:lnTo>
                      <a:pt x="14" y="80"/>
                    </a:lnTo>
                    <a:lnTo>
                      <a:pt x="7" y="73"/>
                    </a:lnTo>
                    <a:lnTo>
                      <a:pt x="3" y="66"/>
                    </a:lnTo>
                    <a:lnTo>
                      <a:pt x="0" y="55"/>
                    </a:lnTo>
                    <a:lnTo>
                      <a:pt x="0" y="41"/>
                    </a:lnTo>
                    <a:lnTo>
                      <a:pt x="0" y="28"/>
                    </a:lnTo>
                    <a:lnTo>
                      <a:pt x="3" y="17"/>
                    </a:lnTo>
                    <a:lnTo>
                      <a:pt x="7" y="10"/>
                    </a:lnTo>
                    <a:lnTo>
                      <a:pt x="14" y="3"/>
                    </a:lnTo>
                    <a:lnTo>
                      <a:pt x="20" y="0"/>
                    </a:lnTo>
                    <a:lnTo>
                      <a:pt x="27" y="0"/>
                    </a:lnTo>
                    <a:lnTo>
                      <a:pt x="34" y="0"/>
                    </a:lnTo>
                    <a:lnTo>
                      <a:pt x="41" y="7"/>
                    </a:lnTo>
                    <a:lnTo>
                      <a:pt x="48" y="10"/>
                    </a:lnTo>
                    <a:lnTo>
                      <a:pt x="52" y="21"/>
                    </a:lnTo>
                    <a:close/>
                    <a:moveTo>
                      <a:pt x="10" y="52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62"/>
                    </a:lnTo>
                    <a:lnTo>
                      <a:pt x="41" y="55"/>
                    </a:lnTo>
                    <a:lnTo>
                      <a:pt x="41" y="45"/>
                    </a:lnTo>
                    <a:lnTo>
                      <a:pt x="38" y="41"/>
                    </a:lnTo>
                    <a:lnTo>
                      <a:pt x="31" y="38"/>
                    </a:lnTo>
                    <a:lnTo>
                      <a:pt x="24" y="38"/>
                    </a:lnTo>
                    <a:lnTo>
                      <a:pt x="17" y="38"/>
                    </a:lnTo>
                    <a:lnTo>
                      <a:pt x="14" y="41"/>
                    </a:lnTo>
                    <a:lnTo>
                      <a:pt x="10" y="45"/>
                    </a:lnTo>
                    <a:lnTo>
                      <a:pt x="10" y="5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01" name="Freeform 203"/>
              <p:cNvSpPr>
                <a:spLocks/>
              </p:cNvSpPr>
              <p:nvPr/>
            </p:nvSpPr>
            <p:spPr bwMode="auto">
              <a:xfrm>
                <a:off x="2459" y="3393"/>
                <a:ext cx="52" cy="80"/>
              </a:xfrm>
              <a:custGeom>
                <a:avLst/>
                <a:gdLst>
                  <a:gd name="T0" fmla="*/ 0 w 52"/>
                  <a:gd name="T1" fmla="*/ 10 h 80"/>
                  <a:gd name="T2" fmla="*/ 0 w 52"/>
                  <a:gd name="T3" fmla="*/ 0 h 80"/>
                  <a:gd name="T4" fmla="*/ 52 w 52"/>
                  <a:gd name="T5" fmla="*/ 0 h 80"/>
                  <a:gd name="T6" fmla="*/ 52 w 52"/>
                  <a:gd name="T7" fmla="*/ 10 h 80"/>
                  <a:gd name="T8" fmla="*/ 45 w 52"/>
                  <a:gd name="T9" fmla="*/ 17 h 80"/>
                  <a:gd name="T10" fmla="*/ 38 w 52"/>
                  <a:gd name="T11" fmla="*/ 31 h 80"/>
                  <a:gd name="T12" fmla="*/ 31 w 52"/>
                  <a:gd name="T13" fmla="*/ 45 h 80"/>
                  <a:gd name="T14" fmla="*/ 27 w 52"/>
                  <a:gd name="T15" fmla="*/ 59 h 80"/>
                  <a:gd name="T16" fmla="*/ 24 w 52"/>
                  <a:gd name="T17" fmla="*/ 69 h 80"/>
                  <a:gd name="T18" fmla="*/ 24 w 52"/>
                  <a:gd name="T19" fmla="*/ 80 h 80"/>
                  <a:gd name="T20" fmla="*/ 14 w 52"/>
                  <a:gd name="T21" fmla="*/ 80 h 80"/>
                  <a:gd name="T22" fmla="*/ 14 w 52"/>
                  <a:gd name="T23" fmla="*/ 69 h 80"/>
                  <a:gd name="T24" fmla="*/ 17 w 52"/>
                  <a:gd name="T25" fmla="*/ 59 h 80"/>
                  <a:gd name="T26" fmla="*/ 20 w 52"/>
                  <a:gd name="T27" fmla="*/ 45 h 80"/>
                  <a:gd name="T28" fmla="*/ 27 w 52"/>
                  <a:gd name="T29" fmla="*/ 31 h 80"/>
                  <a:gd name="T30" fmla="*/ 34 w 52"/>
                  <a:gd name="T31" fmla="*/ 21 h 80"/>
                  <a:gd name="T32" fmla="*/ 41 w 52"/>
                  <a:gd name="T33" fmla="*/ 10 h 80"/>
                  <a:gd name="T34" fmla="*/ 0 w 52"/>
                  <a:gd name="T35" fmla="*/ 10 h 8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80"/>
                  <a:gd name="T56" fmla="*/ 52 w 52"/>
                  <a:gd name="T57" fmla="*/ 80 h 80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80">
                    <a:moveTo>
                      <a:pt x="0" y="10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52" y="10"/>
                    </a:lnTo>
                    <a:lnTo>
                      <a:pt x="45" y="17"/>
                    </a:lnTo>
                    <a:lnTo>
                      <a:pt x="38" y="31"/>
                    </a:lnTo>
                    <a:lnTo>
                      <a:pt x="31" y="45"/>
                    </a:lnTo>
                    <a:lnTo>
                      <a:pt x="27" y="59"/>
                    </a:lnTo>
                    <a:lnTo>
                      <a:pt x="24" y="69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14" y="69"/>
                    </a:lnTo>
                    <a:lnTo>
                      <a:pt x="17" y="59"/>
                    </a:lnTo>
                    <a:lnTo>
                      <a:pt x="20" y="45"/>
                    </a:lnTo>
                    <a:lnTo>
                      <a:pt x="27" y="31"/>
                    </a:lnTo>
                    <a:lnTo>
                      <a:pt x="34" y="21"/>
                    </a:lnTo>
                    <a:lnTo>
                      <a:pt x="41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02" name="Freeform 204"/>
              <p:cNvSpPr>
                <a:spLocks noEditPoints="1"/>
              </p:cNvSpPr>
              <p:nvPr/>
            </p:nvSpPr>
            <p:spPr bwMode="auto">
              <a:xfrm>
                <a:off x="2459" y="3559"/>
                <a:ext cx="52" cy="79"/>
              </a:xfrm>
              <a:custGeom>
                <a:avLst/>
                <a:gdLst>
                  <a:gd name="T0" fmla="*/ 10 w 52"/>
                  <a:gd name="T1" fmla="*/ 31 h 79"/>
                  <a:gd name="T2" fmla="*/ 3 w 52"/>
                  <a:gd name="T3" fmla="*/ 24 h 79"/>
                  <a:gd name="T4" fmla="*/ 3 w 52"/>
                  <a:gd name="T5" fmla="*/ 10 h 79"/>
                  <a:gd name="T6" fmla="*/ 17 w 52"/>
                  <a:gd name="T7" fmla="*/ 0 h 79"/>
                  <a:gd name="T8" fmla="*/ 34 w 52"/>
                  <a:gd name="T9" fmla="*/ 0 h 79"/>
                  <a:gd name="T10" fmla="*/ 45 w 52"/>
                  <a:gd name="T11" fmla="*/ 14 h 79"/>
                  <a:gd name="T12" fmla="*/ 48 w 52"/>
                  <a:gd name="T13" fmla="*/ 24 h 79"/>
                  <a:gd name="T14" fmla="*/ 41 w 52"/>
                  <a:gd name="T15" fmla="*/ 31 h 79"/>
                  <a:gd name="T16" fmla="*/ 41 w 52"/>
                  <a:gd name="T17" fmla="*/ 38 h 79"/>
                  <a:gd name="T18" fmla="*/ 48 w 52"/>
                  <a:gd name="T19" fmla="*/ 48 h 79"/>
                  <a:gd name="T20" fmla="*/ 48 w 52"/>
                  <a:gd name="T21" fmla="*/ 66 h 79"/>
                  <a:gd name="T22" fmla="*/ 34 w 52"/>
                  <a:gd name="T23" fmla="*/ 79 h 79"/>
                  <a:gd name="T24" fmla="*/ 14 w 52"/>
                  <a:gd name="T25" fmla="*/ 79 h 79"/>
                  <a:gd name="T26" fmla="*/ 0 w 52"/>
                  <a:gd name="T27" fmla="*/ 66 h 79"/>
                  <a:gd name="T28" fmla="*/ 0 w 52"/>
                  <a:gd name="T29" fmla="*/ 48 h 79"/>
                  <a:gd name="T30" fmla="*/ 7 w 52"/>
                  <a:gd name="T31" fmla="*/ 38 h 79"/>
                  <a:gd name="T32" fmla="*/ 14 w 52"/>
                  <a:gd name="T33" fmla="*/ 21 h 79"/>
                  <a:gd name="T34" fmla="*/ 17 w 52"/>
                  <a:gd name="T35" fmla="*/ 28 h 79"/>
                  <a:gd name="T36" fmla="*/ 24 w 52"/>
                  <a:gd name="T37" fmla="*/ 31 h 79"/>
                  <a:gd name="T38" fmla="*/ 34 w 52"/>
                  <a:gd name="T39" fmla="*/ 28 h 79"/>
                  <a:gd name="T40" fmla="*/ 38 w 52"/>
                  <a:gd name="T41" fmla="*/ 21 h 79"/>
                  <a:gd name="T42" fmla="*/ 34 w 52"/>
                  <a:gd name="T43" fmla="*/ 14 h 79"/>
                  <a:gd name="T44" fmla="*/ 24 w 52"/>
                  <a:gd name="T45" fmla="*/ 10 h 79"/>
                  <a:gd name="T46" fmla="*/ 17 w 52"/>
                  <a:gd name="T47" fmla="*/ 14 h 79"/>
                  <a:gd name="T48" fmla="*/ 14 w 52"/>
                  <a:gd name="T49" fmla="*/ 21 h 79"/>
                  <a:gd name="T50" fmla="*/ 10 w 52"/>
                  <a:gd name="T51" fmla="*/ 59 h 79"/>
                  <a:gd name="T52" fmla="*/ 14 w 52"/>
                  <a:gd name="T53" fmla="*/ 66 h 79"/>
                  <a:gd name="T54" fmla="*/ 20 w 52"/>
                  <a:gd name="T55" fmla="*/ 69 h 79"/>
                  <a:gd name="T56" fmla="*/ 31 w 52"/>
                  <a:gd name="T57" fmla="*/ 69 h 79"/>
                  <a:gd name="T58" fmla="*/ 38 w 52"/>
                  <a:gd name="T59" fmla="*/ 62 h 79"/>
                  <a:gd name="T60" fmla="*/ 38 w 52"/>
                  <a:gd name="T61" fmla="*/ 48 h 79"/>
                  <a:gd name="T62" fmla="*/ 31 w 52"/>
                  <a:gd name="T63" fmla="*/ 41 h 79"/>
                  <a:gd name="T64" fmla="*/ 17 w 52"/>
                  <a:gd name="T65" fmla="*/ 41 h 79"/>
                  <a:gd name="T66" fmla="*/ 10 w 52"/>
                  <a:gd name="T67" fmla="*/ 48 h 7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2"/>
                  <a:gd name="T103" fmla="*/ 0 h 79"/>
                  <a:gd name="T104" fmla="*/ 52 w 52"/>
                  <a:gd name="T105" fmla="*/ 79 h 7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2" h="79">
                    <a:moveTo>
                      <a:pt x="14" y="35"/>
                    </a:moveTo>
                    <a:lnTo>
                      <a:pt x="10" y="31"/>
                    </a:lnTo>
                    <a:lnTo>
                      <a:pt x="3" y="28"/>
                    </a:lnTo>
                    <a:lnTo>
                      <a:pt x="3" y="24"/>
                    </a:lnTo>
                    <a:lnTo>
                      <a:pt x="3" y="21"/>
                    </a:lnTo>
                    <a:lnTo>
                      <a:pt x="3" y="10"/>
                    </a:lnTo>
                    <a:lnTo>
                      <a:pt x="7" y="7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4" y="0"/>
                    </a:lnTo>
                    <a:lnTo>
                      <a:pt x="41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4"/>
                    </a:lnTo>
                    <a:lnTo>
                      <a:pt x="45" y="28"/>
                    </a:lnTo>
                    <a:lnTo>
                      <a:pt x="41" y="31"/>
                    </a:lnTo>
                    <a:lnTo>
                      <a:pt x="34" y="35"/>
                    </a:lnTo>
                    <a:lnTo>
                      <a:pt x="41" y="38"/>
                    </a:lnTo>
                    <a:lnTo>
                      <a:pt x="48" y="41"/>
                    </a:lnTo>
                    <a:lnTo>
                      <a:pt x="48" y="48"/>
                    </a:lnTo>
                    <a:lnTo>
                      <a:pt x="52" y="55"/>
                    </a:lnTo>
                    <a:lnTo>
                      <a:pt x="48" y="66"/>
                    </a:lnTo>
                    <a:lnTo>
                      <a:pt x="45" y="73"/>
                    </a:lnTo>
                    <a:lnTo>
                      <a:pt x="34" y="79"/>
                    </a:lnTo>
                    <a:lnTo>
                      <a:pt x="24" y="79"/>
                    </a:lnTo>
                    <a:lnTo>
                      <a:pt x="14" y="79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5"/>
                    </a:lnTo>
                    <a:lnTo>
                      <a:pt x="0" y="48"/>
                    </a:lnTo>
                    <a:lnTo>
                      <a:pt x="3" y="41"/>
                    </a:lnTo>
                    <a:lnTo>
                      <a:pt x="7" y="38"/>
                    </a:lnTo>
                    <a:lnTo>
                      <a:pt x="14" y="35"/>
                    </a:lnTo>
                    <a:close/>
                    <a:moveTo>
                      <a:pt x="14" y="21"/>
                    </a:moveTo>
                    <a:lnTo>
                      <a:pt x="14" y="24"/>
                    </a:lnTo>
                    <a:lnTo>
                      <a:pt x="17" y="28"/>
                    </a:lnTo>
                    <a:lnTo>
                      <a:pt x="20" y="31"/>
                    </a:lnTo>
                    <a:lnTo>
                      <a:pt x="24" y="31"/>
                    </a:lnTo>
                    <a:lnTo>
                      <a:pt x="31" y="31"/>
                    </a:lnTo>
                    <a:lnTo>
                      <a:pt x="34" y="28"/>
                    </a:lnTo>
                    <a:lnTo>
                      <a:pt x="38" y="24"/>
                    </a:lnTo>
                    <a:lnTo>
                      <a:pt x="38" y="21"/>
                    </a:lnTo>
                    <a:lnTo>
                      <a:pt x="38" y="17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10"/>
                    </a:lnTo>
                    <a:lnTo>
                      <a:pt x="20" y="10"/>
                    </a:lnTo>
                    <a:lnTo>
                      <a:pt x="17" y="14"/>
                    </a:lnTo>
                    <a:lnTo>
                      <a:pt x="14" y="17"/>
                    </a:lnTo>
                    <a:lnTo>
                      <a:pt x="14" y="21"/>
                    </a:lnTo>
                    <a:close/>
                    <a:moveTo>
                      <a:pt x="10" y="55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62"/>
                    </a:lnTo>
                    <a:lnTo>
                      <a:pt x="41" y="55"/>
                    </a:lnTo>
                    <a:lnTo>
                      <a:pt x="38" y="48"/>
                    </a:lnTo>
                    <a:lnTo>
                      <a:pt x="34" y="45"/>
                    </a:lnTo>
                    <a:lnTo>
                      <a:pt x="31" y="41"/>
                    </a:lnTo>
                    <a:lnTo>
                      <a:pt x="24" y="41"/>
                    </a:lnTo>
                    <a:lnTo>
                      <a:pt x="17" y="41"/>
                    </a:lnTo>
                    <a:lnTo>
                      <a:pt x="14" y="45"/>
                    </a:lnTo>
                    <a:lnTo>
                      <a:pt x="10" y="48"/>
                    </a:lnTo>
                    <a:lnTo>
                      <a:pt x="10" y="55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03" name="Freeform 205"/>
              <p:cNvSpPr>
                <a:spLocks/>
              </p:cNvSpPr>
              <p:nvPr/>
            </p:nvSpPr>
            <p:spPr bwMode="auto">
              <a:xfrm>
                <a:off x="2625" y="3559"/>
                <a:ext cx="52" cy="79"/>
              </a:xfrm>
              <a:custGeom>
                <a:avLst/>
                <a:gdLst>
                  <a:gd name="T0" fmla="*/ 0 w 52"/>
                  <a:gd name="T1" fmla="*/ 10 h 79"/>
                  <a:gd name="T2" fmla="*/ 0 w 52"/>
                  <a:gd name="T3" fmla="*/ 0 h 79"/>
                  <a:gd name="T4" fmla="*/ 52 w 52"/>
                  <a:gd name="T5" fmla="*/ 0 h 79"/>
                  <a:gd name="T6" fmla="*/ 52 w 52"/>
                  <a:gd name="T7" fmla="*/ 10 h 79"/>
                  <a:gd name="T8" fmla="*/ 45 w 52"/>
                  <a:gd name="T9" fmla="*/ 17 h 79"/>
                  <a:gd name="T10" fmla="*/ 38 w 52"/>
                  <a:gd name="T11" fmla="*/ 31 h 79"/>
                  <a:gd name="T12" fmla="*/ 31 w 52"/>
                  <a:gd name="T13" fmla="*/ 45 h 79"/>
                  <a:gd name="T14" fmla="*/ 27 w 52"/>
                  <a:gd name="T15" fmla="*/ 59 h 79"/>
                  <a:gd name="T16" fmla="*/ 24 w 52"/>
                  <a:gd name="T17" fmla="*/ 69 h 79"/>
                  <a:gd name="T18" fmla="*/ 24 w 52"/>
                  <a:gd name="T19" fmla="*/ 79 h 79"/>
                  <a:gd name="T20" fmla="*/ 13 w 52"/>
                  <a:gd name="T21" fmla="*/ 79 h 79"/>
                  <a:gd name="T22" fmla="*/ 13 w 52"/>
                  <a:gd name="T23" fmla="*/ 69 h 79"/>
                  <a:gd name="T24" fmla="*/ 17 w 52"/>
                  <a:gd name="T25" fmla="*/ 59 h 79"/>
                  <a:gd name="T26" fmla="*/ 20 w 52"/>
                  <a:gd name="T27" fmla="*/ 45 h 79"/>
                  <a:gd name="T28" fmla="*/ 27 w 52"/>
                  <a:gd name="T29" fmla="*/ 31 h 79"/>
                  <a:gd name="T30" fmla="*/ 34 w 52"/>
                  <a:gd name="T31" fmla="*/ 21 h 79"/>
                  <a:gd name="T32" fmla="*/ 41 w 52"/>
                  <a:gd name="T33" fmla="*/ 10 h 79"/>
                  <a:gd name="T34" fmla="*/ 0 w 52"/>
                  <a:gd name="T35" fmla="*/ 10 h 7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9"/>
                  <a:gd name="T56" fmla="*/ 52 w 52"/>
                  <a:gd name="T57" fmla="*/ 79 h 7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9">
                    <a:moveTo>
                      <a:pt x="0" y="10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52" y="10"/>
                    </a:lnTo>
                    <a:lnTo>
                      <a:pt x="45" y="17"/>
                    </a:lnTo>
                    <a:lnTo>
                      <a:pt x="38" y="31"/>
                    </a:lnTo>
                    <a:lnTo>
                      <a:pt x="31" y="45"/>
                    </a:lnTo>
                    <a:lnTo>
                      <a:pt x="27" y="59"/>
                    </a:lnTo>
                    <a:lnTo>
                      <a:pt x="24" y="69"/>
                    </a:lnTo>
                    <a:lnTo>
                      <a:pt x="24" y="79"/>
                    </a:lnTo>
                    <a:lnTo>
                      <a:pt x="13" y="79"/>
                    </a:lnTo>
                    <a:lnTo>
                      <a:pt x="13" y="69"/>
                    </a:lnTo>
                    <a:lnTo>
                      <a:pt x="17" y="59"/>
                    </a:lnTo>
                    <a:lnTo>
                      <a:pt x="20" y="45"/>
                    </a:lnTo>
                    <a:lnTo>
                      <a:pt x="27" y="31"/>
                    </a:lnTo>
                    <a:lnTo>
                      <a:pt x="34" y="21"/>
                    </a:lnTo>
                    <a:lnTo>
                      <a:pt x="41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04" name="Freeform 206"/>
              <p:cNvSpPr>
                <a:spLocks noEditPoints="1"/>
              </p:cNvSpPr>
              <p:nvPr/>
            </p:nvSpPr>
            <p:spPr bwMode="auto">
              <a:xfrm>
                <a:off x="2791" y="3559"/>
                <a:ext cx="51" cy="79"/>
              </a:xfrm>
              <a:custGeom>
                <a:avLst/>
                <a:gdLst>
                  <a:gd name="T0" fmla="*/ 51 w 51"/>
                  <a:gd name="T1" fmla="*/ 21 h 79"/>
                  <a:gd name="T2" fmla="*/ 41 w 51"/>
                  <a:gd name="T3" fmla="*/ 21 h 79"/>
                  <a:gd name="T4" fmla="*/ 38 w 51"/>
                  <a:gd name="T5" fmla="*/ 17 h 79"/>
                  <a:gd name="T6" fmla="*/ 38 w 51"/>
                  <a:gd name="T7" fmla="*/ 14 h 79"/>
                  <a:gd name="T8" fmla="*/ 31 w 51"/>
                  <a:gd name="T9" fmla="*/ 10 h 79"/>
                  <a:gd name="T10" fmla="*/ 27 w 51"/>
                  <a:gd name="T11" fmla="*/ 10 h 79"/>
                  <a:gd name="T12" fmla="*/ 20 w 51"/>
                  <a:gd name="T13" fmla="*/ 10 h 79"/>
                  <a:gd name="T14" fmla="*/ 17 w 51"/>
                  <a:gd name="T15" fmla="*/ 10 h 79"/>
                  <a:gd name="T16" fmla="*/ 13 w 51"/>
                  <a:gd name="T17" fmla="*/ 14 h 79"/>
                  <a:gd name="T18" fmla="*/ 10 w 51"/>
                  <a:gd name="T19" fmla="*/ 21 h 79"/>
                  <a:gd name="T20" fmla="*/ 10 w 51"/>
                  <a:gd name="T21" fmla="*/ 28 h 79"/>
                  <a:gd name="T22" fmla="*/ 10 w 51"/>
                  <a:gd name="T23" fmla="*/ 38 h 79"/>
                  <a:gd name="T24" fmla="*/ 13 w 51"/>
                  <a:gd name="T25" fmla="*/ 35 h 79"/>
                  <a:gd name="T26" fmla="*/ 17 w 51"/>
                  <a:gd name="T27" fmla="*/ 31 h 79"/>
                  <a:gd name="T28" fmla="*/ 24 w 51"/>
                  <a:gd name="T29" fmla="*/ 28 h 79"/>
                  <a:gd name="T30" fmla="*/ 27 w 51"/>
                  <a:gd name="T31" fmla="*/ 28 h 79"/>
                  <a:gd name="T32" fmla="*/ 38 w 51"/>
                  <a:gd name="T33" fmla="*/ 28 h 79"/>
                  <a:gd name="T34" fmla="*/ 45 w 51"/>
                  <a:gd name="T35" fmla="*/ 35 h 79"/>
                  <a:gd name="T36" fmla="*/ 48 w 51"/>
                  <a:gd name="T37" fmla="*/ 41 h 79"/>
                  <a:gd name="T38" fmla="*/ 51 w 51"/>
                  <a:gd name="T39" fmla="*/ 52 h 79"/>
                  <a:gd name="T40" fmla="*/ 51 w 51"/>
                  <a:gd name="T41" fmla="*/ 62 h 79"/>
                  <a:gd name="T42" fmla="*/ 48 w 51"/>
                  <a:gd name="T43" fmla="*/ 66 h 79"/>
                  <a:gd name="T44" fmla="*/ 45 w 51"/>
                  <a:gd name="T45" fmla="*/ 73 h 79"/>
                  <a:gd name="T46" fmla="*/ 38 w 51"/>
                  <a:gd name="T47" fmla="*/ 76 h 79"/>
                  <a:gd name="T48" fmla="*/ 34 w 51"/>
                  <a:gd name="T49" fmla="*/ 79 h 79"/>
                  <a:gd name="T50" fmla="*/ 27 w 51"/>
                  <a:gd name="T51" fmla="*/ 79 h 79"/>
                  <a:gd name="T52" fmla="*/ 13 w 51"/>
                  <a:gd name="T53" fmla="*/ 79 h 79"/>
                  <a:gd name="T54" fmla="*/ 6 w 51"/>
                  <a:gd name="T55" fmla="*/ 73 h 79"/>
                  <a:gd name="T56" fmla="*/ 3 w 51"/>
                  <a:gd name="T57" fmla="*/ 66 h 79"/>
                  <a:gd name="T58" fmla="*/ 0 w 51"/>
                  <a:gd name="T59" fmla="*/ 55 h 79"/>
                  <a:gd name="T60" fmla="*/ 0 w 51"/>
                  <a:gd name="T61" fmla="*/ 41 h 79"/>
                  <a:gd name="T62" fmla="*/ 0 w 51"/>
                  <a:gd name="T63" fmla="*/ 28 h 79"/>
                  <a:gd name="T64" fmla="*/ 3 w 51"/>
                  <a:gd name="T65" fmla="*/ 17 h 79"/>
                  <a:gd name="T66" fmla="*/ 6 w 51"/>
                  <a:gd name="T67" fmla="*/ 10 h 79"/>
                  <a:gd name="T68" fmla="*/ 13 w 51"/>
                  <a:gd name="T69" fmla="*/ 3 h 79"/>
                  <a:gd name="T70" fmla="*/ 20 w 51"/>
                  <a:gd name="T71" fmla="*/ 0 h 79"/>
                  <a:gd name="T72" fmla="*/ 27 w 51"/>
                  <a:gd name="T73" fmla="*/ 0 h 79"/>
                  <a:gd name="T74" fmla="*/ 34 w 51"/>
                  <a:gd name="T75" fmla="*/ 0 h 79"/>
                  <a:gd name="T76" fmla="*/ 41 w 51"/>
                  <a:gd name="T77" fmla="*/ 7 h 79"/>
                  <a:gd name="T78" fmla="*/ 48 w 51"/>
                  <a:gd name="T79" fmla="*/ 10 h 79"/>
                  <a:gd name="T80" fmla="*/ 51 w 51"/>
                  <a:gd name="T81" fmla="*/ 21 h 79"/>
                  <a:gd name="T82" fmla="*/ 10 w 51"/>
                  <a:gd name="T83" fmla="*/ 52 h 79"/>
                  <a:gd name="T84" fmla="*/ 10 w 51"/>
                  <a:gd name="T85" fmla="*/ 59 h 79"/>
                  <a:gd name="T86" fmla="*/ 10 w 51"/>
                  <a:gd name="T87" fmla="*/ 62 h 79"/>
                  <a:gd name="T88" fmla="*/ 13 w 51"/>
                  <a:gd name="T89" fmla="*/ 66 h 79"/>
                  <a:gd name="T90" fmla="*/ 17 w 51"/>
                  <a:gd name="T91" fmla="*/ 69 h 79"/>
                  <a:gd name="T92" fmla="*/ 20 w 51"/>
                  <a:gd name="T93" fmla="*/ 69 h 79"/>
                  <a:gd name="T94" fmla="*/ 24 w 51"/>
                  <a:gd name="T95" fmla="*/ 73 h 79"/>
                  <a:gd name="T96" fmla="*/ 31 w 51"/>
                  <a:gd name="T97" fmla="*/ 69 h 79"/>
                  <a:gd name="T98" fmla="*/ 38 w 51"/>
                  <a:gd name="T99" fmla="*/ 66 h 79"/>
                  <a:gd name="T100" fmla="*/ 41 w 51"/>
                  <a:gd name="T101" fmla="*/ 62 h 79"/>
                  <a:gd name="T102" fmla="*/ 41 w 51"/>
                  <a:gd name="T103" fmla="*/ 55 h 79"/>
                  <a:gd name="T104" fmla="*/ 41 w 51"/>
                  <a:gd name="T105" fmla="*/ 45 h 79"/>
                  <a:gd name="T106" fmla="*/ 38 w 51"/>
                  <a:gd name="T107" fmla="*/ 41 h 79"/>
                  <a:gd name="T108" fmla="*/ 31 w 51"/>
                  <a:gd name="T109" fmla="*/ 38 h 79"/>
                  <a:gd name="T110" fmla="*/ 24 w 51"/>
                  <a:gd name="T111" fmla="*/ 38 h 79"/>
                  <a:gd name="T112" fmla="*/ 17 w 51"/>
                  <a:gd name="T113" fmla="*/ 38 h 79"/>
                  <a:gd name="T114" fmla="*/ 13 w 51"/>
                  <a:gd name="T115" fmla="*/ 41 h 79"/>
                  <a:gd name="T116" fmla="*/ 10 w 51"/>
                  <a:gd name="T117" fmla="*/ 45 h 79"/>
                  <a:gd name="T118" fmla="*/ 10 w 51"/>
                  <a:gd name="T119" fmla="*/ 52 h 79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1"/>
                  <a:gd name="T181" fmla="*/ 0 h 79"/>
                  <a:gd name="T182" fmla="*/ 51 w 51"/>
                  <a:gd name="T183" fmla="*/ 79 h 79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1" h="79">
                    <a:moveTo>
                      <a:pt x="51" y="21"/>
                    </a:moveTo>
                    <a:lnTo>
                      <a:pt x="41" y="21"/>
                    </a:lnTo>
                    <a:lnTo>
                      <a:pt x="38" y="17"/>
                    </a:lnTo>
                    <a:lnTo>
                      <a:pt x="38" y="14"/>
                    </a:lnTo>
                    <a:lnTo>
                      <a:pt x="31" y="10"/>
                    </a:lnTo>
                    <a:lnTo>
                      <a:pt x="27" y="10"/>
                    </a:lnTo>
                    <a:lnTo>
                      <a:pt x="20" y="10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lnTo>
                      <a:pt x="13" y="35"/>
                    </a:lnTo>
                    <a:lnTo>
                      <a:pt x="17" y="31"/>
                    </a:lnTo>
                    <a:lnTo>
                      <a:pt x="24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1"/>
                    </a:lnTo>
                    <a:lnTo>
                      <a:pt x="51" y="52"/>
                    </a:lnTo>
                    <a:lnTo>
                      <a:pt x="51" y="62"/>
                    </a:lnTo>
                    <a:lnTo>
                      <a:pt x="48" y="66"/>
                    </a:lnTo>
                    <a:lnTo>
                      <a:pt x="45" y="73"/>
                    </a:lnTo>
                    <a:lnTo>
                      <a:pt x="38" y="76"/>
                    </a:lnTo>
                    <a:lnTo>
                      <a:pt x="34" y="79"/>
                    </a:lnTo>
                    <a:lnTo>
                      <a:pt x="27" y="79"/>
                    </a:lnTo>
                    <a:lnTo>
                      <a:pt x="13" y="79"/>
                    </a:lnTo>
                    <a:lnTo>
                      <a:pt x="6" y="73"/>
                    </a:lnTo>
                    <a:lnTo>
                      <a:pt x="3" y="66"/>
                    </a:lnTo>
                    <a:lnTo>
                      <a:pt x="0" y="55"/>
                    </a:lnTo>
                    <a:lnTo>
                      <a:pt x="0" y="41"/>
                    </a:lnTo>
                    <a:lnTo>
                      <a:pt x="0" y="28"/>
                    </a:lnTo>
                    <a:lnTo>
                      <a:pt x="3" y="17"/>
                    </a:lnTo>
                    <a:lnTo>
                      <a:pt x="6" y="10"/>
                    </a:lnTo>
                    <a:lnTo>
                      <a:pt x="13" y="3"/>
                    </a:lnTo>
                    <a:lnTo>
                      <a:pt x="20" y="0"/>
                    </a:lnTo>
                    <a:lnTo>
                      <a:pt x="27" y="0"/>
                    </a:lnTo>
                    <a:lnTo>
                      <a:pt x="34" y="0"/>
                    </a:lnTo>
                    <a:lnTo>
                      <a:pt x="41" y="7"/>
                    </a:lnTo>
                    <a:lnTo>
                      <a:pt x="48" y="10"/>
                    </a:lnTo>
                    <a:lnTo>
                      <a:pt x="51" y="21"/>
                    </a:lnTo>
                    <a:close/>
                    <a:moveTo>
                      <a:pt x="10" y="52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62"/>
                    </a:lnTo>
                    <a:lnTo>
                      <a:pt x="41" y="55"/>
                    </a:lnTo>
                    <a:lnTo>
                      <a:pt x="41" y="45"/>
                    </a:lnTo>
                    <a:lnTo>
                      <a:pt x="38" y="41"/>
                    </a:lnTo>
                    <a:lnTo>
                      <a:pt x="31" y="38"/>
                    </a:lnTo>
                    <a:lnTo>
                      <a:pt x="24" y="38"/>
                    </a:lnTo>
                    <a:lnTo>
                      <a:pt x="17" y="38"/>
                    </a:lnTo>
                    <a:lnTo>
                      <a:pt x="13" y="41"/>
                    </a:lnTo>
                    <a:lnTo>
                      <a:pt x="10" y="45"/>
                    </a:lnTo>
                    <a:lnTo>
                      <a:pt x="10" y="5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05" name="Freeform 207"/>
              <p:cNvSpPr>
                <a:spLocks/>
              </p:cNvSpPr>
              <p:nvPr/>
            </p:nvSpPr>
            <p:spPr bwMode="auto">
              <a:xfrm>
                <a:off x="2957" y="3559"/>
                <a:ext cx="51" cy="79"/>
              </a:xfrm>
              <a:custGeom>
                <a:avLst/>
                <a:gdLst>
                  <a:gd name="T0" fmla="*/ 0 w 51"/>
                  <a:gd name="T1" fmla="*/ 59 h 79"/>
                  <a:gd name="T2" fmla="*/ 10 w 51"/>
                  <a:gd name="T3" fmla="*/ 59 h 79"/>
                  <a:gd name="T4" fmla="*/ 10 w 51"/>
                  <a:gd name="T5" fmla="*/ 62 h 79"/>
                  <a:gd name="T6" fmla="*/ 13 w 51"/>
                  <a:gd name="T7" fmla="*/ 69 h 79"/>
                  <a:gd name="T8" fmla="*/ 20 w 51"/>
                  <a:gd name="T9" fmla="*/ 69 h 79"/>
                  <a:gd name="T10" fmla="*/ 24 w 51"/>
                  <a:gd name="T11" fmla="*/ 73 h 79"/>
                  <a:gd name="T12" fmla="*/ 31 w 51"/>
                  <a:gd name="T13" fmla="*/ 69 h 79"/>
                  <a:gd name="T14" fmla="*/ 38 w 51"/>
                  <a:gd name="T15" fmla="*/ 66 h 79"/>
                  <a:gd name="T16" fmla="*/ 41 w 51"/>
                  <a:gd name="T17" fmla="*/ 59 h 79"/>
                  <a:gd name="T18" fmla="*/ 41 w 51"/>
                  <a:gd name="T19" fmla="*/ 52 h 79"/>
                  <a:gd name="T20" fmla="*/ 41 w 51"/>
                  <a:gd name="T21" fmla="*/ 45 h 79"/>
                  <a:gd name="T22" fmla="*/ 38 w 51"/>
                  <a:gd name="T23" fmla="*/ 41 h 79"/>
                  <a:gd name="T24" fmla="*/ 31 w 51"/>
                  <a:gd name="T25" fmla="*/ 38 h 79"/>
                  <a:gd name="T26" fmla="*/ 24 w 51"/>
                  <a:gd name="T27" fmla="*/ 35 h 79"/>
                  <a:gd name="T28" fmla="*/ 20 w 51"/>
                  <a:gd name="T29" fmla="*/ 35 h 79"/>
                  <a:gd name="T30" fmla="*/ 17 w 51"/>
                  <a:gd name="T31" fmla="*/ 38 h 79"/>
                  <a:gd name="T32" fmla="*/ 13 w 51"/>
                  <a:gd name="T33" fmla="*/ 41 h 79"/>
                  <a:gd name="T34" fmla="*/ 10 w 51"/>
                  <a:gd name="T35" fmla="*/ 41 h 79"/>
                  <a:gd name="T36" fmla="*/ 0 w 51"/>
                  <a:gd name="T37" fmla="*/ 41 h 79"/>
                  <a:gd name="T38" fmla="*/ 10 w 51"/>
                  <a:gd name="T39" fmla="*/ 0 h 79"/>
                  <a:gd name="T40" fmla="*/ 48 w 51"/>
                  <a:gd name="T41" fmla="*/ 0 h 79"/>
                  <a:gd name="T42" fmla="*/ 48 w 51"/>
                  <a:gd name="T43" fmla="*/ 10 h 79"/>
                  <a:gd name="T44" fmla="*/ 17 w 51"/>
                  <a:gd name="T45" fmla="*/ 10 h 79"/>
                  <a:gd name="T46" fmla="*/ 13 w 51"/>
                  <a:gd name="T47" fmla="*/ 31 h 79"/>
                  <a:gd name="T48" fmla="*/ 20 w 51"/>
                  <a:gd name="T49" fmla="*/ 28 h 79"/>
                  <a:gd name="T50" fmla="*/ 27 w 51"/>
                  <a:gd name="T51" fmla="*/ 28 h 79"/>
                  <a:gd name="T52" fmla="*/ 38 w 51"/>
                  <a:gd name="T53" fmla="*/ 28 h 79"/>
                  <a:gd name="T54" fmla="*/ 44 w 51"/>
                  <a:gd name="T55" fmla="*/ 35 h 79"/>
                  <a:gd name="T56" fmla="*/ 48 w 51"/>
                  <a:gd name="T57" fmla="*/ 41 h 79"/>
                  <a:gd name="T58" fmla="*/ 51 w 51"/>
                  <a:gd name="T59" fmla="*/ 52 h 79"/>
                  <a:gd name="T60" fmla="*/ 48 w 51"/>
                  <a:gd name="T61" fmla="*/ 62 h 79"/>
                  <a:gd name="T62" fmla="*/ 44 w 51"/>
                  <a:gd name="T63" fmla="*/ 73 h 79"/>
                  <a:gd name="T64" fmla="*/ 41 w 51"/>
                  <a:gd name="T65" fmla="*/ 76 h 79"/>
                  <a:gd name="T66" fmla="*/ 34 w 51"/>
                  <a:gd name="T67" fmla="*/ 79 h 79"/>
                  <a:gd name="T68" fmla="*/ 24 w 51"/>
                  <a:gd name="T69" fmla="*/ 79 h 79"/>
                  <a:gd name="T70" fmla="*/ 13 w 51"/>
                  <a:gd name="T71" fmla="*/ 79 h 79"/>
                  <a:gd name="T72" fmla="*/ 6 w 51"/>
                  <a:gd name="T73" fmla="*/ 76 h 79"/>
                  <a:gd name="T74" fmla="*/ 3 w 51"/>
                  <a:gd name="T75" fmla="*/ 69 h 79"/>
                  <a:gd name="T76" fmla="*/ 0 w 51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79"/>
                  <a:gd name="T119" fmla="*/ 51 w 51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79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1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1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1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79"/>
                    </a:lnTo>
                    <a:lnTo>
                      <a:pt x="24" y="79"/>
                    </a:lnTo>
                    <a:lnTo>
                      <a:pt x="13" y="79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06" name="Freeform 209"/>
              <p:cNvSpPr>
                <a:spLocks noEditPoints="1"/>
              </p:cNvSpPr>
              <p:nvPr/>
            </p:nvSpPr>
            <p:spPr bwMode="auto">
              <a:xfrm>
                <a:off x="3119" y="3559"/>
                <a:ext cx="55" cy="79"/>
              </a:xfrm>
              <a:custGeom>
                <a:avLst/>
                <a:gdLst>
                  <a:gd name="T0" fmla="*/ 35 w 55"/>
                  <a:gd name="T1" fmla="*/ 79 h 79"/>
                  <a:gd name="T2" fmla="*/ 35 w 55"/>
                  <a:gd name="T3" fmla="*/ 62 h 79"/>
                  <a:gd name="T4" fmla="*/ 0 w 55"/>
                  <a:gd name="T5" fmla="*/ 62 h 79"/>
                  <a:gd name="T6" fmla="*/ 0 w 55"/>
                  <a:gd name="T7" fmla="*/ 52 h 79"/>
                  <a:gd name="T8" fmla="*/ 38 w 55"/>
                  <a:gd name="T9" fmla="*/ 0 h 79"/>
                  <a:gd name="T10" fmla="*/ 45 w 55"/>
                  <a:gd name="T11" fmla="*/ 0 h 79"/>
                  <a:gd name="T12" fmla="*/ 45 w 55"/>
                  <a:gd name="T13" fmla="*/ 52 h 79"/>
                  <a:gd name="T14" fmla="*/ 55 w 55"/>
                  <a:gd name="T15" fmla="*/ 52 h 79"/>
                  <a:gd name="T16" fmla="*/ 55 w 55"/>
                  <a:gd name="T17" fmla="*/ 62 h 79"/>
                  <a:gd name="T18" fmla="*/ 45 w 55"/>
                  <a:gd name="T19" fmla="*/ 62 h 79"/>
                  <a:gd name="T20" fmla="*/ 45 w 55"/>
                  <a:gd name="T21" fmla="*/ 79 h 79"/>
                  <a:gd name="T22" fmla="*/ 35 w 55"/>
                  <a:gd name="T23" fmla="*/ 79 h 79"/>
                  <a:gd name="T24" fmla="*/ 35 w 55"/>
                  <a:gd name="T25" fmla="*/ 52 h 79"/>
                  <a:gd name="T26" fmla="*/ 35 w 55"/>
                  <a:gd name="T27" fmla="*/ 21 h 79"/>
                  <a:gd name="T28" fmla="*/ 14 w 55"/>
                  <a:gd name="T29" fmla="*/ 52 h 79"/>
                  <a:gd name="T30" fmla="*/ 35 w 55"/>
                  <a:gd name="T31" fmla="*/ 52 h 7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5"/>
                  <a:gd name="T49" fmla="*/ 0 h 79"/>
                  <a:gd name="T50" fmla="*/ 55 w 55"/>
                  <a:gd name="T51" fmla="*/ 79 h 7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5" h="79">
                    <a:moveTo>
                      <a:pt x="35" y="79"/>
                    </a:moveTo>
                    <a:lnTo>
                      <a:pt x="35" y="62"/>
                    </a:lnTo>
                    <a:lnTo>
                      <a:pt x="0" y="62"/>
                    </a:lnTo>
                    <a:lnTo>
                      <a:pt x="0" y="52"/>
                    </a:lnTo>
                    <a:lnTo>
                      <a:pt x="38" y="0"/>
                    </a:lnTo>
                    <a:lnTo>
                      <a:pt x="45" y="0"/>
                    </a:lnTo>
                    <a:lnTo>
                      <a:pt x="45" y="52"/>
                    </a:lnTo>
                    <a:lnTo>
                      <a:pt x="55" y="52"/>
                    </a:lnTo>
                    <a:lnTo>
                      <a:pt x="55" y="62"/>
                    </a:lnTo>
                    <a:lnTo>
                      <a:pt x="45" y="62"/>
                    </a:lnTo>
                    <a:lnTo>
                      <a:pt x="45" y="79"/>
                    </a:lnTo>
                    <a:lnTo>
                      <a:pt x="35" y="79"/>
                    </a:lnTo>
                    <a:close/>
                    <a:moveTo>
                      <a:pt x="35" y="52"/>
                    </a:moveTo>
                    <a:lnTo>
                      <a:pt x="35" y="21"/>
                    </a:lnTo>
                    <a:lnTo>
                      <a:pt x="14" y="52"/>
                    </a:lnTo>
                    <a:lnTo>
                      <a:pt x="35" y="5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07" name="Freeform 210"/>
              <p:cNvSpPr>
                <a:spLocks/>
              </p:cNvSpPr>
              <p:nvPr/>
            </p:nvSpPr>
            <p:spPr bwMode="auto">
              <a:xfrm>
                <a:off x="3288" y="3559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1 w 52"/>
                  <a:gd name="T3" fmla="*/ 59 h 79"/>
                  <a:gd name="T4" fmla="*/ 14 w 52"/>
                  <a:gd name="T5" fmla="*/ 62 h 79"/>
                  <a:gd name="T6" fmla="*/ 14 w 52"/>
                  <a:gd name="T7" fmla="*/ 69 h 79"/>
                  <a:gd name="T8" fmla="*/ 21 w 52"/>
                  <a:gd name="T9" fmla="*/ 69 h 79"/>
                  <a:gd name="T10" fmla="*/ 25 w 52"/>
                  <a:gd name="T11" fmla="*/ 73 h 79"/>
                  <a:gd name="T12" fmla="*/ 31 w 52"/>
                  <a:gd name="T13" fmla="*/ 69 h 79"/>
                  <a:gd name="T14" fmla="*/ 38 w 52"/>
                  <a:gd name="T15" fmla="*/ 66 h 79"/>
                  <a:gd name="T16" fmla="*/ 42 w 52"/>
                  <a:gd name="T17" fmla="*/ 62 h 79"/>
                  <a:gd name="T18" fmla="*/ 42 w 52"/>
                  <a:gd name="T19" fmla="*/ 55 h 79"/>
                  <a:gd name="T20" fmla="*/ 42 w 52"/>
                  <a:gd name="T21" fmla="*/ 48 h 79"/>
                  <a:gd name="T22" fmla="*/ 38 w 52"/>
                  <a:gd name="T23" fmla="*/ 45 h 79"/>
                  <a:gd name="T24" fmla="*/ 31 w 52"/>
                  <a:gd name="T25" fmla="*/ 41 h 79"/>
                  <a:gd name="T26" fmla="*/ 28 w 52"/>
                  <a:gd name="T27" fmla="*/ 41 h 79"/>
                  <a:gd name="T28" fmla="*/ 25 w 52"/>
                  <a:gd name="T29" fmla="*/ 41 h 79"/>
                  <a:gd name="T30" fmla="*/ 21 w 52"/>
                  <a:gd name="T31" fmla="*/ 41 h 79"/>
                  <a:gd name="T32" fmla="*/ 21 w 52"/>
                  <a:gd name="T33" fmla="*/ 31 h 79"/>
                  <a:gd name="T34" fmla="*/ 21 w 52"/>
                  <a:gd name="T35" fmla="*/ 31 h 79"/>
                  <a:gd name="T36" fmla="*/ 21 w 52"/>
                  <a:gd name="T37" fmla="*/ 31 h 79"/>
                  <a:gd name="T38" fmla="*/ 28 w 52"/>
                  <a:gd name="T39" fmla="*/ 31 h 79"/>
                  <a:gd name="T40" fmla="*/ 31 w 52"/>
                  <a:gd name="T41" fmla="*/ 28 h 79"/>
                  <a:gd name="T42" fmla="*/ 35 w 52"/>
                  <a:gd name="T43" fmla="*/ 24 h 79"/>
                  <a:gd name="T44" fmla="*/ 38 w 52"/>
                  <a:gd name="T45" fmla="*/ 21 h 79"/>
                  <a:gd name="T46" fmla="*/ 35 w 52"/>
                  <a:gd name="T47" fmla="*/ 17 h 79"/>
                  <a:gd name="T48" fmla="*/ 35 w 52"/>
                  <a:gd name="T49" fmla="*/ 14 h 79"/>
                  <a:gd name="T50" fmla="*/ 31 w 52"/>
                  <a:gd name="T51" fmla="*/ 10 h 79"/>
                  <a:gd name="T52" fmla="*/ 25 w 52"/>
                  <a:gd name="T53" fmla="*/ 10 h 79"/>
                  <a:gd name="T54" fmla="*/ 21 w 52"/>
                  <a:gd name="T55" fmla="*/ 10 h 79"/>
                  <a:gd name="T56" fmla="*/ 18 w 52"/>
                  <a:gd name="T57" fmla="*/ 14 h 79"/>
                  <a:gd name="T58" fmla="*/ 14 w 52"/>
                  <a:gd name="T59" fmla="*/ 17 h 79"/>
                  <a:gd name="T60" fmla="*/ 11 w 52"/>
                  <a:gd name="T61" fmla="*/ 21 h 79"/>
                  <a:gd name="T62" fmla="*/ 0 w 52"/>
                  <a:gd name="T63" fmla="*/ 21 h 79"/>
                  <a:gd name="T64" fmla="*/ 4 w 52"/>
                  <a:gd name="T65" fmla="*/ 10 h 79"/>
                  <a:gd name="T66" fmla="*/ 11 w 52"/>
                  <a:gd name="T67" fmla="*/ 7 h 79"/>
                  <a:gd name="T68" fmla="*/ 18 w 52"/>
                  <a:gd name="T69" fmla="*/ 0 h 79"/>
                  <a:gd name="T70" fmla="*/ 25 w 52"/>
                  <a:gd name="T71" fmla="*/ 0 h 79"/>
                  <a:gd name="T72" fmla="*/ 31 w 52"/>
                  <a:gd name="T73" fmla="*/ 0 h 79"/>
                  <a:gd name="T74" fmla="*/ 35 w 52"/>
                  <a:gd name="T75" fmla="*/ 3 h 79"/>
                  <a:gd name="T76" fmla="*/ 42 w 52"/>
                  <a:gd name="T77" fmla="*/ 7 h 79"/>
                  <a:gd name="T78" fmla="*/ 45 w 52"/>
                  <a:gd name="T79" fmla="*/ 10 h 79"/>
                  <a:gd name="T80" fmla="*/ 45 w 52"/>
                  <a:gd name="T81" fmla="*/ 14 h 79"/>
                  <a:gd name="T82" fmla="*/ 49 w 52"/>
                  <a:gd name="T83" fmla="*/ 21 h 79"/>
                  <a:gd name="T84" fmla="*/ 45 w 52"/>
                  <a:gd name="T85" fmla="*/ 24 h 79"/>
                  <a:gd name="T86" fmla="*/ 45 w 52"/>
                  <a:gd name="T87" fmla="*/ 28 h 79"/>
                  <a:gd name="T88" fmla="*/ 42 w 52"/>
                  <a:gd name="T89" fmla="*/ 31 h 79"/>
                  <a:gd name="T90" fmla="*/ 35 w 52"/>
                  <a:gd name="T91" fmla="*/ 35 h 79"/>
                  <a:gd name="T92" fmla="*/ 42 w 52"/>
                  <a:gd name="T93" fmla="*/ 38 h 79"/>
                  <a:gd name="T94" fmla="*/ 49 w 52"/>
                  <a:gd name="T95" fmla="*/ 41 h 79"/>
                  <a:gd name="T96" fmla="*/ 52 w 52"/>
                  <a:gd name="T97" fmla="*/ 48 h 79"/>
                  <a:gd name="T98" fmla="*/ 52 w 52"/>
                  <a:gd name="T99" fmla="*/ 55 h 79"/>
                  <a:gd name="T100" fmla="*/ 49 w 52"/>
                  <a:gd name="T101" fmla="*/ 66 h 79"/>
                  <a:gd name="T102" fmla="*/ 45 w 52"/>
                  <a:gd name="T103" fmla="*/ 73 h 79"/>
                  <a:gd name="T104" fmla="*/ 35 w 52"/>
                  <a:gd name="T105" fmla="*/ 79 h 79"/>
                  <a:gd name="T106" fmla="*/ 25 w 52"/>
                  <a:gd name="T107" fmla="*/ 79 h 79"/>
                  <a:gd name="T108" fmla="*/ 14 w 52"/>
                  <a:gd name="T109" fmla="*/ 79 h 79"/>
                  <a:gd name="T110" fmla="*/ 7 w 52"/>
                  <a:gd name="T111" fmla="*/ 76 h 79"/>
                  <a:gd name="T112" fmla="*/ 4 w 52"/>
                  <a:gd name="T113" fmla="*/ 69 h 79"/>
                  <a:gd name="T114" fmla="*/ 0 w 52"/>
                  <a:gd name="T115" fmla="*/ 59 h 79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2"/>
                  <a:gd name="T175" fmla="*/ 0 h 79"/>
                  <a:gd name="T176" fmla="*/ 52 w 52"/>
                  <a:gd name="T177" fmla="*/ 79 h 79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2" h="79">
                    <a:moveTo>
                      <a:pt x="0" y="59"/>
                    </a:moveTo>
                    <a:lnTo>
                      <a:pt x="11" y="59"/>
                    </a:lnTo>
                    <a:lnTo>
                      <a:pt x="14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62"/>
                    </a:lnTo>
                    <a:lnTo>
                      <a:pt x="42" y="55"/>
                    </a:lnTo>
                    <a:lnTo>
                      <a:pt x="42" y="48"/>
                    </a:lnTo>
                    <a:lnTo>
                      <a:pt x="38" y="45"/>
                    </a:lnTo>
                    <a:lnTo>
                      <a:pt x="31" y="41"/>
                    </a:lnTo>
                    <a:lnTo>
                      <a:pt x="28" y="41"/>
                    </a:lnTo>
                    <a:lnTo>
                      <a:pt x="25" y="41"/>
                    </a:lnTo>
                    <a:lnTo>
                      <a:pt x="21" y="41"/>
                    </a:lnTo>
                    <a:lnTo>
                      <a:pt x="21" y="31"/>
                    </a:lnTo>
                    <a:lnTo>
                      <a:pt x="28" y="31"/>
                    </a:lnTo>
                    <a:lnTo>
                      <a:pt x="31" y="28"/>
                    </a:lnTo>
                    <a:lnTo>
                      <a:pt x="35" y="24"/>
                    </a:lnTo>
                    <a:lnTo>
                      <a:pt x="38" y="21"/>
                    </a:lnTo>
                    <a:lnTo>
                      <a:pt x="35" y="17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10"/>
                    </a:lnTo>
                    <a:lnTo>
                      <a:pt x="21" y="10"/>
                    </a:lnTo>
                    <a:lnTo>
                      <a:pt x="18" y="14"/>
                    </a:lnTo>
                    <a:lnTo>
                      <a:pt x="14" y="17"/>
                    </a:lnTo>
                    <a:lnTo>
                      <a:pt x="11" y="21"/>
                    </a:lnTo>
                    <a:lnTo>
                      <a:pt x="0" y="21"/>
                    </a:lnTo>
                    <a:lnTo>
                      <a:pt x="4" y="10"/>
                    </a:lnTo>
                    <a:lnTo>
                      <a:pt x="11" y="7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3"/>
                    </a:lnTo>
                    <a:lnTo>
                      <a:pt x="42" y="7"/>
                    </a:lnTo>
                    <a:lnTo>
                      <a:pt x="45" y="10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5" y="24"/>
                    </a:lnTo>
                    <a:lnTo>
                      <a:pt x="45" y="28"/>
                    </a:lnTo>
                    <a:lnTo>
                      <a:pt x="42" y="31"/>
                    </a:lnTo>
                    <a:lnTo>
                      <a:pt x="35" y="35"/>
                    </a:lnTo>
                    <a:lnTo>
                      <a:pt x="42" y="38"/>
                    </a:lnTo>
                    <a:lnTo>
                      <a:pt x="49" y="41"/>
                    </a:lnTo>
                    <a:lnTo>
                      <a:pt x="52" y="48"/>
                    </a:lnTo>
                    <a:lnTo>
                      <a:pt x="52" y="55"/>
                    </a:lnTo>
                    <a:lnTo>
                      <a:pt x="49" y="66"/>
                    </a:lnTo>
                    <a:lnTo>
                      <a:pt x="45" y="73"/>
                    </a:lnTo>
                    <a:lnTo>
                      <a:pt x="35" y="79"/>
                    </a:lnTo>
                    <a:lnTo>
                      <a:pt x="25" y="79"/>
                    </a:lnTo>
                    <a:lnTo>
                      <a:pt x="14" y="79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08" name="Freeform 211"/>
              <p:cNvSpPr>
                <a:spLocks noEditPoints="1"/>
              </p:cNvSpPr>
              <p:nvPr/>
            </p:nvSpPr>
            <p:spPr bwMode="auto">
              <a:xfrm>
                <a:off x="2625" y="3393"/>
                <a:ext cx="52" cy="80"/>
              </a:xfrm>
              <a:custGeom>
                <a:avLst/>
                <a:gdLst>
                  <a:gd name="T0" fmla="*/ 52 w 52"/>
                  <a:gd name="T1" fmla="*/ 21 h 80"/>
                  <a:gd name="T2" fmla="*/ 41 w 52"/>
                  <a:gd name="T3" fmla="*/ 21 h 80"/>
                  <a:gd name="T4" fmla="*/ 38 w 52"/>
                  <a:gd name="T5" fmla="*/ 17 h 80"/>
                  <a:gd name="T6" fmla="*/ 38 w 52"/>
                  <a:gd name="T7" fmla="*/ 14 h 80"/>
                  <a:gd name="T8" fmla="*/ 31 w 52"/>
                  <a:gd name="T9" fmla="*/ 10 h 80"/>
                  <a:gd name="T10" fmla="*/ 27 w 52"/>
                  <a:gd name="T11" fmla="*/ 10 h 80"/>
                  <a:gd name="T12" fmla="*/ 20 w 52"/>
                  <a:gd name="T13" fmla="*/ 10 h 80"/>
                  <a:gd name="T14" fmla="*/ 17 w 52"/>
                  <a:gd name="T15" fmla="*/ 10 h 80"/>
                  <a:gd name="T16" fmla="*/ 13 w 52"/>
                  <a:gd name="T17" fmla="*/ 14 h 80"/>
                  <a:gd name="T18" fmla="*/ 10 w 52"/>
                  <a:gd name="T19" fmla="*/ 21 h 80"/>
                  <a:gd name="T20" fmla="*/ 10 w 52"/>
                  <a:gd name="T21" fmla="*/ 28 h 80"/>
                  <a:gd name="T22" fmla="*/ 10 w 52"/>
                  <a:gd name="T23" fmla="*/ 38 h 80"/>
                  <a:gd name="T24" fmla="*/ 13 w 52"/>
                  <a:gd name="T25" fmla="*/ 35 h 80"/>
                  <a:gd name="T26" fmla="*/ 17 w 52"/>
                  <a:gd name="T27" fmla="*/ 31 h 80"/>
                  <a:gd name="T28" fmla="*/ 24 w 52"/>
                  <a:gd name="T29" fmla="*/ 28 h 80"/>
                  <a:gd name="T30" fmla="*/ 27 w 52"/>
                  <a:gd name="T31" fmla="*/ 28 h 80"/>
                  <a:gd name="T32" fmla="*/ 38 w 52"/>
                  <a:gd name="T33" fmla="*/ 28 h 80"/>
                  <a:gd name="T34" fmla="*/ 45 w 52"/>
                  <a:gd name="T35" fmla="*/ 35 h 80"/>
                  <a:gd name="T36" fmla="*/ 48 w 52"/>
                  <a:gd name="T37" fmla="*/ 41 h 80"/>
                  <a:gd name="T38" fmla="*/ 52 w 52"/>
                  <a:gd name="T39" fmla="*/ 52 h 80"/>
                  <a:gd name="T40" fmla="*/ 52 w 52"/>
                  <a:gd name="T41" fmla="*/ 62 h 80"/>
                  <a:gd name="T42" fmla="*/ 48 w 52"/>
                  <a:gd name="T43" fmla="*/ 66 h 80"/>
                  <a:gd name="T44" fmla="*/ 45 w 52"/>
                  <a:gd name="T45" fmla="*/ 73 h 80"/>
                  <a:gd name="T46" fmla="*/ 38 w 52"/>
                  <a:gd name="T47" fmla="*/ 76 h 80"/>
                  <a:gd name="T48" fmla="*/ 34 w 52"/>
                  <a:gd name="T49" fmla="*/ 80 h 80"/>
                  <a:gd name="T50" fmla="*/ 27 w 52"/>
                  <a:gd name="T51" fmla="*/ 80 h 80"/>
                  <a:gd name="T52" fmla="*/ 13 w 52"/>
                  <a:gd name="T53" fmla="*/ 80 h 80"/>
                  <a:gd name="T54" fmla="*/ 7 w 52"/>
                  <a:gd name="T55" fmla="*/ 73 h 80"/>
                  <a:gd name="T56" fmla="*/ 3 w 52"/>
                  <a:gd name="T57" fmla="*/ 66 h 80"/>
                  <a:gd name="T58" fmla="*/ 0 w 52"/>
                  <a:gd name="T59" fmla="*/ 55 h 80"/>
                  <a:gd name="T60" fmla="*/ 0 w 52"/>
                  <a:gd name="T61" fmla="*/ 41 h 80"/>
                  <a:gd name="T62" fmla="*/ 0 w 52"/>
                  <a:gd name="T63" fmla="*/ 28 h 80"/>
                  <a:gd name="T64" fmla="*/ 3 w 52"/>
                  <a:gd name="T65" fmla="*/ 17 h 80"/>
                  <a:gd name="T66" fmla="*/ 7 w 52"/>
                  <a:gd name="T67" fmla="*/ 10 h 80"/>
                  <a:gd name="T68" fmla="*/ 13 w 52"/>
                  <a:gd name="T69" fmla="*/ 3 h 80"/>
                  <a:gd name="T70" fmla="*/ 20 w 52"/>
                  <a:gd name="T71" fmla="*/ 0 h 80"/>
                  <a:gd name="T72" fmla="*/ 27 w 52"/>
                  <a:gd name="T73" fmla="*/ 0 h 80"/>
                  <a:gd name="T74" fmla="*/ 34 w 52"/>
                  <a:gd name="T75" fmla="*/ 0 h 80"/>
                  <a:gd name="T76" fmla="*/ 41 w 52"/>
                  <a:gd name="T77" fmla="*/ 7 h 80"/>
                  <a:gd name="T78" fmla="*/ 48 w 52"/>
                  <a:gd name="T79" fmla="*/ 10 h 80"/>
                  <a:gd name="T80" fmla="*/ 52 w 52"/>
                  <a:gd name="T81" fmla="*/ 21 h 80"/>
                  <a:gd name="T82" fmla="*/ 10 w 52"/>
                  <a:gd name="T83" fmla="*/ 52 h 80"/>
                  <a:gd name="T84" fmla="*/ 10 w 52"/>
                  <a:gd name="T85" fmla="*/ 59 h 80"/>
                  <a:gd name="T86" fmla="*/ 10 w 52"/>
                  <a:gd name="T87" fmla="*/ 62 h 80"/>
                  <a:gd name="T88" fmla="*/ 13 w 52"/>
                  <a:gd name="T89" fmla="*/ 66 h 80"/>
                  <a:gd name="T90" fmla="*/ 17 w 52"/>
                  <a:gd name="T91" fmla="*/ 69 h 80"/>
                  <a:gd name="T92" fmla="*/ 20 w 52"/>
                  <a:gd name="T93" fmla="*/ 69 h 80"/>
                  <a:gd name="T94" fmla="*/ 24 w 52"/>
                  <a:gd name="T95" fmla="*/ 73 h 80"/>
                  <a:gd name="T96" fmla="*/ 31 w 52"/>
                  <a:gd name="T97" fmla="*/ 69 h 80"/>
                  <a:gd name="T98" fmla="*/ 38 w 52"/>
                  <a:gd name="T99" fmla="*/ 66 h 80"/>
                  <a:gd name="T100" fmla="*/ 41 w 52"/>
                  <a:gd name="T101" fmla="*/ 62 h 80"/>
                  <a:gd name="T102" fmla="*/ 41 w 52"/>
                  <a:gd name="T103" fmla="*/ 55 h 80"/>
                  <a:gd name="T104" fmla="*/ 41 w 52"/>
                  <a:gd name="T105" fmla="*/ 45 h 80"/>
                  <a:gd name="T106" fmla="*/ 38 w 52"/>
                  <a:gd name="T107" fmla="*/ 41 h 80"/>
                  <a:gd name="T108" fmla="*/ 31 w 52"/>
                  <a:gd name="T109" fmla="*/ 38 h 80"/>
                  <a:gd name="T110" fmla="*/ 24 w 52"/>
                  <a:gd name="T111" fmla="*/ 38 h 80"/>
                  <a:gd name="T112" fmla="*/ 17 w 52"/>
                  <a:gd name="T113" fmla="*/ 38 h 80"/>
                  <a:gd name="T114" fmla="*/ 13 w 52"/>
                  <a:gd name="T115" fmla="*/ 41 h 80"/>
                  <a:gd name="T116" fmla="*/ 10 w 52"/>
                  <a:gd name="T117" fmla="*/ 45 h 80"/>
                  <a:gd name="T118" fmla="*/ 10 w 52"/>
                  <a:gd name="T119" fmla="*/ 52 h 8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2"/>
                  <a:gd name="T181" fmla="*/ 0 h 80"/>
                  <a:gd name="T182" fmla="*/ 52 w 52"/>
                  <a:gd name="T183" fmla="*/ 80 h 8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2" h="80">
                    <a:moveTo>
                      <a:pt x="52" y="21"/>
                    </a:moveTo>
                    <a:lnTo>
                      <a:pt x="41" y="21"/>
                    </a:lnTo>
                    <a:lnTo>
                      <a:pt x="38" y="17"/>
                    </a:lnTo>
                    <a:lnTo>
                      <a:pt x="38" y="14"/>
                    </a:lnTo>
                    <a:lnTo>
                      <a:pt x="31" y="10"/>
                    </a:lnTo>
                    <a:lnTo>
                      <a:pt x="27" y="10"/>
                    </a:lnTo>
                    <a:lnTo>
                      <a:pt x="20" y="10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lnTo>
                      <a:pt x="13" y="35"/>
                    </a:lnTo>
                    <a:lnTo>
                      <a:pt x="17" y="31"/>
                    </a:lnTo>
                    <a:lnTo>
                      <a:pt x="24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52" y="62"/>
                    </a:lnTo>
                    <a:lnTo>
                      <a:pt x="48" y="66"/>
                    </a:lnTo>
                    <a:lnTo>
                      <a:pt x="45" y="73"/>
                    </a:lnTo>
                    <a:lnTo>
                      <a:pt x="38" y="76"/>
                    </a:lnTo>
                    <a:lnTo>
                      <a:pt x="34" y="80"/>
                    </a:lnTo>
                    <a:lnTo>
                      <a:pt x="27" y="80"/>
                    </a:lnTo>
                    <a:lnTo>
                      <a:pt x="13" y="80"/>
                    </a:lnTo>
                    <a:lnTo>
                      <a:pt x="7" y="73"/>
                    </a:lnTo>
                    <a:lnTo>
                      <a:pt x="3" y="66"/>
                    </a:lnTo>
                    <a:lnTo>
                      <a:pt x="0" y="55"/>
                    </a:lnTo>
                    <a:lnTo>
                      <a:pt x="0" y="41"/>
                    </a:lnTo>
                    <a:lnTo>
                      <a:pt x="0" y="28"/>
                    </a:lnTo>
                    <a:lnTo>
                      <a:pt x="3" y="17"/>
                    </a:lnTo>
                    <a:lnTo>
                      <a:pt x="7" y="10"/>
                    </a:lnTo>
                    <a:lnTo>
                      <a:pt x="13" y="3"/>
                    </a:lnTo>
                    <a:lnTo>
                      <a:pt x="20" y="0"/>
                    </a:lnTo>
                    <a:lnTo>
                      <a:pt x="27" y="0"/>
                    </a:lnTo>
                    <a:lnTo>
                      <a:pt x="34" y="0"/>
                    </a:lnTo>
                    <a:lnTo>
                      <a:pt x="41" y="7"/>
                    </a:lnTo>
                    <a:lnTo>
                      <a:pt x="48" y="10"/>
                    </a:lnTo>
                    <a:lnTo>
                      <a:pt x="52" y="21"/>
                    </a:lnTo>
                    <a:close/>
                    <a:moveTo>
                      <a:pt x="10" y="52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62"/>
                    </a:lnTo>
                    <a:lnTo>
                      <a:pt x="41" y="55"/>
                    </a:lnTo>
                    <a:lnTo>
                      <a:pt x="41" y="45"/>
                    </a:lnTo>
                    <a:lnTo>
                      <a:pt x="38" y="41"/>
                    </a:lnTo>
                    <a:lnTo>
                      <a:pt x="31" y="38"/>
                    </a:lnTo>
                    <a:lnTo>
                      <a:pt x="24" y="38"/>
                    </a:lnTo>
                    <a:lnTo>
                      <a:pt x="17" y="38"/>
                    </a:lnTo>
                    <a:lnTo>
                      <a:pt x="13" y="41"/>
                    </a:lnTo>
                    <a:lnTo>
                      <a:pt x="10" y="45"/>
                    </a:lnTo>
                    <a:lnTo>
                      <a:pt x="10" y="5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09" name="Freeform 212"/>
              <p:cNvSpPr>
                <a:spLocks/>
              </p:cNvSpPr>
              <p:nvPr/>
            </p:nvSpPr>
            <p:spPr bwMode="auto">
              <a:xfrm>
                <a:off x="2791" y="3393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1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1 h 80"/>
                  <a:gd name="T34" fmla="*/ 10 w 51"/>
                  <a:gd name="T35" fmla="*/ 41 h 80"/>
                  <a:gd name="T36" fmla="*/ 0 w 51"/>
                  <a:gd name="T37" fmla="*/ 41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0 h 80"/>
                  <a:gd name="T44" fmla="*/ 17 w 51"/>
                  <a:gd name="T45" fmla="*/ 10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5 w 51"/>
                  <a:gd name="T55" fmla="*/ 35 h 80"/>
                  <a:gd name="T56" fmla="*/ 48 w 51"/>
                  <a:gd name="T57" fmla="*/ 41 h 80"/>
                  <a:gd name="T58" fmla="*/ 51 w 51"/>
                  <a:gd name="T59" fmla="*/ 52 h 80"/>
                  <a:gd name="T60" fmla="*/ 48 w 51"/>
                  <a:gd name="T61" fmla="*/ 62 h 80"/>
                  <a:gd name="T62" fmla="*/ 45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1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1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1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10" name="Freeform 213"/>
              <p:cNvSpPr>
                <a:spLocks noEditPoints="1"/>
              </p:cNvSpPr>
              <p:nvPr/>
            </p:nvSpPr>
            <p:spPr bwMode="auto">
              <a:xfrm>
                <a:off x="2953" y="3393"/>
                <a:ext cx="55" cy="80"/>
              </a:xfrm>
              <a:custGeom>
                <a:avLst/>
                <a:gdLst>
                  <a:gd name="T0" fmla="*/ 35 w 55"/>
                  <a:gd name="T1" fmla="*/ 80 h 80"/>
                  <a:gd name="T2" fmla="*/ 35 w 55"/>
                  <a:gd name="T3" fmla="*/ 62 h 80"/>
                  <a:gd name="T4" fmla="*/ 0 w 55"/>
                  <a:gd name="T5" fmla="*/ 62 h 80"/>
                  <a:gd name="T6" fmla="*/ 0 w 55"/>
                  <a:gd name="T7" fmla="*/ 52 h 80"/>
                  <a:gd name="T8" fmla="*/ 38 w 55"/>
                  <a:gd name="T9" fmla="*/ 0 h 80"/>
                  <a:gd name="T10" fmla="*/ 45 w 55"/>
                  <a:gd name="T11" fmla="*/ 0 h 80"/>
                  <a:gd name="T12" fmla="*/ 45 w 55"/>
                  <a:gd name="T13" fmla="*/ 52 h 80"/>
                  <a:gd name="T14" fmla="*/ 55 w 55"/>
                  <a:gd name="T15" fmla="*/ 52 h 80"/>
                  <a:gd name="T16" fmla="*/ 55 w 55"/>
                  <a:gd name="T17" fmla="*/ 62 h 80"/>
                  <a:gd name="T18" fmla="*/ 45 w 55"/>
                  <a:gd name="T19" fmla="*/ 62 h 80"/>
                  <a:gd name="T20" fmla="*/ 45 w 55"/>
                  <a:gd name="T21" fmla="*/ 80 h 80"/>
                  <a:gd name="T22" fmla="*/ 35 w 55"/>
                  <a:gd name="T23" fmla="*/ 80 h 80"/>
                  <a:gd name="T24" fmla="*/ 35 w 55"/>
                  <a:gd name="T25" fmla="*/ 52 h 80"/>
                  <a:gd name="T26" fmla="*/ 35 w 55"/>
                  <a:gd name="T27" fmla="*/ 21 h 80"/>
                  <a:gd name="T28" fmla="*/ 14 w 55"/>
                  <a:gd name="T29" fmla="*/ 52 h 80"/>
                  <a:gd name="T30" fmla="*/ 35 w 55"/>
                  <a:gd name="T31" fmla="*/ 52 h 8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5"/>
                  <a:gd name="T49" fmla="*/ 0 h 80"/>
                  <a:gd name="T50" fmla="*/ 55 w 55"/>
                  <a:gd name="T51" fmla="*/ 80 h 8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5" h="80">
                    <a:moveTo>
                      <a:pt x="35" y="80"/>
                    </a:moveTo>
                    <a:lnTo>
                      <a:pt x="35" y="62"/>
                    </a:lnTo>
                    <a:lnTo>
                      <a:pt x="0" y="62"/>
                    </a:lnTo>
                    <a:lnTo>
                      <a:pt x="0" y="52"/>
                    </a:lnTo>
                    <a:lnTo>
                      <a:pt x="38" y="0"/>
                    </a:lnTo>
                    <a:lnTo>
                      <a:pt x="45" y="0"/>
                    </a:lnTo>
                    <a:lnTo>
                      <a:pt x="45" y="52"/>
                    </a:lnTo>
                    <a:lnTo>
                      <a:pt x="55" y="52"/>
                    </a:lnTo>
                    <a:lnTo>
                      <a:pt x="55" y="62"/>
                    </a:lnTo>
                    <a:lnTo>
                      <a:pt x="45" y="62"/>
                    </a:lnTo>
                    <a:lnTo>
                      <a:pt x="45" y="80"/>
                    </a:lnTo>
                    <a:lnTo>
                      <a:pt x="35" y="80"/>
                    </a:lnTo>
                    <a:close/>
                    <a:moveTo>
                      <a:pt x="35" y="52"/>
                    </a:moveTo>
                    <a:lnTo>
                      <a:pt x="35" y="21"/>
                    </a:lnTo>
                    <a:lnTo>
                      <a:pt x="14" y="52"/>
                    </a:lnTo>
                    <a:lnTo>
                      <a:pt x="35" y="5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11" name="Freeform 214"/>
              <p:cNvSpPr>
                <a:spLocks/>
              </p:cNvSpPr>
              <p:nvPr/>
            </p:nvSpPr>
            <p:spPr bwMode="auto">
              <a:xfrm>
                <a:off x="3122" y="3393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4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62 h 80"/>
                  <a:gd name="T18" fmla="*/ 42 w 52"/>
                  <a:gd name="T19" fmla="*/ 55 h 80"/>
                  <a:gd name="T20" fmla="*/ 42 w 52"/>
                  <a:gd name="T21" fmla="*/ 48 h 80"/>
                  <a:gd name="T22" fmla="*/ 38 w 52"/>
                  <a:gd name="T23" fmla="*/ 45 h 80"/>
                  <a:gd name="T24" fmla="*/ 32 w 52"/>
                  <a:gd name="T25" fmla="*/ 41 h 80"/>
                  <a:gd name="T26" fmla="*/ 28 w 52"/>
                  <a:gd name="T27" fmla="*/ 41 h 80"/>
                  <a:gd name="T28" fmla="*/ 25 w 52"/>
                  <a:gd name="T29" fmla="*/ 41 h 80"/>
                  <a:gd name="T30" fmla="*/ 21 w 52"/>
                  <a:gd name="T31" fmla="*/ 41 h 80"/>
                  <a:gd name="T32" fmla="*/ 21 w 52"/>
                  <a:gd name="T33" fmla="*/ 31 h 80"/>
                  <a:gd name="T34" fmla="*/ 21 w 52"/>
                  <a:gd name="T35" fmla="*/ 31 h 80"/>
                  <a:gd name="T36" fmla="*/ 21 w 52"/>
                  <a:gd name="T37" fmla="*/ 31 h 80"/>
                  <a:gd name="T38" fmla="*/ 28 w 52"/>
                  <a:gd name="T39" fmla="*/ 31 h 80"/>
                  <a:gd name="T40" fmla="*/ 32 w 52"/>
                  <a:gd name="T41" fmla="*/ 28 h 80"/>
                  <a:gd name="T42" fmla="*/ 35 w 52"/>
                  <a:gd name="T43" fmla="*/ 24 h 80"/>
                  <a:gd name="T44" fmla="*/ 38 w 52"/>
                  <a:gd name="T45" fmla="*/ 21 h 80"/>
                  <a:gd name="T46" fmla="*/ 35 w 52"/>
                  <a:gd name="T47" fmla="*/ 17 h 80"/>
                  <a:gd name="T48" fmla="*/ 35 w 52"/>
                  <a:gd name="T49" fmla="*/ 14 h 80"/>
                  <a:gd name="T50" fmla="*/ 32 w 52"/>
                  <a:gd name="T51" fmla="*/ 10 h 80"/>
                  <a:gd name="T52" fmla="*/ 25 w 52"/>
                  <a:gd name="T53" fmla="*/ 10 h 80"/>
                  <a:gd name="T54" fmla="*/ 21 w 52"/>
                  <a:gd name="T55" fmla="*/ 10 h 80"/>
                  <a:gd name="T56" fmla="*/ 18 w 52"/>
                  <a:gd name="T57" fmla="*/ 14 h 80"/>
                  <a:gd name="T58" fmla="*/ 14 w 52"/>
                  <a:gd name="T59" fmla="*/ 17 h 80"/>
                  <a:gd name="T60" fmla="*/ 11 w 52"/>
                  <a:gd name="T61" fmla="*/ 21 h 80"/>
                  <a:gd name="T62" fmla="*/ 0 w 52"/>
                  <a:gd name="T63" fmla="*/ 21 h 80"/>
                  <a:gd name="T64" fmla="*/ 4 w 52"/>
                  <a:gd name="T65" fmla="*/ 10 h 80"/>
                  <a:gd name="T66" fmla="*/ 11 w 52"/>
                  <a:gd name="T67" fmla="*/ 7 h 80"/>
                  <a:gd name="T68" fmla="*/ 18 w 52"/>
                  <a:gd name="T69" fmla="*/ 0 h 80"/>
                  <a:gd name="T70" fmla="*/ 25 w 52"/>
                  <a:gd name="T71" fmla="*/ 0 h 80"/>
                  <a:gd name="T72" fmla="*/ 32 w 52"/>
                  <a:gd name="T73" fmla="*/ 0 h 80"/>
                  <a:gd name="T74" fmla="*/ 35 w 52"/>
                  <a:gd name="T75" fmla="*/ 3 h 80"/>
                  <a:gd name="T76" fmla="*/ 42 w 52"/>
                  <a:gd name="T77" fmla="*/ 7 h 80"/>
                  <a:gd name="T78" fmla="*/ 45 w 52"/>
                  <a:gd name="T79" fmla="*/ 10 h 80"/>
                  <a:gd name="T80" fmla="*/ 45 w 52"/>
                  <a:gd name="T81" fmla="*/ 14 h 80"/>
                  <a:gd name="T82" fmla="*/ 49 w 52"/>
                  <a:gd name="T83" fmla="*/ 21 h 80"/>
                  <a:gd name="T84" fmla="*/ 45 w 52"/>
                  <a:gd name="T85" fmla="*/ 24 h 80"/>
                  <a:gd name="T86" fmla="*/ 45 w 52"/>
                  <a:gd name="T87" fmla="*/ 28 h 80"/>
                  <a:gd name="T88" fmla="*/ 42 w 52"/>
                  <a:gd name="T89" fmla="*/ 31 h 80"/>
                  <a:gd name="T90" fmla="*/ 35 w 52"/>
                  <a:gd name="T91" fmla="*/ 35 h 80"/>
                  <a:gd name="T92" fmla="*/ 42 w 52"/>
                  <a:gd name="T93" fmla="*/ 38 h 80"/>
                  <a:gd name="T94" fmla="*/ 49 w 52"/>
                  <a:gd name="T95" fmla="*/ 41 h 80"/>
                  <a:gd name="T96" fmla="*/ 52 w 52"/>
                  <a:gd name="T97" fmla="*/ 48 h 80"/>
                  <a:gd name="T98" fmla="*/ 52 w 52"/>
                  <a:gd name="T99" fmla="*/ 55 h 80"/>
                  <a:gd name="T100" fmla="*/ 49 w 52"/>
                  <a:gd name="T101" fmla="*/ 66 h 80"/>
                  <a:gd name="T102" fmla="*/ 45 w 52"/>
                  <a:gd name="T103" fmla="*/ 73 h 80"/>
                  <a:gd name="T104" fmla="*/ 35 w 52"/>
                  <a:gd name="T105" fmla="*/ 80 h 80"/>
                  <a:gd name="T106" fmla="*/ 25 w 52"/>
                  <a:gd name="T107" fmla="*/ 80 h 80"/>
                  <a:gd name="T108" fmla="*/ 14 w 52"/>
                  <a:gd name="T109" fmla="*/ 80 h 80"/>
                  <a:gd name="T110" fmla="*/ 7 w 52"/>
                  <a:gd name="T111" fmla="*/ 76 h 80"/>
                  <a:gd name="T112" fmla="*/ 4 w 52"/>
                  <a:gd name="T113" fmla="*/ 69 h 80"/>
                  <a:gd name="T114" fmla="*/ 0 w 52"/>
                  <a:gd name="T115" fmla="*/ 59 h 8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2"/>
                  <a:gd name="T175" fmla="*/ 0 h 80"/>
                  <a:gd name="T176" fmla="*/ 52 w 52"/>
                  <a:gd name="T177" fmla="*/ 80 h 8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4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62"/>
                    </a:lnTo>
                    <a:lnTo>
                      <a:pt x="42" y="55"/>
                    </a:lnTo>
                    <a:lnTo>
                      <a:pt x="42" y="48"/>
                    </a:lnTo>
                    <a:lnTo>
                      <a:pt x="38" y="45"/>
                    </a:lnTo>
                    <a:lnTo>
                      <a:pt x="32" y="41"/>
                    </a:lnTo>
                    <a:lnTo>
                      <a:pt x="28" y="41"/>
                    </a:lnTo>
                    <a:lnTo>
                      <a:pt x="25" y="41"/>
                    </a:lnTo>
                    <a:lnTo>
                      <a:pt x="21" y="41"/>
                    </a:lnTo>
                    <a:lnTo>
                      <a:pt x="21" y="31"/>
                    </a:lnTo>
                    <a:lnTo>
                      <a:pt x="28" y="31"/>
                    </a:lnTo>
                    <a:lnTo>
                      <a:pt x="32" y="28"/>
                    </a:lnTo>
                    <a:lnTo>
                      <a:pt x="35" y="24"/>
                    </a:lnTo>
                    <a:lnTo>
                      <a:pt x="38" y="21"/>
                    </a:lnTo>
                    <a:lnTo>
                      <a:pt x="35" y="17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10"/>
                    </a:lnTo>
                    <a:lnTo>
                      <a:pt x="21" y="10"/>
                    </a:lnTo>
                    <a:lnTo>
                      <a:pt x="18" y="14"/>
                    </a:lnTo>
                    <a:lnTo>
                      <a:pt x="14" y="17"/>
                    </a:lnTo>
                    <a:lnTo>
                      <a:pt x="11" y="21"/>
                    </a:lnTo>
                    <a:lnTo>
                      <a:pt x="0" y="21"/>
                    </a:lnTo>
                    <a:lnTo>
                      <a:pt x="4" y="10"/>
                    </a:lnTo>
                    <a:lnTo>
                      <a:pt x="11" y="7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3"/>
                    </a:lnTo>
                    <a:lnTo>
                      <a:pt x="42" y="7"/>
                    </a:lnTo>
                    <a:lnTo>
                      <a:pt x="45" y="10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5" y="24"/>
                    </a:lnTo>
                    <a:lnTo>
                      <a:pt x="45" y="28"/>
                    </a:lnTo>
                    <a:lnTo>
                      <a:pt x="42" y="31"/>
                    </a:lnTo>
                    <a:lnTo>
                      <a:pt x="35" y="35"/>
                    </a:lnTo>
                    <a:lnTo>
                      <a:pt x="42" y="38"/>
                    </a:lnTo>
                    <a:lnTo>
                      <a:pt x="49" y="41"/>
                    </a:lnTo>
                    <a:lnTo>
                      <a:pt x="52" y="48"/>
                    </a:lnTo>
                    <a:lnTo>
                      <a:pt x="52" y="55"/>
                    </a:lnTo>
                    <a:lnTo>
                      <a:pt x="49" y="66"/>
                    </a:lnTo>
                    <a:lnTo>
                      <a:pt x="45" y="73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12" name="Freeform 215"/>
              <p:cNvSpPr>
                <a:spLocks/>
              </p:cNvSpPr>
              <p:nvPr/>
            </p:nvSpPr>
            <p:spPr bwMode="auto">
              <a:xfrm>
                <a:off x="2625" y="3227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3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59 h 80"/>
                  <a:gd name="T18" fmla="*/ 41 w 52"/>
                  <a:gd name="T19" fmla="*/ 52 h 80"/>
                  <a:gd name="T20" fmla="*/ 41 w 52"/>
                  <a:gd name="T21" fmla="*/ 45 h 80"/>
                  <a:gd name="T22" fmla="*/ 38 w 52"/>
                  <a:gd name="T23" fmla="*/ 41 h 80"/>
                  <a:gd name="T24" fmla="*/ 31 w 52"/>
                  <a:gd name="T25" fmla="*/ 38 h 80"/>
                  <a:gd name="T26" fmla="*/ 24 w 52"/>
                  <a:gd name="T27" fmla="*/ 35 h 80"/>
                  <a:gd name="T28" fmla="*/ 20 w 52"/>
                  <a:gd name="T29" fmla="*/ 35 h 80"/>
                  <a:gd name="T30" fmla="*/ 17 w 52"/>
                  <a:gd name="T31" fmla="*/ 38 h 80"/>
                  <a:gd name="T32" fmla="*/ 13 w 52"/>
                  <a:gd name="T33" fmla="*/ 41 h 80"/>
                  <a:gd name="T34" fmla="*/ 10 w 52"/>
                  <a:gd name="T35" fmla="*/ 41 h 80"/>
                  <a:gd name="T36" fmla="*/ 0 w 52"/>
                  <a:gd name="T37" fmla="*/ 41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0 h 80"/>
                  <a:gd name="T44" fmla="*/ 17 w 52"/>
                  <a:gd name="T45" fmla="*/ 10 h 80"/>
                  <a:gd name="T46" fmla="*/ 13 w 52"/>
                  <a:gd name="T47" fmla="*/ 31 h 80"/>
                  <a:gd name="T48" fmla="*/ 20 w 52"/>
                  <a:gd name="T49" fmla="*/ 28 h 80"/>
                  <a:gd name="T50" fmla="*/ 27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1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1 w 52"/>
                  <a:gd name="T65" fmla="*/ 76 h 80"/>
                  <a:gd name="T66" fmla="*/ 34 w 52"/>
                  <a:gd name="T67" fmla="*/ 80 h 80"/>
                  <a:gd name="T68" fmla="*/ 24 w 52"/>
                  <a:gd name="T69" fmla="*/ 80 h 80"/>
                  <a:gd name="T70" fmla="*/ 13 w 52"/>
                  <a:gd name="T71" fmla="*/ 80 h 80"/>
                  <a:gd name="T72" fmla="*/ 7 w 52"/>
                  <a:gd name="T73" fmla="*/ 76 h 80"/>
                  <a:gd name="T74" fmla="*/ 3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1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1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13" name="Freeform 216"/>
              <p:cNvSpPr>
                <a:spLocks noEditPoints="1"/>
              </p:cNvSpPr>
              <p:nvPr/>
            </p:nvSpPr>
            <p:spPr bwMode="auto">
              <a:xfrm>
                <a:off x="2787" y="3227"/>
                <a:ext cx="55" cy="80"/>
              </a:xfrm>
              <a:custGeom>
                <a:avLst/>
                <a:gdLst>
                  <a:gd name="T0" fmla="*/ 35 w 55"/>
                  <a:gd name="T1" fmla="*/ 80 h 80"/>
                  <a:gd name="T2" fmla="*/ 35 w 55"/>
                  <a:gd name="T3" fmla="*/ 62 h 80"/>
                  <a:gd name="T4" fmla="*/ 0 w 55"/>
                  <a:gd name="T5" fmla="*/ 62 h 80"/>
                  <a:gd name="T6" fmla="*/ 0 w 55"/>
                  <a:gd name="T7" fmla="*/ 52 h 80"/>
                  <a:gd name="T8" fmla="*/ 38 w 55"/>
                  <a:gd name="T9" fmla="*/ 0 h 80"/>
                  <a:gd name="T10" fmla="*/ 45 w 55"/>
                  <a:gd name="T11" fmla="*/ 0 h 80"/>
                  <a:gd name="T12" fmla="*/ 45 w 55"/>
                  <a:gd name="T13" fmla="*/ 52 h 80"/>
                  <a:gd name="T14" fmla="*/ 55 w 55"/>
                  <a:gd name="T15" fmla="*/ 52 h 80"/>
                  <a:gd name="T16" fmla="*/ 55 w 55"/>
                  <a:gd name="T17" fmla="*/ 62 h 80"/>
                  <a:gd name="T18" fmla="*/ 45 w 55"/>
                  <a:gd name="T19" fmla="*/ 62 h 80"/>
                  <a:gd name="T20" fmla="*/ 45 w 55"/>
                  <a:gd name="T21" fmla="*/ 80 h 80"/>
                  <a:gd name="T22" fmla="*/ 35 w 55"/>
                  <a:gd name="T23" fmla="*/ 80 h 80"/>
                  <a:gd name="T24" fmla="*/ 35 w 55"/>
                  <a:gd name="T25" fmla="*/ 52 h 80"/>
                  <a:gd name="T26" fmla="*/ 35 w 55"/>
                  <a:gd name="T27" fmla="*/ 21 h 80"/>
                  <a:gd name="T28" fmla="*/ 14 w 55"/>
                  <a:gd name="T29" fmla="*/ 52 h 80"/>
                  <a:gd name="T30" fmla="*/ 35 w 55"/>
                  <a:gd name="T31" fmla="*/ 52 h 8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5"/>
                  <a:gd name="T49" fmla="*/ 0 h 80"/>
                  <a:gd name="T50" fmla="*/ 55 w 55"/>
                  <a:gd name="T51" fmla="*/ 80 h 8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5" h="80">
                    <a:moveTo>
                      <a:pt x="35" y="80"/>
                    </a:moveTo>
                    <a:lnTo>
                      <a:pt x="35" y="62"/>
                    </a:lnTo>
                    <a:lnTo>
                      <a:pt x="0" y="62"/>
                    </a:lnTo>
                    <a:lnTo>
                      <a:pt x="0" y="52"/>
                    </a:lnTo>
                    <a:lnTo>
                      <a:pt x="38" y="0"/>
                    </a:lnTo>
                    <a:lnTo>
                      <a:pt x="45" y="0"/>
                    </a:lnTo>
                    <a:lnTo>
                      <a:pt x="45" y="52"/>
                    </a:lnTo>
                    <a:lnTo>
                      <a:pt x="55" y="52"/>
                    </a:lnTo>
                    <a:lnTo>
                      <a:pt x="55" y="62"/>
                    </a:lnTo>
                    <a:lnTo>
                      <a:pt x="45" y="62"/>
                    </a:lnTo>
                    <a:lnTo>
                      <a:pt x="45" y="80"/>
                    </a:lnTo>
                    <a:lnTo>
                      <a:pt x="35" y="80"/>
                    </a:lnTo>
                    <a:close/>
                    <a:moveTo>
                      <a:pt x="35" y="52"/>
                    </a:moveTo>
                    <a:lnTo>
                      <a:pt x="35" y="21"/>
                    </a:lnTo>
                    <a:lnTo>
                      <a:pt x="14" y="52"/>
                    </a:lnTo>
                    <a:lnTo>
                      <a:pt x="35" y="5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14" name="Freeform 217"/>
              <p:cNvSpPr>
                <a:spLocks/>
              </p:cNvSpPr>
              <p:nvPr/>
            </p:nvSpPr>
            <p:spPr bwMode="auto">
              <a:xfrm>
                <a:off x="2957" y="3227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3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62 h 80"/>
                  <a:gd name="T18" fmla="*/ 41 w 51"/>
                  <a:gd name="T19" fmla="*/ 55 h 80"/>
                  <a:gd name="T20" fmla="*/ 41 w 51"/>
                  <a:gd name="T21" fmla="*/ 48 h 80"/>
                  <a:gd name="T22" fmla="*/ 38 w 51"/>
                  <a:gd name="T23" fmla="*/ 45 h 80"/>
                  <a:gd name="T24" fmla="*/ 31 w 51"/>
                  <a:gd name="T25" fmla="*/ 41 h 80"/>
                  <a:gd name="T26" fmla="*/ 27 w 51"/>
                  <a:gd name="T27" fmla="*/ 41 h 80"/>
                  <a:gd name="T28" fmla="*/ 24 w 51"/>
                  <a:gd name="T29" fmla="*/ 41 h 80"/>
                  <a:gd name="T30" fmla="*/ 20 w 51"/>
                  <a:gd name="T31" fmla="*/ 41 h 80"/>
                  <a:gd name="T32" fmla="*/ 20 w 51"/>
                  <a:gd name="T33" fmla="*/ 31 h 80"/>
                  <a:gd name="T34" fmla="*/ 20 w 51"/>
                  <a:gd name="T35" fmla="*/ 31 h 80"/>
                  <a:gd name="T36" fmla="*/ 20 w 51"/>
                  <a:gd name="T37" fmla="*/ 31 h 80"/>
                  <a:gd name="T38" fmla="*/ 27 w 51"/>
                  <a:gd name="T39" fmla="*/ 31 h 80"/>
                  <a:gd name="T40" fmla="*/ 31 w 51"/>
                  <a:gd name="T41" fmla="*/ 28 h 80"/>
                  <a:gd name="T42" fmla="*/ 34 w 51"/>
                  <a:gd name="T43" fmla="*/ 24 h 80"/>
                  <a:gd name="T44" fmla="*/ 38 w 51"/>
                  <a:gd name="T45" fmla="*/ 21 h 80"/>
                  <a:gd name="T46" fmla="*/ 34 w 51"/>
                  <a:gd name="T47" fmla="*/ 17 h 80"/>
                  <a:gd name="T48" fmla="*/ 34 w 51"/>
                  <a:gd name="T49" fmla="*/ 14 h 80"/>
                  <a:gd name="T50" fmla="*/ 31 w 51"/>
                  <a:gd name="T51" fmla="*/ 10 h 80"/>
                  <a:gd name="T52" fmla="*/ 24 w 51"/>
                  <a:gd name="T53" fmla="*/ 10 h 80"/>
                  <a:gd name="T54" fmla="*/ 20 w 51"/>
                  <a:gd name="T55" fmla="*/ 10 h 80"/>
                  <a:gd name="T56" fmla="*/ 17 w 51"/>
                  <a:gd name="T57" fmla="*/ 14 h 80"/>
                  <a:gd name="T58" fmla="*/ 13 w 51"/>
                  <a:gd name="T59" fmla="*/ 17 h 80"/>
                  <a:gd name="T60" fmla="*/ 10 w 51"/>
                  <a:gd name="T61" fmla="*/ 21 h 80"/>
                  <a:gd name="T62" fmla="*/ 0 w 51"/>
                  <a:gd name="T63" fmla="*/ 21 h 80"/>
                  <a:gd name="T64" fmla="*/ 3 w 51"/>
                  <a:gd name="T65" fmla="*/ 10 h 80"/>
                  <a:gd name="T66" fmla="*/ 10 w 51"/>
                  <a:gd name="T67" fmla="*/ 7 h 80"/>
                  <a:gd name="T68" fmla="*/ 17 w 51"/>
                  <a:gd name="T69" fmla="*/ 0 h 80"/>
                  <a:gd name="T70" fmla="*/ 24 w 51"/>
                  <a:gd name="T71" fmla="*/ 0 h 80"/>
                  <a:gd name="T72" fmla="*/ 31 w 51"/>
                  <a:gd name="T73" fmla="*/ 0 h 80"/>
                  <a:gd name="T74" fmla="*/ 34 w 51"/>
                  <a:gd name="T75" fmla="*/ 3 h 80"/>
                  <a:gd name="T76" fmla="*/ 41 w 51"/>
                  <a:gd name="T77" fmla="*/ 7 h 80"/>
                  <a:gd name="T78" fmla="*/ 44 w 51"/>
                  <a:gd name="T79" fmla="*/ 10 h 80"/>
                  <a:gd name="T80" fmla="*/ 44 w 51"/>
                  <a:gd name="T81" fmla="*/ 14 h 80"/>
                  <a:gd name="T82" fmla="*/ 48 w 51"/>
                  <a:gd name="T83" fmla="*/ 21 h 80"/>
                  <a:gd name="T84" fmla="*/ 44 w 51"/>
                  <a:gd name="T85" fmla="*/ 24 h 80"/>
                  <a:gd name="T86" fmla="*/ 44 w 51"/>
                  <a:gd name="T87" fmla="*/ 28 h 80"/>
                  <a:gd name="T88" fmla="*/ 41 w 51"/>
                  <a:gd name="T89" fmla="*/ 31 h 80"/>
                  <a:gd name="T90" fmla="*/ 34 w 51"/>
                  <a:gd name="T91" fmla="*/ 35 h 80"/>
                  <a:gd name="T92" fmla="*/ 41 w 51"/>
                  <a:gd name="T93" fmla="*/ 38 h 80"/>
                  <a:gd name="T94" fmla="*/ 48 w 51"/>
                  <a:gd name="T95" fmla="*/ 41 h 80"/>
                  <a:gd name="T96" fmla="*/ 51 w 51"/>
                  <a:gd name="T97" fmla="*/ 48 h 80"/>
                  <a:gd name="T98" fmla="*/ 51 w 51"/>
                  <a:gd name="T99" fmla="*/ 55 h 80"/>
                  <a:gd name="T100" fmla="*/ 48 w 51"/>
                  <a:gd name="T101" fmla="*/ 66 h 80"/>
                  <a:gd name="T102" fmla="*/ 44 w 51"/>
                  <a:gd name="T103" fmla="*/ 73 h 80"/>
                  <a:gd name="T104" fmla="*/ 34 w 51"/>
                  <a:gd name="T105" fmla="*/ 80 h 80"/>
                  <a:gd name="T106" fmla="*/ 24 w 51"/>
                  <a:gd name="T107" fmla="*/ 80 h 80"/>
                  <a:gd name="T108" fmla="*/ 13 w 51"/>
                  <a:gd name="T109" fmla="*/ 80 h 80"/>
                  <a:gd name="T110" fmla="*/ 6 w 51"/>
                  <a:gd name="T111" fmla="*/ 76 h 80"/>
                  <a:gd name="T112" fmla="*/ 3 w 51"/>
                  <a:gd name="T113" fmla="*/ 69 h 80"/>
                  <a:gd name="T114" fmla="*/ 0 w 51"/>
                  <a:gd name="T115" fmla="*/ 59 h 8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1"/>
                  <a:gd name="T175" fmla="*/ 0 h 80"/>
                  <a:gd name="T176" fmla="*/ 51 w 51"/>
                  <a:gd name="T177" fmla="*/ 80 h 8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3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62"/>
                    </a:lnTo>
                    <a:lnTo>
                      <a:pt x="41" y="55"/>
                    </a:lnTo>
                    <a:lnTo>
                      <a:pt x="41" y="48"/>
                    </a:lnTo>
                    <a:lnTo>
                      <a:pt x="38" y="45"/>
                    </a:lnTo>
                    <a:lnTo>
                      <a:pt x="31" y="41"/>
                    </a:lnTo>
                    <a:lnTo>
                      <a:pt x="27" y="41"/>
                    </a:lnTo>
                    <a:lnTo>
                      <a:pt x="24" y="41"/>
                    </a:lnTo>
                    <a:lnTo>
                      <a:pt x="20" y="41"/>
                    </a:lnTo>
                    <a:lnTo>
                      <a:pt x="20" y="31"/>
                    </a:lnTo>
                    <a:lnTo>
                      <a:pt x="27" y="31"/>
                    </a:lnTo>
                    <a:lnTo>
                      <a:pt x="31" y="28"/>
                    </a:lnTo>
                    <a:lnTo>
                      <a:pt x="34" y="24"/>
                    </a:lnTo>
                    <a:lnTo>
                      <a:pt x="38" y="21"/>
                    </a:lnTo>
                    <a:lnTo>
                      <a:pt x="34" y="17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10"/>
                    </a:lnTo>
                    <a:lnTo>
                      <a:pt x="20" y="10"/>
                    </a:lnTo>
                    <a:lnTo>
                      <a:pt x="17" y="14"/>
                    </a:lnTo>
                    <a:lnTo>
                      <a:pt x="13" y="17"/>
                    </a:lnTo>
                    <a:lnTo>
                      <a:pt x="10" y="21"/>
                    </a:lnTo>
                    <a:lnTo>
                      <a:pt x="0" y="21"/>
                    </a:lnTo>
                    <a:lnTo>
                      <a:pt x="3" y="10"/>
                    </a:lnTo>
                    <a:lnTo>
                      <a:pt x="10" y="7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3"/>
                    </a:lnTo>
                    <a:lnTo>
                      <a:pt x="41" y="7"/>
                    </a:lnTo>
                    <a:lnTo>
                      <a:pt x="44" y="10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4" y="24"/>
                    </a:lnTo>
                    <a:lnTo>
                      <a:pt x="44" y="28"/>
                    </a:lnTo>
                    <a:lnTo>
                      <a:pt x="41" y="31"/>
                    </a:lnTo>
                    <a:lnTo>
                      <a:pt x="34" y="35"/>
                    </a:lnTo>
                    <a:lnTo>
                      <a:pt x="41" y="38"/>
                    </a:lnTo>
                    <a:lnTo>
                      <a:pt x="48" y="41"/>
                    </a:lnTo>
                    <a:lnTo>
                      <a:pt x="51" y="48"/>
                    </a:lnTo>
                    <a:lnTo>
                      <a:pt x="51" y="55"/>
                    </a:lnTo>
                    <a:lnTo>
                      <a:pt x="48" y="66"/>
                    </a:lnTo>
                    <a:lnTo>
                      <a:pt x="44" y="73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15" name="Freeform 218"/>
              <p:cNvSpPr>
                <a:spLocks noEditPoints="1"/>
              </p:cNvSpPr>
              <p:nvPr/>
            </p:nvSpPr>
            <p:spPr bwMode="auto">
              <a:xfrm>
                <a:off x="2621" y="3061"/>
                <a:ext cx="56" cy="80"/>
              </a:xfrm>
              <a:custGeom>
                <a:avLst/>
                <a:gdLst>
                  <a:gd name="T0" fmla="*/ 35 w 56"/>
                  <a:gd name="T1" fmla="*/ 80 h 80"/>
                  <a:gd name="T2" fmla="*/ 35 w 56"/>
                  <a:gd name="T3" fmla="*/ 62 h 80"/>
                  <a:gd name="T4" fmla="*/ 0 w 56"/>
                  <a:gd name="T5" fmla="*/ 62 h 80"/>
                  <a:gd name="T6" fmla="*/ 0 w 56"/>
                  <a:gd name="T7" fmla="*/ 52 h 80"/>
                  <a:gd name="T8" fmla="*/ 38 w 56"/>
                  <a:gd name="T9" fmla="*/ 0 h 80"/>
                  <a:gd name="T10" fmla="*/ 45 w 56"/>
                  <a:gd name="T11" fmla="*/ 0 h 80"/>
                  <a:gd name="T12" fmla="*/ 45 w 56"/>
                  <a:gd name="T13" fmla="*/ 52 h 80"/>
                  <a:gd name="T14" fmla="*/ 56 w 56"/>
                  <a:gd name="T15" fmla="*/ 52 h 80"/>
                  <a:gd name="T16" fmla="*/ 56 w 56"/>
                  <a:gd name="T17" fmla="*/ 62 h 80"/>
                  <a:gd name="T18" fmla="*/ 45 w 56"/>
                  <a:gd name="T19" fmla="*/ 62 h 80"/>
                  <a:gd name="T20" fmla="*/ 45 w 56"/>
                  <a:gd name="T21" fmla="*/ 80 h 80"/>
                  <a:gd name="T22" fmla="*/ 35 w 56"/>
                  <a:gd name="T23" fmla="*/ 80 h 80"/>
                  <a:gd name="T24" fmla="*/ 35 w 56"/>
                  <a:gd name="T25" fmla="*/ 52 h 80"/>
                  <a:gd name="T26" fmla="*/ 35 w 56"/>
                  <a:gd name="T27" fmla="*/ 21 h 80"/>
                  <a:gd name="T28" fmla="*/ 14 w 56"/>
                  <a:gd name="T29" fmla="*/ 52 h 80"/>
                  <a:gd name="T30" fmla="*/ 35 w 56"/>
                  <a:gd name="T31" fmla="*/ 52 h 8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6"/>
                  <a:gd name="T49" fmla="*/ 0 h 80"/>
                  <a:gd name="T50" fmla="*/ 56 w 56"/>
                  <a:gd name="T51" fmla="*/ 80 h 8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6" h="80">
                    <a:moveTo>
                      <a:pt x="35" y="80"/>
                    </a:moveTo>
                    <a:lnTo>
                      <a:pt x="35" y="62"/>
                    </a:lnTo>
                    <a:lnTo>
                      <a:pt x="0" y="62"/>
                    </a:lnTo>
                    <a:lnTo>
                      <a:pt x="0" y="52"/>
                    </a:lnTo>
                    <a:lnTo>
                      <a:pt x="38" y="0"/>
                    </a:lnTo>
                    <a:lnTo>
                      <a:pt x="45" y="0"/>
                    </a:lnTo>
                    <a:lnTo>
                      <a:pt x="45" y="52"/>
                    </a:lnTo>
                    <a:lnTo>
                      <a:pt x="56" y="52"/>
                    </a:lnTo>
                    <a:lnTo>
                      <a:pt x="56" y="62"/>
                    </a:lnTo>
                    <a:lnTo>
                      <a:pt x="45" y="62"/>
                    </a:lnTo>
                    <a:lnTo>
                      <a:pt x="45" y="80"/>
                    </a:lnTo>
                    <a:lnTo>
                      <a:pt x="35" y="80"/>
                    </a:lnTo>
                    <a:close/>
                    <a:moveTo>
                      <a:pt x="35" y="52"/>
                    </a:moveTo>
                    <a:lnTo>
                      <a:pt x="35" y="21"/>
                    </a:lnTo>
                    <a:lnTo>
                      <a:pt x="14" y="52"/>
                    </a:lnTo>
                    <a:lnTo>
                      <a:pt x="35" y="5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16" name="Freeform 219"/>
              <p:cNvSpPr>
                <a:spLocks/>
              </p:cNvSpPr>
              <p:nvPr/>
            </p:nvSpPr>
            <p:spPr bwMode="auto">
              <a:xfrm>
                <a:off x="2791" y="3061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3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62 h 80"/>
                  <a:gd name="T18" fmla="*/ 41 w 51"/>
                  <a:gd name="T19" fmla="*/ 55 h 80"/>
                  <a:gd name="T20" fmla="*/ 41 w 51"/>
                  <a:gd name="T21" fmla="*/ 48 h 80"/>
                  <a:gd name="T22" fmla="*/ 38 w 51"/>
                  <a:gd name="T23" fmla="*/ 45 h 80"/>
                  <a:gd name="T24" fmla="*/ 31 w 51"/>
                  <a:gd name="T25" fmla="*/ 42 h 80"/>
                  <a:gd name="T26" fmla="*/ 27 w 51"/>
                  <a:gd name="T27" fmla="*/ 42 h 80"/>
                  <a:gd name="T28" fmla="*/ 24 w 51"/>
                  <a:gd name="T29" fmla="*/ 42 h 80"/>
                  <a:gd name="T30" fmla="*/ 20 w 51"/>
                  <a:gd name="T31" fmla="*/ 42 h 80"/>
                  <a:gd name="T32" fmla="*/ 20 w 51"/>
                  <a:gd name="T33" fmla="*/ 31 h 80"/>
                  <a:gd name="T34" fmla="*/ 20 w 51"/>
                  <a:gd name="T35" fmla="*/ 31 h 80"/>
                  <a:gd name="T36" fmla="*/ 20 w 51"/>
                  <a:gd name="T37" fmla="*/ 31 h 80"/>
                  <a:gd name="T38" fmla="*/ 27 w 51"/>
                  <a:gd name="T39" fmla="*/ 31 h 80"/>
                  <a:gd name="T40" fmla="*/ 31 w 51"/>
                  <a:gd name="T41" fmla="*/ 28 h 80"/>
                  <a:gd name="T42" fmla="*/ 34 w 51"/>
                  <a:gd name="T43" fmla="*/ 24 h 80"/>
                  <a:gd name="T44" fmla="*/ 38 w 51"/>
                  <a:gd name="T45" fmla="*/ 21 h 80"/>
                  <a:gd name="T46" fmla="*/ 34 w 51"/>
                  <a:gd name="T47" fmla="*/ 17 h 80"/>
                  <a:gd name="T48" fmla="*/ 34 w 51"/>
                  <a:gd name="T49" fmla="*/ 14 h 80"/>
                  <a:gd name="T50" fmla="*/ 31 w 51"/>
                  <a:gd name="T51" fmla="*/ 10 h 80"/>
                  <a:gd name="T52" fmla="*/ 24 w 51"/>
                  <a:gd name="T53" fmla="*/ 10 h 80"/>
                  <a:gd name="T54" fmla="*/ 20 w 51"/>
                  <a:gd name="T55" fmla="*/ 10 h 80"/>
                  <a:gd name="T56" fmla="*/ 17 w 51"/>
                  <a:gd name="T57" fmla="*/ 14 h 80"/>
                  <a:gd name="T58" fmla="*/ 13 w 51"/>
                  <a:gd name="T59" fmla="*/ 17 h 80"/>
                  <a:gd name="T60" fmla="*/ 10 w 51"/>
                  <a:gd name="T61" fmla="*/ 21 h 80"/>
                  <a:gd name="T62" fmla="*/ 0 w 51"/>
                  <a:gd name="T63" fmla="*/ 21 h 80"/>
                  <a:gd name="T64" fmla="*/ 3 w 51"/>
                  <a:gd name="T65" fmla="*/ 10 h 80"/>
                  <a:gd name="T66" fmla="*/ 10 w 51"/>
                  <a:gd name="T67" fmla="*/ 7 h 80"/>
                  <a:gd name="T68" fmla="*/ 17 w 51"/>
                  <a:gd name="T69" fmla="*/ 0 h 80"/>
                  <a:gd name="T70" fmla="*/ 24 w 51"/>
                  <a:gd name="T71" fmla="*/ 0 h 80"/>
                  <a:gd name="T72" fmla="*/ 31 w 51"/>
                  <a:gd name="T73" fmla="*/ 0 h 80"/>
                  <a:gd name="T74" fmla="*/ 34 w 51"/>
                  <a:gd name="T75" fmla="*/ 3 h 80"/>
                  <a:gd name="T76" fmla="*/ 41 w 51"/>
                  <a:gd name="T77" fmla="*/ 7 h 80"/>
                  <a:gd name="T78" fmla="*/ 45 w 51"/>
                  <a:gd name="T79" fmla="*/ 10 h 80"/>
                  <a:gd name="T80" fmla="*/ 45 w 51"/>
                  <a:gd name="T81" fmla="*/ 14 h 80"/>
                  <a:gd name="T82" fmla="*/ 48 w 51"/>
                  <a:gd name="T83" fmla="*/ 21 h 80"/>
                  <a:gd name="T84" fmla="*/ 45 w 51"/>
                  <a:gd name="T85" fmla="*/ 24 h 80"/>
                  <a:gd name="T86" fmla="*/ 45 w 51"/>
                  <a:gd name="T87" fmla="*/ 28 h 80"/>
                  <a:gd name="T88" fmla="*/ 41 w 51"/>
                  <a:gd name="T89" fmla="*/ 31 h 80"/>
                  <a:gd name="T90" fmla="*/ 34 w 51"/>
                  <a:gd name="T91" fmla="*/ 35 h 80"/>
                  <a:gd name="T92" fmla="*/ 41 w 51"/>
                  <a:gd name="T93" fmla="*/ 38 h 80"/>
                  <a:gd name="T94" fmla="*/ 48 w 51"/>
                  <a:gd name="T95" fmla="*/ 42 h 80"/>
                  <a:gd name="T96" fmla="*/ 51 w 51"/>
                  <a:gd name="T97" fmla="*/ 48 h 80"/>
                  <a:gd name="T98" fmla="*/ 51 w 51"/>
                  <a:gd name="T99" fmla="*/ 55 h 80"/>
                  <a:gd name="T100" fmla="*/ 48 w 51"/>
                  <a:gd name="T101" fmla="*/ 66 h 80"/>
                  <a:gd name="T102" fmla="*/ 45 w 51"/>
                  <a:gd name="T103" fmla="*/ 73 h 80"/>
                  <a:gd name="T104" fmla="*/ 34 w 51"/>
                  <a:gd name="T105" fmla="*/ 80 h 80"/>
                  <a:gd name="T106" fmla="*/ 24 w 51"/>
                  <a:gd name="T107" fmla="*/ 80 h 80"/>
                  <a:gd name="T108" fmla="*/ 13 w 51"/>
                  <a:gd name="T109" fmla="*/ 80 h 80"/>
                  <a:gd name="T110" fmla="*/ 6 w 51"/>
                  <a:gd name="T111" fmla="*/ 76 h 80"/>
                  <a:gd name="T112" fmla="*/ 3 w 51"/>
                  <a:gd name="T113" fmla="*/ 69 h 80"/>
                  <a:gd name="T114" fmla="*/ 0 w 51"/>
                  <a:gd name="T115" fmla="*/ 59 h 8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1"/>
                  <a:gd name="T175" fmla="*/ 0 h 80"/>
                  <a:gd name="T176" fmla="*/ 51 w 51"/>
                  <a:gd name="T177" fmla="*/ 80 h 8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3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62"/>
                    </a:lnTo>
                    <a:lnTo>
                      <a:pt x="41" y="55"/>
                    </a:lnTo>
                    <a:lnTo>
                      <a:pt x="41" y="48"/>
                    </a:lnTo>
                    <a:lnTo>
                      <a:pt x="38" y="45"/>
                    </a:lnTo>
                    <a:lnTo>
                      <a:pt x="31" y="42"/>
                    </a:lnTo>
                    <a:lnTo>
                      <a:pt x="27" y="42"/>
                    </a:lnTo>
                    <a:lnTo>
                      <a:pt x="24" y="42"/>
                    </a:lnTo>
                    <a:lnTo>
                      <a:pt x="20" y="42"/>
                    </a:lnTo>
                    <a:lnTo>
                      <a:pt x="20" y="31"/>
                    </a:lnTo>
                    <a:lnTo>
                      <a:pt x="27" y="31"/>
                    </a:lnTo>
                    <a:lnTo>
                      <a:pt x="31" y="28"/>
                    </a:lnTo>
                    <a:lnTo>
                      <a:pt x="34" y="24"/>
                    </a:lnTo>
                    <a:lnTo>
                      <a:pt x="38" y="21"/>
                    </a:lnTo>
                    <a:lnTo>
                      <a:pt x="34" y="17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10"/>
                    </a:lnTo>
                    <a:lnTo>
                      <a:pt x="20" y="10"/>
                    </a:lnTo>
                    <a:lnTo>
                      <a:pt x="17" y="14"/>
                    </a:lnTo>
                    <a:lnTo>
                      <a:pt x="13" y="17"/>
                    </a:lnTo>
                    <a:lnTo>
                      <a:pt x="10" y="21"/>
                    </a:lnTo>
                    <a:lnTo>
                      <a:pt x="0" y="21"/>
                    </a:lnTo>
                    <a:lnTo>
                      <a:pt x="3" y="10"/>
                    </a:lnTo>
                    <a:lnTo>
                      <a:pt x="10" y="7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3"/>
                    </a:lnTo>
                    <a:lnTo>
                      <a:pt x="41" y="7"/>
                    </a:lnTo>
                    <a:lnTo>
                      <a:pt x="45" y="10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5" y="24"/>
                    </a:lnTo>
                    <a:lnTo>
                      <a:pt x="45" y="28"/>
                    </a:lnTo>
                    <a:lnTo>
                      <a:pt x="41" y="31"/>
                    </a:lnTo>
                    <a:lnTo>
                      <a:pt x="34" y="35"/>
                    </a:lnTo>
                    <a:lnTo>
                      <a:pt x="41" y="38"/>
                    </a:lnTo>
                    <a:lnTo>
                      <a:pt x="48" y="42"/>
                    </a:lnTo>
                    <a:lnTo>
                      <a:pt x="51" y="48"/>
                    </a:lnTo>
                    <a:lnTo>
                      <a:pt x="51" y="55"/>
                    </a:lnTo>
                    <a:lnTo>
                      <a:pt x="48" y="66"/>
                    </a:lnTo>
                    <a:lnTo>
                      <a:pt x="45" y="73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217" name="Freeform 220"/>
              <p:cNvSpPr>
                <a:spLocks/>
              </p:cNvSpPr>
              <p:nvPr/>
            </p:nvSpPr>
            <p:spPr bwMode="auto">
              <a:xfrm>
                <a:off x="2625" y="2895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3 w 52"/>
                  <a:gd name="T5" fmla="*/ 62 h 80"/>
                  <a:gd name="T6" fmla="*/ 13 w 52"/>
                  <a:gd name="T7" fmla="*/ 69 h 80"/>
                  <a:gd name="T8" fmla="*/ 20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1 w 52"/>
                  <a:gd name="T17" fmla="*/ 62 h 80"/>
                  <a:gd name="T18" fmla="*/ 41 w 52"/>
                  <a:gd name="T19" fmla="*/ 55 h 80"/>
                  <a:gd name="T20" fmla="*/ 41 w 52"/>
                  <a:gd name="T21" fmla="*/ 48 h 80"/>
                  <a:gd name="T22" fmla="*/ 38 w 52"/>
                  <a:gd name="T23" fmla="*/ 45 h 80"/>
                  <a:gd name="T24" fmla="*/ 31 w 52"/>
                  <a:gd name="T25" fmla="*/ 42 h 80"/>
                  <a:gd name="T26" fmla="*/ 27 w 52"/>
                  <a:gd name="T27" fmla="*/ 42 h 80"/>
                  <a:gd name="T28" fmla="*/ 24 w 52"/>
                  <a:gd name="T29" fmla="*/ 42 h 80"/>
                  <a:gd name="T30" fmla="*/ 20 w 52"/>
                  <a:gd name="T31" fmla="*/ 42 h 80"/>
                  <a:gd name="T32" fmla="*/ 20 w 52"/>
                  <a:gd name="T33" fmla="*/ 31 h 80"/>
                  <a:gd name="T34" fmla="*/ 20 w 52"/>
                  <a:gd name="T35" fmla="*/ 31 h 80"/>
                  <a:gd name="T36" fmla="*/ 20 w 52"/>
                  <a:gd name="T37" fmla="*/ 31 h 80"/>
                  <a:gd name="T38" fmla="*/ 27 w 52"/>
                  <a:gd name="T39" fmla="*/ 31 h 80"/>
                  <a:gd name="T40" fmla="*/ 31 w 52"/>
                  <a:gd name="T41" fmla="*/ 28 h 80"/>
                  <a:gd name="T42" fmla="*/ 34 w 52"/>
                  <a:gd name="T43" fmla="*/ 24 h 80"/>
                  <a:gd name="T44" fmla="*/ 38 w 52"/>
                  <a:gd name="T45" fmla="*/ 21 h 80"/>
                  <a:gd name="T46" fmla="*/ 34 w 52"/>
                  <a:gd name="T47" fmla="*/ 17 h 80"/>
                  <a:gd name="T48" fmla="*/ 34 w 52"/>
                  <a:gd name="T49" fmla="*/ 14 h 80"/>
                  <a:gd name="T50" fmla="*/ 31 w 52"/>
                  <a:gd name="T51" fmla="*/ 10 h 80"/>
                  <a:gd name="T52" fmla="*/ 24 w 52"/>
                  <a:gd name="T53" fmla="*/ 10 h 80"/>
                  <a:gd name="T54" fmla="*/ 20 w 52"/>
                  <a:gd name="T55" fmla="*/ 10 h 80"/>
                  <a:gd name="T56" fmla="*/ 17 w 52"/>
                  <a:gd name="T57" fmla="*/ 14 h 80"/>
                  <a:gd name="T58" fmla="*/ 13 w 52"/>
                  <a:gd name="T59" fmla="*/ 17 h 80"/>
                  <a:gd name="T60" fmla="*/ 10 w 52"/>
                  <a:gd name="T61" fmla="*/ 21 h 80"/>
                  <a:gd name="T62" fmla="*/ 0 w 52"/>
                  <a:gd name="T63" fmla="*/ 21 h 80"/>
                  <a:gd name="T64" fmla="*/ 3 w 52"/>
                  <a:gd name="T65" fmla="*/ 10 h 80"/>
                  <a:gd name="T66" fmla="*/ 10 w 52"/>
                  <a:gd name="T67" fmla="*/ 7 h 80"/>
                  <a:gd name="T68" fmla="*/ 17 w 52"/>
                  <a:gd name="T69" fmla="*/ 0 h 80"/>
                  <a:gd name="T70" fmla="*/ 24 w 52"/>
                  <a:gd name="T71" fmla="*/ 0 h 80"/>
                  <a:gd name="T72" fmla="*/ 31 w 52"/>
                  <a:gd name="T73" fmla="*/ 0 h 80"/>
                  <a:gd name="T74" fmla="*/ 34 w 52"/>
                  <a:gd name="T75" fmla="*/ 3 h 80"/>
                  <a:gd name="T76" fmla="*/ 41 w 52"/>
                  <a:gd name="T77" fmla="*/ 7 h 80"/>
                  <a:gd name="T78" fmla="*/ 45 w 52"/>
                  <a:gd name="T79" fmla="*/ 10 h 80"/>
                  <a:gd name="T80" fmla="*/ 45 w 52"/>
                  <a:gd name="T81" fmla="*/ 14 h 80"/>
                  <a:gd name="T82" fmla="*/ 48 w 52"/>
                  <a:gd name="T83" fmla="*/ 21 h 80"/>
                  <a:gd name="T84" fmla="*/ 45 w 52"/>
                  <a:gd name="T85" fmla="*/ 24 h 80"/>
                  <a:gd name="T86" fmla="*/ 45 w 52"/>
                  <a:gd name="T87" fmla="*/ 28 h 80"/>
                  <a:gd name="T88" fmla="*/ 41 w 52"/>
                  <a:gd name="T89" fmla="*/ 31 h 80"/>
                  <a:gd name="T90" fmla="*/ 34 w 52"/>
                  <a:gd name="T91" fmla="*/ 35 h 80"/>
                  <a:gd name="T92" fmla="*/ 41 w 52"/>
                  <a:gd name="T93" fmla="*/ 38 h 80"/>
                  <a:gd name="T94" fmla="*/ 48 w 52"/>
                  <a:gd name="T95" fmla="*/ 42 h 80"/>
                  <a:gd name="T96" fmla="*/ 52 w 52"/>
                  <a:gd name="T97" fmla="*/ 48 h 80"/>
                  <a:gd name="T98" fmla="*/ 52 w 52"/>
                  <a:gd name="T99" fmla="*/ 55 h 80"/>
                  <a:gd name="T100" fmla="*/ 48 w 52"/>
                  <a:gd name="T101" fmla="*/ 66 h 80"/>
                  <a:gd name="T102" fmla="*/ 45 w 52"/>
                  <a:gd name="T103" fmla="*/ 73 h 80"/>
                  <a:gd name="T104" fmla="*/ 34 w 52"/>
                  <a:gd name="T105" fmla="*/ 80 h 80"/>
                  <a:gd name="T106" fmla="*/ 24 w 52"/>
                  <a:gd name="T107" fmla="*/ 80 h 80"/>
                  <a:gd name="T108" fmla="*/ 13 w 52"/>
                  <a:gd name="T109" fmla="*/ 80 h 80"/>
                  <a:gd name="T110" fmla="*/ 7 w 52"/>
                  <a:gd name="T111" fmla="*/ 76 h 80"/>
                  <a:gd name="T112" fmla="*/ 3 w 52"/>
                  <a:gd name="T113" fmla="*/ 69 h 80"/>
                  <a:gd name="T114" fmla="*/ 0 w 52"/>
                  <a:gd name="T115" fmla="*/ 59 h 8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2"/>
                  <a:gd name="T175" fmla="*/ 0 h 80"/>
                  <a:gd name="T176" fmla="*/ 52 w 52"/>
                  <a:gd name="T177" fmla="*/ 80 h 8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3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62"/>
                    </a:lnTo>
                    <a:lnTo>
                      <a:pt x="41" y="55"/>
                    </a:lnTo>
                    <a:lnTo>
                      <a:pt x="41" y="48"/>
                    </a:lnTo>
                    <a:lnTo>
                      <a:pt x="38" y="45"/>
                    </a:lnTo>
                    <a:lnTo>
                      <a:pt x="31" y="42"/>
                    </a:lnTo>
                    <a:lnTo>
                      <a:pt x="27" y="42"/>
                    </a:lnTo>
                    <a:lnTo>
                      <a:pt x="24" y="42"/>
                    </a:lnTo>
                    <a:lnTo>
                      <a:pt x="20" y="42"/>
                    </a:lnTo>
                    <a:lnTo>
                      <a:pt x="20" y="31"/>
                    </a:lnTo>
                    <a:lnTo>
                      <a:pt x="27" y="31"/>
                    </a:lnTo>
                    <a:lnTo>
                      <a:pt x="31" y="28"/>
                    </a:lnTo>
                    <a:lnTo>
                      <a:pt x="34" y="24"/>
                    </a:lnTo>
                    <a:lnTo>
                      <a:pt x="38" y="21"/>
                    </a:lnTo>
                    <a:lnTo>
                      <a:pt x="34" y="17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10"/>
                    </a:lnTo>
                    <a:lnTo>
                      <a:pt x="20" y="10"/>
                    </a:lnTo>
                    <a:lnTo>
                      <a:pt x="17" y="14"/>
                    </a:lnTo>
                    <a:lnTo>
                      <a:pt x="13" y="17"/>
                    </a:lnTo>
                    <a:lnTo>
                      <a:pt x="10" y="21"/>
                    </a:lnTo>
                    <a:lnTo>
                      <a:pt x="0" y="21"/>
                    </a:lnTo>
                    <a:lnTo>
                      <a:pt x="3" y="10"/>
                    </a:lnTo>
                    <a:lnTo>
                      <a:pt x="10" y="7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3"/>
                    </a:lnTo>
                    <a:lnTo>
                      <a:pt x="41" y="7"/>
                    </a:lnTo>
                    <a:lnTo>
                      <a:pt x="45" y="10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5" y="24"/>
                    </a:lnTo>
                    <a:lnTo>
                      <a:pt x="45" y="28"/>
                    </a:lnTo>
                    <a:lnTo>
                      <a:pt x="41" y="31"/>
                    </a:lnTo>
                    <a:lnTo>
                      <a:pt x="34" y="35"/>
                    </a:lnTo>
                    <a:lnTo>
                      <a:pt x="41" y="38"/>
                    </a:lnTo>
                    <a:lnTo>
                      <a:pt x="48" y="42"/>
                    </a:lnTo>
                    <a:lnTo>
                      <a:pt x="52" y="48"/>
                    </a:lnTo>
                    <a:lnTo>
                      <a:pt x="52" y="55"/>
                    </a:lnTo>
                    <a:lnTo>
                      <a:pt x="48" y="66"/>
                    </a:lnTo>
                    <a:lnTo>
                      <a:pt x="45" y="73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7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5846" name="Group 431"/>
            <p:cNvGrpSpPr>
              <a:grpSpLocks/>
            </p:cNvGrpSpPr>
            <p:nvPr/>
          </p:nvGrpSpPr>
          <p:grpSpPr bwMode="auto">
            <a:xfrm>
              <a:off x="803" y="1104"/>
              <a:ext cx="1327" cy="1328"/>
              <a:chOff x="803" y="1104"/>
              <a:chExt cx="1327" cy="1328"/>
            </a:xfrm>
          </p:grpSpPr>
          <p:sp>
            <p:nvSpPr>
              <p:cNvPr id="36103" name="Freeform 26"/>
              <p:cNvSpPr>
                <a:spLocks noEditPoints="1"/>
              </p:cNvSpPr>
              <p:nvPr/>
            </p:nvSpPr>
            <p:spPr bwMode="auto">
              <a:xfrm>
                <a:off x="1021" y="115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1 h 80"/>
                  <a:gd name="T82" fmla="*/ 24 w 52"/>
                  <a:gd name="T83" fmla="*/ 7 h 80"/>
                  <a:gd name="T84" fmla="*/ 17 w 52"/>
                  <a:gd name="T85" fmla="*/ 11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7" y="11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04" name="Freeform 27"/>
              <p:cNvSpPr>
                <a:spLocks noEditPoints="1"/>
              </p:cNvSpPr>
              <p:nvPr/>
            </p:nvSpPr>
            <p:spPr bwMode="auto">
              <a:xfrm>
                <a:off x="1021" y="132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1 h 80"/>
                  <a:gd name="T82" fmla="*/ 24 w 52"/>
                  <a:gd name="T83" fmla="*/ 7 h 80"/>
                  <a:gd name="T84" fmla="*/ 17 w 52"/>
                  <a:gd name="T85" fmla="*/ 11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7" y="11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05" name="Freeform 28"/>
              <p:cNvSpPr>
                <a:spLocks noEditPoints="1"/>
              </p:cNvSpPr>
              <p:nvPr/>
            </p:nvSpPr>
            <p:spPr bwMode="auto">
              <a:xfrm>
                <a:off x="1021" y="149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06" name="Freeform 29"/>
              <p:cNvSpPr>
                <a:spLocks noEditPoints="1"/>
              </p:cNvSpPr>
              <p:nvPr/>
            </p:nvSpPr>
            <p:spPr bwMode="auto">
              <a:xfrm>
                <a:off x="1021" y="1657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07" name="Freeform 30"/>
              <p:cNvSpPr>
                <a:spLocks noEditPoints="1"/>
              </p:cNvSpPr>
              <p:nvPr/>
            </p:nvSpPr>
            <p:spPr bwMode="auto">
              <a:xfrm>
                <a:off x="1021" y="1823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08" name="Freeform 31"/>
              <p:cNvSpPr>
                <a:spLocks noEditPoints="1"/>
              </p:cNvSpPr>
              <p:nvPr/>
            </p:nvSpPr>
            <p:spPr bwMode="auto">
              <a:xfrm>
                <a:off x="1187" y="115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3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3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1 h 80"/>
                  <a:gd name="T82" fmla="*/ 24 w 52"/>
                  <a:gd name="T83" fmla="*/ 7 h 80"/>
                  <a:gd name="T84" fmla="*/ 17 w 52"/>
                  <a:gd name="T85" fmla="*/ 11 h 80"/>
                  <a:gd name="T86" fmla="*/ 13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7" y="11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09" name="Freeform 32"/>
              <p:cNvSpPr>
                <a:spLocks noEditPoints="1"/>
              </p:cNvSpPr>
              <p:nvPr/>
            </p:nvSpPr>
            <p:spPr bwMode="auto">
              <a:xfrm>
                <a:off x="1353" y="1159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4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4 h 80"/>
                  <a:gd name="T20" fmla="*/ 45 w 51"/>
                  <a:gd name="T21" fmla="*/ 7 h 80"/>
                  <a:gd name="T22" fmla="*/ 45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5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7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1 h 80"/>
                  <a:gd name="T82" fmla="*/ 24 w 51"/>
                  <a:gd name="T83" fmla="*/ 7 h 80"/>
                  <a:gd name="T84" fmla="*/ 17 w 51"/>
                  <a:gd name="T85" fmla="*/ 11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7" y="11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10" name="Freeform 33"/>
              <p:cNvSpPr>
                <a:spLocks noEditPoints="1"/>
              </p:cNvSpPr>
              <p:nvPr/>
            </p:nvSpPr>
            <p:spPr bwMode="auto">
              <a:xfrm>
                <a:off x="1519" y="1159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4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4 h 80"/>
                  <a:gd name="T20" fmla="*/ 44 w 51"/>
                  <a:gd name="T21" fmla="*/ 7 h 80"/>
                  <a:gd name="T22" fmla="*/ 44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4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6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1 h 80"/>
                  <a:gd name="T82" fmla="*/ 24 w 51"/>
                  <a:gd name="T83" fmla="*/ 7 h 80"/>
                  <a:gd name="T84" fmla="*/ 17 w 51"/>
                  <a:gd name="T85" fmla="*/ 11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7" y="11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11" name="Freeform 34"/>
              <p:cNvSpPr>
                <a:spLocks noEditPoints="1"/>
              </p:cNvSpPr>
              <p:nvPr/>
            </p:nvSpPr>
            <p:spPr bwMode="auto">
              <a:xfrm>
                <a:off x="1684" y="115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2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2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2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2 w 52"/>
                  <a:gd name="T81" fmla="*/ 11 h 80"/>
                  <a:gd name="T82" fmla="*/ 25 w 52"/>
                  <a:gd name="T83" fmla="*/ 7 h 80"/>
                  <a:gd name="T84" fmla="*/ 18 w 52"/>
                  <a:gd name="T85" fmla="*/ 11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1"/>
                    </a:lnTo>
                    <a:lnTo>
                      <a:pt x="25" y="7"/>
                    </a:lnTo>
                    <a:lnTo>
                      <a:pt x="18" y="11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12" name="Freeform 35"/>
              <p:cNvSpPr>
                <a:spLocks noEditPoints="1"/>
              </p:cNvSpPr>
              <p:nvPr/>
            </p:nvSpPr>
            <p:spPr bwMode="auto">
              <a:xfrm>
                <a:off x="1850" y="115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1 h 80"/>
                  <a:gd name="T82" fmla="*/ 25 w 52"/>
                  <a:gd name="T83" fmla="*/ 7 h 80"/>
                  <a:gd name="T84" fmla="*/ 18 w 52"/>
                  <a:gd name="T85" fmla="*/ 11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1"/>
                    </a:lnTo>
                    <a:lnTo>
                      <a:pt x="25" y="7"/>
                    </a:lnTo>
                    <a:lnTo>
                      <a:pt x="18" y="11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13" name="Freeform 36"/>
              <p:cNvSpPr>
                <a:spLocks noEditPoints="1"/>
              </p:cNvSpPr>
              <p:nvPr/>
            </p:nvSpPr>
            <p:spPr bwMode="auto">
              <a:xfrm>
                <a:off x="2016" y="115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1 h 80"/>
                  <a:gd name="T82" fmla="*/ 24 w 52"/>
                  <a:gd name="T83" fmla="*/ 7 h 80"/>
                  <a:gd name="T84" fmla="*/ 18 w 52"/>
                  <a:gd name="T85" fmla="*/ 11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8" y="11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14" name="Freeform 37"/>
              <p:cNvSpPr>
                <a:spLocks noEditPoints="1"/>
              </p:cNvSpPr>
              <p:nvPr/>
            </p:nvSpPr>
            <p:spPr bwMode="auto">
              <a:xfrm>
                <a:off x="1187" y="132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3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3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1 h 80"/>
                  <a:gd name="T82" fmla="*/ 24 w 52"/>
                  <a:gd name="T83" fmla="*/ 7 h 80"/>
                  <a:gd name="T84" fmla="*/ 17 w 52"/>
                  <a:gd name="T85" fmla="*/ 11 h 80"/>
                  <a:gd name="T86" fmla="*/ 13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7" y="11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15" name="Freeform 38"/>
              <p:cNvSpPr>
                <a:spLocks noEditPoints="1"/>
              </p:cNvSpPr>
              <p:nvPr/>
            </p:nvSpPr>
            <p:spPr bwMode="auto">
              <a:xfrm>
                <a:off x="1353" y="1325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4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4 h 80"/>
                  <a:gd name="T20" fmla="*/ 45 w 51"/>
                  <a:gd name="T21" fmla="*/ 7 h 80"/>
                  <a:gd name="T22" fmla="*/ 45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5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7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1 h 80"/>
                  <a:gd name="T82" fmla="*/ 24 w 51"/>
                  <a:gd name="T83" fmla="*/ 7 h 80"/>
                  <a:gd name="T84" fmla="*/ 17 w 51"/>
                  <a:gd name="T85" fmla="*/ 11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7" y="11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16" name="Freeform 39"/>
              <p:cNvSpPr>
                <a:spLocks noEditPoints="1"/>
              </p:cNvSpPr>
              <p:nvPr/>
            </p:nvSpPr>
            <p:spPr bwMode="auto">
              <a:xfrm>
                <a:off x="1519" y="1325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4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4 h 80"/>
                  <a:gd name="T20" fmla="*/ 44 w 51"/>
                  <a:gd name="T21" fmla="*/ 7 h 80"/>
                  <a:gd name="T22" fmla="*/ 44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4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6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1 h 80"/>
                  <a:gd name="T82" fmla="*/ 24 w 51"/>
                  <a:gd name="T83" fmla="*/ 7 h 80"/>
                  <a:gd name="T84" fmla="*/ 17 w 51"/>
                  <a:gd name="T85" fmla="*/ 11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7" y="11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17" name="Freeform 40"/>
              <p:cNvSpPr>
                <a:spLocks noEditPoints="1"/>
              </p:cNvSpPr>
              <p:nvPr/>
            </p:nvSpPr>
            <p:spPr bwMode="auto">
              <a:xfrm>
                <a:off x="1684" y="132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2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2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2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2 w 52"/>
                  <a:gd name="T81" fmla="*/ 11 h 80"/>
                  <a:gd name="T82" fmla="*/ 25 w 52"/>
                  <a:gd name="T83" fmla="*/ 7 h 80"/>
                  <a:gd name="T84" fmla="*/ 18 w 52"/>
                  <a:gd name="T85" fmla="*/ 11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1"/>
                    </a:lnTo>
                    <a:lnTo>
                      <a:pt x="25" y="7"/>
                    </a:lnTo>
                    <a:lnTo>
                      <a:pt x="18" y="11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18" name="Freeform 41"/>
              <p:cNvSpPr>
                <a:spLocks noEditPoints="1"/>
              </p:cNvSpPr>
              <p:nvPr/>
            </p:nvSpPr>
            <p:spPr bwMode="auto">
              <a:xfrm>
                <a:off x="1850" y="132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1 h 80"/>
                  <a:gd name="T82" fmla="*/ 25 w 52"/>
                  <a:gd name="T83" fmla="*/ 7 h 80"/>
                  <a:gd name="T84" fmla="*/ 18 w 52"/>
                  <a:gd name="T85" fmla="*/ 11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1"/>
                    </a:lnTo>
                    <a:lnTo>
                      <a:pt x="25" y="7"/>
                    </a:lnTo>
                    <a:lnTo>
                      <a:pt x="18" y="11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19" name="Freeform 42"/>
              <p:cNvSpPr>
                <a:spLocks noEditPoints="1"/>
              </p:cNvSpPr>
              <p:nvPr/>
            </p:nvSpPr>
            <p:spPr bwMode="auto">
              <a:xfrm>
                <a:off x="2016" y="132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1 h 80"/>
                  <a:gd name="T82" fmla="*/ 24 w 52"/>
                  <a:gd name="T83" fmla="*/ 7 h 80"/>
                  <a:gd name="T84" fmla="*/ 18 w 52"/>
                  <a:gd name="T85" fmla="*/ 11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8" y="11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20" name="Freeform 43"/>
              <p:cNvSpPr>
                <a:spLocks noEditPoints="1"/>
              </p:cNvSpPr>
              <p:nvPr/>
            </p:nvSpPr>
            <p:spPr bwMode="auto">
              <a:xfrm>
                <a:off x="1187" y="149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3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3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3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21" name="Freeform 44"/>
              <p:cNvSpPr>
                <a:spLocks noEditPoints="1"/>
              </p:cNvSpPr>
              <p:nvPr/>
            </p:nvSpPr>
            <p:spPr bwMode="auto">
              <a:xfrm>
                <a:off x="1353" y="1491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4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4 h 80"/>
                  <a:gd name="T20" fmla="*/ 45 w 51"/>
                  <a:gd name="T21" fmla="*/ 7 h 80"/>
                  <a:gd name="T22" fmla="*/ 45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5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7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0 h 80"/>
                  <a:gd name="T82" fmla="*/ 24 w 51"/>
                  <a:gd name="T83" fmla="*/ 7 h 80"/>
                  <a:gd name="T84" fmla="*/ 17 w 51"/>
                  <a:gd name="T85" fmla="*/ 10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22" name="Freeform 45"/>
              <p:cNvSpPr>
                <a:spLocks noEditPoints="1"/>
              </p:cNvSpPr>
              <p:nvPr/>
            </p:nvSpPr>
            <p:spPr bwMode="auto">
              <a:xfrm>
                <a:off x="1519" y="1491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4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4 h 80"/>
                  <a:gd name="T20" fmla="*/ 44 w 51"/>
                  <a:gd name="T21" fmla="*/ 7 h 80"/>
                  <a:gd name="T22" fmla="*/ 44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4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6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0 h 80"/>
                  <a:gd name="T82" fmla="*/ 24 w 51"/>
                  <a:gd name="T83" fmla="*/ 7 h 80"/>
                  <a:gd name="T84" fmla="*/ 17 w 51"/>
                  <a:gd name="T85" fmla="*/ 10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23" name="Freeform 46"/>
              <p:cNvSpPr>
                <a:spLocks noEditPoints="1"/>
              </p:cNvSpPr>
              <p:nvPr/>
            </p:nvSpPr>
            <p:spPr bwMode="auto">
              <a:xfrm>
                <a:off x="1684" y="149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2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2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2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2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24" name="Freeform 47"/>
              <p:cNvSpPr>
                <a:spLocks noEditPoints="1"/>
              </p:cNvSpPr>
              <p:nvPr/>
            </p:nvSpPr>
            <p:spPr bwMode="auto">
              <a:xfrm>
                <a:off x="1850" y="149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25" name="Freeform 48"/>
              <p:cNvSpPr>
                <a:spLocks noEditPoints="1"/>
              </p:cNvSpPr>
              <p:nvPr/>
            </p:nvSpPr>
            <p:spPr bwMode="auto">
              <a:xfrm>
                <a:off x="2016" y="149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26" name="Freeform 49"/>
              <p:cNvSpPr>
                <a:spLocks noEditPoints="1"/>
              </p:cNvSpPr>
              <p:nvPr/>
            </p:nvSpPr>
            <p:spPr bwMode="auto">
              <a:xfrm>
                <a:off x="1187" y="1657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3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3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3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27" name="Freeform 50"/>
              <p:cNvSpPr>
                <a:spLocks noEditPoints="1"/>
              </p:cNvSpPr>
              <p:nvPr/>
            </p:nvSpPr>
            <p:spPr bwMode="auto">
              <a:xfrm>
                <a:off x="1353" y="1657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4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4 h 80"/>
                  <a:gd name="T20" fmla="*/ 45 w 51"/>
                  <a:gd name="T21" fmla="*/ 7 h 80"/>
                  <a:gd name="T22" fmla="*/ 45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5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7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0 h 80"/>
                  <a:gd name="T82" fmla="*/ 24 w 51"/>
                  <a:gd name="T83" fmla="*/ 7 h 80"/>
                  <a:gd name="T84" fmla="*/ 17 w 51"/>
                  <a:gd name="T85" fmla="*/ 10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28" name="Freeform 51"/>
              <p:cNvSpPr>
                <a:spLocks noEditPoints="1"/>
              </p:cNvSpPr>
              <p:nvPr/>
            </p:nvSpPr>
            <p:spPr bwMode="auto">
              <a:xfrm>
                <a:off x="1519" y="1657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4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4 h 80"/>
                  <a:gd name="T20" fmla="*/ 44 w 51"/>
                  <a:gd name="T21" fmla="*/ 7 h 80"/>
                  <a:gd name="T22" fmla="*/ 44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4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6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0 h 80"/>
                  <a:gd name="T82" fmla="*/ 24 w 51"/>
                  <a:gd name="T83" fmla="*/ 7 h 80"/>
                  <a:gd name="T84" fmla="*/ 17 w 51"/>
                  <a:gd name="T85" fmla="*/ 10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29" name="Freeform 52"/>
              <p:cNvSpPr>
                <a:spLocks noEditPoints="1"/>
              </p:cNvSpPr>
              <p:nvPr/>
            </p:nvSpPr>
            <p:spPr bwMode="auto">
              <a:xfrm>
                <a:off x="1684" y="1657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2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2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2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2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30" name="Freeform 53"/>
              <p:cNvSpPr>
                <a:spLocks noEditPoints="1"/>
              </p:cNvSpPr>
              <p:nvPr/>
            </p:nvSpPr>
            <p:spPr bwMode="auto">
              <a:xfrm>
                <a:off x="1850" y="1657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31" name="Freeform 54"/>
              <p:cNvSpPr>
                <a:spLocks noEditPoints="1"/>
              </p:cNvSpPr>
              <p:nvPr/>
            </p:nvSpPr>
            <p:spPr bwMode="auto">
              <a:xfrm>
                <a:off x="2016" y="1657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32" name="Freeform 55"/>
              <p:cNvSpPr>
                <a:spLocks noEditPoints="1"/>
              </p:cNvSpPr>
              <p:nvPr/>
            </p:nvSpPr>
            <p:spPr bwMode="auto">
              <a:xfrm>
                <a:off x="1187" y="1823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3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3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3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33" name="Freeform 56"/>
              <p:cNvSpPr>
                <a:spLocks noEditPoints="1"/>
              </p:cNvSpPr>
              <p:nvPr/>
            </p:nvSpPr>
            <p:spPr bwMode="auto">
              <a:xfrm>
                <a:off x="1353" y="1823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4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4 h 80"/>
                  <a:gd name="T20" fmla="*/ 45 w 51"/>
                  <a:gd name="T21" fmla="*/ 7 h 80"/>
                  <a:gd name="T22" fmla="*/ 45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5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7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0 h 80"/>
                  <a:gd name="T82" fmla="*/ 24 w 51"/>
                  <a:gd name="T83" fmla="*/ 7 h 80"/>
                  <a:gd name="T84" fmla="*/ 17 w 51"/>
                  <a:gd name="T85" fmla="*/ 10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34" name="Freeform 57"/>
              <p:cNvSpPr>
                <a:spLocks noEditPoints="1"/>
              </p:cNvSpPr>
              <p:nvPr/>
            </p:nvSpPr>
            <p:spPr bwMode="auto">
              <a:xfrm>
                <a:off x="1519" y="1823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4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4 h 80"/>
                  <a:gd name="T20" fmla="*/ 44 w 51"/>
                  <a:gd name="T21" fmla="*/ 7 h 80"/>
                  <a:gd name="T22" fmla="*/ 44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4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6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0 h 80"/>
                  <a:gd name="T82" fmla="*/ 24 w 51"/>
                  <a:gd name="T83" fmla="*/ 7 h 80"/>
                  <a:gd name="T84" fmla="*/ 17 w 51"/>
                  <a:gd name="T85" fmla="*/ 10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35" name="Freeform 58"/>
              <p:cNvSpPr>
                <a:spLocks noEditPoints="1"/>
              </p:cNvSpPr>
              <p:nvPr/>
            </p:nvSpPr>
            <p:spPr bwMode="auto">
              <a:xfrm>
                <a:off x="1684" y="1823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2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2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2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2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36" name="Freeform 59"/>
              <p:cNvSpPr>
                <a:spLocks noEditPoints="1"/>
              </p:cNvSpPr>
              <p:nvPr/>
            </p:nvSpPr>
            <p:spPr bwMode="auto">
              <a:xfrm>
                <a:off x="1850" y="1823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37" name="Freeform 60"/>
              <p:cNvSpPr>
                <a:spLocks noEditPoints="1"/>
              </p:cNvSpPr>
              <p:nvPr/>
            </p:nvSpPr>
            <p:spPr bwMode="auto">
              <a:xfrm>
                <a:off x="2016" y="1823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38" name="Freeform 74"/>
              <p:cNvSpPr>
                <a:spLocks noEditPoints="1"/>
              </p:cNvSpPr>
              <p:nvPr/>
            </p:nvSpPr>
            <p:spPr bwMode="auto">
              <a:xfrm>
                <a:off x="855" y="115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1 h 80"/>
                  <a:gd name="T82" fmla="*/ 24 w 52"/>
                  <a:gd name="T83" fmla="*/ 7 h 80"/>
                  <a:gd name="T84" fmla="*/ 17 w 52"/>
                  <a:gd name="T85" fmla="*/ 11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7" y="11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39" name="Freeform 75"/>
              <p:cNvSpPr>
                <a:spLocks noEditPoints="1"/>
              </p:cNvSpPr>
              <p:nvPr/>
            </p:nvSpPr>
            <p:spPr bwMode="auto">
              <a:xfrm>
                <a:off x="855" y="132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1 h 80"/>
                  <a:gd name="T82" fmla="*/ 24 w 52"/>
                  <a:gd name="T83" fmla="*/ 7 h 80"/>
                  <a:gd name="T84" fmla="*/ 17 w 52"/>
                  <a:gd name="T85" fmla="*/ 11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7" y="11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40" name="Freeform 76"/>
              <p:cNvSpPr>
                <a:spLocks noEditPoints="1"/>
              </p:cNvSpPr>
              <p:nvPr/>
            </p:nvSpPr>
            <p:spPr bwMode="auto">
              <a:xfrm>
                <a:off x="855" y="149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41" name="Freeform 77"/>
              <p:cNvSpPr>
                <a:spLocks noEditPoints="1"/>
              </p:cNvSpPr>
              <p:nvPr/>
            </p:nvSpPr>
            <p:spPr bwMode="auto">
              <a:xfrm>
                <a:off x="855" y="1657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42" name="Freeform 78"/>
              <p:cNvSpPr>
                <a:spLocks noEditPoints="1"/>
              </p:cNvSpPr>
              <p:nvPr/>
            </p:nvSpPr>
            <p:spPr bwMode="auto">
              <a:xfrm>
                <a:off x="855" y="1823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43" name="Rectangle 79"/>
              <p:cNvSpPr>
                <a:spLocks noChangeArrowheads="1"/>
              </p:cNvSpPr>
              <p:nvPr/>
            </p:nvSpPr>
            <p:spPr bwMode="auto">
              <a:xfrm>
                <a:off x="803" y="1104"/>
                <a:ext cx="1327" cy="132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44" name="Freeform 80"/>
              <p:cNvSpPr>
                <a:spLocks noEditPoints="1"/>
              </p:cNvSpPr>
              <p:nvPr/>
            </p:nvSpPr>
            <p:spPr bwMode="auto">
              <a:xfrm>
                <a:off x="1021" y="198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45" name="Freeform 81"/>
              <p:cNvSpPr>
                <a:spLocks noEditPoints="1"/>
              </p:cNvSpPr>
              <p:nvPr/>
            </p:nvSpPr>
            <p:spPr bwMode="auto">
              <a:xfrm>
                <a:off x="1187" y="198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3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3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3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46" name="Freeform 82"/>
              <p:cNvSpPr>
                <a:spLocks noEditPoints="1"/>
              </p:cNvSpPr>
              <p:nvPr/>
            </p:nvSpPr>
            <p:spPr bwMode="auto">
              <a:xfrm>
                <a:off x="1353" y="1989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4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4 h 80"/>
                  <a:gd name="T20" fmla="*/ 45 w 51"/>
                  <a:gd name="T21" fmla="*/ 7 h 80"/>
                  <a:gd name="T22" fmla="*/ 45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5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7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0 h 80"/>
                  <a:gd name="T82" fmla="*/ 24 w 51"/>
                  <a:gd name="T83" fmla="*/ 7 h 80"/>
                  <a:gd name="T84" fmla="*/ 17 w 51"/>
                  <a:gd name="T85" fmla="*/ 10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47" name="Freeform 83"/>
              <p:cNvSpPr>
                <a:spLocks noEditPoints="1"/>
              </p:cNvSpPr>
              <p:nvPr/>
            </p:nvSpPr>
            <p:spPr bwMode="auto">
              <a:xfrm>
                <a:off x="1519" y="1989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4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4 h 80"/>
                  <a:gd name="T20" fmla="*/ 44 w 51"/>
                  <a:gd name="T21" fmla="*/ 7 h 80"/>
                  <a:gd name="T22" fmla="*/ 44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4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6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0 h 80"/>
                  <a:gd name="T82" fmla="*/ 24 w 51"/>
                  <a:gd name="T83" fmla="*/ 7 h 80"/>
                  <a:gd name="T84" fmla="*/ 17 w 51"/>
                  <a:gd name="T85" fmla="*/ 10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48" name="Freeform 84"/>
              <p:cNvSpPr>
                <a:spLocks noEditPoints="1"/>
              </p:cNvSpPr>
              <p:nvPr/>
            </p:nvSpPr>
            <p:spPr bwMode="auto">
              <a:xfrm>
                <a:off x="1684" y="198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2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2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2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2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49" name="Freeform 85"/>
              <p:cNvSpPr>
                <a:spLocks noEditPoints="1"/>
              </p:cNvSpPr>
              <p:nvPr/>
            </p:nvSpPr>
            <p:spPr bwMode="auto">
              <a:xfrm>
                <a:off x="1850" y="198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50" name="Freeform 86"/>
              <p:cNvSpPr>
                <a:spLocks noEditPoints="1"/>
              </p:cNvSpPr>
              <p:nvPr/>
            </p:nvSpPr>
            <p:spPr bwMode="auto">
              <a:xfrm>
                <a:off x="2016" y="198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51" name="Freeform 87"/>
              <p:cNvSpPr>
                <a:spLocks noEditPoints="1"/>
              </p:cNvSpPr>
              <p:nvPr/>
            </p:nvSpPr>
            <p:spPr bwMode="auto">
              <a:xfrm>
                <a:off x="855" y="198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52" name="Freeform 88"/>
              <p:cNvSpPr>
                <a:spLocks noEditPoints="1"/>
              </p:cNvSpPr>
              <p:nvPr/>
            </p:nvSpPr>
            <p:spPr bwMode="auto">
              <a:xfrm>
                <a:off x="1021" y="215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53" name="Freeform 89"/>
              <p:cNvSpPr>
                <a:spLocks noEditPoints="1"/>
              </p:cNvSpPr>
              <p:nvPr/>
            </p:nvSpPr>
            <p:spPr bwMode="auto">
              <a:xfrm>
                <a:off x="1187" y="215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3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3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3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54" name="Freeform 90"/>
              <p:cNvSpPr>
                <a:spLocks noEditPoints="1"/>
              </p:cNvSpPr>
              <p:nvPr/>
            </p:nvSpPr>
            <p:spPr bwMode="auto">
              <a:xfrm>
                <a:off x="1353" y="2155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3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3 h 80"/>
                  <a:gd name="T20" fmla="*/ 45 w 51"/>
                  <a:gd name="T21" fmla="*/ 7 h 80"/>
                  <a:gd name="T22" fmla="*/ 45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5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7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0 h 80"/>
                  <a:gd name="T82" fmla="*/ 24 w 51"/>
                  <a:gd name="T83" fmla="*/ 7 h 80"/>
                  <a:gd name="T84" fmla="*/ 17 w 51"/>
                  <a:gd name="T85" fmla="*/ 10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55" name="Freeform 91"/>
              <p:cNvSpPr>
                <a:spLocks noEditPoints="1"/>
              </p:cNvSpPr>
              <p:nvPr/>
            </p:nvSpPr>
            <p:spPr bwMode="auto">
              <a:xfrm>
                <a:off x="1519" y="2155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3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3 h 80"/>
                  <a:gd name="T20" fmla="*/ 44 w 51"/>
                  <a:gd name="T21" fmla="*/ 7 h 80"/>
                  <a:gd name="T22" fmla="*/ 44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4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6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0 h 80"/>
                  <a:gd name="T82" fmla="*/ 24 w 51"/>
                  <a:gd name="T83" fmla="*/ 7 h 80"/>
                  <a:gd name="T84" fmla="*/ 17 w 51"/>
                  <a:gd name="T85" fmla="*/ 10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56" name="Freeform 92"/>
              <p:cNvSpPr>
                <a:spLocks noEditPoints="1"/>
              </p:cNvSpPr>
              <p:nvPr/>
            </p:nvSpPr>
            <p:spPr bwMode="auto">
              <a:xfrm>
                <a:off x="1684" y="215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5 w 52"/>
                  <a:gd name="T13" fmla="*/ 0 h 80"/>
                  <a:gd name="T14" fmla="*/ 32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2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2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2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57" name="Freeform 93"/>
              <p:cNvSpPr>
                <a:spLocks noEditPoints="1"/>
              </p:cNvSpPr>
              <p:nvPr/>
            </p:nvSpPr>
            <p:spPr bwMode="auto">
              <a:xfrm>
                <a:off x="1850" y="215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5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58" name="Freeform 94"/>
              <p:cNvSpPr>
                <a:spLocks noEditPoints="1"/>
              </p:cNvSpPr>
              <p:nvPr/>
            </p:nvSpPr>
            <p:spPr bwMode="auto">
              <a:xfrm>
                <a:off x="2016" y="215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59" name="Freeform 95"/>
              <p:cNvSpPr>
                <a:spLocks noEditPoints="1"/>
              </p:cNvSpPr>
              <p:nvPr/>
            </p:nvSpPr>
            <p:spPr bwMode="auto">
              <a:xfrm>
                <a:off x="855" y="215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60" name="Freeform 96"/>
              <p:cNvSpPr>
                <a:spLocks noEditPoints="1"/>
              </p:cNvSpPr>
              <p:nvPr/>
            </p:nvSpPr>
            <p:spPr bwMode="auto">
              <a:xfrm>
                <a:off x="1021" y="232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61" name="Freeform 97"/>
              <p:cNvSpPr>
                <a:spLocks noEditPoints="1"/>
              </p:cNvSpPr>
              <p:nvPr/>
            </p:nvSpPr>
            <p:spPr bwMode="auto">
              <a:xfrm>
                <a:off x="1187" y="232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3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3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3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62" name="Freeform 98"/>
              <p:cNvSpPr>
                <a:spLocks noEditPoints="1"/>
              </p:cNvSpPr>
              <p:nvPr/>
            </p:nvSpPr>
            <p:spPr bwMode="auto">
              <a:xfrm>
                <a:off x="1353" y="2321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3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3 h 80"/>
                  <a:gd name="T20" fmla="*/ 45 w 51"/>
                  <a:gd name="T21" fmla="*/ 7 h 80"/>
                  <a:gd name="T22" fmla="*/ 45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5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7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0 h 80"/>
                  <a:gd name="T82" fmla="*/ 24 w 51"/>
                  <a:gd name="T83" fmla="*/ 7 h 80"/>
                  <a:gd name="T84" fmla="*/ 17 w 51"/>
                  <a:gd name="T85" fmla="*/ 10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63" name="Freeform 99"/>
              <p:cNvSpPr>
                <a:spLocks noEditPoints="1"/>
              </p:cNvSpPr>
              <p:nvPr/>
            </p:nvSpPr>
            <p:spPr bwMode="auto">
              <a:xfrm>
                <a:off x="1519" y="2321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3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3 h 80"/>
                  <a:gd name="T20" fmla="*/ 44 w 51"/>
                  <a:gd name="T21" fmla="*/ 7 h 80"/>
                  <a:gd name="T22" fmla="*/ 44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4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6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0 h 80"/>
                  <a:gd name="T82" fmla="*/ 24 w 51"/>
                  <a:gd name="T83" fmla="*/ 7 h 80"/>
                  <a:gd name="T84" fmla="*/ 17 w 51"/>
                  <a:gd name="T85" fmla="*/ 10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64" name="Freeform 100"/>
              <p:cNvSpPr>
                <a:spLocks noEditPoints="1"/>
              </p:cNvSpPr>
              <p:nvPr/>
            </p:nvSpPr>
            <p:spPr bwMode="auto">
              <a:xfrm>
                <a:off x="1684" y="232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5 w 52"/>
                  <a:gd name="T13" fmla="*/ 0 h 80"/>
                  <a:gd name="T14" fmla="*/ 32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2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2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2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65" name="Freeform 101"/>
              <p:cNvSpPr>
                <a:spLocks noEditPoints="1"/>
              </p:cNvSpPr>
              <p:nvPr/>
            </p:nvSpPr>
            <p:spPr bwMode="auto">
              <a:xfrm>
                <a:off x="1850" y="232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5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66" name="Freeform 102"/>
              <p:cNvSpPr>
                <a:spLocks noEditPoints="1"/>
              </p:cNvSpPr>
              <p:nvPr/>
            </p:nvSpPr>
            <p:spPr bwMode="auto">
              <a:xfrm>
                <a:off x="2016" y="232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67" name="Freeform 103"/>
              <p:cNvSpPr>
                <a:spLocks noEditPoints="1"/>
              </p:cNvSpPr>
              <p:nvPr/>
            </p:nvSpPr>
            <p:spPr bwMode="auto">
              <a:xfrm>
                <a:off x="855" y="232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4 w 52"/>
                  <a:gd name="T17" fmla="*/ 0 h 80"/>
                  <a:gd name="T18" fmla="*/ 41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4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4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68" name="Line 370"/>
              <p:cNvSpPr>
                <a:spLocks noChangeShapeType="1"/>
              </p:cNvSpPr>
              <p:nvPr/>
            </p:nvSpPr>
            <p:spPr bwMode="auto">
              <a:xfrm>
                <a:off x="806" y="1273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69" name="Line 371"/>
              <p:cNvSpPr>
                <a:spLocks noChangeShapeType="1"/>
              </p:cNvSpPr>
              <p:nvPr/>
            </p:nvSpPr>
            <p:spPr bwMode="auto">
              <a:xfrm>
                <a:off x="803" y="1439"/>
                <a:ext cx="13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70" name="Line 372"/>
              <p:cNvSpPr>
                <a:spLocks noChangeShapeType="1"/>
              </p:cNvSpPr>
              <p:nvPr/>
            </p:nvSpPr>
            <p:spPr bwMode="auto">
              <a:xfrm>
                <a:off x="803" y="1605"/>
                <a:ext cx="13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71" name="Line 373"/>
              <p:cNvSpPr>
                <a:spLocks noChangeShapeType="1"/>
              </p:cNvSpPr>
              <p:nvPr/>
            </p:nvSpPr>
            <p:spPr bwMode="auto">
              <a:xfrm>
                <a:off x="806" y="1771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72" name="Line 374"/>
              <p:cNvSpPr>
                <a:spLocks noChangeShapeType="1"/>
              </p:cNvSpPr>
              <p:nvPr/>
            </p:nvSpPr>
            <p:spPr bwMode="auto">
              <a:xfrm>
                <a:off x="803" y="1937"/>
                <a:ext cx="13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73" name="Line 375"/>
              <p:cNvSpPr>
                <a:spLocks noChangeShapeType="1"/>
              </p:cNvSpPr>
              <p:nvPr/>
            </p:nvSpPr>
            <p:spPr bwMode="auto">
              <a:xfrm>
                <a:off x="806" y="2103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74" name="Line 376"/>
              <p:cNvSpPr>
                <a:spLocks noChangeShapeType="1"/>
              </p:cNvSpPr>
              <p:nvPr/>
            </p:nvSpPr>
            <p:spPr bwMode="auto">
              <a:xfrm>
                <a:off x="806" y="2269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75" name="Line 377"/>
              <p:cNvSpPr>
                <a:spLocks noChangeShapeType="1"/>
              </p:cNvSpPr>
              <p:nvPr/>
            </p:nvSpPr>
            <p:spPr bwMode="auto">
              <a:xfrm>
                <a:off x="969" y="1107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76" name="Line 378"/>
              <p:cNvSpPr>
                <a:spLocks noChangeShapeType="1"/>
              </p:cNvSpPr>
              <p:nvPr/>
            </p:nvSpPr>
            <p:spPr bwMode="auto">
              <a:xfrm>
                <a:off x="1135" y="1107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77" name="Line 379"/>
              <p:cNvSpPr>
                <a:spLocks noChangeShapeType="1"/>
              </p:cNvSpPr>
              <p:nvPr/>
            </p:nvSpPr>
            <p:spPr bwMode="auto">
              <a:xfrm>
                <a:off x="1301" y="1107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78" name="Line 380"/>
              <p:cNvSpPr>
                <a:spLocks noChangeShapeType="1"/>
              </p:cNvSpPr>
              <p:nvPr/>
            </p:nvSpPr>
            <p:spPr bwMode="auto">
              <a:xfrm>
                <a:off x="1467" y="1111"/>
                <a:ext cx="1" cy="13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79" name="Line 381"/>
              <p:cNvSpPr>
                <a:spLocks noChangeShapeType="1"/>
              </p:cNvSpPr>
              <p:nvPr/>
            </p:nvSpPr>
            <p:spPr bwMode="auto">
              <a:xfrm>
                <a:off x="1633" y="1107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80" name="Line 382"/>
              <p:cNvSpPr>
                <a:spLocks noChangeShapeType="1"/>
              </p:cNvSpPr>
              <p:nvPr/>
            </p:nvSpPr>
            <p:spPr bwMode="auto">
              <a:xfrm>
                <a:off x="1799" y="1107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81" name="Line 383"/>
              <p:cNvSpPr>
                <a:spLocks noChangeShapeType="1"/>
              </p:cNvSpPr>
              <p:nvPr/>
            </p:nvSpPr>
            <p:spPr bwMode="auto">
              <a:xfrm>
                <a:off x="1964" y="1107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5847" name="Group 435"/>
            <p:cNvGrpSpPr>
              <a:grpSpLocks/>
            </p:cNvGrpSpPr>
            <p:nvPr/>
          </p:nvGrpSpPr>
          <p:grpSpPr bwMode="auto">
            <a:xfrm>
              <a:off x="3859" y="1104"/>
              <a:ext cx="1327" cy="1328"/>
              <a:chOff x="3859" y="1104"/>
              <a:chExt cx="1327" cy="1328"/>
            </a:xfrm>
          </p:grpSpPr>
          <p:sp>
            <p:nvSpPr>
              <p:cNvPr id="36023" name="Freeform 21"/>
              <p:cNvSpPr>
                <a:spLocks/>
              </p:cNvSpPr>
              <p:nvPr/>
            </p:nvSpPr>
            <p:spPr bwMode="auto">
              <a:xfrm>
                <a:off x="3859" y="1104"/>
                <a:ext cx="1161" cy="1165"/>
              </a:xfrm>
              <a:custGeom>
                <a:avLst/>
                <a:gdLst>
                  <a:gd name="T0" fmla="*/ 0 w 1161"/>
                  <a:gd name="T1" fmla="*/ 0 h 1165"/>
                  <a:gd name="T2" fmla="*/ 1161 w 1161"/>
                  <a:gd name="T3" fmla="*/ 0 h 1165"/>
                  <a:gd name="T4" fmla="*/ 1161 w 1161"/>
                  <a:gd name="T5" fmla="*/ 166 h 1165"/>
                  <a:gd name="T6" fmla="*/ 995 w 1161"/>
                  <a:gd name="T7" fmla="*/ 166 h 1165"/>
                  <a:gd name="T8" fmla="*/ 995 w 1161"/>
                  <a:gd name="T9" fmla="*/ 335 h 1165"/>
                  <a:gd name="T10" fmla="*/ 829 w 1161"/>
                  <a:gd name="T11" fmla="*/ 335 h 1165"/>
                  <a:gd name="T12" fmla="*/ 829 w 1161"/>
                  <a:gd name="T13" fmla="*/ 501 h 1165"/>
                  <a:gd name="T14" fmla="*/ 663 w 1161"/>
                  <a:gd name="T15" fmla="*/ 501 h 1165"/>
                  <a:gd name="T16" fmla="*/ 663 w 1161"/>
                  <a:gd name="T17" fmla="*/ 667 h 1165"/>
                  <a:gd name="T18" fmla="*/ 497 w 1161"/>
                  <a:gd name="T19" fmla="*/ 667 h 1165"/>
                  <a:gd name="T20" fmla="*/ 497 w 1161"/>
                  <a:gd name="T21" fmla="*/ 833 h 1165"/>
                  <a:gd name="T22" fmla="*/ 328 w 1161"/>
                  <a:gd name="T23" fmla="*/ 833 h 1165"/>
                  <a:gd name="T24" fmla="*/ 328 w 1161"/>
                  <a:gd name="T25" fmla="*/ 999 h 1165"/>
                  <a:gd name="T26" fmla="*/ 166 w 1161"/>
                  <a:gd name="T27" fmla="*/ 999 h 1165"/>
                  <a:gd name="T28" fmla="*/ 166 w 1161"/>
                  <a:gd name="T29" fmla="*/ 1165 h 1165"/>
                  <a:gd name="T30" fmla="*/ 0 w 1161"/>
                  <a:gd name="T31" fmla="*/ 1165 h 1165"/>
                  <a:gd name="T32" fmla="*/ 0 w 1161"/>
                  <a:gd name="T33" fmla="*/ 0 h 11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161"/>
                  <a:gd name="T52" fmla="*/ 0 h 1165"/>
                  <a:gd name="T53" fmla="*/ 1161 w 1161"/>
                  <a:gd name="T54" fmla="*/ 1165 h 11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161" h="1165">
                    <a:moveTo>
                      <a:pt x="0" y="0"/>
                    </a:moveTo>
                    <a:lnTo>
                      <a:pt x="1161" y="0"/>
                    </a:lnTo>
                    <a:lnTo>
                      <a:pt x="1161" y="166"/>
                    </a:lnTo>
                    <a:lnTo>
                      <a:pt x="995" y="166"/>
                    </a:lnTo>
                    <a:lnTo>
                      <a:pt x="995" y="335"/>
                    </a:lnTo>
                    <a:lnTo>
                      <a:pt x="829" y="335"/>
                    </a:lnTo>
                    <a:lnTo>
                      <a:pt x="829" y="501"/>
                    </a:lnTo>
                    <a:lnTo>
                      <a:pt x="663" y="501"/>
                    </a:lnTo>
                    <a:lnTo>
                      <a:pt x="663" y="667"/>
                    </a:lnTo>
                    <a:lnTo>
                      <a:pt x="497" y="667"/>
                    </a:lnTo>
                    <a:lnTo>
                      <a:pt x="497" y="833"/>
                    </a:lnTo>
                    <a:lnTo>
                      <a:pt x="328" y="833"/>
                    </a:lnTo>
                    <a:lnTo>
                      <a:pt x="328" y="999"/>
                    </a:lnTo>
                    <a:lnTo>
                      <a:pt x="166" y="999"/>
                    </a:lnTo>
                    <a:lnTo>
                      <a:pt x="166" y="1165"/>
                    </a:lnTo>
                    <a:lnTo>
                      <a:pt x="0" y="11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24" name="Freeform 104"/>
              <p:cNvSpPr>
                <a:spLocks noEditPoints="1"/>
              </p:cNvSpPr>
              <p:nvPr/>
            </p:nvSpPr>
            <p:spPr bwMode="auto">
              <a:xfrm>
                <a:off x="5072" y="115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1 h 80"/>
                  <a:gd name="T82" fmla="*/ 24 w 52"/>
                  <a:gd name="T83" fmla="*/ 7 h 80"/>
                  <a:gd name="T84" fmla="*/ 17 w 52"/>
                  <a:gd name="T85" fmla="*/ 11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7" y="11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25" name="Freeform 105"/>
              <p:cNvSpPr>
                <a:spLocks noEditPoints="1"/>
              </p:cNvSpPr>
              <p:nvPr/>
            </p:nvSpPr>
            <p:spPr bwMode="auto">
              <a:xfrm>
                <a:off x="4906" y="132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1 h 80"/>
                  <a:gd name="T82" fmla="*/ 24 w 52"/>
                  <a:gd name="T83" fmla="*/ 7 h 80"/>
                  <a:gd name="T84" fmla="*/ 17 w 52"/>
                  <a:gd name="T85" fmla="*/ 11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7" y="11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26" name="Freeform 106"/>
              <p:cNvSpPr>
                <a:spLocks noEditPoints="1"/>
              </p:cNvSpPr>
              <p:nvPr/>
            </p:nvSpPr>
            <p:spPr bwMode="auto">
              <a:xfrm>
                <a:off x="5072" y="132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1 h 80"/>
                  <a:gd name="T82" fmla="*/ 24 w 52"/>
                  <a:gd name="T83" fmla="*/ 7 h 80"/>
                  <a:gd name="T84" fmla="*/ 17 w 52"/>
                  <a:gd name="T85" fmla="*/ 11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1"/>
                    </a:lnTo>
                    <a:lnTo>
                      <a:pt x="24" y="7"/>
                    </a:lnTo>
                    <a:lnTo>
                      <a:pt x="17" y="11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27" name="Freeform 107"/>
              <p:cNvSpPr>
                <a:spLocks noEditPoints="1"/>
              </p:cNvSpPr>
              <p:nvPr/>
            </p:nvSpPr>
            <p:spPr bwMode="auto">
              <a:xfrm>
                <a:off x="4740" y="149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28" name="Freeform 108"/>
              <p:cNvSpPr>
                <a:spLocks noEditPoints="1"/>
              </p:cNvSpPr>
              <p:nvPr/>
            </p:nvSpPr>
            <p:spPr bwMode="auto">
              <a:xfrm>
                <a:off x="4906" y="149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29" name="Freeform 109"/>
              <p:cNvSpPr>
                <a:spLocks noEditPoints="1"/>
              </p:cNvSpPr>
              <p:nvPr/>
            </p:nvSpPr>
            <p:spPr bwMode="auto">
              <a:xfrm>
                <a:off x="5072" y="149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30" name="Freeform 110"/>
              <p:cNvSpPr>
                <a:spLocks noEditPoints="1"/>
              </p:cNvSpPr>
              <p:nvPr/>
            </p:nvSpPr>
            <p:spPr bwMode="auto">
              <a:xfrm>
                <a:off x="4574" y="1657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31" name="Freeform 111"/>
              <p:cNvSpPr>
                <a:spLocks noEditPoints="1"/>
              </p:cNvSpPr>
              <p:nvPr/>
            </p:nvSpPr>
            <p:spPr bwMode="auto">
              <a:xfrm>
                <a:off x="4740" y="1657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32" name="Freeform 112"/>
              <p:cNvSpPr>
                <a:spLocks noEditPoints="1"/>
              </p:cNvSpPr>
              <p:nvPr/>
            </p:nvSpPr>
            <p:spPr bwMode="auto">
              <a:xfrm>
                <a:off x="4906" y="1657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33" name="Freeform 113"/>
              <p:cNvSpPr>
                <a:spLocks noEditPoints="1"/>
              </p:cNvSpPr>
              <p:nvPr/>
            </p:nvSpPr>
            <p:spPr bwMode="auto">
              <a:xfrm>
                <a:off x="5072" y="1657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34" name="Freeform 114"/>
              <p:cNvSpPr>
                <a:spLocks noEditPoints="1"/>
              </p:cNvSpPr>
              <p:nvPr/>
            </p:nvSpPr>
            <p:spPr bwMode="auto">
              <a:xfrm>
                <a:off x="4408" y="1823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35" name="Freeform 115"/>
              <p:cNvSpPr>
                <a:spLocks noEditPoints="1"/>
              </p:cNvSpPr>
              <p:nvPr/>
            </p:nvSpPr>
            <p:spPr bwMode="auto">
              <a:xfrm>
                <a:off x="4574" y="1823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36" name="Freeform 116"/>
              <p:cNvSpPr>
                <a:spLocks noEditPoints="1"/>
              </p:cNvSpPr>
              <p:nvPr/>
            </p:nvSpPr>
            <p:spPr bwMode="auto">
              <a:xfrm>
                <a:off x="4740" y="1823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37" name="Freeform 117"/>
              <p:cNvSpPr>
                <a:spLocks noEditPoints="1"/>
              </p:cNvSpPr>
              <p:nvPr/>
            </p:nvSpPr>
            <p:spPr bwMode="auto">
              <a:xfrm>
                <a:off x="4906" y="1823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38" name="Freeform 118"/>
              <p:cNvSpPr>
                <a:spLocks noEditPoints="1"/>
              </p:cNvSpPr>
              <p:nvPr/>
            </p:nvSpPr>
            <p:spPr bwMode="auto">
              <a:xfrm>
                <a:off x="5072" y="1823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39" name="Rectangle 119"/>
              <p:cNvSpPr>
                <a:spLocks noChangeArrowheads="1"/>
              </p:cNvSpPr>
              <p:nvPr/>
            </p:nvSpPr>
            <p:spPr bwMode="auto">
              <a:xfrm>
                <a:off x="3859" y="1104"/>
                <a:ext cx="1327" cy="132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40" name="Freeform 120"/>
              <p:cNvSpPr>
                <a:spLocks noEditPoints="1"/>
              </p:cNvSpPr>
              <p:nvPr/>
            </p:nvSpPr>
            <p:spPr bwMode="auto">
              <a:xfrm>
                <a:off x="4242" y="198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2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2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2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2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41" name="Freeform 121"/>
              <p:cNvSpPr>
                <a:spLocks noEditPoints="1"/>
              </p:cNvSpPr>
              <p:nvPr/>
            </p:nvSpPr>
            <p:spPr bwMode="auto">
              <a:xfrm>
                <a:off x="4408" y="198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5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42" name="Freeform 122"/>
              <p:cNvSpPr>
                <a:spLocks noEditPoints="1"/>
              </p:cNvSpPr>
              <p:nvPr/>
            </p:nvSpPr>
            <p:spPr bwMode="auto">
              <a:xfrm>
                <a:off x="4574" y="198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43" name="Freeform 123"/>
              <p:cNvSpPr>
                <a:spLocks noEditPoints="1"/>
              </p:cNvSpPr>
              <p:nvPr/>
            </p:nvSpPr>
            <p:spPr bwMode="auto">
              <a:xfrm>
                <a:off x="4740" y="198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44" name="Freeform 124"/>
              <p:cNvSpPr>
                <a:spLocks noEditPoints="1"/>
              </p:cNvSpPr>
              <p:nvPr/>
            </p:nvSpPr>
            <p:spPr bwMode="auto">
              <a:xfrm>
                <a:off x="4906" y="198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45" name="Freeform 125"/>
              <p:cNvSpPr>
                <a:spLocks noEditPoints="1"/>
              </p:cNvSpPr>
              <p:nvPr/>
            </p:nvSpPr>
            <p:spPr bwMode="auto">
              <a:xfrm>
                <a:off x="5072" y="1989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4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1 w 52"/>
                  <a:gd name="T19" fmla="*/ 4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4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4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46" name="Freeform 126"/>
              <p:cNvSpPr>
                <a:spLocks noEditPoints="1"/>
              </p:cNvSpPr>
              <p:nvPr/>
            </p:nvSpPr>
            <p:spPr bwMode="auto">
              <a:xfrm>
                <a:off x="4076" y="215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5 w 52"/>
                  <a:gd name="T13" fmla="*/ 0 h 80"/>
                  <a:gd name="T14" fmla="*/ 32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9 w 52"/>
                  <a:gd name="T37" fmla="*/ 76 h 80"/>
                  <a:gd name="T38" fmla="*/ 32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2 w 52"/>
                  <a:gd name="T65" fmla="*/ 69 h 80"/>
                  <a:gd name="T66" fmla="*/ 35 w 52"/>
                  <a:gd name="T67" fmla="*/ 66 h 80"/>
                  <a:gd name="T68" fmla="*/ 39 w 52"/>
                  <a:gd name="T69" fmla="*/ 59 h 80"/>
                  <a:gd name="T70" fmla="*/ 39 w 52"/>
                  <a:gd name="T71" fmla="*/ 52 h 80"/>
                  <a:gd name="T72" fmla="*/ 42 w 52"/>
                  <a:gd name="T73" fmla="*/ 38 h 80"/>
                  <a:gd name="T74" fmla="*/ 39 w 52"/>
                  <a:gd name="T75" fmla="*/ 28 h 80"/>
                  <a:gd name="T76" fmla="*/ 39 w 52"/>
                  <a:gd name="T77" fmla="*/ 21 h 80"/>
                  <a:gd name="T78" fmla="*/ 35 w 52"/>
                  <a:gd name="T79" fmla="*/ 14 h 80"/>
                  <a:gd name="T80" fmla="*/ 32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9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9" y="59"/>
                    </a:lnTo>
                    <a:lnTo>
                      <a:pt x="39" y="52"/>
                    </a:lnTo>
                    <a:lnTo>
                      <a:pt x="42" y="38"/>
                    </a:lnTo>
                    <a:lnTo>
                      <a:pt x="39" y="28"/>
                    </a:lnTo>
                    <a:lnTo>
                      <a:pt x="39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47" name="Freeform 127"/>
              <p:cNvSpPr>
                <a:spLocks noEditPoints="1"/>
              </p:cNvSpPr>
              <p:nvPr/>
            </p:nvSpPr>
            <p:spPr bwMode="auto">
              <a:xfrm>
                <a:off x="4242" y="215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5 w 52"/>
                  <a:gd name="T13" fmla="*/ 0 h 80"/>
                  <a:gd name="T14" fmla="*/ 32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2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2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2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48" name="Freeform 128"/>
              <p:cNvSpPr>
                <a:spLocks noEditPoints="1"/>
              </p:cNvSpPr>
              <p:nvPr/>
            </p:nvSpPr>
            <p:spPr bwMode="auto">
              <a:xfrm>
                <a:off x="4408" y="215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5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49" name="Freeform 129"/>
              <p:cNvSpPr>
                <a:spLocks noEditPoints="1"/>
              </p:cNvSpPr>
              <p:nvPr/>
            </p:nvSpPr>
            <p:spPr bwMode="auto">
              <a:xfrm>
                <a:off x="4574" y="215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50" name="Freeform 130"/>
              <p:cNvSpPr>
                <a:spLocks noEditPoints="1"/>
              </p:cNvSpPr>
              <p:nvPr/>
            </p:nvSpPr>
            <p:spPr bwMode="auto">
              <a:xfrm>
                <a:off x="4740" y="215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51" name="Freeform 131"/>
              <p:cNvSpPr>
                <a:spLocks noEditPoints="1"/>
              </p:cNvSpPr>
              <p:nvPr/>
            </p:nvSpPr>
            <p:spPr bwMode="auto">
              <a:xfrm>
                <a:off x="4906" y="215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0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52" name="Freeform 132"/>
              <p:cNvSpPr>
                <a:spLocks noEditPoints="1"/>
              </p:cNvSpPr>
              <p:nvPr/>
            </p:nvSpPr>
            <p:spPr bwMode="auto">
              <a:xfrm>
                <a:off x="5072" y="2155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1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53" name="Freeform 133"/>
              <p:cNvSpPr>
                <a:spLocks noEditPoints="1"/>
              </p:cNvSpPr>
              <p:nvPr/>
            </p:nvSpPr>
            <p:spPr bwMode="auto">
              <a:xfrm>
                <a:off x="4076" y="232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5 w 52"/>
                  <a:gd name="T13" fmla="*/ 0 h 80"/>
                  <a:gd name="T14" fmla="*/ 32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9 w 52"/>
                  <a:gd name="T37" fmla="*/ 76 h 80"/>
                  <a:gd name="T38" fmla="*/ 32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2 w 52"/>
                  <a:gd name="T65" fmla="*/ 69 h 80"/>
                  <a:gd name="T66" fmla="*/ 35 w 52"/>
                  <a:gd name="T67" fmla="*/ 66 h 80"/>
                  <a:gd name="T68" fmla="*/ 39 w 52"/>
                  <a:gd name="T69" fmla="*/ 59 h 80"/>
                  <a:gd name="T70" fmla="*/ 39 w 52"/>
                  <a:gd name="T71" fmla="*/ 52 h 80"/>
                  <a:gd name="T72" fmla="*/ 42 w 52"/>
                  <a:gd name="T73" fmla="*/ 38 h 80"/>
                  <a:gd name="T74" fmla="*/ 39 w 52"/>
                  <a:gd name="T75" fmla="*/ 28 h 80"/>
                  <a:gd name="T76" fmla="*/ 39 w 52"/>
                  <a:gd name="T77" fmla="*/ 21 h 80"/>
                  <a:gd name="T78" fmla="*/ 35 w 52"/>
                  <a:gd name="T79" fmla="*/ 14 h 80"/>
                  <a:gd name="T80" fmla="*/ 32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9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9" y="59"/>
                    </a:lnTo>
                    <a:lnTo>
                      <a:pt x="39" y="52"/>
                    </a:lnTo>
                    <a:lnTo>
                      <a:pt x="42" y="38"/>
                    </a:lnTo>
                    <a:lnTo>
                      <a:pt x="39" y="28"/>
                    </a:lnTo>
                    <a:lnTo>
                      <a:pt x="39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54" name="Freeform 134"/>
              <p:cNvSpPr>
                <a:spLocks noEditPoints="1"/>
              </p:cNvSpPr>
              <p:nvPr/>
            </p:nvSpPr>
            <p:spPr bwMode="auto">
              <a:xfrm>
                <a:off x="4242" y="232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5 w 52"/>
                  <a:gd name="T13" fmla="*/ 0 h 80"/>
                  <a:gd name="T14" fmla="*/ 32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2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2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2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55" name="Freeform 135"/>
              <p:cNvSpPr>
                <a:spLocks noEditPoints="1"/>
              </p:cNvSpPr>
              <p:nvPr/>
            </p:nvSpPr>
            <p:spPr bwMode="auto">
              <a:xfrm>
                <a:off x="4408" y="232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5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56" name="Freeform 136"/>
              <p:cNvSpPr>
                <a:spLocks noEditPoints="1"/>
              </p:cNvSpPr>
              <p:nvPr/>
            </p:nvSpPr>
            <p:spPr bwMode="auto">
              <a:xfrm>
                <a:off x="4574" y="232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57" name="Freeform 137"/>
              <p:cNvSpPr>
                <a:spLocks noEditPoints="1"/>
              </p:cNvSpPr>
              <p:nvPr/>
            </p:nvSpPr>
            <p:spPr bwMode="auto">
              <a:xfrm>
                <a:off x="4740" y="232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58" name="Freeform 138"/>
              <p:cNvSpPr>
                <a:spLocks noEditPoints="1"/>
              </p:cNvSpPr>
              <p:nvPr/>
            </p:nvSpPr>
            <p:spPr bwMode="auto">
              <a:xfrm>
                <a:off x="4906" y="232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0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59" name="Freeform 139"/>
              <p:cNvSpPr>
                <a:spLocks noEditPoints="1"/>
              </p:cNvSpPr>
              <p:nvPr/>
            </p:nvSpPr>
            <p:spPr bwMode="auto">
              <a:xfrm>
                <a:off x="5072" y="2321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1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60" name="Freeform 140"/>
              <p:cNvSpPr>
                <a:spLocks noEditPoints="1"/>
              </p:cNvSpPr>
              <p:nvPr/>
            </p:nvSpPr>
            <p:spPr bwMode="auto">
              <a:xfrm>
                <a:off x="3911" y="2321"/>
                <a:ext cx="51" cy="80"/>
              </a:xfrm>
              <a:custGeom>
                <a:avLst/>
                <a:gdLst>
                  <a:gd name="T0" fmla="*/ 0 w 51"/>
                  <a:gd name="T1" fmla="*/ 38 h 80"/>
                  <a:gd name="T2" fmla="*/ 0 w 51"/>
                  <a:gd name="T3" fmla="*/ 28 h 80"/>
                  <a:gd name="T4" fmla="*/ 0 w 51"/>
                  <a:gd name="T5" fmla="*/ 17 h 80"/>
                  <a:gd name="T6" fmla="*/ 3 w 51"/>
                  <a:gd name="T7" fmla="*/ 7 h 80"/>
                  <a:gd name="T8" fmla="*/ 10 w 51"/>
                  <a:gd name="T9" fmla="*/ 3 h 80"/>
                  <a:gd name="T10" fmla="*/ 17 w 51"/>
                  <a:gd name="T11" fmla="*/ 0 h 80"/>
                  <a:gd name="T12" fmla="*/ 24 w 51"/>
                  <a:gd name="T13" fmla="*/ 0 h 80"/>
                  <a:gd name="T14" fmla="*/ 31 w 51"/>
                  <a:gd name="T15" fmla="*/ 0 h 80"/>
                  <a:gd name="T16" fmla="*/ 34 w 51"/>
                  <a:gd name="T17" fmla="*/ 0 h 80"/>
                  <a:gd name="T18" fmla="*/ 41 w 51"/>
                  <a:gd name="T19" fmla="*/ 3 h 80"/>
                  <a:gd name="T20" fmla="*/ 44 w 51"/>
                  <a:gd name="T21" fmla="*/ 7 h 80"/>
                  <a:gd name="T22" fmla="*/ 44 w 51"/>
                  <a:gd name="T23" fmla="*/ 14 h 80"/>
                  <a:gd name="T24" fmla="*/ 48 w 51"/>
                  <a:gd name="T25" fmla="*/ 21 h 80"/>
                  <a:gd name="T26" fmla="*/ 48 w 51"/>
                  <a:gd name="T27" fmla="*/ 28 h 80"/>
                  <a:gd name="T28" fmla="*/ 51 w 51"/>
                  <a:gd name="T29" fmla="*/ 38 h 80"/>
                  <a:gd name="T30" fmla="*/ 48 w 51"/>
                  <a:gd name="T31" fmla="*/ 52 h 80"/>
                  <a:gd name="T32" fmla="*/ 48 w 51"/>
                  <a:gd name="T33" fmla="*/ 62 h 80"/>
                  <a:gd name="T34" fmla="*/ 44 w 51"/>
                  <a:gd name="T35" fmla="*/ 69 h 80"/>
                  <a:gd name="T36" fmla="*/ 38 w 51"/>
                  <a:gd name="T37" fmla="*/ 76 h 80"/>
                  <a:gd name="T38" fmla="*/ 31 w 51"/>
                  <a:gd name="T39" fmla="*/ 80 h 80"/>
                  <a:gd name="T40" fmla="*/ 24 w 51"/>
                  <a:gd name="T41" fmla="*/ 80 h 80"/>
                  <a:gd name="T42" fmla="*/ 13 w 51"/>
                  <a:gd name="T43" fmla="*/ 76 h 80"/>
                  <a:gd name="T44" fmla="*/ 6 w 51"/>
                  <a:gd name="T45" fmla="*/ 73 h 80"/>
                  <a:gd name="T46" fmla="*/ 3 w 51"/>
                  <a:gd name="T47" fmla="*/ 62 h 80"/>
                  <a:gd name="T48" fmla="*/ 0 w 51"/>
                  <a:gd name="T49" fmla="*/ 52 h 80"/>
                  <a:gd name="T50" fmla="*/ 0 w 51"/>
                  <a:gd name="T51" fmla="*/ 38 h 80"/>
                  <a:gd name="T52" fmla="*/ 10 w 51"/>
                  <a:gd name="T53" fmla="*/ 38 h 80"/>
                  <a:gd name="T54" fmla="*/ 10 w 51"/>
                  <a:gd name="T55" fmla="*/ 52 h 80"/>
                  <a:gd name="T56" fmla="*/ 10 w 51"/>
                  <a:gd name="T57" fmla="*/ 59 h 80"/>
                  <a:gd name="T58" fmla="*/ 13 w 51"/>
                  <a:gd name="T59" fmla="*/ 66 h 80"/>
                  <a:gd name="T60" fmla="*/ 17 w 51"/>
                  <a:gd name="T61" fmla="*/ 69 h 80"/>
                  <a:gd name="T62" fmla="*/ 24 w 51"/>
                  <a:gd name="T63" fmla="*/ 69 h 80"/>
                  <a:gd name="T64" fmla="*/ 31 w 51"/>
                  <a:gd name="T65" fmla="*/ 69 h 80"/>
                  <a:gd name="T66" fmla="*/ 34 w 51"/>
                  <a:gd name="T67" fmla="*/ 66 h 80"/>
                  <a:gd name="T68" fmla="*/ 38 w 51"/>
                  <a:gd name="T69" fmla="*/ 59 h 80"/>
                  <a:gd name="T70" fmla="*/ 38 w 51"/>
                  <a:gd name="T71" fmla="*/ 52 h 80"/>
                  <a:gd name="T72" fmla="*/ 41 w 51"/>
                  <a:gd name="T73" fmla="*/ 38 h 80"/>
                  <a:gd name="T74" fmla="*/ 38 w 51"/>
                  <a:gd name="T75" fmla="*/ 28 h 80"/>
                  <a:gd name="T76" fmla="*/ 38 w 51"/>
                  <a:gd name="T77" fmla="*/ 21 h 80"/>
                  <a:gd name="T78" fmla="*/ 34 w 51"/>
                  <a:gd name="T79" fmla="*/ 14 h 80"/>
                  <a:gd name="T80" fmla="*/ 31 w 51"/>
                  <a:gd name="T81" fmla="*/ 10 h 80"/>
                  <a:gd name="T82" fmla="*/ 24 w 51"/>
                  <a:gd name="T83" fmla="*/ 7 h 80"/>
                  <a:gd name="T84" fmla="*/ 17 w 51"/>
                  <a:gd name="T85" fmla="*/ 10 h 80"/>
                  <a:gd name="T86" fmla="*/ 13 w 51"/>
                  <a:gd name="T87" fmla="*/ 14 h 80"/>
                  <a:gd name="T88" fmla="*/ 10 w 51"/>
                  <a:gd name="T89" fmla="*/ 21 h 80"/>
                  <a:gd name="T90" fmla="*/ 10 w 51"/>
                  <a:gd name="T91" fmla="*/ 28 h 80"/>
                  <a:gd name="T92" fmla="*/ 10 w 51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80"/>
                  <a:gd name="T143" fmla="*/ 51 w 51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61" name="Freeform 336"/>
              <p:cNvSpPr>
                <a:spLocks/>
              </p:cNvSpPr>
              <p:nvPr/>
            </p:nvSpPr>
            <p:spPr bwMode="auto">
              <a:xfrm>
                <a:off x="3911" y="1152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62" name="Freeform 337"/>
              <p:cNvSpPr>
                <a:spLocks/>
              </p:cNvSpPr>
              <p:nvPr/>
            </p:nvSpPr>
            <p:spPr bwMode="auto">
              <a:xfrm>
                <a:off x="4076" y="115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9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9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9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9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9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9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63" name="Freeform 338"/>
              <p:cNvSpPr>
                <a:spLocks/>
              </p:cNvSpPr>
              <p:nvPr/>
            </p:nvSpPr>
            <p:spPr bwMode="auto">
              <a:xfrm>
                <a:off x="4242" y="115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64" name="Freeform 339"/>
              <p:cNvSpPr>
                <a:spLocks/>
              </p:cNvSpPr>
              <p:nvPr/>
            </p:nvSpPr>
            <p:spPr bwMode="auto">
              <a:xfrm>
                <a:off x="4408" y="115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65" name="Freeform 340"/>
              <p:cNvSpPr>
                <a:spLocks/>
              </p:cNvSpPr>
              <p:nvPr/>
            </p:nvSpPr>
            <p:spPr bwMode="auto">
              <a:xfrm>
                <a:off x="4574" y="115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66" name="Freeform 341"/>
              <p:cNvSpPr>
                <a:spLocks/>
              </p:cNvSpPr>
              <p:nvPr/>
            </p:nvSpPr>
            <p:spPr bwMode="auto">
              <a:xfrm>
                <a:off x="4740" y="115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1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7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7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67" name="Freeform 342"/>
              <p:cNvSpPr>
                <a:spLocks/>
              </p:cNvSpPr>
              <p:nvPr/>
            </p:nvSpPr>
            <p:spPr bwMode="auto">
              <a:xfrm>
                <a:off x="4906" y="115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1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1 h 80"/>
                  <a:gd name="T44" fmla="*/ 17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68" name="Freeform 343"/>
              <p:cNvSpPr>
                <a:spLocks/>
              </p:cNvSpPr>
              <p:nvPr/>
            </p:nvSpPr>
            <p:spPr bwMode="auto">
              <a:xfrm>
                <a:off x="3911" y="1318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69" name="Freeform 344"/>
              <p:cNvSpPr>
                <a:spLocks/>
              </p:cNvSpPr>
              <p:nvPr/>
            </p:nvSpPr>
            <p:spPr bwMode="auto">
              <a:xfrm>
                <a:off x="4076" y="1318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9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9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9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9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9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9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70" name="Freeform 345"/>
              <p:cNvSpPr>
                <a:spLocks/>
              </p:cNvSpPr>
              <p:nvPr/>
            </p:nvSpPr>
            <p:spPr bwMode="auto">
              <a:xfrm>
                <a:off x="4242" y="1318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71" name="Freeform 346"/>
              <p:cNvSpPr>
                <a:spLocks/>
              </p:cNvSpPr>
              <p:nvPr/>
            </p:nvSpPr>
            <p:spPr bwMode="auto">
              <a:xfrm>
                <a:off x="4408" y="1318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72" name="Freeform 347"/>
              <p:cNvSpPr>
                <a:spLocks/>
              </p:cNvSpPr>
              <p:nvPr/>
            </p:nvSpPr>
            <p:spPr bwMode="auto">
              <a:xfrm>
                <a:off x="4574" y="1318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73" name="Freeform 348"/>
              <p:cNvSpPr>
                <a:spLocks/>
              </p:cNvSpPr>
              <p:nvPr/>
            </p:nvSpPr>
            <p:spPr bwMode="auto">
              <a:xfrm>
                <a:off x="4740" y="1318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1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7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7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74" name="Freeform 349"/>
              <p:cNvSpPr>
                <a:spLocks/>
              </p:cNvSpPr>
              <p:nvPr/>
            </p:nvSpPr>
            <p:spPr bwMode="auto">
              <a:xfrm>
                <a:off x="3911" y="1484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75" name="Freeform 350"/>
              <p:cNvSpPr>
                <a:spLocks/>
              </p:cNvSpPr>
              <p:nvPr/>
            </p:nvSpPr>
            <p:spPr bwMode="auto">
              <a:xfrm>
                <a:off x="4076" y="1484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9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9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9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9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9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9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76" name="Freeform 351"/>
              <p:cNvSpPr>
                <a:spLocks/>
              </p:cNvSpPr>
              <p:nvPr/>
            </p:nvSpPr>
            <p:spPr bwMode="auto">
              <a:xfrm>
                <a:off x="4242" y="1484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77" name="Freeform 352"/>
              <p:cNvSpPr>
                <a:spLocks/>
              </p:cNvSpPr>
              <p:nvPr/>
            </p:nvSpPr>
            <p:spPr bwMode="auto">
              <a:xfrm>
                <a:off x="4408" y="1484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78" name="Freeform 353"/>
              <p:cNvSpPr>
                <a:spLocks/>
              </p:cNvSpPr>
              <p:nvPr/>
            </p:nvSpPr>
            <p:spPr bwMode="auto">
              <a:xfrm>
                <a:off x="4574" y="1484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79" name="Freeform 354"/>
              <p:cNvSpPr>
                <a:spLocks/>
              </p:cNvSpPr>
              <p:nvPr/>
            </p:nvSpPr>
            <p:spPr bwMode="auto">
              <a:xfrm>
                <a:off x="3911" y="1650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80" name="Freeform 355"/>
              <p:cNvSpPr>
                <a:spLocks/>
              </p:cNvSpPr>
              <p:nvPr/>
            </p:nvSpPr>
            <p:spPr bwMode="auto">
              <a:xfrm>
                <a:off x="4076" y="1650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9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9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9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9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9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9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81" name="Freeform 356"/>
              <p:cNvSpPr>
                <a:spLocks/>
              </p:cNvSpPr>
              <p:nvPr/>
            </p:nvSpPr>
            <p:spPr bwMode="auto">
              <a:xfrm>
                <a:off x="4242" y="1650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82" name="Freeform 357"/>
              <p:cNvSpPr>
                <a:spLocks/>
              </p:cNvSpPr>
              <p:nvPr/>
            </p:nvSpPr>
            <p:spPr bwMode="auto">
              <a:xfrm>
                <a:off x="4408" y="1650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83" name="Freeform 358"/>
              <p:cNvSpPr>
                <a:spLocks/>
              </p:cNvSpPr>
              <p:nvPr/>
            </p:nvSpPr>
            <p:spPr bwMode="auto">
              <a:xfrm>
                <a:off x="3911" y="1816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84" name="Freeform 359"/>
              <p:cNvSpPr>
                <a:spLocks/>
              </p:cNvSpPr>
              <p:nvPr/>
            </p:nvSpPr>
            <p:spPr bwMode="auto">
              <a:xfrm>
                <a:off x="4076" y="1816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9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9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9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9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9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9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85" name="Freeform 360"/>
              <p:cNvSpPr>
                <a:spLocks/>
              </p:cNvSpPr>
              <p:nvPr/>
            </p:nvSpPr>
            <p:spPr bwMode="auto">
              <a:xfrm>
                <a:off x="4242" y="1816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86" name="Freeform 361"/>
              <p:cNvSpPr>
                <a:spLocks/>
              </p:cNvSpPr>
              <p:nvPr/>
            </p:nvSpPr>
            <p:spPr bwMode="auto">
              <a:xfrm>
                <a:off x="3911" y="1982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1 h 80"/>
                  <a:gd name="T44" fmla="*/ 17 w 51"/>
                  <a:gd name="T45" fmla="*/ 11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1"/>
                    </a:lnTo>
                    <a:lnTo>
                      <a:pt x="17" y="11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87" name="Freeform 362"/>
              <p:cNvSpPr>
                <a:spLocks/>
              </p:cNvSpPr>
              <p:nvPr/>
            </p:nvSpPr>
            <p:spPr bwMode="auto">
              <a:xfrm>
                <a:off x="4076" y="1982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9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9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1 h 80"/>
                  <a:gd name="T44" fmla="*/ 18 w 52"/>
                  <a:gd name="T45" fmla="*/ 11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9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9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9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1"/>
                    </a:lnTo>
                    <a:lnTo>
                      <a:pt x="18" y="11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9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88" name="Freeform 363"/>
              <p:cNvSpPr>
                <a:spLocks/>
              </p:cNvSpPr>
              <p:nvPr/>
            </p:nvSpPr>
            <p:spPr bwMode="auto">
              <a:xfrm>
                <a:off x="3911" y="2148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0 h 80"/>
                  <a:gd name="T44" fmla="*/ 17 w 51"/>
                  <a:gd name="T45" fmla="*/ 10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89" name="Line 384"/>
              <p:cNvSpPr>
                <a:spLocks noChangeShapeType="1"/>
              </p:cNvSpPr>
              <p:nvPr/>
            </p:nvSpPr>
            <p:spPr bwMode="auto">
              <a:xfrm>
                <a:off x="3862" y="1273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90" name="Line 385"/>
              <p:cNvSpPr>
                <a:spLocks noChangeShapeType="1"/>
              </p:cNvSpPr>
              <p:nvPr/>
            </p:nvSpPr>
            <p:spPr bwMode="auto">
              <a:xfrm>
                <a:off x="3859" y="1439"/>
                <a:ext cx="13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91" name="Line 386"/>
              <p:cNvSpPr>
                <a:spLocks noChangeShapeType="1"/>
              </p:cNvSpPr>
              <p:nvPr/>
            </p:nvSpPr>
            <p:spPr bwMode="auto">
              <a:xfrm>
                <a:off x="3859" y="1605"/>
                <a:ext cx="13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92" name="Line 387"/>
              <p:cNvSpPr>
                <a:spLocks noChangeShapeType="1"/>
              </p:cNvSpPr>
              <p:nvPr/>
            </p:nvSpPr>
            <p:spPr bwMode="auto">
              <a:xfrm>
                <a:off x="3862" y="1771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93" name="Line 388"/>
              <p:cNvSpPr>
                <a:spLocks noChangeShapeType="1"/>
              </p:cNvSpPr>
              <p:nvPr/>
            </p:nvSpPr>
            <p:spPr bwMode="auto">
              <a:xfrm>
                <a:off x="3859" y="1937"/>
                <a:ext cx="13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94" name="Line 389"/>
              <p:cNvSpPr>
                <a:spLocks noChangeShapeType="1"/>
              </p:cNvSpPr>
              <p:nvPr/>
            </p:nvSpPr>
            <p:spPr bwMode="auto">
              <a:xfrm>
                <a:off x="3862" y="2103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95" name="Line 390"/>
              <p:cNvSpPr>
                <a:spLocks noChangeShapeType="1"/>
              </p:cNvSpPr>
              <p:nvPr/>
            </p:nvSpPr>
            <p:spPr bwMode="auto">
              <a:xfrm>
                <a:off x="3862" y="2269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96" name="Line 391"/>
              <p:cNvSpPr>
                <a:spLocks noChangeShapeType="1"/>
              </p:cNvSpPr>
              <p:nvPr/>
            </p:nvSpPr>
            <p:spPr bwMode="auto">
              <a:xfrm>
                <a:off x="4025" y="1107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97" name="Line 392"/>
              <p:cNvSpPr>
                <a:spLocks noChangeShapeType="1"/>
              </p:cNvSpPr>
              <p:nvPr/>
            </p:nvSpPr>
            <p:spPr bwMode="auto">
              <a:xfrm>
                <a:off x="4191" y="1107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98" name="Line 393"/>
              <p:cNvSpPr>
                <a:spLocks noChangeShapeType="1"/>
              </p:cNvSpPr>
              <p:nvPr/>
            </p:nvSpPr>
            <p:spPr bwMode="auto">
              <a:xfrm>
                <a:off x="4356" y="1107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99" name="Line 394"/>
              <p:cNvSpPr>
                <a:spLocks noChangeShapeType="1"/>
              </p:cNvSpPr>
              <p:nvPr/>
            </p:nvSpPr>
            <p:spPr bwMode="auto">
              <a:xfrm>
                <a:off x="4522" y="1111"/>
                <a:ext cx="1" cy="13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00" name="Line 395"/>
              <p:cNvSpPr>
                <a:spLocks noChangeShapeType="1"/>
              </p:cNvSpPr>
              <p:nvPr/>
            </p:nvSpPr>
            <p:spPr bwMode="auto">
              <a:xfrm>
                <a:off x="4688" y="1107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01" name="Line 396"/>
              <p:cNvSpPr>
                <a:spLocks noChangeShapeType="1"/>
              </p:cNvSpPr>
              <p:nvPr/>
            </p:nvSpPr>
            <p:spPr bwMode="auto">
              <a:xfrm>
                <a:off x="4854" y="1107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102" name="Line 397"/>
              <p:cNvSpPr>
                <a:spLocks noChangeShapeType="1"/>
              </p:cNvSpPr>
              <p:nvPr/>
            </p:nvSpPr>
            <p:spPr bwMode="auto">
              <a:xfrm>
                <a:off x="5020" y="1107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5848" name="Group 432"/>
            <p:cNvGrpSpPr>
              <a:grpSpLocks/>
            </p:cNvGrpSpPr>
            <p:nvPr/>
          </p:nvGrpSpPr>
          <p:grpSpPr bwMode="auto">
            <a:xfrm>
              <a:off x="803" y="2515"/>
              <a:ext cx="1327" cy="1328"/>
              <a:chOff x="803" y="2515"/>
              <a:chExt cx="1327" cy="1328"/>
            </a:xfrm>
          </p:grpSpPr>
          <p:sp>
            <p:nvSpPr>
              <p:cNvPr id="35937" name="Rectangle 12"/>
              <p:cNvSpPr>
                <a:spLocks noChangeArrowheads="1"/>
              </p:cNvSpPr>
              <p:nvPr/>
            </p:nvSpPr>
            <p:spPr bwMode="auto">
              <a:xfrm>
                <a:off x="803" y="2684"/>
                <a:ext cx="992" cy="166"/>
              </a:xfrm>
              <a:prstGeom prst="rect">
                <a:avLst/>
              </a:prstGeom>
              <a:solidFill>
                <a:srgbClr val="CCCCCC"/>
              </a:solidFill>
              <a:ln w="0">
                <a:solidFill>
                  <a:srgbClr val="CCCCCC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38" name="Rectangle 13"/>
              <p:cNvSpPr>
                <a:spLocks noChangeArrowheads="1"/>
              </p:cNvSpPr>
              <p:nvPr/>
            </p:nvSpPr>
            <p:spPr bwMode="auto">
              <a:xfrm>
                <a:off x="803" y="2850"/>
                <a:ext cx="830" cy="163"/>
              </a:xfrm>
              <a:prstGeom prst="rect">
                <a:avLst/>
              </a:prstGeom>
              <a:solidFill>
                <a:srgbClr val="CCCCCC"/>
              </a:solidFill>
              <a:ln w="0">
                <a:solidFill>
                  <a:srgbClr val="CCCCCC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39" name="Rectangle 14"/>
              <p:cNvSpPr>
                <a:spLocks noChangeArrowheads="1"/>
              </p:cNvSpPr>
              <p:nvPr/>
            </p:nvSpPr>
            <p:spPr bwMode="auto">
              <a:xfrm>
                <a:off x="803" y="3016"/>
                <a:ext cx="664" cy="163"/>
              </a:xfrm>
              <a:prstGeom prst="rect">
                <a:avLst/>
              </a:prstGeom>
              <a:solidFill>
                <a:srgbClr val="CCCCCC"/>
              </a:solidFill>
              <a:ln w="0">
                <a:solidFill>
                  <a:srgbClr val="CCCCCC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40" name="Rectangle 15"/>
              <p:cNvSpPr>
                <a:spLocks noChangeArrowheads="1"/>
              </p:cNvSpPr>
              <p:nvPr/>
            </p:nvSpPr>
            <p:spPr bwMode="auto">
              <a:xfrm>
                <a:off x="803" y="3182"/>
                <a:ext cx="494" cy="163"/>
              </a:xfrm>
              <a:prstGeom prst="rect">
                <a:avLst/>
              </a:prstGeom>
              <a:solidFill>
                <a:srgbClr val="CCCCCC"/>
              </a:solidFill>
              <a:ln w="0">
                <a:solidFill>
                  <a:srgbClr val="CCCCCC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41" name="Rectangle 16"/>
              <p:cNvSpPr>
                <a:spLocks noChangeArrowheads="1"/>
              </p:cNvSpPr>
              <p:nvPr/>
            </p:nvSpPr>
            <p:spPr bwMode="auto">
              <a:xfrm>
                <a:off x="803" y="3348"/>
                <a:ext cx="332" cy="163"/>
              </a:xfrm>
              <a:prstGeom prst="rect">
                <a:avLst/>
              </a:prstGeom>
              <a:solidFill>
                <a:srgbClr val="CCCCCC"/>
              </a:solidFill>
              <a:ln w="0">
                <a:solidFill>
                  <a:srgbClr val="CCCCCC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42" name="Rectangle 17"/>
              <p:cNvSpPr>
                <a:spLocks noChangeArrowheads="1"/>
              </p:cNvSpPr>
              <p:nvPr/>
            </p:nvSpPr>
            <p:spPr bwMode="auto">
              <a:xfrm>
                <a:off x="803" y="3514"/>
                <a:ext cx="166" cy="163"/>
              </a:xfrm>
              <a:prstGeom prst="rect">
                <a:avLst/>
              </a:prstGeom>
              <a:solidFill>
                <a:srgbClr val="CCCCCC"/>
              </a:solidFill>
              <a:ln w="0">
                <a:solidFill>
                  <a:srgbClr val="CCCCCC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43" name="Rectangle 18"/>
              <p:cNvSpPr>
                <a:spLocks noChangeArrowheads="1"/>
              </p:cNvSpPr>
              <p:nvPr/>
            </p:nvSpPr>
            <p:spPr bwMode="auto">
              <a:xfrm>
                <a:off x="803" y="2515"/>
                <a:ext cx="1161" cy="166"/>
              </a:xfrm>
              <a:prstGeom prst="rect">
                <a:avLst/>
              </a:prstGeom>
              <a:solidFill>
                <a:srgbClr val="CCCCCC"/>
              </a:solidFill>
              <a:ln w="0">
                <a:solidFill>
                  <a:srgbClr val="CCCCCC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44" name="Freeform 170"/>
              <p:cNvSpPr>
                <a:spLocks noEditPoints="1"/>
              </p:cNvSpPr>
              <p:nvPr/>
            </p:nvSpPr>
            <p:spPr bwMode="auto">
              <a:xfrm>
                <a:off x="2016" y="2570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45" name="Freeform 171"/>
              <p:cNvSpPr>
                <a:spLocks noEditPoints="1"/>
              </p:cNvSpPr>
              <p:nvPr/>
            </p:nvSpPr>
            <p:spPr bwMode="auto">
              <a:xfrm>
                <a:off x="1850" y="2736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5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5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5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5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46" name="Freeform 172"/>
              <p:cNvSpPr>
                <a:spLocks noEditPoints="1"/>
              </p:cNvSpPr>
              <p:nvPr/>
            </p:nvSpPr>
            <p:spPr bwMode="auto">
              <a:xfrm>
                <a:off x="2016" y="2736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1 w 52"/>
                  <a:gd name="T9" fmla="*/ 3 h 80"/>
                  <a:gd name="T10" fmla="*/ 18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9 w 52"/>
                  <a:gd name="T25" fmla="*/ 21 h 80"/>
                  <a:gd name="T26" fmla="*/ 49 w 52"/>
                  <a:gd name="T27" fmla="*/ 28 h 80"/>
                  <a:gd name="T28" fmla="*/ 52 w 52"/>
                  <a:gd name="T29" fmla="*/ 38 h 80"/>
                  <a:gd name="T30" fmla="*/ 49 w 52"/>
                  <a:gd name="T31" fmla="*/ 52 h 80"/>
                  <a:gd name="T32" fmla="*/ 49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1 w 52"/>
                  <a:gd name="T53" fmla="*/ 38 h 80"/>
                  <a:gd name="T54" fmla="*/ 11 w 52"/>
                  <a:gd name="T55" fmla="*/ 52 h 80"/>
                  <a:gd name="T56" fmla="*/ 11 w 52"/>
                  <a:gd name="T57" fmla="*/ 59 h 80"/>
                  <a:gd name="T58" fmla="*/ 14 w 52"/>
                  <a:gd name="T59" fmla="*/ 66 h 80"/>
                  <a:gd name="T60" fmla="*/ 18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8 w 52"/>
                  <a:gd name="T85" fmla="*/ 10 h 80"/>
                  <a:gd name="T86" fmla="*/ 14 w 52"/>
                  <a:gd name="T87" fmla="*/ 14 h 80"/>
                  <a:gd name="T88" fmla="*/ 11 w 52"/>
                  <a:gd name="T89" fmla="*/ 21 h 80"/>
                  <a:gd name="T90" fmla="*/ 11 w 52"/>
                  <a:gd name="T91" fmla="*/ 28 h 80"/>
                  <a:gd name="T92" fmla="*/ 11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47" name="Freeform 173"/>
              <p:cNvSpPr>
                <a:spLocks noEditPoints="1"/>
              </p:cNvSpPr>
              <p:nvPr/>
            </p:nvSpPr>
            <p:spPr bwMode="auto">
              <a:xfrm>
                <a:off x="1684" y="290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2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2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2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2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48" name="Freeform 174"/>
              <p:cNvSpPr>
                <a:spLocks noEditPoints="1"/>
              </p:cNvSpPr>
              <p:nvPr/>
            </p:nvSpPr>
            <p:spPr bwMode="auto">
              <a:xfrm>
                <a:off x="1850" y="290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49" name="Freeform 175"/>
              <p:cNvSpPr>
                <a:spLocks noEditPoints="1"/>
              </p:cNvSpPr>
              <p:nvPr/>
            </p:nvSpPr>
            <p:spPr bwMode="auto">
              <a:xfrm>
                <a:off x="2016" y="290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50" name="Freeform 176"/>
              <p:cNvSpPr>
                <a:spLocks noEditPoints="1"/>
              </p:cNvSpPr>
              <p:nvPr/>
            </p:nvSpPr>
            <p:spPr bwMode="auto">
              <a:xfrm>
                <a:off x="1519" y="3068"/>
                <a:ext cx="51" cy="79"/>
              </a:xfrm>
              <a:custGeom>
                <a:avLst/>
                <a:gdLst>
                  <a:gd name="T0" fmla="*/ 0 w 51"/>
                  <a:gd name="T1" fmla="*/ 38 h 79"/>
                  <a:gd name="T2" fmla="*/ 0 w 51"/>
                  <a:gd name="T3" fmla="*/ 28 h 79"/>
                  <a:gd name="T4" fmla="*/ 0 w 51"/>
                  <a:gd name="T5" fmla="*/ 17 h 79"/>
                  <a:gd name="T6" fmla="*/ 3 w 51"/>
                  <a:gd name="T7" fmla="*/ 7 h 79"/>
                  <a:gd name="T8" fmla="*/ 10 w 51"/>
                  <a:gd name="T9" fmla="*/ 3 h 79"/>
                  <a:gd name="T10" fmla="*/ 17 w 51"/>
                  <a:gd name="T11" fmla="*/ 0 h 79"/>
                  <a:gd name="T12" fmla="*/ 24 w 51"/>
                  <a:gd name="T13" fmla="*/ 0 h 79"/>
                  <a:gd name="T14" fmla="*/ 31 w 51"/>
                  <a:gd name="T15" fmla="*/ 0 h 79"/>
                  <a:gd name="T16" fmla="*/ 34 w 51"/>
                  <a:gd name="T17" fmla="*/ 0 h 79"/>
                  <a:gd name="T18" fmla="*/ 41 w 51"/>
                  <a:gd name="T19" fmla="*/ 3 h 79"/>
                  <a:gd name="T20" fmla="*/ 44 w 51"/>
                  <a:gd name="T21" fmla="*/ 7 h 79"/>
                  <a:gd name="T22" fmla="*/ 44 w 51"/>
                  <a:gd name="T23" fmla="*/ 14 h 79"/>
                  <a:gd name="T24" fmla="*/ 48 w 51"/>
                  <a:gd name="T25" fmla="*/ 21 h 79"/>
                  <a:gd name="T26" fmla="*/ 48 w 51"/>
                  <a:gd name="T27" fmla="*/ 28 h 79"/>
                  <a:gd name="T28" fmla="*/ 51 w 51"/>
                  <a:gd name="T29" fmla="*/ 38 h 79"/>
                  <a:gd name="T30" fmla="*/ 48 w 51"/>
                  <a:gd name="T31" fmla="*/ 52 h 79"/>
                  <a:gd name="T32" fmla="*/ 48 w 51"/>
                  <a:gd name="T33" fmla="*/ 62 h 79"/>
                  <a:gd name="T34" fmla="*/ 44 w 51"/>
                  <a:gd name="T35" fmla="*/ 69 h 79"/>
                  <a:gd name="T36" fmla="*/ 38 w 51"/>
                  <a:gd name="T37" fmla="*/ 76 h 79"/>
                  <a:gd name="T38" fmla="*/ 31 w 51"/>
                  <a:gd name="T39" fmla="*/ 79 h 79"/>
                  <a:gd name="T40" fmla="*/ 24 w 51"/>
                  <a:gd name="T41" fmla="*/ 79 h 79"/>
                  <a:gd name="T42" fmla="*/ 13 w 51"/>
                  <a:gd name="T43" fmla="*/ 76 h 79"/>
                  <a:gd name="T44" fmla="*/ 6 w 51"/>
                  <a:gd name="T45" fmla="*/ 73 h 79"/>
                  <a:gd name="T46" fmla="*/ 3 w 51"/>
                  <a:gd name="T47" fmla="*/ 62 h 79"/>
                  <a:gd name="T48" fmla="*/ 0 w 51"/>
                  <a:gd name="T49" fmla="*/ 52 h 79"/>
                  <a:gd name="T50" fmla="*/ 0 w 51"/>
                  <a:gd name="T51" fmla="*/ 38 h 79"/>
                  <a:gd name="T52" fmla="*/ 10 w 51"/>
                  <a:gd name="T53" fmla="*/ 38 h 79"/>
                  <a:gd name="T54" fmla="*/ 10 w 51"/>
                  <a:gd name="T55" fmla="*/ 52 h 79"/>
                  <a:gd name="T56" fmla="*/ 10 w 51"/>
                  <a:gd name="T57" fmla="*/ 59 h 79"/>
                  <a:gd name="T58" fmla="*/ 13 w 51"/>
                  <a:gd name="T59" fmla="*/ 66 h 79"/>
                  <a:gd name="T60" fmla="*/ 17 w 51"/>
                  <a:gd name="T61" fmla="*/ 69 h 79"/>
                  <a:gd name="T62" fmla="*/ 24 w 51"/>
                  <a:gd name="T63" fmla="*/ 69 h 79"/>
                  <a:gd name="T64" fmla="*/ 31 w 51"/>
                  <a:gd name="T65" fmla="*/ 69 h 79"/>
                  <a:gd name="T66" fmla="*/ 34 w 51"/>
                  <a:gd name="T67" fmla="*/ 66 h 79"/>
                  <a:gd name="T68" fmla="*/ 38 w 51"/>
                  <a:gd name="T69" fmla="*/ 59 h 79"/>
                  <a:gd name="T70" fmla="*/ 38 w 51"/>
                  <a:gd name="T71" fmla="*/ 52 h 79"/>
                  <a:gd name="T72" fmla="*/ 41 w 51"/>
                  <a:gd name="T73" fmla="*/ 38 h 79"/>
                  <a:gd name="T74" fmla="*/ 38 w 51"/>
                  <a:gd name="T75" fmla="*/ 28 h 79"/>
                  <a:gd name="T76" fmla="*/ 38 w 51"/>
                  <a:gd name="T77" fmla="*/ 21 h 79"/>
                  <a:gd name="T78" fmla="*/ 34 w 51"/>
                  <a:gd name="T79" fmla="*/ 14 h 79"/>
                  <a:gd name="T80" fmla="*/ 31 w 51"/>
                  <a:gd name="T81" fmla="*/ 10 h 79"/>
                  <a:gd name="T82" fmla="*/ 24 w 51"/>
                  <a:gd name="T83" fmla="*/ 7 h 79"/>
                  <a:gd name="T84" fmla="*/ 17 w 51"/>
                  <a:gd name="T85" fmla="*/ 10 h 79"/>
                  <a:gd name="T86" fmla="*/ 13 w 51"/>
                  <a:gd name="T87" fmla="*/ 14 h 79"/>
                  <a:gd name="T88" fmla="*/ 10 w 51"/>
                  <a:gd name="T89" fmla="*/ 21 h 79"/>
                  <a:gd name="T90" fmla="*/ 10 w 51"/>
                  <a:gd name="T91" fmla="*/ 28 h 79"/>
                  <a:gd name="T92" fmla="*/ 10 w 51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79"/>
                  <a:gd name="T143" fmla="*/ 51 w 51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51" name="Freeform 177"/>
              <p:cNvSpPr>
                <a:spLocks noEditPoints="1"/>
              </p:cNvSpPr>
              <p:nvPr/>
            </p:nvSpPr>
            <p:spPr bwMode="auto">
              <a:xfrm>
                <a:off x="1684" y="3068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2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2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2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2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52" name="Freeform 178"/>
              <p:cNvSpPr>
                <a:spLocks noEditPoints="1"/>
              </p:cNvSpPr>
              <p:nvPr/>
            </p:nvSpPr>
            <p:spPr bwMode="auto">
              <a:xfrm>
                <a:off x="1850" y="3068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53" name="Freeform 179"/>
              <p:cNvSpPr>
                <a:spLocks noEditPoints="1"/>
              </p:cNvSpPr>
              <p:nvPr/>
            </p:nvSpPr>
            <p:spPr bwMode="auto">
              <a:xfrm>
                <a:off x="2016" y="3068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54" name="Freeform 180"/>
              <p:cNvSpPr>
                <a:spLocks noEditPoints="1"/>
              </p:cNvSpPr>
              <p:nvPr/>
            </p:nvSpPr>
            <p:spPr bwMode="auto">
              <a:xfrm>
                <a:off x="1353" y="3234"/>
                <a:ext cx="51" cy="79"/>
              </a:xfrm>
              <a:custGeom>
                <a:avLst/>
                <a:gdLst>
                  <a:gd name="T0" fmla="*/ 0 w 51"/>
                  <a:gd name="T1" fmla="*/ 38 h 79"/>
                  <a:gd name="T2" fmla="*/ 0 w 51"/>
                  <a:gd name="T3" fmla="*/ 28 h 79"/>
                  <a:gd name="T4" fmla="*/ 0 w 51"/>
                  <a:gd name="T5" fmla="*/ 17 h 79"/>
                  <a:gd name="T6" fmla="*/ 3 w 51"/>
                  <a:gd name="T7" fmla="*/ 7 h 79"/>
                  <a:gd name="T8" fmla="*/ 10 w 51"/>
                  <a:gd name="T9" fmla="*/ 3 h 79"/>
                  <a:gd name="T10" fmla="*/ 17 w 51"/>
                  <a:gd name="T11" fmla="*/ 0 h 79"/>
                  <a:gd name="T12" fmla="*/ 24 w 51"/>
                  <a:gd name="T13" fmla="*/ 0 h 79"/>
                  <a:gd name="T14" fmla="*/ 31 w 51"/>
                  <a:gd name="T15" fmla="*/ 0 h 79"/>
                  <a:gd name="T16" fmla="*/ 34 w 51"/>
                  <a:gd name="T17" fmla="*/ 0 h 79"/>
                  <a:gd name="T18" fmla="*/ 41 w 51"/>
                  <a:gd name="T19" fmla="*/ 3 h 79"/>
                  <a:gd name="T20" fmla="*/ 45 w 51"/>
                  <a:gd name="T21" fmla="*/ 7 h 79"/>
                  <a:gd name="T22" fmla="*/ 45 w 51"/>
                  <a:gd name="T23" fmla="*/ 14 h 79"/>
                  <a:gd name="T24" fmla="*/ 48 w 51"/>
                  <a:gd name="T25" fmla="*/ 21 h 79"/>
                  <a:gd name="T26" fmla="*/ 48 w 51"/>
                  <a:gd name="T27" fmla="*/ 28 h 79"/>
                  <a:gd name="T28" fmla="*/ 51 w 51"/>
                  <a:gd name="T29" fmla="*/ 38 h 79"/>
                  <a:gd name="T30" fmla="*/ 48 w 51"/>
                  <a:gd name="T31" fmla="*/ 52 h 79"/>
                  <a:gd name="T32" fmla="*/ 48 w 51"/>
                  <a:gd name="T33" fmla="*/ 62 h 79"/>
                  <a:gd name="T34" fmla="*/ 45 w 51"/>
                  <a:gd name="T35" fmla="*/ 69 h 79"/>
                  <a:gd name="T36" fmla="*/ 38 w 51"/>
                  <a:gd name="T37" fmla="*/ 76 h 79"/>
                  <a:gd name="T38" fmla="*/ 31 w 51"/>
                  <a:gd name="T39" fmla="*/ 79 h 79"/>
                  <a:gd name="T40" fmla="*/ 24 w 51"/>
                  <a:gd name="T41" fmla="*/ 79 h 79"/>
                  <a:gd name="T42" fmla="*/ 13 w 51"/>
                  <a:gd name="T43" fmla="*/ 76 h 79"/>
                  <a:gd name="T44" fmla="*/ 7 w 51"/>
                  <a:gd name="T45" fmla="*/ 73 h 79"/>
                  <a:gd name="T46" fmla="*/ 3 w 51"/>
                  <a:gd name="T47" fmla="*/ 62 h 79"/>
                  <a:gd name="T48" fmla="*/ 0 w 51"/>
                  <a:gd name="T49" fmla="*/ 52 h 79"/>
                  <a:gd name="T50" fmla="*/ 0 w 51"/>
                  <a:gd name="T51" fmla="*/ 38 h 79"/>
                  <a:gd name="T52" fmla="*/ 10 w 51"/>
                  <a:gd name="T53" fmla="*/ 38 h 79"/>
                  <a:gd name="T54" fmla="*/ 10 w 51"/>
                  <a:gd name="T55" fmla="*/ 52 h 79"/>
                  <a:gd name="T56" fmla="*/ 10 w 51"/>
                  <a:gd name="T57" fmla="*/ 59 h 79"/>
                  <a:gd name="T58" fmla="*/ 13 w 51"/>
                  <a:gd name="T59" fmla="*/ 66 h 79"/>
                  <a:gd name="T60" fmla="*/ 17 w 51"/>
                  <a:gd name="T61" fmla="*/ 69 h 79"/>
                  <a:gd name="T62" fmla="*/ 24 w 51"/>
                  <a:gd name="T63" fmla="*/ 69 h 79"/>
                  <a:gd name="T64" fmla="*/ 31 w 51"/>
                  <a:gd name="T65" fmla="*/ 69 h 79"/>
                  <a:gd name="T66" fmla="*/ 34 w 51"/>
                  <a:gd name="T67" fmla="*/ 66 h 79"/>
                  <a:gd name="T68" fmla="*/ 38 w 51"/>
                  <a:gd name="T69" fmla="*/ 59 h 79"/>
                  <a:gd name="T70" fmla="*/ 38 w 51"/>
                  <a:gd name="T71" fmla="*/ 52 h 79"/>
                  <a:gd name="T72" fmla="*/ 41 w 51"/>
                  <a:gd name="T73" fmla="*/ 38 h 79"/>
                  <a:gd name="T74" fmla="*/ 38 w 51"/>
                  <a:gd name="T75" fmla="*/ 28 h 79"/>
                  <a:gd name="T76" fmla="*/ 38 w 51"/>
                  <a:gd name="T77" fmla="*/ 21 h 79"/>
                  <a:gd name="T78" fmla="*/ 34 w 51"/>
                  <a:gd name="T79" fmla="*/ 14 h 79"/>
                  <a:gd name="T80" fmla="*/ 31 w 51"/>
                  <a:gd name="T81" fmla="*/ 10 h 79"/>
                  <a:gd name="T82" fmla="*/ 24 w 51"/>
                  <a:gd name="T83" fmla="*/ 7 h 79"/>
                  <a:gd name="T84" fmla="*/ 17 w 51"/>
                  <a:gd name="T85" fmla="*/ 10 h 79"/>
                  <a:gd name="T86" fmla="*/ 13 w 51"/>
                  <a:gd name="T87" fmla="*/ 14 h 79"/>
                  <a:gd name="T88" fmla="*/ 10 w 51"/>
                  <a:gd name="T89" fmla="*/ 21 h 79"/>
                  <a:gd name="T90" fmla="*/ 10 w 51"/>
                  <a:gd name="T91" fmla="*/ 28 h 79"/>
                  <a:gd name="T92" fmla="*/ 10 w 51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79"/>
                  <a:gd name="T143" fmla="*/ 51 w 51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55" name="Freeform 181"/>
              <p:cNvSpPr>
                <a:spLocks noEditPoints="1"/>
              </p:cNvSpPr>
              <p:nvPr/>
            </p:nvSpPr>
            <p:spPr bwMode="auto">
              <a:xfrm>
                <a:off x="1519" y="3234"/>
                <a:ext cx="51" cy="79"/>
              </a:xfrm>
              <a:custGeom>
                <a:avLst/>
                <a:gdLst>
                  <a:gd name="T0" fmla="*/ 0 w 51"/>
                  <a:gd name="T1" fmla="*/ 38 h 79"/>
                  <a:gd name="T2" fmla="*/ 0 w 51"/>
                  <a:gd name="T3" fmla="*/ 28 h 79"/>
                  <a:gd name="T4" fmla="*/ 0 w 51"/>
                  <a:gd name="T5" fmla="*/ 17 h 79"/>
                  <a:gd name="T6" fmla="*/ 3 w 51"/>
                  <a:gd name="T7" fmla="*/ 7 h 79"/>
                  <a:gd name="T8" fmla="*/ 10 w 51"/>
                  <a:gd name="T9" fmla="*/ 3 h 79"/>
                  <a:gd name="T10" fmla="*/ 17 w 51"/>
                  <a:gd name="T11" fmla="*/ 0 h 79"/>
                  <a:gd name="T12" fmla="*/ 24 w 51"/>
                  <a:gd name="T13" fmla="*/ 0 h 79"/>
                  <a:gd name="T14" fmla="*/ 31 w 51"/>
                  <a:gd name="T15" fmla="*/ 0 h 79"/>
                  <a:gd name="T16" fmla="*/ 34 w 51"/>
                  <a:gd name="T17" fmla="*/ 0 h 79"/>
                  <a:gd name="T18" fmla="*/ 41 w 51"/>
                  <a:gd name="T19" fmla="*/ 3 h 79"/>
                  <a:gd name="T20" fmla="*/ 44 w 51"/>
                  <a:gd name="T21" fmla="*/ 7 h 79"/>
                  <a:gd name="T22" fmla="*/ 44 w 51"/>
                  <a:gd name="T23" fmla="*/ 14 h 79"/>
                  <a:gd name="T24" fmla="*/ 48 w 51"/>
                  <a:gd name="T25" fmla="*/ 21 h 79"/>
                  <a:gd name="T26" fmla="*/ 48 w 51"/>
                  <a:gd name="T27" fmla="*/ 28 h 79"/>
                  <a:gd name="T28" fmla="*/ 51 w 51"/>
                  <a:gd name="T29" fmla="*/ 38 h 79"/>
                  <a:gd name="T30" fmla="*/ 48 w 51"/>
                  <a:gd name="T31" fmla="*/ 52 h 79"/>
                  <a:gd name="T32" fmla="*/ 48 w 51"/>
                  <a:gd name="T33" fmla="*/ 62 h 79"/>
                  <a:gd name="T34" fmla="*/ 44 w 51"/>
                  <a:gd name="T35" fmla="*/ 69 h 79"/>
                  <a:gd name="T36" fmla="*/ 38 w 51"/>
                  <a:gd name="T37" fmla="*/ 76 h 79"/>
                  <a:gd name="T38" fmla="*/ 31 w 51"/>
                  <a:gd name="T39" fmla="*/ 79 h 79"/>
                  <a:gd name="T40" fmla="*/ 24 w 51"/>
                  <a:gd name="T41" fmla="*/ 79 h 79"/>
                  <a:gd name="T42" fmla="*/ 13 w 51"/>
                  <a:gd name="T43" fmla="*/ 76 h 79"/>
                  <a:gd name="T44" fmla="*/ 6 w 51"/>
                  <a:gd name="T45" fmla="*/ 73 h 79"/>
                  <a:gd name="T46" fmla="*/ 3 w 51"/>
                  <a:gd name="T47" fmla="*/ 62 h 79"/>
                  <a:gd name="T48" fmla="*/ 0 w 51"/>
                  <a:gd name="T49" fmla="*/ 52 h 79"/>
                  <a:gd name="T50" fmla="*/ 0 w 51"/>
                  <a:gd name="T51" fmla="*/ 38 h 79"/>
                  <a:gd name="T52" fmla="*/ 10 w 51"/>
                  <a:gd name="T53" fmla="*/ 38 h 79"/>
                  <a:gd name="T54" fmla="*/ 10 w 51"/>
                  <a:gd name="T55" fmla="*/ 52 h 79"/>
                  <a:gd name="T56" fmla="*/ 10 w 51"/>
                  <a:gd name="T57" fmla="*/ 59 h 79"/>
                  <a:gd name="T58" fmla="*/ 13 w 51"/>
                  <a:gd name="T59" fmla="*/ 66 h 79"/>
                  <a:gd name="T60" fmla="*/ 17 w 51"/>
                  <a:gd name="T61" fmla="*/ 69 h 79"/>
                  <a:gd name="T62" fmla="*/ 24 w 51"/>
                  <a:gd name="T63" fmla="*/ 69 h 79"/>
                  <a:gd name="T64" fmla="*/ 31 w 51"/>
                  <a:gd name="T65" fmla="*/ 69 h 79"/>
                  <a:gd name="T66" fmla="*/ 34 w 51"/>
                  <a:gd name="T67" fmla="*/ 66 h 79"/>
                  <a:gd name="T68" fmla="*/ 38 w 51"/>
                  <a:gd name="T69" fmla="*/ 59 h 79"/>
                  <a:gd name="T70" fmla="*/ 38 w 51"/>
                  <a:gd name="T71" fmla="*/ 52 h 79"/>
                  <a:gd name="T72" fmla="*/ 41 w 51"/>
                  <a:gd name="T73" fmla="*/ 38 h 79"/>
                  <a:gd name="T74" fmla="*/ 38 w 51"/>
                  <a:gd name="T75" fmla="*/ 28 h 79"/>
                  <a:gd name="T76" fmla="*/ 38 w 51"/>
                  <a:gd name="T77" fmla="*/ 21 h 79"/>
                  <a:gd name="T78" fmla="*/ 34 w 51"/>
                  <a:gd name="T79" fmla="*/ 14 h 79"/>
                  <a:gd name="T80" fmla="*/ 31 w 51"/>
                  <a:gd name="T81" fmla="*/ 10 h 79"/>
                  <a:gd name="T82" fmla="*/ 24 w 51"/>
                  <a:gd name="T83" fmla="*/ 7 h 79"/>
                  <a:gd name="T84" fmla="*/ 17 w 51"/>
                  <a:gd name="T85" fmla="*/ 10 h 79"/>
                  <a:gd name="T86" fmla="*/ 13 w 51"/>
                  <a:gd name="T87" fmla="*/ 14 h 79"/>
                  <a:gd name="T88" fmla="*/ 10 w 51"/>
                  <a:gd name="T89" fmla="*/ 21 h 79"/>
                  <a:gd name="T90" fmla="*/ 10 w 51"/>
                  <a:gd name="T91" fmla="*/ 28 h 79"/>
                  <a:gd name="T92" fmla="*/ 10 w 51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79"/>
                  <a:gd name="T143" fmla="*/ 51 w 51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56" name="Freeform 182"/>
              <p:cNvSpPr>
                <a:spLocks noEditPoints="1"/>
              </p:cNvSpPr>
              <p:nvPr/>
            </p:nvSpPr>
            <p:spPr bwMode="auto">
              <a:xfrm>
                <a:off x="1684" y="3234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2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2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2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2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57" name="Freeform 183"/>
              <p:cNvSpPr>
                <a:spLocks noEditPoints="1"/>
              </p:cNvSpPr>
              <p:nvPr/>
            </p:nvSpPr>
            <p:spPr bwMode="auto">
              <a:xfrm>
                <a:off x="1850" y="3234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58" name="Freeform 184"/>
              <p:cNvSpPr>
                <a:spLocks noEditPoints="1"/>
              </p:cNvSpPr>
              <p:nvPr/>
            </p:nvSpPr>
            <p:spPr bwMode="auto">
              <a:xfrm>
                <a:off x="2016" y="3234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59" name="Freeform 221"/>
              <p:cNvSpPr>
                <a:spLocks/>
              </p:cNvSpPr>
              <p:nvPr/>
            </p:nvSpPr>
            <p:spPr bwMode="auto">
              <a:xfrm>
                <a:off x="855" y="2570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5 h 80"/>
                  <a:gd name="T4" fmla="*/ 10 w 52"/>
                  <a:gd name="T5" fmla="*/ 62 h 80"/>
                  <a:gd name="T6" fmla="*/ 14 w 52"/>
                  <a:gd name="T7" fmla="*/ 66 h 80"/>
                  <a:gd name="T8" fmla="*/ 17 w 52"/>
                  <a:gd name="T9" fmla="*/ 69 h 80"/>
                  <a:gd name="T10" fmla="*/ 24 w 52"/>
                  <a:gd name="T11" fmla="*/ 69 h 80"/>
                  <a:gd name="T12" fmla="*/ 31 w 52"/>
                  <a:gd name="T13" fmla="*/ 69 h 80"/>
                  <a:gd name="T14" fmla="*/ 34 w 52"/>
                  <a:gd name="T15" fmla="*/ 66 h 80"/>
                  <a:gd name="T16" fmla="*/ 38 w 52"/>
                  <a:gd name="T17" fmla="*/ 59 h 80"/>
                  <a:gd name="T18" fmla="*/ 41 w 52"/>
                  <a:gd name="T19" fmla="*/ 52 h 80"/>
                  <a:gd name="T20" fmla="*/ 38 w 52"/>
                  <a:gd name="T21" fmla="*/ 45 h 80"/>
                  <a:gd name="T22" fmla="*/ 34 w 52"/>
                  <a:gd name="T23" fmla="*/ 38 h 80"/>
                  <a:gd name="T24" fmla="*/ 31 w 52"/>
                  <a:gd name="T25" fmla="*/ 35 h 80"/>
                  <a:gd name="T26" fmla="*/ 24 w 52"/>
                  <a:gd name="T27" fmla="*/ 35 h 80"/>
                  <a:gd name="T28" fmla="*/ 21 w 52"/>
                  <a:gd name="T29" fmla="*/ 35 h 80"/>
                  <a:gd name="T30" fmla="*/ 14 w 52"/>
                  <a:gd name="T31" fmla="*/ 35 h 80"/>
                  <a:gd name="T32" fmla="*/ 14 w 52"/>
                  <a:gd name="T33" fmla="*/ 38 h 80"/>
                  <a:gd name="T34" fmla="*/ 10 w 52"/>
                  <a:gd name="T35" fmla="*/ 41 h 80"/>
                  <a:gd name="T36" fmla="*/ 0 w 52"/>
                  <a:gd name="T37" fmla="*/ 41 h 80"/>
                  <a:gd name="T38" fmla="*/ 7 w 52"/>
                  <a:gd name="T39" fmla="*/ 0 h 80"/>
                  <a:gd name="T40" fmla="*/ 45 w 52"/>
                  <a:gd name="T41" fmla="*/ 0 h 80"/>
                  <a:gd name="T42" fmla="*/ 45 w 52"/>
                  <a:gd name="T43" fmla="*/ 10 h 80"/>
                  <a:gd name="T44" fmla="*/ 17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7 w 52"/>
                  <a:gd name="T51" fmla="*/ 24 h 80"/>
                  <a:gd name="T52" fmla="*/ 34 w 52"/>
                  <a:gd name="T53" fmla="*/ 28 h 80"/>
                  <a:gd name="T54" fmla="*/ 45 w 52"/>
                  <a:gd name="T55" fmla="*/ 31 h 80"/>
                  <a:gd name="T56" fmla="*/ 48 w 52"/>
                  <a:gd name="T57" fmla="*/ 41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69 h 80"/>
                  <a:gd name="T64" fmla="*/ 38 w 52"/>
                  <a:gd name="T65" fmla="*/ 76 h 80"/>
                  <a:gd name="T66" fmla="*/ 31 w 52"/>
                  <a:gd name="T67" fmla="*/ 80 h 80"/>
                  <a:gd name="T68" fmla="*/ 24 w 52"/>
                  <a:gd name="T69" fmla="*/ 80 h 80"/>
                  <a:gd name="T70" fmla="*/ 14 w 52"/>
                  <a:gd name="T71" fmla="*/ 76 h 80"/>
                  <a:gd name="T72" fmla="*/ 7 w 52"/>
                  <a:gd name="T73" fmla="*/ 73 h 80"/>
                  <a:gd name="T74" fmla="*/ 0 w 52"/>
                  <a:gd name="T75" fmla="*/ 66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4" y="35"/>
                    </a:lnTo>
                    <a:lnTo>
                      <a:pt x="14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60" name="Freeform 222"/>
              <p:cNvSpPr>
                <a:spLocks/>
              </p:cNvSpPr>
              <p:nvPr/>
            </p:nvSpPr>
            <p:spPr bwMode="auto">
              <a:xfrm>
                <a:off x="855" y="2736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5 h 80"/>
                  <a:gd name="T4" fmla="*/ 10 w 52"/>
                  <a:gd name="T5" fmla="*/ 62 h 80"/>
                  <a:gd name="T6" fmla="*/ 14 w 52"/>
                  <a:gd name="T7" fmla="*/ 66 h 80"/>
                  <a:gd name="T8" fmla="*/ 17 w 52"/>
                  <a:gd name="T9" fmla="*/ 69 h 80"/>
                  <a:gd name="T10" fmla="*/ 24 w 52"/>
                  <a:gd name="T11" fmla="*/ 69 h 80"/>
                  <a:gd name="T12" fmla="*/ 31 w 52"/>
                  <a:gd name="T13" fmla="*/ 69 h 80"/>
                  <a:gd name="T14" fmla="*/ 34 w 52"/>
                  <a:gd name="T15" fmla="*/ 66 h 80"/>
                  <a:gd name="T16" fmla="*/ 38 w 52"/>
                  <a:gd name="T17" fmla="*/ 59 h 80"/>
                  <a:gd name="T18" fmla="*/ 41 w 52"/>
                  <a:gd name="T19" fmla="*/ 52 h 80"/>
                  <a:gd name="T20" fmla="*/ 38 w 52"/>
                  <a:gd name="T21" fmla="*/ 45 h 80"/>
                  <a:gd name="T22" fmla="*/ 34 w 52"/>
                  <a:gd name="T23" fmla="*/ 38 h 80"/>
                  <a:gd name="T24" fmla="*/ 31 w 52"/>
                  <a:gd name="T25" fmla="*/ 35 h 80"/>
                  <a:gd name="T26" fmla="*/ 24 w 52"/>
                  <a:gd name="T27" fmla="*/ 35 h 80"/>
                  <a:gd name="T28" fmla="*/ 21 w 52"/>
                  <a:gd name="T29" fmla="*/ 35 h 80"/>
                  <a:gd name="T30" fmla="*/ 14 w 52"/>
                  <a:gd name="T31" fmla="*/ 35 h 80"/>
                  <a:gd name="T32" fmla="*/ 14 w 52"/>
                  <a:gd name="T33" fmla="*/ 38 h 80"/>
                  <a:gd name="T34" fmla="*/ 10 w 52"/>
                  <a:gd name="T35" fmla="*/ 41 h 80"/>
                  <a:gd name="T36" fmla="*/ 0 w 52"/>
                  <a:gd name="T37" fmla="*/ 41 h 80"/>
                  <a:gd name="T38" fmla="*/ 7 w 52"/>
                  <a:gd name="T39" fmla="*/ 0 h 80"/>
                  <a:gd name="T40" fmla="*/ 45 w 52"/>
                  <a:gd name="T41" fmla="*/ 0 h 80"/>
                  <a:gd name="T42" fmla="*/ 45 w 52"/>
                  <a:gd name="T43" fmla="*/ 10 h 80"/>
                  <a:gd name="T44" fmla="*/ 17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7 w 52"/>
                  <a:gd name="T51" fmla="*/ 24 h 80"/>
                  <a:gd name="T52" fmla="*/ 34 w 52"/>
                  <a:gd name="T53" fmla="*/ 28 h 80"/>
                  <a:gd name="T54" fmla="*/ 45 w 52"/>
                  <a:gd name="T55" fmla="*/ 31 h 80"/>
                  <a:gd name="T56" fmla="*/ 48 w 52"/>
                  <a:gd name="T57" fmla="*/ 41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69 h 80"/>
                  <a:gd name="T64" fmla="*/ 38 w 52"/>
                  <a:gd name="T65" fmla="*/ 76 h 80"/>
                  <a:gd name="T66" fmla="*/ 31 w 52"/>
                  <a:gd name="T67" fmla="*/ 80 h 80"/>
                  <a:gd name="T68" fmla="*/ 24 w 52"/>
                  <a:gd name="T69" fmla="*/ 80 h 80"/>
                  <a:gd name="T70" fmla="*/ 14 w 52"/>
                  <a:gd name="T71" fmla="*/ 76 h 80"/>
                  <a:gd name="T72" fmla="*/ 7 w 52"/>
                  <a:gd name="T73" fmla="*/ 73 h 80"/>
                  <a:gd name="T74" fmla="*/ 0 w 52"/>
                  <a:gd name="T75" fmla="*/ 66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4" y="35"/>
                    </a:lnTo>
                    <a:lnTo>
                      <a:pt x="14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61" name="Freeform 223"/>
              <p:cNvSpPr>
                <a:spLocks/>
              </p:cNvSpPr>
              <p:nvPr/>
            </p:nvSpPr>
            <p:spPr bwMode="auto">
              <a:xfrm>
                <a:off x="855" y="2902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0 w 52"/>
                  <a:gd name="T3" fmla="*/ 55 h 79"/>
                  <a:gd name="T4" fmla="*/ 10 w 52"/>
                  <a:gd name="T5" fmla="*/ 62 h 79"/>
                  <a:gd name="T6" fmla="*/ 14 w 52"/>
                  <a:gd name="T7" fmla="*/ 66 h 79"/>
                  <a:gd name="T8" fmla="*/ 17 w 52"/>
                  <a:gd name="T9" fmla="*/ 69 h 79"/>
                  <a:gd name="T10" fmla="*/ 24 w 52"/>
                  <a:gd name="T11" fmla="*/ 69 h 79"/>
                  <a:gd name="T12" fmla="*/ 31 w 52"/>
                  <a:gd name="T13" fmla="*/ 69 h 79"/>
                  <a:gd name="T14" fmla="*/ 34 w 52"/>
                  <a:gd name="T15" fmla="*/ 66 h 79"/>
                  <a:gd name="T16" fmla="*/ 38 w 52"/>
                  <a:gd name="T17" fmla="*/ 59 h 79"/>
                  <a:gd name="T18" fmla="*/ 41 w 52"/>
                  <a:gd name="T19" fmla="*/ 52 h 79"/>
                  <a:gd name="T20" fmla="*/ 38 w 52"/>
                  <a:gd name="T21" fmla="*/ 45 h 79"/>
                  <a:gd name="T22" fmla="*/ 34 w 52"/>
                  <a:gd name="T23" fmla="*/ 38 h 79"/>
                  <a:gd name="T24" fmla="*/ 31 w 52"/>
                  <a:gd name="T25" fmla="*/ 35 h 79"/>
                  <a:gd name="T26" fmla="*/ 24 w 52"/>
                  <a:gd name="T27" fmla="*/ 35 h 79"/>
                  <a:gd name="T28" fmla="*/ 21 w 52"/>
                  <a:gd name="T29" fmla="*/ 35 h 79"/>
                  <a:gd name="T30" fmla="*/ 14 w 52"/>
                  <a:gd name="T31" fmla="*/ 35 h 79"/>
                  <a:gd name="T32" fmla="*/ 14 w 52"/>
                  <a:gd name="T33" fmla="*/ 38 h 79"/>
                  <a:gd name="T34" fmla="*/ 10 w 52"/>
                  <a:gd name="T35" fmla="*/ 41 h 79"/>
                  <a:gd name="T36" fmla="*/ 0 w 52"/>
                  <a:gd name="T37" fmla="*/ 41 h 79"/>
                  <a:gd name="T38" fmla="*/ 7 w 52"/>
                  <a:gd name="T39" fmla="*/ 0 h 79"/>
                  <a:gd name="T40" fmla="*/ 45 w 52"/>
                  <a:gd name="T41" fmla="*/ 0 h 79"/>
                  <a:gd name="T42" fmla="*/ 45 w 52"/>
                  <a:gd name="T43" fmla="*/ 10 h 79"/>
                  <a:gd name="T44" fmla="*/ 17 w 52"/>
                  <a:gd name="T45" fmla="*/ 10 h 79"/>
                  <a:gd name="T46" fmla="*/ 14 w 52"/>
                  <a:gd name="T47" fmla="*/ 31 h 79"/>
                  <a:gd name="T48" fmla="*/ 21 w 52"/>
                  <a:gd name="T49" fmla="*/ 28 h 79"/>
                  <a:gd name="T50" fmla="*/ 27 w 52"/>
                  <a:gd name="T51" fmla="*/ 24 h 79"/>
                  <a:gd name="T52" fmla="*/ 34 w 52"/>
                  <a:gd name="T53" fmla="*/ 28 h 79"/>
                  <a:gd name="T54" fmla="*/ 45 w 52"/>
                  <a:gd name="T55" fmla="*/ 31 h 79"/>
                  <a:gd name="T56" fmla="*/ 48 w 52"/>
                  <a:gd name="T57" fmla="*/ 41 h 79"/>
                  <a:gd name="T58" fmla="*/ 52 w 52"/>
                  <a:gd name="T59" fmla="*/ 52 h 79"/>
                  <a:gd name="T60" fmla="*/ 48 w 52"/>
                  <a:gd name="T61" fmla="*/ 62 h 79"/>
                  <a:gd name="T62" fmla="*/ 45 w 52"/>
                  <a:gd name="T63" fmla="*/ 69 h 79"/>
                  <a:gd name="T64" fmla="*/ 38 w 52"/>
                  <a:gd name="T65" fmla="*/ 76 h 79"/>
                  <a:gd name="T66" fmla="*/ 31 w 52"/>
                  <a:gd name="T67" fmla="*/ 79 h 79"/>
                  <a:gd name="T68" fmla="*/ 24 w 52"/>
                  <a:gd name="T69" fmla="*/ 79 h 79"/>
                  <a:gd name="T70" fmla="*/ 14 w 52"/>
                  <a:gd name="T71" fmla="*/ 76 h 79"/>
                  <a:gd name="T72" fmla="*/ 7 w 52"/>
                  <a:gd name="T73" fmla="*/ 73 h 79"/>
                  <a:gd name="T74" fmla="*/ 0 w 52"/>
                  <a:gd name="T75" fmla="*/ 66 h 79"/>
                  <a:gd name="T76" fmla="*/ 0 w 52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79"/>
                  <a:gd name="T119" fmla="*/ 52 w 52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4" y="35"/>
                    </a:lnTo>
                    <a:lnTo>
                      <a:pt x="14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62" name="Freeform 224"/>
              <p:cNvSpPr>
                <a:spLocks/>
              </p:cNvSpPr>
              <p:nvPr/>
            </p:nvSpPr>
            <p:spPr bwMode="auto">
              <a:xfrm>
                <a:off x="855" y="3068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0 w 52"/>
                  <a:gd name="T3" fmla="*/ 55 h 79"/>
                  <a:gd name="T4" fmla="*/ 10 w 52"/>
                  <a:gd name="T5" fmla="*/ 62 h 79"/>
                  <a:gd name="T6" fmla="*/ 14 w 52"/>
                  <a:gd name="T7" fmla="*/ 66 h 79"/>
                  <a:gd name="T8" fmla="*/ 17 w 52"/>
                  <a:gd name="T9" fmla="*/ 69 h 79"/>
                  <a:gd name="T10" fmla="*/ 24 w 52"/>
                  <a:gd name="T11" fmla="*/ 69 h 79"/>
                  <a:gd name="T12" fmla="*/ 31 w 52"/>
                  <a:gd name="T13" fmla="*/ 69 h 79"/>
                  <a:gd name="T14" fmla="*/ 34 w 52"/>
                  <a:gd name="T15" fmla="*/ 66 h 79"/>
                  <a:gd name="T16" fmla="*/ 38 w 52"/>
                  <a:gd name="T17" fmla="*/ 59 h 79"/>
                  <a:gd name="T18" fmla="*/ 41 w 52"/>
                  <a:gd name="T19" fmla="*/ 52 h 79"/>
                  <a:gd name="T20" fmla="*/ 38 w 52"/>
                  <a:gd name="T21" fmla="*/ 45 h 79"/>
                  <a:gd name="T22" fmla="*/ 34 w 52"/>
                  <a:gd name="T23" fmla="*/ 38 h 79"/>
                  <a:gd name="T24" fmla="*/ 31 w 52"/>
                  <a:gd name="T25" fmla="*/ 35 h 79"/>
                  <a:gd name="T26" fmla="*/ 24 w 52"/>
                  <a:gd name="T27" fmla="*/ 35 h 79"/>
                  <a:gd name="T28" fmla="*/ 21 w 52"/>
                  <a:gd name="T29" fmla="*/ 35 h 79"/>
                  <a:gd name="T30" fmla="*/ 14 w 52"/>
                  <a:gd name="T31" fmla="*/ 35 h 79"/>
                  <a:gd name="T32" fmla="*/ 14 w 52"/>
                  <a:gd name="T33" fmla="*/ 38 h 79"/>
                  <a:gd name="T34" fmla="*/ 10 w 52"/>
                  <a:gd name="T35" fmla="*/ 41 h 79"/>
                  <a:gd name="T36" fmla="*/ 0 w 52"/>
                  <a:gd name="T37" fmla="*/ 41 h 79"/>
                  <a:gd name="T38" fmla="*/ 7 w 52"/>
                  <a:gd name="T39" fmla="*/ 0 h 79"/>
                  <a:gd name="T40" fmla="*/ 45 w 52"/>
                  <a:gd name="T41" fmla="*/ 0 h 79"/>
                  <a:gd name="T42" fmla="*/ 45 w 52"/>
                  <a:gd name="T43" fmla="*/ 10 h 79"/>
                  <a:gd name="T44" fmla="*/ 17 w 52"/>
                  <a:gd name="T45" fmla="*/ 10 h 79"/>
                  <a:gd name="T46" fmla="*/ 14 w 52"/>
                  <a:gd name="T47" fmla="*/ 31 h 79"/>
                  <a:gd name="T48" fmla="*/ 21 w 52"/>
                  <a:gd name="T49" fmla="*/ 28 h 79"/>
                  <a:gd name="T50" fmla="*/ 27 w 52"/>
                  <a:gd name="T51" fmla="*/ 24 h 79"/>
                  <a:gd name="T52" fmla="*/ 34 w 52"/>
                  <a:gd name="T53" fmla="*/ 28 h 79"/>
                  <a:gd name="T54" fmla="*/ 45 w 52"/>
                  <a:gd name="T55" fmla="*/ 31 h 79"/>
                  <a:gd name="T56" fmla="*/ 48 w 52"/>
                  <a:gd name="T57" fmla="*/ 41 h 79"/>
                  <a:gd name="T58" fmla="*/ 52 w 52"/>
                  <a:gd name="T59" fmla="*/ 52 h 79"/>
                  <a:gd name="T60" fmla="*/ 48 w 52"/>
                  <a:gd name="T61" fmla="*/ 62 h 79"/>
                  <a:gd name="T62" fmla="*/ 45 w 52"/>
                  <a:gd name="T63" fmla="*/ 69 h 79"/>
                  <a:gd name="T64" fmla="*/ 38 w 52"/>
                  <a:gd name="T65" fmla="*/ 76 h 79"/>
                  <a:gd name="T66" fmla="*/ 31 w 52"/>
                  <a:gd name="T67" fmla="*/ 79 h 79"/>
                  <a:gd name="T68" fmla="*/ 24 w 52"/>
                  <a:gd name="T69" fmla="*/ 79 h 79"/>
                  <a:gd name="T70" fmla="*/ 14 w 52"/>
                  <a:gd name="T71" fmla="*/ 76 h 79"/>
                  <a:gd name="T72" fmla="*/ 7 w 52"/>
                  <a:gd name="T73" fmla="*/ 73 h 79"/>
                  <a:gd name="T74" fmla="*/ 0 w 52"/>
                  <a:gd name="T75" fmla="*/ 66 h 79"/>
                  <a:gd name="T76" fmla="*/ 0 w 52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79"/>
                  <a:gd name="T119" fmla="*/ 52 w 52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4" y="35"/>
                    </a:lnTo>
                    <a:lnTo>
                      <a:pt x="14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63" name="Freeform 225"/>
              <p:cNvSpPr>
                <a:spLocks/>
              </p:cNvSpPr>
              <p:nvPr/>
            </p:nvSpPr>
            <p:spPr bwMode="auto">
              <a:xfrm>
                <a:off x="855" y="3234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0 w 52"/>
                  <a:gd name="T3" fmla="*/ 55 h 79"/>
                  <a:gd name="T4" fmla="*/ 10 w 52"/>
                  <a:gd name="T5" fmla="*/ 62 h 79"/>
                  <a:gd name="T6" fmla="*/ 14 w 52"/>
                  <a:gd name="T7" fmla="*/ 66 h 79"/>
                  <a:gd name="T8" fmla="*/ 17 w 52"/>
                  <a:gd name="T9" fmla="*/ 69 h 79"/>
                  <a:gd name="T10" fmla="*/ 24 w 52"/>
                  <a:gd name="T11" fmla="*/ 69 h 79"/>
                  <a:gd name="T12" fmla="*/ 31 w 52"/>
                  <a:gd name="T13" fmla="*/ 69 h 79"/>
                  <a:gd name="T14" fmla="*/ 34 w 52"/>
                  <a:gd name="T15" fmla="*/ 66 h 79"/>
                  <a:gd name="T16" fmla="*/ 38 w 52"/>
                  <a:gd name="T17" fmla="*/ 59 h 79"/>
                  <a:gd name="T18" fmla="*/ 41 w 52"/>
                  <a:gd name="T19" fmla="*/ 52 h 79"/>
                  <a:gd name="T20" fmla="*/ 38 w 52"/>
                  <a:gd name="T21" fmla="*/ 45 h 79"/>
                  <a:gd name="T22" fmla="*/ 34 w 52"/>
                  <a:gd name="T23" fmla="*/ 38 h 79"/>
                  <a:gd name="T24" fmla="*/ 31 w 52"/>
                  <a:gd name="T25" fmla="*/ 34 h 79"/>
                  <a:gd name="T26" fmla="*/ 24 w 52"/>
                  <a:gd name="T27" fmla="*/ 34 h 79"/>
                  <a:gd name="T28" fmla="*/ 21 w 52"/>
                  <a:gd name="T29" fmla="*/ 34 h 79"/>
                  <a:gd name="T30" fmla="*/ 14 w 52"/>
                  <a:gd name="T31" fmla="*/ 34 h 79"/>
                  <a:gd name="T32" fmla="*/ 14 w 52"/>
                  <a:gd name="T33" fmla="*/ 38 h 79"/>
                  <a:gd name="T34" fmla="*/ 10 w 52"/>
                  <a:gd name="T35" fmla="*/ 41 h 79"/>
                  <a:gd name="T36" fmla="*/ 0 w 52"/>
                  <a:gd name="T37" fmla="*/ 41 h 79"/>
                  <a:gd name="T38" fmla="*/ 7 w 52"/>
                  <a:gd name="T39" fmla="*/ 0 h 79"/>
                  <a:gd name="T40" fmla="*/ 45 w 52"/>
                  <a:gd name="T41" fmla="*/ 0 h 79"/>
                  <a:gd name="T42" fmla="*/ 45 w 52"/>
                  <a:gd name="T43" fmla="*/ 10 h 79"/>
                  <a:gd name="T44" fmla="*/ 17 w 52"/>
                  <a:gd name="T45" fmla="*/ 10 h 79"/>
                  <a:gd name="T46" fmla="*/ 14 w 52"/>
                  <a:gd name="T47" fmla="*/ 31 h 79"/>
                  <a:gd name="T48" fmla="*/ 21 w 52"/>
                  <a:gd name="T49" fmla="*/ 28 h 79"/>
                  <a:gd name="T50" fmla="*/ 27 w 52"/>
                  <a:gd name="T51" fmla="*/ 24 h 79"/>
                  <a:gd name="T52" fmla="*/ 34 w 52"/>
                  <a:gd name="T53" fmla="*/ 28 h 79"/>
                  <a:gd name="T54" fmla="*/ 45 w 52"/>
                  <a:gd name="T55" fmla="*/ 31 h 79"/>
                  <a:gd name="T56" fmla="*/ 48 w 52"/>
                  <a:gd name="T57" fmla="*/ 41 h 79"/>
                  <a:gd name="T58" fmla="*/ 52 w 52"/>
                  <a:gd name="T59" fmla="*/ 52 h 79"/>
                  <a:gd name="T60" fmla="*/ 48 w 52"/>
                  <a:gd name="T61" fmla="*/ 62 h 79"/>
                  <a:gd name="T62" fmla="*/ 45 w 52"/>
                  <a:gd name="T63" fmla="*/ 69 h 79"/>
                  <a:gd name="T64" fmla="*/ 38 w 52"/>
                  <a:gd name="T65" fmla="*/ 76 h 79"/>
                  <a:gd name="T66" fmla="*/ 31 w 52"/>
                  <a:gd name="T67" fmla="*/ 79 h 79"/>
                  <a:gd name="T68" fmla="*/ 24 w 52"/>
                  <a:gd name="T69" fmla="*/ 79 h 79"/>
                  <a:gd name="T70" fmla="*/ 14 w 52"/>
                  <a:gd name="T71" fmla="*/ 76 h 79"/>
                  <a:gd name="T72" fmla="*/ 7 w 52"/>
                  <a:gd name="T73" fmla="*/ 73 h 79"/>
                  <a:gd name="T74" fmla="*/ 0 w 52"/>
                  <a:gd name="T75" fmla="*/ 66 h 79"/>
                  <a:gd name="T76" fmla="*/ 0 w 52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79"/>
                  <a:gd name="T119" fmla="*/ 52 w 52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4"/>
                    </a:lnTo>
                    <a:lnTo>
                      <a:pt x="24" y="34"/>
                    </a:lnTo>
                    <a:lnTo>
                      <a:pt x="21" y="34"/>
                    </a:lnTo>
                    <a:lnTo>
                      <a:pt x="14" y="34"/>
                    </a:lnTo>
                    <a:lnTo>
                      <a:pt x="14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64" name="Rectangle 226"/>
              <p:cNvSpPr>
                <a:spLocks noChangeArrowheads="1"/>
              </p:cNvSpPr>
              <p:nvPr/>
            </p:nvSpPr>
            <p:spPr bwMode="auto">
              <a:xfrm>
                <a:off x="803" y="2515"/>
                <a:ext cx="1327" cy="132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65" name="Freeform 227"/>
              <p:cNvSpPr>
                <a:spLocks noEditPoints="1"/>
              </p:cNvSpPr>
              <p:nvPr/>
            </p:nvSpPr>
            <p:spPr bwMode="auto">
              <a:xfrm>
                <a:off x="1187" y="3400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3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4 w 52"/>
                  <a:gd name="T17" fmla="*/ 0 h 79"/>
                  <a:gd name="T18" fmla="*/ 41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3 w 52"/>
                  <a:gd name="T43" fmla="*/ 76 h 79"/>
                  <a:gd name="T44" fmla="*/ 7 w 52"/>
                  <a:gd name="T45" fmla="*/ 73 h 79"/>
                  <a:gd name="T46" fmla="*/ 3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3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4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1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4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3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66" name="Freeform 228"/>
              <p:cNvSpPr>
                <a:spLocks noEditPoints="1"/>
              </p:cNvSpPr>
              <p:nvPr/>
            </p:nvSpPr>
            <p:spPr bwMode="auto">
              <a:xfrm>
                <a:off x="1353" y="3400"/>
                <a:ext cx="51" cy="79"/>
              </a:xfrm>
              <a:custGeom>
                <a:avLst/>
                <a:gdLst>
                  <a:gd name="T0" fmla="*/ 0 w 51"/>
                  <a:gd name="T1" fmla="*/ 38 h 79"/>
                  <a:gd name="T2" fmla="*/ 0 w 51"/>
                  <a:gd name="T3" fmla="*/ 28 h 79"/>
                  <a:gd name="T4" fmla="*/ 0 w 51"/>
                  <a:gd name="T5" fmla="*/ 17 h 79"/>
                  <a:gd name="T6" fmla="*/ 3 w 51"/>
                  <a:gd name="T7" fmla="*/ 7 h 79"/>
                  <a:gd name="T8" fmla="*/ 10 w 51"/>
                  <a:gd name="T9" fmla="*/ 3 h 79"/>
                  <a:gd name="T10" fmla="*/ 17 w 51"/>
                  <a:gd name="T11" fmla="*/ 0 h 79"/>
                  <a:gd name="T12" fmla="*/ 24 w 51"/>
                  <a:gd name="T13" fmla="*/ 0 h 79"/>
                  <a:gd name="T14" fmla="*/ 31 w 51"/>
                  <a:gd name="T15" fmla="*/ 0 h 79"/>
                  <a:gd name="T16" fmla="*/ 34 w 51"/>
                  <a:gd name="T17" fmla="*/ 0 h 79"/>
                  <a:gd name="T18" fmla="*/ 41 w 51"/>
                  <a:gd name="T19" fmla="*/ 3 h 79"/>
                  <a:gd name="T20" fmla="*/ 45 w 51"/>
                  <a:gd name="T21" fmla="*/ 7 h 79"/>
                  <a:gd name="T22" fmla="*/ 45 w 51"/>
                  <a:gd name="T23" fmla="*/ 14 h 79"/>
                  <a:gd name="T24" fmla="*/ 48 w 51"/>
                  <a:gd name="T25" fmla="*/ 21 h 79"/>
                  <a:gd name="T26" fmla="*/ 48 w 51"/>
                  <a:gd name="T27" fmla="*/ 28 h 79"/>
                  <a:gd name="T28" fmla="*/ 51 w 51"/>
                  <a:gd name="T29" fmla="*/ 38 h 79"/>
                  <a:gd name="T30" fmla="*/ 48 w 51"/>
                  <a:gd name="T31" fmla="*/ 52 h 79"/>
                  <a:gd name="T32" fmla="*/ 48 w 51"/>
                  <a:gd name="T33" fmla="*/ 62 h 79"/>
                  <a:gd name="T34" fmla="*/ 45 w 51"/>
                  <a:gd name="T35" fmla="*/ 69 h 79"/>
                  <a:gd name="T36" fmla="*/ 38 w 51"/>
                  <a:gd name="T37" fmla="*/ 76 h 79"/>
                  <a:gd name="T38" fmla="*/ 31 w 51"/>
                  <a:gd name="T39" fmla="*/ 79 h 79"/>
                  <a:gd name="T40" fmla="*/ 24 w 51"/>
                  <a:gd name="T41" fmla="*/ 79 h 79"/>
                  <a:gd name="T42" fmla="*/ 13 w 51"/>
                  <a:gd name="T43" fmla="*/ 76 h 79"/>
                  <a:gd name="T44" fmla="*/ 7 w 51"/>
                  <a:gd name="T45" fmla="*/ 73 h 79"/>
                  <a:gd name="T46" fmla="*/ 3 w 51"/>
                  <a:gd name="T47" fmla="*/ 62 h 79"/>
                  <a:gd name="T48" fmla="*/ 0 w 51"/>
                  <a:gd name="T49" fmla="*/ 52 h 79"/>
                  <a:gd name="T50" fmla="*/ 0 w 51"/>
                  <a:gd name="T51" fmla="*/ 38 h 79"/>
                  <a:gd name="T52" fmla="*/ 10 w 51"/>
                  <a:gd name="T53" fmla="*/ 38 h 79"/>
                  <a:gd name="T54" fmla="*/ 10 w 51"/>
                  <a:gd name="T55" fmla="*/ 52 h 79"/>
                  <a:gd name="T56" fmla="*/ 10 w 51"/>
                  <a:gd name="T57" fmla="*/ 59 h 79"/>
                  <a:gd name="T58" fmla="*/ 13 w 51"/>
                  <a:gd name="T59" fmla="*/ 66 h 79"/>
                  <a:gd name="T60" fmla="*/ 17 w 51"/>
                  <a:gd name="T61" fmla="*/ 69 h 79"/>
                  <a:gd name="T62" fmla="*/ 24 w 51"/>
                  <a:gd name="T63" fmla="*/ 69 h 79"/>
                  <a:gd name="T64" fmla="*/ 31 w 51"/>
                  <a:gd name="T65" fmla="*/ 69 h 79"/>
                  <a:gd name="T66" fmla="*/ 34 w 51"/>
                  <a:gd name="T67" fmla="*/ 66 h 79"/>
                  <a:gd name="T68" fmla="*/ 38 w 51"/>
                  <a:gd name="T69" fmla="*/ 59 h 79"/>
                  <a:gd name="T70" fmla="*/ 38 w 51"/>
                  <a:gd name="T71" fmla="*/ 52 h 79"/>
                  <a:gd name="T72" fmla="*/ 41 w 51"/>
                  <a:gd name="T73" fmla="*/ 38 h 79"/>
                  <a:gd name="T74" fmla="*/ 38 w 51"/>
                  <a:gd name="T75" fmla="*/ 28 h 79"/>
                  <a:gd name="T76" fmla="*/ 38 w 51"/>
                  <a:gd name="T77" fmla="*/ 21 h 79"/>
                  <a:gd name="T78" fmla="*/ 34 w 51"/>
                  <a:gd name="T79" fmla="*/ 14 h 79"/>
                  <a:gd name="T80" fmla="*/ 31 w 51"/>
                  <a:gd name="T81" fmla="*/ 10 h 79"/>
                  <a:gd name="T82" fmla="*/ 24 w 51"/>
                  <a:gd name="T83" fmla="*/ 7 h 79"/>
                  <a:gd name="T84" fmla="*/ 17 w 51"/>
                  <a:gd name="T85" fmla="*/ 10 h 79"/>
                  <a:gd name="T86" fmla="*/ 13 w 51"/>
                  <a:gd name="T87" fmla="*/ 14 h 79"/>
                  <a:gd name="T88" fmla="*/ 10 w 51"/>
                  <a:gd name="T89" fmla="*/ 21 h 79"/>
                  <a:gd name="T90" fmla="*/ 10 w 51"/>
                  <a:gd name="T91" fmla="*/ 28 h 79"/>
                  <a:gd name="T92" fmla="*/ 10 w 51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79"/>
                  <a:gd name="T143" fmla="*/ 51 w 51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67" name="Freeform 229"/>
              <p:cNvSpPr>
                <a:spLocks noEditPoints="1"/>
              </p:cNvSpPr>
              <p:nvPr/>
            </p:nvSpPr>
            <p:spPr bwMode="auto">
              <a:xfrm>
                <a:off x="1519" y="3400"/>
                <a:ext cx="51" cy="79"/>
              </a:xfrm>
              <a:custGeom>
                <a:avLst/>
                <a:gdLst>
                  <a:gd name="T0" fmla="*/ 0 w 51"/>
                  <a:gd name="T1" fmla="*/ 38 h 79"/>
                  <a:gd name="T2" fmla="*/ 0 w 51"/>
                  <a:gd name="T3" fmla="*/ 28 h 79"/>
                  <a:gd name="T4" fmla="*/ 0 w 51"/>
                  <a:gd name="T5" fmla="*/ 17 h 79"/>
                  <a:gd name="T6" fmla="*/ 3 w 51"/>
                  <a:gd name="T7" fmla="*/ 7 h 79"/>
                  <a:gd name="T8" fmla="*/ 10 w 51"/>
                  <a:gd name="T9" fmla="*/ 3 h 79"/>
                  <a:gd name="T10" fmla="*/ 17 w 51"/>
                  <a:gd name="T11" fmla="*/ 0 h 79"/>
                  <a:gd name="T12" fmla="*/ 24 w 51"/>
                  <a:gd name="T13" fmla="*/ 0 h 79"/>
                  <a:gd name="T14" fmla="*/ 31 w 51"/>
                  <a:gd name="T15" fmla="*/ 0 h 79"/>
                  <a:gd name="T16" fmla="*/ 34 w 51"/>
                  <a:gd name="T17" fmla="*/ 0 h 79"/>
                  <a:gd name="T18" fmla="*/ 41 w 51"/>
                  <a:gd name="T19" fmla="*/ 3 h 79"/>
                  <a:gd name="T20" fmla="*/ 44 w 51"/>
                  <a:gd name="T21" fmla="*/ 7 h 79"/>
                  <a:gd name="T22" fmla="*/ 44 w 51"/>
                  <a:gd name="T23" fmla="*/ 14 h 79"/>
                  <a:gd name="T24" fmla="*/ 48 w 51"/>
                  <a:gd name="T25" fmla="*/ 21 h 79"/>
                  <a:gd name="T26" fmla="*/ 48 w 51"/>
                  <a:gd name="T27" fmla="*/ 28 h 79"/>
                  <a:gd name="T28" fmla="*/ 51 w 51"/>
                  <a:gd name="T29" fmla="*/ 38 h 79"/>
                  <a:gd name="T30" fmla="*/ 48 w 51"/>
                  <a:gd name="T31" fmla="*/ 52 h 79"/>
                  <a:gd name="T32" fmla="*/ 48 w 51"/>
                  <a:gd name="T33" fmla="*/ 62 h 79"/>
                  <a:gd name="T34" fmla="*/ 44 w 51"/>
                  <a:gd name="T35" fmla="*/ 69 h 79"/>
                  <a:gd name="T36" fmla="*/ 38 w 51"/>
                  <a:gd name="T37" fmla="*/ 76 h 79"/>
                  <a:gd name="T38" fmla="*/ 31 w 51"/>
                  <a:gd name="T39" fmla="*/ 79 h 79"/>
                  <a:gd name="T40" fmla="*/ 24 w 51"/>
                  <a:gd name="T41" fmla="*/ 79 h 79"/>
                  <a:gd name="T42" fmla="*/ 13 w 51"/>
                  <a:gd name="T43" fmla="*/ 76 h 79"/>
                  <a:gd name="T44" fmla="*/ 6 w 51"/>
                  <a:gd name="T45" fmla="*/ 73 h 79"/>
                  <a:gd name="T46" fmla="*/ 3 w 51"/>
                  <a:gd name="T47" fmla="*/ 62 h 79"/>
                  <a:gd name="T48" fmla="*/ 0 w 51"/>
                  <a:gd name="T49" fmla="*/ 52 h 79"/>
                  <a:gd name="T50" fmla="*/ 0 w 51"/>
                  <a:gd name="T51" fmla="*/ 38 h 79"/>
                  <a:gd name="T52" fmla="*/ 10 w 51"/>
                  <a:gd name="T53" fmla="*/ 38 h 79"/>
                  <a:gd name="T54" fmla="*/ 10 w 51"/>
                  <a:gd name="T55" fmla="*/ 52 h 79"/>
                  <a:gd name="T56" fmla="*/ 10 w 51"/>
                  <a:gd name="T57" fmla="*/ 59 h 79"/>
                  <a:gd name="T58" fmla="*/ 13 w 51"/>
                  <a:gd name="T59" fmla="*/ 66 h 79"/>
                  <a:gd name="T60" fmla="*/ 17 w 51"/>
                  <a:gd name="T61" fmla="*/ 69 h 79"/>
                  <a:gd name="T62" fmla="*/ 24 w 51"/>
                  <a:gd name="T63" fmla="*/ 69 h 79"/>
                  <a:gd name="T64" fmla="*/ 31 w 51"/>
                  <a:gd name="T65" fmla="*/ 69 h 79"/>
                  <a:gd name="T66" fmla="*/ 34 w 51"/>
                  <a:gd name="T67" fmla="*/ 66 h 79"/>
                  <a:gd name="T68" fmla="*/ 38 w 51"/>
                  <a:gd name="T69" fmla="*/ 59 h 79"/>
                  <a:gd name="T70" fmla="*/ 38 w 51"/>
                  <a:gd name="T71" fmla="*/ 52 h 79"/>
                  <a:gd name="T72" fmla="*/ 41 w 51"/>
                  <a:gd name="T73" fmla="*/ 38 h 79"/>
                  <a:gd name="T74" fmla="*/ 38 w 51"/>
                  <a:gd name="T75" fmla="*/ 28 h 79"/>
                  <a:gd name="T76" fmla="*/ 38 w 51"/>
                  <a:gd name="T77" fmla="*/ 21 h 79"/>
                  <a:gd name="T78" fmla="*/ 34 w 51"/>
                  <a:gd name="T79" fmla="*/ 14 h 79"/>
                  <a:gd name="T80" fmla="*/ 31 w 51"/>
                  <a:gd name="T81" fmla="*/ 10 h 79"/>
                  <a:gd name="T82" fmla="*/ 24 w 51"/>
                  <a:gd name="T83" fmla="*/ 7 h 79"/>
                  <a:gd name="T84" fmla="*/ 17 w 51"/>
                  <a:gd name="T85" fmla="*/ 10 h 79"/>
                  <a:gd name="T86" fmla="*/ 13 w 51"/>
                  <a:gd name="T87" fmla="*/ 14 h 79"/>
                  <a:gd name="T88" fmla="*/ 10 w 51"/>
                  <a:gd name="T89" fmla="*/ 21 h 79"/>
                  <a:gd name="T90" fmla="*/ 10 w 51"/>
                  <a:gd name="T91" fmla="*/ 28 h 79"/>
                  <a:gd name="T92" fmla="*/ 10 w 51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79"/>
                  <a:gd name="T143" fmla="*/ 51 w 51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68" name="Freeform 230"/>
              <p:cNvSpPr>
                <a:spLocks noEditPoints="1"/>
              </p:cNvSpPr>
              <p:nvPr/>
            </p:nvSpPr>
            <p:spPr bwMode="auto">
              <a:xfrm>
                <a:off x="1684" y="3400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2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2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2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2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69" name="Freeform 231"/>
              <p:cNvSpPr>
                <a:spLocks noEditPoints="1"/>
              </p:cNvSpPr>
              <p:nvPr/>
            </p:nvSpPr>
            <p:spPr bwMode="auto">
              <a:xfrm>
                <a:off x="1850" y="3400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70" name="Freeform 232"/>
              <p:cNvSpPr>
                <a:spLocks noEditPoints="1"/>
              </p:cNvSpPr>
              <p:nvPr/>
            </p:nvSpPr>
            <p:spPr bwMode="auto">
              <a:xfrm>
                <a:off x="2016" y="3400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71" name="Freeform 233"/>
              <p:cNvSpPr>
                <a:spLocks/>
              </p:cNvSpPr>
              <p:nvPr/>
            </p:nvSpPr>
            <p:spPr bwMode="auto">
              <a:xfrm>
                <a:off x="855" y="3400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0 w 52"/>
                  <a:gd name="T3" fmla="*/ 55 h 79"/>
                  <a:gd name="T4" fmla="*/ 10 w 52"/>
                  <a:gd name="T5" fmla="*/ 62 h 79"/>
                  <a:gd name="T6" fmla="*/ 14 w 52"/>
                  <a:gd name="T7" fmla="*/ 66 h 79"/>
                  <a:gd name="T8" fmla="*/ 17 w 52"/>
                  <a:gd name="T9" fmla="*/ 69 h 79"/>
                  <a:gd name="T10" fmla="*/ 24 w 52"/>
                  <a:gd name="T11" fmla="*/ 69 h 79"/>
                  <a:gd name="T12" fmla="*/ 31 w 52"/>
                  <a:gd name="T13" fmla="*/ 69 h 79"/>
                  <a:gd name="T14" fmla="*/ 34 w 52"/>
                  <a:gd name="T15" fmla="*/ 66 h 79"/>
                  <a:gd name="T16" fmla="*/ 38 w 52"/>
                  <a:gd name="T17" fmla="*/ 59 h 79"/>
                  <a:gd name="T18" fmla="*/ 41 w 52"/>
                  <a:gd name="T19" fmla="*/ 52 h 79"/>
                  <a:gd name="T20" fmla="*/ 38 w 52"/>
                  <a:gd name="T21" fmla="*/ 45 h 79"/>
                  <a:gd name="T22" fmla="*/ 34 w 52"/>
                  <a:gd name="T23" fmla="*/ 38 h 79"/>
                  <a:gd name="T24" fmla="*/ 31 w 52"/>
                  <a:gd name="T25" fmla="*/ 34 h 79"/>
                  <a:gd name="T26" fmla="*/ 24 w 52"/>
                  <a:gd name="T27" fmla="*/ 34 h 79"/>
                  <a:gd name="T28" fmla="*/ 21 w 52"/>
                  <a:gd name="T29" fmla="*/ 34 h 79"/>
                  <a:gd name="T30" fmla="*/ 14 w 52"/>
                  <a:gd name="T31" fmla="*/ 34 h 79"/>
                  <a:gd name="T32" fmla="*/ 14 w 52"/>
                  <a:gd name="T33" fmla="*/ 38 h 79"/>
                  <a:gd name="T34" fmla="*/ 10 w 52"/>
                  <a:gd name="T35" fmla="*/ 41 h 79"/>
                  <a:gd name="T36" fmla="*/ 0 w 52"/>
                  <a:gd name="T37" fmla="*/ 41 h 79"/>
                  <a:gd name="T38" fmla="*/ 7 w 52"/>
                  <a:gd name="T39" fmla="*/ 0 h 79"/>
                  <a:gd name="T40" fmla="*/ 45 w 52"/>
                  <a:gd name="T41" fmla="*/ 0 h 79"/>
                  <a:gd name="T42" fmla="*/ 45 w 52"/>
                  <a:gd name="T43" fmla="*/ 10 h 79"/>
                  <a:gd name="T44" fmla="*/ 17 w 52"/>
                  <a:gd name="T45" fmla="*/ 10 h 79"/>
                  <a:gd name="T46" fmla="*/ 14 w 52"/>
                  <a:gd name="T47" fmla="*/ 31 h 79"/>
                  <a:gd name="T48" fmla="*/ 21 w 52"/>
                  <a:gd name="T49" fmla="*/ 28 h 79"/>
                  <a:gd name="T50" fmla="*/ 27 w 52"/>
                  <a:gd name="T51" fmla="*/ 24 h 79"/>
                  <a:gd name="T52" fmla="*/ 34 w 52"/>
                  <a:gd name="T53" fmla="*/ 28 h 79"/>
                  <a:gd name="T54" fmla="*/ 45 w 52"/>
                  <a:gd name="T55" fmla="*/ 31 h 79"/>
                  <a:gd name="T56" fmla="*/ 48 w 52"/>
                  <a:gd name="T57" fmla="*/ 41 h 79"/>
                  <a:gd name="T58" fmla="*/ 52 w 52"/>
                  <a:gd name="T59" fmla="*/ 52 h 79"/>
                  <a:gd name="T60" fmla="*/ 48 w 52"/>
                  <a:gd name="T61" fmla="*/ 62 h 79"/>
                  <a:gd name="T62" fmla="*/ 45 w 52"/>
                  <a:gd name="T63" fmla="*/ 69 h 79"/>
                  <a:gd name="T64" fmla="*/ 38 w 52"/>
                  <a:gd name="T65" fmla="*/ 76 h 79"/>
                  <a:gd name="T66" fmla="*/ 31 w 52"/>
                  <a:gd name="T67" fmla="*/ 79 h 79"/>
                  <a:gd name="T68" fmla="*/ 24 w 52"/>
                  <a:gd name="T69" fmla="*/ 79 h 79"/>
                  <a:gd name="T70" fmla="*/ 14 w 52"/>
                  <a:gd name="T71" fmla="*/ 76 h 79"/>
                  <a:gd name="T72" fmla="*/ 7 w 52"/>
                  <a:gd name="T73" fmla="*/ 73 h 79"/>
                  <a:gd name="T74" fmla="*/ 0 w 52"/>
                  <a:gd name="T75" fmla="*/ 66 h 79"/>
                  <a:gd name="T76" fmla="*/ 0 w 52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79"/>
                  <a:gd name="T119" fmla="*/ 52 w 52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4"/>
                    </a:lnTo>
                    <a:lnTo>
                      <a:pt x="24" y="34"/>
                    </a:lnTo>
                    <a:lnTo>
                      <a:pt x="21" y="34"/>
                    </a:lnTo>
                    <a:lnTo>
                      <a:pt x="14" y="34"/>
                    </a:lnTo>
                    <a:lnTo>
                      <a:pt x="14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72" name="Freeform 234"/>
              <p:cNvSpPr>
                <a:spLocks noEditPoints="1"/>
              </p:cNvSpPr>
              <p:nvPr/>
            </p:nvSpPr>
            <p:spPr bwMode="auto">
              <a:xfrm>
                <a:off x="1021" y="3566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3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4 w 52"/>
                  <a:gd name="T17" fmla="*/ 0 h 79"/>
                  <a:gd name="T18" fmla="*/ 41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3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4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1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4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73" name="Freeform 235"/>
              <p:cNvSpPr>
                <a:spLocks noEditPoints="1"/>
              </p:cNvSpPr>
              <p:nvPr/>
            </p:nvSpPr>
            <p:spPr bwMode="auto">
              <a:xfrm>
                <a:off x="1187" y="3566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3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4 w 52"/>
                  <a:gd name="T17" fmla="*/ 0 h 79"/>
                  <a:gd name="T18" fmla="*/ 41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3 w 52"/>
                  <a:gd name="T43" fmla="*/ 76 h 79"/>
                  <a:gd name="T44" fmla="*/ 7 w 52"/>
                  <a:gd name="T45" fmla="*/ 72 h 79"/>
                  <a:gd name="T46" fmla="*/ 3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3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4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1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4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3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7" y="72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74" name="Freeform 236"/>
              <p:cNvSpPr>
                <a:spLocks noEditPoints="1"/>
              </p:cNvSpPr>
              <p:nvPr/>
            </p:nvSpPr>
            <p:spPr bwMode="auto">
              <a:xfrm>
                <a:off x="1353" y="3566"/>
                <a:ext cx="51" cy="79"/>
              </a:xfrm>
              <a:custGeom>
                <a:avLst/>
                <a:gdLst>
                  <a:gd name="T0" fmla="*/ 0 w 51"/>
                  <a:gd name="T1" fmla="*/ 38 h 79"/>
                  <a:gd name="T2" fmla="*/ 0 w 51"/>
                  <a:gd name="T3" fmla="*/ 28 h 79"/>
                  <a:gd name="T4" fmla="*/ 0 w 51"/>
                  <a:gd name="T5" fmla="*/ 17 h 79"/>
                  <a:gd name="T6" fmla="*/ 3 w 51"/>
                  <a:gd name="T7" fmla="*/ 7 h 79"/>
                  <a:gd name="T8" fmla="*/ 10 w 51"/>
                  <a:gd name="T9" fmla="*/ 3 h 79"/>
                  <a:gd name="T10" fmla="*/ 17 w 51"/>
                  <a:gd name="T11" fmla="*/ 0 h 79"/>
                  <a:gd name="T12" fmla="*/ 24 w 51"/>
                  <a:gd name="T13" fmla="*/ 0 h 79"/>
                  <a:gd name="T14" fmla="*/ 31 w 51"/>
                  <a:gd name="T15" fmla="*/ 0 h 79"/>
                  <a:gd name="T16" fmla="*/ 34 w 51"/>
                  <a:gd name="T17" fmla="*/ 0 h 79"/>
                  <a:gd name="T18" fmla="*/ 41 w 51"/>
                  <a:gd name="T19" fmla="*/ 3 h 79"/>
                  <a:gd name="T20" fmla="*/ 45 w 51"/>
                  <a:gd name="T21" fmla="*/ 7 h 79"/>
                  <a:gd name="T22" fmla="*/ 45 w 51"/>
                  <a:gd name="T23" fmla="*/ 14 h 79"/>
                  <a:gd name="T24" fmla="*/ 48 w 51"/>
                  <a:gd name="T25" fmla="*/ 21 h 79"/>
                  <a:gd name="T26" fmla="*/ 48 w 51"/>
                  <a:gd name="T27" fmla="*/ 28 h 79"/>
                  <a:gd name="T28" fmla="*/ 51 w 51"/>
                  <a:gd name="T29" fmla="*/ 38 h 79"/>
                  <a:gd name="T30" fmla="*/ 48 w 51"/>
                  <a:gd name="T31" fmla="*/ 52 h 79"/>
                  <a:gd name="T32" fmla="*/ 48 w 51"/>
                  <a:gd name="T33" fmla="*/ 62 h 79"/>
                  <a:gd name="T34" fmla="*/ 45 w 51"/>
                  <a:gd name="T35" fmla="*/ 69 h 79"/>
                  <a:gd name="T36" fmla="*/ 38 w 51"/>
                  <a:gd name="T37" fmla="*/ 76 h 79"/>
                  <a:gd name="T38" fmla="*/ 31 w 51"/>
                  <a:gd name="T39" fmla="*/ 79 h 79"/>
                  <a:gd name="T40" fmla="*/ 24 w 51"/>
                  <a:gd name="T41" fmla="*/ 79 h 79"/>
                  <a:gd name="T42" fmla="*/ 13 w 51"/>
                  <a:gd name="T43" fmla="*/ 76 h 79"/>
                  <a:gd name="T44" fmla="*/ 7 w 51"/>
                  <a:gd name="T45" fmla="*/ 72 h 79"/>
                  <a:gd name="T46" fmla="*/ 3 w 51"/>
                  <a:gd name="T47" fmla="*/ 62 h 79"/>
                  <a:gd name="T48" fmla="*/ 0 w 51"/>
                  <a:gd name="T49" fmla="*/ 52 h 79"/>
                  <a:gd name="T50" fmla="*/ 0 w 51"/>
                  <a:gd name="T51" fmla="*/ 38 h 79"/>
                  <a:gd name="T52" fmla="*/ 10 w 51"/>
                  <a:gd name="T53" fmla="*/ 38 h 79"/>
                  <a:gd name="T54" fmla="*/ 10 w 51"/>
                  <a:gd name="T55" fmla="*/ 52 h 79"/>
                  <a:gd name="T56" fmla="*/ 10 w 51"/>
                  <a:gd name="T57" fmla="*/ 59 h 79"/>
                  <a:gd name="T58" fmla="*/ 13 w 51"/>
                  <a:gd name="T59" fmla="*/ 66 h 79"/>
                  <a:gd name="T60" fmla="*/ 17 w 51"/>
                  <a:gd name="T61" fmla="*/ 69 h 79"/>
                  <a:gd name="T62" fmla="*/ 24 w 51"/>
                  <a:gd name="T63" fmla="*/ 69 h 79"/>
                  <a:gd name="T64" fmla="*/ 31 w 51"/>
                  <a:gd name="T65" fmla="*/ 69 h 79"/>
                  <a:gd name="T66" fmla="*/ 34 w 51"/>
                  <a:gd name="T67" fmla="*/ 66 h 79"/>
                  <a:gd name="T68" fmla="*/ 38 w 51"/>
                  <a:gd name="T69" fmla="*/ 59 h 79"/>
                  <a:gd name="T70" fmla="*/ 38 w 51"/>
                  <a:gd name="T71" fmla="*/ 52 h 79"/>
                  <a:gd name="T72" fmla="*/ 41 w 51"/>
                  <a:gd name="T73" fmla="*/ 38 h 79"/>
                  <a:gd name="T74" fmla="*/ 38 w 51"/>
                  <a:gd name="T75" fmla="*/ 28 h 79"/>
                  <a:gd name="T76" fmla="*/ 38 w 51"/>
                  <a:gd name="T77" fmla="*/ 21 h 79"/>
                  <a:gd name="T78" fmla="*/ 34 w 51"/>
                  <a:gd name="T79" fmla="*/ 14 h 79"/>
                  <a:gd name="T80" fmla="*/ 31 w 51"/>
                  <a:gd name="T81" fmla="*/ 10 h 79"/>
                  <a:gd name="T82" fmla="*/ 24 w 51"/>
                  <a:gd name="T83" fmla="*/ 7 h 79"/>
                  <a:gd name="T84" fmla="*/ 17 w 51"/>
                  <a:gd name="T85" fmla="*/ 10 h 79"/>
                  <a:gd name="T86" fmla="*/ 13 w 51"/>
                  <a:gd name="T87" fmla="*/ 14 h 79"/>
                  <a:gd name="T88" fmla="*/ 10 w 51"/>
                  <a:gd name="T89" fmla="*/ 21 h 79"/>
                  <a:gd name="T90" fmla="*/ 10 w 51"/>
                  <a:gd name="T91" fmla="*/ 28 h 79"/>
                  <a:gd name="T92" fmla="*/ 10 w 51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79"/>
                  <a:gd name="T143" fmla="*/ 51 w 51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7" y="72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75" name="Freeform 237"/>
              <p:cNvSpPr>
                <a:spLocks noEditPoints="1"/>
              </p:cNvSpPr>
              <p:nvPr/>
            </p:nvSpPr>
            <p:spPr bwMode="auto">
              <a:xfrm>
                <a:off x="1519" y="3566"/>
                <a:ext cx="51" cy="79"/>
              </a:xfrm>
              <a:custGeom>
                <a:avLst/>
                <a:gdLst>
                  <a:gd name="T0" fmla="*/ 0 w 51"/>
                  <a:gd name="T1" fmla="*/ 38 h 79"/>
                  <a:gd name="T2" fmla="*/ 0 w 51"/>
                  <a:gd name="T3" fmla="*/ 28 h 79"/>
                  <a:gd name="T4" fmla="*/ 0 w 51"/>
                  <a:gd name="T5" fmla="*/ 17 h 79"/>
                  <a:gd name="T6" fmla="*/ 3 w 51"/>
                  <a:gd name="T7" fmla="*/ 7 h 79"/>
                  <a:gd name="T8" fmla="*/ 10 w 51"/>
                  <a:gd name="T9" fmla="*/ 3 h 79"/>
                  <a:gd name="T10" fmla="*/ 17 w 51"/>
                  <a:gd name="T11" fmla="*/ 0 h 79"/>
                  <a:gd name="T12" fmla="*/ 24 w 51"/>
                  <a:gd name="T13" fmla="*/ 0 h 79"/>
                  <a:gd name="T14" fmla="*/ 31 w 51"/>
                  <a:gd name="T15" fmla="*/ 0 h 79"/>
                  <a:gd name="T16" fmla="*/ 34 w 51"/>
                  <a:gd name="T17" fmla="*/ 0 h 79"/>
                  <a:gd name="T18" fmla="*/ 41 w 51"/>
                  <a:gd name="T19" fmla="*/ 3 h 79"/>
                  <a:gd name="T20" fmla="*/ 44 w 51"/>
                  <a:gd name="T21" fmla="*/ 7 h 79"/>
                  <a:gd name="T22" fmla="*/ 44 w 51"/>
                  <a:gd name="T23" fmla="*/ 14 h 79"/>
                  <a:gd name="T24" fmla="*/ 48 w 51"/>
                  <a:gd name="T25" fmla="*/ 21 h 79"/>
                  <a:gd name="T26" fmla="*/ 48 w 51"/>
                  <a:gd name="T27" fmla="*/ 28 h 79"/>
                  <a:gd name="T28" fmla="*/ 51 w 51"/>
                  <a:gd name="T29" fmla="*/ 38 h 79"/>
                  <a:gd name="T30" fmla="*/ 48 w 51"/>
                  <a:gd name="T31" fmla="*/ 52 h 79"/>
                  <a:gd name="T32" fmla="*/ 48 w 51"/>
                  <a:gd name="T33" fmla="*/ 62 h 79"/>
                  <a:gd name="T34" fmla="*/ 44 w 51"/>
                  <a:gd name="T35" fmla="*/ 69 h 79"/>
                  <a:gd name="T36" fmla="*/ 38 w 51"/>
                  <a:gd name="T37" fmla="*/ 76 h 79"/>
                  <a:gd name="T38" fmla="*/ 31 w 51"/>
                  <a:gd name="T39" fmla="*/ 79 h 79"/>
                  <a:gd name="T40" fmla="*/ 24 w 51"/>
                  <a:gd name="T41" fmla="*/ 79 h 79"/>
                  <a:gd name="T42" fmla="*/ 13 w 51"/>
                  <a:gd name="T43" fmla="*/ 76 h 79"/>
                  <a:gd name="T44" fmla="*/ 6 w 51"/>
                  <a:gd name="T45" fmla="*/ 72 h 79"/>
                  <a:gd name="T46" fmla="*/ 3 w 51"/>
                  <a:gd name="T47" fmla="*/ 62 h 79"/>
                  <a:gd name="T48" fmla="*/ 0 w 51"/>
                  <a:gd name="T49" fmla="*/ 52 h 79"/>
                  <a:gd name="T50" fmla="*/ 0 w 51"/>
                  <a:gd name="T51" fmla="*/ 38 h 79"/>
                  <a:gd name="T52" fmla="*/ 10 w 51"/>
                  <a:gd name="T53" fmla="*/ 38 h 79"/>
                  <a:gd name="T54" fmla="*/ 10 w 51"/>
                  <a:gd name="T55" fmla="*/ 52 h 79"/>
                  <a:gd name="T56" fmla="*/ 10 w 51"/>
                  <a:gd name="T57" fmla="*/ 59 h 79"/>
                  <a:gd name="T58" fmla="*/ 13 w 51"/>
                  <a:gd name="T59" fmla="*/ 66 h 79"/>
                  <a:gd name="T60" fmla="*/ 17 w 51"/>
                  <a:gd name="T61" fmla="*/ 69 h 79"/>
                  <a:gd name="T62" fmla="*/ 24 w 51"/>
                  <a:gd name="T63" fmla="*/ 69 h 79"/>
                  <a:gd name="T64" fmla="*/ 31 w 51"/>
                  <a:gd name="T65" fmla="*/ 69 h 79"/>
                  <a:gd name="T66" fmla="*/ 34 w 51"/>
                  <a:gd name="T67" fmla="*/ 66 h 79"/>
                  <a:gd name="T68" fmla="*/ 38 w 51"/>
                  <a:gd name="T69" fmla="*/ 59 h 79"/>
                  <a:gd name="T70" fmla="*/ 38 w 51"/>
                  <a:gd name="T71" fmla="*/ 52 h 79"/>
                  <a:gd name="T72" fmla="*/ 41 w 51"/>
                  <a:gd name="T73" fmla="*/ 38 h 79"/>
                  <a:gd name="T74" fmla="*/ 38 w 51"/>
                  <a:gd name="T75" fmla="*/ 28 h 79"/>
                  <a:gd name="T76" fmla="*/ 38 w 51"/>
                  <a:gd name="T77" fmla="*/ 21 h 79"/>
                  <a:gd name="T78" fmla="*/ 34 w 51"/>
                  <a:gd name="T79" fmla="*/ 14 h 79"/>
                  <a:gd name="T80" fmla="*/ 31 w 51"/>
                  <a:gd name="T81" fmla="*/ 10 h 79"/>
                  <a:gd name="T82" fmla="*/ 24 w 51"/>
                  <a:gd name="T83" fmla="*/ 7 h 79"/>
                  <a:gd name="T84" fmla="*/ 17 w 51"/>
                  <a:gd name="T85" fmla="*/ 10 h 79"/>
                  <a:gd name="T86" fmla="*/ 13 w 51"/>
                  <a:gd name="T87" fmla="*/ 14 h 79"/>
                  <a:gd name="T88" fmla="*/ 10 w 51"/>
                  <a:gd name="T89" fmla="*/ 21 h 79"/>
                  <a:gd name="T90" fmla="*/ 10 w 51"/>
                  <a:gd name="T91" fmla="*/ 28 h 79"/>
                  <a:gd name="T92" fmla="*/ 10 w 51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79"/>
                  <a:gd name="T143" fmla="*/ 51 w 51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6" y="72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76" name="Freeform 238"/>
              <p:cNvSpPr>
                <a:spLocks noEditPoints="1"/>
              </p:cNvSpPr>
              <p:nvPr/>
            </p:nvSpPr>
            <p:spPr bwMode="auto">
              <a:xfrm>
                <a:off x="1684" y="3566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2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2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2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2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77" name="Freeform 239"/>
              <p:cNvSpPr>
                <a:spLocks noEditPoints="1"/>
              </p:cNvSpPr>
              <p:nvPr/>
            </p:nvSpPr>
            <p:spPr bwMode="auto">
              <a:xfrm>
                <a:off x="1850" y="3566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78" name="Freeform 240"/>
              <p:cNvSpPr>
                <a:spLocks noEditPoints="1"/>
              </p:cNvSpPr>
              <p:nvPr/>
            </p:nvSpPr>
            <p:spPr bwMode="auto">
              <a:xfrm>
                <a:off x="2016" y="3566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79" name="Freeform 241"/>
              <p:cNvSpPr>
                <a:spLocks/>
              </p:cNvSpPr>
              <p:nvPr/>
            </p:nvSpPr>
            <p:spPr bwMode="auto">
              <a:xfrm>
                <a:off x="855" y="3566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0 w 52"/>
                  <a:gd name="T3" fmla="*/ 55 h 79"/>
                  <a:gd name="T4" fmla="*/ 10 w 52"/>
                  <a:gd name="T5" fmla="*/ 62 h 79"/>
                  <a:gd name="T6" fmla="*/ 14 w 52"/>
                  <a:gd name="T7" fmla="*/ 66 h 79"/>
                  <a:gd name="T8" fmla="*/ 17 w 52"/>
                  <a:gd name="T9" fmla="*/ 69 h 79"/>
                  <a:gd name="T10" fmla="*/ 24 w 52"/>
                  <a:gd name="T11" fmla="*/ 69 h 79"/>
                  <a:gd name="T12" fmla="*/ 31 w 52"/>
                  <a:gd name="T13" fmla="*/ 69 h 79"/>
                  <a:gd name="T14" fmla="*/ 34 w 52"/>
                  <a:gd name="T15" fmla="*/ 66 h 79"/>
                  <a:gd name="T16" fmla="*/ 38 w 52"/>
                  <a:gd name="T17" fmla="*/ 59 h 79"/>
                  <a:gd name="T18" fmla="*/ 41 w 52"/>
                  <a:gd name="T19" fmla="*/ 52 h 79"/>
                  <a:gd name="T20" fmla="*/ 38 w 52"/>
                  <a:gd name="T21" fmla="*/ 45 h 79"/>
                  <a:gd name="T22" fmla="*/ 34 w 52"/>
                  <a:gd name="T23" fmla="*/ 38 h 79"/>
                  <a:gd name="T24" fmla="*/ 31 w 52"/>
                  <a:gd name="T25" fmla="*/ 34 h 79"/>
                  <a:gd name="T26" fmla="*/ 24 w 52"/>
                  <a:gd name="T27" fmla="*/ 34 h 79"/>
                  <a:gd name="T28" fmla="*/ 21 w 52"/>
                  <a:gd name="T29" fmla="*/ 34 h 79"/>
                  <a:gd name="T30" fmla="*/ 14 w 52"/>
                  <a:gd name="T31" fmla="*/ 34 h 79"/>
                  <a:gd name="T32" fmla="*/ 14 w 52"/>
                  <a:gd name="T33" fmla="*/ 38 h 79"/>
                  <a:gd name="T34" fmla="*/ 10 w 52"/>
                  <a:gd name="T35" fmla="*/ 41 h 79"/>
                  <a:gd name="T36" fmla="*/ 0 w 52"/>
                  <a:gd name="T37" fmla="*/ 41 h 79"/>
                  <a:gd name="T38" fmla="*/ 7 w 52"/>
                  <a:gd name="T39" fmla="*/ 0 h 79"/>
                  <a:gd name="T40" fmla="*/ 45 w 52"/>
                  <a:gd name="T41" fmla="*/ 0 h 79"/>
                  <a:gd name="T42" fmla="*/ 45 w 52"/>
                  <a:gd name="T43" fmla="*/ 10 h 79"/>
                  <a:gd name="T44" fmla="*/ 17 w 52"/>
                  <a:gd name="T45" fmla="*/ 10 h 79"/>
                  <a:gd name="T46" fmla="*/ 14 w 52"/>
                  <a:gd name="T47" fmla="*/ 31 h 79"/>
                  <a:gd name="T48" fmla="*/ 21 w 52"/>
                  <a:gd name="T49" fmla="*/ 28 h 79"/>
                  <a:gd name="T50" fmla="*/ 27 w 52"/>
                  <a:gd name="T51" fmla="*/ 24 h 79"/>
                  <a:gd name="T52" fmla="*/ 34 w 52"/>
                  <a:gd name="T53" fmla="*/ 28 h 79"/>
                  <a:gd name="T54" fmla="*/ 45 w 52"/>
                  <a:gd name="T55" fmla="*/ 31 h 79"/>
                  <a:gd name="T56" fmla="*/ 48 w 52"/>
                  <a:gd name="T57" fmla="*/ 41 h 79"/>
                  <a:gd name="T58" fmla="*/ 52 w 52"/>
                  <a:gd name="T59" fmla="*/ 52 h 79"/>
                  <a:gd name="T60" fmla="*/ 48 w 52"/>
                  <a:gd name="T61" fmla="*/ 62 h 79"/>
                  <a:gd name="T62" fmla="*/ 45 w 52"/>
                  <a:gd name="T63" fmla="*/ 69 h 79"/>
                  <a:gd name="T64" fmla="*/ 38 w 52"/>
                  <a:gd name="T65" fmla="*/ 76 h 79"/>
                  <a:gd name="T66" fmla="*/ 31 w 52"/>
                  <a:gd name="T67" fmla="*/ 79 h 79"/>
                  <a:gd name="T68" fmla="*/ 24 w 52"/>
                  <a:gd name="T69" fmla="*/ 79 h 79"/>
                  <a:gd name="T70" fmla="*/ 14 w 52"/>
                  <a:gd name="T71" fmla="*/ 76 h 79"/>
                  <a:gd name="T72" fmla="*/ 7 w 52"/>
                  <a:gd name="T73" fmla="*/ 72 h 79"/>
                  <a:gd name="T74" fmla="*/ 0 w 52"/>
                  <a:gd name="T75" fmla="*/ 66 h 79"/>
                  <a:gd name="T76" fmla="*/ 0 w 52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79"/>
                  <a:gd name="T119" fmla="*/ 52 w 52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4"/>
                    </a:lnTo>
                    <a:lnTo>
                      <a:pt x="24" y="34"/>
                    </a:lnTo>
                    <a:lnTo>
                      <a:pt x="21" y="34"/>
                    </a:lnTo>
                    <a:lnTo>
                      <a:pt x="14" y="34"/>
                    </a:lnTo>
                    <a:lnTo>
                      <a:pt x="14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80" name="Freeform 242"/>
              <p:cNvSpPr>
                <a:spLocks noEditPoints="1"/>
              </p:cNvSpPr>
              <p:nvPr/>
            </p:nvSpPr>
            <p:spPr bwMode="auto">
              <a:xfrm>
                <a:off x="1021" y="373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3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4 w 52"/>
                  <a:gd name="T17" fmla="*/ 0 h 79"/>
                  <a:gd name="T18" fmla="*/ 41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3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4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1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4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81" name="Freeform 243"/>
              <p:cNvSpPr>
                <a:spLocks noEditPoints="1"/>
              </p:cNvSpPr>
              <p:nvPr/>
            </p:nvSpPr>
            <p:spPr bwMode="auto">
              <a:xfrm>
                <a:off x="1187" y="373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3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4 w 52"/>
                  <a:gd name="T17" fmla="*/ 0 h 79"/>
                  <a:gd name="T18" fmla="*/ 41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3 w 52"/>
                  <a:gd name="T43" fmla="*/ 76 h 79"/>
                  <a:gd name="T44" fmla="*/ 7 w 52"/>
                  <a:gd name="T45" fmla="*/ 72 h 79"/>
                  <a:gd name="T46" fmla="*/ 3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3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4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1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4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3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7" y="72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82" name="Freeform 244"/>
              <p:cNvSpPr>
                <a:spLocks noEditPoints="1"/>
              </p:cNvSpPr>
              <p:nvPr/>
            </p:nvSpPr>
            <p:spPr bwMode="auto">
              <a:xfrm>
                <a:off x="1353" y="3732"/>
                <a:ext cx="51" cy="79"/>
              </a:xfrm>
              <a:custGeom>
                <a:avLst/>
                <a:gdLst>
                  <a:gd name="T0" fmla="*/ 0 w 51"/>
                  <a:gd name="T1" fmla="*/ 38 h 79"/>
                  <a:gd name="T2" fmla="*/ 0 w 51"/>
                  <a:gd name="T3" fmla="*/ 28 h 79"/>
                  <a:gd name="T4" fmla="*/ 0 w 51"/>
                  <a:gd name="T5" fmla="*/ 17 h 79"/>
                  <a:gd name="T6" fmla="*/ 3 w 51"/>
                  <a:gd name="T7" fmla="*/ 7 h 79"/>
                  <a:gd name="T8" fmla="*/ 10 w 51"/>
                  <a:gd name="T9" fmla="*/ 3 h 79"/>
                  <a:gd name="T10" fmla="*/ 17 w 51"/>
                  <a:gd name="T11" fmla="*/ 0 h 79"/>
                  <a:gd name="T12" fmla="*/ 24 w 51"/>
                  <a:gd name="T13" fmla="*/ 0 h 79"/>
                  <a:gd name="T14" fmla="*/ 31 w 51"/>
                  <a:gd name="T15" fmla="*/ 0 h 79"/>
                  <a:gd name="T16" fmla="*/ 34 w 51"/>
                  <a:gd name="T17" fmla="*/ 0 h 79"/>
                  <a:gd name="T18" fmla="*/ 41 w 51"/>
                  <a:gd name="T19" fmla="*/ 3 h 79"/>
                  <a:gd name="T20" fmla="*/ 45 w 51"/>
                  <a:gd name="T21" fmla="*/ 7 h 79"/>
                  <a:gd name="T22" fmla="*/ 45 w 51"/>
                  <a:gd name="T23" fmla="*/ 14 h 79"/>
                  <a:gd name="T24" fmla="*/ 48 w 51"/>
                  <a:gd name="T25" fmla="*/ 21 h 79"/>
                  <a:gd name="T26" fmla="*/ 48 w 51"/>
                  <a:gd name="T27" fmla="*/ 28 h 79"/>
                  <a:gd name="T28" fmla="*/ 51 w 51"/>
                  <a:gd name="T29" fmla="*/ 38 h 79"/>
                  <a:gd name="T30" fmla="*/ 48 w 51"/>
                  <a:gd name="T31" fmla="*/ 52 h 79"/>
                  <a:gd name="T32" fmla="*/ 48 w 51"/>
                  <a:gd name="T33" fmla="*/ 62 h 79"/>
                  <a:gd name="T34" fmla="*/ 45 w 51"/>
                  <a:gd name="T35" fmla="*/ 69 h 79"/>
                  <a:gd name="T36" fmla="*/ 38 w 51"/>
                  <a:gd name="T37" fmla="*/ 76 h 79"/>
                  <a:gd name="T38" fmla="*/ 31 w 51"/>
                  <a:gd name="T39" fmla="*/ 79 h 79"/>
                  <a:gd name="T40" fmla="*/ 24 w 51"/>
                  <a:gd name="T41" fmla="*/ 79 h 79"/>
                  <a:gd name="T42" fmla="*/ 13 w 51"/>
                  <a:gd name="T43" fmla="*/ 76 h 79"/>
                  <a:gd name="T44" fmla="*/ 7 w 51"/>
                  <a:gd name="T45" fmla="*/ 72 h 79"/>
                  <a:gd name="T46" fmla="*/ 3 w 51"/>
                  <a:gd name="T47" fmla="*/ 62 h 79"/>
                  <a:gd name="T48" fmla="*/ 0 w 51"/>
                  <a:gd name="T49" fmla="*/ 52 h 79"/>
                  <a:gd name="T50" fmla="*/ 0 w 51"/>
                  <a:gd name="T51" fmla="*/ 38 h 79"/>
                  <a:gd name="T52" fmla="*/ 10 w 51"/>
                  <a:gd name="T53" fmla="*/ 38 h 79"/>
                  <a:gd name="T54" fmla="*/ 10 w 51"/>
                  <a:gd name="T55" fmla="*/ 52 h 79"/>
                  <a:gd name="T56" fmla="*/ 10 w 51"/>
                  <a:gd name="T57" fmla="*/ 59 h 79"/>
                  <a:gd name="T58" fmla="*/ 13 w 51"/>
                  <a:gd name="T59" fmla="*/ 66 h 79"/>
                  <a:gd name="T60" fmla="*/ 17 w 51"/>
                  <a:gd name="T61" fmla="*/ 69 h 79"/>
                  <a:gd name="T62" fmla="*/ 24 w 51"/>
                  <a:gd name="T63" fmla="*/ 69 h 79"/>
                  <a:gd name="T64" fmla="*/ 31 w 51"/>
                  <a:gd name="T65" fmla="*/ 69 h 79"/>
                  <a:gd name="T66" fmla="*/ 34 w 51"/>
                  <a:gd name="T67" fmla="*/ 66 h 79"/>
                  <a:gd name="T68" fmla="*/ 38 w 51"/>
                  <a:gd name="T69" fmla="*/ 59 h 79"/>
                  <a:gd name="T70" fmla="*/ 38 w 51"/>
                  <a:gd name="T71" fmla="*/ 52 h 79"/>
                  <a:gd name="T72" fmla="*/ 41 w 51"/>
                  <a:gd name="T73" fmla="*/ 38 h 79"/>
                  <a:gd name="T74" fmla="*/ 38 w 51"/>
                  <a:gd name="T75" fmla="*/ 28 h 79"/>
                  <a:gd name="T76" fmla="*/ 38 w 51"/>
                  <a:gd name="T77" fmla="*/ 21 h 79"/>
                  <a:gd name="T78" fmla="*/ 34 w 51"/>
                  <a:gd name="T79" fmla="*/ 14 h 79"/>
                  <a:gd name="T80" fmla="*/ 31 w 51"/>
                  <a:gd name="T81" fmla="*/ 10 h 79"/>
                  <a:gd name="T82" fmla="*/ 24 w 51"/>
                  <a:gd name="T83" fmla="*/ 7 h 79"/>
                  <a:gd name="T84" fmla="*/ 17 w 51"/>
                  <a:gd name="T85" fmla="*/ 10 h 79"/>
                  <a:gd name="T86" fmla="*/ 13 w 51"/>
                  <a:gd name="T87" fmla="*/ 14 h 79"/>
                  <a:gd name="T88" fmla="*/ 10 w 51"/>
                  <a:gd name="T89" fmla="*/ 21 h 79"/>
                  <a:gd name="T90" fmla="*/ 10 w 51"/>
                  <a:gd name="T91" fmla="*/ 28 h 79"/>
                  <a:gd name="T92" fmla="*/ 10 w 51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79"/>
                  <a:gd name="T143" fmla="*/ 51 w 51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7" y="72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83" name="Freeform 245"/>
              <p:cNvSpPr>
                <a:spLocks noEditPoints="1"/>
              </p:cNvSpPr>
              <p:nvPr/>
            </p:nvSpPr>
            <p:spPr bwMode="auto">
              <a:xfrm>
                <a:off x="1519" y="3732"/>
                <a:ext cx="51" cy="79"/>
              </a:xfrm>
              <a:custGeom>
                <a:avLst/>
                <a:gdLst>
                  <a:gd name="T0" fmla="*/ 0 w 51"/>
                  <a:gd name="T1" fmla="*/ 38 h 79"/>
                  <a:gd name="T2" fmla="*/ 0 w 51"/>
                  <a:gd name="T3" fmla="*/ 28 h 79"/>
                  <a:gd name="T4" fmla="*/ 0 w 51"/>
                  <a:gd name="T5" fmla="*/ 17 h 79"/>
                  <a:gd name="T6" fmla="*/ 3 w 51"/>
                  <a:gd name="T7" fmla="*/ 7 h 79"/>
                  <a:gd name="T8" fmla="*/ 10 w 51"/>
                  <a:gd name="T9" fmla="*/ 3 h 79"/>
                  <a:gd name="T10" fmla="*/ 17 w 51"/>
                  <a:gd name="T11" fmla="*/ 0 h 79"/>
                  <a:gd name="T12" fmla="*/ 24 w 51"/>
                  <a:gd name="T13" fmla="*/ 0 h 79"/>
                  <a:gd name="T14" fmla="*/ 31 w 51"/>
                  <a:gd name="T15" fmla="*/ 0 h 79"/>
                  <a:gd name="T16" fmla="*/ 34 w 51"/>
                  <a:gd name="T17" fmla="*/ 0 h 79"/>
                  <a:gd name="T18" fmla="*/ 41 w 51"/>
                  <a:gd name="T19" fmla="*/ 3 h 79"/>
                  <a:gd name="T20" fmla="*/ 44 w 51"/>
                  <a:gd name="T21" fmla="*/ 7 h 79"/>
                  <a:gd name="T22" fmla="*/ 44 w 51"/>
                  <a:gd name="T23" fmla="*/ 14 h 79"/>
                  <a:gd name="T24" fmla="*/ 48 w 51"/>
                  <a:gd name="T25" fmla="*/ 21 h 79"/>
                  <a:gd name="T26" fmla="*/ 48 w 51"/>
                  <a:gd name="T27" fmla="*/ 28 h 79"/>
                  <a:gd name="T28" fmla="*/ 51 w 51"/>
                  <a:gd name="T29" fmla="*/ 38 h 79"/>
                  <a:gd name="T30" fmla="*/ 48 w 51"/>
                  <a:gd name="T31" fmla="*/ 52 h 79"/>
                  <a:gd name="T32" fmla="*/ 48 w 51"/>
                  <a:gd name="T33" fmla="*/ 62 h 79"/>
                  <a:gd name="T34" fmla="*/ 44 w 51"/>
                  <a:gd name="T35" fmla="*/ 69 h 79"/>
                  <a:gd name="T36" fmla="*/ 38 w 51"/>
                  <a:gd name="T37" fmla="*/ 76 h 79"/>
                  <a:gd name="T38" fmla="*/ 31 w 51"/>
                  <a:gd name="T39" fmla="*/ 79 h 79"/>
                  <a:gd name="T40" fmla="*/ 24 w 51"/>
                  <a:gd name="T41" fmla="*/ 79 h 79"/>
                  <a:gd name="T42" fmla="*/ 13 w 51"/>
                  <a:gd name="T43" fmla="*/ 76 h 79"/>
                  <a:gd name="T44" fmla="*/ 6 w 51"/>
                  <a:gd name="T45" fmla="*/ 72 h 79"/>
                  <a:gd name="T46" fmla="*/ 3 w 51"/>
                  <a:gd name="T47" fmla="*/ 62 h 79"/>
                  <a:gd name="T48" fmla="*/ 0 w 51"/>
                  <a:gd name="T49" fmla="*/ 52 h 79"/>
                  <a:gd name="T50" fmla="*/ 0 w 51"/>
                  <a:gd name="T51" fmla="*/ 38 h 79"/>
                  <a:gd name="T52" fmla="*/ 10 w 51"/>
                  <a:gd name="T53" fmla="*/ 38 h 79"/>
                  <a:gd name="T54" fmla="*/ 10 w 51"/>
                  <a:gd name="T55" fmla="*/ 52 h 79"/>
                  <a:gd name="T56" fmla="*/ 10 w 51"/>
                  <a:gd name="T57" fmla="*/ 59 h 79"/>
                  <a:gd name="T58" fmla="*/ 13 w 51"/>
                  <a:gd name="T59" fmla="*/ 66 h 79"/>
                  <a:gd name="T60" fmla="*/ 17 w 51"/>
                  <a:gd name="T61" fmla="*/ 69 h 79"/>
                  <a:gd name="T62" fmla="*/ 24 w 51"/>
                  <a:gd name="T63" fmla="*/ 69 h 79"/>
                  <a:gd name="T64" fmla="*/ 31 w 51"/>
                  <a:gd name="T65" fmla="*/ 69 h 79"/>
                  <a:gd name="T66" fmla="*/ 34 w 51"/>
                  <a:gd name="T67" fmla="*/ 66 h 79"/>
                  <a:gd name="T68" fmla="*/ 38 w 51"/>
                  <a:gd name="T69" fmla="*/ 59 h 79"/>
                  <a:gd name="T70" fmla="*/ 38 w 51"/>
                  <a:gd name="T71" fmla="*/ 52 h 79"/>
                  <a:gd name="T72" fmla="*/ 41 w 51"/>
                  <a:gd name="T73" fmla="*/ 38 h 79"/>
                  <a:gd name="T74" fmla="*/ 38 w 51"/>
                  <a:gd name="T75" fmla="*/ 28 h 79"/>
                  <a:gd name="T76" fmla="*/ 38 w 51"/>
                  <a:gd name="T77" fmla="*/ 21 h 79"/>
                  <a:gd name="T78" fmla="*/ 34 w 51"/>
                  <a:gd name="T79" fmla="*/ 14 h 79"/>
                  <a:gd name="T80" fmla="*/ 31 w 51"/>
                  <a:gd name="T81" fmla="*/ 10 h 79"/>
                  <a:gd name="T82" fmla="*/ 24 w 51"/>
                  <a:gd name="T83" fmla="*/ 7 h 79"/>
                  <a:gd name="T84" fmla="*/ 17 w 51"/>
                  <a:gd name="T85" fmla="*/ 10 h 79"/>
                  <a:gd name="T86" fmla="*/ 13 w 51"/>
                  <a:gd name="T87" fmla="*/ 14 h 79"/>
                  <a:gd name="T88" fmla="*/ 10 w 51"/>
                  <a:gd name="T89" fmla="*/ 21 h 79"/>
                  <a:gd name="T90" fmla="*/ 10 w 51"/>
                  <a:gd name="T91" fmla="*/ 28 h 79"/>
                  <a:gd name="T92" fmla="*/ 10 w 51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79"/>
                  <a:gd name="T143" fmla="*/ 51 w 51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6" y="72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84" name="Freeform 246"/>
              <p:cNvSpPr>
                <a:spLocks noEditPoints="1"/>
              </p:cNvSpPr>
              <p:nvPr/>
            </p:nvSpPr>
            <p:spPr bwMode="auto">
              <a:xfrm>
                <a:off x="1684" y="373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2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2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2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2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85" name="Freeform 247"/>
              <p:cNvSpPr>
                <a:spLocks noEditPoints="1"/>
              </p:cNvSpPr>
              <p:nvPr/>
            </p:nvSpPr>
            <p:spPr bwMode="auto">
              <a:xfrm>
                <a:off x="1850" y="373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86" name="Freeform 248"/>
              <p:cNvSpPr>
                <a:spLocks noEditPoints="1"/>
              </p:cNvSpPr>
              <p:nvPr/>
            </p:nvSpPr>
            <p:spPr bwMode="auto">
              <a:xfrm>
                <a:off x="2016" y="373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87" name="Freeform 249"/>
              <p:cNvSpPr>
                <a:spLocks noEditPoints="1"/>
              </p:cNvSpPr>
              <p:nvPr/>
            </p:nvSpPr>
            <p:spPr bwMode="auto">
              <a:xfrm>
                <a:off x="855" y="373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3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4 w 52"/>
                  <a:gd name="T17" fmla="*/ 0 h 79"/>
                  <a:gd name="T18" fmla="*/ 41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3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4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1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4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88" name="Freeform 278"/>
              <p:cNvSpPr>
                <a:spLocks/>
              </p:cNvSpPr>
              <p:nvPr/>
            </p:nvSpPr>
            <p:spPr bwMode="auto">
              <a:xfrm>
                <a:off x="1021" y="2570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5 h 80"/>
                  <a:gd name="T4" fmla="*/ 10 w 52"/>
                  <a:gd name="T5" fmla="*/ 62 h 80"/>
                  <a:gd name="T6" fmla="*/ 14 w 52"/>
                  <a:gd name="T7" fmla="*/ 66 h 80"/>
                  <a:gd name="T8" fmla="*/ 17 w 52"/>
                  <a:gd name="T9" fmla="*/ 69 h 80"/>
                  <a:gd name="T10" fmla="*/ 24 w 52"/>
                  <a:gd name="T11" fmla="*/ 69 h 80"/>
                  <a:gd name="T12" fmla="*/ 31 w 52"/>
                  <a:gd name="T13" fmla="*/ 69 h 80"/>
                  <a:gd name="T14" fmla="*/ 34 w 52"/>
                  <a:gd name="T15" fmla="*/ 66 h 80"/>
                  <a:gd name="T16" fmla="*/ 38 w 52"/>
                  <a:gd name="T17" fmla="*/ 59 h 80"/>
                  <a:gd name="T18" fmla="*/ 41 w 52"/>
                  <a:gd name="T19" fmla="*/ 52 h 80"/>
                  <a:gd name="T20" fmla="*/ 38 w 52"/>
                  <a:gd name="T21" fmla="*/ 45 h 80"/>
                  <a:gd name="T22" fmla="*/ 34 w 52"/>
                  <a:gd name="T23" fmla="*/ 38 h 80"/>
                  <a:gd name="T24" fmla="*/ 31 w 52"/>
                  <a:gd name="T25" fmla="*/ 35 h 80"/>
                  <a:gd name="T26" fmla="*/ 24 w 52"/>
                  <a:gd name="T27" fmla="*/ 35 h 80"/>
                  <a:gd name="T28" fmla="*/ 20 w 52"/>
                  <a:gd name="T29" fmla="*/ 35 h 80"/>
                  <a:gd name="T30" fmla="*/ 14 w 52"/>
                  <a:gd name="T31" fmla="*/ 35 h 80"/>
                  <a:gd name="T32" fmla="*/ 14 w 52"/>
                  <a:gd name="T33" fmla="*/ 38 h 80"/>
                  <a:gd name="T34" fmla="*/ 10 w 52"/>
                  <a:gd name="T35" fmla="*/ 41 h 80"/>
                  <a:gd name="T36" fmla="*/ 0 w 52"/>
                  <a:gd name="T37" fmla="*/ 41 h 80"/>
                  <a:gd name="T38" fmla="*/ 7 w 52"/>
                  <a:gd name="T39" fmla="*/ 0 h 80"/>
                  <a:gd name="T40" fmla="*/ 45 w 52"/>
                  <a:gd name="T41" fmla="*/ 0 h 80"/>
                  <a:gd name="T42" fmla="*/ 45 w 52"/>
                  <a:gd name="T43" fmla="*/ 10 h 80"/>
                  <a:gd name="T44" fmla="*/ 17 w 52"/>
                  <a:gd name="T45" fmla="*/ 10 h 80"/>
                  <a:gd name="T46" fmla="*/ 14 w 52"/>
                  <a:gd name="T47" fmla="*/ 31 h 80"/>
                  <a:gd name="T48" fmla="*/ 20 w 52"/>
                  <a:gd name="T49" fmla="*/ 28 h 80"/>
                  <a:gd name="T50" fmla="*/ 27 w 52"/>
                  <a:gd name="T51" fmla="*/ 24 h 80"/>
                  <a:gd name="T52" fmla="*/ 34 w 52"/>
                  <a:gd name="T53" fmla="*/ 28 h 80"/>
                  <a:gd name="T54" fmla="*/ 45 w 52"/>
                  <a:gd name="T55" fmla="*/ 31 h 80"/>
                  <a:gd name="T56" fmla="*/ 48 w 52"/>
                  <a:gd name="T57" fmla="*/ 41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69 h 80"/>
                  <a:gd name="T64" fmla="*/ 38 w 52"/>
                  <a:gd name="T65" fmla="*/ 76 h 80"/>
                  <a:gd name="T66" fmla="*/ 31 w 52"/>
                  <a:gd name="T67" fmla="*/ 80 h 80"/>
                  <a:gd name="T68" fmla="*/ 24 w 52"/>
                  <a:gd name="T69" fmla="*/ 80 h 80"/>
                  <a:gd name="T70" fmla="*/ 14 w 52"/>
                  <a:gd name="T71" fmla="*/ 76 h 80"/>
                  <a:gd name="T72" fmla="*/ 7 w 52"/>
                  <a:gd name="T73" fmla="*/ 73 h 80"/>
                  <a:gd name="T74" fmla="*/ 0 w 52"/>
                  <a:gd name="T75" fmla="*/ 66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4" y="35"/>
                    </a:lnTo>
                    <a:lnTo>
                      <a:pt x="14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89" name="Freeform 279"/>
              <p:cNvSpPr>
                <a:spLocks/>
              </p:cNvSpPr>
              <p:nvPr/>
            </p:nvSpPr>
            <p:spPr bwMode="auto">
              <a:xfrm>
                <a:off x="1187" y="2570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5 h 80"/>
                  <a:gd name="T4" fmla="*/ 10 w 52"/>
                  <a:gd name="T5" fmla="*/ 62 h 80"/>
                  <a:gd name="T6" fmla="*/ 13 w 52"/>
                  <a:gd name="T7" fmla="*/ 66 h 80"/>
                  <a:gd name="T8" fmla="*/ 17 w 52"/>
                  <a:gd name="T9" fmla="*/ 69 h 80"/>
                  <a:gd name="T10" fmla="*/ 24 w 52"/>
                  <a:gd name="T11" fmla="*/ 69 h 80"/>
                  <a:gd name="T12" fmla="*/ 31 w 52"/>
                  <a:gd name="T13" fmla="*/ 69 h 80"/>
                  <a:gd name="T14" fmla="*/ 34 w 52"/>
                  <a:gd name="T15" fmla="*/ 66 h 80"/>
                  <a:gd name="T16" fmla="*/ 38 w 52"/>
                  <a:gd name="T17" fmla="*/ 59 h 80"/>
                  <a:gd name="T18" fmla="*/ 41 w 52"/>
                  <a:gd name="T19" fmla="*/ 52 h 80"/>
                  <a:gd name="T20" fmla="*/ 38 w 52"/>
                  <a:gd name="T21" fmla="*/ 45 h 80"/>
                  <a:gd name="T22" fmla="*/ 34 w 52"/>
                  <a:gd name="T23" fmla="*/ 38 h 80"/>
                  <a:gd name="T24" fmla="*/ 31 w 52"/>
                  <a:gd name="T25" fmla="*/ 35 h 80"/>
                  <a:gd name="T26" fmla="*/ 24 w 52"/>
                  <a:gd name="T27" fmla="*/ 35 h 80"/>
                  <a:gd name="T28" fmla="*/ 20 w 52"/>
                  <a:gd name="T29" fmla="*/ 35 h 80"/>
                  <a:gd name="T30" fmla="*/ 13 w 52"/>
                  <a:gd name="T31" fmla="*/ 35 h 80"/>
                  <a:gd name="T32" fmla="*/ 13 w 52"/>
                  <a:gd name="T33" fmla="*/ 38 h 80"/>
                  <a:gd name="T34" fmla="*/ 10 w 52"/>
                  <a:gd name="T35" fmla="*/ 41 h 80"/>
                  <a:gd name="T36" fmla="*/ 0 w 52"/>
                  <a:gd name="T37" fmla="*/ 41 h 80"/>
                  <a:gd name="T38" fmla="*/ 7 w 52"/>
                  <a:gd name="T39" fmla="*/ 0 h 80"/>
                  <a:gd name="T40" fmla="*/ 45 w 52"/>
                  <a:gd name="T41" fmla="*/ 0 h 80"/>
                  <a:gd name="T42" fmla="*/ 45 w 52"/>
                  <a:gd name="T43" fmla="*/ 10 h 80"/>
                  <a:gd name="T44" fmla="*/ 17 w 52"/>
                  <a:gd name="T45" fmla="*/ 10 h 80"/>
                  <a:gd name="T46" fmla="*/ 13 w 52"/>
                  <a:gd name="T47" fmla="*/ 31 h 80"/>
                  <a:gd name="T48" fmla="*/ 20 w 52"/>
                  <a:gd name="T49" fmla="*/ 28 h 80"/>
                  <a:gd name="T50" fmla="*/ 27 w 52"/>
                  <a:gd name="T51" fmla="*/ 24 h 80"/>
                  <a:gd name="T52" fmla="*/ 34 w 52"/>
                  <a:gd name="T53" fmla="*/ 28 h 80"/>
                  <a:gd name="T54" fmla="*/ 45 w 52"/>
                  <a:gd name="T55" fmla="*/ 31 h 80"/>
                  <a:gd name="T56" fmla="*/ 48 w 52"/>
                  <a:gd name="T57" fmla="*/ 41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69 h 80"/>
                  <a:gd name="T64" fmla="*/ 38 w 52"/>
                  <a:gd name="T65" fmla="*/ 76 h 80"/>
                  <a:gd name="T66" fmla="*/ 31 w 52"/>
                  <a:gd name="T67" fmla="*/ 80 h 80"/>
                  <a:gd name="T68" fmla="*/ 24 w 52"/>
                  <a:gd name="T69" fmla="*/ 80 h 80"/>
                  <a:gd name="T70" fmla="*/ 13 w 52"/>
                  <a:gd name="T71" fmla="*/ 76 h 80"/>
                  <a:gd name="T72" fmla="*/ 7 w 52"/>
                  <a:gd name="T73" fmla="*/ 73 h 80"/>
                  <a:gd name="T74" fmla="*/ 0 w 52"/>
                  <a:gd name="T75" fmla="*/ 66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3" y="35"/>
                    </a:lnTo>
                    <a:lnTo>
                      <a:pt x="13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90" name="Freeform 280"/>
              <p:cNvSpPr>
                <a:spLocks/>
              </p:cNvSpPr>
              <p:nvPr/>
            </p:nvSpPr>
            <p:spPr bwMode="auto">
              <a:xfrm>
                <a:off x="1353" y="2570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5 h 80"/>
                  <a:gd name="T4" fmla="*/ 10 w 51"/>
                  <a:gd name="T5" fmla="*/ 62 h 80"/>
                  <a:gd name="T6" fmla="*/ 13 w 51"/>
                  <a:gd name="T7" fmla="*/ 66 h 80"/>
                  <a:gd name="T8" fmla="*/ 17 w 51"/>
                  <a:gd name="T9" fmla="*/ 69 h 80"/>
                  <a:gd name="T10" fmla="*/ 24 w 51"/>
                  <a:gd name="T11" fmla="*/ 69 h 80"/>
                  <a:gd name="T12" fmla="*/ 31 w 51"/>
                  <a:gd name="T13" fmla="*/ 69 h 80"/>
                  <a:gd name="T14" fmla="*/ 34 w 51"/>
                  <a:gd name="T15" fmla="*/ 66 h 80"/>
                  <a:gd name="T16" fmla="*/ 38 w 51"/>
                  <a:gd name="T17" fmla="*/ 59 h 80"/>
                  <a:gd name="T18" fmla="*/ 41 w 51"/>
                  <a:gd name="T19" fmla="*/ 52 h 80"/>
                  <a:gd name="T20" fmla="*/ 38 w 51"/>
                  <a:gd name="T21" fmla="*/ 45 h 80"/>
                  <a:gd name="T22" fmla="*/ 34 w 51"/>
                  <a:gd name="T23" fmla="*/ 38 h 80"/>
                  <a:gd name="T24" fmla="*/ 31 w 51"/>
                  <a:gd name="T25" fmla="*/ 35 h 80"/>
                  <a:gd name="T26" fmla="*/ 24 w 51"/>
                  <a:gd name="T27" fmla="*/ 35 h 80"/>
                  <a:gd name="T28" fmla="*/ 20 w 51"/>
                  <a:gd name="T29" fmla="*/ 35 h 80"/>
                  <a:gd name="T30" fmla="*/ 13 w 51"/>
                  <a:gd name="T31" fmla="*/ 35 h 80"/>
                  <a:gd name="T32" fmla="*/ 13 w 51"/>
                  <a:gd name="T33" fmla="*/ 38 h 80"/>
                  <a:gd name="T34" fmla="*/ 10 w 51"/>
                  <a:gd name="T35" fmla="*/ 41 h 80"/>
                  <a:gd name="T36" fmla="*/ 0 w 51"/>
                  <a:gd name="T37" fmla="*/ 41 h 80"/>
                  <a:gd name="T38" fmla="*/ 7 w 51"/>
                  <a:gd name="T39" fmla="*/ 0 h 80"/>
                  <a:gd name="T40" fmla="*/ 45 w 51"/>
                  <a:gd name="T41" fmla="*/ 0 h 80"/>
                  <a:gd name="T42" fmla="*/ 45 w 51"/>
                  <a:gd name="T43" fmla="*/ 10 h 80"/>
                  <a:gd name="T44" fmla="*/ 17 w 51"/>
                  <a:gd name="T45" fmla="*/ 10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4 h 80"/>
                  <a:gd name="T52" fmla="*/ 34 w 51"/>
                  <a:gd name="T53" fmla="*/ 28 h 80"/>
                  <a:gd name="T54" fmla="*/ 45 w 51"/>
                  <a:gd name="T55" fmla="*/ 31 h 80"/>
                  <a:gd name="T56" fmla="*/ 48 w 51"/>
                  <a:gd name="T57" fmla="*/ 41 h 80"/>
                  <a:gd name="T58" fmla="*/ 51 w 51"/>
                  <a:gd name="T59" fmla="*/ 52 h 80"/>
                  <a:gd name="T60" fmla="*/ 48 w 51"/>
                  <a:gd name="T61" fmla="*/ 62 h 80"/>
                  <a:gd name="T62" fmla="*/ 45 w 51"/>
                  <a:gd name="T63" fmla="*/ 69 h 80"/>
                  <a:gd name="T64" fmla="*/ 38 w 51"/>
                  <a:gd name="T65" fmla="*/ 76 h 80"/>
                  <a:gd name="T66" fmla="*/ 31 w 51"/>
                  <a:gd name="T67" fmla="*/ 80 h 80"/>
                  <a:gd name="T68" fmla="*/ 24 w 51"/>
                  <a:gd name="T69" fmla="*/ 80 h 80"/>
                  <a:gd name="T70" fmla="*/ 13 w 51"/>
                  <a:gd name="T71" fmla="*/ 76 h 80"/>
                  <a:gd name="T72" fmla="*/ 7 w 51"/>
                  <a:gd name="T73" fmla="*/ 73 h 80"/>
                  <a:gd name="T74" fmla="*/ 0 w 51"/>
                  <a:gd name="T75" fmla="*/ 66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3" y="35"/>
                    </a:lnTo>
                    <a:lnTo>
                      <a:pt x="13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91" name="Freeform 281"/>
              <p:cNvSpPr>
                <a:spLocks/>
              </p:cNvSpPr>
              <p:nvPr/>
            </p:nvSpPr>
            <p:spPr bwMode="auto">
              <a:xfrm>
                <a:off x="1519" y="2570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5 h 80"/>
                  <a:gd name="T4" fmla="*/ 10 w 51"/>
                  <a:gd name="T5" fmla="*/ 62 h 80"/>
                  <a:gd name="T6" fmla="*/ 13 w 51"/>
                  <a:gd name="T7" fmla="*/ 66 h 80"/>
                  <a:gd name="T8" fmla="*/ 17 w 51"/>
                  <a:gd name="T9" fmla="*/ 69 h 80"/>
                  <a:gd name="T10" fmla="*/ 24 w 51"/>
                  <a:gd name="T11" fmla="*/ 69 h 80"/>
                  <a:gd name="T12" fmla="*/ 31 w 51"/>
                  <a:gd name="T13" fmla="*/ 69 h 80"/>
                  <a:gd name="T14" fmla="*/ 34 w 51"/>
                  <a:gd name="T15" fmla="*/ 66 h 80"/>
                  <a:gd name="T16" fmla="*/ 38 w 51"/>
                  <a:gd name="T17" fmla="*/ 59 h 80"/>
                  <a:gd name="T18" fmla="*/ 41 w 51"/>
                  <a:gd name="T19" fmla="*/ 52 h 80"/>
                  <a:gd name="T20" fmla="*/ 38 w 51"/>
                  <a:gd name="T21" fmla="*/ 45 h 80"/>
                  <a:gd name="T22" fmla="*/ 34 w 51"/>
                  <a:gd name="T23" fmla="*/ 38 h 80"/>
                  <a:gd name="T24" fmla="*/ 31 w 51"/>
                  <a:gd name="T25" fmla="*/ 35 h 80"/>
                  <a:gd name="T26" fmla="*/ 24 w 51"/>
                  <a:gd name="T27" fmla="*/ 35 h 80"/>
                  <a:gd name="T28" fmla="*/ 20 w 51"/>
                  <a:gd name="T29" fmla="*/ 35 h 80"/>
                  <a:gd name="T30" fmla="*/ 13 w 51"/>
                  <a:gd name="T31" fmla="*/ 35 h 80"/>
                  <a:gd name="T32" fmla="*/ 13 w 51"/>
                  <a:gd name="T33" fmla="*/ 38 h 80"/>
                  <a:gd name="T34" fmla="*/ 10 w 51"/>
                  <a:gd name="T35" fmla="*/ 41 h 80"/>
                  <a:gd name="T36" fmla="*/ 0 w 51"/>
                  <a:gd name="T37" fmla="*/ 41 h 80"/>
                  <a:gd name="T38" fmla="*/ 6 w 51"/>
                  <a:gd name="T39" fmla="*/ 0 h 80"/>
                  <a:gd name="T40" fmla="*/ 44 w 51"/>
                  <a:gd name="T41" fmla="*/ 0 h 80"/>
                  <a:gd name="T42" fmla="*/ 44 w 51"/>
                  <a:gd name="T43" fmla="*/ 10 h 80"/>
                  <a:gd name="T44" fmla="*/ 17 w 51"/>
                  <a:gd name="T45" fmla="*/ 10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4 h 80"/>
                  <a:gd name="T52" fmla="*/ 34 w 51"/>
                  <a:gd name="T53" fmla="*/ 28 h 80"/>
                  <a:gd name="T54" fmla="*/ 44 w 51"/>
                  <a:gd name="T55" fmla="*/ 31 h 80"/>
                  <a:gd name="T56" fmla="*/ 48 w 51"/>
                  <a:gd name="T57" fmla="*/ 41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69 h 80"/>
                  <a:gd name="T64" fmla="*/ 38 w 51"/>
                  <a:gd name="T65" fmla="*/ 76 h 80"/>
                  <a:gd name="T66" fmla="*/ 31 w 51"/>
                  <a:gd name="T67" fmla="*/ 80 h 80"/>
                  <a:gd name="T68" fmla="*/ 24 w 51"/>
                  <a:gd name="T69" fmla="*/ 80 h 80"/>
                  <a:gd name="T70" fmla="*/ 13 w 51"/>
                  <a:gd name="T71" fmla="*/ 76 h 80"/>
                  <a:gd name="T72" fmla="*/ 6 w 51"/>
                  <a:gd name="T73" fmla="*/ 73 h 80"/>
                  <a:gd name="T74" fmla="*/ 0 w 51"/>
                  <a:gd name="T75" fmla="*/ 66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3" y="35"/>
                    </a:lnTo>
                    <a:lnTo>
                      <a:pt x="13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6" y="0"/>
                    </a:lnTo>
                    <a:lnTo>
                      <a:pt x="44" y="0"/>
                    </a:lnTo>
                    <a:lnTo>
                      <a:pt x="44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4" y="31"/>
                    </a:lnTo>
                    <a:lnTo>
                      <a:pt x="48" y="41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92" name="Freeform 282"/>
              <p:cNvSpPr>
                <a:spLocks/>
              </p:cNvSpPr>
              <p:nvPr/>
            </p:nvSpPr>
            <p:spPr bwMode="auto">
              <a:xfrm>
                <a:off x="1684" y="2570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5 h 80"/>
                  <a:gd name="T4" fmla="*/ 11 w 52"/>
                  <a:gd name="T5" fmla="*/ 62 h 80"/>
                  <a:gd name="T6" fmla="*/ 14 w 52"/>
                  <a:gd name="T7" fmla="*/ 66 h 80"/>
                  <a:gd name="T8" fmla="*/ 18 w 52"/>
                  <a:gd name="T9" fmla="*/ 69 h 80"/>
                  <a:gd name="T10" fmla="*/ 25 w 52"/>
                  <a:gd name="T11" fmla="*/ 69 h 80"/>
                  <a:gd name="T12" fmla="*/ 32 w 52"/>
                  <a:gd name="T13" fmla="*/ 69 h 80"/>
                  <a:gd name="T14" fmla="*/ 35 w 52"/>
                  <a:gd name="T15" fmla="*/ 66 h 80"/>
                  <a:gd name="T16" fmla="*/ 38 w 52"/>
                  <a:gd name="T17" fmla="*/ 59 h 80"/>
                  <a:gd name="T18" fmla="*/ 42 w 52"/>
                  <a:gd name="T19" fmla="*/ 52 h 80"/>
                  <a:gd name="T20" fmla="*/ 38 w 52"/>
                  <a:gd name="T21" fmla="*/ 45 h 80"/>
                  <a:gd name="T22" fmla="*/ 35 w 52"/>
                  <a:gd name="T23" fmla="*/ 38 h 80"/>
                  <a:gd name="T24" fmla="*/ 32 w 52"/>
                  <a:gd name="T25" fmla="*/ 35 h 80"/>
                  <a:gd name="T26" fmla="*/ 25 w 52"/>
                  <a:gd name="T27" fmla="*/ 35 h 80"/>
                  <a:gd name="T28" fmla="*/ 21 w 52"/>
                  <a:gd name="T29" fmla="*/ 35 h 80"/>
                  <a:gd name="T30" fmla="*/ 14 w 52"/>
                  <a:gd name="T31" fmla="*/ 35 h 80"/>
                  <a:gd name="T32" fmla="*/ 14 w 52"/>
                  <a:gd name="T33" fmla="*/ 38 h 80"/>
                  <a:gd name="T34" fmla="*/ 11 w 52"/>
                  <a:gd name="T35" fmla="*/ 41 h 80"/>
                  <a:gd name="T36" fmla="*/ 0 w 52"/>
                  <a:gd name="T37" fmla="*/ 41 h 80"/>
                  <a:gd name="T38" fmla="*/ 7 w 52"/>
                  <a:gd name="T39" fmla="*/ 0 h 80"/>
                  <a:gd name="T40" fmla="*/ 45 w 52"/>
                  <a:gd name="T41" fmla="*/ 0 h 80"/>
                  <a:gd name="T42" fmla="*/ 45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4 h 80"/>
                  <a:gd name="T52" fmla="*/ 35 w 52"/>
                  <a:gd name="T53" fmla="*/ 28 h 80"/>
                  <a:gd name="T54" fmla="*/ 45 w 52"/>
                  <a:gd name="T55" fmla="*/ 31 h 80"/>
                  <a:gd name="T56" fmla="*/ 49 w 52"/>
                  <a:gd name="T57" fmla="*/ 41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69 h 80"/>
                  <a:gd name="T64" fmla="*/ 38 w 52"/>
                  <a:gd name="T65" fmla="*/ 76 h 80"/>
                  <a:gd name="T66" fmla="*/ 32 w 52"/>
                  <a:gd name="T67" fmla="*/ 80 h 80"/>
                  <a:gd name="T68" fmla="*/ 25 w 52"/>
                  <a:gd name="T69" fmla="*/ 80 h 80"/>
                  <a:gd name="T70" fmla="*/ 14 w 52"/>
                  <a:gd name="T71" fmla="*/ 76 h 80"/>
                  <a:gd name="T72" fmla="*/ 7 w 52"/>
                  <a:gd name="T73" fmla="*/ 73 h 80"/>
                  <a:gd name="T74" fmla="*/ 0 w 52"/>
                  <a:gd name="T75" fmla="*/ 66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5"/>
                    </a:lnTo>
                    <a:lnTo>
                      <a:pt x="11" y="62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42" y="52"/>
                    </a:lnTo>
                    <a:lnTo>
                      <a:pt x="38" y="45"/>
                    </a:lnTo>
                    <a:lnTo>
                      <a:pt x="35" y="38"/>
                    </a:lnTo>
                    <a:lnTo>
                      <a:pt x="32" y="35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4" y="35"/>
                    </a:lnTo>
                    <a:lnTo>
                      <a:pt x="14" y="38"/>
                    </a:lnTo>
                    <a:lnTo>
                      <a:pt x="11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4"/>
                    </a:lnTo>
                    <a:lnTo>
                      <a:pt x="35" y="28"/>
                    </a:lnTo>
                    <a:lnTo>
                      <a:pt x="45" y="31"/>
                    </a:lnTo>
                    <a:lnTo>
                      <a:pt x="49" y="41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93" name="Freeform 283"/>
              <p:cNvSpPr>
                <a:spLocks/>
              </p:cNvSpPr>
              <p:nvPr/>
            </p:nvSpPr>
            <p:spPr bwMode="auto">
              <a:xfrm>
                <a:off x="1850" y="2570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5 h 80"/>
                  <a:gd name="T4" fmla="*/ 11 w 52"/>
                  <a:gd name="T5" fmla="*/ 62 h 80"/>
                  <a:gd name="T6" fmla="*/ 14 w 52"/>
                  <a:gd name="T7" fmla="*/ 66 h 80"/>
                  <a:gd name="T8" fmla="*/ 18 w 52"/>
                  <a:gd name="T9" fmla="*/ 69 h 80"/>
                  <a:gd name="T10" fmla="*/ 25 w 52"/>
                  <a:gd name="T11" fmla="*/ 69 h 80"/>
                  <a:gd name="T12" fmla="*/ 31 w 52"/>
                  <a:gd name="T13" fmla="*/ 69 h 80"/>
                  <a:gd name="T14" fmla="*/ 35 w 52"/>
                  <a:gd name="T15" fmla="*/ 66 h 80"/>
                  <a:gd name="T16" fmla="*/ 38 w 52"/>
                  <a:gd name="T17" fmla="*/ 59 h 80"/>
                  <a:gd name="T18" fmla="*/ 42 w 52"/>
                  <a:gd name="T19" fmla="*/ 52 h 80"/>
                  <a:gd name="T20" fmla="*/ 38 w 52"/>
                  <a:gd name="T21" fmla="*/ 45 h 80"/>
                  <a:gd name="T22" fmla="*/ 35 w 52"/>
                  <a:gd name="T23" fmla="*/ 38 h 80"/>
                  <a:gd name="T24" fmla="*/ 31 w 52"/>
                  <a:gd name="T25" fmla="*/ 35 h 80"/>
                  <a:gd name="T26" fmla="*/ 25 w 52"/>
                  <a:gd name="T27" fmla="*/ 35 h 80"/>
                  <a:gd name="T28" fmla="*/ 21 w 52"/>
                  <a:gd name="T29" fmla="*/ 35 h 80"/>
                  <a:gd name="T30" fmla="*/ 14 w 52"/>
                  <a:gd name="T31" fmla="*/ 35 h 80"/>
                  <a:gd name="T32" fmla="*/ 14 w 52"/>
                  <a:gd name="T33" fmla="*/ 38 h 80"/>
                  <a:gd name="T34" fmla="*/ 11 w 52"/>
                  <a:gd name="T35" fmla="*/ 41 h 80"/>
                  <a:gd name="T36" fmla="*/ 0 w 52"/>
                  <a:gd name="T37" fmla="*/ 41 h 80"/>
                  <a:gd name="T38" fmla="*/ 7 w 52"/>
                  <a:gd name="T39" fmla="*/ 0 h 80"/>
                  <a:gd name="T40" fmla="*/ 45 w 52"/>
                  <a:gd name="T41" fmla="*/ 0 h 80"/>
                  <a:gd name="T42" fmla="*/ 45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4 h 80"/>
                  <a:gd name="T52" fmla="*/ 35 w 52"/>
                  <a:gd name="T53" fmla="*/ 28 h 80"/>
                  <a:gd name="T54" fmla="*/ 45 w 52"/>
                  <a:gd name="T55" fmla="*/ 31 h 80"/>
                  <a:gd name="T56" fmla="*/ 49 w 52"/>
                  <a:gd name="T57" fmla="*/ 41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69 h 80"/>
                  <a:gd name="T64" fmla="*/ 38 w 52"/>
                  <a:gd name="T65" fmla="*/ 76 h 80"/>
                  <a:gd name="T66" fmla="*/ 31 w 52"/>
                  <a:gd name="T67" fmla="*/ 80 h 80"/>
                  <a:gd name="T68" fmla="*/ 25 w 52"/>
                  <a:gd name="T69" fmla="*/ 80 h 80"/>
                  <a:gd name="T70" fmla="*/ 14 w 52"/>
                  <a:gd name="T71" fmla="*/ 76 h 80"/>
                  <a:gd name="T72" fmla="*/ 7 w 52"/>
                  <a:gd name="T73" fmla="*/ 73 h 80"/>
                  <a:gd name="T74" fmla="*/ 0 w 52"/>
                  <a:gd name="T75" fmla="*/ 66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5"/>
                    </a:lnTo>
                    <a:lnTo>
                      <a:pt x="11" y="62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42" y="52"/>
                    </a:lnTo>
                    <a:lnTo>
                      <a:pt x="38" y="45"/>
                    </a:lnTo>
                    <a:lnTo>
                      <a:pt x="35" y="38"/>
                    </a:lnTo>
                    <a:lnTo>
                      <a:pt x="31" y="35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4" y="35"/>
                    </a:lnTo>
                    <a:lnTo>
                      <a:pt x="14" y="38"/>
                    </a:lnTo>
                    <a:lnTo>
                      <a:pt x="11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4"/>
                    </a:lnTo>
                    <a:lnTo>
                      <a:pt x="35" y="28"/>
                    </a:lnTo>
                    <a:lnTo>
                      <a:pt x="45" y="31"/>
                    </a:lnTo>
                    <a:lnTo>
                      <a:pt x="49" y="41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94" name="Freeform 284"/>
              <p:cNvSpPr>
                <a:spLocks/>
              </p:cNvSpPr>
              <p:nvPr/>
            </p:nvSpPr>
            <p:spPr bwMode="auto">
              <a:xfrm>
                <a:off x="1021" y="2736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5 h 80"/>
                  <a:gd name="T4" fmla="*/ 10 w 52"/>
                  <a:gd name="T5" fmla="*/ 62 h 80"/>
                  <a:gd name="T6" fmla="*/ 14 w 52"/>
                  <a:gd name="T7" fmla="*/ 66 h 80"/>
                  <a:gd name="T8" fmla="*/ 17 w 52"/>
                  <a:gd name="T9" fmla="*/ 69 h 80"/>
                  <a:gd name="T10" fmla="*/ 24 w 52"/>
                  <a:gd name="T11" fmla="*/ 69 h 80"/>
                  <a:gd name="T12" fmla="*/ 31 w 52"/>
                  <a:gd name="T13" fmla="*/ 69 h 80"/>
                  <a:gd name="T14" fmla="*/ 34 w 52"/>
                  <a:gd name="T15" fmla="*/ 66 h 80"/>
                  <a:gd name="T16" fmla="*/ 38 w 52"/>
                  <a:gd name="T17" fmla="*/ 59 h 80"/>
                  <a:gd name="T18" fmla="*/ 41 w 52"/>
                  <a:gd name="T19" fmla="*/ 52 h 80"/>
                  <a:gd name="T20" fmla="*/ 38 w 52"/>
                  <a:gd name="T21" fmla="*/ 45 h 80"/>
                  <a:gd name="T22" fmla="*/ 34 w 52"/>
                  <a:gd name="T23" fmla="*/ 38 h 80"/>
                  <a:gd name="T24" fmla="*/ 31 w 52"/>
                  <a:gd name="T25" fmla="*/ 35 h 80"/>
                  <a:gd name="T26" fmla="*/ 24 w 52"/>
                  <a:gd name="T27" fmla="*/ 35 h 80"/>
                  <a:gd name="T28" fmla="*/ 20 w 52"/>
                  <a:gd name="T29" fmla="*/ 35 h 80"/>
                  <a:gd name="T30" fmla="*/ 14 w 52"/>
                  <a:gd name="T31" fmla="*/ 35 h 80"/>
                  <a:gd name="T32" fmla="*/ 14 w 52"/>
                  <a:gd name="T33" fmla="*/ 38 h 80"/>
                  <a:gd name="T34" fmla="*/ 10 w 52"/>
                  <a:gd name="T35" fmla="*/ 41 h 80"/>
                  <a:gd name="T36" fmla="*/ 0 w 52"/>
                  <a:gd name="T37" fmla="*/ 41 h 80"/>
                  <a:gd name="T38" fmla="*/ 7 w 52"/>
                  <a:gd name="T39" fmla="*/ 0 h 80"/>
                  <a:gd name="T40" fmla="*/ 45 w 52"/>
                  <a:gd name="T41" fmla="*/ 0 h 80"/>
                  <a:gd name="T42" fmla="*/ 45 w 52"/>
                  <a:gd name="T43" fmla="*/ 10 h 80"/>
                  <a:gd name="T44" fmla="*/ 17 w 52"/>
                  <a:gd name="T45" fmla="*/ 10 h 80"/>
                  <a:gd name="T46" fmla="*/ 14 w 52"/>
                  <a:gd name="T47" fmla="*/ 31 h 80"/>
                  <a:gd name="T48" fmla="*/ 20 w 52"/>
                  <a:gd name="T49" fmla="*/ 28 h 80"/>
                  <a:gd name="T50" fmla="*/ 27 w 52"/>
                  <a:gd name="T51" fmla="*/ 24 h 80"/>
                  <a:gd name="T52" fmla="*/ 34 w 52"/>
                  <a:gd name="T53" fmla="*/ 28 h 80"/>
                  <a:gd name="T54" fmla="*/ 45 w 52"/>
                  <a:gd name="T55" fmla="*/ 31 h 80"/>
                  <a:gd name="T56" fmla="*/ 48 w 52"/>
                  <a:gd name="T57" fmla="*/ 41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69 h 80"/>
                  <a:gd name="T64" fmla="*/ 38 w 52"/>
                  <a:gd name="T65" fmla="*/ 76 h 80"/>
                  <a:gd name="T66" fmla="*/ 31 w 52"/>
                  <a:gd name="T67" fmla="*/ 80 h 80"/>
                  <a:gd name="T68" fmla="*/ 24 w 52"/>
                  <a:gd name="T69" fmla="*/ 80 h 80"/>
                  <a:gd name="T70" fmla="*/ 14 w 52"/>
                  <a:gd name="T71" fmla="*/ 76 h 80"/>
                  <a:gd name="T72" fmla="*/ 7 w 52"/>
                  <a:gd name="T73" fmla="*/ 73 h 80"/>
                  <a:gd name="T74" fmla="*/ 0 w 52"/>
                  <a:gd name="T75" fmla="*/ 66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4" y="35"/>
                    </a:lnTo>
                    <a:lnTo>
                      <a:pt x="14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95" name="Freeform 285"/>
              <p:cNvSpPr>
                <a:spLocks/>
              </p:cNvSpPr>
              <p:nvPr/>
            </p:nvSpPr>
            <p:spPr bwMode="auto">
              <a:xfrm>
                <a:off x="1187" y="2736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5 h 80"/>
                  <a:gd name="T4" fmla="*/ 10 w 52"/>
                  <a:gd name="T5" fmla="*/ 62 h 80"/>
                  <a:gd name="T6" fmla="*/ 13 w 52"/>
                  <a:gd name="T7" fmla="*/ 66 h 80"/>
                  <a:gd name="T8" fmla="*/ 17 w 52"/>
                  <a:gd name="T9" fmla="*/ 69 h 80"/>
                  <a:gd name="T10" fmla="*/ 24 w 52"/>
                  <a:gd name="T11" fmla="*/ 69 h 80"/>
                  <a:gd name="T12" fmla="*/ 31 w 52"/>
                  <a:gd name="T13" fmla="*/ 69 h 80"/>
                  <a:gd name="T14" fmla="*/ 34 w 52"/>
                  <a:gd name="T15" fmla="*/ 66 h 80"/>
                  <a:gd name="T16" fmla="*/ 38 w 52"/>
                  <a:gd name="T17" fmla="*/ 59 h 80"/>
                  <a:gd name="T18" fmla="*/ 41 w 52"/>
                  <a:gd name="T19" fmla="*/ 52 h 80"/>
                  <a:gd name="T20" fmla="*/ 38 w 52"/>
                  <a:gd name="T21" fmla="*/ 45 h 80"/>
                  <a:gd name="T22" fmla="*/ 34 w 52"/>
                  <a:gd name="T23" fmla="*/ 38 h 80"/>
                  <a:gd name="T24" fmla="*/ 31 w 52"/>
                  <a:gd name="T25" fmla="*/ 35 h 80"/>
                  <a:gd name="T26" fmla="*/ 24 w 52"/>
                  <a:gd name="T27" fmla="*/ 35 h 80"/>
                  <a:gd name="T28" fmla="*/ 20 w 52"/>
                  <a:gd name="T29" fmla="*/ 35 h 80"/>
                  <a:gd name="T30" fmla="*/ 13 w 52"/>
                  <a:gd name="T31" fmla="*/ 35 h 80"/>
                  <a:gd name="T32" fmla="*/ 13 w 52"/>
                  <a:gd name="T33" fmla="*/ 38 h 80"/>
                  <a:gd name="T34" fmla="*/ 10 w 52"/>
                  <a:gd name="T35" fmla="*/ 41 h 80"/>
                  <a:gd name="T36" fmla="*/ 0 w 52"/>
                  <a:gd name="T37" fmla="*/ 41 h 80"/>
                  <a:gd name="T38" fmla="*/ 7 w 52"/>
                  <a:gd name="T39" fmla="*/ 0 h 80"/>
                  <a:gd name="T40" fmla="*/ 45 w 52"/>
                  <a:gd name="T41" fmla="*/ 0 h 80"/>
                  <a:gd name="T42" fmla="*/ 45 w 52"/>
                  <a:gd name="T43" fmla="*/ 10 h 80"/>
                  <a:gd name="T44" fmla="*/ 17 w 52"/>
                  <a:gd name="T45" fmla="*/ 10 h 80"/>
                  <a:gd name="T46" fmla="*/ 13 w 52"/>
                  <a:gd name="T47" fmla="*/ 31 h 80"/>
                  <a:gd name="T48" fmla="*/ 20 w 52"/>
                  <a:gd name="T49" fmla="*/ 28 h 80"/>
                  <a:gd name="T50" fmla="*/ 27 w 52"/>
                  <a:gd name="T51" fmla="*/ 24 h 80"/>
                  <a:gd name="T52" fmla="*/ 34 w 52"/>
                  <a:gd name="T53" fmla="*/ 28 h 80"/>
                  <a:gd name="T54" fmla="*/ 45 w 52"/>
                  <a:gd name="T55" fmla="*/ 31 h 80"/>
                  <a:gd name="T56" fmla="*/ 48 w 52"/>
                  <a:gd name="T57" fmla="*/ 41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69 h 80"/>
                  <a:gd name="T64" fmla="*/ 38 w 52"/>
                  <a:gd name="T65" fmla="*/ 76 h 80"/>
                  <a:gd name="T66" fmla="*/ 31 w 52"/>
                  <a:gd name="T67" fmla="*/ 80 h 80"/>
                  <a:gd name="T68" fmla="*/ 24 w 52"/>
                  <a:gd name="T69" fmla="*/ 80 h 80"/>
                  <a:gd name="T70" fmla="*/ 13 w 52"/>
                  <a:gd name="T71" fmla="*/ 76 h 80"/>
                  <a:gd name="T72" fmla="*/ 7 w 52"/>
                  <a:gd name="T73" fmla="*/ 73 h 80"/>
                  <a:gd name="T74" fmla="*/ 0 w 52"/>
                  <a:gd name="T75" fmla="*/ 66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3" y="35"/>
                    </a:lnTo>
                    <a:lnTo>
                      <a:pt x="13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96" name="Freeform 286"/>
              <p:cNvSpPr>
                <a:spLocks/>
              </p:cNvSpPr>
              <p:nvPr/>
            </p:nvSpPr>
            <p:spPr bwMode="auto">
              <a:xfrm>
                <a:off x="1353" y="2736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5 h 80"/>
                  <a:gd name="T4" fmla="*/ 10 w 51"/>
                  <a:gd name="T5" fmla="*/ 62 h 80"/>
                  <a:gd name="T6" fmla="*/ 13 w 51"/>
                  <a:gd name="T7" fmla="*/ 66 h 80"/>
                  <a:gd name="T8" fmla="*/ 17 w 51"/>
                  <a:gd name="T9" fmla="*/ 69 h 80"/>
                  <a:gd name="T10" fmla="*/ 24 w 51"/>
                  <a:gd name="T11" fmla="*/ 69 h 80"/>
                  <a:gd name="T12" fmla="*/ 31 w 51"/>
                  <a:gd name="T13" fmla="*/ 69 h 80"/>
                  <a:gd name="T14" fmla="*/ 34 w 51"/>
                  <a:gd name="T15" fmla="*/ 66 h 80"/>
                  <a:gd name="T16" fmla="*/ 38 w 51"/>
                  <a:gd name="T17" fmla="*/ 59 h 80"/>
                  <a:gd name="T18" fmla="*/ 41 w 51"/>
                  <a:gd name="T19" fmla="*/ 52 h 80"/>
                  <a:gd name="T20" fmla="*/ 38 w 51"/>
                  <a:gd name="T21" fmla="*/ 45 h 80"/>
                  <a:gd name="T22" fmla="*/ 34 w 51"/>
                  <a:gd name="T23" fmla="*/ 38 h 80"/>
                  <a:gd name="T24" fmla="*/ 31 w 51"/>
                  <a:gd name="T25" fmla="*/ 35 h 80"/>
                  <a:gd name="T26" fmla="*/ 24 w 51"/>
                  <a:gd name="T27" fmla="*/ 35 h 80"/>
                  <a:gd name="T28" fmla="*/ 20 w 51"/>
                  <a:gd name="T29" fmla="*/ 35 h 80"/>
                  <a:gd name="T30" fmla="*/ 13 w 51"/>
                  <a:gd name="T31" fmla="*/ 35 h 80"/>
                  <a:gd name="T32" fmla="*/ 13 w 51"/>
                  <a:gd name="T33" fmla="*/ 38 h 80"/>
                  <a:gd name="T34" fmla="*/ 10 w 51"/>
                  <a:gd name="T35" fmla="*/ 41 h 80"/>
                  <a:gd name="T36" fmla="*/ 0 w 51"/>
                  <a:gd name="T37" fmla="*/ 41 h 80"/>
                  <a:gd name="T38" fmla="*/ 7 w 51"/>
                  <a:gd name="T39" fmla="*/ 0 h 80"/>
                  <a:gd name="T40" fmla="*/ 45 w 51"/>
                  <a:gd name="T41" fmla="*/ 0 h 80"/>
                  <a:gd name="T42" fmla="*/ 45 w 51"/>
                  <a:gd name="T43" fmla="*/ 10 h 80"/>
                  <a:gd name="T44" fmla="*/ 17 w 51"/>
                  <a:gd name="T45" fmla="*/ 10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4 h 80"/>
                  <a:gd name="T52" fmla="*/ 34 w 51"/>
                  <a:gd name="T53" fmla="*/ 28 h 80"/>
                  <a:gd name="T54" fmla="*/ 45 w 51"/>
                  <a:gd name="T55" fmla="*/ 31 h 80"/>
                  <a:gd name="T56" fmla="*/ 48 w 51"/>
                  <a:gd name="T57" fmla="*/ 41 h 80"/>
                  <a:gd name="T58" fmla="*/ 51 w 51"/>
                  <a:gd name="T59" fmla="*/ 52 h 80"/>
                  <a:gd name="T60" fmla="*/ 48 w 51"/>
                  <a:gd name="T61" fmla="*/ 62 h 80"/>
                  <a:gd name="T62" fmla="*/ 45 w 51"/>
                  <a:gd name="T63" fmla="*/ 69 h 80"/>
                  <a:gd name="T64" fmla="*/ 38 w 51"/>
                  <a:gd name="T65" fmla="*/ 76 h 80"/>
                  <a:gd name="T66" fmla="*/ 31 w 51"/>
                  <a:gd name="T67" fmla="*/ 80 h 80"/>
                  <a:gd name="T68" fmla="*/ 24 w 51"/>
                  <a:gd name="T69" fmla="*/ 80 h 80"/>
                  <a:gd name="T70" fmla="*/ 13 w 51"/>
                  <a:gd name="T71" fmla="*/ 76 h 80"/>
                  <a:gd name="T72" fmla="*/ 7 w 51"/>
                  <a:gd name="T73" fmla="*/ 73 h 80"/>
                  <a:gd name="T74" fmla="*/ 0 w 51"/>
                  <a:gd name="T75" fmla="*/ 66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3" y="35"/>
                    </a:lnTo>
                    <a:lnTo>
                      <a:pt x="13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97" name="Freeform 287"/>
              <p:cNvSpPr>
                <a:spLocks/>
              </p:cNvSpPr>
              <p:nvPr/>
            </p:nvSpPr>
            <p:spPr bwMode="auto">
              <a:xfrm>
                <a:off x="1519" y="2736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5 h 80"/>
                  <a:gd name="T4" fmla="*/ 10 w 51"/>
                  <a:gd name="T5" fmla="*/ 62 h 80"/>
                  <a:gd name="T6" fmla="*/ 13 w 51"/>
                  <a:gd name="T7" fmla="*/ 66 h 80"/>
                  <a:gd name="T8" fmla="*/ 17 w 51"/>
                  <a:gd name="T9" fmla="*/ 69 h 80"/>
                  <a:gd name="T10" fmla="*/ 24 w 51"/>
                  <a:gd name="T11" fmla="*/ 69 h 80"/>
                  <a:gd name="T12" fmla="*/ 31 w 51"/>
                  <a:gd name="T13" fmla="*/ 69 h 80"/>
                  <a:gd name="T14" fmla="*/ 34 w 51"/>
                  <a:gd name="T15" fmla="*/ 66 h 80"/>
                  <a:gd name="T16" fmla="*/ 38 w 51"/>
                  <a:gd name="T17" fmla="*/ 59 h 80"/>
                  <a:gd name="T18" fmla="*/ 41 w 51"/>
                  <a:gd name="T19" fmla="*/ 52 h 80"/>
                  <a:gd name="T20" fmla="*/ 38 w 51"/>
                  <a:gd name="T21" fmla="*/ 45 h 80"/>
                  <a:gd name="T22" fmla="*/ 34 w 51"/>
                  <a:gd name="T23" fmla="*/ 38 h 80"/>
                  <a:gd name="T24" fmla="*/ 31 w 51"/>
                  <a:gd name="T25" fmla="*/ 35 h 80"/>
                  <a:gd name="T26" fmla="*/ 24 w 51"/>
                  <a:gd name="T27" fmla="*/ 35 h 80"/>
                  <a:gd name="T28" fmla="*/ 20 w 51"/>
                  <a:gd name="T29" fmla="*/ 35 h 80"/>
                  <a:gd name="T30" fmla="*/ 13 w 51"/>
                  <a:gd name="T31" fmla="*/ 35 h 80"/>
                  <a:gd name="T32" fmla="*/ 13 w 51"/>
                  <a:gd name="T33" fmla="*/ 38 h 80"/>
                  <a:gd name="T34" fmla="*/ 10 w 51"/>
                  <a:gd name="T35" fmla="*/ 41 h 80"/>
                  <a:gd name="T36" fmla="*/ 0 w 51"/>
                  <a:gd name="T37" fmla="*/ 41 h 80"/>
                  <a:gd name="T38" fmla="*/ 6 w 51"/>
                  <a:gd name="T39" fmla="*/ 0 h 80"/>
                  <a:gd name="T40" fmla="*/ 44 w 51"/>
                  <a:gd name="T41" fmla="*/ 0 h 80"/>
                  <a:gd name="T42" fmla="*/ 44 w 51"/>
                  <a:gd name="T43" fmla="*/ 10 h 80"/>
                  <a:gd name="T44" fmla="*/ 17 w 51"/>
                  <a:gd name="T45" fmla="*/ 10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4 h 80"/>
                  <a:gd name="T52" fmla="*/ 34 w 51"/>
                  <a:gd name="T53" fmla="*/ 28 h 80"/>
                  <a:gd name="T54" fmla="*/ 44 w 51"/>
                  <a:gd name="T55" fmla="*/ 31 h 80"/>
                  <a:gd name="T56" fmla="*/ 48 w 51"/>
                  <a:gd name="T57" fmla="*/ 41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69 h 80"/>
                  <a:gd name="T64" fmla="*/ 38 w 51"/>
                  <a:gd name="T65" fmla="*/ 76 h 80"/>
                  <a:gd name="T66" fmla="*/ 31 w 51"/>
                  <a:gd name="T67" fmla="*/ 80 h 80"/>
                  <a:gd name="T68" fmla="*/ 24 w 51"/>
                  <a:gd name="T69" fmla="*/ 80 h 80"/>
                  <a:gd name="T70" fmla="*/ 13 w 51"/>
                  <a:gd name="T71" fmla="*/ 76 h 80"/>
                  <a:gd name="T72" fmla="*/ 6 w 51"/>
                  <a:gd name="T73" fmla="*/ 73 h 80"/>
                  <a:gd name="T74" fmla="*/ 0 w 51"/>
                  <a:gd name="T75" fmla="*/ 66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3" y="35"/>
                    </a:lnTo>
                    <a:lnTo>
                      <a:pt x="13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6" y="0"/>
                    </a:lnTo>
                    <a:lnTo>
                      <a:pt x="44" y="0"/>
                    </a:lnTo>
                    <a:lnTo>
                      <a:pt x="44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4" y="31"/>
                    </a:lnTo>
                    <a:lnTo>
                      <a:pt x="48" y="41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98" name="Freeform 288"/>
              <p:cNvSpPr>
                <a:spLocks/>
              </p:cNvSpPr>
              <p:nvPr/>
            </p:nvSpPr>
            <p:spPr bwMode="auto">
              <a:xfrm>
                <a:off x="1684" y="2736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5 h 80"/>
                  <a:gd name="T4" fmla="*/ 11 w 52"/>
                  <a:gd name="T5" fmla="*/ 62 h 80"/>
                  <a:gd name="T6" fmla="*/ 14 w 52"/>
                  <a:gd name="T7" fmla="*/ 66 h 80"/>
                  <a:gd name="T8" fmla="*/ 18 w 52"/>
                  <a:gd name="T9" fmla="*/ 69 h 80"/>
                  <a:gd name="T10" fmla="*/ 25 w 52"/>
                  <a:gd name="T11" fmla="*/ 69 h 80"/>
                  <a:gd name="T12" fmla="*/ 32 w 52"/>
                  <a:gd name="T13" fmla="*/ 69 h 80"/>
                  <a:gd name="T14" fmla="*/ 35 w 52"/>
                  <a:gd name="T15" fmla="*/ 66 h 80"/>
                  <a:gd name="T16" fmla="*/ 38 w 52"/>
                  <a:gd name="T17" fmla="*/ 59 h 80"/>
                  <a:gd name="T18" fmla="*/ 42 w 52"/>
                  <a:gd name="T19" fmla="*/ 52 h 80"/>
                  <a:gd name="T20" fmla="*/ 38 w 52"/>
                  <a:gd name="T21" fmla="*/ 45 h 80"/>
                  <a:gd name="T22" fmla="*/ 35 w 52"/>
                  <a:gd name="T23" fmla="*/ 38 h 80"/>
                  <a:gd name="T24" fmla="*/ 32 w 52"/>
                  <a:gd name="T25" fmla="*/ 35 h 80"/>
                  <a:gd name="T26" fmla="*/ 25 w 52"/>
                  <a:gd name="T27" fmla="*/ 35 h 80"/>
                  <a:gd name="T28" fmla="*/ 21 w 52"/>
                  <a:gd name="T29" fmla="*/ 35 h 80"/>
                  <a:gd name="T30" fmla="*/ 14 w 52"/>
                  <a:gd name="T31" fmla="*/ 35 h 80"/>
                  <a:gd name="T32" fmla="*/ 14 w 52"/>
                  <a:gd name="T33" fmla="*/ 38 h 80"/>
                  <a:gd name="T34" fmla="*/ 11 w 52"/>
                  <a:gd name="T35" fmla="*/ 41 h 80"/>
                  <a:gd name="T36" fmla="*/ 0 w 52"/>
                  <a:gd name="T37" fmla="*/ 41 h 80"/>
                  <a:gd name="T38" fmla="*/ 7 w 52"/>
                  <a:gd name="T39" fmla="*/ 0 h 80"/>
                  <a:gd name="T40" fmla="*/ 45 w 52"/>
                  <a:gd name="T41" fmla="*/ 0 h 80"/>
                  <a:gd name="T42" fmla="*/ 45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4 h 80"/>
                  <a:gd name="T52" fmla="*/ 35 w 52"/>
                  <a:gd name="T53" fmla="*/ 28 h 80"/>
                  <a:gd name="T54" fmla="*/ 45 w 52"/>
                  <a:gd name="T55" fmla="*/ 31 h 80"/>
                  <a:gd name="T56" fmla="*/ 49 w 52"/>
                  <a:gd name="T57" fmla="*/ 41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69 h 80"/>
                  <a:gd name="T64" fmla="*/ 38 w 52"/>
                  <a:gd name="T65" fmla="*/ 76 h 80"/>
                  <a:gd name="T66" fmla="*/ 32 w 52"/>
                  <a:gd name="T67" fmla="*/ 80 h 80"/>
                  <a:gd name="T68" fmla="*/ 25 w 52"/>
                  <a:gd name="T69" fmla="*/ 80 h 80"/>
                  <a:gd name="T70" fmla="*/ 14 w 52"/>
                  <a:gd name="T71" fmla="*/ 76 h 80"/>
                  <a:gd name="T72" fmla="*/ 7 w 52"/>
                  <a:gd name="T73" fmla="*/ 73 h 80"/>
                  <a:gd name="T74" fmla="*/ 0 w 52"/>
                  <a:gd name="T75" fmla="*/ 66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5"/>
                    </a:lnTo>
                    <a:lnTo>
                      <a:pt x="11" y="62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42" y="52"/>
                    </a:lnTo>
                    <a:lnTo>
                      <a:pt x="38" y="45"/>
                    </a:lnTo>
                    <a:lnTo>
                      <a:pt x="35" y="38"/>
                    </a:lnTo>
                    <a:lnTo>
                      <a:pt x="32" y="35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4" y="35"/>
                    </a:lnTo>
                    <a:lnTo>
                      <a:pt x="14" y="38"/>
                    </a:lnTo>
                    <a:lnTo>
                      <a:pt x="11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4"/>
                    </a:lnTo>
                    <a:lnTo>
                      <a:pt x="35" y="28"/>
                    </a:lnTo>
                    <a:lnTo>
                      <a:pt x="45" y="31"/>
                    </a:lnTo>
                    <a:lnTo>
                      <a:pt x="49" y="41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80"/>
                    </a:lnTo>
                    <a:lnTo>
                      <a:pt x="25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99" name="Freeform 289"/>
              <p:cNvSpPr>
                <a:spLocks/>
              </p:cNvSpPr>
              <p:nvPr/>
            </p:nvSpPr>
            <p:spPr bwMode="auto">
              <a:xfrm>
                <a:off x="1021" y="2902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0 w 52"/>
                  <a:gd name="T3" fmla="*/ 55 h 79"/>
                  <a:gd name="T4" fmla="*/ 10 w 52"/>
                  <a:gd name="T5" fmla="*/ 62 h 79"/>
                  <a:gd name="T6" fmla="*/ 14 w 52"/>
                  <a:gd name="T7" fmla="*/ 66 h 79"/>
                  <a:gd name="T8" fmla="*/ 17 w 52"/>
                  <a:gd name="T9" fmla="*/ 69 h 79"/>
                  <a:gd name="T10" fmla="*/ 24 w 52"/>
                  <a:gd name="T11" fmla="*/ 69 h 79"/>
                  <a:gd name="T12" fmla="*/ 31 w 52"/>
                  <a:gd name="T13" fmla="*/ 69 h 79"/>
                  <a:gd name="T14" fmla="*/ 34 w 52"/>
                  <a:gd name="T15" fmla="*/ 66 h 79"/>
                  <a:gd name="T16" fmla="*/ 38 w 52"/>
                  <a:gd name="T17" fmla="*/ 59 h 79"/>
                  <a:gd name="T18" fmla="*/ 41 w 52"/>
                  <a:gd name="T19" fmla="*/ 52 h 79"/>
                  <a:gd name="T20" fmla="*/ 38 w 52"/>
                  <a:gd name="T21" fmla="*/ 45 h 79"/>
                  <a:gd name="T22" fmla="*/ 34 w 52"/>
                  <a:gd name="T23" fmla="*/ 38 h 79"/>
                  <a:gd name="T24" fmla="*/ 31 w 52"/>
                  <a:gd name="T25" fmla="*/ 35 h 79"/>
                  <a:gd name="T26" fmla="*/ 24 w 52"/>
                  <a:gd name="T27" fmla="*/ 35 h 79"/>
                  <a:gd name="T28" fmla="*/ 20 w 52"/>
                  <a:gd name="T29" fmla="*/ 35 h 79"/>
                  <a:gd name="T30" fmla="*/ 14 w 52"/>
                  <a:gd name="T31" fmla="*/ 35 h 79"/>
                  <a:gd name="T32" fmla="*/ 14 w 52"/>
                  <a:gd name="T33" fmla="*/ 38 h 79"/>
                  <a:gd name="T34" fmla="*/ 10 w 52"/>
                  <a:gd name="T35" fmla="*/ 41 h 79"/>
                  <a:gd name="T36" fmla="*/ 0 w 52"/>
                  <a:gd name="T37" fmla="*/ 41 h 79"/>
                  <a:gd name="T38" fmla="*/ 7 w 52"/>
                  <a:gd name="T39" fmla="*/ 0 h 79"/>
                  <a:gd name="T40" fmla="*/ 45 w 52"/>
                  <a:gd name="T41" fmla="*/ 0 h 79"/>
                  <a:gd name="T42" fmla="*/ 45 w 52"/>
                  <a:gd name="T43" fmla="*/ 10 h 79"/>
                  <a:gd name="T44" fmla="*/ 17 w 52"/>
                  <a:gd name="T45" fmla="*/ 10 h 79"/>
                  <a:gd name="T46" fmla="*/ 14 w 52"/>
                  <a:gd name="T47" fmla="*/ 31 h 79"/>
                  <a:gd name="T48" fmla="*/ 20 w 52"/>
                  <a:gd name="T49" fmla="*/ 28 h 79"/>
                  <a:gd name="T50" fmla="*/ 27 w 52"/>
                  <a:gd name="T51" fmla="*/ 24 h 79"/>
                  <a:gd name="T52" fmla="*/ 34 w 52"/>
                  <a:gd name="T53" fmla="*/ 28 h 79"/>
                  <a:gd name="T54" fmla="*/ 45 w 52"/>
                  <a:gd name="T55" fmla="*/ 31 h 79"/>
                  <a:gd name="T56" fmla="*/ 48 w 52"/>
                  <a:gd name="T57" fmla="*/ 41 h 79"/>
                  <a:gd name="T58" fmla="*/ 52 w 52"/>
                  <a:gd name="T59" fmla="*/ 52 h 79"/>
                  <a:gd name="T60" fmla="*/ 48 w 52"/>
                  <a:gd name="T61" fmla="*/ 62 h 79"/>
                  <a:gd name="T62" fmla="*/ 45 w 52"/>
                  <a:gd name="T63" fmla="*/ 69 h 79"/>
                  <a:gd name="T64" fmla="*/ 38 w 52"/>
                  <a:gd name="T65" fmla="*/ 76 h 79"/>
                  <a:gd name="T66" fmla="*/ 31 w 52"/>
                  <a:gd name="T67" fmla="*/ 79 h 79"/>
                  <a:gd name="T68" fmla="*/ 24 w 52"/>
                  <a:gd name="T69" fmla="*/ 79 h 79"/>
                  <a:gd name="T70" fmla="*/ 14 w 52"/>
                  <a:gd name="T71" fmla="*/ 76 h 79"/>
                  <a:gd name="T72" fmla="*/ 7 w 52"/>
                  <a:gd name="T73" fmla="*/ 73 h 79"/>
                  <a:gd name="T74" fmla="*/ 0 w 52"/>
                  <a:gd name="T75" fmla="*/ 66 h 79"/>
                  <a:gd name="T76" fmla="*/ 0 w 52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79"/>
                  <a:gd name="T119" fmla="*/ 52 w 52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4" y="35"/>
                    </a:lnTo>
                    <a:lnTo>
                      <a:pt x="14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00" name="Freeform 290"/>
              <p:cNvSpPr>
                <a:spLocks/>
              </p:cNvSpPr>
              <p:nvPr/>
            </p:nvSpPr>
            <p:spPr bwMode="auto">
              <a:xfrm>
                <a:off x="1187" y="2902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0 w 52"/>
                  <a:gd name="T3" fmla="*/ 55 h 79"/>
                  <a:gd name="T4" fmla="*/ 10 w 52"/>
                  <a:gd name="T5" fmla="*/ 62 h 79"/>
                  <a:gd name="T6" fmla="*/ 13 w 52"/>
                  <a:gd name="T7" fmla="*/ 66 h 79"/>
                  <a:gd name="T8" fmla="*/ 17 w 52"/>
                  <a:gd name="T9" fmla="*/ 69 h 79"/>
                  <a:gd name="T10" fmla="*/ 24 w 52"/>
                  <a:gd name="T11" fmla="*/ 69 h 79"/>
                  <a:gd name="T12" fmla="*/ 31 w 52"/>
                  <a:gd name="T13" fmla="*/ 69 h 79"/>
                  <a:gd name="T14" fmla="*/ 34 w 52"/>
                  <a:gd name="T15" fmla="*/ 66 h 79"/>
                  <a:gd name="T16" fmla="*/ 38 w 52"/>
                  <a:gd name="T17" fmla="*/ 59 h 79"/>
                  <a:gd name="T18" fmla="*/ 41 w 52"/>
                  <a:gd name="T19" fmla="*/ 52 h 79"/>
                  <a:gd name="T20" fmla="*/ 38 w 52"/>
                  <a:gd name="T21" fmla="*/ 45 h 79"/>
                  <a:gd name="T22" fmla="*/ 34 w 52"/>
                  <a:gd name="T23" fmla="*/ 38 h 79"/>
                  <a:gd name="T24" fmla="*/ 31 w 52"/>
                  <a:gd name="T25" fmla="*/ 35 h 79"/>
                  <a:gd name="T26" fmla="*/ 24 w 52"/>
                  <a:gd name="T27" fmla="*/ 35 h 79"/>
                  <a:gd name="T28" fmla="*/ 20 w 52"/>
                  <a:gd name="T29" fmla="*/ 35 h 79"/>
                  <a:gd name="T30" fmla="*/ 13 w 52"/>
                  <a:gd name="T31" fmla="*/ 35 h 79"/>
                  <a:gd name="T32" fmla="*/ 13 w 52"/>
                  <a:gd name="T33" fmla="*/ 38 h 79"/>
                  <a:gd name="T34" fmla="*/ 10 w 52"/>
                  <a:gd name="T35" fmla="*/ 41 h 79"/>
                  <a:gd name="T36" fmla="*/ 0 w 52"/>
                  <a:gd name="T37" fmla="*/ 41 h 79"/>
                  <a:gd name="T38" fmla="*/ 7 w 52"/>
                  <a:gd name="T39" fmla="*/ 0 h 79"/>
                  <a:gd name="T40" fmla="*/ 45 w 52"/>
                  <a:gd name="T41" fmla="*/ 0 h 79"/>
                  <a:gd name="T42" fmla="*/ 45 w 52"/>
                  <a:gd name="T43" fmla="*/ 10 h 79"/>
                  <a:gd name="T44" fmla="*/ 17 w 52"/>
                  <a:gd name="T45" fmla="*/ 10 h 79"/>
                  <a:gd name="T46" fmla="*/ 13 w 52"/>
                  <a:gd name="T47" fmla="*/ 31 h 79"/>
                  <a:gd name="T48" fmla="*/ 20 w 52"/>
                  <a:gd name="T49" fmla="*/ 28 h 79"/>
                  <a:gd name="T50" fmla="*/ 27 w 52"/>
                  <a:gd name="T51" fmla="*/ 24 h 79"/>
                  <a:gd name="T52" fmla="*/ 34 w 52"/>
                  <a:gd name="T53" fmla="*/ 28 h 79"/>
                  <a:gd name="T54" fmla="*/ 45 w 52"/>
                  <a:gd name="T55" fmla="*/ 31 h 79"/>
                  <a:gd name="T56" fmla="*/ 48 w 52"/>
                  <a:gd name="T57" fmla="*/ 41 h 79"/>
                  <a:gd name="T58" fmla="*/ 52 w 52"/>
                  <a:gd name="T59" fmla="*/ 52 h 79"/>
                  <a:gd name="T60" fmla="*/ 48 w 52"/>
                  <a:gd name="T61" fmla="*/ 62 h 79"/>
                  <a:gd name="T62" fmla="*/ 45 w 52"/>
                  <a:gd name="T63" fmla="*/ 69 h 79"/>
                  <a:gd name="T64" fmla="*/ 38 w 52"/>
                  <a:gd name="T65" fmla="*/ 76 h 79"/>
                  <a:gd name="T66" fmla="*/ 31 w 52"/>
                  <a:gd name="T67" fmla="*/ 79 h 79"/>
                  <a:gd name="T68" fmla="*/ 24 w 52"/>
                  <a:gd name="T69" fmla="*/ 79 h 79"/>
                  <a:gd name="T70" fmla="*/ 13 w 52"/>
                  <a:gd name="T71" fmla="*/ 76 h 79"/>
                  <a:gd name="T72" fmla="*/ 7 w 52"/>
                  <a:gd name="T73" fmla="*/ 73 h 79"/>
                  <a:gd name="T74" fmla="*/ 0 w 52"/>
                  <a:gd name="T75" fmla="*/ 66 h 79"/>
                  <a:gd name="T76" fmla="*/ 0 w 52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79"/>
                  <a:gd name="T119" fmla="*/ 52 w 52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3" y="35"/>
                    </a:lnTo>
                    <a:lnTo>
                      <a:pt x="13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01" name="Freeform 291"/>
              <p:cNvSpPr>
                <a:spLocks/>
              </p:cNvSpPr>
              <p:nvPr/>
            </p:nvSpPr>
            <p:spPr bwMode="auto">
              <a:xfrm>
                <a:off x="1353" y="2902"/>
                <a:ext cx="51" cy="79"/>
              </a:xfrm>
              <a:custGeom>
                <a:avLst/>
                <a:gdLst>
                  <a:gd name="T0" fmla="*/ 0 w 51"/>
                  <a:gd name="T1" fmla="*/ 59 h 79"/>
                  <a:gd name="T2" fmla="*/ 10 w 51"/>
                  <a:gd name="T3" fmla="*/ 55 h 79"/>
                  <a:gd name="T4" fmla="*/ 10 w 51"/>
                  <a:gd name="T5" fmla="*/ 62 h 79"/>
                  <a:gd name="T6" fmla="*/ 13 w 51"/>
                  <a:gd name="T7" fmla="*/ 66 h 79"/>
                  <a:gd name="T8" fmla="*/ 17 w 51"/>
                  <a:gd name="T9" fmla="*/ 69 h 79"/>
                  <a:gd name="T10" fmla="*/ 24 w 51"/>
                  <a:gd name="T11" fmla="*/ 69 h 79"/>
                  <a:gd name="T12" fmla="*/ 31 w 51"/>
                  <a:gd name="T13" fmla="*/ 69 h 79"/>
                  <a:gd name="T14" fmla="*/ 34 w 51"/>
                  <a:gd name="T15" fmla="*/ 66 h 79"/>
                  <a:gd name="T16" fmla="*/ 38 w 51"/>
                  <a:gd name="T17" fmla="*/ 59 h 79"/>
                  <a:gd name="T18" fmla="*/ 41 w 51"/>
                  <a:gd name="T19" fmla="*/ 52 h 79"/>
                  <a:gd name="T20" fmla="*/ 38 w 51"/>
                  <a:gd name="T21" fmla="*/ 45 h 79"/>
                  <a:gd name="T22" fmla="*/ 34 w 51"/>
                  <a:gd name="T23" fmla="*/ 38 h 79"/>
                  <a:gd name="T24" fmla="*/ 31 w 51"/>
                  <a:gd name="T25" fmla="*/ 35 h 79"/>
                  <a:gd name="T26" fmla="*/ 24 w 51"/>
                  <a:gd name="T27" fmla="*/ 35 h 79"/>
                  <a:gd name="T28" fmla="*/ 20 w 51"/>
                  <a:gd name="T29" fmla="*/ 35 h 79"/>
                  <a:gd name="T30" fmla="*/ 13 w 51"/>
                  <a:gd name="T31" fmla="*/ 35 h 79"/>
                  <a:gd name="T32" fmla="*/ 13 w 51"/>
                  <a:gd name="T33" fmla="*/ 38 h 79"/>
                  <a:gd name="T34" fmla="*/ 10 w 51"/>
                  <a:gd name="T35" fmla="*/ 41 h 79"/>
                  <a:gd name="T36" fmla="*/ 0 w 51"/>
                  <a:gd name="T37" fmla="*/ 41 h 79"/>
                  <a:gd name="T38" fmla="*/ 7 w 51"/>
                  <a:gd name="T39" fmla="*/ 0 h 79"/>
                  <a:gd name="T40" fmla="*/ 45 w 51"/>
                  <a:gd name="T41" fmla="*/ 0 h 79"/>
                  <a:gd name="T42" fmla="*/ 45 w 51"/>
                  <a:gd name="T43" fmla="*/ 10 h 79"/>
                  <a:gd name="T44" fmla="*/ 17 w 51"/>
                  <a:gd name="T45" fmla="*/ 10 h 79"/>
                  <a:gd name="T46" fmla="*/ 13 w 51"/>
                  <a:gd name="T47" fmla="*/ 31 h 79"/>
                  <a:gd name="T48" fmla="*/ 20 w 51"/>
                  <a:gd name="T49" fmla="*/ 28 h 79"/>
                  <a:gd name="T50" fmla="*/ 27 w 51"/>
                  <a:gd name="T51" fmla="*/ 24 h 79"/>
                  <a:gd name="T52" fmla="*/ 34 w 51"/>
                  <a:gd name="T53" fmla="*/ 28 h 79"/>
                  <a:gd name="T54" fmla="*/ 45 w 51"/>
                  <a:gd name="T55" fmla="*/ 31 h 79"/>
                  <a:gd name="T56" fmla="*/ 48 w 51"/>
                  <a:gd name="T57" fmla="*/ 41 h 79"/>
                  <a:gd name="T58" fmla="*/ 51 w 51"/>
                  <a:gd name="T59" fmla="*/ 52 h 79"/>
                  <a:gd name="T60" fmla="*/ 48 w 51"/>
                  <a:gd name="T61" fmla="*/ 62 h 79"/>
                  <a:gd name="T62" fmla="*/ 45 w 51"/>
                  <a:gd name="T63" fmla="*/ 69 h 79"/>
                  <a:gd name="T64" fmla="*/ 38 w 51"/>
                  <a:gd name="T65" fmla="*/ 76 h 79"/>
                  <a:gd name="T66" fmla="*/ 31 w 51"/>
                  <a:gd name="T67" fmla="*/ 79 h 79"/>
                  <a:gd name="T68" fmla="*/ 24 w 51"/>
                  <a:gd name="T69" fmla="*/ 79 h 79"/>
                  <a:gd name="T70" fmla="*/ 13 w 51"/>
                  <a:gd name="T71" fmla="*/ 76 h 79"/>
                  <a:gd name="T72" fmla="*/ 7 w 51"/>
                  <a:gd name="T73" fmla="*/ 73 h 79"/>
                  <a:gd name="T74" fmla="*/ 0 w 51"/>
                  <a:gd name="T75" fmla="*/ 66 h 79"/>
                  <a:gd name="T76" fmla="*/ 0 w 51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79"/>
                  <a:gd name="T119" fmla="*/ 51 w 51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3" y="35"/>
                    </a:lnTo>
                    <a:lnTo>
                      <a:pt x="13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02" name="Freeform 292"/>
              <p:cNvSpPr>
                <a:spLocks/>
              </p:cNvSpPr>
              <p:nvPr/>
            </p:nvSpPr>
            <p:spPr bwMode="auto">
              <a:xfrm>
                <a:off x="1519" y="2902"/>
                <a:ext cx="51" cy="79"/>
              </a:xfrm>
              <a:custGeom>
                <a:avLst/>
                <a:gdLst>
                  <a:gd name="T0" fmla="*/ 0 w 51"/>
                  <a:gd name="T1" fmla="*/ 59 h 79"/>
                  <a:gd name="T2" fmla="*/ 10 w 51"/>
                  <a:gd name="T3" fmla="*/ 55 h 79"/>
                  <a:gd name="T4" fmla="*/ 10 w 51"/>
                  <a:gd name="T5" fmla="*/ 62 h 79"/>
                  <a:gd name="T6" fmla="*/ 13 w 51"/>
                  <a:gd name="T7" fmla="*/ 66 h 79"/>
                  <a:gd name="T8" fmla="*/ 17 w 51"/>
                  <a:gd name="T9" fmla="*/ 69 h 79"/>
                  <a:gd name="T10" fmla="*/ 24 w 51"/>
                  <a:gd name="T11" fmla="*/ 69 h 79"/>
                  <a:gd name="T12" fmla="*/ 31 w 51"/>
                  <a:gd name="T13" fmla="*/ 69 h 79"/>
                  <a:gd name="T14" fmla="*/ 34 w 51"/>
                  <a:gd name="T15" fmla="*/ 66 h 79"/>
                  <a:gd name="T16" fmla="*/ 38 w 51"/>
                  <a:gd name="T17" fmla="*/ 59 h 79"/>
                  <a:gd name="T18" fmla="*/ 41 w 51"/>
                  <a:gd name="T19" fmla="*/ 52 h 79"/>
                  <a:gd name="T20" fmla="*/ 38 w 51"/>
                  <a:gd name="T21" fmla="*/ 45 h 79"/>
                  <a:gd name="T22" fmla="*/ 34 w 51"/>
                  <a:gd name="T23" fmla="*/ 38 h 79"/>
                  <a:gd name="T24" fmla="*/ 31 w 51"/>
                  <a:gd name="T25" fmla="*/ 35 h 79"/>
                  <a:gd name="T26" fmla="*/ 24 w 51"/>
                  <a:gd name="T27" fmla="*/ 35 h 79"/>
                  <a:gd name="T28" fmla="*/ 20 w 51"/>
                  <a:gd name="T29" fmla="*/ 35 h 79"/>
                  <a:gd name="T30" fmla="*/ 13 w 51"/>
                  <a:gd name="T31" fmla="*/ 35 h 79"/>
                  <a:gd name="T32" fmla="*/ 13 w 51"/>
                  <a:gd name="T33" fmla="*/ 38 h 79"/>
                  <a:gd name="T34" fmla="*/ 10 w 51"/>
                  <a:gd name="T35" fmla="*/ 41 h 79"/>
                  <a:gd name="T36" fmla="*/ 0 w 51"/>
                  <a:gd name="T37" fmla="*/ 41 h 79"/>
                  <a:gd name="T38" fmla="*/ 6 w 51"/>
                  <a:gd name="T39" fmla="*/ 0 h 79"/>
                  <a:gd name="T40" fmla="*/ 44 w 51"/>
                  <a:gd name="T41" fmla="*/ 0 h 79"/>
                  <a:gd name="T42" fmla="*/ 44 w 51"/>
                  <a:gd name="T43" fmla="*/ 10 h 79"/>
                  <a:gd name="T44" fmla="*/ 17 w 51"/>
                  <a:gd name="T45" fmla="*/ 10 h 79"/>
                  <a:gd name="T46" fmla="*/ 13 w 51"/>
                  <a:gd name="T47" fmla="*/ 31 h 79"/>
                  <a:gd name="T48" fmla="*/ 20 w 51"/>
                  <a:gd name="T49" fmla="*/ 28 h 79"/>
                  <a:gd name="T50" fmla="*/ 27 w 51"/>
                  <a:gd name="T51" fmla="*/ 24 h 79"/>
                  <a:gd name="T52" fmla="*/ 34 w 51"/>
                  <a:gd name="T53" fmla="*/ 28 h 79"/>
                  <a:gd name="T54" fmla="*/ 44 w 51"/>
                  <a:gd name="T55" fmla="*/ 31 h 79"/>
                  <a:gd name="T56" fmla="*/ 48 w 51"/>
                  <a:gd name="T57" fmla="*/ 41 h 79"/>
                  <a:gd name="T58" fmla="*/ 51 w 51"/>
                  <a:gd name="T59" fmla="*/ 52 h 79"/>
                  <a:gd name="T60" fmla="*/ 48 w 51"/>
                  <a:gd name="T61" fmla="*/ 62 h 79"/>
                  <a:gd name="T62" fmla="*/ 44 w 51"/>
                  <a:gd name="T63" fmla="*/ 69 h 79"/>
                  <a:gd name="T64" fmla="*/ 38 w 51"/>
                  <a:gd name="T65" fmla="*/ 76 h 79"/>
                  <a:gd name="T66" fmla="*/ 31 w 51"/>
                  <a:gd name="T67" fmla="*/ 79 h 79"/>
                  <a:gd name="T68" fmla="*/ 24 w 51"/>
                  <a:gd name="T69" fmla="*/ 79 h 79"/>
                  <a:gd name="T70" fmla="*/ 13 w 51"/>
                  <a:gd name="T71" fmla="*/ 76 h 79"/>
                  <a:gd name="T72" fmla="*/ 6 w 51"/>
                  <a:gd name="T73" fmla="*/ 73 h 79"/>
                  <a:gd name="T74" fmla="*/ 0 w 51"/>
                  <a:gd name="T75" fmla="*/ 66 h 79"/>
                  <a:gd name="T76" fmla="*/ 0 w 51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79"/>
                  <a:gd name="T119" fmla="*/ 51 w 51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3" y="35"/>
                    </a:lnTo>
                    <a:lnTo>
                      <a:pt x="13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6" y="0"/>
                    </a:lnTo>
                    <a:lnTo>
                      <a:pt x="44" y="0"/>
                    </a:lnTo>
                    <a:lnTo>
                      <a:pt x="44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4" y="31"/>
                    </a:lnTo>
                    <a:lnTo>
                      <a:pt x="48" y="41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6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03" name="Freeform 293"/>
              <p:cNvSpPr>
                <a:spLocks/>
              </p:cNvSpPr>
              <p:nvPr/>
            </p:nvSpPr>
            <p:spPr bwMode="auto">
              <a:xfrm>
                <a:off x="1021" y="3068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0 w 52"/>
                  <a:gd name="T3" fmla="*/ 55 h 79"/>
                  <a:gd name="T4" fmla="*/ 10 w 52"/>
                  <a:gd name="T5" fmla="*/ 62 h 79"/>
                  <a:gd name="T6" fmla="*/ 14 w 52"/>
                  <a:gd name="T7" fmla="*/ 66 h 79"/>
                  <a:gd name="T8" fmla="*/ 17 w 52"/>
                  <a:gd name="T9" fmla="*/ 69 h 79"/>
                  <a:gd name="T10" fmla="*/ 24 w 52"/>
                  <a:gd name="T11" fmla="*/ 69 h 79"/>
                  <a:gd name="T12" fmla="*/ 31 w 52"/>
                  <a:gd name="T13" fmla="*/ 69 h 79"/>
                  <a:gd name="T14" fmla="*/ 34 w 52"/>
                  <a:gd name="T15" fmla="*/ 66 h 79"/>
                  <a:gd name="T16" fmla="*/ 38 w 52"/>
                  <a:gd name="T17" fmla="*/ 59 h 79"/>
                  <a:gd name="T18" fmla="*/ 41 w 52"/>
                  <a:gd name="T19" fmla="*/ 52 h 79"/>
                  <a:gd name="T20" fmla="*/ 38 w 52"/>
                  <a:gd name="T21" fmla="*/ 45 h 79"/>
                  <a:gd name="T22" fmla="*/ 34 w 52"/>
                  <a:gd name="T23" fmla="*/ 38 h 79"/>
                  <a:gd name="T24" fmla="*/ 31 w 52"/>
                  <a:gd name="T25" fmla="*/ 35 h 79"/>
                  <a:gd name="T26" fmla="*/ 24 w 52"/>
                  <a:gd name="T27" fmla="*/ 35 h 79"/>
                  <a:gd name="T28" fmla="*/ 20 w 52"/>
                  <a:gd name="T29" fmla="*/ 35 h 79"/>
                  <a:gd name="T30" fmla="*/ 14 w 52"/>
                  <a:gd name="T31" fmla="*/ 35 h 79"/>
                  <a:gd name="T32" fmla="*/ 14 w 52"/>
                  <a:gd name="T33" fmla="*/ 38 h 79"/>
                  <a:gd name="T34" fmla="*/ 10 w 52"/>
                  <a:gd name="T35" fmla="*/ 41 h 79"/>
                  <a:gd name="T36" fmla="*/ 0 w 52"/>
                  <a:gd name="T37" fmla="*/ 41 h 79"/>
                  <a:gd name="T38" fmla="*/ 7 w 52"/>
                  <a:gd name="T39" fmla="*/ 0 h 79"/>
                  <a:gd name="T40" fmla="*/ 45 w 52"/>
                  <a:gd name="T41" fmla="*/ 0 h 79"/>
                  <a:gd name="T42" fmla="*/ 45 w 52"/>
                  <a:gd name="T43" fmla="*/ 10 h 79"/>
                  <a:gd name="T44" fmla="*/ 17 w 52"/>
                  <a:gd name="T45" fmla="*/ 10 h 79"/>
                  <a:gd name="T46" fmla="*/ 14 w 52"/>
                  <a:gd name="T47" fmla="*/ 31 h 79"/>
                  <a:gd name="T48" fmla="*/ 20 w 52"/>
                  <a:gd name="T49" fmla="*/ 28 h 79"/>
                  <a:gd name="T50" fmla="*/ 27 w 52"/>
                  <a:gd name="T51" fmla="*/ 24 h 79"/>
                  <a:gd name="T52" fmla="*/ 34 w 52"/>
                  <a:gd name="T53" fmla="*/ 28 h 79"/>
                  <a:gd name="T54" fmla="*/ 45 w 52"/>
                  <a:gd name="T55" fmla="*/ 31 h 79"/>
                  <a:gd name="T56" fmla="*/ 48 w 52"/>
                  <a:gd name="T57" fmla="*/ 41 h 79"/>
                  <a:gd name="T58" fmla="*/ 52 w 52"/>
                  <a:gd name="T59" fmla="*/ 52 h 79"/>
                  <a:gd name="T60" fmla="*/ 48 w 52"/>
                  <a:gd name="T61" fmla="*/ 62 h 79"/>
                  <a:gd name="T62" fmla="*/ 45 w 52"/>
                  <a:gd name="T63" fmla="*/ 69 h 79"/>
                  <a:gd name="T64" fmla="*/ 38 w 52"/>
                  <a:gd name="T65" fmla="*/ 76 h 79"/>
                  <a:gd name="T66" fmla="*/ 31 w 52"/>
                  <a:gd name="T67" fmla="*/ 79 h 79"/>
                  <a:gd name="T68" fmla="*/ 24 w 52"/>
                  <a:gd name="T69" fmla="*/ 79 h 79"/>
                  <a:gd name="T70" fmla="*/ 14 w 52"/>
                  <a:gd name="T71" fmla="*/ 76 h 79"/>
                  <a:gd name="T72" fmla="*/ 7 w 52"/>
                  <a:gd name="T73" fmla="*/ 73 h 79"/>
                  <a:gd name="T74" fmla="*/ 0 w 52"/>
                  <a:gd name="T75" fmla="*/ 66 h 79"/>
                  <a:gd name="T76" fmla="*/ 0 w 52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79"/>
                  <a:gd name="T119" fmla="*/ 52 w 52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4" y="35"/>
                    </a:lnTo>
                    <a:lnTo>
                      <a:pt x="14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04" name="Freeform 294"/>
              <p:cNvSpPr>
                <a:spLocks/>
              </p:cNvSpPr>
              <p:nvPr/>
            </p:nvSpPr>
            <p:spPr bwMode="auto">
              <a:xfrm>
                <a:off x="1187" y="3068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0 w 52"/>
                  <a:gd name="T3" fmla="*/ 55 h 79"/>
                  <a:gd name="T4" fmla="*/ 10 w 52"/>
                  <a:gd name="T5" fmla="*/ 62 h 79"/>
                  <a:gd name="T6" fmla="*/ 13 w 52"/>
                  <a:gd name="T7" fmla="*/ 66 h 79"/>
                  <a:gd name="T8" fmla="*/ 17 w 52"/>
                  <a:gd name="T9" fmla="*/ 69 h 79"/>
                  <a:gd name="T10" fmla="*/ 24 w 52"/>
                  <a:gd name="T11" fmla="*/ 69 h 79"/>
                  <a:gd name="T12" fmla="*/ 31 w 52"/>
                  <a:gd name="T13" fmla="*/ 69 h 79"/>
                  <a:gd name="T14" fmla="*/ 34 w 52"/>
                  <a:gd name="T15" fmla="*/ 66 h 79"/>
                  <a:gd name="T16" fmla="*/ 38 w 52"/>
                  <a:gd name="T17" fmla="*/ 59 h 79"/>
                  <a:gd name="T18" fmla="*/ 41 w 52"/>
                  <a:gd name="T19" fmla="*/ 52 h 79"/>
                  <a:gd name="T20" fmla="*/ 38 w 52"/>
                  <a:gd name="T21" fmla="*/ 45 h 79"/>
                  <a:gd name="T22" fmla="*/ 34 w 52"/>
                  <a:gd name="T23" fmla="*/ 38 h 79"/>
                  <a:gd name="T24" fmla="*/ 31 w 52"/>
                  <a:gd name="T25" fmla="*/ 35 h 79"/>
                  <a:gd name="T26" fmla="*/ 24 w 52"/>
                  <a:gd name="T27" fmla="*/ 35 h 79"/>
                  <a:gd name="T28" fmla="*/ 20 w 52"/>
                  <a:gd name="T29" fmla="*/ 35 h 79"/>
                  <a:gd name="T30" fmla="*/ 13 w 52"/>
                  <a:gd name="T31" fmla="*/ 35 h 79"/>
                  <a:gd name="T32" fmla="*/ 13 w 52"/>
                  <a:gd name="T33" fmla="*/ 38 h 79"/>
                  <a:gd name="T34" fmla="*/ 10 w 52"/>
                  <a:gd name="T35" fmla="*/ 41 h 79"/>
                  <a:gd name="T36" fmla="*/ 0 w 52"/>
                  <a:gd name="T37" fmla="*/ 41 h 79"/>
                  <a:gd name="T38" fmla="*/ 7 w 52"/>
                  <a:gd name="T39" fmla="*/ 0 h 79"/>
                  <a:gd name="T40" fmla="*/ 45 w 52"/>
                  <a:gd name="T41" fmla="*/ 0 h 79"/>
                  <a:gd name="T42" fmla="*/ 45 w 52"/>
                  <a:gd name="T43" fmla="*/ 10 h 79"/>
                  <a:gd name="T44" fmla="*/ 17 w 52"/>
                  <a:gd name="T45" fmla="*/ 10 h 79"/>
                  <a:gd name="T46" fmla="*/ 13 w 52"/>
                  <a:gd name="T47" fmla="*/ 31 h 79"/>
                  <a:gd name="T48" fmla="*/ 20 w 52"/>
                  <a:gd name="T49" fmla="*/ 28 h 79"/>
                  <a:gd name="T50" fmla="*/ 27 w 52"/>
                  <a:gd name="T51" fmla="*/ 24 h 79"/>
                  <a:gd name="T52" fmla="*/ 34 w 52"/>
                  <a:gd name="T53" fmla="*/ 28 h 79"/>
                  <a:gd name="T54" fmla="*/ 45 w 52"/>
                  <a:gd name="T55" fmla="*/ 31 h 79"/>
                  <a:gd name="T56" fmla="*/ 48 w 52"/>
                  <a:gd name="T57" fmla="*/ 41 h 79"/>
                  <a:gd name="T58" fmla="*/ 52 w 52"/>
                  <a:gd name="T59" fmla="*/ 52 h 79"/>
                  <a:gd name="T60" fmla="*/ 48 w 52"/>
                  <a:gd name="T61" fmla="*/ 62 h 79"/>
                  <a:gd name="T62" fmla="*/ 45 w 52"/>
                  <a:gd name="T63" fmla="*/ 69 h 79"/>
                  <a:gd name="T64" fmla="*/ 38 w 52"/>
                  <a:gd name="T65" fmla="*/ 76 h 79"/>
                  <a:gd name="T66" fmla="*/ 31 w 52"/>
                  <a:gd name="T67" fmla="*/ 79 h 79"/>
                  <a:gd name="T68" fmla="*/ 24 w 52"/>
                  <a:gd name="T69" fmla="*/ 79 h 79"/>
                  <a:gd name="T70" fmla="*/ 13 w 52"/>
                  <a:gd name="T71" fmla="*/ 76 h 79"/>
                  <a:gd name="T72" fmla="*/ 7 w 52"/>
                  <a:gd name="T73" fmla="*/ 73 h 79"/>
                  <a:gd name="T74" fmla="*/ 0 w 52"/>
                  <a:gd name="T75" fmla="*/ 66 h 79"/>
                  <a:gd name="T76" fmla="*/ 0 w 52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79"/>
                  <a:gd name="T119" fmla="*/ 52 w 52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3" y="35"/>
                    </a:lnTo>
                    <a:lnTo>
                      <a:pt x="13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05" name="Freeform 295"/>
              <p:cNvSpPr>
                <a:spLocks/>
              </p:cNvSpPr>
              <p:nvPr/>
            </p:nvSpPr>
            <p:spPr bwMode="auto">
              <a:xfrm>
                <a:off x="1353" y="3068"/>
                <a:ext cx="51" cy="79"/>
              </a:xfrm>
              <a:custGeom>
                <a:avLst/>
                <a:gdLst>
                  <a:gd name="T0" fmla="*/ 0 w 51"/>
                  <a:gd name="T1" fmla="*/ 59 h 79"/>
                  <a:gd name="T2" fmla="*/ 10 w 51"/>
                  <a:gd name="T3" fmla="*/ 55 h 79"/>
                  <a:gd name="T4" fmla="*/ 10 w 51"/>
                  <a:gd name="T5" fmla="*/ 62 h 79"/>
                  <a:gd name="T6" fmla="*/ 13 w 51"/>
                  <a:gd name="T7" fmla="*/ 66 h 79"/>
                  <a:gd name="T8" fmla="*/ 17 w 51"/>
                  <a:gd name="T9" fmla="*/ 69 h 79"/>
                  <a:gd name="T10" fmla="*/ 24 w 51"/>
                  <a:gd name="T11" fmla="*/ 69 h 79"/>
                  <a:gd name="T12" fmla="*/ 31 w 51"/>
                  <a:gd name="T13" fmla="*/ 69 h 79"/>
                  <a:gd name="T14" fmla="*/ 34 w 51"/>
                  <a:gd name="T15" fmla="*/ 66 h 79"/>
                  <a:gd name="T16" fmla="*/ 38 w 51"/>
                  <a:gd name="T17" fmla="*/ 59 h 79"/>
                  <a:gd name="T18" fmla="*/ 41 w 51"/>
                  <a:gd name="T19" fmla="*/ 52 h 79"/>
                  <a:gd name="T20" fmla="*/ 38 w 51"/>
                  <a:gd name="T21" fmla="*/ 45 h 79"/>
                  <a:gd name="T22" fmla="*/ 34 w 51"/>
                  <a:gd name="T23" fmla="*/ 38 h 79"/>
                  <a:gd name="T24" fmla="*/ 31 w 51"/>
                  <a:gd name="T25" fmla="*/ 35 h 79"/>
                  <a:gd name="T26" fmla="*/ 24 w 51"/>
                  <a:gd name="T27" fmla="*/ 35 h 79"/>
                  <a:gd name="T28" fmla="*/ 20 w 51"/>
                  <a:gd name="T29" fmla="*/ 35 h 79"/>
                  <a:gd name="T30" fmla="*/ 13 w 51"/>
                  <a:gd name="T31" fmla="*/ 35 h 79"/>
                  <a:gd name="T32" fmla="*/ 13 w 51"/>
                  <a:gd name="T33" fmla="*/ 38 h 79"/>
                  <a:gd name="T34" fmla="*/ 10 w 51"/>
                  <a:gd name="T35" fmla="*/ 41 h 79"/>
                  <a:gd name="T36" fmla="*/ 0 w 51"/>
                  <a:gd name="T37" fmla="*/ 41 h 79"/>
                  <a:gd name="T38" fmla="*/ 7 w 51"/>
                  <a:gd name="T39" fmla="*/ 0 h 79"/>
                  <a:gd name="T40" fmla="*/ 45 w 51"/>
                  <a:gd name="T41" fmla="*/ 0 h 79"/>
                  <a:gd name="T42" fmla="*/ 45 w 51"/>
                  <a:gd name="T43" fmla="*/ 10 h 79"/>
                  <a:gd name="T44" fmla="*/ 17 w 51"/>
                  <a:gd name="T45" fmla="*/ 10 h 79"/>
                  <a:gd name="T46" fmla="*/ 13 w 51"/>
                  <a:gd name="T47" fmla="*/ 31 h 79"/>
                  <a:gd name="T48" fmla="*/ 20 w 51"/>
                  <a:gd name="T49" fmla="*/ 28 h 79"/>
                  <a:gd name="T50" fmla="*/ 27 w 51"/>
                  <a:gd name="T51" fmla="*/ 24 h 79"/>
                  <a:gd name="T52" fmla="*/ 34 w 51"/>
                  <a:gd name="T53" fmla="*/ 28 h 79"/>
                  <a:gd name="T54" fmla="*/ 45 w 51"/>
                  <a:gd name="T55" fmla="*/ 31 h 79"/>
                  <a:gd name="T56" fmla="*/ 48 w 51"/>
                  <a:gd name="T57" fmla="*/ 41 h 79"/>
                  <a:gd name="T58" fmla="*/ 51 w 51"/>
                  <a:gd name="T59" fmla="*/ 52 h 79"/>
                  <a:gd name="T60" fmla="*/ 48 w 51"/>
                  <a:gd name="T61" fmla="*/ 62 h 79"/>
                  <a:gd name="T62" fmla="*/ 45 w 51"/>
                  <a:gd name="T63" fmla="*/ 69 h 79"/>
                  <a:gd name="T64" fmla="*/ 38 w 51"/>
                  <a:gd name="T65" fmla="*/ 76 h 79"/>
                  <a:gd name="T66" fmla="*/ 31 w 51"/>
                  <a:gd name="T67" fmla="*/ 79 h 79"/>
                  <a:gd name="T68" fmla="*/ 24 w 51"/>
                  <a:gd name="T69" fmla="*/ 79 h 79"/>
                  <a:gd name="T70" fmla="*/ 13 w 51"/>
                  <a:gd name="T71" fmla="*/ 76 h 79"/>
                  <a:gd name="T72" fmla="*/ 7 w 51"/>
                  <a:gd name="T73" fmla="*/ 73 h 79"/>
                  <a:gd name="T74" fmla="*/ 0 w 51"/>
                  <a:gd name="T75" fmla="*/ 66 h 79"/>
                  <a:gd name="T76" fmla="*/ 0 w 51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79"/>
                  <a:gd name="T119" fmla="*/ 51 w 51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5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3" y="35"/>
                    </a:lnTo>
                    <a:lnTo>
                      <a:pt x="13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06" name="Freeform 296"/>
              <p:cNvSpPr>
                <a:spLocks/>
              </p:cNvSpPr>
              <p:nvPr/>
            </p:nvSpPr>
            <p:spPr bwMode="auto">
              <a:xfrm>
                <a:off x="1021" y="3234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0 w 52"/>
                  <a:gd name="T3" fmla="*/ 55 h 79"/>
                  <a:gd name="T4" fmla="*/ 10 w 52"/>
                  <a:gd name="T5" fmla="*/ 62 h 79"/>
                  <a:gd name="T6" fmla="*/ 14 w 52"/>
                  <a:gd name="T7" fmla="*/ 66 h 79"/>
                  <a:gd name="T8" fmla="*/ 17 w 52"/>
                  <a:gd name="T9" fmla="*/ 69 h 79"/>
                  <a:gd name="T10" fmla="*/ 24 w 52"/>
                  <a:gd name="T11" fmla="*/ 69 h 79"/>
                  <a:gd name="T12" fmla="*/ 31 w 52"/>
                  <a:gd name="T13" fmla="*/ 69 h 79"/>
                  <a:gd name="T14" fmla="*/ 34 w 52"/>
                  <a:gd name="T15" fmla="*/ 66 h 79"/>
                  <a:gd name="T16" fmla="*/ 38 w 52"/>
                  <a:gd name="T17" fmla="*/ 59 h 79"/>
                  <a:gd name="T18" fmla="*/ 41 w 52"/>
                  <a:gd name="T19" fmla="*/ 52 h 79"/>
                  <a:gd name="T20" fmla="*/ 38 w 52"/>
                  <a:gd name="T21" fmla="*/ 45 h 79"/>
                  <a:gd name="T22" fmla="*/ 34 w 52"/>
                  <a:gd name="T23" fmla="*/ 38 h 79"/>
                  <a:gd name="T24" fmla="*/ 31 w 52"/>
                  <a:gd name="T25" fmla="*/ 34 h 79"/>
                  <a:gd name="T26" fmla="*/ 24 w 52"/>
                  <a:gd name="T27" fmla="*/ 34 h 79"/>
                  <a:gd name="T28" fmla="*/ 20 w 52"/>
                  <a:gd name="T29" fmla="*/ 34 h 79"/>
                  <a:gd name="T30" fmla="*/ 14 w 52"/>
                  <a:gd name="T31" fmla="*/ 34 h 79"/>
                  <a:gd name="T32" fmla="*/ 14 w 52"/>
                  <a:gd name="T33" fmla="*/ 38 h 79"/>
                  <a:gd name="T34" fmla="*/ 10 w 52"/>
                  <a:gd name="T35" fmla="*/ 41 h 79"/>
                  <a:gd name="T36" fmla="*/ 0 w 52"/>
                  <a:gd name="T37" fmla="*/ 41 h 79"/>
                  <a:gd name="T38" fmla="*/ 7 w 52"/>
                  <a:gd name="T39" fmla="*/ 0 h 79"/>
                  <a:gd name="T40" fmla="*/ 45 w 52"/>
                  <a:gd name="T41" fmla="*/ 0 h 79"/>
                  <a:gd name="T42" fmla="*/ 45 w 52"/>
                  <a:gd name="T43" fmla="*/ 10 h 79"/>
                  <a:gd name="T44" fmla="*/ 17 w 52"/>
                  <a:gd name="T45" fmla="*/ 10 h 79"/>
                  <a:gd name="T46" fmla="*/ 14 w 52"/>
                  <a:gd name="T47" fmla="*/ 31 h 79"/>
                  <a:gd name="T48" fmla="*/ 20 w 52"/>
                  <a:gd name="T49" fmla="*/ 28 h 79"/>
                  <a:gd name="T50" fmla="*/ 27 w 52"/>
                  <a:gd name="T51" fmla="*/ 24 h 79"/>
                  <a:gd name="T52" fmla="*/ 34 w 52"/>
                  <a:gd name="T53" fmla="*/ 28 h 79"/>
                  <a:gd name="T54" fmla="*/ 45 w 52"/>
                  <a:gd name="T55" fmla="*/ 31 h 79"/>
                  <a:gd name="T56" fmla="*/ 48 w 52"/>
                  <a:gd name="T57" fmla="*/ 41 h 79"/>
                  <a:gd name="T58" fmla="*/ 52 w 52"/>
                  <a:gd name="T59" fmla="*/ 52 h 79"/>
                  <a:gd name="T60" fmla="*/ 48 w 52"/>
                  <a:gd name="T61" fmla="*/ 62 h 79"/>
                  <a:gd name="T62" fmla="*/ 45 w 52"/>
                  <a:gd name="T63" fmla="*/ 69 h 79"/>
                  <a:gd name="T64" fmla="*/ 38 w 52"/>
                  <a:gd name="T65" fmla="*/ 76 h 79"/>
                  <a:gd name="T66" fmla="*/ 31 w 52"/>
                  <a:gd name="T67" fmla="*/ 79 h 79"/>
                  <a:gd name="T68" fmla="*/ 24 w 52"/>
                  <a:gd name="T69" fmla="*/ 79 h 79"/>
                  <a:gd name="T70" fmla="*/ 14 w 52"/>
                  <a:gd name="T71" fmla="*/ 76 h 79"/>
                  <a:gd name="T72" fmla="*/ 7 w 52"/>
                  <a:gd name="T73" fmla="*/ 73 h 79"/>
                  <a:gd name="T74" fmla="*/ 0 w 52"/>
                  <a:gd name="T75" fmla="*/ 66 h 79"/>
                  <a:gd name="T76" fmla="*/ 0 w 52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79"/>
                  <a:gd name="T119" fmla="*/ 52 w 52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4"/>
                    </a:lnTo>
                    <a:lnTo>
                      <a:pt x="24" y="34"/>
                    </a:lnTo>
                    <a:lnTo>
                      <a:pt x="20" y="34"/>
                    </a:lnTo>
                    <a:lnTo>
                      <a:pt x="14" y="34"/>
                    </a:lnTo>
                    <a:lnTo>
                      <a:pt x="14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07" name="Freeform 297"/>
              <p:cNvSpPr>
                <a:spLocks/>
              </p:cNvSpPr>
              <p:nvPr/>
            </p:nvSpPr>
            <p:spPr bwMode="auto">
              <a:xfrm>
                <a:off x="1187" y="3234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0 w 52"/>
                  <a:gd name="T3" fmla="*/ 55 h 79"/>
                  <a:gd name="T4" fmla="*/ 10 w 52"/>
                  <a:gd name="T5" fmla="*/ 62 h 79"/>
                  <a:gd name="T6" fmla="*/ 13 w 52"/>
                  <a:gd name="T7" fmla="*/ 66 h 79"/>
                  <a:gd name="T8" fmla="*/ 17 w 52"/>
                  <a:gd name="T9" fmla="*/ 69 h 79"/>
                  <a:gd name="T10" fmla="*/ 24 w 52"/>
                  <a:gd name="T11" fmla="*/ 69 h 79"/>
                  <a:gd name="T12" fmla="*/ 31 w 52"/>
                  <a:gd name="T13" fmla="*/ 69 h 79"/>
                  <a:gd name="T14" fmla="*/ 34 w 52"/>
                  <a:gd name="T15" fmla="*/ 66 h 79"/>
                  <a:gd name="T16" fmla="*/ 38 w 52"/>
                  <a:gd name="T17" fmla="*/ 59 h 79"/>
                  <a:gd name="T18" fmla="*/ 41 w 52"/>
                  <a:gd name="T19" fmla="*/ 52 h 79"/>
                  <a:gd name="T20" fmla="*/ 38 w 52"/>
                  <a:gd name="T21" fmla="*/ 45 h 79"/>
                  <a:gd name="T22" fmla="*/ 34 w 52"/>
                  <a:gd name="T23" fmla="*/ 38 h 79"/>
                  <a:gd name="T24" fmla="*/ 31 w 52"/>
                  <a:gd name="T25" fmla="*/ 34 h 79"/>
                  <a:gd name="T26" fmla="*/ 24 w 52"/>
                  <a:gd name="T27" fmla="*/ 34 h 79"/>
                  <a:gd name="T28" fmla="*/ 20 w 52"/>
                  <a:gd name="T29" fmla="*/ 34 h 79"/>
                  <a:gd name="T30" fmla="*/ 13 w 52"/>
                  <a:gd name="T31" fmla="*/ 34 h 79"/>
                  <a:gd name="T32" fmla="*/ 13 w 52"/>
                  <a:gd name="T33" fmla="*/ 38 h 79"/>
                  <a:gd name="T34" fmla="*/ 10 w 52"/>
                  <a:gd name="T35" fmla="*/ 41 h 79"/>
                  <a:gd name="T36" fmla="*/ 0 w 52"/>
                  <a:gd name="T37" fmla="*/ 41 h 79"/>
                  <a:gd name="T38" fmla="*/ 7 w 52"/>
                  <a:gd name="T39" fmla="*/ 0 h 79"/>
                  <a:gd name="T40" fmla="*/ 45 w 52"/>
                  <a:gd name="T41" fmla="*/ 0 h 79"/>
                  <a:gd name="T42" fmla="*/ 45 w 52"/>
                  <a:gd name="T43" fmla="*/ 10 h 79"/>
                  <a:gd name="T44" fmla="*/ 17 w 52"/>
                  <a:gd name="T45" fmla="*/ 10 h 79"/>
                  <a:gd name="T46" fmla="*/ 13 w 52"/>
                  <a:gd name="T47" fmla="*/ 31 h 79"/>
                  <a:gd name="T48" fmla="*/ 20 w 52"/>
                  <a:gd name="T49" fmla="*/ 28 h 79"/>
                  <a:gd name="T50" fmla="*/ 27 w 52"/>
                  <a:gd name="T51" fmla="*/ 24 h 79"/>
                  <a:gd name="T52" fmla="*/ 34 w 52"/>
                  <a:gd name="T53" fmla="*/ 28 h 79"/>
                  <a:gd name="T54" fmla="*/ 45 w 52"/>
                  <a:gd name="T55" fmla="*/ 31 h 79"/>
                  <a:gd name="T56" fmla="*/ 48 w 52"/>
                  <a:gd name="T57" fmla="*/ 41 h 79"/>
                  <a:gd name="T58" fmla="*/ 52 w 52"/>
                  <a:gd name="T59" fmla="*/ 52 h 79"/>
                  <a:gd name="T60" fmla="*/ 48 w 52"/>
                  <a:gd name="T61" fmla="*/ 62 h 79"/>
                  <a:gd name="T62" fmla="*/ 45 w 52"/>
                  <a:gd name="T63" fmla="*/ 69 h 79"/>
                  <a:gd name="T64" fmla="*/ 38 w 52"/>
                  <a:gd name="T65" fmla="*/ 76 h 79"/>
                  <a:gd name="T66" fmla="*/ 31 w 52"/>
                  <a:gd name="T67" fmla="*/ 79 h 79"/>
                  <a:gd name="T68" fmla="*/ 24 w 52"/>
                  <a:gd name="T69" fmla="*/ 79 h 79"/>
                  <a:gd name="T70" fmla="*/ 13 w 52"/>
                  <a:gd name="T71" fmla="*/ 76 h 79"/>
                  <a:gd name="T72" fmla="*/ 7 w 52"/>
                  <a:gd name="T73" fmla="*/ 73 h 79"/>
                  <a:gd name="T74" fmla="*/ 0 w 52"/>
                  <a:gd name="T75" fmla="*/ 66 h 79"/>
                  <a:gd name="T76" fmla="*/ 0 w 52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79"/>
                  <a:gd name="T119" fmla="*/ 52 w 52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4"/>
                    </a:lnTo>
                    <a:lnTo>
                      <a:pt x="24" y="34"/>
                    </a:lnTo>
                    <a:lnTo>
                      <a:pt x="20" y="34"/>
                    </a:lnTo>
                    <a:lnTo>
                      <a:pt x="13" y="34"/>
                    </a:lnTo>
                    <a:lnTo>
                      <a:pt x="13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08" name="Freeform 298"/>
              <p:cNvSpPr>
                <a:spLocks/>
              </p:cNvSpPr>
              <p:nvPr/>
            </p:nvSpPr>
            <p:spPr bwMode="auto">
              <a:xfrm>
                <a:off x="1021" y="3400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0 w 52"/>
                  <a:gd name="T3" fmla="*/ 55 h 79"/>
                  <a:gd name="T4" fmla="*/ 10 w 52"/>
                  <a:gd name="T5" fmla="*/ 62 h 79"/>
                  <a:gd name="T6" fmla="*/ 14 w 52"/>
                  <a:gd name="T7" fmla="*/ 66 h 79"/>
                  <a:gd name="T8" fmla="*/ 17 w 52"/>
                  <a:gd name="T9" fmla="*/ 69 h 79"/>
                  <a:gd name="T10" fmla="*/ 24 w 52"/>
                  <a:gd name="T11" fmla="*/ 69 h 79"/>
                  <a:gd name="T12" fmla="*/ 31 w 52"/>
                  <a:gd name="T13" fmla="*/ 69 h 79"/>
                  <a:gd name="T14" fmla="*/ 34 w 52"/>
                  <a:gd name="T15" fmla="*/ 66 h 79"/>
                  <a:gd name="T16" fmla="*/ 38 w 52"/>
                  <a:gd name="T17" fmla="*/ 59 h 79"/>
                  <a:gd name="T18" fmla="*/ 41 w 52"/>
                  <a:gd name="T19" fmla="*/ 52 h 79"/>
                  <a:gd name="T20" fmla="*/ 38 w 52"/>
                  <a:gd name="T21" fmla="*/ 45 h 79"/>
                  <a:gd name="T22" fmla="*/ 34 w 52"/>
                  <a:gd name="T23" fmla="*/ 38 h 79"/>
                  <a:gd name="T24" fmla="*/ 31 w 52"/>
                  <a:gd name="T25" fmla="*/ 34 h 79"/>
                  <a:gd name="T26" fmla="*/ 24 w 52"/>
                  <a:gd name="T27" fmla="*/ 34 h 79"/>
                  <a:gd name="T28" fmla="*/ 20 w 52"/>
                  <a:gd name="T29" fmla="*/ 34 h 79"/>
                  <a:gd name="T30" fmla="*/ 14 w 52"/>
                  <a:gd name="T31" fmla="*/ 34 h 79"/>
                  <a:gd name="T32" fmla="*/ 14 w 52"/>
                  <a:gd name="T33" fmla="*/ 38 h 79"/>
                  <a:gd name="T34" fmla="*/ 10 w 52"/>
                  <a:gd name="T35" fmla="*/ 41 h 79"/>
                  <a:gd name="T36" fmla="*/ 0 w 52"/>
                  <a:gd name="T37" fmla="*/ 41 h 79"/>
                  <a:gd name="T38" fmla="*/ 7 w 52"/>
                  <a:gd name="T39" fmla="*/ 0 h 79"/>
                  <a:gd name="T40" fmla="*/ 45 w 52"/>
                  <a:gd name="T41" fmla="*/ 0 h 79"/>
                  <a:gd name="T42" fmla="*/ 45 w 52"/>
                  <a:gd name="T43" fmla="*/ 10 h 79"/>
                  <a:gd name="T44" fmla="*/ 17 w 52"/>
                  <a:gd name="T45" fmla="*/ 10 h 79"/>
                  <a:gd name="T46" fmla="*/ 14 w 52"/>
                  <a:gd name="T47" fmla="*/ 31 h 79"/>
                  <a:gd name="T48" fmla="*/ 20 w 52"/>
                  <a:gd name="T49" fmla="*/ 28 h 79"/>
                  <a:gd name="T50" fmla="*/ 27 w 52"/>
                  <a:gd name="T51" fmla="*/ 24 h 79"/>
                  <a:gd name="T52" fmla="*/ 34 w 52"/>
                  <a:gd name="T53" fmla="*/ 28 h 79"/>
                  <a:gd name="T54" fmla="*/ 45 w 52"/>
                  <a:gd name="T55" fmla="*/ 31 h 79"/>
                  <a:gd name="T56" fmla="*/ 48 w 52"/>
                  <a:gd name="T57" fmla="*/ 41 h 79"/>
                  <a:gd name="T58" fmla="*/ 52 w 52"/>
                  <a:gd name="T59" fmla="*/ 52 h 79"/>
                  <a:gd name="T60" fmla="*/ 48 w 52"/>
                  <a:gd name="T61" fmla="*/ 62 h 79"/>
                  <a:gd name="T62" fmla="*/ 45 w 52"/>
                  <a:gd name="T63" fmla="*/ 69 h 79"/>
                  <a:gd name="T64" fmla="*/ 38 w 52"/>
                  <a:gd name="T65" fmla="*/ 76 h 79"/>
                  <a:gd name="T66" fmla="*/ 31 w 52"/>
                  <a:gd name="T67" fmla="*/ 79 h 79"/>
                  <a:gd name="T68" fmla="*/ 24 w 52"/>
                  <a:gd name="T69" fmla="*/ 79 h 79"/>
                  <a:gd name="T70" fmla="*/ 14 w 52"/>
                  <a:gd name="T71" fmla="*/ 76 h 79"/>
                  <a:gd name="T72" fmla="*/ 7 w 52"/>
                  <a:gd name="T73" fmla="*/ 73 h 79"/>
                  <a:gd name="T74" fmla="*/ 0 w 52"/>
                  <a:gd name="T75" fmla="*/ 66 h 79"/>
                  <a:gd name="T76" fmla="*/ 0 w 52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79"/>
                  <a:gd name="T119" fmla="*/ 52 w 52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79">
                    <a:moveTo>
                      <a:pt x="0" y="59"/>
                    </a:moveTo>
                    <a:lnTo>
                      <a:pt x="10" y="55"/>
                    </a:lnTo>
                    <a:lnTo>
                      <a:pt x="10" y="62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41" y="52"/>
                    </a:lnTo>
                    <a:lnTo>
                      <a:pt x="38" y="45"/>
                    </a:lnTo>
                    <a:lnTo>
                      <a:pt x="34" y="38"/>
                    </a:lnTo>
                    <a:lnTo>
                      <a:pt x="31" y="34"/>
                    </a:lnTo>
                    <a:lnTo>
                      <a:pt x="24" y="34"/>
                    </a:lnTo>
                    <a:lnTo>
                      <a:pt x="20" y="34"/>
                    </a:lnTo>
                    <a:lnTo>
                      <a:pt x="14" y="34"/>
                    </a:lnTo>
                    <a:lnTo>
                      <a:pt x="14" y="38"/>
                    </a:lnTo>
                    <a:lnTo>
                      <a:pt x="10" y="41"/>
                    </a:lnTo>
                    <a:lnTo>
                      <a:pt x="0" y="41"/>
                    </a:lnTo>
                    <a:lnTo>
                      <a:pt x="7" y="0"/>
                    </a:lnTo>
                    <a:lnTo>
                      <a:pt x="45" y="0"/>
                    </a:lnTo>
                    <a:lnTo>
                      <a:pt x="45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0" y="28"/>
                    </a:lnTo>
                    <a:lnTo>
                      <a:pt x="27" y="24"/>
                    </a:lnTo>
                    <a:lnTo>
                      <a:pt x="34" y="28"/>
                    </a:lnTo>
                    <a:lnTo>
                      <a:pt x="45" y="31"/>
                    </a:lnTo>
                    <a:lnTo>
                      <a:pt x="48" y="41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09" name="Line 398"/>
              <p:cNvSpPr>
                <a:spLocks noChangeShapeType="1"/>
              </p:cNvSpPr>
              <p:nvPr/>
            </p:nvSpPr>
            <p:spPr bwMode="auto">
              <a:xfrm>
                <a:off x="806" y="2684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10" name="Line 399"/>
              <p:cNvSpPr>
                <a:spLocks noChangeShapeType="1"/>
              </p:cNvSpPr>
              <p:nvPr/>
            </p:nvSpPr>
            <p:spPr bwMode="auto">
              <a:xfrm>
                <a:off x="803" y="2850"/>
                <a:ext cx="13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11" name="Line 400"/>
              <p:cNvSpPr>
                <a:spLocks noChangeShapeType="1"/>
              </p:cNvSpPr>
              <p:nvPr/>
            </p:nvSpPr>
            <p:spPr bwMode="auto">
              <a:xfrm>
                <a:off x="803" y="3016"/>
                <a:ext cx="13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12" name="Line 401"/>
              <p:cNvSpPr>
                <a:spLocks noChangeShapeType="1"/>
              </p:cNvSpPr>
              <p:nvPr/>
            </p:nvSpPr>
            <p:spPr bwMode="auto">
              <a:xfrm>
                <a:off x="806" y="3182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13" name="Line 402"/>
              <p:cNvSpPr>
                <a:spLocks noChangeShapeType="1"/>
              </p:cNvSpPr>
              <p:nvPr/>
            </p:nvSpPr>
            <p:spPr bwMode="auto">
              <a:xfrm>
                <a:off x="803" y="3348"/>
                <a:ext cx="13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14" name="Line 403"/>
              <p:cNvSpPr>
                <a:spLocks noChangeShapeType="1"/>
              </p:cNvSpPr>
              <p:nvPr/>
            </p:nvSpPr>
            <p:spPr bwMode="auto">
              <a:xfrm>
                <a:off x="806" y="3514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15" name="Line 404"/>
              <p:cNvSpPr>
                <a:spLocks noChangeShapeType="1"/>
              </p:cNvSpPr>
              <p:nvPr/>
            </p:nvSpPr>
            <p:spPr bwMode="auto">
              <a:xfrm>
                <a:off x="806" y="3680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16" name="Line 405"/>
              <p:cNvSpPr>
                <a:spLocks noChangeShapeType="1"/>
              </p:cNvSpPr>
              <p:nvPr/>
            </p:nvSpPr>
            <p:spPr bwMode="auto">
              <a:xfrm>
                <a:off x="969" y="2518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17" name="Line 406"/>
              <p:cNvSpPr>
                <a:spLocks noChangeShapeType="1"/>
              </p:cNvSpPr>
              <p:nvPr/>
            </p:nvSpPr>
            <p:spPr bwMode="auto">
              <a:xfrm>
                <a:off x="1135" y="2518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18" name="Line 407"/>
              <p:cNvSpPr>
                <a:spLocks noChangeShapeType="1"/>
              </p:cNvSpPr>
              <p:nvPr/>
            </p:nvSpPr>
            <p:spPr bwMode="auto">
              <a:xfrm>
                <a:off x="1301" y="2518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19" name="Line 408"/>
              <p:cNvSpPr>
                <a:spLocks noChangeShapeType="1"/>
              </p:cNvSpPr>
              <p:nvPr/>
            </p:nvSpPr>
            <p:spPr bwMode="auto">
              <a:xfrm>
                <a:off x="1467" y="2522"/>
                <a:ext cx="1" cy="13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20" name="Line 410"/>
              <p:cNvSpPr>
                <a:spLocks noChangeShapeType="1"/>
              </p:cNvSpPr>
              <p:nvPr/>
            </p:nvSpPr>
            <p:spPr bwMode="auto">
              <a:xfrm>
                <a:off x="1633" y="2518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21" name="Line 411"/>
              <p:cNvSpPr>
                <a:spLocks noChangeShapeType="1"/>
              </p:cNvSpPr>
              <p:nvPr/>
            </p:nvSpPr>
            <p:spPr bwMode="auto">
              <a:xfrm>
                <a:off x="1799" y="2518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022" name="Line 412"/>
              <p:cNvSpPr>
                <a:spLocks noChangeShapeType="1"/>
              </p:cNvSpPr>
              <p:nvPr/>
            </p:nvSpPr>
            <p:spPr bwMode="auto">
              <a:xfrm>
                <a:off x="1964" y="2518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35849" name="Group 436"/>
            <p:cNvGrpSpPr>
              <a:grpSpLocks/>
            </p:cNvGrpSpPr>
            <p:nvPr/>
          </p:nvGrpSpPr>
          <p:grpSpPr bwMode="auto">
            <a:xfrm>
              <a:off x="3859" y="2515"/>
              <a:ext cx="1327" cy="1328"/>
              <a:chOff x="3859" y="2515"/>
              <a:chExt cx="1327" cy="1328"/>
            </a:xfrm>
          </p:grpSpPr>
          <p:sp>
            <p:nvSpPr>
              <p:cNvPr id="35854" name="Freeform 9"/>
              <p:cNvSpPr>
                <a:spLocks/>
              </p:cNvSpPr>
              <p:nvPr/>
            </p:nvSpPr>
            <p:spPr bwMode="auto">
              <a:xfrm>
                <a:off x="3859" y="2515"/>
                <a:ext cx="1161" cy="830"/>
              </a:xfrm>
              <a:custGeom>
                <a:avLst/>
                <a:gdLst>
                  <a:gd name="T0" fmla="*/ 0 w 1161"/>
                  <a:gd name="T1" fmla="*/ 0 h 830"/>
                  <a:gd name="T2" fmla="*/ 1161 w 1161"/>
                  <a:gd name="T3" fmla="*/ 3 h 830"/>
                  <a:gd name="T4" fmla="*/ 1161 w 1161"/>
                  <a:gd name="T5" fmla="*/ 166 h 830"/>
                  <a:gd name="T6" fmla="*/ 992 w 1161"/>
                  <a:gd name="T7" fmla="*/ 166 h 830"/>
                  <a:gd name="T8" fmla="*/ 992 w 1161"/>
                  <a:gd name="T9" fmla="*/ 332 h 830"/>
                  <a:gd name="T10" fmla="*/ 829 w 1161"/>
                  <a:gd name="T11" fmla="*/ 332 h 830"/>
                  <a:gd name="T12" fmla="*/ 829 w 1161"/>
                  <a:gd name="T13" fmla="*/ 498 h 830"/>
                  <a:gd name="T14" fmla="*/ 663 w 1161"/>
                  <a:gd name="T15" fmla="*/ 498 h 830"/>
                  <a:gd name="T16" fmla="*/ 663 w 1161"/>
                  <a:gd name="T17" fmla="*/ 664 h 830"/>
                  <a:gd name="T18" fmla="*/ 497 w 1161"/>
                  <a:gd name="T19" fmla="*/ 664 h 830"/>
                  <a:gd name="T20" fmla="*/ 497 w 1161"/>
                  <a:gd name="T21" fmla="*/ 830 h 830"/>
                  <a:gd name="T22" fmla="*/ 166 w 1161"/>
                  <a:gd name="T23" fmla="*/ 830 h 830"/>
                  <a:gd name="T24" fmla="*/ 166 w 1161"/>
                  <a:gd name="T25" fmla="*/ 667 h 830"/>
                  <a:gd name="T26" fmla="*/ 0 w 1161"/>
                  <a:gd name="T27" fmla="*/ 667 h 830"/>
                  <a:gd name="T28" fmla="*/ 0 w 1161"/>
                  <a:gd name="T29" fmla="*/ 0 h 83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161"/>
                  <a:gd name="T46" fmla="*/ 0 h 830"/>
                  <a:gd name="T47" fmla="*/ 1161 w 1161"/>
                  <a:gd name="T48" fmla="*/ 830 h 83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161" h="830">
                    <a:moveTo>
                      <a:pt x="0" y="0"/>
                    </a:moveTo>
                    <a:lnTo>
                      <a:pt x="1161" y="3"/>
                    </a:lnTo>
                    <a:lnTo>
                      <a:pt x="1161" y="166"/>
                    </a:lnTo>
                    <a:lnTo>
                      <a:pt x="992" y="166"/>
                    </a:lnTo>
                    <a:lnTo>
                      <a:pt x="992" y="332"/>
                    </a:lnTo>
                    <a:lnTo>
                      <a:pt x="829" y="332"/>
                    </a:lnTo>
                    <a:lnTo>
                      <a:pt x="829" y="498"/>
                    </a:lnTo>
                    <a:lnTo>
                      <a:pt x="663" y="498"/>
                    </a:lnTo>
                    <a:lnTo>
                      <a:pt x="663" y="664"/>
                    </a:lnTo>
                    <a:lnTo>
                      <a:pt x="497" y="664"/>
                    </a:lnTo>
                    <a:lnTo>
                      <a:pt x="497" y="830"/>
                    </a:lnTo>
                    <a:lnTo>
                      <a:pt x="166" y="830"/>
                    </a:lnTo>
                    <a:lnTo>
                      <a:pt x="166" y="667"/>
                    </a:lnTo>
                    <a:lnTo>
                      <a:pt x="0" y="6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0">
                <a:solidFill>
                  <a:srgbClr val="CCCC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55" name="Rectangle 10"/>
              <p:cNvSpPr>
                <a:spLocks noChangeArrowheads="1"/>
              </p:cNvSpPr>
              <p:nvPr/>
            </p:nvSpPr>
            <p:spPr bwMode="auto">
              <a:xfrm>
                <a:off x="3859" y="3020"/>
                <a:ext cx="166" cy="159"/>
              </a:xfrm>
              <a:prstGeom prst="rect">
                <a:avLst/>
              </a:prstGeom>
              <a:solidFill>
                <a:srgbClr val="999999"/>
              </a:solidFill>
              <a:ln w="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56" name="Rectangle 11"/>
              <p:cNvSpPr>
                <a:spLocks noChangeArrowheads="1"/>
              </p:cNvSpPr>
              <p:nvPr/>
            </p:nvSpPr>
            <p:spPr bwMode="auto">
              <a:xfrm>
                <a:off x="4025" y="3182"/>
                <a:ext cx="166" cy="163"/>
              </a:xfrm>
              <a:prstGeom prst="rect">
                <a:avLst/>
              </a:prstGeom>
              <a:solidFill>
                <a:srgbClr val="999999"/>
              </a:solidFill>
              <a:ln w="0">
                <a:solidFill>
                  <a:srgbClr val="9999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57" name="Freeform 22"/>
              <p:cNvSpPr>
                <a:spLocks/>
              </p:cNvSpPr>
              <p:nvPr/>
            </p:nvSpPr>
            <p:spPr bwMode="auto">
              <a:xfrm>
                <a:off x="3859" y="3179"/>
                <a:ext cx="992" cy="501"/>
              </a:xfrm>
              <a:custGeom>
                <a:avLst/>
                <a:gdLst>
                  <a:gd name="T0" fmla="*/ 0 w 992"/>
                  <a:gd name="T1" fmla="*/ 501 h 501"/>
                  <a:gd name="T2" fmla="*/ 992 w 992"/>
                  <a:gd name="T3" fmla="*/ 501 h 501"/>
                  <a:gd name="T4" fmla="*/ 992 w 992"/>
                  <a:gd name="T5" fmla="*/ 332 h 501"/>
                  <a:gd name="T6" fmla="*/ 829 w 992"/>
                  <a:gd name="T7" fmla="*/ 332 h 501"/>
                  <a:gd name="T8" fmla="*/ 829 w 992"/>
                  <a:gd name="T9" fmla="*/ 166 h 501"/>
                  <a:gd name="T10" fmla="*/ 663 w 992"/>
                  <a:gd name="T11" fmla="*/ 166 h 501"/>
                  <a:gd name="T12" fmla="*/ 663 w 992"/>
                  <a:gd name="T13" fmla="*/ 0 h 501"/>
                  <a:gd name="T14" fmla="*/ 497 w 992"/>
                  <a:gd name="T15" fmla="*/ 0 h 501"/>
                  <a:gd name="T16" fmla="*/ 497 w 992"/>
                  <a:gd name="T17" fmla="*/ 166 h 501"/>
                  <a:gd name="T18" fmla="*/ 166 w 992"/>
                  <a:gd name="T19" fmla="*/ 166 h 501"/>
                  <a:gd name="T20" fmla="*/ 166 w 992"/>
                  <a:gd name="T21" fmla="*/ 3 h 501"/>
                  <a:gd name="T22" fmla="*/ 0 w 992"/>
                  <a:gd name="T23" fmla="*/ 3 h 501"/>
                  <a:gd name="T24" fmla="*/ 0 w 992"/>
                  <a:gd name="T25" fmla="*/ 501 h 50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92"/>
                  <a:gd name="T40" fmla="*/ 0 h 501"/>
                  <a:gd name="T41" fmla="*/ 992 w 992"/>
                  <a:gd name="T42" fmla="*/ 501 h 50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92" h="501">
                    <a:moveTo>
                      <a:pt x="0" y="501"/>
                    </a:moveTo>
                    <a:lnTo>
                      <a:pt x="992" y="501"/>
                    </a:lnTo>
                    <a:lnTo>
                      <a:pt x="992" y="332"/>
                    </a:lnTo>
                    <a:lnTo>
                      <a:pt x="829" y="332"/>
                    </a:lnTo>
                    <a:lnTo>
                      <a:pt x="829" y="166"/>
                    </a:lnTo>
                    <a:lnTo>
                      <a:pt x="663" y="166"/>
                    </a:lnTo>
                    <a:lnTo>
                      <a:pt x="663" y="0"/>
                    </a:lnTo>
                    <a:lnTo>
                      <a:pt x="497" y="0"/>
                    </a:lnTo>
                    <a:lnTo>
                      <a:pt x="497" y="166"/>
                    </a:lnTo>
                    <a:lnTo>
                      <a:pt x="166" y="166"/>
                    </a:lnTo>
                    <a:lnTo>
                      <a:pt x="166" y="3"/>
                    </a:lnTo>
                    <a:lnTo>
                      <a:pt x="0" y="3"/>
                    </a:lnTo>
                    <a:lnTo>
                      <a:pt x="0" y="501"/>
                    </a:lnTo>
                    <a:close/>
                  </a:path>
                </a:pathLst>
              </a:custGeom>
              <a:solidFill>
                <a:srgbClr val="999999"/>
              </a:solidFill>
              <a:ln w="0">
                <a:solidFill>
                  <a:srgbClr val="9999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58" name="Freeform 250"/>
              <p:cNvSpPr>
                <a:spLocks noEditPoints="1"/>
              </p:cNvSpPr>
              <p:nvPr/>
            </p:nvSpPr>
            <p:spPr bwMode="auto">
              <a:xfrm>
                <a:off x="5072" y="2570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1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59" name="Freeform 251"/>
              <p:cNvSpPr>
                <a:spLocks noEditPoints="1"/>
              </p:cNvSpPr>
              <p:nvPr/>
            </p:nvSpPr>
            <p:spPr bwMode="auto">
              <a:xfrm>
                <a:off x="4906" y="2736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4 w 52"/>
                  <a:gd name="T7" fmla="*/ 7 h 80"/>
                  <a:gd name="T8" fmla="*/ 10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2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4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2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60" name="Freeform 252"/>
              <p:cNvSpPr>
                <a:spLocks noEditPoints="1"/>
              </p:cNvSpPr>
              <p:nvPr/>
            </p:nvSpPr>
            <p:spPr bwMode="auto">
              <a:xfrm>
                <a:off x="5072" y="2736"/>
                <a:ext cx="52" cy="80"/>
              </a:xfrm>
              <a:custGeom>
                <a:avLst/>
                <a:gdLst>
                  <a:gd name="T0" fmla="*/ 0 w 52"/>
                  <a:gd name="T1" fmla="*/ 38 h 80"/>
                  <a:gd name="T2" fmla="*/ 0 w 52"/>
                  <a:gd name="T3" fmla="*/ 28 h 80"/>
                  <a:gd name="T4" fmla="*/ 0 w 52"/>
                  <a:gd name="T5" fmla="*/ 17 h 80"/>
                  <a:gd name="T6" fmla="*/ 3 w 52"/>
                  <a:gd name="T7" fmla="*/ 7 h 80"/>
                  <a:gd name="T8" fmla="*/ 10 w 52"/>
                  <a:gd name="T9" fmla="*/ 3 h 80"/>
                  <a:gd name="T10" fmla="*/ 17 w 52"/>
                  <a:gd name="T11" fmla="*/ 0 h 80"/>
                  <a:gd name="T12" fmla="*/ 24 w 52"/>
                  <a:gd name="T13" fmla="*/ 0 h 80"/>
                  <a:gd name="T14" fmla="*/ 31 w 52"/>
                  <a:gd name="T15" fmla="*/ 0 h 80"/>
                  <a:gd name="T16" fmla="*/ 35 w 52"/>
                  <a:gd name="T17" fmla="*/ 0 h 80"/>
                  <a:gd name="T18" fmla="*/ 41 w 52"/>
                  <a:gd name="T19" fmla="*/ 3 h 80"/>
                  <a:gd name="T20" fmla="*/ 45 w 52"/>
                  <a:gd name="T21" fmla="*/ 7 h 80"/>
                  <a:gd name="T22" fmla="*/ 45 w 52"/>
                  <a:gd name="T23" fmla="*/ 14 h 80"/>
                  <a:gd name="T24" fmla="*/ 48 w 52"/>
                  <a:gd name="T25" fmla="*/ 21 h 80"/>
                  <a:gd name="T26" fmla="*/ 48 w 52"/>
                  <a:gd name="T27" fmla="*/ 28 h 80"/>
                  <a:gd name="T28" fmla="*/ 52 w 52"/>
                  <a:gd name="T29" fmla="*/ 38 h 80"/>
                  <a:gd name="T30" fmla="*/ 48 w 52"/>
                  <a:gd name="T31" fmla="*/ 52 h 80"/>
                  <a:gd name="T32" fmla="*/ 48 w 52"/>
                  <a:gd name="T33" fmla="*/ 62 h 80"/>
                  <a:gd name="T34" fmla="*/ 45 w 52"/>
                  <a:gd name="T35" fmla="*/ 69 h 80"/>
                  <a:gd name="T36" fmla="*/ 38 w 52"/>
                  <a:gd name="T37" fmla="*/ 76 h 80"/>
                  <a:gd name="T38" fmla="*/ 31 w 52"/>
                  <a:gd name="T39" fmla="*/ 80 h 80"/>
                  <a:gd name="T40" fmla="*/ 24 w 52"/>
                  <a:gd name="T41" fmla="*/ 80 h 80"/>
                  <a:gd name="T42" fmla="*/ 14 w 52"/>
                  <a:gd name="T43" fmla="*/ 76 h 80"/>
                  <a:gd name="T44" fmla="*/ 7 w 52"/>
                  <a:gd name="T45" fmla="*/ 73 h 80"/>
                  <a:gd name="T46" fmla="*/ 3 w 52"/>
                  <a:gd name="T47" fmla="*/ 62 h 80"/>
                  <a:gd name="T48" fmla="*/ 0 w 52"/>
                  <a:gd name="T49" fmla="*/ 52 h 80"/>
                  <a:gd name="T50" fmla="*/ 0 w 52"/>
                  <a:gd name="T51" fmla="*/ 38 h 80"/>
                  <a:gd name="T52" fmla="*/ 10 w 52"/>
                  <a:gd name="T53" fmla="*/ 38 h 80"/>
                  <a:gd name="T54" fmla="*/ 10 w 52"/>
                  <a:gd name="T55" fmla="*/ 52 h 80"/>
                  <a:gd name="T56" fmla="*/ 10 w 52"/>
                  <a:gd name="T57" fmla="*/ 59 h 80"/>
                  <a:gd name="T58" fmla="*/ 14 w 52"/>
                  <a:gd name="T59" fmla="*/ 66 h 80"/>
                  <a:gd name="T60" fmla="*/ 17 w 52"/>
                  <a:gd name="T61" fmla="*/ 69 h 80"/>
                  <a:gd name="T62" fmla="*/ 24 w 52"/>
                  <a:gd name="T63" fmla="*/ 69 h 80"/>
                  <a:gd name="T64" fmla="*/ 31 w 52"/>
                  <a:gd name="T65" fmla="*/ 69 h 80"/>
                  <a:gd name="T66" fmla="*/ 35 w 52"/>
                  <a:gd name="T67" fmla="*/ 66 h 80"/>
                  <a:gd name="T68" fmla="*/ 38 w 52"/>
                  <a:gd name="T69" fmla="*/ 59 h 80"/>
                  <a:gd name="T70" fmla="*/ 38 w 52"/>
                  <a:gd name="T71" fmla="*/ 52 h 80"/>
                  <a:gd name="T72" fmla="*/ 41 w 52"/>
                  <a:gd name="T73" fmla="*/ 38 h 80"/>
                  <a:gd name="T74" fmla="*/ 38 w 52"/>
                  <a:gd name="T75" fmla="*/ 28 h 80"/>
                  <a:gd name="T76" fmla="*/ 38 w 52"/>
                  <a:gd name="T77" fmla="*/ 21 h 80"/>
                  <a:gd name="T78" fmla="*/ 35 w 52"/>
                  <a:gd name="T79" fmla="*/ 14 h 80"/>
                  <a:gd name="T80" fmla="*/ 31 w 52"/>
                  <a:gd name="T81" fmla="*/ 10 h 80"/>
                  <a:gd name="T82" fmla="*/ 24 w 52"/>
                  <a:gd name="T83" fmla="*/ 7 h 80"/>
                  <a:gd name="T84" fmla="*/ 17 w 52"/>
                  <a:gd name="T85" fmla="*/ 10 h 80"/>
                  <a:gd name="T86" fmla="*/ 14 w 52"/>
                  <a:gd name="T87" fmla="*/ 14 h 80"/>
                  <a:gd name="T88" fmla="*/ 10 w 52"/>
                  <a:gd name="T89" fmla="*/ 21 h 80"/>
                  <a:gd name="T90" fmla="*/ 10 w 52"/>
                  <a:gd name="T91" fmla="*/ 28 h 80"/>
                  <a:gd name="T92" fmla="*/ 10 w 52"/>
                  <a:gd name="T93" fmla="*/ 38 h 80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80"/>
                  <a:gd name="T143" fmla="*/ 52 w 52"/>
                  <a:gd name="T144" fmla="*/ 80 h 80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80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80"/>
                    </a:lnTo>
                    <a:lnTo>
                      <a:pt x="24" y="80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61" name="Freeform 253"/>
              <p:cNvSpPr>
                <a:spLocks noEditPoints="1"/>
              </p:cNvSpPr>
              <p:nvPr/>
            </p:nvSpPr>
            <p:spPr bwMode="auto">
              <a:xfrm>
                <a:off x="4740" y="290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62" name="Freeform 254"/>
              <p:cNvSpPr>
                <a:spLocks noEditPoints="1"/>
              </p:cNvSpPr>
              <p:nvPr/>
            </p:nvSpPr>
            <p:spPr bwMode="auto">
              <a:xfrm>
                <a:off x="4906" y="290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63" name="Freeform 255"/>
              <p:cNvSpPr>
                <a:spLocks noEditPoints="1"/>
              </p:cNvSpPr>
              <p:nvPr/>
            </p:nvSpPr>
            <p:spPr bwMode="auto">
              <a:xfrm>
                <a:off x="5072" y="290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3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1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3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1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64" name="Freeform 256"/>
              <p:cNvSpPr>
                <a:spLocks noEditPoints="1"/>
              </p:cNvSpPr>
              <p:nvPr/>
            </p:nvSpPr>
            <p:spPr bwMode="auto">
              <a:xfrm>
                <a:off x="4574" y="3068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65" name="Freeform 257"/>
              <p:cNvSpPr>
                <a:spLocks noEditPoints="1"/>
              </p:cNvSpPr>
              <p:nvPr/>
            </p:nvSpPr>
            <p:spPr bwMode="auto">
              <a:xfrm>
                <a:off x="4740" y="3068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66" name="Freeform 258"/>
              <p:cNvSpPr>
                <a:spLocks noEditPoints="1"/>
              </p:cNvSpPr>
              <p:nvPr/>
            </p:nvSpPr>
            <p:spPr bwMode="auto">
              <a:xfrm>
                <a:off x="4906" y="3068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67" name="Freeform 259"/>
              <p:cNvSpPr>
                <a:spLocks noEditPoints="1"/>
              </p:cNvSpPr>
              <p:nvPr/>
            </p:nvSpPr>
            <p:spPr bwMode="auto">
              <a:xfrm>
                <a:off x="5072" y="3068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3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1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3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1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68" name="Freeform 260"/>
              <p:cNvSpPr>
                <a:spLocks noEditPoints="1"/>
              </p:cNvSpPr>
              <p:nvPr/>
            </p:nvSpPr>
            <p:spPr bwMode="auto">
              <a:xfrm>
                <a:off x="4574" y="3234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69" name="Freeform 261"/>
              <p:cNvSpPr>
                <a:spLocks noEditPoints="1"/>
              </p:cNvSpPr>
              <p:nvPr/>
            </p:nvSpPr>
            <p:spPr bwMode="auto">
              <a:xfrm>
                <a:off x="4740" y="3234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70" name="Freeform 262"/>
              <p:cNvSpPr>
                <a:spLocks noEditPoints="1"/>
              </p:cNvSpPr>
              <p:nvPr/>
            </p:nvSpPr>
            <p:spPr bwMode="auto">
              <a:xfrm>
                <a:off x="4906" y="3234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71" name="Freeform 263"/>
              <p:cNvSpPr>
                <a:spLocks noEditPoints="1"/>
              </p:cNvSpPr>
              <p:nvPr/>
            </p:nvSpPr>
            <p:spPr bwMode="auto">
              <a:xfrm>
                <a:off x="5072" y="3234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3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1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3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1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72" name="Rectangle 264"/>
              <p:cNvSpPr>
                <a:spLocks noChangeArrowheads="1"/>
              </p:cNvSpPr>
              <p:nvPr/>
            </p:nvSpPr>
            <p:spPr bwMode="auto">
              <a:xfrm>
                <a:off x="3859" y="2515"/>
                <a:ext cx="1327" cy="132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73" name="Freeform 265"/>
              <p:cNvSpPr>
                <a:spLocks noEditPoints="1"/>
              </p:cNvSpPr>
              <p:nvPr/>
            </p:nvSpPr>
            <p:spPr bwMode="auto">
              <a:xfrm>
                <a:off x="4740" y="3400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74" name="Freeform 266"/>
              <p:cNvSpPr>
                <a:spLocks noEditPoints="1"/>
              </p:cNvSpPr>
              <p:nvPr/>
            </p:nvSpPr>
            <p:spPr bwMode="auto">
              <a:xfrm>
                <a:off x="4906" y="3400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75" name="Freeform 267"/>
              <p:cNvSpPr>
                <a:spLocks noEditPoints="1"/>
              </p:cNvSpPr>
              <p:nvPr/>
            </p:nvSpPr>
            <p:spPr bwMode="auto">
              <a:xfrm>
                <a:off x="5072" y="3400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3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1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3 h 79"/>
                  <a:gd name="T46" fmla="*/ 3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1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3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76" name="Freeform 268"/>
              <p:cNvSpPr>
                <a:spLocks noEditPoints="1"/>
              </p:cNvSpPr>
              <p:nvPr/>
            </p:nvSpPr>
            <p:spPr bwMode="auto">
              <a:xfrm>
                <a:off x="4906" y="3566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77" name="Freeform 269"/>
              <p:cNvSpPr>
                <a:spLocks noEditPoints="1"/>
              </p:cNvSpPr>
              <p:nvPr/>
            </p:nvSpPr>
            <p:spPr bwMode="auto">
              <a:xfrm>
                <a:off x="5072" y="3566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3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1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3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1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78" name="Freeform 270"/>
              <p:cNvSpPr>
                <a:spLocks noEditPoints="1"/>
              </p:cNvSpPr>
              <p:nvPr/>
            </p:nvSpPr>
            <p:spPr bwMode="auto">
              <a:xfrm>
                <a:off x="4076" y="373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2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9 w 52"/>
                  <a:gd name="T37" fmla="*/ 76 h 79"/>
                  <a:gd name="T38" fmla="*/ 32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2 w 52"/>
                  <a:gd name="T65" fmla="*/ 69 h 79"/>
                  <a:gd name="T66" fmla="*/ 35 w 52"/>
                  <a:gd name="T67" fmla="*/ 66 h 79"/>
                  <a:gd name="T68" fmla="*/ 39 w 52"/>
                  <a:gd name="T69" fmla="*/ 59 h 79"/>
                  <a:gd name="T70" fmla="*/ 39 w 52"/>
                  <a:gd name="T71" fmla="*/ 52 h 79"/>
                  <a:gd name="T72" fmla="*/ 42 w 52"/>
                  <a:gd name="T73" fmla="*/ 38 h 79"/>
                  <a:gd name="T74" fmla="*/ 39 w 52"/>
                  <a:gd name="T75" fmla="*/ 28 h 79"/>
                  <a:gd name="T76" fmla="*/ 39 w 52"/>
                  <a:gd name="T77" fmla="*/ 21 h 79"/>
                  <a:gd name="T78" fmla="*/ 35 w 52"/>
                  <a:gd name="T79" fmla="*/ 14 h 79"/>
                  <a:gd name="T80" fmla="*/ 32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9" y="76"/>
                    </a:lnTo>
                    <a:lnTo>
                      <a:pt x="32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9" y="59"/>
                    </a:lnTo>
                    <a:lnTo>
                      <a:pt x="39" y="52"/>
                    </a:lnTo>
                    <a:lnTo>
                      <a:pt x="42" y="38"/>
                    </a:lnTo>
                    <a:lnTo>
                      <a:pt x="39" y="28"/>
                    </a:lnTo>
                    <a:lnTo>
                      <a:pt x="39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79" name="Freeform 271"/>
              <p:cNvSpPr>
                <a:spLocks noEditPoints="1"/>
              </p:cNvSpPr>
              <p:nvPr/>
            </p:nvSpPr>
            <p:spPr bwMode="auto">
              <a:xfrm>
                <a:off x="4242" y="373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2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2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2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2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2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2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2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0" name="Freeform 272"/>
              <p:cNvSpPr>
                <a:spLocks noEditPoints="1"/>
              </p:cNvSpPr>
              <p:nvPr/>
            </p:nvSpPr>
            <p:spPr bwMode="auto">
              <a:xfrm>
                <a:off x="4408" y="373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5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5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5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5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5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5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1" name="Freeform 273"/>
              <p:cNvSpPr>
                <a:spLocks noEditPoints="1"/>
              </p:cNvSpPr>
              <p:nvPr/>
            </p:nvSpPr>
            <p:spPr bwMode="auto">
              <a:xfrm>
                <a:off x="4574" y="373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8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8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8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2" name="Freeform 274"/>
              <p:cNvSpPr>
                <a:spLocks noEditPoints="1"/>
              </p:cNvSpPr>
              <p:nvPr/>
            </p:nvSpPr>
            <p:spPr bwMode="auto">
              <a:xfrm>
                <a:off x="4740" y="373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1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9 w 52"/>
                  <a:gd name="T25" fmla="*/ 21 h 79"/>
                  <a:gd name="T26" fmla="*/ 49 w 52"/>
                  <a:gd name="T27" fmla="*/ 28 h 79"/>
                  <a:gd name="T28" fmla="*/ 52 w 52"/>
                  <a:gd name="T29" fmla="*/ 38 h 79"/>
                  <a:gd name="T30" fmla="*/ 49 w 52"/>
                  <a:gd name="T31" fmla="*/ 52 h 79"/>
                  <a:gd name="T32" fmla="*/ 49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1 w 52"/>
                  <a:gd name="T53" fmla="*/ 38 h 79"/>
                  <a:gd name="T54" fmla="*/ 11 w 52"/>
                  <a:gd name="T55" fmla="*/ 52 h 79"/>
                  <a:gd name="T56" fmla="*/ 11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1 w 52"/>
                  <a:gd name="T89" fmla="*/ 21 h 79"/>
                  <a:gd name="T90" fmla="*/ 11 w 52"/>
                  <a:gd name="T91" fmla="*/ 28 h 79"/>
                  <a:gd name="T92" fmla="*/ 11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1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9" y="28"/>
                    </a:lnTo>
                    <a:lnTo>
                      <a:pt x="52" y="38"/>
                    </a:lnTo>
                    <a:lnTo>
                      <a:pt x="49" y="52"/>
                    </a:lnTo>
                    <a:lnTo>
                      <a:pt x="49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1" y="38"/>
                    </a:moveTo>
                    <a:lnTo>
                      <a:pt x="11" y="52"/>
                    </a:lnTo>
                    <a:lnTo>
                      <a:pt x="11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3" name="Freeform 275"/>
              <p:cNvSpPr>
                <a:spLocks noEditPoints="1"/>
              </p:cNvSpPr>
              <p:nvPr/>
            </p:nvSpPr>
            <p:spPr bwMode="auto">
              <a:xfrm>
                <a:off x="4906" y="373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4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2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4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2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4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2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4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2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4" name="Freeform 276"/>
              <p:cNvSpPr>
                <a:spLocks noEditPoints="1"/>
              </p:cNvSpPr>
              <p:nvPr/>
            </p:nvSpPr>
            <p:spPr bwMode="auto">
              <a:xfrm>
                <a:off x="5072" y="3732"/>
                <a:ext cx="52" cy="79"/>
              </a:xfrm>
              <a:custGeom>
                <a:avLst/>
                <a:gdLst>
                  <a:gd name="T0" fmla="*/ 0 w 52"/>
                  <a:gd name="T1" fmla="*/ 38 h 79"/>
                  <a:gd name="T2" fmla="*/ 0 w 52"/>
                  <a:gd name="T3" fmla="*/ 28 h 79"/>
                  <a:gd name="T4" fmla="*/ 0 w 52"/>
                  <a:gd name="T5" fmla="*/ 17 h 79"/>
                  <a:gd name="T6" fmla="*/ 3 w 52"/>
                  <a:gd name="T7" fmla="*/ 7 h 79"/>
                  <a:gd name="T8" fmla="*/ 10 w 52"/>
                  <a:gd name="T9" fmla="*/ 3 h 79"/>
                  <a:gd name="T10" fmla="*/ 17 w 52"/>
                  <a:gd name="T11" fmla="*/ 0 h 79"/>
                  <a:gd name="T12" fmla="*/ 24 w 52"/>
                  <a:gd name="T13" fmla="*/ 0 h 79"/>
                  <a:gd name="T14" fmla="*/ 31 w 52"/>
                  <a:gd name="T15" fmla="*/ 0 h 79"/>
                  <a:gd name="T16" fmla="*/ 35 w 52"/>
                  <a:gd name="T17" fmla="*/ 0 h 79"/>
                  <a:gd name="T18" fmla="*/ 41 w 52"/>
                  <a:gd name="T19" fmla="*/ 3 h 79"/>
                  <a:gd name="T20" fmla="*/ 45 w 52"/>
                  <a:gd name="T21" fmla="*/ 7 h 79"/>
                  <a:gd name="T22" fmla="*/ 45 w 52"/>
                  <a:gd name="T23" fmla="*/ 14 h 79"/>
                  <a:gd name="T24" fmla="*/ 48 w 52"/>
                  <a:gd name="T25" fmla="*/ 21 h 79"/>
                  <a:gd name="T26" fmla="*/ 48 w 52"/>
                  <a:gd name="T27" fmla="*/ 28 h 79"/>
                  <a:gd name="T28" fmla="*/ 52 w 52"/>
                  <a:gd name="T29" fmla="*/ 38 h 79"/>
                  <a:gd name="T30" fmla="*/ 48 w 52"/>
                  <a:gd name="T31" fmla="*/ 52 h 79"/>
                  <a:gd name="T32" fmla="*/ 48 w 52"/>
                  <a:gd name="T33" fmla="*/ 62 h 79"/>
                  <a:gd name="T34" fmla="*/ 45 w 52"/>
                  <a:gd name="T35" fmla="*/ 69 h 79"/>
                  <a:gd name="T36" fmla="*/ 38 w 52"/>
                  <a:gd name="T37" fmla="*/ 76 h 79"/>
                  <a:gd name="T38" fmla="*/ 31 w 52"/>
                  <a:gd name="T39" fmla="*/ 79 h 79"/>
                  <a:gd name="T40" fmla="*/ 24 w 52"/>
                  <a:gd name="T41" fmla="*/ 79 h 79"/>
                  <a:gd name="T42" fmla="*/ 14 w 52"/>
                  <a:gd name="T43" fmla="*/ 76 h 79"/>
                  <a:gd name="T44" fmla="*/ 7 w 52"/>
                  <a:gd name="T45" fmla="*/ 72 h 79"/>
                  <a:gd name="T46" fmla="*/ 3 w 52"/>
                  <a:gd name="T47" fmla="*/ 62 h 79"/>
                  <a:gd name="T48" fmla="*/ 0 w 52"/>
                  <a:gd name="T49" fmla="*/ 52 h 79"/>
                  <a:gd name="T50" fmla="*/ 0 w 52"/>
                  <a:gd name="T51" fmla="*/ 38 h 79"/>
                  <a:gd name="T52" fmla="*/ 10 w 52"/>
                  <a:gd name="T53" fmla="*/ 38 h 79"/>
                  <a:gd name="T54" fmla="*/ 10 w 52"/>
                  <a:gd name="T55" fmla="*/ 52 h 79"/>
                  <a:gd name="T56" fmla="*/ 10 w 52"/>
                  <a:gd name="T57" fmla="*/ 59 h 79"/>
                  <a:gd name="T58" fmla="*/ 14 w 52"/>
                  <a:gd name="T59" fmla="*/ 66 h 79"/>
                  <a:gd name="T60" fmla="*/ 17 w 52"/>
                  <a:gd name="T61" fmla="*/ 69 h 79"/>
                  <a:gd name="T62" fmla="*/ 24 w 52"/>
                  <a:gd name="T63" fmla="*/ 69 h 79"/>
                  <a:gd name="T64" fmla="*/ 31 w 52"/>
                  <a:gd name="T65" fmla="*/ 69 h 79"/>
                  <a:gd name="T66" fmla="*/ 35 w 52"/>
                  <a:gd name="T67" fmla="*/ 66 h 79"/>
                  <a:gd name="T68" fmla="*/ 38 w 52"/>
                  <a:gd name="T69" fmla="*/ 59 h 79"/>
                  <a:gd name="T70" fmla="*/ 38 w 52"/>
                  <a:gd name="T71" fmla="*/ 52 h 79"/>
                  <a:gd name="T72" fmla="*/ 41 w 52"/>
                  <a:gd name="T73" fmla="*/ 38 h 79"/>
                  <a:gd name="T74" fmla="*/ 38 w 52"/>
                  <a:gd name="T75" fmla="*/ 28 h 79"/>
                  <a:gd name="T76" fmla="*/ 38 w 52"/>
                  <a:gd name="T77" fmla="*/ 21 h 79"/>
                  <a:gd name="T78" fmla="*/ 35 w 52"/>
                  <a:gd name="T79" fmla="*/ 14 h 79"/>
                  <a:gd name="T80" fmla="*/ 31 w 52"/>
                  <a:gd name="T81" fmla="*/ 10 h 79"/>
                  <a:gd name="T82" fmla="*/ 24 w 52"/>
                  <a:gd name="T83" fmla="*/ 7 h 79"/>
                  <a:gd name="T84" fmla="*/ 17 w 52"/>
                  <a:gd name="T85" fmla="*/ 10 h 79"/>
                  <a:gd name="T86" fmla="*/ 14 w 52"/>
                  <a:gd name="T87" fmla="*/ 14 h 79"/>
                  <a:gd name="T88" fmla="*/ 10 w 52"/>
                  <a:gd name="T89" fmla="*/ 21 h 79"/>
                  <a:gd name="T90" fmla="*/ 10 w 52"/>
                  <a:gd name="T91" fmla="*/ 28 h 79"/>
                  <a:gd name="T92" fmla="*/ 10 w 52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2"/>
                  <a:gd name="T142" fmla="*/ 0 h 79"/>
                  <a:gd name="T143" fmla="*/ 52 w 52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2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41" y="3"/>
                    </a:lnTo>
                    <a:lnTo>
                      <a:pt x="45" y="7"/>
                    </a:lnTo>
                    <a:lnTo>
                      <a:pt x="45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2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5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4" y="76"/>
                    </a:lnTo>
                    <a:lnTo>
                      <a:pt x="7" y="72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4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5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4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5" name="Freeform 277"/>
              <p:cNvSpPr>
                <a:spLocks noEditPoints="1"/>
              </p:cNvSpPr>
              <p:nvPr/>
            </p:nvSpPr>
            <p:spPr bwMode="auto">
              <a:xfrm>
                <a:off x="3911" y="3732"/>
                <a:ext cx="51" cy="79"/>
              </a:xfrm>
              <a:custGeom>
                <a:avLst/>
                <a:gdLst>
                  <a:gd name="T0" fmla="*/ 0 w 51"/>
                  <a:gd name="T1" fmla="*/ 38 h 79"/>
                  <a:gd name="T2" fmla="*/ 0 w 51"/>
                  <a:gd name="T3" fmla="*/ 28 h 79"/>
                  <a:gd name="T4" fmla="*/ 0 w 51"/>
                  <a:gd name="T5" fmla="*/ 17 h 79"/>
                  <a:gd name="T6" fmla="*/ 3 w 51"/>
                  <a:gd name="T7" fmla="*/ 7 h 79"/>
                  <a:gd name="T8" fmla="*/ 10 w 51"/>
                  <a:gd name="T9" fmla="*/ 3 h 79"/>
                  <a:gd name="T10" fmla="*/ 17 w 51"/>
                  <a:gd name="T11" fmla="*/ 0 h 79"/>
                  <a:gd name="T12" fmla="*/ 24 w 51"/>
                  <a:gd name="T13" fmla="*/ 0 h 79"/>
                  <a:gd name="T14" fmla="*/ 31 w 51"/>
                  <a:gd name="T15" fmla="*/ 0 h 79"/>
                  <a:gd name="T16" fmla="*/ 34 w 51"/>
                  <a:gd name="T17" fmla="*/ 0 h 79"/>
                  <a:gd name="T18" fmla="*/ 41 w 51"/>
                  <a:gd name="T19" fmla="*/ 3 h 79"/>
                  <a:gd name="T20" fmla="*/ 44 w 51"/>
                  <a:gd name="T21" fmla="*/ 7 h 79"/>
                  <a:gd name="T22" fmla="*/ 44 w 51"/>
                  <a:gd name="T23" fmla="*/ 14 h 79"/>
                  <a:gd name="T24" fmla="*/ 48 w 51"/>
                  <a:gd name="T25" fmla="*/ 21 h 79"/>
                  <a:gd name="T26" fmla="*/ 48 w 51"/>
                  <a:gd name="T27" fmla="*/ 28 h 79"/>
                  <a:gd name="T28" fmla="*/ 51 w 51"/>
                  <a:gd name="T29" fmla="*/ 38 h 79"/>
                  <a:gd name="T30" fmla="*/ 48 w 51"/>
                  <a:gd name="T31" fmla="*/ 52 h 79"/>
                  <a:gd name="T32" fmla="*/ 48 w 51"/>
                  <a:gd name="T33" fmla="*/ 62 h 79"/>
                  <a:gd name="T34" fmla="*/ 44 w 51"/>
                  <a:gd name="T35" fmla="*/ 69 h 79"/>
                  <a:gd name="T36" fmla="*/ 38 w 51"/>
                  <a:gd name="T37" fmla="*/ 76 h 79"/>
                  <a:gd name="T38" fmla="*/ 31 w 51"/>
                  <a:gd name="T39" fmla="*/ 79 h 79"/>
                  <a:gd name="T40" fmla="*/ 24 w 51"/>
                  <a:gd name="T41" fmla="*/ 79 h 79"/>
                  <a:gd name="T42" fmla="*/ 13 w 51"/>
                  <a:gd name="T43" fmla="*/ 76 h 79"/>
                  <a:gd name="T44" fmla="*/ 6 w 51"/>
                  <a:gd name="T45" fmla="*/ 72 h 79"/>
                  <a:gd name="T46" fmla="*/ 3 w 51"/>
                  <a:gd name="T47" fmla="*/ 62 h 79"/>
                  <a:gd name="T48" fmla="*/ 0 w 51"/>
                  <a:gd name="T49" fmla="*/ 52 h 79"/>
                  <a:gd name="T50" fmla="*/ 0 w 51"/>
                  <a:gd name="T51" fmla="*/ 38 h 79"/>
                  <a:gd name="T52" fmla="*/ 10 w 51"/>
                  <a:gd name="T53" fmla="*/ 38 h 79"/>
                  <a:gd name="T54" fmla="*/ 10 w 51"/>
                  <a:gd name="T55" fmla="*/ 52 h 79"/>
                  <a:gd name="T56" fmla="*/ 10 w 51"/>
                  <a:gd name="T57" fmla="*/ 59 h 79"/>
                  <a:gd name="T58" fmla="*/ 13 w 51"/>
                  <a:gd name="T59" fmla="*/ 66 h 79"/>
                  <a:gd name="T60" fmla="*/ 17 w 51"/>
                  <a:gd name="T61" fmla="*/ 69 h 79"/>
                  <a:gd name="T62" fmla="*/ 24 w 51"/>
                  <a:gd name="T63" fmla="*/ 69 h 79"/>
                  <a:gd name="T64" fmla="*/ 31 w 51"/>
                  <a:gd name="T65" fmla="*/ 69 h 79"/>
                  <a:gd name="T66" fmla="*/ 34 w 51"/>
                  <a:gd name="T67" fmla="*/ 66 h 79"/>
                  <a:gd name="T68" fmla="*/ 38 w 51"/>
                  <a:gd name="T69" fmla="*/ 59 h 79"/>
                  <a:gd name="T70" fmla="*/ 38 w 51"/>
                  <a:gd name="T71" fmla="*/ 52 h 79"/>
                  <a:gd name="T72" fmla="*/ 41 w 51"/>
                  <a:gd name="T73" fmla="*/ 38 h 79"/>
                  <a:gd name="T74" fmla="*/ 38 w 51"/>
                  <a:gd name="T75" fmla="*/ 28 h 79"/>
                  <a:gd name="T76" fmla="*/ 38 w 51"/>
                  <a:gd name="T77" fmla="*/ 21 h 79"/>
                  <a:gd name="T78" fmla="*/ 34 w 51"/>
                  <a:gd name="T79" fmla="*/ 14 h 79"/>
                  <a:gd name="T80" fmla="*/ 31 w 51"/>
                  <a:gd name="T81" fmla="*/ 10 h 79"/>
                  <a:gd name="T82" fmla="*/ 24 w 51"/>
                  <a:gd name="T83" fmla="*/ 7 h 79"/>
                  <a:gd name="T84" fmla="*/ 17 w 51"/>
                  <a:gd name="T85" fmla="*/ 10 h 79"/>
                  <a:gd name="T86" fmla="*/ 13 w 51"/>
                  <a:gd name="T87" fmla="*/ 14 h 79"/>
                  <a:gd name="T88" fmla="*/ 10 w 51"/>
                  <a:gd name="T89" fmla="*/ 21 h 79"/>
                  <a:gd name="T90" fmla="*/ 10 w 51"/>
                  <a:gd name="T91" fmla="*/ 28 h 79"/>
                  <a:gd name="T92" fmla="*/ 10 w 51"/>
                  <a:gd name="T93" fmla="*/ 38 h 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51"/>
                  <a:gd name="T142" fmla="*/ 0 h 79"/>
                  <a:gd name="T143" fmla="*/ 51 w 51"/>
                  <a:gd name="T144" fmla="*/ 79 h 7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51" h="79">
                    <a:moveTo>
                      <a:pt x="0" y="38"/>
                    </a:moveTo>
                    <a:lnTo>
                      <a:pt x="0" y="28"/>
                    </a:lnTo>
                    <a:lnTo>
                      <a:pt x="0" y="17"/>
                    </a:lnTo>
                    <a:lnTo>
                      <a:pt x="3" y="7"/>
                    </a:lnTo>
                    <a:lnTo>
                      <a:pt x="10" y="3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41" y="3"/>
                    </a:lnTo>
                    <a:lnTo>
                      <a:pt x="44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8"/>
                    </a:lnTo>
                    <a:lnTo>
                      <a:pt x="51" y="38"/>
                    </a:lnTo>
                    <a:lnTo>
                      <a:pt x="48" y="52"/>
                    </a:lnTo>
                    <a:lnTo>
                      <a:pt x="48" y="62"/>
                    </a:lnTo>
                    <a:lnTo>
                      <a:pt x="44" y="69"/>
                    </a:lnTo>
                    <a:lnTo>
                      <a:pt x="38" y="76"/>
                    </a:lnTo>
                    <a:lnTo>
                      <a:pt x="31" y="79"/>
                    </a:lnTo>
                    <a:lnTo>
                      <a:pt x="24" y="79"/>
                    </a:lnTo>
                    <a:lnTo>
                      <a:pt x="13" y="76"/>
                    </a:lnTo>
                    <a:lnTo>
                      <a:pt x="6" y="72"/>
                    </a:lnTo>
                    <a:lnTo>
                      <a:pt x="3" y="62"/>
                    </a:lnTo>
                    <a:lnTo>
                      <a:pt x="0" y="52"/>
                    </a:lnTo>
                    <a:lnTo>
                      <a:pt x="0" y="38"/>
                    </a:lnTo>
                    <a:close/>
                    <a:moveTo>
                      <a:pt x="10" y="38"/>
                    </a:moveTo>
                    <a:lnTo>
                      <a:pt x="10" y="52"/>
                    </a:lnTo>
                    <a:lnTo>
                      <a:pt x="10" y="59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4" y="69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59"/>
                    </a:lnTo>
                    <a:lnTo>
                      <a:pt x="38" y="52"/>
                    </a:lnTo>
                    <a:lnTo>
                      <a:pt x="41" y="38"/>
                    </a:lnTo>
                    <a:lnTo>
                      <a:pt x="38" y="28"/>
                    </a:lnTo>
                    <a:lnTo>
                      <a:pt x="38" y="21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7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6" name="Freeform 299"/>
              <p:cNvSpPr>
                <a:spLocks/>
              </p:cNvSpPr>
              <p:nvPr/>
            </p:nvSpPr>
            <p:spPr bwMode="auto">
              <a:xfrm>
                <a:off x="3911" y="3061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0 h 80"/>
                  <a:gd name="T44" fmla="*/ 17 w 51"/>
                  <a:gd name="T45" fmla="*/ 10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7" name="Freeform 300"/>
              <p:cNvSpPr>
                <a:spLocks noEditPoints="1"/>
              </p:cNvSpPr>
              <p:nvPr/>
            </p:nvSpPr>
            <p:spPr bwMode="auto">
              <a:xfrm>
                <a:off x="3911" y="3227"/>
                <a:ext cx="51" cy="80"/>
              </a:xfrm>
              <a:custGeom>
                <a:avLst/>
                <a:gdLst>
                  <a:gd name="T0" fmla="*/ 51 w 51"/>
                  <a:gd name="T1" fmla="*/ 21 h 80"/>
                  <a:gd name="T2" fmla="*/ 41 w 51"/>
                  <a:gd name="T3" fmla="*/ 21 h 80"/>
                  <a:gd name="T4" fmla="*/ 38 w 51"/>
                  <a:gd name="T5" fmla="*/ 17 h 80"/>
                  <a:gd name="T6" fmla="*/ 38 w 51"/>
                  <a:gd name="T7" fmla="*/ 14 h 80"/>
                  <a:gd name="T8" fmla="*/ 31 w 51"/>
                  <a:gd name="T9" fmla="*/ 10 h 80"/>
                  <a:gd name="T10" fmla="*/ 27 w 51"/>
                  <a:gd name="T11" fmla="*/ 10 h 80"/>
                  <a:gd name="T12" fmla="*/ 20 w 51"/>
                  <a:gd name="T13" fmla="*/ 10 h 80"/>
                  <a:gd name="T14" fmla="*/ 17 w 51"/>
                  <a:gd name="T15" fmla="*/ 10 h 80"/>
                  <a:gd name="T16" fmla="*/ 13 w 51"/>
                  <a:gd name="T17" fmla="*/ 14 h 80"/>
                  <a:gd name="T18" fmla="*/ 10 w 51"/>
                  <a:gd name="T19" fmla="*/ 21 h 80"/>
                  <a:gd name="T20" fmla="*/ 10 w 51"/>
                  <a:gd name="T21" fmla="*/ 28 h 80"/>
                  <a:gd name="T22" fmla="*/ 10 w 51"/>
                  <a:gd name="T23" fmla="*/ 38 h 80"/>
                  <a:gd name="T24" fmla="*/ 13 w 51"/>
                  <a:gd name="T25" fmla="*/ 35 h 80"/>
                  <a:gd name="T26" fmla="*/ 17 w 51"/>
                  <a:gd name="T27" fmla="*/ 31 h 80"/>
                  <a:gd name="T28" fmla="*/ 24 w 51"/>
                  <a:gd name="T29" fmla="*/ 28 h 80"/>
                  <a:gd name="T30" fmla="*/ 27 w 51"/>
                  <a:gd name="T31" fmla="*/ 28 h 80"/>
                  <a:gd name="T32" fmla="*/ 38 w 51"/>
                  <a:gd name="T33" fmla="*/ 28 h 80"/>
                  <a:gd name="T34" fmla="*/ 44 w 51"/>
                  <a:gd name="T35" fmla="*/ 35 h 80"/>
                  <a:gd name="T36" fmla="*/ 48 w 51"/>
                  <a:gd name="T37" fmla="*/ 41 h 80"/>
                  <a:gd name="T38" fmla="*/ 51 w 51"/>
                  <a:gd name="T39" fmla="*/ 52 h 80"/>
                  <a:gd name="T40" fmla="*/ 51 w 51"/>
                  <a:gd name="T41" fmla="*/ 62 h 80"/>
                  <a:gd name="T42" fmla="*/ 48 w 51"/>
                  <a:gd name="T43" fmla="*/ 66 h 80"/>
                  <a:gd name="T44" fmla="*/ 44 w 51"/>
                  <a:gd name="T45" fmla="*/ 73 h 80"/>
                  <a:gd name="T46" fmla="*/ 38 w 51"/>
                  <a:gd name="T47" fmla="*/ 76 h 80"/>
                  <a:gd name="T48" fmla="*/ 34 w 51"/>
                  <a:gd name="T49" fmla="*/ 80 h 80"/>
                  <a:gd name="T50" fmla="*/ 27 w 51"/>
                  <a:gd name="T51" fmla="*/ 80 h 80"/>
                  <a:gd name="T52" fmla="*/ 13 w 51"/>
                  <a:gd name="T53" fmla="*/ 80 h 80"/>
                  <a:gd name="T54" fmla="*/ 6 w 51"/>
                  <a:gd name="T55" fmla="*/ 73 h 80"/>
                  <a:gd name="T56" fmla="*/ 3 w 51"/>
                  <a:gd name="T57" fmla="*/ 66 h 80"/>
                  <a:gd name="T58" fmla="*/ 0 w 51"/>
                  <a:gd name="T59" fmla="*/ 55 h 80"/>
                  <a:gd name="T60" fmla="*/ 0 w 51"/>
                  <a:gd name="T61" fmla="*/ 41 h 80"/>
                  <a:gd name="T62" fmla="*/ 0 w 51"/>
                  <a:gd name="T63" fmla="*/ 28 h 80"/>
                  <a:gd name="T64" fmla="*/ 3 w 51"/>
                  <a:gd name="T65" fmla="*/ 17 h 80"/>
                  <a:gd name="T66" fmla="*/ 6 w 51"/>
                  <a:gd name="T67" fmla="*/ 10 h 80"/>
                  <a:gd name="T68" fmla="*/ 13 w 51"/>
                  <a:gd name="T69" fmla="*/ 3 h 80"/>
                  <a:gd name="T70" fmla="*/ 20 w 51"/>
                  <a:gd name="T71" fmla="*/ 0 h 80"/>
                  <a:gd name="T72" fmla="*/ 27 w 51"/>
                  <a:gd name="T73" fmla="*/ 0 h 80"/>
                  <a:gd name="T74" fmla="*/ 34 w 51"/>
                  <a:gd name="T75" fmla="*/ 0 h 80"/>
                  <a:gd name="T76" fmla="*/ 41 w 51"/>
                  <a:gd name="T77" fmla="*/ 7 h 80"/>
                  <a:gd name="T78" fmla="*/ 48 w 51"/>
                  <a:gd name="T79" fmla="*/ 10 h 80"/>
                  <a:gd name="T80" fmla="*/ 51 w 51"/>
                  <a:gd name="T81" fmla="*/ 21 h 80"/>
                  <a:gd name="T82" fmla="*/ 10 w 51"/>
                  <a:gd name="T83" fmla="*/ 52 h 80"/>
                  <a:gd name="T84" fmla="*/ 10 w 51"/>
                  <a:gd name="T85" fmla="*/ 59 h 80"/>
                  <a:gd name="T86" fmla="*/ 10 w 51"/>
                  <a:gd name="T87" fmla="*/ 62 h 80"/>
                  <a:gd name="T88" fmla="*/ 13 w 51"/>
                  <a:gd name="T89" fmla="*/ 66 h 80"/>
                  <a:gd name="T90" fmla="*/ 17 w 51"/>
                  <a:gd name="T91" fmla="*/ 69 h 80"/>
                  <a:gd name="T92" fmla="*/ 20 w 51"/>
                  <a:gd name="T93" fmla="*/ 69 h 80"/>
                  <a:gd name="T94" fmla="*/ 24 w 51"/>
                  <a:gd name="T95" fmla="*/ 73 h 80"/>
                  <a:gd name="T96" fmla="*/ 31 w 51"/>
                  <a:gd name="T97" fmla="*/ 69 h 80"/>
                  <a:gd name="T98" fmla="*/ 38 w 51"/>
                  <a:gd name="T99" fmla="*/ 66 h 80"/>
                  <a:gd name="T100" fmla="*/ 41 w 51"/>
                  <a:gd name="T101" fmla="*/ 62 h 80"/>
                  <a:gd name="T102" fmla="*/ 41 w 51"/>
                  <a:gd name="T103" fmla="*/ 55 h 80"/>
                  <a:gd name="T104" fmla="*/ 41 w 51"/>
                  <a:gd name="T105" fmla="*/ 45 h 80"/>
                  <a:gd name="T106" fmla="*/ 38 w 51"/>
                  <a:gd name="T107" fmla="*/ 41 h 80"/>
                  <a:gd name="T108" fmla="*/ 31 w 51"/>
                  <a:gd name="T109" fmla="*/ 38 h 80"/>
                  <a:gd name="T110" fmla="*/ 24 w 51"/>
                  <a:gd name="T111" fmla="*/ 38 h 80"/>
                  <a:gd name="T112" fmla="*/ 17 w 51"/>
                  <a:gd name="T113" fmla="*/ 38 h 80"/>
                  <a:gd name="T114" fmla="*/ 13 w 51"/>
                  <a:gd name="T115" fmla="*/ 41 h 80"/>
                  <a:gd name="T116" fmla="*/ 10 w 51"/>
                  <a:gd name="T117" fmla="*/ 45 h 80"/>
                  <a:gd name="T118" fmla="*/ 10 w 51"/>
                  <a:gd name="T119" fmla="*/ 52 h 8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1"/>
                  <a:gd name="T181" fmla="*/ 0 h 80"/>
                  <a:gd name="T182" fmla="*/ 51 w 51"/>
                  <a:gd name="T183" fmla="*/ 80 h 8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1" h="80">
                    <a:moveTo>
                      <a:pt x="51" y="21"/>
                    </a:moveTo>
                    <a:lnTo>
                      <a:pt x="41" y="21"/>
                    </a:lnTo>
                    <a:lnTo>
                      <a:pt x="38" y="17"/>
                    </a:lnTo>
                    <a:lnTo>
                      <a:pt x="38" y="14"/>
                    </a:lnTo>
                    <a:lnTo>
                      <a:pt x="31" y="10"/>
                    </a:lnTo>
                    <a:lnTo>
                      <a:pt x="27" y="10"/>
                    </a:lnTo>
                    <a:lnTo>
                      <a:pt x="20" y="10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0" y="21"/>
                    </a:lnTo>
                    <a:lnTo>
                      <a:pt x="10" y="28"/>
                    </a:lnTo>
                    <a:lnTo>
                      <a:pt x="10" y="38"/>
                    </a:lnTo>
                    <a:lnTo>
                      <a:pt x="13" y="35"/>
                    </a:lnTo>
                    <a:lnTo>
                      <a:pt x="17" y="31"/>
                    </a:lnTo>
                    <a:lnTo>
                      <a:pt x="24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1"/>
                    </a:lnTo>
                    <a:lnTo>
                      <a:pt x="51" y="52"/>
                    </a:lnTo>
                    <a:lnTo>
                      <a:pt x="51" y="62"/>
                    </a:lnTo>
                    <a:lnTo>
                      <a:pt x="48" y="66"/>
                    </a:lnTo>
                    <a:lnTo>
                      <a:pt x="44" y="73"/>
                    </a:lnTo>
                    <a:lnTo>
                      <a:pt x="38" y="76"/>
                    </a:lnTo>
                    <a:lnTo>
                      <a:pt x="34" y="80"/>
                    </a:lnTo>
                    <a:lnTo>
                      <a:pt x="27" y="80"/>
                    </a:lnTo>
                    <a:lnTo>
                      <a:pt x="13" y="80"/>
                    </a:lnTo>
                    <a:lnTo>
                      <a:pt x="6" y="73"/>
                    </a:lnTo>
                    <a:lnTo>
                      <a:pt x="3" y="66"/>
                    </a:lnTo>
                    <a:lnTo>
                      <a:pt x="0" y="55"/>
                    </a:lnTo>
                    <a:lnTo>
                      <a:pt x="0" y="41"/>
                    </a:lnTo>
                    <a:lnTo>
                      <a:pt x="0" y="28"/>
                    </a:lnTo>
                    <a:lnTo>
                      <a:pt x="3" y="17"/>
                    </a:lnTo>
                    <a:lnTo>
                      <a:pt x="6" y="10"/>
                    </a:lnTo>
                    <a:lnTo>
                      <a:pt x="13" y="3"/>
                    </a:lnTo>
                    <a:lnTo>
                      <a:pt x="20" y="0"/>
                    </a:lnTo>
                    <a:lnTo>
                      <a:pt x="27" y="0"/>
                    </a:lnTo>
                    <a:lnTo>
                      <a:pt x="34" y="0"/>
                    </a:lnTo>
                    <a:lnTo>
                      <a:pt x="41" y="7"/>
                    </a:lnTo>
                    <a:lnTo>
                      <a:pt x="48" y="10"/>
                    </a:lnTo>
                    <a:lnTo>
                      <a:pt x="51" y="21"/>
                    </a:lnTo>
                    <a:close/>
                    <a:moveTo>
                      <a:pt x="10" y="52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62"/>
                    </a:lnTo>
                    <a:lnTo>
                      <a:pt x="41" y="55"/>
                    </a:lnTo>
                    <a:lnTo>
                      <a:pt x="41" y="45"/>
                    </a:lnTo>
                    <a:lnTo>
                      <a:pt x="38" y="41"/>
                    </a:lnTo>
                    <a:lnTo>
                      <a:pt x="31" y="38"/>
                    </a:lnTo>
                    <a:lnTo>
                      <a:pt x="24" y="38"/>
                    </a:lnTo>
                    <a:lnTo>
                      <a:pt x="17" y="38"/>
                    </a:lnTo>
                    <a:lnTo>
                      <a:pt x="13" y="41"/>
                    </a:lnTo>
                    <a:lnTo>
                      <a:pt x="10" y="45"/>
                    </a:lnTo>
                    <a:lnTo>
                      <a:pt x="10" y="5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8" name="Freeform 301"/>
              <p:cNvSpPr>
                <a:spLocks/>
              </p:cNvSpPr>
              <p:nvPr/>
            </p:nvSpPr>
            <p:spPr bwMode="auto">
              <a:xfrm>
                <a:off x="3911" y="3393"/>
                <a:ext cx="51" cy="80"/>
              </a:xfrm>
              <a:custGeom>
                <a:avLst/>
                <a:gdLst>
                  <a:gd name="T0" fmla="*/ 0 w 51"/>
                  <a:gd name="T1" fmla="*/ 10 h 80"/>
                  <a:gd name="T2" fmla="*/ 0 w 51"/>
                  <a:gd name="T3" fmla="*/ 0 h 80"/>
                  <a:gd name="T4" fmla="*/ 51 w 51"/>
                  <a:gd name="T5" fmla="*/ 0 h 80"/>
                  <a:gd name="T6" fmla="*/ 51 w 51"/>
                  <a:gd name="T7" fmla="*/ 10 h 80"/>
                  <a:gd name="T8" fmla="*/ 44 w 51"/>
                  <a:gd name="T9" fmla="*/ 17 h 80"/>
                  <a:gd name="T10" fmla="*/ 38 w 51"/>
                  <a:gd name="T11" fmla="*/ 31 h 80"/>
                  <a:gd name="T12" fmla="*/ 31 w 51"/>
                  <a:gd name="T13" fmla="*/ 45 h 80"/>
                  <a:gd name="T14" fmla="*/ 27 w 51"/>
                  <a:gd name="T15" fmla="*/ 59 h 80"/>
                  <a:gd name="T16" fmla="*/ 24 w 51"/>
                  <a:gd name="T17" fmla="*/ 69 h 80"/>
                  <a:gd name="T18" fmla="*/ 24 w 51"/>
                  <a:gd name="T19" fmla="*/ 80 h 80"/>
                  <a:gd name="T20" fmla="*/ 13 w 51"/>
                  <a:gd name="T21" fmla="*/ 80 h 80"/>
                  <a:gd name="T22" fmla="*/ 13 w 51"/>
                  <a:gd name="T23" fmla="*/ 69 h 80"/>
                  <a:gd name="T24" fmla="*/ 17 w 51"/>
                  <a:gd name="T25" fmla="*/ 59 h 80"/>
                  <a:gd name="T26" fmla="*/ 20 w 51"/>
                  <a:gd name="T27" fmla="*/ 45 h 80"/>
                  <a:gd name="T28" fmla="*/ 27 w 51"/>
                  <a:gd name="T29" fmla="*/ 31 h 80"/>
                  <a:gd name="T30" fmla="*/ 34 w 51"/>
                  <a:gd name="T31" fmla="*/ 21 h 80"/>
                  <a:gd name="T32" fmla="*/ 41 w 51"/>
                  <a:gd name="T33" fmla="*/ 10 h 80"/>
                  <a:gd name="T34" fmla="*/ 0 w 51"/>
                  <a:gd name="T35" fmla="*/ 10 h 8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1"/>
                  <a:gd name="T55" fmla="*/ 0 h 80"/>
                  <a:gd name="T56" fmla="*/ 51 w 51"/>
                  <a:gd name="T57" fmla="*/ 80 h 80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1" h="80">
                    <a:moveTo>
                      <a:pt x="0" y="10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10"/>
                    </a:lnTo>
                    <a:lnTo>
                      <a:pt x="44" y="17"/>
                    </a:lnTo>
                    <a:lnTo>
                      <a:pt x="38" y="31"/>
                    </a:lnTo>
                    <a:lnTo>
                      <a:pt x="31" y="45"/>
                    </a:lnTo>
                    <a:lnTo>
                      <a:pt x="27" y="59"/>
                    </a:lnTo>
                    <a:lnTo>
                      <a:pt x="24" y="69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13" y="69"/>
                    </a:lnTo>
                    <a:lnTo>
                      <a:pt x="17" y="59"/>
                    </a:lnTo>
                    <a:lnTo>
                      <a:pt x="20" y="45"/>
                    </a:lnTo>
                    <a:lnTo>
                      <a:pt x="27" y="31"/>
                    </a:lnTo>
                    <a:lnTo>
                      <a:pt x="34" y="21"/>
                    </a:lnTo>
                    <a:lnTo>
                      <a:pt x="41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89" name="Freeform 302"/>
              <p:cNvSpPr>
                <a:spLocks noEditPoints="1"/>
              </p:cNvSpPr>
              <p:nvPr/>
            </p:nvSpPr>
            <p:spPr bwMode="auto">
              <a:xfrm>
                <a:off x="3911" y="3559"/>
                <a:ext cx="51" cy="79"/>
              </a:xfrm>
              <a:custGeom>
                <a:avLst/>
                <a:gdLst>
                  <a:gd name="T0" fmla="*/ 10 w 51"/>
                  <a:gd name="T1" fmla="*/ 31 h 79"/>
                  <a:gd name="T2" fmla="*/ 3 w 51"/>
                  <a:gd name="T3" fmla="*/ 24 h 79"/>
                  <a:gd name="T4" fmla="*/ 3 w 51"/>
                  <a:gd name="T5" fmla="*/ 10 h 79"/>
                  <a:gd name="T6" fmla="*/ 17 w 51"/>
                  <a:gd name="T7" fmla="*/ 0 h 79"/>
                  <a:gd name="T8" fmla="*/ 34 w 51"/>
                  <a:gd name="T9" fmla="*/ 0 h 79"/>
                  <a:gd name="T10" fmla="*/ 44 w 51"/>
                  <a:gd name="T11" fmla="*/ 14 h 79"/>
                  <a:gd name="T12" fmla="*/ 48 w 51"/>
                  <a:gd name="T13" fmla="*/ 24 h 79"/>
                  <a:gd name="T14" fmla="*/ 41 w 51"/>
                  <a:gd name="T15" fmla="*/ 31 h 79"/>
                  <a:gd name="T16" fmla="*/ 41 w 51"/>
                  <a:gd name="T17" fmla="*/ 38 h 79"/>
                  <a:gd name="T18" fmla="*/ 48 w 51"/>
                  <a:gd name="T19" fmla="*/ 48 h 79"/>
                  <a:gd name="T20" fmla="*/ 48 w 51"/>
                  <a:gd name="T21" fmla="*/ 66 h 79"/>
                  <a:gd name="T22" fmla="*/ 34 w 51"/>
                  <a:gd name="T23" fmla="*/ 79 h 79"/>
                  <a:gd name="T24" fmla="*/ 13 w 51"/>
                  <a:gd name="T25" fmla="*/ 79 h 79"/>
                  <a:gd name="T26" fmla="*/ 0 w 51"/>
                  <a:gd name="T27" fmla="*/ 66 h 79"/>
                  <a:gd name="T28" fmla="*/ 0 w 51"/>
                  <a:gd name="T29" fmla="*/ 48 h 79"/>
                  <a:gd name="T30" fmla="*/ 6 w 51"/>
                  <a:gd name="T31" fmla="*/ 38 h 79"/>
                  <a:gd name="T32" fmla="*/ 13 w 51"/>
                  <a:gd name="T33" fmla="*/ 21 h 79"/>
                  <a:gd name="T34" fmla="*/ 17 w 51"/>
                  <a:gd name="T35" fmla="*/ 28 h 79"/>
                  <a:gd name="T36" fmla="*/ 24 w 51"/>
                  <a:gd name="T37" fmla="*/ 31 h 79"/>
                  <a:gd name="T38" fmla="*/ 34 w 51"/>
                  <a:gd name="T39" fmla="*/ 28 h 79"/>
                  <a:gd name="T40" fmla="*/ 38 w 51"/>
                  <a:gd name="T41" fmla="*/ 21 h 79"/>
                  <a:gd name="T42" fmla="*/ 34 w 51"/>
                  <a:gd name="T43" fmla="*/ 14 h 79"/>
                  <a:gd name="T44" fmla="*/ 24 w 51"/>
                  <a:gd name="T45" fmla="*/ 10 h 79"/>
                  <a:gd name="T46" fmla="*/ 17 w 51"/>
                  <a:gd name="T47" fmla="*/ 14 h 79"/>
                  <a:gd name="T48" fmla="*/ 13 w 51"/>
                  <a:gd name="T49" fmla="*/ 21 h 79"/>
                  <a:gd name="T50" fmla="*/ 10 w 51"/>
                  <a:gd name="T51" fmla="*/ 59 h 79"/>
                  <a:gd name="T52" fmla="*/ 13 w 51"/>
                  <a:gd name="T53" fmla="*/ 66 h 79"/>
                  <a:gd name="T54" fmla="*/ 20 w 51"/>
                  <a:gd name="T55" fmla="*/ 69 h 79"/>
                  <a:gd name="T56" fmla="*/ 31 w 51"/>
                  <a:gd name="T57" fmla="*/ 69 h 79"/>
                  <a:gd name="T58" fmla="*/ 38 w 51"/>
                  <a:gd name="T59" fmla="*/ 62 h 79"/>
                  <a:gd name="T60" fmla="*/ 38 w 51"/>
                  <a:gd name="T61" fmla="*/ 48 h 79"/>
                  <a:gd name="T62" fmla="*/ 31 w 51"/>
                  <a:gd name="T63" fmla="*/ 41 h 79"/>
                  <a:gd name="T64" fmla="*/ 17 w 51"/>
                  <a:gd name="T65" fmla="*/ 41 h 79"/>
                  <a:gd name="T66" fmla="*/ 10 w 51"/>
                  <a:gd name="T67" fmla="*/ 48 h 7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1"/>
                  <a:gd name="T103" fmla="*/ 0 h 79"/>
                  <a:gd name="T104" fmla="*/ 51 w 51"/>
                  <a:gd name="T105" fmla="*/ 79 h 7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1" h="79">
                    <a:moveTo>
                      <a:pt x="13" y="35"/>
                    </a:moveTo>
                    <a:lnTo>
                      <a:pt x="10" y="31"/>
                    </a:lnTo>
                    <a:lnTo>
                      <a:pt x="3" y="28"/>
                    </a:lnTo>
                    <a:lnTo>
                      <a:pt x="3" y="24"/>
                    </a:lnTo>
                    <a:lnTo>
                      <a:pt x="3" y="21"/>
                    </a:lnTo>
                    <a:lnTo>
                      <a:pt x="3" y="10"/>
                    </a:lnTo>
                    <a:lnTo>
                      <a:pt x="6" y="7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4" y="0"/>
                    </a:lnTo>
                    <a:lnTo>
                      <a:pt x="41" y="7"/>
                    </a:lnTo>
                    <a:lnTo>
                      <a:pt x="44" y="14"/>
                    </a:lnTo>
                    <a:lnTo>
                      <a:pt x="48" y="21"/>
                    </a:lnTo>
                    <a:lnTo>
                      <a:pt x="48" y="24"/>
                    </a:lnTo>
                    <a:lnTo>
                      <a:pt x="44" y="28"/>
                    </a:lnTo>
                    <a:lnTo>
                      <a:pt x="41" y="31"/>
                    </a:lnTo>
                    <a:lnTo>
                      <a:pt x="34" y="35"/>
                    </a:lnTo>
                    <a:lnTo>
                      <a:pt x="41" y="38"/>
                    </a:lnTo>
                    <a:lnTo>
                      <a:pt x="48" y="41"/>
                    </a:lnTo>
                    <a:lnTo>
                      <a:pt x="48" y="48"/>
                    </a:lnTo>
                    <a:lnTo>
                      <a:pt x="51" y="55"/>
                    </a:lnTo>
                    <a:lnTo>
                      <a:pt x="48" y="66"/>
                    </a:lnTo>
                    <a:lnTo>
                      <a:pt x="44" y="73"/>
                    </a:lnTo>
                    <a:lnTo>
                      <a:pt x="34" y="79"/>
                    </a:lnTo>
                    <a:lnTo>
                      <a:pt x="24" y="79"/>
                    </a:lnTo>
                    <a:lnTo>
                      <a:pt x="13" y="79"/>
                    </a:lnTo>
                    <a:lnTo>
                      <a:pt x="6" y="73"/>
                    </a:lnTo>
                    <a:lnTo>
                      <a:pt x="0" y="66"/>
                    </a:lnTo>
                    <a:lnTo>
                      <a:pt x="0" y="55"/>
                    </a:lnTo>
                    <a:lnTo>
                      <a:pt x="0" y="48"/>
                    </a:lnTo>
                    <a:lnTo>
                      <a:pt x="3" y="41"/>
                    </a:lnTo>
                    <a:lnTo>
                      <a:pt x="6" y="38"/>
                    </a:lnTo>
                    <a:lnTo>
                      <a:pt x="13" y="35"/>
                    </a:lnTo>
                    <a:close/>
                    <a:moveTo>
                      <a:pt x="13" y="21"/>
                    </a:moveTo>
                    <a:lnTo>
                      <a:pt x="13" y="24"/>
                    </a:lnTo>
                    <a:lnTo>
                      <a:pt x="17" y="28"/>
                    </a:lnTo>
                    <a:lnTo>
                      <a:pt x="20" y="31"/>
                    </a:lnTo>
                    <a:lnTo>
                      <a:pt x="24" y="31"/>
                    </a:lnTo>
                    <a:lnTo>
                      <a:pt x="31" y="31"/>
                    </a:lnTo>
                    <a:lnTo>
                      <a:pt x="34" y="28"/>
                    </a:lnTo>
                    <a:lnTo>
                      <a:pt x="38" y="24"/>
                    </a:lnTo>
                    <a:lnTo>
                      <a:pt x="38" y="21"/>
                    </a:lnTo>
                    <a:lnTo>
                      <a:pt x="38" y="17"/>
                    </a:lnTo>
                    <a:lnTo>
                      <a:pt x="34" y="14"/>
                    </a:lnTo>
                    <a:lnTo>
                      <a:pt x="31" y="10"/>
                    </a:lnTo>
                    <a:lnTo>
                      <a:pt x="24" y="10"/>
                    </a:lnTo>
                    <a:lnTo>
                      <a:pt x="20" y="10"/>
                    </a:lnTo>
                    <a:lnTo>
                      <a:pt x="17" y="14"/>
                    </a:lnTo>
                    <a:lnTo>
                      <a:pt x="13" y="17"/>
                    </a:lnTo>
                    <a:lnTo>
                      <a:pt x="13" y="21"/>
                    </a:lnTo>
                    <a:close/>
                    <a:moveTo>
                      <a:pt x="10" y="55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6"/>
                    </a:lnTo>
                    <a:lnTo>
                      <a:pt x="17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4" y="66"/>
                    </a:lnTo>
                    <a:lnTo>
                      <a:pt x="38" y="62"/>
                    </a:lnTo>
                    <a:lnTo>
                      <a:pt x="41" y="55"/>
                    </a:lnTo>
                    <a:lnTo>
                      <a:pt x="38" y="48"/>
                    </a:lnTo>
                    <a:lnTo>
                      <a:pt x="34" y="45"/>
                    </a:lnTo>
                    <a:lnTo>
                      <a:pt x="31" y="41"/>
                    </a:lnTo>
                    <a:lnTo>
                      <a:pt x="24" y="41"/>
                    </a:lnTo>
                    <a:lnTo>
                      <a:pt x="17" y="41"/>
                    </a:lnTo>
                    <a:lnTo>
                      <a:pt x="13" y="45"/>
                    </a:lnTo>
                    <a:lnTo>
                      <a:pt x="10" y="48"/>
                    </a:lnTo>
                    <a:lnTo>
                      <a:pt x="10" y="55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90" name="Freeform 303"/>
              <p:cNvSpPr>
                <a:spLocks/>
              </p:cNvSpPr>
              <p:nvPr/>
            </p:nvSpPr>
            <p:spPr bwMode="auto">
              <a:xfrm>
                <a:off x="4076" y="3559"/>
                <a:ext cx="52" cy="79"/>
              </a:xfrm>
              <a:custGeom>
                <a:avLst/>
                <a:gdLst>
                  <a:gd name="T0" fmla="*/ 0 w 52"/>
                  <a:gd name="T1" fmla="*/ 10 h 79"/>
                  <a:gd name="T2" fmla="*/ 0 w 52"/>
                  <a:gd name="T3" fmla="*/ 0 h 79"/>
                  <a:gd name="T4" fmla="*/ 52 w 52"/>
                  <a:gd name="T5" fmla="*/ 0 h 79"/>
                  <a:gd name="T6" fmla="*/ 52 w 52"/>
                  <a:gd name="T7" fmla="*/ 10 h 79"/>
                  <a:gd name="T8" fmla="*/ 45 w 52"/>
                  <a:gd name="T9" fmla="*/ 17 h 79"/>
                  <a:gd name="T10" fmla="*/ 39 w 52"/>
                  <a:gd name="T11" fmla="*/ 31 h 79"/>
                  <a:gd name="T12" fmla="*/ 32 w 52"/>
                  <a:gd name="T13" fmla="*/ 45 h 79"/>
                  <a:gd name="T14" fmla="*/ 28 w 52"/>
                  <a:gd name="T15" fmla="*/ 59 h 79"/>
                  <a:gd name="T16" fmla="*/ 25 w 52"/>
                  <a:gd name="T17" fmla="*/ 69 h 79"/>
                  <a:gd name="T18" fmla="*/ 25 w 52"/>
                  <a:gd name="T19" fmla="*/ 79 h 79"/>
                  <a:gd name="T20" fmla="*/ 14 w 52"/>
                  <a:gd name="T21" fmla="*/ 79 h 79"/>
                  <a:gd name="T22" fmla="*/ 14 w 52"/>
                  <a:gd name="T23" fmla="*/ 69 h 79"/>
                  <a:gd name="T24" fmla="*/ 18 w 52"/>
                  <a:gd name="T25" fmla="*/ 59 h 79"/>
                  <a:gd name="T26" fmla="*/ 21 w 52"/>
                  <a:gd name="T27" fmla="*/ 45 h 79"/>
                  <a:gd name="T28" fmla="*/ 28 w 52"/>
                  <a:gd name="T29" fmla="*/ 31 h 79"/>
                  <a:gd name="T30" fmla="*/ 35 w 52"/>
                  <a:gd name="T31" fmla="*/ 21 h 79"/>
                  <a:gd name="T32" fmla="*/ 42 w 52"/>
                  <a:gd name="T33" fmla="*/ 10 h 79"/>
                  <a:gd name="T34" fmla="*/ 0 w 52"/>
                  <a:gd name="T35" fmla="*/ 10 h 7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2"/>
                  <a:gd name="T55" fmla="*/ 0 h 79"/>
                  <a:gd name="T56" fmla="*/ 52 w 52"/>
                  <a:gd name="T57" fmla="*/ 79 h 7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2" h="79">
                    <a:moveTo>
                      <a:pt x="0" y="10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52" y="10"/>
                    </a:lnTo>
                    <a:lnTo>
                      <a:pt x="45" y="17"/>
                    </a:lnTo>
                    <a:lnTo>
                      <a:pt x="39" y="31"/>
                    </a:lnTo>
                    <a:lnTo>
                      <a:pt x="32" y="45"/>
                    </a:lnTo>
                    <a:lnTo>
                      <a:pt x="28" y="59"/>
                    </a:lnTo>
                    <a:lnTo>
                      <a:pt x="25" y="69"/>
                    </a:lnTo>
                    <a:lnTo>
                      <a:pt x="25" y="79"/>
                    </a:lnTo>
                    <a:lnTo>
                      <a:pt x="14" y="79"/>
                    </a:lnTo>
                    <a:lnTo>
                      <a:pt x="14" y="69"/>
                    </a:lnTo>
                    <a:lnTo>
                      <a:pt x="18" y="59"/>
                    </a:lnTo>
                    <a:lnTo>
                      <a:pt x="21" y="45"/>
                    </a:lnTo>
                    <a:lnTo>
                      <a:pt x="28" y="31"/>
                    </a:lnTo>
                    <a:lnTo>
                      <a:pt x="35" y="21"/>
                    </a:lnTo>
                    <a:lnTo>
                      <a:pt x="42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91" name="Freeform 304"/>
              <p:cNvSpPr>
                <a:spLocks noEditPoints="1"/>
              </p:cNvSpPr>
              <p:nvPr/>
            </p:nvSpPr>
            <p:spPr bwMode="auto">
              <a:xfrm>
                <a:off x="4242" y="3559"/>
                <a:ext cx="52" cy="79"/>
              </a:xfrm>
              <a:custGeom>
                <a:avLst/>
                <a:gdLst>
                  <a:gd name="T0" fmla="*/ 52 w 52"/>
                  <a:gd name="T1" fmla="*/ 21 h 79"/>
                  <a:gd name="T2" fmla="*/ 42 w 52"/>
                  <a:gd name="T3" fmla="*/ 21 h 79"/>
                  <a:gd name="T4" fmla="*/ 38 w 52"/>
                  <a:gd name="T5" fmla="*/ 17 h 79"/>
                  <a:gd name="T6" fmla="*/ 38 w 52"/>
                  <a:gd name="T7" fmla="*/ 14 h 79"/>
                  <a:gd name="T8" fmla="*/ 32 w 52"/>
                  <a:gd name="T9" fmla="*/ 10 h 79"/>
                  <a:gd name="T10" fmla="*/ 28 w 52"/>
                  <a:gd name="T11" fmla="*/ 10 h 79"/>
                  <a:gd name="T12" fmla="*/ 21 w 52"/>
                  <a:gd name="T13" fmla="*/ 10 h 79"/>
                  <a:gd name="T14" fmla="*/ 18 w 52"/>
                  <a:gd name="T15" fmla="*/ 10 h 79"/>
                  <a:gd name="T16" fmla="*/ 14 w 52"/>
                  <a:gd name="T17" fmla="*/ 14 h 79"/>
                  <a:gd name="T18" fmla="*/ 11 w 52"/>
                  <a:gd name="T19" fmla="*/ 21 h 79"/>
                  <a:gd name="T20" fmla="*/ 11 w 52"/>
                  <a:gd name="T21" fmla="*/ 28 h 79"/>
                  <a:gd name="T22" fmla="*/ 11 w 52"/>
                  <a:gd name="T23" fmla="*/ 38 h 79"/>
                  <a:gd name="T24" fmla="*/ 14 w 52"/>
                  <a:gd name="T25" fmla="*/ 35 h 79"/>
                  <a:gd name="T26" fmla="*/ 18 w 52"/>
                  <a:gd name="T27" fmla="*/ 31 h 79"/>
                  <a:gd name="T28" fmla="*/ 25 w 52"/>
                  <a:gd name="T29" fmla="*/ 28 h 79"/>
                  <a:gd name="T30" fmla="*/ 28 w 52"/>
                  <a:gd name="T31" fmla="*/ 28 h 79"/>
                  <a:gd name="T32" fmla="*/ 38 w 52"/>
                  <a:gd name="T33" fmla="*/ 28 h 79"/>
                  <a:gd name="T34" fmla="*/ 45 w 52"/>
                  <a:gd name="T35" fmla="*/ 35 h 79"/>
                  <a:gd name="T36" fmla="*/ 49 w 52"/>
                  <a:gd name="T37" fmla="*/ 41 h 79"/>
                  <a:gd name="T38" fmla="*/ 52 w 52"/>
                  <a:gd name="T39" fmla="*/ 52 h 79"/>
                  <a:gd name="T40" fmla="*/ 52 w 52"/>
                  <a:gd name="T41" fmla="*/ 62 h 79"/>
                  <a:gd name="T42" fmla="*/ 49 w 52"/>
                  <a:gd name="T43" fmla="*/ 66 h 79"/>
                  <a:gd name="T44" fmla="*/ 45 w 52"/>
                  <a:gd name="T45" fmla="*/ 73 h 79"/>
                  <a:gd name="T46" fmla="*/ 38 w 52"/>
                  <a:gd name="T47" fmla="*/ 76 h 79"/>
                  <a:gd name="T48" fmla="*/ 35 w 52"/>
                  <a:gd name="T49" fmla="*/ 79 h 79"/>
                  <a:gd name="T50" fmla="*/ 28 w 52"/>
                  <a:gd name="T51" fmla="*/ 79 h 79"/>
                  <a:gd name="T52" fmla="*/ 14 w 52"/>
                  <a:gd name="T53" fmla="*/ 79 h 79"/>
                  <a:gd name="T54" fmla="*/ 7 w 52"/>
                  <a:gd name="T55" fmla="*/ 73 h 79"/>
                  <a:gd name="T56" fmla="*/ 4 w 52"/>
                  <a:gd name="T57" fmla="*/ 66 h 79"/>
                  <a:gd name="T58" fmla="*/ 0 w 52"/>
                  <a:gd name="T59" fmla="*/ 55 h 79"/>
                  <a:gd name="T60" fmla="*/ 0 w 52"/>
                  <a:gd name="T61" fmla="*/ 41 h 79"/>
                  <a:gd name="T62" fmla="*/ 0 w 52"/>
                  <a:gd name="T63" fmla="*/ 28 h 79"/>
                  <a:gd name="T64" fmla="*/ 4 w 52"/>
                  <a:gd name="T65" fmla="*/ 17 h 79"/>
                  <a:gd name="T66" fmla="*/ 7 w 52"/>
                  <a:gd name="T67" fmla="*/ 10 h 79"/>
                  <a:gd name="T68" fmla="*/ 14 w 52"/>
                  <a:gd name="T69" fmla="*/ 3 h 79"/>
                  <a:gd name="T70" fmla="*/ 21 w 52"/>
                  <a:gd name="T71" fmla="*/ 0 h 79"/>
                  <a:gd name="T72" fmla="*/ 28 w 52"/>
                  <a:gd name="T73" fmla="*/ 0 h 79"/>
                  <a:gd name="T74" fmla="*/ 35 w 52"/>
                  <a:gd name="T75" fmla="*/ 0 h 79"/>
                  <a:gd name="T76" fmla="*/ 42 w 52"/>
                  <a:gd name="T77" fmla="*/ 7 h 79"/>
                  <a:gd name="T78" fmla="*/ 49 w 52"/>
                  <a:gd name="T79" fmla="*/ 10 h 79"/>
                  <a:gd name="T80" fmla="*/ 52 w 52"/>
                  <a:gd name="T81" fmla="*/ 21 h 79"/>
                  <a:gd name="T82" fmla="*/ 11 w 52"/>
                  <a:gd name="T83" fmla="*/ 52 h 79"/>
                  <a:gd name="T84" fmla="*/ 11 w 52"/>
                  <a:gd name="T85" fmla="*/ 59 h 79"/>
                  <a:gd name="T86" fmla="*/ 11 w 52"/>
                  <a:gd name="T87" fmla="*/ 62 h 79"/>
                  <a:gd name="T88" fmla="*/ 14 w 52"/>
                  <a:gd name="T89" fmla="*/ 66 h 79"/>
                  <a:gd name="T90" fmla="*/ 18 w 52"/>
                  <a:gd name="T91" fmla="*/ 69 h 79"/>
                  <a:gd name="T92" fmla="*/ 21 w 52"/>
                  <a:gd name="T93" fmla="*/ 69 h 79"/>
                  <a:gd name="T94" fmla="*/ 25 w 52"/>
                  <a:gd name="T95" fmla="*/ 73 h 79"/>
                  <a:gd name="T96" fmla="*/ 32 w 52"/>
                  <a:gd name="T97" fmla="*/ 69 h 79"/>
                  <a:gd name="T98" fmla="*/ 38 w 52"/>
                  <a:gd name="T99" fmla="*/ 66 h 79"/>
                  <a:gd name="T100" fmla="*/ 42 w 52"/>
                  <a:gd name="T101" fmla="*/ 62 h 79"/>
                  <a:gd name="T102" fmla="*/ 42 w 52"/>
                  <a:gd name="T103" fmla="*/ 55 h 79"/>
                  <a:gd name="T104" fmla="*/ 42 w 52"/>
                  <a:gd name="T105" fmla="*/ 45 h 79"/>
                  <a:gd name="T106" fmla="*/ 38 w 52"/>
                  <a:gd name="T107" fmla="*/ 41 h 79"/>
                  <a:gd name="T108" fmla="*/ 32 w 52"/>
                  <a:gd name="T109" fmla="*/ 38 h 79"/>
                  <a:gd name="T110" fmla="*/ 25 w 52"/>
                  <a:gd name="T111" fmla="*/ 38 h 79"/>
                  <a:gd name="T112" fmla="*/ 18 w 52"/>
                  <a:gd name="T113" fmla="*/ 38 h 79"/>
                  <a:gd name="T114" fmla="*/ 14 w 52"/>
                  <a:gd name="T115" fmla="*/ 41 h 79"/>
                  <a:gd name="T116" fmla="*/ 11 w 52"/>
                  <a:gd name="T117" fmla="*/ 45 h 79"/>
                  <a:gd name="T118" fmla="*/ 11 w 52"/>
                  <a:gd name="T119" fmla="*/ 52 h 79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2"/>
                  <a:gd name="T181" fmla="*/ 0 h 79"/>
                  <a:gd name="T182" fmla="*/ 52 w 52"/>
                  <a:gd name="T183" fmla="*/ 79 h 79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2" h="79">
                    <a:moveTo>
                      <a:pt x="52" y="21"/>
                    </a:moveTo>
                    <a:lnTo>
                      <a:pt x="42" y="21"/>
                    </a:lnTo>
                    <a:lnTo>
                      <a:pt x="38" y="17"/>
                    </a:lnTo>
                    <a:lnTo>
                      <a:pt x="38" y="14"/>
                    </a:lnTo>
                    <a:lnTo>
                      <a:pt x="32" y="10"/>
                    </a:lnTo>
                    <a:lnTo>
                      <a:pt x="28" y="10"/>
                    </a:lnTo>
                    <a:lnTo>
                      <a:pt x="21" y="10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lnTo>
                      <a:pt x="14" y="35"/>
                    </a:lnTo>
                    <a:lnTo>
                      <a:pt x="18" y="31"/>
                    </a:lnTo>
                    <a:lnTo>
                      <a:pt x="25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1"/>
                    </a:lnTo>
                    <a:lnTo>
                      <a:pt x="52" y="52"/>
                    </a:lnTo>
                    <a:lnTo>
                      <a:pt x="52" y="62"/>
                    </a:lnTo>
                    <a:lnTo>
                      <a:pt x="49" y="66"/>
                    </a:lnTo>
                    <a:lnTo>
                      <a:pt x="45" y="73"/>
                    </a:lnTo>
                    <a:lnTo>
                      <a:pt x="38" y="76"/>
                    </a:lnTo>
                    <a:lnTo>
                      <a:pt x="35" y="79"/>
                    </a:lnTo>
                    <a:lnTo>
                      <a:pt x="28" y="79"/>
                    </a:lnTo>
                    <a:lnTo>
                      <a:pt x="14" y="79"/>
                    </a:lnTo>
                    <a:lnTo>
                      <a:pt x="7" y="73"/>
                    </a:lnTo>
                    <a:lnTo>
                      <a:pt x="4" y="66"/>
                    </a:lnTo>
                    <a:lnTo>
                      <a:pt x="0" y="55"/>
                    </a:lnTo>
                    <a:lnTo>
                      <a:pt x="0" y="41"/>
                    </a:lnTo>
                    <a:lnTo>
                      <a:pt x="0" y="28"/>
                    </a:lnTo>
                    <a:lnTo>
                      <a:pt x="4" y="17"/>
                    </a:lnTo>
                    <a:lnTo>
                      <a:pt x="7" y="10"/>
                    </a:lnTo>
                    <a:lnTo>
                      <a:pt x="14" y="3"/>
                    </a:lnTo>
                    <a:lnTo>
                      <a:pt x="21" y="0"/>
                    </a:lnTo>
                    <a:lnTo>
                      <a:pt x="28" y="0"/>
                    </a:lnTo>
                    <a:lnTo>
                      <a:pt x="35" y="0"/>
                    </a:lnTo>
                    <a:lnTo>
                      <a:pt x="42" y="7"/>
                    </a:lnTo>
                    <a:lnTo>
                      <a:pt x="49" y="10"/>
                    </a:lnTo>
                    <a:lnTo>
                      <a:pt x="52" y="21"/>
                    </a:lnTo>
                    <a:close/>
                    <a:moveTo>
                      <a:pt x="11" y="52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62"/>
                    </a:lnTo>
                    <a:lnTo>
                      <a:pt x="42" y="55"/>
                    </a:lnTo>
                    <a:lnTo>
                      <a:pt x="42" y="45"/>
                    </a:lnTo>
                    <a:lnTo>
                      <a:pt x="38" y="41"/>
                    </a:lnTo>
                    <a:lnTo>
                      <a:pt x="32" y="38"/>
                    </a:lnTo>
                    <a:lnTo>
                      <a:pt x="25" y="38"/>
                    </a:lnTo>
                    <a:lnTo>
                      <a:pt x="18" y="38"/>
                    </a:lnTo>
                    <a:lnTo>
                      <a:pt x="14" y="41"/>
                    </a:lnTo>
                    <a:lnTo>
                      <a:pt x="11" y="45"/>
                    </a:lnTo>
                    <a:lnTo>
                      <a:pt x="11" y="5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92" name="Freeform 305"/>
              <p:cNvSpPr>
                <a:spLocks/>
              </p:cNvSpPr>
              <p:nvPr/>
            </p:nvSpPr>
            <p:spPr bwMode="auto">
              <a:xfrm>
                <a:off x="4408" y="3559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1 w 52"/>
                  <a:gd name="T3" fmla="*/ 59 h 79"/>
                  <a:gd name="T4" fmla="*/ 11 w 52"/>
                  <a:gd name="T5" fmla="*/ 62 h 79"/>
                  <a:gd name="T6" fmla="*/ 14 w 52"/>
                  <a:gd name="T7" fmla="*/ 69 h 79"/>
                  <a:gd name="T8" fmla="*/ 21 w 52"/>
                  <a:gd name="T9" fmla="*/ 69 h 79"/>
                  <a:gd name="T10" fmla="*/ 25 w 52"/>
                  <a:gd name="T11" fmla="*/ 73 h 79"/>
                  <a:gd name="T12" fmla="*/ 31 w 52"/>
                  <a:gd name="T13" fmla="*/ 69 h 79"/>
                  <a:gd name="T14" fmla="*/ 38 w 52"/>
                  <a:gd name="T15" fmla="*/ 66 h 79"/>
                  <a:gd name="T16" fmla="*/ 42 w 52"/>
                  <a:gd name="T17" fmla="*/ 59 h 79"/>
                  <a:gd name="T18" fmla="*/ 42 w 52"/>
                  <a:gd name="T19" fmla="*/ 52 h 79"/>
                  <a:gd name="T20" fmla="*/ 42 w 52"/>
                  <a:gd name="T21" fmla="*/ 45 h 79"/>
                  <a:gd name="T22" fmla="*/ 38 w 52"/>
                  <a:gd name="T23" fmla="*/ 41 h 79"/>
                  <a:gd name="T24" fmla="*/ 31 w 52"/>
                  <a:gd name="T25" fmla="*/ 38 h 79"/>
                  <a:gd name="T26" fmla="*/ 25 w 52"/>
                  <a:gd name="T27" fmla="*/ 35 h 79"/>
                  <a:gd name="T28" fmla="*/ 21 w 52"/>
                  <a:gd name="T29" fmla="*/ 35 h 79"/>
                  <a:gd name="T30" fmla="*/ 18 w 52"/>
                  <a:gd name="T31" fmla="*/ 38 h 79"/>
                  <a:gd name="T32" fmla="*/ 14 w 52"/>
                  <a:gd name="T33" fmla="*/ 41 h 79"/>
                  <a:gd name="T34" fmla="*/ 11 w 52"/>
                  <a:gd name="T35" fmla="*/ 41 h 79"/>
                  <a:gd name="T36" fmla="*/ 0 w 52"/>
                  <a:gd name="T37" fmla="*/ 41 h 79"/>
                  <a:gd name="T38" fmla="*/ 11 w 52"/>
                  <a:gd name="T39" fmla="*/ 0 h 79"/>
                  <a:gd name="T40" fmla="*/ 49 w 52"/>
                  <a:gd name="T41" fmla="*/ 0 h 79"/>
                  <a:gd name="T42" fmla="*/ 49 w 52"/>
                  <a:gd name="T43" fmla="*/ 10 h 79"/>
                  <a:gd name="T44" fmla="*/ 18 w 52"/>
                  <a:gd name="T45" fmla="*/ 10 h 79"/>
                  <a:gd name="T46" fmla="*/ 14 w 52"/>
                  <a:gd name="T47" fmla="*/ 31 h 79"/>
                  <a:gd name="T48" fmla="*/ 21 w 52"/>
                  <a:gd name="T49" fmla="*/ 28 h 79"/>
                  <a:gd name="T50" fmla="*/ 28 w 52"/>
                  <a:gd name="T51" fmla="*/ 28 h 79"/>
                  <a:gd name="T52" fmla="*/ 38 w 52"/>
                  <a:gd name="T53" fmla="*/ 28 h 79"/>
                  <a:gd name="T54" fmla="*/ 45 w 52"/>
                  <a:gd name="T55" fmla="*/ 35 h 79"/>
                  <a:gd name="T56" fmla="*/ 49 w 52"/>
                  <a:gd name="T57" fmla="*/ 41 h 79"/>
                  <a:gd name="T58" fmla="*/ 52 w 52"/>
                  <a:gd name="T59" fmla="*/ 52 h 79"/>
                  <a:gd name="T60" fmla="*/ 49 w 52"/>
                  <a:gd name="T61" fmla="*/ 62 h 79"/>
                  <a:gd name="T62" fmla="*/ 45 w 52"/>
                  <a:gd name="T63" fmla="*/ 73 h 79"/>
                  <a:gd name="T64" fmla="*/ 42 w 52"/>
                  <a:gd name="T65" fmla="*/ 76 h 79"/>
                  <a:gd name="T66" fmla="*/ 35 w 52"/>
                  <a:gd name="T67" fmla="*/ 79 h 79"/>
                  <a:gd name="T68" fmla="*/ 25 w 52"/>
                  <a:gd name="T69" fmla="*/ 79 h 79"/>
                  <a:gd name="T70" fmla="*/ 14 w 52"/>
                  <a:gd name="T71" fmla="*/ 79 h 79"/>
                  <a:gd name="T72" fmla="*/ 7 w 52"/>
                  <a:gd name="T73" fmla="*/ 76 h 79"/>
                  <a:gd name="T74" fmla="*/ 4 w 52"/>
                  <a:gd name="T75" fmla="*/ 69 h 79"/>
                  <a:gd name="T76" fmla="*/ 0 w 52"/>
                  <a:gd name="T77" fmla="*/ 59 h 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79"/>
                  <a:gd name="T119" fmla="*/ 52 w 52"/>
                  <a:gd name="T120" fmla="*/ 79 h 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79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1"/>
                    </a:lnTo>
                    <a:lnTo>
                      <a:pt x="31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1"/>
                    </a:lnTo>
                    <a:lnTo>
                      <a:pt x="11" y="41"/>
                    </a:lnTo>
                    <a:lnTo>
                      <a:pt x="0" y="41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1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79"/>
                    </a:lnTo>
                    <a:lnTo>
                      <a:pt x="25" y="79"/>
                    </a:lnTo>
                    <a:lnTo>
                      <a:pt x="14" y="79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93" name="Freeform 306"/>
              <p:cNvSpPr>
                <a:spLocks noEditPoints="1"/>
              </p:cNvSpPr>
              <p:nvPr/>
            </p:nvSpPr>
            <p:spPr bwMode="auto">
              <a:xfrm>
                <a:off x="4571" y="3559"/>
                <a:ext cx="55" cy="79"/>
              </a:xfrm>
              <a:custGeom>
                <a:avLst/>
                <a:gdLst>
                  <a:gd name="T0" fmla="*/ 34 w 55"/>
                  <a:gd name="T1" fmla="*/ 79 h 79"/>
                  <a:gd name="T2" fmla="*/ 34 w 55"/>
                  <a:gd name="T3" fmla="*/ 62 h 79"/>
                  <a:gd name="T4" fmla="*/ 0 w 55"/>
                  <a:gd name="T5" fmla="*/ 62 h 79"/>
                  <a:gd name="T6" fmla="*/ 0 w 55"/>
                  <a:gd name="T7" fmla="*/ 52 h 79"/>
                  <a:gd name="T8" fmla="*/ 38 w 55"/>
                  <a:gd name="T9" fmla="*/ 0 h 79"/>
                  <a:gd name="T10" fmla="*/ 45 w 55"/>
                  <a:gd name="T11" fmla="*/ 0 h 79"/>
                  <a:gd name="T12" fmla="*/ 45 w 55"/>
                  <a:gd name="T13" fmla="*/ 52 h 79"/>
                  <a:gd name="T14" fmla="*/ 55 w 55"/>
                  <a:gd name="T15" fmla="*/ 52 h 79"/>
                  <a:gd name="T16" fmla="*/ 55 w 55"/>
                  <a:gd name="T17" fmla="*/ 62 h 79"/>
                  <a:gd name="T18" fmla="*/ 45 w 55"/>
                  <a:gd name="T19" fmla="*/ 62 h 79"/>
                  <a:gd name="T20" fmla="*/ 45 w 55"/>
                  <a:gd name="T21" fmla="*/ 79 h 79"/>
                  <a:gd name="T22" fmla="*/ 34 w 55"/>
                  <a:gd name="T23" fmla="*/ 79 h 79"/>
                  <a:gd name="T24" fmla="*/ 34 w 55"/>
                  <a:gd name="T25" fmla="*/ 52 h 79"/>
                  <a:gd name="T26" fmla="*/ 34 w 55"/>
                  <a:gd name="T27" fmla="*/ 21 h 79"/>
                  <a:gd name="T28" fmla="*/ 14 w 55"/>
                  <a:gd name="T29" fmla="*/ 52 h 79"/>
                  <a:gd name="T30" fmla="*/ 34 w 55"/>
                  <a:gd name="T31" fmla="*/ 52 h 7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5"/>
                  <a:gd name="T49" fmla="*/ 0 h 79"/>
                  <a:gd name="T50" fmla="*/ 55 w 55"/>
                  <a:gd name="T51" fmla="*/ 79 h 7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5" h="79">
                    <a:moveTo>
                      <a:pt x="34" y="79"/>
                    </a:moveTo>
                    <a:lnTo>
                      <a:pt x="34" y="62"/>
                    </a:lnTo>
                    <a:lnTo>
                      <a:pt x="0" y="62"/>
                    </a:lnTo>
                    <a:lnTo>
                      <a:pt x="0" y="52"/>
                    </a:lnTo>
                    <a:lnTo>
                      <a:pt x="38" y="0"/>
                    </a:lnTo>
                    <a:lnTo>
                      <a:pt x="45" y="0"/>
                    </a:lnTo>
                    <a:lnTo>
                      <a:pt x="45" y="52"/>
                    </a:lnTo>
                    <a:lnTo>
                      <a:pt x="55" y="52"/>
                    </a:lnTo>
                    <a:lnTo>
                      <a:pt x="55" y="62"/>
                    </a:lnTo>
                    <a:lnTo>
                      <a:pt x="45" y="62"/>
                    </a:lnTo>
                    <a:lnTo>
                      <a:pt x="45" y="79"/>
                    </a:lnTo>
                    <a:lnTo>
                      <a:pt x="34" y="79"/>
                    </a:lnTo>
                    <a:close/>
                    <a:moveTo>
                      <a:pt x="34" y="52"/>
                    </a:moveTo>
                    <a:lnTo>
                      <a:pt x="34" y="21"/>
                    </a:lnTo>
                    <a:lnTo>
                      <a:pt x="14" y="52"/>
                    </a:lnTo>
                    <a:lnTo>
                      <a:pt x="34" y="5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94" name="Freeform 307"/>
              <p:cNvSpPr>
                <a:spLocks/>
              </p:cNvSpPr>
              <p:nvPr/>
            </p:nvSpPr>
            <p:spPr bwMode="auto">
              <a:xfrm>
                <a:off x="4740" y="3559"/>
                <a:ext cx="52" cy="79"/>
              </a:xfrm>
              <a:custGeom>
                <a:avLst/>
                <a:gdLst>
                  <a:gd name="T0" fmla="*/ 0 w 52"/>
                  <a:gd name="T1" fmla="*/ 59 h 79"/>
                  <a:gd name="T2" fmla="*/ 11 w 52"/>
                  <a:gd name="T3" fmla="*/ 59 h 79"/>
                  <a:gd name="T4" fmla="*/ 14 w 52"/>
                  <a:gd name="T5" fmla="*/ 62 h 79"/>
                  <a:gd name="T6" fmla="*/ 14 w 52"/>
                  <a:gd name="T7" fmla="*/ 69 h 79"/>
                  <a:gd name="T8" fmla="*/ 21 w 52"/>
                  <a:gd name="T9" fmla="*/ 69 h 79"/>
                  <a:gd name="T10" fmla="*/ 24 w 52"/>
                  <a:gd name="T11" fmla="*/ 73 h 79"/>
                  <a:gd name="T12" fmla="*/ 31 w 52"/>
                  <a:gd name="T13" fmla="*/ 69 h 79"/>
                  <a:gd name="T14" fmla="*/ 38 w 52"/>
                  <a:gd name="T15" fmla="*/ 66 h 79"/>
                  <a:gd name="T16" fmla="*/ 42 w 52"/>
                  <a:gd name="T17" fmla="*/ 62 h 79"/>
                  <a:gd name="T18" fmla="*/ 42 w 52"/>
                  <a:gd name="T19" fmla="*/ 55 h 79"/>
                  <a:gd name="T20" fmla="*/ 42 w 52"/>
                  <a:gd name="T21" fmla="*/ 48 h 79"/>
                  <a:gd name="T22" fmla="*/ 38 w 52"/>
                  <a:gd name="T23" fmla="*/ 45 h 79"/>
                  <a:gd name="T24" fmla="*/ 31 w 52"/>
                  <a:gd name="T25" fmla="*/ 41 h 79"/>
                  <a:gd name="T26" fmla="*/ 28 w 52"/>
                  <a:gd name="T27" fmla="*/ 41 h 79"/>
                  <a:gd name="T28" fmla="*/ 24 w 52"/>
                  <a:gd name="T29" fmla="*/ 41 h 79"/>
                  <a:gd name="T30" fmla="*/ 21 w 52"/>
                  <a:gd name="T31" fmla="*/ 41 h 79"/>
                  <a:gd name="T32" fmla="*/ 21 w 52"/>
                  <a:gd name="T33" fmla="*/ 31 h 79"/>
                  <a:gd name="T34" fmla="*/ 21 w 52"/>
                  <a:gd name="T35" fmla="*/ 31 h 79"/>
                  <a:gd name="T36" fmla="*/ 21 w 52"/>
                  <a:gd name="T37" fmla="*/ 31 h 79"/>
                  <a:gd name="T38" fmla="*/ 28 w 52"/>
                  <a:gd name="T39" fmla="*/ 31 h 79"/>
                  <a:gd name="T40" fmla="*/ 31 w 52"/>
                  <a:gd name="T41" fmla="*/ 28 h 79"/>
                  <a:gd name="T42" fmla="*/ 35 w 52"/>
                  <a:gd name="T43" fmla="*/ 24 h 79"/>
                  <a:gd name="T44" fmla="*/ 38 w 52"/>
                  <a:gd name="T45" fmla="*/ 21 h 79"/>
                  <a:gd name="T46" fmla="*/ 35 w 52"/>
                  <a:gd name="T47" fmla="*/ 17 h 79"/>
                  <a:gd name="T48" fmla="*/ 35 w 52"/>
                  <a:gd name="T49" fmla="*/ 14 h 79"/>
                  <a:gd name="T50" fmla="*/ 31 w 52"/>
                  <a:gd name="T51" fmla="*/ 10 h 79"/>
                  <a:gd name="T52" fmla="*/ 24 w 52"/>
                  <a:gd name="T53" fmla="*/ 10 h 79"/>
                  <a:gd name="T54" fmla="*/ 21 w 52"/>
                  <a:gd name="T55" fmla="*/ 10 h 79"/>
                  <a:gd name="T56" fmla="*/ 17 w 52"/>
                  <a:gd name="T57" fmla="*/ 14 h 79"/>
                  <a:gd name="T58" fmla="*/ 14 w 52"/>
                  <a:gd name="T59" fmla="*/ 17 h 79"/>
                  <a:gd name="T60" fmla="*/ 11 w 52"/>
                  <a:gd name="T61" fmla="*/ 21 h 79"/>
                  <a:gd name="T62" fmla="*/ 0 w 52"/>
                  <a:gd name="T63" fmla="*/ 21 h 79"/>
                  <a:gd name="T64" fmla="*/ 4 w 52"/>
                  <a:gd name="T65" fmla="*/ 10 h 79"/>
                  <a:gd name="T66" fmla="*/ 11 w 52"/>
                  <a:gd name="T67" fmla="*/ 7 h 79"/>
                  <a:gd name="T68" fmla="*/ 17 w 52"/>
                  <a:gd name="T69" fmla="*/ 0 h 79"/>
                  <a:gd name="T70" fmla="*/ 24 w 52"/>
                  <a:gd name="T71" fmla="*/ 0 h 79"/>
                  <a:gd name="T72" fmla="*/ 31 w 52"/>
                  <a:gd name="T73" fmla="*/ 0 h 79"/>
                  <a:gd name="T74" fmla="*/ 35 w 52"/>
                  <a:gd name="T75" fmla="*/ 3 h 79"/>
                  <a:gd name="T76" fmla="*/ 42 w 52"/>
                  <a:gd name="T77" fmla="*/ 7 h 79"/>
                  <a:gd name="T78" fmla="*/ 45 w 52"/>
                  <a:gd name="T79" fmla="*/ 10 h 79"/>
                  <a:gd name="T80" fmla="*/ 45 w 52"/>
                  <a:gd name="T81" fmla="*/ 14 h 79"/>
                  <a:gd name="T82" fmla="*/ 49 w 52"/>
                  <a:gd name="T83" fmla="*/ 21 h 79"/>
                  <a:gd name="T84" fmla="*/ 45 w 52"/>
                  <a:gd name="T85" fmla="*/ 24 h 79"/>
                  <a:gd name="T86" fmla="*/ 45 w 52"/>
                  <a:gd name="T87" fmla="*/ 28 h 79"/>
                  <a:gd name="T88" fmla="*/ 42 w 52"/>
                  <a:gd name="T89" fmla="*/ 31 h 79"/>
                  <a:gd name="T90" fmla="*/ 35 w 52"/>
                  <a:gd name="T91" fmla="*/ 35 h 79"/>
                  <a:gd name="T92" fmla="*/ 42 w 52"/>
                  <a:gd name="T93" fmla="*/ 38 h 79"/>
                  <a:gd name="T94" fmla="*/ 49 w 52"/>
                  <a:gd name="T95" fmla="*/ 41 h 79"/>
                  <a:gd name="T96" fmla="*/ 52 w 52"/>
                  <a:gd name="T97" fmla="*/ 48 h 79"/>
                  <a:gd name="T98" fmla="*/ 52 w 52"/>
                  <a:gd name="T99" fmla="*/ 55 h 79"/>
                  <a:gd name="T100" fmla="*/ 49 w 52"/>
                  <a:gd name="T101" fmla="*/ 66 h 79"/>
                  <a:gd name="T102" fmla="*/ 45 w 52"/>
                  <a:gd name="T103" fmla="*/ 73 h 79"/>
                  <a:gd name="T104" fmla="*/ 35 w 52"/>
                  <a:gd name="T105" fmla="*/ 79 h 79"/>
                  <a:gd name="T106" fmla="*/ 24 w 52"/>
                  <a:gd name="T107" fmla="*/ 79 h 79"/>
                  <a:gd name="T108" fmla="*/ 14 w 52"/>
                  <a:gd name="T109" fmla="*/ 79 h 79"/>
                  <a:gd name="T110" fmla="*/ 7 w 52"/>
                  <a:gd name="T111" fmla="*/ 76 h 79"/>
                  <a:gd name="T112" fmla="*/ 4 w 52"/>
                  <a:gd name="T113" fmla="*/ 69 h 79"/>
                  <a:gd name="T114" fmla="*/ 0 w 52"/>
                  <a:gd name="T115" fmla="*/ 59 h 79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2"/>
                  <a:gd name="T175" fmla="*/ 0 h 79"/>
                  <a:gd name="T176" fmla="*/ 52 w 52"/>
                  <a:gd name="T177" fmla="*/ 79 h 79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2" h="79">
                    <a:moveTo>
                      <a:pt x="0" y="59"/>
                    </a:moveTo>
                    <a:lnTo>
                      <a:pt x="11" y="59"/>
                    </a:lnTo>
                    <a:lnTo>
                      <a:pt x="14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62"/>
                    </a:lnTo>
                    <a:lnTo>
                      <a:pt x="42" y="55"/>
                    </a:lnTo>
                    <a:lnTo>
                      <a:pt x="42" y="48"/>
                    </a:lnTo>
                    <a:lnTo>
                      <a:pt x="38" y="45"/>
                    </a:lnTo>
                    <a:lnTo>
                      <a:pt x="31" y="41"/>
                    </a:lnTo>
                    <a:lnTo>
                      <a:pt x="28" y="41"/>
                    </a:lnTo>
                    <a:lnTo>
                      <a:pt x="24" y="41"/>
                    </a:lnTo>
                    <a:lnTo>
                      <a:pt x="21" y="41"/>
                    </a:lnTo>
                    <a:lnTo>
                      <a:pt x="21" y="31"/>
                    </a:lnTo>
                    <a:lnTo>
                      <a:pt x="28" y="31"/>
                    </a:lnTo>
                    <a:lnTo>
                      <a:pt x="31" y="28"/>
                    </a:lnTo>
                    <a:lnTo>
                      <a:pt x="35" y="24"/>
                    </a:lnTo>
                    <a:lnTo>
                      <a:pt x="38" y="21"/>
                    </a:lnTo>
                    <a:lnTo>
                      <a:pt x="35" y="17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10"/>
                    </a:lnTo>
                    <a:lnTo>
                      <a:pt x="21" y="10"/>
                    </a:lnTo>
                    <a:lnTo>
                      <a:pt x="17" y="14"/>
                    </a:lnTo>
                    <a:lnTo>
                      <a:pt x="14" y="17"/>
                    </a:lnTo>
                    <a:lnTo>
                      <a:pt x="11" y="21"/>
                    </a:lnTo>
                    <a:lnTo>
                      <a:pt x="0" y="21"/>
                    </a:lnTo>
                    <a:lnTo>
                      <a:pt x="4" y="10"/>
                    </a:lnTo>
                    <a:lnTo>
                      <a:pt x="11" y="7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3"/>
                    </a:lnTo>
                    <a:lnTo>
                      <a:pt x="42" y="7"/>
                    </a:lnTo>
                    <a:lnTo>
                      <a:pt x="45" y="10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5" y="24"/>
                    </a:lnTo>
                    <a:lnTo>
                      <a:pt x="45" y="28"/>
                    </a:lnTo>
                    <a:lnTo>
                      <a:pt x="42" y="31"/>
                    </a:lnTo>
                    <a:lnTo>
                      <a:pt x="35" y="35"/>
                    </a:lnTo>
                    <a:lnTo>
                      <a:pt x="42" y="38"/>
                    </a:lnTo>
                    <a:lnTo>
                      <a:pt x="49" y="41"/>
                    </a:lnTo>
                    <a:lnTo>
                      <a:pt x="52" y="48"/>
                    </a:lnTo>
                    <a:lnTo>
                      <a:pt x="52" y="55"/>
                    </a:lnTo>
                    <a:lnTo>
                      <a:pt x="49" y="66"/>
                    </a:lnTo>
                    <a:lnTo>
                      <a:pt x="45" y="73"/>
                    </a:lnTo>
                    <a:lnTo>
                      <a:pt x="35" y="79"/>
                    </a:lnTo>
                    <a:lnTo>
                      <a:pt x="24" y="79"/>
                    </a:lnTo>
                    <a:lnTo>
                      <a:pt x="14" y="79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95" name="Freeform 308"/>
              <p:cNvSpPr>
                <a:spLocks noEditPoints="1"/>
              </p:cNvSpPr>
              <p:nvPr/>
            </p:nvSpPr>
            <p:spPr bwMode="auto">
              <a:xfrm>
                <a:off x="4076" y="3393"/>
                <a:ext cx="52" cy="80"/>
              </a:xfrm>
              <a:custGeom>
                <a:avLst/>
                <a:gdLst>
                  <a:gd name="T0" fmla="*/ 52 w 52"/>
                  <a:gd name="T1" fmla="*/ 21 h 80"/>
                  <a:gd name="T2" fmla="*/ 42 w 52"/>
                  <a:gd name="T3" fmla="*/ 21 h 80"/>
                  <a:gd name="T4" fmla="*/ 39 w 52"/>
                  <a:gd name="T5" fmla="*/ 17 h 80"/>
                  <a:gd name="T6" fmla="*/ 39 w 52"/>
                  <a:gd name="T7" fmla="*/ 14 h 80"/>
                  <a:gd name="T8" fmla="*/ 32 w 52"/>
                  <a:gd name="T9" fmla="*/ 10 h 80"/>
                  <a:gd name="T10" fmla="*/ 28 w 52"/>
                  <a:gd name="T11" fmla="*/ 10 h 80"/>
                  <a:gd name="T12" fmla="*/ 21 w 52"/>
                  <a:gd name="T13" fmla="*/ 10 h 80"/>
                  <a:gd name="T14" fmla="*/ 18 w 52"/>
                  <a:gd name="T15" fmla="*/ 10 h 80"/>
                  <a:gd name="T16" fmla="*/ 14 w 52"/>
                  <a:gd name="T17" fmla="*/ 14 h 80"/>
                  <a:gd name="T18" fmla="*/ 11 w 52"/>
                  <a:gd name="T19" fmla="*/ 21 h 80"/>
                  <a:gd name="T20" fmla="*/ 11 w 52"/>
                  <a:gd name="T21" fmla="*/ 28 h 80"/>
                  <a:gd name="T22" fmla="*/ 11 w 52"/>
                  <a:gd name="T23" fmla="*/ 38 h 80"/>
                  <a:gd name="T24" fmla="*/ 14 w 52"/>
                  <a:gd name="T25" fmla="*/ 35 h 80"/>
                  <a:gd name="T26" fmla="*/ 18 w 52"/>
                  <a:gd name="T27" fmla="*/ 31 h 80"/>
                  <a:gd name="T28" fmla="*/ 25 w 52"/>
                  <a:gd name="T29" fmla="*/ 28 h 80"/>
                  <a:gd name="T30" fmla="*/ 28 w 52"/>
                  <a:gd name="T31" fmla="*/ 28 h 80"/>
                  <a:gd name="T32" fmla="*/ 39 w 52"/>
                  <a:gd name="T33" fmla="*/ 28 h 80"/>
                  <a:gd name="T34" fmla="*/ 45 w 52"/>
                  <a:gd name="T35" fmla="*/ 35 h 80"/>
                  <a:gd name="T36" fmla="*/ 49 w 52"/>
                  <a:gd name="T37" fmla="*/ 41 h 80"/>
                  <a:gd name="T38" fmla="*/ 52 w 52"/>
                  <a:gd name="T39" fmla="*/ 52 h 80"/>
                  <a:gd name="T40" fmla="*/ 52 w 52"/>
                  <a:gd name="T41" fmla="*/ 62 h 80"/>
                  <a:gd name="T42" fmla="*/ 49 w 52"/>
                  <a:gd name="T43" fmla="*/ 66 h 80"/>
                  <a:gd name="T44" fmla="*/ 45 w 52"/>
                  <a:gd name="T45" fmla="*/ 73 h 80"/>
                  <a:gd name="T46" fmla="*/ 39 w 52"/>
                  <a:gd name="T47" fmla="*/ 76 h 80"/>
                  <a:gd name="T48" fmla="*/ 35 w 52"/>
                  <a:gd name="T49" fmla="*/ 80 h 80"/>
                  <a:gd name="T50" fmla="*/ 28 w 52"/>
                  <a:gd name="T51" fmla="*/ 80 h 80"/>
                  <a:gd name="T52" fmla="*/ 14 w 52"/>
                  <a:gd name="T53" fmla="*/ 80 h 80"/>
                  <a:gd name="T54" fmla="*/ 7 w 52"/>
                  <a:gd name="T55" fmla="*/ 73 h 80"/>
                  <a:gd name="T56" fmla="*/ 4 w 52"/>
                  <a:gd name="T57" fmla="*/ 66 h 80"/>
                  <a:gd name="T58" fmla="*/ 0 w 52"/>
                  <a:gd name="T59" fmla="*/ 55 h 80"/>
                  <a:gd name="T60" fmla="*/ 0 w 52"/>
                  <a:gd name="T61" fmla="*/ 41 h 80"/>
                  <a:gd name="T62" fmla="*/ 0 w 52"/>
                  <a:gd name="T63" fmla="*/ 28 h 80"/>
                  <a:gd name="T64" fmla="*/ 4 w 52"/>
                  <a:gd name="T65" fmla="*/ 17 h 80"/>
                  <a:gd name="T66" fmla="*/ 7 w 52"/>
                  <a:gd name="T67" fmla="*/ 10 h 80"/>
                  <a:gd name="T68" fmla="*/ 14 w 52"/>
                  <a:gd name="T69" fmla="*/ 3 h 80"/>
                  <a:gd name="T70" fmla="*/ 21 w 52"/>
                  <a:gd name="T71" fmla="*/ 0 h 80"/>
                  <a:gd name="T72" fmla="*/ 28 w 52"/>
                  <a:gd name="T73" fmla="*/ 0 h 80"/>
                  <a:gd name="T74" fmla="*/ 35 w 52"/>
                  <a:gd name="T75" fmla="*/ 0 h 80"/>
                  <a:gd name="T76" fmla="*/ 42 w 52"/>
                  <a:gd name="T77" fmla="*/ 7 h 80"/>
                  <a:gd name="T78" fmla="*/ 49 w 52"/>
                  <a:gd name="T79" fmla="*/ 10 h 80"/>
                  <a:gd name="T80" fmla="*/ 52 w 52"/>
                  <a:gd name="T81" fmla="*/ 21 h 80"/>
                  <a:gd name="T82" fmla="*/ 11 w 52"/>
                  <a:gd name="T83" fmla="*/ 52 h 80"/>
                  <a:gd name="T84" fmla="*/ 11 w 52"/>
                  <a:gd name="T85" fmla="*/ 59 h 80"/>
                  <a:gd name="T86" fmla="*/ 11 w 52"/>
                  <a:gd name="T87" fmla="*/ 62 h 80"/>
                  <a:gd name="T88" fmla="*/ 14 w 52"/>
                  <a:gd name="T89" fmla="*/ 66 h 80"/>
                  <a:gd name="T90" fmla="*/ 18 w 52"/>
                  <a:gd name="T91" fmla="*/ 69 h 80"/>
                  <a:gd name="T92" fmla="*/ 21 w 52"/>
                  <a:gd name="T93" fmla="*/ 69 h 80"/>
                  <a:gd name="T94" fmla="*/ 25 w 52"/>
                  <a:gd name="T95" fmla="*/ 73 h 80"/>
                  <a:gd name="T96" fmla="*/ 32 w 52"/>
                  <a:gd name="T97" fmla="*/ 69 h 80"/>
                  <a:gd name="T98" fmla="*/ 39 w 52"/>
                  <a:gd name="T99" fmla="*/ 66 h 80"/>
                  <a:gd name="T100" fmla="*/ 42 w 52"/>
                  <a:gd name="T101" fmla="*/ 62 h 80"/>
                  <a:gd name="T102" fmla="*/ 42 w 52"/>
                  <a:gd name="T103" fmla="*/ 55 h 80"/>
                  <a:gd name="T104" fmla="*/ 42 w 52"/>
                  <a:gd name="T105" fmla="*/ 45 h 80"/>
                  <a:gd name="T106" fmla="*/ 39 w 52"/>
                  <a:gd name="T107" fmla="*/ 41 h 80"/>
                  <a:gd name="T108" fmla="*/ 32 w 52"/>
                  <a:gd name="T109" fmla="*/ 38 h 80"/>
                  <a:gd name="T110" fmla="*/ 25 w 52"/>
                  <a:gd name="T111" fmla="*/ 38 h 80"/>
                  <a:gd name="T112" fmla="*/ 18 w 52"/>
                  <a:gd name="T113" fmla="*/ 38 h 80"/>
                  <a:gd name="T114" fmla="*/ 14 w 52"/>
                  <a:gd name="T115" fmla="*/ 41 h 80"/>
                  <a:gd name="T116" fmla="*/ 11 w 52"/>
                  <a:gd name="T117" fmla="*/ 45 h 80"/>
                  <a:gd name="T118" fmla="*/ 11 w 52"/>
                  <a:gd name="T119" fmla="*/ 52 h 8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52"/>
                  <a:gd name="T181" fmla="*/ 0 h 80"/>
                  <a:gd name="T182" fmla="*/ 52 w 52"/>
                  <a:gd name="T183" fmla="*/ 80 h 8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52" h="80">
                    <a:moveTo>
                      <a:pt x="52" y="21"/>
                    </a:moveTo>
                    <a:lnTo>
                      <a:pt x="42" y="21"/>
                    </a:lnTo>
                    <a:lnTo>
                      <a:pt x="39" y="17"/>
                    </a:lnTo>
                    <a:lnTo>
                      <a:pt x="39" y="14"/>
                    </a:lnTo>
                    <a:lnTo>
                      <a:pt x="32" y="10"/>
                    </a:lnTo>
                    <a:lnTo>
                      <a:pt x="28" y="10"/>
                    </a:lnTo>
                    <a:lnTo>
                      <a:pt x="21" y="10"/>
                    </a:lnTo>
                    <a:lnTo>
                      <a:pt x="18" y="10"/>
                    </a:lnTo>
                    <a:lnTo>
                      <a:pt x="14" y="14"/>
                    </a:lnTo>
                    <a:lnTo>
                      <a:pt x="11" y="21"/>
                    </a:lnTo>
                    <a:lnTo>
                      <a:pt x="11" y="28"/>
                    </a:lnTo>
                    <a:lnTo>
                      <a:pt x="11" y="38"/>
                    </a:lnTo>
                    <a:lnTo>
                      <a:pt x="14" y="35"/>
                    </a:lnTo>
                    <a:lnTo>
                      <a:pt x="18" y="31"/>
                    </a:lnTo>
                    <a:lnTo>
                      <a:pt x="25" y="28"/>
                    </a:lnTo>
                    <a:lnTo>
                      <a:pt x="28" y="28"/>
                    </a:lnTo>
                    <a:lnTo>
                      <a:pt x="39" y="28"/>
                    </a:lnTo>
                    <a:lnTo>
                      <a:pt x="45" y="35"/>
                    </a:lnTo>
                    <a:lnTo>
                      <a:pt x="49" y="41"/>
                    </a:lnTo>
                    <a:lnTo>
                      <a:pt x="52" y="52"/>
                    </a:lnTo>
                    <a:lnTo>
                      <a:pt x="52" y="62"/>
                    </a:lnTo>
                    <a:lnTo>
                      <a:pt x="49" y="66"/>
                    </a:lnTo>
                    <a:lnTo>
                      <a:pt x="45" y="73"/>
                    </a:lnTo>
                    <a:lnTo>
                      <a:pt x="39" y="76"/>
                    </a:lnTo>
                    <a:lnTo>
                      <a:pt x="35" y="80"/>
                    </a:lnTo>
                    <a:lnTo>
                      <a:pt x="28" y="80"/>
                    </a:lnTo>
                    <a:lnTo>
                      <a:pt x="14" y="80"/>
                    </a:lnTo>
                    <a:lnTo>
                      <a:pt x="7" y="73"/>
                    </a:lnTo>
                    <a:lnTo>
                      <a:pt x="4" y="66"/>
                    </a:lnTo>
                    <a:lnTo>
                      <a:pt x="0" y="55"/>
                    </a:lnTo>
                    <a:lnTo>
                      <a:pt x="0" y="41"/>
                    </a:lnTo>
                    <a:lnTo>
                      <a:pt x="0" y="28"/>
                    </a:lnTo>
                    <a:lnTo>
                      <a:pt x="4" y="17"/>
                    </a:lnTo>
                    <a:lnTo>
                      <a:pt x="7" y="10"/>
                    </a:lnTo>
                    <a:lnTo>
                      <a:pt x="14" y="3"/>
                    </a:lnTo>
                    <a:lnTo>
                      <a:pt x="21" y="0"/>
                    </a:lnTo>
                    <a:lnTo>
                      <a:pt x="28" y="0"/>
                    </a:lnTo>
                    <a:lnTo>
                      <a:pt x="35" y="0"/>
                    </a:lnTo>
                    <a:lnTo>
                      <a:pt x="42" y="7"/>
                    </a:lnTo>
                    <a:lnTo>
                      <a:pt x="49" y="10"/>
                    </a:lnTo>
                    <a:lnTo>
                      <a:pt x="52" y="21"/>
                    </a:lnTo>
                    <a:close/>
                    <a:moveTo>
                      <a:pt x="11" y="52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6"/>
                    </a:lnTo>
                    <a:lnTo>
                      <a:pt x="18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9" y="66"/>
                    </a:lnTo>
                    <a:lnTo>
                      <a:pt x="42" y="62"/>
                    </a:lnTo>
                    <a:lnTo>
                      <a:pt x="42" y="55"/>
                    </a:lnTo>
                    <a:lnTo>
                      <a:pt x="42" y="45"/>
                    </a:lnTo>
                    <a:lnTo>
                      <a:pt x="39" y="41"/>
                    </a:lnTo>
                    <a:lnTo>
                      <a:pt x="32" y="38"/>
                    </a:lnTo>
                    <a:lnTo>
                      <a:pt x="25" y="38"/>
                    </a:lnTo>
                    <a:lnTo>
                      <a:pt x="18" y="38"/>
                    </a:lnTo>
                    <a:lnTo>
                      <a:pt x="14" y="41"/>
                    </a:lnTo>
                    <a:lnTo>
                      <a:pt x="11" y="45"/>
                    </a:lnTo>
                    <a:lnTo>
                      <a:pt x="11" y="5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96" name="Freeform 309"/>
              <p:cNvSpPr>
                <a:spLocks/>
              </p:cNvSpPr>
              <p:nvPr/>
            </p:nvSpPr>
            <p:spPr bwMode="auto">
              <a:xfrm>
                <a:off x="4242" y="3393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1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1 h 80"/>
                  <a:gd name="T34" fmla="*/ 11 w 52"/>
                  <a:gd name="T35" fmla="*/ 41 h 80"/>
                  <a:gd name="T36" fmla="*/ 0 w 52"/>
                  <a:gd name="T37" fmla="*/ 41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1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1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1"/>
                    </a:lnTo>
                    <a:lnTo>
                      <a:pt x="11" y="41"/>
                    </a:lnTo>
                    <a:lnTo>
                      <a:pt x="0" y="41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1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97" name="Freeform 310"/>
              <p:cNvSpPr>
                <a:spLocks noEditPoints="1"/>
              </p:cNvSpPr>
              <p:nvPr/>
            </p:nvSpPr>
            <p:spPr bwMode="auto">
              <a:xfrm>
                <a:off x="4405" y="3393"/>
                <a:ext cx="55" cy="80"/>
              </a:xfrm>
              <a:custGeom>
                <a:avLst/>
                <a:gdLst>
                  <a:gd name="T0" fmla="*/ 34 w 55"/>
                  <a:gd name="T1" fmla="*/ 80 h 80"/>
                  <a:gd name="T2" fmla="*/ 34 w 55"/>
                  <a:gd name="T3" fmla="*/ 62 h 80"/>
                  <a:gd name="T4" fmla="*/ 0 w 55"/>
                  <a:gd name="T5" fmla="*/ 62 h 80"/>
                  <a:gd name="T6" fmla="*/ 0 w 55"/>
                  <a:gd name="T7" fmla="*/ 52 h 80"/>
                  <a:gd name="T8" fmla="*/ 38 w 55"/>
                  <a:gd name="T9" fmla="*/ 0 h 80"/>
                  <a:gd name="T10" fmla="*/ 45 w 55"/>
                  <a:gd name="T11" fmla="*/ 0 h 80"/>
                  <a:gd name="T12" fmla="*/ 45 w 55"/>
                  <a:gd name="T13" fmla="*/ 52 h 80"/>
                  <a:gd name="T14" fmla="*/ 55 w 55"/>
                  <a:gd name="T15" fmla="*/ 52 h 80"/>
                  <a:gd name="T16" fmla="*/ 55 w 55"/>
                  <a:gd name="T17" fmla="*/ 62 h 80"/>
                  <a:gd name="T18" fmla="*/ 45 w 55"/>
                  <a:gd name="T19" fmla="*/ 62 h 80"/>
                  <a:gd name="T20" fmla="*/ 45 w 55"/>
                  <a:gd name="T21" fmla="*/ 80 h 80"/>
                  <a:gd name="T22" fmla="*/ 34 w 55"/>
                  <a:gd name="T23" fmla="*/ 80 h 80"/>
                  <a:gd name="T24" fmla="*/ 34 w 55"/>
                  <a:gd name="T25" fmla="*/ 52 h 80"/>
                  <a:gd name="T26" fmla="*/ 34 w 55"/>
                  <a:gd name="T27" fmla="*/ 21 h 80"/>
                  <a:gd name="T28" fmla="*/ 14 w 55"/>
                  <a:gd name="T29" fmla="*/ 52 h 80"/>
                  <a:gd name="T30" fmla="*/ 34 w 55"/>
                  <a:gd name="T31" fmla="*/ 52 h 8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5"/>
                  <a:gd name="T49" fmla="*/ 0 h 80"/>
                  <a:gd name="T50" fmla="*/ 55 w 55"/>
                  <a:gd name="T51" fmla="*/ 80 h 8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5" h="80">
                    <a:moveTo>
                      <a:pt x="34" y="80"/>
                    </a:moveTo>
                    <a:lnTo>
                      <a:pt x="34" y="62"/>
                    </a:lnTo>
                    <a:lnTo>
                      <a:pt x="0" y="62"/>
                    </a:lnTo>
                    <a:lnTo>
                      <a:pt x="0" y="52"/>
                    </a:lnTo>
                    <a:lnTo>
                      <a:pt x="38" y="0"/>
                    </a:lnTo>
                    <a:lnTo>
                      <a:pt x="45" y="0"/>
                    </a:lnTo>
                    <a:lnTo>
                      <a:pt x="45" y="52"/>
                    </a:lnTo>
                    <a:lnTo>
                      <a:pt x="55" y="52"/>
                    </a:lnTo>
                    <a:lnTo>
                      <a:pt x="55" y="62"/>
                    </a:lnTo>
                    <a:lnTo>
                      <a:pt x="45" y="62"/>
                    </a:lnTo>
                    <a:lnTo>
                      <a:pt x="45" y="80"/>
                    </a:lnTo>
                    <a:lnTo>
                      <a:pt x="34" y="80"/>
                    </a:lnTo>
                    <a:close/>
                    <a:moveTo>
                      <a:pt x="34" y="52"/>
                    </a:moveTo>
                    <a:lnTo>
                      <a:pt x="34" y="21"/>
                    </a:lnTo>
                    <a:lnTo>
                      <a:pt x="14" y="52"/>
                    </a:lnTo>
                    <a:lnTo>
                      <a:pt x="34" y="5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98" name="Freeform 311"/>
              <p:cNvSpPr>
                <a:spLocks/>
              </p:cNvSpPr>
              <p:nvPr/>
            </p:nvSpPr>
            <p:spPr bwMode="auto">
              <a:xfrm>
                <a:off x="4574" y="3393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4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62 h 80"/>
                  <a:gd name="T18" fmla="*/ 42 w 52"/>
                  <a:gd name="T19" fmla="*/ 55 h 80"/>
                  <a:gd name="T20" fmla="*/ 42 w 52"/>
                  <a:gd name="T21" fmla="*/ 48 h 80"/>
                  <a:gd name="T22" fmla="*/ 38 w 52"/>
                  <a:gd name="T23" fmla="*/ 45 h 80"/>
                  <a:gd name="T24" fmla="*/ 31 w 52"/>
                  <a:gd name="T25" fmla="*/ 41 h 80"/>
                  <a:gd name="T26" fmla="*/ 28 w 52"/>
                  <a:gd name="T27" fmla="*/ 41 h 80"/>
                  <a:gd name="T28" fmla="*/ 24 w 52"/>
                  <a:gd name="T29" fmla="*/ 41 h 80"/>
                  <a:gd name="T30" fmla="*/ 21 w 52"/>
                  <a:gd name="T31" fmla="*/ 41 h 80"/>
                  <a:gd name="T32" fmla="*/ 21 w 52"/>
                  <a:gd name="T33" fmla="*/ 31 h 80"/>
                  <a:gd name="T34" fmla="*/ 21 w 52"/>
                  <a:gd name="T35" fmla="*/ 31 h 80"/>
                  <a:gd name="T36" fmla="*/ 21 w 52"/>
                  <a:gd name="T37" fmla="*/ 31 h 80"/>
                  <a:gd name="T38" fmla="*/ 28 w 52"/>
                  <a:gd name="T39" fmla="*/ 31 h 80"/>
                  <a:gd name="T40" fmla="*/ 31 w 52"/>
                  <a:gd name="T41" fmla="*/ 28 h 80"/>
                  <a:gd name="T42" fmla="*/ 35 w 52"/>
                  <a:gd name="T43" fmla="*/ 24 h 80"/>
                  <a:gd name="T44" fmla="*/ 38 w 52"/>
                  <a:gd name="T45" fmla="*/ 21 h 80"/>
                  <a:gd name="T46" fmla="*/ 35 w 52"/>
                  <a:gd name="T47" fmla="*/ 17 h 80"/>
                  <a:gd name="T48" fmla="*/ 35 w 52"/>
                  <a:gd name="T49" fmla="*/ 14 h 80"/>
                  <a:gd name="T50" fmla="*/ 31 w 52"/>
                  <a:gd name="T51" fmla="*/ 10 h 80"/>
                  <a:gd name="T52" fmla="*/ 24 w 52"/>
                  <a:gd name="T53" fmla="*/ 10 h 80"/>
                  <a:gd name="T54" fmla="*/ 21 w 52"/>
                  <a:gd name="T55" fmla="*/ 10 h 80"/>
                  <a:gd name="T56" fmla="*/ 18 w 52"/>
                  <a:gd name="T57" fmla="*/ 14 h 80"/>
                  <a:gd name="T58" fmla="*/ 14 w 52"/>
                  <a:gd name="T59" fmla="*/ 17 h 80"/>
                  <a:gd name="T60" fmla="*/ 11 w 52"/>
                  <a:gd name="T61" fmla="*/ 21 h 80"/>
                  <a:gd name="T62" fmla="*/ 0 w 52"/>
                  <a:gd name="T63" fmla="*/ 21 h 80"/>
                  <a:gd name="T64" fmla="*/ 4 w 52"/>
                  <a:gd name="T65" fmla="*/ 10 h 80"/>
                  <a:gd name="T66" fmla="*/ 11 w 52"/>
                  <a:gd name="T67" fmla="*/ 7 h 80"/>
                  <a:gd name="T68" fmla="*/ 18 w 52"/>
                  <a:gd name="T69" fmla="*/ 0 h 80"/>
                  <a:gd name="T70" fmla="*/ 24 w 52"/>
                  <a:gd name="T71" fmla="*/ 0 h 80"/>
                  <a:gd name="T72" fmla="*/ 31 w 52"/>
                  <a:gd name="T73" fmla="*/ 0 h 80"/>
                  <a:gd name="T74" fmla="*/ 35 w 52"/>
                  <a:gd name="T75" fmla="*/ 3 h 80"/>
                  <a:gd name="T76" fmla="*/ 42 w 52"/>
                  <a:gd name="T77" fmla="*/ 7 h 80"/>
                  <a:gd name="T78" fmla="*/ 45 w 52"/>
                  <a:gd name="T79" fmla="*/ 10 h 80"/>
                  <a:gd name="T80" fmla="*/ 45 w 52"/>
                  <a:gd name="T81" fmla="*/ 14 h 80"/>
                  <a:gd name="T82" fmla="*/ 49 w 52"/>
                  <a:gd name="T83" fmla="*/ 21 h 80"/>
                  <a:gd name="T84" fmla="*/ 45 w 52"/>
                  <a:gd name="T85" fmla="*/ 24 h 80"/>
                  <a:gd name="T86" fmla="*/ 45 w 52"/>
                  <a:gd name="T87" fmla="*/ 28 h 80"/>
                  <a:gd name="T88" fmla="*/ 42 w 52"/>
                  <a:gd name="T89" fmla="*/ 31 h 80"/>
                  <a:gd name="T90" fmla="*/ 35 w 52"/>
                  <a:gd name="T91" fmla="*/ 35 h 80"/>
                  <a:gd name="T92" fmla="*/ 42 w 52"/>
                  <a:gd name="T93" fmla="*/ 38 h 80"/>
                  <a:gd name="T94" fmla="*/ 49 w 52"/>
                  <a:gd name="T95" fmla="*/ 41 h 80"/>
                  <a:gd name="T96" fmla="*/ 52 w 52"/>
                  <a:gd name="T97" fmla="*/ 48 h 80"/>
                  <a:gd name="T98" fmla="*/ 52 w 52"/>
                  <a:gd name="T99" fmla="*/ 55 h 80"/>
                  <a:gd name="T100" fmla="*/ 49 w 52"/>
                  <a:gd name="T101" fmla="*/ 66 h 80"/>
                  <a:gd name="T102" fmla="*/ 45 w 52"/>
                  <a:gd name="T103" fmla="*/ 73 h 80"/>
                  <a:gd name="T104" fmla="*/ 35 w 52"/>
                  <a:gd name="T105" fmla="*/ 80 h 80"/>
                  <a:gd name="T106" fmla="*/ 24 w 52"/>
                  <a:gd name="T107" fmla="*/ 80 h 80"/>
                  <a:gd name="T108" fmla="*/ 14 w 52"/>
                  <a:gd name="T109" fmla="*/ 80 h 80"/>
                  <a:gd name="T110" fmla="*/ 7 w 52"/>
                  <a:gd name="T111" fmla="*/ 76 h 80"/>
                  <a:gd name="T112" fmla="*/ 4 w 52"/>
                  <a:gd name="T113" fmla="*/ 69 h 80"/>
                  <a:gd name="T114" fmla="*/ 0 w 52"/>
                  <a:gd name="T115" fmla="*/ 59 h 8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2"/>
                  <a:gd name="T175" fmla="*/ 0 h 80"/>
                  <a:gd name="T176" fmla="*/ 52 w 52"/>
                  <a:gd name="T177" fmla="*/ 80 h 8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4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62"/>
                    </a:lnTo>
                    <a:lnTo>
                      <a:pt x="42" y="55"/>
                    </a:lnTo>
                    <a:lnTo>
                      <a:pt x="42" y="48"/>
                    </a:lnTo>
                    <a:lnTo>
                      <a:pt x="38" y="45"/>
                    </a:lnTo>
                    <a:lnTo>
                      <a:pt x="31" y="41"/>
                    </a:lnTo>
                    <a:lnTo>
                      <a:pt x="28" y="41"/>
                    </a:lnTo>
                    <a:lnTo>
                      <a:pt x="24" y="41"/>
                    </a:lnTo>
                    <a:lnTo>
                      <a:pt x="21" y="41"/>
                    </a:lnTo>
                    <a:lnTo>
                      <a:pt x="21" y="31"/>
                    </a:lnTo>
                    <a:lnTo>
                      <a:pt x="28" y="31"/>
                    </a:lnTo>
                    <a:lnTo>
                      <a:pt x="31" y="28"/>
                    </a:lnTo>
                    <a:lnTo>
                      <a:pt x="35" y="24"/>
                    </a:lnTo>
                    <a:lnTo>
                      <a:pt x="38" y="21"/>
                    </a:lnTo>
                    <a:lnTo>
                      <a:pt x="35" y="17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4" y="10"/>
                    </a:lnTo>
                    <a:lnTo>
                      <a:pt x="21" y="10"/>
                    </a:lnTo>
                    <a:lnTo>
                      <a:pt x="18" y="14"/>
                    </a:lnTo>
                    <a:lnTo>
                      <a:pt x="14" y="17"/>
                    </a:lnTo>
                    <a:lnTo>
                      <a:pt x="11" y="21"/>
                    </a:lnTo>
                    <a:lnTo>
                      <a:pt x="0" y="21"/>
                    </a:lnTo>
                    <a:lnTo>
                      <a:pt x="4" y="10"/>
                    </a:lnTo>
                    <a:lnTo>
                      <a:pt x="11" y="7"/>
                    </a:lnTo>
                    <a:lnTo>
                      <a:pt x="18" y="0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35" y="3"/>
                    </a:lnTo>
                    <a:lnTo>
                      <a:pt x="42" y="7"/>
                    </a:lnTo>
                    <a:lnTo>
                      <a:pt x="45" y="10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5" y="24"/>
                    </a:lnTo>
                    <a:lnTo>
                      <a:pt x="45" y="28"/>
                    </a:lnTo>
                    <a:lnTo>
                      <a:pt x="42" y="31"/>
                    </a:lnTo>
                    <a:lnTo>
                      <a:pt x="35" y="35"/>
                    </a:lnTo>
                    <a:lnTo>
                      <a:pt x="42" y="38"/>
                    </a:lnTo>
                    <a:lnTo>
                      <a:pt x="49" y="41"/>
                    </a:lnTo>
                    <a:lnTo>
                      <a:pt x="52" y="48"/>
                    </a:lnTo>
                    <a:lnTo>
                      <a:pt x="52" y="55"/>
                    </a:lnTo>
                    <a:lnTo>
                      <a:pt x="49" y="66"/>
                    </a:lnTo>
                    <a:lnTo>
                      <a:pt x="45" y="73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899" name="Freeform 312"/>
              <p:cNvSpPr>
                <a:spLocks/>
              </p:cNvSpPr>
              <p:nvPr/>
            </p:nvSpPr>
            <p:spPr bwMode="auto">
              <a:xfrm>
                <a:off x="4076" y="3227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9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9 w 52"/>
                  <a:gd name="T23" fmla="*/ 41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1 h 80"/>
                  <a:gd name="T34" fmla="*/ 11 w 52"/>
                  <a:gd name="T35" fmla="*/ 41 h 80"/>
                  <a:gd name="T36" fmla="*/ 0 w 52"/>
                  <a:gd name="T37" fmla="*/ 41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9 w 52"/>
                  <a:gd name="T53" fmla="*/ 28 h 80"/>
                  <a:gd name="T54" fmla="*/ 45 w 52"/>
                  <a:gd name="T55" fmla="*/ 35 h 80"/>
                  <a:gd name="T56" fmla="*/ 49 w 52"/>
                  <a:gd name="T57" fmla="*/ 41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9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9" y="41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1"/>
                    </a:lnTo>
                    <a:lnTo>
                      <a:pt x="11" y="41"/>
                    </a:lnTo>
                    <a:lnTo>
                      <a:pt x="0" y="41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9" y="28"/>
                    </a:lnTo>
                    <a:lnTo>
                      <a:pt x="45" y="35"/>
                    </a:lnTo>
                    <a:lnTo>
                      <a:pt x="49" y="41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00" name="Freeform 313"/>
              <p:cNvSpPr>
                <a:spLocks/>
              </p:cNvSpPr>
              <p:nvPr/>
            </p:nvSpPr>
            <p:spPr bwMode="auto">
              <a:xfrm>
                <a:off x="4408" y="3227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4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62 h 80"/>
                  <a:gd name="T18" fmla="*/ 42 w 52"/>
                  <a:gd name="T19" fmla="*/ 55 h 80"/>
                  <a:gd name="T20" fmla="*/ 42 w 52"/>
                  <a:gd name="T21" fmla="*/ 48 h 80"/>
                  <a:gd name="T22" fmla="*/ 38 w 52"/>
                  <a:gd name="T23" fmla="*/ 45 h 80"/>
                  <a:gd name="T24" fmla="*/ 31 w 52"/>
                  <a:gd name="T25" fmla="*/ 41 h 80"/>
                  <a:gd name="T26" fmla="*/ 28 w 52"/>
                  <a:gd name="T27" fmla="*/ 41 h 80"/>
                  <a:gd name="T28" fmla="*/ 25 w 52"/>
                  <a:gd name="T29" fmla="*/ 41 h 80"/>
                  <a:gd name="T30" fmla="*/ 21 w 52"/>
                  <a:gd name="T31" fmla="*/ 41 h 80"/>
                  <a:gd name="T32" fmla="*/ 21 w 52"/>
                  <a:gd name="T33" fmla="*/ 31 h 80"/>
                  <a:gd name="T34" fmla="*/ 21 w 52"/>
                  <a:gd name="T35" fmla="*/ 31 h 80"/>
                  <a:gd name="T36" fmla="*/ 21 w 52"/>
                  <a:gd name="T37" fmla="*/ 31 h 80"/>
                  <a:gd name="T38" fmla="*/ 28 w 52"/>
                  <a:gd name="T39" fmla="*/ 31 h 80"/>
                  <a:gd name="T40" fmla="*/ 31 w 52"/>
                  <a:gd name="T41" fmla="*/ 28 h 80"/>
                  <a:gd name="T42" fmla="*/ 35 w 52"/>
                  <a:gd name="T43" fmla="*/ 24 h 80"/>
                  <a:gd name="T44" fmla="*/ 38 w 52"/>
                  <a:gd name="T45" fmla="*/ 21 h 80"/>
                  <a:gd name="T46" fmla="*/ 35 w 52"/>
                  <a:gd name="T47" fmla="*/ 17 h 80"/>
                  <a:gd name="T48" fmla="*/ 35 w 52"/>
                  <a:gd name="T49" fmla="*/ 14 h 80"/>
                  <a:gd name="T50" fmla="*/ 31 w 52"/>
                  <a:gd name="T51" fmla="*/ 10 h 80"/>
                  <a:gd name="T52" fmla="*/ 25 w 52"/>
                  <a:gd name="T53" fmla="*/ 10 h 80"/>
                  <a:gd name="T54" fmla="*/ 21 w 52"/>
                  <a:gd name="T55" fmla="*/ 10 h 80"/>
                  <a:gd name="T56" fmla="*/ 18 w 52"/>
                  <a:gd name="T57" fmla="*/ 14 h 80"/>
                  <a:gd name="T58" fmla="*/ 14 w 52"/>
                  <a:gd name="T59" fmla="*/ 17 h 80"/>
                  <a:gd name="T60" fmla="*/ 11 w 52"/>
                  <a:gd name="T61" fmla="*/ 21 h 80"/>
                  <a:gd name="T62" fmla="*/ 0 w 52"/>
                  <a:gd name="T63" fmla="*/ 21 h 80"/>
                  <a:gd name="T64" fmla="*/ 4 w 52"/>
                  <a:gd name="T65" fmla="*/ 10 h 80"/>
                  <a:gd name="T66" fmla="*/ 11 w 52"/>
                  <a:gd name="T67" fmla="*/ 7 h 80"/>
                  <a:gd name="T68" fmla="*/ 18 w 52"/>
                  <a:gd name="T69" fmla="*/ 0 h 80"/>
                  <a:gd name="T70" fmla="*/ 25 w 52"/>
                  <a:gd name="T71" fmla="*/ 0 h 80"/>
                  <a:gd name="T72" fmla="*/ 31 w 52"/>
                  <a:gd name="T73" fmla="*/ 0 h 80"/>
                  <a:gd name="T74" fmla="*/ 35 w 52"/>
                  <a:gd name="T75" fmla="*/ 3 h 80"/>
                  <a:gd name="T76" fmla="*/ 42 w 52"/>
                  <a:gd name="T77" fmla="*/ 7 h 80"/>
                  <a:gd name="T78" fmla="*/ 45 w 52"/>
                  <a:gd name="T79" fmla="*/ 10 h 80"/>
                  <a:gd name="T80" fmla="*/ 45 w 52"/>
                  <a:gd name="T81" fmla="*/ 14 h 80"/>
                  <a:gd name="T82" fmla="*/ 49 w 52"/>
                  <a:gd name="T83" fmla="*/ 21 h 80"/>
                  <a:gd name="T84" fmla="*/ 45 w 52"/>
                  <a:gd name="T85" fmla="*/ 24 h 80"/>
                  <a:gd name="T86" fmla="*/ 45 w 52"/>
                  <a:gd name="T87" fmla="*/ 28 h 80"/>
                  <a:gd name="T88" fmla="*/ 42 w 52"/>
                  <a:gd name="T89" fmla="*/ 31 h 80"/>
                  <a:gd name="T90" fmla="*/ 35 w 52"/>
                  <a:gd name="T91" fmla="*/ 35 h 80"/>
                  <a:gd name="T92" fmla="*/ 42 w 52"/>
                  <a:gd name="T93" fmla="*/ 38 h 80"/>
                  <a:gd name="T94" fmla="*/ 49 w 52"/>
                  <a:gd name="T95" fmla="*/ 41 h 80"/>
                  <a:gd name="T96" fmla="*/ 52 w 52"/>
                  <a:gd name="T97" fmla="*/ 48 h 80"/>
                  <a:gd name="T98" fmla="*/ 52 w 52"/>
                  <a:gd name="T99" fmla="*/ 55 h 80"/>
                  <a:gd name="T100" fmla="*/ 49 w 52"/>
                  <a:gd name="T101" fmla="*/ 66 h 80"/>
                  <a:gd name="T102" fmla="*/ 45 w 52"/>
                  <a:gd name="T103" fmla="*/ 73 h 80"/>
                  <a:gd name="T104" fmla="*/ 35 w 52"/>
                  <a:gd name="T105" fmla="*/ 80 h 80"/>
                  <a:gd name="T106" fmla="*/ 25 w 52"/>
                  <a:gd name="T107" fmla="*/ 80 h 80"/>
                  <a:gd name="T108" fmla="*/ 14 w 52"/>
                  <a:gd name="T109" fmla="*/ 80 h 80"/>
                  <a:gd name="T110" fmla="*/ 7 w 52"/>
                  <a:gd name="T111" fmla="*/ 76 h 80"/>
                  <a:gd name="T112" fmla="*/ 4 w 52"/>
                  <a:gd name="T113" fmla="*/ 69 h 80"/>
                  <a:gd name="T114" fmla="*/ 0 w 52"/>
                  <a:gd name="T115" fmla="*/ 59 h 8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2"/>
                  <a:gd name="T175" fmla="*/ 0 h 80"/>
                  <a:gd name="T176" fmla="*/ 52 w 52"/>
                  <a:gd name="T177" fmla="*/ 80 h 8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4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62"/>
                    </a:lnTo>
                    <a:lnTo>
                      <a:pt x="42" y="55"/>
                    </a:lnTo>
                    <a:lnTo>
                      <a:pt x="42" y="48"/>
                    </a:lnTo>
                    <a:lnTo>
                      <a:pt x="38" y="45"/>
                    </a:lnTo>
                    <a:lnTo>
                      <a:pt x="31" y="41"/>
                    </a:lnTo>
                    <a:lnTo>
                      <a:pt x="28" y="41"/>
                    </a:lnTo>
                    <a:lnTo>
                      <a:pt x="25" y="41"/>
                    </a:lnTo>
                    <a:lnTo>
                      <a:pt x="21" y="41"/>
                    </a:lnTo>
                    <a:lnTo>
                      <a:pt x="21" y="31"/>
                    </a:lnTo>
                    <a:lnTo>
                      <a:pt x="28" y="31"/>
                    </a:lnTo>
                    <a:lnTo>
                      <a:pt x="31" y="28"/>
                    </a:lnTo>
                    <a:lnTo>
                      <a:pt x="35" y="24"/>
                    </a:lnTo>
                    <a:lnTo>
                      <a:pt x="38" y="21"/>
                    </a:lnTo>
                    <a:lnTo>
                      <a:pt x="35" y="17"/>
                    </a:lnTo>
                    <a:lnTo>
                      <a:pt x="35" y="14"/>
                    </a:lnTo>
                    <a:lnTo>
                      <a:pt x="31" y="10"/>
                    </a:lnTo>
                    <a:lnTo>
                      <a:pt x="25" y="10"/>
                    </a:lnTo>
                    <a:lnTo>
                      <a:pt x="21" y="10"/>
                    </a:lnTo>
                    <a:lnTo>
                      <a:pt x="18" y="14"/>
                    </a:lnTo>
                    <a:lnTo>
                      <a:pt x="14" y="17"/>
                    </a:lnTo>
                    <a:lnTo>
                      <a:pt x="11" y="21"/>
                    </a:lnTo>
                    <a:lnTo>
                      <a:pt x="0" y="21"/>
                    </a:lnTo>
                    <a:lnTo>
                      <a:pt x="4" y="10"/>
                    </a:lnTo>
                    <a:lnTo>
                      <a:pt x="11" y="7"/>
                    </a:lnTo>
                    <a:lnTo>
                      <a:pt x="18" y="0"/>
                    </a:lnTo>
                    <a:lnTo>
                      <a:pt x="25" y="0"/>
                    </a:lnTo>
                    <a:lnTo>
                      <a:pt x="31" y="0"/>
                    </a:lnTo>
                    <a:lnTo>
                      <a:pt x="35" y="3"/>
                    </a:lnTo>
                    <a:lnTo>
                      <a:pt x="42" y="7"/>
                    </a:lnTo>
                    <a:lnTo>
                      <a:pt x="45" y="10"/>
                    </a:lnTo>
                    <a:lnTo>
                      <a:pt x="45" y="14"/>
                    </a:lnTo>
                    <a:lnTo>
                      <a:pt x="49" y="21"/>
                    </a:lnTo>
                    <a:lnTo>
                      <a:pt x="45" y="24"/>
                    </a:lnTo>
                    <a:lnTo>
                      <a:pt x="45" y="28"/>
                    </a:lnTo>
                    <a:lnTo>
                      <a:pt x="42" y="31"/>
                    </a:lnTo>
                    <a:lnTo>
                      <a:pt x="35" y="35"/>
                    </a:lnTo>
                    <a:lnTo>
                      <a:pt x="42" y="38"/>
                    </a:lnTo>
                    <a:lnTo>
                      <a:pt x="49" y="41"/>
                    </a:lnTo>
                    <a:lnTo>
                      <a:pt x="52" y="48"/>
                    </a:lnTo>
                    <a:lnTo>
                      <a:pt x="52" y="55"/>
                    </a:lnTo>
                    <a:lnTo>
                      <a:pt x="49" y="66"/>
                    </a:lnTo>
                    <a:lnTo>
                      <a:pt x="45" y="73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01" name="Freeform 314"/>
              <p:cNvSpPr>
                <a:spLocks/>
              </p:cNvSpPr>
              <p:nvPr/>
            </p:nvSpPr>
            <p:spPr bwMode="auto">
              <a:xfrm>
                <a:off x="4242" y="3227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1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1 h 80"/>
                  <a:gd name="T34" fmla="*/ 11 w 52"/>
                  <a:gd name="T35" fmla="*/ 41 h 80"/>
                  <a:gd name="T36" fmla="*/ 0 w 52"/>
                  <a:gd name="T37" fmla="*/ 41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1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1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1"/>
                    </a:lnTo>
                    <a:lnTo>
                      <a:pt x="11" y="41"/>
                    </a:lnTo>
                    <a:lnTo>
                      <a:pt x="0" y="41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1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02" name="Freeform 315"/>
              <p:cNvSpPr>
                <a:spLocks/>
              </p:cNvSpPr>
              <p:nvPr/>
            </p:nvSpPr>
            <p:spPr bwMode="auto">
              <a:xfrm>
                <a:off x="4076" y="3061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9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9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9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9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9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9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03" name="Freeform 316"/>
              <p:cNvSpPr>
                <a:spLocks/>
              </p:cNvSpPr>
              <p:nvPr/>
            </p:nvSpPr>
            <p:spPr bwMode="auto">
              <a:xfrm>
                <a:off x="4242" y="3061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04" name="Freeform 317"/>
              <p:cNvSpPr>
                <a:spLocks/>
              </p:cNvSpPr>
              <p:nvPr/>
            </p:nvSpPr>
            <p:spPr bwMode="auto">
              <a:xfrm>
                <a:off x="4408" y="3061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05" name="Freeform 318"/>
              <p:cNvSpPr>
                <a:spLocks/>
              </p:cNvSpPr>
              <p:nvPr/>
            </p:nvSpPr>
            <p:spPr bwMode="auto">
              <a:xfrm>
                <a:off x="3911" y="2895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0 h 80"/>
                  <a:gd name="T44" fmla="*/ 17 w 51"/>
                  <a:gd name="T45" fmla="*/ 10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06" name="Freeform 319"/>
              <p:cNvSpPr>
                <a:spLocks/>
              </p:cNvSpPr>
              <p:nvPr/>
            </p:nvSpPr>
            <p:spPr bwMode="auto">
              <a:xfrm>
                <a:off x="3911" y="2729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0 h 80"/>
                  <a:gd name="T44" fmla="*/ 17 w 51"/>
                  <a:gd name="T45" fmla="*/ 10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07" name="Freeform 320"/>
              <p:cNvSpPr>
                <a:spLocks/>
              </p:cNvSpPr>
              <p:nvPr/>
            </p:nvSpPr>
            <p:spPr bwMode="auto">
              <a:xfrm>
                <a:off x="3911" y="2563"/>
                <a:ext cx="51" cy="80"/>
              </a:xfrm>
              <a:custGeom>
                <a:avLst/>
                <a:gdLst>
                  <a:gd name="T0" fmla="*/ 0 w 51"/>
                  <a:gd name="T1" fmla="*/ 59 h 80"/>
                  <a:gd name="T2" fmla="*/ 10 w 51"/>
                  <a:gd name="T3" fmla="*/ 59 h 80"/>
                  <a:gd name="T4" fmla="*/ 10 w 51"/>
                  <a:gd name="T5" fmla="*/ 62 h 80"/>
                  <a:gd name="T6" fmla="*/ 13 w 51"/>
                  <a:gd name="T7" fmla="*/ 69 h 80"/>
                  <a:gd name="T8" fmla="*/ 20 w 51"/>
                  <a:gd name="T9" fmla="*/ 69 h 80"/>
                  <a:gd name="T10" fmla="*/ 24 w 51"/>
                  <a:gd name="T11" fmla="*/ 73 h 80"/>
                  <a:gd name="T12" fmla="*/ 31 w 51"/>
                  <a:gd name="T13" fmla="*/ 69 h 80"/>
                  <a:gd name="T14" fmla="*/ 38 w 51"/>
                  <a:gd name="T15" fmla="*/ 66 h 80"/>
                  <a:gd name="T16" fmla="*/ 41 w 51"/>
                  <a:gd name="T17" fmla="*/ 59 h 80"/>
                  <a:gd name="T18" fmla="*/ 41 w 51"/>
                  <a:gd name="T19" fmla="*/ 52 h 80"/>
                  <a:gd name="T20" fmla="*/ 41 w 51"/>
                  <a:gd name="T21" fmla="*/ 45 h 80"/>
                  <a:gd name="T22" fmla="*/ 38 w 51"/>
                  <a:gd name="T23" fmla="*/ 42 h 80"/>
                  <a:gd name="T24" fmla="*/ 31 w 51"/>
                  <a:gd name="T25" fmla="*/ 38 h 80"/>
                  <a:gd name="T26" fmla="*/ 24 w 51"/>
                  <a:gd name="T27" fmla="*/ 35 h 80"/>
                  <a:gd name="T28" fmla="*/ 20 w 51"/>
                  <a:gd name="T29" fmla="*/ 35 h 80"/>
                  <a:gd name="T30" fmla="*/ 17 w 51"/>
                  <a:gd name="T31" fmla="*/ 38 h 80"/>
                  <a:gd name="T32" fmla="*/ 13 w 51"/>
                  <a:gd name="T33" fmla="*/ 42 h 80"/>
                  <a:gd name="T34" fmla="*/ 10 w 51"/>
                  <a:gd name="T35" fmla="*/ 42 h 80"/>
                  <a:gd name="T36" fmla="*/ 0 w 51"/>
                  <a:gd name="T37" fmla="*/ 42 h 80"/>
                  <a:gd name="T38" fmla="*/ 10 w 51"/>
                  <a:gd name="T39" fmla="*/ 0 h 80"/>
                  <a:gd name="T40" fmla="*/ 48 w 51"/>
                  <a:gd name="T41" fmla="*/ 0 h 80"/>
                  <a:gd name="T42" fmla="*/ 48 w 51"/>
                  <a:gd name="T43" fmla="*/ 10 h 80"/>
                  <a:gd name="T44" fmla="*/ 17 w 51"/>
                  <a:gd name="T45" fmla="*/ 10 h 80"/>
                  <a:gd name="T46" fmla="*/ 13 w 51"/>
                  <a:gd name="T47" fmla="*/ 31 h 80"/>
                  <a:gd name="T48" fmla="*/ 20 w 51"/>
                  <a:gd name="T49" fmla="*/ 28 h 80"/>
                  <a:gd name="T50" fmla="*/ 27 w 51"/>
                  <a:gd name="T51" fmla="*/ 28 h 80"/>
                  <a:gd name="T52" fmla="*/ 38 w 51"/>
                  <a:gd name="T53" fmla="*/ 28 h 80"/>
                  <a:gd name="T54" fmla="*/ 44 w 51"/>
                  <a:gd name="T55" fmla="*/ 35 h 80"/>
                  <a:gd name="T56" fmla="*/ 48 w 51"/>
                  <a:gd name="T57" fmla="*/ 42 h 80"/>
                  <a:gd name="T58" fmla="*/ 51 w 51"/>
                  <a:gd name="T59" fmla="*/ 52 h 80"/>
                  <a:gd name="T60" fmla="*/ 48 w 51"/>
                  <a:gd name="T61" fmla="*/ 62 h 80"/>
                  <a:gd name="T62" fmla="*/ 44 w 51"/>
                  <a:gd name="T63" fmla="*/ 73 h 80"/>
                  <a:gd name="T64" fmla="*/ 41 w 51"/>
                  <a:gd name="T65" fmla="*/ 76 h 80"/>
                  <a:gd name="T66" fmla="*/ 34 w 51"/>
                  <a:gd name="T67" fmla="*/ 80 h 80"/>
                  <a:gd name="T68" fmla="*/ 24 w 51"/>
                  <a:gd name="T69" fmla="*/ 80 h 80"/>
                  <a:gd name="T70" fmla="*/ 13 w 51"/>
                  <a:gd name="T71" fmla="*/ 80 h 80"/>
                  <a:gd name="T72" fmla="*/ 6 w 51"/>
                  <a:gd name="T73" fmla="*/ 76 h 80"/>
                  <a:gd name="T74" fmla="*/ 3 w 51"/>
                  <a:gd name="T75" fmla="*/ 69 h 80"/>
                  <a:gd name="T76" fmla="*/ 0 w 51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"/>
                  <a:gd name="T118" fmla="*/ 0 h 80"/>
                  <a:gd name="T119" fmla="*/ 51 w 51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3" y="69"/>
                    </a:lnTo>
                    <a:lnTo>
                      <a:pt x="20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1" y="59"/>
                    </a:lnTo>
                    <a:lnTo>
                      <a:pt x="41" y="52"/>
                    </a:lnTo>
                    <a:lnTo>
                      <a:pt x="41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0" y="35"/>
                    </a:lnTo>
                    <a:lnTo>
                      <a:pt x="17" y="38"/>
                    </a:lnTo>
                    <a:lnTo>
                      <a:pt x="13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17" y="10"/>
                    </a:lnTo>
                    <a:lnTo>
                      <a:pt x="13" y="31"/>
                    </a:lnTo>
                    <a:lnTo>
                      <a:pt x="20" y="28"/>
                    </a:lnTo>
                    <a:lnTo>
                      <a:pt x="27" y="28"/>
                    </a:lnTo>
                    <a:lnTo>
                      <a:pt x="38" y="28"/>
                    </a:lnTo>
                    <a:lnTo>
                      <a:pt x="44" y="35"/>
                    </a:lnTo>
                    <a:lnTo>
                      <a:pt x="48" y="42"/>
                    </a:lnTo>
                    <a:lnTo>
                      <a:pt x="51" y="52"/>
                    </a:lnTo>
                    <a:lnTo>
                      <a:pt x="48" y="62"/>
                    </a:lnTo>
                    <a:lnTo>
                      <a:pt x="44" y="73"/>
                    </a:lnTo>
                    <a:lnTo>
                      <a:pt x="41" y="76"/>
                    </a:lnTo>
                    <a:lnTo>
                      <a:pt x="34" y="80"/>
                    </a:lnTo>
                    <a:lnTo>
                      <a:pt x="24" y="80"/>
                    </a:lnTo>
                    <a:lnTo>
                      <a:pt x="13" y="80"/>
                    </a:lnTo>
                    <a:lnTo>
                      <a:pt x="6" y="76"/>
                    </a:lnTo>
                    <a:lnTo>
                      <a:pt x="3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08" name="Freeform 321"/>
              <p:cNvSpPr>
                <a:spLocks/>
              </p:cNvSpPr>
              <p:nvPr/>
            </p:nvSpPr>
            <p:spPr bwMode="auto">
              <a:xfrm>
                <a:off x="4076" y="2895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9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9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9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9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9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9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09" name="Freeform 322"/>
              <p:cNvSpPr>
                <a:spLocks/>
              </p:cNvSpPr>
              <p:nvPr/>
            </p:nvSpPr>
            <p:spPr bwMode="auto">
              <a:xfrm>
                <a:off x="4076" y="2729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9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9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9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9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9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9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10" name="Freeform 323"/>
              <p:cNvSpPr>
                <a:spLocks/>
              </p:cNvSpPr>
              <p:nvPr/>
            </p:nvSpPr>
            <p:spPr bwMode="auto">
              <a:xfrm>
                <a:off x="4076" y="2563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9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9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9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9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9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9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11" name="Freeform 324"/>
              <p:cNvSpPr>
                <a:spLocks/>
              </p:cNvSpPr>
              <p:nvPr/>
            </p:nvSpPr>
            <p:spPr bwMode="auto">
              <a:xfrm>
                <a:off x="4242" y="2895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12" name="Freeform 325"/>
              <p:cNvSpPr>
                <a:spLocks/>
              </p:cNvSpPr>
              <p:nvPr/>
            </p:nvSpPr>
            <p:spPr bwMode="auto">
              <a:xfrm>
                <a:off x="4408" y="2895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13" name="Freeform 326"/>
              <p:cNvSpPr>
                <a:spLocks/>
              </p:cNvSpPr>
              <p:nvPr/>
            </p:nvSpPr>
            <p:spPr bwMode="auto">
              <a:xfrm>
                <a:off x="4242" y="2729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14" name="Freeform 327"/>
              <p:cNvSpPr>
                <a:spLocks/>
              </p:cNvSpPr>
              <p:nvPr/>
            </p:nvSpPr>
            <p:spPr bwMode="auto">
              <a:xfrm>
                <a:off x="4408" y="2729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15" name="Freeform 328"/>
              <p:cNvSpPr>
                <a:spLocks/>
              </p:cNvSpPr>
              <p:nvPr/>
            </p:nvSpPr>
            <p:spPr bwMode="auto">
              <a:xfrm>
                <a:off x="4242" y="2563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2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2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2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2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16" name="Freeform 329"/>
              <p:cNvSpPr>
                <a:spLocks/>
              </p:cNvSpPr>
              <p:nvPr/>
            </p:nvSpPr>
            <p:spPr bwMode="auto">
              <a:xfrm>
                <a:off x="4408" y="2563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5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5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5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5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5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17" name="Freeform 330"/>
              <p:cNvSpPr>
                <a:spLocks/>
              </p:cNvSpPr>
              <p:nvPr/>
            </p:nvSpPr>
            <p:spPr bwMode="auto">
              <a:xfrm>
                <a:off x="4574" y="2563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18" name="Freeform 331"/>
              <p:cNvSpPr>
                <a:spLocks/>
              </p:cNvSpPr>
              <p:nvPr/>
            </p:nvSpPr>
            <p:spPr bwMode="auto">
              <a:xfrm>
                <a:off x="4740" y="2563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1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7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19" name="Freeform 332"/>
              <p:cNvSpPr>
                <a:spLocks/>
              </p:cNvSpPr>
              <p:nvPr/>
            </p:nvSpPr>
            <p:spPr bwMode="auto">
              <a:xfrm>
                <a:off x="4906" y="2563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0 w 52"/>
                  <a:gd name="T3" fmla="*/ 59 h 80"/>
                  <a:gd name="T4" fmla="*/ 10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1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0 w 52"/>
                  <a:gd name="T35" fmla="*/ 42 h 80"/>
                  <a:gd name="T36" fmla="*/ 0 w 52"/>
                  <a:gd name="T37" fmla="*/ 42 h 80"/>
                  <a:gd name="T38" fmla="*/ 10 w 52"/>
                  <a:gd name="T39" fmla="*/ 0 h 80"/>
                  <a:gd name="T40" fmla="*/ 48 w 52"/>
                  <a:gd name="T41" fmla="*/ 0 h 80"/>
                  <a:gd name="T42" fmla="*/ 48 w 52"/>
                  <a:gd name="T43" fmla="*/ 10 h 80"/>
                  <a:gd name="T44" fmla="*/ 17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8 w 52"/>
                  <a:gd name="T57" fmla="*/ 42 h 80"/>
                  <a:gd name="T58" fmla="*/ 52 w 52"/>
                  <a:gd name="T59" fmla="*/ 52 h 80"/>
                  <a:gd name="T60" fmla="*/ 48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0" y="59"/>
                    </a:lnTo>
                    <a:lnTo>
                      <a:pt x="10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0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48" y="0"/>
                    </a:lnTo>
                    <a:lnTo>
                      <a:pt x="48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8" y="42"/>
                    </a:lnTo>
                    <a:lnTo>
                      <a:pt x="52" y="52"/>
                    </a:lnTo>
                    <a:lnTo>
                      <a:pt x="48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20" name="Freeform 333"/>
              <p:cNvSpPr>
                <a:spLocks/>
              </p:cNvSpPr>
              <p:nvPr/>
            </p:nvSpPr>
            <p:spPr bwMode="auto">
              <a:xfrm>
                <a:off x="4574" y="2729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21" name="Freeform 334"/>
              <p:cNvSpPr>
                <a:spLocks/>
              </p:cNvSpPr>
              <p:nvPr/>
            </p:nvSpPr>
            <p:spPr bwMode="auto">
              <a:xfrm>
                <a:off x="4740" y="2729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1 w 52"/>
                  <a:gd name="T29" fmla="*/ 35 h 80"/>
                  <a:gd name="T30" fmla="*/ 17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7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7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7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22" name="Freeform 335"/>
              <p:cNvSpPr>
                <a:spLocks/>
              </p:cNvSpPr>
              <p:nvPr/>
            </p:nvSpPr>
            <p:spPr bwMode="auto">
              <a:xfrm>
                <a:off x="4574" y="2895"/>
                <a:ext cx="52" cy="80"/>
              </a:xfrm>
              <a:custGeom>
                <a:avLst/>
                <a:gdLst>
                  <a:gd name="T0" fmla="*/ 0 w 52"/>
                  <a:gd name="T1" fmla="*/ 59 h 80"/>
                  <a:gd name="T2" fmla="*/ 11 w 52"/>
                  <a:gd name="T3" fmla="*/ 59 h 80"/>
                  <a:gd name="T4" fmla="*/ 11 w 52"/>
                  <a:gd name="T5" fmla="*/ 62 h 80"/>
                  <a:gd name="T6" fmla="*/ 14 w 52"/>
                  <a:gd name="T7" fmla="*/ 69 h 80"/>
                  <a:gd name="T8" fmla="*/ 21 w 52"/>
                  <a:gd name="T9" fmla="*/ 69 h 80"/>
                  <a:gd name="T10" fmla="*/ 24 w 52"/>
                  <a:gd name="T11" fmla="*/ 73 h 80"/>
                  <a:gd name="T12" fmla="*/ 31 w 52"/>
                  <a:gd name="T13" fmla="*/ 69 h 80"/>
                  <a:gd name="T14" fmla="*/ 38 w 52"/>
                  <a:gd name="T15" fmla="*/ 66 h 80"/>
                  <a:gd name="T16" fmla="*/ 42 w 52"/>
                  <a:gd name="T17" fmla="*/ 59 h 80"/>
                  <a:gd name="T18" fmla="*/ 42 w 52"/>
                  <a:gd name="T19" fmla="*/ 52 h 80"/>
                  <a:gd name="T20" fmla="*/ 42 w 52"/>
                  <a:gd name="T21" fmla="*/ 45 h 80"/>
                  <a:gd name="T22" fmla="*/ 38 w 52"/>
                  <a:gd name="T23" fmla="*/ 42 h 80"/>
                  <a:gd name="T24" fmla="*/ 31 w 52"/>
                  <a:gd name="T25" fmla="*/ 38 h 80"/>
                  <a:gd name="T26" fmla="*/ 24 w 52"/>
                  <a:gd name="T27" fmla="*/ 35 h 80"/>
                  <a:gd name="T28" fmla="*/ 21 w 52"/>
                  <a:gd name="T29" fmla="*/ 35 h 80"/>
                  <a:gd name="T30" fmla="*/ 18 w 52"/>
                  <a:gd name="T31" fmla="*/ 38 h 80"/>
                  <a:gd name="T32" fmla="*/ 14 w 52"/>
                  <a:gd name="T33" fmla="*/ 42 h 80"/>
                  <a:gd name="T34" fmla="*/ 11 w 52"/>
                  <a:gd name="T35" fmla="*/ 42 h 80"/>
                  <a:gd name="T36" fmla="*/ 0 w 52"/>
                  <a:gd name="T37" fmla="*/ 42 h 80"/>
                  <a:gd name="T38" fmla="*/ 11 w 52"/>
                  <a:gd name="T39" fmla="*/ 0 h 80"/>
                  <a:gd name="T40" fmla="*/ 49 w 52"/>
                  <a:gd name="T41" fmla="*/ 0 h 80"/>
                  <a:gd name="T42" fmla="*/ 49 w 52"/>
                  <a:gd name="T43" fmla="*/ 10 h 80"/>
                  <a:gd name="T44" fmla="*/ 18 w 52"/>
                  <a:gd name="T45" fmla="*/ 10 h 80"/>
                  <a:gd name="T46" fmla="*/ 14 w 52"/>
                  <a:gd name="T47" fmla="*/ 31 h 80"/>
                  <a:gd name="T48" fmla="*/ 21 w 52"/>
                  <a:gd name="T49" fmla="*/ 28 h 80"/>
                  <a:gd name="T50" fmla="*/ 28 w 52"/>
                  <a:gd name="T51" fmla="*/ 28 h 80"/>
                  <a:gd name="T52" fmla="*/ 38 w 52"/>
                  <a:gd name="T53" fmla="*/ 28 h 80"/>
                  <a:gd name="T54" fmla="*/ 45 w 52"/>
                  <a:gd name="T55" fmla="*/ 35 h 80"/>
                  <a:gd name="T56" fmla="*/ 49 w 52"/>
                  <a:gd name="T57" fmla="*/ 42 h 80"/>
                  <a:gd name="T58" fmla="*/ 52 w 52"/>
                  <a:gd name="T59" fmla="*/ 52 h 80"/>
                  <a:gd name="T60" fmla="*/ 49 w 52"/>
                  <a:gd name="T61" fmla="*/ 62 h 80"/>
                  <a:gd name="T62" fmla="*/ 45 w 52"/>
                  <a:gd name="T63" fmla="*/ 73 h 80"/>
                  <a:gd name="T64" fmla="*/ 42 w 52"/>
                  <a:gd name="T65" fmla="*/ 76 h 80"/>
                  <a:gd name="T66" fmla="*/ 35 w 52"/>
                  <a:gd name="T67" fmla="*/ 80 h 80"/>
                  <a:gd name="T68" fmla="*/ 24 w 52"/>
                  <a:gd name="T69" fmla="*/ 80 h 80"/>
                  <a:gd name="T70" fmla="*/ 14 w 52"/>
                  <a:gd name="T71" fmla="*/ 80 h 80"/>
                  <a:gd name="T72" fmla="*/ 7 w 52"/>
                  <a:gd name="T73" fmla="*/ 76 h 80"/>
                  <a:gd name="T74" fmla="*/ 4 w 52"/>
                  <a:gd name="T75" fmla="*/ 69 h 80"/>
                  <a:gd name="T76" fmla="*/ 0 w 52"/>
                  <a:gd name="T77" fmla="*/ 59 h 8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"/>
                  <a:gd name="T118" fmla="*/ 0 h 80"/>
                  <a:gd name="T119" fmla="*/ 52 w 52"/>
                  <a:gd name="T120" fmla="*/ 80 h 80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" h="80">
                    <a:moveTo>
                      <a:pt x="0" y="59"/>
                    </a:moveTo>
                    <a:lnTo>
                      <a:pt x="11" y="59"/>
                    </a:lnTo>
                    <a:lnTo>
                      <a:pt x="11" y="62"/>
                    </a:lnTo>
                    <a:lnTo>
                      <a:pt x="14" y="69"/>
                    </a:lnTo>
                    <a:lnTo>
                      <a:pt x="21" y="69"/>
                    </a:lnTo>
                    <a:lnTo>
                      <a:pt x="24" y="73"/>
                    </a:lnTo>
                    <a:lnTo>
                      <a:pt x="31" y="69"/>
                    </a:lnTo>
                    <a:lnTo>
                      <a:pt x="38" y="66"/>
                    </a:lnTo>
                    <a:lnTo>
                      <a:pt x="42" y="59"/>
                    </a:lnTo>
                    <a:lnTo>
                      <a:pt x="42" y="52"/>
                    </a:lnTo>
                    <a:lnTo>
                      <a:pt x="42" y="45"/>
                    </a:lnTo>
                    <a:lnTo>
                      <a:pt x="38" y="42"/>
                    </a:lnTo>
                    <a:lnTo>
                      <a:pt x="31" y="38"/>
                    </a:lnTo>
                    <a:lnTo>
                      <a:pt x="24" y="35"/>
                    </a:lnTo>
                    <a:lnTo>
                      <a:pt x="21" y="35"/>
                    </a:lnTo>
                    <a:lnTo>
                      <a:pt x="18" y="38"/>
                    </a:lnTo>
                    <a:lnTo>
                      <a:pt x="14" y="42"/>
                    </a:lnTo>
                    <a:lnTo>
                      <a:pt x="11" y="42"/>
                    </a:lnTo>
                    <a:lnTo>
                      <a:pt x="0" y="42"/>
                    </a:lnTo>
                    <a:lnTo>
                      <a:pt x="11" y="0"/>
                    </a:lnTo>
                    <a:lnTo>
                      <a:pt x="49" y="0"/>
                    </a:lnTo>
                    <a:lnTo>
                      <a:pt x="49" y="10"/>
                    </a:lnTo>
                    <a:lnTo>
                      <a:pt x="18" y="10"/>
                    </a:lnTo>
                    <a:lnTo>
                      <a:pt x="14" y="31"/>
                    </a:lnTo>
                    <a:lnTo>
                      <a:pt x="21" y="28"/>
                    </a:lnTo>
                    <a:lnTo>
                      <a:pt x="28" y="28"/>
                    </a:lnTo>
                    <a:lnTo>
                      <a:pt x="38" y="28"/>
                    </a:lnTo>
                    <a:lnTo>
                      <a:pt x="45" y="35"/>
                    </a:lnTo>
                    <a:lnTo>
                      <a:pt x="49" y="42"/>
                    </a:lnTo>
                    <a:lnTo>
                      <a:pt x="52" y="52"/>
                    </a:lnTo>
                    <a:lnTo>
                      <a:pt x="49" y="62"/>
                    </a:lnTo>
                    <a:lnTo>
                      <a:pt x="45" y="73"/>
                    </a:lnTo>
                    <a:lnTo>
                      <a:pt x="42" y="76"/>
                    </a:lnTo>
                    <a:lnTo>
                      <a:pt x="35" y="80"/>
                    </a:lnTo>
                    <a:lnTo>
                      <a:pt x="24" y="80"/>
                    </a:lnTo>
                    <a:lnTo>
                      <a:pt x="14" y="80"/>
                    </a:lnTo>
                    <a:lnTo>
                      <a:pt x="7" y="76"/>
                    </a:lnTo>
                    <a:lnTo>
                      <a:pt x="4" y="6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23" name="Line 413"/>
              <p:cNvSpPr>
                <a:spLocks noChangeShapeType="1"/>
              </p:cNvSpPr>
              <p:nvPr/>
            </p:nvSpPr>
            <p:spPr bwMode="auto">
              <a:xfrm>
                <a:off x="3862" y="2684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24" name="Line 414"/>
              <p:cNvSpPr>
                <a:spLocks noChangeShapeType="1"/>
              </p:cNvSpPr>
              <p:nvPr/>
            </p:nvSpPr>
            <p:spPr bwMode="auto">
              <a:xfrm>
                <a:off x="3859" y="2850"/>
                <a:ext cx="13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25" name="Line 415"/>
              <p:cNvSpPr>
                <a:spLocks noChangeShapeType="1"/>
              </p:cNvSpPr>
              <p:nvPr/>
            </p:nvSpPr>
            <p:spPr bwMode="auto">
              <a:xfrm>
                <a:off x="3859" y="3016"/>
                <a:ext cx="13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26" name="Line 416"/>
              <p:cNvSpPr>
                <a:spLocks noChangeShapeType="1"/>
              </p:cNvSpPr>
              <p:nvPr/>
            </p:nvSpPr>
            <p:spPr bwMode="auto">
              <a:xfrm>
                <a:off x="3862" y="3182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27" name="Line 417"/>
              <p:cNvSpPr>
                <a:spLocks noChangeShapeType="1"/>
              </p:cNvSpPr>
              <p:nvPr/>
            </p:nvSpPr>
            <p:spPr bwMode="auto">
              <a:xfrm>
                <a:off x="3859" y="3348"/>
                <a:ext cx="13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28" name="Line 418"/>
              <p:cNvSpPr>
                <a:spLocks noChangeShapeType="1"/>
              </p:cNvSpPr>
              <p:nvPr/>
            </p:nvSpPr>
            <p:spPr bwMode="auto">
              <a:xfrm>
                <a:off x="3862" y="3514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29" name="Line 419"/>
              <p:cNvSpPr>
                <a:spLocks noChangeShapeType="1"/>
              </p:cNvSpPr>
              <p:nvPr/>
            </p:nvSpPr>
            <p:spPr bwMode="auto">
              <a:xfrm>
                <a:off x="3862" y="3680"/>
                <a:ext cx="132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30" name="Line 420"/>
              <p:cNvSpPr>
                <a:spLocks noChangeShapeType="1"/>
              </p:cNvSpPr>
              <p:nvPr/>
            </p:nvSpPr>
            <p:spPr bwMode="auto">
              <a:xfrm>
                <a:off x="4025" y="2518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31" name="Line 421"/>
              <p:cNvSpPr>
                <a:spLocks noChangeShapeType="1"/>
              </p:cNvSpPr>
              <p:nvPr/>
            </p:nvSpPr>
            <p:spPr bwMode="auto">
              <a:xfrm>
                <a:off x="4191" y="2518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32" name="Line 422"/>
              <p:cNvSpPr>
                <a:spLocks noChangeShapeType="1"/>
              </p:cNvSpPr>
              <p:nvPr/>
            </p:nvSpPr>
            <p:spPr bwMode="auto">
              <a:xfrm>
                <a:off x="4356" y="2518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33" name="Line 423"/>
              <p:cNvSpPr>
                <a:spLocks noChangeShapeType="1"/>
              </p:cNvSpPr>
              <p:nvPr/>
            </p:nvSpPr>
            <p:spPr bwMode="auto">
              <a:xfrm>
                <a:off x="4522" y="2522"/>
                <a:ext cx="1" cy="132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34" name="Line 424"/>
              <p:cNvSpPr>
                <a:spLocks noChangeShapeType="1"/>
              </p:cNvSpPr>
              <p:nvPr/>
            </p:nvSpPr>
            <p:spPr bwMode="auto">
              <a:xfrm>
                <a:off x="4688" y="2518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35" name="Line 425"/>
              <p:cNvSpPr>
                <a:spLocks noChangeShapeType="1"/>
              </p:cNvSpPr>
              <p:nvPr/>
            </p:nvSpPr>
            <p:spPr bwMode="auto">
              <a:xfrm>
                <a:off x="4854" y="2518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936" name="Line 426"/>
              <p:cNvSpPr>
                <a:spLocks noChangeShapeType="1"/>
              </p:cNvSpPr>
              <p:nvPr/>
            </p:nvSpPr>
            <p:spPr bwMode="auto">
              <a:xfrm>
                <a:off x="5020" y="2518"/>
                <a:ext cx="1" cy="132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5850" name="Text Box 427"/>
            <p:cNvSpPr txBox="1">
              <a:spLocks noChangeArrowheads="1"/>
            </p:cNvSpPr>
            <p:nvPr/>
          </p:nvSpPr>
          <p:spPr bwMode="auto">
            <a:xfrm>
              <a:off x="2154" y="1570"/>
              <a:ext cx="24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+</a:t>
              </a:r>
            </a:p>
          </p:txBody>
        </p:sp>
        <p:sp>
          <p:nvSpPr>
            <p:cNvPr id="35851" name="Text Box 428"/>
            <p:cNvSpPr txBox="1">
              <a:spLocks noChangeArrowheads="1"/>
            </p:cNvSpPr>
            <p:nvPr/>
          </p:nvSpPr>
          <p:spPr bwMode="auto">
            <a:xfrm>
              <a:off x="2154" y="3067"/>
              <a:ext cx="24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+</a:t>
              </a:r>
            </a:p>
          </p:txBody>
        </p:sp>
        <p:sp>
          <p:nvSpPr>
            <p:cNvPr id="35852" name="Text Box 429"/>
            <p:cNvSpPr txBox="1">
              <a:spLocks noChangeArrowheads="1"/>
            </p:cNvSpPr>
            <p:nvPr/>
          </p:nvSpPr>
          <p:spPr bwMode="auto">
            <a:xfrm>
              <a:off x="3606" y="3063"/>
              <a:ext cx="24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=</a:t>
              </a:r>
            </a:p>
          </p:txBody>
        </p:sp>
        <p:sp>
          <p:nvSpPr>
            <p:cNvPr id="35853" name="Text Box 430"/>
            <p:cNvSpPr txBox="1">
              <a:spLocks noChangeArrowheads="1"/>
            </p:cNvSpPr>
            <p:nvPr/>
          </p:nvSpPr>
          <p:spPr bwMode="auto">
            <a:xfrm>
              <a:off x="3606" y="1570"/>
              <a:ext cx="24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=</a:t>
              </a: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30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The z-Buffer Algorithm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b="1" smtClean="0"/>
              <a:t>void</a:t>
            </a:r>
            <a:r>
              <a:rPr lang="en-US" altLang="ja-JP" sz="2100" smtClean="0"/>
              <a:t> zBuffer()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</a:t>
            </a:r>
            <a:r>
              <a:rPr lang="en-US" altLang="ja-JP" sz="2100" b="1" smtClean="0"/>
              <a:t>int</a:t>
            </a:r>
            <a:r>
              <a:rPr lang="en-US" altLang="ja-JP" sz="2100" smtClean="0"/>
              <a:t> pz;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</a:t>
            </a:r>
            <a:r>
              <a:rPr lang="en-US" altLang="ja-JP" sz="2100" b="1" smtClean="0"/>
              <a:t>for</a:t>
            </a:r>
            <a:r>
              <a:rPr lang="en-US" altLang="ja-JP" sz="2100" smtClean="0"/>
              <a:t> (</a:t>
            </a:r>
            <a:r>
              <a:rPr lang="en-US" altLang="ja-JP" sz="2100" i="1" smtClean="0"/>
              <a:t>each polygon</a:t>
            </a:r>
            <a:r>
              <a:rPr lang="en-US" altLang="ja-JP" sz="2100" smtClean="0"/>
              <a:t>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	</a:t>
            </a:r>
            <a:r>
              <a:rPr lang="en-US" altLang="ja-JP" sz="2100" b="1" smtClean="0"/>
              <a:t>for</a:t>
            </a:r>
            <a:r>
              <a:rPr lang="en-US" altLang="ja-JP" sz="2100" smtClean="0"/>
              <a:t> (</a:t>
            </a:r>
            <a:r>
              <a:rPr lang="en-US" altLang="ja-JP" sz="2100" i="1" smtClean="0"/>
              <a:t>each pixel in polygon</a:t>
            </a:r>
            <a:r>
              <a:rPr lang="en-US" altLang="ja-JP" sz="2100" i="1" smtClean="0">
                <a:latin typeface="Arial" charset="0"/>
              </a:rPr>
              <a:t>’</a:t>
            </a:r>
            <a:r>
              <a:rPr lang="en-US" altLang="ja-JP" sz="2100" i="1" smtClean="0"/>
              <a:t>s projection</a:t>
            </a:r>
            <a:r>
              <a:rPr lang="en-US" altLang="ja-JP" sz="2100" smtClean="0"/>
              <a:t>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		pz=</a:t>
            </a:r>
            <a:r>
              <a:rPr lang="en-US" altLang="ja-JP" sz="2100" i="1" smtClean="0"/>
              <a:t>polygon</a:t>
            </a:r>
            <a:r>
              <a:rPr lang="en-US" altLang="ja-JP" sz="2100" i="1" smtClean="0">
                <a:latin typeface="Arial" charset="0"/>
              </a:rPr>
              <a:t>’</a:t>
            </a:r>
            <a:r>
              <a:rPr lang="en-US" altLang="ja-JP" sz="2100" i="1" smtClean="0"/>
              <a:t>s z-value at</a:t>
            </a:r>
            <a:r>
              <a:rPr lang="en-US" altLang="ja-JP" sz="2100" smtClean="0"/>
              <a:t> (x,y);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		</a:t>
            </a:r>
            <a:r>
              <a:rPr lang="en-US" altLang="ja-JP" sz="2100" b="1" smtClean="0"/>
              <a:t>if</a:t>
            </a:r>
            <a:r>
              <a:rPr lang="en-US" altLang="ja-JP" sz="2100" smtClean="0"/>
              <a:t> (pz&gt;=ReadZ(x,y))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			WriteZ(x,y,pz);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			WritePixel(x,y,color);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	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}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31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The z-Buffer Algorithm</a:t>
            </a:r>
          </a:p>
        </p:txBody>
      </p:sp>
      <p:grpSp>
        <p:nvGrpSpPr>
          <p:cNvPr id="3076" name="Group 148"/>
          <p:cNvGrpSpPr>
            <a:grpSpLocks/>
          </p:cNvGrpSpPr>
          <p:nvPr/>
        </p:nvGrpSpPr>
        <p:grpSpPr bwMode="auto">
          <a:xfrm>
            <a:off x="684213" y="2420938"/>
            <a:ext cx="5018087" cy="2951162"/>
            <a:chOff x="431" y="1525"/>
            <a:chExt cx="3161" cy="1859"/>
          </a:xfrm>
        </p:grpSpPr>
        <p:sp>
          <p:nvSpPr>
            <p:cNvPr id="3077" name="Freeform 27"/>
            <p:cNvSpPr>
              <a:spLocks/>
            </p:cNvSpPr>
            <p:nvPr/>
          </p:nvSpPr>
          <p:spPr bwMode="auto">
            <a:xfrm>
              <a:off x="1053" y="1955"/>
              <a:ext cx="2100" cy="1239"/>
            </a:xfrm>
            <a:custGeom>
              <a:avLst/>
              <a:gdLst>
                <a:gd name="T0" fmla="*/ 0 w 2100"/>
                <a:gd name="T1" fmla="*/ 715 h 1239"/>
                <a:gd name="T2" fmla="*/ 851 w 2100"/>
                <a:gd name="T3" fmla="*/ 0 h 1239"/>
                <a:gd name="T4" fmla="*/ 2100 w 2100"/>
                <a:gd name="T5" fmla="*/ 1239 h 1239"/>
                <a:gd name="T6" fmla="*/ 0 w 2100"/>
                <a:gd name="T7" fmla="*/ 715 h 12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00"/>
                <a:gd name="T13" fmla="*/ 0 h 1239"/>
                <a:gd name="T14" fmla="*/ 2100 w 2100"/>
                <a:gd name="T15" fmla="*/ 1239 h 12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00" h="1239">
                  <a:moveTo>
                    <a:pt x="0" y="715"/>
                  </a:moveTo>
                  <a:lnTo>
                    <a:pt x="851" y="0"/>
                  </a:lnTo>
                  <a:lnTo>
                    <a:pt x="2100" y="1239"/>
                  </a:lnTo>
                  <a:lnTo>
                    <a:pt x="0" y="715"/>
                  </a:lnTo>
                </a:path>
              </a:pathLst>
            </a:custGeom>
            <a:solidFill>
              <a:schemeClr val="bg2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78" name="Line 10"/>
            <p:cNvSpPr>
              <a:spLocks noChangeShapeType="1"/>
            </p:cNvSpPr>
            <p:nvPr/>
          </p:nvSpPr>
          <p:spPr bwMode="auto">
            <a:xfrm flipV="1">
              <a:off x="686" y="1792"/>
              <a:ext cx="1" cy="159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79" name="Line 12"/>
            <p:cNvSpPr>
              <a:spLocks noChangeShapeType="1"/>
            </p:cNvSpPr>
            <p:nvPr/>
          </p:nvSpPr>
          <p:spPr bwMode="auto">
            <a:xfrm flipV="1">
              <a:off x="686" y="1792"/>
              <a:ext cx="1" cy="159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0" name="Line 13"/>
            <p:cNvSpPr>
              <a:spLocks noChangeShapeType="1"/>
            </p:cNvSpPr>
            <p:nvPr/>
          </p:nvSpPr>
          <p:spPr bwMode="auto">
            <a:xfrm>
              <a:off x="686" y="1955"/>
              <a:ext cx="91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1" name="Line 16"/>
            <p:cNvSpPr>
              <a:spLocks noChangeShapeType="1"/>
            </p:cNvSpPr>
            <p:nvPr/>
          </p:nvSpPr>
          <p:spPr bwMode="auto">
            <a:xfrm>
              <a:off x="686" y="2665"/>
              <a:ext cx="91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2" name="Line 19"/>
            <p:cNvSpPr>
              <a:spLocks noChangeShapeType="1"/>
            </p:cNvSpPr>
            <p:nvPr/>
          </p:nvSpPr>
          <p:spPr bwMode="auto">
            <a:xfrm>
              <a:off x="686" y="3199"/>
              <a:ext cx="91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3" name="Line 24"/>
            <p:cNvSpPr>
              <a:spLocks noChangeShapeType="1"/>
            </p:cNvSpPr>
            <p:nvPr/>
          </p:nvSpPr>
          <p:spPr bwMode="auto">
            <a:xfrm>
              <a:off x="686" y="2462"/>
              <a:ext cx="2865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4" name="Freeform 25"/>
            <p:cNvSpPr>
              <a:spLocks/>
            </p:cNvSpPr>
            <p:nvPr/>
          </p:nvSpPr>
          <p:spPr bwMode="auto">
            <a:xfrm>
              <a:off x="1809" y="2425"/>
              <a:ext cx="72" cy="73"/>
            </a:xfrm>
            <a:custGeom>
              <a:avLst/>
              <a:gdLst>
                <a:gd name="T0" fmla="*/ 0 w 72"/>
                <a:gd name="T1" fmla="*/ 37 h 73"/>
                <a:gd name="T2" fmla="*/ 0 w 72"/>
                <a:gd name="T3" fmla="*/ 23 h 73"/>
                <a:gd name="T4" fmla="*/ 9 w 72"/>
                <a:gd name="T5" fmla="*/ 9 h 73"/>
                <a:gd name="T6" fmla="*/ 22 w 72"/>
                <a:gd name="T7" fmla="*/ 5 h 73"/>
                <a:gd name="T8" fmla="*/ 36 w 72"/>
                <a:gd name="T9" fmla="*/ 0 h 73"/>
                <a:gd name="T10" fmla="*/ 49 w 72"/>
                <a:gd name="T11" fmla="*/ 5 h 73"/>
                <a:gd name="T12" fmla="*/ 58 w 72"/>
                <a:gd name="T13" fmla="*/ 9 h 73"/>
                <a:gd name="T14" fmla="*/ 67 w 72"/>
                <a:gd name="T15" fmla="*/ 23 h 73"/>
                <a:gd name="T16" fmla="*/ 72 w 72"/>
                <a:gd name="T17" fmla="*/ 37 h 73"/>
                <a:gd name="T18" fmla="*/ 67 w 72"/>
                <a:gd name="T19" fmla="*/ 50 h 73"/>
                <a:gd name="T20" fmla="*/ 58 w 72"/>
                <a:gd name="T21" fmla="*/ 64 h 73"/>
                <a:gd name="T22" fmla="*/ 49 w 72"/>
                <a:gd name="T23" fmla="*/ 68 h 73"/>
                <a:gd name="T24" fmla="*/ 36 w 72"/>
                <a:gd name="T25" fmla="*/ 73 h 73"/>
                <a:gd name="T26" fmla="*/ 22 w 72"/>
                <a:gd name="T27" fmla="*/ 68 h 73"/>
                <a:gd name="T28" fmla="*/ 9 w 72"/>
                <a:gd name="T29" fmla="*/ 64 h 73"/>
                <a:gd name="T30" fmla="*/ 0 w 72"/>
                <a:gd name="T31" fmla="*/ 50 h 73"/>
                <a:gd name="T32" fmla="*/ 0 w 72"/>
                <a:gd name="T33" fmla="*/ 37 h 7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2"/>
                <a:gd name="T52" fmla="*/ 0 h 73"/>
                <a:gd name="T53" fmla="*/ 72 w 72"/>
                <a:gd name="T54" fmla="*/ 73 h 7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2" h="73">
                  <a:moveTo>
                    <a:pt x="0" y="37"/>
                  </a:moveTo>
                  <a:lnTo>
                    <a:pt x="0" y="23"/>
                  </a:lnTo>
                  <a:lnTo>
                    <a:pt x="9" y="9"/>
                  </a:lnTo>
                  <a:lnTo>
                    <a:pt x="22" y="5"/>
                  </a:lnTo>
                  <a:lnTo>
                    <a:pt x="36" y="0"/>
                  </a:lnTo>
                  <a:lnTo>
                    <a:pt x="49" y="5"/>
                  </a:lnTo>
                  <a:lnTo>
                    <a:pt x="58" y="9"/>
                  </a:lnTo>
                  <a:lnTo>
                    <a:pt x="67" y="23"/>
                  </a:lnTo>
                  <a:lnTo>
                    <a:pt x="72" y="37"/>
                  </a:lnTo>
                  <a:lnTo>
                    <a:pt x="67" y="50"/>
                  </a:lnTo>
                  <a:lnTo>
                    <a:pt x="58" y="64"/>
                  </a:lnTo>
                  <a:lnTo>
                    <a:pt x="49" y="68"/>
                  </a:lnTo>
                  <a:lnTo>
                    <a:pt x="36" y="73"/>
                  </a:lnTo>
                  <a:lnTo>
                    <a:pt x="22" y="68"/>
                  </a:lnTo>
                  <a:lnTo>
                    <a:pt x="9" y="64"/>
                  </a:lnTo>
                  <a:lnTo>
                    <a:pt x="0" y="50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5" name="Freeform 26"/>
            <p:cNvSpPr>
              <a:spLocks/>
            </p:cNvSpPr>
            <p:nvPr/>
          </p:nvSpPr>
          <p:spPr bwMode="auto">
            <a:xfrm>
              <a:off x="1809" y="2425"/>
              <a:ext cx="72" cy="73"/>
            </a:xfrm>
            <a:custGeom>
              <a:avLst/>
              <a:gdLst>
                <a:gd name="T0" fmla="*/ 0 w 72"/>
                <a:gd name="T1" fmla="*/ 37 h 73"/>
                <a:gd name="T2" fmla="*/ 0 w 72"/>
                <a:gd name="T3" fmla="*/ 23 h 73"/>
                <a:gd name="T4" fmla="*/ 9 w 72"/>
                <a:gd name="T5" fmla="*/ 9 h 73"/>
                <a:gd name="T6" fmla="*/ 22 w 72"/>
                <a:gd name="T7" fmla="*/ 5 h 73"/>
                <a:gd name="T8" fmla="*/ 36 w 72"/>
                <a:gd name="T9" fmla="*/ 0 h 73"/>
                <a:gd name="T10" fmla="*/ 49 w 72"/>
                <a:gd name="T11" fmla="*/ 5 h 73"/>
                <a:gd name="T12" fmla="*/ 58 w 72"/>
                <a:gd name="T13" fmla="*/ 9 h 73"/>
                <a:gd name="T14" fmla="*/ 67 w 72"/>
                <a:gd name="T15" fmla="*/ 23 h 73"/>
                <a:gd name="T16" fmla="*/ 72 w 72"/>
                <a:gd name="T17" fmla="*/ 37 h 73"/>
                <a:gd name="T18" fmla="*/ 67 w 72"/>
                <a:gd name="T19" fmla="*/ 50 h 73"/>
                <a:gd name="T20" fmla="*/ 58 w 72"/>
                <a:gd name="T21" fmla="*/ 64 h 73"/>
                <a:gd name="T22" fmla="*/ 49 w 72"/>
                <a:gd name="T23" fmla="*/ 68 h 73"/>
                <a:gd name="T24" fmla="*/ 36 w 72"/>
                <a:gd name="T25" fmla="*/ 73 h 73"/>
                <a:gd name="T26" fmla="*/ 22 w 72"/>
                <a:gd name="T27" fmla="*/ 68 h 73"/>
                <a:gd name="T28" fmla="*/ 9 w 72"/>
                <a:gd name="T29" fmla="*/ 64 h 73"/>
                <a:gd name="T30" fmla="*/ 0 w 72"/>
                <a:gd name="T31" fmla="*/ 50 h 73"/>
                <a:gd name="T32" fmla="*/ 0 w 72"/>
                <a:gd name="T33" fmla="*/ 37 h 7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2"/>
                <a:gd name="T52" fmla="*/ 0 h 73"/>
                <a:gd name="T53" fmla="*/ 72 w 72"/>
                <a:gd name="T54" fmla="*/ 73 h 7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2" h="73">
                  <a:moveTo>
                    <a:pt x="0" y="37"/>
                  </a:moveTo>
                  <a:lnTo>
                    <a:pt x="0" y="23"/>
                  </a:lnTo>
                  <a:lnTo>
                    <a:pt x="9" y="9"/>
                  </a:lnTo>
                  <a:lnTo>
                    <a:pt x="22" y="5"/>
                  </a:lnTo>
                  <a:lnTo>
                    <a:pt x="36" y="0"/>
                  </a:lnTo>
                  <a:lnTo>
                    <a:pt x="49" y="5"/>
                  </a:lnTo>
                  <a:lnTo>
                    <a:pt x="58" y="9"/>
                  </a:lnTo>
                  <a:lnTo>
                    <a:pt x="67" y="23"/>
                  </a:lnTo>
                  <a:lnTo>
                    <a:pt x="72" y="37"/>
                  </a:lnTo>
                  <a:lnTo>
                    <a:pt x="67" y="50"/>
                  </a:lnTo>
                  <a:lnTo>
                    <a:pt x="58" y="64"/>
                  </a:lnTo>
                  <a:lnTo>
                    <a:pt x="49" y="68"/>
                  </a:lnTo>
                  <a:lnTo>
                    <a:pt x="36" y="73"/>
                  </a:lnTo>
                  <a:lnTo>
                    <a:pt x="22" y="68"/>
                  </a:lnTo>
                  <a:lnTo>
                    <a:pt x="9" y="64"/>
                  </a:lnTo>
                  <a:lnTo>
                    <a:pt x="0" y="50"/>
                  </a:lnTo>
                  <a:lnTo>
                    <a:pt x="0" y="3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6" name="Text Box 136"/>
            <p:cNvSpPr txBox="1">
              <a:spLocks noChangeArrowheads="1"/>
            </p:cNvSpPr>
            <p:nvPr/>
          </p:nvSpPr>
          <p:spPr bwMode="auto">
            <a:xfrm>
              <a:off x="612" y="1525"/>
              <a:ext cx="2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y</a:t>
              </a:r>
            </a:p>
          </p:txBody>
        </p:sp>
        <p:sp>
          <p:nvSpPr>
            <p:cNvPr id="3087" name="Text Box 137"/>
            <p:cNvSpPr txBox="1">
              <a:spLocks noChangeArrowheads="1"/>
            </p:cNvSpPr>
            <p:nvPr/>
          </p:nvSpPr>
          <p:spPr bwMode="auto">
            <a:xfrm>
              <a:off x="431" y="1797"/>
              <a:ext cx="2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y</a:t>
              </a:r>
              <a:r>
                <a:rPr lang="en-US" altLang="ja-JP" b="1" baseline="-25000"/>
                <a:t>1</a:t>
              </a:r>
            </a:p>
          </p:txBody>
        </p:sp>
        <p:sp>
          <p:nvSpPr>
            <p:cNvPr id="3088" name="Text Box 138"/>
            <p:cNvSpPr txBox="1">
              <a:spLocks noChangeArrowheads="1"/>
            </p:cNvSpPr>
            <p:nvPr/>
          </p:nvSpPr>
          <p:spPr bwMode="auto">
            <a:xfrm>
              <a:off x="431" y="2523"/>
              <a:ext cx="2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y</a:t>
              </a:r>
              <a:r>
                <a:rPr lang="en-US" altLang="ja-JP" b="1" baseline="-25000"/>
                <a:t>2</a:t>
              </a:r>
            </a:p>
          </p:txBody>
        </p:sp>
        <p:sp>
          <p:nvSpPr>
            <p:cNvPr id="3089" name="Text Box 139"/>
            <p:cNvSpPr txBox="1">
              <a:spLocks noChangeArrowheads="1"/>
            </p:cNvSpPr>
            <p:nvPr/>
          </p:nvSpPr>
          <p:spPr bwMode="auto">
            <a:xfrm>
              <a:off x="431" y="3067"/>
              <a:ext cx="2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y</a:t>
              </a:r>
              <a:r>
                <a:rPr lang="en-US" altLang="ja-JP" b="1" baseline="-25000"/>
                <a:t>3</a:t>
              </a:r>
            </a:p>
          </p:txBody>
        </p:sp>
        <p:sp>
          <p:nvSpPr>
            <p:cNvPr id="3090" name="Text Box 140"/>
            <p:cNvSpPr txBox="1">
              <a:spLocks noChangeArrowheads="1"/>
            </p:cNvSpPr>
            <p:nvPr/>
          </p:nvSpPr>
          <p:spPr bwMode="auto">
            <a:xfrm>
              <a:off x="436" y="2296"/>
              <a:ext cx="26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y</a:t>
              </a:r>
              <a:r>
                <a:rPr lang="en-US" altLang="ja-JP" b="1" baseline="-25000"/>
                <a:t>s</a:t>
              </a:r>
            </a:p>
          </p:txBody>
        </p:sp>
        <p:sp>
          <p:nvSpPr>
            <p:cNvPr id="3091" name="Text Box 141"/>
            <p:cNvSpPr txBox="1">
              <a:spLocks noChangeArrowheads="1"/>
            </p:cNvSpPr>
            <p:nvPr/>
          </p:nvSpPr>
          <p:spPr bwMode="auto">
            <a:xfrm>
              <a:off x="1791" y="1752"/>
              <a:ext cx="2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z</a:t>
              </a:r>
              <a:r>
                <a:rPr lang="en-US" altLang="ja-JP" b="1" baseline="-25000"/>
                <a:t>1</a:t>
              </a:r>
            </a:p>
          </p:txBody>
        </p:sp>
        <p:sp>
          <p:nvSpPr>
            <p:cNvPr id="3092" name="Text Box 142"/>
            <p:cNvSpPr txBox="1">
              <a:spLocks noChangeArrowheads="1"/>
            </p:cNvSpPr>
            <p:nvPr/>
          </p:nvSpPr>
          <p:spPr bwMode="auto">
            <a:xfrm>
              <a:off x="839" y="2568"/>
              <a:ext cx="2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z</a:t>
              </a:r>
              <a:r>
                <a:rPr lang="en-US" altLang="ja-JP" b="1" baseline="-25000"/>
                <a:t>2</a:t>
              </a:r>
            </a:p>
          </p:txBody>
        </p:sp>
        <p:sp>
          <p:nvSpPr>
            <p:cNvPr id="3093" name="Text Box 143"/>
            <p:cNvSpPr txBox="1">
              <a:spLocks noChangeArrowheads="1"/>
            </p:cNvSpPr>
            <p:nvPr/>
          </p:nvSpPr>
          <p:spPr bwMode="auto">
            <a:xfrm>
              <a:off x="3107" y="3113"/>
              <a:ext cx="2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z</a:t>
              </a:r>
              <a:r>
                <a:rPr lang="en-US" altLang="ja-JP" b="1" baseline="-25000"/>
                <a:t>3</a:t>
              </a:r>
            </a:p>
          </p:txBody>
        </p:sp>
        <p:sp>
          <p:nvSpPr>
            <p:cNvPr id="3094" name="Text Box 144"/>
            <p:cNvSpPr txBox="1">
              <a:spLocks noChangeArrowheads="1"/>
            </p:cNvSpPr>
            <p:nvPr/>
          </p:nvSpPr>
          <p:spPr bwMode="auto">
            <a:xfrm>
              <a:off x="1072" y="2205"/>
              <a:ext cx="26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z</a:t>
              </a:r>
              <a:r>
                <a:rPr lang="en-US" altLang="ja-JP" b="1" baseline="-25000"/>
                <a:t>a</a:t>
              </a:r>
            </a:p>
          </p:txBody>
        </p:sp>
        <p:sp>
          <p:nvSpPr>
            <p:cNvPr id="3095" name="Text Box 145"/>
            <p:cNvSpPr txBox="1">
              <a:spLocks noChangeArrowheads="1"/>
            </p:cNvSpPr>
            <p:nvPr/>
          </p:nvSpPr>
          <p:spPr bwMode="auto">
            <a:xfrm>
              <a:off x="1704" y="2160"/>
              <a:ext cx="2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z</a:t>
              </a:r>
              <a:r>
                <a:rPr lang="en-US" altLang="ja-JP" b="1" baseline="-25000"/>
                <a:t>p</a:t>
              </a:r>
            </a:p>
          </p:txBody>
        </p:sp>
        <p:sp>
          <p:nvSpPr>
            <p:cNvPr id="3096" name="Text Box 146"/>
            <p:cNvSpPr txBox="1">
              <a:spLocks noChangeArrowheads="1"/>
            </p:cNvSpPr>
            <p:nvPr/>
          </p:nvSpPr>
          <p:spPr bwMode="auto">
            <a:xfrm>
              <a:off x="2336" y="2205"/>
              <a:ext cx="2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z</a:t>
              </a:r>
              <a:r>
                <a:rPr lang="en-US" altLang="ja-JP" b="1" baseline="-25000"/>
                <a:t>b</a:t>
              </a:r>
            </a:p>
          </p:txBody>
        </p:sp>
        <p:sp>
          <p:nvSpPr>
            <p:cNvPr id="3097" name="Text Box 147"/>
            <p:cNvSpPr txBox="1">
              <a:spLocks noChangeArrowheads="1"/>
            </p:cNvSpPr>
            <p:nvPr/>
          </p:nvSpPr>
          <p:spPr bwMode="auto">
            <a:xfrm>
              <a:off x="2744" y="2251"/>
              <a:ext cx="8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Scan line</a:t>
              </a:r>
            </a:p>
          </p:txBody>
        </p:sp>
      </p:grpSp>
      <p:graphicFrame>
        <p:nvGraphicFramePr>
          <p:cNvPr id="3074" name="Object 149"/>
          <p:cNvGraphicFramePr>
            <a:graphicFrameLocks noChangeAspect="1"/>
          </p:cNvGraphicFramePr>
          <p:nvPr>
            <p:ph idx="1"/>
          </p:nvPr>
        </p:nvGraphicFramePr>
        <p:xfrm>
          <a:off x="5795963" y="2565400"/>
          <a:ext cx="3173412" cy="269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4" imgW="1587240" imgH="1346040" progId="Equation.3">
                  <p:embed/>
                </p:oleObj>
              </mc:Choice>
              <mc:Fallback>
                <p:oleObj name="Equation" r:id="rId4" imgW="1587240" imgH="1346040" progId="Equation.3">
                  <p:embed/>
                  <p:pic>
                    <p:nvPicPr>
                      <p:cNvPr id="0" name="Object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2565400"/>
                        <a:ext cx="3173412" cy="2690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z-Buffer: Example</a:t>
            </a:r>
          </a:p>
        </p:txBody>
      </p:sp>
      <p:pic>
        <p:nvPicPr>
          <p:cNvPr id="37891" name="Picture 4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060575"/>
            <a:ext cx="4405313" cy="330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37892" name="Picture 5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213" y="2057400"/>
            <a:ext cx="4414837" cy="330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236663" y="5300663"/>
            <a:ext cx="22637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ahoma" pitchFamily="34" charset="0"/>
              <a:buNone/>
            </a:pPr>
            <a:r>
              <a:rPr kumimoji="0" lang="en-GB" altLang="zh-TW" sz="2800" b="1">
                <a:solidFill>
                  <a:srgbClr val="000000"/>
                </a:solidFill>
                <a:latin typeface="Tahoma" pitchFamily="34" charset="0"/>
                <a:ea typeface="PMingLiU" pitchFamily="18" charset="-120"/>
              </a:rPr>
              <a:t>c</a:t>
            </a:r>
            <a:r>
              <a:rPr kumimoji="0" lang="en-GB" altLang="ja-JP" sz="2800" b="1">
                <a:solidFill>
                  <a:srgbClr val="000000"/>
                </a:solidFill>
                <a:latin typeface="Tahoma" pitchFamily="34" charset="0"/>
                <a:ea typeface="PMingLiU" pitchFamily="18" charset="-120"/>
              </a:rPr>
              <a:t>olor buffer</a:t>
            </a:r>
          </a:p>
        </p:txBody>
      </p:sp>
      <p:sp>
        <p:nvSpPr>
          <p:cNvPr id="37894" name="Text Box 7"/>
          <p:cNvSpPr txBox="1">
            <a:spLocks noChangeArrowheads="1"/>
          </p:cNvSpPr>
          <p:nvPr/>
        </p:nvSpPr>
        <p:spPr bwMode="auto">
          <a:xfrm>
            <a:off x="5867400" y="5300663"/>
            <a:ext cx="2409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ahoma" pitchFamily="34" charset="0"/>
              <a:buNone/>
            </a:pPr>
            <a:r>
              <a:rPr kumimoji="0" lang="en-GB" altLang="zh-TW" sz="2800" b="1">
                <a:solidFill>
                  <a:srgbClr val="000000"/>
                </a:solidFill>
                <a:latin typeface="Tahoma" pitchFamily="34" charset="0"/>
                <a:ea typeface="PMingLiU" pitchFamily="18" charset="-120"/>
              </a:rPr>
              <a:t>d</a:t>
            </a:r>
            <a:r>
              <a:rPr kumimoji="0" lang="en-GB" altLang="ja-JP" sz="2800" b="1">
                <a:solidFill>
                  <a:srgbClr val="000000"/>
                </a:solidFill>
                <a:latin typeface="Tahoma" pitchFamily="34" charset="0"/>
                <a:ea typeface="PMingLiU" pitchFamily="18" charset="-120"/>
              </a:rPr>
              <a:t>epth buffer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The z-Buffer Algorithm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2600" smtClean="0"/>
              <a:t>Benefits</a:t>
            </a:r>
          </a:p>
          <a:p>
            <a:pPr lvl="1" eaLnBrk="1" hangingPunct="1"/>
            <a:r>
              <a:rPr lang="en-US" altLang="ja-JP" sz="2200" smtClean="0"/>
              <a:t>Easy to implement</a:t>
            </a:r>
          </a:p>
          <a:p>
            <a:pPr lvl="1" eaLnBrk="1" hangingPunct="1"/>
            <a:r>
              <a:rPr lang="en-US" altLang="ja-JP" sz="2200" smtClean="0"/>
              <a:t>Works for any geometric primitive</a:t>
            </a:r>
          </a:p>
          <a:p>
            <a:pPr lvl="1" eaLnBrk="1" hangingPunct="1"/>
            <a:r>
              <a:rPr lang="en-US" altLang="ja-JP" sz="2200" smtClean="0"/>
              <a:t>Parallel operation in hardware</a:t>
            </a:r>
          </a:p>
          <a:p>
            <a:pPr lvl="2" eaLnBrk="1" hangingPunct="1"/>
            <a:r>
              <a:rPr lang="en-US" altLang="ja-JP" sz="2100" smtClean="0"/>
              <a:t>independent of order of polygon drawn</a:t>
            </a:r>
          </a:p>
          <a:p>
            <a:pPr eaLnBrk="1" hangingPunct="1"/>
            <a:r>
              <a:rPr lang="en-US" altLang="ja-JP" sz="2600" smtClean="0"/>
              <a:t>Limitations</a:t>
            </a:r>
          </a:p>
          <a:p>
            <a:pPr lvl="1" eaLnBrk="1" hangingPunct="1"/>
            <a:r>
              <a:rPr lang="en-US" altLang="ja-JP" sz="2200" smtClean="0"/>
              <a:t>Memory required for depth buffer</a:t>
            </a:r>
          </a:p>
          <a:p>
            <a:pPr lvl="1" eaLnBrk="1" hangingPunct="1"/>
            <a:r>
              <a:rPr lang="en-US" altLang="ja-JP" sz="2200" smtClean="0"/>
              <a:t>Quantization and aliasing artifacts</a:t>
            </a:r>
          </a:p>
          <a:p>
            <a:pPr lvl="1" eaLnBrk="1" hangingPunct="1"/>
            <a:r>
              <a:rPr lang="en-US" altLang="ja-JP" sz="2200" smtClean="0"/>
              <a:t>Overfill</a:t>
            </a:r>
          </a:p>
          <a:p>
            <a:pPr lvl="1" eaLnBrk="1" hangingPunct="1"/>
            <a:r>
              <a:rPr lang="en-US" altLang="ja-JP" sz="2200" smtClean="0"/>
              <a:t>Transparency does not work well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34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Scan-Line Algorithm</a:t>
            </a:r>
          </a:p>
        </p:txBody>
      </p:sp>
      <p:grpSp>
        <p:nvGrpSpPr>
          <p:cNvPr id="39939" name="Group 65"/>
          <p:cNvGrpSpPr>
            <a:grpSpLocks/>
          </p:cNvGrpSpPr>
          <p:nvPr/>
        </p:nvGrpSpPr>
        <p:grpSpPr bwMode="auto">
          <a:xfrm>
            <a:off x="755650" y="1700213"/>
            <a:ext cx="7537450" cy="4400550"/>
            <a:chOff x="476" y="1071"/>
            <a:chExt cx="4748" cy="2772"/>
          </a:xfrm>
        </p:grpSpPr>
        <p:sp>
          <p:nvSpPr>
            <p:cNvPr id="39940" name="Freeform 9"/>
            <p:cNvSpPr>
              <a:spLocks/>
            </p:cNvSpPr>
            <p:nvPr/>
          </p:nvSpPr>
          <p:spPr bwMode="auto">
            <a:xfrm>
              <a:off x="1276" y="1650"/>
              <a:ext cx="2630" cy="1758"/>
            </a:xfrm>
            <a:custGeom>
              <a:avLst/>
              <a:gdLst>
                <a:gd name="T0" fmla="*/ 2076 w 2630"/>
                <a:gd name="T1" fmla="*/ 240 h 1758"/>
                <a:gd name="T2" fmla="*/ 1652 w 2630"/>
                <a:gd name="T3" fmla="*/ 0 h 1758"/>
                <a:gd name="T4" fmla="*/ 0 w 2630"/>
                <a:gd name="T5" fmla="*/ 1758 h 1758"/>
                <a:gd name="T6" fmla="*/ 2630 w 2630"/>
                <a:gd name="T7" fmla="*/ 1015 h 1758"/>
                <a:gd name="T8" fmla="*/ 2076 w 2630"/>
                <a:gd name="T9" fmla="*/ 240 h 17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30"/>
                <a:gd name="T16" fmla="*/ 0 h 1758"/>
                <a:gd name="T17" fmla="*/ 2630 w 2630"/>
                <a:gd name="T18" fmla="*/ 1758 h 17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30" h="1758">
                  <a:moveTo>
                    <a:pt x="2076" y="240"/>
                  </a:moveTo>
                  <a:lnTo>
                    <a:pt x="1652" y="0"/>
                  </a:lnTo>
                  <a:lnTo>
                    <a:pt x="0" y="1758"/>
                  </a:lnTo>
                  <a:lnTo>
                    <a:pt x="2630" y="1015"/>
                  </a:lnTo>
                  <a:lnTo>
                    <a:pt x="2076" y="240"/>
                  </a:lnTo>
                  <a:close/>
                </a:path>
              </a:pathLst>
            </a:custGeom>
            <a:solidFill>
              <a:srgbClr val="999999"/>
            </a:solidFill>
            <a:ln w="0">
              <a:solidFill>
                <a:srgbClr val="999999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41" name="Freeform 10"/>
            <p:cNvSpPr>
              <a:spLocks/>
            </p:cNvSpPr>
            <p:nvPr/>
          </p:nvSpPr>
          <p:spPr bwMode="auto">
            <a:xfrm>
              <a:off x="1041" y="1350"/>
              <a:ext cx="3995" cy="2376"/>
            </a:xfrm>
            <a:custGeom>
              <a:avLst/>
              <a:gdLst>
                <a:gd name="T0" fmla="*/ 0 w 3995"/>
                <a:gd name="T1" fmla="*/ 0 h 2376"/>
                <a:gd name="T2" fmla="*/ 0 w 3995"/>
                <a:gd name="T3" fmla="*/ 2376 h 2376"/>
                <a:gd name="T4" fmla="*/ 3995 w 3995"/>
                <a:gd name="T5" fmla="*/ 2376 h 2376"/>
                <a:gd name="T6" fmla="*/ 0 60000 65536"/>
                <a:gd name="T7" fmla="*/ 0 60000 65536"/>
                <a:gd name="T8" fmla="*/ 0 60000 65536"/>
                <a:gd name="T9" fmla="*/ 0 w 3995"/>
                <a:gd name="T10" fmla="*/ 0 h 2376"/>
                <a:gd name="T11" fmla="*/ 3995 w 3995"/>
                <a:gd name="T12" fmla="*/ 2376 h 23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95" h="2376">
                  <a:moveTo>
                    <a:pt x="0" y="0"/>
                  </a:moveTo>
                  <a:lnTo>
                    <a:pt x="0" y="2376"/>
                  </a:lnTo>
                  <a:lnTo>
                    <a:pt x="3995" y="237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42" name="Line 11"/>
            <p:cNvSpPr>
              <a:spLocks noChangeShapeType="1"/>
            </p:cNvSpPr>
            <p:nvPr/>
          </p:nvSpPr>
          <p:spPr bwMode="auto">
            <a:xfrm>
              <a:off x="939" y="3159"/>
              <a:ext cx="4143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43" name="Freeform 12"/>
            <p:cNvSpPr>
              <a:spLocks/>
            </p:cNvSpPr>
            <p:nvPr/>
          </p:nvSpPr>
          <p:spPr bwMode="auto">
            <a:xfrm>
              <a:off x="2794" y="1290"/>
              <a:ext cx="1933" cy="1707"/>
            </a:xfrm>
            <a:custGeom>
              <a:avLst/>
              <a:gdLst>
                <a:gd name="T0" fmla="*/ 1578 w 1933"/>
                <a:gd name="T1" fmla="*/ 0 h 1707"/>
                <a:gd name="T2" fmla="*/ 0 w 1933"/>
                <a:gd name="T3" fmla="*/ 927 h 1707"/>
                <a:gd name="T4" fmla="*/ 1933 w 1933"/>
                <a:gd name="T5" fmla="*/ 1707 h 1707"/>
                <a:gd name="T6" fmla="*/ 1578 w 1933"/>
                <a:gd name="T7" fmla="*/ 0 h 170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33"/>
                <a:gd name="T13" fmla="*/ 0 h 1707"/>
                <a:gd name="T14" fmla="*/ 1933 w 1933"/>
                <a:gd name="T15" fmla="*/ 1707 h 170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33" h="1707">
                  <a:moveTo>
                    <a:pt x="1578" y="0"/>
                  </a:moveTo>
                  <a:lnTo>
                    <a:pt x="0" y="927"/>
                  </a:lnTo>
                  <a:lnTo>
                    <a:pt x="1933" y="1707"/>
                  </a:lnTo>
                  <a:lnTo>
                    <a:pt x="1578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44" name="Freeform 13"/>
            <p:cNvSpPr>
              <a:spLocks/>
            </p:cNvSpPr>
            <p:nvPr/>
          </p:nvSpPr>
          <p:spPr bwMode="auto">
            <a:xfrm>
              <a:off x="2794" y="1290"/>
              <a:ext cx="1933" cy="1707"/>
            </a:xfrm>
            <a:custGeom>
              <a:avLst/>
              <a:gdLst>
                <a:gd name="T0" fmla="*/ 1578 w 1933"/>
                <a:gd name="T1" fmla="*/ 0 h 1707"/>
                <a:gd name="T2" fmla="*/ 0 w 1933"/>
                <a:gd name="T3" fmla="*/ 927 h 1707"/>
                <a:gd name="T4" fmla="*/ 1933 w 1933"/>
                <a:gd name="T5" fmla="*/ 1707 h 1707"/>
                <a:gd name="T6" fmla="*/ 1578 w 1933"/>
                <a:gd name="T7" fmla="*/ 0 h 170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33"/>
                <a:gd name="T13" fmla="*/ 0 h 1707"/>
                <a:gd name="T14" fmla="*/ 1933 w 1933"/>
                <a:gd name="T15" fmla="*/ 1707 h 170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33" h="1707">
                  <a:moveTo>
                    <a:pt x="1578" y="0"/>
                  </a:moveTo>
                  <a:lnTo>
                    <a:pt x="0" y="927"/>
                  </a:lnTo>
                  <a:lnTo>
                    <a:pt x="1933" y="1707"/>
                  </a:lnTo>
                  <a:lnTo>
                    <a:pt x="1578" y="0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45" name="Freeform 35"/>
            <p:cNvSpPr>
              <a:spLocks/>
            </p:cNvSpPr>
            <p:nvPr/>
          </p:nvSpPr>
          <p:spPr bwMode="auto">
            <a:xfrm>
              <a:off x="1276" y="1650"/>
              <a:ext cx="2630" cy="1758"/>
            </a:xfrm>
            <a:custGeom>
              <a:avLst/>
              <a:gdLst>
                <a:gd name="T0" fmla="*/ 2076 w 2630"/>
                <a:gd name="T1" fmla="*/ 240 h 1758"/>
                <a:gd name="T2" fmla="*/ 1652 w 2630"/>
                <a:gd name="T3" fmla="*/ 0 h 1758"/>
                <a:gd name="T4" fmla="*/ 0 w 2630"/>
                <a:gd name="T5" fmla="*/ 1758 h 1758"/>
                <a:gd name="T6" fmla="*/ 2630 w 2630"/>
                <a:gd name="T7" fmla="*/ 1015 h 17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30"/>
                <a:gd name="T13" fmla="*/ 0 h 1758"/>
                <a:gd name="T14" fmla="*/ 2630 w 2630"/>
                <a:gd name="T15" fmla="*/ 1758 h 17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30" h="1758">
                  <a:moveTo>
                    <a:pt x="2076" y="240"/>
                  </a:moveTo>
                  <a:lnTo>
                    <a:pt x="1652" y="0"/>
                  </a:lnTo>
                  <a:lnTo>
                    <a:pt x="0" y="1758"/>
                  </a:lnTo>
                  <a:lnTo>
                    <a:pt x="2630" y="101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46" name="Line 36"/>
            <p:cNvSpPr>
              <a:spLocks noChangeShapeType="1"/>
            </p:cNvSpPr>
            <p:nvPr/>
          </p:nvSpPr>
          <p:spPr bwMode="auto">
            <a:xfrm>
              <a:off x="939" y="1779"/>
              <a:ext cx="4143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47" name="Line 37"/>
            <p:cNvSpPr>
              <a:spLocks noChangeShapeType="1"/>
            </p:cNvSpPr>
            <p:nvPr/>
          </p:nvSpPr>
          <p:spPr bwMode="auto">
            <a:xfrm>
              <a:off x="939" y="1931"/>
              <a:ext cx="4143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48" name="Freeform 38"/>
            <p:cNvSpPr>
              <a:spLocks/>
            </p:cNvSpPr>
            <p:nvPr/>
          </p:nvSpPr>
          <p:spPr bwMode="auto">
            <a:xfrm>
              <a:off x="939" y="2079"/>
              <a:ext cx="4143" cy="1"/>
            </a:xfrm>
            <a:custGeom>
              <a:avLst/>
              <a:gdLst>
                <a:gd name="T0" fmla="*/ 0 w 4143"/>
                <a:gd name="T1" fmla="*/ 0 h 1"/>
                <a:gd name="T2" fmla="*/ 4143 w 4143"/>
                <a:gd name="T3" fmla="*/ 0 h 1"/>
                <a:gd name="T4" fmla="*/ 0 w 4143"/>
                <a:gd name="T5" fmla="*/ 0 h 1"/>
                <a:gd name="T6" fmla="*/ 0 60000 65536"/>
                <a:gd name="T7" fmla="*/ 0 60000 65536"/>
                <a:gd name="T8" fmla="*/ 0 60000 65536"/>
                <a:gd name="T9" fmla="*/ 0 w 4143"/>
                <a:gd name="T10" fmla="*/ 0 h 1"/>
                <a:gd name="T11" fmla="*/ 4143 w 4143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43" h="1">
                  <a:moveTo>
                    <a:pt x="0" y="0"/>
                  </a:moveTo>
                  <a:lnTo>
                    <a:pt x="4143" y="0"/>
                  </a:lnTo>
                  <a:lnTo>
                    <a:pt x="0" y="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49" name="Line 39"/>
            <p:cNvSpPr>
              <a:spLocks noChangeShapeType="1"/>
            </p:cNvSpPr>
            <p:nvPr/>
          </p:nvSpPr>
          <p:spPr bwMode="auto">
            <a:xfrm>
              <a:off x="939" y="2785"/>
              <a:ext cx="4143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50" name="Line 40"/>
            <p:cNvSpPr>
              <a:spLocks noChangeShapeType="1"/>
            </p:cNvSpPr>
            <p:nvPr/>
          </p:nvSpPr>
          <p:spPr bwMode="auto">
            <a:xfrm>
              <a:off x="3348" y="1890"/>
              <a:ext cx="129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51" name="Line 41"/>
            <p:cNvSpPr>
              <a:spLocks noChangeShapeType="1"/>
            </p:cNvSpPr>
            <p:nvPr/>
          </p:nvSpPr>
          <p:spPr bwMode="auto">
            <a:xfrm>
              <a:off x="3541" y="1996"/>
              <a:ext cx="129" cy="7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52" name="Line 42"/>
            <p:cNvSpPr>
              <a:spLocks noChangeShapeType="1"/>
            </p:cNvSpPr>
            <p:nvPr/>
          </p:nvSpPr>
          <p:spPr bwMode="auto">
            <a:xfrm>
              <a:off x="3735" y="2102"/>
              <a:ext cx="129" cy="7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53" name="Line 43"/>
            <p:cNvSpPr>
              <a:spLocks noChangeShapeType="1"/>
            </p:cNvSpPr>
            <p:nvPr/>
          </p:nvSpPr>
          <p:spPr bwMode="auto">
            <a:xfrm>
              <a:off x="3929" y="2213"/>
              <a:ext cx="129" cy="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54" name="Line 44"/>
            <p:cNvSpPr>
              <a:spLocks noChangeShapeType="1"/>
            </p:cNvSpPr>
            <p:nvPr/>
          </p:nvSpPr>
          <p:spPr bwMode="auto">
            <a:xfrm>
              <a:off x="4123" y="2319"/>
              <a:ext cx="129" cy="7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55" name="Line 45"/>
            <p:cNvSpPr>
              <a:spLocks noChangeShapeType="1"/>
            </p:cNvSpPr>
            <p:nvPr/>
          </p:nvSpPr>
          <p:spPr bwMode="auto">
            <a:xfrm>
              <a:off x="4316" y="2425"/>
              <a:ext cx="130" cy="7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56" name="Line 46"/>
            <p:cNvSpPr>
              <a:spLocks noChangeShapeType="1"/>
            </p:cNvSpPr>
            <p:nvPr/>
          </p:nvSpPr>
          <p:spPr bwMode="auto">
            <a:xfrm flipH="1">
              <a:off x="4316" y="2508"/>
              <a:ext cx="143" cy="4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57" name="Line 47"/>
            <p:cNvSpPr>
              <a:spLocks noChangeShapeType="1"/>
            </p:cNvSpPr>
            <p:nvPr/>
          </p:nvSpPr>
          <p:spPr bwMode="auto">
            <a:xfrm flipH="1">
              <a:off x="4104" y="2568"/>
              <a:ext cx="143" cy="4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58" name="Line 48"/>
            <p:cNvSpPr>
              <a:spLocks noChangeShapeType="1"/>
            </p:cNvSpPr>
            <p:nvPr/>
          </p:nvSpPr>
          <p:spPr bwMode="auto">
            <a:xfrm flipH="1">
              <a:off x="3906" y="2628"/>
              <a:ext cx="129" cy="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959" name="Text Box 49"/>
            <p:cNvSpPr txBox="1">
              <a:spLocks noChangeArrowheads="1"/>
            </p:cNvSpPr>
            <p:nvPr/>
          </p:nvSpPr>
          <p:spPr bwMode="auto">
            <a:xfrm>
              <a:off x="5012" y="3612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x</a:t>
              </a:r>
            </a:p>
          </p:txBody>
        </p:sp>
        <p:sp>
          <p:nvSpPr>
            <p:cNvPr id="39960" name="Text Box 50"/>
            <p:cNvSpPr txBox="1">
              <a:spLocks noChangeArrowheads="1"/>
            </p:cNvSpPr>
            <p:nvPr/>
          </p:nvSpPr>
          <p:spPr bwMode="auto">
            <a:xfrm>
              <a:off x="930" y="1117"/>
              <a:ext cx="2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y</a:t>
              </a:r>
            </a:p>
          </p:txBody>
        </p:sp>
        <p:sp>
          <p:nvSpPr>
            <p:cNvPr id="39961" name="Text Box 51"/>
            <p:cNvSpPr txBox="1">
              <a:spLocks noChangeArrowheads="1"/>
            </p:cNvSpPr>
            <p:nvPr/>
          </p:nvSpPr>
          <p:spPr bwMode="auto">
            <a:xfrm>
              <a:off x="1066" y="3335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A</a:t>
              </a:r>
            </a:p>
          </p:txBody>
        </p:sp>
        <p:sp>
          <p:nvSpPr>
            <p:cNvPr id="39962" name="Text Box 52"/>
            <p:cNvSpPr txBox="1">
              <a:spLocks noChangeArrowheads="1"/>
            </p:cNvSpPr>
            <p:nvPr/>
          </p:nvSpPr>
          <p:spPr bwMode="auto">
            <a:xfrm>
              <a:off x="2835" y="1434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B</a:t>
              </a:r>
            </a:p>
          </p:txBody>
        </p:sp>
        <p:sp>
          <p:nvSpPr>
            <p:cNvPr id="39963" name="Text Box 53"/>
            <p:cNvSpPr txBox="1">
              <a:spLocks noChangeArrowheads="1"/>
            </p:cNvSpPr>
            <p:nvPr/>
          </p:nvSpPr>
          <p:spPr bwMode="auto">
            <a:xfrm>
              <a:off x="4422" y="2432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C</a:t>
              </a:r>
            </a:p>
          </p:txBody>
        </p:sp>
        <p:sp>
          <p:nvSpPr>
            <p:cNvPr id="39964" name="Text Box 54"/>
            <p:cNvSpPr txBox="1">
              <a:spLocks noChangeArrowheads="1"/>
            </p:cNvSpPr>
            <p:nvPr/>
          </p:nvSpPr>
          <p:spPr bwMode="auto">
            <a:xfrm>
              <a:off x="2562" y="2110"/>
              <a:ext cx="2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D</a:t>
              </a:r>
            </a:p>
          </p:txBody>
        </p:sp>
        <p:sp>
          <p:nvSpPr>
            <p:cNvPr id="39965" name="Text Box 55"/>
            <p:cNvSpPr txBox="1">
              <a:spLocks noChangeArrowheads="1"/>
            </p:cNvSpPr>
            <p:nvPr/>
          </p:nvSpPr>
          <p:spPr bwMode="auto">
            <a:xfrm>
              <a:off x="4299" y="1071"/>
              <a:ext cx="21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E</a:t>
              </a:r>
            </a:p>
          </p:txBody>
        </p:sp>
        <p:sp>
          <p:nvSpPr>
            <p:cNvPr id="39966" name="Text Box 56"/>
            <p:cNvSpPr txBox="1">
              <a:spLocks noChangeArrowheads="1"/>
            </p:cNvSpPr>
            <p:nvPr/>
          </p:nvSpPr>
          <p:spPr bwMode="auto">
            <a:xfrm>
              <a:off x="703" y="3022"/>
              <a:ext cx="2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l-GR" altLang="ja-JP" b="1"/>
                <a:t>α</a:t>
              </a:r>
            </a:p>
          </p:txBody>
        </p:sp>
        <p:sp>
          <p:nvSpPr>
            <p:cNvPr id="39967" name="Text Box 57"/>
            <p:cNvSpPr txBox="1">
              <a:spLocks noChangeArrowheads="1"/>
            </p:cNvSpPr>
            <p:nvPr/>
          </p:nvSpPr>
          <p:spPr bwMode="auto">
            <a:xfrm>
              <a:off x="703" y="2659"/>
              <a:ext cx="26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l-GR" altLang="ja-JP" b="1"/>
                <a:t>β</a:t>
              </a:r>
            </a:p>
          </p:txBody>
        </p:sp>
        <p:sp>
          <p:nvSpPr>
            <p:cNvPr id="39968" name="Text Box 58"/>
            <p:cNvSpPr txBox="1">
              <a:spLocks noChangeArrowheads="1"/>
            </p:cNvSpPr>
            <p:nvPr/>
          </p:nvSpPr>
          <p:spPr bwMode="auto">
            <a:xfrm>
              <a:off x="715" y="1933"/>
              <a:ext cx="2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l-GR" altLang="ja-JP" b="1"/>
                <a:t>γ</a:t>
              </a:r>
            </a:p>
          </p:txBody>
        </p:sp>
        <p:sp>
          <p:nvSpPr>
            <p:cNvPr id="39969" name="Text Box 61"/>
            <p:cNvSpPr txBox="1">
              <a:spLocks noChangeArrowheads="1"/>
            </p:cNvSpPr>
            <p:nvPr/>
          </p:nvSpPr>
          <p:spPr bwMode="auto">
            <a:xfrm>
              <a:off x="476" y="1657"/>
              <a:ext cx="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l-GR" altLang="ja-JP" b="1"/>
                <a:t>γ</a:t>
              </a:r>
              <a:r>
                <a:rPr lang="en-US" altLang="ja-JP" b="1"/>
                <a:t>+2</a:t>
              </a:r>
              <a:endParaRPr lang="el-GR" altLang="ja-JP" b="1"/>
            </a:p>
          </p:txBody>
        </p:sp>
        <p:sp>
          <p:nvSpPr>
            <p:cNvPr id="39970" name="Text Box 62"/>
            <p:cNvSpPr txBox="1">
              <a:spLocks noChangeArrowheads="1"/>
            </p:cNvSpPr>
            <p:nvPr/>
          </p:nvSpPr>
          <p:spPr bwMode="auto">
            <a:xfrm>
              <a:off x="476" y="1793"/>
              <a:ext cx="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l-GR" altLang="ja-JP" b="1"/>
                <a:t>γ</a:t>
              </a:r>
              <a:r>
                <a:rPr lang="en-US" altLang="ja-JP" b="1"/>
                <a:t>+1</a:t>
              </a:r>
              <a:endParaRPr lang="el-GR" altLang="ja-JP" b="1"/>
            </a:p>
          </p:txBody>
        </p:sp>
        <p:sp>
          <p:nvSpPr>
            <p:cNvPr id="39971" name="Text Box 64"/>
            <p:cNvSpPr txBox="1">
              <a:spLocks noChangeArrowheads="1"/>
            </p:cNvSpPr>
            <p:nvPr/>
          </p:nvSpPr>
          <p:spPr bwMode="auto">
            <a:xfrm>
              <a:off x="4740" y="2931"/>
              <a:ext cx="2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F</a:t>
              </a: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35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Scan-Line Algorithm</a:t>
            </a:r>
          </a:p>
        </p:txBody>
      </p:sp>
      <p:sp>
        <p:nvSpPr>
          <p:cNvPr id="40963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566738" y="4652963"/>
            <a:ext cx="8001000" cy="13668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600" smtClean="0"/>
              <a:t>ET = edge table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smtClean="0"/>
              <a:t>PT = polygon table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600" smtClean="0"/>
              <a:t>AET = active-edge table</a:t>
            </a:r>
          </a:p>
        </p:txBody>
      </p:sp>
      <p:grpSp>
        <p:nvGrpSpPr>
          <p:cNvPr id="40964" name="Group 13"/>
          <p:cNvGrpSpPr>
            <a:grpSpLocks/>
          </p:cNvGrpSpPr>
          <p:nvPr/>
        </p:nvGrpSpPr>
        <p:grpSpPr bwMode="auto">
          <a:xfrm>
            <a:off x="250825" y="2774950"/>
            <a:ext cx="3967163" cy="382588"/>
            <a:chOff x="690" y="2020"/>
            <a:chExt cx="2499" cy="241"/>
          </a:xfrm>
        </p:grpSpPr>
        <p:sp>
          <p:nvSpPr>
            <p:cNvPr id="40993" name="Text Box 4"/>
            <p:cNvSpPr txBox="1">
              <a:spLocks noChangeArrowheads="1"/>
            </p:cNvSpPr>
            <p:nvPr/>
          </p:nvSpPr>
          <p:spPr bwMode="auto">
            <a:xfrm>
              <a:off x="690" y="2020"/>
              <a:ext cx="7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/>
                <a:t>ET entry</a:t>
              </a:r>
            </a:p>
          </p:txBody>
        </p:sp>
        <p:sp>
          <p:nvSpPr>
            <p:cNvPr id="40994" name="Text Box 6"/>
            <p:cNvSpPr txBox="1">
              <a:spLocks noChangeArrowheads="1"/>
            </p:cNvSpPr>
            <p:nvPr/>
          </p:nvSpPr>
          <p:spPr bwMode="auto">
            <a:xfrm>
              <a:off x="1429" y="2024"/>
              <a:ext cx="207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x</a:t>
              </a:r>
            </a:p>
          </p:txBody>
        </p:sp>
        <p:sp>
          <p:nvSpPr>
            <p:cNvPr id="40995" name="Text Box 7"/>
            <p:cNvSpPr txBox="1">
              <a:spLocks noChangeArrowheads="1"/>
            </p:cNvSpPr>
            <p:nvPr/>
          </p:nvSpPr>
          <p:spPr bwMode="auto">
            <a:xfrm>
              <a:off x="1634" y="2024"/>
              <a:ext cx="415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y</a:t>
              </a:r>
              <a:r>
                <a:rPr lang="en-US" altLang="ja-JP" baseline="-25000"/>
                <a:t>max</a:t>
              </a:r>
            </a:p>
          </p:txBody>
        </p:sp>
        <p:sp>
          <p:nvSpPr>
            <p:cNvPr id="40996" name="Text Box 8"/>
            <p:cNvSpPr txBox="1">
              <a:spLocks noChangeArrowheads="1"/>
            </p:cNvSpPr>
            <p:nvPr/>
          </p:nvSpPr>
          <p:spPr bwMode="auto">
            <a:xfrm>
              <a:off x="2049" y="2024"/>
              <a:ext cx="351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l-GR" altLang="ja-JP"/>
                <a:t>Δ</a:t>
              </a:r>
              <a:r>
                <a:rPr lang="en-US" altLang="ja-JP" i="1"/>
                <a:t>x</a:t>
              </a:r>
            </a:p>
          </p:txBody>
        </p:sp>
        <p:sp>
          <p:nvSpPr>
            <p:cNvPr id="40997" name="Text Box 9"/>
            <p:cNvSpPr txBox="1">
              <a:spLocks noChangeArrowheads="1"/>
            </p:cNvSpPr>
            <p:nvPr/>
          </p:nvSpPr>
          <p:spPr bwMode="auto">
            <a:xfrm>
              <a:off x="2400" y="2024"/>
              <a:ext cx="29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/>
                <a:t>ID</a:t>
              </a:r>
            </a:p>
          </p:txBody>
        </p:sp>
        <p:sp>
          <p:nvSpPr>
            <p:cNvPr id="40998" name="Text Box 10"/>
            <p:cNvSpPr txBox="1">
              <a:spLocks noChangeArrowheads="1"/>
            </p:cNvSpPr>
            <p:nvPr/>
          </p:nvSpPr>
          <p:spPr bwMode="auto">
            <a:xfrm>
              <a:off x="2695" y="2024"/>
              <a:ext cx="29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ja-JP" altLang="ja-JP"/>
            </a:p>
          </p:txBody>
        </p:sp>
        <p:sp>
          <p:nvSpPr>
            <p:cNvPr id="40999" name="Oval 11"/>
            <p:cNvSpPr>
              <a:spLocks noChangeArrowheads="1"/>
            </p:cNvSpPr>
            <p:nvPr/>
          </p:nvSpPr>
          <p:spPr bwMode="auto">
            <a:xfrm>
              <a:off x="2799" y="2097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cxnSp>
          <p:nvCxnSpPr>
            <p:cNvPr id="41000" name="AutoShape 12"/>
            <p:cNvCxnSpPr>
              <a:cxnSpLocks noChangeShapeType="1"/>
              <a:stCxn id="40999" idx="6"/>
            </p:cNvCxnSpPr>
            <p:nvPr/>
          </p:nvCxnSpPr>
          <p:spPr bwMode="auto">
            <a:xfrm flipV="1">
              <a:off x="2890" y="2142"/>
              <a:ext cx="299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0965" name="Group 26"/>
          <p:cNvGrpSpPr>
            <a:grpSpLocks/>
          </p:cNvGrpSpPr>
          <p:nvPr/>
        </p:nvGrpSpPr>
        <p:grpSpPr bwMode="auto">
          <a:xfrm>
            <a:off x="265113" y="3925888"/>
            <a:ext cx="5437187" cy="384175"/>
            <a:chOff x="699" y="2745"/>
            <a:chExt cx="3425" cy="242"/>
          </a:xfrm>
        </p:grpSpPr>
        <p:sp>
          <p:nvSpPr>
            <p:cNvPr id="40988" name="Text Box 15"/>
            <p:cNvSpPr txBox="1">
              <a:spLocks noChangeArrowheads="1"/>
            </p:cNvSpPr>
            <p:nvPr/>
          </p:nvSpPr>
          <p:spPr bwMode="auto">
            <a:xfrm>
              <a:off x="699" y="2745"/>
              <a:ext cx="72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/>
                <a:t>PT entry</a:t>
              </a:r>
            </a:p>
          </p:txBody>
        </p:sp>
        <p:sp>
          <p:nvSpPr>
            <p:cNvPr id="40989" name="Text Box 19"/>
            <p:cNvSpPr txBox="1">
              <a:spLocks noChangeArrowheads="1"/>
            </p:cNvSpPr>
            <p:nvPr/>
          </p:nvSpPr>
          <p:spPr bwMode="auto">
            <a:xfrm>
              <a:off x="1437" y="2750"/>
              <a:ext cx="29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/>
                <a:t>ID</a:t>
              </a:r>
            </a:p>
          </p:txBody>
        </p:sp>
        <p:sp>
          <p:nvSpPr>
            <p:cNvPr id="40990" name="Text Box 23"/>
            <p:cNvSpPr txBox="1">
              <a:spLocks noChangeArrowheads="1"/>
            </p:cNvSpPr>
            <p:nvPr/>
          </p:nvSpPr>
          <p:spPr bwMode="auto">
            <a:xfrm>
              <a:off x="1731" y="2750"/>
              <a:ext cx="791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/>
                <a:t>Plane eq.</a:t>
              </a:r>
            </a:p>
          </p:txBody>
        </p:sp>
        <p:sp>
          <p:nvSpPr>
            <p:cNvPr id="40991" name="Text Box 24"/>
            <p:cNvSpPr txBox="1">
              <a:spLocks noChangeArrowheads="1"/>
            </p:cNvSpPr>
            <p:nvPr/>
          </p:nvSpPr>
          <p:spPr bwMode="auto">
            <a:xfrm>
              <a:off x="2523" y="2750"/>
              <a:ext cx="1028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/>
                <a:t>Shading info</a:t>
              </a:r>
            </a:p>
          </p:txBody>
        </p:sp>
        <p:sp>
          <p:nvSpPr>
            <p:cNvPr id="40992" name="Text Box 25"/>
            <p:cNvSpPr txBox="1">
              <a:spLocks noChangeArrowheads="1"/>
            </p:cNvSpPr>
            <p:nvPr/>
          </p:nvSpPr>
          <p:spPr bwMode="auto">
            <a:xfrm>
              <a:off x="3550" y="2750"/>
              <a:ext cx="57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/>
                <a:t>In-out</a:t>
              </a:r>
            </a:p>
          </p:txBody>
        </p:sp>
      </p:grpSp>
      <p:grpSp>
        <p:nvGrpSpPr>
          <p:cNvPr id="40966" name="Group 48"/>
          <p:cNvGrpSpPr>
            <a:grpSpLocks/>
          </p:cNvGrpSpPr>
          <p:nvPr/>
        </p:nvGrpSpPr>
        <p:grpSpPr bwMode="auto">
          <a:xfrm>
            <a:off x="5580063" y="1766888"/>
            <a:ext cx="3340100" cy="2598737"/>
            <a:chOff x="3515" y="1253"/>
            <a:chExt cx="2104" cy="1637"/>
          </a:xfrm>
        </p:grpSpPr>
        <p:sp>
          <p:nvSpPr>
            <p:cNvPr id="40967" name="Text Box 27"/>
            <p:cNvSpPr txBox="1">
              <a:spLocks noChangeArrowheads="1"/>
            </p:cNvSpPr>
            <p:nvPr/>
          </p:nvSpPr>
          <p:spPr bwMode="auto">
            <a:xfrm>
              <a:off x="4014" y="1253"/>
              <a:ext cx="10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/>
                <a:t>AET contents</a:t>
              </a:r>
            </a:p>
          </p:txBody>
        </p:sp>
        <p:sp>
          <p:nvSpPr>
            <p:cNvPr id="40968" name="Text Box 28"/>
            <p:cNvSpPr txBox="1">
              <a:spLocks noChangeArrowheads="1"/>
            </p:cNvSpPr>
            <p:nvPr/>
          </p:nvSpPr>
          <p:spPr bwMode="auto">
            <a:xfrm>
              <a:off x="3515" y="1570"/>
              <a:ext cx="7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/>
                <a:t>Scan line</a:t>
              </a:r>
            </a:p>
          </p:txBody>
        </p:sp>
        <p:sp>
          <p:nvSpPr>
            <p:cNvPr id="40969" name="Text Box 29"/>
            <p:cNvSpPr txBox="1">
              <a:spLocks noChangeArrowheads="1"/>
            </p:cNvSpPr>
            <p:nvPr/>
          </p:nvSpPr>
          <p:spPr bwMode="auto">
            <a:xfrm>
              <a:off x="4649" y="1570"/>
              <a:ext cx="6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/>
                <a:t>Entries</a:t>
              </a:r>
            </a:p>
          </p:txBody>
        </p:sp>
        <p:sp>
          <p:nvSpPr>
            <p:cNvPr id="40970" name="Text Box 30"/>
            <p:cNvSpPr txBox="1">
              <a:spLocks noChangeArrowheads="1"/>
            </p:cNvSpPr>
            <p:nvPr/>
          </p:nvSpPr>
          <p:spPr bwMode="auto">
            <a:xfrm>
              <a:off x="4377" y="1842"/>
              <a:ext cx="3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AB</a:t>
              </a:r>
            </a:p>
          </p:txBody>
        </p:sp>
        <p:sp>
          <p:nvSpPr>
            <p:cNvPr id="40971" name="Text Box 31"/>
            <p:cNvSpPr txBox="1">
              <a:spLocks noChangeArrowheads="1"/>
            </p:cNvSpPr>
            <p:nvPr/>
          </p:nvSpPr>
          <p:spPr bwMode="auto">
            <a:xfrm>
              <a:off x="4377" y="2115"/>
              <a:ext cx="3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AB</a:t>
              </a:r>
            </a:p>
          </p:txBody>
        </p:sp>
        <p:sp>
          <p:nvSpPr>
            <p:cNvPr id="40972" name="Text Box 32"/>
            <p:cNvSpPr txBox="1">
              <a:spLocks noChangeArrowheads="1"/>
            </p:cNvSpPr>
            <p:nvPr/>
          </p:nvSpPr>
          <p:spPr bwMode="auto">
            <a:xfrm>
              <a:off x="4377" y="2387"/>
              <a:ext cx="3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AB</a:t>
              </a:r>
            </a:p>
          </p:txBody>
        </p:sp>
        <p:sp>
          <p:nvSpPr>
            <p:cNvPr id="40973" name="Text Box 33"/>
            <p:cNvSpPr txBox="1">
              <a:spLocks noChangeArrowheads="1"/>
            </p:cNvSpPr>
            <p:nvPr/>
          </p:nvSpPr>
          <p:spPr bwMode="auto">
            <a:xfrm>
              <a:off x="4377" y="2659"/>
              <a:ext cx="3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AB</a:t>
              </a:r>
            </a:p>
          </p:txBody>
        </p:sp>
        <p:sp>
          <p:nvSpPr>
            <p:cNvPr id="40974" name="Text Box 34"/>
            <p:cNvSpPr txBox="1">
              <a:spLocks noChangeArrowheads="1"/>
            </p:cNvSpPr>
            <p:nvPr/>
          </p:nvSpPr>
          <p:spPr bwMode="auto">
            <a:xfrm>
              <a:off x="4694" y="1842"/>
              <a:ext cx="31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AC</a:t>
              </a:r>
            </a:p>
          </p:txBody>
        </p:sp>
        <p:sp>
          <p:nvSpPr>
            <p:cNvPr id="40975" name="Text Box 35"/>
            <p:cNvSpPr txBox="1">
              <a:spLocks noChangeArrowheads="1"/>
            </p:cNvSpPr>
            <p:nvPr/>
          </p:nvSpPr>
          <p:spPr bwMode="auto">
            <a:xfrm>
              <a:off x="4694" y="2115"/>
              <a:ext cx="31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AC</a:t>
              </a:r>
            </a:p>
          </p:txBody>
        </p:sp>
        <p:sp>
          <p:nvSpPr>
            <p:cNvPr id="40976" name="Text Box 36"/>
            <p:cNvSpPr txBox="1">
              <a:spLocks noChangeArrowheads="1"/>
            </p:cNvSpPr>
            <p:nvPr/>
          </p:nvSpPr>
          <p:spPr bwMode="auto">
            <a:xfrm>
              <a:off x="4694" y="2387"/>
              <a:ext cx="3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DE</a:t>
              </a:r>
            </a:p>
          </p:txBody>
        </p:sp>
        <p:sp>
          <p:nvSpPr>
            <p:cNvPr id="40977" name="Text Box 37"/>
            <p:cNvSpPr txBox="1">
              <a:spLocks noChangeArrowheads="1"/>
            </p:cNvSpPr>
            <p:nvPr/>
          </p:nvSpPr>
          <p:spPr bwMode="auto">
            <a:xfrm>
              <a:off x="4694" y="2659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CB</a:t>
              </a:r>
            </a:p>
          </p:txBody>
        </p:sp>
        <p:sp>
          <p:nvSpPr>
            <p:cNvPr id="40978" name="Text Box 38"/>
            <p:cNvSpPr txBox="1">
              <a:spLocks noChangeArrowheads="1"/>
            </p:cNvSpPr>
            <p:nvPr/>
          </p:nvSpPr>
          <p:spPr bwMode="auto">
            <a:xfrm>
              <a:off x="5012" y="2115"/>
              <a:ext cx="30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FD</a:t>
              </a:r>
            </a:p>
          </p:txBody>
        </p:sp>
        <p:sp>
          <p:nvSpPr>
            <p:cNvPr id="40979" name="Text Box 39"/>
            <p:cNvSpPr txBox="1">
              <a:spLocks noChangeArrowheads="1"/>
            </p:cNvSpPr>
            <p:nvPr/>
          </p:nvSpPr>
          <p:spPr bwMode="auto">
            <a:xfrm>
              <a:off x="5012" y="2387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CB</a:t>
              </a:r>
            </a:p>
          </p:txBody>
        </p:sp>
        <p:sp>
          <p:nvSpPr>
            <p:cNvPr id="40980" name="Text Box 40"/>
            <p:cNvSpPr txBox="1">
              <a:spLocks noChangeArrowheads="1"/>
            </p:cNvSpPr>
            <p:nvPr/>
          </p:nvSpPr>
          <p:spPr bwMode="auto">
            <a:xfrm>
              <a:off x="5012" y="2659"/>
              <a:ext cx="3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DE</a:t>
              </a:r>
            </a:p>
          </p:txBody>
        </p:sp>
        <p:sp>
          <p:nvSpPr>
            <p:cNvPr id="40981" name="Text Box 41"/>
            <p:cNvSpPr txBox="1">
              <a:spLocks noChangeArrowheads="1"/>
            </p:cNvSpPr>
            <p:nvPr/>
          </p:nvSpPr>
          <p:spPr bwMode="auto">
            <a:xfrm>
              <a:off x="5329" y="2115"/>
              <a:ext cx="2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FE</a:t>
              </a:r>
            </a:p>
          </p:txBody>
        </p:sp>
        <p:sp>
          <p:nvSpPr>
            <p:cNvPr id="40982" name="Text Box 42"/>
            <p:cNvSpPr txBox="1">
              <a:spLocks noChangeArrowheads="1"/>
            </p:cNvSpPr>
            <p:nvPr/>
          </p:nvSpPr>
          <p:spPr bwMode="auto">
            <a:xfrm>
              <a:off x="5329" y="2387"/>
              <a:ext cx="2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FE</a:t>
              </a:r>
            </a:p>
          </p:txBody>
        </p:sp>
        <p:sp>
          <p:nvSpPr>
            <p:cNvPr id="40983" name="Text Box 43"/>
            <p:cNvSpPr txBox="1">
              <a:spLocks noChangeArrowheads="1"/>
            </p:cNvSpPr>
            <p:nvPr/>
          </p:nvSpPr>
          <p:spPr bwMode="auto">
            <a:xfrm>
              <a:off x="5329" y="2659"/>
              <a:ext cx="2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i="1"/>
                <a:t>FE</a:t>
              </a:r>
            </a:p>
          </p:txBody>
        </p:sp>
        <p:sp>
          <p:nvSpPr>
            <p:cNvPr id="40984" name="Text Box 44"/>
            <p:cNvSpPr txBox="1">
              <a:spLocks noChangeArrowheads="1"/>
            </p:cNvSpPr>
            <p:nvPr/>
          </p:nvSpPr>
          <p:spPr bwMode="auto">
            <a:xfrm>
              <a:off x="3651" y="1842"/>
              <a:ext cx="2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l-GR" altLang="ja-JP"/>
                <a:t>α</a:t>
              </a:r>
            </a:p>
          </p:txBody>
        </p:sp>
        <p:sp>
          <p:nvSpPr>
            <p:cNvPr id="40985" name="Text Box 45"/>
            <p:cNvSpPr txBox="1">
              <a:spLocks noChangeArrowheads="1"/>
            </p:cNvSpPr>
            <p:nvPr/>
          </p:nvSpPr>
          <p:spPr bwMode="auto">
            <a:xfrm>
              <a:off x="3651" y="2115"/>
              <a:ext cx="2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l-GR" altLang="ja-JP"/>
                <a:t>β</a:t>
              </a:r>
            </a:p>
          </p:txBody>
        </p:sp>
        <p:sp>
          <p:nvSpPr>
            <p:cNvPr id="40986" name="Text Box 46"/>
            <p:cNvSpPr txBox="1">
              <a:spLocks noChangeArrowheads="1"/>
            </p:cNvSpPr>
            <p:nvPr/>
          </p:nvSpPr>
          <p:spPr bwMode="auto">
            <a:xfrm>
              <a:off x="3651" y="2387"/>
              <a:ext cx="66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l-GR" altLang="ja-JP"/>
                <a:t>γ</a:t>
              </a:r>
              <a:r>
                <a:rPr lang="en-US" altLang="ja-JP"/>
                <a:t>,</a:t>
              </a:r>
              <a:r>
                <a:rPr lang="el-GR" altLang="ja-JP"/>
                <a:t>γ</a:t>
              </a:r>
              <a:r>
                <a:rPr lang="en-US" altLang="ja-JP"/>
                <a:t>+1</a:t>
              </a:r>
              <a:endParaRPr lang="el-GR" altLang="ja-JP"/>
            </a:p>
          </p:txBody>
        </p:sp>
        <p:sp>
          <p:nvSpPr>
            <p:cNvPr id="40987" name="Text Box 47"/>
            <p:cNvSpPr txBox="1">
              <a:spLocks noChangeArrowheads="1"/>
            </p:cNvSpPr>
            <p:nvPr/>
          </p:nvSpPr>
          <p:spPr bwMode="auto">
            <a:xfrm>
              <a:off x="3651" y="2659"/>
              <a:ext cx="4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l-GR" altLang="ja-JP"/>
                <a:t>γ</a:t>
              </a:r>
              <a:r>
                <a:rPr lang="en-US" altLang="ja-JP"/>
                <a:t>+2</a:t>
              </a:r>
              <a:endParaRPr lang="el-GR" altLang="ja-JP"/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36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General Scan-Line Algorithm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add surfaces to polygon table (PT);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initialize active-edge table (AET);</a:t>
            </a:r>
          </a:p>
          <a:p>
            <a:pPr eaLnBrk="1" hangingPunct="1">
              <a:lnSpc>
                <a:spcPct val="90000"/>
              </a:lnSpc>
            </a:pPr>
            <a:endParaRPr lang="en-US" altLang="ja-JP" sz="21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b="1" smtClean="0"/>
              <a:t>for</a:t>
            </a:r>
            <a:r>
              <a:rPr lang="en-US" altLang="ja-JP" sz="2100" smtClean="0"/>
              <a:t> (each scan line)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update AET;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ja-JP" sz="21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</a:t>
            </a:r>
            <a:r>
              <a:rPr lang="en-US" altLang="ja-JP" sz="2100" b="1" smtClean="0"/>
              <a:t>for</a:t>
            </a:r>
            <a:r>
              <a:rPr lang="en-US" altLang="ja-JP" sz="2100" smtClean="0"/>
              <a:t> (each pixel on scan line)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	determine surfaces in AET that project to pixel;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	find closest such surface;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	determine closest surface</a:t>
            </a:r>
            <a:r>
              <a:rPr lang="en-US" altLang="ja-JP" sz="2100" smtClean="0">
                <a:latin typeface="Arial" charset="0"/>
              </a:rPr>
              <a:t>’</a:t>
            </a:r>
            <a:r>
              <a:rPr lang="en-US" altLang="ja-JP" sz="2100" smtClean="0"/>
              <a:t>s shade at pixel;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/>
              <a:t>}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37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Ray Tracing = Ray Casting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>
                <a:latin typeface="Times New Roman" pitchFamily="18" charset="0"/>
              </a:rPr>
              <a:t>select center of projection and window on viewplane;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b="1" smtClean="0">
                <a:latin typeface="Times New Roman" pitchFamily="18" charset="0"/>
              </a:rPr>
              <a:t>for</a:t>
            </a:r>
            <a:r>
              <a:rPr lang="en-US" altLang="ja-JP" sz="2100" smtClean="0">
                <a:latin typeface="Times New Roman" pitchFamily="18" charset="0"/>
              </a:rPr>
              <a:t> (each scan line in image)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>
                <a:latin typeface="Times New Roman" pitchFamily="18" charset="0"/>
              </a:rPr>
              <a:t>	</a:t>
            </a:r>
            <a:r>
              <a:rPr lang="en-US" altLang="ja-JP" sz="2100" b="1" smtClean="0">
                <a:latin typeface="Times New Roman" pitchFamily="18" charset="0"/>
              </a:rPr>
              <a:t>for</a:t>
            </a:r>
            <a:r>
              <a:rPr lang="en-US" altLang="ja-JP" sz="2100" smtClean="0">
                <a:latin typeface="Times New Roman" pitchFamily="18" charset="0"/>
              </a:rPr>
              <a:t> (each pixel in scan line)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>
                <a:latin typeface="Times New Roman" pitchFamily="18" charset="0"/>
              </a:rPr>
              <a:t>		determine ray from center of projection through pixel;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>
                <a:latin typeface="Times New Roman" pitchFamily="18" charset="0"/>
              </a:rPr>
              <a:t>		</a:t>
            </a:r>
            <a:r>
              <a:rPr lang="en-US" altLang="ja-JP" sz="2100" b="1" smtClean="0">
                <a:latin typeface="Times New Roman" pitchFamily="18" charset="0"/>
              </a:rPr>
              <a:t>for</a:t>
            </a:r>
            <a:r>
              <a:rPr lang="en-US" altLang="ja-JP" sz="2100" smtClean="0">
                <a:latin typeface="Times New Roman" pitchFamily="18" charset="0"/>
              </a:rPr>
              <a:t> (each object in scene)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>
                <a:latin typeface="Times New Roman" pitchFamily="18" charset="0"/>
              </a:rPr>
              <a:t>			</a:t>
            </a:r>
            <a:r>
              <a:rPr lang="en-US" altLang="ja-JP" sz="2100" b="1" smtClean="0">
                <a:latin typeface="Times New Roman" pitchFamily="18" charset="0"/>
              </a:rPr>
              <a:t>if</a:t>
            </a:r>
            <a:r>
              <a:rPr lang="en-US" altLang="ja-JP" sz="2100" smtClean="0">
                <a:latin typeface="Times New Roman" pitchFamily="18" charset="0"/>
              </a:rPr>
              <a:t> (object is intersected and is closest considered thus far)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>
                <a:latin typeface="Times New Roman" pitchFamily="18" charset="0"/>
              </a:rPr>
              <a:t>				record intersection and object name;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>
                <a:latin typeface="Times New Roman" pitchFamily="18" charset="0"/>
              </a:rPr>
              <a:t>	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>
                <a:latin typeface="Times New Roman" pitchFamily="18" charset="0"/>
              </a:rPr>
              <a:t>		set pixel’s color to that at closest object intersection;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>
                <a:latin typeface="Times New Roman" pitchFamily="18" charset="0"/>
              </a:rPr>
              <a:t>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100" smtClean="0">
                <a:latin typeface="Times New Roman" pitchFamily="18" charset="0"/>
              </a:rPr>
              <a:t>}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38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Hidden Surfaces: why care?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b="1" smtClean="0"/>
              <a:t>Occlusion</a:t>
            </a:r>
            <a:r>
              <a:rPr lang="en-US" altLang="ja-JP" smtClean="0"/>
              <a:t>: Closer (opaque) objects along same viewing ray obscure more distant ones.</a:t>
            </a:r>
          </a:p>
          <a:p>
            <a:pPr eaLnBrk="1" hangingPunct="1"/>
            <a:r>
              <a:rPr lang="en-US" altLang="ja-JP" smtClean="0"/>
              <a:t>Reasons for removal</a:t>
            </a:r>
          </a:p>
          <a:p>
            <a:pPr lvl="1" eaLnBrk="1" hangingPunct="1"/>
            <a:r>
              <a:rPr lang="en-US" altLang="ja-JP" smtClean="0"/>
              <a:t>Efficiency: As with clipping, avoid wasting work on invisible objects.</a:t>
            </a:r>
          </a:p>
          <a:p>
            <a:pPr lvl="1" eaLnBrk="1" hangingPunct="1"/>
            <a:r>
              <a:rPr lang="en-US" altLang="ja-JP" smtClean="0"/>
              <a:t>Correctness: The image will look wrong if we don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t model occlusion properly.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Ray Casting</a:t>
            </a:r>
          </a:p>
        </p:txBody>
      </p:sp>
      <p:grpSp>
        <p:nvGrpSpPr>
          <p:cNvPr id="44035" name="Group 1016"/>
          <p:cNvGrpSpPr>
            <a:grpSpLocks/>
          </p:cNvGrpSpPr>
          <p:nvPr/>
        </p:nvGrpSpPr>
        <p:grpSpPr bwMode="auto">
          <a:xfrm>
            <a:off x="395288" y="2420938"/>
            <a:ext cx="8424862" cy="2959100"/>
            <a:chOff x="249" y="1525"/>
            <a:chExt cx="5307" cy="1864"/>
          </a:xfrm>
        </p:grpSpPr>
        <p:sp>
          <p:nvSpPr>
            <p:cNvPr id="44036" name="Oval 1013"/>
            <p:cNvSpPr>
              <a:spLocks noChangeArrowheads="1"/>
            </p:cNvSpPr>
            <p:nvPr/>
          </p:nvSpPr>
          <p:spPr bwMode="auto">
            <a:xfrm>
              <a:off x="5057" y="1797"/>
              <a:ext cx="499" cy="499"/>
            </a:xfrm>
            <a:prstGeom prst="ellipse">
              <a:avLst/>
            </a:prstGeom>
            <a:gradFill rotWithShape="1">
              <a:gsLst>
                <a:gs pos="0">
                  <a:srgbClr val="5B7289"/>
                </a:gs>
                <a:gs pos="100000">
                  <a:srgbClr val="455667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4037" name="Freeform 215"/>
            <p:cNvSpPr>
              <a:spLocks/>
            </p:cNvSpPr>
            <p:nvPr/>
          </p:nvSpPr>
          <p:spPr bwMode="auto">
            <a:xfrm>
              <a:off x="3321" y="2014"/>
              <a:ext cx="1958" cy="868"/>
            </a:xfrm>
            <a:custGeom>
              <a:avLst/>
              <a:gdLst>
                <a:gd name="T0" fmla="*/ 701 w 1958"/>
                <a:gd name="T1" fmla="*/ 0 h 868"/>
                <a:gd name="T2" fmla="*/ 1958 w 1958"/>
                <a:gd name="T3" fmla="*/ 0 h 868"/>
                <a:gd name="T4" fmla="*/ 1852 w 1958"/>
                <a:gd name="T5" fmla="*/ 868 h 868"/>
                <a:gd name="T6" fmla="*/ 0 w 1958"/>
                <a:gd name="T7" fmla="*/ 868 h 868"/>
                <a:gd name="T8" fmla="*/ 701 w 1958"/>
                <a:gd name="T9" fmla="*/ 0 h 8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58"/>
                <a:gd name="T16" fmla="*/ 0 h 868"/>
                <a:gd name="T17" fmla="*/ 1958 w 1958"/>
                <a:gd name="T18" fmla="*/ 868 h 8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58" h="868">
                  <a:moveTo>
                    <a:pt x="701" y="0"/>
                  </a:moveTo>
                  <a:lnTo>
                    <a:pt x="1958" y="0"/>
                  </a:lnTo>
                  <a:lnTo>
                    <a:pt x="1852" y="868"/>
                  </a:lnTo>
                  <a:lnTo>
                    <a:pt x="0" y="868"/>
                  </a:lnTo>
                  <a:lnTo>
                    <a:pt x="70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38" name="Freeform 398"/>
            <p:cNvSpPr>
              <a:spLocks/>
            </p:cNvSpPr>
            <p:nvPr/>
          </p:nvSpPr>
          <p:spPr bwMode="auto">
            <a:xfrm>
              <a:off x="3326" y="2019"/>
              <a:ext cx="1963" cy="873"/>
            </a:xfrm>
            <a:custGeom>
              <a:avLst/>
              <a:gdLst>
                <a:gd name="T0" fmla="*/ 701 w 1963"/>
                <a:gd name="T1" fmla="*/ 0 h 873"/>
                <a:gd name="T2" fmla="*/ 1963 w 1963"/>
                <a:gd name="T3" fmla="*/ 0 h 873"/>
                <a:gd name="T4" fmla="*/ 1852 w 1963"/>
                <a:gd name="T5" fmla="*/ 873 h 873"/>
                <a:gd name="T6" fmla="*/ 0 w 1963"/>
                <a:gd name="T7" fmla="*/ 873 h 873"/>
                <a:gd name="T8" fmla="*/ 701 w 1963"/>
                <a:gd name="T9" fmla="*/ 0 h 8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63"/>
                <a:gd name="T16" fmla="*/ 0 h 873"/>
                <a:gd name="T17" fmla="*/ 1963 w 1963"/>
                <a:gd name="T18" fmla="*/ 873 h 8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63" h="873">
                  <a:moveTo>
                    <a:pt x="701" y="0"/>
                  </a:moveTo>
                  <a:lnTo>
                    <a:pt x="1963" y="0"/>
                  </a:lnTo>
                  <a:lnTo>
                    <a:pt x="1852" y="873"/>
                  </a:lnTo>
                  <a:lnTo>
                    <a:pt x="0" y="873"/>
                  </a:lnTo>
                  <a:lnTo>
                    <a:pt x="701" y="0"/>
                  </a:lnTo>
                  <a:close/>
                </a:path>
              </a:pathLst>
            </a:custGeom>
            <a:solidFill>
              <a:srgbClr val="666666"/>
            </a:solidFill>
            <a:ln w="0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39" name="Freeform 399"/>
            <p:cNvSpPr>
              <a:spLocks/>
            </p:cNvSpPr>
            <p:nvPr/>
          </p:nvSpPr>
          <p:spPr bwMode="auto">
            <a:xfrm>
              <a:off x="3326" y="2019"/>
              <a:ext cx="1963" cy="873"/>
            </a:xfrm>
            <a:custGeom>
              <a:avLst/>
              <a:gdLst>
                <a:gd name="T0" fmla="*/ 701 w 1963"/>
                <a:gd name="T1" fmla="*/ 0 h 873"/>
                <a:gd name="T2" fmla="*/ 1963 w 1963"/>
                <a:gd name="T3" fmla="*/ 0 h 873"/>
                <a:gd name="T4" fmla="*/ 1852 w 1963"/>
                <a:gd name="T5" fmla="*/ 873 h 873"/>
                <a:gd name="T6" fmla="*/ 0 w 1963"/>
                <a:gd name="T7" fmla="*/ 873 h 873"/>
                <a:gd name="T8" fmla="*/ 701 w 1963"/>
                <a:gd name="T9" fmla="*/ 0 h 8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63"/>
                <a:gd name="T16" fmla="*/ 0 h 873"/>
                <a:gd name="T17" fmla="*/ 1963 w 1963"/>
                <a:gd name="T18" fmla="*/ 873 h 8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63" h="873">
                  <a:moveTo>
                    <a:pt x="701" y="0"/>
                  </a:moveTo>
                  <a:lnTo>
                    <a:pt x="1963" y="0"/>
                  </a:lnTo>
                  <a:lnTo>
                    <a:pt x="1852" y="873"/>
                  </a:lnTo>
                  <a:lnTo>
                    <a:pt x="0" y="873"/>
                  </a:lnTo>
                  <a:lnTo>
                    <a:pt x="701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40" name="Freeform 400"/>
            <p:cNvSpPr>
              <a:spLocks/>
            </p:cNvSpPr>
            <p:nvPr/>
          </p:nvSpPr>
          <p:spPr bwMode="auto">
            <a:xfrm>
              <a:off x="1520" y="1848"/>
              <a:ext cx="1529" cy="1477"/>
            </a:xfrm>
            <a:custGeom>
              <a:avLst/>
              <a:gdLst>
                <a:gd name="T0" fmla="*/ 0 w 1529"/>
                <a:gd name="T1" fmla="*/ 277 h 1477"/>
                <a:gd name="T2" fmla="*/ 1529 w 1529"/>
                <a:gd name="T3" fmla="*/ 0 h 1477"/>
                <a:gd name="T4" fmla="*/ 1529 w 1529"/>
                <a:gd name="T5" fmla="*/ 1477 h 1477"/>
                <a:gd name="T6" fmla="*/ 0 w 1529"/>
                <a:gd name="T7" fmla="*/ 1150 h 1477"/>
                <a:gd name="T8" fmla="*/ 0 w 1529"/>
                <a:gd name="T9" fmla="*/ 277 h 14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9"/>
                <a:gd name="T16" fmla="*/ 0 h 1477"/>
                <a:gd name="T17" fmla="*/ 1529 w 1529"/>
                <a:gd name="T18" fmla="*/ 1477 h 14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9" h="1477">
                  <a:moveTo>
                    <a:pt x="0" y="277"/>
                  </a:moveTo>
                  <a:lnTo>
                    <a:pt x="1529" y="0"/>
                  </a:lnTo>
                  <a:lnTo>
                    <a:pt x="1529" y="1477"/>
                  </a:lnTo>
                  <a:lnTo>
                    <a:pt x="0" y="1150"/>
                  </a:lnTo>
                  <a:lnTo>
                    <a:pt x="0" y="277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41" name="Line 420"/>
            <p:cNvSpPr>
              <a:spLocks noChangeShapeType="1"/>
            </p:cNvSpPr>
            <p:nvPr/>
          </p:nvSpPr>
          <p:spPr bwMode="auto">
            <a:xfrm>
              <a:off x="1520" y="2609"/>
              <a:ext cx="152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42" name="Line 421"/>
            <p:cNvSpPr>
              <a:spLocks noChangeShapeType="1"/>
            </p:cNvSpPr>
            <p:nvPr/>
          </p:nvSpPr>
          <p:spPr bwMode="auto">
            <a:xfrm>
              <a:off x="1520" y="2781"/>
              <a:ext cx="1529" cy="21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43" name="Line 422"/>
            <p:cNvSpPr>
              <a:spLocks noChangeShapeType="1"/>
            </p:cNvSpPr>
            <p:nvPr/>
          </p:nvSpPr>
          <p:spPr bwMode="auto">
            <a:xfrm flipV="1">
              <a:off x="1520" y="2236"/>
              <a:ext cx="1529" cy="15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44" name="Line 423"/>
            <p:cNvSpPr>
              <a:spLocks noChangeShapeType="1"/>
            </p:cNvSpPr>
            <p:nvPr/>
          </p:nvSpPr>
          <p:spPr bwMode="auto">
            <a:xfrm>
              <a:off x="1979" y="2045"/>
              <a:ext cx="1" cy="104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45" name="Line 424"/>
            <p:cNvSpPr>
              <a:spLocks noChangeShapeType="1"/>
            </p:cNvSpPr>
            <p:nvPr/>
          </p:nvSpPr>
          <p:spPr bwMode="auto">
            <a:xfrm>
              <a:off x="2261" y="1994"/>
              <a:ext cx="1" cy="116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46" name="Line 425"/>
            <p:cNvSpPr>
              <a:spLocks noChangeShapeType="1"/>
            </p:cNvSpPr>
            <p:nvPr/>
          </p:nvSpPr>
          <p:spPr bwMode="auto">
            <a:xfrm>
              <a:off x="2584" y="1934"/>
              <a:ext cx="1" cy="129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47" name="Line 426"/>
            <p:cNvSpPr>
              <a:spLocks noChangeShapeType="1"/>
            </p:cNvSpPr>
            <p:nvPr/>
          </p:nvSpPr>
          <p:spPr bwMode="auto">
            <a:xfrm>
              <a:off x="1797" y="2080"/>
              <a:ext cx="1" cy="9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48" name="Line 427"/>
            <p:cNvSpPr>
              <a:spLocks noChangeShapeType="1"/>
            </p:cNvSpPr>
            <p:nvPr/>
          </p:nvSpPr>
          <p:spPr bwMode="auto">
            <a:xfrm>
              <a:off x="1631" y="2115"/>
              <a:ext cx="1" cy="90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49" name="Line 564"/>
            <p:cNvSpPr>
              <a:spLocks noChangeShapeType="1"/>
            </p:cNvSpPr>
            <p:nvPr/>
          </p:nvSpPr>
          <p:spPr bwMode="auto">
            <a:xfrm flipV="1">
              <a:off x="1035" y="1863"/>
              <a:ext cx="3452" cy="9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50" name="Freeform 567"/>
            <p:cNvSpPr>
              <a:spLocks/>
            </p:cNvSpPr>
            <p:nvPr/>
          </p:nvSpPr>
          <p:spPr bwMode="auto">
            <a:xfrm>
              <a:off x="2382" y="2413"/>
              <a:ext cx="81" cy="80"/>
            </a:xfrm>
            <a:custGeom>
              <a:avLst/>
              <a:gdLst>
                <a:gd name="T0" fmla="*/ 0 w 81"/>
                <a:gd name="T1" fmla="*/ 40 h 80"/>
                <a:gd name="T2" fmla="*/ 6 w 81"/>
                <a:gd name="T3" fmla="*/ 25 h 80"/>
                <a:gd name="T4" fmla="*/ 11 w 81"/>
                <a:gd name="T5" fmla="*/ 10 h 80"/>
                <a:gd name="T6" fmla="*/ 26 w 81"/>
                <a:gd name="T7" fmla="*/ 0 h 80"/>
                <a:gd name="T8" fmla="*/ 41 w 81"/>
                <a:gd name="T9" fmla="*/ 0 h 80"/>
                <a:gd name="T10" fmla="*/ 56 w 81"/>
                <a:gd name="T11" fmla="*/ 0 h 80"/>
                <a:gd name="T12" fmla="*/ 71 w 81"/>
                <a:gd name="T13" fmla="*/ 10 h 80"/>
                <a:gd name="T14" fmla="*/ 76 w 81"/>
                <a:gd name="T15" fmla="*/ 25 h 80"/>
                <a:gd name="T16" fmla="*/ 81 w 81"/>
                <a:gd name="T17" fmla="*/ 40 h 80"/>
                <a:gd name="T18" fmla="*/ 76 w 81"/>
                <a:gd name="T19" fmla="*/ 55 h 80"/>
                <a:gd name="T20" fmla="*/ 71 w 81"/>
                <a:gd name="T21" fmla="*/ 65 h 80"/>
                <a:gd name="T22" fmla="*/ 56 w 81"/>
                <a:gd name="T23" fmla="*/ 75 h 80"/>
                <a:gd name="T24" fmla="*/ 41 w 81"/>
                <a:gd name="T25" fmla="*/ 80 h 80"/>
                <a:gd name="T26" fmla="*/ 26 w 81"/>
                <a:gd name="T27" fmla="*/ 75 h 80"/>
                <a:gd name="T28" fmla="*/ 11 w 81"/>
                <a:gd name="T29" fmla="*/ 65 h 80"/>
                <a:gd name="T30" fmla="*/ 6 w 81"/>
                <a:gd name="T31" fmla="*/ 55 h 80"/>
                <a:gd name="T32" fmla="*/ 0 w 81"/>
                <a:gd name="T33" fmla="*/ 40 h 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80"/>
                <a:gd name="T53" fmla="*/ 81 w 81"/>
                <a:gd name="T54" fmla="*/ 80 h 8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80">
                  <a:moveTo>
                    <a:pt x="0" y="40"/>
                  </a:moveTo>
                  <a:lnTo>
                    <a:pt x="6" y="25"/>
                  </a:lnTo>
                  <a:lnTo>
                    <a:pt x="11" y="10"/>
                  </a:lnTo>
                  <a:lnTo>
                    <a:pt x="26" y="0"/>
                  </a:lnTo>
                  <a:lnTo>
                    <a:pt x="41" y="0"/>
                  </a:lnTo>
                  <a:lnTo>
                    <a:pt x="56" y="0"/>
                  </a:lnTo>
                  <a:lnTo>
                    <a:pt x="71" y="10"/>
                  </a:lnTo>
                  <a:lnTo>
                    <a:pt x="76" y="25"/>
                  </a:lnTo>
                  <a:lnTo>
                    <a:pt x="81" y="40"/>
                  </a:lnTo>
                  <a:lnTo>
                    <a:pt x="76" y="55"/>
                  </a:lnTo>
                  <a:lnTo>
                    <a:pt x="71" y="65"/>
                  </a:lnTo>
                  <a:lnTo>
                    <a:pt x="56" y="75"/>
                  </a:lnTo>
                  <a:lnTo>
                    <a:pt x="41" y="80"/>
                  </a:lnTo>
                  <a:lnTo>
                    <a:pt x="26" y="75"/>
                  </a:lnTo>
                  <a:lnTo>
                    <a:pt x="11" y="65"/>
                  </a:lnTo>
                  <a:lnTo>
                    <a:pt x="6" y="55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51" name="Freeform 1006"/>
            <p:cNvSpPr>
              <a:spLocks/>
            </p:cNvSpPr>
            <p:nvPr/>
          </p:nvSpPr>
          <p:spPr bwMode="auto">
            <a:xfrm>
              <a:off x="1000" y="2811"/>
              <a:ext cx="81" cy="81"/>
            </a:xfrm>
            <a:custGeom>
              <a:avLst/>
              <a:gdLst>
                <a:gd name="T0" fmla="*/ 0 w 81"/>
                <a:gd name="T1" fmla="*/ 40 h 81"/>
                <a:gd name="T2" fmla="*/ 5 w 81"/>
                <a:gd name="T3" fmla="*/ 25 h 81"/>
                <a:gd name="T4" fmla="*/ 10 w 81"/>
                <a:gd name="T5" fmla="*/ 15 h 81"/>
                <a:gd name="T6" fmla="*/ 25 w 81"/>
                <a:gd name="T7" fmla="*/ 5 h 81"/>
                <a:gd name="T8" fmla="*/ 40 w 81"/>
                <a:gd name="T9" fmla="*/ 0 h 81"/>
                <a:gd name="T10" fmla="*/ 55 w 81"/>
                <a:gd name="T11" fmla="*/ 5 h 81"/>
                <a:gd name="T12" fmla="*/ 71 w 81"/>
                <a:gd name="T13" fmla="*/ 15 h 81"/>
                <a:gd name="T14" fmla="*/ 76 w 81"/>
                <a:gd name="T15" fmla="*/ 25 h 81"/>
                <a:gd name="T16" fmla="*/ 81 w 81"/>
                <a:gd name="T17" fmla="*/ 40 h 81"/>
                <a:gd name="T18" fmla="*/ 76 w 81"/>
                <a:gd name="T19" fmla="*/ 61 h 81"/>
                <a:gd name="T20" fmla="*/ 71 w 81"/>
                <a:gd name="T21" fmla="*/ 71 h 81"/>
                <a:gd name="T22" fmla="*/ 55 w 81"/>
                <a:gd name="T23" fmla="*/ 81 h 81"/>
                <a:gd name="T24" fmla="*/ 40 w 81"/>
                <a:gd name="T25" fmla="*/ 81 h 81"/>
                <a:gd name="T26" fmla="*/ 25 w 81"/>
                <a:gd name="T27" fmla="*/ 81 h 81"/>
                <a:gd name="T28" fmla="*/ 10 w 81"/>
                <a:gd name="T29" fmla="*/ 71 h 81"/>
                <a:gd name="T30" fmla="*/ 5 w 81"/>
                <a:gd name="T31" fmla="*/ 61 h 81"/>
                <a:gd name="T32" fmla="*/ 0 w 81"/>
                <a:gd name="T33" fmla="*/ 40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"/>
                <a:gd name="T52" fmla="*/ 0 h 81"/>
                <a:gd name="T53" fmla="*/ 81 w 81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" h="81">
                  <a:moveTo>
                    <a:pt x="0" y="40"/>
                  </a:moveTo>
                  <a:lnTo>
                    <a:pt x="5" y="25"/>
                  </a:lnTo>
                  <a:lnTo>
                    <a:pt x="10" y="15"/>
                  </a:lnTo>
                  <a:lnTo>
                    <a:pt x="25" y="5"/>
                  </a:lnTo>
                  <a:lnTo>
                    <a:pt x="40" y="0"/>
                  </a:lnTo>
                  <a:lnTo>
                    <a:pt x="55" y="5"/>
                  </a:lnTo>
                  <a:lnTo>
                    <a:pt x="71" y="15"/>
                  </a:lnTo>
                  <a:lnTo>
                    <a:pt x="76" y="25"/>
                  </a:lnTo>
                  <a:lnTo>
                    <a:pt x="81" y="40"/>
                  </a:lnTo>
                  <a:lnTo>
                    <a:pt x="76" y="61"/>
                  </a:lnTo>
                  <a:lnTo>
                    <a:pt x="71" y="71"/>
                  </a:lnTo>
                  <a:lnTo>
                    <a:pt x="55" y="81"/>
                  </a:lnTo>
                  <a:lnTo>
                    <a:pt x="40" y="81"/>
                  </a:lnTo>
                  <a:lnTo>
                    <a:pt x="25" y="81"/>
                  </a:lnTo>
                  <a:lnTo>
                    <a:pt x="10" y="71"/>
                  </a:lnTo>
                  <a:lnTo>
                    <a:pt x="5" y="61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052" name="Text Box 1008"/>
            <p:cNvSpPr txBox="1">
              <a:spLocks noChangeArrowheads="1"/>
            </p:cNvSpPr>
            <p:nvPr/>
          </p:nvSpPr>
          <p:spPr bwMode="auto">
            <a:xfrm>
              <a:off x="3061" y="3158"/>
              <a:ext cx="77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Window</a:t>
              </a:r>
            </a:p>
          </p:txBody>
        </p:sp>
        <p:sp>
          <p:nvSpPr>
            <p:cNvPr id="44053" name="Text Box 1009"/>
            <p:cNvSpPr txBox="1">
              <a:spLocks noChangeArrowheads="1"/>
            </p:cNvSpPr>
            <p:nvPr/>
          </p:nvSpPr>
          <p:spPr bwMode="auto">
            <a:xfrm>
              <a:off x="249" y="2890"/>
              <a:ext cx="94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Center of</a:t>
              </a:r>
              <a:br>
                <a:rPr lang="en-US" altLang="ja-JP" b="1"/>
              </a:br>
              <a:r>
                <a:rPr lang="en-US" altLang="ja-JP" b="1"/>
                <a:t>projection</a:t>
              </a:r>
            </a:p>
          </p:txBody>
        </p:sp>
        <p:sp>
          <p:nvSpPr>
            <p:cNvPr id="323570" name="Oval 1010"/>
            <p:cNvSpPr>
              <a:spLocks noChangeArrowheads="1"/>
            </p:cNvSpPr>
            <p:nvPr/>
          </p:nvSpPr>
          <p:spPr bwMode="auto">
            <a:xfrm>
              <a:off x="4740" y="2387"/>
              <a:ext cx="680" cy="680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75294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055" name="Oval 1011"/>
            <p:cNvSpPr>
              <a:spLocks noChangeArrowheads="1"/>
            </p:cNvSpPr>
            <p:nvPr/>
          </p:nvSpPr>
          <p:spPr bwMode="auto">
            <a:xfrm>
              <a:off x="4558" y="1616"/>
              <a:ext cx="499" cy="499"/>
            </a:xfrm>
            <a:prstGeom prst="ellipse">
              <a:avLst/>
            </a:prstGeom>
            <a:gradFill rotWithShape="1">
              <a:gsLst>
                <a:gs pos="0">
                  <a:srgbClr val="B0BDCA"/>
                </a:gs>
                <a:gs pos="100000">
                  <a:srgbClr val="858E9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3572" name="Oval 1012"/>
            <p:cNvSpPr>
              <a:spLocks noChangeArrowheads="1"/>
            </p:cNvSpPr>
            <p:nvPr/>
          </p:nvSpPr>
          <p:spPr bwMode="auto">
            <a:xfrm>
              <a:off x="5103" y="1525"/>
              <a:ext cx="317" cy="3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23574" name="Oval 1014"/>
            <p:cNvSpPr>
              <a:spLocks noChangeArrowheads="1"/>
            </p:cNvSpPr>
            <p:nvPr/>
          </p:nvSpPr>
          <p:spPr bwMode="auto">
            <a:xfrm>
              <a:off x="4059" y="1616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058" name="Oval 1015"/>
            <p:cNvSpPr>
              <a:spLocks noChangeArrowheads="1"/>
            </p:cNvSpPr>
            <p:nvPr/>
          </p:nvSpPr>
          <p:spPr bwMode="auto">
            <a:xfrm>
              <a:off x="3742" y="2387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B0BDCA"/>
                </a:gs>
                <a:gs pos="100000">
                  <a:srgbClr val="858E9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39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424488" y="2662238"/>
            <a:ext cx="825500" cy="1714500"/>
          </a:xfrm>
          <a:prstGeom prst="can">
            <a:avLst>
              <a:gd name="adj" fmla="val 51923"/>
            </a:avLst>
          </a:prstGeom>
          <a:gradFill rotWithShape="0">
            <a:gsLst>
              <a:gs pos="0">
                <a:srgbClr val="0000FF"/>
              </a:gs>
              <a:gs pos="100000">
                <a:srgbClr val="003399"/>
              </a:gs>
            </a:gsLst>
            <a:lin ang="0" scaled="1"/>
          </a:gra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59" name="Oval 3"/>
          <p:cNvSpPr>
            <a:spLocks noChangeArrowheads="1"/>
          </p:cNvSpPr>
          <p:nvPr/>
        </p:nvSpPr>
        <p:spPr bwMode="auto">
          <a:xfrm>
            <a:off x="7126288" y="2789238"/>
            <a:ext cx="901700" cy="787400"/>
          </a:xfrm>
          <a:prstGeom prst="ellipse">
            <a:avLst/>
          </a:prstGeom>
          <a:gradFill rotWithShape="0">
            <a:gsLst>
              <a:gs pos="0">
                <a:srgbClr val="00CC00"/>
              </a:gs>
              <a:gs pos="100000">
                <a:srgbClr val="006600"/>
              </a:gs>
            </a:gsLst>
            <a:lin ang="2700000" scaled="1"/>
          </a:gra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4287838" y="6211888"/>
            <a:ext cx="215900" cy="241300"/>
          </a:xfrm>
          <a:prstGeom prst="ellipse">
            <a:avLst/>
          </a:pr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4170363" y="1481138"/>
            <a:ext cx="609600" cy="673100"/>
          </a:xfrm>
          <a:prstGeom prst="sun">
            <a:avLst>
              <a:gd name="adj" fmla="val 25000"/>
            </a:avLst>
          </a:prstGeom>
          <a:solidFill>
            <a:srgbClr val="FFCC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6573838" y="1622425"/>
            <a:ext cx="1219200" cy="874713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FF0000"/>
              </a:gs>
              <a:gs pos="100000">
                <a:srgbClr val="CC3300"/>
              </a:gs>
            </a:gsLst>
            <a:lin ang="2700000" scaled="1"/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smtClean="0"/>
              <a:t>Ray Casting (Appel, 1968)</a:t>
            </a:r>
          </a:p>
        </p:txBody>
      </p:sp>
      <p:sp>
        <p:nvSpPr>
          <p:cNvPr id="45064" name="Freeform 8"/>
          <p:cNvSpPr>
            <a:spLocks/>
          </p:cNvSpPr>
          <p:nvPr/>
        </p:nvSpPr>
        <p:spPr bwMode="auto">
          <a:xfrm>
            <a:off x="4022725" y="4338638"/>
            <a:ext cx="1689100" cy="1511300"/>
          </a:xfrm>
          <a:custGeom>
            <a:avLst/>
            <a:gdLst>
              <a:gd name="T0" fmla="*/ 0 w 1064"/>
              <a:gd name="T1" fmla="*/ 0 h 952"/>
              <a:gd name="T2" fmla="*/ 0 w 1064"/>
              <a:gd name="T3" fmla="*/ 2147483647 h 952"/>
              <a:gd name="T4" fmla="*/ 2147483647 w 1064"/>
              <a:gd name="T5" fmla="*/ 2147483647 h 952"/>
              <a:gd name="T6" fmla="*/ 2147483647 w 1064"/>
              <a:gd name="T7" fmla="*/ 2147483647 h 952"/>
              <a:gd name="T8" fmla="*/ 0 w 1064"/>
              <a:gd name="T9" fmla="*/ 0 h 9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4"/>
              <a:gd name="T16" fmla="*/ 0 h 952"/>
              <a:gd name="T17" fmla="*/ 1064 w 1064"/>
              <a:gd name="T18" fmla="*/ 952 h 9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4" h="952">
                <a:moveTo>
                  <a:pt x="0" y="0"/>
                </a:moveTo>
                <a:lnTo>
                  <a:pt x="0" y="512"/>
                </a:lnTo>
                <a:lnTo>
                  <a:pt x="1048" y="952"/>
                </a:lnTo>
                <a:lnTo>
                  <a:pt x="1064" y="424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4238625" y="44275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4454525" y="45418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632325" y="46053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835525" y="46815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5064125" y="47577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5241925" y="4833938"/>
            <a:ext cx="1588" cy="850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5457825" y="4922838"/>
            <a:ext cx="1588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4035425" y="4567238"/>
            <a:ext cx="166370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4010025" y="4770438"/>
            <a:ext cx="1689100" cy="673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4010025" y="4973638"/>
            <a:ext cx="16891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75" name="Freeform 19"/>
          <p:cNvSpPr>
            <a:spLocks/>
          </p:cNvSpPr>
          <p:nvPr/>
        </p:nvSpPr>
        <p:spPr bwMode="auto">
          <a:xfrm>
            <a:off x="4859338" y="4878388"/>
            <a:ext cx="215900" cy="304800"/>
          </a:xfrm>
          <a:custGeom>
            <a:avLst/>
            <a:gdLst>
              <a:gd name="T0" fmla="*/ 0 w 136"/>
              <a:gd name="T1" fmla="*/ 0 h 192"/>
              <a:gd name="T2" fmla="*/ 2147483647 w 136"/>
              <a:gd name="T3" fmla="*/ 2147483647 h 192"/>
              <a:gd name="T4" fmla="*/ 2147483647 w 136"/>
              <a:gd name="T5" fmla="*/ 2147483647 h 192"/>
              <a:gd name="T6" fmla="*/ 0 w 136"/>
              <a:gd name="T7" fmla="*/ 2147483647 h 192"/>
              <a:gd name="T8" fmla="*/ 0 w 13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6"/>
              <a:gd name="T16" fmla="*/ 0 h 192"/>
              <a:gd name="T17" fmla="*/ 136 w 136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6" h="192">
                <a:moveTo>
                  <a:pt x="0" y="0"/>
                </a:moveTo>
                <a:lnTo>
                  <a:pt x="136" y="56"/>
                </a:lnTo>
                <a:lnTo>
                  <a:pt x="136" y="192"/>
                </a:lnTo>
                <a:lnTo>
                  <a:pt x="0" y="120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40</a:t>
            </a:fld>
            <a:endParaRPr lang="en-US" altLang="ja-JP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reeform 2"/>
          <p:cNvSpPr>
            <a:spLocks/>
          </p:cNvSpPr>
          <p:nvPr/>
        </p:nvSpPr>
        <p:spPr bwMode="auto">
          <a:xfrm>
            <a:off x="4022725" y="4338638"/>
            <a:ext cx="1689100" cy="1511300"/>
          </a:xfrm>
          <a:custGeom>
            <a:avLst/>
            <a:gdLst>
              <a:gd name="T0" fmla="*/ 0 w 1064"/>
              <a:gd name="T1" fmla="*/ 0 h 952"/>
              <a:gd name="T2" fmla="*/ 0 w 1064"/>
              <a:gd name="T3" fmla="*/ 2147483647 h 952"/>
              <a:gd name="T4" fmla="*/ 2147483647 w 1064"/>
              <a:gd name="T5" fmla="*/ 2147483647 h 952"/>
              <a:gd name="T6" fmla="*/ 2147483647 w 1064"/>
              <a:gd name="T7" fmla="*/ 2147483647 h 952"/>
              <a:gd name="T8" fmla="*/ 0 w 1064"/>
              <a:gd name="T9" fmla="*/ 0 h 9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4"/>
              <a:gd name="T16" fmla="*/ 0 h 952"/>
              <a:gd name="T17" fmla="*/ 1064 w 1064"/>
              <a:gd name="T18" fmla="*/ 952 h 9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4" h="952">
                <a:moveTo>
                  <a:pt x="0" y="0"/>
                </a:moveTo>
                <a:lnTo>
                  <a:pt x="0" y="512"/>
                </a:lnTo>
                <a:lnTo>
                  <a:pt x="1048" y="952"/>
                </a:lnTo>
                <a:lnTo>
                  <a:pt x="1064" y="424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4238625" y="44275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4454525" y="45418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4632325" y="46053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4835525" y="46815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5064125" y="47577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5241925" y="4833938"/>
            <a:ext cx="1588" cy="850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5457825" y="4922838"/>
            <a:ext cx="1588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4035425" y="4567238"/>
            <a:ext cx="166370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10025" y="4770438"/>
            <a:ext cx="1689100" cy="673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010025" y="4973638"/>
            <a:ext cx="16891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93" name="AutoShape 13"/>
          <p:cNvSpPr>
            <a:spLocks noChangeArrowheads="1"/>
          </p:cNvSpPr>
          <p:nvPr/>
        </p:nvSpPr>
        <p:spPr bwMode="auto">
          <a:xfrm>
            <a:off x="5424488" y="2662238"/>
            <a:ext cx="825500" cy="1714500"/>
          </a:xfrm>
          <a:prstGeom prst="can">
            <a:avLst>
              <a:gd name="adj" fmla="val 51923"/>
            </a:avLst>
          </a:prstGeom>
          <a:gradFill rotWithShape="0">
            <a:gsLst>
              <a:gs pos="0">
                <a:srgbClr val="0000FF"/>
              </a:gs>
              <a:gs pos="100000">
                <a:srgbClr val="003399"/>
              </a:gs>
            </a:gsLst>
            <a:lin ang="0" scaled="1"/>
          </a:gra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94" name="Oval 14"/>
          <p:cNvSpPr>
            <a:spLocks noChangeArrowheads="1"/>
          </p:cNvSpPr>
          <p:nvPr/>
        </p:nvSpPr>
        <p:spPr bwMode="auto">
          <a:xfrm>
            <a:off x="7126288" y="2789238"/>
            <a:ext cx="901700" cy="787400"/>
          </a:xfrm>
          <a:prstGeom prst="ellipse">
            <a:avLst/>
          </a:prstGeom>
          <a:gradFill rotWithShape="0">
            <a:gsLst>
              <a:gs pos="0">
                <a:srgbClr val="00CC00"/>
              </a:gs>
              <a:gs pos="100000">
                <a:srgbClr val="006600"/>
              </a:gs>
            </a:gsLst>
            <a:lin ang="2700000" scaled="1"/>
          </a:gra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95" name="Oval 15"/>
          <p:cNvSpPr>
            <a:spLocks noChangeArrowheads="1"/>
          </p:cNvSpPr>
          <p:nvPr/>
        </p:nvSpPr>
        <p:spPr bwMode="auto">
          <a:xfrm>
            <a:off x="4287838" y="6211888"/>
            <a:ext cx="215900" cy="241300"/>
          </a:xfrm>
          <a:prstGeom prst="ellipse">
            <a:avLst/>
          </a:pr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46096" name="AutoShape 16"/>
          <p:cNvSpPr>
            <a:spLocks noChangeArrowheads="1"/>
          </p:cNvSpPr>
          <p:nvPr/>
        </p:nvSpPr>
        <p:spPr bwMode="auto">
          <a:xfrm>
            <a:off x="4170363" y="1481138"/>
            <a:ext cx="609600" cy="673100"/>
          </a:xfrm>
          <a:prstGeom prst="sun">
            <a:avLst>
              <a:gd name="adj" fmla="val 25000"/>
            </a:avLst>
          </a:prstGeom>
          <a:solidFill>
            <a:srgbClr val="FFCC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644113" name="Line 17"/>
          <p:cNvSpPr>
            <a:spLocks noChangeShapeType="1"/>
          </p:cNvSpPr>
          <p:nvPr/>
        </p:nvSpPr>
        <p:spPr bwMode="auto">
          <a:xfrm flipV="1">
            <a:off x="4411663" y="1023938"/>
            <a:ext cx="2032000" cy="530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98" name="AutoShape 18"/>
          <p:cNvSpPr>
            <a:spLocks noChangeArrowheads="1"/>
          </p:cNvSpPr>
          <p:nvPr/>
        </p:nvSpPr>
        <p:spPr bwMode="auto">
          <a:xfrm>
            <a:off x="6573838" y="1622425"/>
            <a:ext cx="1219200" cy="874713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FF0000"/>
              </a:gs>
              <a:gs pos="100000">
                <a:srgbClr val="CC3300"/>
              </a:gs>
            </a:gsLst>
            <a:lin ang="2700000" scaled="1"/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99" name="Rectangle 1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smtClean="0"/>
              <a:t>Ray Casting (Appel, 1968)</a:t>
            </a:r>
          </a:p>
        </p:txBody>
      </p:sp>
      <p:sp>
        <p:nvSpPr>
          <p:cNvPr id="46100" name="Freeform 20"/>
          <p:cNvSpPr>
            <a:spLocks/>
          </p:cNvSpPr>
          <p:nvPr/>
        </p:nvSpPr>
        <p:spPr bwMode="auto">
          <a:xfrm>
            <a:off x="4859338" y="4878388"/>
            <a:ext cx="215900" cy="304800"/>
          </a:xfrm>
          <a:custGeom>
            <a:avLst/>
            <a:gdLst>
              <a:gd name="T0" fmla="*/ 0 w 136"/>
              <a:gd name="T1" fmla="*/ 0 h 192"/>
              <a:gd name="T2" fmla="*/ 2147483647 w 136"/>
              <a:gd name="T3" fmla="*/ 2147483647 h 192"/>
              <a:gd name="T4" fmla="*/ 2147483647 w 136"/>
              <a:gd name="T5" fmla="*/ 2147483647 h 192"/>
              <a:gd name="T6" fmla="*/ 0 w 136"/>
              <a:gd name="T7" fmla="*/ 2147483647 h 192"/>
              <a:gd name="T8" fmla="*/ 0 w 13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6"/>
              <a:gd name="T16" fmla="*/ 0 h 192"/>
              <a:gd name="T17" fmla="*/ 136 w 136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6" h="192">
                <a:moveTo>
                  <a:pt x="0" y="0"/>
                </a:moveTo>
                <a:lnTo>
                  <a:pt x="136" y="56"/>
                </a:lnTo>
                <a:lnTo>
                  <a:pt x="136" y="192"/>
                </a:lnTo>
                <a:lnTo>
                  <a:pt x="0" y="120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41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11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reeform 2"/>
          <p:cNvSpPr>
            <a:spLocks/>
          </p:cNvSpPr>
          <p:nvPr/>
        </p:nvSpPr>
        <p:spPr bwMode="auto">
          <a:xfrm>
            <a:off x="4022725" y="4338638"/>
            <a:ext cx="1689100" cy="1511300"/>
          </a:xfrm>
          <a:custGeom>
            <a:avLst/>
            <a:gdLst>
              <a:gd name="T0" fmla="*/ 0 w 1064"/>
              <a:gd name="T1" fmla="*/ 0 h 952"/>
              <a:gd name="T2" fmla="*/ 0 w 1064"/>
              <a:gd name="T3" fmla="*/ 2147483647 h 952"/>
              <a:gd name="T4" fmla="*/ 2147483647 w 1064"/>
              <a:gd name="T5" fmla="*/ 2147483647 h 952"/>
              <a:gd name="T6" fmla="*/ 2147483647 w 1064"/>
              <a:gd name="T7" fmla="*/ 2147483647 h 952"/>
              <a:gd name="T8" fmla="*/ 0 w 1064"/>
              <a:gd name="T9" fmla="*/ 0 h 9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4"/>
              <a:gd name="T16" fmla="*/ 0 h 952"/>
              <a:gd name="T17" fmla="*/ 1064 w 1064"/>
              <a:gd name="T18" fmla="*/ 952 h 9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4" h="952">
                <a:moveTo>
                  <a:pt x="0" y="0"/>
                </a:moveTo>
                <a:lnTo>
                  <a:pt x="0" y="512"/>
                </a:lnTo>
                <a:lnTo>
                  <a:pt x="1048" y="952"/>
                </a:lnTo>
                <a:lnTo>
                  <a:pt x="1064" y="424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4238625" y="44275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4454525" y="45418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4632325" y="46053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4835525" y="46815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5064125" y="47577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>
            <a:off x="5241925" y="4833938"/>
            <a:ext cx="1588" cy="850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5457825" y="4922838"/>
            <a:ext cx="1588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4035425" y="4567238"/>
            <a:ext cx="166370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10025" y="4770438"/>
            <a:ext cx="1689100" cy="673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010025" y="4973638"/>
            <a:ext cx="16891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17" name="AutoShape 13"/>
          <p:cNvSpPr>
            <a:spLocks noChangeArrowheads="1"/>
          </p:cNvSpPr>
          <p:nvPr/>
        </p:nvSpPr>
        <p:spPr bwMode="auto">
          <a:xfrm>
            <a:off x="5424488" y="2662238"/>
            <a:ext cx="825500" cy="1714500"/>
          </a:xfrm>
          <a:prstGeom prst="can">
            <a:avLst>
              <a:gd name="adj" fmla="val 51923"/>
            </a:avLst>
          </a:prstGeom>
          <a:gradFill rotWithShape="0">
            <a:gsLst>
              <a:gs pos="0">
                <a:srgbClr val="0000FF"/>
              </a:gs>
              <a:gs pos="100000">
                <a:srgbClr val="003399"/>
              </a:gs>
            </a:gsLst>
            <a:lin ang="0" scaled="1"/>
          </a:gra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18" name="Oval 14"/>
          <p:cNvSpPr>
            <a:spLocks noChangeArrowheads="1"/>
          </p:cNvSpPr>
          <p:nvPr/>
        </p:nvSpPr>
        <p:spPr bwMode="auto">
          <a:xfrm>
            <a:off x="7126288" y="2789238"/>
            <a:ext cx="901700" cy="787400"/>
          </a:xfrm>
          <a:prstGeom prst="ellipse">
            <a:avLst/>
          </a:prstGeom>
          <a:gradFill rotWithShape="0">
            <a:gsLst>
              <a:gs pos="0">
                <a:srgbClr val="00CC00"/>
              </a:gs>
              <a:gs pos="100000">
                <a:srgbClr val="006600"/>
              </a:gs>
            </a:gsLst>
            <a:lin ang="2700000" scaled="1"/>
          </a:gra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19" name="Oval 15"/>
          <p:cNvSpPr>
            <a:spLocks noChangeArrowheads="1"/>
          </p:cNvSpPr>
          <p:nvPr/>
        </p:nvSpPr>
        <p:spPr bwMode="auto">
          <a:xfrm>
            <a:off x="4287838" y="6211888"/>
            <a:ext cx="215900" cy="241300"/>
          </a:xfrm>
          <a:prstGeom prst="ellipse">
            <a:avLst/>
          </a:pr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47120" name="AutoShape 16"/>
          <p:cNvSpPr>
            <a:spLocks noChangeArrowheads="1"/>
          </p:cNvSpPr>
          <p:nvPr/>
        </p:nvSpPr>
        <p:spPr bwMode="auto">
          <a:xfrm>
            <a:off x="4170363" y="1481138"/>
            <a:ext cx="609600" cy="673100"/>
          </a:xfrm>
          <a:prstGeom prst="sun">
            <a:avLst>
              <a:gd name="adj" fmla="val 25000"/>
            </a:avLst>
          </a:prstGeom>
          <a:solidFill>
            <a:srgbClr val="FFCC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 flipV="1">
            <a:off x="4395788" y="1023938"/>
            <a:ext cx="2032000" cy="530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22" name="AutoShape 18"/>
          <p:cNvSpPr>
            <a:spLocks noChangeArrowheads="1"/>
          </p:cNvSpPr>
          <p:nvPr/>
        </p:nvSpPr>
        <p:spPr bwMode="auto">
          <a:xfrm>
            <a:off x="6573838" y="1622425"/>
            <a:ext cx="1219200" cy="874713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FF0000"/>
              </a:gs>
              <a:gs pos="100000">
                <a:srgbClr val="CC3300"/>
              </a:gs>
            </a:gsLst>
            <a:lin ang="2700000" scaled="1"/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23" name="Rectangle 1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smtClean="0"/>
              <a:t>Ray Casting (Appel, 1968)</a:t>
            </a:r>
          </a:p>
        </p:txBody>
      </p:sp>
      <p:sp>
        <p:nvSpPr>
          <p:cNvPr id="47124" name="AutoShape 20"/>
          <p:cNvSpPr>
            <a:spLocks noChangeArrowheads="1"/>
          </p:cNvSpPr>
          <p:nvPr/>
        </p:nvSpPr>
        <p:spPr bwMode="auto">
          <a:xfrm>
            <a:off x="5233988" y="3295650"/>
            <a:ext cx="431800" cy="420688"/>
          </a:xfrm>
          <a:prstGeom prst="irregularSeal1">
            <a:avLst/>
          </a:prstGeom>
          <a:solidFill>
            <a:srgbClr val="B2B2B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7125" name="Freeform 21"/>
          <p:cNvSpPr>
            <a:spLocks/>
          </p:cNvSpPr>
          <p:nvPr/>
        </p:nvSpPr>
        <p:spPr bwMode="auto">
          <a:xfrm>
            <a:off x="4859338" y="4878388"/>
            <a:ext cx="215900" cy="304800"/>
          </a:xfrm>
          <a:custGeom>
            <a:avLst/>
            <a:gdLst>
              <a:gd name="T0" fmla="*/ 0 w 136"/>
              <a:gd name="T1" fmla="*/ 0 h 192"/>
              <a:gd name="T2" fmla="*/ 2147483647 w 136"/>
              <a:gd name="T3" fmla="*/ 2147483647 h 192"/>
              <a:gd name="T4" fmla="*/ 2147483647 w 136"/>
              <a:gd name="T5" fmla="*/ 2147483647 h 192"/>
              <a:gd name="T6" fmla="*/ 0 w 136"/>
              <a:gd name="T7" fmla="*/ 2147483647 h 192"/>
              <a:gd name="T8" fmla="*/ 0 w 13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6"/>
              <a:gd name="T16" fmla="*/ 0 h 192"/>
              <a:gd name="T17" fmla="*/ 136 w 136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6" h="192">
                <a:moveTo>
                  <a:pt x="0" y="0"/>
                </a:moveTo>
                <a:lnTo>
                  <a:pt x="136" y="56"/>
                </a:lnTo>
                <a:lnTo>
                  <a:pt x="136" y="192"/>
                </a:lnTo>
                <a:lnTo>
                  <a:pt x="0" y="120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42</a:t>
            </a:fld>
            <a:endParaRPr lang="en-US" altLang="ja-JP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reeform 2"/>
          <p:cNvSpPr>
            <a:spLocks/>
          </p:cNvSpPr>
          <p:nvPr/>
        </p:nvSpPr>
        <p:spPr bwMode="auto">
          <a:xfrm>
            <a:off x="4022725" y="4338638"/>
            <a:ext cx="1689100" cy="1511300"/>
          </a:xfrm>
          <a:custGeom>
            <a:avLst/>
            <a:gdLst>
              <a:gd name="T0" fmla="*/ 0 w 1064"/>
              <a:gd name="T1" fmla="*/ 0 h 952"/>
              <a:gd name="T2" fmla="*/ 0 w 1064"/>
              <a:gd name="T3" fmla="*/ 2147483647 h 952"/>
              <a:gd name="T4" fmla="*/ 2147483647 w 1064"/>
              <a:gd name="T5" fmla="*/ 2147483647 h 952"/>
              <a:gd name="T6" fmla="*/ 2147483647 w 1064"/>
              <a:gd name="T7" fmla="*/ 2147483647 h 952"/>
              <a:gd name="T8" fmla="*/ 0 w 1064"/>
              <a:gd name="T9" fmla="*/ 0 h 9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4"/>
              <a:gd name="T16" fmla="*/ 0 h 952"/>
              <a:gd name="T17" fmla="*/ 1064 w 1064"/>
              <a:gd name="T18" fmla="*/ 952 h 9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4" h="952">
                <a:moveTo>
                  <a:pt x="0" y="0"/>
                </a:moveTo>
                <a:lnTo>
                  <a:pt x="0" y="512"/>
                </a:lnTo>
                <a:lnTo>
                  <a:pt x="1048" y="952"/>
                </a:lnTo>
                <a:lnTo>
                  <a:pt x="1064" y="424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00" name="Line 3"/>
          <p:cNvSpPr>
            <a:spLocks noChangeShapeType="1"/>
          </p:cNvSpPr>
          <p:nvPr/>
        </p:nvSpPr>
        <p:spPr bwMode="auto">
          <a:xfrm>
            <a:off x="4238625" y="44275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4454525" y="45418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02" name="Line 5"/>
          <p:cNvSpPr>
            <a:spLocks noChangeShapeType="1"/>
          </p:cNvSpPr>
          <p:nvPr/>
        </p:nvSpPr>
        <p:spPr bwMode="auto">
          <a:xfrm>
            <a:off x="4632325" y="46053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>
            <a:off x="4835525" y="46815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04" name="Line 7"/>
          <p:cNvSpPr>
            <a:spLocks noChangeShapeType="1"/>
          </p:cNvSpPr>
          <p:nvPr/>
        </p:nvSpPr>
        <p:spPr bwMode="auto">
          <a:xfrm>
            <a:off x="5064125" y="4757738"/>
            <a:ext cx="1588" cy="81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05" name="Line 8"/>
          <p:cNvSpPr>
            <a:spLocks noChangeShapeType="1"/>
          </p:cNvSpPr>
          <p:nvPr/>
        </p:nvSpPr>
        <p:spPr bwMode="auto">
          <a:xfrm>
            <a:off x="5241925" y="4833938"/>
            <a:ext cx="1588" cy="850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06" name="Line 9"/>
          <p:cNvSpPr>
            <a:spLocks noChangeShapeType="1"/>
          </p:cNvSpPr>
          <p:nvPr/>
        </p:nvSpPr>
        <p:spPr bwMode="auto">
          <a:xfrm>
            <a:off x="5457825" y="4922838"/>
            <a:ext cx="1588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07" name="Line 10"/>
          <p:cNvSpPr>
            <a:spLocks noChangeShapeType="1"/>
          </p:cNvSpPr>
          <p:nvPr/>
        </p:nvSpPr>
        <p:spPr bwMode="auto">
          <a:xfrm>
            <a:off x="4035425" y="4567238"/>
            <a:ext cx="166370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08" name="Line 11"/>
          <p:cNvSpPr>
            <a:spLocks noChangeShapeType="1"/>
          </p:cNvSpPr>
          <p:nvPr/>
        </p:nvSpPr>
        <p:spPr bwMode="auto">
          <a:xfrm>
            <a:off x="4010025" y="4770438"/>
            <a:ext cx="1689100" cy="673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09" name="Line 12"/>
          <p:cNvSpPr>
            <a:spLocks noChangeShapeType="1"/>
          </p:cNvSpPr>
          <p:nvPr/>
        </p:nvSpPr>
        <p:spPr bwMode="auto">
          <a:xfrm>
            <a:off x="4010025" y="4973638"/>
            <a:ext cx="16891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10" name="AutoShape 13"/>
          <p:cNvSpPr>
            <a:spLocks noChangeArrowheads="1"/>
          </p:cNvSpPr>
          <p:nvPr/>
        </p:nvSpPr>
        <p:spPr bwMode="auto">
          <a:xfrm>
            <a:off x="5424488" y="2662238"/>
            <a:ext cx="825500" cy="1714500"/>
          </a:xfrm>
          <a:prstGeom prst="can">
            <a:avLst>
              <a:gd name="adj" fmla="val 51923"/>
            </a:avLst>
          </a:prstGeom>
          <a:gradFill rotWithShape="0">
            <a:gsLst>
              <a:gs pos="0">
                <a:srgbClr val="0000FF"/>
              </a:gs>
              <a:gs pos="100000">
                <a:srgbClr val="003399"/>
              </a:gs>
            </a:gsLst>
            <a:lin ang="0" scaled="1"/>
          </a:gra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11" name="Oval 14"/>
          <p:cNvSpPr>
            <a:spLocks noChangeArrowheads="1"/>
          </p:cNvSpPr>
          <p:nvPr/>
        </p:nvSpPr>
        <p:spPr bwMode="auto">
          <a:xfrm>
            <a:off x="7126288" y="2789238"/>
            <a:ext cx="901700" cy="787400"/>
          </a:xfrm>
          <a:prstGeom prst="ellipse">
            <a:avLst/>
          </a:prstGeom>
          <a:gradFill rotWithShape="0">
            <a:gsLst>
              <a:gs pos="0">
                <a:srgbClr val="00CC00"/>
              </a:gs>
              <a:gs pos="100000">
                <a:srgbClr val="006600"/>
              </a:gs>
            </a:gsLst>
            <a:lin ang="2700000" scaled="1"/>
          </a:gra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12" name="Oval 15"/>
          <p:cNvSpPr>
            <a:spLocks noChangeArrowheads="1"/>
          </p:cNvSpPr>
          <p:nvPr/>
        </p:nvSpPr>
        <p:spPr bwMode="auto">
          <a:xfrm>
            <a:off x="4287838" y="6211888"/>
            <a:ext cx="215900" cy="241300"/>
          </a:xfrm>
          <a:prstGeom prst="ellipse">
            <a:avLst/>
          </a:pr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4113" name="AutoShape 16"/>
          <p:cNvSpPr>
            <a:spLocks noChangeArrowheads="1"/>
          </p:cNvSpPr>
          <p:nvPr/>
        </p:nvSpPr>
        <p:spPr bwMode="auto">
          <a:xfrm>
            <a:off x="4170363" y="1481138"/>
            <a:ext cx="609600" cy="673100"/>
          </a:xfrm>
          <a:prstGeom prst="sun">
            <a:avLst>
              <a:gd name="adj" fmla="val 25000"/>
            </a:avLst>
          </a:prstGeom>
          <a:solidFill>
            <a:srgbClr val="FFCC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14" name="AutoShape 17"/>
          <p:cNvSpPr>
            <a:spLocks noChangeArrowheads="1"/>
          </p:cNvSpPr>
          <p:nvPr/>
        </p:nvSpPr>
        <p:spPr bwMode="auto">
          <a:xfrm>
            <a:off x="6573838" y="1622425"/>
            <a:ext cx="1219200" cy="874713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FF0000"/>
              </a:gs>
              <a:gs pos="100000">
                <a:srgbClr val="CC3300"/>
              </a:gs>
            </a:gsLst>
            <a:lin ang="2700000" scaled="1"/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15" name="Rectangle 1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smtClean="0"/>
              <a:t>Ray Casting (Appel, 1968)</a:t>
            </a:r>
          </a:p>
        </p:txBody>
      </p:sp>
      <p:sp>
        <p:nvSpPr>
          <p:cNvPr id="4116" name="AutoShape 19"/>
          <p:cNvSpPr>
            <a:spLocks noChangeArrowheads="1"/>
          </p:cNvSpPr>
          <p:nvPr/>
        </p:nvSpPr>
        <p:spPr bwMode="auto">
          <a:xfrm>
            <a:off x="5233988" y="3295650"/>
            <a:ext cx="431800" cy="420688"/>
          </a:xfrm>
          <a:prstGeom prst="irregularSeal1">
            <a:avLst/>
          </a:prstGeom>
          <a:solidFill>
            <a:srgbClr val="B2B2B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17" name="Line 20"/>
          <p:cNvSpPr>
            <a:spLocks noChangeShapeType="1"/>
          </p:cNvSpPr>
          <p:nvPr/>
        </p:nvSpPr>
        <p:spPr bwMode="auto">
          <a:xfrm flipV="1">
            <a:off x="4395788" y="3500438"/>
            <a:ext cx="1084262" cy="2832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18" name="Line 21"/>
          <p:cNvSpPr>
            <a:spLocks noChangeShapeType="1"/>
          </p:cNvSpPr>
          <p:nvPr/>
        </p:nvSpPr>
        <p:spPr bwMode="auto">
          <a:xfrm flipH="1" flipV="1">
            <a:off x="4524375" y="1843088"/>
            <a:ext cx="930275" cy="1657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54013" y="2936875"/>
          <a:ext cx="45497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方程式" r:id="rId4" imgW="2108160" imgH="431640" progId="Equation.3">
                  <p:embed/>
                </p:oleObj>
              </mc:Choice>
              <mc:Fallback>
                <p:oleObj name="方程式" r:id="rId4" imgW="210816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3" y="2936875"/>
                        <a:ext cx="454977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9" name="Freeform 23"/>
          <p:cNvSpPr>
            <a:spLocks/>
          </p:cNvSpPr>
          <p:nvPr/>
        </p:nvSpPr>
        <p:spPr bwMode="auto">
          <a:xfrm>
            <a:off x="4859338" y="4878388"/>
            <a:ext cx="215900" cy="304800"/>
          </a:xfrm>
          <a:custGeom>
            <a:avLst/>
            <a:gdLst>
              <a:gd name="T0" fmla="*/ 0 w 136"/>
              <a:gd name="T1" fmla="*/ 0 h 192"/>
              <a:gd name="T2" fmla="*/ 2147483647 w 136"/>
              <a:gd name="T3" fmla="*/ 2147483647 h 192"/>
              <a:gd name="T4" fmla="*/ 2147483647 w 136"/>
              <a:gd name="T5" fmla="*/ 2147483647 h 192"/>
              <a:gd name="T6" fmla="*/ 0 w 136"/>
              <a:gd name="T7" fmla="*/ 2147483647 h 192"/>
              <a:gd name="T8" fmla="*/ 0 w 13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6"/>
              <a:gd name="T16" fmla="*/ 0 h 192"/>
              <a:gd name="T17" fmla="*/ 136 w 136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6" h="192">
                <a:moveTo>
                  <a:pt x="0" y="0"/>
                </a:moveTo>
                <a:lnTo>
                  <a:pt x="136" y="56"/>
                </a:lnTo>
                <a:lnTo>
                  <a:pt x="136" y="192"/>
                </a:lnTo>
                <a:lnTo>
                  <a:pt x="0" y="1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43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reeform 2"/>
          <p:cNvSpPr>
            <a:spLocks/>
          </p:cNvSpPr>
          <p:nvPr/>
        </p:nvSpPr>
        <p:spPr bwMode="auto">
          <a:xfrm>
            <a:off x="1257300" y="4194175"/>
            <a:ext cx="1689100" cy="1511300"/>
          </a:xfrm>
          <a:custGeom>
            <a:avLst/>
            <a:gdLst>
              <a:gd name="T0" fmla="*/ 0 w 1064"/>
              <a:gd name="T1" fmla="*/ 0 h 952"/>
              <a:gd name="T2" fmla="*/ 0 w 1064"/>
              <a:gd name="T3" fmla="*/ 2147483647 h 952"/>
              <a:gd name="T4" fmla="*/ 2147483647 w 1064"/>
              <a:gd name="T5" fmla="*/ 2147483647 h 952"/>
              <a:gd name="T6" fmla="*/ 2147483647 w 1064"/>
              <a:gd name="T7" fmla="*/ 2147483647 h 952"/>
              <a:gd name="T8" fmla="*/ 0 w 1064"/>
              <a:gd name="T9" fmla="*/ 0 h 9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4"/>
              <a:gd name="T16" fmla="*/ 0 h 952"/>
              <a:gd name="T17" fmla="*/ 1064 w 1064"/>
              <a:gd name="T18" fmla="*/ 952 h 9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4" h="952">
                <a:moveTo>
                  <a:pt x="0" y="0"/>
                </a:moveTo>
                <a:lnTo>
                  <a:pt x="0" y="512"/>
                </a:lnTo>
                <a:lnTo>
                  <a:pt x="1048" y="952"/>
                </a:lnTo>
                <a:lnTo>
                  <a:pt x="1064" y="424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1473200" y="4283075"/>
            <a:ext cx="1588" cy="812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1689100" y="4397375"/>
            <a:ext cx="1588" cy="812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1866900" y="4460875"/>
            <a:ext cx="1588" cy="812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2070100" y="4537075"/>
            <a:ext cx="1588" cy="812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2298700" y="4613275"/>
            <a:ext cx="1588" cy="812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2476500" y="4689475"/>
            <a:ext cx="1588" cy="8509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2692400" y="4778375"/>
            <a:ext cx="1588" cy="838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1270000" y="4422775"/>
            <a:ext cx="1663700" cy="6477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1244600" y="4625975"/>
            <a:ext cx="1689100" cy="6731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1244600" y="4829175"/>
            <a:ext cx="1689100" cy="6985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41" name="AutoShape 13"/>
          <p:cNvSpPr>
            <a:spLocks noChangeArrowheads="1"/>
          </p:cNvSpPr>
          <p:nvPr/>
        </p:nvSpPr>
        <p:spPr bwMode="auto">
          <a:xfrm>
            <a:off x="2578100" y="2517775"/>
            <a:ext cx="825500" cy="1714500"/>
          </a:xfrm>
          <a:prstGeom prst="can">
            <a:avLst>
              <a:gd name="adj" fmla="val 51923"/>
            </a:avLst>
          </a:prstGeom>
          <a:gradFill rotWithShape="0">
            <a:gsLst>
              <a:gs pos="0">
                <a:srgbClr val="0000FF"/>
              </a:gs>
              <a:gs pos="100000">
                <a:srgbClr val="003399"/>
              </a:gs>
            </a:gsLst>
            <a:lin ang="0" scaled="1"/>
          </a:gra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42" name="AutoShape 14"/>
          <p:cNvSpPr>
            <a:spLocks noChangeArrowheads="1"/>
          </p:cNvSpPr>
          <p:nvPr/>
        </p:nvSpPr>
        <p:spPr bwMode="auto">
          <a:xfrm>
            <a:off x="3727450" y="1477963"/>
            <a:ext cx="1219200" cy="874712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FF0000"/>
              </a:gs>
              <a:gs pos="100000">
                <a:srgbClr val="CC3300"/>
              </a:gs>
            </a:gsLst>
            <a:lin ang="2700000" scaled="1"/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43" name="Oval 15"/>
          <p:cNvSpPr>
            <a:spLocks noChangeArrowheads="1"/>
          </p:cNvSpPr>
          <p:nvPr/>
        </p:nvSpPr>
        <p:spPr bwMode="auto">
          <a:xfrm>
            <a:off x="4279900" y="2644775"/>
            <a:ext cx="901700" cy="787400"/>
          </a:xfrm>
          <a:prstGeom prst="ellipse">
            <a:avLst/>
          </a:prstGeom>
          <a:gradFill rotWithShape="0">
            <a:gsLst>
              <a:gs pos="0">
                <a:srgbClr val="00CC00"/>
              </a:gs>
              <a:gs pos="100000">
                <a:srgbClr val="006600"/>
              </a:gs>
            </a:gsLst>
            <a:lin ang="2700000" scaled="1"/>
          </a:gra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44" name="Oval 16"/>
          <p:cNvSpPr>
            <a:spLocks noChangeArrowheads="1"/>
          </p:cNvSpPr>
          <p:nvPr/>
        </p:nvSpPr>
        <p:spPr bwMode="auto">
          <a:xfrm>
            <a:off x="1441450" y="6067425"/>
            <a:ext cx="215900" cy="241300"/>
          </a:xfrm>
          <a:prstGeom prst="ellipse">
            <a:avLst/>
          </a:prstGeom>
          <a:solidFill>
            <a:schemeClr val="bg2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48145" name="AutoShape 17"/>
          <p:cNvSpPr>
            <a:spLocks noChangeArrowheads="1"/>
          </p:cNvSpPr>
          <p:nvPr/>
        </p:nvSpPr>
        <p:spPr bwMode="auto">
          <a:xfrm>
            <a:off x="1323975" y="1336675"/>
            <a:ext cx="609600" cy="673100"/>
          </a:xfrm>
          <a:prstGeom prst="sun">
            <a:avLst>
              <a:gd name="adj" fmla="val 25000"/>
            </a:avLst>
          </a:prstGeom>
          <a:solidFill>
            <a:srgbClr val="FFCC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46" name="Freeform 18"/>
          <p:cNvSpPr>
            <a:spLocks/>
          </p:cNvSpPr>
          <p:nvPr/>
        </p:nvSpPr>
        <p:spPr bwMode="auto">
          <a:xfrm>
            <a:off x="1473200" y="4498975"/>
            <a:ext cx="215900" cy="304800"/>
          </a:xfrm>
          <a:custGeom>
            <a:avLst/>
            <a:gdLst>
              <a:gd name="T0" fmla="*/ 0 w 136"/>
              <a:gd name="T1" fmla="*/ 0 h 192"/>
              <a:gd name="T2" fmla="*/ 2147483647 w 136"/>
              <a:gd name="T3" fmla="*/ 2147483647 h 192"/>
              <a:gd name="T4" fmla="*/ 2147483647 w 136"/>
              <a:gd name="T5" fmla="*/ 2147483647 h 192"/>
              <a:gd name="T6" fmla="*/ 0 w 136"/>
              <a:gd name="T7" fmla="*/ 2147483647 h 192"/>
              <a:gd name="T8" fmla="*/ 0 w 13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6"/>
              <a:gd name="T16" fmla="*/ 0 h 192"/>
              <a:gd name="T17" fmla="*/ 136 w 136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6" h="192">
                <a:moveTo>
                  <a:pt x="0" y="0"/>
                </a:moveTo>
                <a:lnTo>
                  <a:pt x="136" y="56"/>
                </a:lnTo>
                <a:lnTo>
                  <a:pt x="136" y="192"/>
                </a:lnTo>
                <a:lnTo>
                  <a:pt x="0" y="120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rgbClr val="FFCC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47" name="Freeform 19"/>
          <p:cNvSpPr>
            <a:spLocks/>
          </p:cNvSpPr>
          <p:nvPr/>
        </p:nvSpPr>
        <p:spPr bwMode="auto">
          <a:xfrm>
            <a:off x="2082800" y="4524375"/>
            <a:ext cx="215900" cy="304800"/>
          </a:xfrm>
          <a:custGeom>
            <a:avLst/>
            <a:gdLst>
              <a:gd name="T0" fmla="*/ 0 w 136"/>
              <a:gd name="T1" fmla="*/ 0 h 192"/>
              <a:gd name="T2" fmla="*/ 2147483647 w 136"/>
              <a:gd name="T3" fmla="*/ 2147483647 h 192"/>
              <a:gd name="T4" fmla="*/ 2147483647 w 136"/>
              <a:gd name="T5" fmla="*/ 2147483647 h 192"/>
              <a:gd name="T6" fmla="*/ 0 w 136"/>
              <a:gd name="T7" fmla="*/ 2147483647 h 192"/>
              <a:gd name="T8" fmla="*/ 0 w 13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6"/>
              <a:gd name="T16" fmla="*/ 0 h 192"/>
              <a:gd name="T17" fmla="*/ 136 w 136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6" h="192">
                <a:moveTo>
                  <a:pt x="0" y="0"/>
                </a:moveTo>
                <a:lnTo>
                  <a:pt x="136" y="56"/>
                </a:lnTo>
                <a:lnTo>
                  <a:pt x="136" y="192"/>
                </a:lnTo>
                <a:lnTo>
                  <a:pt x="0" y="1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FFCC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48" name="Freeform 20"/>
          <p:cNvSpPr>
            <a:spLocks/>
          </p:cNvSpPr>
          <p:nvPr/>
        </p:nvSpPr>
        <p:spPr bwMode="auto">
          <a:xfrm>
            <a:off x="2286000" y="4829175"/>
            <a:ext cx="215900" cy="304800"/>
          </a:xfrm>
          <a:custGeom>
            <a:avLst/>
            <a:gdLst>
              <a:gd name="T0" fmla="*/ 0 w 136"/>
              <a:gd name="T1" fmla="*/ 0 h 192"/>
              <a:gd name="T2" fmla="*/ 2147483647 w 136"/>
              <a:gd name="T3" fmla="*/ 2147483647 h 192"/>
              <a:gd name="T4" fmla="*/ 2147483647 w 136"/>
              <a:gd name="T5" fmla="*/ 2147483647 h 192"/>
              <a:gd name="T6" fmla="*/ 0 w 136"/>
              <a:gd name="T7" fmla="*/ 2147483647 h 192"/>
              <a:gd name="T8" fmla="*/ 0 w 13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6"/>
              <a:gd name="T16" fmla="*/ 0 h 192"/>
              <a:gd name="T17" fmla="*/ 136 w 136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6" h="192">
                <a:moveTo>
                  <a:pt x="0" y="0"/>
                </a:moveTo>
                <a:lnTo>
                  <a:pt x="136" y="56"/>
                </a:lnTo>
                <a:lnTo>
                  <a:pt x="136" y="192"/>
                </a:lnTo>
                <a:lnTo>
                  <a:pt x="0" y="120"/>
                </a:lnTo>
                <a:lnTo>
                  <a:pt x="0" y="0"/>
                </a:lnTo>
                <a:close/>
              </a:path>
            </a:pathLst>
          </a:custGeom>
          <a:solidFill>
            <a:srgbClr val="003399"/>
          </a:solidFill>
          <a:ln w="12700">
            <a:solidFill>
              <a:srgbClr val="FFCC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49" name="Freeform 21"/>
          <p:cNvSpPr>
            <a:spLocks/>
          </p:cNvSpPr>
          <p:nvPr/>
        </p:nvSpPr>
        <p:spPr bwMode="auto">
          <a:xfrm>
            <a:off x="2501900" y="4702175"/>
            <a:ext cx="215900" cy="304800"/>
          </a:xfrm>
          <a:custGeom>
            <a:avLst/>
            <a:gdLst>
              <a:gd name="T0" fmla="*/ 0 w 136"/>
              <a:gd name="T1" fmla="*/ 0 h 192"/>
              <a:gd name="T2" fmla="*/ 2147483647 w 136"/>
              <a:gd name="T3" fmla="*/ 2147483647 h 192"/>
              <a:gd name="T4" fmla="*/ 2147483647 w 136"/>
              <a:gd name="T5" fmla="*/ 2147483647 h 192"/>
              <a:gd name="T6" fmla="*/ 0 w 136"/>
              <a:gd name="T7" fmla="*/ 2147483647 h 192"/>
              <a:gd name="T8" fmla="*/ 0 w 13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6"/>
              <a:gd name="T16" fmla="*/ 0 h 192"/>
              <a:gd name="T17" fmla="*/ 136 w 136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6" h="192">
                <a:moveTo>
                  <a:pt x="0" y="0"/>
                </a:moveTo>
                <a:lnTo>
                  <a:pt x="136" y="56"/>
                </a:lnTo>
                <a:lnTo>
                  <a:pt x="136" y="192"/>
                </a:lnTo>
                <a:lnTo>
                  <a:pt x="0" y="120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  <a:ln w="12700">
            <a:solidFill>
              <a:srgbClr val="FFCC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50" name="Freeform 22"/>
          <p:cNvSpPr>
            <a:spLocks/>
          </p:cNvSpPr>
          <p:nvPr/>
        </p:nvSpPr>
        <p:spPr bwMode="auto">
          <a:xfrm>
            <a:off x="1625600" y="1755775"/>
            <a:ext cx="2997200" cy="4356100"/>
          </a:xfrm>
          <a:custGeom>
            <a:avLst/>
            <a:gdLst>
              <a:gd name="T0" fmla="*/ 0 w 1936"/>
              <a:gd name="T1" fmla="*/ 2147483647 h 2784"/>
              <a:gd name="T2" fmla="*/ 2147483647 w 1936"/>
              <a:gd name="T3" fmla="*/ 2147483647 h 2784"/>
              <a:gd name="T4" fmla="*/ 2147483647 w 1936"/>
              <a:gd name="T5" fmla="*/ 0 h 2784"/>
              <a:gd name="T6" fmla="*/ 0 60000 65536"/>
              <a:gd name="T7" fmla="*/ 0 60000 65536"/>
              <a:gd name="T8" fmla="*/ 0 60000 65536"/>
              <a:gd name="T9" fmla="*/ 0 w 1936"/>
              <a:gd name="T10" fmla="*/ 0 h 2784"/>
              <a:gd name="T11" fmla="*/ 1936 w 1936"/>
              <a:gd name="T12" fmla="*/ 2784 h 27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36" h="2784">
                <a:moveTo>
                  <a:pt x="0" y="2784"/>
                </a:moveTo>
                <a:lnTo>
                  <a:pt x="1936" y="872"/>
                </a:lnTo>
                <a:lnTo>
                  <a:pt x="224" y="0"/>
                </a:lnTo>
              </a:path>
            </a:pathLst>
          </a:custGeom>
          <a:noFill/>
          <a:ln w="28575">
            <a:solidFill>
              <a:srgbClr val="00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51" name="AutoShape 23"/>
          <p:cNvSpPr>
            <a:spLocks noChangeArrowheads="1"/>
          </p:cNvSpPr>
          <p:nvPr/>
        </p:nvSpPr>
        <p:spPr bwMode="auto">
          <a:xfrm>
            <a:off x="4381500" y="2941638"/>
            <a:ext cx="431800" cy="420687"/>
          </a:xfrm>
          <a:prstGeom prst="irregularSeal1">
            <a:avLst/>
          </a:prstGeom>
          <a:solidFill>
            <a:srgbClr val="B2B2B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52" name="Freeform 24"/>
          <p:cNvSpPr>
            <a:spLocks/>
          </p:cNvSpPr>
          <p:nvPr/>
        </p:nvSpPr>
        <p:spPr bwMode="auto">
          <a:xfrm>
            <a:off x="2489200" y="4905375"/>
            <a:ext cx="215900" cy="304800"/>
          </a:xfrm>
          <a:custGeom>
            <a:avLst/>
            <a:gdLst>
              <a:gd name="T0" fmla="*/ 0 w 136"/>
              <a:gd name="T1" fmla="*/ 0 h 192"/>
              <a:gd name="T2" fmla="*/ 2147483647 w 136"/>
              <a:gd name="T3" fmla="*/ 2147483647 h 192"/>
              <a:gd name="T4" fmla="*/ 2147483647 w 136"/>
              <a:gd name="T5" fmla="*/ 2147483647 h 192"/>
              <a:gd name="T6" fmla="*/ 0 w 136"/>
              <a:gd name="T7" fmla="*/ 2147483647 h 192"/>
              <a:gd name="T8" fmla="*/ 0 w 13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6"/>
              <a:gd name="T16" fmla="*/ 0 h 192"/>
              <a:gd name="T17" fmla="*/ 136 w 136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6" h="192">
                <a:moveTo>
                  <a:pt x="0" y="0"/>
                </a:moveTo>
                <a:lnTo>
                  <a:pt x="136" y="56"/>
                </a:lnTo>
                <a:lnTo>
                  <a:pt x="136" y="192"/>
                </a:lnTo>
                <a:lnTo>
                  <a:pt x="0" y="120"/>
                </a:lnTo>
                <a:lnTo>
                  <a:pt x="0" y="0"/>
                </a:lnTo>
                <a:close/>
              </a:path>
            </a:pathLst>
          </a:custGeom>
          <a:solidFill>
            <a:srgbClr val="006600"/>
          </a:solidFill>
          <a:ln w="12700">
            <a:solidFill>
              <a:srgbClr val="FFCC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53" name="Line 25"/>
          <p:cNvSpPr>
            <a:spLocks noChangeShapeType="1"/>
          </p:cNvSpPr>
          <p:nvPr/>
        </p:nvSpPr>
        <p:spPr bwMode="auto">
          <a:xfrm flipV="1">
            <a:off x="1549400" y="1933575"/>
            <a:ext cx="63500" cy="41338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54" name="Freeform 26"/>
          <p:cNvSpPr>
            <a:spLocks/>
          </p:cNvSpPr>
          <p:nvPr/>
        </p:nvSpPr>
        <p:spPr bwMode="auto">
          <a:xfrm>
            <a:off x="1600200" y="1958975"/>
            <a:ext cx="1028700" cy="4114800"/>
          </a:xfrm>
          <a:custGeom>
            <a:avLst/>
            <a:gdLst>
              <a:gd name="T0" fmla="*/ 0 w 680"/>
              <a:gd name="T1" fmla="*/ 2147483647 h 2656"/>
              <a:gd name="T2" fmla="*/ 2147483647 w 680"/>
              <a:gd name="T3" fmla="*/ 2147483647 h 2656"/>
              <a:gd name="T4" fmla="*/ 2147483647 w 680"/>
              <a:gd name="T5" fmla="*/ 0 h 2656"/>
              <a:gd name="T6" fmla="*/ 0 60000 65536"/>
              <a:gd name="T7" fmla="*/ 0 60000 65536"/>
              <a:gd name="T8" fmla="*/ 0 60000 65536"/>
              <a:gd name="T9" fmla="*/ 0 w 680"/>
              <a:gd name="T10" fmla="*/ 0 h 2656"/>
              <a:gd name="T11" fmla="*/ 680 w 680"/>
              <a:gd name="T12" fmla="*/ 2656 h 26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0" h="2656">
                <a:moveTo>
                  <a:pt x="0" y="2656"/>
                </a:moveTo>
                <a:lnTo>
                  <a:pt x="680" y="880"/>
                </a:lnTo>
                <a:lnTo>
                  <a:pt x="120" y="0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55" name="AutoShape 27"/>
          <p:cNvSpPr>
            <a:spLocks noChangeArrowheads="1"/>
          </p:cNvSpPr>
          <p:nvPr/>
        </p:nvSpPr>
        <p:spPr bwMode="auto">
          <a:xfrm>
            <a:off x="2387600" y="3170238"/>
            <a:ext cx="431800" cy="420687"/>
          </a:xfrm>
          <a:prstGeom prst="irregularSeal1">
            <a:avLst/>
          </a:prstGeom>
          <a:solidFill>
            <a:srgbClr val="B2B2B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 flipH="1">
            <a:off x="1625600" y="3648075"/>
            <a:ext cx="1587500" cy="2425700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57" name="AutoShape 29"/>
          <p:cNvSpPr>
            <a:spLocks noChangeArrowheads="1"/>
          </p:cNvSpPr>
          <p:nvPr/>
        </p:nvSpPr>
        <p:spPr bwMode="auto">
          <a:xfrm>
            <a:off x="2997200" y="3436938"/>
            <a:ext cx="431800" cy="420687"/>
          </a:xfrm>
          <a:prstGeom prst="irregularSeal1">
            <a:avLst/>
          </a:prstGeom>
          <a:solidFill>
            <a:srgbClr val="B2B2B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58" name="Freeform 30"/>
          <p:cNvSpPr>
            <a:spLocks/>
          </p:cNvSpPr>
          <p:nvPr/>
        </p:nvSpPr>
        <p:spPr bwMode="auto">
          <a:xfrm>
            <a:off x="1638300" y="1755775"/>
            <a:ext cx="2959100" cy="4305300"/>
          </a:xfrm>
          <a:custGeom>
            <a:avLst/>
            <a:gdLst>
              <a:gd name="T0" fmla="*/ 0 w 1920"/>
              <a:gd name="T1" fmla="*/ 2147483647 h 2784"/>
              <a:gd name="T2" fmla="*/ 2147483647 w 1920"/>
              <a:gd name="T3" fmla="*/ 2147483647 h 2784"/>
              <a:gd name="T4" fmla="*/ 2147483647 w 1920"/>
              <a:gd name="T5" fmla="*/ 0 h 2784"/>
              <a:gd name="T6" fmla="*/ 0 60000 65536"/>
              <a:gd name="T7" fmla="*/ 0 60000 65536"/>
              <a:gd name="T8" fmla="*/ 0 60000 65536"/>
              <a:gd name="T9" fmla="*/ 0 w 1920"/>
              <a:gd name="T10" fmla="*/ 0 h 2784"/>
              <a:gd name="T11" fmla="*/ 1920 w 1920"/>
              <a:gd name="T12" fmla="*/ 2784 h 27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0" h="2784">
                <a:moveTo>
                  <a:pt x="0" y="2784"/>
                </a:moveTo>
                <a:lnTo>
                  <a:pt x="1920" y="184"/>
                </a:lnTo>
                <a:lnTo>
                  <a:pt x="224" y="0"/>
                </a:lnTo>
              </a:path>
            </a:pathLst>
          </a:cu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59" name="AutoShape 31"/>
          <p:cNvSpPr>
            <a:spLocks noChangeArrowheads="1"/>
          </p:cNvSpPr>
          <p:nvPr/>
        </p:nvSpPr>
        <p:spPr bwMode="auto">
          <a:xfrm>
            <a:off x="4356100" y="1836738"/>
            <a:ext cx="431800" cy="420687"/>
          </a:xfrm>
          <a:prstGeom prst="irregularSeal1">
            <a:avLst/>
          </a:prstGeom>
          <a:solidFill>
            <a:srgbClr val="B2B2B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60" name="AutoShape 32"/>
          <p:cNvSpPr>
            <a:spLocks noChangeArrowheads="1"/>
          </p:cNvSpPr>
          <p:nvPr/>
        </p:nvSpPr>
        <p:spPr bwMode="auto">
          <a:xfrm>
            <a:off x="6553200" y="4868863"/>
            <a:ext cx="1219200" cy="874712"/>
          </a:xfrm>
          <a:prstGeom prst="cube">
            <a:avLst>
              <a:gd name="adj" fmla="val 13431"/>
            </a:avLst>
          </a:prstGeom>
          <a:gradFill rotWithShape="0">
            <a:gsLst>
              <a:gs pos="0">
                <a:srgbClr val="FF0000"/>
              </a:gs>
              <a:gs pos="100000">
                <a:srgbClr val="CC3300"/>
              </a:gs>
            </a:gsLst>
            <a:lin ang="2700000" scaled="1"/>
          </a:gra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61" name="Oval 33"/>
          <p:cNvSpPr>
            <a:spLocks noChangeArrowheads="1"/>
          </p:cNvSpPr>
          <p:nvPr/>
        </p:nvSpPr>
        <p:spPr bwMode="auto">
          <a:xfrm>
            <a:off x="7321550" y="5222875"/>
            <a:ext cx="901700" cy="787400"/>
          </a:xfrm>
          <a:prstGeom prst="ellipse">
            <a:avLst/>
          </a:prstGeom>
          <a:gradFill rotWithShape="0">
            <a:gsLst>
              <a:gs pos="0">
                <a:srgbClr val="00CC00"/>
              </a:gs>
              <a:gs pos="100000">
                <a:srgbClr val="006600"/>
              </a:gs>
            </a:gsLst>
            <a:lin ang="2700000" scaled="1"/>
          </a:gra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62" name="AutoShape 34"/>
          <p:cNvSpPr>
            <a:spLocks noChangeArrowheads="1"/>
          </p:cNvSpPr>
          <p:nvPr/>
        </p:nvSpPr>
        <p:spPr bwMode="auto">
          <a:xfrm>
            <a:off x="6057900" y="4314825"/>
            <a:ext cx="825500" cy="1714500"/>
          </a:xfrm>
          <a:prstGeom prst="can">
            <a:avLst>
              <a:gd name="adj" fmla="val 22692"/>
            </a:avLst>
          </a:prstGeom>
          <a:gradFill rotWithShape="0">
            <a:gsLst>
              <a:gs pos="0">
                <a:srgbClr val="0000FF"/>
              </a:gs>
              <a:gs pos="100000">
                <a:srgbClr val="003399"/>
              </a:gs>
            </a:gsLst>
            <a:lin ang="0" scaled="1"/>
          </a:gradFill>
          <a:ln w="1270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5511800" y="4073525"/>
            <a:ext cx="2933700" cy="2192338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64" name="Line 36"/>
          <p:cNvSpPr>
            <a:spLocks noChangeShapeType="1"/>
          </p:cNvSpPr>
          <p:nvPr/>
        </p:nvSpPr>
        <p:spPr bwMode="auto">
          <a:xfrm>
            <a:off x="5791200" y="4079875"/>
            <a:ext cx="1588" cy="21971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65" name="Line 37"/>
          <p:cNvSpPr>
            <a:spLocks noChangeShapeType="1"/>
          </p:cNvSpPr>
          <p:nvPr/>
        </p:nvSpPr>
        <p:spPr bwMode="auto">
          <a:xfrm>
            <a:off x="6210300" y="4079875"/>
            <a:ext cx="1588" cy="21971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66" name="Line 38"/>
          <p:cNvSpPr>
            <a:spLocks noChangeShapeType="1"/>
          </p:cNvSpPr>
          <p:nvPr/>
        </p:nvSpPr>
        <p:spPr bwMode="auto">
          <a:xfrm>
            <a:off x="6540500" y="4067175"/>
            <a:ext cx="1588" cy="21971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67" name="Line 39"/>
          <p:cNvSpPr>
            <a:spLocks noChangeShapeType="1"/>
          </p:cNvSpPr>
          <p:nvPr/>
        </p:nvSpPr>
        <p:spPr bwMode="auto">
          <a:xfrm>
            <a:off x="6845300" y="4067175"/>
            <a:ext cx="1588" cy="21971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68" name="Line 40"/>
          <p:cNvSpPr>
            <a:spLocks noChangeShapeType="1"/>
          </p:cNvSpPr>
          <p:nvPr/>
        </p:nvSpPr>
        <p:spPr bwMode="auto">
          <a:xfrm>
            <a:off x="7099300" y="4067175"/>
            <a:ext cx="1588" cy="21971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7353300" y="4092575"/>
            <a:ext cx="1588" cy="21971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>
            <a:off x="7645400" y="4092575"/>
            <a:ext cx="1588" cy="21971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71" name="Line 43"/>
          <p:cNvSpPr>
            <a:spLocks noChangeShapeType="1"/>
          </p:cNvSpPr>
          <p:nvPr/>
        </p:nvSpPr>
        <p:spPr bwMode="auto">
          <a:xfrm>
            <a:off x="7899400" y="4067175"/>
            <a:ext cx="1588" cy="21971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72" name="Line 44"/>
          <p:cNvSpPr>
            <a:spLocks noChangeShapeType="1"/>
          </p:cNvSpPr>
          <p:nvPr/>
        </p:nvSpPr>
        <p:spPr bwMode="auto">
          <a:xfrm>
            <a:off x="8166100" y="4067175"/>
            <a:ext cx="1588" cy="21971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73" name="Line 45"/>
          <p:cNvSpPr>
            <a:spLocks noChangeShapeType="1"/>
          </p:cNvSpPr>
          <p:nvPr/>
        </p:nvSpPr>
        <p:spPr bwMode="auto">
          <a:xfrm>
            <a:off x="5511800" y="4359275"/>
            <a:ext cx="2921000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74" name="Line 46"/>
          <p:cNvSpPr>
            <a:spLocks noChangeShapeType="1"/>
          </p:cNvSpPr>
          <p:nvPr/>
        </p:nvSpPr>
        <p:spPr bwMode="auto">
          <a:xfrm>
            <a:off x="5524500" y="4664075"/>
            <a:ext cx="2921000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75" name="Line 47"/>
          <p:cNvSpPr>
            <a:spLocks noChangeShapeType="1"/>
          </p:cNvSpPr>
          <p:nvPr/>
        </p:nvSpPr>
        <p:spPr bwMode="auto">
          <a:xfrm>
            <a:off x="5524500" y="4994275"/>
            <a:ext cx="2921000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76" name="Line 48"/>
          <p:cNvSpPr>
            <a:spLocks noChangeShapeType="1"/>
          </p:cNvSpPr>
          <p:nvPr/>
        </p:nvSpPr>
        <p:spPr bwMode="auto">
          <a:xfrm>
            <a:off x="5524500" y="5286375"/>
            <a:ext cx="2921000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77" name="Line 49"/>
          <p:cNvSpPr>
            <a:spLocks noChangeShapeType="1"/>
          </p:cNvSpPr>
          <p:nvPr/>
        </p:nvSpPr>
        <p:spPr bwMode="auto">
          <a:xfrm>
            <a:off x="5499100" y="5603875"/>
            <a:ext cx="2933700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78" name="Line 50"/>
          <p:cNvSpPr>
            <a:spLocks noChangeShapeType="1"/>
          </p:cNvSpPr>
          <p:nvPr/>
        </p:nvSpPr>
        <p:spPr bwMode="auto">
          <a:xfrm>
            <a:off x="5511800" y="5908675"/>
            <a:ext cx="2921000" cy="15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8179" name="Rectangle 5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smtClean="0"/>
              <a:t>Ray Casting (Appel, 1968)</a:t>
            </a:r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5364163" y="3068638"/>
            <a:ext cx="3343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b="1" i="1">
                <a:solidFill>
                  <a:schemeClr val="tx2"/>
                </a:solidFill>
                <a:latin typeface="Trebuchet MS" pitchFamily="34" charset="0"/>
              </a:rPr>
              <a:t>direct illumination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Spatial Partitioning</a:t>
            </a:r>
          </a:p>
        </p:txBody>
      </p:sp>
      <p:grpSp>
        <p:nvGrpSpPr>
          <p:cNvPr id="49155" name="Group 1109"/>
          <p:cNvGrpSpPr>
            <a:grpSpLocks/>
          </p:cNvGrpSpPr>
          <p:nvPr/>
        </p:nvGrpSpPr>
        <p:grpSpPr bwMode="auto">
          <a:xfrm>
            <a:off x="644525" y="1925638"/>
            <a:ext cx="7800975" cy="3898900"/>
            <a:chOff x="406" y="1213"/>
            <a:chExt cx="4914" cy="2456"/>
          </a:xfrm>
        </p:grpSpPr>
        <p:sp>
          <p:nvSpPr>
            <p:cNvPr id="49156" name="Oval 1102"/>
            <p:cNvSpPr>
              <a:spLocks noChangeArrowheads="1"/>
            </p:cNvSpPr>
            <p:nvPr/>
          </p:nvSpPr>
          <p:spPr bwMode="auto">
            <a:xfrm>
              <a:off x="1292" y="1344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959595"/>
                </a:gs>
                <a:gs pos="100000">
                  <a:srgbClr val="2F2F2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157" name="Oval 1100"/>
            <p:cNvSpPr>
              <a:spLocks noChangeArrowheads="1"/>
            </p:cNvSpPr>
            <p:nvPr/>
          </p:nvSpPr>
          <p:spPr bwMode="auto">
            <a:xfrm>
              <a:off x="2744" y="1842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959595"/>
                </a:gs>
                <a:gs pos="100000">
                  <a:srgbClr val="2F2F2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158" name="Freeform 9"/>
            <p:cNvSpPr>
              <a:spLocks/>
            </p:cNvSpPr>
            <p:nvPr/>
          </p:nvSpPr>
          <p:spPr bwMode="auto">
            <a:xfrm>
              <a:off x="1389" y="1213"/>
              <a:ext cx="3931" cy="1965"/>
            </a:xfrm>
            <a:custGeom>
              <a:avLst/>
              <a:gdLst>
                <a:gd name="T0" fmla="*/ 3931 w 3931"/>
                <a:gd name="T1" fmla="*/ 0 h 1965"/>
                <a:gd name="T2" fmla="*/ 3931 w 3931"/>
                <a:gd name="T3" fmla="*/ 1965 h 1965"/>
                <a:gd name="T4" fmla="*/ 0 w 3931"/>
                <a:gd name="T5" fmla="*/ 1965 h 1965"/>
                <a:gd name="T6" fmla="*/ 0 w 3931"/>
                <a:gd name="T7" fmla="*/ 0 h 196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31"/>
                <a:gd name="T13" fmla="*/ 0 h 1965"/>
                <a:gd name="T14" fmla="*/ 3931 w 3931"/>
                <a:gd name="T15" fmla="*/ 1965 h 196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31" h="1965">
                  <a:moveTo>
                    <a:pt x="3931" y="0"/>
                  </a:moveTo>
                  <a:lnTo>
                    <a:pt x="3931" y="1965"/>
                  </a:lnTo>
                  <a:lnTo>
                    <a:pt x="0" y="1965"/>
                  </a:ln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59" name="Freeform 10"/>
            <p:cNvSpPr>
              <a:spLocks/>
            </p:cNvSpPr>
            <p:nvPr/>
          </p:nvSpPr>
          <p:spPr bwMode="auto">
            <a:xfrm>
              <a:off x="406" y="1213"/>
              <a:ext cx="4914" cy="2456"/>
            </a:xfrm>
            <a:custGeom>
              <a:avLst/>
              <a:gdLst>
                <a:gd name="T0" fmla="*/ 983 w 4914"/>
                <a:gd name="T1" fmla="*/ 0 h 2456"/>
                <a:gd name="T2" fmla="*/ 4914 w 4914"/>
                <a:gd name="T3" fmla="*/ 0 h 2456"/>
                <a:gd name="T4" fmla="*/ 4914 w 4914"/>
                <a:gd name="T5" fmla="*/ 1965 h 2456"/>
                <a:gd name="T6" fmla="*/ 3932 w 4914"/>
                <a:gd name="T7" fmla="*/ 2456 h 2456"/>
                <a:gd name="T8" fmla="*/ 0 w 4914"/>
                <a:gd name="T9" fmla="*/ 2456 h 2456"/>
                <a:gd name="T10" fmla="*/ 0 w 4914"/>
                <a:gd name="T11" fmla="*/ 492 h 2456"/>
                <a:gd name="T12" fmla="*/ 983 w 4914"/>
                <a:gd name="T13" fmla="*/ 0 h 24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14"/>
                <a:gd name="T22" fmla="*/ 0 h 2456"/>
                <a:gd name="T23" fmla="*/ 4914 w 4914"/>
                <a:gd name="T24" fmla="*/ 2456 h 24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14" h="2456">
                  <a:moveTo>
                    <a:pt x="983" y="0"/>
                  </a:moveTo>
                  <a:lnTo>
                    <a:pt x="4914" y="0"/>
                  </a:lnTo>
                  <a:lnTo>
                    <a:pt x="4914" y="1965"/>
                  </a:lnTo>
                  <a:lnTo>
                    <a:pt x="3932" y="2456"/>
                  </a:lnTo>
                  <a:lnTo>
                    <a:pt x="0" y="2456"/>
                  </a:lnTo>
                  <a:lnTo>
                    <a:pt x="0" y="492"/>
                  </a:lnTo>
                  <a:lnTo>
                    <a:pt x="983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60" name="Freeform 11"/>
            <p:cNvSpPr>
              <a:spLocks/>
            </p:cNvSpPr>
            <p:nvPr/>
          </p:nvSpPr>
          <p:spPr bwMode="auto">
            <a:xfrm>
              <a:off x="406" y="1213"/>
              <a:ext cx="983" cy="2456"/>
            </a:xfrm>
            <a:custGeom>
              <a:avLst/>
              <a:gdLst>
                <a:gd name="T0" fmla="*/ 0 w 983"/>
                <a:gd name="T1" fmla="*/ 2456 h 2456"/>
                <a:gd name="T2" fmla="*/ 983 w 983"/>
                <a:gd name="T3" fmla="*/ 1965 h 2456"/>
                <a:gd name="T4" fmla="*/ 983 w 983"/>
                <a:gd name="T5" fmla="*/ 0 h 2456"/>
                <a:gd name="T6" fmla="*/ 0 60000 65536"/>
                <a:gd name="T7" fmla="*/ 0 60000 65536"/>
                <a:gd name="T8" fmla="*/ 0 60000 65536"/>
                <a:gd name="T9" fmla="*/ 0 w 983"/>
                <a:gd name="T10" fmla="*/ 0 h 2456"/>
                <a:gd name="T11" fmla="*/ 983 w 983"/>
                <a:gd name="T12" fmla="*/ 2456 h 24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83" h="2456">
                  <a:moveTo>
                    <a:pt x="0" y="2456"/>
                  </a:moveTo>
                  <a:lnTo>
                    <a:pt x="983" y="1965"/>
                  </a:lnTo>
                  <a:lnTo>
                    <a:pt x="983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61" name="Freeform 166"/>
            <p:cNvSpPr>
              <a:spLocks/>
            </p:cNvSpPr>
            <p:nvPr/>
          </p:nvSpPr>
          <p:spPr bwMode="auto">
            <a:xfrm>
              <a:off x="406" y="2196"/>
              <a:ext cx="4914" cy="491"/>
            </a:xfrm>
            <a:custGeom>
              <a:avLst/>
              <a:gdLst>
                <a:gd name="T0" fmla="*/ 0 w 4914"/>
                <a:gd name="T1" fmla="*/ 491 h 491"/>
                <a:gd name="T2" fmla="*/ 3932 w 4914"/>
                <a:gd name="T3" fmla="*/ 491 h 491"/>
                <a:gd name="T4" fmla="*/ 4914 w 4914"/>
                <a:gd name="T5" fmla="*/ 0 h 491"/>
                <a:gd name="T6" fmla="*/ 983 w 4914"/>
                <a:gd name="T7" fmla="*/ 0 h 491"/>
                <a:gd name="T8" fmla="*/ 0 w 4914"/>
                <a:gd name="T9" fmla="*/ 491 h 4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4"/>
                <a:gd name="T16" fmla="*/ 0 h 491"/>
                <a:gd name="T17" fmla="*/ 4914 w 4914"/>
                <a:gd name="T18" fmla="*/ 491 h 4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4" h="491">
                  <a:moveTo>
                    <a:pt x="0" y="491"/>
                  </a:moveTo>
                  <a:lnTo>
                    <a:pt x="3932" y="491"/>
                  </a:lnTo>
                  <a:lnTo>
                    <a:pt x="4914" y="0"/>
                  </a:lnTo>
                  <a:lnTo>
                    <a:pt x="983" y="0"/>
                  </a:lnTo>
                  <a:lnTo>
                    <a:pt x="0" y="491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62" name="Line 167"/>
            <p:cNvSpPr>
              <a:spLocks noChangeShapeType="1"/>
            </p:cNvSpPr>
            <p:nvPr/>
          </p:nvSpPr>
          <p:spPr bwMode="auto">
            <a:xfrm flipV="1">
              <a:off x="1389" y="2196"/>
              <a:ext cx="983" cy="49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63" name="Line 168"/>
            <p:cNvSpPr>
              <a:spLocks noChangeShapeType="1"/>
            </p:cNvSpPr>
            <p:nvPr/>
          </p:nvSpPr>
          <p:spPr bwMode="auto">
            <a:xfrm flipV="1">
              <a:off x="2372" y="2196"/>
              <a:ext cx="983" cy="49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64" name="Rectangle 170"/>
            <p:cNvSpPr>
              <a:spLocks noChangeArrowheads="1"/>
            </p:cNvSpPr>
            <p:nvPr/>
          </p:nvSpPr>
          <p:spPr bwMode="auto">
            <a:xfrm>
              <a:off x="898" y="1466"/>
              <a:ext cx="3931" cy="1964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65" name="Line 172"/>
            <p:cNvSpPr>
              <a:spLocks noChangeShapeType="1"/>
            </p:cNvSpPr>
            <p:nvPr/>
          </p:nvSpPr>
          <p:spPr bwMode="auto">
            <a:xfrm>
              <a:off x="1881" y="1459"/>
              <a:ext cx="1" cy="196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66" name="Line 173"/>
            <p:cNvSpPr>
              <a:spLocks noChangeShapeType="1"/>
            </p:cNvSpPr>
            <p:nvPr/>
          </p:nvSpPr>
          <p:spPr bwMode="auto">
            <a:xfrm>
              <a:off x="3846" y="1459"/>
              <a:ext cx="1" cy="196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67" name="Line 459"/>
            <p:cNvSpPr>
              <a:spLocks noChangeShapeType="1"/>
            </p:cNvSpPr>
            <p:nvPr/>
          </p:nvSpPr>
          <p:spPr bwMode="auto">
            <a:xfrm>
              <a:off x="2863" y="1459"/>
              <a:ext cx="1" cy="196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68" name="Freeform 588"/>
            <p:cNvSpPr>
              <a:spLocks/>
            </p:cNvSpPr>
            <p:nvPr/>
          </p:nvSpPr>
          <p:spPr bwMode="auto">
            <a:xfrm>
              <a:off x="3355" y="1213"/>
              <a:ext cx="983" cy="2456"/>
            </a:xfrm>
            <a:custGeom>
              <a:avLst/>
              <a:gdLst>
                <a:gd name="T0" fmla="*/ 983 w 983"/>
                <a:gd name="T1" fmla="*/ 0 h 2456"/>
                <a:gd name="T2" fmla="*/ 0 w 983"/>
                <a:gd name="T3" fmla="*/ 492 h 2456"/>
                <a:gd name="T4" fmla="*/ 0 w 983"/>
                <a:gd name="T5" fmla="*/ 2456 h 2456"/>
                <a:gd name="T6" fmla="*/ 983 w 983"/>
                <a:gd name="T7" fmla="*/ 1965 h 2456"/>
                <a:gd name="T8" fmla="*/ 983 w 983"/>
                <a:gd name="T9" fmla="*/ 0 h 2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3"/>
                <a:gd name="T16" fmla="*/ 0 h 2456"/>
                <a:gd name="T17" fmla="*/ 983 w 983"/>
                <a:gd name="T18" fmla="*/ 2456 h 24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3" h="2456">
                  <a:moveTo>
                    <a:pt x="983" y="0"/>
                  </a:moveTo>
                  <a:lnTo>
                    <a:pt x="0" y="492"/>
                  </a:lnTo>
                  <a:lnTo>
                    <a:pt x="0" y="2456"/>
                  </a:lnTo>
                  <a:lnTo>
                    <a:pt x="983" y="1965"/>
                  </a:lnTo>
                  <a:lnTo>
                    <a:pt x="983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69" name="Freeform 589"/>
            <p:cNvSpPr>
              <a:spLocks/>
            </p:cNvSpPr>
            <p:nvPr/>
          </p:nvSpPr>
          <p:spPr bwMode="auto">
            <a:xfrm>
              <a:off x="1628" y="2803"/>
              <a:ext cx="1106" cy="491"/>
            </a:xfrm>
            <a:custGeom>
              <a:avLst/>
              <a:gdLst>
                <a:gd name="T0" fmla="*/ 369 w 1106"/>
                <a:gd name="T1" fmla="*/ 0 h 491"/>
                <a:gd name="T2" fmla="*/ 0 w 1106"/>
                <a:gd name="T3" fmla="*/ 245 h 491"/>
                <a:gd name="T4" fmla="*/ 123 w 1106"/>
                <a:gd name="T5" fmla="*/ 491 h 491"/>
                <a:gd name="T6" fmla="*/ 614 w 1106"/>
                <a:gd name="T7" fmla="*/ 491 h 491"/>
                <a:gd name="T8" fmla="*/ 1106 w 1106"/>
                <a:gd name="T9" fmla="*/ 122 h 491"/>
                <a:gd name="T10" fmla="*/ 369 w 1106"/>
                <a:gd name="T11" fmla="*/ 0 h 4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06"/>
                <a:gd name="T19" fmla="*/ 0 h 491"/>
                <a:gd name="T20" fmla="*/ 1106 w 1106"/>
                <a:gd name="T21" fmla="*/ 491 h 4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06" h="491">
                  <a:moveTo>
                    <a:pt x="369" y="0"/>
                  </a:moveTo>
                  <a:lnTo>
                    <a:pt x="0" y="245"/>
                  </a:lnTo>
                  <a:lnTo>
                    <a:pt x="123" y="491"/>
                  </a:lnTo>
                  <a:lnTo>
                    <a:pt x="614" y="491"/>
                  </a:lnTo>
                  <a:lnTo>
                    <a:pt x="1106" y="122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70" name="Freeform 647"/>
            <p:cNvSpPr>
              <a:spLocks/>
            </p:cNvSpPr>
            <p:nvPr/>
          </p:nvSpPr>
          <p:spPr bwMode="auto">
            <a:xfrm>
              <a:off x="1628" y="2803"/>
              <a:ext cx="1106" cy="491"/>
            </a:xfrm>
            <a:custGeom>
              <a:avLst/>
              <a:gdLst>
                <a:gd name="T0" fmla="*/ 369 w 1106"/>
                <a:gd name="T1" fmla="*/ 0 h 491"/>
                <a:gd name="T2" fmla="*/ 0 w 1106"/>
                <a:gd name="T3" fmla="*/ 245 h 491"/>
                <a:gd name="T4" fmla="*/ 123 w 1106"/>
                <a:gd name="T5" fmla="*/ 491 h 491"/>
                <a:gd name="T6" fmla="*/ 614 w 1106"/>
                <a:gd name="T7" fmla="*/ 491 h 491"/>
                <a:gd name="T8" fmla="*/ 1106 w 1106"/>
                <a:gd name="T9" fmla="*/ 122 h 491"/>
                <a:gd name="T10" fmla="*/ 369 w 1106"/>
                <a:gd name="T11" fmla="*/ 0 h 4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06"/>
                <a:gd name="T19" fmla="*/ 0 h 491"/>
                <a:gd name="T20" fmla="*/ 1106 w 1106"/>
                <a:gd name="T21" fmla="*/ 491 h 49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06" h="491">
                  <a:moveTo>
                    <a:pt x="369" y="0"/>
                  </a:moveTo>
                  <a:lnTo>
                    <a:pt x="0" y="245"/>
                  </a:lnTo>
                  <a:lnTo>
                    <a:pt x="123" y="491"/>
                  </a:lnTo>
                  <a:lnTo>
                    <a:pt x="614" y="491"/>
                  </a:lnTo>
                  <a:lnTo>
                    <a:pt x="1106" y="122"/>
                  </a:lnTo>
                  <a:lnTo>
                    <a:pt x="369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71" name="Freeform 648"/>
            <p:cNvSpPr>
              <a:spLocks/>
            </p:cNvSpPr>
            <p:nvPr/>
          </p:nvSpPr>
          <p:spPr bwMode="auto">
            <a:xfrm>
              <a:off x="1635" y="2809"/>
              <a:ext cx="1105" cy="492"/>
            </a:xfrm>
            <a:custGeom>
              <a:avLst/>
              <a:gdLst>
                <a:gd name="T0" fmla="*/ 368 w 1105"/>
                <a:gd name="T1" fmla="*/ 0 h 492"/>
                <a:gd name="T2" fmla="*/ 0 w 1105"/>
                <a:gd name="T3" fmla="*/ 246 h 492"/>
                <a:gd name="T4" fmla="*/ 123 w 1105"/>
                <a:gd name="T5" fmla="*/ 492 h 492"/>
                <a:gd name="T6" fmla="*/ 614 w 1105"/>
                <a:gd name="T7" fmla="*/ 492 h 492"/>
                <a:gd name="T8" fmla="*/ 1105 w 1105"/>
                <a:gd name="T9" fmla="*/ 123 h 492"/>
                <a:gd name="T10" fmla="*/ 368 w 1105"/>
                <a:gd name="T11" fmla="*/ 0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05"/>
                <a:gd name="T19" fmla="*/ 0 h 492"/>
                <a:gd name="T20" fmla="*/ 1105 w 1105"/>
                <a:gd name="T21" fmla="*/ 492 h 4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05" h="492">
                  <a:moveTo>
                    <a:pt x="368" y="0"/>
                  </a:moveTo>
                  <a:lnTo>
                    <a:pt x="0" y="246"/>
                  </a:lnTo>
                  <a:lnTo>
                    <a:pt x="123" y="492"/>
                  </a:lnTo>
                  <a:lnTo>
                    <a:pt x="614" y="492"/>
                  </a:lnTo>
                  <a:lnTo>
                    <a:pt x="1105" y="123"/>
                  </a:lnTo>
                  <a:lnTo>
                    <a:pt x="368" y="0"/>
                  </a:lnTo>
                  <a:close/>
                </a:path>
              </a:pathLst>
            </a:custGeom>
            <a:solidFill>
              <a:srgbClr val="999999"/>
            </a:solidFill>
            <a:ln w="0">
              <a:solidFill>
                <a:srgbClr val="999999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72" name="Freeform 649"/>
            <p:cNvSpPr>
              <a:spLocks/>
            </p:cNvSpPr>
            <p:nvPr/>
          </p:nvSpPr>
          <p:spPr bwMode="auto">
            <a:xfrm>
              <a:off x="1635" y="2809"/>
              <a:ext cx="1105" cy="492"/>
            </a:xfrm>
            <a:custGeom>
              <a:avLst/>
              <a:gdLst>
                <a:gd name="T0" fmla="*/ 368 w 1105"/>
                <a:gd name="T1" fmla="*/ 0 h 492"/>
                <a:gd name="T2" fmla="*/ 0 w 1105"/>
                <a:gd name="T3" fmla="*/ 246 h 492"/>
                <a:gd name="T4" fmla="*/ 123 w 1105"/>
                <a:gd name="T5" fmla="*/ 492 h 492"/>
                <a:gd name="T6" fmla="*/ 614 w 1105"/>
                <a:gd name="T7" fmla="*/ 492 h 492"/>
                <a:gd name="T8" fmla="*/ 1105 w 1105"/>
                <a:gd name="T9" fmla="*/ 123 h 492"/>
                <a:gd name="T10" fmla="*/ 368 w 1105"/>
                <a:gd name="T11" fmla="*/ 0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05"/>
                <a:gd name="T19" fmla="*/ 0 h 492"/>
                <a:gd name="T20" fmla="*/ 1105 w 1105"/>
                <a:gd name="T21" fmla="*/ 492 h 4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05" h="492">
                  <a:moveTo>
                    <a:pt x="368" y="0"/>
                  </a:moveTo>
                  <a:lnTo>
                    <a:pt x="0" y="246"/>
                  </a:lnTo>
                  <a:lnTo>
                    <a:pt x="123" y="492"/>
                  </a:lnTo>
                  <a:lnTo>
                    <a:pt x="614" y="492"/>
                  </a:lnTo>
                  <a:lnTo>
                    <a:pt x="1105" y="123"/>
                  </a:lnTo>
                  <a:lnTo>
                    <a:pt x="368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73" name="Freeform 650"/>
            <p:cNvSpPr>
              <a:spLocks/>
            </p:cNvSpPr>
            <p:nvPr/>
          </p:nvSpPr>
          <p:spPr bwMode="auto">
            <a:xfrm>
              <a:off x="2372" y="1213"/>
              <a:ext cx="983" cy="2456"/>
            </a:xfrm>
            <a:custGeom>
              <a:avLst/>
              <a:gdLst>
                <a:gd name="T0" fmla="*/ 983 w 983"/>
                <a:gd name="T1" fmla="*/ 0 h 2456"/>
                <a:gd name="T2" fmla="*/ 0 w 983"/>
                <a:gd name="T3" fmla="*/ 492 h 2456"/>
                <a:gd name="T4" fmla="*/ 0 w 983"/>
                <a:gd name="T5" fmla="*/ 2456 h 2456"/>
                <a:gd name="T6" fmla="*/ 983 w 983"/>
                <a:gd name="T7" fmla="*/ 1965 h 2456"/>
                <a:gd name="T8" fmla="*/ 983 w 983"/>
                <a:gd name="T9" fmla="*/ 0 h 2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3"/>
                <a:gd name="T16" fmla="*/ 0 h 2456"/>
                <a:gd name="T17" fmla="*/ 983 w 983"/>
                <a:gd name="T18" fmla="*/ 2456 h 24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3" h="2456">
                  <a:moveTo>
                    <a:pt x="983" y="0"/>
                  </a:moveTo>
                  <a:lnTo>
                    <a:pt x="0" y="492"/>
                  </a:lnTo>
                  <a:lnTo>
                    <a:pt x="0" y="2456"/>
                  </a:lnTo>
                  <a:lnTo>
                    <a:pt x="983" y="1965"/>
                  </a:lnTo>
                  <a:lnTo>
                    <a:pt x="983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74" name="Line 1090"/>
            <p:cNvSpPr>
              <a:spLocks noChangeShapeType="1"/>
            </p:cNvSpPr>
            <p:nvPr/>
          </p:nvSpPr>
          <p:spPr bwMode="auto">
            <a:xfrm>
              <a:off x="898" y="1459"/>
              <a:ext cx="983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75" name="Line 1092"/>
            <p:cNvSpPr>
              <a:spLocks noChangeShapeType="1"/>
            </p:cNvSpPr>
            <p:nvPr/>
          </p:nvSpPr>
          <p:spPr bwMode="auto">
            <a:xfrm flipH="1">
              <a:off x="1512" y="2441"/>
              <a:ext cx="369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76" name="Oval 1097"/>
            <p:cNvSpPr>
              <a:spLocks noChangeArrowheads="1"/>
            </p:cNvSpPr>
            <p:nvPr/>
          </p:nvSpPr>
          <p:spPr bwMode="auto">
            <a:xfrm>
              <a:off x="3969" y="3067"/>
              <a:ext cx="589" cy="590"/>
            </a:xfrm>
            <a:prstGeom prst="ellipse">
              <a:avLst/>
            </a:prstGeom>
            <a:gradFill rotWithShape="1">
              <a:gsLst>
                <a:gs pos="0">
                  <a:srgbClr val="6A6A6A"/>
                </a:gs>
                <a:gs pos="100000">
                  <a:srgbClr val="22222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177" name="Freeform 1096"/>
            <p:cNvSpPr>
              <a:spLocks/>
            </p:cNvSpPr>
            <p:nvPr/>
          </p:nvSpPr>
          <p:spPr bwMode="auto">
            <a:xfrm>
              <a:off x="4338" y="1220"/>
              <a:ext cx="969" cy="2449"/>
            </a:xfrm>
            <a:custGeom>
              <a:avLst/>
              <a:gdLst>
                <a:gd name="T0" fmla="*/ 969 w 969"/>
                <a:gd name="T1" fmla="*/ 0 h 2449"/>
                <a:gd name="T2" fmla="*/ 0 w 969"/>
                <a:gd name="T3" fmla="*/ 485 h 2449"/>
                <a:gd name="T4" fmla="*/ 0 w 969"/>
                <a:gd name="T5" fmla="*/ 2449 h 2449"/>
                <a:gd name="T6" fmla="*/ 0 60000 65536"/>
                <a:gd name="T7" fmla="*/ 0 60000 65536"/>
                <a:gd name="T8" fmla="*/ 0 60000 65536"/>
                <a:gd name="T9" fmla="*/ 0 w 969"/>
                <a:gd name="T10" fmla="*/ 0 h 2449"/>
                <a:gd name="T11" fmla="*/ 969 w 969"/>
                <a:gd name="T12" fmla="*/ 2449 h 24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9" h="2449">
                  <a:moveTo>
                    <a:pt x="969" y="0"/>
                  </a:moveTo>
                  <a:lnTo>
                    <a:pt x="0" y="485"/>
                  </a:lnTo>
                  <a:lnTo>
                    <a:pt x="0" y="2449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78" name="Oval 1098"/>
            <p:cNvSpPr>
              <a:spLocks noChangeArrowheads="1"/>
            </p:cNvSpPr>
            <p:nvPr/>
          </p:nvSpPr>
          <p:spPr bwMode="auto">
            <a:xfrm>
              <a:off x="3243" y="1616"/>
              <a:ext cx="952" cy="952"/>
            </a:xfrm>
            <a:prstGeom prst="ellipse">
              <a:avLst/>
            </a:prstGeom>
            <a:gradFill rotWithShape="1">
              <a:gsLst>
                <a:gs pos="0">
                  <a:srgbClr val="CECECE"/>
                </a:gs>
                <a:gs pos="100000">
                  <a:srgbClr val="41414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179" name="Line 1093"/>
            <p:cNvSpPr>
              <a:spLocks noChangeShapeType="1"/>
            </p:cNvSpPr>
            <p:nvPr/>
          </p:nvSpPr>
          <p:spPr bwMode="auto">
            <a:xfrm>
              <a:off x="3846" y="1459"/>
              <a:ext cx="1" cy="49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80" name="Freeform 1095"/>
            <p:cNvSpPr>
              <a:spLocks/>
            </p:cNvSpPr>
            <p:nvPr/>
          </p:nvSpPr>
          <p:spPr bwMode="auto">
            <a:xfrm>
              <a:off x="406" y="1705"/>
              <a:ext cx="3932" cy="1964"/>
            </a:xfrm>
            <a:custGeom>
              <a:avLst/>
              <a:gdLst>
                <a:gd name="T0" fmla="*/ 0 w 3932"/>
                <a:gd name="T1" fmla="*/ 0 h 1964"/>
                <a:gd name="T2" fmla="*/ 3932 w 3932"/>
                <a:gd name="T3" fmla="*/ 0 h 1964"/>
                <a:gd name="T4" fmla="*/ 3932 w 3932"/>
                <a:gd name="T5" fmla="*/ 1964 h 1964"/>
                <a:gd name="T6" fmla="*/ 0 60000 65536"/>
                <a:gd name="T7" fmla="*/ 0 60000 65536"/>
                <a:gd name="T8" fmla="*/ 0 60000 65536"/>
                <a:gd name="T9" fmla="*/ 0 w 3932"/>
                <a:gd name="T10" fmla="*/ 0 h 1964"/>
                <a:gd name="T11" fmla="*/ 3932 w 3932"/>
                <a:gd name="T12" fmla="*/ 1964 h 19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32" h="1964">
                  <a:moveTo>
                    <a:pt x="0" y="0"/>
                  </a:moveTo>
                  <a:lnTo>
                    <a:pt x="3932" y="0"/>
                  </a:lnTo>
                  <a:lnTo>
                    <a:pt x="3932" y="1964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81" name="Line 171"/>
            <p:cNvSpPr>
              <a:spLocks noChangeShapeType="1"/>
            </p:cNvSpPr>
            <p:nvPr/>
          </p:nvSpPr>
          <p:spPr bwMode="auto">
            <a:xfrm>
              <a:off x="898" y="2441"/>
              <a:ext cx="3931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82" name="Oval 1104"/>
            <p:cNvSpPr>
              <a:spLocks noChangeArrowheads="1"/>
            </p:cNvSpPr>
            <p:nvPr/>
          </p:nvSpPr>
          <p:spPr bwMode="auto">
            <a:xfrm>
              <a:off x="1020" y="1842"/>
              <a:ext cx="726" cy="725"/>
            </a:xfrm>
            <a:prstGeom prst="ellipse">
              <a:avLst/>
            </a:prstGeom>
            <a:gradFill rotWithShape="1">
              <a:gsLst>
                <a:gs pos="0">
                  <a:srgbClr val="CECECE"/>
                </a:gs>
                <a:gs pos="100000">
                  <a:srgbClr val="41414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183" name="Freeform 329"/>
            <p:cNvSpPr>
              <a:spLocks/>
            </p:cNvSpPr>
            <p:nvPr/>
          </p:nvSpPr>
          <p:spPr bwMode="auto">
            <a:xfrm>
              <a:off x="1389" y="1213"/>
              <a:ext cx="983" cy="2456"/>
            </a:xfrm>
            <a:custGeom>
              <a:avLst/>
              <a:gdLst>
                <a:gd name="T0" fmla="*/ 983 w 983"/>
                <a:gd name="T1" fmla="*/ 0 h 2456"/>
                <a:gd name="T2" fmla="*/ 0 w 983"/>
                <a:gd name="T3" fmla="*/ 492 h 2456"/>
                <a:gd name="T4" fmla="*/ 0 w 983"/>
                <a:gd name="T5" fmla="*/ 2456 h 2456"/>
                <a:gd name="T6" fmla="*/ 983 w 983"/>
                <a:gd name="T7" fmla="*/ 1965 h 2456"/>
                <a:gd name="T8" fmla="*/ 983 w 983"/>
                <a:gd name="T9" fmla="*/ 0 h 2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3"/>
                <a:gd name="T16" fmla="*/ 0 h 2456"/>
                <a:gd name="T17" fmla="*/ 983 w 983"/>
                <a:gd name="T18" fmla="*/ 2456 h 24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3" h="2456">
                  <a:moveTo>
                    <a:pt x="983" y="0"/>
                  </a:moveTo>
                  <a:lnTo>
                    <a:pt x="0" y="492"/>
                  </a:lnTo>
                  <a:lnTo>
                    <a:pt x="0" y="2456"/>
                  </a:lnTo>
                  <a:lnTo>
                    <a:pt x="983" y="1965"/>
                  </a:lnTo>
                  <a:lnTo>
                    <a:pt x="983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184" name="Oval 1106"/>
            <p:cNvSpPr>
              <a:spLocks noChangeArrowheads="1"/>
            </p:cNvSpPr>
            <p:nvPr/>
          </p:nvSpPr>
          <p:spPr bwMode="auto">
            <a:xfrm>
              <a:off x="1247" y="2795"/>
              <a:ext cx="409" cy="391"/>
            </a:xfrm>
            <a:prstGeom prst="ellipse">
              <a:avLst/>
            </a:prstGeom>
            <a:gradFill rotWithShape="1">
              <a:gsLst>
                <a:gs pos="0">
                  <a:srgbClr val="6A6A6A"/>
                </a:gs>
                <a:gs pos="100000">
                  <a:srgbClr val="22222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6740" name="Oval 1108"/>
            <p:cNvSpPr>
              <a:spLocks noChangeArrowheads="1"/>
            </p:cNvSpPr>
            <p:nvPr/>
          </p:nvSpPr>
          <p:spPr bwMode="auto">
            <a:xfrm>
              <a:off x="1247" y="2931"/>
              <a:ext cx="499" cy="499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3176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Spatial Partitioning</a:t>
            </a:r>
          </a:p>
        </p:txBody>
      </p:sp>
      <p:grpSp>
        <p:nvGrpSpPr>
          <p:cNvPr id="50179" name="Group 153"/>
          <p:cNvGrpSpPr>
            <a:grpSpLocks/>
          </p:cNvGrpSpPr>
          <p:nvPr/>
        </p:nvGrpSpPr>
        <p:grpSpPr bwMode="auto">
          <a:xfrm>
            <a:off x="666750" y="1924050"/>
            <a:ext cx="7823200" cy="3913188"/>
            <a:chOff x="420" y="1212"/>
            <a:chExt cx="4928" cy="2465"/>
          </a:xfrm>
        </p:grpSpPr>
        <p:sp>
          <p:nvSpPr>
            <p:cNvPr id="50180" name="Line 9"/>
            <p:cNvSpPr>
              <a:spLocks noChangeShapeType="1"/>
            </p:cNvSpPr>
            <p:nvPr/>
          </p:nvSpPr>
          <p:spPr bwMode="auto">
            <a:xfrm>
              <a:off x="4730" y="1212"/>
              <a:ext cx="1" cy="246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81" name="Line 10"/>
            <p:cNvSpPr>
              <a:spLocks noChangeShapeType="1"/>
            </p:cNvSpPr>
            <p:nvPr/>
          </p:nvSpPr>
          <p:spPr bwMode="auto">
            <a:xfrm>
              <a:off x="3502" y="1212"/>
              <a:ext cx="1" cy="246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82" name="Line 11"/>
            <p:cNvSpPr>
              <a:spLocks noChangeShapeType="1"/>
            </p:cNvSpPr>
            <p:nvPr/>
          </p:nvSpPr>
          <p:spPr bwMode="auto">
            <a:xfrm>
              <a:off x="2266" y="1212"/>
              <a:ext cx="1" cy="246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83" name="Line 12"/>
            <p:cNvSpPr>
              <a:spLocks noChangeShapeType="1"/>
            </p:cNvSpPr>
            <p:nvPr/>
          </p:nvSpPr>
          <p:spPr bwMode="auto">
            <a:xfrm>
              <a:off x="1037" y="1212"/>
              <a:ext cx="1" cy="246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84" name="Line 13"/>
            <p:cNvSpPr>
              <a:spLocks noChangeShapeType="1"/>
            </p:cNvSpPr>
            <p:nvPr/>
          </p:nvSpPr>
          <p:spPr bwMode="auto">
            <a:xfrm>
              <a:off x="4119" y="1212"/>
              <a:ext cx="1" cy="246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85" name="Line 14"/>
            <p:cNvSpPr>
              <a:spLocks noChangeShapeType="1"/>
            </p:cNvSpPr>
            <p:nvPr/>
          </p:nvSpPr>
          <p:spPr bwMode="auto">
            <a:xfrm>
              <a:off x="1655" y="1212"/>
              <a:ext cx="1" cy="246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86" name="Line 15"/>
            <p:cNvSpPr>
              <a:spLocks noChangeShapeType="1"/>
            </p:cNvSpPr>
            <p:nvPr/>
          </p:nvSpPr>
          <p:spPr bwMode="auto">
            <a:xfrm>
              <a:off x="420" y="3059"/>
              <a:ext cx="4928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87" name="Line 16"/>
            <p:cNvSpPr>
              <a:spLocks noChangeShapeType="1"/>
            </p:cNvSpPr>
            <p:nvPr/>
          </p:nvSpPr>
          <p:spPr bwMode="auto">
            <a:xfrm>
              <a:off x="420" y="1830"/>
              <a:ext cx="4928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88" name="Line 17"/>
            <p:cNvSpPr>
              <a:spLocks noChangeShapeType="1"/>
            </p:cNvSpPr>
            <p:nvPr/>
          </p:nvSpPr>
          <p:spPr bwMode="auto">
            <a:xfrm>
              <a:off x="2884" y="1212"/>
              <a:ext cx="1" cy="246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89" name="Freeform 37"/>
            <p:cNvSpPr>
              <a:spLocks/>
            </p:cNvSpPr>
            <p:nvPr/>
          </p:nvSpPr>
          <p:spPr bwMode="auto">
            <a:xfrm>
              <a:off x="1574" y="1429"/>
              <a:ext cx="719" cy="924"/>
            </a:xfrm>
            <a:custGeom>
              <a:avLst/>
              <a:gdLst>
                <a:gd name="T0" fmla="*/ 0 w 719"/>
                <a:gd name="T1" fmla="*/ 462 h 924"/>
                <a:gd name="T2" fmla="*/ 719 w 719"/>
                <a:gd name="T3" fmla="*/ 0 h 924"/>
                <a:gd name="T4" fmla="*/ 529 w 719"/>
                <a:gd name="T5" fmla="*/ 462 h 924"/>
                <a:gd name="T6" fmla="*/ 706 w 719"/>
                <a:gd name="T7" fmla="*/ 306 h 924"/>
                <a:gd name="T8" fmla="*/ 529 w 719"/>
                <a:gd name="T9" fmla="*/ 924 h 924"/>
                <a:gd name="T10" fmla="*/ 346 w 719"/>
                <a:gd name="T11" fmla="*/ 462 h 924"/>
                <a:gd name="T12" fmla="*/ 0 w 719"/>
                <a:gd name="T13" fmla="*/ 462 h 9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9"/>
                <a:gd name="T22" fmla="*/ 0 h 924"/>
                <a:gd name="T23" fmla="*/ 719 w 719"/>
                <a:gd name="T24" fmla="*/ 924 h 9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9" h="924">
                  <a:moveTo>
                    <a:pt x="0" y="462"/>
                  </a:moveTo>
                  <a:lnTo>
                    <a:pt x="719" y="0"/>
                  </a:lnTo>
                  <a:lnTo>
                    <a:pt x="529" y="462"/>
                  </a:lnTo>
                  <a:lnTo>
                    <a:pt x="706" y="306"/>
                  </a:lnTo>
                  <a:lnTo>
                    <a:pt x="529" y="924"/>
                  </a:lnTo>
                  <a:lnTo>
                    <a:pt x="346" y="462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50190" name="Picture 5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2" y="2007"/>
              <a:ext cx="22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91" name="Picture 5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2" y="2007"/>
              <a:ext cx="22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92" name="Picture 6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2" y="1789"/>
              <a:ext cx="22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93" name="Picture 6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2" y="1789"/>
              <a:ext cx="22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194" name="Freeform 88"/>
            <p:cNvSpPr>
              <a:spLocks/>
            </p:cNvSpPr>
            <p:nvPr/>
          </p:nvSpPr>
          <p:spPr bwMode="auto">
            <a:xfrm>
              <a:off x="1587" y="1436"/>
              <a:ext cx="720" cy="924"/>
            </a:xfrm>
            <a:custGeom>
              <a:avLst/>
              <a:gdLst>
                <a:gd name="T0" fmla="*/ 0 w 720"/>
                <a:gd name="T1" fmla="*/ 462 h 924"/>
                <a:gd name="T2" fmla="*/ 720 w 720"/>
                <a:gd name="T3" fmla="*/ 0 h 924"/>
                <a:gd name="T4" fmla="*/ 530 w 720"/>
                <a:gd name="T5" fmla="*/ 462 h 924"/>
                <a:gd name="T6" fmla="*/ 699 w 720"/>
                <a:gd name="T7" fmla="*/ 306 h 924"/>
                <a:gd name="T8" fmla="*/ 530 w 720"/>
                <a:gd name="T9" fmla="*/ 924 h 924"/>
                <a:gd name="T10" fmla="*/ 340 w 720"/>
                <a:gd name="T11" fmla="*/ 462 h 924"/>
                <a:gd name="T12" fmla="*/ 0 w 720"/>
                <a:gd name="T13" fmla="*/ 462 h 9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20"/>
                <a:gd name="T22" fmla="*/ 0 h 924"/>
                <a:gd name="T23" fmla="*/ 720 w 720"/>
                <a:gd name="T24" fmla="*/ 924 h 9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20" h="924">
                  <a:moveTo>
                    <a:pt x="0" y="462"/>
                  </a:moveTo>
                  <a:lnTo>
                    <a:pt x="720" y="0"/>
                  </a:lnTo>
                  <a:lnTo>
                    <a:pt x="530" y="462"/>
                  </a:lnTo>
                  <a:lnTo>
                    <a:pt x="699" y="306"/>
                  </a:lnTo>
                  <a:lnTo>
                    <a:pt x="530" y="924"/>
                  </a:lnTo>
                  <a:lnTo>
                    <a:pt x="340" y="462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666666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95" name="Freeform 90"/>
            <p:cNvSpPr>
              <a:spLocks/>
            </p:cNvSpPr>
            <p:nvPr/>
          </p:nvSpPr>
          <p:spPr bwMode="auto">
            <a:xfrm>
              <a:off x="1329" y="1986"/>
              <a:ext cx="170" cy="150"/>
            </a:xfrm>
            <a:custGeom>
              <a:avLst/>
              <a:gdLst>
                <a:gd name="T0" fmla="*/ 0 w 170"/>
                <a:gd name="T1" fmla="*/ 75 h 150"/>
                <a:gd name="T2" fmla="*/ 0 w 170"/>
                <a:gd name="T3" fmla="*/ 55 h 150"/>
                <a:gd name="T4" fmla="*/ 14 w 170"/>
                <a:gd name="T5" fmla="*/ 27 h 150"/>
                <a:gd name="T6" fmla="*/ 34 w 170"/>
                <a:gd name="T7" fmla="*/ 14 h 150"/>
                <a:gd name="T8" fmla="*/ 55 w 170"/>
                <a:gd name="T9" fmla="*/ 0 h 150"/>
                <a:gd name="T10" fmla="*/ 82 w 170"/>
                <a:gd name="T11" fmla="*/ 0 h 150"/>
                <a:gd name="T12" fmla="*/ 109 w 170"/>
                <a:gd name="T13" fmla="*/ 0 h 150"/>
                <a:gd name="T14" fmla="*/ 136 w 170"/>
                <a:gd name="T15" fmla="*/ 14 h 150"/>
                <a:gd name="T16" fmla="*/ 156 w 170"/>
                <a:gd name="T17" fmla="*/ 27 h 150"/>
                <a:gd name="T18" fmla="*/ 163 w 170"/>
                <a:gd name="T19" fmla="*/ 55 h 150"/>
                <a:gd name="T20" fmla="*/ 170 w 170"/>
                <a:gd name="T21" fmla="*/ 75 h 150"/>
                <a:gd name="T22" fmla="*/ 163 w 170"/>
                <a:gd name="T23" fmla="*/ 102 h 150"/>
                <a:gd name="T24" fmla="*/ 156 w 170"/>
                <a:gd name="T25" fmla="*/ 122 h 150"/>
                <a:gd name="T26" fmla="*/ 136 w 170"/>
                <a:gd name="T27" fmla="*/ 136 h 150"/>
                <a:gd name="T28" fmla="*/ 109 w 170"/>
                <a:gd name="T29" fmla="*/ 150 h 150"/>
                <a:gd name="T30" fmla="*/ 82 w 170"/>
                <a:gd name="T31" fmla="*/ 150 h 150"/>
                <a:gd name="T32" fmla="*/ 55 w 170"/>
                <a:gd name="T33" fmla="*/ 150 h 150"/>
                <a:gd name="T34" fmla="*/ 34 w 170"/>
                <a:gd name="T35" fmla="*/ 136 h 150"/>
                <a:gd name="T36" fmla="*/ 14 w 170"/>
                <a:gd name="T37" fmla="*/ 122 h 150"/>
                <a:gd name="T38" fmla="*/ 0 w 170"/>
                <a:gd name="T39" fmla="*/ 102 h 150"/>
                <a:gd name="T40" fmla="*/ 0 w 170"/>
                <a:gd name="T41" fmla="*/ 75 h 1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70"/>
                <a:gd name="T64" fmla="*/ 0 h 150"/>
                <a:gd name="T65" fmla="*/ 170 w 170"/>
                <a:gd name="T66" fmla="*/ 150 h 1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70" h="150">
                  <a:moveTo>
                    <a:pt x="0" y="75"/>
                  </a:moveTo>
                  <a:lnTo>
                    <a:pt x="0" y="55"/>
                  </a:lnTo>
                  <a:lnTo>
                    <a:pt x="14" y="27"/>
                  </a:lnTo>
                  <a:lnTo>
                    <a:pt x="34" y="14"/>
                  </a:lnTo>
                  <a:lnTo>
                    <a:pt x="55" y="0"/>
                  </a:lnTo>
                  <a:lnTo>
                    <a:pt x="82" y="0"/>
                  </a:lnTo>
                  <a:lnTo>
                    <a:pt x="109" y="0"/>
                  </a:lnTo>
                  <a:lnTo>
                    <a:pt x="136" y="14"/>
                  </a:lnTo>
                  <a:lnTo>
                    <a:pt x="156" y="27"/>
                  </a:lnTo>
                  <a:lnTo>
                    <a:pt x="163" y="55"/>
                  </a:lnTo>
                  <a:lnTo>
                    <a:pt x="170" y="75"/>
                  </a:lnTo>
                  <a:lnTo>
                    <a:pt x="163" y="102"/>
                  </a:lnTo>
                  <a:lnTo>
                    <a:pt x="156" y="122"/>
                  </a:lnTo>
                  <a:lnTo>
                    <a:pt x="136" y="136"/>
                  </a:lnTo>
                  <a:lnTo>
                    <a:pt x="109" y="150"/>
                  </a:lnTo>
                  <a:lnTo>
                    <a:pt x="82" y="150"/>
                  </a:lnTo>
                  <a:lnTo>
                    <a:pt x="55" y="150"/>
                  </a:lnTo>
                  <a:lnTo>
                    <a:pt x="34" y="136"/>
                  </a:lnTo>
                  <a:lnTo>
                    <a:pt x="14" y="122"/>
                  </a:lnTo>
                  <a:lnTo>
                    <a:pt x="0" y="102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333333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96" name="Freeform 92"/>
            <p:cNvSpPr>
              <a:spLocks/>
            </p:cNvSpPr>
            <p:nvPr/>
          </p:nvSpPr>
          <p:spPr bwMode="auto">
            <a:xfrm>
              <a:off x="1689" y="2821"/>
              <a:ext cx="170" cy="157"/>
            </a:xfrm>
            <a:custGeom>
              <a:avLst/>
              <a:gdLst>
                <a:gd name="T0" fmla="*/ 0 w 170"/>
                <a:gd name="T1" fmla="*/ 82 h 157"/>
                <a:gd name="T2" fmla="*/ 0 w 170"/>
                <a:gd name="T3" fmla="*/ 55 h 157"/>
                <a:gd name="T4" fmla="*/ 14 w 170"/>
                <a:gd name="T5" fmla="*/ 34 h 157"/>
                <a:gd name="T6" fmla="*/ 34 w 170"/>
                <a:gd name="T7" fmla="*/ 14 h 157"/>
                <a:gd name="T8" fmla="*/ 54 w 170"/>
                <a:gd name="T9" fmla="*/ 7 h 157"/>
                <a:gd name="T10" fmla="*/ 82 w 170"/>
                <a:gd name="T11" fmla="*/ 0 h 157"/>
                <a:gd name="T12" fmla="*/ 109 w 170"/>
                <a:gd name="T13" fmla="*/ 7 h 157"/>
                <a:gd name="T14" fmla="*/ 136 w 170"/>
                <a:gd name="T15" fmla="*/ 14 h 157"/>
                <a:gd name="T16" fmla="*/ 156 w 170"/>
                <a:gd name="T17" fmla="*/ 34 h 157"/>
                <a:gd name="T18" fmla="*/ 163 w 170"/>
                <a:gd name="T19" fmla="*/ 55 h 157"/>
                <a:gd name="T20" fmla="*/ 170 w 170"/>
                <a:gd name="T21" fmla="*/ 82 h 157"/>
                <a:gd name="T22" fmla="*/ 163 w 170"/>
                <a:gd name="T23" fmla="*/ 102 h 157"/>
                <a:gd name="T24" fmla="*/ 156 w 170"/>
                <a:gd name="T25" fmla="*/ 123 h 157"/>
                <a:gd name="T26" fmla="*/ 136 w 170"/>
                <a:gd name="T27" fmla="*/ 143 h 157"/>
                <a:gd name="T28" fmla="*/ 109 w 170"/>
                <a:gd name="T29" fmla="*/ 150 h 157"/>
                <a:gd name="T30" fmla="*/ 82 w 170"/>
                <a:gd name="T31" fmla="*/ 157 h 157"/>
                <a:gd name="T32" fmla="*/ 54 w 170"/>
                <a:gd name="T33" fmla="*/ 150 h 157"/>
                <a:gd name="T34" fmla="*/ 34 w 170"/>
                <a:gd name="T35" fmla="*/ 143 h 157"/>
                <a:gd name="T36" fmla="*/ 14 w 170"/>
                <a:gd name="T37" fmla="*/ 123 h 157"/>
                <a:gd name="T38" fmla="*/ 0 w 170"/>
                <a:gd name="T39" fmla="*/ 102 h 157"/>
                <a:gd name="T40" fmla="*/ 0 w 170"/>
                <a:gd name="T41" fmla="*/ 82 h 1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70"/>
                <a:gd name="T64" fmla="*/ 0 h 157"/>
                <a:gd name="T65" fmla="*/ 170 w 170"/>
                <a:gd name="T66" fmla="*/ 157 h 1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70" h="157">
                  <a:moveTo>
                    <a:pt x="0" y="82"/>
                  </a:moveTo>
                  <a:lnTo>
                    <a:pt x="0" y="55"/>
                  </a:lnTo>
                  <a:lnTo>
                    <a:pt x="14" y="34"/>
                  </a:lnTo>
                  <a:lnTo>
                    <a:pt x="34" y="14"/>
                  </a:lnTo>
                  <a:lnTo>
                    <a:pt x="54" y="7"/>
                  </a:lnTo>
                  <a:lnTo>
                    <a:pt x="82" y="0"/>
                  </a:lnTo>
                  <a:lnTo>
                    <a:pt x="109" y="7"/>
                  </a:lnTo>
                  <a:lnTo>
                    <a:pt x="136" y="14"/>
                  </a:lnTo>
                  <a:lnTo>
                    <a:pt x="156" y="34"/>
                  </a:lnTo>
                  <a:lnTo>
                    <a:pt x="163" y="55"/>
                  </a:lnTo>
                  <a:lnTo>
                    <a:pt x="170" y="82"/>
                  </a:lnTo>
                  <a:lnTo>
                    <a:pt x="163" y="102"/>
                  </a:lnTo>
                  <a:lnTo>
                    <a:pt x="156" y="123"/>
                  </a:lnTo>
                  <a:lnTo>
                    <a:pt x="136" y="143"/>
                  </a:lnTo>
                  <a:lnTo>
                    <a:pt x="109" y="150"/>
                  </a:lnTo>
                  <a:lnTo>
                    <a:pt x="82" y="157"/>
                  </a:lnTo>
                  <a:lnTo>
                    <a:pt x="54" y="150"/>
                  </a:lnTo>
                  <a:lnTo>
                    <a:pt x="34" y="143"/>
                  </a:lnTo>
                  <a:lnTo>
                    <a:pt x="14" y="123"/>
                  </a:lnTo>
                  <a:lnTo>
                    <a:pt x="0" y="10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999999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97" name="Freeform 113"/>
            <p:cNvSpPr>
              <a:spLocks/>
            </p:cNvSpPr>
            <p:nvPr/>
          </p:nvSpPr>
          <p:spPr bwMode="auto">
            <a:xfrm>
              <a:off x="542" y="2597"/>
              <a:ext cx="428" cy="462"/>
            </a:xfrm>
            <a:custGeom>
              <a:avLst/>
              <a:gdLst>
                <a:gd name="T0" fmla="*/ 237 w 428"/>
                <a:gd name="T1" fmla="*/ 313 h 462"/>
                <a:gd name="T2" fmla="*/ 237 w 428"/>
                <a:gd name="T3" fmla="*/ 0 h 462"/>
                <a:gd name="T4" fmla="*/ 428 w 428"/>
                <a:gd name="T5" fmla="*/ 157 h 462"/>
                <a:gd name="T6" fmla="*/ 428 w 428"/>
                <a:gd name="T7" fmla="*/ 313 h 462"/>
                <a:gd name="T8" fmla="*/ 237 w 428"/>
                <a:gd name="T9" fmla="*/ 462 h 462"/>
                <a:gd name="T10" fmla="*/ 0 w 428"/>
                <a:gd name="T11" fmla="*/ 279 h 462"/>
                <a:gd name="T12" fmla="*/ 237 w 428"/>
                <a:gd name="T13" fmla="*/ 313 h 4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8"/>
                <a:gd name="T22" fmla="*/ 0 h 462"/>
                <a:gd name="T23" fmla="*/ 428 w 428"/>
                <a:gd name="T24" fmla="*/ 462 h 4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8" h="462">
                  <a:moveTo>
                    <a:pt x="237" y="313"/>
                  </a:moveTo>
                  <a:lnTo>
                    <a:pt x="237" y="0"/>
                  </a:lnTo>
                  <a:lnTo>
                    <a:pt x="428" y="157"/>
                  </a:lnTo>
                  <a:lnTo>
                    <a:pt x="428" y="313"/>
                  </a:lnTo>
                  <a:lnTo>
                    <a:pt x="237" y="462"/>
                  </a:lnTo>
                  <a:lnTo>
                    <a:pt x="0" y="279"/>
                  </a:lnTo>
                  <a:lnTo>
                    <a:pt x="237" y="313"/>
                  </a:lnTo>
                  <a:close/>
                </a:path>
              </a:pathLst>
            </a:custGeom>
            <a:solidFill>
              <a:srgbClr val="999999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98" name="Freeform 115"/>
            <p:cNvSpPr>
              <a:spLocks/>
            </p:cNvSpPr>
            <p:nvPr/>
          </p:nvSpPr>
          <p:spPr bwMode="auto">
            <a:xfrm>
              <a:off x="1139" y="2136"/>
              <a:ext cx="190" cy="156"/>
            </a:xfrm>
            <a:custGeom>
              <a:avLst/>
              <a:gdLst>
                <a:gd name="T0" fmla="*/ 0 w 190"/>
                <a:gd name="T1" fmla="*/ 81 h 156"/>
                <a:gd name="T2" fmla="*/ 7 w 190"/>
                <a:gd name="T3" fmla="*/ 54 h 156"/>
                <a:gd name="T4" fmla="*/ 21 w 190"/>
                <a:gd name="T5" fmla="*/ 34 h 156"/>
                <a:gd name="T6" fmla="*/ 41 w 190"/>
                <a:gd name="T7" fmla="*/ 20 h 156"/>
                <a:gd name="T8" fmla="*/ 68 w 190"/>
                <a:gd name="T9" fmla="*/ 6 h 156"/>
                <a:gd name="T10" fmla="*/ 95 w 190"/>
                <a:gd name="T11" fmla="*/ 0 h 156"/>
                <a:gd name="T12" fmla="*/ 122 w 190"/>
                <a:gd name="T13" fmla="*/ 6 h 156"/>
                <a:gd name="T14" fmla="*/ 150 w 190"/>
                <a:gd name="T15" fmla="*/ 20 h 156"/>
                <a:gd name="T16" fmla="*/ 170 w 190"/>
                <a:gd name="T17" fmla="*/ 34 h 156"/>
                <a:gd name="T18" fmla="*/ 184 w 190"/>
                <a:gd name="T19" fmla="*/ 54 h 156"/>
                <a:gd name="T20" fmla="*/ 190 w 190"/>
                <a:gd name="T21" fmla="*/ 81 h 156"/>
                <a:gd name="T22" fmla="*/ 184 w 190"/>
                <a:gd name="T23" fmla="*/ 102 h 156"/>
                <a:gd name="T24" fmla="*/ 170 w 190"/>
                <a:gd name="T25" fmla="*/ 129 h 156"/>
                <a:gd name="T26" fmla="*/ 150 w 190"/>
                <a:gd name="T27" fmla="*/ 142 h 156"/>
                <a:gd name="T28" fmla="*/ 122 w 190"/>
                <a:gd name="T29" fmla="*/ 156 h 156"/>
                <a:gd name="T30" fmla="*/ 95 w 190"/>
                <a:gd name="T31" fmla="*/ 156 h 156"/>
                <a:gd name="T32" fmla="*/ 68 w 190"/>
                <a:gd name="T33" fmla="*/ 156 h 156"/>
                <a:gd name="T34" fmla="*/ 41 w 190"/>
                <a:gd name="T35" fmla="*/ 142 h 156"/>
                <a:gd name="T36" fmla="*/ 21 w 190"/>
                <a:gd name="T37" fmla="*/ 129 h 156"/>
                <a:gd name="T38" fmla="*/ 7 w 190"/>
                <a:gd name="T39" fmla="*/ 102 h 156"/>
                <a:gd name="T40" fmla="*/ 0 w 190"/>
                <a:gd name="T41" fmla="*/ 81 h 1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0"/>
                <a:gd name="T64" fmla="*/ 0 h 156"/>
                <a:gd name="T65" fmla="*/ 190 w 190"/>
                <a:gd name="T66" fmla="*/ 156 h 1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0" h="156">
                  <a:moveTo>
                    <a:pt x="0" y="81"/>
                  </a:moveTo>
                  <a:lnTo>
                    <a:pt x="7" y="54"/>
                  </a:lnTo>
                  <a:lnTo>
                    <a:pt x="21" y="34"/>
                  </a:lnTo>
                  <a:lnTo>
                    <a:pt x="41" y="20"/>
                  </a:lnTo>
                  <a:lnTo>
                    <a:pt x="68" y="6"/>
                  </a:lnTo>
                  <a:lnTo>
                    <a:pt x="95" y="0"/>
                  </a:lnTo>
                  <a:lnTo>
                    <a:pt x="122" y="6"/>
                  </a:lnTo>
                  <a:lnTo>
                    <a:pt x="150" y="20"/>
                  </a:lnTo>
                  <a:lnTo>
                    <a:pt x="170" y="34"/>
                  </a:lnTo>
                  <a:lnTo>
                    <a:pt x="184" y="54"/>
                  </a:lnTo>
                  <a:lnTo>
                    <a:pt x="190" y="81"/>
                  </a:lnTo>
                  <a:lnTo>
                    <a:pt x="184" y="102"/>
                  </a:lnTo>
                  <a:lnTo>
                    <a:pt x="170" y="129"/>
                  </a:lnTo>
                  <a:lnTo>
                    <a:pt x="150" y="142"/>
                  </a:lnTo>
                  <a:lnTo>
                    <a:pt x="122" y="156"/>
                  </a:lnTo>
                  <a:lnTo>
                    <a:pt x="95" y="156"/>
                  </a:lnTo>
                  <a:lnTo>
                    <a:pt x="68" y="156"/>
                  </a:lnTo>
                  <a:lnTo>
                    <a:pt x="41" y="142"/>
                  </a:lnTo>
                  <a:lnTo>
                    <a:pt x="21" y="129"/>
                  </a:lnTo>
                  <a:lnTo>
                    <a:pt x="7" y="102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666666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99" name="Line 117"/>
            <p:cNvSpPr>
              <a:spLocks noChangeShapeType="1"/>
            </p:cNvSpPr>
            <p:nvPr/>
          </p:nvSpPr>
          <p:spPr bwMode="auto">
            <a:xfrm>
              <a:off x="420" y="2448"/>
              <a:ext cx="4914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00" name="Freeform 118"/>
            <p:cNvSpPr>
              <a:spLocks/>
            </p:cNvSpPr>
            <p:nvPr/>
          </p:nvSpPr>
          <p:spPr bwMode="auto">
            <a:xfrm>
              <a:off x="1682" y="3365"/>
              <a:ext cx="170" cy="149"/>
            </a:xfrm>
            <a:custGeom>
              <a:avLst/>
              <a:gdLst>
                <a:gd name="T0" fmla="*/ 170 w 170"/>
                <a:gd name="T1" fmla="*/ 0 h 149"/>
                <a:gd name="T2" fmla="*/ 0 w 170"/>
                <a:gd name="T3" fmla="*/ 149 h 149"/>
                <a:gd name="T4" fmla="*/ 0 w 170"/>
                <a:gd name="T5" fmla="*/ 0 h 149"/>
                <a:gd name="T6" fmla="*/ 170 w 170"/>
                <a:gd name="T7" fmla="*/ 0 h 1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0"/>
                <a:gd name="T13" fmla="*/ 0 h 149"/>
                <a:gd name="T14" fmla="*/ 170 w 170"/>
                <a:gd name="T15" fmla="*/ 149 h 1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0" h="149">
                  <a:moveTo>
                    <a:pt x="170" y="0"/>
                  </a:moveTo>
                  <a:lnTo>
                    <a:pt x="0" y="149"/>
                  </a:lnTo>
                  <a:lnTo>
                    <a:pt x="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50201" name="Picture 11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8" y="3310"/>
              <a:ext cx="22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202" name="Picture 120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8" y="3310"/>
              <a:ext cx="22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203" name="Freeform 123"/>
            <p:cNvSpPr>
              <a:spLocks/>
            </p:cNvSpPr>
            <p:nvPr/>
          </p:nvSpPr>
          <p:spPr bwMode="auto">
            <a:xfrm>
              <a:off x="1689" y="3371"/>
              <a:ext cx="170" cy="157"/>
            </a:xfrm>
            <a:custGeom>
              <a:avLst/>
              <a:gdLst>
                <a:gd name="T0" fmla="*/ 170 w 170"/>
                <a:gd name="T1" fmla="*/ 0 h 157"/>
                <a:gd name="T2" fmla="*/ 0 w 170"/>
                <a:gd name="T3" fmla="*/ 157 h 157"/>
                <a:gd name="T4" fmla="*/ 0 w 170"/>
                <a:gd name="T5" fmla="*/ 0 h 157"/>
                <a:gd name="T6" fmla="*/ 170 w 170"/>
                <a:gd name="T7" fmla="*/ 0 h 15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0"/>
                <a:gd name="T13" fmla="*/ 0 h 157"/>
                <a:gd name="T14" fmla="*/ 170 w 170"/>
                <a:gd name="T15" fmla="*/ 157 h 15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0" h="157">
                  <a:moveTo>
                    <a:pt x="170" y="0"/>
                  </a:moveTo>
                  <a:lnTo>
                    <a:pt x="0" y="157"/>
                  </a:lnTo>
                  <a:lnTo>
                    <a:pt x="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999999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04" name="Freeform 125"/>
            <p:cNvSpPr>
              <a:spLocks/>
            </p:cNvSpPr>
            <p:nvPr/>
          </p:nvSpPr>
          <p:spPr bwMode="auto">
            <a:xfrm>
              <a:off x="2409" y="1830"/>
              <a:ext cx="169" cy="156"/>
            </a:xfrm>
            <a:custGeom>
              <a:avLst/>
              <a:gdLst>
                <a:gd name="T0" fmla="*/ 0 w 169"/>
                <a:gd name="T1" fmla="*/ 75 h 156"/>
                <a:gd name="T2" fmla="*/ 0 w 169"/>
                <a:gd name="T3" fmla="*/ 54 h 156"/>
                <a:gd name="T4" fmla="*/ 13 w 169"/>
                <a:gd name="T5" fmla="*/ 34 h 156"/>
                <a:gd name="T6" fmla="*/ 34 w 169"/>
                <a:gd name="T7" fmla="*/ 14 h 156"/>
                <a:gd name="T8" fmla="*/ 54 w 169"/>
                <a:gd name="T9" fmla="*/ 7 h 156"/>
                <a:gd name="T10" fmla="*/ 81 w 169"/>
                <a:gd name="T11" fmla="*/ 0 h 156"/>
                <a:gd name="T12" fmla="*/ 108 w 169"/>
                <a:gd name="T13" fmla="*/ 7 h 156"/>
                <a:gd name="T14" fmla="*/ 135 w 169"/>
                <a:gd name="T15" fmla="*/ 14 h 156"/>
                <a:gd name="T16" fmla="*/ 149 w 169"/>
                <a:gd name="T17" fmla="*/ 34 h 156"/>
                <a:gd name="T18" fmla="*/ 163 w 169"/>
                <a:gd name="T19" fmla="*/ 54 h 156"/>
                <a:gd name="T20" fmla="*/ 169 w 169"/>
                <a:gd name="T21" fmla="*/ 75 h 156"/>
                <a:gd name="T22" fmla="*/ 163 w 169"/>
                <a:gd name="T23" fmla="*/ 102 h 156"/>
                <a:gd name="T24" fmla="*/ 149 w 169"/>
                <a:gd name="T25" fmla="*/ 122 h 156"/>
                <a:gd name="T26" fmla="*/ 135 w 169"/>
                <a:gd name="T27" fmla="*/ 143 h 156"/>
                <a:gd name="T28" fmla="*/ 108 w 169"/>
                <a:gd name="T29" fmla="*/ 149 h 156"/>
                <a:gd name="T30" fmla="*/ 81 w 169"/>
                <a:gd name="T31" fmla="*/ 156 h 156"/>
                <a:gd name="T32" fmla="*/ 54 w 169"/>
                <a:gd name="T33" fmla="*/ 149 h 156"/>
                <a:gd name="T34" fmla="*/ 34 w 169"/>
                <a:gd name="T35" fmla="*/ 143 h 156"/>
                <a:gd name="T36" fmla="*/ 13 w 169"/>
                <a:gd name="T37" fmla="*/ 122 h 156"/>
                <a:gd name="T38" fmla="*/ 0 w 169"/>
                <a:gd name="T39" fmla="*/ 102 h 156"/>
                <a:gd name="T40" fmla="*/ 0 w 169"/>
                <a:gd name="T41" fmla="*/ 75 h 1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9"/>
                <a:gd name="T64" fmla="*/ 0 h 156"/>
                <a:gd name="T65" fmla="*/ 169 w 169"/>
                <a:gd name="T66" fmla="*/ 156 h 1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9" h="156">
                  <a:moveTo>
                    <a:pt x="0" y="75"/>
                  </a:moveTo>
                  <a:lnTo>
                    <a:pt x="0" y="54"/>
                  </a:lnTo>
                  <a:lnTo>
                    <a:pt x="13" y="34"/>
                  </a:lnTo>
                  <a:lnTo>
                    <a:pt x="34" y="14"/>
                  </a:lnTo>
                  <a:lnTo>
                    <a:pt x="54" y="7"/>
                  </a:lnTo>
                  <a:lnTo>
                    <a:pt x="81" y="0"/>
                  </a:lnTo>
                  <a:lnTo>
                    <a:pt x="108" y="7"/>
                  </a:lnTo>
                  <a:lnTo>
                    <a:pt x="135" y="14"/>
                  </a:lnTo>
                  <a:lnTo>
                    <a:pt x="149" y="34"/>
                  </a:lnTo>
                  <a:lnTo>
                    <a:pt x="163" y="54"/>
                  </a:lnTo>
                  <a:lnTo>
                    <a:pt x="169" y="75"/>
                  </a:lnTo>
                  <a:lnTo>
                    <a:pt x="163" y="102"/>
                  </a:lnTo>
                  <a:lnTo>
                    <a:pt x="149" y="122"/>
                  </a:lnTo>
                  <a:lnTo>
                    <a:pt x="135" y="143"/>
                  </a:lnTo>
                  <a:lnTo>
                    <a:pt x="108" y="149"/>
                  </a:lnTo>
                  <a:lnTo>
                    <a:pt x="81" y="156"/>
                  </a:lnTo>
                  <a:lnTo>
                    <a:pt x="54" y="149"/>
                  </a:lnTo>
                  <a:lnTo>
                    <a:pt x="34" y="143"/>
                  </a:lnTo>
                  <a:lnTo>
                    <a:pt x="13" y="122"/>
                  </a:lnTo>
                  <a:lnTo>
                    <a:pt x="0" y="102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999999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05" name="Freeform 131"/>
            <p:cNvSpPr>
              <a:spLocks/>
            </p:cNvSpPr>
            <p:nvPr/>
          </p:nvSpPr>
          <p:spPr bwMode="auto">
            <a:xfrm>
              <a:off x="779" y="2448"/>
              <a:ext cx="191" cy="156"/>
            </a:xfrm>
            <a:custGeom>
              <a:avLst/>
              <a:gdLst>
                <a:gd name="T0" fmla="*/ 0 w 191"/>
                <a:gd name="T1" fmla="*/ 75 h 156"/>
                <a:gd name="T2" fmla="*/ 7 w 191"/>
                <a:gd name="T3" fmla="*/ 54 h 156"/>
                <a:gd name="T4" fmla="*/ 21 w 191"/>
                <a:gd name="T5" fmla="*/ 27 h 156"/>
                <a:gd name="T6" fmla="*/ 41 w 191"/>
                <a:gd name="T7" fmla="*/ 14 h 156"/>
                <a:gd name="T8" fmla="*/ 68 w 191"/>
                <a:gd name="T9" fmla="*/ 0 h 156"/>
                <a:gd name="T10" fmla="*/ 96 w 191"/>
                <a:gd name="T11" fmla="*/ 0 h 156"/>
                <a:gd name="T12" fmla="*/ 123 w 191"/>
                <a:gd name="T13" fmla="*/ 0 h 156"/>
                <a:gd name="T14" fmla="*/ 150 w 191"/>
                <a:gd name="T15" fmla="*/ 14 h 156"/>
                <a:gd name="T16" fmla="*/ 170 w 191"/>
                <a:gd name="T17" fmla="*/ 27 h 156"/>
                <a:gd name="T18" fmla="*/ 184 w 191"/>
                <a:gd name="T19" fmla="*/ 54 h 156"/>
                <a:gd name="T20" fmla="*/ 191 w 191"/>
                <a:gd name="T21" fmla="*/ 75 h 156"/>
                <a:gd name="T22" fmla="*/ 184 w 191"/>
                <a:gd name="T23" fmla="*/ 102 h 156"/>
                <a:gd name="T24" fmla="*/ 170 w 191"/>
                <a:gd name="T25" fmla="*/ 122 h 156"/>
                <a:gd name="T26" fmla="*/ 150 w 191"/>
                <a:gd name="T27" fmla="*/ 136 h 156"/>
                <a:gd name="T28" fmla="*/ 123 w 191"/>
                <a:gd name="T29" fmla="*/ 149 h 156"/>
                <a:gd name="T30" fmla="*/ 96 w 191"/>
                <a:gd name="T31" fmla="*/ 156 h 156"/>
                <a:gd name="T32" fmla="*/ 68 w 191"/>
                <a:gd name="T33" fmla="*/ 149 h 156"/>
                <a:gd name="T34" fmla="*/ 41 w 191"/>
                <a:gd name="T35" fmla="*/ 136 h 156"/>
                <a:gd name="T36" fmla="*/ 21 w 191"/>
                <a:gd name="T37" fmla="*/ 122 h 156"/>
                <a:gd name="T38" fmla="*/ 7 w 191"/>
                <a:gd name="T39" fmla="*/ 102 h 156"/>
                <a:gd name="T40" fmla="*/ 0 w 191"/>
                <a:gd name="T41" fmla="*/ 75 h 1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1"/>
                <a:gd name="T64" fmla="*/ 0 h 156"/>
                <a:gd name="T65" fmla="*/ 191 w 191"/>
                <a:gd name="T66" fmla="*/ 156 h 1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1" h="156">
                  <a:moveTo>
                    <a:pt x="0" y="75"/>
                  </a:moveTo>
                  <a:lnTo>
                    <a:pt x="7" y="54"/>
                  </a:lnTo>
                  <a:lnTo>
                    <a:pt x="21" y="27"/>
                  </a:lnTo>
                  <a:lnTo>
                    <a:pt x="41" y="14"/>
                  </a:lnTo>
                  <a:lnTo>
                    <a:pt x="68" y="0"/>
                  </a:lnTo>
                  <a:lnTo>
                    <a:pt x="96" y="0"/>
                  </a:lnTo>
                  <a:lnTo>
                    <a:pt x="123" y="0"/>
                  </a:lnTo>
                  <a:lnTo>
                    <a:pt x="150" y="14"/>
                  </a:lnTo>
                  <a:lnTo>
                    <a:pt x="170" y="27"/>
                  </a:lnTo>
                  <a:lnTo>
                    <a:pt x="184" y="54"/>
                  </a:lnTo>
                  <a:lnTo>
                    <a:pt x="191" y="75"/>
                  </a:lnTo>
                  <a:lnTo>
                    <a:pt x="184" y="102"/>
                  </a:lnTo>
                  <a:lnTo>
                    <a:pt x="170" y="122"/>
                  </a:lnTo>
                  <a:lnTo>
                    <a:pt x="150" y="136"/>
                  </a:lnTo>
                  <a:lnTo>
                    <a:pt x="123" y="149"/>
                  </a:lnTo>
                  <a:lnTo>
                    <a:pt x="96" y="156"/>
                  </a:lnTo>
                  <a:lnTo>
                    <a:pt x="68" y="149"/>
                  </a:lnTo>
                  <a:lnTo>
                    <a:pt x="41" y="136"/>
                  </a:lnTo>
                  <a:lnTo>
                    <a:pt x="21" y="122"/>
                  </a:lnTo>
                  <a:lnTo>
                    <a:pt x="7" y="102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333333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06" name="Freeform 133"/>
            <p:cNvSpPr>
              <a:spLocks/>
            </p:cNvSpPr>
            <p:nvPr/>
          </p:nvSpPr>
          <p:spPr bwMode="auto">
            <a:xfrm>
              <a:off x="1139" y="2448"/>
              <a:ext cx="360" cy="306"/>
            </a:xfrm>
            <a:custGeom>
              <a:avLst/>
              <a:gdLst>
                <a:gd name="T0" fmla="*/ 0 w 360"/>
                <a:gd name="T1" fmla="*/ 156 h 306"/>
                <a:gd name="T2" fmla="*/ 14 w 360"/>
                <a:gd name="T3" fmla="*/ 95 h 306"/>
                <a:gd name="T4" fmla="*/ 55 w 360"/>
                <a:gd name="T5" fmla="*/ 41 h 306"/>
                <a:gd name="T6" fmla="*/ 109 w 360"/>
                <a:gd name="T7" fmla="*/ 14 h 306"/>
                <a:gd name="T8" fmla="*/ 184 w 360"/>
                <a:gd name="T9" fmla="*/ 0 h 306"/>
                <a:gd name="T10" fmla="*/ 251 w 360"/>
                <a:gd name="T11" fmla="*/ 14 h 306"/>
                <a:gd name="T12" fmla="*/ 306 w 360"/>
                <a:gd name="T13" fmla="*/ 41 h 306"/>
                <a:gd name="T14" fmla="*/ 346 w 360"/>
                <a:gd name="T15" fmla="*/ 95 h 306"/>
                <a:gd name="T16" fmla="*/ 360 w 360"/>
                <a:gd name="T17" fmla="*/ 156 h 306"/>
                <a:gd name="T18" fmla="*/ 346 w 360"/>
                <a:gd name="T19" fmla="*/ 211 h 306"/>
                <a:gd name="T20" fmla="*/ 306 w 360"/>
                <a:gd name="T21" fmla="*/ 265 h 306"/>
                <a:gd name="T22" fmla="*/ 251 w 360"/>
                <a:gd name="T23" fmla="*/ 292 h 306"/>
                <a:gd name="T24" fmla="*/ 184 w 360"/>
                <a:gd name="T25" fmla="*/ 306 h 306"/>
                <a:gd name="T26" fmla="*/ 109 w 360"/>
                <a:gd name="T27" fmla="*/ 292 h 306"/>
                <a:gd name="T28" fmla="*/ 55 w 360"/>
                <a:gd name="T29" fmla="*/ 265 h 306"/>
                <a:gd name="T30" fmla="*/ 14 w 360"/>
                <a:gd name="T31" fmla="*/ 211 h 306"/>
                <a:gd name="T32" fmla="*/ 0 w 360"/>
                <a:gd name="T33" fmla="*/ 156 h 30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0"/>
                <a:gd name="T52" fmla="*/ 0 h 306"/>
                <a:gd name="T53" fmla="*/ 360 w 360"/>
                <a:gd name="T54" fmla="*/ 306 h 30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0" h="306">
                  <a:moveTo>
                    <a:pt x="0" y="156"/>
                  </a:moveTo>
                  <a:lnTo>
                    <a:pt x="14" y="95"/>
                  </a:lnTo>
                  <a:lnTo>
                    <a:pt x="55" y="41"/>
                  </a:lnTo>
                  <a:lnTo>
                    <a:pt x="109" y="14"/>
                  </a:lnTo>
                  <a:lnTo>
                    <a:pt x="184" y="0"/>
                  </a:lnTo>
                  <a:lnTo>
                    <a:pt x="251" y="14"/>
                  </a:lnTo>
                  <a:lnTo>
                    <a:pt x="306" y="41"/>
                  </a:lnTo>
                  <a:lnTo>
                    <a:pt x="346" y="95"/>
                  </a:lnTo>
                  <a:lnTo>
                    <a:pt x="360" y="156"/>
                  </a:lnTo>
                  <a:lnTo>
                    <a:pt x="346" y="211"/>
                  </a:lnTo>
                  <a:lnTo>
                    <a:pt x="306" y="265"/>
                  </a:lnTo>
                  <a:lnTo>
                    <a:pt x="251" y="292"/>
                  </a:lnTo>
                  <a:lnTo>
                    <a:pt x="184" y="306"/>
                  </a:lnTo>
                  <a:lnTo>
                    <a:pt x="109" y="292"/>
                  </a:lnTo>
                  <a:lnTo>
                    <a:pt x="55" y="265"/>
                  </a:lnTo>
                  <a:lnTo>
                    <a:pt x="14" y="211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999999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07" name="Line 135"/>
            <p:cNvSpPr>
              <a:spLocks noChangeShapeType="1"/>
            </p:cNvSpPr>
            <p:nvPr/>
          </p:nvSpPr>
          <p:spPr bwMode="auto">
            <a:xfrm flipH="1">
              <a:off x="1642" y="2224"/>
              <a:ext cx="3706" cy="944"/>
            </a:xfrm>
            <a:prstGeom prst="line">
              <a:avLst/>
            </a:prstGeom>
            <a:noFill/>
            <a:ln w="428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08" name="Freeform 136"/>
            <p:cNvSpPr>
              <a:spLocks/>
            </p:cNvSpPr>
            <p:nvPr/>
          </p:nvSpPr>
          <p:spPr bwMode="auto">
            <a:xfrm>
              <a:off x="1540" y="3086"/>
              <a:ext cx="183" cy="143"/>
            </a:xfrm>
            <a:custGeom>
              <a:avLst/>
              <a:gdLst>
                <a:gd name="T0" fmla="*/ 183 w 183"/>
                <a:gd name="T1" fmla="*/ 143 h 143"/>
                <a:gd name="T2" fmla="*/ 142 w 183"/>
                <a:gd name="T3" fmla="*/ 0 h 143"/>
                <a:gd name="T4" fmla="*/ 0 w 183"/>
                <a:gd name="T5" fmla="*/ 116 h 143"/>
                <a:gd name="T6" fmla="*/ 183 w 183"/>
                <a:gd name="T7" fmla="*/ 143 h 1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3"/>
                <a:gd name="T13" fmla="*/ 0 h 143"/>
                <a:gd name="T14" fmla="*/ 183 w 183"/>
                <a:gd name="T15" fmla="*/ 143 h 1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3" h="143">
                  <a:moveTo>
                    <a:pt x="183" y="143"/>
                  </a:moveTo>
                  <a:lnTo>
                    <a:pt x="142" y="0"/>
                  </a:lnTo>
                  <a:lnTo>
                    <a:pt x="0" y="116"/>
                  </a:lnTo>
                  <a:lnTo>
                    <a:pt x="183" y="14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09" name="Freeform 137"/>
            <p:cNvSpPr>
              <a:spLocks/>
            </p:cNvSpPr>
            <p:nvPr/>
          </p:nvSpPr>
          <p:spPr bwMode="auto">
            <a:xfrm>
              <a:off x="1540" y="3086"/>
              <a:ext cx="183" cy="143"/>
            </a:xfrm>
            <a:custGeom>
              <a:avLst/>
              <a:gdLst>
                <a:gd name="T0" fmla="*/ 183 w 183"/>
                <a:gd name="T1" fmla="*/ 143 h 143"/>
                <a:gd name="T2" fmla="*/ 142 w 183"/>
                <a:gd name="T3" fmla="*/ 0 h 143"/>
                <a:gd name="T4" fmla="*/ 0 w 183"/>
                <a:gd name="T5" fmla="*/ 116 h 143"/>
                <a:gd name="T6" fmla="*/ 183 w 183"/>
                <a:gd name="T7" fmla="*/ 143 h 1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3"/>
                <a:gd name="T13" fmla="*/ 0 h 143"/>
                <a:gd name="T14" fmla="*/ 183 w 183"/>
                <a:gd name="T15" fmla="*/ 143 h 1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3" h="143">
                  <a:moveTo>
                    <a:pt x="183" y="143"/>
                  </a:moveTo>
                  <a:lnTo>
                    <a:pt x="142" y="0"/>
                  </a:lnTo>
                  <a:lnTo>
                    <a:pt x="0" y="116"/>
                  </a:lnTo>
                  <a:lnTo>
                    <a:pt x="183" y="14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10" name="Rectangle 138"/>
            <p:cNvSpPr>
              <a:spLocks noChangeArrowheads="1"/>
            </p:cNvSpPr>
            <p:nvPr/>
          </p:nvSpPr>
          <p:spPr bwMode="auto">
            <a:xfrm>
              <a:off x="420" y="1212"/>
              <a:ext cx="4928" cy="2465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11" name="Freeform 141"/>
            <p:cNvSpPr>
              <a:spLocks/>
            </p:cNvSpPr>
            <p:nvPr/>
          </p:nvSpPr>
          <p:spPr bwMode="auto">
            <a:xfrm>
              <a:off x="3895" y="1226"/>
              <a:ext cx="835" cy="231"/>
            </a:xfrm>
            <a:custGeom>
              <a:avLst/>
              <a:gdLst>
                <a:gd name="T0" fmla="*/ 611 w 835"/>
                <a:gd name="T1" fmla="*/ 0 h 231"/>
                <a:gd name="T2" fmla="*/ 835 w 835"/>
                <a:gd name="T3" fmla="*/ 231 h 231"/>
                <a:gd name="T4" fmla="*/ 0 w 835"/>
                <a:gd name="T5" fmla="*/ 231 h 231"/>
                <a:gd name="T6" fmla="*/ 611 w 835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5"/>
                <a:gd name="T13" fmla="*/ 0 h 231"/>
                <a:gd name="T14" fmla="*/ 835 w 835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5" h="231">
                  <a:moveTo>
                    <a:pt x="611" y="0"/>
                  </a:moveTo>
                  <a:lnTo>
                    <a:pt x="835" y="231"/>
                  </a:lnTo>
                  <a:lnTo>
                    <a:pt x="0" y="231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999999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12" name="Freeform 143"/>
            <p:cNvSpPr>
              <a:spLocks/>
            </p:cNvSpPr>
            <p:nvPr/>
          </p:nvSpPr>
          <p:spPr bwMode="auto">
            <a:xfrm>
              <a:off x="420" y="1674"/>
              <a:ext cx="495" cy="550"/>
            </a:xfrm>
            <a:custGeom>
              <a:avLst/>
              <a:gdLst>
                <a:gd name="T0" fmla="*/ 190 w 495"/>
                <a:gd name="T1" fmla="*/ 312 h 550"/>
                <a:gd name="T2" fmla="*/ 190 w 495"/>
                <a:gd name="T3" fmla="*/ 156 h 550"/>
                <a:gd name="T4" fmla="*/ 495 w 495"/>
                <a:gd name="T5" fmla="*/ 0 h 550"/>
                <a:gd name="T6" fmla="*/ 393 w 495"/>
                <a:gd name="T7" fmla="*/ 550 h 550"/>
                <a:gd name="T8" fmla="*/ 0 w 495"/>
                <a:gd name="T9" fmla="*/ 462 h 550"/>
                <a:gd name="T10" fmla="*/ 190 w 495"/>
                <a:gd name="T11" fmla="*/ 312 h 5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5"/>
                <a:gd name="T19" fmla="*/ 0 h 550"/>
                <a:gd name="T20" fmla="*/ 495 w 495"/>
                <a:gd name="T21" fmla="*/ 550 h 55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5" h="550">
                  <a:moveTo>
                    <a:pt x="190" y="312"/>
                  </a:moveTo>
                  <a:lnTo>
                    <a:pt x="190" y="156"/>
                  </a:lnTo>
                  <a:lnTo>
                    <a:pt x="495" y="0"/>
                  </a:lnTo>
                  <a:lnTo>
                    <a:pt x="393" y="550"/>
                  </a:lnTo>
                  <a:lnTo>
                    <a:pt x="0" y="462"/>
                  </a:lnTo>
                  <a:lnTo>
                    <a:pt x="190" y="312"/>
                  </a:lnTo>
                  <a:close/>
                </a:path>
              </a:pathLst>
            </a:custGeom>
            <a:solidFill>
              <a:srgbClr val="666666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13" name="Freeform 145"/>
            <p:cNvSpPr>
              <a:spLocks/>
            </p:cNvSpPr>
            <p:nvPr/>
          </p:nvSpPr>
          <p:spPr bwMode="auto">
            <a:xfrm>
              <a:off x="420" y="2448"/>
              <a:ext cx="190" cy="156"/>
            </a:xfrm>
            <a:custGeom>
              <a:avLst/>
              <a:gdLst>
                <a:gd name="T0" fmla="*/ 0 w 190"/>
                <a:gd name="T1" fmla="*/ 75 h 156"/>
                <a:gd name="T2" fmla="*/ 7 w 190"/>
                <a:gd name="T3" fmla="*/ 54 h 156"/>
                <a:gd name="T4" fmla="*/ 20 w 190"/>
                <a:gd name="T5" fmla="*/ 27 h 156"/>
                <a:gd name="T6" fmla="*/ 40 w 190"/>
                <a:gd name="T7" fmla="*/ 14 h 156"/>
                <a:gd name="T8" fmla="*/ 68 w 190"/>
                <a:gd name="T9" fmla="*/ 0 h 156"/>
                <a:gd name="T10" fmla="*/ 95 w 190"/>
                <a:gd name="T11" fmla="*/ 0 h 156"/>
                <a:gd name="T12" fmla="*/ 129 w 190"/>
                <a:gd name="T13" fmla="*/ 0 h 156"/>
                <a:gd name="T14" fmla="*/ 149 w 190"/>
                <a:gd name="T15" fmla="*/ 14 h 156"/>
                <a:gd name="T16" fmla="*/ 169 w 190"/>
                <a:gd name="T17" fmla="*/ 27 h 156"/>
                <a:gd name="T18" fmla="*/ 183 w 190"/>
                <a:gd name="T19" fmla="*/ 54 h 156"/>
                <a:gd name="T20" fmla="*/ 190 w 190"/>
                <a:gd name="T21" fmla="*/ 75 h 156"/>
                <a:gd name="T22" fmla="*/ 183 w 190"/>
                <a:gd name="T23" fmla="*/ 102 h 156"/>
                <a:gd name="T24" fmla="*/ 169 w 190"/>
                <a:gd name="T25" fmla="*/ 122 h 156"/>
                <a:gd name="T26" fmla="*/ 149 w 190"/>
                <a:gd name="T27" fmla="*/ 136 h 156"/>
                <a:gd name="T28" fmla="*/ 129 w 190"/>
                <a:gd name="T29" fmla="*/ 149 h 156"/>
                <a:gd name="T30" fmla="*/ 95 w 190"/>
                <a:gd name="T31" fmla="*/ 156 h 156"/>
                <a:gd name="T32" fmla="*/ 68 w 190"/>
                <a:gd name="T33" fmla="*/ 149 h 156"/>
                <a:gd name="T34" fmla="*/ 40 w 190"/>
                <a:gd name="T35" fmla="*/ 136 h 156"/>
                <a:gd name="T36" fmla="*/ 20 w 190"/>
                <a:gd name="T37" fmla="*/ 122 h 156"/>
                <a:gd name="T38" fmla="*/ 7 w 190"/>
                <a:gd name="T39" fmla="*/ 102 h 156"/>
                <a:gd name="T40" fmla="*/ 0 w 190"/>
                <a:gd name="T41" fmla="*/ 75 h 1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0"/>
                <a:gd name="T64" fmla="*/ 0 h 156"/>
                <a:gd name="T65" fmla="*/ 190 w 190"/>
                <a:gd name="T66" fmla="*/ 156 h 1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0" h="156">
                  <a:moveTo>
                    <a:pt x="0" y="75"/>
                  </a:moveTo>
                  <a:lnTo>
                    <a:pt x="7" y="54"/>
                  </a:lnTo>
                  <a:lnTo>
                    <a:pt x="20" y="27"/>
                  </a:lnTo>
                  <a:lnTo>
                    <a:pt x="40" y="14"/>
                  </a:lnTo>
                  <a:lnTo>
                    <a:pt x="68" y="0"/>
                  </a:lnTo>
                  <a:lnTo>
                    <a:pt x="95" y="0"/>
                  </a:lnTo>
                  <a:lnTo>
                    <a:pt x="129" y="0"/>
                  </a:lnTo>
                  <a:lnTo>
                    <a:pt x="149" y="14"/>
                  </a:lnTo>
                  <a:lnTo>
                    <a:pt x="169" y="27"/>
                  </a:lnTo>
                  <a:lnTo>
                    <a:pt x="183" y="54"/>
                  </a:lnTo>
                  <a:lnTo>
                    <a:pt x="190" y="75"/>
                  </a:lnTo>
                  <a:lnTo>
                    <a:pt x="183" y="102"/>
                  </a:lnTo>
                  <a:lnTo>
                    <a:pt x="169" y="122"/>
                  </a:lnTo>
                  <a:lnTo>
                    <a:pt x="149" y="136"/>
                  </a:lnTo>
                  <a:lnTo>
                    <a:pt x="129" y="149"/>
                  </a:lnTo>
                  <a:lnTo>
                    <a:pt x="95" y="156"/>
                  </a:lnTo>
                  <a:lnTo>
                    <a:pt x="68" y="149"/>
                  </a:lnTo>
                  <a:lnTo>
                    <a:pt x="40" y="136"/>
                  </a:lnTo>
                  <a:lnTo>
                    <a:pt x="20" y="122"/>
                  </a:lnTo>
                  <a:lnTo>
                    <a:pt x="7" y="102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14" name="Text Box 147"/>
            <p:cNvSpPr txBox="1">
              <a:spLocks noChangeArrowheads="1"/>
            </p:cNvSpPr>
            <p:nvPr/>
          </p:nvSpPr>
          <p:spPr bwMode="auto">
            <a:xfrm>
              <a:off x="4921" y="2069"/>
              <a:ext cx="22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R</a:t>
              </a:r>
            </a:p>
          </p:txBody>
        </p:sp>
        <p:sp>
          <p:nvSpPr>
            <p:cNvPr id="50215" name="Text Box 148"/>
            <p:cNvSpPr txBox="1">
              <a:spLocks noChangeArrowheads="1"/>
            </p:cNvSpPr>
            <p:nvPr/>
          </p:nvSpPr>
          <p:spPr bwMode="auto">
            <a:xfrm>
              <a:off x="793" y="3430"/>
              <a:ext cx="22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A</a:t>
              </a:r>
            </a:p>
          </p:txBody>
        </p:sp>
        <p:sp>
          <p:nvSpPr>
            <p:cNvPr id="50216" name="Text Box 149"/>
            <p:cNvSpPr txBox="1">
              <a:spLocks noChangeArrowheads="1"/>
            </p:cNvSpPr>
            <p:nvPr/>
          </p:nvSpPr>
          <p:spPr bwMode="auto">
            <a:xfrm>
              <a:off x="1791" y="3430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B</a:t>
              </a:r>
            </a:p>
          </p:txBody>
        </p:sp>
        <p:sp>
          <p:nvSpPr>
            <p:cNvPr id="50217" name="Text Box 150"/>
            <p:cNvSpPr txBox="1">
              <a:spLocks noChangeArrowheads="1"/>
            </p:cNvSpPr>
            <p:nvPr/>
          </p:nvSpPr>
          <p:spPr bwMode="auto">
            <a:xfrm>
              <a:off x="1837" y="2704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C</a:t>
              </a:r>
            </a:p>
          </p:txBody>
        </p:sp>
        <p:sp>
          <p:nvSpPr>
            <p:cNvPr id="50218" name="Oval 151"/>
            <p:cNvSpPr>
              <a:spLocks noChangeArrowheads="1"/>
            </p:cNvSpPr>
            <p:nvPr/>
          </p:nvSpPr>
          <p:spPr bwMode="auto">
            <a:xfrm>
              <a:off x="1020" y="3067"/>
              <a:ext cx="590" cy="590"/>
            </a:xfrm>
            <a:prstGeom prst="ellipse">
              <a:avLst/>
            </a:prstGeom>
            <a:solidFill>
              <a:srgbClr val="CC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46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Spatial Partitioning</a:t>
            </a:r>
          </a:p>
        </p:txBody>
      </p:sp>
      <p:grpSp>
        <p:nvGrpSpPr>
          <p:cNvPr id="51203" name="Group 35"/>
          <p:cNvGrpSpPr>
            <a:grpSpLocks/>
          </p:cNvGrpSpPr>
          <p:nvPr/>
        </p:nvGrpSpPr>
        <p:grpSpPr bwMode="auto">
          <a:xfrm>
            <a:off x="1427163" y="1652588"/>
            <a:ext cx="6111875" cy="4448175"/>
            <a:chOff x="899" y="1041"/>
            <a:chExt cx="3850" cy="2802"/>
          </a:xfrm>
        </p:grpSpPr>
        <p:sp>
          <p:nvSpPr>
            <p:cNvPr id="51204" name="Freeform 10"/>
            <p:cNvSpPr>
              <a:spLocks/>
            </p:cNvSpPr>
            <p:nvPr/>
          </p:nvSpPr>
          <p:spPr bwMode="auto">
            <a:xfrm>
              <a:off x="3126" y="3236"/>
              <a:ext cx="163" cy="133"/>
            </a:xfrm>
            <a:custGeom>
              <a:avLst/>
              <a:gdLst>
                <a:gd name="T0" fmla="*/ 163 w 163"/>
                <a:gd name="T1" fmla="*/ 122 h 133"/>
                <a:gd name="T2" fmla="*/ 100 w 163"/>
                <a:gd name="T3" fmla="*/ 0 h 133"/>
                <a:gd name="T4" fmla="*/ 0 w 163"/>
                <a:gd name="T5" fmla="*/ 133 h 133"/>
                <a:gd name="T6" fmla="*/ 163 w 163"/>
                <a:gd name="T7" fmla="*/ 122 h 1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3"/>
                <a:gd name="T13" fmla="*/ 0 h 133"/>
                <a:gd name="T14" fmla="*/ 163 w 163"/>
                <a:gd name="T15" fmla="*/ 133 h 1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3" h="133">
                  <a:moveTo>
                    <a:pt x="163" y="122"/>
                  </a:moveTo>
                  <a:lnTo>
                    <a:pt x="100" y="0"/>
                  </a:lnTo>
                  <a:lnTo>
                    <a:pt x="0" y="133"/>
                  </a:lnTo>
                  <a:lnTo>
                    <a:pt x="163" y="1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05" name="Line 12"/>
            <p:cNvSpPr>
              <a:spLocks noChangeShapeType="1"/>
            </p:cNvSpPr>
            <p:nvPr/>
          </p:nvSpPr>
          <p:spPr bwMode="auto">
            <a:xfrm>
              <a:off x="899" y="1781"/>
              <a:ext cx="3808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06" name="Line 13"/>
            <p:cNvSpPr>
              <a:spLocks noChangeShapeType="1"/>
            </p:cNvSpPr>
            <p:nvPr/>
          </p:nvSpPr>
          <p:spPr bwMode="auto">
            <a:xfrm>
              <a:off x="899" y="2803"/>
              <a:ext cx="3808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07" name="Freeform 14"/>
            <p:cNvSpPr>
              <a:spLocks/>
            </p:cNvSpPr>
            <p:nvPr/>
          </p:nvSpPr>
          <p:spPr bwMode="auto">
            <a:xfrm>
              <a:off x="3274" y="2803"/>
              <a:ext cx="412" cy="412"/>
            </a:xfrm>
            <a:custGeom>
              <a:avLst/>
              <a:gdLst>
                <a:gd name="T0" fmla="*/ 0 w 412"/>
                <a:gd name="T1" fmla="*/ 206 h 412"/>
                <a:gd name="T2" fmla="*/ 10 w 412"/>
                <a:gd name="T3" fmla="*/ 137 h 412"/>
                <a:gd name="T4" fmla="*/ 42 w 412"/>
                <a:gd name="T5" fmla="*/ 84 h 412"/>
                <a:gd name="T6" fmla="*/ 84 w 412"/>
                <a:gd name="T7" fmla="*/ 37 h 412"/>
                <a:gd name="T8" fmla="*/ 142 w 412"/>
                <a:gd name="T9" fmla="*/ 10 h 412"/>
                <a:gd name="T10" fmla="*/ 206 w 412"/>
                <a:gd name="T11" fmla="*/ 0 h 412"/>
                <a:gd name="T12" fmla="*/ 269 w 412"/>
                <a:gd name="T13" fmla="*/ 10 h 412"/>
                <a:gd name="T14" fmla="*/ 328 w 412"/>
                <a:gd name="T15" fmla="*/ 37 h 412"/>
                <a:gd name="T16" fmla="*/ 375 w 412"/>
                <a:gd name="T17" fmla="*/ 84 h 412"/>
                <a:gd name="T18" fmla="*/ 402 w 412"/>
                <a:gd name="T19" fmla="*/ 137 h 412"/>
                <a:gd name="T20" fmla="*/ 412 w 412"/>
                <a:gd name="T21" fmla="*/ 206 h 412"/>
                <a:gd name="T22" fmla="*/ 402 w 412"/>
                <a:gd name="T23" fmla="*/ 269 h 412"/>
                <a:gd name="T24" fmla="*/ 375 w 412"/>
                <a:gd name="T25" fmla="*/ 328 h 412"/>
                <a:gd name="T26" fmla="*/ 328 w 412"/>
                <a:gd name="T27" fmla="*/ 370 h 412"/>
                <a:gd name="T28" fmla="*/ 269 w 412"/>
                <a:gd name="T29" fmla="*/ 402 h 412"/>
                <a:gd name="T30" fmla="*/ 206 w 412"/>
                <a:gd name="T31" fmla="*/ 412 h 412"/>
                <a:gd name="T32" fmla="*/ 142 w 412"/>
                <a:gd name="T33" fmla="*/ 402 h 412"/>
                <a:gd name="T34" fmla="*/ 84 w 412"/>
                <a:gd name="T35" fmla="*/ 370 h 412"/>
                <a:gd name="T36" fmla="*/ 42 w 412"/>
                <a:gd name="T37" fmla="*/ 328 h 412"/>
                <a:gd name="T38" fmla="*/ 10 w 412"/>
                <a:gd name="T39" fmla="*/ 269 h 412"/>
                <a:gd name="T40" fmla="*/ 0 w 412"/>
                <a:gd name="T41" fmla="*/ 206 h 4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12"/>
                <a:gd name="T64" fmla="*/ 0 h 412"/>
                <a:gd name="T65" fmla="*/ 412 w 412"/>
                <a:gd name="T66" fmla="*/ 412 h 4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12" h="412">
                  <a:moveTo>
                    <a:pt x="0" y="206"/>
                  </a:moveTo>
                  <a:lnTo>
                    <a:pt x="10" y="137"/>
                  </a:lnTo>
                  <a:lnTo>
                    <a:pt x="42" y="84"/>
                  </a:lnTo>
                  <a:lnTo>
                    <a:pt x="84" y="37"/>
                  </a:lnTo>
                  <a:lnTo>
                    <a:pt x="142" y="10"/>
                  </a:lnTo>
                  <a:lnTo>
                    <a:pt x="206" y="0"/>
                  </a:lnTo>
                  <a:lnTo>
                    <a:pt x="269" y="10"/>
                  </a:lnTo>
                  <a:lnTo>
                    <a:pt x="328" y="37"/>
                  </a:lnTo>
                  <a:lnTo>
                    <a:pt x="375" y="84"/>
                  </a:lnTo>
                  <a:lnTo>
                    <a:pt x="402" y="137"/>
                  </a:lnTo>
                  <a:lnTo>
                    <a:pt x="412" y="206"/>
                  </a:lnTo>
                  <a:lnTo>
                    <a:pt x="402" y="269"/>
                  </a:lnTo>
                  <a:lnTo>
                    <a:pt x="375" y="328"/>
                  </a:lnTo>
                  <a:lnTo>
                    <a:pt x="328" y="370"/>
                  </a:lnTo>
                  <a:lnTo>
                    <a:pt x="269" y="402"/>
                  </a:lnTo>
                  <a:lnTo>
                    <a:pt x="206" y="412"/>
                  </a:lnTo>
                  <a:lnTo>
                    <a:pt x="142" y="402"/>
                  </a:lnTo>
                  <a:lnTo>
                    <a:pt x="84" y="370"/>
                  </a:lnTo>
                  <a:lnTo>
                    <a:pt x="42" y="328"/>
                  </a:lnTo>
                  <a:lnTo>
                    <a:pt x="10" y="269"/>
                  </a:lnTo>
                  <a:lnTo>
                    <a:pt x="0" y="206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08" name="Freeform 15"/>
            <p:cNvSpPr>
              <a:spLocks/>
            </p:cNvSpPr>
            <p:nvPr/>
          </p:nvSpPr>
          <p:spPr bwMode="auto">
            <a:xfrm>
              <a:off x="3274" y="2803"/>
              <a:ext cx="412" cy="412"/>
            </a:xfrm>
            <a:custGeom>
              <a:avLst/>
              <a:gdLst>
                <a:gd name="T0" fmla="*/ 0 w 412"/>
                <a:gd name="T1" fmla="*/ 206 h 412"/>
                <a:gd name="T2" fmla="*/ 10 w 412"/>
                <a:gd name="T3" fmla="*/ 137 h 412"/>
                <a:gd name="T4" fmla="*/ 42 w 412"/>
                <a:gd name="T5" fmla="*/ 84 h 412"/>
                <a:gd name="T6" fmla="*/ 84 w 412"/>
                <a:gd name="T7" fmla="*/ 37 h 412"/>
                <a:gd name="T8" fmla="*/ 142 w 412"/>
                <a:gd name="T9" fmla="*/ 10 h 412"/>
                <a:gd name="T10" fmla="*/ 206 w 412"/>
                <a:gd name="T11" fmla="*/ 0 h 412"/>
                <a:gd name="T12" fmla="*/ 269 w 412"/>
                <a:gd name="T13" fmla="*/ 10 h 412"/>
                <a:gd name="T14" fmla="*/ 328 w 412"/>
                <a:gd name="T15" fmla="*/ 37 h 412"/>
                <a:gd name="T16" fmla="*/ 375 w 412"/>
                <a:gd name="T17" fmla="*/ 84 h 412"/>
                <a:gd name="T18" fmla="*/ 402 w 412"/>
                <a:gd name="T19" fmla="*/ 137 h 412"/>
                <a:gd name="T20" fmla="*/ 412 w 412"/>
                <a:gd name="T21" fmla="*/ 206 h 412"/>
                <a:gd name="T22" fmla="*/ 402 w 412"/>
                <a:gd name="T23" fmla="*/ 269 h 412"/>
                <a:gd name="T24" fmla="*/ 375 w 412"/>
                <a:gd name="T25" fmla="*/ 328 h 412"/>
                <a:gd name="T26" fmla="*/ 328 w 412"/>
                <a:gd name="T27" fmla="*/ 370 h 412"/>
                <a:gd name="T28" fmla="*/ 269 w 412"/>
                <a:gd name="T29" fmla="*/ 402 h 412"/>
                <a:gd name="T30" fmla="*/ 206 w 412"/>
                <a:gd name="T31" fmla="*/ 412 h 412"/>
                <a:gd name="T32" fmla="*/ 142 w 412"/>
                <a:gd name="T33" fmla="*/ 402 h 412"/>
                <a:gd name="T34" fmla="*/ 84 w 412"/>
                <a:gd name="T35" fmla="*/ 370 h 412"/>
                <a:gd name="T36" fmla="*/ 42 w 412"/>
                <a:gd name="T37" fmla="*/ 328 h 412"/>
                <a:gd name="T38" fmla="*/ 10 w 412"/>
                <a:gd name="T39" fmla="*/ 269 h 412"/>
                <a:gd name="T40" fmla="*/ 0 w 412"/>
                <a:gd name="T41" fmla="*/ 206 h 4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12"/>
                <a:gd name="T64" fmla="*/ 0 h 412"/>
                <a:gd name="T65" fmla="*/ 412 w 412"/>
                <a:gd name="T66" fmla="*/ 412 h 4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12" h="412">
                  <a:moveTo>
                    <a:pt x="0" y="206"/>
                  </a:moveTo>
                  <a:lnTo>
                    <a:pt x="10" y="137"/>
                  </a:lnTo>
                  <a:lnTo>
                    <a:pt x="42" y="84"/>
                  </a:lnTo>
                  <a:lnTo>
                    <a:pt x="84" y="37"/>
                  </a:lnTo>
                  <a:lnTo>
                    <a:pt x="142" y="10"/>
                  </a:lnTo>
                  <a:lnTo>
                    <a:pt x="206" y="0"/>
                  </a:lnTo>
                  <a:lnTo>
                    <a:pt x="269" y="10"/>
                  </a:lnTo>
                  <a:lnTo>
                    <a:pt x="328" y="37"/>
                  </a:lnTo>
                  <a:lnTo>
                    <a:pt x="375" y="84"/>
                  </a:lnTo>
                  <a:lnTo>
                    <a:pt x="402" y="137"/>
                  </a:lnTo>
                  <a:lnTo>
                    <a:pt x="412" y="206"/>
                  </a:lnTo>
                  <a:lnTo>
                    <a:pt x="402" y="269"/>
                  </a:lnTo>
                  <a:lnTo>
                    <a:pt x="375" y="328"/>
                  </a:lnTo>
                  <a:lnTo>
                    <a:pt x="328" y="370"/>
                  </a:lnTo>
                  <a:lnTo>
                    <a:pt x="269" y="402"/>
                  </a:lnTo>
                  <a:lnTo>
                    <a:pt x="206" y="412"/>
                  </a:lnTo>
                  <a:lnTo>
                    <a:pt x="142" y="402"/>
                  </a:lnTo>
                  <a:lnTo>
                    <a:pt x="84" y="370"/>
                  </a:lnTo>
                  <a:lnTo>
                    <a:pt x="42" y="328"/>
                  </a:lnTo>
                  <a:lnTo>
                    <a:pt x="10" y="269"/>
                  </a:lnTo>
                  <a:lnTo>
                    <a:pt x="0" y="206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09" name="Freeform 17"/>
            <p:cNvSpPr>
              <a:spLocks/>
            </p:cNvSpPr>
            <p:nvPr/>
          </p:nvSpPr>
          <p:spPr bwMode="auto">
            <a:xfrm>
              <a:off x="2814" y="3385"/>
              <a:ext cx="1544" cy="433"/>
            </a:xfrm>
            <a:custGeom>
              <a:avLst/>
              <a:gdLst>
                <a:gd name="T0" fmla="*/ 0 w 1544"/>
                <a:gd name="T1" fmla="*/ 0 h 433"/>
                <a:gd name="T2" fmla="*/ 1544 w 1544"/>
                <a:gd name="T3" fmla="*/ 0 h 433"/>
                <a:gd name="T4" fmla="*/ 0 w 1544"/>
                <a:gd name="T5" fmla="*/ 433 h 433"/>
                <a:gd name="T6" fmla="*/ 0 w 1544"/>
                <a:gd name="T7" fmla="*/ 0 h 4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4"/>
                <a:gd name="T13" fmla="*/ 0 h 433"/>
                <a:gd name="T14" fmla="*/ 1544 w 1544"/>
                <a:gd name="T15" fmla="*/ 433 h 4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4" h="433">
                  <a:moveTo>
                    <a:pt x="0" y="0"/>
                  </a:moveTo>
                  <a:lnTo>
                    <a:pt x="1544" y="0"/>
                  </a:lnTo>
                  <a:lnTo>
                    <a:pt x="0" y="4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0" name="Freeform 18"/>
            <p:cNvSpPr>
              <a:spLocks/>
            </p:cNvSpPr>
            <p:nvPr/>
          </p:nvSpPr>
          <p:spPr bwMode="auto">
            <a:xfrm>
              <a:off x="2814" y="3385"/>
              <a:ext cx="1544" cy="433"/>
            </a:xfrm>
            <a:custGeom>
              <a:avLst/>
              <a:gdLst>
                <a:gd name="T0" fmla="*/ 0 w 1544"/>
                <a:gd name="T1" fmla="*/ 0 h 433"/>
                <a:gd name="T2" fmla="*/ 1544 w 1544"/>
                <a:gd name="T3" fmla="*/ 0 h 433"/>
                <a:gd name="T4" fmla="*/ 0 w 1544"/>
                <a:gd name="T5" fmla="*/ 433 h 433"/>
                <a:gd name="T6" fmla="*/ 0 w 1544"/>
                <a:gd name="T7" fmla="*/ 0 h 4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4"/>
                <a:gd name="T13" fmla="*/ 0 h 433"/>
                <a:gd name="T14" fmla="*/ 1544 w 1544"/>
                <a:gd name="T15" fmla="*/ 433 h 4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4" h="433">
                  <a:moveTo>
                    <a:pt x="0" y="0"/>
                  </a:moveTo>
                  <a:lnTo>
                    <a:pt x="1544" y="0"/>
                  </a:lnTo>
                  <a:lnTo>
                    <a:pt x="0" y="433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1" name="Line 19"/>
            <p:cNvSpPr>
              <a:spLocks noChangeShapeType="1"/>
            </p:cNvSpPr>
            <p:nvPr/>
          </p:nvSpPr>
          <p:spPr bwMode="auto">
            <a:xfrm flipV="1">
              <a:off x="3247" y="2474"/>
              <a:ext cx="1502" cy="826"/>
            </a:xfrm>
            <a:prstGeom prst="line">
              <a:avLst/>
            </a:prstGeom>
            <a:noFill/>
            <a:ln w="333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2" name="Line 24"/>
            <p:cNvSpPr>
              <a:spLocks noChangeShapeType="1"/>
            </p:cNvSpPr>
            <p:nvPr/>
          </p:nvSpPr>
          <p:spPr bwMode="auto">
            <a:xfrm>
              <a:off x="1645" y="1041"/>
              <a:ext cx="1" cy="278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3" name="Line 25"/>
            <p:cNvSpPr>
              <a:spLocks noChangeShapeType="1"/>
            </p:cNvSpPr>
            <p:nvPr/>
          </p:nvSpPr>
          <p:spPr bwMode="auto">
            <a:xfrm>
              <a:off x="2665" y="1041"/>
              <a:ext cx="1" cy="278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4" name="Line 26"/>
            <p:cNvSpPr>
              <a:spLocks noChangeShapeType="1"/>
            </p:cNvSpPr>
            <p:nvPr/>
          </p:nvSpPr>
          <p:spPr bwMode="auto">
            <a:xfrm>
              <a:off x="3686" y="1041"/>
              <a:ext cx="1" cy="278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5" name="Freeform 29"/>
            <p:cNvSpPr>
              <a:spLocks/>
            </p:cNvSpPr>
            <p:nvPr/>
          </p:nvSpPr>
          <p:spPr bwMode="auto">
            <a:xfrm>
              <a:off x="899" y="1041"/>
              <a:ext cx="3808" cy="2783"/>
            </a:xfrm>
            <a:custGeom>
              <a:avLst/>
              <a:gdLst>
                <a:gd name="T0" fmla="*/ 3808 w 3808"/>
                <a:gd name="T1" fmla="*/ 0 h 2783"/>
                <a:gd name="T2" fmla="*/ 3808 w 3808"/>
                <a:gd name="T3" fmla="*/ 2783 h 2783"/>
                <a:gd name="T4" fmla="*/ 0 w 3808"/>
                <a:gd name="T5" fmla="*/ 2783 h 2783"/>
                <a:gd name="T6" fmla="*/ 0 60000 65536"/>
                <a:gd name="T7" fmla="*/ 0 60000 65536"/>
                <a:gd name="T8" fmla="*/ 0 60000 65536"/>
                <a:gd name="T9" fmla="*/ 0 w 3808"/>
                <a:gd name="T10" fmla="*/ 0 h 2783"/>
                <a:gd name="T11" fmla="*/ 3808 w 3808"/>
                <a:gd name="T12" fmla="*/ 2783 h 27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08" h="2783">
                  <a:moveTo>
                    <a:pt x="3808" y="0"/>
                  </a:moveTo>
                  <a:lnTo>
                    <a:pt x="3808" y="2783"/>
                  </a:lnTo>
                  <a:lnTo>
                    <a:pt x="0" y="278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6" name="Text Box 30"/>
            <p:cNvSpPr txBox="1">
              <a:spLocks noChangeArrowheads="1"/>
            </p:cNvSpPr>
            <p:nvPr/>
          </p:nvSpPr>
          <p:spPr bwMode="auto">
            <a:xfrm>
              <a:off x="4468" y="2568"/>
              <a:ext cx="2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1</a:t>
              </a:r>
            </a:p>
          </p:txBody>
        </p:sp>
        <p:sp>
          <p:nvSpPr>
            <p:cNvPr id="51217" name="Text Box 31"/>
            <p:cNvSpPr txBox="1">
              <a:spLocks noChangeArrowheads="1"/>
            </p:cNvSpPr>
            <p:nvPr/>
          </p:nvSpPr>
          <p:spPr bwMode="auto">
            <a:xfrm>
              <a:off x="4513" y="3612"/>
              <a:ext cx="2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2</a:t>
              </a:r>
            </a:p>
          </p:txBody>
        </p:sp>
        <p:sp>
          <p:nvSpPr>
            <p:cNvPr id="51218" name="Text Box 32"/>
            <p:cNvSpPr txBox="1">
              <a:spLocks noChangeArrowheads="1"/>
            </p:cNvSpPr>
            <p:nvPr/>
          </p:nvSpPr>
          <p:spPr bwMode="auto">
            <a:xfrm>
              <a:off x="3470" y="3612"/>
              <a:ext cx="2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3</a:t>
              </a:r>
            </a:p>
          </p:txBody>
        </p:sp>
        <p:sp>
          <p:nvSpPr>
            <p:cNvPr id="51219" name="Text Box 33"/>
            <p:cNvSpPr txBox="1">
              <a:spLocks noChangeArrowheads="1"/>
            </p:cNvSpPr>
            <p:nvPr/>
          </p:nvSpPr>
          <p:spPr bwMode="auto">
            <a:xfrm>
              <a:off x="3379" y="2886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A</a:t>
              </a:r>
            </a:p>
          </p:txBody>
        </p:sp>
        <p:sp>
          <p:nvSpPr>
            <p:cNvPr id="51220" name="Text Box 34"/>
            <p:cNvSpPr txBox="1">
              <a:spLocks noChangeArrowheads="1"/>
            </p:cNvSpPr>
            <p:nvPr/>
          </p:nvSpPr>
          <p:spPr bwMode="auto">
            <a:xfrm>
              <a:off x="2925" y="3475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B</a:t>
              </a: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47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Space </a:t>
            </a:r>
            <a:r>
              <a:rPr lang="en-US" altLang="ja-JP" smtClean="0"/>
              <a:t>S</a:t>
            </a:r>
            <a:r>
              <a:rPr lang="en-US" altLang="zh-TW" smtClean="0"/>
              <a:t>ubdivision</a:t>
            </a:r>
            <a:r>
              <a:rPr lang="en-US" altLang="zh-TW" sz="3000" smtClean="0"/>
              <a:t> </a:t>
            </a:r>
            <a:r>
              <a:rPr lang="en-US" altLang="ja-JP" smtClean="0"/>
              <a:t>A</a:t>
            </a:r>
            <a:r>
              <a:rPr lang="en-US" altLang="zh-TW" smtClean="0"/>
              <a:t>pproaches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5141913" y="2057400"/>
            <a:ext cx="2743200" cy="27432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V="1">
            <a:off x="6513513" y="20574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5141913" y="34290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52230" name="Group 6"/>
          <p:cNvGrpSpPr>
            <a:grpSpLocks/>
          </p:cNvGrpSpPr>
          <p:nvPr/>
        </p:nvGrpSpPr>
        <p:grpSpPr bwMode="auto">
          <a:xfrm>
            <a:off x="5218113" y="2133600"/>
            <a:ext cx="2590800" cy="2438400"/>
            <a:chOff x="144" y="1344"/>
            <a:chExt cx="1632" cy="1536"/>
          </a:xfrm>
        </p:grpSpPr>
        <p:sp>
          <p:nvSpPr>
            <p:cNvPr id="52251" name="Oval 7"/>
            <p:cNvSpPr>
              <a:spLocks noChangeArrowheads="1"/>
            </p:cNvSpPr>
            <p:nvPr/>
          </p:nvSpPr>
          <p:spPr bwMode="auto">
            <a:xfrm>
              <a:off x="192" y="1392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52" name="Oval 8"/>
            <p:cNvSpPr>
              <a:spLocks noChangeArrowheads="1"/>
            </p:cNvSpPr>
            <p:nvPr/>
          </p:nvSpPr>
          <p:spPr bwMode="auto">
            <a:xfrm>
              <a:off x="288" y="1488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53" name="Oval 9"/>
            <p:cNvSpPr>
              <a:spLocks noChangeArrowheads="1"/>
            </p:cNvSpPr>
            <p:nvPr/>
          </p:nvSpPr>
          <p:spPr bwMode="auto">
            <a:xfrm>
              <a:off x="144" y="1536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54" name="Oval 10"/>
            <p:cNvSpPr>
              <a:spLocks noChangeArrowheads="1"/>
            </p:cNvSpPr>
            <p:nvPr/>
          </p:nvSpPr>
          <p:spPr bwMode="auto">
            <a:xfrm>
              <a:off x="288" y="1824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55" name="Oval 11"/>
            <p:cNvSpPr>
              <a:spLocks noChangeArrowheads="1"/>
            </p:cNvSpPr>
            <p:nvPr/>
          </p:nvSpPr>
          <p:spPr bwMode="auto">
            <a:xfrm>
              <a:off x="576" y="1344"/>
              <a:ext cx="240" cy="24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56" name="Oval 12"/>
            <p:cNvSpPr>
              <a:spLocks noChangeArrowheads="1"/>
            </p:cNvSpPr>
            <p:nvPr/>
          </p:nvSpPr>
          <p:spPr bwMode="auto">
            <a:xfrm>
              <a:off x="624" y="1728"/>
              <a:ext cx="240" cy="24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57" name="Oval 13"/>
            <p:cNvSpPr>
              <a:spLocks noChangeArrowheads="1"/>
            </p:cNvSpPr>
            <p:nvPr/>
          </p:nvSpPr>
          <p:spPr bwMode="auto">
            <a:xfrm>
              <a:off x="240" y="2256"/>
              <a:ext cx="624" cy="624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58" name="Oval 14"/>
            <p:cNvSpPr>
              <a:spLocks noChangeArrowheads="1"/>
            </p:cNvSpPr>
            <p:nvPr/>
          </p:nvSpPr>
          <p:spPr bwMode="auto">
            <a:xfrm>
              <a:off x="1008" y="1680"/>
              <a:ext cx="768" cy="76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2231" name="Line 15"/>
          <p:cNvSpPr>
            <a:spLocks noChangeShapeType="1"/>
          </p:cNvSpPr>
          <p:nvPr/>
        </p:nvSpPr>
        <p:spPr bwMode="auto">
          <a:xfrm flipV="1">
            <a:off x="5827713" y="2057400"/>
            <a:ext cx="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2" name="Line 16"/>
          <p:cNvSpPr>
            <a:spLocks noChangeShapeType="1"/>
          </p:cNvSpPr>
          <p:nvPr/>
        </p:nvSpPr>
        <p:spPr bwMode="auto">
          <a:xfrm flipH="1">
            <a:off x="5141913" y="2743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3" name="Rectangle 18"/>
          <p:cNvSpPr>
            <a:spLocks noChangeArrowheads="1"/>
          </p:cNvSpPr>
          <p:nvPr/>
        </p:nvSpPr>
        <p:spPr bwMode="auto">
          <a:xfrm>
            <a:off x="1258888" y="2057400"/>
            <a:ext cx="2743200" cy="27432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2234" name="Group 19"/>
          <p:cNvGrpSpPr>
            <a:grpSpLocks/>
          </p:cNvGrpSpPr>
          <p:nvPr/>
        </p:nvGrpSpPr>
        <p:grpSpPr bwMode="auto">
          <a:xfrm>
            <a:off x="1335088" y="2133600"/>
            <a:ext cx="2590800" cy="2438400"/>
            <a:chOff x="2064" y="1344"/>
            <a:chExt cx="1632" cy="1536"/>
          </a:xfrm>
        </p:grpSpPr>
        <p:sp>
          <p:nvSpPr>
            <p:cNvPr id="52243" name="Oval 20"/>
            <p:cNvSpPr>
              <a:spLocks noChangeArrowheads="1"/>
            </p:cNvSpPr>
            <p:nvPr/>
          </p:nvSpPr>
          <p:spPr bwMode="auto">
            <a:xfrm>
              <a:off x="2112" y="1392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44" name="Oval 21"/>
            <p:cNvSpPr>
              <a:spLocks noChangeArrowheads="1"/>
            </p:cNvSpPr>
            <p:nvPr/>
          </p:nvSpPr>
          <p:spPr bwMode="auto">
            <a:xfrm>
              <a:off x="2208" y="1488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45" name="Oval 22"/>
            <p:cNvSpPr>
              <a:spLocks noChangeArrowheads="1"/>
            </p:cNvSpPr>
            <p:nvPr/>
          </p:nvSpPr>
          <p:spPr bwMode="auto">
            <a:xfrm>
              <a:off x="2064" y="1536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46" name="Oval 23"/>
            <p:cNvSpPr>
              <a:spLocks noChangeArrowheads="1"/>
            </p:cNvSpPr>
            <p:nvPr/>
          </p:nvSpPr>
          <p:spPr bwMode="auto">
            <a:xfrm>
              <a:off x="2208" y="1824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47" name="Oval 24"/>
            <p:cNvSpPr>
              <a:spLocks noChangeArrowheads="1"/>
            </p:cNvSpPr>
            <p:nvPr/>
          </p:nvSpPr>
          <p:spPr bwMode="auto">
            <a:xfrm>
              <a:off x="2496" y="1344"/>
              <a:ext cx="240" cy="24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48" name="Oval 25"/>
            <p:cNvSpPr>
              <a:spLocks noChangeArrowheads="1"/>
            </p:cNvSpPr>
            <p:nvPr/>
          </p:nvSpPr>
          <p:spPr bwMode="auto">
            <a:xfrm>
              <a:off x="2544" y="1728"/>
              <a:ext cx="240" cy="24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49" name="Oval 26"/>
            <p:cNvSpPr>
              <a:spLocks noChangeArrowheads="1"/>
            </p:cNvSpPr>
            <p:nvPr/>
          </p:nvSpPr>
          <p:spPr bwMode="auto">
            <a:xfrm>
              <a:off x="2160" y="2256"/>
              <a:ext cx="624" cy="624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250" name="Oval 27"/>
            <p:cNvSpPr>
              <a:spLocks noChangeArrowheads="1"/>
            </p:cNvSpPr>
            <p:nvPr/>
          </p:nvSpPr>
          <p:spPr bwMode="auto">
            <a:xfrm>
              <a:off x="2928" y="1680"/>
              <a:ext cx="768" cy="76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2235" name="Line 28"/>
          <p:cNvSpPr>
            <a:spLocks noChangeShapeType="1"/>
          </p:cNvSpPr>
          <p:nvPr/>
        </p:nvSpPr>
        <p:spPr bwMode="auto">
          <a:xfrm flipV="1">
            <a:off x="2630488" y="20574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6" name="Line 29"/>
          <p:cNvSpPr>
            <a:spLocks noChangeShapeType="1"/>
          </p:cNvSpPr>
          <p:nvPr/>
        </p:nvSpPr>
        <p:spPr bwMode="auto">
          <a:xfrm flipH="1">
            <a:off x="1258888" y="34290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7" name="Line 30"/>
          <p:cNvSpPr>
            <a:spLocks noChangeShapeType="1"/>
          </p:cNvSpPr>
          <p:nvPr/>
        </p:nvSpPr>
        <p:spPr bwMode="auto">
          <a:xfrm flipH="1">
            <a:off x="1258888" y="2743200"/>
            <a:ext cx="2736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8" name="Line 32"/>
          <p:cNvSpPr>
            <a:spLocks noChangeShapeType="1"/>
          </p:cNvSpPr>
          <p:nvPr/>
        </p:nvSpPr>
        <p:spPr bwMode="auto">
          <a:xfrm flipH="1">
            <a:off x="1258888" y="4149725"/>
            <a:ext cx="2736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39" name="Line 33"/>
          <p:cNvSpPr>
            <a:spLocks noChangeShapeType="1"/>
          </p:cNvSpPr>
          <p:nvPr/>
        </p:nvSpPr>
        <p:spPr bwMode="auto">
          <a:xfrm flipV="1">
            <a:off x="1919288" y="2060575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40" name="Line 34"/>
          <p:cNvSpPr>
            <a:spLocks noChangeShapeType="1"/>
          </p:cNvSpPr>
          <p:nvPr/>
        </p:nvSpPr>
        <p:spPr bwMode="auto">
          <a:xfrm flipV="1">
            <a:off x="3311525" y="2060575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2241" name="Text Box 35"/>
          <p:cNvSpPr txBox="1">
            <a:spLocks noChangeArrowheads="1"/>
          </p:cNvSpPr>
          <p:nvPr/>
        </p:nvSpPr>
        <p:spPr bwMode="auto">
          <a:xfrm>
            <a:off x="1403350" y="4868863"/>
            <a:ext cx="24415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ahoma" pitchFamily="34" charset="0"/>
              <a:buNone/>
            </a:pPr>
            <a:r>
              <a:rPr kumimoji="0" lang="en-GB" altLang="ja-JP" sz="2800" b="1">
                <a:solidFill>
                  <a:srgbClr val="000000"/>
                </a:solidFill>
                <a:latin typeface="Tahoma" pitchFamily="34" charset="0"/>
                <a:ea typeface="PMingLiU" pitchFamily="18" charset="-120"/>
              </a:rPr>
              <a:t>Uniform grid</a:t>
            </a:r>
          </a:p>
        </p:txBody>
      </p:sp>
      <p:sp>
        <p:nvSpPr>
          <p:cNvPr id="52242" name="Text Box 36"/>
          <p:cNvSpPr txBox="1">
            <a:spLocks noChangeArrowheads="1"/>
          </p:cNvSpPr>
          <p:nvPr/>
        </p:nvSpPr>
        <p:spPr bwMode="auto">
          <a:xfrm>
            <a:off x="5741988" y="4868863"/>
            <a:ext cx="16351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ahoma" pitchFamily="34" charset="0"/>
              <a:buNone/>
            </a:pPr>
            <a:r>
              <a:rPr kumimoji="0" lang="en-GB" altLang="ja-JP" sz="2800" b="1">
                <a:solidFill>
                  <a:srgbClr val="000000"/>
                </a:solidFill>
                <a:latin typeface="Tahoma" pitchFamily="34" charset="0"/>
                <a:ea typeface="PMingLiU" pitchFamily="18" charset="-120"/>
              </a:rPr>
              <a:t>K-d tree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400" smtClean="0"/>
              <a:t>Back-Face Culling = Front Facing</a:t>
            </a:r>
          </a:p>
        </p:txBody>
      </p:sp>
      <p:grpSp>
        <p:nvGrpSpPr>
          <p:cNvPr id="11267" name="Group 65"/>
          <p:cNvGrpSpPr>
            <a:grpSpLocks/>
          </p:cNvGrpSpPr>
          <p:nvPr/>
        </p:nvGrpSpPr>
        <p:grpSpPr bwMode="auto">
          <a:xfrm>
            <a:off x="2163763" y="1557338"/>
            <a:ext cx="4713287" cy="4614862"/>
            <a:chOff x="1363" y="981"/>
            <a:chExt cx="2969" cy="2907"/>
          </a:xfrm>
        </p:grpSpPr>
        <p:sp>
          <p:nvSpPr>
            <p:cNvPr id="11268" name="Text Box 6"/>
            <p:cNvSpPr txBox="1">
              <a:spLocks noChangeArrowheads="1"/>
            </p:cNvSpPr>
            <p:nvPr/>
          </p:nvSpPr>
          <p:spPr bwMode="auto">
            <a:xfrm>
              <a:off x="4120" y="981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x</a:t>
              </a:r>
            </a:p>
          </p:txBody>
        </p:sp>
        <p:sp>
          <p:nvSpPr>
            <p:cNvPr id="11269" name="Text Box 7"/>
            <p:cNvSpPr txBox="1">
              <a:spLocks noChangeArrowheads="1"/>
            </p:cNvSpPr>
            <p:nvPr/>
          </p:nvSpPr>
          <p:spPr bwMode="auto">
            <a:xfrm>
              <a:off x="1363" y="3607"/>
              <a:ext cx="20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z</a:t>
              </a:r>
            </a:p>
          </p:txBody>
        </p:sp>
        <p:sp>
          <p:nvSpPr>
            <p:cNvPr id="11270" name="Text Box 8"/>
            <p:cNvSpPr txBox="1">
              <a:spLocks noChangeArrowheads="1"/>
            </p:cNvSpPr>
            <p:nvPr/>
          </p:nvSpPr>
          <p:spPr bwMode="auto">
            <a:xfrm>
              <a:off x="2699" y="3657"/>
              <a:ext cx="2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G</a:t>
              </a:r>
            </a:p>
          </p:txBody>
        </p:sp>
        <p:sp>
          <p:nvSpPr>
            <p:cNvPr id="11271" name="Text Box 9"/>
            <p:cNvSpPr txBox="1">
              <a:spLocks noChangeArrowheads="1"/>
            </p:cNvSpPr>
            <p:nvPr/>
          </p:nvSpPr>
          <p:spPr bwMode="auto">
            <a:xfrm>
              <a:off x="1610" y="3203"/>
              <a:ext cx="23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H</a:t>
              </a:r>
            </a:p>
          </p:txBody>
        </p:sp>
        <p:sp>
          <p:nvSpPr>
            <p:cNvPr id="11272" name="Text Box 10"/>
            <p:cNvSpPr txBox="1">
              <a:spLocks noChangeArrowheads="1"/>
            </p:cNvSpPr>
            <p:nvPr/>
          </p:nvSpPr>
          <p:spPr bwMode="auto">
            <a:xfrm>
              <a:off x="2971" y="2795"/>
              <a:ext cx="21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E</a:t>
              </a:r>
            </a:p>
          </p:txBody>
        </p:sp>
        <p:sp>
          <p:nvSpPr>
            <p:cNvPr id="11273" name="Line 16"/>
            <p:cNvSpPr>
              <a:spLocks noChangeShapeType="1"/>
            </p:cNvSpPr>
            <p:nvPr/>
          </p:nvSpPr>
          <p:spPr bwMode="auto">
            <a:xfrm>
              <a:off x="1459" y="1116"/>
              <a:ext cx="1" cy="252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4" name="Line 17"/>
            <p:cNvSpPr>
              <a:spLocks noChangeShapeType="1"/>
            </p:cNvSpPr>
            <p:nvPr/>
          </p:nvSpPr>
          <p:spPr bwMode="auto">
            <a:xfrm>
              <a:off x="1464" y="1126"/>
              <a:ext cx="266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5" name="Freeform 22"/>
            <p:cNvSpPr>
              <a:spLocks/>
            </p:cNvSpPr>
            <p:nvPr/>
          </p:nvSpPr>
          <p:spPr bwMode="auto">
            <a:xfrm>
              <a:off x="1836" y="3157"/>
              <a:ext cx="87" cy="92"/>
            </a:xfrm>
            <a:custGeom>
              <a:avLst/>
              <a:gdLst>
                <a:gd name="T0" fmla="*/ 87 w 87"/>
                <a:gd name="T1" fmla="*/ 46 h 92"/>
                <a:gd name="T2" fmla="*/ 41 w 87"/>
                <a:gd name="T3" fmla="*/ 0 h 92"/>
                <a:gd name="T4" fmla="*/ 0 w 87"/>
                <a:gd name="T5" fmla="*/ 92 h 92"/>
                <a:gd name="T6" fmla="*/ 87 w 87"/>
                <a:gd name="T7" fmla="*/ 46 h 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92"/>
                <a:gd name="T14" fmla="*/ 87 w 87"/>
                <a:gd name="T15" fmla="*/ 92 h 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92">
                  <a:moveTo>
                    <a:pt x="87" y="46"/>
                  </a:moveTo>
                  <a:lnTo>
                    <a:pt x="41" y="0"/>
                  </a:lnTo>
                  <a:lnTo>
                    <a:pt x="0" y="92"/>
                  </a:lnTo>
                  <a:lnTo>
                    <a:pt x="87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6" name="Line 24"/>
            <p:cNvSpPr>
              <a:spLocks noChangeShapeType="1"/>
            </p:cNvSpPr>
            <p:nvPr/>
          </p:nvSpPr>
          <p:spPr bwMode="auto">
            <a:xfrm flipV="1">
              <a:off x="1892" y="3071"/>
              <a:ext cx="107" cy="11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7" name="Freeform 25"/>
            <p:cNvSpPr>
              <a:spLocks/>
            </p:cNvSpPr>
            <p:nvPr/>
          </p:nvSpPr>
          <p:spPr bwMode="auto">
            <a:xfrm>
              <a:off x="2800" y="3591"/>
              <a:ext cx="67" cy="92"/>
            </a:xfrm>
            <a:custGeom>
              <a:avLst/>
              <a:gdLst>
                <a:gd name="T0" fmla="*/ 67 w 67"/>
                <a:gd name="T1" fmla="*/ 0 h 92"/>
                <a:gd name="T2" fmla="*/ 0 w 67"/>
                <a:gd name="T3" fmla="*/ 0 h 92"/>
                <a:gd name="T4" fmla="*/ 31 w 67"/>
                <a:gd name="T5" fmla="*/ 92 h 92"/>
                <a:gd name="T6" fmla="*/ 67 w 67"/>
                <a:gd name="T7" fmla="*/ 0 h 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2"/>
                <a:gd name="T14" fmla="*/ 67 w 67"/>
                <a:gd name="T15" fmla="*/ 92 h 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2">
                  <a:moveTo>
                    <a:pt x="67" y="0"/>
                  </a:moveTo>
                  <a:lnTo>
                    <a:pt x="0" y="0"/>
                  </a:lnTo>
                  <a:lnTo>
                    <a:pt x="31" y="92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8" name="Line 27"/>
            <p:cNvSpPr>
              <a:spLocks noChangeShapeType="1"/>
            </p:cNvSpPr>
            <p:nvPr/>
          </p:nvSpPr>
          <p:spPr bwMode="auto">
            <a:xfrm flipV="1">
              <a:off x="2831" y="3443"/>
              <a:ext cx="1" cy="16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79" name="Freeform 28"/>
            <p:cNvSpPr>
              <a:spLocks/>
            </p:cNvSpPr>
            <p:nvPr/>
          </p:nvSpPr>
          <p:spPr bwMode="auto">
            <a:xfrm>
              <a:off x="3397" y="2065"/>
              <a:ext cx="87" cy="92"/>
            </a:xfrm>
            <a:custGeom>
              <a:avLst/>
              <a:gdLst>
                <a:gd name="T0" fmla="*/ 46 w 87"/>
                <a:gd name="T1" fmla="*/ 0 h 92"/>
                <a:gd name="T2" fmla="*/ 0 w 87"/>
                <a:gd name="T3" fmla="*/ 46 h 92"/>
                <a:gd name="T4" fmla="*/ 87 w 87"/>
                <a:gd name="T5" fmla="*/ 92 h 92"/>
                <a:gd name="T6" fmla="*/ 46 w 87"/>
                <a:gd name="T7" fmla="*/ 0 h 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92"/>
                <a:gd name="T14" fmla="*/ 87 w 87"/>
                <a:gd name="T15" fmla="*/ 92 h 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92">
                  <a:moveTo>
                    <a:pt x="46" y="0"/>
                  </a:moveTo>
                  <a:lnTo>
                    <a:pt x="0" y="46"/>
                  </a:lnTo>
                  <a:lnTo>
                    <a:pt x="87" y="9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0" name="Line 30"/>
            <p:cNvSpPr>
              <a:spLocks noChangeShapeType="1"/>
            </p:cNvSpPr>
            <p:nvPr/>
          </p:nvSpPr>
          <p:spPr bwMode="auto">
            <a:xfrm flipH="1" flipV="1">
              <a:off x="3321" y="1979"/>
              <a:ext cx="107" cy="12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1" name="Freeform 31"/>
            <p:cNvSpPr>
              <a:spLocks/>
            </p:cNvSpPr>
            <p:nvPr/>
          </p:nvSpPr>
          <p:spPr bwMode="auto">
            <a:xfrm>
              <a:off x="2903" y="2948"/>
              <a:ext cx="81" cy="97"/>
            </a:xfrm>
            <a:custGeom>
              <a:avLst/>
              <a:gdLst>
                <a:gd name="T0" fmla="*/ 51 w 81"/>
                <a:gd name="T1" fmla="*/ 0 h 97"/>
                <a:gd name="T2" fmla="*/ 0 w 81"/>
                <a:gd name="T3" fmla="*/ 41 h 97"/>
                <a:gd name="T4" fmla="*/ 81 w 81"/>
                <a:gd name="T5" fmla="*/ 97 h 97"/>
                <a:gd name="T6" fmla="*/ 51 w 81"/>
                <a:gd name="T7" fmla="*/ 0 h 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97"/>
                <a:gd name="T14" fmla="*/ 81 w 81"/>
                <a:gd name="T15" fmla="*/ 97 h 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97">
                  <a:moveTo>
                    <a:pt x="51" y="0"/>
                  </a:moveTo>
                  <a:lnTo>
                    <a:pt x="0" y="41"/>
                  </a:lnTo>
                  <a:lnTo>
                    <a:pt x="81" y="97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2" name="Line 33"/>
            <p:cNvSpPr>
              <a:spLocks noChangeShapeType="1"/>
            </p:cNvSpPr>
            <p:nvPr/>
          </p:nvSpPr>
          <p:spPr bwMode="auto">
            <a:xfrm flipH="1" flipV="1">
              <a:off x="2841" y="2846"/>
              <a:ext cx="92" cy="13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3" name="Line 42"/>
            <p:cNvSpPr>
              <a:spLocks noChangeShapeType="1"/>
            </p:cNvSpPr>
            <p:nvPr/>
          </p:nvSpPr>
          <p:spPr bwMode="auto">
            <a:xfrm flipH="1">
              <a:off x="2688" y="1381"/>
              <a:ext cx="1276" cy="117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4" name="Line 43"/>
            <p:cNvSpPr>
              <a:spLocks noChangeShapeType="1"/>
            </p:cNvSpPr>
            <p:nvPr/>
          </p:nvSpPr>
          <p:spPr bwMode="auto">
            <a:xfrm>
              <a:off x="2688" y="2555"/>
              <a:ext cx="296" cy="194"/>
            </a:xfrm>
            <a:prstGeom prst="line">
              <a:avLst/>
            </a:prstGeom>
            <a:noFill/>
            <a:ln w="31750">
              <a:solidFill>
                <a:srgbClr val="CCCC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5" name="Line 44"/>
            <p:cNvSpPr>
              <a:spLocks noChangeShapeType="1"/>
            </p:cNvSpPr>
            <p:nvPr/>
          </p:nvSpPr>
          <p:spPr bwMode="auto">
            <a:xfrm>
              <a:off x="2688" y="2948"/>
              <a:ext cx="587" cy="490"/>
            </a:xfrm>
            <a:prstGeom prst="line">
              <a:avLst/>
            </a:prstGeom>
            <a:noFill/>
            <a:ln w="31750">
              <a:solidFill>
                <a:srgbClr val="CCCC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6" name="Freeform 45"/>
            <p:cNvSpPr>
              <a:spLocks/>
            </p:cNvSpPr>
            <p:nvPr/>
          </p:nvSpPr>
          <p:spPr bwMode="auto">
            <a:xfrm>
              <a:off x="1612" y="2703"/>
              <a:ext cx="1663" cy="735"/>
            </a:xfrm>
            <a:custGeom>
              <a:avLst/>
              <a:gdLst>
                <a:gd name="T0" fmla="*/ 1663 w 1663"/>
                <a:gd name="T1" fmla="*/ 735 h 735"/>
                <a:gd name="T2" fmla="*/ 785 w 1663"/>
                <a:gd name="T3" fmla="*/ 735 h 735"/>
                <a:gd name="T4" fmla="*/ 0 w 1663"/>
                <a:gd name="T5" fmla="*/ 0 h 735"/>
                <a:gd name="T6" fmla="*/ 0 60000 65536"/>
                <a:gd name="T7" fmla="*/ 0 60000 65536"/>
                <a:gd name="T8" fmla="*/ 0 60000 65536"/>
                <a:gd name="T9" fmla="*/ 0 w 1663"/>
                <a:gd name="T10" fmla="*/ 0 h 735"/>
                <a:gd name="T11" fmla="*/ 1663 w 1663"/>
                <a:gd name="T12" fmla="*/ 735 h 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3" h="735">
                  <a:moveTo>
                    <a:pt x="1663" y="735"/>
                  </a:moveTo>
                  <a:lnTo>
                    <a:pt x="785" y="735"/>
                  </a:lnTo>
                  <a:lnTo>
                    <a:pt x="0" y="0"/>
                  </a:lnTo>
                </a:path>
              </a:pathLst>
            </a:cu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7" name="Freeform 46"/>
            <p:cNvSpPr>
              <a:spLocks/>
            </p:cNvSpPr>
            <p:nvPr/>
          </p:nvSpPr>
          <p:spPr bwMode="auto">
            <a:xfrm>
              <a:off x="1612" y="1381"/>
              <a:ext cx="2352" cy="1322"/>
            </a:xfrm>
            <a:custGeom>
              <a:avLst/>
              <a:gdLst>
                <a:gd name="T0" fmla="*/ 0 w 2352"/>
                <a:gd name="T1" fmla="*/ 1322 h 1322"/>
                <a:gd name="T2" fmla="*/ 1566 w 2352"/>
                <a:gd name="T3" fmla="*/ 0 h 1322"/>
                <a:gd name="T4" fmla="*/ 2352 w 2352"/>
                <a:gd name="T5" fmla="*/ 0 h 1322"/>
                <a:gd name="T6" fmla="*/ 0 60000 65536"/>
                <a:gd name="T7" fmla="*/ 0 60000 65536"/>
                <a:gd name="T8" fmla="*/ 0 60000 65536"/>
                <a:gd name="T9" fmla="*/ 0 w 2352"/>
                <a:gd name="T10" fmla="*/ 0 h 1322"/>
                <a:gd name="T11" fmla="*/ 2352 w 2352"/>
                <a:gd name="T12" fmla="*/ 1322 h 13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2" h="1322">
                  <a:moveTo>
                    <a:pt x="0" y="1322"/>
                  </a:moveTo>
                  <a:lnTo>
                    <a:pt x="1566" y="0"/>
                  </a:lnTo>
                  <a:lnTo>
                    <a:pt x="2352" y="0"/>
                  </a:lnTo>
                </a:path>
              </a:pathLst>
            </a:custGeom>
            <a:noFill/>
            <a:ln w="31750">
              <a:solidFill>
                <a:srgbClr val="CCCC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8" name="Line 47"/>
            <p:cNvSpPr>
              <a:spLocks noChangeShapeType="1"/>
            </p:cNvSpPr>
            <p:nvPr/>
          </p:nvSpPr>
          <p:spPr bwMode="auto">
            <a:xfrm>
              <a:off x="2280" y="1917"/>
              <a:ext cx="107" cy="123"/>
            </a:xfrm>
            <a:prstGeom prst="line">
              <a:avLst/>
            </a:prstGeom>
            <a:noFill/>
            <a:ln w="31750">
              <a:solidFill>
                <a:srgbClr val="CCCC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89" name="Line 48"/>
            <p:cNvSpPr>
              <a:spLocks noChangeShapeType="1"/>
            </p:cNvSpPr>
            <p:nvPr/>
          </p:nvSpPr>
          <p:spPr bwMode="auto">
            <a:xfrm>
              <a:off x="3576" y="1223"/>
              <a:ext cx="1" cy="164"/>
            </a:xfrm>
            <a:prstGeom prst="line">
              <a:avLst/>
            </a:prstGeom>
            <a:noFill/>
            <a:ln w="31750">
              <a:solidFill>
                <a:srgbClr val="CCCC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0" name="Line 49"/>
            <p:cNvSpPr>
              <a:spLocks noChangeShapeType="1"/>
            </p:cNvSpPr>
            <p:nvPr/>
          </p:nvSpPr>
          <p:spPr bwMode="auto">
            <a:xfrm flipH="1">
              <a:off x="2984" y="3066"/>
              <a:ext cx="107" cy="122"/>
            </a:xfrm>
            <a:prstGeom prst="line">
              <a:avLst/>
            </a:prstGeom>
            <a:noFill/>
            <a:ln w="31750">
              <a:solidFill>
                <a:srgbClr val="CCCC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1" name="Freeform 50"/>
            <p:cNvSpPr>
              <a:spLocks/>
            </p:cNvSpPr>
            <p:nvPr/>
          </p:nvSpPr>
          <p:spPr bwMode="auto">
            <a:xfrm>
              <a:off x="2224" y="1856"/>
              <a:ext cx="92" cy="92"/>
            </a:xfrm>
            <a:custGeom>
              <a:avLst/>
              <a:gdLst>
                <a:gd name="T0" fmla="*/ 41 w 92"/>
                <a:gd name="T1" fmla="*/ 92 h 92"/>
                <a:gd name="T2" fmla="*/ 92 w 92"/>
                <a:gd name="T3" fmla="*/ 51 h 92"/>
                <a:gd name="T4" fmla="*/ 0 w 92"/>
                <a:gd name="T5" fmla="*/ 0 h 92"/>
                <a:gd name="T6" fmla="*/ 41 w 92"/>
                <a:gd name="T7" fmla="*/ 92 h 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2"/>
                <a:gd name="T13" fmla="*/ 0 h 92"/>
                <a:gd name="T14" fmla="*/ 92 w 92"/>
                <a:gd name="T15" fmla="*/ 92 h 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2" h="92">
                  <a:moveTo>
                    <a:pt x="41" y="92"/>
                  </a:moveTo>
                  <a:lnTo>
                    <a:pt x="92" y="51"/>
                  </a:lnTo>
                  <a:lnTo>
                    <a:pt x="0" y="0"/>
                  </a:lnTo>
                  <a:lnTo>
                    <a:pt x="41" y="9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2" name="Freeform 52"/>
            <p:cNvSpPr>
              <a:spLocks/>
            </p:cNvSpPr>
            <p:nvPr/>
          </p:nvSpPr>
          <p:spPr bwMode="auto">
            <a:xfrm>
              <a:off x="3540" y="1142"/>
              <a:ext cx="67" cy="97"/>
            </a:xfrm>
            <a:custGeom>
              <a:avLst/>
              <a:gdLst>
                <a:gd name="T0" fmla="*/ 0 w 67"/>
                <a:gd name="T1" fmla="*/ 97 h 97"/>
                <a:gd name="T2" fmla="*/ 67 w 67"/>
                <a:gd name="T3" fmla="*/ 97 h 97"/>
                <a:gd name="T4" fmla="*/ 36 w 67"/>
                <a:gd name="T5" fmla="*/ 0 h 97"/>
                <a:gd name="T6" fmla="*/ 0 w 67"/>
                <a:gd name="T7" fmla="*/ 97 h 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7"/>
                <a:gd name="T14" fmla="*/ 67 w 67"/>
                <a:gd name="T15" fmla="*/ 97 h 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7">
                  <a:moveTo>
                    <a:pt x="0" y="97"/>
                  </a:moveTo>
                  <a:lnTo>
                    <a:pt x="67" y="97"/>
                  </a:lnTo>
                  <a:lnTo>
                    <a:pt x="36" y="0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3" name="Freeform 54"/>
            <p:cNvSpPr>
              <a:spLocks/>
            </p:cNvSpPr>
            <p:nvPr/>
          </p:nvSpPr>
          <p:spPr bwMode="auto">
            <a:xfrm>
              <a:off x="3056" y="3004"/>
              <a:ext cx="86" cy="92"/>
            </a:xfrm>
            <a:custGeom>
              <a:avLst/>
              <a:gdLst>
                <a:gd name="T0" fmla="*/ 0 w 86"/>
                <a:gd name="T1" fmla="*/ 51 h 92"/>
                <a:gd name="T2" fmla="*/ 51 w 86"/>
                <a:gd name="T3" fmla="*/ 92 h 92"/>
                <a:gd name="T4" fmla="*/ 86 w 86"/>
                <a:gd name="T5" fmla="*/ 0 h 92"/>
                <a:gd name="T6" fmla="*/ 0 w 86"/>
                <a:gd name="T7" fmla="*/ 51 h 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92"/>
                <a:gd name="T14" fmla="*/ 86 w 86"/>
                <a:gd name="T15" fmla="*/ 92 h 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92">
                  <a:moveTo>
                    <a:pt x="0" y="51"/>
                  </a:moveTo>
                  <a:lnTo>
                    <a:pt x="51" y="92"/>
                  </a:lnTo>
                  <a:lnTo>
                    <a:pt x="86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4" name="Line 56"/>
            <p:cNvSpPr>
              <a:spLocks noChangeShapeType="1"/>
            </p:cNvSpPr>
            <p:nvPr/>
          </p:nvSpPr>
          <p:spPr bwMode="auto">
            <a:xfrm flipH="1">
              <a:off x="2841" y="2520"/>
              <a:ext cx="92" cy="137"/>
            </a:xfrm>
            <a:prstGeom prst="line">
              <a:avLst/>
            </a:prstGeom>
            <a:noFill/>
            <a:ln w="31750">
              <a:solidFill>
                <a:srgbClr val="CCCC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5" name="Freeform 57"/>
            <p:cNvSpPr>
              <a:spLocks/>
            </p:cNvSpPr>
            <p:nvPr/>
          </p:nvSpPr>
          <p:spPr bwMode="auto">
            <a:xfrm>
              <a:off x="2897" y="2453"/>
              <a:ext cx="82" cy="97"/>
            </a:xfrm>
            <a:custGeom>
              <a:avLst/>
              <a:gdLst>
                <a:gd name="T0" fmla="*/ 0 w 82"/>
                <a:gd name="T1" fmla="*/ 61 h 97"/>
                <a:gd name="T2" fmla="*/ 57 w 82"/>
                <a:gd name="T3" fmla="*/ 97 h 97"/>
                <a:gd name="T4" fmla="*/ 82 w 82"/>
                <a:gd name="T5" fmla="*/ 0 h 97"/>
                <a:gd name="T6" fmla="*/ 0 w 82"/>
                <a:gd name="T7" fmla="*/ 61 h 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"/>
                <a:gd name="T13" fmla="*/ 0 h 97"/>
                <a:gd name="T14" fmla="*/ 82 w 82"/>
                <a:gd name="T15" fmla="*/ 97 h 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" h="97">
                  <a:moveTo>
                    <a:pt x="0" y="61"/>
                  </a:moveTo>
                  <a:lnTo>
                    <a:pt x="57" y="97"/>
                  </a:lnTo>
                  <a:lnTo>
                    <a:pt x="82" y="0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6" name="Line 59"/>
            <p:cNvSpPr>
              <a:spLocks noChangeShapeType="1"/>
            </p:cNvSpPr>
            <p:nvPr/>
          </p:nvSpPr>
          <p:spPr bwMode="auto">
            <a:xfrm flipH="1">
              <a:off x="2688" y="2749"/>
              <a:ext cx="296" cy="199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97" name="Text Box 60"/>
            <p:cNvSpPr txBox="1">
              <a:spLocks noChangeArrowheads="1"/>
            </p:cNvSpPr>
            <p:nvPr/>
          </p:nvSpPr>
          <p:spPr bwMode="auto">
            <a:xfrm>
              <a:off x="3476" y="2156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C</a:t>
              </a:r>
            </a:p>
          </p:txBody>
        </p:sp>
        <p:sp>
          <p:nvSpPr>
            <p:cNvPr id="11298" name="Text Box 61"/>
            <p:cNvSpPr txBox="1">
              <a:spLocks noChangeArrowheads="1"/>
            </p:cNvSpPr>
            <p:nvPr/>
          </p:nvSpPr>
          <p:spPr bwMode="auto">
            <a:xfrm>
              <a:off x="3561" y="1158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11299" name="Text Box 62"/>
            <p:cNvSpPr txBox="1">
              <a:spLocks noChangeArrowheads="1"/>
            </p:cNvSpPr>
            <p:nvPr/>
          </p:nvSpPr>
          <p:spPr bwMode="auto">
            <a:xfrm>
              <a:off x="2018" y="1752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11300" name="Text Box 63"/>
            <p:cNvSpPr txBox="1">
              <a:spLocks noChangeArrowheads="1"/>
            </p:cNvSpPr>
            <p:nvPr/>
          </p:nvSpPr>
          <p:spPr bwMode="auto">
            <a:xfrm>
              <a:off x="2971" y="2432"/>
              <a:ext cx="2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>
                  <a:solidFill>
                    <a:schemeClr val="accent1"/>
                  </a:solidFill>
                </a:rPr>
                <a:t>D</a:t>
              </a:r>
            </a:p>
          </p:txBody>
        </p:sp>
        <p:sp>
          <p:nvSpPr>
            <p:cNvPr id="11301" name="Text Box 64"/>
            <p:cNvSpPr txBox="1">
              <a:spLocks noChangeArrowheads="1"/>
            </p:cNvSpPr>
            <p:nvPr/>
          </p:nvSpPr>
          <p:spPr bwMode="auto">
            <a:xfrm>
              <a:off x="3107" y="3022"/>
              <a:ext cx="2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>
                  <a:solidFill>
                    <a:schemeClr val="accent1"/>
                  </a:solidFill>
                </a:rPr>
                <a:t>F</a:t>
              </a: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Space </a:t>
            </a:r>
            <a:r>
              <a:rPr lang="en-US" altLang="ja-JP" smtClean="0"/>
              <a:t>S</a:t>
            </a:r>
            <a:r>
              <a:rPr lang="en-US" altLang="zh-TW" smtClean="0"/>
              <a:t>ubdivision</a:t>
            </a:r>
            <a:r>
              <a:rPr lang="en-US" altLang="zh-TW" sz="3000" smtClean="0"/>
              <a:t> </a:t>
            </a:r>
            <a:r>
              <a:rPr lang="en-US" altLang="ja-JP" smtClean="0"/>
              <a:t>A</a:t>
            </a:r>
            <a:r>
              <a:rPr lang="en-US" altLang="zh-TW" smtClean="0"/>
              <a:t>pproaches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1258888" y="2057400"/>
            <a:ext cx="2743200" cy="27432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5141913" y="2057400"/>
            <a:ext cx="2743200" cy="27432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3253" name="Group 5"/>
          <p:cNvGrpSpPr>
            <a:grpSpLocks/>
          </p:cNvGrpSpPr>
          <p:nvPr/>
        </p:nvGrpSpPr>
        <p:grpSpPr bwMode="auto">
          <a:xfrm>
            <a:off x="1335088" y="2133600"/>
            <a:ext cx="2590800" cy="2438400"/>
            <a:chOff x="2064" y="1344"/>
            <a:chExt cx="1632" cy="1536"/>
          </a:xfrm>
        </p:grpSpPr>
        <p:sp>
          <p:nvSpPr>
            <p:cNvPr id="53274" name="Oval 6"/>
            <p:cNvSpPr>
              <a:spLocks noChangeArrowheads="1"/>
            </p:cNvSpPr>
            <p:nvPr/>
          </p:nvSpPr>
          <p:spPr bwMode="auto">
            <a:xfrm>
              <a:off x="2112" y="1392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75" name="Oval 7"/>
            <p:cNvSpPr>
              <a:spLocks noChangeArrowheads="1"/>
            </p:cNvSpPr>
            <p:nvPr/>
          </p:nvSpPr>
          <p:spPr bwMode="auto">
            <a:xfrm>
              <a:off x="2208" y="1488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76" name="Oval 8"/>
            <p:cNvSpPr>
              <a:spLocks noChangeArrowheads="1"/>
            </p:cNvSpPr>
            <p:nvPr/>
          </p:nvSpPr>
          <p:spPr bwMode="auto">
            <a:xfrm>
              <a:off x="2064" y="1536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77" name="Oval 9"/>
            <p:cNvSpPr>
              <a:spLocks noChangeArrowheads="1"/>
            </p:cNvSpPr>
            <p:nvPr/>
          </p:nvSpPr>
          <p:spPr bwMode="auto">
            <a:xfrm>
              <a:off x="2208" y="1824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78" name="Oval 10"/>
            <p:cNvSpPr>
              <a:spLocks noChangeArrowheads="1"/>
            </p:cNvSpPr>
            <p:nvPr/>
          </p:nvSpPr>
          <p:spPr bwMode="auto">
            <a:xfrm>
              <a:off x="2496" y="1344"/>
              <a:ext cx="240" cy="24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79" name="Oval 11"/>
            <p:cNvSpPr>
              <a:spLocks noChangeArrowheads="1"/>
            </p:cNvSpPr>
            <p:nvPr/>
          </p:nvSpPr>
          <p:spPr bwMode="auto">
            <a:xfrm>
              <a:off x="2544" y="1728"/>
              <a:ext cx="240" cy="24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80" name="Oval 12"/>
            <p:cNvSpPr>
              <a:spLocks noChangeArrowheads="1"/>
            </p:cNvSpPr>
            <p:nvPr/>
          </p:nvSpPr>
          <p:spPr bwMode="auto">
            <a:xfrm>
              <a:off x="2160" y="2256"/>
              <a:ext cx="624" cy="624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81" name="Oval 13"/>
            <p:cNvSpPr>
              <a:spLocks noChangeArrowheads="1"/>
            </p:cNvSpPr>
            <p:nvPr/>
          </p:nvSpPr>
          <p:spPr bwMode="auto">
            <a:xfrm>
              <a:off x="2928" y="1680"/>
              <a:ext cx="768" cy="76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3254" name="Group 14"/>
          <p:cNvGrpSpPr>
            <a:grpSpLocks/>
          </p:cNvGrpSpPr>
          <p:nvPr/>
        </p:nvGrpSpPr>
        <p:grpSpPr bwMode="auto">
          <a:xfrm>
            <a:off x="5218113" y="2133600"/>
            <a:ext cx="2590800" cy="2438400"/>
            <a:chOff x="2064" y="1344"/>
            <a:chExt cx="1632" cy="1536"/>
          </a:xfrm>
        </p:grpSpPr>
        <p:sp>
          <p:nvSpPr>
            <p:cNvPr id="53266" name="Oval 15"/>
            <p:cNvSpPr>
              <a:spLocks noChangeArrowheads="1"/>
            </p:cNvSpPr>
            <p:nvPr/>
          </p:nvSpPr>
          <p:spPr bwMode="auto">
            <a:xfrm>
              <a:off x="2112" y="1392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67" name="Oval 16"/>
            <p:cNvSpPr>
              <a:spLocks noChangeArrowheads="1"/>
            </p:cNvSpPr>
            <p:nvPr/>
          </p:nvSpPr>
          <p:spPr bwMode="auto">
            <a:xfrm>
              <a:off x="2208" y="1488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68" name="Oval 17"/>
            <p:cNvSpPr>
              <a:spLocks noChangeArrowheads="1"/>
            </p:cNvSpPr>
            <p:nvPr/>
          </p:nvSpPr>
          <p:spPr bwMode="auto">
            <a:xfrm>
              <a:off x="2064" y="1536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69" name="Oval 18"/>
            <p:cNvSpPr>
              <a:spLocks noChangeArrowheads="1"/>
            </p:cNvSpPr>
            <p:nvPr/>
          </p:nvSpPr>
          <p:spPr bwMode="auto">
            <a:xfrm>
              <a:off x="2208" y="1824"/>
              <a:ext cx="96" cy="96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70" name="Oval 19"/>
            <p:cNvSpPr>
              <a:spLocks noChangeArrowheads="1"/>
            </p:cNvSpPr>
            <p:nvPr/>
          </p:nvSpPr>
          <p:spPr bwMode="auto">
            <a:xfrm>
              <a:off x="2496" y="1344"/>
              <a:ext cx="240" cy="24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71" name="Oval 20"/>
            <p:cNvSpPr>
              <a:spLocks noChangeArrowheads="1"/>
            </p:cNvSpPr>
            <p:nvPr/>
          </p:nvSpPr>
          <p:spPr bwMode="auto">
            <a:xfrm>
              <a:off x="2544" y="1728"/>
              <a:ext cx="240" cy="24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72" name="Oval 21"/>
            <p:cNvSpPr>
              <a:spLocks noChangeArrowheads="1"/>
            </p:cNvSpPr>
            <p:nvPr/>
          </p:nvSpPr>
          <p:spPr bwMode="auto">
            <a:xfrm>
              <a:off x="2160" y="2256"/>
              <a:ext cx="624" cy="624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3273" name="Oval 22"/>
            <p:cNvSpPr>
              <a:spLocks noChangeArrowheads="1"/>
            </p:cNvSpPr>
            <p:nvPr/>
          </p:nvSpPr>
          <p:spPr bwMode="auto">
            <a:xfrm>
              <a:off x="2928" y="1680"/>
              <a:ext cx="768" cy="76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3255" name="Line 23"/>
          <p:cNvSpPr>
            <a:spLocks noChangeShapeType="1"/>
          </p:cNvSpPr>
          <p:nvPr/>
        </p:nvSpPr>
        <p:spPr bwMode="auto">
          <a:xfrm flipV="1">
            <a:off x="2630488" y="20574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56" name="Line 24"/>
          <p:cNvSpPr>
            <a:spLocks noChangeShapeType="1"/>
          </p:cNvSpPr>
          <p:nvPr/>
        </p:nvSpPr>
        <p:spPr bwMode="auto">
          <a:xfrm flipH="1">
            <a:off x="1258888" y="34290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57" name="Line 25"/>
          <p:cNvSpPr>
            <a:spLocks noChangeShapeType="1"/>
          </p:cNvSpPr>
          <p:nvPr/>
        </p:nvSpPr>
        <p:spPr bwMode="auto">
          <a:xfrm flipV="1">
            <a:off x="1928813" y="2057400"/>
            <a:ext cx="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58" name="Line 26"/>
          <p:cNvSpPr>
            <a:spLocks noChangeShapeType="1"/>
          </p:cNvSpPr>
          <p:nvPr/>
        </p:nvSpPr>
        <p:spPr bwMode="auto">
          <a:xfrm flipH="1">
            <a:off x="1258888" y="27432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59" name="Line 27"/>
          <p:cNvSpPr>
            <a:spLocks noChangeShapeType="1"/>
          </p:cNvSpPr>
          <p:nvPr/>
        </p:nvSpPr>
        <p:spPr bwMode="auto">
          <a:xfrm flipH="1" flipV="1">
            <a:off x="5599113" y="2057400"/>
            <a:ext cx="114300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60" name="Line 28"/>
          <p:cNvSpPr>
            <a:spLocks noChangeShapeType="1"/>
          </p:cNvSpPr>
          <p:nvPr/>
        </p:nvSpPr>
        <p:spPr bwMode="auto">
          <a:xfrm flipV="1">
            <a:off x="6208713" y="2057400"/>
            <a:ext cx="10668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61" name="Line 29"/>
          <p:cNvSpPr>
            <a:spLocks noChangeShapeType="1"/>
          </p:cNvSpPr>
          <p:nvPr/>
        </p:nvSpPr>
        <p:spPr bwMode="auto">
          <a:xfrm flipH="1">
            <a:off x="5141913" y="2590800"/>
            <a:ext cx="685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62" name="Line 30"/>
          <p:cNvSpPr>
            <a:spLocks noChangeShapeType="1"/>
          </p:cNvSpPr>
          <p:nvPr/>
        </p:nvSpPr>
        <p:spPr bwMode="auto">
          <a:xfrm>
            <a:off x="5318125" y="2971800"/>
            <a:ext cx="914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63" name="Line 31"/>
          <p:cNvSpPr>
            <a:spLocks noChangeShapeType="1"/>
          </p:cNvSpPr>
          <p:nvPr/>
        </p:nvSpPr>
        <p:spPr bwMode="auto">
          <a:xfrm>
            <a:off x="5827713" y="26670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264" name="Text Box 34"/>
          <p:cNvSpPr txBox="1">
            <a:spLocks noChangeArrowheads="1"/>
          </p:cNvSpPr>
          <p:nvPr/>
        </p:nvSpPr>
        <p:spPr bwMode="auto">
          <a:xfrm>
            <a:off x="1258888" y="4859338"/>
            <a:ext cx="27670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kumimoji="0" lang="en-US" altLang="zh-TW" sz="2800" b="1">
                <a:solidFill>
                  <a:srgbClr val="000000"/>
                </a:solidFill>
                <a:latin typeface="Tahoma" pitchFamily="34" charset="0"/>
                <a:ea typeface="PMingLiU" pitchFamily="18" charset="-120"/>
              </a:rPr>
              <a:t>Quadtree (2D)</a:t>
            </a:r>
          </a:p>
          <a:p>
            <a:pPr eaLnBrk="1" hangingPunct="1"/>
            <a:r>
              <a:rPr kumimoji="0" lang="en-US" altLang="zh-TW" sz="2800" b="1">
                <a:solidFill>
                  <a:srgbClr val="000000"/>
                </a:solidFill>
                <a:latin typeface="Tahoma" pitchFamily="34" charset="0"/>
                <a:ea typeface="PMingLiU" pitchFamily="18" charset="-120"/>
              </a:rPr>
              <a:t>Octree (3D)</a:t>
            </a:r>
            <a:endParaRPr kumimoji="0" lang="en-GB" altLang="ja-JP" sz="2800" b="1">
              <a:solidFill>
                <a:srgbClr val="000000"/>
              </a:solidFill>
              <a:latin typeface="Tahoma" pitchFamily="34" charset="0"/>
              <a:ea typeface="PMingLiU" pitchFamily="18" charset="-120"/>
            </a:endParaRPr>
          </a:p>
        </p:txBody>
      </p:sp>
      <p:sp>
        <p:nvSpPr>
          <p:cNvPr id="53265" name="Text Box 35"/>
          <p:cNvSpPr txBox="1">
            <a:spLocks noChangeArrowheads="1"/>
          </p:cNvSpPr>
          <p:nvPr/>
        </p:nvSpPr>
        <p:spPr bwMode="auto">
          <a:xfrm>
            <a:off x="5703888" y="4868863"/>
            <a:ext cx="17129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ahoma" pitchFamily="34" charset="0"/>
              <a:buNone/>
            </a:pPr>
            <a:r>
              <a:rPr kumimoji="0" lang="en-GB" altLang="ja-JP" sz="2800" b="1">
                <a:solidFill>
                  <a:srgbClr val="000000"/>
                </a:solidFill>
                <a:latin typeface="Tahoma" pitchFamily="34" charset="0"/>
                <a:ea typeface="PMingLiU" pitchFamily="18" charset="-120"/>
              </a:rPr>
              <a:t>BSP tree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49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Uniform </a:t>
            </a:r>
            <a:r>
              <a:rPr lang="en-US" altLang="ja-JP" smtClean="0"/>
              <a:t>G</a:t>
            </a:r>
            <a:r>
              <a:rPr lang="en-US" altLang="zh-TW" smtClean="0"/>
              <a:t>rid</a:t>
            </a:r>
          </a:p>
        </p:txBody>
      </p:sp>
      <p:sp>
        <p:nvSpPr>
          <p:cNvPr id="54275" name="Oval 9"/>
          <p:cNvSpPr>
            <a:spLocks noChangeArrowheads="1"/>
          </p:cNvSpPr>
          <p:nvPr/>
        </p:nvSpPr>
        <p:spPr bwMode="auto">
          <a:xfrm>
            <a:off x="609600" y="2232025"/>
            <a:ext cx="228600" cy="228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276" name="Oval 10"/>
          <p:cNvSpPr>
            <a:spLocks noChangeArrowheads="1"/>
          </p:cNvSpPr>
          <p:nvPr/>
        </p:nvSpPr>
        <p:spPr bwMode="auto">
          <a:xfrm>
            <a:off x="1524000" y="2917825"/>
            <a:ext cx="228600" cy="228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277" name="Oval 11"/>
          <p:cNvSpPr>
            <a:spLocks noChangeArrowheads="1"/>
          </p:cNvSpPr>
          <p:nvPr/>
        </p:nvSpPr>
        <p:spPr bwMode="auto">
          <a:xfrm>
            <a:off x="2819400" y="2384425"/>
            <a:ext cx="609600" cy="609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278" name="Oval 12"/>
          <p:cNvSpPr>
            <a:spLocks noChangeArrowheads="1"/>
          </p:cNvSpPr>
          <p:nvPr/>
        </p:nvSpPr>
        <p:spPr bwMode="auto">
          <a:xfrm>
            <a:off x="762000" y="4365625"/>
            <a:ext cx="762000" cy="76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279" name="Oval 13"/>
          <p:cNvSpPr>
            <a:spLocks noChangeArrowheads="1"/>
          </p:cNvSpPr>
          <p:nvPr/>
        </p:nvSpPr>
        <p:spPr bwMode="auto">
          <a:xfrm>
            <a:off x="2743200" y="3756025"/>
            <a:ext cx="1371600" cy="1371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50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1000" y="1851025"/>
            <a:ext cx="4114800" cy="41148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299" name="Oval 3"/>
          <p:cNvSpPr>
            <a:spLocks noChangeArrowheads="1"/>
          </p:cNvSpPr>
          <p:nvPr/>
        </p:nvSpPr>
        <p:spPr bwMode="auto">
          <a:xfrm>
            <a:off x="609600" y="2232025"/>
            <a:ext cx="228600" cy="228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1524000" y="2917825"/>
            <a:ext cx="228600" cy="228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2819400" y="2384425"/>
            <a:ext cx="609600" cy="609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762000" y="4365625"/>
            <a:ext cx="762000" cy="76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2743200" y="3756025"/>
            <a:ext cx="1371600" cy="1371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304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927225"/>
            <a:ext cx="4338637" cy="4525963"/>
          </a:xfrm>
          <a:noFill/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zh-TW" sz="2200" b="1" smtClean="0">
                <a:solidFill>
                  <a:srgbClr val="CC0000"/>
                </a:solidFill>
              </a:rPr>
              <a:t>Preprocess scene</a:t>
            </a:r>
          </a:p>
          <a:p>
            <a:pPr marL="533400" indent="-5334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zh-TW" sz="2200" smtClean="0"/>
              <a:t>Find bounding box</a:t>
            </a:r>
          </a:p>
        </p:txBody>
      </p:sp>
      <p:sp>
        <p:nvSpPr>
          <p:cNvPr id="55305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Uniform </a:t>
            </a:r>
            <a:r>
              <a:rPr lang="en-US" altLang="ja-JP" smtClean="0"/>
              <a:t>G</a:t>
            </a:r>
            <a:r>
              <a:rPr lang="en-US" altLang="zh-TW" smtClean="0"/>
              <a:t>rid</a:t>
            </a:r>
            <a:endParaRPr lang="en-US" altLang="ja-JP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A0A16-C53F-49D3-8FB4-EBF3EE4A3242}" type="slidenum">
              <a:rPr lang="en-US" altLang="ja-JP" smtClean="0"/>
              <a:pPr>
                <a:defRPr/>
              </a:pPr>
              <a:t>51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927225"/>
            <a:ext cx="4338637" cy="4525963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zh-TW" sz="2200" b="1" smtClean="0">
                <a:solidFill>
                  <a:srgbClr val="CC0000"/>
                </a:solidFill>
              </a:rPr>
              <a:t>Preprocess scene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z="2200" smtClean="0"/>
              <a:t>Find bounding box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z="2200" smtClean="0">
                <a:solidFill>
                  <a:schemeClr val="accent2"/>
                </a:solidFill>
              </a:rPr>
              <a:t>Determine grid resolution</a:t>
            </a:r>
          </a:p>
        </p:txBody>
      </p:sp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381000" y="1851025"/>
            <a:ext cx="4114800" cy="41148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4" name="Oval 5"/>
          <p:cNvSpPr>
            <a:spLocks noChangeArrowheads="1"/>
          </p:cNvSpPr>
          <p:nvPr/>
        </p:nvSpPr>
        <p:spPr bwMode="auto">
          <a:xfrm>
            <a:off x="609600" y="2232025"/>
            <a:ext cx="228600" cy="228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5" name="Oval 6"/>
          <p:cNvSpPr>
            <a:spLocks noChangeArrowheads="1"/>
          </p:cNvSpPr>
          <p:nvPr/>
        </p:nvSpPr>
        <p:spPr bwMode="auto">
          <a:xfrm>
            <a:off x="1524000" y="2917825"/>
            <a:ext cx="228600" cy="228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6" name="Oval 7"/>
          <p:cNvSpPr>
            <a:spLocks noChangeArrowheads="1"/>
          </p:cNvSpPr>
          <p:nvPr/>
        </p:nvSpPr>
        <p:spPr bwMode="auto">
          <a:xfrm>
            <a:off x="2819400" y="2384425"/>
            <a:ext cx="609600" cy="609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7" name="Oval 8"/>
          <p:cNvSpPr>
            <a:spLocks noChangeArrowheads="1"/>
          </p:cNvSpPr>
          <p:nvPr/>
        </p:nvSpPr>
        <p:spPr bwMode="auto">
          <a:xfrm>
            <a:off x="762000" y="4365625"/>
            <a:ext cx="762000" cy="76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8" name="Oval 9"/>
          <p:cNvSpPr>
            <a:spLocks noChangeArrowheads="1"/>
          </p:cNvSpPr>
          <p:nvPr/>
        </p:nvSpPr>
        <p:spPr bwMode="auto">
          <a:xfrm>
            <a:off x="2743200" y="3756025"/>
            <a:ext cx="1371600" cy="1371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9" name="Rectangle 10"/>
          <p:cNvSpPr>
            <a:spLocks noChangeArrowheads="1"/>
          </p:cNvSpPr>
          <p:nvPr/>
        </p:nvSpPr>
        <p:spPr bwMode="auto">
          <a:xfrm>
            <a:off x="3810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0" name="Rectangle 11"/>
          <p:cNvSpPr>
            <a:spLocks noChangeArrowheads="1"/>
          </p:cNvSpPr>
          <p:nvPr/>
        </p:nvSpPr>
        <p:spPr bwMode="auto">
          <a:xfrm>
            <a:off x="6096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1" name="Rectangle 12"/>
          <p:cNvSpPr>
            <a:spLocks noChangeArrowheads="1"/>
          </p:cNvSpPr>
          <p:nvPr/>
        </p:nvSpPr>
        <p:spPr bwMode="auto">
          <a:xfrm>
            <a:off x="8382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2" name="Rectangle 13"/>
          <p:cNvSpPr>
            <a:spLocks noChangeArrowheads="1"/>
          </p:cNvSpPr>
          <p:nvPr/>
        </p:nvSpPr>
        <p:spPr bwMode="auto">
          <a:xfrm>
            <a:off x="10668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3" name="Rectangle 14"/>
          <p:cNvSpPr>
            <a:spLocks noChangeArrowheads="1"/>
          </p:cNvSpPr>
          <p:nvPr/>
        </p:nvSpPr>
        <p:spPr bwMode="auto">
          <a:xfrm>
            <a:off x="12954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4" name="Rectangle 15"/>
          <p:cNvSpPr>
            <a:spLocks noChangeArrowheads="1"/>
          </p:cNvSpPr>
          <p:nvPr/>
        </p:nvSpPr>
        <p:spPr bwMode="auto">
          <a:xfrm>
            <a:off x="15240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5" name="Rectangle 16"/>
          <p:cNvSpPr>
            <a:spLocks noChangeArrowheads="1"/>
          </p:cNvSpPr>
          <p:nvPr/>
        </p:nvSpPr>
        <p:spPr bwMode="auto">
          <a:xfrm>
            <a:off x="17526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6" name="Rectangle 17"/>
          <p:cNvSpPr>
            <a:spLocks noChangeArrowheads="1"/>
          </p:cNvSpPr>
          <p:nvPr/>
        </p:nvSpPr>
        <p:spPr bwMode="auto">
          <a:xfrm>
            <a:off x="19812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7" name="Rectangle 18"/>
          <p:cNvSpPr>
            <a:spLocks noChangeArrowheads="1"/>
          </p:cNvSpPr>
          <p:nvPr/>
        </p:nvSpPr>
        <p:spPr bwMode="auto">
          <a:xfrm>
            <a:off x="22098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8" name="Rectangle 19"/>
          <p:cNvSpPr>
            <a:spLocks noChangeArrowheads="1"/>
          </p:cNvSpPr>
          <p:nvPr/>
        </p:nvSpPr>
        <p:spPr bwMode="auto">
          <a:xfrm>
            <a:off x="24384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39" name="Rectangle 20"/>
          <p:cNvSpPr>
            <a:spLocks noChangeArrowheads="1"/>
          </p:cNvSpPr>
          <p:nvPr/>
        </p:nvSpPr>
        <p:spPr bwMode="auto">
          <a:xfrm>
            <a:off x="26670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40" name="Rectangle 21"/>
          <p:cNvSpPr>
            <a:spLocks noChangeArrowheads="1"/>
          </p:cNvSpPr>
          <p:nvPr/>
        </p:nvSpPr>
        <p:spPr bwMode="auto">
          <a:xfrm>
            <a:off x="28956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41" name="Rectangle 22"/>
          <p:cNvSpPr>
            <a:spLocks noChangeArrowheads="1"/>
          </p:cNvSpPr>
          <p:nvPr/>
        </p:nvSpPr>
        <p:spPr bwMode="auto">
          <a:xfrm>
            <a:off x="31242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42" name="Rectangle 23"/>
          <p:cNvSpPr>
            <a:spLocks noChangeArrowheads="1"/>
          </p:cNvSpPr>
          <p:nvPr/>
        </p:nvSpPr>
        <p:spPr bwMode="auto">
          <a:xfrm>
            <a:off x="33528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43" name="Rectangle 24"/>
          <p:cNvSpPr>
            <a:spLocks noChangeArrowheads="1"/>
          </p:cNvSpPr>
          <p:nvPr/>
        </p:nvSpPr>
        <p:spPr bwMode="auto">
          <a:xfrm>
            <a:off x="35814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44" name="Rectangle 25"/>
          <p:cNvSpPr>
            <a:spLocks noChangeArrowheads="1"/>
          </p:cNvSpPr>
          <p:nvPr/>
        </p:nvSpPr>
        <p:spPr bwMode="auto">
          <a:xfrm>
            <a:off x="38100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45" name="Rectangle 26"/>
          <p:cNvSpPr>
            <a:spLocks noChangeArrowheads="1"/>
          </p:cNvSpPr>
          <p:nvPr/>
        </p:nvSpPr>
        <p:spPr bwMode="auto">
          <a:xfrm>
            <a:off x="40386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46" name="Rectangle 27"/>
          <p:cNvSpPr>
            <a:spLocks noChangeArrowheads="1"/>
          </p:cNvSpPr>
          <p:nvPr/>
        </p:nvSpPr>
        <p:spPr bwMode="auto">
          <a:xfrm>
            <a:off x="42672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47" name="Rectangle 28"/>
          <p:cNvSpPr>
            <a:spLocks noChangeArrowheads="1"/>
          </p:cNvSpPr>
          <p:nvPr/>
        </p:nvSpPr>
        <p:spPr bwMode="auto">
          <a:xfrm>
            <a:off x="3810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48" name="Rectangle 29"/>
          <p:cNvSpPr>
            <a:spLocks noChangeArrowheads="1"/>
          </p:cNvSpPr>
          <p:nvPr/>
        </p:nvSpPr>
        <p:spPr bwMode="auto">
          <a:xfrm>
            <a:off x="6096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49" name="Rectangle 30"/>
          <p:cNvSpPr>
            <a:spLocks noChangeArrowheads="1"/>
          </p:cNvSpPr>
          <p:nvPr/>
        </p:nvSpPr>
        <p:spPr bwMode="auto">
          <a:xfrm>
            <a:off x="8382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50" name="Rectangle 31"/>
          <p:cNvSpPr>
            <a:spLocks noChangeArrowheads="1"/>
          </p:cNvSpPr>
          <p:nvPr/>
        </p:nvSpPr>
        <p:spPr bwMode="auto">
          <a:xfrm>
            <a:off x="10668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51" name="Rectangle 32"/>
          <p:cNvSpPr>
            <a:spLocks noChangeArrowheads="1"/>
          </p:cNvSpPr>
          <p:nvPr/>
        </p:nvSpPr>
        <p:spPr bwMode="auto">
          <a:xfrm>
            <a:off x="12954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52" name="Rectangle 33"/>
          <p:cNvSpPr>
            <a:spLocks noChangeArrowheads="1"/>
          </p:cNvSpPr>
          <p:nvPr/>
        </p:nvSpPr>
        <p:spPr bwMode="auto">
          <a:xfrm>
            <a:off x="15240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53" name="Rectangle 34"/>
          <p:cNvSpPr>
            <a:spLocks noChangeArrowheads="1"/>
          </p:cNvSpPr>
          <p:nvPr/>
        </p:nvSpPr>
        <p:spPr bwMode="auto">
          <a:xfrm>
            <a:off x="17526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54" name="Rectangle 35"/>
          <p:cNvSpPr>
            <a:spLocks noChangeArrowheads="1"/>
          </p:cNvSpPr>
          <p:nvPr/>
        </p:nvSpPr>
        <p:spPr bwMode="auto">
          <a:xfrm>
            <a:off x="19812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55" name="Rectangle 36"/>
          <p:cNvSpPr>
            <a:spLocks noChangeArrowheads="1"/>
          </p:cNvSpPr>
          <p:nvPr/>
        </p:nvSpPr>
        <p:spPr bwMode="auto">
          <a:xfrm>
            <a:off x="22098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56" name="Rectangle 37"/>
          <p:cNvSpPr>
            <a:spLocks noChangeArrowheads="1"/>
          </p:cNvSpPr>
          <p:nvPr/>
        </p:nvSpPr>
        <p:spPr bwMode="auto">
          <a:xfrm>
            <a:off x="24384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57" name="Rectangle 38"/>
          <p:cNvSpPr>
            <a:spLocks noChangeArrowheads="1"/>
          </p:cNvSpPr>
          <p:nvPr/>
        </p:nvSpPr>
        <p:spPr bwMode="auto">
          <a:xfrm>
            <a:off x="26670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58" name="Rectangle 39"/>
          <p:cNvSpPr>
            <a:spLocks noChangeArrowheads="1"/>
          </p:cNvSpPr>
          <p:nvPr/>
        </p:nvSpPr>
        <p:spPr bwMode="auto">
          <a:xfrm>
            <a:off x="28956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59" name="Rectangle 40"/>
          <p:cNvSpPr>
            <a:spLocks noChangeArrowheads="1"/>
          </p:cNvSpPr>
          <p:nvPr/>
        </p:nvSpPr>
        <p:spPr bwMode="auto">
          <a:xfrm>
            <a:off x="31242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60" name="Rectangle 41"/>
          <p:cNvSpPr>
            <a:spLocks noChangeArrowheads="1"/>
          </p:cNvSpPr>
          <p:nvPr/>
        </p:nvSpPr>
        <p:spPr bwMode="auto">
          <a:xfrm>
            <a:off x="33528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61" name="Rectangle 42"/>
          <p:cNvSpPr>
            <a:spLocks noChangeArrowheads="1"/>
          </p:cNvSpPr>
          <p:nvPr/>
        </p:nvSpPr>
        <p:spPr bwMode="auto">
          <a:xfrm>
            <a:off x="35814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62" name="Rectangle 43"/>
          <p:cNvSpPr>
            <a:spLocks noChangeArrowheads="1"/>
          </p:cNvSpPr>
          <p:nvPr/>
        </p:nvSpPr>
        <p:spPr bwMode="auto">
          <a:xfrm>
            <a:off x="38100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63" name="Rectangle 44"/>
          <p:cNvSpPr>
            <a:spLocks noChangeArrowheads="1"/>
          </p:cNvSpPr>
          <p:nvPr/>
        </p:nvSpPr>
        <p:spPr bwMode="auto">
          <a:xfrm>
            <a:off x="40386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64" name="Rectangle 45"/>
          <p:cNvSpPr>
            <a:spLocks noChangeArrowheads="1"/>
          </p:cNvSpPr>
          <p:nvPr/>
        </p:nvSpPr>
        <p:spPr bwMode="auto">
          <a:xfrm>
            <a:off x="42672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65" name="Rectangle 46"/>
          <p:cNvSpPr>
            <a:spLocks noChangeArrowheads="1"/>
          </p:cNvSpPr>
          <p:nvPr/>
        </p:nvSpPr>
        <p:spPr bwMode="auto">
          <a:xfrm>
            <a:off x="3810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66" name="Rectangle 47"/>
          <p:cNvSpPr>
            <a:spLocks noChangeArrowheads="1"/>
          </p:cNvSpPr>
          <p:nvPr/>
        </p:nvSpPr>
        <p:spPr bwMode="auto">
          <a:xfrm>
            <a:off x="6096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67" name="Rectangle 48"/>
          <p:cNvSpPr>
            <a:spLocks noChangeArrowheads="1"/>
          </p:cNvSpPr>
          <p:nvPr/>
        </p:nvSpPr>
        <p:spPr bwMode="auto">
          <a:xfrm>
            <a:off x="8382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68" name="Rectangle 49"/>
          <p:cNvSpPr>
            <a:spLocks noChangeArrowheads="1"/>
          </p:cNvSpPr>
          <p:nvPr/>
        </p:nvSpPr>
        <p:spPr bwMode="auto">
          <a:xfrm>
            <a:off x="10668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69" name="Rectangle 50"/>
          <p:cNvSpPr>
            <a:spLocks noChangeArrowheads="1"/>
          </p:cNvSpPr>
          <p:nvPr/>
        </p:nvSpPr>
        <p:spPr bwMode="auto">
          <a:xfrm>
            <a:off x="12954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70" name="Rectangle 51"/>
          <p:cNvSpPr>
            <a:spLocks noChangeArrowheads="1"/>
          </p:cNvSpPr>
          <p:nvPr/>
        </p:nvSpPr>
        <p:spPr bwMode="auto">
          <a:xfrm>
            <a:off x="15240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71" name="Rectangle 52"/>
          <p:cNvSpPr>
            <a:spLocks noChangeArrowheads="1"/>
          </p:cNvSpPr>
          <p:nvPr/>
        </p:nvSpPr>
        <p:spPr bwMode="auto">
          <a:xfrm>
            <a:off x="17526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72" name="Rectangle 53"/>
          <p:cNvSpPr>
            <a:spLocks noChangeArrowheads="1"/>
          </p:cNvSpPr>
          <p:nvPr/>
        </p:nvSpPr>
        <p:spPr bwMode="auto">
          <a:xfrm>
            <a:off x="19812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73" name="Rectangle 54"/>
          <p:cNvSpPr>
            <a:spLocks noChangeArrowheads="1"/>
          </p:cNvSpPr>
          <p:nvPr/>
        </p:nvSpPr>
        <p:spPr bwMode="auto">
          <a:xfrm>
            <a:off x="22098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74" name="Rectangle 55"/>
          <p:cNvSpPr>
            <a:spLocks noChangeArrowheads="1"/>
          </p:cNvSpPr>
          <p:nvPr/>
        </p:nvSpPr>
        <p:spPr bwMode="auto">
          <a:xfrm>
            <a:off x="24384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75" name="Rectangle 56"/>
          <p:cNvSpPr>
            <a:spLocks noChangeArrowheads="1"/>
          </p:cNvSpPr>
          <p:nvPr/>
        </p:nvSpPr>
        <p:spPr bwMode="auto">
          <a:xfrm>
            <a:off x="26670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76" name="Rectangle 57"/>
          <p:cNvSpPr>
            <a:spLocks noChangeArrowheads="1"/>
          </p:cNvSpPr>
          <p:nvPr/>
        </p:nvSpPr>
        <p:spPr bwMode="auto">
          <a:xfrm>
            <a:off x="28956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77" name="Rectangle 58"/>
          <p:cNvSpPr>
            <a:spLocks noChangeArrowheads="1"/>
          </p:cNvSpPr>
          <p:nvPr/>
        </p:nvSpPr>
        <p:spPr bwMode="auto">
          <a:xfrm>
            <a:off x="31242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78" name="Rectangle 59"/>
          <p:cNvSpPr>
            <a:spLocks noChangeArrowheads="1"/>
          </p:cNvSpPr>
          <p:nvPr/>
        </p:nvSpPr>
        <p:spPr bwMode="auto">
          <a:xfrm>
            <a:off x="33528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79" name="Rectangle 60"/>
          <p:cNvSpPr>
            <a:spLocks noChangeArrowheads="1"/>
          </p:cNvSpPr>
          <p:nvPr/>
        </p:nvSpPr>
        <p:spPr bwMode="auto">
          <a:xfrm>
            <a:off x="35814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80" name="Rectangle 61"/>
          <p:cNvSpPr>
            <a:spLocks noChangeArrowheads="1"/>
          </p:cNvSpPr>
          <p:nvPr/>
        </p:nvSpPr>
        <p:spPr bwMode="auto">
          <a:xfrm>
            <a:off x="38100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81" name="Rectangle 62"/>
          <p:cNvSpPr>
            <a:spLocks noChangeArrowheads="1"/>
          </p:cNvSpPr>
          <p:nvPr/>
        </p:nvSpPr>
        <p:spPr bwMode="auto">
          <a:xfrm>
            <a:off x="40386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82" name="Rectangle 63"/>
          <p:cNvSpPr>
            <a:spLocks noChangeArrowheads="1"/>
          </p:cNvSpPr>
          <p:nvPr/>
        </p:nvSpPr>
        <p:spPr bwMode="auto">
          <a:xfrm>
            <a:off x="42672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83" name="Rectangle 64"/>
          <p:cNvSpPr>
            <a:spLocks noChangeArrowheads="1"/>
          </p:cNvSpPr>
          <p:nvPr/>
        </p:nvSpPr>
        <p:spPr bwMode="auto">
          <a:xfrm>
            <a:off x="3810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84" name="Rectangle 65"/>
          <p:cNvSpPr>
            <a:spLocks noChangeArrowheads="1"/>
          </p:cNvSpPr>
          <p:nvPr/>
        </p:nvSpPr>
        <p:spPr bwMode="auto">
          <a:xfrm>
            <a:off x="6096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85" name="Rectangle 66"/>
          <p:cNvSpPr>
            <a:spLocks noChangeArrowheads="1"/>
          </p:cNvSpPr>
          <p:nvPr/>
        </p:nvSpPr>
        <p:spPr bwMode="auto">
          <a:xfrm>
            <a:off x="8382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86" name="Rectangle 67"/>
          <p:cNvSpPr>
            <a:spLocks noChangeArrowheads="1"/>
          </p:cNvSpPr>
          <p:nvPr/>
        </p:nvSpPr>
        <p:spPr bwMode="auto">
          <a:xfrm>
            <a:off x="10668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87" name="Rectangle 68"/>
          <p:cNvSpPr>
            <a:spLocks noChangeArrowheads="1"/>
          </p:cNvSpPr>
          <p:nvPr/>
        </p:nvSpPr>
        <p:spPr bwMode="auto">
          <a:xfrm>
            <a:off x="12954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88" name="Rectangle 69"/>
          <p:cNvSpPr>
            <a:spLocks noChangeArrowheads="1"/>
          </p:cNvSpPr>
          <p:nvPr/>
        </p:nvSpPr>
        <p:spPr bwMode="auto">
          <a:xfrm>
            <a:off x="15240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89" name="Rectangle 70"/>
          <p:cNvSpPr>
            <a:spLocks noChangeArrowheads="1"/>
          </p:cNvSpPr>
          <p:nvPr/>
        </p:nvSpPr>
        <p:spPr bwMode="auto">
          <a:xfrm>
            <a:off x="17526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90" name="Rectangle 71"/>
          <p:cNvSpPr>
            <a:spLocks noChangeArrowheads="1"/>
          </p:cNvSpPr>
          <p:nvPr/>
        </p:nvSpPr>
        <p:spPr bwMode="auto">
          <a:xfrm>
            <a:off x="19812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91" name="Rectangle 72"/>
          <p:cNvSpPr>
            <a:spLocks noChangeArrowheads="1"/>
          </p:cNvSpPr>
          <p:nvPr/>
        </p:nvSpPr>
        <p:spPr bwMode="auto">
          <a:xfrm>
            <a:off x="22098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92" name="Rectangle 73"/>
          <p:cNvSpPr>
            <a:spLocks noChangeArrowheads="1"/>
          </p:cNvSpPr>
          <p:nvPr/>
        </p:nvSpPr>
        <p:spPr bwMode="auto">
          <a:xfrm>
            <a:off x="24384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93" name="Rectangle 74"/>
          <p:cNvSpPr>
            <a:spLocks noChangeArrowheads="1"/>
          </p:cNvSpPr>
          <p:nvPr/>
        </p:nvSpPr>
        <p:spPr bwMode="auto">
          <a:xfrm>
            <a:off x="26670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94" name="Rectangle 75"/>
          <p:cNvSpPr>
            <a:spLocks noChangeArrowheads="1"/>
          </p:cNvSpPr>
          <p:nvPr/>
        </p:nvSpPr>
        <p:spPr bwMode="auto">
          <a:xfrm>
            <a:off x="28956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95" name="Rectangle 76"/>
          <p:cNvSpPr>
            <a:spLocks noChangeArrowheads="1"/>
          </p:cNvSpPr>
          <p:nvPr/>
        </p:nvSpPr>
        <p:spPr bwMode="auto">
          <a:xfrm>
            <a:off x="31242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96" name="Rectangle 77"/>
          <p:cNvSpPr>
            <a:spLocks noChangeArrowheads="1"/>
          </p:cNvSpPr>
          <p:nvPr/>
        </p:nvSpPr>
        <p:spPr bwMode="auto">
          <a:xfrm>
            <a:off x="33528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97" name="Rectangle 78"/>
          <p:cNvSpPr>
            <a:spLocks noChangeArrowheads="1"/>
          </p:cNvSpPr>
          <p:nvPr/>
        </p:nvSpPr>
        <p:spPr bwMode="auto">
          <a:xfrm>
            <a:off x="35814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98" name="Rectangle 79"/>
          <p:cNvSpPr>
            <a:spLocks noChangeArrowheads="1"/>
          </p:cNvSpPr>
          <p:nvPr/>
        </p:nvSpPr>
        <p:spPr bwMode="auto">
          <a:xfrm>
            <a:off x="38100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99" name="Rectangle 80"/>
          <p:cNvSpPr>
            <a:spLocks noChangeArrowheads="1"/>
          </p:cNvSpPr>
          <p:nvPr/>
        </p:nvSpPr>
        <p:spPr bwMode="auto">
          <a:xfrm>
            <a:off x="40386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00" name="Rectangle 81"/>
          <p:cNvSpPr>
            <a:spLocks noChangeArrowheads="1"/>
          </p:cNvSpPr>
          <p:nvPr/>
        </p:nvSpPr>
        <p:spPr bwMode="auto">
          <a:xfrm>
            <a:off x="42672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01" name="Rectangle 82"/>
          <p:cNvSpPr>
            <a:spLocks noChangeArrowheads="1"/>
          </p:cNvSpPr>
          <p:nvPr/>
        </p:nvSpPr>
        <p:spPr bwMode="auto">
          <a:xfrm>
            <a:off x="3810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02" name="Rectangle 83"/>
          <p:cNvSpPr>
            <a:spLocks noChangeArrowheads="1"/>
          </p:cNvSpPr>
          <p:nvPr/>
        </p:nvSpPr>
        <p:spPr bwMode="auto">
          <a:xfrm>
            <a:off x="6096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03" name="Rectangle 84"/>
          <p:cNvSpPr>
            <a:spLocks noChangeArrowheads="1"/>
          </p:cNvSpPr>
          <p:nvPr/>
        </p:nvSpPr>
        <p:spPr bwMode="auto">
          <a:xfrm>
            <a:off x="8382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04" name="Rectangle 85"/>
          <p:cNvSpPr>
            <a:spLocks noChangeArrowheads="1"/>
          </p:cNvSpPr>
          <p:nvPr/>
        </p:nvSpPr>
        <p:spPr bwMode="auto">
          <a:xfrm>
            <a:off x="10668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05" name="Rectangle 86"/>
          <p:cNvSpPr>
            <a:spLocks noChangeArrowheads="1"/>
          </p:cNvSpPr>
          <p:nvPr/>
        </p:nvSpPr>
        <p:spPr bwMode="auto">
          <a:xfrm>
            <a:off x="12954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06" name="Rectangle 87"/>
          <p:cNvSpPr>
            <a:spLocks noChangeArrowheads="1"/>
          </p:cNvSpPr>
          <p:nvPr/>
        </p:nvSpPr>
        <p:spPr bwMode="auto">
          <a:xfrm>
            <a:off x="15240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07" name="Rectangle 88"/>
          <p:cNvSpPr>
            <a:spLocks noChangeArrowheads="1"/>
          </p:cNvSpPr>
          <p:nvPr/>
        </p:nvSpPr>
        <p:spPr bwMode="auto">
          <a:xfrm>
            <a:off x="17526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08" name="Rectangle 89"/>
          <p:cNvSpPr>
            <a:spLocks noChangeArrowheads="1"/>
          </p:cNvSpPr>
          <p:nvPr/>
        </p:nvSpPr>
        <p:spPr bwMode="auto">
          <a:xfrm>
            <a:off x="19812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09" name="Rectangle 90"/>
          <p:cNvSpPr>
            <a:spLocks noChangeArrowheads="1"/>
          </p:cNvSpPr>
          <p:nvPr/>
        </p:nvSpPr>
        <p:spPr bwMode="auto">
          <a:xfrm>
            <a:off x="22098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10" name="Rectangle 91"/>
          <p:cNvSpPr>
            <a:spLocks noChangeArrowheads="1"/>
          </p:cNvSpPr>
          <p:nvPr/>
        </p:nvSpPr>
        <p:spPr bwMode="auto">
          <a:xfrm>
            <a:off x="24384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11" name="Rectangle 92"/>
          <p:cNvSpPr>
            <a:spLocks noChangeArrowheads="1"/>
          </p:cNvSpPr>
          <p:nvPr/>
        </p:nvSpPr>
        <p:spPr bwMode="auto">
          <a:xfrm>
            <a:off x="26670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12" name="Rectangle 93"/>
          <p:cNvSpPr>
            <a:spLocks noChangeArrowheads="1"/>
          </p:cNvSpPr>
          <p:nvPr/>
        </p:nvSpPr>
        <p:spPr bwMode="auto">
          <a:xfrm>
            <a:off x="28956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13" name="Rectangle 94"/>
          <p:cNvSpPr>
            <a:spLocks noChangeArrowheads="1"/>
          </p:cNvSpPr>
          <p:nvPr/>
        </p:nvSpPr>
        <p:spPr bwMode="auto">
          <a:xfrm>
            <a:off x="31242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14" name="Rectangle 95"/>
          <p:cNvSpPr>
            <a:spLocks noChangeArrowheads="1"/>
          </p:cNvSpPr>
          <p:nvPr/>
        </p:nvSpPr>
        <p:spPr bwMode="auto">
          <a:xfrm>
            <a:off x="33528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15" name="Rectangle 96"/>
          <p:cNvSpPr>
            <a:spLocks noChangeArrowheads="1"/>
          </p:cNvSpPr>
          <p:nvPr/>
        </p:nvSpPr>
        <p:spPr bwMode="auto">
          <a:xfrm>
            <a:off x="35814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16" name="Rectangle 97"/>
          <p:cNvSpPr>
            <a:spLocks noChangeArrowheads="1"/>
          </p:cNvSpPr>
          <p:nvPr/>
        </p:nvSpPr>
        <p:spPr bwMode="auto">
          <a:xfrm>
            <a:off x="38100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17" name="Rectangle 98"/>
          <p:cNvSpPr>
            <a:spLocks noChangeArrowheads="1"/>
          </p:cNvSpPr>
          <p:nvPr/>
        </p:nvSpPr>
        <p:spPr bwMode="auto">
          <a:xfrm>
            <a:off x="40386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18" name="Rectangle 99"/>
          <p:cNvSpPr>
            <a:spLocks noChangeArrowheads="1"/>
          </p:cNvSpPr>
          <p:nvPr/>
        </p:nvSpPr>
        <p:spPr bwMode="auto">
          <a:xfrm>
            <a:off x="42672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19" name="Rectangle 100"/>
          <p:cNvSpPr>
            <a:spLocks noChangeArrowheads="1"/>
          </p:cNvSpPr>
          <p:nvPr/>
        </p:nvSpPr>
        <p:spPr bwMode="auto">
          <a:xfrm>
            <a:off x="3810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20" name="Rectangle 101"/>
          <p:cNvSpPr>
            <a:spLocks noChangeArrowheads="1"/>
          </p:cNvSpPr>
          <p:nvPr/>
        </p:nvSpPr>
        <p:spPr bwMode="auto">
          <a:xfrm>
            <a:off x="6096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21" name="Rectangle 102"/>
          <p:cNvSpPr>
            <a:spLocks noChangeArrowheads="1"/>
          </p:cNvSpPr>
          <p:nvPr/>
        </p:nvSpPr>
        <p:spPr bwMode="auto">
          <a:xfrm>
            <a:off x="8382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22" name="Rectangle 103"/>
          <p:cNvSpPr>
            <a:spLocks noChangeArrowheads="1"/>
          </p:cNvSpPr>
          <p:nvPr/>
        </p:nvSpPr>
        <p:spPr bwMode="auto">
          <a:xfrm>
            <a:off x="10668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23" name="Rectangle 104"/>
          <p:cNvSpPr>
            <a:spLocks noChangeArrowheads="1"/>
          </p:cNvSpPr>
          <p:nvPr/>
        </p:nvSpPr>
        <p:spPr bwMode="auto">
          <a:xfrm>
            <a:off x="12954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24" name="Rectangle 105"/>
          <p:cNvSpPr>
            <a:spLocks noChangeArrowheads="1"/>
          </p:cNvSpPr>
          <p:nvPr/>
        </p:nvSpPr>
        <p:spPr bwMode="auto">
          <a:xfrm>
            <a:off x="15240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25" name="Rectangle 106"/>
          <p:cNvSpPr>
            <a:spLocks noChangeArrowheads="1"/>
          </p:cNvSpPr>
          <p:nvPr/>
        </p:nvSpPr>
        <p:spPr bwMode="auto">
          <a:xfrm>
            <a:off x="17526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26" name="Rectangle 107"/>
          <p:cNvSpPr>
            <a:spLocks noChangeArrowheads="1"/>
          </p:cNvSpPr>
          <p:nvPr/>
        </p:nvSpPr>
        <p:spPr bwMode="auto">
          <a:xfrm>
            <a:off x="19812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27" name="Rectangle 108"/>
          <p:cNvSpPr>
            <a:spLocks noChangeArrowheads="1"/>
          </p:cNvSpPr>
          <p:nvPr/>
        </p:nvSpPr>
        <p:spPr bwMode="auto">
          <a:xfrm>
            <a:off x="22098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28" name="Rectangle 109"/>
          <p:cNvSpPr>
            <a:spLocks noChangeArrowheads="1"/>
          </p:cNvSpPr>
          <p:nvPr/>
        </p:nvSpPr>
        <p:spPr bwMode="auto">
          <a:xfrm>
            <a:off x="24384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29" name="Rectangle 110"/>
          <p:cNvSpPr>
            <a:spLocks noChangeArrowheads="1"/>
          </p:cNvSpPr>
          <p:nvPr/>
        </p:nvSpPr>
        <p:spPr bwMode="auto">
          <a:xfrm>
            <a:off x="26670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30" name="Rectangle 111"/>
          <p:cNvSpPr>
            <a:spLocks noChangeArrowheads="1"/>
          </p:cNvSpPr>
          <p:nvPr/>
        </p:nvSpPr>
        <p:spPr bwMode="auto">
          <a:xfrm>
            <a:off x="28956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31" name="Rectangle 112"/>
          <p:cNvSpPr>
            <a:spLocks noChangeArrowheads="1"/>
          </p:cNvSpPr>
          <p:nvPr/>
        </p:nvSpPr>
        <p:spPr bwMode="auto">
          <a:xfrm>
            <a:off x="31242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32" name="Rectangle 113"/>
          <p:cNvSpPr>
            <a:spLocks noChangeArrowheads="1"/>
          </p:cNvSpPr>
          <p:nvPr/>
        </p:nvSpPr>
        <p:spPr bwMode="auto">
          <a:xfrm>
            <a:off x="33528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33" name="Rectangle 114"/>
          <p:cNvSpPr>
            <a:spLocks noChangeArrowheads="1"/>
          </p:cNvSpPr>
          <p:nvPr/>
        </p:nvSpPr>
        <p:spPr bwMode="auto">
          <a:xfrm>
            <a:off x="35814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34" name="Rectangle 115"/>
          <p:cNvSpPr>
            <a:spLocks noChangeArrowheads="1"/>
          </p:cNvSpPr>
          <p:nvPr/>
        </p:nvSpPr>
        <p:spPr bwMode="auto">
          <a:xfrm>
            <a:off x="38100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35" name="Rectangle 116"/>
          <p:cNvSpPr>
            <a:spLocks noChangeArrowheads="1"/>
          </p:cNvSpPr>
          <p:nvPr/>
        </p:nvSpPr>
        <p:spPr bwMode="auto">
          <a:xfrm>
            <a:off x="40386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36" name="Rectangle 117"/>
          <p:cNvSpPr>
            <a:spLocks noChangeArrowheads="1"/>
          </p:cNvSpPr>
          <p:nvPr/>
        </p:nvSpPr>
        <p:spPr bwMode="auto">
          <a:xfrm>
            <a:off x="42672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37" name="Rectangle 118"/>
          <p:cNvSpPr>
            <a:spLocks noChangeArrowheads="1"/>
          </p:cNvSpPr>
          <p:nvPr/>
        </p:nvSpPr>
        <p:spPr bwMode="auto">
          <a:xfrm>
            <a:off x="3810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38" name="Rectangle 119"/>
          <p:cNvSpPr>
            <a:spLocks noChangeArrowheads="1"/>
          </p:cNvSpPr>
          <p:nvPr/>
        </p:nvSpPr>
        <p:spPr bwMode="auto">
          <a:xfrm>
            <a:off x="6096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39" name="Rectangle 120"/>
          <p:cNvSpPr>
            <a:spLocks noChangeArrowheads="1"/>
          </p:cNvSpPr>
          <p:nvPr/>
        </p:nvSpPr>
        <p:spPr bwMode="auto">
          <a:xfrm>
            <a:off x="8382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40" name="Rectangle 121"/>
          <p:cNvSpPr>
            <a:spLocks noChangeArrowheads="1"/>
          </p:cNvSpPr>
          <p:nvPr/>
        </p:nvSpPr>
        <p:spPr bwMode="auto">
          <a:xfrm>
            <a:off x="10668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41" name="Rectangle 122"/>
          <p:cNvSpPr>
            <a:spLocks noChangeArrowheads="1"/>
          </p:cNvSpPr>
          <p:nvPr/>
        </p:nvSpPr>
        <p:spPr bwMode="auto">
          <a:xfrm>
            <a:off x="12954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42" name="Rectangle 123"/>
          <p:cNvSpPr>
            <a:spLocks noChangeArrowheads="1"/>
          </p:cNvSpPr>
          <p:nvPr/>
        </p:nvSpPr>
        <p:spPr bwMode="auto">
          <a:xfrm>
            <a:off x="15240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43" name="Rectangle 124"/>
          <p:cNvSpPr>
            <a:spLocks noChangeArrowheads="1"/>
          </p:cNvSpPr>
          <p:nvPr/>
        </p:nvSpPr>
        <p:spPr bwMode="auto">
          <a:xfrm>
            <a:off x="17526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44" name="Rectangle 125"/>
          <p:cNvSpPr>
            <a:spLocks noChangeArrowheads="1"/>
          </p:cNvSpPr>
          <p:nvPr/>
        </p:nvSpPr>
        <p:spPr bwMode="auto">
          <a:xfrm>
            <a:off x="19812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45" name="Rectangle 126"/>
          <p:cNvSpPr>
            <a:spLocks noChangeArrowheads="1"/>
          </p:cNvSpPr>
          <p:nvPr/>
        </p:nvSpPr>
        <p:spPr bwMode="auto">
          <a:xfrm>
            <a:off x="22098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46" name="Rectangle 127"/>
          <p:cNvSpPr>
            <a:spLocks noChangeArrowheads="1"/>
          </p:cNvSpPr>
          <p:nvPr/>
        </p:nvSpPr>
        <p:spPr bwMode="auto">
          <a:xfrm>
            <a:off x="24384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47" name="Rectangle 128"/>
          <p:cNvSpPr>
            <a:spLocks noChangeArrowheads="1"/>
          </p:cNvSpPr>
          <p:nvPr/>
        </p:nvSpPr>
        <p:spPr bwMode="auto">
          <a:xfrm>
            <a:off x="26670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48" name="Rectangle 129"/>
          <p:cNvSpPr>
            <a:spLocks noChangeArrowheads="1"/>
          </p:cNvSpPr>
          <p:nvPr/>
        </p:nvSpPr>
        <p:spPr bwMode="auto">
          <a:xfrm>
            <a:off x="28956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49" name="Rectangle 130"/>
          <p:cNvSpPr>
            <a:spLocks noChangeArrowheads="1"/>
          </p:cNvSpPr>
          <p:nvPr/>
        </p:nvSpPr>
        <p:spPr bwMode="auto">
          <a:xfrm>
            <a:off x="31242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50" name="Rectangle 131"/>
          <p:cNvSpPr>
            <a:spLocks noChangeArrowheads="1"/>
          </p:cNvSpPr>
          <p:nvPr/>
        </p:nvSpPr>
        <p:spPr bwMode="auto">
          <a:xfrm>
            <a:off x="33528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51" name="Rectangle 132"/>
          <p:cNvSpPr>
            <a:spLocks noChangeArrowheads="1"/>
          </p:cNvSpPr>
          <p:nvPr/>
        </p:nvSpPr>
        <p:spPr bwMode="auto">
          <a:xfrm>
            <a:off x="35814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52" name="Rectangle 133"/>
          <p:cNvSpPr>
            <a:spLocks noChangeArrowheads="1"/>
          </p:cNvSpPr>
          <p:nvPr/>
        </p:nvSpPr>
        <p:spPr bwMode="auto">
          <a:xfrm>
            <a:off x="38100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53" name="Rectangle 134"/>
          <p:cNvSpPr>
            <a:spLocks noChangeArrowheads="1"/>
          </p:cNvSpPr>
          <p:nvPr/>
        </p:nvSpPr>
        <p:spPr bwMode="auto">
          <a:xfrm>
            <a:off x="40386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54" name="Rectangle 135"/>
          <p:cNvSpPr>
            <a:spLocks noChangeArrowheads="1"/>
          </p:cNvSpPr>
          <p:nvPr/>
        </p:nvSpPr>
        <p:spPr bwMode="auto">
          <a:xfrm>
            <a:off x="42672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55" name="Rectangle 136"/>
          <p:cNvSpPr>
            <a:spLocks noChangeArrowheads="1"/>
          </p:cNvSpPr>
          <p:nvPr/>
        </p:nvSpPr>
        <p:spPr bwMode="auto">
          <a:xfrm>
            <a:off x="3810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56" name="Rectangle 137"/>
          <p:cNvSpPr>
            <a:spLocks noChangeArrowheads="1"/>
          </p:cNvSpPr>
          <p:nvPr/>
        </p:nvSpPr>
        <p:spPr bwMode="auto">
          <a:xfrm>
            <a:off x="6096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57" name="Rectangle 138"/>
          <p:cNvSpPr>
            <a:spLocks noChangeArrowheads="1"/>
          </p:cNvSpPr>
          <p:nvPr/>
        </p:nvSpPr>
        <p:spPr bwMode="auto">
          <a:xfrm>
            <a:off x="8382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58" name="Rectangle 139"/>
          <p:cNvSpPr>
            <a:spLocks noChangeArrowheads="1"/>
          </p:cNvSpPr>
          <p:nvPr/>
        </p:nvSpPr>
        <p:spPr bwMode="auto">
          <a:xfrm>
            <a:off x="10668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59" name="Rectangle 140"/>
          <p:cNvSpPr>
            <a:spLocks noChangeArrowheads="1"/>
          </p:cNvSpPr>
          <p:nvPr/>
        </p:nvSpPr>
        <p:spPr bwMode="auto">
          <a:xfrm>
            <a:off x="12954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60" name="Rectangle 141"/>
          <p:cNvSpPr>
            <a:spLocks noChangeArrowheads="1"/>
          </p:cNvSpPr>
          <p:nvPr/>
        </p:nvSpPr>
        <p:spPr bwMode="auto">
          <a:xfrm>
            <a:off x="15240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61" name="Rectangle 142"/>
          <p:cNvSpPr>
            <a:spLocks noChangeArrowheads="1"/>
          </p:cNvSpPr>
          <p:nvPr/>
        </p:nvSpPr>
        <p:spPr bwMode="auto">
          <a:xfrm>
            <a:off x="17526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62" name="Rectangle 143"/>
          <p:cNvSpPr>
            <a:spLocks noChangeArrowheads="1"/>
          </p:cNvSpPr>
          <p:nvPr/>
        </p:nvSpPr>
        <p:spPr bwMode="auto">
          <a:xfrm>
            <a:off x="19812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63" name="Rectangle 144"/>
          <p:cNvSpPr>
            <a:spLocks noChangeArrowheads="1"/>
          </p:cNvSpPr>
          <p:nvPr/>
        </p:nvSpPr>
        <p:spPr bwMode="auto">
          <a:xfrm>
            <a:off x="22098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64" name="Rectangle 145"/>
          <p:cNvSpPr>
            <a:spLocks noChangeArrowheads="1"/>
          </p:cNvSpPr>
          <p:nvPr/>
        </p:nvSpPr>
        <p:spPr bwMode="auto">
          <a:xfrm>
            <a:off x="24384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65" name="Rectangle 146"/>
          <p:cNvSpPr>
            <a:spLocks noChangeArrowheads="1"/>
          </p:cNvSpPr>
          <p:nvPr/>
        </p:nvSpPr>
        <p:spPr bwMode="auto">
          <a:xfrm>
            <a:off x="26670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66" name="Rectangle 147"/>
          <p:cNvSpPr>
            <a:spLocks noChangeArrowheads="1"/>
          </p:cNvSpPr>
          <p:nvPr/>
        </p:nvSpPr>
        <p:spPr bwMode="auto">
          <a:xfrm>
            <a:off x="28956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67" name="Rectangle 148"/>
          <p:cNvSpPr>
            <a:spLocks noChangeArrowheads="1"/>
          </p:cNvSpPr>
          <p:nvPr/>
        </p:nvSpPr>
        <p:spPr bwMode="auto">
          <a:xfrm>
            <a:off x="31242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68" name="Rectangle 149"/>
          <p:cNvSpPr>
            <a:spLocks noChangeArrowheads="1"/>
          </p:cNvSpPr>
          <p:nvPr/>
        </p:nvSpPr>
        <p:spPr bwMode="auto">
          <a:xfrm>
            <a:off x="33528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69" name="Rectangle 150"/>
          <p:cNvSpPr>
            <a:spLocks noChangeArrowheads="1"/>
          </p:cNvSpPr>
          <p:nvPr/>
        </p:nvSpPr>
        <p:spPr bwMode="auto">
          <a:xfrm>
            <a:off x="35814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70" name="Rectangle 151"/>
          <p:cNvSpPr>
            <a:spLocks noChangeArrowheads="1"/>
          </p:cNvSpPr>
          <p:nvPr/>
        </p:nvSpPr>
        <p:spPr bwMode="auto">
          <a:xfrm>
            <a:off x="38100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71" name="Rectangle 152"/>
          <p:cNvSpPr>
            <a:spLocks noChangeArrowheads="1"/>
          </p:cNvSpPr>
          <p:nvPr/>
        </p:nvSpPr>
        <p:spPr bwMode="auto">
          <a:xfrm>
            <a:off x="40386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72" name="Rectangle 153"/>
          <p:cNvSpPr>
            <a:spLocks noChangeArrowheads="1"/>
          </p:cNvSpPr>
          <p:nvPr/>
        </p:nvSpPr>
        <p:spPr bwMode="auto">
          <a:xfrm>
            <a:off x="42672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73" name="Rectangle 154"/>
          <p:cNvSpPr>
            <a:spLocks noChangeArrowheads="1"/>
          </p:cNvSpPr>
          <p:nvPr/>
        </p:nvSpPr>
        <p:spPr bwMode="auto">
          <a:xfrm>
            <a:off x="3810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74" name="Rectangle 155"/>
          <p:cNvSpPr>
            <a:spLocks noChangeArrowheads="1"/>
          </p:cNvSpPr>
          <p:nvPr/>
        </p:nvSpPr>
        <p:spPr bwMode="auto">
          <a:xfrm>
            <a:off x="6096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75" name="Rectangle 156"/>
          <p:cNvSpPr>
            <a:spLocks noChangeArrowheads="1"/>
          </p:cNvSpPr>
          <p:nvPr/>
        </p:nvSpPr>
        <p:spPr bwMode="auto">
          <a:xfrm>
            <a:off x="8382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76" name="Rectangle 157"/>
          <p:cNvSpPr>
            <a:spLocks noChangeArrowheads="1"/>
          </p:cNvSpPr>
          <p:nvPr/>
        </p:nvSpPr>
        <p:spPr bwMode="auto">
          <a:xfrm>
            <a:off x="10668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77" name="Rectangle 158"/>
          <p:cNvSpPr>
            <a:spLocks noChangeArrowheads="1"/>
          </p:cNvSpPr>
          <p:nvPr/>
        </p:nvSpPr>
        <p:spPr bwMode="auto">
          <a:xfrm>
            <a:off x="12954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78" name="Rectangle 159"/>
          <p:cNvSpPr>
            <a:spLocks noChangeArrowheads="1"/>
          </p:cNvSpPr>
          <p:nvPr/>
        </p:nvSpPr>
        <p:spPr bwMode="auto">
          <a:xfrm>
            <a:off x="15240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79" name="Rectangle 160"/>
          <p:cNvSpPr>
            <a:spLocks noChangeArrowheads="1"/>
          </p:cNvSpPr>
          <p:nvPr/>
        </p:nvSpPr>
        <p:spPr bwMode="auto">
          <a:xfrm>
            <a:off x="17526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80" name="Rectangle 161"/>
          <p:cNvSpPr>
            <a:spLocks noChangeArrowheads="1"/>
          </p:cNvSpPr>
          <p:nvPr/>
        </p:nvSpPr>
        <p:spPr bwMode="auto">
          <a:xfrm>
            <a:off x="19812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81" name="Rectangle 162"/>
          <p:cNvSpPr>
            <a:spLocks noChangeArrowheads="1"/>
          </p:cNvSpPr>
          <p:nvPr/>
        </p:nvSpPr>
        <p:spPr bwMode="auto">
          <a:xfrm>
            <a:off x="22098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82" name="Rectangle 163"/>
          <p:cNvSpPr>
            <a:spLocks noChangeArrowheads="1"/>
          </p:cNvSpPr>
          <p:nvPr/>
        </p:nvSpPr>
        <p:spPr bwMode="auto">
          <a:xfrm>
            <a:off x="24384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83" name="Rectangle 164"/>
          <p:cNvSpPr>
            <a:spLocks noChangeArrowheads="1"/>
          </p:cNvSpPr>
          <p:nvPr/>
        </p:nvSpPr>
        <p:spPr bwMode="auto">
          <a:xfrm>
            <a:off x="26670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84" name="Rectangle 165"/>
          <p:cNvSpPr>
            <a:spLocks noChangeArrowheads="1"/>
          </p:cNvSpPr>
          <p:nvPr/>
        </p:nvSpPr>
        <p:spPr bwMode="auto">
          <a:xfrm>
            <a:off x="28956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85" name="Rectangle 166"/>
          <p:cNvSpPr>
            <a:spLocks noChangeArrowheads="1"/>
          </p:cNvSpPr>
          <p:nvPr/>
        </p:nvSpPr>
        <p:spPr bwMode="auto">
          <a:xfrm>
            <a:off x="31242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86" name="Rectangle 167"/>
          <p:cNvSpPr>
            <a:spLocks noChangeArrowheads="1"/>
          </p:cNvSpPr>
          <p:nvPr/>
        </p:nvSpPr>
        <p:spPr bwMode="auto">
          <a:xfrm>
            <a:off x="33528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87" name="Rectangle 168"/>
          <p:cNvSpPr>
            <a:spLocks noChangeArrowheads="1"/>
          </p:cNvSpPr>
          <p:nvPr/>
        </p:nvSpPr>
        <p:spPr bwMode="auto">
          <a:xfrm>
            <a:off x="35814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88" name="Rectangle 169"/>
          <p:cNvSpPr>
            <a:spLocks noChangeArrowheads="1"/>
          </p:cNvSpPr>
          <p:nvPr/>
        </p:nvSpPr>
        <p:spPr bwMode="auto">
          <a:xfrm>
            <a:off x="38100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89" name="Rectangle 170"/>
          <p:cNvSpPr>
            <a:spLocks noChangeArrowheads="1"/>
          </p:cNvSpPr>
          <p:nvPr/>
        </p:nvSpPr>
        <p:spPr bwMode="auto">
          <a:xfrm>
            <a:off x="40386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90" name="Rectangle 171"/>
          <p:cNvSpPr>
            <a:spLocks noChangeArrowheads="1"/>
          </p:cNvSpPr>
          <p:nvPr/>
        </p:nvSpPr>
        <p:spPr bwMode="auto">
          <a:xfrm>
            <a:off x="42672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91" name="Rectangle 172"/>
          <p:cNvSpPr>
            <a:spLocks noChangeArrowheads="1"/>
          </p:cNvSpPr>
          <p:nvPr/>
        </p:nvSpPr>
        <p:spPr bwMode="auto">
          <a:xfrm>
            <a:off x="3810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92" name="Rectangle 173"/>
          <p:cNvSpPr>
            <a:spLocks noChangeArrowheads="1"/>
          </p:cNvSpPr>
          <p:nvPr/>
        </p:nvSpPr>
        <p:spPr bwMode="auto">
          <a:xfrm>
            <a:off x="6096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93" name="Rectangle 174"/>
          <p:cNvSpPr>
            <a:spLocks noChangeArrowheads="1"/>
          </p:cNvSpPr>
          <p:nvPr/>
        </p:nvSpPr>
        <p:spPr bwMode="auto">
          <a:xfrm>
            <a:off x="8382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94" name="Rectangle 175"/>
          <p:cNvSpPr>
            <a:spLocks noChangeArrowheads="1"/>
          </p:cNvSpPr>
          <p:nvPr/>
        </p:nvSpPr>
        <p:spPr bwMode="auto">
          <a:xfrm>
            <a:off x="10668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95" name="Rectangle 176"/>
          <p:cNvSpPr>
            <a:spLocks noChangeArrowheads="1"/>
          </p:cNvSpPr>
          <p:nvPr/>
        </p:nvSpPr>
        <p:spPr bwMode="auto">
          <a:xfrm>
            <a:off x="12954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96" name="Rectangle 177"/>
          <p:cNvSpPr>
            <a:spLocks noChangeArrowheads="1"/>
          </p:cNvSpPr>
          <p:nvPr/>
        </p:nvSpPr>
        <p:spPr bwMode="auto">
          <a:xfrm>
            <a:off x="15240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97" name="Rectangle 178"/>
          <p:cNvSpPr>
            <a:spLocks noChangeArrowheads="1"/>
          </p:cNvSpPr>
          <p:nvPr/>
        </p:nvSpPr>
        <p:spPr bwMode="auto">
          <a:xfrm>
            <a:off x="17526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98" name="Rectangle 179"/>
          <p:cNvSpPr>
            <a:spLocks noChangeArrowheads="1"/>
          </p:cNvSpPr>
          <p:nvPr/>
        </p:nvSpPr>
        <p:spPr bwMode="auto">
          <a:xfrm>
            <a:off x="19812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499" name="Rectangle 180"/>
          <p:cNvSpPr>
            <a:spLocks noChangeArrowheads="1"/>
          </p:cNvSpPr>
          <p:nvPr/>
        </p:nvSpPr>
        <p:spPr bwMode="auto">
          <a:xfrm>
            <a:off x="22098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00" name="Rectangle 181"/>
          <p:cNvSpPr>
            <a:spLocks noChangeArrowheads="1"/>
          </p:cNvSpPr>
          <p:nvPr/>
        </p:nvSpPr>
        <p:spPr bwMode="auto">
          <a:xfrm>
            <a:off x="24384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01" name="Rectangle 182"/>
          <p:cNvSpPr>
            <a:spLocks noChangeArrowheads="1"/>
          </p:cNvSpPr>
          <p:nvPr/>
        </p:nvSpPr>
        <p:spPr bwMode="auto">
          <a:xfrm>
            <a:off x="26670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02" name="Rectangle 183"/>
          <p:cNvSpPr>
            <a:spLocks noChangeArrowheads="1"/>
          </p:cNvSpPr>
          <p:nvPr/>
        </p:nvSpPr>
        <p:spPr bwMode="auto">
          <a:xfrm>
            <a:off x="28956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03" name="Rectangle 184"/>
          <p:cNvSpPr>
            <a:spLocks noChangeArrowheads="1"/>
          </p:cNvSpPr>
          <p:nvPr/>
        </p:nvSpPr>
        <p:spPr bwMode="auto">
          <a:xfrm>
            <a:off x="31242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04" name="Rectangle 185"/>
          <p:cNvSpPr>
            <a:spLocks noChangeArrowheads="1"/>
          </p:cNvSpPr>
          <p:nvPr/>
        </p:nvSpPr>
        <p:spPr bwMode="auto">
          <a:xfrm>
            <a:off x="33528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05" name="Rectangle 186"/>
          <p:cNvSpPr>
            <a:spLocks noChangeArrowheads="1"/>
          </p:cNvSpPr>
          <p:nvPr/>
        </p:nvSpPr>
        <p:spPr bwMode="auto">
          <a:xfrm>
            <a:off x="35814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06" name="Rectangle 187"/>
          <p:cNvSpPr>
            <a:spLocks noChangeArrowheads="1"/>
          </p:cNvSpPr>
          <p:nvPr/>
        </p:nvSpPr>
        <p:spPr bwMode="auto">
          <a:xfrm>
            <a:off x="38100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07" name="Rectangle 188"/>
          <p:cNvSpPr>
            <a:spLocks noChangeArrowheads="1"/>
          </p:cNvSpPr>
          <p:nvPr/>
        </p:nvSpPr>
        <p:spPr bwMode="auto">
          <a:xfrm>
            <a:off x="40386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08" name="Rectangle 189"/>
          <p:cNvSpPr>
            <a:spLocks noChangeArrowheads="1"/>
          </p:cNvSpPr>
          <p:nvPr/>
        </p:nvSpPr>
        <p:spPr bwMode="auto">
          <a:xfrm>
            <a:off x="42672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09" name="Rectangle 190"/>
          <p:cNvSpPr>
            <a:spLocks noChangeArrowheads="1"/>
          </p:cNvSpPr>
          <p:nvPr/>
        </p:nvSpPr>
        <p:spPr bwMode="auto">
          <a:xfrm>
            <a:off x="3810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10" name="Rectangle 191"/>
          <p:cNvSpPr>
            <a:spLocks noChangeArrowheads="1"/>
          </p:cNvSpPr>
          <p:nvPr/>
        </p:nvSpPr>
        <p:spPr bwMode="auto">
          <a:xfrm>
            <a:off x="6096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11" name="Rectangle 192"/>
          <p:cNvSpPr>
            <a:spLocks noChangeArrowheads="1"/>
          </p:cNvSpPr>
          <p:nvPr/>
        </p:nvSpPr>
        <p:spPr bwMode="auto">
          <a:xfrm>
            <a:off x="8382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12" name="Rectangle 193"/>
          <p:cNvSpPr>
            <a:spLocks noChangeArrowheads="1"/>
          </p:cNvSpPr>
          <p:nvPr/>
        </p:nvSpPr>
        <p:spPr bwMode="auto">
          <a:xfrm>
            <a:off x="10668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13" name="Rectangle 194"/>
          <p:cNvSpPr>
            <a:spLocks noChangeArrowheads="1"/>
          </p:cNvSpPr>
          <p:nvPr/>
        </p:nvSpPr>
        <p:spPr bwMode="auto">
          <a:xfrm>
            <a:off x="12954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14" name="Rectangle 195"/>
          <p:cNvSpPr>
            <a:spLocks noChangeArrowheads="1"/>
          </p:cNvSpPr>
          <p:nvPr/>
        </p:nvSpPr>
        <p:spPr bwMode="auto">
          <a:xfrm>
            <a:off x="15240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15" name="Rectangle 196"/>
          <p:cNvSpPr>
            <a:spLocks noChangeArrowheads="1"/>
          </p:cNvSpPr>
          <p:nvPr/>
        </p:nvSpPr>
        <p:spPr bwMode="auto">
          <a:xfrm>
            <a:off x="17526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16" name="Rectangle 197"/>
          <p:cNvSpPr>
            <a:spLocks noChangeArrowheads="1"/>
          </p:cNvSpPr>
          <p:nvPr/>
        </p:nvSpPr>
        <p:spPr bwMode="auto">
          <a:xfrm>
            <a:off x="19812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17" name="Rectangle 198"/>
          <p:cNvSpPr>
            <a:spLocks noChangeArrowheads="1"/>
          </p:cNvSpPr>
          <p:nvPr/>
        </p:nvSpPr>
        <p:spPr bwMode="auto">
          <a:xfrm>
            <a:off x="22098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18" name="Rectangle 199"/>
          <p:cNvSpPr>
            <a:spLocks noChangeArrowheads="1"/>
          </p:cNvSpPr>
          <p:nvPr/>
        </p:nvSpPr>
        <p:spPr bwMode="auto">
          <a:xfrm>
            <a:off x="24384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19" name="Rectangle 200"/>
          <p:cNvSpPr>
            <a:spLocks noChangeArrowheads="1"/>
          </p:cNvSpPr>
          <p:nvPr/>
        </p:nvSpPr>
        <p:spPr bwMode="auto">
          <a:xfrm>
            <a:off x="26670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20" name="Rectangle 201"/>
          <p:cNvSpPr>
            <a:spLocks noChangeArrowheads="1"/>
          </p:cNvSpPr>
          <p:nvPr/>
        </p:nvSpPr>
        <p:spPr bwMode="auto">
          <a:xfrm>
            <a:off x="28956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21" name="Rectangle 202"/>
          <p:cNvSpPr>
            <a:spLocks noChangeArrowheads="1"/>
          </p:cNvSpPr>
          <p:nvPr/>
        </p:nvSpPr>
        <p:spPr bwMode="auto">
          <a:xfrm>
            <a:off x="31242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22" name="Rectangle 203"/>
          <p:cNvSpPr>
            <a:spLocks noChangeArrowheads="1"/>
          </p:cNvSpPr>
          <p:nvPr/>
        </p:nvSpPr>
        <p:spPr bwMode="auto">
          <a:xfrm>
            <a:off x="33528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23" name="Rectangle 204"/>
          <p:cNvSpPr>
            <a:spLocks noChangeArrowheads="1"/>
          </p:cNvSpPr>
          <p:nvPr/>
        </p:nvSpPr>
        <p:spPr bwMode="auto">
          <a:xfrm>
            <a:off x="35814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24" name="Rectangle 205"/>
          <p:cNvSpPr>
            <a:spLocks noChangeArrowheads="1"/>
          </p:cNvSpPr>
          <p:nvPr/>
        </p:nvSpPr>
        <p:spPr bwMode="auto">
          <a:xfrm>
            <a:off x="38100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25" name="Rectangle 206"/>
          <p:cNvSpPr>
            <a:spLocks noChangeArrowheads="1"/>
          </p:cNvSpPr>
          <p:nvPr/>
        </p:nvSpPr>
        <p:spPr bwMode="auto">
          <a:xfrm>
            <a:off x="40386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26" name="Rectangle 207"/>
          <p:cNvSpPr>
            <a:spLocks noChangeArrowheads="1"/>
          </p:cNvSpPr>
          <p:nvPr/>
        </p:nvSpPr>
        <p:spPr bwMode="auto">
          <a:xfrm>
            <a:off x="42672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27" name="Rectangle 208"/>
          <p:cNvSpPr>
            <a:spLocks noChangeArrowheads="1"/>
          </p:cNvSpPr>
          <p:nvPr/>
        </p:nvSpPr>
        <p:spPr bwMode="auto">
          <a:xfrm>
            <a:off x="3810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28" name="Rectangle 209"/>
          <p:cNvSpPr>
            <a:spLocks noChangeArrowheads="1"/>
          </p:cNvSpPr>
          <p:nvPr/>
        </p:nvSpPr>
        <p:spPr bwMode="auto">
          <a:xfrm>
            <a:off x="6096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29" name="Rectangle 210"/>
          <p:cNvSpPr>
            <a:spLocks noChangeArrowheads="1"/>
          </p:cNvSpPr>
          <p:nvPr/>
        </p:nvSpPr>
        <p:spPr bwMode="auto">
          <a:xfrm>
            <a:off x="8382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30" name="Rectangle 211"/>
          <p:cNvSpPr>
            <a:spLocks noChangeArrowheads="1"/>
          </p:cNvSpPr>
          <p:nvPr/>
        </p:nvSpPr>
        <p:spPr bwMode="auto">
          <a:xfrm>
            <a:off x="10668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31" name="Rectangle 212"/>
          <p:cNvSpPr>
            <a:spLocks noChangeArrowheads="1"/>
          </p:cNvSpPr>
          <p:nvPr/>
        </p:nvSpPr>
        <p:spPr bwMode="auto">
          <a:xfrm>
            <a:off x="12954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32" name="Rectangle 213"/>
          <p:cNvSpPr>
            <a:spLocks noChangeArrowheads="1"/>
          </p:cNvSpPr>
          <p:nvPr/>
        </p:nvSpPr>
        <p:spPr bwMode="auto">
          <a:xfrm>
            <a:off x="15240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33" name="Rectangle 214"/>
          <p:cNvSpPr>
            <a:spLocks noChangeArrowheads="1"/>
          </p:cNvSpPr>
          <p:nvPr/>
        </p:nvSpPr>
        <p:spPr bwMode="auto">
          <a:xfrm>
            <a:off x="17526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34" name="Rectangle 215"/>
          <p:cNvSpPr>
            <a:spLocks noChangeArrowheads="1"/>
          </p:cNvSpPr>
          <p:nvPr/>
        </p:nvSpPr>
        <p:spPr bwMode="auto">
          <a:xfrm>
            <a:off x="19812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35" name="Rectangle 216"/>
          <p:cNvSpPr>
            <a:spLocks noChangeArrowheads="1"/>
          </p:cNvSpPr>
          <p:nvPr/>
        </p:nvSpPr>
        <p:spPr bwMode="auto">
          <a:xfrm>
            <a:off x="22098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36" name="Rectangle 217"/>
          <p:cNvSpPr>
            <a:spLocks noChangeArrowheads="1"/>
          </p:cNvSpPr>
          <p:nvPr/>
        </p:nvSpPr>
        <p:spPr bwMode="auto">
          <a:xfrm>
            <a:off x="24384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37" name="Rectangle 218"/>
          <p:cNvSpPr>
            <a:spLocks noChangeArrowheads="1"/>
          </p:cNvSpPr>
          <p:nvPr/>
        </p:nvSpPr>
        <p:spPr bwMode="auto">
          <a:xfrm>
            <a:off x="26670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38" name="Rectangle 219"/>
          <p:cNvSpPr>
            <a:spLocks noChangeArrowheads="1"/>
          </p:cNvSpPr>
          <p:nvPr/>
        </p:nvSpPr>
        <p:spPr bwMode="auto">
          <a:xfrm>
            <a:off x="28956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39" name="Rectangle 220"/>
          <p:cNvSpPr>
            <a:spLocks noChangeArrowheads="1"/>
          </p:cNvSpPr>
          <p:nvPr/>
        </p:nvSpPr>
        <p:spPr bwMode="auto">
          <a:xfrm>
            <a:off x="31242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40" name="Rectangle 221"/>
          <p:cNvSpPr>
            <a:spLocks noChangeArrowheads="1"/>
          </p:cNvSpPr>
          <p:nvPr/>
        </p:nvSpPr>
        <p:spPr bwMode="auto">
          <a:xfrm>
            <a:off x="33528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41" name="Rectangle 222"/>
          <p:cNvSpPr>
            <a:spLocks noChangeArrowheads="1"/>
          </p:cNvSpPr>
          <p:nvPr/>
        </p:nvSpPr>
        <p:spPr bwMode="auto">
          <a:xfrm>
            <a:off x="35814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42" name="Rectangle 223"/>
          <p:cNvSpPr>
            <a:spLocks noChangeArrowheads="1"/>
          </p:cNvSpPr>
          <p:nvPr/>
        </p:nvSpPr>
        <p:spPr bwMode="auto">
          <a:xfrm>
            <a:off x="38100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43" name="Rectangle 224"/>
          <p:cNvSpPr>
            <a:spLocks noChangeArrowheads="1"/>
          </p:cNvSpPr>
          <p:nvPr/>
        </p:nvSpPr>
        <p:spPr bwMode="auto">
          <a:xfrm>
            <a:off x="40386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44" name="Rectangle 225"/>
          <p:cNvSpPr>
            <a:spLocks noChangeArrowheads="1"/>
          </p:cNvSpPr>
          <p:nvPr/>
        </p:nvSpPr>
        <p:spPr bwMode="auto">
          <a:xfrm>
            <a:off x="42672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45" name="Rectangle 226"/>
          <p:cNvSpPr>
            <a:spLocks noChangeArrowheads="1"/>
          </p:cNvSpPr>
          <p:nvPr/>
        </p:nvSpPr>
        <p:spPr bwMode="auto">
          <a:xfrm>
            <a:off x="3810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46" name="Rectangle 227"/>
          <p:cNvSpPr>
            <a:spLocks noChangeArrowheads="1"/>
          </p:cNvSpPr>
          <p:nvPr/>
        </p:nvSpPr>
        <p:spPr bwMode="auto">
          <a:xfrm>
            <a:off x="6096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47" name="Rectangle 228"/>
          <p:cNvSpPr>
            <a:spLocks noChangeArrowheads="1"/>
          </p:cNvSpPr>
          <p:nvPr/>
        </p:nvSpPr>
        <p:spPr bwMode="auto">
          <a:xfrm>
            <a:off x="8382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48" name="Rectangle 229"/>
          <p:cNvSpPr>
            <a:spLocks noChangeArrowheads="1"/>
          </p:cNvSpPr>
          <p:nvPr/>
        </p:nvSpPr>
        <p:spPr bwMode="auto">
          <a:xfrm>
            <a:off x="10668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49" name="Rectangle 230"/>
          <p:cNvSpPr>
            <a:spLocks noChangeArrowheads="1"/>
          </p:cNvSpPr>
          <p:nvPr/>
        </p:nvSpPr>
        <p:spPr bwMode="auto">
          <a:xfrm>
            <a:off x="12954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50" name="Rectangle 231"/>
          <p:cNvSpPr>
            <a:spLocks noChangeArrowheads="1"/>
          </p:cNvSpPr>
          <p:nvPr/>
        </p:nvSpPr>
        <p:spPr bwMode="auto">
          <a:xfrm>
            <a:off x="15240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51" name="Rectangle 232"/>
          <p:cNvSpPr>
            <a:spLocks noChangeArrowheads="1"/>
          </p:cNvSpPr>
          <p:nvPr/>
        </p:nvSpPr>
        <p:spPr bwMode="auto">
          <a:xfrm>
            <a:off x="17526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52" name="Rectangle 233"/>
          <p:cNvSpPr>
            <a:spLocks noChangeArrowheads="1"/>
          </p:cNvSpPr>
          <p:nvPr/>
        </p:nvSpPr>
        <p:spPr bwMode="auto">
          <a:xfrm>
            <a:off x="19812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53" name="Rectangle 234"/>
          <p:cNvSpPr>
            <a:spLocks noChangeArrowheads="1"/>
          </p:cNvSpPr>
          <p:nvPr/>
        </p:nvSpPr>
        <p:spPr bwMode="auto">
          <a:xfrm>
            <a:off x="22098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54" name="Rectangle 235"/>
          <p:cNvSpPr>
            <a:spLocks noChangeArrowheads="1"/>
          </p:cNvSpPr>
          <p:nvPr/>
        </p:nvSpPr>
        <p:spPr bwMode="auto">
          <a:xfrm>
            <a:off x="24384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55" name="Rectangle 236"/>
          <p:cNvSpPr>
            <a:spLocks noChangeArrowheads="1"/>
          </p:cNvSpPr>
          <p:nvPr/>
        </p:nvSpPr>
        <p:spPr bwMode="auto">
          <a:xfrm>
            <a:off x="26670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56" name="Rectangle 237"/>
          <p:cNvSpPr>
            <a:spLocks noChangeArrowheads="1"/>
          </p:cNvSpPr>
          <p:nvPr/>
        </p:nvSpPr>
        <p:spPr bwMode="auto">
          <a:xfrm>
            <a:off x="28956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57" name="Rectangle 238"/>
          <p:cNvSpPr>
            <a:spLocks noChangeArrowheads="1"/>
          </p:cNvSpPr>
          <p:nvPr/>
        </p:nvSpPr>
        <p:spPr bwMode="auto">
          <a:xfrm>
            <a:off x="31242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58" name="Rectangle 239"/>
          <p:cNvSpPr>
            <a:spLocks noChangeArrowheads="1"/>
          </p:cNvSpPr>
          <p:nvPr/>
        </p:nvSpPr>
        <p:spPr bwMode="auto">
          <a:xfrm>
            <a:off x="33528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59" name="Rectangle 240"/>
          <p:cNvSpPr>
            <a:spLocks noChangeArrowheads="1"/>
          </p:cNvSpPr>
          <p:nvPr/>
        </p:nvSpPr>
        <p:spPr bwMode="auto">
          <a:xfrm>
            <a:off x="35814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60" name="Rectangle 241"/>
          <p:cNvSpPr>
            <a:spLocks noChangeArrowheads="1"/>
          </p:cNvSpPr>
          <p:nvPr/>
        </p:nvSpPr>
        <p:spPr bwMode="auto">
          <a:xfrm>
            <a:off x="38100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61" name="Rectangle 242"/>
          <p:cNvSpPr>
            <a:spLocks noChangeArrowheads="1"/>
          </p:cNvSpPr>
          <p:nvPr/>
        </p:nvSpPr>
        <p:spPr bwMode="auto">
          <a:xfrm>
            <a:off x="40386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62" name="Rectangle 243"/>
          <p:cNvSpPr>
            <a:spLocks noChangeArrowheads="1"/>
          </p:cNvSpPr>
          <p:nvPr/>
        </p:nvSpPr>
        <p:spPr bwMode="auto">
          <a:xfrm>
            <a:off x="42672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63" name="Rectangle 244"/>
          <p:cNvSpPr>
            <a:spLocks noChangeArrowheads="1"/>
          </p:cNvSpPr>
          <p:nvPr/>
        </p:nvSpPr>
        <p:spPr bwMode="auto">
          <a:xfrm>
            <a:off x="3810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64" name="Rectangle 245"/>
          <p:cNvSpPr>
            <a:spLocks noChangeArrowheads="1"/>
          </p:cNvSpPr>
          <p:nvPr/>
        </p:nvSpPr>
        <p:spPr bwMode="auto">
          <a:xfrm>
            <a:off x="6096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65" name="Rectangle 246"/>
          <p:cNvSpPr>
            <a:spLocks noChangeArrowheads="1"/>
          </p:cNvSpPr>
          <p:nvPr/>
        </p:nvSpPr>
        <p:spPr bwMode="auto">
          <a:xfrm>
            <a:off x="8382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66" name="Rectangle 247"/>
          <p:cNvSpPr>
            <a:spLocks noChangeArrowheads="1"/>
          </p:cNvSpPr>
          <p:nvPr/>
        </p:nvSpPr>
        <p:spPr bwMode="auto">
          <a:xfrm>
            <a:off x="10668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67" name="Rectangle 248"/>
          <p:cNvSpPr>
            <a:spLocks noChangeArrowheads="1"/>
          </p:cNvSpPr>
          <p:nvPr/>
        </p:nvSpPr>
        <p:spPr bwMode="auto">
          <a:xfrm>
            <a:off x="12954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68" name="Rectangle 249"/>
          <p:cNvSpPr>
            <a:spLocks noChangeArrowheads="1"/>
          </p:cNvSpPr>
          <p:nvPr/>
        </p:nvSpPr>
        <p:spPr bwMode="auto">
          <a:xfrm>
            <a:off x="15240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69" name="Rectangle 250"/>
          <p:cNvSpPr>
            <a:spLocks noChangeArrowheads="1"/>
          </p:cNvSpPr>
          <p:nvPr/>
        </p:nvSpPr>
        <p:spPr bwMode="auto">
          <a:xfrm>
            <a:off x="17526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70" name="Rectangle 251"/>
          <p:cNvSpPr>
            <a:spLocks noChangeArrowheads="1"/>
          </p:cNvSpPr>
          <p:nvPr/>
        </p:nvSpPr>
        <p:spPr bwMode="auto">
          <a:xfrm>
            <a:off x="19812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71" name="Rectangle 252"/>
          <p:cNvSpPr>
            <a:spLocks noChangeArrowheads="1"/>
          </p:cNvSpPr>
          <p:nvPr/>
        </p:nvSpPr>
        <p:spPr bwMode="auto">
          <a:xfrm>
            <a:off x="22098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72" name="Rectangle 253"/>
          <p:cNvSpPr>
            <a:spLocks noChangeArrowheads="1"/>
          </p:cNvSpPr>
          <p:nvPr/>
        </p:nvSpPr>
        <p:spPr bwMode="auto">
          <a:xfrm>
            <a:off x="24384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73" name="Rectangle 254"/>
          <p:cNvSpPr>
            <a:spLocks noChangeArrowheads="1"/>
          </p:cNvSpPr>
          <p:nvPr/>
        </p:nvSpPr>
        <p:spPr bwMode="auto">
          <a:xfrm>
            <a:off x="26670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74" name="Rectangle 255"/>
          <p:cNvSpPr>
            <a:spLocks noChangeArrowheads="1"/>
          </p:cNvSpPr>
          <p:nvPr/>
        </p:nvSpPr>
        <p:spPr bwMode="auto">
          <a:xfrm>
            <a:off x="28956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75" name="Rectangle 256"/>
          <p:cNvSpPr>
            <a:spLocks noChangeArrowheads="1"/>
          </p:cNvSpPr>
          <p:nvPr/>
        </p:nvSpPr>
        <p:spPr bwMode="auto">
          <a:xfrm>
            <a:off x="31242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76" name="Rectangle 257"/>
          <p:cNvSpPr>
            <a:spLocks noChangeArrowheads="1"/>
          </p:cNvSpPr>
          <p:nvPr/>
        </p:nvSpPr>
        <p:spPr bwMode="auto">
          <a:xfrm>
            <a:off x="33528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77" name="Rectangle 258"/>
          <p:cNvSpPr>
            <a:spLocks noChangeArrowheads="1"/>
          </p:cNvSpPr>
          <p:nvPr/>
        </p:nvSpPr>
        <p:spPr bwMode="auto">
          <a:xfrm>
            <a:off x="35814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78" name="Rectangle 259"/>
          <p:cNvSpPr>
            <a:spLocks noChangeArrowheads="1"/>
          </p:cNvSpPr>
          <p:nvPr/>
        </p:nvSpPr>
        <p:spPr bwMode="auto">
          <a:xfrm>
            <a:off x="38100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79" name="Rectangle 260"/>
          <p:cNvSpPr>
            <a:spLocks noChangeArrowheads="1"/>
          </p:cNvSpPr>
          <p:nvPr/>
        </p:nvSpPr>
        <p:spPr bwMode="auto">
          <a:xfrm>
            <a:off x="40386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80" name="Rectangle 261"/>
          <p:cNvSpPr>
            <a:spLocks noChangeArrowheads="1"/>
          </p:cNvSpPr>
          <p:nvPr/>
        </p:nvSpPr>
        <p:spPr bwMode="auto">
          <a:xfrm>
            <a:off x="42672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81" name="Rectangle 262"/>
          <p:cNvSpPr>
            <a:spLocks noChangeArrowheads="1"/>
          </p:cNvSpPr>
          <p:nvPr/>
        </p:nvSpPr>
        <p:spPr bwMode="auto">
          <a:xfrm>
            <a:off x="3810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82" name="Rectangle 263"/>
          <p:cNvSpPr>
            <a:spLocks noChangeArrowheads="1"/>
          </p:cNvSpPr>
          <p:nvPr/>
        </p:nvSpPr>
        <p:spPr bwMode="auto">
          <a:xfrm>
            <a:off x="6096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83" name="Rectangle 264"/>
          <p:cNvSpPr>
            <a:spLocks noChangeArrowheads="1"/>
          </p:cNvSpPr>
          <p:nvPr/>
        </p:nvSpPr>
        <p:spPr bwMode="auto">
          <a:xfrm>
            <a:off x="8382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84" name="Rectangle 265"/>
          <p:cNvSpPr>
            <a:spLocks noChangeArrowheads="1"/>
          </p:cNvSpPr>
          <p:nvPr/>
        </p:nvSpPr>
        <p:spPr bwMode="auto">
          <a:xfrm>
            <a:off x="10668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85" name="Rectangle 266"/>
          <p:cNvSpPr>
            <a:spLocks noChangeArrowheads="1"/>
          </p:cNvSpPr>
          <p:nvPr/>
        </p:nvSpPr>
        <p:spPr bwMode="auto">
          <a:xfrm>
            <a:off x="12954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86" name="Rectangle 267"/>
          <p:cNvSpPr>
            <a:spLocks noChangeArrowheads="1"/>
          </p:cNvSpPr>
          <p:nvPr/>
        </p:nvSpPr>
        <p:spPr bwMode="auto">
          <a:xfrm>
            <a:off x="15240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87" name="Rectangle 268"/>
          <p:cNvSpPr>
            <a:spLocks noChangeArrowheads="1"/>
          </p:cNvSpPr>
          <p:nvPr/>
        </p:nvSpPr>
        <p:spPr bwMode="auto">
          <a:xfrm>
            <a:off x="17526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88" name="Rectangle 269"/>
          <p:cNvSpPr>
            <a:spLocks noChangeArrowheads="1"/>
          </p:cNvSpPr>
          <p:nvPr/>
        </p:nvSpPr>
        <p:spPr bwMode="auto">
          <a:xfrm>
            <a:off x="19812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89" name="Rectangle 270"/>
          <p:cNvSpPr>
            <a:spLocks noChangeArrowheads="1"/>
          </p:cNvSpPr>
          <p:nvPr/>
        </p:nvSpPr>
        <p:spPr bwMode="auto">
          <a:xfrm>
            <a:off x="22098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90" name="Rectangle 271"/>
          <p:cNvSpPr>
            <a:spLocks noChangeArrowheads="1"/>
          </p:cNvSpPr>
          <p:nvPr/>
        </p:nvSpPr>
        <p:spPr bwMode="auto">
          <a:xfrm>
            <a:off x="24384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91" name="Rectangle 272"/>
          <p:cNvSpPr>
            <a:spLocks noChangeArrowheads="1"/>
          </p:cNvSpPr>
          <p:nvPr/>
        </p:nvSpPr>
        <p:spPr bwMode="auto">
          <a:xfrm>
            <a:off x="26670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92" name="Rectangle 273"/>
          <p:cNvSpPr>
            <a:spLocks noChangeArrowheads="1"/>
          </p:cNvSpPr>
          <p:nvPr/>
        </p:nvSpPr>
        <p:spPr bwMode="auto">
          <a:xfrm>
            <a:off x="28956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93" name="Rectangle 274"/>
          <p:cNvSpPr>
            <a:spLocks noChangeArrowheads="1"/>
          </p:cNvSpPr>
          <p:nvPr/>
        </p:nvSpPr>
        <p:spPr bwMode="auto">
          <a:xfrm>
            <a:off x="31242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94" name="Rectangle 275"/>
          <p:cNvSpPr>
            <a:spLocks noChangeArrowheads="1"/>
          </p:cNvSpPr>
          <p:nvPr/>
        </p:nvSpPr>
        <p:spPr bwMode="auto">
          <a:xfrm>
            <a:off x="33528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95" name="Rectangle 276"/>
          <p:cNvSpPr>
            <a:spLocks noChangeArrowheads="1"/>
          </p:cNvSpPr>
          <p:nvPr/>
        </p:nvSpPr>
        <p:spPr bwMode="auto">
          <a:xfrm>
            <a:off x="35814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96" name="Rectangle 277"/>
          <p:cNvSpPr>
            <a:spLocks noChangeArrowheads="1"/>
          </p:cNvSpPr>
          <p:nvPr/>
        </p:nvSpPr>
        <p:spPr bwMode="auto">
          <a:xfrm>
            <a:off x="38100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97" name="Rectangle 278"/>
          <p:cNvSpPr>
            <a:spLocks noChangeArrowheads="1"/>
          </p:cNvSpPr>
          <p:nvPr/>
        </p:nvSpPr>
        <p:spPr bwMode="auto">
          <a:xfrm>
            <a:off x="40386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98" name="Rectangle 279"/>
          <p:cNvSpPr>
            <a:spLocks noChangeArrowheads="1"/>
          </p:cNvSpPr>
          <p:nvPr/>
        </p:nvSpPr>
        <p:spPr bwMode="auto">
          <a:xfrm>
            <a:off x="42672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599" name="Rectangle 280"/>
          <p:cNvSpPr>
            <a:spLocks noChangeArrowheads="1"/>
          </p:cNvSpPr>
          <p:nvPr/>
        </p:nvSpPr>
        <p:spPr bwMode="auto">
          <a:xfrm>
            <a:off x="3810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00" name="Rectangle 281"/>
          <p:cNvSpPr>
            <a:spLocks noChangeArrowheads="1"/>
          </p:cNvSpPr>
          <p:nvPr/>
        </p:nvSpPr>
        <p:spPr bwMode="auto">
          <a:xfrm>
            <a:off x="6096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01" name="Rectangle 282"/>
          <p:cNvSpPr>
            <a:spLocks noChangeArrowheads="1"/>
          </p:cNvSpPr>
          <p:nvPr/>
        </p:nvSpPr>
        <p:spPr bwMode="auto">
          <a:xfrm>
            <a:off x="8382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02" name="Rectangle 283"/>
          <p:cNvSpPr>
            <a:spLocks noChangeArrowheads="1"/>
          </p:cNvSpPr>
          <p:nvPr/>
        </p:nvSpPr>
        <p:spPr bwMode="auto">
          <a:xfrm>
            <a:off x="10668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03" name="Rectangle 284"/>
          <p:cNvSpPr>
            <a:spLocks noChangeArrowheads="1"/>
          </p:cNvSpPr>
          <p:nvPr/>
        </p:nvSpPr>
        <p:spPr bwMode="auto">
          <a:xfrm>
            <a:off x="12954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04" name="Rectangle 285"/>
          <p:cNvSpPr>
            <a:spLocks noChangeArrowheads="1"/>
          </p:cNvSpPr>
          <p:nvPr/>
        </p:nvSpPr>
        <p:spPr bwMode="auto">
          <a:xfrm>
            <a:off x="15240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05" name="Rectangle 286"/>
          <p:cNvSpPr>
            <a:spLocks noChangeArrowheads="1"/>
          </p:cNvSpPr>
          <p:nvPr/>
        </p:nvSpPr>
        <p:spPr bwMode="auto">
          <a:xfrm>
            <a:off x="17526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06" name="Rectangle 287"/>
          <p:cNvSpPr>
            <a:spLocks noChangeArrowheads="1"/>
          </p:cNvSpPr>
          <p:nvPr/>
        </p:nvSpPr>
        <p:spPr bwMode="auto">
          <a:xfrm>
            <a:off x="19812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07" name="Rectangle 288"/>
          <p:cNvSpPr>
            <a:spLocks noChangeArrowheads="1"/>
          </p:cNvSpPr>
          <p:nvPr/>
        </p:nvSpPr>
        <p:spPr bwMode="auto">
          <a:xfrm>
            <a:off x="22098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08" name="Rectangle 289"/>
          <p:cNvSpPr>
            <a:spLocks noChangeArrowheads="1"/>
          </p:cNvSpPr>
          <p:nvPr/>
        </p:nvSpPr>
        <p:spPr bwMode="auto">
          <a:xfrm>
            <a:off x="24384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09" name="Rectangle 290"/>
          <p:cNvSpPr>
            <a:spLocks noChangeArrowheads="1"/>
          </p:cNvSpPr>
          <p:nvPr/>
        </p:nvSpPr>
        <p:spPr bwMode="auto">
          <a:xfrm>
            <a:off x="26670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10" name="Rectangle 291"/>
          <p:cNvSpPr>
            <a:spLocks noChangeArrowheads="1"/>
          </p:cNvSpPr>
          <p:nvPr/>
        </p:nvSpPr>
        <p:spPr bwMode="auto">
          <a:xfrm>
            <a:off x="28956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11" name="Rectangle 292"/>
          <p:cNvSpPr>
            <a:spLocks noChangeArrowheads="1"/>
          </p:cNvSpPr>
          <p:nvPr/>
        </p:nvSpPr>
        <p:spPr bwMode="auto">
          <a:xfrm>
            <a:off x="31242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12" name="Rectangle 293"/>
          <p:cNvSpPr>
            <a:spLocks noChangeArrowheads="1"/>
          </p:cNvSpPr>
          <p:nvPr/>
        </p:nvSpPr>
        <p:spPr bwMode="auto">
          <a:xfrm>
            <a:off x="33528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13" name="Rectangle 294"/>
          <p:cNvSpPr>
            <a:spLocks noChangeArrowheads="1"/>
          </p:cNvSpPr>
          <p:nvPr/>
        </p:nvSpPr>
        <p:spPr bwMode="auto">
          <a:xfrm>
            <a:off x="35814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14" name="Rectangle 295"/>
          <p:cNvSpPr>
            <a:spLocks noChangeArrowheads="1"/>
          </p:cNvSpPr>
          <p:nvPr/>
        </p:nvSpPr>
        <p:spPr bwMode="auto">
          <a:xfrm>
            <a:off x="38100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15" name="Rectangle 296"/>
          <p:cNvSpPr>
            <a:spLocks noChangeArrowheads="1"/>
          </p:cNvSpPr>
          <p:nvPr/>
        </p:nvSpPr>
        <p:spPr bwMode="auto">
          <a:xfrm>
            <a:off x="40386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16" name="Rectangle 297"/>
          <p:cNvSpPr>
            <a:spLocks noChangeArrowheads="1"/>
          </p:cNvSpPr>
          <p:nvPr/>
        </p:nvSpPr>
        <p:spPr bwMode="auto">
          <a:xfrm>
            <a:off x="42672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17" name="Rectangle 298"/>
          <p:cNvSpPr>
            <a:spLocks noChangeArrowheads="1"/>
          </p:cNvSpPr>
          <p:nvPr/>
        </p:nvSpPr>
        <p:spPr bwMode="auto">
          <a:xfrm>
            <a:off x="3810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18" name="Rectangle 299"/>
          <p:cNvSpPr>
            <a:spLocks noChangeArrowheads="1"/>
          </p:cNvSpPr>
          <p:nvPr/>
        </p:nvSpPr>
        <p:spPr bwMode="auto">
          <a:xfrm>
            <a:off x="6096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19" name="Rectangle 300"/>
          <p:cNvSpPr>
            <a:spLocks noChangeArrowheads="1"/>
          </p:cNvSpPr>
          <p:nvPr/>
        </p:nvSpPr>
        <p:spPr bwMode="auto">
          <a:xfrm>
            <a:off x="8382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20" name="Rectangle 301"/>
          <p:cNvSpPr>
            <a:spLocks noChangeArrowheads="1"/>
          </p:cNvSpPr>
          <p:nvPr/>
        </p:nvSpPr>
        <p:spPr bwMode="auto">
          <a:xfrm>
            <a:off x="10668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21" name="Rectangle 302"/>
          <p:cNvSpPr>
            <a:spLocks noChangeArrowheads="1"/>
          </p:cNvSpPr>
          <p:nvPr/>
        </p:nvSpPr>
        <p:spPr bwMode="auto">
          <a:xfrm>
            <a:off x="12954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22" name="Rectangle 303"/>
          <p:cNvSpPr>
            <a:spLocks noChangeArrowheads="1"/>
          </p:cNvSpPr>
          <p:nvPr/>
        </p:nvSpPr>
        <p:spPr bwMode="auto">
          <a:xfrm>
            <a:off x="15240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23" name="Rectangle 304"/>
          <p:cNvSpPr>
            <a:spLocks noChangeArrowheads="1"/>
          </p:cNvSpPr>
          <p:nvPr/>
        </p:nvSpPr>
        <p:spPr bwMode="auto">
          <a:xfrm>
            <a:off x="17526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24" name="Rectangle 305"/>
          <p:cNvSpPr>
            <a:spLocks noChangeArrowheads="1"/>
          </p:cNvSpPr>
          <p:nvPr/>
        </p:nvSpPr>
        <p:spPr bwMode="auto">
          <a:xfrm>
            <a:off x="19812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25" name="Rectangle 306"/>
          <p:cNvSpPr>
            <a:spLocks noChangeArrowheads="1"/>
          </p:cNvSpPr>
          <p:nvPr/>
        </p:nvSpPr>
        <p:spPr bwMode="auto">
          <a:xfrm>
            <a:off x="22098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26" name="Rectangle 307"/>
          <p:cNvSpPr>
            <a:spLocks noChangeArrowheads="1"/>
          </p:cNvSpPr>
          <p:nvPr/>
        </p:nvSpPr>
        <p:spPr bwMode="auto">
          <a:xfrm>
            <a:off x="24384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27" name="Rectangle 308"/>
          <p:cNvSpPr>
            <a:spLocks noChangeArrowheads="1"/>
          </p:cNvSpPr>
          <p:nvPr/>
        </p:nvSpPr>
        <p:spPr bwMode="auto">
          <a:xfrm>
            <a:off x="26670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28" name="Rectangle 309"/>
          <p:cNvSpPr>
            <a:spLocks noChangeArrowheads="1"/>
          </p:cNvSpPr>
          <p:nvPr/>
        </p:nvSpPr>
        <p:spPr bwMode="auto">
          <a:xfrm>
            <a:off x="28956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29" name="Rectangle 310"/>
          <p:cNvSpPr>
            <a:spLocks noChangeArrowheads="1"/>
          </p:cNvSpPr>
          <p:nvPr/>
        </p:nvSpPr>
        <p:spPr bwMode="auto">
          <a:xfrm>
            <a:off x="31242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30" name="Rectangle 311"/>
          <p:cNvSpPr>
            <a:spLocks noChangeArrowheads="1"/>
          </p:cNvSpPr>
          <p:nvPr/>
        </p:nvSpPr>
        <p:spPr bwMode="auto">
          <a:xfrm>
            <a:off x="33528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31" name="Rectangle 312"/>
          <p:cNvSpPr>
            <a:spLocks noChangeArrowheads="1"/>
          </p:cNvSpPr>
          <p:nvPr/>
        </p:nvSpPr>
        <p:spPr bwMode="auto">
          <a:xfrm>
            <a:off x="35814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32" name="Rectangle 313"/>
          <p:cNvSpPr>
            <a:spLocks noChangeArrowheads="1"/>
          </p:cNvSpPr>
          <p:nvPr/>
        </p:nvSpPr>
        <p:spPr bwMode="auto">
          <a:xfrm>
            <a:off x="38100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33" name="Rectangle 314"/>
          <p:cNvSpPr>
            <a:spLocks noChangeArrowheads="1"/>
          </p:cNvSpPr>
          <p:nvPr/>
        </p:nvSpPr>
        <p:spPr bwMode="auto">
          <a:xfrm>
            <a:off x="40386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34" name="Rectangle 315"/>
          <p:cNvSpPr>
            <a:spLocks noChangeArrowheads="1"/>
          </p:cNvSpPr>
          <p:nvPr/>
        </p:nvSpPr>
        <p:spPr bwMode="auto">
          <a:xfrm>
            <a:off x="42672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35" name="Rectangle 316"/>
          <p:cNvSpPr>
            <a:spLocks noChangeArrowheads="1"/>
          </p:cNvSpPr>
          <p:nvPr/>
        </p:nvSpPr>
        <p:spPr bwMode="auto">
          <a:xfrm>
            <a:off x="3810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36" name="Rectangle 317"/>
          <p:cNvSpPr>
            <a:spLocks noChangeArrowheads="1"/>
          </p:cNvSpPr>
          <p:nvPr/>
        </p:nvSpPr>
        <p:spPr bwMode="auto">
          <a:xfrm>
            <a:off x="6096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37" name="Rectangle 318"/>
          <p:cNvSpPr>
            <a:spLocks noChangeArrowheads="1"/>
          </p:cNvSpPr>
          <p:nvPr/>
        </p:nvSpPr>
        <p:spPr bwMode="auto">
          <a:xfrm>
            <a:off x="8382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38" name="Rectangle 319"/>
          <p:cNvSpPr>
            <a:spLocks noChangeArrowheads="1"/>
          </p:cNvSpPr>
          <p:nvPr/>
        </p:nvSpPr>
        <p:spPr bwMode="auto">
          <a:xfrm>
            <a:off x="10668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39" name="Rectangle 320"/>
          <p:cNvSpPr>
            <a:spLocks noChangeArrowheads="1"/>
          </p:cNvSpPr>
          <p:nvPr/>
        </p:nvSpPr>
        <p:spPr bwMode="auto">
          <a:xfrm>
            <a:off x="12954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40" name="Rectangle 321"/>
          <p:cNvSpPr>
            <a:spLocks noChangeArrowheads="1"/>
          </p:cNvSpPr>
          <p:nvPr/>
        </p:nvSpPr>
        <p:spPr bwMode="auto">
          <a:xfrm>
            <a:off x="15240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41" name="Rectangle 322"/>
          <p:cNvSpPr>
            <a:spLocks noChangeArrowheads="1"/>
          </p:cNvSpPr>
          <p:nvPr/>
        </p:nvSpPr>
        <p:spPr bwMode="auto">
          <a:xfrm>
            <a:off x="17526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42" name="Rectangle 323"/>
          <p:cNvSpPr>
            <a:spLocks noChangeArrowheads="1"/>
          </p:cNvSpPr>
          <p:nvPr/>
        </p:nvSpPr>
        <p:spPr bwMode="auto">
          <a:xfrm>
            <a:off x="19812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43" name="Rectangle 324"/>
          <p:cNvSpPr>
            <a:spLocks noChangeArrowheads="1"/>
          </p:cNvSpPr>
          <p:nvPr/>
        </p:nvSpPr>
        <p:spPr bwMode="auto">
          <a:xfrm>
            <a:off x="22098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44" name="Rectangle 325"/>
          <p:cNvSpPr>
            <a:spLocks noChangeArrowheads="1"/>
          </p:cNvSpPr>
          <p:nvPr/>
        </p:nvSpPr>
        <p:spPr bwMode="auto">
          <a:xfrm>
            <a:off x="24384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45" name="Rectangle 326"/>
          <p:cNvSpPr>
            <a:spLocks noChangeArrowheads="1"/>
          </p:cNvSpPr>
          <p:nvPr/>
        </p:nvSpPr>
        <p:spPr bwMode="auto">
          <a:xfrm>
            <a:off x="26670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46" name="Rectangle 327"/>
          <p:cNvSpPr>
            <a:spLocks noChangeArrowheads="1"/>
          </p:cNvSpPr>
          <p:nvPr/>
        </p:nvSpPr>
        <p:spPr bwMode="auto">
          <a:xfrm>
            <a:off x="28956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47" name="Rectangle 328"/>
          <p:cNvSpPr>
            <a:spLocks noChangeArrowheads="1"/>
          </p:cNvSpPr>
          <p:nvPr/>
        </p:nvSpPr>
        <p:spPr bwMode="auto">
          <a:xfrm>
            <a:off x="31242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48" name="Rectangle 329"/>
          <p:cNvSpPr>
            <a:spLocks noChangeArrowheads="1"/>
          </p:cNvSpPr>
          <p:nvPr/>
        </p:nvSpPr>
        <p:spPr bwMode="auto">
          <a:xfrm>
            <a:off x="33528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49" name="Rectangle 330"/>
          <p:cNvSpPr>
            <a:spLocks noChangeArrowheads="1"/>
          </p:cNvSpPr>
          <p:nvPr/>
        </p:nvSpPr>
        <p:spPr bwMode="auto">
          <a:xfrm>
            <a:off x="35814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50" name="Rectangle 331"/>
          <p:cNvSpPr>
            <a:spLocks noChangeArrowheads="1"/>
          </p:cNvSpPr>
          <p:nvPr/>
        </p:nvSpPr>
        <p:spPr bwMode="auto">
          <a:xfrm>
            <a:off x="38100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51" name="Rectangle 332"/>
          <p:cNvSpPr>
            <a:spLocks noChangeArrowheads="1"/>
          </p:cNvSpPr>
          <p:nvPr/>
        </p:nvSpPr>
        <p:spPr bwMode="auto">
          <a:xfrm>
            <a:off x="40386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52" name="Rectangle 333"/>
          <p:cNvSpPr>
            <a:spLocks noChangeArrowheads="1"/>
          </p:cNvSpPr>
          <p:nvPr/>
        </p:nvSpPr>
        <p:spPr bwMode="auto">
          <a:xfrm>
            <a:off x="42672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653" name="Rectangle 3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Uniform </a:t>
            </a:r>
            <a:r>
              <a:rPr lang="en-US" altLang="ja-JP" smtClean="0"/>
              <a:t>G</a:t>
            </a:r>
            <a:r>
              <a:rPr lang="en-US" altLang="zh-TW" smtClean="0"/>
              <a:t>rid</a:t>
            </a:r>
            <a:endParaRPr lang="en-US" altLang="ja-JP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A0A16-C53F-49D3-8FB4-EBF3EE4A3242}" type="slidenum">
              <a:rPr lang="en-US" altLang="ja-JP" smtClean="0"/>
              <a:pPr>
                <a:defRPr/>
              </a:pPr>
              <a:t>52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609600" y="2079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838200" y="2079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609600" y="2308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838200" y="2308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15240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1524000" y="2994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2667000" y="2308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2895600" y="2308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3124200" y="2308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3352800" y="2308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2667000" y="2536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2895600" y="2536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3124200" y="2536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3352800" y="2536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26670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28956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2" name="Rectangle 18"/>
          <p:cNvSpPr>
            <a:spLocks noChangeArrowheads="1"/>
          </p:cNvSpPr>
          <p:nvPr/>
        </p:nvSpPr>
        <p:spPr bwMode="auto">
          <a:xfrm>
            <a:off x="31242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33528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2667000" y="2994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5" name="Rectangle 21"/>
          <p:cNvSpPr>
            <a:spLocks noChangeArrowheads="1"/>
          </p:cNvSpPr>
          <p:nvPr/>
        </p:nvSpPr>
        <p:spPr bwMode="auto">
          <a:xfrm>
            <a:off x="2895600" y="2994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3124200" y="2994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7" name="Rectangle 23"/>
          <p:cNvSpPr>
            <a:spLocks noChangeArrowheads="1"/>
          </p:cNvSpPr>
          <p:nvPr/>
        </p:nvSpPr>
        <p:spPr bwMode="auto">
          <a:xfrm>
            <a:off x="3352800" y="2994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8" name="Rectangle 24"/>
          <p:cNvSpPr>
            <a:spLocks noChangeArrowheads="1"/>
          </p:cNvSpPr>
          <p:nvPr/>
        </p:nvSpPr>
        <p:spPr bwMode="auto">
          <a:xfrm>
            <a:off x="6096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9" name="Rectangle 25"/>
          <p:cNvSpPr>
            <a:spLocks noChangeArrowheads="1"/>
          </p:cNvSpPr>
          <p:nvPr/>
        </p:nvSpPr>
        <p:spPr bwMode="auto">
          <a:xfrm>
            <a:off x="8382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0" name="Rectangle 26"/>
          <p:cNvSpPr>
            <a:spLocks noChangeArrowheads="1"/>
          </p:cNvSpPr>
          <p:nvPr/>
        </p:nvSpPr>
        <p:spPr bwMode="auto">
          <a:xfrm>
            <a:off x="10668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1" name="Rectangle 27"/>
          <p:cNvSpPr>
            <a:spLocks noChangeArrowheads="1"/>
          </p:cNvSpPr>
          <p:nvPr/>
        </p:nvSpPr>
        <p:spPr bwMode="auto">
          <a:xfrm>
            <a:off x="12954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2" name="Rectangle 28"/>
          <p:cNvSpPr>
            <a:spLocks noChangeArrowheads="1"/>
          </p:cNvSpPr>
          <p:nvPr/>
        </p:nvSpPr>
        <p:spPr bwMode="auto">
          <a:xfrm>
            <a:off x="15240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3" name="Rectangle 29"/>
          <p:cNvSpPr>
            <a:spLocks noChangeArrowheads="1"/>
          </p:cNvSpPr>
          <p:nvPr/>
        </p:nvSpPr>
        <p:spPr bwMode="auto">
          <a:xfrm>
            <a:off x="6096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4" name="Rectangle 30"/>
          <p:cNvSpPr>
            <a:spLocks noChangeArrowheads="1"/>
          </p:cNvSpPr>
          <p:nvPr/>
        </p:nvSpPr>
        <p:spPr bwMode="auto">
          <a:xfrm>
            <a:off x="8382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5" name="Rectangle 31"/>
          <p:cNvSpPr>
            <a:spLocks noChangeArrowheads="1"/>
          </p:cNvSpPr>
          <p:nvPr/>
        </p:nvSpPr>
        <p:spPr bwMode="auto">
          <a:xfrm>
            <a:off x="10668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6" name="Rectangle 32"/>
          <p:cNvSpPr>
            <a:spLocks noChangeArrowheads="1"/>
          </p:cNvSpPr>
          <p:nvPr/>
        </p:nvSpPr>
        <p:spPr bwMode="auto">
          <a:xfrm>
            <a:off x="12954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7" name="Rectangle 33"/>
          <p:cNvSpPr>
            <a:spLocks noChangeArrowheads="1"/>
          </p:cNvSpPr>
          <p:nvPr/>
        </p:nvSpPr>
        <p:spPr bwMode="auto">
          <a:xfrm>
            <a:off x="15240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8" name="Rectangle 34"/>
          <p:cNvSpPr>
            <a:spLocks noChangeArrowheads="1"/>
          </p:cNvSpPr>
          <p:nvPr/>
        </p:nvSpPr>
        <p:spPr bwMode="auto">
          <a:xfrm>
            <a:off x="6096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9" name="Rectangle 35"/>
          <p:cNvSpPr>
            <a:spLocks noChangeArrowheads="1"/>
          </p:cNvSpPr>
          <p:nvPr/>
        </p:nvSpPr>
        <p:spPr bwMode="auto">
          <a:xfrm>
            <a:off x="8382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0" name="Rectangle 36"/>
          <p:cNvSpPr>
            <a:spLocks noChangeArrowheads="1"/>
          </p:cNvSpPr>
          <p:nvPr/>
        </p:nvSpPr>
        <p:spPr bwMode="auto">
          <a:xfrm>
            <a:off x="10668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1" name="Rectangle 37"/>
          <p:cNvSpPr>
            <a:spLocks noChangeArrowheads="1"/>
          </p:cNvSpPr>
          <p:nvPr/>
        </p:nvSpPr>
        <p:spPr bwMode="auto">
          <a:xfrm>
            <a:off x="12954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2" name="Rectangle 38"/>
          <p:cNvSpPr>
            <a:spLocks noChangeArrowheads="1"/>
          </p:cNvSpPr>
          <p:nvPr/>
        </p:nvSpPr>
        <p:spPr bwMode="auto">
          <a:xfrm>
            <a:off x="15240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3" name="Rectangle 39"/>
          <p:cNvSpPr>
            <a:spLocks noChangeArrowheads="1"/>
          </p:cNvSpPr>
          <p:nvPr/>
        </p:nvSpPr>
        <p:spPr bwMode="auto">
          <a:xfrm>
            <a:off x="6096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4" name="Rectangle 40"/>
          <p:cNvSpPr>
            <a:spLocks noChangeArrowheads="1"/>
          </p:cNvSpPr>
          <p:nvPr/>
        </p:nvSpPr>
        <p:spPr bwMode="auto">
          <a:xfrm>
            <a:off x="8382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5" name="Rectangle 41"/>
          <p:cNvSpPr>
            <a:spLocks noChangeArrowheads="1"/>
          </p:cNvSpPr>
          <p:nvPr/>
        </p:nvSpPr>
        <p:spPr bwMode="auto">
          <a:xfrm>
            <a:off x="10668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6" name="Rectangle 42"/>
          <p:cNvSpPr>
            <a:spLocks noChangeArrowheads="1"/>
          </p:cNvSpPr>
          <p:nvPr/>
        </p:nvSpPr>
        <p:spPr bwMode="auto">
          <a:xfrm>
            <a:off x="12954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7" name="Rectangle 43"/>
          <p:cNvSpPr>
            <a:spLocks noChangeArrowheads="1"/>
          </p:cNvSpPr>
          <p:nvPr/>
        </p:nvSpPr>
        <p:spPr bwMode="auto">
          <a:xfrm>
            <a:off x="15240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8" name="Rectangle 44"/>
          <p:cNvSpPr>
            <a:spLocks noChangeArrowheads="1"/>
          </p:cNvSpPr>
          <p:nvPr/>
        </p:nvSpPr>
        <p:spPr bwMode="auto">
          <a:xfrm>
            <a:off x="6096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9" name="Rectangle 45"/>
          <p:cNvSpPr>
            <a:spLocks noChangeArrowheads="1"/>
          </p:cNvSpPr>
          <p:nvPr/>
        </p:nvSpPr>
        <p:spPr bwMode="auto">
          <a:xfrm>
            <a:off x="8382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0" name="Rectangle 46"/>
          <p:cNvSpPr>
            <a:spLocks noChangeArrowheads="1"/>
          </p:cNvSpPr>
          <p:nvPr/>
        </p:nvSpPr>
        <p:spPr bwMode="auto">
          <a:xfrm>
            <a:off x="10668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1" name="Rectangle 47"/>
          <p:cNvSpPr>
            <a:spLocks noChangeArrowheads="1"/>
          </p:cNvSpPr>
          <p:nvPr/>
        </p:nvSpPr>
        <p:spPr bwMode="auto">
          <a:xfrm>
            <a:off x="12954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2" name="Rectangle 48"/>
          <p:cNvSpPr>
            <a:spLocks noChangeArrowheads="1"/>
          </p:cNvSpPr>
          <p:nvPr/>
        </p:nvSpPr>
        <p:spPr bwMode="auto">
          <a:xfrm>
            <a:off x="15240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3" name="Rectangle 49"/>
          <p:cNvSpPr>
            <a:spLocks noChangeArrowheads="1"/>
          </p:cNvSpPr>
          <p:nvPr/>
        </p:nvSpPr>
        <p:spPr bwMode="auto">
          <a:xfrm>
            <a:off x="2895600" y="3908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4" name="Rectangle 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Uniform </a:t>
            </a:r>
            <a:r>
              <a:rPr lang="en-US" altLang="ja-JP" smtClean="0"/>
              <a:t>G</a:t>
            </a:r>
            <a:r>
              <a:rPr lang="en-US" altLang="zh-TW" smtClean="0"/>
              <a:t>rid</a:t>
            </a:r>
          </a:p>
        </p:txBody>
      </p:sp>
      <p:sp>
        <p:nvSpPr>
          <p:cNvPr id="57395" name="Rectangle 51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927225"/>
            <a:ext cx="4500562" cy="4525963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zh-TW" sz="2200" b="1" smtClean="0"/>
              <a:t>Preprocess scene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z="2200" smtClean="0"/>
              <a:t>Find bounding box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z="2200" smtClean="0"/>
              <a:t>Determine grid </a:t>
            </a:r>
            <a:r>
              <a:rPr lang="en-US" altLang="ja-JP" sz="2200" smtClean="0"/>
              <a:t>r</a:t>
            </a:r>
            <a:r>
              <a:rPr lang="en-US" altLang="zh-TW" sz="2200" smtClean="0"/>
              <a:t>esolution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z="2200" smtClean="0">
                <a:solidFill>
                  <a:schemeClr val="accent2"/>
                </a:solidFill>
              </a:rPr>
              <a:t>Place object in cell if its bounding box overlaps the cell</a:t>
            </a:r>
          </a:p>
        </p:txBody>
      </p:sp>
      <p:sp>
        <p:nvSpPr>
          <p:cNvPr id="57396" name="Rectangle 52"/>
          <p:cNvSpPr>
            <a:spLocks noChangeArrowheads="1"/>
          </p:cNvSpPr>
          <p:nvPr/>
        </p:nvSpPr>
        <p:spPr bwMode="auto">
          <a:xfrm>
            <a:off x="381000" y="1851025"/>
            <a:ext cx="4114800" cy="41148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7" name="Oval 53"/>
          <p:cNvSpPr>
            <a:spLocks noChangeArrowheads="1"/>
          </p:cNvSpPr>
          <p:nvPr/>
        </p:nvSpPr>
        <p:spPr bwMode="auto">
          <a:xfrm>
            <a:off x="685800" y="2232025"/>
            <a:ext cx="228600" cy="228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8" name="Oval 54"/>
          <p:cNvSpPr>
            <a:spLocks noChangeArrowheads="1"/>
          </p:cNvSpPr>
          <p:nvPr/>
        </p:nvSpPr>
        <p:spPr bwMode="auto">
          <a:xfrm>
            <a:off x="1524000" y="2917825"/>
            <a:ext cx="228600" cy="228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9" name="Oval 55"/>
          <p:cNvSpPr>
            <a:spLocks noChangeArrowheads="1"/>
          </p:cNvSpPr>
          <p:nvPr/>
        </p:nvSpPr>
        <p:spPr bwMode="auto">
          <a:xfrm>
            <a:off x="2819400" y="2384425"/>
            <a:ext cx="609600" cy="609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00" name="Oval 56"/>
          <p:cNvSpPr>
            <a:spLocks noChangeArrowheads="1"/>
          </p:cNvSpPr>
          <p:nvPr/>
        </p:nvSpPr>
        <p:spPr bwMode="auto">
          <a:xfrm>
            <a:off x="762000" y="4365625"/>
            <a:ext cx="762000" cy="76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01" name="Rectangle 57"/>
          <p:cNvSpPr>
            <a:spLocks noChangeArrowheads="1"/>
          </p:cNvSpPr>
          <p:nvPr/>
        </p:nvSpPr>
        <p:spPr bwMode="auto">
          <a:xfrm>
            <a:off x="3810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02" name="Rectangle 58"/>
          <p:cNvSpPr>
            <a:spLocks noChangeArrowheads="1"/>
          </p:cNvSpPr>
          <p:nvPr/>
        </p:nvSpPr>
        <p:spPr bwMode="auto">
          <a:xfrm>
            <a:off x="6096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03" name="Rectangle 59"/>
          <p:cNvSpPr>
            <a:spLocks noChangeArrowheads="1"/>
          </p:cNvSpPr>
          <p:nvPr/>
        </p:nvSpPr>
        <p:spPr bwMode="auto">
          <a:xfrm>
            <a:off x="8382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04" name="Rectangle 60"/>
          <p:cNvSpPr>
            <a:spLocks noChangeArrowheads="1"/>
          </p:cNvSpPr>
          <p:nvPr/>
        </p:nvSpPr>
        <p:spPr bwMode="auto">
          <a:xfrm>
            <a:off x="10668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05" name="Rectangle 61"/>
          <p:cNvSpPr>
            <a:spLocks noChangeArrowheads="1"/>
          </p:cNvSpPr>
          <p:nvPr/>
        </p:nvSpPr>
        <p:spPr bwMode="auto">
          <a:xfrm>
            <a:off x="12954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06" name="Rectangle 62"/>
          <p:cNvSpPr>
            <a:spLocks noChangeArrowheads="1"/>
          </p:cNvSpPr>
          <p:nvPr/>
        </p:nvSpPr>
        <p:spPr bwMode="auto">
          <a:xfrm>
            <a:off x="15240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07" name="Rectangle 63"/>
          <p:cNvSpPr>
            <a:spLocks noChangeArrowheads="1"/>
          </p:cNvSpPr>
          <p:nvPr/>
        </p:nvSpPr>
        <p:spPr bwMode="auto">
          <a:xfrm>
            <a:off x="17526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08" name="Rectangle 64"/>
          <p:cNvSpPr>
            <a:spLocks noChangeArrowheads="1"/>
          </p:cNvSpPr>
          <p:nvPr/>
        </p:nvSpPr>
        <p:spPr bwMode="auto">
          <a:xfrm>
            <a:off x="19812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09" name="Rectangle 65"/>
          <p:cNvSpPr>
            <a:spLocks noChangeArrowheads="1"/>
          </p:cNvSpPr>
          <p:nvPr/>
        </p:nvSpPr>
        <p:spPr bwMode="auto">
          <a:xfrm>
            <a:off x="22098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0" name="Rectangle 66"/>
          <p:cNvSpPr>
            <a:spLocks noChangeArrowheads="1"/>
          </p:cNvSpPr>
          <p:nvPr/>
        </p:nvSpPr>
        <p:spPr bwMode="auto">
          <a:xfrm>
            <a:off x="24384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1" name="Rectangle 67"/>
          <p:cNvSpPr>
            <a:spLocks noChangeArrowheads="1"/>
          </p:cNvSpPr>
          <p:nvPr/>
        </p:nvSpPr>
        <p:spPr bwMode="auto">
          <a:xfrm>
            <a:off x="26670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2" name="Rectangle 68"/>
          <p:cNvSpPr>
            <a:spLocks noChangeArrowheads="1"/>
          </p:cNvSpPr>
          <p:nvPr/>
        </p:nvSpPr>
        <p:spPr bwMode="auto">
          <a:xfrm>
            <a:off x="28956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3" name="Rectangle 69"/>
          <p:cNvSpPr>
            <a:spLocks noChangeArrowheads="1"/>
          </p:cNvSpPr>
          <p:nvPr/>
        </p:nvSpPr>
        <p:spPr bwMode="auto">
          <a:xfrm>
            <a:off x="31242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4" name="Rectangle 70"/>
          <p:cNvSpPr>
            <a:spLocks noChangeArrowheads="1"/>
          </p:cNvSpPr>
          <p:nvPr/>
        </p:nvSpPr>
        <p:spPr bwMode="auto">
          <a:xfrm>
            <a:off x="33528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5" name="Rectangle 71"/>
          <p:cNvSpPr>
            <a:spLocks noChangeArrowheads="1"/>
          </p:cNvSpPr>
          <p:nvPr/>
        </p:nvSpPr>
        <p:spPr bwMode="auto">
          <a:xfrm>
            <a:off x="35814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6" name="Rectangle 72"/>
          <p:cNvSpPr>
            <a:spLocks noChangeArrowheads="1"/>
          </p:cNvSpPr>
          <p:nvPr/>
        </p:nvSpPr>
        <p:spPr bwMode="auto">
          <a:xfrm>
            <a:off x="38100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7" name="Rectangle 73"/>
          <p:cNvSpPr>
            <a:spLocks noChangeArrowheads="1"/>
          </p:cNvSpPr>
          <p:nvPr/>
        </p:nvSpPr>
        <p:spPr bwMode="auto">
          <a:xfrm>
            <a:off x="40386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8" name="Rectangle 74"/>
          <p:cNvSpPr>
            <a:spLocks noChangeArrowheads="1"/>
          </p:cNvSpPr>
          <p:nvPr/>
        </p:nvSpPr>
        <p:spPr bwMode="auto">
          <a:xfrm>
            <a:off x="42672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9" name="Rectangle 75"/>
          <p:cNvSpPr>
            <a:spLocks noChangeArrowheads="1"/>
          </p:cNvSpPr>
          <p:nvPr/>
        </p:nvSpPr>
        <p:spPr bwMode="auto">
          <a:xfrm>
            <a:off x="3810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20" name="Rectangle 76"/>
          <p:cNvSpPr>
            <a:spLocks noChangeArrowheads="1"/>
          </p:cNvSpPr>
          <p:nvPr/>
        </p:nvSpPr>
        <p:spPr bwMode="auto">
          <a:xfrm>
            <a:off x="10668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21" name="Rectangle 77"/>
          <p:cNvSpPr>
            <a:spLocks noChangeArrowheads="1"/>
          </p:cNvSpPr>
          <p:nvPr/>
        </p:nvSpPr>
        <p:spPr bwMode="auto">
          <a:xfrm>
            <a:off x="12954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22" name="Rectangle 78"/>
          <p:cNvSpPr>
            <a:spLocks noChangeArrowheads="1"/>
          </p:cNvSpPr>
          <p:nvPr/>
        </p:nvSpPr>
        <p:spPr bwMode="auto">
          <a:xfrm>
            <a:off x="15240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23" name="Rectangle 79"/>
          <p:cNvSpPr>
            <a:spLocks noChangeArrowheads="1"/>
          </p:cNvSpPr>
          <p:nvPr/>
        </p:nvSpPr>
        <p:spPr bwMode="auto">
          <a:xfrm>
            <a:off x="17526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24" name="Rectangle 80"/>
          <p:cNvSpPr>
            <a:spLocks noChangeArrowheads="1"/>
          </p:cNvSpPr>
          <p:nvPr/>
        </p:nvSpPr>
        <p:spPr bwMode="auto">
          <a:xfrm>
            <a:off x="19812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25" name="Rectangle 81"/>
          <p:cNvSpPr>
            <a:spLocks noChangeArrowheads="1"/>
          </p:cNvSpPr>
          <p:nvPr/>
        </p:nvSpPr>
        <p:spPr bwMode="auto">
          <a:xfrm>
            <a:off x="22098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26" name="Rectangle 82"/>
          <p:cNvSpPr>
            <a:spLocks noChangeArrowheads="1"/>
          </p:cNvSpPr>
          <p:nvPr/>
        </p:nvSpPr>
        <p:spPr bwMode="auto">
          <a:xfrm>
            <a:off x="24384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27" name="Rectangle 83"/>
          <p:cNvSpPr>
            <a:spLocks noChangeArrowheads="1"/>
          </p:cNvSpPr>
          <p:nvPr/>
        </p:nvSpPr>
        <p:spPr bwMode="auto">
          <a:xfrm>
            <a:off x="26670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28" name="Rectangle 84"/>
          <p:cNvSpPr>
            <a:spLocks noChangeArrowheads="1"/>
          </p:cNvSpPr>
          <p:nvPr/>
        </p:nvSpPr>
        <p:spPr bwMode="auto">
          <a:xfrm>
            <a:off x="28956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29" name="Rectangle 85"/>
          <p:cNvSpPr>
            <a:spLocks noChangeArrowheads="1"/>
          </p:cNvSpPr>
          <p:nvPr/>
        </p:nvSpPr>
        <p:spPr bwMode="auto">
          <a:xfrm>
            <a:off x="31242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30" name="Rectangle 86"/>
          <p:cNvSpPr>
            <a:spLocks noChangeArrowheads="1"/>
          </p:cNvSpPr>
          <p:nvPr/>
        </p:nvSpPr>
        <p:spPr bwMode="auto">
          <a:xfrm>
            <a:off x="33528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31" name="Rectangle 87"/>
          <p:cNvSpPr>
            <a:spLocks noChangeArrowheads="1"/>
          </p:cNvSpPr>
          <p:nvPr/>
        </p:nvSpPr>
        <p:spPr bwMode="auto">
          <a:xfrm>
            <a:off x="35814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32" name="Rectangle 88"/>
          <p:cNvSpPr>
            <a:spLocks noChangeArrowheads="1"/>
          </p:cNvSpPr>
          <p:nvPr/>
        </p:nvSpPr>
        <p:spPr bwMode="auto">
          <a:xfrm>
            <a:off x="38100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33" name="Rectangle 89"/>
          <p:cNvSpPr>
            <a:spLocks noChangeArrowheads="1"/>
          </p:cNvSpPr>
          <p:nvPr/>
        </p:nvSpPr>
        <p:spPr bwMode="auto">
          <a:xfrm>
            <a:off x="40386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34" name="Rectangle 90"/>
          <p:cNvSpPr>
            <a:spLocks noChangeArrowheads="1"/>
          </p:cNvSpPr>
          <p:nvPr/>
        </p:nvSpPr>
        <p:spPr bwMode="auto">
          <a:xfrm>
            <a:off x="42672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35" name="Rectangle 91"/>
          <p:cNvSpPr>
            <a:spLocks noChangeArrowheads="1"/>
          </p:cNvSpPr>
          <p:nvPr/>
        </p:nvSpPr>
        <p:spPr bwMode="auto">
          <a:xfrm>
            <a:off x="3810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36" name="Rectangle 92"/>
          <p:cNvSpPr>
            <a:spLocks noChangeArrowheads="1"/>
          </p:cNvSpPr>
          <p:nvPr/>
        </p:nvSpPr>
        <p:spPr bwMode="auto">
          <a:xfrm>
            <a:off x="10668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37" name="Rectangle 93"/>
          <p:cNvSpPr>
            <a:spLocks noChangeArrowheads="1"/>
          </p:cNvSpPr>
          <p:nvPr/>
        </p:nvSpPr>
        <p:spPr bwMode="auto">
          <a:xfrm>
            <a:off x="12954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38" name="Rectangle 94"/>
          <p:cNvSpPr>
            <a:spLocks noChangeArrowheads="1"/>
          </p:cNvSpPr>
          <p:nvPr/>
        </p:nvSpPr>
        <p:spPr bwMode="auto">
          <a:xfrm>
            <a:off x="15240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39" name="Rectangle 95"/>
          <p:cNvSpPr>
            <a:spLocks noChangeArrowheads="1"/>
          </p:cNvSpPr>
          <p:nvPr/>
        </p:nvSpPr>
        <p:spPr bwMode="auto">
          <a:xfrm>
            <a:off x="17526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40" name="Rectangle 96"/>
          <p:cNvSpPr>
            <a:spLocks noChangeArrowheads="1"/>
          </p:cNvSpPr>
          <p:nvPr/>
        </p:nvSpPr>
        <p:spPr bwMode="auto">
          <a:xfrm>
            <a:off x="19812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41" name="Rectangle 97"/>
          <p:cNvSpPr>
            <a:spLocks noChangeArrowheads="1"/>
          </p:cNvSpPr>
          <p:nvPr/>
        </p:nvSpPr>
        <p:spPr bwMode="auto">
          <a:xfrm>
            <a:off x="22098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42" name="Rectangle 98"/>
          <p:cNvSpPr>
            <a:spLocks noChangeArrowheads="1"/>
          </p:cNvSpPr>
          <p:nvPr/>
        </p:nvSpPr>
        <p:spPr bwMode="auto">
          <a:xfrm>
            <a:off x="24384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43" name="Rectangle 99"/>
          <p:cNvSpPr>
            <a:spLocks noChangeArrowheads="1"/>
          </p:cNvSpPr>
          <p:nvPr/>
        </p:nvSpPr>
        <p:spPr bwMode="auto">
          <a:xfrm>
            <a:off x="35814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44" name="Rectangle 100"/>
          <p:cNvSpPr>
            <a:spLocks noChangeArrowheads="1"/>
          </p:cNvSpPr>
          <p:nvPr/>
        </p:nvSpPr>
        <p:spPr bwMode="auto">
          <a:xfrm>
            <a:off x="38100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45" name="Rectangle 101"/>
          <p:cNvSpPr>
            <a:spLocks noChangeArrowheads="1"/>
          </p:cNvSpPr>
          <p:nvPr/>
        </p:nvSpPr>
        <p:spPr bwMode="auto">
          <a:xfrm>
            <a:off x="40386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46" name="Rectangle 102"/>
          <p:cNvSpPr>
            <a:spLocks noChangeArrowheads="1"/>
          </p:cNvSpPr>
          <p:nvPr/>
        </p:nvSpPr>
        <p:spPr bwMode="auto">
          <a:xfrm>
            <a:off x="42672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47" name="Rectangle 103"/>
          <p:cNvSpPr>
            <a:spLocks noChangeArrowheads="1"/>
          </p:cNvSpPr>
          <p:nvPr/>
        </p:nvSpPr>
        <p:spPr bwMode="auto">
          <a:xfrm>
            <a:off x="3810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48" name="Rectangle 104"/>
          <p:cNvSpPr>
            <a:spLocks noChangeArrowheads="1"/>
          </p:cNvSpPr>
          <p:nvPr/>
        </p:nvSpPr>
        <p:spPr bwMode="auto">
          <a:xfrm>
            <a:off x="6096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49" name="Rectangle 105"/>
          <p:cNvSpPr>
            <a:spLocks noChangeArrowheads="1"/>
          </p:cNvSpPr>
          <p:nvPr/>
        </p:nvSpPr>
        <p:spPr bwMode="auto">
          <a:xfrm>
            <a:off x="8382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50" name="Rectangle 106"/>
          <p:cNvSpPr>
            <a:spLocks noChangeArrowheads="1"/>
          </p:cNvSpPr>
          <p:nvPr/>
        </p:nvSpPr>
        <p:spPr bwMode="auto">
          <a:xfrm>
            <a:off x="10668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51" name="Rectangle 107"/>
          <p:cNvSpPr>
            <a:spLocks noChangeArrowheads="1"/>
          </p:cNvSpPr>
          <p:nvPr/>
        </p:nvSpPr>
        <p:spPr bwMode="auto">
          <a:xfrm>
            <a:off x="12954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52" name="Rectangle 108"/>
          <p:cNvSpPr>
            <a:spLocks noChangeArrowheads="1"/>
          </p:cNvSpPr>
          <p:nvPr/>
        </p:nvSpPr>
        <p:spPr bwMode="auto">
          <a:xfrm>
            <a:off x="15240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53" name="Rectangle 109"/>
          <p:cNvSpPr>
            <a:spLocks noChangeArrowheads="1"/>
          </p:cNvSpPr>
          <p:nvPr/>
        </p:nvSpPr>
        <p:spPr bwMode="auto">
          <a:xfrm>
            <a:off x="17526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54" name="Rectangle 110"/>
          <p:cNvSpPr>
            <a:spLocks noChangeArrowheads="1"/>
          </p:cNvSpPr>
          <p:nvPr/>
        </p:nvSpPr>
        <p:spPr bwMode="auto">
          <a:xfrm>
            <a:off x="19812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55" name="Rectangle 111"/>
          <p:cNvSpPr>
            <a:spLocks noChangeArrowheads="1"/>
          </p:cNvSpPr>
          <p:nvPr/>
        </p:nvSpPr>
        <p:spPr bwMode="auto">
          <a:xfrm>
            <a:off x="22098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56" name="Rectangle 112"/>
          <p:cNvSpPr>
            <a:spLocks noChangeArrowheads="1"/>
          </p:cNvSpPr>
          <p:nvPr/>
        </p:nvSpPr>
        <p:spPr bwMode="auto">
          <a:xfrm>
            <a:off x="24384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57" name="Rectangle 113"/>
          <p:cNvSpPr>
            <a:spLocks noChangeArrowheads="1"/>
          </p:cNvSpPr>
          <p:nvPr/>
        </p:nvSpPr>
        <p:spPr bwMode="auto">
          <a:xfrm>
            <a:off x="35814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58" name="Rectangle 114"/>
          <p:cNvSpPr>
            <a:spLocks noChangeArrowheads="1"/>
          </p:cNvSpPr>
          <p:nvPr/>
        </p:nvSpPr>
        <p:spPr bwMode="auto">
          <a:xfrm>
            <a:off x="38100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59" name="Rectangle 115"/>
          <p:cNvSpPr>
            <a:spLocks noChangeArrowheads="1"/>
          </p:cNvSpPr>
          <p:nvPr/>
        </p:nvSpPr>
        <p:spPr bwMode="auto">
          <a:xfrm>
            <a:off x="40386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60" name="Rectangle 116"/>
          <p:cNvSpPr>
            <a:spLocks noChangeArrowheads="1"/>
          </p:cNvSpPr>
          <p:nvPr/>
        </p:nvSpPr>
        <p:spPr bwMode="auto">
          <a:xfrm>
            <a:off x="42672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61" name="Rectangle 117"/>
          <p:cNvSpPr>
            <a:spLocks noChangeArrowheads="1"/>
          </p:cNvSpPr>
          <p:nvPr/>
        </p:nvSpPr>
        <p:spPr bwMode="auto">
          <a:xfrm>
            <a:off x="3810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62" name="Rectangle 118"/>
          <p:cNvSpPr>
            <a:spLocks noChangeArrowheads="1"/>
          </p:cNvSpPr>
          <p:nvPr/>
        </p:nvSpPr>
        <p:spPr bwMode="auto">
          <a:xfrm>
            <a:off x="6096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63" name="Rectangle 119"/>
          <p:cNvSpPr>
            <a:spLocks noChangeArrowheads="1"/>
          </p:cNvSpPr>
          <p:nvPr/>
        </p:nvSpPr>
        <p:spPr bwMode="auto">
          <a:xfrm>
            <a:off x="8382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64" name="Rectangle 120"/>
          <p:cNvSpPr>
            <a:spLocks noChangeArrowheads="1"/>
          </p:cNvSpPr>
          <p:nvPr/>
        </p:nvSpPr>
        <p:spPr bwMode="auto">
          <a:xfrm>
            <a:off x="10668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65" name="Rectangle 121"/>
          <p:cNvSpPr>
            <a:spLocks noChangeArrowheads="1"/>
          </p:cNvSpPr>
          <p:nvPr/>
        </p:nvSpPr>
        <p:spPr bwMode="auto">
          <a:xfrm>
            <a:off x="12954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66" name="Rectangle 122"/>
          <p:cNvSpPr>
            <a:spLocks noChangeArrowheads="1"/>
          </p:cNvSpPr>
          <p:nvPr/>
        </p:nvSpPr>
        <p:spPr bwMode="auto">
          <a:xfrm>
            <a:off x="17526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67" name="Rectangle 123"/>
          <p:cNvSpPr>
            <a:spLocks noChangeArrowheads="1"/>
          </p:cNvSpPr>
          <p:nvPr/>
        </p:nvSpPr>
        <p:spPr bwMode="auto">
          <a:xfrm>
            <a:off x="19812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68" name="Rectangle 124"/>
          <p:cNvSpPr>
            <a:spLocks noChangeArrowheads="1"/>
          </p:cNvSpPr>
          <p:nvPr/>
        </p:nvSpPr>
        <p:spPr bwMode="auto">
          <a:xfrm>
            <a:off x="22098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69" name="Rectangle 125"/>
          <p:cNvSpPr>
            <a:spLocks noChangeArrowheads="1"/>
          </p:cNvSpPr>
          <p:nvPr/>
        </p:nvSpPr>
        <p:spPr bwMode="auto">
          <a:xfrm>
            <a:off x="24384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70" name="Rectangle 126"/>
          <p:cNvSpPr>
            <a:spLocks noChangeArrowheads="1"/>
          </p:cNvSpPr>
          <p:nvPr/>
        </p:nvSpPr>
        <p:spPr bwMode="auto">
          <a:xfrm>
            <a:off x="35814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71" name="Rectangle 127"/>
          <p:cNvSpPr>
            <a:spLocks noChangeArrowheads="1"/>
          </p:cNvSpPr>
          <p:nvPr/>
        </p:nvSpPr>
        <p:spPr bwMode="auto">
          <a:xfrm>
            <a:off x="38100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72" name="Rectangle 128"/>
          <p:cNvSpPr>
            <a:spLocks noChangeArrowheads="1"/>
          </p:cNvSpPr>
          <p:nvPr/>
        </p:nvSpPr>
        <p:spPr bwMode="auto">
          <a:xfrm>
            <a:off x="40386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73" name="Rectangle 129"/>
          <p:cNvSpPr>
            <a:spLocks noChangeArrowheads="1"/>
          </p:cNvSpPr>
          <p:nvPr/>
        </p:nvSpPr>
        <p:spPr bwMode="auto">
          <a:xfrm>
            <a:off x="42672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74" name="Rectangle 130"/>
          <p:cNvSpPr>
            <a:spLocks noChangeArrowheads="1"/>
          </p:cNvSpPr>
          <p:nvPr/>
        </p:nvSpPr>
        <p:spPr bwMode="auto">
          <a:xfrm>
            <a:off x="3810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75" name="Rectangle 131"/>
          <p:cNvSpPr>
            <a:spLocks noChangeArrowheads="1"/>
          </p:cNvSpPr>
          <p:nvPr/>
        </p:nvSpPr>
        <p:spPr bwMode="auto">
          <a:xfrm>
            <a:off x="6096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76" name="Rectangle 132"/>
          <p:cNvSpPr>
            <a:spLocks noChangeArrowheads="1"/>
          </p:cNvSpPr>
          <p:nvPr/>
        </p:nvSpPr>
        <p:spPr bwMode="auto">
          <a:xfrm>
            <a:off x="8382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77" name="Rectangle 133"/>
          <p:cNvSpPr>
            <a:spLocks noChangeArrowheads="1"/>
          </p:cNvSpPr>
          <p:nvPr/>
        </p:nvSpPr>
        <p:spPr bwMode="auto">
          <a:xfrm>
            <a:off x="10668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78" name="Rectangle 134"/>
          <p:cNvSpPr>
            <a:spLocks noChangeArrowheads="1"/>
          </p:cNvSpPr>
          <p:nvPr/>
        </p:nvSpPr>
        <p:spPr bwMode="auto">
          <a:xfrm>
            <a:off x="1295400" y="2994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79" name="Rectangle 135"/>
          <p:cNvSpPr>
            <a:spLocks noChangeArrowheads="1"/>
          </p:cNvSpPr>
          <p:nvPr/>
        </p:nvSpPr>
        <p:spPr bwMode="auto">
          <a:xfrm>
            <a:off x="1752600" y="2994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80" name="Rectangle 136"/>
          <p:cNvSpPr>
            <a:spLocks noChangeArrowheads="1"/>
          </p:cNvSpPr>
          <p:nvPr/>
        </p:nvSpPr>
        <p:spPr bwMode="auto">
          <a:xfrm>
            <a:off x="19812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81" name="Rectangle 137"/>
          <p:cNvSpPr>
            <a:spLocks noChangeArrowheads="1"/>
          </p:cNvSpPr>
          <p:nvPr/>
        </p:nvSpPr>
        <p:spPr bwMode="auto">
          <a:xfrm>
            <a:off x="22098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82" name="Rectangle 138"/>
          <p:cNvSpPr>
            <a:spLocks noChangeArrowheads="1"/>
          </p:cNvSpPr>
          <p:nvPr/>
        </p:nvSpPr>
        <p:spPr bwMode="auto">
          <a:xfrm>
            <a:off x="24384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83" name="Rectangle 139"/>
          <p:cNvSpPr>
            <a:spLocks noChangeArrowheads="1"/>
          </p:cNvSpPr>
          <p:nvPr/>
        </p:nvSpPr>
        <p:spPr bwMode="auto">
          <a:xfrm>
            <a:off x="35814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84" name="Rectangle 140"/>
          <p:cNvSpPr>
            <a:spLocks noChangeArrowheads="1"/>
          </p:cNvSpPr>
          <p:nvPr/>
        </p:nvSpPr>
        <p:spPr bwMode="auto">
          <a:xfrm>
            <a:off x="38100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85" name="Rectangle 141"/>
          <p:cNvSpPr>
            <a:spLocks noChangeArrowheads="1"/>
          </p:cNvSpPr>
          <p:nvPr/>
        </p:nvSpPr>
        <p:spPr bwMode="auto">
          <a:xfrm>
            <a:off x="40386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86" name="Rectangle 142"/>
          <p:cNvSpPr>
            <a:spLocks noChangeArrowheads="1"/>
          </p:cNvSpPr>
          <p:nvPr/>
        </p:nvSpPr>
        <p:spPr bwMode="auto">
          <a:xfrm>
            <a:off x="42672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87" name="Rectangle 143"/>
          <p:cNvSpPr>
            <a:spLocks noChangeArrowheads="1"/>
          </p:cNvSpPr>
          <p:nvPr/>
        </p:nvSpPr>
        <p:spPr bwMode="auto">
          <a:xfrm>
            <a:off x="3810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88" name="Rectangle 144"/>
          <p:cNvSpPr>
            <a:spLocks noChangeArrowheads="1"/>
          </p:cNvSpPr>
          <p:nvPr/>
        </p:nvSpPr>
        <p:spPr bwMode="auto">
          <a:xfrm>
            <a:off x="6096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89" name="Rectangle 145"/>
          <p:cNvSpPr>
            <a:spLocks noChangeArrowheads="1"/>
          </p:cNvSpPr>
          <p:nvPr/>
        </p:nvSpPr>
        <p:spPr bwMode="auto">
          <a:xfrm>
            <a:off x="8382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90" name="Rectangle 146"/>
          <p:cNvSpPr>
            <a:spLocks noChangeArrowheads="1"/>
          </p:cNvSpPr>
          <p:nvPr/>
        </p:nvSpPr>
        <p:spPr bwMode="auto">
          <a:xfrm>
            <a:off x="10668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91" name="Rectangle 147"/>
          <p:cNvSpPr>
            <a:spLocks noChangeArrowheads="1"/>
          </p:cNvSpPr>
          <p:nvPr/>
        </p:nvSpPr>
        <p:spPr bwMode="auto">
          <a:xfrm>
            <a:off x="12954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92" name="Rectangle 148"/>
          <p:cNvSpPr>
            <a:spLocks noChangeArrowheads="1"/>
          </p:cNvSpPr>
          <p:nvPr/>
        </p:nvSpPr>
        <p:spPr bwMode="auto">
          <a:xfrm>
            <a:off x="15240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93" name="Rectangle 149"/>
          <p:cNvSpPr>
            <a:spLocks noChangeArrowheads="1"/>
          </p:cNvSpPr>
          <p:nvPr/>
        </p:nvSpPr>
        <p:spPr bwMode="auto">
          <a:xfrm>
            <a:off x="17526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94" name="Rectangle 150"/>
          <p:cNvSpPr>
            <a:spLocks noChangeArrowheads="1"/>
          </p:cNvSpPr>
          <p:nvPr/>
        </p:nvSpPr>
        <p:spPr bwMode="auto">
          <a:xfrm>
            <a:off x="19812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95" name="Rectangle 151"/>
          <p:cNvSpPr>
            <a:spLocks noChangeArrowheads="1"/>
          </p:cNvSpPr>
          <p:nvPr/>
        </p:nvSpPr>
        <p:spPr bwMode="auto">
          <a:xfrm>
            <a:off x="22098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96" name="Rectangle 152"/>
          <p:cNvSpPr>
            <a:spLocks noChangeArrowheads="1"/>
          </p:cNvSpPr>
          <p:nvPr/>
        </p:nvSpPr>
        <p:spPr bwMode="auto">
          <a:xfrm>
            <a:off x="24384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97" name="Rectangle 153"/>
          <p:cNvSpPr>
            <a:spLocks noChangeArrowheads="1"/>
          </p:cNvSpPr>
          <p:nvPr/>
        </p:nvSpPr>
        <p:spPr bwMode="auto">
          <a:xfrm>
            <a:off x="26670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98" name="Rectangle 154"/>
          <p:cNvSpPr>
            <a:spLocks noChangeArrowheads="1"/>
          </p:cNvSpPr>
          <p:nvPr/>
        </p:nvSpPr>
        <p:spPr bwMode="auto">
          <a:xfrm>
            <a:off x="28956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99" name="Rectangle 155"/>
          <p:cNvSpPr>
            <a:spLocks noChangeArrowheads="1"/>
          </p:cNvSpPr>
          <p:nvPr/>
        </p:nvSpPr>
        <p:spPr bwMode="auto">
          <a:xfrm>
            <a:off x="31242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00" name="Rectangle 156"/>
          <p:cNvSpPr>
            <a:spLocks noChangeArrowheads="1"/>
          </p:cNvSpPr>
          <p:nvPr/>
        </p:nvSpPr>
        <p:spPr bwMode="auto">
          <a:xfrm>
            <a:off x="33528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01" name="Rectangle 157"/>
          <p:cNvSpPr>
            <a:spLocks noChangeArrowheads="1"/>
          </p:cNvSpPr>
          <p:nvPr/>
        </p:nvSpPr>
        <p:spPr bwMode="auto">
          <a:xfrm>
            <a:off x="35814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02" name="Rectangle 158"/>
          <p:cNvSpPr>
            <a:spLocks noChangeArrowheads="1"/>
          </p:cNvSpPr>
          <p:nvPr/>
        </p:nvSpPr>
        <p:spPr bwMode="auto">
          <a:xfrm>
            <a:off x="38100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03" name="Rectangle 159"/>
          <p:cNvSpPr>
            <a:spLocks noChangeArrowheads="1"/>
          </p:cNvSpPr>
          <p:nvPr/>
        </p:nvSpPr>
        <p:spPr bwMode="auto">
          <a:xfrm>
            <a:off x="40386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04" name="Rectangle 160"/>
          <p:cNvSpPr>
            <a:spLocks noChangeArrowheads="1"/>
          </p:cNvSpPr>
          <p:nvPr/>
        </p:nvSpPr>
        <p:spPr bwMode="auto">
          <a:xfrm>
            <a:off x="42672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05" name="Rectangle 161"/>
          <p:cNvSpPr>
            <a:spLocks noChangeArrowheads="1"/>
          </p:cNvSpPr>
          <p:nvPr/>
        </p:nvSpPr>
        <p:spPr bwMode="auto">
          <a:xfrm>
            <a:off x="3810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06" name="Rectangle 162"/>
          <p:cNvSpPr>
            <a:spLocks noChangeArrowheads="1"/>
          </p:cNvSpPr>
          <p:nvPr/>
        </p:nvSpPr>
        <p:spPr bwMode="auto">
          <a:xfrm>
            <a:off x="6096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07" name="Rectangle 163"/>
          <p:cNvSpPr>
            <a:spLocks noChangeArrowheads="1"/>
          </p:cNvSpPr>
          <p:nvPr/>
        </p:nvSpPr>
        <p:spPr bwMode="auto">
          <a:xfrm>
            <a:off x="8382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08" name="Rectangle 164"/>
          <p:cNvSpPr>
            <a:spLocks noChangeArrowheads="1"/>
          </p:cNvSpPr>
          <p:nvPr/>
        </p:nvSpPr>
        <p:spPr bwMode="auto">
          <a:xfrm>
            <a:off x="10668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09" name="Rectangle 165"/>
          <p:cNvSpPr>
            <a:spLocks noChangeArrowheads="1"/>
          </p:cNvSpPr>
          <p:nvPr/>
        </p:nvSpPr>
        <p:spPr bwMode="auto">
          <a:xfrm>
            <a:off x="12954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10" name="Rectangle 166"/>
          <p:cNvSpPr>
            <a:spLocks noChangeArrowheads="1"/>
          </p:cNvSpPr>
          <p:nvPr/>
        </p:nvSpPr>
        <p:spPr bwMode="auto">
          <a:xfrm>
            <a:off x="15240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11" name="Rectangle 167"/>
          <p:cNvSpPr>
            <a:spLocks noChangeArrowheads="1"/>
          </p:cNvSpPr>
          <p:nvPr/>
        </p:nvSpPr>
        <p:spPr bwMode="auto">
          <a:xfrm>
            <a:off x="17526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12" name="Rectangle 168"/>
          <p:cNvSpPr>
            <a:spLocks noChangeArrowheads="1"/>
          </p:cNvSpPr>
          <p:nvPr/>
        </p:nvSpPr>
        <p:spPr bwMode="auto">
          <a:xfrm>
            <a:off x="19812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13" name="Rectangle 169"/>
          <p:cNvSpPr>
            <a:spLocks noChangeArrowheads="1"/>
          </p:cNvSpPr>
          <p:nvPr/>
        </p:nvSpPr>
        <p:spPr bwMode="auto">
          <a:xfrm>
            <a:off x="22098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14" name="Rectangle 170"/>
          <p:cNvSpPr>
            <a:spLocks noChangeArrowheads="1"/>
          </p:cNvSpPr>
          <p:nvPr/>
        </p:nvSpPr>
        <p:spPr bwMode="auto">
          <a:xfrm>
            <a:off x="24384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15" name="Rectangle 171"/>
          <p:cNvSpPr>
            <a:spLocks noChangeArrowheads="1"/>
          </p:cNvSpPr>
          <p:nvPr/>
        </p:nvSpPr>
        <p:spPr bwMode="auto">
          <a:xfrm>
            <a:off x="26670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16" name="Rectangle 172"/>
          <p:cNvSpPr>
            <a:spLocks noChangeArrowheads="1"/>
          </p:cNvSpPr>
          <p:nvPr/>
        </p:nvSpPr>
        <p:spPr bwMode="auto">
          <a:xfrm>
            <a:off x="28956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17" name="Rectangle 173"/>
          <p:cNvSpPr>
            <a:spLocks noChangeArrowheads="1"/>
          </p:cNvSpPr>
          <p:nvPr/>
        </p:nvSpPr>
        <p:spPr bwMode="auto">
          <a:xfrm>
            <a:off x="31242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18" name="Rectangle 174"/>
          <p:cNvSpPr>
            <a:spLocks noChangeArrowheads="1"/>
          </p:cNvSpPr>
          <p:nvPr/>
        </p:nvSpPr>
        <p:spPr bwMode="auto">
          <a:xfrm>
            <a:off x="33528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19" name="Rectangle 175"/>
          <p:cNvSpPr>
            <a:spLocks noChangeArrowheads="1"/>
          </p:cNvSpPr>
          <p:nvPr/>
        </p:nvSpPr>
        <p:spPr bwMode="auto">
          <a:xfrm>
            <a:off x="35814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20" name="Rectangle 176"/>
          <p:cNvSpPr>
            <a:spLocks noChangeArrowheads="1"/>
          </p:cNvSpPr>
          <p:nvPr/>
        </p:nvSpPr>
        <p:spPr bwMode="auto">
          <a:xfrm>
            <a:off x="38100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21" name="Rectangle 177"/>
          <p:cNvSpPr>
            <a:spLocks noChangeArrowheads="1"/>
          </p:cNvSpPr>
          <p:nvPr/>
        </p:nvSpPr>
        <p:spPr bwMode="auto">
          <a:xfrm>
            <a:off x="40386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22" name="Rectangle 178"/>
          <p:cNvSpPr>
            <a:spLocks noChangeArrowheads="1"/>
          </p:cNvSpPr>
          <p:nvPr/>
        </p:nvSpPr>
        <p:spPr bwMode="auto">
          <a:xfrm>
            <a:off x="42672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23" name="Rectangle 179"/>
          <p:cNvSpPr>
            <a:spLocks noChangeArrowheads="1"/>
          </p:cNvSpPr>
          <p:nvPr/>
        </p:nvSpPr>
        <p:spPr bwMode="auto">
          <a:xfrm>
            <a:off x="3810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24" name="Rectangle 180"/>
          <p:cNvSpPr>
            <a:spLocks noChangeArrowheads="1"/>
          </p:cNvSpPr>
          <p:nvPr/>
        </p:nvSpPr>
        <p:spPr bwMode="auto">
          <a:xfrm>
            <a:off x="6096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25" name="Rectangle 181"/>
          <p:cNvSpPr>
            <a:spLocks noChangeArrowheads="1"/>
          </p:cNvSpPr>
          <p:nvPr/>
        </p:nvSpPr>
        <p:spPr bwMode="auto">
          <a:xfrm>
            <a:off x="8382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26" name="Rectangle 182"/>
          <p:cNvSpPr>
            <a:spLocks noChangeArrowheads="1"/>
          </p:cNvSpPr>
          <p:nvPr/>
        </p:nvSpPr>
        <p:spPr bwMode="auto">
          <a:xfrm>
            <a:off x="10668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27" name="Rectangle 183"/>
          <p:cNvSpPr>
            <a:spLocks noChangeArrowheads="1"/>
          </p:cNvSpPr>
          <p:nvPr/>
        </p:nvSpPr>
        <p:spPr bwMode="auto">
          <a:xfrm>
            <a:off x="12954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28" name="Rectangle 184"/>
          <p:cNvSpPr>
            <a:spLocks noChangeArrowheads="1"/>
          </p:cNvSpPr>
          <p:nvPr/>
        </p:nvSpPr>
        <p:spPr bwMode="auto">
          <a:xfrm>
            <a:off x="15240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29" name="Rectangle 185"/>
          <p:cNvSpPr>
            <a:spLocks noChangeArrowheads="1"/>
          </p:cNvSpPr>
          <p:nvPr/>
        </p:nvSpPr>
        <p:spPr bwMode="auto">
          <a:xfrm>
            <a:off x="17526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30" name="Rectangle 186"/>
          <p:cNvSpPr>
            <a:spLocks noChangeArrowheads="1"/>
          </p:cNvSpPr>
          <p:nvPr/>
        </p:nvSpPr>
        <p:spPr bwMode="auto">
          <a:xfrm>
            <a:off x="19812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31" name="Rectangle 187"/>
          <p:cNvSpPr>
            <a:spLocks noChangeArrowheads="1"/>
          </p:cNvSpPr>
          <p:nvPr/>
        </p:nvSpPr>
        <p:spPr bwMode="auto">
          <a:xfrm>
            <a:off x="22098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32" name="Rectangle 188"/>
          <p:cNvSpPr>
            <a:spLocks noChangeArrowheads="1"/>
          </p:cNvSpPr>
          <p:nvPr/>
        </p:nvSpPr>
        <p:spPr bwMode="auto">
          <a:xfrm>
            <a:off x="24384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33" name="Rectangle 189"/>
          <p:cNvSpPr>
            <a:spLocks noChangeArrowheads="1"/>
          </p:cNvSpPr>
          <p:nvPr/>
        </p:nvSpPr>
        <p:spPr bwMode="auto">
          <a:xfrm>
            <a:off x="2667000" y="3679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34" name="Rectangle 190"/>
          <p:cNvSpPr>
            <a:spLocks noChangeArrowheads="1"/>
          </p:cNvSpPr>
          <p:nvPr/>
        </p:nvSpPr>
        <p:spPr bwMode="auto">
          <a:xfrm>
            <a:off x="2895600" y="3679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35" name="Rectangle 191"/>
          <p:cNvSpPr>
            <a:spLocks noChangeArrowheads="1"/>
          </p:cNvSpPr>
          <p:nvPr/>
        </p:nvSpPr>
        <p:spPr bwMode="auto">
          <a:xfrm>
            <a:off x="3124200" y="3679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36" name="Rectangle 192"/>
          <p:cNvSpPr>
            <a:spLocks noChangeArrowheads="1"/>
          </p:cNvSpPr>
          <p:nvPr/>
        </p:nvSpPr>
        <p:spPr bwMode="auto">
          <a:xfrm>
            <a:off x="3352800" y="3679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37" name="Rectangle 193"/>
          <p:cNvSpPr>
            <a:spLocks noChangeArrowheads="1"/>
          </p:cNvSpPr>
          <p:nvPr/>
        </p:nvSpPr>
        <p:spPr bwMode="auto">
          <a:xfrm>
            <a:off x="3581400" y="3679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38" name="Rectangle 194"/>
          <p:cNvSpPr>
            <a:spLocks noChangeArrowheads="1"/>
          </p:cNvSpPr>
          <p:nvPr/>
        </p:nvSpPr>
        <p:spPr bwMode="auto">
          <a:xfrm>
            <a:off x="3810000" y="3679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39" name="Rectangle 195"/>
          <p:cNvSpPr>
            <a:spLocks noChangeArrowheads="1"/>
          </p:cNvSpPr>
          <p:nvPr/>
        </p:nvSpPr>
        <p:spPr bwMode="auto">
          <a:xfrm>
            <a:off x="4038600" y="3679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40" name="Rectangle 196"/>
          <p:cNvSpPr>
            <a:spLocks noChangeArrowheads="1"/>
          </p:cNvSpPr>
          <p:nvPr/>
        </p:nvSpPr>
        <p:spPr bwMode="auto">
          <a:xfrm>
            <a:off x="42672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41" name="Rectangle 197"/>
          <p:cNvSpPr>
            <a:spLocks noChangeArrowheads="1"/>
          </p:cNvSpPr>
          <p:nvPr/>
        </p:nvSpPr>
        <p:spPr bwMode="auto">
          <a:xfrm>
            <a:off x="3810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42" name="Rectangle 198"/>
          <p:cNvSpPr>
            <a:spLocks noChangeArrowheads="1"/>
          </p:cNvSpPr>
          <p:nvPr/>
        </p:nvSpPr>
        <p:spPr bwMode="auto">
          <a:xfrm>
            <a:off x="6096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43" name="Rectangle 199"/>
          <p:cNvSpPr>
            <a:spLocks noChangeArrowheads="1"/>
          </p:cNvSpPr>
          <p:nvPr/>
        </p:nvSpPr>
        <p:spPr bwMode="auto">
          <a:xfrm>
            <a:off x="8382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44" name="Rectangle 200"/>
          <p:cNvSpPr>
            <a:spLocks noChangeArrowheads="1"/>
          </p:cNvSpPr>
          <p:nvPr/>
        </p:nvSpPr>
        <p:spPr bwMode="auto">
          <a:xfrm>
            <a:off x="10668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45" name="Rectangle 201"/>
          <p:cNvSpPr>
            <a:spLocks noChangeArrowheads="1"/>
          </p:cNvSpPr>
          <p:nvPr/>
        </p:nvSpPr>
        <p:spPr bwMode="auto">
          <a:xfrm>
            <a:off x="12954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46" name="Rectangle 202"/>
          <p:cNvSpPr>
            <a:spLocks noChangeArrowheads="1"/>
          </p:cNvSpPr>
          <p:nvPr/>
        </p:nvSpPr>
        <p:spPr bwMode="auto">
          <a:xfrm>
            <a:off x="15240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47" name="Rectangle 203"/>
          <p:cNvSpPr>
            <a:spLocks noChangeArrowheads="1"/>
          </p:cNvSpPr>
          <p:nvPr/>
        </p:nvSpPr>
        <p:spPr bwMode="auto">
          <a:xfrm>
            <a:off x="17526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48" name="Rectangle 204"/>
          <p:cNvSpPr>
            <a:spLocks noChangeArrowheads="1"/>
          </p:cNvSpPr>
          <p:nvPr/>
        </p:nvSpPr>
        <p:spPr bwMode="auto">
          <a:xfrm>
            <a:off x="19812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49" name="Rectangle 205"/>
          <p:cNvSpPr>
            <a:spLocks noChangeArrowheads="1"/>
          </p:cNvSpPr>
          <p:nvPr/>
        </p:nvSpPr>
        <p:spPr bwMode="auto">
          <a:xfrm>
            <a:off x="22098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50" name="Rectangle 206"/>
          <p:cNvSpPr>
            <a:spLocks noChangeArrowheads="1"/>
          </p:cNvSpPr>
          <p:nvPr/>
        </p:nvSpPr>
        <p:spPr bwMode="auto">
          <a:xfrm>
            <a:off x="24384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51" name="Rectangle 207"/>
          <p:cNvSpPr>
            <a:spLocks noChangeArrowheads="1"/>
          </p:cNvSpPr>
          <p:nvPr/>
        </p:nvSpPr>
        <p:spPr bwMode="auto">
          <a:xfrm>
            <a:off x="2667000" y="3908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52" name="Rectangle 208"/>
          <p:cNvSpPr>
            <a:spLocks noChangeArrowheads="1"/>
          </p:cNvSpPr>
          <p:nvPr/>
        </p:nvSpPr>
        <p:spPr bwMode="auto">
          <a:xfrm>
            <a:off x="3124200" y="3908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53" name="Rectangle 209"/>
          <p:cNvSpPr>
            <a:spLocks noChangeArrowheads="1"/>
          </p:cNvSpPr>
          <p:nvPr/>
        </p:nvSpPr>
        <p:spPr bwMode="auto">
          <a:xfrm>
            <a:off x="3352800" y="3908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54" name="Rectangle 210"/>
          <p:cNvSpPr>
            <a:spLocks noChangeArrowheads="1"/>
          </p:cNvSpPr>
          <p:nvPr/>
        </p:nvSpPr>
        <p:spPr bwMode="auto">
          <a:xfrm>
            <a:off x="3581400" y="3908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55" name="Rectangle 211"/>
          <p:cNvSpPr>
            <a:spLocks noChangeArrowheads="1"/>
          </p:cNvSpPr>
          <p:nvPr/>
        </p:nvSpPr>
        <p:spPr bwMode="auto">
          <a:xfrm>
            <a:off x="3810000" y="3908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56" name="Rectangle 212"/>
          <p:cNvSpPr>
            <a:spLocks noChangeArrowheads="1"/>
          </p:cNvSpPr>
          <p:nvPr/>
        </p:nvSpPr>
        <p:spPr bwMode="auto">
          <a:xfrm>
            <a:off x="4038600" y="3908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57" name="Rectangle 213"/>
          <p:cNvSpPr>
            <a:spLocks noChangeArrowheads="1"/>
          </p:cNvSpPr>
          <p:nvPr/>
        </p:nvSpPr>
        <p:spPr bwMode="auto">
          <a:xfrm>
            <a:off x="42672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58" name="Rectangle 214"/>
          <p:cNvSpPr>
            <a:spLocks noChangeArrowheads="1"/>
          </p:cNvSpPr>
          <p:nvPr/>
        </p:nvSpPr>
        <p:spPr bwMode="auto">
          <a:xfrm>
            <a:off x="3810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59" name="Rectangle 215"/>
          <p:cNvSpPr>
            <a:spLocks noChangeArrowheads="1"/>
          </p:cNvSpPr>
          <p:nvPr/>
        </p:nvSpPr>
        <p:spPr bwMode="auto">
          <a:xfrm>
            <a:off x="17526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60" name="Rectangle 216"/>
          <p:cNvSpPr>
            <a:spLocks noChangeArrowheads="1"/>
          </p:cNvSpPr>
          <p:nvPr/>
        </p:nvSpPr>
        <p:spPr bwMode="auto">
          <a:xfrm>
            <a:off x="19812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61" name="Rectangle 217"/>
          <p:cNvSpPr>
            <a:spLocks noChangeArrowheads="1"/>
          </p:cNvSpPr>
          <p:nvPr/>
        </p:nvSpPr>
        <p:spPr bwMode="auto">
          <a:xfrm>
            <a:off x="22098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62" name="Rectangle 218"/>
          <p:cNvSpPr>
            <a:spLocks noChangeArrowheads="1"/>
          </p:cNvSpPr>
          <p:nvPr/>
        </p:nvSpPr>
        <p:spPr bwMode="auto">
          <a:xfrm>
            <a:off x="24384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63" name="Rectangle 219"/>
          <p:cNvSpPr>
            <a:spLocks noChangeArrowheads="1"/>
          </p:cNvSpPr>
          <p:nvPr/>
        </p:nvSpPr>
        <p:spPr bwMode="auto">
          <a:xfrm>
            <a:off x="26670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64" name="Rectangle 220"/>
          <p:cNvSpPr>
            <a:spLocks noChangeArrowheads="1"/>
          </p:cNvSpPr>
          <p:nvPr/>
        </p:nvSpPr>
        <p:spPr bwMode="auto">
          <a:xfrm>
            <a:off x="28956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65" name="Rectangle 221"/>
          <p:cNvSpPr>
            <a:spLocks noChangeArrowheads="1"/>
          </p:cNvSpPr>
          <p:nvPr/>
        </p:nvSpPr>
        <p:spPr bwMode="auto">
          <a:xfrm>
            <a:off x="31242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66" name="Rectangle 222"/>
          <p:cNvSpPr>
            <a:spLocks noChangeArrowheads="1"/>
          </p:cNvSpPr>
          <p:nvPr/>
        </p:nvSpPr>
        <p:spPr bwMode="auto">
          <a:xfrm>
            <a:off x="33528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67" name="Rectangle 223"/>
          <p:cNvSpPr>
            <a:spLocks noChangeArrowheads="1"/>
          </p:cNvSpPr>
          <p:nvPr/>
        </p:nvSpPr>
        <p:spPr bwMode="auto">
          <a:xfrm>
            <a:off x="35814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68" name="Rectangle 224"/>
          <p:cNvSpPr>
            <a:spLocks noChangeArrowheads="1"/>
          </p:cNvSpPr>
          <p:nvPr/>
        </p:nvSpPr>
        <p:spPr bwMode="auto">
          <a:xfrm>
            <a:off x="38100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69" name="Rectangle 225"/>
          <p:cNvSpPr>
            <a:spLocks noChangeArrowheads="1"/>
          </p:cNvSpPr>
          <p:nvPr/>
        </p:nvSpPr>
        <p:spPr bwMode="auto">
          <a:xfrm>
            <a:off x="40386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70" name="Rectangle 226"/>
          <p:cNvSpPr>
            <a:spLocks noChangeArrowheads="1"/>
          </p:cNvSpPr>
          <p:nvPr/>
        </p:nvSpPr>
        <p:spPr bwMode="auto">
          <a:xfrm>
            <a:off x="42672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71" name="Rectangle 227"/>
          <p:cNvSpPr>
            <a:spLocks noChangeArrowheads="1"/>
          </p:cNvSpPr>
          <p:nvPr/>
        </p:nvSpPr>
        <p:spPr bwMode="auto">
          <a:xfrm>
            <a:off x="3810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72" name="Rectangle 228"/>
          <p:cNvSpPr>
            <a:spLocks noChangeArrowheads="1"/>
          </p:cNvSpPr>
          <p:nvPr/>
        </p:nvSpPr>
        <p:spPr bwMode="auto">
          <a:xfrm>
            <a:off x="17526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73" name="Rectangle 229"/>
          <p:cNvSpPr>
            <a:spLocks noChangeArrowheads="1"/>
          </p:cNvSpPr>
          <p:nvPr/>
        </p:nvSpPr>
        <p:spPr bwMode="auto">
          <a:xfrm>
            <a:off x="19812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74" name="Rectangle 230"/>
          <p:cNvSpPr>
            <a:spLocks noChangeArrowheads="1"/>
          </p:cNvSpPr>
          <p:nvPr/>
        </p:nvSpPr>
        <p:spPr bwMode="auto">
          <a:xfrm>
            <a:off x="22098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75" name="Rectangle 231"/>
          <p:cNvSpPr>
            <a:spLocks noChangeArrowheads="1"/>
          </p:cNvSpPr>
          <p:nvPr/>
        </p:nvSpPr>
        <p:spPr bwMode="auto">
          <a:xfrm>
            <a:off x="24384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76" name="Rectangle 232"/>
          <p:cNvSpPr>
            <a:spLocks noChangeArrowheads="1"/>
          </p:cNvSpPr>
          <p:nvPr/>
        </p:nvSpPr>
        <p:spPr bwMode="auto">
          <a:xfrm>
            <a:off x="26670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77" name="Rectangle 233"/>
          <p:cNvSpPr>
            <a:spLocks noChangeArrowheads="1"/>
          </p:cNvSpPr>
          <p:nvPr/>
        </p:nvSpPr>
        <p:spPr bwMode="auto">
          <a:xfrm>
            <a:off x="28956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78" name="Rectangle 234"/>
          <p:cNvSpPr>
            <a:spLocks noChangeArrowheads="1"/>
          </p:cNvSpPr>
          <p:nvPr/>
        </p:nvSpPr>
        <p:spPr bwMode="auto">
          <a:xfrm>
            <a:off x="31242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79" name="Rectangle 235"/>
          <p:cNvSpPr>
            <a:spLocks noChangeArrowheads="1"/>
          </p:cNvSpPr>
          <p:nvPr/>
        </p:nvSpPr>
        <p:spPr bwMode="auto">
          <a:xfrm>
            <a:off x="33528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80" name="Rectangle 236"/>
          <p:cNvSpPr>
            <a:spLocks noChangeArrowheads="1"/>
          </p:cNvSpPr>
          <p:nvPr/>
        </p:nvSpPr>
        <p:spPr bwMode="auto">
          <a:xfrm>
            <a:off x="35814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81" name="Rectangle 237"/>
          <p:cNvSpPr>
            <a:spLocks noChangeArrowheads="1"/>
          </p:cNvSpPr>
          <p:nvPr/>
        </p:nvSpPr>
        <p:spPr bwMode="auto">
          <a:xfrm>
            <a:off x="38100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82" name="Rectangle 238"/>
          <p:cNvSpPr>
            <a:spLocks noChangeArrowheads="1"/>
          </p:cNvSpPr>
          <p:nvPr/>
        </p:nvSpPr>
        <p:spPr bwMode="auto">
          <a:xfrm>
            <a:off x="40386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83" name="Rectangle 239"/>
          <p:cNvSpPr>
            <a:spLocks noChangeArrowheads="1"/>
          </p:cNvSpPr>
          <p:nvPr/>
        </p:nvSpPr>
        <p:spPr bwMode="auto">
          <a:xfrm>
            <a:off x="42672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84" name="Rectangle 240"/>
          <p:cNvSpPr>
            <a:spLocks noChangeArrowheads="1"/>
          </p:cNvSpPr>
          <p:nvPr/>
        </p:nvSpPr>
        <p:spPr bwMode="auto">
          <a:xfrm>
            <a:off x="3810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85" name="Rectangle 241"/>
          <p:cNvSpPr>
            <a:spLocks noChangeArrowheads="1"/>
          </p:cNvSpPr>
          <p:nvPr/>
        </p:nvSpPr>
        <p:spPr bwMode="auto">
          <a:xfrm>
            <a:off x="17526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86" name="Rectangle 242"/>
          <p:cNvSpPr>
            <a:spLocks noChangeArrowheads="1"/>
          </p:cNvSpPr>
          <p:nvPr/>
        </p:nvSpPr>
        <p:spPr bwMode="auto">
          <a:xfrm>
            <a:off x="19812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87" name="Rectangle 243"/>
          <p:cNvSpPr>
            <a:spLocks noChangeArrowheads="1"/>
          </p:cNvSpPr>
          <p:nvPr/>
        </p:nvSpPr>
        <p:spPr bwMode="auto">
          <a:xfrm>
            <a:off x="22098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88" name="Rectangle 244"/>
          <p:cNvSpPr>
            <a:spLocks noChangeArrowheads="1"/>
          </p:cNvSpPr>
          <p:nvPr/>
        </p:nvSpPr>
        <p:spPr bwMode="auto">
          <a:xfrm>
            <a:off x="24384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89" name="Rectangle 245"/>
          <p:cNvSpPr>
            <a:spLocks noChangeArrowheads="1"/>
          </p:cNvSpPr>
          <p:nvPr/>
        </p:nvSpPr>
        <p:spPr bwMode="auto">
          <a:xfrm>
            <a:off x="26670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90" name="Rectangle 246"/>
          <p:cNvSpPr>
            <a:spLocks noChangeArrowheads="1"/>
          </p:cNvSpPr>
          <p:nvPr/>
        </p:nvSpPr>
        <p:spPr bwMode="auto">
          <a:xfrm>
            <a:off x="28956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91" name="Rectangle 247"/>
          <p:cNvSpPr>
            <a:spLocks noChangeArrowheads="1"/>
          </p:cNvSpPr>
          <p:nvPr/>
        </p:nvSpPr>
        <p:spPr bwMode="auto">
          <a:xfrm>
            <a:off x="31242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92" name="Rectangle 248"/>
          <p:cNvSpPr>
            <a:spLocks noChangeArrowheads="1"/>
          </p:cNvSpPr>
          <p:nvPr/>
        </p:nvSpPr>
        <p:spPr bwMode="auto">
          <a:xfrm>
            <a:off x="33528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93" name="Rectangle 249"/>
          <p:cNvSpPr>
            <a:spLocks noChangeArrowheads="1"/>
          </p:cNvSpPr>
          <p:nvPr/>
        </p:nvSpPr>
        <p:spPr bwMode="auto">
          <a:xfrm>
            <a:off x="35814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94" name="Rectangle 250"/>
          <p:cNvSpPr>
            <a:spLocks noChangeArrowheads="1"/>
          </p:cNvSpPr>
          <p:nvPr/>
        </p:nvSpPr>
        <p:spPr bwMode="auto">
          <a:xfrm>
            <a:off x="38100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95" name="Rectangle 251"/>
          <p:cNvSpPr>
            <a:spLocks noChangeArrowheads="1"/>
          </p:cNvSpPr>
          <p:nvPr/>
        </p:nvSpPr>
        <p:spPr bwMode="auto">
          <a:xfrm>
            <a:off x="40386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96" name="Rectangle 252"/>
          <p:cNvSpPr>
            <a:spLocks noChangeArrowheads="1"/>
          </p:cNvSpPr>
          <p:nvPr/>
        </p:nvSpPr>
        <p:spPr bwMode="auto">
          <a:xfrm>
            <a:off x="42672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97" name="Rectangle 253"/>
          <p:cNvSpPr>
            <a:spLocks noChangeArrowheads="1"/>
          </p:cNvSpPr>
          <p:nvPr/>
        </p:nvSpPr>
        <p:spPr bwMode="auto">
          <a:xfrm>
            <a:off x="3810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98" name="Rectangle 254"/>
          <p:cNvSpPr>
            <a:spLocks noChangeArrowheads="1"/>
          </p:cNvSpPr>
          <p:nvPr/>
        </p:nvSpPr>
        <p:spPr bwMode="auto">
          <a:xfrm>
            <a:off x="17526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599" name="Rectangle 255"/>
          <p:cNvSpPr>
            <a:spLocks noChangeArrowheads="1"/>
          </p:cNvSpPr>
          <p:nvPr/>
        </p:nvSpPr>
        <p:spPr bwMode="auto">
          <a:xfrm>
            <a:off x="19812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00" name="Rectangle 256"/>
          <p:cNvSpPr>
            <a:spLocks noChangeArrowheads="1"/>
          </p:cNvSpPr>
          <p:nvPr/>
        </p:nvSpPr>
        <p:spPr bwMode="auto">
          <a:xfrm>
            <a:off x="22098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01" name="Rectangle 257"/>
          <p:cNvSpPr>
            <a:spLocks noChangeArrowheads="1"/>
          </p:cNvSpPr>
          <p:nvPr/>
        </p:nvSpPr>
        <p:spPr bwMode="auto">
          <a:xfrm>
            <a:off x="24384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02" name="Rectangle 258"/>
          <p:cNvSpPr>
            <a:spLocks noChangeArrowheads="1"/>
          </p:cNvSpPr>
          <p:nvPr/>
        </p:nvSpPr>
        <p:spPr bwMode="auto">
          <a:xfrm>
            <a:off x="26670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03" name="Rectangle 259"/>
          <p:cNvSpPr>
            <a:spLocks noChangeArrowheads="1"/>
          </p:cNvSpPr>
          <p:nvPr/>
        </p:nvSpPr>
        <p:spPr bwMode="auto">
          <a:xfrm>
            <a:off x="28956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04" name="Rectangle 260"/>
          <p:cNvSpPr>
            <a:spLocks noChangeArrowheads="1"/>
          </p:cNvSpPr>
          <p:nvPr/>
        </p:nvSpPr>
        <p:spPr bwMode="auto">
          <a:xfrm>
            <a:off x="31242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05" name="Rectangle 261"/>
          <p:cNvSpPr>
            <a:spLocks noChangeArrowheads="1"/>
          </p:cNvSpPr>
          <p:nvPr/>
        </p:nvSpPr>
        <p:spPr bwMode="auto">
          <a:xfrm>
            <a:off x="33528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06" name="Rectangle 262"/>
          <p:cNvSpPr>
            <a:spLocks noChangeArrowheads="1"/>
          </p:cNvSpPr>
          <p:nvPr/>
        </p:nvSpPr>
        <p:spPr bwMode="auto">
          <a:xfrm>
            <a:off x="35814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07" name="Rectangle 263"/>
          <p:cNvSpPr>
            <a:spLocks noChangeArrowheads="1"/>
          </p:cNvSpPr>
          <p:nvPr/>
        </p:nvSpPr>
        <p:spPr bwMode="auto">
          <a:xfrm>
            <a:off x="38100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08" name="Rectangle 264"/>
          <p:cNvSpPr>
            <a:spLocks noChangeArrowheads="1"/>
          </p:cNvSpPr>
          <p:nvPr/>
        </p:nvSpPr>
        <p:spPr bwMode="auto">
          <a:xfrm>
            <a:off x="40386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09" name="Rectangle 265"/>
          <p:cNvSpPr>
            <a:spLocks noChangeArrowheads="1"/>
          </p:cNvSpPr>
          <p:nvPr/>
        </p:nvSpPr>
        <p:spPr bwMode="auto">
          <a:xfrm>
            <a:off x="42672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10" name="Rectangle 266"/>
          <p:cNvSpPr>
            <a:spLocks noChangeArrowheads="1"/>
          </p:cNvSpPr>
          <p:nvPr/>
        </p:nvSpPr>
        <p:spPr bwMode="auto">
          <a:xfrm>
            <a:off x="3810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11" name="Rectangle 267"/>
          <p:cNvSpPr>
            <a:spLocks noChangeArrowheads="1"/>
          </p:cNvSpPr>
          <p:nvPr/>
        </p:nvSpPr>
        <p:spPr bwMode="auto">
          <a:xfrm>
            <a:off x="17526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12" name="Rectangle 268"/>
          <p:cNvSpPr>
            <a:spLocks noChangeArrowheads="1"/>
          </p:cNvSpPr>
          <p:nvPr/>
        </p:nvSpPr>
        <p:spPr bwMode="auto">
          <a:xfrm>
            <a:off x="19812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13" name="Rectangle 269"/>
          <p:cNvSpPr>
            <a:spLocks noChangeArrowheads="1"/>
          </p:cNvSpPr>
          <p:nvPr/>
        </p:nvSpPr>
        <p:spPr bwMode="auto">
          <a:xfrm>
            <a:off x="22098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14" name="Rectangle 270"/>
          <p:cNvSpPr>
            <a:spLocks noChangeArrowheads="1"/>
          </p:cNvSpPr>
          <p:nvPr/>
        </p:nvSpPr>
        <p:spPr bwMode="auto">
          <a:xfrm>
            <a:off x="24384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15" name="Rectangle 271"/>
          <p:cNvSpPr>
            <a:spLocks noChangeArrowheads="1"/>
          </p:cNvSpPr>
          <p:nvPr/>
        </p:nvSpPr>
        <p:spPr bwMode="auto">
          <a:xfrm>
            <a:off x="26670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16" name="Rectangle 272"/>
          <p:cNvSpPr>
            <a:spLocks noChangeArrowheads="1"/>
          </p:cNvSpPr>
          <p:nvPr/>
        </p:nvSpPr>
        <p:spPr bwMode="auto">
          <a:xfrm>
            <a:off x="28956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17" name="Rectangle 273"/>
          <p:cNvSpPr>
            <a:spLocks noChangeArrowheads="1"/>
          </p:cNvSpPr>
          <p:nvPr/>
        </p:nvSpPr>
        <p:spPr bwMode="auto">
          <a:xfrm>
            <a:off x="31242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18" name="Rectangle 274"/>
          <p:cNvSpPr>
            <a:spLocks noChangeArrowheads="1"/>
          </p:cNvSpPr>
          <p:nvPr/>
        </p:nvSpPr>
        <p:spPr bwMode="auto">
          <a:xfrm>
            <a:off x="33528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19" name="Rectangle 275"/>
          <p:cNvSpPr>
            <a:spLocks noChangeArrowheads="1"/>
          </p:cNvSpPr>
          <p:nvPr/>
        </p:nvSpPr>
        <p:spPr bwMode="auto">
          <a:xfrm>
            <a:off x="35814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20" name="Rectangle 276"/>
          <p:cNvSpPr>
            <a:spLocks noChangeArrowheads="1"/>
          </p:cNvSpPr>
          <p:nvPr/>
        </p:nvSpPr>
        <p:spPr bwMode="auto">
          <a:xfrm>
            <a:off x="38100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21" name="Rectangle 277"/>
          <p:cNvSpPr>
            <a:spLocks noChangeArrowheads="1"/>
          </p:cNvSpPr>
          <p:nvPr/>
        </p:nvSpPr>
        <p:spPr bwMode="auto">
          <a:xfrm>
            <a:off x="40386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22" name="Rectangle 278"/>
          <p:cNvSpPr>
            <a:spLocks noChangeArrowheads="1"/>
          </p:cNvSpPr>
          <p:nvPr/>
        </p:nvSpPr>
        <p:spPr bwMode="auto">
          <a:xfrm>
            <a:off x="42672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23" name="Rectangle 279"/>
          <p:cNvSpPr>
            <a:spLocks noChangeArrowheads="1"/>
          </p:cNvSpPr>
          <p:nvPr/>
        </p:nvSpPr>
        <p:spPr bwMode="auto">
          <a:xfrm>
            <a:off x="3810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24" name="Rectangle 280"/>
          <p:cNvSpPr>
            <a:spLocks noChangeArrowheads="1"/>
          </p:cNvSpPr>
          <p:nvPr/>
        </p:nvSpPr>
        <p:spPr bwMode="auto">
          <a:xfrm>
            <a:off x="6096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25" name="Rectangle 281"/>
          <p:cNvSpPr>
            <a:spLocks noChangeArrowheads="1"/>
          </p:cNvSpPr>
          <p:nvPr/>
        </p:nvSpPr>
        <p:spPr bwMode="auto">
          <a:xfrm>
            <a:off x="8382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26" name="Rectangle 282"/>
          <p:cNvSpPr>
            <a:spLocks noChangeArrowheads="1"/>
          </p:cNvSpPr>
          <p:nvPr/>
        </p:nvSpPr>
        <p:spPr bwMode="auto">
          <a:xfrm>
            <a:off x="10668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27" name="Rectangle 283"/>
          <p:cNvSpPr>
            <a:spLocks noChangeArrowheads="1"/>
          </p:cNvSpPr>
          <p:nvPr/>
        </p:nvSpPr>
        <p:spPr bwMode="auto">
          <a:xfrm>
            <a:off x="12954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28" name="Rectangle 284"/>
          <p:cNvSpPr>
            <a:spLocks noChangeArrowheads="1"/>
          </p:cNvSpPr>
          <p:nvPr/>
        </p:nvSpPr>
        <p:spPr bwMode="auto">
          <a:xfrm>
            <a:off x="15240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29" name="Rectangle 285"/>
          <p:cNvSpPr>
            <a:spLocks noChangeArrowheads="1"/>
          </p:cNvSpPr>
          <p:nvPr/>
        </p:nvSpPr>
        <p:spPr bwMode="auto">
          <a:xfrm>
            <a:off x="17526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30" name="Rectangle 286"/>
          <p:cNvSpPr>
            <a:spLocks noChangeArrowheads="1"/>
          </p:cNvSpPr>
          <p:nvPr/>
        </p:nvSpPr>
        <p:spPr bwMode="auto">
          <a:xfrm>
            <a:off x="19812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31" name="Rectangle 287"/>
          <p:cNvSpPr>
            <a:spLocks noChangeArrowheads="1"/>
          </p:cNvSpPr>
          <p:nvPr/>
        </p:nvSpPr>
        <p:spPr bwMode="auto">
          <a:xfrm>
            <a:off x="22098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32" name="Rectangle 288"/>
          <p:cNvSpPr>
            <a:spLocks noChangeArrowheads="1"/>
          </p:cNvSpPr>
          <p:nvPr/>
        </p:nvSpPr>
        <p:spPr bwMode="auto">
          <a:xfrm>
            <a:off x="24384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33" name="Rectangle 289"/>
          <p:cNvSpPr>
            <a:spLocks noChangeArrowheads="1"/>
          </p:cNvSpPr>
          <p:nvPr/>
        </p:nvSpPr>
        <p:spPr bwMode="auto">
          <a:xfrm>
            <a:off x="26670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34" name="Rectangle 290"/>
          <p:cNvSpPr>
            <a:spLocks noChangeArrowheads="1"/>
          </p:cNvSpPr>
          <p:nvPr/>
        </p:nvSpPr>
        <p:spPr bwMode="auto">
          <a:xfrm>
            <a:off x="28956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35" name="Rectangle 291"/>
          <p:cNvSpPr>
            <a:spLocks noChangeArrowheads="1"/>
          </p:cNvSpPr>
          <p:nvPr/>
        </p:nvSpPr>
        <p:spPr bwMode="auto">
          <a:xfrm>
            <a:off x="31242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36" name="Rectangle 292"/>
          <p:cNvSpPr>
            <a:spLocks noChangeArrowheads="1"/>
          </p:cNvSpPr>
          <p:nvPr/>
        </p:nvSpPr>
        <p:spPr bwMode="auto">
          <a:xfrm>
            <a:off x="33528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37" name="Rectangle 293"/>
          <p:cNvSpPr>
            <a:spLocks noChangeArrowheads="1"/>
          </p:cNvSpPr>
          <p:nvPr/>
        </p:nvSpPr>
        <p:spPr bwMode="auto">
          <a:xfrm>
            <a:off x="35814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38" name="Rectangle 294"/>
          <p:cNvSpPr>
            <a:spLocks noChangeArrowheads="1"/>
          </p:cNvSpPr>
          <p:nvPr/>
        </p:nvSpPr>
        <p:spPr bwMode="auto">
          <a:xfrm>
            <a:off x="38100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39" name="Rectangle 295"/>
          <p:cNvSpPr>
            <a:spLocks noChangeArrowheads="1"/>
          </p:cNvSpPr>
          <p:nvPr/>
        </p:nvSpPr>
        <p:spPr bwMode="auto">
          <a:xfrm>
            <a:off x="40386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40" name="Rectangle 296"/>
          <p:cNvSpPr>
            <a:spLocks noChangeArrowheads="1"/>
          </p:cNvSpPr>
          <p:nvPr/>
        </p:nvSpPr>
        <p:spPr bwMode="auto">
          <a:xfrm>
            <a:off x="42672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41" name="Rectangle 297"/>
          <p:cNvSpPr>
            <a:spLocks noChangeArrowheads="1"/>
          </p:cNvSpPr>
          <p:nvPr/>
        </p:nvSpPr>
        <p:spPr bwMode="auto">
          <a:xfrm>
            <a:off x="3810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42" name="Rectangle 298"/>
          <p:cNvSpPr>
            <a:spLocks noChangeArrowheads="1"/>
          </p:cNvSpPr>
          <p:nvPr/>
        </p:nvSpPr>
        <p:spPr bwMode="auto">
          <a:xfrm>
            <a:off x="6096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43" name="Rectangle 299"/>
          <p:cNvSpPr>
            <a:spLocks noChangeArrowheads="1"/>
          </p:cNvSpPr>
          <p:nvPr/>
        </p:nvSpPr>
        <p:spPr bwMode="auto">
          <a:xfrm>
            <a:off x="8382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44" name="Rectangle 300"/>
          <p:cNvSpPr>
            <a:spLocks noChangeArrowheads="1"/>
          </p:cNvSpPr>
          <p:nvPr/>
        </p:nvSpPr>
        <p:spPr bwMode="auto">
          <a:xfrm>
            <a:off x="10668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45" name="Rectangle 301"/>
          <p:cNvSpPr>
            <a:spLocks noChangeArrowheads="1"/>
          </p:cNvSpPr>
          <p:nvPr/>
        </p:nvSpPr>
        <p:spPr bwMode="auto">
          <a:xfrm>
            <a:off x="12954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46" name="Rectangle 302"/>
          <p:cNvSpPr>
            <a:spLocks noChangeArrowheads="1"/>
          </p:cNvSpPr>
          <p:nvPr/>
        </p:nvSpPr>
        <p:spPr bwMode="auto">
          <a:xfrm>
            <a:off x="15240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47" name="Rectangle 303"/>
          <p:cNvSpPr>
            <a:spLocks noChangeArrowheads="1"/>
          </p:cNvSpPr>
          <p:nvPr/>
        </p:nvSpPr>
        <p:spPr bwMode="auto">
          <a:xfrm>
            <a:off x="17526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48" name="Rectangle 304"/>
          <p:cNvSpPr>
            <a:spLocks noChangeArrowheads="1"/>
          </p:cNvSpPr>
          <p:nvPr/>
        </p:nvSpPr>
        <p:spPr bwMode="auto">
          <a:xfrm>
            <a:off x="19812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49" name="Rectangle 305"/>
          <p:cNvSpPr>
            <a:spLocks noChangeArrowheads="1"/>
          </p:cNvSpPr>
          <p:nvPr/>
        </p:nvSpPr>
        <p:spPr bwMode="auto">
          <a:xfrm>
            <a:off x="22098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50" name="Rectangle 306"/>
          <p:cNvSpPr>
            <a:spLocks noChangeArrowheads="1"/>
          </p:cNvSpPr>
          <p:nvPr/>
        </p:nvSpPr>
        <p:spPr bwMode="auto">
          <a:xfrm>
            <a:off x="24384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51" name="Rectangle 307"/>
          <p:cNvSpPr>
            <a:spLocks noChangeArrowheads="1"/>
          </p:cNvSpPr>
          <p:nvPr/>
        </p:nvSpPr>
        <p:spPr bwMode="auto">
          <a:xfrm>
            <a:off x="26670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52" name="Rectangle 308"/>
          <p:cNvSpPr>
            <a:spLocks noChangeArrowheads="1"/>
          </p:cNvSpPr>
          <p:nvPr/>
        </p:nvSpPr>
        <p:spPr bwMode="auto">
          <a:xfrm>
            <a:off x="28956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53" name="Rectangle 309"/>
          <p:cNvSpPr>
            <a:spLocks noChangeArrowheads="1"/>
          </p:cNvSpPr>
          <p:nvPr/>
        </p:nvSpPr>
        <p:spPr bwMode="auto">
          <a:xfrm>
            <a:off x="31242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54" name="Rectangle 310"/>
          <p:cNvSpPr>
            <a:spLocks noChangeArrowheads="1"/>
          </p:cNvSpPr>
          <p:nvPr/>
        </p:nvSpPr>
        <p:spPr bwMode="auto">
          <a:xfrm>
            <a:off x="33528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55" name="Rectangle 311"/>
          <p:cNvSpPr>
            <a:spLocks noChangeArrowheads="1"/>
          </p:cNvSpPr>
          <p:nvPr/>
        </p:nvSpPr>
        <p:spPr bwMode="auto">
          <a:xfrm>
            <a:off x="35814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56" name="Rectangle 312"/>
          <p:cNvSpPr>
            <a:spLocks noChangeArrowheads="1"/>
          </p:cNvSpPr>
          <p:nvPr/>
        </p:nvSpPr>
        <p:spPr bwMode="auto">
          <a:xfrm>
            <a:off x="38100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57" name="Rectangle 313"/>
          <p:cNvSpPr>
            <a:spLocks noChangeArrowheads="1"/>
          </p:cNvSpPr>
          <p:nvPr/>
        </p:nvSpPr>
        <p:spPr bwMode="auto">
          <a:xfrm>
            <a:off x="40386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58" name="Rectangle 314"/>
          <p:cNvSpPr>
            <a:spLocks noChangeArrowheads="1"/>
          </p:cNvSpPr>
          <p:nvPr/>
        </p:nvSpPr>
        <p:spPr bwMode="auto">
          <a:xfrm>
            <a:off x="42672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59" name="Rectangle 315"/>
          <p:cNvSpPr>
            <a:spLocks noChangeArrowheads="1"/>
          </p:cNvSpPr>
          <p:nvPr/>
        </p:nvSpPr>
        <p:spPr bwMode="auto">
          <a:xfrm>
            <a:off x="3810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60" name="Rectangle 316"/>
          <p:cNvSpPr>
            <a:spLocks noChangeArrowheads="1"/>
          </p:cNvSpPr>
          <p:nvPr/>
        </p:nvSpPr>
        <p:spPr bwMode="auto">
          <a:xfrm>
            <a:off x="6096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61" name="Rectangle 317"/>
          <p:cNvSpPr>
            <a:spLocks noChangeArrowheads="1"/>
          </p:cNvSpPr>
          <p:nvPr/>
        </p:nvSpPr>
        <p:spPr bwMode="auto">
          <a:xfrm>
            <a:off x="8382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62" name="Rectangle 318"/>
          <p:cNvSpPr>
            <a:spLocks noChangeArrowheads="1"/>
          </p:cNvSpPr>
          <p:nvPr/>
        </p:nvSpPr>
        <p:spPr bwMode="auto">
          <a:xfrm>
            <a:off x="10668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63" name="Rectangle 319"/>
          <p:cNvSpPr>
            <a:spLocks noChangeArrowheads="1"/>
          </p:cNvSpPr>
          <p:nvPr/>
        </p:nvSpPr>
        <p:spPr bwMode="auto">
          <a:xfrm>
            <a:off x="12954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64" name="Rectangle 320"/>
          <p:cNvSpPr>
            <a:spLocks noChangeArrowheads="1"/>
          </p:cNvSpPr>
          <p:nvPr/>
        </p:nvSpPr>
        <p:spPr bwMode="auto">
          <a:xfrm>
            <a:off x="15240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65" name="Rectangle 321"/>
          <p:cNvSpPr>
            <a:spLocks noChangeArrowheads="1"/>
          </p:cNvSpPr>
          <p:nvPr/>
        </p:nvSpPr>
        <p:spPr bwMode="auto">
          <a:xfrm>
            <a:off x="17526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66" name="Rectangle 322"/>
          <p:cNvSpPr>
            <a:spLocks noChangeArrowheads="1"/>
          </p:cNvSpPr>
          <p:nvPr/>
        </p:nvSpPr>
        <p:spPr bwMode="auto">
          <a:xfrm>
            <a:off x="19812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67" name="Rectangle 323"/>
          <p:cNvSpPr>
            <a:spLocks noChangeArrowheads="1"/>
          </p:cNvSpPr>
          <p:nvPr/>
        </p:nvSpPr>
        <p:spPr bwMode="auto">
          <a:xfrm>
            <a:off x="22098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68" name="Rectangle 324"/>
          <p:cNvSpPr>
            <a:spLocks noChangeArrowheads="1"/>
          </p:cNvSpPr>
          <p:nvPr/>
        </p:nvSpPr>
        <p:spPr bwMode="auto">
          <a:xfrm>
            <a:off x="24384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69" name="Rectangle 325"/>
          <p:cNvSpPr>
            <a:spLocks noChangeArrowheads="1"/>
          </p:cNvSpPr>
          <p:nvPr/>
        </p:nvSpPr>
        <p:spPr bwMode="auto">
          <a:xfrm>
            <a:off x="26670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70" name="Rectangle 326"/>
          <p:cNvSpPr>
            <a:spLocks noChangeArrowheads="1"/>
          </p:cNvSpPr>
          <p:nvPr/>
        </p:nvSpPr>
        <p:spPr bwMode="auto">
          <a:xfrm>
            <a:off x="28956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71" name="Rectangle 327"/>
          <p:cNvSpPr>
            <a:spLocks noChangeArrowheads="1"/>
          </p:cNvSpPr>
          <p:nvPr/>
        </p:nvSpPr>
        <p:spPr bwMode="auto">
          <a:xfrm>
            <a:off x="31242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72" name="Rectangle 328"/>
          <p:cNvSpPr>
            <a:spLocks noChangeArrowheads="1"/>
          </p:cNvSpPr>
          <p:nvPr/>
        </p:nvSpPr>
        <p:spPr bwMode="auto">
          <a:xfrm>
            <a:off x="33528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73" name="Rectangle 329"/>
          <p:cNvSpPr>
            <a:spLocks noChangeArrowheads="1"/>
          </p:cNvSpPr>
          <p:nvPr/>
        </p:nvSpPr>
        <p:spPr bwMode="auto">
          <a:xfrm>
            <a:off x="35814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74" name="Rectangle 330"/>
          <p:cNvSpPr>
            <a:spLocks noChangeArrowheads="1"/>
          </p:cNvSpPr>
          <p:nvPr/>
        </p:nvSpPr>
        <p:spPr bwMode="auto">
          <a:xfrm>
            <a:off x="38100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75" name="Rectangle 331"/>
          <p:cNvSpPr>
            <a:spLocks noChangeArrowheads="1"/>
          </p:cNvSpPr>
          <p:nvPr/>
        </p:nvSpPr>
        <p:spPr bwMode="auto">
          <a:xfrm>
            <a:off x="40386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76" name="Rectangle 332"/>
          <p:cNvSpPr>
            <a:spLocks noChangeArrowheads="1"/>
          </p:cNvSpPr>
          <p:nvPr/>
        </p:nvSpPr>
        <p:spPr bwMode="auto">
          <a:xfrm>
            <a:off x="42672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77" name="Rectangle 333"/>
          <p:cNvSpPr>
            <a:spLocks noChangeArrowheads="1"/>
          </p:cNvSpPr>
          <p:nvPr/>
        </p:nvSpPr>
        <p:spPr bwMode="auto">
          <a:xfrm>
            <a:off x="2743200" y="3756025"/>
            <a:ext cx="1371600" cy="1371600"/>
          </a:xfrm>
          <a:prstGeom prst="rect">
            <a:avLst/>
          </a:prstGeom>
          <a:noFill/>
          <a:ln w="2857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78" name="Rectangle 334"/>
          <p:cNvSpPr>
            <a:spLocks noChangeArrowheads="1"/>
          </p:cNvSpPr>
          <p:nvPr/>
        </p:nvSpPr>
        <p:spPr bwMode="auto">
          <a:xfrm>
            <a:off x="2819400" y="2384425"/>
            <a:ext cx="609600" cy="609600"/>
          </a:xfrm>
          <a:prstGeom prst="rect">
            <a:avLst/>
          </a:prstGeom>
          <a:noFill/>
          <a:ln w="2857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79" name="Rectangle 335"/>
          <p:cNvSpPr>
            <a:spLocks noChangeArrowheads="1"/>
          </p:cNvSpPr>
          <p:nvPr/>
        </p:nvSpPr>
        <p:spPr bwMode="auto">
          <a:xfrm>
            <a:off x="762000" y="4365625"/>
            <a:ext cx="762000" cy="762000"/>
          </a:xfrm>
          <a:prstGeom prst="rect">
            <a:avLst/>
          </a:prstGeom>
          <a:noFill/>
          <a:ln w="2857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680" name="Oval 336"/>
          <p:cNvSpPr>
            <a:spLocks noChangeArrowheads="1"/>
          </p:cNvSpPr>
          <p:nvPr/>
        </p:nvSpPr>
        <p:spPr bwMode="auto">
          <a:xfrm>
            <a:off x="2743200" y="3756025"/>
            <a:ext cx="1371600" cy="1371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A0A16-C53F-49D3-8FB4-EBF3EE4A3242}" type="slidenum">
              <a:rPr lang="en-US" altLang="ja-JP" smtClean="0"/>
              <a:pPr>
                <a:defRPr/>
              </a:pPr>
              <a:t>53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609600" y="2079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838200" y="2079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609600" y="2308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838200" y="2308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15240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1524000" y="2994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2667000" y="2308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2895600" y="2308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3124200" y="2308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3352800" y="2308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2667000" y="2536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28956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31242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3" name="Rectangle 15"/>
          <p:cNvSpPr>
            <a:spLocks noChangeArrowheads="1"/>
          </p:cNvSpPr>
          <p:nvPr/>
        </p:nvSpPr>
        <p:spPr bwMode="auto">
          <a:xfrm>
            <a:off x="3352800" y="2536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26670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5" name="Rectangle 17"/>
          <p:cNvSpPr>
            <a:spLocks noChangeArrowheads="1"/>
          </p:cNvSpPr>
          <p:nvPr/>
        </p:nvSpPr>
        <p:spPr bwMode="auto">
          <a:xfrm>
            <a:off x="28956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31242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7" name="Rectangle 19"/>
          <p:cNvSpPr>
            <a:spLocks noChangeArrowheads="1"/>
          </p:cNvSpPr>
          <p:nvPr/>
        </p:nvSpPr>
        <p:spPr bwMode="auto">
          <a:xfrm>
            <a:off x="33528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26670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89" name="Rectangle 21"/>
          <p:cNvSpPr>
            <a:spLocks noChangeArrowheads="1"/>
          </p:cNvSpPr>
          <p:nvPr/>
        </p:nvSpPr>
        <p:spPr bwMode="auto">
          <a:xfrm>
            <a:off x="2895600" y="2994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3124200" y="2994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33528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2" name="Rectangle 24"/>
          <p:cNvSpPr>
            <a:spLocks noChangeArrowheads="1"/>
          </p:cNvSpPr>
          <p:nvPr/>
        </p:nvSpPr>
        <p:spPr bwMode="auto">
          <a:xfrm>
            <a:off x="6096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3" name="Rectangle 25"/>
          <p:cNvSpPr>
            <a:spLocks noChangeArrowheads="1"/>
          </p:cNvSpPr>
          <p:nvPr/>
        </p:nvSpPr>
        <p:spPr bwMode="auto">
          <a:xfrm>
            <a:off x="8382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4" name="Rectangle 26"/>
          <p:cNvSpPr>
            <a:spLocks noChangeArrowheads="1"/>
          </p:cNvSpPr>
          <p:nvPr/>
        </p:nvSpPr>
        <p:spPr bwMode="auto">
          <a:xfrm>
            <a:off x="10668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5" name="Rectangle 27"/>
          <p:cNvSpPr>
            <a:spLocks noChangeArrowheads="1"/>
          </p:cNvSpPr>
          <p:nvPr/>
        </p:nvSpPr>
        <p:spPr bwMode="auto">
          <a:xfrm>
            <a:off x="12954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15240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7" name="Rectangle 29"/>
          <p:cNvSpPr>
            <a:spLocks noChangeArrowheads="1"/>
          </p:cNvSpPr>
          <p:nvPr/>
        </p:nvSpPr>
        <p:spPr bwMode="auto">
          <a:xfrm>
            <a:off x="6096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8" name="Rectangle 30"/>
          <p:cNvSpPr>
            <a:spLocks noChangeArrowheads="1"/>
          </p:cNvSpPr>
          <p:nvPr/>
        </p:nvSpPr>
        <p:spPr bwMode="auto">
          <a:xfrm>
            <a:off x="8382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399" name="Rectangle 31"/>
          <p:cNvSpPr>
            <a:spLocks noChangeArrowheads="1"/>
          </p:cNvSpPr>
          <p:nvPr/>
        </p:nvSpPr>
        <p:spPr bwMode="auto">
          <a:xfrm>
            <a:off x="10668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00" name="Rectangle 32"/>
          <p:cNvSpPr>
            <a:spLocks noChangeArrowheads="1"/>
          </p:cNvSpPr>
          <p:nvPr/>
        </p:nvSpPr>
        <p:spPr bwMode="auto">
          <a:xfrm>
            <a:off x="12954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01" name="Rectangle 33"/>
          <p:cNvSpPr>
            <a:spLocks noChangeArrowheads="1"/>
          </p:cNvSpPr>
          <p:nvPr/>
        </p:nvSpPr>
        <p:spPr bwMode="auto">
          <a:xfrm>
            <a:off x="15240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02" name="Rectangle 34"/>
          <p:cNvSpPr>
            <a:spLocks noChangeArrowheads="1"/>
          </p:cNvSpPr>
          <p:nvPr/>
        </p:nvSpPr>
        <p:spPr bwMode="auto">
          <a:xfrm>
            <a:off x="6096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03" name="Rectangle 35"/>
          <p:cNvSpPr>
            <a:spLocks noChangeArrowheads="1"/>
          </p:cNvSpPr>
          <p:nvPr/>
        </p:nvSpPr>
        <p:spPr bwMode="auto">
          <a:xfrm>
            <a:off x="8382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04" name="Rectangle 36"/>
          <p:cNvSpPr>
            <a:spLocks noChangeArrowheads="1"/>
          </p:cNvSpPr>
          <p:nvPr/>
        </p:nvSpPr>
        <p:spPr bwMode="auto">
          <a:xfrm>
            <a:off x="10668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05" name="Rectangle 37"/>
          <p:cNvSpPr>
            <a:spLocks noChangeArrowheads="1"/>
          </p:cNvSpPr>
          <p:nvPr/>
        </p:nvSpPr>
        <p:spPr bwMode="auto">
          <a:xfrm>
            <a:off x="12954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06" name="Rectangle 38"/>
          <p:cNvSpPr>
            <a:spLocks noChangeArrowheads="1"/>
          </p:cNvSpPr>
          <p:nvPr/>
        </p:nvSpPr>
        <p:spPr bwMode="auto">
          <a:xfrm>
            <a:off x="15240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07" name="Rectangle 39"/>
          <p:cNvSpPr>
            <a:spLocks noChangeArrowheads="1"/>
          </p:cNvSpPr>
          <p:nvPr/>
        </p:nvSpPr>
        <p:spPr bwMode="auto">
          <a:xfrm>
            <a:off x="6096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08" name="Rectangle 40"/>
          <p:cNvSpPr>
            <a:spLocks noChangeArrowheads="1"/>
          </p:cNvSpPr>
          <p:nvPr/>
        </p:nvSpPr>
        <p:spPr bwMode="auto">
          <a:xfrm>
            <a:off x="8382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09" name="Rectangle 41"/>
          <p:cNvSpPr>
            <a:spLocks noChangeArrowheads="1"/>
          </p:cNvSpPr>
          <p:nvPr/>
        </p:nvSpPr>
        <p:spPr bwMode="auto">
          <a:xfrm>
            <a:off x="10668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10" name="Rectangle 42"/>
          <p:cNvSpPr>
            <a:spLocks noChangeArrowheads="1"/>
          </p:cNvSpPr>
          <p:nvPr/>
        </p:nvSpPr>
        <p:spPr bwMode="auto">
          <a:xfrm>
            <a:off x="12954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11" name="Rectangle 43"/>
          <p:cNvSpPr>
            <a:spLocks noChangeArrowheads="1"/>
          </p:cNvSpPr>
          <p:nvPr/>
        </p:nvSpPr>
        <p:spPr bwMode="auto">
          <a:xfrm>
            <a:off x="15240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12" name="Rectangle 44"/>
          <p:cNvSpPr>
            <a:spLocks noChangeArrowheads="1"/>
          </p:cNvSpPr>
          <p:nvPr/>
        </p:nvSpPr>
        <p:spPr bwMode="auto">
          <a:xfrm>
            <a:off x="6096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13" name="Rectangle 45"/>
          <p:cNvSpPr>
            <a:spLocks noChangeArrowheads="1"/>
          </p:cNvSpPr>
          <p:nvPr/>
        </p:nvSpPr>
        <p:spPr bwMode="auto">
          <a:xfrm>
            <a:off x="8382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14" name="Rectangle 46"/>
          <p:cNvSpPr>
            <a:spLocks noChangeArrowheads="1"/>
          </p:cNvSpPr>
          <p:nvPr/>
        </p:nvSpPr>
        <p:spPr bwMode="auto">
          <a:xfrm>
            <a:off x="10668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15" name="Rectangle 47"/>
          <p:cNvSpPr>
            <a:spLocks noChangeArrowheads="1"/>
          </p:cNvSpPr>
          <p:nvPr/>
        </p:nvSpPr>
        <p:spPr bwMode="auto">
          <a:xfrm>
            <a:off x="12954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16" name="Rectangle 48"/>
          <p:cNvSpPr>
            <a:spLocks noChangeArrowheads="1"/>
          </p:cNvSpPr>
          <p:nvPr/>
        </p:nvSpPr>
        <p:spPr bwMode="auto">
          <a:xfrm>
            <a:off x="15240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17" name="Rectangle 49"/>
          <p:cNvSpPr>
            <a:spLocks noChangeArrowheads="1"/>
          </p:cNvSpPr>
          <p:nvPr/>
        </p:nvSpPr>
        <p:spPr bwMode="auto">
          <a:xfrm>
            <a:off x="2895600" y="3908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18" name="Rectangle 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Uniform </a:t>
            </a:r>
            <a:r>
              <a:rPr lang="en-US" altLang="ja-JP" smtClean="0"/>
              <a:t>G</a:t>
            </a:r>
            <a:r>
              <a:rPr lang="en-US" altLang="zh-TW" smtClean="0"/>
              <a:t>rid</a:t>
            </a:r>
          </a:p>
        </p:txBody>
      </p:sp>
      <p:sp>
        <p:nvSpPr>
          <p:cNvPr id="58419" name="Rectangle 51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927225"/>
            <a:ext cx="4348162" cy="4525963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zh-TW" sz="2200" b="1" smtClean="0">
                <a:solidFill>
                  <a:srgbClr val="CC0000"/>
                </a:solidFill>
              </a:rPr>
              <a:t>Preprocess scene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z="2200" smtClean="0"/>
              <a:t>Find bounding box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z="2200" smtClean="0"/>
              <a:t>Determine grid resolution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z="2200" smtClean="0"/>
              <a:t>Place object in cell if its bounding box overlaps the cell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zh-TW" sz="2200" smtClean="0">
                <a:solidFill>
                  <a:schemeClr val="accent2"/>
                </a:solidFill>
              </a:rPr>
              <a:t>Check that object overlaps cell (expensive!)</a:t>
            </a:r>
          </a:p>
        </p:txBody>
      </p:sp>
      <p:sp>
        <p:nvSpPr>
          <p:cNvPr id="58420" name="Rectangle 52"/>
          <p:cNvSpPr>
            <a:spLocks noChangeArrowheads="1"/>
          </p:cNvSpPr>
          <p:nvPr/>
        </p:nvSpPr>
        <p:spPr bwMode="auto">
          <a:xfrm>
            <a:off x="381000" y="1851025"/>
            <a:ext cx="4114800" cy="41148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21" name="Oval 53"/>
          <p:cNvSpPr>
            <a:spLocks noChangeArrowheads="1"/>
          </p:cNvSpPr>
          <p:nvPr/>
        </p:nvSpPr>
        <p:spPr bwMode="auto">
          <a:xfrm>
            <a:off x="685800" y="2232025"/>
            <a:ext cx="228600" cy="228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22" name="Oval 54"/>
          <p:cNvSpPr>
            <a:spLocks noChangeArrowheads="1"/>
          </p:cNvSpPr>
          <p:nvPr/>
        </p:nvSpPr>
        <p:spPr bwMode="auto">
          <a:xfrm>
            <a:off x="1524000" y="2917825"/>
            <a:ext cx="228600" cy="228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23" name="Oval 55"/>
          <p:cNvSpPr>
            <a:spLocks noChangeArrowheads="1"/>
          </p:cNvSpPr>
          <p:nvPr/>
        </p:nvSpPr>
        <p:spPr bwMode="auto">
          <a:xfrm>
            <a:off x="2819400" y="2384425"/>
            <a:ext cx="609600" cy="609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24" name="Oval 56"/>
          <p:cNvSpPr>
            <a:spLocks noChangeArrowheads="1"/>
          </p:cNvSpPr>
          <p:nvPr/>
        </p:nvSpPr>
        <p:spPr bwMode="auto">
          <a:xfrm>
            <a:off x="762000" y="4365625"/>
            <a:ext cx="762000" cy="76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25" name="Rectangle 57"/>
          <p:cNvSpPr>
            <a:spLocks noChangeArrowheads="1"/>
          </p:cNvSpPr>
          <p:nvPr/>
        </p:nvSpPr>
        <p:spPr bwMode="auto">
          <a:xfrm>
            <a:off x="3810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26" name="Rectangle 58"/>
          <p:cNvSpPr>
            <a:spLocks noChangeArrowheads="1"/>
          </p:cNvSpPr>
          <p:nvPr/>
        </p:nvSpPr>
        <p:spPr bwMode="auto">
          <a:xfrm>
            <a:off x="6096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27" name="Rectangle 59"/>
          <p:cNvSpPr>
            <a:spLocks noChangeArrowheads="1"/>
          </p:cNvSpPr>
          <p:nvPr/>
        </p:nvSpPr>
        <p:spPr bwMode="auto">
          <a:xfrm>
            <a:off x="8382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28" name="Rectangle 60"/>
          <p:cNvSpPr>
            <a:spLocks noChangeArrowheads="1"/>
          </p:cNvSpPr>
          <p:nvPr/>
        </p:nvSpPr>
        <p:spPr bwMode="auto">
          <a:xfrm>
            <a:off x="10668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29" name="Rectangle 61"/>
          <p:cNvSpPr>
            <a:spLocks noChangeArrowheads="1"/>
          </p:cNvSpPr>
          <p:nvPr/>
        </p:nvSpPr>
        <p:spPr bwMode="auto">
          <a:xfrm>
            <a:off x="12954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30" name="Rectangle 62"/>
          <p:cNvSpPr>
            <a:spLocks noChangeArrowheads="1"/>
          </p:cNvSpPr>
          <p:nvPr/>
        </p:nvSpPr>
        <p:spPr bwMode="auto">
          <a:xfrm>
            <a:off x="15240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31" name="Rectangle 63"/>
          <p:cNvSpPr>
            <a:spLocks noChangeArrowheads="1"/>
          </p:cNvSpPr>
          <p:nvPr/>
        </p:nvSpPr>
        <p:spPr bwMode="auto">
          <a:xfrm>
            <a:off x="17526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32" name="Rectangle 64"/>
          <p:cNvSpPr>
            <a:spLocks noChangeArrowheads="1"/>
          </p:cNvSpPr>
          <p:nvPr/>
        </p:nvSpPr>
        <p:spPr bwMode="auto">
          <a:xfrm>
            <a:off x="19812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33" name="Rectangle 65"/>
          <p:cNvSpPr>
            <a:spLocks noChangeArrowheads="1"/>
          </p:cNvSpPr>
          <p:nvPr/>
        </p:nvSpPr>
        <p:spPr bwMode="auto">
          <a:xfrm>
            <a:off x="22098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34" name="Rectangle 66"/>
          <p:cNvSpPr>
            <a:spLocks noChangeArrowheads="1"/>
          </p:cNvSpPr>
          <p:nvPr/>
        </p:nvSpPr>
        <p:spPr bwMode="auto">
          <a:xfrm>
            <a:off x="24384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35" name="Rectangle 67"/>
          <p:cNvSpPr>
            <a:spLocks noChangeArrowheads="1"/>
          </p:cNvSpPr>
          <p:nvPr/>
        </p:nvSpPr>
        <p:spPr bwMode="auto">
          <a:xfrm>
            <a:off x="26670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36" name="Rectangle 68"/>
          <p:cNvSpPr>
            <a:spLocks noChangeArrowheads="1"/>
          </p:cNvSpPr>
          <p:nvPr/>
        </p:nvSpPr>
        <p:spPr bwMode="auto">
          <a:xfrm>
            <a:off x="28956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37" name="Rectangle 69"/>
          <p:cNvSpPr>
            <a:spLocks noChangeArrowheads="1"/>
          </p:cNvSpPr>
          <p:nvPr/>
        </p:nvSpPr>
        <p:spPr bwMode="auto">
          <a:xfrm>
            <a:off x="31242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38" name="Rectangle 70"/>
          <p:cNvSpPr>
            <a:spLocks noChangeArrowheads="1"/>
          </p:cNvSpPr>
          <p:nvPr/>
        </p:nvSpPr>
        <p:spPr bwMode="auto">
          <a:xfrm>
            <a:off x="33528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39" name="Rectangle 71"/>
          <p:cNvSpPr>
            <a:spLocks noChangeArrowheads="1"/>
          </p:cNvSpPr>
          <p:nvPr/>
        </p:nvSpPr>
        <p:spPr bwMode="auto">
          <a:xfrm>
            <a:off x="35814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40" name="Rectangle 72"/>
          <p:cNvSpPr>
            <a:spLocks noChangeArrowheads="1"/>
          </p:cNvSpPr>
          <p:nvPr/>
        </p:nvSpPr>
        <p:spPr bwMode="auto">
          <a:xfrm>
            <a:off x="38100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41" name="Rectangle 73"/>
          <p:cNvSpPr>
            <a:spLocks noChangeArrowheads="1"/>
          </p:cNvSpPr>
          <p:nvPr/>
        </p:nvSpPr>
        <p:spPr bwMode="auto">
          <a:xfrm>
            <a:off x="40386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42" name="Rectangle 74"/>
          <p:cNvSpPr>
            <a:spLocks noChangeArrowheads="1"/>
          </p:cNvSpPr>
          <p:nvPr/>
        </p:nvSpPr>
        <p:spPr bwMode="auto">
          <a:xfrm>
            <a:off x="4267200" y="1851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43" name="Rectangle 75"/>
          <p:cNvSpPr>
            <a:spLocks noChangeArrowheads="1"/>
          </p:cNvSpPr>
          <p:nvPr/>
        </p:nvSpPr>
        <p:spPr bwMode="auto">
          <a:xfrm>
            <a:off x="3810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44" name="Rectangle 76"/>
          <p:cNvSpPr>
            <a:spLocks noChangeArrowheads="1"/>
          </p:cNvSpPr>
          <p:nvPr/>
        </p:nvSpPr>
        <p:spPr bwMode="auto">
          <a:xfrm>
            <a:off x="10668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45" name="Rectangle 77"/>
          <p:cNvSpPr>
            <a:spLocks noChangeArrowheads="1"/>
          </p:cNvSpPr>
          <p:nvPr/>
        </p:nvSpPr>
        <p:spPr bwMode="auto">
          <a:xfrm>
            <a:off x="12954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46" name="Rectangle 78"/>
          <p:cNvSpPr>
            <a:spLocks noChangeArrowheads="1"/>
          </p:cNvSpPr>
          <p:nvPr/>
        </p:nvSpPr>
        <p:spPr bwMode="auto">
          <a:xfrm>
            <a:off x="15240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47" name="Rectangle 79"/>
          <p:cNvSpPr>
            <a:spLocks noChangeArrowheads="1"/>
          </p:cNvSpPr>
          <p:nvPr/>
        </p:nvSpPr>
        <p:spPr bwMode="auto">
          <a:xfrm>
            <a:off x="17526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48" name="Rectangle 80"/>
          <p:cNvSpPr>
            <a:spLocks noChangeArrowheads="1"/>
          </p:cNvSpPr>
          <p:nvPr/>
        </p:nvSpPr>
        <p:spPr bwMode="auto">
          <a:xfrm>
            <a:off x="19812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49" name="Rectangle 81"/>
          <p:cNvSpPr>
            <a:spLocks noChangeArrowheads="1"/>
          </p:cNvSpPr>
          <p:nvPr/>
        </p:nvSpPr>
        <p:spPr bwMode="auto">
          <a:xfrm>
            <a:off x="22098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50" name="Rectangle 82"/>
          <p:cNvSpPr>
            <a:spLocks noChangeArrowheads="1"/>
          </p:cNvSpPr>
          <p:nvPr/>
        </p:nvSpPr>
        <p:spPr bwMode="auto">
          <a:xfrm>
            <a:off x="24384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51" name="Rectangle 83"/>
          <p:cNvSpPr>
            <a:spLocks noChangeArrowheads="1"/>
          </p:cNvSpPr>
          <p:nvPr/>
        </p:nvSpPr>
        <p:spPr bwMode="auto">
          <a:xfrm>
            <a:off x="26670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52" name="Rectangle 84"/>
          <p:cNvSpPr>
            <a:spLocks noChangeArrowheads="1"/>
          </p:cNvSpPr>
          <p:nvPr/>
        </p:nvSpPr>
        <p:spPr bwMode="auto">
          <a:xfrm>
            <a:off x="28956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53" name="Rectangle 85"/>
          <p:cNvSpPr>
            <a:spLocks noChangeArrowheads="1"/>
          </p:cNvSpPr>
          <p:nvPr/>
        </p:nvSpPr>
        <p:spPr bwMode="auto">
          <a:xfrm>
            <a:off x="31242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54" name="Rectangle 86"/>
          <p:cNvSpPr>
            <a:spLocks noChangeArrowheads="1"/>
          </p:cNvSpPr>
          <p:nvPr/>
        </p:nvSpPr>
        <p:spPr bwMode="auto">
          <a:xfrm>
            <a:off x="33528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55" name="Rectangle 87"/>
          <p:cNvSpPr>
            <a:spLocks noChangeArrowheads="1"/>
          </p:cNvSpPr>
          <p:nvPr/>
        </p:nvSpPr>
        <p:spPr bwMode="auto">
          <a:xfrm>
            <a:off x="35814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56" name="Rectangle 88"/>
          <p:cNvSpPr>
            <a:spLocks noChangeArrowheads="1"/>
          </p:cNvSpPr>
          <p:nvPr/>
        </p:nvSpPr>
        <p:spPr bwMode="auto">
          <a:xfrm>
            <a:off x="38100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57" name="Rectangle 89"/>
          <p:cNvSpPr>
            <a:spLocks noChangeArrowheads="1"/>
          </p:cNvSpPr>
          <p:nvPr/>
        </p:nvSpPr>
        <p:spPr bwMode="auto">
          <a:xfrm>
            <a:off x="40386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58" name="Rectangle 90"/>
          <p:cNvSpPr>
            <a:spLocks noChangeArrowheads="1"/>
          </p:cNvSpPr>
          <p:nvPr/>
        </p:nvSpPr>
        <p:spPr bwMode="auto">
          <a:xfrm>
            <a:off x="4267200" y="2079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59" name="Rectangle 91"/>
          <p:cNvSpPr>
            <a:spLocks noChangeArrowheads="1"/>
          </p:cNvSpPr>
          <p:nvPr/>
        </p:nvSpPr>
        <p:spPr bwMode="auto">
          <a:xfrm>
            <a:off x="3810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60" name="Rectangle 92"/>
          <p:cNvSpPr>
            <a:spLocks noChangeArrowheads="1"/>
          </p:cNvSpPr>
          <p:nvPr/>
        </p:nvSpPr>
        <p:spPr bwMode="auto">
          <a:xfrm>
            <a:off x="10668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61" name="Rectangle 93"/>
          <p:cNvSpPr>
            <a:spLocks noChangeArrowheads="1"/>
          </p:cNvSpPr>
          <p:nvPr/>
        </p:nvSpPr>
        <p:spPr bwMode="auto">
          <a:xfrm>
            <a:off x="12954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62" name="Rectangle 94"/>
          <p:cNvSpPr>
            <a:spLocks noChangeArrowheads="1"/>
          </p:cNvSpPr>
          <p:nvPr/>
        </p:nvSpPr>
        <p:spPr bwMode="auto">
          <a:xfrm>
            <a:off x="15240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63" name="Rectangle 95"/>
          <p:cNvSpPr>
            <a:spLocks noChangeArrowheads="1"/>
          </p:cNvSpPr>
          <p:nvPr/>
        </p:nvSpPr>
        <p:spPr bwMode="auto">
          <a:xfrm>
            <a:off x="17526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64" name="Rectangle 96"/>
          <p:cNvSpPr>
            <a:spLocks noChangeArrowheads="1"/>
          </p:cNvSpPr>
          <p:nvPr/>
        </p:nvSpPr>
        <p:spPr bwMode="auto">
          <a:xfrm>
            <a:off x="19812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65" name="Rectangle 97"/>
          <p:cNvSpPr>
            <a:spLocks noChangeArrowheads="1"/>
          </p:cNvSpPr>
          <p:nvPr/>
        </p:nvSpPr>
        <p:spPr bwMode="auto">
          <a:xfrm>
            <a:off x="22098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66" name="Rectangle 98"/>
          <p:cNvSpPr>
            <a:spLocks noChangeArrowheads="1"/>
          </p:cNvSpPr>
          <p:nvPr/>
        </p:nvSpPr>
        <p:spPr bwMode="auto">
          <a:xfrm>
            <a:off x="24384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67" name="Rectangle 99"/>
          <p:cNvSpPr>
            <a:spLocks noChangeArrowheads="1"/>
          </p:cNvSpPr>
          <p:nvPr/>
        </p:nvSpPr>
        <p:spPr bwMode="auto">
          <a:xfrm>
            <a:off x="35814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68" name="Rectangle 100"/>
          <p:cNvSpPr>
            <a:spLocks noChangeArrowheads="1"/>
          </p:cNvSpPr>
          <p:nvPr/>
        </p:nvSpPr>
        <p:spPr bwMode="auto">
          <a:xfrm>
            <a:off x="38100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69" name="Rectangle 101"/>
          <p:cNvSpPr>
            <a:spLocks noChangeArrowheads="1"/>
          </p:cNvSpPr>
          <p:nvPr/>
        </p:nvSpPr>
        <p:spPr bwMode="auto">
          <a:xfrm>
            <a:off x="40386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70" name="Rectangle 102"/>
          <p:cNvSpPr>
            <a:spLocks noChangeArrowheads="1"/>
          </p:cNvSpPr>
          <p:nvPr/>
        </p:nvSpPr>
        <p:spPr bwMode="auto">
          <a:xfrm>
            <a:off x="4267200" y="2308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71" name="Rectangle 103"/>
          <p:cNvSpPr>
            <a:spLocks noChangeArrowheads="1"/>
          </p:cNvSpPr>
          <p:nvPr/>
        </p:nvSpPr>
        <p:spPr bwMode="auto">
          <a:xfrm>
            <a:off x="3810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72" name="Rectangle 104"/>
          <p:cNvSpPr>
            <a:spLocks noChangeArrowheads="1"/>
          </p:cNvSpPr>
          <p:nvPr/>
        </p:nvSpPr>
        <p:spPr bwMode="auto">
          <a:xfrm>
            <a:off x="6096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73" name="Rectangle 105"/>
          <p:cNvSpPr>
            <a:spLocks noChangeArrowheads="1"/>
          </p:cNvSpPr>
          <p:nvPr/>
        </p:nvSpPr>
        <p:spPr bwMode="auto">
          <a:xfrm>
            <a:off x="8382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74" name="Rectangle 106"/>
          <p:cNvSpPr>
            <a:spLocks noChangeArrowheads="1"/>
          </p:cNvSpPr>
          <p:nvPr/>
        </p:nvSpPr>
        <p:spPr bwMode="auto">
          <a:xfrm>
            <a:off x="10668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75" name="Rectangle 107"/>
          <p:cNvSpPr>
            <a:spLocks noChangeArrowheads="1"/>
          </p:cNvSpPr>
          <p:nvPr/>
        </p:nvSpPr>
        <p:spPr bwMode="auto">
          <a:xfrm>
            <a:off x="12954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76" name="Rectangle 108"/>
          <p:cNvSpPr>
            <a:spLocks noChangeArrowheads="1"/>
          </p:cNvSpPr>
          <p:nvPr/>
        </p:nvSpPr>
        <p:spPr bwMode="auto">
          <a:xfrm>
            <a:off x="15240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77" name="Rectangle 109"/>
          <p:cNvSpPr>
            <a:spLocks noChangeArrowheads="1"/>
          </p:cNvSpPr>
          <p:nvPr/>
        </p:nvSpPr>
        <p:spPr bwMode="auto">
          <a:xfrm>
            <a:off x="17526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78" name="Rectangle 110"/>
          <p:cNvSpPr>
            <a:spLocks noChangeArrowheads="1"/>
          </p:cNvSpPr>
          <p:nvPr/>
        </p:nvSpPr>
        <p:spPr bwMode="auto">
          <a:xfrm>
            <a:off x="19812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79" name="Rectangle 111"/>
          <p:cNvSpPr>
            <a:spLocks noChangeArrowheads="1"/>
          </p:cNvSpPr>
          <p:nvPr/>
        </p:nvSpPr>
        <p:spPr bwMode="auto">
          <a:xfrm>
            <a:off x="22098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80" name="Rectangle 112"/>
          <p:cNvSpPr>
            <a:spLocks noChangeArrowheads="1"/>
          </p:cNvSpPr>
          <p:nvPr/>
        </p:nvSpPr>
        <p:spPr bwMode="auto">
          <a:xfrm>
            <a:off x="24384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81" name="Rectangle 113"/>
          <p:cNvSpPr>
            <a:spLocks noChangeArrowheads="1"/>
          </p:cNvSpPr>
          <p:nvPr/>
        </p:nvSpPr>
        <p:spPr bwMode="auto">
          <a:xfrm>
            <a:off x="35814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82" name="Rectangle 114"/>
          <p:cNvSpPr>
            <a:spLocks noChangeArrowheads="1"/>
          </p:cNvSpPr>
          <p:nvPr/>
        </p:nvSpPr>
        <p:spPr bwMode="auto">
          <a:xfrm>
            <a:off x="38100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83" name="Rectangle 115"/>
          <p:cNvSpPr>
            <a:spLocks noChangeArrowheads="1"/>
          </p:cNvSpPr>
          <p:nvPr/>
        </p:nvSpPr>
        <p:spPr bwMode="auto">
          <a:xfrm>
            <a:off x="40386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84" name="Rectangle 116"/>
          <p:cNvSpPr>
            <a:spLocks noChangeArrowheads="1"/>
          </p:cNvSpPr>
          <p:nvPr/>
        </p:nvSpPr>
        <p:spPr bwMode="auto">
          <a:xfrm>
            <a:off x="4267200" y="2536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85" name="Rectangle 117"/>
          <p:cNvSpPr>
            <a:spLocks noChangeArrowheads="1"/>
          </p:cNvSpPr>
          <p:nvPr/>
        </p:nvSpPr>
        <p:spPr bwMode="auto">
          <a:xfrm>
            <a:off x="3810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86" name="Rectangle 118"/>
          <p:cNvSpPr>
            <a:spLocks noChangeArrowheads="1"/>
          </p:cNvSpPr>
          <p:nvPr/>
        </p:nvSpPr>
        <p:spPr bwMode="auto">
          <a:xfrm>
            <a:off x="6096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87" name="Rectangle 119"/>
          <p:cNvSpPr>
            <a:spLocks noChangeArrowheads="1"/>
          </p:cNvSpPr>
          <p:nvPr/>
        </p:nvSpPr>
        <p:spPr bwMode="auto">
          <a:xfrm>
            <a:off x="8382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88" name="Rectangle 120"/>
          <p:cNvSpPr>
            <a:spLocks noChangeArrowheads="1"/>
          </p:cNvSpPr>
          <p:nvPr/>
        </p:nvSpPr>
        <p:spPr bwMode="auto">
          <a:xfrm>
            <a:off x="10668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89" name="Rectangle 121"/>
          <p:cNvSpPr>
            <a:spLocks noChangeArrowheads="1"/>
          </p:cNvSpPr>
          <p:nvPr/>
        </p:nvSpPr>
        <p:spPr bwMode="auto">
          <a:xfrm>
            <a:off x="12954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90" name="Rectangle 122"/>
          <p:cNvSpPr>
            <a:spLocks noChangeArrowheads="1"/>
          </p:cNvSpPr>
          <p:nvPr/>
        </p:nvSpPr>
        <p:spPr bwMode="auto">
          <a:xfrm>
            <a:off x="1752600" y="2765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91" name="Rectangle 123"/>
          <p:cNvSpPr>
            <a:spLocks noChangeArrowheads="1"/>
          </p:cNvSpPr>
          <p:nvPr/>
        </p:nvSpPr>
        <p:spPr bwMode="auto">
          <a:xfrm>
            <a:off x="19812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92" name="Rectangle 124"/>
          <p:cNvSpPr>
            <a:spLocks noChangeArrowheads="1"/>
          </p:cNvSpPr>
          <p:nvPr/>
        </p:nvSpPr>
        <p:spPr bwMode="auto">
          <a:xfrm>
            <a:off x="22098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93" name="Rectangle 125"/>
          <p:cNvSpPr>
            <a:spLocks noChangeArrowheads="1"/>
          </p:cNvSpPr>
          <p:nvPr/>
        </p:nvSpPr>
        <p:spPr bwMode="auto">
          <a:xfrm>
            <a:off x="24384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94" name="Rectangle 126"/>
          <p:cNvSpPr>
            <a:spLocks noChangeArrowheads="1"/>
          </p:cNvSpPr>
          <p:nvPr/>
        </p:nvSpPr>
        <p:spPr bwMode="auto">
          <a:xfrm>
            <a:off x="35814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95" name="Rectangle 127"/>
          <p:cNvSpPr>
            <a:spLocks noChangeArrowheads="1"/>
          </p:cNvSpPr>
          <p:nvPr/>
        </p:nvSpPr>
        <p:spPr bwMode="auto">
          <a:xfrm>
            <a:off x="38100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96" name="Rectangle 128"/>
          <p:cNvSpPr>
            <a:spLocks noChangeArrowheads="1"/>
          </p:cNvSpPr>
          <p:nvPr/>
        </p:nvSpPr>
        <p:spPr bwMode="auto">
          <a:xfrm>
            <a:off x="40386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97" name="Rectangle 129"/>
          <p:cNvSpPr>
            <a:spLocks noChangeArrowheads="1"/>
          </p:cNvSpPr>
          <p:nvPr/>
        </p:nvSpPr>
        <p:spPr bwMode="auto">
          <a:xfrm>
            <a:off x="4267200" y="2765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98" name="Rectangle 130"/>
          <p:cNvSpPr>
            <a:spLocks noChangeArrowheads="1"/>
          </p:cNvSpPr>
          <p:nvPr/>
        </p:nvSpPr>
        <p:spPr bwMode="auto">
          <a:xfrm>
            <a:off x="3810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499" name="Rectangle 131"/>
          <p:cNvSpPr>
            <a:spLocks noChangeArrowheads="1"/>
          </p:cNvSpPr>
          <p:nvPr/>
        </p:nvSpPr>
        <p:spPr bwMode="auto">
          <a:xfrm>
            <a:off x="6096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00" name="Rectangle 132"/>
          <p:cNvSpPr>
            <a:spLocks noChangeArrowheads="1"/>
          </p:cNvSpPr>
          <p:nvPr/>
        </p:nvSpPr>
        <p:spPr bwMode="auto">
          <a:xfrm>
            <a:off x="8382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01" name="Rectangle 133"/>
          <p:cNvSpPr>
            <a:spLocks noChangeArrowheads="1"/>
          </p:cNvSpPr>
          <p:nvPr/>
        </p:nvSpPr>
        <p:spPr bwMode="auto">
          <a:xfrm>
            <a:off x="10668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02" name="Rectangle 134"/>
          <p:cNvSpPr>
            <a:spLocks noChangeArrowheads="1"/>
          </p:cNvSpPr>
          <p:nvPr/>
        </p:nvSpPr>
        <p:spPr bwMode="auto">
          <a:xfrm>
            <a:off x="1295400" y="2994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03" name="Rectangle 135"/>
          <p:cNvSpPr>
            <a:spLocks noChangeArrowheads="1"/>
          </p:cNvSpPr>
          <p:nvPr/>
        </p:nvSpPr>
        <p:spPr bwMode="auto">
          <a:xfrm>
            <a:off x="1752600" y="2994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04" name="Rectangle 136"/>
          <p:cNvSpPr>
            <a:spLocks noChangeArrowheads="1"/>
          </p:cNvSpPr>
          <p:nvPr/>
        </p:nvSpPr>
        <p:spPr bwMode="auto">
          <a:xfrm>
            <a:off x="19812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05" name="Rectangle 137"/>
          <p:cNvSpPr>
            <a:spLocks noChangeArrowheads="1"/>
          </p:cNvSpPr>
          <p:nvPr/>
        </p:nvSpPr>
        <p:spPr bwMode="auto">
          <a:xfrm>
            <a:off x="22098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06" name="Rectangle 138"/>
          <p:cNvSpPr>
            <a:spLocks noChangeArrowheads="1"/>
          </p:cNvSpPr>
          <p:nvPr/>
        </p:nvSpPr>
        <p:spPr bwMode="auto">
          <a:xfrm>
            <a:off x="24384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07" name="Rectangle 139"/>
          <p:cNvSpPr>
            <a:spLocks noChangeArrowheads="1"/>
          </p:cNvSpPr>
          <p:nvPr/>
        </p:nvSpPr>
        <p:spPr bwMode="auto">
          <a:xfrm>
            <a:off x="35814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08" name="Rectangle 140"/>
          <p:cNvSpPr>
            <a:spLocks noChangeArrowheads="1"/>
          </p:cNvSpPr>
          <p:nvPr/>
        </p:nvSpPr>
        <p:spPr bwMode="auto">
          <a:xfrm>
            <a:off x="38100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09" name="Rectangle 141"/>
          <p:cNvSpPr>
            <a:spLocks noChangeArrowheads="1"/>
          </p:cNvSpPr>
          <p:nvPr/>
        </p:nvSpPr>
        <p:spPr bwMode="auto">
          <a:xfrm>
            <a:off x="40386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10" name="Rectangle 142"/>
          <p:cNvSpPr>
            <a:spLocks noChangeArrowheads="1"/>
          </p:cNvSpPr>
          <p:nvPr/>
        </p:nvSpPr>
        <p:spPr bwMode="auto">
          <a:xfrm>
            <a:off x="4267200" y="2994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11" name="Rectangle 143"/>
          <p:cNvSpPr>
            <a:spLocks noChangeArrowheads="1"/>
          </p:cNvSpPr>
          <p:nvPr/>
        </p:nvSpPr>
        <p:spPr bwMode="auto">
          <a:xfrm>
            <a:off x="3810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12" name="Rectangle 144"/>
          <p:cNvSpPr>
            <a:spLocks noChangeArrowheads="1"/>
          </p:cNvSpPr>
          <p:nvPr/>
        </p:nvSpPr>
        <p:spPr bwMode="auto">
          <a:xfrm>
            <a:off x="6096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13" name="Rectangle 145"/>
          <p:cNvSpPr>
            <a:spLocks noChangeArrowheads="1"/>
          </p:cNvSpPr>
          <p:nvPr/>
        </p:nvSpPr>
        <p:spPr bwMode="auto">
          <a:xfrm>
            <a:off x="8382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14" name="Rectangle 146"/>
          <p:cNvSpPr>
            <a:spLocks noChangeArrowheads="1"/>
          </p:cNvSpPr>
          <p:nvPr/>
        </p:nvSpPr>
        <p:spPr bwMode="auto">
          <a:xfrm>
            <a:off x="10668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15" name="Rectangle 147"/>
          <p:cNvSpPr>
            <a:spLocks noChangeArrowheads="1"/>
          </p:cNvSpPr>
          <p:nvPr/>
        </p:nvSpPr>
        <p:spPr bwMode="auto">
          <a:xfrm>
            <a:off x="12954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16" name="Rectangle 148"/>
          <p:cNvSpPr>
            <a:spLocks noChangeArrowheads="1"/>
          </p:cNvSpPr>
          <p:nvPr/>
        </p:nvSpPr>
        <p:spPr bwMode="auto">
          <a:xfrm>
            <a:off x="15240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17" name="Rectangle 149"/>
          <p:cNvSpPr>
            <a:spLocks noChangeArrowheads="1"/>
          </p:cNvSpPr>
          <p:nvPr/>
        </p:nvSpPr>
        <p:spPr bwMode="auto">
          <a:xfrm>
            <a:off x="17526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18" name="Rectangle 150"/>
          <p:cNvSpPr>
            <a:spLocks noChangeArrowheads="1"/>
          </p:cNvSpPr>
          <p:nvPr/>
        </p:nvSpPr>
        <p:spPr bwMode="auto">
          <a:xfrm>
            <a:off x="19812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19" name="Rectangle 151"/>
          <p:cNvSpPr>
            <a:spLocks noChangeArrowheads="1"/>
          </p:cNvSpPr>
          <p:nvPr/>
        </p:nvSpPr>
        <p:spPr bwMode="auto">
          <a:xfrm>
            <a:off x="22098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20" name="Rectangle 152"/>
          <p:cNvSpPr>
            <a:spLocks noChangeArrowheads="1"/>
          </p:cNvSpPr>
          <p:nvPr/>
        </p:nvSpPr>
        <p:spPr bwMode="auto">
          <a:xfrm>
            <a:off x="24384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21" name="Rectangle 153"/>
          <p:cNvSpPr>
            <a:spLocks noChangeArrowheads="1"/>
          </p:cNvSpPr>
          <p:nvPr/>
        </p:nvSpPr>
        <p:spPr bwMode="auto">
          <a:xfrm>
            <a:off x="26670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22" name="Rectangle 154"/>
          <p:cNvSpPr>
            <a:spLocks noChangeArrowheads="1"/>
          </p:cNvSpPr>
          <p:nvPr/>
        </p:nvSpPr>
        <p:spPr bwMode="auto">
          <a:xfrm>
            <a:off x="28956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23" name="Rectangle 155"/>
          <p:cNvSpPr>
            <a:spLocks noChangeArrowheads="1"/>
          </p:cNvSpPr>
          <p:nvPr/>
        </p:nvSpPr>
        <p:spPr bwMode="auto">
          <a:xfrm>
            <a:off x="31242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24" name="Rectangle 156"/>
          <p:cNvSpPr>
            <a:spLocks noChangeArrowheads="1"/>
          </p:cNvSpPr>
          <p:nvPr/>
        </p:nvSpPr>
        <p:spPr bwMode="auto">
          <a:xfrm>
            <a:off x="33528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25" name="Rectangle 157"/>
          <p:cNvSpPr>
            <a:spLocks noChangeArrowheads="1"/>
          </p:cNvSpPr>
          <p:nvPr/>
        </p:nvSpPr>
        <p:spPr bwMode="auto">
          <a:xfrm>
            <a:off x="35814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26" name="Rectangle 158"/>
          <p:cNvSpPr>
            <a:spLocks noChangeArrowheads="1"/>
          </p:cNvSpPr>
          <p:nvPr/>
        </p:nvSpPr>
        <p:spPr bwMode="auto">
          <a:xfrm>
            <a:off x="38100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27" name="Rectangle 159"/>
          <p:cNvSpPr>
            <a:spLocks noChangeArrowheads="1"/>
          </p:cNvSpPr>
          <p:nvPr/>
        </p:nvSpPr>
        <p:spPr bwMode="auto">
          <a:xfrm>
            <a:off x="40386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28" name="Rectangle 160"/>
          <p:cNvSpPr>
            <a:spLocks noChangeArrowheads="1"/>
          </p:cNvSpPr>
          <p:nvPr/>
        </p:nvSpPr>
        <p:spPr bwMode="auto">
          <a:xfrm>
            <a:off x="4267200" y="3222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29" name="Rectangle 161"/>
          <p:cNvSpPr>
            <a:spLocks noChangeArrowheads="1"/>
          </p:cNvSpPr>
          <p:nvPr/>
        </p:nvSpPr>
        <p:spPr bwMode="auto">
          <a:xfrm>
            <a:off x="3810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30" name="Rectangle 162"/>
          <p:cNvSpPr>
            <a:spLocks noChangeArrowheads="1"/>
          </p:cNvSpPr>
          <p:nvPr/>
        </p:nvSpPr>
        <p:spPr bwMode="auto">
          <a:xfrm>
            <a:off x="6096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31" name="Rectangle 163"/>
          <p:cNvSpPr>
            <a:spLocks noChangeArrowheads="1"/>
          </p:cNvSpPr>
          <p:nvPr/>
        </p:nvSpPr>
        <p:spPr bwMode="auto">
          <a:xfrm>
            <a:off x="8382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32" name="Rectangle 164"/>
          <p:cNvSpPr>
            <a:spLocks noChangeArrowheads="1"/>
          </p:cNvSpPr>
          <p:nvPr/>
        </p:nvSpPr>
        <p:spPr bwMode="auto">
          <a:xfrm>
            <a:off x="10668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33" name="Rectangle 165"/>
          <p:cNvSpPr>
            <a:spLocks noChangeArrowheads="1"/>
          </p:cNvSpPr>
          <p:nvPr/>
        </p:nvSpPr>
        <p:spPr bwMode="auto">
          <a:xfrm>
            <a:off x="12954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34" name="Rectangle 166"/>
          <p:cNvSpPr>
            <a:spLocks noChangeArrowheads="1"/>
          </p:cNvSpPr>
          <p:nvPr/>
        </p:nvSpPr>
        <p:spPr bwMode="auto">
          <a:xfrm>
            <a:off x="15240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35" name="Rectangle 167"/>
          <p:cNvSpPr>
            <a:spLocks noChangeArrowheads="1"/>
          </p:cNvSpPr>
          <p:nvPr/>
        </p:nvSpPr>
        <p:spPr bwMode="auto">
          <a:xfrm>
            <a:off x="17526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36" name="Rectangle 168"/>
          <p:cNvSpPr>
            <a:spLocks noChangeArrowheads="1"/>
          </p:cNvSpPr>
          <p:nvPr/>
        </p:nvSpPr>
        <p:spPr bwMode="auto">
          <a:xfrm>
            <a:off x="19812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37" name="Rectangle 169"/>
          <p:cNvSpPr>
            <a:spLocks noChangeArrowheads="1"/>
          </p:cNvSpPr>
          <p:nvPr/>
        </p:nvSpPr>
        <p:spPr bwMode="auto">
          <a:xfrm>
            <a:off x="22098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38" name="Rectangle 170"/>
          <p:cNvSpPr>
            <a:spLocks noChangeArrowheads="1"/>
          </p:cNvSpPr>
          <p:nvPr/>
        </p:nvSpPr>
        <p:spPr bwMode="auto">
          <a:xfrm>
            <a:off x="24384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39" name="Rectangle 171"/>
          <p:cNvSpPr>
            <a:spLocks noChangeArrowheads="1"/>
          </p:cNvSpPr>
          <p:nvPr/>
        </p:nvSpPr>
        <p:spPr bwMode="auto">
          <a:xfrm>
            <a:off x="26670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40" name="Rectangle 172"/>
          <p:cNvSpPr>
            <a:spLocks noChangeArrowheads="1"/>
          </p:cNvSpPr>
          <p:nvPr/>
        </p:nvSpPr>
        <p:spPr bwMode="auto">
          <a:xfrm>
            <a:off x="28956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41" name="Rectangle 173"/>
          <p:cNvSpPr>
            <a:spLocks noChangeArrowheads="1"/>
          </p:cNvSpPr>
          <p:nvPr/>
        </p:nvSpPr>
        <p:spPr bwMode="auto">
          <a:xfrm>
            <a:off x="31242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42" name="Rectangle 174"/>
          <p:cNvSpPr>
            <a:spLocks noChangeArrowheads="1"/>
          </p:cNvSpPr>
          <p:nvPr/>
        </p:nvSpPr>
        <p:spPr bwMode="auto">
          <a:xfrm>
            <a:off x="33528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43" name="Rectangle 175"/>
          <p:cNvSpPr>
            <a:spLocks noChangeArrowheads="1"/>
          </p:cNvSpPr>
          <p:nvPr/>
        </p:nvSpPr>
        <p:spPr bwMode="auto">
          <a:xfrm>
            <a:off x="35814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44" name="Rectangle 176"/>
          <p:cNvSpPr>
            <a:spLocks noChangeArrowheads="1"/>
          </p:cNvSpPr>
          <p:nvPr/>
        </p:nvSpPr>
        <p:spPr bwMode="auto">
          <a:xfrm>
            <a:off x="38100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45" name="Rectangle 177"/>
          <p:cNvSpPr>
            <a:spLocks noChangeArrowheads="1"/>
          </p:cNvSpPr>
          <p:nvPr/>
        </p:nvSpPr>
        <p:spPr bwMode="auto">
          <a:xfrm>
            <a:off x="40386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46" name="Rectangle 178"/>
          <p:cNvSpPr>
            <a:spLocks noChangeArrowheads="1"/>
          </p:cNvSpPr>
          <p:nvPr/>
        </p:nvSpPr>
        <p:spPr bwMode="auto">
          <a:xfrm>
            <a:off x="4267200" y="3451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47" name="Rectangle 179"/>
          <p:cNvSpPr>
            <a:spLocks noChangeArrowheads="1"/>
          </p:cNvSpPr>
          <p:nvPr/>
        </p:nvSpPr>
        <p:spPr bwMode="auto">
          <a:xfrm>
            <a:off x="3810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48" name="Rectangle 180"/>
          <p:cNvSpPr>
            <a:spLocks noChangeArrowheads="1"/>
          </p:cNvSpPr>
          <p:nvPr/>
        </p:nvSpPr>
        <p:spPr bwMode="auto">
          <a:xfrm>
            <a:off x="6096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49" name="Rectangle 181"/>
          <p:cNvSpPr>
            <a:spLocks noChangeArrowheads="1"/>
          </p:cNvSpPr>
          <p:nvPr/>
        </p:nvSpPr>
        <p:spPr bwMode="auto">
          <a:xfrm>
            <a:off x="8382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50" name="Rectangle 182"/>
          <p:cNvSpPr>
            <a:spLocks noChangeArrowheads="1"/>
          </p:cNvSpPr>
          <p:nvPr/>
        </p:nvSpPr>
        <p:spPr bwMode="auto">
          <a:xfrm>
            <a:off x="10668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51" name="Rectangle 183"/>
          <p:cNvSpPr>
            <a:spLocks noChangeArrowheads="1"/>
          </p:cNvSpPr>
          <p:nvPr/>
        </p:nvSpPr>
        <p:spPr bwMode="auto">
          <a:xfrm>
            <a:off x="12954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52" name="Rectangle 184"/>
          <p:cNvSpPr>
            <a:spLocks noChangeArrowheads="1"/>
          </p:cNvSpPr>
          <p:nvPr/>
        </p:nvSpPr>
        <p:spPr bwMode="auto">
          <a:xfrm>
            <a:off x="15240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53" name="Rectangle 185"/>
          <p:cNvSpPr>
            <a:spLocks noChangeArrowheads="1"/>
          </p:cNvSpPr>
          <p:nvPr/>
        </p:nvSpPr>
        <p:spPr bwMode="auto">
          <a:xfrm>
            <a:off x="17526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54" name="Rectangle 186"/>
          <p:cNvSpPr>
            <a:spLocks noChangeArrowheads="1"/>
          </p:cNvSpPr>
          <p:nvPr/>
        </p:nvSpPr>
        <p:spPr bwMode="auto">
          <a:xfrm>
            <a:off x="19812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55" name="Rectangle 187"/>
          <p:cNvSpPr>
            <a:spLocks noChangeArrowheads="1"/>
          </p:cNvSpPr>
          <p:nvPr/>
        </p:nvSpPr>
        <p:spPr bwMode="auto">
          <a:xfrm>
            <a:off x="22098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56" name="Rectangle 188"/>
          <p:cNvSpPr>
            <a:spLocks noChangeArrowheads="1"/>
          </p:cNvSpPr>
          <p:nvPr/>
        </p:nvSpPr>
        <p:spPr bwMode="auto">
          <a:xfrm>
            <a:off x="24384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57" name="Rectangle 189"/>
          <p:cNvSpPr>
            <a:spLocks noChangeArrowheads="1"/>
          </p:cNvSpPr>
          <p:nvPr/>
        </p:nvSpPr>
        <p:spPr bwMode="auto">
          <a:xfrm>
            <a:off x="26670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58" name="Rectangle 190"/>
          <p:cNvSpPr>
            <a:spLocks noChangeArrowheads="1"/>
          </p:cNvSpPr>
          <p:nvPr/>
        </p:nvSpPr>
        <p:spPr bwMode="auto">
          <a:xfrm>
            <a:off x="2895600" y="3679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59" name="Rectangle 191"/>
          <p:cNvSpPr>
            <a:spLocks noChangeArrowheads="1"/>
          </p:cNvSpPr>
          <p:nvPr/>
        </p:nvSpPr>
        <p:spPr bwMode="auto">
          <a:xfrm>
            <a:off x="3124200" y="3679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60" name="Rectangle 192"/>
          <p:cNvSpPr>
            <a:spLocks noChangeArrowheads="1"/>
          </p:cNvSpPr>
          <p:nvPr/>
        </p:nvSpPr>
        <p:spPr bwMode="auto">
          <a:xfrm>
            <a:off x="3352800" y="3679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61" name="Rectangle 193"/>
          <p:cNvSpPr>
            <a:spLocks noChangeArrowheads="1"/>
          </p:cNvSpPr>
          <p:nvPr/>
        </p:nvSpPr>
        <p:spPr bwMode="auto">
          <a:xfrm>
            <a:off x="3581400" y="3679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62" name="Rectangle 194"/>
          <p:cNvSpPr>
            <a:spLocks noChangeArrowheads="1"/>
          </p:cNvSpPr>
          <p:nvPr/>
        </p:nvSpPr>
        <p:spPr bwMode="auto">
          <a:xfrm>
            <a:off x="3810000" y="3679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63" name="Rectangle 195"/>
          <p:cNvSpPr>
            <a:spLocks noChangeArrowheads="1"/>
          </p:cNvSpPr>
          <p:nvPr/>
        </p:nvSpPr>
        <p:spPr bwMode="auto">
          <a:xfrm>
            <a:off x="40386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64" name="Rectangle 196"/>
          <p:cNvSpPr>
            <a:spLocks noChangeArrowheads="1"/>
          </p:cNvSpPr>
          <p:nvPr/>
        </p:nvSpPr>
        <p:spPr bwMode="auto">
          <a:xfrm>
            <a:off x="4267200" y="3679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65" name="Rectangle 197"/>
          <p:cNvSpPr>
            <a:spLocks noChangeArrowheads="1"/>
          </p:cNvSpPr>
          <p:nvPr/>
        </p:nvSpPr>
        <p:spPr bwMode="auto">
          <a:xfrm>
            <a:off x="3810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66" name="Rectangle 198"/>
          <p:cNvSpPr>
            <a:spLocks noChangeArrowheads="1"/>
          </p:cNvSpPr>
          <p:nvPr/>
        </p:nvSpPr>
        <p:spPr bwMode="auto">
          <a:xfrm>
            <a:off x="6096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67" name="Rectangle 199"/>
          <p:cNvSpPr>
            <a:spLocks noChangeArrowheads="1"/>
          </p:cNvSpPr>
          <p:nvPr/>
        </p:nvSpPr>
        <p:spPr bwMode="auto">
          <a:xfrm>
            <a:off x="8382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68" name="Rectangle 200"/>
          <p:cNvSpPr>
            <a:spLocks noChangeArrowheads="1"/>
          </p:cNvSpPr>
          <p:nvPr/>
        </p:nvSpPr>
        <p:spPr bwMode="auto">
          <a:xfrm>
            <a:off x="10668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69" name="Rectangle 201"/>
          <p:cNvSpPr>
            <a:spLocks noChangeArrowheads="1"/>
          </p:cNvSpPr>
          <p:nvPr/>
        </p:nvSpPr>
        <p:spPr bwMode="auto">
          <a:xfrm>
            <a:off x="12954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70" name="Rectangle 202"/>
          <p:cNvSpPr>
            <a:spLocks noChangeArrowheads="1"/>
          </p:cNvSpPr>
          <p:nvPr/>
        </p:nvSpPr>
        <p:spPr bwMode="auto">
          <a:xfrm>
            <a:off x="15240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71" name="Rectangle 203"/>
          <p:cNvSpPr>
            <a:spLocks noChangeArrowheads="1"/>
          </p:cNvSpPr>
          <p:nvPr/>
        </p:nvSpPr>
        <p:spPr bwMode="auto">
          <a:xfrm>
            <a:off x="17526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72" name="Rectangle 204"/>
          <p:cNvSpPr>
            <a:spLocks noChangeArrowheads="1"/>
          </p:cNvSpPr>
          <p:nvPr/>
        </p:nvSpPr>
        <p:spPr bwMode="auto">
          <a:xfrm>
            <a:off x="19812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73" name="Rectangle 205"/>
          <p:cNvSpPr>
            <a:spLocks noChangeArrowheads="1"/>
          </p:cNvSpPr>
          <p:nvPr/>
        </p:nvSpPr>
        <p:spPr bwMode="auto">
          <a:xfrm>
            <a:off x="22098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74" name="Rectangle 206"/>
          <p:cNvSpPr>
            <a:spLocks noChangeArrowheads="1"/>
          </p:cNvSpPr>
          <p:nvPr/>
        </p:nvSpPr>
        <p:spPr bwMode="auto">
          <a:xfrm>
            <a:off x="24384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75" name="Rectangle 207"/>
          <p:cNvSpPr>
            <a:spLocks noChangeArrowheads="1"/>
          </p:cNvSpPr>
          <p:nvPr/>
        </p:nvSpPr>
        <p:spPr bwMode="auto">
          <a:xfrm>
            <a:off x="2667000" y="3908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76" name="Rectangle 208"/>
          <p:cNvSpPr>
            <a:spLocks noChangeArrowheads="1"/>
          </p:cNvSpPr>
          <p:nvPr/>
        </p:nvSpPr>
        <p:spPr bwMode="auto">
          <a:xfrm>
            <a:off x="31242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77" name="Rectangle 209"/>
          <p:cNvSpPr>
            <a:spLocks noChangeArrowheads="1"/>
          </p:cNvSpPr>
          <p:nvPr/>
        </p:nvSpPr>
        <p:spPr bwMode="auto">
          <a:xfrm>
            <a:off x="33528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78" name="Rectangle 210"/>
          <p:cNvSpPr>
            <a:spLocks noChangeArrowheads="1"/>
          </p:cNvSpPr>
          <p:nvPr/>
        </p:nvSpPr>
        <p:spPr bwMode="auto">
          <a:xfrm>
            <a:off x="35814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79" name="Rectangle 211"/>
          <p:cNvSpPr>
            <a:spLocks noChangeArrowheads="1"/>
          </p:cNvSpPr>
          <p:nvPr/>
        </p:nvSpPr>
        <p:spPr bwMode="auto">
          <a:xfrm>
            <a:off x="3810000" y="3908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80" name="Rectangle 212"/>
          <p:cNvSpPr>
            <a:spLocks noChangeArrowheads="1"/>
          </p:cNvSpPr>
          <p:nvPr/>
        </p:nvSpPr>
        <p:spPr bwMode="auto">
          <a:xfrm>
            <a:off x="4038600" y="3908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81" name="Rectangle 213"/>
          <p:cNvSpPr>
            <a:spLocks noChangeArrowheads="1"/>
          </p:cNvSpPr>
          <p:nvPr/>
        </p:nvSpPr>
        <p:spPr bwMode="auto">
          <a:xfrm>
            <a:off x="4267200" y="3908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82" name="Rectangle 214"/>
          <p:cNvSpPr>
            <a:spLocks noChangeArrowheads="1"/>
          </p:cNvSpPr>
          <p:nvPr/>
        </p:nvSpPr>
        <p:spPr bwMode="auto">
          <a:xfrm>
            <a:off x="3810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83" name="Rectangle 215"/>
          <p:cNvSpPr>
            <a:spLocks noChangeArrowheads="1"/>
          </p:cNvSpPr>
          <p:nvPr/>
        </p:nvSpPr>
        <p:spPr bwMode="auto">
          <a:xfrm>
            <a:off x="17526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84" name="Rectangle 216"/>
          <p:cNvSpPr>
            <a:spLocks noChangeArrowheads="1"/>
          </p:cNvSpPr>
          <p:nvPr/>
        </p:nvSpPr>
        <p:spPr bwMode="auto">
          <a:xfrm>
            <a:off x="19812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85" name="Rectangle 217"/>
          <p:cNvSpPr>
            <a:spLocks noChangeArrowheads="1"/>
          </p:cNvSpPr>
          <p:nvPr/>
        </p:nvSpPr>
        <p:spPr bwMode="auto">
          <a:xfrm>
            <a:off x="22098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86" name="Rectangle 218"/>
          <p:cNvSpPr>
            <a:spLocks noChangeArrowheads="1"/>
          </p:cNvSpPr>
          <p:nvPr/>
        </p:nvSpPr>
        <p:spPr bwMode="auto">
          <a:xfrm>
            <a:off x="24384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87" name="Rectangle 219"/>
          <p:cNvSpPr>
            <a:spLocks noChangeArrowheads="1"/>
          </p:cNvSpPr>
          <p:nvPr/>
        </p:nvSpPr>
        <p:spPr bwMode="auto">
          <a:xfrm>
            <a:off x="26670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88" name="Rectangle 220"/>
          <p:cNvSpPr>
            <a:spLocks noChangeArrowheads="1"/>
          </p:cNvSpPr>
          <p:nvPr/>
        </p:nvSpPr>
        <p:spPr bwMode="auto">
          <a:xfrm>
            <a:off x="28956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89" name="Rectangle 221"/>
          <p:cNvSpPr>
            <a:spLocks noChangeArrowheads="1"/>
          </p:cNvSpPr>
          <p:nvPr/>
        </p:nvSpPr>
        <p:spPr bwMode="auto">
          <a:xfrm>
            <a:off x="31242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90" name="Rectangle 222"/>
          <p:cNvSpPr>
            <a:spLocks noChangeArrowheads="1"/>
          </p:cNvSpPr>
          <p:nvPr/>
        </p:nvSpPr>
        <p:spPr bwMode="auto">
          <a:xfrm>
            <a:off x="33528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91" name="Rectangle 223"/>
          <p:cNvSpPr>
            <a:spLocks noChangeArrowheads="1"/>
          </p:cNvSpPr>
          <p:nvPr/>
        </p:nvSpPr>
        <p:spPr bwMode="auto">
          <a:xfrm>
            <a:off x="35814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92" name="Rectangle 224"/>
          <p:cNvSpPr>
            <a:spLocks noChangeArrowheads="1"/>
          </p:cNvSpPr>
          <p:nvPr/>
        </p:nvSpPr>
        <p:spPr bwMode="auto">
          <a:xfrm>
            <a:off x="38100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93" name="Rectangle 225"/>
          <p:cNvSpPr>
            <a:spLocks noChangeArrowheads="1"/>
          </p:cNvSpPr>
          <p:nvPr/>
        </p:nvSpPr>
        <p:spPr bwMode="auto">
          <a:xfrm>
            <a:off x="4038600" y="41370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94" name="Rectangle 226"/>
          <p:cNvSpPr>
            <a:spLocks noChangeArrowheads="1"/>
          </p:cNvSpPr>
          <p:nvPr/>
        </p:nvSpPr>
        <p:spPr bwMode="auto">
          <a:xfrm>
            <a:off x="4267200" y="4137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95" name="Rectangle 227"/>
          <p:cNvSpPr>
            <a:spLocks noChangeArrowheads="1"/>
          </p:cNvSpPr>
          <p:nvPr/>
        </p:nvSpPr>
        <p:spPr bwMode="auto">
          <a:xfrm>
            <a:off x="3810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96" name="Rectangle 228"/>
          <p:cNvSpPr>
            <a:spLocks noChangeArrowheads="1"/>
          </p:cNvSpPr>
          <p:nvPr/>
        </p:nvSpPr>
        <p:spPr bwMode="auto">
          <a:xfrm>
            <a:off x="17526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97" name="Rectangle 229"/>
          <p:cNvSpPr>
            <a:spLocks noChangeArrowheads="1"/>
          </p:cNvSpPr>
          <p:nvPr/>
        </p:nvSpPr>
        <p:spPr bwMode="auto">
          <a:xfrm>
            <a:off x="19812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98" name="Rectangle 230"/>
          <p:cNvSpPr>
            <a:spLocks noChangeArrowheads="1"/>
          </p:cNvSpPr>
          <p:nvPr/>
        </p:nvSpPr>
        <p:spPr bwMode="auto">
          <a:xfrm>
            <a:off x="22098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599" name="Rectangle 231"/>
          <p:cNvSpPr>
            <a:spLocks noChangeArrowheads="1"/>
          </p:cNvSpPr>
          <p:nvPr/>
        </p:nvSpPr>
        <p:spPr bwMode="auto">
          <a:xfrm>
            <a:off x="24384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00" name="Rectangle 232"/>
          <p:cNvSpPr>
            <a:spLocks noChangeArrowheads="1"/>
          </p:cNvSpPr>
          <p:nvPr/>
        </p:nvSpPr>
        <p:spPr bwMode="auto">
          <a:xfrm>
            <a:off x="26670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01" name="Rectangle 233"/>
          <p:cNvSpPr>
            <a:spLocks noChangeArrowheads="1"/>
          </p:cNvSpPr>
          <p:nvPr/>
        </p:nvSpPr>
        <p:spPr bwMode="auto">
          <a:xfrm>
            <a:off x="28956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02" name="Rectangle 234"/>
          <p:cNvSpPr>
            <a:spLocks noChangeArrowheads="1"/>
          </p:cNvSpPr>
          <p:nvPr/>
        </p:nvSpPr>
        <p:spPr bwMode="auto">
          <a:xfrm>
            <a:off x="31242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03" name="Rectangle 235"/>
          <p:cNvSpPr>
            <a:spLocks noChangeArrowheads="1"/>
          </p:cNvSpPr>
          <p:nvPr/>
        </p:nvSpPr>
        <p:spPr bwMode="auto">
          <a:xfrm>
            <a:off x="33528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04" name="Rectangle 236"/>
          <p:cNvSpPr>
            <a:spLocks noChangeArrowheads="1"/>
          </p:cNvSpPr>
          <p:nvPr/>
        </p:nvSpPr>
        <p:spPr bwMode="auto">
          <a:xfrm>
            <a:off x="35814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05" name="Rectangle 237"/>
          <p:cNvSpPr>
            <a:spLocks noChangeArrowheads="1"/>
          </p:cNvSpPr>
          <p:nvPr/>
        </p:nvSpPr>
        <p:spPr bwMode="auto">
          <a:xfrm>
            <a:off x="38100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06" name="Rectangle 238"/>
          <p:cNvSpPr>
            <a:spLocks noChangeArrowheads="1"/>
          </p:cNvSpPr>
          <p:nvPr/>
        </p:nvSpPr>
        <p:spPr bwMode="auto">
          <a:xfrm>
            <a:off x="4038600" y="43656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07" name="Rectangle 239"/>
          <p:cNvSpPr>
            <a:spLocks noChangeArrowheads="1"/>
          </p:cNvSpPr>
          <p:nvPr/>
        </p:nvSpPr>
        <p:spPr bwMode="auto">
          <a:xfrm>
            <a:off x="4267200" y="4365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08" name="Rectangle 240"/>
          <p:cNvSpPr>
            <a:spLocks noChangeArrowheads="1"/>
          </p:cNvSpPr>
          <p:nvPr/>
        </p:nvSpPr>
        <p:spPr bwMode="auto">
          <a:xfrm>
            <a:off x="3810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09" name="Rectangle 241"/>
          <p:cNvSpPr>
            <a:spLocks noChangeArrowheads="1"/>
          </p:cNvSpPr>
          <p:nvPr/>
        </p:nvSpPr>
        <p:spPr bwMode="auto">
          <a:xfrm>
            <a:off x="17526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10" name="Rectangle 242"/>
          <p:cNvSpPr>
            <a:spLocks noChangeArrowheads="1"/>
          </p:cNvSpPr>
          <p:nvPr/>
        </p:nvSpPr>
        <p:spPr bwMode="auto">
          <a:xfrm>
            <a:off x="19812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11" name="Rectangle 243"/>
          <p:cNvSpPr>
            <a:spLocks noChangeArrowheads="1"/>
          </p:cNvSpPr>
          <p:nvPr/>
        </p:nvSpPr>
        <p:spPr bwMode="auto">
          <a:xfrm>
            <a:off x="22098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12" name="Rectangle 244"/>
          <p:cNvSpPr>
            <a:spLocks noChangeArrowheads="1"/>
          </p:cNvSpPr>
          <p:nvPr/>
        </p:nvSpPr>
        <p:spPr bwMode="auto">
          <a:xfrm>
            <a:off x="24384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13" name="Rectangle 245"/>
          <p:cNvSpPr>
            <a:spLocks noChangeArrowheads="1"/>
          </p:cNvSpPr>
          <p:nvPr/>
        </p:nvSpPr>
        <p:spPr bwMode="auto">
          <a:xfrm>
            <a:off x="26670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14" name="Rectangle 246"/>
          <p:cNvSpPr>
            <a:spLocks noChangeArrowheads="1"/>
          </p:cNvSpPr>
          <p:nvPr/>
        </p:nvSpPr>
        <p:spPr bwMode="auto">
          <a:xfrm>
            <a:off x="28956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15" name="Rectangle 247"/>
          <p:cNvSpPr>
            <a:spLocks noChangeArrowheads="1"/>
          </p:cNvSpPr>
          <p:nvPr/>
        </p:nvSpPr>
        <p:spPr bwMode="auto">
          <a:xfrm>
            <a:off x="31242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16" name="Rectangle 248"/>
          <p:cNvSpPr>
            <a:spLocks noChangeArrowheads="1"/>
          </p:cNvSpPr>
          <p:nvPr/>
        </p:nvSpPr>
        <p:spPr bwMode="auto">
          <a:xfrm>
            <a:off x="33528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17" name="Rectangle 249"/>
          <p:cNvSpPr>
            <a:spLocks noChangeArrowheads="1"/>
          </p:cNvSpPr>
          <p:nvPr/>
        </p:nvSpPr>
        <p:spPr bwMode="auto">
          <a:xfrm>
            <a:off x="35814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18" name="Rectangle 250"/>
          <p:cNvSpPr>
            <a:spLocks noChangeArrowheads="1"/>
          </p:cNvSpPr>
          <p:nvPr/>
        </p:nvSpPr>
        <p:spPr bwMode="auto">
          <a:xfrm>
            <a:off x="38100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19" name="Rectangle 251"/>
          <p:cNvSpPr>
            <a:spLocks noChangeArrowheads="1"/>
          </p:cNvSpPr>
          <p:nvPr/>
        </p:nvSpPr>
        <p:spPr bwMode="auto">
          <a:xfrm>
            <a:off x="4038600" y="45942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20" name="Rectangle 252"/>
          <p:cNvSpPr>
            <a:spLocks noChangeArrowheads="1"/>
          </p:cNvSpPr>
          <p:nvPr/>
        </p:nvSpPr>
        <p:spPr bwMode="auto">
          <a:xfrm>
            <a:off x="4267200" y="4594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21" name="Rectangle 253"/>
          <p:cNvSpPr>
            <a:spLocks noChangeArrowheads="1"/>
          </p:cNvSpPr>
          <p:nvPr/>
        </p:nvSpPr>
        <p:spPr bwMode="auto">
          <a:xfrm>
            <a:off x="3810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22" name="Rectangle 254"/>
          <p:cNvSpPr>
            <a:spLocks noChangeArrowheads="1"/>
          </p:cNvSpPr>
          <p:nvPr/>
        </p:nvSpPr>
        <p:spPr bwMode="auto">
          <a:xfrm>
            <a:off x="17526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23" name="Rectangle 255"/>
          <p:cNvSpPr>
            <a:spLocks noChangeArrowheads="1"/>
          </p:cNvSpPr>
          <p:nvPr/>
        </p:nvSpPr>
        <p:spPr bwMode="auto">
          <a:xfrm>
            <a:off x="19812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24" name="Rectangle 256"/>
          <p:cNvSpPr>
            <a:spLocks noChangeArrowheads="1"/>
          </p:cNvSpPr>
          <p:nvPr/>
        </p:nvSpPr>
        <p:spPr bwMode="auto">
          <a:xfrm>
            <a:off x="22098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25" name="Rectangle 257"/>
          <p:cNvSpPr>
            <a:spLocks noChangeArrowheads="1"/>
          </p:cNvSpPr>
          <p:nvPr/>
        </p:nvSpPr>
        <p:spPr bwMode="auto">
          <a:xfrm>
            <a:off x="24384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26" name="Rectangle 258"/>
          <p:cNvSpPr>
            <a:spLocks noChangeArrowheads="1"/>
          </p:cNvSpPr>
          <p:nvPr/>
        </p:nvSpPr>
        <p:spPr bwMode="auto">
          <a:xfrm>
            <a:off x="26670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27" name="Rectangle 259"/>
          <p:cNvSpPr>
            <a:spLocks noChangeArrowheads="1"/>
          </p:cNvSpPr>
          <p:nvPr/>
        </p:nvSpPr>
        <p:spPr bwMode="auto">
          <a:xfrm>
            <a:off x="28956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28" name="Rectangle 260"/>
          <p:cNvSpPr>
            <a:spLocks noChangeArrowheads="1"/>
          </p:cNvSpPr>
          <p:nvPr/>
        </p:nvSpPr>
        <p:spPr bwMode="auto">
          <a:xfrm>
            <a:off x="31242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29" name="Rectangle 261"/>
          <p:cNvSpPr>
            <a:spLocks noChangeArrowheads="1"/>
          </p:cNvSpPr>
          <p:nvPr/>
        </p:nvSpPr>
        <p:spPr bwMode="auto">
          <a:xfrm>
            <a:off x="33528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30" name="Rectangle 262"/>
          <p:cNvSpPr>
            <a:spLocks noChangeArrowheads="1"/>
          </p:cNvSpPr>
          <p:nvPr/>
        </p:nvSpPr>
        <p:spPr bwMode="auto">
          <a:xfrm>
            <a:off x="35814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31" name="Rectangle 263"/>
          <p:cNvSpPr>
            <a:spLocks noChangeArrowheads="1"/>
          </p:cNvSpPr>
          <p:nvPr/>
        </p:nvSpPr>
        <p:spPr bwMode="auto">
          <a:xfrm>
            <a:off x="3810000" y="48228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32" name="Rectangle 264"/>
          <p:cNvSpPr>
            <a:spLocks noChangeArrowheads="1"/>
          </p:cNvSpPr>
          <p:nvPr/>
        </p:nvSpPr>
        <p:spPr bwMode="auto">
          <a:xfrm>
            <a:off x="40386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33" name="Rectangle 265"/>
          <p:cNvSpPr>
            <a:spLocks noChangeArrowheads="1"/>
          </p:cNvSpPr>
          <p:nvPr/>
        </p:nvSpPr>
        <p:spPr bwMode="auto">
          <a:xfrm>
            <a:off x="4267200" y="48228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34" name="Rectangle 266"/>
          <p:cNvSpPr>
            <a:spLocks noChangeArrowheads="1"/>
          </p:cNvSpPr>
          <p:nvPr/>
        </p:nvSpPr>
        <p:spPr bwMode="auto">
          <a:xfrm>
            <a:off x="3810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35" name="Rectangle 267"/>
          <p:cNvSpPr>
            <a:spLocks noChangeArrowheads="1"/>
          </p:cNvSpPr>
          <p:nvPr/>
        </p:nvSpPr>
        <p:spPr bwMode="auto">
          <a:xfrm>
            <a:off x="17526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36" name="Rectangle 268"/>
          <p:cNvSpPr>
            <a:spLocks noChangeArrowheads="1"/>
          </p:cNvSpPr>
          <p:nvPr/>
        </p:nvSpPr>
        <p:spPr bwMode="auto">
          <a:xfrm>
            <a:off x="19812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37" name="Rectangle 269"/>
          <p:cNvSpPr>
            <a:spLocks noChangeArrowheads="1"/>
          </p:cNvSpPr>
          <p:nvPr/>
        </p:nvSpPr>
        <p:spPr bwMode="auto">
          <a:xfrm>
            <a:off x="22098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38" name="Rectangle 270"/>
          <p:cNvSpPr>
            <a:spLocks noChangeArrowheads="1"/>
          </p:cNvSpPr>
          <p:nvPr/>
        </p:nvSpPr>
        <p:spPr bwMode="auto">
          <a:xfrm>
            <a:off x="24384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39" name="Rectangle 271"/>
          <p:cNvSpPr>
            <a:spLocks noChangeArrowheads="1"/>
          </p:cNvSpPr>
          <p:nvPr/>
        </p:nvSpPr>
        <p:spPr bwMode="auto">
          <a:xfrm>
            <a:off x="26670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40" name="Rectangle 272"/>
          <p:cNvSpPr>
            <a:spLocks noChangeArrowheads="1"/>
          </p:cNvSpPr>
          <p:nvPr/>
        </p:nvSpPr>
        <p:spPr bwMode="auto">
          <a:xfrm>
            <a:off x="28956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41" name="Rectangle 273"/>
          <p:cNvSpPr>
            <a:spLocks noChangeArrowheads="1"/>
          </p:cNvSpPr>
          <p:nvPr/>
        </p:nvSpPr>
        <p:spPr bwMode="auto">
          <a:xfrm>
            <a:off x="31242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42" name="Rectangle 274"/>
          <p:cNvSpPr>
            <a:spLocks noChangeArrowheads="1"/>
          </p:cNvSpPr>
          <p:nvPr/>
        </p:nvSpPr>
        <p:spPr bwMode="auto">
          <a:xfrm>
            <a:off x="33528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43" name="Rectangle 275"/>
          <p:cNvSpPr>
            <a:spLocks noChangeArrowheads="1"/>
          </p:cNvSpPr>
          <p:nvPr/>
        </p:nvSpPr>
        <p:spPr bwMode="auto">
          <a:xfrm>
            <a:off x="3581400" y="5051425"/>
            <a:ext cx="228600" cy="228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44" name="Rectangle 276"/>
          <p:cNvSpPr>
            <a:spLocks noChangeArrowheads="1"/>
          </p:cNvSpPr>
          <p:nvPr/>
        </p:nvSpPr>
        <p:spPr bwMode="auto">
          <a:xfrm>
            <a:off x="38100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45" name="Rectangle 277"/>
          <p:cNvSpPr>
            <a:spLocks noChangeArrowheads="1"/>
          </p:cNvSpPr>
          <p:nvPr/>
        </p:nvSpPr>
        <p:spPr bwMode="auto">
          <a:xfrm>
            <a:off x="40386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46" name="Rectangle 278"/>
          <p:cNvSpPr>
            <a:spLocks noChangeArrowheads="1"/>
          </p:cNvSpPr>
          <p:nvPr/>
        </p:nvSpPr>
        <p:spPr bwMode="auto">
          <a:xfrm>
            <a:off x="4267200" y="50514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47" name="Rectangle 279"/>
          <p:cNvSpPr>
            <a:spLocks noChangeArrowheads="1"/>
          </p:cNvSpPr>
          <p:nvPr/>
        </p:nvSpPr>
        <p:spPr bwMode="auto">
          <a:xfrm>
            <a:off x="3810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48" name="Rectangle 280"/>
          <p:cNvSpPr>
            <a:spLocks noChangeArrowheads="1"/>
          </p:cNvSpPr>
          <p:nvPr/>
        </p:nvSpPr>
        <p:spPr bwMode="auto">
          <a:xfrm>
            <a:off x="6096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49" name="Rectangle 281"/>
          <p:cNvSpPr>
            <a:spLocks noChangeArrowheads="1"/>
          </p:cNvSpPr>
          <p:nvPr/>
        </p:nvSpPr>
        <p:spPr bwMode="auto">
          <a:xfrm>
            <a:off x="8382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50" name="Rectangle 282"/>
          <p:cNvSpPr>
            <a:spLocks noChangeArrowheads="1"/>
          </p:cNvSpPr>
          <p:nvPr/>
        </p:nvSpPr>
        <p:spPr bwMode="auto">
          <a:xfrm>
            <a:off x="10668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51" name="Rectangle 283"/>
          <p:cNvSpPr>
            <a:spLocks noChangeArrowheads="1"/>
          </p:cNvSpPr>
          <p:nvPr/>
        </p:nvSpPr>
        <p:spPr bwMode="auto">
          <a:xfrm>
            <a:off x="12954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52" name="Rectangle 284"/>
          <p:cNvSpPr>
            <a:spLocks noChangeArrowheads="1"/>
          </p:cNvSpPr>
          <p:nvPr/>
        </p:nvSpPr>
        <p:spPr bwMode="auto">
          <a:xfrm>
            <a:off x="15240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53" name="Rectangle 285"/>
          <p:cNvSpPr>
            <a:spLocks noChangeArrowheads="1"/>
          </p:cNvSpPr>
          <p:nvPr/>
        </p:nvSpPr>
        <p:spPr bwMode="auto">
          <a:xfrm>
            <a:off x="17526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54" name="Rectangle 286"/>
          <p:cNvSpPr>
            <a:spLocks noChangeArrowheads="1"/>
          </p:cNvSpPr>
          <p:nvPr/>
        </p:nvSpPr>
        <p:spPr bwMode="auto">
          <a:xfrm>
            <a:off x="19812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55" name="Rectangle 287"/>
          <p:cNvSpPr>
            <a:spLocks noChangeArrowheads="1"/>
          </p:cNvSpPr>
          <p:nvPr/>
        </p:nvSpPr>
        <p:spPr bwMode="auto">
          <a:xfrm>
            <a:off x="22098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56" name="Rectangle 288"/>
          <p:cNvSpPr>
            <a:spLocks noChangeArrowheads="1"/>
          </p:cNvSpPr>
          <p:nvPr/>
        </p:nvSpPr>
        <p:spPr bwMode="auto">
          <a:xfrm>
            <a:off x="24384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57" name="Rectangle 289"/>
          <p:cNvSpPr>
            <a:spLocks noChangeArrowheads="1"/>
          </p:cNvSpPr>
          <p:nvPr/>
        </p:nvSpPr>
        <p:spPr bwMode="auto">
          <a:xfrm>
            <a:off x="26670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58" name="Rectangle 290"/>
          <p:cNvSpPr>
            <a:spLocks noChangeArrowheads="1"/>
          </p:cNvSpPr>
          <p:nvPr/>
        </p:nvSpPr>
        <p:spPr bwMode="auto">
          <a:xfrm>
            <a:off x="28956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59" name="Rectangle 291"/>
          <p:cNvSpPr>
            <a:spLocks noChangeArrowheads="1"/>
          </p:cNvSpPr>
          <p:nvPr/>
        </p:nvSpPr>
        <p:spPr bwMode="auto">
          <a:xfrm>
            <a:off x="31242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60" name="Rectangle 292"/>
          <p:cNvSpPr>
            <a:spLocks noChangeArrowheads="1"/>
          </p:cNvSpPr>
          <p:nvPr/>
        </p:nvSpPr>
        <p:spPr bwMode="auto">
          <a:xfrm>
            <a:off x="33528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61" name="Rectangle 293"/>
          <p:cNvSpPr>
            <a:spLocks noChangeArrowheads="1"/>
          </p:cNvSpPr>
          <p:nvPr/>
        </p:nvSpPr>
        <p:spPr bwMode="auto">
          <a:xfrm>
            <a:off x="35814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62" name="Rectangle 294"/>
          <p:cNvSpPr>
            <a:spLocks noChangeArrowheads="1"/>
          </p:cNvSpPr>
          <p:nvPr/>
        </p:nvSpPr>
        <p:spPr bwMode="auto">
          <a:xfrm>
            <a:off x="38100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63" name="Rectangle 295"/>
          <p:cNvSpPr>
            <a:spLocks noChangeArrowheads="1"/>
          </p:cNvSpPr>
          <p:nvPr/>
        </p:nvSpPr>
        <p:spPr bwMode="auto">
          <a:xfrm>
            <a:off x="40386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64" name="Rectangle 296"/>
          <p:cNvSpPr>
            <a:spLocks noChangeArrowheads="1"/>
          </p:cNvSpPr>
          <p:nvPr/>
        </p:nvSpPr>
        <p:spPr bwMode="auto">
          <a:xfrm>
            <a:off x="4267200" y="52800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65" name="Rectangle 297"/>
          <p:cNvSpPr>
            <a:spLocks noChangeArrowheads="1"/>
          </p:cNvSpPr>
          <p:nvPr/>
        </p:nvSpPr>
        <p:spPr bwMode="auto">
          <a:xfrm>
            <a:off x="3810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66" name="Rectangle 298"/>
          <p:cNvSpPr>
            <a:spLocks noChangeArrowheads="1"/>
          </p:cNvSpPr>
          <p:nvPr/>
        </p:nvSpPr>
        <p:spPr bwMode="auto">
          <a:xfrm>
            <a:off x="6096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67" name="Rectangle 299"/>
          <p:cNvSpPr>
            <a:spLocks noChangeArrowheads="1"/>
          </p:cNvSpPr>
          <p:nvPr/>
        </p:nvSpPr>
        <p:spPr bwMode="auto">
          <a:xfrm>
            <a:off x="8382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68" name="Rectangle 300"/>
          <p:cNvSpPr>
            <a:spLocks noChangeArrowheads="1"/>
          </p:cNvSpPr>
          <p:nvPr/>
        </p:nvSpPr>
        <p:spPr bwMode="auto">
          <a:xfrm>
            <a:off x="10668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69" name="Rectangle 301"/>
          <p:cNvSpPr>
            <a:spLocks noChangeArrowheads="1"/>
          </p:cNvSpPr>
          <p:nvPr/>
        </p:nvSpPr>
        <p:spPr bwMode="auto">
          <a:xfrm>
            <a:off x="12954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70" name="Rectangle 302"/>
          <p:cNvSpPr>
            <a:spLocks noChangeArrowheads="1"/>
          </p:cNvSpPr>
          <p:nvPr/>
        </p:nvSpPr>
        <p:spPr bwMode="auto">
          <a:xfrm>
            <a:off x="15240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71" name="Rectangle 303"/>
          <p:cNvSpPr>
            <a:spLocks noChangeArrowheads="1"/>
          </p:cNvSpPr>
          <p:nvPr/>
        </p:nvSpPr>
        <p:spPr bwMode="auto">
          <a:xfrm>
            <a:off x="17526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72" name="Rectangle 304"/>
          <p:cNvSpPr>
            <a:spLocks noChangeArrowheads="1"/>
          </p:cNvSpPr>
          <p:nvPr/>
        </p:nvSpPr>
        <p:spPr bwMode="auto">
          <a:xfrm>
            <a:off x="19812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73" name="Rectangle 305"/>
          <p:cNvSpPr>
            <a:spLocks noChangeArrowheads="1"/>
          </p:cNvSpPr>
          <p:nvPr/>
        </p:nvSpPr>
        <p:spPr bwMode="auto">
          <a:xfrm>
            <a:off x="22098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74" name="Rectangle 306"/>
          <p:cNvSpPr>
            <a:spLocks noChangeArrowheads="1"/>
          </p:cNvSpPr>
          <p:nvPr/>
        </p:nvSpPr>
        <p:spPr bwMode="auto">
          <a:xfrm>
            <a:off x="24384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75" name="Rectangle 307"/>
          <p:cNvSpPr>
            <a:spLocks noChangeArrowheads="1"/>
          </p:cNvSpPr>
          <p:nvPr/>
        </p:nvSpPr>
        <p:spPr bwMode="auto">
          <a:xfrm>
            <a:off x="26670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76" name="Rectangle 308"/>
          <p:cNvSpPr>
            <a:spLocks noChangeArrowheads="1"/>
          </p:cNvSpPr>
          <p:nvPr/>
        </p:nvSpPr>
        <p:spPr bwMode="auto">
          <a:xfrm>
            <a:off x="28956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77" name="Rectangle 309"/>
          <p:cNvSpPr>
            <a:spLocks noChangeArrowheads="1"/>
          </p:cNvSpPr>
          <p:nvPr/>
        </p:nvSpPr>
        <p:spPr bwMode="auto">
          <a:xfrm>
            <a:off x="31242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78" name="Rectangle 310"/>
          <p:cNvSpPr>
            <a:spLocks noChangeArrowheads="1"/>
          </p:cNvSpPr>
          <p:nvPr/>
        </p:nvSpPr>
        <p:spPr bwMode="auto">
          <a:xfrm>
            <a:off x="33528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79" name="Rectangle 311"/>
          <p:cNvSpPr>
            <a:spLocks noChangeArrowheads="1"/>
          </p:cNvSpPr>
          <p:nvPr/>
        </p:nvSpPr>
        <p:spPr bwMode="auto">
          <a:xfrm>
            <a:off x="35814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80" name="Rectangle 312"/>
          <p:cNvSpPr>
            <a:spLocks noChangeArrowheads="1"/>
          </p:cNvSpPr>
          <p:nvPr/>
        </p:nvSpPr>
        <p:spPr bwMode="auto">
          <a:xfrm>
            <a:off x="38100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81" name="Rectangle 313"/>
          <p:cNvSpPr>
            <a:spLocks noChangeArrowheads="1"/>
          </p:cNvSpPr>
          <p:nvPr/>
        </p:nvSpPr>
        <p:spPr bwMode="auto">
          <a:xfrm>
            <a:off x="40386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82" name="Rectangle 314"/>
          <p:cNvSpPr>
            <a:spLocks noChangeArrowheads="1"/>
          </p:cNvSpPr>
          <p:nvPr/>
        </p:nvSpPr>
        <p:spPr bwMode="auto">
          <a:xfrm>
            <a:off x="4267200" y="55086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83" name="Rectangle 315"/>
          <p:cNvSpPr>
            <a:spLocks noChangeArrowheads="1"/>
          </p:cNvSpPr>
          <p:nvPr/>
        </p:nvSpPr>
        <p:spPr bwMode="auto">
          <a:xfrm>
            <a:off x="3810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84" name="Rectangle 316"/>
          <p:cNvSpPr>
            <a:spLocks noChangeArrowheads="1"/>
          </p:cNvSpPr>
          <p:nvPr/>
        </p:nvSpPr>
        <p:spPr bwMode="auto">
          <a:xfrm>
            <a:off x="6096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85" name="Rectangle 317"/>
          <p:cNvSpPr>
            <a:spLocks noChangeArrowheads="1"/>
          </p:cNvSpPr>
          <p:nvPr/>
        </p:nvSpPr>
        <p:spPr bwMode="auto">
          <a:xfrm>
            <a:off x="8382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86" name="Rectangle 318"/>
          <p:cNvSpPr>
            <a:spLocks noChangeArrowheads="1"/>
          </p:cNvSpPr>
          <p:nvPr/>
        </p:nvSpPr>
        <p:spPr bwMode="auto">
          <a:xfrm>
            <a:off x="10668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87" name="Rectangle 319"/>
          <p:cNvSpPr>
            <a:spLocks noChangeArrowheads="1"/>
          </p:cNvSpPr>
          <p:nvPr/>
        </p:nvSpPr>
        <p:spPr bwMode="auto">
          <a:xfrm>
            <a:off x="12954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88" name="Rectangle 320"/>
          <p:cNvSpPr>
            <a:spLocks noChangeArrowheads="1"/>
          </p:cNvSpPr>
          <p:nvPr/>
        </p:nvSpPr>
        <p:spPr bwMode="auto">
          <a:xfrm>
            <a:off x="15240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89" name="Rectangle 321"/>
          <p:cNvSpPr>
            <a:spLocks noChangeArrowheads="1"/>
          </p:cNvSpPr>
          <p:nvPr/>
        </p:nvSpPr>
        <p:spPr bwMode="auto">
          <a:xfrm>
            <a:off x="17526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90" name="Rectangle 322"/>
          <p:cNvSpPr>
            <a:spLocks noChangeArrowheads="1"/>
          </p:cNvSpPr>
          <p:nvPr/>
        </p:nvSpPr>
        <p:spPr bwMode="auto">
          <a:xfrm>
            <a:off x="19812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91" name="Rectangle 323"/>
          <p:cNvSpPr>
            <a:spLocks noChangeArrowheads="1"/>
          </p:cNvSpPr>
          <p:nvPr/>
        </p:nvSpPr>
        <p:spPr bwMode="auto">
          <a:xfrm>
            <a:off x="22098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92" name="Rectangle 324"/>
          <p:cNvSpPr>
            <a:spLocks noChangeArrowheads="1"/>
          </p:cNvSpPr>
          <p:nvPr/>
        </p:nvSpPr>
        <p:spPr bwMode="auto">
          <a:xfrm>
            <a:off x="24384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93" name="Rectangle 325"/>
          <p:cNvSpPr>
            <a:spLocks noChangeArrowheads="1"/>
          </p:cNvSpPr>
          <p:nvPr/>
        </p:nvSpPr>
        <p:spPr bwMode="auto">
          <a:xfrm>
            <a:off x="26670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94" name="Rectangle 326"/>
          <p:cNvSpPr>
            <a:spLocks noChangeArrowheads="1"/>
          </p:cNvSpPr>
          <p:nvPr/>
        </p:nvSpPr>
        <p:spPr bwMode="auto">
          <a:xfrm>
            <a:off x="28956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95" name="Rectangle 327"/>
          <p:cNvSpPr>
            <a:spLocks noChangeArrowheads="1"/>
          </p:cNvSpPr>
          <p:nvPr/>
        </p:nvSpPr>
        <p:spPr bwMode="auto">
          <a:xfrm>
            <a:off x="31242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96" name="Rectangle 328"/>
          <p:cNvSpPr>
            <a:spLocks noChangeArrowheads="1"/>
          </p:cNvSpPr>
          <p:nvPr/>
        </p:nvSpPr>
        <p:spPr bwMode="auto">
          <a:xfrm>
            <a:off x="33528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97" name="Rectangle 329"/>
          <p:cNvSpPr>
            <a:spLocks noChangeArrowheads="1"/>
          </p:cNvSpPr>
          <p:nvPr/>
        </p:nvSpPr>
        <p:spPr bwMode="auto">
          <a:xfrm>
            <a:off x="35814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98" name="Rectangle 330"/>
          <p:cNvSpPr>
            <a:spLocks noChangeArrowheads="1"/>
          </p:cNvSpPr>
          <p:nvPr/>
        </p:nvSpPr>
        <p:spPr bwMode="auto">
          <a:xfrm>
            <a:off x="38100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699" name="Rectangle 331"/>
          <p:cNvSpPr>
            <a:spLocks noChangeArrowheads="1"/>
          </p:cNvSpPr>
          <p:nvPr/>
        </p:nvSpPr>
        <p:spPr bwMode="auto">
          <a:xfrm>
            <a:off x="40386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700" name="Rectangle 332"/>
          <p:cNvSpPr>
            <a:spLocks noChangeArrowheads="1"/>
          </p:cNvSpPr>
          <p:nvPr/>
        </p:nvSpPr>
        <p:spPr bwMode="auto">
          <a:xfrm>
            <a:off x="4267200" y="573722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701" name="Oval 333"/>
          <p:cNvSpPr>
            <a:spLocks noChangeArrowheads="1"/>
          </p:cNvSpPr>
          <p:nvPr/>
        </p:nvSpPr>
        <p:spPr bwMode="auto">
          <a:xfrm>
            <a:off x="2743200" y="3756025"/>
            <a:ext cx="1371600" cy="1371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A0A16-C53F-49D3-8FB4-EBF3EE4A3242}" type="slidenum">
              <a:rPr lang="en-US" altLang="ja-JP" smtClean="0"/>
              <a:pPr>
                <a:defRPr/>
              </a:pPr>
              <a:t>54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4267200" y="29876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810000" y="32162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4038600" y="32162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4267200" y="32162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3352800" y="34448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3581400" y="34448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3810000" y="34448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3124200" y="36734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3352800" y="36734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1524000" y="45878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2895600" y="39020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5" name="Rectangle 13"/>
          <p:cNvSpPr>
            <a:spLocks noChangeArrowheads="1"/>
          </p:cNvSpPr>
          <p:nvPr/>
        </p:nvSpPr>
        <p:spPr bwMode="auto">
          <a:xfrm>
            <a:off x="2895600" y="36734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2667000" y="39020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2209800" y="41306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8" name="Rectangle 16"/>
          <p:cNvSpPr>
            <a:spLocks noChangeArrowheads="1"/>
          </p:cNvSpPr>
          <p:nvPr/>
        </p:nvSpPr>
        <p:spPr bwMode="auto">
          <a:xfrm>
            <a:off x="2438400" y="41306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2667000" y="41306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0" name="Rectangle 18"/>
          <p:cNvSpPr>
            <a:spLocks noChangeArrowheads="1"/>
          </p:cNvSpPr>
          <p:nvPr/>
        </p:nvSpPr>
        <p:spPr bwMode="auto">
          <a:xfrm>
            <a:off x="1752600" y="43592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1" name="Rectangle 19"/>
          <p:cNvSpPr>
            <a:spLocks noChangeArrowheads="1"/>
          </p:cNvSpPr>
          <p:nvPr/>
        </p:nvSpPr>
        <p:spPr bwMode="auto">
          <a:xfrm>
            <a:off x="1981200" y="43592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2" name="Rectangle 20"/>
          <p:cNvSpPr>
            <a:spLocks noChangeArrowheads="1"/>
          </p:cNvSpPr>
          <p:nvPr/>
        </p:nvSpPr>
        <p:spPr bwMode="auto">
          <a:xfrm>
            <a:off x="2209800" y="43592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3" name="Rectangle 21"/>
          <p:cNvSpPr>
            <a:spLocks noChangeArrowheads="1"/>
          </p:cNvSpPr>
          <p:nvPr/>
        </p:nvSpPr>
        <p:spPr bwMode="auto">
          <a:xfrm>
            <a:off x="1752600" y="45878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4" name="Rectangle 22"/>
          <p:cNvSpPr>
            <a:spLocks noChangeArrowheads="1"/>
          </p:cNvSpPr>
          <p:nvPr/>
        </p:nvSpPr>
        <p:spPr bwMode="auto">
          <a:xfrm>
            <a:off x="1295400" y="45878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5" name="Rectangle 23"/>
          <p:cNvSpPr>
            <a:spLocks noChangeArrowheads="1"/>
          </p:cNvSpPr>
          <p:nvPr/>
        </p:nvSpPr>
        <p:spPr bwMode="auto">
          <a:xfrm>
            <a:off x="838200" y="48164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6" name="Rectangle 24"/>
          <p:cNvSpPr>
            <a:spLocks noChangeArrowheads="1"/>
          </p:cNvSpPr>
          <p:nvPr/>
        </p:nvSpPr>
        <p:spPr bwMode="auto">
          <a:xfrm>
            <a:off x="1066800" y="48164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7" name="Rectangle 25"/>
          <p:cNvSpPr>
            <a:spLocks noChangeArrowheads="1"/>
          </p:cNvSpPr>
          <p:nvPr/>
        </p:nvSpPr>
        <p:spPr bwMode="auto">
          <a:xfrm>
            <a:off x="1295400" y="48164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8" name="Rectangle 26"/>
          <p:cNvSpPr>
            <a:spLocks noChangeArrowheads="1"/>
          </p:cNvSpPr>
          <p:nvPr/>
        </p:nvSpPr>
        <p:spPr bwMode="auto">
          <a:xfrm>
            <a:off x="609600" y="50450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19" name="Rectangle 27"/>
          <p:cNvSpPr>
            <a:spLocks noChangeArrowheads="1"/>
          </p:cNvSpPr>
          <p:nvPr/>
        </p:nvSpPr>
        <p:spPr bwMode="auto">
          <a:xfrm>
            <a:off x="838200" y="50450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0" name="Rectangle 28"/>
          <p:cNvSpPr>
            <a:spLocks noChangeArrowheads="1"/>
          </p:cNvSpPr>
          <p:nvPr/>
        </p:nvSpPr>
        <p:spPr bwMode="auto">
          <a:xfrm>
            <a:off x="381000" y="50450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1" name="Rectangle 29"/>
          <p:cNvSpPr>
            <a:spLocks noChangeArrowheads="1"/>
          </p:cNvSpPr>
          <p:nvPr/>
        </p:nvSpPr>
        <p:spPr bwMode="auto">
          <a:xfrm>
            <a:off x="381000" y="5273675"/>
            <a:ext cx="228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2" name="Rectangle 30"/>
          <p:cNvSpPr>
            <a:spLocks noChangeArrowheads="1"/>
          </p:cNvSpPr>
          <p:nvPr/>
        </p:nvSpPr>
        <p:spPr bwMode="auto">
          <a:xfrm>
            <a:off x="6096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3" name="Rectangle 31"/>
          <p:cNvSpPr>
            <a:spLocks noChangeArrowheads="1"/>
          </p:cNvSpPr>
          <p:nvPr/>
        </p:nvSpPr>
        <p:spPr bwMode="auto">
          <a:xfrm>
            <a:off x="8382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4" name="Rectangle 32"/>
          <p:cNvSpPr>
            <a:spLocks noChangeArrowheads="1"/>
          </p:cNvSpPr>
          <p:nvPr/>
        </p:nvSpPr>
        <p:spPr bwMode="auto">
          <a:xfrm>
            <a:off x="6096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5" name="Rectangle 33"/>
          <p:cNvSpPr>
            <a:spLocks noChangeArrowheads="1"/>
          </p:cNvSpPr>
          <p:nvPr/>
        </p:nvSpPr>
        <p:spPr bwMode="auto">
          <a:xfrm>
            <a:off x="8382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6" name="Rectangle 34"/>
          <p:cNvSpPr>
            <a:spLocks noChangeArrowheads="1"/>
          </p:cNvSpPr>
          <p:nvPr/>
        </p:nvSpPr>
        <p:spPr bwMode="auto">
          <a:xfrm>
            <a:off x="15240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7" name="Rectangle 35"/>
          <p:cNvSpPr>
            <a:spLocks noChangeArrowheads="1"/>
          </p:cNvSpPr>
          <p:nvPr/>
        </p:nvSpPr>
        <p:spPr bwMode="auto">
          <a:xfrm>
            <a:off x="15240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8" name="Rectangle 36"/>
          <p:cNvSpPr>
            <a:spLocks noChangeArrowheads="1"/>
          </p:cNvSpPr>
          <p:nvPr/>
        </p:nvSpPr>
        <p:spPr bwMode="auto">
          <a:xfrm>
            <a:off x="26670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29" name="Rectangle 37"/>
          <p:cNvSpPr>
            <a:spLocks noChangeArrowheads="1"/>
          </p:cNvSpPr>
          <p:nvPr/>
        </p:nvSpPr>
        <p:spPr bwMode="auto">
          <a:xfrm>
            <a:off x="28956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30" name="Rectangle 38"/>
          <p:cNvSpPr>
            <a:spLocks noChangeArrowheads="1"/>
          </p:cNvSpPr>
          <p:nvPr/>
        </p:nvSpPr>
        <p:spPr bwMode="auto">
          <a:xfrm>
            <a:off x="31242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31" name="Rectangle 39"/>
          <p:cNvSpPr>
            <a:spLocks noChangeArrowheads="1"/>
          </p:cNvSpPr>
          <p:nvPr/>
        </p:nvSpPr>
        <p:spPr bwMode="auto">
          <a:xfrm>
            <a:off x="33528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32" name="Rectangle 40"/>
          <p:cNvSpPr>
            <a:spLocks noChangeArrowheads="1"/>
          </p:cNvSpPr>
          <p:nvPr/>
        </p:nvSpPr>
        <p:spPr bwMode="auto">
          <a:xfrm>
            <a:off x="26670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33" name="Rectangle 41"/>
          <p:cNvSpPr>
            <a:spLocks noChangeArrowheads="1"/>
          </p:cNvSpPr>
          <p:nvPr/>
        </p:nvSpPr>
        <p:spPr bwMode="auto">
          <a:xfrm>
            <a:off x="28956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34" name="Rectangle 42"/>
          <p:cNvSpPr>
            <a:spLocks noChangeArrowheads="1"/>
          </p:cNvSpPr>
          <p:nvPr/>
        </p:nvSpPr>
        <p:spPr bwMode="auto">
          <a:xfrm>
            <a:off x="31242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35" name="Rectangle 43"/>
          <p:cNvSpPr>
            <a:spLocks noChangeArrowheads="1"/>
          </p:cNvSpPr>
          <p:nvPr/>
        </p:nvSpPr>
        <p:spPr bwMode="auto">
          <a:xfrm>
            <a:off x="33528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36" name="Rectangle 44"/>
          <p:cNvSpPr>
            <a:spLocks noChangeArrowheads="1"/>
          </p:cNvSpPr>
          <p:nvPr/>
        </p:nvSpPr>
        <p:spPr bwMode="auto">
          <a:xfrm>
            <a:off x="26670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37" name="Rectangle 45"/>
          <p:cNvSpPr>
            <a:spLocks noChangeArrowheads="1"/>
          </p:cNvSpPr>
          <p:nvPr/>
        </p:nvSpPr>
        <p:spPr bwMode="auto">
          <a:xfrm>
            <a:off x="28956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38" name="Rectangle 46"/>
          <p:cNvSpPr>
            <a:spLocks noChangeArrowheads="1"/>
          </p:cNvSpPr>
          <p:nvPr/>
        </p:nvSpPr>
        <p:spPr bwMode="auto">
          <a:xfrm>
            <a:off x="31242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39" name="Rectangle 47"/>
          <p:cNvSpPr>
            <a:spLocks noChangeArrowheads="1"/>
          </p:cNvSpPr>
          <p:nvPr/>
        </p:nvSpPr>
        <p:spPr bwMode="auto">
          <a:xfrm>
            <a:off x="33528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40" name="Rectangle 48"/>
          <p:cNvSpPr>
            <a:spLocks noChangeArrowheads="1"/>
          </p:cNvSpPr>
          <p:nvPr/>
        </p:nvSpPr>
        <p:spPr bwMode="auto">
          <a:xfrm>
            <a:off x="26670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41" name="Rectangle 49"/>
          <p:cNvSpPr>
            <a:spLocks noChangeArrowheads="1"/>
          </p:cNvSpPr>
          <p:nvPr/>
        </p:nvSpPr>
        <p:spPr bwMode="auto">
          <a:xfrm>
            <a:off x="28956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42" name="Rectangle 50"/>
          <p:cNvSpPr>
            <a:spLocks noChangeArrowheads="1"/>
          </p:cNvSpPr>
          <p:nvPr/>
        </p:nvSpPr>
        <p:spPr bwMode="auto">
          <a:xfrm>
            <a:off x="31242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43" name="Rectangle 51"/>
          <p:cNvSpPr>
            <a:spLocks noChangeArrowheads="1"/>
          </p:cNvSpPr>
          <p:nvPr/>
        </p:nvSpPr>
        <p:spPr bwMode="auto">
          <a:xfrm>
            <a:off x="33528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44" name="Rectangle 52"/>
          <p:cNvSpPr>
            <a:spLocks noChangeArrowheads="1"/>
          </p:cNvSpPr>
          <p:nvPr/>
        </p:nvSpPr>
        <p:spPr bwMode="auto">
          <a:xfrm>
            <a:off x="6096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45" name="Rectangle 53"/>
          <p:cNvSpPr>
            <a:spLocks noChangeArrowheads="1"/>
          </p:cNvSpPr>
          <p:nvPr/>
        </p:nvSpPr>
        <p:spPr bwMode="auto">
          <a:xfrm>
            <a:off x="8382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46" name="Rectangle 54"/>
          <p:cNvSpPr>
            <a:spLocks noChangeArrowheads="1"/>
          </p:cNvSpPr>
          <p:nvPr/>
        </p:nvSpPr>
        <p:spPr bwMode="auto">
          <a:xfrm>
            <a:off x="10668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47" name="Rectangle 55"/>
          <p:cNvSpPr>
            <a:spLocks noChangeArrowheads="1"/>
          </p:cNvSpPr>
          <p:nvPr/>
        </p:nvSpPr>
        <p:spPr bwMode="auto">
          <a:xfrm>
            <a:off x="12954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48" name="Rectangle 56"/>
          <p:cNvSpPr>
            <a:spLocks noChangeArrowheads="1"/>
          </p:cNvSpPr>
          <p:nvPr/>
        </p:nvSpPr>
        <p:spPr bwMode="auto">
          <a:xfrm>
            <a:off x="15240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49" name="Rectangle 57"/>
          <p:cNvSpPr>
            <a:spLocks noChangeArrowheads="1"/>
          </p:cNvSpPr>
          <p:nvPr/>
        </p:nvSpPr>
        <p:spPr bwMode="auto">
          <a:xfrm>
            <a:off x="6096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50" name="Rectangle 58"/>
          <p:cNvSpPr>
            <a:spLocks noChangeArrowheads="1"/>
          </p:cNvSpPr>
          <p:nvPr/>
        </p:nvSpPr>
        <p:spPr bwMode="auto">
          <a:xfrm>
            <a:off x="8382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51" name="Rectangle 59"/>
          <p:cNvSpPr>
            <a:spLocks noChangeArrowheads="1"/>
          </p:cNvSpPr>
          <p:nvPr/>
        </p:nvSpPr>
        <p:spPr bwMode="auto">
          <a:xfrm>
            <a:off x="10668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52" name="Rectangle 60"/>
          <p:cNvSpPr>
            <a:spLocks noChangeArrowheads="1"/>
          </p:cNvSpPr>
          <p:nvPr/>
        </p:nvSpPr>
        <p:spPr bwMode="auto">
          <a:xfrm>
            <a:off x="12954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53" name="Rectangle 61"/>
          <p:cNvSpPr>
            <a:spLocks noChangeArrowheads="1"/>
          </p:cNvSpPr>
          <p:nvPr/>
        </p:nvSpPr>
        <p:spPr bwMode="auto">
          <a:xfrm>
            <a:off x="15240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54" name="Rectangle 62"/>
          <p:cNvSpPr>
            <a:spLocks noChangeArrowheads="1"/>
          </p:cNvSpPr>
          <p:nvPr/>
        </p:nvSpPr>
        <p:spPr bwMode="auto">
          <a:xfrm>
            <a:off x="6096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55" name="Rectangle 63"/>
          <p:cNvSpPr>
            <a:spLocks noChangeArrowheads="1"/>
          </p:cNvSpPr>
          <p:nvPr/>
        </p:nvSpPr>
        <p:spPr bwMode="auto">
          <a:xfrm>
            <a:off x="8382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56" name="Rectangle 64"/>
          <p:cNvSpPr>
            <a:spLocks noChangeArrowheads="1"/>
          </p:cNvSpPr>
          <p:nvPr/>
        </p:nvSpPr>
        <p:spPr bwMode="auto">
          <a:xfrm>
            <a:off x="10668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57" name="Rectangle 65"/>
          <p:cNvSpPr>
            <a:spLocks noChangeArrowheads="1"/>
          </p:cNvSpPr>
          <p:nvPr/>
        </p:nvSpPr>
        <p:spPr bwMode="auto">
          <a:xfrm>
            <a:off x="6096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58" name="Rectangle 66"/>
          <p:cNvSpPr>
            <a:spLocks noChangeArrowheads="1"/>
          </p:cNvSpPr>
          <p:nvPr/>
        </p:nvSpPr>
        <p:spPr bwMode="auto">
          <a:xfrm>
            <a:off x="15240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59" name="Rectangle 67"/>
          <p:cNvSpPr>
            <a:spLocks noChangeArrowheads="1"/>
          </p:cNvSpPr>
          <p:nvPr/>
        </p:nvSpPr>
        <p:spPr bwMode="auto">
          <a:xfrm>
            <a:off x="10668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60" name="Rectangle 68"/>
          <p:cNvSpPr>
            <a:spLocks noChangeArrowheads="1"/>
          </p:cNvSpPr>
          <p:nvPr/>
        </p:nvSpPr>
        <p:spPr bwMode="auto">
          <a:xfrm>
            <a:off x="12954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61" name="Rectangle 69"/>
          <p:cNvSpPr>
            <a:spLocks noChangeArrowheads="1"/>
          </p:cNvSpPr>
          <p:nvPr/>
        </p:nvSpPr>
        <p:spPr bwMode="auto">
          <a:xfrm>
            <a:off x="15240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62" name="Rectangle 7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Uniform </a:t>
            </a:r>
            <a:r>
              <a:rPr lang="en-US" altLang="ja-JP" smtClean="0"/>
              <a:t>G</a:t>
            </a:r>
            <a:r>
              <a:rPr lang="en-US" altLang="zh-TW" smtClean="0"/>
              <a:t>rid </a:t>
            </a:r>
            <a:r>
              <a:rPr lang="en-US" altLang="ja-JP" smtClean="0"/>
              <a:t>T</a:t>
            </a:r>
            <a:r>
              <a:rPr lang="en-US" altLang="zh-TW" smtClean="0"/>
              <a:t>raversal</a:t>
            </a:r>
          </a:p>
        </p:txBody>
      </p:sp>
      <p:sp>
        <p:nvSpPr>
          <p:cNvPr id="59463" name="Rectangle 71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866900"/>
            <a:ext cx="4043363" cy="4525963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zh-TW" sz="2600" b="1" smtClean="0"/>
              <a:t>Preprocess scene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zh-TW" sz="2600" b="1" smtClean="0">
                <a:solidFill>
                  <a:srgbClr val="CC0000"/>
                </a:solidFill>
              </a:rPr>
              <a:t>Traverse grid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zh-TW" sz="2600" smtClean="0"/>
              <a:t>	3D line = 3D-DDA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zh-TW" sz="2600" smtClean="0"/>
              <a:t>	</a:t>
            </a:r>
          </a:p>
        </p:txBody>
      </p:sp>
      <p:sp>
        <p:nvSpPr>
          <p:cNvPr id="59464" name="Rectangle 72"/>
          <p:cNvSpPr>
            <a:spLocks noChangeArrowheads="1"/>
          </p:cNvSpPr>
          <p:nvPr/>
        </p:nvSpPr>
        <p:spPr bwMode="auto">
          <a:xfrm>
            <a:off x="381000" y="1844675"/>
            <a:ext cx="4114800" cy="41148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65" name="Oval 73"/>
          <p:cNvSpPr>
            <a:spLocks noChangeArrowheads="1"/>
          </p:cNvSpPr>
          <p:nvPr/>
        </p:nvSpPr>
        <p:spPr bwMode="auto">
          <a:xfrm>
            <a:off x="685800" y="2225675"/>
            <a:ext cx="228600" cy="228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66" name="Oval 74"/>
          <p:cNvSpPr>
            <a:spLocks noChangeArrowheads="1"/>
          </p:cNvSpPr>
          <p:nvPr/>
        </p:nvSpPr>
        <p:spPr bwMode="auto">
          <a:xfrm>
            <a:off x="1524000" y="2911475"/>
            <a:ext cx="228600" cy="228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67" name="Oval 75"/>
          <p:cNvSpPr>
            <a:spLocks noChangeArrowheads="1"/>
          </p:cNvSpPr>
          <p:nvPr/>
        </p:nvSpPr>
        <p:spPr bwMode="auto">
          <a:xfrm>
            <a:off x="2819400" y="2378075"/>
            <a:ext cx="609600" cy="609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68" name="Oval 76"/>
          <p:cNvSpPr>
            <a:spLocks noChangeArrowheads="1"/>
          </p:cNvSpPr>
          <p:nvPr/>
        </p:nvSpPr>
        <p:spPr bwMode="auto">
          <a:xfrm>
            <a:off x="762000" y="4359275"/>
            <a:ext cx="762000" cy="7620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69" name="Rectangle 77"/>
          <p:cNvSpPr>
            <a:spLocks noChangeArrowheads="1"/>
          </p:cNvSpPr>
          <p:nvPr/>
        </p:nvSpPr>
        <p:spPr bwMode="auto">
          <a:xfrm>
            <a:off x="3810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70" name="Rectangle 78"/>
          <p:cNvSpPr>
            <a:spLocks noChangeArrowheads="1"/>
          </p:cNvSpPr>
          <p:nvPr/>
        </p:nvSpPr>
        <p:spPr bwMode="auto">
          <a:xfrm>
            <a:off x="6096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71" name="Rectangle 79"/>
          <p:cNvSpPr>
            <a:spLocks noChangeArrowheads="1"/>
          </p:cNvSpPr>
          <p:nvPr/>
        </p:nvSpPr>
        <p:spPr bwMode="auto">
          <a:xfrm>
            <a:off x="8382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72" name="Rectangle 80"/>
          <p:cNvSpPr>
            <a:spLocks noChangeArrowheads="1"/>
          </p:cNvSpPr>
          <p:nvPr/>
        </p:nvSpPr>
        <p:spPr bwMode="auto">
          <a:xfrm>
            <a:off x="10668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73" name="Rectangle 81"/>
          <p:cNvSpPr>
            <a:spLocks noChangeArrowheads="1"/>
          </p:cNvSpPr>
          <p:nvPr/>
        </p:nvSpPr>
        <p:spPr bwMode="auto">
          <a:xfrm>
            <a:off x="12954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74" name="Rectangle 82"/>
          <p:cNvSpPr>
            <a:spLocks noChangeArrowheads="1"/>
          </p:cNvSpPr>
          <p:nvPr/>
        </p:nvSpPr>
        <p:spPr bwMode="auto">
          <a:xfrm>
            <a:off x="15240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75" name="Rectangle 83"/>
          <p:cNvSpPr>
            <a:spLocks noChangeArrowheads="1"/>
          </p:cNvSpPr>
          <p:nvPr/>
        </p:nvSpPr>
        <p:spPr bwMode="auto">
          <a:xfrm>
            <a:off x="17526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76" name="Rectangle 84"/>
          <p:cNvSpPr>
            <a:spLocks noChangeArrowheads="1"/>
          </p:cNvSpPr>
          <p:nvPr/>
        </p:nvSpPr>
        <p:spPr bwMode="auto">
          <a:xfrm>
            <a:off x="19812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77" name="Rectangle 85"/>
          <p:cNvSpPr>
            <a:spLocks noChangeArrowheads="1"/>
          </p:cNvSpPr>
          <p:nvPr/>
        </p:nvSpPr>
        <p:spPr bwMode="auto">
          <a:xfrm>
            <a:off x="22098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78" name="Rectangle 86"/>
          <p:cNvSpPr>
            <a:spLocks noChangeArrowheads="1"/>
          </p:cNvSpPr>
          <p:nvPr/>
        </p:nvSpPr>
        <p:spPr bwMode="auto">
          <a:xfrm>
            <a:off x="24384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79" name="Rectangle 87"/>
          <p:cNvSpPr>
            <a:spLocks noChangeArrowheads="1"/>
          </p:cNvSpPr>
          <p:nvPr/>
        </p:nvSpPr>
        <p:spPr bwMode="auto">
          <a:xfrm>
            <a:off x="26670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80" name="Rectangle 88"/>
          <p:cNvSpPr>
            <a:spLocks noChangeArrowheads="1"/>
          </p:cNvSpPr>
          <p:nvPr/>
        </p:nvSpPr>
        <p:spPr bwMode="auto">
          <a:xfrm>
            <a:off x="28956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81" name="Rectangle 89"/>
          <p:cNvSpPr>
            <a:spLocks noChangeArrowheads="1"/>
          </p:cNvSpPr>
          <p:nvPr/>
        </p:nvSpPr>
        <p:spPr bwMode="auto">
          <a:xfrm>
            <a:off x="31242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82" name="Rectangle 90"/>
          <p:cNvSpPr>
            <a:spLocks noChangeArrowheads="1"/>
          </p:cNvSpPr>
          <p:nvPr/>
        </p:nvSpPr>
        <p:spPr bwMode="auto">
          <a:xfrm>
            <a:off x="33528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83" name="Rectangle 91"/>
          <p:cNvSpPr>
            <a:spLocks noChangeArrowheads="1"/>
          </p:cNvSpPr>
          <p:nvPr/>
        </p:nvSpPr>
        <p:spPr bwMode="auto">
          <a:xfrm>
            <a:off x="35814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84" name="Rectangle 92"/>
          <p:cNvSpPr>
            <a:spLocks noChangeArrowheads="1"/>
          </p:cNvSpPr>
          <p:nvPr/>
        </p:nvSpPr>
        <p:spPr bwMode="auto">
          <a:xfrm>
            <a:off x="38100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85" name="Rectangle 93"/>
          <p:cNvSpPr>
            <a:spLocks noChangeArrowheads="1"/>
          </p:cNvSpPr>
          <p:nvPr/>
        </p:nvSpPr>
        <p:spPr bwMode="auto">
          <a:xfrm>
            <a:off x="40386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86" name="Rectangle 94"/>
          <p:cNvSpPr>
            <a:spLocks noChangeArrowheads="1"/>
          </p:cNvSpPr>
          <p:nvPr/>
        </p:nvSpPr>
        <p:spPr bwMode="auto">
          <a:xfrm>
            <a:off x="4267200" y="1844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87" name="Rectangle 95"/>
          <p:cNvSpPr>
            <a:spLocks noChangeArrowheads="1"/>
          </p:cNvSpPr>
          <p:nvPr/>
        </p:nvSpPr>
        <p:spPr bwMode="auto">
          <a:xfrm>
            <a:off x="3810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88" name="Rectangle 96"/>
          <p:cNvSpPr>
            <a:spLocks noChangeArrowheads="1"/>
          </p:cNvSpPr>
          <p:nvPr/>
        </p:nvSpPr>
        <p:spPr bwMode="auto">
          <a:xfrm>
            <a:off x="10668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89" name="Rectangle 97"/>
          <p:cNvSpPr>
            <a:spLocks noChangeArrowheads="1"/>
          </p:cNvSpPr>
          <p:nvPr/>
        </p:nvSpPr>
        <p:spPr bwMode="auto">
          <a:xfrm>
            <a:off x="12954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0" name="Rectangle 98"/>
          <p:cNvSpPr>
            <a:spLocks noChangeArrowheads="1"/>
          </p:cNvSpPr>
          <p:nvPr/>
        </p:nvSpPr>
        <p:spPr bwMode="auto">
          <a:xfrm>
            <a:off x="15240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1" name="Rectangle 99"/>
          <p:cNvSpPr>
            <a:spLocks noChangeArrowheads="1"/>
          </p:cNvSpPr>
          <p:nvPr/>
        </p:nvSpPr>
        <p:spPr bwMode="auto">
          <a:xfrm>
            <a:off x="17526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2" name="Rectangle 100"/>
          <p:cNvSpPr>
            <a:spLocks noChangeArrowheads="1"/>
          </p:cNvSpPr>
          <p:nvPr/>
        </p:nvSpPr>
        <p:spPr bwMode="auto">
          <a:xfrm>
            <a:off x="19812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3" name="Rectangle 101"/>
          <p:cNvSpPr>
            <a:spLocks noChangeArrowheads="1"/>
          </p:cNvSpPr>
          <p:nvPr/>
        </p:nvSpPr>
        <p:spPr bwMode="auto">
          <a:xfrm>
            <a:off x="22098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4" name="Rectangle 102"/>
          <p:cNvSpPr>
            <a:spLocks noChangeArrowheads="1"/>
          </p:cNvSpPr>
          <p:nvPr/>
        </p:nvSpPr>
        <p:spPr bwMode="auto">
          <a:xfrm>
            <a:off x="24384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5" name="Rectangle 103"/>
          <p:cNvSpPr>
            <a:spLocks noChangeArrowheads="1"/>
          </p:cNvSpPr>
          <p:nvPr/>
        </p:nvSpPr>
        <p:spPr bwMode="auto">
          <a:xfrm>
            <a:off x="26670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6" name="Rectangle 104"/>
          <p:cNvSpPr>
            <a:spLocks noChangeArrowheads="1"/>
          </p:cNvSpPr>
          <p:nvPr/>
        </p:nvSpPr>
        <p:spPr bwMode="auto">
          <a:xfrm>
            <a:off x="28956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7" name="Rectangle 105"/>
          <p:cNvSpPr>
            <a:spLocks noChangeArrowheads="1"/>
          </p:cNvSpPr>
          <p:nvPr/>
        </p:nvSpPr>
        <p:spPr bwMode="auto">
          <a:xfrm>
            <a:off x="31242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8" name="Rectangle 106"/>
          <p:cNvSpPr>
            <a:spLocks noChangeArrowheads="1"/>
          </p:cNvSpPr>
          <p:nvPr/>
        </p:nvSpPr>
        <p:spPr bwMode="auto">
          <a:xfrm>
            <a:off x="33528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9" name="Rectangle 107"/>
          <p:cNvSpPr>
            <a:spLocks noChangeArrowheads="1"/>
          </p:cNvSpPr>
          <p:nvPr/>
        </p:nvSpPr>
        <p:spPr bwMode="auto">
          <a:xfrm>
            <a:off x="35814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0" name="Rectangle 108"/>
          <p:cNvSpPr>
            <a:spLocks noChangeArrowheads="1"/>
          </p:cNvSpPr>
          <p:nvPr/>
        </p:nvSpPr>
        <p:spPr bwMode="auto">
          <a:xfrm>
            <a:off x="38100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1" name="Rectangle 109"/>
          <p:cNvSpPr>
            <a:spLocks noChangeArrowheads="1"/>
          </p:cNvSpPr>
          <p:nvPr/>
        </p:nvSpPr>
        <p:spPr bwMode="auto">
          <a:xfrm>
            <a:off x="40386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2" name="Rectangle 110"/>
          <p:cNvSpPr>
            <a:spLocks noChangeArrowheads="1"/>
          </p:cNvSpPr>
          <p:nvPr/>
        </p:nvSpPr>
        <p:spPr bwMode="auto">
          <a:xfrm>
            <a:off x="4267200" y="2073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3" name="Rectangle 111"/>
          <p:cNvSpPr>
            <a:spLocks noChangeArrowheads="1"/>
          </p:cNvSpPr>
          <p:nvPr/>
        </p:nvSpPr>
        <p:spPr bwMode="auto">
          <a:xfrm>
            <a:off x="3810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4" name="Rectangle 112"/>
          <p:cNvSpPr>
            <a:spLocks noChangeArrowheads="1"/>
          </p:cNvSpPr>
          <p:nvPr/>
        </p:nvSpPr>
        <p:spPr bwMode="auto">
          <a:xfrm>
            <a:off x="10668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5" name="Rectangle 113"/>
          <p:cNvSpPr>
            <a:spLocks noChangeArrowheads="1"/>
          </p:cNvSpPr>
          <p:nvPr/>
        </p:nvSpPr>
        <p:spPr bwMode="auto">
          <a:xfrm>
            <a:off x="12954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6" name="Rectangle 114"/>
          <p:cNvSpPr>
            <a:spLocks noChangeArrowheads="1"/>
          </p:cNvSpPr>
          <p:nvPr/>
        </p:nvSpPr>
        <p:spPr bwMode="auto">
          <a:xfrm>
            <a:off x="15240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7" name="Rectangle 115"/>
          <p:cNvSpPr>
            <a:spLocks noChangeArrowheads="1"/>
          </p:cNvSpPr>
          <p:nvPr/>
        </p:nvSpPr>
        <p:spPr bwMode="auto">
          <a:xfrm>
            <a:off x="17526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8" name="Rectangle 116"/>
          <p:cNvSpPr>
            <a:spLocks noChangeArrowheads="1"/>
          </p:cNvSpPr>
          <p:nvPr/>
        </p:nvSpPr>
        <p:spPr bwMode="auto">
          <a:xfrm>
            <a:off x="19812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9" name="Rectangle 117"/>
          <p:cNvSpPr>
            <a:spLocks noChangeArrowheads="1"/>
          </p:cNvSpPr>
          <p:nvPr/>
        </p:nvSpPr>
        <p:spPr bwMode="auto">
          <a:xfrm>
            <a:off x="22098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10" name="Rectangle 118"/>
          <p:cNvSpPr>
            <a:spLocks noChangeArrowheads="1"/>
          </p:cNvSpPr>
          <p:nvPr/>
        </p:nvSpPr>
        <p:spPr bwMode="auto">
          <a:xfrm>
            <a:off x="24384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11" name="Rectangle 119"/>
          <p:cNvSpPr>
            <a:spLocks noChangeArrowheads="1"/>
          </p:cNvSpPr>
          <p:nvPr/>
        </p:nvSpPr>
        <p:spPr bwMode="auto">
          <a:xfrm>
            <a:off x="35814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12" name="Rectangle 120"/>
          <p:cNvSpPr>
            <a:spLocks noChangeArrowheads="1"/>
          </p:cNvSpPr>
          <p:nvPr/>
        </p:nvSpPr>
        <p:spPr bwMode="auto">
          <a:xfrm>
            <a:off x="38100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13" name="Rectangle 121"/>
          <p:cNvSpPr>
            <a:spLocks noChangeArrowheads="1"/>
          </p:cNvSpPr>
          <p:nvPr/>
        </p:nvSpPr>
        <p:spPr bwMode="auto">
          <a:xfrm>
            <a:off x="40386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14" name="Rectangle 122"/>
          <p:cNvSpPr>
            <a:spLocks noChangeArrowheads="1"/>
          </p:cNvSpPr>
          <p:nvPr/>
        </p:nvSpPr>
        <p:spPr bwMode="auto">
          <a:xfrm>
            <a:off x="4267200" y="2301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15" name="Rectangle 123"/>
          <p:cNvSpPr>
            <a:spLocks noChangeArrowheads="1"/>
          </p:cNvSpPr>
          <p:nvPr/>
        </p:nvSpPr>
        <p:spPr bwMode="auto">
          <a:xfrm>
            <a:off x="3810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16" name="Rectangle 124"/>
          <p:cNvSpPr>
            <a:spLocks noChangeArrowheads="1"/>
          </p:cNvSpPr>
          <p:nvPr/>
        </p:nvSpPr>
        <p:spPr bwMode="auto">
          <a:xfrm>
            <a:off x="6096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17" name="Rectangle 125"/>
          <p:cNvSpPr>
            <a:spLocks noChangeArrowheads="1"/>
          </p:cNvSpPr>
          <p:nvPr/>
        </p:nvSpPr>
        <p:spPr bwMode="auto">
          <a:xfrm>
            <a:off x="8382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18" name="Rectangle 126"/>
          <p:cNvSpPr>
            <a:spLocks noChangeArrowheads="1"/>
          </p:cNvSpPr>
          <p:nvPr/>
        </p:nvSpPr>
        <p:spPr bwMode="auto">
          <a:xfrm>
            <a:off x="10668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19" name="Rectangle 127"/>
          <p:cNvSpPr>
            <a:spLocks noChangeArrowheads="1"/>
          </p:cNvSpPr>
          <p:nvPr/>
        </p:nvSpPr>
        <p:spPr bwMode="auto">
          <a:xfrm>
            <a:off x="12954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20" name="Rectangle 128"/>
          <p:cNvSpPr>
            <a:spLocks noChangeArrowheads="1"/>
          </p:cNvSpPr>
          <p:nvPr/>
        </p:nvSpPr>
        <p:spPr bwMode="auto">
          <a:xfrm>
            <a:off x="15240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21" name="Rectangle 129"/>
          <p:cNvSpPr>
            <a:spLocks noChangeArrowheads="1"/>
          </p:cNvSpPr>
          <p:nvPr/>
        </p:nvSpPr>
        <p:spPr bwMode="auto">
          <a:xfrm>
            <a:off x="17526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22" name="Rectangle 130"/>
          <p:cNvSpPr>
            <a:spLocks noChangeArrowheads="1"/>
          </p:cNvSpPr>
          <p:nvPr/>
        </p:nvSpPr>
        <p:spPr bwMode="auto">
          <a:xfrm>
            <a:off x="19812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23" name="Rectangle 131"/>
          <p:cNvSpPr>
            <a:spLocks noChangeArrowheads="1"/>
          </p:cNvSpPr>
          <p:nvPr/>
        </p:nvSpPr>
        <p:spPr bwMode="auto">
          <a:xfrm>
            <a:off x="22098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24" name="Rectangle 132"/>
          <p:cNvSpPr>
            <a:spLocks noChangeArrowheads="1"/>
          </p:cNvSpPr>
          <p:nvPr/>
        </p:nvSpPr>
        <p:spPr bwMode="auto">
          <a:xfrm>
            <a:off x="24384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25" name="Rectangle 133"/>
          <p:cNvSpPr>
            <a:spLocks noChangeArrowheads="1"/>
          </p:cNvSpPr>
          <p:nvPr/>
        </p:nvSpPr>
        <p:spPr bwMode="auto">
          <a:xfrm>
            <a:off x="35814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26" name="Rectangle 134"/>
          <p:cNvSpPr>
            <a:spLocks noChangeArrowheads="1"/>
          </p:cNvSpPr>
          <p:nvPr/>
        </p:nvSpPr>
        <p:spPr bwMode="auto">
          <a:xfrm>
            <a:off x="38100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27" name="Rectangle 135"/>
          <p:cNvSpPr>
            <a:spLocks noChangeArrowheads="1"/>
          </p:cNvSpPr>
          <p:nvPr/>
        </p:nvSpPr>
        <p:spPr bwMode="auto">
          <a:xfrm>
            <a:off x="40386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28" name="Rectangle 136"/>
          <p:cNvSpPr>
            <a:spLocks noChangeArrowheads="1"/>
          </p:cNvSpPr>
          <p:nvPr/>
        </p:nvSpPr>
        <p:spPr bwMode="auto">
          <a:xfrm>
            <a:off x="4267200" y="2530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29" name="Rectangle 137"/>
          <p:cNvSpPr>
            <a:spLocks noChangeArrowheads="1"/>
          </p:cNvSpPr>
          <p:nvPr/>
        </p:nvSpPr>
        <p:spPr bwMode="auto">
          <a:xfrm>
            <a:off x="3810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30" name="Rectangle 138"/>
          <p:cNvSpPr>
            <a:spLocks noChangeArrowheads="1"/>
          </p:cNvSpPr>
          <p:nvPr/>
        </p:nvSpPr>
        <p:spPr bwMode="auto">
          <a:xfrm>
            <a:off x="6096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31" name="Rectangle 139"/>
          <p:cNvSpPr>
            <a:spLocks noChangeArrowheads="1"/>
          </p:cNvSpPr>
          <p:nvPr/>
        </p:nvSpPr>
        <p:spPr bwMode="auto">
          <a:xfrm>
            <a:off x="8382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32" name="Rectangle 140"/>
          <p:cNvSpPr>
            <a:spLocks noChangeArrowheads="1"/>
          </p:cNvSpPr>
          <p:nvPr/>
        </p:nvSpPr>
        <p:spPr bwMode="auto">
          <a:xfrm>
            <a:off x="10668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33" name="Rectangle 141"/>
          <p:cNvSpPr>
            <a:spLocks noChangeArrowheads="1"/>
          </p:cNvSpPr>
          <p:nvPr/>
        </p:nvSpPr>
        <p:spPr bwMode="auto">
          <a:xfrm>
            <a:off x="12954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34" name="Rectangle 142"/>
          <p:cNvSpPr>
            <a:spLocks noChangeArrowheads="1"/>
          </p:cNvSpPr>
          <p:nvPr/>
        </p:nvSpPr>
        <p:spPr bwMode="auto">
          <a:xfrm>
            <a:off x="17526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35" name="Rectangle 143"/>
          <p:cNvSpPr>
            <a:spLocks noChangeArrowheads="1"/>
          </p:cNvSpPr>
          <p:nvPr/>
        </p:nvSpPr>
        <p:spPr bwMode="auto">
          <a:xfrm>
            <a:off x="19812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36" name="Rectangle 144"/>
          <p:cNvSpPr>
            <a:spLocks noChangeArrowheads="1"/>
          </p:cNvSpPr>
          <p:nvPr/>
        </p:nvSpPr>
        <p:spPr bwMode="auto">
          <a:xfrm>
            <a:off x="22098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37" name="Rectangle 145"/>
          <p:cNvSpPr>
            <a:spLocks noChangeArrowheads="1"/>
          </p:cNvSpPr>
          <p:nvPr/>
        </p:nvSpPr>
        <p:spPr bwMode="auto">
          <a:xfrm>
            <a:off x="24384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38" name="Rectangle 146"/>
          <p:cNvSpPr>
            <a:spLocks noChangeArrowheads="1"/>
          </p:cNvSpPr>
          <p:nvPr/>
        </p:nvSpPr>
        <p:spPr bwMode="auto">
          <a:xfrm>
            <a:off x="35814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39" name="Rectangle 147"/>
          <p:cNvSpPr>
            <a:spLocks noChangeArrowheads="1"/>
          </p:cNvSpPr>
          <p:nvPr/>
        </p:nvSpPr>
        <p:spPr bwMode="auto">
          <a:xfrm>
            <a:off x="38100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40" name="Rectangle 148"/>
          <p:cNvSpPr>
            <a:spLocks noChangeArrowheads="1"/>
          </p:cNvSpPr>
          <p:nvPr/>
        </p:nvSpPr>
        <p:spPr bwMode="auto">
          <a:xfrm>
            <a:off x="40386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41" name="Rectangle 149"/>
          <p:cNvSpPr>
            <a:spLocks noChangeArrowheads="1"/>
          </p:cNvSpPr>
          <p:nvPr/>
        </p:nvSpPr>
        <p:spPr bwMode="auto">
          <a:xfrm>
            <a:off x="4267200" y="2759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42" name="Rectangle 150"/>
          <p:cNvSpPr>
            <a:spLocks noChangeArrowheads="1"/>
          </p:cNvSpPr>
          <p:nvPr/>
        </p:nvSpPr>
        <p:spPr bwMode="auto">
          <a:xfrm>
            <a:off x="3810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43" name="Rectangle 151"/>
          <p:cNvSpPr>
            <a:spLocks noChangeArrowheads="1"/>
          </p:cNvSpPr>
          <p:nvPr/>
        </p:nvSpPr>
        <p:spPr bwMode="auto">
          <a:xfrm>
            <a:off x="6096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44" name="Rectangle 152"/>
          <p:cNvSpPr>
            <a:spLocks noChangeArrowheads="1"/>
          </p:cNvSpPr>
          <p:nvPr/>
        </p:nvSpPr>
        <p:spPr bwMode="auto">
          <a:xfrm>
            <a:off x="8382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45" name="Rectangle 153"/>
          <p:cNvSpPr>
            <a:spLocks noChangeArrowheads="1"/>
          </p:cNvSpPr>
          <p:nvPr/>
        </p:nvSpPr>
        <p:spPr bwMode="auto">
          <a:xfrm>
            <a:off x="10668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46" name="Rectangle 154"/>
          <p:cNvSpPr>
            <a:spLocks noChangeArrowheads="1"/>
          </p:cNvSpPr>
          <p:nvPr/>
        </p:nvSpPr>
        <p:spPr bwMode="auto">
          <a:xfrm>
            <a:off x="12954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47" name="Rectangle 155"/>
          <p:cNvSpPr>
            <a:spLocks noChangeArrowheads="1"/>
          </p:cNvSpPr>
          <p:nvPr/>
        </p:nvSpPr>
        <p:spPr bwMode="auto">
          <a:xfrm>
            <a:off x="17526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48" name="Rectangle 156"/>
          <p:cNvSpPr>
            <a:spLocks noChangeArrowheads="1"/>
          </p:cNvSpPr>
          <p:nvPr/>
        </p:nvSpPr>
        <p:spPr bwMode="auto">
          <a:xfrm>
            <a:off x="19812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49" name="Rectangle 157"/>
          <p:cNvSpPr>
            <a:spLocks noChangeArrowheads="1"/>
          </p:cNvSpPr>
          <p:nvPr/>
        </p:nvSpPr>
        <p:spPr bwMode="auto">
          <a:xfrm>
            <a:off x="22098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50" name="Rectangle 158"/>
          <p:cNvSpPr>
            <a:spLocks noChangeArrowheads="1"/>
          </p:cNvSpPr>
          <p:nvPr/>
        </p:nvSpPr>
        <p:spPr bwMode="auto">
          <a:xfrm>
            <a:off x="24384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51" name="Rectangle 159"/>
          <p:cNvSpPr>
            <a:spLocks noChangeArrowheads="1"/>
          </p:cNvSpPr>
          <p:nvPr/>
        </p:nvSpPr>
        <p:spPr bwMode="auto">
          <a:xfrm>
            <a:off x="35814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52" name="Rectangle 160"/>
          <p:cNvSpPr>
            <a:spLocks noChangeArrowheads="1"/>
          </p:cNvSpPr>
          <p:nvPr/>
        </p:nvSpPr>
        <p:spPr bwMode="auto">
          <a:xfrm>
            <a:off x="38100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53" name="Rectangle 161"/>
          <p:cNvSpPr>
            <a:spLocks noChangeArrowheads="1"/>
          </p:cNvSpPr>
          <p:nvPr/>
        </p:nvSpPr>
        <p:spPr bwMode="auto">
          <a:xfrm>
            <a:off x="4038600" y="2987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54" name="Rectangle 162"/>
          <p:cNvSpPr>
            <a:spLocks noChangeArrowheads="1"/>
          </p:cNvSpPr>
          <p:nvPr/>
        </p:nvSpPr>
        <p:spPr bwMode="auto">
          <a:xfrm>
            <a:off x="3810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55" name="Rectangle 163"/>
          <p:cNvSpPr>
            <a:spLocks noChangeArrowheads="1"/>
          </p:cNvSpPr>
          <p:nvPr/>
        </p:nvSpPr>
        <p:spPr bwMode="auto">
          <a:xfrm>
            <a:off x="6096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56" name="Rectangle 164"/>
          <p:cNvSpPr>
            <a:spLocks noChangeArrowheads="1"/>
          </p:cNvSpPr>
          <p:nvPr/>
        </p:nvSpPr>
        <p:spPr bwMode="auto">
          <a:xfrm>
            <a:off x="8382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57" name="Rectangle 165"/>
          <p:cNvSpPr>
            <a:spLocks noChangeArrowheads="1"/>
          </p:cNvSpPr>
          <p:nvPr/>
        </p:nvSpPr>
        <p:spPr bwMode="auto">
          <a:xfrm>
            <a:off x="10668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58" name="Rectangle 166"/>
          <p:cNvSpPr>
            <a:spLocks noChangeArrowheads="1"/>
          </p:cNvSpPr>
          <p:nvPr/>
        </p:nvSpPr>
        <p:spPr bwMode="auto">
          <a:xfrm>
            <a:off x="12954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59" name="Rectangle 167"/>
          <p:cNvSpPr>
            <a:spLocks noChangeArrowheads="1"/>
          </p:cNvSpPr>
          <p:nvPr/>
        </p:nvSpPr>
        <p:spPr bwMode="auto">
          <a:xfrm>
            <a:off x="15240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60" name="Rectangle 168"/>
          <p:cNvSpPr>
            <a:spLocks noChangeArrowheads="1"/>
          </p:cNvSpPr>
          <p:nvPr/>
        </p:nvSpPr>
        <p:spPr bwMode="auto">
          <a:xfrm>
            <a:off x="17526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61" name="Rectangle 169"/>
          <p:cNvSpPr>
            <a:spLocks noChangeArrowheads="1"/>
          </p:cNvSpPr>
          <p:nvPr/>
        </p:nvSpPr>
        <p:spPr bwMode="auto">
          <a:xfrm>
            <a:off x="19812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62" name="Rectangle 170"/>
          <p:cNvSpPr>
            <a:spLocks noChangeArrowheads="1"/>
          </p:cNvSpPr>
          <p:nvPr/>
        </p:nvSpPr>
        <p:spPr bwMode="auto">
          <a:xfrm>
            <a:off x="22098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63" name="Rectangle 171"/>
          <p:cNvSpPr>
            <a:spLocks noChangeArrowheads="1"/>
          </p:cNvSpPr>
          <p:nvPr/>
        </p:nvSpPr>
        <p:spPr bwMode="auto">
          <a:xfrm>
            <a:off x="24384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64" name="Rectangle 172"/>
          <p:cNvSpPr>
            <a:spLocks noChangeArrowheads="1"/>
          </p:cNvSpPr>
          <p:nvPr/>
        </p:nvSpPr>
        <p:spPr bwMode="auto">
          <a:xfrm>
            <a:off x="26670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65" name="Rectangle 173"/>
          <p:cNvSpPr>
            <a:spLocks noChangeArrowheads="1"/>
          </p:cNvSpPr>
          <p:nvPr/>
        </p:nvSpPr>
        <p:spPr bwMode="auto">
          <a:xfrm>
            <a:off x="28956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66" name="Rectangle 174"/>
          <p:cNvSpPr>
            <a:spLocks noChangeArrowheads="1"/>
          </p:cNvSpPr>
          <p:nvPr/>
        </p:nvSpPr>
        <p:spPr bwMode="auto">
          <a:xfrm>
            <a:off x="31242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67" name="Rectangle 175"/>
          <p:cNvSpPr>
            <a:spLocks noChangeArrowheads="1"/>
          </p:cNvSpPr>
          <p:nvPr/>
        </p:nvSpPr>
        <p:spPr bwMode="auto">
          <a:xfrm>
            <a:off x="33528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68" name="Rectangle 176"/>
          <p:cNvSpPr>
            <a:spLocks noChangeArrowheads="1"/>
          </p:cNvSpPr>
          <p:nvPr/>
        </p:nvSpPr>
        <p:spPr bwMode="auto">
          <a:xfrm>
            <a:off x="3581400" y="3216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69" name="Rectangle 177"/>
          <p:cNvSpPr>
            <a:spLocks noChangeArrowheads="1"/>
          </p:cNvSpPr>
          <p:nvPr/>
        </p:nvSpPr>
        <p:spPr bwMode="auto">
          <a:xfrm>
            <a:off x="3810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70" name="Rectangle 178"/>
          <p:cNvSpPr>
            <a:spLocks noChangeArrowheads="1"/>
          </p:cNvSpPr>
          <p:nvPr/>
        </p:nvSpPr>
        <p:spPr bwMode="auto">
          <a:xfrm>
            <a:off x="6096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71" name="Rectangle 179"/>
          <p:cNvSpPr>
            <a:spLocks noChangeArrowheads="1"/>
          </p:cNvSpPr>
          <p:nvPr/>
        </p:nvSpPr>
        <p:spPr bwMode="auto">
          <a:xfrm>
            <a:off x="8382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72" name="Rectangle 180"/>
          <p:cNvSpPr>
            <a:spLocks noChangeArrowheads="1"/>
          </p:cNvSpPr>
          <p:nvPr/>
        </p:nvSpPr>
        <p:spPr bwMode="auto">
          <a:xfrm>
            <a:off x="10668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73" name="Rectangle 181"/>
          <p:cNvSpPr>
            <a:spLocks noChangeArrowheads="1"/>
          </p:cNvSpPr>
          <p:nvPr/>
        </p:nvSpPr>
        <p:spPr bwMode="auto">
          <a:xfrm>
            <a:off x="12954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74" name="Rectangle 182"/>
          <p:cNvSpPr>
            <a:spLocks noChangeArrowheads="1"/>
          </p:cNvSpPr>
          <p:nvPr/>
        </p:nvSpPr>
        <p:spPr bwMode="auto">
          <a:xfrm>
            <a:off x="15240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75" name="Rectangle 183"/>
          <p:cNvSpPr>
            <a:spLocks noChangeArrowheads="1"/>
          </p:cNvSpPr>
          <p:nvPr/>
        </p:nvSpPr>
        <p:spPr bwMode="auto">
          <a:xfrm>
            <a:off x="17526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76" name="Rectangle 184"/>
          <p:cNvSpPr>
            <a:spLocks noChangeArrowheads="1"/>
          </p:cNvSpPr>
          <p:nvPr/>
        </p:nvSpPr>
        <p:spPr bwMode="auto">
          <a:xfrm>
            <a:off x="19812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77" name="Rectangle 185"/>
          <p:cNvSpPr>
            <a:spLocks noChangeArrowheads="1"/>
          </p:cNvSpPr>
          <p:nvPr/>
        </p:nvSpPr>
        <p:spPr bwMode="auto">
          <a:xfrm>
            <a:off x="22098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78" name="Rectangle 186"/>
          <p:cNvSpPr>
            <a:spLocks noChangeArrowheads="1"/>
          </p:cNvSpPr>
          <p:nvPr/>
        </p:nvSpPr>
        <p:spPr bwMode="auto">
          <a:xfrm>
            <a:off x="24384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79" name="Rectangle 187"/>
          <p:cNvSpPr>
            <a:spLocks noChangeArrowheads="1"/>
          </p:cNvSpPr>
          <p:nvPr/>
        </p:nvSpPr>
        <p:spPr bwMode="auto">
          <a:xfrm>
            <a:off x="26670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80" name="Rectangle 188"/>
          <p:cNvSpPr>
            <a:spLocks noChangeArrowheads="1"/>
          </p:cNvSpPr>
          <p:nvPr/>
        </p:nvSpPr>
        <p:spPr bwMode="auto">
          <a:xfrm>
            <a:off x="28956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81" name="Rectangle 189"/>
          <p:cNvSpPr>
            <a:spLocks noChangeArrowheads="1"/>
          </p:cNvSpPr>
          <p:nvPr/>
        </p:nvSpPr>
        <p:spPr bwMode="auto">
          <a:xfrm>
            <a:off x="31242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82" name="Rectangle 190"/>
          <p:cNvSpPr>
            <a:spLocks noChangeArrowheads="1"/>
          </p:cNvSpPr>
          <p:nvPr/>
        </p:nvSpPr>
        <p:spPr bwMode="auto">
          <a:xfrm>
            <a:off x="40386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83" name="Rectangle 191"/>
          <p:cNvSpPr>
            <a:spLocks noChangeArrowheads="1"/>
          </p:cNvSpPr>
          <p:nvPr/>
        </p:nvSpPr>
        <p:spPr bwMode="auto">
          <a:xfrm>
            <a:off x="4267200" y="3444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84" name="Rectangle 192"/>
          <p:cNvSpPr>
            <a:spLocks noChangeArrowheads="1"/>
          </p:cNvSpPr>
          <p:nvPr/>
        </p:nvSpPr>
        <p:spPr bwMode="auto">
          <a:xfrm>
            <a:off x="3810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85" name="Rectangle 193"/>
          <p:cNvSpPr>
            <a:spLocks noChangeArrowheads="1"/>
          </p:cNvSpPr>
          <p:nvPr/>
        </p:nvSpPr>
        <p:spPr bwMode="auto">
          <a:xfrm>
            <a:off x="6096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86" name="Rectangle 194"/>
          <p:cNvSpPr>
            <a:spLocks noChangeArrowheads="1"/>
          </p:cNvSpPr>
          <p:nvPr/>
        </p:nvSpPr>
        <p:spPr bwMode="auto">
          <a:xfrm>
            <a:off x="8382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87" name="Rectangle 195"/>
          <p:cNvSpPr>
            <a:spLocks noChangeArrowheads="1"/>
          </p:cNvSpPr>
          <p:nvPr/>
        </p:nvSpPr>
        <p:spPr bwMode="auto">
          <a:xfrm>
            <a:off x="10668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88" name="Rectangle 196"/>
          <p:cNvSpPr>
            <a:spLocks noChangeArrowheads="1"/>
          </p:cNvSpPr>
          <p:nvPr/>
        </p:nvSpPr>
        <p:spPr bwMode="auto">
          <a:xfrm>
            <a:off x="12954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89" name="Rectangle 197"/>
          <p:cNvSpPr>
            <a:spLocks noChangeArrowheads="1"/>
          </p:cNvSpPr>
          <p:nvPr/>
        </p:nvSpPr>
        <p:spPr bwMode="auto">
          <a:xfrm>
            <a:off x="15240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90" name="Rectangle 198"/>
          <p:cNvSpPr>
            <a:spLocks noChangeArrowheads="1"/>
          </p:cNvSpPr>
          <p:nvPr/>
        </p:nvSpPr>
        <p:spPr bwMode="auto">
          <a:xfrm>
            <a:off x="17526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91" name="Rectangle 199"/>
          <p:cNvSpPr>
            <a:spLocks noChangeArrowheads="1"/>
          </p:cNvSpPr>
          <p:nvPr/>
        </p:nvSpPr>
        <p:spPr bwMode="auto">
          <a:xfrm>
            <a:off x="19812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92" name="Rectangle 200"/>
          <p:cNvSpPr>
            <a:spLocks noChangeArrowheads="1"/>
          </p:cNvSpPr>
          <p:nvPr/>
        </p:nvSpPr>
        <p:spPr bwMode="auto">
          <a:xfrm>
            <a:off x="22098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93" name="Rectangle 201"/>
          <p:cNvSpPr>
            <a:spLocks noChangeArrowheads="1"/>
          </p:cNvSpPr>
          <p:nvPr/>
        </p:nvSpPr>
        <p:spPr bwMode="auto">
          <a:xfrm>
            <a:off x="24384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94" name="Rectangle 202"/>
          <p:cNvSpPr>
            <a:spLocks noChangeArrowheads="1"/>
          </p:cNvSpPr>
          <p:nvPr/>
        </p:nvSpPr>
        <p:spPr bwMode="auto">
          <a:xfrm>
            <a:off x="26670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95" name="Rectangle 203"/>
          <p:cNvSpPr>
            <a:spLocks noChangeArrowheads="1"/>
          </p:cNvSpPr>
          <p:nvPr/>
        </p:nvSpPr>
        <p:spPr bwMode="auto">
          <a:xfrm>
            <a:off x="35814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96" name="Rectangle 204"/>
          <p:cNvSpPr>
            <a:spLocks noChangeArrowheads="1"/>
          </p:cNvSpPr>
          <p:nvPr/>
        </p:nvSpPr>
        <p:spPr bwMode="auto">
          <a:xfrm>
            <a:off x="38100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97" name="Rectangle 205"/>
          <p:cNvSpPr>
            <a:spLocks noChangeArrowheads="1"/>
          </p:cNvSpPr>
          <p:nvPr/>
        </p:nvSpPr>
        <p:spPr bwMode="auto">
          <a:xfrm>
            <a:off x="40386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98" name="Rectangle 206"/>
          <p:cNvSpPr>
            <a:spLocks noChangeArrowheads="1"/>
          </p:cNvSpPr>
          <p:nvPr/>
        </p:nvSpPr>
        <p:spPr bwMode="auto">
          <a:xfrm>
            <a:off x="4267200" y="3673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99" name="Rectangle 207"/>
          <p:cNvSpPr>
            <a:spLocks noChangeArrowheads="1"/>
          </p:cNvSpPr>
          <p:nvPr/>
        </p:nvSpPr>
        <p:spPr bwMode="auto">
          <a:xfrm>
            <a:off x="3810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00" name="Rectangle 208"/>
          <p:cNvSpPr>
            <a:spLocks noChangeArrowheads="1"/>
          </p:cNvSpPr>
          <p:nvPr/>
        </p:nvSpPr>
        <p:spPr bwMode="auto">
          <a:xfrm>
            <a:off x="6096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01" name="Rectangle 209"/>
          <p:cNvSpPr>
            <a:spLocks noChangeArrowheads="1"/>
          </p:cNvSpPr>
          <p:nvPr/>
        </p:nvSpPr>
        <p:spPr bwMode="auto">
          <a:xfrm>
            <a:off x="8382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02" name="Rectangle 210"/>
          <p:cNvSpPr>
            <a:spLocks noChangeArrowheads="1"/>
          </p:cNvSpPr>
          <p:nvPr/>
        </p:nvSpPr>
        <p:spPr bwMode="auto">
          <a:xfrm>
            <a:off x="10668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03" name="Rectangle 211"/>
          <p:cNvSpPr>
            <a:spLocks noChangeArrowheads="1"/>
          </p:cNvSpPr>
          <p:nvPr/>
        </p:nvSpPr>
        <p:spPr bwMode="auto">
          <a:xfrm>
            <a:off x="12954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04" name="Rectangle 212"/>
          <p:cNvSpPr>
            <a:spLocks noChangeArrowheads="1"/>
          </p:cNvSpPr>
          <p:nvPr/>
        </p:nvSpPr>
        <p:spPr bwMode="auto">
          <a:xfrm>
            <a:off x="15240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05" name="Rectangle 213"/>
          <p:cNvSpPr>
            <a:spLocks noChangeArrowheads="1"/>
          </p:cNvSpPr>
          <p:nvPr/>
        </p:nvSpPr>
        <p:spPr bwMode="auto">
          <a:xfrm>
            <a:off x="17526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06" name="Rectangle 214"/>
          <p:cNvSpPr>
            <a:spLocks noChangeArrowheads="1"/>
          </p:cNvSpPr>
          <p:nvPr/>
        </p:nvSpPr>
        <p:spPr bwMode="auto">
          <a:xfrm>
            <a:off x="19812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07" name="Rectangle 215"/>
          <p:cNvSpPr>
            <a:spLocks noChangeArrowheads="1"/>
          </p:cNvSpPr>
          <p:nvPr/>
        </p:nvSpPr>
        <p:spPr bwMode="auto">
          <a:xfrm>
            <a:off x="22098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08" name="Rectangle 216"/>
          <p:cNvSpPr>
            <a:spLocks noChangeArrowheads="1"/>
          </p:cNvSpPr>
          <p:nvPr/>
        </p:nvSpPr>
        <p:spPr bwMode="auto">
          <a:xfrm>
            <a:off x="24384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09" name="Rectangle 217"/>
          <p:cNvSpPr>
            <a:spLocks noChangeArrowheads="1"/>
          </p:cNvSpPr>
          <p:nvPr/>
        </p:nvSpPr>
        <p:spPr bwMode="auto">
          <a:xfrm>
            <a:off x="31242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10" name="Rectangle 218"/>
          <p:cNvSpPr>
            <a:spLocks noChangeArrowheads="1"/>
          </p:cNvSpPr>
          <p:nvPr/>
        </p:nvSpPr>
        <p:spPr bwMode="auto">
          <a:xfrm>
            <a:off x="33528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11" name="Rectangle 219"/>
          <p:cNvSpPr>
            <a:spLocks noChangeArrowheads="1"/>
          </p:cNvSpPr>
          <p:nvPr/>
        </p:nvSpPr>
        <p:spPr bwMode="auto">
          <a:xfrm>
            <a:off x="35814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12" name="Rectangle 220"/>
          <p:cNvSpPr>
            <a:spLocks noChangeArrowheads="1"/>
          </p:cNvSpPr>
          <p:nvPr/>
        </p:nvSpPr>
        <p:spPr bwMode="auto">
          <a:xfrm>
            <a:off x="38100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13" name="Rectangle 221"/>
          <p:cNvSpPr>
            <a:spLocks noChangeArrowheads="1"/>
          </p:cNvSpPr>
          <p:nvPr/>
        </p:nvSpPr>
        <p:spPr bwMode="auto">
          <a:xfrm>
            <a:off x="40386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14" name="Rectangle 222"/>
          <p:cNvSpPr>
            <a:spLocks noChangeArrowheads="1"/>
          </p:cNvSpPr>
          <p:nvPr/>
        </p:nvSpPr>
        <p:spPr bwMode="auto">
          <a:xfrm>
            <a:off x="4267200" y="3902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15" name="Rectangle 223"/>
          <p:cNvSpPr>
            <a:spLocks noChangeArrowheads="1"/>
          </p:cNvSpPr>
          <p:nvPr/>
        </p:nvSpPr>
        <p:spPr bwMode="auto">
          <a:xfrm>
            <a:off x="3810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16" name="Rectangle 224"/>
          <p:cNvSpPr>
            <a:spLocks noChangeArrowheads="1"/>
          </p:cNvSpPr>
          <p:nvPr/>
        </p:nvSpPr>
        <p:spPr bwMode="auto">
          <a:xfrm>
            <a:off x="17526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17" name="Rectangle 225"/>
          <p:cNvSpPr>
            <a:spLocks noChangeArrowheads="1"/>
          </p:cNvSpPr>
          <p:nvPr/>
        </p:nvSpPr>
        <p:spPr bwMode="auto">
          <a:xfrm>
            <a:off x="19812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18" name="Rectangle 226"/>
          <p:cNvSpPr>
            <a:spLocks noChangeArrowheads="1"/>
          </p:cNvSpPr>
          <p:nvPr/>
        </p:nvSpPr>
        <p:spPr bwMode="auto">
          <a:xfrm>
            <a:off x="28956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19" name="Rectangle 227"/>
          <p:cNvSpPr>
            <a:spLocks noChangeArrowheads="1"/>
          </p:cNvSpPr>
          <p:nvPr/>
        </p:nvSpPr>
        <p:spPr bwMode="auto">
          <a:xfrm>
            <a:off x="31242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20" name="Rectangle 228"/>
          <p:cNvSpPr>
            <a:spLocks noChangeArrowheads="1"/>
          </p:cNvSpPr>
          <p:nvPr/>
        </p:nvSpPr>
        <p:spPr bwMode="auto">
          <a:xfrm>
            <a:off x="33528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21" name="Rectangle 229"/>
          <p:cNvSpPr>
            <a:spLocks noChangeArrowheads="1"/>
          </p:cNvSpPr>
          <p:nvPr/>
        </p:nvSpPr>
        <p:spPr bwMode="auto">
          <a:xfrm>
            <a:off x="35814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22" name="Rectangle 230"/>
          <p:cNvSpPr>
            <a:spLocks noChangeArrowheads="1"/>
          </p:cNvSpPr>
          <p:nvPr/>
        </p:nvSpPr>
        <p:spPr bwMode="auto">
          <a:xfrm>
            <a:off x="38100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23" name="Rectangle 231"/>
          <p:cNvSpPr>
            <a:spLocks noChangeArrowheads="1"/>
          </p:cNvSpPr>
          <p:nvPr/>
        </p:nvSpPr>
        <p:spPr bwMode="auto">
          <a:xfrm>
            <a:off x="40386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24" name="Rectangle 232"/>
          <p:cNvSpPr>
            <a:spLocks noChangeArrowheads="1"/>
          </p:cNvSpPr>
          <p:nvPr/>
        </p:nvSpPr>
        <p:spPr bwMode="auto">
          <a:xfrm>
            <a:off x="4267200" y="4130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25" name="Rectangle 233"/>
          <p:cNvSpPr>
            <a:spLocks noChangeArrowheads="1"/>
          </p:cNvSpPr>
          <p:nvPr/>
        </p:nvSpPr>
        <p:spPr bwMode="auto">
          <a:xfrm>
            <a:off x="3810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26" name="Rectangle 234"/>
          <p:cNvSpPr>
            <a:spLocks noChangeArrowheads="1"/>
          </p:cNvSpPr>
          <p:nvPr/>
        </p:nvSpPr>
        <p:spPr bwMode="auto">
          <a:xfrm>
            <a:off x="24384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27" name="Rectangle 235"/>
          <p:cNvSpPr>
            <a:spLocks noChangeArrowheads="1"/>
          </p:cNvSpPr>
          <p:nvPr/>
        </p:nvSpPr>
        <p:spPr bwMode="auto">
          <a:xfrm>
            <a:off x="26670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28" name="Rectangle 236"/>
          <p:cNvSpPr>
            <a:spLocks noChangeArrowheads="1"/>
          </p:cNvSpPr>
          <p:nvPr/>
        </p:nvSpPr>
        <p:spPr bwMode="auto">
          <a:xfrm>
            <a:off x="28956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29" name="Rectangle 237"/>
          <p:cNvSpPr>
            <a:spLocks noChangeArrowheads="1"/>
          </p:cNvSpPr>
          <p:nvPr/>
        </p:nvSpPr>
        <p:spPr bwMode="auto">
          <a:xfrm>
            <a:off x="31242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30" name="Rectangle 238"/>
          <p:cNvSpPr>
            <a:spLocks noChangeArrowheads="1"/>
          </p:cNvSpPr>
          <p:nvPr/>
        </p:nvSpPr>
        <p:spPr bwMode="auto">
          <a:xfrm>
            <a:off x="33528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31" name="Rectangle 239"/>
          <p:cNvSpPr>
            <a:spLocks noChangeArrowheads="1"/>
          </p:cNvSpPr>
          <p:nvPr/>
        </p:nvSpPr>
        <p:spPr bwMode="auto">
          <a:xfrm>
            <a:off x="35814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32" name="Rectangle 240"/>
          <p:cNvSpPr>
            <a:spLocks noChangeArrowheads="1"/>
          </p:cNvSpPr>
          <p:nvPr/>
        </p:nvSpPr>
        <p:spPr bwMode="auto">
          <a:xfrm>
            <a:off x="38100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33" name="Rectangle 241"/>
          <p:cNvSpPr>
            <a:spLocks noChangeArrowheads="1"/>
          </p:cNvSpPr>
          <p:nvPr/>
        </p:nvSpPr>
        <p:spPr bwMode="auto">
          <a:xfrm>
            <a:off x="40386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34" name="Rectangle 242"/>
          <p:cNvSpPr>
            <a:spLocks noChangeArrowheads="1"/>
          </p:cNvSpPr>
          <p:nvPr/>
        </p:nvSpPr>
        <p:spPr bwMode="auto">
          <a:xfrm>
            <a:off x="4267200" y="4359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35" name="Rectangle 243"/>
          <p:cNvSpPr>
            <a:spLocks noChangeArrowheads="1"/>
          </p:cNvSpPr>
          <p:nvPr/>
        </p:nvSpPr>
        <p:spPr bwMode="auto">
          <a:xfrm>
            <a:off x="3810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36" name="Rectangle 244"/>
          <p:cNvSpPr>
            <a:spLocks noChangeArrowheads="1"/>
          </p:cNvSpPr>
          <p:nvPr/>
        </p:nvSpPr>
        <p:spPr bwMode="auto">
          <a:xfrm>
            <a:off x="19812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37" name="Rectangle 245"/>
          <p:cNvSpPr>
            <a:spLocks noChangeArrowheads="1"/>
          </p:cNvSpPr>
          <p:nvPr/>
        </p:nvSpPr>
        <p:spPr bwMode="auto">
          <a:xfrm>
            <a:off x="22098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38" name="Rectangle 246"/>
          <p:cNvSpPr>
            <a:spLocks noChangeArrowheads="1"/>
          </p:cNvSpPr>
          <p:nvPr/>
        </p:nvSpPr>
        <p:spPr bwMode="auto">
          <a:xfrm>
            <a:off x="24384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39" name="Rectangle 247"/>
          <p:cNvSpPr>
            <a:spLocks noChangeArrowheads="1"/>
          </p:cNvSpPr>
          <p:nvPr/>
        </p:nvSpPr>
        <p:spPr bwMode="auto">
          <a:xfrm>
            <a:off x="26670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40" name="Rectangle 248"/>
          <p:cNvSpPr>
            <a:spLocks noChangeArrowheads="1"/>
          </p:cNvSpPr>
          <p:nvPr/>
        </p:nvSpPr>
        <p:spPr bwMode="auto">
          <a:xfrm>
            <a:off x="28956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41" name="Rectangle 249"/>
          <p:cNvSpPr>
            <a:spLocks noChangeArrowheads="1"/>
          </p:cNvSpPr>
          <p:nvPr/>
        </p:nvSpPr>
        <p:spPr bwMode="auto">
          <a:xfrm>
            <a:off x="31242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42" name="Rectangle 250"/>
          <p:cNvSpPr>
            <a:spLocks noChangeArrowheads="1"/>
          </p:cNvSpPr>
          <p:nvPr/>
        </p:nvSpPr>
        <p:spPr bwMode="auto">
          <a:xfrm>
            <a:off x="33528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43" name="Rectangle 251"/>
          <p:cNvSpPr>
            <a:spLocks noChangeArrowheads="1"/>
          </p:cNvSpPr>
          <p:nvPr/>
        </p:nvSpPr>
        <p:spPr bwMode="auto">
          <a:xfrm>
            <a:off x="35814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44" name="Rectangle 252"/>
          <p:cNvSpPr>
            <a:spLocks noChangeArrowheads="1"/>
          </p:cNvSpPr>
          <p:nvPr/>
        </p:nvSpPr>
        <p:spPr bwMode="auto">
          <a:xfrm>
            <a:off x="38100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45" name="Rectangle 253"/>
          <p:cNvSpPr>
            <a:spLocks noChangeArrowheads="1"/>
          </p:cNvSpPr>
          <p:nvPr/>
        </p:nvSpPr>
        <p:spPr bwMode="auto">
          <a:xfrm>
            <a:off x="40386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46" name="Rectangle 254"/>
          <p:cNvSpPr>
            <a:spLocks noChangeArrowheads="1"/>
          </p:cNvSpPr>
          <p:nvPr/>
        </p:nvSpPr>
        <p:spPr bwMode="auto">
          <a:xfrm>
            <a:off x="4267200" y="4587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47" name="Rectangle 255"/>
          <p:cNvSpPr>
            <a:spLocks noChangeArrowheads="1"/>
          </p:cNvSpPr>
          <p:nvPr/>
        </p:nvSpPr>
        <p:spPr bwMode="auto">
          <a:xfrm>
            <a:off x="3810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48" name="Rectangle 256"/>
          <p:cNvSpPr>
            <a:spLocks noChangeArrowheads="1"/>
          </p:cNvSpPr>
          <p:nvPr/>
        </p:nvSpPr>
        <p:spPr bwMode="auto">
          <a:xfrm>
            <a:off x="17526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49" name="Rectangle 257"/>
          <p:cNvSpPr>
            <a:spLocks noChangeArrowheads="1"/>
          </p:cNvSpPr>
          <p:nvPr/>
        </p:nvSpPr>
        <p:spPr bwMode="auto">
          <a:xfrm>
            <a:off x="19812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50" name="Rectangle 258"/>
          <p:cNvSpPr>
            <a:spLocks noChangeArrowheads="1"/>
          </p:cNvSpPr>
          <p:nvPr/>
        </p:nvSpPr>
        <p:spPr bwMode="auto">
          <a:xfrm>
            <a:off x="22098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51" name="Rectangle 259"/>
          <p:cNvSpPr>
            <a:spLocks noChangeArrowheads="1"/>
          </p:cNvSpPr>
          <p:nvPr/>
        </p:nvSpPr>
        <p:spPr bwMode="auto">
          <a:xfrm>
            <a:off x="24384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52" name="Rectangle 260"/>
          <p:cNvSpPr>
            <a:spLocks noChangeArrowheads="1"/>
          </p:cNvSpPr>
          <p:nvPr/>
        </p:nvSpPr>
        <p:spPr bwMode="auto">
          <a:xfrm>
            <a:off x="26670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53" name="Rectangle 261"/>
          <p:cNvSpPr>
            <a:spLocks noChangeArrowheads="1"/>
          </p:cNvSpPr>
          <p:nvPr/>
        </p:nvSpPr>
        <p:spPr bwMode="auto">
          <a:xfrm>
            <a:off x="28956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54" name="Rectangle 262"/>
          <p:cNvSpPr>
            <a:spLocks noChangeArrowheads="1"/>
          </p:cNvSpPr>
          <p:nvPr/>
        </p:nvSpPr>
        <p:spPr bwMode="auto">
          <a:xfrm>
            <a:off x="31242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55" name="Rectangle 263"/>
          <p:cNvSpPr>
            <a:spLocks noChangeArrowheads="1"/>
          </p:cNvSpPr>
          <p:nvPr/>
        </p:nvSpPr>
        <p:spPr bwMode="auto">
          <a:xfrm>
            <a:off x="33528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56" name="Rectangle 264"/>
          <p:cNvSpPr>
            <a:spLocks noChangeArrowheads="1"/>
          </p:cNvSpPr>
          <p:nvPr/>
        </p:nvSpPr>
        <p:spPr bwMode="auto">
          <a:xfrm>
            <a:off x="35814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57" name="Rectangle 265"/>
          <p:cNvSpPr>
            <a:spLocks noChangeArrowheads="1"/>
          </p:cNvSpPr>
          <p:nvPr/>
        </p:nvSpPr>
        <p:spPr bwMode="auto">
          <a:xfrm>
            <a:off x="38100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58" name="Rectangle 266"/>
          <p:cNvSpPr>
            <a:spLocks noChangeArrowheads="1"/>
          </p:cNvSpPr>
          <p:nvPr/>
        </p:nvSpPr>
        <p:spPr bwMode="auto">
          <a:xfrm>
            <a:off x="40386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59" name="Rectangle 267"/>
          <p:cNvSpPr>
            <a:spLocks noChangeArrowheads="1"/>
          </p:cNvSpPr>
          <p:nvPr/>
        </p:nvSpPr>
        <p:spPr bwMode="auto">
          <a:xfrm>
            <a:off x="4267200" y="48164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60" name="Rectangle 268"/>
          <p:cNvSpPr>
            <a:spLocks noChangeArrowheads="1"/>
          </p:cNvSpPr>
          <p:nvPr/>
        </p:nvSpPr>
        <p:spPr bwMode="auto">
          <a:xfrm>
            <a:off x="17526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61" name="Rectangle 269"/>
          <p:cNvSpPr>
            <a:spLocks noChangeArrowheads="1"/>
          </p:cNvSpPr>
          <p:nvPr/>
        </p:nvSpPr>
        <p:spPr bwMode="auto">
          <a:xfrm>
            <a:off x="19812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62" name="Rectangle 270"/>
          <p:cNvSpPr>
            <a:spLocks noChangeArrowheads="1"/>
          </p:cNvSpPr>
          <p:nvPr/>
        </p:nvSpPr>
        <p:spPr bwMode="auto">
          <a:xfrm>
            <a:off x="22098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63" name="Rectangle 271"/>
          <p:cNvSpPr>
            <a:spLocks noChangeArrowheads="1"/>
          </p:cNvSpPr>
          <p:nvPr/>
        </p:nvSpPr>
        <p:spPr bwMode="auto">
          <a:xfrm>
            <a:off x="24384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64" name="Rectangle 272"/>
          <p:cNvSpPr>
            <a:spLocks noChangeArrowheads="1"/>
          </p:cNvSpPr>
          <p:nvPr/>
        </p:nvSpPr>
        <p:spPr bwMode="auto">
          <a:xfrm>
            <a:off x="26670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65" name="Rectangle 273"/>
          <p:cNvSpPr>
            <a:spLocks noChangeArrowheads="1"/>
          </p:cNvSpPr>
          <p:nvPr/>
        </p:nvSpPr>
        <p:spPr bwMode="auto">
          <a:xfrm>
            <a:off x="28956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66" name="Rectangle 274"/>
          <p:cNvSpPr>
            <a:spLocks noChangeArrowheads="1"/>
          </p:cNvSpPr>
          <p:nvPr/>
        </p:nvSpPr>
        <p:spPr bwMode="auto">
          <a:xfrm>
            <a:off x="31242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67" name="Rectangle 275"/>
          <p:cNvSpPr>
            <a:spLocks noChangeArrowheads="1"/>
          </p:cNvSpPr>
          <p:nvPr/>
        </p:nvSpPr>
        <p:spPr bwMode="auto">
          <a:xfrm>
            <a:off x="33528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68" name="Rectangle 276"/>
          <p:cNvSpPr>
            <a:spLocks noChangeArrowheads="1"/>
          </p:cNvSpPr>
          <p:nvPr/>
        </p:nvSpPr>
        <p:spPr bwMode="auto">
          <a:xfrm>
            <a:off x="35814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69" name="Rectangle 277"/>
          <p:cNvSpPr>
            <a:spLocks noChangeArrowheads="1"/>
          </p:cNvSpPr>
          <p:nvPr/>
        </p:nvSpPr>
        <p:spPr bwMode="auto">
          <a:xfrm>
            <a:off x="38100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70" name="Rectangle 278"/>
          <p:cNvSpPr>
            <a:spLocks noChangeArrowheads="1"/>
          </p:cNvSpPr>
          <p:nvPr/>
        </p:nvSpPr>
        <p:spPr bwMode="auto">
          <a:xfrm>
            <a:off x="40386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71" name="Rectangle 279"/>
          <p:cNvSpPr>
            <a:spLocks noChangeArrowheads="1"/>
          </p:cNvSpPr>
          <p:nvPr/>
        </p:nvSpPr>
        <p:spPr bwMode="auto">
          <a:xfrm>
            <a:off x="4267200" y="50450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72" name="Rectangle 280"/>
          <p:cNvSpPr>
            <a:spLocks noChangeArrowheads="1"/>
          </p:cNvSpPr>
          <p:nvPr/>
        </p:nvSpPr>
        <p:spPr bwMode="auto">
          <a:xfrm>
            <a:off x="6096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73" name="Rectangle 281"/>
          <p:cNvSpPr>
            <a:spLocks noChangeArrowheads="1"/>
          </p:cNvSpPr>
          <p:nvPr/>
        </p:nvSpPr>
        <p:spPr bwMode="auto">
          <a:xfrm>
            <a:off x="8382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74" name="Rectangle 282"/>
          <p:cNvSpPr>
            <a:spLocks noChangeArrowheads="1"/>
          </p:cNvSpPr>
          <p:nvPr/>
        </p:nvSpPr>
        <p:spPr bwMode="auto">
          <a:xfrm>
            <a:off x="10668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75" name="Rectangle 283"/>
          <p:cNvSpPr>
            <a:spLocks noChangeArrowheads="1"/>
          </p:cNvSpPr>
          <p:nvPr/>
        </p:nvSpPr>
        <p:spPr bwMode="auto">
          <a:xfrm>
            <a:off x="12954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76" name="Rectangle 284"/>
          <p:cNvSpPr>
            <a:spLocks noChangeArrowheads="1"/>
          </p:cNvSpPr>
          <p:nvPr/>
        </p:nvSpPr>
        <p:spPr bwMode="auto">
          <a:xfrm>
            <a:off x="15240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77" name="Rectangle 285"/>
          <p:cNvSpPr>
            <a:spLocks noChangeArrowheads="1"/>
          </p:cNvSpPr>
          <p:nvPr/>
        </p:nvSpPr>
        <p:spPr bwMode="auto">
          <a:xfrm>
            <a:off x="17526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78" name="Rectangle 286"/>
          <p:cNvSpPr>
            <a:spLocks noChangeArrowheads="1"/>
          </p:cNvSpPr>
          <p:nvPr/>
        </p:nvSpPr>
        <p:spPr bwMode="auto">
          <a:xfrm>
            <a:off x="19812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79" name="Rectangle 287"/>
          <p:cNvSpPr>
            <a:spLocks noChangeArrowheads="1"/>
          </p:cNvSpPr>
          <p:nvPr/>
        </p:nvSpPr>
        <p:spPr bwMode="auto">
          <a:xfrm>
            <a:off x="22098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80" name="Rectangle 288"/>
          <p:cNvSpPr>
            <a:spLocks noChangeArrowheads="1"/>
          </p:cNvSpPr>
          <p:nvPr/>
        </p:nvSpPr>
        <p:spPr bwMode="auto">
          <a:xfrm>
            <a:off x="24384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81" name="Rectangle 289"/>
          <p:cNvSpPr>
            <a:spLocks noChangeArrowheads="1"/>
          </p:cNvSpPr>
          <p:nvPr/>
        </p:nvSpPr>
        <p:spPr bwMode="auto">
          <a:xfrm>
            <a:off x="26670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82" name="Rectangle 290"/>
          <p:cNvSpPr>
            <a:spLocks noChangeArrowheads="1"/>
          </p:cNvSpPr>
          <p:nvPr/>
        </p:nvSpPr>
        <p:spPr bwMode="auto">
          <a:xfrm>
            <a:off x="28956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83" name="Rectangle 291"/>
          <p:cNvSpPr>
            <a:spLocks noChangeArrowheads="1"/>
          </p:cNvSpPr>
          <p:nvPr/>
        </p:nvSpPr>
        <p:spPr bwMode="auto">
          <a:xfrm>
            <a:off x="31242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84" name="Rectangle 292"/>
          <p:cNvSpPr>
            <a:spLocks noChangeArrowheads="1"/>
          </p:cNvSpPr>
          <p:nvPr/>
        </p:nvSpPr>
        <p:spPr bwMode="auto">
          <a:xfrm>
            <a:off x="33528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85" name="Rectangle 293"/>
          <p:cNvSpPr>
            <a:spLocks noChangeArrowheads="1"/>
          </p:cNvSpPr>
          <p:nvPr/>
        </p:nvSpPr>
        <p:spPr bwMode="auto">
          <a:xfrm>
            <a:off x="35814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86" name="Rectangle 294"/>
          <p:cNvSpPr>
            <a:spLocks noChangeArrowheads="1"/>
          </p:cNvSpPr>
          <p:nvPr/>
        </p:nvSpPr>
        <p:spPr bwMode="auto">
          <a:xfrm>
            <a:off x="38100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87" name="Rectangle 295"/>
          <p:cNvSpPr>
            <a:spLocks noChangeArrowheads="1"/>
          </p:cNvSpPr>
          <p:nvPr/>
        </p:nvSpPr>
        <p:spPr bwMode="auto">
          <a:xfrm>
            <a:off x="40386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88" name="Rectangle 296"/>
          <p:cNvSpPr>
            <a:spLocks noChangeArrowheads="1"/>
          </p:cNvSpPr>
          <p:nvPr/>
        </p:nvSpPr>
        <p:spPr bwMode="auto">
          <a:xfrm>
            <a:off x="4267200" y="52736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89" name="Rectangle 297"/>
          <p:cNvSpPr>
            <a:spLocks noChangeArrowheads="1"/>
          </p:cNvSpPr>
          <p:nvPr/>
        </p:nvSpPr>
        <p:spPr bwMode="auto">
          <a:xfrm>
            <a:off x="3810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90" name="Rectangle 298"/>
          <p:cNvSpPr>
            <a:spLocks noChangeArrowheads="1"/>
          </p:cNvSpPr>
          <p:nvPr/>
        </p:nvSpPr>
        <p:spPr bwMode="auto">
          <a:xfrm>
            <a:off x="6096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91" name="Rectangle 299"/>
          <p:cNvSpPr>
            <a:spLocks noChangeArrowheads="1"/>
          </p:cNvSpPr>
          <p:nvPr/>
        </p:nvSpPr>
        <p:spPr bwMode="auto">
          <a:xfrm>
            <a:off x="8382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92" name="Rectangle 300"/>
          <p:cNvSpPr>
            <a:spLocks noChangeArrowheads="1"/>
          </p:cNvSpPr>
          <p:nvPr/>
        </p:nvSpPr>
        <p:spPr bwMode="auto">
          <a:xfrm>
            <a:off x="10668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93" name="Rectangle 301"/>
          <p:cNvSpPr>
            <a:spLocks noChangeArrowheads="1"/>
          </p:cNvSpPr>
          <p:nvPr/>
        </p:nvSpPr>
        <p:spPr bwMode="auto">
          <a:xfrm>
            <a:off x="12954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94" name="Rectangle 302"/>
          <p:cNvSpPr>
            <a:spLocks noChangeArrowheads="1"/>
          </p:cNvSpPr>
          <p:nvPr/>
        </p:nvSpPr>
        <p:spPr bwMode="auto">
          <a:xfrm>
            <a:off x="15240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95" name="Rectangle 303"/>
          <p:cNvSpPr>
            <a:spLocks noChangeArrowheads="1"/>
          </p:cNvSpPr>
          <p:nvPr/>
        </p:nvSpPr>
        <p:spPr bwMode="auto">
          <a:xfrm>
            <a:off x="17526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96" name="Rectangle 304"/>
          <p:cNvSpPr>
            <a:spLocks noChangeArrowheads="1"/>
          </p:cNvSpPr>
          <p:nvPr/>
        </p:nvSpPr>
        <p:spPr bwMode="auto">
          <a:xfrm>
            <a:off x="19812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97" name="Rectangle 305"/>
          <p:cNvSpPr>
            <a:spLocks noChangeArrowheads="1"/>
          </p:cNvSpPr>
          <p:nvPr/>
        </p:nvSpPr>
        <p:spPr bwMode="auto">
          <a:xfrm>
            <a:off x="22098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98" name="Rectangle 306"/>
          <p:cNvSpPr>
            <a:spLocks noChangeArrowheads="1"/>
          </p:cNvSpPr>
          <p:nvPr/>
        </p:nvSpPr>
        <p:spPr bwMode="auto">
          <a:xfrm>
            <a:off x="24384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699" name="Rectangle 307"/>
          <p:cNvSpPr>
            <a:spLocks noChangeArrowheads="1"/>
          </p:cNvSpPr>
          <p:nvPr/>
        </p:nvSpPr>
        <p:spPr bwMode="auto">
          <a:xfrm>
            <a:off x="26670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00" name="Rectangle 308"/>
          <p:cNvSpPr>
            <a:spLocks noChangeArrowheads="1"/>
          </p:cNvSpPr>
          <p:nvPr/>
        </p:nvSpPr>
        <p:spPr bwMode="auto">
          <a:xfrm>
            <a:off x="28956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01" name="Rectangle 309"/>
          <p:cNvSpPr>
            <a:spLocks noChangeArrowheads="1"/>
          </p:cNvSpPr>
          <p:nvPr/>
        </p:nvSpPr>
        <p:spPr bwMode="auto">
          <a:xfrm>
            <a:off x="31242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02" name="Rectangle 310"/>
          <p:cNvSpPr>
            <a:spLocks noChangeArrowheads="1"/>
          </p:cNvSpPr>
          <p:nvPr/>
        </p:nvSpPr>
        <p:spPr bwMode="auto">
          <a:xfrm>
            <a:off x="33528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03" name="Rectangle 311"/>
          <p:cNvSpPr>
            <a:spLocks noChangeArrowheads="1"/>
          </p:cNvSpPr>
          <p:nvPr/>
        </p:nvSpPr>
        <p:spPr bwMode="auto">
          <a:xfrm>
            <a:off x="35814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04" name="Rectangle 312"/>
          <p:cNvSpPr>
            <a:spLocks noChangeArrowheads="1"/>
          </p:cNvSpPr>
          <p:nvPr/>
        </p:nvSpPr>
        <p:spPr bwMode="auto">
          <a:xfrm>
            <a:off x="38100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05" name="Rectangle 313"/>
          <p:cNvSpPr>
            <a:spLocks noChangeArrowheads="1"/>
          </p:cNvSpPr>
          <p:nvPr/>
        </p:nvSpPr>
        <p:spPr bwMode="auto">
          <a:xfrm>
            <a:off x="40386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06" name="Rectangle 314"/>
          <p:cNvSpPr>
            <a:spLocks noChangeArrowheads="1"/>
          </p:cNvSpPr>
          <p:nvPr/>
        </p:nvSpPr>
        <p:spPr bwMode="auto">
          <a:xfrm>
            <a:off x="4267200" y="55022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07" name="Rectangle 315"/>
          <p:cNvSpPr>
            <a:spLocks noChangeArrowheads="1"/>
          </p:cNvSpPr>
          <p:nvPr/>
        </p:nvSpPr>
        <p:spPr bwMode="auto">
          <a:xfrm>
            <a:off x="3810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08" name="Rectangle 316"/>
          <p:cNvSpPr>
            <a:spLocks noChangeArrowheads="1"/>
          </p:cNvSpPr>
          <p:nvPr/>
        </p:nvSpPr>
        <p:spPr bwMode="auto">
          <a:xfrm>
            <a:off x="6096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09" name="Rectangle 317"/>
          <p:cNvSpPr>
            <a:spLocks noChangeArrowheads="1"/>
          </p:cNvSpPr>
          <p:nvPr/>
        </p:nvSpPr>
        <p:spPr bwMode="auto">
          <a:xfrm>
            <a:off x="8382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10" name="Rectangle 318"/>
          <p:cNvSpPr>
            <a:spLocks noChangeArrowheads="1"/>
          </p:cNvSpPr>
          <p:nvPr/>
        </p:nvSpPr>
        <p:spPr bwMode="auto">
          <a:xfrm>
            <a:off x="10668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11" name="Rectangle 319"/>
          <p:cNvSpPr>
            <a:spLocks noChangeArrowheads="1"/>
          </p:cNvSpPr>
          <p:nvPr/>
        </p:nvSpPr>
        <p:spPr bwMode="auto">
          <a:xfrm>
            <a:off x="12954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12" name="Rectangle 320"/>
          <p:cNvSpPr>
            <a:spLocks noChangeArrowheads="1"/>
          </p:cNvSpPr>
          <p:nvPr/>
        </p:nvSpPr>
        <p:spPr bwMode="auto">
          <a:xfrm>
            <a:off x="15240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13" name="Rectangle 321"/>
          <p:cNvSpPr>
            <a:spLocks noChangeArrowheads="1"/>
          </p:cNvSpPr>
          <p:nvPr/>
        </p:nvSpPr>
        <p:spPr bwMode="auto">
          <a:xfrm>
            <a:off x="17526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14" name="Rectangle 322"/>
          <p:cNvSpPr>
            <a:spLocks noChangeArrowheads="1"/>
          </p:cNvSpPr>
          <p:nvPr/>
        </p:nvSpPr>
        <p:spPr bwMode="auto">
          <a:xfrm>
            <a:off x="19812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15" name="Rectangle 323"/>
          <p:cNvSpPr>
            <a:spLocks noChangeArrowheads="1"/>
          </p:cNvSpPr>
          <p:nvPr/>
        </p:nvSpPr>
        <p:spPr bwMode="auto">
          <a:xfrm>
            <a:off x="22098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16" name="Rectangle 324"/>
          <p:cNvSpPr>
            <a:spLocks noChangeArrowheads="1"/>
          </p:cNvSpPr>
          <p:nvPr/>
        </p:nvSpPr>
        <p:spPr bwMode="auto">
          <a:xfrm>
            <a:off x="24384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17" name="Rectangle 325"/>
          <p:cNvSpPr>
            <a:spLocks noChangeArrowheads="1"/>
          </p:cNvSpPr>
          <p:nvPr/>
        </p:nvSpPr>
        <p:spPr bwMode="auto">
          <a:xfrm>
            <a:off x="26670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18" name="Rectangle 326"/>
          <p:cNvSpPr>
            <a:spLocks noChangeArrowheads="1"/>
          </p:cNvSpPr>
          <p:nvPr/>
        </p:nvSpPr>
        <p:spPr bwMode="auto">
          <a:xfrm>
            <a:off x="28956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19" name="Rectangle 327"/>
          <p:cNvSpPr>
            <a:spLocks noChangeArrowheads="1"/>
          </p:cNvSpPr>
          <p:nvPr/>
        </p:nvSpPr>
        <p:spPr bwMode="auto">
          <a:xfrm>
            <a:off x="31242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20" name="Rectangle 328"/>
          <p:cNvSpPr>
            <a:spLocks noChangeArrowheads="1"/>
          </p:cNvSpPr>
          <p:nvPr/>
        </p:nvSpPr>
        <p:spPr bwMode="auto">
          <a:xfrm>
            <a:off x="33528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21" name="Rectangle 329"/>
          <p:cNvSpPr>
            <a:spLocks noChangeArrowheads="1"/>
          </p:cNvSpPr>
          <p:nvPr/>
        </p:nvSpPr>
        <p:spPr bwMode="auto">
          <a:xfrm>
            <a:off x="35814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22" name="Rectangle 330"/>
          <p:cNvSpPr>
            <a:spLocks noChangeArrowheads="1"/>
          </p:cNvSpPr>
          <p:nvPr/>
        </p:nvSpPr>
        <p:spPr bwMode="auto">
          <a:xfrm>
            <a:off x="38100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23" name="Rectangle 331"/>
          <p:cNvSpPr>
            <a:spLocks noChangeArrowheads="1"/>
          </p:cNvSpPr>
          <p:nvPr/>
        </p:nvSpPr>
        <p:spPr bwMode="auto">
          <a:xfrm>
            <a:off x="40386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24" name="Rectangle 332"/>
          <p:cNvSpPr>
            <a:spLocks noChangeArrowheads="1"/>
          </p:cNvSpPr>
          <p:nvPr/>
        </p:nvSpPr>
        <p:spPr bwMode="auto">
          <a:xfrm>
            <a:off x="4267200" y="5730875"/>
            <a:ext cx="2286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25" name="Oval 333"/>
          <p:cNvSpPr>
            <a:spLocks noChangeArrowheads="1"/>
          </p:cNvSpPr>
          <p:nvPr/>
        </p:nvSpPr>
        <p:spPr bwMode="auto">
          <a:xfrm>
            <a:off x="2743200" y="3749675"/>
            <a:ext cx="1371600" cy="13716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726" name="Line 334"/>
          <p:cNvSpPr>
            <a:spLocks noChangeShapeType="1"/>
          </p:cNvSpPr>
          <p:nvPr/>
        </p:nvSpPr>
        <p:spPr bwMode="auto">
          <a:xfrm flipV="1">
            <a:off x="152400" y="2911475"/>
            <a:ext cx="480060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A0A16-C53F-49D3-8FB4-EBF3EE4A3242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From Uniform </a:t>
            </a:r>
            <a:r>
              <a:rPr lang="en-US" altLang="ja-JP" smtClean="0"/>
              <a:t>G</a:t>
            </a:r>
            <a:r>
              <a:rPr lang="en-US" altLang="zh-TW" smtClean="0"/>
              <a:t>rid to Quadtree</a:t>
            </a:r>
            <a:endParaRPr lang="en-US" altLang="ja-JP" smtClean="0"/>
          </a:p>
        </p:txBody>
      </p:sp>
      <p:grpSp>
        <p:nvGrpSpPr>
          <p:cNvPr id="60419" name="Group 44"/>
          <p:cNvGrpSpPr>
            <a:grpSpLocks/>
          </p:cNvGrpSpPr>
          <p:nvPr/>
        </p:nvGrpSpPr>
        <p:grpSpPr bwMode="auto">
          <a:xfrm>
            <a:off x="2520950" y="1816100"/>
            <a:ext cx="4086225" cy="4102100"/>
            <a:chOff x="1588" y="1144"/>
            <a:chExt cx="2574" cy="2584"/>
          </a:xfrm>
        </p:grpSpPr>
        <p:sp>
          <p:nvSpPr>
            <p:cNvPr id="60420" name="Freeform 15"/>
            <p:cNvSpPr>
              <a:spLocks noEditPoints="1"/>
            </p:cNvSpPr>
            <p:nvPr/>
          </p:nvSpPr>
          <p:spPr bwMode="auto">
            <a:xfrm>
              <a:off x="1652" y="2477"/>
              <a:ext cx="101" cy="101"/>
            </a:xfrm>
            <a:custGeom>
              <a:avLst/>
              <a:gdLst>
                <a:gd name="T0" fmla="*/ 0 w 101"/>
                <a:gd name="T1" fmla="*/ 101 h 101"/>
                <a:gd name="T2" fmla="*/ 46 w 101"/>
                <a:gd name="T3" fmla="*/ 0 h 101"/>
                <a:gd name="T4" fmla="*/ 55 w 101"/>
                <a:gd name="T5" fmla="*/ 0 h 101"/>
                <a:gd name="T6" fmla="*/ 101 w 101"/>
                <a:gd name="T7" fmla="*/ 101 h 101"/>
                <a:gd name="T8" fmla="*/ 83 w 101"/>
                <a:gd name="T9" fmla="*/ 101 h 101"/>
                <a:gd name="T10" fmla="*/ 74 w 101"/>
                <a:gd name="T11" fmla="*/ 74 h 101"/>
                <a:gd name="T12" fmla="*/ 28 w 101"/>
                <a:gd name="T13" fmla="*/ 74 h 101"/>
                <a:gd name="T14" fmla="*/ 19 w 101"/>
                <a:gd name="T15" fmla="*/ 101 h 101"/>
                <a:gd name="T16" fmla="*/ 0 w 101"/>
                <a:gd name="T17" fmla="*/ 101 h 101"/>
                <a:gd name="T18" fmla="*/ 37 w 101"/>
                <a:gd name="T19" fmla="*/ 65 h 101"/>
                <a:gd name="T20" fmla="*/ 65 w 101"/>
                <a:gd name="T21" fmla="*/ 65 h 101"/>
                <a:gd name="T22" fmla="*/ 55 w 101"/>
                <a:gd name="T23" fmla="*/ 28 h 101"/>
                <a:gd name="T24" fmla="*/ 55 w 101"/>
                <a:gd name="T25" fmla="*/ 19 h 101"/>
                <a:gd name="T26" fmla="*/ 46 w 101"/>
                <a:gd name="T27" fmla="*/ 9 h 101"/>
                <a:gd name="T28" fmla="*/ 46 w 101"/>
                <a:gd name="T29" fmla="*/ 19 h 101"/>
                <a:gd name="T30" fmla="*/ 46 w 101"/>
                <a:gd name="T31" fmla="*/ 28 h 101"/>
                <a:gd name="T32" fmla="*/ 37 w 101"/>
                <a:gd name="T33" fmla="*/ 65 h 1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1"/>
                <a:gd name="T52" fmla="*/ 0 h 101"/>
                <a:gd name="T53" fmla="*/ 101 w 101"/>
                <a:gd name="T54" fmla="*/ 101 h 10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1" h="101">
                  <a:moveTo>
                    <a:pt x="0" y="101"/>
                  </a:moveTo>
                  <a:lnTo>
                    <a:pt x="46" y="0"/>
                  </a:lnTo>
                  <a:lnTo>
                    <a:pt x="55" y="0"/>
                  </a:lnTo>
                  <a:lnTo>
                    <a:pt x="101" y="101"/>
                  </a:lnTo>
                  <a:lnTo>
                    <a:pt x="83" y="101"/>
                  </a:lnTo>
                  <a:lnTo>
                    <a:pt x="74" y="74"/>
                  </a:lnTo>
                  <a:lnTo>
                    <a:pt x="28" y="74"/>
                  </a:lnTo>
                  <a:lnTo>
                    <a:pt x="19" y="101"/>
                  </a:lnTo>
                  <a:lnTo>
                    <a:pt x="0" y="101"/>
                  </a:lnTo>
                  <a:close/>
                  <a:moveTo>
                    <a:pt x="37" y="65"/>
                  </a:moveTo>
                  <a:lnTo>
                    <a:pt x="65" y="65"/>
                  </a:lnTo>
                  <a:lnTo>
                    <a:pt x="55" y="28"/>
                  </a:lnTo>
                  <a:lnTo>
                    <a:pt x="55" y="19"/>
                  </a:lnTo>
                  <a:lnTo>
                    <a:pt x="46" y="9"/>
                  </a:lnTo>
                  <a:lnTo>
                    <a:pt x="46" y="19"/>
                  </a:lnTo>
                  <a:lnTo>
                    <a:pt x="46" y="28"/>
                  </a:lnTo>
                  <a:lnTo>
                    <a:pt x="37" y="6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21" name="Freeform 16"/>
            <p:cNvSpPr>
              <a:spLocks noEditPoints="1"/>
            </p:cNvSpPr>
            <p:nvPr/>
          </p:nvSpPr>
          <p:spPr bwMode="auto">
            <a:xfrm>
              <a:off x="1891" y="2063"/>
              <a:ext cx="74" cy="111"/>
            </a:xfrm>
            <a:custGeom>
              <a:avLst/>
              <a:gdLst>
                <a:gd name="T0" fmla="*/ 0 w 74"/>
                <a:gd name="T1" fmla="*/ 111 h 111"/>
                <a:gd name="T2" fmla="*/ 0 w 74"/>
                <a:gd name="T3" fmla="*/ 0 h 111"/>
                <a:gd name="T4" fmla="*/ 37 w 74"/>
                <a:gd name="T5" fmla="*/ 0 h 111"/>
                <a:gd name="T6" fmla="*/ 46 w 74"/>
                <a:gd name="T7" fmla="*/ 0 h 111"/>
                <a:gd name="T8" fmla="*/ 55 w 74"/>
                <a:gd name="T9" fmla="*/ 10 h 111"/>
                <a:gd name="T10" fmla="*/ 65 w 74"/>
                <a:gd name="T11" fmla="*/ 10 h 111"/>
                <a:gd name="T12" fmla="*/ 65 w 74"/>
                <a:gd name="T13" fmla="*/ 19 h 111"/>
                <a:gd name="T14" fmla="*/ 74 w 74"/>
                <a:gd name="T15" fmla="*/ 19 h 111"/>
                <a:gd name="T16" fmla="*/ 74 w 74"/>
                <a:gd name="T17" fmla="*/ 28 h 111"/>
                <a:gd name="T18" fmla="*/ 74 w 74"/>
                <a:gd name="T19" fmla="*/ 37 h 111"/>
                <a:gd name="T20" fmla="*/ 65 w 74"/>
                <a:gd name="T21" fmla="*/ 37 h 111"/>
                <a:gd name="T22" fmla="*/ 65 w 74"/>
                <a:gd name="T23" fmla="*/ 46 h 111"/>
                <a:gd name="T24" fmla="*/ 55 w 74"/>
                <a:gd name="T25" fmla="*/ 46 h 111"/>
                <a:gd name="T26" fmla="*/ 65 w 74"/>
                <a:gd name="T27" fmla="*/ 56 h 111"/>
                <a:gd name="T28" fmla="*/ 74 w 74"/>
                <a:gd name="T29" fmla="*/ 65 h 111"/>
                <a:gd name="T30" fmla="*/ 74 w 74"/>
                <a:gd name="T31" fmla="*/ 65 h 111"/>
                <a:gd name="T32" fmla="*/ 74 w 74"/>
                <a:gd name="T33" fmla="*/ 74 h 111"/>
                <a:gd name="T34" fmla="*/ 74 w 74"/>
                <a:gd name="T35" fmla="*/ 83 h 111"/>
                <a:gd name="T36" fmla="*/ 74 w 74"/>
                <a:gd name="T37" fmla="*/ 92 h 111"/>
                <a:gd name="T38" fmla="*/ 74 w 74"/>
                <a:gd name="T39" fmla="*/ 92 h 111"/>
                <a:gd name="T40" fmla="*/ 65 w 74"/>
                <a:gd name="T41" fmla="*/ 102 h 111"/>
                <a:gd name="T42" fmla="*/ 65 w 74"/>
                <a:gd name="T43" fmla="*/ 102 h 111"/>
                <a:gd name="T44" fmla="*/ 55 w 74"/>
                <a:gd name="T45" fmla="*/ 102 h 111"/>
                <a:gd name="T46" fmla="*/ 46 w 74"/>
                <a:gd name="T47" fmla="*/ 102 h 111"/>
                <a:gd name="T48" fmla="*/ 37 w 74"/>
                <a:gd name="T49" fmla="*/ 111 h 111"/>
                <a:gd name="T50" fmla="*/ 0 w 74"/>
                <a:gd name="T51" fmla="*/ 111 h 111"/>
                <a:gd name="T52" fmla="*/ 9 w 74"/>
                <a:gd name="T53" fmla="*/ 46 h 111"/>
                <a:gd name="T54" fmla="*/ 37 w 74"/>
                <a:gd name="T55" fmla="*/ 46 h 111"/>
                <a:gd name="T56" fmla="*/ 46 w 74"/>
                <a:gd name="T57" fmla="*/ 46 h 111"/>
                <a:gd name="T58" fmla="*/ 46 w 74"/>
                <a:gd name="T59" fmla="*/ 46 h 111"/>
                <a:gd name="T60" fmla="*/ 55 w 74"/>
                <a:gd name="T61" fmla="*/ 46 h 111"/>
                <a:gd name="T62" fmla="*/ 55 w 74"/>
                <a:gd name="T63" fmla="*/ 37 h 111"/>
                <a:gd name="T64" fmla="*/ 55 w 74"/>
                <a:gd name="T65" fmla="*/ 37 h 111"/>
                <a:gd name="T66" fmla="*/ 55 w 74"/>
                <a:gd name="T67" fmla="*/ 28 h 111"/>
                <a:gd name="T68" fmla="*/ 55 w 74"/>
                <a:gd name="T69" fmla="*/ 28 h 111"/>
                <a:gd name="T70" fmla="*/ 55 w 74"/>
                <a:gd name="T71" fmla="*/ 19 h 111"/>
                <a:gd name="T72" fmla="*/ 55 w 74"/>
                <a:gd name="T73" fmla="*/ 19 h 111"/>
                <a:gd name="T74" fmla="*/ 46 w 74"/>
                <a:gd name="T75" fmla="*/ 19 h 111"/>
                <a:gd name="T76" fmla="*/ 46 w 74"/>
                <a:gd name="T77" fmla="*/ 19 h 111"/>
                <a:gd name="T78" fmla="*/ 37 w 74"/>
                <a:gd name="T79" fmla="*/ 19 h 111"/>
                <a:gd name="T80" fmla="*/ 9 w 74"/>
                <a:gd name="T81" fmla="*/ 19 h 111"/>
                <a:gd name="T82" fmla="*/ 9 w 74"/>
                <a:gd name="T83" fmla="*/ 46 h 111"/>
                <a:gd name="T84" fmla="*/ 9 w 74"/>
                <a:gd name="T85" fmla="*/ 92 h 111"/>
                <a:gd name="T86" fmla="*/ 37 w 74"/>
                <a:gd name="T87" fmla="*/ 92 h 111"/>
                <a:gd name="T88" fmla="*/ 46 w 74"/>
                <a:gd name="T89" fmla="*/ 92 h 111"/>
                <a:gd name="T90" fmla="*/ 46 w 74"/>
                <a:gd name="T91" fmla="*/ 92 h 111"/>
                <a:gd name="T92" fmla="*/ 55 w 74"/>
                <a:gd name="T93" fmla="*/ 92 h 111"/>
                <a:gd name="T94" fmla="*/ 55 w 74"/>
                <a:gd name="T95" fmla="*/ 92 h 111"/>
                <a:gd name="T96" fmla="*/ 55 w 74"/>
                <a:gd name="T97" fmla="*/ 92 h 111"/>
                <a:gd name="T98" fmla="*/ 65 w 74"/>
                <a:gd name="T99" fmla="*/ 83 h 111"/>
                <a:gd name="T100" fmla="*/ 65 w 74"/>
                <a:gd name="T101" fmla="*/ 83 h 111"/>
                <a:gd name="T102" fmla="*/ 65 w 74"/>
                <a:gd name="T103" fmla="*/ 74 h 111"/>
                <a:gd name="T104" fmla="*/ 65 w 74"/>
                <a:gd name="T105" fmla="*/ 74 h 111"/>
                <a:gd name="T106" fmla="*/ 55 w 74"/>
                <a:gd name="T107" fmla="*/ 65 h 111"/>
                <a:gd name="T108" fmla="*/ 55 w 74"/>
                <a:gd name="T109" fmla="*/ 65 h 111"/>
                <a:gd name="T110" fmla="*/ 55 w 74"/>
                <a:gd name="T111" fmla="*/ 56 h 111"/>
                <a:gd name="T112" fmla="*/ 46 w 74"/>
                <a:gd name="T113" fmla="*/ 56 h 111"/>
                <a:gd name="T114" fmla="*/ 37 w 74"/>
                <a:gd name="T115" fmla="*/ 56 h 111"/>
                <a:gd name="T116" fmla="*/ 9 w 74"/>
                <a:gd name="T117" fmla="*/ 56 h 111"/>
                <a:gd name="T118" fmla="*/ 9 w 74"/>
                <a:gd name="T119" fmla="*/ 92 h 11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74"/>
                <a:gd name="T181" fmla="*/ 0 h 111"/>
                <a:gd name="T182" fmla="*/ 74 w 74"/>
                <a:gd name="T183" fmla="*/ 111 h 11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74" h="111">
                  <a:moveTo>
                    <a:pt x="0" y="111"/>
                  </a:moveTo>
                  <a:lnTo>
                    <a:pt x="0" y="0"/>
                  </a:lnTo>
                  <a:lnTo>
                    <a:pt x="37" y="0"/>
                  </a:lnTo>
                  <a:lnTo>
                    <a:pt x="46" y="0"/>
                  </a:lnTo>
                  <a:lnTo>
                    <a:pt x="55" y="10"/>
                  </a:lnTo>
                  <a:lnTo>
                    <a:pt x="65" y="10"/>
                  </a:lnTo>
                  <a:lnTo>
                    <a:pt x="65" y="19"/>
                  </a:lnTo>
                  <a:lnTo>
                    <a:pt x="74" y="19"/>
                  </a:lnTo>
                  <a:lnTo>
                    <a:pt x="74" y="28"/>
                  </a:lnTo>
                  <a:lnTo>
                    <a:pt x="74" y="37"/>
                  </a:lnTo>
                  <a:lnTo>
                    <a:pt x="65" y="37"/>
                  </a:lnTo>
                  <a:lnTo>
                    <a:pt x="65" y="46"/>
                  </a:lnTo>
                  <a:lnTo>
                    <a:pt x="55" y="46"/>
                  </a:lnTo>
                  <a:lnTo>
                    <a:pt x="65" y="56"/>
                  </a:lnTo>
                  <a:lnTo>
                    <a:pt x="74" y="65"/>
                  </a:lnTo>
                  <a:lnTo>
                    <a:pt x="74" y="74"/>
                  </a:lnTo>
                  <a:lnTo>
                    <a:pt x="74" y="83"/>
                  </a:lnTo>
                  <a:lnTo>
                    <a:pt x="74" y="92"/>
                  </a:lnTo>
                  <a:lnTo>
                    <a:pt x="65" y="102"/>
                  </a:lnTo>
                  <a:lnTo>
                    <a:pt x="55" y="102"/>
                  </a:lnTo>
                  <a:lnTo>
                    <a:pt x="46" y="102"/>
                  </a:lnTo>
                  <a:lnTo>
                    <a:pt x="37" y="111"/>
                  </a:lnTo>
                  <a:lnTo>
                    <a:pt x="0" y="111"/>
                  </a:lnTo>
                  <a:close/>
                  <a:moveTo>
                    <a:pt x="9" y="46"/>
                  </a:moveTo>
                  <a:lnTo>
                    <a:pt x="37" y="46"/>
                  </a:lnTo>
                  <a:lnTo>
                    <a:pt x="46" y="46"/>
                  </a:lnTo>
                  <a:lnTo>
                    <a:pt x="55" y="46"/>
                  </a:lnTo>
                  <a:lnTo>
                    <a:pt x="55" y="37"/>
                  </a:lnTo>
                  <a:lnTo>
                    <a:pt x="55" y="28"/>
                  </a:lnTo>
                  <a:lnTo>
                    <a:pt x="55" y="19"/>
                  </a:lnTo>
                  <a:lnTo>
                    <a:pt x="46" y="19"/>
                  </a:lnTo>
                  <a:lnTo>
                    <a:pt x="37" y="19"/>
                  </a:lnTo>
                  <a:lnTo>
                    <a:pt x="9" y="19"/>
                  </a:lnTo>
                  <a:lnTo>
                    <a:pt x="9" y="46"/>
                  </a:lnTo>
                  <a:close/>
                  <a:moveTo>
                    <a:pt x="9" y="92"/>
                  </a:moveTo>
                  <a:lnTo>
                    <a:pt x="37" y="92"/>
                  </a:lnTo>
                  <a:lnTo>
                    <a:pt x="46" y="92"/>
                  </a:lnTo>
                  <a:lnTo>
                    <a:pt x="55" y="92"/>
                  </a:lnTo>
                  <a:lnTo>
                    <a:pt x="65" y="83"/>
                  </a:lnTo>
                  <a:lnTo>
                    <a:pt x="65" y="74"/>
                  </a:lnTo>
                  <a:lnTo>
                    <a:pt x="55" y="65"/>
                  </a:lnTo>
                  <a:lnTo>
                    <a:pt x="55" y="56"/>
                  </a:lnTo>
                  <a:lnTo>
                    <a:pt x="46" y="56"/>
                  </a:lnTo>
                  <a:lnTo>
                    <a:pt x="37" y="56"/>
                  </a:lnTo>
                  <a:lnTo>
                    <a:pt x="9" y="56"/>
                  </a:lnTo>
                  <a:lnTo>
                    <a:pt x="9" y="9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22" name="Rectangle 17"/>
            <p:cNvSpPr>
              <a:spLocks noChangeArrowheads="1"/>
            </p:cNvSpPr>
            <p:nvPr/>
          </p:nvSpPr>
          <p:spPr bwMode="auto">
            <a:xfrm>
              <a:off x="1588" y="1153"/>
              <a:ext cx="2574" cy="2566"/>
            </a:xfrm>
            <a:prstGeom prst="rect">
              <a:avLst/>
            </a:prstGeom>
            <a:solidFill>
              <a:srgbClr val="CCCCCC"/>
            </a:solidFill>
            <a:ln w="0">
              <a:solidFill>
                <a:srgbClr val="CCCC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23" name="Rectangle 18"/>
            <p:cNvSpPr>
              <a:spLocks noChangeArrowheads="1"/>
            </p:cNvSpPr>
            <p:nvPr/>
          </p:nvSpPr>
          <p:spPr bwMode="auto">
            <a:xfrm>
              <a:off x="1900" y="1466"/>
              <a:ext cx="322" cy="32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24" name="Rectangle 19"/>
            <p:cNvSpPr>
              <a:spLocks noChangeArrowheads="1"/>
            </p:cNvSpPr>
            <p:nvPr/>
          </p:nvSpPr>
          <p:spPr bwMode="auto">
            <a:xfrm>
              <a:off x="2544" y="1153"/>
              <a:ext cx="322" cy="31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25" name="Rectangle 20"/>
            <p:cNvSpPr>
              <a:spLocks noChangeArrowheads="1"/>
            </p:cNvSpPr>
            <p:nvPr/>
          </p:nvSpPr>
          <p:spPr bwMode="auto">
            <a:xfrm>
              <a:off x="1900" y="2431"/>
              <a:ext cx="966" cy="64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26" name="Rectangle 21"/>
            <p:cNvSpPr>
              <a:spLocks noChangeArrowheads="1"/>
            </p:cNvSpPr>
            <p:nvPr/>
          </p:nvSpPr>
          <p:spPr bwMode="auto">
            <a:xfrm>
              <a:off x="2222" y="3075"/>
              <a:ext cx="644" cy="3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27" name="Rectangle 22"/>
            <p:cNvSpPr>
              <a:spLocks noChangeArrowheads="1"/>
            </p:cNvSpPr>
            <p:nvPr/>
          </p:nvSpPr>
          <p:spPr bwMode="auto">
            <a:xfrm>
              <a:off x="3188" y="3397"/>
              <a:ext cx="974" cy="3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28" name="Rectangle 23"/>
            <p:cNvSpPr>
              <a:spLocks noChangeArrowheads="1"/>
            </p:cNvSpPr>
            <p:nvPr/>
          </p:nvSpPr>
          <p:spPr bwMode="auto">
            <a:xfrm>
              <a:off x="3509" y="3075"/>
              <a:ext cx="653" cy="3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29" name="Rectangle 24"/>
            <p:cNvSpPr>
              <a:spLocks noChangeArrowheads="1"/>
            </p:cNvSpPr>
            <p:nvPr/>
          </p:nvSpPr>
          <p:spPr bwMode="auto">
            <a:xfrm>
              <a:off x="3831" y="2431"/>
              <a:ext cx="331" cy="64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30" name="Rectangle 25"/>
            <p:cNvSpPr>
              <a:spLocks noChangeArrowheads="1"/>
            </p:cNvSpPr>
            <p:nvPr/>
          </p:nvSpPr>
          <p:spPr bwMode="auto">
            <a:xfrm>
              <a:off x="1588" y="1153"/>
              <a:ext cx="2574" cy="2566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31" name="Line 26"/>
            <p:cNvSpPr>
              <a:spLocks noChangeShapeType="1"/>
            </p:cNvSpPr>
            <p:nvPr/>
          </p:nvSpPr>
          <p:spPr bwMode="auto">
            <a:xfrm>
              <a:off x="2866" y="1153"/>
              <a:ext cx="1" cy="256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32" name="Line 27"/>
            <p:cNvSpPr>
              <a:spLocks noChangeShapeType="1"/>
            </p:cNvSpPr>
            <p:nvPr/>
          </p:nvSpPr>
          <p:spPr bwMode="auto">
            <a:xfrm>
              <a:off x="1588" y="2431"/>
              <a:ext cx="2574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33" name="Line 28"/>
            <p:cNvSpPr>
              <a:spLocks noChangeShapeType="1"/>
            </p:cNvSpPr>
            <p:nvPr/>
          </p:nvSpPr>
          <p:spPr bwMode="auto">
            <a:xfrm>
              <a:off x="1588" y="1797"/>
              <a:ext cx="2565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34" name="Line 29"/>
            <p:cNvSpPr>
              <a:spLocks noChangeShapeType="1"/>
            </p:cNvSpPr>
            <p:nvPr/>
          </p:nvSpPr>
          <p:spPr bwMode="auto">
            <a:xfrm>
              <a:off x="1588" y="1475"/>
              <a:ext cx="2565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35" name="Line 30"/>
            <p:cNvSpPr>
              <a:spLocks noChangeShapeType="1"/>
            </p:cNvSpPr>
            <p:nvPr/>
          </p:nvSpPr>
          <p:spPr bwMode="auto">
            <a:xfrm>
              <a:off x="1588" y="3075"/>
              <a:ext cx="2574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36" name="Line 31"/>
            <p:cNvSpPr>
              <a:spLocks noChangeShapeType="1"/>
            </p:cNvSpPr>
            <p:nvPr/>
          </p:nvSpPr>
          <p:spPr bwMode="auto">
            <a:xfrm>
              <a:off x="2222" y="1153"/>
              <a:ext cx="1" cy="256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37" name="Line 32"/>
            <p:cNvSpPr>
              <a:spLocks noChangeShapeType="1"/>
            </p:cNvSpPr>
            <p:nvPr/>
          </p:nvSpPr>
          <p:spPr bwMode="auto">
            <a:xfrm>
              <a:off x="3509" y="1162"/>
              <a:ext cx="1" cy="255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38" name="Line 33"/>
            <p:cNvSpPr>
              <a:spLocks noChangeShapeType="1"/>
            </p:cNvSpPr>
            <p:nvPr/>
          </p:nvSpPr>
          <p:spPr bwMode="auto">
            <a:xfrm>
              <a:off x="1597" y="3406"/>
              <a:ext cx="2565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39" name="Line 34"/>
            <p:cNvSpPr>
              <a:spLocks noChangeShapeType="1"/>
            </p:cNvSpPr>
            <p:nvPr/>
          </p:nvSpPr>
          <p:spPr bwMode="auto">
            <a:xfrm>
              <a:off x="3188" y="1144"/>
              <a:ext cx="1" cy="257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40" name="Line 35"/>
            <p:cNvSpPr>
              <a:spLocks noChangeShapeType="1"/>
            </p:cNvSpPr>
            <p:nvPr/>
          </p:nvSpPr>
          <p:spPr bwMode="auto">
            <a:xfrm>
              <a:off x="3831" y="1144"/>
              <a:ext cx="1" cy="257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41" name="Line 36"/>
            <p:cNvSpPr>
              <a:spLocks noChangeShapeType="1"/>
            </p:cNvSpPr>
            <p:nvPr/>
          </p:nvSpPr>
          <p:spPr bwMode="auto">
            <a:xfrm>
              <a:off x="1588" y="2762"/>
              <a:ext cx="2565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42" name="Line 37"/>
            <p:cNvSpPr>
              <a:spLocks noChangeShapeType="1"/>
            </p:cNvSpPr>
            <p:nvPr/>
          </p:nvSpPr>
          <p:spPr bwMode="auto">
            <a:xfrm>
              <a:off x="1900" y="1153"/>
              <a:ext cx="1" cy="257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43" name="Line 38"/>
            <p:cNvSpPr>
              <a:spLocks noChangeShapeType="1"/>
            </p:cNvSpPr>
            <p:nvPr/>
          </p:nvSpPr>
          <p:spPr bwMode="auto">
            <a:xfrm>
              <a:off x="2544" y="1153"/>
              <a:ext cx="1" cy="257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44" name="Line 39"/>
            <p:cNvSpPr>
              <a:spLocks noChangeShapeType="1"/>
            </p:cNvSpPr>
            <p:nvPr/>
          </p:nvSpPr>
          <p:spPr bwMode="auto">
            <a:xfrm>
              <a:off x="1588" y="2100"/>
              <a:ext cx="2574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45" name="Freeform 40"/>
            <p:cNvSpPr>
              <a:spLocks/>
            </p:cNvSpPr>
            <p:nvPr/>
          </p:nvSpPr>
          <p:spPr bwMode="auto">
            <a:xfrm>
              <a:off x="1615" y="1180"/>
              <a:ext cx="2520" cy="2521"/>
            </a:xfrm>
            <a:custGeom>
              <a:avLst/>
              <a:gdLst>
                <a:gd name="T0" fmla="*/ 0 w 2520"/>
                <a:gd name="T1" fmla="*/ 1638 h 2521"/>
                <a:gd name="T2" fmla="*/ 83 w 2520"/>
                <a:gd name="T3" fmla="*/ 460 h 2521"/>
                <a:gd name="T4" fmla="*/ 102 w 2520"/>
                <a:gd name="T5" fmla="*/ 350 h 2521"/>
                <a:gd name="T6" fmla="*/ 157 w 2520"/>
                <a:gd name="T7" fmla="*/ 249 h 2521"/>
                <a:gd name="T8" fmla="*/ 239 w 2520"/>
                <a:gd name="T9" fmla="*/ 175 h 2521"/>
                <a:gd name="T10" fmla="*/ 341 w 2520"/>
                <a:gd name="T11" fmla="*/ 120 h 2521"/>
                <a:gd name="T12" fmla="*/ 460 w 2520"/>
                <a:gd name="T13" fmla="*/ 102 h 2521"/>
                <a:gd name="T14" fmla="*/ 552 w 2520"/>
                <a:gd name="T15" fmla="*/ 120 h 2521"/>
                <a:gd name="T16" fmla="*/ 635 w 2520"/>
                <a:gd name="T17" fmla="*/ 157 h 2521"/>
                <a:gd name="T18" fmla="*/ 708 w 2520"/>
                <a:gd name="T19" fmla="*/ 212 h 2521"/>
                <a:gd name="T20" fmla="*/ 718 w 2520"/>
                <a:gd name="T21" fmla="*/ 212 h 2521"/>
                <a:gd name="T22" fmla="*/ 718 w 2520"/>
                <a:gd name="T23" fmla="*/ 212 h 2521"/>
                <a:gd name="T24" fmla="*/ 727 w 2520"/>
                <a:gd name="T25" fmla="*/ 221 h 2521"/>
                <a:gd name="T26" fmla="*/ 736 w 2520"/>
                <a:gd name="T27" fmla="*/ 221 h 2521"/>
                <a:gd name="T28" fmla="*/ 828 w 2520"/>
                <a:gd name="T29" fmla="*/ 286 h 2521"/>
                <a:gd name="T30" fmla="*/ 929 w 2520"/>
                <a:gd name="T31" fmla="*/ 332 h 2521"/>
                <a:gd name="T32" fmla="*/ 1049 w 2520"/>
                <a:gd name="T33" fmla="*/ 350 h 2521"/>
                <a:gd name="T34" fmla="*/ 1159 w 2520"/>
                <a:gd name="T35" fmla="*/ 332 h 2521"/>
                <a:gd name="T36" fmla="*/ 1260 w 2520"/>
                <a:gd name="T37" fmla="*/ 295 h 2521"/>
                <a:gd name="T38" fmla="*/ 1692 w 2520"/>
                <a:gd name="T39" fmla="*/ 83 h 2521"/>
                <a:gd name="T40" fmla="*/ 1830 w 2520"/>
                <a:gd name="T41" fmla="*/ 19 h 2521"/>
                <a:gd name="T42" fmla="*/ 1986 w 2520"/>
                <a:gd name="T43" fmla="*/ 0 h 2521"/>
                <a:gd name="T44" fmla="*/ 2152 w 2520"/>
                <a:gd name="T45" fmla="*/ 28 h 2521"/>
                <a:gd name="T46" fmla="*/ 2299 w 2520"/>
                <a:gd name="T47" fmla="*/ 102 h 2521"/>
                <a:gd name="T48" fmla="*/ 2419 w 2520"/>
                <a:gd name="T49" fmla="*/ 221 h 2521"/>
                <a:gd name="T50" fmla="*/ 2492 w 2520"/>
                <a:gd name="T51" fmla="*/ 368 h 2521"/>
                <a:gd name="T52" fmla="*/ 2520 w 2520"/>
                <a:gd name="T53" fmla="*/ 534 h 2521"/>
                <a:gd name="T54" fmla="*/ 2501 w 2520"/>
                <a:gd name="T55" fmla="*/ 672 h 2521"/>
                <a:gd name="T56" fmla="*/ 2455 w 2520"/>
                <a:gd name="T57" fmla="*/ 791 h 2521"/>
                <a:gd name="T58" fmla="*/ 1573 w 2520"/>
                <a:gd name="T59" fmla="*/ 2217 h 2521"/>
                <a:gd name="T60" fmla="*/ 1435 w 2520"/>
                <a:gd name="T61" fmla="*/ 2346 h 2521"/>
                <a:gd name="T62" fmla="*/ 1278 w 2520"/>
                <a:gd name="T63" fmla="*/ 2438 h 2521"/>
                <a:gd name="T64" fmla="*/ 1095 w 2520"/>
                <a:gd name="T65" fmla="*/ 2502 h 2521"/>
                <a:gd name="T66" fmla="*/ 892 w 2520"/>
                <a:gd name="T67" fmla="*/ 2521 h 2521"/>
                <a:gd name="T68" fmla="*/ 690 w 2520"/>
                <a:gd name="T69" fmla="*/ 2493 h 2521"/>
                <a:gd name="T70" fmla="*/ 506 w 2520"/>
                <a:gd name="T71" fmla="*/ 2429 h 2521"/>
                <a:gd name="T72" fmla="*/ 341 w 2520"/>
                <a:gd name="T73" fmla="*/ 2318 h 2521"/>
                <a:gd name="T74" fmla="*/ 203 w 2520"/>
                <a:gd name="T75" fmla="*/ 2180 h 2521"/>
                <a:gd name="T76" fmla="*/ 92 w 2520"/>
                <a:gd name="T77" fmla="*/ 2015 h 2521"/>
                <a:gd name="T78" fmla="*/ 28 w 2520"/>
                <a:gd name="T79" fmla="*/ 1822 h 2521"/>
                <a:gd name="T80" fmla="*/ 0 w 2520"/>
                <a:gd name="T81" fmla="*/ 1619 h 252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20"/>
                <a:gd name="T124" fmla="*/ 0 h 2521"/>
                <a:gd name="T125" fmla="*/ 2520 w 2520"/>
                <a:gd name="T126" fmla="*/ 2521 h 252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20" h="2521">
                  <a:moveTo>
                    <a:pt x="0" y="1638"/>
                  </a:moveTo>
                  <a:lnTo>
                    <a:pt x="83" y="460"/>
                  </a:lnTo>
                  <a:lnTo>
                    <a:pt x="102" y="350"/>
                  </a:lnTo>
                  <a:lnTo>
                    <a:pt x="157" y="249"/>
                  </a:lnTo>
                  <a:lnTo>
                    <a:pt x="239" y="175"/>
                  </a:lnTo>
                  <a:lnTo>
                    <a:pt x="341" y="120"/>
                  </a:lnTo>
                  <a:lnTo>
                    <a:pt x="460" y="102"/>
                  </a:lnTo>
                  <a:lnTo>
                    <a:pt x="552" y="120"/>
                  </a:lnTo>
                  <a:lnTo>
                    <a:pt x="635" y="157"/>
                  </a:lnTo>
                  <a:lnTo>
                    <a:pt x="708" y="212"/>
                  </a:lnTo>
                  <a:lnTo>
                    <a:pt x="718" y="212"/>
                  </a:lnTo>
                  <a:lnTo>
                    <a:pt x="727" y="221"/>
                  </a:lnTo>
                  <a:lnTo>
                    <a:pt x="736" y="221"/>
                  </a:lnTo>
                  <a:lnTo>
                    <a:pt x="828" y="286"/>
                  </a:lnTo>
                  <a:lnTo>
                    <a:pt x="929" y="332"/>
                  </a:lnTo>
                  <a:lnTo>
                    <a:pt x="1049" y="350"/>
                  </a:lnTo>
                  <a:lnTo>
                    <a:pt x="1159" y="332"/>
                  </a:lnTo>
                  <a:lnTo>
                    <a:pt x="1260" y="295"/>
                  </a:lnTo>
                  <a:lnTo>
                    <a:pt x="1692" y="83"/>
                  </a:lnTo>
                  <a:lnTo>
                    <a:pt x="1830" y="19"/>
                  </a:lnTo>
                  <a:lnTo>
                    <a:pt x="1986" y="0"/>
                  </a:lnTo>
                  <a:lnTo>
                    <a:pt x="2152" y="28"/>
                  </a:lnTo>
                  <a:lnTo>
                    <a:pt x="2299" y="102"/>
                  </a:lnTo>
                  <a:lnTo>
                    <a:pt x="2419" y="221"/>
                  </a:lnTo>
                  <a:lnTo>
                    <a:pt x="2492" y="368"/>
                  </a:lnTo>
                  <a:lnTo>
                    <a:pt x="2520" y="534"/>
                  </a:lnTo>
                  <a:lnTo>
                    <a:pt x="2501" y="672"/>
                  </a:lnTo>
                  <a:lnTo>
                    <a:pt x="2455" y="791"/>
                  </a:lnTo>
                  <a:lnTo>
                    <a:pt x="1573" y="2217"/>
                  </a:lnTo>
                  <a:lnTo>
                    <a:pt x="1435" y="2346"/>
                  </a:lnTo>
                  <a:lnTo>
                    <a:pt x="1278" y="2438"/>
                  </a:lnTo>
                  <a:lnTo>
                    <a:pt x="1095" y="2502"/>
                  </a:lnTo>
                  <a:lnTo>
                    <a:pt x="892" y="2521"/>
                  </a:lnTo>
                  <a:lnTo>
                    <a:pt x="690" y="2493"/>
                  </a:lnTo>
                  <a:lnTo>
                    <a:pt x="506" y="2429"/>
                  </a:lnTo>
                  <a:lnTo>
                    <a:pt x="341" y="2318"/>
                  </a:lnTo>
                  <a:lnTo>
                    <a:pt x="203" y="2180"/>
                  </a:lnTo>
                  <a:lnTo>
                    <a:pt x="92" y="2015"/>
                  </a:lnTo>
                  <a:lnTo>
                    <a:pt x="28" y="1822"/>
                  </a:lnTo>
                  <a:lnTo>
                    <a:pt x="0" y="1619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46" name="Freeform 41"/>
            <p:cNvSpPr>
              <a:spLocks/>
            </p:cNvSpPr>
            <p:nvPr/>
          </p:nvSpPr>
          <p:spPr bwMode="auto">
            <a:xfrm>
              <a:off x="1781" y="2100"/>
              <a:ext cx="1416" cy="1417"/>
            </a:xfrm>
            <a:custGeom>
              <a:avLst/>
              <a:gdLst>
                <a:gd name="T0" fmla="*/ 0 w 1416"/>
                <a:gd name="T1" fmla="*/ 708 h 1417"/>
                <a:gd name="T2" fmla="*/ 27 w 1416"/>
                <a:gd name="T3" fmla="*/ 524 h 1417"/>
                <a:gd name="T4" fmla="*/ 101 w 1416"/>
                <a:gd name="T5" fmla="*/ 350 h 1417"/>
                <a:gd name="T6" fmla="*/ 211 w 1416"/>
                <a:gd name="T7" fmla="*/ 212 h 1417"/>
                <a:gd name="T8" fmla="*/ 349 w 1416"/>
                <a:gd name="T9" fmla="*/ 101 h 1417"/>
                <a:gd name="T10" fmla="*/ 515 w 1416"/>
                <a:gd name="T11" fmla="*/ 28 h 1417"/>
                <a:gd name="T12" fmla="*/ 708 w 1416"/>
                <a:gd name="T13" fmla="*/ 0 h 1417"/>
                <a:gd name="T14" fmla="*/ 892 w 1416"/>
                <a:gd name="T15" fmla="*/ 28 h 1417"/>
                <a:gd name="T16" fmla="*/ 1066 w 1416"/>
                <a:gd name="T17" fmla="*/ 101 h 1417"/>
                <a:gd name="T18" fmla="*/ 1204 w 1416"/>
                <a:gd name="T19" fmla="*/ 212 h 1417"/>
                <a:gd name="T20" fmla="*/ 1315 w 1416"/>
                <a:gd name="T21" fmla="*/ 350 h 1417"/>
                <a:gd name="T22" fmla="*/ 1388 w 1416"/>
                <a:gd name="T23" fmla="*/ 524 h 1417"/>
                <a:gd name="T24" fmla="*/ 1416 w 1416"/>
                <a:gd name="T25" fmla="*/ 708 h 1417"/>
                <a:gd name="T26" fmla="*/ 1388 w 1416"/>
                <a:gd name="T27" fmla="*/ 902 h 1417"/>
                <a:gd name="T28" fmla="*/ 1315 w 1416"/>
                <a:gd name="T29" fmla="*/ 1067 h 1417"/>
                <a:gd name="T30" fmla="*/ 1204 w 1416"/>
                <a:gd name="T31" fmla="*/ 1214 h 1417"/>
                <a:gd name="T32" fmla="*/ 1066 w 1416"/>
                <a:gd name="T33" fmla="*/ 1325 h 1417"/>
                <a:gd name="T34" fmla="*/ 892 w 1416"/>
                <a:gd name="T35" fmla="*/ 1389 h 1417"/>
                <a:gd name="T36" fmla="*/ 708 w 1416"/>
                <a:gd name="T37" fmla="*/ 1417 h 1417"/>
                <a:gd name="T38" fmla="*/ 515 w 1416"/>
                <a:gd name="T39" fmla="*/ 1389 h 1417"/>
                <a:gd name="T40" fmla="*/ 349 w 1416"/>
                <a:gd name="T41" fmla="*/ 1325 h 1417"/>
                <a:gd name="T42" fmla="*/ 211 w 1416"/>
                <a:gd name="T43" fmla="*/ 1214 h 1417"/>
                <a:gd name="T44" fmla="*/ 101 w 1416"/>
                <a:gd name="T45" fmla="*/ 1067 h 1417"/>
                <a:gd name="T46" fmla="*/ 27 w 1416"/>
                <a:gd name="T47" fmla="*/ 902 h 1417"/>
                <a:gd name="T48" fmla="*/ 0 w 1416"/>
                <a:gd name="T49" fmla="*/ 708 h 14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16"/>
                <a:gd name="T76" fmla="*/ 0 h 1417"/>
                <a:gd name="T77" fmla="*/ 1416 w 1416"/>
                <a:gd name="T78" fmla="*/ 1417 h 141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16" h="1417">
                  <a:moveTo>
                    <a:pt x="0" y="708"/>
                  </a:moveTo>
                  <a:lnTo>
                    <a:pt x="27" y="524"/>
                  </a:lnTo>
                  <a:lnTo>
                    <a:pt x="101" y="350"/>
                  </a:lnTo>
                  <a:lnTo>
                    <a:pt x="211" y="212"/>
                  </a:lnTo>
                  <a:lnTo>
                    <a:pt x="349" y="101"/>
                  </a:lnTo>
                  <a:lnTo>
                    <a:pt x="515" y="28"/>
                  </a:lnTo>
                  <a:lnTo>
                    <a:pt x="708" y="0"/>
                  </a:lnTo>
                  <a:lnTo>
                    <a:pt x="892" y="28"/>
                  </a:lnTo>
                  <a:lnTo>
                    <a:pt x="1066" y="101"/>
                  </a:lnTo>
                  <a:lnTo>
                    <a:pt x="1204" y="212"/>
                  </a:lnTo>
                  <a:lnTo>
                    <a:pt x="1315" y="350"/>
                  </a:lnTo>
                  <a:lnTo>
                    <a:pt x="1388" y="524"/>
                  </a:lnTo>
                  <a:lnTo>
                    <a:pt x="1416" y="708"/>
                  </a:lnTo>
                  <a:lnTo>
                    <a:pt x="1388" y="902"/>
                  </a:lnTo>
                  <a:lnTo>
                    <a:pt x="1315" y="1067"/>
                  </a:lnTo>
                  <a:lnTo>
                    <a:pt x="1204" y="1214"/>
                  </a:lnTo>
                  <a:lnTo>
                    <a:pt x="1066" y="1325"/>
                  </a:lnTo>
                  <a:lnTo>
                    <a:pt x="892" y="1389"/>
                  </a:lnTo>
                  <a:lnTo>
                    <a:pt x="708" y="1417"/>
                  </a:lnTo>
                  <a:lnTo>
                    <a:pt x="515" y="1389"/>
                  </a:lnTo>
                  <a:lnTo>
                    <a:pt x="349" y="1325"/>
                  </a:lnTo>
                  <a:lnTo>
                    <a:pt x="211" y="1214"/>
                  </a:lnTo>
                  <a:lnTo>
                    <a:pt x="101" y="1067"/>
                  </a:lnTo>
                  <a:lnTo>
                    <a:pt x="27" y="902"/>
                  </a:lnTo>
                  <a:lnTo>
                    <a:pt x="0" y="708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47" name="Freeform 42"/>
            <p:cNvSpPr>
              <a:spLocks/>
            </p:cNvSpPr>
            <p:nvPr/>
          </p:nvSpPr>
          <p:spPr bwMode="auto">
            <a:xfrm>
              <a:off x="1827" y="1401"/>
              <a:ext cx="460" cy="469"/>
            </a:xfrm>
            <a:custGeom>
              <a:avLst/>
              <a:gdLst>
                <a:gd name="T0" fmla="*/ 0 w 460"/>
                <a:gd name="T1" fmla="*/ 239 h 469"/>
                <a:gd name="T2" fmla="*/ 18 w 460"/>
                <a:gd name="T3" fmla="*/ 147 h 469"/>
                <a:gd name="T4" fmla="*/ 64 w 460"/>
                <a:gd name="T5" fmla="*/ 74 h 469"/>
                <a:gd name="T6" fmla="*/ 138 w 460"/>
                <a:gd name="T7" fmla="*/ 19 h 469"/>
                <a:gd name="T8" fmla="*/ 230 w 460"/>
                <a:gd name="T9" fmla="*/ 0 h 469"/>
                <a:gd name="T10" fmla="*/ 312 w 460"/>
                <a:gd name="T11" fmla="*/ 19 h 469"/>
                <a:gd name="T12" fmla="*/ 386 w 460"/>
                <a:gd name="T13" fmla="*/ 74 h 469"/>
                <a:gd name="T14" fmla="*/ 441 w 460"/>
                <a:gd name="T15" fmla="*/ 147 h 469"/>
                <a:gd name="T16" fmla="*/ 460 w 460"/>
                <a:gd name="T17" fmla="*/ 239 h 469"/>
                <a:gd name="T18" fmla="*/ 441 w 460"/>
                <a:gd name="T19" fmla="*/ 322 h 469"/>
                <a:gd name="T20" fmla="*/ 386 w 460"/>
                <a:gd name="T21" fmla="*/ 396 h 469"/>
                <a:gd name="T22" fmla="*/ 312 w 460"/>
                <a:gd name="T23" fmla="*/ 451 h 469"/>
                <a:gd name="T24" fmla="*/ 230 w 460"/>
                <a:gd name="T25" fmla="*/ 469 h 469"/>
                <a:gd name="T26" fmla="*/ 138 w 460"/>
                <a:gd name="T27" fmla="*/ 451 h 469"/>
                <a:gd name="T28" fmla="*/ 64 w 460"/>
                <a:gd name="T29" fmla="*/ 396 h 469"/>
                <a:gd name="T30" fmla="*/ 18 w 460"/>
                <a:gd name="T31" fmla="*/ 322 h 469"/>
                <a:gd name="T32" fmla="*/ 0 w 460"/>
                <a:gd name="T33" fmla="*/ 239 h 46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60"/>
                <a:gd name="T52" fmla="*/ 0 h 469"/>
                <a:gd name="T53" fmla="*/ 460 w 460"/>
                <a:gd name="T54" fmla="*/ 469 h 46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60" h="469">
                  <a:moveTo>
                    <a:pt x="0" y="239"/>
                  </a:moveTo>
                  <a:lnTo>
                    <a:pt x="18" y="147"/>
                  </a:lnTo>
                  <a:lnTo>
                    <a:pt x="64" y="74"/>
                  </a:lnTo>
                  <a:lnTo>
                    <a:pt x="138" y="19"/>
                  </a:lnTo>
                  <a:lnTo>
                    <a:pt x="230" y="0"/>
                  </a:lnTo>
                  <a:lnTo>
                    <a:pt x="312" y="19"/>
                  </a:lnTo>
                  <a:lnTo>
                    <a:pt x="386" y="74"/>
                  </a:lnTo>
                  <a:lnTo>
                    <a:pt x="441" y="147"/>
                  </a:lnTo>
                  <a:lnTo>
                    <a:pt x="460" y="239"/>
                  </a:lnTo>
                  <a:lnTo>
                    <a:pt x="441" y="322"/>
                  </a:lnTo>
                  <a:lnTo>
                    <a:pt x="386" y="396"/>
                  </a:lnTo>
                  <a:lnTo>
                    <a:pt x="312" y="451"/>
                  </a:lnTo>
                  <a:lnTo>
                    <a:pt x="230" y="469"/>
                  </a:lnTo>
                  <a:lnTo>
                    <a:pt x="138" y="451"/>
                  </a:lnTo>
                  <a:lnTo>
                    <a:pt x="64" y="396"/>
                  </a:lnTo>
                  <a:lnTo>
                    <a:pt x="18" y="322"/>
                  </a:lnTo>
                  <a:lnTo>
                    <a:pt x="0" y="239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56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Quadtree (Octrees)</a:t>
            </a:r>
          </a:p>
        </p:txBody>
      </p:sp>
      <p:grpSp>
        <p:nvGrpSpPr>
          <p:cNvPr id="61443" name="Group 40"/>
          <p:cNvGrpSpPr>
            <a:grpSpLocks/>
          </p:cNvGrpSpPr>
          <p:nvPr/>
        </p:nvGrpSpPr>
        <p:grpSpPr bwMode="auto">
          <a:xfrm>
            <a:off x="2528888" y="1819275"/>
            <a:ext cx="4090987" cy="4089400"/>
            <a:chOff x="1593" y="1146"/>
            <a:chExt cx="2577" cy="2576"/>
          </a:xfrm>
        </p:grpSpPr>
        <p:sp>
          <p:nvSpPr>
            <p:cNvPr id="61445" name="Rectangle 11"/>
            <p:cNvSpPr>
              <a:spLocks noChangeArrowheads="1"/>
            </p:cNvSpPr>
            <p:nvPr/>
          </p:nvSpPr>
          <p:spPr bwMode="auto">
            <a:xfrm>
              <a:off x="1593" y="1146"/>
              <a:ext cx="2577" cy="2576"/>
            </a:xfrm>
            <a:prstGeom prst="rect">
              <a:avLst/>
            </a:prstGeom>
            <a:solidFill>
              <a:srgbClr val="CCCCCC"/>
            </a:solidFill>
            <a:ln w="0">
              <a:solidFill>
                <a:srgbClr val="CCCC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46" name="Rectangle 12"/>
            <p:cNvSpPr>
              <a:spLocks noChangeArrowheads="1"/>
            </p:cNvSpPr>
            <p:nvPr/>
          </p:nvSpPr>
          <p:spPr bwMode="auto">
            <a:xfrm>
              <a:off x="1906" y="1468"/>
              <a:ext cx="322" cy="3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47" name="Rectangle 13"/>
            <p:cNvSpPr>
              <a:spLocks noChangeArrowheads="1"/>
            </p:cNvSpPr>
            <p:nvPr/>
          </p:nvSpPr>
          <p:spPr bwMode="auto">
            <a:xfrm>
              <a:off x="2550" y="1146"/>
              <a:ext cx="322" cy="3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48" name="Rectangle 14"/>
            <p:cNvSpPr>
              <a:spLocks noChangeArrowheads="1"/>
            </p:cNvSpPr>
            <p:nvPr/>
          </p:nvSpPr>
          <p:spPr bwMode="auto">
            <a:xfrm>
              <a:off x="1906" y="2434"/>
              <a:ext cx="966" cy="64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49" name="Rectangle 15"/>
            <p:cNvSpPr>
              <a:spLocks noChangeArrowheads="1"/>
            </p:cNvSpPr>
            <p:nvPr/>
          </p:nvSpPr>
          <p:spPr bwMode="auto">
            <a:xfrm>
              <a:off x="2228" y="3078"/>
              <a:ext cx="644" cy="3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50" name="Rectangle 16"/>
            <p:cNvSpPr>
              <a:spLocks noChangeArrowheads="1"/>
            </p:cNvSpPr>
            <p:nvPr/>
          </p:nvSpPr>
          <p:spPr bwMode="auto">
            <a:xfrm>
              <a:off x="3194" y="3400"/>
              <a:ext cx="976" cy="3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51" name="Rectangle 17"/>
            <p:cNvSpPr>
              <a:spLocks noChangeArrowheads="1"/>
            </p:cNvSpPr>
            <p:nvPr/>
          </p:nvSpPr>
          <p:spPr bwMode="auto">
            <a:xfrm>
              <a:off x="3516" y="3078"/>
              <a:ext cx="654" cy="3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52" name="Rectangle 18"/>
            <p:cNvSpPr>
              <a:spLocks noChangeArrowheads="1"/>
            </p:cNvSpPr>
            <p:nvPr/>
          </p:nvSpPr>
          <p:spPr bwMode="auto">
            <a:xfrm>
              <a:off x="3838" y="2434"/>
              <a:ext cx="332" cy="64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53" name="Rectangle 19"/>
            <p:cNvSpPr>
              <a:spLocks noChangeArrowheads="1"/>
            </p:cNvSpPr>
            <p:nvPr/>
          </p:nvSpPr>
          <p:spPr bwMode="auto">
            <a:xfrm>
              <a:off x="1593" y="1146"/>
              <a:ext cx="2577" cy="2576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54" name="Line 20"/>
            <p:cNvSpPr>
              <a:spLocks noChangeShapeType="1"/>
            </p:cNvSpPr>
            <p:nvPr/>
          </p:nvSpPr>
          <p:spPr bwMode="auto">
            <a:xfrm>
              <a:off x="2872" y="1146"/>
              <a:ext cx="1" cy="256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55" name="Line 21"/>
            <p:cNvSpPr>
              <a:spLocks noChangeShapeType="1"/>
            </p:cNvSpPr>
            <p:nvPr/>
          </p:nvSpPr>
          <p:spPr bwMode="auto">
            <a:xfrm>
              <a:off x="1602" y="2425"/>
              <a:ext cx="2568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56" name="Line 22"/>
            <p:cNvSpPr>
              <a:spLocks noChangeShapeType="1"/>
            </p:cNvSpPr>
            <p:nvPr/>
          </p:nvSpPr>
          <p:spPr bwMode="auto">
            <a:xfrm>
              <a:off x="1602" y="1781"/>
              <a:ext cx="1270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57" name="Line 23"/>
            <p:cNvSpPr>
              <a:spLocks noChangeShapeType="1"/>
            </p:cNvSpPr>
            <p:nvPr/>
          </p:nvSpPr>
          <p:spPr bwMode="auto">
            <a:xfrm>
              <a:off x="1602" y="1468"/>
              <a:ext cx="1270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58" name="Line 24"/>
            <p:cNvSpPr>
              <a:spLocks noChangeShapeType="1"/>
            </p:cNvSpPr>
            <p:nvPr/>
          </p:nvSpPr>
          <p:spPr bwMode="auto">
            <a:xfrm>
              <a:off x="1602" y="3069"/>
              <a:ext cx="2568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59" name="Line 25"/>
            <p:cNvSpPr>
              <a:spLocks noChangeShapeType="1"/>
            </p:cNvSpPr>
            <p:nvPr/>
          </p:nvSpPr>
          <p:spPr bwMode="auto">
            <a:xfrm>
              <a:off x="2228" y="1146"/>
              <a:ext cx="1" cy="256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60" name="Line 26"/>
            <p:cNvSpPr>
              <a:spLocks noChangeShapeType="1"/>
            </p:cNvSpPr>
            <p:nvPr/>
          </p:nvSpPr>
          <p:spPr bwMode="auto">
            <a:xfrm>
              <a:off x="2550" y="3069"/>
              <a:ext cx="1" cy="64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61" name="Line 27"/>
            <p:cNvSpPr>
              <a:spLocks noChangeShapeType="1"/>
            </p:cNvSpPr>
            <p:nvPr/>
          </p:nvSpPr>
          <p:spPr bwMode="auto">
            <a:xfrm>
              <a:off x="3516" y="2425"/>
              <a:ext cx="1" cy="12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62" name="Line 28"/>
            <p:cNvSpPr>
              <a:spLocks noChangeShapeType="1"/>
            </p:cNvSpPr>
            <p:nvPr/>
          </p:nvSpPr>
          <p:spPr bwMode="auto">
            <a:xfrm>
              <a:off x="3516" y="2756"/>
              <a:ext cx="654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63" name="Line 29"/>
            <p:cNvSpPr>
              <a:spLocks noChangeShapeType="1"/>
            </p:cNvSpPr>
            <p:nvPr/>
          </p:nvSpPr>
          <p:spPr bwMode="auto">
            <a:xfrm>
              <a:off x="2228" y="3391"/>
              <a:ext cx="1288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64" name="Line 30"/>
            <p:cNvSpPr>
              <a:spLocks noChangeShapeType="1"/>
            </p:cNvSpPr>
            <p:nvPr/>
          </p:nvSpPr>
          <p:spPr bwMode="auto">
            <a:xfrm>
              <a:off x="3194" y="3069"/>
              <a:ext cx="1" cy="64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65" name="Line 31"/>
            <p:cNvSpPr>
              <a:spLocks noChangeShapeType="1"/>
            </p:cNvSpPr>
            <p:nvPr/>
          </p:nvSpPr>
          <p:spPr bwMode="auto">
            <a:xfrm>
              <a:off x="3838" y="2425"/>
              <a:ext cx="1" cy="64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66" name="Line 32"/>
            <p:cNvSpPr>
              <a:spLocks noChangeShapeType="1"/>
            </p:cNvSpPr>
            <p:nvPr/>
          </p:nvSpPr>
          <p:spPr bwMode="auto">
            <a:xfrm>
              <a:off x="1602" y="2756"/>
              <a:ext cx="62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67" name="Line 33"/>
            <p:cNvSpPr>
              <a:spLocks noChangeShapeType="1"/>
            </p:cNvSpPr>
            <p:nvPr/>
          </p:nvSpPr>
          <p:spPr bwMode="auto">
            <a:xfrm>
              <a:off x="1906" y="2425"/>
              <a:ext cx="1" cy="64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68" name="Line 34"/>
            <p:cNvSpPr>
              <a:spLocks noChangeShapeType="1"/>
            </p:cNvSpPr>
            <p:nvPr/>
          </p:nvSpPr>
          <p:spPr bwMode="auto">
            <a:xfrm>
              <a:off x="1906" y="1146"/>
              <a:ext cx="1" cy="6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69" name="Line 35"/>
            <p:cNvSpPr>
              <a:spLocks noChangeShapeType="1"/>
            </p:cNvSpPr>
            <p:nvPr/>
          </p:nvSpPr>
          <p:spPr bwMode="auto">
            <a:xfrm>
              <a:off x="2550" y="1146"/>
              <a:ext cx="1" cy="6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70" name="Freeform 36"/>
            <p:cNvSpPr>
              <a:spLocks/>
            </p:cNvSpPr>
            <p:nvPr/>
          </p:nvSpPr>
          <p:spPr bwMode="auto">
            <a:xfrm>
              <a:off x="1786" y="2103"/>
              <a:ext cx="1417" cy="1408"/>
            </a:xfrm>
            <a:custGeom>
              <a:avLst/>
              <a:gdLst>
                <a:gd name="T0" fmla="*/ 0 w 1417"/>
                <a:gd name="T1" fmla="*/ 708 h 1408"/>
                <a:gd name="T2" fmla="*/ 28 w 1417"/>
                <a:gd name="T3" fmla="*/ 515 h 1408"/>
                <a:gd name="T4" fmla="*/ 101 w 1417"/>
                <a:gd name="T5" fmla="*/ 349 h 1408"/>
                <a:gd name="T6" fmla="*/ 212 w 1417"/>
                <a:gd name="T7" fmla="*/ 202 h 1408"/>
                <a:gd name="T8" fmla="*/ 359 w 1417"/>
                <a:gd name="T9" fmla="*/ 92 h 1408"/>
                <a:gd name="T10" fmla="*/ 525 w 1417"/>
                <a:gd name="T11" fmla="*/ 18 h 1408"/>
                <a:gd name="T12" fmla="*/ 709 w 1417"/>
                <a:gd name="T13" fmla="*/ 0 h 1408"/>
                <a:gd name="T14" fmla="*/ 902 w 1417"/>
                <a:gd name="T15" fmla="*/ 18 h 1408"/>
                <a:gd name="T16" fmla="*/ 1068 w 1417"/>
                <a:gd name="T17" fmla="*/ 92 h 1408"/>
                <a:gd name="T18" fmla="*/ 1215 w 1417"/>
                <a:gd name="T19" fmla="*/ 202 h 1408"/>
                <a:gd name="T20" fmla="*/ 1325 w 1417"/>
                <a:gd name="T21" fmla="*/ 349 h 1408"/>
                <a:gd name="T22" fmla="*/ 1399 w 1417"/>
                <a:gd name="T23" fmla="*/ 515 h 1408"/>
                <a:gd name="T24" fmla="*/ 1417 w 1417"/>
                <a:gd name="T25" fmla="*/ 708 h 1408"/>
                <a:gd name="T26" fmla="*/ 1399 w 1417"/>
                <a:gd name="T27" fmla="*/ 892 h 1408"/>
                <a:gd name="T28" fmla="*/ 1325 w 1417"/>
                <a:gd name="T29" fmla="*/ 1058 h 1408"/>
                <a:gd name="T30" fmla="*/ 1215 w 1417"/>
                <a:gd name="T31" fmla="*/ 1205 h 1408"/>
                <a:gd name="T32" fmla="*/ 1068 w 1417"/>
                <a:gd name="T33" fmla="*/ 1316 h 1408"/>
                <a:gd name="T34" fmla="*/ 902 w 1417"/>
                <a:gd name="T35" fmla="*/ 1389 h 1408"/>
                <a:gd name="T36" fmla="*/ 709 w 1417"/>
                <a:gd name="T37" fmla="*/ 1408 h 1408"/>
                <a:gd name="T38" fmla="*/ 525 w 1417"/>
                <a:gd name="T39" fmla="*/ 1389 h 1408"/>
                <a:gd name="T40" fmla="*/ 359 w 1417"/>
                <a:gd name="T41" fmla="*/ 1316 h 1408"/>
                <a:gd name="T42" fmla="*/ 212 w 1417"/>
                <a:gd name="T43" fmla="*/ 1205 h 1408"/>
                <a:gd name="T44" fmla="*/ 101 w 1417"/>
                <a:gd name="T45" fmla="*/ 1058 h 1408"/>
                <a:gd name="T46" fmla="*/ 28 w 1417"/>
                <a:gd name="T47" fmla="*/ 892 h 1408"/>
                <a:gd name="T48" fmla="*/ 0 w 1417"/>
                <a:gd name="T49" fmla="*/ 708 h 140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17"/>
                <a:gd name="T76" fmla="*/ 0 h 1408"/>
                <a:gd name="T77" fmla="*/ 1417 w 1417"/>
                <a:gd name="T78" fmla="*/ 1408 h 140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17" h="1408">
                  <a:moveTo>
                    <a:pt x="0" y="708"/>
                  </a:moveTo>
                  <a:lnTo>
                    <a:pt x="28" y="515"/>
                  </a:lnTo>
                  <a:lnTo>
                    <a:pt x="101" y="349"/>
                  </a:lnTo>
                  <a:lnTo>
                    <a:pt x="212" y="202"/>
                  </a:lnTo>
                  <a:lnTo>
                    <a:pt x="359" y="92"/>
                  </a:lnTo>
                  <a:lnTo>
                    <a:pt x="525" y="18"/>
                  </a:lnTo>
                  <a:lnTo>
                    <a:pt x="709" y="0"/>
                  </a:lnTo>
                  <a:lnTo>
                    <a:pt x="902" y="18"/>
                  </a:lnTo>
                  <a:lnTo>
                    <a:pt x="1068" y="92"/>
                  </a:lnTo>
                  <a:lnTo>
                    <a:pt x="1215" y="202"/>
                  </a:lnTo>
                  <a:lnTo>
                    <a:pt x="1325" y="349"/>
                  </a:lnTo>
                  <a:lnTo>
                    <a:pt x="1399" y="515"/>
                  </a:lnTo>
                  <a:lnTo>
                    <a:pt x="1417" y="708"/>
                  </a:lnTo>
                  <a:lnTo>
                    <a:pt x="1399" y="892"/>
                  </a:lnTo>
                  <a:lnTo>
                    <a:pt x="1325" y="1058"/>
                  </a:lnTo>
                  <a:lnTo>
                    <a:pt x="1215" y="1205"/>
                  </a:lnTo>
                  <a:lnTo>
                    <a:pt x="1068" y="1316"/>
                  </a:lnTo>
                  <a:lnTo>
                    <a:pt x="902" y="1389"/>
                  </a:lnTo>
                  <a:lnTo>
                    <a:pt x="709" y="1408"/>
                  </a:lnTo>
                  <a:lnTo>
                    <a:pt x="525" y="1389"/>
                  </a:lnTo>
                  <a:lnTo>
                    <a:pt x="359" y="1316"/>
                  </a:lnTo>
                  <a:lnTo>
                    <a:pt x="212" y="1205"/>
                  </a:lnTo>
                  <a:lnTo>
                    <a:pt x="101" y="1058"/>
                  </a:lnTo>
                  <a:lnTo>
                    <a:pt x="28" y="892"/>
                  </a:lnTo>
                  <a:lnTo>
                    <a:pt x="0" y="708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71" name="Freeform 37"/>
            <p:cNvSpPr>
              <a:spLocks/>
            </p:cNvSpPr>
            <p:nvPr/>
          </p:nvSpPr>
          <p:spPr bwMode="auto">
            <a:xfrm>
              <a:off x="1832" y="1403"/>
              <a:ext cx="460" cy="460"/>
            </a:xfrm>
            <a:custGeom>
              <a:avLst/>
              <a:gdLst>
                <a:gd name="T0" fmla="*/ 0 w 460"/>
                <a:gd name="T1" fmla="*/ 230 h 460"/>
                <a:gd name="T2" fmla="*/ 18 w 460"/>
                <a:gd name="T3" fmla="*/ 138 h 460"/>
                <a:gd name="T4" fmla="*/ 64 w 460"/>
                <a:gd name="T5" fmla="*/ 65 h 460"/>
                <a:gd name="T6" fmla="*/ 138 w 460"/>
                <a:gd name="T7" fmla="*/ 19 h 460"/>
                <a:gd name="T8" fmla="*/ 230 w 460"/>
                <a:gd name="T9" fmla="*/ 0 h 460"/>
                <a:gd name="T10" fmla="*/ 322 w 460"/>
                <a:gd name="T11" fmla="*/ 19 h 460"/>
                <a:gd name="T12" fmla="*/ 396 w 460"/>
                <a:gd name="T13" fmla="*/ 65 h 460"/>
                <a:gd name="T14" fmla="*/ 442 w 460"/>
                <a:gd name="T15" fmla="*/ 138 h 460"/>
                <a:gd name="T16" fmla="*/ 460 w 460"/>
                <a:gd name="T17" fmla="*/ 230 h 460"/>
                <a:gd name="T18" fmla="*/ 442 w 460"/>
                <a:gd name="T19" fmla="*/ 322 h 460"/>
                <a:gd name="T20" fmla="*/ 396 w 460"/>
                <a:gd name="T21" fmla="*/ 396 h 460"/>
                <a:gd name="T22" fmla="*/ 322 w 460"/>
                <a:gd name="T23" fmla="*/ 442 h 460"/>
                <a:gd name="T24" fmla="*/ 230 w 460"/>
                <a:gd name="T25" fmla="*/ 460 h 460"/>
                <a:gd name="T26" fmla="*/ 138 w 460"/>
                <a:gd name="T27" fmla="*/ 442 h 460"/>
                <a:gd name="T28" fmla="*/ 64 w 460"/>
                <a:gd name="T29" fmla="*/ 396 h 460"/>
                <a:gd name="T30" fmla="*/ 18 w 460"/>
                <a:gd name="T31" fmla="*/ 322 h 460"/>
                <a:gd name="T32" fmla="*/ 0 w 460"/>
                <a:gd name="T33" fmla="*/ 230 h 4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60"/>
                <a:gd name="T52" fmla="*/ 0 h 460"/>
                <a:gd name="T53" fmla="*/ 460 w 460"/>
                <a:gd name="T54" fmla="*/ 460 h 4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60" h="460">
                  <a:moveTo>
                    <a:pt x="0" y="230"/>
                  </a:moveTo>
                  <a:lnTo>
                    <a:pt x="18" y="138"/>
                  </a:lnTo>
                  <a:lnTo>
                    <a:pt x="64" y="65"/>
                  </a:lnTo>
                  <a:lnTo>
                    <a:pt x="138" y="19"/>
                  </a:lnTo>
                  <a:lnTo>
                    <a:pt x="230" y="0"/>
                  </a:lnTo>
                  <a:lnTo>
                    <a:pt x="322" y="19"/>
                  </a:lnTo>
                  <a:lnTo>
                    <a:pt x="396" y="65"/>
                  </a:lnTo>
                  <a:lnTo>
                    <a:pt x="442" y="138"/>
                  </a:lnTo>
                  <a:lnTo>
                    <a:pt x="460" y="230"/>
                  </a:lnTo>
                  <a:lnTo>
                    <a:pt x="442" y="322"/>
                  </a:lnTo>
                  <a:lnTo>
                    <a:pt x="396" y="396"/>
                  </a:lnTo>
                  <a:lnTo>
                    <a:pt x="322" y="442"/>
                  </a:lnTo>
                  <a:lnTo>
                    <a:pt x="230" y="460"/>
                  </a:lnTo>
                  <a:lnTo>
                    <a:pt x="138" y="442"/>
                  </a:lnTo>
                  <a:lnTo>
                    <a:pt x="64" y="396"/>
                  </a:lnTo>
                  <a:lnTo>
                    <a:pt x="18" y="322"/>
                  </a:lnTo>
                  <a:lnTo>
                    <a:pt x="0" y="230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472" name="Freeform 39"/>
            <p:cNvSpPr>
              <a:spLocks/>
            </p:cNvSpPr>
            <p:nvPr/>
          </p:nvSpPr>
          <p:spPr bwMode="auto">
            <a:xfrm>
              <a:off x="1615" y="1180"/>
              <a:ext cx="2520" cy="2521"/>
            </a:xfrm>
            <a:custGeom>
              <a:avLst/>
              <a:gdLst>
                <a:gd name="T0" fmla="*/ 0 w 2520"/>
                <a:gd name="T1" fmla="*/ 1638 h 2521"/>
                <a:gd name="T2" fmla="*/ 83 w 2520"/>
                <a:gd name="T3" fmla="*/ 460 h 2521"/>
                <a:gd name="T4" fmla="*/ 102 w 2520"/>
                <a:gd name="T5" fmla="*/ 350 h 2521"/>
                <a:gd name="T6" fmla="*/ 157 w 2520"/>
                <a:gd name="T7" fmla="*/ 249 h 2521"/>
                <a:gd name="T8" fmla="*/ 239 w 2520"/>
                <a:gd name="T9" fmla="*/ 175 h 2521"/>
                <a:gd name="T10" fmla="*/ 341 w 2520"/>
                <a:gd name="T11" fmla="*/ 120 h 2521"/>
                <a:gd name="T12" fmla="*/ 460 w 2520"/>
                <a:gd name="T13" fmla="*/ 102 h 2521"/>
                <a:gd name="T14" fmla="*/ 552 w 2520"/>
                <a:gd name="T15" fmla="*/ 120 h 2521"/>
                <a:gd name="T16" fmla="*/ 635 w 2520"/>
                <a:gd name="T17" fmla="*/ 157 h 2521"/>
                <a:gd name="T18" fmla="*/ 708 w 2520"/>
                <a:gd name="T19" fmla="*/ 212 h 2521"/>
                <a:gd name="T20" fmla="*/ 718 w 2520"/>
                <a:gd name="T21" fmla="*/ 212 h 2521"/>
                <a:gd name="T22" fmla="*/ 718 w 2520"/>
                <a:gd name="T23" fmla="*/ 212 h 2521"/>
                <a:gd name="T24" fmla="*/ 727 w 2520"/>
                <a:gd name="T25" fmla="*/ 221 h 2521"/>
                <a:gd name="T26" fmla="*/ 736 w 2520"/>
                <a:gd name="T27" fmla="*/ 221 h 2521"/>
                <a:gd name="T28" fmla="*/ 828 w 2520"/>
                <a:gd name="T29" fmla="*/ 286 h 2521"/>
                <a:gd name="T30" fmla="*/ 929 w 2520"/>
                <a:gd name="T31" fmla="*/ 332 h 2521"/>
                <a:gd name="T32" fmla="*/ 1049 w 2520"/>
                <a:gd name="T33" fmla="*/ 350 h 2521"/>
                <a:gd name="T34" fmla="*/ 1159 w 2520"/>
                <a:gd name="T35" fmla="*/ 332 h 2521"/>
                <a:gd name="T36" fmla="*/ 1260 w 2520"/>
                <a:gd name="T37" fmla="*/ 295 h 2521"/>
                <a:gd name="T38" fmla="*/ 1692 w 2520"/>
                <a:gd name="T39" fmla="*/ 83 h 2521"/>
                <a:gd name="T40" fmla="*/ 1830 w 2520"/>
                <a:gd name="T41" fmla="*/ 19 h 2521"/>
                <a:gd name="T42" fmla="*/ 1986 w 2520"/>
                <a:gd name="T43" fmla="*/ 0 h 2521"/>
                <a:gd name="T44" fmla="*/ 2152 w 2520"/>
                <a:gd name="T45" fmla="*/ 28 h 2521"/>
                <a:gd name="T46" fmla="*/ 2299 w 2520"/>
                <a:gd name="T47" fmla="*/ 102 h 2521"/>
                <a:gd name="T48" fmla="*/ 2419 w 2520"/>
                <a:gd name="T49" fmla="*/ 221 h 2521"/>
                <a:gd name="T50" fmla="*/ 2492 w 2520"/>
                <a:gd name="T51" fmla="*/ 368 h 2521"/>
                <a:gd name="T52" fmla="*/ 2520 w 2520"/>
                <a:gd name="T53" fmla="*/ 534 h 2521"/>
                <a:gd name="T54" fmla="*/ 2501 w 2520"/>
                <a:gd name="T55" fmla="*/ 672 h 2521"/>
                <a:gd name="T56" fmla="*/ 2455 w 2520"/>
                <a:gd name="T57" fmla="*/ 791 h 2521"/>
                <a:gd name="T58" fmla="*/ 1573 w 2520"/>
                <a:gd name="T59" fmla="*/ 2217 h 2521"/>
                <a:gd name="T60" fmla="*/ 1435 w 2520"/>
                <a:gd name="T61" fmla="*/ 2346 h 2521"/>
                <a:gd name="T62" fmla="*/ 1278 w 2520"/>
                <a:gd name="T63" fmla="*/ 2438 h 2521"/>
                <a:gd name="T64" fmla="*/ 1095 w 2520"/>
                <a:gd name="T65" fmla="*/ 2502 h 2521"/>
                <a:gd name="T66" fmla="*/ 892 w 2520"/>
                <a:gd name="T67" fmla="*/ 2521 h 2521"/>
                <a:gd name="T68" fmla="*/ 690 w 2520"/>
                <a:gd name="T69" fmla="*/ 2493 h 2521"/>
                <a:gd name="T70" fmla="*/ 506 w 2520"/>
                <a:gd name="T71" fmla="*/ 2429 h 2521"/>
                <a:gd name="T72" fmla="*/ 341 w 2520"/>
                <a:gd name="T73" fmla="*/ 2318 h 2521"/>
                <a:gd name="T74" fmla="*/ 203 w 2520"/>
                <a:gd name="T75" fmla="*/ 2180 h 2521"/>
                <a:gd name="T76" fmla="*/ 92 w 2520"/>
                <a:gd name="T77" fmla="*/ 2015 h 2521"/>
                <a:gd name="T78" fmla="*/ 28 w 2520"/>
                <a:gd name="T79" fmla="*/ 1822 h 2521"/>
                <a:gd name="T80" fmla="*/ 0 w 2520"/>
                <a:gd name="T81" fmla="*/ 1619 h 252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20"/>
                <a:gd name="T124" fmla="*/ 0 h 2521"/>
                <a:gd name="T125" fmla="*/ 2520 w 2520"/>
                <a:gd name="T126" fmla="*/ 2521 h 252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20" h="2521">
                  <a:moveTo>
                    <a:pt x="0" y="1638"/>
                  </a:moveTo>
                  <a:lnTo>
                    <a:pt x="83" y="460"/>
                  </a:lnTo>
                  <a:lnTo>
                    <a:pt x="102" y="350"/>
                  </a:lnTo>
                  <a:lnTo>
                    <a:pt x="157" y="249"/>
                  </a:lnTo>
                  <a:lnTo>
                    <a:pt x="239" y="175"/>
                  </a:lnTo>
                  <a:lnTo>
                    <a:pt x="341" y="120"/>
                  </a:lnTo>
                  <a:lnTo>
                    <a:pt x="460" y="102"/>
                  </a:lnTo>
                  <a:lnTo>
                    <a:pt x="552" y="120"/>
                  </a:lnTo>
                  <a:lnTo>
                    <a:pt x="635" y="157"/>
                  </a:lnTo>
                  <a:lnTo>
                    <a:pt x="708" y="212"/>
                  </a:lnTo>
                  <a:lnTo>
                    <a:pt x="718" y="212"/>
                  </a:lnTo>
                  <a:lnTo>
                    <a:pt x="727" y="221"/>
                  </a:lnTo>
                  <a:lnTo>
                    <a:pt x="736" y="221"/>
                  </a:lnTo>
                  <a:lnTo>
                    <a:pt x="828" y="286"/>
                  </a:lnTo>
                  <a:lnTo>
                    <a:pt x="929" y="332"/>
                  </a:lnTo>
                  <a:lnTo>
                    <a:pt x="1049" y="350"/>
                  </a:lnTo>
                  <a:lnTo>
                    <a:pt x="1159" y="332"/>
                  </a:lnTo>
                  <a:lnTo>
                    <a:pt x="1260" y="295"/>
                  </a:lnTo>
                  <a:lnTo>
                    <a:pt x="1692" y="83"/>
                  </a:lnTo>
                  <a:lnTo>
                    <a:pt x="1830" y="19"/>
                  </a:lnTo>
                  <a:lnTo>
                    <a:pt x="1986" y="0"/>
                  </a:lnTo>
                  <a:lnTo>
                    <a:pt x="2152" y="28"/>
                  </a:lnTo>
                  <a:lnTo>
                    <a:pt x="2299" y="102"/>
                  </a:lnTo>
                  <a:lnTo>
                    <a:pt x="2419" y="221"/>
                  </a:lnTo>
                  <a:lnTo>
                    <a:pt x="2492" y="368"/>
                  </a:lnTo>
                  <a:lnTo>
                    <a:pt x="2520" y="534"/>
                  </a:lnTo>
                  <a:lnTo>
                    <a:pt x="2501" y="672"/>
                  </a:lnTo>
                  <a:lnTo>
                    <a:pt x="2455" y="791"/>
                  </a:lnTo>
                  <a:lnTo>
                    <a:pt x="1573" y="2217"/>
                  </a:lnTo>
                  <a:lnTo>
                    <a:pt x="1435" y="2346"/>
                  </a:lnTo>
                  <a:lnTo>
                    <a:pt x="1278" y="2438"/>
                  </a:lnTo>
                  <a:lnTo>
                    <a:pt x="1095" y="2502"/>
                  </a:lnTo>
                  <a:lnTo>
                    <a:pt x="892" y="2521"/>
                  </a:lnTo>
                  <a:lnTo>
                    <a:pt x="690" y="2493"/>
                  </a:lnTo>
                  <a:lnTo>
                    <a:pt x="506" y="2429"/>
                  </a:lnTo>
                  <a:lnTo>
                    <a:pt x="341" y="2318"/>
                  </a:lnTo>
                  <a:lnTo>
                    <a:pt x="203" y="2180"/>
                  </a:lnTo>
                  <a:lnTo>
                    <a:pt x="92" y="2015"/>
                  </a:lnTo>
                  <a:lnTo>
                    <a:pt x="28" y="1822"/>
                  </a:lnTo>
                  <a:lnTo>
                    <a:pt x="0" y="1619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1444" name="Text Box 6"/>
          <p:cNvSpPr txBox="1">
            <a:spLocks noChangeArrowheads="1"/>
          </p:cNvSpPr>
          <p:nvPr/>
        </p:nvSpPr>
        <p:spPr bwMode="auto">
          <a:xfrm>
            <a:off x="2414588" y="6181725"/>
            <a:ext cx="44434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subdivide the space adaptively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57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Quadtree Data Structure</a:t>
            </a:r>
          </a:p>
        </p:txBody>
      </p:sp>
      <p:grpSp>
        <p:nvGrpSpPr>
          <p:cNvPr id="62467" name="Group 201"/>
          <p:cNvGrpSpPr>
            <a:grpSpLocks/>
          </p:cNvGrpSpPr>
          <p:nvPr/>
        </p:nvGrpSpPr>
        <p:grpSpPr bwMode="auto">
          <a:xfrm>
            <a:off x="3952875" y="1925638"/>
            <a:ext cx="1212850" cy="1206500"/>
            <a:chOff x="2490" y="1213"/>
            <a:chExt cx="764" cy="760"/>
          </a:xfrm>
        </p:grpSpPr>
        <p:sp>
          <p:nvSpPr>
            <p:cNvPr id="62478" name="Rectangle 25"/>
            <p:cNvSpPr>
              <a:spLocks noChangeArrowheads="1"/>
            </p:cNvSpPr>
            <p:nvPr/>
          </p:nvSpPr>
          <p:spPr bwMode="auto">
            <a:xfrm>
              <a:off x="2490" y="1213"/>
              <a:ext cx="764" cy="7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79" name="Line 26"/>
            <p:cNvSpPr>
              <a:spLocks noChangeShapeType="1"/>
            </p:cNvSpPr>
            <p:nvPr/>
          </p:nvSpPr>
          <p:spPr bwMode="auto">
            <a:xfrm>
              <a:off x="2490" y="1595"/>
              <a:ext cx="76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80" name="Line 27"/>
            <p:cNvSpPr>
              <a:spLocks noChangeShapeType="1"/>
            </p:cNvSpPr>
            <p:nvPr/>
          </p:nvSpPr>
          <p:spPr bwMode="auto">
            <a:xfrm flipV="1">
              <a:off x="2872" y="1225"/>
              <a:ext cx="1" cy="7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81" name="Freeform 28"/>
            <p:cNvSpPr>
              <a:spLocks/>
            </p:cNvSpPr>
            <p:nvPr/>
          </p:nvSpPr>
          <p:spPr bwMode="auto">
            <a:xfrm>
              <a:off x="2650" y="1358"/>
              <a:ext cx="59" cy="89"/>
            </a:xfrm>
            <a:custGeom>
              <a:avLst/>
              <a:gdLst>
                <a:gd name="T0" fmla="*/ 59 w 59"/>
                <a:gd name="T1" fmla="*/ 77 h 89"/>
                <a:gd name="T2" fmla="*/ 59 w 59"/>
                <a:gd name="T3" fmla="*/ 89 h 89"/>
                <a:gd name="T4" fmla="*/ 0 w 59"/>
                <a:gd name="T5" fmla="*/ 89 h 89"/>
                <a:gd name="T6" fmla="*/ 0 w 59"/>
                <a:gd name="T7" fmla="*/ 85 h 89"/>
                <a:gd name="T8" fmla="*/ 0 w 59"/>
                <a:gd name="T9" fmla="*/ 81 h 89"/>
                <a:gd name="T10" fmla="*/ 4 w 59"/>
                <a:gd name="T11" fmla="*/ 77 h 89"/>
                <a:gd name="T12" fmla="*/ 8 w 59"/>
                <a:gd name="T13" fmla="*/ 70 h 89"/>
                <a:gd name="T14" fmla="*/ 12 w 59"/>
                <a:gd name="T15" fmla="*/ 66 h 89"/>
                <a:gd name="T16" fmla="*/ 20 w 59"/>
                <a:gd name="T17" fmla="*/ 58 h 89"/>
                <a:gd name="T18" fmla="*/ 35 w 59"/>
                <a:gd name="T19" fmla="*/ 46 h 89"/>
                <a:gd name="T20" fmla="*/ 39 w 59"/>
                <a:gd name="T21" fmla="*/ 39 h 89"/>
                <a:gd name="T22" fmla="*/ 43 w 59"/>
                <a:gd name="T23" fmla="*/ 31 h 89"/>
                <a:gd name="T24" fmla="*/ 47 w 59"/>
                <a:gd name="T25" fmla="*/ 27 h 89"/>
                <a:gd name="T26" fmla="*/ 43 w 59"/>
                <a:gd name="T27" fmla="*/ 19 h 89"/>
                <a:gd name="T28" fmla="*/ 39 w 59"/>
                <a:gd name="T29" fmla="*/ 15 h 89"/>
                <a:gd name="T30" fmla="*/ 35 w 59"/>
                <a:gd name="T31" fmla="*/ 11 h 89"/>
                <a:gd name="T32" fmla="*/ 31 w 59"/>
                <a:gd name="T33" fmla="*/ 11 h 89"/>
                <a:gd name="T34" fmla="*/ 24 w 59"/>
                <a:gd name="T35" fmla="*/ 11 h 89"/>
                <a:gd name="T36" fmla="*/ 16 w 59"/>
                <a:gd name="T37" fmla="*/ 15 h 89"/>
                <a:gd name="T38" fmla="*/ 16 w 59"/>
                <a:gd name="T39" fmla="*/ 19 h 89"/>
                <a:gd name="T40" fmla="*/ 12 w 59"/>
                <a:gd name="T41" fmla="*/ 27 h 89"/>
                <a:gd name="T42" fmla="*/ 0 w 59"/>
                <a:gd name="T43" fmla="*/ 27 h 89"/>
                <a:gd name="T44" fmla="*/ 4 w 59"/>
                <a:gd name="T45" fmla="*/ 15 h 89"/>
                <a:gd name="T46" fmla="*/ 8 w 59"/>
                <a:gd name="T47" fmla="*/ 7 h 89"/>
                <a:gd name="T48" fmla="*/ 20 w 59"/>
                <a:gd name="T49" fmla="*/ 3 h 89"/>
                <a:gd name="T50" fmla="*/ 31 w 59"/>
                <a:gd name="T51" fmla="*/ 0 h 89"/>
                <a:gd name="T52" fmla="*/ 39 w 59"/>
                <a:gd name="T53" fmla="*/ 3 h 89"/>
                <a:gd name="T54" fmla="*/ 51 w 59"/>
                <a:gd name="T55" fmla="*/ 7 h 89"/>
                <a:gd name="T56" fmla="*/ 55 w 59"/>
                <a:gd name="T57" fmla="*/ 15 h 89"/>
                <a:gd name="T58" fmla="*/ 59 w 59"/>
                <a:gd name="T59" fmla="*/ 27 h 89"/>
                <a:gd name="T60" fmla="*/ 55 w 59"/>
                <a:gd name="T61" fmla="*/ 31 h 89"/>
                <a:gd name="T62" fmla="*/ 55 w 59"/>
                <a:gd name="T63" fmla="*/ 35 h 89"/>
                <a:gd name="T64" fmla="*/ 51 w 59"/>
                <a:gd name="T65" fmla="*/ 42 h 89"/>
                <a:gd name="T66" fmla="*/ 47 w 59"/>
                <a:gd name="T67" fmla="*/ 46 h 89"/>
                <a:gd name="T68" fmla="*/ 43 w 59"/>
                <a:gd name="T69" fmla="*/ 54 h 89"/>
                <a:gd name="T70" fmla="*/ 31 w 59"/>
                <a:gd name="T71" fmla="*/ 62 h 89"/>
                <a:gd name="T72" fmla="*/ 24 w 59"/>
                <a:gd name="T73" fmla="*/ 70 h 89"/>
                <a:gd name="T74" fmla="*/ 20 w 59"/>
                <a:gd name="T75" fmla="*/ 74 h 89"/>
                <a:gd name="T76" fmla="*/ 16 w 59"/>
                <a:gd name="T77" fmla="*/ 77 h 89"/>
                <a:gd name="T78" fmla="*/ 16 w 59"/>
                <a:gd name="T79" fmla="*/ 77 h 89"/>
                <a:gd name="T80" fmla="*/ 59 w 59"/>
                <a:gd name="T81" fmla="*/ 77 h 8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9"/>
                <a:gd name="T124" fmla="*/ 0 h 89"/>
                <a:gd name="T125" fmla="*/ 59 w 59"/>
                <a:gd name="T126" fmla="*/ 89 h 8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9" h="89">
                  <a:moveTo>
                    <a:pt x="59" y="77"/>
                  </a:moveTo>
                  <a:lnTo>
                    <a:pt x="59" y="89"/>
                  </a:lnTo>
                  <a:lnTo>
                    <a:pt x="0" y="89"/>
                  </a:lnTo>
                  <a:lnTo>
                    <a:pt x="0" y="85"/>
                  </a:lnTo>
                  <a:lnTo>
                    <a:pt x="0" y="81"/>
                  </a:lnTo>
                  <a:lnTo>
                    <a:pt x="4" y="77"/>
                  </a:lnTo>
                  <a:lnTo>
                    <a:pt x="8" y="70"/>
                  </a:lnTo>
                  <a:lnTo>
                    <a:pt x="12" y="66"/>
                  </a:lnTo>
                  <a:lnTo>
                    <a:pt x="20" y="58"/>
                  </a:lnTo>
                  <a:lnTo>
                    <a:pt x="35" y="46"/>
                  </a:lnTo>
                  <a:lnTo>
                    <a:pt x="39" y="39"/>
                  </a:lnTo>
                  <a:lnTo>
                    <a:pt x="43" y="31"/>
                  </a:lnTo>
                  <a:lnTo>
                    <a:pt x="47" y="27"/>
                  </a:lnTo>
                  <a:lnTo>
                    <a:pt x="43" y="19"/>
                  </a:lnTo>
                  <a:lnTo>
                    <a:pt x="39" y="15"/>
                  </a:lnTo>
                  <a:lnTo>
                    <a:pt x="35" y="11"/>
                  </a:lnTo>
                  <a:lnTo>
                    <a:pt x="31" y="11"/>
                  </a:lnTo>
                  <a:lnTo>
                    <a:pt x="24" y="11"/>
                  </a:lnTo>
                  <a:lnTo>
                    <a:pt x="16" y="15"/>
                  </a:lnTo>
                  <a:lnTo>
                    <a:pt x="16" y="19"/>
                  </a:lnTo>
                  <a:lnTo>
                    <a:pt x="12" y="27"/>
                  </a:lnTo>
                  <a:lnTo>
                    <a:pt x="0" y="27"/>
                  </a:lnTo>
                  <a:lnTo>
                    <a:pt x="4" y="15"/>
                  </a:lnTo>
                  <a:lnTo>
                    <a:pt x="8" y="7"/>
                  </a:lnTo>
                  <a:lnTo>
                    <a:pt x="20" y="3"/>
                  </a:lnTo>
                  <a:lnTo>
                    <a:pt x="31" y="0"/>
                  </a:lnTo>
                  <a:lnTo>
                    <a:pt x="39" y="3"/>
                  </a:lnTo>
                  <a:lnTo>
                    <a:pt x="51" y="7"/>
                  </a:lnTo>
                  <a:lnTo>
                    <a:pt x="55" y="15"/>
                  </a:lnTo>
                  <a:lnTo>
                    <a:pt x="59" y="27"/>
                  </a:lnTo>
                  <a:lnTo>
                    <a:pt x="55" y="31"/>
                  </a:lnTo>
                  <a:lnTo>
                    <a:pt x="55" y="35"/>
                  </a:lnTo>
                  <a:lnTo>
                    <a:pt x="51" y="42"/>
                  </a:lnTo>
                  <a:lnTo>
                    <a:pt x="47" y="46"/>
                  </a:lnTo>
                  <a:lnTo>
                    <a:pt x="43" y="54"/>
                  </a:lnTo>
                  <a:lnTo>
                    <a:pt x="31" y="62"/>
                  </a:lnTo>
                  <a:lnTo>
                    <a:pt x="24" y="70"/>
                  </a:lnTo>
                  <a:lnTo>
                    <a:pt x="20" y="74"/>
                  </a:lnTo>
                  <a:lnTo>
                    <a:pt x="16" y="77"/>
                  </a:lnTo>
                  <a:lnTo>
                    <a:pt x="59" y="7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82" name="Freeform 29"/>
            <p:cNvSpPr>
              <a:spLocks/>
            </p:cNvSpPr>
            <p:nvPr/>
          </p:nvSpPr>
          <p:spPr bwMode="auto">
            <a:xfrm>
              <a:off x="3040" y="1358"/>
              <a:ext cx="58" cy="93"/>
            </a:xfrm>
            <a:custGeom>
              <a:avLst/>
              <a:gdLst>
                <a:gd name="T0" fmla="*/ 0 w 58"/>
                <a:gd name="T1" fmla="*/ 66 h 93"/>
                <a:gd name="T2" fmla="*/ 11 w 58"/>
                <a:gd name="T3" fmla="*/ 66 h 93"/>
                <a:gd name="T4" fmla="*/ 15 w 58"/>
                <a:gd name="T5" fmla="*/ 74 h 93"/>
                <a:gd name="T6" fmla="*/ 19 w 58"/>
                <a:gd name="T7" fmla="*/ 77 h 93"/>
                <a:gd name="T8" fmla="*/ 23 w 58"/>
                <a:gd name="T9" fmla="*/ 81 h 93"/>
                <a:gd name="T10" fmla="*/ 31 w 58"/>
                <a:gd name="T11" fmla="*/ 81 h 93"/>
                <a:gd name="T12" fmla="*/ 39 w 58"/>
                <a:gd name="T13" fmla="*/ 81 h 93"/>
                <a:gd name="T14" fmla="*/ 43 w 58"/>
                <a:gd name="T15" fmla="*/ 77 h 93"/>
                <a:gd name="T16" fmla="*/ 46 w 58"/>
                <a:gd name="T17" fmla="*/ 70 h 93"/>
                <a:gd name="T18" fmla="*/ 46 w 58"/>
                <a:gd name="T19" fmla="*/ 62 h 93"/>
                <a:gd name="T20" fmla="*/ 46 w 58"/>
                <a:gd name="T21" fmla="*/ 58 h 93"/>
                <a:gd name="T22" fmla="*/ 43 w 58"/>
                <a:gd name="T23" fmla="*/ 50 h 93"/>
                <a:gd name="T24" fmla="*/ 39 w 58"/>
                <a:gd name="T25" fmla="*/ 46 h 93"/>
                <a:gd name="T26" fmla="*/ 31 w 58"/>
                <a:gd name="T27" fmla="*/ 46 h 93"/>
                <a:gd name="T28" fmla="*/ 27 w 58"/>
                <a:gd name="T29" fmla="*/ 46 h 93"/>
                <a:gd name="T30" fmla="*/ 23 w 58"/>
                <a:gd name="T31" fmla="*/ 46 h 93"/>
                <a:gd name="T32" fmla="*/ 23 w 58"/>
                <a:gd name="T33" fmla="*/ 39 h 93"/>
                <a:gd name="T34" fmla="*/ 23 w 58"/>
                <a:gd name="T35" fmla="*/ 39 h 93"/>
                <a:gd name="T36" fmla="*/ 27 w 58"/>
                <a:gd name="T37" fmla="*/ 39 h 93"/>
                <a:gd name="T38" fmla="*/ 31 w 58"/>
                <a:gd name="T39" fmla="*/ 39 h 93"/>
                <a:gd name="T40" fmla="*/ 39 w 58"/>
                <a:gd name="T41" fmla="*/ 35 h 93"/>
                <a:gd name="T42" fmla="*/ 43 w 58"/>
                <a:gd name="T43" fmla="*/ 31 h 93"/>
                <a:gd name="T44" fmla="*/ 43 w 58"/>
                <a:gd name="T45" fmla="*/ 23 h 93"/>
                <a:gd name="T46" fmla="*/ 43 w 58"/>
                <a:gd name="T47" fmla="*/ 19 h 93"/>
                <a:gd name="T48" fmla="*/ 39 w 58"/>
                <a:gd name="T49" fmla="*/ 15 h 93"/>
                <a:gd name="T50" fmla="*/ 35 w 58"/>
                <a:gd name="T51" fmla="*/ 11 h 93"/>
                <a:gd name="T52" fmla="*/ 27 w 58"/>
                <a:gd name="T53" fmla="*/ 11 h 93"/>
                <a:gd name="T54" fmla="*/ 23 w 58"/>
                <a:gd name="T55" fmla="*/ 11 h 93"/>
                <a:gd name="T56" fmla="*/ 19 w 58"/>
                <a:gd name="T57" fmla="*/ 15 h 93"/>
                <a:gd name="T58" fmla="*/ 15 w 58"/>
                <a:gd name="T59" fmla="*/ 19 h 93"/>
                <a:gd name="T60" fmla="*/ 15 w 58"/>
                <a:gd name="T61" fmla="*/ 27 h 93"/>
                <a:gd name="T62" fmla="*/ 4 w 58"/>
                <a:gd name="T63" fmla="*/ 23 h 93"/>
                <a:gd name="T64" fmla="*/ 4 w 58"/>
                <a:gd name="T65" fmla="*/ 15 h 93"/>
                <a:gd name="T66" fmla="*/ 11 w 58"/>
                <a:gd name="T67" fmla="*/ 7 h 93"/>
                <a:gd name="T68" fmla="*/ 19 w 58"/>
                <a:gd name="T69" fmla="*/ 3 h 93"/>
                <a:gd name="T70" fmla="*/ 27 w 58"/>
                <a:gd name="T71" fmla="*/ 0 h 93"/>
                <a:gd name="T72" fmla="*/ 35 w 58"/>
                <a:gd name="T73" fmla="*/ 3 h 93"/>
                <a:gd name="T74" fmla="*/ 43 w 58"/>
                <a:gd name="T75" fmla="*/ 3 h 93"/>
                <a:gd name="T76" fmla="*/ 46 w 58"/>
                <a:gd name="T77" fmla="*/ 7 h 93"/>
                <a:gd name="T78" fmla="*/ 50 w 58"/>
                <a:gd name="T79" fmla="*/ 11 h 93"/>
                <a:gd name="T80" fmla="*/ 54 w 58"/>
                <a:gd name="T81" fmla="*/ 19 h 93"/>
                <a:gd name="T82" fmla="*/ 54 w 58"/>
                <a:gd name="T83" fmla="*/ 23 h 93"/>
                <a:gd name="T84" fmla="*/ 54 w 58"/>
                <a:gd name="T85" fmla="*/ 31 h 93"/>
                <a:gd name="T86" fmla="*/ 50 w 58"/>
                <a:gd name="T87" fmla="*/ 35 h 93"/>
                <a:gd name="T88" fmla="*/ 46 w 58"/>
                <a:gd name="T89" fmla="*/ 39 h 93"/>
                <a:gd name="T90" fmla="*/ 43 w 58"/>
                <a:gd name="T91" fmla="*/ 42 h 93"/>
                <a:gd name="T92" fmla="*/ 50 w 58"/>
                <a:gd name="T93" fmla="*/ 42 h 93"/>
                <a:gd name="T94" fmla="*/ 54 w 58"/>
                <a:gd name="T95" fmla="*/ 50 h 93"/>
                <a:gd name="T96" fmla="*/ 58 w 58"/>
                <a:gd name="T97" fmla="*/ 54 h 93"/>
                <a:gd name="T98" fmla="*/ 58 w 58"/>
                <a:gd name="T99" fmla="*/ 62 h 93"/>
                <a:gd name="T100" fmla="*/ 58 w 58"/>
                <a:gd name="T101" fmla="*/ 74 h 93"/>
                <a:gd name="T102" fmla="*/ 50 w 58"/>
                <a:gd name="T103" fmla="*/ 85 h 93"/>
                <a:gd name="T104" fmla="*/ 43 w 58"/>
                <a:gd name="T105" fmla="*/ 89 h 93"/>
                <a:gd name="T106" fmla="*/ 31 w 58"/>
                <a:gd name="T107" fmla="*/ 93 h 93"/>
                <a:gd name="T108" fmla="*/ 19 w 58"/>
                <a:gd name="T109" fmla="*/ 89 h 93"/>
                <a:gd name="T110" fmla="*/ 11 w 58"/>
                <a:gd name="T111" fmla="*/ 85 h 93"/>
                <a:gd name="T112" fmla="*/ 4 w 58"/>
                <a:gd name="T113" fmla="*/ 77 h 93"/>
                <a:gd name="T114" fmla="*/ 0 w 58"/>
                <a:gd name="T115" fmla="*/ 66 h 9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8"/>
                <a:gd name="T175" fmla="*/ 0 h 93"/>
                <a:gd name="T176" fmla="*/ 58 w 58"/>
                <a:gd name="T177" fmla="*/ 93 h 9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8" h="93">
                  <a:moveTo>
                    <a:pt x="0" y="66"/>
                  </a:moveTo>
                  <a:lnTo>
                    <a:pt x="11" y="66"/>
                  </a:lnTo>
                  <a:lnTo>
                    <a:pt x="15" y="74"/>
                  </a:lnTo>
                  <a:lnTo>
                    <a:pt x="19" y="77"/>
                  </a:lnTo>
                  <a:lnTo>
                    <a:pt x="23" y="81"/>
                  </a:lnTo>
                  <a:lnTo>
                    <a:pt x="31" y="81"/>
                  </a:lnTo>
                  <a:lnTo>
                    <a:pt x="39" y="81"/>
                  </a:lnTo>
                  <a:lnTo>
                    <a:pt x="43" y="77"/>
                  </a:lnTo>
                  <a:lnTo>
                    <a:pt x="46" y="70"/>
                  </a:lnTo>
                  <a:lnTo>
                    <a:pt x="46" y="62"/>
                  </a:lnTo>
                  <a:lnTo>
                    <a:pt x="46" y="58"/>
                  </a:lnTo>
                  <a:lnTo>
                    <a:pt x="43" y="50"/>
                  </a:lnTo>
                  <a:lnTo>
                    <a:pt x="39" y="46"/>
                  </a:lnTo>
                  <a:lnTo>
                    <a:pt x="31" y="46"/>
                  </a:lnTo>
                  <a:lnTo>
                    <a:pt x="27" y="46"/>
                  </a:lnTo>
                  <a:lnTo>
                    <a:pt x="23" y="46"/>
                  </a:lnTo>
                  <a:lnTo>
                    <a:pt x="23" y="39"/>
                  </a:lnTo>
                  <a:lnTo>
                    <a:pt x="27" y="39"/>
                  </a:lnTo>
                  <a:lnTo>
                    <a:pt x="31" y="39"/>
                  </a:lnTo>
                  <a:lnTo>
                    <a:pt x="39" y="35"/>
                  </a:lnTo>
                  <a:lnTo>
                    <a:pt x="43" y="31"/>
                  </a:lnTo>
                  <a:lnTo>
                    <a:pt x="43" y="23"/>
                  </a:lnTo>
                  <a:lnTo>
                    <a:pt x="43" y="19"/>
                  </a:lnTo>
                  <a:lnTo>
                    <a:pt x="39" y="15"/>
                  </a:lnTo>
                  <a:lnTo>
                    <a:pt x="35" y="11"/>
                  </a:lnTo>
                  <a:lnTo>
                    <a:pt x="27" y="11"/>
                  </a:lnTo>
                  <a:lnTo>
                    <a:pt x="23" y="11"/>
                  </a:lnTo>
                  <a:lnTo>
                    <a:pt x="19" y="15"/>
                  </a:lnTo>
                  <a:lnTo>
                    <a:pt x="15" y="19"/>
                  </a:lnTo>
                  <a:lnTo>
                    <a:pt x="15" y="27"/>
                  </a:lnTo>
                  <a:lnTo>
                    <a:pt x="4" y="23"/>
                  </a:lnTo>
                  <a:lnTo>
                    <a:pt x="4" y="15"/>
                  </a:lnTo>
                  <a:lnTo>
                    <a:pt x="11" y="7"/>
                  </a:lnTo>
                  <a:lnTo>
                    <a:pt x="19" y="3"/>
                  </a:lnTo>
                  <a:lnTo>
                    <a:pt x="27" y="0"/>
                  </a:lnTo>
                  <a:lnTo>
                    <a:pt x="35" y="3"/>
                  </a:lnTo>
                  <a:lnTo>
                    <a:pt x="43" y="3"/>
                  </a:lnTo>
                  <a:lnTo>
                    <a:pt x="46" y="7"/>
                  </a:lnTo>
                  <a:lnTo>
                    <a:pt x="50" y="11"/>
                  </a:lnTo>
                  <a:lnTo>
                    <a:pt x="54" y="19"/>
                  </a:lnTo>
                  <a:lnTo>
                    <a:pt x="54" y="23"/>
                  </a:lnTo>
                  <a:lnTo>
                    <a:pt x="54" y="31"/>
                  </a:lnTo>
                  <a:lnTo>
                    <a:pt x="50" y="35"/>
                  </a:lnTo>
                  <a:lnTo>
                    <a:pt x="46" y="39"/>
                  </a:lnTo>
                  <a:lnTo>
                    <a:pt x="43" y="42"/>
                  </a:lnTo>
                  <a:lnTo>
                    <a:pt x="50" y="42"/>
                  </a:lnTo>
                  <a:lnTo>
                    <a:pt x="54" y="50"/>
                  </a:lnTo>
                  <a:lnTo>
                    <a:pt x="58" y="54"/>
                  </a:lnTo>
                  <a:lnTo>
                    <a:pt x="58" y="62"/>
                  </a:lnTo>
                  <a:lnTo>
                    <a:pt x="58" y="74"/>
                  </a:lnTo>
                  <a:lnTo>
                    <a:pt x="50" y="85"/>
                  </a:lnTo>
                  <a:lnTo>
                    <a:pt x="43" y="89"/>
                  </a:lnTo>
                  <a:lnTo>
                    <a:pt x="31" y="93"/>
                  </a:lnTo>
                  <a:lnTo>
                    <a:pt x="19" y="89"/>
                  </a:lnTo>
                  <a:lnTo>
                    <a:pt x="11" y="85"/>
                  </a:lnTo>
                  <a:lnTo>
                    <a:pt x="4" y="77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83" name="Freeform 30"/>
            <p:cNvSpPr>
              <a:spLocks noEditPoints="1"/>
            </p:cNvSpPr>
            <p:nvPr/>
          </p:nvSpPr>
          <p:spPr bwMode="auto">
            <a:xfrm>
              <a:off x="2650" y="1747"/>
              <a:ext cx="59" cy="93"/>
            </a:xfrm>
            <a:custGeom>
              <a:avLst/>
              <a:gdLst>
                <a:gd name="T0" fmla="*/ 0 w 59"/>
                <a:gd name="T1" fmla="*/ 47 h 93"/>
                <a:gd name="T2" fmla="*/ 0 w 59"/>
                <a:gd name="T3" fmla="*/ 31 h 93"/>
                <a:gd name="T4" fmla="*/ 4 w 59"/>
                <a:gd name="T5" fmla="*/ 19 h 93"/>
                <a:gd name="T6" fmla="*/ 8 w 59"/>
                <a:gd name="T7" fmla="*/ 12 h 93"/>
                <a:gd name="T8" fmla="*/ 16 w 59"/>
                <a:gd name="T9" fmla="*/ 8 h 93"/>
                <a:gd name="T10" fmla="*/ 20 w 59"/>
                <a:gd name="T11" fmla="*/ 4 h 93"/>
                <a:gd name="T12" fmla="*/ 31 w 59"/>
                <a:gd name="T13" fmla="*/ 0 h 93"/>
                <a:gd name="T14" fmla="*/ 39 w 59"/>
                <a:gd name="T15" fmla="*/ 4 h 93"/>
                <a:gd name="T16" fmla="*/ 43 w 59"/>
                <a:gd name="T17" fmla="*/ 4 h 93"/>
                <a:gd name="T18" fmla="*/ 47 w 59"/>
                <a:gd name="T19" fmla="*/ 8 h 93"/>
                <a:gd name="T20" fmla="*/ 51 w 59"/>
                <a:gd name="T21" fmla="*/ 12 h 93"/>
                <a:gd name="T22" fmla="*/ 55 w 59"/>
                <a:gd name="T23" fmla="*/ 19 h 93"/>
                <a:gd name="T24" fmla="*/ 59 w 59"/>
                <a:gd name="T25" fmla="*/ 27 h 93"/>
                <a:gd name="T26" fmla="*/ 59 w 59"/>
                <a:gd name="T27" fmla="*/ 35 h 93"/>
                <a:gd name="T28" fmla="*/ 59 w 59"/>
                <a:gd name="T29" fmla="*/ 47 h 93"/>
                <a:gd name="T30" fmla="*/ 59 w 59"/>
                <a:gd name="T31" fmla="*/ 62 h 93"/>
                <a:gd name="T32" fmla="*/ 55 w 59"/>
                <a:gd name="T33" fmla="*/ 74 h 93"/>
                <a:gd name="T34" fmla="*/ 51 w 59"/>
                <a:gd name="T35" fmla="*/ 82 h 93"/>
                <a:gd name="T36" fmla="*/ 47 w 59"/>
                <a:gd name="T37" fmla="*/ 86 h 93"/>
                <a:gd name="T38" fmla="*/ 39 w 59"/>
                <a:gd name="T39" fmla="*/ 90 h 93"/>
                <a:gd name="T40" fmla="*/ 31 w 59"/>
                <a:gd name="T41" fmla="*/ 93 h 93"/>
                <a:gd name="T42" fmla="*/ 20 w 59"/>
                <a:gd name="T43" fmla="*/ 90 h 93"/>
                <a:gd name="T44" fmla="*/ 12 w 59"/>
                <a:gd name="T45" fmla="*/ 86 h 93"/>
                <a:gd name="T46" fmla="*/ 4 w 59"/>
                <a:gd name="T47" fmla="*/ 74 h 93"/>
                <a:gd name="T48" fmla="*/ 4 w 59"/>
                <a:gd name="T49" fmla="*/ 62 h 93"/>
                <a:gd name="T50" fmla="*/ 0 w 59"/>
                <a:gd name="T51" fmla="*/ 47 h 93"/>
                <a:gd name="T52" fmla="*/ 12 w 59"/>
                <a:gd name="T53" fmla="*/ 47 h 93"/>
                <a:gd name="T54" fmla="*/ 12 w 59"/>
                <a:gd name="T55" fmla="*/ 58 h 93"/>
                <a:gd name="T56" fmla="*/ 16 w 59"/>
                <a:gd name="T57" fmla="*/ 70 h 93"/>
                <a:gd name="T58" fmla="*/ 20 w 59"/>
                <a:gd name="T59" fmla="*/ 74 h 93"/>
                <a:gd name="T60" fmla="*/ 24 w 59"/>
                <a:gd name="T61" fmla="*/ 82 h 93"/>
                <a:gd name="T62" fmla="*/ 31 w 59"/>
                <a:gd name="T63" fmla="*/ 82 h 93"/>
                <a:gd name="T64" fmla="*/ 39 w 59"/>
                <a:gd name="T65" fmla="*/ 82 h 93"/>
                <a:gd name="T66" fmla="*/ 43 w 59"/>
                <a:gd name="T67" fmla="*/ 74 h 93"/>
                <a:gd name="T68" fmla="*/ 47 w 59"/>
                <a:gd name="T69" fmla="*/ 70 h 93"/>
                <a:gd name="T70" fmla="*/ 47 w 59"/>
                <a:gd name="T71" fmla="*/ 58 h 93"/>
                <a:gd name="T72" fmla="*/ 47 w 59"/>
                <a:gd name="T73" fmla="*/ 47 h 93"/>
                <a:gd name="T74" fmla="*/ 47 w 59"/>
                <a:gd name="T75" fmla="*/ 35 h 93"/>
                <a:gd name="T76" fmla="*/ 47 w 59"/>
                <a:gd name="T77" fmla="*/ 23 h 93"/>
                <a:gd name="T78" fmla="*/ 43 w 59"/>
                <a:gd name="T79" fmla="*/ 19 h 93"/>
                <a:gd name="T80" fmla="*/ 39 w 59"/>
                <a:gd name="T81" fmla="*/ 16 h 93"/>
                <a:gd name="T82" fmla="*/ 31 w 59"/>
                <a:gd name="T83" fmla="*/ 12 h 93"/>
                <a:gd name="T84" fmla="*/ 24 w 59"/>
                <a:gd name="T85" fmla="*/ 12 h 93"/>
                <a:gd name="T86" fmla="*/ 20 w 59"/>
                <a:gd name="T87" fmla="*/ 19 h 93"/>
                <a:gd name="T88" fmla="*/ 16 w 59"/>
                <a:gd name="T89" fmla="*/ 23 h 93"/>
                <a:gd name="T90" fmla="*/ 12 w 59"/>
                <a:gd name="T91" fmla="*/ 35 h 93"/>
                <a:gd name="T92" fmla="*/ 12 w 59"/>
                <a:gd name="T93" fmla="*/ 47 h 9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9"/>
                <a:gd name="T142" fmla="*/ 0 h 93"/>
                <a:gd name="T143" fmla="*/ 59 w 59"/>
                <a:gd name="T144" fmla="*/ 93 h 9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9" h="93">
                  <a:moveTo>
                    <a:pt x="0" y="47"/>
                  </a:moveTo>
                  <a:lnTo>
                    <a:pt x="0" y="31"/>
                  </a:lnTo>
                  <a:lnTo>
                    <a:pt x="4" y="19"/>
                  </a:lnTo>
                  <a:lnTo>
                    <a:pt x="8" y="12"/>
                  </a:lnTo>
                  <a:lnTo>
                    <a:pt x="16" y="8"/>
                  </a:lnTo>
                  <a:lnTo>
                    <a:pt x="20" y="4"/>
                  </a:lnTo>
                  <a:lnTo>
                    <a:pt x="31" y="0"/>
                  </a:lnTo>
                  <a:lnTo>
                    <a:pt x="39" y="4"/>
                  </a:lnTo>
                  <a:lnTo>
                    <a:pt x="43" y="4"/>
                  </a:lnTo>
                  <a:lnTo>
                    <a:pt x="47" y="8"/>
                  </a:lnTo>
                  <a:lnTo>
                    <a:pt x="51" y="12"/>
                  </a:lnTo>
                  <a:lnTo>
                    <a:pt x="55" y="19"/>
                  </a:lnTo>
                  <a:lnTo>
                    <a:pt x="59" y="27"/>
                  </a:lnTo>
                  <a:lnTo>
                    <a:pt x="59" y="35"/>
                  </a:lnTo>
                  <a:lnTo>
                    <a:pt x="59" y="47"/>
                  </a:lnTo>
                  <a:lnTo>
                    <a:pt x="59" y="62"/>
                  </a:lnTo>
                  <a:lnTo>
                    <a:pt x="55" y="74"/>
                  </a:lnTo>
                  <a:lnTo>
                    <a:pt x="51" y="82"/>
                  </a:lnTo>
                  <a:lnTo>
                    <a:pt x="47" y="86"/>
                  </a:lnTo>
                  <a:lnTo>
                    <a:pt x="39" y="90"/>
                  </a:lnTo>
                  <a:lnTo>
                    <a:pt x="31" y="93"/>
                  </a:lnTo>
                  <a:lnTo>
                    <a:pt x="20" y="90"/>
                  </a:lnTo>
                  <a:lnTo>
                    <a:pt x="12" y="86"/>
                  </a:lnTo>
                  <a:lnTo>
                    <a:pt x="4" y="74"/>
                  </a:lnTo>
                  <a:lnTo>
                    <a:pt x="4" y="62"/>
                  </a:lnTo>
                  <a:lnTo>
                    <a:pt x="0" y="47"/>
                  </a:lnTo>
                  <a:close/>
                  <a:moveTo>
                    <a:pt x="12" y="47"/>
                  </a:moveTo>
                  <a:lnTo>
                    <a:pt x="12" y="58"/>
                  </a:lnTo>
                  <a:lnTo>
                    <a:pt x="16" y="70"/>
                  </a:lnTo>
                  <a:lnTo>
                    <a:pt x="20" y="74"/>
                  </a:lnTo>
                  <a:lnTo>
                    <a:pt x="24" y="82"/>
                  </a:lnTo>
                  <a:lnTo>
                    <a:pt x="31" y="82"/>
                  </a:lnTo>
                  <a:lnTo>
                    <a:pt x="39" y="82"/>
                  </a:lnTo>
                  <a:lnTo>
                    <a:pt x="43" y="74"/>
                  </a:lnTo>
                  <a:lnTo>
                    <a:pt x="47" y="70"/>
                  </a:lnTo>
                  <a:lnTo>
                    <a:pt x="47" y="58"/>
                  </a:lnTo>
                  <a:lnTo>
                    <a:pt x="47" y="47"/>
                  </a:lnTo>
                  <a:lnTo>
                    <a:pt x="47" y="35"/>
                  </a:lnTo>
                  <a:lnTo>
                    <a:pt x="47" y="23"/>
                  </a:lnTo>
                  <a:lnTo>
                    <a:pt x="43" y="19"/>
                  </a:lnTo>
                  <a:lnTo>
                    <a:pt x="39" y="16"/>
                  </a:lnTo>
                  <a:lnTo>
                    <a:pt x="31" y="12"/>
                  </a:lnTo>
                  <a:lnTo>
                    <a:pt x="24" y="12"/>
                  </a:lnTo>
                  <a:lnTo>
                    <a:pt x="20" y="19"/>
                  </a:lnTo>
                  <a:lnTo>
                    <a:pt x="16" y="23"/>
                  </a:lnTo>
                  <a:lnTo>
                    <a:pt x="12" y="35"/>
                  </a:lnTo>
                  <a:lnTo>
                    <a:pt x="12" y="4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84" name="Freeform 31"/>
            <p:cNvSpPr>
              <a:spLocks/>
            </p:cNvSpPr>
            <p:nvPr/>
          </p:nvSpPr>
          <p:spPr bwMode="auto">
            <a:xfrm>
              <a:off x="3048" y="1731"/>
              <a:ext cx="35" cy="90"/>
            </a:xfrm>
            <a:custGeom>
              <a:avLst/>
              <a:gdLst>
                <a:gd name="T0" fmla="*/ 35 w 35"/>
                <a:gd name="T1" fmla="*/ 90 h 90"/>
                <a:gd name="T2" fmla="*/ 23 w 35"/>
                <a:gd name="T3" fmla="*/ 90 h 90"/>
                <a:gd name="T4" fmla="*/ 23 w 35"/>
                <a:gd name="T5" fmla="*/ 20 h 90"/>
                <a:gd name="T6" fmla="*/ 15 w 35"/>
                <a:gd name="T7" fmla="*/ 24 h 90"/>
                <a:gd name="T8" fmla="*/ 11 w 35"/>
                <a:gd name="T9" fmla="*/ 28 h 90"/>
                <a:gd name="T10" fmla="*/ 7 w 35"/>
                <a:gd name="T11" fmla="*/ 32 h 90"/>
                <a:gd name="T12" fmla="*/ 0 w 35"/>
                <a:gd name="T13" fmla="*/ 35 h 90"/>
                <a:gd name="T14" fmla="*/ 0 w 35"/>
                <a:gd name="T15" fmla="*/ 24 h 90"/>
                <a:gd name="T16" fmla="*/ 7 w 35"/>
                <a:gd name="T17" fmla="*/ 20 h 90"/>
                <a:gd name="T18" fmla="*/ 15 w 35"/>
                <a:gd name="T19" fmla="*/ 12 h 90"/>
                <a:gd name="T20" fmla="*/ 23 w 35"/>
                <a:gd name="T21" fmla="*/ 8 h 90"/>
                <a:gd name="T22" fmla="*/ 27 w 35"/>
                <a:gd name="T23" fmla="*/ 0 h 90"/>
                <a:gd name="T24" fmla="*/ 35 w 35"/>
                <a:gd name="T25" fmla="*/ 0 h 90"/>
                <a:gd name="T26" fmla="*/ 35 w 35"/>
                <a:gd name="T27" fmla="*/ 90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5"/>
                <a:gd name="T43" fmla="*/ 0 h 90"/>
                <a:gd name="T44" fmla="*/ 35 w 35"/>
                <a:gd name="T45" fmla="*/ 90 h 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5" h="90">
                  <a:moveTo>
                    <a:pt x="35" y="90"/>
                  </a:moveTo>
                  <a:lnTo>
                    <a:pt x="23" y="90"/>
                  </a:lnTo>
                  <a:lnTo>
                    <a:pt x="23" y="20"/>
                  </a:lnTo>
                  <a:lnTo>
                    <a:pt x="15" y="24"/>
                  </a:lnTo>
                  <a:lnTo>
                    <a:pt x="11" y="28"/>
                  </a:lnTo>
                  <a:lnTo>
                    <a:pt x="7" y="32"/>
                  </a:lnTo>
                  <a:lnTo>
                    <a:pt x="0" y="35"/>
                  </a:lnTo>
                  <a:lnTo>
                    <a:pt x="0" y="24"/>
                  </a:lnTo>
                  <a:lnTo>
                    <a:pt x="7" y="20"/>
                  </a:lnTo>
                  <a:lnTo>
                    <a:pt x="15" y="12"/>
                  </a:lnTo>
                  <a:lnTo>
                    <a:pt x="23" y="8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5" y="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2468" name="Freeform 184"/>
          <p:cNvSpPr>
            <a:spLocks/>
          </p:cNvSpPr>
          <p:nvPr/>
        </p:nvSpPr>
        <p:spPr bwMode="auto">
          <a:xfrm>
            <a:off x="4418013" y="3714750"/>
            <a:ext cx="265112" cy="271463"/>
          </a:xfrm>
          <a:custGeom>
            <a:avLst/>
            <a:gdLst>
              <a:gd name="T0" fmla="*/ 0 w 167"/>
              <a:gd name="T1" fmla="*/ 2147483647 h 171"/>
              <a:gd name="T2" fmla="*/ 2147483647 w 167"/>
              <a:gd name="T3" fmla="*/ 2147483647 h 171"/>
              <a:gd name="T4" fmla="*/ 2147483647 w 167"/>
              <a:gd name="T5" fmla="*/ 2147483647 h 171"/>
              <a:gd name="T6" fmla="*/ 2147483647 w 167"/>
              <a:gd name="T7" fmla="*/ 2147483647 h 171"/>
              <a:gd name="T8" fmla="*/ 2147483647 w 167"/>
              <a:gd name="T9" fmla="*/ 0 h 171"/>
              <a:gd name="T10" fmla="*/ 2147483647 w 167"/>
              <a:gd name="T11" fmla="*/ 2147483647 h 171"/>
              <a:gd name="T12" fmla="*/ 2147483647 w 167"/>
              <a:gd name="T13" fmla="*/ 2147483647 h 171"/>
              <a:gd name="T14" fmla="*/ 2147483647 w 167"/>
              <a:gd name="T15" fmla="*/ 2147483647 h 171"/>
              <a:gd name="T16" fmla="*/ 2147483647 w 167"/>
              <a:gd name="T17" fmla="*/ 2147483647 h 171"/>
              <a:gd name="T18" fmla="*/ 2147483647 w 167"/>
              <a:gd name="T19" fmla="*/ 2147483647 h 171"/>
              <a:gd name="T20" fmla="*/ 2147483647 w 167"/>
              <a:gd name="T21" fmla="*/ 2147483647 h 171"/>
              <a:gd name="T22" fmla="*/ 2147483647 w 167"/>
              <a:gd name="T23" fmla="*/ 2147483647 h 171"/>
              <a:gd name="T24" fmla="*/ 2147483647 w 167"/>
              <a:gd name="T25" fmla="*/ 2147483647 h 171"/>
              <a:gd name="T26" fmla="*/ 2147483647 w 167"/>
              <a:gd name="T27" fmla="*/ 2147483647 h 171"/>
              <a:gd name="T28" fmla="*/ 2147483647 w 167"/>
              <a:gd name="T29" fmla="*/ 2147483647 h 171"/>
              <a:gd name="T30" fmla="*/ 2147483647 w 167"/>
              <a:gd name="T31" fmla="*/ 2147483647 h 171"/>
              <a:gd name="T32" fmla="*/ 0 w 167"/>
              <a:gd name="T33" fmla="*/ 2147483647 h 17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67"/>
              <a:gd name="T52" fmla="*/ 0 h 171"/>
              <a:gd name="T53" fmla="*/ 167 w 167"/>
              <a:gd name="T54" fmla="*/ 171 h 17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67" h="171">
                <a:moveTo>
                  <a:pt x="0" y="86"/>
                </a:moveTo>
                <a:lnTo>
                  <a:pt x="4" y="54"/>
                </a:lnTo>
                <a:lnTo>
                  <a:pt x="23" y="27"/>
                </a:lnTo>
                <a:lnTo>
                  <a:pt x="50" y="8"/>
                </a:lnTo>
                <a:lnTo>
                  <a:pt x="85" y="0"/>
                </a:lnTo>
                <a:lnTo>
                  <a:pt x="116" y="8"/>
                </a:lnTo>
                <a:lnTo>
                  <a:pt x="144" y="27"/>
                </a:lnTo>
                <a:lnTo>
                  <a:pt x="163" y="54"/>
                </a:lnTo>
                <a:lnTo>
                  <a:pt x="167" y="86"/>
                </a:lnTo>
                <a:lnTo>
                  <a:pt x="163" y="121"/>
                </a:lnTo>
                <a:lnTo>
                  <a:pt x="144" y="148"/>
                </a:lnTo>
                <a:lnTo>
                  <a:pt x="116" y="163"/>
                </a:lnTo>
                <a:lnTo>
                  <a:pt x="85" y="171"/>
                </a:lnTo>
                <a:lnTo>
                  <a:pt x="50" y="163"/>
                </a:lnTo>
                <a:lnTo>
                  <a:pt x="23" y="148"/>
                </a:lnTo>
                <a:lnTo>
                  <a:pt x="4" y="121"/>
                </a:lnTo>
                <a:lnTo>
                  <a:pt x="0" y="86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CCCCCC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69" name="Freeform 185"/>
          <p:cNvSpPr>
            <a:spLocks/>
          </p:cNvSpPr>
          <p:nvPr/>
        </p:nvSpPr>
        <p:spPr bwMode="auto">
          <a:xfrm>
            <a:off x="4418013" y="3714750"/>
            <a:ext cx="265112" cy="271463"/>
          </a:xfrm>
          <a:custGeom>
            <a:avLst/>
            <a:gdLst>
              <a:gd name="T0" fmla="*/ 0 w 167"/>
              <a:gd name="T1" fmla="*/ 2147483647 h 171"/>
              <a:gd name="T2" fmla="*/ 2147483647 w 167"/>
              <a:gd name="T3" fmla="*/ 2147483647 h 171"/>
              <a:gd name="T4" fmla="*/ 2147483647 w 167"/>
              <a:gd name="T5" fmla="*/ 2147483647 h 171"/>
              <a:gd name="T6" fmla="*/ 2147483647 w 167"/>
              <a:gd name="T7" fmla="*/ 2147483647 h 171"/>
              <a:gd name="T8" fmla="*/ 2147483647 w 167"/>
              <a:gd name="T9" fmla="*/ 0 h 171"/>
              <a:gd name="T10" fmla="*/ 2147483647 w 167"/>
              <a:gd name="T11" fmla="*/ 2147483647 h 171"/>
              <a:gd name="T12" fmla="*/ 2147483647 w 167"/>
              <a:gd name="T13" fmla="*/ 2147483647 h 171"/>
              <a:gd name="T14" fmla="*/ 2147483647 w 167"/>
              <a:gd name="T15" fmla="*/ 2147483647 h 171"/>
              <a:gd name="T16" fmla="*/ 2147483647 w 167"/>
              <a:gd name="T17" fmla="*/ 2147483647 h 171"/>
              <a:gd name="T18" fmla="*/ 2147483647 w 167"/>
              <a:gd name="T19" fmla="*/ 2147483647 h 171"/>
              <a:gd name="T20" fmla="*/ 2147483647 w 167"/>
              <a:gd name="T21" fmla="*/ 2147483647 h 171"/>
              <a:gd name="T22" fmla="*/ 2147483647 w 167"/>
              <a:gd name="T23" fmla="*/ 2147483647 h 171"/>
              <a:gd name="T24" fmla="*/ 2147483647 w 167"/>
              <a:gd name="T25" fmla="*/ 2147483647 h 171"/>
              <a:gd name="T26" fmla="*/ 2147483647 w 167"/>
              <a:gd name="T27" fmla="*/ 2147483647 h 171"/>
              <a:gd name="T28" fmla="*/ 2147483647 w 167"/>
              <a:gd name="T29" fmla="*/ 2147483647 h 171"/>
              <a:gd name="T30" fmla="*/ 2147483647 w 167"/>
              <a:gd name="T31" fmla="*/ 2147483647 h 171"/>
              <a:gd name="T32" fmla="*/ 0 w 167"/>
              <a:gd name="T33" fmla="*/ 2147483647 h 17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67"/>
              <a:gd name="T52" fmla="*/ 0 h 171"/>
              <a:gd name="T53" fmla="*/ 167 w 167"/>
              <a:gd name="T54" fmla="*/ 171 h 17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67" h="171">
                <a:moveTo>
                  <a:pt x="0" y="86"/>
                </a:moveTo>
                <a:lnTo>
                  <a:pt x="4" y="54"/>
                </a:lnTo>
                <a:lnTo>
                  <a:pt x="23" y="27"/>
                </a:lnTo>
                <a:lnTo>
                  <a:pt x="50" y="8"/>
                </a:lnTo>
                <a:lnTo>
                  <a:pt x="85" y="0"/>
                </a:lnTo>
                <a:lnTo>
                  <a:pt x="116" y="8"/>
                </a:lnTo>
                <a:lnTo>
                  <a:pt x="144" y="27"/>
                </a:lnTo>
                <a:lnTo>
                  <a:pt x="163" y="54"/>
                </a:lnTo>
                <a:lnTo>
                  <a:pt x="167" y="86"/>
                </a:lnTo>
                <a:lnTo>
                  <a:pt x="163" y="121"/>
                </a:lnTo>
                <a:lnTo>
                  <a:pt x="144" y="148"/>
                </a:lnTo>
                <a:lnTo>
                  <a:pt x="116" y="163"/>
                </a:lnTo>
                <a:lnTo>
                  <a:pt x="85" y="171"/>
                </a:lnTo>
                <a:lnTo>
                  <a:pt x="50" y="163"/>
                </a:lnTo>
                <a:lnTo>
                  <a:pt x="23" y="148"/>
                </a:lnTo>
                <a:lnTo>
                  <a:pt x="4" y="121"/>
                </a:lnTo>
                <a:lnTo>
                  <a:pt x="0" y="86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70" name="Freeform 186"/>
          <p:cNvSpPr>
            <a:spLocks noEditPoints="1"/>
          </p:cNvSpPr>
          <p:nvPr/>
        </p:nvSpPr>
        <p:spPr bwMode="auto">
          <a:xfrm>
            <a:off x="4522788" y="3795713"/>
            <a:ext cx="92075" cy="128587"/>
          </a:xfrm>
          <a:custGeom>
            <a:avLst/>
            <a:gdLst>
              <a:gd name="T0" fmla="*/ 0 w 58"/>
              <a:gd name="T1" fmla="*/ 2147483647 h 81"/>
              <a:gd name="T2" fmla="*/ 0 w 58"/>
              <a:gd name="T3" fmla="*/ 0 h 81"/>
              <a:gd name="T4" fmla="*/ 2147483647 w 58"/>
              <a:gd name="T5" fmla="*/ 0 h 81"/>
              <a:gd name="T6" fmla="*/ 2147483647 w 58"/>
              <a:gd name="T7" fmla="*/ 0 h 81"/>
              <a:gd name="T8" fmla="*/ 2147483647 w 58"/>
              <a:gd name="T9" fmla="*/ 0 h 81"/>
              <a:gd name="T10" fmla="*/ 2147483647 w 58"/>
              <a:gd name="T11" fmla="*/ 0 h 81"/>
              <a:gd name="T12" fmla="*/ 2147483647 w 58"/>
              <a:gd name="T13" fmla="*/ 2147483647 h 81"/>
              <a:gd name="T14" fmla="*/ 2147483647 w 58"/>
              <a:gd name="T15" fmla="*/ 2147483647 h 81"/>
              <a:gd name="T16" fmla="*/ 2147483647 w 58"/>
              <a:gd name="T17" fmla="*/ 2147483647 h 81"/>
              <a:gd name="T18" fmla="*/ 2147483647 w 58"/>
              <a:gd name="T19" fmla="*/ 2147483647 h 81"/>
              <a:gd name="T20" fmla="*/ 2147483647 w 58"/>
              <a:gd name="T21" fmla="*/ 2147483647 h 81"/>
              <a:gd name="T22" fmla="*/ 2147483647 w 58"/>
              <a:gd name="T23" fmla="*/ 2147483647 h 81"/>
              <a:gd name="T24" fmla="*/ 2147483647 w 58"/>
              <a:gd name="T25" fmla="*/ 2147483647 h 81"/>
              <a:gd name="T26" fmla="*/ 2147483647 w 58"/>
              <a:gd name="T27" fmla="*/ 2147483647 h 81"/>
              <a:gd name="T28" fmla="*/ 2147483647 w 58"/>
              <a:gd name="T29" fmla="*/ 2147483647 h 81"/>
              <a:gd name="T30" fmla="*/ 2147483647 w 58"/>
              <a:gd name="T31" fmla="*/ 2147483647 h 81"/>
              <a:gd name="T32" fmla="*/ 2147483647 w 58"/>
              <a:gd name="T33" fmla="*/ 2147483647 h 81"/>
              <a:gd name="T34" fmla="*/ 2147483647 w 58"/>
              <a:gd name="T35" fmla="*/ 2147483647 h 81"/>
              <a:gd name="T36" fmla="*/ 0 w 58"/>
              <a:gd name="T37" fmla="*/ 2147483647 h 81"/>
              <a:gd name="T38" fmla="*/ 2147483647 w 58"/>
              <a:gd name="T39" fmla="*/ 2147483647 h 81"/>
              <a:gd name="T40" fmla="*/ 2147483647 w 58"/>
              <a:gd name="T41" fmla="*/ 2147483647 h 81"/>
              <a:gd name="T42" fmla="*/ 2147483647 w 58"/>
              <a:gd name="T43" fmla="*/ 2147483647 h 81"/>
              <a:gd name="T44" fmla="*/ 2147483647 w 58"/>
              <a:gd name="T45" fmla="*/ 2147483647 h 81"/>
              <a:gd name="T46" fmla="*/ 2147483647 w 58"/>
              <a:gd name="T47" fmla="*/ 2147483647 h 81"/>
              <a:gd name="T48" fmla="*/ 2147483647 w 58"/>
              <a:gd name="T49" fmla="*/ 2147483647 h 81"/>
              <a:gd name="T50" fmla="*/ 2147483647 w 58"/>
              <a:gd name="T51" fmla="*/ 2147483647 h 81"/>
              <a:gd name="T52" fmla="*/ 2147483647 w 58"/>
              <a:gd name="T53" fmla="*/ 2147483647 h 81"/>
              <a:gd name="T54" fmla="*/ 2147483647 w 58"/>
              <a:gd name="T55" fmla="*/ 2147483647 h 81"/>
              <a:gd name="T56" fmla="*/ 2147483647 w 58"/>
              <a:gd name="T57" fmla="*/ 2147483647 h 81"/>
              <a:gd name="T58" fmla="*/ 2147483647 w 58"/>
              <a:gd name="T59" fmla="*/ 2147483647 h 81"/>
              <a:gd name="T60" fmla="*/ 2147483647 w 58"/>
              <a:gd name="T61" fmla="*/ 2147483647 h 81"/>
              <a:gd name="T62" fmla="*/ 2147483647 w 58"/>
              <a:gd name="T63" fmla="*/ 2147483647 h 81"/>
              <a:gd name="T64" fmla="*/ 2147483647 w 58"/>
              <a:gd name="T65" fmla="*/ 2147483647 h 8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58"/>
              <a:gd name="T100" fmla="*/ 0 h 81"/>
              <a:gd name="T101" fmla="*/ 58 w 58"/>
              <a:gd name="T102" fmla="*/ 81 h 81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58" h="81">
                <a:moveTo>
                  <a:pt x="0" y="81"/>
                </a:moveTo>
                <a:lnTo>
                  <a:pt x="0" y="0"/>
                </a:lnTo>
                <a:lnTo>
                  <a:pt x="27" y="0"/>
                </a:lnTo>
                <a:lnTo>
                  <a:pt x="35" y="0"/>
                </a:lnTo>
                <a:lnTo>
                  <a:pt x="39" y="0"/>
                </a:lnTo>
                <a:lnTo>
                  <a:pt x="47" y="0"/>
                </a:lnTo>
                <a:lnTo>
                  <a:pt x="50" y="3"/>
                </a:lnTo>
                <a:lnTo>
                  <a:pt x="54" y="7"/>
                </a:lnTo>
                <a:lnTo>
                  <a:pt x="58" y="11"/>
                </a:lnTo>
                <a:lnTo>
                  <a:pt x="58" y="15"/>
                </a:lnTo>
                <a:lnTo>
                  <a:pt x="58" y="23"/>
                </a:lnTo>
                <a:lnTo>
                  <a:pt x="58" y="31"/>
                </a:lnTo>
                <a:lnTo>
                  <a:pt x="54" y="38"/>
                </a:lnTo>
                <a:lnTo>
                  <a:pt x="47" y="42"/>
                </a:lnTo>
                <a:lnTo>
                  <a:pt x="39" y="46"/>
                </a:lnTo>
                <a:lnTo>
                  <a:pt x="31" y="46"/>
                </a:lnTo>
                <a:lnTo>
                  <a:pt x="8" y="46"/>
                </a:lnTo>
                <a:lnTo>
                  <a:pt x="8" y="81"/>
                </a:lnTo>
                <a:lnTo>
                  <a:pt x="0" y="81"/>
                </a:lnTo>
                <a:close/>
                <a:moveTo>
                  <a:pt x="8" y="38"/>
                </a:moveTo>
                <a:lnTo>
                  <a:pt x="31" y="38"/>
                </a:lnTo>
                <a:lnTo>
                  <a:pt x="39" y="35"/>
                </a:lnTo>
                <a:lnTo>
                  <a:pt x="43" y="35"/>
                </a:lnTo>
                <a:lnTo>
                  <a:pt x="47" y="27"/>
                </a:lnTo>
                <a:lnTo>
                  <a:pt x="47" y="23"/>
                </a:lnTo>
                <a:lnTo>
                  <a:pt x="47" y="19"/>
                </a:lnTo>
                <a:lnTo>
                  <a:pt x="47" y="11"/>
                </a:lnTo>
                <a:lnTo>
                  <a:pt x="43" y="11"/>
                </a:lnTo>
                <a:lnTo>
                  <a:pt x="39" y="7"/>
                </a:lnTo>
                <a:lnTo>
                  <a:pt x="35" y="7"/>
                </a:lnTo>
                <a:lnTo>
                  <a:pt x="31" y="7"/>
                </a:lnTo>
                <a:lnTo>
                  <a:pt x="8" y="7"/>
                </a:lnTo>
                <a:lnTo>
                  <a:pt x="8" y="3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71" name="Text Box 199"/>
          <p:cNvSpPr txBox="1">
            <a:spLocks noChangeArrowheads="1"/>
          </p:cNvSpPr>
          <p:nvPr/>
        </p:nvSpPr>
        <p:spPr bwMode="auto">
          <a:xfrm>
            <a:off x="5148263" y="2349500"/>
            <a:ext cx="28940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b="1"/>
              <a:t>Quadrant Numbering</a:t>
            </a:r>
          </a:p>
        </p:txBody>
      </p:sp>
      <p:grpSp>
        <p:nvGrpSpPr>
          <p:cNvPr id="62472" name="グループ化 45"/>
          <p:cNvGrpSpPr>
            <a:grpSpLocks/>
          </p:cNvGrpSpPr>
          <p:nvPr/>
        </p:nvGrpSpPr>
        <p:grpSpPr bwMode="auto">
          <a:xfrm>
            <a:off x="285750" y="1573213"/>
            <a:ext cx="2571750" cy="2570162"/>
            <a:chOff x="285719" y="1572554"/>
            <a:chExt cx="2571823" cy="2570826"/>
          </a:xfrm>
        </p:grpSpPr>
        <p:sp>
          <p:nvSpPr>
            <p:cNvPr id="62473" name="Rectangle 11"/>
            <p:cNvSpPr>
              <a:spLocks noChangeArrowheads="1"/>
            </p:cNvSpPr>
            <p:nvPr/>
          </p:nvSpPr>
          <p:spPr bwMode="auto">
            <a:xfrm>
              <a:off x="285719" y="1572554"/>
              <a:ext cx="2571823" cy="2570826"/>
            </a:xfrm>
            <a:prstGeom prst="rect">
              <a:avLst/>
            </a:prstGeom>
            <a:solidFill>
              <a:srgbClr val="92D050"/>
            </a:solidFill>
            <a:ln w="0">
              <a:solidFill>
                <a:srgbClr val="CCCC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74" name="Rectangle 19"/>
            <p:cNvSpPr>
              <a:spLocks noChangeArrowheads="1"/>
            </p:cNvSpPr>
            <p:nvPr/>
          </p:nvSpPr>
          <p:spPr bwMode="auto">
            <a:xfrm>
              <a:off x="285719" y="1572554"/>
              <a:ext cx="2571823" cy="2570826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75" name="Freeform 36"/>
            <p:cNvSpPr>
              <a:spLocks/>
            </p:cNvSpPr>
            <p:nvPr/>
          </p:nvSpPr>
          <p:spPr bwMode="auto">
            <a:xfrm>
              <a:off x="478331" y="2527632"/>
              <a:ext cx="1414153" cy="1405172"/>
            </a:xfrm>
            <a:custGeom>
              <a:avLst/>
              <a:gdLst>
                <a:gd name="T0" fmla="*/ 0 w 1417"/>
                <a:gd name="T1" fmla="*/ 2147483647 h 1408"/>
                <a:gd name="T2" fmla="*/ 2147483647 w 1417"/>
                <a:gd name="T3" fmla="*/ 2147483647 h 1408"/>
                <a:gd name="T4" fmla="*/ 2147483647 w 1417"/>
                <a:gd name="T5" fmla="*/ 2147483647 h 1408"/>
                <a:gd name="T6" fmla="*/ 2147483647 w 1417"/>
                <a:gd name="T7" fmla="*/ 2147483647 h 1408"/>
                <a:gd name="T8" fmla="*/ 2147483647 w 1417"/>
                <a:gd name="T9" fmla="*/ 2147483647 h 1408"/>
                <a:gd name="T10" fmla="*/ 2147483647 w 1417"/>
                <a:gd name="T11" fmla="*/ 2147483647 h 1408"/>
                <a:gd name="T12" fmla="*/ 2147483647 w 1417"/>
                <a:gd name="T13" fmla="*/ 0 h 1408"/>
                <a:gd name="T14" fmla="*/ 2147483647 w 1417"/>
                <a:gd name="T15" fmla="*/ 2147483647 h 1408"/>
                <a:gd name="T16" fmla="*/ 2147483647 w 1417"/>
                <a:gd name="T17" fmla="*/ 2147483647 h 1408"/>
                <a:gd name="T18" fmla="*/ 2147483647 w 1417"/>
                <a:gd name="T19" fmla="*/ 2147483647 h 1408"/>
                <a:gd name="T20" fmla="*/ 2147483647 w 1417"/>
                <a:gd name="T21" fmla="*/ 2147483647 h 1408"/>
                <a:gd name="T22" fmla="*/ 2147483647 w 1417"/>
                <a:gd name="T23" fmla="*/ 2147483647 h 1408"/>
                <a:gd name="T24" fmla="*/ 2147483647 w 1417"/>
                <a:gd name="T25" fmla="*/ 2147483647 h 1408"/>
                <a:gd name="T26" fmla="*/ 2147483647 w 1417"/>
                <a:gd name="T27" fmla="*/ 2147483647 h 1408"/>
                <a:gd name="T28" fmla="*/ 2147483647 w 1417"/>
                <a:gd name="T29" fmla="*/ 2147483647 h 1408"/>
                <a:gd name="T30" fmla="*/ 2147483647 w 1417"/>
                <a:gd name="T31" fmla="*/ 2147483647 h 1408"/>
                <a:gd name="T32" fmla="*/ 2147483647 w 1417"/>
                <a:gd name="T33" fmla="*/ 2147483647 h 1408"/>
                <a:gd name="T34" fmla="*/ 2147483647 w 1417"/>
                <a:gd name="T35" fmla="*/ 2147483647 h 1408"/>
                <a:gd name="T36" fmla="*/ 2147483647 w 1417"/>
                <a:gd name="T37" fmla="*/ 2147483647 h 1408"/>
                <a:gd name="T38" fmla="*/ 2147483647 w 1417"/>
                <a:gd name="T39" fmla="*/ 2147483647 h 1408"/>
                <a:gd name="T40" fmla="*/ 2147483647 w 1417"/>
                <a:gd name="T41" fmla="*/ 2147483647 h 1408"/>
                <a:gd name="T42" fmla="*/ 2147483647 w 1417"/>
                <a:gd name="T43" fmla="*/ 2147483647 h 1408"/>
                <a:gd name="T44" fmla="*/ 2147483647 w 1417"/>
                <a:gd name="T45" fmla="*/ 2147483647 h 1408"/>
                <a:gd name="T46" fmla="*/ 2147483647 w 1417"/>
                <a:gd name="T47" fmla="*/ 2147483647 h 1408"/>
                <a:gd name="T48" fmla="*/ 0 w 1417"/>
                <a:gd name="T49" fmla="*/ 2147483647 h 140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17"/>
                <a:gd name="T76" fmla="*/ 0 h 1408"/>
                <a:gd name="T77" fmla="*/ 1417 w 1417"/>
                <a:gd name="T78" fmla="*/ 1408 h 140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17" h="1408">
                  <a:moveTo>
                    <a:pt x="0" y="708"/>
                  </a:moveTo>
                  <a:lnTo>
                    <a:pt x="28" y="515"/>
                  </a:lnTo>
                  <a:lnTo>
                    <a:pt x="101" y="349"/>
                  </a:lnTo>
                  <a:lnTo>
                    <a:pt x="212" y="202"/>
                  </a:lnTo>
                  <a:lnTo>
                    <a:pt x="359" y="92"/>
                  </a:lnTo>
                  <a:lnTo>
                    <a:pt x="525" y="18"/>
                  </a:lnTo>
                  <a:lnTo>
                    <a:pt x="709" y="0"/>
                  </a:lnTo>
                  <a:lnTo>
                    <a:pt x="902" y="18"/>
                  </a:lnTo>
                  <a:lnTo>
                    <a:pt x="1068" y="92"/>
                  </a:lnTo>
                  <a:lnTo>
                    <a:pt x="1215" y="202"/>
                  </a:lnTo>
                  <a:lnTo>
                    <a:pt x="1325" y="349"/>
                  </a:lnTo>
                  <a:lnTo>
                    <a:pt x="1399" y="515"/>
                  </a:lnTo>
                  <a:lnTo>
                    <a:pt x="1417" y="708"/>
                  </a:lnTo>
                  <a:lnTo>
                    <a:pt x="1399" y="892"/>
                  </a:lnTo>
                  <a:lnTo>
                    <a:pt x="1325" y="1058"/>
                  </a:lnTo>
                  <a:lnTo>
                    <a:pt x="1215" y="1205"/>
                  </a:lnTo>
                  <a:lnTo>
                    <a:pt x="1068" y="1316"/>
                  </a:lnTo>
                  <a:lnTo>
                    <a:pt x="902" y="1389"/>
                  </a:lnTo>
                  <a:lnTo>
                    <a:pt x="709" y="1408"/>
                  </a:lnTo>
                  <a:lnTo>
                    <a:pt x="525" y="1389"/>
                  </a:lnTo>
                  <a:lnTo>
                    <a:pt x="359" y="1316"/>
                  </a:lnTo>
                  <a:lnTo>
                    <a:pt x="212" y="1205"/>
                  </a:lnTo>
                  <a:lnTo>
                    <a:pt x="101" y="1058"/>
                  </a:lnTo>
                  <a:lnTo>
                    <a:pt x="28" y="892"/>
                  </a:lnTo>
                  <a:lnTo>
                    <a:pt x="0" y="708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76" name="Freeform 37"/>
            <p:cNvSpPr>
              <a:spLocks/>
            </p:cNvSpPr>
            <p:nvPr/>
          </p:nvSpPr>
          <p:spPr bwMode="auto">
            <a:xfrm>
              <a:off x="524239" y="1829038"/>
              <a:ext cx="459076" cy="459076"/>
            </a:xfrm>
            <a:custGeom>
              <a:avLst/>
              <a:gdLst>
                <a:gd name="T0" fmla="*/ 0 w 460"/>
                <a:gd name="T1" fmla="*/ 2147483647 h 460"/>
                <a:gd name="T2" fmla="*/ 2147483647 w 460"/>
                <a:gd name="T3" fmla="*/ 2147483647 h 460"/>
                <a:gd name="T4" fmla="*/ 2147483647 w 460"/>
                <a:gd name="T5" fmla="*/ 2147483647 h 460"/>
                <a:gd name="T6" fmla="*/ 2147483647 w 460"/>
                <a:gd name="T7" fmla="*/ 2147483647 h 460"/>
                <a:gd name="T8" fmla="*/ 2147483647 w 460"/>
                <a:gd name="T9" fmla="*/ 0 h 460"/>
                <a:gd name="T10" fmla="*/ 2147483647 w 460"/>
                <a:gd name="T11" fmla="*/ 2147483647 h 460"/>
                <a:gd name="T12" fmla="*/ 2147483647 w 460"/>
                <a:gd name="T13" fmla="*/ 2147483647 h 460"/>
                <a:gd name="T14" fmla="*/ 2147483647 w 460"/>
                <a:gd name="T15" fmla="*/ 2147483647 h 460"/>
                <a:gd name="T16" fmla="*/ 2147483647 w 460"/>
                <a:gd name="T17" fmla="*/ 2147483647 h 460"/>
                <a:gd name="T18" fmla="*/ 2147483647 w 460"/>
                <a:gd name="T19" fmla="*/ 2147483647 h 460"/>
                <a:gd name="T20" fmla="*/ 2147483647 w 460"/>
                <a:gd name="T21" fmla="*/ 2147483647 h 460"/>
                <a:gd name="T22" fmla="*/ 2147483647 w 460"/>
                <a:gd name="T23" fmla="*/ 2147483647 h 460"/>
                <a:gd name="T24" fmla="*/ 2147483647 w 460"/>
                <a:gd name="T25" fmla="*/ 2147483647 h 460"/>
                <a:gd name="T26" fmla="*/ 2147483647 w 460"/>
                <a:gd name="T27" fmla="*/ 2147483647 h 460"/>
                <a:gd name="T28" fmla="*/ 2147483647 w 460"/>
                <a:gd name="T29" fmla="*/ 2147483647 h 460"/>
                <a:gd name="T30" fmla="*/ 2147483647 w 460"/>
                <a:gd name="T31" fmla="*/ 2147483647 h 460"/>
                <a:gd name="T32" fmla="*/ 0 w 460"/>
                <a:gd name="T33" fmla="*/ 2147483647 h 4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60"/>
                <a:gd name="T52" fmla="*/ 0 h 460"/>
                <a:gd name="T53" fmla="*/ 460 w 460"/>
                <a:gd name="T54" fmla="*/ 460 h 4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60" h="460">
                  <a:moveTo>
                    <a:pt x="0" y="230"/>
                  </a:moveTo>
                  <a:lnTo>
                    <a:pt x="18" y="138"/>
                  </a:lnTo>
                  <a:lnTo>
                    <a:pt x="64" y="65"/>
                  </a:lnTo>
                  <a:lnTo>
                    <a:pt x="138" y="19"/>
                  </a:lnTo>
                  <a:lnTo>
                    <a:pt x="230" y="0"/>
                  </a:lnTo>
                  <a:lnTo>
                    <a:pt x="322" y="19"/>
                  </a:lnTo>
                  <a:lnTo>
                    <a:pt x="396" y="65"/>
                  </a:lnTo>
                  <a:lnTo>
                    <a:pt x="442" y="138"/>
                  </a:lnTo>
                  <a:lnTo>
                    <a:pt x="460" y="230"/>
                  </a:lnTo>
                  <a:lnTo>
                    <a:pt x="442" y="322"/>
                  </a:lnTo>
                  <a:lnTo>
                    <a:pt x="396" y="396"/>
                  </a:lnTo>
                  <a:lnTo>
                    <a:pt x="322" y="442"/>
                  </a:lnTo>
                  <a:lnTo>
                    <a:pt x="230" y="460"/>
                  </a:lnTo>
                  <a:lnTo>
                    <a:pt x="138" y="442"/>
                  </a:lnTo>
                  <a:lnTo>
                    <a:pt x="64" y="396"/>
                  </a:lnTo>
                  <a:lnTo>
                    <a:pt x="18" y="322"/>
                  </a:lnTo>
                  <a:lnTo>
                    <a:pt x="0" y="230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477" name="Freeform 39"/>
            <p:cNvSpPr>
              <a:spLocks/>
            </p:cNvSpPr>
            <p:nvPr/>
          </p:nvSpPr>
          <p:spPr bwMode="auto">
            <a:xfrm>
              <a:off x="307675" y="1606486"/>
              <a:ext cx="2514938" cy="2515936"/>
            </a:xfrm>
            <a:custGeom>
              <a:avLst/>
              <a:gdLst>
                <a:gd name="T0" fmla="*/ 0 w 2520"/>
                <a:gd name="T1" fmla="*/ 2147483647 h 2521"/>
                <a:gd name="T2" fmla="*/ 2147483647 w 2520"/>
                <a:gd name="T3" fmla="*/ 2147483647 h 2521"/>
                <a:gd name="T4" fmla="*/ 2147483647 w 2520"/>
                <a:gd name="T5" fmla="*/ 2147483647 h 2521"/>
                <a:gd name="T6" fmla="*/ 2147483647 w 2520"/>
                <a:gd name="T7" fmla="*/ 2147483647 h 2521"/>
                <a:gd name="T8" fmla="*/ 2147483647 w 2520"/>
                <a:gd name="T9" fmla="*/ 2147483647 h 2521"/>
                <a:gd name="T10" fmla="*/ 2147483647 w 2520"/>
                <a:gd name="T11" fmla="*/ 2147483647 h 2521"/>
                <a:gd name="T12" fmla="*/ 2147483647 w 2520"/>
                <a:gd name="T13" fmla="*/ 2147483647 h 2521"/>
                <a:gd name="T14" fmla="*/ 2147483647 w 2520"/>
                <a:gd name="T15" fmla="*/ 2147483647 h 2521"/>
                <a:gd name="T16" fmla="*/ 2147483647 w 2520"/>
                <a:gd name="T17" fmla="*/ 2147483647 h 2521"/>
                <a:gd name="T18" fmla="*/ 2147483647 w 2520"/>
                <a:gd name="T19" fmla="*/ 2147483647 h 2521"/>
                <a:gd name="T20" fmla="*/ 2147483647 w 2520"/>
                <a:gd name="T21" fmla="*/ 2147483647 h 2521"/>
                <a:gd name="T22" fmla="*/ 2147483647 w 2520"/>
                <a:gd name="T23" fmla="*/ 2147483647 h 2521"/>
                <a:gd name="T24" fmla="*/ 2147483647 w 2520"/>
                <a:gd name="T25" fmla="*/ 2147483647 h 2521"/>
                <a:gd name="T26" fmla="*/ 2147483647 w 2520"/>
                <a:gd name="T27" fmla="*/ 2147483647 h 2521"/>
                <a:gd name="T28" fmla="*/ 2147483647 w 2520"/>
                <a:gd name="T29" fmla="*/ 2147483647 h 2521"/>
                <a:gd name="T30" fmla="*/ 2147483647 w 2520"/>
                <a:gd name="T31" fmla="*/ 2147483647 h 2521"/>
                <a:gd name="T32" fmla="*/ 2147483647 w 2520"/>
                <a:gd name="T33" fmla="*/ 2147483647 h 2521"/>
                <a:gd name="T34" fmla="*/ 2147483647 w 2520"/>
                <a:gd name="T35" fmla="*/ 2147483647 h 2521"/>
                <a:gd name="T36" fmla="*/ 2147483647 w 2520"/>
                <a:gd name="T37" fmla="*/ 2147483647 h 2521"/>
                <a:gd name="T38" fmla="*/ 2147483647 w 2520"/>
                <a:gd name="T39" fmla="*/ 2147483647 h 2521"/>
                <a:gd name="T40" fmla="*/ 2147483647 w 2520"/>
                <a:gd name="T41" fmla="*/ 2147483647 h 2521"/>
                <a:gd name="T42" fmla="*/ 2147483647 w 2520"/>
                <a:gd name="T43" fmla="*/ 0 h 2521"/>
                <a:gd name="T44" fmla="*/ 2147483647 w 2520"/>
                <a:gd name="T45" fmla="*/ 2147483647 h 2521"/>
                <a:gd name="T46" fmla="*/ 2147483647 w 2520"/>
                <a:gd name="T47" fmla="*/ 2147483647 h 2521"/>
                <a:gd name="T48" fmla="*/ 2147483647 w 2520"/>
                <a:gd name="T49" fmla="*/ 2147483647 h 2521"/>
                <a:gd name="T50" fmla="*/ 2147483647 w 2520"/>
                <a:gd name="T51" fmla="*/ 2147483647 h 2521"/>
                <a:gd name="T52" fmla="*/ 2147483647 w 2520"/>
                <a:gd name="T53" fmla="*/ 2147483647 h 2521"/>
                <a:gd name="T54" fmla="*/ 2147483647 w 2520"/>
                <a:gd name="T55" fmla="*/ 2147483647 h 2521"/>
                <a:gd name="T56" fmla="*/ 2147483647 w 2520"/>
                <a:gd name="T57" fmla="*/ 2147483647 h 2521"/>
                <a:gd name="T58" fmla="*/ 2147483647 w 2520"/>
                <a:gd name="T59" fmla="*/ 2147483647 h 2521"/>
                <a:gd name="T60" fmla="*/ 2147483647 w 2520"/>
                <a:gd name="T61" fmla="*/ 2147483647 h 2521"/>
                <a:gd name="T62" fmla="*/ 2147483647 w 2520"/>
                <a:gd name="T63" fmla="*/ 2147483647 h 2521"/>
                <a:gd name="T64" fmla="*/ 2147483647 w 2520"/>
                <a:gd name="T65" fmla="*/ 2147483647 h 2521"/>
                <a:gd name="T66" fmla="*/ 2147483647 w 2520"/>
                <a:gd name="T67" fmla="*/ 2147483647 h 2521"/>
                <a:gd name="T68" fmla="*/ 2147483647 w 2520"/>
                <a:gd name="T69" fmla="*/ 2147483647 h 2521"/>
                <a:gd name="T70" fmla="*/ 2147483647 w 2520"/>
                <a:gd name="T71" fmla="*/ 2147483647 h 2521"/>
                <a:gd name="T72" fmla="*/ 2147483647 w 2520"/>
                <a:gd name="T73" fmla="*/ 2147483647 h 2521"/>
                <a:gd name="T74" fmla="*/ 2147483647 w 2520"/>
                <a:gd name="T75" fmla="*/ 2147483647 h 2521"/>
                <a:gd name="T76" fmla="*/ 2147483647 w 2520"/>
                <a:gd name="T77" fmla="*/ 2147483647 h 2521"/>
                <a:gd name="T78" fmla="*/ 2147483647 w 2520"/>
                <a:gd name="T79" fmla="*/ 2147483647 h 2521"/>
                <a:gd name="T80" fmla="*/ 0 w 2520"/>
                <a:gd name="T81" fmla="*/ 2147483647 h 252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20"/>
                <a:gd name="T124" fmla="*/ 0 h 2521"/>
                <a:gd name="T125" fmla="*/ 2520 w 2520"/>
                <a:gd name="T126" fmla="*/ 2521 h 252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20" h="2521">
                  <a:moveTo>
                    <a:pt x="0" y="1638"/>
                  </a:moveTo>
                  <a:lnTo>
                    <a:pt x="83" y="460"/>
                  </a:lnTo>
                  <a:lnTo>
                    <a:pt x="102" y="350"/>
                  </a:lnTo>
                  <a:lnTo>
                    <a:pt x="157" y="249"/>
                  </a:lnTo>
                  <a:lnTo>
                    <a:pt x="239" y="175"/>
                  </a:lnTo>
                  <a:lnTo>
                    <a:pt x="341" y="120"/>
                  </a:lnTo>
                  <a:lnTo>
                    <a:pt x="460" y="102"/>
                  </a:lnTo>
                  <a:lnTo>
                    <a:pt x="552" y="120"/>
                  </a:lnTo>
                  <a:lnTo>
                    <a:pt x="635" y="157"/>
                  </a:lnTo>
                  <a:lnTo>
                    <a:pt x="708" y="212"/>
                  </a:lnTo>
                  <a:lnTo>
                    <a:pt x="718" y="212"/>
                  </a:lnTo>
                  <a:lnTo>
                    <a:pt x="727" y="221"/>
                  </a:lnTo>
                  <a:lnTo>
                    <a:pt x="736" y="221"/>
                  </a:lnTo>
                  <a:lnTo>
                    <a:pt x="828" y="286"/>
                  </a:lnTo>
                  <a:lnTo>
                    <a:pt x="929" y="332"/>
                  </a:lnTo>
                  <a:lnTo>
                    <a:pt x="1049" y="350"/>
                  </a:lnTo>
                  <a:lnTo>
                    <a:pt x="1159" y="332"/>
                  </a:lnTo>
                  <a:lnTo>
                    <a:pt x="1260" y="295"/>
                  </a:lnTo>
                  <a:lnTo>
                    <a:pt x="1692" y="83"/>
                  </a:lnTo>
                  <a:lnTo>
                    <a:pt x="1830" y="19"/>
                  </a:lnTo>
                  <a:lnTo>
                    <a:pt x="1986" y="0"/>
                  </a:lnTo>
                  <a:lnTo>
                    <a:pt x="2152" y="28"/>
                  </a:lnTo>
                  <a:lnTo>
                    <a:pt x="2299" y="102"/>
                  </a:lnTo>
                  <a:lnTo>
                    <a:pt x="2419" y="221"/>
                  </a:lnTo>
                  <a:lnTo>
                    <a:pt x="2492" y="368"/>
                  </a:lnTo>
                  <a:lnTo>
                    <a:pt x="2520" y="534"/>
                  </a:lnTo>
                  <a:lnTo>
                    <a:pt x="2501" y="672"/>
                  </a:lnTo>
                  <a:lnTo>
                    <a:pt x="2455" y="791"/>
                  </a:lnTo>
                  <a:lnTo>
                    <a:pt x="1573" y="2217"/>
                  </a:lnTo>
                  <a:lnTo>
                    <a:pt x="1435" y="2346"/>
                  </a:lnTo>
                  <a:lnTo>
                    <a:pt x="1278" y="2438"/>
                  </a:lnTo>
                  <a:lnTo>
                    <a:pt x="1095" y="2502"/>
                  </a:lnTo>
                  <a:lnTo>
                    <a:pt x="892" y="2521"/>
                  </a:lnTo>
                  <a:lnTo>
                    <a:pt x="690" y="2493"/>
                  </a:lnTo>
                  <a:lnTo>
                    <a:pt x="506" y="2429"/>
                  </a:lnTo>
                  <a:lnTo>
                    <a:pt x="341" y="2318"/>
                  </a:lnTo>
                  <a:lnTo>
                    <a:pt x="203" y="2180"/>
                  </a:lnTo>
                  <a:lnTo>
                    <a:pt x="92" y="2015"/>
                  </a:lnTo>
                  <a:lnTo>
                    <a:pt x="28" y="1822"/>
                  </a:lnTo>
                  <a:lnTo>
                    <a:pt x="0" y="1619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58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400" smtClean="0"/>
              <a:t>Back-Face Culling = Front Facing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use cross-product to get the normal of the face (not the actual normal)</a:t>
            </a:r>
          </a:p>
          <a:p>
            <a:pPr eaLnBrk="1" hangingPunct="1"/>
            <a:r>
              <a:rPr lang="en-US" altLang="ja-JP" smtClean="0"/>
              <a:t>use inner-product to check the facing</a:t>
            </a:r>
          </a:p>
        </p:txBody>
      </p:sp>
      <p:graphicFrame>
        <p:nvGraphicFramePr>
          <p:cNvPr id="1026" name="Object 31"/>
          <p:cNvGraphicFramePr>
            <a:graphicFrameLocks noChangeAspect="1"/>
          </p:cNvGraphicFramePr>
          <p:nvPr>
            <p:ph sz="half" idx="4294967295"/>
          </p:nvPr>
        </p:nvGraphicFramePr>
        <p:xfrm>
          <a:off x="4787900" y="3789363"/>
          <a:ext cx="30765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4" imgW="1384200" imgH="228600" progId="Equation.DSMT4">
                  <p:embed/>
                </p:oleObj>
              </mc:Choice>
              <mc:Fallback>
                <p:oleObj name="Equation" r:id="rId4" imgW="1384200" imgH="2286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3789363"/>
                        <a:ext cx="307657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9" name="Group 35"/>
          <p:cNvGrpSpPr>
            <a:grpSpLocks/>
          </p:cNvGrpSpPr>
          <p:nvPr/>
        </p:nvGrpSpPr>
        <p:grpSpPr bwMode="auto">
          <a:xfrm>
            <a:off x="684213" y="3430588"/>
            <a:ext cx="4254500" cy="2527300"/>
            <a:chOff x="431" y="2161"/>
            <a:chExt cx="2680" cy="1592"/>
          </a:xfrm>
        </p:grpSpPr>
        <p:sp>
          <p:nvSpPr>
            <p:cNvPr id="1030" name="Freeform 5"/>
            <p:cNvSpPr>
              <a:spLocks/>
            </p:cNvSpPr>
            <p:nvPr/>
          </p:nvSpPr>
          <p:spPr bwMode="auto">
            <a:xfrm>
              <a:off x="780" y="2364"/>
              <a:ext cx="2100" cy="1239"/>
            </a:xfrm>
            <a:custGeom>
              <a:avLst/>
              <a:gdLst>
                <a:gd name="T0" fmla="*/ 0 w 2100"/>
                <a:gd name="T1" fmla="*/ 715 h 1239"/>
                <a:gd name="T2" fmla="*/ 851 w 2100"/>
                <a:gd name="T3" fmla="*/ 0 h 1239"/>
                <a:gd name="T4" fmla="*/ 2100 w 2100"/>
                <a:gd name="T5" fmla="*/ 1239 h 1239"/>
                <a:gd name="T6" fmla="*/ 0 w 2100"/>
                <a:gd name="T7" fmla="*/ 715 h 12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00"/>
                <a:gd name="T13" fmla="*/ 0 h 1239"/>
                <a:gd name="T14" fmla="*/ 2100 w 2100"/>
                <a:gd name="T15" fmla="*/ 1239 h 12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00" h="1239">
                  <a:moveTo>
                    <a:pt x="0" y="715"/>
                  </a:moveTo>
                  <a:lnTo>
                    <a:pt x="851" y="0"/>
                  </a:lnTo>
                  <a:lnTo>
                    <a:pt x="2100" y="1239"/>
                  </a:lnTo>
                  <a:lnTo>
                    <a:pt x="0" y="715"/>
                  </a:lnTo>
                </a:path>
              </a:pathLst>
            </a:custGeom>
            <a:solidFill>
              <a:schemeClr val="bg2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1" name="Freeform 12"/>
            <p:cNvSpPr>
              <a:spLocks/>
            </p:cNvSpPr>
            <p:nvPr/>
          </p:nvSpPr>
          <p:spPr bwMode="auto">
            <a:xfrm>
              <a:off x="1536" y="2834"/>
              <a:ext cx="72" cy="73"/>
            </a:xfrm>
            <a:custGeom>
              <a:avLst/>
              <a:gdLst>
                <a:gd name="T0" fmla="*/ 0 w 72"/>
                <a:gd name="T1" fmla="*/ 37 h 73"/>
                <a:gd name="T2" fmla="*/ 0 w 72"/>
                <a:gd name="T3" fmla="*/ 23 h 73"/>
                <a:gd name="T4" fmla="*/ 9 w 72"/>
                <a:gd name="T5" fmla="*/ 9 h 73"/>
                <a:gd name="T6" fmla="*/ 22 w 72"/>
                <a:gd name="T7" fmla="*/ 5 h 73"/>
                <a:gd name="T8" fmla="*/ 36 w 72"/>
                <a:gd name="T9" fmla="*/ 0 h 73"/>
                <a:gd name="T10" fmla="*/ 49 w 72"/>
                <a:gd name="T11" fmla="*/ 5 h 73"/>
                <a:gd name="T12" fmla="*/ 58 w 72"/>
                <a:gd name="T13" fmla="*/ 9 h 73"/>
                <a:gd name="T14" fmla="*/ 67 w 72"/>
                <a:gd name="T15" fmla="*/ 23 h 73"/>
                <a:gd name="T16" fmla="*/ 72 w 72"/>
                <a:gd name="T17" fmla="*/ 37 h 73"/>
                <a:gd name="T18" fmla="*/ 67 w 72"/>
                <a:gd name="T19" fmla="*/ 50 h 73"/>
                <a:gd name="T20" fmla="*/ 58 w 72"/>
                <a:gd name="T21" fmla="*/ 64 h 73"/>
                <a:gd name="T22" fmla="*/ 49 w 72"/>
                <a:gd name="T23" fmla="*/ 68 h 73"/>
                <a:gd name="T24" fmla="*/ 36 w 72"/>
                <a:gd name="T25" fmla="*/ 73 h 73"/>
                <a:gd name="T26" fmla="*/ 22 w 72"/>
                <a:gd name="T27" fmla="*/ 68 h 73"/>
                <a:gd name="T28" fmla="*/ 9 w 72"/>
                <a:gd name="T29" fmla="*/ 64 h 73"/>
                <a:gd name="T30" fmla="*/ 0 w 72"/>
                <a:gd name="T31" fmla="*/ 50 h 73"/>
                <a:gd name="T32" fmla="*/ 0 w 72"/>
                <a:gd name="T33" fmla="*/ 37 h 7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2"/>
                <a:gd name="T52" fmla="*/ 0 h 73"/>
                <a:gd name="T53" fmla="*/ 72 w 72"/>
                <a:gd name="T54" fmla="*/ 73 h 7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2" h="73">
                  <a:moveTo>
                    <a:pt x="0" y="37"/>
                  </a:moveTo>
                  <a:lnTo>
                    <a:pt x="0" y="23"/>
                  </a:lnTo>
                  <a:lnTo>
                    <a:pt x="9" y="9"/>
                  </a:lnTo>
                  <a:lnTo>
                    <a:pt x="22" y="5"/>
                  </a:lnTo>
                  <a:lnTo>
                    <a:pt x="36" y="0"/>
                  </a:lnTo>
                  <a:lnTo>
                    <a:pt x="49" y="5"/>
                  </a:lnTo>
                  <a:lnTo>
                    <a:pt x="58" y="9"/>
                  </a:lnTo>
                  <a:lnTo>
                    <a:pt x="67" y="23"/>
                  </a:lnTo>
                  <a:lnTo>
                    <a:pt x="72" y="37"/>
                  </a:lnTo>
                  <a:lnTo>
                    <a:pt x="67" y="50"/>
                  </a:lnTo>
                  <a:lnTo>
                    <a:pt x="58" y="64"/>
                  </a:lnTo>
                  <a:lnTo>
                    <a:pt x="49" y="68"/>
                  </a:lnTo>
                  <a:lnTo>
                    <a:pt x="36" y="73"/>
                  </a:lnTo>
                  <a:lnTo>
                    <a:pt x="22" y="68"/>
                  </a:lnTo>
                  <a:lnTo>
                    <a:pt x="9" y="64"/>
                  </a:lnTo>
                  <a:lnTo>
                    <a:pt x="0" y="50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2" name="Freeform 13"/>
            <p:cNvSpPr>
              <a:spLocks/>
            </p:cNvSpPr>
            <p:nvPr/>
          </p:nvSpPr>
          <p:spPr bwMode="auto">
            <a:xfrm>
              <a:off x="1536" y="2834"/>
              <a:ext cx="72" cy="73"/>
            </a:xfrm>
            <a:custGeom>
              <a:avLst/>
              <a:gdLst>
                <a:gd name="T0" fmla="*/ 0 w 72"/>
                <a:gd name="T1" fmla="*/ 37 h 73"/>
                <a:gd name="T2" fmla="*/ 0 w 72"/>
                <a:gd name="T3" fmla="*/ 23 h 73"/>
                <a:gd name="T4" fmla="*/ 9 w 72"/>
                <a:gd name="T5" fmla="*/ 9 h 73"/>
                <a:gd name="T6" fmla="*/ 22 w 72"/>
                <a:gd name="T7" fmla="*/ 5 h 73"/>
                <a:gd name="T8" fmla="*/ 36 w 72"/>
                <a:gd name="T9" fmla="*/ 0 h 73"/>
                <a:gd name="T10" fmla="*/ 49 w 72"/>
                <a:gd name="T11" fmla="*/ 5 h 73"/>
                <a:gd name="T12" fmla="*/ 58 w 72"/>
                <a:gd name="T13" fmla="*/ 9 h 73"/>
                <a:gd name="T14" fmla="*/ 67 w 72"/>
                <a:gd name="T15" fmla="*/ 23 h 73"/>
                <a:gd name="T16" fmla="*/ 72 w 72"/>
                <a:gd name="T17" fmla="*/ 37 h 73"/>
                <a:gd name="T18" fmla="*/ 67 w 72"/>
                <a:gd name="T19" fmla="*/ 50 h 73"/>
                <a:gd name="T20" fmla="*/ 58 w 72"/>
                <a:gd name="T21" fmla="*/ 64 h 73"/>
                <a:gd name="T22" fmla="*/ 49 w 72"/>
                <a:gd name="T23" fmla="*/ 68 h 73"/>
                <a:gd name="T24" fmla="*/ 36 w 72"/>
                <a:gd name="T25" fmla="*/ 73 h 73"/>
                <a:gd name="T26" fmla="*/ 22 w 72"/>
                <a:gd name="T27" fmla="*/ 68 h 73"/>
                <a:gd name="T28" fmla="*/ 9 w 72"/>
                <a:gd name="T29" fmla="*/ 64 h 73"/>
                <a:gd name="T30" fmla="*/ 0 w 72"/>
                <a:gd name="T31" fmla="*/ 50 h 73"/>
                <a:gd name="T32" fmla="*/ 0 w 72"/>
                <a:gd name="T33" fmla="*/ 37 h 7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2"/>
                <a:gd name="T52" fmla="*/ 0 h 73"/>
                <a:gd name="T53" fmla="*/ 72 w 72"/>
                <a:gd name="T54" fmla="*/ 73 h 7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2" h="73">
                  <a:moveTo>
                    <a:pt x="0" y="37"/>
                  </a:moveTo>
                  <a:lnTo>
                    <a:pt x="0" y="23"/>
                  </a:lnTo>
                  <a:lnTo>
                    <a:pt x="9" y="9"/>
                  </a:lnTo>
                  <a:lnTo>
                    <a:pt x="22" y="5"/>
                  </a:lnTo>
                  <a:lnTo>
                    <a:pt x="36" y="0"/>
                  </a:lnTo>
                  <a:lnTo>
                    <a:pt x="49" y="5"/>
                  </a:lnTo>
                  <a:lnTo>
                    <a:pt x="58" y="9"/>
                  </a:lnTo>
                  <a:lnTo>
                    <a:pt x="67" y="23"/>
                  </a:lnTo>
                  <a:lnTo>
                    <a:pt x="72" y="37"/>
                  </a:lnTo>
                  <a:lnTo>
                    <a:pt x="67" y="50"/>
                  </a:lnTo>
                  <a:lnTo>
                    <a:pt x="58" y="64"/>
                  </a:lnTo>
                  <a:lnTo>
                    <a:pt x="49" y="68"/>
                  </a:lnTo>
                  <a:lnTo>
                    <a:pt x="36" y="73"/>
                  </a:lnTo>
                  <a:lnTo>
                    <a:pt x="22" y="68"/>
                  </a:lnTo>
                  <a:lnTo>
                    <a:pt x="9" y="64"/>
                  </a:lnTo>
                  <a:lnTo>
                    <a:pt x="0" y="50"/>
                  </a:lnTo>
                  <a:lnTo>
                    <a:pt x="0" y="3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3" name="Text Box 19"/>
            <p:cNvSpPr txBox="1">
              <a:spLocks noChangeArrowheads="1"/>
            </p:cNvSpPr>
            <p:nvPr/>
          </p:nvSpPr>
          <p:spPr bwMode="auto">
            <a:xfrm>
              <a:off x="1518" y="2161"/>
              <a:ext cx="2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v</a:t>
              </a:r>
              <a:r>
                <a:rPr lang="en-US" altLang="ja-JP" b="1" baseline="-25000"/>
                <a:t>1</a:t>
              </a:r>
            </a:p>
          </p:txBody>
        </p:sp>
        <p:sp>
          <p:nvSpPr>
            <p:cNvPr id="1034" name="Text Box 20"/>
            <p:cNvSpPr txBox="1">
              <a:spLocks noChangeArrowheads="1"/>
            </p:cNvSpPr>
            <p:nvPr/>
          </p:nvSpPr>
          <p:spPr bwMode="auto">
            <a:xfrm>
              <a:off x="566" y="2977"/>
              <a:ext cx="2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v</a:t>
              </a:r>
              <a:r>
                <a:rPr lang="en-US" altLang="ja-JP" b="1" baseline="-25000"/>
                <a:t>2</a:t>
              </a:r>
            </a:p>
          </p:txBody>
        </p:sp>
        <p:sp>
          <p:nvSpPr>
            <p:cNvPr id="1035" name="Text Box 21"/>
            <p:cNvSpPr txBox="1">
              <a:spLocks noChangeArrowheads="1"/>
            </p:cNvSpPr>
            <p:nvPr/>
          </p:nvSpPr>
          <p:spPr bwMode="auto">
            <a:xfrm>
              <a:off x="2834" y="3522"/>
              <a:ext cx="2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v</a:t>
              </a:r>
              <a:r>
                <a:rPr lang="en-US" altLang="ja-JP" b="1" baseline="-25000"/>
                <a:t>3</a:t>
              </a:r>
            </a:p>
          </p:txBody>
        </p:sp>
        <p:sp>
          <p:nvSpPr>
            <p:cNvPr id="1036" name="Line 26"/>
            <p:cNvSpPr>
              <a:spLocks noChangeShapeType="1"/>
            </p:cNvSpPr>
            <p:nvPr/>
          </p:nvSpPr>
          <p:spPr bwMode="auto">
            <a:xfrm flipH="1" flipV="1">
              <a:off x="1519" y="2614"/>
              <a:ext cx="46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7" name="Text Box 30"/>
            <p:cNvSpPr txBox="1">
              <a:spLocks noChangeArrowheads="1"/>
            </p:cNvSpPr>
            <p:nvPr/>
          </p:nvSpPr>
          <p:spPr bwMode="auto">
            <a:xfrm>
              <a:off x="1281" y="2614"/>
              <a:ext cx="2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N</a:t>
              </a:r>
            </a:p>
          </p:txBody>
        </p:sp>
        <p:sp>
          <p:nvSpPr>
            <p:cNvPr id="1038" name="Line 33"/>
            <p:cNvSpPr>
              <a:spLocks noChangeShapeType="1"/>
            </p:cNvSpPr>
            <p:nvPr/>
          </p:nvSpPr>
          <p:spPr bwMode="auto">
            <a:xfrm flipV="1">
              <a:off x="431" y="3385"/>
              <a:ext cx="725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9" name="Text Box 34"/>
            <p:cNvSpPr txBox="1">
              <a:spLocks noChangeArrowheads="1"/>
            </p:cNvSpPr>
            <p:nvPr/>
          </p:nvSpPr>
          <p:spPr bwMode="auto">
            <a:xfrm>
              <a:off x="703" y="3521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V</a:t>
              </a: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Quadtree Data Structure</a:t>
            </a:r>
          </a:p>
        </p:txBody>
      </p:sp>
      <p:grpSp>
        <p:nvGrpSpPr>
          <p:cNvPr id="63491" name="Group 201"/>
          <p:cNvGrpSpPr>
            <a:grpSpLocks/>
          </p:cNvGrpSpPr>
          <p:nvPr/>
        </p:nvGrpSpPr>
        <p:grpSpPr bwMode="auto">
          <a:xfrm>
            <a:off x="3952875" y="1925638"/>
            <a:ext cx="1212850" cy="1206500"/>
            <a:chOff x="2490" y="1213"/>
            <a:chExt cx="764" cy="760"/>
          </a:xfrm>
        </p:grpSpPr>
        <p:sp>
          <p:nvSpPr>
            <p:cNvPr id="63528" name="Rectangle 25"/>
            <p:cNvSpPr>
              <a:spLocks noChangeArrowheads="1"/>
            </p:cNvSpPr>
            <p:nvPr/>
          </p:nvSpPr>
          <p:spPr bwMode="auto">
            <a:xfrm>
              <a:off x="2490" y="1213"/>
              <a:ext cx="764" cy="7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29" name="Line 26"/>
            <p:cNvSpPr>
              <a:spLocks noChangeShapeType="1"/>
            </p:cNvSpPr>
            <p:nvPr/>
          </p:nvSpPr>
          <p:spPr bwMode="auto">
            <a:xfrm>
              <a:off x="2490" y="1595"/>
              <a:ext cx="76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30" name="Line 27"/>
            <p:cNvSpPr>
              <a:spLocks noChangeShapeType="1"/>
            </p:cNvSpPr>
            <p:nvPr/>
          </p:nvSpPr>
          <p:spPr bwMode="auto">
            <a:xfrm flipV="1">
              <a:off x="2872" y="1225"/>
              <a:ext cx="1" cy="7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31" name="Freeform 28"/>
            <p:cNvSpPr>
              <a:spLocks/>
            </p:cNvSpPr>
            <p:nvPr/>
          </p:nvSpPr>
          <p:spPr bwMode="auto">
            <a:xfrm>
              <a:off x="2650" y="1358"/>
              <a:ext cx="59" cy="89"/>
            </a:xfrm>
            <a:custGeom>
              <a:avLst/>
              <a:gdLst>
                <a:gd name="T0" fmla="*/ 59 w 59"/>
                <a:gd name="T1" fmla="*/ 77 h 89"/>
                <a:gd name="T2" fmla="*/ 59 w 59"/>
                <a:gd name="T3" fmla="*/ 89 h 89"/>
                <a:gd name="T4" fmla="*/ 0 w 59"/>
                <a:gd name="T5" fmla="*/ 89 h 89"/>
                <a:gd name="T6" fmla="*/ 0 w 59"/>
                <a:gd name="T7" fmla="*/ 85 h 89"/>
                <a:gd name="T8" fmla="*/ 0 w 59"/>
                <a:gd name="T9" fmla="*/ 81 h 89"/>
                <a:gd name="T10" fmla="*/ 4 w 59"/>
                <a:gd name="T11" fmla="*/ 77 h 89"/>
                <a:gd name="T12" fmla="*/ 8 w 59"/>
                <a:gd name="T13" fmla="*/ 70 h 89"/>
                <a:gd name="T14" fmla="*/ 12 w 59"/>
                <a:gd name="T15" fmla="*/ 66 h 89"/>
                <a:gd name="T16" fmla="*/ 20 w 59"/>
                <a:gd name="T17" fmla="*/ 58 h 89"/>
                <a:gd name="T18" fmla="*/ 35 w 59"/>
                <a:gd name="T19" fmla="*/ 46 h 89"/>
                <a:gd name="T20" fmla="*/ 39 w 59"/>
                <a:gd name="T21" fmla="*/ 39 h 89"/>
                <a:gd name="T22" fmla="*/ 43 w 59"/>
                <a:gd name="T23" fmla="*/ 31 h 89"/>
                <a:gd name="T24" fmla="*/ 47 w 59"/>
                <a:gd name="T25" fmla="*/ 27 h 89"/>
                <a:gd name="T26" fmla="*/ 43 w 59"/>
                <a:gd name="T27" fmla="*/ 19 h 89"/>
                <a:gd name="T28" fmla="*/ 39 w 59"/>
                <a:gd name="T29" fmla="*/ 15 h 89"/>
                <a:gd name="T30" fmla="*/ 35 w 59"/>
                <a:gd name="T31" fmla="*/ 11 h 89"/>
                <a:gd name="T32" fmla="*/ 31 w 59"/>
                <a:gd name="T33" fmla="*/ 11 h 89"/>
                <a:gd name="T34" fmla="*/ 24 w 59"/>
                <a:gd name="T35" fmla="*/ 11 h 89"/>
                <a:gd name="T36" fmla="*/ 16 w 59"/>
                <a:gd name="T37" fmla="*/ 15 h 89"/>
                <a:gd name="T38" fmla="*/ 16 w 59"/>
                <a:gd name="T39" fmla="*/ 19 h 89"/>
                <a:gd name="T40" fmla="*/ 12 w 59"/>
                <a:gd name="T41" fmla="*/ 27 h 89"/>
                <a:gd name="T42" fmla="*/ 0 w 59"/>
                <a:gd name="T43" fmla="*/ 27 h 89"/>
                <a:gd name="T44" fmla="*/ 4 w 59"/>
                <a:gd name="T45" fmla="*/ 15 h 89"/>
                <a:gd name="T46" fmla="*/ 8 w 59"/>
                <a:gd name="T47" fmla="*/ 7 h 89"/>
                <a:gd name="T48" fmla="*/ 20 w 59"/>
                <a:gd name="T49" fmla="*/ 3 h 89"/>
                <a:gd name="T50" fmla="*/ 31 w 59"/>
                <a:gd name="T51" fmla="*/ 0 h 89"/>
                <a:gd name="T52" fmla="*/ 39 w 59"/>
                <a:gd name="T53" fmla="*/ 3 h 89"/>
                <a:gd name="T54" fmla="*/ 51 w 59"/>
                <a:gd name="T55" fmla="*/ 7 h 89"/>
                <a:gd name="T56" fmla="*/ 55 w 59"/>
                <a:gd name="T57" fmla="*/ 15 h 89"/>
                <a:gd name="T58" fmla="*/ 59 w 59"/>
                <a:gd name="T59" fmla="*/ 27 h 89"/>
                <a:gd name="T60" fmla="*/ 55 w 59"/>
                <a:gd name="T61" fmla="*/ 31 h 89"/>
                <a:gd name="T62" fmla="*/ 55 w 59"/>
                <a:gd name="T63" fmla="*/ 35 h 89"/>
                <a:gd name="T64" fmla="*/ 51 w 59"/>
                <a:gd name="T65" fmla="*/ 42 h 89"/>
                <a:gd name="T66" fmla="*/ 47 w 59"/>
                <a:gd name="T67" fmla="*/ 46 h 89"/>
                <a:gd name="T68" fmla="*/ 43 w 59"/>
                <a:gd name="T69" fmla="*/ 54 h 89"/>
                <a:gd name="T70" fmla="*/ 31 w 59"/>
                <a:gd name="T71" fmla="*/ 62 h 89"/>
                <a:gd name="T72" fmla="*/ 24 w 59"/>
                <a:gd name="T73" fmla="*/ 70 h 89"/>
                <a:gd name="T74" fmla="*/ 20 w 59"/>
                <a:gd name="T75" fmla="*/ 74 h 89"/>
                <a:gd name="T76" fmla="*/ 16 w 59"/>
                <a:gd name="T77" fmla="*/ 77 h 89"/>
                <a:gd name="T78" fmla="*/ 16 w 59"/>
                <a:gd name="T79" fmla="*/ 77 h 89"/>
                <a:gd name="T80" fmla="*/ 59 w 59"/>
                <a:gd name="T81" fmla="*/ 77 h 8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9"/>
                <a:gd name="T124" fmla="*/ 0 h 89"/>
                <a:gd name="T125" fmla="*/ 59 w 59"/>
                <a:gd name="T126" fmla="*/ 89 h 8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9" h="89">
                  <a:moveTo>
                    <a:pt x="59" y="77"/>
                  </a:moveTo>
                  <a:lnTo>
                    <a:pt x="59" y="89"/>
                  </a:lnTo>
                  <a:lnTo>
                    <a:pt x="0" y="89"/>
                  </a:lnTo>
                  <a:lnTo>
                    <a:pt x="0" y="85"/>
                  </a:lnTo>
                  <a:lnTo>
                    <a:pt x="0" y="81"/>
                  </a:lnTo>
                  <a:lnTo>
                    <a:pt x="4" y="77"/>
                  </a:lnTo>
                  <a:lnTo>
                    <a:pt x="8" y="70"/>
                  </a:lnTo>
                  <a:lnTo>
                    <a:pt x="12" y="66"/>
                  </a:lnTo>
                  <a:lnTo>
                    <a:pt x="20" y="58"/>
                  </a:lnTo>
                  <a:lnTo>
                    <a:pt x="35" y="46"/>
                  </a:lnTo>
                  <a:lnTo>
                    <a:pt x="39" y="39"/>
                  </a:lnTo>
                  <a:lnTo>
                    <a:pt x="43" y="31"/>
                  </a:lnTo>
                  <a:lnTo>
                    <a:pt x="47" y="27"/>
                  </a:lnTo>
                  <a:lnTo>
                    <a:pt x="43" y="19"/>
                  </a:lnTo>
                  <a:lnTo>
                    <a:pt x="39" y="15"/>
                  </a:lnTo>
                  <a:lnTo>
                    <a:pt x="35" y="11"/>
                  </a:lnTo>
                  <a:lnTo>
                    <a:pt x="31" y="11"/>
                  </a:lnTo>
                  <a:lnTo>
                    <a:pt x="24" y="11"/>
                  </a:lnTo>
                  <a:lnTo>
                    <a:pt x="16" y="15"/>
                  </a:lnTo>
                  <a:lnTo>
                    <a:pt x="16" y="19"/>
                  </a:lnTo>
                  <a:lnTo>
                    <a:pt x="12" y="27"/>
                  </a:lnTo>
                  <a:lnTo>
                    <a:pt x="0" y="27"/>
                  </a:lnTo>
                  <a:lnTo>
                    <a:pt x="4" y="15"/>
                  </a:lnTo>
                  <a:lnTo>
                    <a:pt x="8" y="7"/>
                  </a:lnTo>
                  <a:lnTo>
                    <a:pt x="20" y="3"/>
                  </a:lnTo>
                  <a:lnTo>
                    <a:pt x="31" y="0"/>
                  </a:lnTo>
                  <a:lnTo>
                    <a:pt x="39" y="3"/>
                  </a:lnTo>
                  <a:lnTo>
                    <a:pt x="51" y="7"/>
                  </a:lnTo>
                  <a:lnTo>
                    <a:pt x="55" y="15"/>
                  </a:lnTo>
                  <a:lnTo>
                    <a:pt x="59" y="27"/>
                  </a:lnTo>
                  <a:lnTo>
                    <a:pt x="55" y="31"/>
                  </a:lnTo>
                  <a:lnTo>
                    <a:pt x="55" y="35"/>
                  </a:lnTo>
                  <a:lnTo>
                    <a:pt x="51" y="42"/>
                  </a:lnTo>
                  <a:lnTo>
                    <a:pt x="47" y="46"/>
                  </a:lnTo>
                  <a:lnTo>
                    <a:pt x="43" y="54"/>
                  </a:lnTo>
                  <a:lnTo>
                    <a:pt x="31" y="62"/>
                  </a:lnTo>
                  <a:lnTo>
                    <a:pt x="24" y="70"/>
                  </a:lnTo>
                  <a:lnTo>
                    <a:pt x="20" y="74"/>
                  </a:lnTo>
                  <a:lnTo>
                    <a:pt x="16" y="77"/>
                  </a:lnTo>
                  <a:lnTo>
                    <a:pt x="59" y="7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32" name="Freeform 29"/>
            <p:cNvSpPr>
              <a:spLocks/>
            </p:cNvSpPr>
            <p:nvPr/>
          </p:nvSpPr>
          <p:spPr bwMode="auto">
            <a:xfrm>
              <a:off x="3040" y="1358"/>
              <a:ext cx="58" cy="93"/>
            </a:xfrm>
            <a:custGeom>
              <a:avLst/>
              <a:gdLst>
                <a:gd name="T0" fmla="*/ 0 w 58"/>
                <a:gd name="T1" fmla="*/ 66 h 93"/>
                <a:gd name="T2" fmla="*/ 11 w 58"/>
                <a:gd name="T3" fmla="*/ 66 h 93"/>
                <a:gd name="T4" fmla="*/ 15 w 58"/>
                <a:gd name="T5" fmla="*/ 74 h 93"/>
                <a:gd name="T6" fmla="*/ 19 w 58"/>
                <a:gd name="T7" fmla="*/ 77 h 93"/>
                <a:gd name="T8" fmla="*/ 23 w 58"/>
                <a:gd name="T9" fmla="*/ 81 h 93"/>
                <a:gd name="T10" fmla="*/ 31 w 58"/>
                <a:gd name="T11" fmla="*/ 81 h 93"/>
                <a:gd name="T12" fmla="*/ 39 w 58"/>
                <a:gd name="T13" fmla="*/ 81 h 93"/>
                <a:gd name="T14" fmla="*/ 43 w 58"/>
                <a:gd name="T15" fmla="*/ 77 h 93"/>
                <a:gd name="T16" fmla="*/ 46 w 58"/>
                <a:gd name="T17" fmla="*/ 70 h 93"/>
                <a:gd name="T18" fmla="*/ 46 w 58"/>
                <a:gd name="T19" fmla="*/ 62 h 93"/>
                <a:gd name="T20" fmla="*/ 46 w 58"/>
                <a:gd name="T21" fmla="*/ 58 h 93"/>
                <a:gd name="T22" fmla="*/ 43 w 58"/>
                <a:gd name="T23" fmla="*/ 50 h 93"/>
                <a:gd name="T24" fmla="*/ 39 w 58"/>
                <a:gd name="T25" fmla="*/ 46 h 93"/>
                <a:gd name="T26" fmla="*/ 31 w 58"/>
                <a:gd name="T27" fmla="*/ 46 h 93"/>
                <a:gd name="T28" fmla="*/ 27 w 58"/>
                <a:gd name="T29" fmla="*/ 46 h 93"/>
                <a:gd name="T30" fmla="*/ 23 w 58"/>
                <a:gd name="T31" fmla="*/ 46 h 93"/>
                <a:gd name="T32" fmla="*/ 23 w 58"/>
                <a:gd name="T33" fmla="*/ 39 h 93"/>
                <a:gd name="T34" fmla="*/ 23 w 58"/>
                <a:gd name="T35" fmla="*/ 39 h 93"/>
                <a:gd name="T36" fmla="*/ 27 w 58"/>
                <a:gd name="T37" fmla="*/ 39 h 93"/>
                <a:gd name="T38" fmla="*/ 31 w 58"/>
                <a:gd name="T39" fmla="*/ 39 h 93"/>
                <a:gd name="T40" fmla="*/ 39 w 58"/>
                <a:gd name="T41" fmla="*/ 35 h 93"/>
                <a:gd name="T42" fmla="*/ 43 w 58"/>
                <a:gd name="T43" fmla="*/ 31 h 93"/>
                <a:gd name="T44" fmla="*/ 43 w 58"/>
                <a:gd name="T45" fmla="*/ 23 h 93"/>
                <a:gd name="T46" fmla="*/ 43 w 58"/>
                <a:gd name="T47" fmla="*/ 19 h 93"/>
                <a:gd name="T48" fmla="*/ 39 w 58"/>
                <a:gd name="T49" fmla="*/ 15 h 93"/>
                <a:gd name="T50" fmla="*/ 35 w 58"/>
                <a:gd name="T51" fmla="*/ 11 h 93"/>
                <a:gd name="T52" fmla="*/ 27 w 58"/>
                <a:gd name="T53" fmla="*/ 11 h 93"/>
                <a:gd name="T54" fmla="*/ 23 w 58"/>
                <a:gd name="T55" fmla="*/ 11 h 93"/>
                <a:gd name="T56" fmla="*/ 19 w 58"/>
                <a:gd name="T57" fmla="*/ 15 h 93"/>
                <a:gd name="T58" fmla="*/ 15 w 58"/>
                <a:gd name="T59" fmla="*/ 19 h 93"/>
                <a:gd name="T60" fmla="*/ 15 w 58"/>
                <a:gd name="T61" fmla="*/ 27 h 93"/>
                <a:gd name="T62" fmla="*/ 4 w 58"/>
                <a:gd name="T63" fmla="*/ 23 h 93"/>
                <a:gd name="T64" fmla="*/ 4 w 58"/>
                <a:gd name="T65" fmla="*/ 15 h 93"/>
                <a:gd name="T66" fmla="*/ 11 w 58"/>
                <a:gd name="T67" fmla="*/ 7 h 93"/>
                <a:gd name="T68" fmla="*/ 19 w 58"/>
                <a:gd name="T69" fmla="*/ 3 h 93"/>
                <a:gd name="T70" fmla="*/ 27 w 58"/>
                <a:gd name="T71" fmla="*/ 0 h 93"/>
                <a:gd name="T72" fmla="*/ 35 w 58"/>
                <a:gd name="T73" fmla="*/ 3 h 93"/>
                <a:gd name="T74" fmla="*/ 43 w 58"/>
                <a:gd name="T75" fmla="*/ 3 h 93"/>
                <a:gd name="T76" fmla="*/ 46 w 58"/>
                <a:gd name="T77" fmla="*/ 7 h 93"/>
                <a:gd name="T78" fmla="*/ 50 w 58"/>
                <a:gd name="T79" fmla="*/ 11 h 93"/>
                <a:gd name="T80" fmla="*/ 54 w 58"/>
                <a:gd name="T81" fmla="*/ 19 h 93"/>
                <a:gd name="T82" fmla="*/ 54 w 58"/>
                <a:gd name="T83" fmla="*/ 23 h 93"/>
                <a:gd name="T84" fmla="*/ 54 w 58"/>
                <a:gd name="T85" fmla="*/ 31 h 93"/>
                <a:gd name="T86" fmla="*/ 50 w 58"/>
                <a:gd name="T87" fmla="*/ 35 h 93"/>
                <a:gd name="T88" fmla="*/ 46 w 58"/>
                <a:gd name="T89" fmla="*/ 39 h 93"/>
                <a:gd name="T90" fmla="*/ 43 w 58"/>
                <a:gd name="T91" fmla="*/ 42 h 93"/>
                <a:gd name="T92" fmla="*/ 50 w 58"/>
                <a:gd name="T93" fmla="*/ 42 h 93"/>
                <a:gd name="T94" fmla="*/ 54 w 58"/>
                <a:gd name="T95" fmla="*/ 50 h 93"/>
                <a:gd name="T96" fmla="*/ 58 w 58"/>
                <a:gd name="T97" fmla="*/ 54 h 93"/>
                <a:gd name="T98" fmla="*/ 58 w 58"/>
                <a:gd name="T99" fmla="*/ 62 h 93"/>
                <a:gd name="T100" fmla="*/ 58 w 58"/>
                <a:gd name="T101" fmla="*/ 74 h 93"/>
                <a:gd name="T102" fmla="*/ 50 w 58"/>
                <a:gd name="T103" fmla="*/ 85 h 93"/>
                <a:gd name="T104" fmla="*/ 43 w 58"/>
                <a:gd name="T105" fmla="*/ 89 h 93"/>
                <a:gd name="T106" fmla="*/ 31 w 58"/>
                <a:gd name="T107" fmla="*/ 93 h 93"/>
                <a:gd name="T108" fmla="*/ 19 w 58"/>
                <a:gd name="T109" fmla="*/ 89 h 93"/>
                <a:gd name="T110" fmla="*/ 11 w 58"/>
                <a:gd name="T111" fmla="*/ 85 h 93"/>
                <a:gd name="T112" fmla="*/ 4 w 58"/>
                <a:gd name="T113" fmla="*/ 77 h 93"/>
                <a:gd name="T114" fmla="*/ 0 w 58"/>
                <a:gd name="T115" fmla="*/ 66 h 9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8"/>
                <a:gd name="T175" fmla="*/ 0 h 93"/>
                <a:gd name="T176" fmla="*/ 58 w 58"/>
                <a:gd name="T177" fmla="*/ 93 h 9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8" h="93">
                  <a:moveTo>
                    <a:pt x="0" y="66"/>
                  </a:moveTo>
                  <a:lnTo>
                    <a:pt x="11" y="66"/>
                  </a:lnTo>
                  <a:lnTo>
                    <a:pt x="15" y="74"/>
                  </a:lnTo>
                  <a:lnTo>
                    <a:pt x="19" y="77"/>
                  </a:lnTo>
                  <a:lnTo>
                    <a:pt x="23" y="81"/>
                  </a:lnTo>
                  <a:lnTo>
                    <a:pt x="31" y="81"/>
                  </a:lnTo>
                  <a:lnTo>
                    <a:pt x="39" y="81"/>
                  </a:lnTo>
                  <a:lnTo>
                    <a:pt x="43" y="77"/>
                  </a:lnTo>
                  <a:lnTo>
                    <a:pt x="46" y="70"/>
                  </a:lnTo>
                  <a:lnTo>
                    <a:pt x="46" y="62"/>
                  </a:lnTo>
                  <a:lnTo>
                    <a:pt x="46" y="58"/>
                  </a:lnTo>
                  <a:lnTo>
                    <a:pt x="43" y="50"/>
                  </a:lnTo>
                  <a:lnTo>
                    <a:pt x="39" y="46"/>
                  </a:lnTo>
                  <a:lnTo>
                    <a:pt x="31" y="46"/>
                  </a:lnTo>
                  <a:lnTo>
                    <a:pt x="27" y="46"/>
                  </a:lnTo>
                  <a:lnTo>
                    <a:pt x="23" y="46"/>
                  </a:lnTo>
                  <a:lnTo>
                    <a:pt x="23" y="39"/>
                  </a:lnTo>
                  <a:lnTo>
                    <a:pt x="27" y="39"/>
                  </a:lnTo>
                  <a:lnTo>
                    <a:pt x="31" y="39"/>
                  </a:lnTo>
                  <a:lnTo>
                    <a:pt x="39" y="35"/>
                  </a:lnTo>
                  <a:lnTo>
                    <a:pt x="43" y="31"/>
                  </a:lnTo>
                  <a:lnTo>
                    <a:pt x="43" y="23"/>
                  </a:lnTo>
                  <a:lnTo>
                    <a:pt x="43" y="19"/>
                  </a:lnTo>
                  <a:lnTo>
                    <a:pt x="39" y="15"/>
                  </a:lnTo>
                  <a:lnTo>
                    <a:pt x="35" y="11"/>
                  </a:lnTo>
                  <a:lnTo>
                    <a:pt x="27" y="11"/>
                  </a:lnTo>
                  <a:lnTo>
                    <a:pt x="23" y="11"/>
                  </a:lnTo>
                  <a:lnTo>
                    <a:pt x="19" y="15"/>
                  </a:lnTo>
                  <a:lnTo>
                    <a:pt x="15" y="19"/>
                  </a:lnTo>
                  <a:lnTo>
                    <a:pt x="15" y="27"/>
                  </a:lnTo>
                  <a:lnTo>
                    <a:pt x="4" y="23"/>
                  </a:lnTo>
                  <a:lnTo>
                    <a:pt x="4" y="15"/>
                  </a:lnTo>
                  <a:lnTo>
                    <a:pt x="11" y="7"/>
                  </a:lnTo>
                  <a:lnTo>
                    <a:pt x="19" y="3"/>
                  </a:lnTo>
                  <a:lnTo>
                    <a:pt x="27" y="0"/>
                  </a:lnTo>
                  <a:lnTo>
                    <a:pt x="35" y="3"/>
                  </a:lnTo>
                  <a:lnTo>
                    <a:pt x="43" y="3"/>
                  </a:lnTo>
                  <a:lnTo>
                    <a:pt x="46" y="7"/>
                  </a:lnTo>
                  <a:lnTo>
                    <a:pt x="50" y="11"/>
                  </a:lnTo>
                  <a:lnTo>
                    <a:pt x="54" y="19"/>
                  </a:lnTo>
                  <a:lnTo>
                    <a:pt x="54" y="23"/>
                  </a:lnTo>
                  <a:lnTo>
                    <a:pt x="54" y="31"/>
                  </a:lnTo>
                  <a:lnTo>
                    <a:pt x="50" y="35"/>
                  </a:lnTo>
                  <a:lnTo>
                    <a:pt x="46" y="39"/>
                  </a:lnTo>
                  <a:lnTo>
                    <a:pt x="43" y="42"/>
                  </a:lnTo>
                  <a:lnTo>
                    <a:pt x="50" y="42"/>
                  </a:lnTo>
                  <a:lnTo>
                    <a:pt x="54" y="50"/>
                  </a:lnTo>
                  <a:lnTo>
                    <a:pt x="58" y="54"/>
                  </a:lnTo>
                  <a:lnTo>
                    <a:pt x="58" y="62"/>
                  </a:lnTo>
                  <a:lnTo>
                    <a:pt x="58" y="74"/>
                  </a:lnTo>
                  <a:lnTo>
                    <a:pt x="50" y="85"/>
                  </a:lnTo>
                  <a:lnTo>
                    <a:pt x="43" y="89"/>
                  </a:lnTo>
                  <a:lnTo>
                    <a:pt x="31" y="93"/>
                  </a:lnTo>
                  <a:lnTo>
                    <a:pt x="19" y="89"/>
                  </a:lnTo>
                  <a:lnTo>
                    <a:pt x="11" y="85"/>
                  </a:lnTo>
                  <a:lnTo>
                    <a:pt x="4" y="77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33" name="Freeform 30"/>
            <p:cNvSpPr>
              <a:spLocks noEditPoints="1"/>
            </p:cNvSpPr>
            <p:nvPr/>
          </p:nvSpPr>
          <p:spPr bwMode="auto">
            <a:xfrm>
              <a:off x="2650" y="1747"/>
              <a:ext cx="59" cy="93"/>
            </a:xfrm>
            <a:custGeom>
              <a:avLst/>
              <a:gdLst>
                <a:gd name="T0" fmla="*/ 0 w 59"/>
                <a:gd name="T1" fmla="*/ 47 h 93"/>
                <a:gd name="T2" fmla="*/ 0 w 59"/>
                <a:gd name="T3" fmla="*/ 31 h 93"/>
                <a:gd name="T4" fmla="*/ 4 w 59"/>
                <a:gd name="T5" fmla="*/ 19 h 93"/>
                <a:gd name="T6" fmla="*/ 8 w 59"/>
                <a:gd name="T7" fmla="*/ 12 h 93"/>
                <a:gd name="T8" fmla="*/ 16 w 59"/>
                <a:gd name="T9" fmla="*/ 8 h 93"/>
                <a:gd name="T10" fmla="*/ 20 w 59"/>
                <a:gd name="T11" fmla="*/ 4 h 93"/>
                <a:gd name="T12" fmla="*/ 31 w 59"/>
                <a:gd name="T13" fmla="*/ 0 h 93"/>
                <a:gd name="T14" fmla="*/ 39 w 59"/>
                <a:gd name="T15" fmla="*/ 4 h 93"/>
                <a:gd name="T16" fmla="*/ 43 w 59"/>
                <a:gd name="T17" fmla="*/ 4 h 93"/>
                <a:gd name="T18" fmla="*/ 47 w 59"/>
                <a:gd name="T19" fmla="*/ 8 h 93"/>
                <a:gd name="T20" fmla="*/ 51 w 59"/>
                <a:gd name="T21" fmla="*/ 12 h 93"/>
                <a:gd name="T22" fmla="*/ 55 w 59"/>
                <a:gd name="T23" fmla="*/ 19 h 93"/>
                <a:gd name="T24" fmla="*/ 59 w 59"/>
                <a:gd name="T25" fmla="*/ 27 h 93"/>
                <a:gd name="T26" fmla="*/ 59 w 59"/>
                <a:gd name="T27" fmla="*/ 35 h 93"/>
                <a:gd name="T28" fmla="*/ 59 w 59"/>
                <a:gd name="T29" fmla="*/ 47 h 93"/>
                <a:gd name="T30" fmla="*/ 59 w 59"/>
                <a:gd name="T31" fmla="*/ 62 h 93"/>
                <a:gd name="T32" fmla="*/ 55 w 59"/>
                <a:gd name="T33" fmla="*/ 74 h 93"/>
                <a:gd name="T34" fmla="*/ 51 w 59"/>
                <a:gd name="T35" fmla="*/ 82 h 93"/>
                <a:gd name="T36" fmla="*/ 47 w 59"/>
                <a:gd name="T37" fmla="*/ 86 h 93"/>
                <a:gd name="T38" fmla="*/ 39 w 59"/>
                <a:gd name="T39" fmla="*/ 90 h 93"/>
                <a:gd name="T40" fmla="*/ 31 w 59"/>
                <a:gd name="T41" fmla="*/ 93 h 93"/>
                <a:gd name="T42" fmla="*/ 20 w 59"/>
                <a:gd name="T43" fmla="*/ 90 h 93"/>
                <a:gd name="T44" fmla="*/ 12 w 59"/>
                <a:gd name="T45" fmla="*/ 86 h 93"/>
                <a:gd name="T46" fmla="*/ 4 w 59"/>
                <a:gd name="T47" fmla="*/ 74 h 93"/>
                <a:gd name="T48" fmla="*/ 4 w 59"/>
                <a:gd name="T49" fmla="*/ 62 h 93"/>
                <a:gd name="T50" fmla="*/ 0 w 59"/>
                <a:gd name="T51" fmla="*/ 47 h 93"/>
                <a:gd name="T52" fmla="*/ 12 w 59"/>
                <a:gd name="T53" fmla="*/ 47 h 93"/>
                <a:gd name="T54" fmla="*/ 12 w 59"/>
                <a:gd name="T55" fmla="*/ 58 h 93"/>
                <a:gd name="T56" fmla="*/ 16 w 59"/>
                <a:gd name="T57" fmla="*/ 70 h 93"/>
                <a:gd name="T58" fmla="*/ 20 w 59"/>
                <a:gd name="T59" fmla="*/ 74 h 93"/>
                <a:gd name="T60" fmla="*/ 24 w 59"/>
                <a:gd name="T61" fmla="*/ 82 h 93"/>
                <a:gd name="T62" fmla="*/ 31 w 59"/>
                <a:gd name="T63" fmla="*/ 82 h 93"/>
                <a:gd name="T64" fmla="*/ 39 w 59"/>
                <a:gd name="T65" fmla="*/ 82 h 93"/>
                <a:gd name="T66" fmla="*/ 43 w 59"/>
                <a:gd name="T67" fmla="*/ 74 h 93"/>
                <a:gd name="T68" fmla="*/ 47 w 59"/>
                <a:gd name="T69" fmla="*/ 70 h 93"/>
                <a:gd name="T70" fmla="*/ 47 w 59"/>
                <a:gd name="T71" fmla="*/ 58 h 93"/>
                <a:gd name="T72" fmla="*/ 47 w 59"/>
                <a:gd name="T73" fmla="*/ 47 h 93"/>
                <a:gd name="T74" fmla="*/ 47 w 59"/>
                <a:gd name="T75" fmla="*/ 35 h 93"/>
                <a:gd name="T76" fmla="*/ 47 w 59"/>
                <a:gd name="T77" fmla="*/ 23 h 93"/>
                <a:gd name="T78" fmla="*/ 43 w 59"/>
                <a:gd name="T79" fmla="*/ 19 h 93"/>
                <a:gd name="T80" fmla="*/ 39 w 59"/>
                <a:gd name="T81" fmla="*/ 16 h 93"/>
                <a:gd name="T82" fmla="*/ 31 w 59"/>
                <a:gd name="T83" fmla="*/ 12 h 93"/>
                <a:gd name="T84" fmla="*/ 24 w 59"/>
                <a:gd name="T85" fmla="*/ 12 h 93"/>
                <a:gd name="T86" fmla="*/ 20 w 59"/>
                <a:gd name="T87" fmla="*/ 19 h 93"/>
                <a:gd name="T88" fmla="*/ 16 w 59"/>
                <a:gd name="T89" fmla="*/ 23 h 93"/>
                <a:gd name="T90" fmla="*/ 12 w 59"/>
                <a:gd name="T91" fmla="*/ 35 h 93"/>
                <a:gd name="T92" fmla="*/ 12 w 59"/>
                <a:gd name="T93" fmla="*/ 47 h 9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9"/>
                <a:gd name="T142" fmla="*/ 0 h 93"/>
                <a:gd name="T143" fmla="*/ 59 w 59"/>
                <a:gd name="T144" fmla="*/ 93 h 9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9" h="93">
                  <a:moveTo>
                    <a:pt x="0" y="47"/>
                  </a:moveTo>
                  <a:lnTo>
                    <a:pt x="0" y="31"/>
                  </a:lnTo>
                  <a:lnTo>
                    <a:pt x="4" y="19"/>
                  </a:lnTo>
                  <a:lnTo>
                    <a:pt x="8" y="12"/>
                  </a:lnTo>
                  <a:lnTo>
                    <a:pt x="16" y="8"/>
                  </a:lnTo>
                  <a:lnTo>
                    <a:pt x="20" y="4"/>
                  </a:lnTo>
                  <a:lnTo>
                    <a:pt x="31" y="0"/>
                  </a:lnTo>
                  <a:lnTo>
                    <a:pt x="39" y="4"/>
                  </a:lnTo>
                  <a:lnTo>
                    <a:pt x="43" y="4"/>
                  </a:lnTo>
                  <a:lnTo>
                    <a:pt x="47" y="8"/>
                  </a:lnTo>
                  <a:lnTo>
                    <a:pt x="51" y="12"/>
                  </a:lnTo>
                  <a:lnTo>
                    <a:pt x="55" y="19"/>
                  </a:lnTo>
                  <a:lnTo>
                    <a:pt x="59" y="27"/>
                  </a:lnTo>
                  <a:lnTo>
                    <a:pt x="59" y="35"/>
                  </a:lnTo>
                  <a:lnTo>
                    <a:pt x="59" y="47"/>
                  </a:lnTo>
                  <a:lnTo>
                    <a:pt x="59" y="62"/>
                  </a:lnTo>
                  <a:lnTo>
                    <a:pt x="55" y="74"/>
                  </a:lnTo>
                  <a:lnTo>
                    <a:pt x="51" y="82"/>
                  </a:lnTo>
                  <a:lnTo>
                    <a:pt x="47" y="86"/>
                  </a:lnTo>
                  <a:lnTo>
                    <a:pt x="39" y="90"/>
                  </a:lnTo>
                  <a:lnTo>
                    <a:pt x="31" y="93"/>
                  </a:lnTo>
                  <a:lnTo>
                    <a:pt x="20" y="90"/>
                  </a:lnTo>
                  <a:lnTo>
                    <a:pt x="12" y="86"/>
                  </a:lnTo>
                  <a:lnTo>
                    <a:pt x="4" y="74"/>
                  </a:lnTo>
                  <a:lnTo>
                    <a:pt x="4" y="62"/>
                  </a:lnTo>
                  <a:lnTo>
                    <a:pt x="0" y="47"/>
                  </a:lnTo>
                  <a:close/>
                  <a:moveTo>
                    <a:pt x="12" y="47"/>
                  </a:moveTo>
                  <a:lnTo>
                    <a:pt x="12" y="58"/>
                  </a:lnTo>
                  <a:lnTo>
                    <a:pt x="16" y="70"/>
                  </a:lnTo>
                  <a:lnTo>
                    <a:pt x="20" y="74"/>
                  </a:lnTo>
                  <a:lnTo>
                    <a:pt x="24" y="82"/>
                  </a:lnTo>
                  <a:lnTo>
                    <a:pt x="31" y="82"/>
                  </a:lnTo>
                  <a:lnTo>
                    <a:pt x="39" y="82"/>
                  </a:lnTo>
                  <a:lnTo>
                    <a:pt x="43" y="74"/>
                  </a:lnTo>
                  <a:lnTo>
                    <a:pt x="47" y="70"/>
                  </a:lnTo>
                  <a:lnTo>
                    <a:pt x="47" y="58"/>
                  </a:lnTo>
                  <a:lnTo>
                    <a:pt x="47" y="47"/>
                  </a:lnTo>
                  <a:lnTo>
                    <a:pt x="47" y="35"/>
                  </a:lnTo>
                  <a:lnTo>
                    <a:pt x="47" y="23"/>
                  </a:lnTo>
                  <a:lnTo>
                    <a:pt x="43" y="19"/>
                  </a:lnTo>
                  <a:lnTo>
                    <a:pt x="39" y="16"/>
                  </a:lnTo>
                  <a:lnTo>
                    <a:pt x="31" y="12"/>
                  </a:lnTo>
                  <a:lnTo>
                    <a:pt x="24" y="12"/>
                  </a:lnTo>
                  <a:lnTo>
                    <a:pt x="20" y="19"/>
                  </a:lnTo>
                  <a:lnTo>
                    <a:pt x="16" y="23"/>
                  </a:lnTo>
                  <a:lnTo>
                    <a:pt x="12" y="35"/>
                  </a:lnTo>
                  <a:lnTo>
                    <a:pt x="12" y="4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34" name="Freeform 31"/>
            <p:cNvSpPr>
              <a:spLocks/>
            </p:cNvSpPr>
            <p:nvPr/>
          </p:nvSpPr>
          <p:spPr bwMode="auto">
            <a:xfrm>
              <a:off x="3048" y="1731"/>
              <a:ext cx="35" cy="90"/>
            </a:xfrm>
            <a:custGeom>
              <a:avLst/>
              <a:gdLst>
                <a:gd name="T0" fmla="*/ 35 w 35"/>
                <a:gd name="T1" fmla="*/ 90 h 90"/>
                <a:gd name="T2" fmla="*/ 23 w 35"/>
                <a:gd name="T3" fmla="*/ 90 h 90"/>
                <a:gd name="T4" fmla="*/ 23 w 35"/>
                <a:gd name="T5" fmla="*/ 20 h 90"/>
                <a:gd name="T6" fmla="*/ 15 w 35"/>
                <a:gd name="T7" fmla="*/ 24 h 90"/>
                <a:gd name="T8" fmla="*/ 11 w 35"/>
                <a:gd name="T9" fmla="*/ 28 h 90"/>
                <a:gd name="T10" fmla="*/ 7 w 35"/>
                <a:gd name="T11" fmla="*/ 32 h 90"/>
                <a:gd name="T12" fmla="*/ 0 w 35"/>
                <a:gd name="T13" fmla="*/ 35 h 90"/>
                <a:gd name="T14" fmla="*/ 0 w 35"/>
                <a:gd name="T15" fmla="*/ 24 h 90"/>
                <a:gd name="T16" fmla="*/ 7 w 35"/>
                <a:gd name="T17" fmla="*/ 20 h 90"/>
                <a:gd name="T18" fmla="*/ 15 w 35"/>
                <a:gd name="T19" fmla="*/ 12 h 90"/>
                <a:gd name="T20" fmla="*/ 23 w 35"/>
                <a:gd name="T21" fmla="*/ 8 h 90"/>
                <a:gd name="T22" fmla="*/ 27 w 35"/>
                <a:gd name="T23" fmla="*/ 0 h 90"/>
                <a:gd name="T24" fmla="*/ 35 w 35"/>
                <a:gd name="T25" fmla="*/ 0 h 90"/>
                <a:gd name="T26" fmla="*/ 35 w 35"/>
                <a:gd name="T27" fmla="*/ 90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5"/>
                <a:gd name="T43" fmla="*/ 0 h 90"/>
                <a:gd name="T44" fmla="*/ 35 w 35"/>
                <a:gd name="T45" fmla="*/ 90 h 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5" h="90">
                  <a:moveTo>
                    <a:pt x="35" y="90"/>
                  </a:moveTo>
                  <a:lnTo>
                    <a:pt x="23" y="90"/>
                  </a:lnTo>
                  <a:lnTo>
                    <a:pt x="23" y="20"/>
                  </a:lnTo>
                  <a:lnTo>
                    <a:pt x="15" y="24"/>
                  </a:lnTo>
                  <a:lnTo>
                    <a:pt x="11" y="28"/>
                  </a:lnTo>
                  <a:lnTo>
                    <a:pt x="7" y="32"/>
                  </a:lnTo>
                  <a:lnTo>
                    <a:pt x="0" y="35"/>
                  </a:lnTo>
                  <a:lnTo>
                    <a:pt x="0" y="24"/>
                  </a:lnTo>
                  <a:lnTo>
                    <a:pt x="7" y="20"/>
                  </a:lnTo>
                  <a:lnTo>
                    <a:pt x="15" y="12"/>
                  </a:lnTo>
                  <a:lnTo>
                    <a:pt x="23" y="8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5" y="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3492" name="グループ化 210"/>
          <p:cNvGrpSpPr>
            <a:grpSpLocks/>
          </p:cNvGrpSpPr>
          <p:nvPr/>
        </p:nvGrpSpPr>
        <p:grpSpPr bwMode="auto">
          <a:xfrm>
            <a:off x="1671638" y="3714750"/>
            <a:ext cx="6907212" cy="952500"/>
            <a:chOff x="1671638" y="3714752"/>
            <a:chExt cx="6907213" cy="952500"/>
          </a:xfrm>
        </p:grpSpPr>
        <p:sp>
          <p:nvSpPr>
            <p:cNvPr id="63505" name="Freeform 32"/>
            <p:cNvSpPr>
              <a:spLocks/>
            </p:cNvSpPr>
            <p:nvPr/>
          </p:nvSpPr>
          <p:spPr bwMode="auto">
            <a:xfrm>
              <a:off x="4379913" y="4141790"/>
              <a:ext cx="49213" cy="128588"/>
            </a:xfrm>
            <a:custGeom>
              <a:avLst/>
              <a:gdLst>
                <a:gd name="T0" fmla="*/ 2147483647 w 31"/>
                <a:gd name="T1" fmla="*/ 2147483647 h 81"/>
                <a:gd name="T2" fmla="*/ 2147483647 w 31"/>
                <a:gd name="T3" fmla="*/ 2147483647 h 81"/>
                <a:gd name="T4" fmla="*/ 2147483647 w 31"/>
                <a:gd name="T5" fmla="*/ 2147483647 h 81"/>
                <a:gd name="T6" fmla="*/ 2147483647 w 31"/>
                <a:gd name="T7" fmla="*/ 2147483647 h 81"/>
                <a:gd name="T8" fmla="*/ 2147483647 w 31"/>
                <a:gd name="T9" fmla="*/ 2147483647 h 81"/>
                <a:gd name="T10" fmla="*/ 2147483647 w 31"/>
                <a:gd name="T11" fmla="*/ 2147483647 h 81"/>
                <a:gd name="T12" fmla="*/ 0 w 31"/>
                <a:gd name="T13" fmla="*/ 2147483647 h 81"/>
                <a:gd name="T14" fmla="*/ 0 w 31"/>
                <a:gd name="T15" fmla="*/ 2147483647 h 81"/>
                <a:gd name="T16" fmla="*/ 2147483647 w 31"/>
                <a:gd name="T17" fmla="*/ 2147483647 h 81"/>
                <a:gd name="T18" fmla="*/ 2147483647 w 31"/>
                <a:gd name="T19" fmla="*/ 2147483647 h 81"/>
                <a:gd name="T20" fmla="*/ 2147483647 w 31"/>
                <a:gd name="T21" fmla="*/ 2147483647 h 81"/>
                <a:gd name="T22" fmla="*/ 2147483647 w 31"/>
                <a:gd name="T23" fmla="*/ 0 h 81"/>
                <a:gd name="T24" fmla="*/ 2147483647 w 31"/>
                <a:gd name="T25" fmla="*/ 0 h 81"/>
                <a:gd name="T26" fmla="*/ 2147483647 w 31"/>
                <a:gd name="T27" fmla="*/ 2147483647 h 8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1"/>
                <a:gd name="T43" fmla="*/ 0 h 81"/>
                <a:gd name="T44" fmla="*/ 31 w 31"/>
                <a:gd name="T45" fmla="*/ 81 h 8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1" h="81">
                  <a:moveTo>
                    <a:pt x="31" y="81"/>
                  </a:moveTo>
                  <a:lnTo>
                    <a:pt x="20" y="81"/>
                  </a:lnTo>
                  <a:lnTo>
                    <a:pt x="20" y="19"/>
                  </a:lnTo>
                  <a:lnTo>
                    <a:pt x="16" y="23"/>
                  </a:lnTo>
                  <a:lnTo>
                    <a:pt x="12" y="27"/>
                  </a:lnTo>
                  <a:lnTo>
                    <a:pt x="4" y="31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8" y="19"/>
                  </a:lnTo>
                  <a:lnTo>
                    <a:pt x="16" y="11"/>
                  </a:lnTo>
                  <a:lnTo>
                    <a:pt x="20" y="7"/>
                  </a:lnTo>
                  <a:lnTo>
                    <a:pt x="24" y="0"/>
                  </a:lnTo>
                  <a:lnTo>
                    <a:pt x="31" y="0"/>
                  </a:lnTo>
                  <a:lnTo>
                    <a:pt x="31" y="8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06" name="Freeform 33"/>
            <p:cNvSpPr>
              <a:spLocks/>
            </p:cNvSpPr>
            <p:nvPr/>
          </p:nvSpPr>
          <p:spPr bwMode="auto">
            <a:xfrm>
              <a:off x="5475288" y="4276727"/>
              <a:ext cx="85725" cy="130175"/>
            </a:xfrm>
            <a:custGeom>
              <a:avLst/>
              <a:gdLst>
                <a:gd name="T0" fmla="*/ 2147483647 w 54"/>
                <a:gd name="T1" fmla="*/ 2147483647 h 82"/>
                <a:gd name="T2" fmla="*/ 2147483647 w 54"/>
                <a:gd name="T3" fmla="*/ 2147483647 h 82"/>
                <a:gd name="T4" fmla="*/ 0 w 54"/>
                <a:gd name="T5" fmla="*/ 2147483647 h 82"/>
                <a:gd name="T6" fmla="*/ 0 w 54"/>
                <a:gd name="T7" fmla="*/ 2147483647 h 82"/>
                <a:gd name="T8" fmla="*/ 0 w 54"/>
                <a:gd name="T9" fmla="*/ 2147483647 h 82"/>
                <a:gd name="T10" fmla="*/ 2147483647 w 54"/>
                <a:gd name="T11" fmla="*/ 2147483647 h 82"/>
                <a:gd name="T12" fmla="*/ 2147483647 w 54"/>
                <a:gd name="T13" fmla="*/ 2147483647 h 82"/>
                <a:gd name="T14" fmla="*/ 2147483647 w 54"/>
                <a:gd name="T15" fmla="*/ 2147483647 h 82"/>
                <a:gd name="T16" fmla="*/ 2147483647 w 54"/>
                <a:gd name="T17" fmla="*/ 2147483647 h 82"/>
                <a:gd name="T18" fmla="*/ 2147483647 w 54"/>
                <a:gd name="T19" fmla="*/ 2147483647 h 82"/>
                <a:gd name="T20" fmla="*/ 2147483647 w 54"/>
                <a:gd name="T21" fmla="*/ 2147483647 h 82"/>
                <a:gd name="T22" fmla="*/ 2147483647 w 54"/>
                <a:gd name="T23" fmla="*/ 2147483647 h 82"/>
                <a:gd name="T24" fmla="*/ 2147483647 w 54"/>
                <a:gd name="T25" fmla="*/ 2147483647 h 82"/>
                <a:gd name="T26" fmla="*/ 2147483647 w 54"/>
                <a:gd name="T27" fmla="*/ 2147483647 h 82"/>
                <a:gd name="T28" fmla="*/ 2147483647 w 54"/>
                <a:gd name="T29" fmla="*/ 2147483647 h 82"/>
                <a:gd name="T30" fmla="*/ 2147483647 w 54"/>
                <a:gd name="T31" fmla="*/ 2147483647 h 82"/>
                <a:gd name="T32" fmla="*/ 2147483647 w 54"/>
                <a:gd name="T33" fmla="*/ 2147483647 h 82"/>
                <a:gd name="T34" fmla="*/ 2147483647 w 54"/>
                <a:gd name="T35" fmla="*/ 2147483647 h 82"/>
                <a:gd name="T36" fmla="*/ 2147483647 w 54"/>
                <a:gd name="T37" fmla="*/ 2147483647 h 82"/>
                <a:gd name="T38" fmla="*/ 2147483647 w 54"/>
                <a:gd name="T39" fmla="*/ 2147483647 h 82"/>
                <a:gd name="T40" fmla="*/ 2147483647 w 54"/>
                <a:gd name="T41" fmla="*/ 2147483647 h 82"/>
                <a:gd name="T42" fmla="*/ 0 w 54"/>
                <a:gd name="T43" fmla="*/ 2147483647 h 82"/>
                <a:gd name="T44" fmla="*/ 2147483647 w 54"/>
                <a:gd name="T45" fmla="*/ 2147483647 h 82"/>
                <a:gd name="T46" fmla="*/ 2147483647 w 54"/>
                <a:gd name="T47" fmla="*/ 2147483647 h 82"/>
                <a:gd name="T48" fmla="*/ 2147483647 w 54"/>
                <a:gd name="T49" fmla="*/ 0 h 82"/>
                <a:gd name="T50" fmla="*/ 2147483647 w 54"/>
                <a:gd name="T51" fmla="*/ 0 h 82"/>
                <a:gd name="T52" fmla="*/ 2147483647 w 54"/>
                <a:gd name="T53" fmla="*/ 0 h 82"/>
                <a:gd name="T54" fmla="*/ 2147483647 w 54"/>
                <a:gd name="T55" fmla="*/ 2147483647 h 82"/>
                <a:gd name="T56" fmla="*/ 2147483647 w 54"/>
                <a:gd name="T57" fmla="*/ 2147483647 h 82"/>
                <a:gd name="T58" fmla="*/ 2147483647 w 54"/>
                <a:gd name="T59" fmla="*/ 2147483647 h 82"/>
                <a:gd name="T60" fmla="*/ 2147483647 w 54"/>
                <a:gd name="T61" fmla="*/ 2147483647 h 82"/>
                <a:gd name="T62" fmla="*/ 2147483647 w 54"/>
                <a:gd name="T63" fmla="*/ 2147483647 h 82"/>
                <a:gd name="T64" fmla="*/ 2147483647 w 54"/>
                <a:gd name="T65" fmla="*/ 2147483647 h 82"/>
                <a:gd name="T66" fmla="*/ 2147483647 w 54"/>
                <a:gd name="T67" fmla="*/ 2147483647 h 82"/>
                <a:gd name="T68" fmla="*/ 2147483647 w 54"/>
                <a:gd name="T69" fmla="*/ 2147483647 h 82"/>
                <a:gd name="T70" fmla="*/ 2147483647 w 54"/>
                <a:gd name="T71" fmla="*/ 2147483647 h 82"/>
                <a:gd name="T72" fmla="*/ 2147483647 w 54"/>
                <a:gd name="T73" fmla="*/ 2147483647 h 82"/>
                <a:gd name="T74" fmla="*/ 2147483647 w 54"/>
                <a:gd name="T75" fmla="*/ 2147483647 h 82"/>
                <a:gd name="T76" fmla="*/ 2147483647 w 54"/>
                <a:gd name="T77" fmla="*/ 2147483647 h 82"/>
                <a:gd name="T78" fmla="*/ 2147483647 w 54"/>
                <a:gd name="T79" fmla="*/ 2147483647 h 82"/>
                <a:gd name="T80" fmla="*/ 2147483647 w 54"/>
                <a:gd name="T81" fmla="*/ 2147483647 h 8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4"/>
                <a:gd name="T124" fmla="*/ 0 h 82"/>
                <a:gd name="T125" fmla="*/ 54 w 54"/>
                <a:gd name="T126" fmla="*/ 82 h 8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4" h="82">
                  <a:moveTo>
                    <a:pt x="54" y="70"/>
                  </a:moveTo>
                  <a:lnTo>
                    <a:pt x="54" y="82"/>
                  </a:lnTo>
                  <a:lnTo>
                    <a:pt x="0" y="82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4" y="67"/>
                  </a:lnTo>
                  <a:lnTo>
                    <a:pt x="8" y="63"/>
                  </a:lnTo>
                  <a:lnTo>
                    <a:pt x="11" y="55"/>
                  </a:lnTo>
                  <a:lnTo>
                    <a:pt x="19" y="51"/>
                  </a:lnTo>
                  <a:lnTo>
                    <a:pt x="31" y="39"/>
                  </a:lnTo>
                  <a:lnTo>
                    <a:pt x="39" y="31"/>
                  </a:lnTo>
                  <a:lnTo>
                    <a:pt x="39" y="28"/>
                  </a:lnTo>
                  <a:lnTo>
                    <a:pt x="43" y="20"/>
                  </a:lnTo>
                  <a:lnTo>
                    <a:pt x="43" y="16"/>
                  </a:lnTo>
                  <a:lnTo>
                    <a:pt x="39" y="12"/>
                  </a:lnTo>
                  <a:lnTo>
                    <a:pt x="35" y="8"/>
                  </a:lnTo>
                  <a:lnTo>
                    <a:pt x="27" y="8"/>
                  </a:lnTo>
                  <a:lnTo>
                    <a:pt x="19" y="8"/>
                  </a:lnTo>
                  <a:lnTo>
                    <a:pt x="15" y="12"/>
                  </a:lnTo>
                  <a:lnTo>
                    <a:pt x="11" y="16"/>
                  </a:lnTo>
                  <a:lnTo>
                    <a:pt x="11" y="24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8" y="4"/>
                  </a:lnTo>
                  <a:lnTo>
                    <a:pt x="15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47" y="4"/>
                  </a:lnTo>
                  <a:lnTo>
                    <a:pt x="50" y="12"/>
                  </a:lnTo>
                  <a:lnTo>
                    <a:pt x="50" y="20"/>
                  </a:lnTo>
                  <a:lnTo>
                    <a:pt x="50" y="28"/>
                  </a:lnTo>
                  <a:lnTo>
                    <a:pt x="50" y="31"/>
                  </a:lnTo>
                  <a:lnTo>
                    <a:pt x="47" y="35"/>
                  </a:lnTo>
                  <a:lnTo>
                    <a:pt x="43" y="39"/>
                  </a:lnTo>
                  <a:lnTo>
                    <a:pt x="39" y="47"/>
                  </a:lnTo>
                  <a:lnTo>
                    <a:pt x="31" y="55"/>
                  </a:lnTo>
                  <a:lnTo>
                    <a:pt x="23" y="63"/>
                  </a:lnTo>
                  <a:lnTo>
                    <a:pt x="19" y="67"/>
                  </a:lnTo>
                  <a:lnTo>
                    <a:pt x="15" y="67"/>
                  </a:lnTo>
                  <a:lnTo>
                    <a:pt x="15" y="70"/>
                  </a:lnTo>
                  <a:lnTo>
                    <a:pt x="54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07" name="Freeform 34"/>
            <p:cNvSpPr>
              <a:spLocks noEditPoints="1"/>
            </p:cNvSpPr>
            <p:nvPr/>
          </p:nvSpPr>
          <p:spPr bwMode="auto">
            <a:xfrm>
              <a:off x="3378200" y="4240215"/>
              <a:ext cx="80963" cy="136525"/>
            </a:xfrm>
            <a:custGeom>
              <a:avLst/>
              <a:gdLst>
                <a:gd name="T0" fmla="*/ 0 w 51"/>
                <a:gd name="T1" fmla="*/ 2147483647 h 86"/>
                <a:gd name="T2" fmla="*/ 0 w 51"/>
                <a:gd name="T3" fmla="*/ 2147483647 h 86"/>
                <a:gd name="T4" fmla="*/ 0 w 51"/>
                <a:gd name="T5" fmla="*/ 2147483647 h 86"/>
                <a:gd name="T6" fmla="*/ 2147483647 w 51"/>
                <a:gd name="T7" fmla="*/ 2147483647 h 86"/>
                <a:gd name="T8" fmla="*/ 2147483647 w 51"/>
                <a:gd name="T9" fmla="*/ 2147483647 h 86"/>
                <a:gd name="T10" fmla="*/ 2147483647 w 51"/>
                <a:gd name="T11" fmla="*/ 2147483647 h 86"/>
                <a:gd name="T12" fmla="*/ 2147483647 w 51"/>
                <a:gd name="T13" fmla="*/ 0 h 86"/>
                <a:gd name="T14" fmla="*/ 2147483647 w 51"/>
                <a:gd name="T15" fmla="*/ 2147483647 h 86"/>
                <a:gd name="T16" fmla="*/ 2147483647 w 51"/>
                <a:gd name="T17" fmla="*/ 2147483647 h 86"/>
                <a:gd name="T18" fmla="*/ 2147483647 w 51"/>
                <a:gd name="T19" fmla="*/ 2147483647 h 86"/>
                <a:gd name="T20" fmla="*/ 2147483647 w 51"/>
                <a:gd name="T21" fmla="*/ 2147483647 h 86"/>
                <a:gd name="T22" fmla="*/ 2147483647 w 51"/>
                <a:gd name="T23" fmla="*/ 2147483647 h 86"/>
                <a:gd name="T24" fmla="*/ 2147483647 w 51"/>
                <a:gd name="T25" fmla="*/ 2147483647 h 86"/>
                <a:gd name="T26" fmla="*/ 2147483647 w 51"/>
                <a:gd name="T27" fmla="*/ 2147483647 h 86"/>
                <a:gd name="T28" fmla="*/ 2147483647 w 51"/>
                <a:gd name="T29" fmla="*/ 2147483647 h 86"/>
                <a:gd name="T30" fmla="*/ 2147483647 w 51"/>
                <a:gd name="T31" fmla="*/ 2147483647 h 86"/>
                <a:gd name="T32" fmla="*/ 2147483647 w 51"/>
                <a:gd name="T33" fmla="*/ 2147483647 h 86"/>
                <a:gd name="T34" fmla="*/ 2147483647 w 51"/>
                <a:gd name="T35" fmla="*/ 2147483647 h 86"/>
                <a:gd name="T36" fmla="*/ 2147483647 w 51"/>
                <a:gd name="T37" fmla="*/ 2147483647 h 86"/>
                <a:gd name="T38" fmla="*/ 2147483647 w 51"/>
                <a:gd name="T39" fmla="*/ 2147483647 h 86"/>
                <a:gd name="T40" fmla="*/ 2147483647 w 51"/>
                <a:gd name="T41" fmla="*/ 2147483647 h 86"/>
                <a:gd name="T42" fmla="*/ 2147483647 w 51"/>
                <a:gd name="T43" fmla="*/ 2147483647 h 86"/>
                <a:gd name="T44" fmla="*/ 2147483647 w 51"/>
                <a:gd name="T45" fmla="*/ 2147483647 h 86"/>
                <a:gd name="T46" fmla="*/ 0 w 51"/>
                <a:gd name="T47" fmla="*/ 2147483647 h 86"/>
                <a:gd name="T48" fmla="*/ 0 w 51"/>
                <a:gd name="T49" fmla="*/ 2147483647 h 86"/>
                <a:gd name="T50" fmla="*/ 0 w 51"/>
                <a:gd name="T51" fmla="*/ 2147483647 h 86"/>
                <a:gd name="T52" fmla="*/ 2147483647 w 51"/>
                <a:gd name="T53" fmla="*/ 2147483647 h 86"/>
                <a:gd name="T54" fmla="*/ 2147483647 w 51"/>
                <a:gd name="T55" fmla="*/ 2147483647 h 86"/>
                <a:gd name="T56" fmla="*/ 2147483647 w 51"/>
                <a:gd name="T57" fmla="*/ 2147483647 h 86"/>
                <a:gd name="T58" fmla="*/ 2147483647 w 51"/>
                <a:gd name="T59" fmla="*/ 2147483647 h 86"/>
                <a:gd name="T60" fmla="*/ 2147483647 w 51"/>
                <a:gd name="T61" fmla="*/ 2147483647 h 86"/>
                <a:gd name="T62" fmla="*/ 2147483647 w 51"/>
                <a:gd name="T63" fmla="*/ 2147483647 h 86"/>
                <a:gd name="T64" fmla="*/ 2147483647 w 51"/>
                <a:gd name="T65" fmla="*/ 2147483647 h 86"/>
                <a:gd name="T66" fmla="*/ 2147483647 w 51"/>
                <a:gd name="T67" fmla="*/ 2147483647 h 86"/>
                <a:gd name="T68" fmla="*/ 2147483647 w 51"/>
                <a:gd name="T69" fmla="*/ 2147483647 h 86"/>
                <a:gd name="T70" fmla="*/ 2147483647 w 51"/>
                <a:gd name="T71" fmla="*/ 2147483647 h 86"/>
                <a:gd name="T72" fmla="*/ 2147483647 w 51"/>
                <a:gd name="T73" fmla="*/ 2147483647 h 86"/>
                <a:gd name="T74" fmla="*/ 2147483647 w 51"/>
                <a:gd name="T75" fmla="*/ 2147483647 h 86"/>
                <a:gd name="T76" fmla="*/ 2147483647 w 51"/>
                <a:gd name="T77" fmla="*/ 2147483647 h 86"/>
                <a:gd name="T78" fmla="*/ 2147483647 w 51"/>
                <a:gd name="T79" fmla="*/ 2147483647 h 86"/>
                <a:gd name="T80" fmla="*/ 2147483647 w 51"/>
                <a:gd name="T81" fmla="*/ 2147483647 h 86"/>
                <a:gd name="T82" fmla="*/ 2147483647 w 51"/>
                <a:gd name="T83" fmla="*/ 2147483647 h 86"/>
                <a:gd name="T84" fmla="*/ 2147483647 w 51"/>
                <a:gd name="T85" fmla="*/ 2147483647 h 86"/>
                <a:gd name="T86" fmla="*/ 2147483647 w 51"/>
                <a:gd name="T87" fmla="*/ 2147483647 h 86"/>
                <a:gd name="T88" fmla="*/ 2147483647 w 51"/>
                <a:gd name="T89" fmla="*/ 2147483647 h 86"/>
                <a:gd name="T90" fmla="*/ 2147483647 w 51"/>
                <a:gd name="T91" fmla="*/ 2147483647 h 86"/>
                <a:gd name="T92" fmla="*/ 2147483647 w 51"/>
                <a:gd name="T93" fmla="*/ 2147483647 h 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1"/>
                <a:gd name="T142" fmla="*/ 0 h 86"/>
                <a:gd name="T143" fmla="*/ 51 w 51"/>
                <a:gd name="T144" fmla="*/ 86 h 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1" h="86">
                  <a:moveTo>
                    <a:pt x="0" y="43"/>
                  </a:moveTo>
                  <a:lnTo>
                    <a:pt x="0" y="31"/>
                  </a:lnTo>
                  <a:lnTo>
                    <a:pt x="0" y="19"/>
                  </a:lnTo>
                  <a:lnTo>
                    <a:pt x="4" y="12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4" y="0"/>
                  </a:lnTo>
                  <a:lnTo>
                    <a:pt x="31" y="4"/>
                  </a:lnTo>
                  <a:lnTo>
                    <a:pt x="35" y="4"/>
                  </a:lnTo>
                  <a:lnTo>
                    <a:pt x="43" y="8"/>
                  </a:lnTo>
                  <a:lnTo>
                    <a:pt x="43" y="12"/>
                  </a:lnTo>
                  <a:lnTo>
                    <a:pt x="47" y="16"/>
                  </a:lnTo>
                  <a:lnTo>
                    <a:pt x="51" y="23"/>
                  </a:lnTo>
                  <a:lnTo>
                    <a:pt x="51" y="31"/>
                  </a:lnTo>
                  <a:lnTo>
                    <a:pt x="51" y="43"/>
                  </a:lnTo>
                  <a:lnTo>
                    <a:pt x="51" y="54"/>
                  </a:lnTo>
                  <a:lnTo>
                    <a:pt x="47" y="66"/>
                  </a:lnTo>
                  <a:lnTo>
                    <a:pt x="43" y="74"/>
                  </a:lnTo>
                  <a:lnTo>
                    <a:pt x="39" y="78"/>
                  </a:lnTo>
                  <a:lnTo>
                    <a:pt x="31" y="82"/>
                  </a:lnTo>
                  <a:lnTo>
                    <a:pt x="24" y="86"/>
                  </a:lnTo>
                  <a:lnTo>
                    <a:pt x="16" y="82"/>
                  </a:lnTo>
                  <a:lnTo>
                    <a:pt x="8" y="78"/>
                  </a:lnTo>
                  <a:lnTo>
                    <a:pt x="0" y="66"/>
                  </a:lnTo>
                  <a:lnTo>
                    <a:pt x="0" y="58"/>
                  </a:lnTo>
                  <a:lnTo>
                    <a:pt x="0" y="43"/>
                  </a:lnTo>
                  <a:close/>
                  <a:moveTo>
                    <a:pt x="8" y="43"/>
                  </a:moveTo>
                  <a:lnTo>
                    <a:pt x="8" y="54"/>
                  </a:lnTo>
                  <a:lnTo>
                    <a:pt x="12" y="62"/>
                  </a:lnTo>
                  <a:lnTo>
                    <a:pt x="12" y="70"/>
                  </a:lnTo>
                  <a:lnTo>
                    <a:pt x="20" y="74"/>
                  </a:lnTo>
                  <a:lnTo>
                    <a:pt x="24" y="74"/>
                  </a:lnTo>
                  <a:lnTo>
                    <a:pt x="31" y="74"/>
                  </a:lnTo>
                  <a:lnTo>
                    <a:pt x="35" y="70"/>
                  </a:lnTo>
                  <a:lnTo>
                    <a:pt x="39" y="62"/>
                  </a:lnTo>
                  <a:lnTo>
                    <a:pt x="39" y="54"/>
                  </a:lnTo>
                  <a:lnTo>
                    <a:pt x="39" y="43"/>
                  </a:lnTo>
                  <a:lnTo>
                    <a:pt x="39" y="31"/>
                  </a:lnTo>
                  <a:lnTo>
                    <a:pt x="39" y="23"/>
                  </a:lnTo>
                  <a:lnTo>
                    <a:pt x="35" y="16"/>
                  </a:lnTo>
                  <a:lnTo>
                    <a:pt x="31" y="12"/>
                  </a:lnTo>
                  <a:lnTo>
                    <a:pt x="24" y="12"/>
                  </a:lnTo>
                  <a:lnTo>
                    <a:pt x="20" y="12"/>
                  </a:lnTo>
                  <a:lnTo>
                    <a:pt x="12" y="16"/>
                  </a:lnTo>
                  <a:lnTo>
                    <a:pt x="12" y="23"/>
                  </a:lnTo>
                  <a:lnTo>
                    <a:pt x="8" y="31"/>
                  </a:lnTo>
                  <a:lnTo>
                    <a:pt x="8" y="4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08" name="Freeform 35"/>
            <p:cNvSpPr>
              <a:spLocks/>
            </p:cNvSpPr>
            <p:nvPr/>
          </p:nvSpPr>
          <p:spPr bwMode="auto">
            <a:xfrm>
              <a:off x="5549900" y="3868740"/>
              <a:ext cx="85725" cy="130175"/>
            </a:xfrm>
            <a:custGeom>
              <a:avLst/>
              <a:gdLst>
                <a:gd name="T0" fmla="*/ 0 w 54"/>
                <a:gd name="T1" fmla="*/ 2147483647 h 82"/>
                <a:gd name="T2" fmla="*/ 2147483647 w 54"/>
                <a:gd name="T3" fmla="*/ 2147483647 h 82"/>
                <a:gd name="T4" fmla="*/ 2147483647 w 54"/>
                <a:gd name="T5" fmla="*/ 2147483647 h 82"/>
                <a:gd name="T6" fmla="*/ 2147483647 w 54"/>
                <a:gd name="T7" fmla="*/ 2147483647 h 82"/>
                <a:gd name="T8" fmla="*/ 2147483647 w 54"/>
                <a:gd name="T9" fmla="*/ 2147483647 h 82"/>
                <a:gd name="T10" fmla="*/ 2147483647 w 54"/>
                <a:gd name="T11" fmla="*/ 2147483647 h 82"/>
                <a:gd name="T12" fmla="*/ 2147483647 w 54"/>
                <a:gd name="T13" fmla="*/ 2147483647 h 82"/>
                <a:gd name="T14" fmla="*/ 2147483647 w 54"/>
                <a:gd name="T15" fmla="*/ 2147483647 h 82"/>
                <a:gd name="T16" fmla="*/ 2147483647 w 54"/>
                <a:gd name="T17" fmla="*/ 2147483647 h 82"/>
                <a:gd name="T18" fmla="*/ 2147483647 w 54"/>
                <a:gd name="T19" fmla="*/ 2147483647 h 82"/>
                <a:gd name="T20" fmla="*/ 2147483647 w 54"/>
                <a:gd name="T21" fmla="*/ 2147483647 h 82"/>
                <a:gd name="T22" fmla="*/ 2147483647 w 54"/>
                <a:gd name="T23" fmla="*/ 2147483647 h 82"/>
                <a:gd name="T24" fmla="*/ 2147483647 w 54"/>
                <a:gd name="T25" fmla="*/ 2147483647 h 82"/>
                <a:gd name="T26" fmla="*/ 2147483647 w 54"/>
                <a:gd name="T27" fmla="*/ 2147483647 h 82"/>
                <a:gd name="T28" fmla="*/ 2147483647 w 54"/>
                <a:gd name="T29" fmla="*/ 2147483647 h 82"/>
                <a:gd name="T30" fmla="*/ 2147483647 w 54"/>
                <a:gd name="T31" fmla="*/ 2147483647 h 82"/>
                <a:gd name="T32" fmla="*/ 2147483647 w 54"/>
                <a:gd name="T33" fmla="*/ 2147483647 h 82"/>
                <a:gd name="T34" fmla="*/ 2147483647 w 54"/>
                <a:gd name="T35" fmla="*/ 2147483647 h 82"/>
                <a:gd name="T36" fmla="*/ 2147483647 w 54"/>
                <a:gd name="T37" fmla="*/ 2147483647 h 82"/>
                <a:gd name="T38" fmla="*/ 2147483647 w 54"/>
                <a:gd name="T39" fmla="*/ 2147483647 h 82"/>
                <a:gd name="T40" fmla="*/ 2147483647 w 54"/>
                <a:gd name="T41" fmla="*/ 2147483647 h 82"/>
                <a:gd name="T42" fmla="*/ 2147483647 w 54"/>
                <a:gd name="T43" fmla="*/ 2147483647 h 82"/>
                <a:gd name="T44" fmla="*/ 2147483647 w 54"/>
                <a:gd name="T45" fmla="*/ 2147483647 h 82"/>
                <a:gd name="T46" fmla="*/ 2147483647 w 54"/>
                <a:gd name="T47" fmla="*/ 2147483647 h 82"/>
                <a:gd name="T48" fmla="*/ 2147483647 w 54"/>
                <a:gd name="T49" fmla="*/ 2147483647 h 82"/>
                <a:gd name="T50" fmla="*/ 2147483647 w 54"/>
                <a:gd name="T51" fmla="*/ 2147483647 h 82"/>
                <a:gd name="T52" fmla="*/ 2147483647 w 54"/>
                <a:gd name="T53" fmla="*/ 2147483647 h 82"/>
                <a:gd name="T54" fmla="*/ 2147483647 w 54"/>
                <a:gd name="T55" fmla="*/ 2147483647 h 82"/>
                <a:gd name="T56" fmla="*/ 2147483647 w 54"/>
                <a:gd name="T57" fmla="*/ 2147483647 h 82"/>
                <a:gd name="T58" fmla="*/ 2147483647 w 54"/>
                <a:gd name="T59" fmla="*/ 2147483647 h 82"/>
                <a:gd name="T60" fmla="*/ 2147483647 w 54"/>
                <a:gd name="T61" fmla="*/ 2147483647 h 82"/>
                <a:gd name="T62" fmla="*/ 2147483647 w 54"/>
                <a:gd name="T63" fmla="*/ 2147483647 h 82"/>
                <a:gd name="T64" fmla="*/ 2147483647 w 54"/>
                <a:gd name="T65" fmla="*/ 2147483647 h 82"/>
                <a:gd name="T66" fmla="*/ 2147483647 w 54"/>
                <a:gd name="T67" fmla="*/ 2147483647 h 82"/>
                <a:gd name="T68" fmla="*/ 2147483647 w 54"/>
                <a:gd name="T69" fmla="*/ 2147483647 h 82"/>
                <a:gd name="T70" fmla="*/ 2147483647 w 54"/>
                <a:gd name="T71" fmla="*/ 0 h 82"/>
                <a:gd name="T72" fmla="*/ 2147483647 w 54"/>
                <a:gd name="T73" fmla="*/ 0 h 82"/>
                <a:gd name="T74" fmla="*/ 2147483647 w 54"/>
                <a:gd name="T75" fmla="*/ 2147483647 h 82"/>
                <a:gd name="T76" fmla="*/ 2147483647 w 54"/>
                <a:gd name="T77" fmla="*/ 2147483647 h 82"/>
                <a:gd name="T78" fmla="*/ 2147483647 w 54"/>
                <a:gd name="T79" fmla="*/ 2147483647 h 82"/>
                <a:gd name="T80" fmla="*/ 2147483647 w 54"/>
                <a:gd name="T81" fmla="*/ 2147483647 h 82"/>
                <a:gd name="T82" fmla="*/ 2147483647 w 54"/>
                <a:gd name="T83" fmla="*/ 2147483647 h 82"/>
                <a:gd name="T84" fmla="*/ 2147483647 w 54"/>
                <a:gd name="T85" fmla="*/ 2147483647 h 82"/>
                <a:gd name="T86" fmla="*/ 2147483647 w 54"/>
                <a:gd name="T87" fmla="*/ 2147483647 h 82"/>
                <a:gd name="T88" fmla="*/ 2147483647 w 54"/>
                <a:gd name="T89" fmla="*/ 2147483647 h 82"/>
                <a:gd name="T90" fmla="*/ 2147483647 w 54"/>
                <a:gd name="T91" fmla="*/ 2147483647 h 82"/>
                <a:gd name="T92" fmla="*/ 2147483647 w 54"/>
                <a:gd name="T93" fmla="*/ 2147483647 h 82"/>
                <a:gd name="T94" fmla="*/ 2147483647 w 54"/>
                <a:gd name="T95" fmla="*/ 2147483647 h 82"/>
                <a:gd name="T96" fmla="*/ 2147483647 w 54"/>
                <a:gd name="T97" fmla="*/ 2147483647 h 82"/>
                <a:gd name="T98" fmla="*/ 2147483647 w 54"/>
                <a:gd name="T99" fmla="*/ 2147483647 h 82"/>
                <a:gd name="T100" fmla="*/ 2147483647 w 54"/>
                <a:gd name="T101" fmla="*/ 2147483647 h 82"/>
                <a:gd name="T102" fmla="*/ 2147483647 w 54"/>
                <a:gd name="T103" fmla="*/ 2147483647 h 82"/>
                <a:gd name="T104" fmla="*/ 2147483647 w 54"/>
                <a:gd name="T105" fmla="*/ 2147483647 h 82"/>
                <a:gd name="T106" fmla="*/ 2147483647 w 54"/>
                <a:gd name="T107" fmla="*/ 2147483647 h 82"/>
                <a:gd name="T108" fmla="*/ 2147483647 w 54"/>
                <a:gd name="T109" fmla="*/ 2147483647 h 82"/>
                <a:gd name="T110" fmla="*/ 2147483647 w 54"/>
                <a:gd name="T111" fmla="*/ 2147483647 h 82"/>
                <a:gd name="T112" fmla="*/ 2147483647 w 54"/>
                <a:gd name="T113" fmla="*/ 2147483647 h 82"/>
                <a:gd name="T114" fmla="*/ 0 w 54"/>
                <a:gd name="T115" fmla="*/ 2147483647 h 8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4"/>
                <a:gd name="T175" fmla="*/ 0 h 82"/>
                <a:gd name="T176" fmla="*/ 54 w 54"/>
                <a:gd name="T177" fmla="*/ 82 h 8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4" h="82">
                  <a:moveTo>
                    <a:pt x="0" y="63"/>
                  </a:moveTo>
                  <a:lnTo>
                    <a:pt x="11" y="59"/>
                  </a:lnTo>
                  <a:lnTo>
                    <a:pt x="15" y="66"/>
                  </a:lnTo>
                  <a:lnTo>
                    <a:pt x="19" y="70"/>
                  </a:lnTo>
                  <a:lnTo>
                    <a:pt x="23" y="74"/>
                  </a:lnTo>
                  <a:lnTo>
                    <a:pt x="27" y="74"/>
                  </a:lnTo>
                  <a:lnTo>
                    <a:pt x="35" y="74"/>
                  </a:lnTo>
                  <a:lnTo>
                    <a:pt x="38" y="70"/>
                  </a:lnTo>
                  <a:lnTo>
                    <a:pt x="42" y="63"/>
                  </a:lnTo>
                  <a:lnTo>
                    <a:pt x="42" y="59"/>
                  </a:lnTo>
                  <a:lnTo>
                    <a:pt x="42" y="51"/>
                  </a:lnTo>
                  <a:lnTo>
                    <a:pt x="38" y="47"/>
                  </a:lnTo>
                  <a:lnTo>
                    <a:pt x="35" y="43"/>
                  </a:lnTo>
                  <a:lnTo>
                    <a:pt x="27" y="43"/>
                  </a:lnTo>
                  <a:lnTo>
                    <a:pt x="23" y="43"/>
                  </a:lnTo>
                  <a:lnTo>
                    <a:pt x="23" y="35"/>
                  </a:lnTo>
                  <a:lnTo>
                    <a:pt x="31" y="35"/>
                  </a:lnTo>
                  <a:lnTo>
                    <a:pt x="35" y="31"/>
                  </a:lnTo>
                  <a:lnTo>
                    <a:pt x="38" y="28"/>
                  </a:lnTo>
                  <a:lnTo>
                    <a:pt x="38" y="24"/>
                  </a:lnTo>
                  <a:lnTo>
                    <a:pt x="38" y="16"/>
                  </a:lnTo>
                  <a:lnTo>
                    <a:pt x="35" y="12"/>
                  </a:lnTo>
                  <a:lnTo>
                    <a:pt x="31" y="12"/>
                  </a:lnTo>
                  <a:lnTo>
                    <a:pt x="27" y="12"/>
                  </a:lnTo>
                  <a:lnTo>
                    <a:pt x="23" y="12"/>
                  </a:lnTo>
                  <a:lnTo>
                    <a:pt x="19" y="12"/>
                  </a:lnTo>
                  <a:lnTo>
                    <a:pt x="15" y="20"/>
                  </a:lnTo>
                  <a:lnTo>
                    <a:pt x="11" y="24"/>
                  </a:lnTo>
                  <a:lnTo>
                    <a:pt x="3" y="24"/>
                  </a:lnTo>
                  <a:lnTo>
                    <a:pt x="7" y="12"/>
                  </a:lnTo>
                  <a:lnTo>
                    <a:pt x="11" y="8"/>
                  </a:lnTo>
                  <a:lnTo>
                    <a:pt x="19" y="4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8" y="4"/>
                  </a:lnTo>
                  <a:lnTo>
                    <a:pt x="42" y="8"/>
                  </a:lnTo>
                  <a:lnTo>
                    <a:pt x="46" y="12"/>
                  </a:lnTo>
                  <a:lnTo>
                    <a:pt x="50" y="16"/>
                  </a:lnTo>
                  <a:lnTo>
                    <a:pt x="50" y="20"/>
                  </a:lnTo>
                  <a:lnTo>
                    <a:pt x="50" y="28"/>
                  </a:lnTo>
                  <a:lnTo>
                    <a:pt x="46" y="31"/>
                  </a:lnTo>
                  <a:lnTo>
                    <a:pt x="42" y="35"/>
                  </a:lnTo>
                  <a:lnTo>
                    <a:pt x="38" y="39"/>
                  </a:lnTo>
                  <a:lnTo>
                    <a:pt x="46" y="39"/>
                  </a:lnTo>
                  <a:lnTo>
                    <a:pt x="50" y="43"/>
                  </a:lnTo>
                  <a:lnTo>
                    <a:pt x="54" y="51"/>
                  </a:lnTo>
                  <a:lnTo>
                    <a:pt x="54" y="59"/>
                  </a:lnTo>
                  <a:lnTo>
                    <a:pt x="54" y="66"/>
                  </a:lnTo>
                  <a:lnTo>
                    <a:pt x="46" y="78"/>
                  </a:lnTo>
                  <a:lnTo>
                    <a:pt x="38" y="82"/>
                  </a:lnTo>
                  <a:lnTo>
                    <a:pt x="27" y="82"/>
                  </a:lnTo>
                  <a:lnTo>
                    <a:pt x="19" y="82"/>
                  </a:lnTo>
                  <a:lnTo>
                    <a:pt x="11" y="78"/>
                  </a:lnTo>
                  <a:lnTo>
                    <a:pt x="3" y="70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09" name="Line 72"/>
            <p:cNvSpPr>
              <a:spLocks noChangeShapeType="1"/>
            </p:cNvSpPr>
            <p:nvPr/>
          </p:nvSpPr>
          <p:spPr bwMode="auto">
            <a:xfrm flipH="1">
              <a:off x="1814513" y="3986215"/>
              <a:ext cx="2744788" cy="4206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10" name="Line 73"/>
            <p:cNvSpPr>
              <a:spLocks noChangeShapeType="1"/>
            </p:cNvSpPr>
            <p:nvPr/>
          </p:nvSpPr>
          <p:spPr bwMode="auto">
            <a:xfrm>
              <a:off x="4546600" y="3986215"/>
              <a:ext cx="1588" cy="3841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11" name="Line 74"/>
            <p:cNvSpPr>
              <a:spLocks noChangeShapeType="1"/>
            </p:cNvSpPr>
            <p:nvPr/>
          </p:nvSpPr>
          <p:spPr bwMode="auto">
            <a:xfrm>
              <a:off x="4535488" y="3986215"/>
              <a:ext cx="2052638" cy="4206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12" name="Line 75"/>
            <p:cNvSpPr>
              <a:spLocks noChangeShapeType="1"/>
            </p:cNvSpPr>
            <p:nvPr/>
          </p:nvSpPr>
          <p:spPr bwMode="auto">
            <a:xfrm>
              <a:off x="4559300" y="3986215"/>
              <a:ext cx="3897313" cy="3968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13" name="Freeform 175"/>
            <p:cNvSpPr>
              <a:spLocks/>
            </p:cNvSpPr>
            <p:nvPr/>
          </p:nvSpPr>
          <p:spPr bwMode="auto">
            <a:xfrm>
              <a:off x="4418013" y="4394202"/>
              <a:ext cx="265113" cy="273050"/>
            </a:xfrm>
            <a:custGeom>
              <a:avLst/>
              <a:gdLst>
                <a:gd name="T0" fmla="*/ 0 w 167"/>
                <a:gd name="T1" fmla="*/ 2147483647 h 172"/>
                <a:gd name="T2" fmla="*/ 2147483647 w 167"/>
                <a:gd name="T3" fmla="*/ 2147483647 h 172"/>
                <a:gd name="T4" fmla="*/ 2147483647 w 167"/>
                <a:gd name="T5" fmla="*/ 2147483647 h 172"/>
                <a:gd name="T6" fmla="*/ 2147483647 w 167"/>
                <a:gd name="T7" fmla="*/ 2147483647 h 172"/>
                <a:gd name="T8" fmla="*/ 2147483647 w 167"/>
                <a:gd name="T9" fmla="*/ 0 h 172"/>
                <a:gd name="T10" fmla="*/ 2147483647 w 167"/>
                <a:gd name="T11" fmla="*/ 2147483647 h 172"/>
                <a:gd name="T12" fmla="*/ 2147483647 w 167"/>
                <a:gd name="T13" fmla="*/ 2147483647 h 172"/>
                <a:gd name="T14" fmla="*/ 2147483647 w 167"/>
                <a:gd name="T15" fmla="*/ 2147483647 h 172"/>
                <a:gd name="T16" fmla="*/ 2147483647 w 167"/>
                <a:gd name="T17" fmla="*/ 2147483647 h 172"/>
                <a:gd name="T18" fmla="*/ 2147483647 w 167"/>
                <a:gd name="T19" fmla="*/ 2147483647 h 172"/>
                <a:gd name="T20" fmla="*/ 2147483647 w 167"/>
                <a:gd name="T21" fmla="*/ 2147483647 h 172"/>
                <a:gd name="T22" fmla="*/ 2147483647 w 167"/>
                <a:gd name="T23" fmla="*/ 2147483647 h 172"/>
                <a:gd name="T24" fmla="*/ 2147483647 w 167"/>
                <a:gd name="T25" fmla="*/ 2147483647 h 172"/>
                <a:gd name="T26" fmla="*/ 2147483647 w 167"/>
                <a:gd name="T27" fmla="*/ 2147483647 h 172"/>
                <a:gd name="T28" fmla="*/ 2147483647 w 167"/>
                <a:gd name="T29" fmla="*/ 2147483647 h 172"/>
                <a:gd name="T30" fmla="*/ 2147483647 w 167"/>
                <a:gd name="T31" fmla="*/ 2147483647 h 172"/>
                <a:gd name="T32" fmla="*/ 0 w 167"/>
                <a:gd name="T33" fmla="*/ 2147483647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72"/>
                <a:gd name="T53" fmla="*/ 167 w 167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72">
                  <a:moveTo>
                    <a:pt x="0" y="86"/>
                  </a:moveTo>
                  <a:lnTo>
                    <a:pt x="4" y="55"/>
                  </a:lnTo>
                  <a:lnTo>
                    <a:pt x="23" y="28"/>
                  </a:lnTo>
                  <a:lnTo>
                    <a:pt x="50" y="8"/>
                  </a:lnTo>
                  <a:lnTo>
                    <a:pt x="85" y="0"/>
                  </a:lnTo>
                  <a:lnTo>
                    <a:pt x="116" y="8"/>
                  </a:lnTo>
                  <a:lnTo>
                    <a:pt x="144" y="28"/>
                  </a:lnTo>
                  <a:lnTo>
                    <a:pt x="163" y="55"/>
                  </a:lnTo>
                  <a:lnTo>
                    <a:pt x="167" y="86"/>
                  </a:lnTo>
                  <a:lnTo>
                    <a:pt x="163" y="121"/>
                  </a:lnTo>
                  <a:lnTo>
                    <a:pt x="144" y="148"/>
                  </a:lnTo>
                  <a:lnTo>
                    <a:pt x="116" y="164"/>
                  </a:lnTo>
                  <a:lnTo>
                    <a:pt x="85" y="172"/>
                  </a:lnTo>
                  <a:lnTo>
                    <a:pt x="50" y="164"/>
                  </a:lnTo>
                  <a:lnTo>
                    <a:pt x="23" y="148"/>
                  </a:lnTo>
                  <a:lnTo>
                    <a:pt x="4" y="121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14" name="Freeform 176"/>
            <p:cNvSpPr>
              <a:spLocks/>
            </p:cNvSpPr>
            <p:nvPr/>
          </p:nvSpPr>
          <p:spPr bwMode="auto">
            <a:xfrm>
              <a:off x="4418013" y="4394202"/>
              <a:ext cx="265113" cy="273050"/>
            </a:xfrm>
            <a:custGeom>
              <a:avLst/>
              <a:gdLst>
                <a:gd name="T0" fmla="*/ 0 w 167"/>
                <a:gd name="T1" fmla="*/ 2147483647 h 172"/>
                <a:gd name="T2" fmla="*/ 2147483647 w 167"/>
                <a:gd name="T3" fmla="*/ 2147483647 h 172"/>
                <a:gd name="T4" fmla="*/ 2147483647 w 167"/>
                <a:gd name="T5" fmla="*/ 2147483647 h 172"/>
                <a:gd name="T6" fmla="*/ 2147483647 w 167"/>
                <a:gd name="T7" fmla="*/ 2147483647 h 172"/>
                <a:gd name="T8" fmla="*/ 2147483647 w 167"/>
                <a:gd name="T9" fmla="*/ 0 h 172"/>
                <a:gd name="T10" fmla="*/ 2147483647 w 167"/>
                <a:gd name="T11" fmla="*/ 2147483647 h 172"/>
                <a:gd name="T12" fmla="*/ 2147483647 w 167"/>
                <a:gd name="T13" fmla="*/ 2147483647 h 172"/>
                <a:gd name="T14" fmla="*/ 2147483647 w 167"/>
                <a:gd name="T15" fmla="*/ 2147483647 h 172"/>
                <a:gd name="T16" fmla="*/ 2147483647 w 167"/>
                <a:gd name="T17" fmla="*/ 2147483647 h 172"/>
                <a:gd name="T18" fmla="*/ 2147483647 w 167"/>
                <a:gd name="T19" fmla="*/ 2147483647 h 172"/>
                <a:gd name="T20" fmla="*/ 2147483647 w 167"/>
                <a:gd name="T21" fmla="*/ 2147483647 h 172"/>
                <a:gd name="T22" fmla="*/ 2147483647 w 167"/>
                <a:gd name="T23" fmla="*/ 2147483647 h 172"/>
                <a:gd name="T24" fmla="*/ 2147483647 w 167"/>
                <a:gd name="T25" fmla="*/ 2147483647 h 172"/>
                <a:gd name="T26" fmla="*/ 2147483647 w 167"/>
                <a:gd name="T27" fmla="*/ 2147483647 h 172"/>
                <a:gd name="T28" fmla="*/ 2147483647 w 167"/>
                <a:gd name="T29" fmla="*/ 2147483647 h 172"/>
                <a:gd name="T30" fmla="*/ 2147483647 w 167"/>
                <a:gd name="T31" fmla="*/ 2147483647 h 172"/>
                <a:gd name="T32" fmla="*/ 0 w 167"/>
                <a:gd name="T33" fmla="*/ 2147483647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72"/>
                <a:gd name="T53" fmla="*/ 167 w 167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72">
                  <a:moveTo>
                    <a:pt x="0" y="86"/>
                  </a:moveTo>
                  <a:lnTo>
                    <a:pt x="4" y="55"/>
                  </a:lnTo>
                  <a:lnTo>
                    <a:pt x="23" y="28"/>
                  </a:lnTo>
                  <a:lnTo>
                    <a:pt x="50" y="8"/>
                  </a:lnTo>
                  <a:lnTo>
                    <a:pt x="85" y="0"/>
                  </a:lnTo>
                  <a:lnTo>
                    <a:pt x="116" y="8"/>
                  </a:lnTo>
                  <a:lnTo>
                    <a:pt x="144" y="28"/>
                  </a:lnTo>
                  <a:lnTo>
                    <a:pt x="163" y="55"/>
                  </a:lnTo>
                  <a:lnTo>
                    <a:pt x="167" y="86"/>
                  </a:lnTo>
                  <a:lnTo>
                    <a:pt x="163" y="121"/>
                  </a:lnTo>
                  <a:lnTo>
                    <a:pt x="144" y="148"/>
                  </a:lnTo>
                  <a:lnTo>
                    <a:pt x="116" y="164"/>
                  </a:lnTo>
                  <a:lnTo>
                    <a:pt x="85" y="172"/>
                  </a:lnTo>
                  <a:lnTo>
                    <a:pt x="50" y="164"/>
                  </a:lnTo>
                  <a:lnTo>
                    <a:pt x="23" y="148"/>
                  </a:lnTo>
                  <a:lnTo>
                    <a:pt x="4" y="121"/>
                  </a:lnTo>
                  <a:lnTo>
                    <a:pt x="0" y="8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15" name="Freeform 177"/>
            <p:cNvSpPr>
              <a:spLocks noEditPoints="1"/>
            </p:cNvSpPr>
            <p:nvPr/>
          </p:nvSpPr>
          <p:spPr bwMode="auto">
            <a:xfrm>
              <a:off x="4522788" y="4475165"/>
              <a:ext cx="92075" cy="130175"/>
            </a:xfrm>
            <a:custGeom>
              <a:avLst/>
              <a:gdLst>
                <a:gd name="T0" fmla="*/ 0 w 58"/>
                <a:gd name="T1" fmla="*/ 2147483647 h 82"/>
                <a:gd name="T2" fmla="*/ 0 w 58"/>
                <a:gd name="T3" fmla="*/ 0 h 82"/>
                <a:gd name="T4" fmla="*/ 2147483647 w 58"/>
                <a:gd name="T5" fmla="*/ 0 h 82"/>
                <a:gd name="T6" fmla="*/ 2147483647 w 58"/>
                <a:gd name="T7" fmla="*/ 0 h 82"/>
                <a:gd name="T8" fmla="*/ 2147483647 w 58"/>
                <a:gd name="T9" fmla="*/ 0 h 82"/>
                <a:gd name="T10" fmla="*/ 2147483647 w 58"/>
                <a:gd name="T11" fmla="*/ 0 h 82"/>
                <a:gd name="T12" fmla="*/ 2147483647 w 58"/>
                <a:gd name="T13" fmla="*/ 2147483647 h 82"/>
                <a:gd name="T14" fmla="*/ 2147483647 w 58"/>
                <a:gd name="T15" fmla="*/ 2147483647 h 82"/>
                <a:gd name="T16" fmla="*/ 2147483647 w 58"/>
                <a:gd name="T17" fmla="*/ 2147483647 h 82"/>
                <a:gd name="T18" fmla="*/ 2147483647 w 58"/>
                <a:gd name="T19" fmla="*/ 2147483647 h 82"/>
                <a:gd name="T20" fmla="*/ 2147483647 w 58"/>
                <a:gd name="T21" fmla="*/ 2147483647 h 82"/>
                <a:gd name="T22" fmla="*/ 2147483647 w 58"/>
                <a:gd name="T23" fmla="*/ 2147483647 h 82"/>
                <a:gd name="T24" fmla="*/ 2147483647 w 58"/>
                <a:gd name="T25" fmla="*/ 2147483647 h 82"/>
                <a:gd name="T26" fmla="*/ 2147483647 w 58"/>
                <a:gd name="T27" fmla="*/ 2147483647 h 82"/>
                <a:gd name="T28" fmla="*/ 2147483647 w 58"/>
                <a:gd name="T29" fmla="*/ 2147483647 h 82"/>
                <a:gd name="T30" fmla="*/ 2147483647 w 58"/>
                <a:gd name="T31" fmla="*/ 2147483647 h 82"/>
                <a:gd name="T32" fmla="*/ 2147483647 w 58"/>
                <a:gd name="T33" fmla="*/ 2147483647 h 82"/>
                <a:gd name="T34" fmla="*/ 2147483647 w 58"/>
                <a:gd name="T35" fmla="*/ 2147483647 h 82"/>
                <a:gd name="T36" fmla="*/ 0 w 58"/>
                <a:gd name="T37" fmla="*/ 2147483647 h 82"/>
                <a:gd name="T38" fmla="*/ 2147483647 w 58"/>
                <a:gd name="T39" fmla="*/ 2147483647 h 82"/>
                <a:gd name="T40" fmla="*/ 2147483647 w 58"/>
                <a:gd name="T41" fmla="*/ 2147483647 h 82"/>
                <a:gd name="T42" fmla="*/ 2147483647 w 58"/>
                <a:gd name="T43" fmla="*/ 2147483647 h 82"/>
                <a:gd name="T44" fmla="*/ 2147483647 w 58"/>
                <a:gd name="T45" fmla="*/ 2147483647 h 82"/>
                <a:gd name="T46" fmla="*/ 2147483647 w 58"/>
                <a:gd name="T47" fmla="*/ 2147483647 h 82"/>
                <a:gd name="T48" fmla="*/ 2147483647 w 58"/>
                <a:gd name="T49" fmla="*/ 2147483647 h 82"/>
                <a:gd name="T50" fmla="*/ 2147483647 w 58"/>
                <a:gd name="T51" fmla="*/ 2147483647 h 82"/>
                <a:gd name="T52" fmla="*/ 2147483647 w 58"/>
                <a:gd name="T53" fmla="*/ 2147483647 h 82"/>
                <a:gd name="T54" fmla="*/ 2147483647 w 58"/>
                <a:gd name="T55" fmla="*/ 2147483647 h 82"/>
                <a:gd name="T56" fmla="*/ 2147483647 w 58"/>
                <a:gd name="T57" fmla="*/ 2147483647 h 82"/>
                <a:gd name="T58" fmla="*/ 2147483647 w 58"/>
                <a:gd name="T59" fmla="*/ 2147483647 h 82"/>
                <a:gd name="T60" fmla="*/ 2147483647 w 58"/>
                <a:gd name="T61" fmla="*/ 2147483647 h 82"/>
                <a:gd name="T62" fmla="*/ 2147483647 w 58"/>
                <a:gd name="T63" fmla="*/ 2147483647 h 82"/>
                <a:gd name="T64" fmla="*/ 2147483647 w 58"/>
                <a:gd name="T65" fmla="*/ 2147483647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"/>
                <a:gd name="T100" fmla="*/ 0 h 82"/>
                <a:gd name="T101" fmla="*/ 58 w 58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" h="82">
                  <a:moveTo>
                    <a:pt x="0" y="82"/>
                  </a:moveTo>
                  <a:lnTo>
                    <a:pt x="0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7" y="0"/>
                  </a:lnTo>
                  <a:lnTo>
                    <a:pt x="50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58" y="16"/>
                  </a:lnTo>
                  <a:lnTo>
                    <a:pt x="58" y="23"/>
                  </a:lnTo>
                  <a:lnTo>
                    <a:pt x="58" y="31"/>
                  </a:lnTo>
                  <a:lnTo>
                    <a:pt x="54" y="39"/>
                  </a:lnTo>
                  <a:lnTo>
                    <a:pt x="47" y="43"/>
                  </a:lnTo>
                  <a:lnTo>
                    <a:pt x="39" y="47"/>
                  </a:lnTo>
                  <a:lnTo>
                    <a:pt x="31" y="47"/>
                  </a:lnTo>
                  <a:lnTo>
                    <a:pt x="8" y="47"/>
                  </a:lnTo>
                  <a:lnTo>
                    <a:pt x="8" y="82"/>
                  </a:lnTo>
                  <a:lnTo>
                    <a:pt x="0" y="82"/>
                  </a:lnTo>
                  <a:close/>
                  <a:moveTo>
                    <a:pt x="8" y="39"/>
                  </a:moveTo>
                  <a:lnTo>
                    <a:pt x="31" y="39"/>
                  </a:lnTo>
                  <a:lnTo>
                    <a:pt x="39" y="35"/>
                  </a:lnTo>
                  <a:lnTo>
                    <a:pt x="43" y="35"/>
                  </a:lnTo>
                  <a:lnTo>
                    <a:pt x="47" y="27"/>
                  </a:lnTo>
                  <a:lnTo>
                    <a:pt x="47" y="23"/>
                  </a:lnTo>
                  <a:lnTo>
                    <a:pt x="47" y="19"/>
                  </a:lnTo>
                  <a:lnTo>
                    <a:pt x="47" y="12"/>
                  </a:lnTo>
                  <a:lnTo>
                    <a:pt x="43" y="12"/>
                  </a:lnTo>
                  <a:lnTo>
                    <a:pt x="39" y="8"/>
                  </a:lnTo>
                  <a:lnTo>
                    <a:pt x="35" y="8"/>
                  </a:lnTo>
                  <a:lnTo>
                    <a:pt x="31" y="8"/>
                  </a:lnTo>
                  <a:lnTo>
                    <a:pt x="8" y="8"/>
                  </a:lnTo>
                  <a:lnTo>
                    <a:pt x="8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16" name="Freeform 178"/>
            <p:cNvSpPr>
              <a:spLocks/>
            </p:cNvSpPr>
            <p:nvPr/>
          </p:nvSpPr>
          <p:spPr bwMode="auto">
            <a:xfrm>
              <a:off x="6440488" y="4394202"/>
              <a:ext cx="271463" cy="273050"/>
            </a:xfrm>
            <a:custGeom>
              <a:avLst/>
              <a:gdLst>
                <a:gd name="T0" fmla="*/ 0 w 171"/>
                <a:gd name="T1" fmla="*/ 2147483647 h 172"/>
                <a:gd name="T2" fmla="*/ 2147483647 w 171"/>
                <a:gd name="T3" fmla="*/ 2147483647 h 172"/>
                <a:gd name="T4" fmla="*/ 2147483647 w 171"/>
                <a:gd name="T5" fmla="*/ 2147483647 h 172"/>
                <a:gd name="T6" fmla="*/ 2147483647 w 171"/>
                <a:gd name="T7" fmla="*/ 2147483647 h 172"/>
                <a:gd name="T8" fmla="*/ 2147483647 w 171"/>
                <a:gd name="T9" fmla="*/ 0 h 172"/>
                <a:gd name="T10" fmla="*/ 2147483647 w 171"/>
                <a:gd name="T11" fmla="*/ 2147483647 h 172"/>
                <a:gd name="T12" fmla="*/ 2147483647 w 171"/>
                <a:gd name="T13" fmla="*/ 2147483647 h 172"/>
                <a:gd name="T14" fmla="*/ 2147483647 w 171"/>
                <a:gd name="T15" fmla="*/ 2147483647 h 172"/>
                <a:gd name="T16" fmla="*/ 2147483647 w 171"/>
                <a:gd name="T17" fmla="*/ 2147483647 h 172"/>
                <a:gd name="T18" fmla="*/ 2147483647 w 171"/>
                <a:gd name="T19" fmla="*/ 2147483647 h 172"/>
                <a:gd name="T20" fmla="*/ 2147483647 w 171"/>
                <a:gd name="T21" fmla="*/ 2147483647 h 172"/>
                <a:gd name="T22" fmla="*/ 2147483647 w 171"/>
                <a:gd name="T23" fmla="*/ 2147483647 h 172"/>
                <a:gd name="T24" fmla="*/ 2147483647 w 171"/>
                <a:gd name="T25" fmla="*/ 2147483647 h 172"/>
                <a:gd name="T26" fmla="*/ 2147483647 w 171"/>
                <a:gd name="T27" fmla="*/ 2147483647 h 172"/>
                <a:gd name="T28" fmla="*/ 2147483647 w 171"/>
                <a:gd name="T29" fmla="*/ 2147483647 h 172"/>
                <a:gd name="T30" fmla="*/ 2147483647 w 171"/>
                <a:gd name="T31" fmla="*/ 2147483647 h 172"/>
                <a:gd name="T32" fmla="*/ 0 w 171"/>
                <a:gd name="T33" fmla="*/ 2147483647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72"/>
                <a:gd name="T53" fmla="*/ 171 w 171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72">
                  <a:moveTo>
                    <a:pt x="0" y="86"/>
                  </a:moveTo>
                  <a:lnTo>
                    <a:pt x="7" y="55"/>
                  </a:lnTo>
                  <a:lnTo>
                    <a:pt x="27" y="28"/>
                  </a:lnTo>
                  <a:lnTo>
                    <a:pt x="54" y="8"/>
                  </a:lnTo>
                  <a:lnTo>
                    <a:pt x="85" y="0"/>
                  </a:lnTo>
                  <a:lnTo>
                    <a:pt x="120" y="8"/>
                  </a:lnTo>
                  <a:lnTo>
                    <a:pt x="148" y="28"/>
                  </a:lnTo>
                  <a:lnTo>
                    <a:pt x="163" y="55"/>
                  </a:lnTo>
                  <a:lnTo>
                    <a:pt x="171" y="86"/>
                  </a:lnTo>
                  <a:lnTo>
                    <a:pt x="163" y="121"/>
                  </a:lnTo>
                  <a:lnTo>
                    <a:pt x="148" y="148"/>
                  </a:lnTo>
                  <a:lnTo>
                    <a:pt x="120" y="164"/>
                  </a:lnTo>
                  <a:lnTo>
                    <a:pt x="85" y="172"/>
                  </a:lnTo>
                  <a:lnTo>
                    <a:pt x="54" y="164"/>
                  </a:lnTo>
                  <a:lnTo>
                    <a:pt x="27" y="148"/>
                  </a:lnTo>
                  <a:lnTo>
                    <a:pt x="7" y="121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17" name="Freeform 179"/>
            <p:cNvSpPr>
              <a:spLocks/>
            </p:cNvSpPr>
            <p:nvPr/>
          </p:nvSpPr>
          <p:spPr bwMode="auto">
            <a:xfrm>
              <a:off x="6440488" y="4394202"/>
              <a:ext cx="271463" cy="273050"/>
            </a:xfrm>
            <a:custGeom>
              <a:avLst/>
              <a:gdLst>
                <a:gd name="T0" fmla="*/ 0 w 171"/>
                <a:gd name="T1" fmla="*/ 2147483647 h 172"/>
                <a:gd name="T2" fmla="*/ 2147483647 w 171"/>
                <a:gd name="T3" fmla="*/ 2147483647 h 172"/>
                <a:gd name="T4" fmla="*/ 2147483647 w 171"/>
                <a:gd name="T5" fmla="*/ 2147483647 h 172"/>
                <a:gd name="T6" fmla="*/ 2147483647 w 171"/>
                <a:gd name="T7" fmla="*/ 2147483647 h 172"/>
                <a:gd name="T8" fmla="*/ 2147483647 w 171"/>
                <a:gd name="T9" fmla="*/ 0 h 172"/>
                <a:gd name="T10" fmla="*/ 2147483647 w 171"/>
                <a:gd name="T11" fmla="*/ 2147483647 h 172"/>
                <a:gd name="T12" fmla="*/ 2147483647 w 171"/>
                <a:gd name="T13" fmla="*/ 2147483647 h 172"/>
                <a:gd name="T14" fmla="*/ 2147483647 w 171"/>
                <a:gd name="T15" fmla="*/ 2147483647 h 172"/>
                <a:gd name="T16" fmla="*/ 2147483647 w 171"/>
                <a:gd name="T17" fmla="*/ 2147483647 h 172"/>
                <a:gd name="T18" fmla="*/ 2147483647 w 171"/>
                <a:gd name="T19" fmla="*/ 2147483647 h 172"/>
                <a:gd name="T20" fmla="*/ 2147483647 w 171"/>
                <a:gd name="T21" fmla="*/ 2147483647 h 172"/>
                <a:gd name="T22" fmla="*/ 2147483647 w 171"/>
                <a:gd name="T23" fmla="*/ 2147483647 h 172"/>
                <a:gd name="T24" fmla="*/ 2147483647 w 171"/>
                <a:gd name="T25" fmla="*/ 2147483647 h 172"/>
                <a:gd name="T26" fmla="*/ 2147483647 w 171"/>
                <a:gd name="T27" fmla="*/ 2147483647 h 172"/>
                <a:gd name="T28" fmla="*/ 2147483647 w 171"/>
                <a:gd name="T29" fmla="*/ 2147483647 h 172"/>
                <a:gd name="T30" fmla="*/ 2147483647 w 171"/>
                <a:gd name="T31" fmla="*/ 2147483647 h 172"/>
                <a:gd name="T32" fmla="*/ 0 w 171"/>
                <a:gd name="T33" fmla="*/ 2147483647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72"/>
                <a:gd name="T53" fmla="*/ 171 w 171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72">
                  <a:moveTo>
                    <a:pt x="0" y="86"/>
                  </a:moveTo>
                  <a:lnTo>
                    <a:pt x="7" y="55"/>
                  </a:lnTo>
                  <a:lnTo>
                    <a:pt x="27" y="28"/>
                  </a:lnTo>
                  <a:lnTo>
                    <a:pt x="54" y="8"/>
                  </a:lnTo>
                  <a:lnTo>
                    <a:pt x="85" y="0"/>
                  </a:lnTo>
                  <a:lnTo>
                    <a:pt x="120" y="8"/>
                  </a:lnTo>
                  <a:lnTo>
                    <a:pt x="148" y="28"/>
                  </a:lnTo>
                  <a:lnTo>
                    <a:pt x="163" y="55"/>
                  </a:lnTo>
                  <a:lnTo>
                    <a:pt x="171" y="86"/>
                  </a:lnTo>
                  <a:lnTo>
                    <a:pt x="163" y="121"/>
                  </a:lnTo>
                  <a:lnTo>
                    <a:pt x="148" y="148"/>
                  </a:lnTo>
                  <a:lnTo>
                    <a:pt x="120" y="164"/>
                  </a:lnTo>
                  <a:lnTo>
                    <a:pt x="85" y="172"/>
                  </a:lnTo>
                  <a:lnTo>
                    <a:pt x="54" y="164"/>
                  </a:lnTo>
                  <a:lnTo>
                    <a:pt x="27" y="148"/>
                  </a:lnTo>
                  <a:lnTo>
                    <a:pt x="7" y="121"/>
                  </a:lnTo>
                  <a:lnTo>
                    <a:pt x="0" y="8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18" name="Freeform 180"/>
            <p:cNvSpPr>
              <a:spLocks noEditPoints="1"/>
            </p:cNvSpPr>
            <p:nvPr/>
          </p:nvSpPr>
          <p:spPr bwMode="auto">
            <a:xfrm>
              <a:off x="6545263" y="4475165"/>
              <a:ext cx="98425" cy="130175"/>
            </a:xfrm>
            <a:custGeom>
              <a:avLst/>
              <a:gdLst>
                <a:gd name="T0" fmla="*/ 0 w 62"/>
                <a:gd name="T1" fmla="*/ 2147483647 h 82"/>
                <a:gd name="T2" fmla="*/ 0 w 62"/>
                <a:gd name="T3" fmla="*/ 0 h 82"/>
                <a:gd name="T4" fmla="*/ 2147483647 w 62"/>
                <a:gd name="T5" fmla="*/ 0 h 82"/>
                <a:gd name="T6" fmla="*/ 2147483647 w 62"/>
                <a:gd name="T7" fmla="*/ 0 h 82"/>
                <a:gd name="T8" fmla="*/ 2147483647 w 62"/>
                <a:gd name="T9" fmla="*/ 0 h 82"/>
                <a:gd name="T10" fmla="*/ 2147483647 w 62"/>
                <a:gd name="T11" fmla="*/ 0 h 82"/>
                <a:gd name="T12" fmla="*/ 2147483647 w 62"/>
                <a:gd name="T13" fmla="*/ 2147483647 h 82"/>
                <a:gd name="T14" fmla="*/ 2147483647 w 62"/>
                <a:gd name="T15" fmla="*/ 2147483647 h 82"/>
                <a:gd name="T16" fmla="*/ 2147483647 w 62"/>
                <a:gd name="T17" fmla="*/ 2147483647 h 82"/>
                <a:gd name="T18" fmla="*/ 2147483647 w 62"/>
                <a:gd name="T19" fmla="*/ 2147483647 h 82"/>
                <a:gd name="T20" fmla="*/ 2147483647 w 62"/>
                <a:gd name="T21" fmla="*/ 2147483647 h 82"/>
                <a:gd name="T22" fmla="*/ 2147483647 w 62"/>
                <a:gd name="T23" fmla="*/ 2147483647 h 82"/>
                <a:gd name="T24" fmla="*/ 2147483647 w 62"/>
                <a:gd name="T25" fmla="*/ 2147483647 h 82"/>
                <a:gd name="T26" fmla="*/ 2147483647 w 62"/>
                <a:gd name="T27" fmla="*/ 2147483647 h 82"/>
                <a:gd name="T28" fmla="*/ 2147483647 w 62"/>
                <a:gd name="T29" fmla="*/ 2147483647 h 82"/>
                <a:gd name="T30" fmla="*/ 2147483647 w 62"/>
                <a:gd name="T31" fmla="*/ 2147483647 h 82"/>
                <a:gd name="T32" fmla="*/ 2147483647 w 62"/>
                <a:gd name="T33" fmla="*/ 2147483647 h 82"/>
                <a:gd name="T34" fmla="*/ 2147483647 w 62"/>
                <a:gd name="T35" fmla="*/ 2147483647 h 82"/>
                <a:gd name="T36" fmla="*/ 0 w 62"/>
                <a:gd name="T37" fmla="*/ 2147483647 h 82"/>
                <a:gd name="T38" fmla="*/ 2147483647 w 62"/>
                <a:gd name="T39" fmla="*/ 2147483647 h 82"/>
                <a:gd name="T40" fmla="*/ 2147483647 w 62"/>
                <a:gd name="T41" fmla="*/ 2147483647 h 82"/>
                <a:gd name="T42" fmla="*/ 2147483647 w 62"/>
                <a:gd name="T43" fmla="*/ 2147483647 h 82"/>
                <a:gd name="T44" fmla="*/ 2147483647 w 62"/>
                <a:gd name="T45" fmla="*/ 2147483647 h 82"/>
                <a:gd name="T46" fmla="*/ 2147483647 w 62"/>
                <a:gd name="T47" fmla="*/ 2147483647 h 82"/>
                <a:gd name="T48" fmla="*/ 2147483647 w 62"/>
                <a:gd name="T49" fmla="*/ 2147483647 h 82"/>
                <a:gd name="T50" fmla="*/ 2147483647 w 62"/>
                <a:gd name="T51" fmla="*/ 2147483647 h 82"/>
                <a:gd name="T52" fmla="*/ 2147483647 w 62"/>
                <a:gd name="T53" fmla="*/ 2147483647 h 82"/>
                <a:gd name="T54" fmla="*/ 2147483647 w 62"/>
                <a:gd name="T55" fmla="*/ 2147483647 h 82"/>
                <a:gd name="T56" fmla="*/ 2147483647 w 62"/>
                <a:gd name="T57" fmla="*/ 2147483647 h 82"/>
                <a:gd name="T58" fmla="*/ 2147483647 w 62"/>
                <a:gd name="T59" fmla="*/ 2147483647 h 82"/>
                <a:gd name="T60" fmla="*/ 2147483647 w 62"/>
                <a:gd name="T61" fmla="*/ 2147483647 h 82"/>
                <a:gd name="T62" fmla="*/ 2147483647 w 62"/>
                <a:gd name="T63" fmla="*/ 2147483647 h 82"/>
                <a:gd name="T64" fmla="*/ 2147483647 w 62"/>
                <a:gd name="T65" fmla="*/ 2147483647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2"/>
                <a:gd name="T100" fmla="*/ 0 h 82"/>
                <a:gd name="T101" fmla="*/ 62 w 62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2" h="82">
                  <a:moveTo>
                    <a:pt x="0" y="82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50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62" y="16"/>
                  </a:lnTo>
                  <a:lnTo>
                    <a:pt x="62" y="23"/>
                  </a:lnTo>
                  <a:lnTo>
                    <a:pt x="58" y="31"/>
                  </a:lnTo>
                  <a:lnTo>
                    <a:pt x="54" y="39"/>
                  </a:lnTo>
                  <a:lnTo>
                    <a:pt x="50" y="43"/>
                  </a:lnTo>
                  <a:lnTo>
                    <a:pt x="43" y="47"/>
                  </a:lnTo>
                  <a:lnTo>
                    <a:pt x="31" y="47"/>
                  </a:lnTo>
                  <a:lnTo>
                    <a:pt x="11" y="47"/>
                  </a:lnTo>
                  <a:lnTo>
                    <a:pt x="11" y="82"/>
                  </a:lnTo>
                  <a:lnTo>
                    <a:pt x="0" y="82"/>
                  </a:lnTo>
                  <a:close/>
                  <a:moveTo>
                    <a:pt x="11" y="39"/>
                  </a:moveTo>
                  <a:lnTo>
                    <a:pt x="31" y="39"/>
                  </a:lnTo>
                  <a:lnTo>
                    <a:pt x="39" y="35"/>
                  </a:lnTo>
                  <a:lnTo>
                    <a:pt x="46" y="35"/>
                  </a:lnTo>
                  <a:lnTo>
                    <a:pt x="50" y="27"/>
                  </a:lnTo>
                  <a:lnTo>
                    <a:pt x="50" y="23"/>
                  </a:lnTo>
                  <a:lnTo>
                    <a:pt x="50" y="19"/>
                  </a:lnTo>
                  <a:lnTo>
                    <a:pt x="46" y="12"/>
                  </a:lnTo>
                  <a:lnTo>
                    <a:pt x="43" y="8"/>
                  </a:lnTo>
                  <a:lnTo>
                    <a:pt x="39" y="8"/>
                  </a:lnTo>
                  <a:lnTo>
                    <a:pt x="31" y="8"/>
                  </a:lnTo>
                  <a:lnTo>
                    <a:pt x="11" y="8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19" name="Freeform 181"/>
            <p:cNvSpPr>
              <a:spLocks/>
            </p:cNvSpPr>
            <p:nvPr/>
          </p:nvSpPr>
          <p:spPr bwMode="auto">
            <a:xfrm>
              <a:off x="1671638" y="4394202"/>
              <a:ext cx="271463" cy="273050"/>
            </a:xfrm>
            <a:custGeom>
              <a:avLst/>
              <a:gdLst>
                <a:gd name="T0" fmla="*/ 0 w 171"/>
                <a:gd name="T1" fmla="*/ 2147483647 h 172"/>
                <a:gd name="T2" fmla="*/ 2147483647 w 171"/>
                <a:gd name="T3" fmla="*/ 2147483647 h 172"/>
                <a:gd name="T4" fmla="*/ 2147483647 w 171"/>
                <a:gd name="T5" fmla="*/ 2147483647 h 172"/>
                <a:gd name="T6" fmla="*/ 2147483647 w 171"/>
                <a:gd name="T7" fmla="*/ 2147483647 h 172"/>
                <a:gd name="T8" fmla="*/ 2147483647 w 171"/>
                <a:gd name="T9" fmla="*/ 0 h 172"/>
                <a:gd name="T10" fmla="*/ 2147483647 w 171"/>
                <a:gd name="T11" fmla="*/ 2147483647 h 172"/>
                <a:gd name="T12" fmla="*/ 2147483647 w 171"/>
                <a:gd name="T13" fmla="*/ 2147483647 h 172"/>
                <a:gd name="T14" fmla="*/ 2147483647 w 171"/>
                <a:gd name="T15" fmla="*/ 2147483647 h 172"/>
                <a:gd name="T16" fmla="*/ 2147483647 w 171"/>
                <a:gd name="T17" fmla="*/ 2147483647 h 172"/>
                <a:gd name="T18" fmla="*/ 2147483647 w 171"/>
                <a:gd name="T19" fmla="*/ 2147483647 h 172"/>
                <a:gd name="T20" fmla="*/ 2147483647 w 171"/>
                <a:gd name="T21" fmla="*/ 2147483647 h 172"/>
                <a:gd name="T22" fmla="*/ 2147483647 w 171"/>
                <a:gd name="T23" fmla="*/ 2147483647 h 172"/>
                <a:gd name="T24" fmla="*/ 2147483647 w 171"/>
                <a:gd name="T25" fmla="*/ 2147483647 h 172"/>
                <a:gd name="T26" fmla="*/ 2147483647 w 171"/>
                <a:gd name="T27" fmla="*/ 2147483647 h 172"/>
                <a:gd name="T28" fmla="*/ 2147483647 w 171"/>
                <a:gd name="T29" fmla="*/ 2147483647 h 172"/>
                <a:gd name="T30" fmla="*/ 2147483647 w 171"/>
                <a:gd name="T31" fmla="*/ 2147483647 h 172"/>
                <a:gd name="T32" fmla="*/ 0 w 171"/>
                <a:gd name="T33" fmla="*/ 2147483647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72"/>
                <a:gd name="T53" fmla="*/ 171 w 171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72">
                  <a:moveTo>
                    <a:pt x="0" y="86"/>
                  </a:moveTo>
                  <a:lnTo>
                    <a:pt x="8" y="55"/>
                  </a:lnTo>
                  <a:lnTo>
                    <a:pt x="23" y="28"/>
                  </a:lnTo>
                  <a:lnTo>
                    <a:pt x="51" y="8"/>
                  </a:lnTo>
                  <a:lnTo>
                    <a:pt x="86" y="0"/>
                  </a:lnTo>
                  <a:lnTo>
                    <a:pt x="117" y="8"/>
                  </a:lnTo>
                  <a:lnTo>
                    <a:pt x="144" y="28"/>
                  </a:lnTo>
                  <a:lnTo>
                    <a:pt x="164" y="55"/>
                  </a:lnTo>
                  <a:lnTo>
                    <a:pt x="171" y="86"/>
                  </a:lnTo>
                  <a:lnTo>
                    <a:pt x="164" y="121"/>
                  </a:lnTo>
                  <a:lnTo>
                    <a:pt x="144" y="148"/>
                  </a:lnTo>
                  <a:lnTo>
                    <a:pt x="117" y="164"/>
                  </a:lnTo>
                  <a:lnTo>
                    <a:pt x="86" y="172"/>
                  </a:lnTo>
                  <a:lnTo>
                    <a:pt x="51" y="164"/>
                  </a:lnTo>
                  <a:lnTo>
                    <a:pt x="23" y="148"/>
                  </a:lnTo>
                  <a:lnTo>
                    <a:pt x="8" y="121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20" name="Freeform 182"/>
            <p:cNvSpPr>
              <a:spLocks/>
            </p:cNvSpPr>
            <p:nvPr/>
          </p:nvSpPr>
          <p:spPr bwMode="auto">
            <a:xfrm>
              <a:off x="1671638" y="4394202"/>
              <a:ext cx="271463" cy="273050"/>
            </a:xfrm>
            <a:custGeom>
              <a:avLst/>
              <a:gdLst>
                <a:gd name="T0" fmla="*/ 0 w 171"/>
                <a:gd name="T1" fmla="*/ 2147483647 h 172"/>
                <a:gd name="T2" fmla="*/ 2147483647 w 171"/>
                <a:gd name="T3" fmla="*/ 2147483647 h 172"/>
                <a:gd name="T4" fmla="*/ 2147483647 w 171"/>
                <a:gd name="T5" fmla="*/ 2147483647 h 172"/>
                <a:gd name="T6" fmla="*/ 2147483647 w 171"/>
                <a:gd name="T7" fmla="*/ 2147483647 h 172"/>
                <a:gd name="T8" fmla="*/ 2147483647 w 171"/>
                <a:gd name="T9" fmla="*/ 0 h 172"/>
                <a:gd name="T10" fmla="*/ 2147483647 w 171"/>
                <a:gd name="T11" fmla="*/ 2147483647 h 172"/>
                <a:gd name="T12" fmla="*/ 2147483647 w 171"/>
                <a:gd name="T13" fmla="*/ 2147483647 h 172"/>
                <a:gd name="T14" fmla="*/ 2147483647 w 171"/>
                <a:gd name="T15" fmla="*/ 2147483647 h 172"/>
                <a:gd name="T16" fmla="*/ 2147483647 w 171"/>
                <a:gd name="T17" fmla="*/ 2147483647 h 172"/>
                <a:gd name="T18" fmla="*/ 2147483647 w 171"/>
                <a:gd name="T19" fmla="*/ 2147483647 h 172"/>
                <a:gd name="T20" fmla="*/ 2147483647 w 171"/>
                <a:gd name="T21" fmla="*/ 2147483647 h 172"/>
                <a:gd name="T22" fmla="*/ 2147483647 w 171"/>
                <a:gd name="T23" fmla="*/ 2147483647 h 172"/>
                <a:gd name="T24" fmla="*/ 2147483647 w 171"/>
                <a:gd name="T25" fmla="*/ 2147483647 h 172"/>
                <a:gd name="T26" fmla="*/ 2147483647 w 171"/>
                <a:gd name="T27" fmla="*/ 2147483647 h 172"/>
                <a:gd name="T28" fmla="*/ 2147483647 w 171"/>
                <a:gd name="T29" fmla="*/ 2147483647 h 172"/>
                <a:gd name="T30" fmla="*/ 2147483647 w 171"/>
                <a:gd name="T31" fmla="*/ 2147483647 h 172"/>
                <a:gd name="T32" fmla="*/ 0 w 171"/>
                <a:gd name="T33" fmla="*/ 2147483647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72"/>
                <a:gd name="T53" fmla="*/ 171 w 171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72">
                  <a:moveTo>
                    <a:pt x="0" y="86"/>
                  </a:moveTo>
                  <a:lnTo>
                    <a:pt x="8" y="55"/>
                  </a:lnTo>
                  <a:lnTo>
                    <a:pt x="23" y="28"/>
                  </a:lnTo>
                  <a:lnTo>
                    <a:pt x="51" y="8"/>
                  </a:lnTo>
                  <a:lnTo>
                    <a:pt x="86" y="0"/>
                  </a:lnTo>
                  <a:lnTo>
                    <a:pt x="117" y="8"/>
                  </a:lnTo>
                  <a:lnTo>
                    <a:pt x="144" y="28"/>
                  </a:lnTo>
                  <a:lnTo>
                    <a:pt x="164" y="55"/>
                  </a:lnTo>
                  <a:lnTo>
                    <a:pt x="171" y="86"/>
                  </a:lnTo>
                  <a:lnTo>
                    <a:pt x="164" y="121"/>
                  </a:lnTo>
                  <a:lnTo>
                    <a:pt x="144" y="148"/>
                  </a:lnTo>
                  <a:lnTo>
                    <a:pt x="117" y="164"/>
                  </a:lnTo>
                  <a:lnTo>
                    <a:pt x="86" y="172"/>
                  </a:lnTo>
                  <a:lnTo>
                    <a:pt x="51" y="164"/>
                  </a:lnTo>
                  <a:lnTo>
                    <a:pt x="23" y="148"/>
                  </a:lnTo>
                  <a:lnTo>
                    <a:pt x="8" y="121"/>
                  </a:lnTo>
                  <a:lnTo>
                    <a:pt x="0" y="8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21" name="Freeform 183"/>
            <p:cNvSpPr>
              <a:spLocks noEditPoints="1"/>
            </p:cNvSpPr>
            <p:nvPr/>
          </p:nvSpPr>
          <p:spPr bwMode="auto">
            <a:xfrm>
              <a:off x="1776413" y="4475165"/>
              <a:ext cx="93663" cy="130175"/>
            </a:xfrm>
            <a:custGeom>
              <a:avLst/>
              <a:gdLst>
                <a:gd name="T0" fmla="*/ 0 w 59"/>
                <a:gd name="T1" fmla="*/ 2147483647 h 82"/>
                <a:gd name="T2" fmla="*/ 0 w 59"/>
                <a:gd name="T3" fmla="*/ 0 h 82"/>
                <a:gd name="T4" fmla="*/ 2147483647 w 59"/>
                <a:gd name="T5" fmla="*/ 0 h 82"/>
                <a:gd name="T6" fmla="*/ 2147483647 w 59"/>
                <a:gd name="T7" fmla="*/ 0 h 82"/>
                <a:gd name="T8" fmla="*/ 2147483647 w 59"/>
                <a:gd name="T9" fmla="*/ 0 h 82"/>
                <a:gd name="T10" fmla="*/ 2147483647 w 59"/>
                <a:gd name="T11" fmla="*/ 0 h 82"/>
                <a:gd name="T12" fmla="*/ 2147483647 w 59"/>
                <a:gd name="T13" fmla="*/ 2147483647 h 82"/>
                <a:gd name="T14" fmla="*/ 2147483647 w 59"/>
                <a:gd name="T15" fmla="*/ 2147483647 h 82"/>
                <a:gd name="T16" fmla="*/ 2147483647 w 59"/>
                <a:gd name="T17" fmla="*/ 2147483647 h 82"/>
                <a:gd name="T18" fmla="*/ 2147483647 w 59"/>
                <a:gd name="T19" fmla="*/ 2147483647 h 82"/>
                <a:gd name="T20" fmla="*/ 2147483647 w 59"/>
                <a:gd name="T21" fmla="*/ 2147483647 h 82"/>
                <a:gd name="T22" fmla="*/ 2147483647 w 59"/>
                <a:gd name="T23" fmla="*/ 2147483647 h 82"/>
                <a:gd name="T24" fmla="*/ 2147483647 w 59"/>
                <a:gd name="T25" fmla="*/ 2147483647 h 82"/>
                <a:gd name="T26" fmla="*/ 2147483647 w 59"/>
                <a:gd name="T27" fmla="*/ 2147483647 h 82"/>
                <a:gd name="T28" fmla="*/ 2147483647 w 59"/>
                <a:gd name="T29" fmla="*/ 2147483647 h 82"/>
                <a:gd name="T30" fmla="*/ 2147483647 w 59"/>
                <a:gd name="T31" fmla="*/ 2147483647 h 82"/>
                <a:gd name="T32" fmla="*/ 2147483647 w 59"/>
                <a:gd name="T33" fmla="*/ 2147483647 h 82"/>
                <a:gd name="T34" fmla="*/ 2147483647 w 59"/>
                <a:gd name="T35" fmla="*/ 2147483647 h 82"/>
                <a:gd name="T36" fmla="*/ 0 w 59"/>
                <a:gd name="T37" fmla="*/ 2147483647 h 82"/>
                <a:gd name="T38" fmla="*/ 2147483647 w 59"/>
                <a:gd name="T39" fmla="*/ 2147483647 h 82"/>
                <a:gd name="T40" fmla="*/ 2147483647 w 59"/>
                <a:gd name="T41" fmla="*/ 2147483647 h 82"/>
                <a:gd name="T42" fmla="*/ 2147483647 w 59"/>
                <a:gd name="T43" fmla="*/ 2147483647 h 82"/>
                <a:gd name="T44" fmla="*/ 2147483647 w 59"/>
                <a:gd name="T45" fmla="*/ 2147483647 h 82"/>
                <a:gd name="T46" fmla="*/ 2147483647 w 59"/>
                <a:gd name="T47" fmla="*/ 2147483647 h 82"/>
                <a:gd name="T48" fmla="*/ 2147483647 w 59"/>
                <a:gd name="T49" fmla="*/ 2147483647 h 82"/>
                <a:gd name="T50" fmla="*/ 2147483647 w 59"/>
                <a:gd name="T51" fmla="*/ 2147483647 h 82"/>
                <a:gd name="T52" fmla="*/ 2147483647 w 59"/>
                <a:gd name="T53" fmla="*/ 2147483647 h 82"/>
                <a:gd name="T54" fmla="*/ 2147483647 w 59"/>
                <a:gd name="T55" fmla="*/ 2147483647 h 82"/>
                <a:gd name="T56" fmla="*/ 2147483647 w 59"/>
                <a:gd name="T57" fmla="*/ 2147483647 h 82"/>
                <a:gd name="T58" fmla="*/ 2147483647 w 59"/>
                <a:gd name="T59" fmla="*/ 2147483647 h 82"/>
                <a:gd name="T60" fmla="*/ 2147483647 w 59"/>
                <a:gd name="T61" fmla="*/ 2147483647 h 82"/>
                <a:gd name="T62" fmla="*/ 2147483647 w 59"/>
                <a:gd name="T63" fmla="*/ 2147483647 h 82"/>
                <a:gd name="T64" fmla="*/ 2147483647 w 59"/>
                <a:gd name="T65" fmla="*/ 2147483647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9"/>
                <a:gd name="T100" fmla="*/ 0 h 82"/>
                <a:gd name="T101" fmla="*/ 59 w 59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1" y="4"/>
                  </a:lnTo>
                  <a:lnTo>
                    <a:pt x="55" y="8"/>
                  </a:lnTo>
                  <a:lnTo>
                    <a:pt x="59" y="12"/>
                  </a:lnTo>
                  <a:lnTo>
                    <a:pt x="59" y="16"/>
                  </a:lnTo>
                  <a:lnTo>
                    <a:pt x="59" y="23"/>
                  </a:lnTo>
                  <a:lnTo>
                    <a:pt x="59" y="31"/>
                  </a:lnTo>
                  <a:lnTo>
                    <a:pt x="55" y="39"/>
                  </a:lnTo>
                  <a:lnTo>
                    <a:pt x="47" y="43"/>
                  </a:lnTo>
                  <a:lnTo>
                    <a:pt x="39" y="47"/>
                  </a:lnTo>
                  <a:lnTo>
                    <a:pt x="31" y="47"/>
                  </a:lnTo>
                  <a:lnTo>
                    <a:pt x="12" y="47"/>
                  </a:lnTo>
                  <a:lnTo>
                    <a:pt x="12" y="82"/>
                  </a:lnTo>
                  <a:lnTo>
                    <a:pt x="0" y="82"/>
                  </a:lnTo>
                  <a:close/>
                  <a:moveTo>
                    <a:pt x="12" y="39"/>
                  </a:moveTo>
                  <a:lnTo>
                    <a:pt x="31" y="39"/>
                  </a:lnTo>
                  <a:lnTo>
                    <a:pt x="39" y="35"/>
                  </a:lnTo>
                  <a:lnTo>
                    <a:pt x="43" y="35"/>
                  </a:lnTo>
                  <a:lnTo>
                    <a:pt x="47" y="27"/>
                  </a:lnTo>
                  <a:lnTo>
                    <a:pt x="51" y="23"/>
                  </a:lnTo>
                  <a:lnTo>
                    <a:pt x="47" y="19"/>
                  </a:lnTo>
                  <a:lnTo>
                    <a:pt x="47" y="12"/>
                  </a:lnTo>
                  <a:lnTo>
                    <a:pt x="43" y="12"/>
                  </a:lnTo>
                  <a:lnTo>
                    <a:pt x="39" y="8"/>
                  </a:lnTo>
                  <a:lnTo>
                    <a:pt x="35" y="8"/>
                  </a:lnTo>
                  <a:lnTo>
                    <a:pt x="31" y="8"/>
                  </a:lnTo>
                  <a:lnTo>
                    <a:pt x="12" y="8"/>
                  </a:lnTo>
                  <a:lnTo>
                    <a:pt x="12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22" name="Freeform 184"/>
            <p:cNvSpPr>
              <a:spLocks/>
            </p:cNvSpPr>
            <p:nvPr/>
          </p:nvSpPr>
          <p:spPr bwMode="auto">
            <a:xfrm>
              <a:off x="4418013" y="3714752"/>
              <a:ext cx="265113" cy="271463"/>
            </a:xfrm>
            <a:custGeom>
              <a:avLst/>
              <a:gdLst>
                <a:gd name="T0" fmla="*/ 0 w 167"/>
                <a:gd name="T1" fmla="*/ 2147483647 h 171"/>
                <a:gd name="T2" fmla="*/ 2147483647 w 167"/>
                <a:gd name="T3" fmla="*/ 2147483647 h 171"/>
                <a:gd name="T4" fmla="*/ 2147483647 w 167"/>
                <a:gd name="T5" fmla="*/ 2147483647 h 171"/>
                <a:gd name="T6" fmla="*/ 2147483647 w 167"/>
                <a:gd name="T7" fmla="*/ 2147483647 h 171"/>
                <a:gd name="T8" fmla="*/ 2147483647 w 167"/>
                <a:gd name="T9" fmla="*/ 0 h 171"/>
                <a:gd name="T10" fmla="*/ 2147483647 w 167"/>
                <a:gd name="T11" fmla="*/ 2147483647 h 171"/>
                <a:gd name="T12" fmla="*/ 2147483647 w 167"/>
                <a:gd name="T13" fmla="*/ 2147483647 h 171"/>
                <a:gd name="T14" fmla="*/ 2147483647 w 167"/>
                <a:gd name="T15" fmla="*/ 2147483647 h 171"/>
                <a:gd name="T16" fmla="*/ 2147483647 w 167"/>
                <a:gd name="T17" fmla="*/ 2147483647 h 171"/>
                <a:gd name="T18" fmla="*/ 2147483647 w 167"/>
                <a:gd name="T19" fmla="*/ 2147483647 h 171"/>
                <a:gd name="T20" fmla="*/ 2147483647 w 167"/>
                <a:gd name="T21" fmla="*/ 2147483647 h 171"/>
                <a:gd name="T22" fmla="*/ 2147483647 w 167"/>
                <a:gd name="T23" fmla="*/ 2147483647 h 171"/>
                <a:gd name="T24" fmla="*/ 2147483647 w 167"/>
                <a:gd name="T25" fmla="*/ 2147483647 h 171"/>
                <a:gd name="T26" fmla="*/ 2147483647 w 167"/>
                <a:gd name="T27" fmla="*/ 2147483647 h 171"/>
                <a:gd name="T28" fmla="*/ 2147483647 w 167"/>
                <a:gd name="T29" fmla="*/ 2147483647 h 171"/>
                <a:gd name="T30" fmla="*/ 2147483647 w 167"/>
                <a:gd name="T31" fmla="*/ 2147483647 h 171"/>
                <a:gd name="T32" fmla="*/ 0 w 167"/>
                <a:gd name="T33" fmla="*/ 2147483647 h 17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71"/>
                <a:gd name="T53" fmla="*/ 167 w 167"/>
                <a:gd name="T54" fmla="*/ 171 h 17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71">
                  <a:moveTo>
                    <a:pt x="0" y="86"/>
                  </a:moveTo>
                  <a:lnTo>
                    <a:pt x="4" y="54"/>
                  </a:lnTo>
                  <a:lnTo>
                    <a:pt x="23" y="27"/>
                  </a:lnTo>
                  <a:lnTo>
                    <a:pt x="50" y="8"/>
                  </a:lnTo>
                  <a:lnTo>
                    <a:pt x="85" y="0"/>
                  </a:lnTo>
                  <a:lnTo>
                    <a:pt x="116" y="8"/>
                  </a:lnTo>
                  <a:lnTo>
                    <a:pt x="144" y="27"/>
                  </a:lnTo>
                  <a:lnTo>
                    <a:pt x="163" y="54"/>
                  </a:lnTo>
                  <a:lnTo>
                    <a:pt x="167" y="86"/>
                  </a:lnTo>
                  <a:lnTo>
                    <a:pt x="163" y="121"/>
                  </a:lnTo>
                  <a:lnTo>
                    <a:pt x="144" y="148"/>
                  </a:lnTo>
                  <a:lnTo>
                    <a:pt x="116" y="163"/>
                  </a:lnTo>
                  <a:lnTo>
                    <a:pt x="85" y="171"/>
                  </a:lnTo>
                  <a:lnTo>
                    <a:pt x="50" y="163"/>
                  </a:lnTo>
                  <a:lnTo>
                    <a:pt x="23" y="148"/>
                  </a:lnTo>
                  <a:lnTo>
                    <a:pt x="4" y="121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23" name="Freeform 185"/>
            <p:cNvSpPr>
              <a:spLocks/>
            </p:cNvSpPr>
            <p:nvPr/>
          </p:nvSpPr>
          <p:spPr bwMode="auto">
            <a:xfrm>
              <a:off x="4418013" y="3714752"/>
              <a:ext cx="265113" cy="271463"/>
            </a:xfrm>
            <a:custGeom>
              <a:avLst/>
              <a:gdLst>
                <a:gd name="T0" fmla="*/ 0 w 167"/>
                <a:gd name="T1" fmla="*/ 2147483647 h 171"/>
                <a:gd name="T2" fmla="*/ 2147483647 w 167"/>
                <a:gd name="T3" fmla="*/ 2147483647 h 171"/>
                <a:gd name="T4" fmla="*/ 2147483647 w 167"/>
                <a:gd name="T5" fmla="*/ 2147483647 h 171"/>
                <a:gd name="T6" fmla="*/ 2147483647 w 167"/>
                <a:gd name="T7" fmla="*/ 2147483647 h 171"/>
                <a:gd name="T8" fmla="*/ 2147483647 w 167"/>
                <a:gd name="T9" fmla="*/ 0 h 171"/>
                <a:gd name="T10" fmla="*/ 2147483647 w 167"/>
                <a:gd name="T11" fmla="*/ 2147483647 h 171"/>
                <a:gd name="T12" fmla="*/ 2147483647 w 167"/>
                <a:gd name="T13" fmla="*/ 2147483647 h 171"/>
                <a:gd name="T14" fmla="*/ 2147483647 w 167"/>
                <a:gd name="T15" fmla="*/ 2147483647 h 171"/>
                <a:gd name="T16" fmla="*/ 2147483647 w 167"/>
                <a:gd name="T17" fmla="*/ 2147483647 h 171"/>
                <a:gd name="T18" fmla="*/ 2147483647 w 167"/>
                <a:gd name="T19" fmla="*/ 2147483647 h 171"/>
                <a:gd name="T20" fmla="*/ 2147483647 w 167"/>
                <a:gd name="T21" fmla="*/ 2147483647 h 171"/>
                <a:gd name="T22" fmla="*/ 2147483647 w 167"/>
                <a:gd name="T23" fmla="*/ 2147483647 h 171"/>
                <a:gd name="T24" fmla="*/ 2147483647 w 167"/>
                <a:gd name="T25" fmla="*/ 2147483647 h 171"/>
                <a:gd name="T26" fmla="*/ 2147483647 w 167"/>
                <a:gd name="T27" fmla="*/ 2147483647 h 171"/>
                <a:gd name="T28" fmla="*/ 2147483647 w 167"/>
                <a:gd name="T29" fmla="*/ 2147483647 h 171"/>
                <a:gd name="T30" fmla="*/ 2147483647 w 167"/>
                <a:gd name="T31" fmla="*/ 2147483647 h 171"/>
                <a:gd name="T32" fmla="*/ 0 w 167"/>
                <a:gd name="T33" fmla="*/ 2147483647 h 17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71"/>
                <a:gd name="T53" fmla="*/ 167 w 167"/>
                <a:gd name="T54" fmla="*/ 171 h 17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71">
                  <a:moveTo>
                    <a:pt x="0" y="86"/>
                  </a:moveTo>
                  <a:lnTo>
                    <a:pt x="4" y="54"/>
                  </a:lnTo>
                  <a:lnTo>
                    <a:pt x="23" y="27"/>
                  </a:lnTo>
                  <a:lnTo>
                    <a:pt x="50" y="8"/>
                  </a:lnTo>
                  <a:lnTo>
                    <a:pt x="85" y="0"/>
                  </a:lnTo>
                  <a:lnTo>
                    <a:pt x="116" y="8"/>
                  </a:lnTo>
                  <a:lnTo>
                    <a:pt x="144" y="27"/>
                  </a:lnTo>
                  <a:lnTo>
                    <a:pt x="163" y="54"/>
                  </a:lnTo>
                  <a:lnTo>
                    <a:pt x="167" y="86"/>
                  </a:lnTo>
                  <a:lnTo>
                    <a:pt x="163" y="121"/>
                  </a:lnTo>
                  <a:lnTo>
                    <a:pt x="144" y="148"/>
                  </a:lnTo>
                  <a:lnTo>
                    <a:pt x="116" y="163"/>
                  </a:lnTo>
                  <a:lnTo>
                    <a:pt x="85" y="171"/>
                  </a:lnTo>
                  <a:lnTo>
                    <a:pt x="50" y="163"/>
                  </a:lnTo>
                  <a:lnTo>
                    <a:pt x="23" y="148"/>
                  </a:lnTo>
                  <a:lnTo>
                    <a:pt x="4" y="121"/>
                  </a:lnTo>
                  <a:lnTo>
                    <a:pt x="0" y="8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24" name="Freeform 186"/>
            <p:cNvSpPr>
              <a:spLocks noEditPoints="1"/>
            </p:cNvSpPr>
            <p:nvPr/>
          </p:nvSpPr>
          <p:spPr bwMode="auto">
            <a:xfrm>
              <a:off x="4522788" y="3795715"/>
              <a:ext cx="92075" cy="128588"/>
            </a:xfrm>
            <a:custGeom>
              <a:avLst/>
              <a:gdLst>
                <a:gd name="T0" fmla="*/ 0 w 58"/>
                <a:gd name="T1" fmla="*/ 2147483647 h 81"/>
                <a:gd name="T2" fmla="*/ 0 w 58"/>
                <a:gd name="T3" fmla="*/ 0 h 81"/>
                <a:gd name="T4" fmla="*/ 2147483647 w 58"/>
                <a:gd name="T5" fmla="*/ 0 h 81"/>
                <a:gd name="T6" fmla="*/ 2147483647 w 58"/>
                <a:gd name="T7" fmla="*/ 0 h 81"/>
                <a:gd name="T8" fmla="*/ 2147483647 w 58"/>
                <a:gd name="T9" fmla="*/ 0 h 81"/>
                <a:gd name="T10" fmla="*/ 2147483647 w 58"/>
                <a:gd name="T11" fmla="*/ 0 h 81"/>
                <a:gd name="T12" fmla="*/ 2147483647 w 58"/>
                <a:gd name="T13" fmla="*/ 2147483647 h 81"/>
                <a:gd name="T14" fmla="*/ 2147483647 w 58"/>
                <a:gd name="T15" fmla="*/ 2147483647 h 81"/>
                <a:gd name="T16" fmla="*/ 2147483647 w 58"/>
                <a:gd name="T17" fmla="*/ 2147483647 h 81"/>
                <a:gd name="T18" fmla="*/ 2147483647 w 58"/>
                <a:gd name="T19" fmla="*/ 2147483647 h 81"/>
                <a:gd name="T20" fmla="*/ 2147483647 w 58"/>
                <a:gd name="T21" fmla="*/ 2147483647 h 81"/>
                <a:gd name="T22" fmla="*/ 2147483647 w 58"/>
                <a:gd name="T23" fmla="*/ 2147483647 h 81"/>
                <a:gd name="T24" fmla="*/ 2147483647 w 58"/>
                <a:gd name="T25" fmla="*/ 2147483647 h 81"/>
                <a:gd name="T26" fmla="*/ 2147483647 w 58"/>
                <a:gd name="T27" fmla="*/ 2147483647 h 81"/>
                <a:gd name="T28" fmla="*/ 2147483647 w 58"/>
                <a:gd name="T29" fmla="*/ 2147483647 h 81"/>
                <a:gd name="T30" fmla="*/ 2147483647 w 58"/>
                <a:gd name="T31" fmla="*/ 2147483647 h 81"/>
                <a:gd name="T32" fmla="*/ 2147483647 w 58"/>
                <a:gd name="T33" fmla="*/ 2147483647 h 81"/>
                <a:gd name="T34" fmla="*/ 2147483647 w 58"/>
                <a:gd name="T35" fmla="*/ 2147483647 h 81"/>
                <a:gd name="T36" fmla="*/ 0 w 58"/>
                <a:gd name="T37" fmla="*/ 2147483647 h 81"/>
                <a:gd name="T38" fmla="*/ 2147483647 w 58"/>
                <a:gd name="T39" fmla="*/ 2147483647 h 81"/>
                <a:gd name="T40" fmla="*/ 2147483647 w 58"/>
                <a:gd name="T41" fmla="*/ 2147483647 h 81"/>
                <a:gd name="T42" fmla="*/ 2147483647 w 58"/>
                <a:gd name="T43" fmla="*/ 2147483647 h 81"/>
                <a:gd name="T44" fmla="*/ 2147483647 w 58"/>
                <a:gd name="T45" fmla="*/ 2147483647 h 81"/>
                <a:gd name="T46" fmla="*/ 2147483647 w 58"/>
                <a:gd name="T47" fmla="*/ 2147483647 h 81"/>
                <a:gd name="T48" fmla="*/ 2147483647 w 58"/>
                <a:gd name="T49" fmla="*/ 2147483647 h 81"/>
                <a:gd name="T50" fmla="*/ 2147483647 w 58"/>
                <a:gd name="T51" fmla="*/ 2147483647 h 81"/>
                <a:gd name="T52" fmla="*/ 2147483647 w 58"/>
                <a:gd name="T53" fmla="*/ 2147483647 h 81"/>
                <a:gd name="T54" fmla="*/ 2147483647 w 58"/>
                <a:gd name="T55" fmla="*/ 2147483647 h 81"/>
                <a:gd name="T56" fmla="*/ 2147483647 w 58"/>
                <a:gd name="T57" fmla="*/ 2147483647 h 81"/>
                <a:gd name="T58" fmla="*/ 2147483647 w 58"/>
                <a:gd name="T59" fmla="*/ 2147483647 h 81"/>
                <a:gd name="T60" fmla="*/ 2147483647 w 58"/>
                <a:gd name="T61" fmla="*/ 2147483647 h 81"/>
                <a:gd name="T62" fmla="*/ 2147483647 w 58"/>
                <a:gd name="T63" fmla="*/ 2147483647 h 81"/>
                <a:gd name="T64" fmla="*/ 2147483647 w 58"/>
                <a:gd name="T65" fmla="*/ 2147483647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"/>
                <a:gd name="T100" fmla="*/ 0 h 81"/>
                <a:gd name="T101" fmla="*/ 58 w 58"/>
                <a:gd name="T102" fmla="*/ 81 h 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" h="81">
                  <a:moveTo>
                    <a:pt x="0" y="81"/>
                  </a:moveTo>
                  <a:lnTo>
                    <a:pt x="0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7" y="0"/>
                  </a:lnTo>
                  <a:lnTo>
                    <a:pt x="50" y="3"/>
                  </a:lnTo>
                  <a:lnTo>
                    <a:pt x="54" y="7"/>
                  </a:lnTo>
                  <a:lnTo>
                    <a:pt x="58" y="11"/>
                  </a:lnTo>
                  <a:lnTo>
                    <a:pt x="58" y="15"/>
                  </a:lnTo>
                  <a:lnTo>
                    <a:pt x="58" y="23"/>
                  </a:lnTo>
                  <a:lnTo>
                    <a:pt x="58" y="31"/>
                  </a:lnTo>
                  <a:lnTo>
                    <a:pt x="54" y="38"/>
                  </a:lnTo>
                  <a:lnTo>
                    <a:pt x="47" y="42"/>
                  </a:lnTo>
                  <a:lnTo>
                    <a:pt x="39" y="46"/>
                  </a:lnTo>
                  <a:lnTo>
                    <a:pt x="31" y="46"/>
                  </a:lnTo>
                  <a:lnTo>
                    <a:pt x="8" y="46"/>
                  </a:lnTo>
                  <a:lnTo>
                    <a:pt x="8" y="81"/>
                  </a:lnTo>
                  <a:lnTo>
                    <a:pt x="0" y="81"/>
                  </a:lnTo>
                  <a:close/>
                  <a:moveTo>
                    <a:pt x="8" y="38"/>
                  </a:moveTo>
                  <a:lnTo>
                    <a:pt x="31" y="38"/>
                  </a:lnTo>
                  <a:lnTo>
                    <a:pt x="39" y="35"/>
                  </a:lnTo>
                  <a:lnTo>
                    <a:pt x="43" y="35"/>
                  </a:lnTo>
                  <a:lnTo>
                    <a:pt x="47" y="27"/>
                  </a:lnTo>
                  <a:lnTo>
                    <a:pt x="47" y="23"/>
                  </a:lnTo>
                  <a:lnTo>
                    <a:pt x="47" y="19"/>
                  </a:lnTo>
                  <a:lnTo>
                    <a:pt x="47" y="11"/>
                  </a:lnTo>
                  <a:lnTo>
                    <a:pt x="43" y="11"/>
                  </a:lnTo>
                  <a:lnTo>
                    <a:pt x="39" y="7"/>
                  </a:lnTo>
                  <a:lnTo>
                    <a:pt x="35" y="7"/>
                  </a:lnTo>
                  <a:lnTo>
                    <a:pt x="31" y="7"/>
                  </a:lnTo>
                  <a:lnTo>
                    <a:pt x="8" y="7"/>
                  </a:lnTo>
                  <a:lnTo>
                    <a:pt x="8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25" name="Rectangle 196"/>
            <p:cNvSpPr>
              <a:spLocks noChangeArrowheads="1"/>
            </p:cNvSpPr>
            <p:nvPr/>
          </p:nvSpPr>
          <p:spPr bwMode="auto">
            <a:xfrm>
              <a:off x="8307388" y="4394202"/>
              <a:ext cx="271463" cy="27305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26" name="Rectangle 197"/>
            <p:cNvSpPr>
              <a:spLocks noChangeArrowheads="1"/>
            </p:cNvSpPr>
            <p:nvPr/>
          </p:nvSpPr>
          <p:spPr bwMode="auto">
            <a:xfrm>
              <a:off x="8307388" y="4394202"/>
              <a:ext cx="271463" cy="27305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27" name="Freeform 198"/>
            <p:cNvSpPr>
              <a:spLocks/>
            </p:cNvSpPr>
            <p:nvPr/>
          </p:nvSpPr>
          <p:spPr bwMode="auto">
            <a:xfrm>
              <a:off x="8412163" y="4475165"/>
              <a:ext cx="87313" cy="130175"/>
            </a:xfrm>
            <a:custGeom>
              <a:avLst/>
              <a:gdLst>
                <a:gd name="T0" fmla="*/ 0 w 55"/>
                <a:gd name="T1" fmla="*/ 2147483647 h 82"/>
                <a:gd name="T2" fmla="*/ 0 w 55"/>
                <a:gd name="T3" fmla="*/ 0 h 82"/>
                <a:gd name="T4" fmla="*/ 2147483647 w 55"/>
                <a:gd name="T5" fmla="*/ 0 h 82"/>
                <a:gd name="T6" fmla="*/ 2147483647 w 55"/>
                <a:gd name="T7" fmla="*/ 2147483647 h 82"/>
                <a:gd name="T8" fmla="*/ 2147483647 w 55"/>
                <a:gd name="T9" fmla="*/ 2147483647 h 82"/>
                <a:gd name="T10" fmla="*/ 2147483647 w 55"/>
                <a:gd name="T11" fmla="*/ 2147483647 h 82"/>
                <a:gd name="T12" fmla="*/ 2147483647 w 55"/>
                <a:gd name="T13" fmla="*/ 2147483647 h 82"/>
                <a:gd name="T14" fmla="*/ 2147483647 w 55"/>
                <a:gd name="T15" fmla="*/ 2147483647 h 82"/>
                <a:gd name="T16" fmla="*/ 2147483647 w 55"/>
                <a:gd name="T17" fmla="*/ 2147483647 h 82"/>
                <a:gd name="T18" fmla="*/ 2147483647 w 55"/>
                <a:gd name="T19" fmla="*/ 2147483647 h 82"/>
                <a:gd name="T20" fmla="*/ 0 w 55"/>
                <a:gd name="T21" fmla="*/ 2147483647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2"/>
                <a:gd name="T35" fmla="*/ 55 w 55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2">
                  <a:moveTo>
                    <a:pt x="0" y="82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8"/>
                  </a:lnTo>
                  <a:lnTo>
                    <a:pt x="12" y="8"/>
                  </a:lnTo>
                  <a:lnTo>
                    <a:pt x="12" y="35"/>
                  </a:lnTo>
                  <a:lnTo>
                    <a:pt x="47" y="35"/>
                  </a:lnTo>
                  <a:lnTo>
                    <a:pt x="47" y="43"/>
                  </a:lnTo>
                  <a:lnTo>
                    <a:pt x="12" y="43"/>
                  </a:lnTo>
                  <a:lnTo>
                    <a:pt x="1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3493" name="Text Box 199"/>
          <p:cNvSpPr txBox="1">
            <a:spLocks noChangeArrowheads="1"/>
          </p:cNvSpPr>
          <p:nvPr/>
        </p:nvSpPr>
        <p:spPr bwMode="auto">
          <a:xfrm>
            <a:off x="5148263" y="2349500"/>
            <a:ext cx="28940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b="1"/>
              <a:t>Quadrant Numbering</a:t>
            </a:r>
          </a:p>
        </p:txBody>
      </p:sp>
      <p:grpSp>
        <p:nvGrpSpPr>
          <p:cNvPr id="63494" name="グループ化 211"/>
          <p:cNvGrpSpPr>
            <a:grpSpLocks/>
          </p:cNvGrpSpPr>
          <p:nvPr/>
        </p:nvGrpSpPr>
        <p:grpSpPr bwMode="auto">
          <a:xfrm>
            <a:off x="285750" y="1571625"/>
            <a:ext cx="2571750" cy="2571750"/>
            <a:chOff x="285719" y="1571613"/>
            <a:chExt cx="2571823" cy="2571767"/>
          </a:xfrm>
        </p:grpSpPr>
        <p:sp>
          <p:nvSpPr>
            <p:cNvPr id="63495" name="Rectangle 11"/>
            <p:cNvSpPr>
              <a:spLocks noChangeArrowheads="1"/>
            </p:cNvSpPr>
            <p:nvPr/>
          </p:nvSpPr>
          <p:spPr bwMode="auto">
            <a:xfrm>
              <a:off x="285719" y="1572554"/>
              <a:ext cx="2571823" cy="2570826"/>
            </a:xfrm>
            <a:prstGeom prst="rect">
              <a:avLst/>
            </a:prstGeom>
            <a:solidFill>
              <a:srgbClr val="CCCCCC"/>
            </a:solidFill>
            <a:ln w="0">
              <a:solidFill>
                <a:srgbClr val="CCCC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496" name="Rectangle 15"/>
            <p:cNvSpPr>
              <a:spLocks noChangeArrowheads="1"/>
            </p:cNvSpPr>
            <p:nvPr/>
          </p:nvSpPr>
          <p:spPr bwMode="auto">
            <a:xfrm>
              <a:off x="285720" y="2857496"/>
              <a:ext cx="1276429" cy="1285883"/>
            </a:xfrm>
            <a:prstGeom prst="rect">
              <a:avLst/>
            </a:prstGeom>
            <a:solidFill>
              <a:srgbClr val="92D050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497" name="Rectangle 15"/>
            <p:cNvSpPr>
              <a:spLocks noChangeArrowheads="1"/>
            </p:cNvSpPr>
            <p:nvPr/>
          </p:nvSpPr>
          <p:spPr bwMode="auto">
            <a:xfrm>
              <a:off x="1571604" y="2857496"/>
              <a:ext cx="1276429" cy="1285883"/>
            </a:xfrm>
            <a:prstGeom prst="rect">
              <a:avLst/>
            </a:prstGeom>
            <a:solidFill>
              <a:srgbClr val="92D050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498" name="Rectangle 15"/>
            <p:cNvSpPr>
              <a:spLocks noChangeArrowheads="1"/>
            </p:cNvSpPr>
            <p:nvPr/>
          </p:nvSpPr>
          <p:spPr bwMode="auto">
            <a:xfrm>
              <a:off x="285720" y="1571613"/>
              <a:ext cx="1276429" cy="1285883"/>
            </a:xfrm>
            <a:prstGeom prst="rect">
              <a:avLst/>
            </a:prstGeom>
            <a:solidFill>
              <a:srgbClr val="92D050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499" name="Rectangle 19"/>
            <p:cNvSpPr>
              <a:spLocks noChangeArrowheads="1"/>
            </p:cNvSpPr>
            <p:nvPr/>
          </p:nvSpPr>
          <p:spPr bwMode="auto">
            <a:xfrm>
              <a:off x="285719" y="1572554"/>
              <a:ext cx="2571823" cy="2570826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00" name="Line 20"/>
            <p:cNvSpPr>
              <a:spLocks noChangeShapeType="1"/>
            </p:cNvSpPr>
            <p:nvPr/>
          </p:nvSpPr>
          <p:spPr bwMode="auto">
            <a:xfrm>
              <a:off x="1562150" y="1572554"/>
              <a:ext cx="998" cy="256184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01" name="Line 21"/>
            <p:cNvSpPr>
              <a:spLocks noChangeShapeType="1"/>
            </p:cNvSpPr>
            <p:nvPr/>
          </p:nvSpPr>
          <p:spPr bwMode="auto">
            <a:xfrm>
              <a:off x="294701" y="2848985"/>
              <a:ext cx="2562841" cy="99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02" name="Freeform 36"/>
            <p:cNvSpPr>
              <a:spLocks/>
            </p:cNvSpPr>
            <p:nvPr/>
          </p:nvSpPr>
          <p:spPr bwMode="auto">
            <a:xfrm>
              <a:off x="478331" y="2527632"/>
              <a:ext cx="1414153" cy="1405172"/>
            </a:xfrm>
            <a:custGeom>
              <a:avLst/>
              <a:gdLst>
                <a:gd name="T0" fmla="*/ 0 w 1417"/>
                <a:gd name="T1" fmla="*/ 2147483647 h 1408"/>
                <a:gd name="T2" fmla="*/ 2147483647 w 1417"/>
                <a:gd name="T3" fmla="*/ 2147483647 h 1408"/>
                <a:gd name="T4" fmla="*/ 2147483647 w 1417"/>
                <a:gd name="T5" fmla="*/ 2147483647 h 1408"/>
                <a:gd name="T6" fmla="*/ 2147483647 w 1417"/>
                <a:gd name="T7" fmla="*/ 2147483647 h 1408"/>
                <a:gd name="T8" fmla="*/ 2147483647 w 1417"/>
                <a:gd name="T9" fmla="*/ 2147483647 h 1408"/>
                <a:gd name="T10" fmla="*/ 2147483647 w 1417"/>
                <a:gd name="T11" fmla="*/ 2147483647 h 1408"/>
                <a:gd name="T12" fmla="*/ 2147483647 w 1417"/>
                <a:gd name="T13" fmla="*/ 0 h 1408"/>
                <a:gd name="T14" fmla="*/ 2147483647 w 1417"/>
                <a:gd name="T15" fmla="*/ 2147483647 h 1408"/>
                <a:gd name="T16" fmla="*/ 2147483647 w 1417"/>
                <a:gd name="T17" fmla="*/ 2147483647 h 1408"/>
                <a:gd name="T18" fmla="*/ 2147483647 w 1417"/>
                <a:gd name="T19" fmla="*/ 2147483647 h 1408"/>
                <a:gd name="T20" fmla="*/ 2147483647 w 1417"/>
                <a:gd name="T21" fmla="*/ 2147483647 h 1408"/>
                <a:gd name="T22" fmla="*/ 2147483647 w 1417"/>
                <a:gd name="T23" fmla="*/ 2147483647 h 1408"/>
                <a:gd name="T24" fmla="*/ 2147483647 w 1417"/>
                <a:gd name="T25" fmla="*/ 2147483647 h 1408"/>
                <a:gd name="T26" fmla="*/ 2147483647 w 1417"/>
                <a:gd name="T27" fmla="*/ 2147483647 h 1408"/>
                <a:gd name="T28" fmla="*/ 2147483647 w 1417"/>
                <a:gd name="T29" fmla="*/ 2147483647 h 1408"/>
                <a:gd name="T30" fmla="*/ 2147483647 w 1417"/>
                <a:gd name="T31" fmla="*/ 2147483647 h 1408"/>
                <a:gd name="T32" fmla="*/ 2147483647 w 1417"/>
                <a:gd name="T33" fmla="*/ 2147483647 h 1408"/>
                <a:gd name="T34" fmla="*/ 2147483647 w 1417"/>
                <a:gd name="T35" fmla="*/ 2147483647 h 1408"/>
                <a:gd name="T36" fmla="*/ 2147483647 w 1417"/>
                <a:gd name="T37" fmla="*/ 2147483647 h 1408"/>
                <a:gd name="T38" fmla="*/ 2147483647 w 1417"/>
                <a:gd name="T39" fmla="*/ 2147483647 h 1408"/>
                <a:gd name="T40" fmla="*/ 2147483647 w 1417"/>
                <a:gd name="T41" fmla="*/ 2147483647 h 1408"/>
                <a:gd name="T42" fmla="*/ 2147483647 w 1417"/>
                <a:gd name="T43" fmla="*/ 2147483647 h 1408"/>
                <a:gd name="T44" fmla="*/ 2147483647 w 1417"/>
                <a:gd name="T45" fmla="*/ 2147483647 h 1408"/>
                <a:gd name="T46" fmla="*/ 2147483647 w 1417"/>
                <a:gd name="T47" fmla="*/ 2147483647 h 1408"/>
                <a:gd name="T48" fmla="*/ 0 w 1417"/>
                <a:gd name="T49" fmla="*/ 2147483647 h 140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17"/>
                <a:gd name="T76" fmla="*/ 0 h 1408"/>
                <a:gd name="T77" fmla="*/ 1417 w 1417"/>
                <a:gd name="T78" fmla="*/ 1408 h 140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17" h="1408">
                  <a:moveTo>
                    <a:pt x="0" y="708"/>
                  </a:moveTo>
                  <a:lnTo>
                    <a:pt x="28" y="515"/>
                  </a:lnTo>
                  <a:lnTo>
                    <a:pt x="101" y="349"/>
                  </a:lnTo>
                  <a:lnTo>
                    <a:pt x="212" y="202"/>
                  </a:lnTo>
                  <a:lnTo>
                    <a:pt x="359" y="92"/>
                  </a:lnTo>
                  <a:lnTo>
                    <a:pt x="525" y="18"/>
                  </a:lnTo>
                  <a:lnTo>
                    <a:pt x="709" y="0"/>
                  </a:lnTo>
                  <a:lnTo>
                    <a:pt x="902" y="18"/>
                  </a:lnTo>
                  <a:lnTo>
                    <a:pt x="1068" y="92"/>
                  </a:lnTo>
                  <a:lnTo>
                    <a:pt x="1215" y="202"/>
                  </a:lnTo>
                  <a:lnTo>
                    <a:pt x="1325" y="349"/>
                  </a:lnTo>
                  <a:lnTo>
                    <a:pt x="1399" y="515"/>
                  </a:lnTo>
                  <a:lnTo>
                    <a:pt x="1417" y="708"/>
                  </a:lnTo>
                  <a:lnTo>
                    <a:pt x="1399" y="892"/>
                  </a:lnTo>
                  <a:lnTo>
                    <a:pt x="1325" y="1058"/>
                  </a:lnTo>
                  <a:lnTo>
                    <a:pt x="1215" y="1205"/>
                  </a:lnTo>
                  <a:lnTo>
                    <a:pt x="1068" y="1316"/>
                  </a:lnTo>
                  <a:lnTo>
                    <a:pt x="902" y="1389"/>
                  </a:lnTo>
                  <a:lnTo>
                    <a:pt x="709" y="1408"/>
                  </a:lnTo>
                  <a:lnTo>
                    <a:pt x="525" y="1389"/>
                  </a:lnTo>
                  <a:lnTo>
                    <a:pt x="359" y="1316"/>
                  </a:lnTo>
                  <a:lnTo>
                    <a:pt x="212" y="1205"/>
                  </a:lnTo>
                  <a:lnTo>
                    <a:pt x="101" y="1058"/>
                  </a:lnTo>
                  <a:lnTo>
                    <a:pt x="28" y="892"/>
                  </a:lnTo>
                  <a:lnTo>
                    <a:pt x="0" y="708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03" name="Freeform 37"/>
            <p:cNvSpPr>
              <a:spLocks/>
            </p:cNvSpPr>
            <p:nvPr/>
          </p:nvSpPr>
          <p:spPr bwMode="auto">
            <a:xfrm>
              <a:off x="524239" y="1829038"/>
              <a:ext cx="459076" cy="459076"/>
            </a:xfrm>
            <a:custGeom>
              <a:avLst/>
              <a:gdLst>
                <a:gd name="T0" fmla="*/ 0 w 460"/>
                <a:gd name="T1" fmla="*/ 2147483647 h 460"/>
                <a:gd name="T2" fmla="*/ 2147483647 w 460"/>
                <a:gd name="T3" fmla="*/ 2147483647 h 460"/>
                <a:gd name="T4" fmla="*/ 2147483647 w 460"/>
                <a:gd name="T5" fmla="*/ 2147483647 h 460"/>
                <a:gd name="T6" fmla="*/ 2147483647 w 460"/>
                <a:gd name="T7" fmla="*/ 2147483647 h 460"/>
                <a:gd name="T8" fmla="*/ 2147483647 w 460"/>
                <a:gd name="T9" fmla="*/ 0 h 460"/>
                <a:gd name="T10" fmla="*/ 2147483647 w 460"/>
                <a:gd name="T11" fmla="*/ 2147483647 h 460"/>
                <a:gd name="T12" fmla="*/ 2147483647 w 460"/>
                <a:gd name="T13" fmla="*/ 2147483647 h 460"/>
                <a:gd name="T14" fmla="*/ 2147483647 w 460"/>
                <a:gd name="T15" fmla="*/ 2147483647 h 460"/>
                <a:gd name="T16" fmla="*/ 2147483647 w 460"/>
                <a:gd name="T17" fmla="*/ 2147483647 h 460"/>
                <a:gd name="T18" fmla="*/ 2147483647 w 460"/>
                <a:gd name="T19" fmla="*/ 2147483647 h 460"/>
                <a:gd name="T20" fmla="*/ 2147483647 w 460"/>
                <a:gd name="T21" fmla="*/ 2147483647 h 460"/>
                <a:gd name="T22" fmla="*/ 2147483647 w 460"/>
                <a:gd name="T23" fmla="*/ 2147483647 h 460"/>
                <a:gd name="T24" fmla="*/ 2147483647 w 460"/>
                <a:gd name="T25" fmla="*/ 2147483647 h 460"/>
                <a:gd name="T26" fmla="*/ 2147483647 w 460"/>
                <a:gd name="T27" fmla="*/ 2147483647 h 460"/>
                <a:gd name="T28" fmla="*/ 2147483647 w 460"/>
                <a:gd name="T29" fmla="*/ 2147483647 h 460"/>
                <a:gd name="T30" fmla="*/ 2147483647 w 460"/>
                <a:gd name="T31" fmla="*/ 2147483647 h 460"/>
                <a:gd name="T32" fmla="*/ 0 w 460"/>
                <a:gd name="T33" fmla="*/ 2147483647 h 4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60"/>
                <a:gd name="T52" fmla="*/ 0 h 460"/>
                <a:gd name="T53" fmla="*/ 460 w 460"/>
                <a:gd name="T54" fmla="*/ 460 h 4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60" h="460">
                  <a:moveTo>
                    <a:pt x="0" y="230"/>
                  </a:moveTo>
                  <a:lnTo>
                    <a:pt x="18" y="138"/>
                  </a:lnTo>
                  <a:lnTo>
                    <a:pt x="64" y="65"/>
                  </a:lnTo>
                  <a:lnTo>
                    <a:pt x="138" y="19"/>
                  </a:lnTo>
                  <a:lnTo>
                    <a:pt x="230" y="0"/>
                  </a:lnTo>
                  <a:lnTo>
                    <a:pt x="322" y="19"/>
                  </a:lnTo>
                  <a:lnTo>
                    <a:pt x="396" y="65"/>
                  </a:lnTo>
                  <a:lnTo>
                    <a:pt x="442" y="138"/>
                  </a:lnTo>
                  <a:lnTo>
                    <a:pt x="460" y="230"/>
                  </a:lnTo>
                  <a:lnTo>
                    <a:pt x="442" y="322"/>
                  </a:lnTo>
                  <a:lnTo>
                    <a:pt x="396" y="396"/>
                  </a:lnTo>
                  <a:lnTo>
                    <a:pt x="322" y="442"/>
                  </a:lnTo>
                  <a:lnTo>
                    <a:pt x="230" y="460"/>
                  </a:lnTo>
                  <a:lnTo>
                    <a:pt x="138" y="442"/>
                  </a:lnTo>
                  <a:lnTo>
                    <a:pt x="64" y="396"/>
                  </a:lnTo>
                  <a:lnTo>
                    <a:pt x="18" y="322"/>
                  </a:lnTo>
                  <a:lnTo>
                    <a:pt x="0" y="230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504" name="Freeform 39"/>
            <p:cNvSpPr>
              <a:spLocks/>
            </p:cNvSpPr>
            <p:nvPr/>
          </p:nvSpPr>
          <p:spPr bwMode="auto">
            <a:xfrm>
              <a:off x="307675" y="1606486"/>
              <a:ext cx="2514938" cy="2515936"/>
            </a:xfrm>
            <a:custGeom>
              <a:avLst/>
              <a:gdLst>
                <a:gd name="T0" fmla="*/ 0 w 2520"/>
                <a:gd name="T1" fmla="*/ 2147483647 h 2521"/>
                <a:gd name="T2" fmla="*/ 2147483647 w 2520"/>
                <a:gd name="T3" fmla="*/ 2147483647 h 2521"/>
                <a:gd name="T4" fmla="*/ 2147483647 w 2520"/>
                <a:gd name="T5" fmla="*/ 2147483647 h 2521"/>
                <a:gd name="T6" fmla="*/ 2147483647 w 2520"/>
                <a:gd name="T7" fmla="*/ 2147483647 h 2521"/>
                <a:gd name="T8" fmla="*/ 2147483647 w 2520"/>
                <a:gd name="T9" fmla="*/ 2147483647 h 2521"/>
                <a:gd name="T10" fmla="*/ 2147483647 w 2520"/>
                <a:gd name="T11" fmla="*/ 2147483647 h 2521"/>
                <a:gd name="T12" fmla="*/ 2147483647 w 2520"/>
                <a:gd name="T13" fmla="*/ 2147483647 h 2521"/>
                <a:gd name="T14" fmla="*/ 2147483647 w 2520"/>
                <a:gd name="T15" fmla="*/ 2147483647 h 2521"/>
                <a:gd name="T16" fmla="*/ 2147483647 w 2520"/>
                <a:gd name="T17" fmla="*/ 2147483647 h 2521"/>
                <a:gd name="T18" fmla="*/ 2147483647 w 2520"/>
                <a:gd name="T19" fmla="*/ 2147483647 h 2521"/>
                <a:gd name="T20" fmla="*/ 2147483647 w 2520"/>
                <a:gd name="T21" fmla="*/ 2147483647 h 2521"/>
                <a:gd name="T22" fmla="*/ 2147483647 w 2520"/>
                <a:gd name="T23" fmla="*/ 2147483647 h 2521"/>
                <a:gd name="T24" fmla="*/ 2147483647 w 2520"/>
                <a:gd name="T25" fmla="*/ 2147483647 h 2521"/>
                <a:gd name="T26" fmla="*/ 2147483647 w 2520"/>
                <a:gd name="T27" fmla="*/ 2147483647 h 2521"/>
                <a:gd name="T28" fmla="*/ 2147483647 w 2520"/>
                <a:gd name="T29" fmla="*/ 2147483647 h 2521"/>
                <a:gd name="T30" fmla="*/ 2147483647 w 2520"/>
                <a:gd name="T31" fmla="*/ 2147483647 h 2521"/>
                <a:gd name="T32" fmla="*/ 2147483647 w 2520"/>
                <a:gd name="T33" fmla="*/ 2147483647 h 2521"/>
                <a:gd name="T34" fmla="*/ 2147483647 w 2520"/>
                <a:gd name="T35" fmla="*/ 2147483647 h 2521"/>
                <a:gd name="T36" fmla="*/ 2147483647 w 2520"/>
                <a:gd name="T37" fmla="*/ 2147483647 h 2521"/>
                <a:gd name="T38" fmla="*/ 2147483647 w 2520"/>
                <a:gd name="T39" fmla="*/ 2147483647 h 2521"/>
                <a:gd name="T40" fmla="*/ 2147483647 w 2520"/>
                <a:gd name="T41" fmla="*/ 2147483647 h 2521"/>
                <a:gd name="T42" fmla="*/ 2147483647 w 2520"/>
                <a:gd name="T43" fmla="*/ 0 h 2521"/>
                <a:gd name="T44" fmla="*/ 2147483647 w 2520"/>
                <a:gd name="T45" fmla="*/ 2147483647 h 2521"/>
                <a:gd name="T46" fmla="*/ 2147483647 w 2520"/>
                <a:gd name="T47" fmla="*/ 2147483647 h 2521"/>
                <a:gd name="T48" fmla="*/ 2147483647 w 2520"/>
                <a:gd name="T49" fmla="*/ 2147483647 h 2521"/>
                <a:gd name="T50" fmla="*/ 2147483647 w 2520"/>
                <a:gd name="T51" fmla="*/ 2147483647 h 2521"/>
                <a:gd name="T52" fmla="*/ 2147483647 w 2520"/>
                <a:gd name="T53" fmla="*/ 2147483647 h 2521"/>
                <a:gd name="T54" fmla="*/ 2147483647 w 2520"/>
                <a:gd name="T55" fmla="*/ 2147483647 h 2521"/>
                <a:gd name="T56" fmla="*/ 2147483647 w 2520"/>
                <a:gd name="T57" fmla="*/ 2147483647 h 2521"/>
                <a:gd name="T58" fmla="*/ 2147483647 w 2520"/>
                <a:gd name="T59" fmla="*/ 2147483647 h 2521"/>
                <a:gd name="T60" fmla="*/ 2147483647 w 2520"/>
                <a:gd name="T61" fmla="*/ 2147483647 h 2521"/>
                <a:gd name="T62" fmla="*/ 2147483647 w 2520"/>
                <a:gd name="T63" fmla="*/ 2147483647 h 2521"/>
                <a:gd name="T64" fmla="*/ 2147483647 w 2520"/>
                <a:gd name="T65" fmla="*/ 2147483647 h 2521"/>
                <a:gd name="T66" fmla="*/ 2147483647 w 2520"/>
                <a:gd name="T67" fmla="*/ 2147483647 h 2521"/>
                <a:gd name="T68" fmla="*/ 2147483647 w 2520"/>
                <a:gd name="T69" fmla="*/ 2147483647 h 2521"/>
                <a:gd name="T70" fmla="*/ 2147483647 w 2520"/>
                <a:gd name="T71" fmla="*/ 2147483647 h 2521"/>
                <a:gd name="T72" fmla="*/ 2147483647 w 2520"/>
                <a:gd name="T73" fmla="*/ 2147483647 h 2521"/>
                <a:gd name="T74" fmla="*/ 2147483647 w 2520"/>
                <a:gd name="T75" fmla="*/ 2147483647 h 2521"/>
                <a:gd name="T76" fmla="*/ 2147483647 w 2520"/>
                <a:gd name="T77" fmla="*/ 2147483647 h 2521"/>
                <a:gd name="T78" fmla="*/ 2147483647 w 2520"/>
                <a:gd name="T79" fmla="*/ 2147483647 h 2521"/>
                <a:gd name="T80" fmla="*/ 0 w 2520"/>
                <a:gd name="T81" fmla="*/ 2147483647 h 252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20"/>
                <a:gd name="T124" fmla="*/ 0 h 2521"/>
                <a:gd name="T125" fmla="*/ 2520 w 2520"/>
                <a:gd name="T126" fmla="*/ 2521 h 252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20" h="2521">
                  <a:moveTo>
                    <a:pt x="0" y="1638"/>
                  </a:moveTo>
                  <a:lnTo>
                    <a:pt x="83" y="460"/>
                  </a:lnTo>
                  <a:lnTo>
                    <a:pt x="102" y="350"/>
                  </a:lnTo>
                  <a:lnTo>
                    <a:pt x="157" y="249"/>
                  </a:lnTo>
                  <a:lnTo>
                    <a:pt x="239" y="175"/>
                  </a:lnTo>
                  <a:lnTo>
                    <a:pt x="341" y="120"/>
                  </a:lnTo>
                  <a:lnTo>
                    <a:pt x="460" y="102"/>
                  </a:lnTo>
                  <a:lnTo>
                    <a:pt x="552" y="120"/>
                  </a:lnTo>
                  <a:lnTo>
                    <a:pt x="635" y="157"/>
                  </a:lnTo>
                  <a:lnTo>
                    <a:pt x="708" y="212"/>
                  </a:lnTo>
                  <a:lnTo>
                    <a:pt x="718" y="212"/>
                  </a:lnTo>
                  <a:lnTo>
                    <a:pt x="727" y="221"/>
                  </a:lnTo>
                  <a:lnTo>
                    <a:pt x="736" y="221"/>
                  </a:lnTo>
                  <a:lnTo>
                    <a:pt x="828" y="286"/>
                  </a:lnTo>
                  <a:lnTo>
                    <a:pt x="929" y="332"/>
                  </a:lnTo>
                  <a:lnTo>
                    <a:pt x="1049" y="350"/>
                  </a:lnTo>
                  <a:lnTo>
                    <a:pt x="1159" y="332"/>
                  </a:lnTo>
                  <a:lnTo>
                    <a:pt x="1260" y="295"/>
                  </a:lnTo>
                  <a:lnTo>
                    <a:pt x="1692" y="83"/>
                  </a:lnTo>
                  <a:lnTo>
                    <a:pt x="1830" y="19"/>
                  </a:lnTo>
                  <a:lnTo>
                    <a:pt x="1986" y="0"/>
                  </a:lnTo>
                  <a:lnTo>
                    <a:pt x="2152" y="28"/>
                  </a:lnTo>
                  <a:lnTo>
                    <a:pt x="2299" y="102"/>
                  </a:lnTo>
                  <a:lnTo>
                    <a:pt x="2419" y="221"/>
                  </a:lnTo>
                  <a:lnTo>
                    <a:pt x="2492" y="368"/>
                  </a:lnTo>
                  <a:lnTo>
                    <a:pt x="2520" y="534"/>
                  </a:lnTo>
                  <a:lnTo>
                    <a:pt x="2501" y="672"/>
                  </a:lnTo>
                  <a:lnTo>
                    <a:pt x="2455" y="791"/>
                  </a:lnTo>
                  <a:lnTo>
                    <a:pt x="1573" y="2217"/>
                  </a:lnTo>
                  <a:lnTo>
                    <a:pt x="1435" y="2346"/>
                  </a:lnTo>
                  <a:lnTo>
                    <a:pt x="1278" y="2438"/>
                  </a:lnTo>
                  <a:lnTo>
                    <a:pt x="1095" y="2502"/>
                  </a:lnTo>
                  <a:lnTo>
                    <a:pt x="892" y="2521"/>
                  </a:lnTo>
                  <a:lnTo>
                    <a:pt x="690" y="2493"/>
                  </a:lnTo>
                  <a:lnTo>
                    <a:pt x="506" y="2429"/>
                  </a:lnTo>
                  <a:lnTo>
                    <a:pt x="341" y="2318"/>
                  </a:lnTo>
                  <a:lnTo>
                    <a:pt x="203" y="2180"/>
                  </a:lnTo>
                  <a:lnTo>
                    <a:pt x="92" y="2015"/>
                  </a:lnTo>
                  <a:lnTo>
                    <a:pt x="28" y="1822"/>
                  </a:lnTo>
                  <a:lnTo>
                    <a:pt x="0" y="1619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Quadtree Data Structure</a:t>
            </a:r>
          </a:p>
        </p:txBody>
      </p:sp>
      <p:grpSp>
        <p:nvGrpSpPr>
          <p:cNvPr id="64515" name="Group 201"/>
          <p:cNvGrpSpPr>
            <a:grpSpLocks/>
          </p:cNvGrpSpPr>
          <p:nvPr/>
        </p:nvGrpSpPr>
        <p:grpSpPr bwMode="auto">
          <a:xfrm>
            <a:off x="3952875" y="1925638"/>
            <a:ext cx="1212850" cy="1206500"/>
            <a:chOff x="2490" y="1213"/>
            <a:chExt cx="764" cy="760"/>
          </a:xfrm>
        </p:grpSpPr>
        <p:sp>
          <p:nvSpPr>
            <p:cNvPr id="64609" name="Rectangle 25"/>
            <p:cNvSpPr>
              <a:spLocks noChangeArrowheads="1"/>
            </p:cNvSpPr>
            <p:nvPr/>
          </p:nvSpPr>
          <p:spPr bwMode="auto">
            <a:xfrm>
              <a:off x="2490" y="1213"/>
              <a:ext cx="764" cy="7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10" name="Line 26"/>
            <p:cNvSpPr>
              <a:spLocks noChangeShapeType="1"/>
            </p:cNvSpPr>
            <p:nvPr/>
          </p:nvSpPr>
          <p:spPr bwMode="auto">
            <a:xfrm>
              <a:off x="2490" y="1595"/>
              <a:ext cx="76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11" name="Line 27"/>
            <p:cNvSpPr>
              <a:spLocks noChangeShapeType="1"/>
            </p:cNvSpPr>
            <p:nvPr/>
          </p:nvSpPr>
          <p:spPr bwMode="auto">
            <a:xfrm flipV="1">
              <a:off x="2872" y="1225"/>
              <a:ext cx="1" cy="7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12" name="Freeform 28"/>
            <p:cNvSpPr>
              <a:spLocks/>
            </p:cNvSpPr>
            <p:nvPr/>
          </p:nvSpPr>
          <p:spPr bwMode="auto">
            <a:xfrm>
              <a:off x="2650" y="1358"/>
              <a:ext cx="59" cy="89"/>
            </a:xfrm>
            <a:custGeom>
              <a:avLst/>
              <a:gdLst>
                <a:gd name="T0" fmla="*/ 59 w 59"/>
                <a:gd name="T1" fmla="*/ 77 h 89"/>
                <a:gd name="T2" fmla="*/ 59 w 59"/>
                <a:gd name="T3" fmla="*/ 89 h 89"/>
                <a:gd name="T4" fmla="*/ 0 w 59"/>
                <a:gd name="T5" fmla="*/ 89 h 89"/>
                <a:gd name="T6" fmla="*/ 0 w 59"/>
                <a:gd name="T7" fmla="*/ 85 h 89"/>
                <a:gd name="T8" fmla="*/ 0 w 59"/>
                <a:gd name="T9" fmla="*/ 81 h 89"/>
                <a:gd name="T10" fmla="*/ 4 w 59"/>
                <a:gd name="T11" fmla="*/ 77 h 89"/>
                <a:gd name="T12" fmla="*/ 8 w 59"/>
                <a:gd name="T13" fmla="*/ 70 h 89"/>
                <a:gd name="T14" fmla="*/ 12 w 59"/>
                <a:gd name="T15" fmla="*/ 66 h 89"/>
                <a:gd name="T16" fmla="*/ 20 w 59"/>
                <a:gd name="T17" fmla="*/ 58 h 89"/>
                <a:gd name="T18" fmla="*/ 35 w 59"/>
                <a:gd name="T19" fmla="*/ 46 h 89"/>
                <a:gd name="T20" fmla="*/ 39 w 59"/>
                <a:gd name="T21" fmla="*/ 39 h 89"/>
                <a:gd name="T22" fmla="*/ 43 w 59"/>
                <a:gd name="T23" fmla="*/ 31 h 89"/>
                <a:gd name="T24" fmla="*/ 47 w 59"/>
                <a:gd name="T25" fmla="*/ 27 h 89"/>
                <a:gd name="T26" fmla="*/ 43 w 59"/>
                <a:gd name="T27" fmla="*/ 19 h 89"/>
                <a:gd name="T28" fmla="*/ 39 w 59"/>
                <a:gd name="T29" fmla="*/ 15 h 89"/>
                <a:gd name="T30" fmla="*/ 35 w 59"/>
                <a:gd name="T31" fmla="*/ 11 h 89"/>
                <a:gd name="T32" fmla="*/ 31 w 59"/>
                <a:gd name="T33" fmla="*/ 11 h 89"/>
                <a:gd name="T34" fmla="*/ 24 w 59"/>
                <a:gd name="T35" fmla="*/ 11 h 89"/>
                <a:gd name="T36" fmla="*/ 16 w 59"/>
                <a:gd name="T37" fmla="*/ 15 h 89"/>
                <a:gd name="T38" fmla="*/ 16 w 59"/>
                <a:gd name="T39" fmla="*/ 19 h 89"/>
                <a:gd name="T40" fmla="*/ 12 w 59"/>
                <a:gd name="T41" fmla="*/ 27 h 89"/>
                <a:gd name="T42" fmla="*/ 0 w 59"/>
                <a:gd name="T43" fmla="*/ 27 h 89"/>
                <a:gd name="T44" fmla="*/ 4 w 59"/>
                <a:gd name="T45" fmla="*/ 15 h 89"/>
                <a:gd name="T46" fmla="*/ 8 w 59"/>
                <a:gd name="T47" fmla="*/ 7 h 89"/>
                <a:gd name="T48" fmla="*/ 20 w 59"/>
                <a:gd name="T49" fmla="*/ 3 h 89"/>
                <a:gd name="T50" fmla="*/ 31 w 59"/>
                <a:gd name="T51" fmla="*/ 0 h 89"/>
                <a:gd name="T52" fmla="*/ 39 w 59"/>
                <a:gd name="T53" fmla="*/ 3 h 89"/>
                <a:gd name="T54" fmla="*/ 51 w 59"/>
                <a:gd name="T55" fmla="*/ 7 h 89"/>
                <a:gd name="T56" fmla="*/ 55 w 59"/>
                <a:gd name="T57" fmla="*/ 15 h 89"/>
                <a:gd name="T58" fmla="*/ 59 w 59"/>
                <a:gd name="T59" fmla="*/ 27 h 89"/>
                <a:gd name="T60" fmla="*/ 55 w 59"/>
                <a:gd name="T61" fmla="*/ 31 h 89"/>
                <a:gd name="T62" fmla="*/ 55 w 59"/>
                <a:gd name="T63" fmla="*/ 35 h 89"/>
                <a:gd name="T64" fmla="*/ 51 w 59"/>
                <a:gd name="T65" fmla="*/ 42 h 89"/>
                <a:gd name="T66" fmla="*/ 47 w 59"/>
                <a:gd name="T67" fmla="*/ 46 h 89"/>
                <a:gd name="T68" fmla="*/ 43 w 59"/>
                <a:gd name="T69" fmla="*/ 54 h 89"/>
                <a:gd name="T70" fmla="*/ 31 w 59"/>
                <a:gd name="T71" fmla="*/ 62 h 89"/>
                <a:gd name="T72" fmla="*/ 24 w 59"/>
                <a:gd name="T73" fmla="*/ 70 h 89"/>
                <a:gd name="T74" fmla="*/ 20 w 59"/>
                <a:gd name="T75" fmla="*/ 74 h 89"/>
                <a:gd name="T76" fmla="*/ 16 w 59"/>
                <a:gd name="T77" fmla="*/ 77 h 89"/>
                <a:gd name="T78" fmla="*/ 16 w 59"/>
                <a:gd name="T79" fmla="*/ 77 h 89"/>
                <a:gd name="T80" fmla="*/ 59 w 59"/>
                <a:gd name="T81" fmla="*/ 77 h 8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9"/>
                <a:gd name="T124" fmla="*/ 0 h 89"/>
                <a:gd name="T125" fmla="*/ 59 w 59"/>
                <a:gd name="T126" fmla="*/ 89 h 8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9" h="89">
                  <a:moveTo>
                    <a:pt x="59" y="77"/>
                  </a:moveTo>
                  <a:lnTo>
                    <a:pt x="59" y="89"/>
                  </a:lnTo>
                  <a:lnTo>
                    <a:pt x="0" y="89"/>
                  </a:lnTo>
                  <a:lnTo>
                    <a:pt x="0" y="85"/>
                  </a:lnTo>
                  <a:lnTo>
                    <a:pt x="0" y="81"/>
                  </a:lnTo>
                  <a:lnTo>
                    <a:pt x="4" y="77"/>
                  </a:lnTo>
                  <a:lnTo>
                    <a:pt x="8" y="70"/>
                  </a:lnTo>
                  <a:lnTo>
                    <a:pt x="12" y="66"/>
                  </a:lnTo>
                  <a:lnTo>
                    <a:pt x="20" y="58"/>
                  </a:lnTo>
                  <a:lnTo>
                    <a:pt x="35" y="46"/>
                  </a:lnTo>
                  <a:lnTo>
                    <a:pt x="39" y="39"/>
                  </a:lnTo>
                  <a:lnTo>
                    <a:pt x="43" y="31"/>
                  </a:lnTo>
                  <a:lnTo>
                    <a:pt x="47" y="27"/>
                  </a:lnTo>
                  <a:lnTo>
                    <a:pt x="43" y="19"/>
                  </a:lnTo>
                  <a:lnTo>
                    <a:pt x="39" y="15"/>
                  </a:lnTo>
                  <a:lnTo>
                    <a:pt x="35" y="11"/>
                  </a:lnTo>
                  <a:lnTo>
                    <a:pt x="31" y="11"/>
                  </a:lnTo>
                  <a:lnTo>
                    <a:pt x="24" y="11"/>
                  </a:lnTo>
                  <a:lnTo>
                    <a:pt x="16" y="15"/>
                  </a:lnTo>
                  <a:lnTo>
                    <a:pt x="16" y="19"/>
                  </a:lnTo>
                  <a:lnTo>
                    <a:pt x="12" y="27"/>
                  </a:lnTo>
                  <a:lnTo>
                    <a:pt x="0" y="27"/>
                  </a:lnTo>
                  <a:lnTo>
                    <a:pt x="4" y="15"/>
                  </a:lnTo>
                  <a:lnTo>
                    <a:pt x="8" y="7"/>
                  </a:lnTo>
                  <a:lnTo>
                    <a:pt x="20" y="3"/>
                  </a:lnTo>
                  <a:lnTo>
                    <a:pt x="31" y="0"/>
                  </a:lnTo>
                  <a:lnTo>
                    <a:pt x="39" y="3"/>
                  </a:lnTo>
                  <a:lnTo>
                    <a:pt x="51" y="7"/>
                  </a:lnTo>
                  <a:lnTo>
                    <a:pt x="55" y="15"/>
                  </a:lnTo>
                  <a:lnTo>
                    <a:pt x="59" y="27"/>
                  </a:lnTo>
                  <a:lnTo>
                    <a:pt x="55" y="31"/>
                  </a:lnTo>
                  <a:lnTo>
                    <a:pt x="55" y="35"/>
                  </a:lnTo>
                  <a:lnTo>
                    <a:pt x="51" y="42"/>
                  </a:lnTo>
                  <a:lnTo>
                    <a:pt x="47" y="46"/>
                  </a:lnTo>
                  <a:lnTo>
                    <a:pt x="43" y="54"/>
                  </a:lnTo>
                  <a:lnTo>
                    <a:pt x="31" y="62"/>
                  </a:lnTo>
                  <a:lnTo>
                    <a:pt x="24" y="70"/>
                  </a:lnTo>
                  <a:lnTo>
                    <a:pt x="20" y="74"/>
                  </a:lnTo>
                  <a:lnTo>
                    <a:pt x="16" y="77"/>
                  </a:lnTo>
                  <a:lnTo>
                    <a:pt x="59" y="7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13" name="Freeform 29"/>
            <p:cNvSpPr>
              <a:spLocks/>
            </p:cNvSpPr>
            <p:nvPr/>
          </p:nvSpPr>
          <p:spPr bwMode="auto">
            <a:xfrm>
              <a:off x="3040" y="1358"/>
              <a:ext cx="58" cy="93"/>
            </a:xfrm>
            <a:custGeom>
              <a:avLst/>
              <a:gdLst>
                <a:gd name="T0" fmla="*/ 0 w 58"/>
                <a:gd name="T1" fmla="*/ 66 h 93"/>
                <a:gd name="T2" fmla="*/ 11 w 58"/>
                <a:gd name="T3" fmla="*/ 66 h 93"/>
                <a:gd name="T4" fmla="*/ 15 w 58"/>
                <a:gd name="T5" fmla="*/ 74 h 93"/>
                <a:gd name="T6" fmla="*/ 19 w 58"/>
                <a:gd name="T7" fmla="*/ 77 h 93"/>
                <a:gd name="T8" fmla="*/ 23 w 58"/>
                <a:gd name="T9" fmla="*/ 81 h 93"/>
                <a:gd name="T10" fmla="*/ 31 w 58"/>
                <a:gd name="T11" fmla="*/ 81 h 93"/>
                <a:gd name="T12" fmla="*/ 39 w 58"/>
                <a:gd name="T13" fmla="*/ 81 h 93"/>
                <a:gd name="T14" fmla="*/ 43 w 58"/>
                <a:gd name="T15" fmla="*/ 77 h 93"/>
                <a:gd name="T16" fmla="*/ 46 w 58"/>
                <a:gd name="T17" fmla="*/ 70 h 93"/>
                <a:gd name="T18" fmla="*/ 46 w 58"/>
                <a:gd name="T19" fmla="*/ 62 h 93"/>
                <a:gd name="T20" fmla="*/ 46 w 58"/>
                <a:gd name="T21" fmla="*/ 58 h 93"/>
                <a:gd name="T22" fmla="*/ 43 w 58"/>
                <a:gd name="T23" fmla="*/ 50 h 93"/>
                <a:gd name="T24" fmla="*/ 39 w 58"/>
                <a:gd name="T25" fmla="*/ 46 h 93"/>
                <a:gd name="T26" fmla="*/ 31 w 58"/>
                <a:gd name="T27" fmla="*/ 46 h 93"/>
                <a:gd name="T28" fmla="*/ 27 w 58"/>
                <a:gd name="T29" fmla="*/ 46 h 93"/>
                <a:gd name="T30" fmla="*/ 23 w 58"/>
                <a:gd name="T31" fmla="*/ 46 h 93"/>
                <a:gd name="T32" fmla="*/ 23 w 58"/>
                <a:gd name="T33" fmla="*/ 39 h 93"/>
                <a:gd name="T34" fmla="*/ 23 w 58"/>
                <a:gd name="T35" fmla="*/ 39 h 93"/>
                <a:gd name="T36" fmla="*/ 27 w 58"/>
                <a:gd name="T37" fmla="*/ 39 h 93"/>
                <a:gd name="T38" fmla="*/ 31 w 58"/>
                <a:gd name="T39" fmla="*/ 39 h 93"/>
                <a:gd name="T40" fmla="*/ 39 w 58"/>
                <a:gd name="T41" fmla="*/ 35 h 93"/>
                <a:gd name="T42" fmla="*/ 43 w 58"/>
                <a:gd name="T43" fmla="*/ 31 h 93"/>
                <a:gd name="T44" fmla="*/ 43 w 58"/>
                <a:gd name="T45" fmla="*/ 23 h 93"/>
                <a:gd name="T46" fmla="*/ 43 w 58"/>
                <a:gd name="T47" fmla="*/ 19 h 93"/>
                <a:gd name="T48" fmla="*/ 39 w 58"/>
                <a:gd name="T49" fmla="*/ 15 h 93"/>
                <a:gd name="T50" fmla="*/ 35 w 58"/>
                <a:gd name="T51" fmla="*/ 11 h 93"/>
                <a:gd name="T52" fmla="*/ 27 w 58"/>
                <a:gd name="T53" fmla="*/ 11 h 93"/>
                <a:gd name="T54" fmla="*/ 23 w 58"/>
                <a:gd name="T55" fmla="*/ 11 h 93"/>
                <a:gd name="T56" fmla="*/ 19 w 58"/>
                <a:gd name="T57" fmla="*/ 15 h 93"/>
                <a:gd name="T58" fmla="*/ 15 w 58"/>
                <a:gd name="T59" fmla="*/ 19 h 93"/>
                <a:gd name="T60" fmla="*/ 15 w 58"/>
                <a:gd name="T61" fmla="*/ 27 h 93"/>
                <a:gd name="T62" fmla="*/ 4 w 58"/>
                <a:gd name="T63" fmla="*/ 23 h 93"/>
                <a:gd name="T64" fmla="*/ 4 w 58"/>
                <a:gd name="T65" fmla="*/ 15 h 93"/>
                <a:gd name="T66" fmla="*/ 11 w 58"/>
                <a:gd name="T67" fmla="*/ 7 h 93"/>
                <a:gd name="T68" fmla="*/ 19 w 58"/>
                <a:gd name="T69" fmla="*/ 3 h 93"/>
                <a:gd name="T70" fmla="*/ 27 w 58"/>
                <a:gd name="T71" fmla="*/ 0 h 93"/>
                <a:gd name="T72" fmla="*/ 35 w 58"/>
                <a:gd name="T73" fmla="*/ 3 h 93"/>
                <a:gd name="T74" fmla="*/ 43 w 58"/>
                <a:gd name="T75" fmla="*/ 3 h 93"/>
                <a:gd name="T76" fmla="*/ 46 w 58"/>
                <a:gd name="T77" fmla="*/ 7 h 93"/>
                <a:gd name="T78" fmla="*/ 50 w 58"/>
                <a:gd name="T79" fmla="*/ 11 h 93"/>
                <a:gd name="T80" fmla="*/ 54 w 58"/>
                <a:gd name="T81" fmla="*/ 19 h 93"/>
                <a:gd name="T82" fmla="*/ 54 w 58"/>
                <a:gd name="T83" fmla="*/ 23 h 93"/>
                <a:gd name="T84" fmla="*/ 54 w 58"/>
                <a:gd name="T85" fmla="*/ 31 h 93"/>
                <a:gd name="T86" fmla="*/ 50 w 58"/>
                <a:gd name="T87" fmla="*/ 35 h 93"/>
                <a:gd name="T88" fmla="*/ 46 w 58"/>
                <a:gd name="T89" fmla="*/ 39 h 93"/>
                <a:gd name="T90" fmla="*/ 43 w 58"/>
                <a:gd name="T91" fmla="*/ 42 h 93"/>
                <a:gd name="T92" fmla="*/ 50 w 58"/>
                <a:gd name="T93" fmla="*/ 42 h 93"/>
                <a:gd name="T94" fmla="*/ 54 w 58"/>
                <a:gd name="T95" fmla="*/ 50 h 93"/>
                <a:gd name="T96" fmla="*/ 58 w 58"/>
                <a:gd name="T97" fmla="*/ 54 h 93"/>
                <a:gd name="T98" fmla="*/ 58 w 58"/>
                <a:gd name="T99" fmla="*/ 62 h 93"/>
                <a:gd name="T100" fmla="*/ 58 w 58"/>
                <a:gd name="T101" fmla="*/ 74 h 93"/>
                <a:gd name="T102" fmla="*/ 50 w 58"/>
                <a:gd name="T103" fmla="*/ 85 h 93"/>
                <a:gd name="T104" fmla="*/ 43 w 58"/>
                <a:gd name="T105" fmla="*/ 89 h 93"/>
                <a:gd name="T106" fmla="*/ 31 w 58"/>
                <a:gd name="T107" fmla="*/ 93 h 93"/>
                <a:gd name="T108" fmla="*/ 19 w 58"/>
                <a:gd name="T109" fmla="*/ 89 h 93"/>
                <a:gd name="T110" fmla="*/ 11 w 58"/>
                <a:gd name="T111" fmla="*/ 85 h 93"/>
                <a:gd name="T112" fmla="*/ 4 w 58"/>
                <a:gd name="T113" fmla="*/ 77 h 93"/>
                <a:gd name="T114" fmla="*/ 0 w 58"/>
                <a:gd name="T115" fmla="*/ 66 h 9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8"/>
                <a:gd name="T175" fmla="*/ 0 h 93"/>
                <a:gd name="T176" fmla="*/ 58 w 58"/>
                <a:gd name="T177" fmla="*/ 93 h 9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8" h="93">
                  <a:moveTo>
                    <a:pt x="0" y="66"/>
                  </a:moveTo>
                  <a:lnTo>
                    <a:pt x="11" y="66"/>
                  </a:lnTo>
                  <a:lnTo>
                    <a:pt x="15" y="74"/>
                  </a:lnTo>
                  <a:lnTo>
                    <a:pt x="19" y="77"/>
                  </a:lnTo>
                  <a:lnTo>
                    <a:pt x="23" y="81"/>
                  </a:lnTo>
                  <a:lnTo>
                    <a:pt x="31" y="81"/>
                  </a:lnTo>
                  <a:lnTo>
                    <a:pt x="39" y="81"/>
                  </a:lnTo>
                  <a:lnTo>
                    <a:pt x="43" y="77"/>
                  </a:lnTo>
                  <a:lnTo>
                    <a:pt x="46" y="70"/>
                  </a:lnTo>
                  <a:lnTo>
                    <a:pt x="46" y="62"/>
                  </a:lnTo>
                  <a:lnTo>
                    <a:pt x="46" y="58"/>
                  </a:lnTo>
                  <a:lnTo>
                    <a:pt x="43" y="50"/>
                  </a:lnTo>
                  <a:lnTo>
                    <a:pt x="39" y="46"/>
                  </a:lnTo>
                  <a:lnTo>
                    <a:pt x="31" y="46"/>
                  </a:lnTo>
                  <a:lnTo>
                    <a:pt x="27" y="46"/>
                  </a:lnTo>
                  <a:lnTo>
                    <a:pt x="23" y="46"/>
                  </a:lnTo>
                  <a:lnTo>
                    <a:pt x="23" y="39"/>
                  </a:lnTo>
                  <a:lnTo>
                    <a:pt x="27" y="39"/>
                  </a:lnTo>
                  <a:lnTo>
                    <a:pt x="31" y="39"/>
                  </a:lnTo>
                  <a:lnTo>
                    <a:pt x="39" y="35"/>
                  </a:lnTo>
                  <a:lnTo>
                    <a:pt x="43" y="31"/>
                  </a:lnTo>
                  <a:lnTo>
                    <a:pt x="43" y="23"/>
                  </a:lnTo>
                  <a:lnTo>
                    <a:pt x="43" y="19"/>
                  </a:lnTo>
                  <a:lnTo>
                    <a:pt x="39" y="15"/>
                  </a:lnTo>
                  <a:lnTo>
                    <a:pt x="35" y="11"/>
                  </a:lnTo>
                  <a:lnTo>
                    <a:pt x="27" y="11"/>
                  </a:lnTo>
                  <a:lnTo>
                    <a:pt x="23" y="11"/>
                  </a:lnTo>
                  <a:lnTo>
                    <a:pt x="19" y="15"/>
                  </a:lnTo>
                  <a:lnTo>
                    <a:pt x="15" y="19"/>
                  </a:lnTo>
                  <a:lnTo>
                    <a:pt x="15" y="27"/>
                  </a:lnTo>
                  <a:lnTo>
                    <a:pt x="4" y="23"/>
                  </a:lnTo>
                  <a:lnTo>
                    <a:pt x="4" y="15"/>
                  </a:lnTo>
                  <a:lnTo>
                    <a:pt x="11" y="7"/>
                  </a:lnTo>
                  <a:lnTo>
                    <a:pt x="19" y="3"/>
                  </a:lnTo>
                  <a:lnTo>
                    <a:pt x="27" y="0"/>
                  </a:lnTo>
                  <a:lnTo>
                    <a:pt x="35" y="3"/>
                  </a:lnTo>
                  <a:lnTo>
                    <a:pt x="43" y="3"/>
                  </a:lnTo>
                  <a:lnTo>
                    <a:pt x="46" y="7"/>
                  </a:lnTo>
                  <a:lnTo>
                    <a:pt x="50" y="11"/>
                  </a:lnTo>
                  <a:lnTo>
                    <a:pt x="54" y="19"/>
                  </a:lnTo>
                  <a:lnTo>
                    <a:pt x="54" y="23"/>
                  </a:lnTo>
                  <a:lnTo>
                    <a:pt x="54" y="31"/>
                  </a:lnTo>
                  <a:lnTo>
                    <a:pt x="50" y="35"/>
                  </a:lnTo>
                  <a:lnTo>
                    <a:pt x="46" y="39"/>
                  </a:lnTo>
                  <a:lnTo>
                    <a:pt x="43" y="42"/>
                  </a:lnTo>
                  <a:lnTo>
                    <a:pt x="50" y="42"/>
                  </a:lnTo>
                  <a:lnTo>
                    <a:pt x="54" y="50"/>
                  </a:lnTo>
                  <a:lnTo>
                    <a:pt x="58" y="54"/>
                  </a:lnTo>
                  <a:lnTo>
                    <a:pt x="58" y="62"/>
                  </a:lnTo>
                  <a:lnTo>
                    <a:pt x="58" y="74"/>
                  </a:lnTo>
                  <a:lnTo>
                    <a:pt x="50" y="85"/>
                  </a:lnTo>
                  <a:lnTo>
                    <a:pt x="43" y="89"/>
                  </a:lnTo>
                  <a:lnTo>
                    <a:pt x="31" y="93"/>
                  </a:lnTo>
                  <a:lnTo>
                    <a:pt x="19" y="89"/>
                  </a:lnTo>
                  <a:lnTo>
                    <a:pt x="11" y="85"/>
                  </a:lnTo>
                  <a:lnTo>
                    <a:pt x="4" y="77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14" name="Freeform 30"/>
            <p:cNvSpPr>
              <a:spLocks noEditPoints="1"/>
            </p:cNvSpPr>
            <p:nvPr/>
          </p:nvSpPr>
          <p:spPr bwMode="auto">
            <a:xfrm>
              <a:off x="2650" y="1747"/>
              <a:ext cx="59" cy="93"/>
            </a:xfrm>
            <a:custGeom>
              <a:avLst/>
              <a:gdLst>
                <a:gd name="T0" fmla="*/ 0 w 59"/>
                <a:gd name="T1" fmla="*/ 47 h 93"/>
                <a:gd name="T2" fmla="*/ 0 w 59"/>
                <a:gd name="T3" fmla="*/ 31 h 93"/>
                <a:gd name="T4" fmla="*/ 4 w 59"/>
                <a:gd name="T5" fmla="*/ 19 h 93"/>
                <a:gd name="T6" fmla="*/ 8 w 59"/>
                <a:gd name="T7" fmla="*/ 12 h 93"/>
                <a:gd name="T8" fmla="*/ 16 w 59"/>
                <a:gd name="T9" fmla="*/ 8 h 93"/>
                <a:gd name="T10" fmla="*/ 20 w 59"/>
                <a:gd name="T11" fmla="*/ 4 h 93"/>
                <a:gd name="T12" fmla="*/ 31 w 59"/>
                <a:gd name="T13" fmla="*/ 0 h 93"/>
                <a:gd name="T14" fmla="*/ 39 w 59"/>
                <a:gd name="T15" fmla="*/ 4 h 93"/>
                <a:gd name="T16" fmla="*/ 43 w 59"/>
                <a:gd name="T17" fmla="*/ 4 h 93"/>
                <a:gd name="T18" fmla="*/ 47 w 59"/>
                <a:gd name="T19" fmla="*/ 8 h 93"/>
                <a:gd name="T20" fmla="*/ 51 w 59"/>
                <a:gd name="T21" fmla="*/ 12 h 93"/>
                <a:gd name="T22" fmla="*/ 55 w 59"/>
                <a:gd name="T23" fmla="*/ 19 h 93"/>
                <a:gd name="T24" fmla="*/ 59 w 59"/>
                <a:gd name="T25" fmla="*/ 27 h 93"/>
                <a:gd name="T26" fmla="*/ 59 w 59"/>
                <a:gd name="T27" fmla="*/ 35 h 93"/>
                <a:gd name="T28" fmla="*/ 59 w 59"/>
                <a:gd name="T29" fmla="*/ 47 h 93"/>
                <a:gd name="T30" fmla="*/ 59 w 59"/>
                <a:gd name="T31" fmla="*/ 62 h 93"/>
                <a:gd name="T32" fmla="*/ 55 w 59"/>
                <a:gd name="T33" fmla="*/ 74 h 93"/>
                <a:gd name="T34" fmla="*/ 51 w 59"/>
                <a:gd name="T35" fmla="*/ 82 h 93"/>
                <a:gd name="T36" fmla="*/ 47 w 59"/>
                <a:gd name="T37" fmla="*/ 86 h 93"/>
                <a:gd name="T38" fmla="*/ 39 w 59"/>
                <a:gd name="T39" fmla="*/ 90 h 93"/>
                <a:gd name="T40" fmla="*/ 31 w 59"/>
                <a:gd name="T41" fmla="*/ 93 h 93"/>
                <a:gd name="T42" fmla="*/ 20 w 59"/>
                <a:gd name="T43" fmla="*/ 90 h 93"/>
                <a:gd name="T44" fmla="*/ 12 w 59"/>
                <a:gd name="T45" fmla="*/ 86 h 93"/>
                <a:gd name="T46" fmla="*/ 4 w 59"/>
                <a:gd name="T47" fmla="*/ 74 h 93"/>
                <a:gd name="T48" fmla="*/ 4 w 59"/>
                <a:gd name="T49" fmla="*/ 62 h 93"/>
                <a:gd name="T50" fmla="*/ 0 w 59"/>
                <a:gd name="T51" fmla="*/ 47 h 93"/>
                <a:gd name="T52" fmla="*/ 12 w 59"/>
                <a:gd name="T53" fmla="*/ 47 h 93"/>
                <a:gd name="T54" fmla="*/ 12 w 59"/>
                <a:gd name="T55" fmla="*/ 58 h 93"/>
                <a:gd name="T56" fmla="*/ 16 w 59"/>
                <a:gd name="T57" fmla="*/ 70 h 93"/>
                <a:gd name="T58" fmla="*/ 20 w 59"/>
                <a:gd name="T59" fmla="*/ 74 h 93"/>
                <a:gd name="T60" fmla="*/ 24 w 59"/>
                <a:gd name="T61" fmla="*/ 82 h 93"/>
                <a:gd name="T62" fmla="*/ 31 w 59"/>
                <a:gd name="T63" fmla="*/ 82 h 93"/>
                <a:gd name="T64" fmla="*/ 39 w 59"/>
                <a:gd name="T65" fmla="*/ 82 h 93"/>
                <a:gd name="T66" fmla="*/ 43 w 59"/>
                <a:gd name="T67" fmla="*/ 74 h 93"/>
                <a:gd name="T68" fmla="*/ 47 w 59"/>
                <a:gd name="T69" fmla="*/ 70 h 93"/>
                <a:gd name="T70" fmla="*/ 47 w 59"/>
                <a:gd name="T71" fmla="*/ 58 h 93"/>
                <a:gd name="T72" fmla="*/ 47 w 59"/>
                <a:gd name="T73" fmla="*/ 47 h 93"/>
                <a:gd name="T74" fmla="*/ 47 w 59"/>
                <a:gd name="T75" fmla="*/ 35 h 93"/>
                <a:gd name="T76" fmla="*/ 47 w 59"/>
                <a:gd name="T77" fmla="*/ 23 h 93"/>
                <a:gd name="T78" fmla="*/ 43 w 59"/>
                <a:gd name="T79" fmla="*/ 19 h 93"/>
                <a:gd name="T80" fmla="*/ 39 w 59"/>
                <a:gd name="T81" fmla="*/ 16 h 93"/>
                <a:gd name="T82" fmla="*/ 31 w 59"/>
                <a:gd name="T83" fmla="*/ 12 h 93"/>
                <a:gd name="T84" fmla="*/ 24 w 59"/>
                <a:gd name="T85" fmla="*/ 12 h 93"/>
                <a:gd name="T86" fmla="*/ 20 w 59"/>
                <a:gd name="T87" fmla="*/ 19 h 93"/>
                <a:gd name="T88" fmla="*/ 16 w 59"/>
                <a:gd name="T89" fmla="*/ 23 h 93"/>
                <a:gd name="T90" fmla="*/ 12 w 59"/>
                <a:gd name="T91" fmla="*/ 35 h 93"/>
                <a:gd name="T92" fmla="*/ 12 w 59"/>
                <a:gd name="T93" fmla="*/ 47 h 9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9"/>
                <a:gd name="T142" fmla="*/ 0 h 93"/>
                <a:gd name="T143" fmla="*/ 59 w 59"/>
                <a:gd name="T144" fmla="*/ 93 h 9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9" h="93">
                  <a:moveTo>
                    <a:pt x="0" y="47"/>
                  </a:moveTo>
                  <a:lnTo>
                    <a:pt x="0" y="31"/>
                  </a:lnTo>
                  <a:lnTo>
                    <a:pt x="4" y="19"/>
                  </a:lnTo>
                  <a:lnTo>
                    <a:pt x="8" y="12"/>
                  </a:lnTo>
                  <a:lnTo>
                    <a:pt x="16" y="8"/>
                  </a:lnTo>
                  <a:lnTo>
                    <a:pt x="20" y="4"/>
                  </a:lnTo>
                  <a:lnTo>
                    <a:pt x="31" y="0"/>
                  </a:lnTo>
                  <a:lnTo>
                    <a:pt x="39" y="4"/>
                  </a:lnTo>
                  <a:lnTo>
                    <a:pt x="43" y="4"/>
                  </a:lnTo>
                  <a:lnTo>
                    <a:pt x="47" y="8"/>
                  </a:lnTo>
                  <a:lnTo>
                    <a:pt x="51" y="12"/>
                  </a:lnTo>
                  <a:lnTo>
                    <a:pt x="55" y="19"/>
                  </a:lnTo>
                  <a:lnTo>
                    <a:pt x="59" y="27"/>
                  </a:lnTo>
                  <a:lnTo>
                    <a:pt x="59" y="35"/>
                  </a:lnTo>
                  <a:lnTo>
                    <a:pt x="59" y="47"/>
                  </a:lnTo>
                  <a:lnTo>
                    <a:pt x="59" y="62"/>
                  </a:lnTo>
                  <a:lnTo>
                    <a:pt x="55" y="74"/>
                  </a:lnTo>
                  <a:lnTo>
                    <a:pt x="51" y="82"/>
                  </a:lnTo>
                  <a:lnTo>
                    <a:pt x="47" y="86"/>
                  </a:lnTo>
                  <a:lnTo>
                    <a:pt x="39" y="90"/>
                  </a:lnTo>
                  <a:lnTo>
                    <a:pt x="31" y="93"/>
                  </a:lnTo>
                  <a:lnTo>
                    <a:pt x="20" y="90"/>
                  </a:lnTo>
                  <a:lnTo>
                    <a:pt x="12" y="86"/>
                  </a:lnTo>
                  <a:lnTo>
                    <a:pt x="4" y="74"/>
                  </a:lnTo>
                  <a:lnTo>
                    <a:pt x="4" y="62"/>
                  </a:lnTo>
                  <a:lnTo>
                    <a:pt x="0" y="47"/>
                  </a:lnTo>
                  <a:close/>
                  <a:moveTo>
                    <a:pt x="12" y="47"/>
                  </a:moveTo>
                  <a:lnTo>
                    <a:pt x="12" y="58"/>
                  </a:lnTo>
                  <a:lnTo>
                    <a:pt x="16" y="70"/>
                  </a:lnTo>
                  <a:lnTo>
                    <a:pt x="20" y="74"/>
                  </a:lnTo>
                  <a:lnTo>
                    <a:pt x="24" y="82"/>
                  </a:lnTo>
                  <a:lnTo>
                    <a:pt x="31" y="82"/>
                  </a:lnTo>
                  <a:lnTo>
                    <a:pt x="39" y="82"/>
                  </a:lnTo>
                  <a:lnTo>
                    <a:pt x="43" y="74"/>
                  </a:lnTo>
                  <a:lnTo>
                    <a:pt x="47" y="70"/>
                  </a:lnTo>
                  <a:lnTo>
                    <a:pt x="47" y="58"/>
                  </a:lnTo>
                  <a:lnTo>
                    <a:pt x="47" y="47"/>
                  </a:lnTo>
                  <a:lnTo>
                    <a:pt x="47" y="35"/>
                  </a:lnTo>
                  <a:lnTo>
                    <a:pt x="47" y="23"/>
                  </a:lnTo>
                  <a:lnTo>
                    <a:pt x="43" y="19"/>
                  </a:lnTo>
                  <a:lnTo>
                    <a:pt x="39" y="16"/>
                  </a:lnTo>
                  <a:lnTo>
                    <a:pt x="31" y="12"/>
                  </a:lnTo>
                  <a:lnTo>
                    <a:pt x="24" y="12"/>
                  </a:lnTo>
                  <a:lnTo>
                    <a:pt x="20" y="19"/>
                  </a:lnTo>
                  <a:lnTo>
                    <a:pt x="16" y="23"/>
                  </a:lnTo>
                  <a:lnTo>
                    <a:pt x="12" y="35"/>
                  </a:lnTo>
                  <a:lnTo>
                    <a:pt x="12" y="4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15" name="Freeform 31"/>
            <p:cNvSpPr>
              <a:spLocks/>
            </p:cNvSpPr>
            <p:nvPr/>
          </p:nvSpPr>
          <p:spPr bwMode="auto">
            <a:xfrm>
              <a:off x="3048" y="1731"/>
              <a:ext cx="35" cy="90"/>
            </a:xfrm>
            <a:custGeom>
              <a:avLst/>
              <a:gdLst>
                <a:gd name="T0" fmla="*/ 35 w 35"/>
                <a:gd name="T1" fmla="*/ 90 h 90"/>
                <a:gd name="T2" fmla="*/ 23 w 35"/>
                <a:gd name="T3" fmla="*/ 90 h 90"/>
                <a:gd name="T4" fmla="*/ 23 w 35"/>
                <a:gd name="T5" fmla="*/ 20 h 90"/>
                <a:gd name="T6" fmla="*/ 15 w 35"/>
                <a:gd name="T7" fmla="*/ 24 h 90"/>
                <a:gd name="T8" fmla="*/ 11 w 35"/>
                <a:gd name="T9" fmla="*/ 28 h 90"/>
                <a:gd name="T10" fmla="*/ 7 w 35"/>
                <a:gd name="T11" fmla="*/ 32 h 90"/>
                <a:gd name="T12" fmla="*/ 0 w 35"/>
                <a:gd name="T13" fmla="*/ 35 h 90"/>
                <a:gd name="T14" fmla="*/ 0 w 35"/>
                <a:gd name="T15" fmla="*/ 24 h 90"/>
                <a:gd name="T16" fmla="*/ 7 w 35"/>
                <a:gd name="T17" fmla="*/ 20 h 90"/>
                <a:gd name="T18" fmla="*/ 15 w 35"/>
                <a:gd name="T19" fmla="*/ 12 h 90"/>
                <a:gd name="T20" fmla="*/ 23 w 35"/>
                <a:gd name="T21" fmla="*/ 8 h 90"/>
                <a:gd name="T22" fmla="*/ 27 w 35"/>
                <a:gd name="T23" fmla="*/ 0 h 90"/>
                <a:gd name="T24" fmla="*/ 35 w 35"/>
                <a:gd name="T25" fmla="*/ 0 h 90"/>
                <a:gd name="T26" fmla="*/ 35 w 35"/>
                <a:gd name="T27" fmla="*/ 90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5"/>
                <a:gd name="T43" fmla="*/ 0 h 90"/>
                <a:gd name="T44" fmla="*/ 35 w 35"/>
                <a:gd name="T45" fmla="*/ 90 h 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5" h="90">
                  <a:moveTo>
                    <a:pt x="35" y="90"/>
                  </a:moveTo>
                  <a:lnTo>
                    <a:pt x="23" y="90"/>
                  </a:lnTo>
                  <a:lnTo>
                    <a:pt x="23" y="20"/>
                  </a:lnTo>
                  <a:lnTo>
                    <a:pt x="15" y="24"/>
                  </a:lnTo>
                  <a:lnTo>
                    <a:pt x="11" y="28"/>
                  </a:lnTo>
                  <a:lnTo>
                    <a:pt x="7" y="32"/>
                  </a:lnTo>
                  <a:lnTo>
                    <a:pt x="0" y="35"/>
                  </a:lnTo>
                  <a:lnTo>
                    <a:pt x="0" y="24"/>
                  </a:lnTo>
                  <a:lnTo>
                    <a:pt x="7" y="20"/>
                  </a:lnTo>
                  <a:lnTo>
                    <a:pt x="15" y="12"/>
                  </a:lnTo>
                  <a:lnTo>
                    <a:pt x="23" y="8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5" y="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4516" name="グループ化 210"/>
          <p:cNvGrpSpPr>
            <a:grpSpLocks/>
          </p:cNvGrpSpPr>
          <p:nvPr/>
        </p:nvGrpSpPr>
        <p:grpSpPr bwMode="auto">
          <a:xfrm>
            <a:off x="558800" y="3714750"/>
            <a:ext cx="8020050" cy="1681163"/>
            <a:chOff x="558800" y="3714752"/>
            <a:chExt cx="8020051" cy="1681163"/>
          </a:xfrm>
        </p:grpSpPr>
        <p:sp>
          <p:nvSpPr>
            <p:cNvPr id="64538" name="Freeform 32"/>
            <p:cNvSpPr>
              <a:spLocks/>
            </p:cNvSpPr>
            <p:nvPr/>
          </p:nvSpPr>
          <p:spPr bwMode="auto">
            <a:xfrm>
              <a:off x="4379913" y="4141790"/>
              <a:ext cx="49213" cy="128588"/>
            </a:xfrm>
            <a:custGeom>
              <a:avLst/>
              <a:gdLst>
                <a:gd name="T0" fmla="*/ 2147483647 w 31"/>
                <a:gd name="T1" fmla="*/ 2147483647 h 81"/>
                <a:gd name="T2" fmla="*/ 2147483647 w 31"/>
                <a:gd name="T3" fmla="*/ 2147483647 h 81"/>
                <a:gd name="T4" fmla="*/ 2147483647 w 31"/>
                <a:gd name="T5" fmla="*/ 2147483647 h 81"/>
                <a:gd name="T6" fmla="*/ 2147483647 w 31"/>
                <a:gd name="T7" fmla="*/ 2147483647 h 81"/>
                <a:gd name="T8" fmla="*/ 2147483647 w 31"/>
                <a:gd name="T9" fmla="*/ 2147483647 h 81"/>
                <a:gd name="T10" fmla="*/ 2147483647 w 31"/>
                <a:gd name="T11" fmla="*/ 2147483647 h 81"/>
                <a:gd name="T12" fmla="*/ 0 w 31"/>
                <a:gd name="T13" fmla="*/ 2147483647 h 81"/>
                <a:gd name="T14" fmla="*/ 0 w 31"/>
                <a:gd name="T15" fmla="*/ 2147483647 h 81"/>
                <a:gd name="T16" fmla="*/ 2147483647 w 31"/>
                <a:gd name="T17" fmla="*/ 2147483647 h 81"/>
                <a:gd name="T18" fmla="*/ 2147483647 w 31"/>
                <a:gd name="T19" fmla="*/ 2147483647 h 81"/>
                <a:gd name="T20" fmla="*/ 2147483647 w 31"/>
                <a:gd name="T21" fmla="*/ 2147483647 h 81"/>
                <a:gd name="T22" fmla="*/ 2147483647 w 31"/>
                <a:gd name="T23" fmla="*/ 0 h 81"/>
                <a:gd name="T24" fmla="*/ 2147483647 w 31"/>
                <a:gd name="T25" fmla="*/ 0 h 81"/>
                <a:gd name="T26" fmla="*/ 2147483647 w 31"/>
                <a:gd name="T27" fmla="*/ 2147483647 h 8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1"/>
                <a:gd name="T43" fmla="*/ 0 h 81"/>
                <a:gd name="T44" fmla="*/ 31 w 31"/>
                <a:gd name="T45" fmla="*/ 81 h 8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1" h="81">
                  <a:moveTo>
                    <a:pt x="31" y="81"/>
                  </a:moveTo>
                  <a:lnTo>
                    <a:pt x="20" y="81"/>
                  </a:lnTo>
                  <a:lnTo>
                    <a:pt x="20" y="19"/>
                  </a:lnTo>
                  <a:lnTo>
                    <a:pt x="16" y="23"/>
                  </a:lnTo>
                  <a:lnTo>
                    <a:pt x="12" y="27"/>
                  </a:lnTo>
                  <a:lnTo>
                    <a:pt x="4" y="31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8" y="19"/>
                  </a:lnTo>
                  <a:lnTo>
                    <a:pt x="16" y="11"/>
                  </a:lnTo>
                  <a:lnTo>
                    <a:pt x="20" y="7"/>
                  </a:lnTo>
                  <a:lnTo>
                    <a:pt x="24" y="0"/>
                  </a:lnTo>
                  <a:lnTo>
                    <a:pt x="31" y="0"/>
                  </a:lnTo>
                  <a:lnTo>
                    <a:pt x="31" y="8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39" name="Freeform 33"/>
            <p:cNvSpPr>
              <a:spLocks/>
            </p:cNvSpPr>
            <p:nvPr/>
          </p:nvSpPr>
          <p:spPr bwMode="auto">
            <a:xfrm>
              <a:off x="5475288" y="4276727"/>
              <a:ext cx="85725" cy="130175"/>
            </a:xfrm>
            <a:custGeom>
              <a:avLst/>
              <a:gdLst>
                <a:gd name="T0" fmla="*/ 2147483647 w 54"/>
                <a:gd name="T1" fmla="*/ 2147483647 h 82"/>
                <a:gd name="T2" fmla="*/ 2147483647 w 54"/>
                <a:gd name="T3" fmla="*/ 2147483647 h 82"/>
                <a:gd name="T4" fmla="*/ 0 w 54"/>
                <a:gd name="T5" fmla="*/ 2147483647 h 82"/>
                <a:gd name="T6" fmla="*/ 0 w 54"/>
                <a:gd name="T7" fmla="*/ 2147483647 h 82"/>
                <a:gd name="T8" fmla="*/ 0 w 54"/>
                <a:gd name="T9" fmla="*/ 2147483647 h 82"/>
                <a:gd name="T10" fmla="*/ 2147483647 w 54"/>
                <a:gd name="T11" fmla="*/ 2147483647 h 82"/>
                <a:gd name="T12" fmla="*/ 2147483647 w 54"/>
                <a:gd name="T13" fmla="*/ 2147483647 h 82"/>
                <a:gd name="T14" fmla="*/ 2147483647 w 54"/>
                <a:gd name="T15" fmla="*/ 2147483647 h 82"/>
                <a:gd name="T16" fmla="*/ 2147483647 w 54"/>
                <a:gd name="T17" fmla="*/ 2147483647 h 82"/>
                <a:gd name="T18" fmla="*/ 2147483647 w 54"/>
                <a:gd name="T19" fmla="*/ 2147483647 h 82"/>
                <a:gd name="T20" fmla="*/ 2147483647 w 54"/>
                <a:gd name="T21" fmla="*/ 2147483647 h 82"/>
                <a:gd name="T22" fmla="*/ 2147483647 w 54"/>
                <a:gd name="T23" fmla="*/ 2147483647 h 82"/>
                <a:gd name="T24" fmla="*/ 2147483647 w 54"/>
                <a:gd name="T25" fmla="*/ 2147483647 h 82"/>
                <a:gd name="T26" fmla="*/ 2147483647 w 54"/>
                <a:gd name="T27" fmla="*/ 2147483647 h 82"/>
                <a:gd name="T28" fmla="*/ 2147483647 w 54"/>
                <a:gd name="T29" fmla="*/ 2147483647 h 82"/>
                <a:gd name="T30" fmla="*/ 2147483647 w 54"/>
                <a:gd name="T31" fmla="*/ 2147483647 h 82"/>
                <a:gd name="T32" fmla="*/ 2147483647 w 54"/>
                <a:gd name="T33" fmla="*/ 2147483647 h 82"/>
                <a:gd name="T34" fmla="*/ 2147483647 w 54"/>
                <a:gd name="T35" fmla="*/ 2147483647 h 82"/>
                <a:gd name="T36" fmla="*/ 2147483647 w 54"/>
                <a:gd name="T37" fmla="*/ 2147483647 h 82"/>
                <a:gd name="T38" fmla="*/ 2147483647 w 54"/>
                <a:gd name="T39" fmla="*/ 2147483647 h 82"/>
                <a:gd name="T40" fmla="*/ 2147483647 w 54"/>
                <a:gd name="T41" fmla="*/ 2147483647 h 82"/>
                <a:gd name="T42" fmla="*/ 0 w 54"/>
                <a:gd name="T43" fmla="*/ 2147483647 h 82"/>
                <a:gd name="T44" fmla="*/ 2147483647 w 54"/>
                <a:gd name="T45" fmla="*/ 2147483647 h 82"/>
                <a:gd name="T46" fmla="*/ 2147483647 w 54"/>
                <a:gd name="T47" fmla="*/ 2147483647 h 82"/>
                <a:gd name="T48" fmla="*/ 2147483647 w 54"/>
                <a:gd name="T49" fmla="*/ 0 h 82"/>
                <a:gd name="T50" fmla="*/ 2147483647 w 54"/>
                <a:gd name="T51" fmla="*/ 0 h 82"/>
                <a:gd name="T52" fmla="*/ 2147483647 w 54"/>
                <a:gd name="T53" fmla="*/ 0 h 82"/>
                <a:gd name="T54" fmla="*/ 2147483647 w 54"/>
                <a:gd name="T55" fmla="*/ 2147483647 h 82"/>
                <a:gd name="T56" fmla="*/ 2147483647 w 54"/>
                <a:gd name="T57" fmla="*/ 2147483647 h 82"/>
                <a:gd name="T58" fmla="*/ 2147483647 w 54"/>
                <a:gd name="T59" fmla="*/ 2147483647 h 82"/>
                <a:gd name="T60" fmla="*/ 2147483647 w 54"/>
                <a:gd name="T61" fmla="*/ 2147483647 h 82"/>
                <a:gd name="T62" fmla="*/ 2147483647 w 54"/>
                <a:gd name="T63" fmla="*/ 2147483647 h 82"/>
                <a:gd name="T64" fmla="*/ 2147483647 w 54"/>
                <a:gd name="T65" fmla="*/ 2147483647 h 82"/>
                <a:gd name="T66" fmla="*/ 2147483647 w 54"/>
                <a:gd name="T67" fmla="*/ 2147483647 h 82"/>
                <a:gd name="T68" fmla="*/ 2147483647 w 54"/>
                <a:gd name="T69" fmla="*/ 2147483647 h 82"/>
                <a:gd name="T70" fmla="*/ 2147483647 w 54"/>
                <a:gd name="T71" fmla="*/ 2147483647 h 82"/>
                <a:gd name="T72" fmla="*/ 2147483647 w 54"/>
                <a:gd name="T73" fmla="*/ 2147483647 h 82"/>
                <a:gd name="T74" fmla="*/ 2147483647 w 54"/>
                <a:gd name="T75" fmla="*/ 2147483647 h 82"/>
                <a:gd name="T76" fmla="*/ 2147483647 w 54"/>
                <a:gd name="T77" fmla="*/ 2147483647 h 82"/>
                <a:gd name="T78" fmla="*/ 2147483647 w 54"/>
                <a:gd name="T79" fmla="*/ 2147483647 h 82"/>
                <a:gd name="T80" fmla="*/ 2147483647 w 54"/>
                <a:gd name="T81" fmla="*/ 2147483647 h 8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4"/>
                <a:gd name="T124" fmla="*/ 0 h 82"/>
                <a:gd name="T125" fmla="*/ 54 w 54"/>
                <a:gd name="T126" fmla="*/ 82 h 8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4" h="82">
                  <a:moveTo>
                    <a:pt x="54" y="70"/>
                  </a:moveTo>
                  <a:lnTo>
                    <a:pt x="54" y="82"/>
                  </a:lnTo>
                  <a:lnTo>
                    <a:pt x="0" y="82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4" y="67"/>
                  </a:lnTo>
                  <a:lnTo>
                    <a:pt x="8" y="63"/>
                  </a:lnTo>
                  <a:lnTo>
                    <a:pt x="11" y="55"/>
                  </a:lnTo>
                  <a:lnTo>
                    <a:pt x="19" y="51"/>
                  </a:lnTo>
                  <a:lnTo>
                    <a:pt x="31" y="39"/>
                  </a:lnTo>
                  <a:lnTo>
                    <a:pt x="39" y="31"/>
                  </a:lnTo>
                  <a:lnTo>
                    <a:pt x="39" y="28"/>
                  </a:lnTo>
                  <a:lnTo>
                    <a:pt x="43" y="20"/>
                  </a:lnTo>
                  <a:lnTo>
                    <a:pt x="43" y="16"/>
                  </a:lnTo>
                  <a:lnTo>
                    <a:pt x="39" y="12"/>
                  </a:lnTo>
                  <a:lnTo>
                    <a:pt x="35" y="8"/>
                  </a:lnTo>
                  <a:lnTo>
                    <a:pt x="27" y="8"/>
                  </a:lnTo>
                  <a:lnTo>
                    <a:pt x="19" y="8"/>
                  </a:lnTo>
                  <a:lnTo>
                    <a:pt x="15" y="12"/>
                  </a:lnTo>
                  <a:lnTo>
                    <a:pt x="11" y="16"/>
                  </a:lnTo>
                  <a:lnTo>
                    <a:pt x="11" y="24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8" y="4"/>
                  </a:lnTo>
                  <a:lnTo>
                    <a:pt x="15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47" y="4"/>
                  </a:lnTo>
                  <a:lnTo>
                    <a:pt x="50" y="12"/>
                  </a:lnTo>
                  <a:lnTo>
                    <a:pt x="50" y="20"/>
                  </a:lnTo>
                  <a:lnTo>
                    <a:pt x="50" y="28"/>
                  </a:lnTo>
                  <a:lnTo>
                    <a:pt x="50" y="31"/>
                  </a:lnTo>
                  <a:lnTo>
                    <a:pt x="47" y="35"/>
                  </a:lnTo>
                  <a:lnTo>
                    <a:pt x="43" y="39"/>
                  </a:lnTo>
                  <a:lnTo>
                    <a:pt x="39" y="47"/>
                  </a:lnTo>
                  <a:lnTo>
                    <a:pt x="31" y="55"/>
                  </a:lnTo>
                  <a:lnTo>
                    <a:pt x="23" y="63"/>
                  </a:lnTo>
                  <a:lnTo>
                    <a:pt x="19" y="67"/>
                  </a:lnTo>
                  <a:lnTo>
                    <a:pt x="15" y="67"/>
                  </a:lnTo>
                  <a:lnTo>
                    <a:pt x="15" y="70"/>
                  </a:lnTo>
                  <a:lnTo>
                    <a:pt x="54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40" name="Freeform 34"/>
            <p:cNvSpPr>
              <a:spLocks noEditPoints="1"/>
            </p:cNvSpPr>
            <p:nvPr/>
          </p:nvSpPr>
          <p:spPr bwMode="auto">
            <a:xfrm>
              <a:off x="3378200" y="4240215"/>
              <a:ext cx="80963" cy="136525"/>
            </a:xfrm>
            <a:custGeom>
              <a:avLst/>
              <a:gdLst>
                <a:gd name="T0" fmla="*/ 0 w 51"/>
                <a:gd name="T1" fmla="*/ 2147483647 h 86"/>
                <a:gd name="T2" fmla="*/ 0 w 51"/>
                <a:gd name="T3" fmla="*/ 2147483647 h 86"/>
                <a:gd name="T4" fmla="*/ 0 w 51"/>
                <a:gd name="T5" fmla="*/ 2147483647 h 86"/>
                <a:gd name="T6" fmla="*/ 2147483647 w 51"/>
                <a:gd name="T7" fmla="*/ 2147483647 h 86"/>
                <a:gd name="T8" fmla="*/ 2147483647 w 51"/>
                <a:gd name="T9" fmla="*/ 2147483647 h 86"/>
                <a:gd name="T10" fmla="*/ 2147483647 w 51"/>
                <a:gd name="T11" fmla="*/ 2147483647 h 86"/>
                <a:gd name="T12" fmla="*/ 2147483647 w 51"/>
                <a:gd name="T13" fmla="*/ 0 h 86"/>
                <a:gd name="T14" fmla="*/ 2147483647 w 51"/>
                <a:gd name="T15" fmla="*/ 2147483647 h 86"/>
                <a:gd name="T16" fmla="*/ 2147483647 w 51"/>
                <a:gd name="T17" fmla="*/ 2147483647 h 86"/>
                <a:gd name="T18" fmla="*/ 2147483647 w 51"/>
                <a:gd name="T19" fmla="*/ 2147483647 h 86"/>
                <a:gd name="T20" fmla="*/ 2147483647 w 51"/>
                <a:gd name="T21" fmla="*/ 2147483647 h 86"/>
                <a:gd name="T22" fmla="*/ 2147483647 w 51"/>
                <a:gd name="T23" fmla="*/ 2147483647 h 86"/>
                <a:gd name="T24" fmla="*/ 2147483647 w 51"/>
                <a:gd name="T25" fmla="*/ 2147483647 h 86"/>
                <a:gd name="T26" fmla="*/ 2147483647 w 51"/>
                <a:gd name="T27" fmla="*/ 2147483647 h 86"/>
                <a:gd name="T28" fmla="*/ 2147483647 w 51"/>
                <a:gd name="T29" fmla="*/ 2147483647 h 86"/>
                <a:gd name="T30" fmla="*/ 2147483647 w 51"/>
                <a:gd name="T31" fmla="*/ 2147483647 h 86"/>
                <a:gd name="T32" fmla="*/ 2147483647 w 51"/>
                <a:gd name="T33" fmla="*/ 2147483647 h 86"/>
                <a:gd name="T34" fmla="*/ 2147483647 w 51"/>
                <a:gd name="T35" fmla="*/ 2147483647 h 86"/>
                <a:gd name="T36" fmla="*/ 2147483647 w 51"/>
                <a:gd name="T37" fmla="*/ 2147483647 h 86"/>
                <a:gd name="T38" fmla="*/ 2147483647 w 51"/>
                <a:gd name="T39" fmla="*/ 2147483647 h 86"/>
                <a:gd name="T40" fmla="*/ 2147483647 w 51"/>
                <a:gd name="T41" fmla="*/ 2147483647 h 86"/>
                <a:gd name="T42" fmla="*/ 2147483647 w 51"/>
                <a:gd name="T43" fmla="*/ 2147483647 h 86"/>
                <a:gd name="T44" fmla="*/ 2147483647 w 51"/>
                <a:gd name="T45" fmla="*/ 2147483647 h 86"/>
                <a:gd name="T46" fmla="*/ 0 w 51"/>
                <a:gd name="T47" fmla="*/ 2147483647 h 86"/>
                <a:gd name="T48" fmla="*/ 0 w 51"/>
                <a:gd name="T49" fmla="*/ 2147483647 h 86"/>
                <a:gd name="T50" fmla="*/ 0 w 51"/>
                <a:gd name="T51" fmla="*/ 2147483647 h 86"/>
                <a:gd name="T52" fmla="*/ 2147483647 w 51"/>
                <a:gd name="T53" fmla="*/ 2147483647 h 86"/>
                <a:gd name="T54" fmla="*/ 2147483647 w 51"/>
                <a:gd name="T55" fmla="*/ 2147483647 h 86"/>
                <a:gd name="T56" fmla="*/ 2147483647 w 51"/>
                <a:gd name="T57" fmla="*/ 2147483647 h 86"/>
                <a:gd name="T58" fmla="*/ 2147483647 w 51"/>
                <a:gd name="T59" fmla="*/ 2147483647 h 86"/>
                <a:gd name="T60" fmla="*/ 2147483647 w 51"/>
                <a:gd name="T61" fmla="*/ 2147483647 h 86"/>
                <a:gd name="T62" fmla="*/ 2147483647 w 51"/>
                <a:gd name="T63" fmla="*/ 2147483647 h 86"/>
                <a:gd name="T64" fmla="*/ 2147483647 w 51"/>
                <a:gd name="T65" fmla="*/ 2147483647 h 86"/>
                <a:gd name="T66" fmla="*/ 2147483647 w 51"/>
                <a:gd name="T67" fmla="*/ 2147483647 h 86"/>
                <a:gd name="T68" fmla="*/ 2147483647 w 51"/>
                <a:gd name="T69" fmla="*/ 2147483647 h 86"/>
                <a:gd name="T70" fmla="*/ 2147483647 w 51"/>
                <a:gd name="T71" fmla="*/ 2147483647 h 86"/>
                <a:gd name="T72" fmla="*/ 2147483647 w 51"/>
                <a:gd name="T73" fmla="*/ 2147483647 h 86"/>
                <a:gd name="T74" fmla="*/ 2147483647 w 51"/>
                <a:gd name="T75" fmla="*/ 2147483647 h 86"/>
                <a:gd name="T76" fmla="*/ 2147483647 w 51"/>
                <a:gd name="T77" fmla="*/ 2147483647 h 86"/>
                <a:gd name="T78" fmla="*/ 2147483647 w 51"/>
                <a:gd name="T79" fmla="*/ 2147483647 h 86"/>
                <a:gd name="T80" fmla="*/ 2147483647 w 51"/>
                <a:gd name="T81" fmla="*/ 2147483647 h 86"/>
                <a:gd name="T82" fmla="*/ 2147483647 w 51"/>
                <a:gd name="T83" fmla="*/ 2147483647 h 86"/>
                <a:gd name="T84" fmla="*/ 2147483647 w 51"/>
                <a:gd name="T85" fmla="*/ 2147483647 h 86"/>
                <a:gd name="T86" fmla="*/ 2147483647 w 51"/>
                <a:gd name="T87" fmla="*/ 2147483647 h 86"/>
                <a:gd name="T88" fmla="*/ 2147483647 w 51"/>
                <a:gd name="T89" fmla="*/ 2147483647 h 86"/>
                <a:gd name="T90" fmla="*/ 2147483647 w 51"/>
                <a:gd name="T91" fmla="*/ 2147483647 h 86"/>
                <a:gd name="T92" fmla="*/ 2147483647 w 51"/>
                <a:gd name="T93" fmla="*/ 2147483647 h 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1"/>
                <a:gd name="T142" fmla="*/ 0 h 86"/>
                <a:gd name="T143" fmla="*/ 51 w 51"/>
                <a:gd name="T144" fmla="*/ 86 h 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1" h="86">
                  <a:moveTo>
                    <a:pt x="0" y="43"/>
                  </a:moveTo>
                  <a:lnTo>
                    <a:pt x="0" y="31"/>
                  </a:lnTo>
                  <a:lnTo>
                    <a:pt x="0" y="19"/>
                  </a:lnTo>
                  <a:lnTo>
                    <a:pt x="4" y="12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4" y="0"/>
                  </a:lnTo>
                  <a:lnTo>
                    <a:pt x="31" y="4"/>
                  </a:lnTo>
                  <a:lnTo>
                    <a:pt x="35" y="4"/>
                  </a:lnTo>
                  <a:lnTo>
                    <a:pt x="43" y="8"/>
                  </a:lnTo>
                  <a:lnTo>
                    <a:pt x="43" y="12"/>
                  </a:lnTo>
                  <a:lnTo>
                    <a:pt x="47" y="16"/>
                  </a:lnTo>
                  <a:lnTo>
                    <a:pt x="51" y="23"/>
                  </a:lnTo>
                  <a:lnTo>
                    <a:pt x="51" y="31"/>
                  </a:lnTo>
                  <a:lnTo>
                    <a:pt x="51" y="43"/>
                  </a:lnTo>
                  <a:lnTo>
                    <a:pt x="51" y="54"/>
                  </a:lnTo>
                  <a:lnTo>
                    <a:pt x="47" y="66"/>
                  </a:lnTo>
                  <a:lnTo>
                    <a:pt x="43" y="74"/>
                  </a:lnTo>
                  <a:lnTo>
                    <a:pt x="39" y="78"/>
                  </a:lnTo>
                  <a:lnTo>
                    <a:pt x="31" y="82"/>
                  </a:lnTo>
                  <a:lnTo>
                    <a:pt x="24" y="86"/>
                  </a:lnTo>
                  <a:lnTo>
                    <a:pt x="16" y="82"/>
                  </a:lnTo>
                  <a:lnTo>
                    <a:pt x="8" y="78"/>
                  </a:lnTo>
                  <a:lnTo>
                    <a:pt x="0" y="66"/>
                  </a:lnTo>
                  <a:lnTo>
                    <a:pt x="0" y="58"/>
                  </a:lnTo>
                  <a:lnTo>
                    <a:pt x="0" y="43"/>
                  </a:lnTo>
                  <a:close/>
                  <a:moveTo>
                    <a:pt x="8" y="43"/>
                  </a:moveTo>
                  <a:lnTo>
                    <a:pt x="8" y="54"/>
                  </a:lnTo>
                  <a:lnTo>
                    <a:pt x="12" y="62"/>
                  </a:lnTo>
                  <a:lnTo>
                    <a:pt x="12" y="70"/>
                  </a:lnTo>
                  <a:lnTo>
                    <a:pt x="20" y="74"/>
                  </a:lnTo>
                  <a:lnTo>
                    <a:pt x="24" y="74"/>
                  </a:lnTo>
                  <a:lnTo>
                    <a:pt x="31" y="74"/>
                  </a:lnTo>
                  <a:lnTo>
                    <a:pt x="35" y="70"/>
                  </a:lnTo>
                  <a:lnTo>
                    <a:pt x="39" y="62"/>
                  </a:lnTo>
                  <a:lnTo>
                    <a:pt x="39" y="54"/>
                  </a:lnTo>
                  <a:lnTo>
                    <a:pt x="39" y="43"/>
                  </a:lnTo>
                  <a:lnTo>
                    <a:pt x="39" y="31"/>
                  </a:lnTo>
                  <a:lnTo>
                    <a:pt x="39" y="23"/>
                  </a:lnTo>
                  <a:lnTo>
                    <a:pt x="35" y="16"/>
                  </a:lnTo>
                  <a:lnTo>
                    <a:pt x="31" y="12"/>
                  </a:lnTo>
                  <a:lnTo>
                    <a:pt x="24" y="12"/>
                  </a:lnTo>
                  <a:lnTo>
                    <a:pt x="20" y="12"/>
                  </a:lnTo>
                  <a:lnTo>
                    <a:pt x="12" y="16"/>
                  </a:lnTo>
                  <a:lnTo>
                    <a:pt x="12" y="23"/>
                  </a:lnTo>
                  <a:lnTo>
                    <a:pt x="8" y="31"/>
                  </a:lnTo>
                  <a:lnTo>
                    <a:pt x="8" y="4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41" name="Freeform 35"/>
            <p:cNvSpPr>
              <a:spLocks/>
            </p:cNvSpPr>
            <p:nvPr/>
          </p:nvSpPr>
          <p:spPr bwMode="auto">
            <a:xfrm>
              <a:off x="5549900" y="3868740"/>
              <a:ext cx="85725" cy="130175"/>
            </a:xfrm>
            <a:custGeom>
              <a:avLst/>
              <a:gdLst>
                <a:gd name="T0" fmla="*/ 0 w 54"/>
                <a:gd name="T1" fmla="*/ 2147483647 h 82"/>
                <a:gd name="T2" fmla="*/ 2147483647 w 54"/>
                <a:gd name="T3" fmla="*/ 2147483647 h 82"/>
                <a:gd name="T4" fmla="*/ 2147483647 w 54"/>
                <a:gd name="T5" fmla="*/ 2147483647 h 82"/>
                <a:gd name="T6" fmla="*/ 2147483647 w 54"/>
                <a:gd name="T7" fmla="*/ 2147483647 h 82"/>
                <a:gd name="T8" fmla="*/ 2147483647 w 54"/>
                <a:gd name="T9" fmla="*/ 2147483647 h 82"/>
                <a:gd name="T10" fmla="*/ 2147483647 w 54"/>
                <a:gd name="T11" fmla="*/ 2147483647 h 82"/>
                <a:gd name="T12" fmla="*/ 2147483647 w 54"/>
                <a:gd name="T13" fmla="*/ 2147483647 h 82"/>
                <a:gd name="T14" fmla="*/ 2147483647 w 54"/>
                <a:gd name="T15" fmla="*/ 2147483647 h 82"/>
                <a:gd name="T16" fmla="*/ 2147483647 w 54"/>
                <a:gd name="T17" fmla="*/ 2147483647 h 82"/>
                <a:gd name="T18" fmla="*/ 2147483647 w 54"/>
                <a:gd name="T19" fmla="*/ 2147483647 h 82"/>
                <a:gd name="T20" fmla="*/ 2147483647 w 54"/>
                <a:gd name="T21" fmla="*/ 2147483647 h 82"/>
                <a:gd name="T22" fmla="*/ 2147483647 w 54"/>
                <a:gd name="T23" fmla="*/ 2147483647 h 82"/>
                <a:gd name="T24" fmla="*/ 2147483647 w 54"/>
                <a:gd name="T25" fmla="*/ 2147483647 h 82"/>
                <a:gd name="T26" fmla="*/ 2147483647 w 54"/>
                <a:gd name="T27" fmla="*/ 2147483647 h 82"/>
                <a:gd name="T28" fmla="*/ 2147483647 w 54"/>
                <a:gd name="T29" fmla="*/ 2147483647 h 82"/>
                <a:gd name="T30" fmla="*/ 2147483647 w 54"/>
                <a:gd name="T31" fmla="*/ 2147483647 h 82"/>
                <a:gd name="T32" fmla="*/ 2147483647 w 54"/>
                <a:gd name="T33" fmla="*/ 2147483647 h 82"/>
                <a:gd name="T34" fmla="*/ 2147483647 w 54"/>
                <a:gd name="T35" fmla="*/ 2147483647 h 82"/>
                <a:gd name="T36" fmla="*/ 2147483647 w 54"/>
                <a:gd name="T37" fmla="*/ 2147483647 h 82"/>
                <a:gd name="T38" fmla="*/ 2147483647 w 54"/>
                <a:gd name="T39" fmla="*/ 2147483647 h 82"/>
                <a:gd name="T40" fmla="*/ 2147483647 w 54"/>
                <a:gd name="T41" fmla="*/ 2147483647 h 82"/>
                <a:gd name="T42" fmla="*/ 2147483647 w 54"/>
                <a:gd name="T43" fmla="*/ 2147483647 h 82"/>
                <a:gd name="T44" fmla="*/ 2147483647 w 54"/>
                <a:gd name="T45" fmla="*/ 2147483647 h 82"/>
                <a:gd name="T46" fmla="*/ 2147483647 w 54"/>
                <a:gd name="T47" fmla="*/ 2147483647 h 82"/>
                <a:gd name="T48" fmla="*/ 2147483647 w 54"/>
                <a:gd name="T49" fmla="*/ 2147483647 h 82"/>
                <a:gd name="T50" fmla="*/ 2147483647 w 54"/>
                <a:gd name="T51" fmla="*/ 2147483647 h 82"/>
                <a:gd name="T52" fmla="*/ 2147483647 w 54"/>
                <a:gd name="T53" fmla="*/ 2147483647 h 82"/>
                <a:gd name="T54" fmla="*/ 2147483647 w 54"/>
                <a:gd name="T55" fmla="*/ 2147483647 h 82"/>
                <a:gd name="T56" fmla="*/ 2147483647 w 54"/>
                <a:gd name="T57" fmla="*/ 2147483647 h 82"/>
                <a:gd name="T58" fmla="*/ 2147483647 w 54"/>
                <a:gd name="T59" fmla="*/ 2147483647 h 82"/>
                <a:gd name="T60" fmla="*/ 2147483647 w 54"/>
                <a:gd name="T61" fmla="*/ 2147483647 h 82"/>
                <a:gd name="T62" fmla="*/ 2147483647 w 54"/>
                <a:gd name="T63" fmla="*/ 2147483647 h 82"/>
                <a:gd name="T64" fmla="*/ 2147483647 w 54"/>
                <a:gd name="T65" fmla="*/ 2147483647 h 82"/>
                <a:gd name="T66" fmla="*/ 2147483647 w 54"/>
                <a:gd name="T67" fmla="*/ 2147483647 h 82"/>
                <a:gd name="T68" fmla="*/ 2147483647 w 54"/>
                <a:gd name="T69" fmla="*/ 2147483647 h 82"/>
                <a:gd name="T70" fmla="*/ 2147483647 w 54"/>
                <a:gd name="T71" fmla="*/ 0 h 82"/>
                <a:gd name="T72" fmla="*/ 2147483647 w 54"/>
                <a:gd name="T73" fmla="*/ 0 h 82"/>
                <a:gd name="T74" fmla="*/ 2147483647 w 54"/>
                <a:gd name="T75" fmla="*/ 2147483647 h 82"/>
                <a:gd name="T76" fmla="*/ 2147483647 w 54"/>
                <a:gd name="T77" fmla="*/ 2147483647 h 82"/>
                <a:gd name="T78" fmla="*/ 2147483647 w 54"/>
                <a:gd name="T79" fmla="*/ 2147483647 h 82"/>
                <a:gd name="T80" fmla="*/ 2147483647 w 54"/>
                <a:gd name="T81" fmla="*/ 2147483647 h 82"/>
                <a:gd name="T82" fmla="*/ 2147483647 w 54"/>
                <a:gd name="T83" fmla="*/ 2147483647 h 82"/>
                <a:gd name="T84" fmla="*/ 2147483647 w 54"/>
                <a:gd name="T85" fmla="*/ 2147483647 h 82"/>
                <a:gd name="T86" fmla="*/ 2147483647 w 54"/>
                <a:gd name="T87" fmla="*/ 2147483647 h 82"/>
                <a:gd name="T88" fmla="*/ 2147483647 w 54"/>
                <a:gd name="T89" fmla="*/ 2147483647 h 82"/>
                <a:gd name="T90" fmla="*/ 2147483647 w 54"/>
                <a:gd name="T91" fmla="*/ 2147483647 h 82"/>
                <a:gd name="T92" fmla="*/ 2147483647 w 54"/>
                <a:gd name="T93" fmla="*/ 2147483647 h 82"/>
                <a:gd name="T94" fmla="*/ 2147483647 w 54"/>
                <a:gd name="T95" fmla="*/ 2147483647 h 82"/>
                <a:gd name="T96" fmla="*/ 2147483647 w 54"/>
                <a:gd name="T97" fmla="*/ 2147483647 h 82"/>
                <a:gd name="T98" fmla="*/ 2147483647 w 54"/>
                <a:gd name="T99" fmla="*/ 2147483647 h 82"/>
                <a:gd name="T100" fmla="*/ 2147483647 w 54"/>
                <a:gd name="T101" fmla="*/ 2147483647 h 82"/>
                <a:gd name="T102" fmla="*/ 2147483647 w 54"/>
                <a:gd name="T103" fmla="*/ 2147483647 h 82"/>
                <a:gd name="T104" fmla="*/ 2147483647 w 54"/>
                <a:gd name="T105" fmla="*/ 2147483647 h 82"/>
                <a:gd name="T106" fmla="*/ 2147483647 w 54"/>
                <a:gd name="T107" fmla="*/ 2147483647 h 82"/>
                <a:gd name="T108" fmla="*/ 2147483647 w 54"/>
                <a:gd name="T109" fmla="*/ 2147483647 h 82"/>
                <a:gd name="T110" fmla="*/ 2147483647 w 54"/>
                <a:gd name="T111" fmla="*/ 2147483647 h 82"/>
                <a:gd name="T112" fmla="*/ 2147483647 w 54"/>
                <a:gd name="T113" fmla="*/ 2147483647 h 82"/>
                <a:gd name="T114" fmla="*/ 0 w 54"/>
                <a:gd name="T115" fmla="*/ 2147483647 h 8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4"/>
                <a:gd name="T175" fmla="*/ 0 h 82"/>
                <a:gd name="T176" fmla="*/ 54 w 54"/>
                <a:gd name="T177" fmla="*/ 82 h 8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4" h="82">
                  <a:moveTo>
                    <a:pt x="0" y="63"/>
                  </a:moveTo>
                  <a:lnTo>
                    <a:pt x="11" y="59"/>
                  </a:lnTo>
                  <a:lnTo>
                    <a:pt x="15" y="66"/>
                  </a:lnTo>
                  <a:lnTo>
                    <a:pt x="19" y="70"/>
                  </a:lnTo>
                  <a:lnTo>
                    <a:pt x="23" y="74"/>
                  </a:lnTo>
                  <a:lnTo>
                    <a:pt x="27" y="74"/>
                  </a:lnTo>
                  <a:lnTo>
                    <a:pt x="35" y="74"/>
                  </a:lnTo>
                  <a:lnTo>
                    <a:pt x="38" y="70"/>
                  </a:lnTo>
                  <a:lnTo>
                    <a:pt x="42" y="63"/>
                  </a:lnTo>
                  <a:lnTo>
                    <a:pt x="42" y="59"/>
                  </a:lnTo>
                  <a:lnTo>
                    <a:pt x="42" y="51"/>
                  </a:lnTo>
                  <a:lnTo>
                    <a:pt x="38" y="47"/>
                  </a:lnTo>
                  <a:lnTo>
                    <a:pt x="35" y="43"/>
                  </a:lnTo>
                  <a:lnTo>
                    <a:pt x="27" y="43"/>
                  </a:lnTo>
                  <a:lnTo>
                    <a:pt x="23" y="43"/>
                  </a:lnTo>
                  <a:lnTo>
                    <a:pt x="23" y="35"/>
                  </a:lnTo>
                  <a:lnTo>
                    <a:pt x="31" y="35"/>
                  </a:lnTo>
                  <a:lnTo>
                    <a:pt x="35" y="31"/>
                  </a:lnTo>
                  <a:lnTo>
                    <a:pt x="38" y="28"/>
                  </a:lnTo>
                  <a:lnTo>
                    <a:pt x="38" y="24"/>
                  </a:lnTo>
                  <a:lnTo>
                    <a:pt x="38" y="16"/>
                  </a:lnTo>
                  <a:lnTo>
                    <a:pt x="35" y="12"/>
                  </a:lnTo>
                  <a:lnTo>
                    <a:pt x="31" y="12"/>
                  </a:lnTo>
                  <a:lnTo>
                    <a:pt x="27" y="12"/>
                  </a:lnTo>
                  <a:lnTo>
                    <a:pt x="23" y="12"/>
                  </a:lnTo>
                  <a:lnTo>
                    <a:pt x="19" y="12"/>
                  </a:lnTo>
                  <a:lnTo>
                    <a:pt x="15" y="20"/>
                  </a:lnTo>
                  <a:lnTo>
                    <a:pt x="11" y="24"/>
                  </a:lnTo>
                  <a:lnTo>
                    <a:pt x="3" y="24"/>
                  </a:lnTo>
                  <a:lnTo>
                    <a:pt x="7" y="12"/>
                  </a:lnTo>
                  <a:lnTo>
                    <a:pt x="11" y="8"/>
                  </a:lnTo>
                  <a:lnTo>
                    <a:pt x="19" y="4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8" y="4"/>
                  </a:lnTo>
                  <a:lnTo>
                    <a:pt x="42" y="8"/>
                  </a:lnTo>
                  <a:lnTo>
                    <a:pt x="46" y="12"/>
                  </a:lnTo>
                  <a:lnTo>
                    <a:pt x="50" y="16"/>
                  </a:lnTo>
                  <a:lnTo>
                    <a:pt x="50" y="20"/>
                  </a:lnTo>
                  <a:lnTo>
                    <a:pt x="50" y="28"/>
                  </a:lnTo>
                  <a:lnTo>
                    <a:pt x="46" y="31"/>
                  </a:lnTo>
                  <a:lnTo>
                    <a:pt x="42" y="35"/>
                  </a:lnTo>
                  <a:lnTo>
                    <a:pt x="38" y="39"/>
                  </a:lnTo>
                  <a:lnTo>
                    <a:pt x="46" y="39"/>
                  </a:lnTo>
                  <a:lnTo>
                    <a:pt x="50" y="43"/>
                  </a:lnTo>
                  <a:lnTo>
                    <a:pt x="54" y="51"/>
                  </a:lnTo>
                  <a:lnTo>
                    <a:pt x="54" y="59"/>
                  </a:lnTo>
                  <a:lnTo>
                    <a:pt x="54" y="66"/>
                  </a:lnTo>
                  <a:lnTo>
                    <a:pt x="46" y="78"/>
                  </a:lnTo>
                  <a:lnTo>
                    <a:pt x="38" y="82"/>
                  </a:lnTo>
                  <a:lnTo>
                    <a:pt x="27" y="82"/>
                  </a:lnTo>
                  <a:lnTo>
                    <a:pt x="19" y="82"/>
                  </a:lnTo>
                  <a:lnTo>
                    <a:pt x="11" y="78"/>
                  </a:lnTo>
                  <a:lnTo>
                    <a:pt x="3" y="70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42" name="Line 36"/>
            <p:cNvSpPr>
              <a:spLocks noChangeShapeType="1"/>
            </p:cNvSpPr>
            <p:nvPr/>
          </p:nvSpPr>
          <p:spPr bwMode="auto">
            <a:xfrm flipH="1">
              <a:off x="663575" y="4648202"/>
              <a:ext cx="1125538" cy="5000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43" name="Line 37"/>
            <p:cNvSpPr>
              <a:spLocks noChangeShapeType="1"/>
            </p:cNvSpPr>
            <p:nvPr/>
          </p:nvSpPr>
          <p:spPr bwMode="auto">
            <a:xfrm flipH="1">
              <a:off x="1114425" y="4648202"/>
              <a:ext cx="687388" cy="4762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44" name="Line 38"/>
            <p:cNvSpPr>
              <a:spLocks noChangeShapeType="1"/>
            </p:cNvSpPr>
            <p:nvPr/>
          </p:nvSpPr>
          <p:spPr bwMode="auto">
            <a:xfrm>
              <a:off x="1801813" y="4648202"/>
              <a:ext cx="673100" cy="4762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45" name="Line 39"/>
            <p:cNvSpPr>
              <a:spLocks noChangeShapeType="1"/>
            </p:cNvSpPr>
            <p:nvPr/>
          </p:nvSpPr>
          <p:spPr bwMode="auto">
            <a:xfrm>
              <a:off x="1801813" y="4648202"/>
              <a:ext cx="1112838" cy="5000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46" name="Line 40"/>
            <p:cNvSpPr>
              <a:spLocks noChangeShapeType="1"/>
            </p:cNvSpPr>
            <p:nvPr/>
          </p:nvSpPr>
          <p:spPr bwMode="auto">
            <a:xfrm flipV="1">
              <a:off x="3916363" y="4667252"/>
              <a:ext cx="619125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47" name="Line 41"/>
            <p:cNvSpPr>
              <a:spLocks noChangeShapeType="1"/>
            </p:cNvSpPr>
            <p:nvPr/>
          </p:nvSpPr>
          <p:spPr bwMode="auto">
            <a:xfrm flipH="1">
              <a:off x="4324350" y="4667252"/>
              <a:ext cx="22225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48" name="Line 42"/>
            <p:cNvSpPr>
              <a:spLocks noChangeShapeType="1"/>
            </p:cNvSpPr>
            <p:nvPr/>
          </p:nvSpPr>
          <p:spPr bwMode="auto">
            <a:xfrm>
              <a:off x="4559300" y="4648202"/>
              <a:ext cx="247650" cy="4762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49" name="Line 43"/>
            <p:cNvSpPr>
              <a:spLocks noChangeShapeType="1"/>
            </p:cNvSpPr>
            <p:nvPr/>
          </p:nvSpPr>
          <p:spPr bwMode="auto">
            <a:xfrm>
              <a:off x="4559300" y="4648202"/>
              <a:ext cx="687388" cy="488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50" name="Line 44"/>
            <p:cNvSpPr>
              <a:spLocks noChangeShapeType="1"/>
            </p:cNvSpPr>
            <p:nvPr/>
          </p:nvSpPr>
          <p:spPr bwMode="auto">
            <a:xfrm flipH="1">
              <a:off x="5876925" y="4667252"/>
              <a:ext cx="674688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51" name="Line 45"/>
            <p:cNvSpPr>
              <a:spLocks noChangeShapeType="1"/>
            </p:cNvSpPr>
            <p:nvPr/>
          </p:nvSpPr>
          <p:spPr bwMode="auto">
            <a:xfrm flipH="1">
              <a:off x="6180138" y="4654552"/>
              <a:ext cx="395288" cy="4699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52" name="Line 46"/>
            <p:cNvSpPr>
              <a:spLocks noChangeShapeType="1"/>
            </p:cNvSpPr>
            <p:nvPr/>
          </p:nvSpPr>
          <p:spPr bwMode="auto">
            <a:xfrm>
              <a:off x="6575425" y="4654552"/>
              <a:ext cx="1588" cy="4699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53" name="Line 47"/>
            <p:cNvSpPr>
              <a:spLocks noChangeShapeType="1"/>
            </p:cNvSpPr>
            <p:nvPr/>
          </p:nvSpPr>
          <p:spPr bwMode="auto">
            <a:xfrm>
              <a:off x="6575425" y="4641852"/>
              <a:ext cx="1323975" cy="482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54" name="Line 72"/>
            <p:cNvSpPr>
              <a:spLocks noChangeShapeType="1"/>
            </p:cNvSpPr>
            <p:nvPr/>
          </p:nvSpPr>
          <p:spPr bwMode="auto">
            <a:xfrm flipH="1">
              <a:off x="1814513" y="3986215"/>
              <a:ext cx="2744788" cy="4206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55" name="Line 73"/>
            <p:cNvSpPr>
              <a:spLocks noChangeShapeType="1"/>
            </p:cNvSpPr>
            <p:nvPr/>
          </p:nvSpPr>
          <p:spPr bwMode="auto">
            <a:xfrm>
              <a:off x="4546600" y="3986215"/>
              <a:ext cx="1588" cy="3841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56" name="Line 74"/>
            <p:cNvSpPr>
              <a:spLocks noChangeShapeType="1"/>
            </p:cNvSpPr>
            <p:nvPr/>
          </p:nvSpPr>
          <p:spPr bwMode="auto">
            <a:xfrm>
              <a:off x="4535488" y="3986215"/>
              <a:ext cx="2052638" cy="4206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57" name="Line 75"/>
            <p:cNvSpPr>
              <a:spLocks noChangeShapeType="1"/>
            </p:cNvSpPr>
            <p:nvPr/>
          </p:nvSpPr>
          <p:spPr bwMode="auto">
            <a:xfrm>
              <a:off x="4559300" y="3986215"/>
              <a:ext cx="3897313" cy="3968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58" name="Freeform 148"/>
            <p:cNvSpPr>
              <a:spLocks/>
            </p:cNvSpPr>
            <p:nvPr/>
          </p:nvSpPr>
          <p:spPr bwMode="auto">
            <a:xfrm>
              <a:off x="7769225" y="5130802"/>
              <a:ext cx="271463" cy="265113"/>
            </a:xfrm>
            <a:custGeom>
              <a:avLst/>
              <a:gdLst>
                <a:gd name="T0" fmla="*/ 0 w 171"/>
                <a:gd name="T1" fmla="*/ 2147483647 h 167"/>
                <a:gd name="T2" fmla="*/ 2147483647 w 171"/>
                <a:gd name="T3" fmla="*/ 2147483647 h 167"/>
                <a:gd name="T4" fmla="*/ 2147483647 w 171"/>
                <a:gd name="T5" fmla="*/ 2147483647 h 167"/>
                <a:gd name="T6" fmla="*/ 2147483647 w 171"/>
                <a:gd name="T7" fmla="*/ 2147483647 h 167"/>
                <a:gd name="T8" fmla="*/ 2147483647 w 171"/>
                <a:gd name="T9" fmla="*/ 0 h 167"/>
                <a:gd name="T10" fmla="*/ 2147483647 w 171"/>
                <a:gd name="T11" fmla="*/ 2147483647 h 167"/>
                <a:gd name="T12" fmla="*/ 2147483647 w 171"/>
                <a:gd name="T13" fmla="*/ 2147483647 h 167"/>
                <a:gd name="T14" fmla="*/ 2147483647 w 171"/>
                <a:gd name="T15" fmla="*/ 2147483647 h 167"/>
                <a:gd name="T16" fmla="*/ 2147483647 w 171"/>
                <a:gd name="T17" fmla="*/ 2147483647 h 167"/>
                <a:gd name="T18" fmla="*/ 2147483647 w 171"/>
                <a:gd name="T19" fmla="*/ 2147483647 h 167"/>
                <a:gd name="T20" fmla="*/ 2147483647 w 171"/>
                <a:gd name="T21" fmla="*/ 2147483647 h 167"/>
                <a:gd name="T22" fmla="*/ 2147483647 w 171"/>
                <a:gd name="T23" fmla="*/ 2147483647 h 167"/>
                <a:gd name="T24" fmla="*/ 2147483647 w 171"/>
                <a:gd name="T25" fmla="*/ 2147483647 h 167"/>
                <a:gd name="T26" fmla="*/ 2147483647 w 171"/>
                <a:gd name="T27" fmla="*/ 2147483647 h 167"/>
                <a:gd name="T28" fmla="*/ 2147483647 w 171"/>
                <a:gd name="T29" fmla="*/ 2147483647 h 167"/>
                <a:gd name="T30" fmla="*/ 2147483647 w 171"/>
                <a:gd name="T31" fmla="*/ 2147483647 h 167"/>
                <a:gd name="T32" fmla="*/ 0 w 171"/>
                <a:gd name="T33" fmla="*/ 2147483647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67"/>
                <a:gd name="T53" fmla="*/ 171 w 171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67">
                  <a:moveTo>
                    <a:pt x="0" y="82"/>
                  </a:moveTo>
                  <a:lnTo>
                    <a:pt x="8" y="50"/>
                  </a:lnTo>
                  <a:lnTo>
                    <a:pt x="23" y="23"/>
                  </a:lnTo>
                  <a:lnTo>
                    <a:pt x="51" y="4"/>
                  </a:lnTo>
                  <a:lnTo>
                    <a:pt x="86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4" y="50"/>
                  </a:lnTo>
                  <a:lnTo>
                    <a:pt x="171" y="82"/>
                  </a:lnTo>
                  <a:lnTo>
                    <a:pt x="164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6" y="167"/>
                  </a:lnTo>
                  <a:lnTo>
                    <a:pt x="51" y="163"/>
                  </a:lnTo>
                  <a:lnTo>
                    <a:pt x="23" y="144"/>
                  </a:lnTo>
                  <a:lnTo>
                    <a:pt x="8" y="11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59" name="Freeform 149"/>
            <p:cNvSpPr>
              <a:spLocks/>
            </p:cNvSpPr>
            <p:nvPr/>
          </p:nvSpPr>
          <p:spPr bwMode="auto">
            <a:xfrm>
              <a:off x="7769225" y="5130802"/>
              <a:ext cx="271463" cy="265113"/>
            </a:xfrm>
            <a:custGeom>
              <a:avLst/>
              <a:gdLst>
                <a:gd name="T0" fmla="*/ 0 w 171"/>
                <a:gd name="T1" fmla="*/ 2147483647 h 167"/>
                <a:gd name="T2" fmla="*/ 2147483647 w 171"/>
                <a:gd name="T3" fmla="*/ 2147483647 h 167"/>
                <a:gd name="T4" fmla="*/ 2147483647 w 171"/>
                <a:gd name="T5" fmla="*/ 2147483647 h 167"/>
                <a:gd name="T6" fmla="*/ 2147483647 w 171"/>
                <a:gd name="T7" fmla="*/ 2147483647 h 167"/>
                <a:gd name="T8" fmla="*/ 2147483647 w 171"/>
                <a:gd name="T9" fmla="*/ 0 h 167"/>
                <a:gd name="T10" fmla="*/ 2147483647 w 171"/>
                <a:gd name="T11" fmla="*/ 2147483647 h 167"/>
                <a:gd name="T12" fmla="*/ 2147483647 w 171"/>
                <a:gd name="T13" fmla="*/ 2147483647 h 167"/>
                <a:gd name="T14" fmla="*/ 2147483647 w 171"/>
                <a:gd name="T15" fmla="*/ 2147483647 h 167"/>
                <a:gd name="T16" fmla="*/ 2147483647 w 171"/>
                <a:gd name="T17" fmla="*/ 2147483647 h 167"/>
                <a:gd name="T18" fmla="*/ 2147483647 w 171"/>
                <a:gd name="T19" fmla="*/ 2147483647 h 167"/>
                <a:gd name="T20" fmla="*/ 2147483647 w 171"/>
                <a:gd name="T21" fmla="*/ 2147483647 h 167"/>
                <a:gd name="T22" fmla="*/ 2147483647 w 171"/>
                <a:gd name="T23" fmla="*/ 2147483647 h 167"/>
                <a:gd name="T24" fmla="*/ 2147483647 w 171"/>
                <a:gd name="T25" fmla="*/ 2147483647 h 167"/>
                <a:gd name="T26" fmla="*/ 2147483647 w 171"/>
                <a:gd name="T27" fmla="*/ 2147483647 h 167"/>
                <a:gd name="T28" fmla="*/ 2147483647 w 171"/>
                <a:gd name="T29" fmla="*/ 2147483647 h 167"/>
                <a:gd name="T30" fmla="*/ 2147483647 w 171"/>
                <a:gd name="T31" fmla="*/ 2147483647 h 167"/>
                <a:gd name="T32" fmla="*/ 0 w 171"/>
                <a:gd name="T33" fmla="*/ 2147483647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67"/>
                <a:gd name="T53" fmla="*/ 171 w 171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67">
                  <a:moveTo>
                    <a:pt x="0" y="82"/>
                  </a:moveTo>
                  <a:lnTo>
                    <a:pt x="8" y="50"/>
                  </a:lnTo>
                  <a:lnTo>
                    <a:pt x="23" y="23"/>
                  </a:lnTo>
                  <a:lnTo>
                    <a:pt x="51" y="4"/>
                  </a:lnTo>
                  <a:lnTo>
                    <a:pt x="86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4" y="50"/>
                  </a:lnTo>
                  <a:lnTo>
                    <a:pt x="171" y="82"/>
                  </a:lnTo>
                  <a:lnTo>
                    <a:pt x="164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6" y="167"/>
                  </a:lnTo>
                  <a:lnTo>
                    <a:pt x="51" y="163"/>
                  </a:lnTo>
                  <a:lnTo>
                    <a:pt x="23" y="144"/>
                  </a:lnTo>
                  <a:lnTo>
                    <a:pt x="8" y="117"/>
                  </a:lnTo>
                  <a:lnTo>
                    <a:pt x="0" y="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60" name="Freeform 150"/>
            <p:cNvSpPr>
              <a:spLocks noEditPoints="1"/>
            </p:cNvSpPr>
            <p:nvPr/>
          </p:nvSpPr>
          <p:spPr bwMode="auto">
            <a:xfrm>
              <a:off x="7874000" y="5203827"/>
              <a:ext cx="93663" cy="130175"/>
            </a:xfrm>
            <a:custGeom>
              <a:avLst/>
              <a:gdLst>
                <a:gd name="T0" fmla="*/ 0 w 59"/>
                <a:gd name="T1" fmla="*/ 2147483647 h 82"/>
                <a:gd name="T2" fmla="*/ 0 w 59"/>
                <a:gd name="T3" fmla="*/ 0 h 82"/>
                <a:gd name="T4" fmla="*/ 2147483647 w 59"/>
                <a:gd name="T5" fmla="*/ 0 h 82"/>
                <a:gd name="T6" fmla="*/ 2147483647 w 59"/>
                <a:gd name="T7" fmla="*/ 0 h 82"/>
                <a:gd name="T8" fmla="*/ 2147483647 w 59"/>
                <a:gd name="T9" fmla="*/ 0 h 82"/>
                <a:gd name="T10" fmla="*/ 2147483647 w 59"/>
                <a:gd name="T11" fmla="*/ 2147483647 h 82"/>
                <a:gd name="T12" fmla="*/ 2147483647 w 59"/>
                <a:gd name="T13" fmla="*/ 2147483647 h 82"/>
                <a:gd name="T14" fmla="*/ 2147483647 w 59"/>
                <a:gd name="T15" fmla="*/ 2147483647 h 82"/>
                <a:gd name="T16" fmla="*/ 2147483647 w 59"/>
                <a:gd name="T17" fmla="*/ 2147483647 h 82"/>
                <a:gd name="T18" fmla="*/ 2147483647 w 59"/>
                <a:gd name="T19" fmla="*/ 2147483647 h 82"/>
                <a:gd name="T20" fmla="*/ 2147483647 w 59"/>
                <a:gd name="T21" fmla="*/ 2147483647 h 82"/>
                <a:gd name="T22" fmla="*/ 2147483647 w 59"/>
                <a:gd name="T23" fmla="*/ 2147483647 h 82"/>
                <a:gd name="T24" fmla="*/ 2147483647 w 59"/>
                <a:gd name="T25" fmla="*/ 2147483647 h 82"/>
                <a:gd name="T26" fmla="*/ 2147483647 w 59"/>
                <a:gd name="T27" fmla="*/ 2147483647 h 82"/>
                <a:gd name="T28" fmla="*/ 2147483647 w 59"/>
                <a:gd name="T29" fmla="*/ 2147483647 h 82"/>
                <a:gd name="T30" fmla="*/ 2147483647 w 59"/>
                <a:gd name="T31" fmla="*/ 2147483647 h 82"/>
                <a:gd name="T32" fmla="*/ 2147483647 w 59"/>
                <a:gd name="T33" fmla="*/ 2147483647 h 82"/>
                <a:gd name="T34" fmla="*/ 2147483647 w 59"/>
                <a:gd name="T35" fmla="*/ 2147483647 h 82"/>
                <a:gd name="T36" fmla="*/ 0 w 59"/>
                <a:gd name="T37" fmla="*/ 2147483647 h 82"/>
                <a:gd name="T38" fmla="*/ 2147483647 w 59"/>
                <a:gd name="T39" fmla="*/ 2147483647 h 82"/>
                <a:gd name="T40" fmla="*/ 2147483647 w 59"/>
                <a:gd name="T41" fmla="*/ 2147483647 h 82"/>
                <a:gd name="T42" fmla="*/ 2147483647 w 59"/>
                <a:gd name="T43" fmla="*/ 2147483647 h 82"/>
                <a:gd name="T44" fmla="*/ 2147483647 w 59"/>
                <a:gd name="T45" fmla="*/ 2147483647 h 82"/>
                <a:gd name="T46" fmla="*/ 2147483647 w 59"/>
                <a:gd name="T47" fmla="*/ 2147483647 h 82"/>
                <a:gd name="T48" fmla="*/ 2147483647 w 59"/>
                <a:gd name="T49" fmla="*/ 2147483647 h 82"/>
                <a:gd name="T50" fmla="*/ 2147483647 w 59"/>
                <a:gd name="T51" fmla="*/ 2147483647 h 82"/>
                <a:gd name="T52" fmla="*/ 2147483647 w 59"/>
                <a:gd name="T53" fmla="*/ 2147483647 h 82"/>
                <a:gd name="T54" fmla="*/ 2147483647 w 59"/>
                <a:gd name="T55" fmla="*/ 2147483647 h 82"/>
                <a:gd name="T56" fmla="*/ 2147483647 w 59"/>
                <a:gd name="T57" fmla="*/ 2147483647 h 82"/>
                <a:gd name="T58" fmla="*/ 2147483647 w 59"/>
                <a:gd name="T59" fmla="*/ 2147483647 h 82"/>
                <a:gd name="T60" fmla="*/ 2147483647 w 59"/>
                <a:gd name="T61" fmla="*/ 2147483647 h 82"/>
                <a:gd name="T62" fmla="*/ 2147483647 w 59"/>
                <a:gd name="T63" fmla="*/ 2147483647 h 82"/>
                <a:gd name="T64" fmla="*/ 2147483647 w 59"/>
                <a:gd name="T65" fmla="*/ 2147483647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9"/>
                <a:gd name="T100" fmla="*/ 0 h 82"/>
                <a:gd name="T101" fmla="*/ 59 w 59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47" y="4"/>
                  </a:lnTo>
                  <a:lnTo>
                    <a:pt x="51" y="4"/>
                  </a:lnTo>
                  <a:lnTo>
                    <a:pt x="55" y="8"/>
                  </a:lnTo>
                  <a:lnTo>
                    <a:pt x="59" y="12"/>
                  </a:lnTo>
                  <a:lnTo>
                    <a:pt x="59" y="20"/>
                  </a:lnTo>
                  <a:lnTo>
                    <a:pt x="59" y="24"/>
                  </a:lnTo>
                  <a:lnTo>
                    <a:pt x="59" y="32"/>
                  </a:lnTo>
                  <a:lnTo>
                    <a:pt x="55" y="43"/>
                  </a:lnTo>
                  <a:lnTo>
                    <a:pt x="47" y="47"/>
                  </a:lnTo>
                  <a:lnTo>
                    <a:pt x="39" y="47"/>
                  </a:lnTo>
                  <a:lnTo>
                    <a:pt x="31" y="47"/>
                  </a:lnTo>
                  <a:lnTo>
                    <a:pt x="12" y="47"/>
                  </a:lnTo>
                  <a:lnTo>
                    <a:pt x="12" y="82"/>
                  </a:lnTo>
                  <a:lnTo>
                    <a:pt x="0" y="82"/>
                  </a:lnTo>
                  <a:close/>
                  <a:moveTo>
                    <a:pt x="12" y="39"/>
                  </a:moveTo>
                  <a:lnTo>
                    <a:pt x="31" y="39"/>
                  </a:lnTo>
                  <a:lnTo>
                    <a:pt x="39" y="39"/>
                  </a:lnTo>
                  <a:lnTo>
                    <a:pt x="47" y="36"/>
                  </a:lnTo>
                  <a:lnTo>
                    <a:pt x="47" y="32"/>
                  </a:lnTo>
                  <a:lnTo>
                    <a:pt x="51" y="24"/>
                  </a:lnTo>
                  <a:lnTo>
                    <a:pt x="47" y="20"/>
                  </a:lnTo>
                  <a:lnTo>
                    <a:pt x="47" y="16"/>
                  </a:lnTo>
                  <a:lnTo>
                    <a:pt x="43" y="12"/>
                  </a:lnTo>
                  <a:lnTo>
                    <a:pt x="39" y="12"/>
                  </a:lnTo>
                  <a:lnTo>
                    <a:pt x="35" y="8"/>
                  </a:lnTo>
                  <a:lnTo>
                    <a:pt x="31" y="8"/>
                  </a:lnTo>
                  <a:lnTo>
                    <a:pt x="12" y="8"/>
                  </a:lnTo>
                  <a:lnTo>
                    <a:pt x="12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61" name="Freeform 151"/>
            <p:cNvSpPr>
              <a:spLocks/>
            </p:cNvSpPr>
            <p:nvPr/>
          </p:nvSpPr>
          <p:spPr bwMode="auto">
            <a:xfrm>
              <a:off x="6440488" y="5130802"/>
              <a:ext cx="271463" cy="265113"/>
            </a:xfrm>
            <a:custGeom>
              <a:avLst/>
              <a:gdLst>
                <a:gd name="T0" fmla="*/ 0 w 171"/>
                <a:gd name="T1" fmla="*/ 2147483647 h 167"/>
                <a:gd name="T2" fmla="*/ 2147483647 w 171"/>
                <a:gd name="T3" fmla="*/ 2147483647 h 167"/>
                <a:gd name="T4" fmla="*/ 2147483647 w 171"/>
                <a:gd name="T5" fmla="*/ 2147483647 h 167"/>
                <a:gd name="T6" fmla="*/ 2147483647 w 171"/>
                <a:gd name="T7" fmla="*/ 2147483647 h 167"/>
                <a:gd name="T8" fmla="*/ 2147483647 w 171"/>
                <a:gd name="T9" fmla="*/ 0 h 167"/>
                <a:gd name="T10" fmla="*/ 2147483647 w 171"/>
                <a:gd name="T11" fmla="*/ 2147483647 h 167"/>
                <a:gd name="T12" fmla="*/ 2147483647 w 171"/>
                <a:gd name="T13" fmla="*/ 2147483647 h 167"/>
                <a:gd name="T14" fmla="*/ 2147483647 w 171"/>
                <a:gd name="T15" fmla="*/ 2147483647 h 167"/>
                <a:gd name="T16" fmla="*/ 2147483647 w 171"/>
                <a:gd name="T17" fmla="*/ 2147483647 h 167"/>
                <a:gd name="T18" fmla="*/ 2147483647 w 171"/>
                <a:gd name="T19" fmla="*/ 2147483647 h 167"/>
                <a:gd name="T20" fmla="*/ 2147483647 w 171"/>
                <a:gd name="T21" fmla="*/ 2147483647 h 167"/>
                <a:gd name="T22" fmla="*/ 2147483647 w 171"/>
                <a:gd name="T23" fmla="*/ 2147483647 h 167"/>
                <a:gd name="T24" fmla="*/ 2147483647 w 171"/>
                <a:gd name="T25" fmla="*/ 2147483647 h 167"/>
                <a:gd name="T26" fmla="*/ 2147483647 w 171"/>
                <a:gd name="T27" fmla="*/ 2147483647 h 167"/>
                <a:gd name="T28" fmla="*/ 2147483647 w 171"/>
                <a:gd name="T29" fmla="*/ 2147483647 h 167"/>
                <a:gd name="T30" fmla="*/ 2147483647 w 171"/>
                <a:gd name="T31" fmla="*/ 2147483647 h 167"/>
                <a:gd name="T32" fmla="*/ 0 w 171"/>
                <a:gd name="T33" fmla="*/ 2147483647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67"/>
                <a:gd name="T53" fmla="*/ 171 w 171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67">
                  <a:moveTo>
                    <a:pt x="0" y="82"/>
                  </a:moveTo>
                  <a:lnTo>
                    <a:pt x="7" y="50"/>
                  </a:lnTo>
                  <a:lnTo>
                    <a:pt x="27" y="23"/>
                  </a:lnTo>
                  <a:lnTo>
                    <a:pt x="54" y="4"/>
                  </a:lnTo>
                  <a:lnTo>
                    <a:pt x="85" y="0"/>
                  </a:lnTo>
                  <a:lnTo>
                    <a:pt x="120" y="4"/>
                  </a:lnTo>
                  <a:lnTo>
                    <a:pt x="148" y="23"/>
                  </a:lnTo>
                  <a:lnTo>
                    <a:pt x="163" y="50"/>
                  </a:lnTo>
                  <a:lnTo>
                    <a:pt x="171" y="82"/>
                  </a:lnTo>
                  <a:lnTo>
                    <a:pt x="163" y="117"/>
                  </a:lnTo>
                  <a:lnTo>
                    <a:pt x="148" y="144"/>
                  </a:lnTo>
                  <a:lnTo>
                    <a:pt x="120" y="163"/>
                  </a:lnTo>
                  <a:lnTo>
                    <a:pt x="85" y="167"/>
                  </a:lnTo>
                  <a:lnTo>
                    <a:pt x="54" y="163"/>
                  </a:lnTo>
                  <a:lnTo>
                    <a:pt x="27" y="144"/>
                  </a:lnTo>
                  <a:lnTo>
                    <a:pt x="7" y="11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62" name="Freeform 152"/>
            <p:cNvSpPr>
              <a:spLocks/>
            </p:cNvSpPr>
            <p:nvPr/>
          </p:nvSpPr>
          <p:spPr bwMode="auto">
            <a:xfrm>
              <a:off x="6440488" y="5130802"/>
              <a:ext cx="271463" cy="265113"/>
            </a:xfrm>
            <a:custGeom>
              <a:avLst/>
              <a:gdLst>
                <a:gd name="T0" fmla="*/ 0 w 171"/>
                <a:gd name="T1" fmla="*/ 2147483647 h 167"/>
                <a:gd name="T2" fmla="*/ 2147483647 w 171"/>
                <a:gd name="T3" fmla="*/ 2147483647 h 167"/>
                <a:gd name="T4" fmla="*/ 2147483647 w 171"/>
                <a:gd name="T5" fmla="*/ 2147483647 h 167"/>
                <a:gd name="T6" fmla="*/ 2147483647 w 171"/>
                <a:gd name="T7" fmla="*/ 2147483647 h 167"/>
                <a:gd name="T8" fmla="*/ 2147483647 w 171"/>
                <a:gd name="T9" fmla="*/ 0 h 167"/>
                <a:gd name="T10" fmla="*/ 2147483647 w 171"/>
                <a:gd name="T11" fmla="*/ 2147483647 h 167"/>
                <a:gd name="T12" fmla="*/ 2147483647 w 171"/>
                <a:gd name="T13" fmla="*/ 2147483647 h 167"/>
                <a:gd name="T14" fmla="*/ 2147483647 w 171"/>
                <a:gd name="T15" fmla="*/ 2147483647 h 167"/>
                <a:gd name="T16" fmla="*/ 2147483647 w 171"/>
                <a:gd name="T17" fmla="*/ 2147483647 h 167"/>
                <a:gd name="T18" fmla="*/ 2147483647 w 171"/>
                <a:gd name="T19" fmla="*/ 2147483647 h 167"/>
                <a:gd name="T20" fmla="*/ 2147483647 w 171"/>
                <a:gd name="T21" fmla="*/ 2147483647 h 167"/>
                <a:gd name="T22" fmla="*/ 2147483647 w 171"/>
                <a:gd name="T23" fmla="*/ 2147483647 h 167"/>
                <a:gd name="T24" fmla="*/ 2147483647 w 171"/>
                <a:gd name="T25" fmla="*/ 2147483647 h 167"/>
                <a:gd name="T26" fmla="*/ 2147483647 w 171"/>
                <a:gd name="T27" fmla="*/ 2147483647 h 167"/>
                <a:gd name="T28" fmla="*/ 2147483647 w 171"/>
                <a:gd name="T29" fmla="*/ 2147483647 h 167"/>
                <a:gd name="T30" fmla="*/ 2147483647 w 171"/>
                <a:gd name="T31" fmla="*/ 2147483647 h 167"/>
                <a:gd name="T32" fmla="*/ 0 w 171"/>
                <a:gd name="T33" fmla="*/ 2147483647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67"/>
                <a:gd name="T53" fmla="*/ 171 w 171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67">
                  <a:moveTo>
                    <a:pt x="0" y="82"/>
                  </a:moveTo>
                  <a:lnTo>
                    <a:pt x="7" y="50"/>
                  </a:lnTo>
                  <a:lnTo>
                    <a:pt x="27" y="23"/>
                  </a:lnTo>
                  <a:lnTo>
                    <a:pt x="54" y="4"/>
                  </a:lnTo>
                  <a:lnTo>
                    <a:pt x="85" y="0"/>
                  </a:lnTo>
                  <a:lnTo>
                    <a:pt x="120" y="4"/>
                  </a:lnTo>
                  <a:lnTo>
                    <a:pt x="148" y="23"/>
                  </a:lnTo>
                  <a:lnTo>
                    <a:pt x="163" y="50"/>
                  </a:lnTo>
                  <a:lnTo>
                    <a:pt x="171" y="82"/>
                  </a:lnTo>
                  <a:lnTo>
                    <a:pt x="163" y="117"/>
                  </a:lnTo>
                  <a:lnTo>
                    <a:pt x="148" y="144"/>
                  </a:lnTo>
                  <a:lnTo>
                    <a:pt x="120" y="163"/>
                  </a:lnTo>
                  <a:lnTo>
                    <a:pt x="85" y="167"/>
                  </a:lnTo>
                  <a:lnTo>
                    <a:pt x="54" y="163"/>
                  </a:lnTo>
                  <a:lnTo>
                    <a:pt x="27" y="144"/>
                  </a:lnTo>
                  <a:lnTo>
                    <a:pt x="7" y="117"/>
                  </a:lnTo>
                  <a:lnTo>
                    <a:pt x="0" y="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63" name="Freeform 153"/>
            <p:cNvSpPr>
              <a:spLocks noEditPoints="1"/>
            </p:cNvSpPr>
            <p:nvPr/>
          </p:nvSpPr>
          <p:spPr bwMode="auto">
            <a:xfrm>
              <a:off x="6545263" y="5203827"/>
              <a:ext cx="98425" cy="130175"/>
            </a:xfrm>
            <a:custGeom>
              <a:avLst/>
              <a:gdLst>
                <a:gd name="T0" fmla="*/ 0 w 62"/>
                <a:gd name="T1" fmla="*/ 2147483647 h 82"/>
                <a:gd name="T2" fmla="*/ 0 w 62"/>
                <a:gd name="T3" fmla="*/ 0 h 82"/>
                <a:gd name="T4" fmla="*/ 2147483647 w 62"/>
                <a:gd name="T5" fmla="*/ 0 h 82"/>
                <a:gd name="T6" fmla="*/ 2147483647 w 62"/>
                <a:gd name="T7" fmla="*/ 0 h 82"/>
                <a:gd name="T8" fmla="*/ 2147483647 w 62"/>
                <a:gd name="T9" fmla="*/ 0 h 82"/>
                <a:gd name="T10" fmla="*/ 2147483647 w 62"/>
                <a:gd name="T11" fmla="*/ 2147483647 h 82"/>
                <a:gd name="T12" fmla="*/ 2147483647 w 62"/>
                <a:gd name="T13" fmla="*/ 2147483647 h 82"/>
                <a:gd name="T14" fmla="*/ 2147483647 w 62"/>
                <a:gd name="T15" fmla="*/ 2147483647 h 82"/>
                <a:gd name="T16" fmla="*/ 2147483647 w 62"/>
                <a:gd name="T17" fmla="*/ 2147483647 h 82"/>
                <a:gd name="T18" fmla="*/ 2147483647 w 62"/>
                <a:gd name="T19" fmla="*/ 2147483647 h 82"/>
                <a:gd name="T20" fmla="*/ 2147483647 w 62"/>
                <a:gd name="T21" fmla="*/ 2147483647 h 82"/>
                <a:gd name="T22" fmla="*/ 2147483647 w 62"/>
                <a:gd name="T23" fmla="*/ 2147483647 h 82"/>
                <a:gd name="T24" fmla="*/ 2147483647 w 62"/>
                <a:gd name="T25" fmla="*/ 2147483647 h 82"/>
                <a:gd name="T26" fmla="*/ 2147483647 w 62"/>
                <a:gd name="T27" fmla="*/ 2147483647 h 82"/>
                <a:gd name="T28" fmla="*/ 2147483647 w 62"/>
                <a:gd name="T29" fmla="*/ 2147483647 h 82"/>
                <a:gd name="T30" fmla="*/ 2147483647 w 62"/>
                <a:gd name="T31" fmla="*/ 2147483647 h 82"/>
                <a:gd name="T32" fmla="*/ 2147483647 w 62"/>
                <a:gd name="T33" fmla="*/ 2147483647 h 82"/>
                <a:gd name="T34" fmla="*/ 2147483647 w 62"/>
                <a:gd name="T35" fmla="*/ 2147483647 h 82"/>
                <a:gd name="T36" fmla="*/ 0 w 62"/>
                <a:gd name="T37" fmla="*/ 2147483647 h 82"/>
                <a:gd name="T38" fmla="*/ 2147483647 w 62"/>
                <a:gd name="T39" fmla="*/ 2147483647 h 82"/>
                <a:gd name="T40" fmla="*/ 2147483647 w 62"/>
                <a:gd name="T41" fmla="*/ 2147483647 h 82"/>
                <a:gd name="T42" fmla="*/ 2147483647 w 62"/>
                <a:gd name="T43" fmla="*/ 2147483647 h 82"/>
                <a:gd name="T44" fmla="*/ 2147483647 w 62"/>
                <a:gd name="T45" fmla="*/ 2147483647 h 82"/>
                <a:gd name="T46" fmla="*/ 2147483647 w 62"/>
                <a:gd name="T47" fmla="*/ 2147483647 h 82"/>
                <a:gd name="T48" fmla="*/ 2147483647 w 62"/>
                <a:gd name="T49" fmla="*/ 2147483647 h 82"/>
                <a:gd name="T50" fmla="*/ 2147483647 w 62"/>
                <a:gd name="T51" fmla="*/ 2147483647 h 82"/>
                <a:gd name="T52" fmla="*/ 2147483647 w 62"/>
                <a:gd name="T53" fmla="*/ 2147483647 h 82"/>
                <a:gd name="T54" fmla="*/ 2147483647 w 62"/>
                <a:gd name="T55" fmla="*/ 2147483647 h 82"/>
                <a:gd name="T56" fmla="*/ 2147483647 w 62"/>
                <a:gd name="T57" fmla="*/ 2147483647 h 82"/>
                <a:gd name="T58" fmla="*/ 2147483647 w 62"/>
                <a:gd name="T59" fmla="*/ 2147483647 h 82"/>
                <a:gd name="T60" fmla="*/ 2147483647 w 62"/>
                <a:gd name="T61" fmla="*/ 2147483647 h 82"/>
                <a:gd name="T62" fmla="*/ 2147483647 w 62"/>
                <a:gd name="T63" fmla="*/ 2147483647 h 82"/>
                <a:gd name="T64" fmla="*/ 2147483647 w 62"/>
                <a:gd name="T65" fmla="*/ 2147483647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2"/>
                <a:gd name="T100" fmla="*/ 0 h 82"/>
                <a:gd name="T101" fmla="*/ 62 w 62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2" h="82">
                  <a:moveTo>
                    <a:pt x="0" y="82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6" y="4"/>
                  </a:lnTo>
                  <a:lnTo>
                    <a:pt x="50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62" y="20"/>
                  </a:lnTo>
                  <a:lnTo>
                    <a:pt x="62" y="24"/>
                  </a:lnTo>
                  <a:lnTo>
                    <a:pt x="58" y="32"/>
                  </a:lnTo>
                  <a:lnTo>
                    <a:pt x="54" y="43"/>
                  </a:lnTo>
                  <a:lnTo>
                    <a:pt x="50" y="47"/>
                  </a:lnTo>
                  <a:lnTo>
                    <a:pt x="43" y="47"/>
                  </a:lnTo>
                  <a:lnTo>
                    <a:pt x="31" y="47"/>
                  </a:lnTo>
                  <a:lnTo>
                    <a:pt x="11" y="47"/>
                  </a:lnTo>
                  <a:lnTo>
                    <a:pt x="11" y="82"/>
                  </a:lnTo>
                  <a:lnTo>
                    <a:pt x="0" y="82"/>
                  </a:lnTo>
                  <a:close/>
                  <a:moveTo>
                    <a:pt x="11" y="39"/>
                  </a:moveTo>
                  <a:lnTo>
                    <a:pt x="31" y="39"/>
                  </a:lnTo>
                  <a:lnTo>
                    <a:pt x="39" y="39"/>
                  </a:lnTo>
                  <a:lnTo>
                    <a:pt x="46" y="36"/>
                  </a:lnTo>
                  <a:lnTo>
                    <a:pt x="50" y="32"/>
                  </a:lnTo>
                  <a:lnTo>
                    <a:pt x="50" y="24"/>
                  </a:lnTo>
                  <a:lnTo>
                    <a:pt x="50" y="20"/>
                  </a:lnTo>
                  <a:lnTo>
                    <a:pt x="46" y="16"/>
                  </a:lnTo>
                  <a:lnTo>
                    <a:pt x="46" y="12"/>
                  </a:lnTo>
                  <a:lnTo>
                    <a:pt x="43" y="12"/>
                  </a:lnTo>
                  <a:lnTo>
                    <a:pt x="39" y="8"/>
                  </a:lnTo>
                  <a:lnTo>
                    <a:pt x="31" y="8"/>
                  </a:lnTo>
                  <a:lnTo>
                    <a:pt x="11" y="8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64" name="Freeform 154"/>
            <p:cNvSpPr>
              <a:spLocks/>
            </p:cNvSpPr>
            <p:nvPr/>
          </p:nvSpPr>
          <p:spPr bwMode="auto">
            <a:xfrm>
              <a:off x="5116513" y="5130802"/>
              <a:ext cx="265113" cy="265113"/>
            </a:xfrm>
            <a:custGeom>
              <a:avLst/>
              <a:gdLst>
                <a:gd name="T0" fmla="*/ 0 w 167"/>
                <a:gd name="T1" fmla="*/ 2147483647 h 167"/>
                <a:gd name="T2" fmla="*/ 2147483647 w 167"/>
                <a:gd name="T3" fmla="*/ 2147483647 h 167"/>
                <a:gd name="T4" fmla="*/ 2147483647 w 167"/>
                <a:gd name="T5" fmla="*/ 2147483647 h 167"/>
                <a:gd name="T6" fmla="*/ 2147483647 w 167"/>
                <a:gd name="T7" fmla="*/ 2147483647 h 167"/>
                <a:gd name="T8" fmla="*/ 2147483647 w 167"/>
                <a:gd name="T9" fmla="*/ 0 h 167"/>
                <a:gd name="T10" fmla="*/ 2147483647 w 167"/>
                <a:gd name="T11" fmla="*/ 2147483647 h 167"/>
                <a:gd name="T12" fmla="*/ 2147483647 w 167"/>
                <a:gd name="T13" fmla="*/ 2147483647 h 167"/>
                <a:gd name="T14" fmla="*/ 2147483647 w 167"/>
                <a:gd name="T15" fmla="*/ 2147483647 h 167"/>
                <a:gd name="T16" fmla="*/ 2147483647 w 167"/>
                <a:gd name="T17" fmla="*/ 2147483647 h 167"/>
                <a:gd name="T18" fmla="*/ 2147483647 w 167"/>
                <a:gd name="T19" fmla="*/ 2147483647 h 167"/>
                <a:gd name="T20" fmla="*/ 2147483647 w 167"/>
                <a:gd name="T21" fmla="*/ 2147483647 h 167"/>
                <a:gd name="T22" fmla="*/ 2147483647 w 167"/>
                <a:gd name="T23" fmla="*/ 2147483647 h 167"/>
                <a:gd name="T24" fmla="*/ 2147483647 w 167"/>
                <a:gd name="T25" fmla="*/ 2147483647 h 167"/>
                <a:gd name="T26" fmla="*/ 2147483647 w 167"/>
                <a:gd name="T27" fmla="*/ 2147483647 h 167"/>
                <a:gd name="T28" fmla="*/ 2147483647 w 167"/>
                <a:gd name="T29" fmla="*/ 2147483647 h 167"/>
                <a:gd name="T30" fmla="*/ 2147483647 w 167"/>
                <a:gd name="T31" fmla="*/ 2147483647 h 167"/>
                <a:gd name="T32" fmla="*/ 0 w 167"/>
                <a:gd name="T33" fmla="*/ 2147483647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67"/>
                <a:gd name="T53" fmla="*/ 167 w 167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67">
                  <a:moveTo>
                    <a:pt x="0" y="82"/>
                  </a:moveTo>
                  <a:lnTo>
                    <a:pt x="4" y="50"/>
                  </a:lnTo>
                  <a:lnTo>
                    <a:pt x="23" y="23"/>
                  </a:lnTo>
                  <a:lnTo>
                    <a:pt x="50" y="4"/>
                  </a:lnTo>
                  <a:lnTo>
                    <a:pt x="82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3" y="50"/>
                  </a:lnTo>
                  <a:lnTo>
                    <a:pt x="167" y="82"/>
                  </a:lnTo>
                  <a:lnTo>
                    <a:pt x="163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2" y="167"/>
                  </a:lnTo>
                  <a:lnTo>
                    <a:pt x="50" y="163"/>
                  </a:lnTo>
                  <a:lnTo>
                    <a:pt x="23" y="144"/>
                  </a:lnTo>
                  <a:lnTo>
                    <a:pt x="4" y="11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65" name="Freeform 155"/>
            <p:cNvSpPr>
              <a:spLocks/>
            </p:cNvSpPr>
            <p:nvPr/>
          </p:nvSpPr>
          <p:spPr bwMode="auto">
            <a:xfrm>
              <a:off x="5116513" y="5130802"/>
              <a:ext cx="265113" cy="265113"/>
            </a:xfrm>
            <a:custGeom>
              <a:avLst/>
              <a:gdLst>
                <a:gd name="T0" fmla="*/ 0 w 167"/>
                <a:gd name="T1" fmla="*/ 2147483647 h 167"/>
                <a:gd name="T2" fmla="*/ 2147483647 w 167"/>
                <a:gd name="T3" fmla="*/ 2147483647 h 167"/>
                <a:gd name="T4" fmla="*/ 2147483647 w 167"/>
                <a:gd name="T5" fmla="*/ 2147483647 h 167"/>
                <a:gd name="T6" fmla="*/ 2147483647 w 167"/>
                <a:gd name="T7" fmla="*/ 2147483647 h 167"/>
                <a:gd name="T8" fmla="*/ 2147483647 w 167"/>
                <a:gd name="T9" fmla="*/ 0 h 167"/>
                <a:gd name="T10" fmla="*/ 2147483647 w 167"/>
                <a:gd name="T11" fmla="*/ 2147483647 h 167"/>
                <a:gd name="T12" fmla="*/ 2147483647 w 167"/>
                <a:gd name="T13" fmla="*/ 2147483647 h 167"/>
                <a:gd name="T14" fmla="*/ 2147483647 w 167"/>
                <a:gd name="T15" fmla="*/ 2147483647 h 167"/>
                <a:gd name="T16" fmla="*/ 2147483647 w 167"/>
                <a:gd name="T17" fmla="*/ 2147483647 h 167"/>
                <a:gd name="T18" fmla="*/ 2147483647 w 167"/>
                <a:gd name="T19" fmla="*/ 2147483647 h 167"/>
                <a:gd name="T20" fmla="*/ 2147483647 w 167"/>
                <a:gd name="T21" fmla="*/ 2147483647 h 167"/>
                <a:gd name="T22" fmla="*/ 2147483647 w 167"/>
                <a:gd name="T23" fmla="*/ 2147483647 h 167"/>
                <a:gd name="T24" fmla="*/ 2147483647 w 167"/>
                <a:gd name="T25" fmla="*/ 2147483647 h 167"/>
                <a:gd name="T26" fmla="*/ 2147483647 w 167"/>
                <a:gd name="T27" fmla="*/ 2147483647 h 167"/>
                <a:gd name="T28" fmla="*/ 2147483647 w 167"/>
                <a:gd name="T29" fmla="*/ 2147483647 h 167"/>
                <a:gd name="T30" fmla="*/ 2147483647 w 167"/>
                <a:gd name="T31" fmla="*/ 2147483647 h 167"/>
                <a:gd name="T32" fmla="*/ 0 w 167"/>
                <a:gd name="T33" fmla="*/ 2147483647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67"/>
                <a:gd name="T53" fmla="*/ 167 w 167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67">
                  <a:moveTo>
                    <a:pt x="0" y="82"/>
                  </a:moveTo>
                  <a:lnTo>
                    <a:pt x="4" y="50"/>
                  </a:lnTo>
                  <a:lnTo>
                    <a:pt x="23" y="23"/>
                  </a:lnTo>
                  <a:lnTo>
                    <a:pt x="50" y="4"/>
                  </a:lnTo>
                  <a:lnTo>
                    <a:pt x="82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3" y="50"/>
                  </a:lnTo>
                  <a:lnTo>
                    <a:pt x="167" y="82"/>
                  </a:lnTo>
                  <a:lnTo>
                    <a:pt x="163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2" y="167"/>
                  </a:lnTo>
                  <a:lnTo>
                    <a:pt x="50" y="163"/>
                  </a:lnTo>
                  <a:lnTo>
                    <a:pt x="23" y="144"/>
                  </a:lnTo>
                  <a:lnTo>
                    <a:pt x="4" y="117"/>
                  </a:lnTo>
                  <a:lnTo>
                    <a:pt x="0" y="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66" name="Freeform 156"/>
            <p:cNvSpPr>
              <a:spLocks noEditPoints="1"/>
            </p:cNvSpPr>
            <p:nvPr/>
          </p:nvSpPr>
          <p:spPr bwMode="auto">
            <a:xfrm>
              <a:off x="5221288" y="5203827"/>
              <a:ext cx="92075" cy="130175"/>
            </a:xfrm>
            <a:custGeom>
              <a:avLst/>
              <a:gdLst>
                <a:gd name="T0" fmla="*/ 0 w 58"/>
                <a:gd name="T1" fmla="*/ 2147483647 h 82"/>
                <a:gd name="T2" fmla="*/ 0 w 58"/>
                <a:gd name="T3" fmla="*/ 0 h 82"/>
                <a:gd name="T4" fmla="*/ 2147483647 w 58"/>
                <a:gd name="T5" fmla="*/ 0 h 82"/>
                <a:gd name="T6" fmla="*/ 2147483647 w 58"/>
                <a:gd name="T7" fmla="*/ 0 h 82"/>
                <a:gd name="T8" fmla="*/ 2147483647 w 58"/>
                <a:gd name="T9" fmla="*/ 0 h 82"/>
                <a:gd name="T10" fmla="*/ 2147483647 w 58"/>
                <a:gd name="T11" fmla="*/ 2147483647 h 82"/>
                <a:gd name="T12" fmla="*/ 2147483647 w 58"/>
                <a:gd name="T13" fmla="*/ 2147483647 h 82"/>
                <a:gd name="T14" fmla="*/ 2147483647 w 58"/>
                <a:gd name="T15" fmla="*/ 2147483647 h 82"/>
                <a:gd name="T16" fmla="*/ 2147483647 w 58"/>
                <a:gd name="T17" fmla="*/ 2147483647 h 82"/>
                <a:gd name="T18" fmla="*/ 2147483647 w 58"/>
                <a:gd name="T19" fmla="*/ 2147483647 h 82"/>
                <a:gd name="T20" fmla="*/ 2147483647 w 58"/>
                <a:gd name="T21" fmla="*/ 2147483647 h 82"/>
                <a:gd name="T22" fmla="*/ 2147483647 w 58"/>
                <a:gd name="T23" fmla="*/ 2147483647 h 82"/>
                <a:gd name="T24" fmla="*/ 2147483647 w 58"/>
                <a:gd name="T25" fmla="*/ 2147483647 h 82"/>
                <a:gd name="T26" fmla="*/ 2147483647 w 58"/>
                <a:gd name="T27" fmla="*/ 2147483647 h 82"/>
                <a:gd name="T28" fmla="*/ 2147483647 w 58"/>
                <a:gd name="T29" fmla="*/ 2147483647 h 82"/>
                <a:gd name="T30" fmla="*/ 2147483647 w 58"/>
                <a:gd name="T31" fmla="*/ 2147483647 h 82"/>
                <a:gd name="T32" fmla="*/ 2147483647 w 58"/>
                <a:gd name="T33" fmla="*/ 2147483647 h 82"/>
                <a:gd name="T34" fmla="*/ 2147483647 w 58"/>
                <a:gd name="T35" fmla="*/ 2147483647 h 82"/>
                <a:gd name="T36" fmla="*/ 0 w 58"/>
                <a:gd name="T37" fmla="*/ 2147483647 h 82"/>
                <a:gd name="T38" fmla="*/ 2147483647 w 58"/>
                <a:gd name="T39" fmla="*/ 2147483647 h 82"/>
                <a:gd name="T40" fmla="*/ 2147483647 w 58"/>
                <a:gd name="T41" fmla="*/ 2147483647 h 82"/>
                <a:gd name="T42" fmla="*/ 2147483647 w 58"/>
                <a:gd name="T43" fmla="*/ 2147483647 h 82"/>
                <a:gd name="T44" fmla="*/ 2147483647 w 58"/>
                <a:gd name="T45" fmla="*/ 2147483647 h 82"/>
                <a:gd name="T46" fmla="*/ 2147483647 w 58"/>
                <a:gd name="T47" fmla="*/ 2147483647 h 82"/>
                <a:gd name="T48" fmla="*/ 2147483647 w 58"/>
                <a:gd name="T49" fmla="*/ 2147483647 h 82"/>
                <a:gd name="T50" fmla="*/ 2147483647 w 58"/>
                <a:gd name="T51" fmla="*/ 2147483647 h 82"/>
                <a:gd name="T52" fmla="*/ 2147483647 w 58"/>
                <a:gd name="T53" fmla="*/ 2147483647 h 82"/>
                <a:gd name="T54" fmla="*/ 2147483647 w 58"/>
                <a:gd name="T55" fmla="*/ 2147483647 h 82"/>
                <a:gd name="T56" fmla="*/ 2147483647 w 58"/>
                <a:gd name="T57" fmla="*/ 2147483647 h 82"/>
                <a:gd name="T58" fmla="*/ 2147483647 w 58"/>
                <a:gd name="T59" fmla="*/ 2147483647 h 82"/>
                <a:gd name="T60" fmla="*/ 2147483647 w 58"/>
                <a:gd name="T61" fmla="*/ 2147483647 h 82"/>
                <a:gd name="T62" fmla="*/ 2147483647 w 58"/>
                <a:gd name="T63" fmla="*/ 2147483647 h 82"/>
                <a:gd name="T64" fmla="*/ 2147483647 w 58"/>
                <a:gd name="T65" fmla="*/ 2147483647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"/>
                <a:gd name="T100" fmla="*/ 0 h 82"/>
                <a:gd name="T101" fmla="*/ 58 w 58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" h="82">
                  <a:moveTo>
                    <a:pt x="0" y="82"/>
                  </a:moveTo>
                  <a:lnTo>
                    <a:pt x="0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7" y="4"/>
                  </a:lnTo>
                  <a:lnTo>
                    <a:pt x="51" y="4"/>
                  </a:lnTo>
                  <a:lnTo>
                    <a:pt x="55" y="8"/>
                  </a:lnTo>
                  <a:lnTo>
                    <a:pt x="55" y="12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8" y="32"/>
                  </a:lnTo>
                  <a:lnTo>
                    <a:pt x="51" y="43"/>
                  </a:lnTo>
                  <a:lnTo>
                    <a:pt x="47" y="47"/>
                  </a:lnTo>
                  <a:lnTo>
                    <a:pt x="39" y="47"/>
                  </a:lnTo>
                  <a:lnTo>
                    <a:pt x="27" y="47"/>
                  </a:lnTo>
                  <a:lnTo>
                    <a:pt x="8" y="47"/>
                  </a:lnTo>
                  <a:lnTo>
                    <a:pt x="8" y="82"/>
                  </a:lnTo>
                  <a:lnTo>
                    <a:pt x="0" y="82"/>
                  </a:lnTo>
                  <a:close/>
                  <a:moveTo>
                    <a:pt x="8" y="39"/>
                  </a:moveTo>
                  <a:lnTo>
                    <a:pt x="27" y="39"/>
                  </a:lnTo>
                  <a:lnTo>
                    <a:pt x="39" y="39"/>
                  </a:lnTo>
                  <a:lnTo>
                    <a:pt x="43" y="36"/>
                  </a:lnTo>
                  <a:lnTo>
                    <a:pt x="47" y="32"/>
                  </a:lnTo>
                  <a:lnTo>
                    <a:pt x="47" y="24"/>
                  </a:lnTo>
                  <a:lnTo>
                    <a:pt x="47" y="20"/>
                  </a:lnTo>
                  <a:lnTo>
                    <a:pt x="47" y="16"/>
                  </a:lnTo>
                  <a:lnTo>
                    <a:pt x="43" y="12"/>
                  </a:lnTo>
                  <a:lnTo>
                    <a:pt x="39" y="12"/>
                  </a:lnTo>
                  <a:lnTo>
                    <a:pt x="35" y="8"/>
                  </a:lnTo>
                  <a:lnTo>
                    <a:pt x="27" y="8"/>
                  </a:lnTo>
                  <a:lnTo>
                    <a:pt x="8" y="8"/>
                  </a:lnTo>
                  <a:lnTo>
                    <a:pt x="8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67" name="Freeform 157"/>
            <p:cNvSpPr>
              <a:spLocks/>
            </p:cNvSpPr>
            <p:nvPr/>
          </p:nvSpPr>
          <p:spPr bwMode="auto">
            <a:xfrm>
              <a:off x="3786188" y="5130802"/>
              <a:ext cx="273050" cy="265113"/>
            </a:xfrm>
            <a:custGeom>
              <a:avLst/>
              <a:gdLst>
                <a:gd name="T0" fmla="*/ 0 w 172"/>
                <a:gd name="T1" fmla="*/ 2147483647 h 167"/>
                <a:gd name="T2" fmla="*/ 2147483647 w 172"/>
                <a:gd name="T3" fmla="*/ 2147483647 h 167"/>
                <a:gd name="T4" fmla="*/ 2147483647 w 172"/>
                <a:gd name="T5" fmla="*/ 2147483647 h 167"/>
                <a:gd name="T6" fmla="*/ 2147483647 w 172"/>
                <a:gd name="T7" fmla="*/ 2147483647 h 167"/>
                <a:gd name="T8" fmla="*/ 2147483647 w 172"/>
                <a:gd name="T9" fmla="*/ 0 h 167"/>
                <a:gd name="T10" fmla="*/ 2147483647 w 172"/>
                <a:gd name="T11" fmla="*/ 2147483647 h 167"/>
                <a:gd name="T12" fmla="*/ 2147483647 w 172"/>
                <a:gd name="T13" fmla="*/ 2147483647 h 167"/>
                <a:gd name="T14" fmla="*/ 2147483647 w 172"/>
                <a:gd name="T15" fmla="*/ 2147483647 h 167"/>
                <a:gd name="T16" fmla="*/ 2147483647 w 172"/>
                <a:gd name="T17" fmla="*/ 2147483647 h 167"/>
                <a:gd name="T18" fmla="*/ 2147483647 w 172"/>
                <a:gd name="T19" fmla="*/ 2147483647 h 167"/>
                <a:gd name="T20" fmla="*/ 2147483647 w 172"/>
                <a:gd name="T21" fmla="*/ 2147483647 h 167"/>
                <a:gd name="T22" fmla="*/ 2147483647 w 172"/>
                <a:gd name="T23" fmla="*/ 2147483647 h 167"/>
                <a:gd name="T24" fmla="*/ 2147483647 w 172"/>
                <a:gd name="T25" fmla="*/ 2147483647 h 167"/>
                <a:gd name="T26" fmla="*/ 2147483647 w 172"/>
                <a:gd name="T27" fmla="*/ 2147483647 h 167"/>
                <a:gd name="T28" fmla="*/ 2147483647 w 172"/>
                <a:gd name="T29" fmla="*/ 2147483647 h 167"/>
                <a:gd name="T30" fmla="*/ 2147483647 w 172"/>
                <a:gd name="T31" fmla="*/ 2147483647 h 167"/>
                <a:gd name="T32" fmla="*/ 0 w 172"/>
                <a:gd name="T33" fmla="*/ 2147483647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2"/>
                <a:gd name="T52" fmla="*/ 0 h 167"/>
                <a:gd name="T53" fmla="*/ 172 w 172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2" h="167">
                  <a:moveTo>
                    <a:pt x="0" y="82"/>
                  </a:moveTo>
                  <a:lnTo>
                    <a:pt x="8" y="50"/>
                  </a:lnTo>
                  <a:lnTo>
                    <a:pt x="24" y="23"/>
                  </a:lnTo>
                  <a:lnTo>
                    <a:pt x="51" y="4"/>
                  </a:lnTo>
                  <a:lnTo>
                    <a:pt x="86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4" y="50"/>
                  </a:lnTo>
                  <a:lnTo>
                    <a:pt x="172" y="82"/>
                  </a:lnTo>
                  <a:lnTo>
                    <a:pt x="164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6" y="167"/>
                  </a:lnTo>
                  <a:lnTo>
                    <a:pt x="51" y="163"/>
                  </a:lnTo>
                  <a:lnTo>
                    <a:pt x="24" y="144"/>
                  </a:lnTo>
                  <a:lnTo>
                    <a:pt x="8" y="11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68" name="Freeform 158"/>
            <p:cNvSpPr>
              <a:spLocks/>
            </p:cNvSpPr>
            <p:nvPr/>
          </p:nvSpPr>
          <p:spPr bwMode="auto">
            <a:xfrm>
              <a:off x="3786188" y="5130802"/>
              <a:ext cx="273050" cy="265113"/>
            </a:xfrm>
            <a:custGeom>
              <a:avLst/>
              <a:gdLst>
                <a:gd name="T0" fmla="*/ 0 w 172"/>
                <a:gd name="T1" fmla="*/ 2147483647 h 167"/>
                <a:gd name="T2" fmla="*/ 2147483647 w 172"/>
                <a:gd name="T3" fmla="*/ 2147483647 h 167"/>
                <a:gd name="T4" fmla="*/ 2147483647 w 172"/>
                <a:gd name="T5" fmla="*/ 2147483647 h 167"/>
                <a:gd name="T6" fmla="*/ 2147483647 w 172"/>
                <a:gd name="T7" fmla="*/ 2147483647 h 167"/>
                <a:gd name="T8" fmla="*/ 2147483647 w 172"/>
                <a:gd name="T9" fmla="*/ 0 h 167"/>
                <a:gd name="T10" fmla="*/ 2147483647 w 172"/>
                <a:gd name="T11" fmla="*/ 2147483647 h 167"/>
                <a:gd name="T12" fmla="*/ 2147483647 w 172"/>
                <a:gd name="T13" fmla="*/ 2147483647 h 167"/>
                <a:gd name="T14" fmla="*/ 2147483647 w 172"/>
                <a:gd name="T15" fmla="*/ 2147483647 h 167"/>
                <a:gd name="T16" fmla="*/ 2147483647 w 172"/>
                <a:gd name="T17" fmla="*/ 2147483647 h 167"/>
                <a:gd name="T18" fmla="*/ 2147483647 w 172"/>
                <a:gd name="T19" fmla="*/ 2147483647 h 167"/>
                <a:gd name="T20" fmla="*/ 2147483647 w 172"/>
                <a:gd name="T21" fmla="*/ 2147483647 h 167"/>
                <a:gd name="T22" fmla="*/ 2147483647 w 172"/>
                <a:gd name="T23" fmla="*/ 2147483647 h 167"/>
                <a:gd name="T24" fmla="*/ 2147483647 w 172"/>
                <a:gd name="T25" fmla="*/ 2147483647 h 167"/>
                <a:gd name="T26" fmla="*/ 2147483647 w 172"/>
                <a:gd name="T27" fmla="*/ 2147483647 h 167"/>
                <a:gd name="T28" fmla="*/ 2147483647 w 172"/>
                <a:gd name="T29" fmla="*/ 2147483647 h 167"/>
                <a:gd name="T30" fmla="*/ 2147483647 w 172"/>
                <a:gd name="T31" fmla="*/ 2147483647 h 167"/>
                <a:gd name="T32" fmla="*/ 0 w 172"/>
                <a:gd name="T33" fmla="*/ 2147483647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2"/>
                <a:gd name="T52" fmla="*/ 0 h 167"/>
                <a:gd name="T53" fmla="*/ 172 w 172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2" h="167">
                  <a:moveTo>
                    <a:pt x="0" y="82"/>
                  </a:moveTo>
                  <a:lnTo>
                    <a:pt x="8" y="50"/>
                  </a:lnTo>
                  <a:lnTo>
                    <a:pt x="24" y="23"/>
                  </a:lnTo>
                  <a:lnTo>
                    <a:pt x="51" y="4"/>
                  </a:lnTo>
                  <a:lnTo>
                    <a:pt x="86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4" y="50"/>
                  </a:lnTo>
                  <a:lnTo>
                    <a:pt x="172" y="82"/>
                  </a:lnTo>
                  <a:lnTo>
                    <a:pt x="164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6" y="167"/>
                  </a:lnTo>
                  <a:lnTo>
                    <a:pt x="51" y="163"/>
                  </a:lnTo>
                  <a:lnTo>
                    <a:pt x="24" y="144"/>
                  </a:lnTo>
                  <a:lnTo>
                    <a:pt x="8" y="117"/>
                  </a:lnTo>
                  <a:lnTo>
                    <a:pt x="0" y="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69" name="Freeform 159"/>
            <p:cNvSpPr>
              <a:spLocks noEditPoints="1"/>
            </p:cNvSpPr>
            <p:nvPr/>
          </p:nvSpPr>
          <p:spPr bwMode="auto">
            <a:xfrm>
              <a:off x="3890963" y="5203827"/>
              <a:ext cx="93663" cy="130175"/>
            </a:xfrm>
            <a:custGeom>
              <a:avLst/>
              <a:gdLst>
                <a:gd name="T0" fmla="*/ 0 w 59"/>
                <a:gd name="T1" fmla="*/ 2147483647 h 82"/>
                <a:gd name="T2" fmla="*/ 0 w 59"/>
                <a:gd name="T3" fmla="*/ 0 h 82"/>
                <a:gd name="T4" fmla="*/ 2147483647 w 59"/>
                <a:gd name="T5" fmla="*/ 0 h 82"/>
                <a:gd name="T6" fmla="*/ 2147483647 w 59"/>
                <a:gd name="T7" fmla="*/ 0 h 82"/>
                <a:gd name="T8" fmla="*/ 2147483647 w 59"/>
                <a:gd name="T9" fmla="*/ 0 h 82"/>
                <a:gd name="T10" fmla="*/ 2147483647 w 59"/>
                <a:gd name="T11" fmla="*/ 2147483647 h 82"/>
                <a:gd name="T12" fmla="*/ 2147483647 w 59"/>
                <a:gd name="T13" fmla="*/ 2147483647 h 82"/>
                <a:gd name="T14" fmla="*/ 2147483647 w 59"/>
                <a:gd name="T15" fmla="*/ 2147483647 h 82"/>
                <a:gd name="T16" fmla="*/ 2147483647 w 59"/>
                <a:gd name="T17" fmla="*/ 2147483647 h 82"/>
                <a:gd name="T18" fmla="*/ 2147483647 w 59"/>
                <a:gd name="T19" fmla="*/ 2147483647 h 82"/>
                <a:gd name="T20" fmla="*/ 2147483647 w 59"/>
                <a:gd name="T21" fmla="*/ 2147483647 h 82"/>
                <a:gd name="T22" fmla="*/ 2147483647 w 59"/>
                <a:gd name="T23" fmla="*/ 2147483647 h 82"/>
                <a:gd name="T24" fmla="*/ 2147483647 w 59"/>
                <a:gd name="T25" fmla="*/ 2147483647 h 82"/>
                <a:gd name="T26" fmla="*/ 2147483647 w 59"/>
                <a:gd name="T27" fmla="*/ 2147483647 h 82"/>
                <a:gd name="T28" fmla="*/ 2147483647 w 59"/>
                <a:gd name="T29" fmla="*/ 2147483647 h 82"/>
                <a:gd name="T30" fmla="*/ 2147483647 w 59"/>
                <a:gd name="T31" fmla="*/ 2147483647 h 82"/>
                <a:gd name="T32" fmla="*/ 2147483647 w 59"/>
                <a:gd name="T33" fmla="*/ 2147483647 h 82"/>
                <a:gd name="T34" fmla="*/ 2147483647 w 59"/>
                <a:gd name="T35" fmla="*/ 2147483647 h 82"/>
                <a:gd name="T36" fmla="*/ 0 w 59"/>
                <a:gd name="T37" fmla="*/ 2147483647 h 82"/>
                <a:gd name="T38" fmla="*/ 2147483647 w 59"/>
                <a:gd name="T39" fmla="*/ 2147483647 h 82"/>
                <a:gd name="T40" fmla="*/ 2147483647 w 59"/>
                <a:gd name="T41" fmla="*/ 2147483647 h 82"/>
                <a:gd name="T42" fmla="*/ 2147483647 w 59"/>
                <a:gd name="T43" fmla="*/ 2147483647 h 82"/>
                <a:gd name="T44" fmla="*/ 2147483647 w 59"/>
                <a:gd name="T45" fmla="*/ 2147483647 h 82"/>
                <a:gd name="T46" fmla="*/ 2147483647 w 59"/>
                <a:gd name="T47" fmla="*/ 2147483647 h 82"/>
                <a:gd name="T48" fmla="*/ 2147483647 w 59"/>
                <a:gd name="T49" fmla="*/ 2147483647 h 82"/>
                <a:gd name="T50" fmla="*/ 2147483647 w 59"/>
                <a:gd name="T51" fmla="*/ 2147483647 h 82"/>
                <a:gd name="T52" fmla="*/ 2147483647 w 59"/>
                <a:gd name="T53" fmla="*/ 2147483647 h 82"/>
                <a:gd name="T54" fmla="*/ 2147483647 w 59"/>
                <a:gd name="T55" fmla="*/ 2147483647 h 82"/>
                <a:gd name="T56" fmla="*/ 2147483647 w 59"/>
                <a:gd name="T57" fmla="*/ 2147483647 h 82"/>
                <a:gd name="T58" fmla="*/ 2147483647 w 59"/>
                <a:gd name="T59" fmla="*/ 2147483647 h 82"/>
                <a:gd name="T60" fmla="*/ 2147483647 w 59"/>
                <a:gd name="T61" fmla="*/ 2147483647 h 82"/>
                <a:gd name="T62" fmla="*/ 2147483647 w 59"/>
                <a:gd name="T63" fmla="*/ 2147483647 h 82"/>
                <a:gd name="T64" fmla="*/ 2147483647 w 59"/>
                <a:gd name="T65" fmla="*/ 2147483647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9"/>
                <a:gd name="T100" fmla="*/ 0 h 82"/>
                <a:gd name="T101" fmla="*/ 59 w 59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6" y="0"/>
                  </a:lnTo>
                  <a:lnTo>
                    <a:pt x="43" y="0"/>
                  </a:lnTo>
                  <a:lnTo>
                    <a:pt x="47" y="4"/>
                  </a:lnTo>
                  <a:lnTo>
                    <a:pt x="51" y="4"/>
                  </a:lnTo>
                  <a:lnTo>
                    <a:pt x="55" y="8"/>
                  </a:lnTo>
                  <a:lnTo>
                    <a:pt x="59" y="12"/>
                  </a:lnTo>
                  <a:lnTo>
                    <a:pt x="59" y="20"/>
                  </a:lnTo>
                  <a:lnTo>
                    <a:pt x="59" y="24"/>
                  </a:lnTo>
                  <a:lnTo>
                    <a:pt x="59" y="32"/>
                  </a:lnTo>
                  <a:lnTo>
                    <a:pt x="55" y="43"/>
                  </a:lnTo>
                  <a:lnTo>
                    <a:pt x="47" y="47"/>
                  </a:lnTo>
                  <a:lnTo>
                    <a:pt x="39" y="47"/>
                  </a:lnTo>
                  <a:lnTo>
                    <a:pt x="32" y="47"/>
                  </a:lnTo>
                  <a:lnTo>
                    <a:pt x="12" y="47"/>
                  </a:lnTo>
                  <a:lnTo>
                    <a:pt x="12" y="82"/>
                  </a:lnTo>
                  <a:lnTo>
                    <a:pt x="0" y="82"/>
                  </a:lnTo>
                  <a:close/>
                  <a:moveTo>
                    <a:pt x="12" y="39"/>
                  </a:moveTo>
                  <a:lnTo>
                    <a:pt x="32" y="39"/>
                  </a:lnTo>
                  <a:lnTo>
                    <a:pt x="39" y="39"/>
                  </a:lnTo>
                  <a:lnTo>
                    <a:pt x="47" y="36"/>
                  </a:lnTo>
                  <a:lnTo>
                    <a:pt x="47" y="32"/>
                  </a:lnTo>
                  <a:lnTo>
                    <a:pt x="51" y="24"/>
                  </a:lnTo>
                  <a:lnTo>
                    <a:pt x="47" y="20"/>
                  </a:lnTo>
                  <a:lnTo>
                    <a:pt x="47" y="16"/>
                  </a:lnTo>
                  <a:lnTo>
                    <a:pt x="43" y="12"/>
                  </a:lnTo>
                  <a:lnTo>
                    <a:pt x="39" y="12"/>
                  </a:lnTo>
                  <a:lnTo>
                    <a:pt x="36" y="8"/>
                  </a:lnTo>
                  <a:lnTo>
                    <a:pt x="32" y="8"/>
                  </a:lnTo>
                  <a:lnTo>
                    <a:pt x="12" y="8"/>
                  </a:lnTo>
                  <a:lnTo>
                    <a:pt x="12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70" name="Freeform 160"/>
            <p:cNvSpPr>
              <a:spLocks/>
            </p:cNvSpPr>
            <p:nvPr/>
          </p:nvSpPr>
          <p:spPr bwMode="auto">
            <a:xfrm>
              <a:off x="996950" y="5130802"/>
              <a:ext cx="266700" cy="265113"/>
            </a:xfrm>
            <a:custGeom>
              <a:avLst/>
              <a:gdLst>
                <a:gd name="T0" fmla="*/ 0 w 168"/>
                <a:gd name="T1" fmla="*/ 2147483647 h 167"/>
                <a:gd name="T2" fmla="*/ 2147483647 w 168"/>
                <a:gd name="T3" fmla="*/ 2147483647 h 167"/>
                <a:gd name="T4" fmla="*/ 2147483647 w 168"/>
                <a:gd name="T5" fmla="*/ 2147483647 h 167"/>
                <a:gd name="T6" fmla="*/ 2147483647 w 168"/>
                <a:gd name="T7" fmla="*/ 2147483647 h 167"/>
                <a:gd name="T8" fmla="*/ 2147483647 w 168"/>
                <a:gd name="T9" fmla="*/ 0 h 167"/>
                <a:gd name="T10" fmla="*/ 2147483647 w 168"/>
                <a:gd name="T11" fmla="*/ 2147483647 h 167"/>
                <a:gd name="T12" fmla="*/ 2147483647 w 168"/>
                <a:gd name="T13" fmla="*/ 2147483647 h 167"/>
                <a:gd name="T14" fmla="*/ 2147483647 w 168"/>
                <a:gd name="T15" fmla="*/ 2147483647 h 167"/>
                <a:gd name="T16" fmla="*/ 2147483647 w 168"/>
                <a:gd name="T17" fmla="*/ 2147483647 h 167"/>
                <a:gd name="T18" fmla="*/ 2147483647 w 168"/>
                <a:gd name="T19" fmla="*/ 2147483647 h 167"/>
                <a:gd name="T20" fmla="*/ 2147483647 w 168"/>
                <a:gd name="T21" fmla="*/ 2147483647 h 167"/>
                <a:gd name="T22" fmla="*/ 2147483647 w 168"/>
                <a:gd name="T23" fmla="*/ 2147483647 h 167"/>
                <a:gd name="T24" fmla="*/ 2147483647 w 168"/>
                <a:gd name="T25" fmla="*/ 2147483647 h 167"/>
                <a:gd name="T26" fmla="*/ 2147483647 w 168"/>
                <a:gd name="T27" fmla="*/ 2147483647 h 167"/>
                <a:gd name="T28" fmla="*/ 2147483647 w 168"/>
                <a:gd name="T29" fmla="*/ 2147483647 h 167"/>
                <a:gd name="T30" fmla="*/ 2147483647 w 168"/>
                <a:gd name="T31" fmla="*/ 2147483647 h 167"/>
                <a:gd name="T32" fmla="*/ 0 w 168"/>
                <a:gd name="T33" fmla="*/ 2147483647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8"/>
                <a:gd name="T52" fmla="*/ 0 h 167"/>
                <a:gd name="T53" fmla="*/ 168 w 168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8" h="167">
                  <a:moveTo>
                    <a:pt x="0" y="82"/>
                  </a:moveTo>
                  <a:lnTo>
                    <a:pt x="4" y="50"/>
                  </a:lnTo>
                  <a:lnTo>
                    <a:pt x="24" y="23"/>
                  </a:lnTo>
                  <a:lnTo>
                    <a:pt x="51" y="4"/>
                  </a:lnTo>
                  <a:lnTo>
                    <a:pt x="86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4" y="50"/>
                  </a:lnTo>
                  <a:lnTo>
                    <a:pt x="168" y="82"/>
                  </a:lnTo>
                  <a:lnTo>
                    <a:pt x="164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6" y="167"/>
                  </a:lnTo>
                  <a:lnTo>
                    <a:pt x="51" y="163"/>
                  </a:lnTo>
                  <a:lnTo>
                    <a:pt x="24" y="144"/>
                  </a:lnTo>
                  <a:lnTo>
                    <a:pt x="4" y="11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71" name="Freeform 161"/>
            <p:cNvSpPr>
              <a:spLocks/>
            </p:cNvSpPr>
            <p:nvPr/>
          </p:nvSpPr>
          <p:spPr bwMode="auto">
            <a:xfrm>
              <a:off x="996950" y="5130802"/>
              <a:ext cx="266700" cy="265113"/>
            </a:xfrm>
            <a:custGeom>
              <a:avLst/>
              <a:gdLst>
                <a:gd name="T0" fmla="*/ 0 w 168"/>
                <a:gd name="T1" fmla="*/ 2147483647 h 167"/>
                <a:gd name="T2" fmla="*/ 2147483647 w 168"/>
                <a:gd name="T3" fmla="*/ 2147483647 h 167"/>
                <a:gd name="T4" fmla="*/ 2147483647 w 168"/>
                <a:gd name="T5" fmla="*/ 2147483647 h 167"/>
                <a:gd name="T6" fmla="*/ 2147483647 w 168"/>
                <a:gd name="T7" fmla="*/ 2147483647 h 167"/>
                <a:gd name="T8" fmla="*/ 2147483647 w 168"/>
                <a:gd name="T9" fmla="*/ 0 h 167"/>
                <a:gd name="T10" fmla="*/ 2147483647 w 168"/>
                <a:gd name="T11" fmla="*/ 2147483647 h 167"/>
                <a:gd name="T12" fmla="*/ 2147483647 w 168"/>
                <a:gd name="T13" fmla="*/ 2147483647 h 167"/>
                <a:gd name="T14" fmla="*/ 2147483647 w 168"/>
                <a:gd name="T15" fmla="*/ 2147483647 h 167"/>
                <a:gd name="T16" fmla="*/ 2147483647 w 168"/>
                <a:gd name="T17" fmla="*/ 2147483647 h 167"/>
                <a:gd name="T18" fmla="*/ 2147483647 w 168"/>
                <a:gd name="T19" fmla="*/ 2147483647 h 167"/>
                <a:gd name="T20" fmla="*/ 2147483647 w 168"/>
                <a:gd name="T21" fmla="*/ 2147483647 h 167"/>
                <a:gd name="T22" fmla="*/ 2147483647 w 168"/>
                <a:gd name="T23" fmla="*/ 2147483647 h 167"/>
                <a:gd name="T24" fmla="*/ 2147483647 w 168"/>
                <a:gd name="T25" fmla="*/ 2147483647 h 167"/>
                <a:gd name="T26" fmla="*/ 2147483647 w 168"/>
                <a:gd name="T27" fmla="*/ 2147483647 h 167"/>
                <a:gd name="T28" fmla="*/ 2147483647 w 168"/>
                <a:gd name="T29" fmla="*/ 2147483647 h 167"/>
                <a:gd name="T30" fmla="*/ 2147483647 w 168"/>
                <a:gd name="T31" fmla="*/ 2147483647 h 167"/>
                <a:gd name="T32" fmla="*/ 0 w 168"/>
                <a:gd name="T33" fmla="*/ 2147483647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8"/>
                <a:gd name="T52" fmla="*/ 0 h 167"/>
                <a:gd name="T53" fmla="*/ 168 w 168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8" h="167">
                  <a:moveTo>
                    <a:pt x="0" y="82"/>
                  </a:moveTo>
                  <a:lnTo>
                    <a:pt x="4" y="50"/>
                  </a:lnTo>
                  <a:lnTo>
                    <a:pt x="24" y="23"/>
                  </a:lnTo>
                  <a:lnTo>
                    <a:pt x="51" y="4"/>
                  </a:lnTo>
                  <a:lnTo>
                    <a:pt x="86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4" y="50"/>
                  </a:lnTo>
                  <a:lnTo>
                    <a:pt x="168" y="82"/>
                  </a:lnTo>
                  <a:lnTo>
                    <a:pt x="164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6" y="167"/>
                  </a:lnTo>
                  <a:lnTo>
                    <a:pt x="51" y="163"/>
                  </a:lnTo>
                  <a:lnTo>
                    <a:pt x="24" y="144"/>
                  </a:lnTo>
                  <a:lnTo>
                    <a:pt x="4" y="117"/>
                  </a:lnTo>
                  <a:lnTo>
                    <a:pt x="0" y="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72" name="Freeform 162"/>
            <p:cNvSpPr>
              <a:spLocks noEditPoints="1"/>
            </p:cNvSpPr>
            <p:nvPr/>
          </p:nvSpPr>
          <p:spPr bwMode="auto">
            <a:xfrm>
              <a:off x="1103313" y="5203827"/>
              <a:ext cx="92075" cy="130175"/>
            </a:xfrm>
            <a:custGeom>
              <a:avLst/>
              <a:gdLst>
                <a:gd name="T0" fmla="*/ 0 w 58"/>
                <a:gd name="T1" fmla="*/ 2147483647 h 82"/>
                <a:gd name="T2" fmla="*/ 0 w 58"/>
                <a:gd name="T3" fmla="*/ 0 h 82"/>
                <a:gd name="T4" fmla="*/ 2147483647 w 58"/>
                <a:gd name="T5" fmla="*/ 0 h 82"/>
                <a:gd name="T6" fmla="*/ 2147483647 w 58"/>
                <a:gd name="T7" fmla="*/ 0 h 82"/>
                <a:gd name="T8" fmla="*/ 2147483647 w 58"/>
                <a:gd name="T9" fmla="*/ 0 h 82"/>
                <a:gd name="T10" fmla="*/ 2147483647 w 58"/>
                <a:gd name="T11" fmla="*/ 2147483647 h 82"/>
                <a:gd name="T12" fmla="*/ 2147483647 w 58"/>
                <a:gd name="T13" fmla="*/ 2147483647 h 82"/>
                <a:gd name="T14" fmla="*/ 2147483647 w 58"/>
                <a:gd name="T15" fmla="*/ 2147483647 h 82"/>
                <a:gd name="T16" fmla="*/ 2147483647 w 58"/>
                <a:gd name="T17" fmla="*/ 2147483647 h 82"/>
                <a:gd name="T18" fmla="*/ 2147483647 w 58"/>
                <a:gd name="T19" fmla="*/ 2147483647 h 82"/>
                <a:gd name="T20" fmla="*/ 2147483647 w 58"/>
                <a:gd name="T21" fmla="*/ 2147483647 h 82"/>
                <a:gd name="T22" fmla="*/ 2147483647 w 58"/>
                <a:gd name="T23" fmla="*/ 2147483647 h 82"/>
                <a:gd name="T24" fmla="*/ 2147483647 w 58"/>
                <a:gd name="T25" fmla="*/ 2147483647 h 82"/>
                <a:gd name="T26" fmla="*/ 2147483647 w 58"/>
                <a:gd name="T27" fmla="*/ 2147483647 h 82"/>
                <a:gd name="T28" fmla="*/ 2147483647 w 58"/>
                <a:gd name="T29" fmla="*/ 2147483647 h 82"/>
                <a:gd name="T30" fmla="*/ 2147483647 w 58"/>
                <a:gd name="T31" fmla="*/ 2147483647 h 82"/>
                <a:gd name="T32" fmla="*/ 2147483647 w 58"/>
                <a:gd name="T33" fmla="*/ 2147483647 h 82"/>
                <a:gd name="T34" fmla="*/ 2147483647 w 58"/>
                <a:gd name="T35" fmla="*/ 2147483647 h 82"/>
                <a:gd name="T36" fmla="*/ 0 w 58"/>
                <a:gd name="T37" fmla="*/ 2147483647 h 82"/>
                <a:gd name="T38" fmla="*/ 2147483647 w 58"/>
                <a:gd name="T39" fmla="*/ 2147483647 h 82"/>
                <a:gd name="T40" fmla="*/ 2147483647 w 58"/>
                <a:gd name="T41" fmla="*/ 2147483647 h 82"/>
                <a:gd name="T42" fmla="*/ 2147483647 w 58"/>
                <a:gd name="T43" fmla="*/ 2147483647 h 82"/>
                <a:gd name="T44" fmla="*/ 2147483647 w 58"/>
                <a:gd name="T45" fmla="*/ 2147483647 h 82"/>
                <a:gd name="T46" fmla="*/ 2147483647 w 58"/>
                <a:gd name="T47" fmla="*/ 2147483647 h 82"/>
                <a:gd name="T48" fmla="*/ 2147483647 w 58"/>
                <a:gd name="T49" fmla="*/ 2147483647 h 82"/>
                <a:gd name="T50" fmla="*/ 2147483647 w 58"/>
                <a:gd name="T51" fmla="*/ 2147483647 h 82"/>
                <a:gd name="T52" fmla="*/ 2147483647 w 58"/>
                <a:gd name="T53" fmla="*/ 2147483647 h 82"/>
                <a:gd name="T54" fmla="*/ 2147483647 w 58"/>
                <a:gd name="T55" fmla="*/ 2147483647 h 82"/>
                <a:gd name="T56" fmla="*/ 2147483647 w 58"/>
                <a:gd name="T57" fmla="*/ 2147483647 h 82"/>
                <a:gd name="T58" fmla="*/ 2147483647 w 58"/>
                <a:gd name="T59" fmla="*/ 2147483647 h 82"/>
                <a:gd name="T60" fmla="*/ 2147483647 w 58"/>
                <a:gd name="T61" fmla="*/ 2147483647 h 82"/>
                <a:gd name="T62" fmla="*/ 2147483647 w 58"/>
                <a:gd name="T63" fmla="*/ 2147483647 h 82"/>
                <a:gd name="T64" fmla="*/ 2147483647 w 58"/>
                <a:gd name="T65" fmla="*/ 2147483647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"/>
                <a:gd name="T100" fmla="*/ 0 h 82"/>
                <a:gd name="T101" fmla="*/ 58 w 58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" h="82">
                  <a:moveTo>
                    <a:pt x="0" y="82"/>
                  </a:moveTo>
                  <a:lnTo>
                    <a:pt x="0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46" y="4"/>
                  </a:lnTo>
                  <a:lnTo>
                    <a:pt x="50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8" y="32"/>
                  </a:lnTo>
                  <a:lnTo>
                    <a:pt x="50" y="43"/>
                  </a:lnTo>
                  <a:lnTo>
                    <a:pt x="46" y="47"/>
                  </a:lnTo>
                  <a:lnTo>
                    <a:pt x="38" y="47"/>
                  </a:lnTo>
                  <a:lnTo>
                    <a:pt x="31" y="47"/>
                  </a:lnTo>
                  <a:lnTo>
                    <a:pt x="7" y="47"/>
                  </a:lnTo>
                  <a:lnTo>
                    <a:pt x="7" y="82"/>
                  </a:lnTo>
                  <a:lnTo>
                    <a:pt x="0" y="82"/>
                  </a:lnTo>
                  <a:close/>
                  <a:moveTo>
                    <a:pt x="7" y="39"/>
                  </a:moveTo>
                  <a:lnTo>
                    <a:pt x="31" y="39"/>
                  </a:lnTo>
                  <a:lnTo>
                    <a:pt x="38" y="39"/>
                  </a:lnTo>
                  <a:lnTo>
                    <a:pt x="42" y="36"/>
                  </a:lnTo>
                  <a:lnTo>
                    <a:pt x="46" y="32"/>
                  </a:lnTo>
                  <a:lnTo>
                    <a:pt x="46" y="24"/>
                  </a:lnTo>
                  <a:lnTo>
                    <a:pt x="46" y="20"/>
                  </a:lnTo>
                  <a:lnTo>
                    <a:pt x="46" y="16"/>
                  </a:lnTo>
                  <a:lnTo>
                    <a:pt x="42" y="12"/>
                  </a:lnTo>
                  <a:lnTo>
                    <a:pt x="38" y="12"/>
                  </a:lnTo>
                  <a:lnTo>
                    <a:pt x="35" y="8"/>
                  </a:lnTo>
                  <a:lnTo>
                    <a:pt x="31" y="8"/>
                  </a:lnTo>
                  <a:lnTo>
                    <a:pt x="7" y="8"/>
                  </a:lnTo>
                  <a:lnTo>
                    <a:pt x="7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73" name="Rectangle 163"/>
            <p:cNvSpPr>
              <a:spLocks noChangeArrowheads="1"/>
            </p:cNvSpPr>
            <p:nvPr/>
          </p:nvSpPr>
          <p:spPr bwMode="auto">
            <a:xfrm>
              <a:off x="4676775" y="5130802"/>
              <a:ext cx="266700" cy="26511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74" name="Rectangle 164"/>
            <p:cNvSpPr>
              <a:spLocks noChangeArrowheads="1"/>
            </p:cNvSpPr>
            <p:nvPr/>
          </p:nvSpPr>
          <p:spPr bwMode="auto">
            <a:xfrm>
              <a:off x="4676775" y="5130802"/>
              <a:ext cx="266700" cy="2651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75" name="Freeform 165"/>
            <p:cNvSpPr>
              <a:spLocks/>
            </p:cNvSpPr>
            <p:nvPr/>
          </p:nvSpPr>
          <p:spPr bwMode="auto">
            <a:xfrm>
              <a:off x="4781550" y="5203827"/>
              <a:ext cx="87313" cy="130175"/>
            </a:xfrm>
            <a:custGeom>
              <a:avLst/>
              <a:gdLst>
                <a:gd name="T0" fmla="*/ 0 w 55"/>
                <a:gd name="T1" fmla="*/ 2147483647 h 82"/>
                <a:gd name="T2" fmla="*/ 0 w 55"/>
                <a:gd name="T3" fmla="*/ 0 h 82"/>
                <a:gd name="T4" fmla="*/ 2147483647 w 55"/>
                <a:gd name="T5" fmla="*/ 0 h 82"/>
                <a:gd name="T6" fmla="*/ 2147483647 w 55"/>
                <a:gd name="T7" fmla="*/ 2147483647 h 82"/>
                <a:gd name="T8" fmla="*/ 2147483647 w 55"/>
                <a:gd name="T9" fmla="*/ 2147483647 h 82"/>
                <a:gd name="T10" fmla="*/ 2147483647 w 55"/>
                <a:gd name="T11" fmla="*/ 2147483647 h 82"/>
                <a:gd name="T12" fmla="*/ 2147483647 w 55"/>
                <a:gd name="T13" fmla="*/ 2147483647 h 82"/>
                <a:gd name="T14" fmla="*/ 2147483647 w 55"/>
                <a:gd name="T15" fmla="*/ 2147483647 h 82"/>
                <a:gd name="T16" fmla="*/ 2147483647 w 55"/>
                <a:gd name="T17" fmla="*/ 2147483647 h 82"/>
                <a:gd name="T18" fmla="*/ 2147483647 w 55"/>
                <a:gd name="T19" fmla="*/ 2147483647 h 82"/>
                <a:gd name="T20" fmla="*/ 0 w 55"/>
                <a:gd name="T21" fmla="*/ 2147483647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2"/>
                <a:gd name="T35" fmla="*/ 55 w 55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2">
                  <a:moveTo>
                    <a:pt x="0" y="82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8"/>
                  </a:lnTo>
                  <a:lnTo>
                    <a:pt x="8" y="8"/>
                  </a:lnTo>
                  <a:lnTo>
                    <a:pt x="8" y="36"/>
                  </a:lnTo>
                  <a:lnTo>
                    <a:pt x="47" y="36"/>
                  </a:lnTo>
                  <a:lnTo>
                    <a:pt x="47" y="43"/>
                  </a:lnTo>
                  <a:lnTo>
                    <a:pt x="8" y="43"/>
                  </a:lnTo>
                  <a:lnTo>
                    <a:pt x="8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76" name="Rectangle 166"/>
            <p:cNvSpPr>
              <a:spLocks noChangeArrowheads="1"/>
            </p:cNvSpPr>
            <p:nvPr/>
          </p:nvSpPr>
          <p:spPr bwMode="auto">
            <a:xfrm>
              <a:off x="5734050" y="5130802"/>
              <a:ext cx="266700" cy="26511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77" name="Rectangle 167"/>
            <p:cNvSpPr>
              <a:spLocks noChangeArrowheads="1"/>
            </p:cNvSpPr>
            <p:nvPr/>
          </p:nvSpPr>
          <p:spPr bwMode="auto">
            <a:xfrm>
              <a:off x="5734050" y="5130802"/>
              <a:ext cx="266700" cy="2651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78" name="Freeform 168"/>
            <p:cNvSpPr>
              <a:spLocks/>
            </p:cNvSpPr>
            <p:nvPr/>
          </p:nvSpPr>
          <p:spPr bwMode="auto">
            <a:xfrm>
              <a:off x="5840413" y="5203827"/>
              <a:ext cx="85725" cy="130175"/>
            </a:xfrm>
            <a:custGeom>
              <a:avLst/>
              <a:gdLst>
                <a:gd name="T0" fmla="*/ 0 w 54"/>
                <a:gd name="T1" fmla="*/ 2147483647 h 82"/>
                <a:gd name="T2" fmla="*/ 0 w 54"/>
                <a:gd name="T3" fmla="*/ 0 h 82"/>
                <a:gd name="T4" fmla="*/ 2147483647 w 54"/>
                <a:gd name="T5" fmla="*/ 0 h 82"/>
                <a:gd name="T6" fmla="*/ 2147483647 w 54"/>
                <a:gd name="T7" fmla="*/ 2147483647 h 82"/>
                <a:gd name="T8" fmla="*/ 2147483647 w 54"/>
                <a:gd name="T9" fmla="*/ 2147483647 h 82"/>
                <a:gd name="T10" fmla="*/ 2147483647 w 54"/>
                <a:gd name="T11" fmla="*/ 2147483647 h 82"/>
                <a:gd name="T12" fmla="*/ 2147483647 w 54"/>
                <a:gd name="T13" fmla="*/ 2147483647 h 82"/>
                <a:gd name="T14" fmla="*/ 2147483647 w 54"/>
                <a:gd name="T15" fmla="*/ 2147483647 h 82"/>
                <a:gd name="T16" fmla="*/ 2147483647 w 54"/>
                <a:gd name="T17" fmla="*/ 2147483647 h 82"/>
                <a:gd name="T18" fmla="*/ 2147483647 w 54"/>
                <a:gd name="T19" fmla="*/ 2147483647 h 82"/>
                <a:gd name="T20" fmla="*/ 0 w 54"/>
                <a:gd name="T21" fmla="*/ 2147483647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"/>
                <a:gd name="T34" fmla="*/ 0 h 82"/>
                <a:gd name="T35" fmla="*/ 54 w 54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" h="82">
                  <a:moveTo>
                    <a:pt x="0" y="82"/>
                  </a:moveTo>
                  <a:lnTo>
                    <a:pt x="0" y="0"/>
                  </a:lnTo>
                  <a:lnTo>
                    <a:pt x="54" y="0"/>
                  </a:lnTo>
                  <a:lnTo>
                    <a:pt x="54" y="8"/>
                  </a:lnTo>
                  <a:lnTo>
                    <a:pt x="7" y="8"/>
                  </a:lnTo>
                  <a:lnTo>
                    <a:pt x="7" y="36"/>
                  </a:lnTo>
                  <a:lnTo>
                    <a:pt x="46" y="36"/>
                  </a:lnTo>
                  <a:lnTo>
                    <a:pt x="46" y="43"/>
                  </a:lnTo>
                  <a:lnTo>
                    <a:pt x="7" y="43"/>
                  </a:lnTo>
                  <a:lnTo>
                    <a:pt x="7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79" name="Rectangle 169"/>
            <p:cNvSpPr>
              <a:spLocks noChangeArrowheads="1"/>
            </p:cNvSpPr>
            <p:nvPr/>
          </p:nvSpPr>
          <p:spPr bwMode="auto">
            <a:xfrm>
              <a:off x="6056313" y="5130802"/>
              <a:ext cx="271463" cy="26511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80" name="Rectangle 170"/>
            <p:cNvSpPr>
              <a:spLocks noChangeArrowheads="1"/>
            </p:cNvSpPr>
            <p:nvPr/>
          </p:nvSpPr>
          <p:spPr bwMode="auto">
            <a:xfrm>
              <a:off x="6056313" y="5130802"/>
              <a:ext cx="271463" cy="2651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81" name="Freeform 171"/>
            <p:cNvSpPr>
              <a:spLocks/>
            </p:cNvSpPr>
            <p:nvPr/>
          </p:nvSpPr>
          <p:spPr bwMode="auto">
            <a:xfrm>
              <a:off x="6161088" y="5203827"/>
              <a:ext cx="87313" cy="130175"/>
            </a:xfrm>
            <a:custGeom>
              <a:avLst/>
              <a:gdLst>
                <a:gd name="T0" fmla="*/ 0 w 55"/>
                <a:gd name="T1" fmla="*/ 2147483647 h 82"/>
                <a:gd name="T2" fmla="*/ 0 w 55"/>
                <a:gd name="T3" fmla="*/ 0 h 82"/>
                <a:gd name="T4" fmla="*/ 2147483647 w 55"/>
                <a:gd name="T5" fmla="*/ 0 h 82"/>
                <a:gd name="T6" fmla="*/ 2147483647 w 55"/>
                <a:gd name="T7" fmla="*/ 2147483647 h 82"/>
                <a:gd name="T8" fmla="*/ 2147483647 w 55"/>
                <a:gd name="T9" fmla="*/ 2147483647 h 82"/>
                <a:gd name="T10" fmla="*/ 2147483647 w 55"/>
                <a:gd name="T11" fmla="*/ 2147483647 h 82"/>
                <a:gd name="T12" fmla="*/ 2147483647 w 55"/>
                <a:gd name="T13" fmla="*/ 2147483647 h 82"/>
                <a:gd name="T14" fmla="*/ 2147483647 w 55"/>
                <a:gd name="T15" fmla="*/ 2147483647 h 82"/>
                <a:gd name="T16" fmla="*/ 2147483647 w 55"/>
                <a:gd name="T17" fmla="*/ 2147483647 h 82"/>
                <a:gd name="T18" fmla="*/ 2147483647 w 55"/>
                <a:gd name="T19" fmla="*/ 2147483647 h 82"/>
                <a:gd name="T20" fmla="*/ 0 w 55"/>
                <a:gd name="T21" fmla="*/ 2147483647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2"/>
                <a:gd name="T35" fmla="*/ 55 w 55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2">
                  <a:moveTo>
                    <a:pt x="0" y="82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8"/>
                  </a:lnTo>
                  <a:lnTo>
                    <a:pt x="12" y="8"/>
                  </a:lnTo>
                  <a:lnTo>
                    <a:pt x="12" y="36"/>
                  </a:lnTo>
                  <a:lnTo>
                    <a:pt x="47" y="36"/>
                  </a:lnTo>
                  <a:lnTo>
                    <a:pt x="47" y="43"/>
                  </a:lnTo>
                  <a:lnTo>
                    <a:pt x="12" y="43"/>
                  </a:lnTo>
                  <a:lnTo>
                    <a:pt x="1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82" name="Rectangle 172"/>
            <p:cNvSpPr>
              <a:spLocks noChangeArrowheads="1"/>
            </p:cNvSpPr>
            <p:nvPr/>
          </p:nvSpPr>
          <p:spPr bwMode="auto">
            <a:xfrm>
              <a:off x="4187825" y="5130802"/>
              <a:ext cx="273050" cy="26511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83" name="Rectangle 173"/>
            <p:cNvSpPr>
              <a:spLocks noChangeArrowheads="1"/>
            </p:cNvSpPr>
            <p:nvPr/>
          </p:nvSpPr>
          <p:spPr bwMode="auto">
            <a:xfrm>
              <a:off x="4187825" y="5130802"/>
              <a:ext cx="273050" cy="2651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84" name="Freeform 174"/>
            <p:cNvSpPr>
              <a:spLocks/>
            </p:cNvSpPr>
            <p:nvPr/>
          </p:nvSpPr>
          <p:spPr bwMode="auto">
            <a:xfrm>
              <a:off x="4268788" y="5210177"/>
              <a:ext cx="98425" cy="130175"/>
            </a:xfrm>
            <a:custGeom>
              <a:avLst/>
              <a:gdLst>
                <a:gd name="T0" fmla="*/ 0 w 62"/>
                <a:gd name="T1" fmla="*/ 2147483647 h 82"/>
                <a:gd name="T2" fmla="*/ 0 w 62"/>
                <a:gd name="T3" fmla="*/ 0 h 82"/>
                <a:gd name="T4" fmla="*/ 2147483647 w 62"/>
                <a:gd name="T5" fmla="*/ 0 h 82"/>
                <a:gd name="T6" fmla="*/ 2147483647 w 62"/>
                <a:gd name="T7" fmla="*/ 2147483647 h 82"/>
                <a:gd name="T8" fmla="*/ 2147483647 w 62"/>
                <a:gd name="T9" fmla="*/ 2147483647 h 82"/>
                <a:gd name="T10" fmla="*/ 2147483647 w 62"/>
                <a:gd name="T11" fmla="*/ 2147483647 h 82"/>
                <a:gd name="T12" fmla="*/ 2147483647 w 62"/>
                <a:gd name="T13" fmla="*/ 2147483647 h 82"/>
                <a:gd name="T14" fmla="*/ 2147483647 w 62"/>
                <a:gd name="T15" fmla="*/ 2147483647 h 82"/>
                <a:gd name="T16" fmla="*/ 2147483647 w 62"/>
                <a:gd name="T17" fmla="*/ 2147483647 h 82"/>
                <a:gd name="T18" fmla="*/ 2147483647 w 62"/>
                <a:gd name="T19" fmla="*/ 2147483647 h 82"/>
                <a:gd name="T20" fmla="*/ 2147483647 w 62"/>
                <a:gd name="T21" fmla="*/ 2147483647 h 82"/>
                <a:gd name="T22" fmla="*/ 2147483647 w 62"/>
                <a:gd name="T23" fmla="*/ 2147483647 h 82"/>
                <a:gd name="T24" fmla="*/ 0 w 62"/>
                <a:gd name="T25" fmla="*/ 2147483647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82"/>
                <a:gd name="T41" fmla="*/ 62 w 62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82">
                  <a:moveTo>
                    <a:pt x="0" y="82"/>
                  </a:moveTo>
                  <a:lnTo>
                    <a:pt x="0" y="0"/>
                  </a:lnTo>
                  <a:lnTo>
                    <a:pt x="59" y="0"/>
                  </a:lnTo>
                  <a:lnTo>
                    <a:pt x="59" y="8"/>
                  </a:lnTo>
                  <a:lnTo>
                    <a:pt x="12" y="8"/>
                  </a:lnTo>
                  <a:lnTo>
                    <a:pt x="12" y="32"/>
                  </a:lnTo>
                  <a:lnTo>
                    <a:pt x="55" y="32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0"/>
                  </a:lnTo>
                  <a:lnTo>
                    <a:pt x="62" y="70"/>
                  </a:lnTo>
                  <a:lnTo>
                    <a:pt x="6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85" name="Freeform 175"/>
            <p:cNvSpPr>
              <a:spLocks/>
            </p:cNvSpPr>
            <p:nvPr/>
          </p:nvSpPr>
          <p:spPr bwMode="auto">
            <a:xfrm>
              <a:off x="4418013" y="4394202"/>
              <a:ext cx="265113" cy="273050"/>
            </a:xfrm>
            <a:custGeom>
              <a:avLst/>
              <a:gdLst>
                <a:gd name="T0" fmla="*/ 0 w 167"/>
                <a:gd name="T1" fmla="*/ 2147483647 h 172"/>
                <a:gd name="T2" fmla="*/ 2147483647 w 167"/>
                <a:gd name="T3" fmla="*/ 2147483647 h 172"/>
                <a:gd name="T4" fmla="*/ 2147483647 w 167"/>
                <a:gd name="T5" fmla="*/ 2147483647 h 172"/>
                <a:gd name="T6" fmla="*/ 2147483647 w 167"/>
                <a:gd name="T7" fmla="*/ 2147483647 h 172"/>
                <a:gd name="T8" fmla="*/ 2147483647 w 167"/>
                <a:gd name="T9" fmla="*/ 0 h 172"/>
                <a:gd name="T10" fmla="*/ 2147483647 w 167"/>
                <a:gd name="T11" fmla="*/ 2147483647 h 172"/>
                <a:gd name="T12" fmla="*/ 2147483647 w 167"/>
                <a:gd name="T13" fmla="*/ 2147483647 h 172"/>
                <a:gd name="T14" fmla="*/ 2147483647 w 167"/>
                <a:gd name="T15" fmla="*/ 2147483647 h 172"/>
                <a:gd name="T16" fmla="*/ 2147483647 w 167"/>
                <a:gd name="T17" fmla="*/ 2147483647 h 172"/>
                <a:gd name="T18" fmla="*/ 2147483647 w 167"/>
                <a:gd name="T19" fmla="*/ 2147483647 h 172"/>
                <a:gd name="T20" fmla="*/ 2147483647 w 167"/>
                <a:gd name="T21" fmla="*/ 2147483647 h 172"/>
                <a:gd name="T22" fmla="*/ 2147483647 w 167"/>
                <a:gd name="T23" fmla="*/ 2147483647 h 172"/>
                <a:gd name="T24" fmla="*/ 2147483647 w 167"/>
                <a:gd name="T25" fmla="*/ 2147483647 h 172"/>
                <a:gd name="T26" fmla="*/ 2147483647 w 167"/>
                <a:gd name="T27" fmla="*/ 2147483647 h 172"/>
                <a:gd name="T28" fmla="*/ 2147483647 w 167"/>
                <a:gd name="T29" fmla="*/ 2147483647 h 172"/>
                <a:gd name="T30" fmla="*/ 2147483647 w 167"/>
                <a:gd name="T31" fmla="*/ 2147483647 h 172"/>
                <a:gd name="T32" fmla="*/ 0 w 167"/>
                <a:gd name="T33" fmla="*/ 2147483647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72"/>
                <a:gd name="T53" fmla="*/ 167 w 167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72">
                  <a:moveTo>
                    <a:pt x="0" y="86"/>
                  </a:moveTo>
                  <a:lnTo>
                    <a:pt x="4" y="55"/>
                  </a:lnTo>
                  <a:lnTo>
                    <a:pt x="23" y="28"/>
                  </a:lnTo>
                  <a:lnTo>
                    <a:pt x="50" y="8"/>
                  </a:lnTo>
                  <a:lnTo>
                    <a:pt x="85" y="0"/>
                  </a:lnTo>
                  <a:lnTo>
                    <a:pt x="116" y="8"/>
                  </a:lnTo>
                  <a:lnTo>
                    <a:pt x="144" y="28"/>
                  </a:lnTo>
                  <a:lnTo>
                    <a:pt x="163" y="55"/>
                  </a:lnTo>
                  <a:lnTo>
                    <a:pt x="167" y="86"/>
                  </a:lnTo>
                  <a:lnTo>
                    <a:pt x="163" y="121"/>
                  </a:lnTo>
                  <a:lnTo>
                    <a:pt x="144" y="148"/>
                  </a:lnTo>
                  <a:lnTo>
                    <a:pt x="116" y="164"/>
                  </a:lnTo>
                  <a:lnTo>
                    <a:pt x="85" y="172"/>
                  </a:lnTo>
                  <a:lnTo>
                    <a:pt x="50" y="164"/>
                  </a:lnTo>
                  <a:lnTo>
                    <a:pt x="23" y="148"/>
                  </a:lnTo>
                  <a:lnTo>
                    <a:pt x="4" y="121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86" name="Freeform 176"/>
            <p:cNvSpPr>
              <a:spLocks/>
            </p:cNvSpPr>
            <p:nvPr/>
          </p:nvSpPr>
          <p:spPr bwMode="auto">
            <a:xfrm>
              <a:off x="4418013" y="4394202"/>
              <a:ext cx="265113" cy="273050"/>
            </a:xfrm>
            <a:custGeom>
              <a:avLst/>
              <a:gdLst>
                <a:gd name="T0" fmla="*/ 0 w 167"/>
                <a:gd name="T1" fmla="*/ 2147483647 h 172"/>
                <a:gd name="T2" fmla="*/ 2147483647 w 167"/>
                <a:gd name="T3" fmla="*/ 2147483647 h 172"/>
                <a:gd name="T4" fmla="*/ 2147483647 w 167"/>
                <a:gd name="T5" fmla="*/ 2147483647 h 172"/>
                <a:gd name="T6" fmla="*/ 2147483647 w 167"/>
                <a:gd name="T7" fmla="*/ 2147483647 h 172"/>
                <a:gd name="T8" fmla="*/ 2147483647 w 167"/>
                <a:gd name="T9" fmla="*/ 0 h 172"/>
                <a:gd name="T10" fmla="*/ 2147483647 w 167"/>
                <a:gd name="T11" fmla="*/ 2147483647 h 172"/>
                <a:gd name="T12" fmla="*/ 2147483647 w 167"/>
                <a:gd name="T13" fmla="*/ 2147483647 h 172"/>
                <a:gd name="T14" fmla="*/ 2147483647 w 167"/>
                <a:gd name="T15" fmla="*/ 2147483647 h 172"/>
                <a:gd name="T16" fmla="*/ 2147483647 w 167"/>
                <a:gd name="T17" fmla="*/ 2147483647 h 172"/>
                <a:gd name="T18" fmla="*/ 2147483647 w 167"/>
                <a:gd name="T19" fmla="*/ 2147483647 h 172"/>
                <a:gd name="T20" fmla="*/ 2147483647 w 167"/>
                <a:gd name="T21" fmla="*/ 2147483647 h 172"/>
                <a:gd name="T22" fmla="*/ 2147483647 w 167"/>
                <a:gd name="T23" fmla="*/ 2147483647 h 172"/>
                <a:gd name="T24" fmla="*/ 2147483647 w 167"/>
                <a:gd name="T25" fmla="*/ 2147483647 h 172"/>
                <a:gd name="T26" fmla="*/ 2147483647 w 167"/>
                <a:gd name="T27" fmla="*/ 2147483647 h 172"/>
                <a:gd name="T28" fmla="*/ 2147483647 w 167"/>
                <a:gd name="T29" fmla="*/ 2147483647 h 172"/>
                <a:gd name="T30" fmla="*/ 2147483647 w 167"/>
                <a:gd name="T31" fmla="*/ 2147483647 h 172"/>
                <a:gd name="T32" fmla="*/ 0 w 167"/>
                <a:gd name="T33" fmla="*/ 2147483647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72"/>
                <a:gd name="T53" fmla="*/ 167 w 167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72">
                  <a:moveTo>
                    <a:pt x="0" y="86"/>
                  </a:moveTo>
                  <a:lnTo>
                    <a:pt x="4" y="55"/>
                  </a:lnTo>
                  <a:lnTo>
                    <a:pt x="23" y="28"/>
                  </a:lnTo>
                  <a:lnTo>
                    <a:pt x="50" y="8"/>
                  </a:lnTo>
                  <a:lnTo>
                    <a:pt x="85" y="0"/>
                  </a:lnTo>
                  <a:lnTo>
                    <a:pt x="116" y="8"/>
                  </a:lnTo>
                  <a:lnTo>
                    <a:pt x="144" y="28"/>
                  </a:lnTo>
                  <a:lnTo>
                    <a:pt x="163" y="55"/>
                  </a:lnTo>
                  <a:lnTo>
                    <a:pt x="167" y="86"/>
                  </a:lnTo>
                  <a:lnTo>
                    <a:pt x="163" y="121"/>
                  </a:lnTo>
                  <a:lnTo>
                    <a:pt x="144" y="148"/>
                  </a:lnTo>
                  <a:lnTo>
                    <a:pt x="116" y="164"/>
                  </a:lnTo>
                  <a:lnTo>
                    <a:pt x="85" y="172"/>
                  </a:lnTo>
                  <a:lnTo>
                    <a:pt x="50" y="164"/>
                  </a:lnTo>
                  <a:lnTo>
                    <a:pt x="23" y="148"/>
                  </a:lnTo>
                  <a:lnTo>
                    <a:pt x="4" y="121"/>
                  </a:lnTo>
                  <a:lnTo>
                    <a:pt x="0" y="8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87" name="Freeform 177"/>
            <p:cNvSpPr>
              <a:spLocks noEditPoints="1"/>
            </p:cNvSpPr>
            <p:nvPr/>
          </p:nvSpPr>
          <p:spPr bwMode="auto">
            <a:xfrm>
              <a:off x="4522788" y="4475165"/>
              <a:ext cx="92075" cy="130175"/>
            </a:xfrm>
            <a:custGeom>
              <a:avLst/>
              <a:gdLst>
                <a:gd name="T0" fmla="*/ 0 w 58"/>
                <a:gd name="T1" fmla="*/ 2147483647 h 82"/>
                <a:gd name="T2" fmla="*/ 0 w 58"/>
                <a:gd name="T3" fmla="*/ 0 h 82"/>
                <a:gd name="T4" fmla="*/ 2147483647 w 58"/>
                <a:gd name="T5" fmla="*/ 0 h 82"/>
                <a:gd name="T6" fmla="*/ 2147483647 w 58"/>
                <a:gd name="T7" fmla="*/ 0 h 82"/>
                <a:gd name="T8" fmla="*/ 2147483647 w 58"/>
                <a:gd name="T9" fmla="*/ 0 h 82"/>
                <a:gd name="T10" fmla="*/ 2147483647 w 58"/>
                <a:gd name="T11" fmla="*/ 0 h 82"/>
                <a:gd name="T12" fmla="*/ 2147483647 w 58"/>
                <a:gd name="T13" fmla="*/ 2147483647 h 82"/>
                <a:gd name="T14" fmla="*/ 2147483647 w 58"/>
                <a:gd name="T15" fmla="*/ 2147483647 h 82"/>
                <a:gd name="T16" fmla="*/ 2147483647 w 58"/>
                <a:gd name="T17" fmla="*/ 2147483647 h 82"/>
                <a:gd name="T18" fmla="*/ 2147483647 w 58"/>
                <a:gd name="T19" fmla="*/ 2147483647 h 82"/>
                <a:gd name="T20" fmla="*/ 2147483647 w 58"/>
                <a:gd name="T21" fmla="*/ 2147483647 h 82"/>
                <a:gd name="T22" fmla="*/ 2147483647 w 58"/>
                <a:gd name="T23" fmla="*/ 2147483647 h 82"/>
                <a:gd name="T24" fmla="*/ 2147483647 w 58"/>
                <a:gd name="T25" fmla="*/ 2147483647 h 82"/>
                <a:gd name="T26" fmla="*/ 2147483647 w 58"/>
                <a:gd name="T27" fmla="*/ 2147483647 h 82"/>
                <a:gd name="T28" fmla="*/ 2147483647 w 58"/>
                <a:gd name="T29" fmla="*/ 2147483647 h 82"/>
                <a:gd name="T30" fmla="*/ 2147483647 w 58"/>
                <a:gd name="T31" fmla="*/ 2147483647 h 82"/>
                <a:gd name="T32" fmla="*/ 2147483647 w 58"/>
                <a:gd name="T33" fmla="*/ 2147483647 h 82"/>
                <a:gd name="T34" fmla="*/ 2147483647 w 58"/>
                <a:gd name="T35" fmla="*/ 2147483647 h 82"/>
                <a:gd name="T36" fmla="*/ 0 w 58"/>
                <a:gd name="T37" fmla="*/ 2147483647 h 82"/>
                <a:gd name="T38" fmla="*/ 2147483647 w 58"/>
                <a:gd name="T39" fmla="*/ 2147483647 h 82"/>
                <a:gd name="T40" fmla="*/ 2147483647 w 58"/>
                <a:gd name="T41" fmla="*/ 2147483647 h 82"/>
                <a:gd name="T42" fmla="*/ 2147483647 w 58"/>
                <a:gd name="T43" fmla="*/ 2147483647 h 82"/>
                <a:gd name="T44" fmla="*/ 2147483647 w 58"/>
                <a:gd name="T45" fmla="*/ 2147483647 h 82"/>
                <a:gd name="T46" fmla="*/ 2147483647 w 58"/>
                <a:gd name="T47" fmla="*/ 2147483647 h 82"/>
                <a:gd name="T48" fmla="*/ 2147483647 w 58"/>
                <a:gd name="T49" fmla="*/ 2147483647 h 82"/>
                <a:gd name="T50" fmla="*/ 2147483647 w 58"/>
                <a:gd name="T51" fmla="*/ 2147483647 h 82"/>
                <a:gd name="T52" fmla="*/ 2147483647 w 58"/>
                <a:gd name="T53" fmla="*/ 2147483647 h 82"/>
                <a:gd name="T54" fmla="*/ 2147483647 w 58"/>
                <a:gd name="T55" fmla="*/ 2147483647 h 82"/>
                <a:gd name="T56" fmla="*/ 2147483647 w 58"/>
                <a:gd name="T57" fmla="*/ 2147483647 h 82"/>
                <a:gd name="T58" fmla="*/ 2147483647 w 58"/>
                <a:gd name="T59" fmla="*/ 2147483647 h 82"/>
                <a:gd name="T60" fmla="*/ 2147483647 w 58"/>
                <a:gd name="T61" fmla="*/ 2147483647 h 82"/>
                <a:gd name="T62" fmla="*/ 2147483647 w 58"/>
                <a:gd name="T63" fmla="*/ 2147483647 h 82"/>
                <a:gd name="T64" fmla="*/ 2147483647 w 58"/>
                <a:gd name="T65" fmla="*/ 2147483647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"/>
                <a:gd name="T100" fmla="*/ 0 h 82"/>
                <a:gd name="T101" fmla="*/ 58 w 58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" h="82">
                  <a:moveTo>
                    <a:pt x="0" y="82"/>
                  </a:moveTo>
                  <a:lnTo>
                    <a:pt x="0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7" y="0"/>
                  </a:lnTo>
                  <a:lnTo>
                    <a:pt x="50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58" y="16"/>
                  </a:lnTo>
                  <a:lnTo>
                    <a:pt x="58" y="23"/>
                  </a:lnTo>
                  <a:lnTo>
                    <a:pt x="58" y="31"/>
                  </a:lnTo>
                  <a:lnTo>
                    <a:pt x="54" y="39"/>
                  </a:lnTo>
                  <a:lnTo>
                    <a:pt x="47" y="43"/>
                  </a:lnTo>
                  <a:lnTo>
                    <a:pt x="39" y="47"/>
                  </a:lnTo>
                  <a:lnTo>
                    <a:pt x="31" y="47"/>
                  </a:lnTo>
                  <a:lnTo>
                    <a:pt x="8" y="47"/>
                  </a:lnTo>
                  <a:lnTo>
                    <a:pt x="8" y="82"/>
                  </a:lnTo>
                  <a:lnTo>
                    <a:pt x="0" y="82"/>
                  </a:lnTo>
                  <a:close/>
                  <a:moveTo>
                    <a:pt x="8" y="39"/>
                  </a:moveTo>
                  <a:lnTo>
                    <a:pt x="31" y="39"/>
                  </a:lnTo>
                  <a:lnTo>
                    <a:pt x="39" y="35"/>
                  </a:lnTo>
                  <a:lnTo>
                    <a:pt x="43" y="35"/>
                  </a:lnTo>
                  <a:lnTo>
                    <a:pt x="47" y="27"/>
                  </a:lnTo>
                  <a:lnTo>
                    <a:pt x="47" y="23"/>
                  </a:lnTo>
                  <a:lnTo>
                    <a:pt x="47" y="19"/>
                  </a:lnTo>
                  <a:lnTo>
                    <a:pt x="47" y="12"/>
                  </a:lnTo>
                  <a:lnTo>
                    <a:pt x="43" y="12"/>
                  </a:lnTo>
                  <a:lnTo>
                    <a:pt x="39" y="8"/>
                  </a:lnTo>
                  <a:lnTo>
                    <a:pt x="35" y="8"/>
                  </a:lnTo>
                  <a:lnTo>
                    <a:pt x="31" y="8"/>
                  </a:lnTo>
                  <a:lnTo>
                    <a:pt x="8" y="8"/>
                  </a:lnTo>
                  <a:lnTo>
                    <a:pt x="8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88" name="Freeform 178"/>
            <p:cNvSpPr>
              <a:spLocks/>
            </p:cNvSpPr>
            <p:nvPr/>
          </p:nvSpPr>
          <p:spPr bwMode="auto">
            <a:xfrm>
              <a:off x="6440488" y="4394202"/>
              <a:ext cx="271463" cy="273050"/>
            </a:xfrm>
            <a:custGeom>
              <a:avLst/>
              <a:gdLst>
                <a:gd name="T0" fmla="*/ 0 w 171"/>
                <a:gd name="T1" fmla="*/ 2147483647 h 172"/>
                <a:gd name="T2" fmla="*/ 2147483647 w 171"/>
                <a:gd name="T3" fmla="*/ 2147483647 h 172"/>
                <a:gd name="T4" fmla="*/ 2147483647 w 171"/>
                <a:gd name="T5" fmla="*/ 2147483647 h 172"/>
                <a:gd name="T6" fmla="*/ 2147483647 w 171"/>
                <a:gd name="T7" fmla="*/ 2147483647 h 172"/>
                <a:gd name="T8" fmla="*/ 2147483647 w 171"/>
                <a:gd name="T9" fmla="*/ 0 h 172"/>
                <a:gd name="T10" fmla="*/ 2147483647 w 171"/>
                <a:gd name="T11" fmla="*/ 2147483647 h 172"/>
                <a:gd name="T12" fmla="*/ 2147483647 w 171"/>
                <a:gd name="T13" fmla="*/ 2147483647 h 172"/>
                <a:gd name="T14" fmla="*/ 2147483647 w 171"/>
                <a:gd name="T15" fmla="*/ 2147483647 h 172"/>
                <a:gd name="T16" fmla="*/ 2147483647 w 171"/>
                <a:gd name="T17" fmla="*/ 2147483647 h 172"/>
                <a:gd name="T18" fmla="*/ 2147483647 w 171"/>
                <a:gd name="T19" fmla="*/ 2147483647 h 172"/>
                <a:gd name="T20" fmla="*/ 2147483647 w 171"/>
                <a:gd name="T21" fmla="*/ 2147483647 h 172"/>
                <a:gd name="T22" fmla="*/ 2147483647 w 171"/>
                <a:gd name="T23" fmla="*/ 2147483647 h 172"/>
                <a:gd name="T24" fmla="*/ 2147483647 w 171"/>
                <a:gd name="T25" fmla="*/ 2147483647 h 172"/>
                <a:gd name="T26" fmla="*/ 2147483647 w 171"/>
                <a:gd name="T27" fmla="*/ 2147483647 h 172"/>
                <a:gd name="T28" fmla="*/ 2147483647 w 171"/>
                <a:gd name="T29" fmla="*/ 2147483647 h 172"/>
                <a:gd name="T30" fmla="*/ 2147483647 w 171"/>
                <a:gd name="T31" fmla="*/ 2147483647 h 172"/>
                <a:gd name="T32" fmla="*/ 0 w 171"/>
                <a:gd name="T33" fmla="*/ 2147483647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72"/>
                <a:gd name="T53" fmla="*/ 171 w 171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72">
                  <a:moveTo>
                    <a:pt x="0" y="86"/>
                  </a:moveTo>
                  <a:lnTo>
                    <a:pt x="7" y="55"/>
                  </a:lnTo>
                  <a:lnTo>
                    <a:pt x="27" y="28"/>
                  </a:lnTo>
                  <a:lnTo>
                    <a:pt x="54" y="8"/>
                  </a:lnTo>
                  <a:lnTo>
                    <a:pt x="85" y="0"/>
                  </a:lnTo>
                  <a:lnTo>
                    <a:pt x="120" y="8"/>
                  </a:lnTo>
                  <a:lnTo>
                    <a:pt x="148" y="28"/>
                  </a:lnTo>
                  <a:lnTo>
                    <a:pt x="163" y="55"/>
                  </a:lnTo>
                  <a:lnTo>
                    <a:pt x="171" y="86"/>
                  </a:lnTo>
                  <a:lnTo>
                    <a:pt x="163" y="121"/>
                  </a:lnTo>
                  <a:lnTo>
                    <a:pt x="148" y="148"/>
                  </a:lnTo>
                  <a:lnTo>
                    <a:pt x="120" y="164"/>
                  </a:lnTo>
                  <a:lnTo>
                    <a:pt x="85" y="172"/>
                  </a:lnTo>
                  <a:lnTo>
                    <a:pt x="54" y="164"/>
                  </a:lnTo>
                  <a:lnTo>
                    <a:pt x="27" y="148"/>
                  </a:lnTo>
                  <a:lnTo>
                    <a:pt x="7" y="121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89" name="Freeform 179"/>
            <p:cNvSpPr>
              <a:spLocks/>
            </p:cNvSpPr>
            <p:nvPr/>
          </p:nvSpPr>
          <p:spPr bwMode="auto">
            <a:xfrm>
              <a:off x="6440488" y="4394202"/>
              <a:ext cx="271463" cy="273050"/>
            </a:xfrm>
            <a:custGeom>
              <a:avLst/>
              <a:gdLst>
                <a:gd name="T0" fmla="*/ 0 w 171"/>
                <a:gd name="T1" fmla="*/ 2147483647 h 172"/>
                <a:gd name="T2" fmla="*/ 2147483647 w 171"/>
                <a:gd name="T3" fmla="*/ 2147483647 h 172"/>
                <a:gd name="T4" fmla="*/ 2147483647 w 171"/>
                <a:gd name="T5" fmla="*/ 2147483647 h 172"/>
                <a:gd name="T6" fmla="*/ 2147483647 w 171"/>
                <a:gd name="T7" fmla="*/ 2147483647 h 172"/>
                <a:gd name="T8" fmla="*/ 2147483647 w 171"/>
                <a:gd name="T9" fmla="*/ 0 h 172"/>
                <a:gd name="T10" fmla="*/ 2147483647 w 171"/>
                <a:gd name="T11" fmla="*/ 2147483647 h 172"/>
                <a:gd name="T12" fmla="*/ 2147483647 w 171"/>
                <a:gd name="T13" fmla="*/ 2147483647 h 172"/>
                <a:gd name="T14" fmla="*/ 2147483647 w 171"/>
                <a:gd name="T15" fmla="*/ 2147483647 h 172"/>
                <a:gd name="T16" fmla="*/ 2147483647 w 171"/>
                <a:gd name="T17" fmla="*/ 2147483647 h 172"/>
                <a:gd name="T18" fmla="*/ 2147483647 w 171"/>
                <a:gd name="T19" fmla="*/ 2147483647 h 172"/>
                <a:gd name="T20" fmla="*/ 2147483647 w 171"/>
                <a:gd name="T21" fmla="*/ 2147483647 h 172"/>
                <a:gd name="T22" fmla="*/ 2147483647 w 171"/>
                <a:gd name="T23" fmla="*/ 2147483647 h 172"/>
                <a:gd name="T24" fmla="*/ 2147483647 w 171"/>
                <a:gd name="T25" fmla="*/ 2147483647 h 172"/>
                <a:gd name="T26" fmla="*/ 2147483647 w 171"/>
                <a:gd name="T27" fmla="*/ 2147483647 h 172"/>
                <a:gd name="T28" fmla="*/ 2147483647 w 171"/>
                <a:gd name="T29" fmla="*/ 2147483647 h 172"/>
                <a:gd name="T30" fmla="*/ 2147483647 w 171"/>
                <a:gd name="T31" fmla="*/ 2147483647 h 172"/>
                <a:gd name="T32" fmla="*/ 0 w 171"/>
                <a:gd name="T33" fmla="*/ 2147483647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72"/>
                <a:gd name="T53" fmla="*/ 171 w 171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72">
                  <a:moveTo>
                    <a:pt x="0" y="86"/>
                  </a:moveTo>
                  <a:lnTo>
                    <a:pt x="7" y="55"/>
                  </a:lnTo>
                  <a:lnTo>
                    <a:pt x="27" y="28"/>
                  </a:lnTo>
                  <a:lnTo>
                    <a:pt x="54" y="8"/>
                  </a:lnTo>
                  <a:lnTo>
                    <a:pt x="85" y="0"/>
                  </a:lnTo>
                  <a:lnTo>
                    <a:pt x="120" y="8"/>
                  </a:lnTo>
                  <a:lnTo>
                    <a:pt x="148" y="28"/>
                  </a:lnTo>
                  <a:lnTo>
                    <a:pt x="163" y="55"/>
                  </a:lnTo>
                  <a:lnTo>
                    <a:pt x="171" y="86"/>
                  </a:lnTo>
                  <a:lnTo>
                    <a:pt x="163" y="121"/>
                  </a:lnTo>
                  <a:lnTo>
                    <a:pt x="148" y="148"/>
                  </a:lnTo>
                  <a:lnTo>
                    <a:pt x="120" y="164"/>
                  </a:lnTo>
                  <a:lnTo>
                    <a:pt x="85" y="172"/>
                  </a:lnTo>
                  <a:lnTo>
                    <a:pt x="54" y="164"/>
                  </a:lnTo>
                  <a:lnTo>
                    <a:pt x="27" y="148"/>
                  </a:lnTo>
                  <a:lnTo>
                    <a:pt x="7" y="121"/>
                  </a:lnTo>
                  <a:lnTo>
                    <a:pt x="0" y="8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90" name="Freeform 180"/>
            <p:cNvSpPr>
              <a:spLocks noEditPoints="1"/>
            </p:cNvSpPr>
            <p:nvPr/>
          </p:nvSpPr>
          <p:spPr bwMode="auto">
            <a:xfrm>
              <a:off x="6545263" y="4475165"/>
              <a:ext cx="98425" cy="130175"/>
            </a:xfrm>
            <a:custGeom>
              <a:avLst/>
              <a:gdLst>
                <a:gd name="T0" fmla="*/ 0 w 62"/>
                <a:gd name="T1" fmla="*/ 2147483647 h 82"/>
                <a:gd name="T2" fmla="*/ 0 w 62"/>
                <a:gd name="T3" fmla="*/ 0 h 82"/>
                <a:gd name="T4" fmla="*/ 2147483647 w 62"/>
                <a:gd name="T5" fmla="*/ 0 h 82"/>
                <a:gd name="T6" fmla="*/ 2147483647 w 62"/>
                <a:gd name="T7" fmla="*/ 0 h 82"/>
                <a:gd name="T8" fmla="*/ 2147483647 w 62"/>
                <a:gd name="T9" fmla="*/ 0 h 82"/>
                <a:gd name="T10" fmla="*/ 2147483647 w 62"/>
                <a:gd name="T11" fmla="*/ 0 h 82"/>
                <a:gd name="T12" fmla="*/ 2147483647 w 62"/>
                <a:gd name="T13" fmla="*/ 2147483647 h 82"/>
                <a:gd name="T14" fmla="*/ 2147483647 w 62"/>
                <a:gd name="T15" fmla="*/ 2147483647 h 82"/>
                <a:gd name="T16" fmla="*/ 2147483647 w 62"/>
                <a:gd name="T17" fmla="*/ 2147483647 h 82"/>
                <a:gd name="T18" fmla="*/ 2147483647 w 62"/>
                <a:gd name="T19" fmla="*/ 2147483647 h 82"/>
                <a:gd name="T20" fmla="*/ 2147483647 w 62"/>
                <a:gd name="T21" fmla="*/ 2147483647 h 82"/>
                <a:gd name="T22" fmla="*/ 2147483647 w 62"/>
                <a:gd name="T23" fmla="*/ 2147483647 h 82"/>
                <a:gd name="T24" fmla="*/ 2147483647 w 62"/>
                <a:gd name="T25" fmla="*/ 2147483647 h 82"/>
                <a:gd name="T26" fmla="*/ 2147483647 w 62"/>
                <a:gd name="T27" fmla="*/ 2147483647 h 82"/>
                <a:gd name="T28" fmla="*/ 2147483647 w 62"/>
                <a:gd name="T29" fmla="*/ 2147483647 h 82"/>
                <a:gd name="T30" fmla="*/ 2147483647 w 62"/>
                <a:gd name="T31" fmla="*/ 2147483647 h 82"/>
                <a:gd name="T32" fmla="*/ 2147483647 w 62"/>
                <a:gd name="T33" fmla="*/ 2147483647 h 82"/>
                <a:gd name="T34" fmla="*/ 2147483647 w 62"/>
                <a:gd name="T35" fmla="*/ 2147483647 h 82"/>
                <a:gd name="T36" fmla="*/ 0 w 62"/>
                <a:gd name="T37" fmla="*/ 2147483647 h 82"/>
                <a:gd name="T38" fmla="*/ 2147483647 w 62"/>
                <a:gd name="T39" fmla="*/ 2147483647 h 82"/>
                <a:gd name="T40" fmla="*/ 2147483647 w 62"/>
                <a:gd name="T41" fmla="*/ 2147483647 h 82"/>
                <a:gd name="T42" fmla="*/ 2147483647 w 62"/>
                <a:gd name="T43" fmla="*/ 2147483647 h 82"/>
                <a:gd name="T44" fmla="*/ 2147483647 w 62"/>
                <a:gd name="T45" fmla="*/ 2147483647 h 82"/>
                <a:gd name="T46" fmla="*/ 2147483647 w 62"/>
                <a:gd name="T47" fmla="*/ 2147483647 h 82"/>
                <a:gd name="T48" fmla="*/ 2147483647 w 62"/>
                <a:gd name="T49" fmla="*/ 2147483647 h 82"/>
                <a:gd name="T50" fmla="*/ 2147483647 w 62"/>
                <a:gd name="T51" fmla="*/ 2147483647 h 82"/>
                <a:gd name="T52" fmla="*/ 2147483647 w 62"/>
                <a:gd name="T53" fmla="*/ 2147483647 h 82"/>
                <a:gd name="T54" fmla="*/ 2147483647 w 62"/>
                <a:gd name="T55" fmla="*/ 2147483647 h 82"/>
                <a:gd name="T56" fmla="*/ 2147483647 w 62"/>
                <a:gd name="T57" fmla="*/ 2147483647 h 82"/>
                <a:gd name="T58" fmla="*/ 2147483647 w 62"/>
                <a:gd name="T59" fmla="*/ 2147483647 h 82"/>
                <a:gd name="T60" fmla="*/ 2147483647 w 62"/>
                <a:gd name="T61" fmla="*/ 2147483647 h 82"/>
                <a:gd name="T62" fmla="*/ 2147483647 w 62"/>
                <a:gd name="T63" fmla="*/ 2147483647 h 82"/>
                <a:gd name="T64" fmla="*/ 2147483647 w 62"/>
                <a:gd name="T65" fmla="*/ 2147483647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2"/>
                <a:gd name="T100" fmla="*/ 0 h 82"/>
                <a:gd name="T101" fmla="*/ 62 w 62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2" h="82">
                  <a:moveTo>
                    <a:pt x="0" y="82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50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62" y="16"/>
                  </a:lnTo>
                  <a:lnTo>
                    <a:pt x="62" y="23"/>
                  </a:lnTo>
                  <a:lnTo>
                    <a:pt x="58" y="31"/>
                  </a:lnTo>
                  <a:lnTo>
                    <a:pt x="54" y="39"/>
                  </a:lnTo>
                  <a:lnTo>
                    <a:pt x="50" y="43"/>
                  </a:lnTo>
                  <a:lnTo>
                    <a:pt x="43" y="47"/>
                  </a:lnTo>
                  <a:lnTo>
                    <a:pt x="31" y="47"/>
                  </a:lnTo>
                  <a:lnTo>
                    <a:pt x="11" y="47"/>
                  </a:lnTo>
                  <a:lnTo>
                    <a:pt x="11" y="82"/>
                  </a:lnTo>
                  <a:lnTo>
                    <a:pt x="0" y="82"/>
                  </a:lnTo>
                  <a:close/>
                  <a:moveTo>
                    <a:pt x="11" y="39"/>
                  </a:moveTo>
                  <a:lnTo>
                    <a:pt x="31" y="39"/>
                  </a:lnTo>
                  <a:lnTo>
                    <a:pt x="39" y="35"/>
                  </a:lnTo>
                  <a:lnTo>
                    <a:pt x="46" y="35"/>
                  </a:lnTo>
                  <a:lnTo>
                    <a:pt x="50" y="27"/>
                  </a:lnTo>
                  <a:lnTo>
                    <a:pt x="50" y="23"/>
                  </a:lnTo>
                  <a:lnTo>
                    <a:pt x="50" y="19"/>
                  </a:lnTo>
                  <a:lnTo>
                    <a:pt x="46" y="12"/>
                  </a:lnTo>
                  <a:lnTo>
                    <a:pt x="43" y="8"/>
                  </a:lnTo>
                  <a:lnTo>
                    <a:pt x="39" y="8"/>
                  </a:lnTo>
                  <a:lnTo>
                    <a:pt x="31" y="8"/>
                  </a:lnTo>
                  <a:lnTo>
                    <a:pt x="11" y="8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91" name="Freeform 181"/>
            <p:cNvSpPr>
              <a:spLocks/>
            </p:cNvSpPr>
            <p:nvPr/>
          </p:nvSpPr>
          <p:spPr bwMode="auto">
            <a:xfrm>
              <a:off x="1671638" y="4394202"/>
              <a:ext cx="271463" cy="273050"/>
            </a:xfrm>
            <a:custGeom>
              <a:avLst/>
              <a:gdLst>
                <a:gd name="T0" fmla="*/ 0 w 171"/>
                <a:gd name="T1" fmla="*/ 2147483647 h 172"/>
                <a:gd name="T2" fmla="*/ 2147483647 w 171"/>
                <a:gd name="T3" fmla="*/ 2147483647 h 172"/>
                <a:gd name="T4" fmla="*/ 2147483647 w 171"/>
                <a:gd name="T5" fmla="*/ 2147483647 h 172"/>
                <a:gd name="T6" fmla="*/ 2147483647 w 171"/>
                <a:gd name="T7" fmla="*/ 2147483647 h 172"/>
                <a:gd name="T8" fmla="*/ 2147483647 w 171"/>
                <a:gd name="T9" fmla="*/ 0 h 172"/>
                <a:gd name="T10" fmla="*/ 2147483647 w 171"/>
                <a:gd name="T11" fmla="*/ 2147483647 h 172"/>
                <a:gd name="T12" fmla="*/ 2147483647 w 171"/>
                <a:gd name="T13" fmla="*/ 2147483647 h 172"/>
                <a:gd name="T14" fmla="*/ 2147483647 w 171"/>
                <a:gd name="T15" fmla="*/ 2147483647 h 172"/>
                <a:gd name="T16" fmla="*/ 2147483647 w 171"/>
                <a:gd name="T17" fmla="*/ 2147483647 h 172"/>
                <a:gd name="T18" fmla="*/ 2147483647 w 171"/>
                <a:gd name="T19" fmla="*/ 2147483647 h 172"/>
                <a:gd name="T20" fmla="*/ 2147483647 w 171"/>
                <a:gd name="T21" fmla="*/ 2147483647 h 172"/>
                <a:gd name="T22" fmla="*/ 2147483647 w 171"/>
                <a:gd name="T23" fmla="*/ 2147483647 h 172"/>
                <a:gd name="T24" fmla="*/ 2147483647 w 171"/>
                <a:gd name="T25" fmla="*/ 2147483647 h 172"/>
                <a:gd name="T26" fmla="*/ 2147483647 w 171"/>
                <a:gd name="T27" fmla="*/ 2147483647 h 172"/>
                <a:gd name="T28" fmla="*/ 2147483647 w 171"/>
                <a:gd name="T29" fmla="*/ 2147483647 h 172"/>
                <a:gd name="T30" fmla="*/ 2147483647 w 171"/>
                <a:gd name="T31" fmla="*/ 2147483647 h 172"/>
                <a:gd name="T32" fmla="*/ 0 w 171"/>
                <a:gd name="T33" fmla="*/ 2147483647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72"/>
                <a:gd name="T53" fmla="*/ 171 w 171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72">
                  <a:moveTo>
                    <a:pt x="0" y="86"/>
                  </a:moveTo>
                  <a:lnTo>
                    <a:pt x="8" y="55"/>
                  </a:lnTo>
                  <a:lnTo>
                    <a:pt x="23" y="28"/>
                  </a:lnTo>
                  <a:lnTo>
                    <a:pt x="51" y="8"/>
                  </a:lnTo>
                  <a:lnTo>
                    <a:pt x="86" y="0"/>
                  </a:lnTo>
                  <a:lnTo>
                    <a:pt x="117" y="8"/>
                  </a:lnTo>
                  <a:lnTo>
                    <a:pt x="144" y="28"/>
                  </a:lnTo>
                  <a:lnTo>
                    <a:pt x="164" y="55"/>
                  </a:lnTo>
                  <a:lnTo>
                    <a:pt x="171" y="86"/>
                  </a:lnTo>
                  <a:lnTo>
                    <a:pt x="164" y="121"/>
                  </a:lnTo>
                  <a:lnTo>
                    <a:pt x="144" y="148"/>
                  </a:lnTo>
                  <a:lnTo>
                    <a:pt x="117" y="164"/>
                  </a:lnTo>
                  <a:lnTo>
                    <a:pt x="86" y="172"/>
                  </a:lnTo>
                  <a:lnTo>
                    <a:pt x="51" y="164"/>
                  </a:lnTo>
                  <a:lnTo>
                    <a:pt x="23" y="148"/>
                  </a:lnTo>
                  <a:lnTo>
                    <a:pt x="8" y="121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92" name="Freeform 182"/>
            <p:cNvSpPr>
              <a:spLocks/>
            </p:cNvSpPr>
            <p:nvPr/>
          </p:nvSpPr>
          <p:spPr bwMode="auto">
            <a:xfrm>
              <a:off x="1671638" y="4394202"/>
              <a:ext cx="271463" cy="273050"/>
            </a:xfrm>
            <a:custGeom>
              <a:avLst/>
              <a:gdLst>
                <a:gd name="T0" fmla="*/ 0 w 171"/>
                <a:gd name="T1" fmla="*/ 2147483647 h 172"/>
                <a:gd name="T2" fmla="*/ 2147483647 w 171"/>
                <a:gd name="T3" fmla="*/ 2147483647 h 172"/>
                <a:gd name="T4" fmla="*/ 2147483647 w 171"/>
                <a:gd name="T5" fmla="*/ 2147483647 h 172"/>
                <a:gd name="T6" fmla="*/ 2147483647 w 171"/>
                <a:gd name="T7" fmla="*/ 2147483647 h 172"/>
                <a:gd name="T8" fmla="*/ 2147483647 w 171"/>
                <a:gd name="T9" fmla="*/ 0 h 172"/>
                <a:gd name="T10" fmla="*/ 2147483647 w 171"/>
                <a:gd name="T11" fmla="*/ 2147483647 h 172"/>
                <a:gd name="T12" fmla="*/ 2147483647 w 171"/>
                <a:gd name="T13" fmla="*/ 2147483647 h 172"/>
                <a:gd name="T14" fmla="*/ 2147483647 w 171"/>
                <a:gd name="T15" fmla="*/ 2147483647 h 172"/>
                <a:gd name="T16" fmla="*/ 2147483647 w 171"/>
                <a:gd name="T17" fmla="*/ 2147483647 h 172"/>
                <a:gd name="T18" fmla="*/ 2147483647 w 171"/>
                <a:gd name="T19" fmla="*/ 2147483647 h 172"/>
                <a:gd name="T20" fmla="*/ 2147483647 w 171"/>
                <a:gd name="T21" fmla="*/ 2147483647 h 172"/>
                <a:gd name="T22" fmla="*/ 2147483647 w 171"/>
                <a:gd name="T23" fmla="*/ 2147483647 h 172"/>
                <a:gd name="T24" fmla="*/ 2147483647 w 171"/>
                <a:gd name="T25" fmla="*/ 2147483647 h 172"/>
                <a:gd name="T26" fmla="*/ 2147483647 w 171"/>
                <a:gd name="T27" fmla="*/ 2147483647 h 172"/>
                <a:gd name="T28" fmla="*/ 2147483647 w 171"/>
                <a:gd name="T29" fmla="*/ 2147483647 h 172"/>
                <a:gd name="T30" fmla="*/ 2147483647 w 171"/>
                <a:gd name="T31" fmla="*/ 2147483647 h 172"/>
                <a:gd name="T32" fmla="*/ 0 w 171"/>
                <a:gd name="T33" fmla="*/ 2147483647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72"/>
                <a:gd name="T53" fmla="*/ 171 w 171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72">
                  <a:moveTo>
                    <a:pt x="0" y="86"/>
                  </a:moveTo>
                  <a:lnTo>
                    <a:pt x="8" y="55"/>
                  </a:lnTo>
                  <a:lnTo>
                    <a:pt x="23" y="28"/>
                  </a:lnTo>
                  <a:lnTo>
                    <a:pt x="51" y="8"/>
                  </a:lnTo>
                  <a:lnTo>
                    <a:pt x="86" y="0"/>
                  </a:lnTo>
                  <a:lnTo>
                    <a:pt x="117" y="8"/>
                  </a:lnTo>
                  <a:lnTo>
                    <a:pt x="144" y="28"/>
                  </a:lnTo>
                  <a:lnTo>
                    <a:pt x="164" y="55"/>
                  </a:lnTo>
                  <a:lnTo>
                    <a:pt x="171" y="86"/>
                  </a:lnTo>
                  <a:lnTo>
                    <a:pt x="164" y="121"/>
                  </a:lnTo>
                  <a:lnTo>
                    <a:pt x="144" y="148"/>
                  </a:lnTo>
                  <a:lnTo>
                    <a:pt x="117" y="164"/>
                  </a:lnTo>
                  <a:lnTo>
                    <a:pt x="86" y="172"/>
                  </a:lnTo>
                  <a:lnTo>
                    <a:pt x="51" y="164"/>
                  </a:lnTo>
                  <a:lnTo>
                    <a:pt x="23" y="148"/>
                  </a:lnTo>
                  <a:lnTo>
                    <a:pt x="8" y="121"/>
                  </a:lnTo>
                  <a:lnTo>
                    <a:pt x="0" y="8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93" name="Freeform 183"/>
            <p:cNvSpPr>
              <a:spLocks noEditPoints="1"/>
            </p:cNvSpPr>
            <p:nvPr/>
          </p:nvSpPr>
          <p:spPr bwMode="auto">
            <a:xfrm>
              <a:off x="1776413" y="4475165"/>
              <a:ext cx="93663" cy="130175"/>
            </a:xfrm>
            <a:custGeom>
              <a:avLst/>
              <a:gdLst>
                <a:gd name="T0" fmla="*/ 0 w 59"/>
                <a:gd name="T1" fmla="*/ 2147483647 h 82"/>
                <a:gd name="T2" fmla="*/ 0 w 59"/>
                <a:gd name="T3" fmla="*/ 0 h 82"/>
                <a:gd name="T4" fmla="*/ 2147483647 w 59"/>
                <a:gd name="T5" fmla="*/ 0 h 82"/>
                <a:gd name="T6" fmla="*/ 2147483647 w 59"/>
                <a:gd name="T7" fmla="*/ 0 h 82"/>
                <a:gd name="T8" fmla="*/ 2147483647 w 59"/>
                <a:gd name="T9" fmla="*/ 0 h 82"/>
                <a:gd name="T10" fmla="*/ 2147483647 w 59"/>
                <a:gd name="T11" fmla="*/ 0 h 82"/>
                <a:gd name="T12" fmla="*/ 2147483647 w 59"/>
                <a:gd name="T13" fmla="*/ 2147483647 h 82"/>
                <a:gd name="T14" fmla="*/ 2147483647 w 59"/>
                <a:gd name="T15" fmla="*/ 2147483647 h 82"/>
                <a:gd name="T16" fmla="*/ 2147483647 w 59"/>
                <a:gd name="T17" fmla="*/ 2147483647 h 82"/>
                <a:gd name="T18" fmla="*/ 2147483647 w 59"/>
                <a:gd name="T19" fmla="*/ 2147483647 h 82"/>
                <a:gd name="T20" fmla="*/ 2147483647 w 59"/>
                <a:gd name="T21" fmla="*/ 2147483647 h 82"/>
                <a:gd name="T22" fmla="*/ 2147483647 w 59"/>
                <a:gd name="T23" fmla="*/ 2147483647 h 82"/>
                <a:gd name="T24" fmla="*/ 2147483647 w 59"/>
                <a:gd name="T25" fmla="*/ 2147483647 h 82"/>
                <a:gd name="T26" fmla="*/ 2147483647 w 59"/>
                <a:gd name="T27" fmla="*/ 2147483647 h 82"/>
                <a:gd name="T28" fmla="*/ 2147483647 w 59"/>
                <a:gd name="T29" fmla="*/ 2147483647 h 82"/>
                <a:gd name="T30" fmla="*/ 2147483647 w 59"/>
                <a:gd name="T31" fmla="*/ 2147483647 h 82"/>
                <a:gd name="T32" fmla="*/ 2147483647 w 59"/>
                <a:gd name="T33" fmla="*/ 2147483647 h 82"/>
                <a:gd name="T34" fmla="*/ 2147483647 w 59"/>
                <a:gd name="T35" fmla="*/ 2147483647 h 82"/>
                <a:gd name="T36" fmla="*/ 0 w 59"/>
                <a:gd name="T37" fmla="*/ 2147483647 h 82"/>
                <a:gd name="T38" fmla="*/ 2147483647 w 59"/>
                <a:gd name="T39" fmla="*/ 2147483647 h 82"/>
                <a:gd name="T40" fmla="*/ 2147483647 w 59"/>
                <a:gd name="T41" fmla="*/ 2147483647 h 82"/>
                <a:gd name="T42" fmla="*/ 2147483647 w 59"/>
                <a:gd name="T43" fmla="*/ 2147483647 h 82"/>
                <a:gd name="T44" fmla="*/ 2147483647 w 59"/>
                <a:gd name="T45" fmla="*/ 2147483647 h 82"/>
                <a:gd name="T46" fmla="*/ 2147483647 w 59"/>
                <a:gd name="T47" fmla="*/ 2147483647 h 82"/>
                <a:gd name="T48" fmla="*/ 2147483647 w 59"/>
                <a:gd name="T49" fmla="*/ 2147483647 h 82"/>
                <a:gd name="T50" fmla="*/ 2147483647 w 59"/>
                <a:gd name="T51" fmla="*/ 2147483647 h 82"/>
                <a:gd name="T52" fmla="*/ 2147483647 w 59"/>
                <a:gd name="T53" fmla="*/ 2147483647 h 82"/>
                <a:gd name="T54" fmla="*/ 2147483647 w 59"/>
                <a:gd name="T55" fmla="*/ 2147483647 h 82"/>
                <a:gd name="T56" fmla="*/ 2147483647 w 59"/>
                <a:gd name="T57" fmla="*/ 2147483647 h 82"/>
                <a:gd name="T58" fmla="*/ 2147483647 w 59"/>
                <a:gd name="T59" fmla="*/ 2147483647 h 82"/>
                <a:gd name="T60" fmla="*/ 2147483647 w 59"/>
                <a:gd name="T61" fmla="*/ 2147483647 h 82"/>
                <a:gd name="T62" fmla="*/ 2147483647 w 59"/>
                <a:gd name="T63" fmla="*/ 2147483647 h 82"/>
                <a:gd name="T64" fmla="*/ 2147483647 w 59"/>
                <a:gd name="T65" fmla="*/ 2147483647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9"/>
                <a:gd name="T100" fmla="*/ 0 h 82"/>
                <a:gd name="T101" fmla="*/ 59 w 59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1" y="4"/>
                  </a:lnTo>
                  <a:lnTo>
                    <a:pt x="55" y="8"/>
                  </a:lnTo>
                  <a:lnTo>
                    <a:pt x="59" y="12"/>
                  </a:lnTo>
                  <a:lnTo>
                    <a:pt x="59" y="16"/>
                  </a:lnTo>
                  <a:lnTo>
                    <a:pt x="59" y="23"/>
                  </a:lnTo>
                  <a:lnTo>
                    <a:pt x="59" y="31"/>
                  </a:lnTo>
                  <a:lnTo>
                    <a:pt x="55" y="39"/>
                  </a:lnTo>
                  <a:lnTo>
                    <a:pt x="47" y="43"/>
                  </a:lnTo>
                  <a:lnTo>
                    <a:pt x="39" y="47"/>
                  </a:lnTo>
                  <a:lnTo>
                    <a:pt x="31" y="47"/>
                  </a:lnTo>
                  <a:lnTo>
                    <a:pt x="12" y="47"/>
                  </a:lnTo>
                  <a:lnTo>
                    <a:pt x="12" y="82"/>
                  </a:lnTo>
                  <a:lnTo>
                    <a:pt x="0" y="82"/>
                  </a:lnTo>
                  <a:close/>
                  <a:moveTo>
                    <a:pt x="12" y="39"/>
                  </a:moveTo>
                  <a:lnTo>
                    <a:pt x="31" y="39"/>
                  </a:lnTo>
                  <a:lnTo>
                    <a:pt x="39" y="35"/>
                  </a:lnTo>
                  <a:lnTo>
                    <a:pt x="43" y="35"/>
                  </a:lnTo>
                  <a:lnTo>
                    <a:pt x="47" y="27"/>
                  </a:lnTo>
                  <a:lnTo>
                    <a:pt x="51" y="23"/>
                  </a:lnTo>
                  <a:lnTo>
                    <a:pt x="47" y="19"/>
                  </a:lnTo>
                  <a:lnTo>
                    <a:pt x="47" y="12"/>
                  </a:lnTo>
                  <a:lnTo>
                    <a:pt x="43" y="12"/>
                  </a:lnTo>
                  <a:lnTo>
                    <a:pt x="39" y="8"/>
                  </a:lnTo>
                  <a:lnTo>
                    <a:pt x="35" y="8"/>
                  </a:lnTo>
                  <a:lnTo>
                    <a:pt x="31" y="8"/>
                  </a:lnTo>
                  <a:lnTo>
                    <a:pt x="12" y="8"/>
                  </a:lnTo>
                  <a:lnTo>
                    <a:pt x="12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94" name="Freeform 184"/>
            <p:cNvSpPr>
              <a:spLocks/>
            </p:cNvSpPr>
            <p:nvPr/>
          </p:nvSpPr>
          <p:spPr bwMode="auto">
            <a:xfrm>
              <a:off x="4418013" y="3714752"/>
              <a:ext cx="265113" cy="271463"/>
            </a:xfrm>
            <a:custGeom>
              <a:avLst/>
              <a:gdLst>
                <a:gd name="T0" fmla="*/ 0 w 167"/>
                <a:gd name="T1" fmla="*/ 2147483647 h 171"/>
                <a:gd name="T2" fmla="*/ 2147483647 w 167"/>
                <a:gd name="T3" fmla="*/ 2147483647 h 171"/>
                <a:gd name="T4" fmla="*/ 2147483647 w 167"/>
                <a:gd name="T5" fmla="*/ 2147483647 h 171"/>
                <a:gd name="T6" fmla="*/ 2147483647 w 167"/>
                <a:gd name="T7" fmla="*/ 2147483647 h 171"/>
                <a:gd name="T8" fmla="*/ 2147483647 w 167"/>
                <a:gd name="T9" fmla="*/ 0 h 171"/>
                <a:gd name="T10" fmla="*/ 2147483647 w 167"/>
                <a:gd name="T11" fmla="*/ 2147483647 h 171"/>
                <a:gd name="T12" fmla="*/ 2147483647 w 167"/>
                <a:gd name="T13" fmla="*/ 2147483647 h 171"/>
                <a:gd name="T14" fmla="*/ 2147483647 w 167"/>
                <a:gd name="T15" fmla="*/ 2147483647 h 171"/>
                <a:gd name="T16" fmla="*/ 2147483647 w 167"/>
                <a:gd name="T17" fmla="*/ 2147483647 h 171"/>
                <a:gd name="T18" fmla="*/ 2147483647 w 167"/>
                <a:gd name="T19" fmla="*/ 2147483647 h 171"/>
                <a:gd name="T20" fmla="*/ 2147483647 w 167"/>
                <a:gd name="T21" fmla="*/ 2147483647 h 171"/>
                <a:gd name="T22" fmla="*/ 2147483647 w 167"/>
                <a:gd name="T23" fmla="*/ 2147483647 h 171"/>
                <a:gd name="T24" fmla="*/ 2147483647 w 167"/>
                <a:gd name="T25" fmla="*/ 2147483647 h 171"/>
                <a:gd name="T26" fmla="*/ 2147483647 w 167"/>
                <a:gd name="T27" fmla="*/ 2147483647 h 171"/>
                <a:gd name="T28" fmla="*/ 2147483647 w 167"/>
                <a:gd name="T29" fmla="*/ 2147483647 h 171"/>
                <a:gd name="T30" fmla="*/ 2147483647 w 167"/>
                <a:gd name="T31" fmla="*/ 2147483647 h 171"/>
                <a:gd name="T32" fmla="*/ 0 w 167"/>
                <a:gd name="T33" fmla="*/ 2147483647 h 17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71"/>
                <a:gd name="T53" fmla="*/ 167 w 167"/>
                <a:gd name="T54" fmla="*/ 171 h 17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71">
                  <a:moveTo>
                    <a:pt x="0" y="86"/>
                  </a:moveTo>
                  <a:lnTo>
                    <a:pt x="4" y="54"/>
                  </a:lnTo>
                  <a:lnTo>
                    <a:pt x="23" y="27"/>
                  </a:lnTo>
                  <a:lnTo>
                    <a:pt x="50" y="8"/>
                  </a:lnTo>
                  <a:lnTo>
                    <a:pt x="85" y="0"/>
                  </a:lnTo>
                  <a:lnTo>
                    <a:pt x="116" y="8"/>
                  </a:lnTo>
                  <a:lnTo>
                    <a:pt x="144" y="27"/>
                  </a:lnTo>
                  <a:lnTo>
                    <a:pt x="163" y="54"/>
                  </a:lnTo>
                  <a:lnTo>
                    <a:pt x="167" y="86"/>
                  </a:lnTo>
                  <a:lnTo>
                    <a:pt x="163" y="121"/>
                  </a:lnTo>
                  <a:lnTo>
                    <a:pt x="144" y="148"/>
                  </a:lnTo>
                  <a:lnTo>
                    <a:pt x="116" y="163"/>
                  </a:lnTo>
                  <a:lnTo>
                    <a:pt x="85" y="171"/>
                  </a:lnTo>
                  <a:lnTo>
                    <a:pt x="50" y="163"/>
                  </a:lnTo>
                  <a:lnTo>
                    <a:pt x="23" y="148"/>
                  </a:lnTo>
                  <a:lnTo>
                    <a:pt x="4" y="121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95" name="Freeform 185"/>
            <p:cNvSpPr>
              <a:spLocks/>
            </p:cNvSpPr>
            <p:nvPr/>
          </p:nvSpPr>
          <p:spPr bwMode="auto">
            <a:xfrm>
              <a:off x="4418013" y="3714752"/>
              <a:ext cx="265113" cy="271463"/>
            </a:xfrm>
            <a:custGeom>
              <a:avLst/>
              <a:gdLst>
                <a:gd name="T0" fmla="*/ 0 w 167"/>
                <a:gd name="T1" fmla="*/ 2147483647 h 171"/>
                <a:gd name="T2" fmla="*/ 2147483647 w 167"/>
                <a:gd name="T3" fmla="*/ 2147483647 h 171"/>
                <a:gd name="T4" fmla="*/ 2147483647 w 167"/>
                <a:gd name="T5" fmla="*/ 2147483647 h 171"/>
                <a:gd name="T6" fmla="*/ 2147483647 w 167"/>
                <a:gd name="T7" fmla="*/ 2147483647 h 171"/>
                <a:gd name="T8" fmla="*/ 2147483647 w 167"/>
                <a:gd name="T9" fmla="*/ 0 h 171"/>
                <a:gd name="T10" fmla="*/ 2147483647 w 167"/>
                <a:gd name="T11" fmla="*/ 2147483647 h 171"/>
                <a:gd name="T12" fmla="*/ 2147483647 w 167"/>
                <a:gd name="T13" fmla="*/ 2147483647 h 171"/>
                <a:gd name="T14" fmla="*/ 2147483647 w 167"/>
                <a:gd name="T15" fmla="*/ 2147483647 h 171"/>
                <a:gd name="T16" fmla="*/ 2147483647 w 167"/>
                <a:gd name="T17" fmla="*/ 2147483647 h 171"/>
                <a:gd name="T18" fmla="*/ 2147483647 w 167"/>
                <a:gd name="T19" fmla="*/ 2147483647 h 171"/>
                <a:gd name="T20" fmla="*/ 2147483647 w 167"/>
                <a:gd name="T21" fmla="*/ 2147483647 h 171"/>
                <a:gd name="T22" fmla="*/ 2147483647 w 167"/>
                <a:gd name="T23" fmla="*/ 2147483647 h 171"/>
                <a:gd name="T24" fmla="*/ 2147483647 w 167"/>
                <a:gd name="T25" fmla="*/ 2147483647 h 171"/>
                <a:gd name="T26" fmla="*/ 2147483647 w 167"/>
                <a:gd name="T27" fmla="*/ 2147483647 h 171"/>
                <a:gd name="T28" fmla="*/ 2147483647 w 167"/>
                <a:gd name="T29" fmla="*/ 2147483647 h 171"/>
                <a:gd name="T30" fmla="*/ 2147483647 w 167"/>
                <a:gd name="T31" fmla="*/ 2147483647 h 171"/>
                <a:gd name="T32" fmla="*/ 0 w 167"/>
                <a:gd name="T33" fmla="*/ 2147483647 h 17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71"/>
                <a:gd name="T53" fmla="*/ 167 w 167"/>
                <a:gd name="T54" fmla="*/ 171 h 17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71">
                  <a:moveTo>
                    <a:pt x="0" y="86"/>
                  </a:moveTo>
                  <a:lnTo>
                    <a:pt x="4" y="54"/>
                  </a:lnTo>
                  <a:lnTo>
                    <a:pt x="23" y="27"/>
                  </a:lnTo>
                  <a:lnTo>
                    <a:pt x="50" y="8"/>
                  </a:lnTo>
                  <a:lnTo>
                    <a:pt x="85" y="0"/>
                  </a:lnTo>
                  <a:lnTo>
                    <a:pt x="116" y="8"/>
                  </a:lnTo>
                  <a:lnTo>
                    <a:pt x="144" y="27"/>
                  </a:lnTo>
                  <a:lnTo>
                    <a:pt x="163" y="54"/>
                  </a:lnTo>
                  <a:lnTo>
                    <a:pt x="167" y="86"/>
                  </a:lnTo>
                  <a:lnTo>
                    <a:pt x="163" y="121"/>
                  </a:lnTo>
                  <a:lnTo>
                    <a:pt x="144" y="148"/>
                  </a:lnTo>
                  <a:lnTo>
                    <a:pt x="116" y="163"/>
                  </a:lnTo>
                  <a:lnTo>
                    <a:pt x="85" y="171"/>
                  </a:lnTo>
                  <a:lnTo>
                    <a:pt x="50" y="163"/>
                  </a:lnTo>
                  <a:lnTo>
                    <a:pt x="23" y="148"/>
                  </a:lnTo>
                  <a:lnTo>
                    <a:pt x="4" y="121"/>
                  </a:lnTo>
                  <a:lnTo>
                    <a:pt x="0" y="8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96" name="Freeform 186"/>
            <p:cNvSpPr>
              <a:spLocks noEditPoints="1"/>
            </p:cNvSpPr>
            <p:nvPr/>
          </p:nvSpPr>
          <p:spPr bwMode="auto">
            <a:xfrm>
              <a:off x="4522788" y="3795715"/>
              <a:ext cx="92075" cy="128588"/>
            </a:xfrm>
            <a:custGeom>
              <a:avLst/>
              <a:gdLst>
                <a:gd name="T0" fmla="*/ 0 w 58"/>
                <a:gd name="T1" fmla="*/ 2147483647 h 81"/>
                <a:gd name="T2" fmla="*/ 0 w 58"/>
                <a:gd name="T3" fmla="*/ 0 h 81"/>
                <a:gd name="T4" fmla="*/ 2147483647 w 58"/>
                <a:gd name="T5" fmla="*/ 0 h 81"/>
                <a:gd name="T6" fmla="*/ 2147483647 w 58"/>
                <a:gd name="T7" fmla="*/ 0 h 81"/>
                <a:gd name="T8" fmla="*/ 2147483647 w 58"/>
                <a:gd name="T9" fmla="*/ 0 h 81"/>
                <a:gd name="T10" fmla="*/ 2147483647 w 58"/>
                <a:gd name="T11" fmla="*/ 0 h 81"/>
                <a:gd name="T12" fmla="*/ 2147483647 w 58"/>
                <a:gd name="T13" fmla="*/ 2147483647 h 81"/>
                <a:gd name="T14" fmla="*/ 2147483647 w 58"/>
                <a:gd name="T15" fmla="*/ 2147483647 h 81"/>
                <a:gd name="T16" fmla="*/ 2147483647 w 58"/>
                <a:gd name="T17" fmla="*/ 2147483647 h 81"/>
                <a:gd name="T18" fmla="*/ 2147483647 w 58"/>
                <a:gd name="T19" fmla="*/ 2147483647 h 81"/>
                <a:gd name="T20" fmla="*/ 2147483647 w 58"/>
                <a:gd name="T21" fmla="*/ 2147483647 h 81"/>
                <a:gd name="T22" fmla="*/ 2147483647 w 58"/>
                <a:gd name="T23" fmla="*/ 2147483647 h 81"/>
                <a:gd name="T24" fmla="*/ 2147483647 w 58"/>
                <a:gd name="T25" fmla="*/ 2147483647 h 81"/>
                <a:gd name="T26" fmla="*/ 2147483647 w 58"/>
                <a:gd name="T27" fmla="*/ 2147483647 h 81"/>
                <a:gd name="T28" fmla="*/ 2147483647 w 58"/>
                <a:gd name="T29" fmla="*/ 2147483647 h 81"/>
                <a:gd name="T30" fmla="*/ 2147483647 w 58"/>
                <a:gd name="T31" fmla="*/ 2147483647 h 81"/>
                <a:gd name="T32" fmla="*/ 2147483647 w 58"/>
                <a:gd name="T33" fmla="*/ 2147483647 h 81"/>
                <a:gd name="T34" fmla="*/ 2147483647 w 58"/>
                <a:gd name="T35" fmla="*/ 2147483647 h 81"/>
                <a:gd name="T36" fmla="*/ 0 w 58"/>
                <a:gd name="T37" fmla="*/ 2147483647 h 81"/>
                <a:gd name="T38" fmla="*/ 2147483647 w 58"/>
                <a:gd name="T39" fmla="*/ 2147483647 h 81"/>
                <a:gd name="T40" fmla="*/ 2147483647 w 58"/>
                <a:gd name="T41" fmla="*/ 2147483647 h 81"/>
                <a:gd name="T42" fmla="*/ 2147483647 w 58"/>
                <a:gd name="T43" fmla="*/ 2147483647 h 81"/>
                <a:gd name="T44" fmla="*/ 2147483647 w 58"/>
                <a:gd name="T45" fmla="*/ 2147483647 h 81"/>
                <a:gd name="T46" fmla="*/ 2147483647 w 58"/>
                <a:gd name="T47" fmla="*/ 2147483647 h 81"/>
                <a:gd name="T48" fmla="*/ 2147483647 w 58"/>
                <a:gd name="T49" fmla="*/ 2147483647 h 81"/>
                <a:gd name="T50" fmla="*/ 2147483647 w 58"/>
                <a:gd name="T51" fmla="*/ 2147483647 h 81"/>
                <a:gd name="T52" fmla="*/ 2147483647 w 58"/>
                <a:gd name="T53" fmla="*/ 2147483647 h 81"/>
                <a:gd name="T54" fmla="*/ 2147483647 w 58"/>
                <a:gd name="T55" fmla="*/ 2147483647 h 81"/>
                <a:gd name="T56" fmla="*/ 2147483647 w 58"/>
                <a:gd name="T57" fmla="*/ 2147483647 h 81"/>
                <a:gd name="T58" fmla="*/ 2147483647 w 58"/>
                <a:gd name="T59" fmla="*/ 2147483647 h 81"/>
                <a:gd name="T60" fmla="*/ 2147483647 w 58"/>
                <a:gd name="T61" fmla="*/ 2147483647 h 81"/>
                <a:gd name="T62" fmla="*/ 2147483647 w 58"/>
                <a:gd name="T63" fmla="*/ 2147483647 h 81"/>
                <a:gd name="T64" fmla="*/ 2147483647 w 58"/>
                <a:gd name="T65" fmla="*/ 2147483647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"/>
                <a:gd name="T100" fmla="*/ 0 h 81"/>
                <a:gd name="T101" fmla="*/ 58 w 58"/>
                <a:gd name="T102" fmla="*/ 81 h 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" h="81">
                  <a:moveTo>
                    <a:pt x="0" y="81"/>
                  </a:moveTo>
                  <a:lnTo>
                    <a:pt x="0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7" y="0"/>
                  </a:lnTo>
                  <a:lnTo>
                    <a:pt x="50" y="3"/>
                  </a:lnTo>
                  <a:lnTo>
                    <a:pt x="54" y="7"/>
                  </a:lnTo>
                  <a:lnTo>
                    <a:pt x="58" y="11"/>
                  </a:lnTo>
                  <a:lnTo>
                    <a:pt x="58" y="15"/>
                  </a:lnTo>
                  <a:lnTo>
                    <a:pt x="58" y="23"/>
                  </a:lnTo>
                  <a:lnTo>
                    <a:pt x="58" y="31"/>
                  </a:lnTo>
                  <a:lnTo>
                    <a:pt x="54" y="38"/>
                  </a:lnTo>
                  <a:lnTo>
                    <a:pt x="47" y="42"/>
                  </a:lnTo>
                  <a:lnTo>
                    <a:pt x="39" y="46"/>
                  </a:lnTo>
                  <a:lnTo>
                    <a:pt x="31" y="46"/>
                  </a:lnTo>
                  <a:lnTo>
                    <a:pt x="8" y="46"/>
                  </a:lnTo>
                  <a:lnTo>
                    <a:pt x="8" y="81"/>
                  </a:lnTo>
                  <a:lnTo>
                    <a:pt x="0" y="81"/>
                  </a:lnTo>
                  <a:close/>
                  <a:moveTo>
                    <a:pt x="8" y="38"/>
                  </a:moveTo>
                  <a:lnTo>
                    <a:pt x="31" y="38"/>
                  </a:lnTo>
                  <a:lnTo>
                    <a:pt x="39" y="35"/>
                  </a:lnTo>
                  <a:lnTo>
                    <a:pt x="43" y="35"/>
                  </a:lnTo>
                  <a:lnTo>
                    <a:pt x="47" y="27"/>
                  </a:lnTo>
                  <a:lnTo>
                    <a:pt x="47" y="23"/>
                  </a:lnTo>
                  <a:lnTo>
                    <a:pt x="47" y="19"/>
                  </a:lnTo>
                  <a:lnTo>
                    <a:pt x="47" y="11"/>
                  </a:lnTo>
                  <a:lnTo>
                    <a:pt x="43" y="11"/>
                  </a:lnTo>
                  <a:lnTo>
                    <a:pt x="39" y="7"/>
                  </a:lnTo>
                  <a:lnTo>
                    <a:pt x="35" y="7"/>
                  </a:lnTo>
                  <a:lnTo>
                    <a:pt x="31" y="7"/>
                  </a:lnTo>
                  <a:lnTo>
                    <a:pt x="8" y="7"/>
                  </a:lnTo>
                  <a:lnTo>
                    <a:pt x="8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97" name="Rectangle 187"/>
            <p:cNvSpPr>
              <a:spLocks noChangeArrowheads="1"/>
            </p:cNvSpPr>
            <p:nvPr/>
          </p:nvSpPr>
          <p:spPr bwMode="auto">
            <a:xfrm>
              <a:off x="2771775" y="5130802"/>
              <a:ext cx="273050" cy="26511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98" name="Rectangle 188"/>
            <p:cNvSpPr>
              <a:spLocks noChangeArrowheads="1"/>
            </p:cNvSpPr>
            <p:nvPr/>
          </p:nvSpPr>
          <p:spPr bwMode="auto">
            <a:xfrm>
              <a:off x="2771775" y="5130802"/>
              <a:ext cx="273050" cy="2651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99" name="Freeform 189"/>
            <p:cNvSpPr>
              <a:spLocks/>
            </p:cNvSpPr>
            <p:nvPr/>
          </p:nvSpPr>
          <p:spPr bwMode="auto">
            <a:xfrm>
              <a:off x="2852738" y="5210177"/>
              <a:ext cx="98425" cy="130175"/>
            </a:xfrm>
            <a:custGeom>
              <a:avLst/>
              <a:gdLst>
                <a:gd name="T0" fmla="*/ 0 w 62"/>
                <a:gd name="T1" fmla="*/ 2147483647 h 82"/>
                <a:gd name="T2" fmla="*/ 0 w 62"/>
                <a:gd name="T3" fmla="*/ 0 h 82"/>
                <a:gd name="T4" fmla="*/ 2147483647 w 62"/>
                <a:gd name="T5" fmla="*/ 0 h 82"/>
                <a:gd name="T6" fmla="*/ 2147483647 w 62"/>
                <a:gd name="T7" fmla="*/ 2147483647 h 82"/>
                <a:gd name="T8" fmla="*/ 2147483647 w 62"/>
                <a:gd name="T9" fmla="*/ 2147483647 h 82"/>
                <a:gd name="T10" fmla="*/ 2147483647 w 62"/>
                <a:gd name="T11" fmla="*/ 2147483647 h 82"/>
                <a:gd name="T12" fmla="*/ 2147483647 w 62"/>
                <a:gd name="T13" fmla="*/ 2147483647 h 82"/>
                <a:gd name="T14" fmla="*/ 2147483647 w 62"/>
                <a:gd name="T15" fmla="*/ 2147483647 h 82"/>
                <a:gd name="T16" fmla="*/ 2147483647 w 62"/>
                <a:gd name="T17" fmla="*/ 2147483647 h 82"/>
                <a:gd name="T18" fmla="*/ 2147483647 w 62"/>
                <a:gd name="T19" fmla="*/ 2147483647 h 82"/>
                <a:gd name="T20" fmla="*/ 2147483647 w 62"/>
                <a:gd name="T21" fmla="*/ 2147483647 h 82"/>
                <a:gd name="T22" fmla="*/ 2147483647 w 62"/>
                <a:gd name="T23" fmla="*/ 2147483647 h 82"/>
                <a:gd name="T24" fmla="*/ 0 w 62"/>
                <a:gd name="T25" fmla="*/ 2147483647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82"/>
                <a:gd name="T41" fmla="*/ 62 w 62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82">
                  <a:moveTo>
                    <a:pt x="0" y="8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12" y="8"/>
                  </a:lnTo>
                  <a:lnTo>
                    <a:pt x="12" y="32"/>
                  </a:lnTo>
                  <a:lnTo>
                    <a:pt x="55" y="32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0"/>
                  </a:lnTo>
                  <a:lnTo>
                    <a:pt x="62" y="70"/>
                  </a:lnTo>
                  <a:lnTo>
                    <a:pt x="6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00" name="Rectangle 190"/>
            <p:cNvSpPr>
              <a:spLocks noChangeArrowheads="1"/>
            </p:cNvSpPr>
            <p:nvPr/>
          </p:nvSpPr>
          <p:spPr bwMode="auto">
            <a:xfrm>
              <a:off x="558800" y="5130802"/>
              <a:ext cx="265113" cy="26511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01" name="Rectangle 191"/>
            <p:cNvSpPr>
              <a:spLocks noChangeArrowheads="1"/>
            </p:cNvSpPr>
            <p:nvPr/>
          </p:nvSpPr>
          <p:spPr bwMode="auto">
            <a:xfrm>
              <a:off x="558800" y="5130802"/>
              <a:ext cx="265113" cy="26511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02" name="Freeform 192"/>
            <p:cNvSpPr>
              <a:spLocks/>
            </p:cNvSpPr>
            <p:nvPr/>
          </p:nvSpPr>
          <p:spPr bwMode="auto">
            <a:xfrm>
              <a:off x="663575" y="5203827"/>
              <a:ext cx="85725" cy="130175"/>
            </a:xfrm>
            <a:custGeom>
              <a:avLst/>
              <a:gdLst>
                <a:gd name="T0" fmla="*/ 0 w 54"/>
                <a:gd name="T1" fmla="*/ 2147483647 h 82"/>
                <a:gd name="T2" fmla="*/ 0 w 54"/>
                <a:gd name="T3" fmla="*/ 0 h 82"/>
                <a:gd name="T4" fmla="*/ 2147483647 w 54"/>
                <a:gd name="T5" fmla="*/ 0 h 82"/>
                <a:gd name="T6" fmla="*/ 2147483647 w 54"/>
                <a:gd name="T7" fmla="*/ 2147483647 h 82"/>
                <a:gd name="T8" fmla="*/ 2147483647 w 54"/>
                <a:gd name="T9" fmla="*/ 2147483647 h 82"/>
                <a:gd name="T10" fmla="*/ 2147483647 w 54"/>
                <a:gd name="T11" fmla="*/ 2147483647 h 82"/>
                <a:gd name="T12" fmla="*/ 2147483647 w 54"/>
                <a:gd name="T13" fmla="*/ 2147483647 h 82"/>
                <a:gd name="T14" fmla="*/ 2147483647 w 54"/>
                <a:gd name="T15" fmla="*/ 2147483647 h 82"/>
                <a:gd name="T16" fmla="*/ 2147483647 w 54"/>
                <a:gd name="T17" fmla="*/ 2147483647 h 82"/>
                <a:gd name="T18" fmla="*/ 2147483647 w 54"/>
                <a:gd name="T19" fmla="*/ 2147483647 h 82"/>
                <a:gd name="T20" fmla="*/ 0 w 54"/>
                <a:gd name="T21" fmla="*/ 2147483647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"/>
                <a:gd name="T34" fmla="*/ 0 h 82"/>
                <a:gd name="T35" fmla="*/ 54 w 54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" h="82">
                  <a:moveTo>
                    <a:pt x="0" y="82"/>
                  </a:moveTo>
                  <a:lnTo>
                    <a:pt x="0" y="0"/>
                  </a:lnTo>
                  <a:lnTo>
                    <a:pt x="54" y="0"/>
                  </a:lnTo>
                  <a:lnTo>
                    <a:pt x="54" y="8"/>
                  </a:lnTo>
                  <a:lnTo>
                    <a:pt x="8" y="8"/>
                  </a:lnTo>
                  <a:lnTo>
                    <a:pt x="8" y="36"/>
                  </a:lnTo>
                  <a:lnTo>
                    <a:pt x="47" y="36"/>
                  </a:lnTo>
                  <a:lnTo>
                    <a:pt x="47" y="43"/>
                  </a:lnTo>
                  <a:lnTo>
                    <a:pt x="8" y="43"/>
                  </a:lnTo>
                  <a:lnTo>
                    <a:pt x="8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03" name="Freeform 193"/>
            <p:cNvSpPr>
              <a:spLocks/>
            </p:cNvSpPr>
            <p:nvPr/>
          </p:nvSpPr>
          <p:spPr bwMode="auto">
            <a:xfrm>
              <a:off x="2346325" y="5130802"/>
              <a:ext cx="271463" cy="265113"/>
            </a:xfrm>
            <a:custGeom>
              <a:avLst/>
              <a:gdLst>
                <a:gd name="T0" fmla="*/ 0 w 171"/>
                <a:gd name="T1" fmla="*/ 2147483647 h 167"/>
                <a:gd name="T2" fmla="*/ 2147483647 w 171"/>
                <a:gd name="T3" fmla="*/ 2147483647 h 167"/>
                <a:gd name="T4" fmla="*/ 2147483647 w 171"/>
                <a:gd name="T5" fmla="*/ 2147483647 h 167"/>
                <a:gd name="T6" fmla="*/ 2147483647 w 171"/>
                <a:gd name="T7" fmla="*/ 2147483647 h 167"/>
                <a:gd name="T8" fmla="*/ 2147483647 w 171"/>
                <a:gd name="T9" fmla="*/ 0 h 167"/>
                <a:gd name="T10" fmla="*/ 2147483647 w 171"/>
                <a:gd name="T11" fmla="*/ 2147483647 h 167"/>
                <a:gd name="T12" fmla="*/ 2147483647 w 171"/>
                <a:gd name="T13" fmla="*/ 2147483647 h 167"/>
                <a:gd name="T14" fmla="*/ 2147483647 w 171"/>
                <a:gd name="T15" fmla="*/ 2147483647 h 167"/>
                <a:gd name="T16" fmla="*/ 2147483647 w 171"/>
                <a:gd name="T17" fmla="*/ 2147483647 h 167"/>
                <a:gd name="T18" fmla="*/ 2147483647 w 171"/>
                <a:gd name="T19" fmla="*/ 2147483647 h 167"/>
                <a:gd name="T20" fmla="*/ 2147483647 w 171"/>
                <a:gd name="T21" fmla="*/ 2147483647 h 167"/>
                <a:gd name="T22" fmla="*/ 2147483647 w 171"/>
                <a:gd name="T23" fmla="*/ 2147483647 h 167"/>
                <a:gd name="T24" fmla="*/ 2147483647 w 171"/>
                <a:gd name="T25" fmla="*/ 2147483647 h 167"/>
                <a:gd name="T26" fmla="*/ 2147483647 w 171"/>
                <a:gd name="T27" fmla="*/ 2147483647 h 167"/>
                <a:gd name="T28" fmla="*/ 2147483647 w 171"/>
                <a:gd name="T29" fmla="*/ 2147483647 h 167"/>
                <a:gd name="T30" fmla="*/ 2147483647 w 171"/>
                <a:gd name="T31" fmla="*/ 2147483647 h 167"/>
                <a:gd name="T32" fmla="*/ 0 w 171"/>
                <a:gd name="T33" fmla="*/ 2147483647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67"/>
                <a:gd name="T53" fmla="*/ 171 w 171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67">
                  <a:moveTo>
                    <a:pt x="0" y="82"/>
                  </a:moveTo>
                  <a:lnTo>
                    <a:pt x="7" y="50"/>
                  </a:lnTo>
                  <a:lnTo>
                    <a:pt x="23" y="23"/>
                  </a:lnTo>
                  <a:lnTo>
                    <a:pt x="50" y="4"/>
                  </a:lnTo>
                  <a:lnTo>
                    <a:pt x="85" y="0"/>
                  </a:lnTo>
                  <a:lnTo>
                    <a:pt x="116" y="4"/>
                  </a:lnTo>
                  <a:lnTo>
                    <a:pt x="144" y="23"/>
                  </a:lnTo>
                  <a:lnTo>
                    <a:pt x="163" y="50"/>
                  </a:lnTo>
                  <a:lnTo>
                    <a:pt x="171" y="82"/>
                  </a:lnTo>
                  <a:lnTo>
                    <a:pt x="163" y="117"/>
                  </a:lnTo>
                  <a:lnTo>
                    <a:pt x="144" y="144"/>
                  </a:lnTo>
                  <a:lnTo>
                    <a:pt x="116" y="163"/>
                  </a:lnTo>
                  <a:lnTo>
                    <a:pt x="85" y="167"/>
                  </a:lnTo>
                  <a:lnTo>
                    <a:pt x="50" y="163"/>
                  </a:lnTo>
                  <a:lnTo>
                    <a:pt x="23" y="144"/>
                  </a:lnTo>
                  <a:lnTo>
                    <a:pt x="7" y="11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04" name="Freeform 194"/>
            <p:cNvSpPr>
              <a:spLocks/>
            </p:cNvSpPr>
            <p:nvPr/>
          </p:nvSpPr>
          <p:spPr bwMode="auto">
            <a:xfrm>
              <a:off x="2346325" y="5130802"/>
              <a:ext cx="271463" cy="265113"/>
            </a:xfrm>
            <a:custGeom>
              <a:avLst/>
              <a:gdLst>
                <a:gd name="T0" fmla="*/ 0 w 171"/>
                <a:gd name="T1" fmla="*/ 2147483647 h 167"/>
                <a:gd name="T2" fmla="*/ 2147483647 w 171"/>
                <a:gd name="T3" fmla="*/ 2147483647 h 167"/>
                <a:gd name="T4" fmla="*/ 2147483647 w 171"/>
                <a:gd name="T5" fmla="*/ 2147483647 h 167"/>
                <a:gd name="T6" fmla="*/ 2147483647 w 171"/>
                <a:gd name="T7" fmla="*/ 2147483647 h 167"/>
                <a:gd name="T8" fmla="*/ 2147483647 w 171"/>
                <a:gd name="T9" fmla="*/ 0 h 167"/>
                <a:gd name="T10" fmla="*/ 2147483647 w 171"/>
                <a:gd name="T11" fmla="*/ 2147483647 h 167"/>
                <a:gd name="T12" fmla="*/ 2147483647 w 171"/>
                <a:gd name="T13" fmla="*/ 2147483647 h 167"/>
                <a:gd name="T14" fmla="*/ 2147483647 w 171"/>
                <a:gd name="T15" fmla="*/ 2147483647 h 167"/>
                <a:gd name="T16" fmla="*/ 2147483647 w 171"/>
                <a:gd name="T17" fmla="*/ 2147483647 h 167"/>
                <a:gd name="T18" fmla="*/ 2147483647 w 171"/>
                <a:gd name="T19" fmla="*/ 2147483647 h 167"/>
                <a:gd name="T20" fmla="*/ 2147483647 w 171"/>
                <a:gd name="T21" fmla="*/ 2147483647 h 167"/>
                <a:gd name="T22" fmla="*/ 2147483647 w 171"/>
                <a:gd name="T23" fmla="*/ 2147483647 h 167"/>
                <a:gd name="T24" fmla="*/ 2147483647 w 171"/>
                <a:gd name="T25" fmla="*/ 2147483647 h 167"/>
                <a:gd name="T26" fmla="*/ 2147483647 w 171"/>
                <a:gd name="T27" fmla="*/ 2147483647 h 167"/>
                <a:gd name="T28" fmla="*/ 2147483647 w 171"/>
                <a:gd name="T29" fmla="*/ 2147483647 h 167"/>
                <a:gd name="T30" fmla="*/ 2147483647 w 171"/>
                <a:gd name="T31" fmla="*/ 2147483647 h 167"/>
                <a:gd name="T32" fmla="*/ 0 w 171"/>
                <a:gd name="T33" fmla="*/ 2147483647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67"/>
                <a:gd name="T53" fmla="*/ 171 w 171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67">
                  <a:moveTo>
                    <a:pt x="0" y="82"/>
                  </a:moveTo>
                  <a:lnTo>
                    <a:pt x="7" y="50"/>
                  </a:lnTo>
                  <a:lnTo>
                    <a:pt x="23" y="23"/>
                  </a:lnTo>
                  <a:lnTo>
                    <a:pt x="50" y="4"/>
                  </a:lnTo>
                  <a:lnTo>
                    <a:pt x="85" y="0"/>
                  </a:lnTo>
                  <a:lnTo>
                    <a:pt x="116" y="4"/>
                  </a:lnTo>
                  <a:lnTo>
                    <a:pt x="144" y="23"/>
                  </a:lnTo>
                  <a:lnTo>
                    <a:pt x="163" y="50"/>
                  </a:lnTo>
                  <a:lnTo>
                    <a:pt x="171" y="82"/>
                  </a:lnTo>
                  <a:lnTo>
                    <a:pt x="163" y="117"/>
                  </a:lnTo>
                  <a:lnTo>
                    <a:pt x="144" y="144"/>
                  </a:lnTo>
                  <a:lnTo>
                    <a:pt x="116" y="163"/>
                  </a:lnTo>
                  <a:lnTo>
                    <a:pt x="85" y="167"/>
                  </a:lnTo>
                  <a:lnTo>
                    <a:pt x="50" y="163"/>
                  </a:lnTo>
                  <a:lnTo>
                    <a:pt x="23" y="144"/>
                  </a:lnTo>
                  <a:lnTo>
                    <a:pt x="7" y="117"/>
                  </a:lnTo>
                  <a:lnTo>
                    <a:pt x="0" y="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05" name="Freeform 195"/>
            <p:cNvSpPr>
              <a:spLocks noEditPoints="1"/>
            </p:cNvSpPr>
            <p:nvPr/>
          </p:nvSpPr>
          <p:spPr bwMode="auto">
            <a:xfrm>
              <a:off x="2451100" y="5203827"/>
              <a:ext cx="92075" cy="130175"/>
            </a:xfrm>
            <a:custGeom>
              <a:avLst/>
              <a:gdLst>
                <a:gd name="T0" fmla="*/ 0 w 58"/>
                <a:gd name="T1" fmla="*/ 2147483647 h 82"/>
                <a:gd name="T2" fmla="*/ 0 w 58"/>
                <a:gd name="T3" fmla="*/ 0 h 82"/>
                <a:gd name="T4" fmla="*/ 2147483647 w 58"/>
                <a:gd name="T5" fmla="*/ 0 h 82"/>
                <a:gd name="T6" fmla="*/ 2147483647 w 58"/>
                <a:gd name="T7" fmla="*/ 0 h 82"/>
                <a:gd name="T8" fmla="*/ 2147483647 w 58"/>
                <a:gd name="T9" fmla="*/ 0 h 82"/>
                <a:gd name="T10" fmla="*/ 2147483647 w 58"/>
                <a:gd name="T11" fmla="*/ 2147483647 h 82"/>
                <a:gd name="T12" fmla="*/ 2147483647 w 58"/>
                <a:gd name="T13" fmla="*/ 2147483647 h 82"/>
                <a:gd name="T14" fmla="*/ 2147483647 w 58"/>
                <a:gd name="T15" fmla="*/ 2147483647 h 82"/>
                <a:gd name="T16" fmla="*/ 2147483647 w 58"/>
                <a:gd name="T17" fmla="*/ 2147483647 h 82"/>
                <a:gd name="T18" fmla="*/ 2147483647 w 58"/>
                <a:gd name="T19" fmla="*/ 2147483647 h 82"/>
                <a:gd name="T20" fmla="*/ 2147483647 w 58"/>
                <a:gd name="T21" fmla="*/ 2147483647 h 82"/>
                <a:gd name="T22" fmla="*/ 2147483647 w 58"/>
                <a:gd name="T23" fmla="*/ 2147483647 h 82"/>
                <a:gd name="T24" fmla="*/ 2147483647 w 58"/>
                <a:gd name="T25" fmla="*/ 2147483647 h 82"/>
                <a:gd name="T26" fmla="*/ 2147483647 w 58"/>
                <a:gd name="T27" fmla="*/ 2147483647 h 82"/>
                <a:gd name="T28" fmla="*/ 2147483647 w 58"/>
                <a:gd name="T29" fmla="*/ 2147483647 h 82"/>
                <a:gd name="T30" fmla="*/ 2147483647 w 58"/>
                <a:gd name="T31" fmla="*/ 2147483647 h 82"/>
                <a:gd name="T32" fmla="*/ 2147483647 w 58"/>
                <a:gd name="T33" fmla="*/ 2147483647 h 82"/>
                <a:gd name="T34" fmla="*/ 2147483647 w 58"/>
                <a:gd name="T35" fmla="*/ 2147483647 h 82"/>
                <a:gd name="T36" fmla="*/ 0 w 58"/>
                <a:gd name="T37" fmla="*/ 2147483647 h 82"/>
                <a:gd name="T38" fmla="*/ 2147483647 w 58"/>
                <a:gd name="T39" fmla="*/ 2147483647 h 82"/>
                <a:gd name="T40" fmla="*/ 2147483647 w 58"/>
                <a:gd name="T41" fmla="*/ 2147483647 h 82"/>
                <a:gd name="T42" fmla="*/ 2147483647 w 58"/>
                <a:gd name="T43" fmla="*/ 2147483647 h 82"/>
                <a:gd name="T44" fmla="*/ 2147483647 w 58"/>
                <a:gd name="T45" fmla="*/ 2147483647 h 82"/>
                <a:gd name="T46" fmla="*/ 2147483647 w 58"/>
                <a:gd name="T47" fmla="*/ 2147483647 h 82"/>
                <a:gd name="T48" fmla="*/ 2147483647 w 58"/>
                <a:gd name="T49" fmla="*/ 2147483647 h 82"/>
                <a:gd name="T50" fmla="*/ 2147483647 w 58"/>
                <a:gd name="T51" fmla="*/ 2147483647 h 82"/>
                <a:gd name="T52" fmla="*/ 2147483647 w 58"/>
                <a:gd name="T53" fmla="*/ 2147483647 h 82"/>
                <a:gd name="T54" fmla="*/ 2147483647 w 58"/>
                <a:gd name="T55" fmla="*/ 2147483647 h 82"/>
                <a:gd name="T56" fmla="*/ 2147483647 w 58"/>
                <a:gd name="T57" fmla="*/ 2147483647 h 82"/>
                <a:gd name="T58" fmla="*/ 2147483647 w 58"/>
                <a:gd name="T59" fmla="*/ 2147483647 h 82"/>
                <a:gd name="T60" fmla="*/ 2147483647 w 58"/>
                <a:gd name="T61" fmla="*/ 2147483647 h 82"/>
                <a:gd name="T62" fmla="*/ 2147483647 w 58"/>
                <a:gd name="T63" fmla="*/ 2147483647 h 82"/>
                <a:gd name="T64" fmla="*/ 2147483647 w 58"/>
                <a:gd name="T65" fmla="*/ 2147483647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"/>
                <a:gd name="T100" fmla="*/ 0 h 82"/>
                <a:gd name="T101" fmla="*/ 58 w 58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" h="82">
                  <a:moveTo>
                    <a:pt x="0" y="82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47" y="4"/>
                  </a:lnTo>
                  <a:lnTo>
                    <a:pt x="50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8" y="32"/>
                  </a:lnTo>
                  <a:lnTo>
                    <a:pt x="54" y="43"/>
                  </a:lnTo>
                  <a:lnTo>
                    <a:pt x="47" y="47"/>
                  </a:lnTo>
                  <a:lnTo>
                    <a:pt x="39" y="47"/>
                  </a:lnTo>
                  <a:lnTo>
                    <a:pt x="31" y="47"/>
                  </a:lnTo>
                  <a:lnTo>
                    <a:pt x="11" y="47"/>
                  </a:lnTo>
                  <a:lnTo>
                    <a:pt x="11" y="82"/>
                  </a:lnTo>
                  <a:lnTo>
                    <a:pt x="0" y="82"/>
                  </a:lnTo>
                  <a:close/>
                  <a:moveTo>
                    <a:pt x="11" y="39"/>
                  </a:moveTo>
                  <a:lnTo>
                    <a:pt x="31" y="39"/>
                  </a:lnTo>
                  <a:lnTo>
                    <a:pt x="39" y="39"/>
                  </a:lnTo>
                  <a:lnTo>
                    <a:pt x="47" y="36"/>
                  </a:lnTo>
                  <a:lnTo>
                    <a:pt x="47" y="32"/>
                  </a:lnTo>
                  <a:lnTo>
                    <a:pt x="50" y="24"/>
                  </a:lnTo>
                  <a:lnTo>
                    <a:pt x="50" y="20"/>
                  </a:lnTo>
                  <a:lnTo>
                    <a:pt x="47" y="16"/>
                  </a:lnTo>
                  <a:lnTo>
                    <a:pt x="43" y="12"/>
                  </a:lnTo>
                  <a:lnTo>
                    <a:pt x="39" y="12"/>
                  </a:lnTo>
                  <a:lnTo>
                    <a:pt x="35" y="8"/>
                  </a:lnTo>
                  <a:lnTo>
                    <a:pt x="31" y="8"/>
                  </a:lnTo>
                  <a:lnTo>
                    <a:pt x="11" y="8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06" name="Rectangle 196"/>
            <p:cNvSpPr>
              <a:spLocks noChangeArrowheads="1"/>
            </p:cNvSpPr>
            <p:nvPr/>
          </p:nvSpPr>
          <p:spPr bwMode="auto">
            <a:xfrm>
              <a:off x="8307388" y="4394202"/>
              <a:ext cx="271463" cy="27305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07" name="Rectangle 197"/>
            <p:cNvSpPr>
              <a:spLocks noChangeArrowheads="1"/>
            </p:cNvSpPr>
            <p:nvPr/>
          </p:nvSpPr>
          <p:spPr bwMode="auto">
            <a:xfrm>
              <a:off x="8307388" y="4394202"/>
              <a:ext cx="271463" cy="27305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608" name="Freeform 198"/>
            <p:cNvSpPr>
              <a:spLocks/>
            </p:cNvSpPr>
            <p:nvPr/>
          </p:nvSpPr>
          <p:spPr bwMode="auto">
            <a:xfrm>
              <a:off x="8412163" y="4475165"/>
              <a:ext cx="87313" cy="130175"/>
            </a:xfrm>
            <a:custGeom>
              <a:avLst/>
              <a:gdLst>
                <a:gd name="T0" fmla="*/ 0 w 55"/>
                <a:gd name="T1" fmla="*/ 2147483647 h 82"/>
                <a:gd name="T2" fmla="*/ 0 w 55"/>
                <a:gd name="T3" fmla="*/ 0 h 82"/>
                <a:gd name="T4" fmla="*/ 2147483647 w 55"/>
                <a:gd name="T5" fmla="*/ 0 h 82"/>
                <a:gd name="T6" fmla="*/ 2147483647 w 55"/>
                <a:gd name="T7" fmla="*/ 2147483647 h 82"/>
                <a:gd name="T8" fmla="*/ 2147483647 w 55"/>
                <a:gd name="T9" fmla="*/ 2147483647 h 82"/>
                <a:gd name="T10" fmla="*/ 2147483647 w 55"/>
                <a:gd name="T11" fmla="*/ 2147483647 h 82"/>
                <a:gd name="T12" fmla="*/ 2147483647 w 55"/>
                <a:gd name="T13" fmla="*/ 2147483647 h 82"/>
                <a:gd name="T14" fmla="*/ 2147483647 w 55"/>
                <a:gd name="T15" fmla="*/ 2147483647 h 82"/>
                <a:gd name="T16" fmla="*/ 2147483647 w 55"/>
                <a:gd name="T17" fmla="*/ 2147483647 h 82"/>
                <a:gd name="T18" fmla="*/ 2147483647 w 55"/>
                <a:gd name="T19" fmla="*/ 2147483647 h 82"/>
                <a:gd name="T20" fmla="*/ 0 w 55"/>
                <a:gd name="T21" fmla="*/ 2147483647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2"/>
                <a:gd name="T35" fmla="*/ 55 w 55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2">
                  <a:moveTo>
                    <a:pt x="0" y="82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8"/>
                  </a:lnTo>
                  <a:lnTo>
                    <a:pt x="12" y="8"/>
                  </a:lnTo>
                  <a:lnTo>
                    <a:pt x="12" y="35"/>
                  </a:lnTo>
                  <a:lnTo>
                    <a:pt x="47" y="35"/>
                  </a:lnTo>
                  <a:lnTo>
                    <a:pt x="47" y="43"/>
                  </a:lnTo>
                  <a:lnTo>
                    <a:pt x="12" y="43"/>
                  </a:lnTo>
                  <a:lnTo>
                    <a:pt x="1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4517" name="Text Box 199"/>
          <p:cNvSpPr txBox="1">
            <a:spLocks noChangeArrowheads="1"/>
          </p:cNvSpPr>
          <p:nvPr/>
        </p:nvSpPr>
        <p:spPr bwMode="auto">
          <a:xfrm>
            <a:off x="5148263" y="2349500"/>
            <a:ext cx="28940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b="1"/>
              <a:t>Quadrant Numbering</a:t>
            </a:r>
          </a:p>
        </p:txBody>
      </p:sp>
      <p:grpSp>
        <p:nvGrpSpPr>
          <p:cNvPr id="64518" name="グループ化 212"/>
          <p:cNvGrpSpPr>
            <a:grpSpLocks/>
          </p:cNvGrpSpPr>
          <p:nvPr/>
        </p:nvGrpSpPr>
        <p:grpSpPr bwMode="auto">
          <a:xfrm>
            <a:off x="285750" y="1571625"/>
            <a:ext cx="2571750" cy="2571750"/>
            <a:chOff x="285719" y="1571613"/>
            <a:chExt cx="2571824" cy="2571767"/>
          </a:xfrm>
        </p:grpSpPr>
        <p:sp>
          <p:nvSpPr>
            <p:cNvPr id="64519" name="Rectangle 11"/>
            <p:cNvSpPr>
              <a:spLocks noChangeArrowheads="1"/>
            </p:cNvSpPr>
            <p:nvPr/>
          </p:nvSpPr>
          <p:spPr bwMode="auto">
            <a:xfrm>
              <a:off x="285719" y="1572554"/>
              <a:ext cx="2571823" cy="2570826"/>
            </a:xfrm>
            <a:prstGeom prst="rect">
              <a:avLst/>
            </a:prstGeom>
            <a:solidFill>
              <a:srgbClr val="CCCCCC"/>
            </a:solidFill>
            <a:ln w="0">
              <a:solidFill>
                <a:srgbClr val="CCCC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20" name="Rectangle 12"/>
            <p:cNvSpPr>
              <a:spLocks noChangeArrowheads="1"/>
            </p:cNvSpPr>
            <p:nvPr/>
          </p:nvSpPr>
          <p:spPr bwMode="auto">
            <a:xfrm>
              <a:off x="285720" y="1571613"/>
              <a:ext cx="633723" cy="643648"/>
            </a:xfrm>
            <a:prstGeom prst="rect">
              <a:avLst/>
            </a:prstGeom>
            <a:solidFill>
              <a:srgbClr val="92D050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21" name="Rectangle 13"/>
            <p:cNvSpPr>
              <a:spLocks noChangeArrowheads="1"/>
            </p:cNvSpPr>
            <p:nvPr/>
          </p:nvSpPr>
          <p:spPr bwMode="auto">
            <a:xfrm>
              <a:off x="928662" y="1572554"/>
              <a:ext cx="633487" cy="642000"/>
            </a:xfrm>
            <a:prstGeom prst="rect">
              <a:avLst/>
            </a:prstGeom>
            <a:solidFill>
              <a:srgbClr val="92D050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22" name="Rectangle 14"/>
            <p:cNvSpPr>
              <a:spLocks noChangeArrowheads="1"/>
            </p:cNvSpPr>
            <p:nvPr/>
          </p:nvSpPr>
          <p:spPr bwMode="auto">
            <a:xfrm>
              <a:off x="928662" y="2857967"/>
              <a:ext cx="633487" cy="64270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23" name="Rectangle 15"/>
            <p:cNvSpPr>
              <a:spLocks noChangeArrowheads="1"/>
            </p:cNvSpPr>
            <p:nvPr/>
          </p:nvSpPr>
          <p:spPr bwMode="auto">
            <a:xfrm>
              <a:off x="919443" y="3500673"/>
              <a:ext cx="642706" cy="642707"/>
            </a:xfrm>
            <a:prstGeom prst="rect">
              <a:avLst/>
            </a:prstGeom>
            <a:solidFill>
              <a:srgbClr val="92D050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24" name="Rectangle 15"/>
            <p:cNvSpPr>
              <a:spLocks noChangeArrowheads="1"/>
            </p:cNvSpPr>
            <p:nvPr/>
          </p:nvSpPr>
          <p:spPr bwMode="auto">
            <a:xfrm>
              <a:off x="285956" y="2857731"/>
              <a:ext cx="642706" cy="642707"/>
            </a:xfrm>
            <a:prstGeom prst="rect">
              <a:avLst/>
            </a:prstGeom>
            <a:solidFill>
              <a:srgbClr val="92D050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25" name="Rectangle 17"/>
            <p:cNvSpPr>
              <a:spLocks noChangeArrowheads="1"/>
            </p:cNvSpPr>
            <p:nvPr/>
          </p:nvSpPr>
          <p:spPr bwMode="auto">
            <a:xfrm>
              <a:off x="2204856" y="3500673"/>
              <a:ext cx="652686" cy="64270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26" name="Rectangle 18"/>
            <p:cNvSpPr>
              <a:spLocks noChangeArrowheads="1"/>
            </p:cNvSpPr>
            <p:nvPr/>
          </p:nvSpPr>
          <p:spPr bwMode="auto">
            <a:xfrm>
              <a:off x="2214547" y="2857967"/>
              <a:ext cx="642996" cy="642707"/>
            </a:xfrm>
            <a:prstGeom prst="rect">
              <a:avLst/>
            </a:prstGeom>
            <a:solidFill>
              <a:srgbClr val="92D050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27" name="Rectangle 18"/>
            <p:cNvSpPr>
              <a:spLocks noChangeArrowheads="1"/>
            </p:cNvSpPr>
            <p:nvPr/>
          </p:nvSpPr>
          <p:spPr bwMode="auto">
            <a:xfrm>
              <a:off x="1571604" y="3500673"/>
              <a:ext cx="642996" cy="642707"/>
            </a:xfrm>
            <a:prstGeom prst="rect">
              <a:avLst/>
            </a:prstGeom>
            <a:solidFill>
              <a:srgbClr val="92D050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28" name="Rectangle 19"/>
            <p:cNvSpPr>
              <a:spLocks noChangeArrowheads="1"/>
            </p:cNvSpPr>
            <p:nvPr/>
          </p:nvSpPr>
          <p:spPr bwMode="auto">
            <a:xfrm>
              <a:off x="285719" y="1572554"/>
              <a:ext cx="2571823" cy="2570826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29" name="Line 20"/>
            <p:cNvSpPr>
              <a:spLocks noChangeShapeType="1"/>
            </p:cNvSpPr>
            <p:nvPr/>
          </p:nvSpPr>
          <p:spPr bwMode="auto">
            <a:xfrm>
              <a:off x="1562150" y="1572554"/>
              <a:ext cx="998" cy="256184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30" name="Line 21"/>
            <p:cNvSpPr>
              <a:spLocks noChangeShapeType="1"/>
            </p:cNvSpPr>
            <p:nvPr/>
          </p:nvSpPr>
          <p:spPr bwMode="auto">
            <a:xfrm>
              <a:off x="294701" y="2848985"/>
              <a:ext cx="2562841" cy="99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31" name="Line 22"/>
            <p:cNvSpPr>
              <a:spLocks noChangeShapeType="1"/>
            </p:cNvSpPr>
            <p:nvPr/>
          </p:nvSpPr>
          <p:spPr bwMode="auto">
            <a:xfrm>
              <a:off x="294701" y="2206279"/>
              <a:ext cx="1267449" cy="99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32" name="Line 24"/>
            <p:cNvSpPr>
              <a:spLocks noChangeShapeType="1"/>
            </p:cNvSpPr>
            <p:nvPr/>
          </p:nvSpPr>
          <p:spPr bwMode="auto">
            <a:xfrm>
              <a:off x="294701" y="3491692"/>
              <a:ext cx="2562841" cy="99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33" name="Line 25"/>
            <p:cNvSpPr>
              <a:spLocks noChangeShapeType="1"/>
            </p:cNvSpPr>
            <p:nvPr/>
          </p:nvSpPr>
          <p:spPr bwMode="auto">
            <a:xfrm>
              <a:off x="919443" y="1572554"/>
              <a:ext cx="998" cy="256184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34" name="Line 27"/>
            <p:cNvSpPr>
              <a:spLocks noChangeShapeType="1"/>
            </p:cNvSpPr>
            <p:nvPr/>
          </p:nvSpPr>
          <p:spPr bwMode="auto">
            <a:xfrm>
              <a:off x="2204856" y="2848985"/>
              <a:ext cx="998" cy="128541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35" name="Freeform 36"/>
            <p:cNvSpPr>
              <a:spLocks/>
            </p:cNvSpPr>
            <p:nvPr/>
          </p:nvSpPr>
          <p:spPr bwMode="auto">
            <a:xfrm>
              <a:off x="478331" y="2527632"/>
              <a:ext cx="1414153" cy="1405172"/>
            </a:xfrm>
            <a:custGeom>
              <a:avLst/>
              <a:gdLst>
                <a:gd name="T0" fmla="*/ 0 w 1417"/>
                <a:gd name="T1" fmla="*/ 2147483647 h 1408"/>
                <a:gd name="T2" fmla="*/ 2147483647 w 1417"/>
                <a:gd name="T3" fmla="*/ 2147483647 h 1408"/>
                <a:gd name="T4" fmla="*/ 2147483647 w 1417"/>
                <a:gd name="T5" fmla="*/ 2147483647 h 1408"/>
                <a:gd name="T6" fmla="*/ 2147483647 w 1417"/>
                <a:gd name="T7" fmla="*/ 2147483647 h 1408"/>
                <a:gd name="T8" fmla="*/ 2147483647 w 1417"/>
                <a:gd name="T9" fmla="*/ 2147483647 h 1408"/>
                <a:gd name="T10" fmla="*/ 2147483647 w 1417"/>
                <a:gd name="T11" fmla="*/ 2147483647 h 1408"/>
                <a:gd name="T12" fmla="*/ 2147483647 w 1417"/>
                <a:gd name="T13" fmla="*/ 0 h 1408"/>
                <a:gd name="T14" fmla="*/ 2147483647 w 1417"/>
                <a:gd name="T15" fmla="*/ 2147483647 h 1408"/>
                <a:gd name="T16" fmla="*/ 2147483647 w 1417"/>
                <a:gd name="T17" fmla="*/ 2147483647 h 1408"/>
                <a:gd name="T18" fmla="*/ 2147483647 w 1417"/>
                <a:gd name="T19" fmla="*/ 2147483647 h 1408"/>
                <a:gd name="T20" fmla="*/ 2147483647 w 1417"/>
                <a:gd name="T21" fmla="*/ 2147483647 h 1408"/>
                <a:gd name="T22" fmla="*/ 2147483647 w 1417"/>
                <a:gd name="T23" fmla="*/ 2147483647 h 1408"/>
                <a:gd name="T24" fmla="*/ 2147483647 w 1417"/>
                <a:gd name="T25" fmla="*/ 2147483647 h 1408"/>
                <a:gd name="T26" fmla="*/ 2147483647 w 1417"/>
                <a:gd name="T27" fmla="*/ 2147483647 h 1408"/>
                <a:gd name="T28" fmla="*/ 2147483647 w 1417"/>
                <a:gd name="T29" fmla="*/ 2147483647 h 1408"/>
                <a:gd name="T30" fmla="*/ 2147483647 w 1417"/>
                <a:gd name="T31" fmla="*/ 2147483647 h 1408"/>
                <a:gd name="T32" fmla="*/ 2147483647 w 1417"/>
                <a:gd name="T33" fmla="*/ 2147483647 h 1408"/>
                <a:gd name="T34" fmla="*/ 2147483647 w 1417"/>
                <a:gd name="T35" fmla="*/ 2147483647 h 1408"/>
                <a:gd name="T36" fmla="*/ 2147483647 w 1417"/>
                <a:gd name="T37" fmla="*/ 2147483647 h 1408"/>
                <a:gd name="T38" fmla="*/ 2147483647 w 1417"/>
                <a:gd name="T39" fmla="*/ 2147483647 h 1408"/>
                <a:gd name="T40" fmla="*/ 2147483647 w 1417"/>
                <a:gd name="T41" fmla="*/ 2147483647 h 1408"/>
                <a:gd name="T42" fmla="*/ 2147483647 w 1417"/>
                <a:gd name="T43" fmla="*/ 2147483647 h 1408"/>
                <a:gd name="T44" fmla="*/ 2147483647 w 1417"/>
                <a:gd name="T45" fmla="*/ 2147483647 h 1408"/>
                <a:gd name="T46" fmla="*/ 2147483647 w 1417"/>
                <a:gd name="T47" fmla="*/ 2147483647 h 1408"/>
                <a:gd name="T48" fmla="*/ 0 w 1417"/>
                <a:gd name="T49" fmla="*/ 2147483647 h 140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17"/>
                <a:gd name="T76" fmla="*/ 0 h 1408"/>
                <a:gd name="T77" fmla="*/ 1417 w 1417"/>
                <a:gd name="T78" fmla="*/ 1408 h 140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17" h="1408">
                  <a:moveTo>
                    <a:pt x="0" y="708"/>
                  </a:moveTo>
                  <a:lnTo>
                    <a:pt x="28" y="515"/>
                  </a:lnTo>
                  <a:lnTo>
                    <a:pt x="101" y="349"/>
                  </a:lnTo>
                  <a:lnTo>
                    <a:pt x="212" y="202"/>
                  </a:lnTo>
                  <a:lnTo>
                    <a:pt x="359" y="92"/>
                  </a:lnTo>
                  <a:lnTo>
                    <a:pt x="525" y="18"/>
                  </a:lnTo>
                  <a:lnTo>
                    <a:pt x="709" y="0"/>
                  </a:lnTo>
                  <a:lnTo>
                    <a:pt x="902" y="18"/>
                  </a:lnTo>
                  <a:lnTo>
                    <a:pt x="1068" y="92"/>
                  </a:lnTo>
                  <a:lnTo>
                    <a:pt x="1215" y="202"/>
                  </a:lnTo>
                  <a:lnTo>
                    <a:pt x="1325" y="349"/>
                  </a:lnTo>
                  <a:lnTo>
                    <a:pt x="1399" y="515"/>
                  </a:lnTo>
                  <a:lnTo>
                    <a:pt x="1417" y="708"/>
                  </a:lnTo>
                  <a:lnTo>
                    <a:pt x="1399" y="892"/>
                  </a:lnTo>
                  <a:lnTo>
                    <a:pt x="1325" y="1058"/>
                  </a:lnTo>
                  <a:lnTo>
                    <a:pt x="1215" y="1205"/>
                  </a:lnTo>
                  <a:lnTo>
                    <a:pt x="1068" y="1316"/>
                  </a:lnTo>
                  <a:lnTo>
                    <a:pt x="902" y="1389"/>
                  </a:lnTo>
                  <a:lnTo>
                    <a:pt x="709" y="1408"/>
                  </a:lnTo>
                  <a:lnTo>
                    <a:pt x="525" y="1389"/>
                  </a:lnTo>
                  <a:lnTo>
                    <a:pt x="359" y="1316"/>
                  </a:lnTo>
                  <a:lnTo>
                    <a:pt x="212" y="1205"/>
                  </a:lnTo>
                  <a:lnTo>
                    <a:pt x="101" y="1058"/>
                  </a:lnTo>
                  <a:lnTo>
                    <a:pt x="28" y="892"/>
                  </a:lnTo>
                  <a:lnTo>
                    <a:pt x="0" y="708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36" name="Freeform 37"/>
            <p:cNvSpPr>
              <a:spLocks/>
            </p:cNvSpPr>
            <p:nvPr/>
          </p:nvSpPr>
          <p:spPr bwMode="auto">
            <a:xfrm>
              <a:off x="524239" y="1829038"/>
              <a:ext cx="459076" cy="459076"/>
            </a:xfrm>
            <a:custGeom>
              <a:avLst/>
              <a:gdLst>
                <a:gd name="T0" fmla="*/ 0 w 460"/>
                <a:gd name="T1" fmla="*/ 2147483647 h 460"/>
                <a:gd name="T2" fmla="*/ 2147483647 w 460"/>
                <a:gd name="T3" fmla="*/ 2147483647 h 460"/>
                <a:gd name="T4" fmla="*/ 2147483647 w 460"/>
                <a:gd name="T5" fmla="*/ 2147483647 h 460"/>
                <a:gd name="T6" fmla="*/ 2147483647 w 460"/>
                <a:gd name="T7" fmla="*/ 2147483647 h 460"/>
                <a:gd name="T8" fmla="*/ 2147483647 w 460"/>
                <a:gd name="T9" fmla="*/ 0 h 460"/>
                <a:gd name="T10" fmla="*/ 2147483647 w 460"/>
                <a:gd name="T11" fmla="*/ 2147483647 h 460"/>
                <a:gd name="T12" fmla="*/ 2147483647 w 460"/>
                <a:gd name="T13" fmla="*/ 2147483647 h 460"/>
                <a:gd name="T14" fmla="*/ 2147483647 w 460"/>
                <a:gd name="T15" fmla="*/ 2147483647 h 460"/>
                <a:gd name="T16" fmla="*/ 2147483647 w 460"/>
                <a:gd name="T17" fmla="*/ 2147483647 h 460"/>
                <a:gd name="T18" fmla="*/ 2147483647 w 460"/>
                <a:gd name="T19" fmla="*/ 2147483647 h 460"/>
                <a:gd name="T20" fmla="*/ 2147483647 w 460"/>
                <a:gd name="T21" fmla="*/ 2147483647 h 460"/>
                <a:gd name="T22" fmla="*/ 2147483647 w 460"/>
                <a:gd name="T23" fmla="*/ 2147483647 h 460"/>
                <a:gd name="T24" fmla="*/ 2147483647 w 460"/>
                <a:gd name="T25" fmla="*/ 2147483647 h 460"/>
                <a:gd name="T26" fmla="*/ 2147483647 w 460"/>
                <a:gd name="T27" fmla="*/ 2147483647 h 460"/>
                <a:gd name="T28" fmla="*/ 2147483647 w 460"/>
                <a:gd name="T29" fmla="*/ 2147483647 h 460"/>
                <a:gd name="T30" fmla="*/ 2147483647 w 460"/>
                <a:gd name="T31" fmla="*/ 2147483647 h 460"/>
                <a:gd name="T32" fmla="*/ 0 w 460"/>
                <a:gd name="T33" fmla="*/ 2147483647 h 4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60"/>
                <a:gd name="T52" fmla="*/ 0 h 460"/>
                <a:gd name="T53" fmla="*/ 460 w 460"/>
                <a:gd name="T54" fmla="*/ 460 h 4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60" h="460">
                  <a:moveTo>
                    <a:pt x="0" y="230"/>
                  </a:moveTo>
                  <a:lnTo>
                    <a:pt x="18" y="138"/>
                  </a:lnTo>
                  <a:lnTo>
                    <a:pt x="64" y="65"/>
                  </a:lnTo>
                  <a:lnTo>
                    <a:pt x="138" y="19"/>
                  </a:lnTo>
                  <a:lnTo>
                    <a:pt x="230" y="0"/>
                  </a:lnTo>
                  <a:lnTo>
                    <a:pt x="322" y="19"/>
                  </a:lnTo>
                  <a:lnTo>
                    <a:pt x="396" y="65"/>
                  </a:lnTo>
                  <a:lnTo>
                    <a:pt x="442" y="138"/>
                  </a:lnTo>
                  <a:lnTo>
                    <a:pt x="460" y="230"/>
                  </a:lnTo>
                  <a:lnTo>
                    <a:pt x="442" y="322"/>
                  </a:lnTo>
                  <a:lnTo>
                    <a:pt x="396" y="396"/>
                  </a:lnTo>
                  <a:lnTo>
                    <a:pt x="322" y="442"/>
                  </a:lnTo>
                  <a:lnTo>
                    <a:pt x="230" y="460"/>
                  </a:lnTo>
                  <a:lnTo>
                    <a:pt x="138" y="442"/>
                  </a:lnTo>
                  <a:lnTo>
                    <a:pt x="64" y="396"/>
                  </a:lnTo>
                  <a:lnTo>
                    <a:pt x="18" y="322"/>
                  </a:lnTo>
                  <a:lnTo>
                    <a:pt x="0" y="230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537" name="Freeform 39"/>
            <p:cNvSpPr>
              <a:spLocks/>
            </p:cNvSpPr>
            <p:nvPr/>
          </p:nvSpPr>
          <p:spPr bwMode="auto">
            <a:xfrm>
              <a:off x="307675" y="1606486"/>
              <a:ext cx="2514938" cy="2515936"/>
            </a:xfrm>
            <a:custGeom>
              <a:avLst/>
              <a:gdLst>
                <a:gd name="T0" fmla="*/ 0 w 2520"/>
                <a:gd name="T1" fmla="*/ 2147483647 h 2521"/>
                <a:gd name="T2" fmla="*/ 2147483647 w 2520"/>
                <a:gd name="T3" fmla="*/ 2147483647 h 2521"/>
                <a:gd name="T4" fmla="*/ 2147483647 w 2520"/>
                <a:gd name="T5" fmla="*/ 2147483647 h 2521"/>
                <a:gd name="T6" fmla="*/ 2147483647 w 2520"/>
                <a:gd name="T7" fmla="*/ 2147483647 h 2521"/>
                <a:gd name="T8" fmla="*/ 2147483647 w 2520"/>
                <a:gd name="T9" fmla="*/ 2147483647 h 2521"/>
                <a:gd name="T10" fmla="*/ 2147483647 w 2520"/>
                <a:gd name="T11" fmla="*/ 2147483647 h 2521"/>
                <a:gd name="T12" fmla="*/ 2147483647 w 2520"/>
                <a:gd name="T13" fmla="*/ 2147483647 h 2521"/>
                <a:gd name="T14" fmla="*/ 2147483647 w 2520"/>
                <a:gd name="T15" fmla="*/ 2147483647 h 2521"/>
                <a:gd name="T16" fmla="*/ 2147483647 w 2520"/>
                <a:gd name="T17" fmla="*/ 2147483647 h 2521"/>
                <a:gd name="T18" fmla="*/ 2147483647 w 2520"/>
                <a:gd name="T19" fmla="*/ 2147483647 h 2521"/>
                <a:gd name="T20" fmla="*/ 2147483647 w 2520"/>
                <a:gd name="T21" fmla="*/ 2147483647 h 2521"/>
                <a:gd name="T22" fmla="*/ 2147483647 w 2520"/>
                <a:gd name="T23" fmla="*/ 2147483647 h 2521"/>
                <a:gd name="T24" fmla="*/ 2147483647 w 2520"/>
                <a:gd name="T25" fmla="*/ 2147483647 h 2521"/>
                <a:gd name="T26" fmla="*/ 2147483647 w 2520"/>
                <a:gd name="T27" fmla="*/ 2147483647 h 2521"/>
                <a:gd name="T28" fmla="*/ 2147483647 w 2520"/>
                <a:gd name="T29" fmla="*/ 2147483647 h 2521"/>
                <a:gd name="T30" fmla="*/ 2147483647 w 2520"/>
                <a:gd name="T31" fmla="*/ 2147483647 h 2521"/>
                <a:gd name="T32" fmla="*/ 2147483647 w 2520"/>
                <a:gd name="T33" fmla="*/ 2147483647 h 2521"/>
                <a:gd name="T34" fmla="*/ 2147483647 w 2520"/>
                <a:gd name="T35" fmla="*/ 2147483647 h 2521"/>
                <a:gd name="T36" fmla="*/ 2147483647 w 2520"/>
                <a:gd name="T37" fmla="*/ 2147483647 h 2521"/>
                <a:gd name="T38" fmla="*/ 2147483647 w 2520"/>
                <a:gd name="T39" fmla="*/ 2147483647 h 2521"/>
                <a:gd name="T40" fmla="*/ 2147483647 w 2520"/>
                <a:gd name="T41" fmla="*/ 2147483647 h 2521"/>
                <a:gd name="T42" fmla="*/ 2147483647 w 2520"/>
                <a:gd name="T43" fmla="*/ 0 h 2521"/>
                <a:gd name="T44" fmla="*/ 2147483647 w 2520"/>
                <a:gd name="T45" fmla="*/ 2147483647 h 2521"/>
                <a:gd name="T46" fmla="*/ 2147483647 w 2520"/>
                <a:gd name="T47" fmla="*/ 2147483647 h 2521"/>
                <a:gd name="T48" fmla="*/ 2147483647 w 2520"/>
                <a:gd name="T49" fmla="*/ 2147483647 h 2521"/>
                <a:gd name="T50" fmla="*/ 2147483647 w 2520"/>
                <a:gd name="T51" fmla="*/ 2147483647 h 2521"/>
                <a:gd name="T52" fmla="*/ 2147483647 w 2520"/>
                <a:gd name="T53" fmla="*/ 2147483647 h 2521"/>
                <a:gd name="T54" fmla="*/ 2147483647 w 2520"/>
                <a:gd name="T55" fmla="*/ 2147483647 h 2521"/>
                <a:gd name="T56" fmla="*/ 2147483647 w 2520"/>
                <a:gd name="T57" fmla="*/ 2147483647 h 2521"/>
                <a:gd name="T58" fmla="*/ 2147483647 w 2520"/>
                <a:gd name="T59" fmla="*/ 2147483647 h 2521"/>
                <a:gd name="T60" fmla="*/ 2147483647 w 2520"/>
                <a:gd name="T61" fmla="*/ 2147483647 h 2521"/>
                <a:gd name="T62" fmla="*/ 2147483647 w 2520"/>
                <a:gd name="T63" fmla="*/ 2147483647 h 2521"/>
                <a:gd name="T64" fmla="*/ 2147483647 w 2520"/>
                <a:gd name="T65" fmla="*/ 2147483647 h 2521"/>
                <a:gd name="T66" fmla="*/ 2147483647 w 2520"/>
                <a:gd name="T67" fmla="*/ 2147483647 h 2521"/>
                <a:gd name="T68" fmla="*/ 2147483647 w 2520"/>
                <a:gd name="T69" fmla="*/ 2147483647 h 2521"/>
                <a:gd name="T70" fmla="*/ 2147483647 w 2520"/>
                <a:gd name="T71" fmla="*/ 2147483647 h 2521"/>
                <a:gd name="T72" fmla="*/ 2147483647 w 2520"/>
                <a:gd name="T73" fmla="*/ 2147483647 h 2521"/>
                <a:gd name="T74" fmla="*/ 2147483647 w 2520"/>
                <a:gd name="T75" fmla="*/ 2147483647 h 2521"/>
                <a:gd name="T76" fmla="*/ 2147483647 w 2520"/>
                <a:gd name="T77" fmla="*/ 2147483647 h 2521"/>
                <a:gd name="T78" fmla="*/ 2147483647 w 2520"/>
                <a:gd name="T79" fmla="*/ 2147483647 h 2521"/>
                <a:gd name="T80" fmla="*/ 0 w 2520"/>
                <a:gd name="T81" fmla="*/ 2147483647 h 252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20"/>
                <a:gd name="T124" fmla="*/ 0 h 2521"/>
                <a:gd name="T125" fmla="*/ 2520 w 2520"/>
                <a:gd name="T126" fmla="*/ 2521 h 252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20" h="2521">
                  <a:moveTo>
                    <a:pt x="0" y="1638"/>
                  </a:moveTo>
                  <a:lnTo>
                    <a:pt x="83" y="460"/>
                  </a:lnTo>
                  <a:lnTo>
                    <a:pt x="102" y="350"/>
                  </a:lnTo>
                  <a:lnTo>
                    <a:pt x="157" y="249"/>
                  </a:lnTo>
                  <a:lnTo>
                    <a:pt x="239" y="175"/>
                  </a:lnTo>
                  <a:lnTo>
                    <a:pt x="341" y="120"/>
                  </a:lnTo>
                  <a:lnTo>
                    <a:pt x="460" y="102"/>
                  </a:lnTo>
                  <a:lnTo>
                    <a:pt x="552" y="120"/>
                  </a:lnTo>
                  <a:lnTo>
                    <a:pt x="635" y="157"/>
                  </a:lnTo>
                  <a:lnTo>
                    <a:pt x="708" y="212"/>
                  </a:lnTo>
                  <a:lnTo>
                    <a:pt x="718" y="212"/>
                  </a:lnTo>
                  <a:lnTo>
                    <a:pt x="727" y="221"/>
                  </a:lnTo>
                  <a:lnTo>
                    <a:pt x="736" y="221"/>
                  </a:lnTo>
                  <a:lnTo>
                    <a:pt x="828" y="286"/>
                  </a:lnTo>
                  <a:lnTo>
                    <a:pt x="929" y="332"/>
                  </a:lnTo>
                  <a:lnTo>
                    <a:pt x="1049" y="350"/>
                  </a:lnTo>
                  <a:lnTo>
                    <a:pt x="1159" y="332"/>
                  </a:lnTo>
                  <a:lnTo>
                    <a:pt x="1260" y="295"/>
                  </a:lnTo>
                  <a:lnTo>
                    <a:pt x="1692" y="83"/>
                  </a:lnTo>
                  <a:lnTo>
                    <a:pt x="1830" y="19"/>
                  </a:lnTo>
                  <a:lnTo>
                    <a:pt x="1986" y="0"/>
                  </a:lnTo>
                  <a:lnTo>
                    <a:pt x="2152" y="28"/>
                  </a:lnTo>
                  <a:lnTo>
                    <a:pt x="2299" y="102"/>
                  </a:lnTo>
                  <a:lnTo>
                    <a:pt x="2419" y="221"/>
                  </a:lnTo>
                  <a:lnTo>
                    <a:pt x="2492" y="368"/>
                  </a:lnTo>
                  <a:lnTo>
                    <a:pt x="2520" y="534"/>
                  </a:lnTo>
                  <a:lnTo>
                    <a:pt x="2501" y="672"/>
                  </a:lnTo>
                  <a:lnTo>
                    <a:pt x="2455" y="791"/>
                  </a:lnTo>
                  <a:lnTo>
                    <a:pt x="1573" y="2217"/>
                  </a:lnTo>
                  <a:lnTo>
                    <a:pt x="1435" y="2346"/>
                  </a:lnTo>
                  <a:lnTo>
                    <a:pt x="1278" y="2438"/>
                  </a:lnTo>
                  <a:lnTo>
                    <a:pt x="1095" y="2502"/>
                  </a:lnTo>
                  <a:lnTo>
                    <a:pt x="892" y="2521"/>
                  </a:lnTo>
                  <a:lnTo>
                    <a:pt x="690" y="2493"/>
                  </a:lnTo>
                  <a:lnTo>
                    <a:pt x="506" y="2429"/>
                  </a:lnTo>
                  <a:lnTo>
                    <a:pt x="341" y="2318"/>
                  </a:lnTo>
                  <a:lnTo>
                    <a:pt x="203" y="2180"/>
                  </a:lnTo>
                  <a:lnTo>
                    <a:pt x="92" y="2015"/>
                  </a:lnTo>
                  <a:lnTo>
                    <a:pt x="28" y="1822"/>
                  </a:lnTo>
                  <a:lnTo>
                    <a:pt x="0" y="1619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60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Quadtree Data Structure</a:t>
            </a:r>
          </a:p>
        </p:txBody>
      </p:sp>
      <p:grpSp>
        <p:nvGrpSpPr>
          <p:cNvPr id="65539" name="Group 201"/>
          <p:cNvGrpSpPr>
            <a:grpSpLocks/>
          </p:cNvGrpSpPr>
          <p:nvPr/>
        </p:nvGrpSpPr>
        <p:grpSpPr bwMode="auto">
          <a:xfrm>
            <a:off x="3952875" y="1925638"/>
            <a:ext cx="1212850" cy="1206500"/>
            <a:chOff x="2490" y="1213"/>
            <a:chExt cx="764" cy="760"/>
          </a:xfrm>
        </p:grpSpPr>
        <p:sp>
          <p:nvSpPr>
            <p:cNvPr id="65738" name="Rectangle 25"/>
            <p:cNvSpPr>
              <a:spLocks noChangeArrowheads="1"/>
            </p:cNvSpPr>
            <p:nvPr/>
          </p:nvSpPr>
          <p:spPr bwMode="auto">
            <a:xfrm>
              <a:off x="2490" y="1213"/>
              <a:ext cx="764" cy="7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39" name="Line 26"/>
            <p:cNvSpPr>
              <a:spLocks noChangeShapeType="1"/>
            </p:cNvSpPr>
            <p:nvPr/>
          </p:nvSpPr>
          <p:spPr bwMode="auto">
            <a:xfrm>
              <a:off x="2490" y="1595"/>
              <a:ext cx="76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40" name="Line 27"/>
            <p:cNvSpPr>
              <a:spLocks noChangeShapeType="1"/>
            </p:cNvSpPr>
            <p:nvPr/>
          </p:nvSpPr>
          <p:spPr bwMode="auto">
            <a:xfrm flipV="1">
              <a:off x="2872" y="1225"/>
              <a:ext cx="1" cy="7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41" name="Freeform 28"/>
            <p:cNvSpPr>
              <a:spLocks/>
            </p:cNvSpPr>
            <p:nvPr/>
          </p:nvSpPr>
          <p:spPr bwMode="auto">
            <a:xfrm>
              <a:off x="2650" y="1358"/>
              <a:ext cx="59" cy="89"/>
            </a:xfrm>
            <a:custGeom>
              <a:avLst/>
              <a:gdLst>
                <a:gd name="T0" fmla="*/ 59 w 59"/>
                <a:gd name="T1" fmla="*/ 77 h 89"/>
                <a:gd name="T2" fmla="*/ 59 w 59"/>
                <a:gd name="T3" fmla="*/ 89 h 89"/>
                <a:gd name="T4" fmla="*/ 0 w 59"/>
                <a:gd name="T5" fmla="*/ 89 h 89"/>
                <a:gd name="T6" fmla="*/ 0 w 59"/>
                <a:gd name="T7" fmla="*/ 85 h 89"/>
                <a:gd name="T8" fmla="*/ 0 w 59"/>
                <a:gd name="T9" fmla="*/ 81 h 89"/>
                <a:gd name="T10" fmla="*/ 4 w 59"/>
                <a:gd name="T11" fmla="*/ 77 h 89"/>
                <a:gd name="T12" fmla="*/ 8 w 59"/>
                <a:gd name="T13" fmla="*/ 70 h 89"/>
                <a:gd name="T14" fmla="*/ 12 w 59"/>
                <a:gd name="T15" fmla="*/ 66 h 89"/>
                <a:gd name="T16" fmla="*/ 20 w 59"/>
                <a:gd name="T17" fmla="*/ 58 h 89"/>
                <a:gd name="T18" fmla="*/ 35 w 59"/>
                <a:gd name="T19" fmla="*/ 46 h 89"/>
                <a:gd name="T20" fmla="*/ 39 w 59"/>
                <a:gd name="T21" fmla="*/ 39 h 89"/>
                <a:gd name="T22" fmla="*/ 43 w 59"/>
                <a:gd name="T23" fmla="*/ 31 h 89"/>
                <a:gd name="T24" fmla="*/ 47 w 59"/>
                <a:gd name="T25" fmla="*/ 27 h 89"/>
                <a:gd name="T26" fmla="*/ 43 w 59"/>
                <a:gd name="T27" fmla="*/ 19 h 89"/>
                <a:gd name="T28" fmla="*/ 39 w 59"/>
                <a:gd name="T29" fmla="*/ 15 h 89"/>
                <a:gd name="T30" fmla="*/ 35 w 59"/>
                <a:gd name="T31" fmla="*/ 11 h 89"/>
                <a:gd name="T32" fmla="*/ 31 w 59"/>
                <a:gd name="T33" fmla="*/ 11 h 89"/>
                <a:gd name="T34" fmla="*/ 24 w 59"/>
                <a:gd name="T35" fmla="*/ 11 h 89"/>
                <a:gd name="T36" fmla="*/ 16 w 59"/>
                <a:gd name="T37" fmla="*/ 15 h 89"/>
                <a:gd name="T38" fmla="*/ 16 w 59"/>
                <a:gd name="T39" fmla="*/ 19 h 89"/>
                <a:gd name="T40" fmla="*/ 12 w 59"/>
                <a:gd name="T41" fmla="*/ 27 h 89"/>
                <a:gd name="T42" fmla="*/ 0 w 59"/>
                <a:gd name="T43" fmla="*/ 27 h 89"/>
                <a:gd name="T44" fmla="*/ 4 w 59"/>
                <a:gd name="T45" fmla="*/ 15 h 89"/>
                <a:gd name="T46" fmla="*/ 8 w 59"/>
                <a:gd name="T47" fmla="*/ 7 h 89"/>
                <a:gd name="T48" fmla="*/ 20 w 59"/>
                <a:gd name="T49" fmla="*/ 3 h 89"/>
                <a:gd name="T50" fmla="*/ 31 w 59"/>
                <a:gd name="T51" fmla="*/ 0 h 89"/>
                <a:gd name="T52" fmla="*/ 39 w 59"/>
                <a:gd name="T53" fmla="*/ 3 h 89"/>
                <a:gd name="T54" fmla="*/ 51 w 59"/>
                <a:gd name="T55" fmla="*/ 7 h 89"/>
                <a:gd name="T56" fmla="*/ 55 w 59"/>
                <a:gd name="T57" fmla="*/ 15 h 89"/>
                <a:gd name="T58" fmla="*/ 59 w 59"/>
                <a:gd name="T59" fmla="*/ 27 h 89"/>
                <a:gd name="T60" fmla="*/ 55 w 59"/>
                <a:gd name="T61" fmla="*/ 31 h 89"/>
                <a:gd name="T62" fmla="*/ 55 w 59"/>
                <a:gd name="T63" fmla="*/ 35 h 89"/>
                <a:gd name="T64" fmla="*/ 51 w 59"/>
                <a:gd name="T65" fmla="*/ 42 h 89"/>
                <a:gd name="T66" fmla="*/ 47 w 59"/>
                <a:gd name="T67" fmla="*/ 46 h 89"/>
                <a:gd name="T68" fmla="*/ 43 w 59"/>
                <a:gd name="T69" fmla="*/ 54 h 89"/>
                <a:gd name="T70" fmla="*/ 31 w 59"/>
                <a:gd name="T71" fmla="*/ 62 h 89"/>
                <a:gd name="T72" fmla="*/ 24 w 59"/>
                <a:gd name="T73" fmla="*/ 70 h 89"/>
                <a:gd name="T74" fmla="*/ 20 w 59"/>
                <a:gd name="T75" fmla="*/ 74 h 89"/>
                <a:gd name="T76" fmla="*/ 16 w 59"/>
                <a:gd name="T77" fmla="*/ 77 h 89"/>
                <a:gd name="T78" fmla="*/ 16 w 59"/>
                <a:gd name="T79" fmla="*/ 77 h 89"/>
                <a:gd name="T80" fmla="*/ 59 w 59"/>
                <a:gd name="T81" fmla="*/ 77 h 8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9"/>
                <a:gd name="T124" fmla="*/ 0 h 89"/>
                <a:gd name="T125" fmla="*/ 59 w 59"/>
                <a:gd name="T126" fmla="*/ 89 h 8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9" h="89">
                  <a:moveTo>
                    <a:pt x="59" y="77"/>
                  </a:moveTo>
                  <a:lnTo>
                    <a:pt x="59" y="89"/>
                  </a:lnTo>
                  <a:lnTo>
                    <a:pt x="0" y="89"/>
                  </a:lnTo>
                  <a:lnTo>
                    <a:pt x="0" y="85"/>
                  </a:lnTo>
                  <a:lnTo>
                    <a:pt x="0" y="81"/>
                  </a:lnTo>
                  <a:lnTo>
                    <a:pt x="4" y="77"/>
                  </a:lnTo>
                  <a:lnTo>
                    <a:pt x="8" y="70"/>
                  </a:lnTo>
                  <a:lnTo>
                    <a:pt x="12" y="66"/>
                  </a:lnTo>
                  <a:lnTo>
                    <a:pt x="20" y="58"/>
                  </a:lnTo>
                  <a:lnTo>
                    <a:pt x="35" y="46"/>
                  </a:lnTo>
                  <a:lnTo>
                    <a:pt x="39" y="39"/>
                  </a:lnTo>
                  <a:lnTo>
                    <a:pt x="43" y="31"/>
                  </a:lnTo>
                  <a:lnTo>
                    <a:pt x="47" y="27"/>
                  </a:lnTo>
                  <a:lnTo>
                    <a:pt x="43" y="19"/>
                  </a:lnTo>
                  <a:lnTo>
                    <a:pt x="39" y="15"/>
                  </a:lnTo>
                  <a:lnTo>
                    <a:pt x="35" y="11"/>
                  </a:lnTo>
                  <a:lnTo>
                    <a:pt x="31" y="11"/>
                  </a:lnTo>
                  <a:lnTo>
                    <a:pt x="24" y="11"/>
                  </a:lnTo>
                  <a:lnTo>
                    <a:pt x="16" y="15"/>
                  </a:lnTo>
                  <a:lnTo>
                    <a:pt x="16" y="19"/>
                  </a:lnTo>
                  <a:lnTo>
                    <a:pt x="12" y="27"/>
                  </a:lnTo>
                  <a:lnTo>
                    <a:pt x="0" y="27"/>
                  </a:lnTo>
                  <a:lnTo>
                    <a:pt x="4" y="15"/>
                  </a:lnTo>
                  <a:lnTo>
                    <a:pt x="8" y="7"/>
                  </a:lnTo>
                  <a:lnTo>
                    <a:pt x="20" y="3"/>
                  </a:lnTo>
                  <a:lnTo>
                    <a:pt x="31" y="0"/>
                  </a:lnTo>
                  <a:lnTo>
                    <a:pt x="39" y="3"/>
                  </a:lnTo>
                  <a:lnTo>
                    <a:pt x="51" y="7"/>
                  </a:lnTo>
                  <a:lnTo>
                    <a:pt x="55" y="15"/>
                  </a:lnTo>
                  <a:lnTo>
                    <a:pt x="59" y="27"/>
                  </a:lnTo>
                  <a:lnTo>
                    <a:pt x="55" y="31"/>
                  </a:lnTo>
                  <a:lnTo>
                    <a:pt x="55" y="35"/>
                  </a:lnTo>
                  <a:lnTo>
                    <a:pt x="51" y="42"/>
                  </a:lnTo>
                  <a:lnTo>
                    <a:pt x="47" y="46"/>
                  </a:lnTo>
                  <a:lnTo>
                    <a:pt x="43" y="54"/>
                  </a:lnTo>
                  <a:lnTo>
                    <a:pt x="31" y="62"/>
                  </a:lnTo>
                  <a:lnTo>
                    <a:pt x="24" y="70"/>
                  </a:lnTo>
                  <a:lnTo>
                    <a:pt x="20" y="74"/>
                  </a:lnTo>
                  <a:lnTo>
                    <a:pt x="16" y="77"/>
                  </a:lnTo>
                  <a:lnTo>
                    <a:pt x="59" y="7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42" name="Freeform 29"/>
            <p:cNvSpPr>
              <a:spLocks/>
            </p:cNvSpPr>
            <p:nvPr/>
          </p:nvSpPr>
          <p:spPr bwMode="auto">
            <a:xfrm>
              <a:off x="3040" y="1358"/>
              <a:ext cx="58" cy="93"/>
            </a:xfrm>
            <a:custGeom>
              <a:avLst/>
              <a:gdLst>
                <a:gd name="T0" fmla="*/ 0 w 58"/>
                <a:gd name="T1" fmla="*/ 66 h 93"/>
                <a:gd name="T2" fmla="*/ 11 w 58"/>
                <a:gd name="T3" fmla="*/ 66 h 93"/>
                <a:gd name="T4" fmla="*/ 15 w 58"/>
                <a:gd name="T5" fmla="*/ 74 h 93"/>
                <a:gd name="T6" fmla="*/ 19 w 58"/>
                <a:gd name="T7" fmla="*/ 77 h 93"/>
                <a:gd name="T8" fmla="*/ 23 w 58"/>
                <a:gd name="T9" fmla="*/ 81 h 93"/>
                <a:gd name="T10" fmla="*/ 31 w 58"/>
                <a:gd name="T11" fmla="*/ 81 h 93"/>
                <a:gd name="T12" fmla="*/ 39 w 58"/>
                <a:gd name="T13" fmla="*/ 81 h 93"/>
                <a:gd name="T14" fmla="*/ 43 w 58"/>
                <a:gd name="T15" fmla="*/ 77 h 93"/>
                <a:gd name="T16" fmla="*/ 46 w 58"/>
                <a:gd name="T17" fmla="*/ 70 h 93"/>
                <a:gd name="T18" fmla="*/ 46 w 58"/>
                <a:gd name="T19" fmla="*/ 62 h 93"/>
                <a:gd name="T20" fmla="*/ 46 w 58"/>
                <a:gd name="T21" fmla="*/ 58 h 93"/>
                <a:gd name="T22" fmla="*/ 43 w 58"/>
                <a:gd name="T23" fmla="*/ 50 h 93"/>
                <a:gd name="T24" fmla="*/ 39 w 58"/>
                <a:gd name="T25" fmla="*/ 46 h 93"/>
                <a:gd name="T26" fmla="*/ 31 w 58"/>
                <a:gd name="T27" fmla="*/ 46 h 93"/>
                <a:gd name="T28" fmla="*/ 27 w 58"/>
                <a:gd name="T29" fmla="*/ 46 h 93"/>
                <a:gd name="T30" fmla="*/ 23 w 58"/>
                <a:gd name="T31" fmla="*/ 46 h 93"/>
                <a:gd name="T32" fmla="*/ 23 w 58"/>
                <a:gd name="T33" fmla="*/ 39 h 93"/>
                <a:gd name="T34" fmla="*/ 23 w 58"/>
                <a:gd name="T35" fmla="*/ 39 h 93"/>
                <a:gd name="T36" fmla="*/ 27 w 58"/>
                <a:gd name="T37" fmla="*/ 39 h 93"/>
                <a:gd name="T38" fmla="*/ 31 w 58"/>
                <a:gd name="T39" fmla="*/ 39 h 93"/>
                <a:gd name="T40" fmla="*/ 39 w 58"/>
                <a:gd name="T41" fmla="*/ 35 h 93"/>
                <a:gd name="T42" fmla="*/ 43 w 58"/>
                <a:gd name="T43" fmla="*/ 31 h 93"/>
                <a:gd name="T44" fmla="*/ 43 w 58"/>
                <a:gd name="T45" fmla="*/ 23 h 93"/>
                <a:gd name="T46" fmla="*/ 43 w 58"/>
                <a:gd name="T47" fmla="*/ 19 h 93"/>
                <a:gd name="T48" fmla="*/ 39 w 58"/>
                <a:gd name="T49" fmla="*/ 15 h 93"/>
                <a:gd name="T50" fmla="*/ 35 w 58"/>
                <a:gd name="T51" fmla="*/ 11 h 93"/>
                <a:gd name="T52" fmla="*/ 27 w 58"/>
                <a:gd name="T53" fmla="*/ 11 h 93"/>
                <a:gd name="T54" fmla="*/ 23 w 58"/>
                <a:gd name="T55" fmla="*/ 11 h 93"/>
                <a:gd name="T56" fmla="*/ 19 w 58"/>
                <a:gd name="T57" fmla="*/ 15 h 93"/>
                <a:gd name="T58" fmla="*/ 15 w 58"/>
                <a:gd name="T59" fmla="*/ 19 h 93"/>
                <a:gd name="T60" fmla="*/ 15 w 58"/>
                <a:gd name="T61" fmla="*/ 27 h 93"/>
                <a:gd name="T62" fmla="*/ 4 w 58"/>
                <a:gd name="T63" fmla="*/ 23 h 93"/>
                <a:gd name="T64" fmla="*/ 4 w 58"/>
                <a:gd name="T65" fmla="*/ 15 h 93"/>
                <a:gd name="T66" fmla="*/ 11 w 58"/>
                <a:gd name="T67" fmla="*/ 7 h 93"/>
                <a:gd name="T68" fmla="*/ 19 w 58"/>
                <a:gd name="T69" fmla="*/ 3 h 93"/>
                <a:gd name="T70" fmla="*/ 27 w 58"/>
                <a:gd name="T71" fmla="*/ 0 h 93"/>
                <a:gd name="T72" fmla="*/ 35 w 58"/>
                <a:gd name="T73" fmla="*/ 3 h 93"/>
                <a:gd name="T74" fmla="*/ 43 w 58"/>
                <a:gd name="T75" fmla="*/ 3 h 93"/>
                <a:gd name="T76" fmla="*/ 46 w 58"/>
                <a:gd name="T77" fmla="*/ 7 h 93"/>
                <a:gd name="T78" fmla="*/ 50 w 58"/>
                <a:gd name="T79" fmla="*/ 11 h 93"/>
                <a:gd name="T80" fmla="*/ 54 w 58"/>
                <a:gd name="T81" fmla="*/ 19 h 93"/>
                <a:gd name="T82" fmla="*/ 54 w 58"/>
                <a:gd name="T83" fmla="*/ 23 h 93"/>
                <a:gd name="T84" fmla="*/ 54 w 58"/>
                <a:gd name="T85" fmla="*/ 31 h 93"/>
                <a:gd name="T86" fmla="*/ 50 w 58"/>
                <a:gd name="T87" fmla="*/ 35 h 93"/>
                <a:gd name="T88" fmla="*/ 46 w 58"/>
                <a:gd name="T89" fmla="*/ 39 h 93"/>
                <a:gd name="T90" fmla="*/ 43 w 58"/>
                <a:gd name="T91" fmla="*/ 42 h 93"/>
                <a:gd name="T92" fmla="*/ 50 w 58"/>
                <a:gd name="T93" fmla="*/ 42 h 93"/>
                <a:gd name="T94" fmla="*/ 54 w 58"/>
                <a:gd name="T95" fmla="*/ 50 h 93"/>
                <a:gd name="T96" fmla="*/ 58 w 58"/>
                <a:gd name="T97" fmla="*/ 54 h 93"/>
                <a:gd name="T98" fmla="*/ 58 w 58"/>
                <a:gd name="T99" fmla="*/ 62 h 93"/>
                <a:gd name="T100" fmla="*/ 58 w 58"/>
                <a:gd name="T101" fmla="*/ 74 h 93"/>
                <a:gd name="T102" fmla="*/ 50 w 58"/>
                <a:gd name="T103" fmla="*/ 85 h 93"/>
                <a:gd name="T104" fmla="*/ 43 w 58"/>
                <a:gd name="T105" fmla="*/ 89 h 93"/>
                <a:gd name="T106" fmla="*/ 31 w 58"/>
                <a:gd name="T107" fmla="*/ 93 h 93"/>
                <a:gd name="T108" fmla="*/ 19 w 58"/>
                <a:gd name="T109" fmla="*/ 89 h 93"/>
                <a:gd name="T110" fmla="*/ 11 w 58"/>
                <a:gd name="T111" fmla="*/ 85 h 93"/>
                <a:gd name="T112" fmla="*/ 4 w 58"/>
                <a:gd name="T113" fmla="*/ 77 h 93"/>
                <a:gd name="T114" fmla="*/ 0 w 58"/>
                <a:gd name="T115" fmla="*/ 66 h 9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8"/>
                <a:gd name="T175" fmla="*/ 0 h 93"/>
                <a:gd name="T176" fmla="*/ 58 w 58"/>
                <a:gd name="T177" fmla="*/ 93 h 9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8" h="93">
                  <a:moveTo>
                    <a:pt x="0" y="66"/>
                  </a:moveTo>
                  <a:lnTo>
                    <a:pt x="11" y="66"/>
                  </a:lnTo>
                  <a:lnTo>
                    <a:pt x="15" y="74"/>
                  </a:lnTo>
                  <a:lnTo>
                    <a:pt x="19" y="77"/>
                  </a:lnTo>
                  <a:lnTo>
                    <a:pt x="23" y="81"/>
                  </a:lnTo>
                  <a:lnTo>
                    <a:pt x="31" y="81"/>
                  </a:lnTo>
                  <a:lnTo>
                    <a:pt x="39" y="81"/>
                  </a:lnTo>
                  <a:lnTo>
                    <a:pt x="43" y="77"/>
                  </a:lnTo>
                  <a:lnTo>
                    <a:pt x="46" y="70"/>
                  </a:lnTo>
                  <a:lnTo>
                    <a:pt x="46" y="62"/>
                  </a:lnTo>
                  <a:lnTo>
                    <a:pt x="46" y="58"/>
                  </a:lnTo>
                  <a:lnTo>
                    <a:pt x="43" y="50"/>
                  </a:lnTo>
                  <a:lnTo>
                    <a:pt x="39" y="46"/>
                  </a:lnTo>
                  <a:lnTo>
                    <a:pt x="31" y="46"/>
                  </a:lnTo>
                  <a:lnTo>
                    <a:pt x="27" y="46"/>
                  </a:lnTo>
                  <a:lnTo>
                    <a:pt x="23" y="46"/>
                  </a:lnTo>
                  <a:lnTo>
                    <a:pt x="23" y="39"/>
                  </a:lnTo>
                  <a:lnTo>
                    <a:pt x="27" y="39"/>
                  </a:lnTo>
                  <a:lnTo>
                    <a:pt x="31" y="39"/>
                  </a:lnTo>
                  <a:lnTo>
                    <a:pt x="39" y="35"/>
                  </a:lnTo>
                  <a:lnTo>
                    <a:pt x="43" y="31"/>
                  </a:lnTo>
                  <a:lnTo>
                    <a:pt x="43" y="23"/>
                  </a:lnTo>
                  <a:lnTo>
                    <a:pt x="43" y="19"/>
                  </a:lnTo>
                  <a:lnTo>
                    <a:pt x="39" y="15"/>
                  </a:lnTo>
                  <a:lnTo>
                    <a:pt x="35" y="11"/>
                  </a:lnTo>
                  <a:lnTo>
                    <a:pt x="27" y="11"/>
                  </a:lnTo>
                  <a:lnTo>
                    <a:pt x="23" y="11"/>
                  </a:lnTo>
                  <a:lnTo>
                    <a:pt x="19" y="15"/>
                  </a:lnTo>
                  <a:lnTo>
                    <a:pt x="15" y="19"/>
                  </a:lnTo>
                  <a:lnTo>
                    <a:pt x="15" y="27"/>
                  </a:lnTo>
                  <a:lnTo>
                    <a:pt x="4" y="23"/>
                  </a:lnTo>
                  <a:lnTo>
                    <a:pt x="4" y="15"/>
                  </a:lnTo>
                  <a:lnTo>
                    <a:pt x="11" y="7"/>
                  </a:lnTo>
                  <a:lnTo>
                    <a:pt x="19" y="3"/>
                  </a:lnTo>
                  <a:lnTo>
                    <a:pt x="27" y="0"/>
                  </a:lnTo>
                  <a:lnTo>
                    <a:pt x="35" y="3"/>
                  </a:lnTo>
                  <a:lnTo>
                    <a:pt x="43" y="3"/>
                  </a:lnTo>
                  <a:lnTo>
                    <a:pt x="46" y="7"/>
                  </a:lnTo>
                  <a:lnTo>
                    <a:pt x="50" y="11"/>
                  </a:lnTo>
                  <a:lnTo>
                    <a:pt x="54" y="19"/>
                  </a:lnTo>
                  <a:lnTo>
                    <a:pt x="54" y="23"/>
                  </a:lnTo>
                  <a:lnTo>
                    <a:pt x="54" y="31"/>
                  </a:lnTo>
                  <a:lnTo>
                    <a:pt x="50" y="35"/>
                  </a:lnTo>
                  <a:lnTo>
                    <a:pt x="46" y="39"/>
                  </a:lnTo>
                  <a:lnTo>
                    <a:pt x="43" y="42"/>
                  </a:lnTo>
                  <a:lnTo>
                    <a:pt x="50" y="42"/>
                  </a:lnTo>
                  <a:lnTo>
                    <a:pt x="54" y="50"/>
                  </a:lnTo>
                  <a:lnTo>
                    <a:pt x="58" y="54"/>
                  </a:lnTo>
                  <a:lnTo>
                    <a:pt x="58" y="62"/>
                  </a:lnTo>
                  <a:lnTo>
                    <a:pt x="58" y="74"/>
                  </a:lnTo>
                  <a:lnTo>
                    <a:pt x="50" y="85"/>
                  </a:lnTo>
                  <a:lnTo>
                    <a:pt x="43" y="89"/>
                  </a:lnTo>
                  <a:lnTo>
                    <a:pt x="31" y="93"/>
                  </a:lnTo>
                  <a:lnTo>
                    <a:pt x="19" y="89"/>
                  </a:lnTo>
                  <a:lnTo>
                    <a:pt x="11" y="85"/>
                  </a:lnTo>
                  <a:lnTo>
                    <a:pt x="4" y="77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43" name="Freeform 30"/>
            <p:cNvSpPr>
              <a:spLocks noEditPoints="1"/>
            </p:cNvSpPr>
            <p:nvPr/>
          </p:nvSpPr>
          <p:spPr bwMode="auto">
            <a:xfrm>
              <a:off x="2650" y="1747"/>
              <a:ext cx="59" cy="93"/>
            </a:xfrm>
            <a:custGeom>
              <a:avLst/>
              <a:gdLst>
                <a:gd name="T0" fmla="*/ 0 w 59"/>
                <a:gd name="T1" fmla="*/ 47 h 93"/>
                <a:gd name="T2" fmla="*/ 0 w 59"/>
                <a:gd name="T3" fmla="*/ 31 h 93"/>
                <a:gd name="T4" fmla="*/ 4 w 59"/>
                <a:gd name="T5" fmla="*/ 19 h 93"/>
                <a:gd name="T6" fmla="*/ 8 w 59"/>
                <a:gd name="T7" fmla="*/ 12 h 93"/>
                <a:gd name="T8" fmla="*/ 16 w 59"/>
                <a:gd name="T9" fmla="*/ 8 h 93"/>
                <a:gd name="T10" fmla="*/ 20 w 59"/>
                <a:gd name="T11" fmla="*/ 4 h 93"/>
                <a:gd name="T12" fmla="*/ 31 w 59"/>
                <a:gd name="T13" fmla="*/ 0 h 93"/>
                <a:gd name="T14" fmla="*/ 39 w 59"/>
                <a:gd name="T15" fmla="*/ 4 h 93"/>
                <a:gd name="T16" fmla="*/ 43 w 59"/>
                <a:gd name="T17" fmla="*/ 4 h 93"/>
                <a:gd name="T18" fmla="*/ 47 w 59"/>
                <a:gd name="T19" fmla="*/ 8 h 93"/>
                <a:gd name="T20" fmla="*/ 51 w 59"/>
                <a:gd name="T21" fmla="*/ 12 h 93"/>
                <a:gd name="T22" fmla="*/ 55 w 59"/>
                <a:gd name="T23" fmla="*/ 19 h 93"/>
                <a:gd name="T24" fmla="*/ 59 w 59"/>
                <a:gd name="T25" fmla="*/ 27 h 93"/>
                <a:gd name="T26" fmla="*/ 59 w 59"/>
                <a:gd name="T27" fmla="*/ 35 h 93"/>
                <a:gd name="T28" fmla="*/ 59 w 59"/>
                <a:gd name="T29" fmla="*/ 47 h 93"/>
                <a:gd name="T30" fmla="*/ 59 w 59"/>
                <a:gd name="T31" fmla="*/ 62 h 93"/>
                <a:gd name="T32" fmla="*/ 55 w 59"/>
                <a:gd name="T33" fmla="*/ 74 h 93"/>
                <a:gd name="T34" fmla="*/ 51 w 59"/>
                <a:gd name="T35" fmla="*/ 82 h 93"/>
                <a:gd name="T36" fmla="*/ 47 w 59"/>
                <a:gd name="T37" fmla="*/ 86 h 93"/>
                <a:gd name="T38" fmla="*/ 39 w 59"/>
                <a:gd name="T39" fmla="*/ 90 h 93"/>
                <a:gd name="T40" fmla="*/ 31 w 59"/>
                <a:gd name="T41" fmla="*/ 93 h 93"/>
                <a:gd name="T42" fmla="*/ 20 w 59"/>
                <a:gd name="T43" fmla="*/ 90 h 93"/>
                <a:gd name="T44" fmla="*/ 12 w 59"/>
                <a:gd name="T45" fmla="*/ 86 h 93"/>
                <a:gd name="T46" fmla="*/ 4 w 59"/>
                <a:gd name="T47" fmla="*/ 74 h 93"/>
                <a:gd name="T48" fmla="*/ 4 w 59"/>
                <a:gd name="T49" fmla="*/ 62 h 93"/>
                <a:gd name="T50" fmla="*/ 0 w 59"/>
                <a:gd name="T51" fmla="*/ 47 h 93"/>
                <a:gd name="T52" fmla="*/ 12 w 59"/>
                <a:gd name="T53" fmla="*/ 47 h 93"/>
                <a:gd name="T54" fmla="*/ 12 w 59"/>
                <a:gd name="T55" fmla="*/ 58 h 93"/>
                <a:gd name="T56" fmla="*/ 16 w 59"/>
                <a:gd name="T57" fmla="*/ 70 h 93"/>
                <a:gd name="T58" fmla="*/ 20 w 59"/>
                <a:gd name="T59" fmla="*/ 74 h 93"/>
                <a:gd name="T60" fmla="*/ 24 w 59"/>
                <a:gd name="T61" fmla="*/ 82 h 93"/>
                <a:gd name="T62" fmla="*/ 31 w 59"/>
                <a:gd name="T63" fmla="*/ 82 h 93"/>
                <a:gd name="T64" fmla="*/ 39 w 59"/>
                <a:gd name="T65" fmla="*/ 82 h 93"/>
                <a:gd name="T66" fmla="*/ 43 w 59"/>
                <a:gd name="T67" fmla="*/ 74 h 93"/>
                <a:gd name="T68" fmla="*/ 47 w 59"/>
                <a:gd name="T69" fmla="*/ 70 h 93"/>
                <a:gd name="T70" fmla="*/ 47 w 59"/>
                <a:gd name="T71" fmla="*/ 58 h 93"/>
                <a:gd name="T72" fmla="*/ 47 w 59"/>
                <a:gd name="T73" fmla="*/ 47 h 93"/>
                <a:gd name="T74" fmla="*/ 47 w 59"/>
                <a:gd name="T75" fmla="*/ 35 h 93"/>
                <a:gd name="T76" fmla="*/ 47 w 59"/>
                <a:gd name="T77" fmla="*/ 23 h 93"/>
                <a:gd name="T78" fmla="*/ 43 w 59"/>
                <a:gd name="T79" fmla="*/ 19 h 93"/>
                <a:gd name="T80" fmla="*/ 39 w 59"/>
                <a:gd name="T81" fmla="*/ 16 h 93"/>
                <a:gd name="T82" fmla="*/ 31 w 59"/>
                <a:gd name="T83" fmla="*/ 12 h 93"/>
                <a:gd name="T84" fmla="*/ 24 w 59"/>
                <a:gd name="T85" fmla="*/ 12 h 93"/>
                <a:gd name="T86" fmla="*/ 20 w 59"/>
                <a:gd name="T87" fmla="*/ 19 h 93"/>
                <a:gd name="T88" fmla="*/ 16 w 59"/>
                <a:gd name="T89" fmla="*/ 23 h 93"/>
                <a:gd name="T90" fmla="*/ 12 w 59"/>
                <a:gd name="T91" fmla="*/ 35 h 93"/>
                <a:gd name="T92" fmla="*/ 12 w 59"/>
                <a:gd name="T93" fmla="*/ 47 h 9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9"/>
                <a:gd name="T142" fmla="*/ 0 h 93"/>
                <a:gd name="T143" fmla="*/ 59 w 59"/>
                <a:gd name="T144" fmla="*/ 93 h 9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9" h="93">
                  <a:moveTo>
                    <a:pt x="0" y="47"/>
                  </a:moveTo>
                  <a:lnTo>
                    <a:pt x="0" y="31"/>
                  </a:lnTo>
                  <a:lnTo>
                    <a:pt x="4" y="19"/>
                  </a:lnTo>
                  <a:lnTo>
                    <a:pt x="8" y="12"/>
                  </a:lnTo>
                  <a:lnTo>
                    <a:pt x="16" y="8"/>
                  </a:lnTo>
                  <a:lnTo>
                    <a:pt x="20" y="4"/>
                  </a:lnTo>
                  <a:lnTo>
                    <a:pt x="31" y="0"/>
                  </a:lnTo>
                  <a:lnTo>
                    <a:pt x="39" y="4"/>
                  </a:lnTo>
                  <a:lnTo>
                    <a:pt x="43" y="4"/>
                  </a:lnTo>
                  <a:lnTo>
                    <a:pt x="47" y="8"/>
                  </a:lnTo>
                  <a:lnTo>
                    <a:pt x="51" y="12"/>
                  </a:lnTo>
                  <a:lnTo>
                    <a:pt x="55" y="19"/>
                  </a:lnTo>
                  <a:lnTo>
                    <a:pt x="59" y="27"/>
                  </a:lnTo>
                  <a:lnTo>
                    <a:pt x="59" y="35"/>
                  </a:lnTo>
                  <a:lnTo>
                    <a:pt x="59" y="47"/>
                  </a:lnTo>
                  <a:lnTo>
                    <a:pt x="59" y="62"/>
                  </a:lnTo>
                  <a:lnTo>
                    <a:pt x="55" y="74"/>
                  </a:lnTo>
                  <a:lnTo>
                    <a:pt x="51" y="82"/>
                  </a:lnTo>
                  <a:lnTo>
                    <a:pt x="47" y="86"/>
                  </a:lnTo>
                  <a:lnTo>
                    <a:pt x="39" y="90"/>
                  </a:lnTo>
                  <a:lnTo>
                    <a:pt x="31" y="93"/>
                  </a:lnTo>
                  <a:lnTo>
                    <a:pt x="20" y="90"/>
                  </a:lnTo>
                  <a:lnTo>
                    <a:pt x="12" y="86"/>
                  </a:lnTo>
                  <a:lnTo>
                    <a:pt x="4" y="74"/>
                  </a:lnTo>
                  <a:lnTo>
                    <a:pt x="4" y="62"/>
                  </a:lnTo>
                  <a:lnTo>
                    <a:pt x="0" y="47"/>
                  </a:lnTo>
                  <a:close/>
                  <a:moveTo>
                    <a:pt x="12" y="47"/>
                  </a:moveTo>
                  <a:lnTo>
                    <a:pt x="12" y="58"/>
                  </a:lnTo>
                  <a:lnTo>
                    <a:pt x="16" y="70"/>
                  </a:lnTo>
                  <a:lnTo>
                    <a:pt x="20" y="74"/>
                  </a:lnTo>
                  <a:lnTo>
                    <a:pt x="24" y="82"/>
                  </a:lnTo>
                  <a:lnTo>
                    <a:pt x="31" y="82"/>
                  </a:lnTo>
                  <a:lnTo>
                    <a:pt x="39" y="82"/>
                  </a:lnTo>
                  <a:lnTo>
                    <a:pt x="43" y="74"/>
                  </a:lnTo>
                  <a:lnTo>
                    <a:pt x="47" y="70"/>
                  </a:lnTo>
                  <a:lnTo>
                    <a:pt x="47" y="58"/>
                  </a:lnTo>
                  <a:lnTo>
                    <a:pt x="47" y="47"/>
                  </a:lnTo>
                  <a:lnTo>
                    <a:pt x="47" y="35"/>
                  </a:lnTo>
                  <a:lnTo>
                    <a:pt x="47" y="23"/>
                  </a:lnTo>
                  <a:lnTo>
                    <a:pt x="43" y="19"/>
                  </a:lnTo>
                  <a:lnTo>
                    <a:pt x="39" y="16"/>
                  </a:lnTo>
                  <a:lnTo>
                    <a:pt x="31" y="12"/>
                  </a:lnTo>
                  <a:lnTo>
                    <a:pt x="24" y="12"/>
                  </a:lnTo>
                  <a:lnTo>
                    <a:pt x="20" y="19"/>
                  </a:lnTo>
                  <a:lnTo>
                    <a:pt x="16" y="23"/>
                  </a:lnTo>
                  <a:lnTo>
                    <a:pt x="12" y="35"/>
                  </a:lnTo>
                  <a:lnTo>
                    <a:pt x="12" y="4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44" name="Freeform 31"/>
            <p:cNvSpPr>
              <a:spLocks/>
            </p:cNvSpPr>
            <p:nvPr/>
          </p:nvSpPr>
          <p:spPr bwMode="auto">
            <a:xfrm>
              <a:off x="3048" y="1731"/>
              <a:ext cx="35" cy="90"/>
            </a:xfrm>
            <a:custGeom>
              <a:avLst/>
              <a:gdLst>
                <a:gd name="T0" fmla="*/ 35 w 35"/>
                <a:gd name="T1" fmla="*/ 90 h 90"/>
                <a:gd name="T2" fmla="*/ 23 w 35"/>
                <a:gd name="T3" fmla="*/ 90 h 90"/>
                <a:gd name="T4" fmla="*/ 23 w 35"/>
                <a:gd name="T5" fmla="*/ 20 h 90"/>
                <a:gd name="T6" fmla="*/ 15 w 35"/>
                <a:gd name="T7" fmla="*/ 24 h 90"/>
                <a:gd name="T8" fmla="*/ 11 w 35"/>
                <a:gd name="T9" fmla="*/ 28 h 90"/>
                <a:gd name="T10" fmla="*/ 7 w 35"/>
                <a:gd name="T11" fmla="*/ 32 h 90"/>
                <a:gd name="T12" fmla="*/ 0 w 35"/>
                <a:gd name="T13" fmla="*/ 35 h 90"/>
                <a:gd name="T14" fmla="*/ 0 w 35"/>
                <a:gd name="T15" fmla="*/ 24 h 90"/>
                <a:gd name="T16" fmla="*/ 7 w 35"/>
                <a:gd name="T17" fmla="*/ 20 h 90"/>
                <a:gd name="T18" fmla="*/ 15 w 35"/>
                <a:gd name="T19" fmla="*/ 12 h 90"/>
                <a:gd name="T20" fmla="*/ 23 w 35"/>
                <a:gd name="T21" fmla="*/ 8 h 90"/>
                <a:gd name="T22" fmla="*/ 27 w 35"/>
                <a:gd name="T23" fmla="*/ 0 h 90"/>
                <a:gd name="T24" fmla="*/ 35 w 35"/>
                <a:gd name="T25" fmla="*/ 0 h 90"/>
                <a:gd name="T26" fmla="*/ 35 w 35"/>
                <a:gd name="T27" fmla="*/ 90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5"/>
                <a:gd name="T43" fmla="*/ 0 h 90"/>
                <a:gd name="T44" fmla="*/ 35 w 35"/>
                <a:gd name="T45" fmla="*/ 90 h 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5" h="90">
                  <a:moveTo>
                    <a:pt x="35" y="90"/>
                  </a:moveTo>
                  <a:lnTo>
                    <a:pt x="23" y="90"/>
                  </a:lnTo>
                  <a:lnTo>
                    <a:pt x="23" y="20"/>
                  </a:lnTo>
                  <a:lnTo>
                    <a:pt x="15" y="24"/>
                  </a:lnTo>
                  <a:lnTo>
                    <a:pt x="11" y="28"/>
                  </a:lnTo>
                  <a:lnTo>
                    <a:pt x="7" y="32"/>
                  </a:lnTo>
                  <a:lnTo>
                    <a:pt x="0" y="35"/>
                  </a:lnTo>
                  <a:lnTo>
                    <a:pt x="0" y="24"/>
                  </a:lnTo>
                  <a:lnTo>
                    <a:pt x="7" y="20"/>
                  </a:lnTo>
                  <a:lnTo>
                    <a:pt x="15" y="12"/>
                  </a:lnTo>
                  <a:lnTo>
                    <a:pt x="23" y="8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5" y="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65540" name="Group 200"/>
          <p:cNvGrpSpPr>
            <a:grpSpLocks/>
          </p:cNvGrpSpPr>
          <p:nvPr/>
        </p:nvGrpSpPr>
        <p:grpSpPr bwMode="auto">
          <a:xfrm>
            <a:off x="558800" y="3714750"/>
            <a:ext cx="8020050" cy="2441575"/>
            <a:chOff x="352" y="2156"/>
            <a:chExt cx="5052" cy="1538"/>
          </a:xfrm>
        </p:grpSpPr>
        <p:sp>
          <p:nvSpPr>
            <p:cNvPr id="65571" name="Freeform 32"/>
            <p:cNvSpPr>
              <a:spLocks/>
            </p:cNvSpPr>
            <p:nvPr/>
          </p:nvSpPr>
          <p:spPr bwMode="auto">
            <a:xfrm>
              <a:off x="2759" y="2425"/>
              <a:ext cx="31" cy="81"/>
            </a:xfrm>
            <a:custGeom>
              <a:avLst/>
              <a:gdLst>
                <a:gd name="T0" fmla="*/ 31 w 31"/>
                <a:gd name="T1" fmla="*/ 81 h 81"/>
                <a:gd name="T2" fmla="*/ 20 w 31"/>
                <a:gd name="T3" fmla="*/ 81 h 81"/>
                <a:gd name="T4" fmla="*/ 20 w 31"/>
                <a:gd name="T5" fmla="*/ 19 h 81"/>
                <a:gd name="T6" fmla="*/ 16 w 31"/>
                <a:gd name="T7" fmla="*/ 23 h 81"/>
                <a:gd name="T8" fmla="*/ 12 w 31"/>
                <a:gd name="T9" fmla="*/ 27 h 81"/>
                <a:gd name="T10" fmla="*/ 4 w 31"/>
                <a:gd name="T11" fmla="*/ 31 h 81"/>
                <a:gd name="T12" fmla="*/ 0 w 31"/>
                <a:gd name="T13" fmla="*/ 31 h 81"/>
                <a:gd name="T14" fmla="*/ 0 w 31"/>
                <a:gd name="T15" fmla="*/ 23 h 81"/>
                <a:gd name="T16" fmla="*/ 8 w 31"/>
                <a:gd name="T17" fmla="*/ 19 h 81"/>
                <a:gd name="T18" fmla="*/ 16 w 31"/>
                <a:gd name="T19" fmla="*/ 11 h 81"/>
                <a:gd name="T20" fmla="*/ 20 w 31"/>
                <a:gd name="T21" fmla="*/ 7 h 81"/>
                <a:gd name="T22" fmla="*/ 24 w 31"/>
                <a:gd name="T23" fmla="*/ 0 h 81"/>
                <a:gd name="T24" fmla="*/ 31 w 31"/>
                <a:gd name="T25" fmla="*/ 0 h 81"/>
                <a:gd name="T26" fmla="*/ 31 w 31"/>
                <a:gd name="T27" fmla="*/ 81 h 8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1"/>
                <a:gd name="T43" fmla="*/ 0 h 81"/>
                <a:gd name="T44" fmla="*/ 31 w 31"/>
                <a:gd name="T45" fmla="*/ 81 h 8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1" h="81">
                  <a:moveTo>
                    <a:pt x="31" y="81"/>
                  </a:moveTo>
                  <a:lnTo>
                    <a:pt x="20" y="81"/>
                  </a:lnTo>
                  <a:lnTo>
                    <a:pt x="20" y="19"/>
                  </a:lnTo>
                  <a:lnTo>
                    <a:pt x="16" y="23"/>
                  </a:lnTo>
                  <a:lnTo>
                    <a:pt x="12" y="27"/>
                  </a:lnTo>
                  <a:lnTo>
                    <a:pt x="4" y="31"/>
                  </a:lnTo>
                  <a:lnTo>
                    <a:pt x="0" y="31"/>
                  </a:lnTo>
                  <a:lnTo>
                    <a:pt x="0" y="23"/>
                  </a:lnTo>
                  <a:lnTo>
                    <a:pt x="8" y="19"/>
                  </a:lnTo>
                  <a:lnTo>
                    <a:pt x="16" y="11"/>
                  </a:lnTo>
                  <a:lnTo>
                    <a:pt x="20" y="7"/>
                  </a:lnTo>
                  <a:lnTo>
                    <a:pt x="24" y="0"/>
                  </a:lnTo>
                  <a:lnTo>
                    <a:pt x="31" y="0"/>
                  </a:lnTo>
                  <a:lnTo>
                    <a:pt x="31" y="8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72" name="Freeform 33"/>
            <p:cNvSpPr>
              <a:spLocks/>
            </p:cNvSpPr>
            <p:nvPr/>
          </p:nvSpPr>
          <p:spPr bwMode="auto">
            <a:xfrm>
              <a:off x="3449" y="2510"/>
              <a:ext cx="54" cy="82"/>
            </a:xfrm>
            <a:custGeom>
              <a:avLst/>
              <a:gdLst>
                <a:gd name="T0" fmla="*/ 54 w 54"/>
                <a:gd name="T1" fmla="*/ 70 h 82"/>
                <a:gd name="T2" fmla="*/ 54 w 54"/>
                <a:gd name="T3" fmla="*/ 82 h 82"/>
                <a:gd name="T4" fmla="*/ 0 w 54"/>
                <a:gd name="T5" fmla="*/ 82 h 82"/>
                <a:gd name="T6" fmla="*/ 0 w 54"/>
                <a:gd name="T7" fmla="*/ 78 h 82"/>
                <a:gd name="T8" fmla="*/ 0 w 54"/>
                <a:gd name="T9" fmla="*/ 74 h 82"/>
                <a:gd name="T10" fmla="*/ 4 w 54"/>
                <a:gd name="T11" fmla="*/ 67 h 82"/>
                <a:gd name="T12" fmla="*/ 8 w 54"/>
                <a:gd name="T13" fmla="*/ 63 h 82"/>
                <a:gd name="T14" fmla="*/ 11 w 54"/>
                <a:gd name="T15" fmla="*/ 55 h 82"/>
                <a:gd name="T16" fmla="*/ 19 w 54"/>
                <a:gd name="T17" fmla="*/ 51 h 82"/>
                <a:gd name="T18" fmla="*/ 31 w 54"/>
                <a:gd name="T19" fmla="*/ 39 h 82"/>
                <a:gd name="T20" fmla="*/ 39 w 54"/>
                <a:gd name="T21" fmla="*/ 31 h 82"/>
                <a:gd name="T22" fmla="*/ 39 w 54"/>
                <a:gd name="T23" fmla="*/ 28 h 82"/>
                <a:gd name="T24" fmla="*/ 43 w 54"/>
                <a:gd name="T25" fmla="*/ 20 h 82"/>
                <a:gd name="T26" fmla="*/ 43 w 54"/>
                <a:gd name="T27" fmla="*/ 16 h 82"/>
                <a:gd name="T28" fmla="*/ 39 w 54"/>
                <a:gd name="T29" fmla="*/ 12 h 82"/>
                <a:gd name="T30" fmla="*/ 35 w 54"/>
                <a:gd name="T31" fmla="*/ 8 h 82"/>
                <a:gd name="T32" fmla="*/ 27 w 54"/>
                <a:gd name="T33" fmla="*/ 8 h 82"/>
                <a:gd name="T34" fmla="*/ 19 w 54"/>
                <a:gd name="T35" fmla="*/ 8 h 82"/>
                <a:gd name="T36" fmla="*/ 15 w 54"/>
                <a:gd name="T37" fmla="*/ 12 h 82"/>
                <a:gd name="T38" fmla="*/ 11 w 54"/>
                <a:gd name="T39" fmla="*/ 16 h 82"/>
                <a:gd name="T40" fmla="*/ 11 w 54"/>
                <a:gd name="T41" fmla="*/ 24 h 82"/>
                <a:gd name="T42" fmla="*/ 0 w 54"/>
                <a:gd name="T43" fmla="*/ 20 h 82"/>
                <a:gd name="T44" fmla="*/ 4 w 54"/>
                <a:gd name="T45" fmla="*/ 12 h 82"/>
                <a:gd name="T46" fmla="*/ 8 w 54"/>
                <a:gd name="T47" fmla="*/ 4 h 82"/>
                <a:gd name="T48" fmla="*/ 15 w 54"/>
                <a:gd name="T49" fmla="*/ 0 h 82"/>
                <a:gd name="T50" fmla="*/ 27 w 54"/>
                <a:gd name="T51" fmla="*/ 0 h 82"/>
                <a:gd name="T52" fmla="*/ 39 w 54"/>
                <a:gd name="T53" fmla="*/ 0 h 82"/>
                <a:gd name="T54" fmla="*/ 47 w 54"/>
                <a:gd name="T55" fmla="*/ 4 h 82"/>
                <a:gd name="T56" fmla="*/ 50 w 54"/>
                <a:gd name="T57" fmla="*/ 12 h 82"/>
                <a:gd name="T58" fmla="*/ 50 w 54"/>
                <a:gd name="T59" fmla="*/ 20 h 82"/>
                <a:gd name="T60" fmla="*/ 50 w 54"/>
                <a:gd name="T61" fmla="*/ 28 h 82"/>
                <a:gd name="T62" fmla="*/ 50 w 54"/>
                <a:gd name="T63" fmla="*/ 31 h 82"/>
                <a:gd name="T64" fmla="*/ 47 w 54"/>
                <a:gd name="T65" fmla="*/ 35 h 82"/>
                <a:gd name="T66" fmla="*/ 43 w 54"/>
                <a:gd name="T67" fmla="*/ 39 h 82"/>
                <a:gd name="T68" fmla="*/ 39 w 54"/>
                <a:gd name="T69" fmla="*/ 47 h 82"/>
                <a:gd name="T70" fmla="*/ 31 w 54"/>
                <a:gd name="T71" fmla="*/ 55 h 82"/>
                <a:gd name="T72" fmla="*/ 23 w 54"/>
                <a:gd name="T73" fmla="*/ 63 h 82"/>
                <a:gd name="T74" fmla="*/ 19 w 54"/>
                <a:gd name="T75" fmla="*/ 67 h 82"/>
                <a:gd name="T76" fmla="*/ 15 w 54"/>
                <a:gd name="T77" fmla="*/ 67 h 82"/>
                <a:gd name="T78" fmla="*/ 15 w 54"/>
                <a:gd name="T79" fmla="*/ 70 h 82"/>
                <a:gd name="T80" fmla="*/ 54 w 54"/>
                <a:gd name="T81" fmla="*/ 70 h 8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4"/>
                <a:gd name="T124" fmla="*/ 0 h 82"/>
                <a:gd name="T125" fmla="*/ 54 w 54"/>
                <a:gd name="T126" fmla="*/ 82 h 8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4" h="82">
                  <a:moveTo>
                    <a:pt x="54" y="70"/>
                  </a:moveTo>
                  <a:lnTo>
                    <a:pt x="54" y="82"/>
                  </a:lnTo>
                  <a:lnTo>
                    <a:pt x="0" y="82"/>
                  </a:lnTo>
                  <a:lnTo>
                    <a:pt x="0" y="78"/>
                  </a:lnTo>
                  <a:lnTo>
                    <a:pt x="0" y="74"/>
                  </a:lnTo>
                  <a:lnTo>
                    <a:pt x="4" y="67"/>
                  </a:lnTo>
                  <a:lnTo>
                    <a:pt x="8" y="63"/>
                  </a:lnTo>
                  <a:lnTo>
                    <a:pt x="11" y="55"/>
                  </a:lnTo>
                  <a:lnTo>
                    <a:pt x="19" y="51"/>
                  </a:lnTo>
                  <a:lnTo>
                    <a:pt x="31" y="39"/>
                  </a:lnTo>
                  <a:lnTo>
                    <a:pt x="39" y="31"/>
                  </a:lnTo>
                  <a:lnTo>
                    <a:pt x="39" y="28"/>
                  </a:lnTo>
                  <a:lnTo>
                    <a:pt x="43" y="20"/>
                  </a:lnTo>
                  <a:lnTo>
                    <a:pt x="43" y="16"/>
                  </a:lnTo>
                  <a:lnTo>
                    <a:pt x="39" y="12"/>
                  </a:lnTo>
                  <a:lnTo>
                    <a:pt x="35" y="8"/>
                  </a:lnTo>
                  <a:lnTo>
                    <a:pt x="27" y="8"/>
                  </a:lnTo>
                  <a:lnTo>
                    <a:pt x="19" y="8"/>
                  </a:lnTo>
                  <a:lnTo>
                    <a:pt x="15" y="12"/>
                  </a:lnTo>
                  <a:lnTo>
                    <a:pt x="11" y="16"/>
                  </a:lnTo>
                  <a:lnTo>
                    <a:pt x="11" y="24"/>
                  </a:lnTo>
                  <a:lnTo>
                    <a:pt x="0" y="20"/>
                  </a:lnTo>
                  <a:lnTo>
                    <a:pt x="4" y="12"/>
                  </a:lnTo>
                  <a:lnTo>
                    <a:pt x="8" y="4"/>
                  </a:lnTo>
                  <a:lnTo>
                    <a:pt x="15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47" y="4"/>
                  </a:lnTo>
                  <a:lnTo>
                    <a:pt x="50" y="12"/>
                  </a:lnTo>
                  <a:lnTo>
                    <a:pt x="50" y="20"/>
                  </a:lnTo>
                  <a:lnTo>
                    <a:pt x="50" y="28"/>
                  </a:lnTo>
                  <a:lnTo>
                    <a:pt x="50" y="31"/>
                  </a:lnTo>
                  <a:lnTo>
                    <a:pt x="47" y="35"/>
                  </a:lnTo>
                  <a:lnTo>
                    <a:pt x="43" y="39"/>
                  </a:lnTo>
                  <a:lnTo>
                    <a:pt x="39" y="47"/>
                  </a:lnTo>
                  <a:lnTo>
                    <a:pt x="31" y="55"/>
                  </a:lnTo>
                  <a:lnTo>
                    <a:pt x="23" y="63"/>
                  </a:lnTo>
                  <a:lnTo>
                    <a:pt x="19" y="67"/>
                  </a:lnTo>
                  <a:lnTo>
                    <a:pt x="15" y="67"/>
                  </a:lnTo>
                  <a:lnTo>
                    <a:pt x="15" y="70"/>
                  </a:lnTo>
                  <a:lnTo>
                    <a:pt x="54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73" name="Freeform 34"/>
            <p:cNvSpPr>
              <a:spLocks noEditPoints="1"/>
            </p:cNvSpPr>
            <p:nvPr/>
          </p:nvSpPr>
          <p:spPr bwMode="auto">
            <a:xfrm>
              <a:off x="2128" y="2487"/>
              <a:ext cx="51" cy="86"/>
            </a:xfrm>
            <a:custGeom>
              <a:avLst/>
              <a:gdLst>
                <a:gd name="T0" fmla="*/ 0 w 51"/>
                <a:gd name="T1" fmla="*/ 43 h 86"/>
                <a:gd name="T2" fmla="*/ 0 w 51"/>
                <a:gd name="T3" fmla="*/ 31 h 86"/>
                <a:gd name="T4" fmla="*/ 0 w 51"/>
                <a:gd name="T5" fmla="*/ 19 h 86"/>
                <a:gd name="T6" fmla="*/ 4 w 51"/>
                <a:gd name="T7" fmla="*/ 12 h 86"/>
                <a:gd name="T8" fmla="*/ 12 w 51"/>
                <a:gd name="T9" fmla="*/ 8 h 86"/>
                <a:gd name="T10" fmla="*/ 16 w 51"/>
                <a:gd name="T11" fmla="*/ 4 h 86"/>
                <a:gd name="T12" fmla="*/ 24 w 51"/>
                <a:gd name="T13" fmla="*/ 0 h 86"/>
                <a:gd name="T14" fmla="*/ 31 w 51"/>
                <a:gd name="T15" fmla="*/ 4 h 86"/>
                <a:gd name="T16" fmla="*/ 35 w 51"/>
                <a:gd name="T17" fmla="*/ 4 h 86"/>
                <a:gd name="T18" fmla="*/ 43 w 51"/>
                <a:gd name="T19" fmla="*/ 8 h 86"/>
                <a:gd name="T20" fmla="*/ 43 w 51"/>
                <a:gd name="T21" fmla="*/ 12 h 86"/>
                <a:gd name="T22" fmla="*/ 47 w 51"/>
                <a:gd name="T23" fmla="*/ 16 h 86"/>
                <a:gd name="T24" fmla="*/ 51 w 51"/>
                <a:gd name="T25" fmla="*/ 23 h 86"/>
                <a:gd name="T26" fmla="*/ 51 w 51"/>
                <a:gd name="T27" fmla="*/ 31 h 86"/>
                <a:gd name="T28" fmla="*/ 51 w 51"/>
                <a:gd name="T29" fmla="*/ 43 h 86"/>
                <a:gd name="T30" fmla="*/ 51 w 51"/>
                <a:gd name="T31" fmla="*/ 54 h 86"/>
                <a:gd name="T32" fmla="*/ 47 w 51"/>
                <a:gd name="T33" fmla="*/ 66 h 86"/>
                <a:gd name="T34" fmla="*/ 43 w 51"/>
                <a:gd name="T35" fmla="*/ 74 h 86"/>
                <a:gd name="T36" fmla="*/ 39 w 51"/>
                <a:gd name="T37" fmla="*/ 78 h 86"/>
                <a:gd name="T38" fmla="*/ 31 w 51"/>
                <a:gd name="T39" fmla="*/ 82 h 86"/>
                <a:gd name="T40" fmla="*/ 24 w 51"/>
                <a:gd name="T41" fmla="*/ 86 h 86"/>
                <a:gd name="T42" fmla="*/ 16 w 51"/>
                <a:gd name="T43" fmla="*/ 82 h 86"/>
                <a:gd name="T44" fmla="*/ 8 w 51"/>
                <a:gd name="T45" fmla="*/ 78 h 86"/>
                <a:gd name="T46" fmla="*/ 0 w 51"/>
                <a:gd name="T47" fmla="*/ 66 h 86"/>
                <a:gd name="T48" fmla="*/ 0 w 51"/>
                <a:gd name="T49" fmla="*/ 58 h 86"/>
                <a:gd name="T50" fmla="*/ 0 w 51"/>
                <a:gd name="T51" fmla="*/ 43 h 86"/>
                <a:gd name="T52" fmla="*/ 8 w 51"/>
                <a:gd name="T53" fmla="*/ 43 h 86"/>
                <a:gd name="T54" fmla="*/ 8 w 51"/>
                <a:gd name="T55" fmla="*/ 54 h 86"/>
                <a:gd name="T56" fmla="*/ 12 w 51"/>
                <a:gd name="T57" fmla="*/ 62 h 86"/>
                <a:gd name="T58" fmla="*/ 12 w 51"/>
                <a:gd name="T59" fmla="*/ 70 h 86"/>
                <a:gd name="T60" fmla="*/ 20 w 51"/>
                <a:gd name="T61" fmla="*/ 74 h 86"/>
                <a:gd name="T62" fmla="*/ 24 w 51"/>
                <a:gd name="T63" fmla="*/ 74 h 86"/>
                <a:gd name="T64" fmla="*/ 31 w 51"/>
                <a:gd name="T65" fmla="*/ 74 h 86"/>
                <a:gd name="T66" fmla="*/ 35 w 51"/>
                <a:gd name="T67" fmla="*/ 70 h 86"/>
                <a:gd name="T68" fmla="*/ 39 w 51"/>
                <a:gd name="T69" fmla="*/ 62 h 86"/>
                <a:gd name="T70" fmla="*/ 39 w 51"/>
                <a:gd name="T71" fmla="*/ 54 h 86"/>
                <a:gd name="T72" fmla="*/ 39 w 51"/>
                <a:gd name="T73" fmla="*/ 43 h 86"/>
                <a:gd name="T74" fmla="*/ 39 w 51"/>
                <a:gd name="T75" fmla="*/ 31 h 86"/>
                <a:gd name="T76" fmla="*/ 39 w 51"/>
                <a:gd name="T77" fmla="*/ 23 h 86"/>
                <a:gd name="T78" fmla="*/ 35 w 51"/>
                <a:gd name="T79" fmla="*/ 16 h 86"/>
                <a:gd name="T80" fmla="*/ 31 w 51"/>
                <a:gd name="T81" fmla="*/ 12 h 86"/>
                <a:gd name="T82" fmla="*/ 24 w 51"/>
                <a:gd name="T83" fmla="*/ 12 h 86"/>
                <a:gd name="T84" fmla="*/ 20 w 51"/>
                <a:gd name="T85" fmla="*/ 12 h 86"/>
                <a:gd name="T86" fmla="*/ 12 w 51"/>
                <a:gd name="T87" fmla="*/ 16 h 86"/>
                <a:gd name="T88" fmla="*/ 12 w 51"/>
                <a:gd name="T89" fmla="*/ 23 h 86"/>
                <a:gd name="T90" fmla="*/ 8 w 51"/>
                <a:gd name="T91" fmla="*/ 31 h 86"/>
                <a:gd name="T92" fmla="*/ 8 w 51"/>
                <a:gd name="T93" fmla="*/ 43 h 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1"/>
                <a:gd name="T142" fmla="*/ 0 h 86"/>
                <a:gd name="T143" fmla="*/ 51 w 51"/>
                <a:gd name="T144" fmla="*/ 86 h 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1" h="86">
                  <a:moveTo>
                    <a:pt x="0" y="43"/>
                  </a:moveTo>
                  <a:lnTo>
                    <a:pt x="0" y="31"/>
                  </a:lnTo>
                  <a:lnTo>
                    <a:pt x="0" y="19"/>
                  </a:lnTo>
                  <a:lnTo>
                    <a:pt x="4" y="12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4" y="0"/>
                  </a:lnTo>
                  <a:lnTo>
                    <a:pt x="31" y="4"/>
                  </a:lnTo>
                  <a:lnTo>
                    <a:pt x="35" y="4"/>
                  </a:lnTo>
                  <a:lnTo>
                    <a:pt x="43" y="8"/>
                  </a:lnTo>
                  <a:lnTo>
                    <a:pt x="43" y="12"/>
                  </a:lnTo>
                  <a:lnTo>
                    <a:pt x="47" y="16"/>
                  </a:lnTo>
                  <a:lnTo>
                    <a:pt x="51" y="23"/>
                  </a:lnTo>
                  <a:lnTo>
                    <a:pt x="51" y="31"/>
                  </a:lnTo>
                  <a:lnTo>
                    <a:pt x="51" y="43"/>
                  </a:lnTo>
                  <a:lnTo>
                    <a:pt x="51" y="54"/>
                  </a:lnTo>
                  <a:lnTo>
                    <a:pt x="47" y="66"/>
                  </a:lnTo>
                  <a:lnTo>
                    <a:pt x="43" y="74"/>
                  </a:lnTo>
                  <a:lnTo>
                    <a:pt x="39" y="78"/>
                  </a:lnTo>
                  <a:lnTo>
                    <a:pt x="31" y="82"/>
                  </a:lnTo>
                  <a:lnTo>
                    <a:pt x="24" y="86"/>
                  </a:lnTo>
                  <a:lnTo>
                    <a:pt x="16" y="82"/>
                  </a:lnTo>
                  <a:lnTo>
                    <a:pt x="8" y="78"/>
                  </a:lnTo>
                  <a:lnTo>
                    <a:pt x="0" y="66"/>
                  </a:lnTo>
                  <a:lnTo>
                    <a:pt x="0" y="58"/>
                  </a:lnTo>
                  <a:lnTo>
                    <a:pt x="0" y="43"/>
                  </a:lnTo>
                  <a:close/>
                  <a:moveTo>
                    <a:pt x="8" y="43"/>
                  </a:moveTo>
                  <a:lnTo>
                    <a:pt x="8" y="54"/>
                  </a:lnTo>
                  <a:lnTo>
                    <a:pt x="12" y="62"/>
                  </a:lnTo>
                  <a:lnTo>
                    <a:pt x="12" y="70"/>
                  </a:lnTo>
                  <a:lnTo>
                    <a:pt x="20" y="74"/>
                  </a:lnTo>
                  <a:lnTo>
                    <a:pt x="24" y="74"/>
                  </a:lnTo>
                  <a:lnTo>
                    <a:pt x="31" y="74"/>
                  </a:lnTo>
                  <a:lnTo>
                    <a:pt x="35" y="70"/>
                  </a:lnTo>
                  <a:lnTo>
                    <a:pt x="39" y="62"/>
                  </a:lnTo>
                  <a:lnTo>
                    <a:pt x="39" y="54"/>
                  </a:lnTo>
                  <a:lnTo>
                    <a:pt x="39" y="43"/>
                  </a:lnTo>
                  <a:lnTo>
                    <a:pt x="39" y="31"/>
                  </a:lnTo>
                  <a:lnTo>
                    <a:pt x="39" y="23"/>
                  </a:lnTo>
                  <a:lnTo>
                    <a:pt x="35" y="16"/>
                  </a:lnTo>
                  <a:lnTo>
                    <a:pt x="31" y="12"/>
                  </a:lnTo>
                  <a:lnTo>
                    <a:pt x="24" y="12"/>
                  </a:lnTo>
                  <a:lnTo>
                    <a:pt x="20" y="12"/>
                  </a:lnTo>
                  <a:lnTo>
                    <a:pt x="12" y="16"/>
                  </a:lnTo>
                  <a:lnTo>
                    <a:pt x="12" y="23"/>
                  </a:lnTo>
                  <a:lnTo>
                    <a:pt x="8" y="31"/>
                  </a:lnTo>
                  <a:lnTo>
                    <a:pt x="8" y="4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74" name="Freeform 35"/>
            <p:cNvSpPr>
              <a:spLocks/>
            </p:cNvSpPr>
            <p:nvPr/>
          </p:nvSpPr>
          <p:spPr bwMode="auto">
            <a:xfrm>
              <a:off x="3496" y="2253"/>
              <a:ext cx="54" cy="82"/>
            </a:xfrm>
            <a:custGeom>
              <a:avLst/>
              <a:gdLst>
                <a:gd name="T0" fmla="*/ 0 w 54"/>
                <a:gd name="T1" fmla="*/ 63 h 82"/>
                <a:gd name="T2" fmla="*/ 11 w 54"/>
                <a:gd name="T3" fmla="*/ 59 h 82"/>
                <a:gd name="T4" fmla="*/ 15 w 54"/>
                <a:gd name="T5" fmla="*/ 66 h 82"/>
                <a:gd name="T6" fmla="*/ 19 w 54"/>
                <a:gd name="T7" fmla="*/ 70 h 82"/>
                <a:gd name="T8" fmla="*/ 23 w 54"/>
                <a:gd name="T9" fmla="*/ 74 h 82"/>
                <a:gd name="T10" fmla="*/ 27 w 54"/>
                <a:gd name="T11" fmla="*/ 74 h 82"/>
                <a:gd name="T12" fmla="*/ 35 w 54"/>
                <a:gd name="T13" fmla="*/ 74 h 82"/>
                <a:gd name="T14" fmla="*/ 38 w 54"/>
                <a:gd name="T15" fmla="*/ 70 h 82"/>
                <a:gd name="T16" fmla="*/ 42 w 54"/>
                <a:gd name="T17" fmla="*/ 63 h 82"/>
                <a:gd name="T18" fmla="*/ 42 w 54"/>
                <a:gd name="T19" fmla="*/ 59 h 82"/>
                <a:gd name="T20" fmla="*/ 42 w 54"/>
                <a:gd name="T21" fmla="*/ 51 h 82"/>
                <a:gd name="T22" fmla="*/ 38 w 54"/>
                <a:gd name="T23" fmla="*/ 47 h 82"/>
                <a:gd name="T24" fmla="*/ 35 w 54"/>
                <a:gd name="T25" fmla="*/ 43 h 82"/>
                <a:gd name="T26" fmla="*/ 27 w 54"/>
                <a:gd name="T27" fmla="*/ 43 h 82"/>
                <a:gd name="T28" fmla="*/ 27 w 54"/>
                <a:gd name="T29" fmla="*/ 43 h 82"/>
                <a:gd name="T30" fmla="*/ 23 w 54"/>
                <a:gd name="T31" fmla="*/ 43 h 82"/>
                <a:gd name="T32" fmla="*/ 23 w 54"/>
                <a:gd name="T33" fmla="*/ 35 h 82"/>
                <a:gd name="T34" fmla="*/ 23 w 54"/>
                <a:gd name="T35" fmla="*/ 35 h 82"/>
                <a:gd name="T36" fmla="*/ 23 w 54"/>
                <a:gd name="T37" fmla="*/ 35 h 82"/>
                <a:gd name="T38" fmla="*/ 31 w 54"/>
                <a:gd name="T39" fmla="*/ 35 h 82"/>
                <a:gd name="T40" fmla="*/ 35 w 54"/>
                <a:gd name="T41" fmla="*/ 31 h 82"/>
                <a:gd name="T42" fmla="*/ 38 w 54"/>
                <a:gd name="T43" fmla="*/ 28 h 82"/>
                <a:gd name="T44" fmla="*/ 38 w 54"/>
                <a:gd name="T45" fmla="*/ 24 h 82"/>
                <a:gd name="T46" fmla="*/ 38 w 54"/>
                <a:gd name="T47" fmla="*/ 16 h 82"/>
                <a:gd name="T48" fmla="*/ 35 w 54"/>
                <a:gd name="T49" fmla="*/ 12 h 82"/>
                <a:gd name="T50" fmla="*/ 31 w 54"/>
                <a:gd name="T51" fmla="*/ 12 h 82"/>
                <a:gd name="T52" fmla="*/ 27 w 54"/>
                <a:gd name="T53" fmla="*/ 12 h 82"/>
                <a:gd name="T54" fmla="*/ 23 w 54"/>
                <a:gd name="T55" fmla="*/ 12 h 82"/>
                <a:gd name="T56" fmla="*/ 19 w 54"/>
                <a:gd name="T57" fmla="*/ 12 h 82"/>
                <a:gd name="T58" fmla="*/ 15 w 54"/>
                <a:gd name="T59" fmla="*/ 20 h 82"/>
                <a:gd name="T60" fmla="*/ 11 w 54"/>
                <a:gd name="T61" fmla="*/ 24 h 82"/>
                <a:gd name="T62" fmla="*/ 3 w 54"/>
                <a:gd name="T63" fmla="*/ 24 h 82"/>
                <a:gd name="T64" fmla="*/ 7 w 54"/>
                <a:gd name="T65" fmla="*/ 12 h 82"/>
                <a:gd name="T66" fmla="*/ 11 w 54"/>
                <a:gd name="T67" fmla="*/ 8 h 82"/>
                <a:gd name="T68" fmla="*/ 19 w 54"/>
                <a:gd name="T69" fmla="*/ 4 h 82"/>
                <a:gd name="T70" fmla="*/ 27 w 54"/>
                <a:gd name="T71" fmla="*/ 0 h 82"/>
                <a:gd name="T72" fmla="*/ 35 w 54"/>
                <a:gd name="T73" fmla="*/ 0 h 82"/>
                <a:gd name="T74" fmla="*/ 38 w 54"/>
                <a:gd name="T75" fmla="*/ 4 h 82"/>
                <a:gd name="T76" fmla="*/ 42 w 54"/>
                <a:gd name="T77" fmla="*/ 8 h 82"/>
                <a:gd name="T78" fmla="*/ 46 w 54"/>
                <a:gd name="T79" fmla="*/ 12 h 82"/>
                <a:gd name="T80" fmla="*/ 50 w 54"/>
                <a:gd name="T81" fmla="*/ 16 h 82"/>
                <a:gd name="T82" fmla="*/ 50 w 54"/>
                <a:gd name="T83" fmla="*/ 20 h 82"/>
                <a:gd name="T84" fmla="*/ 50 w 54"/>
                <a:gd name="T85" fmla="*/ 28 h 82"/>
                <a:gd name="T86" fmla="*/ 46 w 54"/>
                <a:gd name="T87" fmla="*/ 31 h 82"/>
                <a:gd name="T88" fmla="*/ 42 w 54"/>
                <a:gd name="T89" fmla="*/ 35 h 82"/>
                <a:gd name="T90" fmla="*/ 38 w 54"/>
                <a:gd name="T91" fmla="*/ 39 h 82"/>
                <a:gd name="T92" fmla="*/ 46 w 54"/>
                <a:gd name="T93" fmla="*/ 39 h 82"/>
                <a:gd name="T94" fmla="*/ 50 w 54"/>
                <a:gd name="T95" fmla="*/ 43 h 82"/>
                <a:gd name="T96" fmla="*/ 54 w 54"/>
                <a:gd name="T97" fmla="*/ 51 h 82"/>
                <a:gd name="T98" fmla="*/ 54 w 54"/>
                <a:gd name="T99" fmla="*/ 59 h 82"/>
                <a:gd name="T100" fmla="*/ 54 w 54"/>
                <a:gd name="T101" fmla="*/ 66 h 82"/>
                <a:gd name="T102" fmla="*/ 46 w 54"/>
                <a:gd name="T103" fmla="*/ 78 h 82"/>
                <a:gd name="T104" fmla="*/ 38 w 54"/>
                <a:gd name="T105" fmla="*/ 82 h 82"/>
                <a:gd name="T106" fmla="*/ 27 w 54"/>
                <a:gd name="T107" fmla="*/ 82 h 82"/>
                <a:gd name="T108" fmla="*/ 19 w 54"/>
                <a:gd name="T109" fmla="*/ 82 h 82"/>
                <a:gd name="T110" fmla="*/ 11 w 54"/>
                <a:gd name="T111" fmla="*/ 78 h 82"/>
                <a:gd name="T112" fmla="*/ 3 w 54"/>
                <a:gd name="T113" fmla="*/ 70 h 82"/>
                <a:gd name="T114" fmla="*/ 0 w 54"/>
                <a:gd name="T115" fmla="*/ 63 h 8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4"/>
                <a:gd name="T175" fmla="*/ 0 h 82"/>
                <a:gd name="T176" fmla="*/ 54 w 54"/>
                <a:gd name="T177" fmla="*/ 82 h 8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4" h="82">
                  <a:moveTo>
                    <a:pt x="0" y="63"/>
                  </a:moveTo>
                  <a:lnTo>
                    <a:pt x="11" y="59"/>
                  </a:lnTo>
                  <a:lnTo>
                    <a:pt x="15" y="66"/>
                  </a:lnTo>
                  <a:lnTo>
                    <a:pt x="19" y="70"/>
                  </a:lnTo>
                  <a:lnTo>
                    <a:pt x="23" y="74"/>
                  </a:lnTo>
                  <a:lnTo>
                    <a:pt x="27" y="74"/>
                  </a:lnTo>
                  <a:lnTo>
                    <a:pt x="35" y="74"/>
                  </a:lnTo>
                  <a:lnTo>
                    <a:pt x="38" y="70"/>
                  </a:lnTo>
                  <a:lnTo>
                    <a:pt x="42" y="63"/>
                  </a:lnTo>
                  <a:lnTo>
                    <a:pt x="42" y="59"/>
                  </a:lnTo>
                  <a:lnTo>
                    <a:pt x="42" y="51"/>
                  </a:lnTo>
                  <a:lnTo>
                    <a:pt x="38" y="47"/>
                  </a:lnTo>
                  <a:lnTo>
                    <a:pt x="35" y="43"/>
                  </a:lnTo>
                  <a:lnTo>
                    <a:pt x="27" y="43"/>
                  </a:lnTo>
                  <a:lnTo>
                    <a:pt x="23" y="43"/>
                  </a:lnTo>
                  <a:lnTo>
                    <a:pt x="23" y="35"/>
                  </a:lnTo>
                  <a:lnTo>
                    <a:pt x="31" y="35"/>
                  </a:lnTo>
                  <a:lnTo>
                    <a:pt x="35" y="31"/>
                  </a:lnTo>
                  <a:lnTo>
                    <a:pt x="38" y="28"/>
                  </a:lnTo>
                  <a:lnTo>
                    <a:pt x="38" y="24"/>
                  </a:lnTo>
                  <a:lnTo>
                    <a:pt x="38" y="16"/>
                  </a:lnTo>
                  <a:lnTo>
                    <a:pt x="35" y="12"/>
                  </a:lnTo>
                  <a:lnTo>
                    <a:pt x="31" y="12"/>
                  </a:lnTo>
                  <a:lnTo>
                    <a:pt x="27" y="12"/>
                  </a:lnTo>
                  <a:lnTo>
                    <a:pt x="23" y="12"/>
                  </a:lnTo>
                  <a:lnTo>
                    <a:pt x="19" y="12"/>
                  </a:lnTo>
                  <a:lnTo>
                    <a:pt x="15" y="20"/>
                  </a:lnTo>
                  <a:lnTo>
                    <a:pt x="11" y="24"/>
                  </a:lnTo>
                  <a:lnTo>
                    <a:pt x="3" y="24"/>
                  </a:lnTo>
                  <a:lnTo>
                    <a:pt x="7" y="12"/>
                  </a:lnTo>
                  <a:lnTo>
                    <a:pt x="11" y="8"/>
                  </a:lnTo>
                  <a:lnTo>
                    <a:pt x="19" y="4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8" y="4"/>
                  </a:lnTo>
                  <a:lnTo>
                    <a:pt x="42" y="8"/>
                  </a:lnTo>
                  <a:lnTo>
                    <a:pt x="46" y="12"/>
                  </a:lnTo>
                  <a:lnTo>
                    <a:pt x="50" y="16"/>
                  </a:lnTo>
                  <a:lnTo>
                    <a:pt x="50" y="20"/>
                  </a:lnTo>
                  <a:lnTo>
                    <a:pt x="50" y="28"/>
                  </a:lnTo>
                  <a:lnTo>
                    <a:pt x="46" y="31"/>
                  </a:lnTo>
                  <a:lnTo>
                    <a:pt x="42" y="35"/>
                  </a:lnTo>
                  <a:lnTo>
                    <a:pt x="38" y="39"/>
                  </a:lnTo>
                  <a:lnTo>
                    <a:pt x="46" y="39"/>
                  </a:lnTo>
                  <a:lnTo>
                    <a:pt x="50" y="43"/>
                  </a:lnTo>
                  <a:lnTo>
                    <a:pt x="54" y="51"/>
                  </a:lnTo>
                  <a:lnTo>
                    <a:pt x="54" y="59"/>
                  </a:lnTo>
                  <a:lnTo>
                    <a:pt x="54" y="66"/>
                  </a:lnTo>
                  <a:lnTo>
                    <a:pt x="46" y="78"/>
                  </a:lnTo>
                  <a:lnTo>
                    <a:pt x="38" y="82"/>
                  </a:lnTo>
                  <a:lnTo>
                    <a:pt x="27" y="82"/>
                  </a:lnTo>
                  <a:lnTo>
                    <a:pt x="19" y="82"/>
                  </a:lnTo>
                  <a:lnTo>
                    <a:pt x="11" y="78"/>
                  </a:lnTo>
                  <a:lnTo>
                    <a:pt x="3" y="70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75" name="Line 36"/>
            <p:cNvSpPr>
              <a:spLocks noChangeShapeType="1"/>
            </p:cNvSpPr>
            <p:nvPr/>
          </p:nvSpPr>
          <p:spPr bwMode="auto">
            <a:xfrm flipH="1">
              <a:off x="418" y="2744"/>
              <a:ext cx="709" cy="3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76" name="Line 37"/>
            <p:cNvSpPr>
              <a:spLocks noChangeShapeType="1"/>
            </p:cNvSpPr>
            <p:nvPr/>
          </p:nvSpPr>
          <p:spPr bwMode="auto">
            <a:xfrm flipH="1">
              <a:off x="702" y="2744"/>
              <a:ext cx="433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77" name="Line 38"/>
            <p:cNvSpPr>
              <a:spLocks noChangeShapeType="1"/>
            </p:cNvSpPr>
            <p:nvPr/>
          </p:nvSpPr>
          <p:spPr bwMode="auto">
            <a:xfrm>
              <a:off x="1135" y="2744"/>
              <a:ext cx="424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78" name="Line 39"/>
            <p:cNvSpPr>
              <a:spLocks noChangeShapeType="1"/>
            </p:cNvSpPr>
            <p:nvPr/>
          </p:nvSpPr>
          <p:spPr bwMode="auto">
            <a:xfrm>
              <a:off x="1135" y="2744"/>
              <a:ext cx="701" cy="3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79" name="Line 40"/>
            <p:cNvSpPr>
              <a:spLocks noChangeShapeType="1"/>
            </p:cNvSpPr>
            <p:nvPr/>
          </p:nvSpPr>
          <p:spPr bwMode="auto">
            <a:xfrm flipV="1">
              <a:off x="2467" y="2756"/>
              <a:ext cx="390" cy="2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80" name="Line 41"/>
            <p:cNvSpPr>
              <a:spLocks noChangeShapeType="1"/>
            </p:cNvSpPr>
            <p:nvPr/>
          </p:nvSpPr>
          <p:spPr bwMode="auto">
            <a:xfrm flipH="1">
              <a:off x="2724" y="2756"/>
              <a:ext cx="140" cy="2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81" name="Line 42"/>
            <p:cNvSpPr>
              <a:spLocks noChangeShapeType="1"/>
            </p:cNvSpPr>
            <p:nvPr/>
          </p:nvSpPr>
          <p:spPr bwMode="auto">
            <a:xfrm>
              <a:off x="2872" y="2744"/>
              <a:ext cx="156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82" name="Line 43"/>
            <p:cNvSpPr>
              <a:spLocks noChangeShapeType="1"/>
            </p:cNvSpPr>
            <p:nvPr/>
          </p:nvSpPr>
          <p:spPr bwMode="auto">
            <a:xfrm>
              <a:off x="2872" y="2744"/>
              <a:ext cx="433" cy="3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83" name="Line 44"/>
            <p:cNvSpPr>
              <a:spLocks noChangeShapeType="1"/>
            </p:cNvSpPr>
            <p:nvPr/>
          </p:nvSpPr>
          <p:spPr bwMode="auto">
            <a:xfrm flipH="1">
              <a:off x="3702" y="2756"/>
              <a:ext cx="425" cy="2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84" name="Line 45"/>
            <p:cNvSpPr>
              <a:spLocks noChangeShapeType="1"/>
            </p:cNvSpPr>
            <p:nvPr/>
          </p:nvSpPr>
          <p:spPr bwMode="auto">
            <a:xfrm flipH="1">
              <a:off x="3893" y="2748"/>
              <a:ext cx="249" cy="2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85" name="Line 46"/>
            <p:cNvSpPr>
              <a:spLocks noChangeShapeType="1"/>
            </p:cNvSpPr>
            <p:nvPr/>
          </p:nvSpPr>
          <p:spPr bwMode="auto">
            <a:xfrm>
              <a:off x="4142" y="2748"/>
              <a:ext cx="1" cy="2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86" name="Line 47"/>
            <p:cNvSpPr>
              <a:spLocks noChangeShapeType="1"/>
            </p:cNvSpPr>
            <p:nvPr/>
          </p:nvSpPr>
          <p:spPr bwMode="auto">
            <a:xfrm>
              <a:off x="4142" y="2740"/>
              <a:ext cx="834" cy="3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87" name="Line 48"/>
            <p:cNvSpPr>
              <a:spLocks noChangeShapeType="1"/>
            </p:cNvSpPr>
            <p:nvPr/>
          </p:nvSpPr>
          <p:spPr bwMode="auto">
            <a:xfrm flipH="1">
              <a:off x="449" y="3223"/>
              <a:ext cx="261" cy="3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88" name="Line 49"/>
            <p:cNvSpPr>
              <a:spLocks noChangeShapeType="1"/>
            </p:cNvSpPr>
            <p:nvPr/>
          </p:nvSpPr>
          <p:spPr bwMode="auto">
            <a:xfrm flipH="1">
              <a:off x="644" y="3223"/>
              <a:ext cx="58" cy="3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89" name="Line 50"/>
            <p:cNvSpPr>
              <a:spLocks noChangeShapeType="1"/>
            </p:cNvSpPr>
            <p:nvPr/>
          </p:nvSpPr>
          <p:spPr bwMode="auto">
            <a:xfrm>
              <a:off x="722" y="3231"/>
              <a:ext cx="101" cy="3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90" name="Line 51"/>
            <p:cNvSpPr>
              <a:spLocks noChangeShapeType="1"/>
            </p:cNvSpPr>
            <p:nvPr/>
          </p:nvSpPr>
          <p:spPr bwMode="auto">
            <a:xfrm>
              <a:off x="722" y="3207"/>
              <a:ext cx="315" cy="3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91" name="Line 52"/>
            <p:cNvSpPr>
              <a:spLocks noChangeShapeType="1"/>
            </p:cNvSpPr>
            <p:nvPr/>
          </p:nvSpPr>
          <p:spPr bwMode="auto">
            <a:xfrm flipH="1">
              <a:off x="1306" y="3223"/>
              <a:ext cx="261" cy="3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92" name="Line 53"/>
            <p:cNvSpPr>
              <a:spLocks noChangeShapeType="1"/>
            </p:cNvSpPr>
            <p:nvPr/>
          </p:nvSpPr>
          <p:spPr bwMode="auto">
            <a:xfrm flipH="1">
              <a:off x="1509" y="3223"/>
              <a:ext cx="50" cy="3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93" name="Line 54"/>
            <p:cNvSpPr>
              <a:spLocks noChangeShapeType="1"/>
            </p:cNvSpPr>
            <p:nvPr/>
          </p:nvSpPr>
          <p:spPr bwMode="auto">
            <a:xfrm>
              <a:off x="1559" y="3223"/>
              <a:ext cx="137" cy="3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94" name="Line 55"/>
            <p:cNvSpPr>
              <a:spLocks noChangeShapeType="1"/>
            </p:cNvSpPr>
            <p:nvPr/>
          </p:nvSpPr>
          <p:spPr bwMode="auto">
            <a:xfrm>
              <a:off x="1563" y="3223"/>
              <a:ext cx="339" cy="3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95" name="Line 56"/>
            <p:cNvSpPr>
              <a:spLocks noChangeShapeType="1"/>
            </p:cNvSpPr>
            <p:nvPr/>
          </p:nvSpPr>
          <p:spPr bwMode="auto">
            <a:xfrm flipH="1">
              <a:off x="2179" y="3223"/>
              <a:ext cx="288" cy="2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96" name="Line 57"/>
            <p:cNvSpPr>
              <a:spLocks noChangeShapeType="1"/>
            </p:cNvSpPr>
            <p:nvPr/>
          </p:nvSpPr>
          <p:spPr bwMode="auto">
            <a:xfrm flipH="1">
              <a:off x="2366" y="3223"/>
              <a:ext cx="101" cy="3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97" name="Line 58"/>
            <p:cNvSpPr>
              <a:spLocks noChangeShapeType="1"/>
            </p:cNvSpPr>
            <p:nvPr/>
          </p:nvSpPr>
          <p:spPr bwMode="auto">
            <a:xfrm>
              <a:off x="2467" y="3223"/>
              <a:ext cx="109" cy="3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98" name="Line 59"/>
            <p:cNvSpPr>
              <a:spLocks noChangeShapeType="1"/>
            </p:cNvSpPr>
            <p:nvPr/>
          </p:nvSpPr>
          <p:spPr bwMode="auto">
            <a:xfrm>
              <a:off x="2475" y="3223"/>
              <a:ext cx="265" cy="3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99" name="Line 60"/>
            <p:cNvSpPr>
              <a:spLocks noChangeShapeType="1"/>
            </p:cNvSpPr>
            <p:nvPr/>
          </p:nvSpPr>
          <p:spPr bwMode="auto">
            <a:xfrm flipH="1">
              <a:off x="3036" y="3223"/>
              <a:ext cx="269" cy="3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00" name="Line 61"/>
            <p:cNvSpPr>
              <a:spLocks noChangeShapeType="1"/>
            </p:cNvSpPr>
            <p:nvPr/>
          </p:nvSpPr>
          <p:spPr bwMode="auto">
            <a:xfrm flipH="1">
              <a:off x="3223" y="3223"/>
              <a:ext cx="74" cy="3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01" name="Line 62"/>
            <p:cNvSpPr>
              <a:spLocks noChangeShapeType="1"/>
            </p:cNvSpPr>
            <p:nvPr/>
          </p:nvSpPr>
          <p:spPr bwMode="auto">
            <a:xfrm>
              <a:off x="3289" y="3223"/>
              <a:ext cx="129" cy="3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02" name="Line 63"/>
            <p:cNvSpPr>
              <a:spLocks noChangeShapeType="1"/>
            </p:cNvSpPr>
            <p:nvPr/>
          </p:nvSpPr>
          <p:spPr bwMode="auto">
            <a:xfrm>
              <a:off x="3309" y="3215"/>
              <a:ext cx="280" cy="3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03" name="Line 64"/>
            <p:cNvSpPr>
              <a:spLocks noChangeShapeType="1"/>
            </p:cNvSpPr>
            <p:nvPr/>
          </p:nvSpPr>
          <p:spPr bwMode="auto">
            <a:xfrm flipH="1">
              <a:off x="3885" y="3223"/>
              <a:ext cx="257" cy="3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04" name="Line 65"/>
            <p:cNvSpPr>
              <a:spLocks noChangeShapeType="1"/>
            </p:cNvSpPr>
            <p:nvPr/>
          </p:nvSpPr>
          <p:spPr bwMode="auto">
            <a:xfrm flipH="1">
              <a:off x="4080" y="3223"/>
              <a:ext cx="54" cy="2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05" name="Line 66"/>
            <p:cNvSpPr>
              <a:spLocks noChangeShapeType="1"/>
            </p:cNvSpPr>
            <p:nvPr/>
          </p:nvSpPr>
          <p:spPr bwMode="auto">
            <a:xfrm>
              <a:off x="4142" y="3223"/>
              <a:ext cx="133" cy="3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06" name="Line 67"/>
            <p:cNvSpPr>
              <a:spLocks noChangeShapeType="1"/>
            </p:cNvSpPr>
            <p:nvPr/>
          </p:nvSpPr>
          <p:spPr bwMode="auto">
            <a:xfrm>
              <a:off x="4142" y="3223"/>
              <a:ext cx="320" cy="2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07" name="Line 68"/>
            <p:cNvSpPr>
              <a:spLocks noChangeShapeType="1"/>
            </p:cNvSpPr>
            <p:nvPr/>
          </p:nvSpPr>
          <p:spPr bwMode="auto">
            <a:xfrm flipH="1">
              <a:off x="4750" y="3223"/>
              <a:ext cx="226" cy="3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08" name="Line 69"/>
            <p:cNvSpPr>
              <a:spLocks noChangeShapeType="1"/>
            </p:cNvSpPr>
            <p:nvPr/>
          </p:nvSpPr>
          <p:spPr bwMode="auto">
            <a:xfrm flipH="1">
              <a:off x="4945" y="3223"/>
              <a:ext cx="31" cy="3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09" name="Line 70"/>
            <p:cNvSpPr>
              <a:spLocks noChangeShapeType="1"/>
            </p:cNvSpPr>
            <p:nvPr/>
          </p:nvSpPr>
          <p:spPr bwMode="auto">
            <a:xfrm>
              <a:off x="4976" y="3223"/>
              <a:ext cx="156" cy="3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10" name="Line 71"/>
            <p:cNvSpPr>
              <a:spLocks noChangeShapeType="1"/>
            </p:cNvSpPr>
            <p:nvPr/>
          </p:nvSpPr>
          <p:spPr bwMode="auto">
            <a:xfrm>
              <a:off x="4984" y="3215"/>
              <a:ext cx="327" cy="3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11" name="Line 72"/>
            <p:cNvSpPr>
              <a:spLocks noChangeShapeType="1"/>
            </p:cNvSpPr>
            <p:nvPr/>
          </p:nvSpPr>
          <p:spPr bwMode="auto">
            <a:xfrm flipH="1">
              <a:off x="1143" y="2327"/>
              <a:ext cx="1729" cy="2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12" name="Line 73"/>
            <p:cNvSpPr>
              <a:spLocks noChangeShapeType="1"/>
            </p:cNvSpPr>
            <p:nvPr/>
          </p:nvSpPr>
          <p:spPr bwMode="auto">
            <a:xfrm>
              <a:off x="2864" y="2327"/>
              <a:ext cx="1" cy="2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13" name="Line 74"/>
            <p:cNvSpPr>
              <a:spLocks noChangeShapeType="1"/>
            </p:cNvSpPr>
            <p:nvPr/>
          </p:nvSpPr>
          <p:spPr bwMode="auto">
            <a:xfrm>
              <a:off x="2857" y="2327"/>
              <a:ext cx="1293" cy="2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14" name="Line 75"/>
            <p:cNvSpPr>
              <a:spLocks noChangeShapeType="1"/>
            </p:cNvSpPr>
            <p:nvPr/>
          </p:nvSpPr>
          <p:spPr bwMode="auto">
            <a:xfrm>
              <a:off x="2872" y="2327"/>
              <a:ext cx="2455" cy="2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15" name="Rectangle 76"/>
            <p:cNvSpPr>
              <a:spLocks noChangeArrowheads="1"/>
            </p:cNvSpPr>
            <p:nvPr/>
          </p:nvSpPr>
          <p:spPr bwMode="auto">
            <a:xfrm>
              <a:off x="363" y="3523"/>
              <a:ext cx="172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16" name="Rectangle 77"/>
            <p:cNvSpPr>
              <a:spLocks noChangeArrowheads="1"/>
            </p:cNvSpPr>
            <p:nvPr/>
          </p:nvSpPr>
          <p:spPr bwMode="auto">
            <a:xfrm>
              <a:off x="363" y="3523"/>
              <a:ext cx="172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17" name="Freeform 78"/>
            <p:cNvSpPr>
              <a:spLocks/>
            </p:cNvSpPr>
            <p:nvPr/>
          </p:nvSpPr>
          <p:spPr bwMode="auto">
            <a:xfrm>
              <a:off x="430" y="3570"/>
              <a:ext cx="54" cy="81"/>
            </a:xfrm>
            <a:custGeom>
              <a:avLst/>
              <a:gdLst>
                <a:gd name="T0" fmla="*/ 0 w 54"/>
                <a:gd name="T1" fmla="*/ 81 h 81"/>
                <a:gd name="T2" fmla="*/ 0 w 54"/>
                <a:gd name="T3" fmla="*/ 0 h 81"/>
                <a:gd name="T4" fmla="*/ 54 w 54"/>
                <a:gd name="T5" fmla="*/ 0 h 81"/>
                <a:gd name="T6" fmla="*/ 54 w 54"/>
                <a:gd name="T7" fmla="*/ 11 h 81"/>
                <a:gd name="T8" fmla="*/ 11 w 54"/>
                <a:gd name="T9" fmla="*/ 11 h 81"/>
                <a:gd name="T10" fmla="*/ 11 w 54"/>
                <a:gd name="T11" fmla="*/ 35 h 81"/>
                <a:gd name="T12" fmla="*/ 46 w 54"/>
                <a:gd name="T13" fmla="*/ 35 h 81"/>
                <a:gd name="T14" fmla="*/ 46 w 54"/>
                <a:gd name="T15" fmla="*/ 46 h 81"/>
                <a:gd name="T16" fmla="*/ 11 w 54"/>
                <a:gd name="T17" fmla="*/ 46 h 81"/>
                <a:gd name="T18" fmla="*/ 11 w 54"/>
                <a:gd name="T19" fmla="*/ 81 h 81"/>
                <a:gd name="T20" fmla="*/ 0 w 54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"/>
                <a:gd name="T34" fmla="*/ 0 h 81"/>
                <a:gd name="T35" fmla="*/ 54 w 54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" h="81">
                  <a:moveTo>
                    <a:pt x="0" y="81"/>
                  </a:moveTo>
                  <a:lnTo>
                    <a:pt x="0" y="0"/>
                  </a:lnTo>
                  <a:lnTo>
                    <a:pt x="54" y="0"/>
                  </a:lnTo>
                  <a:lnTo>
                    <a:pt x="54" y="11"/>
                  </a:lnTo>
                  <a:lnTo>
                    <a:pt x="11" y="11"/>
                  </a:lnTo>
                  <a:lnTo>
                    <a:pt x="11" y="35"/>
                  </a:lnTo>
                  <a:lnTo>
                    <a:pt x="46" y="35"/>
                  </a:lnTo>
                  <a:lnTo>
                    <a:pt x="46" y="46"/>
                  </a:lnTo>
                  <a:lnTo>
                    <a:pt x="11" y="46"/>
                  </a:lnTo>
                  <a:lnTo>
                    <a:pt x="11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18" name="Rectangle 79"/>
            <p:cNvSpPr>
              <a:spLocks noChangeArrowheads="1"/>
            </p:cNvSpPr>
            <p:nvPr/>
          </p:nvSpPr>
          <p:spPr bwMode="auto">
            <a:xfrm>
              <a:off x="554" y="3523"/>
              <a:ext cx="172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19" name="Rectangle 80"/>
            <p:cNvSpPr>
              <a:spLocks noChangeArrowheads="1"/>
            </p:cNvSpPr>
            <p:nvPr/>
          </p:nvSpPr>
          <p:spPr bwMode="auto">
            <a:xfrm>
              <a:off x="554" y="3523"/>
              <a:ext cx="172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20" name="Freeform 81"/>
            <p:cNvSpPr>
              <a:spLocks/>
            </p:cNvSpPr>
            <p:nvPr/>
          </p:nvSpPr>
          <p:spPr bwMode="auto">
            <a:xfrm>
              <a:off x="620" y="3570"/>
              <a:ext cx="55" cy="81"/>
            </a:xfrm>
            <a:custGeom>
              <a:avLst/>
              <a:gdLst>
                <a:gd name="T0" fmla="*/ 0 w 55"/>
                <a:gd name="T1" fmla="*/ 81 h 81"/>
                <a:gd name="T2" fmla="*/ 0 w 55"/>
                <a:gd name="T3" fmla="*/ 0 h 81"/>
                <a:gd name="T4" fmla="*/ 55 w 55"/>
                <a:gd name="T5" fmla="*/ 0 h 81"/>
                <a:gd name="T6" fmla="*/ 55 w 55"/>
                <a:gd name="T7" fmla="*/ 11 h 81"/>
                <a:gd name="T8" fmla="*/ 12 w 55"/>
                <a:gd name="T9" fmla="*/ 11 h 81"/>
                <a:gd name="T10" fmla="*/ 12 w 55"/>
                <a:gd name="T11" fmla="*/ 35 h 81"/>
                <a:gd name="T12" fmla="*/ 47 w 55"/>
                <a:gd name="T13" fmla="*/ 35 h 81"/>
                <a:gd name="T14" fmla="*/ 47 w 55"/>
                <a:gd name="T15" fmla="*/ 46 h 81"/>
                <a:gd name="T16" fmla="*/ 12 w 55"/>
                <a:gd name="T17" fmla="*/ 46 h 81"/>
                <a:gd name="T18" fmla="*/ 12 w 55"/>
                <a:gd name="T19" fmla="*/ 81 h 81"/>
                <a:gd name="T20" fmla="*/ 0 w 55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1"/>
                <a:gd name="T35" fmla="*/ 55 w 55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1">
                  <a:moveTo>
                    <a:pt x="0" y="81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12" y="11"/>
                  </a:lnTo>
                  <a:lnTo>
                    <a:pt x="12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12" y="46"/>
                  </a:lnTo>
                  <a:lnTo>
                    <a:pt x="12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21" name="Rectangle 82"/>
            <p:cNvSpPr>
              <a:spLocks noChangeArrowheads="1"/>
            </p:cNvSpPr>
            <p:nvPr/>
          </p:nvSpPr>
          <p:spPr bwMode="auto">
            <a:xfrm>
              <a:off x="1232" y="3523"/>
              <a:ext cx="168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22" name="Rectangle 83"/>
            <p:cNvSpPr>
              <a:spLocks noChangeArrowheads="1"/>
            </p:cNvSpPr>
            <p:nvPr/>
          </p:nvSpPr>
          <p:spPr bwMode="auto">
            <a:xfrm>
              <a:off x="1232" y="3523"/>
              <a:ext cx="168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23" name="Freeform 84"/>
            <p:cNvSpPr>
              <a:spLocks/>
            </p:cNvSpPr>
            <p:nvPr/>
          </p:nvSpPr>
          <p:spPr bwMode="auto">
            <a:xfrm>
              <a:off x="1298" y="3570"/>
              <a:ext cx="55" cy="81"/>
            </a:xfrm>
            <a:custGeom>
              <a:avLst/>
              <a:gdLst>
                <a:gd name="T0" fmla="*/ 0 w 55"/>
                <a:gd name="T1" fmla="*/ 81 h 81"/>
                <a:gd name="T2" fmla="*/ 0 w 55"/>
                <a:gd name="T3" fmla="*/ 0 h 81"/>
                <a:gd name="T4" fmla="*/ 55 w 55"/>
                <a:gd name="T5" fmla="*/ 0 h 81"/>
                <a:gd name="T6" fmla="*/ 55 w 55"/>
                <a:gd name="T7" fmla="*/ 11 h 81"/>
                <a:gd name="T8" fmla="*/ 8 w 55"/>
                <a:gd name="T9" fmla="*/ 11 h 81"/>
                <a:gd name="T10" fmla="*/ 8 w 55"/>
                <a:gd name="T11" fmla="*/ 35 h 81"/>
                <a:gd name="T12" fmla="*/ 47 w 55"/>
                <a:gd name="T13" fmla="*/ 35 h 81"/>
                <a:gd name="T14" fmla="*/ 47 w 55"/>
                <a:gd name="T15" fmla="*/ 46 h 81"/>
                <a:gd name="T16" fmla="*/ 8 w 55"/>
                <a:gd name="T17" fmla="*/ 46 h 81"/>
                <a:gd name="T18" fmla="*/ 8 w 55"/>
                <a:gd name="T19" fmla="*/ 81 h 81"/>
                <a:gd name="T20" fmla="*/ 0 w 55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1"/>
                <a:gd name="T35" fmla="*/ 55 w 55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1">
                  <a:moveTo>
                    <a:pt x="0" y="81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8" y="11"/>
                  </a:lnTo>
                  <a:lnTo>
                    <a:pt x="8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8" y="46"/>
                  </a:lnTo>
                  <a:lnTo>
                    <a:pt x="8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24" name="Rectangle 85"/>
            <p:cNvSpPr>
              <a:spLocks noChangeArrowheads="1"/>
            </p:cNvSpPr>
            <p:nvPr/>
          </p:nvSpPr>
          <p:spPr bwMode="auto">
            <a:xfrm>
              <a:off x="1610" y="3523"/>
              <a:ext cx="171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25" name="Rectangle 86"/>
            <p:cNvSpPr>
              <a:spLocks noChangeArrowheads="1"/>
            </p:cNvSpPr>
            <p:nvPr/>
          </p:nvSpPr>
          <p:spPr bwMode="auto">
            <a:xfrm>
              <a:off x="1610" y="3523"/>
              <a:ext cx="171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26" name="Freeform 87"/>
            <p:cNvSpPr>
              <a:spLocks/>
            </p:cNvSpPr>
            <p:nvPr/>
          </p:nvSpPr>
          <p:spPr bwMode="auto">
            <a:xfrm>
              <a:off x="1676" y="3570"/>
              <a:ext cx="55" cy="81"/>
            </a:xfrm>
            <a:custGeom>
              <a:avLst/>
              <a:gdLst>
                <a:gd name="T0" fmla="*/ 0 w 55"/>
                <a:gd name="T1" fmla="*/ 81 h 81"/>
                <a:gd name="T2" fmla="*/ 0 w 55"/>
                <a:gd name="T3" fmla="*/ 0 h 81"/>
                <a:gd name="T4" fmla="*/ 55 w 55"/>
                <a:gd name="T5" fmla="*/ 0 h 81"/>
                <a:gd name="T6" fmla="*/ 55 w 55"/>
                <a:gd name="T7" fmla="*/ 11 h 81"/>
                <a:gd name="T8" fmla="*/ 12 w 55"/>
                <a:gd name="T9" fmla="*/ 11 h 81"/>
                <a:gd name="T10" fmla="*/ 12 w 55"/>
                <a:gd name="T11" fmla="*/ 35 h 81"/>
                <a:gd name="T12" fmla="*/ 47 w 55"/>
                <a:gd name="T13" fmla="*/ 35 h 81"/>
                <a:gd name="T14" fmla="*/ 47 w 55"/>
                <a:gd name="T15" fmla="*/ 46 h 81"/>
                <a:gd name="T16" fmla="*/ 12 w 55"/>
                <a:gd name="T17" fmla="*/ 46 h 81"/>
                <a:gd name="T18" fmla="*/ 12 w 55"/>
                <a:gd name="T19" fmla="*/ 81 h 81"/>
                <a:gd name="T20" fmla="*/ 0 w 55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1"/>
                <a:gd name="T35" fmla="*/ 55 w 55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1">
                  <a:moveTo>
                    <a:pt x="0" y="81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12" y="11"/>
                  </a:lnTo>
                  <a:lnTo>
                    <a:pt x="12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12" y="46"/>
                  </a:lnTo>
                  <a:lnTo>
                    <a:pt x="12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27" name="Rectangle 88"/>
            <p:cNvSpPr>
              <a:spLocks noChangeArrowheads="1"/>
            </p:cNvSpPr>
            <p:nvPr/>
          </p:nvSpPr>
          <p:spPr bwMode="auto">
            <a:xfrm>
              <a:off x="2089" y="3523"/>
              <a:ext cx="168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28" name="Rectangle 89"/>
            <p:cNvSpPr>
              <a:spLocks noChangeArrowheads="1"/>
            </p:cNvSpPr>
            <p:nvPr/>
          </p:nvSpPr>
          <p:spPr bwMode="auto">
            <a:xfrm>
              <a:off x="2089" y="3523"/>
              <a:ext cx="168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29" name="Freeform 90"/>
            <p:cNvSpPr>
              <a:spLocks/>
            </p:cNvSpPr>
            <p:nvPr/>
          </p:nvSpPr>
          <p:spPr bwMode="auto">
            <a:xfrm>
              <a:off x="2155" y="3570"/>
              <a:ext cx="55" cy="81"/>
            </a:xfrm>
            <a:custGeom>
              <a:avLst/>
              <a:gdLst>
                <a:gd name="T0" fmla="*/ 0 w 55"/>
                <a:gd name="T1" fmla="*/ 81 h 81"/>
                <a:gd name="T2" fmla="*/ 0 w 55"/>
                <a:gd name="T3" fmla="*/ 0 h 81"/>
                <a:gd name="T4" fmla="*/ 55 w 55"/>
                <a:gd name="T5" fmla="*/ 0 h 81"/>
                <a:gd name="T6" fmla="*/ 55 w 55"/>
                <a:gd name="T7" fmla="*/ 11 h 81"/>
                <a:gd name="T8" fmla="*/ 12 w 55"/>
                <a:gd name="T9" fmla="*/ 11 h 81"/>
                <a:gd name="T10" fmla="*/ 12 w 55"/>
                <a:gd name="T11" fmla="*/ 35 h 81"/>
                <a:gd name="T12" fmla="*/ 47 w 55"/>
                <a:gd name="T13" fmla="*/ 35 h 81"/>
                <a:gd name="T14" fmla="*/ 47 w 55"/>
                <a:gd name="T15" fmla="*/ 46 h 81"/>
                <a:gd name="T16" fmla="*/ 12 w 55"/>
                <a:gd name="T17" fmla="*/ 46 h 81"/>
                <a:gd name="T18" fmla="*/ 12 w 55"/>
                <a:gd name="T19" fmla="*/ 81 h 81"/>
                <a:gd name="T20" fmla="*/ 0 w 55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1"/>
                <a:gd name="T35" fmla="*/ 55 w 55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1">
                  <a:moveTo>
                    <a:pt x="0" y="81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12" y="11"/>
                  </a:lnTo>
                  <a:lnTo>
                    <a:pt x="12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12" y="46"/>
                  </a:lnTo>
                  <a:lnTo>
                    <a:pt x="12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30" name="Rectangle 91"/>
            <p:cNvSpPr>
              <a:spLocks noChangeArrowheads="1"/>
            </p:cNvSpPr>
            <p:nvPr/>
          </p:nvSpPr>
          <p:spPr bwMode="auto">
            <a:xfrm>
              <a:off x="2467" y="3523"/>
              <a:ext cx="171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31" name="Rectangle 92"/>
            <p:cNvSpPr>
              <a:spLocks noChangeArrowheads="1"/>
            </p:cNvSpPr>
            <p:nvPr/>
          </p:nvSpPr>
          <p:spPr bwMode="auto">
            <a:xfrm>
              <a:off x="2467" y="3523"/>
              <a:ext cx="171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32" name="Freeform 93"/>
            <p:cNvSpPr>
              <a:spLocks/>
            </p:cNvSpPr>
            <p:nvPr/>
          </p:nvSpPr>
          <p:spPr bwMode="auto">
            <a:xfrm>
              <a:off x="2533" y="3570"/>
              <a:ext cx="55" cy="81"/>
            </a:xfrm>
            <a:custGeom>
              <a:avLst/>
              <a:gdLst>
                <a:gd name="T0" fmla="*/ 0 w 55"/>
                <a:gd name="T1" fmla="*/ 81 h 81"/>
                <a:gd name="T2" fmla="*/ 0 w 55"/>
                <a:gd name="T3" fmla="*/ 0 h 81"/>
                <a:gd name="T4" fmla="*/ 55 w 55"/>
                <a:gd name="T5" fmla="*/ 0 h 81"/>
                <a:gd name="T6" fmla="*/ 55 w 55"/>
                <a:gd name="T7" fmla="*/ 11 h 81"/>
                <a:gd name="T8" fmla="*/ 12 w 55"/>
                <a:gd name="T9" fmla="*/ 11 h 81"/>
                <a:gd name="T10" fmla="*/ 12 w 55"/>
                <a:gd name="T11" fmla="*/ 35 h 81"/>
                <a:gd name="T12" fmla="*/ 47 w 55"/>
                <a:gd name="T13" fmla="*/ 35 h 81"/>
                <a:gd name="T14" fmla="*/ 47 w 55"/>
                <a:gd name="T15" fmla="*/ 46 h 81"/>
                <a:gd name="T16" fmla="*/ 12 w 55"/>
                <a:gd name="T17" fmla="*/ 46 h 81"/>
                <a:gd name="T18" fmla="*/ 12 w 55"/>
                <a:gd name="T19" fmla="*/ 81 h 81"/>
                <a:gd name="T20" fmla="*/ 0 w 55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1"/>
                <a:gd name="T35" fmla="*/ 55 w 55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1">
                  <a:moveTo>
                    <a:pt x="0" y="81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12" y="11"/>
                  </a:lnTo>
                  <a:lnTo>
                    <a:pt x="12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12" y="46"/>
                  </a:lnTo>
                  <a:lnTo>
                    <a:pt x="12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33" name="Rectangle 94"/>
            <p:cNvSpPr>
              <a:spLocks noChangeArrowheads="1"/>
            </p:cNvSpPr>
            <p:nvPr/>
          </p:nvSpPr>
          <p:spPr bwMode="auto">
            <a:xfrm>
              <a:off x="2658" y="3523"/>
              <a:ext cx="171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34" name="Rectangle 95"/>
            <p:cNvSpPr>
              <a:spLocks noChangeArrowheads="1"/>
            </p:cNvSpPr>
            <p:nvPr/>
          </p:nvSpPr>
          <p:spPr bwMode="auto">
            <a:xfrm>
              <a:off x="2658" y="3523"/>
              <a:ext cx="171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35" name="Freeform 96"/>
            <p:cNvSpPr>
              <a:spLocks/>
            </p:cNvSpPr>
            <p:nvPr/>
          </p:nvSpPr>
          <p:spPr bwMode="auto">
            <a:xfrm>
              <a:off x="2724" y="3570"/>
              <a:ext cx="55" cy="81"/>
            </a:xfrm>
            <a:custGeom>
              <a:avLst/>
              <a:gdLst>
                <a:gd name="T0" fmla="*/ 0 w 55"/>
                <a:gd name="T1" fmla="*/ 81 h 81"/>
                <a:gd name="T2" fmla="*/ 0 w 55"/>
                <a:gd name="T3" fmla="*/ 0 h 81"/>
                <a:gd name="T4" fmla="*/ 55 w 55"/>
                <a:gd name="T5" fmla="*/ 0 h 81"/>
                <a:gd name="T6" fmla="*/ 55 w 55"/>
                <a:gd name="T7" fmla="*/ 11 h 81"/>
                <a:gd name="T8" fmla="*/ 12 w 55"/>
                <a:gd name="T9" fmla="*/ 11 h 81"/>
                <a:gd name="T10" fmla="*/ 12 w 55"/>
                <a:gd name="T11" fmla="*/ 35 h 81"/>
                <a:gd name="T12" fmla="*/ 47 w 55"/>
                <a:gd name="T13" fmla="*/ 35 h 81"/>
                <a:gd name="T14" fmla="*/ 47 w 55"/>
                <a:gd name="T15" fmla="*/ 46 h 81"/>
                <a:gd name="T16" fmla="*/ 12 w 55"/>
                <a:gd name="T17" fmla="*/ 46 h 81"/>
                <a:gd name="T18" fmla="*/ 12 w 55"/>
                <a:gd name="T19" fmla="*/ 81 h 81"/>
                <a:gd name="T20" fmla="*/ 0 w 55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1"/>
                <a:gd name="T35" fmla="*/ 55 w 55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1">
                  <a:moveTo>
                    <a:pt x="0" y="81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12" y="11"/>
                  </a:lnTo>
                  <a:lnTo>
                    <a:pt x="12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12" y="46"/>
                  </a:lnTo>
                  <a:lnTo>
                    <a:pt x="12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36" name="Rectangle 97"/>
            <p:cNvSpPr>
              <a:spLocks noChangeArrowheads="1"/>
            </p:cNvSpPr>
            <p:nvPr/>
          </p:nvSpPr>
          <p:spPr bwMode="auto">
            <a:xfrm>
              <a:off x="2946" y="3523"/>
              <a:ext cx="172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37" name="Rectangle 98"/>
            <p:cNvSpPr>
              <a:spLocks noChangeArrowheads="1"/>
            </p:cNvSpPr>
            <p:nvPr/>
          </p:nvSpPr>
          <p:spPr bwMode="auto">
            <a:xfrm>
              <a:off x="2946" y="3523"/>
              <a:ext cx="172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38" name="Freeform 99"/>
            <p:cNvSpPr>
              <a:spLocks/>
            </p:cNvSpPr>
            <p:nvPr/>
          </p:nvSpPr>
          <p:spPr bwMode="auto">
            <a:xfrm>
              <a:off x="3012" y="3570"/>
              <a:ext cx="55" cy="81"/>
            </a:xfrm>
            <a:custGeom>
              <a:avLst/>
              <a:gdLst>
                <a:gd name="T0" fmla="*/ 0 w 55"/>
                <a:gd name="T1" fmla="*/ 81 h 81"/>
                <a:gd name="T2" fmla="*/ 0 w 55"/>
                <a:gd name="T3" fmla="*/ 0 h 81"/>
                <a:gd name="T4" fmla="*/ 55 w 55"/>
                <a:gd name="T5" fmla="*/ 0 h 81"/>
                <a:gd name="T6" fmla="*/ 55 w 55"/>
                <a:gd name="T7" fmla="*/ 11 h 81"/>
                <a:gd name="T8" fmla="*/ 12 w 55"/>
                <a:gd name="T9" fmla="*/ 11 h 81"/>
                <a:gd name="T10" fmla="*/ 12 w 55"/>
                <a:gd name="T11" fmla="*/ 35 h 81"/>
                <a:gd name="T12" fmla="*/ 47 w 55"/>
                <a:gd name="T13" fmla="*/ 35 h 81"/>
                <a:gd name="T14" fmla="*/ 47 w 55"/>
                <a:gd name="T15" fmla="*/ 46 h 81"/>
                <a:gd name="T16" fmla="*/ 12 w 55"/>
                <a:gd name="T17" fmla="*/ 46 h 81"/>
                <a:gd name="T18" fmla="*/ 12 w 55"/>
                <a:gd name="T19" fmla="*/ 81 h 81"/>
                <a:gd name="T20" fmla="*/ 0 w 55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1"/>
                <a:gd name="T35" fmla="*/ 55 w 55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1">
                  <a:moveTo>
                    <a:pt x="0" y="81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12" y="11"/>
                  </a:lnTo>
                  <a:lnTo>
                    <a:pt x="12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12" y="46"/>
                  </a:lnTo>
                  <a:lnTo>
                    <a:pt x="12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39" name="Rectangle 100"/>
            <p:cNvSpPr>
              <a:spLocks noChangeArrowheads="1"/>
            </p:cNvSpPr>
            <p:nvPr/>
          </p:nvSpPr>
          <p:spPr bwMode="auto">
            <a:xfrm>
              <a:off x="3328" y="3523"/>
              <a:ext cx="171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40" name="Rectangle 101"/>
            <p:cNvSpPr>
              <a:spLocks noChangeArrowheads="1"/>
            </p:cNvSpPr>
            <p:nvPr/>
          </p:nvSpPr>
          <p:spPr bwMode="auto">
            <a:xfrm>
              <a:off x="3328" y="3523"/>
              <a:ext cx="171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41" name="Freeform 102"/>
            <p:cNvSpPr>
              <a:spLocks/>
            </p:cNvSpPr>
            <p:nvPr/>
          </p:nvSpPr>
          <p:spPr bwMode="auto">
            <a:xfrm>
              <a:off x="3394" y="3570"/>
              <a:ext cx="55" cy="81"/>
            </a:xfrm>
            <a:custGeom>
              <a:avLst/>
              <a:gdLst>
                <a:gd name="T0" fmla="*/ 0 w 55"/>
                <a:gd name="T1" fmla="*/ 81 h 81"/>
                <a:gd name="T2" fmla="*/ 0 w 55"/>
                <a:gd name="T3" fmla="*/ 0 h 81"/>
                <a:gd name="T4" fmla="*/ 55 w 55"/>
                <a:gd name="T5" fmla="*/ 0 h 81"/>
                <a:gd name="T6" fmla="*/ 55 w 55"/>
                <a:gd name="T7" fmla="*/ 11 h 81"/>
                <a:gd name="T8" fmla="*/ 12 w 55"/>
                <a:gd name="T9" fmla="*/ 11 h 81"/>
                <a:gd name="T10" fmla="*/ 12 w 55"/>
                <a:gd name="T11" fmla="*/ 35 h 81"/>
                <a:gd name="T12" fmla="*/ 47 w 55"/>
                <a:gd name="T13" fmla="*/ 35 h 81"/>
                <a:gd name="T14" fmla="*/ 47 w 55"/>
                <a:gd name="T15" fmla="*/ 46 h 81"/>
                <a:gd name="T16" fmla="*/ 12 w 55"/>
                <a:gd name="T17" fmla="*/ 46 h 81"/>
                <a:gd name="T18" fmla="*/ 12 w 55"/>
                <a:gd name="T19" fmla="*/ 81 h 81"/>
                <a:gd name="T20" fmla="*/ 0 w 55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1"/>
                <a:gd name="T35" fmla="*/ 55 w 55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1">
                  <a:moveTo>
                    <a:pt x="0" y="81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12" y="11"/>
                  </a:lnTo>
                  <a:lnTo>
                    <a:pt x="12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12" y="46"/>
                  </a:lnTo>
                  <a:lnTo>
                    <a:pt x="12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42" name="Rectangle 103"/>
            <p:cNvSpPr>
              <a:spLocks noChangeArrowheads="1"/>
            </p:cNvSpPr>
            <p:nvPr/>
          </p:nvSpPr>
          <p:spPr bwMode="auto">
            <a:xfrm>
              <a:off x="3803" y="3523"/>
              <a:ext cx="172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43" name="Rectangle 104"/>
            <p:cNvSpPr>
              <a:spLocks noChangeArrowheads="1"/>
            </p:cNvSpPr>
            <p:nvPr/>
          </p:nvSpPr>
          <p:spPr bwMode="auto">
            <a:xfrm>
              <a:off x="3803" y="3523"/>
              <a:ext cx="172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44" name="Freeform 105"/>
            <p:cNvSpPr>
              <a:spLocks/>
            </p:cNvSpPr>
            <p:nvPr/>
          </p:nvSpPr>
          <p:spPr bwMode="auto">
            <a:xfrm>
              <a:off x="3870" y="3570"/>
              <a:ext cx="54" cy="81"/>
            </a:xfrm>
            <a:custGeom>
              <a:avLst/>
              <a:gdLst>
                <a:gd name="T0" fmla="*/ 0 w 54"/>
                <a:gd name="T1" fmla="*/ 81 h 81"/>
                <a:gd name="T2" fmla="*/ 0 w 54"/>
                <a:gd name="T3" fmla="*/ 0 h 81"/>
                <a:gd name="T4" fmla="*/ 54 w 54"/>
                <a:gd name="T5" fmla="*/ 0 h 81"/>
                <a:gd name="T6" fmla="*/ 54 w 54"/>
                <a:gd name="T7" fmla="*/ 11 h 81"/>
                <a:gd name="T8" fmla="*/ 11 w 54"/>
                <a:gd name="T9" fmla="*/ 11 h 81"/>
                <a:gd name="T10" fmla="*/ 11 w 54"/>
                <a:gd name="T11" fmla="*/ 35 h 81"/>
                <a:gd name="T12" fmla="*/ 50 w 54"/>
                <a:gd name="T13" fmla="*/ 35 h 81"/>
                <a:gd name="T14" fmla="*/ 50 w 54"/>
                <a:gd name="T15" fmla="*/ 46 h 81"/>
                <a:gd name="T16" fmla="*/ 11 w 54"/>
                <a:gd name="T17" fmla="*/ 46 h 81"/>
                <a:gd name="T18" fmla="*/ 11 w 54"/>
                <a:gd name="T19" fmla="*/ 81 h 81"/>
                <a:gd name="T20" fmla="*/ 0 w 54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"/>
                <a:gd name="T34" fmla="*/ 0 h 81"/>
                <a:gd name="T35" fmla="*/ 54 w 54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" h="81">
                  <a:moveTo>
                    <a:pt x="0" y="81"/>
                  </a:moveTo>
                  <a:lnTo>
                    <a:pt x="0" y="0"/>
                  </a:lnTo>
                  <a:lnTo>
                    <a:pt x="54" y="0"/>
                  </a:lnTo>
                  <a:lnTo>
                    <a:pt x="54" y="11"/>
                  </a:lnTo>
                  <a:lnTo>
                    <a:pt x="11" y="11"/>
                  </a:lnTo>
                  <a:lnTo>
                    <a:pt x="11" y="35"/>
                  </a:lnTo>
                  <a:lnTo>
                    <a:pt x="50" y="35"/>
                  </a:lnTo>
                  <a:lnTo>
                    <a:pt x="50" y="46"/>
                  </a:lnTo>
                  <a:lnTo>
                    <a:pt x="11" y="46"/>
                  </a:lnTo>
                  <a:lnTo>
                    <a:pt x="11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45" name="Rectangle 106"/>
            <p:cNvSpPr>
              <a:spLocks noChangeArrowheads="1"/>
            </p:cNvSpPr>
            <p:nvPr/>
          </p:nvSpPr>
          <p:spPr bwMode="auto">
            <a:xfrm>
              <a:off x="4185" y="3523"/>
              <a:ext cx="171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46" name="Rectangle 107"/>
            <p:cNvSpPr>
              <a:spLocks noChangeArrowheads="1"/>
            </p:cNvSpPr>
            <p:nvPr/>
          </p:nvSpPr>
          <p:spPr bwMode="auto">
            <a:xfrm>
              <a:off x="4185" y="3523"/>
              <a:ext cx="171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47" name="Freeform 108"/>
            <p:cNvSpPr>
              <a:spLocks/>
            </p:cNvSpPr>
            <p:nvPr/>
          </p:nvSpPr>
          <p:spPr bwMode="auto">
            <a:xfrm>
              <a:off x="4251" y="3570"/>
              <a:ext cx="55" cy="81"/>
            </a:xfrm>
            <a:custGeom>
              <a:avLst/>
              <a:gdLst>
                <a:gd name="T0" fmla="*/ 0 w 55"/>
                <a:gd name="T1" fmla="*/ 81 h 81"/>
                <a:gd name="T2" fmla="*/ 0 w 55"/>
                <a:gd name="T3" fmla="*/ 0 h 81"/>
                <a:gd name="T4" fmla="*/ 55 w 55"/>
                <a:gd name="T5" fmla="*/ 0 h 81"/>
                <a:gd name="T6" fmla="*/ 55 w 55"/>
                <a:gd name="T7" fmla="*/ 11 h 81"/>
                <a:gd name="T8" fmla="*/ 12 w 55"/>
                <a:gd name="T9" fmla="*/ 11 h 81"/>
                <a:gd name="T10" fmla="*/ 12 w 55"/>
                <a:gd name="T11" fmla="*/ 35 h 81"/>
                <a:gd name="T12" fmla="*/ 47 w 55"/>
                <a:gd name="T13" fmla="*/ 35 h 81"/>
                <a:gd name="T14" fmla="*/ 47 w 55"/>
                <a:gd name="T15" fmla="*/ 46 h 81"/>
                <a:gd name="T16" fmla="*/ 12 w 55"/>
                <a:gd name="T17" fmla="*/ 46 h 81"/>
                <a:gd name="T18" fmla="*/ 12 w 55"/>
                <a:gd name="T19" fmla="*/ 81 h 81"/>
                <a:gd name="T20" fmla="*/ 0 w 55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1"/>
                <a:gd name="T35" fmla="*/ 55 w 55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1">
                  <a:moveTo>
                    <a:pt x="0" y="81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12" y="11"/>
                  </a:lnTo>
                  <a:lnTo>
                    <a:pt x="12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12" y="46"/>
                  </a:lnTo>
                  <a:lnTo>
                    <a:pt x="12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48" name="Rectangle 109"/>
            <p:cNvSpPr>
              <a:spLocks noChangeArrowheads="1"/>
            </p:cNvSpPr>
            <p:nvPr/>
          </p:nvSpPr>
          <p:spPr bwMode="auto">
            <a:xfrm>
              <a:off x="4376" y="3523"/>
              <a:ext cx="167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49" name="Rectangle 110"/>
            <p:cNvSpPr>
              <a:spLocks noChangeArrowheads="1"/>
            </p:cNvSpPr>
            <p:nvPr/>
          </p:nvSpPr>
          <p:spPr bwMode="auto">
            <a:xfrm>
              <a:off x="4376" y="3523"/>
              <a:ext cx="167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50" name="Freeform 111"/>
            <p:cNvSpPr>
              <a:spLocks/>
            </p:cNvSpPr>
            <p:nvPr/>
          </p:nvSpPr>
          <p:spPr bwMode="auto">
            <a:xfrm>
              <a:off x="4442" y="3570"/>
              <a:ext cx="55" cy="81"/>
            </a:xfrm>
            <a:custGeom>
              <a:avLst/>
              <a:gdLst>
                <a:gd name="T0" fmla="*/ 0 w 55"/>
                <a:gd name="T1" fmla="*/ 81 h 81"/>
                <a:gd name="T2" fmla="*/ 0 w 55"/>
                <a:gd name="T3" fmla="*/ 0 h 81"/>
                <a:gd name="T4" fmla="*/ 55 w 55"/>
                <a:gd name="T5" fmla="*/ 0 h 81"/>
                <a:gd name="T6" fmla="*/ 55 w 55"/>
                <a:gd name="T7" fmla="*/ 11 h 81"/>
                <a:gd name="T8" fmla="*/ 8 w 55"/>
                <a:gd name="T9" fmla="*/ 11 h 81"/>
                <a:gd name="T10" fmla="*/ 8 w 55"/>
                <a:gd name="T11" fmla="*/ 35 h 81"/>
                <a:gd name="T12" fmla="*/ 47 w 55"/>
                <a:gd name="T13" fmla="*/ 35 h 81"/>
                <a:gd name="T14" fmla="*/ 47 w 55"/>
                <a:gd name="T15" fmla="*/ 46 h 81"/>
                <a:gd name="T16" fmla="*/ 8 w 55"/>
                <a:gd name="T17" fmla="*/ 46 h 81"/>
                <a:gd name="T18" fmla="*/ 8 w 55"/>
                <a:gd name="T19" fmla="*/ 81 h 81"/>
                <a:gd name="T20" fmla="*/ 0 w 55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1"/>
                <a:gd name="T35" fmla="*/ 55 w 55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1">
                  <a:moveTo>
                    <a:pt x="0" y="81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8" y="11"/>
                  </a:lnTo>
                  <a:lnTo>
                    <a:pt x="8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8" y="46"/>
                  </a:lnTo>
                  <a:lnTo>
                    <a:pt x="8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51" name="Rectangle 112"/>
            <p:cNvSpPr>
              <a:spLocks noChangeArrowheads="1"/>
            </p:cNvSpPr>
            <p:nvPr/>
          </p:nvSpPr>
          <p:spPr bwMode="auto">
            <a:xfrm>
              <a:off x="4664" y="3523"/>
              <a:ext cx="172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52" name="Rectangle 113"/>
            <p:cNvSpPr>
              <a:spLocks noChangeArrowheads="1"/>
            </p:cNvSpPr>
            <p:nvPr/>
          </p:nvSpPr>
          <p:spPr bwMode="auto">
            <a:xfrm>
              <a:off x="4664" y="3523"/>
              <a:ext cx="172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53" name="Freeform 114"/>
            <p:cNvSpPr>
              <a:spLocks/>
            </p:cNvSpPr>
            <p:nvPr/>
          </p:nvSpPr>
          <p:spPr bwMode="auto">
            <a:xfrm>
              <a:off x="4730" y="3570"/>
              <a:ext cx="55" cy="81"/>
            </a:xfrm>
            <a:custGeom>
              <a:avLst/>
              <a:gdLst>
                <a:gd name="T0" fmla="*/ 0 w 55"/>
                <a:gd name="T1" fmla="*/ 81 h 81"/>
                <a:gd name="T2" fmla="*/ 0 w 55"/>
                <a:gd name="T3" fmla="*/ 0 h 81"/>
                <a:gd name="T4" fmla="*/ 55 w 55"/>
                <a:gd name="T5" fmla="*/ 0 h 81"/>
                <a:gd name="T6" fmla="*/ 55 w 55"/>
                <a:gd name="T7" fmla="*/ 11 h 81"/>
                <a:gd name="T8" fmla="*/ 12 w 55"/>
                <a:gd name="T9" fmla="*/ 11 h 81"/>
                <a:gd name="T10" fmla="*/ 12 w 55"/>
                <a:gd name="T11" fmla="*/ 35 h 81"/>
                <a:gd name="T12" fmla="*/ 47 w 55"/>
                <a:gd name="T13" fmla="*/ 35 h 81"/>
                <a:gd name="T14" fmla="*/ 47 w 55"/>
                <a:gd name="T15" fmla="*/ 46 h 81"/>
                <a:gd name="T16" fmla="*/ 12 w 55"/>
                <a:gd name="T17" fmla="*/ 46 h 81"/>
                <a:gd name="T18" fmla="*/ 12 w 55"/>
                <a:gd name="T19" fmla="*/ 81 h 81"/>
                <a:gd name="T20" fmla="*/ 0 w 55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1"/>
                <a:gd name="T35" fmla="*/ 55 w 55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1">
                  <a:moveTo>
                    <a:pt x="0" y="81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12" y="11"/>
                  </a:lnTo>
                  <a:lnTo>
                    <a:pt x="12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12" y="46"/>
                  </a:lnTo>
                  <a:lnTo>
                    <a:pt x="12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54" name="Rectangle 115"/>
            <p:cNvSpPr>
              <a:spLocks noChangeArrowheads="1"/>
            </p:cNvSpPr>
            <p:nvPr/>
          </p:nvSpPr>
          <p:spPr bwMode="auto">
            <a:xfrm>
              <a:off x="4855" y="3523"/>
              <a:ext cx="168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55" name="Rectangle 116"/>
            <p:cNvSpPr>
              <a:spLocks noChangeArrowheads="1"/>
            </p:cNvSpPr>
            <p:nvPr/>
          </p:nvSpPr>
          <p:spPr bwMode="auto">
            <a:xfrm>
              <a:off x="4855" y="3523"/>
              <a:ext cx="168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56" name="Freeform 117"/>
            <p:cNvSpPr>
              <a:spLocks/>
            </p:cNvSpPr>
            <p:nvPr/>
          </p:nvSpPr>
          <p:spPr bwMode="auto">
            <a:xfrm>
              <a:off x="4921" y="3570"/>
              <a:ext cx="55" cy="81"/>
            </a:xfrm>
            <a:custGeom>
              <a:avLst/>
              <a:gdLst>
                <a:gd name="T0" fmla="*/ 0 w 55"/>
                <a:gd name="T1" fmla="*/ 81 h 81"/>
                <a:gd name="T2" fmla="*/ 0 w 55"/>
                <a:gd name="T3" fmla="*/ 0 h 81"/>
                <a:gd name="T4" fmla="*/ 55 w 55"/>
                <a:gd name="T5" fmla="*/ 0 h 81"/>
                <a:gd name="T6" fmla="*/ 55 w 55"/>
                <a:gd name="T7" fmla="*/ 11 h 81"/>
                <a:gd name="T8" fmla="*/ 8 w 55"/>
                <a:gd name="T9" fmla="*/ 11 h 81"/>
                <a:gd name="T10" fmla="*/ 8 w 55"/>
                <a:gd name="T11" fmla="*/ 35 h 81"/>
                <a:gd name="T12" fmla="*/ 47 w 55"/>
                <a:gd name="T13" fmla="*/ 35 h 81"/>
                <a:gd name="T14" fmla="*/ 47 w 55"/>
                <a:gd name="T15" fmla="*/ 46 h 81"/>
                <a:gd name="T16" fmla="*/ 8 w 55"/>
                <a:gd name="T17" fmla="*/ 46 h 81"/>
                <a:gd name="T18" fmla="*/ 8 w 55"/>
                <a:gd name="T19" fmla="*/ 81 h 81"/>
                <a:gd name="T20" fmla="*/ 0 w 55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1"/>
                <a:gd name="T35" fmla="*/ 55 w 55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1">
                  <a:moveTo>
                    <a:pt x="0" y="81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8" y="11"/>
                  </a:lnTo>
                  <a:lnTo>
                    <a:pt x="8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8" y="46"/>
                  </a:lnTo>
                  <a:lnTo>
                    <a:pt x="8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57" name="Rectangle 118"/>
            <p:cNvSpPr>
              <a:spLocks noChangeArrowheads="1"/>
            </p:cNvSpPr>
            <p:nvPr/>
          </p:nvSpPr>
          <p:spPr bwMode="auto">
            <a:xfrm>
              <a:off x="5042" y="3523"/>
              <a:ext cx="172" cy="17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58" name="Rectangle 119"/>
            <p:cNvSpPr>
              <a:spLocks noChangeArrowheads="1"/>
            </p:cNvSpPr>
            <p:nvPr/>
          </p:nvSpPr>
          <p:spPr bwMode="auto">
            <a:xfrm>
              <a:off x="5042" y="3523"/>
              <a:ext cx="172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59" name="Freeform 120"/>
            <p:cNvSpPr>
              <a:spLocks/>
            </p:cNvSpPr>
            <p:nvPr/>
          </p:nvSpPr>
          <p:spPr bwMode="auto">
            <a:xfrm>
              <a:off x="5108" y="3570"/>
              <a:ext cx="55" cy="81"/>
            </a:xfrm>
            <a:custGeom>
              <a:avLst/>
              <a:gdLst>
                <a:gd name="T0" fmla="*/ 0 w 55"/>
                <a:gd name="T1" fmla="*/ 81 h 81"/>
                <a:gd name="T2" fmla="*/ 0 w 55"/>
                <a:gd name="T3" fmla="*/ 0 h 81"/>
                <a:gd name="T4" fmla="*/ 55 w 55"/>
                <a:gd name="T5" fmla="*/ 0 h 81"/>
                <a:gd name="T6" fmla="*/ 55 w 55"/>
                <a:gd name="T7" fmla="*/ 11 h 81"/>
                <a:gd name="T8" fmla="*/ 12 w 55"/>
                <a:gd name="T9" fmla="*/ 11 h 81"/>
                <a:gd name="T10" fmla="*/ 12 w 55"/>
                <a:gd name="T11" fmla="*/ 35 h 81"/>
                <a:gd name="T12" fmla="*/ 51 w 55"/>
                <a:gd name="T13" fmla="*/ 35 h 81"/>
                <a:gd name="T14" fmla="*/ 51 w 55"/>
                <a:gd name="T15" fmla="*/ 46 h 81"/>
                <a:gd name="T16" fmla="*/ 12 w 55"/>
                <a:gd name="T17" fmla="*/ 46 h 81"/>
                <a:gd name="T18" fmla="*/ 12 w 55"/>
                <a:gd name="T19" fmla="*/ 81 h 81"/>
                <a:gd name="T20" fmla="*/ 0 w 55"/>
                <a:gd name="T21" fmla="*/ 81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1"/>
                <a:gd name="T35" fmla="*/ 55 w 55"/>
                <a:gd name="T36" fmla="*/ 81 h 8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1">
                  <a:moveTo>
                    <a:pt x="0" y="81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12" y="11"/>
                  </a:lnTo>
                  <a:lnTo>
                    <a:pt x="12" y="35"/>
                  </a:lnTo>
                  <a:lnTo>
                    <a:pt x="51" y="35"/>
                  </a:lnTo>
                  <a:lnTo>
                    <a:pt x="51" y="46"/>
                  </a:lnTo>
                  <a:lnTo>
                    <a:pt x="12" y="46"/>
                  </a:lnTo>
                  <a:lnTo>
                    <a:pt x="12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60" name="Rectangle 121"/>
            <p:cNvSpPr>
              <a:spLocks noChangeArrowheads="1"/>
            </p:cNvSpPr>
            <p:nvPr/>
          </p:nvSpPr>
          <p:spPr bwMode="auto">
            <a:xfrm>
              <a:off x="745" y="3523"/>
              <a:ext cx="172" cy="17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61" name="Rectangle 122"/>
            <p:cNvSpPr>
              <a:spLocks noChangeArrowheads="1"/>
            </p:cNvSpPr>
            <p:nvPr/>
          </p:nvSpPr>
          <p:spPr bwMode="auto">
            <a:xfrm>
              <a:off x="745" y="3523"/>
              <a:ext cx="172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62" name="Freeform 123"/>
            <p:cNvSpPr>
              <a:spLocks/>
            </p:cNvSpPr>
            <p:nvPr/>
          </p:nvSpPr>
          <p:spPr bwMode="auto">
            <a:xfrm>
              <a:off x="796" y="3573"/>
              <a:ext cx="58" cy="82"/>
            </a:xfrm>
            <a:custGeom>
              <a:avLst/>
              <a:gdLst>
                <a:gd name="T0" fmla="*/ 0 w 58"/>
                <a:gd name="T1" fmla="*/ 82 h 82"/>
                <a:gd name="T2" fmla="*/ 0 w 58"/>
                <a:gd name="T3" fmla="*/ 0 h 82"/>
                <a:gd name="T4" fmla="*/ 58 w 58"/>
                <a:gd name="T5" fmla="*/ 0 h 82"/>
                <a:gd name="T6" fmla="*/ 58 w 58"/>
                <a:gd name="T7" fmla="*/ 8 h 82"/>
                <a:gd name="T8" fmla="*/ 11 w 58"/>
                <a:gd name="T9" fmla="*/ 8 h 82"/>
                <a:gd name="T10" fmla="*/ 11 w 58"/>
                <a:gd name="T11" fmla="*/ 36 h 82"/>
                <a:gd name="T12" fmla="*/ 54 w 58"/>
                <a:gd name="T13" fmla="*/ 36 h 82"/>
                <a:gd name="T14" fmla="*/ 54 w 58"/>
                <a:gd name="T15" fmla="*/ 43 h 82"/>
                <a:gd name="T16" fmla="*/ 11 w 58"/>
                <a:gd name="T17" fmla="*/ 43 h 82"/>
                <a:gd name="T18" fmla="*/ 11 w 58"/>
                <a:gd name="T19" fmla="*/ 74 h 82"/>
                <a:gd name="T20" fmla="*/ 58 w 58"/>
                <a:gd name="T21" fmla="*/ 74 h 82"/>
                <a:gd name="T22" fmla="*/ 58 w 58"/>
                <a:gd name="T23" fmla="*/ 82 h 82"/>
                <a:gd name="T24" fmla="*/ 0 w 58"/>
                <a:gd name="T25" fmla="*/ 82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8"/>
                <a:gd name="T40" fmla="*/ 0 h 82"/>
                <a:gd name="T41" fmla="*/ 58 w 58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8" h="82">
                  <a:moveTo>
                    <a:pt x="0" y="8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11" y="8"/>
                  </a:lnTo>
                  <a:lnTo>
                    <a:pt x="11" y="36"/>
                  </a:lnTo>
                  <a:lnTo>
                    <a:pt x="54" y="36"/>
                  </a:lnTo>
                  <a:lnTo>
                    <a:pt x="54" y="43"/>
                  </a:lnTo>
                  <a:lnTo>
                    <a:pt x="11" y="43"/>
                  </a:lnTo>
                  <a:lnTo>
                    <a:pt x="11" y="74"/>
                  </a:lnTo>
                  <a:lnTo>
                    <a:pt x="58" y="74"/>
                  </a:lnTo>
                  <a:lnTo>
                    <a:pt x="58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63" name="Rectangle 124"/>
            <p:cNvSpPr>
              <a:spLocks noChangeArrowheads="1"/>
            </p:cNvSpPr>
            <p:nvPr/>
          </p:nvSpPr>
          <p:spPr bwMode="auto">
            <a:xfrm>
              <a:off x="948" y="3523"/>
              <a:ext cx="171" cy="17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64" name="Rectangle 125"/>
            <p:cNvSpPr>
              <a:spLocks noChangeArrowheads="1"/>
            </p:cNvSpPr>
            <p:nvPr/>
          </p:nvSpPr>
          <p:spPr bwMode="auto">
            <a:xfrm>
              <a:off x="948" y="3523"/>
              <a:ext cx="171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65" name="Freeform 126"/>
            <p:cNvSpPr>
              <a:spLocks/>
            </p:cNvSpPr>
            <p:nvPr/>
          </p:nvSpPr>
          <p:spPr bwMode="auto">
            <a:xfrm>
              <a:off x="998" y="3573"/>
              <a:ext cx="63" cy="82"/>
            </a:xfrm>
            <a:custGeom>
              <a:avLst/>
              <a:gdLst>
                <a:gd name="T0" fmla="*/ 0 w 63"/>
                <a:gd name="T1" fmla="*/ 82 h 82"/>
                <a:gd name="T2" fmla="*/ 0 w 63"/>
                <a:gd name="T3" fmla="*/ 0 h 82"/>
                <a:gd name="T4" fmla="*/ 59 w 63"/>
                <a:gd name="T5" fmla="*/ 0 h 82"/>
                <a:gd name="T6" fmla="*/ 59 w 63"/>
                <a:gd name="T7" fmla="*/ 8 h 82"/>
                <a:gd name="T8" fmla="*/ 12 w 63"/>
                <a:gd name="T9" fmla="*/ 8 h 82"/>
                <a:gd name="T10" fmla="*/ 12 w 63"/>
                <a:gd name="T11" fmla="*/ 36 h 82"/>
                <a:gd name="T12" fmla="*/ 55 w 63"/>
                <a:gd name="T13" fmla="*/ 36 h 82"/>
                <a:gd name="T14" fmla="*/ 55 w 63"/>
                <a:gd name="T15" fmla="*/ 43 h 82"/>
                <a:gd name="T16" fmla="*/ 12 w 63"/>
                <a:gd name="T17" fmla="*/ 43 h 82"/>
                <a:gd name="T18" fmla="*/ 12 w 63"/>
                <a:gd name="T19" fmla="*/ 74 h 82"/>
                <a:gd name="T20" fmla="*/ 63 w 63"/>
                <a:gd name="T21" fmla="*/ 74 h 82"/>
                <a:gd name="T22" fmla="*/ 63 w 63"/>
                <a:gd name="T23" fmla="*/ 82 h 82"/>
                <a:gd name="T24" fmla="*/ 0 w 63"/>
                <a:gd name="T25" fmla="*/ 82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3"/>
                <a:gd name="T40" fmla="*/ 0 h 82"/>
                <a:gd name="T41" fmla="*/ 63 w 63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3" h="82">
                  <a:moveTo>
                    <a:pt x="0" y="82"/>
                  </a:moveTo>
                  <a:lnTo>
                    <a:pt x="0" y="0"/>
                  </a:lnTo>
                  <a:lnTo>
                    <a:pt x="59" y="0"/>
                  </a:lnTo>
                  <a:lnTo>
                    <a:pt x="59" y="8"/>
                  </a:lnTo>
                  <a:lnTo>
                    <a:pt x="12" y="8"/>
                  </a:lnTo>
                  <a:lnTo>
                    <a:pt x="12" y="36"/>
                  </a:lnTo>
                  <a:lnTo>
                    <a:pt x="55" y="36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4"/>
                  </a:lnTo>
                  <a:lnTo>
                    <a:pt x="63" y="74"/>
                  </a:lnTo>
                  <a:lnTo>
                    <a:pt x="63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66" name="Rectangle 127"/>
            <p:cNvSpPr>
              <a:spLocks noChangeArrowheads="1"/>
            </p:cNvSpPr>
            <p:nvPr/>
          </p:nvSpPr>
          <p:spPr bwMode="auto">
            <a:xfrm>
              <a:off x="1419" y="3523"/>
              <a:ext cx="172" cy="17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67" name="Rectangle 128"/>
            <p:cNvSpPr>
              <a:spLocks noChangeArrowheads="1"/>
            </p:cNvSpPr>
            <p:nvPr/>
          </p:nvSpPr>
          <p:spPr bwMode="auto">
            <a:xfrm>
              <a:off x="1419" y="3523"/>
              <a:ext cx="172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68" name="Freeform 129"/>
            <p:cNvSpPr>
              <a:spLocks/>
            </p:cNvSpPr>
            <p:nvPr/>
          </p:nvSpPr>
          <p:spPr bwMode="auto">
            <a:xfrm>
              <a:off x="1470" y="3573"/>
              <a:ext cx="62" cy="82"/>
            </a:xfrm>
            <a:custGeom>
              <a:avLst/>
              <a:gdLst>
                <a:gd name="T0" fmla="*/ 0 w 62"/>
                <a:gd name="T1" fmla="*/ 82 h 82"/>
                <a:gd name="T2" fmla="*/ 0 w 62"/>
                <a:gd name="T3" fmla="*/ 0 h 82"/>
                <a:gd name="T4" fmla="*/ 58 w 62"/>
                <a:gd name="T5" fmla="*/ 0 h 82"/>
                <a:gd name="T6" fmla="*/ 58 w 62"/>
                <a:gd name="T7" fmla="*/ 8 h 82"/>
                <a:gd name="T8" fmla="*/ 11 w 62"/>
                <a:gd name="T9" fmla="*/ 8 h 82"/>
                <a:gd name="T10" fmla="*/ 11 w 62"/>
                <a:gd name="T11" fmla="*/ 36 h 82"/>
                <a:gd name="T12" fmla="*/ 54 w 62"/>
                <a:gd name="T13" fmla="*/ 36 h 82"/>
                <a:gd name="T14" fmla="*/ 54 w 62"/>
                <a:gd name="T15" fmla="*/ 43 h 82"/>
                <a:gd name="T16" fmla="*/ 11 w 62"/>
                <a:gd name="T17" fmla="*/ 43 h 82"/>
                <a:gd name="T18" fmla="*/ 11 w 62"/>
                <a:gd name="T19" fmla="*/ 74 h 82"/>
                <a:gd name="T20" fmla="*/ 62 w 62"/>
                <a:gd name="T21" fmla="*/ 74 h 82"/>
                <a:gd name="T22" fmla="*/ 62 w 62"/>
                <a:gd name="T23" fmla="*/ 82 h 82"/>
                <a:gd name="T24" fmla="*/ 0 w 62"/>
                <a:gd name="T25" fmla="*/ 82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82"/>
                <a:gd name="T41" fmla="*/ 62 w 62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82">
                  <a:moveTo>
                    <a:pt x="0" y="8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11" y="8"/>
                  </a:lnTo>
                  <a:lnTo>
                    <a:pt x="11" y="36"/>
                  </a:lnTo>
                  <a:lnTo>
                    <a:pt x="54" y="36"/>
                  </a:lnTo>
                  <a:lnTo>
                    <a:pt x="54" y="43"/>
                  </a:lnTo>
                  <a:lnTo>
                    <a:pt x="11" y="43"/>
                  </a:lnTo>
                  <a:lnTo>
                    <a:pt x="11" y="74"/>
                  </a:lnTo>
                  <a:lnTo>
                    <a:pt x="62" y="74"/>
                  </a:lnTo>
                  <a:lnTo>
                    <a:pt x="6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69" name="Rectangle 130"/>
            <p:cNvSpPr>
              <a:spLocks noChangeArrowheads="1"/>
            </p:cNvSpPr>
            <p:nvPr/>
          </p:nvSpPr>
          <p:spPr bwMode="auto">
            <a:xfrm>
              <a:off x="1801" y="3523"/>
              <a:ext cx="171" cy="17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70" name="Rectangle 131"/>
            <p:cNvSpPr>
              <a:spLocks noChangeArrowheads="1"/>
            </p:cNvSpPr>
            <p:nvPr/>
          </p:nvSpPr>
          <p:spPr bwMode="auto">
            <a:xfrm>
              <a:off x="1801" y="3523"/>
              <a:ext cx="171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71" name="Freeform 132"/>
            <p:cNvSpPr>
              <a:spLocks/>
            </p:cNvSpPr>
            <p:nvPr/>
          </p:nvSpPr>
          <p:spPr bwMode="auto">
            <a:xfrm>
              <a:off x="1852" y="3573"/>
              <a:ext cx="58" cy="82"/>
            </a:xfrm>
            <a:custGeom>
              <a:avLst/>
              <a:gdLst>
                <a:gd name="T0" fmla="*/ 0 w 58"/>
                <a:gd name="T1" fmla="*/ 82 h 82"/>
                <a:gd name="T2" fmla="*/ 0 w 58"/>
                <a:gd name="T3" fmla="*/ 0 h 82"/>
                <a:gd name="T4" fmla="*/ 58 w 58"/>
                <a:gd name="T5" fmla="*/ 0 h 82"/>
                <a:gd name="T6" fmla="*/ 58 w 58"/>
                <a:gd name="T7" fmla="*/ 8 h 82"/>
                <a:gd name="T8" fmla="*/ 11 w 58"/>
                <a:gd name="T9" fmla="*/ 8 h 82"/>
                <a:gd name="T10" fmla="*/ 11 w 58"/>
                <a:gd name="T11" fmla="*/ 36 h 82"/>
                <a:gd name="T12" fmla="*/ 54 w 58"/>
                <a:gd name="T13" fmla="*/ 36 h 82"/>
                <a:gd name="T14" fmla="*/ 54 w 58"/>
                <a:gd name="T15" fmla="*/ 43 h 82"/>
                <a:gd name="T16" fmla="*/ 11 w 58"/>
                <a:gd name="T17" fmla="*/ 43 h 82"/>
                <a:gd name="T18" fmla="*/ 11 w 58"/>
                <a:gd name="T19" fmla="*/ 74 h 82"/>
                <a:gd name="T20" fmla="*/ 58 w 58"/>
                <a:gd name="T21" fmla="*/ 74 h 82"/>
                <a:gd name="T22" fmla="*/ 58 w 58"/>
                <a:gd name="T23" fmla="*/ 82 h 82"/>
                <a:gd name="T24" fmla="*/ 0 w 58"/>
                <a:gd name="T25" fmla="*/ 82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8"/>
                <a:gd name="T40" fmla="*/ 0 h 82"/>
                <a:gd name="T41" fmla="*/ 58 w 58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8" h="82">
                  <a:moveTo>
                    <a:pt x="0" y="8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11" y="8"/>
                  </a:lnTo>
                  <a:lnTo>
                    <a:pt x="11" y="36"/>
                  </a:lnTo>
                  <a:lnTo>
                    <a:pt x="54" y="36"/>
                  </a:lnTo>
                  <a:lnTo>
                    <a:pt x="54" y="43"/>
                  </a:lnTo>
                  <a:lnTo>
                    <a:pt x="11" y="43"/>
                  </a:lnTo>
                  <a:lnTo>
                    <a:pt x="11" y="74"/>
                  </a:lnTo>
                  <a:lnTo>
                    <a:pt x="58" y="74"/>
                  </a:lnTo>
                  <a:lnTo>
                    <a:pt x="58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72" name="Rectangle 133"/>
            <p:cNvSpPr>
              <a:spLocks noChangeArrowheads="1"/>
            </p:cNvSpPr>
            <p:nvPr/>
          </p:nvSpPr>
          <p:spPr bwMode="auto">
            <a:xfrm>
              <a:off x="2280" y="3523"/>
              <a:ext cx="168" cy="17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73" name="Rectangle 134"/>
            <p:cNvSpPr>
              <a:spLocks noChangeArrowheads="1"/>
            </p:cNvSpPr>
            <p:nvPr/>
          </p:nvSpPr>
          <p:spPr bwMode="auto">
            <a:xfrm>
              <a:off x="2280" y="3523"/>
              <a:ext cx="168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74" name="Freeform 135"/>
            <p:cNvSpPr>
              <a:spLocks/>
            </p:cNvSpPr>
            <p:nvPr/>
          </p:nvSpPr>
          <p:spPr bwMode="auto">
            <a:xfrm>
              <a:off x="2331" y="3573"/>
              <a:ext cx="58" cy="82"/>
            </a:xfrm>
            <a:custGeom>
              <a:avLst/>
              <a:gdLst>
                <a:gd name="T0" fmla="*/ 0 w 58"/>
                <a:gd name="T1" fmla="*/ 82 h 82"/>
                <a:gd name="T2" fmla="*/ 0 w 58"/>
                <a:gd name="T3" fmla="*/ 0 h 82"/>
                <a:gd name="T4" fmla="*/ 54 w 58"/>
                <a:gd name="T5" fmla="*/ 0 h 82"/>
                <a:gd name="T6" fmla="*/ 54 w 58"/>
                <a:gd name="T7" fmla="*/ 8 h 82"/>
                <a:gd name="T8" fmla="*/ 7 w 58"/>
                <a:gd name="T9" fmla="*/ 8 h 82"/>
                <a:gd name="T10" fmla="*/ 7 w 58"/>
                <a:gd name="T11" fmla="*/ 36 h 82"/>
                <a:gd name="T12" fmla="*/ 54 w 58"/>
                <a:gd name="T13" fmla="*/ 36 h 82"/>
                <a:gd name="T14" fmla="*/ 54 w 58"/>
                <a:gd name="T15" fmla="*/ 43 h 82"/>
                <a:gd name="T16" fmla="*/ 7 w 58"/>
                <a:gd name="T17" fmla="*/ 43 h 82"/>
                <a:gd name="T18" fmla="*/ 7 w 58"/>
                <a:gd name="T19" fmla="*/ 74 h 82"/>
                <a:gd name="T20" fmla="*/ 58 w 58"/>
                <a:gd name="T21" fmla="*/ 74 h 82"/>
                <a:gd name="T22" fmla="*/ 58 w 58"/>
                <a:gd name="T23" fmla="*/ 82 h 82"/>
                <a:gd name="T24" fmla="*/ 0 w 58"/>
                <a:gd name="T25" fmla="*/ 82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8"/>
                <a:gd name="T40" fmla="*/ 0 h 82"/>
                <a:gd name="T41" fmla="*/ 58 w 58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8" h="82">
                  <a:moveTo>
                    <a:pt x="0" y="82"/>
                  </a:moveTo>
                  <a:lnTo>
                    <a:pt x="0" y="0"/>
                  </a:lnTo>
                  <a:lnTo>
                    <a:pt x="54" y="0"/>
                  </a:lnTo>
                  <a:lnTo>
                    <a:pt x="54" y="8"/>
                  </a:lnTo>
                  <a:lnTo>
                    <a:pt x="7" y="8"/>
                  </a:lnTo>
                  <a:lnTo>
                    <a:pt x="7" y="36"/>
                  </a:lnTo>
                  <a:lnTo>
                    <a:pt x="54" y="36"/>
                  </a:lnTo>
                  <a:lnTo>
                    <a:pt x="54" y="43"/>
                  </a:lnTo>
                  <a:lnTo>
                    <a:pt x="7" y="43"/>
                  </a:lnTo>
                  <a:lnTo>
                    <a:pt x="7" y="74"/>
                  </a:lnTo>
                  <a:lnTo>
                    <a:pt x="58" y="74"/>
                  </a:lnTo>
                  <a:lnTo>
                    <a:pt x="58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75" name="Rectangle 136"/>
            <p:cNvSpPr>
              <a:spLocks noChangeArrowheads="1"/>
            </p:cNvSpPr>
            <p:nvPr/>
          </p:nvSpPr>
          <p:spPr bwMode="auto">
            <a:xfrm>
              <a:off x="3137" y="3523"/>
              <a:ext cx="172" cy="17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76" name="Rectangle 137"/>
            <p:cNvSpPr>
              <a:spLocks noChangeArrowheads="1"/>
            </p:cNvSpPr>
            <p:nvPr/>
          </p:nvSpPr>
          <p:spPr bwMode="auto">
            <a:xfrm>
              <a:off x="3137" y="3523"/>
              <a:ext cx="172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77" name="Freeform 138"/>
            <p:cNvSpPr>
              <a:spLocks/>
            </p:cNvSpPr>
            <p:nvPr/>
          </p:nvSpPr>
          <p:spPr bwMode="auto">
            <a:xfrm>
              <a:off x="3188" y="3573"/>
              <a:ext cx="62" cy="82"/>
            </a:xfrm>
            <a:custGeom>
              <a:avLst/>
              <a:gdLst>
                <a:gd name="T0" fmla="*/ 0 w 62"/>
                <a:gd name="T1" fmla="*/ 82 h 82"/>
                <a:gd name="T2" fmla="*/ 0 w 62"/>
                <a:gd name="T3" fmla="*/ 0 h 82"/>
                <a:gd name="T4" fmla="*/ 58 w 62"/>
                <a:gd name="T5" fmla="*/ 0 h 82"/>
                <a:gd name="T6" fmla="*/ 58 w 62"/>
                <a:gd name="T7" fmla="*/ 8 h 82"/>
                <a:gd name="T8" fmla="*/ 11 w 62"/>
                <a:gd name="T9" fmla="*/ 8 h 82"/>
                <a:gd name="T10" fmla="*/ 11 w 62"/>
                <a:gd name="T11" fmla="*/ 36 h 82"/>
                <a:gd name="T12" fmla="*/ 54 w 62"/>
                <a:gd name="T13" fmla="*/ 36 h 82"/>
                <a:gd name="T14" fmla="*/ 54 w 62"/>
                <a:gd name="T15" fmla="*/ 43 h 82"/>
                <a:gd name="T16" fmla="*/ 11 w 62"/>
                <a:gd name="T17" fmla="*/ 43 h 82"/>
                <a:gd name="T18" fmla="*/ 11 w 62"/>
                <a:gd name="T19" fmla="*/ 74 h 82"/>
                <a:gd name="T20" fmla="*/ 62 w 62"/>
                <a:gd name="T21" fmla="*/ 74 h 82"/>
                <a:gd name="T22" fmla="*/ 62 w 62"/>
                <a:gd name="T23" fmla="*/ 82 h 82"/>
                <a:gd name="T24" fmla="*/ 0 w 62"/>
                <a:gd name="T25" fmla="*/ 82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82"/>
                <a:gd name="T41" fmla="*/ 62 w 62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82">
                  <a:moveTo>
                    <a:pt x="0" y="8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11" y="8"/>
                  </a:lnTo>
                  <a:lnTo>
                    <a:pt x="11" y="36"/>
                  </a:lnTo>
                  <a:lnTo>
                    <a:pt x="54" y="36"/>
                  </a:lnTo>
                  <a:lnTo>
                    <a:pt x="54" y="43"/>
                  </a:lnTo>
                  <a:lnTo>
                    <a:pt x="11" y="43"/>
                  </a:lnTo>
                  <a:lnTo>
                    <a:pt x="11" y="74"/>
                  </a:lnTo>
                  <a:lnTo>
                    <a:pt x="62" y="74"/>
                  </a:lnTo>
                  <a:lnTo>
                    <a:pt x="6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78" name="Rectangle 139"/>
            <p:cNvSpPr>
              <a:spLocks noChangeArrowheads="1"/>
            </p:cNvSpPr>
            <p:nvPr/>
          </p:nvSpPr>
          <p:spPr bwMode="auto">
            <a:xfrm>
              <a:off x="3519" y="3523"/>
              <a:ext cx="167" cy="17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79" name="Rectangle 140"/>
            <p:cNvSpPr>
              <a:spLocks noChangeArrowheads="1"/>
            </p:cNvSpPr>
            <p:nvPr/>
          </p:nvSpPr>
          <p:spPr bwMode="auto">
            <a:xfrm>
              <a:off x="3519" y="3523"/>
              <a:ext cx="167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80" name="Freeform 141"/>
            <p:cNvSpPr>
              <a:spLocks/>
            </p:cNvSpPr>
            <p:nvPr/>
          </p:nvSpPr>
          <p:spPr bwMode="auto">
            <a:xfrm>
              <a:off x="3570" y="3573"/>
              <a:ext cx="58" cy="82"/>
            </a:xfrm>
            <a:custGeom>
              <a:avLst/>
              <a:gdLst>
                <a:gd name="T0" fmla="*/ 0 w 58"/>
                <a:gd name="T1" fmla="*/ 82 h 82"/>
                <a:gd name="T2" fmla="*/ 0 w 58"/>
                <a:gd name="T3" fmla="*/ 0 h 82"/>
                <a:gd name="T4" fmla="*/ 54 w 58"/>
                <a:gd name="T5" fmla="*/ 0 h 82"/>
                <a:gd name="T6" fmla="*/ 54 w 58"/>
                <a:gd name="T7" fmla="*/ 8 h 82"/>
                <a:gd name="T8" fmla="*/ 7 w 58"/>
                <a:gd name="T9" fmla="*/ 8 h 82"/>
                <a:gd name="T10" fmla="*/ 7 w 58"/>
                <a:gd name="T11" fmla="*/ 36 h 82"/>
                <a:gd name="T12" fmla="*/ 54 w 58"/>
                <a:gd name="T13" fmla="*/ 36 h 82"/>
                <a:gd name="T14" fmla="*/ 54 w 58"/>
                <a:gd name="T15" fmla="*/ 43 h 82"/>
                <a:gd name="T16" fmla="*/ 7 w 58"/>
                <a:gd name="T17" fmla="*/ 43 h 82"/>
                <a:gd name="T18" fmla="*/ 7 w 58"/>
                <a:gd name="T19" fmla="*/ 74 h 82"/>
                <a:gd name="T20" fmla="*/ 58 w 58"/>
                <a:gd name="T21" fmla="*/ 74 h 82"/>
                <a:gd name="T22" fmla="*/ 58 w 58"/>
                <a:gd name="T23" fmla="*/ 82 h 82"/>
                <a:gd name="T24" fmla="*/ 0 w 58"/>
                <a:gd name="T25" fmla="*/ 82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8"/>
                <a:gd name="T40" fmla="*/ 0 h 82"/>
                <a:gd name="T41" fmla="*/ 58 w 58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8" h="82">
                  <a:moveTo>
                    <a:pt x="0" y="82"/>
                  </a:moveTo>
                  <a:lnTo>
                    <a:pt x="0" y="0"/>
                  </a:lnTo>
                  <a:lnTo>
                    <a:pt x="54" y="0"/>
                  </a:lnTo>
                  <a:lnTo>
                    <a:pt x="54" y="8"/>
                  </a:lnTo>
                  <a:lnTo>
                    <a:pt x="7" y="8"/>
                  </a:lnTo>
                  <a:lnTo>
                    <a:pt x="7" y="36"/>
                  </a:lnTo>
                  <a:lnTo>
                    <a:pt x="54" y="36"/>
                  </a:lnTo>
                  <a:lnTo>
                    <a:pt x="54" y="43"/>
                  </a:lnTo>
                  <a:lnTo>
                    <a:pt x="7" y="43"/>
                  </a:lnTo>
                  <a:lnTo>
                    <a:pt x="7" y="74"/>
                  </a:lnTo>
                  <a:lnTo>
                    <a:pt x="58" y="74"/>
                  </a:lnTo>
                  <a:lnTo>
                    <a:pt x="58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81" name="Rectangle 142"/>
            <p:cNvSpPr>
              <a:spLocks noChangeArrowheads="1"/>
            </p:cNvSpPr>
            <p:nvPr/>
          </p:nvSpPr>
          <p:spPr bwMode="auto">
            <a:xfrm>
              <a:off x="3994" y="3523"/>
              <a:ext cx="172" cy="17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82" name="Rectangle 143"/>
            <p:cNvSpPr>
              <a:spLocks noChangeArrowheads="1"/>
            </p:cNvSpPr>
            <p:nvPr/>
          </p:nvSpPr>
          <p:spPr bwMode="auto">
            <a:xfrm>
              <a:off x="3994" y="3523"/>
              <a:ext cx="172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83" name="Freeform 144"/>
            <p:cNvSpPr>
              <a:spLocks/>
            </p:cNvSpPr>
            <p:nvPr/>
          </p:nvSpPr>
          <p:spPr bwMode="auto">
            <a:xfrm>
              <a:off x="4045" y="3573"/>
              <a:ext cx="62" cy="82"/>
            </a:xfrm>
            <a:custGeom>
              <a:avLst/>
              <a:gdLst>
                <a:gd name="T0" fmla="*/ 0 w 62"/>
                <a:gd name="T1" fmla="*/ 82 h 82"/>
                <a:gd name="T2" fmla="*/ 0 w 62"/>
                <a:gd name="T3" fmla="*/ 0 h 82"/>
                <a:gd name="T4" fmla="*/ 58 w 62"/>
                <a:gd name="T5" fmla="*/ 0 h 82"/>
                <a:gd name="T6" fmla="*/ 58 w 62"/>
                <a:gd name="T7" fmla="*/ 8 h 82"/>
                <a:gd name="T8" fmla="*/ 12 w 62"/>
                <a:gd name="T9" fmla="*/ 8 h 82"/>
                <a:gd name="T10" fmla="*/ 12 w 62"/>
                <a:gd name="T11" fmla="*/ 36 h 82"/>
                <a:gd name="T12" fmla="*/ 54 w 62"/>
                <a:gd name="T13" fmla="*/ 36 h 82"/>
                <a:gd name="T14" fmla="*/ 54 w 62"/>
                <a:gd name="T15" fmla="*/ 43 h 82"/>
                <a:gd name="T16" fmla="*/ 12 w 62"/>
                <a:gd name="T17" fmla="*/ 43 h 82"/>
                <a:gd name="T18" fmla="*/ 12 w 62"/>
                <a:gd name="T19" fmla="*/ 74 h 82"/>
                <a:gd name="T20" fmla="*/ 62 w 62"/>
                <a:gd name="T21" fmla="*/ 74 h 82"/>
                <a:gd name="T22" fmla="*/ 62 w 62"/>
                <a:gd name="T23" fmla="*/ 82 h 82"/>
                <a:gd name="T24" fmla="*/ 0 w 62"/>
                <a:gd name="T25" fmla="*/ 82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82"/>
                <a:gd name="T41" fmla="*/ 62 w 62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82">
                  <a:moveTo>
                    <a:pt x="0" y="8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12" y="8"/>
                  </a:lnTo>
                  <a:lnTo>
                    <a:pt x="12" y="36"/>
                  </a:lnTo>
                  <a:lnTo>
                    <a:pt x="54" y="36"/>
                  </a:lnTo>
                  <a:lnTo>
                    <a:pt x="54" y="43"/>
                  </a:lnTo>
                  <a:lnTo>
                    <a:pt x="12" y="43"/>
                  </a:lnTo>
                  <a:lnTo>
                    <a:pt x="12" y="74"/>
                  </a:lnTo>
                  <a:lnTo>
                    <a:pt x="62" y="74"/>
                  </a:lnTo>
                  <a:lnTo>
                    <a:pt x="6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84" name="Rectangle 145"/>
            <p:cNvSpPr>
              <a:spLocks noChangeArrowheads="1"/>
            </p:cNvSpPr>
            <p:nvPr/>
          </p:nvSpPr>
          <p:spPr bwMode="auto">
            <a:xfrm>
              <a:off x="5233" y="3523"/>
              <a:ext cx="171" cy="17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85" name="Rectangle 146"/>
            <p:cNvSpPr>
              <a:spLocks noChangeArrowheads="1"/>
            </p:cNvSpPr>
            <p:nvPr/>
          </p:nvSpPr>
          <p:spPr bwMode="auto">
            <a:xfrm>
              <a:off x="5233" y="3523"/>
              <a:ext cx="171" cy="17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86" name="Freeform 147"/>
            <p:cNvSpPr>
              <a:spLocks/>
            </p:cNvSpPr>
            <p:nvPr/>
          </p:nvSpPr>
          <p:spPr bwMode="auto">
            <a:xfrm>
              <a:off x="5284" y="3573"/>
              <a:ext cx="62" cy="82"/>
            </a:xfrm>
            <a:custGeom>
              <a:avLst/>
              <a:gdLst>
                <a:gd name="T0" fmla="*/ 0 w 62"/>
                <a:gd name="T1" fmla="*/ 82 h 82"/>
                <a:gd name="T2" fmla="*/ 0 w 62"/>
                <a:gd name="T3" fmla="*/ 0 h 82"/>
                <a:gd name="T4" fmla="*/ 58 w 62"/>
                <a:gd name="T5" fmla="*/ 0 h 82"/>
                <a:gd name="T6" fmla="*/ 58 w 62"/>
                <a:gd name="T7" fmla="*/ 8 h 82"/>
                <a:gd name="T8" fmla="*/ 11 w 62"/>
                <a:gd name="T9" fmla="*/ 8 h 82"/>
                <a:gd name="T10" fmla="*/ 11 w 62"/>
                <a:gd name="T11" fmla="*/ 36 h 82"/>
                <a:gd name="T12" fmla="*/ 54 w 62"/>
                <a:gd name="T13" fmla="*/ 36 h 82"/>
                <a:gd name="T14" fmla="*/ 54 w 62"/>
                <a:gd name="T15" fmla="*/ 43 h 82"/>
                <a:gd name="T16" fmla="*/ 11 w 62"/>
                <a:gd name="T17" fmla="*/ 43 h 82"/>
                <a:gd name="T18" fmla="*/ 11 w 62"/>
                <a:gd name="T19" fmla="*/ 74 h 82"/>
                <a:gd name="T20" fmla="*/ 62 w 62"/>
                <a:gd name="T21" fmla="*/ 74 h 82"/>
                <a:gd name="T22" fmla="*/ 62 w 62"/>
                <a:gd name="T23" fmla="*/ 82 h 82"/>
                <a:gd name="T24" fmla="*/ 0 w 62"/>
                <a:gd name="T25" fmla="*/ 82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82"/>
                <a:gd name="T41" fmla="*/ 62 w 62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82">
                  <a:moveTo>
                    <a:pt x="0" y="8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11" y="8"/>
                  </a:lnTo>
                  <a:lnTo>
                    <a:pt x="11" y="36"/>
                  </a:lnTo>
                  <a:lnTo>
                    <a:pt x="54" y="36"/>
                  </a:lnTo>
                  <a:lnTo>
                    <a:pt x="54" y="43"/>
                  </a:lnTo>
                  <a:lnTo>
                    <a:pt x="11" y="43"/>
                  </a:lnTo>
                  <a:lnTo>
                    <a:pt x="11" y="74"/>
                  </a:lnTo>
                  <a:lnTo>
                    <a:pt x="62" y="74"/>
                  </a:lnTo>
                  <a:lnTo>
                    <a:pt x="6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87" name="Freeform 148"/>
            <p:cNvSpPr>
              <a:spLocks/>
            </p:cNvSpPr>
            <p:nvPr/>
          </p:nvSpPr>
          <p:spPr bwMode="auto">
            <a:xfrm>
              <a:off x="4894" y="3048"/>
              <a:ext cx="171" cy="167"/>
            </a:xfrm>
            <a:custGeom>
              <a:avLst/>
              <a:gdLst>
                <a:gd name="T0" fmla="*/ 0 w 171"/>
                <a:gd name="T1" fmla="*/ 82 h 167"/>
                <a:gd name="T2" fmla="*/ 8 w 171"/>
                <a:gd name="T3" fmla="*/ 50 h 167"/>
                <a:gd name="T4" fmla="*/ 23 w 171"/>
                <a:gd name="T5" fmla="*/ 23 h 167"/>
                <a:gd name="T6" fmla="*/ 51 w 171"/>
                <a:gd name="T7" fmla="*/ 4 h 167"/>
                <a:gd name="T8" fmla="*/ 86 w 171"/>
                <a:gd name="T9" fmla="*/ 0 h 167"/>
                <a:gd name="T10" fmla="*/ 117 w 171"/>
                <a:gd name="T11" fmla="*/ 4 h 167"/>
                <a:gd name="T12" fmla="*/ 144 w 171"/>
                <a:gd name="T13" fmla="*/ 23 h 167"/>
                <a:gd name="T14" fmla="*/ 164 w 171"/>
                <a:gd name="T15" fmla="*/ 50 h 167"/>
                <a:gd name="T16" fmla="*/ 171 w 171"/>
                <a:gd name="T17" fmla="*/ 82 h 167"/>
                <a:gd name="T18" fmla="*/ 164 w 171"/>
                <a:gd name="T19" fmla="*/ 117 h 167"/>
                <a:gd name="T20" fmla="*/ 144 w 171"/>
                <a:gd name="T21" fmla="*/ 144 h 167"/>
                <a:gd name="T22" fmla="*/ 117 w 171"/>
                <a:gd name="T23" fmla="*/ 163 h 167"/>
                <a:gd name="T24" fmla="*/ 86 w 171"/>
                <a:gd name="T25" fmla="*/ 167 h 167"/>
                <a:gd name="T26" fmla="*/ 51 w 171"/>
                <a:gd name="T27" fmla="*/ 163 h 167"/>
                <a:gd name="T28" fmla="*/ 23 w 171"/>
                <a:gd name="T29" fmla="*/ 144 h 167"/>
                <a:gd name="T30" fmla="*/ 8 w 171"/>
                <a:gd name="T31" fmla="*/ 117 h 167"/>
                <a:gd name="T32" fmla="*/ 0 w 171"/>
                <a:gd name="T33" fmla="*/ 82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67"/>
                <a:gd name="T53" fmla="*/ 171 w 171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67">
                  <a:moveTo>
                    <a:pt x="0" y="82"/>
                  </a:moveTo>
                  <a:lnTo>
                    <a:pt x="8" y="50"/>
                  </a:lnTo>
                  <a:lnTo>
                    <a:pt x="23" y="23"/>
                  </a:lnTo>
                  <a:lnTo>
                    <a:pt x="51" y="4"/>
                  </a:lnTo>
                  <a:lnTo>
                    <a:pt x="86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4" y="50"/>
                  </a:lnTo>
                  <a:lnTo>
                    <a:pt x="171" y="82"/>
                  </a:lnTo>
                  <a:lnTo>
                    <a:pt x="164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6" y="167"/>
                  </a:lnTo>
                  <a:lnTo>
                    <a:pt x="51" y="163"/>
                  </a:lnTo>
                  <a:lnTo>
                    <a:pt x="23" y="144"/>
                  </a:lnTo>
                  <a:lnTo>
                    <a:pt x="8" y="11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88" name="Freeform 149"/>
            <p:cNvSpPr>
              <a:spLocks/>
            </p:cNvSpPr>
            <p:nvPr/>
          </p:nvSpPr>
          <p:spPr bwMode="auto">
            <a:xfrm>
              <a:off x="4894" y="3048"/>
              <a:ext cx="171" cy="167"/>
            </a:xfrm>
            <a:custGeom>
              <a:avLst/>
              <a:gdLst>
                <a:gd name="T0" fmla="*/ 0 w 171"/>
                <a:gd name="T1" fmla="*/ 82 h 167"/>
                <a:gd name="T2" fmla="*/ 8 w 171"/>
                <a:gd name="T3" fmla="*/ 50 h 167"/>
                <a:gd name="T4" fmla="*/ 23 w 171"/>
                <a:gd name="T5" fmla="*/ 23 h 167"/>
                <a:gd name="T6" fmla="*/ 51 w 171"/>
                <a:gd name="T7" fmla="*/ 4 h 167"/>
                <a:gd name="T8" fmla="*/ 86 w 171"/>
                <a:gd name="T9" fmla="*/ 0 h 167"/>
                <a:gd name="T10" fmla="*/ 117 w 171"/>
                <a:gd name="T11" fmla="*/ 4 h 167"/>
                <a:gd name="T12" fmla="*/ 144 w 171"/>
                <a:gd name="T13" fmla="*/ 23 h 167"/>
                <a:gd name="T14" fmla="*/ 164 w 171"/>
                <a:gd name="T15" fmla="*/ 50 h 167"/>
                <a:gd name="T16" fmla="*/ 171 w 171"/>
                <a:gd name="T17" fmla="*/ 82 h 167"/>
                <a:gd name="T18" fmla="*/ 164 w 171"/>
                <a:gd name="T19" fmla="*/ 117 h 167"/>
                <a:gd name="T20" fmla="*/ 144 w 171"/>
                <a:gd name="T21" fmla="*/ 144 h 167"/>
                <a:gd name="T22" fmla="*/ 117 w 171"/>
                <a:gd name="T23" fmla="*/ 163 h 167"/>
                <a:gd name="T24" fmla="*/ 86 w 171"/>
                <a:gd name="T25" fmla="*/ 167 h 167"/>
                <a:gd name="T26" fmla="*/ 51 w 171"/>
                <a:gd name="T27" fmla="*/ 163 h 167"/>
                <a:gd name="T28" fmla="*/ 23 w 171"/>
                <a:gd name="T29" fmla="*/ 144 h 167"/>
                <a:gd name="T30" fmla="*/ 8 w 171"/>
                <a:gd name="T31" fmla="*/ 117 h 167"/>
                <a:gd name="T32" fmla="*/ 0 w 171"/>
                <a:gd name="T33" fmla="*/ 82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67"/>
                <a:gd name="T53" fmla="*/ 171 w 171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67">
                  <a:moveTo>
                    <a:pt x="0" y="82"/>
                  </a:moveTo>
                  <a:lnTo>
                    <a:pt x="8" y="50"/>
                  </a:lnTo>
                  <a:lnTo>
                    <a:pt x="23" y="23"/>
                  </a:lnTo>
                  <a:lnTo>
                    <a:pt x="51" y="4"/>
                  </a:lnTo>
                  <a:lnTo>
                    <a:pt x="86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4" y="50"/>
                  </a:lnTo>
                  <a:lnTo>
                    <a:pt x="171" y="82"/>
                  </a:lnTo>
                  <a:lnTo>
                    <a:pt x="164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6" y="167"/>
                  </a:lnTo>
                  <a:lnTo>
                    <a:pt x="51" y="163"/>
                  </a:lnTo>
                  <a:lnTo>
                    <a:pt x="23" y="144"/>
                  </a:lnTo>
                  <a:lnTo>
                    <a:pt x="8" y="117"/>
                  </a:lnTo>
                  <a:lnTo>
                    <a:pt x="0" y="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89" name="Freeform 150"/>
            <p:cNvSpPr>
              <a:spLocks noEditPoints="1"/>
            </p:cNvSpPr>
            <p:nvPr/>
          </p:nvSpPr>
          <p:spPr bwMode="auto">
            <a:xfrm>
              <a:off x="4960" y="3094"/>
              <a:ext cx="59" cy="82"/>
            </a:xfrm>
            <a:custGeom>
              <a:avLst/>
              <a:gdLst>
                <a:gd name="T0" fmla="*/ 0 w 59"/>
                <a:gd name="T1" fmla="*/ 82 h 82"/>
                <a:gd name="T2" fmla="*/ 0 w 59"/>
                <a:gd name="T3" fmla="*/ 0 h 82"/>
                <a:gd name="T4" fmla="*/ 31 w 59"/>
                <a:gd name="T5" fmla="*/ 0 h 82"/>
                <a:gd name="T6" fmla="*/ 35 w 59"/>
                <a:gd name="T7" fmla="*/ 0 h 82"/>
                <a:gd name="T8" fmla="*/ 43 w 59"/>
                <a:gd name="T9" fmla="*/ 0 h 82"/>
                <a:gd name="T10" fmla="*/ 47 w 59"/>
                <a:gd name="T11" fmla="*/ 4 h 82"/>
                <a:gd name="T12" fmla="*/ 51 w 59"/>
                <a:gd name="T13" fmla="*/ 4 h 82"/>
                <a:gd name="T14" fmla="*/ 55 w 59"/>
                <a:gd name="T15" fmla="*/ 8 h 82"/>
                <a:gd name="T16" fmla="*/ 59 w 59"/>
                <a:gd name="T17" fmla="*/ 12 h 82"/>
                <a:gd name="T18" fmla="*/ 59 w 59"/>
                <a:gd name="T19" fmla="*/ 20 h 82"/>
                <a:gd name="T20" fmla="*/ 59 w 59"/>
                <a:gd name="T21" fmla="*/ 24 h 82"/>
                <a:gd name="T22" fmla="*/ 59 w 59"/>
                <a:gd name="T23" fmla="*/ 32 h 82"/>
                <a:gd name="T24" fmla="*/ 55 w 59"/>
                <a:gd name="T25" fmla="*/ 43 h 82"/>
                <a:gd name="T26" fmla="*/ 47 w 59"/>
                <a:gd name="T27" fmla="*/ 47 h 82"/>
                <a:gd name="T28" fmla="*/ 39 w 59"/>
                <a:gd name="T29" fmla="*/ 47 h 82"/>
                <a:gd name="T30" fmla="*/ 31 w 59"/>
                <a:gd name="T31" fmla="*/ 47 h 82"/>
                <a:gd name="T32" fmla="*/ 12 w 59"/>
                <a:gd name="T33" fmla="*/ 47 h 82"/>
                <a:gd name="T34" fmla="*/ 12 w 59"/>
                <a:gd name="T35" fmla="*/ 82 h 82"/>
                <a:gd name="T36" fmla="*/ 0 w 59"/>
                <a:gd name="T37" fmla="*/ 82 h 82"/>
                <a:gd name="T38" fmla="*/ 12 w 59"/>
                <a:gd name="T39" fmla="*/ 39 h 82"/>
                <a:gd name="T40" fmla="*/ 31 w 59"/>
                <a:gd name="T41" fmla="*/ 39 h 82"/>
                <a:gd name="T42" fmla="*/ 39 w 59"/>
                <a:gd name="T43" fmla="*/ 39 h 82"/>
                <a:gd name="T44" fmla="*/ 47 w 59"/>
                <a:gd name="T45" fmla="*/ 36 h 82"/>
                <a:gd name="T46" fmla="*/ 47 w 59"/>
                <a:gd name="T47" fmla="*/ 32 h 82"/>
                <a:gd name="T48" fmla="*/ 51 w 59"/>
                <a:gd name="T49" fmla="*/ 24 h 82"/>
                <a:gd name="T50" fmla="*/ 47 w 59"/>
                <a:gd name="T51" fmla="*/ 20 h 82"/>
                <a:gd name="T52" fmla="*/ 47 w 59"/>
                <a:gd name="T53" fmla="*/ 16 h 82"/>
                <a:gd name="T54" fmla="*/ 43 w 59"/>
                <a:gd name="T55" fmla="*/ 12 h 82"/>
                <a:gd name="T56" fmla="*/ 39 w 59"/>
                <a:gd name="T57" fmla="*/ 12 h 82"/>
                <a:gd name="T58" fmla="*/ 35 w 59"/>
                <a:gd name="T59" fmla="*/ 8 h 82"/>
                <a:gd name="T60" fmla="*/ 31 w 59"/>
                <a:gd name="T61" fmla="*/ 8 h 82"/>
                <a:gd name="T62" fmla="*/ 12 w 59"/>
                <a:gd name="T63" fmla="*/ 8 h 82"/>
                <a:gd name="T64" fmla="*/ 12 w 59"/>
                <a:gd name="T65" fmla="*/ 39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9"/>
                <a:gd name="T100" fmla="*/ 0 h 82"/>
                <a:gd name="T101" fmla="*/ 59 w 59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47" y="4"/>
                  </a:lnTo>
                  <a:lnTo>
                    <a:pt x="51" y="4"/>
                  </a:lnTo>
                  <a:lnTo>
                    <a:pt x="55" y="8"/>
                  </a:lnTo>
                  <a:lnTo>
                    <a:pt x="59" y="12"/>
                  </a:lnTo>
                  <a:lnTo>
                    <a:pt x="59" y="20"/>
                  </a:lnTo>
                  <a:lnTo>
                    <a:pt x="59" y="24"/>
                  </a:lnTo>
                  <a:lnTo>
                    <a:pt x="59" y="32"/>
                  </a:lnTo>
                  <a:lnTo>
                    <a:pt x="55" y="43"/>
                  </a:lnTo>
                  <a:lnTo>
                    <a:pt x="47" y="47"/>
                  </a:lnTo>
                  <a:lnTo>
                    <a:pt x="39" y="47"/>
                  </a:lnTo>
                  <a:lnTo>
                    <a:pt x="31" y="47"/>
                  </a:lnTo>
                  <a:lnTo>
                    <a:pt x="12" y="47"/>
                  </a:lnTo>
                  <a:lnTo>
                    <a:pt x="12" y="82"/>
                  </a:lnTo>
                  <a:lnTo>
                    <a:pt x="0" y="82"/>
                  </a:lnTo>
                  <a:close/>
                  <a:moveTo>
                    <a:pt x="12" y="39"/>
                  </a:moveTo>
                  <a:lnTo>
                    <a:pt x="31" y="39"/>
                  </a:lnTo>
                  <a:lnTo>
                    <a:pt x="39" y="39"/>
                  </a:lnTo>
                  <a:lnTo>
                    <a:pt x="47" y="36"/>
                  </a:lnTo>
                  <a:lnTo>
                    <a:pt x="47" y="32"/>
                  </a:lnTo>
                  <a:lnTo>
                    <a:pt x="51" y="24"/>
                  </a:lnTo>
                  <a:lnTo>
                    <a:pt x="47" y="20"/>
                  </a:lnTo>
                  <a:lnTo>
                    <a:pt x="47" y="16"/>
                  </a:lnTo>
                  <a:lnTo>
                    <a:pt x="43" y="12"/>
                  </a:lnTo>
                  <a:lnTo>
                    <a:pt x="39" y="12"/>
                  </a:lnTo>
                  <a:lnTo>
                    <a:pt x="35" y="8"/>
                  </a:lnTo>
                  <a:lnTo>
                    <a:pt x="31" y="8"/>
                  </a:lnTo>
                  <a:lnTo>
                    <a:pt x="12" y="8"/>
                  </a:lnTo>
                  <a:lnTo>
                    <a:pt x="12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90" name="Freeform 151"/>
            <p:cNvSpPr>
              <a:spLocks/>
            </p:cNvSpPr>
            <p:nvPr/>
          </p:nvSpPr>
          <p:spPr bwMode="auto">
            <a:xfrm>
              <a:off x="4057" y="3048"/>
              <a:ext cx="171" cy="167"/>
            </a:xfrm>
            <a:custGeom>
              <a:avLst/>
              <a:gdLst>
                <a:gd name="T0" fmla="*/ 0 w 171"/>
                <a:gd name="T1" fmla="*/ 82 h 167"/>
                <a:gd name="T2" fmla="*/ 7 w 171"/>
                <a:gd name="T3" fmla="*/ 50 h 167"/>
                <a:gd name="T4" fmla="*/ 27 w 171"/>
                <a:gd name="T5" fmla="*/ 23 h 167"/>
                <a:gd name="T6" fmla="*/ 54 w 171"/>
                <a:gd name="T7" fmla="*/ 4 h 167"/>
                <a:gd name="T8" fmla="*/ 85 w 171"/>
                <a:gd name="T9" fmla="*/ 0 h 167"/>
                <a:gd name="T10" fmla="*/ 120 w 171"/>
                <a:gd name="T11" fmla="*/ 4 h 167"/>
                <a:gd name="T12" fmla="*/ 148 w 171"/>
                <a:gd name="T13" fmla="*/ 23 h 167"/>
                <a:gd name="T14" fmla="*/ 163 w 171"/>
                <a:gd name="T15" fmla="*/ 50 h 167"/>
                <a:gd name="T16" fmla="*/ 171 w 171"/>
                <a:gd name="T17" fmla="*/ 82 h 167"/>
                <a:gd name="T18" fmla="*/ 163 w 171"/>
                <a:gd name="T19" fmla="*/ 117 h 167"/>
                <a:gd name="T20" fmla="*/ 148 w 171"/>
                <a:gd name="T21" fmla="*/ 144 h 167"/>
                <a:gd name="T22" fmla="*/ 120 w 171"/>
                <a:gd name="T23" fmla="*/ 163 h 167"/>
                <a:gd name="T24" fmla="*/ 85 w 171"/>
                <a:gd name="T25" fmla="*/ 167 h 167"/>
                <a:gd name="T26" fmla="*/ 54 w 171"/>
                <a:gd name="T27" fmla="*/ 163 h 167"/>
                <a:gd name="T28" fmla="*/ 27 w 171"/>
                <a:gd name="T29" fmla="*/ 144 h 167"/>
                <a:gd name="T30" fmla="*/ 7 w 171"/>
                <a:gd name="T31" fmla="*/ 117 h 167"/>
                <a:gd name="T32" fmla="*/ 0 w 171"/>
                <a:gd name="T33" fmla="*/ 82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67"/>
                <a:gd name="T53" fmla="*/ 171 w 171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67">
                  <a:moveTo>
                    <a:pt x="0" y="82"/>
                  </a:moveTo>
                  <a:lnTo>
                    <a:pt x="7" y="50"/>
                  </a:lnTo>
                  <a:lnTo>
                    <a:pt x="27" y="23"/>
                  </a:lnTo>
                  <a:lnTo>
                    <a:pt x="54" y="4"/>
                  </a:lnTo>
                  <a:lnTo>
                    <a:pt x="85" y="0"/>
                  </a:lnTo>
                  <a:lnTo>
                    <a:pt x="120" y="4"/>
                  </a:lnTo>
                  <a:lnTo>
                    <a:pt x="148" y="23"/>
                  </a:lnTo>
                  <a:lnTo>
                    <a:pt x="163" y="50"/>
                  </a:lnTo>
                  <a:lnTo>
                    <a:pt x="171" y="82"/>
                  </a:lnTo>
                  <a:lnTo>
                    <a:pt x="163" y="117"/>
                  </a:lnTo>
                  <a:lnTo>
                    <a:pt x="148" y="144"/>
                  </a:lnTo>
                  <a:lnTo>
                    <a:pt x="120" y="163"/>
                  </a:lnTo>
                  <a:lnTo>
                    <a:pt x="85" y="167"/>
                  </a:lnTo>
                  <a:lnTo>
                    <a:pt x="54" y="163"/>
                  </a:lnTo>
                  <a:lnTo>
                    <a:pt x="27" y="144"/>
                  </a:lnTo>
                  <a:lnTo>
                    <a:pt x="7" y="11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91" name="Freeform 152"/>
            <p:cNvSpPr>
              <a:spLocks/>
            </p:cNvSpPr>
            <p:nvPr/>
          </p:nvSpPr>
          <p:spPr bwMode="auto">
            <a:xfrm>
              <a:off x="4057" y="3048"/>
              <a:ext cx="171" cy="167"/>
            </a:xfrm>
            <a:custGeom>
              <a:avLst/>
              <a:gdLst>
                <a:gd name="T0" fmla="*/ 0 w 171"/>
                <a:gd name="T1" fmla="*/ 82 h 167"/>
                <a:gd name="T2" fmla="*/ 7 w 171"/>
                <a:gd name="T3" fmla="*/ 50 h 167"/>
                <a:gd name="T4" fmla="*/ 27 w 171"/>
                <a:gd name="T5" fmla="*/ 23 h 167"/>
                <a:gd name="T6" fmla="*/ 54 w 171"/>
                <a:gd name="T7" fmla="*/ 4 h 167"/>
                <a:gd name="T8" fmla="*/ 85 w 171"/>
                <a:gd name="T9" fmla="*/ 0 h 167"/>
                <a:gd name="T10" fmla="*/ 120 w 171"/>
                <a:gd name="T11" fmla="*/ 4 h 167"/>
                <a:gd name="T12" fmla="*/ 148 w 171"/>
                <a:gd name="T13" fmla="*/ 23 h 167"/>
                <a:gd name="T14" fmla="*/ 163 w 171"/>
                <a:gd name="T15" fmla="*/ 50 h 167"/>
                <a:gd name="T16" fmla="*/ 171 w 171"/>
                <a:gd name="T17" fmla="*/ 82 h 167"/>
                <a:gd name="T18" fmla="*/ 163 w 171"/>
                <a:gd name="T19" fmla="*/ 117 h 167"/>
                <a:gd name="T20" fmla="*/ 148 w 171"/>
                <a:gd name="T21" fmla="*/ 144 h 167"/>
                <a:gd name="T22" fmla="*/ 120 w 171"/>
                <a:gd name="T23" fmla="*/ 163 h 167"/>
                <a:gd name="T24" fmla="*/ 85 w 171"/>
                <a:gd name="T25" fmla="*/ 167 h 167"/>
                <a:gd name="T26" fmla="*/ 54 w 171"/>
                <a:gd name="T27" fmla="*/ 163 h 167"/>
                <a:gd name="T28" fmla="*/ 27 w 171"/>
                <a:gd name="T29" fmla="*/ 144 h 167"/>
                <a:gd name="T30" fmla="*/ 7 w 171"/>
                <a:gd name="T31" fmla="*/ 117 h 167"/>
                <a:gd name="T32" fmla="*/ 0 w 171"/>
                <a:gd name="T33" fmla="*/ 82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67"/>
                <a:gd name="T53" fmla="*/ 171 w 171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67">
                  <a:moveTo>
                    <a:pt x="0" y="82"/>
                  </a:moveTo>
                  <a:lnTo>
                    <a:pt x="7" y="50"/>
                  </a:lnTo>
                  <a:lnTo>
                    <a:pt x="27" y="23"/>
                  </a:lnTo>
                  <a:lnTo>
                    <a:pt x="54" y="4"/>
                  </a:lnTo>
                  <a:lnTo>
                    <a:pt x="85" y="0"/>
                  </a:lnTo>
                  <a:lnTo>
                    <a:pt x="120" y="4"/>
                  </a:lnTo>
                  <a:lnTo>
                    <a:pt x="148" y="23"/>
                  </a:lnTo>
                  <a:lnTo>
                    <a:pt x="163" y="50"/>
                  </a:lnTo>
                  <a:lnTo>
                    <a:pt x="171" y="82"/>
                  </a:lnTo>
                  <a:lnTo>
                    <a:pt x="163" y="117"/>
                  </a:lnTo>
                  <a:lnTo>
                    <a:pt x="148" y="144"/>
                  </a:lnTo>
                  <a:lnTo>
                    <a:pt x="120" y="163"/>
                  </a:lnTo>
                  <a:lnTo>
                    <a:pt x="85" y="167"/>
                  </a:lnTo>
                  <a:lnTo>
                    <a:pt x="54" y="163"/>
                  </a:lnTo>
                  <a:lnTo>
                    <a:pt x="27" y="144"/>
                  </a:lnTo>
                  <a:lnTo>
                    <a:pt x="7" y="117"/>
                  </a:lnTo>
                  <a:lnTo>
                    <a:pt x="0" y="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92" name="Freeform 153"/>
            <p:cNvSpPr>
              <a:spLocks noEditPoints="1"/>
            </p:cNvSpPr>
            <p:nvPr/>
          </p:nvSpPr>
          <p:spPr bwMode="auto">
            <a:xfrm>
              <a:off x="4123" y="3094"/>
              <a:ext cx="62" cy="82"/>
            </a:xfrm>
            <a:custGeom>
              <a:avLst/>
              <a:gdLst>
                <a:gd name="T0" fmla="*/ 0 w 62"/>
                <a:gd name="T1" fmla="*/ 82 h 82"/>
                <a:gd name="T2" fmla="*/ 0 w 62"/>
                <a:gd name="T3" fmla="*/ 0 h 82"/>
                <a:gd name="T4" fmla="*/ 31 w 62"/>
                <a:gd name="T5" fmla="*/ 0 h 82"/>
                <a:gd name="T6" fmla="*/ 39 w 62"/>
                <a:gd name="T7" fmla="*/ 0 h 82"/>
                <a:gd name="T8" fmla="*/ 43 w 62"/>
                <a:gd name="T9" fmla="*/ 0 h 82"/>
                <a:gd name="T10" fmla="*/ 46 w 62"/>
                <a:gd name="T11" fmla="*/ 4 h 82"/>
                <a:gd name="T12" fmla="*/ 50 w 62"/>
                <a:gd name="T13" fmla="*/ 4 h 82"/>
                <a:gd name="T14" fmla="*/ 54 w 62"/>
                <a:gd name="T15" fmla="*/ 8 h 82"/>
                <a:gd name="T16" fmla="*/ 58 w 62"/>
                <a:gd name="T17" fmla="*/ 12 h 82"/>
                <a:gd name="T18" fmla="*/ 62 w 62"/>
                <a:gd name="T19" fmla="*/ 20 h 82"/>
                <a:gd name="T20" fmla="*/ 62 w 62"/>
                <a:gd name="T21" fmla="*/ 24 h 82"/>
                <a:gd name="T22" fmla="*/ 58 w 62"/>
                <a:gd name="T23" fmla="*/ 32 h 82"/>
                <a:gd name="T24" fmla="*/ 54 w 62"/>
                <a:gd name="T25" fmla="*/ 43 h 82"/>
                <a:gd name="T26" fmla="*/ 50 w 62"/>
                <a:gd name="T27" fmla="*/ 47 h 82"/>
                <a:gd name="T28" fmla="*/ 43 w 62"/>
                <a:gd name="T29" fmla="*/ 47 h 82"/>
                <a:gd name="T30" fmla="*/ 31 w 62"/>
                <a:gd name="T31" fmla="*/ 47 h 82"/>
                <a:gd name="T32" fmla="*/ 11 w 62"/>
                <a:gd name="T33" fmla="*/ 47 h 82"/>
                <a:gd name="T34" fmla="*/ 11 w 62"/>
                <a:gd name="T35" fmla="*/ 82 h 82"/>
                <a:gd name="T36" fmla="*/ 0 w 62"/>
                <a:gd name="T37" fmla="*/ 82 h 82"/>
                <a:gd name="T38" fmla="*/ 11 w 62"/>
                <a:gd name="T39" fmla="*/ 39 h 82"/>
                <a:gd name="T40" fmla="*/ 31 w 62"/>
                <a:gd name="T41" fmla="*/ 39 h 82"/>
                <a:gd name="T42" fmla="*/ 39 w 62"/>
                <a:gd name="T43" fmla="*/ 39 h 82"/>
                <a:gd name="T44" fmla="*/ 46 w 62"/>
                <a:gd name="T45" fmla="*/ 36 h 82"/>
                <a:gd name="T46" fmla="*/ 50 w 62"/>
                <a:gd name="T47" fmla="*/ 32 h 82"/>
                <a:gd name="T48" fmla="*/ 50 w 62"/>
                <a:gd name="T49" fmla="*/ 24 h 82"/>
                <a:gd name="T50" fmla="*/ 50 w 62"/>
                <a:gd name="T51" fmla="*/ 20 h 82"/>
                <a:gd name="T52" fmla="*/ 46 w 62"/>
                <a:gd name="T53" fmla="*/ 16 h 82"/>
                <a:gd name="T54" fmla="*/ 46 w 62"/>
                <a:gd name="T55" fmla="*/ 12 h 82"/>
                <a:gd name="T56" fmla="*/ 43 w 62"/>
                <a:gd name="T57" fmla="*/ 12 h 82"/>
                <a:gd name="T58" fmla="*/ 39 w 62"/>
                <a:gd name="T59" fmla="*/ 8 h 82"/>
                <a:gd name="T60" fmla="*/ 31 w 62"/>
                <a:gd name="T61" fmla="*/ 8 h 82"/>
                <a:gd name="T62" fmla="*/ 11 w 62"/>
                <a:gd name="T63" fmla="*/ 8 h 82"/>
                <a:gd name="T64" fmla="*/ 11 w 62"/>
                <a:gd name="T65" fmla="*/ 39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2"/>
                <a:gd name="T100" fmla="*/ 0 h 82"/>
                <a:gd name="T101" fmla="*/ 62 w 62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2" h="82">
                  <a:moveTo>
                    <a:pt x="0" y="82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6" y="4"/>
                  </a:lnTo>
                  <a:lnTo>
                    <a:pt x="50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62" y="20"/>
                  </a:lnTo>
                  <a:lnTo>
                    <a:pt x="62" y="24"/>
                  </a:lnTo>
                  <a:lnTo>
                    <a:pt x="58" y="32"/>
                  </a:lnTo>
                  <a:lnTo>
                    <a:pt x="54" y="43"/>
                  </a:lnTo>
                  <a:lnTo>
                    <a:pt x="50" y="47"/>
                  </a:lnTo>
                  <a:lnTo>
                    <a:pt x="43" y="47"/>
                  </a:lnTo>
                  <a:lnTo>
                    <a:pt x="31" y="47"/>
                  </a:lnTo>
                  <a:lnTo>
                    <a:pt x="11" y="47"/>
                  </a:lnTo>
                  <a:lnTo>
                    <a:pt x="11" y="82"/>
                  </a:lnTo>
                  <a:lnTo>
                    <a:pt x="0" y="82"/>
                  </a:lnTo>
                  <a:close/>
                  <a:moveTo>
                    <a:pt x="11" y="39"/>
                  </a:moveTo>
                  <a:lnTo>
                    <a:pt x="31" y="39"/>
                  </a:lnTo>
                  <a:lnTo>
                    <a:pt x="39" y="39"/>
                  </a:lnTo>
                  <a:lnTo>
                    <a:pt x="46" y="36"/>
                  </a:lnTo>
                  <a:lnTo>
                    <a:pt x="50" y="32"/>
                  </a:lnTo>
                  <a:lnTo>
                    <a:pt x="50" y="24"/>
                  </a:lnTo>
                  <a:lnTo>
                    <a:pt x="50" y="20"/>
                  </a:lnTo>
                  <a:lnTo>
                    <a:pt x="46" y="16"/>
                  </a:lnTo>
                  <a:lnTo>
                    <a:pt x="46" y="12"/>
                  </a:lnTo>
                  <a:lnTo>
                    <a:pt x="43" y="12"/>
                  </a:lnTo>
                  <a:lnTo>
                    <a:pt x="39" y="8"/>
                  </a:lnTo>
                  <a:lnTo>
                    <a:pt x="31" y="8"/>
                  </a:lnTo>
                  <a:lnTo>
                    <a:pt x="11" y="8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93" name="Freeform 154"/>
            <p:cNvSpPr>
              <a:spLocks/>
            </p:cNvSpPr>
            <p:nvPr/>
          </p:nvSpPr>
          <p:spPr bwMode="auto">
            <a:xfrm>
              <a:off x="3223" y="3048"/>
              <a:ext cx="167" cy="167"/>
            </a:xfrm>
            <a:custGeom>
              <a:avLst/>
              <a:gdLst>
                <a:gd name="T0" fmla="*/ 0 w 167"/>
                <a:gd name="T1" fmla="*/ 82 h 167"/>
                <a:gd name="T2" fmla="*/ 4 w 167"/>
                <a:gd name="T3" fmla="*/ 50 h 167"/>
                <a:gd name="T4" fmla="*/ 23 w 167"/>
                <a:gd name="T5" fmla="*/ 23 h 167"/>
                <a:gd name="T6" fmla="*/ 50 w 167"/>
                <a:gd name="T7" fmla="*/ 4 h 167"/>
                <a:gd name="T8" fmla="*/ 82 w 167"/>
                <a:gd name="T9" fmla="*/ 0 h 167"/>
                <a:gd name="T10" fmla="*/ 117 w 167"/>
                <a:gd name="T11" fmla="*/ 4 h 167"/>
                <a:gd name="T12" fmla="*/ 144 w 167"/>
                <a:gd name="T13" fmla="*/ 23 h 167"/>
                <a:gd name="T14" fmla="*/ 163 w 167"/>
                <a:gd name="T15" fmla="*/ 50 h 167"/>
                <a:gd name="T16" fmla="*/ 167 w 167"/>
                <a:gd name="T17" fmla="*/ 82 h 167"/>
                <a:gd name="T18" fmla="*/ 163 w 167"/>
                <a:gd name="T19" fmla="*/ 117 h 167"/>
                <a:gd name="T20" fmla="*/ 144 w 167"/>
                <a:gd name="T21" fmla="*/ 144 h 167"/>
                <a:gd name="T22" fmla="*/ 117 w 167"/>
                <a:gd name="T23" fmla="*/ 163 h 167"/>
                <a:gd name="T24" fmla="*/ 82 w 167"/>
                <a:gd name="T25" fmla="*/ 167 h 167"/>
                <a:gd name="T26" fmla="*/ 50 w 167"/>
                <a:gd name="T27" fmla="*/ 163 h 167"/>
                <a:gd name="T28" fmla="*/ 23 w 167"/>
                <a:gd name="T29" fmla="*/ 144 h 167"/>
                <a:gd name="T30" fmla="*/ 4 w 167"/>
                <a:gd name="T31" fmla="*/ 117 h 167"/>
                <a:gd name="T32" fmla="*/ 0 w 167"/>
                <a:gd name="T33" fmla="*/ 82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67"/>
                <a:gd name="T53" fmla="*/ 167 w 167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67">
                  <a:moveTo>
                    <a:pt x="0" y="82"/>
                  </a:moveTo>
                  <a:lnTo>
                    <a:pt x="4" y="50"/>
                  </a:lnTo>
                  <a:lnTo>
                    <a:pt x="23" y="23"/>
                  </a:lnTo>
                  <a:lnTo>
                    <a:pt x="50" y="4"/>
                  </a:lnTo>
                  <a:lnTo>
                    <a:pt x="82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3" y="50"/>
                  </a:lnTo>
                  <a:lnTo>
                    <a:pt x="167" y="82"/>
                  </a:lnTo>
                  <a:lnTo>
                    <a:pt x="163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2" y="167"/>
                  </a:lnTo>
                  <a:lnTo>
                    <a:pt x="50" y="163"/>
                  </a:lnTo>
                  <a:lnTo>
                    <a:pt x="23" y="144"/>
                  </a:lnTo>
                  <a:lnTo>
                    <a:pt x="4" y="11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94" name="Freeform 155"/>
            <p:cNvSpPr>
              <a:spLocks/>
            </p:cNvSpPr>
            <p:nvPr/>
          </p:nvSpPr>
          <p:spPr bwMode="auto">
            <a:xfrm>
              <a:off x="3223" y="3048"/>
              <a:ext cx="167" cy="167"/>
            </a:xfrm>
            <a:custGeom>
              <a:avLst/>
              <a:gdLst>
                <a:gd name="T0" fmla="*/ 0 w 167"/>
                <a:gd name="T1" fmla="*/ 82 h 167"/>
                <a:gd name="T2" fmla="*/ 4 w 167"/>
                <a:gd name="T3" fmla="*/ 50 h 167"/>
                <a:gd name="T4" fmla="*/ 23 w 167"/>
                <a:gd name="T5" fmla="*/ 23 h 167"/>
                <a:gd name="T6" fmla="*/ 50 w 167"/>
                <a:gd name="T7" fmla="*/ 4 h 167"/>
                <a:gd name="T8" fmla="*/ 82 w 167"/>
                <a:gd name="T9" fmla="*/ 0 h 167"/>
                <a:gd name="T10" fmla="*/ 117 w 167"/>
                <a:gd name="T11" fmla="*/ 4 h 167"/>
                <a:gd name="T12" fmla="*/ 144 w 167"/>
                <a:gd name="T13" fmla="*/ 23 h 167"/>
                <a:gd name="T14" fmla="*/ 163 w 167"/>
                <a:gd name="T15" fmla="*/ 50 h 167"/>
                <a:gd name="T16" fmla="*/ 167 w 167"/>
                <a:gd name="T17" fmla="*/ 82 h 167"/>
                <a:gd name="T18" fmla="*/ 163 w 167"/>
                <a:gd name="T19" fmla="*/ 117 h 167"/>
                <a:gd name="T20" fmla="*/ 144 w 167"/>
                <a:gd name="T21" fmla="*/ 144 h 167"/>
                <a:gd name="T22" fmla="*/ 117 w 167"/>
                <a:gd name="T23" fmla="*/ 163 h 167"/>
                <a:gd name="T24" fmla="*/ 82 w 167"/>
                <a:gd name="T25" fmla="*/ 167 h 167"/>
                <a:gd name="T26" fmla="*/ 50 w 167"/>
                <a:gd name="T27" fmla="*/ 163 h 167"/>
                <a:gd name="T28" fmla="*/ 23 w 167"/>
                <a:gd name="T29" fmla="*/ 144 h 167"/>
                <a:gd name="T30" fmla="*/ 4 w 167"/>
                <a:gd name="T31" fmla="*/ 117 h 167"/>
                <a:gd name="T32" fmla="*/ 0 w 167"/>
                <a:gd name="T33" fmla="*/ 82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67"/>
                <a:gd name="T53" fmla="*/ 167 w 167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67">
                  <a:moveTo>
                    <a:pt x="0" y="82"/>
                  </a:moveTo>
                  <a:lnTo>
                    <a:pt x="4" y="50"/>
                  </a:lnTo>
                  <a:lnTo>
                    <a:pt x="23" y="23"/>
                  </a:lnTo>
                  <a:lnTo>
                    <a:pt x="50" y="4"/>
                  </a:lnTo>
                  <a:lnTo>
                    <a:pt x="82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3" y="50"/>
                  </a:lnTo>
                  <a:lnTo>
                    <a:pt x="167" y="82"/>
                  </a:lnTo>
                  <a:lnTo>
                    <a:pt x="163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2" y="167"/>
                  </a:lnTo>
                  <a:lnTo>
                    <a:pt x="50" y="163"/>
                  </a:lnTo>
                  <a:lnTo>
                    <a:pt x="23" y="144"/>
                  </a:lnTo>
                  <a:lnTo>
                    <a:pt x="4" y="117"/>
                  </a:lnTo>
                  <a:lnTo>
                    <a:pt x="0" y="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95" name="Freeform 156"/>
            <p:cNvSpPr>
              <a:spLocks noEditPoints="1"/>
            </p:cNvSpPr>
            <p:nvPr/>
          </p:nvSpPr>
          <p:spPr bwMode="auto">
            <a:xfrm>
              <a:off x="3289" y="3094"/>
              <a:ext cx="58" cy="82"/>
            </a:xfrm>
            <a:custGeom>
              <a:avLst/>
              <a:gdLst>
                <a:gd name="T0" fmla="*/ 0 w 58"/>
                <a:gd name="T1" fmla="*/ 82 h 82"/>
                <a:gd name="T2" fmla="*/ 0 w 58"/>
                <a:gd name="T3" fmla="*/ 0 h 82"/>
                <a:gd name="T4" fmla="*/ 27 w 58"/>
                <a:gd name="T5" fmla="*/ 0 h 82"/>
                <a:gd name="T6" fmla="*/ 35 w 58"/>
                <a:gd name="T7" fmla="*/ 0 h 82"/>
                <a:gd name="T8" fmla="*/ 39 w 58"/>
                <a:gd name="T9" fmla="*/ 0 h 82"/>
                <a:gd name="T10" fmla="*/ 47 w 58"/>
                <a:gd name="T11" fmla="*/ 4 h 82"/>
                <a:gd name="T12" fmla="*/ 51 w 58"/>
                <a:gd name="T13" fmla="*/ 4 h 82"/>
                <a:gd name="T14" fmla="*/ 55 w 58"/>
                <a:gd name="T15" fmla="*/ 8 h 82"/>
                <a:gd name="T16" fmla="*/ 55 w 58"/>
                <a:gd name="T17" fmla="*/ 12 h 82"/>
                <a:gd name="T18" fmla="*/ 58 w 58"/>
                <a:gd name="T19" fmla="*/ 20 h 82"/>
                <a:gd name="T20" fmla="*/ 58 w 58"/>
                <a:gd name="T21" fmla="*/ 24 h 82"/>
                <a:gd name="T22" fmla="*/ 58 w 58"/>
                <a:gd name="T23" fmla="*/ 32 h 82"/>
                <a:gd name="T24" fmla="*/ 51 w 58"/>
                <a:gd name="T25" fmla="*/ 43 h 82"/>
                <a:gd name="T26" fmla="*/ 47 w 58"/>
                <a:gd name="T27" fmla="*/ 47 h 82"/>
                <a:gd name="T28" fmla="*/ 39 w 58"/>
                <a:gd name="T29" fmla="*/ 47 h 82"/>
                <a:gd name="T30" fmla="*/ 27 w 58"/>
                <a:gd name="T31" fmla="*/ 47 h 82"/>
                <a:gd name="T32" fmla="*/ 8 w 58"/>
                <a:gd name="T33" fmla="*/ 47 h 82"/>
                <a:gd name="T34" fmla="*/ 8 w 58"/>
                <a:gd name="T35" fmla="*/ 82 h 82"/>
                <a:gd name="T36" fmla="*/ 0 w 58"/>
                <a:gd name="T37" fmla="*/ 82 h 82"/>
                <a:gd name="T38" fmla="*/ 8 w 58"/>
                <a:gd name="T39" fmla="*/ 39 h 82"/>
                <a:gd name="T40" fmla="*/ 27 w 58"/>
                <a:gd name="T41" fmla="*/ 39 h 82"/>
                <a:gd name="T42" fmla="*/ 39 w 58"/>
                <a:gd name="T43" fmla="*/ 39 h 82"/>
                <a:gd name="T44" fmla="*/ 43 w 58"/>
                <a:gd name="T45" fmla="*/ 36 h 82"/>
                <a:gd name="T46" fmla="*/ 47 w 58"/>
                <a:gd name="T47" fmla="*/ 32 h 82"/>
                <a:gd name="T48" fmla="*/ 47 w 58"/>
                <a:gd name="T49" fmla="*/ 24 h 82"/>
                <a:gd name="T50" fmla="*/ 47 w 58"/>
                <a:gd name="T51" fmla="*/ 20 h 82"/>
                <a:gd name="T52" fmla="*/ 47 w 58"/>
                <a:gd name="T53" fmla="*/ 16 h 82"/>
                <a:gd name="T54" fmla="*/ 43 w 58"/>
                <a:gd name="T55" fmla="*/ 12 h 82"/>
                <a:gd name="T56" fmla="*/ 39 w 58"/>
                <a:gd name="T57" fmla="*/ 12 h 82"/>
                <a:gd name="T58" fmla="*/ 35 w 58"/>
                <a:gd name="T59" fmla="*/ 8 h 82"/>
                <a:gd name="T60" fmla="*/ 27 w 58"/>
                <a:gd name="T61" fmla="*/ 8 h 82"/>
                <a:gd name="T62" fmla="*/ 8 w 58"/>
                <a:gd name="T63" fmla="*/ 8 h 82"/>
                <a:gd name="T64" fmla="*/ 8 w 58"/>
                <a:gd name="T65" fmla="*/ 39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"/>
                <a:gd name="T100" fmla="*/ 0 h 82"/>
                <a:gd name="T101" fmla="*/ 58 w 58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" h="82">
                  <a:moveTo>
                    <a:pt x="0" y="82"/>
                  </a:moveTo>
                  <a:lnTo>
                    <a:pt x="0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7" y="4"/>
                  </a:lnTo>
                  <a:lnTo>
                    <a:pt x="51" y="4"/>
                  </a:lnTo>
                  <a:lnTo>
                    <a:pt x="55" y="8"/>
                  </a:lnTo>
                  <a:lnTo>
                    <a:pt x="55" y="12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8" y="32"/>
                  </a:lnTo>
                  <a:lnTo>
                    <a:pt x="51" y="43"/>
                  </a:lnTo>
                  <a:lnTo>
                    <a:pt x="47" y="47"/>
                  </a:lnTo>
                  <a:lnTo>
                    <a:pt x="39" y="47"/>
                  </a:lnTo>
                  <a:lnTo>
                    <a:pt x="27" y="47"/>
                  </a:lnTo>
                  <a:lnTo>
                    <a:pt x="8" y="47"/>
                  </a:lnTo>
                  <a:lnTo>
                    <a:pt x="8" y="82"/>
                  </a:lnTo>
                  <a:lnTo>
                    <a:pt x="0" y="82"/>
                  </a:lnTo>
                  <a:close/>
                  <a:moveTo>
                    <a:pt x="8" y="39"/>
                  </a:moveTo>
                  <a:lnTo>
                    <a:pt x="27" y="39"/>
                  </a:lnTo>
                  <a:lnTo>
                    <a:pt x="39" y="39"/>
                  </a:lnTo>
                  <a:lnTo>
                    <a:pt x="43" y="36"/>
                  </a:lnTo>
                  <a:lnTo>
                    <a:pt x="47" y="32"/>
                  </a:lnTo>
                  <a:lnTo>
                    <a:pt x="47" y="24"/>
                  </a:lnTo>
                  <a:lnTo>
                    <a:pt x="47" y="20"/>
                  </a:lnTo>
                  <a:lnTo>
                    <a:pt x="47" y="16"/>
                  </a:lnTo>
                  <a:lnTo>
                    <a:pt x="43" y="12"/>
                  </a:lnTo>
                  <a:lnTo>
                    <a:pt x="39" y="12"/>
                  </a:lnTo>
                  <a:lnTo>
                    <a:pt x="35" y="8"/>
                  </a:lnTo>
                  <a:lnTo>
                    <a:pt x="27" y="8"/>
                  </a:lnTo>
                  <a:lnTo>
                    <a:pt x="8" y="8"/>
                  </a:lnTo>
                  <a:lnTo>
                    <a:pt x="8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96" name="Freeform 157"/>
            <p:cNvSpPr>
              <a:spLocks/>
            </p:cNvSpPr>
            <p:nvPr/>
          </p:nvSpPr>
          <p:spPr bwMode="auto">
            <a:xfrm>
              <a:off x="2385" y="3048"/>
              <a:ext cx="172" cy="167"/>
            </a:xfrm>
            <a:custGeom>
              <a:avLst/>
              <a:gdLst>
                <a:gd name="T0" fmla="*/ 0 w 172"/>
                <a:gd name="T1" fmla="*/ 82 h 167"/>
                <a:gd name="T2" fmla="*/ 8 w 172"/>
                <a:gd name="T3" fmla="*/ 50 h 167"/>
                <a:gd name="T4" fmla="*/ 24 w 172"/>
                <a:gd name="T5" fmla="*/ 23 h 167"/>
                <a:gd name="T6" fmla="*/ 51 w 172"/>
                <a:gd name="T7" fmla="*/ 4 h 167"/>
                <a:gd name="T8" fmla="*/ 86 w 172"/>
                <a:gd name="T9" fmla="*/ 0 h 167"/>
                <a:gd name="T10" fmla="*/ 117 w 172"/>
                <a:gd name="T11" fmla="*/ 4 h 167"/>
                <a:gd name="T12" fmla="*/ 144 w 172"/>
                <a:gd name="T13" fmla="*/ 23 h 167"/>
                <a:gd name="T14" fmla="*/ 164 w 172"/>
                <a:gd name="T15" fmla="*/ 50 h 167"/>
                <a:gd name="T16" fmla="*/ 172 w 172"/>
                <a:gd name="T17" fmla="*/ 82 h 167"/>
                <a:gd name="T18" fmla="*/ 164 w 172"/>
                <a:gd name="T19" fmla="*/ 117 h 167"/>
                <a:gd name="T20" fmla="*/ 144 w 172"/>
                <a:gd name="T21" fmla="*/ 144 h 167"/>
                <a:gd name="T22" fmla="*/ 117 w 172"/>
                <a:gd name="T23" fmla="*/ 163 h 167"/>
                <a:gd name="T24" fmla="*/ 86 w 172"/>
                <a:gd name="T25" fmla="*/ 167 h 167"/>
                <a:gd name="T26" fmla="*/ 51 w 172"/>
                <a:gd name="T27" fmla="*/ 163 h 167"/>
                <a:gd name="T28" fmla="*/ 24 w 172"/>
                <a:gd name="T29" fmla="*/ 144 h 167"/>
                <a:gd name="T30" fmla="*/ 8 w 172"/>
                <a:gd name="T31" fmla="*/ 117 h 167"/>
                <a:gd name="T32" fmla="*/ 0 w 172"/>
                <a:gd name="T33" fmla="*/ 82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2"/>
                <a:gd name="T52" fmla="*/ 0 h 167"/>
                <a:gd name="T53" fmla="*/ 172 w 172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2" h="167">
                  <a:moveTo>
                    <a:pt x="0" y="82"/>
                  </a:moveTo>
                  <a:lnTo>
                    <a:pt x="8" y="50"/>
                  </a:lnTo>
                  <a:lnTo>
                    <a:pt x="24" y="23"/>
                  </a:lnTo>
                  <a:lnTo>
                    <a:pt x="51" y="4"/>
                  </a:lnTo>
                  <a:lnTo>
                    <a:pt x="86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4" y="50"/>
                  </a:lnTo>
                  <a:lnTo>
                    <a:pt x="172" y="82"/>
                  </a:lnTo>
                  <a:lnTo>
                    <a:pt x="164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6" y="167"/>
                  </a:lnTo>
                  <a:lnTo>
                    <a:pt x="51" y="163"/>
                  </a:lnTo>
                  <a:lnTo>
                    <a:pt x="24" y="144"/>
                  </a:lnTo>
                  <a:lnTo>
                    <a:pt x="8" y="11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97" name="Freeform 158"/>
            <p:cNvSpPr>
              <a:spLocks/>
            </p:cNvSpPr>
            <p:nvPr/>
          </p:nvSpPr>
          <p:spPr bwMode="auto">
            <a:xfrm>
              <a:off x="2385" y="3048"/>
              <a:ext cx="172" cy="167"/>
            </a:xfrm>
            <a:custGeom>
              <a:avLst/>
              <a:gdLst>
                <a:gd name="T0" fmla="*/ 0 w 172"/>
                <a:gd name="T1" fmla="*/ 82 h 167"/>
                <a:gd name="T2" fmla="*/ 8 w 172"/>
                <a:gd name="T3" fmla="*/ 50 h 167"/>
                <a:gd name="T4" fmla="*/ 24 w 172"/>
                <a:gd name="T5" fmla="*/ 23 h 167"/>
                <a:gd name="T6" fmla="*/ 51 w 172"/>
                <a:gd name="T7" fmla="*/ 4 h 167"/>
                <a:gd name="T8" fmla="*/ 86 w 172"/>
                <a:gd name="T9" fmla="*/ 0 h 167"/>
                <a:gd name="T10" fmla="*/ 117 w 172"/>
                <a:gd name="T11" fmla="*/ 4 h 167"/>
                <a:gd name="T12" fmla="*/ 144 w 172"/>
                <a:gd name="T13" fmla="*/ 23 h 167"/>
                <a:gd name="T14" fmla="*/ 164 w 172"/>
                <a:gd name="T15" fmla="*/ 50 h 167"/>
                <a:gd name="T16" fmla="*/ 172 w 172"/>
                <a:gd name="T17" fmla="*/ 82 h 167"/>
                <a:gd name="T18" fmla="*/ 164 w 172"/>
                <a:gd name="T19" fmla="*/ 117 h 167"/>
                <a:gd name="T20" fmla="*/ 144 w 172"/>
                <a:gd name="T21" fmla="*/ 144 h 167"/>
                <a:gd name="T22" fmla="*/ 117 w 172"/>
                <a:gd name="T23" fmla="*/ 163 h 167"/>
                <a:gd name="T24" fmla="*/ 86 w 172"/>
                <a:gd name="T25" fmla="*/ 167 h 167"/>
                <a:gd name="T26" fmla="*/ 51 w 172"/>
                <a:gd name="T27" fmla="*/ 163 h 167"/>
                <a:gd name="T28" fmla="*/ 24 w 172"/>
                <a:gd name="T29" fmla="*/ 144 h 167"/>
                <a:gd name="T30" fmla="*/ 8 w 172"/>
                <a:gd name="T31" fmla="*/ 117 h 167"/>
                <a:gd name="T32" fmla="*/ 0 w 172"/>
                <a:gd name="T33" fmla="*/ 82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2"/>
                <a:gd name="T52" fmla="*/ 0 h 167"/>
                <a:gd name="T53" fmla="*/ 172 w 172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2" h="167">
                  <a:moveTo>
                    <a:pt x="0" y="82"/>
                  </a:moveTo>
                  <a:lnTo>
                    <a:pt x="8" y="50"/>
                  </a:lnTo>
                  <a:lnTo>
                    <a:pt x="24" y="23"/>
                  </a:lnTo>
                  <a:lnTo>
                    <a:pt x="51" y="4"/>
                  </a:lnTo>
                  <a:lnTo>
                    <a:pt x="86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4" y="50"/>
                  </a:lnTo>
                  <a:lnTo>
                    <a:pt x="172" y="82"/>
                  </a:lnTo>
                  <a:lnTo>
                    <a:pt x="164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6" y="167"/>
                  </a:lnTo>
                  <a:lnTo>
                    <a:pt x="51" y="163"/>
                  </a:lnTo>
                  <a:lnTo>
                    <a:pt x="24" y="144"/>
                  </a:lnTo>
                  <a:lnTo>
                    <a:pt x="8" y="117"/>
                  </a:lnTo>
                  <a:lnTo>
                    <a:pt x="0" y="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98" name="Freeform 159"/>
            <p:cNvSpPr>
              <a:spLocks noEditPoints="1"/>
            </p:cNvSpPr>
            <p:nvPr/>
          </p:nvSpPr>
          <p:spPr bwMode="auto">
            <a:xfrm>
              <a:off x="2451" y="3094"/>
              <a:ext cx="59" cy="82"/>
            </a:xfrm>
            <a:custGeom>
              <a:avLst/>
              <a:gdLst>
                <a:gd name="T0" fmla="*/ 0 w 59"/>
                <a:gd name="T1" fmla="*/ 82 h 82"/>
                <a:gd name="T2" fmla="*/ 0 w 59"/>
                <a:gd name="T3" fmla="*/ 0 h 82"/>
                <a:gd name="T4" fmla="*/ 32 w 59"/>
                <a:gd name="T5" fmla="*/ 0 h 82"/>
                <a:gd name="T6" fmla="*/ 36 w 59"/>
                <a:gd name="T7" fmla="*/ 0 h 82"/>
                <a:gd name="T8" fmla="*/ 43 w 59"/>
                <a:gd name="T9" fmla="*/ 0 h 82"/>
                <a:gd name="T10" fmla="*/ 47 w 59"/>
                <a:gd name="T11" fmla="*/ 4 h 82"/>
                <a:gd name="T12" fmla="*/ 51 w 59"/>
                <a:gd name="T13" fmla="*/ 4 h 82"/>
                <a:gd name="T14" fmla="*/ 55 w 59"/>
                <a:gd name="T15" fmla="*/ 8 h 82"/>
                <a:gd name="T16" fmla="*/ 59 w 59"/>
                <a:gd name="T17" fmla="*/ 12 h 82"/>
                <a:gd name="T18" fmla="*/ 59 w 59"/>
                <a:gd name="T19" fmla="*/ 20 h 82"/>
                <a:gd name="T20" fmla="*/ 59 w 59"/>
                <a:gd name="T21" fmla="*/ 24 h 82"/>
                <a:gd name="T22" fmla="*/ 59 w 59"/>
                <a:gd name="T23" fmla="*/ 32 h 82"/>
                <a:gd name="T24" fmla="*/ 55 w 59"/>
                <a:gd name="T25" fmla="*/ 43 h 82"/>
                <a:gd name="T26" fmla="*/ 47 w 59"/>
                <a:gd name="T27" fmla="*/ 47 h 82"/>
                <a:gd name="T28" fmla="*/ 39 w 59"/>
                <a:gd name="T29" fmla="*/ 47 h 82"/>
                <a:gd name="T30" fmla="*/ 32 w 59"/>
                <a:gd name="T31" fmla="*/ 47 h 82"/>
                <a:gd name="T32" fmla="*/ 12 w 59"/>
                <a:gd name="T33" fmla="*/ 47 h 82"/>
                <a:gd name="T34" fmla="*/ 12 w 59"/>
                <a:gd name="T35" fmla="*/ 82 h 82"/>
                <a:gd name="T36" fmla="*/ 0 w 59"/>
                <a:gd name="T37" fmla="*/ 82 h 82"/>
                <a:gd name="T38" fmla="*/ 12 w 59"/>
                <a:gd name="T39" fmla="*/ 39 h 82"/>
                <a:gd name="T40" fmla="*/ 32 w 59"/>
                <a:gd name="T41" fmla="*/ 39 h 82"/>
                <a:gd name="T42" fmla="*/ 39 w 59"/>
                <a:gd name="T43" fmla="*/ 39 h 82"/>
                <a:gd name="T44" fmla="*/ 47 w 59"/>
                <a:gd name="T45" fmla="*/ 36 h 82"/>
                <a:gd name="T46" fmla="*/ 47 w 59"/>
                <a:gd name="T47" fmla="*/ 32 h 82"/>
                <a:gd name="T48" fmla="*/ 51 w 59"/>
                <a:gd name="T49" fmla="*/ 24 h 82"/>
                <a:gd name="T50" fmla="*/ 47 w 59"/>
                <a:gd name="T51" fmla="*/ 20 h 82"/>
                <a:gd name="T52" fmla="*/ 47 w 59"/>
                <a:gd name="T53" fmla="*/ 16 h 82"/>
                <a:gd name="T54" fmla="*/ 43 w 59"/>
                <a:gd name="T55" fmla="*/ 12 h 82"/>
                <a:gd name="T56" fmla="*/ 39 w 59"/>
                <a:gd name="T57" fmla="*/ 12 h 82"/>
                <a:gd name="T58" fmla="*/ 36 w 59"/>
                <a:gd name="T59" fmla="*/ 8 h 82"/>
                <a:gd name="T60" fmla="*/ 32 w 59"/>
                <a:gd name="T61" fmla="*/ 8 h 82"/>
                <a:gd name="T62" fmla="*/ 12 w 59"/>
                <a:gd name="T63" fmla="*/ 8 h 82"/>
                <a:gd name="T64" fmla="*/ 12 w 59"/>
                <a:gd name="T65" fmla="*/ 39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9"/>
                <a:gd name="T100" fmla="*/ 0 h 82"/>
                <a:gd name="T101" fmla="*/ 59 w 59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6" y="0"/>
                  </a:lnTo>
                  <a:lnTo>
                    <a:pt x="43" y="0"/>
                  </a:lnTo>
                  <a:lnTo>
                    <a:pt x="47" y="4"/>
                  </a:lnTo>
                  <a:lnTo>
                    <a:pt x="51" y="4"/>
                  </a:lnTo>
                  <a:lnTo>
                    <a:pt x="55" y="8"/>
                  </a:lnTo>
                  <a:lnTo>
                    <a:pt x="59" y="12"/>
                  </a:lnTo>
                  <a:lnTo>
                    <a:pt x="59" y="20"/>
                  </a:lnTo>
                  <a:lnTo>
                    <a:pt x="59" y="24"/>
                  </a:lnTo>
                  <a:lnTo>
                    <a:pt x="59" y="32"/>
                  </a:lnTo>
                  <a:lnTo>
                    <a:pt x="55" y="43"/>
                  </a:lnTo>
                  <a:lnTo>
                    <a:pt x="47" y="47"/>
                  </a:lnTo>
                  <a:lnTo>
                    <a:pt x="39" y="47"/>
                  </a:lnTo>
                  <a:lnTo>
                    <a:pt x="32" y="47"/>
                  </a:lnTo>
                  <a:lnTo>
                    <a:pt x="12" y="47"/>
                  </a:lnTo>
                  <a:lnTo>
                    <a:pt x="12" y="82"/>
                  </a:lnTo>
                  <a:lnTo>
                    <a:pt x="0" y="82"/>
                  </a:lnTo>
                  <a:close/>
                  <a:moveTo>
                    <a:pt x="12" y="39"/>
                  </a:moveTo>
                  <a:lnTo>
                    <a:pt x="32" y="39"/>
                  </a:lnTo>
                  <a:lnTo>
                    <a:pt x="39" y="39"/>
                  </a:lnTo>
                  <a:lnTo>
                    <a:pt x="47" y="36"/>
                  </a:lnTo>
                  <a:lnTo>
                    <a:pt x="47" y="32"/>
                  </a:lnTo>
                  <a:lnTo>
                    <a:pt x="51" y="24"/>
                  </a:lnTo>
                  <a:lnTo>
                    <a:pt x="47" y="20"/>
                  </a:lnTo>
                  <a:lnTo>
                    <a:pt x="47" y="16"/>
                  </a:lnTo>
                  <a:lnTo>
                    <a:pt x="43" y="12"/>
                  </a:lnTo>
                  <a:lnTo>
                    <a:pt x="39" y="12"/>
                  </a:lnTo>
                  <a:lnTo>
                    <a:pt x="36" y="8"/>
                  </a:lnTo>
                  <a:lnTo>
                    <a:pt x="32" y="8"/>
                  </a:lnTo>
                  <a:lnTo>
                    <a:pt x="12" y="8"/>
                  </a:lnTo>
                  <a:lnTo>
                    <a:pt x="12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99" name="Freeform 160"/>
            <p:cNvSpPr>
              <a:spLocks/>
            </p:cNvSpPr>
            <p:nvPr/>
          </p:nvSpPr>
          <p:spPr bwMode="auto">
            <a:xfrm>
              <a:off x="628" y="3048"/>
              <a:ext cx="168" cy="167"/>
            </a:xfrm>
            <a:custGeom>
              <a:avLst/>
              <a:gdLst>
                <a:gd name="T0" fmla="*/ 0 w 168"/>
                <a:gd name="T1" fmla="*/ 82 h 167"/>
                <a:gd name="T2" fmla="*/ 4 w 168"/>
                <a:gd name="T3" fmla="*/ 50 h 167"/>
                <a:gd name="T4" fmla="*/ 24 w 168"/>
                <a:gd name="T5" fmla="*/ 23 h 167"/>
                <a:gd name="T6" fmla="*/ 51 w 168"/>
                <a:gd name="T7" fmla="*/ 4 h 167"/>
                <a:gd name="T8" fmla="*/ 86 w 168"/>
                <a:gd name="T9" fmla="*/ 0 h 167"/>
                <a:gd name="T10" fmla="*/ 117 w 168"/>
                <a:gd name="T11" fmla="*/ 4 h 167"/>
                <a:gd name="T12" fmla="*/ 144 w 168"/>
                <a:gd name="T13" fmla="*/ 23 h 167"/>
                <a:gd name="T14" fmla="*/ 164 w 168"/>
                <a:gd name="T15" fmla="*/ 50 h 167"/>
                <a:gd name="T16" fmla="*/ 168 w 168"/>
                <a:gd name="T17" fmla="*/ 82 h 167"/>
                <a:gd name="T18" fmla="*/ 164 w 168"/>
                <a:gd name="T19" fmla="*/ 117 h 167"/>
                <a:gd name="T20" fmla="*/ 144 w 168"/>
                <a:gd name="T21" fmla="*/ 144 h 167"/>
                <a:gd name="T22" fmla="*/ 117 w 168"/>
                <a:gd name="T23" fmla="*/ 163 h 167"/>
                <a:gd name="T24" fmla="*/ 86 w 168"/>
                <a:gd name="T25" fmla="*/ 167 h 167"/>
                <a:gd name="T26" fmla="*/ 51 w 168"/>
                <a:gd name="T27" fmla="*/ 163 h 167"/>
                <a:gd name="T28" fmla="*/ 24 w 168"/>
                <a:gd name="T29" fmla="*/ 144 h 167"/>
                <a:gd name="T30" fmla="*/ 4 w 168"/>
                <a:gd name="T31" fmla="*/ 117 h 167"/>
                <a:gd name="T32" fmla="*/ 0 w 168"/>
                <a:gd name="T33" fmla="*/ 82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8"/>
                <a:gd name="T52" fmla="*/ 0 h 167"/>
                <a:gd name="T53" fmla="*/ 168 w 168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8" h="167">
                  <a:moveTo>
                    <a:pt x="0" y="82"/>
                  </a:moveTo>
                  <a:lnTo>
                    <a:pt x="4" y="50"/>
                  </a:lnTo>
                  <a:lnTo>
                    <a:pt x="24" y="23"/>
                  </a:lnTo>
                  <a:lnTo>
                    <a:pt x="51" y="4"/>
                  </a:lnTo>
                  <a:lnTo>
                    <a:pt x="86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4" y="50"/>
                  </a:lnTo>
                  <a:lnTo>
                    <a:pt x="168" y="82"/>
                  </a:lnTo>
                  <a:lnTo>
                    <a:pt x="164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6" y="167"/>
                  </a:lnTo>
                  <a:lnTo>
                    <a:pt x="51" y="163"/>
                  </a:lnTo>
                  <a:lnTo>
                    <a:pt x="24" y="144"/>
                  </a:lnTo>
                  <a:lnTo>
                    <a:pt x="4" y="11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00" name="Freeform 161"/>
            <p:cNvSpPr>
              <a:spLocks/>
            </p:cNvSpPr>
            <p:nvPr/>
          </p:nvSpPr>
          <p:spPr bwMode="auto">
            <a:xfrm>
              <a:off x="628" y="3048"/>
              <a:ext cx="168" cy="167"/>
            </a:xfrm>
            <a:custGeom>
              <a:avLst/>
              <a:gdLst>
                <a:gd name="T0" fmla="*/ 0 w 168"/>
                <a:gd name="T1" fmla="*/ 82 h 167"/>
                <a:gd name="T2" fmla="*/ 4 w 168"/>
                <a:gd name="T3" fmla="*/ 50 h 167"/>
                <a:gd name="T4" fmla="*/ 24 w 168"/>
                <a:gd name="T5" fmla="*/ 23 h 167"/>
                <a:gd name="T6" fmla="*/ 51 w 168"/>
                <a:gd name="T7" fmla="*/ 4 h 167"/>
                <a:gd name="T8" fmla="*/ 86 w 168"/>
                <a:gd name="T9" fmla="*/ 0 h 167"/>
                <a:gd name="T10" fmla="*/ 117 w 168"/>
                <a:gd name="T11" fmla="*/ 4 h 167"/>
                <a:gd name="T12" fmla="*/ 144 w 168"/>
                <a:gd name="T13" fmla="*/ 23 h 167"/>
                <a:gd name="T14" fmla="*/ 164 w 168"/>
                <a:gd name="T15" fmla="*/ 50 h 167"/>
                <a:gd name="T16" fmla="*/ 168 w 168"/>
                <a:gd name="T17" fmla="*/ 82 h 167"/>
                <a:gd name="T18" fmla="*/ 164 w 168"/>
                <a:gd name="T19" fmla="*/ 117 h 167"/>
                <a:gd name="T20" fmla="*/ 144 w 168"/>
                <a:gd name="T21" fmla="*/ 144 h 167"/>
                <a:gd name="T22" fmla="*/ 117 w 168"/>
                <a:gd name="T23" fmla="*/ 163 h 167"/>
                <a:gd name="T24" fmla="*/ 86 w 168"/>
                <a:gd name="T25" fmla="*/ 167 h 167"/>
                <a:gd name="T26" fmla="*/ 51 w 168"/>
                <a:gd name="T27" fmla="*/ 163 h 167"/>
                <a:gd name="T28" fmla="*/ 24 w 168"/>
                <a:gd name="T29" fmla="*/ 144 h 167"/>
                <a:gd name="T30" fmla="*/ 4 w 168"/>
                <a:gd name="T31" fmla="*/ 117 h 167"/>
                <a:gd name="T32" fmla="*/ 0 w 168"/>
                <a:gd name="T33" fmla="*/ 82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8"/>
                <a:gd name="T52" fmla="*/ 0 h 167"/>
                <a:gd name="T53" fmla="*/ 168 w 168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8" h="167">
                  <a:moveTo>
                    <a:pt x="0" y="82"/>
                  </a:moveTo>
                  <a:lnTo>
                    <a:pt x="4" y="50"/>
                  </a:lnTo>
                  <a:lnTo>
                    <a:pt x="24" y="23"/>
                  </a:lnTo>
                  <a:lnTo>
                    <a:pt x="51" y="4"/>
                  </a:lnTo>
                  <a:lnTo>
                    <a:pt x="86" y="0"/>
                  </a:lnTo>
                  <a:lnTo>
                    <a:pt x="117" y="4"/>
                  </a:lnTo>
                  <a:lnTo>
                    <a:pt x="144" y="23"/>
                  </a:lnTo>
                  <a:lnTo>
                    <a:pt x="164" y="50"/>
                  </a:lnTo>
                  <a:lnTo>
                    <a:pt x="168" y="82"/>
                  </a:lnTo>
                  <a:lnTo>
                    <a:pt x="164" y="117"/>
                  </a:lnTo>
                  <a:lnTo>
                    <a:pt x="144" y="144"/>
                  </a:lnTo>
                  <a:lnTo>
                    <a:pt x="117" y="163"/>
                  </a:lnTo>
                  <a:lnTo>
                    <a:pt x="86" y="167"/>
                  </a:lnTo>
                  <a:lnTo>
                    <a:pt x="51" y="163"/>
                  </a:lnTo>
                  <a:lnTo>
                    <a:pt x="24" y="144"/>
                  </a:lnTo>
                  <a:lnTo>
                    <a:pt x="4" y="117"/>
                  </a:lnTo>
                  <a:lnTo>
                    <a:pt x="0" y="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01" name="Freeform 162"/>
            <p:cNvSpPr>
              <a:spLocks noEditPoints="1"/>
            </p:cNvSpPr>
            <p:nvPr/>
          </p:nvSpPr>
          <p:spPr bwMode="auto">
            <a:xfrm>
              <a:off x="695" y="3094"/>
              <a:ext cx="58" cy="82"/>
            </a:xfrm>
            <a:custGeom>
              <a:avLst/>
              <a:gdLst>
                <a:gd name="T0" fmla="*/ 0 w 58"/>
                <a:gd name="T1" fmla="*/ 82 h 82"/>
                <a:gd name="T2" fmla="*/ 0 w 58"/>
                <a:gd name="T3" fmla="*/ 0 h 82"/>
                <a:gd name="T4" fmla="*/ 27 w 58"/>
                <a:gd name="T5" fmla="*/ 0 h 82"/>
                <a:gd name="T6" fmla="*/ 35 w 58"/>
                <a:gd name="T7" fmla="*/ 0 h 82"/>
                <a:gd name="T8" fmla="*/ 38 w 58"/>
                <a:gd name="T9" fmla="*/ 0 h 82"/>
                <a:gd name="T10" fmla="*/ 46 w 58"/>
                <a:gd name="T11" fmla="*/ 4 h 82"/>
                <a:gd name="T12" fmla="*/ 50 w 58"/>
                <a:gd name="T13" fmla="*/ 4 h 82"/>
                <a:gd name="T14" fmla="*/ 54 w 58"/>
                <a:gd name="T15" fmla="*/ 8 h 82"/>
                <a:gd name="T16" fmla="*/ 58 w 58"/>
                <a:gd name="T17" fmla="*/ 12 h 82"/>
                <a:gd name="T18" fmla="*/ 58 w 58"/>
                <a:gd name="T19" fmla="*/ 20 h 82"/>
                <a:gd name="T20" fmla="*/ 58 w 58"/>
                <a:gd name="T21" fmla="*/ 24 h 82"/>
                <a:gd name="T22" fmla="*/ 58 w 58"/>
                <a:gd name="T23" fmla="*/ 32 h 82"/>
                <a:gd name="T24" fmla="*/ 50 w 58"/>
                <a:gd name="T25" fmla="*/ 43 h 82"/>
                <a:gd name="T26" fmla="*/ 46 w 58"/>
                <a:gd name="T27" fmla="*/ 47 h 82"/>
                <a:gd name="T28" fmla="*/ 38 w 58"/>
                <a:gd name="T29" fmla="*/ 47 h 82"/>
                <a:gd name="T30" fmla="*/ 31 w 58"/>
                <a:gd name="T31" fmla="*/ 47 h 82"/>
                <a:gd name="T32" fmla="*/ 7 w 58"/>
                <a:gd name="T33" fmla="*/ 47 h 82"/>
                <a:gd name="T34" fmla="*/ 7 w 58"/>
                <a:gd name="T35" fmla="*/ 82 h 82"/>
                <a:gd name="T36" fmla="*/ 0 w 58"/>
                <a:gd name="T37" fmla="*/ 82 h 82"/>
                <a:gd name="T38" fmla="*/ 7 w 58"/>
                <a:gd name="T39" fmla="*/ 39 h 82"/>
                <a:gd name="T40" fmla="*/ 31 w 58"/>
                <a:gd name="T41" fmla="*/ 39 h 82"/>
                <a:gd name="T42" fmla="*/ 38 w 58"/>
                <a:gd name="T43" fmla="*/ 39 h 82"/>
                <a:gd name="T44" fmla="*/ 42 w 58"/>
                <a:gd name="T45" fmla="*/ 36 h 82"/>
                <a:gd name="T46" fmla="*/ 46 w 58"/>
                <a:gd name="T47" fmla="*/ 32 h 82"/>
                <a:gd name="T48" fmla="*/ 46 w 58"/>
                <a:gd name="T49" fmla="*/ 24 h 82"/>
                <a:gd name="T50" fmla="*/ 46 w 58"/>
                <a:gd name="T51" fmla="*/ 20 h 82"/>
                <a:gd name="T52" fmla="*/ 46 w 58"/>
                <a:gd name="T53" fmla="*/ 16 h 82"/>
                <a:gd name="T54" fmla="*/ 42 w 58"/>
                <a:gd name="T55" fmla="*/ 12 h 82"/>
                <a:gd name="T56" fmla="*/ 38 w 58"/>
                <a:gd name="T57" fmla="*/ 12 h 82"/>
                <a:gd name="T58" fmla="*/ 35 w 58"/>
                <a:gd name="T59" fmla="*/ 8 h 82"/>
                <a:gd name="T60" fmla="*/ 31 w 58"/>
                <a:gd name="T61" fmla="*/ 8 h 82"/>
                <a:gd name="T62" fmla="*/ 7 w 58"/>
                <a:gd name="T63" fmla="*/ 8 h 82"/>
                <a:gd name="T64" fmla="*/ 7 w 58"/>
                <a:gd name="T65" fmla="*/ 39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"/>
                <a:gd name="T100" fmla="*/ 0 h 82"/>
                <a:gd name="T101" fmla="*/ 58 w 58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" h="82">
                  <a:moveTo>
                    <a:pt x="0" y="82"/>
                  </a:moveTo>
                  <a:lnTo>
                    <a:pt x="0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46" y="4"/>
                  </a:lnTo>
                  <a:lnTo>
                    <a:pt x="50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8" y="32"/>
                  </a:lnTo>
                  <a:lnTo>
                    <a:pt x="50" y="43"/>
                  </a:lnTo>
                  <a:lnTo>
                    <a:pt x="46" y="47"/>
                  </a:lnTo>
                  <a:lnTo>
                    <a:pt x="38" y="47"/>
                  </a:lnTo>
                  <a:lnTo>
                    <a:pt x="31" y="47"/>
                  </a:lnTo>
                  <a:lnTo>
                    <a:pt x="7" y="47"/>
                  </a:lnTo>
                  <a:lnTo>
                    <a:pt x="7" y="82"/>
                  </a:lnTo>
                  <a:lnTo>
                    <a:pt x="0" y="82"/>
                  </a:lnTo>
                  <a:close/>
                  <a:moveTo>
                    <a:pt x="7" y="39"/>
                  </a:moveTo>
                  <a:lnTo>
                    <a:pt x="31" y="39"/>
                  </a:lnTo>
                  <a:lnTo>
                    <a:pt x="38" y="39"/>
                  </a:lnTo>
                  <a:lnTo>
                    <a:pt x="42" y="36"/>
                  </a:lnTo>
                  <a:lnTo>
                    <a:pt x="46" y="32"/>
                  </a:lnTo>
                  <a:lnTo>
                    <a:pt x="46" y="24"/>
                  </a:lnTo>
                  <a:lnTo>
                    <a:pt x="46" y="20"/>
                  </a:lnTo>
                  <a:lnTo>
                    <a:pt x="46" y="16"/>
                  </a:lnTo>
                  <a:lnTo>
                    <a:pt x="42" y="12"/>
                  </a:lnTo>
                  <a:lnTo>
                    <a:pt x="38" y="12"/>
                  </a:lnTo>
                  <a:lnTo>
                    <a:pt x="35" y="8"/>
                  </a:lnTo>
                  <a:lnTo>
                    <a:pt x="31" y="8"/>
                  </a:lnTo>
                  <a:lnTo>
                    <a:pt x="7" y="8"/>
                  </a:lnTo>
                  <a:lnTo>
                    <a:pt x="7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02" name="Rectangle 163"/>
            <p:cNvSpPr>
              <a:spLocks noChangeArrowheads="1"/>
            </p:cNvSpPr>
            <p:nvPr/>
          </p:nvSpPr>
          <p:spPr bwMode="auto">
            <a:xfrm>
              <a:off x="2946" y="3048"/>
              <a:ext cx="168" cy="16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03" name="Rectangle 164"/>
            <p:cNvSpPr>
              <a:spLocks noChangeArrowheads="1"/>
            </p:cNvSpPr>
            <p:nvPr/>
          </p:nvSpPr>
          <p:spPr bwMode="auto">
            <a:xfrm>
              <a:off x="2946" y="3048"/>
              <a:ext cx="168" cy="16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04" name="Freeform 165"/>
            <p:cNvSpPr>
              <a:spLocks/>
            </p:cNvSpPr>
            <p:nvPr/>
          </p:nvSpPr>
          <p:spPr bwMode="auto">
            <a:xfrm>
              <a:off x="3012" y="3094"/>
              <a:ext cx="55" cy="82"/>
            </a:xfrm>
            <a:custGeom>
              <a:avLst/>
              <a:gdLst>
                <a:gd name="T0" fmla="*/ 0 w 55"/>
                <a:gd name="T1" fmla="*/ 82 h 82"/>
                <a:gd name="T2" fmla="*/ 0 w 55"/>
                <a:gd name="T3" fmla="*/ 0 h 82"/>
                <a:gd name="T4" fmla="*/ 55 w 55"/>
                <a:gd name="T5" fmla="*/ 0 h 82"/>
                <a:gd name="T6" fmla="*/ 55 w 55"/>
                <a:gd name="T7" fmla="*/ 8 h 82"/>
                <a:gd name="T8" fmla="*/ 8 w 55"/>
                <a:gd name="T9" fmla="*/ 8 h 82"/>
                <a:gd name="T10" fmla="*/ 8 w 55"/>
                <a:gd name="T11" fmla="*/ 36 h 82"/>
                <a:gd name="T12" fmla="*/ 47 w 55"/>
                <a:gd name="T13" fmla="*/ 36 h 82"/>
                <a:gd name="T14" fmla="*/ 47 w 55"/>
                <a:gd name="T15" fmla="*/ 43 h 82"/>
                <a:gd name="T16" fmla="*/ 8 w 55"/>
                <a:gd name="T17" fmla="*/ 43 h 82"/>
                <a:gd name="T18" fmla="*/ 8 w 55"/>
                <a:gd name="T19" fmla="*/ 82 h 82"/>
                <a:gd name="T20" fmla="*/ 0 w 55"/>
                <a:gd name="T21" fmla="*/ 82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2"/>
                <a:gd name="T35" fmla="*/ 55 w 55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2">
                  <a:moveTo>
                    <a:pt x="0" y="82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8"/>
                  </a:lnTo>
                  <a:lnTo>
                    <a:pt x="8" y="8"/>
                  </a:lnTo>
                  <a:lnTo>
                    <a:pt x="8" y="36"/>
                  </a:lnTo>
                  <a:lnTo>
                    <a:pt x="47" y="36"/>
                  </a:lnTo>
                  <a:lnTo>
                    <a:pt x="47" y="43"/>
                  </a:lnTo>
                  <a:lnTo>
                    <a:pt x="8" y="43"/>
                  </a:lnTo>
                  <a:lnTo>
                    <a:pt x="8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05" name="Rectangle 166"/>
            <p:cNvSpPr>
              <a:spLocks noChangeArrowheads="1"/>
            </p:cNvSpPr>
            <p:nvPr/>
          </p:nvSpPr>
          <p:spPr bwMode="auto">
            <a:xfrm>
              <a:off x="3612" y="3048"/>
              <a:ext cx="168" cy="16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06" name="Rectangle 167"/>
            <p:cNvSpPr>
              <a:spLocks noChangeArrowheads="1"/>
            </p:cNvSpPr>
            <p:nvPr/>
          </p:nvSpPr>
          <p:spPr bwMode="auto">
            <a:xfrm>
              <a:off x="3612" y="3048"/>
              <a:ext cx="168" cy="16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07" name="Freeform 168"/>
            <p:cNvSpPr>
              <a:spLocks/>
            </p:cNvSpPr>
            <p:nvPr/>
          </p:nvSpPr>
          <p:spPr bwMode="auto">
            <a:xfrm>
              <a:off x="3679" y="3094"/>
              <a:ext cx="54" cy="82"/>
            </a:xfrm>
            <a:custGeom>
              <a:avLst/>
              <a:gdLst>
                <a:gd name="T0" fmla="*/ 0 w 54"/>
                <a:gd name="T1" fmla="*/ 82 h 82"/>
                <a:gd name="T2" fmla="*/ 0 w 54"/>
                <a:gd name="T3" fmla="*/ 0 h 82"/>
                <a:gd name="T4" fmla="*/ 54 w 54"/>
                <a:gd name="T5" fmla="*/ 0 h 82"/>
                <a:gd name="T6" fmla="*/ 54 w 54"/>
                <a:gd name="T7" fmla="*/ 8 h 82"/>
                <a:gd name="T8" fmla="*/ 7 w 54"/>
                <a:gd name="T9" fmla="*/ 8 h 82"/>
                <a:gd name="T10" fmla="*/ 7 w 54"/>
                <a:gd name="T11" fmla="*/ 36 h 82"/>
                <a:gd name="T12" fmla="*/ 46 w 54"/>
                <a:gd name="T13" fmla="*/ 36 h 82"/>
                <a:gd name="T14" fmla="*/ 46 w 54"/>
                <a:gd name="T15" fmla="*/ 43 h 82"/>
                <a:gd name="T16" fmla="*/ 7 w 54"/>
                <a:gd name="T17" fmla="*/ 43 h 82"/>
                <a:gd name="T18" fmla="*/ 7 w 54"/>
                <a:gd name="T19" fmla="*/ 82 h 82"/>
                <a:gd name="T20" fmla="*/ 0 w 54"/>
                <a:gd name="T21" fmla="*/ 82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"/>
                <a:gd name="T34" fmla="*/ 0 h 82"/>
                <a:gd name="T35" fmla="*/ 54 w 54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" h="82">
                  <a:moveTo>
                    <a:pt x="0" y="82"/>
                  </a:moveTo>
                  <a:lnTo>
                    <a:pt x="0" y="0"/>
                  </a:lnTo>
                  <a:lnTo>
                    <a:pt x="54" y="0"/>
                  </a:lnTo>
                  <a:lnTo>
                    <a:pt x="54" y="8"/>
                  </a:lnTo>
                  <a:lnTo>
                    <a:pt x="7" y="8"/>
                  </a:lnTo>
                  <a:lnTo>
                    <a:pt x="7" y="36"/>
                  </a:lnTo>
                  <a:lnTo>
                    <a:pt x="46" y="36"/>
                  </a:lnTo>
                  <a:lnTo>
                    <a:pt x="46" y="43"/>
                  </a:lnTo>
                  <a:lnTo>
                    <a:pt x="7" y="43"/>
                  </a:lnTo>
                  <a:lnTo>
                    <a:pt x="7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08" name="Rectangle 169"/>
            <p:cNvSpPr>
              <a:spLocks noChangeArrowheads="1"/>
            </p:cNvSpPr>
            <p:nvPr/>
          </p:nvSpPr>
          <p:spPr bwMode="auto">
            <a:xfrm>
              <a:off x="3815" y="3048"/>
              <a:ext cx="171" cy="16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09" name="Rectangle 170"/>
            <p:cNvSpPr>
              <a:spLocks noChangeArrowheads="1"/>
            </p:cNvSpPr>
            <p:nvPr/>
          </p:nvSpPr>
          <p:spPr bwMode="auto">
            <a:xfrm>
              <a:off x="3815" y="3048"/>
              <a:ext cx="171" cy="16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10" name="Freeform 171"/>
            <p:cNvSpPr>
              <a:spLocks/>
            </p:cNvSpPr>
            <p:nvPr/>
          </p:nvSpPr>
          <p:spPr bwMode="auto">
            <a:xfrm>
              <a:off x="3881" y="3094"/>
              <a:ext cx="55" cy="82"/>
            </a:xfrm>
            <a:custGeom>
              <a:avLst/>
              <a:gdLst>
                <a:gd name="T0" fmla="*/ 0 w 55"/>
                <a:gd name="T1" fmla="*/ 82 h 82"/>
                <a:gd name="T2" fmla="*/ 0 w 55"/>
                <a:gd name="T3" fmla="*/ 0 h 82"/>
                <a:gd name="T4" fmla="*/ 55 w 55"/>
                <a:gd name="T5" fmla="*/ 0 h 82"/>
                <a:gd name="T6" fmla="*/ 55 w 55"/>
                <a:gd name="T7" fmla="*/ 8 h 82"/>
                <a:gd name="T8" fmla="*/ 12 w 55"/>
                <a:gd name="T9" fmla="*/ 8 h 82"/>
                <a:gd name="T10" fmla="*/ 12 w 55"/>
                <a:gd name="T11" fmla="*/ 36 h 82"/>
                <a:gd name="T12" fmla="*/ 47 w 55"/>
                <a:gd name="T13" fmla="*/ 36 h 82"/>
                <a:gd name="T14" fmla="*/ 47 w 55"/>
                <a:gd name="T15" fmla="*/ 43 h 82"/>
                <a:gd name="T16" fmla="*/ 12 w 55"/>
                <a:gd name="T17" fmla="*/ 43 h 82"/>
                <a:gd name="T18" fmla="*/ 12 w 55"/>
                <a:gd name="T19" fmla="*/ 82 h 82"/>
                <a:gd name="T20" fmla="*/ 0 w 55"/>
                <a:gd name="T21" fmla="*/ 82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2"/>
                <a:gd name="T35" fmla="*/ 55 w 55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2">
                  <a:moveTo>
                    <a:pt x="0" y="82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8"/>
                  </a:lnTo>
                  <a:lnTo>
                    <a:pt x="12" y="8"/>
                  </a:lnTo>
                  <a:lnTo>
                    <a:pt x="12" y="36"/>
                  </a:lnTo>
                  <a:lnTo>
                    <a:pt x="47" y="36"/>
                  </a:lnTo>
                  <a:lnTo>
                    <a:pt x="47" y="43"/>
                  </a:lnTo>
                  <a:lnTo>
                    <a:pt x="12" y="43"/>
                  </a:lnTo>
                  <a:lnTo>
                    <a:pt x="1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11" name="Rectangle 172"/>
            <p:cNvSpPr>
              <a:spLocks noChangeArrowheads="1"/>
            </p:cNvSpPr>
            <p:nvPr/>
          </p:nvSpPr>
          <p:spPr bwMode="auto">
            <a:xfrm>
              <a:off x="2638" y="3048"/>
              <a:ext cx="172" cy="16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12" name="Rectangle 173"/>
            <p:cNvSpPr>
              <a:spLocks noChangeArrowheads="1"/>
            </p:cNvSpPr>
            <p:nvPr/>
          </p:nvSpPr>
          <p:spPr bwMode="auto">
            <a:xfrm>
              <a:off x="2638" y="3048"/>
              <a:ext cx="172" cy="16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13" name="Freeform 174"/>
            <p:cNvSpPr>
              <a:spLocks/>
            </p:cNvSpPr>
            <p:nvPr/>
          </p:nvSpPr>
          <p:spPr bwMode="auto">
            <a:xfrm>
              <a:off x="2689" y="3098"/>
              <a:ext cx="62" cy="82"/>
            </a:xfrm>
            <a:custGeom>
              <a:avLst/>
              <a:gdLst>
                <a:gd name="T0" fmla="*/ 0 w 62"/>
                <a:gd name="T1" fmla="*/ 82 h 82"/>
                <a:gd name="T2" fmla="*/ 0 w 62"/>
                <a:gd name="T3" fmla="*/ 0 h 82"/>
                <a:gd name="T4" fmla="*/ 59 w 62"/>
                <a:gd name="T5" fmla="*/ 0 h 82"/>
                <a:gd name="T6" fmla="*/ 59 w 62"/>
                <a:gd name="T7" fmla="*/ 8 h 82"/>
                <a:gd name="T8" fmla="*/ 12 w 62"/>
                <a:gd name="T9" fmla="*/ 8 h 82"/>
                <a:gd name="T10" fmla="*/ 12 w 62"/>
                <a:gd name="T11" fmla="*/ 32 h 82"/>
                <a:gd name="T12" fmla="*/ 55 w 62"/>
                <a:gd name="T13" fmla="*/ 32 h 82"/>
                <a:gd name="T14" fmla="*/ 55 w 62"/>
                <a:gd name="T15" fmla="*/ 43 h 82"/>
                <a:gd name="T16" fmla="*/ 12 w 62"/>
                <a:gd name="T17" fmla="*/ 43 h 82"/>
                <a:gd name="T18" fmla="*/ 12 w 62"/>
                <a:gd name="T19" fmla="*/ 70 h 82"/>
                <a:gd name="T20" fmla="*/ 62 w 62"/>
                <a:gd name="T21" fmla="*/ 70 h 82"/>
                <a:gd name="T22" fmla="*/ 62 w 62"/>
                <a:gd name="T23" fmla="*/ 82 h 82"/>
                <a:gd name="T24" fmla="*/ 0 w 62"/>
                <a:gd name="T25" fmla="*/ 82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82"/>
                <a:gd name="T41" fmla="*/ 62 w 62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82">
                  <a:moveTo>
                    <a:pt x="0" y="82"/>
                  </a:moveTo>
                  <a:lnTo>
                    <a:pt x="0" y="0"/>
                  </a:lnTo>
                  <a:lnTo>
                    <a:pt x="59" y="0"/>
                  </a:lnTo>
                  <a:lnTo>
                    <a:pt x="59" y="8"/>
                  </a:lnTo>
                  <a:lnTo>
                    <a:pt x="12" y="8"/>
                  </a:lnTo>
                  <a:lnTo>
                    <a:pt x="12" y="32"/>
                  </a:lnTo>
                  <a:lnTo>
                    <a:pt x="55" y="32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0"/>
                  </a:lnTo>
                  <a:lnTo>
                    <a:pt x="62" y="70"/>
                  </a:lnTo>
                  <a:lnTo>
                    <a:pt x="6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14" name="Freeform 175"/>
            <p:cNvSpPr>
              <a:spLocks/>
            </p:cNvSpPr>
            <p:nvPr/>
          </p:nvSpPr>
          <p:spPr bwMode="auto">
            <a:xfrm>
              <a:off x="2783" y="2584"/>
              <a:ext cx="167" cy="172"/>
            </a:xfrm>
            <a:custGeom>
              <a:avLst/>
              <a:gdLst>
                <a:gd name="T0" fmla="*/ 0 w 167"/>
                <a:gd name="T1" fmla="*/ 86 h 172"/>
                <a:gd name="T2" fmla="*/ 4 w 167"/>
                <a:gd name="T3" fmla="*/ 55 h 172"/>
                <a:gd name="T4" fmla="*/ 23 w 167"/>
                <a:gd name="T5" fmla="*/ 28 h 172"/>
                <a:gd name="T6" fmla="*/ 50 w 167"/>
                <a:gd name="T7" fmla="*/ 8 h 172"/>
                <a:gd name="T8" fmla="*/ 85 w 167"/>
                <a:gd name="T9" fmla="*/ 0 h 172"/>
                <a:gd name="T10" fmla="*/ 116 w 167"/>
                <a:gd name="T11" fmla="*/ 8 h 172"/>
                <a:gd name="T12" fmla="*/ 144 w 167"/>
                <a:gd name="T13" fmla="*/ 28 h 172"/>
                <a:gd name="T14" fmla="*/ 163 w 167"/>
                <a:gd name="T15" fmla="*/ 55 h 172"/>
                <a:gd name="T16" fmla="*/ 167 w 167"/>
                <a:gd name="T17" fmla="*/ 86 h 172"/>
                <a:gd name="T18" fmla="*/ 163 w 167"/>
                <a:gd name="T19" fmla="*/ 121 h 172"/>
                <a:gd name="T20" fmla="*/ 144 w 167"/>
                <a:gd name="T21" fmla="*/ 148 h 172"/>
                <a:gd name="T22" fmla="*/ 116 w 167"/>
                <a:gd name="T23" fmla="*/ 164 h 172"/>
                <a:gd name="T24" fmla="*/ 85 w 167"/>
                <a:gd name="T25" fmla="*/ 172 h 172"/>
                <a:gd name="T26" fmla="*/ 50 w 167"/>
                <a:gd name="T27" fmla="*/ 164 h 172"/>
                <a:gd name="T28" fmla="*/ 23 w 167"/>
                <a:gd name="T29" fmla="*/ 148 h 172"/>
                <a:gd name="T30" fmla="*/ 4 w 167"/>
                <a:gd name="T31" fmla="*/ 121 h 172"/>
                <a:gd name="T32" fmla="*/ 0 w 167"/>
                <a:gd name="T33" fmla="*/ 86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72"/>
                <a:gd name="T53" fmla="*/ 167 w 167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72">
                  <a:moveTo>
                    <a:pt x="0" y="86"/>
                  </a:moveTo>
                  <a:lnTo>
                    <a:pt x="4" y="55"/>
                  </a:lnTo>
                  <a:lnTo>
                    <a:pt x="23" y="28"/>
                  </a:lnTo>
                  <a:lnTo>
                    <a:pt x="50" y="8"/>
                  </a:lnTo>
                  <a:lnTo>
                    <a:pt x="85" y="0"/>
                  </a:lnTo>
                  <a:lnTo>
                    <a:pt x="116" y="8"/>
                  </a:lnTo>
                  <a:lnTo>
                    <a:pt x="144" y="28"/>
                  </a:lnTo>
                  <a:lnTo>
                    <a:pt x="163" y="55"/>
                  </a:lnTo>
                  <a:lnTo>
                    <a:pt x="167" y="86"/>
                  </a:lnTo>
                  <a:lnTo>
                    <a:pt x="163" y="121"/>
                  </a:lnTo>
                  <a:lnTo>
                    <a:pt x="144" y="148"/>
                  </a:lnTo>
                  <a:lnTo>
                    <a:pt x="116" y="164"/>
                  </a:lnTo>
                  <a:lnTo>
                    <a:pt x="85" y="172"/>
                  </a:lnTo>
                  <a:lnTo>
                    <a:pt x="50" y="164"/>
                  </a:lnTo>
                  <a:lnTo>
                    <a:pt x="23" y="148"/>
                  </a:lnTo>
                  <a:lnTo>
                    <a:pt x="4" y="121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15" name="Freeform 176"/>
            <p:cNvSpPr>
              <a:spLocks/>
            </p:cNvSpPr>
            <p:nvPr/>
          </p:nvSpPr>
          <p:spPr bwMode="auto">
            <a:xfrm>
              <a:off x="2783" y="2584"/>
              <a:ext cx="167" cy="172"/>
            </a:xfrm>
            <a:custGeom>
              <a:avLst/>
              <a:gdLst>
                <a:gd name="T0" fmla="*/ 0 w 167"/>
                <a:gd name="T1" fmla="*/ 86 h 172"/>
                <a:gd name="T2" fmla="*/ 4 w 167"/>
                <a:gd name="T3" fmla="*/ 55 h 172"/>
                <a:gd name="T4" fmla="*/ 23 w 167"/>
                <a:gd name="T5" fmla="*/ 28 h 172"/>
                <a:gd name="T6" fmla="*/ 50 w 167"/>
                <a:gd name="T7" fmla="*/ 8 h 172"/>
                <a:gd name="T8" fmla="*/ 85 w 167"/>
                <a:gd name="T9" fmla="*/ 0 h 172"/>
                <a:gd name="T10" fmla="*/ 116 w 167"/>
                <a:gd name="T11" fmla="*/ 8 h 172"/>
                <a:gd name="T12" fmla="*/ 144 w 167"/>
                <a:gd name="T13" fmla="*/ 28 h 172"/>
                <a:gd name="T14" fmla="*/ 163 w 167"/>
                <a:gd name="T15" fmla="*/ 55 h 172"/>
                <a:gd name="T16" fmla="*/ 167 w 167"/>
                <a:gd name="T17" fmla="*/ 86 h 172"/>
                <a:gd name="T18" fmla="*/ 163 w 167"/>
                <a:gd name="T19" fmla="*/ 121 h 172"/>
                <a:gd name="T20" fmla="*/ 144 w 167"/>
                <a:gd name="T21" fmla="*/ 148 h 172"/>
                <a:gd name="T22" fmla="*/ 116 w 167"/>
                <a:gd name="T23" fmla="*/ 164 h 172"/>
                <a:gd name="T24" fmla="*/ 85 w 167"/>
                <a:gd name="T25" fmla="*/ 172 h 172"/>
                <a:gd name="T26" fmla="*/ 50 w 167"/>
                <a:gd name="T27" fmla="*/ 164 h 172"/>
                <a:gd name="T28" fmla="*/ 23 w 167"/>
                <a:gd name="T29" fmla="*/ 148 h 172"/>
                <a:gd name="T30" fmla="*/ 4 w 167"/>
                <a:gd name="T31" fmla="*/ 121 h 172"/>
                <a:gd name="T32" fmla="*/ 0 w 167"/>
                <a:gd name="T33" fmla="*/ 86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72"/>
                <a:gd name="T53" fmla="*/ 167 w 167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72">
                  <a:moveTo>
                    <a:pt x="0" y="86"/>
                  </a:moveTo>
                  <a:lnTo>
                    <a:pt x="4" y="55"/>
                  </a:lnTo>
                  <a:lnTo>
                    <a:pt x="23" y="28"/>
                  </a:lnTo>
                  <a:lnTo>
                    <a:pt x="50" y="8"/>
                  </a:lnTo>
                  <a:lnTo>
                    <a:pt x="85" y="0"/>
                  </a:lnTo>
                  <a:lnTo>
                    <a:pt x="116" y="8"/>
                  </a:lnTo>
                  <a:lnTo>
                    <a:pt x="144" y="28"/>
                  </a:lnTo>
                  <a:lnTo>
                    <a:pt x="163" y="55"/>
                  </a:lnTo>
                  <a:lnTo>
                    <a:pt x="167" y="86"/>
                  </a:lnTo>
                  <a:lnTo>
                    <a:pt x="163" y="121"/>
                  </a:lnTo>
                  <a:lnTo>
                    <a:pt x="144" y="148"/>
                  </a:lnTo>
                  <a:lnTo>
                    <a:pt x="116" y="164"/>
                  </a:lnTo>
                  <a:lnTo>
                    <a:pt x="85" y="172"/>
                  </a:lnTo>
                  <a:lnTo>
                    <a:pt x="50" y="164"/>
                  </a:lnTo>
                  <a:lnTo>
                    <a:pt x="23" y="148"/>
                  </a:lnTo>
                  <a:lnTo>
                    <a:pt x="4" y="121"/>
                  </a:lnTo>
                  <a:lnTo>
                    <a:pt x="0" y="8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16" name="Freeform 177"/>
            <p:cNvSpPr>
              <a:spLocks noEditPoints="1"/>
            </p:cNvSpPr>
            <p:nvPr/>
          </p:nvSpPr>
          <p:spPr bwMode="auto">
            <a:xfrm>
              <a:off x="2849" y="2635"/>
              <a:ext cx="58" cy="82"/>
            </a:xfrm>
            <a:custGeom>
              <a:avLst/>
              <a:gdLst>
                <a:gd name="T0" fmla="*/ 0 w 58"/>
                <a:gd name="T1" fmla="*/ 82 h 82"/>
                <a:gd name="T2" fmla="*/ 0 w 58"/>
                <a:gd name="T3" fmla="*/ 0 h 82"/>
                <a:gd name="T4" fmla="*/ 27 w 58"/>
                <a:gd name="T5" fmla="*/ 0 h 82"/>
                <a:gd name="T6" fmla="*/ 35 w 58"/>
                <a:gd name="T7" fmla="*/ 0 h 82"/>
                <a:gd name="T8" fmla="*/ 39 w 58"/>
                <a:gd name="T9" fmla="*/ 0 h 82"/>
                <a:gd name="T10" fmla="*/ 47 w 58"/>
                <a:gd name="T11" fmla="*/ 0 h 82"/>
                <a:gd name="T12" fmla="*/ 50 w 58"/>
                <a:gd name="T13" fmla="*/ 4 h 82"/>
                <a:gd name="T14" fmla="*/ 54 w 58"/>
                <a:gd name="T15" fmla="*/ 8 h 82"/>
                <a:gd name="T16" fmla="*/ 58 w 58"/>
                <a:gd name="T17" fmla="*/ 12 h 82"/>
                <a:gd name="T18" fmla="*/ 58 w 58"/>
                <a:gd name="T19" fmla="*/ 16 h 82"/>
                <a:gd name="T20" fmla="*/ 58 w 58"/>
                <a:gd name="T21" fmla="*/ 23 h 82"/>
                <a:gd name="T22" fmla="*/ 58 w 58"/>
                <a:gd name="T23" fmla="*/ 31 h 82"/>
                <a:gd name="T24" fmla="*/ 54 w 58"/>
                <a:gd name="T25" fmla="*/ 39 h 82"/>
                <a:gd name="T26" fmla="*/ 47 w 58"/>
                <a:gd name="T27" fmla="*/ 43 h 82"/>
                <a:gd name="T28" fmla="*/ 39 w 58"/>
                <a:gd name="T29" fmla="*/ 47 h 82"/>
                <a:gd name="T30" fmla="*/ 31 w 58"/>
                <a:gd name="T31" fmla="*/ 47 h 82"/>
                <a:gd name="T32" fmla="*/ 8 w 58"/>
                <a:gd name="T33" fmla="*/ 47 h 82"/>
                <a:gd name="T34" fmla="*/ 8 w 58"/>
                <a:gd name="T35" fmla="*/ 82 h 82"/>
                <a:gd name="T36" fmla="*/ 0 w 58"/>
                <a:gd name="T37" fmla="*/ 82 h 82"/>
                <a:gd name="T38" fmla="*/ 8 w 58"/>
                <a:gd name="T39" fmla="*/ 39 h 82"/>
                <a:gd name="T40" fmla="*/ 31 w 58"/>
                <a:gd name="T41" fmla="*/ 39 h 82"/>
                <a:gd name="T42" fmla="*/ 39 w 58"/>
                <a:gd name="T43" fmla="*/ 35 h 82"/>
                <a:gd name="T44" fmla="*/ 43 w 58"/>
                <a:gd name="T45" fmla="*/ 35 h 82"/>
                <a:gd name="T46" fmla="*/ 47 w 58"/>
                <a:gd name="T47" fmla="*/ 27 h 82"/>
                <a:gd name="T48" fmla="*/ 47 w 58"/>
                <a:gd name="T49" fmla="*/ 23 h 82"/>
                <a:gd name="T50" fmla="*/ 47 w 58"/>
                <a:gd name="T51" fmla="*/ 19 h 82"/>
                <a:gd name="T52" fmla="*/ 47 w 58"/>
                <a:gd name="T53" fmla="*/ 12 h 82"/>
                <a:gd name="T54" fmla="*/ 43 w 58"/>
                <a:gd name="T55" fmla="*/ 12 h 82"/>
                <a:gd name="T56" fmla="*/ 39 w 58"/>
                <a:gd name="T57" fmla="*/ 8 h 82"/>
                <a:gd name="T58" fmla="*/ 35 w 58"/>
                <a:gd name="T59" fmla="*/ 8 h 82"/>
                <a:gd name="T60" fmla="*/ 31 w 58"/>
                <a:gd name="T61" fmla="*/ 8 h 82"/>
                <a:gd name="T62" fmla="*/ 8 w 58"/>
                <a:gd name="T63" fmla="*/ 8 h 82"/>
                <a:gd name="T64" fmla="*/ 8 w 58"/>
                <a:gd name="T65" fmla="*/ 39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"/>
                <a:gd name="T100" fmla="*/ 0 h 82"/>
                <a:gd name="T101" fmla="*/ 58 w 58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" h="82">
                  <a:moveTo>
                    <a:pt x="0" y="82"/>
                  </a:moveTo>
                  <a:lnTo>
                    <a:pt x="0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7" y="0"/>
                  </a:lnTo>
                  <a:lnTo>
                    <a:pt x="50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58" y="16"/>
                  </a:lnTo>
                  <a:lnTo>
                    <a:pt x="58" y="23"/>
                  </a:lnTo>
                  <a:lnTo>
                    <a:pt x="58" y="31"/>
                  </a:lnTo>
                  <a:lnTo>
                    <a:pt x="54" y="39"/>
                  </a:lnTo>
                  <a:lnTo>
                    <a:pt x="47" y="43"/>
                  </a:lnTo>
                  <a:lnTo>
                    <a:pt x="39" y="47"/>
                  </a:lnTo>
                  <a:lnTo>
                    <a:pt x="31" y="47"/>
                  </a:lnTo>
                  <a:lnTo>
                    <a:pt x="8" y="47"/>
                  </a:lnTo>
                  <a:lnTo>
                    <a:pt x="8" y="82"/>
                  </a:lnTo>
                  <a:lnTo>
                    <a:pt x="0" y="82"/>
                  </a:lnTo>
                  <a:close/>
                  <a:moveTo>
                    <a:pt x="8" y="39"/>
                  </a:moveTo>
                  <a:lnTo>
                    <a:pt x="31" y="39"/>
                  </a:lnTo>
                  <a:lnTo>
                    <a:pt x="39" y="35"/>
                  </a:lnTo>
                  <a:lnTo>
                    <a:pt x="43" y="35"/>
                  </a:lnTo>
                  <a:lnTo>
                    <a:pt x="47" y="27"/>
                  </a:lnTo>
                  <a:lnTo>
                    <a:pt x="47" y="23"/>
                  </a:lnTo>
                  <a:lnTo>
                    <a:pt x="47" y="19"/>
                  </a:lnTo>
                  <a:lnTo>
                    <a:pt x="47" y="12"/>
                  </a:lnTo>
                  <a:lnTo>
                    <a:pt x="43" y="12"/>
                  </a:lnTo>
                  <a:lnTo>
                    <a:pt x="39" y="8"/>
                  </a:lnTo>
                  <a:lnTo>
                    <a:pt x="35" y="8"/>
                  </a:lnTo>
                  <a:lnTo>
                    <a:pt x="31" y="8"/>
                  </a:lnTo>
                  <a:lnTo>
                    <a:pt x="8" y="8"/>
                  </a:lnTo>
                  <a:lnTo>
                    <a:pt x="8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17" name="Freeform 178"/>
            <p:cNvSpPr>
              <a:spLocks/>
            </p:cNvSpPr>
            <p:nvPr/>
          </p:nvSpPr>
          <p:spPr bwMode="auto">
            <a:xfrm>
              <a:off x="4057" y="2584"/>
              <a:ext cx="171" cy="172"/>
            </a:xfrm>
            <a:custGeom>
              <a:avLst/>
              <a:gdLst>
                <a:gd name="T0" fmla="*/ 0 w 171"/>
                <a:gd name="T1" fmla="*/ 86 h 172"/>
                <a:gd name="T2" fmla="*/ 7 w 171"/>
                <a:gd name="T3" fmla="*/ 55 h 172"/>
                <a:gd name="T4" fmla="*/ 27 w 171"/>
                <a:gd name="T5" fmla="*/ 28 h 172"/>
                <a:gd name="T6" fmla="*/ 54 w 171"/>
                <a:gd name="T7" fmla="*/ 8 h 172"/>
                <a:gd name="T8" fmla="*/ 85 w 171"/>
                <a:gd name="T9" fmla="*/ 0 h 172"/>
                <a:gd name="T10" fmla="*/ 120 w 171"/>
                <a:gd name="T11" fmla="*/ 8 h 172"/>
                <a:gd name="T12" fmla="*/ 148 w 171"/>
                <a:gd name="T13" fmla="*/ 28 h 172"/>
                <a:gd name="T14" fmla="*/ 163 w 171"/>
                <a:gd name="T15" fmla="*/ 55 h 172"/>
                <a:gd name="T16" fmla="*/ 171 w 171"/>
                <a:gd name="T17" fmla="*/ 86 h 172"/>
                <a:gd name="T18" fmla="*/ 163 w 171"/>
                <a:gd name="T19" fmla="*/ 121 h 172"/>
                <a:gd name="T20" fmla="*/ 148 w 171"/>
                <a:gd name="T21" fmla="*/ 148 h 172"/>
                <a:gd name="T22" fmla="*/ 120 w 171"/>
                <a:gd name="T23" fmla="*/ 164 h 172"/>
                <a:gd name="T24" fmla="*/ 85 w 171"/>
                <a:gd name="T25" fmla="*/ 172 h 172"/>
                <a:gd name="T26" fmla="*/ 54 w 171"/>
                <a:gd name="T27" fmla="*/ 164 h 172"/>
                <a:gd name="T28" fmla="*/ 27 w 171"/>
                <a:gd name="T29" fmla="*/ 148 h 172"/>
                <a:gd name="T30" fmla="*/ 7 w 171"/>
                <a:gd name="T31" fmla="*/ 121 h 172"/>
                <a:gd name="T32" fmla="*/ 0 w 171"/>
                <a:gd name="T33" fmla="*/ 86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72"/>
                <a:gd name="T53" fmla="*/ 171 w 171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72">
                  <a:moveTo>
                    <a:pt x="0" y="86"/>
                  </a:moveTo>
                  <a:lnTo>
                    <a:pt x="7" y="55"/>
                  </a:lnTo>
                  <a:lnTo>
                    <a:pt x="27" y="28"/>
                  </a:lnTo>
                  <a:lnTo>
                    <a:pt x="54" y="8"/>
                  </a:lnTo>
                  <a:lnTo>
                    <a:pt x="85" y="0"/>
                  </a:lnTo>
                  <a:lnTo>
                    <a:pt x="120" y="8"/>
                  </a:lnTo>
                  <a:lnTo>
                    <a:pt x="148" y="28"/>
                  </a:lnTo>
                  <a:lnTo>
                    <a:pt x="163" y="55"/>
                  </a:lnTo>
                  <a:lnTo>
                    <a:pt x="171" y="86"/>
                  </a:lnTo>
                  <a:lnTo>
                    <a:pt x="163" y="121"/>
                  </a:lnTo>
                  <a:lnTo>
                    <a:pt x="148" y="148"/>
                  </a:lnTo>
                  <a:lnTo>
                    <a:pt x="120" y="164"/>
                  </a:lnTo>
                  <a:lnTo>
                    <a:pt x="85" y="172"/>
                  </a:lnTo>
                  <a:lnTo>
                    <a:pt x="54" y="164"/>
                  </a:lnTo>
                  <a:lnTo>
                    <a:pt x="27" y="148"/>
                  </a:lnTo>
                  <a:lnTo>
                    <a:pt x="7" y="121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18" name="Freeform 179"/>
            <p:cNvSpPr>
              <a:spLocks/>
            </p:cNvSpPr>
            <p:nvPr/>
          </p:nvSpPr>
          <p:spPr bwMode="auto">
            <a:xfrm>
              <a:off x="4057" y="2584"/>
              <a:ext cx="171" cy="172"/>
            </a:xfrm>
            <a:custGeom>
              <a:avLst/>
              <a:gdLst>
                <a:gd name="T0" fmla="*/ 0 w 171"/>
                <a:gd name="T1" fmla="*/ 86 h 172"/>
                <a:gd name="T2" fmla="*/ 7 w 171"/>
                <a:gd name="T3" fmla="*/ 55 h 172"/>
                <a:gd name="T4" fmla="*/ 27 w 171"/>
                <a:gd name="T5" fmla="*/ 28 h 172"/>
                <a:gd name="T6" fmla="*/ 54 w 171"/>
                <a:gd name="T7" fmla="*/ 8 h 172"/>
                <a:gd name="T8" fmla="*/ 85 w 171"/>
                <a:gd name="T9" fmla="*/ 0 h 172"/>
                <a:gd name="T10" fmla="*/ 120 w 171"/>
                <a:gd name="T11" fmla="*/ 8 h 172"/>
                <a:gd name="T12" fmla="*/ 148 w 171"/>
                <a:gd name="T13" fmla="*/ 28 h 172"/>
                <a:gd name="T14" fmla="*/ 163 w 171"/>
                <a:gd name="T15" fmla="*/ 55 h 172"/>
                <a:gd name="T16" fmla="*/ 171 w 171"/>
                <a:gd name="T17" fmla="*/ 86 h 172"/>
                <a:gd name="T18" fmla="*/ 163 w 171"/>
                <a:gd name="T19" fmla="*/ 121 h 172"/>
                <a:gd name="T20" fmla="*/ 148 w 171"/>
                <a:gd name="T21" fmla="*/ 148 h 172"/>
                <a:gd name="T22" fmla="*/ 120 w 171"/>
                <a:gd name="T23" fmla="*/ 164 h 172"/>
                <a:gd name="T24" fmla="*/ 85 w 171"/>
                <a:gd name="T25" fmla="*/ 172 h 172"/>
                <a:gd name="T26" fmla="*/ 54 w 171"/>
                <a:gd name="T27" fmla="*/ 164 h 172"/>
                <a:gd name="T28" fmla="*/ 27 w 171"/>
                <a:gd name="T29" fmla="*/ 148 h 172"/>
                <a:gd name="T30" fmla="*/ 7 w 171"/>
                <a:gd name="T31" fmla="*/ 121 h 172"/>
                <a:gd name="T32" fmla="*/ 0 w 171"/>
                <a:gd name="T33" fmla="*/ 86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72"/>
                <a:gd name="T53" fmla="*/ 171 w 171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72">
                  <a:moveTo>
                    <a:pt x="0" y="86"/>
                  </a:moveTo>
                  <a:lnTo>
                    <a:pt x="7" y="55"/>
                  </a:lnTo>
                  <a:lnTo>
                    <a:pt x="27" y="28"/>
                  </a:lnTo>
                  <a:lnTo>
                    <a:pt x="54" y="8"/>
                  </a:lnTo>
                  <a:lnTo>
                    <a:pt x="85" y="0"/>
                  </a:lnTo>
                  <a:lnTo>
                    <a:pt x="120" y="8"/>
                  </a:lnTo>
                  <a:lnTo>
                    <a:pt x="148" y="28"/>
                  </a:lnTo>
                  <a:lnTo>
                    <a:pt x="163" y="55"/>
                  </a:lnTo>
                  <a:lnTo>
                    <a:pt x="171" y="86"/>
                  </a:lnTo>
                  <a:lnTo>
                    <a:pt x="163" y="121"/>
                  </a:lnTo>
                  <a:lnTo>
                    <a:pt x="148" y="148"/>
                  </a:lnTo>
                  <a:lnTo>
                    <a:pt x="120" y="164"/>
                  </a:lnTo>
                  <a:lnTo>
                    <a:pt x="85" y="172"/>
                  </a:lnTo>
                  <a:lnTo>
                    <a:pt x="54" y="164"/>
                  </a:lnTo>
                  <a:lnTo>
                    <a:pt x="27" y="148"/>
                  </a:lnTo>
                  <a:lnTo>
                    <a:pt x="7" y="121"/>
                  </a:lnTo>
                  <a:lnTo>
                    <a:pt x="0" y="8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19" name="Freeform 180"/>
            <p:cNvSpPr>
              <a:spLocks noEditPoints="1"/>
            </p:cNvSpPr>
            <p:nvPr/>
          </p:nvSpPr>
          <p:spPr bwMode="auto">
            <a:xfrm>
              <a:off x="4123" y="2635"/>
              <a:ext cx="62" cy="82"/>
            </a:xfrm>
            <a:custGeom>
              <a:avLst/>
              <a:gdLst>
                <a:gd name="T0" fmla="*/ 0 w 62"/>
                <a:gd name="T1" fmla="*/ 82 h 82"/>
                <a:gd name="T2" fmla="*/ 0 w 62"/>
                <a:gd name="T3" fmla="*/ 0 h 82"/>
                <a:gd name="T4" fmla="*/ 31 w 62"/>
                <a:gd name="T5" fmla="*/ 0 h 82"/>
                <a:gd name="T6" fmla="*/ 39 w 62"/>
                <a:gd name="T7" fmla="*/ 0 h 82"/>
                <a:gd name="T8" fmla="*/ 43 w 62"/>
                <a:gd name="T9" fmla="*/ 0 h 82"/>
                <a:gd name="T10" fmla="*/ 46 w 62"/>
                <a:gd name="T11" fmla="*/ 0 h 82"/>
                <a:gd name="T12" fmla="*/ 50 w 62"/>
                <a:gd name="T13" fmla="*/ 4 h 82"/>
                <a:gd name="T14" fmla="*/ 54 w 62"/>
                <a:gd name="T15" fmla="*/ 8 h 82"/>
                <a:gd name="T16" fmla="*/ 58 w 62"/>
                <a:gd name="T17" fmla="*/ 12 h 82"/>
                <a:gd name="T18" fmla="*/ 62 w 62"/>
                <a:gd name="T19" fmla="*/ 16 h 82"/>
                <a:gd name="T20" fmla="*/ 62 w 62"/>
                <a:gd name="T21" fmla="*/ 23 h 82"/>
                <a:gd name="T22" fmla="*/ 58 w 62"/>
                <a:gd name="T23" fmla="*/ 31 h 82"/>
                <a:gd name="T24" fmla="*/ 54 w 62"/>
                <a:gd name="T25" fmla="*/ 39 h 82"/>
                <a:gd name="T26" fmla="*/ 50 w 62"/>
                <a:gd name="T27" fmla="*/ 43 h 82"/>
                <a:gd name="T28" fmla="*/ 43 w 62"/>
                <a:gd name="T29" fmla="*/ 47 h 82"/>
                <a:gd name="T30" fmla="*/ 31 w 62"/>
                <a:gd name="T31" fmla="*/ 47 h 82"/>
                <a:gd name="T32" fmla="*/ 11 w 62"/>
                <a:gd name="T33" fmla="*/ 47 h 82"/>
                <a:gd name="T34" fmla="*/ 11 w 62"/>
                <a:gd name="T35" fmla="*/ 82 h 82"/>
                <a:gd name="T36" fmla="*/ 0 w 62"/>
                <a:gd name="T37" fmla="*/ 82 h 82"/>
                <a:gd name="T38" fmla="*/ 11 w 62"/>
                <a:gd name="T39" fmla="*/ 39 h 82"/>
                <a:gd name="T40" fmla="*/ 31 w 62"/>
                <a:gd name="T41" fmla="*/ 39 h 82"/>
                <a:gd name="T42" fmla="*/ 39 w 62"/>
                <a:gd name="T43" fmla="*/ 35 h 82"/>
                <a:gd name="T44" fmla="*/ 46 w 62"/>
                <a:gd name="T45" fmla="*/ 35 h 82"/>
                <a:gd name="T46" fmla="*/ 50 w 62"/>
                <a:gd name="T47" fmla="*/ 27 h 82"/>
                <a:gd name="T48" fmla="*/ 50 w 62"/>
                <a:gd name="T49" fmla="*/ 23 h 82"/>
                <a:gd name="T50" fmla="*/ 50 w 62"/>
                <a:gd name="T51" fmla="*/ 19 h 82"/>
                <a:gd name="T52" fmla="*/ 46 w 62"/>
                <a:gd name="T53" fmla="*/ 12 h 82"/>
                <a:gd name="T54" fmla="*/ 46 w 62"/>
                <a:gd name="T55" fmla="*/ 12 h 82"/>
                <a:gd name="T56" fmla="*/ 43 w 62"/>
                <a:gd name="T57" fmla="*/ 8 h 82"/>
                <a:gd name="T58" fmla="*/ 39 w 62"/>
                <a:gd name="T59" fmla="*/ 8 h 82"/>
                <a:gd name="T60" fmla="*/ 31 w 62"/>
                <a:gd name="T61" fmla="*/ 8 h 82"/>
                <a:gd name="T62" fmla="*/ 11 w 62"/>
                <a:gd name="T63" fmla="*/ 8 h 82"/>
                <a:gd name="T64" fmla="*/ 11 w 62"/>
                <a:gd name="T65" fmla="*/ 39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2"/>
                <a:gd name="T100" fmla="*/ 0 h 82"/>
                <a:gd name="T101" fmla="*/ 62 w 62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2" h="82">
                  <a:moveTo>
                    <a:pt x="0" y="82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50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62" y="16"/>
                  </a:lnTo>
                  <a:lnTo>
                    <a:pt x="62" y="23"/>
                  </a:lnTo>
                  <a:lnTo>
                    <a:pt x="58" y="31"/>
                  </a:lnTo>
                  <a:lnTo>
                    <a:pt x="54" y="39"/>
                  </a:lnTo>
                  <a:lnTo>
                    <a:pt x="50" y="43"/>
                  </a:lnTo>
                  <a:lnTo>
                    <a:pt x="43" y="47"/>
                  </a:lnTo>
                  <a:lnTo>
                    <a:pt x="31" y="47"/>
                  </a:lnTo>
                  <a:lnTo>
                    <a:pt x="11" y="47"/>
                  </a:lnTo>
                  <a:lnTo>
                    <a:pt x="11" y="82"/>
                  </a:lnTo>
                  <a:lnTo>
                    <a:pt x="0" y="82"/>
                  </a:lnTo>
                  <a:close/>
                  <a:moveTo>
                    <a:pt x="11" y="39"/>
                  </a:moveTo>
                  <a:lnTo>
                    <a:pt x="31" y="39"/>
                  </a:lnTo>
                  <a:lnTo>
                    <a:pt x="39" y="35"/>
                  </a:lnTo>
                  <a:lnTo>
                    <a:pt x="46" y="35"/>
                  </a:lnTo>
                  <a:lnTo>
                    <a:pt x="50" y="27"/>
                  </a:lnTo>
                  <a:lnTo>
                    <a:pt x="50" y="23"/>
                  </a:lnTo>
                  <a:lnTo>
                    <a:pt x="50" y="19"/>
                  </a:lnTo>
                  <a:lnTo>
                    <a:pt x="46" y="12"/>
                  </a:lnTo>
                  <a:lnTo>
                    <a:pt x="43" y="8"/>
                  </a:lnTo>
                  <a:lnTo>
                    <a:pt x="39" y="8"/>
                  </a:lnTo>
                  <a:lnTo>
                    <a:pt x="31" y="8"/>
                  </a:lnTo>
                  <a:lnTo>
                    <a:pt x="11" y="8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20" name="Freeform 181"/>
            <p:cNvSpPr>
              <a:spLocks/>
            </p:cNvSpPr>
            <p:nvPr/>
          </p:nvSpPr>
          <p:spPr bwMode="auto">
            <a:xfrm>
              <a:off x="1053" y="2584"/>
              <a:ext cx="171" cy="172"/>
            </a:xfrm>
            <a:custGeom>
              <a:avLst/>
              <a:gdLst>
                <a:gd name="T0" fmla="*/ 0 w 171"/>
                <a:gd name="T1" fmla="*/ 86 h 172"/>
                <a:gd name="T2" fmla="*/ 8 w 171"/>
                <a:gd name="T3" fmla="*/ 55 h 172"/>
                <a:gd name="T4" fmla="*/ 23 w 171"/>
                <a:gd name="T5" fmla="*/ 28 h 172"/>
                <a:gd name="T6" fmla="*/ 51 w 171"/>
                <a:gd name="T7" fmla="*/ 8 h 172"/>
                <a:gd name="T8" fmla="*/ 86 w 171"/>
                <a:gd name="T9" fmla="*/ 0 h 172"/>
                <a:gd name="T10" fmla="*/ 117 w 171"/>
                <a:gd name="T11" fmla="*/ 8 h 172"/>
                <a:gd name="T12" fmla="*/ 144 w 171"/>
                <a:gd name="T13" fmla="*/ 28 h 172"/>
                <a:gd name="T14" fmla="*/ 164 w 171"/>
                <a:gd name="T15" fmla="*/ 55 h 172"/>
                <a:gd name="T16" fmla="*/ 171 w 171"/>
                <a:gd name="T17" fmla="*/ 86 h 172"/>
                <a:gd name="T18" fmla="*/ 164 w 171"/>
                <a:gd name="T19" fmla="*/ 121 h 172"/>
                <a:gd name="T20" fmla="*/ 144 w 171"/>
                <a:gd name="T21" fmla="*/ 148 h 172"/>
                <a:gd name="T22" fmla="*/ 117 w 171"/>
                <a:gd name="T23" fmla="*/ 164 h 172"/>
                <a:gd name="T24" fmla="*/ 86 w 171"/>
                <a:gd name="T25" fmla="*/ 172 h 172"/>
                <a:gd name="T26" fmla="*/ 51 w 171"/>
                <a:gd name="T27" fmla="*/ 164 h 172"/>
                <a:gd name="T28" fmla="*/ 23 w 171"/>
                <a:gd name="T29" fmla="*/ 148 h 172"/>
                <a:gd name="T30" fmla="*/ 8 w 171"/>
                <a:gd name="T31" fmla="*/ 121 h 172"/>
                <a:gd name="T32" fmla="*/ 0 w 171"/>
                <a:gd name="T33" fmla="*/ 86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72"/>
                <a:gd name="T53" fmla="*/ 171 w 171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72">
                  <a:moveTo>
                    <a:pt x="0" y="86"/>
                  </a:moveTo>
                  <a:lnTo>
                    <a:pt x="8" y="55"/>
                  </a:lnTo>
                  <a:lnTo>
                    <a:pt x="23" y="28"/>
                  </a:lnTo>
                  <a:lnTo>
                    <a:pt x="51" y="8"/>
                  </a:lnTo>
                  <a:lnTo>
                    <a:pt x="86" y="0"/>
                  </a:lnTo>
                  <a:lnTo>
                    <a:pt x="117" y="8"/>
                  </a:lnTo>
                  <a:lnTo>
                    <a:pt x="144" y="28"/>
                  </a:lnTo>
                  <a:lnTo>
                    <a:pt x="164" y="55"/>
                  </a:lnTo>
                  <a:lnTo>
                    <a:pt x="171" y="86"/>
                  </a:lnTo>
                  <a:lnTo>
                    <a:pt x="164" y="121"/>
                  </a:lnTo>
                  <a:lnTo>
                    <a:pt x="144" y="148"/>
                  </a:lnTo>
                  <a:lnTo>
                    <a:pt x="117" y="164"/>
                  </a:lnTo>
                  <a:lnTo>
                    <a:pt x="86" y="172"/>
                  </a:lnTo>
                  <a:lnTo>
                    <a:pt x="51" y="164"/>
                  </a:lnTo>
                  <a:lnTo>
                    <a:pt x="23" y="148"/>
                  </a:lnTo>
                  <a:lnTo>
                    <a:pt x="8" y="121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21" name="Freeform 182"/>
            <p:cNvSpPr>
              <a:spLocks/>
            </p:cNvSpPr>
            <p:nvPr/>
          </p:nvSpPr>
          <p:spPr bwMode="auto">
            <a:xfrm>
              <a:off x="1053" y="2584"/>
              <a:ext cx="171" cy="172"/>
            </a:xfrm>
            <a:custGeom>
              <a:avLst/>
              <a:gdLst>
                <a:gd name="T0" fmla="*/ 0 w 171"/>
                <a:gd name="T1" fmla="*/ 86 h 172"/>
                <a:gd name="T2" fmla="*/ 8 w 171"/>
                <a:gd name="T3" fmla="*/ 55 h 172"/>
                <a:gd name="T4" fmla="*/ 23 w 171"/>
                <a:gd name="T5" fmla="*/ 28 h 172"/>
                <a:gd name="T6" fmla="*/ 51 w 171"/>
                <a:gd name="T7" fmla="*/ 8 h 172"/>
                <a:gd name="T8" fmla="*/ 86 w 171"/>
                <a:gd name="T9" fmla="*/ 0 h 172"/>
                <a:gd name="T10" fmla="*/ 117 w 171"/>
                <a:gd name="T11" fmla="*/ 8 h 172"/>
                <a:gd name="T12" fmla="*/ 144 w 171"/>
                <a:gd name="T13" fmla="*/ 28 h 172"/>
                <a:gd name="T14" fmla="*/ 164 w 171"/>
                <a:gd name="T15" fmla="*/ 55 h 172"/>
                <a:gd name="T16" fmla="*/ 171 w 171"/>
                <a:gd name="T17" fmla="*/ 86 h 172"/>
                <a:gd name="T18" fmla="*/ 164 w 171"/>
                <a:gd name="T19" fmla="*/ 121 h 172"/>
                <a:gd name="T20" fmla="*/ 144 w 171"/>
                <a:gd name="T21" fmla="*/ 148 h 172"/>
                <a:gd name="T22" fmla="*/ 117 w 171"/>
                <a:gd name="T23" fmla="*/ 164 h 172"/>
                <a:gd name="T24" fmla="*/ 86 w 171"/>
                <a:gd name="T25" fmla="*/ 172 h 172"/>
                <a:gd name="T26" fmla="*/ 51 w 171"/>
                <a:gd name="T27" fmla="*/ 164 h 172"/>
                <a:gd name="T28" fmla="*/ 23 w 171"/>
                <a:gd name="T29" fmla="*/ 148 h 172"/>
                <a:gd name="T30" fmla="*/ 8 w 171"/>
                <a:gd name="T31" fmla="*/ 121 h 172"/>
                <a:gd name="T32" fmla="*/ 0 w 171"/>
                <a:gd name="T33" fmla="*/ 86 h 1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72"/>
                <a:gd name="T53" fmla="*/ 171 w 171"/>
                <a:gd name="T54" fmla="*/ 172 h 17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72">
                  <a:moveTo>
                    <a:pt x="0" y="86"/>
                  </a:moveTo>
                  <a:lnTo>
                    <a:pt x="8" y="55"/>
                  </a:lnTo>
                  <a:lnTo>
                    <a:pt x="23" y="28"/>
                  </a:lnTo>
                  <a:lnTo>
                    <a:pt x="51" y="8"/>
                  </a:lnTo>
                  <a:lnTo>
                    <a:pt x="86" y="0"/>
                  </a:lnTo>
                  <a:lnTo>
                    <a:pt x="117" y="8"/>
                  </a:lnTo>
                  <a:lnTo>
                    <a:pt x="144" y="28"/>
                  </a:lnTo>
                  <a:lnTo>
                    <a:pt x="164" y="55"/>
                  </a:lnTo>
                  <a:lnTo>
                    <a:pt x="171" y="86"/>
                  </a:lnTo>
                  <a:lnTo>
                    <a:pt x="164" y="121"/>
                  </a:lnTo>
                  <a:lnTo>
                    <a:pt x="144" y="148"/>
                  </a:lnTo>
                  <a:lnTo>
                    <a:pt x="117" y="164"/>
                  </a:lnTo>
                  <a:lnTo>
                    <a:pt x="86" y="172"/>
                  </a:lnTo>
                  <a:lnTo>
                    <a:pt x="51" y="164"/>
                  </a:lnTo>
                  <a:lnTo>
                    <a:pt x="23" y="148"/>
                  </a:lnTo>
                  <a:lnTo>
                    <a:pt x="8" y="121"/>
                  </a:lnTo>
                  <a:lnTo>
                    <a:pt x="0" y="8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22" name="Freeform 183"/>
            <p:cNvSpPr>
              <a:spLocks noEditPoints="1"/>
            </p:cNvSpPr>
            <p:nvPr/>
          </p:nvSpPr>
          <p:spPr bwMode="auto">
            <a:xfrm>
              <a:off x="1119" y="2635"/>
              <a:ext cx="59" cy="82"/>
            </a:xfrm>
            <a:custGeom>
              <a:avLst/>
              <a:gdLst>
                <a:gd name="T0" fmla="*/ 0 w 59"/>
                <a:gd name="T1" fmla="*/ 82 h 82"/>
                <a:gd name="T2" fmla="*/ 0 w 59"/>
                <a:gd name="T3" fmla="*/ 0 h 82"/>
                <a:gd name="T4" fmla="*/ 27 w 59"/>
                <a:gd name="T5" fmla="*/ 0 h 82"/>
                <a:gd name="T6" fmla="*/ 35 w 59"/>
                <a:gd name="T7" fmla="*/ 0 h 82"/>
                <a:gd name="T8" fmla="*/ 43 w 59"/>
                <a:gd name="T9" fmla="*/ 0 h 82"/>
                <a:gd name="T10" fmla="*/ 47 w 59"/>
                <a:gd name="T11" fmla="*/ 0 h 82"/>
                <a:gd name="T12" fmla="*/ 51 w 59"/>
                <a:gd name="T13" fmla="*/ 4 h 82"/>
                <a:gd name="T14" fmla="*/ 55 w 59"/>
                <a:gd name="T15" fmla="*/ 8 h 82"/>
                <a:gd name="T16" fmla="*/ 59 w 59"/>
                <a:gd name="T17" fmla="*/ 12 h 82"/>
                <a:gd name="T18" fmla="*/ 59 w 59"/>
                <a:gd name="T19" fmla="*/ 16 h 82"/>
                <a:gd name="T20" fmla="*/ 59 w 59"/>
                <a:gd name="T21" fmla="*/ 23 h 82"/>
                <a:gd name="T22" fmla="*/ 59 w 59"/>
                <a:gd name="T23" fmla="*/ 31 h 82"/>
                <a:gd name="T24" fmla="*/ 55 w 59"/>
                <a:gd name="T25" fmla="*/ 39 h 82"/>
                <a:gd name="T26" fmla="*/ 47 w 59"/>
                <a:gd name="T27" fmla="*/ 43 h 82"/>
                <a:gd name="T28" fmla="*/ 39 w 59"/>
                <a:gd name="T29" fmla="*/ 47 h 82"/>
                <a:gd name="T30" fmla="*/ 31 w 59"/>
                <a:gd name="T31" fmla="*/ 47 h 82"/>
                <a:gd name="T32" fmla="*/ 12 w 59"/>
                <a:gd name="T33" fmla="*/ 47 h 82"/>
                <a:gd name="T34" fmla="*/ 12 w 59"/>
                <a:gd name="T35" fmla="*/ 82 h 82"/>
                <a:gd name="T36" fmla="*/ 0 w 59"/>
                <a:gd name="T37" fmla="*/ 82 h 82"/>
                <a:gd name="T38" fmla="*/ 12 w 59"/>
                <a:gd name="T39" fmla="*/ 39 h 82"/>
                <a:gd name="T40" fmla="*/ 31 w 59"/>
                <a:gd name="T41" fmla="*/ 39 h 82"/>
                <a:gd name="T42" fmla="*/ 39 w 59"/>
                <a:gd name="T43" fmla="*/ 35 h 82"/>
                <a:gd name="T44" fmla="*/ 43 w 59"/>
                <a:gd name="T45" fmla="*/ 35 h 82"/>
                <a:gd name="T46" fmla="*/ 47 w 59"/>
                <a:gd name="T47" fmla="*/ 27 h 82"/>
                <a:gd name="T48" fmla="*/ 51 w 59"/>
                <a:gd name="T49" fmla="*/ 23 h 82"/>
                <a:gd name="T50" fmla="*/ 47 w 59"/>
                <a:gd name="T51" fmla="*/ 19 h 82"/>
                <a:gd name="T52" fmla="*/ 47 w 59"/>
                <a:gd name="T53" fmla="*/ 12 h 82"/>
                <a:gd name="T54" fmla="*/ 43 w 59"/>
                <a:gd name="T55" fmla="*/ 12 h 82"/>
                <a:gd name="T56" fmla="*/ 39 w 59"/>
                <a:gd name="T57" fmla="*/ 8 h 82"/>
                <a:gd name="T58" fmla="*/ 35 w 59"/>
                <a:gd name="T59" fmla="*/ 8 h 82"/>
                <a:gd name="T60" fmla="*/ 31 w 59"/>
                <a:gd name="T61" fmla="*/ 8 h 82"/>
                <a:gd name="T62" fmla="*/ 12 w 59"/>
                <a:gd name="T63" fmla="*/ 8 h 82"/>
                <a:gd name="T64" fmla="*/ 12 w 59"/>
                <a:gd name="T65" fmla="*/ 39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9"/>
                <a:gd name="T100" fmla="*/ 0 h 82"/>
                <a:gd name="T101" fmla="*/ 59 w 59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1" y="4"/>
                  </a:lnTo>
                  <a:lnTo>
                    <a:pt x="55" y="8"/>
                  </a:lnTo>
                  <a:lnTo>
                    <a:pt x="59" y="12"/>
                  </a:lnTo>
                  <a:lnTo>
                    <a:pt x="59" y="16"/>
                  </a:lnTo>
                  <a:lnTo>
                    <a:pt x="59" y="23"/>
                  </a:lnTo>
                  <a:lnTo>
                    <a:pt x="59" y="31"/>
                  </a:lnTo>
                  <a:lnTo>
                    <a:pt x="55" y="39"/>
                  </a:lnTo>
                  <a:lnTo>
                    <a:pt x="47" y="43"/>
                  </a:lnTo>
                  <a:lnTo>
                    <a:pt x="39" y="47"/>
                  </a:lnTo>
                  <a:lnTo>
                    <a:pt x="31" y="47"/>
                  </a:lnTo>
                  <a:lnTo>
                    <a:pt x="12" y="47"/>
                  </a:lnTo>
                  <a:lnTo>
                    <a:pt x="12" y="82"/>
                  </a:lnTo>
                  <a:lnTo>
                    <a:pt x="0" y="82"/>
                  </a:lnTo>
                  <a:close/>
                  <a:moveTo>
                    <a:pt x="12" y="39"/>
                  </a:moveTo>
                  <a:lnTo>
                    <a:pt x="31" y="39"/>
                  </a:lnTo>
                  <a:lnTo>
                    <a:pt x="39" y="35"/>
                  </a:lnTo>
                  <a:lnTo>
                    <a:pt x="43" y="35"/>
                  </a:lnTo>
                  <a:lnTo>
                    <a:pt x="47" y="27"/>
                  </a:lnTo>
                  <a:lnTo>
                    <a:pt x="51" y="23"/>
                  </a:lnTo>
                  <a:lnTo>
                    <a:pt x="47" y="19"/>
                  </a:lnTo>
                  <a:lnTo>
                    <a:pt x="47" y="12"/>
                  </a:lnTo>
                  <a:lnTo>
                    <a:pt x="43" y="12"/>
                  </a:lnTo>
                  <a:lnTo>
                    <a:pt x="39" y="8"/>
                  </a:lnTo>
                  <a:lnTo>
                    <a:pt x="35" y="8"/>
                  </a:lnTo>
                  <a:lnTo>
                    <a:pt x="31" y="8"/>
                  </a:lnTo>
                  <a:lnTo>
                    <a:pt x="12" y="8"/>
                  </a:lnTo>
                  <a:lnTo>
                    <a:pt x="12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23" name="Freeform 184"/>
            <p:cNvSpPr>
              <a:spLocks/>
            </p:cNvSpPr>
            <p:nvPr/>
          </p:nvSpPr>
          <p:spPr bwMode="auto">
            <a:xfrm>
              <a:off x="2783" y="2156"/>
              <a:ext cx="167" cy="171"/>
            </a:xfrm>
            <a:custGeom>
              <a:avLst/>
              <a:gdLst>
                <a:gd name="T0" fmla="*/ 0 w 167"/>
                <a:gd name="T1" fmla="*/ 86 h 171"/>
                <a:gd name="T2" fmla="*/ 4 w 167"/>
                <a:gd name="T3" fmla="*/ 54 h 171"/>
                <a:gd name="T4" fmla="*/ 23 w 167"/>
                <a:gd name="T5" fmla="*/ 27 h 171"/>
                <a:gd name="T6" fmla="*/ 50 w 167"/>
                <a:gd name="T7" fmla="*/ 8 h 171"/>
                <a:gd name="T8" fmla="*/ 85 w 167"/>
                <a:gd name="T9" fmla="*/ 0 h 171"/>
                <a:gd name="T10" fmla="*/ 116 w 167"/>
                <a:gd name="T11" fmla="*/ 8 h 171"/>
                <a:gd name="T12" fmla="*/ 144 w 167"/>
                <a:gd name="T13" fmla="*/ 27 h 171"/>
                <a:gd name="T14" fmla="*/ 163 w 167"/>
                <a:gd name="T15" fmla="*/ 54 h 171"/>
                <a:gd name="T16" fmla="*/ 167 w 167"/>
                <a:gd name="T17" fmla="*/ 86 h 171"/>
                <a:gd name="T18" fmla="*/ 163 w 167"/>
                <a:gd name="T19" fmla="*/ 121 h 171"/>
                <a:gd name="T20" fmla="*/ 144 w 167"/>
                <a:gd name="T21" fmla="*/ 148 h 171"/>
                <a:gd name="T22" fmla="*/ 116 w 167"/>
                <a:gd name="T23" fmla="*/ 163 h 171"/>
                <a:gd name="T24" fmla="*/ 85 w 167"/>
                <a:gd name="T25" fmla="*/ 171 h 171"/>
                <a:gd name="T26" fmla="*/ 50 w 167"/>
                <a:gd name="T27" fmla="*/ 163 h 171"/>
                <a:gd name="T28" fmla="*/ 23 w 167"/>
                <a:gd name="T29" fmla="*/ 148 h 171"/>
                <a:gd name="T30" fmla="*/ 4 w 167"/>
                <a:gd name="T31" fmla="*/ 121 h 171"/>
                <a:gd name="T32" fmla="*/ 0 w 167"/>
                <a:gd name="T33" fmla="*/ 86 h 17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71"/>
                <a:gd name="T53" fmla="*/ 167 w 167"/>
                <a:gd name="T54" fmla="*/ 171 h 17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71">
                  <a:moveTo>
                    <a:pt x="0" y="86"/>
                  </a:moveTo>
                  <a:lnTo>
                    <a:pt x="4" y="54"/>
                  </a:lnTo>
                  <a:lnTo>
                    <a:pt x="23" y="27"/>
                  </a:lnTo>
                  <a:lnTo>
                    <a:pt x="50" y="8"/>
                  </a:lnTo>
                  <a:lnTo>
                    <a:pt x="85" y="0"/>
                  </a:lnTo>
                  <a:lnTo>
                    <a:pt x="116" y="8"/>
                  </a:lnTo>
                  <a:lnTo>
                    <a:pt x="144" y="27"/>
                  </a:lnTo>
                  <a:lnTo>
                    <a:pt x="163" y="54"/>
                  </a:lnTo>
                  <a:lnTo>
                    <a:pt x="167" y="86"/>
                  </a:lnTo>
                  <a:lnTo>
                    <a:pt x="163" y="121"/>
                  </a:lnTo>
                  <a:lnTo>
                    <a:pt x="144" y="148"/>
                  </a:lnTo>
                  <a:lnTo>
                    <a:pt x="116" y="163"/>
                  </a:lnTo>
                  <a:lnTo>
                    <a:pt x="85" y="171"/>
                  </a:lnTo>
                  <a:lnTo>
                    <a:pt x="50" y="163"/>
                  </a:lnTo>
                  <a:lnTo>
                    <a:pt x="23" y="148"/>
                  </a:lnTo>
                  <a:lnTo>
                    <a:pt x="4" y="121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24" name="Freeform 185"/>
            <p:cNvSpPr>
              <a:spLocks/>
            </p:cNvSpPr>
            <p:nvPr/>
          </p:nvSpPr>
          <p:spPr bwMode="auto">
            <a:xfrm>
              <a:off x="2783" y="2156"/>
              <a:ext cx="167" cy="171"/>
            </a:xfrm>
            <a:custGeom>
              <a:avLst/>
              <a:gdLst>
                <a:gd name="T0" fmla="*/ 0 w 167"/>
                <a:gd name="T1" fmla="*/ 86 h 171"/>
                <a:gd name="T2" fmla="*/ 4 w 167"/>
                <a:gd name="T3" fmla="*/ 54 h 171"/>
                <a:gd name="T4" fmla="*/ 23 w 167"/>
                <a:gd name="T5" fmla="*/ 27 h 171"/>
                <a:gd name="T6" fmla="*/ 50 w 167"/>
                <a:gd name="T7" fmla="*/ 8 h 171"/>
                <a:gd name="T8" fmla="*/ 85 w 167"/>
                <a:gd name="T9" fmla="*/ 0 h 171"/>
                <a:gd name="T10" fmla="*/ 116 w 167"/>
                <a:gd name="T11" fmla="*/ 8 h 171"/>
                <a:gd name="T12" fmla="*/ 144 w 167"/>
                <a:gd name="T13" fmla="*/ 27 h 171"/>
                <a:gd name="T14" fmla="*/ 163 w 167"/>
                <a:gd name="T15" fmla="*/ 54 h 171"/>
                <a:gd name="T16" fmla="*/ 167 w 167"/>
                <a:gd name="T17" fmla="*/ 86 h 171"/>
                <a:gd name="T18" fmla="*/ 163 w 167"/>
                <a:gd name="T19" fmla="*/ 121 h 171"/>
                <a:gd name="T20" fmla="*/ 144 w 167"/>
                <a:gd name="T21" fmla="*/ 148 h 171"/>
                <a:gd name="T22" fmla="*/ 116 w 167"/>
                <a:gd name="T23" fmla="*/ 163 h 171"/>
                <a:gd name="T24" fmla="*/ 85 w 167"/>
                <a:gd name="T25" fmla="*/ 171 h 171"/>
                <a:gd name="T26" fmla="*/ 50 w 167"/>
                <a:gd name="T27" fmla="*/ 163 h 171"/>
                <a:gd name="T28" fmla="*/ 23 w 167"/>
                <a:gd name="T29" fmla="*/ 148 h 171"/>
                <a:gd name="T30" fmla="*/ 4 w 167"/>
                <a:gd name="T31" fmla="*/ 121 h 171"/>
                <a:gd name="T32" fmla="*/ 0 w 167"/>
                <a:gd name="T33" fmla="*/ 86 h 17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7"/>
                <a:gd name="T52" fmla="*/ 0 h 171"/>
                <a:gd name="T53" fmla="*/ 167 w 167"/>
                <a:gd name="T54" fmla="*/ 171 h 17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7" h="171">
                  <a:moveTo>
                    <a:pt x="0" y="86"/>
                  </a:moveTo>
                  <a:lnTo>
                    <a:pt x="4" y="54"/>
                  </a:lnTo>
                  <a:lnTo>
                    <a:pt x="23" y="27"/>
                  </a:lnTo>
                  <a:lnTo>
                    <a:pt x="50" y="8"/>
                  </a:lnTo>
                  <a:lnTo>
                    <a:pt x="85" y="0"/>
                  </a:lnTo>
                  <a:lnTo>
                    <a:pt x="116" y="8"/>
                  </a:lnTo>
                  <a:lnTo>
                    <a:pt x="144" y="27"/>
                  </a:lnTo>
                  <a:lnTo>
                    <a:pt x="163" y="54"/>
                  </a:lnTo>
                  <a:lnTo>
                    <a:pt x="167" y="86"/>
                  </a:lnTo>
                  <a:lnTo>
                    <a:pt x="163" y="121"/>
                  </a:lnTo>
                  <a:lnTo>
                    <a:pt x="144" y="148"/>
                  </a:lnTo>
                  <a:lnTo>
                    <a:pt x="116" y="163"/>
                  </a:lnTo>
                  <a:lnTo>
                    <a:pt x="85" y="171"/>
                  </a:lnTo>
                  <a:lnTo>
                    <a:pt x="50" y="163"/>
                  </a:lnTo>
                  <a:lnTo>
                    <a:pt x="23" y="148"/>
                  </a:lnTo>
                  <a:lnTo>
                    <a:pt x="4" y="121"/>
                  </a:lnTo>
                  <a:lnTo>
                    <a:pt x="0" y="86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25" name="Freeform 186"/>
            <p:cNvSpPr>
              <a:spLocks noEditPoints="1"/>
            </p:cNvSpPr>
            <p:nvPr/>
          </p:nvSpPr>
          <p:spPr bwMode="auto">
            <a:xfrm>
              <a:off x="2849" y="2207"/>
              <a:ext cx="58" cy="81"/>
            </a:xfrm>
            <a:custGeom>
              <a:avLst/>
              <a:gdLst>
                <a:gd name="T0" fmla="*/ 0 w 58"/>
                <a:gd name="T1" fmla="*/ 81 h 81"/>
                <a:gd name="T2" fmla="*/ 0 w 58"/>
                <a:gd name="T3" fmla="*/ 0 h 81"/>
                <a:gd name="T4" fmla="*/ 27 w 58"/>
                <a:gd name="T5" fmla="*/ 0 h 81"/>
                <a:gd name="T6" fmla="*/ 35 w 58"/>
                <a:gd name="T7" fmla="*/ 0 h 81"/>
                <a:gd name="T8" fmla="*/ 39 w 58"/>
                <a:gd name="T9" fmla="*/ 0 h 81"/>
                <a:gd name="T10" fmla="*/ 47 w 58"/>
                <a:gd name="T11" fmla="*/ 0 h 81"/>
                <a:gd name="T12" fmla="*/ 50 w 58"/>
                <a:gd name="T13" fmla="*/ 3 h 81"/>
                <a:gd name="T14" fmla="*/ 54 w 58"/>
                <a:gd name="T15" fmla="*/ 7 h 81"/>
                <a:gd name="T16" fmla="*/ 58 w 58"/>
                <a:gd name="T17" fmla="*/ 11 h 81"/>
                <a:gd name="T18" fmla="*/ 58 w 58"/>
                <a:gd name="T19" fmla="*/ 15 h 81"/>
                <a:gd name="T20" fmla="*/ 58 w 58"/>
                <a:gd name="T21" fmla="*/ 23 h 81"/>
                <a:gd name="T22" fmla="*/ 58 w 58"/>
                <a:gd name="T23" fmla="*/ 31 h 81"/>
                <a:gd name="T24" fmla="*/ 54 w 58"/>
                <a:gd name="T25" fmla="*/ 38 h 81"/>
                <a:gd name="T26" fmla="*/ 47 w 58"/>
                <a:gd name="T27" fmla="*/ 42 h 81"/>
                <a:gd name="T28" fmla="*/ 39 w 58"/>
                <a:gd name="T29" fmla="*/ 46 h 81"/>
                <a:gd name="T30" fmla="*/ 31 w 58"/>
                <a:gd name="T31" fmla="*/ 46 h 81"/>
                <a:gd name="T32" fmla="*/ 8 w 58"/>
                <a:gd name="T33" fmla="*/ 46 h 81"/>
                <a:gd name="T34" fmla="*/ 8 w 58"/>
                <a:gd name="T35" fmla="*/ 81 h 81"/>
                <a:gd name="T36" fmla="*/ 0 w 58"/>
                <a:gd name="T37" fmla="*/ 81 h 81"/>
                <a:gd name="T38" fmla="*/ 8 w 58"/>
                <a:gd name="T39" fmla="*/ 38 h 81"/>
                <a:gd name="T40" fmla="*/ 31 w 58"/>
                <a:gd name="T41" fmla="*/ 38 h 81"/>
                <a:gd name="T42" fmla="*/ 39 w 58"/>
                <a:gd name="T43" fmla="*/ 35 h 81"/>
                <a:gd name="T44" fmla="*/ 43 w 58"/>
                <a:gd name="T45" fmla="*/ 35 h 81"/>
                <a:gd name="T46" fmla="*/ 47 w 58"/>
                <a:gd name="T47" fmla="*/ 27 h 81"/>
                <a:gd name="T48" fmla="*/ 47 w 58"/>
                <a:gd name="T49" fmla="*/ 23 h 81"/>
                <a:gd name="T50" fmla="*/ 47 w 58"/>
                <a:gd name="T51" fmla="*/ 19 h 81"/>
                <a:gd name="T52" fmla="*/ 47 w 58"/>
                <a:gd name="T53" fmla="*/ 11 h 81"/>
                <a:gd name="T54" fmla="*/ 43 w 58"/>
                <a:gd name="T55" fmla="*/ 11 h 81"/>
                <a:gd name="T56" fmla="*/ 39 w 58"/>
                <a:gd name="T57" fmla="*/ 7 h 81"/>
                <a:gd name="T58" fmla="*/ 35 w 58"/>
                <a:gd name="T59" fmla="*/ 7 h 81"/>
                <a:gd name="T60" fmla="*/ 31 w 58"/>
                <a:gd name="T61" fmla="*/ 7 h 81"/>
                <a:gd name="T62" fmla="*/ 8 w 58"/>
                <a:gd name="T63" fmla="*/ 7 h 81"/>
                <a:gd name="T64" fmla="*/ 8 w 58"/>
                <a:gd name="T65" fmla="*/ 38 h 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"/>
                <a:gd name="T100" fmla="*/ 0 h 81"/>
                <a:gd name="T101" fmla="*/ 58 w 58"/>
                <a:gd name="T102" fmla="*/ 81 h 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" h="81">
                  <a:moveTo>
                    <a:pt x="0" y="81"/>
                  </a:moveTo>
                  <a:lnTo>
                    <a:pt x="0" y="0"/>
                  </a:lnTo>
                  <a:lnTo>
                    <a:pt x="27" y="0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7" y="0"/>
                  </a:lnTo>
                  <a:lnTo>
                    <a:pt x="50" y="3"/>
                  </a:lnTo>
                  <a:lnTo>
                    <a:pt x="54" y="7"/>
                  </a:lnTo>
                  <a:lnTo>
                    <a:pt x="58" y="11"/>
                  </a:lnTo>
                  <a:lnTo>
                    <a:pt x="58" y="15"/>
                  </a:lnTo>
                  <a:lnTo>
                    <a:pt x="58" y="23"/>
                  </a:lnTo>
                  <a:lnTo>
                    <a:pt x="58" y="31"/>
                  </a:lnTo>
                  <a:lnTo>
                    <a:pt x="54" y="38"/>
                  </a:lnTo>
                  <a:lnTo>
                    <a:pt x="47" y="42"/>
                  </a:lnTo>
                  <a:lnTo>
                    <a:pt x="39" y="46"/>
                  </a:lnTo>
                  <a:lnTo>
                    <a:pt x="31" y="46"/>
                  </a:lnTo>
                  <a:lnTo>
                    <a:pt x="8" y="46"/>
                  </a:lnTo>
                  <a:lnTo>
                    <a:pt x="8" y="81"/>
                  </a:lnTo>
                  <a:lnTo>
                    <a:pt x="0" y="81"/>
                  </a:lnTo>
                  <a:close/>
                  <a:moveTo>
                    <a:pt x="8" y="38"/>
                  </a:moveTo>
                  <a:lnTo>
                    <a:pt x="31" y="38"/>
                  </a:lnTo>
                  <a:lnTo>
                    <a:pt x="39" y="35"/>
                  </a:lnTo>
                  <a:lnTo>
                    <a:pt x="43" y="35"/>
                  </a:lnTo>
                  <a:lnTo>
                    <a:pt x="47" y="27"/>
                  </a:lnTo>
                  <a:lnTo>
                    <a:pt x="47" y="23"/>
                  </a:lnTo>
                  <a:lnTo>
                    <a:pt x="47" y="19"/>
                  </a:lnTo>
                  <a:lnTo>
                    <a:pt x="47" y="11"/>
                  </a:lnTo>
                  <a:lnTo>
                    <a:pt x="43" y="11"/>
                  </a:lnTo>
                  <a:lnTo>
                    <a:pt x="39" y="7"/>
                  </a:lnTo>
                  <a:lnTo>
                    <a:pt x="35" y="7"/>
                  </a:lnTo>
                  <a:lnTo>
                    <a:pt x="31" y="7"/>
                  </a:lnTo>
                  <a:lnTo>
                    <a:pt x="8" y="7"/>
                  </a:lnTo>
                  <a:lnTo>
                    <a:pt x="8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26" name="Rectangle 187"/>
            <p:cNvSpPr>
              <a:spLocks noChangeArrowheads="1"/>
            </p:cNvSpPr>
            <p:nvPr/>
          </p:nvSpPr>
          <p:spPr bwMode="auto">
            <a:xfrm>
              <a:off x="1746" y="3048"/>
              <a:ext cx="172" cy="16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27" name="Rectangle 188"/>
            <p:cNvSpPr>
              <a:spLocks noChangeArrowheads="1"/>
            </p:cNvSpPr>
            <p:nvPr/>
          </p:nvSpPr>
          <p:spPr bwMode="auto">
            <a:xfrm>
              <a:off x="1746" y="3048"/>
              <a:ext cx="172" cy="16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28" name="Freeform 189"/>
            <p:cNvSpPr>
              <a:spLocks/>
            </p:cNvSpPr>
            <p:nvPr/>
          </p:nvSpPr>
          <p:spPr bwMode="auto">
            <a:xfrm>
              <a:off x="1797" y="3098"/>
              <a:ext cx="62" cy="82"/>
            </a:xfrm>
            <a:custGeom>
              <a:avLst/>
              <a:gdLst>
                <a:gd name="T0" fmla="*/ 0 w 62"/>
                <a:gd name="T1" fmla="*/ 82 h 82"/>
                <a:gd name="T2" fmla="*/ 0 w 62"/>
                <a:gd name="T3" fmla="*/ 0 h 82"/>
                <a:gd name="T4" fmla="*/ 58 w 62"/>
                <a:gd name="T5" fmla="*/ 0 h 82"/>
                <a:gd name="T6" fmla="*/ 58 w 62"/>
                <a:gd name="T7" fmla="*/ 8 h 82"/>
                <a:gd name="T8" fmla="*/ 12 w 62"/>
                <a:gd name="T9" fmla="*/ 8 h 82"/>
                <a:gd name="T10" fmla="*/ 12 w 62"/>
                <a:gd name="T11" fmla="*/ 32 h 82"/>
                <a:gd name="T12" fmla="*/ 55 w 62"/>
                <a:gd name="T13" fmla="*/ 32 h 82"/>
                <a:gd name="T14" fmla="*/ 55 w 62"/>
                <a:gd name="T15" fmla="*/ 43 h 82"/>
                <a:gd name="T16" fmla="*/ 12 w 62"/>
                <a:gd name="T17" fmla="*/ 43 h 82"/>
                <a:gd name="T18" fmla="*/ 12 w 62"/>
                <a:gd name="T19" fmla="*/ 70 h 82"/>
                <a:gd name="T20" fmla="*/ 62 w 62"/>
                <a:gd name="T21" fmla="*/ 70 h 82"/>
                <a:gd name="T22" fmla="*/ 62 w 62"/>
                <a:gd name="T23" fmla="*/ 82 h 82"/>
                <a:gd name="T24" fmla="*/ 0 w 62"/>
                <a:gd name="T25" fmla="*/ 82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82"/>
                <a:gd name="T41" fmla="*/ 62 w 62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82">
                  <a:moveTo>
                    <a:pt x="0" y="8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12" y="8"/>
                  </a:lnTo>
                  <a:lnTo>
                    <a:pt x="12" y="32"/>
                  </a:lnTo>
                  <a:lnTo>
                    <a:pt x="55" y="32"/>
                  </a:lnTo>
                  <a:lnTo>
                    <a:pt x="55" y="43"/>
                  </a:lnTo>
                  <a:lnTo>
                    <a:pt x="12" y="43"/>
                  </a:lnTo>
                  <a:lnTo>
                    <a:pt x="12" y="70"/>
                  </a:lnTo>
                  <a:lnTo>
                    <a:pt x="62" y="70"/>
                  </a:lnTo>
                  <a:lnTo>
                    <a:pt x="6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29" name="Rectangle 190"/>
            <p:cNvSpPr>
              <a:spLocks noChangeArrowheads="1"/>
            </p:cNvSpPr>
            <p:nvPr/>
          </p:nvSpPr>
          <p:spPr bwMode="auto">
            <a:xfrm>
              <a:off x="352" y="3048"/>
              <a:ext cx="167" cy="16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30" name="Rectangle 191"/>
            <p:cNvSpPr>
              <a:spLocks noChangeArrowheads="1"/>
            </p:cNvSpPr>
            <p:nvPr/>
          </p:nvSpPr>
          <p:spPr bwMode="auto">
            <a:xfrm>
              <a:off x="352" y="3048"/>
              <a:ext cx="167" cy="16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31" name="Freeform 192"/>
            <p:cNvSpPr>
              <a:spLocks/>
            </p:cNvSpPr>
            <p:nvPr/>
          </p:nvSpPr>
          <p:spPr bwMode="auto">
            <a:xfrm>
              <a:off x="418" y="3094"/>
              <a:ext cx="54" cy="82"/>
            </a:xfrm>
            <a:custGeom>
              <a:avLst/>
              <a:gdLst>
                <a:gd name="T0" fmla="*/ 0 w 54"/>
                <a:gd name="T1" fmla="*/ 82 h 82"/>
                <a:gd name="T2" fmla="*/ 0 w 54"/>
                <a:gd name="T3" fmla="*/ 0 h 82"/>
                <a:gd name="T4" fmla="*/ 54 w 54"/>
                <a:gd name="T5" fmla="*/ 0 h 82"/>
                <a:gd name="T6" fmla="*/ 54 w 54"/>
                <a:gd name="T7" fmla="*/ 8 h 82"/>
                <a:gd name="T8" fmla="*/ 8 w 54"/>
                <a:gd name="T9" fmla="*/ 8 h 82"/>
                <a:gd name="T10" fmla="*/ 8 w 54"/>
                <a:gd name="T11" fmla="*/ 36 h 82"/>
                <a:gd name="T12" fmla="*/ 47 w 54"/>
                <a:gd name="T13" fmla="*/ 36 h 82"/>
                <a:gd name="T14" fmla="*/ 47 w 54"/>
                <a:gd name="T15" fmla="*/ 43 h 82"/>
                <a:gd name="T16" fmla="*/ 8 w 54"/>
                <a:gd name="T17" fmla="*/ 43 h 82"/>
                <a:gd name="T18" fmla="*/ 8 w 54"/>
                <a:gd name="T19" fmla="*/ 82 h 82"/>
                <a:gd name="T20" fmla="*/ 0 w 54"/>
                <a:gd name="T21" fmla="*/ 82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"/>
                <a:gd name="T34" fmla="*/ 0 h 82"/>
                <a:gd name="T35" fmla="*/ 54 w 54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" h="82">
                  <a:moveTo>
                    <a:pt x="0" y="82"/>
                  </a:moveTo>
                  <a:lnTo>
                    <a:pt x="0" y="0"/>
                  </a:lnTo>
                  <a:lnTo>
                    <a:pt x="54" y="0"/>
                  </a:lnTo>
                  <a:lnTo>
                    <a:pt x="54" y="8"/>
                  </a:lnTo>
                  <a:lnTo>
                    <a:pt x="8" y="8"/>
                  </a:lnTo>
                  <a:lnTo>
                    <a:pt x="8" y="36"/>
                  </a:lnTo>
                  <a:lnTo>
                    <a:pt x="47" y="36"/>
                  </a:lnTo>
                  <a:lnTo>
                    <a:pt x="47" y="43"/>
                  </a:lnTo>
                  <a:lnTo>
                    <a:pt x="8" y="43"/>
                  </a:lnTo>
                  <a:lnTo>
                    <a:pt x="8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32" name="Freeform 193"/>
            <p:cNvSpPr>
              <a:spLocks/>
            </p:cNvSpPr>
            <p:nvPr/>
          </p:nvSpPr>
          <p:spPr bwMode="auto">
            <a:xfrm>
              <a:off x="1478" y="3048"/>
              <a:ext cx="171" cy="167"/>
            </a:xfrm>
            <a:custGeom>
              <a:avLst/>
              <a:gdLst>
                <a:gd name="T0" fmla="*/ 0 w 171"/>
                <a:gd name="T1" fmla="*/ 82 h 167"/>
                <a:gd name="T2" fmla="*/ 7 w 171"/>
                <a:gd name="T3" fmla="*/ 50 h 167"/>
                <a:gd name="T4" fmla="*/ 23 w 171"/>
                <a:gd name="T5" fmla="*/ 23 h 167"/>
                <a:gd name="T6" fmla="*/ 50 w 171"/>
                <a:gd name="T7" fmla="*/ 4 h 167"/>
                <a:gd name="T8" fmla="*/ 85 w 171"/>
                <a:gd name="T9" fmla="*/ 0 h 167"/>
                <a:gd name="T10" fmla="*/ 116 w 171"/>
                <a:gd name="T11" fmla="*/ 4 h 167"/>
                <a:gd name="T12" fmla="*/ 144 w 171"/>
                <a:gd name="T13" fmla="*/ 23 h 167"/>
                <a:gd name="T14" fmla="*/ 163 w 171"/>
                <a:gd name="T15" fmla="*/ 50 h 167"/>
                <a:gd name="T16" fmla="*/ 171 w 171"/>
                <a:gd name="T17" fmla="*/ 82 h 167"/>
                <a:gd name="T18" fmla="*/ 163 w 171"/>
                <a:gd name="T19" fmla="*/ 117 h 167"/>
                <a:gd name="T20" fmla="*/ 144 w 171"/>
                <a:gd name="T21" fmla="*/ 144 h 167"/>
                <a:gd name="T22" fmla="*/ 116 w 171"/>
                <a:gd name="T23" fmla="*/ 163 h 167"/>
                <a:gd name="T24" fmla="*/ 85 w 171"/>
                <a:gd name="T25" fmla="*/ 167 h 167"/>
                <a:gd name="T26" fmla="*/ 50 w 171"/>
                <a:gd name="T27" fmla="*/ 163 h 167"/>
                <a:gd name="T28" fmla="*/ 23 w 171"/>
                <a:gd name="T29" fmla="*/ 144 h 167"/>
                <a:gd name="T30" fmla="*/ 7 w 171"/>
                <a:gd name="T31" fmla="*/ 117 h 167"/>
                <a:gd name="T32" fmla="*/ 0 w 171"/>
                <a:gd name="T33" fmla="*/ 82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67"/>
                <a:gd name="T53" fmla="*/ 171 w 171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67">
                  <a:moveTo>
                    <a:pt x="0" y="82"/>
                  </a:moveTo>
                  <a:lnTo>
                    <a:pt x="7" y="50"/>
                  </a:lnTo>
                  <a:lnTo>
                    <a:pt x="23" y="23"/>
                  </a:lnTo>
                  <a:lnTo>
                    <a:pt x="50" y="4"/>
                  </a:lnTo>
                  <a:lnTo>
                    <a:pt x="85" y="0"/>
                  </a:lnTo>
                  <a:lnTo>
                    <a:pt x="116" y="4"/>
                  </a:lnTo>
                  <a:lnTo>
                    <a:pt x="144" y="23"/>
                  </a:lnTo>
                  <a:lnTo>
                    <a:pt x="163" y="50"/>
                  </a:lnTo>
                  <a:lnTo>
                    <a:pt x="171" y="82"/>
                  </a:lnTo>
                  <a:lnTo>
                    <a:pt x="163" y="117"/>
                  </a:lnTo>
                  <a:lnTo>
                    <a:pt x="144" y="144"/>
                  </a:lnTo>
                  <a:lnTo>
                    <a:pt x="116" y="163"/>
                  </a:lnTo>
                  <a:lnTo>
                    <a:pt x="85" y="167"/>
                  </a:lnTo>
                  <a:lnTo>
                    <a:pt x="50" y="163"/>
                  </a:lnTo>
                  <a:lnTo>
                    <a:pt x="23" y="144"/>
                  </a:lnTo>
                  <a:lnTo>
                    <a:pt x="7" y="117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33" name="Freeform 194"/>
            <p:cNvSpPr>
              <a:spLocks/>
            </p:cNvSpPr>
            <p:nvPr/>
          </p:nvSpPr>
          <p:spPr bwMode="auto">
            <a:xfrm>
              <a:off x="1478" y="3048"/>
              <a:ext cx="171" cy="167"/>
            </a:xfrm>
            <a:custGeom>
              <a:avLst/>
              <a:gdLst>
                <a:gd name="T0" fmla="*/ 0 w 171"/>
                <a:gd name="T1" fmla="*/ 82 h 167"/>
                <a:gd name="T2" fmla="*/ 7 w 171"/>
                <a:gd name="T3" fmla="*/ 50 h 167"/>
                <a:gd name="T4" fmla="*/ 23 w 171"/>
                <a:gd name="T5" fmla="*/ 23 h 167"/>
                <a:gd name="T6" fmla="*/ 50 w 171"/>
                <a:gd name="T7" fmla="*/ 4 h 167"/>
                <a:gd name="T8" fmla="*/ 85 w 171"/>
                <a:gd name="T9" fmla="*/ 0 h 167"/>
                <a:gd name="T10" fmla="*/ 116 w 171"/>
                <a:gd name="T11" fmla="*/ 4 h 167"/>
                <a:gd name="T12" fmla="*/ 144 w 171"/>
                <a:gd name="T13" fmla="*/ 23 h 167"/>
                <a:gd name="T14" fmla="*/ 163 w 171"/>
                <a:gd name="T15" fmla="*/ 50 h 167"/>
                <a:gd name="T16" fmla="*/ 171 w 171"/>
                <a:gd name="T17" fmla="*/ 82 h 167"/>
                <a:gd name="T18" fmla="*/ 163 w 171"/>
                <a:gd name="T19" fmla="*/ 117 h 167"/>
                <a:gd name="T20" fmla="*/ 144 w 171"/>
                <a:gd name="T21" fmla="*/ 144 h 167"/>
                <a:gd name="T22" fmla="*/ 116 w 171"/>
                <a:gd name="T23" fmla="*/ 163 h 167"/>
                <a:gd name="T24" fmla="*/ 85 w 171"/>
                <a:gd name="T25" fmla="*/ 167 h 167"/>
                <a:gd name="T26" fmla="*/ 50 w 171"/>
                <a:gd name="T27" fmla="*/ 163 h 167"/>
                <a:gd name="T28" fmla="*/ 23 w 171"/>
                <a:gd name="T29" fmla="*/ 144 h 167"/>
                <a:gd name="T30" fmla="*/ 7 w 171"/>
                <a:gd name="T31" fmla="*/ 117 h 167"/>
                <a:gd name="T32" fmla="*/ 0 w 171"/>
                <a:gd name="T33" fmla="*/ 82 h 1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1"/>
                <a:gd name="T52" fmla="*/ 0 h 167"/>
                <a:gd name="T53" fmla="*/ 171 w 171"/>
                <a:gd name="T54" fmla="*/ 167 h 1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1" h="167">
                  <a:moveTo>
                    <a:pt x="0" y="82"/>
                  </a:moveTo>
                  <a:lnTo>
                    <a:pt x="7" y="50"/>
                  </a:lnTo>
                  <a:lnTo>
                    <a:pt x="23" y="23"/>
                  </a:lnTo>
                  <a:lnTo>
                    <a:pt x="50" y="4"/>
                  </a:lnTo>
                  <a:lnTo>
                    <a:pt x="85" y="0"/>
                  </a:lnTo>
                  <a:lnTo>
                    <a:pt x="116" y="4"/>
                  </a:lnTo>
                  <a:lnTo>
                    <a:pt x="144" y="23"/>
                  </a:lnTo>
                  <a:lnTo>
                    <a:pt x="163" y="50"/>
                  </a:lnTo>
                  <a:lnTo>
                    <a:pt x="171" y="82"/>
                  </a:lnTo>
                  <a:lnTo>
                    <a:pt x="163" y="117"/>
                  </a:lnTo>
                  <a:lnTo>
                    <a:pt x="144" y="144"/>
                  </a:lnTo>
                  <a:lnTo>
                    <a:pt x="116" y="163"/>
                  </a:lnTo>
                  <a:lnTo>
                    <a:pt x="85" y="167"/>
                  </a:lnTo>
                  <a:lnTo>
                    <a:pt x="50" y="163"/>
                  </a:lnTo>
                  <a:lnTo>
                    <a:pt x="23" y="144"/>
                  </a:lnTo>
                  <a:lnTo>
                    <a:pt x="7" y="117"/>
                  </a:lnTo>
                  <a:lnTo>
                    <a:pt x="0" y="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34" name="Freeform 195"/>
            <p:cNvSpPr>
              <a:spLocks noEditPoints="1"/>
            </p:cNvSpPr>
            <p:nvPr/>
          </p:nvSpPr>
          <p:spPr bwMode="auto">
            <a:xfrm>
              <a:off x="1544" y="3094"/>
              <a:ext cx="58" cy="82"/>
            </a:xfrm>
            <a:custGeom>
              <a:avLst/>
              <a:gdLst>
                <a:gd name="T0" fmla="*/ 0 w 58"/>
                <a:gd name="T1" fmla="*/ 82 h 82"/>
                <a:gd name="T2" fmla="*/ 0 w 58"/>
                <a:gd name="T3" fmla="*/ 0 h 82"/>
                <a:gd name="T4" fmla="*/ 31 w 58"/>
                <a:gd name="T5" fmla="*/ 0 h 82"/>
                <a:gd name="T6" fmla="*/ 35 w 58"/>
                <a:gd name="T7" fmla="*/ 0 h 82"/>
                <a:gd name="T8" fmla="*/ 43 w 58"/>
                <a:gd name="T9" fmla="*/ 0 h 82"/>
                <a:gd name="T10" fmla="*/ 47 w 58"/>
                <a:gd name="T11" fmla="*/ 4 h 82"/>
                <a:gd name="T12" fmla="*/ 50 w 58"/>
                <a:gd name="T13" fmla="*/ 4 h 82"/>
                <a:gd name="T14" fmla="*/ 54 w 58"/>
                <a:gd name="T15" fmla="*/ 8 h 82"/>
                <a:gd name="T16" fmla="*/ 58 w 58"/>
                <a:gd name="T17" fmla="*/ 12 h 82"/>
                <a:gd name="T18" fmla="*/ 58 w 58"/>
                <a:gd name="T19" fmla="*/ 20 h 82"/>
                <a:gd name="T20" fmla="*/ 58 w 58"/>
                <a:gd name="T21" fmla="*/ 24 h 82"/>
                <a:gd name="T22" fmla="*/ 58 w 58"/>
                <a:gd name="T23" fmla="*/ 32 h 82"/>
                <a:gd name="T24" fmla="*/ 54 w 58"/>
                <a:gd name="T25" fmla="*/ 43 h 82"/>
                <a:gd name="T26" fmla="*/ 47 w 58"/>
                <a:gd name="T27" fmla="*/ 47 h 82"/>
                <a:gd name="T28" fmla="*/ 39 w 58"/>
                <a:gd name="T29" fmla="*/ 47 h 82"/>
                <a:gd name="T30" fmla="*/ 31 w 58"/>
                <a:gd name="T31" fmla="*/ 47 h 82"/>
                <a:gd name="T32" fmla="*/ 11 w 58"/>
                <a:gd name="T33" fmla="*/ 47 h 82"/>
                <a:gd name="T34" fmla="*/ 11 w 58"/>
                <a:gd name="T35" fmla="*/ 82 h 82"/>
                <a:gd name="T36" fmla="*/ 0 w 58"/>
                <a:gd name="T37" fmla="*/ 82 h 82"/>
                <a:gd name="T38" fmla="*/ 11 w 58"/>
                <a:gd name="T39" fmla="*/ 39 h 82"/>
                <a:gd name="T40" fmla="*/ 31 w 58"/>
                <a:gd name="T41" fmla="*/ 39 h 82"/>
                <a:gd name="T42" fmla="*/ 39 w 58"/>
                <a:gd name="T43" fmla="*/ 39 h 82"/>
                <a:gd name="T44" fmla="*/ 47 w 58"/>
                <a:gd name="T45" fmla="*/ 36 h 82"/>
                <a:gd name="T46" fmla="*/ 47 w 58"/>
                <a:gd name="T47" fmla="*/ 32 h 82"/>
                <a:gd name="T48" fmla="*/ 50 w 58"/>
                <a:gd name="T49" fmla="*/ 24 h 82"/>
                <a:gd name="T50" fmla="*/ 50 w 58"/>
                <a:gd name="T51" fmla="*/ 20 h 82"/>
                <a:gd name="T52" fmla="*/ 47 w 58"/>
                <a:gd name="T53" fmla="*/ 16 h 82"/>
                <a:gd name="T54" fmla="*/ 43 w 58"/>
                <a:gd name="T55" fmla="*/ 12 h 82"/>
                <a:gd name="T56" fmla="*/ 39 w 58"/>
                <a:gd name="T57" fmla="*/ 12 h 82"/>
                <a:gd name="T58" fmla="*/ 35 w 58"/>
                <a:gd name="T59" fmla="*/ 8 h 82"/>
                <a:gd name="T60" fmla="*/ 31 w 58"/>
                <a:gd name="T61" fmla="*/ 8 h 82"/>
                <a:gd name="T62" fmla="*/ 11 w 58"/>
                <a:gd name="T63" fmla="*/ 8 h 82"/>
                <a:gd name="T64" fmla="*/ 11 w 58"/>
                <a:gd name="T65" fmla="*/ 39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"/>
                <a:gd name="T100" fmla="*/ 0 h 82"/>
                <a:gd name="T101" fmla="*/ 58 w 58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" h="82">
                  <a:moveTo>
                    <a:pt x="0" y="82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47" y="4"/>
                  </a:lnTo>
                  <a:lnTo>
                    <a:pt x="50" y="4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58" y="20"/>
                  </a:lnTo>
                  <a:lnTo>
                    <a:pt x="58" y="24"/>
                  </a:lnTo>
                  <a:lnTo>
                    <a:pt x="58" y="32"/>
                  </a:lnTo>
                  <a:lnTo>
                    <a:pt x="54" y="43"/>
                  </a:lnTo>
                  <a:lnTo>
                    <a:pt x="47" y="47"/>
                  </a:lnTo>
                  <a:lnTo>
                    <a:pt x="39" y="47"/>
                  </a:lnTo>
                  <a:lnTo>
                    <a:pt x="31" y="47"/>
                  </a:lnTo>
                  <a:lnTo>
                    <a:pt x="11" y="47"/>
                  </a:lnTo>
                  <a:lnTo>
                    <a:pt x="11" y="82"/>
                  </a:lnTo>
                  <a:lnTo>
                    <a:pt x="0" y="82"/>
                  </a:lnTo>
                  <a:close/>
                  <a:moveTo>
                    <a:pt x="11" y="39"/>
                  </a:moveTo>
                  <a:lnTo>
                    <a:pt x="31" y="39"/>
                  </a:lnTo>
                  <a:lnTo>
                    <a:pt x="39" y="39"/>
                  </a:lnTo>
                  <a:lnTo>
                    <a:pt x="47" y="36"/>
                  </a:lnTo>
                  <a:lnTo>
                    <a:pt x="47" y="32"/>
                  </a:lnTo>
                  <a:lnTo>
                    <a:pt x="50" y="24"/>
                  </a:lnTo>
                  <a:lnTo>
                    <a:pt x="50" y="20"/>
                  </a:lnTo>
                  <a:lnTo>
                    <a:pt x="47" y="16"/>
                  </a:lnTo>
                  <a:lnTo>
                    <a:pt x="43" y="12"/>
                  </a:lnTo>
                  <a:lnTo>
                    <a:pt x="39" y="12"/>
                  </a:lnTo>
                  <a:lnTo>
                    <a:pt x="35" y="8"/>
                  </a:lnTo>
                  <a:lnTo>
                    <a:pt x="31" y="8"/>
                  </a:lnTo>
                  <a:lnTo>
                    <a:pt x="11" y="8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35" name="Rectangle 196"/>
            <p:cNvSpPr>
              <a:spLocks noChangeArrowheads="1"/>
            </p:cNvSpPr>
            <p:nvPr/>
          </p:nvSpPr>
          <p:spPr bwMode="auto">
            <a:xfrm>
              <a:off x="5233" y="2584"/>
              <a:ext cx="171" cy="17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36" name="Rectangle 197"/>
            <p:cNvSpPr>
              <a:spLocks noChangeArrowheads="1"/>
            </p:cNvSpPr>
            <p:nvPr/>
          </p:nvSpPr>
          <p:spPr bwMode="auto">
            <a:xfrm>
              <a:off x="5233" y="2584"/>
              <a:ext cx="171" cy="1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737" name="Freeform 198"/>
            <p:cNvSpPr>
              <a:spLocks/>
            </p:cNvSpPr>
            <p:nvPr/>
          </p:nvSpPr>
          <p:spPr bwMode="auto">
            <a:xfrm>
              <a:off x="5299" y="2635"/>
              <a:ext cx="55" cy="82"/>
            </a:xfrm>
            <a:custGeom>
              <a:avLst/>
              <a:gdLst>
                <a:gd name="T0" fmla="*/ 0 w 55"/>
                <a:gd name="T1" fmla="*/ 82 h 82"/>
                <a:gd name="T2" fmla="*/ 0 w 55"/>
                <a:gd name="T3" fmla="*/ 0 h 82"/>
                <a:gd name="T4" fmla="*/ 55 w 55"/>
                <a:gd name="T5" fmla="*/ 0 h 82"/>
                <a:gd name="T6" fmla="*/ 55 w 55"/>
                <a:gd name="T7" fmla="*/ 8 h 82"/>
                <a:gd name="T8" fmla="*/ 12 w 55"/>
                <a:gd name="T9" fmla="*/ 8 h 82"/>
                <a:gd name="T10" fmla="*/ 12 w 55"/>
                <a:gd name="T11" fmla="*/ 35 h 82"/>
                <a:gd name="T12" fmla="*/ 47 w 55"/>
                <a:gd name="T13" fmla="*/ 35 h 82"/>
                <a:gd name="T14" fmla="*/ 47 w 55"/>
                <a:gd name="T15" fmla="*/ 43 h 82"/>
                <a:gd name="T16" fmla="*/ 12 w 55"/>
                <a:gd name="T17" fmla="*/ 43 h 82"/>
                <a:gd name="T18" fmla="*/ 12 w 55"/>
                <a:gd name="T19" fmla="*/ 82 h 82"/>
                <a:gd name="T20" fmla="*/ 0 w 55"/>
                <a:gd name="T21" fmla="*/ 82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5"/>
                <a:gd name="T34" fmla="*/ 0 h 82"/>
                <a:gd name="T35" fmla="*/ 55 w 55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5" h="82">
                  <a:moveTo>
                    <a:pt x="0" y="82"/>
                  </a:moveTo>
                  <a:lnTo>
                    <a:pt x="0" y="0"/>
                  </a:lnTo>
                  <a:lnTo>
                    <a:pt x="55" y="0"/>
                  </a:lnTo>
                  <a:lnTo>
                    <a:pt x="55" y="8"/>
                  </a:lnTo>
                  <a:lnTo>
                    <a:pt x="12" y="8"/>
                  </a:lnTo>
                  <a:lnTo>
                    <a:pt x="12" y="35"/>
                  </a:lnTo>
                  <a:lnTo>
                    <a:pt x="47" y="35"/>
                  </a:lnTo>
                  <a:lnTo>
                    <a:pt x="47" y="43"/>
                  </a:lnTo>
                  <a:lnTo>
                    <a:pt x="12" y="43"/>
                  </a:lnTo>
                  <a:lnTo>
                    <a:pt x="12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5541" name="Text Box 199"/>
          <p:cNvSpPr txBox="1">
            <a:spLocks noChangeArrowheads="1"/>
          </p:cNvSpPr>
          <p:nvPr/>
        </p:nvSpPr>
        <p:spPr bwMode="auto">
          <a:xfrm>
            <a:off x="5148263" y="2349500"/>
            <a:ext cx="28940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b="1"/>
              <a:t>Quadrant Numbering</a:t>
            </a:r>
          </a:p>
        </p:txBody>
      </p:sp>
      <p:grpSp>
        <p:nvGrpSpPr>
          <p:cNvPr id="65542" name="Group 40"/>
          <p:cNvGrpSpPr>
            <a:grpSpLocks noChangeAspect="1"/>
          </p:cNvGrpSpPr>
          <p:nvPr/>
        </p:nvGrpSpPr>
        <p:grpSpPr bwMode="auto">
          <a:xfrm>
            <a:off x="285750" y="1573213"/>
            <a:ext cx="2571750" cy="2570162"/>
            <a:chOff x="1593" y="1146"/>
            <a:chExt cx="2577" cy="2576"/>
          </a:xfrm>
        </p:grpSpPr>
        <p:sp>
          <p:nvSpPr>
            <p:cNvPr id="65543" name="Rectangle 11"/>
            <p:cNvSpPr>
              <a:spLocks noChangeArrowheads="1"/>
            </p:cNvSpPr>
            <p:nvPr/>
          </p:nvSpPr>
          <p:spPr bwMode="auto">
            <a:xfrm>
              <a:off x="1593" y="1146"/>
              <a:ext cx="2577" cy="2576"/>
            </a:xfrm>
            <a:prstGeom prst="rect">
              <a:avLst/>
            </a:prstGeom>
            <a:solidFill>
              <a:srgbClr val="CCCCCC"/>
            </a:solidFill>
            <a:ln w="0">
              <a:solidFill>
                <a:srgbClr val="CCCC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44" name="Rectangle 12"/>
            <p:cNvSpPr>
              <a:spLocks noChangeArrowheads="1"/>
            </p:cNvSpPr>
            <p:nvPr/>
          </p:nvSpPr>
          <p:spPr bwMode="auto">
            <a:xfrm>
              <a:off x="1906" y="1468"/>
              <a:ext cx="322" cy="3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45" name="Rectangle 13"/>
            <p:cNvSpPr>
              <a:spLocks noChangeArrowheads="1"/>
            </p:cNvSpPr>
            <p:nvPr/>
          </p:nvSpPr>
          <p:spPr bwMode="auto">
            <a:xfrm>
              <a:off x="2550" y="1146"/>
              <a:ext cx="322" cy="3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46" name="Rectangle 14"/>
            <p:cNvSpPr>
              <a:spLocks noChangeArrowheads="1"/>
            </p:cNvSpPr>
            <p:nvPr/>
          </p:nvSpPr>
          <p:spPr bwMode="auto">
            <a:xfrm>
              <a:off x="1906" y="2434"/>
              <a:ext cx="966" cy="64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47" name="Rectangle 15"/>
            <p:cNvSpPr>
              <a:spLocks noChangeArrowheads="1"/>
            </p:cNvSpPr>
            <p:nvPr/>
          </p:nvSpPr>
          <p:spPr bwMode="auto">
            <a:xfrm>
              <a:off x="2228" y="3078"/>
              <a:ext cx="644" cy="3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48" name="Rectangle 16"/>
            <p:cNvSpPr>
              <a:spLocks noChangeArrowheads="1"/>
            </p:cNvSpPr>
            <p:nvPr/>
          </p:nvSpPr>
          <p:spPr bwMode="auto">
            <a:xfrm>
              <a:off x="3194" y="3400"/>
              <a:ext cx="976" cy="3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49" name="Rectangle 17"/>
            <p:cNvSpPr>
              <a:spLocks noChangeArrowheads="1"/>
            </p:cNvSpPr>
            <p:nvPr/>
          </p:nvSpPr>
          <p:spPr bwMode="auto">
            <a:xfrm>
              <a:off x="3516" y="3078"/>
              <a:ext cx="654" cy="3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50" name="Rectangle 18"/>
            <p:cNvSpPr>
              <a:spLocks noChangeArrowheads="1"/>
            </p:cNvSpPr>
            <p:nvPr/>
          </p:nvSpPr>
          <p:spPr bwMode="auto">
            <a:xfrm>
              <a:off x="3838" y="2434"/>
              <a:ext cx="332" cy="644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51" name="Rectangle 19"/>
            <p:cNvSpPr>
              <a:spLocks noChangeArrowheads="1"/>
            </p:cNvSpPr>
            <p:nvPr/>
          </p:nvSpPr>
          <p:spPr bwMode="auto">
            <a:xfrm>
              <a:off x="1593" y="1146"/>
              <a:ext cx="2577" cy="2576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52" name="Line 20"/>
            <p:cNvSpPr>
              <a:spLocks noChangeShapeType="1"/>
            </p:cNvSpPr>
            <p:nvPr/>
          </p:nvSpPr>
          <p:spPr bwMode="auto">
            <a:xfrm>
              <a:off x="2872" y="1146"/>
              <a:ext cx="1" cy="256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53" name="Line 21"/>
            <p:cNvSpPr>
              <a:spLocks noChangeShapeType="1"/>
            </p:cNvSpPr>
            <p:nvPr/>
          </p:nvSpPr>
          <p:spPr bwMode="auto">
            <a:xfrm>
              <a:off x="1602" y="2425"/>
              <a:ext cx="2568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54" name="Line 22"/>
            <p:cNvSpPr>
              <a:spLocks noChangeShapeType="1"/>
            </p:cNvSpPr>
            <p:nvPr/>
          </p:nvSpPr>
          <p:spPr bwMode="auto">
            <a:xfrm>
              <a:off x="1602" y="1781"/>
              <a:ext cx="1270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55" name="Line 23"/>
            <p:cNvSpPr>
              <a:spLocks noChangeShapeType="1"/>
            </p:cNvSpPr>
            <p:nvPr/>
          </p:nvSpPr>
          <p:spPr bwMode="auto">
            <a:xfrm>
              <a:off x="1602" y="1468"/>
              <a:ext cx="1270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56" name="Line 24"/>
            <p:cNvSpPr>
              <a:spLocks noChangeShapeType="1"/>
            </p:cNvSpPr>
            <p:nvPr/>
          </p:nvSpPr>
          <p:spPr bwMode="auto">
            <a:xfrm>
              <a:off x="1602" y="3069"/>
              <a:ext cx="2568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57" name="Line 25"/>
            <p:cNvSpPr>
              <a:spLocks noChangeShapeType="1"/>
            </p:cNvSpPr>
            <p:nvPr/>
          </p:nvSpPr>
          <p:spPr bwMode="auto">
            <a:xfrm>
              <a:off x="2228" y="1146"/>
              <a:ext cx="1" cy="256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58" name="Line 26"/>
            <p:cNvSpPr>
              <a:spLocks noChangeShapeType="1"/>
            </p:cNvSpPr>
            <p:nvPr/>
          </p:nvSpPr>
          <p:spPr bwMode="auto">
            <a:xfrm>
              <a:off x="2550" y="3069"/>
              <a:ext cx="1" cy="64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59" name="Line 27"/>
            <p:cNvSpPr>
              <a:spLocks noChangeShapeType="1"/>
            </p:cNvSpPr>
            <p:nvPr/>
          </p:nvSpPr>
          <p:spPr bwMode="auto">
            <a:xfrm>
              <a:off x="3516" y="2425"/>
              <a:ext cx="1" cy="12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60" name="Line 28"/>
            <p:cNvSpPr>
              <a:spLocks noChangeShapeType="1"/>
            </p:cNvSpPr>
            <p:nvPr/>
          </p:nvSpPr>
          <p:spPr bwMode="auto">
            <a:xfrm>
              <a:off x="3516" y="2756"/>
              <a:ext cx="654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61" name="Line 29"/>
            <p:cNvSpPr>
              <a:spLocks noChangeShapeType="1"/>
            </p:cNvSpPr>
            <p:nvPr/>
          </p:nvSpPr>
          <p:spPr bwMode="auto">
            <a:xfrm>
              <a:off x="2228" y="3391"/>
              <a:ext cx="1288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62" name="Line 30"/>
            <p:cNvSpPr>
              <a:spLocks noChangeShapeType="1"/>
            </p:cNvSpPr>
            <p:nvPr/>
          </p:nvSpPr>
          <p:spPr bwMode="auto">
            <a:xfrm>
              <a:off x="3194" y="3069"/>
              <a:ext cx="1" cy="64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63" name="Line 31"/>
            <p:cNvSpPr>
              <a:spLocks noChangeShapeType="1"/>
            </p:cNvSpPr>
            <p:nvPr/>
          </p:nvSpPr>
          <p:spPr bwMode="auto">
            <a:xfrm>
              <a:off x="3838" y="2425"/>
              <a:ext cx="1" cy="64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64" name="Line 32"/>
            <p:cNvSpPr>
              <a:spLocks noChangeShapeType="1"/>
            </p:cNvSpPr>
            <p:nvPr/>
          </p:nvSpPr>
          <p:spPr bwMode="auto">
            <a:xfrm>
              <a:off x="1602" y="2756"/>
              <a:ext cx="62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65" name="Line 33"/>
            <p:cNvSpPr>
              <a:spLocks noChangeShapeType="1"/>
            </p:cNvSpPr>
            <p:nvPr/>
          </p:nvSpPr>
          <p:spPr bwMode="auto">
            <a:xfrm>
              <a:off x="1906" y="2425"/>
              <a:ext cx="1" cy="64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66" name="Line 34"/>
            <p:cNvSpPr>
              <a:spLocks noChangeShapeType="1"/>
            </p:cNvSpPr>
            <p:nvPr/>
          </p:nvSpPr>
          <p:spPr bwMode="auto">
            <a:xfrm>
              <a:off x="1906" y="1146"/>
              <a:ext cx="1" cy="6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67" name="Line 35"/>
            <p:cNvSpPr>
              <a:spLocks noChangeShapeType="1"/>
            </p:cNvSpPr>
            <p:nvPr/>
          </p:nvSpPr>
          <p:spPr bwMode="auto">
            <a:xfrm>
              <a:off x="2550" y="1146"/>
              <a:ext cx="1" cy="63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68" name="Freeform 36"/>
            <p:cNvSpPr>
              <a:spLocks/>
            </p:cNvSpPr>
            <p:nvPr/>
          </p:nvSpPr>
          <p:spPr bwMode="auto">
            <a:xfrm>
              <a:off x="1786" y="2103"/>
              <a:ext cx="1417" cy="1408"/>
            </a:xfrm>
            <a:custGeom>
              <a:avLst/>
              <a:gdLst>
                <a:gd name="T0" fmla="*/ 0 w 1417"/>
                <a:gd name="T1" fmla="*/ 708 h 1408"/>
                <a:gd name="T2" fmla="*/ 28 w 1417"/>
                <a:gd name="T3" fmla="*/ 515 h 1408"/>
                <a:gd name="T4" fmla="*/ 101 w 1417"/>
                <a:gd name="T5" fmla="*/ 349 h 1408"/>
                <a:gd name="T6" fmla="*/ 212 w 1417"/>
                <a:gd name="T7" fmla="*/ 202 h 1408"/>
                <a:gd name="T8" fmla="*/ 359 w 1417"/>
                <a:gd name="T9" fmla="*/ 92 h 1408"/>
                <a:gd name="T10" fmla="*/ 525 w 1417"/>
                <a:gd name="T11" fmla="*/ 18 h 1408"/>
                <a:gd name="T12" fmla="*/ 709 w 1417"/>
                <a:gd name="T13" fmla="*/ 0 h 1408"/>
                <a:gd name="T14" fmla="*/ 902 w 1417"/>
                <a:gd name="T15" fmla="*/ 18 h 1408"/>
                <a:gd name="T16" fmla="*/ 1068 w 1417"/>
                <a:gd name="T17" fmla="*/ 92 h 1408"/>
                <a:gd name="T18" fmla="*/ 1215 w 1417"/>
                <a:gd name="T19" fmla="*/ 202 h 1408"/>
                <a:gd name="T20" fmla="*/ 1325 w 1417"/>
                <a:gd name="T21" fmla="*/ 349 h 1408"/>
                <a:gd name="T22" fmla="*/ 1399 w 1417"/>
                <a:gd name="T23" fmla="*/ 515 h 1408"/>
                <a:gd name="T24" fmla="*/ 1417 w 1417"/>
                <a:gd name="T25" fmla="*/ 708 h 1408"/>
                <a:gd name="T26" fmla="*/ 1399 w 1417"/>
                <a:gd name="T27" fmla="*/ 892 h 1408"/>
                <a:gd name="T28" fmla="*/ 1325 w 1417"/>
                <a:gd name="T29" fmla="*/ 1058 h 1408"/>
                <a:gd name="T30" fmla="*/ 1215 w 1417"/>
                <a:gd name="T31" fmla="*/ 1205 h 1408"/>
                <a:gd name="T32" fmla="*/ 1068 w 1417"/>
                <a:gd name="T33" fmla="*/ 1316 h 1408"/>
                <a:gd name="T34" fmla="*/ 902 w 1417"/>
                <a:gd name="T35" fmla="*/ 1389 h 1408"/>
                <a:gd name="T36" fmla="*/ 709 w 1417"/>
                <a:gd name="T37" fmla="*/ 1408 h 1408"/>
                <a:gd name="T38" fmla="*/ 525 w 1417"/>
                <a:gd name="T39" fmla="*/ 1389 h 1408"/>
                <a:gd name="T40" fmla="*/ 359 w 1417"/>
                <a:gd name="T41" fmla="*/ 1316 h 1408"/>
                <a:gd name="T42" fmla="*/ 212 w 1417"/>
                <a:gd name="T43" fmla="*/ 1205 h 1408"/>
                <a:gd name="T44" fmla="*/ 101 w 1417"/>
                <a:gd name="T45" fmla="*/ 1058 h 1408"/>
                <a:gd name="T46" fmla="*/ 28 w 1417"/>
                <a:gd name="T47" fmla="*/ 892 h 1408"/>
                <a:gd name="T48" fmla="*/ 0 w 1417"/>
                <a:gd name="T49" fmla="*/ 708 h 140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17"/>
                <a:gd name="T76" fmla="*/ 0 h 1408"/>
                <a:gd name="T77" fmla="*/ 1417 w 1417"/>
                <a:gd name="T78" fmla="*/ 1408 h 140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17" h="1408">
                  <a:moveTo>
                    <a:pt x="0" y="708"/>
                  </a:moveTo>
                  <a:lnTo>
                    <a:pt x="28" y="515"/>
                  </a:lnTo>
                  <a:lnTo>
                    <a:pt x="101" y="349"/>
                  </a:lnTo>
                  <a:lnTo>
                    <a:pt x="212" y="202"/>
                  </a:lnTo>
                  <a:lnTo>
                    <a:pt x="359" y="92"/>
                  </a:lnTo>
                  <a:lnTo>
                    <a:pt x="525" y="18"/>
                  </a:lnTo>
                  <a:lnTo>
                    <a:pt x="709" y="0"/>
                  </a:lnTo>
                  <a:lnTo>
                    <a:pt x="902" y="18"/>
                  </a:lnTo>
                  <a:lnTo>
                    <a:pt x="1068" y="92"/>
                  </a:lnTo>
                  <a:lnTo>
                    <a:pt x="1215" y="202"/>
                  </a:lnTo>
                  <a:lnTo>
                    <a:pt x="1325" y="349"/>
                  </a:lnTo>
                  <a:lnTo>
                    <a:pt x="1399" y="515"/>
                  </a:lnTo>
                  <a:lnTo>
                    <a:pt x="1417" y="708"/>
                  </a:lnTo>
                  <a:lnTo>
                    <a:pt x="1399" y="892"/>
                  </a:lnTo>
                  <a:lnTo>
                    <a:pt x="1325" y="1058"/>
                  </a:lnTo>
                  <a:lnTo>
                    <a:pt x="1215" y="1205"/>
                  </a:lnTo>
                  <a:lnTo>
                    <a:pt x="1068" y="1316"/>
                  </a:lnTo>
                  <a:lnTo>
                    <a:pt x="902" y="1389"/>
                  </a:lnTo>
                  <a:lnTo>
                    <a:pt x="709" y="1408"/>
                  </a:lnTo>
                  <a:lnTo>
                    <a:pt x="525" y="1389"/>
                  </a:lnTo>
                  <a:lnTo>
                    <a:pt x="359" y="1316"/>
                  </a:lnTo>
                  <a:lnTo>
                    <a:pt x="212" y="1205"/>
                  </a:lnTo>
                  <a:lnTo>
                    <a:pt x="101" y="1058"/>
                  </a:lnTo>
                  <a:lnTo>
                    <a:pt x="28" y="892"/>
                  </a:lnTo>
                  <a:lnTo>
                    <a:pt x="0" y="708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69" name="Freeform 37"/>
            <p:cNvSpPr>
              <a:spLocks/>
            </p:cNvSpPr>
            <p:nvPr/>
          </p:nvSpPr>
          <p:spPr bwMode="auto">
            <a:xfrm>
              <a:off x="1832" y="1403"/>
              <a:ext cx="460" cy="460"/>
            </a:xfrm>
            <a:custGeom>
              <a:avLst/>
              <a:gdLst>
                <a:gd name="T0" fmla="*/ 0 w 460"/>
                <a:gd name="T1" fmla="*/ 230 h 460"/>
                <a:gd name="T2" fmla="*/ 18 w 460"/>
                <a:gd name="T3" fmla="*/ 138 h 460"/>
                <a:gd name="T4" fmla="*/ 64 w 460"/>
                <a:gd name="T5" fmla="*/ 65 h 460"/>
                <a:gd name="T6" fmla="*/ 138 w 460"/>
                <a:gd name="T7" fmla="*/ 19 h 460"/>
                <a:gd name="T8" fmla="*/ 230 w 460"/>
                <a:gd name="T9" fmla="*/ 0 h 460"/>
                <a:gd name="T10" fmla="*/ 322 w 460"/>
                <a:gd name="T11" fmla="*/ 19 h 460"/>
                <a:gd name="T12" fmla="*/ 396 w 460"/>
                <a:gd name="T13" fmla="*/ 65 h 460"/>
                <a:gd name="T14" fmla="*/ 442 w 460"/>
                <a:gd name="T15" fmla="*/ 138 h 460"/>
                <a:gd name="T16" fmla="*/ 460 w 460"/>
                <a:gd name="T17" fmla="*/ 230 h 460"/>
                <a:gd name="T18" fmla="*/ 442 w 460"/>
                <a:gd name="T19" fmla="*/ 322 h 460"/>
                <a:gd name="T20" fmla="*/ 396 w 460"/>
                <a:gd name="T21" fmla="*/ 396 h 460"/>
                <a:gd name="T22" fmla="*/ 322 w 460"/>
                <a:gd name="T23" fmla="*/ 442 h 460"/>
                <a:gd name="T24" fmla="*/ 230 w 460"/>
                <a:gd name="T25" fmla="*/ 460 h 460"/>
                <a:gd name="T26" fmla="*/ 138 w 460"/>
                <a:gd name="T27" fmla="*/ 442 h 460"/>
                <a:gd name="T28" fmla="*/ 64 w 460"/>
                <a:gd name="T29" fmla="*/ 396 h 460"/>
                <a:gd name="T30" fmla="*/ 18 w 460"/>
                <a:gd name="T31" fmla="*/ 322 h 460"/>
                <a:gd name="T32" fmla="*/ 0 w 460"/>
                <a:gd name="T33" fmla="*/ 230 h 4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60"/>
                <a:gd name="T52" fmla="*/ 0 h 460"/>
                <a:gd name="T53" fmla="*/ 460 w 460"/>
                <a:gd name="T54" fmla="*/ 460 h 4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60" h="460">
                  <a:moveTo>
                    <a:pt x="0" y="230"/>
                  </a:moveTo>
                  <a:lnTo>
                    <a:pt x="18" y="138"/>
                  </a:lnTo>
                  <a:lnTo>
                    <a:pt x="64" y="65"/>
                  </a:lnTo>
                  <a:lnTo>
                    <a:pt x="138" y="19"/>
                  </a:lnTo>
                  <a:lnTo>
                    <a:pt x="230" y="0"/>
                  </a:lnTo>
                  <a:lnTo>
                    <a:pt x="322" y="19"/>
                  </a:lnTo>
                  <a:lnTo>
                    <a:pt x="396" y="65"/>
                  </a:lnTo>
                  <a:lnTo>
                    <a:pt x="442" y="138"/>
                  </a:lnTo>
                  <a:lnTo>
                    <a:pt x="460" y="230"/>
                  </a:lnTo>
                  <a:lnTo>
                    <a:pt x="442" y="322"/>
                  </a:lnTo>
                  <a:lnTo>
                    <a:pt x="396" y="396"/>
                  </a:lnTo>
                  <a:lnTo>
                    <a:pt x="322" y="442"/>
                  </a:lnTo>
                  <a:lnTo>
                    <a:pt x="230" y="460"/>
                  </a:lnTo>
                  <a:lnTo>
                    <a:pt x="138" y="442"/>
                  </a:lnTo>
                  <a:lnTo>
                    <a:pt x="64" y="396"/>
                  </a:lnTo>
                  <a:lnTo>
                    <a:pt x="18" y="322"/>
                  </a:lnTo>
                  <a:lnTo>
                    <a:pt x="0" y="230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70" name="Freeform 39"/>
            <p:cNvSpPr>
              <a:spLocks/>
            </p:cNvSpPr>
            <p:nvPr/>
          </p:nvSpPr>
          <p:spPr bwMode="auto">
            <a:xfrm>
              <a:off x="1615" y="1180"/>
              <a:ext cx="2520" cy="2521"/>
            </a:xfrm>
            <a:custGeom>
              <a:avLst/>
              <a:gdLst>
                <a:gd name="T0" fmla="*/ 0 w 2520"/>
                <a:gd name="T1" fmla="*/ 1638 h 2521"/>
                <a:gd name="T2" fmla="*/ 83 w 2520"/>
                <a:gd name="T3" fmla="*/ 460 h 2521"/>
                <a:gd name="T4" fmla="*/ 102 w 2520"/>
                <a:gd name="T5" fmla="*/ 350 h 2521"/>
                <a:gd name="T6" fmla="*/ 157 w 2520"/>
                <a:gd name="T7" fmla="*/ 249 h 2521"/>
                <a:gd name="T8" fmla="*/ 239 w 2520"/>
                <a:gd name="T9" fmla="*/ 175 h 2521"/>
                <a:gd name="T10" fmla="*/ 341 w 2520"/>
                <a:gd name="T11" fmla="*/ 120 h 2521"/>
                <a:gd name="T12" fmla="*/ 460 w 2520"/>
                <a:gd name="T13" fmla="*/ 102 h 2521"/>
                <a:gd name="T14" fmla="*/ 552 w 2520"/>
                <a:gd name="T15" fmla="*/ 120 h 2521"/>
                <a:gd name="T16" fmla="*/ 635 w 2520"/>
                <a:gd name="T17" fmla="*/ 157 h 2521"/>
                <a:gd name="T18" fmla="*/ 708 w 2520"/>
                <a:gd name="T19" fmla="*/ 212 h 2521"/>
                <a:gd name="T20" fmla="*/ 718 w 2520"/>
                <a:gd name="T21" fmla="*/ 212 h 2521"/>
                <a:gd name="T22" fmla="*/ 718 w 2520"/>
                <a:gd name="T23" fmla="*/ 212 h 2521"/>
                <a:gd name="T24" fmla="*/ 727 w 2520"/>
                <a:gd name="T25" fmla="*/ 221 h 2521"/>
                <a:gd name="T26" fmla="*/ 736 w 2520"/>
                <a:gd name="T27" fmla="*/ 221 h 2521"/>
                <a:gd name="T28" fmla="*/ 828 w 2520"/>
                <a:gd name="T29" fmla="*/ 286 h 2521"/>
                <a:gd name="T30" fmla="*/ 929 w 2520"/>
                <a:gd name="T31" fmla="*/ 332 h 2521"/>
                <a:gd name="T32" fmla="*/ 1049 w 2520"/>
                <a:gd name="T33" fmla="*/ 350 h 2521"/>
                <a:gd name="T34" fmla="*/ 1159 w 2520"/>
                <a:gd name="T35" fmla="*/ 332 h 2521"/>
                <a:gd name="T36" fmla="*/ 1260 w 2520"/>
                <a:gd name="T37" fmla="*/ 295 h 2521"/>
                <a:gd name="T38" fmla="*/ 1692 w 2520"/>
                <a:gd name="T39" fmla="*/ 83 h 2521"/>
                <a:gd name="T40" fmla="*/ 1830 w 2520"/>
                <a:gd name="T41" fmla="*/ 19 h 2521"/>
                <a:gd name="T42" fmla="*/ 1986 w 2520"/>
                <a:gd name="T43" fmla="*/ 0 h 2521"/>
                <a:gd name="T44" fmla="*/ 2152 w 2520"/>
                <a:gd name="T45" fmla="*/ 28 h 2521"/>
                <a:gd name="T46" fmla="*/ 2299 w 2520"/>
                <a:gd name="T47" fmla="*/ 102 h 2521"/>
                <a:gd name="T48" fmla="*/ 2419 w 2520"/>
                <a:gd name="T49" fmla="*/ 221 h 2521"/>
                <a:gd name="T50" fmla="*/ 2492 w 2520"/>
                <a:gd name="T51" fmla="*/ 368 h 2521"/>
                <a:gd name="T52" fmla="*/ 2520 w 2520"/>
                <a:gd name="T53" fmla="*/ 534 h 2521"/>
                <a:gd name="T54" fmla="*/ 2501 w 2520"/>
                <a:gd name="T55" fmla="*/ 672 h 2521"/>
                <a:gd name="T56" fmla="*/ 2455 w 2520"/>
                <a:gd name="T57" fmla="*/ 791 h 2521"/>
                <a:gd name="T58" fmla="*/ 1573 w 2520"/>
                <a:gd name="T59" fmla="*/ 2217 h 2521"/>
                <a:gd name="T60" fmla="*/ 1435 w 2520"/>
                <a:gd name="T61" fmla="*/ 2346 h 2521"/>
                <a:gd name="T62" fmla="*/ 1278 w 2520"/>
                <a:gd name="T63" fmla="*/ 2438 h 2521"/>
                <a:gd name="T64" fmla="*/ 1095 w 2520"/>
                <a:gd name="T65" fmla="*/ 2502 h 2521"/>
                <a:gd name="T66" fmla="*/ 892 w 2520"/>
                <a:gd name="T67" fmla="*/ 2521 h 2521"/>
                <a:gd name="T68" fmla="*/ 690 w 2520"/>
                <a:gd name="T69" fmla="*/ 2493 h 2521"/>
                <a:gd name="T70" fmla="*/ 506 w 2520"/>
                <a:gd name="T71" fmla="*/ 2429 h 2521"/>
                <a:gd name="T72" fmla="*/ 341 w 2520"/>
                <a:gd name="T73" fmla="*/ 2318 h 2521"/>
                <a:gd name="T74" fmla="*/ 203 w 2520"/>
                <a:gd name="T75" fmla="*/ 2180 h 2521"/>
                <a:gd name="T76" fmla="*/ 92 w 2520"/>
                <a:gd name="T77" fmla="*/ 2015 h 2521"/>
                <a:gd name="T78" fmla="*/ 28 w 2520"/>
                <a:gd name="T79" fmla="*/ 1822 h 2521"/>
                <a:gd name="T80" fmla="*/ 0 w 2520"/>
                <a:gd name="T81" fmla="*/ 1619 h 252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20"/>
                <a:gd name="T124" fmla="*/ 0 h 2521"/>
                <a:gd name="T125" fmla="*/ 2520 w 2520"/>
                <a:gd name="T126" fmla="*/ 2521 h 252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20" h="2521">
                  <a:moveTo>
                    <a:pt x="0" y="1638"/>
                  </a:moveTo>
                  <a:lnTo>
                    <a:pt x="83" y="460"/>
                  </a:lnTo>
                  <a:lnTo>
                    <a:pt x="102" y="350"/>
                  </a:lnTo>
                  <a:lnTo>
                    <a:pt x="157" y="249"/>
                  </a:lnTo>
                  <a:lnTo>
                    <a:pt x="239" y="175"/>
                  </a:lnTo>
                  <a:lnTo>
                    <a:pt x="341" y="120"/>
                  </a:lnTo>
                  <a:lnTo>
                    <a:pt x="460" y="102"/>
                  </a:lnTo>
                  <a:lnTo>
                    <a:pt x="552" y="120"/>
                  </a:lnTo>
                  <a:lnTo>
                    <a:pt x="635" y="157"/>
                  </a:lnTo>
                  <a:lnTo>
                    <a:pt x="708" y="212"/>
                  </a:lnTo>
                  <a:lnTo>
                    <a:pt x="718" y="212"/>
                  </a:lnTo>
                  <a:lnTo>
                    <a:pt x="727" y="221"/>
                  </a:lnTo>
                  <a:lnTo>
                    <a:pt x="736" y="221"/>
                  </a:lnTo>
                  <a:lnTo>
                    <a:pt x="828" y="286"/>
                  </a:lnTo>
                  <a:lnTo>
                    <a:pt x="929" y="332"/>
                  </a:lnTo>
                  <a:lnTo>
                    <a:pt x="1049" y="350"/>
                  </a:lnTo>
                  <a:lnTo>
                    <a:pt x="1159" y="332"/>
                  </a:lnTo>
                  <a:lnTo>
                    <a:pt x="1260" y="295"/>
                  </a:lnTo>
                  <a:lnTo>
                    <a:pt x="1692" y="83"/>
                  </a:lnTo>
                  <a:lnTo>
                    <a:pt x="1830" y="19"/>
                  </a:lnTo>
                  <a:lnTo>
                    <a:pt x="1986" y="0"/>
                  </a:lnTo>
                  <a:lnTo>
                    <a:pt x="2152" y="28"/>
                  </a:lnTo>
                  <a:lnTo>
                    <a:pt x="2299" y="102"/>
                  </a:lnTo>
                  <a:lnTo>
                    <a:pt x="2419" y="221"/>
                  </a:lnTo>
                  <a:lnTo>
                    <a:pt x="2492" y="368"/>
                  </a:lnTo>
                  <a:lnTo>
                    <a:pt x="2520" y="534"/>
                  </a:lnTo>
                  <a:lnTo>
                    <a:pt x="2501" y="672"/>
                  </a:lnTo>
                  <a:lnTo>
                    <a:pt x="2455" y="791"/>
                  </a:lnTo>
                  <a:lnTo>
                    <a:pt x="1573" y="2217"/>
                  </a:lnTo>
                  <a:lnTo>
                    <a:pt x="1435" y="2346"/>
                  </a:lnTo>
                  <a:lnTo>
                    <a:pt x="1278" y="2438"/>
                  </a:lnTo>
                  <a:lnTo>
                    <a:pt x="1095" y="2502"/>
                  </a:lnTo>
                  <a:lnTo>
                    <a:pt x="892" y="2521"/>
                  </a:lnTo>
                  <a:lnTo>
                    <a:pt x="690" y="2493"/>
                  </a:lnTo>
                  <a:lnTo>
                    <a:pt x="506" y="2429"/>
                  </a:lnTo>
                  <a:lnTo>
                    <a:pt x="341" y="2318"/>
                  </a:lnTo>
                  <a:lnTo>
                    <a:pt x="203" y="2180"/>
                  </a:lnTo>
                  <a:lnTo>
                    <a:pt x="92" y="2015"/>
                  </a:lnTo>
                  <a:lnTo>
                    <a:pt x="28" y="1822"/>
                  </a:lnTo>
                  <a:lnTo>
                    <a:pt x="0" y="1619"/>
                  </a:lnTo>
                </a:path>
              </a:pathLst>
            </a:custGeom>
            <a:noFill/>
            <a:ln w="873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61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From Quadtree to Octree</a:t>
            </a:r>
          </a:p>
        </p:txBody>
      </p:sp>
      <p:grpSp>
        <p:nvGrpSpPr>
          <p:cNvPr id="66563" name="Group 60"/>
          <p:cNvGrpSpPr>
            <a:grpSpLocks/>
          </p:cNvGrpSpPr>
          <p:nvPr/>
        </p:nvGrpSpPr>
        <p:grpSpPr bwMode="auto">
          <a:xfrm>
            <a:off x="2268538" y="1700213"/>
            <a:ext cx="4679950" cy="4465637"/>
            <a:chOff x="1429" y="1071"/>
            <a:chExt cx="2948" cy="2813"/>
          </a:xfrm>
        </p:grpSpPr>
        <p:sp>
          <p:nvSpPr>
            <p:cNvPr id="66564" name="Line 8"/>
            <p:cNvSpPr>
              <a:spLocks noChangeShapeType="1"/>
            </p:cNvSpPr>
            <p:nvPr/>
          </p:nvSpPr>
          <p:spPr bwMode="auto">
            <a:xfrm flipH="1">
              <a:off x="2456" y="1647"/>
              <a:ext cx="583" cy="5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65" name="Line 9"/>
            <p:cNvSpPr>
              <a:spLocks noChangeShapeType="1"/>
            </p:cNvSpPr>
            <p:nvPr/>
          </p:nvSpPr>
          <p:spPr bwMode="auto">
            <a:xfrm>
              <a:off x="2456" y="2231"/>
              <a:ext cx="1" cy="11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66" name="Line 10"/>
            <p:cNvSpPr>
              <a:spLocks noChangeShapeType="1"/>
            </p:cNvSpPr>
            <p:nvPr/>
          </p:nvSpPr>
          <p:spPr bwMode="auto">
            <a:xfrm>
              <a:off x="2188" y="1916"/>
              <a:ext cx="1158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67" name="Line 11"/>
            <p:cNvSpPr>
              <a:spLocks noChangeShapeType="1"/>
            </p:cNvSpPr>
            <p:nvPr/>
          </p:nvSpPr>
          <p:spPr bwMode="auto">
            <a:xfrm>
              <a:off x="3346" y="1924"/>
              <a:ext cx="1" cy="11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68" name="Line 12"/>
            <p:cNvSpPr>
              <a:spLocks noChangeShapeType="1"/>
            </p:cNvSpPr>
            <p:nvPr/>
          </p:nvSpPr>
          <p:spPr bwMode="auto">
            <a:xfrm>
              <a:off x="1873" y="2814"/>
              <a:ext cx="1166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69" name="Line 13"/>
            <p:cNvSpPr>
              <a:spLocks noChangeShapeType="1"/>
            </p:cNvSpPr>
            <p:nvPr/>
          </p:nvSpPr>
          <p:spPr bwMode="auto">
            <a:xfrm flipV="1">
              <a:off x="3039" y="2231"/>
              <a:ext cx="584" cy="5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70" name="Freeform 14"/>
            <p:cNvSpPr>
              <a:spLocks/>
            </p:cNvSpPr>
            <p:nvPr/>
          </p:nvSpPr>
          <p:spPr bwMode="auto">
            <a:xfrm>
              <a:off x="3463" y="2612"/>
              <a:ext cx="34" cy="97"/>
            </a:xfrm>
            <a:custGeom>
              <a:avLst/>
              <a:gdLst>
                <a:gd name="T0" fmla="*/ 34 w 34"/>
                <a:gd name="T1" fmla="*/ 97 h 97"/>
                <a:gd name="T2" fmla="*/ 21 w 34"/>
                <a:gd name="T3" fmla="*/ 97 h 97"/>
                <a:gd name="T4" fmla="*/ 21 w 34"/>
                <a:gd name="T5" fmla="*/ 21 h 97"/>
                <a:gd name="T6" fmla="*/ 17 w 34"/>
                <a:gd name="T7" fmla="*/ 26 h 97"/>
                <a:gd name="T8" fmla="*/ 13 w 34"/>
                <a:gd name="T9" fmla="*/ 30 h 97"/>
                <a:gd name="T10" fmla="*/ 5 w 34"/>
                <a:gd name="T11" fmla="*/ 34 h 97"/>
                <a:gd name="T12" fmla="*/ 0 w 34"/>
                <a:gd name="T13" fmla="*/ 34 h 97"/>
                <a:gd name="T14" fmla="*/ 0 w 34"/>
                <a:gd name="T15" fmla="*/ 26 h 97"/>
                <a:gd name="T16" fmla="*/ 9 w 34"/>
                <a:gd name="T17" fmla="*/ 21 h 97"/>
                <a:gd name="T18" fmla="*/ 17 w 34"/>
                <a:gd name="T19" fmla="*/ 13 h 97"/>
                <a:gd name="T20" fmla="*/ 25 w 34"/>
                <a:gd name="T21" fmla="*/ 5 h 97"/>
                <a:gd name="T22" fmla="*/ 30 w 34"/>
                <a:gd name="T23" fmla="*/ 0 h 97"/>
                <a:gd name="T24" fmla="*/ 34 w 34"/>
                <a:gd name="T25" fmla="*/ 0 h 97"/>
                <a:gd name="T26" fmla="*/ 34 w 34"/>
                <a:gd name="T27" fmla="*/ 97 h 9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4"/>
                <a:gd name="T43" fmla="*/ 0 h 97"/>
                <a:gd name="T44" fmla="*/ 34 w 34"/>
                <a:gd name="T45" fmla="*/ 97 h 9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4" h="97">
                  <a:moveTo>
                    <a:pt x="34" y="97"/>
                  </a:moveTo>
                  <a:lnTo>
                    <a:pt x="21" y="97"/>
                  </a:lnTo>
                  <a:lnTo>
                    <a:pt x="21" y="21"/>
                  </a:lnTo>
                  <a:lnTo>
                    <a:pt x="17" y="26"/>
                  </a:lnTo>
                  <a:lnTo>
                    <a:pt x="13" y="30"/>
                  </a:lnTo>
                  <a:lnTo>
                    <a:pt x="5" y="34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9" y="21"/>
                  </a:lnTo>
                  <a:lnTo>
                    <a:pt x="17" y="13"/>
                  </a:lnTo>
                  <a:lnTo>
                    <a:pt x="25" y="5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4" y="9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71" name="Freeform 15"/>
            <p:cNvSpPr>
              <a:spLocks/>
            </p:cNvSpPr>
            <p:nvPr/>
          </p:nvSpPr>
          <p:spPr bwMode="auto">
            <a:xfrm>
              <a:off x="2561" y="1723"/>
              <a:ext cx="63" cy="96"/>
            </a:xfrm>
            <a:custGeom>
              <a:avLst/>
              <a:gdLst>
                <a:gd name="T0" fmla="*/ 63 w 63"/>
                <a:gd name="T1" fmla="*/ 84 h 96"/>
                <a:gd name="T2" fmla="*/ 63 w 63"/>
                <a:gd name="T3" fmla="*/ 96 h 96"/>
                <a:gd name="T4" fmla="*/ 0 w 63"/>
                <a:gd name="T5" fmla="*/ 96 h 96"/>
                <a:gd name="T6" fmla="*/ 0 w 63"/>
                <a:gd name="T7" fmla="*/ 92 h 96"/>
                <a:gd name="T8" fmla="*/ 4 w 63"/>
                <a:gd name="T9" fmla="*/ 88 h 96"/>
                <a:gd name="T10" fmla="*/ 4 w 63"/>
                <a:gd name="T11" fmla="*/ 80 h 96"/>
                <a:gd name="T12" fmla="*/ 8 w 63"/>
                <a:gd name="T13" fmla="*/ 71 h 96"/>
                <a:gd name="T14" fmla="*/ 17 w 63"/>
                <a:gd name="T15" fmla="*/ 67 h 96"/>
                <a:gd name="T16" fmla="*/ 25 w 63"/>
                <a:gd name="T17" fmla="*/ 59 h 96"/>
                <a:gd name="T18" fmla="*/ 38 w 63"/>
                <a:gd name="T19" fmla="*/ 46 h 96"/>
                <a:gd name="T20" fmla="*/ 46 w 63"/>
                <a:gd name="T21" fmla="*/ 38 h 96"/>
                <a:gd name="T22" fmla="*/ 50 w 63"/>
                <a:gd name="T23" fmla="*/ 33 h 96"/>
                <a:gd name="T24" fmla="*/ 50 w 63"/>
                <a:gd name="T25" fmla="*/ 25 h 96"/>
                <a:gd name="T26" fmla="*/ 50 w 63"/>
                <a:gd name="T27" fmla="*/ 21 h 96"/>
                <a:gd name="T28" fmla="*/ 46 w 63"/>
                <a:gd name="T29" fmla="*/ 12 h 96"/>
                <a:gd name="T30" fmla="*/ 42 w 63"/>
                <a:gd name="T31" fmla="*/ 12 h 96"/>
                <a:gd name="T32" fmla="*/ 34 w 63"/>
                <a:gd name="T33" fmla="*/ 8 h 96"/>
                <a:gd name="T34" fmla="*/ 25 w 63"/>
                <a:gd name="T35" fmla="*/ 12 h 96"/>
                <a:gd name="T36" fmla="*/ 21 w 63"/>
                <a:gd name="T37" fmla="*/ 12 h 96"/>
                <a:gd name="T38" fmla="*/ 17 w 63"/>
                <a:gd name="T39" fmla="*/ 21 h 96"/>
                <a:gd name="T40" fmla="*/ 17 w 63"/>
                <a:gd name="T41" fmla="*/ 25 h 96"/>
                <a:gd name="T42" fmla="*/ 4 w 63"/>
                <a:gd name="T43" fmla="*/ 25 h 96"/>
                <a:gd name="T44" fmla="*/ 4 w 63"/>
                <a:gd name="T45" fmla="*/ 12 h 96"/>
                <a:gd name="T46" fmla="*/ 13 w 63"/>
                <a:gd name="T47" fmla="*/ 4 h 96"/>
                <a:gd name="T48" fmla="*/ 21 w 63"/>
                <a:gd name="T49" fmla="*/ 0 h 96"/>
                <a:gd name="T50" fmla="*/ 34 w 63"/>
                <a:gd name="T51" fmla="*/ 0 h 96"/>
                <a:gd name="T52" fmla="*/ 46 w 63"/>
                <a:gd name="T53" fmla="*/ 0 h 96"/>
                <a:gd name="T54" fmla="*/ 55 w 63"/>
                <a:gd name="T55" fmla="*/ 4 h 96"/>
                <a:gd name="T56" fmla="*/ 63 w 63"/>
                <a:gd name="T57" fmla="*/ 12 h 96"/>
                <a:gd name="T58" fmla="*/ 63 w 63"/>
                <a:gd name="T59" fmla="*/ 25 h 96"/>
                <a:gd name="T60" fmla="*/ 63 w 63"/>
                <a:gd name="T61" fmla="*/ 29 h 96"/>
                <a:gd name="T62" fmla="*/ 63 w 63"/>
                <a:gd name="T63" fmla="*/ 38 h 96"/>
                <a:gd name="T64" fmla="*/ 59 w 63"/>
                <a:gd name="T65" fmla="*/ 42 h 96"/>
                <a:gd name="T66" fmla="*/ 55 w 63"/>
                <a:gd name="T67" fmla="*/ 46 h 96"/>
                <a:gd name="T68" fmla="*/ 46 w 63"/>
                <a:gd name="T69" fmla="*/ 54 h 96"/>
                <a:gd name="T70" fmla="*/ 38 w 63"/>
                <a:gd name="T71" fmla="*/ 63 h 96"/>
                <a:gd name="T72" fmla="*/ 29 w 63"/>
                <a:gd name="T73" fmla="*/ 71 h 96"/>
                <a:gd name="T74" fmla="*/ 25 w 63"/>
                <a:gd name="T75" fmla="*/ 75 h 96"/>
                <a:gd name="T76" fmla="*/ 21 w 63"/>
                <a:gd name="T77" fmla="*/ 80 h 96"/>
                <a:gd name="T78" fmla="*/ 17 w 63"/>
                <a:gd name="T79" fmla="*/ 84 h 96"/>
                <a:gd name="T80" fmla="*/ 63 w 63"/>
                <a:gd name="T81" fmla="*/ 84 h 9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3"/>
                <a:gd name="T124" fmla="*/ 0 h 96"/>
                <a:gd name="T125" fmla="*/ 63 w 63"/>
                <a:gd name="T126" fmla="*/ 96 h 9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3" h="96">
                  <a:moveTo>
                    <a:pt x="63" y="84"/>
                  </a:moveTo>
                  <a:lnTo>
                    <a:pt x="63" y="96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4" y="80"/>
                  </a:lnTo>
                  <a:lnTo>
                    <a:pt x="8" y="71"/>
                  </a:lnTo>
                  <a:lnTo>
                    <a:pt x="17" y="67"/>
                  </a:lnTo>
                  <a:lnTo>
                    <a:pt x="25" y="59"/>
                  </a:lnTo>
                  <a:lnTo>
                    <a:pt x="38" y="46"/>
                  </a:lnTo>
                  <a:lnTo>
                    <a:pt x="46" y="38"/>
                  </a:lnTo>
                  <a:lnTo>
                    <a:pt x="50" y="33"/>
                  </a:lnTo>
                  <a:lnTo>
                    <a:pt x="50" y="25"/>
                  </a:lnTo>
                  <a:lnTo>
                    <a:pt x="50" y="21"/>
                  </a:lnTo>
                  <a:lnTo>
                    <a:pt x="46" y="12"/>
                  </a:lnTo>
                  <a:lnTo>
                    <a:pt x="42" y="12"/>
                  </a:lnTo>
                  <a:lnTo>
                    <a:pt x="34" y="8"/>
                  </a:lnTo>
                  <a:lnTo>
                    <a:pt x="25" y="12"/>
                  </a:lnTo>
                  <a:lnTo>
                    <a:pt x="21" y="12"/>
                  </a:lnTo>
                  <a:lnTo>
                    <a:pt x="17" y="21"/>
                  </a:lnTo>
                  <a:lnTo>
                    <a:pt x="17" y="25"/>
                  </a:lnTo>
                  <a:lnTo>
                    <a:pt x="4" y="25"/>
                  </a:lnTo>
                  <a:lnTo>
                    <a:pt x="4" y="12"/>
                  </a:lnTo>
                  <a:lnTo>
                    <a:pt x="13" y="4"/>
                  </a:lnTo>
                  <a:lnTo>
                    <a:pt x="21" y="0"/>
                  </a:lnTo>
                  <a:lnTo>
                    <a:pt x="34" y="0"/>
                  </a:lnTo>
                  <a:lnTo>
                    <a:pt x="46" y="0"/>
                  </a:lnTo>
                  <a:lnTo>
                    <a:pt x="55" y="4"/>
                  </a:lnTo>
                  <a:lnTo>
                    <a:pt x="63" y="12"/>
                  </a:lnTo>
                  <a:lnTo>
                    <a:pt x="63" y="25"/>
                  </a:lnTo>
                  <a:lnTo>
                    <a:pt x="63" y="29"/>
                  </a:lnTo>
                  <a:lnTo>
                    <a:pt x="63" y="38"/>
                  </a:lnTo>
                  <a:lnTo>
                    <a:pt x="59" y="42"/>
                  </a:lnTo>
                  <a:lnTo>
                    <a:pt x="55" y="46"/>
                  </a:lnTo>
                  <a:lnTo>
                    <a:pt x="46" y="54"/>
                  </a:lnTo>
                  <a:lnTo>
                    <a:pt x="38" y="63"/>
                  </a:lnTo>
                  <a:lnTo>
                    <a:pt x="29" y="71"/>
                  </a:lnTo>
                  <a:lnTo>
                    <a:pt x="25" y="75"/>
                  </a:lnTo>
                  <a:lnTo>
                    <a:pt x="21" y="80"/>
                  </a:lnTo>
                  <a:lnTo>
                    <a:pt x="17" y="84"/>
                  </a:lnTo>
                  <a:lnTo>
                    <a:pt x="63" y="8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72" name="Freeform 16"/>
            <p:cNvSpPr>
              <a:spLocks/>
            </p:cNvSpPr>
            <p:nvPr/>
          </p:nvSpPr>
          <p:spPr bwMode="auto">
            <a:xfrm>
              <a:off x="3149" y="1723"/>
              <a:ext cx="63" cy="96"/>
            </a:xfrm>
            <a:custGeom>
              <a:avLst/>
              <a:gdLst>
                <a:gd name="T0" fmla="*/ 0 w 63"/>
                <a:gd name="T1" fmla="*/ 71 h 96"/>
                <a:gd name="T2" fmla="*/ 12 w 63"/>
                <a:gd name="T3" fmla="*/ 67 h 96"/>
                <a:gd name="T4" fmla="*/ 12 w 63"/>
                <a:gd name="T5" fmla="*/ 75 h 96"/>
                <a:gd name="T6" fmla="*/ 16 w 63"/>
                <a:gd name="T7" fmla="*/ 80 h 96"/>
                <a:gd name="T8" fmla="*/ 21 w 63"/>
                <a:gd name="T9" fmla="*/ 84 h 96"/>
                <a:gd name="T10" fmla="*/ 29 w 63"/>
                <a:gd name="T11" fmla="*/ 84 h 96"/>
                <a:gd name="T12" fmla="*/ 37 w 63"/>
                <a:gd name="T13" fmla="*/ 84 h 96"/>
                <a:gd name="T14" fmla="*/ 42 w 63"/>
                <a:gd name="T15" fmla="*/ 80 h 96"/>
                <a:gd name="T16" fmla="*/ 46 w 63"/>
                <a:gd name="T17" fmla="*/ 71 h 96"/>
                <a:gd name="T18" fmla="*/ 50 w 63"/>
                <a:gd name="T19" fmla="*/ 67 h 96"/>
                <a:gd name="T20" fmla="*/ 46 w 63"/>
                <a:gd name="T21" fmla="*/ 59 h 96"/>
                <a:gd name="T22" fmla="*/ 42 w 63"/>
                <a:gd name="T23" fmla="*/ 54 h 96"/>
                <a:gd name="T24" fmla="*/ 37 w 63"/>
                <a:gd name="T25" fmla="*/ 50 h 96"/>
                <a:gd name="T26" fmla="*/ 29 w 63"/>
                <a:gd name="T27" fmla="*/ 46 h 96"/>
                <a:gd name="T28" fmla="*/ 25 w 63"/>
                <a:gd name="T29" fmla="*/ 46 h 96"/>
                <a:gd name="T30" fmla="*/ 21 w 63"/>
                <a:gd name="T31" fmla="*/ 50 h 96"/>
                <a:gd name="T32" fmla="*/ 25 w 63"/>
                <a:gd name="T33" fmla="*/ 38 h 96"/>
                <a:gd name="T34" fmla="*/ 25 w 63"/>
                <a:gd name="T35" fmla="*/ 38 h 96"/>
                <a:gd name="T36" fmla="*/ 25 w 63"/>
                <a:gd name="T37" fmla="*/ 38 h 96"/>
                <a:gd name="T38" fmla="*/ 33 w 63"/>
                <a:gd name="T39" fmla="*/ 38 h 96"/>
                <a:gd name="T40" fmla="*/ 37 w 63"/>
                <a:gd name="T41" fmla="*/ 33 h 96"/>
                <a:gd name="T42" fmla="*/ 42 w 63"/>
                <a:gd name="T43" fmla="*/ 29 h 96"/>
                <a:gd name="T44" fmla="*/ 42 w 63"/>
                <a:gd name="T45" fmla="*/ 25 h 96"/>
                <a:gd name="T46" fmla="*/ 42 w 63"/>
                <a:gd name="T47" fmla="*/ 17 h 96"/>
                <a:gd name="T48" fmla="*/ 37 w 63"/>
                <a:gd name="T49" fmla="*/ 12 h 96"/>
                <a:gd name="T50" fmla="*/ 33 w 63"/>
                <a:gd name="T51" fmla="*/ 12 h 96"/>
                <a:gd name="T52" fmla="*/ 29 w 63"/>
                <a:gd name="T53" fmla="*/ 8 h 96"/>
                <a:gd name="T54" fmla="*/ 21 w 63"/>
                <a:gd name="T55" fmla="*/ 12 h 96"/>
                <a:gd name="T56" fmla="*/ 16 w 63"/>
                <a:gd name="T57" fmla="*/ 12 h 96"/>
                <a:gd name="T58" fmla="*/ 12 w 63"/>
                <a:gd name="T59" fmla="*/ 17 h 96"/>
                <a:gd name="T60" fmla="*/ 12 w 63"/>
                <a:gd name="T61" fmla="*/ 25 h 96"/>
                <a:gd name="T62" fmla="*/ 0 w 63"/>
                <a:gd name="T63" fmla="*/ 25 h 96"/>
                <a:gd name="T64" fmla="*/ 4 w 63"/>
                <a:gd name="T65" fmla="*/ 12 h 96"/>
                <a:gd name="T66" fmla="*/ 8 w 63"/>
                <a:gd name="T67" fmla="*/ 4 h 96"/>
                <a:gd name="T68" fmla="*/ 16 w 63"/>
                <a:gd name="T69" fmla="*/ 0 h 96"/>
                <a:gd name="T70" fmla="*/ 29 w 63"/>
                <a:gd name="T71" fmla="*/ 0 h 96"/>
                <a:gd name="T72" fmla="*/ 37 w 63"/>
                <a:gd name="T73" fmla="*/ 0 h 96"/>
                <a:gd name="T74" fmla="*/ 42 w 63"/>
                <a:gd name="T75" fmla="*/ 0 h 96"/>
                <a:gd name="T76" fmla="*/ 46 w 63"/>
                <a:gd name="T77" fmla="*/ 4 h 96"/>
                <a:gd name="T78" fmla="*/ 50 w 63"/>
                <a:gd name="T79" fmla="*/ 12 h 96"/>
                <a:gd name="T80" fmla="*/ 54 w 63"/>
                <a:gd name="T81" fmla="*/ 17 h 96"/>
                <a:gd name="T82" fmla="*/ 54 w 63"/>
                <a:gd name="T83" fmla="*/ 21 h 96"/>
                <a:gd name="T84" fmla="*/ 54 w 63"/>
                <a:gd name="T85" fmla="*/ 29 h 96"/>
                <a:gd name="T86" fmla="*/ 54 w 63"/>
                <a:gd name="T87" fmla="*/ 33 h 96"/>
                <a:gd name="T88" fmla="*/ 50 w 63"/>
                <a:gd name="T89" fmla="*/ 38 h 96"/>
                <a:gd name="T90" fmla="*/ 42 w 63"/>
                <a:gd name="T91" fmla="*/ 42 h 96"/>
                <a:gd name="T92" fmla="*/ 50 w 63"/>
                <a:gd name="T93" fmla="*/ 46 h 96"/>
                <a:gd name="T94" fmla="*/ 54 w 63"/>
                <a:gd name="T95" fmla="*/ 50 h 96"/>
                <a:gd name="T96" fmla="*/ 58 w 63"/>
                <a:gd name="T97" fmla="*/ 59 h 96"/>
                <a:gd name="T98" fmla="*/ 63 w 63"/>
                <a:gd name="T99" fmla="*/ 67 h 96"/>
                <a:gd name="T100" fmla="*/ 58 w 63"/>
                <a:gd name="T101" fmla="*/ 75 h 96"/>
                <a:gd name="T102" fmla="*/ 50 w 63"/>
                <a:gd name="T103" fmla="*/ 88 h 96"/>
                <a:gd name="T104" fmla="*/ 42 w 63"/>
                <a:gd name="T105" fmla="*/ 92 h 96"/>
                <a:gd name="T106" fmla="*/ 29 w 63"/>
                <a:gd name="T107" fmla="*/ 96 h 96"/>
                <a:gd name="T108" fmla="*/ 16 w 63"/>
                <a:gd name="T109" fmla="*/ 96 h 96"/>
                <a:gd name="T110" fmla="*/ 8 w 63"/>
                <a:gd name="T111" fmla="*/ 88 h 96"/>
                <a:gd name="T112" fmla="*/ 0 w 63"/>
                <a:gd name="T113" fmla="*/ 80 h 96"/>
                <a:gd name="T114" fmla="*/ 0 w 63"/>
                <a:gd name="T115" fmla="*/ 71 h 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3"/>
                <a:gd name="T175" fmla="*/ 0 h 96"/>
                <a:gd name="T176" fmla="*/ 63 w 63"/>
                <a:gd name="T177" fmla="*/ 96 h 9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3" h="96">
                  <a:moveTo>
                    <a:pt x="0" y="71"/>
                  </a:moveTo>
                  <a:lnTo>
                    <a:pt x="12" y="67"/>
                  </a:lnTo>
                  <a:lnTo>
                    <a:pt x="12" y="75"/>
                  </a:lnTo>
                  <a:lnTo>
                    <a:pt x="16" y="80"/>
                  </a:lnTo>
                  <a:lnTo>
                    <a:pt x="21" y="84"/>
                  </a:lnTo>
                  <a:lnTo>
                    <a:pt x="29" y="84"/>
                  </a:lnTo>
                  <a:lnTo>
                    <a:pt x="37" y="84"/>
                  </a:lnTo>
                  <a:lnTo>
                    <a:pt x="42" y="80"/>
                  </a:lnTo>
                  <a:lnTo>
                    <a:pt x="46" y="71"/>
                  </a:lnTo>
                  <a:lnTo>
                    <a:pt x="50" y="67"/>
                  </a:lnTo>
                  <a:lnTo>
                    <a:pt x="46" y="59"/>
                  </a:lnTo>
                  <a:lnTo>
                    <a:pt x="42" y="54"/>
                  </a:lnTo>
                  <a:lnTo>
                    <a:pt x="37" y="50"/>
                  </a:lnTo>
                  <a:lnTo>
                    <a:pt x="29" y="46"/>
                  </a:lnTo>
                  <a:lnTo>
                    <a:pt x="25" y="46"/>
                  </a:lnTo>
                  <a:lnTo>
                    <a:pt x="21" y="50"/>
                  </a:lnTo>
                  <a:lnTo>
                    <a:pt x="25" y="38"/>
                  </a:lnTo>
                  <a:lnTo>
                    <a:pt x="33" y="38"/>
                  </a:lnTo>
                  <a:lnTo>
                    <a:pt x="37" y="33"/>
                  </a:lnTo>
                  <a:lnTo>
                    <a:pt x="42" y="29"/>
                  </a:lnTo>
                  <a:lnTo>
                    <a:pt x="42" y="25"/>
                  </a:lnTo>
                  <a:lnTo>
                    <a:pt x="42" y="17"/>
                  </a:lnTo>
                  <a:lnTo>
                    <a:pt x="37" y="12"/>
                  </a:lnTo>
                  <a:lnTo>
                    <a:pt x="33" y="12"/>
                  </a:lnTo>
                  <a:lnTo>
                    <a:pt x="29" y="8"/>
                  </a:lnTo>
                  <a:lnTo>
                    <a:pt x="21" y="12"/>
                  </a:lnTo>
                  <a:lnTo>
                    <a:pt x="16" y="12"/>
                  </a:lnTo>
                  <a:lnTo>
                    <a:pt x="12" y="17"/>
                  </a:lnTo>
                  <a:lnTo>
                    <a:pt x="12" y="25"/>
                  </a:lnTo>
                  <a:lnTo>
                    <a:pt x="0" y="25"/>
                  </a:lnTo>
                  <a:lnTo>
                    <a:pt x="4" y="12"/>
                  </a:lnTo>
                  <a:lnTo>
                    <a:pt x="8" y="4"/>
                  </a:lnTo>
                  <a:lnTo>
                    <a:pt x="16" y="0"/>
                  </a:lnTo>
                  <a:lnTo>
                    <a:pt x="29" y="0"/>
                  </a:lnTo>
                  <a:lnTo>
                    <a:pt x="37" y="0"/>
                  </a:lnTo>
                  <a:lnTo>
                    <a:pt x="42" y="0"/>
                  </a:lnTo>
                  <a:lnTo>
                    <a:pt x="46" y="4"/>
                  </a:lnTo>
                  <a:lnTo>
                    <a:pt x="50" y="12"/>
                  </a:lnTo>
                  <a:lnTo>
                    <a:pt x="54" y="17"/>
                  </a:lnTo>
                  <a:lnTo>
                    <a:pt x="54" y="21"/>
                  </a:lnTo>
                  <a:lnTo>
                    <a:pt x="54" y="29"/>
                  </a:lnTo>
                  <a:lnTo>
                    <a:pt x="54" y="33"/>
                  </a:lnTo>
                  <a:lnTo>
                    <a:pt x="50" y="38"/>
                  </a:lnTo>
                  <a:lnTo>
                    <a:pt x="42" y="42"/>
                  </a:lnTo>
                  <a:lnTo>
                    <a:pt x="50" y="46"/>
                  </a:lnTo>
                  <a:lnTo>
                    <a:pt x="54" y="50"/>
                  </a:lnTo>
                  <a:lnTo>
                    <a:pt x="58" y="59"/>
                  </a:lnTo>
                  <a:lnTo>
                    <a:pt x="63" y="67"/>
                  </a:lnTo>
                  <a:lnTo>
                    <a:pt x="58" y="75"/>
                  </a:lnTo>
                  <a:lnTo>
                    <a:pt x="50" y="88"/>
                  </a:lnTo>
                  <a:lnTo>
                    <a:pt x="42" y="92"/>
                  </a:lnTo>
                  <a:lnTo>
                    <a:pt x="29" y="96"/>
                  </a:lnTo>
                  <a:lnTo>
                    <a:pt x="16" y="96"/>
                  </a:lnTo>
                  <a:lnTo>
                    <a:pt x="8" y="88"/>
                  </a:lnTo>
                  <a:lnTo>
                    <a:pt x="0" y="8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73" name="Freeform 17"/>
            <p:cNvSpPr>
              <a:spLocks noEditPoints="1"/>
            </p:cNvSpPr>
            <p:nvPr/>
          </p:nvSpPr>
          <p:spPr bwMode="auto">
            <a:xfrm>
              <a:off x="2074" y="3053"/>
              <a:ext cx="67" cy="97"/>
            </a:xfrm>
            <a:custGeom>
              <a:avLst/>
              <a:gdLst>
                <a:gd name="T0" fmla="*/ 42 w 67"/>
                <a:gd name="T1" fmla="*/ 97 h 97"/>
                <a:gd name="T2" fmla="*/ 42 w 67"/>
                <a:gd name="T3" fmla="*/ 71 h 97"/>
                <a:gd name="T4" fmla="*/ 0 w 67"/>
                <a:gd name="T5" fmla="*/ 71 h 97"/>
                <a:gd name="T6" fmla="*/ 0 w 67"/>
                <a:gd name="T7" fmla="*/ 59 h 97"/>
                <a:gd name="T8" fmla="*/ 46 w 67"/>
                <a:gd name="T9" fmla="*/ 0 h 97"/>
                <a:gd name="T10" fmla="*/ 55 w 67"/>
                <a:gd name="T11" fmla="*/ 0 h 97"/>
                <a:gd name="T12" fmla="*/ 55 w 67"/>
                <a:gd name="T13" fmla="*/ 59 h 97"/>
                <a:gd name="T14" fmla="*/ 67 w 67"/>
                <a:gd name="T15" fmla="*/ 59 h 97"/>
                <a:gd name="T16" fmla="*/ 67 w 67"/>
                <a:gd name="T17" fmla="*/ 71 h 97"/>
                <a:gd name="T18" fmla="*/ 55 w 67"/>
                <a:gd name="T19" fmla="*/ 71 h 97"/>
                <a:gd name="T20" fmla="*/ 55 w 67"/>
                <a:gd name="T21" fmla="*/ 97 h 97"/>
                <a:gd name="T22" fmla="*/ 42 w 67"/>
                <a:gd name="T23" fmla="*/ 97 h 97"/>
                <a:gd name="T24" fmla="*/ 42 w 67"/>
                <a:gd name="T25" fmla="*/ 59 h 97"/>
                <a:gd name="T26" fmla="*/ 42 w 67"/>
                <a:gd name="T27" fmla="*/ 25 h 97"/>
                <a:gd name="T28" fmla="*/ 17 w 67"/>
                <a:gd name="T29" fmla="*/ 59 h 97"/>
                <a:gd name="T30" fmla="*/ 42 w 67"/>
                <a:gd name="T31" fmla="*/ 59 h 9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7"/>
                <a:gd name="T49" fmla="*/ 0 h 97"/>
                <a:gd name="T50" fmla="*/ 67 w 67"/>
                <a:gd name="T51" fmla="*/ 97 h 9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7" h="97">
                  <a:moveTo>
                    <a:pt x="42" y="97"/>
                  </a:moveTo>
                  <a:lnTo>
                    <a:pt x="42" y="71"/>
                  </a:lnTo>
                  <a:lnTo>
                    <a:pt x="0" y="71"/>
                  </a:lnTo>
                  <a:lnTo>
                    <a:pt x="0" y="59"/>
                  </a:lnTo>
                  <a:lnTo>
                    <a:pt x="46" y="0"/>
                  </a:lnTo>
                  <a:lnTo>
                    <a:pt x="55" y="0"/>
                  </a:lnTo>
                  <a:lnTo>
                    <a:pt x="55" y="59"/>
                  </a:lnTo>
                  <a:lnTo>
                    <a:pt x="67" y="59"/>
                  </a:lnTo>
                  <a:lnTo>
                    <a:pt x="67" y="71"/>
                  </a:lnTo>
                  <a:lnTo>
                    <a:pt x="55" y="71"/>
                  </a:lnTo>
                  <a:lnTo>
                    <a:pt x="55" y="97"/>
                  </a:lnTo>
                  <a:lnTo>
                    <a:pt x="42" y="97"/>
                  </a:lnTo>
                  <a:close/>
                  <a:moveTo>
                    <a:pt x="42" y="59"/>
                  </a:moveTo>
                  <a:lnTo>
                    <a:pt x="42" y="25"/>
                  </a:lnTo>
                  <a:lnTo>
                    <a:pt x="17" y="59"/>
                  </a:lnTo>
                  <a:lnTo>
                    <a:pt x="42" y="5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74" name="Freeform 18"/>
            <p:cNvSpPr>
              <a:spLocks/>
            </p:cNvSpPr>
            <p:nvPr/>
          </p:nvSpPr>
          <p:spPr bwMode="auto">
            <a:xfrm>
              <a:off x="2662" y="3053"/>
              <a:ext cx="63" cy="97"/>
            </a:xfrm>
            <a:custGeom>
              <a:avLst/>
              <a:gdLst>
                <a:gd name="T0" fmla="*/ 0 w 63"/>
                <a:gd name="T1" fmla="*/ 71 h 97"/>
                <a:gd name="T2" fmla="*/ 12 w 63"/>
                <a:gd name="T3" fmla="*/ 67 h 97"/>
                <a:gd name="T4" fmla="*/ 12 w 63"/>
                <a:gd name="T5" fmla="*/ 76 h 97"/>
                <a:gd name="T6" fmla="*/ 17 w 63"/>
                <a:gd name="T7" fmla="*/ 80 h 97"/>
                <a:gd name="T8" fmla="*/ 25 w 63"/>
                <a:gd name="T9" fmla="*/ 84 h 97"/>
                <a:gd name="T10" fmla="*/ 29 w 63"/>
                <a:gd name="T11" fmla="*/ 84 h 97"/>
                <a:gd name="T12" fmla="*/ 38 w 63"/>
                <a:gd name="T13" fmla="*/ 84 h 97"/>
                <a:gd name="T14" fmla="*/ 46 w 63"/>
                <a:gd name="T15" fmla="*/ 80 h 97"/>
                <a:gd name="T16" fmla="*/ 50 w 63"/>
                <a:gd name="T17" fmla="*/ 71 h 97"/>
                <a:gd name="T18" fmla="*/ 50 w 63"/>
                <a:gd name="T19" fmla="*/ 63 h 97"/>
                <a:gd name="T20" fmla="*/ 50 w 63"/>
                <a:gd name="T21" fmla="*/ 55 h 97"/>
                <a:gd name="T22" fmla="*/ 46 w 63"/>
                <a:gd name="T23" fmla="*/ 46 h 97"/>
                <a:gd name="T24" fmla="*/ 38 w 63"/>
                <a:gd name="T25" fmla="*/ 42 h 97"/>
                <a:gd name="T26" fmla="*/ 29 w 63"/>
                <a:gd name="T27" fmla="*/ 42 h 97"/>
                <a:gd name="T28" fmla="*/ 25 w 63"/>
                <a:gd name="T29" fmla="*/ 42 h 97"/>
                <a:gd name="T30" fmla="*/ 21 w 63"/>
                <a:gd name="T31" fmla="*/ 42 h 97"/>
                <a:gd name="T32" fmla="*/ 17 w 63"/>
                <a:gd name="T33" fmla="*/ 46 h 97"/>
                <a:gd name="T34" fmla="*/ 12 w 63"/>
                <a:gd name="T35" fmla="*/ 50 h 97"/>
                <a:gd name="T36" fmla="*/ 0 w 63"/>
                <a:gd name="T37" fmla="*/ 50 h 97"/>
                <a:gd name="T38" fmla="*/ 12 w 63"/>
                <a:gd name="T39" fmla="*/ 0 h 97"/>
                <a:gd name="T40" fmla="*/ 59 w 63"/>
                <a:gd name="T41" fmla="*/ 0 h 97"/>
                <a:gd name="T42" fmla="*/ 59 w 63"/>
                <a:gd name="T43" fmla="*/ 13 h 97"/>
                <a:gd name="T44" fmla="*/ 21 w 63"/>
                <a:gd name="T45" fmla="*/ 13 h 97"/>
                <a:gd name="T46" fmla="*/ 17 w 63"/>
                <a:gd name="T47" fmla="*/ 38 h 97"/>
                <a:gd name="T48" fmla="*/ 25 w 63"/>
                <a:gd name="T49" fmla="*/ 34 h 97"/>
                <a:gd name="T50" fmla="*/ 33 w 63"/>
                <a:gd name="T51" fmla="*/ 29 h 97"/>
                <a:gd name="T52" fmla="*/ 46 w 63"/>
                <a:gd name="T53" fmla="*/ 34 h 97"/>
                <a:gd name="T54" fmla="*/ 54 w 63"/>
                <a:gd name="T55" fmla="*/ 38 h 97"/>
                <a:gd name="T56" fmla="*/ 59 w 63"/>
                <a:gd name="T57" fmla="*/ 50 h 97"/>
                <a:gd name="T58" fmla="*/ 63 w 63"/>
                <a:gd name="T59" fmla="*/ 63 h 97"/>
                <a:gd name="T60" fmla="*/ 59 w 63"/>
                <a:gd name="T61" fmla="*/ 76 h 97"/>
                <a:gd name="T62" fmla="*/ 54 w 63"/>
                <a:gd name="T63" fmla="*/ 84 h 97"/>
                <a:gd name="T64" fmla="*/ 46 w 63"/>
                <a:gd name="T65" fmla="*/ 92 h 97"/>
                <a:gd name="T66" fmla="*/ 38 w 63"/>
                <a:gd name="T67" fmla="*/ 97 h 97"/>
                <a:gd name="T68" fmla="*/ 29 w 63"/>
                <a:gd name="T69" fmla="*/ 97 h 97"/>
                <a:gd name="T70" fmla="*/ 17 w 63"/>
                <a:gd name="T71" fmla="*/ 92 h 97"/>
                <a:gd name="T72" fmla="*/ 8 w 63"/>
                <a:gd name="T73" fmla="*/ 88 h 97"/>
                <a:gd name="T74" fmla="*/ 4 w 63"/>
                <a:gd name="T75" fmla="*/ 80 h 97"/>
                <a:gd name="T76" fmla="*/ 0 w 63"/>
                <a:gd name="T77" fmla="*/ 71 h 9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3"/>
                <a:gd name="T118" fmla="*/ 0 h 97"/>
                <a:gd name="T119" fmla="*/ 63 w 63"/>
                <a:gd name="T120" fmla="*/ 97 h 9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3" h="97">
                  <a:moveTo>
                    <a:pt x="0" y="71"/>
                  </a:moveTo>
                  <a:lnTo>
                    <a:pt x="12" y="67"/>
                  </a:lnTo>
                  <a:lnTo>
                    <a:pt x="12" y="76"/>
                  </a:lnTo>
                  <a:lnTo>
                    <a:pt x="17" y="80"/>
                  </a:lnTo>
                  <a:lnTo>
                    <a:pt x="25" y="84"/>
                  </a:lnTo>
                  <a:lnTo>
                    <a:pt x="29" y="84"/>
                  </a:lnTo>
                  <a:lnTo>
                    <a:pt x="38" y="84"/>
                  </a:lnTo>
                  <a:lnTo>
                    <a:pt x="46" y="80"/>
                  </a:lnTo>
                  <a:lnTo>
                    <a:pt x="50" y="71"/>
                  </a:lnTo>
                  <a:lnTo>
                    <a:pt x="50" y="63"/>
                  </a:lnTo>
                  <a:lnTo>
                    <a:pt x="50" y="55"/>
                  </a:lnTo>
                  <a:lnTo>
                    <a:pt x="46" y="46"/>
                  </a:lnTo>
                  <a:lnTo>
                    <a:pt x="38" y="42"/>
                  </a:lnTo>
                  <a:lnTo>
                    <a:pt x="29" y="42"/>
                  </a:lnTo>
                  <a:lnTo>
                    <a:pt x="25" y="42"/>
                  </a:lnTo>
                  <a:lnTo>
                    <a:pt x="21" y="42"/>
                  </a:lnTo>
                  <a:lnTo>
                    <a:pt x="17" y="46"/>
                  </a:lnTo>
                  <a:lnTo>
                    <a:pt x="12" y="50"/>
                  </a:lnTo>
                  <a:lnTo>
                    <a:pt x="0" y="50"/>
                  </a:lnTo>
                  <a:lnTo>
                    <a:pt x="12" y="0"/>
                  </a:lnTo>
                  <a:lnTo>
                    <a:pt x="59" y="0"/>
                  </a:lnTo>
                  <a:lnTo>
                    <a:pt x="59" y="13"/>
                  </a:lnTo>
                  <a:lnTo>
                    <a:pt x="21" y="13"/>
                  </a:lnTo>
                  <a:lnTo>
                    <a:pt x="17" y="38"/>
                  </a:lnTo>
                  <a:lnTo>
                    <a:pt x="25" y="34"/>
                  </a:lnTo>
                  <a:lnTo>
                    <a:pt x="33" y="29"/>
                  </a:lnTo>
                  <a:lnTo>
                    <a:pt x="46" y="34"/>
                  </a:lnTo>
                  <a:lnTo>
                    <a:pt x="54" y="38"/>
                  </a:lnTo>
                  <a:lnTo>
                    <a:pt x="59" y="50"/>
                  </a:lnTo>
                  <a:lnTo>
                    <a:pt x="63" y="63"/>
                  </a:lnTo>
                  <a:lnTo>
                    <a:pt x="59" y="76"/>
                  </a:lnTo>
                  <a:lnTo>
                    <a:pt x="54" y="84"/>
                  </a:lnTo>
                  <a:lnTo>
                    <a:pt x="46" y="92"/>
                  </a:lnTo>
                  <a:lnTo>
                    <a:pt x="38" y="97"/>
                  </a:lnTo>
                  <a:lnTo>
                    <a:pt x="29" y="97"/>
                  </a:lnTo>
                  <a:lnTo>
                    <a:pt x="17" y="92"/>
                  </a:lnTo>
                  <a:lnTo>
                    <a:pt x="8" y="88"/>
                  </a:lnTo>
                  <a:lnTo>
                    <a:pt x="4" y="8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75" name="Freeform 19"/>
            <p:cNvSpPr>
              <a:spLocks noEditPoints="1"/>
            </p:cNvSpPr>
            <p:nvPr/>
          </p:nvSpPr>
          <p:spPr bwMode="auto">
            <a:xfrm>
              <a:off x="2078" y="2470"/>
              <a:ext cx="63" cy="96"/>
            </a:xfrm>
            <a:custGeom>
              <a:avLst/>
              <a:gdLst>
                <a:gd name="T0" fmla="*/ 63 w 63"/>
                <a:gd name="T1" fmla="*/ 25 h 96"/>
                <a:gd name="T2" fmla="*/ 51 w 63"/>
                <a:gd name="T3" fmla="*/ 25 h 96"/>
                <a:gd name="T4" fmla="*/ 47 w 63"/>
                <a:gd name="T5" fmla="*/ 21 h 96"/>
                <a:gd name="T6" fmla="*/ 47 w 63"/>
                <a:gd name="T7" fmla="*/ 17 h 96"/>
                <a:gd name="T8" fmla="*/ 38 w 63"/>
                <a:gd name="T9" fmla="*/ 12 h 96"/>
                <a:gd name="T10" fmla="*/ 34 w 63"/>
                <a:gd name="T11" fmla="*/ 8 h 96"/>
                <a:gd name="T12" fmla="*/ 30 w 63"/>
                <a:gd name="T13" fmla="*/ 12 h 96"/>
                <a:gd name="T14" fmla="*/ 21 w 63"/>
                <a:gd name="T15" fmla="*/ 12 h 96"/>
                <a:gd name="T16" fmla="*/ 17 w 63"/>
                <a:gd name="T17" fmla="*/ 17 h 96"/>
                <a:gd name="T18" fmla="*/ 13 w 63"/>
                <a:gd name="T19" fmla="*/ 25 h 96"/>
                <a:gd name="T20" fmla="*/ 13 w 63"/>
                <a:gd name="T21" fmla="*/ 33 h 96"/>
                <a:gd name="T22" fmla="*/ 13 w 63"/>
                <a:gd name="T23" fmla="*/ 46 h 96"/>
                <a:gd name="T24" fmla="*/ 17 w 63"/>
                <a:gd name="T25" fmla="*/ 38 h 96"/>
                <a:gd name="T26" fmla="*/ 21 w 63"/>
                <a:gd name="T27" fmla="*/ 33 h 96"/>
                <a:gd name="T28" fmla="*/ 30 w 63"/>
                <a:gd name="T29" fmla="*/ 33 h 96"/>
                <a:gd name="T30" fmla="*/ 34 w 63"/>
                <a:gd name="T31" fmla="*/ 33 h 96"/>
                <a:gd name="T32" fmla="*/ 47 w 63"/>
                <a:gd name="T33" fmla="*/ 33 h 96"/>
                <a:gd name="T34" fmla="*/ 55 w 63"/>
                <a:gd name="T35" fmla="*/ 42 h 96"/>
                <a:gd name="T36" fmla="*/ 59 w 63"/>
                <a:gd name="T37" fmla="*/ 50 h 96"/>
                <a:gd name="T38" fmla="*/ 63 w 63"/>
                <a:gd name="T39" fmla="*/ 63 h 96"/>
                <a:gd name="T40" fmla="*/ 63 w 63"/>
                <a:gd name="T41" fmla="*/ 71 h 96"/>
                <a:gd name="T42" fmla="*/ 59 w 63"/>
                <a:gd name="T43" fmla="*/ 80 h 96"/>
                <a:gd name="T44" fmla="*/ 55 w 63"/>
                <a:gd name="T45" fmla="*/ 88 h 96"/>
                <a:gd name="T46" fmla="*/ 47 w 63"/>
                <a:gd name="T47" fmla="*/ 92 h 96"/>
                <a:gd name="T48" fmla="*/ 42 w 63"/>
                <a:gd name="T49" fmla="*/ 96 h 96"/>
                <a:gd name="T50" fmla="*/ 34 w 63"/>
                <a:gd name="T51" fmla="*/ 96 h 96"/>
                <a:gd name="T52" fmla="*/ 17 w 63"/>
                <a:gd name="T53" fmla="*/ 92 h 96"/>
                <a:gd name="T54" fmla="*/ 9 w 63"/>
                <a:gd name="T55" fmla="*/ 84 h 96"/>
                <a:gd name="T56" fmla="*/ 5 w 63"/>
                <a:gd name="T57" fmla="*/ 75 h 96"/>
                <a:gd name="T58" fmla="*/ 0 w 63"/>
                <a:gd name="T59" fmla="*/ 67 h 96"/>
                <a:gd name="T60" fmla="*/ 0 w 63"/>
                <a:gd name="T61" fmla="*/ 50 h 96"/>
                <a:gd name="T62" fmla="*/ 0 w 63"/>
                <a:gd name="T63" fmla="*/ 33 h 96"/>
                <a:gd name="T64" fmla="*/ 5 w 63"/>
                <a:gd name="T65" fmla="*/ 21 h 96"/>
                <a:gd name="T66" fmla="*/ 9 w 63"/>
                <a:gd name="T67" fmla="*/ 8 h 96"/>
                <a:gd name="T68" fmla="*/ 17 w 63"/>
                <a:gd name="T69" fmla="*/ 4 h 96"/>
                <a:gd name="T70" fmla="*/ 26 w 63"/>
                <a:gd name="T71" fmla="*/ 0 h 96"/>
                <a:gd name="T72" fmla="*/ 34 w 63"/>
                <a:gd name="T73" fmla="*/ 0 h 96"/>
                <a:gd name="T74" fmla="*/ 47 w 63"/>
                <a:gd name="T75" fmla="*/ 0 h 96"/>
                <a:gd name="T76" fmla="*/ 55 w 63"/>
                <a:gd name="T77" fmla="*/ 4 h 96"/>
                <a:gd name="T78" fmla="*/ 59 w 63"/>
                <a:gd name="T79" fmla="*/ 12 h 96"/>
                <a:gd name="T80" fmla="*/ 63 w 63"/>
                <a:gd name="T81" fmla="*/ 25 h 96"/>
                <a:gd name="T82" fmla="*/ 13 w 63"/>
                <a:gd name="T83" fmla="*/ 63 h 96"/>
                <a:gd name="T84" fmla="*/ 13 w 63"/>
                <a:gd name="T85" fmla="*/ 67 h 96"/>
                <a:gd name="T86" fmla="*/ 13 w 63"/>
                <a:gd name="T87" fmla="*/ 75 h 96"/>
                <a:gd name="T88" fmla="*/ 17 w 63"/>
                <a:gd name="T89" fmla="*/ 80 h 96"/>
                <a:gd name="T90" fmla="*/ 21 w 63"/>
                <a:gd name="T91" fmla="*/ 84 h 96"/>
                <a:gd name="T92" fmla="*/ 26 w 63"/>
                <a:gd name="T93" fmla="*/ 84 h 96"/>
                <a:gd name="T94" fmla="*/ 30 w 63"/>
                <a:gd name="T95" fmla="*/ 84 h 96"/>
                <a:gd name="T96" fmla="*/ 38 w 63"/>
                <a:gd name="T97" fmla="*/ 84 h 96"/>
                <a:gd name="T98" fmla="*/ 47 w 63"/>
                <a:gd name="T99" fmla="*/ 80 h 96"/>
                <a:gd name="T100" fmla="*/ 51 w 63"/>
                <a:gd name="T101" fmla="*/ 71 h 96"/>
                <a:gd name="T102" fmla="*/ 51 w 63"/>
                <a:gd name="T103" fmla="*/ 63 h 96"/>
                <a:gd name="T104" fmla="*/ 51 w 63"/>
                <a:gd name="T105" fmla="*/ 54 h 96"/>
                <a:gd name="T106" fmla="*/ 47 w 63"/>
                <a:gd name="T107" fmla="*/ 50 h 96"/>
                <a:gd name="T108" fmla="*/ 38 w 63"/>
                <a:gd name="T109" fmla="*/ 46 h 96"/>
                <a:gd name="T110" fmla="*/ 30 w 63"/>
                <a:gd name="T111" fmla="*/ 42 h 96"/>
                <a:gd name="T112" fmla="*/ 26 w 63"/>
                <a:gd name="T113" fmla="*/ 46 h 96"/>
                <a:gd name="T114" fmla="*/ 17 w 63"/>
                <a:gd name="T115" fmla="*/ 50 h 96"/>
                <a:gd name="T116" fmla="*/ 13 w 63"/>
                <a:gd name="T117" fmla="*/ 54 h 96"/>
                <a:gd name="T118" fmla="*/ 13 w 63"/>
                <a:gd name="T119" fmla="*/ 63 h 9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3"/>
                <a:gd name="T181" fmla="*/ 0 h 96"/>
                <a:gd name="T182" fmla="*/ 63 w 63"/>
                <a:gd name="T183" fmla="*/ 96 h 9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3" h="96">
                  <a:moveTo>
                    <a:pt x="63" y="25"/>
                  </a:moveTo>
                  <a:lnTo>
                    <a:pt x="51" y="25"/>
                  </a:lnTo>
                  <a:lnTo>
                    <a:pt x="47" y="21"/>
                  </a:lnTo>
                  <a:lnTo>
                    <a:pt x="47" y="17"/>
                  </a:lnTo>
                  <a:lnTo>
                    <a:pt x="38" y="12"/>
                  </a:lnTo>
                  <a:lnTo>
                    <a:pt x="34" y="8"/>
                  </a:lnTo>
                  <a:lnTo>
                    <a:pt x="30" y="12"/>
                  </a:lnTo>
                  <a:lnTo>
                    <a:pt x="21" y="12"/>
                  </a:lnTo>
                  <a:lnTo>
                    <a:pt x="17" y="17"/>
                  </a:lnTo>
                  <a:lnTo>
                    <a:pt x="13" y="25"/>
                  </a:lnTo>
                  <a:lnTo>
                    <a:pt x="13" y="33"/>
                  </a:lnTo>
                  <a:lnTo>
                    <a:pt x="13" y="46"/>
                  </a:lnTo>
                  <a:lnTo>
                    <a:pt x="17" y="38"/>
                  </a:lnTo>
                  <a:lnTo>
                    <a:pt x="21" y="33"/>
                  </a:lnTo>
                  <a:lnTo>
                    <a:pt x="30" y="33"/>
                  </a:lnTo>
                  <a:lnTo>
                    <a:pt x="34" y="33"/>
                  </a:lnTo>
                  <a:lnTo>
                    <a:pt x="47" y="33"/>
                  </a:lnTo>
                  <a:lnTo>
                    <a:pt x="55" y="42"/>
                  </a:lnTo>
                  <a:lnTo>
                    <a:pt x="59" y="50"/>
                  </a:lnTo>
                  <a:lnTo>
                    <a:pt x="63" y="63"/>
                  </a:lnTo>
                  <a:lnTo>
                    <a:pt x="63" y="71"/>
                  </a:lnTo>
                  <a:lnTo>
                    <a:pt x="59" y="80"/>
                  </a:lnTo>
                  <a:lnTo>
                    <a:pt x="55" y="88"/>
                  </a:lnTo>
                  <a:lnTo>
                    <a:pt x="47" y="92"/>
                  </a:lnTo>
                  <a:lnTo>
                    <a:pt x="42" y="96"/>
                  </a:lnTo>
                  <a:lnTo>
                    <a:pt x="34" y="96"/>
                  </a:lnTo>
                  <a:lnTo>
                    <a:pt x="17" y="92"/>
                  </a:lnTo>
                  <a:lnTo>
                    <a:pt x="9" y="84"/>
                  </a:lnTo>
                  <a:lnTo>
                    <a:pt x="5" y="75"/>
                  </a:lnTo>
                  <a:lnTo>
                    <a:pt x="0" y="67"/>
                  </a:lnTo>
                  <a:lnTo>
                    <a:pt x="0" y="50"/>
                  </a:lnTo>
                  <a:lnTo>
                    <a:pt x="0" y="33"/>
                  </a:lnTo>
                  <a:lnTo>
                    <a:pt x="5" y="21"/>
                  </a:lnTo>
                  <a:lnTo>
                    <a:pt x="9" y="8"/>
                  </a:lnTo>
                  <a:lnTo>
                    <a:pt x="17" y="4"/>
                  </a:lnTo>
                  <a:lnTo>
                    <a:pt x="26" y="0"/>
                  </a:lnTo>
                  <a:lnTo>
                    <a:pt x="34" y="0"/>
                  </a:lnTo>
                  <a:lnTo>
                    <a:pt x="47" y="0"/>
                  </a:lnTo>
                  <a:lnTo>
                    <a:pt x="55" y="4"/>
                  </a:lnTo>
                  <a:lnTo>
                    <a:pt x="59" y="12"/>
                  </a:lnTo>
                  <a:lnTo>
                    <a:pt x="63" y="25"/>
                  </a:lnTo>
                  <a:close/>
                  <a:moveTo>
                    <a:pt x="13" y="63"/>
                  </a:moveTo>
                  <a:lnTo>
                    <a:pt x="13" y="67"/>
                  </a:lnTo>
                  <a:lnTo>
                    <a:pt x="13" y="75"/>
                  </a:lnTo>
                  <a:lnTo>
                    <a:pt x="17" y="80"/>
                  </a:lnTo>
                  <a:lnTo>
                    <a:pt x="21" y="84"/>
                  </a:lnTo>
                  <a:lnTo>
                    <a:pt x="26" y="84"/>
                  </a:lnTo>
                  <a:lnTo>
                    <a:pt x="30" y="84"/>
                  </a:lnTo>
                  <a:lnTo>
                    <a:pt x="38" y="84"/>
                  </a:lnTo>
                  <a:lnTo>
                    <a:pt x="47" y="80"/>
                  </a:lnTo>
                  <a:lnTo>
                    <a:pt x="51" y="71"/>
                  </a:lnTo>
                  <a:lnTo>
                    <a:pt x="51" y="63"/>
                  </a:lnTo>
                  <a:lnTo>
                    <a:pt x="51" y="54"/>
                  </a:lnTo>
                  <a:lnTo>
                    <a:pt x="47" y="50"/>
                  </a:lnTo>
                  <a:lnTo>
                    <a:pt x="38" y="46"/>
                  </a:lnTo>
                  <a:lnTo>
                    <a:pt x="30" y="42"/>
                  </a:lnTo>
                  <a:lnTo>
                    <a:pt x="26" y="46"/>
                  </a:lnTo>
                  <a:lnTo>
                    <a:pt x="17" y="50"/>
                  </a:lnTo>
                  <a:lnTo>
                    <a:pt x="13" y="54"/>
                  </a:lnTo>
                  <a:lnTo>
                    <a:pt x="13" y="6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76" name="Freeform 20"/>
            <p:cNvSpPr>
              <a:spLocks/>
            </p:cNvSpPr>
            <p:nvPr/>
          </p:nvSpPr>
          <p:spPr bwMode="auto">
            <a:xfrm>
              <a:off x="3149" y="2957"/>
              <a:ext cx="63" cy="96"/>
            </a:xfrm>
            <a:custGeom>
              <a:avLst/>
              <a:gdLst>
                <a:gd name="T0" fmla="*/ 0 w 63"/>
                <a:gd name="T1" fmla="*/ 67 h 96"/>
                <a:gd name="T2" fmla="*/ 12 w 63"/>
                <a:gd name="T3" fmla="*/ 67 h 96"/>
                <a:gd name="T4" fmla="*/ 12 w 63"/>
                <a:gd name="T5" fmla="*/ 75 h 96"/>
                <a:gd name="T6" fmla="*/ 16 w 63"/>
                <a:gd name="T7" fmla="*/ 79 h 96"/>
                <a:gd name="T8" fmla="*/ 21 w 63"/>
                <a:gd name="T9" fmla="*/ 84 h 96"/>
                <a:gd name="T10" fmla="*/ 29 w 63"/>
                <a:gd name="T11" fmla="*/ 84 h 96"/>
                <a:gd name="T12" fmla="*/ 37 w 63"/>
                <a:gd name="T13" fmla="*/ 84 h 96"/>
                <a:gd name="T14" fmla="*/ 42 w 63"/>
                <a:gd name="T15" fmla="*/ 79 h 96"/>
                <a:gd name="T16" fmla="*/ 46 w 63"/>
                <a:gd name="T17" fmla="*/ 71 h 96"/>
                <a:gd name="T18" fmla="*/ 50 w 63"/>
                <a:gd name="T19" fmla="*/ 63 h 96"/>
                <a:gd name="T20" fmla="*/ 46 w 63"/>
                <a:gd name="T21" fmla="*/ 54 h 96"/>
                <a:gd name="T22" fmla="*/ 42 w 63"/>
                <a:gd name="T23" fmla="*/ 46 h 96"/>
                <a:gd name="T24" fmla="*/ 37 w 63"/>
                <a:gd name="T25" fmla="*/ 42 h 96"/>
                <a:gd name="T26" fmla="*/ 29 w 63"/>
                <a:gd name="T27" fmla="*/ 42 h 96"/>
                <a:gd name="T28" fmla="*/ 25 w 63"/>
                <a:gd name="T29" fmla="*/ 42 h 96"/>
                <a:gd name="T30" fmla="*/ 21 w 63"/>
                <a:gd name="T31" fmla="*/ 42 h 96"/>
                <a:gd name="T32" fmla="*/ 16 w 63"/>
                <a:gd name="T33" fmla="*/ 46 h 96"/>
                <a:gd name="T34" fmla="*/ 12 w 63"/>
                <a:gd name="T35" fmla="*/ 50 h 96"/>
                <a:gd name="T36" fmla="*/ 0 w 63"/>
                <a:gd name="T37" fmla="*/ 46 h 96"/>
                <a:gd name="T38" fmla="*/ 8 w 63"/>
                <a:gd name="T39" fmla="*/ 0 h 96"/>
                <a:gd name="T40" fmla="*/ 54 w 63"/>
                <a:gd name="T41" fmla="*/ 0 h 96"/>
                <a:gd name="T42" fmla="*/ 54 w 63"/>
                <a:gd name="T43" fmla="*/ 12 h 96"/>
                <a:gd name="T44" fmla="*/ 21 w 63"/>
                <a:gd name="T45" fmla="*/ 12 h 96"/>
                <a:gd name="T46" fmla="*/ 16 w 63"/>
                <a:gd name="T47" fmla="*/ 37 h 96"/>
                <a:gd name="T48" fmla="*/ 25 w 63"/>
                <a:gd name="T49" fmla="*/ 29 h 96"/>
                <a:gd name="T50" fmla="*/ 33 w 63"/>
                <a:gd name="T51" fmla="*/ 29 h 96"/>
                <a:gd name="T52" fmla="*/ 42 w 63"/>
                <a:gd name="T53" fmla="*/ 33 h 96"/>
                <a:gd name="T54" fmla="*/ 54 w 63"/>
                <a:gd name="T55" fmla="*/ 37 h 96"/>
                <a:gd name="T56" fmla="*/ 58 w 63"/>
                <a:gd name="T57" fmla="*/ 50 h 96"/>
                <a:gd name="T58" fmla="*/ 63 w 63"/>
                <a:gd name="T59" fmla="*/ 63 h 96"/>
                <a:gd name="T60" fmla="*/ 58 w 63"/>
                <a:gd name="T61" fmla="*/ 71 h 96"/>
                <a:gd name="T62" fmla="*/ 54 w 63"/>
                <a:gd name="T63" fmla="*/ 84 h 96"/>
                <a:gd name="T64" fmla="*/ 46 w 63"/>
                <a:gd name="T65" fmla="*/ 92 h 96"/>
                <a:gd name="T66" fmla="*/ 37 w 63"/>
                <a:gd name="T67" fmla="*/ 92 h 96"/>
                <a:gd name="T68" fmla="*/ 29 w 63"/>
                <a:gd name="T69" fmla="*/ 96 h 96"/>
                <a:gd name="T70" fmla="*/ 16 w 63"/>
                <a:gd name="T71" fmla="*/ 92 h 96"/>
                <a:gd name="T72" fmla="*/ 8 w 63"/>
                <a:gd name="T73" fmla="*/ 88 h 96"/>
                <a:gd name="T74" fmla="*/ 0 w 63"/>
                <a:gd name="T75" fmla="*/ 79 h 96"/>
                <a:gd name="T76" fmla="*/ 0 w 63"/>
                <a:gd name="T77" fmla="*/ 67 h 9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3"/>
                <a:gd name="T118" fmla="*/ 0 h 96"/>
                <a:gd name="T119" fmla="*/ 63 w 63"/>
                <a:gd name="T120" fmla="*/ 96 h 9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3" h="96">
                  <a:moveTo>
                    <a:pt x="0" y="67"/>
                  </a:moveTo>
                  <a:lnTo>
                    <a:pt x="12" y="67"/>
                  </a:lnTo>
                  <a:lnTo>
                    <a:pt x="12" y="75"/>
                  </a:lnTo>
                  <a:lnTo>
                    <a:pt x="16" y="79"/>
                  </a:lnTo>
                  <a:lnTo>
                    <a:pt x="21" y="84"/>
                  </a:lnTo>
                  <a:lnTo>
                    <a:pt x="29" y="84"/>
                  </a:lnTo>
                  <a:lnTo>
                    <a:pt x="37" y="84"/>
                  </a:lnTo>
                  <a:lnTo>
                    <a:pt x="42" y="79"/>
                  </a:lnTo>
                  <a:lnTo>
                    <a:pt x="46" y="71"/>
                  </a:lnTo>
                  <a:lnTo>
                    <a:pt x="50" y="63"/>
                  </a:lnTo>
                  <a:lnTo>
                    <a:pt x="46" y="54"/>
                  </a:lnTo>
                  <a:lnTo>
                    <a:pt x="42" y="46"/>
                  </a:lnTo>
                  <a:lnTo>
                    <a:pt x="37" y="42"/>
                  </a:lnTo>
                  <a:lnTo>
                    <a:pt x="29" y="42"/>
                  </a:lnTo>
                  <a:lnTo>
                    <a:pt x="25" y="42"/>
                  </a:lnTo>
                  <a:lnTo>
                    <a:pt x="21" y="42"/>
                  </a:lnTo>
                  <a:lnTo>
                    <a:pt x="16" y="46"/>
                  </a:lnTo>
                  <a:lnTo>
                    <a:pt x="12" y="50"/>
                  </a:lnTo>
                  <a:lnTo>
                    <a:pt x="0" y="46"/>
                  </a:lnTo>
                  <a:lnTo>
                    <a:pt x="8" y="0"/>
                  </a:lnTo>
                  <a:lnTo>
                    <a:pt x="54" y="0"/>
                  </a:lnTo>
                  <a:lnTo>
                    <a:pt x="54" y="12"/>
                  </a:lnTo>
                  <a:lnTo>
                    <a:pt x="21" y="12"/>
                  </a:lnTo>
                  <a:lnTo>
                    <a:pt x="16" y="37"/>
                  </a:lnTo>
                  <a:lnTo>
                    <a:pt x="25" y="29"/>
                  </a:lnTo>
                  <a:lnTo>
                    <a:pt x="33" y="29"/>
                  </a:lnTo>
                  <a:lnTo>
                    <a:pt x="42" y="33"/>
                  </a:lnTo>
                  <a:lnTo>
                    <a:pt x="54" y="37"/>
                  </a:lnTo>
                  <a:lnTo>
                    <a:pt x="58" y="50"/>
                  </a:lnTo>
                  <a:lnTo>
                    <a:pt x="63" y="63"/>
                  </a:lnTo>
                  <a:lnTo>
                    <a:pt x="58" y="71"/>
                  </a:lnTo>
                  <a:lnTo>
                    <a:pt x="54" y="84"/>
                  </a:lnTo>
                  <a:lnTo>
                    <a:pt x="46" y="92"/>
                  </a:lnTo>
                  <a:lnTo>
                    <a:pt x="37" y="92"/>
                  </a:lnTo>
                  <a:lnTo>
                    <a:pt x="29" y="96"/>
                  </a:lnTo>
                  <a:lnTo>
                    <a:pt x="16" y="92"/>
                  </a:lnTo>
                  <a:lnTo>
                    <a:pt x="8" y="88"/>
                  </a:lnTo>
                  <a:lnTo>
                    <a:pt x="0" y="79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77" name="Freeform 21"/>
            <p:cNvSpPr>
              <a:spLocks/>
            </p:cNvSpPr>
            <p:nvPr/>
          </p:nvSpPr>
          <p:spPr bwMode="auto">
            <a:xfrm>
              <a:off x="3455" y="2046"/>
              <a:ext cx="63" cy="96"/>
            </a:xfrm>
            <a:custGeom>
              <a:avLst/>
              <a:gdLst>
                <a:gd name="T0" fmla="*/ 0 w 63"/>
                <a:gd name="T1" fmla="*/ 71 h 96"/>
                <a:gd name="T2" fmla="*/ 13 w 63"/>
                <a:gd name="T3" fmla="*/ 71 h 96"/>
                <a:gd name="T4" fmla="*/ 17 w 63"/>
                <a:gd name="T5" fmla="*/ 80 h 96"/>
                <a:gd name="T6" fmla="*/ 21 w 63"/>
                <a:gd name="T7" fmla="*/ 84 h 96"/>
                <a:gd name="T8" fmla="*/ 25 w 63"/>
                <a:gd name="T9" fmla="*/ 88 h 96"/>
                <a:gd name="T10" fmla="*/ 29 w 63"/>
                <a:gd name="T11" fmla="*/ 88 h 96"/>
                <a:gd name="T12" fmla="*/ 38 w 63"/>
                <a:gd name="T13" fmla="*/ 84 h 96"/>
                <a:gd name="T14" fmla="*/ 46 w 63"/>
                <a:gd name="T15" fmla="*/ 80 h 96"/>
                <a:gd name="T16" fmla="*/ 50 w 63"/>
                <a:gd name="T17" fmla="*/ 76 h 96"/>
                <a:gd name="T18" fmla="*/ 50 w 63"/>
                <a:gd name="T19" fmla="*/ 67 h 96"/>
                <a:gd name="T20" fmla="*/ 50 w 63"/>
                <a:gd name="T21" fmla="*/ 59 h 96"/>
                <a:gd name="T22" fmla="*/ 46 w 63"/>
                <a:gd name="T23" fmla="*/ 55 h 96"/>
                <a:gd name="T24" fmla="*/ 38 w 63"/>
                <a:gd name="T25" fmla="*/ 50 h 96"/>
                <a:gd name="T26" fmla="*/ 33 w 63"/>
                <a:gd name="T27" fmla="*/ 50 h 96"/>
                <a:gd name="T28" fmla="*/ 29 w 63"/>
                <a:gd name="T29" fmla="*/ 50 h 96"/>
                <a:gd name="T30" fmla="*/ 25 w 63"/>
                <a:gd name="T31" fmla="*/ 50 h 96"/>
                <a:gd name="T32" fmla="*/ 25 w 63"/>
                <a:gd name="T33" fmla="*/ 38 h 96"/>
                <a:gd name="T34" fmla="*/ 25 w 63"/>
                <a:gd name="T35" fmla="*/ 38 h 96"/>
                <a:gd name="T36" fmla="*/ 29 w 63"/>
                <a:gd name="T37" fmla="*/ 38 h 96"/>
                <a:gd name="T38" fmla="*/ 33 w 63"/>
                <a:gd name="T39" fmla="*/ 38 h 96"/>
                <a:gd name="T40" fmla="*/ 38 w 63"/>
                <a:gd name="T41" fmla="*/ 38 h 96"/>
                <a:gd name="T42" fmla="*/ 42 w 63"/>
                <a:gd name="T43" fmla="*/ 34 h 96"/>
                <a:gd name="T44" fmla="*/ 46 w 63"/>
                <a:gd name="T45" fmla="*/ 25 h 96"/>
                <a:gd name="T46" fmla="*/ 46 w 63"/>
                <a:gd name="T47" fmla="*/ 21 h 96"/>
                <a:gd name="T48" fmla="*/ 42 w 63"/>
                <a:gd name="T49" fmla="*/ 17 h 96"/>
                <a:gd name="T50" fmla="*/ 38 w 63"/>
                <a:gd name="T51" fmla="*/ 13 h 96"/>
                <a:gd name="T52" fmla="*/ 29 w 63"/>
                <a:gd name="T53" fmla="*/ 13 h 96"/>
                <a:gd name="T54" fmla="*/ 25 w 63"/>
                <a:gd name="T55" fmla="*/ 13 h 96"/>
                <a:gd name="T56" fmla="*/ 21 w 63"/>
                <a:gd name="T57" fmla="*/ 17 h 96"/>
                <a:gd name="T58" fmla="*/ 17 w 63"/>
                <a:gd name="T59" fmla="*/ 21 h 96"/>
                <a:gd name="T60" fmla="*/ 13 w 63"/>
                <a:gd name="T61" fmla="*/ 25 h 96"/>
                <a:gd name="T62" fmla="*/ 0 w 63"/>
                <a:gd name="T63" fmla="*/ 25 h 96"/>
                <a:gd name="T64" fmla="*/ 4 w 63"/>
                <a:gd name="T65" fmla="*/ 17 h 96"/>
                <a:gd name="T66" fmla="*/ 13 w 63"/>
                <a:gd name="T67" fmla="*/ 8 h 96"/>
                <a:gd name="T68" fmla="*/ 21 w 63"/>
                <a:gd name="T69" fmla="*/ 0 h 96"/>
                <a:gd name="T70" fmla="*/ 29 w 63"/>
                <a:gd name="T71" fmla="*/ 0 h 96"/>
                <a:gd name="T72" fmla="*/ 38 w 63"/>
                <a:gd name="T73" fmla="*/ 0 h 96"/>
                <a:gd name="T74" fmla="*/ 46 w 63"/>
                <a:gd name="T75" fmla="*/ 4 h 96"/>
                <a:gd name="T76" fmla="*/ 50 w 63"/>
                <a:gd name="T77" fmla="*/ 8 h 96"/>
                <a:gd name="T78" fmla="*/ 54 w 63"/>
                <a:gd name="T79" fmla="*/ 13 h 96"/>
                <a:gd name="T80" fmla="*/ 59 w 63"/>
                <a:gd name="T81" fmla="*/ 17 h 96"/>
                <a:gd name="T82" fmla="*/ 59 w 63"/>
                <a:gd name="T83" fmla="*/ 25 h 96"/>
                <a:gd name="T84" fmla="*/ 59 w 63"/>
                <a:gd name="T85" fmla="*/ 29 h 96"/>
                <a:gd name="T86" fmla="*/ 54 w 63"/>
                <a:gd name="T87" fmla="*/ 38 h 96"/>
                <a:gd name="T88" fmla="*/ 50 w 63"/>
                <a:gd name="T89" fmla="*/ 42 h 96"/>
                <a:gd name="T90" fmla="*/ 46 w 63"/>
                <a:gd name="T91" fmla="*/ 42 h 96"/>
                <a:gd name="T92" fmla="*/ 50 w 63"/>
                <a:gd name="T93" fmla="*/ 46 h 96"/>
                <a:gd name="T94" fmla="*/ 59 w 63"/>
                <a:gd name="T95" fmla="*/ 50 h 96"/>
                <a:gd name="T96" fmla="*/ 63 w 63"/>
                <a:gd name="T97" fmla="*/ 59 h 96"/>
                <a:gd name="T98" fmla="*/ 63 w 63"/>
                <a:gd name="T99" fmla="*/ 67 h 96"/>
                <a:gd name="T100" fmla="*/ 63 w 63"/>
                <a:gd name="T101" fmla="*/ 80 h 96"/>
                <a:gd name="T102" fmla="*/ 54 w 63"/>
                <a:gd name="T103" fmla="*/ 88 h 96"/>
                <a:gd name="T104" fmla="*/ 42 w 63"/>
                <a:gd name="T105" fmla="*/ 96 h 96"/>
                <a:gd name="T106" fmla="*/ 29 w 63"/>
                <a:gd name="T107" fmla="*/ 96 h 96"/>
                <a:gd name="T108" fmla="*/ 21 w 63"/>
                <a:gd name="T109" fmla="*/ 96 h 96"/>
                <a:gd name="T110" fmla="*/ 8 w 63"/>
                <a:gd name="T111" fmla="*/ 92 h 96"/>
                <a:gd name="T112" fmla="*/ 4 w 63"/>
                <a:gd name="T113" fmla="*/ 84 h 96"/>
                <a:gd name="T114" fmla="*/ 0 w 63"/>
                <a:gd name="T115" fmla="*/ 71 h 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3"/>
                <a:gd name="T175" fmla="*/ 0 h 96"/>
                <a:gd name="T176" fmla="*/ 63 w 63"/>
                <a:gd name="T177" fmla="*/ 96 h 9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3" h="96">
                  <a:moveTo>
                    <a:pt x="0" y="71"/>
                  </a:moveTo>
                  <a:lnTo>
                    <a:pt x="13" y="71"/>
                  </a:lnTo>
                  <a:lnTo>
                    <a:pt x="17" y="80"/>
                  </a:lnTo>
                  <a:lnTo>
                    <a:pt x="21" y="84"/>
                  </a:lnTo>
                  <a:lnTo>
                    <a:pt x="25" y="88"/>
                  </a:lnTo>
                  <a:lnTo>
                    <a:pt x="29" y="88"/>
                  </a:lnTo>
                  <a:lnTo>
                    <a:pt x="38" y="84"/>
                  </a:lnTo>
                  <a:lnTo>
                    <a:pt x="46" y="80"/>
                  </a:lnTo>
                  <a:lnTo>
                    <a:pt x="50" y="76"/>
                  </a:lnTo>
                  <a:lnTo>
                    <a:pt x="50" y="67"/>
                  </a:lnTo>
                  <a:lnTo>
                    <a:pt x="50" y="59"/>
                  </a:lnTo>
                  <a:lnTo>
                    <a:pt x="46" y="55"/>
                  </a:lnTo>
                  <a:lnTo>
                    <a:pt x="38" y="50"/>
                  </a:lnTo>
                  <a:lnTo>
                    <a:pt x="33" y="50"/>
                  </a:lnTo>
                  <a:lnTo>
                    <a:pt x="29" y="50"/>
                  </a:lnTo>
                  <a:lnTo>
                    <a:pt x="25" y="50"/>
                  </a:lnTo>
                  <a:lnTo>
                    <a:pt x="25" y="38"/>
                  </a:lnTo>
                  <a:lnTo>
                    <a:pt x="29" y="38"/>
                  </a:lnTo>
                  <a:lnTo>
                    <a:pt x="33" y="38"/>
                  </a:lnTo>
                  <a:lnTo>
                    <a:pt x="38" y="38"/>
                  </a:lnTo>
                  <a:lnTo>
                    <a:pt x="42" y="34"/>
                  </a:lnTo>
                  <a:lnTo>
                    <a:pt x="46" y="25"/>
                  </a:lnTo>
                  <a:lnTo>
                    <a:pt x="46" y="21"/>
                  </a:lnTo>
                  <a:lnTo>
                    <a:pt x="42" y="17"/>
                  </a:lnTo>
                  <a:lnTo>
                    <a:pt x="38" y="13"/>
                  </a:lnTo>
                  <a:lnTo>
                    <a:pt x="29" y="13"/>
                  </a:lnTo>
                  <a:lnTo>
                    <a:pt x="25" y="13"/>
                  </a:lnTo>
                  <a:lnTo>
                    <a:pt x="21" y="17"/>
                  </a:lnTo>
                  <a:lnTo>
                    <a:pt x="17" y="21"/>
                  </a:lnTo>
                  <a:lnTo>
                    <a:pt x="13" y="25"/>
                  </a:lnTo>
                  <a:lnTo>
                    <a:pt x="0" y="25"/>
                  </a:lnTo>
                  <a:lnTo>
                    <a:pt x="4" y="17"/>
                  </a:lnTo>
                  <a:lnTo>
                    <a:pt x="13" y="8"/>
                  </a:lnTo>
                  <a:lnTo>
                    <a:pt x="21" y="0"/>
                  </a:lnTo>
                  <a:lnTo>
                    <a:pt x="29" y="0"/>
                  </a:lnTo>
                  <a:lnTo>
                    <a:pt x="38" y="0"/>
                  </a:lnTo>
                  <a:lnTo>
                    <a:pt x="46" y="4"/>
                  </a:lnTo>
                  <a:lnTo>
                    <a:pt x="50" y="8"/>
                  </a:lnTo>
                  <a:lnTo>
                    <a:pt x="54" y="13"/>
                  </a:lnTo>
                  <a:lnTo>
                    <a:pt x="59" y="17"/>
                  </a:lnTo>
                  <a:lnTo>
                    <a:pt x="59" y="25"/>
                  </a:lnTo>
                  <a:lnTo>
                    <a:pt x="59" y="29"/>
                  </a:lnTo>
                  <a:lnTo>
                    <a:pt x="54" y="38"/>
                  </a:lnTo>
                  <a:lnTo>
                    <a:pt x="50" y="42"/>
                  </a:lnTo>
                  <a:lnTo>
                    <a:pt x="46" y="42"/>
                  </a:lnTo>
                  <a:lnTo>
                    <a:pt x="50" y="46"/>
                  </a:lnTo>
                  <a:lnTo>
                    <a:pt x="59" y="50"/>
                  </a:lnTo>
                  <a:lnTo>
                    <a:pt x="63" y="59"/>
                  </a:lnTo>
                  <a:lnTo>
                    <a:pt x="63" y="67"/>
                  </a:lnTo>
                  <a:lnTo>
                    <a:pt x="63" y="80"/>
                  </a:lnTo>
                  <a:lnTo>
                    <a:pt x="54" y="88"/>
                  </a:lnTo>
                  <a:lnTo>
                    <a:pt x="42" y="96"/>
                  </a:lnTo>
                  <a:lnTo>
                    <a:pt x="29" y="96"/>
                  </a:lnTo>
                  <a:lnTo>
                    <a:pt x="21" y="96"/>
                  </a:lnTo>
                  <a:lnTo>
                    <a:pt x="8" y="92"/>
                  </a:lnTo>
                  <a:lnTo>
                    <a:pt x="4" y="84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78" name="Freeform 22"/>
            <p:cNvSpPr>
              <a:spLocks noEditPoints="1"/>
            </p:cNvSpPr>
            <p:nvPr/>
          </p:nvSpPr>
          <p:spPr bwMode="auto">
            <a:xfrm>
              <a:off x="2272" y="2080"/>
              <a:ext cx="62" cy="96"/>
            </a:xfrm>
            <a:custGeom>
              <a:avLst/>
              <a:gdLst>
                <a:gd name="T0" fmla="*/ 62 w 62"/>
                <a:gd name="T1" fmla="*/ 25 h 96"/>
                <a:gd name="T2" fmla="*/ 50 w 62"/>
                <a:gd name="T3" fmla="*/ 25 h 96"/>
                <a:gd name="T4" fmla="*/ 50 w 62"/>
                <a:gd name="T5" fmla="*/ 21 h 96"/>
                <a:gd name="T6" fmla="*/ 46 w 62"/>
                <a:gd name="T7" fmla="*/ 16 h 96"/>
                <a:gd name="T8" fmla="*/ 41 w 62"/>
                <a:gd name="T9" fmla="*/ 12 h 96"/>
                <a:gd name="T10" fmla="*/ 33 w 62"/>
                <a:gd name="T11" fmla="*/ 12 h 96"/>
                <a:gd name="T12" fmla="*/ 29 w 62"/>
                <a:gd name="T13" fmla="*/ 12 h 96"/>
                <a:gd name="T14" fmla="*/ 25 w 62"/>
                <a:gd name="T15" fmla="*/ 12 h 96"/>
                <a:gd name="T16" fmla="*/ 20 w 62"/>
                <a:gd name="T17" fmla="*/ 21 h 96"/>
                <a:gd name="T18" fmla="*/ 16 w 62"/>
                <a:gd name="T19" fmla="*/ 25 h 96"/>
                <a:gd name="T20" fmla="*/ 12 w 62"/>
                <a:gd name="T21" fmla="*/ 33 h 96"/>
                <a:gd name="T22" fmla="*/ 12 w 62"/>
                <a:gd name="T23" fmla="*/ 46 h 96"/>
                <a:gd name="T24" fmla="*/ 16 w 62"/>
                <a:gd name="T25" fmla="*/ 42 h 96"/>
                <a:gd name="T26" fmla="*/ 20 w 62"/>
                <a:gd name="T27" fmla="*/ 37 h 96"/>
                <a:gd name="T28" fmla="*/ 29 w 62"/>
                <a:gd name="T29" fmla="*/ 33 h 96"/>
                <a:gd name="T30" fmla="*/ 37 w 62"/>
                <a:gd name="T31" fmla="*/ 33 h 96"/>
                <a:gd name="T32" fmla="*/ 46 w 62"/>
                <a:gd name="T33" fmla="*/ 37 h 96"/>
                <a:gd name="T34" fmla="*/ 54 w 62"/>
                <a:gd name="T35" fmla="*/ 42 h 96"/>
                <a:gd name="T36" fmla="*/ 62 w 62"/>
                <a:gd name="T37" fmla="*/ 54 h 96"/>
                <a:gd name="T38" fmla="*/ 62 w 62"/>
                <a:gd name="T39" fmla="*/ 67 h 96"/>
                <a:gd name="T40" fmla="*/ 62 w 62"/>
                <a:gd name="T41" fmla="*/ 75 h 96"/>
                <a:gd name="T42" fmla="*/ 58 w 62"/>
                <a:gd name="T43" fmla="*/ 83 h 96"/>
                <a:gd name="T44" fmla="*/ 54 w 62"/>
                <a:gd name="T45" fmla="*/ 88 h 96"/>
                <a:gd name="T46" fmla="*/ 50 w 62"/>
                <a:gd name="T47" fmla="*/ 92 h 96"/>
                <a:gd name="T48" fmla="*/ 41 w 62"/>
                <a:gd name="T49" fmla="*/ 96 h 96"/>
                <a:gd name="T50" fmla="*/ 33 w 62"/>
                <a:gd name="T51" fmla="*/ 96 h 96"/>
                <a:gd name="T52" fmla="*/ 20 w 62"/>
                <a:gd name="T53" fmla="*/ 96 h 96"/>
                <a:gd name="T54" fmla="*/ 8 w 62"/>
                <a:gd name="T55" fmla="*/ 88 h 96"/>
                <a:gd name="T56" fmla="*/ 4 w 62"/>
                <a:gd name="T57" fmla="*/ 79 h 96"/>
                <a:gd name="T58" fmla="*/ 0 w 62"/>
                <a:gd name="T59" fmla="*/ 67 h 96"/>
                <a:gd name="T60" fmla="*/ 0 w 62"/>
                <a:gd name="T61" fmla="*/ 50 h 96"/>
                <a:gd name="T62" fmla="*/ 0 w 62"/>
                <a:gd name="T63" fmla="*/ 33 h 96"/>
                <a:gd name="T64" fmla="*/ 4 w 62"/>
                <a:gd name="T65" fmla="*/ 21 h 96"/>
                <a:gd name="T66" fmla="*/ 8 w 62"/>
                <a:gd name="T67" fmla="*/ 12 h 96"/>
                <a:gd name="T68" fmla="*/ 16 w 62"/>
                <a:gd name="T69" fmla="*/ 4 h 96"/>
                <a:gd name="T70" fmla="*/ 25 w 62"/>
                <a:gd name="T71" fmla="*/ 0 h 96"/>
                <a:gd name="T72" fmla="*/ 33 w 62"/>
                <a:gd name="T73" fmla="*/ 0 h 96"/>
                <a:gd name="T74" fmla="*/ 46 w 62"/>
                <a:gd name="T75" fmla="*/ 0 h 96"/>
                <a:gd name="T76" fmla="*/ 54 w 62"/>
                <a:gd name="T77" fmla="*/ 8 h 96"/>
                <a:gd name="T78" fmla="*/ 58 w 62"/>
                <a:gd name="T79" fmla="*/ 16 h 96"/>
                <a:gd name="T80" fmla="*/ 62 w 62"/>
                <a:gd name="T81" fmla="*/ 25 h 96"/>
                <a:gd name="T82" fmla="*/ 12 w 62"/>
                <a:gd name="T83" fmla="*/ 62 h 96"/>
                <a:gd name="T84" fmla="*/ 12 w 62"/>
                <a:gd name="T85" fmla="*/ 71 h 96"/>
                <a:gd name="T86" fmla="*/ 16 w 62"/>
                <a:gd name="T87" fmla="*/ 75 h 96"/>
                <a:gd name="T88" fmla="*/ 16 w 62"/>
                <a:gd name="T89" fmla="*/ 79 h 96"/>
                <a:gd name="T90" fmla="*/ 20 w 62"/>
                <a:gd name="T91" fmla="*/ 83 h 96"/>
                <a:gd name="T92" fmla="*/ 25 w 62"/>
                <a:gd name="T93" fmla="*/ 88 h 96"/>
                <a:gd name="T94" fmla="*/ 33 w 62"/>
                <a:gd name="T95" fmla="*/ 88 h 96"/>
                <a:gd name="T96" fmla="*/ 41 w 62"/>
                <a:gd name="T97" fmla="*/ 83 h 96"/>
                <a:gd name="T98" fmla="*/ 46 w 62"/>
                <a:gd name="T99" fmla="*/ 79 h 96"/>
                <a:gd name="T100" fmla="*/ 50 w 62"/>
                <a:gd name="T101" fmla="*/ 75 h 96"/>
                <a:gd name="T102" fmla="*/ 50 w 62"/>
                <a:gd name="T103" fmla="*/ 67 h 96"/>
                <a:gd name="T104" fmla="*/ 50 w 62"/>
                <a:gd name="T105" fmla="*/ 58 h 96"/>
                <a:gd name="T106" fmla="*/ 46 w 62"/>
                <a:gd name="T107" fmla="*/ 50 h 96"/>
                <a:gd name="T108" fmla="*/ 41 w 62"/>
                <a:gd name="T109" fmla="*/ 46 h 96"/>
                <a:gd name="T110" fmla="*/ 33 w 62"/>
                <a:gd name="T111" fmla="*/ 46 h 96"/>
                <a:gd name="T112" fmla="*/ 25 w 62"/>
                <a:gd name="T113" fmla="*/ 46 h 96"/>
                <a:gd name="T114" fmla="*/ 16 w 62"/>
                <a:gd name="T115" fmla="*/ 50 h 96"/>
                <a:gd name="T116" fmla="*/ 12 w 62"/>
                <a:gd name="T117" fmla="*/ 58 h 96"/>
                <a:gd name="T118" fmla="*/ 12 w 62"/>
                <a:gd name="T119" fmla="*/ 62 h 9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2"/>
                <a:gd name="T181" fmla="*/ 0 h 96"/>
                <a:gd name="T182" fmla="*/ 62 w 62"/>
                <a:gd name="T183" fmla="*/ 96 h 9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2" h="96">
                  <a:moveTo>
                    <a:pt x="62" y="25"/>
                  </a:moveTo>
                  <a:lnTo>
                    <a:pt x="50" y="25"/>
                  </a:lnTo>
                  <a:lnTo>
                    <a:pt x="50" y="21"/>
                  </a:lnTo>
                  <a:lnTo>
                    <a:pt x="46" y="16"/>
                  </a:lnTo>
                  <a:lnTo>
                    <a:pt x="41" y="12"/>
                  </a:lnTo>
                  <a:lnTo>
                    <a:pt x="33" y="12"/>
                  </a:lnTo>
                  <a:lnTo>
                    <a:pt x="29" y="12"/>
                  </a:lnTo>
                  <a:lnTo>
                    <a:pt x="25" y="12"/>
                  </a:lnTo>
                  <a:lnTo>
                    <a:pt x="20" y="21"/>
                  </a:lnTo>
                  <a:lnTo>
                    <a:pt x="16" y="25"/>
                  </a:lnTo>
                  <a:lnTo>
                    <a:pt x="12" y="33"/>
                  </a:lnTo>
                  <a:lnTo>
                    <a:pt x="12" y="46"/>
                  </a:lnTo>
                  <a:lnTo>
                    <a:pt x="16" y="42"/>
                  </a:lnTo>
                  <a:lnTo>
                    <a:pt x="20" y="37"/>
                  </a:lnTo>
                  <a:lnTo>
                    <a:pt x="29" y="33"/>
                  </a:lnTo>
                  <a:lnTo>
                    <a:pt x="37" y="33"/>
                  </a:lnTo>
                  <a:lnTo>
                    <a:pt x="46" y="37"/>
                  </a:lnTo>
                  <a:lnTo>
                    <a:pt x="54" y="42"/>
                  </a:lnTo>
                  <a:lnTo>
                    <a:pt x="62" y="54"/>
                  </a:lnTo>
                  <a:lnTo>
                    <a:pt x="62" y="67"/>
                  </a:lnTo>
                  <a:lnTo>
                    <a:pt x="62" y="75"/>
                  </a:lnTo>
                  <a:lnTo>
                    <a:pt x="58" y="83"/>
                  </a:lnTo>
                  <a:lnTo>
                    <a:pt x="54" y="88"/>
                  </a:lnTo>
                  <a:lnTo>
                    <a:pt x="50" y="92"/>
                  </a:lnTo>
                  <a:lnTo>
                    <a:pt x="41" y="96"/>
                  </a:lnTo>
                  <a:lnTo>
                    <a:pt x="33" y="96"/>
                  </a:lnTo>
                  <a:lnTo>
                    <a:pt x="20" y="96"/>
                  </a:lnTo>
                  <a:lnTo>
                    <a:pt x="8" y="88"/>
                  </a:lnTo>
                  <a:lnTo>
                    <a:pt x="4" y="79"/>
                  </a:lnTo>
                  <a:lnTo>
                    <a:pt x="0" y="67"/>
                  </a:lnTo>
                  <a:lnTo>
                    <a:pt x="0" y="50"/>
                  </a:lnTo>
                  <a:lnTo>
                    <a:pt x="0" y="33"/>
                  </a:lnTo>
                  <a:lnTo>
                    <a:pt x="4" y="21"/>
                  </a:lnTo>
                  <a:lnTo>
                    <a:pt x="8" y="12"/>
                  </a:lnTo>
                  <a:lnTo>
                    <a:pt x="16" y="4"/>
                  </a:lnTo>
                  <a:lnTo>
                    <a:pt x="25" y="0"/>
                  </a:lnTo>
                  <a:lnTo>
                    <a:pt x="33" y="0"/>
                  </a:lnTo>
                  <a:lnTo>
                    <a:pt x="46" y="0"/>
                  </a:lnTo>
                  <a:lnTo>
                    <a:pt x="54" y="8"/>
                  </a:lnTo>
                  <a:lnTo>
                    <a:pt x="58" y="16"/>
                  </a:lnTo>
                  <a:lnTo>
                    <a:pt x="62" y="25"/>
                  </a:lnTo>
                  <a:close/>
                  <a:moveTo>
                    <a:pt x="12" y="62"/>
                  </a:moveTo>
                  <a:lnTo>
                    <a:pt x="12" y="71"/>
                  </a:lnTo>
                  <a:lnTo>
                    <a:pt x="16" y="75"/>
                  </a:lnTo>
                  <a:lnTo>
                    <a:pt x="16" y="79"/>
                  </a:lnTo>
                  <a:lnTo>
                    <a:pt x="20" y="83"/>
                  </a:lnTo>
                  <a:lnTo>
                    <a:pt x="25" y="88"/>
                  </a:lnTo>
                  <a:lnTo>
                    <a:pt x="33" y="88"/>
                  </a:lnTo>
                  <a:lnTo>
                    <a:pt x="41" y="83"/>
                  </a:lnTo>
                  <a:lnTo>
                    <a:pt x="46" y="79"/>
                  </a:lnTo>
                  <a:lnTo>
                    <a:pt x="50" y="75"/>
                  </a:lnTo>
                  <a:lnTo>
                    <a:pt x="50" y="67"/>
                  </a:lnTo>
                  <a:lnTo>
                    <a:pt x="50" y="58"/>
                  </a:lnTo>
                  <a:lnTo>
                    <a:pt x="46" y="50"/>
                  </a:lnTo>
                  <a:lnTo>
                    <a:pt x="41" y="46"/>
                  </a:lnTo>
                  <a:lnTo>
                    <a:pt x="33" y="46"/>
                  </a:lnTo>
                  <a:lnTo>
                    <a:pt x="25" y="46"/>
                  </a:lnTo>
                  <a:lnTo>
                    <a:pt x="16" y="50"/>
                  </a:lnTo>
                  <a:lnTo>
                    <a:pt x="12" y="58"/>
                  </a:lnTo>
                  <a:lnTo>
                    <a:pt x="12" y="6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79" name="Line 26"/>
            <p:cNvSpPr>
              <a:spLocks noChangeShapeType="1"/>
            </p:cNvSpPr>
            <p:nvPr/>
          </p:nvSpPr>
          <p:spPr bwMode="auto">
            <a:xfrm flipH="1">
              <a:off x="2750" y="1916"/>
              <a:ext cx="315" cy="3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80" name="Line 27"/>
            <p:cNvSpPr>
              <a:spLocks noChangeShapeType="1"/>
            </p:cNvSpPr>
            <p:nvPr/>
          </p:nvSpPr>
          <p:spPr bwMode="auto">
            <a:xfrm>
              <a:off x="2750" y="2231"/>
              <a:ext cx="1" cy="5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81" name="Line 28"/>
            <p:cNvSpPr>
              <a:spLocks noChangeShapeType="1"/>
            </p:cNvSpPr>
            <p:nvPr/>
          </p:nvSpPr>
          <p:spPr bwMode="auto">
            <a:xfrm>
              <a:off x="2456" y="2524"/>
              <a:ext cx="583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82" name="Line 29"/>
            <p:cNvSpPr>
              <a:spLocks noChangeShapeType="1"/>
            </p:cNvSpPr>
            <p:nvPr/>
          </p:nvSpPr>
          <p:spPr bwMode="auto">
            <a:xfrm flipV="1">
              <a:off x="3039" y="2214"/>
              <a:ext cx="307" cy="3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83" name="Line 30"/>
            <p:cNvSpPr>
              <a:spLocks noChangeShapeType="1"/>
            </p:cNvSpPr>
            <p:nvPr/>
          </p:nvSpPr>
          <p:spPr bwMode="auto">
            <a:xfrm>
              <a:off x="3191" y="2075"/>
              <a:ext cx="1" cy="5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84" name="Line 31"/>
            <p:cNvSpPr>
              <a:spLocks noChangeShapeType="1"/>
            </p:cNvSpPr>
            <p:nvPr/>
          </p:nvSpPr>
          <p:spPr bwMode="auto">
            <a:xfrm flipH="1">
              <a:off x="2616" y="2075"/>
              <a:ext cx="570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85" name="Freeform 32"/>
            <p:cNvSpPr>
              <a:spLocks/>
            </p:cNvSpPr>
            <p:nvPr/>
          </p:nvSpPr>
          <p:spPr bwMode="auto">
            <a:xfrm>
              <a:off x="3266" y="2373"/>
              <a:ext cx="34" cy="97"/>
            </a:xfrm>
            <a:custGeom>
              <a:avLst/>
              <a:gdLst>
                <a:gd name="T0" fmla="*/ 34 w 34"/>
                <a:gd name="T1" fmla="*/ 97 h 97"/>
                <a:gd name="T2" fmla="*/ 21 w 34"/>
                <a:gd name="T3" fmla="*/ 97 h 97"/>
                <a:gd name="T4" fmla="*/ 21 w 34"/>
                <a:gd name="T5" fmla="*/ 21 h 97"/>
                <a:gd name="T6" fmla="*/ 17 w 34"/>
                <a:gd name="T7" fmla="*/ 25 h 97"/>
                <a:gd name="T8" fmla="*/ 8 w 34"/>
                <a:gd name="T9" fmla="*/ 30 h 97"/>
                <a:gd name="T10" fmla="*/ 4 w 34"/>
                <a:gd name="T11" fmla="*/ 34 h 97"/>
                <a:gd name="T12" fmla="*/ 0 w 34"/>
                <a:gd name="T13" fmla="*/ 38 h 97"/>
                <a:gd name="T14" fmla="*/ 0 w 34"/>
                <a:gd name="T15" fmla="*/ 25 h 97"/>
                <a:gd name="T16" fmla="*/ 8 w 34"/>
                <a:gd name="T17" fmla="*/ 21 h 97"/>
                <a:gd name="T18" fmla="*/ 17 w 34"/>
                <a:gd name="T19" fmla="*/ 13 h 97"/>
                <a:gd name="T20" fmla="*/ 21 w 34"/>
                <a:gd name="T21" fmla="*/ 9 h 97"/>
                <a:gd name="T22" fmla="*/ 25 w 34"/>
                <a:gd name="T23" fmla="*/ 0 h 97"/>
                <a:gd name="T24" fmla="*/ 34 w 34"/>
                <a:gd name="T25" fmla="*/ 0 h 97"/>
                <a:gd name="T26" fmla="*/ 34 w 34"/>
                <a:gd name="T27" fmla="*/ 97 h 9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4"/>
                <a:gd name="T43" fmla="*/ 0 h 97"/>
                <a:gd name="T44" fmla="*/ 34 w 34"/>
                <a:gd name="T45" fmla="*/ 97 h 9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4" h="97">
                  <a:moveTo>
                    <a:pt x="34" y="97"/>
                  </a:moveTo>
                  <a:lnTo>
                    <a:pt x="21" y="97"/>
                  </a:lnTo>
                  <a:lnTo>
                    <a:pt x="21" y="21"/>
                  </a:lnTo>
                  <a:lnTo>
                    <a:pt x="17" y="25"/>
                  </a:lnTo>
                  <a:lnTo>
                    <a:pt x="8" y="30"/>
                  </a:lnTo>
                  <a:lnTo>
                    <a:pt x="4" y="34"/>
                  </a:lnTo>
                  <a:lnTo>
                    <a:pt x="0" y="38"/>
                  </a:lnTo>
                  <a:lnTo>
                    <a:pt x="0" y="25"/>
                  </a:lnTo>
                  <a:lnTo>
                    <a:pt x="8" y="21"/>
                  </a:lnTo>
                  <a:lnTo>
                    <a:pt x="17" y="13"/>
                  </a:lnTo>
                  <a:lnTo>
                    <a:pt x="21" y="9"/>
                  </a:lnTo>
                  <a:lnTo>
                    <a:pt x="25" y="0"/>
                  </a:lnTo>
                  <a:lnTo>
                    <a:pt x="34" y="0"/>
                  </a:lnTo>
                  <a:lnTo>
                    <a:pt x="34" y="9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86" name="Freeform 33"/>
            <p:cNvSpPr>
              <a:spLocks/>
            </p:cNvSpPr>
            <p:nvPr/>
          </p:nvSpPr>
          <p:spPr bwMode="auto">
            <a:xfrm>
              <a:off x="3081" y="2545"/>
              <a:ext cx="63" cy="97"/>
            </a:xfrm>
            <a:custGeom>
              <a:avLst/>
              <a:gdLst>
                <a:gd name="T0" fmla="*/ 0 w 63"/>
                <a:gd name="T1" fmla="*/ 72 h 97"/>
                <a:gd name="T2" fmla="*/ 13 w 63"/>
                <a:gd name="T3" fmla="*/ 67 h 97"/>
                <a:gd name="T4" fmla="*/ 17 w 63"/>
                <a:gd name="T5" fmla="*/ 76 h 97"/>
                <a:gd name="T6" fmla="*/ 21 w 63"/>
                <a:gd name="T7" fmla="*/ 80 h 97"/>
                <a:gd name="T8" fmla="*/ 26 w 63"/>
                <a:gd name="T9" fmla="*/ 84 h 97"/>
                <a:gd name="T10" fmla="*/ 34 w 63"/>
                <a:gd name="T11" fmla="*/ 84 h 97"/>
                <a:gd name="T12" fmla="*/ 38 w 63"/>
                <a:gd name="T13" fmla="*/ 84 h 97"/>
                <a:gd name="T14" fmla="*/ 47 w 63"/>
                <a:gd name="T15" fmla="*/ 80 h 97"/>
                <a:gd name="T16" fmla="*/ 51 w 63"/>
                <a:gd name="T17" fmla="*/ 72 h 97"/>
                <a:gd name="T18" fmla="*/ 51 w 63"/>
                <a:gd name="T19" fmla="*/ 63 h 97"/>
                <a:gd name="T20" fmla="*/ 51 w 63"/>
                <a:gd name="T21" fmla="*/ 55 h 97"/>
                <a:gd name="T22" fmla="*/ 47 w 63"/>
                <a:gd name="T23" fmla="*/ 47 h 97"/>
                <a:gd name="T24" fmla="*/ 42 w 63"/>
                <a:gd name="T25" fmla="*/ 42 h 97"/>
                <a:gd name="T26" fmla="*/ 34 w 63"/>
                <a:gd name="T27" fmla="*/ 42 h 97"/>
                <a:gd name="T28" fmla="*/ 26 w 63"/>
                <a:gd name="T29" fmla="*/ 42 h 97"/>
                <a:gd name="T30" fmla="*/ 21 w 63"/>
                <a:gd name="T31" fmla="*/ 47 h 97"/>
                <a:gd name="T32" fmla="*/ 17 w 63"/>
                <a:gd name="T33" fmla="*/ 47 h 97"/>
                <a:gd name="T34" fmla="*/ 17 w 63"/>
                <a:gd name="T35" fmla="*/ 51 h 97"/>
                <a:gd name="T36" fmla="*/ 5 w 63"/>
                <a:gd name="T37" fmla="*/ 51 h 97"/>
                <a:gd name="T38" fmla="*/ 13 w 63"/>
                <a:gd name="T39" fmla="*/ 0 h 97"/>
                <a:gd name="T40" fmla="*/ 59 w 63"/>
                <a:gd name="T41" fmla="*/ 0 h 97"/>
                <a:gd name="T42" fmla="*/ 59 w 63"/>
                <a:gd name="T43" fmla="*/ 13 h 97"/>
                <a:gd name="T44" fmla="*/ 21 w 63"/>
                <a:gd name="T45" fmla="*/ 13 h 97"/>
                <a:gd name="T46" fmla="*/ 17 w 63"/>
                <a:gd name="T47" fmla="*/ 38 h 97"/>
                <a:gd name="T48" fmla="*/ 26 w 63"/>
                <a:gd name="T49" fmla="*/ 34 h 97"/>
                <a:gd name="T50" fmla="*/ 34 w 63"/>
                <a:gd name="T51" fmla="*/ 30 h 97"/>
                <a:gd name="T52" fmla="*/ 47 w 63"/>
                <a:gd name="T53" fmla="*/ 34 h 97"/>
                <a:gd name="T54" fmla="*/ 55 w 63"/>
                <a:gd name="T55" fmla="*/ 38 h 97"/>
                <a:gd name="T56" fmla="*/ 63 w 63"/>
                <a:gd name="T57" fmla="*/ 51 h 97"/>
                <a:gd name="T58" fmla="*/ 63 w 63"/>
                <a:gd name="T59" fmla="*/ 63 h 97"/>
                <a:gd name="T60" fmla="*/ 63 w 63"/>
                <a:gd name="T61" fmla="*/ 76 h 97"/>
                <a:gd name="T62" fmla="*/ 55 w 63"/>
                <a:gd name="T63" fmla="*/ 84 h 97"/>
                <a:gd name="T64" fmla="*/ 51 w 63"/>
                <a:gd name="T65" fmla="*/ 93 h 97"/>
                <a:gd name="T66" fmla="*/ 42 w 63"/>
                <a:gd name="T67" fmla="*/ 97 h 97"/>
                <a:gd name="T68" fmla="*/ 30 w 63"/>
                <a:gd name="T69" fmla="*/ 97 h 97"/>
                <a:gd name="T70" fmla="*/ 21 w 63"/>
                <a:gd name="T71" fmla="*/ 97 h 97"/>
                <a:gd name="T72" fmla="*/ 9 w 63"/>
                <a:gd name="T73" fmla="*/ 88 h 97"/>
                <a:gd name="T74" fmla="*/ 5 w 63"/>
                <a:gd name="T75" fmla="*/ 80 h 97"/>
                <a:gd name="T76" fmla="*/ 0 w 63"/>
                <a:gd name="T77" fmla="*/ 72 h 9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3"/>
                <a:gd name="T118" fmla="*/ 0 h 97"/>
                <a:gd name="T119" fmla="*/ 63 w 63"/>
                <a:gd name="T120" fmla="*/ 97 h 9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3" h="97">
                  <a:moveTo>
                    <a:pt x="0" y="72"/>
                  </a:moveTo>
                  <a:lnTo>
                    <a:pt x="13" y="67"/>
                  </a:lnTo>
                  <a:lnTo>
                    <a:pt x="17" y="76"/>
                  </a:lnTo>
                  <a:lnTo>
                    <a:pt x="21" y="80"/>
                  </a:lnTo>
                  <a:lnTo>
                    <a:pt x="26" y="84"/>
                  </a:lnTo>
                  <a:lnTo>
                    <a:pt x="34" y="84"/>
                  </a:lnTo>
                  <a:lnTo>
                    <a:pt x="38" y="84"/>
                  </a:lnTo>
                  <a:lnTo>
                    <a:pt x="47" y="80"/>
                  </a:lnTo>
                  <a:lnTo>
                    <a:pt x="51" y="72"/>
                  </a:lnTo>
                  <a:lnTo>
                    <a:pt x="51" y="63"/>
                  </a:lnTo>
                  <a:lnTo>
                    <a:pt x="51" y="55"/>
                  </a:lnTo>
                  <a:lnTo>
                    <a:pt x="47" y="47"/>
                  </a:lnTo>
                  <a:lnTo>
                    <a:pt x="42" y="42"/>
                  </a:lnTo>
                  <a:lnTo>
                    <a:pt x="34" y="42"/>
                  </a:lnTo>
                  <a:lnTo>
                    <a:pt x="26" y="42"/>
                  </a:lnTo>
                  <a:lnTo>
                    <a:pt x="21" y="47"/>
                  </a:lnTo>
                  <a:lnTo>
                    <a:pt x="17" y="47"/>
                  </a:lnTo>
                  <a:lnTo>
                    <a:pt x="17" y="51"/>
                  </a:lnTo>
                  <a:lnTo>
                    <a:pt x="5" y="51"/>
                  </a:lnTo>
                  <a:lnTo>
                    <a:pt x="13" y="0"/>
                  </a:lnTo>
                  <a:lnTo>
                    <a:pt x="59" y="0"/>
                  </a:lnTo>
                  <a:lnTo>
                    <a:pt x="59" y="13"/>
                  </a:lnTo>
                  <a:lnTo>
                    <a:pt x="21" y="13"/>
                  </a:lnTo>
                  <a:lnTo>
                    <a:pt x="17" y="38"/>
                  </a:lnTo>
                  <a:lnTo>
                    <a:pt x="26" y="34"/>
                  </a:lnTo>
                  <a:lnTo>
                    <a:pt x="34" y="30"/>
                  </a:lnTo>
                  <a:lnTo>
                    <a:pt x="47" y="34"/>
                  </a:lnTo>
                  <a:lnTo>
                    <a:pt x="55" y="38"/>
                  </a:lnTo>
                  <a:lnTo>
                    <a:pt x="63" y="51"/>
                  </a:lnTo>
                  <a:lnTo>
                    <a:pt x="63" y="63"/>
                  </a:lnTo>
                  <a:lnTo>
                    <a:pt x="63" y="76"/>
                  </a:lnTo>
                  <a:lnTo>
                    <a:pt x="55" y="84"/>
                  </a:lnTo>
                  <a:lnTo>
                    <a:pt x="51" y="93"/>
                  </a:lnTo>
                  <a:lnTo>
                    <a:pt x="42" y="97"/>
                  </a:lnTo>
                  <a:lnTo>
                    <a:pt x="30" y="97"/>
                  </a:lnTo>
                  <a:lnTo>
                    <a:pt x="21" y="97"/>
                  </a:lnTo>
                  <a:lnTo>
                    <a:pt x="9" y="88"/>
                  </a:lnTo>
                  <a:lnTo>
                    <a:pt x="5" y="80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87" name="Freeform 34"/>
            <p:cNvSpPr>
              <a:spLocks/>
            </p:cNvSpPr>
            <p:nvPr/>
          </p:nvSpPr>
          <p:spPr bwMode="auto">
            <a:xfrm>
              <a:off x="2859" y="2608"/>
              <a:ext cx="63" cy="97"/>
            </a:xfrm>
            <a:custGeom>
              <a:avLst/>
              <a:gdLst>
                <a:gd name="T0" fmla="*/ 0 w 63"/>
                <a:gd name="T1" fmla="*/ 72 h 97"/>
                <a:gd name="T2" fmla="*/ 13 w 63"/>
                <a:gd name="T3" fmla="*/ 72 h 97"/>
                <a:gd name="T4" fmla="*/ 17 w 63"/>
                <a:gd name="T5" fmla="*/ 76 h 97"/>
                <a:gd name="T6" fmla="*/ 21 w 63"/>
                <a:gd name="T7" fmla="*/ 84 h 97"/>
                <a:gd name="T8" fmla="*/ 25 w 63"/>
                <a:gd name="T9" fmla="*/ 84 h 97"/>
                <a:gd name="T10" fmla="*/ 34 w 63"/>
                <a:gd name="T11" fmla="*/ 88 h 97"/>
                <a:gd name="T12" fmla="*/ 42 w 63"/>
                <a:gd name="T13" fmla="*/ 84 h 97"/>
                <a:gd name="T14" fmla="*/ 46 w 63"/>
                <a:gd name="T15" fmla="*/ 80 h 97"/>
                <a:gd name="T16" fmla="*/ 50 w 63"/>
                <a:gd name="T17" fmla="*/ 72 h 97"/>
                <a:gd name="T18" fmla="*/ 50 w 63"/>
                <a:gd name="T19" fmla="*/ 63 h 97"/>
                <a:gd name="T20" fmla="*/ 50 w 63"/>
                <a:gd name="T21" fmla="*/ 55 h 97"/>
                <a:gd name="T22" fmla="*/ 46 w 63"/>
                <a:gd name="T23" fmla="*/ 51 h 97"/>
                <a:gd name="T24" fmla="*/ 42 w 63"/>
                <a:gd name="T25" fmla="*/ 46 h 97"/>
                <a:gd name="T26" fmla="*/ 34 w 63"/>
                <a:gd name="T27" fmla="*/ 42 h 97"/>
                <a:gd name="T28" fmla="*/ 25 w 63"/>
                <a:gd name="T29" fmla="*/ 42 h 97"/>
                <a:gd name="T30" fmla="*/ 21 w 63"/>
                <a:gd name="T31" fmla="*/ 46 h 97"/>
                <a:gd name="T32" fmla="*/ 17 w 63"/>
                <a:gd name="T33" fmla="*/ 46 h 97"/>
                <a:gd name="T34" fmla="*/ 17 w 63"/>
                <a:gd name="T35" fmla="*/ 51 h 97"/>
                <a:gd name="T36" fmla="*/ 4 w 63"/>
                <a:gd name="T37" fmla="*/ 51 h 97"/>
                <a:gd name="T38" fmla="*/ 13 w 63"/>
                <a:gd name="T39" fmla="*/ 0 h 97"/>
                <a:gd name="T40" fmla="*/ 59 w 63"/>
                <a:gd name="T41" fmla="*/ 0 h 97"/>
                <a:gd name="T42" fmla="*/ 59 w 63"/>
                <a:gd name="T43" fmla="*/ 13 h 97"/>
                <a:gd name="T44" fmla="*/ 21 w 63"/>
                <a:gd name="T45" fmla="*/ 13 h 97"/>
                <a:gd name="T46" fmla="*/ 17 w 63"/>
                <a:gd name="T47" fmla="*/ 38 h 97"/>
                <a:gd name="T48" fmla="*/ 25 w 63"/>
                <a:gd name="T49" fmla="*/ 34 h 97"/>
                <a:gd name="T50" fmla="*/ 34 w 63"/>
                <a:gd name="T51" fmla="*/ 34 h 97"/>
                <a:gd name="T52" fmla="*/ 46 w 63"/>
                <a:gd name="T53" fmla="*/ 34 h 97"/>
                <a:gd name="T54" fmla="*/ 55 w 63"/>
                <a:gd name="T55" fmla="*/ 42 h 97"/>
                <a:gd name="T56" fmla="*/ 63 w 63"/>
                <a:gd name="T57" fmla="*/ 51 h 97"/>
                <a:gd name="T58" fmla="*/ 63 w 63"/>
                <a:gd name="T59" fmla="*/ 63 h 97"/>
                <a:gd name="T60" fmla="*/ 63 w 63"/>
                <a:gd name="T61" fmla="*/ 76 h 97"/>
                <a:gd name="T62" fmla="*/ 55 w 63"/>
                <a:gd name="T63" fmla="*/ 84 h 97"/>
                <a:gd name="T64" fmla="*/ 50 w 63"/>
                <a:gd name="T65" fmla="*/ 93 h 97"/>
                <a:gd name="T66" fmla="*/ 42 w 63"/>
                <a:gd name="T67" fmla="*/ 97 h 97"/>
                <a:gd name="T68" fmla="*/ 34 w 63"/>
                <a:gd name="T69" fmla="*/ 97 h 97"/>
                <a:gd name="T70" fmla="*/ 21 w 63"/>
                <a:gd name="T71" fmla="*/ 97 h 97"/>
                <a:gd name="T72" fmla="*/ 13 w 63"/>
                <a:gd name="T73" fmla="*/ 93 h 97"/>
                <a:gd name="T74" fmla="*/ 4 w 63"/>
                <a:gd name="T75" fmla="*/ 80 h 97"/>
                <a:gd name="T76" fmla="*/ 0 w 63"/>
                <a:gd name="T77" fmla="*/ 72 h 9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3"/>
                <a:gd name="T118" fmla="*/ 0 h 97"/>
                <a:gd name="T119" fmla="*/ 63 w 63"/>
                <a:gd name="T120" fmla="*/ 97 h 9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3" h="97">
                  <a:moveTo>
                    <a:pt x="0" y="72"/>
                  </a:moveTo>
                  <a:lnTo>
                    <a:pt x="13" y="72"/>
                  </a:lnTo>
                  <a:lnTo>
                    <a:pt x="17" y="76"/>
                  </a:lnTo>
                  <a:lnTo>
                    <a:pt x="21" y="84"/>
                  </a:lnTo>
                  <a:lnTo>
                    <a:pt x="25" y="84"/>
                  </a:lnTo>
                  <a:lnTo>
                    <a:pt x="34" y="88"/>
                  </a:lnTo>
                  <a:lnTo>
                    <a:pt x="42" y="84"/>
                  </a:lnTo>
                  <a:lnTo>
                    <a:pt x="46" y="80"/>
                  </a:lnTo>
                  <a:lnTo>
                    <a:pt x="50" y="72"/>
                  </a:lnTo>
                  <a:lnTo>
                    <a:pt x="50" y="63"/>
                  </a:lnTo>
                  <a:lnTo>
                    <a:pt x="50" y="55"/>
                  </a:lnTo>
                  <a:lnTo>
                    <a:pt x="46" y="51"/>
                  </a:lnTo>
                  <a:lnTo>
                    <a:pt x="42" y="46"/>
                  </a:lnTo>
                  <a:lnTo>
                    <a:pt x="34" y="42"/>
                  </a:lnTo>
                  <a:lnTo>
                    <a:pt x="25" y="42"/>
                  </a:lnTo>
                  <a:lnTo>
                    <a:pt x="21" y="46"/>
                  </a:lnTo>
                  <a:lnTo>
                    <a:pt x="17" y="46"/>
                  </a:lnTo>
                  <a:lnTo>
                    <a:pt x="17" y="51"/>
                  </a:lnTo>
                  <a:lnTo>
                    <a:pt x="4" y="51"/>
                  </a:lnTo>
                  <a:lnTo>
                    <a:pt x="13" y="0"/>
                  </a:lnTo>
                  <a:lnTo>
                    <a:pt x="59" y="0"/>
                  </a:lnTo>
                  <a:lnTo>
                    <a:pt x="59" y="13"/>
                  </a:lnTo>
                  <a:lnTo>
                    <a:pt x="21" y="13"/>
                  </a:lnTo>
                  <a:lnTo>
                    <a:pt x="17" y="38"/>
                  </a:lnTo>
                  <a:lnTo>
                    <a:pt x="25" y="34"/>
                  </a:lnTo>
                  <a:lnTo>
                    <a:pt x="34" y="34"/>
                  </a:lnTo>
                  <a:lnTo>
                    <a:pt x="46" y="34"/>
                  </a:lnTo>
                  <a:lnTo>
                    <a:pt x="55" y="42"/>
                  </a:lnTo>
                  <a:lnTo>
                    <a:pt x="63" y="51"/>
                  </a:lnTo>
                  <a:lnTo>
                    <a:pt x="63" y="63"/>
                  </a:lnTo>
                  <a:lnTo>
                    <a:pt x="63" y="76"/>
                  </a:lnTo>
                  <a:lnTo>
                    <a:pt x="55" y="84"/>
                  </a:lnTo>
                  <a:lnTo>
                    <a:pt x="50" y="93"/>
                  </a:lnTo>
                  <a:lnTo>
                    <a:pt x="42" y="97"/>
                  </a:lnTo>
                  <a:lnTo>
                    <a:pt x="34" y="97"/>
                  </a:lnTo>
                  <a:lnTo>
                    <a:pt x="21" y="97"/>
                  </a:lnTo>
                  <a:lnTo>
                    <a:pt x="13" y="93"/>
                  </a:lnTo>
                  <a:lnTo>
                    <a:pt x="4" y="80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88" name="Freeform 35"/>
            <p:cNvSpPr>
              <a:spLocks noEditPoints="1"/>
            </p:cNvSpPr>
            <p:nvPr/>
          </p:nvSpPr>
          <p:spPr bwMode="auto">
            <a:xfrm>
              <a:off x="2561" y="2608"/>
              <a:ext cx="67" cy="97"/>
            </a:xfrm>
            <a:custGeom>
              <a:avLst/>
              <a:gdLst>
                <a:gd name="T0" fmla="*/ 42 w 67"/>
                <a:gd name="T1" fmla="*/ 97 h 97"/>
                <a:gd name="T2" fmla="*/ 42 w 67"/>
                <a:gd name="T3" fmla="*/ 76 h 97"/>
                <a:gd name="T4" fmla="*/ 0 w 67"/>
                <a:gd name="T5" fmla="*/ 76 h 97"/>
                <a:gd name="T6" fmla="*/ 0 w 67"/>
                <a:gd name="T7" fmla="*/ 63 h 97"/>
                <a:gd name="T8" fmla="*/ 46 w 67"/>
                <a:gd name="T9" fmla="*/ 0 h 97"/>
                <a:gd name="T10" fmla="*/ 55 w 67"/>
                <a:gd name="T11" fmla="*/ 0 h 97"/>
                <a:gd name="T12" fmla="*/ 55 w 67"/>
                <a:gd name="T13" fmla="*/ 63 h 97"/>
                <a:gd name="T14" fmla="*/ 67 w 67"/>
                <a:gd name="T15" fmla="*/ 63 h 97"/>
                <a:gd name="T16" fmla="*/ 67 w 67"/>
                <a:gd name="T17" fmla="*/ 76 h 97"/>
                <a:gd name="T18" fmla="*/ 55 w 67"/>
                <a:gd name="T19" fmla="*/ 76 h 97"/>
                <a:gd name="T20" fmla="*/ 55 w 67"/>
                <a:gd name="T21" fmla="*/ 97 h 97"/>
                <a:gd name="T22" fmla="*/ 42 w 67"/>
                <a:gd name="T23" fmla="*/ 97 h 97"/>
                <a:gd name="T24" fmla="*/ 42 w 67"/>
                <a:gd name="T25" fmla="*/ 63 h 97"/>
                <a:gd name="T26" fmla="*/ 42 w 67"/>
                <a:gd name="T27" fmla="*/ 25 h 97"/>
                <a:gd name="T28" fmla="*/ 13 w 67"/>
                <a:gd name="T29" fmla="*/ 63 h 97"/>
                <a:gd name="T30" fmla="*/ 42 w 67"/>
                <a:gd name="T31" fmla="*/ 63 h 9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7"/>
                <a:gd name="T49" fmla="*/ 0 h 97"/>
                <a:gd name="T50" fmla="*/ 67 w 67"/>
                <a:gd name="T51" fmla="*/ 97 h 9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7" h="97">
                  <a:moveTo>
                    <a:pt x="42" y="97"/>
                  </a:moveTo>
                  <a:lnTo>
                    <a:pt x="42" y="76"/>
                  </a:lnTo>
                  <a:lnTo>
                    <a:pt x="0" y="76"/>
                  </a:lnTo>
                  <a:lnTo>
                    <a:pt x="0" y="63"/>
                  </a:lnTo>
                  <a:lnTo>
                    <a:pt x="46" y="0"/>
                  </a:lnTo>
                  <a:lnTo>
                    <a:pt x="55" y="0"/>
                  </a:lnTo>
                  <a:lnTo>
                    <a:pt x="55" y="63"/>
                  </a:lnTo>
                  <a:lnTo>
                    <a:pt x="67" y="63"/>
                  </a:lnTo>
                  <a:lnTo>
                    <a:pt x="67" y="76"/>
                  </a:lnTo>
                  <a:lnTo>
                    <a:pt x="55" y="76"/>
                  </a:lnTo>
                  <a:lnTo>
                    <a:pt x="55" y="97"/>
                  </a:lnTo>
                  <a:lnTo>
                    <a:pt x="42" y="97"/>
                  </a:lnTo>
                  <a:close/>
                  <a:moveTo>
                    <a:pt x="42" y="63"/>
                  </a:moveTo>
                  <a:lnTo>
                    <a:pt x="42" y="25"/>
                  </a:lnTo>
                  <a:lnTo>
                    <a:pt x="13" y="63"/>
                  </a:lnTo>
                  <a:lnTo>
                    <a:pt x="42" y="6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89" name="Freeform 36"/>
            <p:cNvSpPr>
              <a:spLocks noEditPoints="1"/>
            </p:cNvSpPr>
            <p:nvPr/>
          </p:nvSpPr>
          <p:spPr bwMode="auto">
            <a:xfrm>
              <a:off x="2569" y="2327"/>
              <a:ext cx="68" cy="101"/>
            </a:xfrm>
            <a:custGeom>
              <a:avLst/>
              <a:gdLst>
                <a:gd name="T0" fmla="*/ 63 w 68"/>
                <a:gd name="T1" fmla="*/ 25 h 101"/>
                <a:gd name="T2" fmla="*/ 51 w 68"/>
                <a:gd name="T3" fmla="*/ 30 h 101"/>
                <a:gd name="T4" fmla="*/ 51 w 68"/>
                <a:gd name="T5" fmla="*/ 21 h 101"/>
                <a:gd name="T6" fmla="*/ 47 w 68"/>
                <a:gd name="T7" fmla="*/ 17 h 101"/>
                <a:gd name="T8" fmla="*/ 42 w 68"/>
                <a:gd name="T9" fmla="*/ 13 h 101"/>
                <a:gd name="T10" fmla="*/ 38 w 68"/>
                <a:gd name="T11" fmla="*/ 13 h 101"/>
                <a:gd name="T12" fmla="*/ 30 w 68"/>
                <a:gd name="T13" fmla="*/ 13 h 101"/>
                <a:gd name="T14" fmla="*/ 26 w 68"/>
                <a:gd name="T15" fmla="*/ 17 h 101"/>
                <a:gd name="T16" fmla="*/ 21 w 68"/>
                <a:gd name="T17" fmla="*/ 21 h 101"/>
                <a:gd name="T18" fmla="*/ 17 w 68"/>
                <a:gd name="T19" fmla="*/ 25 h 101"/>
                <a:gd name="T20" fmla="*/ 17 w 68"/>
                <a:gd name="T21" fmla="*/ 34 h 101"/>
                <a:gd name="T22" fmla="*/ 13 w 68"/>
                <a:gd name="T23" fmla="*/ 46 h 101"/>
                <a:gd name="T24" fmla="*/ 21 w 68"/>
                <a:gd name="T25" fmla="*/ 42 h 101"/>
                <a:gd name="T26" fmla="*/ 26 w 68"/>
                <a:gd name="T27" fmla="*/ 38 h 101"/>
                <a:gd name="T28" fmla="*/ 30 w 68"/>
                <a:gd name="T29" fmla="*/ 34 h 101"/>
                <a:gd name="T30" fmla="*/ 38 w 68"/>
                <a:gd name="T31" fmla="*/ 34 h 101"/>
                <a:gd name="T32" fmla="*/ 51 w 68"/>
                <a:gd name="T33" fmla="*/ 38 h 101"/>
                <a:gd name="T34" fmla="*/ 59 w 68"/>
                <a:gd name="T35" fmla="*/ 42 h 101"/>
                <a:gd name="T36" fmla="*/ 63 w 68"/>
                <a:gd name="T37" fmla="*/ 55 h 101"/>
                <a:gd name="T38" fmla="*/ 68 w 68"/>
                <a:gd name="T39" fmla="*/ 67 h 101"/>
                <a:gd name="T40" fmla="*/ 68 w 68"/>
                <a:gd name="T41" fmla="*/ 76 h 101"/>
                <a:gd name="T42" fmla="*/ 63 w 68"/>
                <a:gd name="T43" fmla="*/ 84 h 101"/>
                <a:gd name="T44" fmla="*/ 59 w 68"/>
                <a:gd name="T45" fmla="*/ 88 h 101"/>
                <a:gd name="T46" fmla="*/ 51 w 68"/>
                <a:gd name="T47" fmla="*/ 97 h 101"/>
                <a:gd name="T48" fmla="*/ 42 w 68"/>
                <a:gd name="T49" fmla="*/ 97 h 101"/>
                <a:gd name="T50" fmla="*/ 34 w 68"/>
                <a:gd name="T51" fmla="*/ 101 h 101"/>
                <a:gd name="T52" fmla="*/ 21 w 68"/>
                <a:gd name="T53" fmla="*/ 97 h 101"/>
                <a:gd name="T54" fmla="*/ 13 w 68"/>
                <a:gd name="T55" fmla="*/ 88 h 101"/>
                <a:gd name="T56" fmla="*/ 5 w 68"/>
                <a:gd name="T57" fmla="*/ 80 h 101"/>
                <a:gd name="T58" fmla="*/ 5 w 68"/>
                <a:gd name="T59" fmla="*/ 67 h 101"/>
                <a:gd name="T60" fmla="*/ 0 w 68"/>
                <a:gd name="T61" fmla="*/ 50 h 101"/>
                <a:gd name="T62" fmla="*/ 5 w 68"/>
                <a:gd name="T63" fmla="*/ 34 h 101"/>
                <a:gd name="T64" fmla="*/ 9 w 68"/>
                <a:gd name="T65" fmla="*/ 21 h 101"/>
                <a:gd name="T66" fmla="*/ 13 w 68"/>
                <a:gd name="T67" fmla="*/ 13 h 101"/>
                <a:gd name="T68" fmla="*/ 21 w 68"/>
                <a:gd name="T69" fmla="*/ 4 h 101"/>
                <a:gd name="T70" fmla="*/ 26 w 68"/>
                <a:gd name="T71" fmla="*/ 0 h 101"/>
                <a:gd name="T72" fmla="*/ 38 w 68"/>
                <a:gd name="T73" fmla="*/ 0 h 101"/>
                <a:gd name="T74" fmla="*/ 47 w 68"/>
                <a:gd name="T75" fmla="*/ 4 h 101"/>
                <a:gd name="T76" fmla="*/ 55 w 68"/>
                <a:gd name="T77" fmla="*/ 9 h 101"/>
                <a:gd name="T78" fmla="*/ 63 w 68"/>
                <a:gd name="T79" fmla="*/ 17 h 101"/>
                <a:gd name="T80" fmla="*/ 63 w 68"/>
                <a:gd name="T81" fmla="*/ 25 h 101"/>
                <a:gd name="T82" fmla="*/ 13 w 68"/>
                <a:gd name="T83" fmla="*/ 67 h 101"/>
                <a:gd name="T84" fmla="*/ 17 w 68"/>
                <a:gd name="T85" fmla="*/ 71 h 101"/>
                <a:gd name="T86" fmla="*/ 17 w 68"/>
                <a:gd name="T87" fmla="*/ 76 h 101"/>
                <a:gd name="T88" fmla="*/ 21 w 68"/>
                <a:gd name="T89" fmla="*/ 80 h 101"/>
                <a:gd name="T90" fmla="*/ 26 w 68"/>
                <a:gd name="T91" fmla="*/ 84 h 101"/>
                <a:gd name="T92" fmla="*/ 30 w 68"/>
                <a:gd name="T93" fmla="*/ 88 h 101"/>
                <a:gd name="T94" fmla="*/ 34 w 68"/>
                <a:gd name="T95" fmla="*/ 88 h 101"/>
                <a:gd name="T96" fmla="*/ 42 w 68"/>
                <a:gd name="T97" fmla="*/ 88 h 101"/>
                <a:gd name="T98" fmla="*/ 51 w 68"/>
                <a:gd name="T99" fmla="*/ 80 h 101"/>
                <a:gd name="T100" fmla="*/ 51 w 68"/>
                <a:gd name="T101" fmla="*/ 76 h 101"/>
                <a:gd name="T102" fmla="*/ 55 w 68"/>
                <a:gd name="T103" fmla="*/ 67 h 101"/>
                <a:gd name="T104" fmla="*/ 51 w 68"/>
                <a:gd name="T105" fmla="*/ 59 h 101"/>
                <a:gd name="T106" fmla="*/ 51 w 68"/>
                <a:gd name="T107" fmla="*/ 50 h 101"/>
                <a:gd name="T108" fmla="*/ 42 w 68"/>
                <a:gd name="T109" fmla="*/ 46 h 101"/>
                <a:gd name="T110" fmla="*/ 34 w 68"/>
                <a:gd name="T111" fmla="*/ 46 h 101"/>
                <a:gd name="T112" fmla="*/ 26 w 68"/>
                <a:gd name="T113" fmla="*/ 46 h 101"/>
                <a:gd name="T114" fmla="*/ 21 w 68"/>
                <a:gd name="T115" fmla="*/ 50 h 101"/>
                <a:gd name="T116" fmla="*/ 17 w 68"/>
                <a:gd name="T117" fmla="*/ 59 h 101"/>
                <a:gd name="T118" fmla="*/ 13 w 68"/>
                <a:gd name="T119" fmla="*/ 67 h 10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8"/>
                <a:gd name="T181" fmla="*/ 0 h 101"/>
                <a:gd name="T182" fmla="*/ 68 w 68"/>
                <a:gd name="T183" fmla="*/ 101 h 10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8" h="101">
                  <a:moveTo>
                    <a:pt x="63" y="25"/>
                  </a:moveTo>
                  <a:lnTo>
                    <a:pt x="51" y="30"/>
                  </a:lnTo>
                  <a:lnTo>
                    <a:pt x="51" y="21"/>
                  </a:lnTo>
                  <a:lnTo>
                    <a:pt x="47" y="17"/>
                  </a:lnTo>
                  <a:lnTo>
                    <a:pt x="42" y="13"/>
                  </a:lnTo>
                  <a:lnTo>
                    <a:pt x="38" y="13"/>
                  </a:lnTo>
                  <a:lnTo>
                    <a:pt x="30" y="13"/>
                  </a:lnTo>
                  <a:lnTo>
                    <a:pt x="26" y="17"/>
                  </a:lnTo>
                  <a:lnTo>
                    <a:pt x="21" y="21"/>
                  </a:lnTo>
                  <a:lnTo>
                    <a:pt x="17" y="25"/>
                  </a:lnTo>
                  <a:lnTo>
                    <a:pt x="17" y="34"/>
                  </a:lnTo>
                  <a:lnTo>
                    <a:pt x="13" y="46"/>
                  </a:lnTo>
                  <a:lnTo>
                    <a:pt x="21" y="42"/>
                  </a:lnTo>
                  <a:lnTo>
                    <a:pt x="26" y="38"/>
                  </a:lnTo>
                  <a:lnTo>
                    <a:pt x="30" y="34"/>
                  </a:lnTo>
                  <a:lnTo>
                    <a:pt x="38" y="34"/>
                  </a:lnTo>
                  <a:lnTo>
                    <a:pt x="51" y="38"/>
                  </a:lnTo>
                  <a:lnTo>
                    <a:pt x="59" y="42"/>
                  </a:lnTo>
                  <a:lnTo>
                    <a:pt x="63" y="55"/>
                  </a:lnTo>
                  <a:lnTo>
                    <a:pt x="68" y="67"/>
                  </a:lnTo>
                  <a:lnTo>
                    <a:pt x="68" y="76"/>
                  </a:lnTo>
                  <a:lnTo>
                    <a:pt x="63" y="84"/>
                  </a:lnTo>
                  <a:lnTo>
                    <a:pt x="59" y="88"/>
                  </a:lnTo>
                  <a:lnTo>
                    <a:pt x="51" y="97"/>
                  </a:lnTo>
                  <a:lnTo>
                    <a:pt x="42" y="97"/>
                  </a:lnTo>
                  <a:lnTo>
                    <a:pt x="34" y="101"/>
                  </a:lnTo>
                  <a:lnTo>
                    <a:pt x="21" y="97"/>
                  </a:lnTo>
                  <a:lnTo>
                    <a:pt x="13" y="88"/>
                  </a:lnTo>
                  <a:lnTo>
                    <a:pt x="5" y="80"/>
                  </a:lnTo>
                  <a:lnTo>
                    <a:pt x="5" y="67"/>
                  </a:lnTo>
                  <a:lnTo>
                    <a:pt x="0" y="50"/>
                  </a:lnTo>
                  <a:lnTo>
                    <a:pt x="5" y="34"/>
                  </a:lnTo>
                  <a:lnTo>
                    <a:pt x="9" y="21"/>
                  </a:lnTo>
                  <a:lnTo>
                    <a:pt x="13" y="13"/>
                  </a:lnTo>
                  <a:lnTo>
                    <a:pt x="21" y="4"/>
                  </a:lnTo>
                  <a:lnTo>
                    <a:pt x="26" y="0"/>
                  </a:lnTo>
                  <a:lnTo>
                    <a:pt x="38" y="0"/>
                  </a:lnTo>
                  <a:lnTo>
                    <a:pt x="47" y="4"/>
                  </a:lnTo>
                  <a:lnTo>
                    <a:pt x="55" y="9"/>
                  </a:lnTo>
                  <a:lnTo>
                    <a:pt x="63" y="17"/>
                  </a:lnTo>
                  <a:lnTo>
                    <a:pt x="63" y="25"/>
                  </a:lnTo>
                  <a:close/>
                  <a:moveTo>
                    <a:pt x="13" y="67"/>
                  </a:moveTo>
                  <a:lnTo>
                    <a:pt x="17" y="71"/>
                  </a:lnTo>
                  <a:lnTo>
                    <a:pt x="17" y="76"/>
                  </a:lnTo>
                  <a:lnTo>
                    <a:pt x="21" y="80"/>
                  </a:lnTo>
                  <a:lnTo>
                    <a:pt x="26" y="84"/>
                  </a:lnTo>
                  <a:lnTo>
                    <a:pt x="30" y="88"/>
                  </a:lnTo>
                  <a:lnTo>
                    <a:pt x="34" y="88"/>
                  </a:lnTo>
                  <a:lnTo>
                    <a:pt x="42" y="88"/>
                  </a:lnTo>
                  <a:lnTo>
                    <a:pt x="51" y="80"/>
                  </a:lnTo>
                  <a:lnTo>
                    <a:pt x="51" y="76"/>
                  </a:lnTo>
                  <a:lnTo>
                    <a:pt x="55" y="67"/>
                  </a:lnTo>
                  <a:lnTo>
                    <a:pt x="51" y="59"/>
                  </a:lnTo>
                  <a:lnTo>
                    <a:pt x="51" y="50"/>
                  </a:lnTo>
                  <a:lnTo>
                    <a:pt x="42" y="46"/>
                  </a:lnTo>
                  <a:lnTo>
                    <a:pt x="34" y="46"/>
                  </a:lnTo>
                  <a:lnTo>
                    <a:pt x="26" y="46"/>
                  </a:lnTo>
                  <a:lnTo>
                    <a:pt x="21" y="50"/>
                  </a:lnTo>
                  <a:lnTo>
                    <a:pt x="17" y="59"/>
                  </a:lnTo>
                  <a:lnTo>
                    <a:pt x="13" y="6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90" name="Freeform 37"/>
            <p:cNvSpPr>
              <a:spLocks/>
            </p:cNvSpPr>
            <p:nvPr/>
          </p:nvSpPr>
          <p:spPr bwMode="auto">
            <a:xfrm>
              <a:off x="2859" y="2331"/>
              <a:ext cx="63" cy="93"/>
            </a:xfrm>
            <a:custGeom>
              <a:avLst/>
              <a:gdLst>
                <a:gd name="T0" fmla="*/ 0 w 63"/>
                <a:gd name="T1" fmla="*/ 13 h 93"/>
                <a:gd name="T2" fmla="*/ 0 w 63"/>
                <a:gd name="T3" fmla="*/ 0 h 93"/>
                <a:gd name="T4" fmla="*/ 63 w 63"/>
                <a:gd name="T5" fmla="*/ 0 h 93"/>
                <a:gd name="T6" fmla="*/ 63 w 63"/>
                <a:gd name="T7" fmla="*/ 9 h 93"/>
                <a:gd name="T8" fmla="*/ 55 w 63"/>
                <a:gd name="T9" fmla="*/ 21 h 93"/>
                <a:gd name="T10" fmla="*/ 46 w 63"/>
                <a:gd name="T11" fmla="*/ 34 h 93"/>
                <a:gd name="T12" fmla="*/ 38 w 63"/>
                <a:gd name="T13" fmla="*/ 51 h 93"/>
                <a:gd name="T14" fmla="*/ 34 w 63"/>
                <a:gd name="T15" fmla="*/ 67 h 93"/>
                <a:gd name="T16" fmla="*/ 29 w 63"/>
                <a:gd name="T17" fmla="*/ 80 h 93"/>
                <a:gd name="T18" fmla="*/ 29 w 63"/>
                <a:gd name="T19" fmla="*/ 93 h 93"/>
                <a:gd name="T20" fmla="*/ 17 w 63"/>
                <a:gd name="T21" fmla="*/ 93 h 93"/>
                <a:gd name="T22" fmla="*/ 17 w 63"/>
                <a:gd name="T23" fmla="*/ 80 h 93"/>
                <a:gd name="T24" fmla="*/ 21 w 63"/>
                <a:gd name="T25" fmla="*/ 67 h 93"/>
                <a:gd name="T26" fmla="*/ 25 w 63"/>
                <a:gd name="T27" fmla="*/ 51 h 93"/>
                <a:gd name="T28" fmla="*/ 34 w 63"/>
                <a:gd name="T29" fmla="*/ 34 h 93"/>
                <a:gd name="T30" fmla="*/ 42 w 63"/>
                <a:gd name="T31" fmla="*/ 21 h 93"/>
                <a:gd name="T32" fmla="*/ 50 w 63"/>
                <a:gd name="T33" fmla="*/ 13 h 93"/>
                <a:gd name="T34" fmla="*/ 0 w 63"/>
                <a:gd name="T35" fmla="*/ 13 h 9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3"/>
                <a:gd name="T55" fmla="*/ 0 h 93"/>
                <a:gd name="T56" fmla="*/ 63 w 63"/>
                <a:gd name="T57" fmla="*/ 93 h 9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3" h="93">
                  <a:moveTo>
                    <a:pt x="0" y="13"/>
                  </a:moveTo>
                  <a:lnTo>
                    <a:pt x="0" y="0"/>
                  </a:lnTo>
                  <a:lnTo>
                    <a:pt x="63" y="0"/>
                  </a:lnTo>
                  <a:lnTo>
                    <a:pt x="63" y="9"/>
                  </a:lnTo>
                  <a:lnTo>
                    <a:pt x="55" y="21"/>
                  </a:lnTo>
                  <a:lnTo>
                    <a:pt x="46" y="34"/>
                  </a:lnTo>
                  <a:lnTo>
                    <a:pt x="38" y="51"/>
                  </a:lnTo>
                  <a:lnTo>
                    <a:pt x="34" y="67"/>
                  </a:lnTo>
                  <a:lnTo>
                    <a:pt x="29" y="80"/>
                  </a:lnTo>
                  <a:lnTo>
                    <a:pt x="29" y="93"/>
                  </a:lnTo>
                  <a:lnTo>
                    <a:pt x="17" y="93"/>
                  </a:lnTo>
                  <a:lnTo>
                    <a:pt x="17" y="80"/>
                  </a:lnTo>
                  <a:lnTo>
                    <a:pt x="21" y="67"/>
                  </a:lnTo>
                  <a:lnTo>
                    <a:pt x="25" y="51"/>
                  </a:lnTo>
                  <a:lnTo>
                    <a:pt x="34" y="34"/>
                  </a:lnTo>
                  <a:lnTo>
                    <a:pt x="42" y="21"/>
                  </a:lnTo>
                  <a:lnTo>
                    <a:pt x="5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91" name="Freeform 38"/>
            <p:cNvSpPr>
              <a:spLocks/>
            </p:cNvSpPr>
            <p:nvPr/>
          </p:nvSpPr>
          <p:spPr bwMode="auto">
            <a:xfrm>
              <a:off x="3086" y="2277"/>
              <a:ext cx="58" cy="92"/>
            </a:xfrm>
            <a:custGeom>
              <a:avLst/>
              <a:gdLst>
                <a:gd name="T0" fmla="*/ 0 w 58"/>
                <a:gd name="T1" fmla="*/ 12 h 92"/>
                <a:gd name="T2" fmla="*/ 0 w 58"/>
                <a:gd name="T3" fmla="*/ 0 h 92"/>
                <a:gd name="T4" fmla="*/ 58 w 58"/>
                <a:gd name="T5" fmla="*/ 0 h 92"/>
                <a:gd name="T6" fmla="*/ 58 w 58"/>
                <a:gd name="T7" fmla="*/ 8 h 92"/>
                <a:gd name="T8" fmla="*/ 50 w 58"/>
                <a:gd name="T9" fmla="*/ 21 h 92"/>
                <a:gd name="T10" fmla="*/ 42 w 58"/>
                <a:gd name="T11" fmla="*/ 33 h 92"/>
                <a:gd name="T12" fmla="*/ 33 w 58"/>
                <a:gd name="T13" fmla="*/ 50 h 92"/>
                <a:gd name="T14" fmla="*/ 29 w 58"/>
                <a:gd name="T15" fmla="*/ 67 h 92"/>
                <a:gd name="T16" fmla="*/ 25 w 58"/>
                <a:gd name="T17" fmla="*/ 80 h 92"/>
                <a:gd name="T18" fmla="*/ 25 w 58"/>
                <a:gd name="T19" fmla="*/ 92 h 92"/>
                <a:gd name="T20" fmla="*/ 12 w 58"/>
                <a:gd name="T21" fmla="*/ 92 h 92"/>
                <a:gd name="T22" fmla="*/ 12 w 58"/>
                <a:gd name="T23" fmla="*/ 80 h 92"/>
                <a:gd name="T24" fmla="*/ 16 w 58"/>
                <a:gd name="T25" fmla="*/ 67 h 92"/>
                <a:gd name="T26" fmla="*/ 21 w 58"/>
                <a:gd name="T27" fmla="*/ 50 h 92"/>
                <a:gd name="T28" fmla="*/ 29 w 58"/>
                <a:gd name="T29" fmla="*/ 38 h 92"/>
                <a:gd name="T30" fmla="*/ 37 w 58"/>
                <a:gd name="T31" fmla="*/ 21 h 92"/>
                <a:gd name="T32" fmla="*/ 46 w 58"/>
                <a:gd name="T33" fmla="*/ 12 h 92"/>
                <a:gd name="T34" fmla="*/ 0 w 58"/>
                <a:gd name="T35" fmla="*/ 12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8"/>
                <a:gd name="T55" fmla="*/ 0 h 92"/>
                <a:gd name="T56" fmla="*/ 58 w 58"/>
                <a:gd name="T57" fmla="*/ 92 h 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8" h="92">
                  <a:moveTo>
                    <a:pt x="0" y="1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8"/>
                  </a:lnTo>
                  <a:lnTo>
                    <a:pt x="50" y="21"/>
                  </a:lnTo>
                  <a:lnTo>
                    <a:pt x="42" y="33"/>
                  </a:lnTo>
                  <a:lnTo>
                    <a:pt x="33" y="50"/>
                  </a:lnTo>
                  <a:lnTo>
                    <a:pt x="29" y="67"/>
                  </a:lnTo>
                  <a:lnTo>
                    <a:pt x="25" y="80"/>
                  </a:lnTo>
                  <a:lnTo>
                    <a:pt x="25" y="92"/>
                  </a:lnTo>
                  <a:lnTo>
                    <a:pt x="12" y="92"/>
                  </a:lnTo>
                  <a:lnTo>
                    <a:pt x="12" y="80"/>
                  </a:lnTo>
                  <a:lnTo>
                    <a:pt x="16" y="67"/>
                  </a:lnTo>
                  <a:lnTo>
                    <a:pt x="21" y="50"/>
                  </a:lnTo>
                  <a:lnTo>
                    <a:pt x="29" y="38"/>
                  </a:lnTo>
                  <a:lnTo>
                    <a:pt x="37" y="21"/>
                  </a:lnTo>
                  <a:lnTo>
                    <a:pt x="4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92" name="Freeform 39"/>
            <p:cNvSpPr>
              <a:spLocks/>
            </p:cNvSpPr>
            <p:nvPr/>
          </p:nvSpPr>
          <p:spPr bwMode="auto">
            <a:xfrm>
              <a:off x="2935" y="2101"/>
              <a:ext cx="58" cy="96"/>
            </a:xfrm>
            <a:custGeom>
              <a:avLst/>
              <a:gdLst>
                <a:gd name="T0" fmla="*/ 0 w 58"/>
                <a:gd name="T1" fmla="*/ 12 h 96"/>
                <a:gd name="T2" fmla="*/ 0 w 58"/>
                <a:gd name="T3" fmla="*/ 0 h 96"/>
                <a:gd name="T4" fmla="*/ 58 w 58"/>
                <a:gd name="T5" fmla="*/ 0 h 96"/>
                <a:gd name="T6" fmla="*/ 58 w 58"/>
                <a:gd name="T7" fmla="*/ 12 h 96"/>
                <a:gd name="T8" fmla="*/ 50 w 58"/>
                <a:gd name="T9" fmla="*/ 21 h 96"/>
                <a:gd name="T10" fmla="*/ 42 w 58"/>
                <a:gd name="T11" fmla="*/ 37 h 96"/>
                <a:gd name="T12" fmla="*/ 33 w 58"/>
                <a:gd name="T13" fmla="*/ 54 h 96"/>
                <a:gd name="T14" fmla="*/ 29 w 58"/>
                <a:gd name="T15" fmla="*/ 71 h 96"/>
                <a:gd name="T16" fmla="*/ 25 w 58"/>
                <a:gd name="T17" fmla="*/ 83 h 96"/>
                <a:gd name="T18" fmla="*/ 25 w 58"/>
                <a:gd name="T19" fmla="*/ 96 h 96"/>
                <a:gd name="T20" fmla="*/ 12 w 58"/>
                <a:gd name="T21" fmla="*/ 96 h 96"/>
                <a:gd name="T22" fmla="*/ 12 w 58"/>
                <a:gd name="T23" fmla="*/ 83 h 96"/>
                <a:gd name="T24" fmla="*/ 16 w 58"/>
                <a:gd name="T25" fmla="*/ 67 h 96"/>
                <a:gd name="T26" fmla="*/ 21 w 58"/>
                <a:gd name="T27" fmla="*/ 54 h 96"/>
                <a:gd name="T28" fmla="*/ 29 w 58"/>
                <a:gd name="T29" fmla="*/ 37 h 96"/>
                <a:gd name="T30" fmla="*/ 37 w 58"/>
                <a:gd name="T31" fmla="*/ 25 h 96"/>
                <a:gd name="T32" fmla="*/ 46 w 58"/>
                <a:gd name="T33" fmla="*/ 12 h 96"/>
                <a:gd name="T34" fmla="*/ 0 w 58"/>
                <a:gd name="T35" fmla="*/ 12 h 9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8"/>
                <a:gd name="T55" fmla="*/ 0 h 96"/>
                <a:gd name="T56" fmla="*/ 58 w 58"/>
                <a:gd name="T57" fmla="*/ 96 h 9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8" h="96">
                  <a:moveTo>
                    <a:pt x="0" y="1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12"/>
                  </a:lnTo>
                  <a:lnTo>
                    <a:pt x="50" y="21"/>
                  </a:lnTo>
                  <a:lnTo>
                    <a:pt x="42" y="37"/>
                  </a:lnTo>
                  <a:lnTo>
                    <a:pt x="33" y="54"/>
                  </a:lnTo>
                  <a:lnTo>
                    <a:pt x="29" y="71"/>
                  </a:lnTo>
                  <a:lnTo>
                    <a:pt x="25" y="83"/>
                  </a:lnTo>
                  <a:lnTo>
                    <a:pt x="25" y="96"/>
                  </a:lnTo>
                  <a:lnTo>
                    <a:pt x="12" y="96"/>
                  </a:lnTo>
                  <a:lnTo>
                    <a:pt x="12" y="83"/>
                  </a:lnTo>
                  <a:lnTo>
                    <a:pt x="16" y="67"/>
                  </a:lnTo>
                  <a:lnTo>
                    <a:pt x="21" y="54"/>
                  </a:lnTo>
                  <a:lnTo>
                    <a:pt x="29" y="37"/>
                  </a:lnTo>
                  <a:lnTo>
                    <a:pt x="37" y="25"/>
                  </a:lnTo>
                  <a:lnTo>
                    <a:pt x="4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93" name="Freeform 40"/>
            <p:cNvSpPr>
              <a:spLocks noEditPoints="1"/>
            </p:cNvSpPr>
            <p:nvPr/>
          </p:nvSpPr>
          <p:spPr bwMode="auto">
            <a:xfrm>
              <a:off x="2662" y="2101"/>
              <a:ext cx="63" cy="96"/>
            </a:xfrm>
            <a:custGeom>
              <a:avLst/>
              <a:gdLst>
                <a:gd name="T0" fmla="*/ 63 w 63"/>
                <a:gd name="T1" fmla="*/ 25 h 96"/>
                <a:gd name="T2" fmla="*/ 50 w 63"/>
                <a:gd name="T3" fmla="*/ 25 h 96"/>
                <a:gd name="T4" fmla="*/ 46 w 63"/>
                <a:gd name="T5" fmla="*/ 21 h 96"/>
                <a:gd name="T6" fmla="*/ 46 w 63"/>
                <a:gd name="T7" fmla="*/ 16 h 96"/>
                <a:gd name="T8" fmla="*/ 38 w 63"/>
                <a:gd name="T9" fmla="*/ 12 h 96"/>
                <a:gd name="T10" fmla="*/ 33 w 63"/>
                <a:gd name="T11" fmla="*/ 12 h 96"/>
                <a:gd name="T12" fmla="*/ 25 w 63"/>
                <a:gd name="T13" fmla="*/ 12 h 96"/>
                <a:gd name="T14" fmla="*/ 21 w 63"/>
                <a:gd name="T15" fmla="*/ 12 h 96"/>
                <a:gd name="T16" fmla="*/ 17 w 63"/>
                <a:gd name="T17" fmla="*/ 16 h 96"/>
                <a:gd name="T18" fmla="*/ 12 w 63"/>
                <a:gd name="T19" fmla="*/ 25 h 96"/>
                <a:gd name="T20" fmla="*/ 12 w 63"/>
                <a:gd name="T21" fmla="*/ 33 h 96"/>
                <a:gd name="T22" fmla="*/ 12 w 63"/>
                <a:gd name="T23" fmla="*/ 46 h 96"/>
                <a:gd name="T24" fmla="*/ 17 w 63"/>
                <a:gd name="T25" fmla="*/ 41 h 96"/>
                <a:gd name="T26" fmla="*/ 21 w 63"/>
                <a:gd name="T27" fmla="*/ 37 h 96"/>
                <a:gd name="T28" fmla="*/ 29 w 63"/>
                <a:gd name="T29" fmla="*/ 33 h 96"/>
                <a:gd name="T30" fmla="*/ 33 w 63"/>
                <a:gd name="T31" fmla="*/ 33 h 96"/>
                <a:gd name="T32" fmla="*/ 46 w 63"/>
                <a:gd name="T33" fmla="*/ 33 h 96"/>
                <a:gd name="T34" fmla="*/ 54 w 63"/>
                <a:gd name="T35" fmla="*/ 41 h 96"/>
                <a:gd name="T36" fmla="*/ 59 w 63"/>
                <a:gd name="T37" fmla="*/ 50 h 96"/>
                <a:gd name="T38" fmla="*/ 63 w 63"/>
                <a:gd name="T39" fmla="*/ 62 h 96"/>
                <a:gd name="T40" fmla="*/ 63 w 63"/>
                <a:gd name="T41" fmla="*/ 71 h 96"/>
                <a:gd name="T42" fmla="*/ 59 w 63"/>
                <a:gd name="T43" fmla="*/ 79 h 96"/>
                <a:gd name="T44" fmla="*/ 54 w 63"/>
                <a:gd name="T45" fmla="*/ 88 h 96"/>
                <a:gd name="T46" fmla="*/ 46 w 63"/>
                <a:gd name="T47" fmla="*/ 92 h 96"/>
                <a:gd name="T48" fmla="*/ 42 w 63"/>
                <a:gd name="T49" fmla="*/ 96 h 96"/>
                <a:gd name="T50" fmla="*/ 33 w 63"/>
                <a:gd name="T51" fmla="*/ 96 h 96"/>
                <a:gd name="T52" fmla="*/ 17 w 63"/>
                <a:gd name="T53" fmla="*/ 96 h 96"/>
                <a:gd name="T54" fmla="*/ 8 w 63"/>
                <a:gd name="T55" fmla="*/ 88 h 96"/>
                <a:gd name="T56" fmla="*/ 4 w 63"/>
                <a:gd name="T57" fmla="*/ 79 h 96"/>
                <a:gd name="T58" fmla="*/ 0 w 63"/>
                <a:gd name="T59" fmla="*/ 67 h 96"/>
                <a:gd name="T60" fmla="*/ 0 w 63"/>
                <a:gd name="T61" fmla="*/ 50 h 96"/>
                <a:gd name="T62" fmla="*/ 0 w 63"/>
                <a:gd name="T63" fmla="*/ 33 h 96"/>
                <a:gd name="T64" fmla="*/ 4 w 63"/>
                <a:gd name="T65" fmla="*/ 21 h 96"/>
                <a:gd name="T66" fmla="*/ 8 w 63"/>
                <a:gd name="T67" fmla="*/ 12 h 96"/>
                <a:gd name="T68" fmla="*/ 17 w 63"/>
                <a:gd name="T69" fmla="*/ 4 h 96"/>
                <a:gd name="T70" fmla="*/ 25 w 63"/>
                <a:gd name="T71" fmla="*/ 0 h 96"/>
                <a:gd name="T72" fmla="*/ 33 w 63"/>
                <a:gd name="T73" fmla="*/ 0 h 96"/>
                <a:gd name="T74" fmla="*/ 42 w 63"/>
                <a:gd name="T75" fmla="*/ 0 h 96"/>
                <a:gd name="T76" fmla="*/ 50 w 63"/>
                <a:gd name="T77" fmla="*/ 8 h 96"/>
                <a:gd name="T78" fmla="*/ 59 w 63"/>
                <a:gd name="T79" fmla="*/ 12 h 96"/>
                <a:gd name="T80" fmla="*/ 63 w 63"/>
                <a:gd name="T81" fmla="*/ 25 h 96"/>
                <a:gd name="T82" fmla="*/ 12 w 63"/>
                <a:gd name="T83" fmla="*/ 62 h 96"/>
                <a:gd name="T84" fmla="*/ 12 w 63"/>
                <a:gd name="T85" fmla="*/ 71 h 96"/>
                <a:gd name="T86" fmla="*/ 12 w 63"/>
                <a:gd name="T87" fmla="*/ 75 h 96"/>
                <a:gd name="T88" fmla="*/ 17 w 63"/>
                <a:gd name="T89" fmla="*/ 79 h 96"/>
                <a:gd name="T90" fmla="*/ 21 w 63"/>
                <a:gd name="T91" fmla="*/ 83 h 96"/>
                <a:gd name="T92" fmla="*/ 25 w 63"/>
                <a:gd name="T93" fmla="*/ 83 h 96"/>
                <a:gd name="T94" fmla="*/ 29 w 63"/>
                <a:gd name="T95" fmla="*/ 88 h 96"/>
                <a:gd name="T96" fmla="*/ 38 w 63"/>
                <a:gd name="T97" fmla="*/ 83 h 96"/>
                <a:gd name="T98" fmla="*/ 46 w 63"/>
                <a:gd name="T99" fmla="*/ 79 h 96"/>
                <a:gd name="T100" fmla="*/ 50 w 63"/>
                <a:gd name="T101" fmla="*/ 75 h 96"/>
                <a:gd name="T102" fmla="*/ 50 w 63"/>
                <a:gd name="T103" fmla="*/ 62 h 96"/>
                <a:gd name="T104" fmla="*/ 50 w 63"/>
                <a:gd name="T105" fmla="*/ 54 h 96"/>
                <a:gd name="T106" fmla="*/ 46 w 63"/>
                <a:gd name="T107" fmla="*/ 50 h 96"/>
                <a:gd name="T108" fmla="*/ 38 w 63"/>
                <a:gd name="T109" fmla="*/ 46 h 96"/>
                <a:gd name="T110" fmla="*/ 29 w 63"/>
                <a:gd name="T111" fmla="*/ 46 h 96"/>
                <a:gd name="T112" fmla="*/ 21 w 63"/>
                <a:gd name="T113" fmla="*/ 46 h 96"/>
                <a:gd name="T114" fmla="*/ 17 w 63"/>
                <a:gd name="T115" fmla="*/ 50 h 96"/>
                <a:gd name="T116" fmla="*/ 12 w 63"/>
                <a:gd name="T117" fmla="*/ 54 h 96"/>
                <a:gd name="T118" fmla="*/ 12 w 63"/>
                <a:gd name="T119" fmla="*/ 62 h 9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3"/>
                <a:gd name="T181" fmla="*/ 0 h 96"/>
                <a:gd name="T182" fmla="*/ 63 w 63"/>
                <a:gd name="T183" fmla="*/ 96 h 9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3" h="96">
                  <a:moveTo>
                    <a:pt x="63" y="25"/>
                  </a:moveTo>
                  <a:lnTo>
                    <a:pt x="50" y="25"/>
                  </a:lnTo>
                  <a:lnTo>
                    <a:pt x="46" y="21"/>
                  </a:lnTo>
                  <a:lnTo>
                    <a:pt x="46" y="16"/>
                  </a:lnTo>
                  <a:lnTo>
                    <a:pt x="38" y="12"/>
                  </a:lnTo>
                  <a:lnTo>
                    <a:pt x="33" y="12"/>
                  </a:lnTo>
                  <a:lnTo>
                    <a:pt x="25" y="12"/>
                  </a:lnTo>
                  <a:lnTo>
                    <a:pt x="21" y="12"/>
                  </a:lnTo>
                  <a:lnTo>
                    <a:pt x="17" y="16"/>
                  </a:lnTo>
                  <a:lnTo>
                    <a:pt x="12" y="25"/>
                  </a:lnTo>
                  <a:lnTo>
                    <a:pt x="12" y="33"/>
                  </a:lnTo>
                  <a:lnTo>
                    <a:pt x="12" y="46"/>
                  </a:lnTo>
                  <a:lnTo>
                    <a:pt x="17" y="41"/>
                  </a:lnTo>
                  <a:lnTo>
                    <a:pt x="21" y="37"/>
                  </a:lnTo>
                  <a:lnTo>
                    <a:pt x="29" y="33"/>
                  </a:lnTo>
                  <a:lnTo>
                    <a:pt x="33" y="33"/>
                  </a:lnTo>
                  <a:lnTo>
                    <a:pt x="46" y="33"/>
                  </a:lnTo>
                  <a:lnTo>
                    <a:pt x="54" y="41"/>
                  </a:lnTo>
                  <a:lnTo>
                    <a:pt x="59" y="50"/>
                  </a:lnTo>
                  <a:lnTo>
                    <a:pt x="63" y="62"/>
                  </a:lnTo>
                  <a:lnTo>
                    <a:pt x="63" y="71"/>
                  </a:lnTo>
                  <a:lnTo>
                    <a:pt x="59" y="79"/>
                  </a:lnTo>
                  <a:lnTo>
                    <a:pt x="54" y="88"/>
                  </a:lnTo>
                  <a:lnTo>
                    <a:pt x="46" y="92"/>
                  </a:lnTo>
                  <a:lnTo>
                    <a:pt x="42" y="96"/>
                  </a:lnTo>
                  <a:lnTo>
                    <a:pt x="33" y="96"/>
                  </a:lnTo>
                  <a:lnTo>
                    <a:pt x="17" y="96"/>
                  </a:lnTo>
                  <a:lnTo>
                    <a:pt x="8" y="88"/>
                  </a:lnTo>
                  <a:lnTo>
                    <a:pt x="4" y="79"/>
                  </a:lnTo>
                  <a:lnTo>
                    <a:pt x="0" y="67"/>
                  </a:lnTo>
                  <a:lnTo>
                    <a:pt x="0" y="50"/>
                  </a:lnTo>
                  <a:lnTo>
                    <a:pt x="0" y="33"/>
                  </a:lnTo>
                  <a:lnTo>
                    <a:pt x="4" y="21"/>
                  </a:lnTo>
                  <a:lnTo>
                    <a:pt x="8" y="12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3" y="0"/>
                  </a:lnTo>
                  <a:lnTo>
                    <a:pt x="42" y="0"/>
                  </a:lnTo>
                  <a:lnTo>
                    <a:pt x="50" y="8"/>
                  </a:lnTo>
                  <a:lnTo>
                    <a:pt x="59" y="12"/>
                  </a:lnTo>
                  <a:lnTo>
                    <a:pt x="63" y="25"/>
                  </a:lnTo>
                  <a:close/>
                  <a:moveTo>
                    <a:pt x="12" y="62"/>
                  </a:moveTo>
                  <a:lnTo>
                    <a:pt x="12" y="71"/>
                  </a:lnTo>
                  <a:lnTo>
                    <a:pt x="12" y="75"/>
                  </a:lnTo>
                  <a:lnTo>
                    <a:pt x="17" y="79"/>
                  </a:lnTo>
                  <a:lnTo>
                    <a:pt x="21" y="83"/>
                  </a:lnTo>
                  <a:lnTo>
                    <a:pt x="25" y="83"/>
                  </a:lnTo>
                  <a:lnTo>
                    <a:pt x="29" y="88"/>
                  </a:lnTo>
                  <a:lnTo>
                    <a:pt x="38" y="83"/>
                  </a:lnTo>
                  <a:lnTo>
                    <a:pt x="46" y="79"/>
                  </a:lnTo>
                  <a:lnTo>
                    <a:pt x="50" y="75"/>
                  </a:lnTo>
                  <a:lnTo>
                    <a:pt x="50" y="62"/>
                  </a:lnTo>
                  <a:lnTo>
                    <a:pt x="50" y="54"/>
                  </a:lnTo>
                  <a:lnTo>
                    <a:pt x="46" y="50"/>
                  </a:lnTo>
                  <a:lnTo>
                    <a:pt x="38" y="46"/>
                  </a:lnTo>
                  <a:lnTo>
                    <a:pt x="29" y="46"/>
                  </a:lnTo>
                  <a:lnTo>
                    <a:pt x="21" y="46"/>
                  </a:lnTo>
                  <a:lnTo>
                    <a:pt x="17" y="50"/>
                  </a:lnTo>
                  <a:lnTo>
                    <a:pt x="12" y="54"/>
                  </a:lnTo>
                  <a:lnTo>
                    <a:pt x="12" y="6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94" name="Freeform 41"/>
            <p:cNvSpPr>
              <a:spLocks/>
            </p:cNvSpPr>
            <p:nvPr/>
          </p:nvSpPr>
          <p:spPr bwMode="auto">
            <a:xfrm>
              <a:off x="2813" y="1949"/>
              <a:ext cx="63" cy="97"/>
            </a:xfrm>
            <a:custGeom>
              <a:avLst/>
              <a:gdLst>
                <a:gd name="T0" fmla="*/ 63 w 63"/>
                <a:gd name="T1" fmla="*/ 84 h 97"/>
                <a:gd name="T2" fmla="*/ 63 w 63"/>
                <a:gd name="T3" fmla="*/ 97 h 97"/>
                <a:gd name="T4" fmla="*/ 0 w 63"/>
                <a:gd name="T5" fmla="*/ 97 h 97"/>
                <a:gd name="T6" fmla="*/ 0 w 63"/>
                <a:gd name="T7" fmla="*/ 93 h 97"/>
                <a:gd name="T8" fmla="*/ 0 w 63"/>
                <a:gd name="T9" fmla="*/ 89 h 97"/>
                <a:gd name="T10" fmla="*/ 4 w 63"/>
                <a:gd name="T11" fmla="*/ 80 h 97"/>
                <a:gd name="T12" fmla="*/ 8 w 63"/>
                <a:gd name="T13" fmla="*/ 76 h 97"/>
                <a:gd name="T14" fmla="*/ 12 w 63"/>
                <a:gd name="T15" fmla="*/ 68 h 97"/>
                <a:gd name="T16" fmla="*/ 21 w 63"/>
                <a:gd name="T17" fmla="*/ 59 h 97"/>
                <a:gd name="T18" fmla="*/ 33 w 63"/>
                <a:gd name="T19" fmla="*/ 51 h 97"/>
                <a:gd name="T20" fmla="*/ 42 w 63"/>
                <a:gd name="T21" fmla="*/ 42 h 97"/>
                <a:gd name="T22" fmla="*/ 46 w 63"/>
                <a:gd name="T23" fmla="*/ 34 h 97"/>
                <a:gd name="T24" fmla="*/ 46 w 63"/>
                <a:gd name="T25" fmla="*/ 26 h 97"/>
                <a:gd name="T26" fmla="*/ 46 w 63"/>
                <a:gd name="T27" fmla="*/ 21 h 97"/>
                <a:gd name="T28" fmla="*/ 42 w 63"/>
                <a:gd name="T29" fmla="*/ 17 h 97"/>
                <a:gd name="T30" fmla="*/ 38 w 63"/>
                <a:gd name="T31" fmla="*/ 13 h 97"/>
                <a:gd name="T32" fmla="*/ 29 w 63"/>
                <a:gd name="T33" fmla="*/ 13 h 97"/>
                <a:gd name="T34" fmla="*/ 21 w 63"/>
                <a:gd name="T35" fmla="*/ 13 h 97"/>
                <a:gd name="T36" fmla="*/ 17 w 63"/>
                <a:gd name="T37" fmla="*/ 17 h 97"/>
                <a:gd name="T38" fmla="*/ 12 w 63"/>
                <a:gd name="T39" fmla="*/ 21 h 97"/>
                <a:gd name="T40" fmla="*/ 12 w 63"/>
                <a:gd name="T41" fmla="*/ 30 h 97"/>
                <a:gd name="T42" fmla="*/ 0 w 63"/>
                <a:gd name="T43" fmla="*/ 26 h 97"/>
                <a:gd name="T44" fmla="*/ 4 w 63"/>
                <a:gd name="T45" fmla="*/ 17 h 97"/>
                <a:gd name="T46" fmla="*/ 8 w 63"/>
                <a:gd name="T47" fmla="*/ 9 h 97"/>
                <a:gd name="T48" fmla="*/ 17 w 63"/>
                <a:gd name="T49" fmla="*/ 0 h 97"/>
                <a:gd name="T50" fmla="*/ 29 w 63"/>
                <a:gd name="T51" fmla="*/ 0 h 97"/>
                <a:gd name="T52" fmla="*/ 42 w 63"/>
                <a:gd name="T53" fmla="*/ 0 h 97"/>
                <a:gd name="T54" fmla="*/ 50 w 63"/>
                <a:gd name="T55" fmla="*/ 9 h 97"/>
                <a:gd name="T56" fmla="*/ 59 w 63"/>
                <a:gd name="T57" fmla="*/ 17 h 97"/>
                <a:gd name="T58" fmla="*/ 59 w 63"/>
                <a:gd name="T59" fmla="*/ 26 h 97"/>
                <a:gd name="T60" fmla="*/ 59 w 63"/>
                <a:gd name="T61" fmla="*/ 34 h 97"/>
                <a:gd name="T62" fmla="*/ 59 w 63"/>
                <a:gd name="T63" fmla="*/ 38 h 97"/>
                <a:gd name="T64" fmla="*/ 54 w 63"/>
                <a:gd name="T65" fmla="*/ 42 h 97"/>
                <a:gd name="T66" fmla="*/ 50 w 63"/>
                <a:gd name="T67" fmla="*/ 51 h 97"/>
                <a:gd name="T68" fmla="*/ 42 w 63"/>
                <a:gd name="T69" fmla="*/ 55 h 97"/>
                <a:gd name="T70" fmla="*/ 33 w 63"/>
                <a:gd name="T71" fmla="*/ 68 h 97"/>
                <a:gd name="T72" fmla="*/ 25 w 63"/>
                <a:gd name="T73" fmla="*/ 72 h 97"/>
                <a:gd name="T74" fmla="*/ 21 w 63"/>
                <a:gd name="T75" fmla="*/ 76 h 97"/>
                <a:gd name="T76" fmla="*/ 17 w 63"/>
                <a:gd name="T77" fmla="*/ 80 h 97"/>
                <a:gd name="T78" fmla="*/ 12 w 63"/>
                <a:gd name="T79" fmla="*/ 84 h 97"/>
                <a:gd name="T80" fmla="*/ 63 w 63"/>
                <a:gd name="T81" fmla="*/ 84 h 9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3"/>
                <a:gd name="T124" fmla="*/ 0 h 97"/>
                <a:gd name="T125" fmla="*/ 63 w 63"/>
                <a:gd name="T126" fmla="*/ 97 h 9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3" h="97">
                  <a:moveTo>
                    <a:pt x="63" y="84"/>
                  </a:moveTo>
                  <a:lnTo>
                    <a:pt x="63" y="97"/>
                  </a:lnTo>
                  <a:lnTo>
                    <a:pt x="0" y="97"/>
                  </a:lnTo>
                  <a:lnTo>
                    <a:pt x="0" y="93"/>
                  </a:lnTo>
                  <a:lnTo>
                    <a:pt x="0" y="89"/>
                  </a:lnTo>
                  <a:lnTo>
                    <a:pt x="4" y="80"/>
                  </a:lnTo>
                  <a:lnTo>
                    <a:pt x="8" y="76"/>
                  </a:lnTo>
                  <a:lnTo>
                    <a:pt x="12" y="68"/>
                  </a:lnTo>
                  <a:lnTo>
                    <a:pt x="21" y="59"/>
                  </a:lnTo>
                  <a:lnTo>
                    <a:pt x="33" y="51"/>
                  </a:lnTo>
                  <a:lnTo>
                    <a:pt x="42" y="42"/>
                  </a:lnTo>
                  <a:lnTo>
                    <a:pt x="46" y="34"/>
                  </a:lnTo>
                  <a:lnTo>
                    <a:pt x="46" y="26"/>
                  </a:lnTo>
                  <a:lnTo>
                    <a:pt x="46" y="21"/>
                  </a:lnTo>
                  <a:lnTo>
                    <a:pt x="42" y="17"/>
                  </a:lnTo>
                  <a:lnTo>
                    <a:pt x="38" y="13"/>
                  </a:lnTo>
                  <a:lnTo>
                    <a:pt x="29" y="13"/>
                  </a:lnTo>
                  <a:lnTo>
                    <a:pt x="21" y="13"/>
                  </a:lnTo>
                  <a:lnTo>
                    <a:pt x="17" y="17"/>
                  </a:lnTo>
                  <a:lnTo>
                    <a:pt x="12" y="21"/>
                  </a:lnTo>
                  <a:lnTo>
                    <a:pt x="12" y="30"/>
                  </a:lnTo>
                  <a:lnTo>
                    <a:pt x="0" y="26"/>
                  </a:lnTo>
                  <a:lnTo>
                    <a:pt x="4" y="17"/>
                  </a:lnTo>
                  <a:lnTo>
                    <a:pt x="8" y="9"/>
                  </a:lnTo>
                  <a:lnTo>
                    <a:pt x="17" y="0"/>
                  </a:lnTo>
                  <a:lnTo>
                    <a:pt x="29" y="0"/>
                  </a:lnTo>
                  <a:lnTo>
                    <a:pt x="42" y="0"/>
                  </a:lnTo>
                  <a:lnTo>
                    <a:pt x="50" y="9"/>
                  </a:lnTo>
                  <a:lnTo>
                    <a:pt x="59" y="17"/>
                  </a:lnTo>
                  <a:lnTo>
                    <a:pt x="59" y="26"/>
                  </a:lnTo>
                  <a:lnTo>
                    <a:pt x="59" y="34"/>
                  </a:lnTo>
                  <a:lnTo>
                    <a:pt x="59" y="38"/>
                  </a:lnTo>
                  <a:lnTo>
                    <a:pt x="54" y="42"/>
                  </a:lnTo>
                  <a:lnTo>
                    <a:pt x="50" y="51"/>
                  </a:lnTo>
                  <a:lnTo>
                    <a:pt x="42" y="55"/>
                  </a:lnTo>
                  <a:lnTo>
                    <a:pt x="33" y="68"/>
                  </a:lnTo>
                  <a:lnTo>
                    <a:pt x="25" y="72"/>
                  </a:lnTo>
                  <a:lnTo>
                    <a:pt x="21" y="76"/>
                  </a:lnTo>
                  <a:lnTo>
                    <a:pt x="17" y="80"/>
                  </a:lnTo>
                  <a:lnTo>
                    <a:pt x="12" y="84"/>
                  </a:lnTo>
                  <a:lnTo>
                    <a:pt x="63" y="8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95" name="Freeform 42"/>
            <p:cNvSpPr>
              <a:spLocks/>
            </p:cNvSpPr>
            <p:nvPr/>
          </p:nvSpPr>
          <p:spPr bwMode="auto">
            <a:xfrm>
              <a:off x="3094" y="1949"/>
              <a:ext cx="63" cy="97"/>
            </a:xfrm>
            <a:custGeom>
              <a:avLst/>
              <a:gdLst>
                <a:gd name="T0" fmla="*/ 0 w 63"/>
                <a:gd name="T1" fmla="*/ 72 h 97"/>
                <a:gd name="T2" fmla="*/ 13 w 63"/>
                <a:gd name="T3" fmla="*/ 72 h 97"/>
                <a:gd name="T4" fmla="*/ 17 w 63"/>
                <a:gd name="T5" fmla="*/ 76 h 97"/>
                <a:gd name="T6" fmla="*/ 21 w 63"/>
                <a:gd name="T7" fmla="*/ 84 h 97"/>
                <a:gd name="T8" fmla="*/ 25 w 63"/>
                <a:gd name="T9" fmla="*/ 84 h 97"/>
                <a:gd name="T10" fmla="*/ 29 w 63"/>
                <a:gd name="T11" fmla="*/ 89 h 97"/>
                <a:gd name="T12" fmla="*/ 38 w 63"/>
                <a:gd name="T13" fmla="*/ 84 h 97"/>
                <a:gd name="T14" fmla="*/ 46 w 63"/>
                <a:gd name="T15" fmla="*/ 80 h 97"/>
                <a:gd name="T16" fmla="*/ 50 w 63"/>
                <a:gd name="T17" fmla="*/ 76 h 97"/>
                <a:gd name="T18" fmla="*/ 50 w 63"/>
                <a:gd name="T19" fmla="*/ 68 h 97"/>
                <a:gd name="T20" fmla="*/ 50 w 63"/>
                <a:gd name="T21" fmla="*/ 59 h 97"/>
                <a:gd name="T22" fmla="*/ 46 w 63"/>
                <a:gd name="T23" fmla="*/ 55 h 97"/>
                <a:gd name="T24" fmla="*/ 38 w 63"/>
                <a:gd name="T25" fmla="*/ 51 h 97"/>
                <a:gd name="T26" fmla="*/ 34 w 63"/>
                <a:gd name="T27" fmla="*/ 51 h 97"/>
                <a:gd name="T28" fmla="*/ 29 w 63"/>
                <a:gd name="T29" fmla="*/ 51 h 97"/>
                <a:gd name="T30" fmla="*/ 25 w 63"/>
                <a:gd name="T31" fmla="*/ 51 h 97"/>
                <a:gd name="T32" fmla="*/ 25 w 63"/>
                <a:gd name="T33" fmla="*/ 38 h 97"/>
                <a:gd name="T34" fmla="*/ 25 w 63"/>
                <a:gd name="T35" fmla="*/ 38 h 97"/>
                <a:gd name="T36" fmla="*/ 25 w 63"/>
                <a:gd name="T37" fmla="*/ 38 h 97"/>
                <a:gd name="T38" fmla="*/ 34 w 63"/>
                <a:gd name="T39" fmla="*/ 38 h 97"/>
                <a:gd name="T40" fmla="*/ 38 w 63"/>
                <a:gd name="T41" fmla="*/ 34 h 97"/>
                <a:gd name="T42" fmla="*/ 42 w 63"/>
                <a:gd name="T43" fmla="*/ 30 h 97"/>
                <a:gd name="T44" fmla="*/ 46 w 63"/>
                <a:gd name="T45" fmla="*/ 26 h 97"/>
                <a:gd name="T46" fmla="*/ 42 w 63"/>
                <a:gd name="T47" fmla="*/ 21 h 97"/>
                <a:gd name="T48" fmla="*/ 42 w 63"/>
                <a:gd name="T49" fmla="*/ 17 h 97"/>
                <a:gd name="T50" fmla="*/ 38 w 63"/>
                <a:gd name="T51" fmla="*/ 13 h 97"/>
                <a:gd name="T52" fmla="*/ 29 w 63"/>
                <a:gd name="T53" fmla="*/ 13 h 97"/>
                <a:gd name="T54" fmla="*/ 25 w 63"/>
                <a:gd name="T55" fmla="*/ 13 h 97"/>
                <a:gd name="T56" fmla="*/ 21 w 63"/>
                <a:gd name="T57" fmla="*/ 17 h 97"/>
                <a:gd name="T58" fmla="*/ 17 w 63"/>
                <a:gd name="T59" fmla="*/ 21 h 97"/>
                <a:gd name="T60" fmla="*/ 13 w 63"/>
                <a:gd name="T61" fmla="*/ 26 h 97"/>
                <a:gd name="T62" fmla="*/ 0 w 63"/>
                <a:gd name="T63" fmla="*/ 26 h 97"/>
                <a:gd name="T64" fmla="*/ 4 w 63"/>
                <a:gd name="T65" fmla="*/ 13 h 97"/>
                <a:gd name="T66" fmla="*/ 13 w 63"/>
                <a:gd name="T67" fmla="*/ 9 h 97"/>
                <a:gd name="T68" fmla="*/ 21 w 63"/>
                <a:gd name="T69" fmla="*/ 0 h 97"/>
                <a:gd name="T70" fmla="*/ 29 w 63"/>
                <a:gd name="T71" fmla="*/ 0 h 97"/>
                <a:gd name="T72" fmla="*/ 38 w 63"/>
                <a:gd name="T73" fmla="*/ 0 h 97"/>
                <a:gd name="T74" fmla="*/ 46 w 63"/>
                <a:gd name="T75" fmla="*/ 5 h 97"/>
                <a:gd name="T76" fmla="*/ 50 w 63"/>
                <a:gd name="T77" fmla="*/ 9 h 97"/>
                <a:gd name="T78" fmla="*/ 55 w 63"/>
                <a:gd name="T79" fmla="*/ 13 h 97"/>
                <a:gd name="T80" fmla="*/ 59 w 63"/>
                <a:gd name="T81" fmla="*/ 17 h 97"/>
                <a:gd name="T82" fmla="*/ 59 w 63"/>
                <a:gd name="T83" fmla="*/ 26 h 97"/>
                <a:gd name="T84" fmla="*/ 59 w 63"/>
                <a:gd name="T85" fmla="*/ 30 h 97"/>
                <a:gd name="T86" fmla="*/ 55 w 63"/>
                <a:gd name="T87" fmla="*/ 34 h 97"/>
                <a:gd name="T88" fmla="*/ 50 w 63"/>
                <a:gd name="T89" fmla="*/ 38 h 97"/>
                <a:gd name="T90" fmla="*/ 46 w 63"/>
                <a:gd name="T91" fmla="*/ 42 h 97"/>
                <a:gd name="T92" fmla="*/ 50 w 63"/>
                <a:gd name="T93" fmla="*/ 47 h 97"/>
                <a:gd name="T94" fmla="*/ 59 w 63"/>
                <a:gd name="T95" fmla="*/ 51 h 97"/>
                <a:gd name="T96" fmla="*/ 63 w 63"/>
                <a:gd name="T97" fmla="*/ 59 h 97"/>
                <a:gd name="T98" fmla="*/ 63 w 63"/>
                <a:gd name="T99" fmla="*/ 68 h 97"/>
                <a:gd name="T100" fmla="*/ 63 w 63"/>
                <a:gd name="T101" fmla="*/ 80 h 97"/>
                <a:gd name="T102" fmla="*/ 55 w 63"/>
                <a:gd name="T103" fmla="*/ 89 h 97"/>
                <a:gd name="T104" fmla="*/ 42 w 63"/>
                <a:gd name="T105" fmla="*/ 97 h 97"/>
                <a:gd name="T106" fmla="*/ 29 w 63"/>
                <a:gd name="T107" fmla="*/ 97 h 97"/>
                <a:gd name="T108" fmla="*/ 21 w 63"/>
                <a:gd name="T109" fmla="*/ 97 h 97"/>
                <a:gd name="T110" fmla="*/ 8 w 63"/>
                <a:gd name="T111" fmla="*/ 93 h 97"/>
                <a:gd name="T112" fmla="*/ 4 w 63"/>
                <a:gd name="T113" fmla="*/ 80 h 97"/>
                <a:gd name="T114" fmla="*/ 0 w 63"/>
                <a:gd name="T115" fmla="*/ 72 h 9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3"/>
                <a:gd name="T175" fmla="*/ 0 h 97"/>
                <a:gd name="T176" fmla="*/ 63 w 63"/>
                <a:gd name="T177" fmla="*/ 97 h 9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3" h="97">
                  <a:moveTo>
                    <a:pt x="0" y="72"/>
                  </a:moveTo>
                  <a:lnTo>
                    <a:pt x="13" y="72"/>
                  </a:lnTo>
                  <a:lnTo>
                    <a:pt x="17" y="76"/>
                  </a:lnTo>
                  <a:lnTo>
                    <a:pt x="21" y="84"/>
                  </a:lnTo>
                  <a:lnTo>
                    <a:pt x="25" y="84"/>
                  </a:lnTo>
                  <a:lnTo>
                    <a:pt x="29" y="89"/>
                  </a:lnTo>
                  <a:lnTo>
                    <a:pt x="38" y="84"/>
                  </a:lnTo>
                  <a:lnTo>
                    <a:pt x="46" y="80"/>
                  </a:lnTo>
                  <a:lnTo>
                    <a:pt x="50" y="76"/>
                  </a:lnTo>
                  <a:lnTo>
                    <a:pt x="50" y="68"/>
                  </a:lnTo>
                  <a:lnTo>
                    <a:pt x="50" y="59"/>
                  </a:lnTo>
                  <a:lnTo>
                    <a:pt x="46" y="55"/>
                  </a:lnTo>
                  <a:lnTo>
                    <a:pt x="38" y="51"/>
                  </a:lnTo>
                  <a:lnTo>
                    <a:pt x="34" y="51"/>
                  </a:lnTo>
                  <a:lnTo>
                    <a:pt x="29" y="51"/>
                  </a:lnTo>
                  <a:lnTo>
                    <a:pt x="25" y="51"/>
                  </a:lnTo>
                  <a:lnTo>
                    <a:pt x="25" y="38"/>
                  </a:lnTo>
                  <a:lnTo>
                    <a:pt x="34" y="38"/>
                  </a:lnTo>
                  <a:lnTo>
                    <a:pt x="38" y="34"/>
                  </a:lnTo>
                  <a:lnTo>
                    <a:pt x="42" y="30"/>
                  </a:lnTo>
                  <a:lnTo>
                    <a:pt x="46" y="26"/>
                  </a:lnTo>
                  <a:lnTo>
                    <a:pt x="42" y="21"/>
                  </a:lnTo>
                  <a:lnTo>
                    <a:pt x="42" y="17"/>
                  </a:lnTo>
                  <a:lnTo>
                    <a:pt x="38" y="13"/>
                  </a:lnTo>
                  <a:lnTo>
                    <a:pt x="29" y="13"/>
                  </a:lnTo>
                  <a:lnTo>
                    <a:pt x="25" y="13"/>
                  </a:lnTo>
                  <a:lnTo>
                    <a:pt x="21" y="17"/>
                  </a:lnTo>
                  <a:lnTo>
                    <a:pt x="17" y="21"/>
                  </a:lnTo>
                  <a:lnTo>
                    <a:pt x="13" y="26"/>
                  </a:lnTo>
                  <a:lnTo>
                    <a:pt x="0" y="26"/>
                  </a:lnTo>
                  <a:lnTo>
                    <a:pt x="4" y="13"/>
                  </a:lnTo>
                  <a:lnTo>
                    <a:pt x="13" y="9"/>
                  </a:lnTo>
                  <a:lnTo>
                    <a:pt x="21" y="0"/>
                  </a:lnTo>
                  <a:lnTo>
                    <a:pt x="29" y="0"/>
                  </a:lnTo>
                  <a:lnTo>
                    <a:pt x="38" y="0"/>
                  </a:lnTo>
                  <a:lnTo>
                    <a:pt x="46" y="5"/>
                  </a:lnTo>
                  <a:lnTo>
                    <a:pt x="50" y="9"/>
                  </a:lnTo>
                  <a:lnTo>
                    <a:pt x="55" y="13"/>
                  </a:lnTo>
                  <a:lnTo>
                    <a:pt x="59" y="17"/>
                  </a:lnTo>
                  <a:lnTo>
                    <a:pt x="59" y="26"/>
                  </a:lnTo>
                  <a:lnTo>
                    <a:pt x="59" y="30"/>
                  </a:lnTo>
                  <a:lnTo>
                    <a:pt x="55" y="34"/>
                  </a:lnTo>
                  <a:lnTo>
                    <a:pt x="50" y="38"/>
                  </a:lnTo>
                  <a:lnTo>
                    <a:pt x="46" y="42"/>
                  </a:lnTo>
                  <a:lnTo>
                    <a:pt x="50" y="47"/>
                  </a:lnTo>
                  <a:lnTo>
                    <a:pt x="59" y="51"/>
                  </a:lnTo>
                  <a:lnTo>
                    <a:pt x="63" y="59"/>
                  </a:lnTo>
                  <a:lnTo>
                    <a:pt x="63" y="68"/>
                  </a:lnTo>
                  <a:lnTo>
                    <a:pt x="63" y="80"/>
                  </a:lnTo>
                  <a:lnTo>
                    <a:pt x="55" y="89"/>
                  </a:lnTo>
                  <a:lnTo>
                    <a:pt x="42" y="97"/>
                  </a:lnTo>
                  <a:lnTo>
                    <a:pt x="29" y="97"/>
                  </a:lnTo>
                  <a:lnTo>
                    <a:pt x="21" y="97"/>
                  </a:lnTo>
                  <a:lnTo>
                    <a:pt x="8" y="93"/>
                  </a:lnTo>
                  <a:lnTo>
                    <a:pt x="4" y="80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96" name="Freeform 43"/>
            <p:cNvSpPr>
              <a:spLocks/>
            </p:cNvSpPr>
            <p:nvPr/>
          </p:nvSpPr>
          <p:spPr bwMode="auto">
            <a:xfrm>
              <a:off x="3241" y="2101"/>
              <a:ext cx="63" cy="96"/>
            </a:xfrm>
            <a:custGeom>
              <a:avLst/>
              <a:gdLst>
                <a:gd name="T0" fmla="*/ 0 w 63"/>
                <a:gd name="T1" fmla="*/ 71 h 96"/>
                <a:gd name="T2" fmla="*/ 12 w 63"/>
                <a:gd name="T3" fmla="*/ 71 h 96"/>
                <a:gd name="T4" fmla="*/ 12 w 63"/>
                <a:gd name="T5" fmla="*/ 75 h 96"/>
                <a:gd name="T6" fmla="*/ 17 w 63"/>
                <a:gd name="T7" fmla="*/ 83 h 96"/>
                <a:gd name="T8" fmla="*/ 21 w 63"/>
                <a:gd name="T9" fmla="*/ 83 h 96"/>
                <a:gd name="T10" fmla="*/ 29 w 63"/>
                <a:gd name="T11" fmla="*/ 88 h 96"/>
                <a:gd name="T12" fmla="*/ 38 w 63"/>
                <a:gd name="T13" fmla="*/ 83 h 96"/>
                <a:gd name="T14" fmla="*/ 42 w 63"/>
                <a:gd name="T15" fmla="*/ 79 h 96"/>
                <a:gd name="T16" fmla="*/ 46 w 63"/>
                <a:gd name="T17" fmla="*/ 75 h 96"/>
                <a:gd name="T18" fmla="*/ 50 w 63"/>
                <a:gd name="T19" fmla="*/ 67 h 96"/>
                <a:gd name="T20" fmla="*/ 46 w 63"/>
                <a:gd name="T21" fmla="*/ 58 h 96"/>
                <a:gd name="T22" fmla="*/ 42 w 63"/>
                <a:gd name="T23" fmla="*/ 54 h 96"/>
                <a:gd name="T24" fmla="*/ 38 w 63"/>
                <a:gd name="T25" fmla="*/ 50 h 96"/>
                <a:gd name="T26" fmla="*/ 29 w 63"/>
                <a:gd name="T27" fmla="*/ 50 h 96"/>
                <a:gd name="T28" fmla="*/ 25 w 63"/>
                <a:gd name="T29" fmla="*/ 50 h 96"/>
                <a:gd name="T30" fmla="*/ 21 w 63"/>
                <a:gd name="T31" fmla="*/ 50 h 96"/>
                <a:gd name="T32" fmla="*/ 25 w 63"/>
                <a:gd name="T33" fmla="*/ 37 h 96"/>
                <a:gd name="T34" fmla="*/ 25 w 63"/>
                <a:gd name="T35" fmla="*/ 37 h 96"/>
                <a:gd name="T36" fmla="*/ 25 w 63"/>
                <a:gd name="T37" fmla="*/ 37 h 96"/>
                <a:gd name="T38" fmla="*/ 33 w 63"/>
                <a:gd name="T39" fmla="*/ 37 h 96"/>
                <a:gd name="T40" fmla="*/ 38 w 63"/>
                <a:gd name="T41" fmla="*/ 33 h 96"/>
                <a:gd name="T42" fmla="*/ 42 w 63"/>
                <a:gd name="T43" fmla="*/ 29 h 96"/>
                <a:gd name="T44" fmla="*/ 42 w 63"/>
                <a:gd name="T45" fmla="*/ 25 h 96"/>
                <a:gd name="T46" fmla="*/ 42 w 63"/>
                <a:gd name="T47" fmla="*/ 21 h 96"/>
                <a:gd name="T48" fmla="*/ 38 w 63"/>
                <a:gd name="T49" fmla="*/ 16 h 96"/>
                <a:gd name="T50" fmla="*/ 33 w 63"/>
                <a:gd name="T51" fmla="*/ 12 h 96"/>
                <a:gd name="T52" fmla="*/ 29 w 63"/>
                <a:gd name="T53" fmla="*/ 12 h 96"/>
                <a:gd name="T54" fmla="*/ 21 w 63"/>
                <a:gd name="T55" fmla="*/ 12 h 96"/>
                <a:gd name="T56" fmla="*/ 17 w 63"/>
                <a:gd name="T57" fmla="*/ 16 h 96"/>
                <a:gd name="T58" fmla="*/ 12 w 63"/>
                <a:gd name="T59" fmla="*/ 21 h 96"/>
                <a:gd name="T60" fmla="*/ 12 w 63"/>
                <a:gd name="T61" fmla="*/ 25 h 96"/>
                <a:gd name="T62" fmla="*/ 0 w 63"/>
                <a:gd name="T63" fmla="*/ 25 h 96"/>
                <a:gd name="T64" fmla="*/ 4 w 63"/>
                <a:gd name="T65" fmla="*/ 12 h 96"/>
                <a:gd name="T66" fmla="*/ 8 w 63"/>
                <a:gd name="T67" fmla="*/ 8 h 96"/>
                <a:gd name="T68" fmla="*/ 17 w 63"/>
                <a:gd name="T69" fmla="*/ 0 h 96"/>
                <a:gd name="T70" fmla="*/ 29 w 63"/>
                <a:gd name="T71" fmla="*/ 0 h 96"/>
                <a:gd name="T72" fmla="*/ 38 w 63"/>
                <a:gd name="T73" fmla="*/ 0 h 96"/>
                <a:gd name="T74" fmla="*/ 42 w 63"/>
                <a:gd name="T75" fmla="*/ 4 h 96"/>
                <a:gd name="T76" fmla="*/ 50 w 63"/>
                <a:gd name="T77" fmla="*/ 8 h 96"/>
                <a:gd name="T78" fmla="*/ 54 w 63"/>
                <a:gd name="T79" fmla="*/ 12 h 96"/>
                <a:gd name="T80" fmla="*/ 54 w 63"/>
                <a:gd name="T81" fmla="*/ 16 h 96"/>
                <a:gd name="T82" fmla="*/ 54 w 63"/>
                <a:gd name="T83" fmla="*/ 25 h 96"/>
                <a:gd name="T84" fmla="*/ 54 w 63"/>
                <a:gd name="T85" fmla="*/ 29 h 96"/>
                <a:gd name="T86" fmla="*/ 54 w 63"/>
                <a:gd name="T87" fmla="*/ 33 h 96"/>
                <a:gd name="T88" fmla="*/ 50 w 63"/>
                <a:gd name="T89" fmla="*/ 37 h 96"/>
                <a:gd name="T90" fmla="*/ 42 w 63"/>
                <a:gd name="T91" fmla="*/ 41 h 96"/>
                <a:gd name="T92" fmla="*/ 50 w 63"/>
                <a:gd name="T93" fmla="*/ 46 h 96"/>
                <a:gd name="T94" fmla="*/ 54 w 63"/>
                <a:gd name="T95" fmla="*/ 50 h 96"/>
                <a:gd name="T96" fmla="*/ 59 w 63"/>
                <a:gd name="T97" fmla="*/ 58 h 96"/>
                <a:gd name="T98" fmla="*/ 63 w 63"/>
                <a:gd name="T99" fmla="*/ 67 h 96"/>
                <a:gd name="T100" fmla="*/ 59 w 63"/>
                <a:gd name="T101" fmla="*/ 79 h 96"/>
                <a:gd name="T102" fmla="*/ 50 w 63"/>
                <a:gd name="T103" fmla="*/ 88 h 96"/>
                <a:gd name="T104" fmla="*/ 42 w 63"/>
                <a:gd name="T105" fmla="*/ 96 h 96"/>
                <a:gd name="T106" fmla="*/ 29 w 63"/>
                <a:gd name="T107" fmla="*/ 96 h 96"/>
                <a:gd name="T108" fmla="*/ 17 w 63"/>
                <a:gd name="T109" fmla="*/ 96 h 96"/>
                <a:gd name="T110" fmla="*/ 8 w 63"/>
                <a:gd name="T111" fmla="*/ 92 h 96"/>
                <a:gd name="T112" fmla="*/ 0 w 63"/>
                <a:gd name="T113" fmla="*/ 79 h 96"/>
                <a:gd name="T114" fmla="*/ 0 w 63"/>
                <a:gd name="T115" fmla="*/ 71 h 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3"/>
                <a:gd name="T175" fmla="*/ 0 h 96"/>
                <a:gd name="T176" fmla="*/ 63 w 63"/>
                <a:gd name="T177" fmla="*/ 96 h 9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3" h="96">
                  <a:moveTo>
                    <a:pt x="0" y="71"/>
                  </a:moveTo>
                  <a:lnTo>
                    <a:pt x="12" y="71"/>
                  </a:lnTo>
                  <a:lnTo>
                    <a:pt x="12" y="75"/>
                  </a:lnTo>
                  <a:lnTo>
                    <a:pt x="17" y="83"/>
                  </a:lnTo>
                  <a:lnTo>
                    <a:pt x="21" y="83"/>
                  </a:lnTo>
                  <a:lnTo>
                    <a:pt x="29" y="88"/>
                  </a:lnTo>
                  <a:lnTo>
                    <a:pt x="38" y="83"/>
                  </a:lnTo>
                  <a:lnTo>
                    <a:pt x="42" y="79"/>
                  </a:lnTo>
                  <a:lnTo>
                    <a:pt x="46" y="75"/>
                  </a:lnTo>
                  <a:lnTo>
                    <a:pt x="50" y="67"/>
                  </a:lnTo>
                  <a:lnTo>
                    <a:pt x="46" y="58"/>
                  </a:lnTo>
                  <a:lnTo>
                    <a:pt x="42" y="54"/>
                  </a:lnTo>
                  <a:lnTo>
                    <a:pt x="38" y="50"/>
                  </a:lnTo>
                  <a:lnTo>
                    <a:pt x="29" y="50"/>
                  </a:lnTo>
                  <a:lnTo>
                    <a:pt x="25" y="50"/>
                  </a:lnTo>
                  <a:lnTo>
                    <a:pt x="21" y="50"/>
                  </a:lnTo>
                  <a:lnTo>
                    <a:pt x="25" y="37"/>
                  </a:lnTo>
                  <a:lnTo>
                    <a:pt x="33" y="37"/>
                  </a:lnTo>
                  <a:lnTo>
                    <a:pt x="38" y="33"/>
                  </a:lnTo>
                  <a:lnTo>
                    <a:pt x="42" y="29"/>
                  </a:lnTo>
                  <a:lnTo>
                    <a:pt x="42" y="25"/>
                  </a:lnTo>
                  <a:lnTo>
                    <a:pt x="42" y="21"/>
                  </a:lnTo>
                  <a:lnTo>
                    <a:pt x="38" y="16"/>
                  </a:lnTo>
                  <a:lnTo>
                    <a:pt x="33" y="12"/>
                  </a:lnTo>
                  <a:lnTo>
                    <a:pt x="29" y="12"/>
                  </a:lnTo>
                  <a:lnTo>
                    <a:pt x="21" y="12"/>
                  </a:lnTo>
                  <a:lnTo>
                    <a:pt x="17" y="16"/>
                  </a:lnTo>
                  <a:lnTo>
                    <a:pt x="12" y="21"/>
                  </a:lnTo>
                  <a:lnTo>
                    <a:pt x="12" y="25"/>
                  </a:lnTo>
                  <a:lnTo>
                    <a:pt x="0" y="25"/>
                  </a:lnTo>
                  <a:lnTo>
                    <a:pt x="4" y="12"/>
                  </a:lnTo>
                  <a:lnTo>
                    <a:pt x="8" y="8"/>
                  </a:lnTo>
                  <a:lnTo>
                    <a:pt x="17" y="0"/>
                  </a:lnTo>
                  <a:lnTo>
                    <a:pt x="29" y="0"/>
                  </a:lnTo>
                  <a:lnTo>
                    <a:pt x="38" y="0"/>
                  </a:lnTo>
                  <a:lnTo>
                    <a:pt x="42" y="4"/>
                  </a:lnTo>
                  <a:lnTo>
                    <a:pt x="50" y="8"/>
                  </a:lnTo>
                  <a:lnTo>
                    <a:pt x="54" y="12"/>
                  </a:lnTo>
                  <a:lnTo>
                    <a:pt x="54" y="16"/>
                  </a:lnTo>
                  <a:lnTo>
                    <a:pt x="54" y="25"/>
                  </a:lnTo>
                  <a:lnTo>
                    <a:pt x="54" y="29"/>
                  </a:lnTo>
                  <a:lnTo>
                    <a:pt x="54" y="33"/>
                  </a:lnTo>
                  <a:lnTo>
                    <a:pt x="50" y="37"/>
                  </a:lnTo>
                  <a:lnTo>
                    <a:pt x="42" y="41"/>
                  </a:lnTo>
                  <a:lnTo>
                    <a:pt x="50" y="46"/>
                  </a:lnTo>
                  <a:lnTo>
                    <a:pt x="54" y="50"/>
                  </a:lnTo>
                  <a:lnTo>
                    <a:pt x="59" y="58"/>
                  </a:lnTo>
                  <a:lnTo>
                    <a:pt x="63" y="67"/>
                  </a:lnTo>
                  <a:lnTo>
                    <a:pt x="59" y="79"/>
                  </a:lnTo>
                  <a:lnTo>
                    <a:pt x="50" y="88"/>
                  </a:lnTo>
                  <a:lnTo>
                    <a:pt x="42" y="96"/>
                  </a:lnTo>
                  <a:lnTo>
                    <a:pt x="29" y="96"/>
                  </a:lnTo>
                  <a:lnTo>
                    <a:pt x="17" y="96"/>
                  </a:lnTo>
                  <a:lnTo>
                    <a:pt x="8" y="92"/>
                  </a:lnTo>
                  <a:lnTo>
                    <a:pt x="0" y="79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97" name="Line 44"/>
            <p:cNvSpPr>
              <a:spLocks noChangeShapeType="1"/>
            </p:cNvSpPr>
            <p:nvPr/>
          </p:nvSpPr>
          <p:spPr bwMode="auto">
            <a:xfrm>
              <a:off x="2452" y="1324"/>
              <a:ext cx="1" cy="3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98" name="Freeform 45"/>
            <p:cNvSpPr>
              <a:spLocks/>
            </p:cNvSpPr>
            <p:nvPr/>
          </p:nvSpPr>
          <p:spPr bwMode="auto">
            <a:xfrm>
              <a:off x="2427" y="1286"/>
              <a:ext cx="50" cy="76"/>
            </a:xfrm>
            <a:custGeom>
              <a:avLst/>
              <a:gdLst>
                <a:gd name="T0" fmla="*/ 0 w 50"/>
                <a:gd name="T1" fmla="*/ 76 h 76"/>
                <a:gd name="T2" fmla="*/ 50 w 50"/>
                <a:gd name="T3" fmla="*/ 76 h 76"/>
                <a:gd name="T4" fmla="*/ 25 w 50"/>
                <a:gd name="T5" fmla="*/ 0 h 76"/>
                <a:gd name="T6" fmla="*/ 0 w 50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76"/>
                <a:gd name="T14" fmla="*/ 50 w 50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76">
                  <a:moveTo>
                    <a:pt x="0" y="76"/>
                  </a:moveTo>
                  <a:lnTo>
                    <a:pt x="50" y="76"/>
                  </a:lnTo>
                  <a:lnTo>
                    <a:pt x="25" y="0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599" name="Freeform 47"/>
            <p:cNvSpPr>
              <a:spLocks/>
            </p:cNvSpPr>
            <p:nvPr/>
          </p:nvSpPr>
          <p:spPr bwMode="auto">
            <a:xfrm>
              <a:off x="3035" y="1643"/>
              <a:ext cx="588" cy="1750"/>
            </a:xfrm>
            <a:custGeom>
              <a:avLst/>
              <a:gdLst>
                <a:gd name="T0" fmla="*/ 588 w 588"/>
                <a:gd name="T1" fmla="*/ 0 h 1750"/>
                <a:gd name="T2" fmla="*/ 0 w 588"/>
                <a:gd name="T3" fmla="*/ 583 h 1750"/>
                <a:gd name="T4" fmla="*/ 0 w 588"/>
                <a:gd name="T5" fmla="*/ 1750 h 1750"/>
                <a:gd name="T6" fmla="*/ 0 60000 65536"/>
                <a:gd name="T7" fmla="*/ 0 60000 65536"/>
                <a:gd name="T8" fmla="*/ 0 60000 65536"/>
                <a:gd name="T9" fmla="*/ 0 w 588"/>
                <a:gd name="T10" fmla="*/ 0 h 1750"/>
                <a:gd name="T11" fmla="*/ 588 w 588"/>
                <a:gd name="T12" fmla="*/ 1750 h 17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8" h="1750">
                  <a:moveTo>
                    <a:pt x="588" y="0"/>
                  </a:moveTo>
                  <a:lnTo>
                    <a:pt x="0" y="583"/>
                  </a:lnTo>
                  <a:lnTo>
                    <a:pt x="0" y="17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600" name="Freeform 48"/>
            <p:cNvSpPr>
              <a:spLocks/>
            </p:cNvSpPr>
            <p:nvPr/>
          </p:nvSpPr>
          <p:spPr bwMode="auto">
            <a:xfrm>
              <a:off x="1873" y="1643"/>
              <a:ext cx="1750" cy="1750"/>
            </a:xfrm>
            <a:custGeom>
              <a:avLst/>
              <a:gdLst>
                <a:gd name="T0" fmla="*/ 579 w 1750"/>
                <a:gd name="T1" fmla="*/ 0 h 1750"/>
                <a:gd name="T2" fmla="*/ 1750 w 1750"/>
                <a:gd name="T3" fmla="*/ 0 h 1750"/>
                <a:gd name="T4" fmla="*/ 1750 w 1750"/>
                <a:gd name="T5" fmla="*/ 1163 h 1750"/>
                <a:gd name="T6" fmla="*/ 1162 w 1750"/>
                <a:gd name="T7" fmla="*/ 1750 h 1750"/>
                <a:gd name="T8" fmla="*/ 0 w 1750"/>
                <a:gd name="T9" fmla="*/ 1750 h 1750"/>
                <a:gd name="T10" fmla="*/ 0 w 1750"/>
                <a:gd name="T11" fmla="*/ 583 h 1750"/>
                <a:gd name="T12" fmla="*/ 579 w 1750"/>
                <a:gd name="T13" fmla="*/ 0 h 17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50"/>
                <a:gd name="T22" fmla="*/ 0 h 1750"/>
                <a:gd name="T23" fmla="*/ 1750 w 1750"/>
                <a:gd name="T24" fmla="*/ 1750 h 17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50" h="1750">
                  <a:moveTo>
                    <a:pt x="579" y="0"/>
                  </a:moveTo>
                  <a:lnTo>
                    <a:pt x="1750" y="0"/>
                  </a:lnTo>
                  <a:lnTo>
                    <a:pt x="1750" y="1163"/>
                  </a:lnTo>
                  <a:lnTo>
                    <a:pt x="1162" y="1750"/>
                  </a:lnTo>
                  <a:lnTo>
                    <a:pt x="0" y="1750"/>
                  </a:lnTo>
                  <a:lnTo>
                    <a:pt x="0" y="583"/>
                  </a:lnTo>
                  <a:lnTo>
                    <a:pt x="579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601" name="Line 49"/>
            <p:cNvSpPr>
              <a:spLocks noChangeShapeType="1"/>
            </p:cNvSpPr>
            <p:nvPr/>
          </p:nvSpPr>
          <p:spPr bwMode="auto">
            <a:xfrm flipH="1">
              <a:off x="1873" y="2226"/>
              <a:ext cx="1162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602" name="Line 50"/>
            <p:cNvSpPr>
              <a:spLocks noChangeShapeType="1"/>
            </p:cNvSpPr>
            <p:nvPr/>
          </p:nvSpPr>
          <p:spPr bwMode="auto">
            <a:xfrm>
              <a:off x="3619" y="2814"/>
              <a:ext cx="486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603" name="Freeform 51"/>
            <p:cNvSpPr>
              <a:spLocks/>
            </p:cNvSpPr>
            <p:nvPr/>
          </p:nvSpPr>
          <p:spPr bwMode="auto">
            <a:xfrm>
              <a:off x="4080" y="2780"/>
              <a:ext cx="97" cy="63"/>
            </a:xfrm>
            <a:custGeom>
              <a:avLst/>
              <a:gdLst>
                <a:gd name="T0" fmla="*/ 59 w 97"/>
                <a:gd name="T1" fmla="*/ 0 h 63"/>
                <a:gd name="T2" fmla="*/ 0 w 97"/>
                <a:gd name="T3" fmla="*/ 63 h 63"/>
                <a:gd name="T4" fmla="*/ 97 w 97"/>
                <a:gd name="T5" fmla="*/ 30 h 63"/>
                <a:gd name="T6" fmla="*/ 59 w 97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"/>
                <a:gd name="T13" fmla="*/ 0 h 63"/>
                <a:gd name="T14" fmla="*/ 97 w 97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" h="63">
                  <a:moveTo>
                    <a:pt x="59" y="0"/>
                  </a:moveTo>
                  <a:lnTo>
                    <a:pt x="0" y="63"/>
                  </a:lnTo>
                  <a:lnTo>
                    <a:pt x="97" y="3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604" name="Line 53"/>
            <p:cNvSpPr>
              <a:spLocks noChangeShapeType="1"/>
            </p:cNvSpPr>
            <p:nvPr/>
          </p:nvSpPr>
          <p:spPr bwMode="auto">
            <a:xfrm flipH="1">
              <a:off x="1629" y="3397"/>
              <a:ext cx="248" cy="2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605" name="Freeform 54"/>
            <p:cNvSpPr>
              <a:spLocks/>
            </p:cNvSpPr>
            <p:nvPr/>
          </p:nvSpPr>
          <p:spPr bwMode="auto">
            <a:xfrm>
              <a:off x="1592" y="3641"/>
              <a:ext cx="84" cy="50"/>
            </a:xfrm>
            <a:custGeom>
              <a:avLst/>
              <a:gdLst>
                <a:gd name="T0" fmla="*/ 84 w 84"/>
                <a:gd name="T1" fmla="*/ 0 h 50"/>
                <a:gd name="T2" fmla="*/ 4 w 84"/>
                <a:gd name="T3" fmla="*/ 0 h 50"/>
                <a:gd name="T4" fmla="*/ 0 w 84"/>
                <a:gd name="T5" fmla="*/ 50 h 50"/>
                <a:gd name="T6" fmla="*/ 84 w 84"/>
                <a:gd name="T7" fmla="*/ 0 h 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50"/>
                <a:gd name="T14" fmla="*/ 84 w 84"/>
                <a:gd name="T15" fmla="*/ 50 h 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50">
                  <a:moveTo>
                    <a:pt x="84" y="0"/>
                  </a:moveTo>
                  <a:lnTo>
                    <a:pt x="4" y="0"/>
                  </a:lnTo>
                  <a:lnTo>
                    <a:pt x="0" y="5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606" name="Text Box 56"/>
            <p:cNvSpPr txBox="1">
              <a:spLocks noChangeArrowheads="1"/>
            </p:cNvSpPr>
            <p:nvPr/>
          </p:nvSpPr>
          <p:spPr bwMode="auto">
            <a:xfrm>
              <a:off x="4165" y="2700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x</a:t>
              </a:r>
            </a:p>
          </p:txBody>
        </p:sp>
        <p:sp>
          <p:nvSpPr>
            <p:cNvPr id="66607" name="Text Box 57"/>
            <p:cNvSpPr txBox="1">
              <a:spLocks noChangeArrowheads="1"/>
            </p:cNvSpPr>
            <p:nvPr/>
          </p:nvSpPr>
          <p:spPr bwMode="auto">
            <a:xfrm>
              <a:off x="2381" y="1071"/>
              <a:ext cx="2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y</a:t>
              </a:r>
            </a:p>
          </p:txBody>
        </p:sp>
        <p:sp>
          <p:nvSpPr>
            <p:cNvPr id="66608" name="Text Box 58"/>
            <p:cNvSpPr txBox="1">
              <a:spLocks noChangeArrowheads="1"/>
            </p:cNvSpPr>
            <p:nvPr/>
          </p:nvSpPr>
          <p:spPr bwMode="auto">
            <a:xfrm>
              <a:off x="1429" y="3653"/>
              <a:ext cx="20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 i="1"/>
                <a:t>z</a:t>
              </a: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62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1209675" y="2125663"/>
            <a:ext cx="2905125" cy="28670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424963" name="Rectangle 3"/>
          <p:cNvSpPr>
            <a:spLocks noChangeArrowheads="1"/>
          </p:cNvSpPr>
          <p:nvPr/>
        </p:nvSpPr>
        <p:spPr bwMode="auto">
          <a:xfrm>
            <a:off x="2940050" y="5049838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en-US" altLang="zh-TW" sz="2400" b="1">
                <a:solidFill>
                  <a:schemeClr val="tx2"/>
                </a:solidFill>
                <a:latin typeface="Arial" charset="0"/>
                <a:ea typeface="PMingLiU" pitchFamily="18" charset="-120"/>
              </a:rPr>
              <a:t>A</a:t>
            </a:r>
          </a:p>
        </p:txBody>
      </p:sp>
      <p:sp>
        <p:nvSpPr>
          <p:cNvPr id="424964" name="Rectangle 4"/>
          <p:cNvSpPr>
            <a:spLocks noChangeArrowheads="1"/>
          </p:cNvSpPr>
          <p:nvPr/>
        </p:nvSpPr>
        <p:spPr bwMode="auto">
          <a:xfrm>
            <a:off x="7007225" y="1654175"/>
            <a:ext cx="822325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altLang="zh-TW" sz="2400" b="1">
                <a:solidFill>
                  <a:schemeClr val="tx2"/>
                </a:solidFill>
                <a:latin typeface="Arial" charset="0"/>
                <a:ea typeface="PMingLiU" pitchFamily="18" charset="-120"/>
              </a:rPr>
              <a:t>A</a:t>
            </a:r>
          </a:p>
        </p:txBody>
      </p:sp>
      <p:sp useBgFill="1">
        <p:nvSpPr>
          <p:cNvPr id="424965" name="AutoShape 5"/>
          <p:cNvSpPr>
            <a:spLocks noChangeArrowheads="1"/>
          </p:cNvSpPr>
          <p:nvPr/>
        </p:nvSpPr>
        <p:spPr bwMode="auto">
          <a:xfrm>
            <a:off x="4419600" y="3402013"/>
            <a:ext cx="561975" cy="409575"/>
          </a:xfrm>
          <a:prstGeom prst="rightArrow">
            <a:avLst>
              <a:gd name="adj1" fmla="val 50000"/>
              <a:gd name="adj2" fmla="val 34302"/>
            </a:avLst>
          </a:prstGeom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424966" name="Text Box 6"/>
          <p:cNvSpPr txBox="1">
            <a:spLocks noChangeArrowheads="1"/>
          </p:cNvSpPr>
          <p:nvPr/>
        </p:nvSpPr>
        <p:spPr bwMode="auto">
          <a:xfrm>
            <a:off x="3419475" y="6532563"/>
            <a:ext cx="579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kumimoji="0" lang="en-US" altLang="zh-TW" sz="2000">
                <a:latin typeface="Trebuchet MS" pitchFamily="34" charset="0"/>
                <a:ea typeface="PMingLiU" pitchFamily="18" charset="-120"/>
              </a:rPr>
              <a:t>Leaf nodes correspond to unique regions in space</a:t>
            </a:r>
          </a:p>
        </p:txBody>
      </p:sp>
      <p:sp>
        <p:nvSpPr>
          <p:cNvPr id="424967" name="Rectangle 7"/>
          <p:cNvSpPr>
            <a:spLocks noChangeArrowheads="1"/>
          </p:cNvSpPr>
          <p:nvPr/>
        </p:nvSpPr>
        <p:spPr bwMode="auto">
          <a:xfrm>
            <a:off x="6184900" y="2668588"/>
            <a:ext cx="822325" cy="485775"/>
          </a:xfrm>
          <a:prstGeom prst="rect">
            <a:avLst/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kumimoji="0" lang="ja-JP" altLang="ja-JP" sz="2400" b="1">
              <a:solidFill>
                <a:schemeClr val="tx2"/>
              </a:solidFill>
              <a:latin typeface="Arial" charset="0"/>
              <a:ea typeface="PMingLiU" pitchFamily="18" charset="-120"/>
            </a:endParaRPr>
          </a:p>
        </p:txBody>
      </p:sp>
      <p:sp>
        <p:nvSpPr>
          <p:cNvPr id="424968" name="Rectangle 8"/>
          <p:cNvSpPr>
            <a:spLocks noChangeArrowheads="1"/>
          </p:cNvSpPr>
          <p:nvPr/>
        </p:nvSpPr>
        <p:spPr bwMode="auto">
          <a:xfrm>
            <a:off x="7829550" y="2668588"/>
            <a:ext cx="822325" cy="485775"/>
          </a:xfrm>
          <a:prstGeom prst="rect">
            <a:avLst/>
          </a:prstGeom>
          <a:solidFill>
            <a:srgbClr val="FF33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kumimoji="0" lang="ja-JP" altLang="ja-JP" sz="2400" b="1">
              <a:solidFill>
                <a:schemeClr val="tx2"/>
              </a:solidFill>
              <a:latin typeface="Arial" charset="0"/>
              <a:ea typeface="PMingLiU" pitchFamily="18" charset="-120"/>
            </a:endParaRPr>
          </a:p>
        </p:txBody>
      </p:sp>
      <p:cxnSp>
        <p:nvCxnSpPr>
          <p:cNvPr id="424969" name="AutoShape 9"/>
          <p:cNvCxnSpPr>
            <a:cxnSpLocks noChangeShapeType="1"/>
            <a:endCxn id="424967" idx="0"/>
          </p:cNvCxnSpPr>
          <p:nvPr/>
        </p:nvCxnSpPr>
        <p:spPr bwMode="auto">
          <a:xfrm flipH="1">
            <a:off x="6596063" y="2154238"/>
            <a:ext cx="822325" cy="5000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4970" name="AutoShape 10"/>
          <p:cNvCxnSpPr>
            <a:cxnSpLocks noChangeShapeType="1"/>
            <a:endCxn id="424968" idx="0"/>
          </p:cNvCxnSpPr>
          <p:nvPr/>
        </p:nvCxnSpPr>
        <p:spPr bwMode="auto">
          <a:xfrm>
            <a:off x="7418388" y="2154238"/>
            <a:ext cx="822325" cy="5000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4971" name="Rectangle 11"/>
          <p:cNvSpPr>
            <a:spLocks noChangeArrowheads="1"/>
          </p:cNvSpPr>
          <p:nvPr/>
        </p:nvSpPr>
        <p:spPr bwMode="auto">
          <a:xfrm>
            <a:off x="2819400" y="2125663"/>
            <a:ext cx="1285875" cy="286702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24972" name="Rectangle 12"/>
          <p:cNvSpPr>
            <a:spLocks noChangeArrowheads="1"/>
          </p:cNvSpPr>
          <p:nvPr/>
        </p:nvSpPr>
        <p:spPr bwMode="auto">
          <a:xfrm>
            <a:off x="1162050" y="2125663"/>
            <a:ext cx="1666875" cy="2881312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67597" name="AutoShape 13"/>
          <p:cNvSpPr>
            <a:spLocks noChangeArrowheads="1"/>
          </p:cNvSpPr>
          <p:nvPr/>
        </p:nvSpPr>
        <p:spPr bwMode="auto">
          <a:xfrm>
            <a:off x="1885950" y="2449513"/>
            <a:ext cx="295275" cy="323850"/>
          </a:xfrm>
          <a:prstGeom prst="triangle">
            <a:avLst>
              <a:gd name="adj" fmla="val 50000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7598" name="AutoShape 14"/>
          <p:cNvSpPr>
            <a:spLocks noChangeArrowheads="1"/>
          </p:cNvSpPr>
          <p:nvPr/>
        </p:nvSpPr>
        <p:spPr bwMode="auto">
          <a:xfrm>
            <a:off x="2181225" y="4002088"/>
            <a:ext cx="295275" cy="295275"/>
          </a:xfrm>
          <a:prstGeom prst="pentagon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7599" name="AutoShape 15"/>
          <p:cNvSpPr>
            <a:spLocks noChangeArrowheads="1"/>
          </p:cNvSpPr>
          <p:nvPr/>
        </p:nvSpPr>
        <p:spPr bwMode="auto">
          <a:xfrm>
            <a:off x="1666875" y="3240088"/>
            <a:ext cx="381000" cy="27622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7600" name="AutoShape 16"/>
          <p:cNvSpPr>
            <a:spLocks noChangeArrowheads="1"/>
          </p:cNvSpPr>
          <p:nvPr/>
        </p:nvSpPr>
        <p:spPr bwMode="auto">
          <a:xfrm>
            <a:off x="1476375" y="4297363"/>
            <a:ext cx="190500" cy="304800"/>
          </a:xfrm>
          <a:prstGeom prst="parallelogram">
            <a:avLst>
              <a:gd name="adj" fmla="val 25000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7601" name="AutoShape 17"/>
          <p:cNvSpPr>
            <a:spLocks noChangeArrowheads="1"/>
          </p:cNvSpPr>
          <p:nvPr/>
        </p:nvSpPr>
        <p:spPr bwMode="auto">
          <a:xfrm>
            <a:off x="2476500" y="3078163"/>
            <a:ext cx="295275" cy="323850"/>
          </a:xfrm>
          <a:prstGeom prst="triangle">
            <a:avLst>
              <a:gd name="adj" fmla="val 50000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7602" name="AutoShape 18"/>
          <p:cNvSpPr>
            <a:spLocks noChangeArrowheads="1"/>
          </p:cNvSpPr>
          <p:nvPr/>
        </p:nvSpPr>
        <p:spPr bwMode="auto">
          <a:xfrm>
            <a:off x="3028950" y="3516313"/>
            <a:ext cx="266700" cy="257175"/>
          </a:xfrm>
          <a:prstGeom prst="plus">
            <a:avLst>
              <a:gd name="adj" fmla="val 25000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7603" name="Oval 19"/>
          <p:cNvSpPr>
            <a:spLocks noChangeArrowheads="1"/>
          </p:cNvSpPr>
          <p:nvPr/>
        </p:nvSpPr>
        <p:spPr bwMode="auto">
          <a:xfrm>
            <a:off x="2914650" y="2654300"/>
            <a:ext cx="238125" cy="376238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67604" name="AutoShape 20"/>
          <p:cNvSpPr>
            <a:spLocks noChangeArrowheads="1"/>
          </p:cNvSpPr>
          <p:nvPr/>
        </p:nvSpPr>
        <p:spPr bwMode="auto">
          <a:xfrm>
            <a:off x="3295650" y="4297363"/>
            <a:ext cx="2667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774847971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7605" name="AutoShape 21"/>
          <p:cNvSpPr>
            <a:spLocks noChangeArrowheads="1"/>
          </p:cNvSpPr>
          <p:nvPr/>
        </p:nvSpPr>
        <p:spPr bwMode="auto">
          <a:xfrm>
            <a:off x="3562350" y="2492375"/>
            <a:ext cx="295275" cy="323850"/>
          </a:xfrm>
          <a:prstGeom prst="triangle">
            <a:avLst>
              <a:gd name="adj" fmla="val 50000"/>
            </a:avLst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7606" name="AutoShape 22"/>
          <p:cNvSpPr>
            <a:spLocks noChangeArrowheads="1"/>
          </p:cNvSpPr>
          <p:nvPr/>
        </p:nvSpPr>
        <p:spPr bwMode="auto">
          <a:xfrm>
            <a:off x="3562350" y="3221038"/>
            <a:ext cx="295275" cy="295275"/>
          </a:xfrm>
          <a:prstGeom prst="pentagon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7607" name="Oval 23"/>
          <p:cNvSpPr>
            <a:spLocks noChangeArrowheads="1"/>
          </p:cNvSpPr>
          <p:nvPr/>
        </p:nvSpPr>
        <p:spPr bwMode="auto">
          <a:xfrm>
            <a:off x="2738438" y="4487863"/>
            <a:ext cx="352425" cy="19050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24984" name="Line 24"/>
          <p:cNvSpPr>
            <a:spLocks noChangeShapeType="1"/>
          </p:cNvSpPr>
          <p:nvPr/>
        </p:nvSpPr>
        <p:spPr bwMode="auto">
          <a:xfrm>
            <a:off x="2819400" y="2125663"/>
            <a:ext cx="9525" cy="33813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67609" name="Rectangle 26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ja-JP" sz="3800">
                <a:solidFill>
                  <a:schemeClr val="tx2"/>
                </a:solidFill>
              </a:rPr>
              <a:t>K-d Tree</a:t>
            </a:r>
            <a:endParaRPr lang="en-US" altLang="zh-TW" sz="3800">
              <a:solidFill>
                <a:schemeClr val="tx2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69520-19BA-4E7C-B24F-12F0497C80B2}" type="slidenum">
              <a:rPr lang="en-US" altLang="ja-JP" smtClean="0"/>
              <a:pPr>
                <a:defRPr/>
              </a:pPr>
              <a:t>63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4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4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4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4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/>
      <p:bldP spid="424964" grpId="0" animBg="1"/>
      <p:bldP spid="424965" grpId="0" animBg="1"/>
      <p:bldP spid="424966" grpId="0"/>
      <p:bldP spid="424967" grpId="0" animBg="1"/>
      <p:bldP spid="424968" grpId="0" animBg="1"/>
      <p:bldP spid="424971" grpId="0" animBg="1"/>
      <p:bldP spid="424972" grpId="0" animBg="1"/>
      <p:bldP spid="424984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 29"/>
          <p:cNvGrpSpPr>
            <a:grpSpLocks/>
          </p:cNvGrpSpPr>
          <p:nvPr/>
        </p:nvGrpSpPr>
        <p:grpSpPr bwMode="auto">
          <a:xfrm>
            <a:off x="609600" y="1654175"/>
            <a:ext cx="8042275" cy="3852863"/>
            <a:chOff x="384" y="1042"/>
            <a:chExt cx="5066" cy="2427"/>
          </a:xfrm>
        </p:grpSpPr>
        <p:sp>
          <p:nvSpPr>
            <p:cNvPr id="68612" name="Rectangle 2"/>
            <p:cNvSpPr>
              <a:spLocks noChangeArrowheads="1"/>
            </p:cNvSpPr>
            <p:nvPr/>
          </p:nvSpPr>
          <p:spPr bwMode="auto">
            <a:xfrm>
              <a:off x="762" y="1339"/>
              <a:ext cx="1830" cy="18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13" name="Rectangle 3"/>
            <p:cNvSpPr>
              <a:spLocks noChangeArrowheads="1"/>
            </p:cNvSpPr>
            <p:nvPr/>
          </p:nvSpPr>
          <p:spPr bwMode="auto">
            <a:xfrm>
              <a:off x="1852" y="3181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A</a:t>
              </a:r>
            </a:p>
          </p:txBody>
        </p:sp>
        <p:sp>
          <p:nvSpPr>
            <p:cNvPr id="68614" name="Rectangle 4"/>
            <p:cNvSpPr>
              <a:spLocks noChangeArrowheads="1"/>
            </p:cNvSpPr>
            <p:nvPr/>
          </p:nvSpPr>
          <p:spPr bwMode="auto">
            <a:xfrm>
              <a:off x="4414" y="1042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A</a:t>
              </a:r>
            </a:p>
          </p:txBody>
        </p:sp>
        <p:sp useBgFill="1">
          <p:nvSpPr>
            <p:cNvPr id="68615" name="AutoShape 5"/>
            <p:cNvSpPr>
              <a:spLocks noChangeArrowheads="1"/>
            </p:cNvSpPr>
            <p:nvPr/>
          </p:nvSpPr>
          <p:spPr bwMode="auto">
            <a:xfrm>
              <a:off x="2784" y="2143"/>
              <a:ext cx="354" cy="258"/>
            </a:xfrm>
            <a:prstGeom prst="rightArrow">
              <a:avLst>
                <a:gd name="adj1" fmla="val 50000"/>
                <a:gd name="adj2" fmla="val 34302"/>
              </a:avLst>
            </a:prstGeom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16" name="Rectangle 7"/>
            <p:cNvSpPr>
              <a:spLocks noChangeArrowheads="1"/>
            </p:cNvSpPr>
            <p:nvPr/>
          </p:nvSpPr>
          <p:spPr bwMode="auto">
            <a:xfrm>
              <a:off x="3896" y="1681"/>
              <a:ext cx="518" cy="306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68617" name="Rectangle 8"/>
            <p:cNvSpPr>
              <a:spLocks noChangeArrowheads="1"/>
            </p:cNvSpPr>
            <p:nvPr/>
          </p:nvSpPr>
          <p:spPr bwMode="auto">
            <a:xfrm>
              <a:off x="4932" y="1681"/>
              <a:ext cx="518" cy="306"/>
            </a:xfrm>
            <a:prstGeom prst="rect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68618" name="AutoShape 9"/>
            <p:cNvCxnSpPr>
              <a:cxnSpLocks noChangeShapeType="1"/>
              <a:endCxn id="68616" idx="0"/>
            </p:cNvCxnSpPr>
            <p:nvPr/>
          </p:nvCxnSpPr>
          <p:spPr bwMode="auto">
            <a:xfrm flipH="1">
              <a:off x="4155" y="1357"/>
              <a:ext cx="518" cy="31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8619" name="AutoShape 10"/>
            <p:cNvCxnSpPr>
              <a:cxnSpLocks noChangeShapeType="1"/>
              <a:endCxn id="68617" idx="0"/>
            </p:cNvCxnSpPr>
            <p:nvPr/>
          </p:nvCxnSpPr>
          <p:spPr bwMode="auto">
            <a:xfrm>
              <a:off x="4673" y="1357"/>
              <a:ext cx="518" cy="31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8620" name="Rectangle 11"/>
            <p:cNvSpPr>
              <a:spLocks noChangeArrowheads="1"/>
            </p:cNvSpPr>
            <p:nvPr/>
          </p:nvSpPr>
          <p:spPr bwMode="auto">
            <a:xfrm>
              <a:off x="1776" y="1339"/>
              <a:ext cx="810" cy="1806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21" name="Rectangle 12"/>
            <p:cNvSpPr>
              <a:spLocks noChangeArrowheads="1"/>
            </p:cNvSpPr>
            <p:nvPr/>
          </p:nvSpPr>
          <p:spPr bwMode="auto">
            <a:xfrm>
              <a:off x="732" y="1339"/>
              <a:ext cx="1050" cy="1815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22" name="AutoShape 13"/>
            <p:cNvSpPr>
              <a:spLocks noChangeArrowheads="1"/>
            </p:cNvSpPr>
            <p:nvPr/>
          </p:nvSpPr>
          <p:spPr bwMode="auto">
            <a:xfrm>
              <a:off x="1188" y="1543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23" name="AutoShape 14"/>
            <p:cNvSpPr>
              <a:spLocks noChangeArrowheads="1"/>
            </p:cNvSpPr>
            <p:nvPr/>
          </p:nvSpPr>
          <p:spPr bwMode="auto">
            <a:xfrm>
              <a:off x="1374" y="2521"/>
              <a:ext cx="186" cy="186"/>
            </a:xfrm>
            <a:prstGeom prst="pentagon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24" name="AutoShape 15"/>
            <p:cNvSpPr>
              <a:spLocks noChangeArrowheads="1"/>
            </p:cNvSpPr>
            <p:nvPr/>
          </p:nvSpPr>
          <p:spPr bwMode="auto">
            <a:xfrm>
              <a:off x="1050" y="2041"/>
              <a:ext cx="240" cy="174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25" name="AutoShape 16"/>
            <p:cNvSpPr>
              <a:spLocks noChangeArrowheads="1"/>
            </p:cNvSpPr>
            <p:nvPr/>
          </p:nvSpPr>
          <p:spPr bwMode="auto">
            <a:xfrm>
              <a:off x="930" y="2707"/>
              <a:ext cx="120" cy="192"/>
            </a:xfrm>
            <a:prstGeom prst="parallelogram">
              <a:avLst>
                <a:gd name="adj" fmla="val 25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26" name="AutoShape 17"/>
            <p:cNvSpPr>
              <a:spLocks noChangeArrowheads="1"/>
            </p:cNvSpPr>
            <p:nvPr/>
          </p:nvSpPr>
          <p:spPr bwMode="auto">
            <a:xfrm>
              <a:off x="1560" y="1939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27" name="AutoShape 18"/>
            <p:cNvSpPr>
              <a:spLocks noChangeArrowheads="1"/>
            </p:cNvSpPr>
            <p:nvPr/>
          </p:nvSpPr>
          <p:spPr bwMode="auto">
            <a:xfrm>
              <a:off x="1908" y="2215"/>
              <a:ext cx="168" cy="162"/>
            </a:xfrm>
            <a:prstGeom prst="plus">
              <a:avLst>
                <a:gd name="adj" fmla="val 25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28" name="Oval 19"/>
            <p:cNvSpPr>
              <a:spLocks noChangeArrowheads="1"/>
            </p:cNvSpPr>
            <p:nvPr/>
          </p:nvSpPr>
          <p:spPr bwMode="auto">
            <a:xfrm>
              <a:off x="1836" y="1672"/>
              <a:ext cx="150" cy="237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29" name="AutoShape 20"/>
            <p:cNvSpPr>
              <a:spLocks noChangeArrowheads="1"/>
            </p:cNvSpPr>
            <p:nvPr/>
          </p:nvSpPr>
          <p:spPr bwMode="auto">
            <a:xfrm>
              <a:off x="2076" y="2707"/>
              <a:ext cx="168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30" name="AutoShape 21"/>
            <p:cNvSpPr>
              <a:spLocks noChangeArrowheads="1"/>
            </p:cNvSpPr>
            <p:nvPr/>
          </p:nvSpPr>
          <p:spPr bwMode="auto">
            <a:xfrm>
              <a:off x="2244" y="1570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31" name="AutoShape 22"/>
            <p:cNvSpPr>
              <a:spLocks noChangeArrowheads="1"/>
            </p:cNvSpPr>
            <p:nvPr/>
          </p:nvSpPr>
          <p:spPr bwMode="auto">
            <a:xfrm>
              <a:off x="2244" y="2029"/>
              <a:ext cx="186" cy="186"/>
            </a:xfrm>
            <a:prstGeom prst="pentagon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32" name="Oval 23"/>
            <p:cNvSpPr>
              <a:spLocks noChangeArrowheads="1"/>
            </p:cNvSpPr>
            <p:nvPr/>
          </p:nvSpPr>
          <p:spPr bwMode="auto">
            <a:xfrm>
              <a:off x="1725" y="2827"/>
              <a:ext cx="222" cy="120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33" name="Line 24"/>
            <p:cNvSpPr>
              <a:spLocks noChangeShapeType="1"/>
            </p:cNvSpPr>
            <p:nvPr/>
          </p:nvSpPr>
          <p:spPr bwMode="auto">
            <a:xfrm>
              <a:off x="1776" y="1339"/>
              <a:ext cx="6" cy="213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8634" name="Rectangle 25"/>
            <p:cNvSpPr>
              <a:spLocks noChangeArrowheads="1"/>
            </p:cNvSpPr>
            <p:nvPr/>
          </p:nvSpPr>
          <p:spPr bwMode="auto">
            <a:xfrm>
              <a:off x="384" y="2635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B</a:t>
              </a:r>
            </a:p>
          </p:txBody>
        </p:sp>
        <p:sp>
          <p:nvSpPr>
            <p:cNvPr id="68635" name="Line 26"/>
            <p:cNvSpPr>
              <a:spLocks noChangeShapeType="1"/>
            </p:cNvSpPr>
            <p:nvPr/>
          </p:nvSpPr>
          <p:spPr bwMode="auto">
            <a:xfrm flipH="1">
              <a:off x="384" y="2545"/>
              <a:ext cx="13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68611" name="Rectangle 28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ja-JP" sz="3800">
                <a:solidFill>
                  <a:schemeClr val="tx2"/>
                </a:solidFill>
              </a:rPr>
              <a:t>K-d Tree</a:t>
            </a:r>
            <a:endParaRPr lang="en-US" altLang="zh-TW" sz="3800">
              <a:solidFill>
                <a:schemeClr val="tx2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69520-19BA-4E7C-B24F-12F0497C80B2}" type="slidenum">
              <a:rPr lang="en-US" altLang="ja-JP" smtClean="0"/>
              <a:pPr>
                <a:defRPr/>
              </a:pPr>
              <a:t>64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4" name="Group 34"/>
          <p:cNvGrpSpPr>
            <a:grpSpLocks/>
          </p:cNvGrpSpPr>
          <p:nvPr/>
        </p:nvGrpSpPr>
        <p:grpSpPr bwMode="auto">
          <a:xfrm>
            <a:off x="609600" y="1654175"/>
            <a:ext cx="8042275" cy="3852863"/>
            <a:chOff x="384" y="1042"/>
            <a:chExt cx="5066" cy="2427"/>
          </a:xfrm>
        </p:grpSpPr>
        <p:sp>
          <p:nvSpPr>
            <p:cNvPr id="69636" name="Rectangle 2"/>
            <p:cNvSpPr>
              <a:spLocks noChangeArrowheads="1"/>
            </p:cNvSpPr>
            <p:nvPr/>
          </p:nvSpPr>
          <p:spPr bwMode="auto">
            <a:xfrm>
              <a:off x="762" y="1339"/>
              <a:ext cx="1830" cy="18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37" name="Rectangle 3"/>
            <p:cNvSpPr>
              <a:spLocks noChangeArrowheads="1"/>
            </p:cNvSpPr>
            <p:nvPr/>
          </p:nvSpPr>
          <p:spPr bwMode="auto">
            <a:xfrm>
              <a:off x="1852" y="3181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A</a:t>
              </a:r>
            </a:p>
          </p:txBody>
        </p:sp>
        <p:sp>
          <p:nvSpPr>
            <p:cNvPr id="69638" name="Rectangle 4"/>
            <p:cNvSpPr>
              <a:spLocks noChangeArrowheads="1"/>
            </p:cNvSpPr>
            <p:nvPr/>
          </p:nvSpPr>
          <p:spPr bwMode="auto">
            <a:xfrm>
              <a:off x="384" y="2635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B</a:t>
              </a:r>
            </a:p>
          </p:txBody>
        </p:sp>
        <p:sp>
          <p:nvSpPr>
            <p:cNvPr id="69639" name="Rectangle 5"/>
            <p:cNvSpPr>
              <a:spLocks noChangeArrowheads="1"/>
            </p:cNvSpPr>
            <p:nvPr/>
          </p:nvSpPr>
          <p:spPr bwMode="auto">
            <a:xfrm>
              <a:off x="4414" y="1042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A</a:t>
              </a:r>
            </a:p>
          </p:txBody>
        </p:sp>
        <p:sp>
          <p:nvSpPr>
            <p:cNvPr id="69640" name="Rectangle 6"/>
            <p:cNvSpPr>
              <a:spLocks noChangeArrowheads="1"/>
            </p:cNvSpPr>
            <p:nvPr/>
          </p:nvSpPr>
          <p:spPr bwMode="auto">
            <a:xfrm>
              <a:off x="3896" y="1681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B</a:t>
              </a:r>
            </a:p>
          </p:txBody>
        </p:sp>
        <p:sp>
          <p:nvSpPr>
            <p:cNvPr id="69641" name="Rectangle 7"/>
            <p:cNvSpPr>
              <a:spLocks noChangeArrowheads="1"/>
            </p:cNvSpPr>
            <p:nvPr/>
          </p:nvSpPr>
          <p:spPr bwMode="auto">
            <a:xfrm>
              <a:off x="4932" y="1681"/>
              <a:ext cx="518" cy="306"/>
            </a:xfrm>
            <a:prstGeom prst="rect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 useBgFill="1">
          <p:nvSpPr>
            <p:cNvPr id="69642" name="AutoShape 8"/>
            <p:cNvSpPr>
              <a:spLocks noChangeArrowheads="1"/>
            </p:cNvSpPr>
            <p:nvPr/>
          </p:nvSpPr>
          <p:spPr bwMode="auto">
            <a:xfrm>
              <a:off x="2784" y="2143"/>
              <a:ext cx="354" cy="258"/>
            </a:xfrm>
            <a:prstGeom prst="rightArrow">
              <a:avLst>
                <a:gd name="adj1" fmla="val 50000"/>
                <a:gd name="adj2" fmla="val 34302"/>
              </a:avLst>
            </a:prstGeom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cxnSp>
          <p:nvCxnSpPr>
            <p:cNvPr id="69643" name="AutoShape 9"/>
            <p:cNvCxnSpPr>
              <a:cxnSpLocks noChangeShapeType="1"/>
              <a:stCxn id="69639" idx="2"/>
              <a:endCxn id="69640" idx="0"/>
            </p:cNvCxnSpPr>
            <p:nvPr/>
          </p:nvCxnSpPr>
          <p:spPr bwMode="auto">
            <a:xfrm flipH="1">
              <a:off x="4155" y="1357"/>
              <a:ext cx="518" cy="31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644" name="AutoShape 10"/>
            <p:cNvCxnSpPr>
              <a:cxnSpLocks noChangeShapeType="1"/>
              <a:stCxn id="69639" idx="2"/>
              <a:endCxn id="69641" idx="0"/>
            </p:cNvCxnSpPr>
            <p:nvPr/>
          </p:nvCxnSpPr>
          <p:spPr bwMode="auto">
            <a:xfrm>
              <a:off x="4673" y="1357"/>
              <a:ext cx="518" cy="31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645" name="Rectangle 11"/>
            <p:cNvSpPr>
              <a:spLocks noChangeArrowheads="1"/>
            </p:cNvSpPr>
            <p:nvPr/>
          </p:nvSpPr>
          <p:spPr bwMode="auto">
            <a:xfrm>
              <a:off x="1776" y="1348"/>
              <a:ext cx="810" cy="1806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46" name="AutoShape 12"/>
            <p:cNvSpPr>
              <a:spLocks noChangeArrowheads="1"/>
            </p:cNvSpPr>
            <p:nvPr/>
          </p:nvSpPr>
          <p:spPr bwMode="auto">
            <a:xfrm>
              <a:off x="1908" y="2215"/>
              <a:ext cx="168" cy="162"/>
            </a:xfrm>
            <a:prstGeom prst="plus">
              <a:avLst>
                <a:gd name="adj" fmla="val 25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47" name="Oval 13"/>
            <p:cNvSpPr>
              <a:spLocks noChangeArrowheads="1"/>
            </p:cNvSpPr>
            <p:nvPr/>
          </p:nvSpPr>
          <p:spPr bwMode="auto">
            <a:xfrm>
              <a:off x="1836" y="1672"/>
              <a:ext cx="150" cy="237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48" name="AutoShape 14"/>
            <p:cNvSpPr>
              <a:spLocks noChangeArrowheads="1"/>
            </p:cNvSpPr>
            <p:nvPr/>
          </p:nvSpPr>
          <p:spPr bwMode="auto">
            <a:xfrm>
              <a:off x="2076" y="2707"/>
              <a:ext cx="168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49" name="AutoShape 15"/>
            <p:cNvSpPr>
              <a:spLocks noChangeArrowheads="1"/>
            </p:cNvSpPr>
            <p:nvPr/>
          </p:nvSpPr>
          <p:spPr bwMode="auto">
            <a:xfrm>
              <a:off x="2244" y="1570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50" name="AutoShape 16"/>
            <p:cNvSpPr>
              <a:spLocks noChangeArrowheads="1"/>
            </p:cNvSpPr>
            <p:nvPr/>
          </p:nvSpPr>
          <p:spPr bwMode="auto">
            <a:xfrm>
              <a:off x="2244" y="2029"/>
              <a:ext cx="186" cy="186"/>
            </a:xfrm>
            <a:prstGeom prst="pentagon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51" name="Line 17"/>
            <p:cNvSpPr>
              <a:spLocks noChangeShapeType="1"/>
            </p:cNvSpPr>
            <p:nvPr/>
          </p:nvSpPr>
          <p:spPr bwMode="auto">
            <a:xfrm flipH="1">
              <a:off x="384" y="2545"/>
              <a:ext cx="13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52" name="Line 18"/>
            <p:cNvSpPr>
              <a:spLocks noChangeShapeType="1"/>
            </p:cNvSpPr>
            <p:nvPr/>
          </p:nvSpPr>
          <p:spPr bwMode="auto">
            <a:xfrm>
              <a:off x="1776" y="1339"/>
              <a:ext cx="6" cy="213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53" name="Rectangle 20"/>
            <p:cNvSpPr>
              <a:spLocks noChangeArrowheads="1"/>
            </p:cNvSpPr>
            <p:nvPr/>
          </p:nvSpPr>
          <p:spPr bwMode="auto">
            <a:xfrm>
              <a:off x="762" y="1339"/>
              <a:ext cx="1014" cy="1182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54" name="AutoShape 21"/>
            <p:cNvSpPr>
              <a:spLocks noChangeArrowheads="1"/>
            </p:cNvSpPr>
            <p:nvPr/>
          </p:nvSpPr>
          <p:spPr bwMode="auto">
            <a:xfrm>
              <a:off x="1188" y="1543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55" name="AutoShape 22"/>
            <p:cNvSpPr>
              <a:spLocks noChangeArrowheads="1"/>
            </p:cNvSpPr>
            <p:nvPr/>
          </p:nvSpPr>
          <p:spPr bwMode="auto">
            <a:xfrm>
              <a:off x="1050" y="2041"/>
              <a:ext cx="240" cy="174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56" name="AutoShape 23"/>
            <p:cNvSpPr>
              <a:spLocks noChangeArrowheads="1"/>
            </p:cNvSpPr>
            <p:nvPr/>
          </p:nvSpPr>
          <p:spPr bwMode="auto">
            <a:xfrm>
              <a:off x="1560" y="1939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57" name="Rectangle 24"/>
            <p:cNvSpPr>
              <a:spLocks noChangeArrowheads="1"/>
            </p:cNvSpPr>
            <p:nvPr/>
          </p:nvSpPr>
          <p:spPr bwMode="auto">
            <a:xfrm>
              <a:off x="768" y="2554"/>
              <a:ext cx="1014" cy="600"/>
            </a:xfrm>
            <a:prstGeom prst="rect">
              <a:avLst/>
            </a:prstGeom>
            <a:solidFill>
              <a:srgbClr val="00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58" name="AutoShape 25"/>
            <p:cNvSpPr>
              <a:spLocks noChangeArrowheads="1"/>
            </p:cNvSpPr>
            <p:nvPr/>
          </p:nvSpPr>
          <p:spPr bwMode="auto">
            <a:xfrm>
              <a:off x="1374" y="2521"/>
              <a:ext cx="186" cy="186"/>
            </a:xfrm>
            <a:prstGeom prst="pentagon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59" name="AutoShape 26"/>
            <p:cNvSpPr>
              <a:spLocks noChangeArrowheads="1"/>
            </p:cNvSpPr>
            <p:nvPr/>
          </p:nvSpPr>
          <p:spPr bwMode="auto">
            <a:xfrm>
              <a:off x="930" y="2707"/>
              <a:ext cx="120" cy="192"/>
            </a:xfrm>
            <a:prstGeom prst="parallelogram">
              <a:avLst>
                <a:gd name="adj" fmla="val 25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60" name="Oval 27"/>
            <p:cNvSpPr>
              <a:spLocks noChangeArrowheads="1"/>
            </p:cNvSpPr>
            <p:nvPr/>
          </p:nvSpPr>
          <p:spPr bwMode="auto">
            <a:xfrm>
              <a:off x="1725" y="2827"/>
              <a:ext cx="222" cy="120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69661" name="Rectangle 28"/>
            <p:cNvSpPr>
              <a:spLocks noChangeArrowheads="1"/>
            </p:cNvSpPr>
            <p:nvPr/>
          </p:nvSpPr>
          <p:spPr bwMode="auto">
            <a:xfrm>
              <a:off x="3378" y="2299"/>
              <a:ext cx="518" cy="306"/>
            </a:xfrm>
            <a:prstGeom prst="rect">
              <a:avLst/>
            </a:prstGeom>
            <a:solidFill>
              <a:srgbClr val="00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69662" name="Rectangle 29"/>
            <p:cNvSpPr>
              <a:spLocks noChangeArrowheads="1"/>
            </p:cNvSpPr>
            <p:nvPr/>
          </p:nvSpPr>
          <p:spPr bwMode="auto">
            <a:xfrm>
              <a:off x="4414" y="2305"/>
              <a:ext cx="518" cy="306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69663" name="AutoShape 30"/>
            <p:cNvCxnSpPr>
              <a:cxnSpLocks noChangeShapeType="1"/>
              <a:endCxn id="69662" idx="0"/>
            </p:cNvCxnSpPr>
            <p:nvPr/>
          </p:nvCxnSpPr>
          <p:spPr bwMode="auto">
            <a:xfrm>
              <a:off x="4155" y="1996"/>
              <a:ext cx="518" cy="30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664" name="AutoShape 31"/>
            <p:cNvCxnSpPr>
              <a:cxnSpLocks noChangeShapeType="1"/>
              <a:endCxn id="69661" idx="0"/>
            </p:cNvCxnSpPr>
            <p:nvPr/>
          </p:nvCxnSpPr>
          <p:spPr bwMode="auto">
            <a:xfrm flipH="1">
              <a:off x="3637" y="1996"/>
              <a:ext cx="518" cy="29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9635" name="Rectangle 33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ja-JP" sz="3800">
                <a:solidFill>
                  <a:schemeClr val="tx2"/>
                </a:solidFill>
              </a:rPr>
              <a:t>K-d Tree</a:t>
            </a:r>
            <a:endParaRPr lang="en-US" altLang="zh-TW" sz="3800">
              <a:solidFill>
                <a:schemeClr val="tx2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69520-19BA-4E7C-B24F-12F0497C80B2}" type="slidenum">
              <a:rPr lang="en-US" altLang="ja-JP" smtClean="0"/>
              <a:pPr>
                <a:defRPr/>
              </a:pPr>
              <a:t>65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8" name="Group 35"/>
          <p:cNvGrpSpPr>
            <a:grpSpLocks/>
          </p:cNvGrpSpPr>
          <p:nvPr/>
        </p:nvGrpSpPr>
        <p:grpSpPr bwMode="auto">
          <a:xfrm>
            <a:off x="609600" y="1655763"/>
            <a:ext cx="8042275" cy="3852862"/>
            <a:chOff x="384" y="1048"/>
            <a:chExt cx="5066" cy="2427"/>
          </a:xfrm>
        </p:grpSpPr>
        <p:sp>
          <p:nvSpPr>
            <p:cNvPr id="70660" name="Rectangle 2"/>
            <p:cNvSpPr>
              <a:spLocks noChangeArrowheads="1"/>
            </p:cNvSpPr>
            <p:nvPr/>
          </p:nvSpPr>
          <p:spPr bwMode="auto">
            <a:xfrm>
              <a:off x="762" y="1345"/>
              <a:ext cx="1830" cy="18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61" name="Rectangle 3"/>
            <p:cNvSpPr>
              <a:spLocks noChangeArrowheads="1"/>
            </p:cNvSpPr>
            <p:nvPr/>
          </p:nvSpPr>
          <p:spPr bwMode="auto">
            <a:xfrm>
              <a:off x="1852" y="3187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A</a:t>
              </a:r>
            </a:p>
          </p:txBody>
        </p:sp>
        <p:sp>
          <p:nvSpPr>
            <p:cNvPr id="70662" name="Rectangle 4"/>
            <p:cNvSpPr>
              <a:spLocks noChangeArrowheads="1"/>
            </p:cNvSpPr>
            <p:nvPr/>
          </p:nvSpPr>
          <p:spPr bwMode="auto">
            <a:xfrm>
              <a:off x="384" y="2641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B</a:t>
              </a:r>
            </a:p>
          </p:txBody>
        </p:sp>
        <p:sp>
          <p:nvSpPr>
            <p:cNvPr id="70663" name="Rectangle 5"/>
            <p:cNvSpPr>
              <a:spLocks noChangeArrowheads="1"/>
            </p:cNvSpPr>
            <p:nvPr/>
          </p:nvSpPr>
          <p:spPr bwMode="auto">
            <a:xfrm>
              <a:off x="4414" y="1048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A</a:t>
              </a:r>
            </a:p>
          </p:txBody>
        </p:sp>
        <p:sp>
          <p:nvSpPr>
            <p:cNvPr id="70664" name="Rectangle 6"/>
            <p:cNvSpPr>
              <a:spLocks noChangeArrowheads="1"/>
            </p:cNvSpPr>
            <p:nvPr/>
          </p:nvSpPr>
          <p:spPr bwMode="auto">
            <a:xfrm>
              <a:off x="3896" y="1687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B</a:t>
              </a:r>
            </a:p>
          </p:txBody>
        </p:sp>
        <p:sp>
          <p:nvSpPr>
            <p:cNvPr id="70665" name="Rectangle 7"/>
            <p:cNvSpPr>
              <a:spLocks noChangeArrowheads="1"/>
            </p:cNvSpPr>
            <p:nvPr/>
          </p:nvSpPr>
          <p:spPr bwMode="auto">
            <a:xfrm>
              <a:off x="4932" y="1687"/>
              <a:ext cx="518" cy="306"/>
            </a:xfrm>
            <a:prstGeom prst="rect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 useBgFill="1">
          <p:nvSpPr>
            <p:cNvPr id="70666" name="AutoShape 8"/>
            <p:cNvSpPr>
              <a:spLocks noChangeArrowheads="1"/>
            </p:cNvSpPr>
            <p:nvPr/>
          </p:nvSpPr>
          <p:spPr bwMode="auto">
            <a:xfrm>
              <a:off x="2784" y="2149"/>
              <a:ext cx="354" cy="258"/>
            </a:xfrm>
            <a:prstGeom prst="rightArrow">
              <a:avLst>
                <a:gd name="adj1" fmla="val 50000"/>
                <a:gd name="adj2" fmla="val 34302"/>
              </a:avLst>
            </a:prstGeom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cxnSp>
          <p:nvCxnSpPr>
            <p:cNvPr id="70667" name="AutoShape 9"/>
            <p:cNvCxnSpPr>
              <a:cxnSpLocks noChangeShapeType="1"/>
              <a:stCxn id="70663" idx="2"/>
              <a:endCxn id="70664" idx="0"/>
            </p:cNvCxnSpPr>
            <p:nvPr/>
          </p:nvCxnSpPr>
          <p:spPr bwMode="auto">
            <a:xfrm flipH="1">
              <a:off x="4155" y="1363"/>
              <a:ext cx="518" cy="31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668" name="AutoShape 10"/>
            <p:cNvCxnSpPr>
              <a:cxnSpLocks noChangeShapeType="1"/>
              <a:stCxn id="70663" idx="2"/>
              <a:endCxn id="70665" idx="0"/>
            </p:cNvCxnSpPr>
            <p:nvPr/>
          </p:nvCxnSpPr>
          <p:spPr bwMode="auto">
            <a:xfrm>
              <a:off x="4673" y="1363"/>
              <a:ext cx="518" cy="31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0669" name="Rectangle 11"/>
            <p:cNvSpPr>
              <a:spLocks noChangeArrowheads="1"/>
            </p:cNvSpPr>
            <p:nvPr/>
          </p:nvSpPr>
          <p:spPr bwMode="auto">
            <a:xfrm>
              <a:off x="1776" y="1354"/>
              <a:ext cx="810" cy="1806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70" name="AutoShape 12"/>
            <p:cNvSpPr>
              <a:spLocks noChangeArrowheads="1"/>
            </p:cNvSpPr>
            <p:nvPr/>
          </p:nvSpPr>
          <p:spPr bwMode="auto">
            <a:xfrm>
              <a:off x="1908" y="2221"/>
              <a:ext cx="168" cy="162"/>
            </a:xfrm>
            <a:prstGeom prst="plus">
              <a:avLst>
                <a:gd name="adj" fmla="val 25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71" name="Oval 13"/>
            <p:cNvSpPr>
              <a:spLocks noChangeArrowheads="1"/>
            </p:cNvSpPr>
            <p:nvPr/>
          </p:nvSpPr>
          <p:spPr bwMode="auto">
            <a:xfrm>
              <a:off x="1836" y="1678"/>
              <a:ext cx="150" cy="237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72" name="AutoShape 14"/>
            <p:cNvSpPr>
              <a:spLocks noChangeArrowheads="1"/>
            </p:cNvSpPr>
            <p:nvPr/>
          </p:nvSpPr>
          <p:spPr bwMode="auto">
            <a:xfrm>
              <a:off x="2076" y="2713"/>
              <a:ext cx="168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73" name="AutoShape 15"/>
            <p:cNvSpPr>
              <a:spLocks noChangeArrowheads="1"/>
            </p:cNvSpPr>
            <p:nvPr/>
          </p:nvSpPr>
          <p:spPr bwMode="auto">
            <a:xfrm>
              <a:off x="2244" y="1576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74" name="AutoShape 16"/>
            <p:cNvSpPr>
              <a:spLocks noChangeArrowheads="1"/>
            </p:cNvSpPr>
            <p:nvPr/>
          </p:nvSpPr>
          <p:spPr bwMode="auto">
            <a:xfrm>
              <a:off x="2244" y="2035"/>
              <a:ext cx="186" cy="186"/>
            </a:xfrm>
            <a:prstGeom prst="pentagon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75" name="Line 17"/>
            <p:cNvSpPr>
              <a:spLocks noChangeShapeType="1"/>
            </p:cNvSpPr>
            <p:nvPr/>
          </p:nvSpPr>
          <p:spPr bwMode="auto">
            <a:xfrm flipH="1">
              <a:off x="384" y="2551"/>
              <a:ext cx="139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76" name="Line 18"/>
            <p:cNvSpPr>
              <a:spLocks noChangeShapeType="1"/>
            </p:cNvSpPr>
            <p:nvPr/>
          </p:nvSpPr>
          <p:spPr bwMode="auto">
            <a:xfrm>
              <a:off x="1776" y="1345"/>
              <a:ext cx="6" cy="213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77" name="Rectangle 19"/>
            <p:cNvSpPr>
              <a:spLocks noChangeArrowheads="1"/>
            </p:cNvSpPr>
            <p:nvPr/>
          </p:nvSpPr>
          <p:spPr bwMode="auto">
            <a:xfrm>
              <a:off x="762" y="1345"/>
              <a:ext cx="1014" cy="1182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78" name="AutoShape 20"/>
            <p:cNvSpPr>
              <a:spLocks noChangeArrowheads="1"/>
            </p:cNvSpPr>
            <p:nvPr/>
          </p:nvSpPr>
          <p:spPr bwMode="auto">
            <a:xfrm>
              <a:off x="1188" y="1549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79" name="AutoShape 21"/>
            <p:cNvSpPr>
              <a:spLocks noChangeArrowheads="1"/>
            </p:cNvSpPr>
            <p:nvPr/>
          </p:nvSpPr>
          <p:spPr bwMode="auto">
            <a:xfrm>
              <a:off x="1050" y="2047"/>
              <a:ext cx="240" cy="174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80" name="AutoShape 22"/>
            <p:cNvSpPr>
              <a:spLocks noChangeArrowheads="1"/>
            </p:cNvSpPr>
            <p:nvPr/>
          </p:nvSpPr>
          <p:spPr bwMode="auto">
            <a:xfrm>
              <a:off x="1560" y="1945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81" name="Rectangle 23"/>
            <p:cNvSpPr>
              <a:spLocks noChangeArrowheads="1"/>
            </p:cNvSpPr>
            <p:nvPr/>
          </p:nvSpPr>
          <p:spPr bwMode="auto">
            <a:xfrm>
              <a:off x="768" y="2560"/>
              <a:ext cx="1014" cy="600"/>
            </a:xfrm>
            <a:prstGeom prst="rect">
              <a:avLst/>
            </a:prstGeom>
            <a:solidFill>
              <a:srgbClr val="00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82" name="AutoShape 24"/>
            <p:cNvSpPr>
              <a:spLocks noChangeArrowheads="1"/>
            </p:cNvSpPr>
            <p:nvPr/>
          </p:nvSpPr>
          <p:spPr bwMode="auto">
            <a:xfrm>
              <a:off x="1374" y="2527"/>
              <a:ext cx="186" cy="186"/>
            </a:xfrm>
            <a:prstGeom prst="pentagon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83" name="AutoShape 25"/>
            <p:cNvSpPr>
              <a:spLocks noChangeArrowheads="1"/>
            </p:cNvSpPr>
            <p:nvPr/>
          </p:nvSpPr>
          <p:spPr bwMode="auto">
            <a:xfrm>
              <a:off x="930" y="2713"/>
              <a:ext cx="120" cy="192"/>
            </a:xfrm>
            <a:prstGeom prst="parallelogram">
              <a:avLst>
                <a:gd name="adj" fmla="val 25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84" name="Oval 26"/>
            <p:cNvSpPr>
              <a:spLocks noChangeArrowheads="1"/>
            </p:cNvSpPr>
            <p:nvPr/>
          </p:nvSpPr>
          <p:spPr bwMode="auto">
            <a:xfrm>
              <a:off x="1725" y="2833"/>
              <a:ext cx="222" cy="120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0685" name="Rectangle 27"/>
            <p:cNvSpPr>
              <a:spLocks noChangeArrowheads="1"/>
            </p:cNvSpPr>
            <p:nvPr/>
          </p:nvSpPr>
          <p:spPr bwMode="auto">
            <a:xfrm>
              <a:off x="3378" y="2305"/>
              <a:ext cx="518" cy="306"/>
            </a:xfrm>
            <a:prstGeom prst="rect">
              <a:avLst/>
            </a:prstGeom>
            <a:solidFill>
              <a:srgbClr val="00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70686" name="Rectangle 28"/>
            <p:cNvSpPr>
              <a:spLocks noChangeArrowheads="1"/>
            </p:cNvSpPr>
            <p:nvPr/>
          </p:nvSpPr>
          <p:spPr bwMode="auto">
            <a:xfrm>
              <a:off x="4414" y="2311"/>
              <a:ext cx="518" cy="306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70687" name="AutoShape 29"/>
            <p:cNvCxnSpPr>
              <a:cxnSpLocks noChangeShapeType="1"/>
              <a:endCxn id="70686" idx="0"/>
            </p:cNvCxnSpPr>
            <p:nvPr/>
          </p:nvCxnSpPr>
          <p:spPr bwMode="auto">
            <a:xfrm>
              <a:off x="4155" y="2002"/>
              <a:ext cx="518" cy="30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688" name="AutoShape 30"/>
            <p:cNvCxnSpPr>
              <a:cxnSpLocks noChangeShapeType="1"/>
              <a:endCxn id="70685" idx="0"/>
            </p:cNvCxnSpPr>
            <p:nvPr/>
          </p:nvCxnSpPr>
          <p:spPr bwMode="auto">
            <a:xfrm flipH="1">
              <a:off x="3637" y="2002"/>
              <a:ext cx="518" cy="29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0689" name="Rectangle 31"/>
            <p:cNvSpPr>
              <a:spLocks noChangeArrowheads="1"/>
            </p:cNvSpPr>
            <p:nvPr/>
          </p:nvSpPr>
          <p:spPr bwMode="auto">
            <a:xfrm>
              <a:off x="1302" y="1057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C</a:t>
              </a:r>
            </a:p>
          </p:txBody>
        </p:sp>
        <p:sp>
          <p:nvSpPr>
            <p:cNvPr id="70690" name="Line 32"/>
            <p:cNvSpPr>
              <a:spLocks noChangeShapeType="1"/>
            </p:cNvSpPr>
            <p:nvPr/>
          </p:nvSpPr>
          <p:spPr bwMode="auto">
            <a:xfrm flipV="1">
              <a:off x="1290" y="1081"/>
              <a:ext cx="0" cy="147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70659" name="Rectangle 34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ja-JP" sz="3800">
                <a:solidFill>
                  <a:schemeClr val="tx2"/>
                </a:solidFill>
              </a:rPr>
              <a:t>K-d Tree</a:t>
            </a:r>
            <a:endParaRPr lang="en-US" altLang="zh-TW" sz="3800">
              <a:solidFill>
                <a:schemeClr val="tx2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69520-19BA-4E7C-B24F-12F0497C80B2}" type="slidenum">
              <a:rPr lang="en-US" altLang="ja-JP" smtClean="0"/>
              <a:pPr>
                <a:defRPr/>
              </a:pPr>
              <a:t>66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40"/>
          <p:cNvGrpSpPr>
            <a:grpSpLocks/>
          </p:cNvGrpSpPr>
          <p:nvPr/>
        </p:nvGrpSpPr>
        <p:grpSpPr bwMode="auto">
          <a:xfrm>
            <a:off x="609600" y="1655763"/>
            <a:ext cx="8042275" cy="3852862"/>
            <a:chOff x="384" y="1048"/>
            <a:chExt cx="5066" cy="2427"/>
          </a:xfrm>
        </p:grpSpPr>
        <p:sp>
          <p:nvSpPr>
            <p:cNvPr id="71684" name="Rectangle 2"/>
            <p:cNvSpPr>
              <a:spLocks noChangeArrowheads="1"/>
            </p:cNvSpPr>
            <p:nvPr/>
          </p:nvSpPr>
          <p:spPr bwMode="auto">
            <a:xfrm>
              <a:off x="762" y="1345"/>
              <a:ext cx="1830" cy="18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685" name="Rectangle 3"/>
            <p:cNvSpPr>
              <a:spLocks noChangeArrowheads="1"/>
            </p:cNvSpPr>
            <p:nvPr/>
          </p:nvSpPr>
          <p:spPr bwMode="auto">
            <a:xfrm>
              <a:off x="1852" y="3187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A</a:t>
              </a:r>
            </a:p>
          </p:txBody>
        </p:sp>
        <p:sp>
          <p:nvSpPr>
            <p:cNvPr id="71686" name="Rectangle 4"/>
            <p:cNvSpPr>
              <a:spLocks noChangeArrowheads="1"/>
            </p:cNvSpPr>
            <p:nvPr/>
          </p:nvSpPr>
          <p:spPr bwMode="auto">
            <a:xfrm>
              <a:off x="384" y="2641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B</a:t>
              </a:r>
            </a:p>
          </p:txBody>
        </p:sp>
        <p:sp>
          <p:nvSpPr>
            <p:cNvPr id="71687" name="Rectangle 5"/>
            <p:cNvSpPr>
              <a:spLocks noChangeArrowheads="1"/>
            </p:cNvSpPr>
            <p:nvPr/>
          </p:nvSpPr>
          <p:spPr bwMode="auto">
            <a:xfrm>
              <a:off x="1302" y="1057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C</a:t>
              </a:r>
            </a:p>
          </p:txBody>
        </p:sp>
        <p:sp>
          <p:nvSpPr>
            <p:cNvPr id="71688" name="Rectangle 6"/>
            <p:cNvSpPr>
              <a:spLocks noChangeArrowheads="1"/>
            </p:cNvSpPr>
            <p:nvPr/>
          </p:nvSpPr>
          <p:spPr bwMode="auto">
            <a:xfrm>
              <a:off x="4414" y="1048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A</a:t>
              </a:r>
            </a:p>
          </p:txBody>
        </p:sp>
        <p:sp>
          <p:nvSpPr>
            <p:cNvPr id="71689" name="Rectangle 7"/>
            <p:cNvSpPr>
              <a:spLocks noChangeArrowheads="1"/>
            </p:cNvSpPr>
            <p:nvPr/>
          </p:nvSpPr>
          <p:spPr bwMode="auto">
            <a:xfrm>
              <a:off x="3896" y="1687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B</a:t>
              </a:r>
            </a:p>
          </p:txBody>
        </p:sp>
        <p:sp>
          <p:nvSpPr>
            <p:cNvPr id="71690" name="Rectangle 8"/>
            <p:cNvSpPr>
              <a:spLocks noChangeArrowheads="1"/>
            </p:cNvSpPr>
            <p:nvPr/>
          </p:nvSpPr>
          <p:spPr bwMode="auto">
            <a:xfrm>
              <a:off x="4932" y="1687"/>
              <a:ext cx="518" cy="306"/>
            </a:xfrm>
            <a:prstGeom prst="rect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71691" name="Rectangle 9"/>
            <p:cNvSpPr>
              <a:spLocks noChangeArrowheads="1"/>
            </p:cNvSpPr>
            <p:nvPr/>
          </p:nvSpPr>
          <p:spPr bwMode="auto">
            <a:xfrm>
              <a:off x="3378" y="2305"/>
              <a:ext cx="518" cy="306"/>
            </a:xfrm>
            <a:prstGeom prst="rect">
              <a:avLst/>
            </a:prstGeom>
            <a:solidFill>
              <a:srgbClr val="00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71692" name="Rectangle 10"/>
            <p:cNvSpPr>
              <a:spLocks noChangeArrowheads="1"/>
            </p:cNvSpPr>
            <p:nvPr/>
          </p:nvSpPr>
          <p:spPr bwMode="auto">
            <a:xfrm>
              <a:off x="4414" y="2311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C</a:t>
              </a:r>
            </a:p>
          </p:txBody>
        </p:sp>
        <p:sp useBgFill="1">
          <p:nvSpPr>
            <p:cNvPr id="71693" name="AutoShape 11"/>
            <p:cNvSpPr>
              <a:spLocks noChangeArrowheads="1"/>
            </p:cNvSpPr>
            <p:nvPr/>
          </p:nvSpPr>
          <p:spPr bwMode="auto">
            <a:xfrm>
              <a:off x="2784" y="2149"/>
              <a:ext cx="354" cy="258"/>
            </a:xfrm>
            <a:prstGeom prst="rightArrow">
              <a:avLst>
                <a:gd name="adj1" fmla="val 50000"/>
                <a:gd name="adj2" fmla="val 34302"/>
              </a:avLst>
            </a:prstGeom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cxnSp>
          <p:nvCxnSpPr>
            <p:cNvPr id="71694" name="AutoShape 12"/>
            <p:cNvCxnSpPr>
              <a:cxnSpLocks noChangeShapeType="1"/>
              <a:stCxn id="71688" idx="2"/>
              <a:endCxn id="71689" idx="0"/>
            </p:cNvCxnSpPr>
            <p:nvPr/>
          </p:nvCxnSpPr>
          <p:spPr bwMode="auto">
            <a:xfrm flipH="1">
              <a:off x="4155" y="1363"/>
              <a:ext cx="518" cy="31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695" name="AutoShape 13"/>
            <p:cNvCxnSpPr>
              <a:cxnSpLocks noChangeShapeType="1"/>
              <a:stCxn id="71688" idx="2"/>
              <a:endCxn id="71690" idx="0"/>
            </p:cNvCxnSpPr>
            <p:nvPr/>
          </p:nvCxnSpPr>
          <p:spPr bwMode="auto">
            <a:xfrm>
              <a:off x="4673" y="1363"/>
              <a:ext cx="518" cy="31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696" name="AutoShape 14"/>
            <p:cNvCxnSpPr>
              <a:cxnSpLocks noChangeShapeType="1"/>
              <a:stCxn id="71689" idx="2"/>
              <a:endCxn id="71692" idx="0"/>
            </p:cNvCxnSpPr>
            <p:nvPr/>
          </p:nvCxnSpPr>
          <p:spPr bwMode="auto">
            <a:xfrm>
              <a:off x="4155" y="2002"/>
              <a:ext cx="518" cy="30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697" name="AutoShape 15"/>
            <p:cNvCxnSpPr>
              <a:cxnSpLocks noChangeShapeType="1"/>
              <a:stCxn id="71689" idx="2"/>
              <a:endCxn id="71691" idx="0"/>
            </p:cNvCxnSpPr>
            <p:nvPr/>
          </p:nvCxnSpPr>
          <p:spPr bwMode="auto">
            <a:xfrm flipH="1">
              <a:off x="3637" y="2002"/>
              <a:ext cx="518" cy="29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698" name="Rectangle 16"/>
            <p:cNvSpPr>
              <a:spLocks noChangeArrowheads="1"/>
            </p:cNvSpPr>
            <p:nvPr/>
          </p:nvSpPr>
          <p:spPr bwMode="auto">
            <a:xfrm>
              <a:off x="1776" y="1354"/>
              <a:ext cx="810" cy="1806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699" name="Rectangle 17"/>
            <p:cNvSpPr>
              <a:spLocks noChangeArrowheads="1"/>
            </p:cNvSpPr>
            <p:nvPr/>
          </p:nvSpPr>
          <p:spPr bwMode="auto">
            <a:xfrm>
              <a:off x="762" y="2560"/>
              <a:ext cx="1014" cy="600"/>
            </a:xfrm>
            <a:prstGeom prst="rect">
              <a:avLst/>
            </a:prstGeom>
            <a:solidFill>
              <a:srgbClr val="00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00" name="AutoShape 18"/>
            <p:cNvSpPr>
              <a:spLocks noChangeArrowheads="1"/>
            </p:cNvSpPr>
            <p:nvPr/>
          </p:nvSpPr>
          <p:spPr bwMode="auto">
            <a:xfrm>
              <a:off x="1908" y="2221"/>
              <a:ext cx="168" cy="162"/>
            </a:xfrm>
            <a:prstGeom prst="plus">
              <a:avLst>
                <a:gd name="adj" fmla="val 25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01" name="Oval 19"/>
            <p:cNvSpPr>
              <a:spLocks noChangeArrowheads="1"/>
            </p:cNvSpPr>
            <p:nvPr/>
          </p:nvSpPr>
          <p:spPr bwMode="auto">
            <a:xfrm>
              <a:off x="1836" y="1678"/>
              <a:ext cx="150" cy="237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02" name="AutoShape 20"/>
            <p:cNvSpPr>
              <a:spLocks noChangeArrowheads="1"/>
            </p:cNvSpPr>
            <p:nvPr/>
          </p:nvSpPr>
          <p:spPr bwMode="auto">
            <a:xfrm>
              <a:off x="2076" y="2713"/>
              <a:ext cx="168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03" name="AutoShape 21"/>
            <p:cNvSpPr>
              <a:spLocks noChangeArrowheads="1"/>
            </p:cNvSpPr>
            <p:nvPr/>
          </p:nvSpPr>
          <p:spPr bwMode="auto">
            <a:xfrm>
              <a:off x="930" y="2713"/>
              <a:ext cx="120" cy="192"/>
            </a:xfrm>
            <a:prstGeom prst="parallelogram">
              <a:avLst>
                <a:gd name="adj" fmla="val 25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04" name="AutoShape 22"/>
            <p:cNvSpPr>
              <a:spLocks noChangeArrowheads="1"/>
            </p:cNvSpPr>
            <p:nvPr/>
          </p:nvSpPr>
          <p:spPr bwMode="auto">
            <a:xfrm>
              <a:off x="2244" y="1576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05" name="AutoShape 23"/>
            <p:cNvSpPr>
              <a:spLocks noChangeArrowheads="1"/>
            </p:cNvSpPr>
            <p:nvPr/>
          </p:nvSpPr>
          <p:spPr bwMode="auto">
            <a:xfrm>
              <a:off x="2244" y="2035"/>
              <a:ext cx="186" cy="186"/>
            </a:xfrm>
            <a:prstGeom prst="pentagon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06" name="Oval 24"/>
            <p:cNvSpPr>
              <a:spLocks noChangeArrowheads="1"/>
            </p:cNvSpPr>
            <p:nvPr/>
          </p:nvSpPr>
          <p:spPr bwMode="auto">
            <a:xfrm>
              <a:off x="1725" y="2833"/>
              <a:ext cx="222" cy="120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07" name="Line 25"/>
            <p:cNvSpPr>
              <a:spLocks noChangeShapeType="1"/>
            </p:cNvSpPr>
            <p:nvPr/>
          </p:nvSpPr>
          <p:spPr bwMode="auto">
            <a:xfrm flipH="1">
              <a:off x="384" y="2551"/>
              <a:ext cx="13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08" name="Line 26"/>
            <p:cNvSpPr>
              <a:spLocks noChangeShapeType="1"/>
            </p:cNvSpPr>
            <p:nvPr/>
          </p:nvSpPr>
          <p:spPr bwMode="auto">
            <a:xfrm>
              <a:off x="1776" y="1345"/>
              <a:ext cx="6" cy="213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09" name="Rectangle 27"/>
            <p:cNvSpPr>
              <a:spLocks noChangeArrowheads="1"/>
            </p:cNvSpPr>
            <p:nvPr/>
          </p:nvSpPr>
          <p:spPr bwMode="auto">
            <a:xfrm>
              <a:off x="3896" y="2908"/>
              <a:ext cx="518" cy="306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71710" name="Rectangle 28"/>
            <p:cNvSpPr>
              <a:spLocks noChangeArrowheads="1"/>
            </p:cNvSpPr>
            <p:nvPr/>
          </p:nvSpPr>
          <p:spPr bwMode="auto">
            <a:xfrm>
              <a:off x="4769" y="2908"/>
              <a:ext cx="518" cy="306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71711" name="AutoShape 29"/>
            <p:cNvCxnSpPr>
              <a:cxnSpLocks noChangeShapeType="1"/>
              <a:endCxn id="71710" idx="0"/>
            </p:cNvCxnSpPr>
            <p:nvPr/>
          </p:nvCxnSpPr>
          <p:spPr bwMode="auto">
            <a:xfrm>
              <a:off x="4673" y="2626"/>
              <a:ext cx="355" cy="27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712" name="AutoShape 30"/>
            <p:cNvCxnSpPr>
              <a:cxnSpLocks noChangeShapeType="1"/>
              <a:endCxn id="71709" idx="0"/>
            </p:cNvCxnSpPr>
            <p:nvPr/>
          </p:nvCxnSpPr>
          <p:spPr bwMode="auto">
            <a:xfrm flipH="1">
              <a:off x="4155" y="2626"/>
              <a:ext cx="518" cy="27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713" name="Rectangle 31"/>
            <p:cNvSpPr>
              <a:spLocks noChangeArrowheads="1"/>
            </p:cNvSpPr>
            <p:nvPr/>
          </p:nvSpPr>
          <p:spPr bwMode="auto">
            <a:xfrm>
              <a:off x="1284" y="1345"/>
              <a:ext cx="492" cy="1206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14" name="AutoShape 32"/>
            <p:cNvSpPr>
              <a:spLocks noChangeArrowheads="1"/>
            </p:cNvSpPr>
            <p:nvPr/>
          </p:nvSpPr>
          <p:spPr bwMode="auto">
            <a:xfrm>
              <a:off x="1560" y="1945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15" name="AutoShape 33"/>
            <p:cNvSpPr>
              <a:spLocks noChangeArrowheads="1"/>
            </p:cNvSpPr>
            <p:nvPr/>
          </p:nvSpPr>
          <p:spPr bwMode="auto">
            <a:xfrm>
              <a:off x="1374" y="2527"/>
              <a:ext cx="186" cy="186"/>
            </a:xfrm>
            <a:prstGeom prst="pentagon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16" name="Rectangle 34"/>
            <p:cNvSpPr>
              <a:spLocks noChangeArrowheads="1"/>
            </p:cNvSpPr>
            <p:nvPr/>
          </p:nvSpPr>
          <p:spPr bwMode="auto">
            <a:xfrm>
              <a:off x="762" y="1345"/>
              <a:ext cx="522" cy="12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17" name="AutoShape 35"/>
            <p:cNvSpPr>
              <a:spLocks noChangeArrowheads="1"/>
            </p:cNvSpPr>
            <p:nvPr/>
          </p:nvSpPr>
          <p:spPr bwMode="auto">
            <a:xfrm>
              <a:off x="1188" y="1549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18" name="AutoShape 36"/>
            <p:cNvSpPr>
              <a:spLocks noChangeArrowheads="1"/>
            </p:cNvSpPr>
            <p:nvPr/>
          </p:nvSpPr>
          <p:spPr bwMode="auto">
            <a:xfrm>
              <a:off x="1050" y="2047"/>
              <a:ext cx="240" cy="174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1719" name="Line 37"/>
            <p:cNvSpPr>
              <a:spLocks noChangeShapeType="1"/>
            </p:cNvSpPr>
            <p:nvPr/>
          </p:nvSpPr>
          <p:spPr bwMode="auto">
            <a:xfrm flipV="1">
              <a:off x="1290" y="1081"/>
              <a:ext cx="0" cy="147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71683" name="Rectangle 39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ja-JP" sz="3800">
                <a:solidFill>
                  <a:schemeClr val="tx2"/>
                </a:solidFill>
              </a:rPr>
              <a:t>K-d Tree</a:t>
            </a:r>
            <a:endParaRPr lang="en-US" altLang="zh-TW" sz="3800">
              <a:solidFill>
                <a:schemeClr val="tx2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69520-19BA-4E7C-B24F-12F0497C80B2}" type="slidenum">
              <a:rPr lang="en-US" altLang="ja-JP" smtClean="0"/>
              <a:pPr>
                <a:defRPr/>
              </a:pPr>
              <a:t>67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6" name="Group 42"/>
          <p:cNvGrpSpPr>
            <a:grpSpLocks/>
          </p:cNvGrpSpPr>
          <p:nvPr/>
        </p:nvGrpSpPr>
        <p:grpSpPr bwMode="auto">
          <a:xfrm>
            <a:off x="609600" y="1655763"/>
            <a:ext cx="8042275" cy="3852862"/>
            <a:chOff x="384" y="1048"/>
            <a:chExt cx="5066" cy="2427"/>
          </a:xfrm>
        </p:grpSpPr>
        <p:sp>
          <p:nvSpPr>
            <p:cNvPr id="72708" name="Rectangle 2"/>
            <p:cNvSpPr>
              <a:spLocks noChangeArrowheads="1"/>
            </p:cNvSpPr>
            <p:nvPr/>
          </p:nvSpPr>
          <p:spPr bwMode="auto">
            <a:xfrm>
              <a:off x="762" y="1345"/>
              <a:ext cx="1830" cy="18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09" name="Rectangle 3"/>
            <p:cNvSpPr>
              <a:spLocks noChangeArrowheads="1"/>
            </p:cNvSpPr>
            <p:nvPr/>
          </p:nvSpPr>
          <p:spPr bwMode="auto">
            <a:xfrm>
              <a:off x="1852" y="3187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A</a:t>
              </a:r>
            </a:p>
          </p:txBody>
        </p:sp>
        <p:sp>
          <p:nvSpPr>
            <p:cNvPr id="72710" name="Rectangle 4"/>
            <p:cNvSpPr>
              <a:spLocks noChangeArrowheads="1"/>
            </p:cNvSpPr>
            <p:nvPr/>
          </p:nvSpPr>
          <p:spPr bwMode="auto">
            <a:xfrm>
              <a:off x="384" y="2641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B</a:t>
              </a:r>
            </a:p>
          </p:txBody>
        </p:sp>
        <p:sp>
          <p:nvSpPr>
            <p:cNvPr id="72711" name="Rectangle 5"/>
            <p:cNvSpPr>
              <a:spLocks noChangeArrowheads="1"/>
            </p:cNvSpPr>
            <p:nvPr/>
          </p:nvSpPr>
          <p:spPr bwMode="auto">
            <a:xfrm>
              <a:off x="1302" y="1057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C</a:t>
              </a:r>
            </a:p>
          </p:txBody>
        </p:sp>
        <p:sp>
          <p:nvSpPr>
            <p:cNvPr id="72712" name="Rectangle 6"/>
            <p:cNvSpPr>
              <a:spLocks noChangeArrowheads="1"/>
            </p:cNvSpPr>
            <p:nvPr/>
          </p:nvSpPr>
          <p:spPr bwMode="auto">
            <a:xfrm>
              <a:off x="4414" y="1048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A</a:t>
              </a:r>
            </a:p>
          </p:txBody>
        </p:sp>
        <p:sp>
          <p:nvSpPr>
            <p:cNvPr id="72713" name="Rectangle 7"/>
            <p:cNvSpPr>
              <a:spLocks noChangeArrowheads="1"/>
            </p:cNvSpPr>
            <p:nvPr/>
          </p:nvSpPr>
          <p:spPr bwMode="auto">
            <a:xfrm>
              <a:off x="3896" y="1687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B</a:t>
              </a:r>
            </a:p>
          </p:txBody>
        </p:sp>
        <p:sp>
          <p:nvSpPr>
            <p:cNvPr id="72714" name="Rectangle 8"/>
            <p:cNvSpPr>
              <a:spLocks noChangeArrowheads="1"/>
            </p:cNvSpPr>
            <p:nvPr/>
          </p:nvSpPr>
          <p:spPr bwMode="auto">
            <a:xfrm>
              <a:off x="4932" y="1687"/>
              <a:ext cx="518" cy="306"/>
            </a:xfrm>
            <a:prstGeom prst="rect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72715" name="Rectangle 9"/>
            <p:cNvSpPr>
              <a:spLocks noChangeArrowheads="1"/>
            </p:cNvSpPr>
            <p:nvPr/>
          </p:nvSpPr>
          <p:spPr bwMode="auto">
            <a:xfrm>
              <a:off x="3378" y="2305"/>
              <a:ext cx="518" cy="306"/>
            </a:xfrm>
            <a:prstGeom prst="rect">
              <a:avLst/>
            </a:prstGeom>
            <a:solidFill>
              <a:srgbClr val="00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72716" name="Rectangle 10"/>
            <p:cNvSpPr>
              <a:spLocks noChangeArrowheads="1"/>
            </p:cNvSpPr>
            <p:nvPr/>
          </p:nvSpPr>
          <p:spPr bwMode="auto">
            <a:xfrm>
              <a:off x="4414" y="2311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C</a:t>
              </a:r>
            </a:p>
          </p:txBody>
        </p:sp>
        <p:sp useBgFill="1">
          <p:nvSpPr>
            <p:cNvPr id="72717" name="AutoShape 11"/>
            <p:cNvSpPr>
              <a:spLocks noChangeArrowheads="1"/>
            </p:cNvSpPr>
            <p:nvPr/>
          </p:nvSpPr>
          <p:spPr bwMode="auto">
            <a:xfrm>
              <a:off x="2784" y="2149"/>
              <a:ext cx="354" cy="258"/>
            </a:xfrm>
            <a:prstGeom prst="rightArrow">
              <a:avLst>
                <a:gd name="adj1" fmla="val 50000"/>
                <a:gd name="adj2" fmla="val 34302"/>
              </a:avLst>
            </a:prstGeom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cxnSp>
          <p:nvCxnSpPr>
            <p:cNvPr id="72718" name="AutoShape 12"/>
            <p:cNvCxnSpPr>
              <a:cxnSpLocks noChangeShapeType="1"/>
              <a:stCxn id="72712" idx="2"/>
              <a:endCxn id="72713" idx="0"/>
            </p:cNvCxnSpPr>
            <p:nvPr/>
          </p:nvCxnSpPr>
          <p:spPr bwMode="auto">
            <a:xfrm flipH="1">
              <a:off x="4155" y="1363"/>
              <a:ext cx="518" cy="31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19" name="AutoShape 13"/>
            <p:cNvCxnSpPr>
              <a:cxnSpLocks noChangeShapeType="1"/>
              <a:stCxn id="72712" idx="2"/>
              <a:endCxn id="72714" idx="0"/>
            </p:cNvCxnSpPr>
            <p:nvPr/>
          </p:nvCxnSpPr>
          <p:spPr bwMode="auto">
            <a:xfrm>
              <a:off x="4673" y="1363"/>
              <a:ext cx="518" cy="31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0" name="AutoShape 14"/>
            <p:cNvCxnSpPr>
              <a:cxnSpLocks noChangeShapeType="1"/>
              <a:stCxn id="72713" idx="2"/>
              <a:endCxn id="72716" idx="0"/>
            </p:cNvCxnSpPr>
            <p:nvPr/>
          </p:nvCxnSpPr>
          <p:spPr bwMode="auto">
            <a:xfrm>
              <a:off x="4155" y="2002"/>
              <a:ext cx="518" cy="30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1" name="AutoShape 15"/>
            <p:cNvCxnSpPr>
              <a:cxnSpLocks noChangeShapeType="1"/>
              <a:stCxn id="72713" idx="2"/>
              <a:endCxn id="72715" idx="0"/>
            </p:cNvCxnSpPr>
            <p:nvPr/>
          </p:nvCxnSpPr>
          <p:spPr bwMode="auto">
            <a:xfrm flipH="1">
              <a:off x="3637" y="2002"/>
              <a:ext cx="518" cy="29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722" name="Rectangle 16"/>
            <p:cNvSpPr>
              <a:spLocks noChangeArrowheads="1"/>
            </p:cNvSpPr>
            <p:nvPr/>
          </p:nvSpPr>
          <p:spPr bwMode="auto">
            <a:xfrm>
              <a:off x="1776" y="1354"/>
              <a:ext cx="810" cy="1806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23" name="Rectangle 17"/>
            <p:cNvSpPr>
              <a:spLocks noChangeArrowheads="1"/>
            </p:cNvSpPr>
            <p:nvPr/>
          </p:nvSpPr>
          <p:spPr bwMode="auto">
            <a:xfrm>
              <a:off x="762" y="2560"/>
              <a:ext cx="1014" cy="600"/>
            </a:xfrm>
            <a:prstGeom prst="rect">
              <a:avLst/>
            </a:prstGeom>
            <a:solidFill>
              <a:srgbClr val="00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24" name="AutoShape 18"/>
            <p:cNvSpPr>
              <a:spLocks noChangeArrowheads="1"/>
            </p:cNvSpPr>
            <p:nvPr/>
          </p:nvSpPr>
          <p:spPr bwMode="auto">
            <a:xfrm>
              <a:off x="1908" y="2221"/>
              <a:ext cx="168" cy="162"/>
            </a:xfrm>
            <a:prstGeom prst="plus">
              <a:avLst>
                <a:gd name="adj" fmla="val 25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25" name="Oval 19"/>
            <p:cNvSpPr>
              <a:spLocks noChangeArrowheads="1"/>
            </p:cNvSpPr>
            <p:nvPr/>
          </p:nvSpPr>
          <p:spPr bwMode="auto">
            <a:xfrm>
              <a:off x="1836" y="1678"/>
              <a:ext cx="150" cy="237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26" name="AutoShape 20"/>
            <p:cNvSpPr>
              <a:spLocks noChangeArrowheads="1"/>
            </p:cNvSpPr>
            <p:nvPr/>
          </p:nvSpPr>
          <p:spPr bwMode="auto">
            <a:xfrm>
              <a:off x="2076" y="2713"/>
              <a:ext cx="168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27" name="AutoShape 21"/>
            <p:cNvSpPr>
              <a:spLocks noChangeArrowheads="1"/>
            </p:cNvSpPr>
            <p:nvPr/>
          </p:nvSpPr>
          <p:spPr bwMode="auto">
            <a:xfrm>
              <a:off x="930" y="2713"/>
              <a:ext cx="120" cy="192"/>
            </a:xfrm>
            <a:prstGeom prst="parallelogram">
              <a:avLst>
                <a:gd name="adj" fmla="val 25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28" name="AutoShape 22"/>
            <p:cNvSpPr>
              <a:spLocks noChangeArrowheads="1"/>
            </p:cNvSpPr>
            <p:nvPr/>
          </p:nvSpPr>
          <p:spPr bwMode="auto">
            <a:xfrm>
              <a:off x="2244" y="1576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29" name="AutoShape 23"/>
            <p:cNvSpPr>
              <a:spLocks noChangeArrowheads="1"/>
            </p:cNvSpPr>
            <p:nvPr/>
          </p:nvSpPr>
          <p:spPr bwMode="auto">
            <a:xfrm>
              <a:off x="2244" y="2035"/>
              <a:ext cx="186" cy="186"/>
            </a:xfrm>
            <a:prstGeom prst="pentagon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30" name="Oval 24"/>
            <p:cNvSpPr>
              <a:spLocks noChangeArrowheads="1"/>
            </p:cNvSpPr>
            <p:nvPr/>
          </p:nvSpPr>
          <p:spPr bwMode="auto">
            <a:xfrm>
              <a:off x="1725" y="2833"/>
              <a:ext cx="222" cy="120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31" name="Line 25"/>
            <p:cNvSpPr>
              <a:spLocks noChangeShapeType="1"/>
            </p:cNvSpPr>
            <p:nvPr/>
          </p:nvSpPr>
          <p:spPr bwMode="auto">
            <a:xfrm flipH="1">
              <a:off x="384" y="2551"/>
              <a:ext cx="13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32" name="Line 26"/>
            <p:cNvSpPr>
              <a:spLocks noChangeShapeType="1"/>
            </p:cNvSpPr>
            <p:nvPr/>
          </p:nvSpPr>
          <p:spPr bwMode="auto">
            <a:xfrm>
              <a:off x="1776" y="1345"/>
              <a:ext cx="6" cy="213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33" name="Rectangle 27"/>
            <p:cNvSpPr>
              <a:spLocks noChangeArrowheads="1"/>
            </p:cNvSpPr>
            <p:nvPr/>
          </p:nvSpPr>
          <p:spPr bwMode="auto">
            <a:xfrm>
              <a:off x="3896" y="2908"/>
              <a:ext cx="518" cy="306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72734" name="Rectangle 28"/>
            <p:cNvSpPr>
              <a:spLocks noChangeArrowheads="1"/>
            </p:cNvSpPr>
            <p:nvPr/>
          </p:nvSpPr>
          <p:spPr bwMode="auto">
            <a:xfrm>
              <a:off x="4769" y="2908"/>
              <a:ext cx="518" cy="306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cxnSp>
          <p:nvCxnSpPr>
            <p:cNvPr id="72735" name="AutoShape 29"/>
            <p:cNvCxnSpPr>
              <a:cxnSpLocks noChangeShapeType="1"/>
              <a:endCxn id="72734" idx="0"/>
            </p:cNvCxnSpPr>
            <p:nvPr/>
          </p:nvCxnSpPr>
          <p:spPr bwMode="auto">
            <a:xfrm>
              <a:off x="4673" y="2626"/>
              <a:ext cx="355" cy="27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36" name="AutoShape 30"/>
            <p:cNvCxnSpPr>
              <a:cxnSpLocks noChangeShapeType="1"/>
              <a:endCxn id="72733" idx="0"/>
            </p:cNvCxnSpPr>
            <p:nvPr/>
          </p:nvCxnSpPr>
          <p:spPr bwMode="auto">
            <a:xfrm flipH="1">
              <a:off x="4155" y="2626"/>
              <a:ext cx="518" cy="27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737" name="Rectangle 31"/>
            <p:cNvSpPr>
              <a:spLocks noChangeArrowheads="1"/>
            </p:cNvSpPr>
            <p:nvPr/>
          </p:nvSpPr>
          <p:spPr bwMode="auto">
            <a:xfrm>
              <a:off x="1284" y="1345"/>
              <a:ext cx="492" cy="1206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38" name="AutoShape 32"/>
            <p:cNvSpPr>
              <a:spLocks noChangeArrowheads="1"/>
            </p:cNvSpPr>
            <p:nvPr/>
          </p:nvSpPr>
          <p:spPr bwMode="auto">
            <a:xfrm>
              <a:off x="1560" y="1945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39" name="AutoShape 33"/>
            <p:cNvSpPr>
              <a:spLocks noChangeArrowheads="1"/>
            </p:cNvSpPr>
            <p:nvPr/>
          </p:nvSpPr>
          <p:spPr bwMode="auto">
            <a:xfrm>
              <a:off x="1374" y="2527"/>
              <a:ext cx="186" cy="186"/>
            </a:xfrm>
            <a:prstGeom prst="pentagon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40" name="Rectangle 34"/>
            <p:cNvSpPr>
              <a:spLocks noChangeArrowheads="1"/>
            </p:cNvSpPr>
            <p:nvPr/>
          </p:nvSpPr>
          <p:spPr bwMode="auto">
            <a:xfrm>
              <a:off x="762" y="1345"/>
              <a:ext cx="522" cy="12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41" name="AutoShape 35"/>
            <p:cNvSpPr>
              <a:spLocks noChangeArrowheads="1"/>
            </p:cNvSpPr>
            <p:nvPr/>
          </p:nvSpPr>
          <p:spPr bwMode="auto">
            <a:xfrm>
              <a:off x="1188" y="1549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42" name="AutoShape 36"/>
            <p:cNvSpPr>
              <a:spLocks noChangeArrowheads="1"/>
            </p:cNvSpPr>
            <p:nvPr/>
          </p:nvSpPr>
          <p:spPr bwMode="auto">
            <a:xfrm>
              <a:off x="1050" y="2047"/>
              <a:ext cx="240" cy="174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43" name="Line 37"/>
            <p:cNvSpPr>
              <a:spLocks noChangeShapeType="1"/>
            </p:cNvSpPr>
            <p:nvPr/>
          </p:nvSpPr>
          <p:spPr bwMode="auto">
            <a:xfrm flipV="1">
              <a:off x="1290" y="1081"/>
              <a:ext cx="0" cy="147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2744" name="Rectangle 38"/>
            <p:cNvSpPr>
              <a:spLocks noChangeArrowheads="1"/>
            </p:cNvSpPr>
            <p:nvPr/>
          </p:nvSpPr>
          <p:spPr bwMode="auto">
            <a:xfrm>
              <a:off x="384" y="1663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D</a:t>
              </a:r>
            </a:p>
          </p:txBody>
        </p:sp>
        <p:sp>
          <p:nvSpPr>
            <p:cNvPr id="72745" name="Line 39"/>
            <p:cNvSpPr>
              <a:spLocks noChangeShapeType="1"/>
            </p:cNvSpPr>
            <p:nvPr/>
          </p:nvSpPr>
          <p:spPr bwMode="auto">
            <a:xfrm flipH="1">
              <a:off x="384" y="1951"/>
              <a:ext cx="90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72707" name="Rectangle 41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ja-JP" sz="3800">
                <a:solidFill>
                  <a:schemeClr val="tx2"/>
                </a:solidFill>
              </a:rPr>
              <a:t>K-d Tree</a:t>
            </a:r>
            <a:endParaRPr lang="en-US" altLang="zh-TW" sz="3800">
              <a:solidFill>
                <a:schemeClr val="tx2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69520-19BA-4E7C-B24F-12F0497C80B2}" type="slidenum">
              <a:rPr lang="en-US" altLang="ja-JP" smtClean="0"/>
              <a:pPr>
                <a:defRPr/>
              </a:pPr>
              <a:t>68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Clipping (</a:t>
            </a:r>
            <a:r>
              <a:rPr lang="en-US" altLang="ja-JP" smtClean="0"/>
              <a:t>V</a:t>
            </a:r>
            <a:r>
              <a:rPr lang="en-US" altLang="zh-TW" smtClean="0"/>
              <a:t>iew </a:t>
            </a:r>
            <a:r>
              <a:rPr lang="en-US" altLang="ja-JP" smtClean="0"/>
              <a:t>F</a:t>
            </a:r>
            <a:r>
              <a:rPr lang="en-US" altLang="zh-TW" smtClean="0"/>
              <a:t>rustum </a:t>
            </a:r>
            <a:r>
              <a:rPr lang="en-US" altLang="ja-JP" smtClean="0"/>
              <a:t>C</a:t>
            </a:r>
            <a:r>
              <a:rPr lang="en-US" altLang="zh-TW" smtClean="0"/>
              <a:t>ulling)</a:t>
            </a:r>
            <a:endParaRPr lang="en-US" altLang="ja-JP" smtClean="0"/>
          </a:p>
        </p:txBody>
      </p:sp>
      <p:sp>
        <p:nvSpPr>
          <p:cNvPr id="12291" name="Freeform 6"/>
          <p:cNvSpPr>
            <a:spLocks/>
          </p:cNvSpPr>
          <p:nvPr/>
        </p:nvSpPr>
        <p:spPr bwMode="auto">
          <a:xfrm>
            <a:off x="1547813" y="2349500"/>
            <a:ext cx="6769100" cy="3455988"/>
          </a:xfrm>
          <a:custGeom>
            <a:avLst/>
            <a:gdLst>
              <a:gd name="T0" fmla="*/ 2147483647 w 4264"/>
              <a:gd name="T1" fmla="*/ 0 h 2177"/>
              <a:gd name="T2" fmla="*/ 2147483647 w 4264"/>
              <a:gd name="T3" fmla="*/ 2147483647 h 2177"/>
              <a:gd name="T4" fmla="*/ 0 w 4264"/>
              <a:gd name="T5" fmla="*/ 2147483647 h 2177"/>
              <a:gd name="T6" fmla="*/ 2147483647 w 4264"/>
              <a:gd name="T7" fmla="*/ 0 h 2177"/>
              <a:gd name="T8" fmla="*/ 0 60000 65536"/>
              <a:gd name="T9" fmla="*/ 0 60000 65536"/>
              <a:gd name="T10" fmla="*/ 0 60000 65536"/>
              <a:gd name="T11" fmla="*/ 0 60000 65536"/>
              <a:gd name="T12" fmla="*/ 0 w 4264"/>
              <a:gd name="T13" fmla="*/ 0 h 2177"/>
              <a:gd name="T14" fmla="*/ 4264 w 4264"/>
              <a:gd name="T15" fmla="*/ 2177 h 21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64" h="2177">
                <a:moveTo>
                  <a:pt x="4264" y="0"/>
                </a:moveTo>
                <a:lnTo>
                  <a:pt x="4264" y="2177"/>
                </a:lnTo>
                <a:lnTo>
                  <a:pt x="0" y="1088"/>
                </a:lnTo>
                <a:lnTo>
                  <a:pt x="4264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2" name="Freeform 7"/>
          <p:cNvSpPr>
            <a:spLocks/>
          </p:cNvSpPr>
          <p:nvPr/>
        </p:nvSpPr>
        <p:spPr bwMode="auto">
          <a:xfrm>
            <a:off x="3195638" y="2349500"/>
            <a:ext cx="5124450" cy="3455988"/>
          </a:xfrm>
          <a:custGeom>
            <a:avLst/>
            <a:gdLst>
              <a:gd name="T0" fmla="*/ 2147483647 w 3228"/>
              <a:gd name="T1" fmla="*/ 0 h 2177"/>
              <a:gd name="T2" fmla="*/ 2147483647 w 3228"/>
              <a:gd name="T3" fmla="*/ 2147483647 h 2177"/>
              <a:gd name="T4" fmla="*/ 0 w 3228"/>
              <a:gd name="T5" fmla="*/ 2147483647 h 2177"/>
              <a:gd name="T6" fmla="*/ 0 w 3228"/>
              <a:gd name="T7" fmla="*/ 2147483647 h 2177"/>
              <a:gd name="T8" fmla="*/ 2147483647 w 3228"/>
              <a:gd name="T9" fmla="*/ 0 h 2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28"/>
              <a:gd name="T16" fmla="*/ 0 h 2177"/>
              <a:gd name="T17" fmla="*/ 3228 w 3228"/>
              <a:gd name="T18" fmla="*/ 2177 h 2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28" h="2177">
                <a:moveTo>
                  <a:pt x="3228" y="0"/>
                </a:moveTo>
                <a:lnTo>
                  <a:pt x="3228" y="2177"/>
                </a:lnTo>
                <a:lnTo>
                  <a:pt x="0" y="1349"/>
                </a:lnTo>
                <a:lnTo>
                  <a:pt x="0" y="818"/>
                </a:lnTo>
                <a:lnTo>
                  <a:pt x="3228" y="0"/>
                </a:lnTo>
                <a:close/>
              </a:path>
            </a:pathLst>
          </a:cu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3" name="Oval 9"/>
          <p:cNvSpPr>
            <a:spLocks noChangeArrowheads="1"/>
          </p:cNvSpPr>
          <p:nvPr/>
        </p:nvSpPr>
        <p:spPr bwMode="auto">
          <a:xfrm>
            <a:off x="1547813" y="393382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4" name="Text Box 10"/>
          <p:cNvSpPr txBox="1">
            <a:spLocks noChangeArrowheads="1"/>
          </p:cNvSpPr>
          <p:nvPr/>
        </p:nvSpPr>
        <p:spPr bwMode="auto">
          <a:xfrm>
            <a:off x="765175" y="3783013"/>
            <a:ext cx="638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b="1"/>
              <a:t>eye</a:t>
            </a:r>
          </a:p>
        </p:txBody>
      </p:sp>
      <p:sp>
        <p:nvSpPr>
          <p:cNvPr id="12295" name="Line 11"/>
          <p:cNvSpPr>
            <a:spLocks noChangeShapeType="1"/>
          </p:cNvSpPr>
          <p:nvPr/>
        </p:nvSpPr>
        <p:spPr bwMode="auto">
          <a:xfrm flipH="1">
            <a:off x="3276600" y="4005263"/>
            <a:ext cx="14287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6" name="Line 12"/>
          <p:cNvSpPr>
            <a:spLocks noChangeShapeType="1"/>
          </p:cNvSpPr>
          <p:nvPr/>
        </p:nvSpPr>
        <p:spPr bwMode="auto">
          <a:xfrm>
            <a:off x="3276600" y="45100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7" name="Line 13"/>
          <p:cNvSpPr>
            <a:spLocks noChangeShapeType="1"/>
          </p:cNvSpPr>
          <p:nvPr/>
        </p:nvSpPr>
        <p:spPr bwMode="auto">
          <a:xfrm>
            <a:off x="3419475" y="4005263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8" name="Oval 14"/>
          <p:cNvSpPr>
            <a:spLocks noChangeArrowheads="1"/>
          </p:cNvSpPr>
          <p:nvPr/>
        </p:nvSpPr>
        <p:spPr bwMode="auto">
          <a:xfrm>
            <a:off x="5651500" y="3429000"/>
            <a:ext cx="433388" cy="433388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9" name="Freeform 17"/>
          <p:cNvSpPr>
            <a:spLocks/>
          </p:cNvSpPr>
          <p:nvPr/>
        </p:nvSpPr>
        <p:spPr bwMode="auto">
          <a:xfrm>
            <a:off x="5580063" y="4294188"/>
            <a:ext cx="720725" cy="287337"/>
          </a:xfrm>
          <a:custGeom>
            <a:avLst/>
            <a:gdLst>
              <a:gd name="T0" fmla="*/ 2147483647 w 454"/>
              <a:gd name="T1" fmla="*/ 0 h 181"/>
              <a:gd name="T2" fmla="*/ 2147483647 w 454"/>
              <a:gd name="T3" fmla="*/ 2147483647 h 181"/>
              <a:gd name="T4" fmla="*/ 0 w 454"/>
              <a:gd name="T5" fmla="*/ 2147483647 h 181"/>
              <a:gd name="T6" fmla="*/ 2147483647 w 454"/>
              <a:gd name="T7" fmla="*/ 0 h 181"/>
              <a:gd name="T8" fmla="*/ 0 60000 65536"/>
              <a:gd name="T9" fmla="*/ 0 60000 65536"/>
              <a:gd name="T10" fmla="*/ 0 60000 65536"/>
              <a:gd name="T11" fmla="*/ 0 60000 65536"/>
              <a:gd name="T12" fmla="*/ 0 w 454"/>
              <a:gd name="T13" fmla="*/ 0 h 181"/>
              <a:gd name="T14" fmla="*/ 454 w 454"/>
              <a:gd name="T15" fmla="*/ 181 h 1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4" h="181">
                <a:moveTo>
                  <a:pt x="45" y="0"/>
                </a:moveTo>
                <a:lnTo>
                  <a:pt x="454" y="181"/>
                </a:lnTo>
                <a:lnTo>
                  <a:pt x="0" y="136"/>
                </a:lnTo>
                <a:lnTo>
                  <a:pt x="45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00" name="Freeform 18"/>
          <p:cNvSpPr>
            <a:spLocks/>
          </p:cNvSpPr>
          <p:nvPr/>
        </p:nvSpPr>
        <p:spPr bwMode="auto">
          <a:xfrm>
            <a:off x="6084888" y="3862388"/>
            <a:ext cx="574675" cy="431800"/>
          </a:xfrm>
          <a:custGeom>
            <a:avLst/>
            <a:gdLst>
              <a:gd name="T0" fmla="*/ 2147483647 w 362"/>
              <a:gd name="T1" fmla="*/ 2147483647 h 272"/>
              <a:gd name="T2" fmla="*/ 0 w 362"/>
              <a:gd name="T3" fmla="*/ 2147483647 h 272"/>
              <a:gd name="T4" fmla="*/ 2147483647 w 362"/>
              <a:gd name="T5" fmla="*/ 2147483647 h 272"/>
              <a:gd name="T6" fmla="*/ 2147483647 w 362"/>
              <a:gd name="T7" fmla="*/ 2147483647 h 272"/>
              <a:gd name="T8" fmla="*/ 2147483647 w 362"/>
              <a:gd name="T9" fmla="*/ 0 h 272"/>
              <a:gd name="T10" fmla="*/ 2147483647 w 362"/>
              <a:gd name="T11" fmla="*/ 2147483647 h 272"/>
              <a:gd name="T12" fmla="*/ 2147483647 w 362"/>
              <a:gd name="T13" fmla="*/ 2147483647 h 2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2"/>
              <a:gd name="T22" fmla="*/ 0 h 272"/>
              <a:gd name="T23" fmla="*/ 362 w 362"/>
              <a:gd name="T24" fmla="*/ 272 h 2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2" h="272">
                <a:moveTo>
                  <a:pt x="90" y="90"/>
                </a:moveTo>
                <a:lnTo>
                  <a:pt x="0" y="226"/>
                </a:lnTo>
                <a:lnTo>
                  <a:pt x="136" y="272"/>
                </a:lnTo>
                <a:lnTo>
                  <a:pt x="362" y="136"/>
                </a:lnTo>
                <a:lnTo>
                  <a:pt x="272" y="0"/>
                </a:lnTo>
                <a:lnTo>
                  <a:pt x="181" y="136"/>
                </a:lnTo>
                <a:lnTo>
                  <a:pt x="90" y="9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01" name="Line 20"/>
          <p:cNvSpPr>
            <a:spLocks noChangeShapeType="1"/>
          </p:cNvSpPr>
          <p:nvPr/>
        </p:nvSpPr>
        <p:spPr bwMode="auto">
          <a:xfrm flipH="1">
            <a:off x="3419475" y="357346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02" name="Line 21"/>
          <p:cNvSpPr>
            <a:spLocks noChangeShapeType="1"/>
          </p:cNvSpPr>
          <p:nvPr/>
        </p:nvSpPr>
        <p:spPr bwMode="auto">
          <a:xfrm>
            <a:off x="3419475" y="3789363"/>
            <a:ext cx="144463" cy="315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03" name="Line 22"/>
          <p:cNvSpPr>
            <a:spLocks noChangeShapeType="1"/>
          </p:cNvSpPr>
          <p:nvPr/>
        </p:nvSpPr>
        <p:spPr bwMode="auto">
          <a:xfrm>
            <a:off x="3635375" y="3573463"/>
            <a:ext cx="288925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04" name="Line 23"/>
          <p:cNvSpPr>
            <a:spLocks noChangeShapeType="1"/>
          </p:cNvSpPr>
          <p:nvPr/>
        </p:nvSpPr>
        <p:spPr bwMode="auto">
          <a:xfrm flipV="1">
            <a:off x="3563938" y="4005263"/>
            <a:ext cx="360362" cy="730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05" name="Oval 24"/>
          <p:cNvSpPr>
            <a:spLocks noChangeArrowheads="1"/>
          </p:cNvSpPr>
          <p:nvPr/>
        </p:nvSpPr>
        <p:spPr bwMode="auto">
          <a:xfrm>
            <a:off x="3203575" y="2854325"/>
            <a:ext cx="360363" cy="358775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6" name="Freeform 25"/>
          <p:cNvSpPr>
            <a:spLocks/>
          </p:cNvSpPr>
          <p:nvPr/>
        </p:nvSpPr>
        <p:spPr bwMode="auto">
          <a:xfrm>
            <a:off x="3779838" y="2709863"/>
            <a:ext cx="936625" cy="431800"/>
          </a:xfrm>
          <a:custGeom>
            <a:avLst/>
            <a:gdLst>
              <a:gd name="T0" fmla="*/ 0 w 590"/>
              <a:gd name="T1" fmla="*/ 2147483647 h 272"/>
              <a:gd name="T2" fmla="*/ 2147483647 w 590"/>
              <a:gd name="T3" fmla="*/ 0 h 272"/>
              <a:gd name="T4" fmla="*/ 2147483647 w 590"/>
              <a:gd name="T5" fmla="*/ 2147483647 h 272"/>
              <a:gd name="T6" fmla="*/ 0 w 590"/>
              <a:gd name="T7" fmla="*/ 2147483647 h 272"/>
              <a:gd name="T8" fmla="*/ 0 60000 65536"/>
              <a:gd name="T9" fmla="*/ 0 60000 65536"/>
              <a:gd name="T10" fmla="*/ 0 60000 65536"/>
              <a:gd name="T11" fmla="*/ 0 60000 65536"/>
              <a:gd name="T12" fmla="*/ 0 w 590"/>
              <a:gd name="T13" fmla="*/ 0 h 272"/>
              <a:gd name="T14" fmla="*/ 590 w 590"/>
              <a:gd name="T15" fmla="*/ 272 h 2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0" h="272">
                <a:moveTo>
                  <a:pt x="0" y="272"/>
                </a:moveTo>
                <a:lnTo>
                  <a:pt x="590" y="0"/>
                </a:lnTo>
                <a:lnTo>
                  <a:pt x="454" y="272"/>
                </a:lnTo>
                <a:lnTo>
                  <a:pt x="0" y="27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07" name="Rectangle 26"/>
          <p:cNvSpPr>
            <a:spLocks noChangeArrowheads="1"/>
          </p:cNvSpPr>
          <p:nvPr/>
        </p:nvSpPr>
        <p:spPr bwMode="auto">
          <a:xfrm>
            <a:off x="5219700" y="2278063"/>
            <a:ext cx="647700" cy="431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8" name="Freeform 27"/>
          <p:cNvSpPr>
            <a:spLocks/>
          </p:cNvSpPr>
          <p:nvPr/>
        </p:nvSpPr>
        <p:spPr bwMode="auto">
          <a:xfrm>
            <a:off x="2484438" y="4294188"/>
            <a:ext cx="647700" cy="1079500"/>
          </a:xfrm>
          <a:custGeom>
            <a:avLst/>
            <a:gdLst>
              <a:gd name="T0" fmla="*/ 2147483647 w 408"/>
              <a:gd name="T1" fmla="*/ 0 h 680"/>
              <a:gd name="T2" fmla="*/ 0 w 408"/>
              <a:gd name="T3" fmla="*/ 2147483647 h 680"/>
              <a:gd name="T4" fmla="*/ 2147483647 w 408"/>
              <a:gd name="T5" fmla="*/ 2147483647 h 680"/>
              <a:gd name="T6" fmla="*/ 2147483647 w 408"/>
              <a:gd name="T7" fmla="*/ 0 h 680"/>
              <a:gd name="T8" fmla="*/ 0 60000 65536"/>
              <a:gd name="T9" fmla="*/ 0 60000 65536"/>
              <a:gd name="T10" fmla="*/ 0 60000 65536"/>
              <a:gd name="T11" fmla="*/ 0 60000 65536"/>
              <a:gd name="T12" fmla="*/ 0 w 408"/>
              <a:gd name="T13" fmla="*/ 0 h 680"/>
              <a:gd name="T14" fmla="*/ 408 w 408"/>
              <a:gd name="T15" fmla="*/ 680 h 6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8" h="680">
                <a:moveTo>
                  <a:pt x="181" y="0"/>
                </a:moveTo>
                <a:lnTo>
                  <a:pt x="0" y="317"/>
                </a:lnTo>
                <a:lnTo>
                  <a:pt x="408" y="680"/>
                </a:lnTo>
                <a:lnTo>
                  <a:pt x="18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309" name="Text Box 28"/>
          <p:cNvSpPr txBox="1">
            <a:spLocks noChangeArrowheads="1"/>
          </p:cNvSpPr>
          <p:nvPr/>
        </p:nvSpPr>
        <p:spPr bwMode="auto">
          <a:xfrm>
            <a:off x="3203575" y="1916113"/>
            <a:ext cx="1884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b="1"/>
              <a:t>view frustum</a:t>
            </a:r>
          </a:p>
        </p:txBody>
      </p:sp>
      <p:sp>
        <p:nvSpPr>
          <p:cNvPr id="12310" name="Text Box 29"/>
          <p:cNvSpPr txBox="1">
            <a:spLocks noChangeArrowheads="1"/>
          </p:cNvSpPr>
          <p:nvPr/>
        </p:nvSpPr>
        <p:spPr bwMode="auto">
          <a:xfrm>
            <a:off x="6642100" y="3357563"/>
            <a:ext cx="13858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b="1"/>
              <a:t>occlusion</a:t>
            </a:r>
          </a:p>
        </p:txBody>
      </p:sp>
      <p:sp>
        <p:nvSpPr>
          <p:cNvPr id="12311" name="Text Box 30"/>
          <p:cNvSpPr txBox="1">
            <a:spLocks noChangeArrowheads="1"/>
          </p:cNvSpPr>
          <p:nvPr/>
        </p:nvSpPr>
        <p:spPr bwMode="auto">
          <a:xfrm>
            <a:off x="3995738" y="3651250"/>
            <a:ext cx="7858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b="1"/>
              <a:t>back</a:t>
            </a:r>
          </a:p>
          <a:p>
            <a:pPr eaLnBrk="1" hangingPunct="1"/>
            <a:r>
              <a:rPr lang="en-US" altLang="ja-JP" b="1"/>
              <a:t>face</a:t>
            </a:r>
          </a:p>
        </p:txBody>
      </p:sp>
      <p:sp>
        <p:nvSpPr>
          <p:cNvPr id="12312" name="Text Box 31"/>
          <p:cNvSpPr txBox="1">
            <a:spLocks noChangeArrowheads="1"/>
          </p:cNvSpPr>
          <p:nvPr/>
        </p:nvSpPr>
        <p:spPr bwMode="auto">
          <a:xfrm>
            <a:off x="2339975" y="5367338"/>
            <a:ext cx="1884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b="1"/>
              <a:t>view frustum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236E-D68C-44E8-9DB6-D480BCB4128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30" name="Group 47"/>
          <p:cNvGrpSpPr>
            <a:grpSpLocks/>
          </p:cNvGrpSpPr>
          <p:nvPr/>
        </p:nvGrpSpPr>
        <p:grpSpPr bwMode="auto">
          <a:xfrm>
            <a:off x="609600" y="1655763"/>
            <a:ext cx="8042275" cy="4405312"/>
            <a:chOff x="384" y="1026"/>
            <a:chExt cx="5066" cy="2775"/>
          </a:xfrm>
        </p:grpSpPr>
        <p:sp>
          <p:nvSpPr>
            <p:cNvPr id="73732" name="Rectangle 2"/>
            <p:cNvSpPr>
              <a:spLocks noChangeArrowheads="1"/>
            </p:cNvSpPr>
            <p:nvPr/>
          </p:nvSpPr>
          <p:spPr bwMode="auto">
            <a:xfrm>
              <a:off x="762" y="1323"/>
              <a:ext cx="1830" cy="18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33" name="Rectangle 3"/>
            <p:cNvSpPr>
              <a:spLocks noChangeArrowheads="1"/>
            </p:cNvSpPr>
            <p:nvPr/>
          </p:nvSpPr>
          <p:spPr bwMode="auto">
            <a:xfrm>
              <a:off x="1852" y="3165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A</a:t>
              </a:r>
            </a:p>
          </p:txBody>
        </p:sp>
        <p:sp>
          <p:nvSpPr>
            <p:cNvPr id="73734" name="Rectangle 4"/>
            <p:cNvSpPr>
              <a:spLocks noChangeArrowheads="1"/>
            </p:cNvSpPr>
            <p:nvPr/>
          </p:nvSpPr>
          <p:spPr bwMode="auto">
            <a:xfrm>
              <a:off x="384" y="2619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B</a:t>
              </a:r>
            </a:p>
          </p:txBody>
        </p:sp>
        <p:sp>
          <p:nvSpPr>
            <p:cNvPr id="73735" name="Rectangle 5"/>
            <p:cNvSpPr>
              <a:spLocks noChangeArrowheads="1"/>
            </p:cNvSpPr>
            <p:nvPr/>
          </p:nvSpPr>
          <p:spPr bwMode="auto">
            <a:xfrm>
              <a:off x="1302" y="1035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C</a:t>
              </a:r>
            </a:p>
          </p:txBody>
        </p:sp>
        <p:sp>
          <p:nvSpPr>
            <p:cNvPr id="73736" name="Rectangle 6"/>
            <p:cNvSpPr>
              <a:spLocks noChangeArrowheads="1"/>
            </p:cNvSpPr>
            <p:nvPr/>
          </p:nvSpPr>
          <p:spPr bwMode="auto">
            <a:xfrm>
              <a:off x="384" y="1641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D</a:t>
              </a:r>
            </a:p>
          </p:txBody>
        </p:sp>
        <p:sp>
          <p:nvSpPr>
            <p:cNvPr id="73737" name="Rectangle 7"/>
            <p:cNvSpPr>
              <a:spLocks noChangeArrowheads="1"/>
            </p:cNvSpPr>
            <p:nvPr/>
          </p:nvSpPr>
          <p:spPr bwMode="auto">
            <a:xfrm>
              <a:off x="4414" y="1026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A</a:t>
              </a:r>
            </a:p>
          </p:txBody>
        </p:sp>
        <p:sp>
          <p:nvSpPr>
            <p:cNvPr id="73738" name="Rectangle 8"/>
            <p:cNvSpPr>
              <a:spLocks noChangeArrowheads="1"/>
            </p:cNvSpPr>
            <p:nvPr/>
          </p:nvSpPr>
          <p:spPr bwMode="auto">
            <a:xfrm>
              <a:off x="3896" y="1665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B</a:t>
              </a:r>
            </a:p>
          </p:txBody>
        </p:sp>
        <p:sp>
          <p:nvSpPr>
            <p:cNvPr id="73739" name="Rectangle 9"/>
            <p:cNvSpPr>
              <a:spLocks noChangeArrowheads="1"/>
            </p:cNvSpPr>
            <p:nvPr/>
          </p:nvSpPr>
          <p:spPr bwMode="auto">
            <a:xfrm>
              <a:off x="4932" y="1665"/>
              <a:ext cx="518" cy="306"/>
            </a:xfrm>
            <a:prstGeom prst="rect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73740" name="Rectangle 10"/>
            <p:cNvSpPr>
              <a:spLocks noChangeArrowheads="1"/>
            </p:cNvSpPr>
            <p:nvPr/>
          </p:nvSpPr>
          <p:spPr bwMode="auto">
            <a:xfrm>
              <a:off x="3378" y="2283"/>
              <a:ext cx="518" cy="306"/>
            </a:xfrm>
            <a:prstGeom prst="rect">
              <a:avLst/>
            </a:prstGeom>
            <a:solidFill>
              <a:srgbClr val="00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73741" name="Rectangle 11"/>
            <p:cNvSpPr>
              <a:spLocks noChangeArrowheads="1"/>
            </p:cNvSpPr>
            <p:nvPr/>
          </p:nvSpPr>
          <p:spPr bwMode="auto">
            <a:xfrm>
              <a:off x="4414" y="2289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C</a:t>
              </a:r>
            </a:p>
          </p:txBody>
        </p:sp>
        <p:sp>
          <p:nvSpPr>
            <p:cNvPr id="73742" name="Rectangle 12"/>
            <p:cNvSpPr>
              <a:spLocks noChangeArrowheads="1"/>
            </p:cNvSpPr>
            <p:nvPr/>
          </p:nvSpPr>
          <p:spPr bwMode="auto">
            <a:xfrm>
              <a:off x="3896" y="2886"/>
              <a:ext cx="51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kumimoji="0" lang="en-US" altLang="zh-TW" sz="2400" b="1">
                  <a:solidFill>
                    <a:schemeClr val="tx2"/>
                  </a:solidFill>
                  <a:latin typeface="Arial" charset="0"/>
                  <a:ea typeface="PMingLiU" pitchFamily="18" charset="-120"/>
                </a:rPr>
                <a:t>D</a:t>
              </a:r>
            </a:p>
          </p:txBody>
        </p:sp>
        <p:sp>
          <p:nvSpPr>
            <p:cNvPr id="73743" name="Rectangle 13"/>
            <p:cNvSpPr>
              <a:spLocks noChangeArrowheads="1"/>
            </p:cNvSpPr>
            <p:nvPr/>
          </p:nvSpPr>
          <p:spPr bwMode="auto">
            <a:xfrm>
              <a:off x="4769" y="2886"/>
              <a:ext cx="518" cy="306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73744" name="Rectangle 14"/>
            <p:cNvSpPr>
              <a:spLocks noChangeArrowheads="1"/>
            </p:cNvSpPr>
            <p:nvPr/>
          </p:nvSpPr>
          <p:spPr bwMode="auto">
            <a:xfrm>
              <a:off x="4347" y="3495"/>
              <a:ext cx="518" cy="306"/>
            </a:xfrm>
            <a:prstGeom prst="rect">
              <a:avLst/>
            </a:prstGeom>
            <a:solidFill>
              <a:srgbClr val="FF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>
          <p:nvSpPr>
            <p:cNvPr id="73745" name="Rectangle 15"/>
            <p:cNvSpPr>
              <a:spLocks noChangeArrowheads="1"/>
            </p:cNvSpPr>
            <p:nvPr/>
          </p:nvSpPr>
          <p:spPr bwMode="auto">
            <a:xfrm>
              <a:off x="3378" y="3495"/>
              <a:ext cx="518" cy="306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kumimoji="0" lang="ja-JP" altLang="ja-JP" sz="2400" b="1">
                <a:solidFill>
                  <a:schemeClr val="tx2"/>
                </a:solidFill>
                <a:latin typeface="Arial" charset="0"/>
                <a:ea typeface="PMingLiU" pitchFamily="18" charset="-120"/>
              </a:endParaRPr>
            </a:p>
          </p:txBody>
        </p:sp>
        <p:sp useBgFill="1">
          <p:nvSpPr>
            <p:cNvPr id="73746" name="AutoShape 16"/>
            <p:cNvSpPr>
              <a:spLocks noChangeArrowheads="1"/>
            </p:cNvSpPr>
            <p:nvPr/>
          </p:nvSpPr>
          <p:spPr bwMode="auto">
            <a:xfrm>
              <a:off x="2784" y="2127"/>
              <a:ext cx="354" cy="258"/>
            </a:xfrm>
            <a:prstGeom prst="rightArrow">
              <a:avLst>
                <a:gd name="adj1" fmla="val 50000"/>
                <a:gd name="adj2" fmla="val 34302"/>
              </a:avLst>
            </a:prstGeom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cxnSp>
          <p:nvCxnSpPr>
            <p:cNvPr id="73747" name="AutoShape 17"/>
            <p:cNvCxnSpPr>
              <a:cxnSpLocks noChangeShapeType="1"/>
              <a:stCxn id="73737" idx="2"/>
              <a:endCxn id="73738" idx="0"/>
            </p:cNvCxnSpPr>
            <p:nvPr/>
          </p:nvCxnSpPr>
          <p:spPr bwMode="auto">
            <a:xfrm flipH="1">
              <a:off x="4155" y="1341"/>
              <a:ext cx="518" cy="31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748" name="AutoShape 18"/>
            <p:cNvCxnSpPr>
              <a:cxnSpLocks noChangeShapeType="1"/>
              <a:stCxn id="73737" idx="2"/>
              <a:endCxn id="73739" idx="0"/>
            </p:cNvCxnSpPr>
            <p:nvPr/>
          </p:nvCxnSpPr>
          <p:spPr bwMode="auto">
            <a:xfrm>
              <a:off x="4673" y="1341"/>
              <a:ext cx="518" cy="31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749" name="AutoShape 19"/>
            <p:cNvCxnSpPr>
              <a:cxnSpLocks noChangeShapeType="1"/>
              <a:stCxn id="73738" idx="2"/>
              <a:endCxn id="73741" idx="0"/>
            </p:cNvCxnSpPr>
            <p:nvPr/>
          </p:nvCxnSpPr>
          <p:spPr bwMode="auto">
            <a:xfrm>
              <a:off x="4155" y="1980"/>
              <a:ext cx="518" cy="30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750" name="AutoShape 20"/>
            <p:cNvCxnSpPr>
              <a:cxnSpLocks noChangeShapeType="1"/>
              <a:stCxn id="73738" idx="2"/>
              <a:endCxn id="73740" idx="0"/>
            </p:cNvCxnSpPr>
            <p:nvPr/>
          </p:nvCxnSpPr>
          <p:spPr bwMode="auto">
            <a:xfrm flipH="1">
              <a:off x="3637" y="1980"/>
              <a:ext cx="518" cy="29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751" name="AutoShape 21"/>
            <p:cNvCxnSpPr>
              <a:cxnSpLocks noChangeShapeType="1"/>
              <a:stCxn id="73741" idx="2"/>
              <a:endCxn id="73743" idx="0"/>
            </p:cNvCxnSpPr>
            <p:nvPr/>
          </p:nvCxnSpPr>
          <p:spPr bwMode="auto">
            <a:xfrm>
              <a:off x="4673" y="2604"/>
              <a:ext cx="355" cy="27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752" name="AutoShape 22"/>
            <p:cNvCxnSpPr>
              <a:cxnSpLocks noChangeShapeType="1"/>
              <a:stCxn id="73741" idx="2"/>
              <a:endCxn id="73742" idx="0"/>
            </p:cNvCxnSpPr>
            <p:nvPr/>
          </p:nvCxnSpPr>
          <p:spPr bwMode="auto">
            <a:xfrm flipH="1">
              <a:off x="4155" y="2604"/>
              <a:ext cx="518" cy="27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753" name="AutoShape 23"/>
            <p:cNvCxnSpPr>
              <a:cxnSpLocks noChangeShapeType="1"/>
              <a:stCxn id="73742" idx="2"/>
              <a:endCxn id="73745" idx="0"/>
            </p:cNvCxnSpPr>
            <p:nvPr/>
          </p:nvCxnSpPr>
          <p:spPr bwMode="auto">
            <a:xfrm flipH="1">
              <a:off x="3637" y="3201"/>
              <a:ext cx="518" cy="28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754" name="AutoShape 24"/>
            <p:cNvCxnSpPr>
              <a:cxnSpLocks noChangeShapeType="1"/>
              <a:stCxn id="73742" idx="2"/>
              <a:endCxn id="73744" idx="0"/>
            </p:cNvCxnSpPr>
            <p:nvPr/>
          </p:nvCxnSpPr>
          <p:spPr bwMode="auto">
            <a:xfrm>
              <a:off x="4155" y="3201"/>
              <a:ext cx="451" cy="28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3755" name="Rectangle 25"/>
            <p:cNvSpPr>
              <a:spLocks noChangeArrowheads="1"/>
            </p:cNvSpPr>
            <p:nvPr/>
          </p:nvSpPr>
          <p:spPr bwMode="auto">
            <a:xfrm>
              <a:off x="1776" y="1332"/>
              <a:ext cx="810" cy="1806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56" name="Rectangle 26"/>
            <p:cNvSpPr>
              <a:spLocks noChangeArrowheads="1"/>
            </p:cNvSpPr>
            <p:nvPr/>
          </p:nvSpPr>
          <p:spPr bwMode="auto">
            <a:xfrm>
              <a:off x="762" y="2538"/>
              <a:ext cx="1014" cy="600"/>
            </a:xfrm>
            <a:prstGeom prst="rect">
              <a:avLst/>
            </a:prstGeom>
            <a:solidFill>
              <a:srgbClr val="00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57" name="Rectangle 27"/>
            <p:cNvSpPr>
              <a:spLocks noChangeArrowheads="1"/>
            </p:cNvSpPr>
            <p:nvPr/>
          </p:nvSpPr>
          <p:spPr bwMode="auto">
            <a:xfrm>
              <a:off x="1302" y="1332"/>
              <a:ext cx="492" cy="1206"/>
            </a:xfrm>
            <a:prstGeom prst="rect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58" name="Rectangle 28"/>
            <p:cNvSpPr>
              <a:spLocks noChangeArrowheads="1"/>
            </p:cNvSpPr>
            <p:nvPr/>
          </p:nvSpPr>
          <p:spPr bwMode="auto">
            <a:xfrm>
              <a:off x="762" y="1929"/>
              <a:ext cx="528" cy="60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59" name="Rectangle 29"/>
            <p:cNvSpPr>
              <a:spLocks noChangeArrowheads="1"/>
            </p:cNvSpPr>
            <p:nvPr/>
          </p:nvSpPr>
          <p:spPr bwMode="auto">
            <a:xfrm>
              <a:off x="762" y="1323"/>
              <a:ext cx="528" cy="606"/>
            </a:xfrm>
            <a:prstGeom prst="rect">
              <a:avLst/>
            </a:prstGeom>
            <a:solidFill>
              <a:srgbClr val="FF00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60" name="AutoShape 30"/>
            <p:cNvSpPr>
              <a:spLocks noChangeArrowheads="1"/>
            </p:cNvSpPr>
            <p:nvPr/>
          </p:nvSpPr>
          <p:spPr bwMode="auto">
            <a:xfrm>
              <a:off x="1188" y="1527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61" name="AutoShape 31"/>
            <p:cNvSpPr>
              <a:spLocks noChangeArrowheads="1"/>
            </p:cNvSpPr>
            <p:nvPr/>
          </p:nvSpPr>
          <p:spPr bwMode="auto">
            <a:xfrm>
              <a:off x="1374" y="2505"/>
              <a:ext cx="186" cy="186"/>
            </a:xfrm>
            <a:prstGeom prst="pentagon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62" name="AutoShape 32"/>
            <p:cNvSpPr>
              <a:spLocks noChangeArrowheads="1"/>
            </p:cNvSpPr>
            <p:nvPr/>
          </p:nvSpPr>
          <p:spPr bwMode="auto">
            <a:xfrm>
              <a:off x="1908" y="2199"/>
              <a:ext cx="168" cy="162"/>
            </a:xfrm>
            <a:prstGeom prst="plus">
              <a:avLst>
                <a:gd name="adj" fmla="val 25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63" name="AutoShape 33"/>
            <p:cNvSpPr>
              <a:spLocks noChangeArrowheads="1"/>
            </p:cNvSpPr>
            <p:nvPr/>
          </p:nvSpPr>
          <p:spPr bwMode="auto">
            <a:xfrm>
              <a:off x="1050" y="2025"/>
              <a:ext cx="240" cy="174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64" name="Oval 34"/>
            <p:cNvSpPr>
              <a:spLocks noChangeArrowheads="1"/>
            </p:cNvSpPr>
            <p:nvPr/>
          </p:nvSpPr>
          <p:spPr bwMode="auto">
            <a:xfrm>
              <a:off x="1836" y="1656"/>
              <a:ext cx="150" cy="237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65" name="AutoShape 35"/>
            <p:cNvSpPr>
              <a:spLocks noChangeArrowheads="1"/>
            </p:cNvSpPr>
            <p:nvPr/>
          </p:nvSpPr>
          <p:spPr bwMode="auto">
            <a:xfrm>
              <a:off x="2076" y="2691"/>
              <a:ext cx="168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66" name="AutoShape 36"/>
            <p:cNvSpPr>
              <a:spLocks noChangeArrowheads="1"/>
            </p:cNvSpPr>
            <p:nvPr/>
          </p:nvSpPr>
          <p:spPr bwMode="auto">
            <a:xfrm>
              <a:off x="930" y="2691"/>
              <a:ext cx="120" cy="192"/>
            </a:xfrm>
            <a:prstGeom prst="parallelogram">
              <a:avLst>
                <a:gd name="adj" fmla="val 25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67" name="AutoShape 37"/>
            <p:cNvSpPr>
              <a:spLocks noChangeArrowheads="1"/>
            </p:cNvSpPr>
            <p:nvPr/>
          </p:nvSpPr>
          <p:spPr bwMode="auto">
            <a:xfrm>
              <a:off x="1560" y="1923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68" name="AutoShape 38"/>
            <p:cNvSpPr>
              <a:spLocks noChangeArrowheads="1"/>
            </p:cNvSpPr>
            <p:nvPr/>
          </p:nvSpPr>
          <p:spPr bwMode="auto">
            <a:xfrm>
              <a:off x="2244" y="1554"/>
              <a:ext cx="186" cy="204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69" name="AutoShape 39"/>
            <p:cNvSpPr>
              <a:spLocks noChangeArrowheads="1"/>
            </p:cNvSpPr>
            <p:nvPr/>
          </p:nvSpPr>
          <p:spPr bwMode="auto">
            <a:xfrm>
              <a:off x="2244" y="2013"/>
              <a:ext cx="186" cy="186"/>
            </a:xfrm>
            <a:prstGeom prst="pentagon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70" name="Oval 40"/>
            <p:cNvSpPr>
              <a:spLocks noChangeArrowheads="1"/>
            </p:cNvSpPr>
            <p:nvPr/>
          </p:nvSpPr>
          <p:spPr bwMode="auto">
            <a:xfrm>
              <a:off x="1725" y="2811"/>
              <a:ext cx="222" cy="120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71" name="Line 41"/>
            <p:cNvSpPr>
              <a:spLocks noChangeShapeType="1"/>
            </p:cNvSpPr>
            <p:nvPr/>
          </p:nvSpPr>
          <p:spPr bwMode="auto">
            <a:xfrm flipV="1">
              <a:off x="1290" y="1059"/>
              <a:ext cx="0" cy="147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72" name="Line 42"/>
            <p:cNvSpPr>
              <a:spLocks noChangeShapeType="1"/>
            </p:cNvSpPr>
            <p:nvPr/>
          </p:nvSpPr>
          <p:spPr bwMode="auto">
            <a:xfrm flipH="1">
              <a:off x="384" y="2529"/>
              <a:ext cx="13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73" name="Line 43"/>
            <p:cNvSpPr>
              <a:spLocks noChangeShapeType="1"/>
            </p:cNvSpPr>
            <p:nvPr/>
          </p:nvSpPr>
          <p:spPr bwMode="auto">
            <a:xfrm flipH="1">
              <a:off x="384" y="1929"/>
              <a:ext cx="90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73774" name="Line 44"/>
            <p:cNvSpPr>
              <a:spLocks noChangeShapeType="1"/>
            </p:cNvSpPr>
            <p:nvPr/>
          </p:nvSpPr>
          <p:spPr bwMode="auto">
            <a:xfrm>
              <a:off x="1776" y="1323"/>
              <a:ext cx="6" cy="213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73731" name="Rectangle 46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ja-JP" sz="3800">
                <a:solidFill>
                  <a:schemeClr val="tx2"/>
                </a:solidFill>
              </a:rPr>
              <a:t>K-d Tree</a:t>
            </a:r>
            <a:endParaRPr lang="en-US" altLang="zh-TW" sz="3800">
              <a:solidFill>
                <a:schemeClr val="tx2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69520-19BA-4E7C-B24F-12F0497C80B2}" type="slidenum">
              <a:rPr lang="en-US" altLang="ja-JP" smtClean="0"/>
              <a:pPr>
                <a:defRPr/>
              </a:pPr>
              <a:t>69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990600" y="1773238"/>
            <a:ext cx="990600" cy="990600"/>
          </a:xfrm>
          <a:prstGeom prst="rect">
            <a:avLst/>
          </a:prstGeom>
          <a:solidFill>
            <a:srgbClr val="FF00F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1981200" y="1773238"/>
            <a:ext cx="914400" cy="1905000"/>
          </a:xfrm>
          <a:prstGeom prst="rect">
            <a:avLst/>
          </a:prstGeom>
          <a:solidFill>
            <a:srgbClr val="0000F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990600" y="2763838"/>
            <a:ext cx="990600" cy="914400"/>
          </a:xfrm>
          <a:prstGeom prst="rect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990600" y="3678238"/>
            <a:ext cx="1905000" cy="1981200"/>
          </a:xfrm>
          <a:prstGeom prst="rect">
            <a:avLst/>
          </a:prstGeom>
          <a:solidFill>
            <a:srgbClr val="00FF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2895600" y="1773238"/>
            <a:ext cx="1981200" cy="3886200"/>
          </a:xfrm>
          <a:prstGeom prst="rect">
            <a:avLst/>
          </a:prstGeom>
          <a:solidFill>
            <a:srgbClr val="FE0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1012825" y="1773238"/>
            <a:ext cx="3873500" cy="3873500"/>
          </a:xfrm>
          <a:prstGeom prst="rect">
            <a:avLst/>
          </a:prstGeom>
          <a:noFill/>
          <a:ln w="762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2749550" y="5646738"/>
            <a:ext cx="363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A</a:t>
            </a: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41350" y="3479800"/>
            <a:ext cx="357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B</a:t>
            </a: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1778000" y="3611563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C</a:t>
            </a: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630238" y="249555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D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7015163" y="1544638"/>
            <a:ext cx="401637" cy="4953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A</a:t>
            </a:r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>
            <a:off x="6453188" y="2306638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>
            <a:off x="7215188" y="2025650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>
            <a:off x="6453188" y="2306638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>
            <a:off x="7977188" y="2306638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>
            <a:off x="6253163" y="2587625"/>
            <a:ext cx="401637" cy="4953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B</a:t>
            </a:r>
          </a:p>
        </p:txBody>
      </p:sp>
      <p:sp>
        <p:nvSpPr>
          <p:cNvPr id="74770" name="Line 18"/>
          <p:cNvSpPr>
            <a:spLocks noChangeShapeType="1"/>
          </p:cNvSpPr>
          <p:nvPr/>
        </p:nvSpPr>
        <p:spPr bwMode="auto">
          <a:xfrm>
            <a:off x="5691188" y="3349625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71" name="Line 19"/>
          <p:cNvSpPr>
            <a:spLocks noChangeShapeType="1"/>
          </p:cNvSpPr>
          <p:nvPr/>
        </p:nvSpPr>
        <p:spPr bwMode="auto">
          <a:xfrm>
            <a:off x="6453188" y="3068638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72" name="Line 20"/>
          <p:cNvSpPr>
            <a:spLocks noChangeShapeType="1"/>
          </p:cNvSpPr>
          <p:nvPr/>
        </p:nvSpPr>
        <p:spPr bwMode="auto">
          <a:xfrm>
            <a:off x="5691188" y="3349625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>
            <a:off x="7215188" y="3349625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7015163" y="3611563"/>
            <a:ext cx="401637" cy="4953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C</a:t>
            </a:r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>
            <a:off x="6453188" y="4373563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76" name="Line 24"/>
          <p:cNvSpPr>
            <a:spLocks noChangeShapeType="1"/>
          </p:cNvSpPr>
          <p:nvPr/>
        </p:nvSpPr>
        <p:spPr bwMode="auto">
          <a:xfrm>
            <a:off x="7215188" y="4092575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77" name="Line 25"/>
          <p:cNvSpPr>
            <a:spLocks noChangeShapeType="1"/>
          </p:cNvSpPr>
          <p:nvPr/>
        </p:nvSpPr>
        <p:spPr bwMode="auto">
          <a:xfrm>
            <a:off x="6453188" y="4373563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78" name="Line 26"/>
          <p:cNvSpPr>
            <a:spLocks noChangeShapeType="1"/>
          </p:cNvSpPr>
          <p:nvPr/>
        </p:nvSpPr>
        <p:spPr bwMode="auto">
          <a:xfrm>
            <a:off x="7977188" y="4373563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253163" y="4654550"/>
            <a:ext cx="401637" cy="4953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D</a:t>
            </a:r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>
            <a:off x="5691188" y="541655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81" name="Line 29"/>
          <p:cNvSpPr>
            <a:spLocks noChangeShapeType="1"/>
          </p:cNvSpPr>
          <p:nvPr/>
        </p:nvSpPr>
        <p:spPr bwMode="auto">
          <a:xfrm>
            <a:off x="6453188" y="5135563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82" name="Line 30"/>
          <p:cNvSpPr>
            <a:spLocks noChangeShapeType="1"/>
          </p:cNvSpPr>
          <p:nvPr/>
        </p:nvSpPr>
        <p:spPr bwMode="auto">
          <a:xfrm>
            <a:off x="5691188" y="5416550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83" name="Line 31"/>
          <p:cNvSpPr>
            <a:spLocks noChangeShapeType="1"/>
          </p:cNvSpPr>
          <p:nvPr/>
        </p:nvSpPr>
        <p:spPr bwMode="auto">
          <a:xfrm>
            <a:off x="7215188" y="5416550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84" name="Text Box 32"/>
          <p:cNvSpPr txBox="1">
            <a:spLocks noChangeArrowheads="1"/>
          </p:cNvSpPr>
          <p:nvPr/>
        </p:nvSpPr>
        <p:spPr bwMode="auto">
          <a:xfrm>
            <a:off x="5489575" y="3616325"/>
            <a:ext cx="401638" cy="495300"/>
          </a:xfrm>
          <a:prstGeom prst="rect">
            <a:avLst/>
          </a:prstGeom>
          <a:solidFill>
            <a:srgbClr val="00FF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endParaRPr kumimoji="0" lang="ja-JP" altLang="ja-JP" sz="2400">
              <a:latin typeface="Trebuchet MS" pitchFamily="34" charset="0"/>
              <a:ea typeface="PMingLiU" pitchFamily="18" charset="-120"/>
            </a:endParaRPr>
          </a:p>
        </p:txBody>
      </p:sp>
      <p:sp>
        <p:nvSpPr>
          <p:cNvPr id="74785" name="Text Box 33"/>
          <p:cNvSpPr txBox="1">
            <a:spLocks noChangeArrowheads="1"/>
          </p:cNvSpPr>
          <p:nvPr/>
        </p:nvSpPr>
        <p:spPr bwMode="auto">
          <a:xfrm>
            <a:off x="7772400" y="4645025"/>
            <a:ext cx="401638" cy="495300"/>
          </a:xfrm>
          <a:prstGeom prst="rect">
            <a:avLst/>
          </a:prstGeom>
          <a:solidFill>
            <a:srgbClr val="0000F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endParaRPr kumimoji="0" lang="ja-JP" altLang="ja-JP" sz="2400">
              <a:latin typeface="Trebuchet MS" pitchFamily="34" charset="0"/>
              <a:ea typeface="PMingLiU" pitchFamily="18" charset="-120"/>
            </a:endParaRPr>
          </a:p>
        </p:txBody>
      </p:sp>
      <p:sp>
        <p:nvSpPr>
          <p:cNvPr id="74786" name="Text Box 34"/>
          <p:cNvSpPr txBox="1">
            <a:spLocks noChangeArrowheads="1"/>
          </p:cNvSpPr>
          <p:nvPr/>
        </p:nvSpPr>
        <p:spPr bwMode="auto">
          <a:xfrm>
            <a:off x="7772400" y="2582863"/>
            <a:ext cx="401638" cy="495300"/>
          </a:xfrm>
          <a:prstGeom prst="rect">
            <a:avLst/>
          </a:prstGeom>
          <a:solidFill>
            <a:srgbClr val="FE0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endParaRPr kumimoji="0" lang="ja-JP" altLang="ja-JP" sz="2400">
              <a:latin typeface="Trebuchet MS" pitchFamily="34" charset="0"/>
              <a:ea typeface="PMingLiU" pitchFamily="18" charset="-120"/>
            </a:endParaRPr>
          </a:p>
        </p:txBody>
      </p:sp>
      <p:sp>
        <p:nvSpPr>
          <p:cNvPr id="74787" name="Text Box 35"/>
          <p:cNvSpPr txBox="1">
            <a:spLocks noChangeArrowheads="1"/>
          </p:cNvSpPr>
          <p:nvPr/>
        </p:nvSpPr>
        <p:spPr bwMode="auto">
          <a:xfrm>
            <a:off x="7010400" y="5683250"/>
            <a:ext cx="401638" cy="495300"/>
          </a:xfrm>
          <a:prstGeom prst="rect">
            <a:avLst/>
          </a:prstGeom>
          <a:solidFill>
            <a:srgbClr val="FF00F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endParaRPr kumimoji="0" lang="ja-JP" altLang="ja-JP" sz="2400">
              <a:latin typeface="Trebuchet MS" pitchFamily="34" charset="0"/>
              <a:ea typeface="PMingLiU" pitchFamily="18" charset="-120"/>
            </a:endParaRPr>
          </a:p>
        </p:txBody>
      </p:sp>
      <p:sp>
        <p:nvSpPr>
          <p:cNvPr id="74788" name="Text Box 36"/>
          <p:cNvSpPr txBox="1">
            <a:spLocks noChangeArrowheads="1"/>
          </p:cNvSpPr>
          <p:nvPr/>
        </p:nvSpPr>
        <p:spPr bwMode="auto">
          <a:xfrm>
            <a:off x="5486400" y="5683250"/>
            <a:ext cx="401638" cy="495300"/>
          </a:xfrm>
          <a:prstGeom prst="rect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endParaRPr kumimoji="0" lang="ja-JP" altLang="ja-JP" sz="2400">
              <a:latin typeface="Trebuchet MS" pitchFamily="34" charset="0"/>
              <a:ea typeface="PMingLiU" pitchFamily="18" charset="-120"/>
            </a:endParaRPr>
          </a:p>
        </p:txBody>
      </p:sp>
      <p:sp>
        <p:nvSpPr>
          <p:cNvPr id="74789" name="Text Box 37"/>
          <p:cNvSpPr txBox="1">
            <a:spLocks noChangeArrowheads="1"/>
          </p:cNvSpPr>
          <p:nvPr/>
        </p:nvSpPr>
        <p:spPr bwMode="auto">
          <a:xfrm>
            <a:off x="1673225" y="6345238"/>
            <a:ext cx="579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kumimoji="0" lang="en-US" altLang="zh-TW" sz="2000">
                <a:latin typeface="Trebuchet MS" pitchFamily="34" charset="0"/>
                <a:ea typeface="PMingLiU" pitchFamily="18" charset="-120"/>
              </a:rPr>
              <a:t>Leaf nodes correspond to unique regions in space</a:t>
            </a:r>
          </a:p>
        </p:txBody>
      </p:sp>
      <p:sp>
        <p:nvSpPr>
          <p:cNvPr id="439335" name="Line 39"/>
          <p:cNvSpPr>
            <a:spLocks noChangeShapeType="1"/>
          </p:cNvSpPr>
          <p:nvPr/>
        </p:nvSpPr>
        <p:spPr bwMode="auto">
          <a:xfrm flipH="1" flipV="1">
            <a:off x="395288" y="2751138"/>
            <a:ext cx="3889375" cy="3384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91" name="Rectangle 41"/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K-d Tree</a:t>
            </a:r>
            <a:endParaRPr lang="en-US" altLang="zh-TW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70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35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990600" y="1773238"/>
            <a:ext cx="990600" cy="990600"/>
          </a:xfrm>
          <a:prstGeom prst="rect">
            <a:avLst/>
          </a:prstGeom>
          <a:solidFill>
            <a:srgbClr val="FF00F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981200" y="1773238"/>
            <a:ext cx="914400" cy="1905000"/>
          </a:xfrm>
          <a:prstGeom prst="rect">
            <a:avLst/>
          </a:prstGeom>
          <a:solidFill>
            <a:srgbClr val="0000F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990600" y="2763838"/>
            <a:ext cx="990600" cy="9144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990600" y="3678238"/>
            <a:ext cx="1905000" cy="19812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1012825" y="1773238"/>
            <a:ext cx="3873500" cy="3873500"/>
          </a:xfrm>
          <a:prstGeom prst="rect">
            <a:avLst/>
          </a:prstGeom>
          <a:noFill/>
          <a:ln w="762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2749550" y="5646738"/>
            <a:ext cx="363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A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641350" y="3479800"/>
            <a:ext cx="357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B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1778000" y="3611563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C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630238" y="249555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D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7015163" y="1544638"/>
            <a:ext cx="401637" cy="4953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A</a:t>
            </a:r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>
            <a:off x="6453188" y="2306638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>
            <a:off x="7215188" y="2025650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>
            <a:off x="6453188" y="2306638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>
            <a:off x="7977188" y="2306638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6253163" y="2587625"/>
            <a:ext cx="401637" cy="4953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B</a:t>
            </a:r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>
            <a:off x="5691188" y="3349625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4" name="Line 18"/>
          <p:cNvSpPr>
            <a:spLocks noChangeShapeType="1"/>
          </p:cNvSpPr>
          <p:nvPr/>
        </p:nvSpPr>
        <p:spPr bwMode="auto">
          <a:xfrm>
            <a:off x="6453188" y="3068638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5" name="Line 19"/>
          <p:cNvSpPr>
            <a:spLocks noChangeShapeType="1"/>
          </p:cNvSpPr>
          <p:nvPr/>
        </p:nvSpPr>
        <p:spPr bwMode="auto">
          <a:xfrm>
            <a:off x="5691188" y="3349625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6" name="Line 20"/>
          <p:cNvSpPr>
            <a:spLocks noChangeShapeType="1"/>
          </p:cNvSpPr>
          <p:nvPr/>
        </p:nvSpPr>
        <p:spPr bwMode="auto">
          <a:xfrm>
            <a:off x="7215188" y="3349625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7015163" y="3611563"/>
            <a:ext cx="401637" cy="4953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C</a:t>
            </a:r>
          </a:p>
        </p:txBody>
      </p:sp>
      <p:sp>
        <p:nvSpPr>
          <p:cNvPr id="75798" name="Line 22"/>
          <p:cNvSpPr>
            <a:spLocks noChangeShapeType="1"/>
          </p:cNvSpPr>
          <p:nvPr/>
        </p:nvSpPr>
        <p:spPr bwMode="auto">
          <a:xfrm>
            <a:off x="6453188" y="4373563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>
            <a:off x="7215188" y="4092575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0" name="Line 24"/>
          <p:cNvSpPr>
            <a:spLocks noChangeShapeType="1"/>
          </p:cNvSpPr>
          <p:nvPr/>
        </p:nvSpPr>
        <p:spPr bwMode="auto">
          <a:xfrm>
            <a:off x="6453188" y="4373563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1" name="Line 25"/>
          <p:cNvSpPr>
            <a:spLocks noChangeShapeType="1"/>
          </p:cNvSpPr>
          <p:nvPr/>
        </p:nvSpPr>
        <p:spPr bwMode="auto">
          <a:xfrm>
            <a:off x="7977188" y="4373563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6253163" y="4654550"/>
            <a:ext cx="401637" cy="495300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en-US" altLang="zh-TW" sz="2400">
                <a:latin typeface="Trebuchet MS" pitchFamily="34" charset="0"/>
                <a:ea typeface="PMingLiU" pitchFamily="18" charset="-120"/>
              </a:rPr>
              <a:t>D</a:t>
            </a:r>
          </a:p>
        </p:txBody>
      </p:sp>
      <p:sp>
        <p:nvSpPr>
          <p:cNvPr id="75803" name="Line 27"/>
          <p:cNvSpPr>
            <a:spLocks noChangeShapeType="1"/>
          </p:cNvSpPr>
          <p:nvPr/>
        </p:nvSpPr>
        <p:spPr bwMode="auto">
          <a:xfrm>
            <a:off x="5691188" y="541655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4" name="Line 28"/>
          <p:cNvSpPr>
            <a:spLocks noChangeShapeType="1"/>
          </p:cNvSpPr>
          <p:nvPr/>
        </p:nvSpPr>
        <p:spPr bwMode="auto">
          <a:xfrm>
            <a:off x="6453188" y="5135563"/>
            <a:ext cx="0" cy="280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5" name="Line 29"/>
          <p:cNvSpPr>
            <a:spLocks noChangeShapeType="1"/>
          </p:cNvSpPr>
          <p:nvPr/>
        </p:nvSpPr>
        <p:spPr bwMode="auto">
          <a:xfrm>
            <a:off x="5691188" y="5416550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6" name="Line 30"/>
          <p:cNvSpPr>
            <a:spLocks noChangeShapeType="1"/>
          </p:cNvSpPr>
          <p:nvPr/>
        </p:nvSpPr>
        <p:spPr bwMode="auto">
          <a:xfrm>
            <a:off x="7215188" y="5416550"/>
            <a:ext cx="0" cy="28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7" name="Text Box 31"/>
          <p:cNvSpPr txBox="1">
            <a:spLocks noChangeArrowheads="1"/>
          </p:cNvSpPr>
          <p:nvPr/>
        </p:nvSpPr>
        <p:spPr bwMode="auto">
          <a:xfrm>
            <a:off x="5489575" y="3616325"/>
            <a:ext cx="401638" cy="495300"/>
          </a:xfrm>
          <a:prstGeom prst="rect">
            <a:avLst/>
          </a:prstGeom>
          <a:solidFill>
            <a:srgbClr val="00FF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endParaRPr kumimoji="0" lang="ja-JP" altLang="ja-JP" sz="2400">
              <a:latin typeface="Trebuchet MS" pitchFamily="34" charset="0"/>
              <a:ea typeface="PMingLiU" pitchFamily="18" charset="-120"/>
            </a:endParaRPr>
          </a:p>
        </p:txBody>
      </p:sp>
      <p:sp>
        <p:nvSpPr>
          <p:cNvPr id="75808" name="Text Box 32"/>
          <p:cNvSpPr txBox="1">
            <a:spLocks noChangeArrowheads="1"/>
          </p:cNvSpPr>
          <p:nvPr/>
        </p:nvSpPr>
        <p:spPr bwMode="auto">
          <a:xfrm>
            <a:off x="7772400" y="4645025"/>
            <a:ext cx="401638" cy="495300"/>
          </a:xfrm>
          <a:prstGeom prst="rect">
            <a:avLst/>
          </a:prstGeom>
          <a:solidFill>
            <a:srgbClr val="0000F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endParaRPr kumimoji="0" lang="ja-JP" altLang="ja-JP" sz="2400">
              <a:latin typeface="Trebuchet MS" pitchFamily="34" charset="0"/>
              <a:ea typeface="PMingLiU" pitchFamily="18" charset="-120"/>
            </a:endParaRPr>
          </a:p>
        </p:txBody>
      </p:sp>
      <p:sp>
        <p:nvSpPr>
          <p:cNvPr id="75809" name="Text Box 33"/>
          <p:cNvSpPr txBox="1">
            <a:spLocks noChangeArrowheads="1"/>
          </p:cNvSpPr>
          <p:nvPr/>
        </p:nvSpPr>
        <p:spPr bwMode="auto">
          <a:xfrm>
            <a:off x="7772400" y="2582863"/>
            <a:ext cx="401638" cy="495300"/>
          </a:xfrm>
          <a:prstGeom prst="rect">
            <a:avLst/>
          </a:prstGeom>
          <a:solidFill>
            <a:srgbClr val="FE0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endParaRPr kumimoji="0" lang="ja-JP" altLang="ja-JP" sz="2400">
              <a:latin typeface="Trebuchet MS" pitchFamily="34" charset="0"/>
              <a:ea typeface="PMingLiU" pitchFamily="18" charset="-120"/>
            </a:endParaRPr>
          </a:p>
        </p:txBody>
      </p:sp>
      <p:sp>
        <p:nvSpPr>
          <p:cNvPr id="75810" name="Text Box 34"/>
          <p:cNvSpPr txBox="1">
            <a:spLocks noChangeArrowheads="1"/>
          </p:cNvSpPr>
          <p:nvPr/>
        </p:nvSpPr>
        <p:spPr bwMode="auto">
          <a:xfrm>
            <a:off x="7010400" y="5683250"/>
            <a:ext cx="401638" cy="495300"/>
          </a:xfrm>
          <a:prstGeom prst="rect">
            <a:avLst/>
          </a:prstGeom>
          <a:solidFill>
            <a:srgbClr val="FF00F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endParaRPr kumimoji="0" lang="ja-JP" altLang="ja-JP" sz="2400">
              <a:latin typeface="Trebuchet MS" pitchFamily="34" charset="0"/>
              <a:ea typeface="PMingLiU" pitchFamily="18" charset="-120"/>
            </a:endParaRPr>
          </a:p>
        </p:txBody>
      </p:sp>
      <p:sp>
        <p:nvSpPr>
          <p:cNvPr id="75811" name="Text Box 35"/>
          <p:cNvSpPr txBox="1">
            <a:spLocks noChangeArrowheads="1"/>
          </p:cNvSpPr>
          <p:nvPr/>
        </p:nvSpPr>
        <p:spPr bwMode="auto">
          <a:xfrm>
            <a:off x="5486400" y="5683250"/>
            <a:ext cx="401638" cy="495300"/>
          </a:xfrm>
          <a:prstGeom prst="rect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algn="r" eaLnBrk="1" hangingPunct="1"/>
            <a:endParaRPr kumimoji="0" lang="ja-JP" altLang="ja-JP" sz="2400">
              <a:latin typeface="Trebuchet MS" pitchFamily="34" charset="0"/>
              <a:ea typeface="PMingLiU" pitchFamily="18" charset="-120"/>
            </a:endParaRPr>
          </a:p>
        </p:txBody>
      </p:sp>
      <p:sp>
        <p:nvSpPr>
          <p:cNvPr id="75812" name="Text Box 36"/>
          <p:cNvSpPr txBox="1">
            <a:spLocks noChangeArrowheads="1"/>
          </p:cNvSpPr>
          <p:nvPr/>
        </p:nvSpPr>
        <p:spPr bwMode="auto">
          <a:xfrm>
            <a:off x="1673225" y="6345238"/>
            <a:ext cx="579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kumimoji="0" lang="en-US" altLang="zh-TW" sz="2000">
                <a:latin typeface="Trebuchet MS" pitchFamily="34" charset="0"/>
                <a:ea typeface="PMingLiU" pitchFamily="18" charset="-120"/>
              </a:rPr>
              <a:t>Leaf nodes correspond to unique regions in space</a:t>
            </a:r>
          </a:p>
        </p:txBody>
      </p:sp>
      <p:sp>
        <p:nvSpPr>
          <p:cNvPr id="75813" name="Line 38"/>
          <p:cNvSpPr>
            <a:spLocks noChangeShapeType="1"/>
          </p:cNvSpPr>
          <p:nvPr/>
        </p:nvSpPr>
        <p:spPr bwMode="auto">
          <a:xfrm flipH="1" flipV="1">
            <a:off x="395288" y="2751138"/>
            <a:ext cx="3889375" cy="3384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4" name="Line 39"/>
          <p:cNvSpPr>
            <a:spLocks noChangeShapeType="1"/>
          </p:cNvSpPr>
          <p:nvPr/>
        </p:nvSpPr>
        <p:spPr bwMode="auto">
          <a:xfrm>
            <a:off x="2894013" y="4929188"/>
            <a:ext cx="814387" cy="701675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5" name="Line 40"/>
          <p:cNvSpPr>
            <a:spLocks noChangeShapeType="1"/>
          </p:cNvSpPr>
          <p:nvPr/>
        </p:nvSpPr>
        <p:spPr bwMode="auto">
          <a:xfrm>
            <a:off x="1466850" y="3686175"/>
            <a:ext cx="1403350" cy="1211263"/>
          </a:xfrm>
          <a:prstGeom prst="line">
            <a:avLst/>
          </a:prstGeom>
          <a:noFill/>
          <a:ln w="889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6" name="Line 41"/>
          <p:cNvSpPr>
            <a:spLocks noChangeShapeType="1"/>
          </p:cNvSpPr>
          <p:nvPr/>
        </p:nvSpPr>
        <p:spPr bwMode="auto">
          <a:xfrm>
            <a:off x="971550" y="3254375"/>
            <a:ext cx="474663" cy="422275"/>
          </a:xfrm>
          <a:prstGeom prst="line">
            <a:avLst/>
          </a:prstGeom>
          <a:noFill/>
          <a:ln w="889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7" name="Rectangle 43"/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ja-JP" smtClean="0"/>
              <a:t>K-d Tree T</a:t>
            </a:r>
            <a:r>
              <a:rPr lang="en-US" altLang="zh-TW" smtClean="0"/>
              <a:t>raversal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71</a:t>
            </a:fld>
            <a:endParaRPr lang="en-US" altLang="ja-JP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Warnock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s Algorithm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a area-subdivision algorithm</a:t>
            </a:r>
          </a:p>
        </p:txBody>
      </p:sp>
      <p:grpSp>
        <p:nvGrpSpPr>
          <p:cNvPr id="76804" name="Group 106"/>
          <p:cNvGrpSpPr>
            <a:grpSpLocks/>
          </p:cNvGrpSpPr>
          <p:nvPr/>
        </p:nvGrpSpPr>
        <p:grpSpPr bwMode="auto">
          <a:xfrm>
            <a:off x="2635250" y="2276475"/>
            <a:ext cx="3778250" cy="3816350"/>
            <a:chOff x="1660" y="1434"/>
            <a:chExt cx="2380" cy="2404"/>
          </a:xfrm>
        </p:grpSpPr>
        <p:sp>
          <p:nvSpPr>
            <p:cNvPr id="76805" name="AutoShape 6"/>
            <p:cNvSpPr>
              <a:spLocks noChangeAspect="1" noChangeArrowheads="1" noTextEdit="1"/>
            </p:cNvSpPr>
            <p:nvPr/>
          </p:nvSpPr>
          <p:spPr bwMode="auto">
            <a:xfrm>
              <a:off x="1660" y="1434"/>
              <a:ext cx="2380" cy="2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06" name="Rectangle 8"/>
            <p:cNvSpPr>
              <a:spLocks noChangeArrowheads="1"/>
            </p:cNvSpPr>
            <p:nvPr/>
          </p:nvSpPr>
          <p:spPr bwMode="auto">
            <a:xfrm>
              <a:off x="1660" y="1434"/>
              <a:ext cx="2380" cy="240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07" name="Rectangle 9"/>
            <p:cNvSpPr>
              <a:spLocks noChangeArrowheads="1"/>
            </p:cNvSpPr>
            <p:nvPr/>
          </p:nvSpPr>
          <p:spPr bwMode="auto">
            <a:xfrm>
              <a:off x="2624" y="2338"/>
              <a:ext cx="1104" cy="736"/>
            </a:xfrm>
            <a:prstGeom prst="rect">
              <a:avLst/>
            </a:prstGeom>
            <a:solidFill>
              <a:srgbClr val="B3B3B3"/>
            </a:solidFill>
            <a:ln w="0">
              <a:solidFill>
                <a:srgbClr val="B3B3B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08" name="Freeform 10"/>
            <p:cNvSpPr>
              <a:spLocks/>
            </p:cNvSpPr>
            <p:nvPr/>
          </p:nvSpPr>
          <p:spPr bwMode="auto">
            <a:xfrm>
              <a:off x="2109" y="1823"/>
              <a:ext cx="1107" cy="1033"/>
            </a:xfrm>
            <a:custGeom>
              <a:avLst/>
              <a:gdLst>
                <a:gd name="T0" fmla="*/ 521 w 1107"/>
                <a:gd name="T1" fmla="*/ 0 h 1033"/>
                <a:gd name="T2" fmla="*/ 1107 w 1107"/>
                <a:gd name="T3" fmla="*/ 1033 h 1033"/>
                <a:gd name="T4" fmla="*/ 0 w 1107"/>
                <a:gd name="T5" fmla="*/ 1033 h 1033"/>
                <a:gd name="T6" fmla="*/ 521 w 1107"/>
                <a:gd name="T7" fmla="*/ 0 h 10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07"/>
                <a:gd name="T13" fmla="*/ 0 h 1033"/>
                <a:gd name="T14" fmla="*/ 1107 w 1107"/>
                <a:gd name="T15" fmla="*/ 1033 h 10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07" h="1033">
                  <a:moveTo>
                    <a:pt x="521" y="0"/>
                  </a:moveTo>
                  <a:lnTo>
                    <a:pt x="1107" y="1033"/>
                  </a:lnTo>
                  <a:lnTo>
                    <a:pt x="0" y="1033"/>
                  </a:lnTo>
                  <a:lnTo>
                    <a:pt x="521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09" name="Freeform 11"/>
            <p:cNvSpPr>
              <a:spLocks/>
            </p:cNvSpPr>
            <p:nvPr/>
          </p:nvSpPr>
          <p:spPr bwMode="auto">
            <a:xfrm>
              <a:off x="2109" y="1823"/>
              <a:ext cx="1107" cy="1033"/>
            </a:xfrm>
            <a:custGeom>
              <a:avLst/>
              <a:gdLst>
                <a:gd name="T0" fmla="*/ 521 w 1107"/>
                <a:gd name="T1" fmla="*/ 0 h 1033"/>
                <a:gd name="T2" fmla="*/ 1107 w 1107"/>
                <a:gd name="T3" fmla="*/ 1033 h 1033"/>
                <a:gd name="T4" fmla="*/ 0 w 1107"/>
                <a:gd name="T5" fmla="*/ 1033 h 1033"/>
                <a:gd name="T6" fmla="*/ 521 w 1107"/>
                <a:gd name="T7" fmla="*/ 0 h 10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07"/>
                <a:gd name="T13" fmla="*/ 0 h 1033"/>
                <a:gd name="T14" fmla="*/ 1107 w 1107"/>
                <a:gd name="T15" fmla="*/ 1033 h 10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07" h="1033">
                  <a:moveTo>
                    <a:pt x="521" y="0"/>
                  </a:moveTo>
                  <a:lnTo>
                    <a:pt x="1107" y="1033"/>
                  </a:lnTo>
                  <a:lnTo>
                    <a:pt x="0" y="1033"/>
                  </a:lnTo>
                  <a:lnTo>
                    <a:pt x="521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10" name="Line 13"/>
            <p:cNvSpPr>
              <a:spLocks noChangeShapeType="1"/>
            </p:cNvSpPr>
            <p:nvPr/>
          </p:nvSpPr>
          <p:spPr bwMode="auto">
            <a:xfrm>
              <a:off x="2258" y="1445"/>
              <a:ext cx="1" cy="23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11" name="Line 14"/>
            <p:cNvSpPr>
              <a:spLocks noChangeShapeType="1"/>
            </p:cNvSpPr>
            <p:nvPr/>
          </p:nvSpPr>
          <p:spPr bwMode="auto">
            <a:xfrm>
              <a:off x="2850" y="1445"/>
              <a:ext cx="1" cy="23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12" name="Line 15"/>
            <p:cNvSpPr>
              <a:spLocks noChangeShapeType="1"/>
            </p:cNvSpPr>
            <p:nvPr/>
          </p:nvSpPr>
          <p:spPr bwMode="auto">
            <a:xfrm>
              <a:off x="3442" y="1445"/>
              <a:ext cx="1" cy="23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13" name="Line 16"/>
            <p:cNvSpPr>
              <a:spLocks noChangeShapeType="1"/>
            </p:cNvSpPr>
            <p:nvPr/>
          </p:nvSpPr>
          <p:spPr bwMode="auto">
            <a:xfrm flipH="1">
              <a:off x="1666" y="2041"/>
              <a:ext cx="236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14" name="Line 17"/>
            <p:cNvSpPr>
              <a:spLocks noChangeShapeType="1"/>
            </p:cNvSpPr>
            <p:nvPr/>
          </p:nvSpPr>
          <p:spPr bwMode="auto">
            <a:xfrm flipH="1">
              <a:off x="1666" y="2636"/>
              <a:ext cx="236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15" name="Line 18"/>
            <p:cNvSpPr>
              <a:spLocks noChangeShapeType="1"/>
            </p:cNvSpPr>
            <p:nvPr/>
          </p:nvSpPr>
          <p:spPr bwMode="auto">
            <a:xfrm flipH="1">
              <a:off x="1666" y="3231"/>
              <a:ext cx="236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16" name="Line 19"/>
            <p:cNvSpPr>
              <a:spLocks noChangeShapeType="1"/>
            </p:cNvSpPr>
            <p:nvPr/>
          </p:nvSpPr>
          <p:spPr bwMode="auto">
            <a:xfrm>
              <a:off x="2553" y="2041"/>
              <a:ext cx="1" cy="11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17" name="Line 20"/>
            <p:cNvSpPr>
              <a:spLocks noChangeShapeType="1"/>
            </p:cNvSpPr>
            <p:nvPr/>
          </p:nvSpPr>
          <p:spPr bwMode="auto">
            <a:xfrm>
              <a:off x="3145" y="2041"/>
              <a:ext cx="1" cy="11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18" name="Line 21"/>
            <p:cNvSpPr>
              <a:spLocks noChangeShapeType="1"/>
            </p:cNvSpPr>
            <p:nvPr/>
          </p:nvSpPr>
          <p:spPr bwMode="auto">
            <a:xfrm>
              <a:off x="2255" y="2338"/>
              <a:ext cx="3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19" name="Line 22"/>
            <p:cNvSpPr>
              <a:spLocks noChangeShapeType="1"/>
            </p:cNvSpPr>
            <p:nvPr/>
          </p:nvSpPr>
          <p:spPr bwMode="auto">
            <a:xfrm>
              <a:off x="2701" y="2636"/>
              <a:ext cx="1" cy="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20" name="Line 23"/>
            <p:cNvSpPr>
              <a:spLocks noChangeShapeType="1"/>
            </p:cNvSpPr>
            <p:nvPr/>
          </p:nvSpPr>
          <p:spPr bwMode="auto">
            <a:xfrm>
              <a:off x="2255" y="2934"/>
              <a:ext cx="11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21" name="Line 24"/>
            <p:cNvSpPr>
              <a:spLocks noChangeShapeType="1"/>
            </p:cNvSpPr>
            <p:nvPr/>
          </p:nvSpPr>
          <p:spPr bwMode="auto">
            <a:xfrm flipH="1">
              <a:off x="2553" y="2782"/>
              <a:ext cx="88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22" name="Line 25"/>
            <p:cNvSpPr>
              <a:spLocks noChangeShapeType="1"/>
            </p:cNvSpPr>
            <p:nvPr/>
          </p:nvSpPr>
          <p:spPr bwMode="auto">
            <a:xfrm flipH="1">
              <a:off x="2850" y="2487"/>
              <a:ext cx="3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23" name="Line 26"/>
            <p:cNvSpPr>
              <a:spLocks noChangeShapeType="1"/>
            </p:cNvSpPr>
            <p:nvPr/>
          </p:nvSpPr>
          <p:spPr bwMode="auto">
            <a:xfrm>
              <a:off x="2850" y="2413"/>
              <a:ext cx="3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24" name="Line 27"/>
            <p:cNvSpPr>
              <a:spLocks noChangeShapeType="1"/>
            </p:cNvSpPr>
            <p:nvPr/>
          </p:nvSpPr>
          <p:spPr bwMode="auto">
            <a:xfrm>
              <a:off x="2555" y="2859"/>
              <a:ext cx="73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25" name="Line 28"/>
            <p:cNvSpPr>
              <a:spLocks noChangeShapeType="1"/>
            </p:cNvSpPr>
            <p:nvPr/>
          </p:nvSpPr>
          <p:spPr bwMode="auto">
            <a:xfrm>
              <a:off x="2996" y="2710"/>
              <a:ext cx="29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26" name="Line 29"/>
            <p:cNvSpPr>
              <a:spLocks noChangeShapeType="1"/>
            </p:cNvSpPr>
            <p:nvPr/>
          </p:nvSpPr>
          <p:spPr bwMode="auto">
            <a:xfrm>
              <a:off x="2996" y="2341"/>
              <a:ext cx="1" cy="5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27" name="Line 30"/>
            <p:cNvSpPr>
              <a:spLocks noChangeShapeType="1"/>
            </p:cNvSpPr>
            <p:nvPr/>
          </p:nvSpPr>
          <p:spPr bwMode="auto">
            <a:xfrm>
              <a:off x="3073" y="2341"/>
              <a:ext cx="1" cy="5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28" name="Line 31"/>
            <p:cNvSpPr>
              <a:spLocks noChangeShapeType="1"/>
            </p:cNvSpPr>
            <p:nvPr/>
          </p:nvSpPr>
          <p:spPr bwMode="auto">
            <a:xfrm>
              <a:off x="3291" y="2636"/>
              <a:ext cx="1" cy="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29" name="Line 32"/>
            <p:cNvSpPr>
              <a:spLocks noChangeShapeType="1"/>
            </p:cNvSpPr>
            <p:nvPr/>
          </p:nvSpPr>
          <p:spPr bwMode="auto">
            <a:xfrm>
              <a:off x="3219" y="2636"/>
              <a:ext cx="1" cy="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30" name="Line 33"/>
            <p:cNvSpPr>
              <a:spLocks noChangeShapeType="1"/>
            </p:cNvSpPr>
            <p:nvPr/>
          </p:nvSpPr>
          <p:spPr bwMode="auto">
            <a:xfrm flipH="1">
              <a:off x="2996" y="2559"/>
              <a:ext cx="15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31" name="Line 34"/>
            <p:cNvSpPr>
              <a:spLocks noChangeShapeType="1"/>
            </p:cNvSpPr>
            <p:nvPr/>
          </p:nvSpPr>
          <p:spPr bwMode="auto">
            <a:xfrm>
              <a:off x="2624" y="2765"/>
              <a:ext cx="1" cy="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32" name="Line 35"/>
            <p:cNvSpPr>
              <a:spLocks noChangeShapeType="1"/>
            </p:cNvSpPr>
            <p:nvPr/>
          </p:nvSpPr>
          <p:spPr bwMode="auto">
            <a:xfrm>
              <a:off x="2773" y="2782"/>
              <a:ext cx="1" cy="1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33" name="Line 36"/>
            <p:cNvSpPr>
              <a:spLocks noChangeShapeType="1"/>
            </p:cNvSpPr>
            <p:nvPr/>
          </p:nvSpPr>
          <p:spPr bwMode="auto">
            <a:xfrm>
              <a:off x="2922" y="2782"/>
              <a:ext cx="1" cy="1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34" name="Line 37"/>
            <p:cNvSpPr>
              <a:spLocks noChangeShapeType="1"/>
            </p:cNvSpPr>
            <p:nvPr/>
          </p:nvSpPr>
          <p:spPr bwMode="auto">
            <a:xfrm>
              <a:off x="2922" y="2338"/>
              <a:ext cx="1" cy="1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35" name="Freeform 38"/>
            <p:cNvSpPr>
              <a:spLocks/>
            </p:cNvSpPr>
            <p:nvPr/>
          </p:nvSpPr>
          <p:spPr bwMode="auto">
            <a:xfrm>
              <a:off x="1946" y="1700"/>
              <a:ext cx="26" cy="66"/>
            </a:xfrm>
            <a:custGeom>
              <a:avLst/>
              <a:gdLst>
                <a:gd name="T0" fmla="*/ 26 w 26"/>
                <a:gd name="T1" fmla="*/ 66 h 66"/>
                <a:gd name="T2" fmla="*/ 17 w 26"/>
                <a:gd name="T3" fmla="*/ 66 h 66"/>
                <a:gd name="T4" fmla="*/ 17 w 26"/>
                <a:gd name="T5" fmla="*/ 14 h 66"/>
                <a:gd name="T6" fmla="*/ 14 w 26"/>
                <a:gd name="T7" fmla="*/ 17 h 66"/>
                <a:gd name="T8" fmla="*/ 9 w 26"/>
                <a:gd name="T9" fmla="*/ 20 h 66"/>
                <a:gd name="T10" fmla="*/ 6 w 26"/>
                <a:gd name="T11" fmla="*/ 23 h 66"/>
                <a:gd name="T12" fmla="*/ 0 w 26"/>
                <a:gd name="T13" fmla="*/ 23 h 66"/>
                <a:gd name="T14" fmla="*/ 0 w 26"/>
                <a:gd name="T15" fmla="*/ 14 h 66"/>
                <a:gd name="T16" fmla="*/ 9 w 26"/>
                <a:gd name="T17" fmla="*/ 12 h 66"/>
                <a:gd name="T18" fmla="*/ 12 w 26"/>
                <a:gd name="T19" fmla="*/ 9 h 66"/>
                <a:gd name="T20" fmla="*/ 17 w 26"/>
                <a:gd name="T21" fmla="*/ 3 h 66"/>
                <a:gd name="T22" fmla="*/ 20 w 26"/>
                <a:gd name="T23" fmla="*/ 0 h 66"/>
                <a:gd name="T24" fmla="*/ 26 w 26"/>
                <a:gd name="T25" fmla="*/ 0 h 66"/>
                <a:gd name="T26" fmla="*/ 26 w 26"/>
                <a:gd name="T27" fmla="*/ 66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6"/>
                <a:gd name="T43" fmla="*/ 0 h 66"/>
                <a:gd name="T44" fmla="*/ 26 w 26"/>
                <a:gd name="T45" fmla="*/ 66 h 6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6" h="66">
                  <a:moveTo>
                    <a:pt x="26" y="66"/>
                  </a:moveTo>
                  <a:lnTo>
                    <a:pt x="17" y="66"/>
                  </a:lnTo>
                  <a:lnTo>
                    <a:pt x="17" y="14"/>
                  </a:lnTo>
                  <a:lnTo>
                    <a:pt x="14" y="17"/>
                  </a:lnTo>
                  <a:lnTo>
                    <a:pt x="9" y="20"/>
                  </a:lnTo>
                  <a:lnTo>
                    <a:pt x="6" y="23"/>
                  </a:lnTo>
                  <a:lnTo>
                    <a:pt x="0" y="23"/>
                  </a:lnTo>
                  <a:lnTo>
                    <a:pt x="0" y="14"/>
                  </a:lnTo>
                  <a:lnTo>
                    <a:pt x="9" y="12"/>
                  </a:lnTo>
                  <a:lnTo>
                    <a:pt x="12" y="9"/>
                  </a:lnTo>
                  <a:lnTo>
                    <a:pt x="17" y="3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26" y="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36" name="Freeform 39"/>
            <p:cNvSpPr>
              <a:spLocks/>
            </p:cNvSpPr>
            <p:nvPr/>
          </p:nvSpPr>
          <p:spPr bwMode="auto">
            <a:xfrm>
              <a:off x="2541" y="1700"/>
              <a:ext cx="43" cy="66"/>
            </a:xfrm>
            <a:custGeom>
              <a:avLst/>
              <a:gdLst>
                <a:gd name="T0" fmla="*/ 43 w 43"/>
                <a:gd name="T1" fmla="*/ 57 h 66"/>
                <a:gd name="T2" fmla="*/ 43 w 43"/>
                <a:gd name="T3" fmla="*/ 66 h 66"/>
                <a:gd name="T4" fmla="*/ 0 w 43"/>
                <a:gd name="T5" fmla="*/ 66 h 66"/>
                <a:gd name="T6" fmla="*/ 0 w 43"/>
                <a:gd name="T7" fmla="*/ 63 h 66"/>
                <a:gd name="T8" fmla="*/ 0 w 43"/>
                <a:gd name="T9" fmla="*/ 60 h 66"/>
                <a:gd name="T10" fmla="*/ 3 w 43"/>
                <a:gd name="T11" fmla="*/ 55 h 66"/>
                <a:gd name="T12" fmla="*/ 6 w 43"/>
                <a:gd name="T13" fmla="*/ 52 h 66"/>
                <a:gd name="T14" fmla="*/ 12 w 43"/>
                <a:gd name="T15" fmla="*/ 46 h 66"/>
                <a:gd name="T16" fmla="*/ 17 w 43"/>
                <a:gd name="T17" fmla="*/ 40 h 66"/>
                <a:gd name="T18" fmla="*/ 26 w 43"/>
                <a:gd name="T19" fmla="*/ 32 h 66"/>
                <a:gd name="T20" fmla="*/ 32 w 43"/>
                <a:gd name="T21" fmla="*/ 26 h 66"/>
                <a:gd name="T22" fmla="*/ 34 w 43"/>
                <a:gd name="T23" fmla="*/ 23 h 66"/>
                <a:gd name="T24" fmla="*/ 34 w 43"/>
                <a:gd name="T25" fmla="*/ 17 h 66"/>
                <a:gd name="T26" fmla="*/ 34 w 43"/>
                <a:gd name="T27" fmla="*/ 14 h 66"/>
                <a:gd name="T28" fmla="*/ 32 w 43"/>
                <a:gd name="T29" fmla="*/ 9 h 66"/>
                <a:gd name="T30" fmla="*/ 26 w 43"/>
                <a:gd name="T31" fmla="*/ 9 h 66"/>
                <a:gd name="T32" fmla="*/ 23 w 43"/>
                <a:gd name="T33" fmla="*/ 6 h 66"/>
                <a:gd name="T34" fmla="*/ 17 w 43"/>
                <a:gd name="T35" fmla="*/ 9 h 66"/>
                <a:gd name="T36" fmla="*/ 14 w 43"/>
                <a:gd name="T37" fmla="*/ 9 h 66"/>
                <a:gd name="T38" fmla="*/ 12 w 43"/>
                <a:gd name="T39" fmla="*/ 14 h 66"/>
                <a:gd name="T40" fmla="*/ 9 w 43"/>
                <a:gd name="T41" fmla="*/ 17 h 66"/>
                <a:gd name="T42" fmla="*/ 0 w 43"/>
                <a:gd name="T43" fmla="*/ 17 h 66"/>
                <a:gd name="T44" fmla="*/ 3 w 43"/>
                <a:gd name="T45" fmla="*/ 9 h 66"/>
                <a:gd name="T46" fmla="*/ 9 w 43"/>
                <a:gd name="T47" fmla="*/ 3 h 66"/>
                <a:gd name="T48" fmla="*/ 14 w 43"/>
                <a:gd name="T49" fmla="*/ 0 h 66"/>
                <a:gd name="T50" fmla="*/ 23 w 43"/>
                <a:gd name="T51" fmla="*/ 0 h 66"/>
                <a:gd name="T52" fmla="*/ 32 w 43"/>
                <a:gd name="T53" fmla="*/ 0 h 66"/>
                <a:gd name="T54" fmla="*/ 37 w 43"/>
                <a:gd name="T55" fmla="*/ 6 h 66"/>
                <a:gd name="T56" fmla="*/ 40 w 43"/>
                <a:gd name="T57" fmla="*/ 12 h 66"/>
                <a:gd name="T58" fmla="*/ 43 w 43"/>
                <a:gd name="T59" fmla="*/ 17 h 66"/>
                <a:gd name="T60" fmla="*/ 43 w 43"/>
                <a:gd name="T61" fmla="*/ 20 h 66"/>
                <a:gd name="T62" fmla="*/ 40 w 43"/>
                <a:gd name="T63" fmla="*/ 26 h 66"/>
                <a:gd name="T64" fmla="*/ 40 w 43"/>
                <a:gd name="T65" fmla="*/ 29 h 66"/>
                <a:gd name="T66" fmla="*/ 37 w 43"/>
                <a:gd name="T67" fmla="*/ 35 h 66"/>
                <a:gd name="T68" fmla="*/ 32 w 43"/>
                <a:gd name="T69" fmla="*/ 37 h 66"/>
                <a:gd name="T70" fmla="*/ 23 w 43"/>
                <a:gd name="T71" fmla="*/ 43 h 66"/>
                <a:gd name="T72" fmla="*/ 17 w 43"/>
                <a:gd name="T73" fmla="*/ 49 h 66"/>
                <a:gd name="T74" fmla="*/ 14 w 43"/>
                <a:gd name="T75" fmla="*/ 52 h 66"/>
                <a:gd name="T76" fmla="*/ 14 w 43"/>
                <a:gd name="T77" fmla="*/ 55 h 66"/>
                <a:gd name="T78" fmla="*/ 12 w 43"/>
                <a:gd name="T79" fmla="*/ 57 h 66"/>
                <a:gd name="T80" fmla="*/ 43 w 43"/>
                <a:gd name="T81" fmla="*/ 57 h 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3"/>
                <a:gd name="T124" fmla="*/ 0 h 66"/>
                <a:gd name="T125" fmla="*/ 43 w 43"/>
                <a:gd name="T126" fmla="*/ 66 h 6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3" h="66">
                  <a:moveTo>
                    <a:pt x="43" y="57"/>
                  </a:moveTo>
                  <a:lnTo>
                    <a:pt x="43" y="66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3" y="55"/>
                  </a:lnTo>
                  <a:lnTo>
                    <a:pt x="6" y="52"/>
                  </a:lnTo>
                  <a:lnTo>
                    <a:pt x="12" y="46"/>
                  </a:lnTo>
                  <a:lnTo>
                    <a:pt x="17" y="40"/>
                  </a:lnTo>
                  <a:lnTo>
                    <a:pt x="26" y="32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17"/>
                  </a:lnTo>
                  <a:lnTo>
                    <a:pt x="34" y="14"/>
                  </a:lnTo>
                  <a:lnTo>
                    <a:pt x="32" y="9"/>
                  </a:lnTo>
                  <a:lnTo>
                    <a:pt x="26" y="9"/>
                  </a:lnTo>
                  <a:lnTo>
                    <a:pt x="23" y="6"/>
                  </a:lnTo>
                  <a:lnTo>
                    <a:pt x="17" y="9"/>
                  </a:lnTo>
                  <a:lnTo>
                    <a:pt x="14" y="9"/>
                  </a:lnTo>
                  <a:lnTo>
                    <a:pt x="12" y="14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3" y="9"/>
                  </a:lnTo>
                  <a:lnTo>
                    <a:pt x="9" y="3"/>
                  </a:lnTo>
                  <a:lnTo>
                    <a:pt x="14" y="0"/>
                  </a:lnTo>
                  <a:lnTo>
                    <a:pt x="23" y="0"/>
                  </a:lnTo>
                  <a:lnTo>
                    <a:pt x="32" y="0"/>
                  </a:lnTo>
                  <a:lnTo>
                    <a:pt x="37" y="6"/>
                  </a:lnTo>
                  <a:lnTo>
                    <a:pt x="40" y="12"/>
                  </a:lnTo>
                  <a:lnTo>
                    <a:pt x="43" y="17"/>
                  </a:lnTo>
                  <a:lnTo>
                    <a:pt x="43" y="20"/>
                  </a:lnTo>
                  <a:lnTo>
                    <a:pt x="40" y="26"/>
                  </a:lnTo>
                  <a:lnTo>
                    <a:pt x="40" y="29"/>
                  </a:lnTo>
                  <a:lnTo>
                    <a:pt x="37" y="35"/>
                  </a:lnTo>
                  <a:lnTo>
                    <a:pt x="32" y="37"/>
                  </a:lnTo>
                  <a:lnTo>
                    <a:pt x="23" y="43"/>
                  </a:lnTo>
                  <a:lnTo>
                    <a:pt x="17" y="49"/>
                  </a:lnTo>
                  <a:lnTo>
                    <a:pt x="14" y="52"/>
                  </a:lnTo>
                  <a:lnTo>
                    <a:pt x="14" y="55"/>
                  </a:lnTo>
                  <a:lnTo>
                    <a:pt x="12" y="57"/>
                  </a:lnTo>
                  <a:lnTo>
                    <a:pt x="43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37" name="Freeform 40"/>
            <p:cNvSpPr>
              <a:spLocks/>
            </p:cNvSpPr>
            <p:nvPr/>
          </p:nvSpPr>
          <p:spPr bwMode="auto">
            <a:xfrm>
              <a:off x="3148" y="1700"/>
              <a:ext cx="25" cy="66"/>
            </a:xfrm>
            <a:custGeom>
              <a:avLst/>
              <a:gdLst>
                <a:gd name="T0" fmla="*/ 25 w 25"/>
                <a:gd name="T1" fmla="*/ 66 h 66"/>
                <a:gd name="T2" fmla="*/ 17 w 25"/>
                <a:gd name="T3" fmla="*/ 66 h 66"/>
                <a:gd name="T4" fmla="*/ 17 w 25"/>
                <a:gd name="T5" fmla="*/ 14 h 66"/>
                <a:gd name="T6" fmla="*/ 14 w 25"/>
                <a:gd name="T7" fmla="*/ 17 h 66"/>
                <a:gd name="T8" fmla="*/ 8 w 25"/>
                <a:gd name="T9" fmla="*/ 20 h 66"/>
                <a:gd name="T10" fmla="*/ 5 w 25"/>
                <a:gd name="T11" fmla="*/ 23 h 66"/>
                <a:gd name="T12" fmla="*/ 0 w 25"/>
                <a:gd name="T13" fmla="*/ 23 h 66"/>
                <a:gd name="T14" fmla="*/ 0 w 25"/>
                <a:gd name="T15" fmla="*/ 14 h 66"/>
                <a:gd name="T16" fmla="*/ 8 w 25"/>
                <a:gd name="T17" fmla="*/ 12 h 66"/>
                <a:gd name="T18" fmla="*/ 11 w 25"/>
                <a:gd name="T19" fmla="*/ 9 h 66"/>
                <a:gd name="T20" fmla="*/ 17 w 25"/>
                <a:gd name="T21" fmla="*/ 3 h 66"/>
                <a:gd name="T22" fmla="*/ 20 w 25"/>
                <a:gd name="T23" fmla="*/ 0 h 66"/>
                <a:gd name="T24" fmla="*/ 25 w 25"/>
                <a:gd name="T25" fmla="*/ 0 h 66"/>
                <a:gd name="T26" fmla="*/ 25 w 25"/>
                <a:gd name="T27" fmla="*/ 66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5"/>
                <a:gd name="T43" fmla="*/ 0 h 66"/>
                <a:gd name="T44" fmla="*/ 25 w 25"/>
                <a:gd name="T45" fmla="*/ 66 h 6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5" h="66">
                  <a:moveTo>
                    <a:pt x="25" y="66"/>
                  </a:moveTo>
                  <a:lnTo>
                    <a:pt x="17" y="66"/>
                  </a:lnTo>
                  <a:lnTo>
                    <a:pt x="17" y="14"/>
                  </a:lnTo>
                  <a:lnTo>
                    <a:pt x="14" y="17"/>
                  </a:lnTo>
                  <a:lnTo>
                    <a:pt x="8" y="20"/>
                  </a:lnTo>
                  <a:lnTo>
                    <a:pt x="5" y="23"/>
                  </a:lnTo>
                  <a:lnTo>
                    <a:pt x="0" y="23"/>
                  </a:lnTo>
                  <a:lnTo>
                    <a:pt x="0" y="14"/>
                  </a:lnTo>
                  <a:lnTo>
                    <a:pt x="8" y="12"/>
                  </a:lnTo>
                  <a:lnTo>
                    <a:pt x="11" y="9"/>
                  </a:lnTo>
                  <a:lnTo>
                    <a:pt x="17" y="3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25" y="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38" name="Freeform 41"/>
            <p:cNvSpPr>
              <a:spLocks/>
            </p:cNvSpPr>
            <p:nvPr/>
          </p:nvSpPr>
          <p:spPr bwMode="auto">
            <a:xfrm>
              <a:off x="3748" y="1700"/>
              <a:ext cx="26" cy="66"/>
            </a:xfrm>
            <a:custGeom>
              <a:avLst/>
              <a:gdLst>
                <a:gd name="T0" fmla="*/ 26 w 26"/>
                <a:gd name="T1" fmla="*/ 66 h 66"/>
                <a:gd name="T2" fmla="*/ 17 w 26"/>
                <a:gd name="T3" fmla="*/ 66 h 66"/>
                <a:gd name="T4" fmla="*/ 17 w 26"/>
                <a:gd name="T5" fmla="*/ 14 h 66"/>
                <a:gd name="T6" fmla="*/ 15 w 26"/>
                <a:gd name="T7" fmla="*/ 17 h 66"/>
                <a:gd name="T8" fmla="*/ 9 w 26"/>
                <a:gd name="T9" fmla="*/ 20 h 66"/>
                <a:gd name="T10" fmla="*/ 6 w 26"/>
                <a:gd name="T11" fmla="*/ 23 h 66"/>
                <a:gd name="T12" fmla="*/ 0 w 26"/>
                <a:gd name="T13" fmla="*/ 23 h 66"/>
                <a:gd name="T14" fmla="*/ 0 w 26"/>
                <a:gd name="T15" fmla="*/ 14 h 66"/>
                <a:gd name="T16" fmla="*/ 9 w 26"/>
                <a:gd name="T17" fmla="*/ 12 h 66"/>
                <a:gd name="T18" fmla="*/ 12 w 26"/>
                <a:gd name="T19" fmla="*/ 9 h 66"/>
                <a:gd name="T20" fmla="*/ 17 w 26"/>
                <a:gd name="T21" fmla="*/ 3 h 66"/>
                <a:gd name="T22" fmla="*/ 20 w 26"/>
                <a:gd name="T23" fmla="*/ 0 h 66"/>
                <a:gd name="T24" fmla="*/ 26 w 26"/>
                <a:gd name="T25" fmla="*/ 0 h 66"/>
                <a:gd name="T26" fmla="*/ 26 w 26"/>
                <a:gd name="T27" fmla="*/ 66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6"/>
                <a:gd name="T43" fmla="*/ 0 h 66"/>
                <a:gd name="T44" fmla="*/ 26 w 26"/>
                <a:gd name="T45" fmla="*/ 66 h 6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6" h="66">
                  <a:moveTo>
                    <a:pt x="26" y="66"/>
                  </a:moveTo>
                  <a:lnTo>
                    <a:pt x="17" y="66"/>
                  </a:lnTo>
                  <a:lnTo>
                    <a:pt x="17" y="14"/>
                  </a:lnTo>
                  <a:lnTo>
                    <a:pt x="15" y="17"/>
                  </a:lnTo>
                  <a:lnTo>
                    <a:pt x="9" y="20"/>
                  </a:lnTo>
                  <a:lnTo>
                    <a:pt x="6" y="23"/>
                  </a:lnTo>
                  <a:lnTo>
                    <a:pt x="0" y="23"/>
                  </a:lnTo>
                  <a:lnTo>
                    <a:pt x="0" y="14"/>
                  </a:lnTo>
                  <a:lnTo>
                    <a:pt x="9" y="12"/>
                  </a:lnTo>
                  <a:lnTo>
                    <a:pt x="12" y="9"/>
                  </a:lnTo>
                  <a:lnTo>
                    <a:pt x="17" y="3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26" y="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39" name="Freeform 42"/>
            <p:cNvSpPr>
              <a:spLocks/>
            </p:cNvSpPr>
            <p:nvPr/>
          </p:nvSpPr>
          <p:spPr bwMode="auto">
            <a:xfrm>
              <a:off x="1940" y="2304"/>
              <a:ext cx="43" cy="66"/>
            </a:xfrm>
            <a:custGeom>
              <a:avLst/>
              <a:gdLst>
                <a:gd name="T0" fmla="*/ 43 w 43"/>
                <a:gd name="T1" fmla="*/ 57 h 66"/>
                <a:gd name="T2" fmla="*/ 43 w 43"/>
                <a:gd name="T3" fmla="*/ 66 h 66"/>
                <a:gd name="T4" fmla="*/ 0 w 43"/>
                <a:gd name="T5" fmla="*/ 66 h 66"/>
                <a:gd name="T6" fmla="*/ 0 w 43"/>
                <a:gd name="T7" fmla="*/ 63 h 66"/>
                <a:gd name="T8" fmla="*/ 0 w 43"/>
                <a:gd name="T9" fmla="*/ 60 h 66"/>
                <a:gd name="T10" fmla="*/ 3 w 43"/>
                <a:gd name="T11" fmla="*/ 54 h 66"/>
                <a:gd name="T12" fmla="*/ 6 w 43"/>
                <a:gd name="T13" fmla="*/ 52 h 66"/>
                <a:gd name="T14" fmla="*/ 12 w 43"/>
                <a:gd name="T15" fmla="*/ 46 h 66"/>
                <a:gd name="T16" fmla="*/ 18 w 43"/>
                <a:gd name="T17" fmla="*/ 40 h 66"/>
                <a:gd name="T18" fmla="*/ 26 w 43"/>
                <a:gd name="T19" fmla="*/ 32 h 66"/>
                <a:gd name="T20" fmla="*/ 32 w 43"/>
                <a:gd name="T21" fmla="*/ 26 h 66"/>
                <a:gd name="T22" fmla="*/ 35 w 43"/>
                <a:gd name="T23" fmla="*/ 23 h 66"/>
                <a:gd name="T24" fmla="*/ 35 w 43"/>
                <a:gd name="T25" fmla="*/ 17 h 66"/>
                <a:gd name="T26" fmla="*/ 35 w 43"/>
                <a:gd name="T27" fmla="*/ 14 h 66"/>
                <a:gd name="T28" fmla="*/ 32 w 43"/>
                <a:gd name="T29" fmla="*/ 9 h 66"/>
                <a:gd name="T30" fmla="*/ 26 w 43"/>
                <a:gd name="T31" fmla="*/ 9 h 66"/>
                <a:gd name="T32" fmla="*/ 23 w 43"/>
                <a:gd name="T33" fmla="*/ 6 h 66"/>
                <a:gd name="T34" fmla="*/ 18 w 43"/>
                <a:gd name="T35" fmla="*/ 9 h 66"/>
                <a:gd name="T36" fmla="*/ 15 w 43"/>
                <a:gd name="T37" fmla="*/ 9 h 66"/>
                <a:gd name="T38" fmla="*/ 12 w 43"/>
                <a:gd name="T39" fmla="*/ 14 h 66"/>
                <a:gd name="T40" fmla="*/ 9 w 43"/>
                <a:gd name="T41" fmla="*/ 17 h 66"/>
                <a:gd name="T42" fmla="*/ 0 w 43"/>
                <a:gd name="T43" fmla="*/ 17 h 66"/>
                <a:gd name="T44" fmla="*/ 3 w 43"/>
                <a:gd name="T45" fmla="*/ 9 h 66"/>
                <a:gd name="T46" fmla="*/ 9 w 43"/>
                <a:gd name="T47" fmla="*/ 3 h 66"/>
                <a:gd name="T48" fmla="*/ 15 w 43"/>
                <a:gd name="T49" fmla="*/ 0 h 66"/>
                <a:gd name="T50" fmla="*/ 23 w 43"/>
                <a:gd name="T51" fmla="*/ 0 h 66"/>
                <a:gd name="T52" fmla="*/ 32 w 43"/>
                <a:gd name="T53" fmla="*/ 0 h 66"/>
                <a:gd name="T54" fmla="*/ 38 w 43"/>
                <a:gd name="T55" fmla="*/ 6 h 66"/>
                <a:gd name="T56" fmla="*/ 40 w 43"/>
                <a:gd name="T57" fmla="*/ 11 h 66"/>
                <a:gd name="T58" fmla="*/ 43 w 43"/>
                <a:gd name="T59" fmla="*/ 17 h 66"/>
                <a:gd name="T60" fmla="*/ 43 w 43"/>
                <a:gd name="T61" fmla="*/ 20 h 66"/>
                <a:gd name="T62" fmla="*/ 40 w 43"/>
                <a:gd name="T63" fmla="*/ 26 h 66"/>
                <a:gd name="T64" fmla="*/ 40 w 43"/>
                <a:gd name="T65" fmla="*/ 29 h 66"/>
                <a:gd name="T66" fmla="*/ 38 w 43"/>
                <a:gd name="T67" fmla="*/ 34 h 66"/>
                <a:gd name="T68" fmla="*/ 32 w 43"/>
                <a:gd name="T69" fmla="*/ 37 h 66"/>
                <a:gd name="T70" fmla="*/ 23 w 43"/>
                <a:gd name="T71" fmla="*/ 43 h 66"/>
                <a:gd name="T72" fmla="*/ 18 w 43"/>
                <a:gd name="T73" fmla="*/ 49 h 66"/>
                <a:gd name="T74" fmla="*/ 15 w 43"/>
                <a:gd name="T75" fmla="*/ 52 h 66"/>
                <a:gd name="T76" fmla="*/ 15 w 43"/>
                <a:gd name="T77" fmla="*/ 54 h 66"/>
                <a:gd name="T78" fmla="*/ 12 w 43"/>
                <a:gd name="T79" fmla="*/ 57 h 66"/>
                <a:gd name="T80" fmla="*/ 43 w 43"/>
                <a:gd name="T81" fmla="*/ 57 h 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3"/>
                <a:gd name="T124" fmla="*/ 0 h 66"/>
                <a:gd name="T125" fmla="*/ 43 w 43"/>
                <a:gd name="T126" fmla="*/ 66 h 6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3" h="66">
                  <a:moveTo>
                    <a:pt x="43" y="57"/>
                  </a:moveTo>
                  <a:lnTo>
                    <a:pt x="43" y="66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3" y="54"/>
                  </a:lnTo>
                  <a:lnTo>
                    <a:pt x="6" y="52"/>
                  </a:lnTo>
                  <a:lnTo>
                    <a:pt x="12" y="46"/>
                  </a:lnTo>
                  <a:lnTo>
                    <a:pt x="18" y="40"/>
                  </a:lnTo>
                  <a:lnTo>
                    <a:pt x="26" y="32"/>
                  </a:lnTo>
                  <a:lnTo>
                    <a:pt x="32" y="26"/>
                  </a:lnTo>
                  <a:lnTo>
                    <a:pt x="35" y="23"/>
                  </a:lnTo>
                  <a:lnTo>
                    <a:pt x="35" y="17"/>
                  </a:lnTo>
                  <a:lnTo>
                    <a:pt x="35" y="14"/>
                  </a:lnTo>
                  <a:lnTo>
                    <a:pt x="32" y="9"/>
                  </a:lnTo>
                  <a:lnTo>
                    <a:pt x="26" y="9"/>
                  </a:lnTo>
                  <a:lnTo>
                    <a:pt x="23" y="6"/>
                  </a:lnTo>
                  <a:lnTo>
                    <a:pt x="18" y="9"/>
                  </a:lnTo>
                  <a:lnTo>
                    <a:pt x="15" y="9"/>
                  </a:lnTo>
                  <a:lnTo>
                    <a:pt x="12" y="14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3" y="9"/>
                  </a:lnTo>
                  <a:lnTo>
                    <a:pt x="9" y="3"/>
                  </a:lnTo>
                  <a:lnTo>
                    <a:pt x="15" y="0"/>
                  </a:lnTo>
                  <a:lnTo>
                    <a:pt x="23" y="0"/>
                  </a:lnTo>
                  <a:lnTo>
                    <a:pt x="32" y="0"/>
                  </a:lnTo>
                  <a:lnTo>
                    <a:pt x="38" y="6"/>
                  </a:lnTo>
                  <a:lnTo>
                    <a:pt x="40" y="11"/>
                  </a:lnTo>
                  <a:lnTo>
                    <a:pt x="43" y="17"/>
                  </a:lnTo>
                  <a:lnTo>
                    <a:pt x="43" y="20"/>
                  </a:lnTo>
                  <a:lnTo>
                    <a:pt x="40" y="26"/>
                  </a:lnTo>
                  <a:lnTo>
                    <a:pt x="40" y="29"/>
                  </a:lnTo>
                  <a:lnTo>
                    <a:pt x="38" y="34"/>
                  </a:lnTo>
                  <a:lnTo>
                    <a:pt x="32" y="37"/>
                  </a:lnTo>
                  <a:lnTo>
                    <a:pt x="23" y="43"/>
                  </a:lnTo>
                  <a:lnTo>
                    <a:pt x="18" y="49"/>
                  </a:lnTo>
                  <a:lnTo>
                    <a:pt x="15" y="52"/>
                  </a:lnTo>
                  <a:lnTo>
                    <a:pt x="15" y="54"/>
                  </a:lnTo>
                  <a:lnTo>
                    <a:pt x="12" y="57"/>
                  </a:lnTo>
                  <a:lnTo>
                    <a:pt x="43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40" name="Freeform 43"/>
            <p:cNvSpPr>
              <a:spLocks/>
            </p:cNvSpPr>
            <p:nvPr/>
          </p:nvSpPr>
          <p:spPr bwMode="auto">
            <a:xfrm>
              <a:off x="3743" y="2304"/>
              <a:ext cx="42" cy="66"/>
            </a:xfrm>
            <a:custGeom>
              <a:avLst/>
              <a:gdLst>
                <a:gd name="T0" fmla="*/ 42 w 42"/>
                <a:gd name="T1" fmla="*/ 57 h 66"/>
                <a:gd name="T2" fmla="*/ 42 w 42"/>
                <a:gd name="T3" fmla="*/ 66 h 66"/>
                <a:gd name="T4" fmla="*/ 0 w 42"/>
                <a:gd name="T5" fmla="*/ 66 h 66"/>
                <a:gd name="T6" fmla="*/ 0 w 42"/>
                <a:gd name="T7" fmla="*/ 63 h 66"/>
                <a:gd name="T8" fmla="*/ 0 w 42"/>
                <a:gd name="T9" fmla="*/ 60 h 66"/>
                <a:gd name="T10" fmla="*/ 2 w 42"/>
                <a:gd name="T11" fmla="*/ 54 h 66"/>
                <a:gd name="T12" fmla="*/ 5 w 42"/>
                <a:gd name="T13" fmla="*/ 52 h 66"/>
                <a:gd name="T14" fmla="*/ 11 w 42"/>
                <a:gd name="T15" fmla="*/ 46 h 66"/>
                <a:gd name="T16" fmla="*/ 17 w 42"/>
                <a:gd name="T17" fmla="*/ 40 h 66"/>
                <a:gd name="T18" fmla="*/ 25 w 42"/>
                <a:gd name="T19" fmla="*/ 32 h 66"/>
                <a:gd name="T20" fmla="*/ 31 w 42"/>
                <a:gd name="T21" fmla="*/ 26 h 66"/>
                <a:gd name="T22" fmla="*/ 34 w 42"/>
                <a:gd name="T23" fmla="*/ 23 h 66"/>
                <a:gd name="T24" fmla="*/ 34 w 42"/>
                <a:gd name="T25" fmla="*/ 17 h 66"/>
                <a:gd name="T26" fmla="*/ 34 w 42"/>
                <a:gd name="T27" fmla="*/ 14 h 66"/>
                <a:gd name="T28" fmla="*/ 31 w 42"/>
                <a:gd name="T29" fmla="*/ 9 h 66"/>
                <a:gd name="T30" fmla="*/ 25 w 42"/>
                <a:gd name="T31" fmla="*/ 9 h 66"/>
                <a:gd name="T32" fmla="*/ 22 w 42"/>
                <a:gd name="T33" fmla="*/ 6 h 66"/>
                <a:gd name="T34" fmla="*/ 17 w 42"/>
                <a:gd name="T35" fmla="*/ 9 h 66"/>
                <a:gd name="T36" fmla="*/ 14 w 42"/>
                <a:gd name="T37" fmla="*/ 9 h 66"/>
                <a:gd name="T38" fmla="*/ 11 w 42"/>
                <a:gd name="T39" fmla="*/ 14 h 66"/>
                <a:gd name="T40" fmla="*/ 8 w 42"/>
                <a:gd name="T41" fmla="*/ 17 h 66"/>
                <a:gd name="T42" fmla="*/ 0 w 42"/>
                <a:gd name="T43" fmla="*/ 17 h 66"/>
                <a:gd name="T44" fmla="*/ 2 w 42"/>
                <a:gd name="T45" fmla="*/ 9 h 66"/>
                <a:gd name="T46" fmla="*/ 8 w 42"/>
                <a:gd name="T47" fmla="*/ 3 h 66"/>
                <a:gd name="T48" fmla="*/ 14 w 42"/>
                <a:gd name="T49" fmla="*/ 0 h 66"/>
                <a:gd name="T50" fmla="*/ 22 w 42"/>
                <a:gd name="T51" fmla="*/ 0 h 66"/>
                <a:gd name="T52" fmla="*/ 31 w 42"/>
                <a:gd name="T53" fmla="*/ 0 h 66"/>
                <a:gd name="T54" fmla="*/ 37 w 42"/>
                <a:gd name="T55" fmla="*/ 6 h 66"/>
                <a:gd name="T56" fmla="*/ 40 w 42"/>
                <a:gd name="T57" fmla="*/ 11 h 66"/>
                <a:gd name="T58" fmla="*/ 42 w 42"/>
                <a:gd name="T59" fmla="*/ 17 h 66"/>
                <a:gd name="T60" fmla="*/ 42 w 42"/>
                <a:gd name="T61" fmla="*/ 20 h 66"/>
                <a:gd name="T62" fmla="*/ 40 w 42"/>
                <a:gd name="T63" fmla="*/ 26 h 66"/>
                <a:gd name="T64" fmla="*/ 40 w 42"/>
                <a:gd name="T65" fmla="*/ 29 h 66"/>
                <a:gd name="T66" fmla="*/ 37 w 42"/>
                <a:gd name="T67" fmla="*/ 34 h 66"/>
                <a:gd name="T68" fmla="*/ 31 w 42"/>
                <a:gd name="T69" fmla="*/ 37 h 66"/>
                <a:gd name="T70" fmla="*/ 22 w 42"/>
                <a:gd name="T71" fmla="*/ 43 h 66"/>
                <a:gd name="T72" fmla="*/ 17 w 42"/>
                <a:gd name="T73" fmla="*/ 49 h 66"/>
                <a:gd name="T74" fmla="*/ 14 w 42"/>
                <a:gd name="T75" fmla="*/ 52 h 66"/>
                <a:gd name="T76" fmla="*/ 14 w 42"/>
                <a:gd name="T77" fmla="*/ 54 h 66"/>
                <a:gd name="T78" fmla="*/ 11 w 42"/>
                <a:gd name="T79" fmla="*/ 57 h 66"/>
                <a:gd name="T80" fmla="*/ 42 w 42"/>
                <a:gd name="T81" fmla="*/ 57 h 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"/>
                <a:gd name="T124" fmla="*/ 0 h 66"/>
                <a:gd name="T125" fmla="*/ 42 w 42"/>
                <a:gd name="T126" fmla="*/ 66 h 6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" h="66">
                  <a:moveTo>
                    <a:pt x="42" y="57"/>
                  </a:moveTo>
                  <a:lnTo>
                    <a:pt x="42" y="66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5" y="52"/>
                  </a:lnTo>
                  <a:lnTo>
                    <a:pt x="11" y="46"/>
                  </a:lnTo>
                  <a:lnTo>
                    <a:pt x="17" y="40"/>
                  </a:lnTo>
                  <a:lnTo>
                    <a:pt x="25" y="32"/>
                  </a:lnTo>
                  <a:lnTo>
                    <a:pt x="31" y="26"/>
                  </a:lnTo>
                  <a:lnTo>
                    <a:pt x="34" y="23"/>
                  </a:lnTo>
                  <a:lnTo>
                    <a:pt x="34" y="17"/>
                  </a:lnTo>
                  <a:lnTo>
                    <a:pt x="34" y="14"/>
                  </a:lnTo>
                  <a:lnTo>
                    <a:pt x="31" y="9"/>
                  </a:lnTo>
                  <a:lnTo>
                    <a:pt x="25" y="9"/>
                  </a:lnTo>
                  <a:lnTo>
                    <a:pt x="22" y="6"/>
                  </a:lnTo>
                  <a:lnTo>
                    <a:pt x="17" y="9"/>
                  </a:lnTo>
                  <a:lnTo>
                    <a:pt x="14" y="9"/>
                  </a:lnTo>
                  <a:lnTo>
                    <a:pt x="11" y="14"/>
                  </a:lnTo>
                  <a:lnTo>
                    <a:pt x="8" y="17"/>
                  </a:lnTo>
                  <a:lnTo>
                    <a:pt x="0" y="17"/>
                  </a:lnTo>
                  <a:lnTo>
                    <a:pt x="2" y="9"/>
                  </a:lnTo>
                  <a:lnTo>
                    <a:pt x="8" y="3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37" y="6"/>
                  </a:lnTo>
                  <a:lnTo>
                    <a:pt x="40" y="11"/>
                  </a:lnTo>
                  <a:lnTo>
                    <a:pt x="42" y="17"/>
                  </a:lnTo>
                  <a:lnTo>
                    <a:pt x="42" y="20"/>
                  </a:lnTo>
                  <a:lnTo>
                    <a:pt x="40" y="26"/>
                  </a:lnTo>
                  <a:lnTo>
                    <a:pt x="40" y="29"/>
                  </a:lnTo>
                  <a:lnTo>
                    <a:pt x="37" y="34"/>
                  </a:lnTo>
                  <a:lnTo>
                    <a:pt x="31" y="37"/>
                  </a:lnTo>
                  <a:lnTo>
                    <a:pt x="22" y="43"/>
                  </a:lnTo>
                  <a:lnTo>
                    <a:pt x="17" y="49"/>
                  </a:lnTo>
                  <a:lnTo>
                    <a:pt x="14" y="52"/>
                  </a:lnTo>
                  <a:lnTo>
                    <a:pt x="14" y="54"/>
                  </a:lnTo>
                  <a:lnTo>
                    <a:pt x="11" y="57"/>
                  </a:lnTo>
                  <a:lnTo>
                    <a:pt x="42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41" name="Freeform 44"/>
            <p:cNvSpPr>
              <a:spLocks/>
            </p:cNvSpPr>
            <p:nvPr/>
          </p:nvSpPr>
          <p:spPr bwMode="auto">
            <a:xfrm>
              <a:off x="1940" y="2908"/>
              <a:ext cx="43" cy="66"/>
            </a:xfrm>
            <a:custGeom>
              <a:avLst/>
              <a:gdLst>
                <a:gd name="T0" fmla="*/ 43 w 43"/>
                <a:gd name="T1" fmla="*/ 57 h 66"/>
                <a:gd name="T2" fmla="*/ 43 w 43"/>
                <a:gd name="T3" fmla="*/ 66 h 66"/>
                <a:gd name="T4" fmla="*/ 0 w 43"/>
                <a:gd name="T5" fmla="*/ 66 h 66"/>
                <a:gd name="T6" fmla="*/ 0 w 43"/>
                <a:gd name="T7" fmla="*/ 63 h 66"/>
                <a:gd name="T8" fmla="*/ 0 w 43"/>
                <a:gd name="T9" fmla="*/ 60 h 66"/>
                <a:gd name="T10" fmla="*/ 3 w 43"/>
                <a:gd name="T11" fmla="*/ 54 h 66"/>
                <a:gd name="T12" fmla="*/ 6 w 43"/>
                <a:gd name="T13" fmla="*/ 51 h 66"/>
                <a:gd name="T14" fmla="*/ 12 w 43"/>
                <a:gd name="T15" fmla="*/ 46 h 66"/>
                <a:gd name="T16" fmla="*/ 18 w 43"/>
                <a:gd name="T17" fmla="*/ 40 h 66"/>
                <a:gd name="T18" fmla="*/ 26 w 43"/>
                <a:gd name="T19" fmla="*/ 31 h 66"/>
                <a:gd name="T20" fmla="*/ 32 w 43"/>
                <a:gd name="T21" fmla="*/ 26 h 66"/>
                <a:gd name="T22" fmla="*/ 35 w 43"/>
                <a:gd name="T23" fmla="*/ 23 h 66"/>
                <a:gd name="T24" fmla="*/ 35 w 43"/>
                <a:gd name="T25" fmla="*/ 17 h 66"/>
                <a:gd name="T26" fmla="*/ 35 w 43"/>
                <a:gd name="T27" fmla="*/ 14 h 66"/>
                <a:gd name="T28" fmla="*/ 32 w 43"/>
                <a:gd name="T29" fmla="*/ 8 h 66"/>
                <a:gd name="T30" fmla="*/ 26 w 43"/>
                <a:gd name="T31" fmla="*/ 8 h 66"/>
                <a:gd name="T32" fmla="*/ 23 w 43"/>
                <a:gd name="T33" fmla="*/ 6 h 66"/>
                <a:gd name="T34" fmla="*/ 18 w 43"/>
                <a:gd name="T35" fmla="*/ 8 h 66"/>
                <a:gd name="T36" fmla="*/ 15 w 43"/>
                <a:gd name="T37" fmla="*/ 8 h 66"/>
                <a:gd name="T38" fmla="*/ 12 w 43"/>
                <a:gd name="T39" fmla="*/ 14 h 66"/>
                <a:gd name="T40" fmla="*/ 9 w 43"/>
                <a:gd name="T41" fmla="*/ 17 h 66"/>
                <a:gd name="T42" fmla="*/ 0 w 43"/>
                <a:gd name="T43" fmla="*/ 17 h 66"/>
                <a:gd name="T44" fmla="*/ 3 w 43"/>
                <a:gd name="T45" fmla="*/ 8 h 66"/>
                <a:gd name="T46" fmla="*/ 9 w 43"/>
                <a:gd name="T47" fmla="*/ 3 h 66"/>
                <a:gd name="T48" fmla="*/ 15 w 43"/>
                <a:gd name="T49" fmla="*/ 0 h 66"/>
                <a:gd name="T50" fmla="*/ 23 w 43"/>
                <a:gd name="T51" fmla="*/ 0 h 66"/>
                <a:gd name="T52" fmla="*/ 32 w 43"/>
                <a:gd name="T53" fmla="*/ 0 h 66"/>
                <a:gd name="T54" fmla="*/ 38 w 43"/>
                <a:gd name="T55" fmla="*/ 6 h 66"/>
                <a:gd name="T56" fmla="*/ 40 w 43"/>
                <a:gd name="T57" fmla="*/ 11 h 66"/>
                <a:gd name="T58" fmla="*/ 43 w 43"/>
                <a:gd name="T59" fmla="*/ 17 h 66"/>
                <a:gd name="T60" fmla="*/ 43 w 43"/>
                <a:gd name="T61" fmla="*/ 20 h 66"/>
                <a:gd name="T62" fmla="*/ 40 w 43"/>
                <a:gd name="T63" fmla="*/ 26 h 66"/>
                <a:gd name="T64" fmla="*/ 40 w 43"/>
                <a:gd name="T65" fmla="*/ 29 h 66"/>
                <a:gd name="T66" fmla="*/ 38 w 43"/>
                <a:gd name="T67" fmla="*/ 34 h 66"/>
                <a:gd name="T68" fmla="*/ 32 w 43"/>
                <a:gd name="T69" fmla="*/ 37 h 66"/>
                <a:gd name="T70" fmla="*/ 23 w 43"/>
                <a:gd name="T71" fmla="*/ 43 h 66"/>
                <a:gd name="T72" fmla="*/ 18 w 43"/>
                <a:gd name="T73" fmla="*/ 49 h 66"/>
                <a:gd name="T74" fmla="*/ 15 w 43"/>
                <a:gd name="T75" fmla="*/ 51 h 66"/>
                <a:gd name="T76" fmla="*/ 15 w 43"/>
                <a:gd name="T77" fmla="*/ 54 h 66"/>
                <a:gd name="T78" fmla="*/ 12 w 43"/>
                <a:gd name="T79" fmla="*/ 57 h 66"/>
                <a:gd name="T80" fmla="*/ 43 w 43"/>
                <a:gd name="T81" fmla="*/ 57 h 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3"/>
                <a:gd name="T124" fmla="*/ 0 h 66"/>
                <a:gd name="T125" fmla="*/ 43 w 43"/>
                <a:gd name="T126" fmla="*/ 66 h 6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3" h="66">
                  <a:moveTo>
                    <a:pt x="43" y="57"/>
                  </a:moveTo>
                  <a:lnTo>
                    <a:pt x="43" y="66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3" y="54"/>
                  </a:lnTo>
                  <a:lnTo>
                    <a:pt x="6" y="51"/>
                  </a:lnTo>
                  <a:lnTo>
                    <a:pt x="12" y="46"/>
                  </a:lnTo>
                  <a:lnTo>
                    <a:pt x="18" y="40"/>
                  </a:lnTo>
                  <a:lnTo>
                    <a:pt x="26" y="31"/>
                  </a:lnTo>
                  <a:lnTo>
                    <a:pt x="32" y="26"/>
                  </a:lnTo>
                  <a:lnTo>
                    <a:pt x="35" y="23"/>
                  </a:lnTo>
                  <a:lnTo>
                    <a:pt x="35" y="17"/>
                  </a:lnTo>
                  <a:lnTo>
                    <a:pt x="35" y="14"/>
                  </a:lnTo>
                  <a:lnTo>
                    <a:pt x="32" y="8"/>
                  </a:lnTo>
                  <a:lnTo>
                    <a:pt x="26" y="8"/>
                  </a:lnTo>
                  <a:lnTo>
                    <a:pt x="23" y="6"/>
                  </a:lnTo>
                  <a:lnTo>
                    <a:pt x="18" y="8"/>
                  </a:lnTo>
                  <a:lnTo>
                    <a:pt x="15" y="8"/>
                  </a:lnTo>
                  <a:lnTo>
                    <a:pt x="12" y="14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3" y="8"/>
                  </a:lnTo>
                  <a:lnTo>
                    <a:pt x="9" y="3"/>
                  </a:lnTo>
                  <a:lnTo>
                    <a:pt x="15" y="0"/>
                  </a:lnTo>
                  <a:lnTo>
                    <a:pt x="23" y="0"/>
                  </a:lnTo>
                  <a:lnTo>
                    <a:pt x="32" y="0"/>
                  </a:lnTo>
                  <a:lnTo>
                    <a:pt x="38" y="6"/>
                  </a:lnTo>
                  <a:lnTo>
                    <a:pt x="40" y="11"/>
                  </a:lnTo>
                  <a:lnTo>
                    <a:pt x="43" y="17"/>
                  </a:lnTo>
                  <a:lnTo>
                    <a:pt x="43" y="20"/>
                  </a:lnTo>
                  <a:lnTo>
                    <a:pt x="40" y="26"/>
                  </a:lnTo>
                  <a:lnTo>
                    <a:pt x="40" y="29"/>
                  </a:lnTo>
                  <a:lnTo>
                    <a:pt x="38" y="34"/>
                  </a:lnTo>
                  <a:lnTo>
                    <a:pt x="32" y="37"/>
                  </a:lnTo>
                  <a:lnTo>
                    <a:pt x="23" y="43"/>
                  </a:lnTo>
                  <a:lnTo>
                    <a:pt x="18" y="49"/>
                  </a:lnTo>
                  <a:lnTo>
                    <a:pt x="15" y="51"/>
                  </a:lnTo>
                  <a:lnTo>
                    <a:pt x="15" y="54"/>
                  </a:lnTo>
                  <a:lnTo>
                    <a:pt x="12" y="57"/>
                  </a:lnTo>
                  <a:lnTo>
                    <a:pt x="43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42" name="Freeform 45"/>
            <p:cNvSpPr>
              <a:spLocks/>
            </p:cNvSpPr>
            <p:nvPr/>
          </p:nvSpPr>
          <p:spPr bwMode="auto">
            <a:xfrm>
              <a:off x="3743" y="2908"/>
              <a:ext cx="42" cy="66"/>
            </a:xfrm>
            <a:custGeom>
              <a:avLst/>
              <a:gdLst>
                <a:gd name="T0" fmla="*/ 42 w 42"/>
                <a:gd name="T1" fmla="*/ 57 h 66"/>
                <a:gd name="T2" fmla="*/ 42 w 42"/>
                <a:gd name="T3" fmla="*/ 66 h 66"/>
                <a:gd name="T4" fmla="*/ 0 w 42"/>
                <a:gd name="T5" fmla="*/ 66 h 66"/>
                <a:gd name="T6" fmla="*/ 0 w 42"/>
                <a:gd name="T7" fmla="*/ 63 h 66"/>
                <a:gd name="T8" fmla="*/ 0 w 42"/>
                <a:gd name="T9" fmla="*/ 60 h 66"/>
                <a:gd name="T10" fmla="*/ 2 w 42"/>
                <a:gd name="T11" fmla="*/ 54 h 66"/>
                <a:gd name="T12" fmla="*/ 5 w 42"/>
                <a:gd name="T13" fmla="*/ 51 h 66"/>
                <a:gd name="T14" fmla="*/ 11 w 42"/>
                <a:gd name="T15" fmla="*/ 46 h 66"/>
                <a:gd name="T16" fmla="*/ 17 w 42"/>
                <a:gd name="T17" fmla="*/ 40 h 66"/>
                <a:gd name="T18" fmla="*/ 25 w 42"/>
                <a:gd name="T19" fmla="*/ 31 h 66"/>
                <a:gd name="T20" fmla="*/ 31 w 42"/>
                <a:gd name="T21" fmla="*/ 26 h 66"/>
                <a:gd name="T22" fmla="*/ 34 w 42"/>
                <a:gd name="T23" fmla="*/ 23 h 66"/>
                <a:gd name="T24" fmla="*/ 34 w 42"/>
                <a:gd name="T25" fmla="*/ 17 h 66"/>
                <a:gd name="T26" fmla="*/ 34 w 42"/>
                <a:gd name="T27" fmla="*/ 14 h 66"/>
                <a:gd name="T28" fmla="*/ 31 w 42"/>
                <a:gd name="T29" fmla="*/ 8 h 66"/>
                <a:gd name="T30" fmla="*/ 25 w 42"/>
                <a:gd name="T31" fmla="*/ 8 h 66"/>
                <a:gd name="T32" fmla="*/ 22 w 42"/>
                <a:gd name="T33" fmla="*/ 6 h 66"/>
                <a:gd name="T34" fmla="*/ 17 w 42"/>
                <a:gd name="T35" fmla="*/ 8 h 66"/>
                <a:gd name="T36" fmla="*/ 14 w 42"/>
                <a:gd name="T37" fmla="*/ 8 h 66"/>
                <a:gd name="T38" fmla="*/ 11 w 42"/>
                <a:gd name="T39" fmla="*/ 14 h 66"/>
                <a:gd name="T40" fmla="*/ 8 w 42"/>
                <a:gd name="T41" fmla="*/ 17 h 66"/>
                <a:gd name="T42" fmla="*/ 0 w 42"/>
                <a:gd name="T43" fmla="*/ 17 h 66"/>
                <a:gd name="T44" fmla="*/ 2 w 42"/>
                <a:gd name="T45" fmla="*/ 8 h 66"/>
                <a:gd name="T46" fmla="*/ 8 w 42"/>
                <a:gd name="T47" fmla="*/ 3 h 66"/>
                <a:gd name="T48" fmla="*/ 14 w 42"/>
                <a:gd name="T49" fmla="*/ 0 h 66"/>
                <a:gd name="T50" fmla="*/ 22 w 42"/>
                <a:gd name="T51" fmla="*/ 0 h 66"/>
                <a:gd name="T52" fmla="*/ 31 w 42"/>
                <a:gd name="T53" fmla="*/ 0 h 66"/>
                <a:gd name="T54" fmla="*/ 37 w 42"/>
                <a:gd name="T55" fmla="*/ 6 h 66"/>
                <a:gd name="T56" fmla="*/ 40 w 42"/>
                <a:gd name="T57" fmla="*/ 11 h 66"/>
                <a:gd name="T58" fmla="*/ 42 w 42"/>
                <a:gd name="T59" fmla="*/ 17 h 66"/>
                <a:gd name="T60" fmla="*/ 42 w 42"/>
                <a:gd name="T61" fmla="*/ 20 h 66"/>
                <a:gd name="T62" fmla="*/ 40 w 42"/>
                <a:gd name="T63" fmla="*/ 26 h 66"/>
                <a:gd name="T64" fmla="*/ 40 w 42"/>
                <a:gd name="T65" fmla="*/ 29 h 66"/>
                <a:gd name="T66" fmla="*/ 37 w 42"/>
                <a:gd name="T67" fmla="*/ 34 h 66"/>
                <a:gd name="T68" fmla="*/ 31 w 42"/>
                <a:gd name="T69" fmla="*/ 37 h 66"/>
                <a:gd name="T70" fmla="*/ 22 w 42"/>
                <a:gd name="T71" fmla="*/ 43 h 66"/>
                <a:gd name="T72" fmla="*/ 17 w 42"/>
                <a:gd name="T73" fmla="*/ 49 h 66"/>
                <a:gd name="T74" fmla="*/ 14 w 42"/>
                <a:gd name="T75" fmla="*/ 51 h 66"/>
                <a:gd name="T76" fmla="*/ 14 w 42"/>
                <a:gd name="T77" fmla="*/ 54 h 66"/>
                <a:gd name="T78" fmla="*/ 11 w 42"/>
                <a:gd name="T79" fmla="*/ 57 h 66"/>
                <a:gd name="T80" fmla="*/ 42 w 42"/>
                <a:gd name="T81" fmla="*/ 57 h 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"/>
                <a:gd name="T124" fmla="*/ 0 h 66"/>
                <a:gd name="T125" fmla="*/ 42 w 42"/>
                <a:gd name="T126" fmla="*/ 66 h 6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" h="66">
                  <a:moveTo>
                    <a:pt x="42" y="57"/>
                  </a:moveTo>
                  <a:lnTo>
                    <a:pt x="42" y="66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5" y="51"/>
                  </a:lnTo>
                  <a:lnTo>
                    <a:pt x="11" y="46"/>
                  </a:lnTo>
                  <a:lnTo>
                    <a:pt x="17" y="40"/>
                  </a:lnTo>
                  <a:lnTo>
                    <a:pt x="25" y="31"/>
                  </a:lnTo>
                  <a:lnTo>
                    <a:pt x="31" y="26"/>
                  </a:lnTo>
                  <a:lnTo>
                    <a:pt x="34" y="23"/>
                  </a:lnTo>
                  <a:lnTo>
                    <a:pt x="34" y="17"/>
                  </a:lnTo>
                  <a:lnTo>
                    <a:pt x="34" y="14"/>
                  </a:lnTo>
                  <a:lnTo>
                    <a:pt x="31" y="8"/>
                  </a:lnTo>
                  <a:lnTo>
                    <a:pt x="25" y="8"/>
                  </a:lnTo>
                  <a:lnTo>
                    <a:pt x="22" y="6"/>
                  </a:lnTo>
                  <a:lnTo>
                    <a:pt x="17" y="8"/>
                  </a:lnTo>
                  <a:lnTo>
                    <a:pt x="14" y="8"/>
                  </a:lnTo>
                  <a:lnTo>
                    <a:pt x="11" y="14"/>
                  </a:lnTo>
                  <a:lnTo>
                    <a:pt x="8" y="17"/>
                  </a:lnTo>
                  <a:lnTo>
                    <a:pt x="0" y="17"/>
                  </a:lnTo>
                  <a:lnTo>
                    <a:pt x="2" y="8"/>
                  </a:lnTo>
                  <a:lnTo>
                    <a:pt x="8" y="3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37" y="6"/>
                  </a:lnTo>
                  <a:lnTo>
                    <a:pt x="40" y="11"/>
                  </a:lnTo>
                  <a:lnTo>
                    <a:pt x="42" y="17"/>
                  </a:lnTo>
                  <a:lnTo>
                    <a:pt x="42" y="20"/>
                  </a:lnTo>
                  <a:lnTo>
                    <a:pt x="40" y="26"/>
                  </a:lnTo>
                  <a:lnTo>
                    <a:pt x="40" y="29"/>
                  </a:lnTo>
                  <a:lnTo>
                    <a:pt x="37" y="34"/>
                  </a:lnTo>
                  <a:lnTo>
                    <a:pt x="31" y="37"/>
                  </a:lnTo>
                  <a:lnTo>
                    <a:pt x="22" y="43"/>
                  </a:lnTo>
                  <a:lnTo>
                    <a:pt x="17" y="49"/>
                  </a:lnTo>
                  <a:lnTo>
                    <a:pt x="14" y="51"/>
                  </a:lnTo>
                  <a:lnTo>
                    <a:pt x="14" y="54"/>
                  </a:lnTo>
                  <a:lnTo>
                    <a:pt x="11" y="57"/>
                  </a:lnTo>
                  <a:lnTo>
                    <a:pt x="42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43" name="Freeform 46"/>
            <p:cNvSpPr>
              <a:spLocks/>
            </p:cNvSpPr>
            <p:nvPr/>
          </p:nvSpPr>
          <p:spPr bwMode="auto">
            <a:xfrm>
              <a:off x="1946" y="3512"/>
              <a:ext cx="26" cy="66"/>
            </a:xfrm>
            <a:custGeom>
              <a:avLst/>
              <a:gdLst>
                <a:gd name="T0" fmla="*/ 26 w 26"/>
                <a:gd name="T1" fmla="*/ 66 h 66"/>
                <a:gd name="T2" fmla="*/ 17 w 26"/>
                <a:gd name="T3" fmla="*/ 66 h 66"/>
                <a:gd name="T4" fmla="*/ 17 w 26"/>
                <a:gd name="T5" fmla="*/ 14 h 66"/>
                <a:gd name="T6" fmla="*/ 14 w 26"/>
                <a:gd name="T7" fmla="*/ 17 h 66"/>
                <a:gd name="T8" fmla="*/ 9 w 26"/>
                <a:gd name="T9" fmla="*/ 20 h 66"/>
                <a:gd name="T10" fmla="*/ 6 w 26"/>
                <a:gd name="T11" fmla="*/ 23 h 66"/>
                <a:gd name="T12" fmla="*/ 0 w 26"/>
                <a:gd name="T13" fmla="*/ 23 h 66"/>
                <a:gd name="T14" fmla="*/ 0 w 26"/>
                <a:gd name="T15" fmla="*/ 14 h 66"/>
                <a:gd name="T16" fmla="*/ 9 w 26"/>
                <a:gd name="T17" fmla="*/ 11 h 66"/>
                <a:gd name="T18" fmla="*/ 12 w 26"/>
                <a:gd name="T19" fmla="*/ 8 h 66"/>
                <a:gd name="T20" fmla="*/ 17 w 26"/>
                <a:gd name="T21" fmla="*/ 3 h 66"/>
                <a:gd name="T22" fmla="*/ 20 w 26"/>
                <a:gd name="T23" fmla="*/ 0 h 66"/>
                <a:gd name="T24" fmla="*/ 26 w 26"/>
                <a:gd name="T25" fmla="*/ 0 h 66"/>
                <a:gd name="T26" fmla="*/ 26 w 26"/>
                <a:gd name="T27" fmla="*/ 66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6"/>
                <a:gd name="T43" fmla="*/ 0 h 66"/>
                <a:gd name="T44" fmla="*/ 26 w 26"/>
                <a:gd name="T45" fmla="*/ 66 h 6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6" h="66">
                  <a:moveTo>
                    <a:pt x="26" y="66"/>
                  </a:moveTo>
                  <a:lnTo>
                    <a:pt x="17" y="66"/>
                  </a:lnTo>
                  <a:lnTo>
                    <a:pt x="17" y="14"/>
                  </a:lnTo>
                  <a:lnTo>
                    <a:pt x="14" y="17"/>
                  </a:lnTo>
                  <a:lnTo>
                    <a:pt x="9" y="20"/>
                  </a:lnTo>
                  <a:lnTo>
                    <a:pt x="6" y="23"/>
                  </a:lnTo>
                  <a:lnTo>
                    <a:pt x="0" y="23"/>
                  </a:lnTo>
                  <a:lnTo>
                    <a:pt x="0" y="14"/>
                  </a:lnTo>
                  <a:lnTo>
                    <a:pt x="9" y="11"/>
                  </a:lnTo>
                  <a:lnTo>
                    <a:pt x="12" y="8"/>
                  </a:lnTo>
                  <a:lnTo>
                    <a:pt x="17" y="3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26" y="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44" name="Freeform 47"/>
            <p:cNvSpPr>
              <a:spLocks/>
            </p:cNvSpPr>
            <p:nvPr/>
          </p:nvSpPr>
          <p:spPr bwMode="auto">
            <a:xfrm>
              <a:off x="3748" y="3512"/>
              <a:ext cx="26" cy="66"/>
            </a:xfrm>
            <a:custGeom>
              <a:avLst/>
              <a:gdLst>
                <a:gd name="T0" fmla="*/ 26 w 26"/>
                <a:gd name="T1" fmla="*/ 66 h 66"/>
                <a:gd name="T2" fmla="*/ 17 w 26"/>
                <a:gd name="T3" fmla="*/ 66 h 66"/>
                <a:gd name="T4" fmla="*/ 17 w 26"/>
                <a:gd name="T5" fmla="*/ 14 h 66"/>
                <a:gd name="T6" fmla="*/ 15 w 26"/>
                <a:gd name="T7" fmla="*/ 17 h 66"/>
                <a:gd name="T8" fmla="*/ 9 w 26"/>
                <a:gd name="T9" fmla="*/ 20 h 66"/>
                <a:gd name="T10" fmla="*/ 6 w 26"/>
                <a:gd name="T11" fmla="*/ 23 h 66"/>
                <a:gd name="T12" fmla="*/ 0 w 26"/>
                <a:gd name="T13" fmla="*/ 23 h 66"/>
                <a:gd name="T14" fmla="*/ 0 w 26"/>
                <a:gd name="T15" fmla="*/ 14 h 66"/>
                <a:gd name="T16" fmla="*/ 9 w 26"/>
                <a:gd name="T17" fmla="*/ 11 h 66"/>
                <a:gd name="T18" fmla="*/ 12 w 26"/>
                <a:gd name="T19" fmla="*/ 8 h 66"/>
                <a:gd name="T20" fmla="*/ 17 w 26"/>
                <a:gd name="T21" fmla="*/ 3 h 66"/>
                <a:gd name="T22" fmla="*/ 20 w 26"/>
                <a:gd name="T23" fmla="*/ 0 h 66"/>
                <a:gd name="T24" fmla="*/ 26 w 26"/>
                <a:gd name="T25" fmla="*/ 0 h 66"/>
                <a:gd name="T26" fmla="*/ 26 w 26"/>
                <a:gd name="T27" fmla="*/ 66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6"/>
                <a:gd name="T43" fmla="*/ 0 h 66"/>
                <a:gd name="T44" fmla="*/ 26 w 26"/>
                <a:gd name="T45" fmla="*/ 66 h 6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6" h="66">
                  <a:moveTo>
                    <a:pt x="26" y="66"/>
                  </a:moveTo>
                  <a:lnTo>
                    <a:pt x="17" y="66"/>
                  </a:lnTo>
                  <a:lnTo>
                    <a:pt x="17" y="14"/>
                  </a:lnTo>
                  <a:lnTo>
                    <a:pt x="15" y="17"/>
                  </a:lnTo>
                  <a:lnTo>
                    <a:pt x="9" y="20"/>
                  </a:lnTo>
                  <a:lnTo>
                    <a:pt x="6" y="23"/>
                  </a:lnTo>
                  <a:lnTo>
                    <a:pt x="0" y="23"/>
                  </a:lnTo>
                  <a:lnTo>
                    <a:pt x="0" y="14"/>
                  </a:lnTo>
                  <a:lnTo>
                    <a:pt x="9" y="11"/>
                  </a:lnTo>
                  <a:lnTo>
                    <a:pt x="12" y="8"/>
                  </a:lnTo>
                  <a:lnTo>
                    <a:pt x="17" y="3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26" y="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45" name="Freeform 48"/>
            <p:cNvSpPr>
              <a:spLocks/>
            </p:cNvSpPr>
            <p:nvPr/>
          </p:nvSpPr>
          <p:spPr bwMode="auto">
            <a:xfrm>
              <a:off x="2535" y="3512"/>
              <a:ext cx="26" cy="66"/>
            </a:xfrm>
            <a:custGeom>
              <a:avLst/>
              <a:gdLst>
                <a:gd name="T0" fmla="*/ 26 w 26"/>
                <a:gd name="T1" fmla="*/ 66 h 66"/>
                <a:gd name="T2" fmla="*/ 18 w 26"/>
                <a:gd name="T3" fmla="*/ 66 h 66"/>
                <a:gd name="T4" fmla="*/ 18 w 26"/>
                <a:gd name="T5" fmla="*/ 14 h 66"/>
                <a:gd name="T6" fmla="*/ 15 w 26"/>
                <a:gd name="T7" fmla="*/ 17 h 66"/>
                <a:gd name="T8" fmla="*/ 9 w 26"/>
                <a:gd name="T9" fmla="*/ 20 h 66"/>
                <a:gd name="T10" fmla="*/ 6 w 26"/>
                <a:gd name="T11" fmla="*/ 23 h 66"/>
                <a:gd name="T12" fmla="*/ 0 w 26"/>
                <a:gd name="T13" fmla="*/ 23 h 66"/>
                <a:gd name="T14" fmla="*/ 0 w 26"/>
                <a:gd name="T15" fmla="*/ 14 h 66"/>
                <a:gd name="T16" fmla="*/ 9 w 26"/>
                <a:gd name="T17" fmla="*/ 11 h 66"/>
                <a:gd name="T18" fmla="*/ 12 w 26"/>
                <a:gd name="T19" fmla="*/ 8 h 66"/>
                <a:gd name="T20" fmla="*/ 18 w 26"/>
                <a:gd name="T21" fmla="*/ 3 h 66"/>
                <a:gd name="T22" fmla="*/ 20 w 26"/>
                <a:gd name="T23" fmla="*/ 0 h 66"/>
                <a:gd name="T24" fmla="*/ 26 w 26"/>
                <a:gd name="T25" fmla="*/ 0 h 66"/>
                <a:gd name="T26" fmla="*/ 26 w 26"/>
                <a:gd name="T27" fmla="*/ 66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6"/>
                <a:gd name="T43" fmla="*/ 0 h 66"/>
                <a:gd name="T44" fmla="*/ 26 w 26"/>
                <a:gd name="T45" fmla="*/ 66 h 6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6" h="66">
                  <a:moveTo>
                    <a:pt x="26" y="66"/>
                  </a:moveTo>
                  <a:lnTo>
                    <a:pt x="18" y="66"/>
                  </a:lnTo>
                  <a:lnTo>
                    <a:pt x="18" y="14"/>
                  </a:lnTo>
                  <a:lnTo>
                    <a:pt x="15" y="17"/>
                  </a:lnTo>
                  <a:lnTo>
                    <a:pt x="9" y="20"/>
                  </a:lnTo>
                  <a:lnTo>
                    <a:pt x="6" y="23"/>
                  </a:lnTo>
                  <a:lnTo>
                    <a:pt x="0" y="23"/>
                  </a:lnTo>
                  <a:lnTo>
                    <a:pt x="0" y="14"/>
                  </a:lnTo>
                  <a:lnTo>
                    <a:pt x="9" y="11"/>
                  </a:lnTo>
                  <a:lnTo>
                    <a:pt x="12" y="8"/>
                  </a:lnTo>
                  <a:lnTo>
                    <a:pt x="18" y="3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26" y="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46" name="Freeform 49"/>
            <p:cNvSpPr>
              <a:spLocks/>
            </p:cNvSpPr>
            <p:nvPr/>
          </p:nvSpPr>
          <p:spPr bwMode="auto">
            <a:xfrm>
              <a:off x="3125" y="3512"/>
              <a:ext cx="25" cy="66"/>
            </a:xfrm>
            <a:custGeom>
              <a:avLst/>
              <a:gdLst>
                <a:gd name="T0" fmla="*/ 25 w 25"/>
                <a:gd name="T1" fmla="*/ 66 h 66"/>
                <a:gd name="T2" fmla="*/ 17 w 25"/>
                <a:gd name="T3" fmla="*/ 66 h 66"/>
                <a:gd name="T4" fmla="*/ 17 w 25"/>
                <a:gd name="T5" fmla="*/ 14 h 66"/>
                <a:gd name="T6" fmla="*/ 14 w 25"/>
                <a:gd name="T7" fmla="*/ 17 h 66"/>
                <a:gd name="T8" fmla="*/ 8 w 25"/>
                <a:gd name="T9" fmla="*/ 20 h 66"/>
                <a:gd name="T10" fmla="*/ 5 w 25"/>
                <a:gd name="T11" fmla="*/ 23 h 66"/>
                <a:gd name="T12" fmla="*/ 0 w 25"/>
                <a:gd name="T13" fmla="*/ 23 h 66"/>
                <a:gd name="T14" fmla="*/ 0 w 25"/>
                <a:gd name="T15" fmla="*/ 14 h 66"/>
                <a:gd name="T16" fmla="*/ 8 w 25"/>
                <a:gd name="T17" fmla="*/ 11 h 66"/>
                <a:gd name="T18" fmla="*/ 11 w 25"/>
                <a:gd name="T19" fmla="*/ 8 h 66"/>
                <a:gd name="T20" fmla="*/ 17 w 25"/>
                <a:gd name="T21" fmla="*/ 3 h 66"/>
                <a:gd name="T22" fmla="*/ 20 w 25"/>
                <a:gd name="T23" fmla="*/ 0 h 66"/>
                <a:gd name="T24" fmla="*/ 25 w 25"/>
                <a:gd name="T25" fmla="*/ 0 h 66"/>
                <a:gd name="T26" fmla="*/ 25 w 25"/>
                <a:gd name="T27" fmla="*/ 66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5"/>
                <a:gd name="T43" fmla="*/ 0 h 66"/>
                <a:gd name="T44" fmla="*/ 25 w 25"/>
                <a:gd name="T45" fmla="*/ 66 h 6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5" h="66">
                  <a:moveTo>
                    <a:pt x="25" y="66"/>
                  </a:moveTo>
                  <a:lnTo>
                    <a:pt x="17" y="66"/>
                  </a:lnTo>
                  <a:lnTo>
                    <a:pt x="17" y="14"/>
                  </a:lnTo>
                  <a:lnTo>
                    <a:pt x="14" y="17"/>
                  </a:lnTo>
                  <a:lnTo>
                    <a:pt x="8" y="20"/>
                  </a:lnTo>
                  <a:lnTo>
                    <a:pt x="5" y="23"/>
                  </a:lnTo>
                  <a:lnTo>
                    <a:pt x="0" y="23"/>
                  </a:lnTo>
                  <a:lnTo>
                    <a:pt x="0" y="14"/>
                  </a:lnTo>
                  <a:lnTo>
                    <a:pt x="8" y="11"/>
                  </a:lnTo>
                  <a:lnTo>
                    <a:pt x="11" y="8"/>
                  </a:lnTo>
                  <a:lnTo>
                    <a:pt x="17" y="3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25" y="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47" name="Freeform 50"/>
            <p:cNvSpPr>
              <a:spLocks/>
            </p:cNvSpPr>
            <p:nvPr/>
          </p:nvSpPr>
          <p:spPr bwMode="auto">
            <a:xfrm>
              <a:off x="2684" y="3097"/>
              <a:ext cx="43" cy="66"/>
            </a:xfrm>
            <a:custGeom>
              <a:avLst/>
              <a:gdLst>
                <a:gd name="T0" fmla="*/ 43 w 43"/>
                <a:gd name="T1" fmla="*/ 57 h 66"/>
                <a:gd name="T2" fmla="*/ 43 w 43"/>
                <a:gd name="T3" fmla="*/ 66 h 66"/>
                <a:gd name="T4" fmla="*/ 0 w 43"/>
                <a:gd name="T5" fmla="*/ 66 h 66"/>
                <a:gd name="T6" fmla="*/ 0 w 43"/>
                <a:gd name="T7" fmla="*/ 63 h 66"/>
                <a:gd name="T8" fmla="*/ 0 w 43"/>
                <a:gd name="T9" fmla="*/ 60 h 66"/>
                <a:gd name="T10" fmla="*/ 3 w 43"/>
                <a:gd name="T11" fmla="*/ 54 h 66"/>
                <a:gd name="T12" fmla="*/ 6 w 43"/>
                <a:gd name="T13" fmla="*/ 51 h 66"/>
                <a:gd name="T14" fmla="*/ 12 w 43"/>
                <a:gd name="T15" fmla="*/ 46 h 66"/>
                <a:gd name="T16" fmla="*/ 17 w 43"/>
                <a:gd name="T17" fmla="*/ 40 h 66"/>
                <a:gd name="T18" fmla="*/ 26 w 43"/>
                <a:gd name="T19" fmla="*/ 31 h 66"/>
                <a:gd name="T20" fmla="*/ 32 w 43"/>
                <a:gd name="T21" fmla="*/ 26 h 66"/>
                <a:gd name="T22" fmla="*/ 34 w 43"/>
                <a:gd name="T23" fmla="*/ 23 h 66"/>
                <a:gd name="T24" fmla="*/ 34 w 43"/>
                <a:gd name="T25" fmla="*/ 17 h 66"/>
                <a:gd name="T26" fmla="*/ 34 w 43"/>
                <a:gd name="T27" fmla="*/ 14 h 66"/>
                <a:gd name="T28" fmla="*/ 32 w 43"/>
                <a:gd name="T29" fmla="*/ 8 h 66"/>
                <a:gd name="T30" fmla="*/ 26 w 43"/>
                <a:gd name="T31" fmla="*/ 8 h 66"/>
                <a:gd name="T32" fmla="*/ 23 w 43"/>
                <a:gd name="T33" fmla="*/ 5 h 66"/>
                <a:gd name="T34" fmla="*/ 17 w 43"/>
                <a:gd name="T35" fmla="*/ 8 h 66"/>
                <a:gd name="T36" fmla="*/ 14 w 43"/>
                <a:gd name="T37" fmla="*/ 8 h 66"/>
                <a:gd name="T38" fmla="*/ 12 w 43"/>
                <a:gd name="T39" fmla="*/ 14 h 66"/>
                <a:gd name="T40" fmla="*/ 9 w 43"/>
                <a:gd name="T41" fmla="*/ 17 h 66"/>
                <a:gd name="T42" fmla="*/ 0 w 43"/>
                <a:gd name="T43" fmla="*/ 17 h 66"/>
                <a:gd name="T44" fmla="*/ 3 w 43"/>
                <a:gd name="T45" fmla="*/ 8 h 66"/>
                <a:gd name="T46" fmla="*/ 9 w 43"/>
                <a:gd name="T47" fmla="*/ 3 h 66"/>
                <a:gd name="T48" fmla="*/ 14 w 43"/>
                <a:gd name="T49" fmla="*/ 0 h 66"/>
                <a:gd name="T50" fmla="*/ 23 w 43"/>
                <a:gd name="T51" fmla="*/ 0 h 66"/>
                <a:gd name="T52" fmla="*/ 32 w 43"/>
                <a:gd name="T53" fmla="*/ 0 h 66"/>
                <a:gd name="T54" fmla="*/ 37 w 43"/>
                <a:gd name="T55" fmla="*/ 5 h 66"/>
                <a:gd name="T56" fmla="*/ 40 w 43"/>
                <a:gd name="T57" fmla="*/ 11 h 66"/>
                <a:gd name="T58" fmla="*/ 43 w 43"/>
                <a:gd name="T59" fmla="*/ 17 h 66"/>
                <a:gd name="T60" fmla="*/ 43 w 43"/>
                <a:gd name="T61" fmla="*/ 20 h 66"/>
                <a:gd name="T62" fmla="*/ 40 w 43"/>
                <a:gd name="T63" fmla="*/ 26 h 66"/>
                <a:gd name="T64" fmla="*/ 40 w 43"/>
                <a:gd name="T65" fmla="*/ 28 h 66"/>
                <a:gd name="T66" fmla="*/ 37 w 43"/>
                <a:gd name="T67" fmla="*/ 34 h 66"/>
                <a:gd name="T68" fmla="*/ 32 w 43"/>
                <a:gd name="T69" fmla="*/ 37 h 66"/>
                <a:gd name="T70" fmla="*/ 23 w 43"/>
                <a:gd name="T71" fmla="*/ 43 h 66"/>
                <a:gd name="T72" fmla="*/ 17 w 43"/>
                <a:gd name="T73" fmla="*/ 48 h 66"/>
                <a:gd name="T74" fmla="*/ 14 w 43"/>
                <a:gd name="T75" fmla="*/ 51 h 66"/>
                <a:gd name="T76" fmla="*/ 14 w 43"/>
                <a:gd name="T77" fmla="*/ 54 h 66"/>
                <a:gd name="T78" fmla="*/ 12 w 43"/>
                <a:gd name="T79" fmla="*/ 57 h 66"/>
                <a:gd name="T80" fmla="*/ 43 w 43"/>
                <a:gd name="T81" fmla="*/ 57 h 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3"/>
                <a:gd name="T124" fmla="*/ 0 h 66"/>
                <a:gd name="T125" fmla="*/ 43 w 43"/>
                <a:gd name="T126" fmla="*/ 66 h 6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3" h="66">
                  <a:moveTo>
                    <a:pt x="43" y="57"/>
                  </a:moveTo>
                  <a:lnTo>
                    <a:pt x="43" y="66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3" y="54"/>
                  </a:lnTo>
                  <a:lnTo>
                    <a:pt x="6" y="51"/>
                  </a:lnTo>
                  <a:lnTo>
                    <a:pt x="12" y="46"/>
                  </a:lnTo>
                  <a:lnTo>
                    <a:pt x="17" y="40"/>
                  </a:lnTo>
                  <a:lnTo>
                    <a:pt x="26" y="31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17"/>
                  </a:lnTo>
                  <a:lnTo>
                    <a:pt x="34" y="14"/>
                  </a:lnTo>
                  <a:lnTo>
                    <a:pt x="32" y="8"/>
                  </a:lnTo>
                  <a:lnTo>
                    <a:pt x="26" y="8"/>
                  </a:lnTo>
                  <a:lnTo>
                    <a:pt x="23" y="5"/>
                  </a:lnTo>
                  <a:lnTo>
                    <a:pt x="17" y="8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3" y="8"/>
                  </a:lnTo>
                  <a:lnTo>
                    <a:pt x="9" y="3"/>
                  </a:lnTo>
                  <a:lnTo>
                    <a:pt x="14" y="0"/>
                  </a:lnTo>
                  <a:lnTo>
                    <a:pt x="23" y="0"/>
                  </a:lnTo>
                  <a:lnTo>
                    <a:pt x="32" y="0"/>
                  </a:lnTo>
                  <a:lnTo>
                    <a:pt x="37" y="5"/>
                  </a:lnTo>
                  <a:lnTo>
                    <a:pt x="40" y="11"/>
                  </a:lnTo>
                  <a:lnTo>
                    <a:pt x="43" y="17"/>
                  </a:lnTo>
                  <a:lnTo>
                    <a:pt x="43" y="20"/>
                  </a:lnTo>
                  <a:lnTo>
                    <a:pt x="40" y="26"/>
                  </a:lnTo>
                  <a:lnTo>
                    <a:pt x="40" y="28"/>
                  </a:lnTo>
                  <a:lnTo>
                    <a:pt x="37" y="34"/>
                  </a:lnTo>
                  <a:lnTo>
                    <a:pt x="32" y="37"/>
                  </a:lnTo>
                  <a:lnTo>
                    <a:pt x="23" y="43"/>
                  </a:lnTo>
                  <a:lnTo>
                    <a:pt x="17" y="48"/>
                  </a:lnTo>
                  <a:lnTo>
                    <a:pt x="14" y="51"/>
                  </a:lnTo>
                  <a:lnTo>
                    <a:pt x="14" y="54"/>
                  </a:lnTo>
                  <a:lnTo>
                    <a:pt x="12" y="57"/>
                  </a:lnTo>
                  <a:lnTo>
                    <a:pt x="43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48" name="Freeform 51"/>
            <p:cNvSpPr>
              <a:spLocks/>
            </p:cNvSpPr>
            <p:nvPr/>
          </p:nvSpPr>
          <p:spPr bwMode="auto">
            <a:xfrm>
              <a:off x="2982" y="3097"/>
              <a:ext cx="42" cy="66"/>
            </a:xfrm>
            <a:custGeom>
              <a:avLst/>
              <a:gdLst>
                <a:gd name="T0" fmla="*/ 42 w 42"/>
                <a:gd name="T1" fmla="*/ 57 h 66"/>
                <a:gd name="T2" fmla="*/ 42 w 42"/>
                <a:gd name="T3" fmla="*/ 66 h 66"/>
                <a:gd name="T4" fmla="*/ 0 w 42"/>
                <a:gd name="T5" fmla="*/ 66 h 66"/>
                <a:gd name="T6" fmla="*/ 0 w 42"/>
                <a:gd name="T7" fmla="*/ 63 h 66"/>
                <a:gd name="T8" fmla="*/ 0 w 42"/>
                <a:gd name="T9" fmla="*/ 60 h 66"/>
                <a:gd name="T10" fmla="*/ 2 w 42"/>
                <a:gd name="T11" fmla="*/ 54 h 66"/>
                <a:gd name="T12" fmla="*/ 5 w 42"/>
                <a:gd name="T13" fmla="*/ 51 h 66"/>
                <a:gd name="T14" fmla="*/ 11 w 42"/>
                <a:gd name="T15" fmla="*/ 46 h 66"/>
                <a:gd name="T16" fmla="*/ 17 w 42"/>
                <a:gd name="T17" fmla="*/ 40 h 66"/>
                <a:gd name="T18" fmla="*/ 25 w 42"/>
                <a:gd name="T19" fmla="*/ 31 h 66"/>
                <a:gd name="T20" fmla="*/ 31 w 42"/>
                <a:gd name="T21" fmla="*/ 26 h 66"/>
                <a:gd name="T22" fmla="*/ 34 w 42"/>
                <a:gd name="T23" fmla="*/ 23 h 66"/>
                <a:gd name="T24" fmla="*/ 34 w 42"/>
                <a:gd name="T25" fmla="*/ 17 h 66"/>
                <a:gd name="T26" fmla="*/ 34 w 42"/>
                <a:gd name="T27" fmla="*/ 14 h 66"/>
                <a:gd name="T28" fmla="*/ 31 w 42"/>
                <a:gd name="T29" fmla="*/ 8 h 66"/>
                <a:gd name="T30" fmla="*/ 25 w 42"/>
                <a:gd name="T31" fmla="*/ 8 h 66"/>
                <a:gd name="T32" fmla="*/ 22 w 42"/>
                <a:gd name="T33" fmla="*/ 5 h 66"/>
                <a:gd name="T34" fmla="*/ 17 w 42"/>
                <a:gd name="T35" fmla="*/ 8 h 66"/>
                <a:gd name="T36" fmla="*/ 14 w 42"/>
                <a:gd name="T37" fmla="*/ 8 h 66"/>
                <a:gd name="T38" fmla="*/ 11 w 42"/>
                <a:gd name="T39" fmla="*/ 14 h 66"/>
                <a:gd name="T40" fmla="*/ 8 w 42"/>
                <a:gd name="T41" fmla="*/ 17 h 66"/>
                <a:gd name="T42" fmla="*/ 0 w 42"/>
                <a:gd name="T43" fmla="*/ 17 h 66"/>
                <a:gd name="T44" fmla="*/ 2 w 42"/>
                <a:gd name="T45" fmla="*/ 8 h 66"/>
                <a:gd name="T46" fmla="*/ 8 w 42"/>
                <a:gd name="T47" fmla="*/ 3 h 66"/>
                <a:gd name="T48" fmla="*/ 14 w 42"/>
                <a:gd name="T49" fmla="*/ 0 h 66"/>
                <a:gd name="T50" fmla="*/ 22 w 42"/>
                <a:gd name="T51" fmla="*/ 0 h 66"/>
                <a:gd name="T52" fmla="*/ 31 w 42"/>
                <a:gd name="T53" fmla="*/ 0 h 66"/>
                <a:gd name="T54" fmla="*/ 37 w 42"/>
                <a:gd name="T55" fmla="*/ 5 h 66"/>
                <a:gd name="T56" fmla="*/ 40 w 42"/>
                <a:gd name="T57" fmla="*/ 11 h 66"/>
                <a:gd name="T58" fmla="*/ 42 w 42"/>
                <a:gd name="T59" fmla="*/ 17 h 66"/>
                <a:gd name="T60" fmla="*/ 42 w 42"/>
                <a:gd name="T61" fmla="*/ 20 h 66"/>
                <a:gd name="T62" fmla="*/ 40 w 42"/>
                <a:gd name="T63" fmla="*/ 26 h 66"/>
                <a:gd name="T64" fmla="*/ 40 w 42"/>
                <a:gd name="T65" fmla="*/ 28 h 66"/>
                <a:gd name="T66" fmla="*/ 37 w 42"/>
                <a:gd name="T67" fmla="*/ 34 h 66"/>
                <a:gd name="T68" fmla="*/ 31 w 42"/>
                <a:gd name="T69" fmla="*/ 37 h 66"/>
                <a:gd name="T70" fmla="*/ 22 w 42"/>
                <a:gd name="T71" fmla="*/ 43 h 66"/>
                <a:gd name="T72" fmla="*/ 17 w 42"/>
                <a:gd name="T73" fmla="*/ 48 h 66"/>
                <a:gd name="T74" fmla="*/ 14 w 42"/>
                <a:gd name="T75" fmla="*/ 51 h 66"/>
                <a:gd name="T76" fmla="*/ 14 w 42"/>
                <a:gd name="T77" fmla="*/ 54 h 66"/>
                <a:gd name="T78" fmla="*/ 11 w 42"/>
                <a:gd name="T79" fmla="*/ 57 h 66"/>
                <a:gd name="T80" fmla="*/ 42 w 42"/>
                <a:gd name="T81" fmla="*/ 57 h 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"/>
                <a:gd name="T124" fmla="*/ 0 h 66"/>
                <a:gd name="T125" fmla="*/ 42 w 42"/>
                <a:gd name="T126" fmla="*/ 66 h 6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" h="66">
                  <a:moveTo>
                    <a:pt x="42" y="57"/>
                  </a:moveTo>
                  <a:lnTo>
                    <a:pt x="42" y="66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5" y="51"/>
                  </a:lnTo>
                  <a:lnTo>
                    <a:pt x="11" y="46"/>
                  </a:lnTo>
                  <a:lnTo>
                    <a:pt x="17" y="40"/>
                  </a:lnTo>
                  <a:lnTo>
                    <a:pt x="25" y="31"/>
                  </a:lnTo>
                  <a:lnTo>
                    <a:pt x="31" y="26"/>
                  </a:lnTo>
                  <a:lnTo>
                    <a:pt x="34" y="23"/>
                  </a:lnTo>
                  <a:lnTo>
                    <a:pt x="34" y="17"/>
                  </a:lnTo>
                  <a:lnTo>
                    <a:pt x="34" y="14"/>
                  </a:lnTo>
                  <a:lnTo>
                    <a:pt x="31" y="8"/>
                  </a:lnTo>
                  <a:lnTo>
                    <a:pt x="25" y="8"/>
                  </a:lnTo>
                  <a:lnTo>
                    <a:pt x="22" y="5"/>
                  </a:lnTo>
                  <a:lnTo>
                    <a:pt x="17" y="8"/>
                  </a:lnTo>
                  <a:lnTo>
                    <a:pt x="14" y="8"/>
                  </a:lnTo>
                  <a:lnTo>
                    <a:pt x="11" y="14"/>
                  </a:lnTo>
                  <a:lnTo>
                    <a:pt x="8" y="17"/>
                  </a:lnTo>
                  <a:lnTo>
                    <a:pt x="0" y="17"/>
                  </a:lnTo>
                  <a:lnTo>
                    <a:pt x="2" y="8"/>
                  </a:lnTo>
                  <a:lnTo>
                    <a:pt x="8" y="3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37" y="5"/>
                  </a:lnTo>
                  <a:lnTo>
                    <a:pt x="40" y="11"/>
                  </a:lnTo>
                  <a:lnTo>
                    <a:pt x="42" y="17"/>
                  </a:lnTo>
                  <a:lnTo>
                    <a:pt x="42" y="20"/>
                  </a:lnTo>
                  <a:lnTo>
                    <a:pt x="40" y="26"/>
                  </a:lnTo>
                  <a:lnTo>
                    <a:pt x="40" y="28"/>
                  </a:lnTo>
                  <a:lnTo>
                    <a:pt x="37" y="34"/>
                  </a:lnTo>
                  <a:lnTo>
                    <a:pt x="31" y="37"/>
                  </a:lnTo>
                  <a:lnTo>
                    <a:pt x="22" y="43"/>
                  </a:lnTo>
                  <a:lnTo>
                    <a:pt x="17" y="48"/>
                  </a:lnTo>
                  <a:lnTo>
                    <a:pt x="14" y="51"/>
                  </a:lnTo>
                  <a:lnTo>
                    <a:pt x="14" y="54"/>
                  </a:lnTo>
                  <a:lnTo>
                    <a:pt x="11" y="57"/>
                  </a:lnTo>
                  <a:lnTo>
                    <a:pt x="42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49" name="Freeform 52"/>
            <p:cNvSpPr>
              <a:spLocks/>
            </p:cNvSpPr>
            <p:nvPr/>
          </p:nvSpPr>
          <p:spPr bwMode="auto">
            <a:xfrm>
              <a:off x="3279" y="3097"/>
              <a:ext cx="43" cy="66"/>
            </a:xfrm>
            <a:custGeom>
              <a:avLst/>
              <a:gdLst>
                <a:gd name="T0" fmla="*/ 43 w 43"/>
                <a:gd name="T1" fmla="*/ 57 h 66"/>
                <a:gd name="T2" fmla="*/ 43 w 43"/>
                <a:gd name="T3" fmla="*/ 66 h 66"/>
                <a:gd name="T4" fmla="*/ 0 w 43"/>
                <a:gd name="T5" fmla="*/ 66 h 66"/>
                <a:gd name="T6" fmla="*/ 0 w 43"/>
                <a:gd name="T7" fmla="*/ 63 h 66"/>
                <a:gd name="T8" fmla="*/ 0 w 43"/>
                <a:gd name="T9" fmla="*/ 60 h 66"/>
                <a:gd name="T10" fmla="*/ 3 w 43"/>
                <a:gd name="T11" fmla="*/ 54 h 66"/>
                <a:gd name="T12" fmla="*/ 6 w 43"/>
                <a:gd name="T13" fmla="*/ 51 h 66"/>
                <a:gd name="T14" fmla="*/ 12 w 43"/>
                <a:gd name="T15" fmla="*/ 46 h 66"/>
                <a:gd name="T16" fmla="*/ 17 w 43"/>
                <a:gd name="T17" fmla="*/ 40 h 66"/>
                <a:gd name="T18" fmla="*/ 26 w 43"/>
                <a:gd name="T19" fmla="*/ 31 h 66"/>
                <a:gd name="T20" fmla="*/ 32 w 43"/>
                <a:gd name="T21" fmla="*/ 26 h 66"/>
                <a:gd name="T22" fmla="*/ 34 w 43"/>
                <a:gd name="T23" fmla="*/ 23 h 66"/>
                <a:gd name="T24" fmla="*/ 34 w 43"/>
                <a:gd name="T25" fmla="*/ 17 h 66"/>
                <a:gd name="T26" fmla="*/ 34 w 43"/>
                <a:gd name="T27" fmla="*/ 14 h 66"/>
                <a:gd name="T28" fmla="*/ 32 w 43"/>
                <a:gd name="T29" fmla="*/ 8 h 66"/>
                <a:gd name="T30" fmla="*/ 26 w 43"/>
                <a:gd name="T31" fmla="*/ 8 h 66"/>
                <a:gd name="T32" fmla="*/ 23 w 43"/>
                <a:gd name="T33" fmla="*/ 5 h 66"/>
                <a:gd name="T34" fmla="*/ 17 w 43"/>
                <a:gd name="T35" fmla="*/ 8 h 66"/>
                <a:gd name="T36" fmla="*/ 14 w 43"/>
                <a:gd name="T37" fmla="*/ 8 h 66"/>
                <a:gd name="T38" fmla="*/ 12 w 43"/>
                <a:gd name="T39" fmla="*/ 14 h 66"/>
                <a:gd name="T40" fmla="*/ 9 w 43"/>
                <a:gd name="T41" fmla="*/ 17 h 66"/>
                <a:gd name="T42" fmla="*/ 0 w 43"/>
                <a:gd name="T43" fmla="*/ 17 h 66"/>
                <a:gd name="T44" fmla="*/ 3 w 43"/>
                <a:gd name="T45" fmla="*/ 8 h 66"/>
                <a:gd name="T46" fmla="*/ 9 w 43"/>
                <a:gd name="T47" fmla="*/ 3 h 66"/>
                <a:gd name="T48" fmla="*/ 14 w 43"/>
                <a:gd name="T49" fmla="*/ 0 h 66"/>
                <a:gd name="T50" fmla="*/ 23 w 43"/>
                <a:gd name="T51" fmla="*/ 0 h 66"/>
                <a:gd name="T52" fmla="*/ 32 w 43"/>
                <a:gd name="T53" fmla="*/ 0 h 66"/>
                <a:gd name="T54" fmla="*/ 37 w 43"/>
                <a:gd name="T55" fmla="*/ 5 h 66"/>
                <a:gd name="T56" fmla="*/ 40 w 43"/>
                <a:gd name="T57" fmla="*/ 11 h 66"/>
                <a:gd name="T58" fmla="*/ 43 w 43"/>
                <a:gd name="T59" fmla="*/ 17 h 66"/>
                <a:gd name="T60" fmla="*/ 43 w 43"/>
                <a:gd name="T61" fmla="*/ 20 h 66"/>
                <a:gd name="T62" fmla="*/ 40 w 43"/>
                <a:gd name="T63" fmla="*/ 26 h 66"/>
                <a:gd name="T64" fmla="*/ 40 w 43"/>
                <a:gd name="T65" fmla="*/ 28 h 66"/>
                <a:gd name="T66" fmla="*/ 37 w 43"/>
                <a:gd name="T67" fmla="*/ 34 h 66"/>
                <a:gd name="T68" fmla="*/ 32 w 43"/>
                <a:gd name="T69" fmla="*/ 37 h 66"/>
                <a:gd name="T70" fmla="*/ 23 w 43"/>
                <a:gd name="T71" fmla="*/ 43 h 66"/>
                <a:gd name="T72" fmla="*/ 17 w 43"/>
                <a:gd name="T73" fmla="*/ 48 h 66"/>
                <a:gd name="T74" fmla="*/ 14 w 43"/>
                <a:gd name="T75" fmla="*/ 51 h 66"/>
                <a:gd name="T76" fmla="*/ 14 w 43"/>
                <a:gd name="T77" fmla="*/ 54 h 66"/>
                <a:gd name="T78" fmla="*/ 12 w 43"/>
                <a:gd name="T79" fmla="*/ 57 h 66"/>
                <a:gd name="T80" fmla="*/ 43 w 43"/>
                <a:gd name="T81" fmla="*/ 57 h 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3"/>
                <a:gd name="T124" fmla="*/ 0 h 66"/>
                <a:gd name="T125" fmla="*/ 43 w 43"/>
                <a:gd name="T126" fmla="*/ 66 h 6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3" h="66">
                  <a:moveTo>
                    <a:pt x="43" y="57"/>
                  </a:moveTo>
                  <a:lnTo>
                    <a:pt x="43" y="66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3" y="54"/>
                  </a:lnTo>
                  <a:lnTo>
                    <a:pt x="6" y="51"/>
                  </a:lnTo>
                  <a:lnTo>
                    <a:pt x="12" y="46"/>
                  </a:lnTo>
                  <a:lnTo>
                    <a:pt x="17" y="40"/>
                  </a:lnTo>
                  <a:lnTo>
                    <a:pt x="26" y="31"/>
                  </a:lnTo>
                  <a:lnTo>
                    <a:pt x="32" y="26"/>
                  </a:lnTo>
                  <a:lnTo>
                    <a:pt x="34" y="23"/>
                  </a:lnTo>
                  <a:lnTo>
                    <a:pt x="34" y="17"/>
                  </a:lnTo>
                  <a:lnTo>
                    <a:pt x="34" y="14"/>
                  </a:lnTo>
                  <a:lnTo>
                    <a:pt x="32" y="8"/>
                  </a:lnTo>
                  <a:lnTo>
                    <a:pt x="26" y="8"/>
                  </a:lnTo>
                  <a:lnTo>
                    <a:pt x="23" y="5"/>
                  </a:lnTo>
                  <a:lnTo>
                    <a:pt x="17" y="8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3" y="8"/>
                  </a:lnTo>
                  <a:lnTo>
                    <a:pt x="9" y="3"/>
                  </a:lnTo>
                  <a:lnTo>
                    <a:pt x="14" y="0"/>
                  </a:lnTo>
                  <a:lnTo>
                    <a:pt x="23" y="0"/>
                  </a:lnTo>
                  <a:lnTo>
                    <a:pt x="32" y="0"/>
                  </a:lnTo>
                  <a:lnTo>
                    <a:pt x="37" y="5"/>
                  </a:lnTo>
                  <a:lnTo>
                    <a:pt x="40" y="11"/>
                  </a:lnTo>
                  <a:lnTo>
                    <a:pt x="43" y="17"/>
                  </a:lnTo>
                  <a:lnTo>
                    <a:pt x="43" y="20"/>
                  </a:lnTo>
                  <a:lnTo>
                    <a:pt x="40" y="26"/>
                  </a:lnTo>
                  <a:lnTo>
                    <a:pt x="40" y="28"/>
                  </a:lnTo>
                  <a:lnTo>
                    <a:pt x="37" y="34"/>
                  </a:lnTo>
                  <a:lnTo>
                    <a:pt x="32" y="37"/>
                  </a:lnTo>
                  <a:lnTo>
                    <a:pt x="23" y="43"/>
                  </a:lnTo>
                  <a:lnTo>
                    <a:pt x="17" y="48"/>
                  </a:lnTo>
                  <a:lnTo>
                    <a:pt x="14" y="51"/>
                  </a:lnTo>
                  <a:lnTo>
                    <a:pt x="14" y="54"/>
                  </a:lnTo>
                  <a:lnTo>
                    <a:pt x="12" y="57"/>
                  </a:lnTo>
                  <a:lnTo>
                    <a:pt x="43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50" name="Freeform 53"/>
            <p:cNvSpPr>
              <a:spLocks/>
            </p:cNvSpPr>
            <p:nvPr/>
          </p:nvSpPr>
          <p:spPr bwMode="auto">
            <a:xfrm>
              <a:off x="2392" y="3042"/>
              <a:ext cx="26" cy="66"/>
            </a:xfrm>
            <a:custGeom>
              <a:avLst/>
              <a:gdLst>
                <a:gd name="T0" fmla="*/ 26 w 26"/>
                <a:gd name="T1" fmla="*/ 66 h 66"/>
                <a:gd name="T2" fmla="*/ 17 w 26"/>
                <a:gd name="T3" fmla="*/ 66 h 66"/>
                <a:gd name="T4" fmla="*/ 17 w 26"/>
                <a:gd name="T5" fmla="*/ 15 h 66"/>
                <a:gd name="T6" fmla="*/ 15 w 26"/>
                <a:gd name="T7" fmla="*/ 18 h 66"/>
                <a:gd name="T8" fmla="*/ 9 w 26"/>
                <a:gd name="T9" fmla="*/ 20 h 66"/>
                <a:gd name="T10" fmla="*/ 6 w 26"/>
                <a:gd name="T11" fmla="*/ 23 h 66"/>
                <a:gd name="T12" fmla="*/ 0 w 26"/>
                <a:gd name="T13" fmla="*/ 23 h 66"/>
                <a:gd name="T14" fmla="*/ 0 w 26"/>
                <a:gd name="T15" fmla="*/ 15 h 66"/>
                <a:gd name="T16" fmla="*/ 9 w 26"/>
                <a:gd name="T17" fmla="*/ 12 h 66"/>
                <a:gd name="T18" fmla="*/ 12 w 26"/>
                <a:gd name="T19" fmla="*/ 9 h 66"/>
                <a:gd name="T20" fmla="*/ 17 w 26"/>
                <a:gd name="T21" fmla="*/ 3 h 66"/>
                <a:gd name="T22" fmla="*/ 20 w 26"/>
                <a:gd name="T23" fmla="*/ 0 h 66"/>
                <a:gd name="T24" fmla="*/ 26 w 26"/>
                <a:gd name="T25" fmla="*/ 0 h 66"/>
                <a:gd name="T26" fmla="*/ 26 w 26"/>
                <a:gd name="T27" fmla="*/ 66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6"/>
                <a:gd name="T43" fmla="*/ 0 h 66"/>
                <a:gd name="T44" fmla="*/ 26 w 26"/>
                <a:gd name="T45" fmla="*/ 66 h 6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6" h="66">
                  <a:moveTo>
                    <a:pt x="26" y="66"/>
                  </a:moveTo>
                  <a:lnTo>
                    <a:pt x="17" y="66"/>
                  </a:lnTo>
                  <a:lnTo>
                    <a:pt x="17" y="15"/>
                  </a:lnTo>
                  <a:lnTo>
                    <a:pt x="15" y="18"/>
                  </a:lnTo>
                  <a:lnTo>
                    <a:pt x="9" y="20"/>
                  </a:lnTo>
                  <a:lnTo>
                    <a:pt x="6" y="23"/>
                  </a:lnTo>
                  <a:lnTo>
                    <a:pt x="0" y="23"/>
                  </a:lnTo>
                  <a:lnTo>
                    <a:pt x="0" y="15"/>
                  </a:lnTo>
                  <a:lnTo>
                    <a:pt x="9" y="12"/>
                  </a:lnTo>
                  <a:lnTo>
                    <a:pt x="12" y="9"/>
                  </a:lnTo>
                  <a:lnTo>
                    <a:pt x="17" y="3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26" y="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51" name="Freeform 54"/>
            <p:cNvSpPr>
              <a:spLocks/>
            </p:cNvSpPr>
            <p:nvPr/>
          </p:nvSpPr>
          <p:spPr bwMode="auto">
            <a:xfrm>
              <a:off x="2387" y="2750"/>
              <a:ext cx="42" cy="66"/>
            </a:xfrm>
            <a:custGeom>
              <a:avLst/>
              <a:gdLst>
                <a:gd name="T0" fmla="*/ 42 w 42"/>
                <a:gd name="T1" fmla="*/ 58 h 66"/>
                <a:gd name="T2" fmla="*/ 42 w 42"/>
                <a:gd name="T3" fmla="*/ 66 h 66"/>
                <a:gd name="T4" fmla="*/ 0 w 42"/>
                <a:gd name="T5" fmla="*/ 66 h 66"/>
                <a:gd name="T6" fmla="*/ 0 w 42"/>
                <a:gd name="T7" fmla="*/ 63 h 66"/>
                <a:gd name="T8" fmla="*/ 0 w 42"/>
                <a:gd name="T9" fmla="*/ 61 h 66"/>
                <a:gd name="T10" fmla="*/ 2 w 42"/>
                <a:gd name="T11" fmla="*/ 55 h 66"/>
                <a:gd name="T12" fmla="*/ 5 w 42"/>
                <a:gd name="T13" fmla="*/ 52 h 66"/>
                <a:gd name="T14" fmla="*/ 11 w 42"/>
                <a:gd name="T15" fmla="*/ 46 h 66"/>
                <a:gd name="T16" fmla="*/ 17 w 42"/>
                <a:gd name="T17" fmla="*/ 41 h 66"/>
                <a:gd name="T18" fmla="*/ 25 w 42"/>
                <a:gd name="T19" fmla="*/ 32 h 66"/>
                <a:gd name="T20" fmla="*/ 31 w 42"/>
                <a:gd name="T21" fmla="*/ 26 h 66"/>
                <a:gd name="T22" fmla="*/ 34 w 42"/>
                <a:gd name="T23" fmla="*/ 23 h 66"/>
                <a:gd name="T24" fmla="*/ 34 w 42"/>
                <a:gd name="T25" fmla="*/ 18 h 66"/>
                <a:gd name="T26" fmla="*/ 34 w 42"/>
                <a:gd name="T27" fmla="*/ 15 h 66"/>
                <a:gd name="T28" fmla="*/ 31 w 42"/>
                <a:gd name="T29" fmla="*/ 9 h 66"/>
                <a:gd name="T30" fmla="*/ 25 w 42"/>
                <a:gd name="T31" fmla="*/ 9 h 66"/>
                <a:gd name="T32" fmla="*/ 22 w 42"/>
                <a:gd name="T33" fmla="*/ 6 h 66"/>
                <a:gd name="T34" fmla="*/ 17 w 42"/>
                <a:gd name="T35" fmla="*/ 9 h 66"/>
                <a:gd name="T36" fmla="*/ 14 w 42"/>
                <a:gd name="T37" fmla="*/ 9 h 66"/>
                <a:gd name="T38" fmla="*/ 11 w 42"/>
                <a:gd name="T39" fmla="*/ 15 h 66"/>
                <a:gd name="T40" fmla="*/ 8 w 42"/>
                <a:gd name="T41" fmla="*/ 18 h 66"/>
                <a:gd name="T42" fmla="*/ 0 w 42"/>
                <a:gd name="T43" fmla="*/ 18 h 66"/>
                <a:gd name="T44" fmla="*/ 2 w 42"/>
                <a:gd name="T45" fmla="*/ 9 h 66"/>
                <a:gd name="T46" fmla="*/ 8 w 42"/>
                <a:gd name="T47" fmla="*/ 3 h 66"/>
                <a:gd name="T48" fmla="*/ 14 w 42"/>
                <a:gd name="T49" fmla="*/ 0 h 66"/>
                <a:gd name="T50" fmla="*/ 22 w 42"/>
                <a:gd name="T51" fmla="*/ 0 h 66"/>
                <a:gd name="T52" fmla="*/ 31 w 42"/>
                <a:gd name="T53" fmla="*/ 0 h 66"/>
                <a:gd name="T54" fmla="*/ 37 w 42"/>
                <a:gd name="T55" fmla="*/ 6 h 66"/>
                <a:gd name="T56" fmla="*/ 40 w 42"/>
                <a:gd name="T57" fmla="*/ 12 h 66"/>
                <a:gd name="T58" fmla="*/ 42 w 42"/>
                <a:gd name="T59" fmla="*/ 18 h 66"/>
                <a:gd name="T60" fmla="*/ 42 w 42"/>
                <a:gd name="T61" fmla="*/ 21 h 66"/>
                <a:gd name="T62" fmla="*/ 40 w 42"/>
                <a:gd name="T63" fmla="*/ 26 h 66"/>
                <a:gd name="T64" fmla="*/ 40 w 42"/>
                <a:gd name="T65" fmla="*/ 29 h 66"/>
                <a:gd name="T66" fmla="*/ 37 w 42"/>
                <a:gd name="T67" fmla="*/ 35 h 66"/>
                <a:gd name="T68" fmla="*/ 31 w 42"/>
                <a:gd name="T69" fmla="*/ 38 h 66"/>
                <a:gd name="T70" fmla="*/ 22 w 42"/>
                <a:gd name="T71" fmla="*/ 43 h 66"/>
                <a:gd name="T72" fmla="*/ 17 w 42"/>
                <a:gd name="T73" fmla="*/ 49 h 66"/>
                <a:gd name="T74" fmla="*/ 14 w 42"/>
                <a:gd name="T75" fmla="*/ 52 h 66"/>
                <a:gd name="T76" fmla="*/ 14 w 42"/>
                <a:gd name="T77" fmla="*/ 55 h 66"/>
                <a:gd name="T78" fmla="*/ 11 w 42"/>
                <a:gd name="T79" fmla="*/ 58 h 66"/>
                <a:gd name="T80" fmla="*/ 42 w 42"/>
                <a:gd name="T81" fmla="*/ 58 h 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"/>
                <a:gd name="T124" fmla="*/ 0 h 66"/>
                <a:gd name="T125" fmla="*/ 42 w 42"/>
                <a:gd name="T126" fmla="*/ 66 h 6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" h="66">
                  <a:moveTo>
                    <a:pt x="42" y="58"/>
                  </a:moveTo>
                  <a:lnTo>
                    <a:pt x="42" y="66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2" y="55"/>
                  </a:lnTo>
                  <a:lnTo>
                    <a:pt x="5" y="52"/>
                  </a:lnTo>
                  <a:lnTo>
                    <a:pt x="11" y="46"/>
                  </a:lnTo>
                  <a:lnTo>
                    <a:pt x="17" y="41"/>
                  </a:lnTo>
                  <a:lnTo>
                    <a:pt x="25" y="32"/>
                  </a:lnTo>
                  <a:lnTo>
                    <a:pt x="31" y="26"/>
                  </a:lnTo>
                  <a:lnTo>
                    <a:pt x="34" y="23"/>
                  </a:lnTo>
                  <a:lnTo>
                    <a:pt x="34" y="18"/>
                  </a:lnTo>
                  <a:lnTo>
                    <a:pt x="34" y="15"/>
                  </a:lnTo>
                  <a:lnTo>
                    <a:pt x="31" y="9"/>
                  </a:lnTo>
                  <a:lnTo>
                    <a:pt x="25" y="9"/>
                  </a:lnTo>
                  <a:lnTo>
                    <a:pt x="22" y="6"/>
                  </a:lnTo>
                  <a:lnTo>
                    <a:pt x="17" y="9"/>
                  </a:lnTo>
                  <a:lnTo>
                    <a:pt x="14" y="9"/>
                  </a:lnTo>
                  <a:lnTo>
                    <a:pt x="11" y="15"/>
                  </a:lnTo>
                  <a:lnTo>
                    <a:pt x="8" y="18"/>
                  </a:lnTo>
                  <a:lnTo>
                    <a:pt x="0" y="18"/>
                  </a:lnTo>
                  <a:lnTo>
                    <a:pt x="2" y="9"/>
                  </a:lnTo>
                  <a:lnTo>
                    <a:pt x="8" y="3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37" y="6"/>
                  </a:lnTo>
                  <a:lnTo>
                    <a:pt x="40" y="12"/>
                  </a:lnTo>
                  <a:lnTo>
                    <a:pt x="42" y="18"/>
                  </a:lnTo>
                  <a:lnTo>
                    <a:pt x="42" y="21"/>
                  </a:lnTo>
                  <a:lnTo>
                    <a:pt x="40" y="26"/>
                  </a:lnTo>
                  <a:lnTo>
                    <a:pt x="40" y="29"/>
                  </a:lnTo>
                  <a:lnTo>
                    <a:pt x="37" y="35"/>
                  </a:lnTo>
                  <a:lnTo>
                    <a:pt x="31" y="38"/>
                  </a:lnTo>
                  <a:lnTo>
                    <a:pt x="22" y="43"/>
                  </a:lnTo>
                  <a:lnTo>
                    <a:pt x="17" y="49"/>
                  </a:lnTo>
                  <a:lnTo>
                    <a:pt x="14" y="52"/>
                  </a:lnTo>
                  <a:lnTo>
                    <a:pt x="14" y="55"/>
                  </a:lnTo>
                  <a:lnTo>
                    <a:pt x="11" y="58"/>
                  </a:lnTo>
                  <a:lnTo>
                    <a:pt x="42" y="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52" name="Freeform 55"/>
            <p:cNvSpPr>
              <a:spLocks/>
            </p:cNvSpPr>
            <p:nvPr/>
          </p:nvSpPr>
          <p:spPr bwMode="auto">
            <a:xfrm>
              <a:off x="2387" y="2459"/>
              <a:ext cx="42" cy="65"/>
            </a:xfrm>
            <a:custGeom>
              <a:avLst/>
              <a:gdLst>
                <a:gd name="T0" fmla="*/ 42 w 42"/>
                <a:gd name="T1" fmla="*/ 57 h 65"/>
                <a:gd name="T2" fmla="*/ 42 w 42"/>
                <a:gd name="T3" fmla="*/ 65 h 65"/>
                <a:gd name="T4" fmla="*/ 0 w 42"/>
                <a:gd name="T5" fmla="*/ 65 h 65"/>
                <a:gd name="T6" fmla="*/ 0 w 42"/>
                <a:gd name="T7" fmla="*/ 63 h 65"/>
                <a:gd name="T8" fmla="*/ 0 w 42"/>
                <a:gd name="T9" fmla="*/ 60 h 65"/>
                <a:gd name="T10" fmla="*/ 2 w 42"/>
                <a:gd name="T11" fmla="*/ 54 h 65"/>
                <a:gd name="T12" fmla="*/ 5 w 42"/>
                <a:gd name="T13" fmla="*/ 51 h 65"/>
                <a:gd name="T14" fmla="*/ 11 w 42"/>
                <a:gd name="T15" fmla="*/ 45 h 65"/>
                <a:gd name="T16" fmla="*/ 17 w 42"/>
                <a:gd name="T17" fmla="*/ 40 h 65"/>
                <a:gd name="T18" fmla="*/ 25 w 42"/>
                <a:gd name="T19" fmla="*/ 31 h 65"/>
                <a:gd name="T20" fmla="*/ 31 w 42"/>
                <a:gd name="T21" fmla="*/ 25 h 65"/>
                <a:gd name="T22" fmla="*/ 34 w 42"/>
                <a:gd name="T23" fmla="*/ 22 h 65"/>
                <a:gd name="T24" fmla="*/ 34 w 42"/>
                <a:gd name="T25" fmla="*/ 17 h 65"/>
                <a:gd name="T26" fmla="*/ 34 w 42"/>
                <a:gd name="T27" fmla="*/ 14 h 65"/>
                <a:gd name="T28" fmla="*/ 31 w 42"/>
                <a:gd name="T29" fmla="*/ 8 h 65"/>
                <a:gd name="T30" fmla="*/ 25 w 42"/>
                <a:gd name="T31" fmla="*/ 8 h 65"/>
                <a:gd name="T32" fmla="*/ 22 w 42"/>
                <a:gd name="T33" fmla="*/ 5 h 65"/>
                <a:gd name="T34" fmla="*/ 17 w 42"/>
                <a:gd name="T35" fmla="*/ 8 h 65"/>
                <a:gd name="T36" fmla="*/ 14 w 42"/>
                <a:gd name="T37" fmla="*/ 8 h 65"/>
                <a:gd name="T38" fmla="*/ 11 w 42"/>
                <a:gd name="T39" fmla="*/ 14 h 65"/>
                <a:gd name="T40" fmla="*/ 8 w 42"/>
                <a:gd name="T41" fmla="*/ 17 h 65"/>
                <a:gd name="T42" fmla="*/ 0 w 42"/>
                <a:gd name="T43" fmla="*/ 17 h 65"/>
                <a:gd name="T44" fmla="*/ 2 w 42"/>
                <a:gd name="T45" fmla="*/ 8 h 65"/>
                <a:gd name="T46" fmla="*/ 8 w 42"/>
                <a:gd name="T47" fmla="*/ 2 h 65"/>
                <a:gd name="T48" fmla="*/ 14 w 42"/>
                <a:gd name="T49" fmla="*/ 0 h 65"/>
                <a:gd name="T50" fmla="*/ 22 w 42"/>
                <a:gd name="T51" fmla="*/ 0 h 65"/>
                <a:gd name="T52" fmla="*/ 31 w 42"/>
                <a:gd name="T53" fmla="*/ 0 h 65"/>
                <a:gd name="T54" fmla="*/ 37 w 42"/>
                <a:gd name="T55" fmla="*/ 5 h 65"/>
                <a:gd name="T56" fmla="*/ 40 w 42"/>
                <a:gd name="T57" fmla="*/ 11 h 65"/>
                <a:gd name="T58" fmla="*/ 42 w 42"/>
                <a:gd name="T59" fmla="*/ 17 h 65"/>
                <a:gd name="T60" fmla="*/ 42 w 42"/>
                <a:gd name="T61" fmla="*/ 20 h 65"/>
                <a:gd name="T62" fmla="*/ 40 w 42"/>
                <a:gd name="T63" fmla="*/ 25 h 65"/>
                <a:gd name="T64" fmla="*/ 40 w 42"/>
                <a:gd name="T65" fmla="*/ 28 h 65"/>
                <a:gd name="T66" fmla="*/ 37 w 42"/>
                <a:gd name="T67" fmla="*/ 34 h 65"/>
                <a:gd name="T68" fmla="*/ 31 w 42"/>
                <a:gd name="T69" fmla="*/ 37 h 65"/>
                <a:gd name="T70" fmla="*/ 22 w 42"/>
                <a:gd name="T71" fmla="*/ 42 h 65"/>
                <a:gd name="T72" fmla="*/ 17 w 42"/>
                <a:gd name="T73" fmla="*/ 48 h 65"/>
                <a:gd name="T74" fmla="*/ 14 w 42"/>
                <a:gd name="T75" fmla="*/ 51 h 65"/>
                <a:gd name="T76" fmla="*/ 14 w 42"/>
                <a:gd name="T77" fmla="*/ 54 h 65"/>
                <a:gd name="T78" fmla="*/ 11 w 42"/>
                <a:gd name="T79" fmla="*/ 57 h 65"/>
                <a:gd name="T80" fmla="*/ 42 w 42"/>
                <a:gd name="T81" fmla="*/ 57 h 6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"/>
                <a:gd name="T124" fmla="*/ 0 h 65"/>
                <a:gd name="T125" fmla="*/ 42 w 42"/>
                <a:gd name="T126" fmla="*/ 65 h 6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" h="65">
                  <a:moveTo>
                    <a:pt x="42" y="57"/>
                  </a:moveTo>
                  <a:lnTo>
                    <a:pt x="42" y="65"/>
                  </a:lnTo>
                  <a:lnTo>
                    <a:pt x="0" y="65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5" y="51"/>
                  </a:lnTo>
                  <a:lnTo>
                    <a:pt x="11" y="45"/>
                  </a:lnTo>
                  <a:lnTo>
                    <a:pt x="17" y="40"/>
                  </a:lnTo>
                  <a:lnTo>
                    <a:pt x="25" y="31"/>
                  </a:lnTo>
                  <a:lnTo>
                    <a:pt x="31" y="25"/>
                  </a:lnTo>
                  <a:lnTo>
                    <a:pt x="34" y="22"/>
                  </a:lnTo>
                  <a:lnTo>
                    <a:pt x="34" y="17"/>
                  </a:lnTo>
                  <a:lnTo>
                    <a:pt x="34" y="14"/>
                  </a:lnTo>
                  <a:lnTo>
                    <a:pt x="31" y="8"/>
                  </a:lnTo>
                  <a:lnTo>
                    <a:pt x="25" y="8"/>
                  </a:lnTo>
                  <a:lnTo>
                    <a:pt x="22" y="5"/>
                  </a:lnTo>
                  <a:lnTo>
                    <a:pt x="17" y="8"/>
                  </a:lnTo>
                  <a:lnTo>
                    <a:pt x="14" y="8"/>
                  </a:lnTo>
                  <a:lnTo>
                    <a:pt x="11" y="14"/>
                  </a:lnTo>
                  <a:lnTo>
                    <a:pt x="8" y="17"/>
                  </a:lnTo>
                  <a:lnTo>
                    <a:pt x="0" y="17"/>
                  </a:lnTo>
                  <a:lnTo>
                    <a:pt x="2" y="8"/>
                  </a:lnTo>
                  <a:lnTo>
                    <a:pt x="8" y="2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37" y="5"/>
                  </a:lnTo>
                  <a:lnTo>
                    <a:pt x="40" y="11"/>
                  </a:lnTo>
                  <a:lnTo>
                    <a:pt x="42" y="17"/>
                  </a:lnTo>
                  <a:lnTo>
                    <a:pt x="42" y="20"/>
                  </a:lnTo>
                  <a:lnTo>
                    <a:pt x="40" y="25"/>
                  </a:lnTo>
                  <a:lnTo>
                    <a:pt x="40" y="28"/>
                  </a:lnTo>
                  <a:lnTo>
                    <a:pt x="37" y="34"/>
                  </a:lnTo>
                  <a:lnTo>
                    <a:pt x="31" y="37"/>
                  </a:lnTo>
                  <a:lnTo>
                    <a:pt x="22" y="42"/>
                  </a:lnTo>
                  <a:lnTo>
                    <a:pt x="17" y="48"/>
                  </a:lnTo>
                  <a:lnTo>
                    <a:pt x="14" y="51"/>
                  </a:lnTo>
                  <a:lnTo>
                    <a:pt x="14" y="54"/>
                  </a:lnTo>
                  <a:lnTo>
                    <a:pt x="11" y="57"/>
                  </a:lnTo>
                  <a:lnTo>
                    <a:pt x="42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53" name="Freeform 56"/>
            <p:cNvSpPr>
              <a:spLocks/>
            </p:cNvSpPr>
            <p:nvPr/>
          </p:nvSpPr>
          <p:spPr bwMode="auto">
            <a:xfrm>
              <a:off x="2387" y="2167"/>
              <a:ext cx="42" cy="65"/>
            </a:xfrm>
            <a:custGeom>
              <a:avLst/>
              <a:gdLst>
                <a:gd name="T0" fmla="*/ 42 w 42"/>
                <a:gd name="T1" fmla="*/ 57 h 65"/>
                <a:gd name="T2" fmla="*/ 42 w 42"/>
                <a:gd name="T3" fmla="*/ 65 h 65"/>
                <a:gd name="T4" fmla="*/ 0 w 42"/>
                <a:gd name="T5" fmla="*/ 65 h 65"/>
                <a:gd name="T6" fmla="*/ 0 w 42"/>
                <a:gd name="T7" fmla="*/ 63 h 65"/>
                <a:gd name="T8" fmla="*/ 0 w 42"/>
                <a:gd name="T9" fmla="*/ 60 h 65"/>
                <a:gd name="T10" fmla="*/ 2 w 42"/>
                <a:gd name="T11" fmla="*/ 54 h 65"/>
                <a:gd name="T12" fmla="*/ 5 w 42"/>
                <a:gd name="T13" fmla="*/ 51 h 65"/>
                <a:gd name="T14" fmla="*/ 11 w 42"/>
                <a:gd name="T15" fmla="*/ 45 h 65"/>
                <a:gd name="T16" fmla="*/ 17 w 42"/>
                <a:gd name="T17" fmla="*/ 40 h 65"/>
                <a:gd name="T18" fmla="*/ 25 w 42"/>
                <a:gd name="T19" fmla="*/ 31 h 65"/>
                <a:gd name="T20" fmla="*/ 31 w 42"/>
                <a:gd name="T21" fmla="*/ 25 h 65"/>
                <a:gd name="T22" fmla="*/ 34 w 42"/>
                <a:gd name="T23" fmla="*/ 23 h 65"/>
                <a:gd name="T24" fmla="*/ 34 w 42"/>
                <a:gd name="T25" fmla="*/ 17 h 65"/>
                <a:gd name="T26" fmla="*/ 34 w 42"/>
                <a:gd name="T27" fmla="*/ 14 h 65"/>
                <a:gd name="T28" fmla="*/ 31 w 42"/>
                <a:gd name="T29" fmla="*/ 8 h 65"/>
                <a:gd name="T30" fmla="*/ 25 w 42"/>
                <a:gd name="T31" fmla="*/ 8 h 65"/>
                <a:gd name="T32" fmla="*/ 22 w 42"/>
                <a:gd name="T33" fmla="*/ 5 h 65"/>
                <a:gd name="T34" fmla="*/ 17 w 42"/>
                <a:gd name="T35" fmla="*/ 8 h 65"/>
                <a:gd name="T36" fmla="*/ 14 w 42"/>
                <a:gd name="T37" fmla="*/ 8 h 65"/>
                <a:gd name="T38" fmla="*/ 11 w 42"/>
                <a:gd name="T39" fmla="*/ 14 h 65"/>
                <a:gd name="T40" fmla="*/ 8 w 42"/>
                <a:gd name="T41" fmla="*/ 17 h 65"/>
                <a:gd name="T42" fmla="*/ 0 w 42"/>
                <a:gd name="T43" fmla="*/ 17 h 65"/>
                <a:gd name="T44" fmla="*/ 2 w 42"/>
                <a:gd name="T45" fmla="*/ 8 h 65"/>
                <a:gd name="T46" fmla="*/ 8 w 42"/>
                <a:gd name="T47" fmla="*/ 3 h 65"/>
                <a:gd name="T48" fmla="*/ 14 w 42"/>
                <a:gd name="T49" fmla="*/ 0 h 65"/>
                <a:gd name="T50" fmla="*/ 22 w 42"/>
                <a:gd name="T51" fmla="*/ 0 h 65"/>
                <a:gd name="T52" fmla="*/ 31 w 42"/>
                <a:gd name="T53" fmla="*/ 0 h 65"/>
                <a:gd name="T54" fmla="*/ 37 w 42"/>
                <a:gd name="T55" fmla="*/ 5 h 65"/>
                <a:gd name="T56" fmla="*/ 40 w 42"/>
                <a:gd name="T57" fmla="*/ 11 h 65"/>
                <a:gd name="T58" fmla="*/ 42 w 42"/>
                <a:gd name="T59" fmla="*/ 17 h 65"/>
                <a:gd name="T60" fmla="*/ 42 w 42"/>
                <a:gd name="T61" fmla="*/ 20 h 65"/>
                <a:gd name="T62" fmla="*/ 40 w 42"/>
                <a:gd name="T63" fmla="*/ 25 h 65"/>
                <a:gd name="T64" fmla="*/ 40 w 42"/>
                <a:gd name="T65" fmla="*/ 28 h 65"/>
                <a:gd name="T66" fmla="*/ 37 w 42"/>
                <a:gd name="T67" fmla="*/ 34 h 65"/>
                <a:gd name="T68" fmla="*/ 31 w 42"/>
                <a:gd name="T69" fmla="*/ 37 h 65"/>
                <a:gd name="T70" fmla="*/ 22 w 42"/>
                <a:gd name="T71" fmla="*/ 43 h 65"/>
                <a:gd name="T72" fmla="*/ 17 w 42"/>
                <a:gd name="T73" fmla="*/ 48 h 65"/>
                <a:gd name="T74" fmla="*/ 14 w 42"/>
                <a:gd name="T75" fmla="*/ 51 h 65"/>
                <a:gd name="T76" fmla="*/ 14 w 42"/>
                <a:gd name="T77" fmla="*/ 54 h 65"/>
                <a:gd name="T78" fmla="*/ 11 w 42"/>
                <a:gd name="T79" fmla="*/ 57 h 65"/>
                <a:gd name="T80" fmla="*/ 42 w 42"/>
                <a:gd name="T81" fmla="*/ 57 h 6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"/>
                <a:gd name="T124" fmla="*/ 0 h 65"/>
                <a:gd name="T125" fmla="*/ 42 w 42"/>
                <a:gd name="T126" fmla="*/ 65 h 6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" h="65">
                  <a:moveTo>
                    <a:pt x="42" y="57"/>
                  </a:moveTo>
                  <a:lnTo>
                    <a:pt x="42" y="65"/>
                  </a:lnTo>
                  <a:lnTo>
                    <a:pt x="0" y="65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5" y="51"/>
                  </a:lnTo>
                  <a:lnTo>
                    <a:pt x="11" y="45"/>
                  </a:lnTo>
                  <a:lnTo>
                    <a:pt x="17" y="40"/>
                  </a:lnTo>
                  <a:lnTo>
                    <a:pt x="25" y="31"/>
                  </a:lnTo>
                  <a:lnTo>
                    <a:pt x="31" y="25"/>
                  </a:lnTo>
                  <a:lnTo>
                    <a:pt x="34" y="23"/>
                  </a:lnTo>
                  <a:lnTo>
                    <a:pt x="34" y="17"/>
                  </a:lnTo>
                  <a:lnTo>
                    <a:pt x="34" y="14"/>
                  </a:lnTo>
                  <a:lnTo>
                    <a:pt x="31" y="8"/>
                  </a:lnTo>
                  <a:lnTo>
                    <a:pt x="25" y="8"/>
                  </a:lnTo>
                  <a:lnTo>
                    <a:pt x="22" y="5"/>
                  </a:lnTo>
                  <a:lnTo>
                    <a:pt x="17" y="8"/>
                  </a:lnTo>
                  <a:lnTo>
                    <a:pt x="14" y="8"/>
                  </a:lnTo>
                  <a:lnTo>
                    <a:pt x="11" y="14"/>
                  </a:lnTo>
                  <a:lnTo>
                    <a:pt x="8" y="17"/>
                  </a:lnTo>
                  <a:lnTo>
                    <a:pt x="0" y="17"/>
                  </a:lnTo>
                  <a:lnTo>
                    <a:pt x="2" y="8"/>
                  </a:lnTo>
                  <a:lnTo>
                    <a:pt x="8" y="3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37" y="5"/>
                  </a:lnTo>
                  <a:lnTo>
                    <a:pt x="40" y="11"/>
                  </a:lnTo>
                  <a:lnTo>
                    <a:pt x="42" y="17"/>
                  </a:lnTo>
                  <a:lnTo>
                    <a:pt x="42" y="20"/>
                  </a:lnTo>
                  <a:lnTo>
                    <a:pt x="40" y="25"/>
                  </a:lnTo>
                  <a:lnTo>
                    <a:pt x="40" y="28"/>
                  </a:lnTo>
                  <a:lnTo>
                    <a:pt x="37" y="34"/>
                  </a:lnTo>
                  <a:lnTo>
                    <a:pt x="31" y="37"/>
                  </a:lnTo>
                  <a:lnTo>
                    <a:pt x="22" y="43"/>
                  </a:lnTo>
                  <a:lnTo>
                    <a:pt x="17" y="48"/>
                  </a:lnTo>
                  <a:lnTo>
                    <a:pt x="14" y="51"/>
                  </a:lnTo>
                  <a:lnTo>
                    <a:pt x="14" y="54"/>
                  </a:lnTo>
                  <a:lnTo>
                    <a:pt x="11" y="57"/>
                  </a:lnTo>
                  <a:lnTo>
                    <a:pt x="42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54" name="Freeform 57"/>
            <p:cNvSpPr>
              <a:spLocks/>
            </p:cNvSpPr>
            <p:nvPr/>
          </p:nvSpPr>
          <p:spPr bwMode="auto">
            <a:xfrm>
              <a:off x="2687" y="2167"/>
              <a:ext cx="43" cy="65"/>
            </a:xfrm>
            <a:custGeom>
              <a:avLst/>
              <a:gdLst>
                <a:gd name="T0" fmla="*/ 43 w 43"/>
                <a:gd name="T1" fmla="*/ 57 h 65"/>
                <a:gd name="T2" fmla="*/ 43 w 43"/>
                <a:gd name="T3" fmla="*/ 65 h 65"/>
                <a:gd name="T4" fmla="*/ 0 w 43"/>
                <a:gd name="T5" fmla="*/ 65 h 65"/>
                <a:gd name="T6" fmla="*/ 0 w 43"/>
                <a:gd name="T7" fmla="*/ 63 h 65"/>
                <a:gd name="T8" fmla="*/ 0 w 43"/>
                <a:gd name="T9" fmla="*/ 60 h 65"/>
                <a:gd name="T10" fmla="*/ 3 w 43"/>
                <a:gd name="T11" fmla="*/ 54 h 65"/>
                <a:gd name="T12" fmla="*/ 6 w 43"/>
                <a:gd name="T13" fmla="*/ 51 h 65"/>
                <a:gd name="T14" fmla="*/ 9 w 43"/>
                <a:gd name="T15" fmla="*/ 45 h 65"/>
                <a:gd name="T16" fmla="*/ 17 w 43"/>
                <a:gd name="T17" fmla="*/ 40 h 65"/>
                <a:gd name="T18" fmla="*/ 26 w 43"/>
                <a:gd name="T19" fmla="*/ 31 h 65"/>
                <a:gd name="T20" fmla="*/ 29 w 43"/>
                <a:gd name="T21" fmla="*/ 25 h 65"/>
                <a:gd name="T22" fmla="*/ 31 w 43"/>
                <a:gd name="T23" fmla="*/ 23 h 65"/>
                <a:gd name="T24" fmla="*/ 34 w 43"/>
                <a:gd name="T25" fmla="*/ 17 h 65"/>
                <a:gd name="T26" fmla="*/ 31 w 43"/>
                <a:gd name="T27" fmla="*/ 14 h 65"/>
                <a:gd name="T28" fmla="*/ 31 w 43"/>
                <a:gd name="T29" fmla="*/ 8 h 65"/>
                <a:gd name="T30" fmla="*/ 26 w 43"/>
                <a:gd name="T31" fmla="*/ 8 h 65"/>
                <a:gd name="T32" fmla="*/ 23 w 43"/>
                <a:gd name="T33" fmla="*/ 5 h 65"/>
                <a:gd name="T34" fmla="*/ 17 w 43"/>
                <a:gd name="T35" fmla="*/ 8 h 65"/>
                <a:gd name="T36" fmla="*/ 14 w 43"/>
                <a:gd name="T37" fmla="*/ 8 h 65"/>
                <a:gd name="T38" fmla="*/ 11 w 43"/>
                <a:gd name="T39" fmla="*/ 14 h 65"/>
                <a:gd name="T40" fmla="*/ 9 w 43"/>
                <a:gd name="T41" fmla="*/ 17 h 65"/>
                <a:gd name="T42" fmla="*/ 0 w 43"/>
                <a:gd name="T43" fmla="*/ 17 h 65"/>
                <a:gd name="T44" fmla="*/ 3 w 43"/>
                <a:gd name="T45" fmla="*/ 8 h 65"/>
                <a:gd name="T46" fmla="*/ 9 w 43"/>
                <a:gd name="T47" fmla="*/ 3 h 65"/>
                <a:gd name="T48" fmla="*/ 14 w 43"/>
                <a:gd name="T49" fmla="*/ 0 h 65"/>
                <a:gd name="T50" fmla="*/ 23 w 43"/>
                <a:gd name="T51" fmla="*/ 0 h 65"/>
                <a:gd name="T52" fmla="*/ 31 w 43"/>
                <a:gd name="T53" fmla="*/ 0 h 65"/>
                <a:gd name="T54" fmla="*/ 37 w 43"/>
                <a:gd name="T55" fmla="*/ 5 h 65"/>
                <a:gd name="T56" fmla="*/ 40 w 43"/>
                <a:gd name="T57" fmla="*/ 11 h 65"/>
                <a:gd name="T58" fmla="*/ 43 w 43"/>
                <a:gd name="T59" fmla="*/ 17 h 65"/>
                <a:gd name="T60" fmla="*/ 43 w 43"/>
                <a:gd name="T61" fmla="*/ 20 h 65"/>
                <a:gd name="T62" fmla="*/ 40 w 43"/>
                <a:gd name="T63" fmla="*/ 25 h 65"/>
                <a:gd name="T64" fmla="*/ 40 w 43"/>
                <a:gd name="T65" fmla="*/ 28 h 65"/>
                <a:gd name="T66" fmla="*/ 34 w 43"/>
                <a:gd name="T67" fmla="*/ 34 h 65"/>
                <a:gd name="T68" fmla="*/ 31 w 43"/>
                <a:gd name="T69" fmla="*/ 37 h 65"/>
                <a:gd name="T70" fmla="*/ 23 w 43"/>
                <a:gd name="T71" fmla="*/ 43 h 65"/>
                <a:gd name="T72" fmla="*/ 17 w 43"/>
                <a:gd name="T73" fmla="*/ 48 h 65"/>
                <a:gd name="T74" fmla="*/ 14 w 43"/>
                <a:gd name="T75" fmla="*/ 51 h 65"/>
                <a:gd name="T76" fmla="*/ 11 w 43"/>
                <a:gd name="T77" fmla="*/ 54 h 65"/>
                <a:gd name="T78" fmla="*/ 11 w 43"/>
                <a:gd name="T79" fmla="*/ 57 h 65"/>
                <a:gd name="T80" fmla="*/ 43 w 43"/>
                <a:gd name="T81" fmla="*/ 57 h 6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3"/>
                <a:gd name="T124" fmla="*/ 0 h 65"/>
                <a:gd name="T125" fmla="*/ 43 w 43"/>
                <a:gd name="T126" fmla="*/ 65 h 6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3" h="65">
                  <a:moveTo>
                    <a:pt x="43" y="57"/>
                  </a:moveTo>
                  <a:lnTo>
                    <a:pt x="43" y="65"/>
                  </a:lnTo>
                  <a:lnTo>
                    <a:pt x="0" y="65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3" y="54"/>
                  </a:lnTo>
                  <a:lnTo>
                    <a:pt x="6" y="51"/>
                  </a:lnTo>
                  <a:lnTo>
                    <a:pt x="9" y="45"/>
                  </a:lnTo>
                  <a:lnTo>
                    <a:pt x="17" y="40"/>
                  </a:lnTo>
                  <a:lnTo>
                    <a:pt x="26" y="31"/>
                  </a:lnTo>
                  <a:lnTo>
                    <a:pt x="29" y="25"/>
                  </a:lnTo>
                  <a:lnTo>
                    <a:pt x="31" y="23"/>
                  </a:lnTo>
                  <a:lnTo>
                    <a:pt x="34" y="17"/>
                  </a:lnTo>
                  <a:lnTo>
                    <a:pt x="31" y="14"/>
                  </a:lnTo>
                  <a:lnTo>
                    <a:pt x="31" y="8"/>
                  </a:lnTo>
                  <a:lnTo>
                    <a:pt x="26" y="8"/>
                  </a:lnTo>
                  <a:lnTo>
                    <a:pt x="23" y="5"/>
                  </a:lnTo>
                  <a:lnTo>
                    <a:pt x="17" y="8"/>
                  </a:lnTo>
                  <a:lnTo>
                    <a:pt x="14" y="8"/>
                  </a:lnTo>
                  <a:lnTo>
                    <a:pt x="11" y="14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3" y="8"/>
                  </a:lnTo>
                  <a:lnTo>
                    <a:pt x="9" y="3"/>
                  </a:lnTo>
                  <a:lnTo>
                    <a:pt x="14" y="0"/>
                  </a:lnTo>
                  <a:lnTo>
                    <a:pt x="23" y="0"/>
                  </a:lnTo>
                  <a:lnTo>
                    <a:pt x="31" y="0"/>
                  </a:lnTo>
                  <a:lnTo>
                    <a:pt x="37" y="5"/>
                  </a:lnTo>
                  <a:lnTo>
                    <a:pt x="40" y="11"/>
                  </a:lnTo>
                  <a:lnTo>
                    <a:pt x="43" y="17"/>
                  </a:lnTo>
                  <a:lnTo>
                    <a:pt x="43" y="20"/>
                  </a:lnTo>
                  <a:lnTo>
                    <a:pt x="40" y="25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31" y="37"/>
                  </a:lnTo>
                  <a:lnTo>
                    <a:pt x="23" y="43"/>
                  </a:lnTo>
                  <a:lnTo>
                    <a:pt x="17" y="48"/>
                  </a:lnTo>
                  <a:lnTo>
                    <a:pt x="14" y="51"/>
                  </a:lnTo>
                  <a:lnTo>
                    <a:pt x="11" y="54"/>
                  </a:lnTo>
                  <a:lnTo>
                    <a:pt x="11" y="57"/>
                  </a:lnTo>
                  <a:lnTo>
                    <a:pt x="43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55" name="Freeform 58"/>
            <p:cNvSpPr>
              <a:spLocks/>
            </p:cNvSpPr>
            <p:nvPr/>
          </p:nvSpPr>
          <p:spPr bwMode="auto">
            <a:xfrm>
              <a:off x="2976" y="2167"/>
              <a:ext cx="43" cy="65"/>
            </a:xfrm>
            <a:custGeom>
              <a:avLst/>
              <a:gdLst>
                <a:gd name="T0" fmla="*/ 43 w 43"/>
                <a:gd name="T1" fmla="*/ 57 h 65"/>
                <a:gd name="T2" fmla="*/ 43 w 43"/>
                <a:gd name="T3" fmla="*/ 65 h 65"/>
                <a:gd name="T4" fmla="*/ 0 w 43"/>
                <a:gd name="T5" fmla="*/ 65 h 65"/>
                <a:gd name="T6" fmla="*/ 0 w 43"/>
                <a:gd name="T7" fmla="*/ 63 h 65"/>
                <a:gd name="T8" fmla="*/ 0 w 43"/>
                <a:gd name="T9" fmla="*/ 60 h 65"/>
                <a:gd name="T10" fmla="*/ 3 w 43"/>
                <a:gd name="T11" fmla="*/ 54 h 65"/>
                <a:gd name="T12" fmla="*/ 6 w 43"/>
                <a:gd name="T13" fmla="*/ 51 h 65"/>
                <a:gd name="T14" fmla="*/ 8 w 43"/>
                <a:gd name="T15" fmla="*/ 45 h 65"/>
                <a:gd name="T16" fmla="*/ 14 w 43"/>
                <a:gd name="T17" fmla="*/ 40 h 65"/>
                <a:gd name="T18" fmla="*/ 26 w 43"/>
                <a:gd name="T19" fmla="*/ 31 h 65"/>
                <a:gd name="T20" fmla="*/ 28 w 43"/>
                <a:gd name="T21" fmla="*/ 25 h 65"/>
                <a:gd name="T22" fmla="*/ 31 w 43"/>
                <a:gd name="T23" fmla="*/ 23 h 65"/>
                <a:gd name="T24" fmla="*/ 34 w 43"/>
                <a:gd name="T25" fmla="*/ 17 h 65"/>
                <a:gd name="T26" fmla="*/ 31 w 43"/>
                <a:gd name="T27" fmla="*/ 14 h 65"/>
                <a:gd name="T28" fmla="*/ 28 w 43"/>
                <a:gd name="T29" fmla="*/ 8 h 65"/>
                <a:gd name="T30" fmla="*/ 26 w 43"/>
                <a:gd name="T31" fmla="*/ 8 h 65"/>
                <a:gd name="T32" fmla="*/ 23 w 43"/>
                <a:gd name="T33" fmla="*/ 5 h 65"/>
                <a:gd name="T34" fmla="*/ 17 w 43"/>
                <a:gd name="T35" fmla="*/ 8 h 65"/>
                <a:gd name="T36" fmla="*/ 11 w 43"/>
                <a:gd name="T37" fmla="*/ 8 h 65"/>
                <a:gd name="T38" fmla="*/ 11 w 43"/>
                <a:gd name="T39" fmla="*/ 14 h 65"/>
                <a:gd name="T40" fmla="*/ 8 w 43"/>
                <a:gd name="T41" fmla="*/ 17 h 65"/>
                <a:gd name="T42" fmla="*/ 0 w 43"/>
                <a:gd name="T43" fmla="*/ 17 h 65"/>
                <a:gd name="T44" fmla="*/ 3 w 43"/>
                <a:gd name="T45" fmla="*/ 8 h 65"/>
                <a:gd name="T46" fmla="*/ 6 w 43"/>
                <a:gd name="T47" fmla="*/ 3 h 65"/>
                <a:gd name="T48" fmla="*/ 14 w 43"/>
                <a:gd name="T49" fmla="*/ 0 h 65"/>
                <a:gd name="T50" fmla="*/ 23 w 43"/>
                <a:gd name="T51" fmla="*/ 0 h 65"/>
                <a:gd name="T52" fmla="*/ 28 w 43"/>
                <a:gd name="T53" fmla="*/ 0 h 65"/>
                <a:gd name="T54" fmla="*/ 37 w 43"/>
                <a:gd name="T55" fmla="*/ 5 h 65"/>
                <a:gd name="T56" fmla="*/ 40 w 43"/>
                <a:gd name="T57" fmla="*/ 11 h 65"/>
                <a:gd name="T58" fmla="*/ 43 w 43"/>
                <a:gd name="T59" fmla="*/ 17 h 65"/>
                <a:gd name="T60" fmla="*/ 40 w 43"/>
                <a:gd name="T61" fmla="*/ 20 h 65"/>
                <a:gd name="T62" fmla="*/ 40 w 43"/>
                <a:gd name="T63" fmla="*/ 25 h 65"/>
                <a:gd name="T64" fmla="*/ 37 w 43"/>
                <a:gd name="T65" fmla="*/ 28 h 65"/>
                <a:gd name="T66" fmla="*/ 34 w 43"/>
                <a:gd name="T67" fmla="*/ 34 h 65"/>
                <a:gd name="T68" fmla="*/ 31 w 43"/>
                <a:gd name="T69" fmla="*/ 37 h 65"/>
                <a:gd name="T70" fmla="*/ 23 w 43"/>
                <a:gd name="T71" fmla="*/ 43 h 65"/>
                <a:gd name="T72" fmla="*/ 17 w 43"/>
                <a:gd name="T73" fmla="*/ 48 h 65"/>
                <a:gd name="T74" fmla="*/ 14 w 43"/>
                <a:gd name="T75" fmla="*/ 51 h 65"/>
                <a:gd name="T76" fmla="*/ 11 w 43"/>
                <a:gd name="T77" fmla="*/ 54 h 65"/>
                <a:gd name="T78" fmla="*/ 11 w 43"/>
                <a:gd name="T79" fmla="*/ 57 h 65"/>
                <a:gd name="T80" fmla="*/ 43 w 43"/>
                <a:gd name="T81" fmla="*/ 57 h 6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3"/>
                <a:gd name="T124" fmla="*/ 0 h 65"/>
                <a:gd name="T125" fmla="*/ 43 w 43"/>
                <a:gd name="T126" fmla="*/ 65 h 6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3" h="65">
                  <a:moveTo>
                    <a:pt x="43" y="57"/>
                  </a:moveTo>
                  <a:lnTo>
                    <a:pt x="43" y="65"/>
                  </a:lnTo>
                  <a:lnTo>
                    <a:pt x="0" y="65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3" y="54"/>
                  </a:lnTo>
                  <a:lnTo>
                    <a:pt x="6" y="51"/>
                  </a:lnTo>
                  <a:lnTo>
                    <a:pt x="8" y="45"/>
                  </a:lnTo>
                  <a:lnTo>
                    <a:pt x="14" y="40"/>
                  </a:lnTo>
                  <a:lnTo>
                    <a:pt x="26" y="31"/>
                  </a:lnTo>
                  <a:lnTo>
                    <a:pt x="28" y="25"/>
                  </a:lnTo>
                  <a:lnTo>
                    <a:pt x="31" y="23"/>
                  </a:lnTo>
                  <a:lnTo>
                    <a:pt x="34" y="17"/>
                  </a:lnTo>
                  <a:lnTo>
                    <a:pt x="31" y="14"/>
                  </a:lnTo>
                  <a:lnTo>
                    <a:pt x="28" y="8"/>
                  </a:lnTo>
                  <a:lnTo>
                    <a:pt x="26" y="8"/>
                  </a:lnTo>
                  <a:lnTo>
                    <a:pt x="23" y="5"/>
                  </a:lnTo>
                  <a:lnTo>
                    <a:pt x="17" y="8"/>
                  </a:lnTo>
                  <a:lnTo>
                    <a:pt x="11" y="8"/>
                  </a:lnTo>
                  <a:lnTo>
                    <a:pt x="11" y="14"/>
                  </a:lnTo>
                  <a:lnTo>
                    <a:pt x="8" y="17"/>
                  </a:lnTo>
                  <a:lnTo>
                    <a:pt x="0" y="17"/>
                  </a:lnTo>
                  <a:lnTo>
                    <a:pt x="3" y="8"/>
                  </a:lnTo>
                  <a:lnTo>
                    <a:pt x="6" y="3"/>
                  </a:lnTo>
                  <a:lnTo>
                    <a:pt x="14" y="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37" y="5"/>
                  </a:lnTo>
                  <a:lnTo>
                    <a:pt x="40" y="11"/>
                  </a:lnTo>
                  <a:lnTo>
                    <a:pt x="43" y="17"/>
                  </a:lnTo>
                  <a:lnTo>
                    <a:pt x="40" y="20"/>
                  </a:lnTo>
                  <a:lnTo>
                    <a:pt x="40" y="25"/>
                  </a:lnTo>
                  <a:lnTo>
                    <a:pt x="37" y="28"/>
                  </a:lnTo>
                  <a:lnTo>
                    <a:pt x="34" y="34"/>
                  </a:lnTo>
                  <a:lnTo>
                    <a:pt x="31" y="37"/>
                  </a:lnTo>
                  <a:lnTo>
                    <a:pt x="23" y="43"/>
                  </a:lnTo>
                  <a:lnTo>
                    <a:pt x="17" y="48"/>
                  </a:lnTo>
                  <a:lnTo>
                    <a:pt x="14" y="51"/>
                  </a:lnTo>
                  <a:lnTo>
                    <a:pt x="11" y="54"/>
                  </a:lnTo>
                  <a:lnTo>
                    <a:pt x="11" y="57"/>
                  </a:lnTo>
                  <a:lnTo>
                    <a:pt x="43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56" name="Freeform 59"/>
            <p:cNvSpPr>
              <a:spLocks/>
            </p:cNvSpPr>
            <p:nvPr/>
          </p:nvSpPr>
          <p:spPr bwMode="auto">
            <a:xfrm>
              <a:off x="3279" y="2167"/>
              <a:ext cx="23" cy="65"/>
            </a:xfrm>
            <a:custGeom>
              <a:avLst/>
              <a:gdLst>
                <a:gd name="T0" fmla="*/ 23 w 23"/>
                <a:gd name="T1" fmla="*/ 65 h 65"/>
                <a:gd name="T2" fmla="*/ 14 w 23"/>
                <a:gd name="T3" fmla="*/ 65 h 65"/>
                <a:gd name="T4" fmla="*/ 14 w 23"/>
                <a:gd name="T5" fmla="*/ 14 h 65"/>
                <a:gd name="T6" fmla="*/ 12 w 23"/>
                <a:gd name="T7" fmla="*/ 17 h 65"/>
                <a:gd name="T8" fmla="*/ 9 w 23"/>
                <a:gd name="T9" fmla="*/ 20 h 65"/>
                <a:gd name="T10" fmla="*/ 3 w 23"/>
                <a:gd name="T11" fmla="*/ 23 h 65"/>
                <a:gd name="T12" fmla="*/ 0 w 23"/>
                <a:gd name="T13" fmla="*/ 23 h 65"/>
                <a:gd name="T14" fmla="*/ 0 w 23"/>
                <a:gd name="T15" fmla="*/ 14 h 65"/>
                <a:gd name="T16" fmla="*/ 6 w 23"/>
                <a:gd name="T17" fmla="*/ 11 h 65"/>
                <a:gd name="T18" fmla="*/ 12 w 23"/>
                <a:gd name="T19" fmla="*/ 8 h 65"/>
                <a:gd name="T20" fmla="*/ 17 w 23"/>
                <a:gd name="T21" fmla="*/ 3 h 65"/>
                <a:gd name="T22" fmla="*/ 20 w 23"/>
                <a:gd name="T23" fmla="*/ 0 h 65"/>
                <a:gd name="T24" fmla="*/ 23 w 23"/>
                <a:gd name="T25" fmla="*/ 0 h 65"/>
                <a:gd name="T26" fmla="*/ 23 w 23"/>
                <a:gd name="T27" fmla="*/ 65 h 6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3"/>
                <a:gd name="T43" fmla="*/ 0 h 65"/>
                <a:gd name="T44" fmla="*/ 23 w 23"/>
                <a:gd name="T45" fmla="*/ 65 h 6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3" h="65">
                  <a:moveTo>
                    <a:pt x="23" y="65"/>
                  </a:moveTo>
                  <a:lnTo>
                    <a:pt x="14" y="65"/>
                  </a:lnTo>
                  <a:lnTo>
                    <a:pt x="14" y="14"/>
                  </a:lnTo>
                  <a:lnTo>
                    <a:pt x="12" y="17"/>
                  </a:lnTo>
                  <a:lnTo>
                    <a:pt x="9" y="20"/>
                  </a:lnTo>
                  <a:lnTo>
                    <a:pt x="3" y="23"/>
                  </a:lnTo>
                  <a:lnTo>
                    <a:pt x="0" y="23"/>
                  </a:lnTo>
                  <a:lnTo>
                    <a:pt x="0" y="14"/>
                  </a:lnTo>
                  <a:lnTo>
                    <a:pt x="6" y="11"/>
                  </a:lnTo>
                  <a:lnTo>
                    <a:pt x="12" y="8"/>
                  </a:lnTo>
                  <a:lnTo>
                    <a:pt x="17" y="3"/>
                  </a:lnTo>
                  <a:lnTo>
                    <a:pt x="20" y="0"/>
                  </a:lnTo>
                  <a:lnTo>
                    <a:pt x="23" y="0"/>
                  </a:lnTo>
                  <a:lnTo>
                    <a:pt x="23" y="6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57" name="Freeform 60"/>
            <p:cNvSpPr>
              <a:spLocks noEditPoints="1"/>
            </p:cNvSpPr>
            <p:nvPr/>
          </p:nvSpPr>
          <p:spPr bwMode="auto">
            <a:xfrm>
              <a:off x="2684" y="2459"/>
              <a:ext cx="46" cy="65"/>
            </a:xfrm>
            <a:custGeom>
              <a:avLst/>
              <a:gdLst>
                <a:gd name="T0" fmla="*/ 32 w 46"/>
                <a:gd name="T1" fmla="*/ 65 h 65"/>
                <a:gd name="T2" fmla="*/ 32 w 46"/>
                <a:gd name="T3" fmla="*/ 48 h 65"/>
                <a:gd name="T4" fmla="*/ 0 w 46"/>
                <a:gd name="T5" fmla="*/ 48 h 65"/>
                <a:gd name="T6" fmla="*/ 0 w 46"/>
                <a:gd name="T7" fmla="*/ 40 h 65"/>
                <a:gd name="T8" fmla="*/ 32 w 46"/>
                <a:gd name="T9" fmla="*/ 0 h 65"/>
                <a:gd name="T10" fmla="*/ 40 w 46"/>
                <a:gd name="T11" fmla="*/ 0 h 65"/>
                <a:gd name="T12" fmla="*/ 40 w 46"/>
                <a:gd name="T13" fmla="*/ 40 h 65"/>
                <a:gd name="T14" fmla="*/ 46 w 46"/>
                <a:gd name="T15" fmla="*/ 40 h 65"/>
                <a:gd name="T16" fmla="*/ 46 w 46"/>
                <a:gd name="T17" fmla="*/ 48 h 65"/>
                <a:gd name="T18" fmla="*/ 40 w 46"/>
                <a:gd name="T19" fmla="*/ 48 h 65"/>
                <a:gd name="T20" fmla="*/ 40 w 46"/>
                <a:gd name="T21" fmla="*/ 65 h 65"/>
                <a:gd name="T22" fmla="*/ 32 w 46"/>
                <a:gd name="T23" fmla="*/ 65 h 65"/>
                <a:gd name="T24" fmla="*/ 32 w 46"/>
                <a:gd name="T25" fmla="*/ 40 h 65"/>
                <a:gd name="T26" fmla="*/ 32 w 46"/>
                <a:gd name="T27" fmla="*/ 17 h 65"/>
                <a:gd name="T28" fmla="*/ 12 w 46"/>
                <a:gd name="T29" fmla="*/ 40 h 65"/>
                <a:gd name="T30" fmla="*/ 32 w 46"/>
                <a:gd name="T31" fmla="*/ 40 h 6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6"/>
                <a:gd name="T49" fmla="*/ 0 h 65"/>
                <a:gd name="T50" fmla="*/ 46 w 46"/>
                <a:gd name="T51" fmla="*/ 65 h 6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6" h="65">
                  <a:moveTo>
                    <a:pt x="32" y="65"/>
                  </a:moveTo>
                  <a:lnTo>
                    <a:pt x="32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0" y="40"/>
                  </a:lnTo>
                  <a:lnTo>
                    <a:pt x="46" y="40"/>
                  </a:lnTo>
                  <a:lnTo>
                    <a:pt x="46" y="48"/>
                  </a:lnTo>
                  <a:lnTo>
                    <a:pt x="40" y="48"/>
                  </a:lnTo>
                  <a:lnTo>
                    <a:pt x="40" y="65"/>
                  </a:lnTo>
                  <a:lnTo>
                    <a:pt x="32" y="65"/>
                  </a:lnTo>
                  <a:close/>
                  <a:moveTo>
                    <a:pt x="32" y="40"/>
                  </a:moveTo>
                  <a:lnTo>
                    <a:pt x="32" y="17"/>
                  </a:lnTo>
                  <a:lnTo>
                    <a:pt x="12" y="40"/>
                  </a:lnTo>
                  <a:lnTo>
                    <a:pt x="32" y="4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58" name="Freeform 61"/>
            <p:cNvSpPr>
              <a:spLocks/>
            </p:cNvSpPr>
            <p:nvPr/>
          </p:nvSpPr>
          <p:spPr bwMode="auto">
            <a:xfrm>
              <a:off x="3276" y="2459"/>
              <a:ext cx="43" cy="65"/>
            </a:xfrm>
            <a:custGeom>
              <a:avLst/>
              <a:gdLst>
                <a:gd name="T0" fmla="*/ 0 w 43"/>
                <a:gd name="T1" fmla="*/ 48 h 65"/>
                <a:gd name="T2" fmla="*/ 9 w 43"/>
                <a:gd name="T3" fmla="*/ 45 h 65"/>
                <a:gd name="T4" fmla="*/ 12 w 43"/>
                <a:gd name="T5" fmla="*/ 51 h 65"/>
                <a:gd name="T6" fmla="*/ 15 w 43"/>
                <a:gd name="T7" fmla="*/ 54 h 65"/>
                <a:gd name="T8" fmla="*/ 17 w 43"/>
                <a:gd name="T9" fmla="*/ 57 h 65"/>
                <a:gd name="T10" fmla="*/ 23 w 43"/>
                <a:gd name="T11" fmla="*/ 57 h 65"/>
                <a:gd name="T12" fmla="*/ 29 w 43"/>
                <a:gd name="T13" fmla="*/ 57 h 65"/>
                <a:gd name="T14" fmla="*/ 32 w 43"/>
                <a:gd name="T15" fmla="*/ 54 h 65"/>
                <a:gd name="T16" fmla="*/ 35 w 43"/>
                <a:gd name="T17" fmla="*/ 51 h 65"/>
                <a:gd name="T18" fmla="*/ 35 w 43"/>
                <a:gd name="T19" fmla="*/ 45 h 65"/>
                <a:gd name="T20" fmla="*/ 35 w 43"/>
                <a:gd name="T21" fmla="*/ 40 h 65"/>
                <a:gd name="T22" fmla="*/ 32 w 43"/>
                <a:gd name="T23" fmla="*/ 37 h 65"/>
                <a:gd name="T24" fmla="*/ 29 w 43"/>
                <a:gd name="T25" fmla="*/ 34 h 65"/>
                <a:gd name="T26" fmla="*/ 23 w 43"/>
                <a:gd name="T27" fmla="*/ 31 h 65"/>
                <a:gd name="T28" fmla="*/ 20 w 43"/>
                <a:gd name="T29" fmla="*/ 34 h 65"/>
                <a:gd name="T30" fmla="*/ 17 w 43"/>
                <a:gd name="T31" fmla="*/ 34 h 65"/>
                <a:gd name="T32" fmla="*/ 17 w 43"/>
                <a:gd name="T33" fmla="*/ 25 h 65"/>
                <a:gd name="T34" fmla="*/ 20 w 43"/>
                <a:gd name="T35" fmla="*/ 25 h 65"/>
                <a:gd name="T36" fmla="*/ 20 w 43"/>
                <a:gd name="T37" fmla="*/ 25 h 65"/>
                <a:gd name="T38" fmla="*/ 23 w 43"/>
                <a:gd name="T39" fmla="*/ 25 h 65"/>
                <a:gd name="T40" fmla="*/ 29 w 43"/>
                <a:gd name="T41" fmla="*/ 22 h 65"/>
                <a:gd name="T42" fmla="*/ 32 w 43"/>
                <a:gd name="T43" fmla="*/ 20 h 65"/>
                <a:gd name="T44" fmla="*/ 32 w 43"/>
                <a:gd name="T45" fmla="*/ 17 h 65"/>
                <a:gd name="T46" fmla="*/ 32 w 43"/>
                <a:gd name="T47" fmla="*/ 11 h 65"/>
                <a:gd name="T48" fmla="*/ 29 w 43"/>
                <a:gd name="T49" fmla="*/ 8 h 65"/>
                <a:gd name="T50" fmla="*/ 26 w 43"/>
                <a:gd name="T51" fmla="*/ 8 h 65"/>
                <a:gd name="T52" fmla="*/ 23 w 43"/>
                <a:gd name="T53" fmla="*/ 5 h 65"/>
                <a:gd name="T54" fmla="*/ 17 w 43"/>
                <a:gd name="T55" fmla="*/ 8 h 65"/>
                <a:gd name="T56" fmla="*/ 15 w 43"/>
                <a:gd name="T57" fmla="*/ 8 h 65"/>
                <a:gd name="T58" fmla="*/ 12 w 43"/>
                <a:gd name="T59" fmla="*/ 11 h 65"/>
                <a:gd name="T60" fmla="*/ 12 w 43"/>
                <a:gd name="T61" fmla="*/ 17 h 65"/>
                <a:gd name="T62" fmla="*/ 3 w 43"/>
                <a:gd name="T63" fmla="*/ 17 h 65"/>
                <a:gd name="T64" fmla="*/ 6 w 43"/>
                <a:gd name="T65" fmla="*/ 8 h 65"/>
                <a:gd name="T66" fmla="*/ 9 w 43"/>
                <a:gd name="T67" fmla="*/ 2 h 65"/>
                <a:gd name="T68" fmla="*/ 15 w 43"/>
                <a:gd name="T69" fmla="*/ 0 h 65"/>
                <a:gd name="T70" fmla="*/ 23 w 43"/>
                <a:gd name="T71" fmla="*/ 0 h 65"/>
                <a:gd name="T72" fmla="*/ 26 w 43"/>
                <a:gd name="T73" fmla="*/ 0 h 65"/>
                <a:gd name="T74" fmla="*/ 32 w 43"/>
                <a:gd name="T75" fmla="*/ 2 h 65"/>
                <a:gd name="T76" fmla="*/ 35 w 43"/>
                <a:gd name="T77" fmla="*/ 2 h 65"/>
                <a:gd name="T78" fmla="*/ 37 w 43"/>
                <a:gd name="T79" fmla="*/ 8 h 65"/>
                <a:gd name="T80" fmla="*/ 40 w 43"/>
                <a:gd name="T81" fmla="*/ 11 h 65"/>
                <a:gd name="T82" fmla="*/ 40 w 43"/>
                <a:gd name="T83" fmla="*/ 17 h 65"/>
                <a:gd name="T84" fmla="*/ 40 w 43"/>
                <a:gd name="T85" fmla="*/ 20 h 65"/>
                <a:gd name="T86" fmla="*/ 37 w 43"/>
                <a:gd name="T87" fmla="*/ 22 h 65"/>
                <a:gd name="T88" fmla="*/ 35 w 43"/>
                <a:gd name="T89" fmla="*/ 25 h 65"/>
                <a:gd name="T90" fmla="*/ 32 w 43"/>
                <a:gd name="T91" fmla="*/ 28 h 65"/>
                <a:gd name="T92" fmla="*/ 37 w 43"/>
                <a:gd name="T93" fmla="*/ 31 h 65"/>
                <a:gd name="T94" fmla="*/ 40 w 43"/>
                <a:gd name="T95" fmla="*/ 34 h 65"/>
                <a:gd name="T96" fmla="*/ 43 w 43"/>
                <a:gd name="T97" fmla="*/ 40 h 65"/>
                <a:gd name="T98" fmla="*/ 43 w 43"/>
                <a:gd name="T99" fmla="*/ 45 h 65"/>
                <a:gd name="T100" fmla="*/ 43 w 43"/>
                <a:gd name="T101" fmla="*/ 54 h 65"/>
                <a:gd name="T102" fmla="*/ 37 w 43"/>
                <a:gd name="T103" fmla="*/ 60 h 65"/>
                <a:gd name="T104" fmla="*/ 32 w 43"/>
                <a:gd name="T105" fmla="*/ 65 h 65"/>
                <a:gd name="T106" fmla="*/ 23 w 43"/>
                <a:gd name="T107" fmla="*/ 65 h 65"/>
                <a:gd name="T108" fmla="*/ 15 w 43"/>
                <a:gd name="T109" fmla="*/ 65 h 65"/>
                <a:gd name="T110" fmla="*/ 9 w 43"/>
                <a:gd name="T111" fmla="*/ 60 h 65"/>
                <a:gd name="T112" fmla="*/ 3 w 43"/>
                <a:gd name="T113" fmla="*/ 54 h 65"/>
                <a:gd name="T114" fmla="*/ 0 w 43"/>
                <a:gd name="T115" fmla="*/ 48 h 6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3"/>
                <a:gd name="T175" fmla="*/ 0 h 65"/>
                <a:gd name="T176" fmla="*/ 43 w 43"/>
                <a:gd name="T177" fmla="*/ 65 h 65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3" h="65">
                  <a:moveTo>
                    <a:pt x="0" y="48"/>
                  </a:moveTo>
                  <a:lnTo>
                    <a:pt x="9" y="45"/>
                  </a:lnTo>
                  <a:lnTo>
                    <a:pt x="12" y="51"/>
                  </a:lnTo>
                  <a:lnTo>
                    <a:pt x="15" y="54"/>
                  </a:lnTo>
                  <a:lnTo>
                    <a:pt x="17" y="57"/>
                  </a:lnTo>
                  <a:lnTo>
                    <a:pt x="23" y="57"/>
                  </a:lnTo>
                  <a:lnTo>
                    <a:pt x="29" y="57"/>
                  </a:lnTo>
                  <a:lnTo>
                    <a:pt x="32" y="54"/>
                  </a:lnTo>
                  <a:lnTo>
                    <a:pt x="35" y="51"/>
                  </a:lnTo>
                  <a:lnTo>
                    <a:pt x="35" y="45"/>
                  </a:lnTo>
                  <a:lnTo>
                    <a:pt x="35" y="40"/>
                  </a:lnTo>
                  <a:lnTo>
                    <a:pt x="32" y="37"/>
                  </a:lnTo>
                  <a:lnTo>
                    <a:pt x="29" y="34"/>
                  </a:lnTo>
                  <a:lnTo>
                    <a:pt x="23" y="31"/>
                  </a:lnTo>
                  <a:lnTo>
                    <a:pt x="20" y="34"/>
                  </a:lnTo>
                  <a:lnTo>
                    <a:pt x="17" y="34"/>
                  </a:lnTo>
                  <a:lnTo>
                    <a:pt x="17" y="25"/>
                  </a:lnTo>
                  <a:lnTo>
                    <a:pt x="20" y="25"/>
                  </a:lnTo>
                  <a:lnTo>
                    <a:pt x="23" y="25"/>
                  </a:lnTo>
                  <a:lnTo>
                    <a:pt x="29" y="22"/>
                  </a:lnTo>
                  <a:lnTo>
                    <a:pt x="32" y="20"/>
                  </a:lnTo>
                  <a:lnTo>
                    <a:pt x="32" y="17"/>
                  </a:lnTo>
                  <a:lnTo>
                    <a:pt x="32" y="11"/>
                  </a:lnTo>
                  <a:lnTo>
                    <a:pt x="29" y="8"/>
                  </a:lnTo>
                  <a:lnTo>
                    <a:pt x="26" y="8"/>
                  </a:lnTo>
                  <a:lnTo>
                    <a:pt x="23" y="5"/>
                  </a:lnTo>
                  <a:lnTo>
                    <a:pt x="17" y="8"/>
                  </a:lnTo>
                  <a:lnTo>
                    <a:pt x="15" y="8"/>
                  </a:lnTo>
                  <a:lnTo>
                    <a:pt x="12" y="11"/>
                  </a:lnTo>
                  <a:lnTo>
                    <a:pt x="12" y="17"/>
                  </a:lnTo>
                  <a:lnTo>
                    <a:pt x="3" y="17"/>
                  </a:lnTo>
                  <a:lnTo>
                    <a:pt x="6" y="8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5" y="2"/>
                  </a:lnTo>
                  <a:lnTo>
                    <a:pt x="37" y="8"/>
                  </a:lnTo>
                  <a:lnTo>
                    <a:pt x="40" y="11"/>
                  </a:lnTo>
                  <a:lnTo>
                    <a:pt x="40" y="17"/>
                  </a:lnTo>
                  <a:lnTo>
                    <a:pt x="40" y="20"/>
                  </a:lnTo>
                  <a:lnTo>
                    <a:pt x="37" y="22"/>
                  </a:lnTo>
                  <a:lnTo>
                    <a:pt x="35" y="25"/>
                  </a:lnTo>
                  <a:lnTo>
                    <a:pt x="32" y="28"/>
                  </a:lnTo>
                  <a:lnTo>
                    <a:pt x="37" y="31"/>
                  </a:lnTo>
                  <a:lnTo>
                    <a:pt x="40" y="34"/>
                  </a:lnTo>
                  <a:lnTo>
                    <a:pt x="43" y="40"/>
                  </a:lnTo>
                  <a:lnTo>
                    <a:pt x="43" y="45"/>
                  </a:lnTo>
                  <a:lnTo>
                    <a:pt x="43" y="54"/>
                  </a:lnTo>
                  <a:lnTo>
                    <a:pt x="37" y="60"/>
                  </a:lnTo>
                  <a:lnTo>
                    <a:pt x="32" y="65"/>
                  </a:lnTo>
                  <a:lnTo>
                    <a:pt x="23" y="65"/>
                  </a:lnTo>
                  <a:lnTo>
                    <a:pt x="15" y="65"/>
                  </a:lnTo>
                  <a:lnTo>
                    <a:pt x="9" y="60"/>
                  </a:lnTo>
                  <a:lnTo>
                    <a:pt x="3" y="54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59" name="Freeform 62"/>
            <p:cNvSpPr>
              <a:spLocks noEditPoints="1"/>
            </p:cNvSpPr>
            <p:nvPr/>
          </p:nvSpPr>
          <p:spPr bwMode="auto">
            <a:xfrm>
              <a:off x="2873" y="2353"/>
              <a:ext cx="34" cy="48"/>
            </a:xfrm>
            <a:custGeom>
              <a:avLst/>
              <a:gdLst>
                <a:gd name="T0" fmla="*/ 20 w 34"/>
                <a:gd name="T1" fmla="*/ 48 h 48"/>
                <a:gd name="T2" fmla="*/ 20 w 34"/>
                <a:gd name="T3" fmla="*/ 37 h 48"/>
                <a:gd name="T4" fmla="*/ 0 w 34"/>
                <a:gd name="T5" fmla="*/ 37 h 48"/>
                <a:gd name="T6" fmla="*/ 0 w 34"/>
                <a:gd name="T7" fmla="*/ 31 h 48"/>
                <a:gd name="T8" fmla="*/ 23 w 34"/>
                <a:gd name="T9" fmla="*/ 0 h 48"/>
                <a:gd name="T10" fmla="*/ 28 w 34"/>
                <a:gd name="T11" fmla="*/ 0 h 48"/>
                <a:gd name="T12" fmla="*/ 28 w 34"/>
                <a:gd name="T13" fmla="*/ 31 h 48"/>
                <a:gd name="T14" fmla="*/ 34 w 34"/>
                <a:gd name="T15" fmla="*/ 31 h 48"/>
                <a:gd name="T16" fmla="*/ 34 w 34"/>
                <a:gd name="T17" fmla="*/ 37 h 48"/>
                <a:gd name="T18" fmla="*/ 28 w 34"/>
                <a:gd name="T19" fmla="*/ 37 h 48"/>
                <a:gd name="T20" fmla="*/ 28 w 34"/>
                <a:gd name="T21" fmla="*/ 48 h 48"/>
                <a:gd name="T22" fmla="*/ 20 w 34"/>
                <a:gd name="T23" fmla="*/ 48 h 48"/>
                <a:gd name="T24" fmla="*/ 20 w 34"/>
                <a:gd name="T25" fmla="*/ 31 h 48"/>
                <a:gd name="T26" fmla="*/ 20 w 34"/>
                <a:gd name="T27" fmla="*/ 11 h 48"/>
                <a:gd name="T28" fmla="*/ 6 w 34"/>
                <a:gd name="T29" fmla="*/ 31 h 48"/>
                <a:gd name="T30" fmla="*/ 20 w 34"/>
                <a:gd name="T31" fmla="*/ 31 h 4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4"/>
                <a:gd name="T49" fmla="*/ 0 h 48"/>
                <a:gd name="T50" fmla="*/ 34 w 34"/>
                <a:gd name="T51" fmla="*/ 48 h 4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4" h="48">
                  <a:moveTo>
                    <a:pt x="20" y="48"/>
                  </a:moveTo>
                  <a:lnTo>
                    <a:pt x="20" y="37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28" y="31"/>
                  </a:lnTo>
                  <a:lnTo>
                    <a:pt x="34" y="31"/>
                  </a:lnTo>
                  <a:lnTo>
                    <a:pt x="34" y="37"/>
                  </a:lnTo>
                  <a:lnTo>
                    <a:pt x="28" y="37"/>
                  </a:lnTo>
                  <a:lnTo>
                    <a:pt x="28" y="48"/>
                  </a:lnTo>
                  <a:lnTo>
                    <a:pt x="20" y="48"/>
                  </a:lnTo>
                  <a:close/>
                  <a:moveTo>
                    <a:pt x="20" y="31"/>
                  </a:moveTo>
                  <a:lnTo>
                    <a:pt x="20" y="11"/>
                  </a:lnTo>
                  <a:lnTo>
                    <a:pt x="6" y="31"/>
                  </a:lnTo>
                  <a:lnTo>
                    <a:pt x="2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60" name="Freeform 63"/>
            <p:cNvSpPr>
              <a:spLocks/>
            </p:cNvSpPr>
            <p:nvPr/>
          </p:nvSpPr>
          <p:spPr bwMode="auto">
            <a:xfrm>
              <a:off x="3022" y="2353"/>
              <a:ext cx="34" cy="48"/>
            </a:xfrm>
            <a:custGeom>
              <a:avLst/>
              <a:gdLst>
                <a:gd name="T0" fmla="*/ 0 w 34"/>
                <a:gd name="T1" fmla="*/ 37 h 48"/>
                <a:gd name="T2" fmla="*/ 8 w 34"/>
                <a:gd name="T3" fmla="*/ 34 h 48"/>
                <a:gd name="T4" fmla="*/ 8 w 34"/>
                <a:gd name="T5" fmla="*/ 40 h 48"/>
                <a:gd name="T6" fmla="*/ 11 w 34"/>
                <a:gd name="T7" fmla="*/ 43 h 48"/>
                <a:gd name="T8" fmla="*/ 14 w 34"/>
                <a:gd name="T9" fmla="*/ 43 h 48"/>
                <a:gd name="T10" fmla="*/ 17 w 34"/>
                <a:gd name="T11" fmla="*/ 43 h 48"/>
                <a:gd name="T12" fmla="*/ 20 w 34"/>
                <a:gd name="T13" fmla="*/ 43 h 48"/>
                <a:gd name="T14" fmla="*/ 23 w 34"/>
                <a:gd name="T15" fmla="*/ 40 h 48"/>
                <a:gd name="T16" fmla="*/ 25 w 34"/>
                <a:gd name="T17" fmla="*/ 37 h 48"/>
                <a:gd name="T18" fmla="*/ 25 w 34"/>
                <a:gd name="T19" fmla="*/ 34 h 48"/>
                <a:gd name="T20" fmla="*/ 25 w 34"/>
                <a:gd name="T21" fmla="*/ 31 h 48"/>
                <a:gd name="T22" fmla="*/ 23 w 34"/>
                <a:gd name="T23" fmla="*/ 25 h 48"/>
                <a:gd name="T24" fmla="*/ 20 w 34"/>
                <a:gd name="T25" fmla="*/ 25 h 48"/>
                <a:gd name="T26" fmla="*/ 17 w 34"/>
                <a:gd name="T27" fmla="*/ 25 h 48"/>
                <a:gd name="T28" fmla="*/ 14 w 34"/>
                <a:gd name="T29" fmla="*/ 25 h 48"/>
                <a:gd name="T30" fmla="*/ 14 w 34"/>
                <a:gd name="T31" fmla="*/ 25 h 48"/>
                <a:gd name="T32" fmla="*/ 14 w 34"/>
                <a:gd name="T33" fmla="*/ 20 h 48"/>
                <a:gd name="T34" fmla="*/ 14 w 34"/>
                <a:gd name="T35" fmla="*/ 20 h 48"/>
                <a:gd name="T36" fmla="*/ 14 w 34"/>
                <a:gd name="T37" fmla="*/ 20 h 48"/>
                <a:gd name="T38" fmla="*/ 17 w 34"/>
                <a:gd name="T39" fmla="*/ 20 h 48"/>
                <a:gd name="T40" fmla="*/ 20 w 34"/>
                <a:gd name="T41" fmla="*/ 17 h 48"/>
                <a:gd name="T42" fmla="*/ 23 w 34"/>
                <a:gd name="T43" fmla="*/ 14 h 48"/>
                <a:gd name="T44" fmla="*/ 23 w 34"/>
                <a:gd name="T45" fmla="*/ 11 h 48"/>
                <a:gd name="T46" fmla="*/ 23 w 34"/>
                <a:gd name="T47" fmla="*/ 8 h 48"/>
                <a:gd name="T48" fmla="*/ 23 w 34"/>
                <a:gd name="T49" fmla="*/ 5 h 48"/>
                <a:gd name="T50" fmla="*/ 20 w 34"/>
                <a:gd name="T51" fmla="*/ 5 h 48"/>
                <a:gd name="T52" fmla="*/ 17 w 34"/>
                <a:gd name="T53" fmla="*/ 5 h 48"/>
                <a:gd name="T54" fmla="*/ 14 w 34"/>
                <a:gd name="T55" fmla="*/ 5 h 48"/>
                <a:gd name="T56" fmla="*/ 11 w 34"/>
                <a:gd name="T57" fmla="*/ 5 h 48"/>
                <a:gd name="T58" fmla="*/ 8 w 34"/>
                <a:gd name="T59" fmla="*/ 8 h 48"/>
                <a:gd name="T60" fmla="*/ 8 w 34"/>
                <a:gd name="T61" fmla="*/ 14 h 48"/>
                <a:gd name="T62" fmla="*/ 2 w 34"/>
                <a:gd name="T63" fmla="*/ 11 h 48"/>
                <a:gd name="T64" fmla="*/ 2 w 34"/>
                <a:gd name="T65" fmla="*/ 5 h 48"/>
                <a:gd name="T66" fmla="*/ 5 w 34"/>
                <a:gd name="T67" fmla="*/ 3 h 48"/>
                <a:gd name="T68" fmla="*/ 11 w 34"/>
                <a:gd name="T69" fmla="*/ 0 h 48"/>
                <a:gd name="T70" fmla="*/ 17 w 34"/>
                <a:gd name="T71" fmla="*/ 0 h 48"/>
                <a:gd name="T72" fmla="*/ 20 w 34"/>
                <a:gd name="T73" fmla="*/ 0 h 48"/>
                <a:gd name="T74" fmla="*/ 23 w 34"/>
                <a:gd name="T75" fmla="*/ 0 h 48"/>
                <a:gd name="T76" fmla="*/ 25 w 34"/>
                <a:gd name="T77" fmla="*/ 3 h 48"/>
                <a:gd name="T78" fmla="*/ 28 w 34"/>
                <a:gd name="T79" fmla="*/ 5 h 48"/>
                <a:gd name="T80" fmla="*/ 28 w 34"/>
                <a:gd name="T81" fmla="*/ 8 h 48"/>
                <a:gd name="T82" fmla="*/ 31 w 34"/>
                <a:gd name="T83" fmla="*/ 11 h 48"/>
                <a:gd name="T84" fmla="*/ 28 w 34"/>
                <a:gd name="T85" fmla="*/ 14 h 48"/>
                <a:gd name="T86" fmla="*/ 28 w 34"/>
                <a:gd name="T87" fmla="*/ 17 h 48"/>
                <a:gd name="T88" fmla="*/ 25 w 34"/>
                <a:gd name="T89" fmla="*/ 20 h 48"/>
                <a:gd name="T90" fmla="*/ 23 w 34"/>
                <a:gd name="T91" fmla="*/ 23 h 48"/>
                <a:gd name="T92" fmla="*/ 28 w 34"/>
                <a:gd name="T93" fmla="*/ 23 h 48"/>
                <a:gd name="T94" fmla="*/ 31 w 34"/>
                <a:gd name="T95" fmla="*/ 25 h 48"/>
                <a:gd name="T96" fmla="*/ 31 w 34"/>
                <a:gd name="T97" fmla="*/ 28 h 48"/>
                <a:gd name="T98" fmla="*/ 34 w 34"/>
                <a:gd name="T99" fmla="*/ 34 h 48"/>
                <a:gd name="T100" fmla="*/ 31 w 34"/>
                <a:gd name="T101" fmla="*/ 40 h 48"/>
                <a:gd name="T102" fmla="*/ 28 w 34"/>
                <a:gd name="T103" fmla="*/ 45 h 48"/>
                <a:gd name="T104" fmla="*/ 23 w 34"/>
                <a:gd name="T105" fmla="*/ 48 h 48"/>
                <a:gd name="T106" fmla="*/ 17 w 34"/>
                <a:gd name="T107" fmla="*/ 48 h 48"/>
                <a:gd name="T108" fmla="*/ 11 w 34"/>
                <a:gd name="T109" fmla="*/ 48 h 48"/>
                <a:gd name="T110" fmla="*/ 5 w 34"/>
                <a:gd name="T111" fmla="*/ 45 h 48"/>
                <a:gd name="T112" fmla="*/ 2 w 34"/>
                <a:gd name="T113" fmla="*/ 40 h 48"/>
                <a:gd name="T114" fmla="*/ 0 w 34"/>
                <a:gd name="T115" fmla="*/ 37 h 4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4"/>
                <a:gd name="T175" fmla="*/ 0 h 48"/>
                <a:gd name="T176" fmla="*/ 34 w 34"/>
                <a:gd name="T177" fmla="*/ 48 h 4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4" h="48">
                  <a:moveTo>
                    <a:pt x="0" y="37"/>
                  </a:moveTo>
                  <a:lnTo>
                    <a:pt x="8" y="34"/>
                  </a:lnTo>
                  <a:lnTo>
                    <a:pt x="8" y="40"/>
                  </a:lnTo>
                  <a:lnTo>
                    <a:pt x="11" y="43"/>
                  </a:lnTo>
                  <a:lnTo>
                    <a:pt x="14" y="43"/>
                  </a:lnTo>
                  <a:lnTo>
                    <a:pt x="17" y="43"/>
                  </a:lnTo>
                  <a:lnTo>
                    <a:pt x="20" y="43"/>
                  </a:lnTo>
                  <a:lnTo>
                    <a:pt x="23" y="40"/>
                  </a:lnTo>
                  <a:lnTo>
                    <a:pt x="25" y="37"/>
                  </a:lnTo>
                  <a:lnTo>
                    <a:pt x="25" y="34"/>
                  </a:lnTo>
                  <a:lnTo>
                    <a:pt x="25" y="31"/>
                  </a:lnTo>
                  <a:lnTo>
                    <a:pt x="23" y="25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4" y="25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0" y="17"/>
                  </a:lnTo>
                  <a:lnTo>
                    <a:pt x="23" y="14"/>
                  </a:lnTo>
                  <a:lnTo>
                    <a:pt x="23" y="11"/>
                  </a:lnTo>
                  <a:lnTo>
                    <a:pt x="23" y="8"/>
                  </a:lnTo>
                  <a:lnTo>
                    <a:pt x="23" y="5"/>
                  </a:lnTo>
                  <a:lnTo>
                    <a:pt x="20" y="5"/>
                  </a:lnTo>
                  <a:lnTo>
                    <a:pt x="17" y="5"/>
                  </a:lnTo>
                  <a:lnTo>
                    <a:pt x="14" y="5"/>
                  </a:lnTo>
                  <a:lnTo>
                    <a:pt x="11" y="5"/>
                  </a:lnTo>
                  <a:lnTo>
                    <a:pt x="8" y="8"/>
                  </a:lnTo>
                  <a:lnTo>
                    <a:pt x="8" y="14"/>
                  </a:lnTo>
                  <a:lnTo>
                    <a:pt x="2" y="11"/>
                  </a:lnTo>
                  <a:lnTo>
                    <a:pt x="2" y="5"/>
                  </a:lnTo>
                  <a:lnTo>
                    <a:pt x="5" y="3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0"/>
                  </a:lnTo>
                  <a:lnTo>
                    <a:pt x="25" y="3"/>
                  </a:lnTo>
                  <a:lnTo>
                    <a:pt x="28" y="5"/>
                  </a:lnTo>
                  <a:lnTo>
                    <a:pt x="28" y="8"/>
                  </a:lnTo>
                  <a:lnTo>
                    <a:pt x="31" y="11"/>
                  </a:lnTo>
                  <a:lnTo>
                    <a:pt x="28" y="14"/>
                  </a:lnTo>
                  <a:lnTo>
                    <a:pt x="28" y="17"/>
                  </a:lnTo>
                  <a:lnTo>
                    <a:pt x="25" y="20"/>
                  </a:lnTo>
                  <a:lnTo>
                    <a:pt x="23" y="23"/>
                  </a:lnTo>
                  <a:lnTo>
                    <a:pt x="28" y="23"/>
                  </a:lnTo>
                  <a:lnTo>
                    <a:pt x="31" y="25"/>
                  </a:lnTo>
                  <a:lnTo>
                    <a:pt x="31" y="28"/>
                  </a:lnTo>
                  <a:lnTo>
                    <a:pt x="34" y="34"/>
                  </a:lnTo>
                  <a:lnTo>
                    <a:pt x="31" y="40"/>
                  </a:lnTo>
                  <a:lnTo>
                    <a:pt x="28" y="45"/>
                  </a:lnTo>
                  <a:lnTo>
                    <a:pt x="23" y="48"/>
                  </a:lnTo>
                  <a:lnTo>
                    <a:pt x="17" y="48"/>
                  </a:lnTo>
                  <a:lnTo>
                    <a:pt x="11" y="48"/>
                  </a:lnTo>
                  <a:lnTo>
                    <a:pt x="5" y="45"/>
                  </a:lnTo>
                  <a:lnTo>
                    <a:pt x="2" y="40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61" name="Freeform 64"/>
            <p:cNvSpPr>
              <a:spLocks/>
            </p:cNvSpPr>
            <p:nvPr/>
          </p:nvSpPr>
          <p:spPr bwMode="auto">
            <a:xfrm>
              <a:off x="3099" y="2353"/>
              <a:ext cx="31" cy="48"/>
            </a:xfrm>
            <a:custGeom>
              <a:avLst/>
              <a:gdLst>
                <a:gd name="T0" fmla="*/ 0 w 31"/>
                <a:gd name="T1" fmla="*/ 37 h 48"/>
                <a:gd name="T2" fmla="*/ 6 w 31"/>
                <a:gd name="T3" fmla="*/ 34 h 48"/>
                <a:gd name="T4" fmla="*/ 8 w 31"/>
                <a:gd name="T5" fmla="*/ 40 h 48"/>
                <a:gd name="T6" fmla="*/ 8 w 31"/>
                <a:gd name="T7" fmla="*/ 43 h 48"/>
                <a:gd name="T8" fmla="*/ 11 w 31"/>
                <a:gd name="T9" fmla="*/ 43 h 48"/>
                <a:gd name="T10" fmla="*/ 14 w 31"/>
                <a:gd name="T11" fmla="*/ 43 h 48"/>
                <a:gd name="T12" fmla="*/ 20 w 31"/>
                <a:gd name="T13" fmla="*/ 43 h 48"/>
                <a:gd name="T14" fmla="*/ 23 w 31"/>
                <a:gd name="T15" fmla="*/ 40 h 48"/>
                <a:gd name="T16" fmla="*/ 26 w 31"/>
                <a:gd name="T17" fmla="*/ 37 h 48"/>
                <a:gd name="T18" fmla="*/ 26 w 31"/>
                <a:gd name="T19" fmla="*/ 34 h 48"/>
                <a:gd name="T20" fmla="*/ 26 w 31"/>
                <a:gd name="T21" fmla="*/ 31 h 48"/>
                <a:gd name="T22" fmla="*/ 23 w 31"/>
                <a:gd name="T23" fmla="*/ 25 h 48"/>
                <a:gd name="T24" fmla="*/ 20 w 31"/>
                <a:gd name="T25" fmla="*/ 25 h 48"/>
                <a:gd name="T26" fmla="*/ 17 w 31"/>
                <a:gd name="T27" fmla="*/ 25 h 48"/>
                <a:gd name="T28" fmla="*/ 14 w 31"/>
                <a:gd name="T29" fmla="*/ 25 h 48"/>
                <a:gd name="T30" fmla="*/ 11 w 31"/>
                <a:gd name="T31" fmla="*/ 25 h 48"/>
                <a:gd name="T32" fmla="*/ 11 w 31"/>
                <a:gd name="T33" fmla="*/ 20 h 48"/>
                <a:gd name="T34" fmla="*/ 14 w 31"/>
                <a:gd name="T35" fmla="*/ 20 h 48"/>
                <a:gd name="T36" fmla="*/ 14 w 31"/>
                <a:gd name="T37" fmla="*/ 20 h 48"/>
                <a:gd name="T38" fmla="*/ 17 w 31"/>
                <a:gd name="T39" fmla="*/ 20 h 48"/>
                <a:gd name="T40" fmla="*/ 20 w 31"/>
                <a:gd name="T41" fmla="*/ 17 h 48"/>
                <a:gd name="T42" fmla="*/ 23 w 31"/>
                <a:gd name="T43" fmla="*/ 14 h 48"/>
                <a:gd name="T44" fmla="*/ 23 w 31"/>
                <a:gd name="T45" fmla="*/ 11 h 48"/>
                <a:gd name="T46" fmla="*/ 23 w 31"/>
                <a:gd name="T47" fmla="*/ 8 h 48"/>
                <a:gd name="T48" fmla="*/ 20 w 31"/>
                <a:gd name="T49" fmla="*/ 5 h 48"/>
                <a:gd name="T50" fmla="*/ 17 w 31"/>
                <a:gd name="T51" fmla="*/ 5 h 48"/>
                <a:gd name="T52" fmla="*/ 14 w 31"/>
                <a:gd name="T53" fmla="*/ 5 h 48"/>
                <a:gd name="T54" fmla="*/ 11 w 31"/>
                <a:gd name="T55" fmla="*/ 5 h 48"/>
                <a:gd name="T56" fmla="*/ 8 w 31"/>
                <a:gd name="T57" fmla="*/ 5 h 48"/>
                <a:gd name="T58" fmla="*/ 8 w 31"/>
                <a:gd name="T59" fmla="*/ 8 h 48"/>
                <a:gd name="T60" fmla="*/ 6 w 31"/>
                <a:gd name="T61" fmla="*/ 14 h 48"/>
                <a:gd name="T62" fmla="*/ 0 w 31"/>
                <a:gd name="T63" fmla="*/ 11 h 48"/>
                <a:gd name="T64" fmla="*/ 3 w 31"/>
                <a:gd name="T65" fmla="*/ 5 h 48"/>
                <a:gd name="T66" fmla="*/ 6 w 31"/>
                <a:gd name="T67" fmla="*/ 3 h 48"/>
                <a:gd name="T68" fmla="*/ 8 w 31"/>
                <a:gd name="T69" fmla="*/ 0 h 48"/>
                <a:gd name="T70" fmla="*/ 14 w 31"/>
                <a:gd name="T71" fmla="*/ 0 h 48"/>
                <a:gd name="T72" fmla="*/ 20 w 31"/>
                <a:gd name="T73" fmla="*/ 0 h 48"/>
                <a:gd name="T74" fmla="*/ 23 w 31"/>
                <a:gd name="T75" fmla="*/ 0 h 48"/>
                <a:gd name="T76" fmla="*/ 26 w 31"/>
                <a:gd name="T77" fmla="*/ 3 h 48"/>
                <a:gd name="T78" fmla="*/ 26 w 31"/>
                <a:gd name="T79" fmla="*/ 5 h 48"/>
                <a:gd name="T80" fmla="*/ 28 w 31"/>
                <a:gd name="T81" fmla="*/ 8 h 48"/>
                <a:gd name="T82" fmla="*/ 28 w 31"/>
                <a:gd name="T83" fmla="*/ 11 h 48"/>
                <a:gd name="T84" fmla="*/ 28 w 31"/>
                <a:gd name="T85" fmla="*/ 14 h 48"/>
                <a:gd name="T86" fmla="*/ 28 w 31"/>
                <a:gd name="T87" fmla="*/ 17 h 48"/>
                <a:gd name="T88" fmla="*/ 26 w 31"/>
                <a:gd name="T89" fmla="*/ 20 h 48"/>
                <a:gd name="T90" fmla="*/ 23 w 31"/>
                <a:gd name="T91" fmla="*/ 23 h 48"/>
                <a:gd name="T92" fmla="*/ 26 w 31"/>
                <a:gd name="T93" fmla="*/ 23 h 48"/>
                <a:gd name="T94" fmla="*/ 28 w 31"/>
                <a:gd name="T95" fmla="*/ 25 h 48"/>
                <a:gd name="T96" fmla="*/ 31 w 31"/>
                <a:gd name="T97" fmla="*/ 28 h 48"/>
                <a:gd name="T98" fmla="*/ 31 w 31"/>
                <a:gd name="T99" fmla="*/ 34 h 48"/>
                <a:gd name="T100" fmla="*/ 31 w 31"/>
                <a:gd name="T101" fmla="*/ 40 h 48"/>
                <a:gd name="T102" fmla="*/ 26 w 31"/>
                <a:gd name="T103" fmla="*/ 45 h 48"/>
                <a:gd name="T104" fmla="*/ 23 w 31"/>
                <a:gd name="T105" fmla="*/ 48 h 48"/>
                <a:gd name="T106" fmla="*/ 14 w 31"/>
                <a:gd name="T107" fmla="*/ 48 h 48"/>
                <a:gd name="T108" fmla="*/ 8 w 31"/>
                <a:gd name="T109" fmla="*/ 48 h 48"/>
                <a:gd name="T110" fmla="*/ 6 w 31"/>
                <a:gd name="T111" fmla="*/ 45 h 48"/>
                <a:gd name="T112" fmla="*/ 0 w 31"/>
                <a:gd name="T113" fmla="*/ 40 h 48"/>
                <a:gd name="T114" fmla="*/ 0 w 31"/>
                <a:gd name="T115" fmla="*/ 37 h 4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"/>
                <a:gd name="T175" fmla="*/ 0 h 48"/>
                <a:gd name="T176" fmla="*/ 31 w 31"/>
                <a:gd name="T177" fmla="*/ 48 h 4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" h="48">
                  <a:moveTo>
                    <a:pt x="0" y="37"/>
                  </a:moveTo>
                  <a:lnTo>
                    <a:pt x="6" y="34"/>
                  </a:lnTo>
                  <a:lnTo>
                    <a:pt x="8" y="40"/>
                  </a:lnTo>
                  <a:lnTo>
                    <a:pt x="8" y="43"/>
                  </a:lnTo>
                  <a:lnTo>
                    <a:pt x="11" y="43"/>
                  </a:lnTo>
                  <a:lnTo>
                    <a:pt x="14" y="43"/>
                  </a:lnTo>
                  <a:lnTo>
                    <a:pt x="20" y="43"/>
                  </a:lnTo>
                  <a:lnTo>
                    <a:pt x="23" y="40"/>
                  </a:lnTo>
                  <a:lnTo>
                    <a:pt x="26" y="37"/>
                  </a:lnTo>
                  <a:lnTo>
                    <a:pt x="26" y="34"/>
                  </a:lnTo>
                  <a:lnTo>
                    <a:pt x="26" y="31"/>
                  </a:lnTo>
                  <a:lnTo>
                    <a:pt x="23" y="25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4" y="25"/>
                  </a:lnTo>
                  <a:lnTo>
                    <a:pt x="11" y="25"/>
                  </a:lnTo>
                  <a:lnTo>
                    <a:pt x="11" y="20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0" y="17"/>
                  </a:lnTo>
                  <a:lnTo>
                    <a:pt x="23" y="14"/>
                  </a:lnTo>
                  <a:lnTo>
                    <a:pt x="23" y="11"/>
                  </a:lnTo>
                  <a:lnTo>
                    <a:pt x="23" y="8"/>
                  </a:lnTo>
                  <a:lnTo>
                    <a:pt x="20" y="5"/>
                  </a:lnTo>
                  <a:lnTo>
                    <a:pt x="17" y="5"/>
                  </a:lnTo>
                  <a:lnTo>
                    <a:pt x="14" y="5"/>
                  </a:lnTo>
                  <a:lnTo>
                    <a:pt x="11" y="5"/>
                  </a:lnTo>
                  <a:lnTo>
                    <a:pt x="8" y="5"/>
                  </a:lnTo>
                  <a:lnTo>
                    <a:pt x="8" y="8"/>
                  </a:lnTo>
                  <a:lnTo>
                    <a:pt x="6" y="14"/>
                  </a:lnTo>
                  <a:lnTo>
                    <a:pt x="0" y="11"/>
                  </a:lnTo>
                  <a:lnTo>
                    <a:pt x="3" y="5"/>
                  </a:lnTo>
                  <a:lnTo>
                    <a:pt x="6" y="3"/>
                  </a:lnTo>
                  <a:lnTo>
                    <a:pt x="8" y="0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3" y="0"/>
                  </a:lnTo>
                  <a:lnTo>
                    <a:pt x="26" y="3"/>
                  </a:lnTo>
                  <a:lnTo>
                    <a:pt x="26" y="5"/>
                  </a:lnTo>
                  <a:lnTo>
                    <a:pt x="28" y="8"/>
                  </a:lnTo>
                  <a:lnTo>
                    <a:pt x="28" y="11"/>
                  </a:lnTo>
                  <a:lnTo>
                    <a:pt x="28" y="14"/>
                  </a:lnTo>
                  <a:lnTo>
                    <a:pt x="28" y="17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6" y="23"/>
                  </a:lnTo>
                  <a:lnTo>
                    <a:pt x="28" y="25"/>
                  </a:lnTo>
                  <a:lnTo>
                    <a:pt x="31" y="28"/>
                  </a:lnTo>
                  <a:lnTo>
                    <a:pt x="31" y="34"/>
                  </a:lnTo>
                  <a:lnTo>
                    <a:pt x="31" y="40"/>
                  </a:lnTo>
                  <a:lnTo>
                    <a:pt x="26" y="45"/>
                  </a:lnTo>
                  <a:lnTo>
                    <a:pt x="23" y="48"/>
                  </a:lnTo>
                  <a:lnTo>
                    <a:pt x="14" y="48"/>
                  </a:lnTo>
                  <a:lnTo>
                    <a:pt x="8" y="48"/>
                  </a:lnTo>
                  <a:lnTo>
                    <a:pt x="6" y="45"/>
                  </a:lnTo>
                  <a:lnTo>
                    <a:pt x="0" y="40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62" name="Freeform 65"/>
            <p:cNvSpPr>
              <a:spLocks noEditPoints="1"/>
            </p:cNvSpPr>
            <p:nvPr/>
          </p:nvSpPr>
          <p:spPr bwMode="auto">
            <a:xfrm>
              <a:off x="2873" y="2427"/>
              <a:ext cx="34" cy="49"/>
            </a:xfrm>
            <a:custGeom>
              <a:avLst/>
              <a:gdLst>
                <a:gd name="T0" fmla="*/ 20 w 34"/>
                <a:gd name="T1" fmla="*/ 49 h 49"/>
                <a:gd name="T2" fmla="*/ 20 w 34"/>
                <a:gd name="T3" fmla="*/ 37 h 49"/>
                <a:gd name="T4" fmla="*/ 0 w 34"/>
                <a:gd name="T5" fmla="*/ 37 h 49"/>
                <a:gd name="T6" fmla="*/ 0 w 34"/>
                <a:gd name="T7" fmla="*/ 29 h 49"/>
                <a:gd name="T8" fmla="*/ 23 w 34"/>
                <a:gd name="T9" fmla="*/ 0 h 49"/>
                <a:gd name="T10" fmla="*/ 28 w 34"/>
                <a:gd name="T11" fmla="*/ 0 h 49"/>
                <a:gd name="T12" fmla="*/ 28 w 34"/>
                <a:gd name="T13" fmla="*/ 29 h 49"/>
                <a:gd name="T14" fmla="*/ 34 w 34"/>
                <a:gd name="T15" fmla="*/ 29 h 49"/>
                <a:gd name="T16" fmla="*/ 34 w 34"/>
                <a:gd name="T17" fmla="*/ 37 h 49"/>
                <a:gd name="T18" fmla="*/ 28 w 34"/>
                <a:gd name="T19" fmla="*/ 37 h 49"/>
                <a:gd name="T20" fmla="*/ 28 w 34"/>
                <a:gd name="T21" fmla="*/ 49 h 49"/>
                <a:gd name="T22" fmla="*/ 20 w 34"/>
                <a:gd name="T23" fmla="*/ 49 h 49"/>
                <a:gd name="T24" fmla="*/ 20 w 34"/>
                <a:gd name="T25" fmla="*/ 29 h 49"/>
                <a:gd name="T26" fmla="*/ 20 w 34"/>
                <a:gd name="T27" fmla="*/ 12 h 49"/>
                <a:gd name="T28" fmla="*/ 6 w 34"/>
                <a:gd name="T29" fmla="*/ 29 h 49"/>
                <a:gd name="T30" fmla="*/ 20 w 34"/>
                <a:gd name="T31" fmla="*/ 29 h 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4"/>
                <a:gd name="T49" fmla="*/ 0 h 49"/>
                <a:gd name="T50" fmla="*/ 34 w 34"/>
                <a:gd name="T51" fmla="*/ 49 h 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4" h="49">
                  <a:moveTo>
                    <a:pt x="20" y="49"/>
                  </a:moveTo>
                  <a:lnTo>
                    <a:pt x="20" y="37"/>
                  </a:lnTo>
                  <a:lnTo>
                    <a:pt x="0" y="37"/>
                  </a:lnTo>
                  <a:lnTo>
                    <a:pt x="0" y="29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28" y="29"/>
                  </a:lnTo>
                  <a:lnTo>
                    <a:pt x="34" y="29"/>
                  </a:lnTo>
                  <a:lnTo>
                    <a:pt x="34" y="37"/>
                  </a:lnTo>
                  <a:lnTo>
                    <a:pt x="28" y="37"/>
                  </a:lnTo>
                  <a:lnTo>
                    <a:pt x="28" y="49"/>
                  </a:lnTo>
                  <a:lnTo>
                    <a:pt x="20" y="49"/>
                  </a:lnTo>
                  <a:close/>
                  <a:moveTo>
                    <a:pt x="20" y="29"/>
                  </a:moveTo>
                  <a:lnTo>
                    <a:pt x="20" y="12"/>
                  </a:lnTo>
                  <a:lnTo>
                    <a:pt x="6" y="29"/>
                  </a:lnTo>
                  <a:lnTo>
                    <a:pt x="2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63" name="Freeform 66"/>
            <p:cNvSpPr>
              <a:spLocks/>
            </p:cNvSpPr>
            <p:nvPr/>
          </p:nvSpPr>
          <p:spPr bwMode="auto">
            <a:xfrm>
              <a:off x="3099" y="2424"/>
              <a:ext cx="31" cy="52"/>
            </a:xfrm>
            <a:custGeom>
              <a:avLst/>
              <a:gdLst>
                <a:gd name="T0" fmla="*/ 0 w 31"/>
                <a:gd name="T1" fmla="*/ 37 h 52"/>
                <a:gd name="T2" fmla="*/ 6 w 31"/>
                <a:gd name="T3" fmla="*/ 37 h 52"/>
                <a:gd name="T4" fmla="*/ 8 w 31"/>
                <a:gd name="T5" fmla="*/ 40 h 52"/>
                <a:gd name="T6" fmla="*/ 8 w 31"/>
                <a:gd name="T7" fmla="*/ 43 h 52"/>
                <a:gd name="T8" fmla="*/ 11 w 31"/>
                <a:gd name="T9" fmla="*/ 46 h 52"/>
                <a:gd name="T10" fmla="*/ 14 w 31"/>
                <a:gd name="T11" fmla="*/ 46 h 52"/>
                <a:gd name="T12" fmla="*/ 20 w 31"/>
                <a:gd name="T13" fmla="*/ 46 h 52"/>
                <a:gd name="T14" fmla="*/ 23 w 31"/>
                <a:gd name="T15" fmla="*/ 43 h 52"/>
                <a:gd name="T16" fmla="*/ 26 w 31"/>
                <a:gd name="T17" fmla="*/ 40 h 52"/>
                <a:gd name="T18" fmla="*/ 26 w 31"/>
                <a:gd name="T19" fmla="*/ 35 h 52"/>
                <a:gd name="T20" fmla="*/ 26 w 31"/>
                <a:gd name="T21" fmla="*/ 32 h 52"/>
                <a:gd name="T22" fmla="*/ 23 w 31"/>
                <a:gd name="T23" fmla="*/ 29 h 52"/>
                <a:gd name="T24" fmla="*/ 20 w 31"/>
                <a:gd name="T25" fmla="*/ 26 h 52"/>
                <a:gd name="T26" fmla="*/ 17 w 31"/>
                <a:gd name="T27" fmla="*/ 26 h 52"/>
                <a:gd name="T28" fmla="*/ 14 w 31"/>
                <a:gd name="T29" fmla="*/ 26 h 52"/>
                <a:gd name="T30" fmla="*/ 11 w 31"/>
                <a:gd name="T31" fmla="*/ 26 h 52"/>
                <a:gd name="T32" fmla="*/ 11 w 31"/>
                <a:gd name="T33" fmla="*/ 20 h 52"/>
                <a:gd name="T34" fmla="*/ 14 w 31"/>
                <a:gd name="T35" fmla="*/ 20 h 52"/>
                <a:gd name="T36" fmla="*/ 14 w 31"/>
                <a:gd name="T37" fmla="*/ 20 h 52"/>
                <a:gd name="T38" fmla="*/ 17 w 31"/>
                <a:gd name="T39" fmla="*/ 20 h 52"/>
                <a:gd name="T40" fmla="*/ 20 w 31"/>
                <a:gd name="T41" fmla="*/ 20 h 52"/>
                <a:gd name="T42" fmla="*/ 23 w 31"/>
                <a:gd name="T43" fmla="*/ 17 h 52"/>
                <a:gd name="T44" fmla="*/ 23 w 31"/>
                <a:gd name="T45" fmla="*/ 15 h 52"/>
                <a:gd name="T46" fmla="*/ 23 w 31"/>
                <a:gd name="T47" fmla="*/ 12 h 52"/>
                <a:gd name="T48" fmla="*/ 20 w 31"/>
                <a:gd name="T49" fmla="*/ 9 h 52"/>
                <a:gd name="T50" fmla="*/ 17 w 31"/>
                <a:gd name="T51" fmla="*/ 6 h 52"/>
                <a:gd name="T52" fmla="*/ 14 w 31"/>
                <a:gd name="T53" fmla="*/ 6 h 52"/>
                <a:gd name="T54" fmla="*/ 11 w 31"/>
                <a:gd name="T55" fmla="*/ 6 h 52"/>
                <a:gd name="T56" fmla="*/ 8 w 31"/>
                <a:gd name="T57" fmla="*/ 9 h 52"/>
                <a:gd name="T58" fmla="*/ 8 w 31"/>
                <a:gd name="T59" fmla="*/ 12 h 52"/>
                <a:gd name="T60" fmla="*/ 6 w 31"/>
                <a:gd name="T61" fmla="*/ 15 h 52"/>
                <a:gd name="T62" fmla="*/ 0 w 31"/>
                <a:gd name="T63" fmla="*/ 15 h 52"/>
                <a:gd name="T64" fmla="*/ 3 w 31"/>
                <a:gd name="T65" fmla="*/ 9 h 52"/>
                <a:gd name="T66" fmla="*/ 6 w 31"/>
                <a:gd name="T67" fmla="*/ 3 h 52"/>
                <a:gd name="T68" fmla="*/ 8 w 31"/>
                <a:gd name="T69" fmla="*/ 3 h 52"/>
                <a:gd name="T70" fmla="*/ 14 w 31"/>
                <a:gd name="T71" fmla="*/ 0 h 52"/>
                <a:gd name="T72" fmla="*/ 20 w 31"/>
                <a:gd name="T73" fmla="*/ 0 h 52"/>
                <a:gd name="T74" fmla="*/ 23 w 31"/>
                <a:gd name="T75" fmla="*/ 3 h 52"/>
                <a:gd name="T76" fmla="*/ 26 w 31"/>
                <a:gd name="T77" fmla="*/ 6 h 52"/>
                <a:gd name="T78" fmla="*/ 26 w 31"/>
                <a:gd name="T79" fmla="*/ 6 h 52"/>
                <a:gd name="T80" fmla="*/ 28 w 31"/>
                <a:gd name="T81" fmla="*/ 12 h 52"/>
                <a:gd name="T82" fmla="*/ 28 w 31"/>
                <a:gd name="T83" fmla="*/ 15 h 52"/>
                <a:gd name="T84" fmla="*/ 28 w 31"/>
                <a:gd name="T85" fmla="*/ 17 h 52"/>
                <a:gd name="T86" fmla="*/ 28 w 31"/>
                <a:gd name="T87" fmla="*/ 20 h 52"/>
                <a:gd name="T88" fmla="*/ 26 w 31"/>
                <a:gd name="T89" fmla="*/ 20 h 52"/>
                <a:gd name="T90" fmla="*/ 23 w 31"/>
                <a:gd name="T91" fmla="*/ 23 h 52"/>
                <a:gd name="T92" fmla="*/ 26 w 31"/>
                <a:gd name="T93" fmla="*/ 26 h 52"/>
                <a:gd name="T94" fmla="*/ 28 w 31"/>
                <a:gd name="T95" fmla="*/ 29 h 52"/>
                <a:gd name="T96" fmla="*/ 31 w 31"/>
                <a:gd name="T97" fmla="*/ 32 h 52"/>
                <a:gd name="T98" fmla="*/ 31 w 31"/>
                <a:gd name="T99" fmla="*/ 35 h 52"/>
                <a:gd name="T100" fmla="*/ 31 w 31"/>
                <a:gd name="T101" fmla="*/ 40 h 52"/>
                <a:gd name="T102" fmla="*/ 26 w 31"/>
                <a:gd name="T103" fmla="*/ 46 h 52"/>
                <a:gd name="T104" fmla="*/ 23 w 31"/>
                <a:gd name="T105" fmla="*/ 49 h 52"/>
                <a:gd name="T106" fmla="*/ 14 w 31"/>
                <a:gd name="T107" fmla="*/ 52 h 52"/>
                <a:gd name="T108" fmla="*/ 8 w 31"/>
                <a:gd name="T109" fmla="*/ 49 h 52"/>
                <a:gd name="T110" fmla="*/ 6 w 31"/>
                <a:gd name="T111" fmla="*/ 46 h 52"/>
                <a:gd name="T112" fmla="*/ 0 w 31"/>
                <a:gd name="T113" fmla="*/ 43 h 52"/>
                <a:gd name="T114" fmla="*/ 0 w 31"/>
                <a:gd name="T115" fmla="*/ 37 h 5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"/>
                <a:gd name="T175" fmla="*/ 0 h 52"/>
                <a:gd name="T176" fmla="*/ 31 w 31"/>
                <a:gd name="T177" fmla="*/ 52 h 5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" h="52">
                  <a:moveTo>
                    <a:pt x="0" y="37"/>
                  </a:moveTo>
                  <a:lnTo>
                    <a:pt x="6" y="37"/>
                  </a:lnTo>
                  <a:lnTo>
                    <a:pt x="8" y="40"/>
                  </a:lnTo>
                  <a:lnTo>
                    <a:pt x="8" y="43"/>
                  </a:lnTo>
                  <a:lnTo>
                    <a:pt x="11" y="46"/>
                  </a:lnTo>
                  <a:lnTo>
                    <a:pt x="14" y="46"/>
                  </a:lnTo>
                  <a:lnTo>
                    <a:pt x="20" y="46"/>
                  </a:lnTo>
                  <a:lnTo>
                    <a:pt x="23" y="43"/>
                  </a:lnTo>
                  <a:lnTo>
                    <a:pt x="26" y="40"/>
                  </a:lnTo>
                  <a:lnTo>
                    <a:pt x="26" y="35"/>
                  </a:lnTo>
                  <a:lnTo>
                    <a:pt x="26" y="32"/>
                  </a:lnTo>
                  <a:lnTo>
                    <a:pt x="23" y="29"/>
                  </a:lnTo>
                  <a:lnTo>
                    <a:pt x="20" y="26"/>
                  </a:lnTo>
                  <a:lnTo>
                    <a:pt x="17" y="26"/>
                  </a:lnTo>
                  <a:lnTo>
                    <a:pt x="14" y="26"/>
                  </a:lnTo>
                  <a:lnTo>
                    <a:pt x="11" y="26"/>
                  </a:lnTo>
                  <a:lnTo>
                    <a:pt x="11" y="20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0" y="20"/>
                  </a:lnTo>
                  <a:lnTo>
                    <a:pt x="23" y="17"/>
                  </a:lnTo>
                  <a:lnTo>
                    <a:pt x="23" y="15"/>
                  </a:lnTo>
                  <a:lnTo>
                    <a:pt x="23" y="12"/>
                  </a:lnTo>
                  <a:lnTo>
                    <a:pt x="20" y="9"/>
                  </a:lnTo>
                  <a:lnTo>
                    <a:pt x="17" y="6"/>
                  </a:lnTo>
                  <a:lnTo>
                    <a:pt x="14" y="6"/>
                  </a:lnTo>
                  <a:lnTo>
                    <a:pt x="11" y="6"/>
                  </a:lnTo>
                  <a:lnTo>
                    <a:pt x="8" y="9"/>
                  </a:lnTo>
                  <a:lnTo>
                    <a:pt x="8" y="12"/>
                  </a:lnTo>
                  <a:lnTo>
                    <a:pt x="6" y="15"/>
                  </a:lnTo>
                  <a:lnTo>
                    <a:pt x="0" y="15"/>
                  </a:lnTo>
                  <a:lnTo>
                    <a:pt x="3" y="9"/>
                  </a:lnTo>
                  <a:lnTo>
                    <a:pt x="6" y="3"/>
                  </a:lnTo>
                  <a:lnTo>
                    <a:pt x="8" y="3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2"/>
                  </a:lnTo>
                  <a:lnTo>
                    <a:pt x="28" y="15"/>
                  </a:lnTo>
                  <a:lnTo>
                    <a:pt x="28" y="17"/>
                  </a:lnTo>
                  <a:lnTo>
                    <a:pt x="28" y="20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6" y="26"/>
                  </a:lnTo>
                  <a:lnTo>
                    <a:pt x="28" y="29"/>
                  </a:lnTo>
                  <a:lnTo>
                    <a:pt x="31" y="32"/>
                  </a:lnTo>
                  <a:lnTo>
                    <a:pt x="31" y="35"/>
                  </a:lnTo>
                  <a:lnTo>
                    <a:pt x="31" y="40"/>
                  </a:lnTo>
                  <a:lnTo>
                    <a:pt x="26" y="46"/>
                  </a:lnTo>
                  <a:lnTo>
                    <a:pt x="23" y="49"/>
                  </a:lnTo>
                  <a:lnTo>
                    <a:pt x="14" y="52"/>
                  </a:lnTo>
                  <a:lnTo>
                    <a:pt x="8" y="49"/>
                  </a:lnTo>
                  <a:lnTo>
                    <a:pt x="6" y="46"/>
                  </a:lnTo>
                  <a:lnTo>
                    <a:pt x="0" y="4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64" name="Freeform 67"/>
            <p:cNvSpPr>
              <a:spLocks/>
            </p:cNvSpPr>
            <p:nvPr/>
          </p:nvSpPr>
          <p:spPr bwMode="auto">
            <a:xfrm>
              <a:off x="3099" y="2501"/>
              <a:ext cx="31" cy="52"/>
            </a:xfrm>
            <a:custGeom>
              <a:avLst/>
              <a:gdLst>
                <a:gd name="T0" fmla="*/ 0 w 31"/>
                <a:gd name="T1" fmla="*/ 38 h 52"/>
                <a:gd name="T2" fmla="*/ 6 w 31"/>
                <a:gd name="T3" fmla="*/ 38 h 52"/>
                <a:gd name="T4" fmla="*/ 8 w 31"/>
                <a:gd name="T5" fmla="*/ 41 h 52"/>
                <a:gd name="T6" fmla="*/ 8 w 31"/>
                <a:gd name="T7" fmla="*/ 43 h 52"/>
                <a:gd name="T8" fmla="*/ 11 w 31"/>
                <a:gd name="T9" fmla="*/ 46 h 52"/>
                <a:gd name="T10" fmla="*/ 14 w 31"/>
                <a:gd name="T11" fmla="*/ 46 h 52"/>
                <a:gd name="T12" fmla="*/ 20 w 31"/>
                <a:gd name="T13" fmla="*/ 46 h 52"/>
                <a:gd name="T14" fmla="*/ 23 w 31"/>
                <a:gd name="T15" fmla="*/ 43 h 52"/>
                <a:gd name="T16" fmla="*/ 26 w 31"/>
                <a:gd name="T17" fmla="*/ 41 h 52"/>
                <a:gd name="T18" fmla="*/ 26 w 31"/>
                <a:gd name="T19" fmla="*/ 35 h 52"/>
                <a:gd name="T20" fmla="*/ 26 w 31"/>
                <a:gd name="T21" fmla="*/ 32 h 52"/>
                <a:gd name="T22" fmla="*/ 23 w 31"/>
                <a:gd name="T23" fmla="*/ 29 h 52"/>
                <a:gd name="T24" fmla="*/ 20 w 31"/>
                <a:gd name="T25" fmla="*/ 26 h 52"/>
                <a:gd name="T26" fmla="*/ 17 w 31"/>
                <a:gd name="T27" fmla="*/ 26 h 52"/>
                <a:gd name="T28" fmla="*/ 14 w 31"/>
                <a:gd name="T29" fmla="*/ 26 h 52"/>
                <a:gd name="T30" fmla="*/ 11 w 31"/>
                <a:gd name="T31" fmla="*/ 26 h 52"/>
                <a:gd name="T32" fmla="*/ 11 w 31"/>
                <a:gd name="T33" fmla="*/ 21 h 52"/>
                <a:gd name="T34" fmla="*/ 14 w 31"/>
                <a:gd name="T35" fmla="*/ 21 h 52"/>
                <a:gd name="T36" fmla="*/ 14 w 31"/>
                <a:gd name="T37" fmla="*/ 21 h 52"/>
                <a:gd name="T38" fmla="*/ 17 w 31"/>
                <a:gd name="T39" fmla="*/ 21 h 52"/>
                <a:gd name="T40" fmla="*/ 20 w 31"/>
                <a:gd name="T41" fmla="*/ 21 h 52"/>
                <a:gd name="T42" fmla="*/ 23 w 31"/>
                <a:gd name="T43" fmla="*/ 18 h 52"/>
                <a:gd name="T44" fmla="*/ 23 w 31"/>
                <a:gd name="T45" fmla="*/ 15 h 52"/>
                <a:gd name="T46" fmla="*/ 23 w 31"/>
                <a:gd name="T47" fmla="*/ 12 h 52"/>
                <a:gd name="T48" fmla="*/ 20 w 31"/>
                <a:gd name="T49" fmla="*/ 9 h 52"/>
                <a:gd name="T50" fmla="*/ 17 w 31"/>
                <a:gd name="T51" fmla="*/ 6 h 52"/>
                <a:gd name="T52" fmla="*/ 14 w 31"/>
                <a:gd name="T53" fmla="*/ 6 h 52"/>
                <a:gd name="T54" fmla="*/ 11 w 31"/>
                <a:gd name="T55" fmla="*/ 6 h 52"/>
                <a:gd name="T56" fmla="*/ 8 w 31"/>
                <a:gd name="T57" fmla="*/ 9 h 52"/>
                <a:gd name="T58" fmla="*/ 8 w 31"/>
                <a:gd name="T59" fmla="*/ 12 h 52"/>
                <a:gd name="T60" fmla="*/ 6 w 31"/>
                <a:gd name="T61" fmla="*/ 15 h 52"/>
                <a:gd name="T62" fmla="*/ 0 w 31"/>
                <a:gd name="T63" fmla="*/ 15 h 52"/>
                <a:gd name="T64" fmla="*/ 3 w 31"/>
                <a:gd name="T65" fmla="*/ 9 h 52"/>
                <a:gd name="T66" fmla="*/ 6 w 31"/>
                <a:gd name="T67" fmla="*/ 3 h 52"/>
                <a:gd name="T68" fmla="*/ 8 w 31"/>
                <a:gd name="T69" fmla="*/ 3 h 52"/>
                <a:gd name="T70" fmla="*/ 14 w 31"/>
                <a:gd name="T71" fmla="*/ 0 h 52"/>
                <a:gd name="T72" fmla="*/ 20 w 31"/>
                <a:gd name="T73" fmla="*/ 0 h 52"/>
                <a:gd name="T74" fmla="*/ 23 w 31"/>
                <a:gd name="T75" fmla="*/ 3 h 52"/>
                <a:gd name="T76" fmla="*/ 26 w 31"/>
                <a:gd name="T77" fmla="*/ 6 h 52"/>
                <a:gd name="T78" fmla="*/ 26 w 31"/>
                <a:gd name="T79" fmla="*/ 6 h 52"/>
                <a:gd name="T80" fmla="*/ 28 w 31"/>
                <a:gd name="T81" fmla="*/ 12 h 52"/>
                <a:gd name="T82" fmla="*/ 28 w 31"/>
                <a:gd name="T83" fmla="*/ 15 h 52"/>
                <a:gd name="T84" fmla="*/ 28 w 31"/>
                <a:gd name="T85" fmla="*/ 18 h 52"/>
                <a:gd name="T86" fmla="*/ 28 w 31"/>
                <a:gd name="T87" fmla="*/ 21 h 52"/>
                <a:gd name="T88" fmla="*/ 26 w 31"/>
                <a:gd name="T89" fmla="*/ 21 h 52"/>
                <a:gd name="T90" fmla="*/ 23 w 31"/>
                <a:gd name="T91" fmla="*/ 23 h 52"/>
                <a:gd name="T92" fmla="*/ 26 w 31"/>
                <a:gd name="T93" fmla="*/ 26 h 52"/>
                <a:gd name="T94" fmla="*/ 28 w 31"/>
                <a:gd name="T95" fmla="*/ 29 h 52"/>
                <a:gd name="T96" fmla="*/ 31 w 31"/>
                <a:gd name="T97" fmla="*/ 32 h 52"/>
                <a:gd name="T98" fmla="*/ 31 w 31"/>
                <a:gd name="T99" fmla="*/ 35 h 52"/>
                <a:gd name="T100" fmla="*/ 31 w 31"/>
                <a:gd name="T101" fmla="*/ 41 h 52"/>
                <a:gd name="T102" fmla="*/ 26 w 31"/>
                <a:gd name="T103" fmla="*/ 46 h 52"/>
                <a:gd name="T104" fmla="*/ 23 w 31"/>
                <a:gd name="T105" fmla="*/ 49 h 52"/>
                <a:gd name="T106" fmla="*/ 14 w 31"/>
                <a:gd name="T107" fmla="*/ 52 h 52"/>
                <a:gd name="T108" fmla="*/ 8 w 31"/>
                <a:gd name="T109" fmla="*/ 49 h 52"/>
                <a:gd name="T110" fmla="*/ 6 w 31"/>
                <a:gd name="T111" fmla="*/ 46 h 52"/>
                <a:gd name="T112" fmla="*/ 0 w 31"/>
                <a:gd name="T113" fmla="*/ 43 h 52"/>
                <a:gd name="T114" fmla="*/ 0 w 31"/>
                <a:gd name="T115" fmla="*/ 38 h 5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"/>
                <a:gd name="T175" fmla="*/ 0 h 52"/>
                <a:gd name="T176" fmla="*/ 31 w 31"/>
                <a:gd name="T177" fmla="*/ 52 h 5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" h="52">
                  <a:moveTo>
                    <a:pt x="0" y="38"/>
                  </a:moveTo>
                  <a:lnTo>
                    <a:pt x="6" y="38"/>
                  </a:lnTo>
                  <a:lnTo>
                    <a:pt x="8" y="41"/>
                  </a:lnTo>
                  <a:lnTo>
                    <a:pt x="8" y="43"/>
                  </a:lnTo>
                  <a:lnTo>
                    <a:pt x="11" y="46"/>
                  </a:lnTo>
                  <a:lnTo>
                    <a:pt x="14" y="46"/>
                  </a:lnTo>
                  <a:lnTo>
                    <a:pt x="20" y="46"/>
                  </a:lnTo>
                  <a:lnTo>
                    <a:pt x="23" y="43"/>
                  </a:lnTo>
                  <a:lnTo>
                    <a:pt x="26" y="41"/>
                  </a:lnTo>
                  <a:lnTo>
                    <a:pt x="26" y="35"/>
                  </a:lnTo>
                  <a:lnTo>
                    <a:pt x="26" y="32"/>
                  </a:lnTo>
                  <a:lnTo>
                    <a:pt x="23" y="29"/>
                  </a:lnTo>
                  <a:lnTo>
                    <a:pt x="20" y="26"/>
                  </a:lnTo>
                  <a:lnTo>
                    <a:pt x="17" y="26"/>
                  </a:lnTo>
                  <a:lnTo>
                    <a:pt x="14" y="26"/>
                  </a:lnTo>
                  <a:lnTo>
                    <a:pt x="11" y="26"/>
                  </a:lnTo>
                  <a:lnTo>
                    <a:pt x="11" y="21"/>
                  </a:lnTo>
                  <a:lnTo>
                    <a:pt x="14" y="21"/>
                  </a:lnTo>
                  <a:lnTo>
                    <a:pt x="17" y="21"/>
                  </a:lnTo>
                  <a:lnTo>
                    <a:pt x="20" y="21"/>
                  </a:lnTo>
                  <a:lnTo>
                    <a:pt x="23" y="18"/>
                  </a:lnTo>
                  <a:lnTo>
                    <a:pt x="23" y="15"/>
                  </a:lnTo>
                  <a:lnTo>
                    <a:pt x="23" y="12"/>
                  </a:lnTo>
                  <a:lnTo>
                    <a:pt x="20" y="9"/>
                  </a:lnTo>
                  <a:lnTo>
                    <a:pt x="17" y="6"/>
                  </a:lnTo>
                  <a:lnTo>
                    <a:pt x="14" y="6"/>
                  </a:lnTo>
                  <a:lnTo>
                    <a:pt x="11" y="6"/>
                  </a:lnTo>
                  <a:lnTo>
                    <a:pt x="8" y="9"/>
                  </a:lnTo>
                  <a:lnTo>
                    <a:pt x="8" y="12"/>
                  </a:lnTo>
                  <a:lnTo>
                    <a:pt x="6" y="15"/>
                  </a:lnTo>
                  <a:lnTo>
                    <a:pt x="0" y="15"/>
                  </a:lnTo>
                  <a:lnTo>
                    <a:pt x="3" y="9"/>
                  </a:lnTo>
                  <a:lnTo>
                    <a:pt x="6" y="3"/>
                  </a:lnTo>
                  <a:lnTo>
                    <a:pt x="8" y="3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2"/>
                  </a:lnTo>
                  <a:lnTo>
                    <a:pt x="28" y="15"/>
                  </a:lnTo>
                  <a:lnTo>
                    <a:pt x="28" y="18"/>
                  </a:lnTo>
                  <a:lnTo>
                    <a:pt x="28" y="21"/>
                  </a:lnTo>
                  <a:lnTo>
                    <a:pt x="26" y="21"/>
                  </a:lnTo>
                  <a:lnTo>
                    <a:pt x="23" y="23"/>
                  </a:lnTo>
                  <a:lnTo>
                    <a:pt x="26" y="26"/>
                  </a:lnTo>
                  <a:lnTo>
                    <a:pt x="28" y="29"/>
                  </a:lnTo>
                  <a:lnTo>
                    <a:pt x="31" y="32"/>
                  </a:lnTo>
                  <a:lnTo>
                    <a:pt x="31" y="35"/>
                  </a:lnTo>
                  <a:lnTo>
                    <a:pt x="31" y="41"/>
                  </a:lnTo>
                  <a:lnTo>
                    <a:pt x="26" y="46"/>
                  </a:lnTo>
                  <a:lnTo>
                    <a:pt x="23" y="49"/>
                  </a:lnTo>
                  <a:lnTo>
                    <a:pt x="14" y="52"/>
                  </a:lnTo>
                  <a:lnTo>
                    <a:pt x="8" y="49"/>
                  </a:lnTo>
                  <a:lnTo>
                    <a:pt x="6" y="46"/>
                  </a:lnTo>
                  <a:lnTo>
                    <a:pt x="0" y="43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65" name="Freeform 68"/>
            <p:cNvSpPr>
              <a:spLocks noEditPoints="1"/>
            </p:cNvSpPr>
            <p:nvPr/>
          </p:nvSpPr>
          <p:spPr bwMode="auto">
            <a:xfrm>
              <a:off x="2904" y="2530"/>
              <a:ext cx="46" cy="63"/>
            </a:xfrm>
            <a:custGeom>
              <a:avLst/>
              <a:gdLst>
                <a:gd name="T0" fmla="*/ 32 w 46"/>
                <a:gd name="T1" fmla="*/ 63 h 63"/>
                <a:gd name="T2" fmla="*/ 32 w 46"/>
                <a:gd name="T3" fmla="*/ 49 h 63"/>
                <a:gd name="T4" fmla="*/ 0 w 46"/>
                <a:gd name="T5" fmla="*/ 49 h 63"/>
                <a:gd name="T6" fmla="*/ 0 w 46"/>
                <a:gd name="T7" fmla="*/ 40 h 63"/>
                <a:gd name="T8" fmla="*/ 32 w 46"/>
                <a:gd name="T9" fmla="*/ 0 h 63"/>
                <a:gd name="T10" fmla="*/ 40 w 46"/>
                <a:gd name="T11" fmla="*/ 0 h 63"/>
                <a:gd name="T12" fmla="*/ 40 w 46"/>
                <a:gd name="T13" fmla="*/ 40 h 63"/>
                <a:gd name="T14" fmla="*/ 46 w 46"/>
                <a:gd name="T15" fmla="*/ 40 h 63"/>
                <a:gd name="T16" fmla="*/ 46 w 46"/>
                <a:gd name="T17" fmla="*/ 49 h 63"/>
                <a:gd name="T18" fmla="*/ 40 w 46"/>
                <a:gd name="T19" fmla="*/ 49 h 63"/>
                <a:gd name="T20" fmla="*/ 40 w 46"/>
                <a:gd name="T21" fmla="*/ 63 h 63"/>
                <a:gd name="T22" fmla="*/ 32 w 46"/>
                <a:gd name="T23" fmla="*/ 63 h 63"/>
                <a:gd name="T24" fmla="*/ 32 w 46"/>
                <a:gd name="T25" fmla="*/ 40 h 63"/>
                <a:gd name="T26" fmla="*/ 32 w 46"/>
                <a:gd name="T27" fmla="*/ 14 h 63"/>
                <a:gd name="T28" fmla="*/ 12 w 46"/>
                <a:gd name="T29" fmla="*/ 40 h 63"/>
                <a:gd name="T30" fmla="*/ 32 w 46"/>
                <a:gd name="T31" fmla="*/ 40 h 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6"/>
                <a:gd name="T49" fmla="*/ 0 h 63"/>
                <a:gd name="T50" fmla="*/ 46 w 46"/>
                <a:gd name="T51" fmla="*/ 63 h 6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6" h="63">
                  <a:moveTo>
                    <a:pt x="32" y="63"/>
                  </a:moveTo>
                  <a:lnTo>
                    <a:pt x="32" y="49"/>
                  </a:lnTo>
                  <a:lnTo>
                    <a:pt x="0" y="49"/>
                  </a:lnTo>
                  <a:lnTo>
                    <a:pt x="0" y="40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0" y="40"/>
                  </a:lnTo>
                  <a:lnTo>
                    <a:pt x="46" y="40"/>
                  </a:lnTo>
                  <a:lnTo>
                    <a:pt x="46" y="49"/>
                  </a:lnTo>
                  <a:lnTo>
                    <a:pt x="40" y="49"/>
                  </a:lnTo>
                  <a:lnTo>
                    <a:pt x="40" y="63"/>
                  </a:lnTo>
                  <a:lnTo>
                    <a:pt x="32" y="63"/>
                  </a:lnTo>
                  <a:close/>
                  <a:moveTo>
                    <a:pt x="32" y="40"/>
                  </a:moveTo>
                  <a:lnTo>
                    <a:pt x="32" y="14"/>
                  </a:lnTo>
                  <a:lnTo>
                    <a:pt x="12" y="40"/>
                  </a:lnTo>
                  <a:lnTo>
                    <a:pt x="32" y="4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66" name="Freeform 69"/>
            <p:cNvSpPr>
              <a:spLocks noEditPoints="1"/>
            </p:cNvSpPr>
            <p:nvPr/>
          </p:nvSpPr>
          <p:spPr bwMode="auto">
            <a:xfrm>
              <a:off x="2904" y="2682"/>
              <a:ext cx="46" cy="63"/>
            </a:xfrm>
            <a:custGeom>
              <a:avLst/>
              <a:gdLst>
                <a:gd name="T0" fmla="*/ 32 w 46"/>
                <a:gd name="T1" fmla="*/ 63 h 63"/>
                <a:gd name="T2" fmla="*/ 32 w 46"/>
                <a:gd name="T3" fmla="*/ 48 h 63"/>
                <a:gd name="T4" fmla="*/ 0 w 46"/>
                <a:gd name="T5" fmla="*/ 48 h 63"/>
                <a:gd name="T6" fmla="*/ 0 w 46"/>
                <a:gd name="T7" fmla="*/ 40 h 63"/>
                <a:gd name="T8" fmla="*/ 32 w 46"/>
                <a:gd name="T9" fmla="*/ 0 h 63"/>
                <a:gd name="T10" fmla="*/ 40 w 46"/>
                <a:gd name="T11" fmla="*/ 0 h 63"/>
                <a:gd name="T12" fmla="*/ 40 w 46"/>
                <a:gd name="T13" fmla="*/ 40 h 63"/>
                <a:gd name="T14" fmla="*/ 46 w 46"/>
                <a:gd name="T15" fmla="*/ 40 h 63"/>
                <a:gd name="T16" fmla="*/ 46 w 46"/>
                <a:gd name="T17" fmla="*/ 48 h 63"/>
                <a:gd name="T18" fmla="*/ 40 w 46"/>
                <a:gd name="T19" fmla="*/ 48 h 63"/>
                <a:gd name="T20" fmla="*/ 40 w 46"/>
                <a:gd name="T21" fmla="*/ 63 h 63"/>
                <a:gd name="T22" fmla="*/ 32 w 46"/>
                <a:gd name="T23" fmla="*/ 63 h 63"/>
                <a:gd name="T24" fmla="*/ 32 w 46"/>
                <a:gd name="T25" fmla="*/ 40 h 63"/>
                <a:gd name="T26" fmla="*/ 32 w 46"/>
                <a:gd name="T27" fmla="*/ 14 h 63"/>
                <a:gd name="T28" fmla="*/ 12 w 46"/>
                <a:gd name="T29" fmla="*/ 40 h 63"/>
                <a:gd name="T30" fmla="*/ 32 w 46"/>
                <a:gd name="T31" fmla="*/ 40 h 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6"/>
                <a:gd name="T49" fmla="*/ 0 h 63"/>
                <a:gd name="T50" fmla="*/ 46 w 46"/>
                <a:gd name="T51" fmla="*/ 63 h 6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6" h="63">
                  <a:moveTo>
                    <a:pt x="32" y="63"/>
                  </a:moveTo>
                  <a:lnTo>
                    <a:pt x="32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0" y="40"/>
                  </a:lnTo>
                  <a:lnTo>
                    <a:pt x="46" y="40"/>
                  </a:lnTo>
                  <a:lnTo>
                    <a:pt x="46" y="48"/>
                  </a:lnTo>
                  <a:lnTo>
                    <a:pt x="40" y="48"/>
                  </a:lnTo>
                  <a:lnTo>
                    <a:pt x="40" y="63"/>
                  </a:lnTo>
                  <a:lnTo>
                    <a:pt x="32" y="63"/>
                  </a:lnTo>
                  <a:close/>
                  <a:moveTo>
                    <a:pt x="32" y="40"/>
                  </a:moveTo>
                  <a:lnTo>
                    <a:pt x="32" y="14"/>
                  </a:lnTo>
                  <a:lnTo>
                    <a:pt x="12" y="40"/>
                  </a:lnTo>
                  <a:lnTo>
                    <a:pt x="32" y="4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67" name="Freeform 70"/>
            <p:cNvSpPr>
              <a:spLocks noEditPoints="1"/>
            </p:cNvSpPr>
            <p:nvPr/>
          </p:nvSpPr>
          <p:spPr bwMode="auto">
            <a:xfrm>
              <a:off x="2756" y="2682"/>
              <a:ext cx="45" cy="63"/>
            </a:xfrm>
            <a:custGeom>
              <a:avLst/>
              <a:gdLst>
                <a:gd name="T0" fmla="*/ 28 w 45"/>
                <a:gd name="T1" fmla="*/ 63 h 63"/>
                <a:gd name="T2" fmla="*/ 28 w 45"/>
                <a:gd name="T3" fmla="*/ 48 h 63"/>
                <a:gd name="T4" fmla="*/ 0 w 45"/>
                <a:gd name="T5" fmla="*/ 48 h 63"/>
                <a:gd name="T6" fmla="*/ 0 w 45"/>
                <a:gd name="T7" fmla="*/ 40 h 63"/>
                <a:gd name="T8" fmla="*/ 31 w 45"/>
                <a:gd name="T9" fmla="*/ 0 h 63"/>
                <a:gd name="T10" fmla="*/ 37 w 45"/>
                <a:gd name="T11" fmla="*/ 0 h 63"/>
                <a:gd name="T12" fmla="*/ 37 w 45"/>
                <a:gd name="T13" fmla="*/ 40 h 63"/>
                <a:gd name="T14" fmla="*/ 45 w 45"/>
                <a:gd name="T15" fmla="*/ 40 h 63"/>
                <a:gd name="T16" fmla="*/ 45 w 45"/>
                <a:gd name="T17" fmla="*/ 48 h 63"/>
                <a:gd name="T18" fmla="*/ 37 w 45"/>
                <a:gd name="T19" fmla="*/ 48 h 63"/>
                <a:gd name="T20" fmla="*/ 37 w 45"/>
                <a:gd name="T21" fmla="*/ 63 h 63"/>
                <a:gd name="T22" fmla="*/ 28 w 45"/>
                <a:gd name="T23" fmla="*/ 63 h 63"/>
                <a:gd name="T24" fmla="*/ 28 w 45"/>
                <a:gd name="T25" fmla="*/ 40 h 63"/>
                <a:gd name="T26" fmla="*/ 28 w 45"/>
                <a:gd name="T27" fmla="*/ 14 h 63"/>
                <a:gd name="T28" fmla="*/ 11 w 45"/>
                <a:gd name="T29" fmla="*/ 40 h 63"/>
                <a:gd name="T30" fmla="*/ 28 w 45"/>
                <a:gd name="T31" fmla="*/ 40 h 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5"/>
                <a:gd name="T49" fmla="*/ 0 h 63"/>
                <a:gd name="T50" fmla="*/ 45 w 45"/>
                <a:gd name="T51" fmla="*/ 63 h 6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5" h="63">
                  <a:moveTo>
                    <a:pt x="28" y="63"/>
                  </a:moveTo>
                  <a:lnTo>
                    <a:pt x="28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31" y="0"/>
                  </a:lnTo>
                  <a:lnTo>
                    <a:pt x="37" y="0"/>
                  </a:lnTo>
                  <a:lnTo>
                    <a:pt x="37" y="40"/>
                  </a:lnTo>
                  <a:lnTo>
                    <a:pt x="45" y="40"/>
                  </a:lnTo>
                  <a:lnTo>
                    <a:pt x="45" y="48"/>
                  </a:lnTo>
                  <a:lnTo>
                    <a:pt x="37" y="48"/>
                  </a:lnTo>
                  <a:lnTo>
                    <a:pt x="37" y="63"/>
                  </a:lnTo>
                  <a:lnTo>
                    <a:pt x="28" y="63"/>
                  </a:lnTo>
                  <a:close/>
                  <a:moveTo>
                    <a:pt x="28" y="40"/>
                  </a:moveTo>
                  <a:lnTo>
                    <a:pt x="28" y="14"/>
                  </a:lnTo>
                  <a:lnTo>
                    <a:pt x="11" y="40"/>
                  </a:lnTo>
                  <a:lnTo>
                    <a:pt x="28" y="4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68" name="Freeform 71"/>
            <p:cNvSpPr>
              <a:spLocks noEditPoints="1"/>
            </p:cNvSpPr>
            <p:nvPr/>
          </p:nvSpPr>
          <p:spPr bwMode="auto">
            <a:xfrm>
              <a:off x="2604" y="2682"/>
              <a:ext cx="46" cy="63"/>
            </a:xfrm>
            <a:custGeom>
              <a:avLst/>
              <a:gdLst>
                <a:gd name="T0" fmla="*/ 31 w 46"/>
                <a:gd name="T1" fmla="*/ 63 h 63"/>
                <a:gd name="T2" fmla="*/ 31 w 46"/>
                <a:gd name="T3" fmla="*/ 48 h 63"/>
                <a:gd name="T4" fmla="*/ 0 w 46"/>
                <a:gd name="T5" fmla="*/ 48 h 63"/>
                <a:gd name="T6" fmla="*/ 0 w 46"/>
                <a:gd name="T7" fmla="*/ 40 h 63"/>
                <a:gd name="T8" fmla="*/ 31 w 46"/>
                <a:gd name="T9" fmla="*/ 0 h 63"/>
                <a:gd name="T10" fmla="*/ 40 w 46"/>
                <a:gd name="T11" fmla="*/ 0 h 63"/>
                <a:gd name="T12" fmla="*/ 40 w 46"/>
                <a:gd name="T13" fmla="*/ 40 h 63"/>
                <a:gd name="T14" fmla="*/ 46 w 46"/>
                <a:gd name="T15" fmla="*/ 40 h 63"/>
                <a:gd name="T16" fmla="*/ 46 w 46"/>
                <a:gd name="T17" fmla="*/ 48 h 63"/>
                <a:gd name="T18" fmla="*/ 40 w 46"/>
                <a:gd name="T19" fmla="*/ 48 h 63"/>
                <a:gd name="T20" fmla="*/ 40 w 46"/>
                <a:gd name="T21" fmla="*/ 63 h 63"/>
                <a:gd name="T22" fmla="*/ 31 w 46"/>
                <a:gd name="T23" fmla="*/ 63 h 63"/>
                <a:gd name="T24" fmla="*/ 31 w 46"/>
                <a:gd name="T25" fmla="*/ 40 h 63"/>
                <a:gd name="T26" fmla="*/ 31 w 46"/>
                <a:gd name="T27" fmla="*/ 14 h 63"/>
                <a:gd name="T28" fmla="*/ 11 w 46"/>
                <a:gd name="T29" fmla="*/ 40 h 63"/>
                <a:gd name="T30" fmla="*/ 31 w 46"/>
                <a:gd name="T31" fmla="*/ 40 h 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6"/>
                <a:gd name="T49" fmla="*/ 0 h 63"/>
                <a:gd name="T50" fmla="*/ 46 w 46"/>
                <a:gd name="T51" fmla="*/ 63 h 6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6" h="63">
                  <a:moveTo>
                    <a:pt x="31" y="63"/>
                  </a:moveTo>
                  <a:lnTo>
                    <a:pt x="31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31" y="0"/>
                  </a:lnTo>
                  <a:lnTo>
                    <a:pt x="40" y="0"/>
                  </a:lnTo>
                  <a:lnTo>
                    <a:pt x="40" y="40"/>
                  </a:lnTo>
                  <a:lnTo>
                    <a:pt x="46" y="40"/>
                  </a:lnTo>
                  <a:lnTo>
                    <a:pt x="46" y="48"/>
                  </a:lnTo>
                  <a:lnTo>
                    <a:pt x="40" y="48"/>
                  </a:lnTo>
                  <a:lnTo>
                    <a:pt x="40" y="63"/>
                  </a:lnTo>
                  <a:lnTo>
                    <a:pt x="31" y="63"/>
                  </a:lnTo>
                  <a:close/>
                  <a:moveTo>
                    <a:pt x="31" y="40"/>
                  </a:moveTo>
                  <a:lnTo>
                    <a:pt x="31" y="14"/>
                  </a:lnTo>
                  <a:lnTo>
                    <a:pt x="11" y="40"/>
                  </a:lnTo>
                  <a:lnTo>
                    <a:pt x="31" y="4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69" name="Freeform 72"/>
            <p:cNvSpPr>
              <a:spLocks noEditPoints="1"/>
            </p:cNvSpPr>
            <p:nvPr/>
          </p:nvSpPr>
          <p:spPr bwMode="auto">
            <a:xfrm>
              <a:off x="3022" y="2650"/>
              <a:ext cx="34" cy="49"/>
            </a:xfrm>
            <a:custGeom>
              <a:avLst/>
              <a:gdLst>
                <a:gd name="T0" fmla="*/ 20 w 34"/>
                <a:gd name="T1" fmla="*/ 49 h 49"/>
                <a:gd name="T2" fmla="*/ 20 w 34"/>
                <a:gd name="T3" fmla="*/ 38 h 49"/>
                <a:gd name="T4" fmla="*/ 0 w 34"/>
                <a:gd name="T5" fmla="*/ 38 h 49"/>
                <a:gd name="T6" fmla="*/ 0 w 34"/>
                <a:gd name="T7" fmla="*/ 29 h 49"/>
                <a:gd name="T8" fmla="*/ 23 w 34"/>
                <a:gd name="T9" fmla="*/ 0 h 49"/>
                <a:gd name="T10" fmla="*/ 28 w 34"/>
                <a:gd name="T11" fmla="*/ 0 h 49"/>
                <a:gd name="T12" fmla="*/ 28 w 34"/>
                <a:gd name="T13" fmla="*/ 29 h 49"/>
                <a:gd name="T14" fmla="*/ 34 w 34"/>
                <a:gd name="T15" fmla="*/ 29 h 49"/>
                <a:gd name="T16" fmla="*/ 34 w 34"/>
                <a:gd name="T17" fmla="*/ 38 h 49"/>
                <a:gd name="T18" fmla="*/ 28 w 34"/>
                <a:gd name="T19" fmla="*/ 38 h 49"/>
                <a:gd name="T20" fmla="*/ 28 w 34"/>
                <a:gd name="T21" fmla="*/ 49 h 49"/>
                <a:gd name="T22" fmla="*/ 20 w 34"/>
                <a:gd name="T23" fmla="*/ 49 h 49"/>
                <a:gd name="T24" fmla="*/ 20 w 34"/>
                <a:gd name="T25" fmla="*/ 29 h 49"/>
                <a:gd name="T26" fmla="*/ 20 w 34"/>
                <a:gd name="T27" fmla="*/ 12 h 49"/>
                <a:gd name="T28" fmla="*/ 5 w 34"/>
                <a:gd name="T29" fmla="*/ 29 h 49"/>
                <a:gd name="T30" fmla="*/ 20 w 34"/>
                <a:gd name="T31" fmla="*/ 29 h 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4"/>
                <a:gd name="T49" fmla="*/ 0 h 49"/>
                <a:gd name="T50" fmla="*/ 34 w 34"/>
                <a:gd name="T51" fmla="*/ 49 h 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4" h="49">
                  <a:moveTo>
                    <a:pt x="20" y="49"/>
                  </a:moveTo>
                  <a:lnTo>
                    <a:pt x="20" y="38"/>
                  </a:lnTo>
                  <a:lnTo>
                    <a:pt x="0" y="38"/>
                  </a:lnTo>
                  <a:lnTo>
                    <a:pt x="0" y="29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28" y="29"/>
                  </a:lnTo>
                  <a:lnTo>
                    <a:pt x="34" y="29"/>
                  </a:lnTo>
                  <a:lnTo>
                    <a:pt x="34" y="38"/>
                  </a:lnTo>
                  <a:lnTo>
                    <a:pt x="28" y="38"/>
                  </a:lnTo>
                  <a:lnTo>
                    <a:pt x="28" y="49"/>
                  </a:lnTo>
                  <a:lnTo>
                    <a:pt x="20" y="49"/>
                  </a:lnTo>
                  <a:close/>
                  <a:moveTo>
                    <a:pt x="20" y="29"/>
                  </a:moveTo>
                  <a:lnTo>
                    <a:pt x="20" y="12"/>
                  </a:lnTo>
                  <a:lnTo>
                    <a:pt x="5" y="29"/>
                  </a:lnTo>
                  <a:lnTo>
                    <a:pt x="2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70" name="Freeform 73"/>
            <p:cNvSpPr>
              <a:spLocks noEditPoints="1"/>
            </p:cNvSpPr>
            <p:nvPr/>
          </p:nvSpPr>
          <p:spPr bwMode="auto">
            <a:xfrm>
              <a:off x="3022" y="2725"/>
              <a:ext cx="34" cy="48"/>
            </a:xfrm>
            <a:custGeom>
              <a:avLst/>
              <a:gdLst>
                <a:gd name="T0" fmla="*/ 20 w 34"/>
                <a:gd name="T1" fmla="*/ 48 h 48"/>
                <a:gd name="T2" fmla="*/ 20 w 34"/>
                <a:gd name="T3" fmla="*/ 37 h 48"/>
                <a:gd name="T4" fmla="*/ 0 w 34"/>
                <a:gd name="T5" fmla="*/ 37 h 48"/>
                <a:gd name="T6" fmla="*/ 0 w 34"/>
                <a:gd name="T7" fmla="*/ 28 h 48"/>
                <a:gd name="T8" fmla="*/ 23 w 34"/>
                <a:gd name="T9" fmla="*/ 0 h 48"/>
                <a:gd name="T10" fmla="*/ 28 w 34"/>
                <a:gd name="T11" fmla="*/ 0 h 48"/>
                <a:gd name="T12" fmla="*/ 28 w 34"/>
                <a:gd name="T13" fmla="*/ 28 h 48"/>
                <a:gd name="T14" fmla="*/ 34 w 34"/>
                <a:gd name="T15" fmla="*/ 28 h 48"/>
                <a:gd name="T16" fmla="*/ 34 w 34"/>
                <a:gd name="T17" fmla="*/ 37 h 48"/>
                <a:gd name="T18" fmla="*/ 28 w 34"/>
                <a:gd name="T19" fmla="*/ 37 h 48"/>
                <a:gd name="T20" fmla="*/ 28 w 34"/>
                <a:gd name="T21" fmla="*/ 48 h 48"/>
                <a:gd name="T22" fmla="*/ 20 w 34"/>
                <a:gd name="T23" fmla="*/ 48 h 48"/>
                <a:gd name="T24" fmla="*/ 20 w 34"/>
                <a:gd name="T25" fmla="*/ 28 h 48"/>
                <a:gd name="T26" fmla="*/ 20 w 34"/>
                <a:gd name="T27" fmla="*/ 11 h 48"/>
                <a:gd name="T28" fmla="*/ 5 w 34"/>
                <a:gd name="T29" fmla="*/ 28 h 48"/>
                <a:gd name="T30" fmla="*/ 20 w 34"/>
                <a:gd name="T31" fmla="*/ 28 h 4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4"/>
                <a:gd name="T49" fmla="*/ 0 h 48"/>
                <a:gd name="T50" fmla="*/ 34 w 34"/>
                <a:gd name="T51" fmla="*/ 48 h 4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4" h="48">
                  <a:moveTo>
                    <a:pt x="20" y="48"/>
                  </a:moveTo>
                  <a:lnTo>
                    <a:pt x="20" y="37"/>
                  </a:lnTo>
                  <a:lnTo>
                    <a:pt x="0" y="37"/>
                  </a:lnTo>
                  <a:lnTo>
                    <a:pt x="0" y="28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28" y="28"/>
                  </a:lnTo>
                  <a:lnTo>
                    <a:pt x="34" y="28"/>
                  </a:lnTo>
                  <a:lnTo>
                    <a:pt x="34" y="37"/>
                  </a:lnTo>
                  <a:lnTo>
                    <a:pt x="28" y="37"/>
                  </a:lnTo>
                  <a:lnTo>
                    <a:pt x="28" y="48"/>
                  </a:lnTo>
                  <a:lnTo>
                    <a:pt x="20" y="48"/>
                  </a:lnTo>
                  <a:close/>
                  <a:moveTo>
                    <a:pt x="20" y="28"/>
                  </a:moveTo>
                  <a:lnTo>
                    <a:pt x="20" y="11"/>
                  </a:lnTo>
                  <a:lnTo>
                    <a:pt x="5" y="28"/>
                  </a:lnTo>
                  <a:lnTo>
                    <a:pt x="20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71" name="Freeform 74"/>
            <p:cNvSpPr>
              <a:spLocks/>
            </p:cNvSpPr>
            <p:nvPr/>
          </p:nvSpPr>
          <p:spPr bwMode="auto">
            <a:xfrm>
              <a:off x="3170" y="2647"/>
              <a:ext cx="35" cy="52"/>
            </a:xfrm>
            <a:custGeom>
              <a:avLst/>
              <a:gdLst>
                <a:gd name="T0" fmla="*/ 0 w 35"/>
                <a:gd name="T1" fmla="*/ 38 h 52"/>
                <a:gd name="T2" fmla="*/ 9 w 35"/>
                <a:gd name="T3" fmla="*/ 38 h 52"/>
                <a:gd name="T4" fmla="*/ 9 w 35"/>
                <a:gd name="T5" fmla="*/ 41 h 52"/>
                <a:gd name="T6" fmla="*/ 12 w 35"/>
                <a:gd name="T7" fmla="*/ 43 h 52"/>
                <a:gd name="T8" fmla="*/ 15 w 35"/>
                <a:gd name="T9" fmla="*/ 46 h 52"/>
                <a:gd name="T10" fmla="*/ 18 w 35"/>
                <a:gd name="T11" fmla="*/ 46 h 52"/>
                <a:gd name="T12" fmla="*/ 20 w 35"/>
                <a:gd name="T13" fmla="*/ 46 h 52"/>
                <a:gd name="T14" fmla="*/ 23 w 35"/>
                <a:gd name="T15" fmla="*/ 43 h 52"/>
                <a:gd name="T16" fmla="*/ 26 w 35"/>
                <a:gd name="T17" fmla="*/ 41 h 52"/>
                <a:gd name="T18" fmla="*/ 26 w 35"/>
                <a:gd name="T19" fmla="*/ 35 h 52"/>
                <a:gd name="T20" fmla="*/ 26 w 35"/>
                <a:gd name="T21" fmla="*/ 32 h 52"/>
                <a:gd name="T22" fmla="*/ 23 w 35"/>
                <a:gd name="T23" fmla="*/ 29 h 52"/>
                <a:gd name="T24" fmla="*/ 20 w 35"/>
                <a:gd name="T25" fmla="*/ 26 h 52"/>
                <a:gd name="T26" fmla="*/ 18 w 35"/>
                <a:gd name="T27" fmla="*/ 26 h 52"/>
                <a:gd name="T28" fmla="*/ 15 w 35"/>
                <a:gd name="T29" fmla="*/ 26 h 52"/>
                <a:gd name="T30" fmla="*/ 15 w 35"/>
                <a:gd name="T31" fmla="*/ 26 h 52"/>
                <a:gd name="T32" fmla="*/ 15 w 35"/>
                <a:gd name="T33" fmla="*/ 20 h 52"/>
                <a:gd name="T34" fmla="*/ 15 w 35"/>
                <a:gd name="T35" fmla="*/ 20 h 52"/>
                <a:gd name="T36" fmla="*/ 15 w 35"/>
                <a:gd name="T37" fmla="*/ 20 h 52"/>
                <a:gd name="T38" fmla="*/ 18 w 35"/>
                <a:gd name="T39" fmla="*/ 20 h 52"/>
                <a:gd name="T40" fmla="*/ 20 w 35"/>
                <a:gd name="T41" fmla="*/ 20 h 52"/>
                <a:gd name="T42" fmla="*/ 23 w 35"/>
                <a:gd name="T43" fmla="*/ 18 h 52"/>
                <a:gd name="T44" fmla="*/ 23 w 35"/>
                <a:gd name="T45" fmla="*/ 15 h 52"/>
                <a:gd name="T46" fmla="*/ 23 w 35"/>
                <a:gd name="T47" fmla="*/ 12 h 52"/>
                <a:gd name="T48" fmla="*/ 23 w 35"/>
                <a:gd name="T49" fmla="*/ 9 h 52"/>
                <a:gd name="T50" fmla="*/ 20 w 35"/>
                <a:gd name="T51" fmla="*/ 6 h 52"/>
                <a:gd name="T52" fmla="*/ 18 w 35"/>
                <a:gd name="T53" fmla="*/ 6 h 52"/>
                <a:gd name="T54" fmla="*/ 15 w 35"/>
                <a:gd name="T55" fmla="*/ 6 h 52"/>
                <a:gd name="T56" fmla="*/ 12 w 35"/>
                <a:gd name="T57" fmla="*/ 9 h 52"/>
                <a:gd name="T58" fmla="*/ 9 w 35"/>
                <a:gd name="T59" fmla="*/ 12 h 52"/>
                <a:gd name="T60" fmla="*/ 9 w 35"/>
                <a:gd name="T61" fmla="*/ 15 h 52"/>
                <a:gd name="T62" fmla="*/ 3 w 35"/>
                <a:gd name="T63" fmla="*/ 15 h 52"/>
                <a:gd name="T64" fmla="*/ 3 w 35"/>
                <a:gd name="T65" fmla="*/ 9 h 52"/>
                <a:gd name="T66" fmla="*/ 6 w 35"/>
                <a:gd name="T67" fmla="*/ 3 h 52"/>
                <a:gd name="T68" fmla="*/ 12 w 35"/>
                <a:gd name="T69" fmla="*/ 3 h 52"/>
                <a:gd name="T70" fmla="*/ 18 w 35"/>
                <a:gd name="T71" fmla="*/ 0 h 52"/>
                <a:gd name="T72" fmla="*/ 20 w 35"/>
                <a:gd name="T73" fmla="*/ 0 h 52"/>
                <a:gd name="T74" fmla="*/ 23 w 35"/>
                <a:gd name="T75" fmla="*/ 3 h 52"/>
                <a:gd name="T76" fmla="*/ 26 w 35"/>
                <a:gd name="T77" fmla="*/ 6 h 52"/>
                <a:gd name="T78" fmla="*/ 29 w 35"/>
                <a:gd name="T79" fmla="*/ 6 h 52"/>
                <a:gd name="T80" fmla="*/ 29 w 35"/>
                <a:gd name="T81" fmla="*/ 12 h 52"/>
                <a:gd name="T82" fmla="*/ 32 w 35"/>
                <a:gd name="T83" fmla="*/ 15 h 52"/>
                <a:gd name="T84" fmla="*/ 29 w 35"/>
                <a:gd name="T85" fmla="*/ 18 h 52"/>
                <a:gd name="T86" fmla="*/ 29 w 35"/>
                <a:gd name="T87" fmla="*/ 20 h 52"/>
                <a:gd name="T88" fmla="*/ 26 w 35"/>
                <a:gd name="T89" fmla="*/ 20 h 52"/>
                <a:gd name="T90" fmla="*/ 23 w 35"/>
                <a:gd name="T91" fmla="*/ 23 h 52"/>
                <a:gd name="T92" fmla="*/ 29 w 35"/>
                <a:gd name="T93" fmla="*/ 26 h 52"/>
                <a:gd name="T94" fmla="*/ 32 w 35"/>
                <a:gd name="T95" fmla="*/ 29 h 52"/>
                <a:gd name="T96" fmla="*/ 32 w 35"/>
                <a:gd name="T97" fmla="*/ 32 h 52"/>
                <a:gd name="T98" fmla="*/ 35 w 35"/>
                <a:gd name="T99" fmla="*/ 35 h 52"/>
                <a:gd name="T100" fmla="*/ 32 w 35"/>
                <a:gd name="T101" fmla="*/ 41 h 52"/>
                <a:gd name="T102" fmla="*/ 29 w 35"/>
                <a:gd name="T103" fmla="*/ 46 h 52"/>
                <a:gd name="T104" fmla="*/ 23 w 35"/>
                <a:gd name="T105" fmla="*/ 49 h 52"/>
                <a:gd name="T106" fmla="*/ 18 w 35"/>
                <a:gd name="T107" fmla="*/ 52 h 52"/>
                <a:gd name="T108" fmla="*/ 12 w 35"/>
                <a:gd name="T109" fmla="*/ 49 h 52"/>
                <a:gd name="T110" fmla="*/ 6 w 35"/>
                <a:gd name="T111" fmla="*/ 46 h 52"/>
                <a:gd name="T112" fmla="*/ 3 w 35"/>
                <a:gd name="T113" fmla="*/ 43 h 52"/>
                <a:gd name="T114" fmla="*/ 0 w 35"/>
                <a:gd name="T115" fmla="*/ 38 h 5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5"/>
                <a:gd name="T175" fmla="*/ 0 h 52"/>
                <a:gd name="T176" fmla="*/ 35 w 35"/>
                <a:gd name="T177" fmla="*/ 52 h 5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5" h="52">
                  <a:moveTo>
                    <a:pt x="0" y="38"/>
                  </a:moveTo>
                  <a:lnTo>
                    <a:pt x="9" y="38"/>
                  </a:lnTo>
                  <a:lnTo>
                    <a:pt x="9" y="41"/>
                  </a:lnTo>
                  <a:lnTo>
                    <a:pt x="12" y="43"/>
                  </a:lnTo>
                  <a:lnTo>
                    <a:pt x="15" y="46"/>
                  </a:lnTo>
                  <a:lnTo>
                    <a:pt x="18" y="46"/>
                  </a:lnTo>
                  <a:lnTo>
                    <a:pt x="20" y="46"/>
                  </a:lnTo>
                  <a:lnTo>
                    <a:pt x="23" y="43"/>
                  </a:lnTo>
                  <a:lnTo>
                    <a:pt x="26" y="41"/>
                  </a:lnTo>
                  <a:lnTo>
                    <a:pt x="26" y="35"/>
                  </a:lnTo>
                  <a:lnTo>
                    <a:pt x="26" y="32"/>
                  </a:lnTo>
                  <a:lnTo>
                    <a:pt x="23" y="29"/>
                  </a:lnTo>
                  <a:lnTo>
                    <a:pt x="20" y="26"/>
                  </a:lnTo>
                  <a:lnTo>
                    <a:pt x="18" y="26"/>
                  </a:lnTo>
                  <a:lnTo>
                    <a:pt x="15" y="26"/>
                  </a:lnTo>
                  <a:lnTo>
                    <a:pt x="15" y="20"/>
                  </a:lnTo>
                  <a:lnTo>
                    <a:pt x="18" y="20"/>
                  </a:lnTo>
                  <a:lnTo>
                    <a:pt x="20" y="20"/>
                  </a:lnTo>
                  <a:lnTo>
                    <a:pt x="23" y="18"/>
                  </a:lnTo>
                  <a:lnTo>
                    <a:pt x="23" y="15"/>
                  </a:lnTo>
                  <a:lnTo>
                    <a:pt x="23" y="12"/>
                  </a:lnTo>
                  <a:lnTo>
                    <a:pt x="23" y="9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5" y="6"/>
                  </a:lnTo>
                  <a:lnTo>
                    <a:pt x="12" y="9"/>
                  </a:lnTo>
                  <a:lnTo>
                    <a:pt x="9" y="12"/>
                  </a:lnTo>
                  <a:lnTo>
                    <a:pt x="9" y="15"/>
                  </a:lnTo>
                  <a:lnTo>
                    <a:pt x="3" y="15"/>
                  </a:lnTo>
                  <a:lnTo>
                    <a:pt x="3" y="9"/>
                  </a:lnTo>
                  <a:lnTo>
                    <a:pt x="6" y="3"/>
                  </a:lnTo>
                  <a:lnTo>
                    <a:pt x="12" y="3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9" y="6"/>
                  </a:lnTo>
                  <a:lnTo>
                    <a:pt x="29" y="12"/>
                  </a:lnTo>
                  <a:lnTo>
                    <a:pt x="32" y="15"/>
                  </a:lnTo>
                  <a:lnTo>
                    <a:pt x="29" y="18"/>
                  </a:lnTo>
                  <a:lnTo>
                    <a:pt x="29" y="20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9" y="26"/>
                  </a:lnTo>
                  <a:lnTo>
                    <a:pt x="32" y="29"/>
                  </a:lnTo>
                  <a:lnTo>
                    <a:pt x="32" y="32"/>
                  </a:lnTo>
                  <a:lnTo>
                    <a:pt x="35" y="35"/>
                  </a:lnTo>
                  <a:lnTo>
                    <a:pt x="32" y="41"/>
                  </a:lnTo>
                  <a:lnTo>
                    <a:pt x="29" y="46"/>
                  </a:lnTo>
                  <a:lnTo>
                    <a:pt x="23" y="49"/>
                  </a:lnTo>
                  <a:lnTo>
                    <a:pt x="18" y="52"/>
                  </a:lnTo>
                  <a:lnTo>
                    <a:pt x="12" y="49"/>
                  </a:lnTo>
                  <a:lnTo>
                    <a:pt x="6" y="46"/>
                  </a:lnTo>
                  <a:lnTo>
                    <a:pt x="3" y="43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72" name="Freeform 75"/>
            <p:cNvSpPr>
              <a:spLocks/>
            </p:cNvSpPr>
            <p:nvPr/>
          </p:nvSpPr>
          <p:spPr bwMode="auto">
            <a:xfrm>
              <a:off x="3245" y="2647"/>
              <a:ext cx="31" cy="52"/>
            </a:xfrm>
            <a:custGeom>
              <a:avLst/>
              <a:gdLst>
                <a:gd name="T0" fmla="*/ 0 w 31"/>
                <a:gd name="T1" fmla="*/ 38 h 52"/>
                <a:gd name="T2" fmla="*/ 5 w 31"/>
                <a:gd name="T3" fmla="*/ 38 h 52"/>
                <a:gd name="T4" fmla="*/ 8 w 31"/>
                <a:gd name="T5" fmla="*/ 41 h 52"/>
                <a:gd name="T6" fmla="*/ 8 w 31"/>
                <a:gd name="T7" fmla="*/ 43 h 52"/>
                <a:gd name="T8" fmla="*/ 11 w 31"/>
                <a:gd name="T9" fmla="*/ 46 h 52"/>
                <a:gd name="T10" fmla="*/ 14 w 31"/>
                <a:gd name="T11" fmla="*/ 46 h 52"/>
                <a:gd name="T12" fmla="*/ 20 w 31"/>
                <a:gd name="T13" fmla="*/ 46 h 52"/>
                <a:gd name="T14" fmla="*/ 23 w 31"/>
                <a:gd name="T15" fmla="*/ 43 h 52"/>
                <a:gd name="T16" fmla="*/ 26 w 31"/>
                <a:gd name="T17" fmla="*/ 41 h 52"/>
                <a:gd name="T18" fmla="*/ 26 w 31"/>
                <a:gd name="T19" fmla="*/ 35 h 52"/>
                <a:gd name="T20" fmla="*/ 26 w 31"/>
                <a:gd name="T21" fmla="*/ 32 h 52"/>
                <a:gd name="T22" fmla="*/ 23 w 31"/>
                <a:gd name="T23" fmla="*/ 29 h 52"/>
                <a:gd name="T24" fmla="*/ 20 w 31"/>
                <a:gd name="T25" fmla="*/ 26 h 52"/>
                <a:gd name="T26" fmla="*/ 17 w 31"/>
                <a:gd name="T27" fmla="*/ 26 h 52"/>
                <a:gd name="T28" fmla="*/ 14 w 31"/>
                <a:gd name="T29" fmla="*/ 26 h 52"/>
                <a:gd name="T30" fmla="*/ 11 w 31"/>
                <a:gd name="T31" fmla="*/ 26 h 52"/>
                <a:gd name="T32" fmla="*/ 11 w 31"/>
                <a:gd name="T33" fmla="*/ 20 h 52"/>
                <a:gd name="T34" fmla="*/ 14 w 31"/>
                <a:gd name="T35" fmla="*/ 20 h 52"/>
                <a:gd name="T36" fmla="*/ 14 w 31"/>
                <a:gd name="T37" fmla="*/ 20 h 52"/>
                <a:gd name="T38" fmla="*/ 17 w 31"/>
                <a:gd name="T39" fmla="*/ 20 h 52"/>
                <a:gd name="T40" fmla="*/ 20 w 31"/>
                <a:gd name="T41" fmla="*/ 20 h 52"/>
                <a:gd name="T42" fmla="*/ 23 w 31"/>
                <a:gd name="T43" fmla="*/ 18 h 52"/>
                <a:gd name="T44" fmla="*/ 23 w 31"/>
                <a:gd name="T45" fmla="*/ 15 h 52"/>
                <a:gd name="T46" fmla="*/ 23 w 31"/>
                <a:gd name="T47" fmla="*/ 12 h 52"/>
                <a:gd name="T48" fmla="*/ 20 w 31"/>
                <a:gd name="T49" fmla="*/ 9 h 52"/>
                <a:gd name="T50" fmla="*/ 17 w 31"/>
                <a:gd name="T51" fmla="*/ 6 h 52"/>
                <a:gd name="T52" fmla="*/ 14 w 31"/>
                <a:gd name="T53" fmla="*/ 6 h 52"/>
                <a:gd name="T54" fmla="*/ 11 w 31"/>
                <a:gd name="T55" fmla="*/ 6 h 52"/>
                <a:gd name="T56" fmla="*/ 8 w 31"/>
                <a:gd name="T57" fmla="*/ 9 h 52"/>
                <a:gd name="T58" fmla="*/ 8 w 31"/>
                <a:gd name="T59" fmla="*/ 12 h 52"/>
                <a:gd name="T60" fmla="*/ 5 w 31"/>
                <a:gd name="T61" fmla="*/ 15 h 52"/>
                <a:gd name="T62" fmla="*/ 0 w 31"/>
                <a:gd name="T63" fmla="*/ 15 h 52"/>
                <a:gd name="T64" fmla="*/ 3 w 31"/>
                <a:gd name="T65" fmla="*/ 9 h 52"/>
                <a:gd name="T66" fmla="*/ 5 w 31"/>
                <a:gd name="T67" fmla="*/ 3 h 52"/>
                <a:gd name="T68" fmla="*/ 8 w 31"/>
                <a:gd name="T69" fmla="*/ 3 h 52"/>
                <a:gd name="T70" fmla="*/ 14 w 31"/>
                <a:gd name="T71" fmla="*/ 0 h 52"/>
                <a:gd name="T72" fmla="*/ 20 w 31"/>
                <a:gd name="T73" fmla="*/ 0 h 52"/>
                <a:gd name="T74" fmla="*/ 23 w 31"/>
                <a:gd name="T75" fmla="*/ 3 h 52"/>
                <a:gd name="T76" fmla="*/ 26 w 31"/>
                <a:gd name="T77" fmla="*/ 6 h 52"/>
                <a:gd name="T78" fmla="*/ 26 w 31"/>
                <a:gd name="T79" fmla="*/ 6 h 52"/>
                <a:gd name="T80" fmla="*/ 28 w 31"/>
                <a:gd name="T81" fmla="*/ 12 h 52"/>
                <a:gd name="T82" fmla="*/ 28 w 31"/>
                <a:gd name="T83" fmla="*/ 15 h 52"/>
                <a:gd name="T84" fmla="*/ 28 w 31"/>
                <a:gd name="T85" fmla="*/ 18 h 52"/>
                <a:gd name="T86" fmla="*/ 28 w 31"/>
                <a:gd name="T87" fmla="*/ 20 h 52"/>
                <a:gd name="T88" fmla="*/ 26 w 31"/>
                <a:gd name="T89" fmla="*/ 20 h 52"/>
                <a:gd name="T90" fmla="*/ 23 w 31"/>
                <a:gd name="T91" fmla="*/ 23 h 52"/>
                <a:gd name="T92" fmla="*/ 26 w 31"/>
                <a:gd name="T93" fmla="*/ 26 h 52"/>
                <a:gd name="T94" fmla="*/ 28 w 31"/>
                <a:gd name="T95" fmla="*/ 29 h 52"/>
                <a:gd name="T96" fmla="*/ 31 w 31"/>
                <a:gd name="T97" fmla="*/ 32 h 52"/>
                <a:gd name="T98" fmla="*/ 31 w 31"/>
                <a:gd name="T99" fmla="*/ 35 h 52"/>
                <a:gd name="T100" fmla="*/ 31 w 31"/>
                <a:gd name="T101" fmla="*/ 41 h 52"/>
                <a:gd name="T102" fmla="*/ 26 w 31"/>
                <a:gd name="T103" fmla="*/ 46 h 52"/>
                <a:gd name="T104" fmla="*/ 23 w 31"/>
                <a:gd name="T105" fmla="*/ 49 h 52"/>
                <a:gd name="T106" fmla="*/ 14 w 31"/>
                <a:gd name="T107" fmla="*/ 52 h 52"/>
                <a:gd name="T108" fmla="*/ 8 w 31"/>
                <a:gd name="T109" fmla="*/ 49 h 52"/>
                <a:gd name="T110" fmla="*/ 5 w 31"/>
                <a:gd name="T111" fmla="*/ 46 h 52"/>
                <a:gd name="T112" fmla="*/ 0 w 31"/>
                <a:gd name="T113" fmla="*/ 43 h 52"/>
                <a:gd name="T114" fmla="*/ 0 w 31"/>
                <a:gd name="T115" fmla="*/ 38 h 5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"/>
                <a:gd name="T175" fmla="*/ 0 h 52"/>
                <a:gd name="T176" fmla="*/ 31 w 31"/>
                <a:gd name="T177" fmla="*/ 52 h 5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" h="52">
                  <a:moveTo>
                    <a:pt x="0" y="38"/>
                  </a:moveTo>
                  <a:lnTo>
                    <a:pt x="5" y="38"/>
                  </a:lnTo>
                  <a:lnTo>
                    <a:pt x="8" y="41"/>
                  </a:lnTo>
                  <a:lnTo>
                    <a:pt x="8" y="43"/>
                  </a:lnTo>
                  <a:lnTo>
                    <a:pt x="11" y="46"/>
                  </a:lnTo>
                  <a:lnTo>
                    <a:pt x="14" y="46"/>
                  </a:lnTo>
                  <a:lnTo>
                    <a:pt x="20" y="46"/>
                  </a:lnTo>
                  <a:lnTo>
                    <a:pt x="23" y="43"/>
                  </a:lnTo>
                  <a:lnTo>
                    <a:pt x="26" y="41"/>
                  </a:lnTo>
                  <a:lnTo>
                    <a:pt x="26" y="35"/>
                  </a:lnTo>
                  <a:lnTo>
                    <a:pt x="26" y="32"/>
                  </a:lnTo>
                  <a:lnTo>
                    <a:pt x="23" y="29"/>
                  </a:lnTo>
                  <a:lnTo>
                    <a:pt x="20" y="26"/>
                  </a:lnTo>
                  <a:lnTo>
                    <a:pt x="17" y="26"/>
                  </a:lnTo>
                  <a:lnTo>
                    <a:pt x="14" y="26"/>
                  </a:lnTo>
                  <a:lnTo>
                    <a:pt x="11" y="26"/>
                  </a:lnTo>
                  <a:lnTo>
                    <a:pt x="11" y="20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0" y="20"/>
                  </a:lnTo>
                  <a:lnTo>
                    <a:pt x="23" y="18"/>
                  </a:lnTo>
                  <a:lnTo>
                    <a:pt x="23" y="15"/>
                  </a:lnTo>
                  <a:lnTo>
                    <a:pt x="23" y="12"/>
                  </a:lnTo>
                  <a:lnTo>
                    <a:pt x="20" y="9"/>
                  </a:lnTo>
                  <a:lnTo>
                    <a:pt x="17" y="6"/>
                  </a:lnTo>
                  <a:lnTo>
                    <a:pt x="14" y="6"/>
                  </a:lnTo>
                  <a:lnTo>
                    <a:pt x="11" y="6"/>
                  </a:lnTo>
                  <a:lnTo>
                    <a:pt x="8" y="9"/>
                  </a:lnTo>
                  <a:lnTo>
                    <a:pt x="8" y="12"/>
                  </a:lnTo>
                  <a:lnTo>
                    <a:pt x="5" y="15"/>
                  </a:lnTo>
                  <a:lnTo>
                    <a:pt x="0" y="15"/>
                  </a:lnTo>
                  <a:lnTo>
                    <a:pt x="3" y="9"/>
                  </a:lnTo>
                  <a:lnTo>
                    <a:pt x="5" y="3"/>
                  </a:lnTo>
                  <a:lnTo>
                    <a:pt x="8" y="3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2"/>
                  </a:lnTo>
                  <a:lnTo>
                    <a:pt x="28" y="15"/>
                  </a:lnTo>
                  <a:lnTo>
                    <a:pt x="28" y="18"/>
                  </a:lnTo>
                  <a:lnTo>
                    <a:pt x="28" y="20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6" y="26"/>
                  </a:lnTo>
                  <a:lnTo>
                    <a:pt x="28" y="29"/>
                  </a:lnTo>
                  <a:lnTo>
                    <a:pt x="31" y="32"/>
                  </a:lnTo>
                  <a:lnTo>
                    <a:pt x="31" y="35"/>
                  </a:lnTo>
                  <a:lnTo>
                    <a:pt x="31" y="41"/>
                  </a:lnTo>
                  <a:lnTo>
                    <a:pt x="26" y="46"/>
                  </a:lnTo>
                  <a:lnTo>
                    <a:pt x="23" y="49"/>
                  </a:lnTo>
                  <a:lnTo>
                    <a:pt x="14" y="52"/>
                  </a:lnTo>
                  <a:lnTo>
                    <a:pt x="8" y="49"/>
                  </a:lnTo>
                  <a:lnTo>
                    <a:pt x="5" y="46"/>
                  </a:lnTo>
                  <a:lnTo>
                    <a:pt x="0" y="43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73" name="Freeform 76"/>
            <p:cNvSpPr>
              <a:spLocks/>
            </p:cNvSpPr>
            <p:nvPr/>
          </p:nvSpPr>
          <p:spPr bwMode="auto">
            <a:xfrm>
              <a:off x="3245" y="2722"/>
              <a:ext cx="31" cy="49"/>
            </a:xfrm>
            <a:custGeom>
              <a:avLst/>
              <a:gdLst>
                <a:gd name="T0" fmla="*/ 0 w 31"/>
                <a:gd name="T1" fmla="*/ 37 h 49"/>
                <a:gd name="T2" fmla="*/ 5 w 31"/>
                <a:gd name="T3" fmla="*/ 34 h 49"/>
                <a:gd name="T4" fmla="*/ 8 w 31"/>
                <a:gd name="T5" fmla="*/ 40 h 49"/>
                <a:gd name="T6" fmla="*/ 8 w 31"/>
                <a:gd name="T7" fmla="*/ 43 h 49"/>
                <a:gd name="T8" fmla="*/ 11 w 31"/>
                <a:gd name="T9" fmla="*/ 43 h 49"/>
                <a:gd name="T10" fmla="*/ 14 w 31"/>
                <a:gd name="T11" fmla="*/ 43 h 49"/>
                <a:gd name="T12" fmla="*/ 20 w 31"/>
                <a:gd name="T13" fmla="*/ 43 h 49"/>
                <a:gd name="T14" fmla="*/ 23 w 31"/>
                <a:gd name="T15" fmla="*/ 40 h 49"/>
                <a:gd name="T16" fmla="*/ 26 w 31"/>
                <a:gd name="T17" fmla="*/ 37 h 49"/>
                <a:gd name="T18" fmla="*/ 26 w 31"/>
                <a:gd name="T19" fmla="*/ 34 h 49"/>
                <a:gd name="T20" fmla="*/ 26 w 31"/>
                <a:gd name="T21" fmla="*/ 31 h 49"/>
                <a:gd name="T22" fmla="*/ 23 w 31"/>
                <a:gd name="T23" fmla="*/ 26 h 49"/>
                <a:gd name="T24" fmla="*/ 20 w 31"/>
                <a:gd name="T25" fmla="*/ 26 h 49"/>
                <a:gd name="T26" fmla="*/ 17 w 31"/>
                <a:gd name="T27" fmla="*/ 26 h 49"/>
                <a:gd name="T28" fmla="*/ 14 w 31"/>
                <a:gd name="T29" fmla="*/ 26 h 49"/>
                <a:gd name="T30" fmla="*/ 11 w 31"/>
                <a:gd name="T31" fmla="*/ 26 h 49"/>
                <a:gd name="T32" fmla="*/ 11 w 31"/>
                <a:gd name="T33" fmla="*/ 20 h 49"/>
                <a:gd name="T34" fmla="*/ 14 w 31"/>
                <a:gd name="T35" fmla="*/ 20 h 49"/>
                <a:gd name="T36" fmla="*/ 14 w 31"/>
                <a:gd name="T37" fmla="*/ 20 h 49"/>
                <a:gd name="T38" fmla="*/ 17 w 31"/>
                <a:gd name="T39" fmla="*/ 20 h 49"/>
                <a:gd name="T40" fmla="*/ 20 w 31"/>
                <a:gd name="T41" fmla="*/ 17 h 49"/>
                <a:gd name="T42" fmla="*/ 23 w 31"/>
                <a:gd name="T43" fmla="*/ 14 h 49"/>
                <a:gd name="T44" fmla="*/ 23 w 31"/>
                <a:gd name="T45" fmla="*/ 11 h 49"/>
                <a:gd name="T46" fmla="*/ 23 w 31"/>
                <a:gd name="T47" fmla="*/ 8 h 49"/>
                <a:gd name="T48" fmla="*/ 20 w 31"/>
                <a:gd name="T49" fmla="*/ 6 h 49"/>
                <a:gd name="T50" fmla="*/ 17 w 31"/>
                <a:gd name="T51" fmla="*/ 6 h 49"/>
                <a:gd name="T52" fmla="*/ 14 w 31"/>
                <a:gd name="T53" fmla="*/ 6 h 49"/>
                <a:gd name="T54" fmla="*/ 11 w 31"/>
                <a:gd name="T55" fmla="*/ 6 h 49"/>
                <a:gd name="T56" fmla="*/ 8 w 31"/>
                <a:gd name="T57" fmla="*/ 6 h 49"/>
                <a:gd name="T58" fmla="*/ 8 w 31"/>
                <a:gd name="T59" fmla="*/ 8 h 49"/>
                <a:gd name="T60" fmla="*/ 5 w 31"/>
                <a:gd name="T61" fmla="*/ 14 h 49"/>
                <a:gd name="T62" fmla="*/ 0 w 31"/>
                <a:gd name="T63" fmla="*/ 11 h 49"/>
                <a:gd name="T64" fmla="*/ 3 w 31"/>
                <a:gd name="T65" fmla="*/ 6 h 49"/>
                <a:gd name="T66" fmla="*/ 5 w 31"/>
                <a:gd name="T67" fmla="*/ 3 h 49"/>
                <a:gd name="T68" fmla="*/ 8 w 31"/>
                <a:gd name="T69" fmla="*/ 0 h 49"/>
                <a:gd name="T70" fmla="*/ 14 w 31"/>
                <a:gd name="T71" fmla="*/ 0 h 49"/>
                <a:gd name="T72" fmla="*/ 20 w 31"/>
                <a:gd name="T73" fmla="*/ 0 h 49"/>
                <a:gd name="T74" fmla="*/ 23 w 31"/>
                <a:gd name="T75" fmla="*/ 0 h 49"/>
                <a:gd name="T76" fmla="*/ 26 w 31"/>
                <a:gd name="T77" fmla="*/ 3 h 49"/>
                <a:gd name="T78" fmla="*/ 26 w 31"/>
                <a:gd name="T79" fmla="*/ 6 h 49"/>
                <a:gd name="T80" fmla="*/ 28 w 31"/>
                <a:gd name="T81" fmla="*/ 8 h 49"/>
                <a:gd name="T82" fmla="*/ 28 w 31"/>
                <a:gd name="T83" fmla="*/ 11 h 49"/>
                <a:gd name="T84" fmla="*/ 28 w 31"/>
                <a:gd name="T85" fmla="*/ 14 h 49"/>
                <a:gd name="T86" fmla="*/ 28 w 31"/>
                <a:gd name="T87" fmla="*/ 17 h 49"/>
                <a:gd name="T88" fmla="*/ 26 w 31"/>
                <a:gd name="T89" fmla="*/ 20 h 49"/>
                <a:gd name="T90" fmla="*/ 23 w 31"/>
                <a:gd name="T91" fmla="*/ 23 h 49"/>
                <a:gd name="T92" fmla="*/ 26 w 31"/>
                <a:gd name="T93" fmla="*/ 23 h 49"/>
                <a:gd name="T94" fmla="*/ 28 w 31"/>
                <a:gd name="T95" fmla="*/ 26 h 49"/>
                <a:gd name="T96" fmla="*/ 31 w 31"/>
                <a:gd name="T97" fmla="*/ 28 h 49"/>
                <a:gd name="T98" fmla="*/ 31 w 31"/>
                <a:gd name="T99" fmla="*/ 34 h 49"/>
                <a:gd name="T100" fmla="*/ 31 w 31"/>
                <a:gd name="T101" fmla="*/ 40 h 49"/>
                <a:gd name="T102" fmla="*/ 26 w 31"/>
                <a:gd name="T103" fmla="*/ 46 h 49"/>
                <a:gd name="T104" fmla="*/ 23 w 31"/>
                <a:gd name="T105" fmla="*/ 49 h 49"/>
                <a:gd name="T106" fmla="*/ 14 w 31"/>
                <a:gd name="T107" fmla="*/ 49 h 49"/>
                <a:gd name="T108" fmla="*/ 8 w 31"/>
                <a:gd name="T109" fmla="*/ 49 h 49"/>
                <a:gd name="T110" fmla="*/ 5 w 31"/>
                <a:gd name="T111" fmla="*/ 46 h 49"/>
                <a:gd name="T112" fmla="*/ 0 w 31"/>
                <a:gd name="T113" fmla="*/ 40 h 49"/>
                <a:gd name="T114" fmla="*/ 0 w 31"/>
                <a:gd name="T115" fmla="*/ 37 h 4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"/>
                <a:gd name="T175" fmla="*/ 0 h 49"/>
                <a:gd name="T176" fmla="*/ 31 w 31"/>
                <a:gd name="T177" fmla="*/ 49 h 4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" h="49">
                  <a:moveTo>
                    <a:pt x="0" y="37"/>
                  </a:moveTo>
                  <a:lnTo>
                    <a:pt x="5" y="34"/>
                  </a:lnTo>
                  <a:lnTo>
                    <a:pt x="8" y="40"/>
                  </a:lnTo>
                  <a:lnTo>
                    <a:pt x="8" y="43"/>
                  </a:lnTo>
                  <a:lnTo>
                    <a:pt x="11" y="43"/>
                  </a:lnTo>
                  <a:lnTo>
                    <a:pt x="14" y="43"/>
                  </a:lnTo>
                  <a:lnTo>
                    <a:pt x="20" y="43"/>
                  </a:lnTo>
                  <a:lnTo>
                    <a:pt x="23" y="40"/>
                  </a:lnTo>
                  <a:lnTo>
                    <a:pt x="26" y="37"/>
                  </a:lnTo>
                  <a:lnTo>
                    <a:pt x="26" y="34"/>
                  </a:lnTo>
                  <a:lnTo>
                    <a:pt x="26" y="31"/>
                  </a:lnTo>
                  <a:lnTo>
                    <a:pt x="23" y="26"/>
                  </a:lnTo>
                  <a:lnTo>
                    <a:pt x="20" y="26"/>
                  </a:lnTo>
                  <a:lnTo>
                    <a:pt x="17" y="26"/>
                  </a:lnTo>
                  <a:lnTo>
                    <a:pt x="14" y="26"/>
                  </a:lnTo>
                  <a:lnTo>
                    <a:pt x="11" y="26"/>
                  </a:lnTo>
                  <a:lnTo>
                    <a:pt x="11" y="20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0" y="17"/>
                  </a:lnTo>
                  <a:lnTo>
                    <a:pt x="23" y="14"/>
                  </a:lnTo>
                  <a:lnTo>
                    <a:pt x="23" y="11"/>
                  </a:lnTo>
                  <a:lnTo>
                    <a:pt x="23" y="8"/>
                  </a:lnTo>
                  <a:lnTo>
                    <a:pt x="20" y="6"/>
                  </a:lnTo>
                  <a:lnTo>
                    <a:pt x="17" y="6"/>
                  </a:lnTo>
                  <a:lnTo>
                    <a:pt x="14" y="6"/>
                  </a:lnTo>
                  <a:lnTo>
                    <a:pt x="11" y="6"/>
                  </a:lnTo>
                  <a:lnTo>
                    <a:pt x="8" y="6"/>
                  </a:lnTo>
                  <a:lnTo>
                    <a:pt x="8" y="8"/>
                  </a:lnTo>
                  <a:lnTo>
                    <a:pt x="5" y="14"/>
                  </a:lnTo>
                  <a:lnTo>
                    <a:pt x="0" y="11"/>
                  </a:lnTo>
                  <a:lnTo>
                    <a:pt x="3" y="6"/>
                  </a:lnTo>
                  <a:lnTo>
                    <a:pt x="5" y="3"/>
                  </a:lnTo>
                  <a:lnTo>
                    <a:pt x="8" y="0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3" y="0"/>
                  </a:lnTo>
                  <a:lnTo>
                    <a:pt x="26" y="3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8" y="11"/>
                  </a:lnTo>
                  <a:lnTo>
                    <a:pt x="28" y="14"/>
                  </a:lnTo>
                  <a:lnTo>
                    <a:pt x="28" y="17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6" y="23"/>
                  </a:lnTo>
                  <a:lnTo>
                    <a:pt x="28" y="26"/>
                  </a:lnTo>
                  <a:lnTo>
                    <a:pt x="31" y="28"/>
                  </a:lnTo>
                  <a:lnTo>
                    <a:pt x="31" y="34"/>
                  </a:lnTo>
                  <a:lnTo>
                    <a:pt x="31" y="40"/>
                  </a:lnTo>
                  <a:lnTo>
                    <a:pt x="26" y="46"/>
                  </a:lnTo>
                  <a:lnTo>
                    <a:pt x="23" y="49"/>
                  </a:lnTo>
                  <a:lnTo>
                    <a:pt x="14" y="49"/>
                  </a:lnTo>
                  <a:lnTo>
                    <a:pt x="8" y="49"/>
                  </a:lnTo>
                  <a:lnTo>
                    <a:pt x="5" y="46"/>
                  </a:lnTo>
                  <a:lnTo>
                    <a:pt x="0" y="40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74" name="Freeform 77"/>
            <p:cNvSpPr>
              <a:spLocks/>
            </p:cNvSpPr>
            <p:nvPr/>
          </p:nvSpPr>
          <p:spPr bwMode="auto">
            <a:xfrm>
              <a:off x="3245" y="2799"/>
              <a:ext cx="31" cy="52"/>
            </a:xfrm>
            <a:custGeom>
              <a:avLst/>
              <a:gdLst>
                <a:gd name="T0" fmla="*/ 0 w 31"/>
                <a:gd name="T1" fmla="*/ 37 h 52"/>
                <a:gd name="T2" fmla="*/ 5 w 31"/>
                <a:gd name="T3" fmla="*/ 37 h 52"/>
                <a:gd name="T4" fmla="*/ 8 w 31"/>
                <a:gd name="T5" fmla="*/ 40 h 52"/>
                <a:gd name="T6" fmla="*/ 8 w 31"/>
                <a:gd name="T7" fmla="*/ 43 h 52"/>
                <a:gd name="T8" fmla="*/ 11 w 31"/>
                <a:gd name="T9" fmla="*/ 46 h 52"/>
                <a:gd name="T10" fmla="*/ 14 w 31"/>
                <a:gd name="T11" fmla="*/ 46 h 52"/>
                <a:gd name="T12" fmla="*/ 20 w 31"/>
                <a:gd name="T13" fmla="*/ 46 h 52"/>
                <a:gd name="T14" fmla="*/ 23 w 31"/>
                <a:gd name="T15" fmla="*/ 43 h 52"/>
                <a:gd name="T16" fmla="*/ 26 w 31"/>
                <a:gd name="T17" fmla="*/ 40 h 52"/>
                <a:gd name="T18" fmla="*/ 26 w 31"/>
                <a:gd name="T19" fmla="*/ 34 h 52"/>
                <a:gd name="T20" fmla="*/ 26 w 31"/>
                <a:gd name="T21" fmla="*/ 32 h 52"/>
                <a:gd name="T22" fmla="*/ 23 w 31"/>
                <a:gd name="T23" fmla="*/ 29 h 52"/>
                <a:gd name="T24" fmla="*/ 20 w 31"/>
                <a:gd name="T25" fmla="*/ 26 h 52"/>
                <a:gd name="T26" fmla="*/ 17 w 31"/>
                <a:gd name="T27" fmla="*/ 26 h 52"/>
                <a:gd name="T28" fmla="*/ 14 w 31"/>
                <a:gd name="T29" fmla="*/ 26 h 52"/>
                <a:gd name="T30" fmla="*/ 11 w 31"/>
                <a:gd name="T31" fmla="*/ 26 h 52"/>
                <a:gd name="T32" fmla="*/ 11 w 31"/>
                <a:gd name="T33" fmla="*/ 20 h 52"/>
                <a:gd name="T34" fmla="*/ 14 w 31"/>
                <a:gd name="T35" fmla="*/ 20 h 52"/>
                <a:gd name="T36" fmla="*/ 14 w 31"/>
                <a:gd name="T37" fmla="*/ 20 h 52"/>
                <a:gd name="T38" fmla="*/ 17 w 31"/>
                <a:gd name="T39" fmla="*/ 20 h 52"/>
                <a:gd name="T40" fmla="*/ 20 w 31"/>
                <a:gd name="T41" fmla="*/ 20 h 52"/>
                <a:gd name="T42" fmla="*/ 23 w 31"/>
                <a:gd name="T43" fmla="*/ 17 h 52"/>
                <a:gd name="T44" fmla="*/ 23 w 31"/>
                <a:gd name="T45" fmla="*/ 14 h 52"/>
                <a:gd name="T46" fmla="*/ 23 w 31"/>
                <a:gd name="T47" fmla="*/ 12 h 52"/>
                <a:gd name="T48" fmla="*/ 20 w 31"/>
                <a:gd name="T49" fmla="*/ 9 h 52"/>
                <a:gd name="T50" fmla="*/ 17 w 31"/>
                <a:gd name="T51" fmla="*/ 6 h 52"/>
                <a:gd name="T52" fmla="*/ 14 w 31"/>
                <a:gd name="T53" fmla="*/ 6 h 52"/>
                <a:gd name="T54" fmla="*/ 11 w 31"/>
                <a:gd name="T55" fmla="*/ 6 h 52"/>
                <a:gd name="T56" fmla="*/ 8 w 31"/>
                <a:gd name="T57" fmla="*/ 9 h 52"/>
                <a:gd name="T58" fmla="*/ 8 w 31"/>
                <a:gd name="T59" fmla="*/ 12 h 52"/>
                <a:gd name="T60" fmla="*/ 5 w 31"/>
                <a:gd name="T61" fmla="*/ 14 h 52"/>
                <a:gd name="T62" fmla="*/ 0 w 31"/>
                <a:gd name="T63" fmla="*/ 14 h 52"/>
                <a:gd name="T64" fmla="*/ 3 w 31"/>
                <a:gd name="T65" fmla="*/ 9 h 52"/>
                <a:gd name="T66" fmla="*/ 5 w 31"/>
                <a:gd name="T67" fmla="*/ 3 h 52"/>
                <a:gd name="T68" fmla="*/ 8 w 31"/>
                <a:gd name="T69" fmla="*/ 3 h 52"/>
                <a:gd name="T70" fmla="*/ 14 w 31"/>
                <a:gd name="T71" fmla="*/ 0 h 52"/>
                <a:gd name="T72" fmla="*/ 20 w 31"/>
                <a:gd name="T73" fmla="*/ 0 h 52"/>
                <a:gd name="T74" fmla="*/ 23 w 31"/>
                <a:gd name="T75" fmla="*/ 3 h 52"/>
                <a:gd name="T76" fmla="*/ 26 w 31"/>
                <a:gd name="T77" fmla="*/ 6 h 52"/>
                <a:gd name="T78" fmla="*/ 26 w 31"/>
                <a:gd name="T79" fmla="*/ 6 h 52"/>
                <a:gd name="T80" fmla="*/ 28 w 31"/>
                <a:gd name="T81" fmla="*/ 12 h 52"/>
                <a:gd name="T82" fmla="*/ 28 w 31"/>
                <a:gd name="T83" fmla="*/ 14 h 52"/>
                <a:gd name="T84" fmla="*/ 28 w 31"/>
                <a:gd name="T85" fmla="*/ 17 h 52"/>
                <a:gd name="T86" fmla="*/ 28 w 31"/>
                <a:gd name="T87" fmla="*/ 20 h 52"/>
                <a:gd name="T88" fmla="*/ 26 w 31"/>
                <a:gd name="T89" fmla="*/ 20 h 52"/>
                <a:gd name="T90" fmla="*/ 23 w 31"/>
                <a:gd name="T91" fmla="*/ 23 h 52"/>
                <a:gd name="T92" fmla="*/ 26 w 31"/>
                <a:gd name="T93" fmla="*/ 26 h 52"/>
                <a:gd name="T94" fmla="*/ 28 w 31"/>
                <a:gd name="T95" fmla="*/ 29 h 52"/>
                <a:gd name="T96" fmla="*/ 31 w 31"/>
                <a:gd name="T97" fmla="*/ 32 h 52"/>
                <a:gd name="T98" fmla="*/ 31 w 31"/>
                <a:gd name="T99" fmla="*/ 34 h 52"/>
                <a:gd name="T100" fmla="*/ 31 w 31"/>
                <a:gd name="T101" fmla="*/ 40 h 52"/>
                <a:gd name="T102" fmla="*/ 26 w 31"/>
                <a:gd name="T103" fmla="*/ 46 h 52"/>
                <a:gd name="T104" fmla="*/ 23 w 31"/>
                <a:gd name="T105" fmla="*/ 49 h 52"/>
                <a:gd name="T106" fmla="*/ 14 w 31"/>
                <a:gd name="T107" fmla="*/ 52 h 52"/>
                <a:gd name="T108" fmla="*/ 8 w 31"/>
                <a:gd name="T109" fmla="*/ 49 h 52"/>
                <a:gd name="T110" fmla="*/ 5 w 31"/>
                <a:gd name="T111" fmla="*/ 46 h 52"/>
                <a:gd name="T112" fmla="*/ 0 w 31"/>
                <a:gd name="T113" fmla="*/ 43 h 52"/>
                <a:gd name="T114" fmla="*/ 0 w 31"/>
                <a:gd name="T115" fmla="*/ 37 h 5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"/>
                <a:gd name="T175" fmla="*/ 0 h 52"/>
                <a:gd name="T176" fmla="*/ 31 w 31"/>
                <a:gd name="T177" fmla="*/ 52 h 5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" h="52">
                  <a:moveTo>
                    <a:pt x="0" y="37"/>
                  </a:moveTo>
                  <a:lnTo>
                    <a:pt x="5" y="37"/>
                  </a:lnTo>
                  <a:lnTo>
                    <a:pt x="8" y="40"/>
                  </a:lnTo>
                  <a:lnTo>
                    <a:pt x="8" y="43"/>
                  </a:lnTo>
                  <a:lnTo>
                    <a:pt x="11" y="46"/>
                  </a:lnTo>
                  <a:lnTo>
                    <a:pt x="14" y="46"/>
                  </a:lnTo>
                  <a:lnTo>
                    <a:pt x="20" y="46"/>
                  </a:lnTo>
                  <a:lnTo>
                    <a:pt x="23" y="43"/>
                  </a:lnTo>
                  <a:lnTo>
                    <a:pt x="26" y="40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3" y="29"/>
                  </a:lnTo>
                  <a:lnTo>
                    <a:pt x="20" y="26"/>
                  </a:lnTo>
                  <a:lnTo>
                    <a:pt x="17" y="26"/>
                  </a:lnTo>
                  <a:lnTo>
                    <a:pt x="14" y="26"/>
                  </a:lnTo>
                  <a:lnTo>
                    <a:pt x="11" y="26"/>
                  </a:lnTo>
                  <a:lnTo>
                    <a:pt x="11" y="20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0" y="20"/>
                  </a:lnTo>
                  <a:lnTo>
                    <a:pt x="23" y="17"/>
                  </a:lnTo>
                  <a:lnTo>
                    <a:pt x="23" y="14"/>
                  </a:lnTo>
                  <a:lnTo>
                    <a:pt x="23" y="12"/>
                  </a:lnTo>
                  <a:lnTo>
                    <a:pt x="20" y="9"/>
                  </a:lnTo>
                  <a:lnTo>
                    <a:pt x="17" y="6"/>
                  </a:lnTo>
                  <a:lnTo>
                    <a:pt x="14" y="6"/>
                  </a:lnTo>
                  <a:lnTo>
                    <a:pt x="11" y="6"/>
                  </a:lnTo>
                  <a:lnTo>
                    <a:pt x="8" y="9"/>
                  </a:lnTo>
                  <a:lnTo>
                    <a:pt x="8" y="12"/>
                  </a:lnTo>
                  <a:lnTo>
                    <a:pt x="5" y="14"/>
                  </a:lnTo>
                  <a:lnTo>
                    <a:pt x="0" y="14"/>
                  </a:lnTo>
                  <a:lnTo>
                    <a:pt x="3" y="9"/>
                  </a:lnTo>
                  <a:lnTo>
                    <a:pt x="5" y="3"/>
                  </a:lnTo>
                  <a:lnTo>
                    <a:pt x="8" y="3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8" y="17"/>
                  </a:lnTo>
                  <a:lnTo>
                    <a:pt x="28" y="20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6" y="26"/>
                  </a:lnTo>
                  <a:lnTo>
                    <a:pt x="28" y="29"/>
                  </a:lnTo>
                  <a:lnTo>
                    <a:pt x="31" y="32"/>
                  </a:lnTo>
                  <a:lnTo>
                    <a:pt x="31" y="34"/>
                  </a:lnTo>
                  <a:lnTo>
                    <a:pt x="31" y="40"/>
                  </a:lnTo>
                  <a:lnTo>
                    <a:pt x="26" y="46"/>
                  </a:lnTo>
                  <a:lnTo>
                    <a:pt x="23" y="49"/>
                  </a:lnTo>
                  <a:lnTo>
                    <a:pt x="14" y="52"/>
                  </a:lnTo>
                  <a:lnTo>
                    <a:pt x="8" y="49"/>
                  </a:lnTo>
                  <a:lnTo>
                    <a:pt x="5" y="46"/>
                  </a:lnTo>
                  <a:lnTo>
                    <a:pt x="0" y="4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75" name="Freeform 78"/>
            <p:cNvSpPr>
              <a:spLocks/>
            </p:cNvSpPr>
            <p:nvPr/>
          </p:nvSpPr>
          <p:spPr bwMode="auto">
            <a:xfrm>
              <a:off x="3245" y="2871"/>
              <a:ext cx="31" cy="51"/>
            </a:xfrm>
            <a:custGeom>
              <a:avLst/>
              <a:gdLst>
                <a:gd name="T0" fmla="*/ 0 w 31"/>
                <a:gd name="T1" fmla="*/ 37 h 51"/>
                <a:gd name="T2" fmla="*/ 5 w 31"/>
                <a:gd name="T3" fmla="*/ 37 h 51"/>
                <a:gd name="T4" fmla="*/ 8 w 31"/>
                <a:gd name="T5" fmla="*/ 40 h 51"/>
                <a:gd name="T6" fmla="*/ 8 w 31"/>
                <a:gd name="T7" fmla="*/ 43 h 51"/>
                <a:gd name="T8" fmla="*/ 11 w 31"/>
                <a:gd name="T9" fmla="*/ 45 h 51"/>
                <a:gd name="T10" fmla="*/ 14 w 31"/>
                <a:gd name="T11" fmla="*/ 45 h 51"/>
                <a:gd name="T12" fmla="*/ 20 w 31"/>
                <a:gd name="T13" fmla="*/ 45 h 51"/>
                <a:gd name="T14" fmla="*/ 23 w 31"/>
                <a:gd name="T15" fmla="*/ 43 h 51"/>
                <a:gd name="T16" fmla="*/ 26 w 31"/>
                <a:gd name="T17" fmla="*/ 40 h 51"/>
                <a:gd name="T18" fmla="*/ 26 w 31"/>
                <a:gd name="T19" fmla="*/ 34 h 51"/>
                <a:gd name="T20" fmla="*/ 26 w 31"/>
                <a:gd name="T21" fmla="*/ 31 h 51"/>
                <a:gd name="T22" fmla="*/ 23 w 31"/>
                <a:gd name="T23" fmla="*/ 28 h 51"/>
                <a:gd name="T24" fmla="*/ 20 w 31"/>
                <a:gd name="T25" fmla="*/ 25 h 51"/>
                <a:gd name="T26" fmla="*/ 17 w 31"/>
                <a:gd name="T27" fmla="*/ 25 h 51"/>
                <a:gd name="T28" fmla="*/ 14 w 31"/>
                <a:gd name="T29" fmla="*/ 25 h 51"/>
                <a:gd name="T30" fmla="*/ 11 w 31"/>
                <a:gd name="T31" fmla="*/ 25 h 51"/>
                <a:gd name="T32" fmla="*/ 11 w 31"/>
                <a:gd name="T33" fmla="*/ 20 h 51"/>
                <a:gd name="T34" fmla="*/ 14 w 31"/>
                <a:gd name="T35" fmla="*/ 20 h 51"/>
                <a:gd name="T36" fmla="*/ 14 w 31"/>
                <a:gd name="T37" fmla="*/ 20 h 51"/>
                <a:gd name="T38" fmla="*/ 17 w 31"/>
                <a:gd name="T39" fmla="*/ 20 h 51"/>
                <a:gd name="T40" fmla="*/ 20 w 31"/>
                <a:gd name="T41" fmla="*/ 20 h 51"/>
                <a:gd name="T42" fmla="*/ 23 w 31"/>
                <a:gd name="T43" fmla="*/ 17 h 51"/>
                <a:gd name="T44" fmla="*/ 23 w 31"/>
                <a:gd name="T45" fmla="*/ 14 h 51"/>
                <a:gd name="T46" fmla="*/ 23 w 31"/>
                <a:gd name="T47" fmla="*/ 11 h 51"/>
                <a:gd name="T48" fmla="*/ 20 w 31"/>
                <a:gd name="T49" fmla="*/ 8 h 51"/>
                <a:gd name="T50" fmla="*/ 17 w 31"/>
                <a:gd name="T51" fmla="*/ 5 h 51"/>
                <a:gd name="T52" fmla="*/ 14 w 31"/>
                <a:gd name="T53" fmla="*/ 5 h 51"/>
                <a:gd name="T54" fmla="*/ 11 w 31"/>
                <a:gd name="T55" fmla="*/ 5 h 51"/>
                <a:gd name="T56" fmla="*/ 8 w 31"/>
                <a:gd name="T57" fmla="*/ 8 h 51"/>
                <a:gd name="T58" fmla="*/ 8 w 31"/>
                <a:gd name="T59" fmla="*/ 11 h 51"/>
                <a:gd name="T60" fmla="*/ 5 w 31"/>
                <a:gd name="T61" fmla="*/ 14 h 51"/>
                <a:gd name="T62" fmla="*/ 0 w 31"/>
                <a:gd name="T63" fmla="*/ 14 h 51"/>
                <a:gd name="T64" fmla="*/ 3 w 31"/>
                <a:gd name="T65" fmla="*/ 8 h 51"/>
                <a:gd name="T66" fmla="*/ 5 w 31"/>
                <a:gd name="T67" fmla="*/ 3 h 51"/>
                <a:gd name="T68" fmla="*/ 8 w 31"/>
                <a:gd name="T69" fmla="*/ 3 h 51"/>
                <a:gd name="T70" fmla="*/ 14 w 31"/>
                <a:gd name="T71" fmla="*/ 0 h 51"/>
                <a:gd name="T72" fmla="*/ 20 w 31"/>
                <a:gd name="T73" fmla="*/ 0 h 51"/>
                <a:gd name="T74" fmla="*/ 23 w 31"/>
                <a:gd name="T75" fmla="*/ 3 h 51"/>
                <a:gd name="T76" fmla="*/ 26 w 31"/>
                <a:gd name="T77" fmla="*/ 5 h 51"/>
                <a:gd name="T78" fmla="*/ 26 w 31"/>
                <a:gd name="T79" fmla="*/ 5 h 51"/>
                <a:gd name="T80" fmla="*/ 28 w 31"/>
                <a:gd name="T81" fmla="*/ 11 h 51"/>
                <a:gd name="T82" fmla="*/ 28 w 31"/>
                <a:gd name="T83" fmla="*/ 14 h 51"/>
                <a:gd name="T84" fmla="*/ 28 w 31"/>
                <a:gd name="T85" fmla="*/ 17 h 51"/>
                <a:gd name="T86" fmla="*/ 28 w 31"/>
                <a:gd name="T87" fmla="*/ 20 h 51"/>
                <a:gd name="T88" fmla="*/ 26 w 31"/>
                <a:gd name="T89" fmla="*/ 20 h 51"/>
                <a:gd name="T90" fmla="*/ 23 w 31"/>
                <a:gd name="T91" fmla="*/ 23 h 51"/>
                <a:gd name="T92" fmla="*/ 26 w 31"/>
                <a:gd name="T93" fmla="*/ 25 h 51"/>
                <a:gd name="T94" fmla="*/ 28 w 31"/>
                <a:gd name="T95" fmla="*/ 28 h 51"/>
                <a:gd name="T96" fmla="*/ 31 w 31"/>
                <a:gd name="T97" fmla="*/ 31 h 51"/>
                <a:gd name="T98" fmla="*/ 31 w 31"/>
                <a:gd name="T99" fmla="*/ 34 h 51"/>
                <a:gd name="T100" fmla="*/ 31 w 31"/>
                <a:gd name="T101" fmla="*/ 40 h 51"/>
                <a:gd name="T102" fmla="*/ 26 w 31"/>
                <a:gd name="T103" fmla="*/ 45 h 51"/>
                <a:gd name="T104" fmla="*/ 23 w 31"/>
                <a:gd name="T105" fmla="*/ 48 h 51"/>
                <a:gd name="T106" fmla="*/ 14 w 31"/>
                <a:gd name="T107" fmla="*/ 51 h 51"/>
                <a:gd name="T108" fmla="*/ 8 w 31"/>
                <a:gd name="T109" fmla="*/ 48 h 51"/>
                <a:gd name="T110" fmla="*/ 5 w 31"/>
                <a:gd name="T111" fmla="*/ 45 h 51"/>
                <a:gd name="T112" fmla="*/ 0 w 31"/>
                <a:gd name="T113" fmla="*/ 43 h 51"/>
                <a:gd name="T114" fmla="*/ 0 w 31"/>
                <a:gd name="T115" fmla="*/ 37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"/>
                <a:gd name="T175" fmla="*/ 0 h 51"/>
                <a:gd name="T176" fmla="*/ 31 w 31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" h="51">
                  <a:moveTo>
                    <a:pt x="0" y="37"/>
                  </a:moveTo>
                  <a:lnTo>
                    <a:pt x="5" y="37"/>
                  </a:lnTo>
                  <a:lnTo>
                    <a:pt x="8" y="40"/>
                  </a:lnTo>
                  <a:lnTo>
                    <a:pt x="8" y="43"/>
                  </a:lnTo>
                  <a:lnTo>
                    <a:pt x="11" y="45"/>
                  </a:lnTo>
                  <a:lnTo>
                    <a:pt x="14" y="45"/>
                  </a:lnTo>
                  <a:lnTo>
                    <a:pt x="20" y="45"/>
                  </a:lnTo>
                  <a:lnTo>
                    <a:pt x="23" y="43"/>
                  </a:lnTo>
                  <a:lnTo>
                    <a:pt x="26" y="40"/>
                  </a:lnTo>
                  <a:lnTo>
                    <a:pt x="26" y="34"/>
                  </a:lnTo>
                  <a:lnTo>
                    <a:pt x="26" y="31"/>
                  </a:lnTo>
                  <a:lnTo>
                    <a:pt x="23" y="28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4" y="25"/>
                  </a:lnTo>
                  <a:lnTo>
                    <a:pt x="11" y="25"/>
                  </a:lnTo>
                  <a:lnTo>
                    <a:pt x="11" y="20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0" y="20"/>
                  </a:lnTo>
                  <a:lnTo>
                    <a:pt x="23" y="17"/>
                  </a:lnTo>
                  <a:lnTo>
                    <a:pt x="23" y="14"/>
                  </a:lnTo>
                  <a:lnTo>
                    <a:pt x="23" y="11"/>
                  </a:lnTo>
                  <a:lnTo>
                    <a:pt x="20" y="8"/>
                  </a:lnTo>
                  <a:lnTo>
                    <a:pt x="17" y="5"/>
                  </a:lnTo>
                  <a:lnTo>
                    <a:pt x="14" y="5"/>
                  </a:lnTo>
                  <a:lnTo>
                    <a:pt x="11" y="5"/>
                  </a:lnTo>
                  <a:lnTo>
                    <a:pt x="8" y="8"/>
                  </a:lnTo>
                  <a:lnTo>
                    <a:pt x="8" y="11"/>
                  </a:lnTo>
                  <a:lnTo>
                    <a:pt x="5" y="14"/>
                  </a:lnTo>
                  <a:lnTo>
                    <a:pt x="0" y="14"/>
                  </a:lnTo>
                  <a:lnTo>
                    <a:pt x="3" y="8"/>
                  </a:lnTo>
                  <a:lnTo>
                    <a:pt x="5" y="3"/>
                  </a:lnTo>
                  <a:lnTo>
                    <a:pt x="8" y="3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11"/>
                  </a:lnTo>
                  <a:lnTo>
                    <a:pt x="28" y="14"/>
                  </a:lnTo>
                  <a:lnTo>
                    <a:pt x="28" y="17"/>
                  </a:lnTo>
                  <a:lnTo>
                    <a:pt x="28" y="20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6" y="25"/>
                  </a:lnTo>
                  <a:lnTo>
                    <a:pt x="28" y="28"/>
                  </a:lnTo>
                  <a:lnTo>
                    <a:pt x="31" y="31"/>
                  </a:lnTo>
                  <a:lnTo>
                    <a:pt x="31" y="34"/>
                  </a:lnTo>
                  <a:lnTo>
                    <a:pt x="31" y="40"/>
                  </a:lnTo>
                  <a:lnTo>
                    <a:pt x="26" y="45"/>
                  </a:lnTo>
                  <a:lnTo>
                    <a:pt x="23" y="48"/>
                  </a:lnTo>
                  <a:lnTo>
                    <a:pt x="14" y="51"/>
                  </a:lnTo>
                  <a:lnTo>
                    <a:pt x="8" y="48"/>
                  </a:lnTo>
                  <a:lnTo>
                    <a:pt x="5" y="45"/>
                  </a:lnTo>
                  <a:lnTo>
                    <a:pt x="0" y="4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76" name="Freeform 79"/>
            <p:cNvSpPr>
              <a:spLocks noEditPoints="1"/>
            </p:cNvSpPr>
            <p:nvPr/>
          </p:nvSpPr>
          <p:spPr bwMode="auto">
            <a:xfrm>
              <a:off x="3022" y="2799"/>
              <a:ext cx="34" cy="49"/>
            </a:xfrm>
            <a:custGeom>
              <a:avLst/>
              <a:gdLst>
                <a:gd name="T0" fmla="*/ 20 w 34"/>
                <a:gd name="T1" fmla="*/ 49 h 49"/>
                <a:gd name="T2" fmla="*/ 20 w 34"/>
                <a:gd name="T3" fmla="*/ 37 h 49"/>
                <a:gd name="T4" fmla="*/ 0 w 34"/>
                <a:gd name="T5" fmla="*/ 37 h 49"/>
                <a:gd name="T6" fmla="*/ 0 w 34"/>
                <a:gd name="T7" fmla="*/ 29 h 49"/>
                <a:gd name="T8" fmla="*/ 23 w 34"/>
                <a:gd name="T9" fmla="*/ 0 h 49"/>
                <a:gd name="T10" fmla="*/ 28 w 34"/>
                <a:gd name="T11" fmla="*/ 0 h 49"/>
                <a:gd name="T12" fmla="*/ 28 w 34"/>
                <a:gd name="T13" fmla="*/ 29 h 49"/>
                <a:gd name="T14" fmla="*/ 34 w 34"/>
                <a:gd name="T15" fmla="*/ 29 h 49"/>
                <a:gd name="T16" fmla="*/ 34 w 34"/>
                <a:gd name="T17" fmla="*/ 37 h 49"/>
                <a:gd name="T18" fmla="*/ 28 w 34"/>
                <a:gd name="T19" fmla="*/ 37 h 49"/>
                <a:gd name="T20" fmla="*/ 28 w 34"/>
                <a:gd name="T21" fmla="*/ 49 h 49"/>
                <a:gd name="T22" fmla="*/ 20 w 34"/>
                <a:gd name="T23" fmla="*/ 49 h 49"/>
                <a:gd name="T24" fmla="*/ 20 w 34"/>
                <a:gd name="T25" fmla="*/ 29 h 49"/>
                <a:gd name="T26" fmla="*/ 20 w 34"/>
                <a:gd name="T27" fmla="*/ 12 h 49"/>
                <a:gd name="T28" fmla="*/ 5 w 34"/>
                <a:gd name="T29" fmla="*/ 29 h 49"/>
                <a:gd name="T30" fmla="*/ 20 w 34"/>
                <a:gd name="T31" fmla="*/ 29 h 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4"/>
                <a:gd name="T49" fmla="*/ 0 h 49"/>
                <a:gd name="T50" fmla="*/ 34 w 34"/>
                <a:gd name="T51" fmla="*/ 49 h 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4" h="49">
                  <a:moveTo>
                    <a:pt x="20" y="49"/>
                  </a:moveTo>
                  <a:lnTo>
                    <a:pt x="20" y="37"/>
                  </a:lnTo>
                  <a:lnTo>
                    <a:pt x="0" y="37"/>
                  </a:lnTo>
                  <a:lnTo>
                    <a:pt x="0" y="29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28" y="29"/>
                  </a:lnTo>
                  <a:lnTo>
                    <a:pt x="34" y="29"/>
                  </a:lnTo>
                  <a:lnTo>
                    <a:pt x="34" y="37"/>
                  </a:lnTo>
                  <a:lnTo>
                    <a:pt x="28" y="37"/>
                  </a:lnTo>
                  <a:lnTo>
                    <a:pt x="28" y="49"/>
                  </a:lnTo>
                  <a:lnTo>
                    <a:pt x="20" y="49"/>
                  </a:lnTo>
                  <a:close/>
                  <a:moveTo>
                    <a:pt x="20" y="29"/>
                  </a:moveTo>
                  <a:lnTo>
                    <a:pt x="20" y="12"/>
                  </a:lnTo>
                  <a:lnTo>
                    <a:pt x="5" y="29"/>
                  </a:lnTo>
                  <a:lnTo>
                    <a:pt x="2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77" name="Freeform 80"/>
            <p:cNvSpPr>
              <a:spLocks/>
            </p:cNvSpPr>
            <p:nvPr/>
          </p:nvSpPr>
          <p:spPr bwMode="auto">
            <a:xfrm>
              <a:off x="3022" y="2871"/>
              <a:ext cx="34" cy="51"/>
            </a:xfrm>
            <a:custGeom>
              <a:avLst/>
              <a:gdLst>
                <a:gd name="T0" fmla="*/ 0 w 34"/>
                <a:gd name="T1" fmla="*/ 37 h 51"/>
                <a:gd name="T2" fmla="*/ 8 w 34"/>
                <a:gd name="T3" fmla="*/ 37 h 51"/>
                <a:gd name="T4" fmla="*/ 8 w 34"/>
                <a:gd name="T5" fmla="*/ 40 h 51"/>
                <a:gd name="T6" fmla="*/ 11 w 34"/>
                <a:gd name="T7" fmla="*/ 43 h 51"/>
                <a:gd name="T8" fmla="*/ 14 w 34"/>
                <a:gd name="T9" fmla="*/ 45 h 51"/>
                <a:gd name="T10" fmla="*/ 17 w 34"/>
                <a:gd name="T11" fmla="*/ 45 h 51"/>
                <a:gd name="T12" fmla="*/ 20 w 34"/>
                <a:gd name="T13" fmla="*/ 45 h 51"/>
                <a:gd name="T14" fmla="*/ 23 w 34"/>
                <a:gd name="T15" fmla="*/ 43 h 51"/>
                <a:gd name="T16" fmla="*/ 25 w 34"/>
                <a:gd name="T17" fmla="*/ 40 h 51"/>
                <a:gd name="T18" fmla="*/ 25 w 34"/>
                <a:gd name="T19" fmla="*/ 34 h 51"/>
                <a:gd name="T20" fmla="*/ 25 w 34"/>
                <a:gd name="T21" fmla="*/ 31 h 51"/>
                <a:gd name="T22" fmla="*/ 23 w 34"/>
                <a:gd name="T23" fmla="*/ 28 h 51"/>
                <a:gd name="T24" fmla="*/ 20 w 34"/>
                <a:gd name="T25" fmla="*/ 25 h 51"/>
                <a:gd name="T26" fmla="*/ 17 w 34"/>
                <a:gd name="T27" fmla="*/ 25 h 51"/>
                <a:gd name="T28" fmla="*/ 14 w 34"/>
                <a:gd name="T29" fmla="*/ 25 h 51"/>
                <a:gd name="T30" fmla="*/ 14 w 34"/>
                <a:gd name="T31" fmla="*/ 25 h 51"/>
                <a:gd name="T32" fmla="*/ 14 w 34"/>
                <a:gd name="T33" fmla="*/ 20 h 51"/>
                <a:gd name="T34" fmla="*/ 14 w 34"/>
                <a:gd name="T35" fmla="*/ 20 h 51"/>
                <a:gd name="T36" fmla="*/ 14 w 34"/>
                <a:gd name="T37" fmla="*/ 20 h 51"/>
                <a:gd name="T38" fmla="*/ 17 w 34"/>
                <a:gd name="T39" fmla="*/ 20 h 51"/>
                <a:gd name="T40" fmla="*/ 20 w 34"/>
                <a:gd name="T41" fmla="*/ 20 h 51"/>
                <a:gd name="T42" fmla="*/ 23 w 34"/>
                <a:gd name="T43" fmla="*/ 17 h 51"/>
                <a:gd name="T44" fmla="*/ 23 w 34"/>
                <a:gd name="T45" fmla="*/ 14 h 51"/>
                <a:gd name="T46" fmla="*/ 23 w 34"/>
                <a:gd name="T47" fmla="*/ 11 h 51"/>
                <a:gd name="T48" fmla="*/ 23 w 34"/>
                <a:gd name="T49" fmla="*/ 8 h 51"/>
                <a:gd name="T50" fmla="*/ 20 w 34"/>
                <a:gd name="T51" fmla="*/ 5 h 51"/>
                <a:gd name="T52" fmla="*/ 17 w 34"/>
                <a:gd name="T53" fmla="*/ 5 h 51"/>
                <a:gd name="T54" fmla="*/ 14 w 34"/>
                <a:gd name="T55" fmla="*/ 5 h 51"/>
                <a:gd name="T56" fmla="*/ 11 w 34"/>
                <a:gd name="T57" fmla="*/ 8 h 51"/>
                <a:gd name="T58" fmla="*/ 8 w 34"/>
                <a:gd name="T59" fmla="*/ 11 h 51"/>
                <a:gd name="T60" fmla="*/ 8 w 34"/>
                <a:gd name="T61" fmla="*/ 14 h 51"/>
                <a:gd name="T62" fmla="*/ 2 w 34"/>
                <a:gd name="T63" fmla="*/ 14 h 51"/>
                <a:gd name="T64" fmla="*/ 2 w 34"/>
                <a:gd name="T65" fmla="*/ 8 h 51"/>
                <a:gd name="T66" fmla="*/ 5 w 34"/>
                <a:gd name="T67" fmla="*/ 3 h 51"/>
                <a:gd name="T68" fmla="*/ 11 w 34"/>
                <a:gd name="T69" fmla="*/ 3 h 51"/>
                <a:gd name="T70" fmla="*/ 17 w 34"/>
                <a:gd name="T71" fmla="*/ 0 h 51"/>
                <a:gd name="T72" fmla="*/ 20 w 34"/>
                <a:gd name="T73" fmla="*/ 0 h 51"/>
                <a:gd name="T74" fmla="*/ 23 w 34"/>
                <a:gd name="T75" fmla="*/ 3 h 51"/>
                <a:gd name="T76" fmla="*/ 25 w 34"/>
                <a:gd name="T77" fmla="*/ 5 h 51"/>
                <a:gd name="T78" fmla="*/ 28 w 34"/>
                <a:gd name="T79" fmla="*/ 5 h 51"/>
                <a:gd name="T80" fmla="*/ 28 w 34"/>
                <a:gd name="T81" fmla="*/ 11 h 51"/>
                <a:gd name="T82" fmla="*/ 31 w 34"/>
                <a:gd name="T83" fmla="*/ 14 h 51"/>
                <a:gd name="T84" fmla="*/ 28 w 34"/>
                <a:gd name="T85" fmla="*/ 17 h 51"/>
                <a:gd name="T86" fmla="*/ 28 w 34"/>
                <a:gd name="T87" fmla="*/ 20 h 51"/>
                <a:gd name="T88" fmla="*/ 25 w 34"/>
                <a:gd name="T89" fmla="*/ 20 h 51"/>
                <a:gd name="T90" fmla="*/ 23 w 34"/>
                <a:gd name="T91" fmla="*/ 23 h 51"/>
                <a:gd name="T92" fmla="*/ 28 w 34"/>
                <a:gd name="T93" fmla="*/ 25 h 51"/>
                <a:gd name="T94" fmla="*/ 31 w 34"/>
                <a:gd name="T95" fmla="*/ 28 h 51"/>
                <a:gd name="T96" fmla="*/ 31 w 34"/>
                <a:gd name="T97" fmla="*/ 31 h 51"/>
                <a:gd name="T98" fmla="*/ 34 w 34"/>
                <a:gd name="T99" fmla="*/ 34 h 51"/>
                <a:gd name="T100" fmla="*/ 31 w 34"/>
                <a:gd name="T101" fmla="*/ 40 h 51"/>
                <a:gd name="T102" fmla="*/ 28 w 34"/>
                <a:gd name="T103" fmla="*/ 45 h 51"/>
                <a:gd name="T104" fmla="*/ 23 w 34"/>
                <a:gd name="T105" fmla="*/ 48 h 51"/>
                <a:gd name="T106" fmla="*/ 17 w 34"/>
                <a:gd name="T107" fmla="*/ 51 h 51"/>
                <a:gd name="T108" fmla="*/ 11 w 34"/>
                <a:gd name="T109" fmla="*/ 48 h 51"/>
                <a:gd name="T110" fmla="*/ 5 w 34"/>
                <a:gd name="T111" fmla="*/ 45 h 51"/>
                <a:gd name="T112" fmla="*/ 2 w 34"/>
                <a:gd name="T113" fmla="*/ 43 h 51"/>
                <a:gd name="T114" fmla="*/ 0 w 34"/>
                <a:gd name="T115" fmla="*/ 37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4"/>
                <a:gd name="T175" fmla="*/ 0 h 51"/>
                <a:gd name="T176" fmla="*/ 34 w 34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4" h="51">
                  <a:moveTo>
                    <a:pt x="0" y="37"/>
                  </a:moveTo>
                  <a:lnTo>
                    <a:pt x="8" y="37"/>
                  </a:lnTo>
                  <a:lnTo>
                    <a:pt x="8" y="40"/>
                  </a:lnTo>
                  <a:lnTo>
                    <a:pt x="11" y="43"/>
                  </a:lnTo>
                  <a:lnTo>
                    <a:pt x="14" y="45"/>
                  </a:lnTo>
                  <a:lnTo>
                    <a:pt x="17" y="45"/>
                  </a:lnTo>
                  <a:lnTo>
                    <a:pt x="20" y="45"/>
                  </a:lnTo>
                  <a:lnTo>
                    <a:pt x="23" y="43"/>
                  </a:lnTo>
                  <a:lnTo>
                    <a:pt x="25" y="40"/>
                  </a:lnTo>
                  <a:lnTo>
                    <a:pt x="25" y="34"/>
                  </a:lnTo>
                  <a:lnTo>
                    <a:pt x="25" y="31"/>
                  </a:lnTo>
                  <a:lnTo>
                    <a:pt x="23" y="28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4" y="25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0" y="20"/>
                  </a:lnTo>
                  <a:lnTo>
                    <a:pt x="23" y="17"/>
                  </a:lnTo>
                  <a:lnTo>
                    <a:pt x="23" y="14"/>
                  </a:lnTo>
                  <a:lnTo>
                    <a:pt x="23" y="11"/>
                  </a:lnTo>
                  <a:lnTo>
                    <a:pt x="23" y="8"/>
                  </a:lnTo>
                  <a:lnTo>
                    <a:pt x="20" y="5"/>
                  </a:lnTo>
                  <a:lnTo>
                    <a:pt x="17" y="5"/>
                  </a:lnTo>
                  <a:lnTo>
                    <a:pt x="14" y="5"/>
                  </a:lnTo>
                  <a:lnTo>
                    <a:pt x="11" y="8"/>
                  </a:lnTo>
                  <a:lnTo>
                    <a:pt x="8" y="11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8"/>
                  </a:lnTo>
                  <a:lnTo>
                    <a:pt x="5" y="3"/>
                  </a:lnTo>
                  <a:lnTo>
                    <a:pt x="11" y="3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5"/>
                  </a:lnTo>
                  <a:lnTo>
                    <a:pt x="28" y="11"/>
                  </a:lnTo>
                  <a:lnTo>
                    <a:pt x="31" y="14"/>
                  </a:lnTo>
                  <a:lnTo>
                    <a:pt x="28" y="17"/>
                  </a:lnTo>
                  <a:lnTo>
                    <a:pt x="28" y="20"/>
                  </a:lnTo>
                  <a:lnTo>
                    <a:pt x="25" y="20"/>
                  </a:lnTo>
                  <a:lnTo>
                    <a:pt x="23" y="23"/>
                  </a:lnTo>
                  <a:lnTo>
                    <a:pt x="28" y="25"/>
                  </a:lnTo>
                  <a:lnTo>
                    <a:pt x="31" y="28"/>
                  </a:lnTo>
                  <a:lnTo>
                    <a:pt x="31" y="31"/>
                  </a:lnTo>
                  <a:lnTo>
                    <a:pt x="34" y="34"/>
                  </a:lnTo>
                  <a:lnTo>
                    <a:pt x="31" y="40"/>
                  </a:lnTo>
                  <a:lnTo>
                    <a:pt x="28" y="45"/>
                  </a:lnTo>
                  <a:lnTo>
                    <a:pt x="23" y="48"/>
                  </a:lnTo>
                  <a:lnTo>
                    <a:pt x="17" y="51"/>
                  </a:lnTo>
                  <a:lnTo>
                    <a:pt x="11" y="48"/>
                  </a:lnTo>
                  <a:lnTo>
                    <a:pt x="5" y="45"/>
                  </a:lnTo>
                  <a:lnTo>
                    <a:pt x="2" y="4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78" name="Freeform 81"/>
            <p:cNvSpPr>
              <a:spLocks noEditPoints="1"/>
            </p:cNvSpPr>
            <p:nvPr/>
          </p:nvSpPr>
          <p:spPr bwMode="auto">
            <a:xfrm>
              <a:off x="3096" y="2799"/>
              <a:ext cx="34" cy="49"/>
            </a:xfrm>
            <a:custGeom>
              <a:avLst/>
              <a:gdLst>
                <a:gd name="T0" fmla="*/ 23 w 34"/>
                <a:gd name="T1" fmla="*/ 49 h 49"/>
                <a:gd name="T2" fmla="*/ 23 w 34"/>
                <a:gd name="T3" fmla="*/ 37 h 49"/>
                <a:gd name="T4" fmla="*/ 0 w 34"/>
                <a:gd name="T5" fmla="*/ 37 h 49"/>
                <a:gd name="T6" fmla="*/ 0 w 34"/>
                <a:gd name="T7" fmla="*/ 29 h 49"/>
                <a:gd name="T8" fmla="*/ 23 w 34"/>
                <a:gd name="T9" fmla="*/ 0 h 49"/>
                <a:gd name="T10" fmla="*/ 29 w 34"/>
                <a:gd name="T11" fmla="*/ 0 h 49"/>
                <a:gd name="T12" fmla="*/ 29 w 34"/>
                <a:gd name="T13" fmla="*/ 29 h 49"/>
                <a:gd name="T14" fmla="*/ 34 w 34"/>
                <a:gd name="T15" fmla="*/ 29 h 49"/>
                <a:gd name="T16" fmla="*/ 34 w 34"/>
                <a:gd name="T17" fmla="*/ 37 h 49"/>
                <a:gd name="T18" fmla="*/ 29 w 34"/>
                <a:gd name="T19" fmla="*/ 37 h 49"/>
                <a:gd name="T20" fmla="*/ 29 w 34"/>
                <a:gd name="T21" fmla="*/ 49 h 49"/>
                <a:gd name="T22" fmla="*/ 23 w 34"/>
                <a:gd name="T23" fmla="*/ 49 h 49"/>
                <a:gd name="T24" fmla="*/ 23 w 34"/>
                <a:gd name="T25" fmla="*/ 29 h 49"/>
                <a:gd name="T26" fmla="*/ 23 w 34"/>
                <a:gd name="T27" fmla="*/ 12 h 49"/>
                <a:gd name="T28" fmla="*/ 9 w 34"/>
                <a:gd name="T29" fmla="*/ 29 h 49"/>
                <a:gd name="T30" fmla="*/ 23 w 34"/>
                <a:gd name="T31" fmla="*/ 29 h 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4"/>
                <a:gd name="T49" fmla="*/ 0 h 49"/>
                <a:gd name="T50" fmla="*/ 34 w 34"/>
                <a:gd name="T51" fmla="*/ 49 h 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4" h="49">
                  <a:moveTo>
                    <a:pt x="23" y="49"/>
                  </a:moveTo>
                  <a:lnTo>
                    <a:pt x="23" y="37"/>
                  </a:lnTo>
                  <a:lnTo>
                    <a:pt x="0" y="37"/>
                  </a:lnTo>
                  <a:lnTo>
                    <a:pt x="0" y="29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29" y="29"/>
                  </a:lnTo>
                  <a:lnTo>
                    <a:pt x="34" y="29"/>
                  </a:lnTo>
                  <a:lnTo>
                    <a:pt x="34" y="37"/>
                  </a:lnTo>
                  <a:lnTo>
                    <a:pt x="29" y="37"/>
                  </a:lnTo>
                  <a:lnTo>
                    <a:pt x="29" y="49"/>
                  </a:lnTo>
                  <a:lnTo>
                    <a:pt x="23" y="49"/>
                  </a:lnTo>
                  <a:close/>
                  <a:moveTo>
                    <a:pt x="23" y="29"/>
                  </a:moveTo>
                  <a:lnTo>
                    <a:pt x="23" y="12"/>
                  </a:lnTo>
                  <a:lnTo>
                    <a:pt x="9" y="29"/>
                  </a:lnTo>
                  <a:lnTo>
                    <a:pt x="23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79" name="Freeform 82"/>
            <p:cNvSpPr>
              <a:spLocks/>
            </p:cNvSpPr>
            <p:nvPr/>
          </p:nvSpPr>
          <p:spPr bwMode="auto">
            <a:xfrm>
              <a:off x="3099" y="2871"/>
              <a:ext cx="31" cy="51"/>
            </a:xfrm>
            <a:custGeom>
              <a:avLst/>
              <a:gdLst>
                <a:gd name="T0" fmla="*/ 0 w 31"/>
                <a:gd name="T1" fmla="*/ 37 h 51"/>
                <a:gd name="T2" fmla="*/ 6 w 31"/>
                <a:gd name="T3" fmla="*/ 37 h 51"/>
                <a:gd name="T4" fmla="*/ 8 w 31"/>
                <a:gd name="T5" fmla="*/ 40 h 51"/>
                <a:gd name="T6" fmla="*/ 8 w 31"/>
                <a:gd name="T7" fmla="*/ 43 h 51"/>
                <a:gd name="T8" fmla="*/ 11 w 31"/>
                <a:gd name="T9" fmla="*/ 45 h 51"/>
                <a:gd name="T10" fmla="*/ 14 w 31"/>
                <a:gd name="T11" fmla="*/ 45 h 51"/>
                <a:gd name="T12" fmla="*/ 20 w 31"/>
                <a:gd name="T13" fmla="*/ 45 h 51"/>
                <a:gd name="T14" fmla="*/ 23 w 31"/>
                <a:gd name="T15" fmla="*/ 43 h 51"/>
                <a:gd name="T16" fmla="*/ 26 w 31"/>
                <a:gd name="T17" fmla="*/ 40 h 51"/>
                <a:gd name="T18" fmla="*/ 26 w 31"/>
                <a:gd name="T19" fmla="*/ 34 h 51"/>
                <a:gd name="T20" fmla="*/ 26 w 31"/>
                <a:gd name="T21" fmla="*/ 31 h 51"/>
                <a:gd name="T22" fmla="*/ 23 w 31"/>
                <a:gd name="T23" fmla="*/ 28 h 51"/>
                <a:gd name="T24" fmla="*/ 20 w 31"/>
                <a:gd name="T25" fmla="*/ 25 h 51"/>
                <a:gd name="T26" fmla="*/ 17 w 31"/>
                <a:gd name="T27" fmla="*/ 25 h 51"/>
                <a:gd name="T28" fmla="*/ 14 w 31"/>
                <a:gd name="T29" fmla="*/ 25 h 51"/>
                <a:gd name="T30" fmla="*/ 11 w 31"/>
                <a:gd name="T31" fmla="*/ 25 h 51"/>
                <a:gd name="T32" fmla="*/ 11 w 31"/>
                <a:gd name="T33" fmla="*/ 20 h 51"/>
                <a:gd name="T34" fmla="*/ 14 w 31"/>
                <a:gd name="T35" fmla="*/ 20 h 51"/>
                <a:gd name="T36" fmla="*/ 14 w 31"/>
                <a:gd name="T37" fmla="*/ 20 h 51"/>
                <a:gd name="T38" fmla="*/ 17 w 31"/>
                <a:gd name="T39" fmla="*/ 20 h 51"/>
                <a:gd name="T40" fmla="*/ 20 w 31"/>
                <a:gd name="T41" fmla="*/ 20 h 51"/>
                <a:gd name="T42" fmla="*/ 23 w 31"/>
                <a:gd name="T43" fmla="*/ 17 h 51"/>
                <a:gd name="T44" fmla="*/ 23 w 31"/>
                <a:gd name="T45" fmla="*/ 14 h 51"/>
                <a:gd name="T46" fmla="*/ 23 w 31"/>
                <a:gd name="T47" fmla="*/ 11 h 51"/>
                <a:gd name="T48" fmla="*/ 20 w 31"/>
                <a:gd name="T49" fmla="*/ 8 h 51"/>
                <a:gd name="T50" fmla="*/ 17 w 31"/>
                <a:gd name="T51" fmla="*/ 5 h 51"/>
                <a:gd name="T52" fmla="*/ 14 w 31"/>
                <a:gd name="T53" fmla="*/ 5 h 51"/>
                <a:gd name="T54" fmla="*/ 11 w 31"/>
                <a:gd name="T55" fmla="*/ 5 h 51"/>
                <a:gd name="T56" fmla="*/ 8 w 31"/>
                <a:gd name="T57" fmla="*/ 8 h 51"/>
                <a:gd name="T58" fmla="*/ 8 w 31"/>
                <a:gd name="T59" fmla="*/ 11 h 51"/>
                <a:gd name="T60" fmla="*/ 6 w 31"/>
                <a:gd name="T61" fmla="*/ 14 h 51"/>
                <a:gd name="T62" fmla="*/ 0 w 31"/>
                <a:gd name="T63" fmla="*/ 14 h 51"/>
                <a:gd name="T64" fmla="*/ 3 w 31"/>
                <a:gd name="T65" fmla="*/ 8 h 51"/>
                <a:gd name="T66" fmla="*/ 6 w 31"/>
                <a:gd name="T67" fmla="*/ 3 h 51"/>
                <a:gd name="T68" fmla="*/ 8 w 31"/>
                <a:gd name="T69" fmla="*/ 3 h 51"/>
                <a:gd name="T70" fmla="*/ 14 w 31"/>
                <a:gd name="T71" fmla="*/ 0 h 51"/>
                <a:gd name="T72" fmla="*/ 20 w 31"/>
                <a:gd name="T73" fmla="*/ 0 h 51"/>
                <a:gd name="T74" fmla="*/ 23 w 31"/>
                <a:gd name="T75" fmla="*/ 3 h 51"/>
                <a:gd name="T76" fmla="*/ 26 w 31"/>
                <a:gd name="T77" fmla="*/ 5 h 51"/>
                <a:gd name="T78" fmla="*/ 26 w 31"/>
                <a:gd name="T79" fmla="*/ 5 h 51"/>
                <a:gd name="T80" fmla="*/ 28 w 31"/>
                <a:gd name="T81" fmla="*/ 11 h 51"/>
                <a:gd name="T82" fmla="*/ 28 w 31"/>
                <a:gd name="T83" fmla="*/ 14 h 51"/>
                <a:gd name="T84" fmla="*/ 28 w 31"/>
                <a:gd name="T85" fmla="*/ 17 h 51"/>
                <a:gd name="T86" fmla="*/ 28 w 31"/>
                <a:gd name="T87" fmla="*/ 20 h 51"/>
                <a:gd name="T88" fmla="*/ 26 w 31"/>
                <a:gd name="T89" fmla="*/ 20 h 51"/>
                <a:gd name="T90" fmla="*/ 23 w 31"/>
                <a:gd name="T91" fmla="*/ 23 h 51"/>
                <a:gd name="T92" fmla="*/ 26 w 31"/>
                <a:gd name="T93" fmla="*/ 25 h 51"/>
                <a:gd name="T94" fmla="*/ 28 w 31"/>
                <a:gd name="T95" fmla="*/ 28 h 51"/>
                <a:gd name="T96" fmla="*/ 31 w 31"/>
                <a:gd name="T97" fmla="*/ 31 h 51"/>
                <a:gd name="T98" fmla="*/ 31 w 31"/>
                <a:gd name="T99" fmla="*/ 34 h 51"/>
                <a:gd name="T100" fmla="*/ 31 w 31"/>
                <a:gd name="T101" fmla="*/ 40 h 51"/>
                <a:gd name="T102" fmla="*/ 26 w 31"/>
                <a:gd name="T103" fmla="*/ 45 h 51"/>
                <a:gd name="T104" fmla="*/ 23 w 31"/>
                <a:gd name="T105" fmla="*/ 48 h 51"/>
                <a:gd name="T106" fmla="*/ 14 w 31"/>
                <a:gd name="T107" fmla="*/ 51 h 51"/>
                <a:gd name="T108" fmla="*/ 8 w 31"/>
                <a:gd name="T109" fmla="*/ 48 h 51"/>
                <a:gd name="T110" fmla="*/ 6 w 31"/>
                <a:gd name="T111" fmla="*/ 45 h 51"/>
                <a:gd name="T112" fmla="*/ 0 w 31"/>
                <a:gd name="T113" fmla="*/ 43 h 51"/>
                <a:gd name="T114" fmla="*/ 0 w 31"/>
                <a:gd name="T115" fmla="*/ 37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"/>
                <a:gd name="T175" fmla="*/ 0 h 51"/>
                <a:gd name="T176" fmla="*/ 31 w 31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" h="51">
                  <a:moveTo>
                    <a:pt x="0" y="37"/>
                  </a:moveTo>
                  <a:lnTo>
                    <a:pt x="6" y="37"/>
                  </a:lnTo>
                  <a:lnTo>
                    <a:pt x="8" y="40"/>
                  </a:lnTo>
                  <a:lnTo>
                    <a:pt x="8" y="43"/>
                  </a:lnTo>
                  <a:lnTo>
                    <a:pt x="11" y="45"/>
                  </a:lnTo>
                  <a:lnTo>
                    <a:pt x="14" y="45"/>
                  </a:lnTo>
                  <a:lnTo>
                    <a:pt x="20" y="45"/>
                  </a:lnTo>
                  <a:lnTo>
                    <a:pt x="23" y="43"/>
                  </a:lnTo>
                  <a:lnTo>
                    <a:pt x="26" y="40"/>
                  </a:lnTo>
                  <a:lnTo>
                    <a:pt x="26" y="34"/>
                  </a:lnTo>
                  <a:lnTo>
                    <a:pt x="26" y="31"/>
                  </a:lnTo>
                  <a:lnTo>
                    <a:pt x="23" y="28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4" y="25"/>
                  </a:lnTo>
                  <a:lnTo>
                    <a:pt x="11" y="25"/>
                  </a:lnTo>
                  <a:lnTo>
                    <a:pt x="11" y="20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0" y="20"/>
                  </a:lnTo>
                  <a:lnTo>
                    <a:pt x="23" y="17"/>
                  </a:lnTo>
                  <a:lnTo>
                    <a:pt x="23" y="14"/>
                  </a:lnTo>
                  <a:lnTo>
                    <a:pt x="23" y="11"/>
                  </a:lnTo>
                  <a:lnTo>
                    <a:pt x="20" y="8"/>
                  </a:lnTo>
                  <a:lnTo>
                    <a:pt x="17" y="5"/>
                  </a:lnTo>
                  <a:lnTo>
                    <a:pt x="14" y="5"/>
                  </a:lnTo>
                  <a:lnTo>
                    <a:pt x="11" y="5"/>
                  </a:lnTo>
                  <a:lnTo>
                    <a:pt x="8" y="8"/>
                  </a:lnTo>
                  <a:lnTo>
                    <a:pt x="8" y="11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3" y="8"/>
                  </a:lnTo>
                  <a:lnTo>
                    <a:pt x="6" y="3"/>
                  </a:lnTo>
                  <a:lnTo>
                    <a:pt x="8" y="3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11"/>
                  </a:lnTo>
                  <a:lnTo>
                    <a:pt x="28" y="14"/>
                  </a:lnTo>
                  <a:lnTo>
                    <a:pt x="28" y="17"/>
                  </a:lnTo>
                  <a:lnTo>
                    <a:pt x="28" y="20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6" y="25"/>
                  </a:lnTo>
                  <a:lnTo>
                    <a:pt x="28" y="28"/>
                  </a:lnTo>
                  <a:lnTo>
                    <a:pt x="31" y="31"/>
                  </a:lnTo>
                  <a:lnTo>
                    <a:pt x="31" y="34"/>
                  </a:lnTo>
                  <a:lnTo>
                    <a:pt x="31" y="40"/>
                  </a:lnTo>
                  <a:lnTo>
                    <a:pt x="26" y="45"/>
                  </a:lnTo>
                  <a:lnTo>
                    <a:pt x="23" y="48"/>
                  </a:lnTo>
                  <a:lnTo>
                    <a:pt x="14" y="51"/>
                  </a:lnTo>
                  <a:lnTo>
                    <a:pt x="8" y="48"/>
                  </a:lnTo>
                  <a:lnTo>
                    <a:pt x="6" y="45"/>
                  </a:lnTo>
                  <a:lnTo>
                    <a:pt x="0" y="4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80" name="Freeform 83"/>
            <p:cNvSpPr>
              <a:spLocks/>
            </p:cNvSpPr>
            <p:nvPr/>
          </p:nvSpPr>
          <p:spPr bwMode="auto">
            <a:xfrm>
              <a:off x="3173" y="2871"/>
              <a:ext cx="35" cy="51"/>
            </a:xfrm>
            <a:custGeom>
              <a:avLst/>
              <a:gdLst>
                <a:gd name="T0" fmla="*/ 0 w 35"/>
                <a:gd name="T1" fmla="*/ 37 h 51"/>
                <a:gd name="T2" fmla="*/ 9 w 35"/>
                <a:gd name="T3" fmla="*/ 37 h 51"/>
                <a:gd name="T4" fmla="*/ 9 w 35"/>
                <a:gd name="T5" fmla="*/ 40 h 51"/>
                <a:gd name="T6" fmla="*/ 12 w 35"/>
                <a:gd name="T7" fmla="*/ 43 h 51"/>
                <a:gd name="T8" fmla="*/ 15 w 35"/>
                <a:gd name="T9" fmla="*/ 45 h 51"/>
                <a:gd name="T10" fmla="*/ 17 w 35"/>
                <a:gd name="T11" fmla="*/ 45 h 51"/>
                <a:gd name="T12" fmla="*/ 20 w 35"/>
                <a:gd name="T13" fmla="*/ 45 h 51"/>
                <a:gd name="T14" fmla="*/ 23 w 35"/>
                <a:gd name="T15" fmla="*/ 43 h 51"/>
                <a:gd name="T16" fmla="*/ 26 w 35"/>
                <a:gd name="T17" fmla="*/ 40 h 51"/>
                <a:gd name="T18" fmla="*/ 26 w 35"/>
                <a:gd name="T19" fmla="*/ 34 h 51"/>
                <a:gd name="T20" fmla="*/ 26 w 35"/>
                <a:gd name="T21" fmla="*/ 31 h 51"/>
                <a:gd name="T22" fmla="*/ 23 w 35"/>
                <a:gd name="T23" fmla="*/ 28 h 51"/>
                <a:gd name="T24" fmla="*/ 20 w 35"/>
                <a:gd name="T25" fmla="*/ 25 h 51"/>
                <a:gd name="T26" fmla="*/ 17 w 35"/>
                <a:gd name="T27" fmla="*/ 25 h 51"/>
                <a:gd name="T28" fmla="*/ 15 w 35"/>
                <a:gd name="T29" fmla="*/ 25 h 51"/>
                <a:gd name="T30" fmla="*/ 15 w 35"/>
                <a:gd name="T31" fmla="*/ 25 h 51"/>
                <a:gd name="T32" fmla="*/ 15 w 35"/>
                <a:gd name="T33" fmla="*/ 20 h 51"/>
                <a:gd name="T34" fmla="*/ 15 w 35"/>
                <a:gd name="T35" fmla="*/ 20 h 51"/>
                <a:gd name="T36" fmla="*/ 15 w 35"/>
                <a:gd name="T37" fmla="*/ 20 h 51"/>
                <a:gd name="T38" fmla="*/ 17 w 35"/>
                <a:gd name="T39" fmla="*/ 20 h 51"/>
                <a:gd name="T40" fmla="*/ 20 w 35"/>
                <a:gd name="T41" fmla="*/ 20 h 51"/>
                <a:gd name="T42" fmla="*/ 23 w 35"/>
                <a:gd name="T43" fmla="*/ 17 h 51"/>
                <a:gd name="T44" fmla="*/ 23 w 35"/>
                <a:gd name="T45" fmla="*/ 14 h 51"/>
                <a:gd name="T46" fmla="*/ 23 w 35"/>
                <a:gd name="T47" fmla="*/ 11 h 51"/>
                <a:gd name="T48" fmla="*/ 23 w 35"/>
                <a:gd name="T49" fmla="*/ 8 h 51"/>
                <a:gd name="T50" fmla="*/ 20 w 35"/>
                <a:gd name="T51" fmla="*/ 5 h 51"/>
                <a:gd name="T52" fmla="*/ 17 w 35"/>
                <a:gd name="T53" fmla="*/ 5 h 51"/>
                <a:gd name="T54" fmla="*/ 15 w 35"/>
                <a:gd name="T55" fmla="*/ 5 h 51"/>
                <a:gd name="T56" fmla="*/ 12 w 35"/>
                <a:gd name="T57" fmla="*/ 8 h 51"/>
                <a:gd name="T58" fmla="*/ 9 w 35"/>
                <a:gd name="T59" fmla="*/ 11 h 51"/>
                <a:gd name="T60" fmla="*/ 9 w 35"/>
                <a:gd name="T61" fmla="*/ 14 h 51"/>
                <a:gd name="T62" fmla="*/ 3 w 35"/>
                <a:gd name="T63" fmla="*/ 14 h 51"/>
                <a:gd name="T64" fmla="*/ 3 w 35"/>
                <a:gd name="T65" fmla="*/ 8 h 51"/>
                <a:gd name="T66" fmla="*/ 6 w 35"/>
                <a:gd name="T67" fmla="*/ 3 h 51"/>
                <a:gd name="T68" fmla="*/ 12 w 35"/>
                <a:gd name="T69" fmla="*/ 3 h 51"/>
                <a:gd name="T70" fmla="*/ 17 w 35"/>
                <a:gd name="T71" fmla="*/ 0 h 51"/>
                <a:gd name="T72" fmla="*/ 20 w 35"/>
                <a:gd name="T73" fmla="*/ 0 h 51"/>
                <a:gd name="T74" fmla="*/ 23 w 35"/>
                <a:gd name="T75" fmla="*/ 3 h 51"/>
                <a:gd name="T76" fmla="*/ 26 w 35"/>
                <a:gd name="T77" fmla="*/ 5 h 51"/>
                <a:gd name="T78" fmla="*/ 29 w 35"/>
                <a:gd name="T79" fmla="*/ 5 h 51"/>
                <a:gd name="T80" fmla="*/ 29 w 35"/>
                <a:gd name="T81" fmla="*/ 11 h 51"/>
                <a:gd name="T82" fmla="*/ 32 w 35"/>
                <a:gd name="T83" fmla="*/ 14 h 51"/>
                <a:gd name="T84" fmla="*/ 29 w 35"/>
                <a:gd name="T85" fmla="*/ 17 h 51"/>
                <a:gd name="T86" fmla="*/ 29 w 35"/>
                <a:gd name="T87" fmla="*/ 20 h 51"/>
                <a:gd name="T88" fmla="*/ 26 w 35"/>
                <a:gd name="T89" fmla="*/ 20 h 51"/>
                <a:gd name="T90" fmla="*/ 23 w 35"/>
                <a:gd name="T91" fmla="*/ 23 h 51"/>
                <a:gd name="T92" fmla="*/ 29 w 35"/>
                <a:gd name="T93" fmla="*/ 25 h 51"/>
                <a:gd name="T94" fmla="*/ 32 w 35"/>
                <a:gd name="T95" fmla="*/ 28 h 51"/>
                <a:gd name="T96" fmla="*/ 32 w 35"/>
                <a:gd name="T97" fmla="*/ 31 h 51"/>
                <a:gd name="T98" fmla="*/ 35 w 35"/>
                <a:gd name="T99" fmla="*/ 34 h 51"/>
                <a:gd name="T100" fmla="*/ 32 w 35"/>
                <a:gd name="T101" fmla="*/ 40 h 51"/>
                <a:gd name="T102" fmla="*/ 29 w 35"/>
                <a:gd name="T103" fmla="*/ 45 h 51"/>
                <a:gd name="T104" fmla="*/ 23 w 35"/>
                <a:gd name="T105" fmla="*/ 48 h 51"/>
                <a:gd name="T106" fmla="*/ 17 w 35"/>
                <a:gd name="T107" fmla="*/ 51 h 51"/>
                <a:gd name="T108" fmla="*/ 12 w 35"/>
                <a:gd name="T109" fmla="*/ 48 h 51"/>
                <a:gd name="T110" fmla="*/ 6 w 35"/>
                <a:gd name="T111" fmla="*/ 45 h 51"/>
                <a:gd name="T112" fmla="*/ 3 w 35"/>
                <a:gd name="T113" fmla="*/ 43 h 51"/>
                <a:gd name="T114" fmla="*/ 0 w 35"/>
                <a:gd name="T115" fmla="*/ 37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5"/>
                <a:gd name="T175" fmla="*/ 0 h 51"/>
                <a:gd name="T176" fmla="*/ 35 w 35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5" h="51">
                  <a:moveTo>
                    <a:pt x="0" y="37"/>
                  </a:moveTo>
                  <a:lnTo>
                    <a:pt x="9" y="37"/>
                  </a:lnTo>
                  <a:lnTo>
                    <a:pt x="9" y="40"/>
                  </a:lnTo>
                  <a:lnTo>
                    <a:pt x="12" y="43"/>
                  </a:lnTo>
                  <a:lnTo>
                    <a:pt x="15" y="45"/>
                  </a:lnTo>
                  <a:lnTo>
                    <a:pt x="17" y="45"/>
                  </a:lnTo>
                  <a:lnTo>
                    <a:pt x="20" y="45"/>
                  </a:lnTo>
                  <a:lnTo>
                    <a:pt x="23" y="43"/>
                  </a:lnTo>
                  <a:lnTo>
                    <a:pt x="26" y="40"/>
                  </a:lnTo>
                  <a:lnTo>
                    <a:pt x="26" y="34"/>
                  </a:lnTo>
                  <a:lnTo>
                    <a:pt x="26" y="31"/>
                  </a:lnTo>
                  <a:lnTo>
                    <a:pt x="23" y="28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5" y="25"/>
                  </a:lnTo>
                  <a:lnTo>
                    <a:pt x="15" y="20"/>
                  </a:lnTo>
                  <a:lnTo>
                    <a:pt x="17" y="20"/>
                  </a:lnTo>
                  <a:lnTo>
                    <a:pt x="20" y="20"/>
                  </a:lnTo>
                  <a:lnTo>
                    <a:pt x="23" y="17"/>
                  </a:lnTo>
                  <a:lnTo>
                    <a:pt x="23" y="14"/>
                  </a:lnTo>
                  <a:lnTo>
                    <a:pt x="23" y="11"/>
                  </a:lnTo>
                  <a:lnTo>
                    <a:pt x="23" y="8"/>
                  </a:lnTo>
                  <a:lnTo>
                    <a:pt x="20" y="5"/>
                  </a:lnTo>
                  <a:lnTo>
                    <a:pt x="17" y="5"/>
                  </a:lnTo>
                  <a:lnTo>
                    <a:pt x="15" y="5"/>
                  </a:lnTo>
                  <a:lnTo>
                    <a:pt x="12" y="8"/>
                  </a:lnTo>
                  <a:lnTo>
                    <a:pt x="9" y="11"/>
                  </a:lnTo>
                  <a:lnTo>
                    <a:pt x="9" y="14"/>
                  </a:lnTo>
                  <a:lnTo>
                    <a:pt x="3" y="14"/>
                  </a:lnTo>
                  <a:lnTo>
                    <a:pt x="3" y="8"/>
                  </a:lnTo>
                  <a:lnTo>
                    <a:pt x="6" y="3"/>
                  </a:lnTo>
                  <a:lnTo>
                    <a:pt x="12" y="3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9" y="5"/>
                  </a:lnTo>
                  <a:lnTo>
                    <a:pt x="29" y="11"/>
                  </a:lnTo>
                  <a:lnTo>
                    <a:pt x="32" y="14"/>
                  </a:lnTo>
                  <a:lnTo>
                    <a:pt x="29" y="17"/>
                  </a:lnTo>
                  <a:lnTo>
                    <a:pt x="29" y="20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9" y="25"/>
                  </a:lnTo>
                  <a:lnTo>
                    <a:pt x="32" y="28"/>
                  </a:lnTo>
                  <a:lnTo>
                    <a:pt x="32" y="31"/>
                  </a:lnTo>
                  <a:lnTo>
                    <a:pt x="35" y="34"/>
                  </a:lnTo>
                  <a:lnTo>
                    <a:pt x="32" y="40"/>
                  </a:lnTo>
                  <a:lnTo>
                    <a:pt x="29" y="45"/>
                  </a:lnTo>
                  <a:lnTo>
                    <a:pt x="23" y="48"/>
                  </a:lnTo>
                  <a:lnTo>
                    <a:pt x="17" y="51"/>
                  </a:lnTo>
                  <a:lnTo>
                    <a:pt x="12" y="48"/>
                  </a:lnTo>
                  <a:lnTo>
                    <a:pt x="6" y="45"/>
                  </a:lnTo>
                  <a:lnTo>
                    <a:pt x="3" y="4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81" name="Freeform 84"/>
            <p:cNvSpPr>
              <a:spLocks noEditPoints="1"/>
            </p:cNvSpPr>
            <p:nvPr/>
          </p:nvSpPr>
          <p:spPr bwMode="auto">
            <a:xfrm>
              <a:off x="2947" y="2799"/>
              <a:ext cx="35" cy="49"/>
            </a:xfrm>
            <a:custGeom>
              <a:avLst/>
              <a:gdLst>
                <a:gd name="T0" fmla="*/ 20 w 35"/>
                <a:gd name="T1" fmla="*/ 49 h 49"/>
                <a:gd name="T2" fmla="*/ 20 w 35"/>
                <a:gd name="T3" fmla="*/ 37 h 49"/>
                <a:gd name="T4" fmla="*/ 0 w 35"/>
                <a:gd name="T5" fmla="*/ 37 h 49"/>
                <a:gd name="T6" fmla="*/ 0 w 35"/>
                <a:gd name="T7" fmla="*/ 29 h 49"/>
                <a:gd name="T8" fmla="*/ 23 w 35"/>
                <a:gd name="T9" fmla="*/ 0 h 49"/>
                <a:gd name="T10" fmla="*/ 29 w 35"/>
                <a:gd name="T11" fmla="*/ 0 h 49"/>
                <a:gd name="T12" fmla="*/ 29 w 35"/>
                <a:gd name="T13" fmla="*/ 29 h 49"/>
                <a:gd name="T14" fmla="*/ 35 w 35"/>
                <a:gd name="T15" fmla="*/ 29 h 49"/>
                <a:gd name="T16" fmla="*/ 35 w 35"/>
                <a:gd name="T17" fmla="*/ 37 h 49"/>
                <a:gd name="T18" fmla="*/ 29 w 35"/>
                <a:gd name="T19" fmla="*/ 37 h 49"/>
                <a:gd name="T20" fmla="*/ 29 w 35"/>
                <a:gd name="T21" fmla="*/ 49 h 49"/>
                <a:gd name="T22" fmla="*/ 20 w 35"/>
                <a:gd name="T23" fmla="*/ 49 h 49"/>
                <a:gd name="T24" fmla="*/ 20 w 35"/>
                <a:gd name="T25" fmla="*/ 29 h 49"/>
                <a:gd name="T26" fmla="*/ 20 w 35"/>
                <a:gd name="T27" fmla="*/ 12 h 49"/>
                <a:gd name="T28" fmla="*/ 6 w 35"/>
                <a:gd name="T29" fmla="*/ 29 h 49"/>
                <a:gd name="T30" fmla="*/ 20 w 35"/>
                <a:gd name="T31" fmla="*/ 29 h 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5"/>
                <a:gd name="T49" fmla="*/ 0 h 49"/>
                <a:gd name="T50" fmla="*/ 35 w 35"/>
                <a:gd name="T51" fmla="*/ 49 h 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5" h="49">
                  <a:moveTo>
                    <a:pt x="20" y="49"/>
                  </a:moveTo>
                  <a:lnTo>
                    <a:pt x="20" y="37"/>
                  </a:lnTo>
                  <a:lnTo>
                    <a:pt x="0" y="37"/>
                  </a:lnTo>
                  <a:lnTo>
                    <a:pt x="0" y="29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29" y="29"/>
                  </a:lnTo>
                  <a:lnTo>
                    <a:pt x="35" y="29"/>
                  </a:lnTo>
                  <a:lnTo>
                    <a:pt x="35" y="37"/>
                  </a:lnTo>
                  <a:lnTo>
                    <a:pt x="29" y="37"/>
                  </a:lnTo>
                  <a:lnTo>
                    <a:pt x="29" y="49"/>
                  </a:lnTo>
                  <a:lnTo>
                    <a:pt x="20" y="49"/>
                  </a:lnTo>
                  <a:close/>
                  <a:moveTo>
                    <a:pt x="20" y="29"/>
                  </a:moveTo>
                  <a:lnTo>
                    <a:pt x="20" y="12"/>
                  </a:lnTo>
                  <a:lnTo>
                    <a:pt x="6" y="29"/>
                  </a:lnTo>
                  <a:lnTo>
                    <a:pt x="2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82" name="Freeform 85"/>
            <p:cNvSpPr>
              <a:spLocks/>
            </p:cNvSpPr>
            <p:nvPr/>
          </p:nvSpPr>
          <p:spPr bwMode="auto">
            <a:xfrm>
              <a:off x="2947" y="2871"/>
              <a:ext cx="35" cy="51"/>
            </a:xfrm>
            <a:custGeom>
              <a:avLst/>
              <a:gdLst>
                <a:gd name="T0" fmla="*/ 0 w 35"/>
                <a:gd name="T1" fmla="*/ 37 h 51"/>
                <a:gd name="T2" fmla="*/ 9 w 35"/>
                <a:gd name="T3" fmla="*/ 37 h 51"/>
                <a:gd name="T4" fmla="*/ 9 w 35"/>
                <a:gd name="T5" fmla="*/ 40 h 51"/>
                <a:gd name="T6" fmla="*/ 12 w 35"/>
                <a:gd name="T7" fmla="*/ 43 h 51"/>
                <a:gd name="T8" fmla="*/ 15 w 35"/>
                <a:gd name="T9" fmla="*/ 45 h 51"/>
                <a:gd name="T10" fmla="*/ 17 w 35"/>
                <a:gd name="T11" fmla="*/ 45 h 51"/>
                <a:gd name="T12" fmla="*/ 20 w 35"/>
                <a:gd name="T13" fmla="*/ 45 h 51"/>
                <a:gd name="T14" fmla="*/ 23 w 35"/>
                <a:gd name="T15" fmla="*/ 43 h 51"/>
                <a:gd name="T16" fmla="*/ 26 w 35"/>
                <a:gd name="T17" fmla="*/ 40 h 51"/>
                <a:gd name="T18" fmla="*/ 26 w 35"/>
                <a:gd name="T19" fmla="*/ 34 h 51"/>
                <a:gd name="T20" fmla="*/ 26 w 35"/>
                <a:gd name="T21" fmla="*/ 31 h 51"/>
                <a:gd name="T22" fmla="*/ 23 w 35"/>
                <a:gd name="T23" fmla="*/ 28 h 51"/>
                <a:gd name="T24" fmla="*/ 20 w 35"/>
                <a:gd name="T25" fmla="*/ 25 h 51"/>
                <a:gd name="T26" fmla="*/ 17 w 35"/>
                <a:gd name="T27" fmla="*/ 25 h 51"/>
                <a:gd name="T28" fmla="*/ 15 w 35"/>
                <a:gd name="T29" fmla="*/ 25 h 51"/>
                <a:gd name="T30" fmla="*/ 15 w 35"/>
                <a:gd name="T31" fmla="*/ 25 h 51"/>
                <a:gd name="T32" fmla="*/ 15 w 35"/>
                <a:gd name="T33" fmla="*/ 20 h 51"/>
                <a:gd name="T34" fmla="*/ 15 w 35"/>
                <a:gd name="T35" fmla="*/ 20 h 51"/>
                <a:gd name="T36" fmla="*/ 15 w 35"/>
                <a:gd name="T37" fmla="*/ 20 h 51"/>
                <a:gd name="T38" fmla="*/ 17 w 35"/>
                <a:gd name="T39" fmla="*/ 20 h 51"/>
                <a:gd name="T40" fmla="*/ 20 w 35"/>
                <a:gd name="T41" fmla="*/ 20 h 51"/>
                <a:gd name="T42" fmla="*/ 23 w 35"/>
                <a:gd name="T43" fmla="*/ 17 h 51"/>
                <a:gd name="T44" fmla="*/ 23 w 35"/>
                <a:gd name="T45" fmla="*/ 14 h 51"/>
                <a:gd name="T46" fmla="*/ 23 w 35"/>
                <a:gd name="T47" fmla="*/ 11 h 51"/>
                <a:gd name="T48" fmla="*/ 23 w 35"/>
                <a:gd name="T49" fmla="*/ 8 h 51"/>
                <a:gd name="T50" fmla="*/ 20 w 35"/>
                <a:gd name="T51" fmla="*/ 5 h 51"/>
                <a:gd name="T52" fmla="*/ 17 w 35"/>
                <a:gd name="T53" fmla="*/ 5 h 51"/>
                <a:gd name="T54" fmla="*/ 15 w 35"/>
                <a:gd name="T55" fmla="*/ 5 h 51"/>
                <a:gd name="T56" fmla="*/ 12 w 35"/>
                <a:gd name="T57" fmla="*/ 8 h 51"/>
                <a:gd name="T58" fmla="*/ 9 w 35"/>
                <a:gd name="T59" fmla="*/ 11 h 51"/>
                <a:gd name="T60" fmla="*/ 9 w 35"/>
                <a:gd name="T61" fmla="*/ 14 h 51"/>
                <a:gd name="T62" fmla="*/ 3 w 35"/>
                <a:gd name="T63" fmla="*/ 14 h 51"/>
                <a:gd name="T64" fmla="*/ 3 w 35"/>
                <a:gd name="T65" fmla="*/ 8 h 51"/>
                <a:gd name="T66" fmla="*/ 6 w 35"/>
                <a:gd name="T67" fmla="*/ 3 h 51"/>
                <a:gd name="T68" fmla="*/ 12 w 35"/>
                <a:gd name="T69" fmla="*/ 3 h 51"/>
                <a:gd name="T70" fmla="*/ 17 w 35"/>
                <a:gd name="T71" fmla="*/ 0 h 51"/>
                <a:gd name="T72" fmla="*/ 20 w 35"/>
                <a:gd name="T73" fmla="*/ 0 h 51"/>
                <a:gd name="T74" fmla="*/ 23 w 35"/>
                <a:gd name="T75" fmla="*/ 3 h 51"/>
                <a:gd name="T76" fmla="*/ 26 w 35"/>
                <a:gd name="T77" fmla="*/ 5 h 51"/>
                <a:gd name="T78" fmla="*/ 29 w 35"/>
                <a:gd name="T79" fmla="*/ 5 h 51"/>
                <a:gd name="T80" fmla="*/ 29 w 35"/>
                <a:gd name="T81" fmla="*/ 11 h 51"/>
                <a:gd name="T82" fmla="*/ 32 w 35"/>
                <a:gd name="T83" fmla="*/ 14 h 51"/>
                <a:gd name="T84" fmla="*/ 29 w 35"/>
                <a:gd name="T85" fmla="*/ 17 h 51"/>
                <a:gd name="T86" fmla="*/ 29 w 35"/>
                <a:gd name="T87" fmla="*/ 20 h 51"/>
                <a:gd name="T88" fmla="*/ 26 w 35"/>
                <a:gd name="T89" fmla="*/ 20 h 51"/>
                <a:gd name="T90" fmla="*/ 23 w 35"/>
                <a:gd name="T91" fmla="*/ 23 h 51"/>
                <a:gd name="T92" fmla="*/ 29 w 35"/>
                <a:gd name="T93" fmla="*/ 25 h 51"/>
                <a:gd name="T94" fmla="*/ 32 w 35"/>
                <a:gd name="T95" fmla="*/ 28 h 51"/>
                <a:gd name="T96" fmla="*/ 32 w 35"/>
                <a:gd name="T97" fmla="*/ 31 h 51"/>
                <a:gd name="T98" fmla="*/ 35 w 35"/>
                <a:gd name="T99" fmla="*/ 34 h 51"/>
                <a:gd name="T100" fmla="*/ 32 w 35"/>
                <a:gd name="T101" fmla="*/ 40 h 51"/>
                <a:gd name="T102" fmla="*/ 29 w 35"/>
                <a:gd name="T103" fmla="*/ 45 h 51"/>
                <a:gd name="T104" fmla="*/ 23 w 35"/>
                <a:gd name="T105" fmla="*/ 48 h 51"/>
                <a:gd name="T106" fmla="*/ 17 w 35"/>
                <a:gd name="T107" fmla="*/ 51 h 51"/>
                <a:gd name="T108" fmla="*/ 12 w 35"/>
                <a:gd name="T109" fmla="*/ 48 h 51"/>
                <a:gd name="T110" fmla="*/ 6 w 35"/>
                <a:gd name="T111" fmla="*/ 45 h 51"/>
                <a:gd name="T112" fmla="*/ 3 w 35"/>
                <a:gd name="T113" fmla="*/ 43 h 51"/>
                <a:gd name="T114" fmla="*/ 0 w 35"/>
                <a:gd name="T115" fmla="*/ 37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5"/>
                <a:gd name="T175" fmla="*/ 0 h 51"/>
                <a:gd name="T176" fmla="*/ 35 w 35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5" h="51">
                  <a:moveTo>
                    <a:pt x="0" y="37"/>
                  </a:moveTo>
                  <a:lnTo>
                    <a:pt x="9" y="37"/>
                  </a:lnTo>
                  <a:lnTo>
                    <a:pt x="9" y="40"/>
                  </a:lnTo>
                  <a:lnTo>
                    <a:pt x="12" y="43"/>
                  </a:lnTo>
                  <a:lnTo>
                    <a:pt x="15" y="45"/>
                  </a:lnTo>
                  <a:lnTo>
                    <a:pt x="17" y="45"/>
                  </a:lnTo>
                  <a:lnTo>
                    <a:pt x="20" y="45"/>
                  </a:lnTo>
                  <a:lnTo>
                    <a:pt x="23" y="43"/>
                  </a:lnTo>
                  <a:lnTo>
                    <a:pt x="26" y="40"/>
                  </a:lnTo>
                  <a:lnTo>
                    <a:pt x="26" y="34"/>
                  </a:lnTo>
                  <a:lnTo>
                    <a:pt x="26" y="31"/>
                  </a:lnTo>
                  <a:lnTo>
                    <a:pt x="23" y="28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5" y="25"/>
                  </a:lnTo>
                  <a:lnTo>
                    <a:pt x="15" y="20"/>
                  </a:lnTo>
                  <a:lnTo>
                    <a:pt x="17" y="20"/>
                  </a:lnTo>
                  <a:lnTo>
                    <a:pt x="20" y="20"/>
                  </a:lnTo>
                  <a:lnTo>
                    <a:pt x="23" y="17"/>
                  </a:lnTo>
                  <a:lnTo>
                    <a:pt x="23" y="14"/>
                  </a:lnTo>
                  <a:lnTo>
                    <a:pt x="23" y="11"/>
                  </a:lnTo>
                  <a:lnTo>
                    <a:pt x="23" y="8"/>
                  </a:lnTo>
                  <a:lnTo>
                    <a:pt x="20" y="5"/>
                  </a:lnTo>
                  <a:lnTo>
                    <a:pt x="17" y="5"/>
                  </a:lnTo>
                  <a:lnTo>
                    <a:pt x="15" y="5"/>
                  </a:lnTo>
                  <a:lnTo>
                    <a:pt x="12" y="8"/>
                  </a:lnTo>
                  <a:lnTo>
                    <a:pt x="9" y="11"/>
                  </a:lnTo>
                  <a:lnTo>
                    <a:pt x="9" y="14"/>
                  </a:lnTo>
                  <a:lnTo>
                    <a:pt x="3" y="14"/>
                  </a:lnTo>
                  <a:lnTo>
                    <a:pt x="3" y="8"/>
                  </a:lnTo>
                  <a:lnTo>
                    <a:pt x="6" y="3"/>
                  </a:lnTo>
                  <a:lnTo>
                    <a:pt x="12" y="3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9" y="5"/>
                  </a:lnTo>
                  <a:lnTo>
                    <a:pt x="29" y="11"/>
                  </a:lnTo>
                  <a:lnTo>
                    <a:pt x="32" y="14"/>
                  </a:lnTo>
                  <a:lnTo>
                    <a:pt x="29" y="17"/>
                  </a:lnTo>
                  <a:lnTo>
                    <a:pt x="29" y="20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9" y="25"/>
                  </a:lnTo>
                  <a:lnTo>
                    <a:pt x="32" y="28"/>
                  </a:lnTo>
                  <a:lnTo>
                    <a:pt x="32" y="31"/>
                  </a:lnTo>
                  <a:lnTo>
                    <a:pt x="35" y="34"/>
                  </a:lnTo>
                  <a:lnTo>
                    <a:pt x="32" y="40"/>
                  </a:lnTo>
                  <a:lnTo>
                    <a:pt x="29" y="45"/>
                  </a:lnTo>
                  <a:lnTo>
                    <a:pt x="23" y="48"/>
                  </a:lnTo>
                  <a:lnTo>
                    <a:pt x="17" y="51"/>
                  </a:lnTo>
                  <a:lnTo>
                    <a:pt x="12" y="48"/>
                  </a:lnTo>
                  <a:lnTo>
                    <a:pt x="6" y="45"/>
                  </a:lnTo>
                  <a:lnTo>
                    <a:pt x="3" y="4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83" name="Freeform 86"/>
            <p:cNvSpPr>
              <a:spLocks noEditPoints="1"/>
            </p:cNvSpPr>
            <p:nvPr/>
          </p:nvSpPr>
          <p:spPr bwMode="auto">
            <a:xfrm>
              <a:off x="2873" y="2799"/>
              <a:ext cx="34" cy="49"/>
            </a:xfrm>
            <a:custGeom>
              <a:avLst/>
              <a:gdLst>
                <a:gd name="T0" fmla="*/ 20 w 34"/>
                <a:gd name="T1" fmla="*/ 49 h 49"/>
                <a:gd name="T2" fmla="*/ 20 w 34"/>
                <a:gd name="T3" fmla="*/ 37 h 49"/>
                <a:gd name="T4" fmla="*/ 0 w 34"/>
                <a:gd name="T5" fmla="*/ 37 h 49"/>
                <a:gd name="T6" fmla="*/ 0 w 34"/>
                <a:gd name="T7" fmla="*/ 29 h 49"/>
                <a:gd name="T8" fmla="*/ 23 w 34"/>
                <a:gd name="T9" fmla="*/ 0 h 49"/>
                <a:gd name="T10" fmla="*/ 28 w 34"/>
                <a:gd name="T11" fmla="*/ 0 h 49"/>
                <a:gd name="T12" fmla="*/ 28 w 34"/>
                <a:gd name="T13" fmla="*/ 29 h 49"/>
                <a:gd name="T14" fmla="*/ 34 w 34"/>
                <a:gd name="T15" fmla="*/ 29 h 49"/>
                <a:gd name="T16" fmla="*/ 34 w 34"/>
                <a:gd name="T17" fmla="*/ 37 h 49"/>
                <a:gd name="T18" fmla="*/ 28 w 34"/>
                <a:gd name="T19" fmla="*/ 37 h 49"/>
                <a:gd name="T20" fmla="*/ 28 w 34"/>
                <a:gd name="T21" fmla="*/ 49 h 49"/>
                <a:gd name="T22" fmla="*/ 20 w 34"/>
                <a:gd name="T23" fmla="*/ 49 h 49"/>
                <a:gd name="T24" fmla="*/ 20 w 34"/>
                <a:gd name="T25" fmla="*/ 29 h 49"/>
                <a:gd name="T26" fmla="*/ 20 w 34"/>
                <a:gd name="T27" fmla="*/ 12 h 49"/>
                <a:gd name="T28" fmla="*/ 6 w 34"/>
                <a:gd name="T29" fmla="*/ 29 h 49"/>
                <a:gd name="T30" fmla="*/ 20 w 34"/>
                <a:gd name="T31" fmla="*/ 29 h 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4"/>
                <a:gd name="T49" fmla="*/ 0 h 49"/>
                <a:gd name="T50" fmla="*/ 34 w 34"/>
                <a:gd name="T51" fmla="*/ 49 h 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4" h="49">
                  <a:moveTo>
                    <a:pt x="20" y="49"/>
                  </a:moveTo>
                  <a:lnTo>
                    <a:pt x="20" y="37"/>
                  </a:lnTo>
                  <a:lnTo>
                    <a:pt x="0" y="37"/>
                  </a:lnTo>
                  <a:lnTo>
                    <a:pt x="0" y="29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28" y="29"/>
                  </a:lnTo>
                  <a:lnTo>
                    <a:pt x="34" y="29"/>
                  </a:lnTo>
                  <a:lnTo>
                    <a:pt x="34" y="37"/>
                  </a:lnTo>
                  <a:lnTo>
                    <a:pt x="28" y="37"/>
                  </a:lnTo>
                  <a:lnTo>
                    <a:pt x="28" y="49"/>
                  </a:lnTo>
                  <a:lnTo>
                    <a:pt x="20" y="49"/>
                  </a:lnTo>
                  <a:close/>
                  <a:moveTo>
                    <a:pt x="20" y="29"/>
                  </a:moveTo>
                  <a:lnTo>
                    <a:pt x="20" y="12"/>
                  </a:lnTo>
                  <a:lnTo>
                    <a:pt x="6" y="29"/>
                  </a:lnTo>
                  <a:lnTo>
                    <a:pt x="2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84" name="Freeform 87"/>
            <p:cNvSpPr>
              <a:spLocks/>
            </p:cNvSpPr>
            <p:nvPr/>
          </p:nvSpPr>
          <p:spPr bwMode="auto">
            <a:xfrm>
              <a:off x="2873" y="2871"/>
              <a:ext cx="34" cy="51"/>
            </a:xfrm>
            <a:custGeom>
              <a:avLst/>
              <a:gdLst>
                <a:gd name="T0" fmla="*/ 0 w 34"/>
                <a:gd name="T1" fmla="*/ 37 h 51"/>
                <a:gd name="T2" fmla="*/ 8 w 34"/>
                <a:gd name="T3" fmla="*/ 37 h 51"/>
                <a:gd name="T4" fmla="*/ 8 w 34"/>
                <a:gd name="T5" fmla="*/ 40 h 51"/>
                <a:gd name="T6" fmla="*/ 11 w 34"/>
                <a:gd name="T7" fmla="*/ 43 h 51"/>
                <a:gd name="T8" fmla="*/ 14 w 34"/>
                <a:gd name="T9" fmla="*/ 45 h 51"/>
                <a:gd name="T10" fmla="*/ 17 w 34"/>
                <a:gd name="T11" fmla="*/ 45 h 51"/>
                <a:gd name="T12" fmla="*/ 20 w 34"/>
                <a:gd name="T13" fmla="*/ 45 h 51"/>
                <a:gd name="T14" fmla="*/ 23 w 34"/>
                <a:gd name="T15" fmla="*/ 43 h 51"/>
                <a:gd name="T16" fmla="*/ 26 w 34"/>
                <a:gd name="T17" fmla="*/ 40 h 51"/>
                <a:gd name="T18" fmla="*/ 26 w 34"/>
                <a:gd name="T19" fmla="*/ 34 h 51"/>
                <a:gd name="T20" fmla="*/ 26 w 34"/>
                <a:gd name="T21" fmla="*/ 31 h 51"/>
                <a:gd name="T22" fmla="*/ 23 w 34"/>
                <a:gd name="T23" fmla="*/ 28 h 51"/>
                <a:gd name="T24" fmla="*/ 20 w 34"/>
                <a:gd name="T25" fmla="*/ 25 h 51"/>
                <a:gd name="T26" fmla="*/ 17 w 34"/>
                <a:gd name="T27" fmla="*/ 25 h 51"/>
                <a:gd name="T28" fmla="*/ 14 w 34"/>
                <a:gd name="T29" fmla="*/ 25 h 51"/>
                <a:gd name="T30" fmla="*/ 14 w 34"/>
                <a:gd name="T31" fmla="*/ 25 h 51"/>
                <a:gd name="T32" fmla="*/ 14 w 34"/>
                <a:gd name="T33" fmla="*/ 20 h 51"/>
                <a:gd name="T34" fmla="*/ 14 w 34"/>
                <a:gd name="T35" fmla="*/ 20 h 51"/>
                <a:gd name="T36" fmla="*/ 14 w 34"/>
                <a:gd name="T37" fmla="*/ 20 h 51"/>
                <a:gd name="T38" fmla="*/ 17 w 34"/>
                <a:gd name="T39" fmla="*/ 20 h 51"/>
                <a:gd name="T40" fmla="*/ 20 w 34"/>
                <a:gd name="T41" fmla="*/ 20 h 51"/>
                <a:gd name="T42" fmla="*/ 23 w 34"/>
                <a:gd name="T43" fmla="*/ 17 h 51"/>
                <a:gd name="T44" fmla="*/ 23 w 34"/>
                <a:gd name="T45" fmla="*/ 14 h 51"/>
                <a:gd name="T46" fmla="*/ 23 w 34"/>
                <a:gd name="T47" fmla="*/ 11 h 51"/>
                <a:gd name="T48" fmla="*/ 23 w 34"/>
                <a:gd name="T49" fmla="*/ 8 h 51"/>
                <a:gd name="T50" fmla="*/ 20 w 34"/>
                <a:gd name="T51" fmla="*/ 5 h 51"/>
                <a:gd name="T52" fmla="*/ 17 w 34"/>
                <a:gd name="T53" fmla="*/ 5 h 51"/>
                <a:gd name="T54" fmla="*/ 14 w 34"/>
                <a:gd name="T55" fmla="*/ 5 h 51"/>
                <a:gd name="T56" fmla="*/ 11 w 34"/>
                <a:gd name="T57" fmla="*/ 8 h 51"/>
                <a:gd name="T58" fmla="*/ 8 w 34"/>
                <a:gd name="T59" fmla="*/ 11 h 51"/>
                <a:gd name="T60" fmla="*/ 8 w 34"/>
                <a:gd name="T61" fmla="*/ 14 h 51"/>
                <a:gd name="T62" fmla="*/ 3 w 34"/>
                <a:gd name="T63" fmla="*/ 14 h 51"/>
                <a:gd name="T64" fmla="*/ 3 w 34"/>
                <a:gd name="T65" fmla="*/ 8 h 51"/>
                <a:gd name="T66" fmla="*/ 6 w 34"/>
                <a:gd name="T67" fmla="*/ 3 h 51"/>
                <a:gd name="T68" fmla="*/ 11 w 34"/>
                <a:gd name="T69" fmla="*/ 3 h 51"/>
                <a:gd name="T70" fmla="*/ 17 w 34"/>
                <a:gd name="T71" fmla="*/ 0 h 51"/>
                <a:gd name="T72" fmla="*/ 20 w 34"/>
                <a:gd name="T73" fmla="*/ 0 h 51"/>
                <a:gd name="T74" fmla="*/ 23 w 34"/>
                <a:gd name="T75" fmla="*/ 3 h 51"/>
                <a:gd name="T76" fmla="*/ 26 w 34"/>
                <a:gd name="T77" fmla="*/ 5 h 51"/>
                <a:gd name="T78" fmla="*/ 28 w 34"/>
                <a:gd name="T79" fmla="*/ 5 h 51"/>
                <a:gd name="T80" fmla="*/ 28 w 34"/>
                <a:gd name="T81" fmla="*/ 11 h 51"/>
                <a:gd name="T82" fmla="*/ 31 w 34"/>
                <a:gd name="T83" fmla="*/ 14 h 51"/>
                <a:gd name="T84" fmla="*/ 28 w 34"/>
                <a:gd name="T85" fmla="*/ 17 h 51"/>
                <a:gd name="T86" fmla="*/ 28 w 34"/>
                <a:gd name="T87" fmla="*/ 20 h 51"/>
                <a:gd name="T88" fmla="*/ 26 w 34"/>
                <a:gd name="T89" fmla="*/ 20 h 51"/>
                <a:gd name="T90" fmla="*/ 23 w 34"/>
                <a:gd name="T91" fmla="*/ 23 h 51"/>
                <a:gd name="T92" fmla="*/ 28 w 34"/>
                <a:gd name="T93" fmla="*/ 25 h 51"/>
                <a:gd name="T94" fmla="*/ 31 w 34"/>
                <a:gd name="T95" fmla="*/ 28 h 51"/>
                <a:gd name="T96" fmla="*/ 31 w 34"/>
                <a:gd name="T97" fmla="*/ 31 h 51"/>
                <a:gd name="T98" fmla="*/ 34 w 34"/>
                <a:gd name="T99" fmla="*/ 34 h 51"/>
                <a:gd name="T100" fmla="*/ 31 w 34"/>
                <a:gd name="T101" fmla="*/ 40 h 51"/>
                <a:gd name="T102" fmla="*/ 28 w 34"/>
                <a:gd name="T103" fmla="*/ 45 h 51"/>
                <a:gd name="T104" fmla="*/ 23 w 34"/>
                <a:gd name="T105" fmla="*/ 48 h 51"/>
                <a:gd name="T106" fmla="*/ 17 w 34"/>
                <a:gd name="T107" fmla="*/ 51 h 51"/>
                <a:gd name="T108" fmla="*/ 11 w 34"/>
                <a:gd name="T109" fmla="*/ 48 h 51"/>
                <a:gd name="T110" fmla="*/ 6 w 34"/>
                <a:gd name="T111" fmla="*/ 45 h 51"/>
                <a:gd name="T112" fmla="*/ 3 w 34"/>
                <a:gd name="T113" fmla="*/ 43 h 51"/>
                <a:gd name="T114" fmla="*/ 0 w 34"/>
                <a:gd name="T115" fmla="*/ 37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4"/>
                <a:gd name="T175" fmla="*/ 0 h 51"/>
                <a:gd name="T176" fmla="*/ 34 w 34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4" h="51">
                  <a:moveTo>
                    <a:pt x="0" y="37"/>
                  </a:moveTo>
                  <a:lnTo>
                    <a:pt x="8" y="37"/>
                  </a:lnTo>
                  <a:lnTo>
                    <a:pt x="8" y="40"/>
                  </a:lnTo>
                  <a:lnTo>
                    <a:pt x="11" y="43"/>
                  </a:lnTo>
                  <a:lnTo>
                    <a:pt x="14" y="45"/>
                  </a:lnTo>
                  <a:lnTo>
                    <a:pt x="17" y="45"/>
                  </a:lnTo>
                  <a:lnTo>
                    <a:pt x="20" y="45"/>
                  </a:lnTo>
                  <a:lnTo>
                    <a:pt x="23" y="43"/>
                  </a:lnTo>
                  <a:lnTo>
                    <a:pt x="26" y="40"/>
                  </a:lnTo>
                  <a:lnTo>
                    <a:pt x="26" y="34"/>
                  </a:lnTo>
                  <a:lnTo>
                    <a:pt x="26" y="31"/>
                  </a:lnTo>
                  <a:lnTo>
                    <a:pt x="23" y="28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4" y="25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0" y="20"/>
                  </a:lnTo>
                  <a:lnTo>
                    <a:pt x="23" y="17"/>
                  </a:lnTo>
                  <a:lnTo>
                    <a:pt x="23" y="14"/>
                  </a:lnTo>
                  <a:lnTo>
                    <a:pt x="23" y="11"/>
                  </a:lnTo>
                  <a:lnTo>
                    <a:pt x="23" y="8"/>
                  </a:lnTo>
                  <a:lnTo>
                    <a:pt x="20" y="5"/>
                  </a:lnTo>
                  <a:lnTo>
                    <a:pt x="17" y="5"/>
                  </a:lnTo>
                  <a:lnTo>
                    <a:pt x="14" y="5"/>
                  </a:lnTo>
                  <a:lnTo>
                    <a:pt x="11" y="8"/>
                  </a:lnTo>
                  <a:lnTo>
                    <a:pt x="8" y="11"/>
                  </a:lnTo>
                  <a:lnTo>
                    <a:pt x="8" y="14"/>
                  </a:lnTo>
                  <a:lnTo>
                    <a:pt x="3" y="14"/>
                  </a:lnTo>
                  <a:lnTo>
                    <a:pt x="3" y="8"/>
                  </a:lnTo>
                  <a:lnTo>
                    <a:pt x="6" y="3"/>
                  </a:lnTo>
                  <a:lnTo>
                    <a:pt x="11" y="3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5"/>
                  </a:lnTo>
                  <a:lnTo>
                    <a:pt x="28" y="11"/>
                  </a:lnTo>
                  <a:lnTo>
                    <a:pt x="31" y="14"/>
                  </a:lnTo>
                  <a:lnTo>
                    <a:pt x="28" y="17"/>
                  </a:lnTo>
                  <a:lnTo>
                    <a:pt x="28" y="20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8" y="25"/>
                  </a:lnTo>
                  <a:lnTo>
                    <a:pt x="31" y="28"/>
                  </a:lnTo>
                  <a:lnTo>
                    <a:pt x="31" y="31"/>
                  </a:lnTo>
                  <a:lnTo>
                    <a:pt x="34" y="34"/>
                  </a:lnTo>
                  <a:lnTo>
                    <a:pt x="31" y="40"/>
                  </a:lnTo>
                  <a:lnTo>
                    <a:pt x="28" y="45"/>
                  </a:lnTo>
                  <a:lnTo>
                    <a:pt x="23" y="48"/>
                  </a:lnTo>
                  <a:lnTo>
                    <a:pt x="17" y="51"/>
                  </a:lnTo>
                  <a:lnTo>
                    <a:pt x="11" y="48"/>
                  </a:lnTo>
                  <a:lnTo>
                    <a:pt x="6" y="45"/>
                  </a:lnTo>
                  <a:lnTo>
                    <a:pt x="3" y="4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85" name="Freeform 88"/>
            <p:cNvSpPr>
              <a:spLocks noEditPoints="1"/>
            </p:cNvSpPr>
            <p:nvPr/>
          </p:nvSpPr>
          <p:spPr bwMode="auto">
            <a:xfrm>
              <a:off x="2799" y="2799"/>
              <a:ext cx="34" cy="49"/>
            </a:xfrm>
            <a:custGeom>
              <a:avLst/>
              <a:gdLst>
                <a:gd name="T0" fmla="*/ 20 w 34"/>
                <a:gd name="T1" fmla="*/ 49 h 49"/>
                <a:gd name="T2" fmla="*/ 20 w 34"/>
                <a:gd name="T3" fmla="*/ 37 h 49"/>
                <a:gd name="T4" fmla="*/ 0 w 34"/>
                <a:gd name="T5" fmla="*/ 37 h 49"/>
                <a:gd name="T6" fmla="*/ 0 w 34"/>
                <a:gd name="T7" fmla="*/ 29 h 49"/>
                <a:gd name="T8" fmla="*/ 22 w 34"/>
                <a:gd name="T9" fmla="*/ 0 h 49"/>
                <a:gd name="T10" fmla="*/ 28 w 34"/>
                <a:gd name="T11" fmla="*/ 0 h 49"/>
                <a:gd name="T12" fmla="*/ 28 w 34"/>
                <a:gd name="T13" fmla="*/ 29 h 49"/>
                <a:gd name="T14" fmla="*/ 34 w 34"/>
                <a:gd name="T15" fmla="*/ 29 h 49"/>
                <a:gd name="T16" fmla="*/ 34 w 34"/>
                <a:gd name="T17" fmla="*/ 37 h 49"/>
                <a:gd name="T18" fmla="*/ 28 w 34"/>
                <a:gd name="T19" fmla="*/ 37 h 49"/>
                <a:gd name="T20" fmla="*/ 28 w 34"/>
                <a:gd name="T21" fmla="*/ 49 h 49"/>
                <a:gd name="T22" fmla="*/ 20 w 34"/>
                <a:gd name="T23" fmla="*/ 49 h 49"/>
                <a:gd name="T24" fmla="*/ 20 w 34"/>
                <a:gd name="T25" fmla="*/ 29 h 49"/>
                <a:gd name="T26" fmla="*/ 20 w 34"/>
                <a:gd name="T27" fmla="*/ 12 h 49"/>
                <a:gd name="T28" fmla="*/ 5 w 34"/>
                <a:gd name="T29" fmla="*/ 29 h 49"/>
                <a:gd name="T30" fmla="*/ 20 w 34"/>
                <a:gd name="T31" fmla="*/ 29 h 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4"/>
                <a:gd name="T49" fmla="*/ 0 h 49"/>
                <a:gd name="T50" fmla="*/ 34 w 34"/>
                <a:gd name="T51" fmla="*/ 49 h 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4" h="49">
                  <a:moveTo>
                    <a:pt x="20" y="49"/>
                  </a:moveTo>
                  <a:lnTo>
                    <a:pt x="20" y="37"/>
                  </a:lnTo>
                  <a:lnTo>
                    <a:pt x="0" y="37"/>
                  </a:lnTo>
                  <a:lnTo>
                    <a:pt x="0" y="29"/>
                  </a:lnTo>
                  <a:lnTo>
                    <a:pt x="22" y="0"/>
                  </a:lnTo>
                  <a:lnTo>
                    <a:pt x="28" y="0"/>
                  </a:lnTo>
                  <a:lnTo>
                    <a:pt x="28" y="29"/>
                  </a:lnTo>
                  <a:lnTo>
                    <a:pt x="34" y="29"/>
                  </a:lnTo>
                  <a:lnTo>
                    <a:pt x="34" y="37"/>
                  </a:lnTo>
                  <a:lnTo>
                    <a:pt x="28" y="37"/>
                  </a:lnTo>
                  <a:lnTo>
                    <a:pt x="28" y="49"/>
                  </a:lnTo>
                  <a:lnTo>
                    <a:pt x="20" y="49"/>
                  </a:lnTo>
                  <a:close/>
                  <a:moveTo>
                    <a:pt x="20" y="29"/>
                  </a:moveTo>
                  <a:lnTo>
                    <a:pt x="20" y="12"/>
                  </a:lnTo>
                  <a:lnTo>
                    <a:pt x="5" y="29"/>
                  </a:lnTo>
                  <a:lnTo>
                    <a:pt x="2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86" name="Freeform 89"/>
            <p:cNvSpPr>
              <a:spLocks/>
            </p:cNvSpPr>
            <p:nvPr/>
          </p:nvSpPr>
          <p:spPr bwMode="auto">
            <a:xfrm>
              <a:off x="2799" y="2871"/>
              <a:ext cx="34" cy="51"/>
            </a:xfrm>
            <a:custGeom>
              <a:avLst/>
              <a:gdLst>
                <a:gd name="T0" fmla="*/ 0 w 34"/>
                <a:gd name="T1" fmla="*/ 37 h 51"/>
                <a:gd name="T2" fmla="*/ 8 w 34"/>
                <a:gd name="T3" fmla="*/ 37 h 51"/>
                <a:gd name="T4" fmla="*/ 8 w 34"/>
                <a:gd name="T5" fmla="*/ 40 h 51"/>
                <a:gd name="T6" fmla="*/ 11 w 34"/>
                <a:gd name="T7" fmla="*/ 43 h 51"/>
                <a:gd name="T8" fmla="*/ 14 w 34"/>
                <a:gd name="T9" fmla="*/ 45 h 51"/>
                <a:gd name="T10" fmla="*/ 17 w 34"/>
                <a:gd name="T11" fmla="*/ 45 h 51"/>
                <a:gd name="T12" fmla="*/ 20 w 34"/>
                <a:gd name="T13" fmla="*/ 45 h 51"/>
                <a:gd name="T14" fmla="*/ 22 w 34"/>
                <a:gd name="T15" fmla="*/ 43 h 51"/>
                <a:gd name="T16" fmla="*/ 25 w 34"/>
                <a:gd name="T17" fmla="*/ 40 h 51"/>
                <a:gd name="T18" fmla="*/ 25 w 34"/>
                <a:gd name="T19" fmla="*/ 34 h 51"/>
                <a:gd name="T20" fmla="*/ 25 w 34"/>
                <a:gd name="T21" fmla="*/ 31 h 51"/>
                <a:gd name="T22" fmla="*/ 22 w 34"/>
                <a:gd name="T23" fmla="*/ 28 h 51"/>
                <a:gd name="T24" fmla="*/ 20 w 34"/>
                <a:gd name="T25" fmla="*/ 25 h 51"/>
                <a:gd name="T26" fmla="*/ 17 w 34"/>
                <a:gd name="T27" fmla="*/ 25 h 51"/>
                <a:gd name="T28" fmla="*/ 14 w 34"/>
                <a:gd name="T29" fmla="*/ 25 h 51"/>
                <a:gd name="T30" fmla="*/ 14 w 34"/>
                <a:gd name="T31" fmla="*/ 25 h 51"/>
                <a:gd name="T32" fmla="*/ 14 w 34"/>
                <a:gd name="T33" fmla="*/ 20 h 51"/>
                <a:gd name="T34" fmla="*/ 14 w 34"/>
                <a:gd name="T35" fmla="*/ 20 h 51"/>
                <a:gd name="T36" fmla="*/ 14 w 34"/>
                <a:gd name="T37" fmla="*/ 20 h 51"/>
                <a:gd name="T38" fmla="*/ 17 w 34"/>
                <a:gd name="T39" fmla="*/ 20 h 51"/>
                <a:gd name="T40" fmla="*/ 20 w 34"/>
                <a:gd name="T41" fmla="*/ 20 h 51"/>
                <a:gd name="T42" fmla="*/ 22 w 34"/>
                <a:gd name="T43" fmla="*/ 17 h 51"/>
                <a:gd name="T44" fmla="*/ 22 w 34"/>
                <a:gd name="T45" fmla="*/ 14 h 51"/>
                <a:gd name="T46" fmla="*/ 22 w 34"/>
                <a:gd name="T47" fmla="*/ 11 h 51"/>
                <a:gd name="T48" fmla="*/ 22 w 34"/>
                <a:gd name="T49" fmla="*/ 8 h 51"/>
                <a:gd name="T50" fmla="*/ 20 w 34"/>
                <a:gd name="T51" fmla="*/ 5 h 51"/>
                <a:gd name="T52" fmla="*/ 17 w 34"/>
                <a:gd name="T53" fmla="*/ 5 h 51"/>
                <a:gd name="T54" fmla="*/ 14 w 34"/>
                <a:gd name="T55" fmla="*/ 5 h 51"/>
                <a:gd name="T56" fmla="*/ 11 w 34"/>
                <a:gd name="T57" fmla="*/ 8 h 51"/>
                <a:gd name="T58" fmla="*/ 8 w 34"/>
                <a:gd name="T59" fmla="*/ 11 h 51"/>
                <a:gd name="T60" fmla="*/ 8 w 34"/>
                <a:gd name="T61" fmla="*/ 14 h 51"/>
                <a:gd name="T62" fmla="*/ 2 w 34"/>
                <a:gd name="T63" fmla="*/ 14 h 51"/>
                <a:gd name="T64" fmla="*/ 2 w 34"/>
                <a:gd name="T65" fmla="*/ 8 h 51"/>
                <a:gd name="T66" fmla="*/ 5 w 34"/>
                <a:gd name="T67" fmla="*/ 3 h 51"/>
                <a:gd name="T68" fmla="*/ 11 w 34"/>
                <a:gd name="T69" fmla="*/ 3 h 51"/>
                <a:gd name="T70" fmla="*/ 17 w 34"/>
                <a:gd name="T71" fmla="*/ 0 h 51"/>
                <a:gd name="T72" fmla="*/ 20 w 34"/>
                <a:gd name="T73" fmla="*/ 0 h 51"/>
                <a:gd name="T74" fmla="*/ 22 w 34"/>
                <a:gd name="T75" fmla="*/ 3 h 51"/>
                <a:gd name="T76" fmla="*/ 25 w 34"/>
                <a:gd name="T77" fmla="*/ 5 h 51"/>
                <a:gd name="T78" fmla="*/ 28 w 34"/>
                <a:gd name="T79" fmla="*/ 5 h 51"/>
                <a:gd name="T80" fmla="*/ 28 w 34"/>
                <a:gd name="T81" fmla="*/ 11 h 51"/>
                <a:gd name="T82" fmla="*/ 31 w 34"/>
                <a:gd name="T83" fmla="*/ 14 h 51"/>
                <a:gd name="T84" fmla="*/ 28 w 34"/>
                <a:gd name="T85" fmla="*/ 17 h 51"/>
                <a:gd name="T86" fmla="*/ 28 w 34"/>
                <a:gd name="T87" fmla="*/ 20 h 51"/>
                <a:gd name="T88" fmla="*/ 25 w 34"/>
                <a:gd name="T89" fmla="*/ 20 h 51"/>
                <a:gd name="T90" fmla="*/ 22 w 34"/>
                <a:gd name="T91" fmla="*/ 23 h 51"/>
                <a:gd name="T92" fmla="*/ 28 w 34"/>
                <a:gd name="T93" fmla="*/ 25 h 51"/>
                <a:gd name="T94" fmla="*/ 31 w 34"/>
                <a:gd name="T95" fmla="*/ 28 h 51"/>
                <a:gd name="T96" fmla="*/ 31 w 34"/>
                <a:gd name="T97" fmla="*/ 31 h 51"/>
                <a:gd name="T98" fmla="*/ 34 w 34"/>
                <a:gd name="T99" fmla="*/ 34 h 51"/>
                <a:gd name="T100" fmla="*/ 31 w 34"/>
                <a:gd name="T101" fmla="*/ 40 h 51"/>
                <a:gd name="T102" fmla="*/ 28 w 34"/>
                <a:gd name="T103" fmla="*/ 45 h 51"/>
                <a:gd name="T104" fmla="*/ 22 w 34"/>
                <a:gd name="T105" fmla="*/ 48 h 51"/>
                <a:gd name="T106" fmla="*/ 17 w 34"/>
                <a:gd name="T107" fmla="*/ 51 h 51"/>
                <a:gd name="T108" fmla="*/ 11 w 34"/>
                <a:gd name="T109" fmla="*/ 48 h 51"/>
                <a:gd name="T110" fmla="*/ 5 w 34"/>
                <a:gd name="T111" fmla="*/ 45 h 51"/>
                <a:gd name="T112" fmla="*/ 2 w 34"/>
                <a:gd name="T113" fmla="*/ 43 h 51"/>
                <a:gd name="T114" fmla="*/ 0 w 34"/>
                <a:gd name="T115" fmla="*/ 37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4"/>
                <a:gd name="T175" fmla="*/ 0 h 51"/>
                <a:gd name="T176" fmla="*/ 34 w 34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4" h="51">
                  <a:moveTo>
                    <a:pt x="0" y="37"/>
                  </a:moveTo>
                  <a:lnTo>
                    <a:pt x="8" y="37"/>
                  </a:lnTo>
                  <a:lnTo>
                    <a:pt x="8" y="40"/>
                  </a:lnTo>
                  <a:lnTo>
                    <a:pt x="11" y="43"/>
                  </a:lnTo>
                  <a:lnTo>
                    <a:pt x="14" y="45"/>
                  </a:lnTo>
                  <a:lnTo>
                    <a:pt x="17" y="45"/>
                  </a:lnTo>
                  <a:lnTo>
                    <a:pt x="20" y="45"/>
                  </a:lnTo>
                  <a:lnTo>
                    <a:pt x="22" y="43"/>
                  </a:lnTo>
                  <a:lnTo>
                    <a:pt x="25" y="40"/>
                  </a:lnTo>
                  <a:lnTo>
                    <a:pt x="25" y="34"/>
                  </a:lnTo>
                  <a:lnTo>
                    <a:pt x="25" y="31"/>
                  </a:lnTo>
                  <a:lnTo>
                    <a:pt x="22" y="28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4" y="25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0" y="20"/>
                  </a:lnTo>
                  <a:lnTo>
                    <a:pt x="22" y="17"/>
                  </a:lnTo>
                  <a:lnTo>
                    <a:pt x="22" y="14"/>
                  </a:lnTo>
                  <a:lnTo>
                    <a:pt x="22" y="11"/>
                  </a:lnTo>
                  <a:lnTo>
                    <a:pt x="22" y="8"/>
                  </a:lnTo>
                  <a:lnTo>
                    <a:pt x="20" y="5"/>
                  </a:lnTo>
                  <a:lnTo>
                    <a:pt x="17" y="5"/>
                  </a:lnTo>
                  <a:lnTo>
                    <a:pt x="14" y="5"/>
                  </a:lnTo>
                  <a:lnTo>
                    <a:pt x="11" y="8"/>
                  </a:lnTo>
                  <a:lnTo>
                    <a:pt x="8" y="11"/>
                  </a:lnTo>
                  <a:lnTo>
                    <a:pt x="8" y="14"/>
                  </a:lnTo>
                  <a:lnTo>
                    <a:pt x="2" y="14"/>
                  </a:lnTo>
                  <a:lnTo>
                    <a:pt x="2" y="8"/>
                  </a:lnTo>
                  <a:lnTo>
                    <a:pt x="5" y="3"/>
                  </a:lnTo>
                  <a:lnTo>
                    <a:pt x="11" y="3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2" y="3"/>
                  </a:lnTo>
                  <a:lnTo>
                    <a:pt x="25" y="5"/>
                  </a:lnTo>
                  <a:lnTo>
                    <a:pt x="28" y="5"/>
                  </a:lnTo>
                  <a:lnTo>
                    <a:pt x="28" y="11"/>
                  </a:lnTo>
                  <a:lnTo>
                    <a:pt x="31" y="14"/>
                  </a:lnTo>
                  <a:lnTo>
                    <a:pt x="28" y="17"/>
                  </a:lnTo>
                  <a:lnTo>
                    <a:pt x="28" y="20"/>
                  </a:lnTo>
                  <a:lnTo>
                    <a:pt x="25" y="20"/>
                  </a:lnTo>
                  <a:lnTo>
                    <a:pt x="22" y="23"/>
                  </a:lnTo>
                  <a:lnTo>
                    <a:pt x="28" y="25"/>
                  </a:lnTo>
                  <a:lnTo>
                    <a:pt x="31" y="28"/>
                  </a:lnTo>
                  <a:lnTo>
                    <a:pt x="31" y="31"/>
                  </a:lnTo>
                  <a:lnTo>
                    <a:pt x="34" y="34"/>
                  </a:lnTo>
                  <a:lnTo>
                    <a:pt x="31" y="40"/>
                  </a:lnTo>
                  <a:lnTo>
                    <a:pt x="28" y="45"/>
                  </a:lnTo>
                  <a:lnTo>
                    <a:pt x="22" y="48"/>
                  </a:lnTo>
                  <a:lnTo>
                    <a:pt x="17" y="51"/>
                  </a:lnTo>
                  <a:lnTo>
                    <a:pt x="11" y="48"/>
                  </a:lnTo>
                  <a:lnTo>
                    <a:pt x="5" y="45"/>
                  </a:lnTo>
                  <a:lnTo>
                    <a:pt x="2" y="4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87" name="Freeform 90"/>
            <p:cNvSpPr>
              <a:spLocks noEditPoints="1"/>
            </p:cNvSpPr>
            <p:nvPr/>
          </p:nvSpPr>
          <p:spPr bwMode="auto">
            <a:xfrm>
              <a:off x="2724" y="2799"/>
              <a:ext cx="34" cy="49"/>
            </a:xfrm>
            <a:custGeom>
              <a:avLst/>
              <a:gdLst>
                <a:gd name="T0" fmla="*/ 20 w 34"/>
                <a:gd name="T1" fmla="*/ 49 h 49"/>
                <a:gd name="T2" fmla="*/ 20 w 34"/>
                <a:gd name="T3" fmla="*/ 37 h 49"/>
                <a:gd name="T4" fmla="*/ 0 w 34"/>
                <a:gd name="T5" fmla="*/ 37 h 49"/>
                <a:gd name="T6" fmla="*/ 0 w 34"/>
                <a:gd name="T7" fmla="*/ 29 h 49"/>
                <a:gd name="T8" fmla="*/ 23 w 34"/>
                <a:gd name="T9" fmla="*/ 0 h 49"/>
                <a:gd name="T10" fmla="*/ 29 w 34"/>
                <a:gd name="T11" fmla="*/ 0 h 49"/>
                <a:gd name="T12" fmla="*/ 29 w 34"/>
                <a:gd name="T13" fmla="*/ 29 h 49"/>
                <a:gd name="T14" fmla="*/ 34 w 34"/>
                <a:gd name="T15" fmla="*/ 29 h 49"/>
                <a:gd name="T16" fmla="*/ 34 w 34"/>
                <a:gd name="T17" fmla="*/ 37 h 49"/>
                <a:gd name="T18" fmla="*/ 29 w 34"/>
                <a:gd name="T19" fmla="*/ 37 h 49"/>
                <a:gd name="T20" fmla="*/ 29 w 34"/>
                <a:gd name="T21" fmla="*/ 49 h 49"/>
                <a:gd name="T22" fmla="*/ 20 w 34"/>
                <a:gd name="T23" fmla="*/ 49 h 49"/>
                <a:gd name="T24" fmla="*/ 20 w 34"/>
                <a:gd name="T25" fmla="*/ 29 h 49"/>
                <a:gd name="T26" fmla="*/ 20 w 34"/>
                <a:gd name="T27" fmla="*/ 12 h 49"/>
                <a:gd name="T28" fmla="*/ 6 w 34"/>
                <a:gd name="T29" fmla="*/ 29 h 49"/>
                <a:gd name="T30" fmla="*/ 20 w 34"/>
                <a:gd name="T31" fmla="*/ 29 h 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4"/>
                <a:gd name="T49" fmla="*/ 0 h 49"/>
                <a:gd name="T50" fmla="*/ 34 w 34"/>
                <a:gd name="T51" fmla="*/ 49 h 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4" h="49">
                  <a:moveTo>
                    <a:pt x="20" y="49"/>
                  </a:moveTo>
                  <a:lnTo>
                    <a:pt x="20" y="37"/>
                  </a:lnTo>
                  <a:lnTo>
                    <a:pt x="0" y="37"/>
                  </a:lnTo>
                  <a:lnTo>
                    <a:pt x="0" y="29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29" y="29"/>
                  </a:lnTo>
                  <a:lnTo>
                    <a:pt x="34" y="29"/>
                  </a:lnTo>
                  <a:lnTo>
                    <a:pt x="34" y="37"/>
                  </a:lnTo>
                  <a:lnTo>
                    <a:pt x="29" y="37"/>
                  </a:lnTo>
                  <a:lnTo>
                    <a:pt x="29" y="49"/>
                  </a:lnTo>
                  <a:lnTo>
                    <a:pt x="20" y="49"/>
                  </a:lnTo>
                  <a:close/>
                  <a:moveTo>
                    <a:pt x="20" y="29"/>
                  </a:moveTo>
                  <a:lnTo>
                    <a:pt x="20" y="12"/>
                  </a:lnTo>
                  <a:lnTo>
                    <a:pt x="6" y="29"/>
                  </a:lnTo>
                  <a:lnTo>
                    <a:pt x="2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88" name="Freeform 91"/>
            <p:cNvSpPr>
              <a:spLocks/>
            </p:cNvSpPr>
            <p:nvPr/>
          </p:nvSpPr>
          <p:spPr bwMode="auto">
            <a:xfrm>
              <a:off x="2724" y="2871"/>
              <a:ext cx="34" cy="51"/>
            </a:xfrm>
            <a:custGeom>
              <a:avLst/>
              <a:gdLst>
                <a:gd name="T0" fmla="*/ 0 w 34"/>
                <a:gd name="T1" fmla="*/ 37 h 51"/>
                <a:gd name="T2" fmla="*/ 9 w 34"/>
                <a:gd name="T3" fmla="*/ 37 h 51"/>
                <a:gd name="T4" fmla="*/ 9 w 34"/>
                <a:gd name="T5" fmla="*/ 40 h 51"/>
                <a:gd name="T6" fmla="*/ 12 w 34"/>
                <a:gd name="T7" fmla="*/ 43 h 51"/>
                <a:gd name="T8" fmla="*/ 14 w 34"/>
                <a:gd name="T9" fmla="*/ 45 h 51"/>
                <a:gd name="T10" fmla="*/ 17 w 34"/>
                <a:gd name="T11" fmla="*/ 45 h 51"/>
                <a:gd name="T12" fmla="*/ 20 w 34"/>
                <a:gd name="T13" fmla="*/ 45 h 51"/>
                <a:gd name="T14" fmla="*/ 23 w 34"/>
                <a:gd name="T15" fmla="*/ 43 h 51"/>
                <a:gd name="T16" fmla="*/ 26 w 34"/>
                <a:gd name="T17" fmla="*/ 40 h 51"/>
                <a:gd name="T18" fmla="*/ 26 w 34"/>
                <a:gd name="T19" fmla="*/ 34 h 51"/>
                <a:gd name="T20" fmla="*/ 26 w 34"/>
                <a:gd name="T21" fmla="*/ 31 h 51"/>
                <a:gd name="T22" fmla="*/ 23 w 34"/>
                <a:gd name="T23" fmla="*/ 28 h 51"/>
                <a:gd name="T24" fmla="*/ 20 w 34"/>
                <a:gd name="T25" fmla="*/ 25 h 51"/>
                <a:gd name="T26" fmla="*/ 17 w 34"/>
                <a:gd name="T27" fmla="*/ 25 h 51"/>
                <a:gd name="T28" fmla="*/ 14 w 34"/>
                <a:gd name="T29" fmla="*/ 25 h 51"/>
                <a:gd name="T30" fmla="*/ 14 w 34"/>
                <a:gd name="T31" fmla="*/ 25 h 51"/>
                <a:gd name="T32" fmla="*/ 14 w 34"/>
                <a:gd name="T33" fmla="*/ 20 h 51"/>
                <a:gd name="T34" fmla="*/ 14 w 34"/>
                <a:gd name="T35" fmla="*/ 20 h 51"/>
                <a:gd name="T36" fmla="*/ 14 w 34"/>
                <a:gd name="T37" fmla="*/ 20 h 51"/>
                <a:gd name="T38" fmla="*/ 17 w 34"/>
                <a:gd name="T39" fmla="*/ 20 h 51"/>
                <a:gd name="T40" fmla="*/ 20 w 34"/>
                <a:gd name="T41" fmla="*/ 20 h 51"/>
                <a:gd name="T42" fmla="*/ 23 w 34"/>
                <a:gd name="T43" fmla="*/ 17 h 51"/>
                <a:gd name="T44" fmla="*/ 23 w 34"/>
                <a:gd name="T45" fmla="*/ 14 h 51"/>
                <a:gd name="T46" fmla="*/ 23 w 34"/>
                <a:gd name="T47" fmla="*/ 11 h 51"/>
                <a:gd name="T48" fmla="*/ 23 w 34"/>
                <a:gd name="T49" fmla="*/ 8 h 51"/>
                <a:gd name="T50" fmla="*/ 20 w 34"/>
                <a:gd name="T51" fmla="*/ 5 h 51"/>
                <a:gd name="T52" fmla="*/ 17 w 34"/>
                <a:gd name="T53" fmla="*/ 5 h 51"/>
                <a:gd name="T54" fmla="*/ 14 w 34"/>
                <a:gd name="T55" fmla="*/ 5 h 51"/>
                <a:gd name="T56" fmla="*/ 12 w 34"/>
                <a:gd name="T57" fmla="*/ 8 h 51"/>
                <a:gd name="T58" fmla="*/ 9 w 34"/>
                <a:gd name="T59" fmla="*/ 11 h 51"/>
                <a:gd name="T60" fmla="*/ 9 w 34"/>
                <a:gd name="T61" fmla="*/ 14 h 51"/>
                <a:gd name="T62" fmla="*/ 3 w 34"/>
                <a:gd name="T63" fmla="*/ 14 h 51"/>
                <a:gd name="T64" fmla="*/ 3 w 34"/>
                <a:gd name="T65" fmla="*/ 8 h 51"/>
                <a:gd name="T66" fmla="*/ 6 w 34"/>
                <a:gd name="T67" fmla="*/ 3 h 51"/>
                <a:gd name="T68" fmla="*/ 12 w 34"/>
                <a:gd name="T69" fmla="*/ 3 h 51"/>
                <a:gd name="T70" fmla="*/ 17 w 34"/>
                <a:gd name="T71" fmla="*/ 0 h 51"/>
                <a:gd name="T72" fmla="*/ 20 w 34"/>
                <a:gd name="T73" fmla="*/ 0 h 51"/>
                <a:gd name="T74" fmla="*/ 23 w 34"/>
                <a:gd name="T75" fmla="*/ 3 h 51"/>
                <a:gd name="T76" fmla="*/ 26 w 34"/>
                <a:gd name="T77" fmla="*/ 5 h 51"/>
                <a:gd name="T78" fmla="*/ 29 w 34"/>
                <a:gd name="T79" fmla="*/ 5 h 51"/>
                <a:gd name="T80" fmla="*/ 29 w 34"/>
                <a:gd name="T81" fmla="*/ 11 h 51"/>
                <a:gd name="T82" fmla="*/ 32 w 34"/>
                <a:gd name="T83" fmla="*/ 14 h 51"/>
                <a:gd name="T84" fmla="*/ 29 w 34"/>
                <a:gd name="T85" fmla="*/ 17 h 51"/>
                <a:gd name="T86" fmla="*/ 29 w 34"/>
                <a:gd name="T87" fmla="*/ 20 h 51"/>
                <a:gd name="T88" fmla="*/ 26 w 34"/>
                <a:gd name="T89" fmla="*/ 20 h 51"/>
                <a:gd name="T90" fmla="*/ 23 w 34"/>
                <a:gd name="T91" fmla="*/ 23 h 51"/>
                <a:gd name="T92" fmla="*/ 29 w 34"/>
                <a:gd name="T93" fmla="*/ 25 h 51"/>
                <a:gd name="T94" fmla="*/ 32 w 34"/>
                <a:gd name="T95" fmla="*/ 28 h 51"/>
                <a:gd name="T96" fmla="*/ 32 w 34"/>
                <a:gd name="T97" fmla="*/ 31 h 51"/>
                <a:gd name="T98" fmla="*/ 34 w 34"/>
                <a:gd name="T99" fmla="*/ 34 h 51"/>
                <a:gd name="T100" fmla="*/ 32 w 34"/>
                <a:gd name="T101" fmla="*/ 40 h 51"/>
                <a:gd name="T102" fmla="*/ 29 w 34"/>
                <a:gd name="T103" fmla="*/ 45 h 51"/>
                <a:gd name="T104" fmla="*/ 23 w 34"/>
                <a:gd name="T105" fmla="*/ 48 h 51"/>
                <a:gd name="T106" fmla="*/ 17 w 34"/>
                <a:gd name="T107" fmla="*/ 51 h 51"/>
                <a:gd name="T108" fmla="*/ 12 w 34"/>
                <a:gd name="T109" fmla="*/ 48 h 51"/>
                <a:gd name="T110" fmla="*/ 6 w 34"/>
                <a:gd name="T111" fmla="*/ 45 h 51"/>
                <a:gd name="T112" fmla="*/ 3 w 34"/>
                <a:gd name="T113" fmla="*/ 43 h 51"/>
                <a:gd name="T114" fmla="*/ 0 w 34"/>
                <a:gd name="T115" fmla="*/ 37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4"/>
                <a:gd name="T175" fmla="*/ 0 h 51"/>
                <a:gd name="T176" fmla="*/ 34 w 34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4" h="51">
                  <a:moveTo>
                    <a:pt x="0" y="37"/>
                  </a:moveTo>
                  <a:lnTo>
                    <a:pt x="9" y="37"/>
                  </a:lnTo>
                  <a:lnTo>
                    <a:pt x="9" y="40"/>
                  </a:lnTo>
                  <a:lnTo>
                    <a:pt x="12" y="43"/>
                  </a:lnTo>
                  <a:lnTo>
                    <a:pt x="14" y="45"/>
                  </a:lnTo>
                  <a:lnTo>
                    <a:pt x="17" y="45"/>
                  </a:lnTo>
                  <a:lnTo>
                    <a:pt x="20" y="45"/>
                  </a:lnTo>
                  <a:lnTo>
                    <a:pt x="23" y="43"/>
                  </a:lnTo>
                  <a:lnTo>
                    <a:pt x="26" y="40"/>
                  </a:lnTo>
                  <a:lnTo>
                    <a:pt x="26" y="34"/>
                  </a:lnTo>
                  <a:lnTo>
                    <a:pt x="26" y="31"/>
                  </a:lnTo>
                  <a:lnTo>
                    <a:pt x="23" y="28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4" y="25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0" y="20"/>
                  </a:lnTo>
                  <a:lnTo>
                    <a:pt x="23" y="17"/>
                  </a:lnTo>
                  <a:lnTo>
                    <a:pt x="23" y="14"/>
                  </a:lnTo>
                  <a:lnTo>
                    <a:pt x="23" y="11"/>
                  </a:lnTo>
                  <a:lnTo>
                    <a:pt x="23" y="8"/>
                  </a:lnTo>
                  <a:lnTo>
                    <a:pt x="20" y="5"/>
                  </a:lnTo>
                  <a:lnTo>
                    <a:pt x="17" y="5"/>
                  </a:lnTo>
                  <a:lnTo>
                    <a:pt x="14" y="5"/>
                  </a:lnTo>
                  <a:lnTo>
                    <a:pt x="12" y="8"/>
                  </a:lnTo>
                  <a:lnTo>
                    <a:pt x="9" y="11"/>
                  </a:lnTo>
                  <a:lnTo>
                    <a:pt x="9" y="14"/>
                  </a:lnTo>
                  <a:lnTo>
                    <a:pt x="3" y="14"/>
                  </a:lnTo>
                  <a:lnTo>
                    <a:pt x="3" y="8"/>
                  </a:lnTo>
                  <a:lnTo>
                    <a:pt x="6" y="3"/>
                  </a:lnTo>
                  <a:lnTo>
                    <a:pt x="12" y="3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9" y="5"/>
                  </a:lnTo>
                  <a:lnTo>
                    <a:pt x="29" y="11"/>
                  </a:lnTo>
                  <a:lnTo>
                    <a:pt x="32" y="14"/>
                  </a:lnTo>
                  <a:lnTo>
                    <a:pt x="29" y="17"/>
                  </a:lnTo>
                  <a:lnTo>
                    <a:pt x="29" y="20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9" y="25"/>
                  </a:lnTo>
                  <a:lnTo>
                    <a:pt x="32" y="28"/>
                  </a:lnTo>
                  <a:lnTo>
                    <a:pt x="32" y="31"/>
                  </a:lnTo>
                  <a:lnTo>
                    <a:pt x="34" y="34"/>
                  </a:lnTo>
                  <a:lnTo>
                    <a:pt x="32" y="40"/>
                  </a:lnTo>
                  <a:lnTo>
                    <a:pt x="29" y="45"/>
                  </a:lnTo>
                  <a:lnTo>
                    <a:pt x="23" y="48"/>
                  </a:lnTo>
                  <a:lnTo>
                    <a:pt x="17" y="51"/>
                  </a:lnTo>
                  <a:lnTo>
                    <a:pt x="12" y="48"/>
                  </a:lnTo>
                  <a:lnTo>
                    <a:pt x="6" y="45"/>
                  </a:lnTo>
                  <a:lnTo>
                    <a:pt x="3" y="4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89" name="Freeform 92"/>
            <p:cNvSpPr>
              <a:spLocks noEditPoints="1"/>
            </p:cNvSpPr>
            <p:nvPr/>
          </p:nvSpPr>
          <p:spPr bwMode="auto">
            <a:xfrm>
              <a:off x="2650" y="2799"/>
              <a:ext cx="34" cy="49"/>
            </a:xfrm>
            <a:custGeom>
              <a:avLst/>
              <a:gdLst>
                <a:gd name="T0" fmla="*/ 20 w 34"/>
                <a:gd name="T1" fmla="*/ 49 h 49"/>
                <a:gd name="T2" fmla="*/ 20 w 34"/>
                <a:gd name="T3" fmla="*/ 37 h 49"/>
                <a:gd name="T4" fmla="*/ 0 w 34"/>
                <a:gd name="T5" fmla="*/ 37 h 49"/>
                <a:gd name="T6" fmla="*/ 0 w 34"/>
                <a:gd name="T7" fmla="*/ 29 h 49"/>
                <a:gd name="T8" fmla="*/ 23 w 34"/>
                <a:gd name="T9" fmla="*/ 0 h 49"/>
                <a:gd name="T10" fmla="*/ 28 w 34"/>
                <a:gd name="T11" fmla="*/ 0 h 49"/>
                <a:gd name="T12" fmla="*/ 28 w 34"/>
                <a:gd name="T13" fmla="*/ 29 h 49"/>
                <a:gd name="T14" fmla="*/ 34 w 34"/>
                <a:gd name="T15" fmla="*/ 29 h 49"/>
                <a:gd name="T16" fmla="*/ 34 w 34"/>
                <a:gd name="T17" fmla="*/ 37 h 49"/>
                <a:gd name="T18" fmla="*/ 28 w 34"/>
                <a:gd name="T19" fmla="*/ 37 h 49"/>
                <a:gd name="T20" fmla="*/ 28 w 34"/>
                <a:gd name="T21" fmla="*/ 49 h 49"/>
                <a:gd name="T22" fmla="*/ 20 w 34"/>
                <a:gd name="T23" fmla="*/ 49 h 49"/>
                <a:gd name="T24" fmla="*/ 20 w 34"/>
                <a:gd name="T25" fmla="*/ 29 h 49"/>
                <a:gd name="T26" fmla="*/ 20 w 34"/>
                <a:gd name="T27" fmla="*/ 12 h 49"/>
                <a:gd name="T28" fmla="*/ 5 w 34"/>
                <a:gd name="T29" fmla="*/ 29 h 49"/>
                <a:gd name="T30" fmla="*/ 20 w 34"/>
                <a:gd name="T31" fmla="*/ 29 h 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4"/>
                <a:gd name="T49" fmla="*/ 0 h 49"/>
                <a:gd name="T50" fmla="*/ 34 w 34"/>
                <a:gd name="T51" fmla="*/ 49 h 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4" h="49">
                  <a:moveTo>
                    <a:pt x="20" y="49"/>
                  </a:moveTo>
                  <a:lnTo>
                    <a:pt x="20" y="37"/>
                  </a:lnTo>
                  <a:lnTo>
                    <a:pt x="0" y="37"/>
                  </a:lnTo>
                  <a:lnTo>
                    <a:pt x="0" y="29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28" y="29"/>
                  </a:lnTo>
                  <a:lnTo>
                    <a:pt x="34" y="29"/>
                  </a:lnTo>
                  <a:lnTo>
                    <a:pt x="34" y="37"/>
                  </a:lnTo>
                  <a:lnTo>
                    <a:pt x="28" y="37"/>
                  </a:lnTo>
                  <a:lnTo>
                    <a:pt x="28" y="49"/>
                  </a:lnTo>
                  <a:lnTo>
                    <a:pt x="20" y="49"/>
                  </a:lnTo>
                  <a:close/>
                  <a:moveTo>
                    <a:pt x="20" y="29"/>
                  </a:moveTo>
                  <a:lnTo>
                    <a:pt x="20" y="12"/>
                  </a:lnTo>
                  <a:lnTo>
                    <a:pt x="5" y="29"/>
                  </a:lnTo>
                  <a:lnTo>
                    <a:pt x="2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90" name="Freeform 93"/>
            <p:cNvSpPr>
              <a:spLocks/>
            </p:cNvSpPr>
            <p:nvPr/>
          </p:nvSpPr>
          <p:spPr bwMode="auto">
            <a:xfrm>
              <a:off x="2650" y="2871"/>
              <a:ext cx="34" cy="51"/>
            </a:xfrm>
            <a:custGeom>
              <a:avLst/>
              <a:gdLst>
                <a:gd name="T0" fmla="*/ 0 w 34"/>
                <a:gd name="T1" fmla="*/ 37 h 51"/>
                <a:gd name="T2" fmla="*/ 8 w 34"/>
                <a:gd name="T3" fmla="*/ 37 h 51"/>
                <a:gd name="T4" fmla="*/ 8 w 34"/>
                <a:gd name="T5" fmla="*/ 40 h 51"/>
                <a:gd name="T6" fmla="*/ 11 w 34"/>
                <a:gd name="T7" fmla="*/ 43 h 51"/>
                <a:gd name="T8" fmla="*/ 14 w 34"/>
                <a:gd name="T9" fmla="*/ 45 h 51"/>
                <a:gd name="T10" fmla="*/ 17 w 34"/>
                <a:gd name="T11" fmla="*/ 45 h 51"/>
                <a:gd name="T12" fmla="*/ 20 w 34"/>
                <a:gd name="T13" fmla="*/ 45 h 51"/>
                <a:gd name="T14" fmla="*/ 23 w 34"/>
                <a:gd name="T15" fmla="*/ 43 h 51"/>
                <a:gd name="T16" fmla="*/ 26 w 34"/>
                <a:gd name="T17" fmla="*/ 40 h 51"/>
                <a:gd name="T18" fmla="*/ 26 w 34"/>
                <a:gd name="T19" fmla="*/ 34 h 51"/>
                <a:gd name="T20" fmla="*/ 26 w 34"/>
                <a:gd name="T21" fmla="*/ 31 h 51"/>
                <a:gd name="T22" fmla="*/ 23 w 34"/>
                <a:gd name="T23" fmla="*/ 28 h 51"/>
                <a:gd name="T24" fmla="*/ 20 w 34"/>
                <a:gd name="T25" fmla="*/ 25 h 51"/>
                <a:gd name="T26" fmla="*/ 17 w 34"/>
                <a:gd name="T27" fmla="*/ 25 h 51"/>
                <a:gd name="T28" fmla="*/ 14 w 34"/>
                <a:gd name="T29" fmla="*/ 25 h 51"/>
                <a:gd name="T30" fmla="*/ 14 w 34"/>
                <a:gd name="T31" fmla="*/ 25 h 51"/>
                <a:gd name="T32" fmla="*/ 14 w 34"/>
                <a:gd name="T33" fmla="*/ 20 h 51"/>
                <a:gd name="T34" fmla="*/ 14 w 34"/>
                <a:gd name="T35" fmla="*/ 20 h 51"/>
                <a:gd name="T36" fmla="*/ 14 w 34"/>
                <a:gd name="T37" fmla="*/ 20 h 51"/>
                <a:gd name="T38" fmla="*/ 17 w 34"/>
                <a:gd name="T39" fmla="*/ 20 h 51"/>
                <a:gd name="T40" fmla="*/ 20 w 34"/>
                <a:gd name="T41" fmla="*/ 20 h 51"/>
                <a:gd name="T42" fmla="*/ 23 w 34"/>
                <a:gd name="T43" fmla="*/ 17 h 51"/>
                <a:gd name="T44" fmla="*/ 23 w 34"/>
                <a:gd name="T45" fmla="*/ 14 h 51"/>
                <a:gd name="T46" fmla="*/ 23 w 34"/>
                <a:gd name="T47" fmla="*/ 11 h 51"/>
                <a:gd name="T48" fmla="*/ 23 w 34"/>
                <a:gd name="T49" fmla="*/ 8 h 51"/>
                <a:gd name="T50" fmla="*/ 20 w 34"/>
                <a:gd name="T51" fmla="*/ 5 h 51"/>
                <a:gd name="T52" fmla="*/ 17 w 34"/>
                <a:gd name="T53" fmla="*/ 5 h 51"/>
                <a:gd name="T54" fmla="*/ 14 w 34"/>
                <a:gd name="T55" fmla="*/ 5 h 51"/>
                <a:gd name="T56" fmla="*/ 11 w 34"/>
                <a:gd name="T57" fmla="*/ 8 h 51"/>
                <a:gd name="T58" fmla="*/ 8 w 34"/>
                <a:gd name="T59" fmla="*/ 11 h 51"/>
                <a:gd name="T60" fmla="*/ 8 w 34"/>
                <a:gd name="T61" fmla="*/ 14 h 51"/>
                <a:gd name="T62" fmla="*/ 3 w 34"/>
                <a:gd name="T63" fmla="*/ 14 h 51"/>
                <a:gd name="T64" fmla="*/ 3 w 34"/>
                <a:gd name="T65" fmla="*/ 8 h 51"/>
                <a:gd name="T66" fmla="*/ 5 w 34"/>
                <a:gd name="T67" fmla="*/ 3 h 51"/>
                <a:gd name="T68" fmla="*/ 11 w 34"/>
                <a:gd name="T69" fmla="*/ 3 h 51"/>
                <a:gd name="T70" fmla="*/ 17 w 34"/>
                <a:gd name="T71" fmla="*/ 0 h 51"/>
                <a:gd name="T72" fmla="*/ 20 w 34"/>
                <a:gd name="T73" fmla="*/ 0 h 51"/>
                <a:gd name="T74" fmla="*/ 23 w 34"/>
                <a:gd name="T75" fmla="*/ 3 h 51"/>
                <a:gd name="T76" fmla="*/ 26 w 34"/>
                <a:gd name="T77" fmla="*/ 5 h 51"/>
                <a:gd name="T78" fmla="*/ 28 w 34"/>
                <a:gd name="T79" fmla="*/ 5 h 51"/>
                <a:gd name="T80" fmla="*/ 28 w 34"/>
                <a:gd name="T81" fmla="*/ 11 h 51"/>
                <a:gd name="T82" fmla="*/ 31 w 34"/>
                <a:gd name="T83" fmla="*/ 14 h 51"/>
                <a:gd name="T84" fmla="*/ 28 w 34"/>
                <a:gd name="T85" fmla="*/ 17 h 51"/>
                <a:gd name="T86" fmla="*/ 28 w 34"/>
                <a:gd name="T87" fmla="*/ 20 h 51"/>
                <a:gd name="T88" fmla="*/ 26 w 34"/>
                <a:gd name="T89" fmla="*/ 20 h 51"/>
                <a:gd name="T90" fmla="*/ 23 w 34"/>
                <a:gd name="T91" fmla="*/ 23 h 51"/>
                <a:gd name="T92" fmla="*/ 28 w 34"/>
                <a:gd name="T93" fmla="*/ 25 h 51"/>
                <a:gd name="T94" fmla="*/ 31 w 34"/>
                <a:gd name="T95" fmla="*/ 28 h 51"/>
                <a:gd name="T96" fmla="*/ 31 w 34"/>
                <a:gd name="T97" fmla="*/ 31 h 51"/>
                <a:gd name="T98" fmla="*/ 34 w 34"/>
                <a:gd name="T99" fmla="*/ 34 h 51"/>
                <a:gd name="T100" fmla="*/ 31 w 34"/>
                <a:gd name="T101" fmla="*/ 40 h 51"/>
                <a:gd name="T102" fmla="*/ 28 w 34"/>
                <a:gd name="T103" fmla="*/ 45 h 51"/>
                <a:gd name="T104" fmla="*/ 23 w 34"/>
                <a:gd name="T105" fmla="*/ 48 h 51"/>
                <a:gd name="T106" fmla="*/ 17 w 34"/>
                <a:gd name="T107" fmla="*/ 51 h 51"/>
                <a:gd name="T108" fmla="*/ 11 w 34"/>
                <a:gd name="T109" fmla="*/ 48 h 51"/>
                <a:gd name="T110" fmla="*/ 5 w 34"/>
                <a:gd name="T111" fmla="*/ 45 h 51"/>
                <a:gd name="T112" fmla="*/ 3 w 34"/>
                <a:gd name="T113" fmla="*/ 43 h 51"/>
                <a:gd name="T114" fmla="*/ 0 w 34"/>
                <a:gd name="T115" fmla="*/ 37 h 5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4"/>
                <a:gd name="T175" fmla="*/ 0 h 51"/>
                <a:gd name="T176" fmla="*/ 34 w 34"/>
                <a:gd name="T177" fmla="*/ 51 h 5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4" h="51">
                  <a:moveTo>
                    <a:pt x="0" y="37"/>
                  </a:moveTo>
                  <a:lnTo>
                    <a:pt x="8" y="37"/>
                  </a:lnTo>
                  <a:lnTo>
                    <a:pt x="8" y="40"/>
                  </a:lnTo>
                  <a:lnTo>
                    <a:pt x="11" y="43"/>
                  </a:lnTo>
                  <a:lnTo>
                    <a:pt x="14" y="45"/>
                  </a:lnTo>
                  <a:lnTo>
                    <a:pt x="17" y="45"/>
                  </a:lnTo>
                  <a:lnTo>
                    <a:pt x="20" y="45"/>
                  </a:lnTo>
                  <a:lnTo>
                    <a:pt x="23" y="43"/>
                  </a:lnTo>
                  <a:lnTo>
                    <a:pt x="26" y="40"/>
                  </a:lnTo>
                  <a:lnTo>
                    <a:pt x="26" y="34"/>
                  </a:lnTo>
                  <a:lnTo>
                    <a:pt x="26" y="31"/>
                  </a:lnTo>
                  <a:lnTo>
                    <a:pt x="23" y="28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4" y="25"/>
                  </a:lnTo>
                  <a:lnTo>
                    <a:pt x="14" y="20"/>
                  </a:lnTo>
                  <a:lnTo>
                    <a:pt x="17" y="20"/>
                  </a:lnTo>
                  <a:lnTo>
                    <a:pt x="20" y="20"/>
                  </a:lnTo>
                  <a:lnTo>
                    <a:pt x="23" y="17"/>
                  </a:lnTo>
                  <a:lnTo>
                    <a:pt x="23" y="14"/>
                  </a:lnTo>
                  <a:lnTo>
                    <a:pt x="23" y="11"/>
                  </a:lnTo>
                  <a:lnTo>
                    <a:pt x="23" y="8"/>
                  </a:lnTo>
                  <a:lnTo>
                    <a:pt x="20" y="5"/>
                  </a:lnTo>
                  <a:lnTo>
                    <a:pt x="17" y="5"/>
                  </a:lnTo>
                  <a:lnTo>
                    <a:pt x="14" y="5"/>
                  </a:lnTo>
                  <a:lnTo>
                    <a:pt x="11" y="8"/>
                  </a:lnTo>
                  <a:lnTo>
                    <a:pt x="8" y="11"/>
                  </a:lnTo>
                  <a:lnTo>
                    <a:pt x="8" y="14"/>
                  </a:lnTo>
                  <a:lnTo>
                    <a:pt x="3" y="14"/>
                  </a:lnTo>
                  <a:lnTo>
                    <a:pt x="3" y="8"/>
                  </a:lnTo>
                  <a:lnTo>
                    <a:pt x="5" y="3"/>
                  </a:lnTo>
                  <a:lnTo>
                    <a:pt x="11" y="3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5"/>
                  </a:lnTo>
                  <a:lnTo>
                    <a:pt x="28" y="11"/>
                  </a:lnTo>
                  <a:lnTo>
                    <a:pt x="31" y="14"/>
                  </a:lnTo>
                  <a:lnTo>
                    <a:pt x="28" y="17"/>
                  </a:lnTo>
                  <a:lnTo>
                    <a:pt x="28" y="20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8" y="25"/>
                  </a:lnTo>
                  <a:lnTo>
                    <a:pt x="31" y="28"/>
                  </a:lnTo>
                  <a:lnTo>
                    <a:pt x="31" y="31"/>
                  </a:lnTo>
                  <a:lnTo>
                    <a:pt x="34" y="34"/>
                  </a:lnTo>
                  <a:lnTo>
                    <a:pt x="31" y="40"/>
                  </a:lnTo>
                  <a:lnTo>
                    <a:pt x="28" y="45"/>
                  </a:lnTo>
                  <a:lnTo>
                    <a:pt x="23" y="48"/>
                  </a:lnTo>
                  <a:lnTo>
                    <a:pt x="17" y="51"/>
                  </a:lnTo>
                  <a:lnTo>
                    <a:pt x="11" y="48"/>
                  </a:lnTo>
                  <a:lnTo>
                    <a:pt x="5" y="45"/>
                  </a:lnTo>
                  <a:lnTo>
                    <a:pt x="3" y="4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91" name="Freeform 94"/>
            <p:cNvSpPr>
              <a:spLocks/>
            </p:cNvSpPr>
            <p:nvPr/>
          </p:nvSpPr>
          <p:spPr bwMode="auto">
            <a:xfrm>
              <a:off x="2575" y="2796"/>
              <a:ext cx="35" cy="52"/>
            </a:xfrm>
            <a:custGeom>
              <a:avLst/>
              <a:gdLst>
                <a:gd name="T0" fmla="*/ 0 w 35"/>
                <a:gd name="T1" fmla="*/ 37 h 52"/>
                <a:gd name="T2" fmla="*/ 9 w 35"/>
                <a:gd name="T3" fmla="*/ 37 h 52"/>
                <a:gd name="T4" fmla="*/ 9 w 35"/>
                <a:gd name="T5" fmla="*/ 40 h 52"/>
                <a:gd name="T6" fmla="*/ 12 w 35"/>
                <a:gd name="T7" fmla="*/ 43 h 52"/>
                <a:gd name="T8" fmla="*/ 15 w 35"/>
                <a:gd name="T9" fmla="*/ 46 h 52"/>
                <a:gd name="T10" fmla="*/ 18 w 35"/>
                <a:gd name="T11" fmla="*/ 46 h 52"/>
                <a:gd name="T12" fmla="*/ 20 w 35"/>
                <a:gd name="T13" fmla="*/ 46 h 52"/>
                <a:gd name="T14" fmla="*/ 23 w 35"/>
                <a:gd name="T15" fmla="*/ 43 h 52"/>
                <a:gd name="T16" fmla="*/ 26 w 35"/>
                <a:gd name="T17" fmla="*/ 40 h 52"/>
                <a:gd name="T18" fmla="*/ 26 w 35"/>
                <a:gd name="T19" fmla="*/ 35 h 52"/>
                <a:gd name="T20" fmla="*/ 26 w 35"/>
                <a:gd name="T21" fmla="*/ 32 h 52"/>
                <a:gd name="T22" fmla="*/ 23 w 35"/>
                <a:gd name="T23" fmla="*/ 29 h 52"/>
                <a:gd name="T24" fmla="*/ 20 w 35"/>
                <a:gd name="T25" fmla="*/ 26 h 52"/>
                <a:gd name="T26" fmla="*/ 18 w 35"/>
                <a:gd name="T27" fmla="*/ 26 h 52"/>
                <a:gd name="T28" fmla="*/ 15 w 35"/>
                <a:gd name="T29" fmla="*/ 26 h 52"/>
                <a:gd name="T30" fmla="*/ 15 w 35"/>
                <a:gd name="T31" fmla="*/ 26 h 52"/>
                <a:gd name="T32" fmla="*/ 15 w 35"/>
                <a:gd name="T33" fmla="*/ 20 h 52"/>
                <a:gd name="T34" fmla="*/ 15 w 35"/>
                <a:gd name="T35" fmla="*/ 20 h 52"/>
                <a:gd name="T36" fmla="*/ 15 w 35"/>
                <a:gd name="T37" fmla="*/ 20 h 52"/>
                <a:gd name="T38" fmla="*/ 18 w 35"/>
                <a:gd name="T39" fmla="*/ 20 h 52"/>
                <a:gd name="T40" fmla="*/ 20 w 35"/>
                <a:gd name="T41" fmla="*/ 20 h 52"/>
                <a:gd name="T42" fmla="*/ 23 w 35"/>
                <a:gd name="T43" fmla="*/ 17 h 52"/>
                <a:gd name="T44" fmla="*/ 23 w 35"/>
                <a:gd name="T45" fmla="*/ 15 h 52"/>
                <a:gd name="T46" fmla="*/ 23 w 35"/>
                <a:gd name="T47" fmla="*/ 12 h 52"/>
                <a:gd name="T48" fmla="*/ 23 w 35"/>
                <a:gd name="T49" fmla="*/ 9 h 52"/>
                <a:gd name="T50" fmla="*/ 20 w 35"/>
                <a:gd name="T51" fmla="*/ 6 h 52"/>
                <a:gd name="T52" fmla="*/ 18 w 35"/>
                <a:gd name="T53" fmla="*/ 6 h 52"/>
                <a:gd name="T54" fmla="*/ 15 w 35"/>
                <a:gd name="T55" fmla="*/ 6 h 52"/>
                <a:gd name="T56" fmla="*/ 12 w 35"/>
                <a:gd name="T57" fmla="*/ 9 h 52"/>
                <a:gd name="T58" fmla="*/ 9 w 35"/>
                <a:gd name="T59" fmla="*/ 12 h 52"/>
                <a:gd name="T60" fmla="*/ 9 w 35"/>
                <a:gd name="T61" fmla="*/ 15 h 52"/>
                <a:gd name="T62" fmla="*/ 3 w 35"/>
                <a:gd name="T63" fmla="*/ 15 h 52"/>
                <a:gd name="T64" fmla="*/ 3 w 35"/>
                <a:gd name="T65" fmla="*/ 9 h 52"/>
                <a:gd name="T66" fmla="*/ 6 w 35"/>
                <a:gd name="T67" fmla="*/ 3 h 52"/>
                <a:gd name="T68" fmla="*/ 12 w 35"/>
                <a:gd name="T69" fmla="*/ 3 h 52"/>
                <a:gd name="T70" fmla="*/ 18 w 35"/>
                <a:gd name="T71" fmla="*/ 0 h 52"/>
                <a:gd name="T72" fmla="*/ 20 w 35"/>
                <a:gd name="T73" fmla="*/ 0 h 52"/>
                <a:gd name="T74" fmla="*/ 23 w 35"/>
                <a:gd name="T75" fmla="*/ 3 h 52"/>
                <a:gd name="T76" fmla="*/ 26 w 35"/>
                <a:gd name="T77" fmla="*/ 6 h 52"/>
                <a:gd name="T78" fmla="*/ 29 w 35"/>
                <a:gd name="T79" fmla="*/ 6 h 52"/>
                <a:gd name="T80" fmla="*/ 29 w 35"/>
                <a:gd name="T81" fmla="*/ 12 h 52"/>
                <a:gd name="T82" fmla="*/ 32 w 35"/>
                <a:gd name="T83" fmla="*/ 15 h 52"/>
                <a:gd name="T84" fmla="*/ 29 w 35"/>
                <a:gd name="T85" fmla="*/ 17 h 52"/>
                <a:gd name="T86" fmla="*/ 29 w 35"/>
                <a:gd name="T87" fmla="*/ 20 h 52"/>
                <a:gd name="T88" fmla="*/ 26 w 35"/>
                <a:gd name="T89" fmla="*/ 20 h 52"/>
                <a:gd name="T90" fmla="*/ 23 w 35"/>
                <a:gd name="T91" fmla="*/ 23 h 52"/>
                <a:gd name="T92" fmla="*/ 29 w 35"/>
                <a:gd name="T93" fmla="*/ 26 h 52"/>
                <a:gd name="T94" fmla="*/ 32 w 35"/>
                <a:gd name="T95" fmla="*/ 29 h 52"/>
                <a:gd name="T96" fmla="*/ 32 w 35"/>
                <a:gd name="T97" fmla="*/ 32 h 52"/>
                <a:gd name="T98" fmla="*/ 35 w 35"/>
                <a:gd name="T99" fmla="*/ 35 h 52"/>
                <a:gd name="T100" fmla="*/ 32 w 35"/>
                <a:gd name="T101" fmla="*/ 40 h 52"/>
                <a:gd name="T102" fmla="*/ 29 w 35"/>
                <a:gd name="T103" fmla="*/ 46 h 52"/>
                <a:gd name="T104" fmla="*/ 23 w 35"/>
                <a:gd name="T105" fmla="*/ 49 h 52"/>
                <a:gd name="T106" fmla="*/ 18 w 35"/>
                <a:gd name="T107" fmla="*/ 52 h 52"/>
                <a:gd name="T108" fmla="*/ 12 w 35"/>
                <a:gd name="T109" fmla="*/ 49 h 52"/>
                <a:gd name="T110" fmla="*/ 6 w 35"/>
                <a:gd name="T111" fmla="*/ 46 h 52"/>
                <a:gd name="T112" fmla="*/ 3 w 35"/>
                <a:gd name="T113" fmla="*/ 43 h 52"/>
                <a:gd name="T114" fmla="*/ 0 w 35"/>
                <a:gd name="T115" fmla="*/ 37 h 5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5"/>
                <a:gd name="T175" fmla="*/ 0 h 52"/>
                <a:gd name="T176" fmla="*/ 35 w 35"/>
                <a:gd name="T177" fmla="*/ 52 h 5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5" h="52">
                  <a:moveTo>
                    <a:pt x="0" y="37"/>
                  </a:moveTo>
                  <a:lnTo>
                    <a:pt x="9" y="37"/>
                  </a:lnTo>
                  <a:lnTo>
                    <a:pt x="9" y="40"/>
                  </a:lnTo>
                  <a:lnTo>
                    <a:pt x="12" y="43"/>
                  </a:lnTo>
                  <a:lnTo>
                    <a:pt x="15" y="46"/>
                  </a:lnTo>
                  <a:lnTo>
                    <a:pt x="18" y="46"/>
                  </a:lnTo>
                  <a:lnTo>
                    <a:pt x="20" y="46"/>
                  </a:lnTo>
                  <a:lnTo>
                    <a:pt x="23" y="43"/>
                  </a:lnTo>
                  <a:lnTo>
                    <a:pt x="26" y="40"/>
                  </a:lnTo>
                  <a:lnTo>
                    <a:pt x="26" y="35"/>
                  </a:lnTo>
                  <a:lnTo>
                    <a:pt x="26" y="32"/>
                  </a:lnTo>
                  <a:lnTo>
                    <a:pt x="23" y="29"/>
                  </a:lnTo>
                  <a:lnTo>
                    <a:pt x="20" y="26"/>
                  </a:lnTo>
                  <a:lnTo>
                    <a:pt x="18" y="26"/>
                  </a:lnTo>
                  <a:lnTo>
                    <a:pt x="15" y="26"/>
                  </a:lnTo>
                  <a:lnTo>
                    <a:pt x="15" y="20"/>
                  </a:lnTo>
                  <a:lnTo>
                    <a:pt x="18" y="20"/>
                  </a:lnTo>
                  <a:lnTo>
                    <a:pt x="20" y="20"/>
                  </a:lnTo>
                  <a:lnTo>
                    <a:pt x="23" y="17"/>
                  </a:lnTo>
                  <a:lnTo>
                    <a:pt x="23" y="15"/>
                  </a:lnTo>
                  <a:lnTo>
                    <a:pt x="23" y="12"/>
                  </a:lnTo>
                  <a:lnTo>
                    <a:pt x="23" y="9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5" y="6"/>
                  </a:lnTo>
                  <a:lnTo>
                    <a:pt x="12" y="9"/>
                  </a:lnTo>
                  <a:lnTo>
                    <a:pt x="9" y="12"/>
                  </a:lnTo>
                  <a:lnTo>
                    <a:pt x="9" y="15"/>
                  </a:lnTo>
                  <a:lnTo>
                    <a:pt x="3" y="15"/>
                  </a:lnTo>
                  <a:lnTo>
                    <a:pt x="3" y="9"/>
                  </a:lnTo>
                  <a:lnTo>
                    <a:pt x="6" y="3"/>
                  </a:lnTo>
                  <a:lnTo>
                    <a:pt x="12" y="3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3" y="3"/>
                  </a:lnTo>
                  <a:lnTo>
                    <a:pt x="26" y="6"/>
                  </a:lnTo>
                  <a:lnTo>
                    <a:pt x="29" y="6"/>
                  </a:lnTo>
                  <a:lnTo>
                    <a:pt x="29" y="12"/>
                  </a:lnTo>
                  <a:lnTo>
                    <a:pt x="32" y="15"/>
                  </a:lnTo>
                  <a:lnTo>
                    <a:pt x="29" y="17"/>
                  </a:lnTo>
                  <a:lnTo>
                    <a:pt x="29" y="20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9" y="26"/>
                  </a:lnTo>
                  <a:lnTo>
                    <a:pt x="32" y="29"/>
                  </a:lnTo>
                  <a:lnTo>
                    <a:pt x="32" y="32"/>
                  </a:lnTo>
                  <a:lnTo>
                    <a:pt x="35" y="35"/>
                  </a:lnTo>
                  <a:lnTo>
                    <a:pt x="32" y="40"/>
                  </a:lnTo>
                  <a:lnTo>
                    <a:pt x="29" y="46"/>
                  </a:lnTo>
                  <a:lnTo>
                    <a:pt x="23" y="49"/>
                  </a:lnTo>
                  <a:lnTo>
                    <a:pt x="18" y="52"/>
                  </a:lnTo>
                  <a:lnTo>
                    <a:pt x="12" y="49"/>
                  </a:lnTo>
                  <a:lnTo>
                    <a:pt x="6" y="46"/>
                  </a:lnTo>
                  <a:lnTo>
                    <a:pt x="3" y="4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92" name="Freeform 95"/>
            <p:cNvSpPr>
              <a:spLocks/>
            </p:cNvSpPr>
            <p:nvPr/>
          </p:nvSpPr>
          <p:spPr bwMode="auto">
            <a:xfrm>
              <a:off x="2581" y="2871"/>
              <a:ext cx="17" cy="51"/>
            </a:xfrm>
            <a:custGeom>
              <a:avLst/>
              <a:gdLst>
                <a:gd name="T0" fmla="*/ 17 w 17"/>
                <a:gd name="T1" fmla="*/ 51 h 51"/>
                <a:gd name="T2" fmla="*/ 12 w 17"/>
                <a:gd name="T3" fmla="*/ 51 h 51"/>
                <a:gd name="T4" fmla="*/ 12 w 17"/>
                <a:gd name="T5" fmla="*/ 11 h 51"/>
                <a:gd name="T6" fmla="*/ 9 w 17"/>
                <a:gd name="T7" fmla="*/ 14 h 51"/>
                <a:gd name="T8" fmla="*/ 6 w 17"/>
                <a:gd name="T9" fmla="*/ 17 h 51"/>
                <a:gd name="T10" fmla="*/ 3 w 17"/>
                <a:gd name="T11" fmla="*/ 17 h 51"/>
                <a:gd name="T12" fmla="*/ 0 w 17"/>
                <a:gd name="T13" fmla="*/ 20 h 51"/>
                <a:gd name="T14" fmla="*/ 0 w 17"/>
                <a:gd name="T15" fmla="*/ 14 h 51"/>
                <a:gd name="T16" fmla="*/ 3 w 17"/>
                <a:gd name="T17" fmla="*/ 11 h 51"/>
                <a:gd name="T18" fmla="*/ 9 w 17"/>
                <a:gd name="T19" fmla="*/ 8 h 51"/>
                <a:gd name="T20" fmla="*/ 12 w 17"/>
                <a:gd name="T21" fmla="*/ 3 h 51"/>
                <a:gd name="T22" fmla="*/ 14 w 17"/>
                <a:gd name="T23" fmla="*/ 0 h 51"/>
                <a:gd name="T24" fmla="*/ 17 w 17"/>
                <a:gd name="T25" fmla="*/ 0 h 51"/>
                <a:gd name="T26" fmla="*/ 17 w 17"/>
                <a:gd name="T27" fmla="*/ 51 h 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"/>
                <a:gd name="T43" fmla="*/ 0 h 51"/>
                <a:gd name="T44" fmla="*/ 17 w 17"/>
                <a:gd name="T45" fmla="*/ 51 h 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" h="51">
                  <a:moveTo>
                    <a:pt x="17" y="51"/>
                  </a:moveTo>
                  <a:lnTo>
                    <a:pt x="12" y="51"/>
                  </a:lnTo>
                  <a:lnTo>
                    <a:pt x="12" y="11"/>
                  </a:lnTo>
                  <a:lnTo>
                    <a:pt x="9" y="14"/>
                  </a:lnTo>
                  <a:lnTo>
                    <a:pt x="6" y="17"/>
                  </a:lnTo>
                  <a:lnTo>
                    <a:pt x="3" y="17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3" y="11"/>
                  </a:lnTo>
                  <a:lnTo>
                    <a:pt x="9" y="8"/>
                  </a:lnTo>
                  <a:lnTo>
                    <a:pt x="12" y="3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7" y="5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93" name="Freeform 96"/>
            <p:cNvSpPr>
              <a:spLocks/>
            </p:cNvSpPr>
            <p:nvPr/>
          </p:nvSpPr>
          <p:spPr bwMode="auto">
            <a:xfrm>
              <a:off x="3351" y="2679"/>
              <a:ext cx="43" cy="69"/>
            </a:xfrm>
            <a:custGeom>
              <a:avLst/>
              <a:gdLst>
                <a:gd name="T0" fmla="*/ 0 w 43"/>
                <a:gd name="T1" fmla="*/ 49 h 69"/>
                <a:gd name="T2" fmla="*/ 8 w 43"/>
                <a:gd name="T3" fmla="*/ 49 h 69"/>
                <a:gd name="T4" fmla="*/ 11 w 43"/>
                <a:gd name="T5" fmla="*/ 54 h 69"/>
                <a:gd name="T6" fmla="*/ 14 w 43"/>
                <a:gd name="T7" fmla="*/ 57 h 69"/>
                <a:gd name="T8" fmla="*/ 17 w 43"/>
                <a:gd name="T9" fmla="*/ 60 h 69"/>
                <a:gd name="T10" fmla="*/ 20 w 43"/>
                <a:gd name="T11" fmla="*/ 60 h 69"/>
                <a:gd name="T12" fmla="*/ 25 w 43"/>
                <a:gd name="T13" fmla="*/ 60 h 69"/>
                <a:gd name="T14" fmla="*/ 31 w 43"/>
                <a:gd name="T15" fmla="*/ 57 h 69"/>
                <a:gd name="T16" fmla="*/ 34 w 43"/>
                <a:gd name="T17" fmla="*/ 51 h 69"/>
                <a:gd name="T18" fmla="*/ 34 w 43"/>
                <a:gd name="T19" fmla="*/ 46 h 69"/>
                <a:gd name="T20" fmla="*/ 34 w 43"/>
                <a:gd name="T21" fmla="*/ 43 h 69"/>
                <a:gd name="T22" fmla="*/ 31 w 43"/>
                <a:gd name="T23" fmla="*/ 37 h 69"/>
                <a:gd name="T24" fmla="*/ 25 w 43"/>
                <a:gd name="T25" fmla="*/ 34 h 69"/>
                <a:gd name="T26" fmla="*/ 22 w 43"/>
                <a:gd name="T27" fmla="*/ 34 h 69"/>
                <a:gd name="T28" fmla="*/ 20 w 43"/>
                <a:gd name="T29" fmla="*/ 34 h 69"/>
                <a:gd name="T30" fmla="*/ 17 w 43"/>
                <a:gd name="T31" fmla="*/ 34 h 69"/>
                <a:gd name="T32" fmla="*/ 17 w 43"/>
                <a:gd name="T33" fmla="*/ 29 h 69"/>
                <a:gd name="T34" fmla="*/ 17 w 43"/>
                <a:gd name="T35" fmla="*/ 29 h 69"/>
                <a:gd name="T36" fmla="*/ 17 w 43"/>
                <a:gd name="T37" fmla="*/ 29 h 69"/>
                <a:gd name="T38" fmla="*/ 22 w 43"/>
                <a:gd name="T39" fmla="*/ 26 h 69"/>
                <a:gd name="T40" fmla="*/ 25 w 43"/>
                <a:gd name="T41" fmla="*/ 26 h 69"/>
                <a:gd name="T42" fmla="*/ 28 w 43"/>
                <a:gd name="T43" fmla="*/ 23 h 69"/>
                <a:gd name="T44" fmla="*/ 31 w 43"/>
                <a:gd name="T45" fmla="*/ 17 h 69"/>
                <a:gd name="T46" fmla="*/ 28 w 43"/>
                <a:gd name="T47" fmla="*/ 14 h 69"/>
                <a:gd name="T48" fmla="*/ 28 w 43"/>
                <a:gd name="T49" fmla="*/ 11 h 69"/>
                <a:gd name="T50" fmla="*/ 25 w 43"/>
                <a:gd name="T51" fmla="*/ 9 h 69"/>
                <a:gd name="T52" fmla="*/ 20 w 43"/>
                <a:gd name="T53" fmla="*/ 9 h 69"/>
                <a:gd name="T54" fmla="*/ 17 w 43"/>
                <a:gd name="T55" fmla="*/ 9 h 69"/>
                <a:gd name="T56" fmla="*/ 14 w 43"/>
                <a:gd name="T57" fmla="*/ 11 h 69"/>
                <a:gd name="T58" fmla="*/ 11 w 43"/>
                <a:gd name="T59" fmla="*/ 14 h 69"/>
                <a:gd name="T60" fmla="*/ 8 w 43"/>
                <a:gd name="T61" fmla="*/ 20 h 69"/>
                <a:gd name="T62" fmla="*/ 0 w 43"/>
                <a:gd name="T63" fmla="*/ 17 h 69"/>
                <a:gd name="T64" fmla="*/ 2 w 43"/>
                <a:gd name="T65" fmla="*/ 11 h 69"/>
                <a:gd name="T66" fmla="*/ 8 w 43"/>
                <a:gd name="T67" fmla="*/ 6 h 69"/>
                <a:gd name="T68" fmla="*/ 14 w 43"/>
                <a:gd name="T69" fmla="*/ 3 h 69"/>
                <a:gd name="T70" fmla="*/ 20 w 43"/>
                <a:gd name="T71" fmla="*/ 0 h 69"/>
                <a:gd name="T72" fmla="*/ 25 w 43"/>
                <a:gd name="T73" fmla="*/ 0 h 69"/>
                <a:gd name="T74" fmla="*/ 28 w 43"/>
                <a:gd name="T75" fmla="*/ 3 h 69"/>
                <a:gd name="T76" fmla="*/ 34 w 43"/>
                <a:gd name="T77" fmla="*/ 6 h 69"/>
                <a:gd name="T78" fmla="*/ 37 w 43"/>
                <a:gd name="T79" fmla="*/ 9 h 69"/>
                <a:gd name="T80" fmla="*/ 37 w 43"/>
                <a:gd name="T81" fmla="*/ 14 h 69"/>
                <a:gd name="T82" fmla="*/ 40 w 43"/>
                <a:gd name="T83" fmla="*/ 17 h 69"/>
                <a:gd name="T84" fmla="*/ 37 w 43"/>
                <a:gd name="T85" fmla="*/ 20 h 69"/>
                <a:gd name="T86" fmla="*/ 37 w 43"/>
                <a:gd name="T87" fmla="*/ 26 h 69"/>
                <a:gd name="T88" fmla="*/ 34 w 43"/>
                <a:gd name="T89" fmla="*/ 29 h 69"/>
                <a:gd name="T90" fmla="*/ 28 w 43"/>
                <a:gd name="T91" fmla="*/ 31 h 69"/>
                <a:gd name="T92" fmla="*/ 34 w 43"/>
                <a:gd name="T93" fmla="*/ 31 h 69"/>
                <a:gd name="T94" fmla="*/ 40 w 43"/>
                <a:gd name="T95" fmla="*/ 37 h 69"/>
                <a:gd name="T96" fmla="*/ 43 w 43"/>
                <a:gd name="T97" fmla="*/ 40 h 69"/>
                <a:gd name="T98" fmla="*/ 43 w 43"/>
                <a:gd name="T99" fmla="*/ 46 h 69"/>
                <a:gd name="T100" fmla="*/ 40 w 43"/>
                <a:gd name="T101" fmla="*/ 54 h 69"/>
                <a:gd name="T102" fmla="*/ 37 w 43"/>
                <a:gd name="T103" fmla="*/ 60 h 69"/>
                <a:gd name="T104" fmla="*/ 28 w 43"/>
                <a:gd name="T105" fmla="*/ 66 h 69"/>
                <a:gd name="T106" fmla="*/ 20 w 43"/>
                <a:gd name="T107" fmla="*/ 69 h 69"/>
                <a:gd name="T108" fmla="*/ 11 w 43"/>
                <a:gd name="T109" fmla="*/ 66 h 69"/>
                <a:gd name="T110" fmla="*/ 5 w 43"/>
                <a:gd name="T111" fmla="*/ 63 h 69"/>
                <a:gd name="T112" fmla="*/ 2 w 43"/>
                <a:gd name="T113" fmla="*/ 57 h 69"/>
                <a:gd name="T114" fmla="*/ 0 w 43"/>
                <a:gd name="T115" fmla="*/ 49 h 6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3"/>
                <a:gd name="T175" fmla="*/ 0 h 69"/>
                <a:gd name="T176" fmla="*/ 43 w 43"/>
                <a:gd name="T177" fmla="*/ 69 h 6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3" h="69">
                  <a:moveTo>
                    <a:pt x="0" y="49"/>
                  </a:moveTo>
                  <a:lnTo>
                    <a:pt x="8" y="49"/>
                  </a:lnTo>
                  <a:lnTo>
                    <a:pt x="11" y="54"/>
                  </a:lnTo>
                  <a:lnTo>
                    <a:pt x="14" y="57"/>
                  </a:lnTo>
                  <a:lnTo>
                    <a:pt x="17" y="60"/>
                  </a:lnTo>
                  <a:lnTo>
                    <a:pt x="20" y="60"/>
                  </a:lnTo>
                  <a:lnTo>
                    <a:pt x="25" y="60"/>
                  </a:lnTo>
                  <a:lnTo>
                    <a:pt x="31" y="57"/>
                  </a:lnTo>
                  <a:lnTo>
                    <a:pt x="34" y="51"/>
                  </a:lnTo>
                  <a:lnTo>
                    <a:pt x="34" y="46"/>
                  </a:lnTo>
                  <a:lnTo>
                    <a:pt x="34" y="43"/>
                  </a:lnTo>
                  <a:lnTo>
                    <a:pt x="31" y="37"/>
                  </a:lnTo>
                  <a:lnTo>
                    <a:pt x="25" y="34"/>
                  </a:lnTo>
                  <a:lnTo>
                    <a:pt x="22" y="34"/>
                  </a:lnTo>
                  <a:lnTo>
                    <a:pt x="20" y="34"/>
                  </a:lnTo>
                  <a:lnTo>
                    <a:pt x="17" y="34"/>
                  </a:lnTo>
                  <a:lnTo>
                    <a:pt x="17" y="29"/>
                  </a:lnTo>
                  <a:lnTo>
                    <a:pt x="22" y="26"/>
                  </a:lnTo>
                  <a:lnTo>
                    <a:pt x="25" y="26"/>
                  </a:lnTo>
                  <a:lnTo>
                    <a:pt x="28" y="23"/>
                  </a:lnTo>
                  <a:lnTo>
                    <a:pt x="31" y="17"/>
                  </a:lnTo>
                  <a:lnTo>
                    <a:pt x="28" y="14"/>
                  </a:lnTo>
                  <a:lnTo>
                    <a:pt x="28" y="11"/>
                  </a:lnTo>
                  <a:lnTo>
                    <a:pt x="25" y="9"/>
                  </a:lnTo>
                  <a:lnTo>
                    <a:pt x="20" y="9"/>
                  </a:lnTo>
                  <a:lnTo>
                    <a:pt x="17" y="9"/>
                  </a:lnTo>
                  <a:lnTo>
                    <a:pt x="14" y="11"/>
                  </a:lnTo>
                  <a:lnTo>
                    <a:pt x="11" y="14"/>
                  </a:lnTo>
                  <a:lnTo>
                    <a:pt x="8" y="20"/>
                  </a:lnTo>
                  <a:lnTo>
                    <a:pt x="0" y="17"/>
                  </a:lnTo>
                  <a:lnTo>
                    <a:pt x="2" y="11"/>
                  </a:lnTo>
                  <a:lnTo>
                    <a:pt x="8" y="6"/>
                  </a:lnTo>
                  <a:lnTo>
                    <a:pt x="14" y="3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28" y="3"/>
                  </a:lnTo>
                  <a:lnTo>
                    <a:pt x="34" y="6"/>
                  </a:lnTo>
                  <a:lnTo>
                    <a:pt x="37" y="9"/>
                  </a:lnTo>
                  <a:lnTo>
                    <a:pt x="37" y="14"/>
                  </a:lnTo>
                  <a:lnTo>
                    <a:pt x="40" y="17"/>
                  </a:lnTo>
                  <a:lnTo>
                    <a:pt x="37" y="20"/>
                  </a:lnTo>
                  <a:lnTo>
                    <a:pt x="37" y="26"/>
                  </a:lnTo>
                  <a:lnTo>
                    <a:pt x="34" y="29"/>
                  </a:lnTo>
                  <a:lnTo>
                    <a:pt x="28" y="31"/>
                  </a:lnTo>
                  <a:lnTo>
                    <a:pt x="34" y="31"/>
                  </a:lnTo>
                  <a:lnTo>
                    <a:pt x="40" y="37"/>
                  </a:lnTo>
                  <a:lnTo>
                    <a:pt x="43" y="40"/>
                  </a:lnTo>
                  <a:lnTo>
                    <a:pt x="43" y="46"/>
                  </a:lnTo>
                  <a:lnTo>
                    <a:pt x="40" y="54"/>
                  </a:lnTo>
                  <a:lnTo>
                    <a:pt x="37" y="60"/>
                  </a:lnTo>
                  <a:lnTo>
                    <a:pt x="28" y="66"/>
                  </a:lnTo>
                  <a:lnTo>
                    <a:pt x="20" y="69"/>
                  </a:lnTo>
                  <a:lnTo>
                    <a:pt x="11" y="66"/>
                  </a:lnTo>
                  <a:lnTo>
                    <a:pt x="5" y="63"/>
                  </a:lnTo>
                  <a:lnTo>
                    <a:pt x="2" y="57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94" name="Freeform 97"/>
            <p:cNvSpPr>
              <a:spLocks/>
            </p:cNvSpPr>
            <p:nvPr/>
          </p:nvSpPr>
          <p:spPr bwMode="auto">
            <a:xfrm>
              <a:off x="3351" y="2828"/>
              <a:ext cx="43" cy="66"/>
            </a:xfrm>
            <a:custGeom>
              <a:avLst/>
              <a:gdLst>
                <a:gd name="T0" fmla="*/ 0 w 43"/>
                <a:gd name="T1" fmla="*/ 48 h 66"/>
                <a:gd name="T2" fmla="*/ 8 w 43"/>
                <a:gd name="T3" fmla="*/ 46 h 66"/>
                <a:gd name="T4" fmla="*/ 11 w 43"/>
                <a:gd name="T5" fmla="*/ 51 h 66"/>
                <a:gd name="T6" fmla="*/ 14 w 43"/>
                <a:gd name="T7" fmla="*/ 54 h 66"/>
                <a:gd name="T8" fmla="*/ 17 w 43"/>
                <a:gd name="T9" fmla="*/ 57 h 66"/>
                <a:gd name="T10" fmla="*/ 20 w 43"/>
                <a:gd name="T11" fmla="*/ 57 h 66"/>
                <a:gd name="T12" fmla="*/ 25 w 43"/>
                <a:gd name="T13" fmla="*/ 57 h 66"/>
                <a:gd name="T14" fmla="*/ 31 w 43"/>
                <a:gd name="T15" fmla="*/ 54 h 66"/>
                <a:gd name="T16" fmla="*/ 34 w 43"/>
                <a:gd name="T17" fmla="*/ 51 h 66"/>
                <a:gd name="T18" fmla="*/ 34 w 43"/>
                <a:gd name="T19" fmla="*/ 46 h 66"/>
                <a:gd name="T20" fmla="*/ 34 w 43"/>
                <a:gd name="T21" fmla="*/ 40 h 66"/>
                <a:gd name="T22" fmla="*/ 31 w 43"/>
                <a:gd name="T23" fmla="*/ 37 h 66"/>
                <a:gd name="T24" fmla="*/ 25 w 43"/>
                <a:gd name="T25" fmla="*/ 34 h 66"/>
                <a:gd name="T26" fmla="*/ 22 w 43"/>
                <a:gd name="T27" fmla="*/ 31 h 66"/>
                <a:gd name="T28" fmla="*/ 20 w 43"/>
                <a:gd name="T29" fmla="*/ 34 h 66"/>
                <a:gd name="T30" fmla="*/ 17 w 43"/>
                <a:gd name="T31" fmla="*/ 34 h 66"/>
                <a:gd name="T32" fmla="*/ 17 w 43"/>
                <a:gd name="T33" fmla="*/ 26 h 66"/>
                <a:gd name="T34" fmla="*/ 17 w 43"/>
                <a:gd name="T35" fmla="*/ 26 h 66"/>
                <a:gd name="T36" fmla="*/ 17 w 43"/>
                <a:gd name="T37" fmla="*/ 26 h 66"/>
                <a:gd name="T38" fmla="*/ 22 w 43"/>
                <a:gd name="T39" fmla="*/ 26 h 66"/>
                <a:gd name="T40" fmla="*/ 25 w 43"/>
                <a:gd name="T41" fmla="*/ 23 h 66"/>
                <a:gd name="T42" fmla="*/ 28 w 43"/>
                <a:gd name="T43" fmla="*/ 20 h 66"/>
                <a:gd name="T44" fmla="*/ 31 w 43"/>
                <a:gd name="T45" fmla="*/ 17 h 66"/>
                <a:gd name="T46" fmla="*/ 28 w 43"/>
                <a:gd name="T47" fmla="*/ 11 h 66"/>
                <a:gd name="T48" fmla="*/ 28 w 43"/>
                <a:gd name="T49" fmla="*/ 8 h 66"/>
                <a:gd name="T50" fmla="*/ 25 w 43"/>
                <a:gd name="T51" fmla="*/ 8 h 66"/>
                <a:gd name="T52" fmla="*/ 20 w 43"/>
                <a:gd name="T53" fmla="*/ 5 h 66"/>
                <a:gd name="T54" fmla="*/ 17 w 43"/>
                <a:gd name="T55" fmla="*/ 8 h 66"/>
                <a:gd name="T56" fmla="*/ 14 w 43"/>
                <a:gd name="T57" fmla="*/ 8 h 66"/>
                <a:gd name="T58" fmla="*/ 11 w 43"/>
                <a:gd name="T59" fmla="*/ 11 h 66"/>
                <a:gd name="T60" fmla="*/ 8 w 43"/>
                <a:gd name="T61" fmla="*/ 17 h 66"/>
                <a:gd name="T62" fmla="*/ 0 w 43"/>
                <a:gd name="T63" fmla="*/ 17 h 66"/>
                <a:gd name="T64" fmla="*/ 2 w 43"/>
                <a:gd name="T65" fmla="*/ 8 h 66"/>
                <a:gd name="T66" fmla="*/ 8 w 43"/>
                <a:gd name="T67" fmla="*/ 3 h 66"/>
                <a:gd name="T68" fmla="*/ 14 w 43"/>
                <a:gd name="T69" fmla="*/ 0 h 66"/>
                <a:gd name="T70" fmla="*/ 20 w 43"/>
                <a:gd name="T71" fmla="*/ 0 h 66"/>
                <a:gd name="T72" fmla="*/ 25 w 43"/>
                <a:gd name="T73" fmla="*/ 0 h 66"/>
                <a:gd name="T74" fmla="*/ 28 w 43"/>
                <a:gd name="T75" fmla="*/ 3 h 66"/>
                <a:gd name="T76" fmla="*/ 34 w 43"/>
                <a:gd name="T77" fmla="*/ 3 h 66"/>
                <a:gd name="T78" fmla="*/ 37 w 43"/>
                <a:gd name="T79" fmla="*/ 8 h 66"/>
                <a:gd name="T80" fmla="*/ 37 w 43"/>
                <a:gd name="T81" fmla="*/ 11 h 66"/>
                <a:gd name="T82" fmla="*/ 40 w 43"/>
                <a:gd name="T83" fmla="*/ 17 h 66"/>
                <a:gd name="T84" fmla="*/ 37 w 43"/>
                <a:gd name="T85" fmla="*/ 20 h 66"/>
                <a:gd name="T86" fmla="*/ 37 w 43"/>
                <a:gd name="T87" fmla="*/ 23 h 66"/>
                <a:gd name="T88" fmla="*/ 34 w 43"/>
                <a:gd name="T89" fmla="*/ 26 h 66"/>
                <a:gd name="T90" fmla="*/ 28 w 43"/>
                <a:gd name="T91" fmla="*/ 28 h 66"/>
                <a:gd name="T92" fmla="*/ 34 w 43"/>
                <a:gd name="T93" fmla="*/ 31 h 66"/>
                <a:gd name="T94" fmla="*/ 40 w 43"/>
                <a:gd name="T95" fmla="*/ 34 h 66"/>
                <a:gd name="T96" fmla="*/ 43 w 43"/>
                <a:gd name="T97" fmla="*/ 40 h 66"/>
                <a:gd name="T98" fmla="*/ 43 w 43"/>
                <a:gd name="T99" fmla="*/ 46 h 66"/>
                <a:gd name="T100" fmla="*/ 40 w 43"/>
                <a:gd name="T101" fmla="*/ 54 h 66"/>
                <a:gd name="T102" fmla="*/ 37 w 43"/>
                <a:gd name="T103" fmla="*/ 60 h 66"/>
                <a:gd name="T104" fmla="*/ 28 w 43"/>
                <a:gd name="T105" fmla="*/ 66 h 66"/>
                <a:gd name="T106" fmla="*/ 20 w 43"/>
                <a:gd name="T107" fmla="*/ 66 h 66"/>
                <a:gd name="T108" fmla="*/ 11 w 43"/>
                <a:gd name="T109" fmla="*/ 66 h 66"/>
                <a:gd name="T110" fmla="*/ 5 w 43"/>
                <a:gd name="T111" fmla="*/ 60 h 66"/>
                <a:gd name="T112" fmla="*/ 2 w 43"/>
                <a:gd name="T113" fmla="*/ 54 h 66"/>
                <a:gd name="T114" fmla="*/ 0 w 43"/>
                <a:gd name="T115" fmla="*/ 48 h 6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3"/>
                <a:gd name="T175" fmla="*/ 0 h 66"/>
                <a:gd name="T176" fmla="*/ 43 w 43"/>
                <a:gd name="T177" fmla="*/ 66 h 6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3" h="66">
                  <a:moveTo>
                    <a:pt x="0" y="48"/>
                  </a:moveTo>
                  <a:lnTo>
                    <a:pt x="8" y="46"/>
                  </a:lnTo>
                  <a:lnTo>
                    <a:pt x="11" y="51"/>
                  </a:lnTo>
                  <a:lnTo>
                    <a:pt x="14" y="54"/>
                  </a:lnTo>
                  <a:lnTo>
                    <a:pt x="17" y="57"/>
                  </a:lnTo>
                  <a:lnTo>
                    <a:pt x="20" y="57"/>
                  </a:lnTo>
                  <a:lnTo>
                    <a:pt x="25" y="57"/>
                  </a:lnTo>
                  <a:lnTo>
                    <a:pt x="31" y="54"/>
                  </a:lnTo>
                  <a:lnTo>
                    <a:pt x="34" y="51"/>
                  </a:lnTo>
                  <a:lnTo>
                    <a:pt x="34" y="46"/>
                  </a:lnTo>
                  <a:lnTo>
                    <a:pt x="34" y="40"/>
                  </a:lnTo>
                  <a:lnTo>
                    <a:pt x="31" y="37"/>
                  </a:lnTo>
                  <a:lnTo>
                    <a:pt x="25" y="34"/>
                  </a:lnTo>
                  <a:lnTo>
                    <a:pt x="22" y="31"/>
                  </a:lnTo>
                  <a:lnTo>
                    <a:pt x="20" y="34"/>
                  </a:lnTo>
                  <a:lnTo>
                    <a:pt x="17" y="34"/>
                  </a:lnTo>
                  <a:lnTo>
                    <a:pt x="17" y="26"/>
                  </a:lnTo>
                  <a:lnTo>
                    <a:pt x="22" y="26"/>
                  </a:lnTo>
                  <a:lnTo>
                    <a:pt x="25" y="23"/>
                  </a:lnTo>
                  <a:lnTo>
                    <a:pt x="28" y="20"/>
                  </a:lnTo>
                  <a:lnTo>
                    <a:pt x="31" y="17"/>
                  </a:lnTo>
                  <a:lnTo>
                    <a:pt x="28" y="11"/>
                  </a:lnTo>
                  <a:lnTo>
                    <a:pt x="28" y="8"/>
                  </a:lnTo>
                  <a:lnTo>
                    <a:pt x="25" y="8"/>
                  </a:lnTo>
                  <a:lnTo>
                    <a:pt x="20" y="5"/>
                  </a:lnTo>
                  <a:lnTo>
                    <a:pt x="17" y="8"/>
                  </a:lnTo>
                  <a:lnTo>
                    <a:pt x="14" y="8"/>
                  </a:lnTo>
                  <a:lnTo>
                    <a:pt x="11" y="11"/>
                  </a:lnTo>
                  <a:lnTo>
                    <a:pt x="8" y="17"/>
                  </a:lnTo>
                  <a:lnTo>
                    <a:pt x="0" y="17"/>
                  </a:lnTo>
                  <a:lnTo>
                    <a:pt x="2" y="8"/>
                  </a:lnTo>
                  <a:lnTo>
                    <a:pt x="8" y="3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28" y="3"/>
                  </a:lnTo>
                  <a:lnTo>
                    <a:pt x="34" y="3"/>
                  </a:lnTo>
                  <a:lnTo>
                    <a:pt x="37" y="8"/>
                  </a:lnTo>
                  <a:lnTo>
                    <a:pt x="37" y="11"/>
                  </a:lnTo>
                  <a:lnTo>
                    <a:pt x="40" y="17"/>
                  </a:lnTo>
                  <a:lnTo>
                    <a:pt x="37" y="20"/>
                  </a:lnTo>
                  <a:lnTo>
                    <a:pt x="37" y="23"/>
                  </a:lnTo>
                  <a:lnTo>
                    <a:pt x="34" y="26"/>
                  </a:lnTo>
                  <a:lnTo>
                    <a:pt x="28" y="28"/>
                  </a:lnTo>
                  <a:lnTo>
                    <a:pt x="34" y="31"/>
                  </a:lnTo>
                  <a:lnTo>
                    <a:pt x="40" y="34"/>
                  </a:lnTo>
                  <a:lnTo>
                    <a:pt x="43" y="40"/>
                  </a:lnTo>
                  <a:lnTo>
                    <a:pt x="43" y="46"/>
                  </a:lnTo>
                  <a:lnTo>
                    <a:pt x="40" y="54"/>
                  </a:lnTo>
                  <a:lnTo>
                    <a:pt x="37" y="60"/>
                  </a:lnTo>
                  <a:lnTo>
                    <a:pt x="28" y="66"/>
                  </a:lnTo>
                  <a:lnTo>
                    <a:pt x="20" y="66"/>
                  </a:lnTo>
                  <a:lnTo>
                    <a:pt x="11" y="66"/>
                  </a:lnTo>
                  <a:lnTo>
                    <a:pt x="5" y="60"/>
                  </a:lnTo>
                  <a:lnTo>
                    <a:pt x="2" y="54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95" name="Freeform 98"/>
            <p:cNvSpPr>
              <a:spLocks/>
            </p:cNvSpPr>
            <p:nvPr/>
          </p:nvSpPr>
          <p:spPr bwMode="auto">
            <a:xfrm>
              <a:off x="2624" y="2338"/>
              <a:ext cx="1104" cy="736"/>
            </a:xfrm>
            <a:custGeom>
              <a:avLst/>
              <a:gdLst>
                <a:gd name="T0" fmla="*/ 298 w 1104"/>
                <a:gd name="T1" fmla="*/ 0 h 736"/>
                <a:gd name="T2" fmla="*/ 1104 w 1104"/>
                <a:gd name="T3" fmla="*/ 0 h 736"/>
                <a:gd name="T4" fmla="*/ 1104 w 1104"/>
                <a:gd name="T5" fmla="*/ 736 h 736"/>
                <a:gd name="T6" fmla="*/ 0 w 1104"/>
                <a:gd name="T7" fmla="*/ 736 h 736"/>
                <a:gd name="T8" fmla="*/ 0 w 1104"/>
                <a:gd name="T9" fmla="*/ 518 h 7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4"/>
                <a:gd name="T16" fmla="*/ 0 h 736"/>
                <a:gd name="T17" fmla="*/ 1104 w 1104"/>
                <a:gd name="T18" fmla="*/ 736 h 7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4" h="736">
                  <a:moveTo>
                    <a:pt x="298" y="0"/>
                  </a:moveTo>
                  <a:lnTo>
                    <a:pt x="1104" y="0"/>
                  </a:lnTo>
                  <a:lnTo>
                    <a:pt x="1104" y="736"/>
                  </a:lnTo>
                  <a:lnTo>
                    <a:pt x="0" y="736"/>
                  </a:lnTo>
                  <a:lnTo>
                    <a:pt x="0" y="518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96" name="Line 99"/>
            <p:cNvSpPr>
              <a:spLocks noChangeShapeType="1"/>
            </p:cNvSpPr>
            <p:nvPr/>
          </p:nvSpPr>
          <p:spPr bwMode="auto">
            <a:xfrm flipV="1">
              <a:off x="2624" y="2596"/>
              <a:ext cx="1" cy="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97" name="Line 100"/>
            <p:cNvSpPr>
              <a:spLocks noChangeShapeType="1"/>
            </p:cNvSpPr>
            <p:nvPr/>
          </p:nvSpPr>
          <p:spPr bwMode="auto">
            <a:xfrm flipV="1">
              <a:off x="2624" y="2501"/>
              <a:ext cx="1" cy="58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98" name="Line 101"/>
            <p:cNvSpPr>
              <a:spLocks noChangeShapeType="1"/>
            </p:cNvSpPr>
            <p:nvPr/>
          </p:nvSpPr>
          <p:spPr bwMode="auto">
            <a:xfrm flipV="1">
              <a:off x="2624" y="2407"/>
              <a:ext cx="1" cy="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899" name="Freeform 102"/>
            <p:cNvSpPr>
              <a:spLocks/>
            </p:cNvSpPr>
            <p:nvPr/>
          </p:nvSpPr>
          <p:spPr bwMode="auto">
            <a:xfrm>
              <a:off x="2624" y="2338"/>
              <a:ext cx="23" cy="35"/>
            </a:xfrm>
            <a:custGeom>
              <a:avLst/>
              <a:gdLst>
                <a:gd name="T0" fmla="*/ 0 w 23"/>
                <a:gd name="T1" fmla="*/ 35 h 35"/>
                <a:gd name="T2" fmla="*/ 0 w 23"/>
                <a:gd name="T3" fmla="*/ 0 h 35"/>
                <a:gd name="T4" fmla="*/ 23 w 23"/>
                <a:gd name="T5" fmla="*/ 0 h 35"/>
                <a:gd name="T6" fmla="*/ 0 60000 65536"/>
                <a:gd name="T7" fmla="*/ 0 60000 65536"/>
                <a:gd name="T8" fmla="*/ 0 60000 65536"/>
                <a:gd name="T9" fmla="*/ 0 w 23"/>
                <a:gd name="T10" fmla="*/ 0 h 35"/>
                <a:gd name="T11" fmla="*/ 23 w 23"/>
                <a:gd name="T12" fmla="*/ 35 h 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" h="35">
                  <a:moveTo>
                    <a:pt x="0" y="35"/>
                  </a:moveTo>
                  <a:lnTo>
                    <a:pt x="0" y="0"/>
                  </a:lnTo>
                  <a:lnTo>
                    <a:pt x="23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900" name="Line 103"/>
            <p:cNvSpPr>
              <a:spLocks noChangeShapeType="1"/>
            </p:cNvSpPr>
            <p:nvPr/>
          </p:nvSpPr>
          <p:spPr bwMode="auto">
            <a:xfrm>
              <a:off x="2684" y="2338"/>
              <a:ext cx="57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901" name="Line 104"/>
            <p:cNvSpPr>
              <a:spLocks noChangeShapeType="1"/>
            </p:cNvSpPr>
            <p:nvPr/>
          </p:nvSpPr>
          <p:spPr bwMode="auto">
            <a:xfrm>
              <a:off x="2778" y="2338"/>
              <a:ext cx="58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902" name="Line 105"/>
            <p:cNvSpPr>
              <a:spLocks noChangeShapeType="1"/>
            </p:cNvSpPr>
            <p:nvPr/>
          </p:nvSpPr>
          <p:spPr bwMode="auto">
            <a:xfrm>
              <a:off x="2873" y="2338"/>
              <a:ext cx="49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72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Warnock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s Algorithm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altLang="ja-JP" sz="2600" smtClean="0"/>
              <a:t>all the polygons are disjoint from the area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altLang="ja-JP" sz="2600" smtClean="0"/>
              <a:t>there is only one intersecting or only one contained polygon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altLang="ja-JP" sz="2600" smtClean="0"/>
              <a:t>there is a single surrounding polygon, but no intersecting or contained polygons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altLang="ja-JP" sz="2600" smtClean="0"/>
              <a:t>more than one polygon is intersecting, contained in, or surrounding the area, but one is a surrounding polygon that is in front of all the other polygons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73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Warnock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s Algorithm</a:t>
            </a:r>
          </a:p>
        </p:txBody>
      </p:sp>
      <p:grpSp>
        <p:nvGrpSpPr>
          <p:cNvPr id="78851" name="Group 77"/>
          <p:cNvGrpSpPr>
            <a:grpSpLocks/>
          </p:cNvGrpSpPr>
          <p:nvPr/>
        </p:nvGrpSpPr>
        <p:grpSpPr bwMode="auto">
          <a:xfrm>
            <a:off x="325438" y="2459038"/>
            <a:ext cx="8470900" cy="2849562"/>
            <a:chOff x="205" y="1549"/>
            <a:chExt cx="5336" cy="1795"/>
          </a:xfrm>
        </p:grpSpPr>
        <p:sp>
          <p:nvSpPr>
            <p:cNvPr id="78852" name="Rectangle 9"/>
            <p:cNvSpPr>
              <a:spLocks noChangeArrowheads="1"/>
            </p:cNvSpPr>
            <p:nvPr/>
          </p:nvSpPr>
          <p:spPr bwMode="auto">
            <a:xfrm>
              <a:off x="4591" y="2089"/>
              <a:ext cx="770" cy="771"/>
            </a:xfrm>
            <a:prstGeom prst="rect">
              <a:avLst/>
            </a:prstGeom>
            <a:solidFill>
              <a:srgbClr val="999999"/>
            </a:solidFill>
            <a:ln w="0">
              <a:solidFill>
                <a:srgbClr val="9999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53" name="Rectangle 10"/>
            <p:cNvSpPr>
              <a:spLocks noChangeArrowheads="1"/>
            </p:cNvSpPr>
            <p:nvPr/>
          </p:nvSpPr>
          <p:spPr bwMode="auto">
            <a:xfrm>
              <a:off x="4591" y="2089"/>
              <a:ext cx="770" cy="771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54" name="Freeform 11"/>
            <p:cNvSpPr>
              <a:spLocks/>
            </p:cNvSpPr>
            <p:nvPr/>
          </p:nvSpPr>
          <p:spPr bwMode="auto">
            <a:xfrm>
              <a:off x="4935" y="1549"/>
              <a:ext cx="606" cy="435"/>
            </a:xfrm>
            <a:custGeom>
              <a:avLst/>
              <a:gdLst>
                <a:gd name="T0" fmla="*/ 71 w 606"/>
                <a:gd name="T1" fmla="*/ 435 h 435"/>
                <a:gd name="T2" fmla="*/ 606 w 606"/>
                <a:gd name="T3" fmla="*/ 154 h 435"/>
                <a:gd name="T4" fmla="*/ 0 w 606"/>
                <a:gd name="T5" fmla="*/ 0 h 435"/>
                <a:gd name="T6" fmla="*/ 71 w 606"/>
                <a:gd name="T7" fmla="*/ 435 h 4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6"/>
                <a:gd name="T13" fmla="*/ 0 h 435"/>
                <a:gd name="T14" fmla="*/ 606 w 606"/>
                <a:gd name="T15" fmla="*/ 435 h 4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6" h="435">
                  <a:moveTo>
                    <a:pt x="71" y="435"/>
                  </a:moveTo>
                  <a:lnTo>
                    <a:pt x="606" y="154"/>
                  </a:lnTo>
                  <a:lnTo>
                    <a:pt x="0" y="0"/>
                  </a:lnTo>
                  <a:lnTo>
                    <a:pt x="71" y="43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55" name="Rectangle 26"/>
            <p:cNvSpPr>
              <a:spLocks noChangeArrowheads="1"/>
            </p:cNvSpPr>
            <p:nvPr/>
          </p:nvSpPr>
          <p:spPr bwMode="auto">
            <a:xfrm>
              <a:off x="2136" y="2089"/>
              <a:ext cx="771" cy="771"/>
            </a:xfrm>
            <a:prstGeom prst="rect">
              <a:avLst/>
            </a:prstGeom>
            <a:solidFill>
              <a:srgbClr val="999999"/>
            </a:solidFill>
            <a:ln w="0">
              <a:solidFill>
                <a:srgbClr val="9999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56" name="Rectangle 27"/>
            <p:cNvSpPr>
              <a:spLocks noChangeArrowheads="1"/>
            </p:cNvSpPr>
            <p:nvPr/>
          </p:nvSpPr>
          <p:spPr bwMode="auto">
            <a:xfrm>
              <a:off x="2136" y="2089"/>
              <a:ext cx="771" cy="771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57" name="Freeform 28"/>
            <p:cNvSpPr>
              <a:spLocks/>
            </p:cNvSpPr>
            <p:nvPr/>
          </p:nvSpPr>
          <p:spPr bwMode="auto">
            <a:xfrm>
              <a:off x="2121" y="1647"/>
              <a:ext cx="722" cy="767"/>
            </a:xfrm>
            <a:custGeom>
              <a:avLst/>
              <a:gdLst>
                <a:gd name="T0" fmla="*/ 0 w 722"/>
                <a:gd name="T1" fmla="*/ 161 h 767"/>
                <a:gd name="T2" fmla="*/ 722 w 722"/>
                <a:gd name="T3" fmla="*/ 0 h 767"/>
                <a:gd name="T4" fmla="*/ 539 w 722"/>
                <a:gd name="T5" fmla="*/ 767 h 767"/>
                <a:gd name="T6" fmla="*/ 0 w 722"/>
                <a:gd name="T7" fmla="*/ 161 h 7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2"/>
                <a:gd name="T13" fmla="*/ 0 h 767"/>
                <a:gd name="T14" fmla="*/ 722 w 722"/>
                <a:gd name="T15" fmla="*/ 767 h 7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2" h="767">
                  <a:moveTo>
                    <a:pt x="0" y="161"/>
                  </a:moveTo>
                  <a:lnTo>
                    <a:pt x="722" y="0"/>
                  </a:lnTo>
                  <a:lnTo>
                    <a:pt x="539" y="767"/>
                  </a:lnTo>
                  <a:lnTo>
                    <a:pt x="0" y="161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58" name="Rectangle 29"/>
            <p:cNvSpPr>
              <a:spLocks noChangeArrowheads="1"/>
            </p:cNvSpPr>
            <p:nvPr/>
          </p:nvSpPr>
          <p:spPr bwMode="auto">
            <a:xfrm>
              <a:off x="610" y="2089"/>
              <a:ext cx="770" cy="771"/>
            </a:xfrm>
            <a:prstGeom prst="rect">
              <a:avLst/>
            </a:prstGeom>
            <a:solidFill>
              <a:srgbClr val="999999"/>
            </a:solidFill>
            <a:ln w="0">
              <a:solidFill>
                <a:srgbClr val="9999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59" name="Rectangle 30"/>
            <p:cNvSpPr>
              <a:spLocks noChangeArrowheads="1"/>
            </p:cNvSpPr>
            <p:nvPr/>
          </p:nvSpPr>
          <p:spPr bwMode="auto">
            <a:xfrm>
              <a:off x="610" y="2089"/>
              <a:ext cx="770" cy="771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60" name="Freeform 31"/>
            <p:cNvSpPr>
              <a:spLocks/>
            </p:cNvSpPr>
            <p:nvPr/>
          </p:nvSpPr>
          <p:spPr bwMode="auto">
            <a:xfrm>
              <a:off x="205" y="1871"/>
              <a:ext cx="1579" cy="1270"/>
            </a:xfrm>
            <a:custGeom>
              <a:avLst/>
              <a:gdLst>
                <a:gd name="T0" fmla="*/ 0 w 1579"/>
                <a:gd name="T1" fmla="*/ 0 h 1270"/>
                <a:gd name="T2" fmla="*/ 289 w 1579"/>
                <a:gd name="T3" fmla="*/ 1270 h 1270"/>
                <a:gd name="T4" fmla="*/ 1396 w 1579"/>
                <a:gd name="T5" fmla="*/ 1011 h 1270"/>
                <a:gd name="T6" fmla="*/ 1579 w 1579"/>
                <a:gd name="T7" fmla="*/ 135 h 1270"/>
                <a:gd name="T8" fmla="*/ 0 w 1579"/>
                <a:gd name="T9" fmla="*/ 0 h 12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9"/>
                <a:gd name="T16" fmla="*/ 0 h 1270"/>
                <a:gd name="T17" fmla="*/ 1579 w 1579"/>
                <a:gd name="T18" fmla="*/ 1270 h 12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9" h="1270">
                  <a:moveTo>
                    <a:pt x="0" y="0"/>
                  </a:moveTo>
                  <a:lnTo>
                    <a:pt x="289" y="1270"/>
                  </a:lnTo>
                  <a:lnTo>
                    <a:pt x="1396" y="1011"/>
                  </a:lnTo>
                  <a:lnTo>
                    <a:pt x="1579" y="135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61" name="Rectangle 70"/>
            <p:cNvSpPr>
              <a:spLocks noChangeArrowheads="1"/>
            </p:cNvSpPr>
            <p:nvPr/>
          </p:nvSpPr>
          <p:spPr bwMode="auto">
            <a:xfrm>
              <a:off x="3363" y="2089"/>
              <a:ext cx="771" cy="771"/>
            </a:xfrm>
            <a:prstGeom prst="rect">
              <a:avLst/>
            </a:prstGeom>
            <a:solidFill>
              <a:srgbClr val="999999"/>
            </a:solidFill>
            <a:ln w="0">
              <a:solidFill>
                <a:srgbClr val="9999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62" name="Rectangle 71"/>
            <p:cNvSpPr>
              <a:spLocks noChangeArrowheads="1"/>
            </p:cNvSpPr>
            <p:nvPr/>
          </p:nvSpPr>
          <p:spPr bwMode="auto">
            <a:xfrm>
              <a:off x="3363" y="2089"/>
              <a:ext cx="771" cy="771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63" name="Freeform 72"/>
            <p:cNvSpPr>
              <a:spLocks/>
            </p:cNvSpPr>
            <p:nvPr/>
          </p:nvSpPr>
          <p:spPr bwMode="auto">
            <a:xfrm>
              <a:off x="3644" y="2388"/>
              <a:ext cx="337" cy="288"/>
            </a:xfrm>
            <a:custGeom>
              <a:avLst/>
              <a:gdLst>
                <a:gd name="T0" fmla="*/ 337 w 337"/>
                <a:gd name="T1" fmla="*/ 0 h 288"/>
                <a:gd name="T2" fmla="*/ 232 w 337"/>
                <a:gd name="T3" fmla="*/ 288 h 288"/>
                <a:gd name="T4" fmla="*/ 0 w 337"/>
                <a:gd name="T5" fmla="*/ 221 h 288"/>
                <a:gd name="T6" fmla="*/ 337 w 337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7"/>
                <a:gd name="T13" fmla="*/ 0 h 288"/>
                <a:gd name="T14" fmla="*/ 337 w 337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7" h="288">
                  <a:moveTo>
                    <a:pt x="337" y="0"/>
                  </a:moveTo>
                  <a:lnTo>
                    <a:pt x="232" y="288"/>
                  </a:lnTo>
                  <a:lnTo>
                    <a:pt x="0" y="221"/>
                  </a:lnTo>
                  <a:lnTo>
                    <a:pt x="33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864" name="Text Box 73"/>
            <p:cNvSpPr txBox="1">
              <a:spLocks noChangeArrowheads="1"/>
            </p:cNvSpPr>
            <p:nvPr/>
          </p:nvSpPr>
          <p:spPr bwMode="auto">
            <a:xfrm>
              <a:off x="476" y="3113"/>
              <a:ext cx="11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surrounding</a:t>
              </a:r>
            </a:p>
          </p:txBody>
        </p:sp>
        <p:sp>
          <p:nvSpPr>
            <p:cNvPr id="78865" name="Text Box 74"/>
            <p:cNvSpPr txBox="1">
              <a:spLocks noChangeArrowheads="1"/>
            </p:cNvSpPr>
            <p:nvPr/>
          </p:nvSpPr>
          <p:spPr bwMode="auto">
            <a:xfrm>
              <a:off x="1973" y="3113"/>
              <a:ext cx="108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intersecting</a:t>
              </a:r>
            </a:p>
          </p:txBody>
        </p:sp>
        <p:sp>
          <p:nvSpPr>
            <p:cNvPr id="78866" name="Text Box 75"/>
            <p:cNvSpPr txBox="1">
              <a:spLocks noChangeArrowheads="1"/>
            </p:cNvSpPr>
            <p:nvPr/>
          </p:nvSpPr>
          <p:spPr bwMode="auto">
            <a:xfrm>
              <a:off x="3334" y="3113"/>
              <a:ext cx="91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contained</a:t>
              </a:r>
            </a:p>
          </p:txBody>
        </p:sp>
        <p:sp>
          <p:nvSpPr>
            <p:cNvPr id="78867" name="Text Box 76"/>
            <p:cNvSpPr txBox="1">
              <a:spLocks noChangeArrowheads="1"/>
            </p:cNvSpPr>
            <p:nvPr/>
          </p:nvSpPr>
          <p:spPr bwMode="auto">
            <a:xfrm>
              <a:off x="4604" y="3113"/>
              <a:ext cx="7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disjoint</a:t>
              </a: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74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Warnock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s Algorithm</a:t>
            </a:r>
          </a:p>
        </p:txBody>
      </p:sp>
      <p:grpSp>
        <p:nvGrpSpPr>
          <p:cNvPr id="79875" name="Group 273"/>
          <p:cNvGrpSpPr>
            <a:grpSpLocks/>
          </p:cNvGrpSpPr>
          <p:nvPr/>
        </p:nvGrpSpPr>
        <p:grpSpPr bwMode="auto">
          <a:xfrm>
            <a:off x="107950" y="2205038"/>
            <a:ext cx="9036050" cy="2808287"/>
            <a:chOff x="68" y="1389"/>
            <a:chExt cx="5692" cy="1769"/>
          </a:xfrm>
        </p:grpSpPr>
        <p:sp>
          <p:nvSpPr>
            <p:cNvPr id="79876" name="Freeform 17"/>
            <p:cNvSpPr>
              <a:spLocks/>
            </p:cNvSpPr>
            <p:nvPr/>
          </p:nvSpPr>
          <p:spPr bwMode="auto">
            <a:xfrm>
              <a:off x="1235" y="2553"/>
              <a:ext cx="791" cy="82"/>
            </a:xfrm>
            <a:custGeom>
              <a:avLst/>
              <a:gdLst>
                <a:gd name="T0" fmla="*/ 0 w 791"/>
                <a:gd name="T1" fmla="*/ 82 h 82"/>
                <a:gd name="T2" fmla="*/ 690 w 791"/>
                <a:gd name="T3" fmla="*/ 82 h 82"/>
                <a:gd name="T4" fmla="*/ 791 w 791"/>
                <a:gd name="T5" fmla="*/ 0 h 82"/>
                <a:gd name="T6" fmla="*/ 0 w 791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1"/>
                <a:gd name="T13" fmla="*/ 0 h 82"/>
                <a:gd name="T14" fmla="*/ 791 w 791"/>
                <a:gd name="T15" fmla="*/ 82 h 8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1" h="82">
                  <a:moveTo>
                    <a:pt x="0" y="82"/>
                  </a:moveTo>
                  <a:lnTo>
                    <a:pt x="690" y="82"/>
                  </a:lnTo>
                  <a:lnTo>
                    <a:pt x="791" y="0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77" name="Freeform 18"/>
            <p:cNvSpPr>
              <a:spLocks/>
            </p:cNvSpPr>
            <p:nvPr/>
          </p:nvSpPr>
          <p:spPr bwMode="auto">
            <a:xfrm>
              <a:off x="1235" y="2553"/>
              <a:ext cx="791" cy="82"/>
            </a:xfrm>
            <a:custGeom>
              <a:avLst/>
              <a:gdLst>
                <a:gd name="T0" fmla="*/ 0 w 791"/>
                <a:gd name="T1" fmla="*/ 82 h 82"/>
                <a:gd name="T2" fmla="*/ 690 w 791"/>
                <a:gd name="T3" fmla="*/ 82 h 82"/>
                <a:gd name="T4" fmla="*/ 791 w 791"/>
                <a:gd name="T5" fmla="*/ 0 h 82"/>
                <a:gd name="T6" fmla="*/ 0 w 791"/>
                <a:gd name="T7" fmla="*/ 82 h 8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1"/>
                <a:gd name="T13" fmla="*/ 0 h 82"/>
                <a:gd name="T14" fmla="*/ 791 w 791"/>
                <a:gd name="T15" fmla="*/ 82 h 8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1" h="82">
                  <a:moveTo>
                    <a:pt x="0" y="82"/>
                  </a:moveTo>
                  <a:lnTo>
                    <a:pt x="690" y="82"/>
                  </a:lnTo>
                  <a:lnTo>
                    <a:pt x="791" y="0"/>
                  </a:lnTo>
                  <a:lnTo>
                    <a:pt x="0" y="82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78" name="Line 75"/>
            <p:cNvSpPr>
              <a:spLocks noChangeShapeType="1"/>
            </p:cNvSpPr>
            <p:nvPr/>
          </p:nvSpPr>
          <p:spPr bwMode="auto">
            <a:xfrm>
              <a:off x="4040" y="2553"/>
              <a:ext cx="530" cy="1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79" name="Freeform 76"/>
            <p:cNvSpPr>
              <a:spLocks/>
            </p:cNvSpPr>
            <p:nvPr/>
          </p:nvSpPr>
          <p:spPr bwMode="auto">
            <a:xfrm>
              <a:off x="3193" y="1535"/>
              <a:ext cx="2267" cy="1393"/>
            </a:xfrm>
            <a:custGeom>
              <a:avLst/>
              <a:gdLst>
                <a:gd name="T0" fmla="*/ 0 w 2267"/>
                <a:gd name="T1" fmla="*/ 1393 h 1393"/>
                <a:gd name="T2" fmla="*/ 0 w 2267"/>
                <a:gd name="T3" fmla="*/ 0 h 1393"/>
                <a:gd name="T4" fmla="*/ 2267 w 2267"/>
                <a:gd name="T5" fmla="*/ 0 h 1393"/>
                <a:gd name="T6" fmla="*/ 0 60000 65536"/>
                <a:gd name="T7" fmla="*/ 0 60000 65536"/>
                <a:gd name="T8" fmla="*/ 0 60000 65536"/>
                <a:gd name="T9" fmla="*/ 0 w 2267"/>
                <a:gd name="T10" fmla="*/ 0 h 1393"/>
                <a:gd name="T11" fmla="*/ 2267 w 2267"/>
                <a:gd name="T12" fmla="*/ 1393 h 13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67" h="1393">
                  <a:moveTo>
                    <a:pt x="0" y="1393"/>
                  </a:moveTo>
                  <a:lnTo>
                    <a:pt x="0" y="0"/>
                  </a:lnTo>
                  <a:lnTo>
                    <a:pt x="2267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80" name="Freeform 77"/>
            <p:cNvSpPr>
              <a:spLocks/>
            </p:cNvSpPr>
            <p:nvPr/>
          </p:nvSpPr>
          <p:spPr bwMode="auto">
            <a:xfrm>
              <a:off x="4250" y="1601"/>
              <a:ext cx="636" cy="367"/>
            </a:xfrm>
            <a:custGeom>
              <a:avLst/>
              <a:gdLst>
                <a:gd name="T0" fmla="*/ 0 w 636"/>
                <a:gd name="T1" fmla="*/ 0 h 367"/>
                <a:gd name="T2" fmla="*/ 527 w 636"/>
                <a:gd name="T3" fmla="*/ 367 h 367"/>
                <a:gd name="T4" fmla="*/ 636 w 636"/>
                <a:gd name="T5" fmla="*/ 367 h 367"/>
                <a:gd name="T6" fmla="*/ 0 w 636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6"/>
                <a:gd name="T13" fmla="*/ 0 h 367"/>
                <a:gd name="T14" fmla="*/ 636 w 636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6" h="367">
                  <a:moveTo>
                    <a:pt x="0" y="0"/>
                  </a:moveTo>
                  <a:lnTo>
                    <a:pt x="527" y="367"/>
                  </a:lnTo>
                  <a:lnTo>
                    <a:pt x="636" y="3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81" name="Freeform 78"/>
            <p:cNvSpPr>
              <a:spLocks/>
            </p:cNvSpPr>
            <p:nvPr/>
          </p:nvSpPr>
          <p:spPr bwMode="auto">
            <a:xfrm>
              <a:off x="4250" y="1601"/>
              <a:ext cx="636" cy="367"/>
            </a:xfrm>
            <a:custGeom>
              <a:avLst/>
              <a:gdLst>
                <a:gd name="T0" fmla="*/ 0 w 636"/>
                <a:gd name="T1" fmla="*/ 0 h 367"/>
                <a:gd name="T2" fmla="*/ 527 w 636"/>
                <a:gd name="T3" fmla="*/ 367 h 367"/>
                <a:gd name="T4" fmla="*/ 636 w 636"/>
                <a:gd name="T5" fmla="*/ 367 h 367"/>
                <a:gd name="T6" fmla="*/ 0 w 636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6"/>
                <a:gd name="T13" fmla="*/ 0 h 367"/>
                <a:gd name="T14" fmla="*/ 636 w 636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6" h="367">
                  <a:moveTo>
                    <a:pt x="0" y="0"/>
                  </a:moveTo>
                  <a:lnTo>
                    <a:pt x="527" y="367"/>
                  </a:lnTo>
                  <a:lnTo>
                    <a:pt x="636" y="367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82" name="Freeform 79"/>
            <p:cNvSpPr>
              <a:spLocks/>
            </p:cNvSpPr>
            <p:nvPr/>
          </p:nvSpPr>
          <p:spPr bwMode="auto">
            <a:xfrm>
              <a:off x="3731" y="1749"/>
              <a:ext cx="995" cy="683"/>
            </a:xfrm>
            <a:custGeom>
              <a:avLst/>
              <a:gdLst>
                <a:gd name="T0" fmla="*/ 0 w 995"/>
                <a:gd name="T1" fmla="*/ 0 h 683"/>
                <a:gd name="T2" fmla="*/ 254 w 995"/>
                <a:gd name="T3" fmla="*/ 0 h 683"/>
                <a:gd name="T4" fmla="*/ 972 w 995"/>
                <a:gd name="T5" fmla="*/ 551 h 683"/>
                <a:gd name="T6" fmla="*/ 995 w 995"/>
                <a:gd name="T7" fmla="*/ 683 h 683"/>
                <a:gd name="T8" fmla="*/ 0 w 995"/>
                <a:gd name="T9" fmla="*/ 0 h 6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5"/>
                <a:gd name="T16" fmla="*/ 0 h 683"/>
                <a:gd name="T17" fmla="*/ 995 w 995"/>
                <a:gd name="T18" fmla="*/ 683 h 6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5" h="683">
                  <a:moveTo>
                    <a:pt x="0" y="0"/>
                  </a:moveTo>
                  <a:lnTo>
                    <a:pt x="254" y="0"/>
                  </a:lnTo>
                  <a:lnTo>
                    <a:pt x="972" y="551"/>
                  </a:lnTo>
                  <a:lnTo>
                    <a:pt x="995" y="6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83" name="Freeform 80"/>
            <p:cNvSpPr>
              <a:spLocks/>
            </p:cNvSpPr>
            <p:nvPr/>
          </p:nvSpPr>
          <p:spPr bwMode="auto">
            <a:xfrm>
              <a:off x="3731" y="1749"/>
              <a:ext cx="995" cy="683"/>
            </a:xfrm>
            <a:custGeom>
              <a:avLst/>
              <a:gdLst>
                <a:gd name="T0" fmla="*/ 0 w 995"/>
                <a:gd name="T1" fmla="*/ 0 h 683"/>
                <a:gd name="T2" fmla="*/ 254 w 995"/>
                <a:gd name="T3" fmla="*/ 0 h 683"/>
                <a:gd name="T4" fmla="*/ 972 w 995"/>
                <a:gd name="T5" fmla="*/ 551 h 683"/>
                <a:gd name="T6" fmla="*/ 995 w 995"/>
                <a:gd name="T7" fmla="*/ 683 h 683"/>
                <a:gd name="T8" fmla="*/ 0 w 995"/>
                <a:gd name="T9" fmla="*/ 0 h 6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5"/>
                <a:gd name="T16" fmla="*/ 0 h 683"/>
                <a:gd name="T17" fmla="*/ 995 w 995"/>
                <a:gd name="T18" fmla="*/ 683 h 6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5" h="683">
                  <a:moveTo>
                    <a:pt x="0" y="0"/>
                  </a:moveTo>
                  <a:lnTo>
                    <a:pt x="254" y="0"/>
                  </a:lnTo>
                  <a:lnTo>
                    <a:pt x="972" y="551"/>
                  </a:lnTo>
                  <a:lnTo>
                    <a:pt x="995" y="683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84" name="Freeform 151"/>
            <p:cNvSpPr>
              <a:spLocks/>
            </p:cNvSpPr>
            <p:nvPr/>
          </p:nvSpPr>
          <p:spPr bwMode="auto">
            <a:xfrm>
              <a:off x="1164" y="1640"/>
              <a:ext cx="308" cy="269"/>
            </a:xfrm>
            <a:custGeom>
              <a:avLst/>
              <a:gdLst>
                <a:gd name="T0" fmla="*/ 129 w 308"/>
                <a:gd name="T1" fmla="*/ 0 h 269"/>
                <a:gd name="T2" fmla="*/ 0 w 308"/>
                <a:gd name="T3" fmla="*/ 141 h 269"/>
                <a:gd name="T4" fmla="*/ 308 w 308"/>
                <a:gd name="T5" fmla="*/ 269 h 269"/>
                <a:gd name="T6" fmla="*/ 129 w 308"/>
                <a:gd name="T7" fmla="*/ 0 h 2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8"/>
                <a:gd name="T13" fmla="*/ 0 h 269"/>
                <a:gd name="T14" fmla="*/ 308 w 308"/>
                <a:gd name="T15" fmla="*/ 269 h 2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8" h="269">
                  <a:moveTo>
                    <a:pt x="129" y="0"/>
                  </a:moveTo>
                  <a:lnTo>
                    <a:pt x="0" y="141"/>
                  </a:lnTo>
                  <a:lnTo>
                    <a:pt x="308" y="269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85" name="Freeform 152"/>
            <p:cNvSpPr>
              <a:spLocks/>
            </p:cNvSpPr>
            <p:nvPr/>
          </p:nvSpPr>
          <p:spPr bwMode="auto">
            <a:xfrm>
              <a:off x="1164" y="1640"/>
              <a:ext cx="308" cy="269"/>
            </a:xfrm>
            <a:custGeom>
              <a:avLst/>
              <a:gdLst>
                <a:gd name="T0" fmla="*/ 129 w 308"/>
                <a:gd name="T1" fmla="*/ 0 h 269"/>
                <a:gd name="T2" fmla="*/ 0 w 308"/>
                <a:gd name="T3" fmla="*/ 141 h 269"/>
                <a:gd name="T4" fmla="*/ 308 w 308"/>
                <a:gd name="T5" fmla="*/ 269 h 269"/>
                <a:gd name="T6" fmla="*/ 129 w 308"/>
                <a:gd name="T7" fmla="*/ 0 h 2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8"/>
                <a:gd name="T13" fmla="*/ 0 h 269"/>
                <a:gd name="T14" fmla="*/ 308 w 308"/>
                <a:gd name="T15" fmla="*/ 269 h 2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8" h="269">
                  <a:moveTo>
                    <a:pt x="129" y="0"/>
                  </a:moveTo>
                  <a:lnTo>
                    <a:pt x="0" y="141"/>
                  </a:lnTo>
                  <a:lnTo>
                    <a:pt x="308" y="269"/>
                  </a:lnTo>
                  <a:lnTo>
                    <a:pt x="129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86" name="Freeform 153"/>
            <p:cNvSpPr>
              <a:spLocks/>
            </p:cNvSpPr>
            <p:nvPr/>
          </p:nvSpPr>
          <p:spPr bwMode="auto">
            <a:xfrm>
              <a:off x="821" y="2788"/>
              <a:ext cx="1042" cy="202"/>
            </a:xfrm>
            <a:custGeom>
              <a:avLst/>
              <a:gdLst>
                <a:gd name="T0" fmla="*/ 0 w 1042"/>
                <a:gd name="T1" fmla="*/ 0 h 202"/>
                <a:gd name="T2" fmla="*/ 82 w 1042"/>
                <a:gd name="T3" fmla="*/ 202 h 202"/>
                <a:gd name="T4" fmla="*/ 1010 w 1042"/>
                <a:gd name="T5" fmla="*/ 160 h 202"/>
                <a:gd name="T6" fmla="*/ 1042 w 1042"/>
                <a:gd name="T7" fmla="*/ 78 h 202"/>
                <a:gd name="T8" fmla="*/ 0 w 1042"/>
                <a:gd name="T9" fmla="*/ 0 h 2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2"/>
                <a:gd name="T16" fmla="*/ 0 h 202"/>
                <a:gd name="T17" fmla="*/ 1042 w 1042"/>
                <a:gd name="T18" fmla="*/ 202 h 2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2" h="202">
                  <a:moveTo>
                    <a:pt x="0" y="0"/>
                  </a:moveTo>
                  <a:lnTo>
                    <a:pt x="82" y="202"/>
                  </a:lnTo>
                  <a:lnTo>
                    <a:pt x="1010" y="160"/>
                  </a:lnTo>
                  <a:lnTo>
                    <a:pt x="1042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0">
              <a:solidFill>
                <a:srgbClr val="CCCCCC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87" name="Freeform 154"/>
            <p:cNvSpPr>
              <a:spLocks/>
            </p:cNvSpPr>
            <p:nvPr/>
          </p:nvSpPr>
          <p:spPr bwMode="auto">
            <a:xfrm>
              <a:off x="821" y="2788"/>
              <a:ext cx="1042" cy="202"/>
            </a:xfrm>
            <a:custGeom>
              <a:avLst/>
              <a:gdLst>
                <a:gd name="T0" fmla="*/ 0 w 1042"/>
                <a:gd name="T1" fmla="*/ 0 h 202"/>
                <a:gd name="T2" fmla="*/ 82 w 1042"/>
                <a:gd name="T3" fmla="*/ 202 h 202"/>
                <a:gd name="T4" fmla="*/ 1010 w 1042"/>
                <a:gd name="T5" fmla="*/ 160 h 202"/>
                <a:gd name="T6" fmla="*/ 1042 w 1042"/>
                <a:gd name="T7" fmla="*/ 78 h 202"/>
                <a:gd name="T8" fmla="*/ 0 w 1042"/>
                <a:gd name="T9" fmla="*/ 0 h 2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2"/>
                <a:gd name="T16" fmla="*/ 0 h 202"/>
                <a:gd name="T17" fmla="*/ 1042 w 1042"/>
                <a:gd name="T18" fmla="*/ 202 h 2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2" h="202">
                  <a:moveTo>
                    <a:pt x="0" y="0"/>
                  </a:moveTo>
                  <a:lnTo>
                    <a:pt x="82" y="202"/>
                  </a:lnTo>
                  <a:lnTo>
                    <a:pt x="1010" y="160"/>
                  </a:lnTo>
                  <a:lnTo>
                    <a:pt x="1042" y="7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88" name="Freeform 155"/>
            <p:cNvSpPr>
              <a:spLocks/>
            </p:cNvSpPr>
            <p:nvPr/>
          </p:nvSpPr>
          <p:spPr bwMode="auto">
            <a:xfrm>
              <a:off x="985" y="1722"/>
              <a:ext cx="78" cy="70"/>
            </a:xfrm>
            <a:custGeom>
              <a:avLst/>
              <a:gdLst>
                <a:gd name="T0" fmla="*/ 0 w 78"/>
                <a:gd name="T1" fmla="*/ 0 h 70"/>
                <a:gd name="T2" fmla="*/ 8 w 78"/>
                <a:gd name="T3" fmla="*/ 0 h 70"/>
                <a:gd name="T4" fmla="*/ 19 w 78"/>
                <a:gd name="T5" fmla="*/ 51 h 70"/>
                <a:gd name="T6" fmla="*/ 35 w 78"/>
                <a:gd name="T7" fmla="*/ 0 h 70"/>
                <a:gd name="T8" fmla="*/ 43 w 78"/>
                <a:gd name="T9" fmla="*/ 0 h 70"/>
                <a:gd name="T10" fmla="*/ 58 w 78"/>
                <a:gd name="T11" fmla="*/ 51 h 70"/>
                <a:gd name="T12" fmla="*/ 70 w 78"/>
                <a:gd name="T13" fmla="*/ 0 h 70"/>
                <a:gd name="T14" fmla="*/ 78 w 78"/>
                <a:gd name="T15" fmla="*/ 0 h 70"/>
                <a:gd name="T16" fmla="*/ 62 w 78"/>
                <a:gd name="T17" fmla="*/ 70 h 70"/>
                <a:gd name="T18" fmla="*/ 54 w 78"/>
                <a:gd name="T19" fmla="*/ 70 h 70"/>
                <a:gd name="T20" fmla="*/ 39 w 78"/>
                <a:gd name="T21" fmla="*/ 12 h 70"/>
                <a:gd name="T22" fmla="*/ 23 w 78"/>
                <a:gd name="T23" fmla="*/ 70 h 70"/>
                <a:gd name="T24" fmla="*/ 15 w 78"/>
                <a:gd name="T25" fmla="*/ 70 h 70"/>
                <a:gd name="T26" fmla="*/ 0 w 78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8"/>
                <a:gd name="T43" fmla="*/ 0 h 70"/>
                <a:gd name="T44" fmla="*/ 78 w 78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8" h="70">
                  <a:moveTo>
                    <a:pt x="0" y="0"/>
                  </a:moveTo>
                  <a:lnTo>
                    <a:pt x="8" y="0"/>
                  </a:lnTo>
                  <a:lnTo>
                    <a:pt x="19" y="51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58" y="51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62" y="70"/>
                  </a:lnTo>
                  <a:lnTo>
                    <a:pt x="54" y="70"/>
                  </a:lnTo>
                  <a:lnTo>
                    <a:pt x="39" y="12"/>
                  </a:lnTo>
                  <a:lnTo>
                    <a:pt x="23" y="70"/>
                  </a:lnTo>
                  <a:lnTo>
                    <a:pt x="15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89" name="Freeform 156"/>
            <p:cNvSpPr>
              <a:spLocks/>
            </p:cNvSpPr>
            <p:nvPr/>
          </p:nvSpPr>
          <p:spPr bwMode="auto">
            <a:xfrm>
              <a:off x="993" y="2066"/>
              <a:ext cx="74" cy="74"/>
            </a:xfrm>
            <a:custGeom>
              <a:avLst/>
              <a:gdLst>
                <a:gd name="T0" fmla="*/ 0 w 74"/>
                <a:gd name="T1" fmla="*/ 0 h 74"/>
                <a:gd name="T2" fmla="*/ 7 w 74"/>
                <a:gd name="T3" fmla="*/ 0 h 74"/>
                <a:gd name="T4" fmla="*/ 19 w 74"/>
                <a:gd name="T5" fmla="*/ 54 h 74"/>
                <a:gd name="T6" fmla="*/ 31 w 74"/>
                <a:gd name="T7" fmla="*/ 0 h 74"/>
                <a:gd name="T8" fmla="*/ 43 w 74"/>
                <a:gd name="T9" fmla="*/ 0 h 74"/>
                <a:gd name="T10" fmla="*/ 54 w 74"/>
                <a:gd name="T11" fmla="*/ 54 h 74"/>
                <a:gd name="T12" fmla="*/ 66 w 74"/>
                <a:gd name="T13" fmla="*/ 0 h 74"/>
                <a:gd name="T14" fmla="*/ 74 w 74"/>
                <a:gd name="T15" fmla="*/ 0 h 74"/>
                <a:gd name="T16" fmla="*/ 58 w 74"/>
                <a:gd name="T17" fmla="*/ 74 h 74"/>
                <a:gd name="T18" fmla="*/ 50 w 74"/>
                <a:gd name="T19" fmla="*/ 74 h 74"/>
                <a:gd name="T20" fmla="*/ 39 w 74"/>
                <a:gd name="T21" fmla="*/ 15 h 74"/>
                <a:gd name="T22" fmla="*/ 23 w 74"/>
                <a:gd name="T23" fmla="*/ 74 h 74"/>
                <a:gd name="T24" fmla="*/ 15 w 74"/>
                <a:gd name="T25" fmla="*/ 74 h 74"/>
                <a:gd name="T26" fmla="*/ 0 w 74"/>
                <a:gd name="T27" fmla="*/ 0 h 7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4"/>
                <a:gd name="T43" fmla="*/ 0 h 74"/>
                <a:gd name="T44" fmla="*/ 74 w 74"/>
                <a:gd name="T45" fmla="*/ 74 h 7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4" h="74">
                  <a:moveTo>
                    <a:pt x="0" y="0"/>
                  </a:moveTo>
                  <a:lnTo>
                    <a:pt x="7" y="0"/>
                  </a:lnTo>
                  <a:lnTo>
                    <a:pt x="19" y="54"/>
                  </a:lnTo>
                  <a:lnTo>
                    <a:pt x="31" y="0"/>
                  </a:lnTo>
                  <a:lnTo>
                    <a:pt x="43" y="0"/>
                  </a:lnTo>
                  <a:lnTo>
                    <a:pt x="54" y="54"/>
                  </a:lnTo>
                  <a:lnTo>
                    <a:pt x="66" y="0"/>
                  </a:lnTo>
                  <a:lnTo>
                    <a:pt x="74" y="0"/>
                  </a:lnTo>
                  <a:lnTo>
                    <a:pt x="58" y="74"/>
                  </a:lnTo>
                  <a:lnTo>
                    <a:pt x="50" y="74"/>
                  </a:lnTo>
                  <a:lnTo>
                    <a:pt x="39" y="15"/>
                  </a:lnTo>
                  <a:lnTo>
                    <a:pt x="23" y="74"/>
                  </a:lnTo>
                  <a:lnTo>
                    <a:pt x="15" y="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90" name="Freeform 157"/>
            <p:cNvSpPr>
              <a:spLocks/>
            </p:cNvSpPr>
            <p:nvPr/>
          </p:nvSpPr>
          <p:spPr bwMode="auto">
            <a:xfrm>
              <a:off x="1527" y="1941"/>
              <a:ext cx="78" cy="70"/>
            </a:xfrm>
            <a:custGeom>
              <a:avLst/>
              <a:gdLst>
                <a:gd name="T0" fmla="*/ 0 w 78"/>
                <a:gd name="T1" fmla="*/ 0 h 70"/>
                <a:gd name="T2" fmla="*/ 12 w 78"/>
                <a:gd name="T3" fmla="*/ 0 h 70"/>
                <a:gd name="T4" fmla="*/ 24 w 78"/>
                <a:gd name="T5" fmla="*/ 54 h 70"/>
                <a:gd name="T6" fmla="*/ 35 w 78"/>
                <a:gd name="T7" fmla="*/ 0 h 70"/>
                <a:gd name="T8" fmla="*/ 47 w 78"/>
                <a:gd name="T9" fmla="*/ 0 h 70"/>
                <a:gd name="T10" fmla="*/ 59 w 78"/>
                <a:gd name="T11" fmla="*/ 54 h 70"/>
                <a:gd name="T12" fmla="*/ 70 w 78"/>
                <a:gd name="T13" fmla="*/ 0 h 70"/>
                <a:gd name="T14" fmla="*/ 78 w 78"/>
                <a:gd name="T15" fmla="*/ 0 h 70"/>
                <a:gd name="T16" fmla="*/ 63 w 78"/>
                <a:gd name="T17" fmla="*/ 70 h 70"/>
                <a:gd name="T18" fmla="*/ 55 w 78"/>
                <a:gd name="T19" fmla="*/ 70 h 70"/>
                <a:gd name="T20" fmla="*/ 39 w 78"/>
                <a:gd name="T21" fmla="*/ 15 h 70"/>
                <a:gd name="T22" fmla="*/ 27 w 78"/>
                <a:gd name="T23" fmla="*/ 70 h 70"/>
                <a:gd name="T24" fmla="*/ 16 w 78"/>
                <a:gd name="T25" fmla="*/ 70 h 70"/>
                <a:gd name="T26" fmla="*/ 0 w 78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8"/>
                <a:gd name="T43" fmla="*/ 0 h 70"/>
                <a:gd name="T44" fmla="*/ 78 w 78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8" h="70">
                  <a:moveTo>
                    <a:pt x="0" y="0"/>
                  </a:moveTo>
                  <a:lnTo>
                    <a:pt x="12" y="0"/>
                  </a:lnTo>
                  <a:lnTo>
                    <a:pt x="24" y="54"/>
                  </a:lnTo>
                  <a:lnTo>
                    <a:pt x="35" y="0"/>
                  </a:lnTo>
                  <a:lnTo>
                    <a:pt x="47" y="0"/>
                  </a:lnTo>
                  <a:lnTo>
                    <a:pt x="59" y="54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63" y="70"/>
                  </a:lnTo>
                  <a:lnTo>
                    <a:pt x="55" y="70"/>
                  </a:lnTo>
                  <a:lnTo>
                    <a:pt x="39" y="15"/>
                  </a:lnTo>
                  <a:lnTo>
                    <a:pt x="27" y="70"/>
                  </a:lnTo>
                  <a:lnTo>
                    <a:pt x="16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91" name="Freeform 158"/>
            <p:cNvSpPr>
              <a:spLocks/>
            </p:cNvSpPr>
            <p:nvPr/>
          </p:nvSpPr>
          <p:spPr bwMode="auto">
            <a:xfrm>
              <a:off x="1523" y="1609"/>
              <a:ext cx="74" cy="70"/>
            </a:xfrm>
            <a:custGeom>
              <a:avLst/>
              <a:gdLst>
                <a:gd name="T0" fmla="*/ 0 w 74"/>
                <a:gd name="T1" fmla="*/ 0 h 70"/>
                <a:gd name="T2" fmla="*/ 8 w 74"/>
                <a:gd name="T3" fmla="*/ 0 h 70"/>
                <a:gd name="T4" fmla="*/ 20 w 74"/>
                <a:gd name="T5" fmla="*/ 51 h 70"/>
                <a:gd name="T6" fmla="*/ 31 w 74"/>
                <a:gd name="T7" fmla="*/ 0 h 70"/>
                <a:gd name="T8" fmla="*/ 43 w 74"/>
                <a:gd name="T9" fmla="*/ 0 h 70"/>
                <a:gd name="T10" fmla="*/ 55 w 74"/>
                <a:gd name="T11" fmla="*/ 51 h 70"/>
                <a:gd name="T12" fmla="*/ 67 w 74"/>
                <a:gd name="T13" fmla="*/ 0 h 70"/>
                <a:gd name="T14" fmla="*/ 74 w 74"/>
                <a:gd name="T15" fmla="*/ 0 h 70"/>
                <a:gd name="T16" fmla="*/ 59 w 74"/>
                <a:gd name="T17" fmla="*/ 70 h 70"/>
                <a:gd name="T18" fmla="*/ 51 w 74"/>
                <a:gd name="T19" fmla="*/ 70 h 70"/>
                <a:gd name="T20" fmla="*/ 39 w 74"/>
                <a:gd name="T21" fmla="*/ 12 h 70"/>
                <a:gd name="T22" fmla="*/ 24 w 74"/>
                <a:gd name="T23" fmla="*/ 70 h 70"/>
                <a:gd name="T24" fmla="*/ 16 w 74"/>
                <a:gd name="T25" fmla="*/ 70 h 70"/>
                <a:gd name="T26" fmla="*/ 0 w 74"/>
                <a:gd name="T27" fmla="*/ 0 h 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4"/>
                <a:gd name="T43" fmla="*/ 0 h 70"/>
                <a:gd name="T44" fmla="*/ 74 w 74"/>
                <a:gd name="T45" fmla="*/ 70 h 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4" h="70">
                  <a:moveTo>
                    <a:pt x="0" y="0"/>
                  </a:moveTo>
                  <a:lnTo>
                    <a:pt x="8" y="0"/>
                  </a:lnTo>
                  <a:lnTo>
                    <a:pt x="20" y="51"/>
                  </a:lnTo>
                  <a:lnTo>
                    <a:pt x="31" y="0"/>
                  </a:lnTo>
                  <a:lnTo>
                    <a:pt x="43" y="0"/>
                  </a:lnTo>
                  <a:lnTo>
                    <a:pt x="55" y="51"/>
                  </a:lnTo>
                  <a:lnTo>
                    <a:pt x="67" y="0"/>
                  </a:lnTo>
                  <a:lnTo>
                    <a:pt x="74" y="0"/>
                  </a:lnTo>
                  <a:lnTo>
                    <a:pt x="59" y="70"/>
                  </a:lnTo>
                  <a:lnTo>
                    <a:pt x="51" y="70"/>
                  </a:lnTo>
                  <a:lnTo>
                    <a:pt x="39" y="12"/>
                  </a:lnTo>
                  <a:lnTo>
                    <a:pt x="24" y="70"/>
                  </a:lnTo>
                  <a:lnTo>
                    <a:pt x="16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92" name="Freeform 159"/>
            <p:cNvSpPr>
              <a:spLocks/>
            </p:cNvSpPr>
            <p:nvPr/>
          </p:nvSpPr>
          <p:spPr bwMode="auto">
            <a:xfrm>
              <a:off x="1012" y="2838"/>
              <a:ext cx="39" cy="39"/>
            </a:xfrm>
            <a:custGeom>
              <a:avLst/>
              <a:gdLst>
                <a:gd name="T0" fmla="*/ 0 w 39"/>
                <a:gd name="T1" fmla="*/ 39 h 39"/>
                <a:gd name="T2" fmla="*/ 16 w 39"/>
                <a:gd name="T3" fmla="*/ 20 h 39"/>
                <a:gd name="T4" fmla="*/ 4 w 39"/>
                <a:gd name="T5" fmla="*/ 0 h 39"/>
                <a:gd name="T6" fmla="*/ 16 w 39"/>
                <a:gd name="T7" fmla="*/ 0 h 39"/>
                <a:gd name="T8" fmla="*/ 20 w 39"/>
                <a:gd name="T9" fmla="*/ 12 h 39"/>
                <a:gd name="T10" fmla="*/ 27 w 39"/>
                <a:gd name="T11" fmla="*/ 0 h 39"/>
                <a:gd name="T12" fmla="*/ 39 w 39"/>
                <a:gd name="T13" fmla="*/ 0 h 39"/>
                <a:gd name="T14" fmla="*/ 27 w 39"/>
                <a:gd name="T15" fmla="*/ 20 h 39"/>
                <a:gd name="T16" fmla="*/ 39 w 39"/>
                <a:gd name="T17" fmla="*/ 39 h 39"/>
                <a:gd name="T18" fmla="*/ 27 w 39"/>
                <a:gd name="T19" fmla="*/ 39 h 39"/>
                <a:gd name="T20" fmla="*/ 20 w 39"/>
                <a:gd name="T21" fmla="*/ 28 h 39"/>
                <a:gd name="T22" fmla="*/ 12 w 39"/>
                <a:gd name="T23" fmla="*/ 39 h 39"/>
                <a:gd name="T24" fmla="*/ 0 w 39"/>
                <a:gd name="T25" fmla="*/ 39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"/>
                <a:gd name="T40" fmla="*/ 0 h 39"/>
                <a:gd name="T41" fmla="*/ 39 w 39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" h="39">
                  <a:moveTo>
                    <a:pt x="0" y="39"/>
                  </a:moveTo>
                  <a:lnTo>
                    <a:pt x="16" y="20"/>
                  </a:lnTo>
                  <a:lnTo>
                    <a:pt x="4" y="0"/>
                  </a:lnTo>
                  <a:lnTo>
                    <a:pt x="16" y="0"/>
                  </a:lnTo>
                  <a:lnTo>
                    <a:pt x="20" y="12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27" y="20"/>
                  </a:lnTo>
                  <a:lnTo>
                    <a:pt x="39" y="39"/>
                  </a:lnTo>
                  <a:lnTo>
                    <a:pt x="27" y="39"/>
                  </a:lnTo>
                  <a:lnTo>
                    <a:pt x="20" y="28"/>
                  </a:lnTo>
                  <a:lnTo>
                    <a:pt x="12" y="3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93" name="Freeform 160"/>
            <p:cNvSpPr>
              <a:spLocks/>
            </p:cNvSpPr>
            <p:nvPr/>
          </p:nvSpPr>
          <p:spPr bwMode="auto">
            <a:xfrm>
              <a:off x="1012" y="2912"/>
              <a:ext cx="39" cy="36"/>
            </a:xfrm>
            <a:custGeom>
              <a:avLst/>
              <a:gdLst>
                <a:gd name="T0" fmla="*/ 0 w 39"/>
                <a:gd name="T1" fmla="*/ 36 h 36"/>
                <a:gd name="T2" fmla="*/ 16 w 39"/>
                <a:gd name="T3" fmla="*/ 20 h 36"/>
                <a:gd name="T4" fmla="*/ 4 w 39"/>
                <a:gd name="T5" fmla="*/ 0 h 36"/>
                <a:gd name="T6" fmla="*/ 16 w 39"/>
                <a:gd name="T7" fmla="*/ 0 h 36"/>
                <a:gd name="T8" fmla="*/ 20 w 39"/>
                <a:gd name="T9" fmla="*/ 12 h 36"/>
                <a:gd name="T10" fmla="*/ 27 w 39"/>
                <a:gd name="T11" fmla="*/ 0 h 36"/>
                <a:gd name="T12" fmla="*/ 39 w 39"/>
                <a:gd name="T13" fmla="*/ 0 h 36"/>
                <a:gd name="T14" fmla="*/ 27 w 39"/>
                <a:gd name="T15" fmla="*/ 16 h 36"/>
                <a:gd name="T16" fmla="*/ 39 w 39"/>
                <a:gd name="T17" fmla="*/ 36 h 36"/>
                <a:gd name="T18" fmla="*/ 27 w 39"/>
                <a:gd name="T19" fmla="*/ 36 h 36"/>
                <a:gd name="T20" fmla="*/ 20 w 39"/>
                <a:gd name="T21" fmla="*/ 24 h 36"/>
                <a:gd name="T22" fmla="*/ 12 w 39"/>
                <a:gd name="T23" fmla="*/ 36 h 36"/>
                <a:gd name="T24" fmla="*/ 0 w 39"/>
                <a:gd name="T25" fmla="*/ 36 h 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"/>
                <a:gd name="T40" fmla="*/ 0 h 36"/>
                <a:gd name="T41" fmla="*/ 39 w 39"/>
                <a:gd name="T42" fmla="*/ 36 h 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" h="36">
                  <a:moveTo>
                    <a:pt x="0" y="36"/>
                  </a:moveTo>
                  <a:lnTo>
                    <a:pt x="16" y="20"/>
                  </a:lnTo>
                  <a:lnTo>
                    <a:pt x="4" y="0"/>
                  </a:lnTo>
                  <a:lnTo>
                    <a:pt x="16" y="0"/>
                  </a:lnTo>
                  <a:lnTo>
                    <a:pt x="20" y="12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27" y="16"/>
                  </a:lnTo>
                  <a:lnTo>
                    <a:pt x="39" y="36"/>
                  </a:lnTo>
                  <a:lnTo>
                    <a:pt x="27" y="36"/>
                  </a:lnTo>
                  <a:lnTo>
                    <a:pt x="20" y="24"/>
                  </a:lnTo>
                  <a:lnTo>
                    <a:pt x="12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94" name="Line 161"/>
            <p:cNvSpPr>
              <a:spLocks noChangeShapeType="1"/>
            </p:cNvSpPr>
            <p:nvPr/>
          </p:nvSpPr>
          <p:spPr bwMode="auto">
            <a:xfrm>
              <a:off x="1028" y="3045"/>
              <a:ext cx="538" cy="1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95" name="Freeform 162"/>
            <p:cNvSpPr>
              <a:spLocks/>
            </p:cNvSpPr>
            <p:nvPr/>
          </p:nvSpPr>
          <p:spPr bwMode="auto">
            <a:xfrm>
              <a:off x="1547" y="2916"/>
              <a:ext cx="39" cy="39"/>
            </a:xfrm>
            <a:custGeom>
              <a:avLst/>
              <a:gdLst>
                <a:gd name="T0" fmla="*/ 0 w 39"/>
                <a:gd name="T1" fmla="*/ 39 h 39"/>
                <a:gd name="T2" fmla="*/ 15 w 39"/>
                <a:gd name="T3" fmla="*/ 20 h 39"/>
                <a:gd name="T4" fmla="*/ 4 w 39"/>
                <a:gd name="T5" fmla="*/ 0 h 39"/>
                <a:gd name="T6" fmla="*/ 15 w 39"/>
                <a:gd name="T7" fmla="*/ 0 h 39"/>
                <a:gd name="T8" fmla="*/ 19 w 39"/>
                <a:gd name="T9" fmla="*/ 12 h 39"/>
                <a:gd name="T10" fmla="*/ 27 w 39"/>
                <a:gd name="T11" fmla="*/ 0 h 39"/>
                <a:gd name="T12" fmla="*/ 39 w 39"/>
                <a:gd name="T13" fmla="*/ 0 h 39"/>
                <a:gd name="T14" fmla="*/ 27 w 39"/>
                <a:gd name="T15" fmla="*/ 20 h 39"/>
                <a:gd name="T16" fmla="*/ 39 w 39"/>
                <a:gd name="T17" fmla="*/ 39 h 39"/>
                <a:gd name="T18" fmla="*/ 27 w 39"/>
                <a:gd name="T19" fmla="*/ 39 h 39"/>
                <a:gd name="T20" fmla="*/ 19 w 39"/>
                <a:gd name="T21" fmla="*/ 28 h 39"/>
                <a:gd name="T22" fmla="*/ 11 w 39"/>
                <a:gd name="T23" fmla="*/ 39 h 39"/>
                <a:gd name="T24" fmla="*/ 0 w 39"/>
                <a:gd name="T25" fmla="*/ 39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"/>
                <a:gd name="T40" fmla="*/ 0 h 39"/>
                <a:gd name="T41" fmla="*/ 39 w 39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" h="39">
                  <a:moveTo>
                    <a:pt x="0" y="39"/>
                  </a:moveTo>
                  <a:lnTo>
                    <a:pt x="15" y="20"/>
                  </a:lnTo>
                  <a:lnTo>
                    <a:pt x="4" y="0"/>
                  </a:lnTo>
                  <a:lnTo>
                    <a:pt x="15" y="0"/>
                  </a:lnTo>
                  <a:lnTo>
                    <a:pt x="19" y="12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27" y="20"/>
                  </a:lnTo>
                  <a:lnTo>
                    <a:pt x="39" y="39"/>
                  </a:lnTo>
                  <a:lnTo>
                    <a:pt x="27" y="39"/>
                  </a:lnTo>
                  <a:lnTo>
                    <a:pt x="19" y="28"/>
                  </a:lnTo>
                  <a:lnTo>
                    <a:pt x="11" y="3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96" name="Freeform 163"/>
            <p:cNvSpPr>
              <a:spLocks/>
            </p:cNvSpPr>
            <p:nvPr/>
          </p:nvSpPr>
          <p:spPr bwMode="auto">
            <a:xfrm>
              <a:off x="1547" y="2850"/>
              <a:ext cx="39" cy="35"/>
            </a:xfrm>
            <a:custGeom>
              <a:avLst/>
              <a:gdLst>
                <a:gd name="T0" fmla="*/ 0 w 39"/>
                <a:gd name="T1" fmla="*/ 35 h 35"/>
                <a:gd name="T2" fmla="*/ 11 w 39"/>
                <a:gd name="T3" fmla="*/ 19 h 35"/>
                <a:gd name="T4" fmla="*/ 0 w 39"/>
                <a:gd name="T5" fmla="*/ 0 h 35"/>
                <a:gd name="T6" fmla="*/ 11 w 39"/>
                <a:gd name="T7" fmla="*/ 0 h 35"/>
                <a:gd name="T8" fmla="*/ 19 w 39"/>
                <a:gd name="T9" fmla="*/ 12 h 35"/>
                <a:gd name="T10" fmla="*/ 23 w 39"/>
                <a:gd name="T11" fmla="*/ 0 h 35"/>
                <a:gd name="T12" fmla="*/ 35 w 39"/>
                <a:gd name="T13" fmla="*/ 0 h 35"/>
                <a:gd name="T14" fmla="*/ 23 w 39"/>
                <a:gd name="T15" fmla="*/ 16 h 35"/>
                <a:gd name="T16" fmla="*/ 39 w 39"/>
                <a:gd name="T17" fmla="*/ 35 h 35"/>
                <a:gd name="T18" fmla="*/ 27 w 39"/>
                <a:gd name="T19" fmla="*/ 35 h 35"/>
                <a:gd name="T20" fmla="*/ 19 w 39"/>
                <a:gd name="T21" fmla="*/ 23 h 35"/>
                <a:gd name="T22" fmla="*/ 11 w 39"/>
                <a:gd name="T23" fmla="*/ 35 h 35"/>
                <a:gd name="T24" fmla="*/ 0 w 39"/>
                <a:gd name="T25" fmla="*/ 35 h 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"/>
                <a:gd name="T40" fmla="*/ 0 h 35"/>
                <a:gd name="T41" fmla="*/ 39 w 39"/>
                <a:gd name="T42" fmla="*/ 35 h 3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" h="35">
                  <a:moveTo>
                    <a:pt x="0" y="35"/>
                  </a:moveTo>
                  <a:lnTo>
                    <a:pt x="11" y="19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9" y="12"/>
                  </a:lnTo>
                  <a:lnTo>
                    <a:pt x="23" y="0"/>
                  </a:lnTo>
                  <a:lnTo>
                    <a:pt x="35" y="0"/>
                  </a:lnTo>
                  <a:lnTo>
                    <a:pt x="23" y="16"/>
                  </a:lnTo>
                  <a:lnTo>
                    <a:pt x="39" y="35"/>
                  </a:lnTo>
                  <a:lnTo>
                    <a:pt x="27" y="35"/>
                  </a:lnTo>
                  <a:lnTo>
                    <a:pt x="19" y="23"/>
                  </a:lnTo>
                  <a:lnTo>
                    <a:pt x="11" y="35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97" name="Freeform 164"/>
            <p:cNvSpPr>
              <a:spLocks/>
            </p:cNvSpPr>
            <p:nvPr/>
          </p:nvSpPr>
          <p:spPr bwMode="auto">
            <a:xfrm>
              <a:off x="162" y="1531"/>
              <a:ext cx="2266" cy="1409"/>
            </a:xfrm>
            <a:custGeom>
              <a:avLst/>
              <a:gdLst>
                <a:gd name="T0" fmla="*/ 0 w 2266"/>
                <a:gd name="T1" fmla="*/ 1409 h 1409"/>
                <a:gd name="T2" fmla="*/ 0 w 2266"/>
                <a:gd name="T3" fmla="*/ 0 h 1409"/>
                <a:gd name="T4" fmla="*/ 2266 w 2266"/>
                <a:gd name="T5" fmla="*/ 0 h 1409"/>
                <a:gd name="T6" fmla="*/ 0 60000 65536"/>
                <a:gd name="T7" fmla="*/ 0 60000 65536"/>
                <a:gd name="T8" fmla="*/ 0 60000 65536"/>
                <a:gd name="T9" fmla="*/ 0 w 2266"/>
                <a:gd name="T10" fmla="*/ 0 h 1409"/>
                <a:gd name="T11" fmla="*/ 2266 w 2266"/>
                <a:gd name="T12" fmla="*/ 1409 h 140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66" h="1409">
                  <a:moveTo>
                    <a:pt x="0" y="1409"/>
                  </a:moveTo>
                  <a:lnTo>
                    <a:pt x="0" y="0"/>
                  </a:lnTo>
                  <a:lnTo>
                    <a:pt x="2266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98" name="Freeform 167"/>
            <p:cNvSpPr>
              <a:spLocks/>
            </p:cNvSpPr>
            <p:nvPr/>
          </p:nvSpPr>
          <p:spPr bwMode="auto">
            <a:xfrm>
              <a:off x="4555" y="2210"/>
              <a:ext cx="39" cy="47"/>
            </a:xfrm>
            <a:custGeom>
              <a:avLst/>
              <a:gdLst>
                <a:gd name="T0" fmla="*/ 0 w 39"/>
                <a:gd name="T1" fmla="*/ 47 h 47"/>
                <a:gd name="T2" fmla="*/ 15 w 39"/>
                <a:gd name="T3" fmla="*/ 23 h 47"/>
                <a:gd name="T4" fmla="*/ 4 w 39"/>
                <a:gd name="T5" fmla="*/ 0 h 47"/>
                <a:gd name="T6" fmla="*/ 15 w 39"/>
                <a:gd name="T7" fmla="*/ 0 h 47"/>
                <a:gd name="T8" fmla="*/ 19 w 39"/>
                <a:gd name="T9" fmla="*/ 12 h 47"/>
                <a:gd name="T10" fmla="*/ 27 w 39"/>
                <a:gd name="T11" fmla="*/ 0 h 47"/>
                <a:gd name="T12" fmla="*/ 39 w 39"/>
                <a:gd name="T13" fmla="*/ 0 h 47"/>
                <a:gd name="T14" fmla="*/ 27 w 39"/>
                <a:gd name="T15" fmla="*/ 23 h 47"/>
                <a:gd name="T16" fmla="*/ 39 w 39"/>
                <a:gd name="T17" fmla="*/ 47 h 47"/>
                <a:gd name="T18" fmla="*/ 27 w 39"/>
                <a:gd name="T19" fmla="*/ 47 h 47"/>
                <a:gd name="T20" fmla="*/ 19 w 39"/>
                <a:gd name="T21" fmla="*/ 31 h 47"/>
                <a:gd name="T22" fmla="*/ 11 w 39"/>
                <a:gd name="T23" fmla="*/ 47 h 47"/>
                <a:gd name="T24" fmla="*/ 0 w 39"/>
                <a:gd name="T25" fmla="*/ 47 h 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"/>
                <a:gd name="T40" fmla="*/ 0 h 47"/>
                <a:gd name="T41" fmla="*/ 39 w 39"/>
                <a:gd name="T42" fmla="*/ 47 h 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" h="47">
                  <a:moveTo>
                    <a:pt x="0" y="47"/>
                  </a:moveTo>
                  <a:lnTo>
                    <a:pt x="15" y="23"/>
                  </a:lnTo>
                  <a:lnTo>
                    <a:pt x="4" y="0"/>
                  </a:lnTo>
                  <a:lnTo>
                    <a:pt x="15" y="0"/>
                  </a:lnTo>
                  <a:lnTo>
                    <a:pt x="19" y="12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27" y="23"/>
                  </a:lnTo>
                  <a:lnTo>
                    <a:pt x="39" y="47"/>
                  </a:lnTo>
                  <a:lnTo>
                    <a:pt x="27" y="47"/>
                  </a:lnTo>
                  <a:lnTo>
                    <a:pt x="19" y="31"/>
                  </a:lnTo>
                  <a:lnTo>
                    <a:pt x="11" y="47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899" name="Freeform 168"/>
            <p:cNvSpPr>
              <a:spLocks/>
            </p:cNvSpPr>
            <p:nvPr/>
          </p:nvSpPr>
          <p:spPr bwMode="auto">
            <a:xfrm>
              <a:off x="4559" y="2272"/>
              <a:ext cx="35" cy="47"/>
            </a:xfrm>
            <a:custGeom>
              <a:avLst/>
              <a:gdLst>
                <a:gd name="T0" fmla="*/ 0 w 35"/>
                <a:gd name="T1" fmla="*/ 47 h 47"/>
                <a:gd name="T2" fmla="*/ 11 w 35"/>
                <a:gd name="T3" fmla="*/ 24 h 47"/>
                <a:gd name="T4" fmla="*/ 0 w 35"/>
                <a:gd name="T5" fmla="*/ 0 h 47"/>
                <a:gd name="T6" fmla="*/ 11 w 35"/>
                <a:gd name="T7" fmla="*/ 0 h 47"/>
                <a:gd name="T8" fmla="*/ 15 w 35"/>
                <a:gd name="T9" fmla="*/ 16 h 47"/>
                <a:gd name="T10" fmla="*/ 23 w 35"/>
                <a:gd name="T11" fmla="*/ 0 h 47"/>
                <a:gd name="T12" fmla="*/ 35 w 35"/>
                <a:gd name="T13" fmla="*/ 0 h 47"/>
                <a:gd name="T14" fmla="*/ 23 w 35"/>
                <a:gd name="T15" fmla="*/ 24 h 47"/>
                <a:gd name="T16" fmla="*/ 35 w 35"/>
                <a:gd name="T17" fmla="*/ 47 h 47"/>
                <a:gd name="T18" fmla="*/ 23 w 35"/>
                <a:gd name="T19" fmla="*/ 47 h 47"/>
                <a:gd name="T20" fmla="*/ 15 w 35"/>
                <a:gd name="T21" fmla="*/ 32 h 47"/>
                <a:gd name="T22" fmla="*/ 11 w 35"/>
                <a:gd name="T23" fmla="*/ 47 h 47"/>
                <a:gd name="T24" fmla="*/ 0 w 35"/>
                <a:gd name="T25" fmla="*/ 47 h 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5"/>
                <a:gd name="T40" fmla="*/ 0 h 47"/>
                <a:gd name="T41" fmla="*/ 35 w 35"/>
                <a:gd name="T42" fmla="*/ 47 h 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5" h="47">
                  <a:moveTo>
                    <a:pt x="0" y="47"/>
                  </a:moveTo>
                  <a:lnTo>
                    <a:pt x="11" y="24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5" y="16"/>
                  </a:lnTo>
                  <a:lnTo>
                    <a:pt x="23" y="0"/>
                  </a:lnTo>
                  <a:lnTo>
                    <a:pt x="35" y="0"/>
                  </a:lnTo>
                  <a:lnTo>
                    <a:pt x="23" y="24"/>
                  </a:lnTo>
                  <a:lnTo>
                    <a:pt x="35" y="47"/>
                  </a:lnTo>
                  <a:lnTo>
                    <a:pt x="23" y="47"/>
                  </a:lnTo>
                  <a:lnTo>
                    <a:pt x="15" y="32"/>
                  </a:lnTo>
                  <a:lnTo>
                    <a:pt x="11" y="47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0" name="Freeform 169"/>
            <p:cNvSpPr>
              <a:spLocks/>
            </p:cNvSpPr>
            <p:nvPr/>
          </p:nvSpPr>
          <p:spPr bwMode="auto">
            <a:xfrm>
              <a:off x="4020" y="1824"/>
              <a:ext cx="39" cy="43"/>
            </a:xfrm>
            <a:custGeom>
              <a:avLst/>
              <a:gdLst>
                <a:gd name="T0" fmla="*/ 0 w 39"/>
                <a:gd name="T1" fmla="*/ 43 h 43"/>
                <a:gd name="T2" fmla="*/ 16 w 39"/>
                <a:gd name="T3" fmla="*/ 19 h 43"/>
                <a:gd name="T4" fmla="*/ 4 w 39"/>
                <a:gd name="T5" fmla="*/ 0 h 43"/>
                <a:gd name="T6" fmla="*/ 16 w 39"/>
                <a:gd name="T7" fmla="*/ 0 h 43"/>
                <a:gd name="T8" fmla="*/ 20 w 39"/>
                <a:gd name="T9" fmla="*/ 11 h 43"/>
                <a:gd name="T10" fmla="*/ 27 w 39"/>
                <a:gd name="T11" fmla="*/ 0 h 43"/>
                <a:gd name="T12" fmla="*/ 39 w 39"/>
                <a:gd name="T13" fmla="*/ 0 h 43"/>
                <a:gd name="T14" fmla="*/ 27 w 39"/>
                <a:gd name="T15" fmla="*/ 19 h 43"/>
                <a:gd name="T16" fmla="*/ 39 w 39"/>
                <a:gd name="T17" fmla="*/ 43 h 43"/>
                <a:gd name="T18" fmla="*/ 27 w 39"/>
                <a:gd name="T19" fmla="*/ 43 h 43"/>
                <a:gd name="T20" fmla="*/ 20 w 39"/>
                <a:gd name="T21" fmla="*/ 27 h 43"/>
                <a:gd name="T22" fmla="*/ 12 w 39"/>
                <a:gd name="T23" fmla="*/ 43 h 43"/>
                <a:gd name="T24" fmla="*/ 0 w 39"/>
                <a:gd name="T25" fmla="*/ 43 h 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"/>
                <a:gd name="T40" fmla="*/ 0 h 43"/>
                <a:gd name="T41" fmla="*/ 39 w 39"/>
                <a:gd name="T42" fmla="*/ 43 h 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" h="43">
                  <a:moveTo>
                    <a:pt x="0" y="43"/>
                  </a:moveTo>
                  <a:lnTo>
                    <a:pt x="16" y="19"/>
                  </a:lnTo>
                  <a:lnTo>
                    <a:pt x="4" y="0"/>
                  </a:lnTo>
                  <a:lnTo>
                    <a:pt x="16" y="0"/>
                  </a:lnTo>
                  <a:lnTo>
                    <a:pt x="20" y="11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27" y="19"/>
                  </a:lnTo>
                  <a:lnTo>
                    <a:pt x="39" y="43"/>
                  </a:lnTo>
                  <a:lnTo>
                    <a:pt x="27" y="43"/>
                  </a:lnTo>
                  <a:lnTo>
                    <a:pt x="20" y="27"/>
                  </a:lnTo>
                  <a:lnTo>
                    <a:pt x="12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1" name="Line 170"/>
            <p:cNvSpPr>
              <a:spLocks noChangeShapeType="1"/>
            </p:cNvSpPr>
            <p:nvPr/>
          </p:nvSpPr>
          <p:spPr bwMode="auto">
            <a:xfrm>
              <a:off x="4570" y="1531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2" name="Line 171"/>
            <p:cNvSpPr>
              <a:spLocks noChangeShapeType="1"/>
            </p:cNvSpPr>
            <p:nvPr/>
          </p:nvSpPr>
          <p:spPr bwMode="auto">
            <a:xfrm>
              <a:off x="4570" y="1593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3" name="Line 172"/>
            <p:cNvSpPr>
              <a:spLocks noChangeShapeType="1"/>
            </p:cNvSpPr>
            <p:nvPr/>
          </p:nvSpPr>
          <p:spPr bwMode="auto">
            <a:xfrm>
              <a:off x="4570" y="1671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4" name="Line 173"/>
            <p:cNvSpPr>
              <a:spLocks noChangeShapeType="1"/>
            </p:cNvSpPr>
            <p:nvPr/>
          </p:nvSpPr>
          <p:spPr bwMode="auto">
            <a:xfrm>
              <a:off x="4570" y="1734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5" name="Line 174"/>
            <p:cNvSpPr>
              <a:spLocks noChangeShapeType="1"/>
            </p:cNvSpPr>
            <p:nvPr/>
          </p:nvSpPr>
          <p:spPr bwMode="auto">
            <a:xfrm>
              <a:off x="4570" y="1796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6" name="Line 175"/>
            <p:cNvSpPr>
              <a:spLocks noChangeShapeType="1"/>
            </p:cNvSpPr>
            <p:nvPr/>
          </p:nvSpPr>
          <p:spPr bwMode="auto">
            <a:xfrm>
              <a:off x="4570" y="1843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7" name="Line 176"/>
            <p:cNvSpPr>
              <a:spLocks noChangeShapeType="1"/>
            </p:cNvSpPr>
            <p:nvPr/>
          </p:nvSpPr>
          <p:spPr bwMode="auto">
            <a:xfrm>
              <a:off x="4570" y="1906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8" name="Line 177"/>
            <p:cNvSpPr>
              <a:spLocks noChangeShapeType="1"/>
            </p:cNvSpPr>
            <p:nvPr/>
          </p:nvSpPr>
          <p:spPr bwMode="auto">
            <a:xfrm>
              <a:off x="4570" y="1968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09" name="Line 178"/>
            <p:cNvSpPr>
              <a:spLocks noChangeShapeType="1"/>
            </p:cNvSpPr>
            <p:nvPr/>
          </p:nvSpPr>
          <p:spPr bwMode="auto">
            <a:xfrm>
              <a:off x="4570" y="2030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0" name="Line 179"/>
            <p:cNvSpPr>
              <a:spLocks noChangeShapeType="1"/>
            </p:cNvSpPr>
            <p:nvPr/>
          </p:nvSpPr>
          <p:spPr bwMode="auto">
            <a:xfrm>
              <a:off x="4570" y="2093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1" name="Line 180"/>
            <p:cNvSpPr>
              <a:spLocks noChangeShapeType="1"/>
            </p:cNvSpPr>
            <p:nvPr/>
          </p:nvSpPr>
          <p:spPr bwMode="auto">
            <a:xfrm>
              <a:off x="4570" y="2155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2" name="Line 181"/>
            <p:cNvSpPr>
              <a:spLocks noChangeShapeType="1"/>
            </p:cNvSpPr>
            <p:nvPr/>
          </p:nvSpPr>
          <p:spPr bwMode="auto">
            <a:xfrm>
              <a:off x="4570" y="2327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3" name="Line 182"/>
            <p:cNvSpPr>
              <a:spLocks noChangeShapeType="1"/>
            </p:cNvSpPr>
            <p:nvPr/>
          </p:nvSpPr>
          <p:spPr bwMode="auto">
            <a:xfrm>
              <a:off x="4570" y="2389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4" name="Line 183"/>
            <p:cNvSpPr>
              <a:spLocks noChangeShapeType="1"/>
            </p:cNvSpPr>
            <p:nvPr/>
          </p:nvSpPr>
          <p:spPr bwMode="auto">
            <a:xfrm>
              <a:off x="4570" y="2452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5" name="Line 184"/>
            <p:cNvSpPr>
              <a:spLocks noChangeShapeType="1"/>
            </p:cNvSpPr>
            <p:nvPr/>
          </p:nvSpPr>
          <p:spPr bwMode="auto">
            <a:xfrm>
              <a:off x="4570" y="2514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6" name="Line 185"/>
            <p:cNvSpPr>
              <a:spLocks noChangeShapeType="1"/>
            </p:cNvSpPr>
            <p:nvPr/>
          </p:nvSpPr>
          <p:spPr bwMode="auto">
            <a:xfrm flipH="1">
              <a:off x="4036" y="2553"/>
              <a:ext cx="4" cy="1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7" name="Line 186"/>
            <p:cNvSpPr>
              <a:spLocks noChangeShapeType="1"/>
            </p:cNvSpPr>
            <p:nvPr/>
          </p:nvSpPr>
          <p:spPr bwMode="auto">
            <a:xfrm>
              <a:off x="4036" y="1531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8" name="Line 187"/>
            <p:cNvSpPr>
              <a:spLocks noChangeShapeType="1"/>
            </p:cNvSpPr>
            <p:nvPr/>
          </p:nvSpPr>
          <p:spPr bwMode="auto">
            <a:xfrm>
              <a:off x="4036" y="1593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19" name="Line 188"/>
            <p:cNvSpPr>
              <a:spLocks noChangeShapeType="1"/>
            </p:cNvSpPr>
            <p:nvPr/>
          </p:nvSpPr>
          <p:spPr bwMode="auto">
            <a:xfrm>
              <a:off x="4036" y="1656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20" name="Line 189"/>
            <p:cNvSpPr>
              <a:spLocks noChangeShapeType="1"/>
            </p:cNvSpPr>
            <p:nvPr/>
          </p:nvSpPr>
          <p:spPr bwMode="auto">
            <a:xfrm>
              <a:off x="4036" y="1718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21" name="Line 190"/>
            <p:cNvSpPr>
              <a:spLocks noChangeShapeType="1"/>
            </p:cNvSpPr>
            <p:nvPr/>
          </p:nvSpPr>
          <p:spPr bwMode="auto">
            <a:xfrm>
              <a:off x="4036" y="1781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22" name="Line 191"/>
            <p:cNvSpPr>
              <a:spLocks noChangeShapeType="1"/>
            </p:cNvSpPr>
            <p:nvPr/>
          </p:nvSpPr>
          <p:spPr bwMode="auto">
            <a:xfrm>
              <a:off x="4036" y="1952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23" name="Line 192"/>
            <p:cNvSpPr>
              <a:spLocks noChangeShapeType="1"/>
            </p:cNvSpPr>
            <p:nvPr/>
          </p:nvSpPr>
          <p:spPr bwMode="auto">
            <a:xfrm>
              <a:off x="4036" y="2015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24" name="Line 193"/>
            <p:cNvSpPr>
              <a:spLocks noChangeShapeType="1"/>
            </p:cNvSpPr>
            <p:nvPr/>
          </p:nvSpPr>
          <p:spPr bwMode="auto">
            <a:xfrm>
              <a:off x="4036" y="2140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25" name="Line 194"/>
            <p:cNvSpPr>
              <a:spLocks noChangeShapeType="1"/>
            </p:cNvSpPr>
            <p:nvPr/>
          </p:nvSpPr>
          <p:spPr bwMode="auto">
            <a:xfrm>
              <a:off x="4036" y="2202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26" name="Line 195"/>
            <p:cNvSpPr>
              <a:spLocks noChangeShapeType="1"/>
            </p:cNvSpPr>
            <p:nvPr/>
          </p:nvSpPr>
          <p:spPr bwMode="auto">
            <a:xfrm>
              <a:off x="4036" y="2265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27" name="Line 196"/>
            <p:cNvSpPr>
              <a:spLocks noChangeShapeType="1"/>
            </p:cNvSpPr>
            <p:nvPr/>
          </p:nvSpPr>
          <p:spPr bwMode="auto">
            <a:xfrm>
              <a:off x="4036" y="2327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28" name="Line 197"/>
            <p:cNvSpPr>
              <a:spLocks noChangeShapeType="1"/>
            </p:cNvSpPr>
            <p:nvPr/>
          </p:nvSpPr>
          <p:spPr bwMode="auto">
            <a:xfrm>
              <a:off x="4036" y="2452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29" name="Line 198"/>
            <p:cNvSpPr>
              <a:spLocks noChangeShapeType="1"/>
            </p:cNvSpPr>
            <p:nvPr/>
          </p:nvSpPr>
          <p:spPr bwMode="auto">
            <a:xfrm>
              <a:off x="4036" y="2514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30" name="Freeform 199"/>
            <p:cNvSpPr>
              <a:spLocks/>
            </p:cNvSpPr>
            <p:nvPr/>
          </p:nvSpPr>
          <p:spPr bwMode="auto">
            <a:xfrm>
              <a:off x="4016" y="1890"/>
              <a:ext cx="39" cy="43"/>
            </a:xfrm>
            <a:custGeom>
              <a:avLst/>
              <a:gdLst>
                <a:gd name="T0" fmla="*/ 0 w 39"/>
                <a:gd name="T1" fmla="*/ 43 h 43"/>
                <a:gd name="T2" fmla="*/ 16 w 39"/>
                <a:gd name="T3" fmla="*/ 19 h 43"/>
                <a:gd name="T4" fmla="*/ 4 w 39"/>
                <a:gd name="T5" fmla="*/ 0 h 43"/>
                <a:gd name="T6" fmla="*/ 16 w 39"/>
                <a:gd name="T7" fmla="*/ 0 h 43"/>
                <a:gd name="T8" fmla="*/ 20 w 39"/>
                <a:gd name="T9" fmla="*/ 12 h 43"/>
                <a:gd name="T10" fmla="*/ 28 w 39"/>
                <a:gd name="T11" fmla="*/ 0 h 43"/>
                <a:gd name="T12" fmla="*/ 39 w 39"/>
                <a:gd name="T13" fmla="*/ 0 h 43"/>
                <a:gd name="T14" fmla="*/ 28 w 39"/>
                <a:gd name="T15" fmla="*/ 19 h 43"/>
                <a:gd name="T16" fmla="*/ 39 w 39"/>
                <a:gd name="T17" fmla="*/ 43 h 43"/>
                <a:gd name="T18" fmla="*/ 28 w 39"/>
                <a:gd name="T19" fmla="*/ 43 h 43"/>
                <a:gd name="T20" fmla="*/ 20 w 39"/>
                <a:gd name="T21" fmla="*/ 31 h 43"/>
                <a:gd name="T22" fmla="*/ 12 w 39"/>
                <a:gd name="T23" fmla="*/ 43 h 43"/>
                <a:gd name="T24" fmla="*/ 0 w 39"/>
                <a:gd name="T25" fmla="*/ 43 h 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9"/>
                <a:gd name="T40" fmla="*/ 0 h 43"/>
                <a:gd name="T41" fmla="*/ 39 w 39"/>
                <a:gd name="T42" fmla="*/ 43 h 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9" h="43">
                  <a:moveTo>
                    <a:pt x="0" y="43"/>
                  </a:moveTo>
                  <a:lnTo>
                    <a:pt x="16" y="19"/>
                  </a:lnTo>
                  <a:lnTo>
                    <a:pt x="4" y="0"/>
                  </a:lnTo>
                  <a:lnTo>
                    <a:pt x="16" y="0"/>
                  </a:lnTo>
                  <a:lnTo>
                    <a:pt x="20" y="12"/>
                  </a:lnTo>
                  <a:lnTo>
                    <a:pt x="28" y="0"/>
                  </a:lnTo>
                  <a:lnTo>
                    <a:pt x="39" y="0"/>
                  </a:lnTo>
                  <a:lnTo>
                    <a:pt x="28" y="19"/>
                  </a:lnTo>
                  <a:lnTo>
                    <a:pt x="39" y="43"/>
                  </a:lnTo>
                  <a:lnTo>
                    <a:pt x="28" y="43"/>
                  </a:lnTo>
                  <a:lnTo>
                    <a:pt x="20" y="31"/>
                  </a:lnTo>
                  <a:lnTo>
                    <a:pt x="12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31" name="Freeform 200"/>
            <p:cNvSpPr>
              <a:spLocks/>
            </p:cNvSpPr>
            <p:nvPr/>
          </p:nvSpPr>
          <p:spPr bwMode="auto">
            <a:xfrm>
              <a:off x="4551" y="1902"/>
              <a:ext cx="43" cy="43"/>
            </a:xfrm>
            <a:custGeom>
              <a:avLst/>
              <a:gdLst>
                <a:gd name="T0" fmla="*/ 0 w 43"/>
                <a:gd name="T1" fmla="*/ 23 h 43"/>
                <a:gd name="T2" fmla="*/ 4 w 43"/>
                <a:gd name="T3" fmla="*/ 15 h 43"/>
                <a:gd name="T4" fmla="*/ 8 w 43"/>
                <a:gd name="T5" fmla="*/ 7 h 43"/>
                <a:gd name="T6" fmla="*/ 15 w 43"/>
                <a:gd name="T7" fmla="*/ 4 h 43"/>
                <a:gd name="T8" fmla="*/ 23 w 43"/>
                <a:gd name="T9" fmla="*/ 0 h 43"/>
                <a:gd name="T10" fmla="*/ 31 w 43"/>
                <a:gd name="T11" fmla="*/ 4 h 43"/>
                <a:gd name="T12" fmla="*/ 39 w 43"/>
                <a:gd name="T13" fmla="*/ 7 h 43"/>
                <a:gd name="T14" fmla="*/ 43 w 43"/>
                <a:gd name="T15" fmla="*/ 15 h 43"/>
                <a:gd name="T16" fmla="*/ 43 w 43"/>
                <a:gd name="T17" fmla="*/ 23 h 43"/>
                <a:gd name="T18" fmla="*/ 43 w 43"/>
                <a:gd name="T19" fmla="*/ 31 h 43"/>
                <a:gd name="T20" fmla="*/ 39 w 43"/>
                <a:gd name="T21" fmla="*/ 39 h 43"/>
                <a:gd name="T22" fmla="*/ 31 w 43"/>
                <a:gd name="T23" fmla="*/ 43 h 43"/>
                <a:gd name="T24" fmla="*/ 23 w 43"/>
                <a:gd name="T25" fmla="*/ 43 h 43"/>
                <a:gd name="T26" fmla="*/ 15 w 43"/>
                <a:gd name="T27" fmla="*/ 43 h 43"/>
                <a:gd name="T28" fmla="*/ 8 w 43"/>
                <a:gd name="T29" fmla="*/ 39 h 43"/>
                <a:gd name="T30" fmla="*/ 4 w 43"/>
                <a:gd name="T31" fmla="*/ 31 h 43"/>
                <a:gd name="T32" fmla="*/ 0 w 43"/>
                <a:gd name="T33" fmla="*/ 23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3"/>
                <a:gd name="T53" fmla="*/ 43 w 43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3">
                  <a:moveTo>
                    <a:pt x="0" y="23"/>
                  </a:moveTo>
                  <a:lnTo>
                    <a:pt x="4" y="15"/>
                  </a:lnTo>
                  <a:lnTo>
                    <a:pt x="8" y="7"/>
                  </a:lnTo>
                  <a:lnTo>
                    <a:pt x="15" y="4"/>
                  </a:lnTo>
                  <a:lnTo>
                    <a:pt x="23" y="0"/>
                  </a:lnTo>
                  <a:lnTo>
                    <a:pt x="31" y="4"/>
                  </a:lnTo>
                  <a:lnTo>
                    <a:pt x="39" y="7"/>
                  </a:lnTo>
                  <a:lnTo>
                    <a:pt x="43" y="15"/>
                  </a:lnTo>
                  <a:lnTo>
                    <a:pt x="43" y="23"/>
                  </a:lnTo>
                  <a:lnTo>
                    <a:pt x="43" y="31"/>
                  </a:lnTo>
                  <a:lnTo>
                    <a:pt x="39" y="39"/>
                  </a:lnTo>
                  <a:lnTo>
                    <a:pt x="31" y="43"/>
                  </a:lnTo>
                  <a:lnTo>
                    <a:pt x="23" y="43"/>
                  </a:lnTo>
                  <a:lnTo>
                    <a:pt x="15" y="43"/>
                  </a:lnTo>
                  <a:lnTo>
                    <a:pt x="8" y="39"/>
                  </a:lnTo>
                  <a:lnTo>
                    <a:pt x="4" y="31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32" name="Freeform 201"/>
            <p:cNvSpPr>
              <a:spLocks/>
            </p:cNvSpPr>
            <p:nvPr/>
          </p:nvSpPr>
          <p:spPr bwMode="auto">
            <a:xfrm>
              <a:off x="4551" y="1902"/>
              <a:ext cx="43" cy="43"/>
            </a:xfrm>
            <a:custGeom>
              <a:avLst/>
              <a:gdLst>
                <a:gd name="T0" fmla="*/ 0 w 43"/>
                <a:gd name="T1" fmla="*/ 23 h 43"/>
                <a:gd name="T2" fmla="*/ 4 w 43"/>
                <a:gd name="T3" fmla="*/ 15 h 43"/>
                <a:gd name="T4" fmla="*/ 8 w 43"/>
                <a:gd name="T5" fmla="*/ 7 h 43"/>
                <a:gd name="T6" fmla="*/ 15 w 43"/>
                <a:gd name="T7" fmla="*/ 4 h 43"/>
                <a:gd name="T8" fmla="*/ 23 w 43"/>
                <a:gd name="T9" fmla="*/ 0 h 43"/>
                <a:gd name="T10" fmla="*/ 31 w 43"/>
                <a:gd name="T11" fmla="*/ 4 h 43"/>
                <a:gd name="T12" fmla="*/ 39 w 43"/>
                <a:gd name="T13" fmla="*/ 7 h 43"/>
                <a:gd name="T14" fmla="*/ 43 w 43"/>
                <a:gd name="T15" fmla="*/ 15 h 43"/>
                <a:gd name="T16" fmla="*/ 43 w 43"/>
                <a:gd name="T17" fmla="*/ 23 h 43"/>
                <a:gd name="T18" fmla="*/ 43 w 43"/>
                <a:gd name="T19" fmla="*/ 31 h 43"/>
                <a:gd name="T20" fmla="*/ 39 w 43"/>
                <a:gd name="T21" fmla="*/ 39 h 43"/>
                <a:gd name="T22" fmla="*/ 31 w 43"/>
                <a:gd name="T23" fmla="*/ 43 h 43"/>
                <a:gd name="T24" fmla="*/ 23 w 43"/>
                <a:gd name="T25" fmla="*/ 43 h 43"/>
                <a:gd name="T26" fmla="*/ 15 w 43"/>
                <a:gd name="T27" fmla="*/ 43 h 43"/>
                <a:gd name="T28" fmla="*/ 8 w 43"/>
                <a:gd name="T29" fmla="*/ 39 h 43"/>
                <a:gd name="T30" fmla="*/ 4 w 43"/>
                <a:gd name="T31" fmla="*/ 31 h 43"/>
                <a:gd name="T32" fmla="*/ 0 w 43"/>
                <a:gd name="T33" fmla="*/ 23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3"/>
                <a:gd name="T53" fmla="*/ 43 w 43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3">
                  <a:moveTo>
                    <a:pt x="0" y="23"/>
                  </a:moveTo>
                  <a:lnTo>
                    <a:pt x="4" y="15"/>
                  </a:lnTo>
                  <a:lnTo>
                    <a:pt x="8" y="7"/>
                  </a:lnTo>
                  <a:lnTo>
                    <a:pt x="15" y="4"/>
                  </a:lnTo>
                  <a:lnTo>
                    <a:pt x="23" y="0"/>
                  </a:lnTo>
                  <a:lnTo>
                    <a:pt x="31" y="4"/>
                  </a:lnTo>
                  <a:lnTo>
                    <a:pt x="39" y="7"/>
                  </a:lnTo>
                  <a:lnTo>
                    <a:pt x="43" y="15"/>
                  </a:lnTo>
                  <a:lnTo>
                    <a:pt x="43" y="23"/>
                  </a:lnTo>
                  <a:lnTo>
                    <a:pt x="43" y="31"/>
                  </a:lnTo>
                  <a:lnTo>
                    <a:pt x="39" y="39"/>
                  </a:lnTo>
                  <a:lnTo>
                    <a:pt x="31" y="43"/>
                  </a:lnTo>
                  <a:lnTo>
                    <a:pt x="23" y="43"/>
                  </a:lnTo>
                  <a:lnTo>
                    <a:pt x="15" y="43"/>
                  </a:lnTo>
                  <a:lnTo>
                    <a:pt x="8" y="39"/>
                  </a:lnTo>
                  <a:lnTo>
                    <a:pt x="4" y="31"/>
                  </a:lnTo>
                  <a:lnTo>
                    <a:pt x="0" y="2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33" name="Freeform 202"/>
            <p:cNvSpPr>
              <a:spLocks/>
            </p:cNvSpPr>
            <p:nvPr/>
          </p:nvSpPr>
          <p:spPr bwMode="auto">
            <a:xfrm>
              <a:off x="4551" y="1625"/>
              <a:ext cx="43" cy="46"/>
            </a:xfrm>
            <a:custGeom>
              <a:avLst/>
              <a:gdLst>
                <a:gd name="T0" fmla="*/ 0 w 43"/>
                <a:gd name="T1" fmla="*/ 23 h 46"/>
                <a:gd name="T2" fmla="*/ 4 w 43"/>
                <a:gd name="T3" fmla="*/ 15 h 46"/>
                <a:gd name="T4" fmla="*/ 8 w 43"/>
                <a:gd name="T5" fmla="*/ 7 h 46"/>
                <a:gd name="T6" fmla="*/ 15 w 43"/>
                <a:gd name="T7" fmla="*/ 4 h 46"/>
                <a:gd name="T8" fmla="*/ 23 w 43"/>
                <a:gd name="T9" fmla="*/ 0 h 46"/>
                <a:gd name="T10" fmla="*/ 31 w 43"/>
                <a:gd name="T11" fmla="*/ 4 h 46"/>
                <a:gd name="T12" fmla="*/ 39 w 43"/>
                <a:gd name="T13" fmla="*/ 7 h 46"/>
                <a:gd name="T14" fmla="*/ 43 w 43"/>
                <a:gd name="T15" fmla="*/ 15 h 46"/>
                <a:gd name="T16" fmla="*/ 43 w 43"/>
                <a:gd name="T17" fmla="*/ 23 h 46"/>
                <a:gd name="T18" fmla="*/ 43 w 43"/>
                <a:gd name="T19" fmla="*/ 31 h 46"/>
                <a:gd name="T20" fmla="*/ 39 w 43"/>
                <a:gd name="T21" fmla="*/ 39 h 46"/>
                <a:gd name="T22" fmla="*/ 31 w 43"/>
                <a:gd name="T23" fmla="*/ 43 h 46"/>
                <a:gd name="T24" fmla="*/ 23 w 43"/>
                <a:gd name="T25" fmla="*/ 46 h 46"/>
                <a:gd name="T26" fmla="*/ 15 w 43"/>
                <a:gd name="T27" fmla="*/ 43 h 46"/>
                <a:gd name="T28" fmla="*/ 8 w 43"/>
                <a:gd name="T29" fmla="*/ 39 h 46"/>
                <a:gd name="T30" fmla="*/ 4 w 43"/>
                <a:gd name="T31" fmla="*/ 31 h 46"/>
                <a:gd name="T32" fmla="*/ 0 w 43"/>
                <a:gd name="T33" fmla="*/ 23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6"/>
                <a:gd name="T53" fmla="*/ 43 w 43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6">
                  <a:moveTo>
                    <a:pt x="0" y="23"/>
                  </a:moveTo>
                  <a:lnTo>
                    <a:pt x="4" y="15"/>
                  </a:lnTo>
                  <a:lnTo>
                    <a:pt x="8" y="7"/>
                  </a:lnTo>
                  <a:lnTo>
                    <a:pt x="15" y="4"/>
                  </a:lnTo>
                  <a:lnTo>
                    <a:pt x="23" y="0"/>
                  </a:lnTo>
                  <a:lnTo>
                    <a:pt x="31" y="4"/>
                  </a:lnTo>
                  <a:lnTo>
                    <a:pt x="39" y="7"/>
                  </a:lnTo>
                  <a:lnTo>
                    <a:pt x="43" y="15"/>
                  </a:lnTo>
                  <a:lnTo>
                    <a:pt x="43" y="23"/>
                  </a:lnTo>
                  <a:lnTo>
                    <a:pt x="43" y="31"/>
                  </a:lnTo>
                  <a:lnTo>
                    <a:pt x="39" y="39"/>
                  </a:lnTo>
                  <a:lnTo>
                    <a:pt x="31" y="43"/>
                  </a:lnTo>
                  <a:lnTo>
                    <a:pt x="23" y="46"/>
                  </a:lnTo>
                  <a:lnTo>
                    <a:pt x="15" y="43"/>
                  </a:lnTo>
                  <a:lnTo>
                    <a:pt x="8" y="39"/>
                  </a:lnTo>
                  <a:lnTo>
                    <a:pt x="4" y="31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34" name="Freeform 203"/>
            <p:cNvSpPr>
              <a:spLocks/>
            </p:cNvSpPr>
            <p:nvPr/>
          </p:nvSpPr>
          <p:spPr bwMode="auto">
            <a:xfrm>
              <a:off x="4551" y="1625"/>
              <a:ext cx="43" cy="46"/>
            </a:xfrm>
            <a:custGeom>
              <a:avLst/>
              <a:gdLst>
                <a:gd name="T0" fmla="*/ 0 w 43"/>
                <a:gd name="T1" fmla="*/ 23 h 46"/>
                <a:gd name="T2" fmla="*/ 4 w 43"/>
                <a:gd name="T3" fmla="*/ 15 h 46"/>
                <a:gd name="T4" fmla="*/ 8 w 43"/>
                <a:gd name="T5" fmla="*/ 7 h 46"/>
                <a:gd name="T6" fmla="*/ 15 w 43"/>
                <a:gd name="T7" fmla="*/ 4 h 46"/>
                <a:gd name="T8" fmla="*/ 23 w 43"/>
                <a:gd name="T9" fmla="*/ 0 h 46"/>
                <a:gd name="T10" fmla="*/ 31 w 43"/>
                <a:gd name="T11" fmla="*/ 4 h 46"/>
                <a:gd name="T12" fmla="*/ 39 w 43"/>
                <a:gd name="T13" fmla="*/ 7 h 46"/>
                <a:gd name="T14" fmla="*/ 43 w 43"/>
                <a:gd name="T15" fmla="*/ 15 h 46"/>
                <a:gd name="T16" fmla="*/ 43 w 43"/>
                <a:gd name="T17" fmla="*/ 23 h 46"/>
                <a:gd name="T18" fmla="*/ 43 w 43"/>
                <a:gd name="T19" fmla="*/ 31 h 46"/>
                <a:gd name="T20" fmla="*/ 39 w 43"/>
                <a:gd name="T21" fmla="*/ 39 h 46"/>
                <a:gd name="T22" fmla="*/ 31 w 43"/>
                <a:gd name="T23" fmla="*/ 43 h 46"/>
                <a:gd name="T24" fmla="*/ 23 w 43"/>
                <a:gd name="T25" fmla="*/ 46 h 46"/>
                <a:gd name="T26" fmla="*/ 15 w 43"/>
                <a:gd name="T27" fmla="*/ 43 h 46"/>
                <a:gd name="T28" fmla="*/ 8 w 43"/>
                <a:gd name="T29" fmla="*/ 39 h 46"/>
                <a:gd name="T30" fmla="*/ 4 w 43"/>
                <a:gd name="T31" fmla="*/ 31 h 46"/>
                <a:gd name="T32" fmla="*/ 0 w 43"/>
                <a:gd name="T33" fmla="*/ 23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6"/>
                <a:gd name="T53" fmla="*/ 43 w 43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6">
                  <a:moveTo>
                    <a:pt x="0" y="23"/>
                  </a:moveTo>
                  <a:lnTo>
                    <a:pt x="4" y="15"/>
                  </a:lnTo>
                  <a:lnTo>
                    <a:pt x="8" y="7"/>
                  </a:lnTo>
                  <a:lnTo>
                    <a:pt x="15" y="4"/>
                  </a:lnTo>
                  <a:lnTo>
                    <a:pt x="23" y="0"/>
                  </a:lnTo>
                  <a:lnTo>
                    <a:pt x="31" y="4"/>
                  </a:lnTo>
                  <a:lnTo>
                    <a:pt x="39" y="7"/>
                  </a:lnTo>
                  <a:lnTo>
                    <a:pt x="43" y="15"/>
                  </a:lnTo>
                  <a:lnTo>
                    <a:pt x="43" y="23"/>
                  </a:lnTo>
                  <a:lnTo>
                    <a:pt x="43" y="31"/>
                  </a:lnTo>
                  <a:lnTo>
                    <a:pt x="39" y="39"/>
                  </a:lnTo>
                  <a:lnTo>
                    <a:pt x="31" y="43"/>
                  </a:lnTo>
                  <a:lnTo>
                    <a:pt x="23" y="46"/>
                  </a:lnTo>
                  <a:lnTo>
                    <a:pt x="15" y="43"/>
                  </a:lnTo>
                  <a:lnTo>
                    <a:pt x="8" y="39"/>
                  </a:lnTo>
                  <a:lnTo>
                    <a:pt x="4" y="31"/>
                  </a:lnTo>
                  <a:lnTo>
                    <a:pt x="0" y="2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35" name="Freeform 204"/>
            <p:cNvSpPr>
              <a:spLocks/>
            </p:cNvSpPr>
            <p:nvPr/>
          </p:nvSpPr>
          <p:spPr bwMode="auto">
            <a:xfrm>
              <a:off x="4012" y="2386"/>
              <a:ext cx="43" cy="42"/>
            </a:xfrm>
            <a:custGeom>
              <a:avLst/>
              <a:gdLst>
                <a:gd name="T0" fmla="*/ 0 w 43"/>
                <a:gd name="T1" fmla="*/ 23 h 42"/>
                <a:gd name="T2" fmla="*/ 0 w 43"/>
                <a:gd name="T3" fmla="*/ 15 h 42"/>
                <a:gd name="T4" fmla="*/ 4 w 43"/>
                <a:gd name="T5" fmla="*/ 7 h 42"/>
                <a:gd name="T6" fmla="*/ 12 w 43"/>
                <a:gd name="T7" fmla="*/ 3 h 42"/>
                <a:gd name="T8" fmla="*/ 20 w 43"/>
                <a:gd name="T9" fmla="*/ 0 h 42"/>
                <a:gd name="T10" fmla="*/ 32 w 43"/>
                <a:gd name="T11" fmla="*/ 3 h 42"/>
                <a:gd name="T12" fmla="*/ 35 w 43"/>
                <a:gd name="T13" fmla="*/ 7 h 42"/>
                <a:gd name="T14" fmla="*/ 43 w 43"/>
                <a:gd name="T15" fmla="*/ 15 h 42"/>
                <a:gd name="T16" fmla="*/ 43 w 43"/>
                <a:gd name="T17" fmla="*/ 23 h 42"/>
                <a:gd name="T18" fmla="*/ 43 w 43"/>
                <a:gd name="T19" fmla="*/ 31 h 42"/>
                <a:gd name="T20" fmla="*/ 35 w 43"/>
                <a:gd name="T21" fmla="*/ 39 h 42"/>
                <a:gd name="T22" fmla="*/ 32 w 43"/>
                <a:gd name="T23" fmla="*/ 42 h 42"/>
                <a:gd name="T24" fmla="*/ 20 w 43"/>
                <a:gd name="T25" fmla="*/ 42 h 42"/>
                <a:gd name="T26" fmla="*/ 12 w 43"/>
                <a:gd name="T27" fmla="*/ 42 h 42"/>
                <a:gd name="T28" fmla="*/ 4 w 43"/>
                <a:gd name="T29" fmla="*/ 39 h 42"/>
                <a:gd name="T30" fmla="*/ 0 w 43"/>
                <a:gd name="T31" fmla="*/ 31 h 42"/>
                <a:gd name="T32" fmla="*/ 0 w 43"/>
                <a:gd name="T33" fmla="*/ 23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2"/>
                <a:gd name="T53" fmla="*/ 43 w 43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2">
                  <a:moveTo>
                    <a:pt x="0" y="23"/>
                  </a:moveTo>
                  <a:lnTo>
                    <a:pt x="0" y="15"/>
                  </a:lnTo>
                  <a:lnTo>
                    <a:pt x="4" y="7"/>
                  </a:lnTo>
                  <a:lnTo>
                    <a:pt x="12" y="3"/>
                  </a:lnTo>
                  <a:lnTo>
                    <a:pt x="20" y="0"/>
                  </a:lnTo>
                  <a:lnTo>
                    <a:pt x="32" y="3"/>
                  </a:lnTo>
                  <a:lnTo>
                    <a:pt x="35" y="7"/>
                  </a:lnTo>
                  <a:lnTo>
                    <a:pt x="43" y="15"/>
                  </a:lnTo>
                  <a:lnTo>
                    <a:pt x="43" y="23"/>
                  </a:lnTo>
                  <a:lnTo>
                    <a:pt x="43" y="31"/>
                  </a:lnTo>
                  <a:lnTo>
                    <a:pt x="35" y="39"/>
                  </a:lnTo>
                  <a:lnTo>
                    <a:pt x="32" y="42"/>
                  </a:lnTo>
                  <a:lnTo>
                    <a:pt x="20" y="42"/>
                  </a:lnTo>
                  <a:lnTo>
                    <a:pt x="12" y="42"/>
                  </a:lnTo>
                  <a:lnTo>
                    <a:pt x="4" y="39"/>
                  </a:lnTo>
                  <a:lnTo>
                    <a:pt x="0" y="31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36" name="Freeform 205"/>
            <p:cNvSpPr>
              <a:spLocks/>
            </p:cNvSpPr>
            <p:nvPr/>
          </p:nvSpPr>
          <p:spPr bwMode="auto">
            <a:xfrm>
              <a:off x="4012" y="2386"/>
              <a:ext cx="43" cy="42"/>
            </a:xfrm>
            <a:custGeom>
              <a:avLst/>
              <a:gdLst>
                <a:gd name="T0" fmla="*/ 0 w 43"/>
                <a:gd name="T1" fmla="*/ 23 h 42"/>
                <a:gd name="T2" fmla="*/ 0 w 43"/>
                <a:gd name="T3" fmla="*/ 15 h 42"/>
                <a:gd name="T4" fmla="*/ 4 w 43"/>
                <a:gd name="T5" fmla="*/ 7 h 42"/>
                <a:gd name="T6" fmla="*/ 12 w 43"/>
                <a:gd name="T7" fmla="*/ 3 h 42"/>
                <a:gd name="T8" fmla="*/ 20 w 43"/>
                <a:gd name="T9" fmla="*/ 0 h 42"/>
                <a:gd name="T10" fmla="*/ 32 w 43"/>
                <a:gd name="T11" fmla="*/ 3 h 42"/>
                <a:gd name="T12" fmla="*/ 35 w 43"/>
                <a:gd name="T13" fmla="*/ 7 h 42"/>
                <a:gd name="T14" fmla="*/ 43 w 43"/>
                <a:gd name="T15" fmla="*/ 15 h 42"/>
                <a:gd name="T16" fmla="*/ 43 w 43"/>
                <a:gd name="T17" fmla="*/ 23 h 42"/>
                <a:gd name="T18" fmla="*/ 43 w 43"/>
                <a:gd name="T19" fmla="*/ 31 h 42"/>
                <a:gd name="T20" fmla="*/ 35 w 43"/>
                <a:gd name="T21" fmla="*/ 39 h 42"/>
                <a:gd name="T22" fmla="*/ 32 w 43"/>
                <a:gd name="T23" fmla="*/ 42 h 42"/>
                <a:gd name="T24" fmla="*/ 20 w 43"/>
                <a:gd name="T25" fmla="*/ 42 h 42"/>
                <a:gd name="T26" fmla="*/ 12 w 43"/>
                <a:gd name="T27" fmla="*/ 42 h 42"/>
                <a:gd name="T28" fmla="*/ 4 w 43"/>
                <a:gd name="T29" fmla="*/ 39 h 42"/>
                <a:gd name="T30" fmla="*/ 0 w 43"/>
                <a:gd name="T31" fmla="*/ 31 h 42"/>
                <a:gd name="T32" fmla="*/ 0 w 43"/>
                <a:gd name="T33" fmla="*/ 23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2"/>
                <a:gd name="T53" fmla="*/ 43 w 43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2">
                  <a:moveTo>
                    <a:pt x="0" y="23"/>
                  </a:moveTo>
                  <a:lnTo>
                    <a:pt x="0" y="15"/>
                  </a:lnTo>
                  <a:lnTo>
                    <a:pt x="4" y="7"/>
                  </a:lnTo>
                  <a:lnTo>
                    <a:pt x="12" y="3"/>
                  </a:lnTo>
                  <a:lnTo>
                    <a:pt x="20" y="0"/>
                  </a:lnTo>
                  <a:lnTo>
                    <a:pt x="32" y="3"/>
                  </a:lnTo>
                  <a:lnTo>
                    <a:pt x="35" y="7"/>
                  </a:lnTo>
                  <a:lnTo>
                    <a:pt x="43" y="15"/>
                  </a:lnTo>
                  <a:lnTo>
                    <a:pt x="43" y="23"/>
                  </a:lnTo>
                  <a:lnTo>
                    <a:pt x="43" y="31"/>
                  </a:lnTo>
                  <a:lnTo>
                    <a:pt x="35" y="39"/>
                  </a:lnTo>
                  <a:lnTo>
                    <a:pt x="32" y="42"/>
                  </a:lnTo>
                  <a:lnTo>
                    <a:pt x="20" y="42"/>
                  </a:lnTo>
                  <a:lnTo>
                    <a:pt x="12" y="42"/>
                  </a:lnTo>
                  <a:lnTo>
                    <a:pt x="4" y="39"/>
                  </a:lnTo>
                  <a:lnTo>
                    <a:pt x="0" y="31"/>
                  </a:lnTo>
                  <a:lnTo>
                    <a:pt x="0" y="2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37" name="Freeform 206"/>
            <p:cNvSpPr>
              <a:spLocks/>
            </p:cNvSpPr>
            <p:nvPr/>
          </p:nvSpPr>
          <p:spPr bwMode="auto">
            <a:xfrm>
              <a:off x="4012" y="2073"/>
              <a:ext cx="43" cy="43"/>
            </a:xfrm>
            <a:custGeom>
              <a:avLst/>
              <a:gdLst>
                <a:gd name="T0" fmla="*/ 0 w 43"/>
                <a:gd name="T1" fmla="*/ 20 h 43"/>
                <a:gd name="T2" fmla="*/ 0 w 43"/>
                <a:gd name="T3" fmla="*/ 12 h 43"/>
                <a:gd name="T4" fmla="*/ 4 w 43"/>
                <a:gd name="T5" fmla="*/ 4 h 43"/>
                <a:gd name="T6" fmla="*/ 12 w 43"/>
                <a:gd name="T7" fmla="*/ 0 h 43"/>
                <a:gd name="T8" fmla="*/ 20 w 43"/>
                <a:gd name="T9" fmla="*/ 0 h 43"/>
                <a:gd name="T10" fmla="*/ 32 w 43"/>
                <a:gd name="T11" fmla="*/ 0 h 43"/>
                <a:gd name="T12" fmla="*/ 35 w 43"/>
                <a:gd name="T13" fmla="*/ 4 h 43"/>
                <a:gd name="T14" fmla="*/ 43 w 43"/>
                <a:gd name="T15" fmla="*/ 12 h 43"/>
                <a:gd name="T16" fmla="*/ 43 w 43"/>
                <a:gd name="T17" fmla="*/ 20 h 43"/>
                <a:gd name="T18" fmla="*/ 43 w 43"/>
                <a:gd name="T19" fmla="*/ 32 h 43"/>
                <a:gd name="T20" fmla="*/ 35 w 43"/>
                <a:gd name="T21" fmla="*/ 35 h 43"/>
                <a:gd name="T22" fmla="*/ 32 w 43"/>
                <a:gd name="T23" fmla="*/ 43 h 43"/>
                <a:gd name="T24" fmla="*/ 20 w 43"/>
                <a:gd name="T25" fmla="*/ 43 h 43"/>
                <a:gd name="T26" fmla="*/ 12 w 43"/>
                <a:gd name="T27" fmla="*/ 43 h 43"/>
                <a:gd name="T28" fmla="*/ 4 w 43"/>
                <a:gd name="T29" fmla="*/ 35 h 43"/>
                <a:gd name="T30" fmla="*/ 0 w 43"/>
                <a:gd name="T31" fmla="*/ 32 h 43"/>
                <a:gd name="T32" fmla="*/ 0 w 43"/>
                <a:gd name="T33" fmla="*/ 20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3"/>
                <a:gd name="T53" fmla="*/ 43 w 43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3">
                  <a:moveTo>
                    <a:pt x="0" y="20"/>
                  </a:moveTo>
                  <a:lnTo>
                    <a:pt x="0" y="12"/>
                  </a:lnTo>
                  <a:lnTo>
                    <a:pt x="4" y="4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32" y="0"/>
                  </a:lnTo>
                  <a:lnTo>
                    <a:pt x="35" y="4"/>
                  </a:lnTo>
                  <a:lnTo>
                    <a:pt x="43" y="12"/>
                  </a:lnTo>
                  <a:lnTo>
                    <a:pt x="43" y="20"/>
                  </a:lnTo>
                  <a:lnTo>
                    <a:pt x="43" y="32"/>
                  </a:lnTo>
                  <a:lnTo>
                    <a:pt x="35" y="35"/>
                  </a:lnTo>
                  <a:lnTo>
                    <a:pt x="32" y="43"/>
                  </a:lnTo>
                  <a:lnTo>
                    <a:pt x="20" y="43"/>
                  </a:lnTo>
                  <a:lnTo>
                    <a:pt x="12" y="43"/>
                  </a:lnTo>
                  <a:lnTo>
                    <a:pt x="4" y="35"/>
                  </a:lnTo>
                  <a:lnTo>
                    <a:pt x="0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38" name="Freeform 207"/>
            <p:cNvSpPr>
              <a:spLocks/>
            </p:cNvSpPr>
            <p:nvPr/>
          </p:nvSpPr>
          <p:spPr bwMode="auto">
            <a:xfrm>
              <a:off x="4012" y="2073"/>
              <a:ext cx="43" cy="43"/>
            </a:xfrm>
            <a:custGeom>
              <a:avLst/>
              <a:gdLst>
                <a:gd name="T0" fmla="*/ 0 w 43"/>
                <a:gd name="T1" fmla="*/ 20 h 43"/>
                <a:gd name="T2" fmla="*/ 0 w 43"/>
                <a:gd name="T3" fmla="*/ 12 h 43"/>
                <a:gd name="T4" fmla="*/ 4 w 43"/>
                <a:gd name="T5" fmla="*/ 4 h 43"/>
                <a:gd name="T6" fmla="*/ 12 w 43"/>
                <a:gd name="T7" fmla="*/ 0 h 43"/>
                <a:gd name="T8" fmla="*/ 20 w 43"/>
                <a:gd name="T9" fmla="*/ 0 h 43"/>
                <a:gd name="T10" fmla="*/ 32 w 43"/>
                <a:gd name="T11" fmla="*/ 0 h 43"/>
                <a:gd name="T12" fmla="*/ 35 w 43"/>
                <a:gd name="T13" fmla="*/ 4 h 43"/>
                <a:gd name="T14" fmla="*/ 43 w 43"/>
                <a:gd name="T15" fmla="*/ 12 h 43"/>
                <a:gd name="T16" fmla="*/ 43 w 43"/>
                <a:gd name="T17" fmla="*/ 20 h 43"/>
                <a:gd name="T18" fmla="*/ 43 w 43"/>
                <a:gd name="T19" fmla="*/ 32 h 43"/>
                <a:gd name="T20" fmla="*/ 35 w 43"/>
                <a:gd name="T21" fmla="*/ 35 h 43"/>
                <a:gd name="T22" fmla="*/ 32 w 43"/>
                <a:gd name="T23" fmla="*/ 43 h 43"/>
                <a:gd name="T24" fmla="*/ 20 w 43"/>
                <a:gd name="T25" fmla="*/ 43 h 43"/>
                <a:gd name="T26" fmla="*/ 12 w 43"/>
                <a:gd name="T27" fmla="*/ 43 h 43"/>
                <a:gd name="T28" fmla="*/ 4 w 43"/>
                <a:gd name="T29" fmla="*/ 35 h 43"/>
                <a:gd name="T30" fmla="*/ 0 w 43"/>
                <a:gd name="T31" fmla="*/ 32 h 43"/>
                <a:gd name="T32" fmla="*/ 0 w 43"/>
                <a:gd name="T33" fmla="*/ 20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3"/>
                <a:gd name="T53" fmla="*/ 43 w 43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3">
                  <a:moveTo>
                    <a:pt x="0" y="20"/>
                  </a:moveTo>
                  <a:lnTo>
                    <a:pt x="0" y="12"/>
                  </a:lnTo>
                  <a:lnTo>
                    <a:pt x="4" y="4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32" y="0"/>
                  </a:lnTo>
                  <a:lnTo>
                    <a:pt x="35" y="4"/>
                  </a:lnTo>
                  <a:lnTo>
                    <a:pt x="43" y="12"/>
                  </a:lnTo>
                  <a:lnTo>
                    <a:pt x="43" y="20"/>
                  </a:lnTo>
                  <a:lnTo>
                    <a:pt x="43" y="32"/>
                  </a:lnTo>
                  <a:lnTo>
                    <a:pt x="35" y="35"/>
                  </a:lnTo>
                  <a:lnTo>
                    <a:pt x="32" y="43"/>
                  </a:lnTo>
                  <a:lnTo>
                    <a:pt x="20" y="43"/>
                  </a:lnTo>
                  <a:lnTo>
                    <a:pt x="12" y="43"/>
                  </a:lnTo>
                  <a:lnTo>
                    <a:pt x="4" y="35"/>
                  </a:lnTo>
                  <a:lnTo>
                    <a:pt x="0" y="32"/>
                  </a:lnTo>
                  <a:lnTo>
                    <a:pt x="0" y="2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39" name="Line 209"/>
            <p:cNvSpPr>
              <a:spLocks noChangeShapeType="1"/>
            </p:cNvSpPr>
            <p:nvPr/>
          </p:nvSpPr>
          <p:spPr bwMode="auto">
            <a:xfrm>
              <a:off x="1562" y="1531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40" name="Line 210"/>
            <p:cNvSpPr>
              <a:spLocks noChangeShapeType="1"/>
            </p:cNvSpPr>
            <p:nvPr/>
          </p:nvSpPr>
          <p:spPr bwMode="auto">
            <a:xfrm>
              <a:off x="1028" y="1531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41" name="Line 211"/>
            <p:cNvSpPr>
              <a:spLocks noChangeShapeType="1"/>
            </p:cNvSpPr>
            <p:nvPr/>
          </p:nvSpPr>
          <p:spPr bwMode="auto">
            <a:xfrm>
              <a:off x="1562" y="1593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42" name="Line 212"/>
            <p:cNvSpPr>
              <a:spLocks noChangeShapeType="1"/>
            </p:cNvSpPr>
            <p:nvPr/>
          </p:nvSpPr>
          <p:spPr bwMode="auto">
            <a:xfrm>
              <a:off x="1028" y="1593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43" name="Line 213"/>
            <p:cNvSpPr>
              <a:spLocks noChangeShapeType="1"/>
            </p:cNvSpPr>
            <p:nvPr/>
          </p:nvSpPr>
          <p:spPr bwMode="auto">
            <a:xfrm>
              <a:off x="1562" y="1656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44" name="Line 214"/>
            <p:cNvSpPr>
              <a:spLocks noChangeShapeType="1"/>
            </p:cNvSpPr>
            <p:nvPr/>
          </p:nvSpPr>
          <p:spPr bwMode="auto">
            <a:xfrm>
              <a:off x="1028" y="1656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45" name="Line 215"/>
            <p:cNvSpPr>
              <a:spLocks noChangeShapeType="1"/>
            </p:cNvSpPr>
            <p:nvPr/>
          </p:nvSpPr>
          <p:spPr bwMode="auto">
            <a:xfrm>
              <a:off x="1562" y="1718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46" name="Line 216"/>
            <p:cNvSpPr>
              <a:spLocks noChangeShapeType="1"/>
            </p:cNvSpPr>
            <p:nvPr/>
          </p:nvSpPr>
          <p:spPr bwMode="auto">
            <a:xfrm>
              <a:off x="1028" y="1718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47" name="Line 217"/>
            <p:cNvSpPr>
              <a:spLocks noChangeShapeType="1"/>
            </p:cNvSpPr>
            <p:nvPr/>
          </p:nvSpPr>
          <p:spPr bwMode="auto">
            <a:xfrm>
              <a:off x="1562" y="1781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48" name="Line 218"/>
            <p:cNvSpPr>
              <a:spLocks noChangeShapeType="1"/>
            </p:cNvSpPr>
            <p:nvPr/>
          </p:nvSpPr>
          <p:spPr bwMode="auto">
            <a:xfrm>
              <a:off x="1028" y="1781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49" name="Line 219"/>
            <p:cNvSpPr>
              <a:spLocks noChangeShapeType="1"/>
            </p:cNvSpPr>
            <p:nvPr/>
          </p:nvSpPr>
          <p:spPr bwMode="auto">
            <a:xfrm>
              <a:off x="1562" y="1843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50" name="Line 220"/>
            <p:cNvSpPr>
              <a:spLocks noChangeShapeType="1"/>
            </p:cNvSpPr>
            <p:nvPr/>
          </p:nvSpPr>
          <p:spPr bwMode="auto">
            <a:xfrm>
              <a:off x="1028" y="1843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51" name="Line 221"/>
            <p:cNvSpPr>
              <a:spLocks noChangeShapeType="1"/>
            </p:cNvSpPr>
            <p:nvPr/>
          </p:nvSpPr>
          <p:spPr bwMode="auto">
            <a:xfrm>
              <a:off x="1562" y="1906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52" name="Line 222"/>
            <p:cNvSpPr>
              <a:spLocks noChangeShapeType="1"/>
            </p:cNvSpPr>
            <p:nvPr/>
          </p:nvSpPr>
          <p:spPr bwMode="auto">
            <a:xfrm>
              <a:off x="1028" y="1906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53" name="Line 223"/>
            <p:cNvSpPr>
              <a:spLocks noChangeShapeType="1"/>
            </p:cNvSpPr>
            <p:nvPr/>
          </p:nvSpPr>
          <p:spPr bwMode="auto">
            <a:xfrm>
              <a:off x="1562" y="1968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54" name="Line 224"/>
            <p:cNvSpPr>
              <a:spLocks noChangeShapeType="1"/>
            </p:cNvSpPr>
            <p:nvPr/>
          </p:nvSpPr>
          <p:spPr bwMode="auto">
            <a:xfrm>
              <a:off x="1028" y="1968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55" name="Line 225"/>
            <p:cNvSpPr>
              <a:spLocks noChangeShapeType="1"/>
            </p:cNvSpPr>
            <p:nvPr/>
          </p:nvSpPr>
          <p:spPr bwMode="auto">
            <a:xfrm>
              <a:off x="1562" y="2030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56" name="Line 226"/>
            <p:cNvSpPr>
              <a:spLocks noChangeShapeType="1"/>
            </p:cNvSpPr>
            <p:nvPr/>
          </p:nvSpPr>
          <p:spPr bwMode="auto">
            <a:xfrm>
              <a:off x="1028" y="2030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57" name="Line 227"/>
            <p:cNvSpPr>
              <a:spLocks noChangeShapeType="1"/>
            </p:cNvSpPr>
            <p:nvPr/>
          </p:nvSpPr>
          <p:spPr bwMode="auto">
            <a:xfrm>
              <a:off x="1562" y="2093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58" name="Line 228"/>
            <p:cNvSpPr>
              <a:spLocks noChangeShapeType="1"/>
            </p:cNvSpPr>
            <p:nvPr/>
          </p:nvSpPr>
          <p:spPr bwMode="auto">
            <a:xfrm>
              <a:off x="1028" y="2093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59" name="Line 229"/>
            <p:cNvSpPr>
              <a:spLocks noChangeShapeType="1"/>
            </p:cNvSpPr>
            <p:nvPr/>
          </p:nvSpPr>
          <p:spPr bwMode="auto">
            <a:xfrm>
              <a:off x="1562" y="2155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60" name="Line 230"/>
            <p:cNvSpPr>
              <a:spLocks noChangeShapeType="1"/>
            </p:cNvSpPr>
            <p:nvPr/>
          </p:nvSpPr>
          <p:spPr bwMode="auto">
            <a:xfrm>
              <a:off x="1028" y="2155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61" name="Line 231"/>
            <p:cNvSpPr>
              <a:spLocks noChangeShapeType="1"/>
            </p:cNvSpPr>
            <p:nvPr/>
          </p:nvSpPr>
          <p:spPr bwMode="auto">
            <a:xfrm>
              <a:off x="1562" y="2218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62" name="Line 232"/>
            <p:cNvSpPr>
              <a:spLocks noChangeShapeType="1"/>
            </p:cNvSpPr>
            <p:nvPr/>
          </p:nvSpPr>
          <p:spPr bwMode="auto">
            <a:xfrm>
              <a:off x="1028" y="2218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63" name="Line 233"/>
            <p:cNvSpPr>
              <a:spLocks noChangeShapeType="1"/>
            </p:cNvSpPr>
            <p:nvPr/>
          </p:nvSpPr>
          <p:spPr bwMode="auto">
            <a:xfrm>
              <a:off x="1562" y="2280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64" name="Line 234"/>
            <p:cNvSpPr>
              <a:spLocks noChangeShapeType="1"/>
            </p:cNvSpPr>
            <p:nvPr/>
          </p:nvSpPr>
          <p:spPr bwMode="auto">
            <a:xfrm>
              <a:off x="1028" y="2280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65" name="Line 235"/>
            <p:cNvSpPr>
              <a:spLocks noChangeShapeType="1"/>
            </p:cNvSpPr>
            <p:nvPr/>
          </p:nvSpPr>
          <p:spPr bwMode="auto">
            <a:xfrm>
              <a:off x="1562" y="2343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66" name="Line 236"/>
            <p:cNvSpPr>
              <a:spLocks noChangeShapeType="1"/>
            </p:cNvSpPr>
            <p:nvPr/>
          </p:nvSpPr>
          <p:spPr bwMode="auto">
            <a:xfrm>
              <a:off x="1028" y="2343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67" name="Line 237"/>
            <p:cNvSpPr>
              <a:spLocks noChangeShapeType="1"/>
            </p:cNvSpPr>
            <p:nvPr/>
          </p:nvSpPr>
          <p:spPr bwMode="auto">
            <a:xfrm>
              <a:off x="1562" y="2405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68" name="Line 238"/>
            <p:cNvSpPr>
              <a:spLocks noChangeShapeType="1"/>
            </p:cNvSpPr>
            <p:nvPr/>
          </p:nvSpPr>
          <p:spPr bwMode="auto">
            <a:xfrm>
              <a:off x="1028" y="2405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69" name="Line 239"/>
            <p:cNvSpPr>
              <a:spLocks noChangeShapeType="1"/>
            </p:cNvSpPr>
            <p:nvPr/>
          </p:nvSpPr>
          <p:spPr bwMode="auto">
            <a:xfrm>
              <a:off x="1562" y="2468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70" name="Line 240"/>
            <p:cNvSpPr>
              <a:spLocks noChangeShapeType="1"/>
            </p:cNvSpPr>
            <p:nvPr/>
          </p:nvSpPr>
          <p:spPr bwMode="auto">
            <a:xfrm>
              <a:off x="1028" y="2468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71" name="Line 241"/>
            <p:cNvSpPr>
              <a:spLocks noChangeShapeType="1"/>
            </p:cNvSpPr>
            <p:nvPr/>
          </p:nvSpPr>
          <p:spPr bwMode="auto">
            <a:xfrm>
              <a:off x="1562" y="2530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72" name="Line 242"/>
            <p:cNvSpPr>
              <a:spLocks noChangeShapeType="1"/>
            </p:cNvSpPr>
            <p:nvPr/>
          </p:nvSpPr>
          <p:spPr bwMode="auto">
            <a:xfrm>
              <a:off x="1028" y="2530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73" name="Line 243"/>
            <p:cNvSpPr>
              <a:spLocks noChangeShapeType="1"/>
            </p:cNvSpPr>
            <p:nvPr/>
          </p:nvSpPr>
          <p:spPr bwMode="auto">
            <a:xfrm>
              <a:off x="1562" y="2592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74" name="Line 244"/>
            <p:cNvSpPr>
              <a:spLocks noChangeShapeType="1"/>
            </p:cNvSpPr>
            <p:nvPr/>
          </p:nvSpPr>
          <p:spPr bwMode="auto">
            <a:xfrm>
              <a:off x="1028" y="2592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75" name="Line 245"/>
            <p:cNvSpPr>
              <a:spLocks noChangeShapeType="1"/>
            </p:cNvSpPr>
            <p:nvPr/>
          </p:nvSpPr>
          <p:spPr bwMode="auto">
            <a:xfrm>
              <a:off x="1562" y="2655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76" name="Line 246"/>
            <p:cNvSpPr>
              <a:spLocks noChangeShapeType="1"/>
            </p:cNvSpPr>
            <p:nvPr/>
          </p:nvSpPr>
          <p:spPr bwMode="auto">
            <a:xfrm>
              <a:off x="1028" y="2655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77" name="Line 247"/>
            <p:cNvSpPr>
              <a:spLocks noChangeShapeType="1"/>
            </p:cNvSpPr>
            <p:nvPr/>
          </p:nvSpPr>
          <p:spPr bwMode="auto">
            <a:xfrm>
              <a:off x="1562" y="2717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78" name="Line 248"/>
            <p:cNvSpPr>
              <a:spLocks noChangeShapeType="1"/>
            </p:cNvSpPr>
            <p:nvPr/>
          </p:nvSpPr>
          <p:spPr bwMode="auto">
            <a:xfrm>
              <a:off x="1028" y="2717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79" name="Line 249"/>
            <p:cNvSpPr>
              <a:spLocks noChangeShapeType="1"/>
            </p:cNvSpPr>
            <p:nvPr/>
          </p:nvSpPr>
          <p:spPr bwMode="auto">
            <a:xfrm>
              <a:off x="1562" y="2780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80" name="Line 250"/>
            <p:cNvSpPr>
              <a:spLocks noChangeShapeType="1"/>
            </p:cNvSpPr>
            <p:nvPr/>
          </p:nvSpPr>
          <p:spPr bwMode="auto">
            <a:xfrm>
              <a:off x="1028" y="2780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81" name="Line 251"/>
            <p:cNvSpPr>
              <a:spLocks noChangeShapeType="1"/>
            </p:cNvSpPr>
            <p:nvPr/>
          </p:nvSpPr>
          <p:spPr bwMode="auto">
            <a:xfrm>
              <a:off x="1562" y="2951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82" name="Line 252"/>
            <p:cNvSpPr>
              <a:spLocks noChangeShapeType="1"/>
            </p:cNvSpPr>
            <p:nvPr/>
          </p:nvSpPr>
          <p:spPr bwMode="auto">
            <a:xfrm>
              <a:off x="1028" y="2951"/>
              <a:ext cx="1" cy="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83" name="Line 253"/>
            <p:cNvSpPr>
              <a:spLocks noChangeShapeType="1"/>
            </p:cNvSpPr>
            <p:nvPr/>
          </p:nvSpPr>
          <p:spPr bwMode="auto">
            <a:xfrm>
              <a:off x="1562" y="3014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84" name="Line 254"/>
            <p:cNvSpPr>
              <a:spLocks noChangeShapeType="1"/>
            </p:cNvSpPr>
            <p:nvPr/>
          </p:nvSpPr>
          <p:spPr bwMode="auto">
            <a:xfrm>
              <a:off x="1028" y="3014"/>
              <a:ext cx="1" cy="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85" name="Freeform 255"/>
            <p:cNvSpPr>
              <a:spLocks/>
            </p:cNvSpPr>
            <p:nvPr/>
          </p:nvSpPr>
          <p:spPr bwMode="auto">
            <a:xfrm>
              <a:off x="1008" y="2386"/>
              <a:ext cx="43" cy="42"/>
            </a:xfrm>
            <a:custGeom>
              <a:avLst/>
              <a:gdLst>
                <a:gd name="T0" fmla="*/ 0 w 43"/>
                <a:gd name="T1" fmla="*/ 19 h 42"/>
                <a:gd name="T2" fmla="*/ 0 w 43"/>
                <a:gd name="T3" fmla="*/ 11 h 42"/>
                <a:gd name="T4" fmla="*/ 4 w 43"/>
                <a:gd name="T5" fmla="*/ 3 h 42"/>
                <a:gd name="T6" fmla="*/ 12 w 43"/>
                <a:gd name="T7" fmla="*/ 0 h 42"/>
                <a:gd name="T8" fmla="*/ 20 w 43"/>
                <a:gd name="T9" fmla="*/ 0 h 42"/>
                <a:gd name="T10" fmla="*/ 31 w 43"/>
                <a:gd name="T11" fmla="*/ 0 h 42"/>
                <a:gd name="T12" fmla="*/ 35 w 43"/>
                <a:gd name="T13" fmla="*/ 3 h 42"/>
                <a:gd name="T14" fmla="*/ 43 w 43"/>
                <a:gd name="T15" fmla="*/ 11 h 42"/>
                <a:gd name="T16" fmla="*/ 43 w 43"/>
                <a:gd name="T17" fmla="*/ 19 h 42"/>
                <a:gd name="T18" fmla="*/ 43 w 43"/>
                <a:gd name="T19" fmla="*/ 31 h 42"/>
                <a:gd name="T20" fmla="*/ 35 w 43"/>
                <a:gd name="T21" fmla="*/ 35 h 42"/>
                <a:gd name="T22" fmla="*/ 31 w 43"/>
                <a:gd name="T23" fmla="*/ 42 h 42"/>
                <a:gd name="T24" fmla="*/ 20 w 43"/>
                <a:gd name="T25" fmla="*/ 42 h 42"/>
                <a:gd name="T26" fmla="*/ 12 w 43"/>
                <a:gd name="T27" fmla="*/ 42 h 42"/>
                <a:gd name="T28" fmla="*/ 4 w 43"/>
                <a:gd name="T29" fmla="*/ 35 h 42"/>
                <a:gd name="T30" fmla="*/ 0 w 43"/>
                <a:gd name="T31" fmla="*/ 31 h 42"/>
                <a:gd name="T32" fmla="*/ 0 w 43"/>
                <a:gd name="T33" fmla="*/ 19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2"/>
                <a:gd name="T53" fmla="*/ 43 w 43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2">
                  <a:moveTo>
                    <a:pt x="0" y="19"/>
                  </a:moveTo>
                  <a:lnTo>
                    <a:pt x="0" y="11"/>
                  </a:lnTo>
                  <a:lnTo>
                    <a:pt x="4" y="3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31" y="0"/>
                  </a:lnTo>
                  <a:lnTo>
                    <a:pt x="35" y="3"/>
                  </a:lnTo>
                  <a:lnTo>
                    <a:pt x="43" y="11"/>
                  </a:lnTo>
                  <a:lnTo>
                    <a:pt x="43" y="19"/>
                  </a:lnTo>
                  <a:lnTo>
                    <a:pt x="43" y="31"/>
                  </a:lnTo>
                  <a:lnTo>
                    <a:pt x="35" y="35"/>
                  </a:lnTo>
                  <a:lnTo>
                    <a:pt x="31" y="42"/>
                  </a:lnTo>
                  <a:lnTo>
                    <a:pt x="20" y="42"/>
                  </a:lnTo>
                  <a:lnTo>
                    <a:pt x="12" y="42"/>
                  </a:lnTo>
                  <a:lnTo>
                    <a:pt x="4" y="35"/>
                  </a:lnTo>
                  <a:lnTo>
                    <a:pt x="0" y="31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86" name="Freeform 256"/>
            <p:cNvSpPr>
              <a:spLocks/>
            </p:cNvSpPr>
            <p:nvPr/>
          </p:nvSpPr>
          <p:spPr bwMode="auto">
            <a:xfrm>
              <a:off x="1008" y="2386"/>
              <a:ext cx="43" cy="42"/>
            </a:xfrm>
            <a:custGeom>
              <a:avLst/>
              <a:gdLst>
                <a:gd name="T0" fmla="*/ 0 w 43"/>
                <a:gd name="T1" fmla="*/ 19 h 42"/>
                <a:gd name="T2" fmla="*/ 0 w 43"/>
                <a:gd name="T3" fmla="*/ 11 h 42"/>
                <a:gd name="T4" fmla="*/ 4 w 43"/>
                <a:gd name="T5" fmla="*/ 3 h 42"/>
                <a:gd name="T6" fmla="*/ 12 w 43"/>
                <a:gd name="T7" fmla="*/ 0 h 42"/>
                <a:gd name="T8" fmla="*/ 20 w 43"/>
                <a:gd name="T9" fmla="*/ 0 h 42"/>
                <a:gd name="T10" fmla="*/ 31 w 43"/>
                <a:gd name="T11" fmla="*/ 0 h 42"/>
                <a:gd name="T12" fmla="*/ 35 w 43"/>
                <a:gd name="T13" fmla="*/ 3 h 42"/>
                <a:gd name="T14" fmla="*/ 43 w 43"/>
                <a:gd name="T15" fmla="*/ 11 h 42"/>
                <a:gd name="T16" fmla="*/ 43 w 43"/>
                <a:gd name="T17" fmla="*/ 19 h 42"/>
                <a:gd name="T18" fmla="*/ 43 w 43"/>
                <a:gd name="T19" fmla="*/ 31 h 42"/>
                <a:gd name="T20" fmla="*/ 35 w 43"/>
                <a:gd name="T21" fmla="*/ 35 h 42"/>
                <a:gd name="T22" fmla="*/ 31 w 43"/>
                <a:gd name="T23" fmla="*/ 42 h 42"/>
                <a:gd name="T24" fmla="*/ 20 w 43"/>
                <a:gd name="T25" fmla="*/ 42 h 42"/>
                <a:gd name="T26" fmla="*/ 12 w 43"/>
                <a:gd name="T27" fmla="*/ 42 h 42"/>
                <a:gd name="T28" fmla="*/ 4 w 43"/>
                <a:gd name="T29" fmla="*/ 35 h 42"/>
                <a:gd name="T30" fmla="*/ 0 w 43"/>
                <a:gd name="T31" fmla="*/ 31 h 42"/>
                <a:gd name="T32" fmla="*/ 0 w 43"/>
                <a:gd name="T33" fmla="*/ 19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2"/>
                <a:gd name="T53" fmla="*/ 43 w 43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2">
                  <a:moveTo>
                    <a:pt x="0" y="19"/>
                  </a:moveTo>
                  <a:lnTo>
                    <a:pt x="0" y="11"/>
                  </a:lnTo>
                  <a:lnTo>
                    <a:pt x="4" y="3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31" y="0"/>
                  </a:lnTo>
                  <a:lnTo>
                    <a:pt x="35" y="3"/>
                  </a:lnTo>
                  <a:lnTo>
                    <a:pt x="43" y="11"/>
                  </a:lnTo>
                  <a:lnTo>
                    <a:pt x="43" y="19"/>
                  </a:lnTo>
                  <a:lnTo>
                    <a:pt x="43" y="31"/>
                  </a:lnTo>
                  <a:lnTo>
                    <a:pt x="35" y="35"/>
                  </a:lnTo>
                  <a:lnTo>
                    <a:pt x="31" y="42"/>
                  </a:lnTo>
                  <a:lnTo>
                    <a:pt x="20" y="42"/>
                  </a:lnTo>
                  <a:lnTo>
                    <a:pt x="12" y="42"/>
                  </a:lnTo>
                  <a:lnTo>
                    <a:pt x="4" y="35"/>
                  </a:lnTo>
                  <a:lnTo>
                    <a:pt x="0" y="31"/>
                  </a:lnTo>
                  <a:lnTo>
                    <a:pt x="0" y="19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87" name="Freeform 257"/>
            <p:cNvSpPr>
              <a:spLocks/>
            </p:cNvSpPr>
            <p:nvPr/>
          </p:nvSpPr>
          <p:spPr bwMode="auto">
            <a:xfrm>
              <a:off x="1008" y="2635"/>
              <a:ext cx="43" cy="43"/>
            </a:xfrm>
            <a:custGeom>
              <a:avLst/>
              <a:gdLst>
                <a:gd name="T0" fmla="*/ 0 w 43"/>
                <a:gd name="T1" fmla="*/ 24 h 43"/>
                <a:gd name="T2" fmla="*/ 0 w 43"/>
                <a:gd name="T3" fmla="*/ 12 h 43"/>
                <a:gd name="T4" fmla="*/ 4 w 43"/>
                <a:gd name="T5" fmla="*/ 8 h 43"/>
                <a:gd name="T6" fmla="*/ 12 w 43"/>
                <a:gd name="T7" fmla="*/ 0 h 43"/>
                <a:gd name="T8" fmla="*/ 20 w 43"/>
                <a:gd name="T9" fmla="*/ 0 h 43"/>
                <a:gd name="T10" fmla="*/ 28 w 43"/>
                <a:gd name="T11" fmla="*/ 0 h 43"/>
                <a:gd name="T12" fmla="*/ 35 w 43"/>
                <a:gd name="T13" fmla="*/ 8 h 43"/>
                <a:gd name="T14" fmla="*/ 39 w 43"/>
                <a:gd name="T15" fmla="*/ 12 h 43"/>
                <a:gd name="T16" fmla="*/ 43 w 43"/>
                <a:gd name="T17" fmla="*/ 24 h 43"/>
                <a:gd name="T18" fmla="*/ 39 w 43"/>
                <a:gd name="T19" fmla="*/ 32 h 43"/>
                <a:gd name="T20" fmla="*/ 35 w 43"/>
                <a:gd name="T21" fmla="*/ 39 h 43"/>
                <a:gd name="T22" fmla="*/ 28 w 43"/>
                <a:gd name="T23" fmla="*/ 43 h 43"/>
                <a:gd name="T24" fmla="*/ 20 w 43"/>
                <a:gd name="T25" fmla="*/ 43 h 43"/>
                <a:gd name="T26" fmla="*/ 12 w 43"/>
                <a:gd name="T27" fmla="*/ 43 h 43"/>
                <a:gd name="T28" fmla="*/ 4 w 43"/>
                <a:gd name="T29" fmla="*/ 39 h 43"/>
                <a:gd name="T30" fmla="*/ 0 w 43"/>
                <a:gd name="T31" fmla="*/ 32 h 43"/>
                <a:gd name="T32" fmla="*/ 0 w 43"/>
                <a:gd name="T33" fmla="*/ 24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3"/>
                <a:gd name="T53" fmla="*/ 43 w 43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3">
                  <a:moveTo>
                    <a:pt x="0" y="24"/>
                  </a:moveTo>
                  <a:lnTo>
                    <a:pt x="0" y="12"/>
                  </a:lnTo>
                  <a:lnTo>
                    <a:pt x="4" y="8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5" y="8"/>
                  </a:lnTo>
                  <a:lnTo>
                    <a:pt x="39" y="12"/>
                  </a:lnTo>
                  <a:lnTo>
                    <a:pt x="43" y="24"/>
                  </a:lnTo>
                  <a:lnTo>
                    <a:pt x="39" y="32"/>
                  </a:lnTo>
                  <a:lnTo>
                    <a:pt x="35" y="39"/>
                  </a:lnTo>
                  <a:lnTo>
                    <a:pt x="28" y="43"/>
                  </a:lnTo>
                  <a:lnTo>
                    <a:pt x="20" y="43"/>
                  </a:lnTo>
                  <a:lnTo>
                    <a:pt x="12" y="43"/>
                  </a:lnTo>
                  <a:lnTo>
                    <a:pt x="4" y="39"/>
                  </a:lnTo>
                  <a:lnTo>
                    <a:pt x="0" y="3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88" name="Freeform 258"/>
            <p:cNvSpPr>
              <a:spLocks/>
            </p:cNvSpPr>
            <p:nvPr/>
          </p:nvSpPr>
          <p:spPr bwMode="auto">
            <a:xfrm>
              <a:off x="1008" y="2635"/>
              <a:ext cx="43" cy="43"/>
            </a:xfrm>
            <a:custGeom>
              <a:avLst/>
              <a:gdLst>
                <a:gd name="T0" fmla="*/ 0 w 43"/>
                <a:gd name="T1" fmla="*/ 24 h 43"/>
                <a:gd name="T2" fmla="*/ 0 w 43"/>
                <a:gd name="T3" fmla="*/ 12 h 43"/>
                <a:gd name="T4" fmla="*/ 4 w 43"/>
                <a:gd name="T5" fmla="*/ 8 h 43"/>
                <a:gd name="T6" fmla="*/ 12 w 43"/>
                <a:gd name="T7" fmla="*/ 0 h 43"/>
                <a:gd name="T8" fmla="*/ 20 w 43"/>
                <a:gd name="T9" fmla="*/ 0 h 43"/>
                <a:gd name="T10" fmla="*/ 28 w 43"/>
                <a:gd name="T11" fmla="*/ 0 h 43"/>
                <a:gd name="T12" fmla="*/ 35 w 43"/>
                <a:gd name="T13" fmla="*/ 8 h 43"/>
                <a:gd name="T14" fmla="*/ 39 w 43"/>
                <a:gd name="T15" fmla="*/ 12 h 43"/>
                <a:gd name="T16" fmla="*/ 43 w 43"/>
                <a:gd name="T17" fmla="*/ 24 h 43"/>
                <a:gd name="T18" fmla="*/ 39 w 43"/>
                <a:gd name="T19" fmla="*/ 32 h 43"/>
                <a:gd name="T20" fmla="*/ 35 w 43"/>
                <a:gd name="T21" fmla="*/ 39 h 43"/>
                <a:gd name="T22" fmla="*/ 28 w 43"/>
                <a:gd name="T23" fmla="*/ 43 h 43"/>
                <a:gd name="T24" fmla="*/ 20 w 43"/>
                <a:gd name="T25" fmla="*/ 43 h 43"/>
                <a:gd name="T26" fmla="*/ 12 w 43"/>
                <a:gd name="T27" fmla="*/ 43 h 43"/>
                <a:gd name="T28" fmla="*/ 4 w 43"/>
                <a:gd name="T29" fmla="*/ 39 h 43"/>
                <a:gd name="T30" fmla="*/ 0 w 43"/>
                <a:gd name="T31" fmla="*/ 32 h 43"/>
                <a:gd name="T32" fmla="*/ 0 w 43"/>
                <a:gd name="T33" fmla="*/ 24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3"/>
                <a:gd name="T53" fmla="*/ 43 w 43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3">
                  <a:moveTo>
                    <a:pt x="0" y="24"/>
                  </a:moveTo>
                  <a:lnTo>
                    <a:pt x="0" y="12"/>
                  </a:lnTo>
                  <a:lnTo>
                    <a:pt x="4" y="8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5" y="8"/>
                  </a:lnTo>
                  <a:lnTo>
                    <a:pt x="39" y="12"/>
                  </a:lnTo>
                  <a:lnTo>
                    <a:pt x="43" y="24"/>
                  </a:lnTo>
                  <a:lnTo>
                    <a:pt x="39" y="32"/>
                  </a:lnTo>
                  <a:lnTo>
                    <a:pt x="35" y="39"/>
                  </a:lnTo>
                  <a:lnTo>
                    <a:pt x="28" y="43"/>
                  </a:lnTo>
                  <a:lnTo>
                    <a:pt x="20" y="43"/>
                  </a:lnTo>
                  <a:lnTo>
                    <a:pt x="12" y="43"/>
                  </a:lnTo>
                  <a:lnTo>
                    <a:pt x="4" y="39"/>
                  </a:lnTo>
                  <a:lnTo>
                    <a:pt x="0" y="32"/>
                  </a:lnTo>
                  <a:lnTo>
                    <a:pt x="0" y="24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89" name="Freeform 259"/>
            <p:cNvSpPr>
              <a:spLocks/>
            </p:cNvSpPr>
            <p:nvPr/>
          </p:nvSpPr>
          <p:spPr bwMode="auto">
            <a:xfrm>
              <a:off x="1543" y="2706"/>
              <a:ext cx="43" cy="46"/>
            </a:xfrm>
            <a:custGeom>
              <a:avLst/>
              <a:gdLst>
                <a:gd name="T0" fmla="*/ 0 w 43"/>
                <a:gd name="T1" fmla="*/ 23 h 46"/>
                <a:gd name="T2" fmla="*/ 0 w 43"/>
                <a:gd name="T3" fmla="*/ 15 h 46"/>
                <a:gd name="T4" fmla="*/ 4 w 43"/>
                <a:gd name="T5" fmla="*/ 7 h 46"/>
                <a:gd name="T6" fmla="*/ 11 w 43"/>
                <a:gd name="T7" fmla="*/ 3 h 46"/>
                <a:gd name="T8" fmla="*/ 19 w 43"/>
                <a:gd name="T9" fmla="*/ 0 h 46"/>
                <a:gd name="T10" fmla="*/ 27 w 43"/>
                <a:gd name="T11" fmla="*/ 3 h 46"/>
                <a:gd name="T12" fmla="*/ 35 w 43"/>
                <a:gd name="T13" fmla="*/ 7 h 46"/>
                <a:gd name="T14" fmla="*/ 39 w 43"/>
                <a:gd name="T15" fmla="*/ 15 h 46"/>
                <a:gd name="T16" fmla="*/ 43 w 43"/>
                <a:gd name="T17" fmla="*/ 23 h 46"/>
                <a:gd name="T18" fmla="*/ 39 w 43"/>
                <a:gd name="T19" fmla="*/ 31 h 46"/>
                <a:gd name="T20" fmla="*/ 35 w 43"/>
                <a:gd name="T21" fmla="*/ 39 h 46"/>
                <a:gd name="T22" fmla="*/ 27 w 43"/>
                <a:gd name="T23" fmla="*/ 42 h 46"/>
                <a:gd name="T24" fmla="*/ 19 w 43"/>
                <a:gd name="T25" fmla="*/ 46 h 46"/>
                <a:gd name="T26" fmla="*/ 11 w 43"/>
                <a:gd name="T27" fmla="*/ 42 h 46"/>
                <a:gd name="T28" fmla="*/ 4 w 43"/>
                <a:gd name="T29" fmla="*/ 39 h 46"/>
                <a:gd name="T30" fmla="*/ 0 w 43"/>
                <a:gd name="T31" fmla="*/ 31 h 46"/>
                <a:gd name="T32" fmla="*/ 0 w 43"/>
                <a:gd name="T33" fmla="*/ 23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6"/>
                <a:gd name="T53" fmla="*/ 43 w 43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6">
                  <a:moveTo>
                    <a:pt x="0" y="23"/>
                  </a:moveTo>
                  <a:lnTo>
                    <a:pt x="0" y="15"/>
                  </a:lnTo>
                  <a:lnTo>
                    <a:pt x="4" y="7"/>
                  </a:lnTo>
                  <a:lnTo>
                    <a:pt x="11" y="3"/>
                  </a:lnTo>
                  <a:lnTo>
                    <a:pt x="19" y="0"/>
                  </a:lnTo>
                  <a:lnTo>
                    <a:pt x="27" y="3"/>
                  </a:lnTo>
                  <a:lnTo>
                    <a:pt x="35" y="7"/>
                  </a:lnTo>
                  <a:lnTo>
                    <a:pt x="39" y="15"/>
                  </a:lnTo>
                  <a:lnTo>
                    <a:pt x="43" y="23"/>
                  </a:lnTo>
                  <a:lnTo>
                    <a:pt x="39" y="31"/>
                  </a:lnTo>
                  <a:lnTo>
                    <a:pt x="35" y="39"/>
                  </a:lnTo>
                  <a:lnTo>
                    <a:pt x="27" y="42"/>
                  </a:lnTo>
                  <a:lnTo>
                    <a:pt x="19" y="46"/>
                  </a:lnTo>
                  <a:lnTo>
                    <a:pt x="11" y="42"/>
                  </a:lnTo>
                  <a:lnTo>
                    <a:pt x="4" y="39"/>
                  </a:lnTo>
                  <a:lnTo>
                    <a:pt x="0" y="31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90" name="Freeform 260"/>
            <p:cNvSpPr>
              <a:spLocks/>
            </p:cNvSpPr>
            <p:nvPr/>
          </p:nvSpPr>
          <p:spPr bwMode="auto">
            <a:xfrm>
              <a:off x="1543" y="2706"/>
              <a:ext cx="43" cy="46"/>
            </a:xfrm>
            <a:custGeom>
              <a:avLst/>
              <a:gdLst>
                <a:gd name="T0" fmla="*/ 0 w 43"/>
                <a:gd name="T1" fmla="*/ 23 h 46"/>
                <a:gd name="T2" fmla="*/ 0 w 43"/>
                <a:gd name="T3" fmla="*/ 15 h 46"/>
                <a:gd name="T4" fmla="*/ 4 w 43"/>
                <a:gd name="T5" fmla="*/ 7 h 46"/>
                <a:gd name="T6" fmla="*/ 11 w 43"/>
                <a:gd name="T7" fmla="*/ 3 h 46"/>
                <a:gd name="T8" fmla="*/ 19 w 43"/>
                <a:gd name="T9" fmla="*/ 0 h 46"/>
                <a:gd name="T10" fmla="*/ 27 w 43"/>
                <a:gd name="T11" fmla="*/ 3 h 46"/>
                <a:gd name="T12" fmla="*/ 35 w 43"/>
                <a:gd name="T13" fmla="*/ 7 h 46"/>
                <a:gd name="T14" fmla="*/ 39 w 43"/>
                <a:gd name="T15" fmla="*/ 15 h 46"/>
                <a:gd name="T16" fmla="*/ 43 w 43"/>
                <a:gd name="T17" fmla="*/ 23 h 46"/>
                <a:gd name="T18" fmla="*/ 39 w 43"/>
                <a:gd name="T19" fmla="*/ 31 h 46"/>
                <a:gd name="T20" fmla="*/ 35 w 43"/>
                <a:gd name="T21" fmla="*/ 39 h 46"/>
                <a:gd name="T22" fmla="*/ 27 w 43"/>
                <a:gd name="T23" fmla="*/ 42 h 46"/>
                <a:gd name="T24" fmla="*/ 19 w 43"/>
                <a:gd name="T25" fmla="*/ 46 h 46"/>
                <a:gd name="T26" fmla="*/ 11 w 43"/>
                <a:gd name="T27" fmla="*/ 42 h 46"/>
                <a:gd name="T28" fmla="*/ 4 w 43"/>
                <a:gd name="T29" fmla="*/ 39 h 46"/>
                <a:gd name="T30" fmla="*/ 0 w 43"/>
                <a:gd name="T31" fmla="*/ 31 h 46"/>
                <a:gd name="T32" fmla="*/ 0 w 43"/>
                <a:gd name="T33" fmla="*/ 23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6"/>
                <a:gd name="T53" fmla="*/ 43 w 43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6">
                  <a:moveTo>
                    <a:pt x="0" y="23"/>
                  </a:moveTo>
                  <a:lnTo>
                    <a:pt x="0" y="15"/>
                  </a:lnTo>
                  <a:lnTo>
                    <a:pt x="4" y="7"/>
                  </a:lnTo>
                  <a:lnTo>
                    <a:pt x="11" y="3"/>
                  </a:lnTo>
                  <a:lnTo>
                    <a:pt x="19" y="0"/>
                  </a:lnTo>
                  <a:lnTo>
                    <a:pt x="27" y="3"/>
                  </a:lnTo>
                  <a:lnTo>
                    <a:pt x="35" y="7"/>
                  </a:lnTo>
                  <a:lnTo>
                    <a:pt x="39" y="15"/>
                  </a:lnTo>
                  <a:lnTo>
                    <a:pt x="43" y="23"/>
                  </a:lnTo>
                  <a:lnTo>
                    <a:pt x="39" y="31"/>
                  </a:lnTo>
                  <a:lnTo>
                    <a:pt x="35" y="39"/>
                  </a:lnTo>
                  <a:lnTo>
                    <a:pt x="27" y="42"/>
                  </a:lnTo>
                  <a:lnTo>
                    <a:pt x="19" y="46"/>
                  </a:lnTo>
                  <a:lnTo>
                    <a:pt x="11" y="42"/>
                  </a:lnTo>
                  <a:lnTo>
                    <a:pt x="4" y="39"/>
                  </a:lnTo>
                  <a:lnTo>
                    <a:pt x="0" y="31"/>
                  </a:lnTo>
                  <a:lnTo>
                    <a:pt x="0" y="2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91" name="Freeform 261"/>
            <p:cNvSpPr>
              <a:spLocks/>
            </p:cNvSpPr>
            <p:nvPr/>
          </p:nvSpPr>
          <p:spPr bwMode="auto">
            <a:xfrm>
              <a:off x="1543" y="2452"/>
              <a:ext cx="43" cy="43"/>
            </a:xfrm>
            <a:custGeom>
              <a:avLst/>
              <a:gdLst>
                <a:gd name="T0" fmla="*/ 0 w 43"/>
                <a:gd name="T1" fmla="*/ 23 h 43"/>
                <a:gd name="T2" fmla="*/ 0 w 43"/>
                <a:gd name="T3" fmla="*/ 12 h 43"/>
                <a:gd name="T4" fmla="*/ 4 w 43"/>
                <a:gd name="T5" fmla="*/ 8 h 43"/>
                <a:gd name="T6" fmla="*/ 11 w 43"/>
                <a:gd name="T7" fmla="*/ 0 h 43"/>
                <a:gd name="T8" fmla="*/ 19 w 43"/>
                <a:gd name="T9" fmla="*/ 0 h 43"/>
                <a:gd name="T10" fmla="*/ 27 w 43"/>
                <a:gd name="T11" fmla="*/ 0 h 43"/>
                <a:gd name="T12" fmla="*/ 35 w 43"/>
                <a:gd name="T13" fmla="*/ 8 h 43"/>
                <a:gd name="T14" fmla="*/ 39 w 43"/>
                <a:gd name="T15" fmla="*/ 12 h 43"/>
                <a:gd name="T16" fmla="*/ 43 w 43"/>
                <a:gd name="T17" fmla="*/ 23 h 43"/>
                <a:gd name="T18" fmla="*/ 39 w 43"/>
                <a:gd name="T19" fmla="*/ 31 h 43"/>
                <a:gd name="T20" fmla="*/ 35 w 43"/>
                <a:gd name="T21" fmla="*/ 39 h 43"/>
                <a:gd name="T22" fmla="*/ 27 w 43"/>
                <a:gd name="T23" fmla="*/ 43 h 43"/>
                <a:gd name="T24" fmla="*/ 19 w 43"/>
                <a:gd name="T25" fmla="*/ 43 h 43"/>
                <a:gd name="T26" fmla="*/ 11 w 43"/>
                <a:gd name="T27" fmla="*/ 43 h 43"/>
                <a:gd name="T28" fmla="*/ 4 w 43"/>
                <a:gd name="T29" fmla="*/ 39 h 43"/>
                <a:gd name="T30" fmla="*/ 0 w 43"/>
                <a:gd name="T31" fmla="*/ 31 h 43"/>
                <a:gd name="T32" fmla="*/ 0 w 43"/>
                <a:gd name="T33" fmla="*/ 23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3"/>
                <a:gd name="T53" fmla="*/ 43 w 43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3">
                  <a:moveTo>
                    <a:pt x="0" y="23"/>
                  </a:moveTo>
                  <a:lnTo>
                    <a:pt x="0" y="12"/>
                  </a:lnTo>
                  <a:lnTo>
                    <a:pt x="4" y="8"/>
                  </a:lnTo>
                  <a:lnTo>
                    <a:pt x="11" y="0"/>
                  </a:lnTo>
                  <a:lnTo>
                    <a:pt x="19" y="0"/>
                  </a:lnTo>
                  <a:lnTo>
                    <a:pt x="27" y="0"/>
                  </a:lnTo>
                  <a:lnTo>
                    <a:pt x="35" y="8"/>
                  </a:lnTo>
                  <a:lnTo>
                    <a:pt x="39" y="12"/>
                  </a:lnTo>
                  <a:lnTo>
                    <a:pt x="43" y="23"/>
                  </a:lnTo>
                  <a:lnTo>
                    <a:pt x="39" y="31"/>
                  </a:lnTo>
                  <a:lnTo>
                    <a:pt x="35" y="39"/>
                  </a:lnTo>
                  <a:lnTo>
                    <a:pt x="27" y="43"/>
                  </a:lnTo>
                  <a:lnTo>
                    <a:pt x="19" y="43"/>
                  </a:lnTo>
                  <a:lnTo>
                    <a:pt x="11" y="43"/>
                  </a:lnTo>
                  <a:lnTo>
                    <a:pt x="4" y="39"/>
                  </a:lnTo>
                  <a:lnTo>
                    <a:pt x="0" y="31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92" name="Freeform 262"/>
            <p:cNvSpPr>
              <a:spLocks/>
            </p:cNvSpPr>
            <p:nvPr/>
          </p:nvSpPr>
          <p:spPr bwMode="auto">
            <a:xfrm>
              <a:off x="1543" y="2452"/>
              <a:ext cx="43" cy="43"/>
            </a:xfrm>
            <a:custGeom>
              <a:avLst/>
              <a:gdLst>
                <a:gd name="T0" fmla="*/ 0 w 43"/>
                <a:gd name="T1" fmla="*/ 23 h 43"/>
                <a:gd name="T2" fmla="*/ 0 w 43"/>
                <a:gd name="T3" fmla="*/ 12 h 43"/>
                <a:gd name="T4" fmla="*/ 4 w 43"/>
                <a:gd name="T5" fmla="*/ 8 h 43"/>
                <a:gd name="T6" fmla="*/ 11 w 43"/>
                <a:gd name="T7" fmla="*/ 0 h 43"/>
                <a:gd name="T8" fmla="*/ 19 w 43"/>
                <a:gd name="T9" fmla="*/ 0 h 43"/>
                <a:gd name="T10" fmla="*/ 27 w 43"/>
                <a:gd name="T11" fmla="*/ 0 h 43"/>
                <a:gd name="T12" fmla="*/ 35 w 43"/>
                <a:gd name="T13" fmla="*/ 8 h 43"/>
                <a:gd name="T14" fmla="*/ 39 w 43"/>
                <a:gd name="T15" fmla="*/ 12 h 43"/>
                <a:gd name="T16" fmla="*/ 43 w 43"/>
                <a:gd name="T17" fmla="*/ 23 h 43"/>
                <a:gd name="T18" fmla="*/ 39 w 43"/>
                <a:gd name="T19" fmla="*/ 31 h 43"/>
                <a:gd name="T20" fmla="*/ 35 w 43"/>
                <a:gd name="T21" fmla="*/ 39 h 43"/>
                <a:gd name="T22" fmla="*/ 27 w 43"/>
                <a:gd name="T23" fmla="*/ 43 h 43"/>
                <a:gd name="T24" fmla="*/ 19 w 43"/>
                <a:gd name="T25" fmla="*/ 43 h 43"/>
                <a:gd name="T26" fmla="*/ 11 w 43"/>
                <a:gd name="T27" fmla="*/ 43 h 43"/>
                <a:gd name="T28" fmla="*/ 4 w 43"/>
                <a:gd name="T29" fmla="*/ 39 h 43"/>
                <a:gd name="T30" fmla="*/ 0 w 43"/>
                <a:gd name="T31" fmla="*/ 31 h 43"/>
                <a:gd name="T32" fmla="*/ 0 w 43"/>
                <a:gd name="T33" fmla="*/ 23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"/>
                <a:gd name="T52" fmla="*/ 0 h 43"/>
                <a:gd name="T53" fmla="*/ 43 w 43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" h="43">
                  <a:moveTo>
                    <a:pt x="0" y="23"/>
                  </a:moveTo>
                  <a:lnTo>
                    <a:pt x="0" y="12"/>
                  </a:lnTo>
                  <a:lnTo>
                    <a:pt x="4" y="8"/>
                  </a:lnTo>
                  <a:lnTo>
                    <a:pt x="11" y="0"/>
                  </a:lnTo>
                  <a:lnTo>
                    <a:pt x="19" y="0"/>
                  </a:lnTo>
                  <a:lnTo>
                    <a:pt x="27" y="0"/>
                  </a:lnTo>
                  <a:lnTo>
                    <a:pt x="35" y="8"/>
                  </a:lnTo>
                  <a:lnTo>
                    <a:pt x="39" y="12"/>
                  </a:lnTo>
                  <a:lnTo>
                    <a:pt x="43" y="23"/>
                  </a:lnTo>
                  <a:lnTo>
                    <a:pt x="39" y="31"/>
                  </a:lnTo>
                  <a:lnTo>
                    <a:pt x="35" y="39"/>
                  </a:lnTo>
                  <a:lnTo>
                    <a:pt x="27" y="43"/>
                  </a:lnTo>
                  <a:lnTo>
                    <a:pt x="19" y="43"/>
                  </a:lnTo>
                  <a:lnTo>
                    <a:pt x="11" y="43"/>
                  </a:lnTo>
                  <a:lnTo>
                    <a:pt x="4" y="39"/>
                  </a:lnTo>
                  <a:lnTo>
                    <a:pt x="0" y="31"/>
                  </a:lnTo>
                  <a:lnTo>
                    <a:pt x="0" y="23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993" name="Text Box 263"/>
            <p:cNvSpPr txBox="1">
              <a:spLocks noChangeArrowheads="1"/>
            </p:cNvSpPr>
            <p:nvPr/>
          </p:nvSpPr>
          <p:spPr bwMode="auto">
            <a:xfrm>
              <a:off x="2381" y="1389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x</a:t>
              </a:r>
            </a:p>
          </p:txBody>
        </p:sp>
        <p:sp>
          <p:nvSpPr>
            <p:cNvPr id="79994" name="Text Box 264"/>
            <p:cNvSpPr txBox="1">
              <a:spLocks noChangeArrowheads="1"/>
            </p:cNvSpPr>
            <p:nvPr/>
          </p:nvSpPr>
          <p:spPr bwMode="auto">
            <a:xfrm>
              <a:off x="68" y="2927"/>
              <a:ext cx="20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z</a:t>
              </a:r>
            </a:p>
          </p:txBody>
        </p:sp>
        <p:sp>
          <p:nvSpPr>
            <p:cNvPr id="79995" name="Text Box 265"/>
            <p:cNvSpPr txBox="1">
              <a:spLocks noChangeArrowheads="1"/>
            </p:cNvSpPr>
            <p:nvPr/>
          </p:nvSpPr>
          <p:spPr bwMode="auto">
            <a:xfrm>
              <a:off x="5420" y="1389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x</a:t>
              </a:r>
            </a:p>
          </p:txBody>
        </p:sp>
        <p:sp>
          <p:nvSpPr>
            <p:cNvPr id="79996" name="Text Box 266"/>
            <p:cNvSpPr txBox="1">
              <a:spLocks noChangeArrowheads="1"/>
            </p:cNvSpPr>
            <p:nvPr/>
          </p:nvSpPr>
          <p:spPr bwMode="auto">
            <a:xfrm>
              <a:off x="3086" y="2927"/>
              <a:ext cx="20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b="1"/>
                <a:t>z</a:t>
              </a:r>
            </a:p>
          </p:txBody>
        </p:sp>
        <p:sp>
          <p:nvSpPr>
            <p:cNvPr id="79997" name="Text Box 267"/>
            <p:cNvSpPr txBox="1">
              <a:spLocks noChangeArrowheads="1"/>
            </p:cNvSpPr>
            <p:nvPr/>
          </p:nvSpPr>
          <p:spPr bwMode="auto">
            <a:xfrm>
              <a:off x="1837" y="2750"/>
              <a:ext cx="89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sz="1400" b="1"/>
                <a:t>Surrounding</a:t>
              </a:r>
              <a:br>
                <a:rPr lang="en-US" altLang="ja-JP" sz="1400" b="1"/>
              </a:br>
              <a:r>
                <a:rPr lang="en-US" altLang="ja-JP" sz="1400" b="1"/>
                <a:t>polygon</a:t>
              </a:r>
            </a:p>
          </p:txBody>
        </p:sp>
        <p:sp>
          <p:nvSpPr>
            <p:cNvPr id="79998" name="Text Box 268"/>
            <p:cNvSpPr txBox="1">
              <a:spLocks noChangeArrowheads="1"/>
            </p:cNvSpPr>
            <p:nvPr/>
          </p:nvSpPr>
          <p:spPr bwMode="auto">
            <a:xfrm>
              <a:off x="4694" y="2205"/>
              <a:ext cx="89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sz="1400" b="1"/>
                <a:t>Surrounding</a:t>
              </a:r>
              <a:br>
                <a:rPr lang="en-US" altLang="ja-JP" sz="1400" b="1"/>
              </a:br>
              <a:r>
                <a:rPr lang="en-US" altLang="ja-JP" sz="1400" b="1"/>
                <a:t>polygon</a:t>
              </a:r>
            </a:p>
          </p:txBody>
        </p:sp>
        <p:sp>
          <p:nvSpPr>
            <p:cNvPr id="79999" name="Text Box 269"/>
            <p:cNvSpPr txBox="1">
              <a:spLocks noChangeArrowheads="1"/>
            </p:cNvSpPr>
            <p:nvPr/>
          </p:nvSpPr>
          <p:spPr bwMode="auto">
            <a:xfrm>
              <a:off x="1989" y="2432"/>
              <a:ext cx="89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sz="1400" b="1"/>
                <a:t>Intersecting</a:t>
              </a:r>
              <a:br>
                <a:rPr lang="en-US" altLang="ja-JP" sz="1400" b="1"/>
              </a:br>
              <a:r>
                <a:rPr lang="en-US" altLang="ja-JP" sz="1400" b="1"/>
                <a:t>polygon</a:t>
              </a:r>
            </a:p>
          </p:txBody>
        </p:sp>
        <p:sp>
          <p:nvSpPr>
            <p:cNvPr id="80000" name="Text Box 270"/>
            <p:cNvSpPr txBox="1">
              <a:spLocks noChangeArrowheads="1"/>
            </p:cNvSpPr>
            <p:nvPr/>
          </p:nvSpPr>
          <p:spPr bwMode="auto">
            <a:xfrm>
              <a:off x="4869" y="1752"/>
              <a:ext cx="89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sz="1400" b="1"/>
                <a:t>Intersecting</a:t>
              </a:r>
              <a:br>
                <a:rPr lang="en-US" altLang="ja-JP" sz="1400" b="1"/>
              </a:br>
              <a:r>
                <a:rPr lang="en-US" altLang="ja-JP" sz="1400" b="1"/>
                <a:t>polygon</a:t>
              </a:r>
            </a:p>
          </p:txBody>
        </p:sp>
        <p:sp>
          <p:nvSpPr>
            <p:cNvPr id="80001" name="Text Box 271"/>
            <p:cNvSpPr txBox="1">
              <a:spLocks noChangeArrowheads="1"/>
            </p:cNvSpPr>
            <p:nvPr/>
          </p:nvSpPr>
          <p:spPr bwMode="auto">
            <a:xfrm>
              <a:off x="1655" y="1661"/>
              <a:ext cx="75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ja-JP" sz="1400" b="1"/>
                <a:t>Contained</a:t>
              </a:r>
              <a:br>
                <a:rPr lang="en-US" altLang="ja-JP" sz="1400" b="1"/>
              </a:br>
              <a:r>
                <a:rPr lang="en-US" altLang="ja-JP" sz="1400" b="1"/>
                <a:t>polygon</a:t>
              </a: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75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400" smtClean="0"/>
              <a:t>Performance of Four Algorithms</a:t>
            </a:r>
            <a:br>
              <a:rPr lang="en-US" altLang="ja-JP" sz="3400" smtClean="0"/>
            </a:br>
            <a:r>
              <a:rPr lang="en-US" altLang="ja-JP" sz="3400" smtClean="0"/>
              <a:t>for Visible-Surface Determination</a:t>
            </a:r>
          </a:p>
        </p:txBody>
      </p:sp>
      <p:graphicFrame>
        <p:nvGraphicFramePr>
          <p:cNvPr id="341053" name="Group 61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01000" cy="4267200"/>
        </p:xfrm>
        <a:graphic>
          <a:graphicData uri="http://schemas.openxmlformats.org/drawingml/2006/table">
            <a:tbl>
              <a:tblPr/>
              <a:tblGrid>
                <a:gridCol w="4437062"/>
                <a:gridCol w="936625"/>
                <a:gridCol w="1152525"/>
                <a:gridCol w="1474788"/>
              </a:tblGrid>
              <a:tr h="711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ja-JP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Algorithm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Number of Polygons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11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Depth 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z-buffer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Scan line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Warnock area subdivision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A49FB-A7FD-41AE-822D-8E31058295FB}" type="slidenum">
              <a:rPr lang="en-US" altLang="ja-JP" smtClean="0"/>
              <a:pPr>
                <a:defRPr/>
              </a:pPr>
              <a:t>76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List-Priority Algorithms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The Painter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s Algorithm</a:t>
            </a:r>
          </a:p>
          <a:p>
            <a:pPr eaLnBrk="1" hangingPunct="1"/>
            <a:r>
              <a:rPr lang="en-US" altLang="ja-JP" smtClean="0"/>
              <a:t>The Depth-Sort Algorithm</a:t>
            </a:r>
          </a:p>
          <a:p>
            <a:pPr eaLnBrk="1" hangingPunct="1"/>
            <a:r>
              <a:rPr lang="en-US" altLang="ja-JP" smtClean="0"/>
              <a:t>Binary Space-Partitioning Trees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The Painter</a:t>
            </a:r>
            <a:r>
              <a:rPr lang="en-US" altLang="ja-JP" smtClean="0">
                <a:latin typeface="Arial" charset="0"/>
              </a:rPr>
              <a:t>’</a:t>
            </a:r>
            <a:r>
              <a:rPr lang="en-US" altLang="ja-JP" smtClean="0"/>
              <a:t>s Algorithm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852738"/>
            <a:ext cx="4581525" cy="2089150"/>
          </a:xfrm>
        </p:spPr>
        <p:txBody>
          <a:bodyPr/>
          <a:lstStyle/>
          <a:p>
            <a:pPr eaLnBrk="1" hangingPunct="1"/>
            <a:r>
              <a:rPr lang="en-US" altLang="ja-JP" smtClean="0"/>
              <a:t>Draw primitives from back to front need for depth comparisons.</a:t>
            </a:r>
          </a:p>
        </p:txBody>
      </p:sp>
      <p:pic>
        <p:nvPicPr>
          <p:cNvPr id="14340" name="Picture 2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628775"/>
            <a:ext cx="32639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22BB8-FD12-4A4F-8D79-735517CFA685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3438</TotalTime>
  <Words>1736</Words>
  <Application>Microsoft Office PowerPoint</Application>
  <PresentationFormat>画面に合わせる (4:3)</PresentationFormat>
  <Paragraphs>839</Paragraphs>
  <Slides>77</Slides>
  <Notes>77</Notes>
  <HiddenSlides>10</HiddenSlides>
  <MMClips>0</MMClips>
  <ScaleCrop>false</ScaleCrop>
  <HeadingPairs>
    <vt:vector size="8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4</vt:i4>
      </vt:variant>
      <vt:variant>
        <vt:lpstr>スライド タイトル</vt:lpstr>
      </vt:variant>
      <vt:variant>
        <vt:i4>77</vt:i4>
      </vt:variant>
    </vt:vector>
  </HeadingPairs>
  <TitlesOfParts>
    <vt:vector size="92" baseType="lpstr">
      <vt:lpstr>Verdana</vt:lpstr>
      <vt:lpstr>ＭＳ Ｐゴシック</vt:lpstr>
      <vt:lpstr>Arial</vt:lpstr>
      <vt:lpstr>Wingdings</vt:lpstr>
      <vt:lpstr>ＭＳ Ｐ明朝</vt:lpstr>
      <vt:lpstr>Times New Roman</vt:lpstr>
      <vt:lpstr>PMingLiU</vt:lpstr>
      <vt:lpstr>Tahoma</vt:lpstr>
      <vt:lpstr>Trebuchet MS</vt:lpstr>
      <vt:lpstr>Courier New</vt:lpstr>
      <vt:lpstr>Profile</vt:lpstr>
      <vt:lpstr>MathType 5.0 Equation</vt:lpstr>
      <vt:lpstr>MathType 6.0 Equation</vt:lpstr>
      <vt:lpstr>Microsoft Equation 3.0</vt:lpstr>
      <vt:lpstr>Microsoft 方程式編輯器 3.0</vt:lpstr>
      <vt:lpstr>Computer Graphics</vt:lpstr>
      <vt:lpstr>Hidden-Surface Removal</vt:lpstr>
      <vt:lpstr>Hidden-Surface Removal =Visible-Surface Determination</vt:lpstr>
      <vt:lpstr>Hidden Surfaces: why care?</vt:lpstr>
      <vt:lpstr>Back-Face Culling = Front Facing</vt:lpstr>
      <vt:lpstr>Back-Face Culling = Front Facing</vt:lpstr>
      <vt:lpstr>Clipping (View Frustum Culling)</vt:lpstr>
      <vt:lpstr>List-Priority Algorithms</vt:lpstr>
      <vt:lpstr>The Painter’s Algorithm</vt:lpstr>
      <vt:lpstr>The Painter’s Algorithm</vt:lpstr>
      <vt:lpstr>The Depth-Sort Algorithm</vt:lpstr>
      <vt:lpstr>Overlap Cases</vt:lpstr>
      <vt:lpstr>Overlap Detection</vt:lpstr>
      <vt:lpstr>Binary Space-Partitioning Trees</vt:lpstr>
      <vt:lpstr>Binary Space-Partitioning Trees</vt:lpstr>
      <vt:lpstr>Binary Space-Partitioning Trees</vt:lpstr>
      <vt:lpstr>Splitting triangles</vt:lpstr>
      <vt:lpstr>BSP Tree Construction</vt:lpstr>
      <vt:lpstr>BSP Tree Display</vt:lpstr>
      <vt:lpstr>Binary Space-Partitioning Trees</vt:lpstr>
      <vt:lpstr>Binary Space-Partitioning Trees</vt:lpstr>
      <vt:lpstr>BSP Tree</vt:lpstr>
      <vt:lpstr>BSP Tree</vt:lpstr>
      <vt:lpstr>BSP Tree</vt:lpstr>
      <vt:lpstr>BSP Tree</vt:lpstr>
      <vt:lpstr>BSP Tree</vt:lpstr>
      <vt:lpstr>BSP Tree</vt:lpstr>
      <vt:lpstr>BSP Tree Traversal</vt:lpstr>
      <vt:lpstr>BSP Tree Traversal</vt:lpstr>
      <vt:lpstr>The z-Buffer Algorithm</vt:lpstr>
      <vt:lpstr>The z-Buffer Algorithm</vt:lpstr>
      <vt:lpstr>The z-Buffer Algorithm</vt:lpstr>
      <vt:lpstr>The z-Buffer Algorithm</vt:lpstr>
      <vt:lpstr>z-Buffer: Example</vt:lpstr>
      <vt:lpstr>The z-Buffer Algorithm</vt:lpstr>
      <vt:lpstr>Scan-Line Algorithm</vt:lpstr>
      <vt:lpstr>Scan-Line Algorithm</vt:lpstr>
      <vt:lpstr>General Scan-Line Algorithm</vt:lpstr>
      <vt:lpstr>Ray Tracing = Ray Casting</vt:lpstr>
      <vt:lpstr>Ray Casting</vt:lpstr>
      <vt:lpstr>Ray Casting (Appel, 1968)</vt:lpstr>
      <vt:lpstr>Ray Casting (Appel, 1968)</vt:lpstr>
      <vt:lpstr>Ray Casting (Appel, 1968)</vt:lpstr>
      <vt:lpstr>Ray Casting (Appel, 1968)</vt:lpstr>
      <vt:lpstr>Ray Casting (Appel, 1968)</vt:lpstr>
      <vt:lpstr>Spatial Partitioning</vt:lpstr>
      <vt:lpstr>Spatial Partitioning</vt:lpstr>
      <vt:lpstr>Spatial Partitioning</vt:lpstr>
      <vt:lpstr>Space Subdivision Approaches</vt:lpstr>
      <vt:lpstr>Space Subdivision Approaches</vt:lpstr>
      <vt:lpstr>Uniform Grid</vt:lpstr>
      <vt:lpstr>Uniform Grid</vt:lpstr>
      <vt:lpstr>Uniform Grid</vt:lpstr>
      <vt:lpstr>Uniform Grid</vt:lpstr>
      <vt:lpstr>Uniform Grid</vt:lpstr>
      <vt:lpstr>Uniform Grid Traversal</vt:lpstr>
      <vt:lpstr>From Uniform Grid to Quadtree</vt:lpstr>
      <vt:lpstr>Quadtree (Octrees)</vt:lpstr>
      <vt:lpstr>Quadtree Data Structure</vt:lpstr>
      <vt:lpstr>Quadtree Data Structure</vt:lpstr>
      <vt:lpstr>Quadtree Data Structure</vt:lpstr>
      <vt:lpstr>Quadtree Data Structure</vt:lpstr>
      <vt:lpstr>From Quadtree to Octree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K-d Tree</vt:lpstr>
      <vt:lpstr>K-d Tree Traversal</vt:lpstr>
      <vt:lpstr>Warnock’s Algorithm</vt:lpstr>
      <vt:lpstr>Warnock’s Algorithm</vt:lpstr>
      <vt:lpstr>Warnock’s Algorithm</vt:lpstr>
      <vt:lpstr>Warnock’s Algorithm</vt:lpstr>
      <vt:lpstr>Performance of Four Algorithms for Visible-Surface Determination</vt:lpstr>
    </vt:vector>
  </TitlesOfParts>
  <Company>University of Tokyo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Graphics</dc:title>
  <dc:creator>Robin Bing-Yu Chen</dc:creator>
  <cp:lastModifiedBy>Robin</cp:lastModifiedBy>
  <cp:revision>272</cp:revision>
  <dcterms:created xsi:type="dcterms:W3CDTF">2003-09-05T14:57:13Z</dcterms:created>
  <dcterms:modified xsi:type="dcterms:W3CDTF">2010-10-29T13:55:27Z</dcterms:modified>
</cp:coreProperties>
</file>