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9" r:id="rId1"/>
  </p:sldMasterIdLst>
  <p:notesMasterIdLst>
    <p:notesMasterId r:id="rId95"/>
  </p:notesMasterIdLst>
  <p:sldIdLst>
    <p:sldId id="256" r:id="rId2"/>
    <p:sldId id="258" r:id="rId3"/>
    <p:sldId id="29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3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260" r:id="rId36"/>
    <p:sldId id="261" r:id="rId37"/>
    <p:sldId id="262" r:id="rId38"/>
    <p:sldId id="263" r:id="rId39"/>
    <p:sldId id="264" r:id="rId40"/>
    <p:sldId id="265" r:id="rId41"/>
    <p:sldId id="266" r:id="rId42"/>
    <p:sldId id="267" r:id="rId43"/>
    <p:sldId id="268" r:id="rId44"/>
    <p:sldId id="269" r:id="rId45"/>
    <p:sldId id="270" r:id="rId46"/>
    <p:sldId id="275" r:id="rId47"/>
    <p:sldId id="276" r:id="rId48"/>
    <p:sldId id="277" r:id="rId49"/>
    <p:sldId id="278" r:id="rId50"/>
    <p:sldId id="279" r:id="rId51"/>
    <p:sldId id="280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47" r:id="rId68"/>
    <p:sldId id="348" r:id="rId69"/>
    <p:sldId id="349" r:id="rId70"/>
    <p:sldId id="350" r:id="rId71"/>
    <p:sldId id="353" r:id="rId72"/>
    <p:sldId id="354" r:id="rId73"/>
    <p:sldId id="355" r:id="rId74"/>
    <p:sldId id="281" r:id="rId75"/>
    <p:sldId id="356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283" r:id="rId9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Verdana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 varScale="1">
        <p:scale>
          <a:sx n="69" d="100"/>
          <a:sy n="69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8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48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183B4AB6-9C2F-47DC-99C3-B2D514C23C8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605179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3E442F-F317-4779-86B4-90178D470500}" type="slidenum">
              <a:rPr lang="en-US" altLang="ja-JP" smtClean="0">
                <a:latin typeface="Arial" pitchFamily="34" charset="0"/>
              </a:rPr>
              <a:pPr eaLnBrk="1" hangingPunct="1"/>
              <a:t>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F5BADD1-CB21-4BC6-A713-964C2863D146}" type="slidenum">
              <a:rPr lang="en-US" altLang="ja-JP" smtClean="0">
                <a:latin typeface="Arial" pitchFamily="34" charset="0"/>
              </a:rPr>
              <a:pPr eaLnBrk="1" hangingPunct="1"/>
              <a:t>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62A1F96-5629-40CA-8271-E395CED2079C}" type="slidenum">
              <a:rPr lang="en-US" altLang="ja-JP" smtClean="0">
                <a:latin typeface="Arial" pitchFamily="34" charset="0"/>
              </a:rPr>
              <a:pPr eaLnBrk="1" hangingPunct="1"/>
              <a:t>10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889A5DA-7009-4E5D-BF14-2FEED057320D}" type="slidenum">
              <a:rPr lang="en-US" altLang="ja-JP" smtClean="0">
                <a:latin typeface="Arial" pitchFamily="34" charset="0"/>
              </a:rPr>
              <a:pPr eaLnBrk="1" hangingPunct="1"/>
              <a:t>11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72A8D04-495C-4D36-8F71-E9C7F1829A55}" type="slidenum">
              <a:rPr lang="en-US" altLang="ja-JP" smtClean="0">
                <a:latin typeface="Arial" pitchFamily="34" charset="0"/>
              </a:rPr>
              <a:pPr eaLnBrk="1" hangingPunct="1"/>
              <a:t>12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CB40C37-9329-459F-9F4F-7CC387A5E3C8}" type="slidenum">
              <a:rPr lang="en-US" altLang="ja-JP" smtClean="0">
                <a:latin typeface="Arial" pitchFamily="34" charset="0"/>
              </a:rPr>
              <a:pPr eaLnBrk="1" hangingPunct="1"/>
              <a:t>13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0225"/>
            <a:ext cx="503555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6" tIns="45174" rIns="90346" bIns="45174"/>
          <a:lstStyle/>
          <a:p>
            <a:pPr defTabSz="901700"/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In computer graphics, geometric models are commonly represented as triangle meshes.</a:t>
            </a:r>
          </a:p>
          <a:p>
            <a:pPr defTabSz="901700"/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As shown here, a mesh consists of a set of triangular faces pasted together along their edges and meeting at a common set of vertices.</a:t>
            </a:r>
          </a:p>
          <a:p>
            <a:pPr defTabSz="901700"/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In a traditional representation, a mesh is represented as a set of vertices containing xyz coordinates, and a set of faces containing indices referring back to the vertices.</a:t>
            </a:r>
          </a:p>
          <a:p>
            <a:pPr defTabSz="901700"/>
            <a:r>
              <a:rPr lang="en-US" altLang="ja-JP" smtClean="0">
                <a:latin typeface="Arial" pitchFamily="34" charset="0"/>
                <a:ea typeface="ＭＳ Ｐゴシック" pitchFamily="50" charset="-128"/>
              </a:rPr>
              <a:t>Besides geometry, other appearance attributes are often present in a mesh, such as vertex normals, vertex colors, material attributes, and texture maps.  These appearance attributes are also associated with the vertices and faces of the mesh.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0270122-4C8B-4F61-8FAA-612E3F433E2C}" type="slidenum">
              <a:rPr lang="en-US" altLang="ja-JP" smtClean="0">
                <a:latin typeface="Arial" pitchFamily="34" charset="0"/>
              </a:rPr>
              <a:pPr eaLnBrk="1" hangingPunct="1"/>
              <a:t>14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8975"/>
            <a:ext cx="4554538" cy="3416300"/>
          </a:xfrm>
          <a:ln w="12700" cap="flat">
            <a:solidFill>
              <a:schemeClr val="tx1"/>
            </a:solidFill>
          </a:ln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0225"/>
            <a:ext cx="5035550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46" tIns="45174" rIns="90346" bIns="45174"/>
          <a:lstStyle/>
          <a:p>
            <a:pPr defTabSz="901700"/>
            <a:endParaRPr lang="ja-JP" altLang="ja-JP" smtClean="0">
              <a:latin typeface="Arial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3D40A50-8EA3-4AB4-9C57-03D97C7896FB}" type="slidenum">
              <a:rPr lang="en-US" altLang="ja-JP" smtClean="0">
                <a:latin typeface="Arial" pitchFamily="34" charset="0"/>
              </a:rPr>
              <a:pPr eaLnBrk="1" hangingPunct="1"/>
              <a:t>15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ja-JP" smtClean="0">
                <a:latin typeface="Arial" pitchFamily="34" charset="0"/>
              </a:rPr>
              <a:t>A geometric 3D model is usually represented as triangular meshes. </a:t>
            </a:r>
            <a:r>
              <a:rPr lang="en-US" altLang="ja-JP" smtClean="0">
                <a:solidFill>
                  <a:schemeClr val="bg2"/>
                </a:solidFill>
                <a:latin typeface="Arial" pitchFamily="34" charset="0"/>
              </a:rPr>
              <a:t>If either an edge is a boundary edge, or its adjacent vertices have different normal vectors, or its two adjacent faces have different material properties, this edge is called a sharp edge, like the blue lines in this figure. </a:t>
            </a:r>
          </a:p>
          <a:p>
            <a:endParaRPr lang="en-US" altLang="ja-JP" smtClean="0">
              <a:solidFill>
                <a:schemeClr val="bg2"/>
              </a:solidFill>
              <a:latin typeface="Arial" pitchFamily="34" charset="0"/>
            </a:endParaRPr>
          </a:p>
          <a:p>
            <a:r>
              <a:rPr lang="ja-JP" altLang="en-US" smtClean="0">
                <a:latin typeface="Arial" pitchFamily="34" charset="0"/>
              </a:rPr>
              <a:t>３次元モデルは通常三角形メッシュにより表現されています。</a:t>
            </a:r>
            <a:r>
              <a:rPr lang="en-US" altLang="ja-JP" smtClean="0">
                <a:latin typeface="Arial" pitchFamily="34" charset="0"/>
              </a:rPr>
              <a:t>[ENTER]</a:t>
            </a:r>
            <a:r>
              <a:rPr lang="ja-JP" altLang="en-US" smtClean="0">
                <a:latin typeface="Arial" pitchFamily="34" charset="0"/>
              </a:rPr>
              <a:t>もし、あるエッジが境界エッジであるか、</a:t>
            </a:r>
            <a:r>
              <a:rPr lang="en-US" altLang="ja-JP" smtClean="0">
                <a:latin typeface="Arial" pitchFamily="34" charset="0"/>
              </a:rPr>
              <a:t>[ENTER]</a:t>
            </a:r>
            <a:r>
              <a:rPr lang="ja-JP" altLang="en-US" smtClean="0">
                <a:latin typeface="Arial" pitchFamily="34" charset="0"/>
              </a:rPr>
              <a:t>このエッジに隣接する２つの頂点が異なる法線ベクトルをもつか、あるいは</a:t>
            </a:r>
            <a:r>
              <a:rPr lang="en-US" altLang="ja-JP" smtClean="0">
                <a:latin typeface="Arial" pitchFamily="34" charset="0"/>
              </a:rPr>
              <a:t>[ENTER]</a:t>
            </a:r>
            <a:r>
              <a:rPr lang="ja-JP" altLang="en-US" smtClean="0">
                <a:latin typeface="Arial" pitchFamily="34" charset="0"/>
              </a:rPr>
              <a:t>このエッジに隣接する２つの面が異なる材質属性をもつならば、</a:t>
            </a:r>
            <a:r>
              <a:rPr lang="en-US" altLang="ja-JP" smtClean="0">
                <a:latin typeface="Arial" pitchFamily="34" charset="0"/>
              </a:rPr>
              <a:t>[ENTER]</a:t>
            </a:r>
            <a:r>
              <a:rPr lang="ja-JP" altLang="en-US" smtClean="0">
                <a:latin typeface="Arial" pitchFamily="34" charset="0"/>
              </a:rPr>
              <a:t>そのエッジはシャープエッジと定義します。例えば、</a:t>
            </a:r>
            <a:r>
              <a:rPr lang="ja-JP" altLang="en-US" smtClean="0">
                <a:solidFill>
                  <a:schemeClr val="bg2"/>
                </a:solidFill>
                <a:latin typeface="Arial" pitchFamily="34" charset="0"/>
              </a:rPr>
              <a:t>画面上の青い線です。</a:t>
            </a:r>
            <a:r>
              <a:rPr lang="en-US" altLang="ja-JP" smtClean="0">
                <a:latin typeface="Arial" pitchFamily="34" charset="0"/>
              </a:rPr>
              <a:t>[ENTER]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A7939DC-CCB7-4DD6-BA1D-B58DB3A1015A}" type="slidenum">
              <a:rPr lang="en-US" altLang="ja-JP" smtClean="0">
                <a:latin typeface="Arial" pitchFamily="34" charset="0"/>
              </a:rPr>
              <a:pPr eaLnBrk="1" hangingPunct="1"/>
              <a:t>16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2F78B28-1C5D-4B75-92BC-1750E77758A7}" type="slidenum">
              <a:rPr lang="en-US" altLang="ja-JP" smtClean="0">
                <a:latin typeface="Arial" pitchFamily="34" charset="0"/>
              </a:rPr>
              <a:pPr eaLnBrk="1" hangingPunct="1"/>
              <a:t>17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83E49E9-71A2-4594-9F23-BF62BC36DAA2}" type="slidenum">
              <a:rPr lang="en-US" altLang="ja-JP" smtClean="0">
                <a:latin typeface="Arial" pitchFamily="34" charset="0"/>
              </a:rPr>
              <a:pPr eaLnBrk="1" hangingPunct="1"/>
              <a:t>18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56310C5-D0A1-4A0B-AD85-375C9128441D}" type="slidenum">
              <a:rPr lang="en-US" altLang="ja-JP" smtClean="0">
                <a:latin typeface="Arial" pitchFamily="34" charset="0"/>
              </a:rPr>
              <a:pPr eaLnBrk="1" hangingPunct="1"/>
              <a:t>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2D262B7-C1FA-4B1B-94A7-6DBB03C0F16B}" type="slidenum">
              <a:rPr lang="en-US" altLang="ja-JP" smtClean="0">
                <a:latin typeface="Arial" pitchFamily="34" charset="0"/>
              </a:rPr>
              <a:pPr eaLnBrk="1" hangingPunct="1"/>
              <a:t>19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28CE894-5D2C-4330-9943-8BC27E9E37C5}" type="slidenum">
              <a:rPr lang="en-US" altLang="ja-JP" smtClean="0">
                <a:latin typeface="Arial" pitchFamily="34" charset="0"/>
              </a:rPr>
              <a:pPr eaLnBrk="1" hangingPunct="1"/>
              <a:t>20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9B60B97-54D6-4BD7-BF00-1AF870C69074}" type="slidenum">
              <a:rPr lang="en-US" altLang="ja-JP" smtClean="0">
                <a:latin typeface="Arial" pitchFamily="34" charset="0"/>
              </a:rPr>
              <a:pPr eaLnBrk="1" hangingPunct="1"/>
              <a:t>21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E24C5F9-AF7D-445F-BE80-E2B496B499CF}" type="slidenum">
              <a:rPr lang="en-US" altLang="ja-JP" smtClean="0">
                <a:latin typeface="Arial" pitchFamily="34" charset="0"/>
              </a:rPr>
              <a:pPr eaLnBrk="1" hangingPunct="1"/>
              <a:t>22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6CA17F1-1B9F-4050-8730-60A9EAA375BD}" type="slidenum">
              <a:rPr lang="en-US" altLang="ja-JP" smtClean="0">
                <a:latin typeface="Arial" pitchFamily="34" charset="0"/>
              </a:rPr>
              <a:pPr eaLnBrk="1" hangingPunct="1"/>
              <a:t>23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7B36DF8-9628-44A9-952D-F5A4DF03EAB8}" type="slidenum">
              <a:rPr lang="en-US" altLang="ja-JP" smtClean="0">
                <a:latin typeface="Arial" pitchFamily="34" charset="0"/>
              </a:rPr>
              <a:pPr eaLnBrk="1" hangingPunct="1"/>
              <a:t>24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8BCFD27-A29D-4AAA-85F1-F40121CABB81}" type="slidenum">
              <a:rPr lang="en-US" altLang="ja-JP" smtClean="0">
                <a:latin typeface="Arial" pitchFamily="34" charset="0"/>
              </a:rPr>
              <a:pPr eaLnBrk="1" hangingPunct="1"/>
              <a:t>25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A0B2FDA-23E7-4A13-A4E1-143EAAA8B670}" type="slidenum">
              <a:rPr lang="en-US" altLang="ja-JP" smtClean="0">
                <a:latin typeface="Arial" pitchFamily="34" charset="0"/>
              </a:rPr>
              <a:pPr eaLnBrk="1" hangingPunct="1"/>
              <a:t>26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C07E153-4CAD-4D4A-B85F-494480DBDB66}" type="slidenum">
              <a:rPr lang="en-US" altLang="ja-JP" smtClean="0">
                <a:latin typeface="Arial" pitchFamily="34" charset="0"/>
              </a:rPr>
              <a:pPr eaLnBrk="1" hangingPunct="1"/>
              <a:t>27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73EC3D2-39D6-41BC-A765-065A7A6381EB}" type="slidenum">
              <a:rPr lang="en-US" altLang="ja-JP" smtClean="0">
                <a:latin typeface="Arial" pitchFamily="34" charset="0"/>
              </a:rPr>
              <a:pPr eaLnBrk="1" hangingPunct="1"/>
              <a:t>28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A39BE3A-CB10-41F1-971E-9A02FBA93FAF}" type="slidenum">
              <a:rPr lang="en-US" altLang="ja-JP" smtClean="0">
                <a:latin typeface="Arial" pitchFamily="34" charset="0"/>
              </a:rPr>
              <a:pPr eaLnBrk="1" hangingPunct="1"/>
              <a:t>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1C9F52E-DFD7-4D07-ACB8-DF0177F998FB}" type="slidenum">
              <a:rPr lang="en-US" altLang="ja-JP" smtClean="0">
                <a:latin typeface="Arial" pitchFamily="34" charset="0"/>
              </a:rPr>
              <a:pPr eaLnBrk="1" hangingPunct="1"/>
              <a:t>29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0CE5269-5389-44A8-A6F7-1F8F71F1DA16}" type="slidenum">
              <a:rPr lang="en-US" altLang="ja-JP" smtClean="0">
                <a:latin typeface="Arial" pitchFamily="34" charset="0"/>
              </a:rPr>
              <a:pPr eaLnBrk="1" hangingPunct="1"/>
              <a:t>30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E58CA2B-BA3E-4317-8B6B-DC2AFD4521A4}" type="slidenum">
              <a:rPr lang="en-US" altLang="ja-JP" smtClean="0">
                <a:latin typeface="Arial" pitchFamily="34" charset="0"/>
              </a:rPr>
              <a:pPr eaLnBrk="1" hangingPunct="1"/>
              <a:t>31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4F6A390-CA2F-4071-AFF6-3F1272EECAF8}" type="slidenum">
              <a:rPr lang="en-US" altLang="ja-JP" smtClean="0">
                <a:latin typeface="Arial" pitchFamily="34" charset="0"/>
              </a:rPr>
              <a:pPr eaLnBrk="1" hangingPunct="1"/>
              <a:t>32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279DD75-9CD5-427D-B521-B7D126F0D829}" type="slidenum">
              <a:rPr lang="en-US" altLang="ja-JP" smtClean="0">
                <a:latin typeface="Arial" pitchFamily="34" charset="0"/>
              </a:rPr>
              <a:pPr eaLnBrk="1" hangingPunct="1"/>
              <a:t>33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D37D9E1-535A-4C59-A085-388CAA49527A}" type="slidenum">
              <a:rPr lang="zh-TW" altLang="en-US" smtClean="0">
                <a:latin typeface="Arial" pitchFamily="34" charset="0"/>
              </a:rPr>
              <a:pPr eaLnBrk="1" hangingPunct="1"/>
              <a:t>34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DECB174-87AC-4F79-B6EA-6072BCE65126}" type="slidenum">
              <a:rPr lang="zh-TW" altLang="en-US" smtClean="0">
                <a:latin typeface="Arial" pitchFamily="34" charset="0"/>
              </a:rPr>
              <a:pPr eaLnBrk="1" hangingPunct="1"/>
              <a:t>35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69CAD98-D212-4F0B-B428-9F9BC5560EDE}" type="slidenum">
              <a:rPr lang="zh-TW" altLang="en-US" smtClean="0">
                <a:latin typeface="Arial" pitchFamily="34" charset="0"/>
              </a:rPr>
              <a:pPr eaLnBrk="1" hangingPunct="1"/>
              <a:t>36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29F03A2-9D81-4ABD-9BE6-B405769C7A09}" type="slidenum">
              <a:rPr lang="zh-TW" altLang="en-US" smtClean="0">
                <a:latin typeface="Arial" pitchFamily="34" charset="0"/>
              </a:rPr>
              <a:pPr eaLnBrk="1" hangingPunct="1"/>
              <a:t>37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724D828-BDC7-4C4B-9134-004074178A72}" type="slidenum">
              <a:rPr lang="zh-TW" altLang="en-US" smtClean="0">
                <a:latin typeface="Arial" pitchFamily="34" charset="0"/>
              </a:rPr>
              <a:pPr eaLnBrk="1" hangingPunct="1"/>
              <a:t>38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99EB89B-9072-48F6-80F4-3CE96DACCD09}" type="slidenum">
              <a:rPr lang="en-US" altLang="ja-JP" smtClean="0">
                <a:latin typeface="Arial" pitchFamily="34" charset="0"/>
              </a:rPr>
              <a:pPr eaLnBrk="1" hangingPunct="1"/>
              <a:t>3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B576815-BE3D-4631-A050-75786FAE2F24}" type="slidenum">
              <a:rPr lang="zh-TW" altLang="en-US" smtClean="0">
                <a:latin typeface="Arial" pitchFamily="34" charset="0"/>
              </a:rPr>
              <a:pPr eaLnBrk="1" hangingPunct="1"/>
              <a:t>39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0ADCCC0-F513-4272-B927-6ADF5C5945F9}" type="slidenum">
              <a:rPr lang="zh-TW" altLang="en-US" smtClean="0">
                <a:latin typeface="Arial" pitchFamily="34" charset="0"/>
              </a:rPr>
              <a:pPr eaLnBrk="1" hangingPunct="1"/>
              <a:t>40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7490729-0E4E-4666-82C5-3F18D7C5F323}" type="slidenum">
              <a:rPr lang="zh-TW" altLang="en-US" smtClean="0">
                <a:latin typeface="Arial" pitchFamily="34" charset="0"/>
              </a:rPr>
              <a:pPr eaLnBrk="1" hangingPunct="1"/>
              <a:t>41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B0E8972-BE70-4BFA-9859-68D75CC7E869}" type="slidenum">
              <a:rPr lang="zh-TW" altLang="en-US" smtClean="0">
                <a:latin typeface="Arial" pitchFamily="34" charset="0"/>
              </a:rPr>
              <a:pPr eaLnBrk="1" hangingPunct="1"/>
              <a:t>42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7845A30-B1CF-463D-BDE8-468CD554DCA5}" type="slidenum">
              <a:rPr lang="zh-TW" altLang="en-US" smtClean="0">
                <a:latin typeface="Arial" pitchFamily="34" charset="0"/>
              </a:rPr>
              <a:pPr eaLnBrk="1" hangingPunct="1"/>
              <a:t>43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F1987C5-B9CC-49C8-835A-2CE4F3A7FA15}" type="slidenum">
              <a:rPr lang="zh-TW" altLang="en-US" smtClean="0">
                <a:latin typeface="Arial" pitchFamily="34" charset="0"/>
              </a:rPr>
              <a:pPr eaLnBrk="1" hangingPunct="1"/>
              <a:t>44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FC1BCAD-E2FA-4976-829E-7E21B4D7EE28}" type="slidenum">
              <a:rPr lang="zh-TW" altLang="en-US" smtClean="0">
                <a:latin typeface="Arial" pitchFamily="34" charset="0"/>
              </a:rPr>
              <a:pPr eaLnBrk="1" hangingPunct="1"/>
              <a:t>45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1811C4E-51C5-4844-BC43-5F4974B98F97}" type="slidenum">
              <a:rPr lang="zh-TW" altLang="en-US" smtClean="0">
                <a:latin typeface="Arial" pitchFamily="34" charset="0"/>
              </a:rPr>
              <a:pPr eaLnBrk="1" hangingPunct="1"/>
              <a:t>46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98330D5-52E8-48D1-B4EB-0A65EF24B996}" type="slidenum">
              <a:rPr lang="zh-TW" altLang="en-US" smtClean="0">
                <a:latin typeface="Arial" pitchFamily="34" charset="0"/>
              </a:rPr>
              <a:pPr eaLnBrk="1" hangingPunct="1"/>
              <a:t>47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00944FD-ECE0-45DB-A6A1-6E647848DACB}" type="slidenum">
              <a:rPr lang="zh-TW" altLang="en-US" smtClean="0">
                <a:latin typeface="Arial" pitchFamily="34" charset="0"/>
              </a:rPr>
              <a:pPr eaLnBrk="1" hangingPunct="1"/>
              <a:t>48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6B1A332-289C-4E04-994C-59F35AE3B337}" type="slidenum">
              <a:rPr lang="en-US" altLang="ja-JP" smtClean="0">
                <a:latin typeface="Arial" pitchFamily="34" charset="0"/>
              </a:rPr>
              <a:pPr eaLnBrk="1" hangingPunct="1"/>
              <a:t>4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46E2710-8682-4A2B-8543-CF481C0DDC47}" type="slidenum">
              <a:rPr lang="zh-TW" altLang="en-US" smtClean="0">
                <a:latin typeface="Arial" pitchFamily="34" charset="0"/>
              </a:rPr>
              <a:pPr eaLnBrk="1" hangingPunct="1"/>
              <a:t>49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97F7D93-8955-48AA-AB8D-48ED6228E99B}" type="slidenum">
              <a:rPr lang="zh-TW" altLang="en-US" smtClean="0">
                <a:latin typeface="Arial" pitchFamily="34" charset="0"/>
              </a:rPr>
              <a:pPr eaLnBrk="1" hangingPunct="1"/>
              <a:t>50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16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8512EA8-C1BB-42B9-A338-93DC6DCDFDAC}" type="slidenum">
              <a:rPr lang="ja-JP" altLang="en-US" smtClean="0">
                <a:latin typeface="Arial" pitchFamily="34" charset="0"/>
              </a:rPr>
              <a:pPr eaLnBrk="1" hangingPunct="1"/>
              <a:t>51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26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4D11812-7CD7-46AA-A9B1-648A3CDDB69A}" type="slidenum">
              <a:rPr lang="ja-JP" altLang="en-US" smtClean="0">
                <a:latin typeface="Arial" pitchFamily="34" charset="0"/>
              </a:rPr>
              <a:pPr eaLnBrk="1" hangingPunct="1"/>
              <a:t>52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37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F665FD2-E531-47BC-A8E5-7B8C12B0E9C1}" type="slidenum">
              <a:rPr lang="ja-JP" altLang="en-US" smtClean="0">
                <a:latin typeface="Arial" pitchFamily="34" charset="0"/>
              </a:rPr>
              <a:pPr eaLnBrk="1" hangingPunct="1"/>
              <a:t>53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47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BCDAF97-ED06-4EFD-9929-A21F5281668A}" type="slidenum">
              <a:rPr lang="ja-JP" altLang="en-US" smtClean="0">
                <a:latin typeface="Arial" pitchFamily="34" charset="0"/>
              </a:rPr>
              <a:pPr eaLnBrk="1" hangingPunct="1"/>
              <a:t>54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57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6CCCA74-F56A-4EF4-A1A2-42E707E657D9}" type="slidenum">
              <a:rPr lang="ja-JP" altLang="en-US" smtClean="0">
                <a:latin typeface="Arial" pitchFamily="34" charset="0"/>
              </a:rPr>
              <a:pPr eaLnBrk="1" hangingPunct="1"/>
              <a:t>55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67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07E2AB8-FBDB-4ECF-81DE-44B95925BD5E}" type="slidenum">
              <a:rPr lang="ja-JP" altLang="en-US" smtClean="0">
                <a:latin typeface="Arial" pitchFamily="34" charset="0"/>
              </a:rPr>
              <a:pPr eaLnBrk="1" hangingPunct="1"/>
              <a:t>56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78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D74FCAD-D2C2-4A0F-A211-6DF730DC502C}" type="slidenum">
              <a:rPr lang="ja-JP" altLang="en-US" smtClean="0">
                <a:latin typeface="Arial" pitchFamily="34" charset="0"/>
              </a:rPr>
              <a:pPr eaLnBrk="1" hangingPunct="1"/>
              <a:t>57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88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92FAE4B-6727-4401-B311-219878B943BC}" type="slidenum">
              <a:rPr lang="ja-JP" altLang="en-US" smtClean="0">
                <a:latin typeface="Arial" pitchFamily="34" charset="0"/>
              </a:rPr>
              <a:pPr eaLnBrk="1" hangingPunct="1"/>
              <a:t>58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8E5EFA9-EBF7-4374-8BFB-B8978DC2D6B0}" type="slidenum">
              <a:rPr lang="en-US" altLang="ja-JP" smtClean="0">
                <a:latin typeface="Arial" pitchFamily="34" charset="0"/>
              </a:rPr>
              <a:pPr eaLnBrk="1" hangingPunct="1"/>
              <a:t>5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498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234E432-C7D2-408E-8AEF-A8A160849E2F}" type="slidenum">
              <a:rPr lang="ja-JP" altLang="en-US" smtClean="0">
                <a:latin typeface="Arial" pitchFamily="34" charset="0"/>
              </a:rPr>
              <a:pPr eaLnBrk="1" hangingPunct="1"/>
              <a:t>59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08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33E4DD9-9A19-4DC7-AA41-77EEA93A444B}" type="slidenum">
              <a:rPr lang="ja-JP" altLang="en-US" smtClean="0">
                <a:latin typeface="Arial" pitchFamily="34" charset="0"/>
              </a:rPr>
              <a:pPr eaLnBrk="1" hangingPunct="1"/>
              <a:t>60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19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16D71FE-D209-468A-A417-FA4949866B0F}" type="slidenum">
              <a:rPr lang="ja-JP" altLang="en-US" smtClean="0">
                <a:latin typeface="Arial" pitchFamily="34" charset="0"/>
              </a:rPr>
              <a:pPr eaLnBrk="1" hangingPunct="1"/>
              <a:t>61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29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D6DF1DC-8728-4800-BCEE-BE404B9F512B}" type="slidenum">
              <a:rPr lang="ja-JP" altLang="en-US" smtClean="0">
                <a:latin typeface="Arial" pitchFamily="34" charset="0"/>
              </a:rPr>
              <a:pPr eaLnBrk="1" hangingPunct="1"/>
              <a:t>62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39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FE9E68D-C777-4650-9061-329A857797E1}" type="slidenum">
              <a:rPr lang="ja-JP" altLang="en-US" smtClean="0">
                <a:latin typeface="Arial" pitchFamily="34" charset="0"/>
              </a:rPr>
              <a:pPr eaLnBrk="1" hangingPunct="1"/>
              <a:t>63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49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D539F27-964A-4522-8F13-A4C0B1FCC41B}" type="slidenum">
              <a:rPr lang="ja-JP" altLang="en-US" smtClean="0">
                <a:latin typeface="Arial" pitchFamily="34" charset="0"/>
              </a:rPr>
              <a:pPr eaLnBrk="1" hangingPunct="1"/>
              <a:t>64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60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A12EB2B-D0E2-44C7-86FF-A66B5340D226}" type="slidenum">
              <a:rPr lang="ja-JP" altLang="en-US" smtClean="0">
                <a:latin typeface="Arial" pitchFamily="34" charset="0"/>
              </a:rPr>
              <a:pPr eaLnBrk="1" hangingPunct="1"/>
              <a:t>65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70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57DB838-338E-49D0-ACB5-B732D261B0FD}" type="slidenum">
              <a:rPr lang="ja-JP" altLang="en-US" smtClean="0">
                <a:latin typeface="Arial" pitchFamily="34" charset="0"/>
              </a:rPr>
              <a:pPr eaLnBrk="1" hangingPunct="1"/>
              <a:t>66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805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2A04E08-6DAF-4859-BC09-3CC0623F46FB}" type="slidenum">
              <a:rPr lang="ja-JP" altLang="en-US" smtClean="0">
                <a:latin typeface="Arial" pitchFamily="34" charset="0"/>
              </a:rPr>
              <a:pPr eaLnBrk="1" hangingPunct="1"/>
              <a:t>67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5907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648C770-E397-4F8D-8BCB-19A3161E38C7}" type="slidenum">
              <a:rPr lang="ja-JP" altLang="en-US" smtClean="0">
                <a:latin typeface="Arial" pitchFamily="34" charset="0"/>
              </a:rPr>
              <a:pPr eaLnBrk="1" hangingPunct="1"/>
              <a:t>68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6367495-AF98-45D8-9C80-51A97AC00076}" type="slidenum">
              <a:rPr lang="en-US" altLang="ja-JP" smtClean="0">
                <a:latin typeface="Arial" pitchFamily="34" charset="0"/>
              </a:rPr>
              <a:pPr eaLnBrk="1" hangingPunct="1"/>
              <a:t>6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010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C870E1C-46F7-4DFC-855D-AB54D7DBA784}" type="slidenum">
              <a:rPr lang="ja-JP" altLang="en-US" smtClean="0">
                <a:latin typeface="Arial" pitchFamily="34" charset="0"/>
              </a:rPr>
              <a:pPr eaLnBrk="1" hangingPunct="1"/>
              <a:t>69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112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7C1BF6F-9507-4209-AFBD-BFFDD407ACBF}" type="slidenum">
              <a:rPr lang="ja-JP" altLang="en-US" smtClean="0">
                <a:latin typeface="Arial" pitchFamily="34" charset="0"/>
              </a:rPr>
              <a:pPr eaLnBrk="1" hangingPunct="1"/>
              <a:t>70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214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7984119-7BBC-42A5-BF90-C3C515C442D1}" type="slidenum">
              <a:rPr lang="ja-JP" altLang="en-US" smtClean="0">
                <a:latin typeface="Arial" pitchFamily="34" charset="0"/>
              </a:rPr>
              <a:pPr eaLnBrk="1" hangingPunct="1"/>
              <a:t>71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317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C7E663B-68DE-46FF-BC72-C1389E396488}" type="slidenum">
              <a:rPr lang="ja-JP" altLang="en-US" smtClean="0">
                <a:latin typeface="Arial" pitchFamily="34" charset="0"/>
              </a:rPr>
              <a:pPr eaLnBrk="1" hangingPunct="1"/>
              <a:t>72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A5865C7-1CC4-443C-860E-612BF6F16B8D}" type="slidenum">
              <a:rPr lang="zh-TW" altLang="en-US" smtClean="0">
                <a:latin typeface="Arial" pitchFamily="34" charset="0"/>
              </a:rPr>
              <a:pPr eaLnBrk="1" hangingPunct="1"/>
              <a:t>73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52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6D8CD92-8FD7-407D-ADA3-0DB677F6961B}" type="slidenum">
              <a:rPr lang="ja-JP" altLang="en-US" smtClean="0">
                <a:latin typeface="Arial" pitchFamily="34" charset="0"/>
              </a:rPr>
              <a:pPr eaLnBrk="1" hangingPunct="1"/>
              <a:t>74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624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2F9D09B-9EF5-4F82-BB4B-5495498A055B}" type="slidenum">
              <a:rPr lang="ja-JP" altLang="en-US" smtClean="0">
                <a:latin typeface="Arial" pitchFamily="34" charset="0"/>
              </a:rPr>
              <a:pPr eaLnBrk="1" hangingPunct="1"/>
              <a:t>75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726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ACB58BC-056E-4A90-990F-E95D2E67C038}" type="slidenum">
              <a:rPr lang="ja-JP" altLang="en-US" smtClean="0">
                <a:latin typeface="Arial" pitchFamily="34" charset="0"/>
              </a:rPr>
              <a:pPr eaLnBrk="1" hangingPunct="1"/>
              <a:t>76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82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5E84D9A-63B8-42CA-92A3-E2C9E273A521}" type="slidenum">
              <a:rPr lang="ja-JP" altLang="en-US" smtClean="0">
                <a:latin typeface="Arial" pitchFamily="34" charset="0"/>
              </a:rPr>
              <a:pPr eaLnBrk="1" hangingPunct="1"/>
              <a:t>77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693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032DF2-FCAF-40BE-A454-BBE1DBDED01D}" type="slidenum">
              <a:rPr lang="ja-JP" altLang="en-US" smtClean="0">
                <a:latin typeface="Arial" pitchFamily="34" charset="0"/>
              </a:rPr>
              <a:pPr eaLnBrk="1" hangingPunct="1"/>
              <a:t>78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51BA91A-AD42-4EFB-A841-0E3DD9436F23}" type="slidenum">
              <a:rPr lang="en-US" altLang="ja-JP" smtClean="0">
                <a:latin typeface="Arial" pitchFamily="34" charset="0"/>
              </a:rPr>
              <a:pPr eaLnBrk="1" hangingPunct="1"/>
              <a:t>7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03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510D222-77F8-4602-945E-BE762A13A4AF}" type="slidenum">
              <a:rPr lang="ja-JP" altLang="en-US" smtClean="0">
                <a:latin typeface="Arial" pitchFamily="34" charset="0"/>
              </a:rPr>
              <a:pPr eaLnBrk="1" hangingPunct="1"/>
              <a:t>79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13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1388CC4-6411-426B-A667-ACB1D0EF4205}" type="slidenum">
              <a:rPr lang="ja-JP" altLang="en-US" smtClean="0">
                <a:latin typeface="Arial" pitchFamily="34" charset="0"/>
              </a:rPr>
              <a:pPr eaLnBrk="1" hangingPunct="1"/>
              <a:t>80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23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E112829-D5E9-4327-8878-ED94874AF5AA}" type="slidenum">
              <a:rPr lang="ja-JP" altLang="en-US" smtClean="0">
                <a:latin typeface="Arial" pitchFamily="34" charset="0"/>
              </a:rPr>
              <a:pPr eaLnBrk="1" hangingPunct="1"/>
              <a:t>81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34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D8CA8C7-75F2-4C39-BA4C-7C66F0165E2A}" type="slidenum">
              <a:rPr lang="ja-JP" altLang="en-US" smtClean="0">
                <a:latin typeface="Arial" pitchFamily="34" charset="0"/>
              </a:rPr>
              <a:pPr eaLnBrk="1" hangingPunct="1"/>
              <a:t>82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44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F8E1AC1-4951-4CF9-9D96-BD95BC9E5408}" type="slidenum">
              <a:rPr lang="ja-JP" altLang="en-US" smtClean="0">
                <a:latin typeface="Arial" pitchFamily="34" charset="0"/>
              </a:rPr>
              <a:pPr eaLnBrk="1" hangingPunct="1"/>
              <a:t>83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54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7360A69-38F7-481E-A4EA-1E3EC591CB28}" type="slidenum">
              <a:rPr lang="ja-JP" altLang="en-US" smtClean="0">
                <a:latin typeface="Arial" pitchFamily="34" charset="0"/>
              </a:rPr>
              <a:pPr eaLnBrk="1" hangingPunct="1"/>
              <a:t>84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648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1100757-A863-4B8F-A74F-DF4F7C694149}" type="slidenum">
              <a:rPr lang="ja-JP" altLang="en-US" smtClean="0">
                <a:latin typeface="Arial" pitchFamily="34" charset="0"/>
              </a:rPr>
              <a:pPr eaLnBrk="1" hangingPunct="1"/>
              <a:t>85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750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0D42799-EE9F-4AFD-AD90-9B684E72C933}" type="slidenum">
              <a:rPr lang="ja-JP" altLang="en-US" smtClean="0">
                <a:latin typeface="Arial" pitchFamily="34" charset="0"/>
              </a:rPr>
              <a:pPr eaLnBrk="1" hangingPunct="1"/>
              <a:t>86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853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EF98B75-304F-4592-85D8-129F0D6A5B7E}" type="slidenum">
              <a:rPr lang="ja-JP" altLang="en-US" smtClean="0">
                <a:latin typeface="Arial" pitchFamily="34" charset="0"/>
              </a:rPr>
              <a:pPr eaLnBrk="1" hangingPunct="1"/>
              <a:t>87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7955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285D18E-1374-4038-BA86-2BD31C72B91B}" type="slidenum">
              <a:rPr lang="ja-JP" altLang="en-US" smtClean="0">
                <a:latin typeface="Arial" pitchFamily="34" charset="0"/>
              </a:rPr>
              <a:pPr eaLnBrk="1" hangingPunct="1"/>
              <a:t>88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C66071-F0A4-4823-A0D9-C6F9EF05D7F2}" type="slidenum">
              <a:rPr lang="en-US" altLang="ja-JP" smtClean="0">
                <a:latin typeface="Arial" pitchFamily="34" charset="0"/>
              </a:rPr>
              <a:pPr eaLnBrk="1" hangingPunct="1"/>
              <a:t>8</a:t>
            </a:fld>
            <a:endParaRPr lang="en-US" altLang="ja-JP" smtClean="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8058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41CE1F1-72BF-4228-98C6-3BC8898C8E2F}" type="slidenum">
              <a:rPr lang="ja-JP" altLang="en-US" smtClean="0">
                <a:latin typeface="Arial" pitchFamily="34" charset="0"/>
              </a:rPr>
              <a:pPr eaLnBrk="1" hangingPunct="1"/>
              <a:t>89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8160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AF7A4A7-E605-449C-A2C9-AFA124CF0D16}" type="slidenum">
              <a:rPr lang="ja-JP" altLang="en-US" smtClean="0">
                <a:latin typeface="Arial" pitchFamily="34" charset="0"/>
              </a:rPr>
              <a:pPr eaLnBrk="1" hangingPunct="1"/>
              <a:t>90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ja-JP" altLang="en-US" smtClean="0">
              <a:latin typeface="Arial" pitchFamily="34" charset="0"/>
            </a:endParaRPr>
          </a:p>
        </p:txBody>
      </p:sp>
      <p:sp>
        <p:nvSpPr>
          <p:cNvPr id="28262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77E1E81-6DDC-4A84-8613-E881632AD30C}" type="slidenum">
              <a:rPr lang="ja-JP" altLang="en-US" smtClean="0">
                <a:latin typeface="Arial" pitchFamily="34" charset="0"/>
              </a:rPr>
              <a:pPr eaLnBrk="1" hangingPunct="1"/>
              <a:t>91</a:t>
            </a:fld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3361C14-6A75-4F30-A50C-136D03F10B93}" type="slidenum">
              <a:rPr lang="zh-TW" altLang="en-US" smtClean="0">
                <a:latin typeface="Arial" pitchFamily="34" charset="0"/>
              </a:rPr>
              <a:pPr eaLnBrk="1" hangingPunct="1"/>
              <a:t>92</a:t>
            </a:fld>
            <a:endParaRPr lang="en-US" altLang="zh-TW" smtClean="0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ja-JP" altLang="en-US"/>
              <a:t>按一下以編輯母片副標題樣式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B6BB-DEFC-45F4-9DA3-4DDB05B1C2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109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2EFFB-CC85-455F-AF0C-F3CB58F3EA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15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D471-345C-463B-A40F-0A57A3A067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5272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72B4E-C3C5-41C6-8333-7BC4A25EA82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8732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0E6B-CB6A-4540-B4F3-5AEFD7C579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4599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6EBF7-2BD2-451D-83C5-669AE20837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7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38225-17E3-4BC7-97F4-8FA8290B97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3222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9BE5-D565-4D93-895A-BC8E623152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735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32E4-A3CE-4B76-B5EF-6C01C6E9419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585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C35AA-94FB-4002-9E8F-0B2DEF67DB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873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81BC-E178-4214-9936-E157D59705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5102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A5C79-124A-42F0-A433-4E1F3B56F7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7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3E5E2-53D5-4C87-8CF9-19BDC0DB76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396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337B4-DF73-4BD8-BCCF-2F84EF6B69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948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按一下以編輯母片</a:t>
            </a:r>
          </a:p>
          <a:p>
            <a:pPr lvl="1"/>
            <a:r>
              <a:rPr lang="ja-JP" altLang="en-US" smtClean="0"/>
              <a:t>第二層</a:t>
            </a:r>
          </a:p>
          <a:p>
            <a:pPr lvl="2"/>
            <a:r>
              <a:rPr lang="ja-JP" altLang="en-US" smtClean="0"/>
              <a:t>第三層</a:t>
            </a:r>
          </a:p>
          <a:p>
            <a:pPr lvl="3"/>
            <a:r>
              <a:rPr lang="ja-JP" altLang="en-US" smtClean="0"/>
              <a:t>第四層</a:t>
            </a:r>
          </a:p>
          <a:p>
            <a:pPr lvl="4"/>
            <a:r>
              <a:rPr lang="ja-JP" altLang="en-US" smtClean="0"/>
              <a:t>第五層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kumimoji="0" lang="ja-JP" altLang="ja-JP" sz="2400"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ea typeface="ＭＳ Ｐゴシック" charset="-128"/>
              </a:defRPr>
            </a:lvl1pPr>
          </a:lstStyle>
          <a:p>
            <a:pPr>
              <a:defRPr/>
            </a:pPr>
            <a:fld id="{592BBF5A-2953-40D3-99EE-0A51D7400E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  <p:sldLayoutId id="2147483921" r:id="rId13"/>
    <p:sldLayoutId id="2147483922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800">
          <a:solidFill>
            <a:schemeClr val="tx2"/>
          </a:solidFill>
          <a:latin typeface="Verdana" pitchFamily="34" charset="0"/>
          <a:ea typeface="ＭＳ Ｐゴシック" charset="-128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600">
          <a:solidFill>
            <a:schemeClr val="tx1"/>
          </a:solidFill>
          <a:latin typeface="+mn-lt"/>
          <a:ea typeface="+mn-ea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kumimoji="1" sz="2300">
          <a:solidFill>
            <a:schemeClr val="tx1"/>
          </a:solidFill>
          <a:latin typeface="+mn-lt"/>
          <a:ea typeface="+mn-ea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Computer Graphics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Bing-Yu Chen</a:t>
            </a:r>
            <a:br>
              <a:rPr lang="en-US" altLang="ja-JP" smtClean="0"/>
            </a:br>
            <a:r>
              <a:rPr lang="en-US" altLang="ja-JP" smtClean="0"/>
              <a:t>National Taiwan University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Simple Polyhedra Example</a:t>
            </a:r>
          </a:p>
        </p:txBody>
      </p:sp>
      <p:grpSp>
        <p:nvGrpSpPr>
          <p:cNvPr id="3078" name="Group 3"/>
          <p:cNvGrpSpPr>
            <a:grpSpLocks/>
          </p:cNvGrpSpPr>
          <p:nvPr/>
        </p:nvGrpSpPr>
        <p:grpSpPr bwMode="auto">
          <a:xfrm>
            <a:off x="746125" y="2128838"/>
            <a:ext cx="1954213" cy="1952625"/>
            <a:chOff x="20" y="1525"/>
            <a:chExt cx="1231" cy="1230"/>
          </a:xfrm>
        </p:grpSpPr>
        <p:sp>
          <p:nvSpPr>
            <p:cNvPr id="3104" name="Line 4"/>
            <p:cNvSpPr>
              <a:spLocks noChangeShapeType="1"/>
            </p:cNvSpPr>
            <p:nvPr/>
          </p:nvSpPr>
          <p:spPr bwMode="auto">
            <a:xfrm>
              <a:off x="328" y="2447"/>
              <a:ext cx="922" cy="1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5" name="Line 5"/>
            <p:cNvSpPr>
              <a:spLocks noChangeShapeType="1"/>
            </p:cNvSpPr>
            <p:nvPr/>
          </p:nvSpPr>
          <p:spPr bwMode="auto">
            <a:xfrm>
              <a:off x="328" y="1525"/>
              <a:ext cx="1" cy="922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6" name="Line 6"/>
            <p:cNvSpPr>
              <a:spLocks noChangeShapeType="1"/>
            </p:cNvSpPr>
            <p:nvPr/>
          </p:nvSpPr>
          <p:spPr bwMode="auto">
            <a:xfrm flipV="1">
              <a:off x="20" y="2447"/>
              <a:ext cx="308" cy="308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7" name="Rectangle 7"/>
            <p:cNvSpPr>
              <a:spLocks noChangeArrowheads="1"/>
            </p:cNvSpPr>
            <p:nvPr/>
          </p:nvSpPr>
          <p:spPr bwMode="auto">
            <a:xfrm>
              <a:off x="20" y="1832"/>
              <a:ext cx="923" cy="92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8" name="Line 8"/>
            <p:cNvSpPr>
              <a:spLocks noChangeShapeType="1"/>
            </p:cNvSpPr>
            <p:nvPr/>
          </p:nvSpPr>
          <p:spPr bwMode="auto">
            <a:xfrm flipV="1">
              <a:off x="20" y="1525"/>
              <a:ext cx="308" cy="3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9" name="Line 9"/>
            <p:cNvSpPr>
              <a:spLocks noChangeShapeType="1"/>
            </p:cNvSpPr>
            <p:nvPr/>
          </p:nvSpPr>
          <p:spPr bwMode="auto">
            <a:xfrm flipV="1">
              <a:off x="943" y="1525"/>
              <a:ext cx="307" cy="3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0" name="Line 10"/>
            <p:cNvSpPr>
              <a:spLocks noChangeShapeType="1"/>
            </p:cNvSpPr>
            <p:nvPr/>
          </p:nvSpPr>
          <p:spPr bwMode="auto">
            <a:xfrm flipV="1">
              <a:off x="943" y="2447"/>
              <a:ext cx="307" cy="3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1" name="Line 11"/>
            <p:cNvSpPr>
              <a:spLocks noChangeShapeType="1"/>
            </p:cNvSpPr>
            <p:nvPr/>
          </p:nvSpPr>
          <p:spPr bwMode="auto">
            <a:xfrm flipV="1">
              <a:off x="1250" y="1525"/>
              <a:ext cx="1" cy="9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12" name="Line 12"/>
            <p:cNvSpPr>
              <a:spLocks noChangeShapeType="1"/>
            </p:cNvSpPr>
            <p:nvPr/>
          </p:nvSpPr>
          <p:spPr bwMode="auto">
            <a:xfrm flipH="1">
              <a:off x="328" y="1525"/>
              <a:ext cx="92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3971925" y="2274888"/>
            <a:ext cx="1463675" cy="1465262"/>
            <a:chOff x="2142" y="1617"/>
            <a:chExt cx="922" cy="923"/>
          </a:xfrm>
        </p:grpSpPr>
        <p:sp>
          <p:nvSpPr>
            <p:cNvPr id="3096" name="Line 14"/>
            <p:cNvSpPr>
              <a:spLocks noChangeShapeType="1"/>
            </p:cNvSpPr>
            <p:nvPr/>
          </p:nvSpPr>
          <p:spPr bwMode="auto">
            <a:xfrm>
              <a:off x="2450" y="1617"/>
              <a:ext cx="1" cy="615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7" name="Line 15"/>
            <p:cNvSpPr>
              <a:spLocks noChangeShapeType="1"/>
            </p:cNvSpPr>
            <p:nvPr/>
          </p:nvSpPr>
          <p:spPr bwMode="auto">
            <a:xfrm>
              <a:off x="2450" y="2232"/>
              <a:ext cx="614" cy="1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8" name="Line 16"/>
            <p:cNvSpPr>
              <a:spLocks noChangeShapeType="1"/>
            </p:cNvSpPr>
            <p:nvPr/>
          </p:nvSpPr>
          <p:spPr bwMode="auto">
            <a:xfrm flipV="1">
              <a:off x="2142" y="2232"/>
              <a:ext cx="308" cy="307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9" name="Line 17"/>
            <p:cNvSpPr>
              <a:spLocks noChangeShapeType="1"/>
            </p:cNvSpPr>
            <p:nvPr/>
          </p:nvSpPr>
          <p:spPr bwMode="auto">
            <a:xfrm flipH="1">
              <a:off x="2142" y="1617"/>
              <a:ext cx="308" cy="9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0" name="Line 18"/>
            <p:cNvSpPr>
              <a:spLocks noChangeShapeType="1"/>
            </p:cNvSpPr>
            <p:nvPr/>
          </p:nvSpPr>
          <p:spPr bwMode="auto">
            <a:xfrm>
              <a:off x="2142" y="2539"/>
              <a:ext cx="61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1" name="Line 19"/>
            <p:cNvSpPr>
              <a:spLocks noChangeShapeType="1"/>
            </p:cNvSpPr>
            <p:nvPr/>
          </p:nvSpPr>
          <p:spPr bwMode="auto">
            <a:xfrm flipH="1">
              <a:off x="2757" y="2232"/>
              <a:ext cx="307" cy="30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2" name="Line 20"/>
            <p:cNvSpPr>
              <a:spLocks noChangeShapeType="1"/>
            </p:cNvSpPr>
            <p:nvPr/>
          </p:nvSpPr>
          <p:spPr bwMode="auto">
            <a:xfrm>
              <a:off x="2450" y="1617"/>
              <a:ext cx="307" cy="9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03" name="Line 21"/>
            <p:cNvSpPr>
              <a:spLocks noChangeShapeType="1"/>
            </p:cNvSpPr>
            <p:nvPr/>
          </p:nvSpPr>
          <p:spPr bwMode="auto">
            <a:xfrm>
              <a:off x="2450" y="1617"/>
              <a:ext cx="614" cy="6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080" name="Group 22"/>
          <p:cNvGrpSpPr>
            <a:grpSpLocks/>
          </p:cNvGrpSpPr>
          <p:nvPr/>
        </p:nvGrpSpPr>
        <p:grpSpPr bwMode="auto">
          <a:xfrm>
            <a:off x="6556375" y="1916113"/>
            <a:ext cx="1465263" cy="2441575"/>
            <a:chOff x="4130" y="1391"/>
            <a:chExt cx="923" cy="1538"/>
          </a:xfrm>
        </p:grpSpPr>
        <p:sp>
          <p:nvSpPr>
            <p:cNvPr id="3082" name="Line 23"/>
            <p:cNvSpPr>
              <a:spLocks noChangeShapeType="1"/>
            </p:cNvSpPr>
            <p:nvPr/>
          </p:nvSpPr>
          <p:spPr bwMode="auto">
            <a:xfrm flipH="1" flipV="1">
              <a:off x="4438" y="2006"/>
              <a:ext cx="307" cy="923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3" name="Line 24"/>
            <p:cNvSpPr>
              <a:spLocks noChangeShapeType="1"/>
            </p:cNvSpPr>
            <p:nvPr/>
          </p:nvSpPr>
          <p:spPr bwMode="auto">
            <a:xfrm flipV="1">
              <a:off x="4130" y="2006"/>
              <a:ext cx="308" cy="308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4" name="Line 25"/>
            <p:cNvSpPr>
              <a:spLocks noChangeShapeType="1"/>
            </p:cNvSpPr>
            <p:nvPr/>
          </p:nvSpPr>
          <p:spPr bwMode="auto">
            <a:xfrm flipH="1">
              <a:off x="4438" y="2006"/>
              <a:ext cx="615" cy="1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5" name="Line 26"/>
            <p:cNvSpPr>
              <a:spLocks noChangeShapeType="1"/>
            </p:cNvSpPr>
            <p:nvPr/>
          </p:nvSpPr>
          <p:spPr bwMode="auto">
            <a:xfrm>
              <a:off x="4438" y="1391"/>
              <a:ext cx="1" cy="615"/>
            </a:xfrm>
            <a:prstGeom prst="line">
              <a:avLst/>
            </a:prstGeom>
            <a:noFill/>
            <a:ln w="15875">
              <a:solidFill>
                <a:srgbClr val="9999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6" name="Line 27"/>
            <p:cNvSpPr>
              <a:spLocks noChangeShapeType="1"/>
            </p:cNvSpPr>
            <p:nvPr/>
          </p:nvSpPr>
          <p:spPr bwMode="auto">
            <a:xfrm flipH="1">
              <a:off x="4130" y="1391"/>
              <a:ext cx="308" cy="9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7" name="Line 28"/>
            <p:cNvSpPr>
              <a:spLocks noChangeShapeType="1"/>
            </p:cNvSpPr>
            <p:nvPr/>
          </p:nvSpPr>
          <p:spPr bwMode="auto">
            <a:xfrm>
              <a:off x="4130" y="2314"/>
              <a:ext cx="61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8" name="Line 29"/>
            <p:cNvSpPr>
              <a:spLocks noChangeShapeType="1"/>
            </p:cNvSpPr>
            <p:nvPr/>
          </p:nvSpPr>
          <p:spPr bwMode="auto">
            <a:xfrm flipH="1">
              <a:off x="4745" y="2006"/>
              <a:ext cx="308" cy="3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89" name="Line 30"/>
            <p:cNvSpPr>
              <a:spLocks noChangeShapeType="1"/>
            </p:cNvSpPr>
            <p:nvPr/>
          </p:nvSpPr>
          <p:spPr bwMode="auto">
            <a:xfrm>
              <a:off x="4438" y="1391"/>
              <a:ext cx="307" cy="9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0" name="Line 31"/>
            <p:cNvSpPr>
              <a:spLocks noChangeShapeType="1"/>
            </p:cNvSpPr>
            <p:nvPr/>
          </p:nvSpPr>
          <p:spPr bwMode="auto">
            <a:xfrm>
              <a:off x="4438" y="1391"/>
              <a:ext cx="615" cy="6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1" name="Line 32"/>
            <p:cNvSpPr>
              <a:spLocks noChangeShapeType="1"/>
            </p:cNvSpPr>
            <p:nvPr/>
          </p:nvSpPr>
          <p:spPr bwMode="auto">
            <a:xfrm flipV="1">
              <a:off x="4745" y="2006"/>
              <a:ext cx="308" cy="92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2" name="Line 33"/>
            <p:cNvSpPr>
              <a:spLocks noChangeShapeType="1"/>
            </p:cNvSpPr>
            <p:nvPr/>
          </p:nvSpPr>
          <p:spPr bwMode="auto">
            <a:xfrm flipH="1">
              <a:off x="4745" y="2006"/>
              <a:ext cx="308" cy="30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3" name="Line 34"/>
            <p:cNvSpPr>
              <a:spLocks noChangeShapeType="1"/>
            </p:cNvSpPr>
            <p:nvPr/>
          </p:nvSpPr>
          <p:spPr bwMode="auto">
            <a:xfrm flipH="1">
              <a:off x="4130" y="2314"/>
              <a:ext cx="615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4" name="Line 35"/>
            <p:cNvSpPr>
              <a:spLocks noChangeShapeType="1"/>
            </p:cNvSpPr>
            <p:nvPr/>
          </p:nvSpPr>
          <p:spPr bwMode="auto">
            <a:xfrm flipH="1" flipV="1">
              <a:off x="4130" y="2314"/>
              <a:ext cx="615" cy="6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5" name="Line 36"/>
            <p:cNvSpPr>
              <a:spLocks noChangeShapeType="1"/>
            </p:cNvSpPr>
            <p:nvPr/>
          </p:nvSpPr>
          <p:spPr bwMode="auto">
            <a:xfrm flipV="1">
              <a:off x="4745" y="2314"/>
              <a:ext cx="1" cy="615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2988" y="4387850"/>
          <a:ext cx="9890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Equation" r:id="rId4" imgW="444240" imgH="634680" progId="Equation.3">
                  <p:embed/>
                </p:oleObj>
              </mc:Choice>
              <mc:Fallback>
                <p:oleObj name="Equation" r:id="rId4" imgW="444240" imgH="634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387850"/>
                        <a:ext cx="9890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210050" y="4387850"/>
          <a:ext cx="847725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Equation" r:id="rId6" imgW="380880" imgH="634680" progId="Equation.3">
                  <p:embed/>
                </p:oleObj>
              </mc:Choice>
              <mc:Fallback>
                <p:oleObj name="Equation" r:id="rId6" imgW="380880" imgH="634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0050" y="4387850"/>
                        <a:ext cx="847725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6878638" y="4387850"/>
          <a:ext cx="989012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8" imgW="444240" imgH="634680" progId="Equation.3">
                  <p:embed/>
                </p:oleObj>
              </mc:Choice>
              <mc:Fallback>
                <p:oleObj name="Equation" r:id="rId8" imgW="444240" imgH="634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4387850"/>
                        <a:ext cx="989012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スライド番号プレースホルダ 3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EDB1C50-EDA9-457A-B829-64A476E1AF3B}" type="slidenum">
              <a:rPr kumimoji="0" lang="en-US" altLang="ja-JP" smtClean="0"/>
              <a:pPr eaLnBrk="1" hangingPunct="1"/>
              <a:t>9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Euler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Formula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53412" cy="4267200"/>
          </a:xfrm>
        </p:spPr>
        <p:txBody>
          <a:bodyPr/>
          <a:lstStyle/>
          <a:p>
            <a:r>
              <a:rPr lang="en-US" altLang="ja-JP" smtClean="0"/>
              <a:t>states necessary but not sufficient conditions for a simple polyhedron</a:t>
            </a:r>
          </a:p>
          <a:p>
            <a:r>
              <a:rPr lang="en-US" altLang="ja-JP" smtClean="0"/>
              <a:t>additional constraints are needed</a:t>
            </a:r>
          </a:p>
          <a:p>
            <a:pPr lvl="1"/>
            <a:r>
              <a:rPr lang="en-US" altLang="ja-JP" smtClean="0"/>
              <a:t>1 edge must connect 2 vertices</a:t>
            </a:r>
          </a:p>
          <a:p>
            <a:pPr lvl="1"/>
            <a:r>
              <a:rPr lang="en-US" altLang="ja-JP" smtClean="0"/>
              <a:t>1 edge must be shared by exactly 2 faces</a:t>
            </a:r>
          </a:p>
          <a:p>
            <a:pPr lvl="1"/>
            <a:r>
              <a:rPr lang="en-US" altLang="ja-JP" smtClean="0"/>
              <a:t>at least 3 edges must meet at 1 vertex</a:t>
            </a:r>
          </a:p>
          <a:p>
            <a:pPr lvl="1"/>
            <a:r>
              <a:rPr lang="en-US" altLang="ja-JP" smtClean="0"/>
              <a:t>faces must not interpenetrate</a:t>
            </a:r>
          </a:p>
        </p:txBody>
      </p:sp>
      <p:sp>
        <p:nvSpPr>
          <p:cNvPr id="1536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9F1F80F-E0DE-468B-AF4E-B195B552F885}" type="slidenum">
              <a:rPr kumimoji="0" lang="en-US" altLang="ja-JP" smtClean="0"/>
              <a:pPr eaLnBrk="1" hangingPunct="1"/>
              <a:t>10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 smtClean="0"/>
              <a:t>Euler</a:t>
            </a:r>
            <a:r>
              <a:rPr lang="en-US" altLang="ja-JP" sz="3400" smtClean="0">
                <a:latin typeface="Arial" pitchFamily="34" charset="0"/>
              </a:rPr>
              <a:t>’</a:t>
            </a:r>
            <a:r>
              <a:rPr lang="en-US" altLang="ja-JP" sz="3400" smtClean="0"/>
              <a:t>s Formula Applies to</a:t>
            </a:r>
            <a:br>
              <a:rPr lang="en-US" altLang="ja-JP" sz="3400" smtClean="0"/>
            </a:br>
            <a:r>
              <a:rPr lang="en-US" altLang="ja-JP" sz="3400" smtClean="0"/>
              <a:t>2-Manifolds with Holes </a:t>
            </a:r>
          </a:p>
        </p:txBody>
      </p:sp>
      <p:sp>
        <p:nvSpPr>
          <p:cNvPr id="4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97875" cy="1604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ja-JP" sz="2200" smtClean="0"/>
              <a:t> : the number of holes in the faces</a:t>
            </a:r>
          </a:p>
          <a:p>
            <a:pPr lvl="1">
              <a:lnSpc>
                <a:spcPct val="90000"/>
              </a:lnSpc>
            </a:pPr>
            <a:r>
              <a:rPr lang="en-US" altLang="ja-JP" sz="2200" smtClean="0"/>
              <a:t> : the number of holes that pass through the object</a:t>
            </a:r>
          </a:p>
          <a:p>
            <a:pPr lvl="1">
              <a:lnSpc>
                <a:spcPct val="90000"/>
              </a:lnSpc>
            </a:pPr>
            <a:r>
              <a:rPr lang="en-US" altLang="ja-JP" sz="2200" smtClean="0"/>
              <a:t> : the number of separate components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042988" y="1773238"/>
          <a:ext cx="3562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" name="Equation" r:id="rId4" imgW="1600200" imgH="203040" progId="Equation.3">
                  <p:embed/>
                </p:oleObj>
              </mc:Choice>
              <mc:Fallback>
                <p:oleObj name="Equation" r:id="rId4" imgW="160020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3562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36675" y="2205038"/>
          <a:ext cx="355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" name="Equation" r:id="rId6" imgW="177480" imgH="164880" progId="Equation.3">
                  <p:embed/>
                </p:oleObj>
              </mc:Choice>
              <mc:Fallback>
                <p:oleObj name="Equation" r:id="rId6" imgW="17748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205038"/>
                        <a:ext cx="3556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87475" y="2928938"/>
          <a:ext cx="304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8" imgW="152280" imgH="177480" progId="Equation.3">
                  <p:embed/>
                </p:oleObj>
              </mc:Choice>
              <mc:Fallback>
                <p:oleObj name="Equation" r:id="rId8" imgW="15228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928938"/>
                        <a:ext cx="304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7" name="Group 7"/>
          <p:cNvGrpSpPr>
            <a:grpSpLocks noChangeAspect="1"/>
          </p:cNvGrpSpPr>
          <p:nvPr/>
        </p:nvGrpSpPr>
        <p:grpSpPr bwMode="auto">
          <a:xfrm>
            <a:off x="684213" y="3397250"/>
            <a:ext cx="3887787" cy="2768600"/>
            <a:chOff x="459" y="1109"/>
            <a:chExt cx="3729" cy="2656"/>
          </a:xfrm>
        </p:grpSpPr>
        <p:sp>
          <p:nvSpPr>
            <p:cNvPr id="4111" name="Line 8"/>
            <p:cNvSpPr>
              <a:spLocks noChangeAspect="1" noChangeShapeType="1"/>
            </p:cNvSpPr>
            <p:nvPr/>
          </p:nvSpPr>
          <p:spPr bwMode="auto">
            <a:xfrm>
              <a:off x="3461" y="1372"/>
              <a:ext cx="1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2" name="Line 9"/>
            <p:cNvSpPr>
              <a:spLocks noChangeAspect="1" noChangeShapeType="1"/>
            </p:cNvSpPr>
            <p:nvPr/>
          </p:nvSpPr>
          <p:spPr bwMode="auto">
            <a:xfrm>
              <a:off x="2928" y="1904"/>
              <a:ext cx="1" cy="15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3" name="Line 10"/>
            <p:cNvSpPr>
              <a:spLocks noChangeAspect="1" noChangeShapeType="1"/>
            </p:cNvSpPr>
            <p:nvPr/>
          </p:nvSpPr>
          <p:spPr bwMode="auto">
            <a:xfrm>
              <a:off x="2665" y="1884"/>
              <a:ext cx="1" cy="1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4" name="Line 11"/>
            <p:cNvSpPr>
              <a:spLocks noChangeAspect="1" noChangeShapeType="1"/>
            </p:cNvSpPr>
            <p:nvPr/>
          </p:nvSpPr>
          <p:spPr bwMode="auto">
            <a:xfrm>
              <a:off x="2133" y="1904"/>
              <a:ext cx="1" cy="15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5" name="Line 12"/>
            <p:cNvSpPr>
              <a:spLocks noChangeAspect="1" noChangeShapeType="1"/>
            </p:cNvSpPr>
            <p:nvPr/>
          </p:nvSpPr>
          <p:spPr bwMode="auto">
            <a:xfrm>
              <a:off x="1524" y="1109"/>
              <a:ext cx="1" cy="15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6" name="Line 13"/>
            <p:cNvSpPr>
              <a:spLocks noChangeAspect="1" noChangeShapeType="1"/>
            </p:cNvSpPr>
            <p:nvPr/>
          </p:nvSpPr>
          <p:spPr bwMode="auto">
            <a:xfrm flipV="1">
              <a:off x="459" y="2700"/>
              <a:ext cx="1065" cy="10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7" name="Line 14"/>
            <p:cNvSpPr>
              <a:spLocks noChangeAspect="1" noChangeShapeType="1"/>
            </p:cNvSpPr>
            <p:nvPr/>
          </p:nvSpPr>
          <p:spPr bwMode="auto">
            <a:xfrm flipV="1">
              <a:off x="459" y="1109"/>
              <a:ext cx="1065" cy="10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8" name="Line 15"/>
            <p:cNvSpPr>
              <a:spLocks noChangeAspect="1" noChangeShapeType="1"/>
            </p:cNvSpPr>
            <p:nvPr/>
          </p:nvSpPr>
          <p:spPr bwMode="auto">
            <a:xfrm flipV="1">
              <a:off x="3122" y="1109"/>
              <a:ext cx="1065" cy="10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19" name="Line 16"/>
            <p:cNvSpPr>
              <a:spLocks noChangeAspect="1" noChangeShapeType="1"/>
            </p:cNvSpPr>
            <p:nvPr/>
          </p:nvSpPr>
          <p:spPr bwMode="auto">
            <a:xfrm>
              <a:off x="1524" y="1109"/>
              <a:ext cx="266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0" name="Line 17"/>
            <p:cNvSpPr>
              <a:spLocks noChangeAspect="1" noChangeShapeType="1"/>
            </p:cNvSpPr>
            <p:nvPr/>
          </p:nvSpPr>
          <p:spPr bwMode="auto">
            <a:xfrm>
              <a:off x="4187" y="1109"/>
              <a:ext cx="1" cy="15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1" name="Line 18"/>
            <p:cNvSpPr>
              <a:spLocks noChangeAspect="1" noChangeShapeType="1"/>
            </p:cNvSpPr>
            <p:nvPr/>
          </p:nvSpPr>
          <p:spPr bwMode="auto">
            <a:xfrm flipH="1">
              <a:off x="3122" y="2700"/>
              <a:ext cx="1065" cy="106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2" name="Line 19"/>
            <p:cNvSpPr>
              <a:spLocks noChangeAspect="1" noChangeShapeType="1"/>
            </p:cNvSpPr>
            <p:nvPr/>
          </p:nvSpPr>
          <p:spPr bwMode="auto">
            <a:xfrm flipH="1">
              <a:off x="2133" y="1372"/>
              <a:ext cx="532" cy="5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3" name="Line 20"/>
            <p:cNvSpPr>
              <a:spLocks noChangeAspect="1" noChangeShapeType="1"/>
            </p:cNvSpPr>
            <p:nvPr/>
          </p:nvSpPr>
          <p:spPr bwMode="auto">
            <a:xfrm>
              <a:off x="2133" y="1904"/>
              <a:ext cx="79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4" name="Line 21"/>
            <p:cNvSpPr>
              <a:spLocks noChangeAspect="1" noChangeShapeType="1"/>
            </p:cNvSpPr>
            <p:nvPr/>
          </p:nvSpPr>
          <p:spPr bwMode="auto">
            <a:xfrm flipH="1">
              <a:off x="2928" y="1372"/>
              <a:ext cx="533" cy="5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5" name="Line 22"/>
            <p:cNvSpPr>
              <a:spLocks noChangeAspect="1" noChangeShapeType="1"/>
            </p:cNvSpPr>
            <p:nvPr/>
          </p:nvSpPr>
          <p:spPr bwMode="auto">
            <a:xfrm>
              <a:off x="2665" y="1372"/>
              <a:ext cx="7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6" name="Freeform 23"/>
            <p:cNvSpPr>
              <a:spLocks noChangeAspect="1"/>
            </p:cNvSpPr>
            <p:nvPr/>
          </p:nvSpPr>
          <p:spPr bwMode="auto">
            <a:xfrm>
              <a:off x="936" y="1973"/>
              <a:ext cx="989" cy="533"/>
            </a:xfrm>
            <a:custGeom>
              <a:avLst/>
              <a:gdLst>
                <a:gd name="T0" fmla="*/ 533 w 989"/>
                <a:gd name="T1" fmla="*/ 0 h 533"/>
                <a:gd name="T2" fmla="*/ 0 w 989"/>
                <a:gd name="T3" fmla="*/ 533 h 533"/>
                <a:gd name="T4" fmla="*/ 456 w 989"/>
                <a:gd name="T5" fmla="*/ 533 h 533"/>
                <a:gd name="T6" fmla="*/ 989 w 989"/>
                <a:gd name="T7" fmla="*/ 0 h 533"/>
                <a:gd name="T8" fmla="*/ 533 w 989"/>
                <a:gd name="T9" fmla="*/ 0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9"/>
                <a:gd name="T16" fmla="*/ 0 h 533"/>
                <a:gd name="T17" fmla="*/ 989 w 989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9" h="533">
                  <a:moveTo>
                    <a:pt x="533" y="0"/>
                  </a:moveTo>
                  <a:lnTo>
                    <a:pt x="0" y="533"/>
                  </a:lnTo>
                  <a:lnTo>
                    <a:pt x="456" y="533"/>
                  </a:lnTo>
                  <a:lnTo>
                    <a:pt x="989" y="0"/>
                  </a:lnTo>
                  <a:lnTo>
                    <a:pt x="533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7" name="Line 24"/>
            <p:cNvSpPr>
              <a:spLocks noChangeAspect="1" noChangeShapeType="1"/>
            </p:cNvSpPr>
            <p:nvPr/>
          </p:nvSpPr>
          <p:spPr bwMode="auto">
            <a:xfrm>
              <a:off x="936" y="1904"/>
              <a:ext cx="1" cy="6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8" name="Line 25"/>
            <p:cNvSpPr>
              <a:spLocks noChangeAspect="1" noChangeShapeType="1"/>
            </p:cNvSpPr>
            <p:nvPr/>
          </p:nvSpPr>
          <p:spPr bwMode="auto">
            <a:xfrm>
              <a:off x="1392" y="1904"/>
              <a:ext cx="1" cy="6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29" name="Line 26"/>
            <p:cNvSpPr>
              <a:spLocks noChangeAspect="1" noChangeShapeType="1"/>
            </p:cNvSpPr>
            <p:nvPr/>
          </p:nvSpPr>
          <p:spPr bwMode="auto">
            <a:xfrm>
              <a:off x="1469" y="1372"/>
              <a:ext cx="1" cy="47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0" name="Line 27"/>
            <p:cNvSpPr>
              <a:spLocks noChangeAspect="1" noChangeShapeType="1"/>
            </p:cNvSpPr>
            <p:nvPr/>
          </p:nvSpPr>
          <p:spPr bwMode="auto">
            <a:xfrm>
              <a:off x="1925" y="1372"/>
              <a:ext cx="1" cy="6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1" name="Line 28"/>
            <p:cNvSpPr>
              <a:spLocks noChangeAspect="1" noChangeShapeType="1"/>
            </p:cNvSpPr>
            <p:nvPr/>
          </p:nvSpPr>
          <p:spPr bwMode="auto">
            <a:xfrm>
              <a:off x="2665" y="1372"/>
              <a:ext cx="1" cy="5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2" name="Freeform 29"/>
            <p:cNvSpPr>
              <a:spLocks noChangeAspect="1"/>
            </p:cNvSpPr>
            <p:nvPr/>
          </p:nvSpPr>
          <p:spPr bwMode="auto">
            <a:xfrm>
              <a:off x="936" y="1372"/>
              <a:ext cx="989" cy="532"/>
            </a:xfrm>
            <a:custGeom>
              <a:avLst/>
              <a:gdLst>
                <a:gd name="T0" fmla="*/ 533 w 989"/>
                <a:gd name="T1" fmla="*/ 0 h 532"/>
                <a:gd name="T2" fmla="*/ 0 w 989"/>
                <a:gd name="T3" fmla="*/ 532 h 532"/>
                <a:gd name="T4" fmla="*/ 456 w 989"/>
                <a:gd name="T5" fmla="*/ 532 h 532"/>
                <a:gd name="T6" fmla="*/ 989 w 989"/>
                <a:gd name="T7" fmla="*/ 0 h 532"/>
                <a:gd name="T8" fmla="*/ 533 w 989"/>
                <a:gd name="T9" fmla="*/ 0 h 5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9"/>
                <a:gd name="T16" fmla="*/ 0 h 532"/>
                <a:gd name="T17" fmla="*/ 989 w 989"/>
                <a:gd name="T18" fmla="*/ 532 h 5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9" h="532">
                  <a:moveTo>
                    <a:pt x="533" y="0"/>
                  </a:moveTo>
                  <a:lnTo>
                    <a:pt x="0" y="532"/>
                  </a:lnTo>
                  <a:lnTo>
                    <a:pt x="456" y="532"/>
                  </a:lnTo>
                  <a:lnTo>
                    <a:pt x="989" y="0"/>
                  </a:lnTo>
                  <a:lnTo>
                    <a:pt x="533" y="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3" name="Rectangle 30"/>
            <p:cNvSpPr>
              <a:spLocks noChangeAspect="1" noChangeArrowheads="1"/>
            </p:cNvSpPr>
            <p:nvPr/>
          </p:nvSpPr>
          <p:spPr bwMode="auto">
            <a:xfrm>
              <a:off x="459" y="2174"/>
              <a:ext cx="2663" cy="1591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4" name="Line 31"/>
            <p:cNvSpPr>
              <a:spLocks noChangeAspect="1" noChangeShapeType="1"/>
            </p:cNvSpPr>
            <p:nvPr/>
          </p:nvSpPr>
          <p:spPr bwMode="auto">
            <a:xfrm flipH="1">
              <a:off x="2130" y="2931"/>
              <a:ext cx="532" cy="5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5" name="Line 32"/>
            <p:cNvSpPr>
              <a:spLocks noChangeAspect="1" noChangeShapeType="1"/>
            </p:cNvSpPr>
            <p:nvPr/>
          </p:nvSpPr>
          <p:spPr bwMode="auto">
            <a:xfrm>
              <a:off x="2130" y="3463"/>
              <a:ext cx="795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6" name="Line 33"/>
            <p:cNvSpPr>
              <a:spLocks noChangeAspect="1" noChangeShapeType="1"/>
            </p:cNvSpPr>
            <p:nvPr/>
          </p:nvSpPr>
          <p:spPr bwMode="auto">
            <a:xfrm flipH="1">
              <a:off x="2925" y="2931"/>
              <a:ext cx="533" cy="5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7" name="Line 34"/>
            <p:cNvSpPr>
              <a:spLocks noChangeAspect="1" noChangeShapeType="1"/>
            </p:cNvSpPr>
            <p:nvPr/>
          </p:nvSpPr>
          <p:spPr bwMode="auto">
            <a:xfrm>
              <a:off x="2662" y="2931"/>
              <a:ext cx="79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38" name="Line 35"/>
            <p:cNvSpPr>
              <a:spLocks noChangeAspect="1" noChangeShapeType="1"/>
            </p:cNvSpPr>
            <p:nvPr/>
          </p:nvSpPr>
          <p:spPr bwMode="auto">
            <a:xfrm>
              <a:off x="1519" y="2704"/>
              <a:ext cx="266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933950" y="3298825"/>
          <a:ext cx="1017588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Equation" r:id="rId10" imgW="457200" imgH="1320480" progId="Equation.3">
                  <p:embed/>
                </p:oleObj>
              </mc:Choice>
              <mc:Fallback>
                <p:oleObj name="Equation" r:id="rId10" imgW="457200" imgH="1320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298825"/>
                        <a:ext cx="1017588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374775" y="2568575"/>
          <a:ext cx="330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Equation" r:id="rId12" imgW="164880" imgH="177480" progId="Equation.3">
                  <p:embed/>
                </p:oleObj>
              </mc:Choice>
              <mc:Fallback>
                <p:oleObj name="Equation" r:id="rId12" imgW="16488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568575"/>
                        <a:ext cx="330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8" name="Group 38"/>
          <p:cNvGrpSpPr>
            <a:grpSpLocks/>
          </p:cNvGrpSpPr>
          <p:nvPr/>
        </p:nvGrpSpPr>
        <p:grpSpPr bwMode="auto">
          <a:xfrm>
            <a:off x="6602413" y="5414963"/>
            <a:ext cx="2362200" cy="822325"/>
            <a:chOff x="3969" y="2614"/>
            <a:chExt cx="1488" cy="518"/>
          </a:xfrm>
        </p:grpSpPr>
        <p:sp>
          <p:nvSpPr>
            <p:cNvPr id="4110" name="Text Box 39"/>
            <p:cNvSpPr txBox="1">
              <a:spLocks noChangeArrowheads="1"/>
            </p:cNvSpPr>
            <p:nvPr/>
          </p:nvSpPr>
          <p:spPr bwMode="auto">
            <a:xfrm>
              <a:off x="3969" y="2614"/>
              <a:ext cx="148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400"/>
                <a:t>if</a:t>
              </a:r>
              <a:br>
                <a:rPr lang="en-US" altLang="ja-JP" sz="2400"/>
              </a:br>
              <a:r>
                <a:rPr lang="en-US" altLang="ja-JP" sz="2400"/>
                <a:t>   is its </a:t>
              </a:r>
              <a:r>
                <a:rPr lang="en-US" altLang="ja-JP" sz="2400" b="1"/>
                <a:t>genus</a:t>
              </a:r>
            </a:p>
          </p:txBody>
        </p:sp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4010" y="2864"/>
            <a:ext cx="231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7" name="Equation" r:id="rId14" imgW="164880" imgH="177480" progId="Equation.3">
                    <p:embed/>
                  </p:oleObj>
                </mc:Choice>
                <mc:Fallback>
                  <p:oleObj name="Equation" r:id="rId14" imgW="164880" imgH="17748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0" y="2864"/>
                          <a:ext cx="231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4" name="Object 8"/>
            <p:cNvGraphicFramePr>
              <a:graphicFrameLocks noChangeAspect="1"/>
            </p:cNvGraphicFramePr>
            <p:nvPr/>
          </p:nvGraphicFramePr>
          <p:xfrm>
            <a:off x="4195" y="2637"/>
            <a:ext cx="498" cy="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8" name="Equation" r:id="rId16" imgW="355320" imgH="177480" progId="Equation.3">
                    <p:embed/>
                  </p:oleObj>
                </mc:Choice>
                <mc:Fallback>
                  <p:oleObj name="Equation" r:id="rId16" imgW="355320" imgH="17748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2637"/>
                          <a:ext cx="498" cy="2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09" name="スライド番号プレースホルダ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A2245D1-143C-446C-9239-9D939A123D04}" type="slidenum">
              <a:rPr kumimoji="0" lang="en-US" altLang="ja-JP" smtClean="0"/>
              <a:pPr eaLnBrk="1" hangingPunct="1"/>
              <a:t>11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Orientability</a:t>
            </a:r>
          </a:p>
        </p:txBody>
      </p:sp>
      <p:grpSp>
        <p:nvGrpSpPr>
          <p:cNvPr id="16387" name="Group 76"/>
          <p:cNvGrpSpPr>
            <a:grpSpLocks/>
          </p:cNvGrpSpPr>
          <p:nvPr/>
        </p:nvGrpSpPr>
        <p:grpSpPr bwMode="auto">
          <a:xfrm>
            <a:off x="827088" y="2205038"/>
            <a:ext cx="2089150" cy="1728787"/>
            <a:chOff x="476" y="1207"/>
            <a:chExt cx="1316" cy="1089"/>
          </a:xfrm>
        </p:grpSpPr>
        <p:grpSp>
          <p:nvGrpSpPr>
            <p:cNvPr id="16428" name="Group 57"/>
            <p:cNvGrpSpPr>
              <a:grpSpLocks/>
            </p:cNvGrpSpPr>
            <p:nvPr/>
          </p:nvGrpSpPr>
          <p:grpSpPr bwMode="auto">
            <a:xfrm>
              <a:off x="521" y="1253"/>
              <a:ext cx="1225" cy="998"/>
              <a:chOff x="521" y="1253"/>
              <a:chExt cx="1225" cy="998"/>
            </a:xfrm>
          </p:grpSpPr>
          <p:sp>
            <p:nvSpPr>
              <p:cNvPr id="16451" name="Line 46"/>
              <p:cNvSpPr>
                <a:spLocks noChangeShapeType="1"/>
              </p:cNvSpPr>
              <p:nvPr/>
            </p:nvSpPr>
            <p:spPr bwMode="auto">
              <a:xfrm>
                <a:off x="521" y="1661"/>
                <a:ext cx="454" cy="5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2" name="Line 47"/>
              <p:cNvSpPr>
                <a:spLocks noChangeShapeType="1"/>
              </p:cNvSpPr>
              <p:nvPr/>
            </p:nvSpPr>
            <p:spPr bwMode="auto">
              <a:xfrm flipV="1">
                <a:off x="521" y="1253"/>
                <a:ext cx="318" cy="4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3" name="Line 48"/>
              <p:cNvSpPr>
                <a:spLocks noChangeShapeType="1"/>
              </p:cNvSpPr>
              <p:nvPr/>
            </p:nvSpPr>
            <p:spPr bwMode="auto">
              <a:xfrm flipH="1" flipV="1">
                <a:off x="839" y="1253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4" name="Line 49"/>
              <p:cNvSpPr>
                <a:spLocks noChangeShapeType="1"/>
              </p:cNvSpPr>
              <p:nvPr/>
            </p:nvSpPr>
            <p:spPr bwMode="auto">
              <a:xfrm>
                <a:off x="1565" y="1253"/>
                <a:ext cx="181" cy="7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5" name="Line 50"/>
              <p:cNvSpPr>
                <a:spLocks noChangeShapeType="1"/>
              </p:cNvSpPr>
              <p:nvPr/>
            </p:nvSpPr>
            <p:spPr bwMode="auto">
              <a:xfrm flipV="1">
                <a:off x="975" y="1979"/>
                <a:ext cx="771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6" name="Line 51"/>
              <p:cNvSpPr>
                <a:spLocks noChangeShapeType="1"/>
              </p:cNvSpPr>
              <p:nvPr/>
            </p:nvSpPr>
            <p:spPr bwMode="auto">
              <a:xfrm>
                <a:off x="1020" y="1616"/>
                <a:ext cx="726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7" name="Line 52"/>
              <p:cNvSpPr>
                <a:spLocks noChangeShapeType="1"/>
              </p:cNvSpPr>
              <p:nvPr/>
            </p:nvSpPr>
            <p:spPr bwMode="auto">
              <a:xfrm flipV="1">
                <a:off x="1020" y="1253"/>
                <a:ext cx="545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8" name="Line 53"/>
              <p:cNvSpPr>
                <a:spLocks noChangeShapeType="1"/>
              </p:cNvSpPr>
              <p:nvPr/>
            </p:nvSpPr>
            <p:spPr bwMode="auto">
              <a:xfrm flipH="1" flipV="1">
                <a:off x="839" y="1253"/>
                <a:ext cx="181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59" name="Line 54"/>
              <p:cNvSpPr>
                <a:spLocks noChangeShapeType="1"/>
              </p:cNvSpPr>
              <p:nvPr/>
            </p:nvSpPr>
            <p:spPr bwMode="auto">
              <a:xfrm flipH="1">
                <a:off x="521" y="1616"/>
                <a:ext cx="499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460" name="Line 55"/>
              <p:cNvSpPr>
                <a:spLocks noChangeShapeType="1"/>
              </p:cNvSpPr>
              <p:nvPr/>
            </p:nvSpPr>
            <p:spPr bwMode="auto">
              <a:xfrm flipH="1">
                <a:off x="975" y="1616"/>
                <a:ext cx="45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6429" name="Group 56"/>
            <p:cNvGrpSpPr>
              <a:grpSpLocks/>
            </p:cNvGrpSpPr>
            <p:nvPr/>
          </p:nvGrpSpPr>
          <p:grpSpPr bwMode="auto">
            <a:xfrm>
              <a:off x="476" y="1207"/>
              <a:ext cx="1316" cy="1089"/>
              <a:chOff x="476" y="1207"/>
              <a:chExt cx="1316" cy="1089"/>
            </a:xfrm>
          </p:grpSpPr>
          <p:sp>
            <p:nvSpPr>
              <p:cNvPr id="16445" name="Oval 31"/>
              <p:cNvSpPr>
                <a:spLocks noChangeArrowheads="1"/>
              </p:cNvSpPr>
              <p:nvPr/>
            </p:nvSpPr>
            <p:spPr bwMode="auto">
              <a:xfrm>
                <a:off x="930" y="2205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46" name="Oval 41"/>
              <p:cNvSpPr>
                <a:spLocks noChangeArrowheads="1"/>
              </p:cNvSpPr>
              <p:nvPr/>
            </p:nvSpPr>
            <p:spPr bwMode="auto">
              <a:xfrm>
                <a:off x="1701" y="1933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47" name="Oval 42"/>
              <p:cNvSpPr>
                <a:spLocks noChangeArrowheads="1"/>
              </p:cNvSpPr>
              <p:nvPr/>
            </p:nvSpPr>
            <p:spPr bwMode="auto">
              <a:xfrm>
                <a:off x="1519" y="1207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48" name="Oval 43"/>
              <p:cNvSpPr>
                <a:spLocks noChangeArrowheads="1"/>
              </p:cNvSpPr>
              <p:nvPr/>
            </p:nvSpPr>
            <p:spPr bwMode="auto">
              <a:xfrm>
                <a:off x="793" y="1207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49" name="Oval 44"/>
              <p:cNvSpPr>
                <a:spLocks noChangeArrowheads="1"/>
              </p:cNvSpPr>
              <p:nvPr/>
            </p:nvSpPr>
            <p:spPr bwMode="auto">
              <a:xfrm>
                <a:off x="975" y="1570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450" name="Oval 45"/>
              <p:cNvSpPr>
                <a:spLocks noChangeArrowheads="1"/>
              </p:cNvSpPr>
              <p:nvPr/>
            </p:nvSpPr>
            <p:spPr bwMode="auto">
              <a:xfrm>
                <a:off x="476" y="1616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6430" name="Line 59"/>
            <p:cNvSpPr>
              <a:spLocks noChangeShapeType="1"/>
            </p:cNvSpPr>
            <p:nvPr/>
          </p:nvSpPr>
          <p:spPr bwMode="auto">
            <a:xfrm>
              <a:off x="612" y="1706"/>
              <a:ext cx="318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1" name="Line 60"/>
            <p:cNvSpPr>
              <a:spLocks noChangeShapeType="1"/>
            </p:cNvSpPr>
            <p:nvPr/>
          </p:nvSpPr>
          <p:spPr bwMode="auto">
            <a:xfrm flipV="1">
              <a:off x="612" y="1344"/>
              <a:ext cx="227" cy="27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2" name="Line 61"/>
            <p:cNvSpPr>
              <a:spLocks noChangeShapeType="1"/>
            </p:cNvSpPr>
            <p:nvPr/>
          </p:nvSpPr>
          <p:spPr bwMode="auto">
            <a:xfrm flipH="1" flipV="1">
              <a:off x="930" y="1298"/>
              <a:ext cx="453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3" name="Line 62"/>
            <p:cNvSpPr>
              <a:spLocks noChangeShapeType="1"/>
            </p:cNvSpPr>
            <p:nvPr/>
          </p:nvSpPr>
          <p:spPr bwMode="auto">
            <a:xfrm>
              <a:off x="1519" y="1389"/>
              <a:ext cx="136" cy="49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4" name="Line 65"/>
            <p:cNvSpPr>
              <a:spLocks noChangeShapeType="1"/>
            </p:cNvSpPr>
            <p:nvPr/>
          </p:nvSpPr>
          <p:spPr bwMode="auto">
            <a:xfrm flipV="1">
              <a:off x="1156" y="1389"/>
              <a:ext cx="363" cy="2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5" name="Line 66"/>
            <p:cNvSpPr>
              <a:spLocks noChangeShapeType="1"/>
            </p:cNvSpPr>
            <p:nvPr/>
          </p:nvSpPr>
          <p:spPr bwMode="auto">
            <a:xfrm flipH="1" flipV="1">
              <a:off x="839" y="1343"/>
              <a:ext cx="91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6" name="Line 67"/>
            <p:cNvSpPr>
              <a:spLocks noChangeShapeType="1"/>
            </p:cNvSpPr>
            <p:nvPr/>
          </p:nvSpPr>
          <p:spPr bwMode="auto">
            <a:xfrm flipH="1">
              <a:off x="612" y="1570"/>
              <a:ext cx="318" cy="4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7" name="Line 63"/>
            <p:cNvSpPr>
              <a:spLocks noChangeShapeType="1"/>
            </p:cNvSpPr>
            <p:nvPr/>
          </p:nvSpPr>
          <p:spPr bwMode="auto">
            <a:xfrm flipV="1">
              <a:off x="1020" y="1979"/>
              <a:ext cx="545" cy="18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8" name="Line 64"/>
            <p:cNvSpPr>
              <a:spLocks noChangeShapeType="1"/>
            </p:cNvSpPr>
            <p:nvPr/>
          </p:nvSpPr>
          <p:spPr bwMode="auto">
            <a:xfrm>
              <a:off x="1066" y="1706"/>
              <a:ext cx="408" cy="2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39" name="Line 68"/>
            <p:cNvSpPr>
              <a:spLocks noChangeShapeType="1"/>
            </p:cNvSpPr>
            <p:nvPr/>
          </p:nvSpPr>
          <p:spPr bwMode="auto">
            <a:xfrm flipH="1">
              <a:off x="1020" y="1706"/>
              <a:ext cx="46" cy="45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40" name="Line 71"/>
            <p:cNvSpPr>
              <a:spLocks noChangeShapeType="1"/>
            </p:cNvSpPr>
            <p:nvPr/>
          </p:nvSpPr>
          <p:spPr bwMode="auto">
            <a:xfrm>
              <a:off x="1156" y="1615"/>
              <a:ext cx="363" cy="18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41" name="Line 72"/>
            <p:cNvSpPr>
              <a:spLocks noChangeShapeType="1"/>
            </p:cNvSpPr>
            <p:nvPr/>
          </p:nvSpPr>
          <p:spPr bwMode="auto">
            <a:xfrm flipV="1">
              <a:off x="1066" y="1298"/>
              <a:ext cx="317" cy="22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42" name="Line 73"/>
            <p:cNvSpPr>
              <a:spLocks noChangeShapeType="1"/>
            </p:cNvSpPr>
            <p:nvPr/>
          </p:nvSpPr>
          <p:spPr bwMode="auto">
            <a:xfrm flipH="1" flipV="1">
              <a:off x="975" y="1344"/>
              <a:ext cx="91" cy="181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43" name="Line 74"/>
            <p:cNvSpPr>
              <a:spLocks noChangeShapeType="1"/>
            </p:cNvSpPr>
            <p:nvPr/>
          </p:nvSpPr>
          <p:spPr bwMode="auto">
            <a:xfrm flipH="1">
              <a:off x="930" y="1706"/>
              <a:ext cx="45" cy="409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44" name="Line 75"/>
            <p:cNvSpPr>
              <a:spLocks noChangeShapeType="1"/>
            </p:cNvSpPr>
            <p:nvPr/>
          </p:nvSpPr>
          <p:spPr bwMode="auto">
            <a:xfrm flipH="1">
              <a:off x="612" y="1661"/>
              <a:ext cx="363" cy="4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6388" name="Text Box 77"/>
          <p:cNvSpPr txBox="1">
            <a:spLocks noChangeArrowheads="1"/>
          </p:cNvSpPr>
          <p:nvPr/>
        </p:nvSpPr>
        <p:spPr bwMode="auto">
          <a:xfrm>
            <a:off x="3492500" y="1773238"/>
            <a:ext cx="5040313" cy="15113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Orientation</a:t>
            </a:r>
            <a:r>
              <a:rPr lang="en-US" altLang="ja-JP"/>
              <a:t> of a face is clockwise or anticlockwise order in which its vertices and edges are lists</a:t>
            </a:r>
          </a:p>
          <a:p>
            <a:pPr eaLnBrk="1" hangingPunct="1"/>
            <a:endParaRPr lang="en-US" altLang="ja-JP"/>
          </a:p>
          <a:p>
            <a:pPr eaLnBrk="1" hangingPunct="1"/>
            <a:r>
              <a:rPr lang="en-US" altLang="ja-JP"/>
              <a:t>This defines the direction of face </a:t>
            </a:r>
            <a:r>
              <a:rPr lang="en-US" altLang="ja-JP" b="1"/>
              <a:t>normal</a:t>
            </a:r>
          </a:p>
        </p:txBody>
      </p:sp>
      <p:sp>
        <p:nvSpPr>
          <p:cNvPr id="16389" name="Text Box 79"/>
          <p:cNvSpPr txBox="1">
            <a:spLocks noChangeArrowheads="1"/>
          </p:cNvSpPr>
          <p:nvPr/>
        </p:nvSpPr>
        <p:spPr bwMode="auto">
          <a:xfrm>
            <a:off x="3492500" y="3430588"/>
            <a:ext cx="2232025" cy="2662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Straight line graph is </a:t>
            </a:r>
            <a:r>
              <a:rPr lang="en-US" altLang="ja-JP" b="1"/>
              <a:t>orientable</a:t>
            </a:r>
            <a:r>
              <a:rPr lang="en-US" altLang="ja-JP"/>
              <a:t> if orientations of its faces can be chosen so that each edge is oriented in </a:t>
            </a:r>
            <a:r>
              <a:rPr lang="en-US" altLang="ja-JP" i="1"/>
              <a:t>both</a:t>
            </a:r>
            <a:r>
              <a:rPr lang="en-US" altLang="ja-JP"/>
              <a:t> directions</a:t>
            </a:r>
          </a:p>
        </p:txBody>
      </p:sp>
      <p:sp>
        <p:nvSpPr>
          <p:cNvPr id="16390" name="Text Box 80"/>
          <p:cNvSpPr txBox="1">
            <a:spLocks noChangeArrowheads="1"/>
          </p:cNvSpPr>
          <p:nvPr/>
        </p:nvSpPr>
        <p:spPr bwMode="auto">
          <a:xfrm>
            <a:off x="611188" y="4437063"/>
            <a:ext cx="2809875" cy="1655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400" b="1"/>
              <a:t>Oriented</a:t>
            </a:r>
            <a:br>
              <a:rPr lang="en-US" altLang="ja-JP" sz="1400" b="1"/>
            </a:br>
            <a:r>
              <a:rPr lang="en-US" altLang="ja-JP" sz="1400"/>
              <a:t>F={(L,J,B),(B,C,L),(L,C,I),</a:t>
            </a:r>
            <a:br>
              <a:rPr lang="en-US" altLang="ja-JP" sz="1400"/>
            </a:br>
            <a:r>
              <a:rPr lang="en-US" altLang="ja-JP" sz="1400"/>
              <a:t>      (I,K,L),(L,K,J)}</a:t>
            </a:r>
          </a:p>
          <a:p>
            <a:pPr eaLnBrk="1" hangingPunct="1"/>
            <a:endParaRPr lang="en-US" altLang="ja-JP" sz="1400" b="1"/>
          </a:p>
          <a:p>
            <a:pPr eaLnBrk="1" hangingPunct="1"/>
            <a:r>
              <a:rPr lang="en-US" altLang="ja-JP" sz="1400" b="1"/>
              <a:t>Not Oriented</a:t>
            </a:r>
          </a:p>
          <a:p>
            <a:pPr eaLnBrk="1" hangingPunct="1"/>
            <a:r>
              <a:rPr lang="en-US" altLang="ja-JP" sz="1400"/>
              <a:t>F={(B,J,L),(B,C,L),(L,C,I),</a:t>
            </a:r>
            <a:br>
              <a:rPr lang="en-US" altLang="ja-JP" sz="1400"/>
            </a:br>
            <a:r>
              <a:rPr lang="en-US" altLang="ja-JP" sz="1400"/>
              <a:t>      (L,I,K),(L,K,J)}</a:t>
            </a:r>
          </a:p>
        </p:txBody>
      </p:sp>
      <p:grpSp>
        <p:nvGrpSpPr>
          <p:cNvPr id="16391" name="Group 81"/>
          <p:cNvGrpSpPr>
            <a:grpSpLocks noChangeAspect="1"/>
          </p:cNvGrpSpPr>
          <p:nvPr/>
        </p:nvGrpSpPr>
        <p:grpSpPr bwMode="auto">
          <a:xfrm>
            <a:off x="5795963" y="3516313"/>
            <a:ext cx="2655887" cy="2608262"/>
            <a:chOff x="1282" y="981"/>
            <a:chExt cx="3167" cy="3110"/>
          </a:xfrm>
        </p:grpSpPr>
        <p:sp>
          <p:nvSpPr>
            <p:cNvPr id="16394" name="Text Box 82"/>
            <p:cNvSpPr txBox="1">
              <a:spLocks noChangeAspect="1" noChangeArrowheads="1"/>
            </p:cNvSpPr>
            <p:nvPr/>
          </p:nvSpPr>
          <p:spPr bwMode="auto">
            <a:xfrm>
              <a:off x="4047" y="981"/>
              <a:ext cx="402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x</a:t>
              </a:r>
            </a:p>
          </p:txBody>
        </p:sp>
        <p:sp>
          <p:nvSpPr>
            <p:cNvPr id="16395" name="Text Box 83"/>
            <p:cNvSpPr txBox="1">
              <a:spLocks noChangeAspect="1" noChangeArrowheads="1"/>
            </p:cNvSpPr>
            <p:nvPr/>
          </p:nvSpPr>
          <p:spPr bwMode="auto">
            <a:xfrm>
              <a:off x="1282" y="3608"/>
              <a:ext cx="38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z</a:t>
              </a:r>
            </a:p>
          </p:txBody>
        </p:sp>
        <p:sp>
          <p:nvSpPr>
            <p:cNvPr id="16396" name="Text Box 84"/>
            <p:cNvSpPr txBox="1">
              <a:spLocks noChangeAspect="1" noChangeArrowheads="1"/>
            </p:cNvSpPr>
            <p:nvPr/>
          </p:nvSpPr>
          <p:spPr bwMode="auto">
            <a:xfrm>
              <a:off x="2633" y="3653"/>
              <a:ext cx="441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G</a:t>
              </a:r>
            </a:p>
          </p:txBody>
        </p:sp>
        <p:sp>
          <p:nvSpPr>
            <p:cNvPr id="16397" name="Text Box 85"/>
            <p:cNvSpPr txBox="1">
              <a:spLocks noChangeAspect="1" noChangeArrowheads="1"/>
            </p:cNvSpPr>
            <p:nvPr/>
          </p:nvSpPr>
          <p:spPr bwMode="auto">
            <a:xfrm>
              <a:off x="1549" y="3201"/>
              <a:ext cx="44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H</a:t>
              </a:r>
            </a:p>
          </p:txBody>
        </p:sp>
        <p:sp>
          <p:nvSpPr>
            <p:cNvPr id="16398" name="Text Box 86"/>
            <p:cNvSpPr txBox="1">
              <a:spLocks noChangeAspect="1" noChangeArrowheads="1"/>
            </p:cNvSpPr>
            <p:nvPr/>
          </p:nvSpPr>
          <p:spPr bwMode="auto">
            <a:xfrm>
              <a:off x="2898" y="2794"/>
              <a:ext cx="405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</a:p>
          </p:txBody>
        </p:sp>
        <p:sp>
          <p:nvSpPr>
            <p:cNvPr id="16399" name="Line 87"/>
            <p:cNvSpPr>
              <a:spLocks noChangeAspect="1" noChangeShapeType="1"/>
            </p:cNvSpPr>
            <p:nvPr/>
          </p:nvSpPr>
          <p:spPr bwMode="auto">
            <a:xfrm>
              <a:off x="1459" y="1116"/>
              <a:ext cx="1" cy="25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0" name="Line 88"/>
            <p:cNvSpPr>
              <a:spLocks noChangeAspect="1" noChangeShapeType="1"/>
            </p:cNvSpPr>
            <p:nvPr/>
          </p:nvSpPr>
          <p:spPr bwMode="auto">
            <a:xfrm>
              <a:off x="1464" y="1126"/>
              <a:ext cx="266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1" name="Freeform 89"/>
            <p:cNvSpPr>
              <a:spLocks noChangeAspect="1"/>
            </p:cNvSpPr>
            <p:nvPr/>
          </p:nvSpPr>
          <p:spPr bwMode="auto">
            <a:xfrm>
              <a:off x="1836" y="3157"/>
              <a:ext cx="87" cy="92"/>
            </a:xfrm>
            <a:custGeom>
              <a:avLst/>
              <a:gdLst>
                <a:gd name="T0" fmla="*/ 87 w 87"/>
                <a:gd name="T1" fmla="*/ 46 h 92"/>
                <a:gd name="T2" fmla="*/ 41 w 87"/>
                <a:gd name="T3" fmla="*/ 0 h 92"/>
                <a:gd name="T4" fmla="*/ 0 w 87"/>
                <a:gd name="T5" fmla="*/ 92 h 92"/>
                <a:gd name="T6" fmla="*/ 87 w 87"/>
                <a:gd name="T7" fmla="*/ 46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92"/>
                <a:gd name="T14" fmla="*/ 87 w 87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92">
                  <a:moveTo>
                    <a:pt x="87" y="46"/>
                  </a:moveTo>
                  <a:lnTo>
                    <a:pt x="41" y="0"/>
                  </a:lnTo>
                  <a:lnTo>
                    <a:pt x="0" y="92"/>
                  </a:lnTo>
                  <a:lnTo>
                    <a:pt x="87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2" name="Line 90"/>
            <p:cNvSpPr>
              <a:spLocks noChangeAspect="1" noChangeShapeType="1"/>
            </p:cNvSpPr>
            <p:nvPr/>
          </p:nvSpPr>
          <p:spPr bwMode="auto">
            <a:xfrm flipV="1">
              <a:off x="1892" y="3071"/>
              <a:ext cx="107" cy="117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3" name="Freeform 91"/>
            <p:cNvSpPr>
              <a:spLocks noChangeAspect="1"/>
            </p:cNvSpPr>
            <p:nvPr/>
          </p:nvSpPr>
          <p:spPr bwMode="auto">
            <a:xfrm>
              <a:off x="2800" y="3591"/>
              <a:ext cx="67" cy="92"/>
            </a:xfrm>
            <a:custGeom>
              <a:avLst/>
              <a:gdLst>
                <a:gd name="T0" fmla="*/ 67 w 67"/>
                <a:gd name="T1" fmla="*/ 0 h 92"/>
                <a:gd name="T2" fmla="*/ 0 w 67"/>
                <a:gd name="T3" fmla="*/ 0 h 92"/>
                <a:gd name="T4" fmla="*/ 31 w 67"/>
                <a:gd name="T5" fmla="*/ 92 h 92"/>
                <a:gd name="T6" fmla="*/ 67 w 67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2"/>
                <a:gd name="T14" fmla="*/ 67 w 67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2">
                  <a:moveTo>
                    <a:pt x="67" y="0"/>
                  </a:moveTo>
                  <a:lnTo>
                    <a:pt x="0" y="0"/>
                  </a:lnTo>
                  <a:lnTo>
                    <a:pt x="31" y="9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4" name="Line 92"/>
            <p:cNvSpPr>
              <a:spLocks noChangeAspect="1" noChangeShapeType="1"/>
            </p:cNvSpPr>
            <p:nvPr/>
          </p:nvSpPr>
          <p:spPr bwMode="auto">
            <a:xfrm flipV="1">
              <a:off x="2831" y="3443"/>
              <a:ext cx="1" cy="16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5" name="Freeform 93"/>
            <p:cNvSpPr>
              <a:spLocks noChangeAspect="1"/>
            </p:cNvSpPr>
            <p:nvPr/>
          </p:nvSpPr>
          <p:spPr bwMode="auto">
            <a:xfrm>
              <a:off x="3397" y="2065"/>
              <a:ext cx="87" cy="92"/>
            </a:xfrm>
            <a:custGeom>
              <a:avLst/>
              <a:gdLst>
                <a:gd name="T0" fmla="*/ 46 w 87"/>
                <a:gd name="T1" fmla="*/ 0 h 92"/>
                <a:gd name="T2" fmla="*/ 0 w 87"/>
                <a:gd name="T3" fmla="*/ 46 h 92"/>
                <a:gd name="T4" fmla="*/ 87 w 87"/>
                <a:gd name="T5" fmla="*/ 92 h 92"/>
                <a:gd name="T6" fmla="*/ 46 w 87"/>
                <a:gd name="T7" fmla="*/ 0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92"/>
                <a:gd name="T14" fmla="*/ 87 w 87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92">
                  <a:moveTo>
                    <a:pt x="46" y="0"/>
                  </a:moveTo>
                  <a:lnTo>
                    <a:pt x="0" y="46"/>
                  </a:lnTo>
                  <a:lnTo>
                    <a:pt x="87" y="9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6" name="Line 94"/>
            <p:cNvSpPr>
              <a:spLocks noChangeAspect="1" noChangeShapeType="1"/>
            </p:cNvSpPr>
            <p:nvPr/>
          </p:nvSpPr>
          <p:spPr bwMode="auto">
            <a:xfrm flipH="1" flipV="1">
              <a:off x="3321" y="1979"/>
              <a:ext cx="107" cy="12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7" name="Freeform 95"/>
            <p:cNvSpPr>
              <a:spLocks noChangeAspect="1"/>
            </p:cNvSpPr>
            <p:nvPr/>
          </p:nvSpPr>
          <p:spPr bwMode="auto">
            <a:xfrm>
              <a:off x="2903" y="2948"/>
              <a:ext cx="81" cy="97"/>
            </a:xfrm>
            <a:custGeom>
              <a:avLst/>
              <a:gdLst>
                <a:gd name="T0" fmla="*/ 51 w 81"/>
                <a:gd name="T1" fmla="*/ 0 h 97"/>
                <a:gd name="T2" fmla="*/ 0 w 81"/>
                <a:gd name="T3" fmla="*/ 41 h 97"/>
                <a:gd name="T4" fmla="*/ 81 w 81"/>
                <a:gd name="T5" fmla="*/ 97 h 97"/>
                <a:gd name="T6" fmla="*/ 51 w 81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1"/>
                <a:gd name="T13" fmla="*/ 0 h 97"/>
                <a:gd name="T14" fmla="*/ 81 w 81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" h="97">
                  <a:moveTo>
                    <a:pt x="51" y="0"/>
                  </a:moveTo>
                  <a:lnTo>
                    <a:pt x="0" y="41"/>
                  </a:lnTo>
                  <a:lnTo>
                    <a:pt x="81" y="9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8" name="Line 96"/>
            <p:cNvSpPr>
              <a:spLocks noChangeAspect="1" noChangeShapeType="1"/>
            </p:cNvSpPr>
            <p:nvPr/>
          </p:nvSpPr>
          <p:spPr bwMode="auto">
            <a:xfrm flipH="1" flipV="1">
              <a:off x="2841" y="2846"/>
              <a:ext cx="92" cy="13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09" name="Line 97"/>
            <p:cNvSpPr>
              <a:spLocks noChangeAspect="1" noChangeShapeType="1"/>
            </p:cNvSpPr>
            <p:nvPr/>
          </p:nvSpPr>
          <p:spPr bwMode="auto">
            <a:xfrm flipH="1">
              <a:off x="2688" y="1381"/>
              <a:ext cx="1276" cy="1174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0" name="Line 98"/>
            <p:cNvSpPr>
              <a:spLocks noChangeAspect="1" noChangeShapeType="1"/>
            </p:cNvSpPr>
            <p:nvPr/>
          </p:nvSpPr>
          <p:spPr bwMode="auto">
            <a:xfrm>
              <a:off x="2688" y="2555"/>
              <a:ext cx="296" cy="194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1" name="Line 99"/>
            <p:cNvSpPr>
              <a:spLocks noChangeAspect="1" noChangeShapeType="1"/>
            </p:cNvSpPr>
            <p:nvPr/>
          </p:nvSpPr>
          <p:spPr bwMode="auto">
            <a:xfrm>
              <a:off x="2688" y="2948"/>
              <a:ext cx="587" cy="490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2" name="Freeform 100"/>
            <p:cNvSpPr>
              <a:spLocks noChangeAspect="1"/>
            </p:cNvSpPr>
            <p:nvPr/>
          </p:nvSpPr>
          <p:spPr bwMode="auto">
            <a:xfrm>
              <a:off x="1612" y="2703"/>
              <a:ext cx="1663" cy="735"/>
            </a:xfrm>
            <a:custGeom>
              <a:avLst/>
              <a:gdLst>
                <a:gd name="T0" fmla="*/ 1663 w 1663"/>
                <a:gd name="T1" fmla="*/ 735 h 735"/>
                <a:gd name="T2" fmla="*/ 785 w 1663"/>
                <a:gd name="T3" fmla="*/ 735 h 735"/>
                <a:gd name="T4" fmla="*/ 0 w 1663"/>
                <a:gd name="T5" fmla="*/ 0 h 735"/>
                <a:gd name="T6" fmla="*/ 0 60000 65536"/>
                <a:gd name="T7" fmla="*/ 0 60000 65536"/>
                <a:gd name="T8" fmla="*/ 0 60000 65536"/>
                <a:gd name="T9" fmla="*/ 0 w 1663"/>
                <a:gd name="T10" fmla="*/ 0 h 735"/>
                <a:gd name="T11" fmla="*/ 1663 w 1663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3" h="735">
                  <a:moveTo>
                    <a:pt x="1663" y="735"/>
                  </a:moveTo>
                  <a:lnTo>
                    <a:pt x="785" y="735"/>
                  </a:lnTo>
                  <a:lnTo>
                    <a:pt x="0" y="0"/>
                  </a:lnTo>
                </a:path>
              </a:pathLst>
            </a:cu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3" name="Freeform 101"/>
            <p:cNvSpPr>
              <a:spLocks noChangeAspect="1"/>
            </p:cNvSpPr>
            <p:nvPr/>
          </p:nvSpPr>
          <p:spPr bwMode="auto">
            <a:xfrm>
              <a:off x="1612" y="1381"/>
              <a:ext cx="2352" cy="1322"/>
            </a:xfrm>
            <a:custGeom>
              <a:avLst/>
              <a:gdLst>
                <a:gd name="T0" fmla="*/ 0 w 2352"/>
                <a:gd name="T1" fmla="*/ 1322 h 1322"/>
                <a:gd name="T2" fmla="*/ 1566 w 2352"/>
                <a:gd name="T3" fmla="*/ 0 h 1322"/>
                <a:gd name="T4" fmla="*/ 2352 w 2352"/>
                <a:gd name="T5" fmla="*/ 0 h 1322"/>
                <a:gd name="T6" fmla="*/ 0 60000 65536"/>
                <a:gd name="T7" fmla="*/ 0 60000 65536"/>
                <a:gd name="T8" fmla="*/ 0 60000 65536"/>
                <a:gd name="T9" fmla="*/ 0 w 2352"/>
                <a:gd name="T10" fmla="*/ 0 h 1322"/>
                <a:gd name="T11" fmla="*/ 2352 w 2352"/>
                <a:gd name="T12" fmla="*/ 1322 h 13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2" h="1322">
                  <a:moveTo>
                    <a:pt x="0" y="1322"/>
                  </a:moveTo>
                  <a:lnTo>
                    <a:pt x="1566" y="0"/>
                  </a:lnTo>
                  <a:lnTo>
                    <a:pt x="2352" y="0"/>
                  </a:lnTo>
                </a:path>
              </a:pathLst>
            </a:cu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4" name="Line 102"/>
            <p:cNvSpPr>
              <a:spLocks noChangeAspect="1" noChangeShapeType="1"/>
            </p:cNvSpPr>
            <p:nvPr/>
          </p:nvSpPr>
          <p:spPr bwMode="auto">
            <a:xfrm>
              <a:off x="2280" y="1917"/>
              <a:ext cx="107" cy="123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5" name="Line 103"/>
            <p:cNvSpPr>
              <a:spLocks noChangeAspect="1" noChangeShapeType="1"/>
            </p:cNvSpPr>
            <p:nvPr/>
          </p:nvSpPr>
          <p:spPr bwMode="auto">
            <a:xfrm>
              <a:off x="3576" y="1223"/>
              <a:ext cx="1" cy="164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6" name="Line 104"/>
            <p:cNvSpPr>
              <a:spLocks noChangeAspect="1" noChangeShapeType="1"/>
            </p:cNvSpPr>
            <p:nvPr/>
          </p:nvSpPr>
          <p:spPr bwMode="auto">
            <a:xfrm flipH="1">
              <a:off x="2984" y="3066"/>
              <a:ext cx="107" cy="122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7" name="Freeform 105"/>
            <p:cNvSpPr>
              <a:spLocks noChangeAspect="1"/>
            </p:cNvSpPr>
            <p:nvPr/>
          </p:nvSpPr>
          <p:spPr bwMode="auto">
            <a:xfrm>
              <a:off x="2224" y="1856"/>
              <a:ext cx="92" cy="92"/>
            </a:xfrm>
            <a:custGeom>
              <a:avLst/>
              <a:gdLst>
                <a:gd name="T0" fmla="*/ 41 w 92"/>
                <a:gd name="T1" fmla="*/ 92 h 92"/>
                <a:gd name="T2" fmla="*/ 92 w 92"/>
                <a:gd name="T3" fmla="*/ 51 h 92"/>
                <a:gd name="T4" fmla="*/ 0 w 92"/>
                <a:gd name="T5" fmla="*/ 0 h 92"/>
                <a:gd name="T6" fmla="*/ 41 w 92"/>
                <a:gd name="T7" fmla="*/ 92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2"/>
                <a:gd name="T13" fmla="*/ 0 h 92"/>
                <a:gd name="T14" fmla="*/ 92 w 92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2" h="92">
                  <a:moveTo>
                    <a:pt x="41" y="92"/>
                  </a:moveTo>
                  <a:lnTo>
                    <a:pt x="92" y="51"/>
                  </a:lnTo>
                  <a:lnTo>
                    <a:pt x="0" y="0"/>
                  </a:lnTo>
                  <a:lnTo>
                    <a:pt x="41" y="9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8" name="Freeform 106"/>
            <p:cNvSpPr>
              <a:spLocks noChangeAspect="1"/>
            </p:cNvSpPr>
            <p:nvPr/>
          </p:nvSpPr>
          <p:spPr bwMode="auto">
            <a:xfrm>
              <a:off x="3540" y="1142"/>
              <a:ext cx="67" cy="97"/>
            </a:xfrm>
            <a:custGeom>
              <a:avLst/>
              <a:gdLst>
                <a:gd name="T0" fmla="*/ 0 w 67"/>
                <a:gd name="T1" fmla="*/ 97 h 97"/>
                <a:gd name="T2" fmla="*/ 67 w 67"/>
                <a:gd name="T3" fmla="*/ 97 h 97"/>
                <a:gd name="T4" fmla="*/ 36 w 67"/>
                <a:gd name="T5" fmla="*/ 0 h 97"/>
                <a:gd name="T6" fmla="*/ 0 w 67"/>
                <a:gd name="T7" fmla="*/ 97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"/>
                <a:gd name="T13" fmla="*/ 0 h 97"/>
                <a:gd name="T14" fmla="*/ 67 w 67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" h="97">
                  <a:moveTo>
                    <a:pt x="0" y="97"/>
                  </a:moveTo>
                  <a:lnTo>
                    <a:pt x="67" y="97"/>
                  </a:lnTo>
                  <a:lnTo>
                    <a:pt x="36" y="0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19" name="Freeform 107"/>
            <p:cNvSpPr>
              <a:spLocks noChangeAspect="1"/>
            </p:cNvSpPr>
            <p:nvPr/>
          </p:nvSpPr>
          <p:spPr bwMode="auto">
            <a:xfrm>
              <a:off x="3056" y="3004"/>
              <a:ext cx="86" cy="92"/>
            </a:xfrm>
            <a:custGeom>
              <a:avLst/>
              <a:gdLst>
                <a:gd name="T0" fmla="*/ 0 w 86"/>
                <a:gd name="T1" fmla="*/ 51 h 92"/>
                <a:gd name="T2" fmla="*/ 51 w 86"/>
                <a:gd name="T3" fmla="*/ 92 h 92"/>
                <a:gd name="T4" fmla="*/ 86 w 86"/>
                <a:gd name="T5" fmla="*/ 0 h 92"/>
                <a:gd name="T6" fmla="*/ 0 w 86"/>
                <a:gd name="T7" fmla="*/ 51 h 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6"/>
                <a:gd name="T13" fmla="*/ 0 h 92"/>
                <a:gd name="T14" fmla="*/ 86 w 86"/>
                <a:gd name="T15" fmla="*/ 92 h 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6" h="92">
                  <a:moveTo>
                    <a:pt x="0" y="51"/>
                  </a:moveTo>
                  <a:lnTo>
                    <a:pt x="51" y="92"/>
                  </a:lnTo>
                  <a:lnTo>
                    <a:pt x="8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20" name="Line 108"/>
            <p:cNvSpPr>
              <a:spLocks noChangeAspect="1" noChangeShapeType="1"/>
            </p:cNvSpPr>
            <p:nvPr/>
          </p:nvSpPr>
          <p:spPr bwMode="auto">
            <a:xfrm flipH="1">
              <a:off x="2841" y="2520"/>
              <a:ext cx="92" cy="137"/>
            </a:xfrm>
            <a:prstGeom prst="line">
              <a:avLst/>
            </a:prstGeom>
            <a:noFill/>
            <a:ln w="31750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21" name="Freeform 109"/>
            <p:cNvSpPr>
              <a:spLocks noChangeAspect="1"/>
            </p:cNvSpPr>
            <p:nvPr/>
          </p:nvSpPr>
          <p:spPr bwMode="auto">
            <a:xfrm>
              <a:off x="2897" y="2453"/>
              <a:ext cx="82" cy="97"/>
            </a:xfrm>
            <a:custGeom>
              <a:avLst/>
              <a:gdLst>
                <a:gd name="T0" fmla="*/ 0 w 82"/>
                <a:gd name="T1" fmla="*/ 61 h 97"/>
                <a:gd name="T2" fmla="*/ 57 w 82"/>
                <a:gd name="T3" fmla="*/ 97 h 97"/>
                <a:gd name="T4" fmla="*/ 82 w 82"/>
                <a:gd name="T5" fmla="*/ 0 h 97"/>
                <a:gd name="T6" fmla="*/ 0 w 82"/>
                <a:gd name="T7" fmla="*/ 61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97"/>
                <a:gd name="T14" fmla="*/ 82 w 82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97">
                  <a:moveTo>
                    <a:pt x="0" y="61"/>
                  </a:moveTo>
                  <a:lnTo>
                    <a:pt x="57" y="97"/>
                  </a:lnTo>
                  <a:lnTo>
                    <a:pt x="82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22" name="Line 110"/>
            <p:cNvSpPr>
              <a:spLocks noChangeAspect="1" noChangeShapeType="1"/>
            </p:cNvSpPr>
            <p:nvPr/>
          </p:nvSpPr>
          <p:spPr bwMode="auto">
            <a:xfrm flipH="1">
              <a:off x="2688" y="2749"/>
              <a:ext cx="296" cy="199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423" name="Text Box 111"/>
            <p:cNvSpPr txBox="1">
              <a:spLocks noChangeAspect="1" noChangeArrowheads="1"/>
            </p:cNvSpPr>
            <p:nvPr/>
          </p:nvSpPr>
          <p:spPr bwMode="auto">
            <a:xfrm>
              <a:off x="3404" y="2158"/>
              <a:ext cx="41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C</a:t>
              </a:r>
            </a:p>
          </p:txBody>
        </p:sp>
        <p:sp>
          <p:nvSpPr>
            <p:cNvPr id="16424" name="Text Box 112"/>
            <p:cNvSpPr txBox="1">
              <a:spLocks noChangeAspect="1" noChangeArrowheads="1"/>
            </p:cNvSpPr>
            <p:nvPr/>
          </p:nvSpPr>
          <p:spPr bwMode="auto">
            <a:xfrm>
              <a:off x="3496" y="1157"/>
              <a:ext cx="428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1"/>
                  </a:solidFill>
                </a:rPr>
                <a:t>B</a:t>
              </a:r>
            </a:p>
          </p:txBody>
        </p:sp>
        <p:sp>
          <p:nvSpPr>
            <p:cNvPr id="16425" name="Text Box 113"/>
            <p:cNvSpPr txBox="1">
              <a:spLocks noChangeAspect="1" noChangeArrowheads="1"/>
            </p:cNvSpPr>
            <p:nvPr/>
          </p:nvSpPr>
          <p:spPr bwMode="auto">
            <a:xfrm>
              <a:off x="1948" y="1753"/>
              <a:ext cx="432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1"/>
                  </a:solidFill>
                </a:rPr>
                <a:t>A</a:t>
              </a:r>
            </a:p>
          </p:txBody>
        </p:sp>
        <p:sp>
          <p:nvSpPr>
            <p:cNvPr id="16426" name="Text Box 114"/>
            <p:cNvSpPr txBox="1">
              <a:spLocks noChangeAspect="1" noChangeArrowheads="1"/>
            </p:cNvSpPr>
            <p:nvPr/>
          </p:nvSpPr>
          <p:spPr bwMode="auto">
            <a:xfrm>
              <a:off x="2910" y="2431"/>
              <a:ext cx="44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1"/>
                  </a:solidFill>
                </a:rPr>
                <a:t>D</a:t>
              </a:r>
            </a:p>
          </p:txBody>
        </p:sp>
        <p:sp>
          <p:nvSpPr>
            <p:cNvPr id="16427" name="Text Box 115"/>
            <p:cNvSpPr txBox="1">
              <a:spLocks noChangeAspect="1" noChangeArrowheads="1"/>
            </p:cNvSpPr>
            <p:nvPr/>
          </p:nvSpPr>
          <p:spPr bwMode="auto">
            <a:xfrm>
              <a:off x="3029" y="3021"/>
              <a:ext cx="39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solidFill>
                    <a:schemeClr val="accent1"/>
                  </a:solidFill>
                </a:rPr>
                <a:t>F</a:t>
              </a:r>
            </a:p>
          </p:txBody>
        </p:sp>
      </p:grpSp>
      <p:sp>
        <p:nvSpPr>
          <p:cNvPr id="16392" name="Text Box 116"/>
          <p:cNvSpPr txBox="1">
            <a:spLocks noChangeArrowheads="1"/>
          </p:cNvSpPr>
          <p:nvPr/>
        </p:nvSpPr>
        <p:spPr bwMode="auto">
          <a:xfrm>
            <a:off x="4643438" y="6165850"/>
            <a:ext cx="3922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1600" b="1"/>
              <a:t>Back Face Culling = Front Facing</a:t>
            </a:r>
          </a:p>
        </p:txBody>
      </p:sp>
      <p:sp>
        <p:nvSpPr>
          <p:cNvPr id="16393" name="スライド番号プレースホルダ 7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F067161-C64C-4F03-BCCD-3E981EBFD389}" type="slidenum">
              <a:rPr kumimoji="0" lang="en-US" altLang="ja-JP" smtClean="0"/>
              <a:pPr eaLnBrk="1" hangingPunct="1"/>
              <a:t>12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228600" y="1447800"/>
            <a:ext cx="2667000" cy="4762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Definitions of Triangle Meshes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124200" y="1628775"/>
            <a:ext cx="5530850" cy="1187450"/>
            <a:chOff x="1968" y="1026"/>
            <a:chExt cx="3484" cy="748"/>
          </a:xfrm>
        </p:grpSpPr>
        <p:sp>
          <p:nvSpPr>
            <p:cNvPr id="250915" name="Rectangle 35"/>
            <p:cNvSpPr>
              <a:spLocks noChangeArrowheads="1"/>
            </p:cNvSpPr>
            <p:nvPr/>
          </p:nvSpPr>
          <p:spPr bwMode="auto">
            <a:xfrm>
              <a:off x="1968" y="1026"/>
              <a:ext cx="158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{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3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}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{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3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4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}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250916" name="Text Box 36"/>
            <p:cNvSpPr txBox="1">
              <a:spLocks noChangeArrowheads="1"/>
            </p:cNvSpPr>
            <p:nvPr/>
          </p:nvSpPr>
          <p:spPr bwMode="auto">
            <a:xfrm>
              <a:off x="4332" y="1101"/>
              <a:ext cx="11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connectivity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124200" y="2708275"/>
            <a:ext cx="5553075" cy="1187450"/>
            <a:chOff x="1968" y="1706"/>
            <a:chExt cx="3498" cy="748"/>
          </a:xfrm>
        </p:grpSpPr>
        <p:sp>
          <p:nvSpPr>
            <p:cNvPr id="250917" name="Text Box 37"/>
            <p:cNvSpPr txBox="1">
              <a:spLocks noChangeArrowheads="1"/>
            </p:cNvSpPr>
            <p:nvPr/>
          </p:nvSpPr>
          <p:spPr bwMode="auto">
            <a:xfrm>
              <a:off x="4549" y="1797"/>
              <a:ext cx="9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geometry</a:t>
              </a:r>
            </a:p>
          </p:txBody>
        </p:sp>
        <p:sp>
          <p:nvSpPr>
            <p:cNvPr id="250918" name="Rectangle 38"/>
            <p:cNvSpPr>
              <a:spLocks noChangeArrowheads="1"/>
            </p:cNvSpPr>
            <p:nvPr/>
          </p:nvSpPr>
          <p:spPr bwMode="auto">
            <a:xfrm>
              <a:off x="1968" y="1706"/>
              <a:ext cx="109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(x,y,z)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(x,y,z)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124200" y="3789363"/>
            <a:ext cx="5562600" cy="1187450"/>
            <a:chOff x="1968" y="2387"/>
            <a:chExt cx="3504" cy="748"/>
          </a:xfrm>
        </p:grpSpPr>
        <p:sp>
          <p:nvSpPr>
            <p:cNvPr id="250919" name="Text Box 39"/>
            <p:cNvSpPr txBox="1">
              <a:spLocks noChangeArrowheads="1"/>
            </p:cNvSpPr>
            <p:nvPr/>
          </p:nvSpPr>
          <p:spPr bwMode="auto">
            <a:xfrm>
              <a:off x="4150" y="2478"/>
              <a:ext cx="132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face attributes</a:t>
              </a:r>
            </a:p>
          </p:txBody>
        </p:sp>
        <p:sp>
          <p:nvSpPr>
            <p:cNvPr id="250920" name="Rectangle 40"/>
            <p:cNvSpPr>
              <a:spLocks noChangeArrowheads="1"/>
            </p:cNvSpPr>
            <p:nvPr/>
          </p:nvSpPr>
          <p:spPr bwMode="auto">
            <a:xfrm>
              <a:off x="1968" y="2387"/>
              <a:ext cx="17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</a:t>
              </a:r>
              <a:r>
                <a:rPr kumimoji="0" lang="en-US" altLang="ja-JP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“skin material”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</a:t>
              </a:r>
              <a:r>
                <a:rPr kumimoji="0" lang="en-US" altLang="ja-JP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“brown hair”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</p:grpSp>
      <p:sp>
        <p:nvSpPr>
          <p:cNvPr id="17415" name="Text Box 44"/>
          <p:cNvSpPr txBox="1">
            <a:spLocks noChangeArrowheads="1"/>
          </p:cNvSpPr>
          <p:nvPr/>
        </p:nvSpPr>
        <p:spPr bwMode="auto">
          <a:xfrm>
            <a:off x="679450" y="6165850"/>
            <a:ext cx="1731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[Hoppe 99’]</a:t>
            </a:r>
          </a:p>
        </p:txBody>
      </p:sp>
      <p:sp>
        <p:nvSpPr>
          <p:cNvPr id="17416" name="スライド番号プレースホルダ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BB0ADB0-7822-4BBC-8892-824BD3F09D50}" type="slidenum">
              <a:rPr kumimoji="0" lang="en-US" altLang="ja-JP" smtClean="0"/>
              <a:pPr eaLnBrk="1" hangingPunct="1"/>
              <a:t>13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1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Gray">
          <a:xfrm>
            <a:off x="228600" y="1447800"/>
            <a:ext cx="2667000" cy="47625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Definitions of Triangle Meshes</a:t>
            </a:r>
          </a:p>
        </p:txBody>
      </p:sp>
      <p:grpSp>
        <p:nvGrpSpPr>
          <p:cNvPr id="18436" name="Group 29"/>
          <p:cNvGrpSpPr>
            <a:grpSpLocks/>
          </p:cNvGrpSpPr>
          <p:nvPr/>
        </p:nvGrpSpPr>
        <p:grpSpPr bwMode="auto">
          <a:xfrm>
            <a:off x="3124200" y="1628775"/>
            <a:ext cx="5635625" cy="4537075"/>
            <a:chOff x="1968" y="1026"/>
            <a:chExt cx="3550" cy="2858"/>
          </a:xfrm>
        </p:grpSpPr>
        <p:sp>
          <p:nvSpPr>
            <p:cNvPr id="253956" name="Rectangle 4"/>
            <p:cNvSpPr>
              <a:spLocks noChangeArrowheads="1"/>
            </p:cNvSpPr>
            <p:nvPr/>
          </p:nvSpPr>
          <p:spPr bwMode="auto">
            <a:xfrm>
              <a:off x="1968" y="3136"/>
              <a:ext cx="1931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x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y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z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) (u,v)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x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y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,n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z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) (u,v)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253957" name="Text Box 5"/>
            <p:cNvSpPr txBox="1">
              <a:spLocks noChangeArrowheads="1"/>
            </p:cNvSpPr>
            <p:nvPr/>
          </p:nvSpPr>
          <p:spPr bwMode="auto">
            <a:xfrm>
              <a:off x="4014" y="3249"/>
              <a:ext cx="150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corner attributes</a:t>
              </a:r>
            </a:p>
          </p:txBody>
        </p:sp>
        <p:sp>
          <p:nvSpPr>
            <p:cNvPr id="253959" name="Rectangle 7"/>
            <p:cNvSpPr>
              <a:spLocks noChangeArrowheads="1"/>
            </p:cNvSpPr>
            <p:nvPr/>
          </p:nvSpPr>
          <p:spPr bwMode="auto">
            <a:xfrm>
              <a:off x="1968" y="1026"/>
              <a:ext cx="158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{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3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}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{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3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, v</a:t>
              </a:r>
              <a:r>
                <a:rPr kumimoji="0" lang="en-US" altLang="ja-JP" sz="2400" baseline="-250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4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 }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253960" name="Text Box 8"/>
            <p:cNvSpPr txBox="1">
              <a:spLocks noChangeArrowheads="1"/>
            </p:cNvSpPr>
            <p:nvPr/>
          </p:nvSpPr>
          <p:spPr bwMode="auto">
            <a:xfrm>
              <a:off x="4332" y="1101"/>
              <a:ext cx="112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connectivity</a:t>
              </a:r>
            </a:p>
          </p:txBody>
        </p:sp>
        <p:sp>
          <p:nvSpPr>
            <p:cNvPr id="253962" name="Text Box 10"/>
            <p:cNvSpPr txBox="1">
              <a:spLocks noChangeArrowheads="1"/>
            </p:cNvSpPr>
            <p:nvPr/>
          </p:nvSpPr>
          <p:spPr bwMode="auto">
            <a:xfrm>
              <a:off x="4549" y="1797"/>
              <a:ext cx="9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geometry</a:t>
              </a:r>
            </a:p>
          </p:txBody>
        </p:sp>
        <p:sp>
          <p:nvSpPr>
            <p:cNvPr id="253963" name="Rectangle 11"/>
            <p:cNvSpPr>
              <a:spLocks noChangeArrowheads="1"/>
            </p:cNvSpPr>
            <p:nvPr/>
          </p:nvSpPr>
          <p:spPr bwMode="auto">
            <a:xfrm>
              <a:off x="1968" y="1706"/>
              <a:ext cx="109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(x,y,z)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{v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(x,y,z)</a:t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  <p:sp>
          <p:nvSpPr>
            <p:cNvPr id="253965" name="Text Box 13"/>
            <p:cNvSpPr txBox="1">
              <a:spLocks noChangeArrowheads="1"/>
            </p:cNvSpPr>
            <p:nvPr/>
          </p:nvSpPr>
          <p:spPr bwMode="auto">
            <a:xfrm>
              <a:off x="4150" y="2478"/>
              <a:ext cx="132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kumimoji="0" lang="en-US" altLang="ja-JP" sz="240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face attributes</a:t>
              </a:r>
            </a:p>
          </p:txBody>
        </p:sp>
        <p:sp>
          <p:nvSpPr>
            <p:cNvPr id="253966" name="Rectangle 14"/>
            <p:cNvSpPr>
              <a:spLocks noChangeArrowheads="1"/>
            </p:cNvSpPr>
            <p:nvPr/>
          </p:nvSpPr>
          <p:spPr bwMode="auto">
            <a:xfrm>
              <a:off x="1968" y="2387"/>
              <a:ext cx="1734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eaLnBrk="0" hangingPunct="0">
                <a:spcBef>
                  <a:spcPct val="40000"/>
                </a:spcBef>
                <a:defRPr/>
              </a:pP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1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</a:t>
              </a:r>
              <a:r>
                <a:rPr kumimoji="0" lang="en-US" altLang="ja-JP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“skin material”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{f</a:t>
              </a:r>
              <a:r>
                <a:rPr kumimoji="0" lang="en-US" altLang="ja-JP" sz="2400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2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} : </a:t>
              </a:r>
              <a:r>
                <a:rPr kumimoji="0" lang="en-US" altLang="ja-JP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“brown hair”</a:t>
              </a: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/>
              </a:r>
              <a:b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</a:br>
              <a:r>
                <a:rPr kumimoji="0" lang="en-US" altLang="ja-JP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charset="-128"/>
                </a:rPr>
                <a:t>…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42900" y="1295400"/>
            <a:ext cx="1466850" cy="5105400"/>
            <a:chOff x="216" y="816"/>
            <a:chExt cx="924" cy="3216"/>
          </a:xfrm>
        </p:grpSpPr>
        <p:pic>
          <p:nvPicPr>
            <p:cNvPr id="18450" name="Picture 16" descr="v2"/>
            <p:cNvPicPr>
              <a:picLocks noChangeAspect="1" noChangeArrowheads="1"/>
            </p:cNvPicPr>
            <p:nvPr/>
          </p:nvPicPr>
          <p:blipFill>
            <a:blip r:embed="rId4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1601" r="40714" b="800"/>
            <a:stretch>
              <a:fillRect/>
            </a:stretch>
          </p:blipFill>
          <p:spPr bwMode="blackGray">
            <a:xfrm>
              <a:off x="216" y="960"/>
              <a:ext cx="924" cy="29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Line 17"/>
            <p:cNvSpPr>
              <a:spLocks noChangeShapeType="1"/>
            </p:cNvSpPr>
            <p:nvPr/>
          </p:nvSpPr>
          <p:spPr bwMode="auto">
            <a:xfrm>
              <a:off x="1134" y="816"/>
              <a:ext cx="0" cy="32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diamond" w="med" len="med"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722438" y="2927350"/>
            <a:ext cx="712787" cy="544513"/>
            <a:chOff x="1085" y="1844"/>
            <a:chExt cx="449" cy="343"/>
          </a:xfrm>
        </p:grpSpPr>
        <p:sp>
          <p:nvSpPr>
            <p:cNvPr id="18441" name="Oval 19"/>
            <p:cNvSpPr>
              <a:spLocks noChangeArrowheads="1"/>
            </p:cNvSpPr>
            <p:nvPr/>
          </p:nvSpPr>
          <p:spPr bwMode="black">
            <a:xfrm>
              <a:off x="1228" y="1963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2" name="Oval 20"/>
            <p:cNvSpPr>
              <a:spLocks noChangeArrowheads="1"/>
            </p:cNvSpPr>
            <p:nvPr/>
          </p:nvSpPr>
          <p:spPr bwMode="black">
            <a:xfrm>
              <a:off x="1273" y="1905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3" name="Oval 21"/>
            <p:cNvSpPr>
              <a:spLocks noChangeArrowheads="1"/>
            </p:cNvSpPr>
            <p:nvPr/>
          </p:nvSpPr>
          <p:spPr bwMode="black">
            <a:xfrm>
              <a:off x="1141" y="1885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4" name="Oval 22"/>
            <p:cNvSpPr>
              <a:spLocks noChangeArrowheads="1"/>
            </p:cNvSpPr>
            <p:nvPr/>
          </p:nvSpPr>
          <p:spPr bwMode="black">
            <a:xfrm>
              <a:off x="1085" y="1921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5" name="Oval 23"/>
            <p:cNvSpPr>
              <a:spLocks noChangeArrowheads="1"/>
            </p:cNvSpPr>
            <p:nvPr/>
          </p:nvSpPr>
          <p:spPr bwMode="black">
            <a:xfrm>
              <a:off x="1089" y="2132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6" name="Oval 24"/>
            <p:cNvSpPr>
              <a:spLocks noChangeArrowheads="1"/>
            </p:cNvSpPr>
            <p:nvPr/>
          </p:nvSpPr>
          <p:spPr bwMode="black">
            <a:xfrm>
              <a:off x="1329" y="1844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7" name="Oval 25"/>
            <p:cNvSpPr>
              <a:spLocks noChangeArrowheads="1"/>
            </p:cNvSpPr>
            <p:nvPr/>
          </p:nvSpPr>
          <p:spPr bwMode="black">
            <a:xfrm>
              <a:off x="1339" y="1911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8" name="Oval 26"/>
            <p:cNvSpPr>
              <a:spLocks noChangeArrowheads="1"/>
            </p:cNvSpPr>
            <p:nvPr/>
          </p:nvSpPr>
          <p:spPr bwMode="black">
            <a:xfrm>
              <a:off x="1387" y="1851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18449" name="Oval 27"/>
            <p:cNvSpPr>
              <a:spLocks noChangeArrowheads="1"/>
            </p:cNvSpPr>
            <p:nvPr/>
          </p:nvSpPr>
          <p:spPr bwMode="black">
            <a:xfrm>
              <a:off x="1479" y="1908"/>
              <a:ext cx="55" cy="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8439" name="Text Box 30"/>
          <p:cNvSpPr txBox="1">
            <a:spLocks noChangeArrowheads="1"/>
          </p:cNvSpPr>
          <p:nvPr/>
        </p:nvSpPr>
        <p:spPr bwMode="auto">
          <a:xfrm>
            <a:off x="679450" y="6165850"/>
            <a:ext cx="17319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[Hoppe 99’]</a:t>
            </a:r>
          </a:p>
        </p:txBody>
      </p:sp>
      <p:sp>
        <p:nvSpPr>
          <p:cNvPr id="18440" name="スライド番号プレースホルダ 2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1012D2B-58AA-4F64-AAD5-6E07405106FF}" type="slidenum">
              <a:rPr kumimoji="0" lang="en-US" altLang="ja-JP" smtClean="0"/>
              <a:pPr eaLnBrk="1" hangingPunct="1"/>
              <a:t>14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Definitions of Triangle Meshes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2773363" y="2019300"/>
            <a:ext cx="3598862" cy="3313113"/>
            <a:chOff x="1747" y="1117"/>
            <a:chExt cx="2267" cy="2087"/>
          </a:xfrm>
        </p:grpSpPr>
        <p:sp>
          <p:nvSpPr>
            <p:cNvPr id="19484" name="Freeform 4"/>
            <p:cNvSpPr>
              <a:spLocks/>
            </p:cNvSpPr>
            <p:nvPr/>
          </p:nvSpPr>
          <p:spPr bwMode="auto">
            <a:xfrm>
              <a:off x="2809" y="2124"/>
              <a:ext cx="1205" cy="791"/>
            </a:xfrm>
            <a:custGeom>
              <a:avLst/>
              <a:gdLst>
                <a:gd name="T0" fmla="*/ 0 w 771"/>
                <a:gd name="T1" fmla="*/ 0 h 499"/>
                <a:gd name="T2" fmla="*/ 11236 w 771"/>
                <a:gd name="T3" fmla="*/ 2172 h 499"/>
                <a:gd name="T4" fmla="*/ 9251 w 771"/>
                <a:gd name="T5" fmla="*/ 7918 h 499"/>
                <a:gd name="T6" fmla="*/ 0 w 771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499"/>
                <a:gd name="T14" fmla="*/ 771 w 771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499">
                  <a:moveTo>
                    <a:pt x="0" y="0"/>
                  </a:moveTo>
                  <a:lnTo>
                    <a:pt x="771" y="137"/>
                  </a:lnTo>
                  <a:lnTo>
                    <a:pt x="635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5" name="Freeform 5"/>
            <p:cNvSpPr>
              <a:spLocks/>
            </p:cNvSpPr>
            <p:nvPr/>
          </p:nvSpPr>
          <p:spPr bwMode="auto">
            <a:xfrm>
              <a:off x="2809" y="2124"/>
              <a:ext cx="993" cy="1080"/>
            </a:xfrm>
            <a:custGeom>
              <a:avLst/>
              <a:gdLst>
                <a:gd name="T0" fmla="*/ 0 w 635"/>
                <a:gd name="T1" fmla="*/ 0 h 681"/>
                <a:gd name="T2" fmla="*/ 9287 w 635"/>
                <a:gd name="T3" fmla="*/ 7933 h 681"/>
                <a:gd name="T4" fmla="*/ 3977 w 635"/>
                <a:gd name="T5" fmla="*/ 10838 h 681"/>
                <a:gd name="T6" fmla="*/ 0 w 635"/>
                <a:gd name="T7" fmla="*/ 0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5"/>
                <a:gd name="T13" fmla="*/ 0 h 681"/>
                <a:gd name="T14" fmla="*/ 635 w 635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5" h="681">
                  <a:moveTo>
                    <a:pt x="0" y="0"/>
                  </a:moveTo>
                  <a:lnTo>
                    <a:pt x="635" y="499"/>
                  </a:lnTo>
                  <a:lnTo>
                    <a:pt x="272" y="6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6" name="Freeform 6"/>
            <p:cNvSpPr>
              <a:spLocks/>
            </p:cNvSpPr>
            <p:nvPr/>
          </p:nvSpPr>
          <p:spPr bwMode="auto">
            <a:xfrm>
              <a:off x="2669" y="2124"/>
              <a:ext cx="565" cy="1080"/>
            </a:xfrm>
            <a:custGeom>
              <a:avLst/>
              <a:gdLst>
                <a:gd name="T0" fmla="*/ 1300 w 362"/>
                <a:gd name="T1" fmla="*/ 0 h 681"/>
                <a:gd name="T2" fmla="*/ 5235 w 362"/>
                <a:gd name="T3" fmla="*/ 10838 h 681"/>
                <a:gd name="T4" fmla="*/ 0 w 362"/>
                <a:gd name="T5" fmla="*/ 10838 h 681"/>
                <a:gd name="T6" fmla="*/ 1300 w 362"/>
                <a:gd name="T7" fmla="*/ 0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2"/>
                <a:gd name="T13" fmla="*/ 0 h 681"/>
                <a:gd name="T14" fmla="*/ 362 w 362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2" h="681">
                  <a:moveTo>
                    <a:pt x="90" y="0"/>
                  </a:moveTo>
                  <a:lnTo>
                    <a:pt x="362" y="681"/>
                  </a:lnTo>
                  <a:lnTo>
                    <a:pt x="0" y="68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7" name="Freeform 7"/>
            <p:cNvSpPr>
              <a:spLocks/>
            </p:cNvSpPr>
            <p:nvPr/>
          </p:nvSpPr>
          <p:spPr bwMode="auto">
            <a:xfrm>
              <a:off x="2102" y="2124"/>
              <a:ext cx="707" cy="1080"/>
            </a:xfrm>
            <a:custGeom>
              <a:avLst/>
              <a:gdLst>
                <a:gd name="T0" fmla="*/ 6542 w 453"/>
                <a:gd name="T1" fmla="*/ 0 h 681"/>
                <a:gd name="T2" fmla="*/ 5249 w 453"/>
                <a:gd name="T3" fmla="*/ 10838 h 681"/>
                <a:gd name="T4" fmla="*/ 0 w 453"/>
                <a:gd name="T5" fmla="*/ 7933 h 681"/>
                <a:gd name="T6" fmla="*/ 6542 w 453"/>
                <a:gd name="T7" fmla="*/ 0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3"/>
                <a:gd name="T13" fmla="*/ 0 h 681"/>
                <a:gd name="T14" fmla="*/ 453 w 453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3" h="681">
                  <a:moveTo>
                    <a:pt x="453" y="0"/>
                  </a:moveTo>
                  <a:lnTo>
                    <a:pt x="363" y="681"/>
                  </a:lnTo>
                  <a:lnTo>
                    <a:pt x="0" y="499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8" name="Freeform 8"/>
            <p:cNvSpPr>
              <a:spLocks/>
            </p:cNvSpPr>
            <p:nvPr/>
          </p:nvSpPr>
          <p:spPr bwMode="auto">
            <a:xfrm>
              <a:off x="1747" y="2124"/>
              <a:ext cx="1062" cy="791"/>
            </a:xfrm>
            <a:custGeom>
              <a:avLst/>
              <a:gdLst>
                <a:gd name="T0" fmla="*/ 9870 w 680"/>
                <a:gd name="T1" fmla="*/ 0 h 499"/>
                <a:gd name="T2" fmla="*/ 3295 w 680"/>
                <a:gd name="T3" fmla="*/ 7918 h 499"/>
                <a:gd name="T4" fmla="*/ 0 w 680"/>
                <a:gd name="T5" fmla="*/ 1438 h 499"/>
                <a:gd name="T6" fmla="*/ 9870 w 680"/>
                <a:gd name="T7" fmla="*/ 0 h 4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499"/>
                <a:gd name="T14" fmla="*/ 680 w 680"/>
                <a:gd name="T15" fmla="*/ 499 h 4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499">
                  <a:moveTo>
                    <a:pt x="680" y="0"/>
                  </a:moveTo>
                  <a:lnTo>
                    <a:pt x="227" y="499"/>
                  </a:lnTo>
                  <a:lnTo>
                    <a:pt x="0" y="91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89" name="Freeform 9"/>
            <p:cNvSpPr>
              <a:spLocks/>
            </p:cNvSpPr>
            <p:nvPr/>
          </p:nvSpPr>
          <p:spPr bwMode="auto">
            <a:xfrm>
              <a:off x="1747" y="1550"/>
              <a:ext cx="1062" cy="718"/>
            </a:xfrm>
            <a:custGeom>
              <a:avLst/>
              <a:gdLst>
                <a:gd name="T0" fmla="*/ 9870 w 680"/>
                <a:gd name="T1" fmla="*/ 5742 h 453"/>
                <a:gd name="T2" fmla="*/ 0 w 680"/>
                <a:gd name="T3" fmla="*/ 7182 h 453"/>
                <a:gd name="T4" fmla="*/ 1968 w 680"/>
                <a:gd name="T5" fmla="*/ 0 h 453"/>
                <a:gd name="T6" fmla="*/ 9870 w 680"/>
                <a:gd name="T7" fmla="*/ 5742 h 45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453"/>
                <a:gd name="T14" fmla="*/ 680 w 680"/>
                <a:gd name="T15" fmla="*/ 453 h 45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453">
                  <a:moveTo>
                    <a:pt x="680" y="362"/>
                  </a:moveTo>
                  <a:lnTo>
                    <a:pt x="0" y="453"/>
                  </a:lnTo>
                  <a:lnTo>
                    <a:pt x="136" y="0"/>
                  </a:lnTo>
                  <a:lnTo>
                    <a:pt x="680" y="36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0" name="Freeform 10"/>
            <p:cNvSpPr>
              <a:spLocks/>
            </p:cNvSpPr>
            <p:nvPr/>
          </p:nvSpPr>
          <p:spPr bwMode="auto">
            <a:xfrm>
              <a:off x="2809" y="1693"/>
              <a:ext cx="1205" cy="648"/>
            </a:xfrm>
            <a:custGeom>
              <a:avLst/>
              <a:gdLst>
                <a:gd name="T0" fmla="*/ 0 w 771"/>
                <a:gd name="T1" fmla="*/ 4303 h 409"/>
                <a:gd name="T2" fmla="*/ 11236 w 771"/>
                <a:gd name="T3" fmla="*/ 6470 h 409"/>
                <a:gd name="T4" fmla="*/ 9923 w 771"/>
                <a:gd name="T5" fmla="*/ 0 h 409"/>
                <a:gd name="T6" fmla="*/ 0 w 771"/>
                <a:gd name="T7" fmla="*/ 4303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1"/>
                <a:gd name="T13" fmla="*/ 0 h 409"/>
                <a:gd name="T14" fmla="*/ 771 w 771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1" h="409">
                  <a:moveTo>
                    <a:pt x="0" y="272"/>
                  </a:moveTo>
                  <a:lnTo>
                    <a:pt x="771" y="409"/>
                  </a:lnTo>
                  <a:lnTo>
                    <a:pt x="681" y="0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91" name="Freeform 11"/>
            <p:cNvSpPr>
              <a:spLocks/>
            </p:cNvSpPr>
            <p:nvPr/>
          </p:nvSpPr>
          <p:spPr bwMode="auto">
            <a:xfrm>
              <a:off x="2809" y="1117"/>
              <a:ext cx="1064" cy="1007"/>
            </a:xfrm>
            <a:custGeom>
              <a:avLst/>
              <a:gdLst>
                <a:gd name="T0" fmla="*/ 0 w 681"/>
                <a:gd name="T1" fmla="*/ 10102 h 635"/>
                <a:gd name="T2" fmla="*/ 9906 w 681"/>
                <a:gd name="T3" fmla="*/ 5774 h 635"/>
                <a:gd name="T4" fmla="*/ 4631 w 681"/>
                <a:gd name="T5" fmla="*/ 0 h 635"/>
                <a:gd name="T6" fmla="*/ 0 w 681"/>
                <a:gd name="T7" fmla="*/ 10102 h 63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1"/>
                <a:gd name="T13" fmla="*/ 0 h 635"/>
                <a:gd name="T14" fmla="*/ 681 w 681"/>
                <a:gd name="T15" fmla="*/ 635 h 63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1" h="635">
                  <a:moveTo>
                    <a:pt x="0" y="635"/>
                  </a:moveTo>
                  <a:lnTo>
                    <a:pt x="681" y="363"/>
                  </a:lnTo>
                  <a:lnTo>
                    <a:pt x="318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9460" name="Oval 12"/>
          <p:cNvSpPr>
            <a:spLocks noChangeArrowheads="1"/>
          </p:cNvSpPr>
          <p:nvPr/>
        </p:nvSpPr>
        <p:spPr bwMode="auto">
          <a:xfrm>
            <a:off x="4011613" y="3162300"/>
            <a:ext cx="900112" cy="914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013" name="Freeform 13"/>
          <p:cNvSpPr>
            <a:spLocks/>
          </p:cNvSpPr>
          <p:nvPr/>
        </p:nvSpPr>
        <p:spPr bwMode="auto">
          <a:xfrm>
            <a:off x="4075113" y="3454400"/>
            <a:ext cx="307975" cy="411163"/>
          </a:xfrm>
          <a:custGeom>
            <a:avLst/>
            <a:gdLst>
              <a:gd name="T0" fmla="*/ 2147483647 w 194"/>
              <a:gd name="T1" fmla="*/ 0 h 259"/>
              <a:gd name="T2" fmla="*/ 2147483647 w 194"/>
              <a:gd name="T3" fmla="*/ 2147483647 h 259"/>
              <a:gd name="T4" fmla="*/ 2147483647 w 194"/>
              <a:gd name="T5" fmla="*/ 2147483647 h 259"/>
              <a:gd name="T6" fmla="*/ 2147483647 w 194"/>
              <a:gd name="T7" fmla="*/ 2147483647 h 259"/>
              <a:gd name="T8" fmla="*/ 2147483647 w 194"/>
              <a:gd name="T9" fmla="*/ 2147483647 h 259"/>
              <a:gd name="T10" fmla="*/ 0 w 194"/>
              <a:gd name="T11" fmla="*/ 2147483647 h 259"/>
              <a:gd name="T12" fmla="*/ 2147483647 w 194"/>
              <a:gd name="T13" fmla="*/ 2147483647 h 259"/>
              <a:gd name="T14" fmla="*/ 2147483647 w 194"/>
              <a:gd name="T15" fmla="*/ 2147483647 h 259"/>
              <a:gd name="T16" fmla="*/ 2147483647 w 194"/>
              <a:gd name="T17" fmla="*/ 2147483647 h 259"/>
              <a:gd name="T18" fmla="*/ 2147483647 w 194"/>
              <a:gd name="T19" fmla="*/ 0 h 2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4"/>
              <a:gd name="T31" fmla="*/ 0 h 259"/>
              <a:gd name="T32" fmla="*/ 194 w 194"/>
              <a:gd name="T33" fmla="*/ 259 h 2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4" h="259">
                <a:moveTo>
                  <a:pt x="24" y="0"/>
                </a:moveTo>
                <a:lnTo>
                  <a:pt x="194" y="111"/>
                </a:lnTo>
                <a:lnTo>
                  <a:pt x="49" y="259"/>
                </a:lnTo>
                <a:lnTo>
                  <a:pt x="25" y="217"/>
                </a:lnTo>
                <a:lnTo>
                  <a:pt x="10" y="174"/>
                </a:lnTo>
                <a:lnTo>
                  <a:pt x="0" y="138"/>
                </a:lnTo>
                <a:lnTo>
                  <a:pt x="1" y="96"/>
                </a:lnTo>
                <a:lnTo>
                  <a:pt x="6" y="58"/>
                </a:lnTo>
                <a:lnTo>
                  <a:pt x="12" y="30"/>
                </a:lnTo>
                <a:lnTo>
                  <a:pt x="24" y="0"/>
                </a:lnTo>
                <a:close/>
              </a:path>
            </a:pathLst>
          </a:custGeom>
          <a:solidFill>
            <a:srgbClr val="80008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56014" name="Freeform 14"/>
          <p:cNvSpPr>
            <a:spLocks/>
          </p:cNvSpPr>
          <p:nvPr/>
        </p:nvSpPr>
        <p:spPr bwMode="auto">
          <a:xfrm>
            <a:off x="4233863" y="3684588"/>
            <a:ext cx="495300" cy="336550"/>
          </a:xfrm>
          <a:custGeom>
            <a:avLst/>
            <a:gdLst>
              <a:gd name="T0" fmla="*/ 2147483647 w 312"/>
              <a:gd name="T1" fmla="*/ 0 h 212"/>
              <a:gd name="T2" fmla="*/ 2147483647 w 312"/>
              <a:gd name="T3" fmla="*/ 2147483647 h 212"/>
              <a:gd name="T4" fmla="*/ 2147483647 w 312"/>
              <a:gd name="T5" fmla="*/ 2147483647 h 212"/>
              <a:gd name="T6" fmla="*/ 2147483647 w 312"/>
              <a:gd name="T7" fmla="*/ 2147483647 h 212"/>
              <a:gd name="T8" fmla="*/ 2147483647 w 312"/>
              <a:gd name="T9" fmla="*/ 2147483647 h 212"/>
              <a:gd name="T10" fmla="*/ 2147483647 w 312"/>
              <a:gd name="T11" fmla="*/ 2147483647 h 212"/>
              <a:gd name="T12" fmla="*/ 2147483647 w 312"/>
              <a:gd name="T13" fmla="*/ 2147483647 h 212"/>
              <a:gd name="T14" fmla="*/ 2147483647 w 312"/>
              <a:gd name="T15" fmla="*/ 2147483647 h 212"/>
              <a:gd name="T16" fmla="*/ 2147483647 w 312"/>
              <a:gd name="T17" fmla="*/ 2147483647 h 212"/>
              <a:gd name="T18" fmla="*/ 2147483647 w 312"/>
              <a:gd name="T19" fmla="*/ 2147483647 h 212"/>
              <a:gd name="T20" fmla="*/ 0 w 312"/>
              <a:gd name="T21" fmla="*/ 2147483647 h 212"/>
              <a:gd name="T22" fmla="*/ 2147483647 w 312"/>
              <a:gd name="T23" fmla="*/ 0 h 2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12"/>
              <a:gd name="T37" fmla="*/ 0 h 212"/>
              <a:gd name="T38" fmla="*/ 312 w 312"/>
              <a:gd name="T39" fmla="*/ 212 h 2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12" h="212">
                <a:moveTo>
                  <a:pt x="147" y="0"/>
                </a:moveTo>
                <a:lnTo>
                  <a:pt x="312" y="141"/>
                </a:lnTo>
                <a:lnTo>
                  <a:pt x="281" y="167"/>
                </a:lnTo>
                <a:lnTo>
                  <a:pt x="249" y="186"/>
                </a:lnTo>
                <a:lnTo>
                  <a:pt x="210" y="200"/>
                </a:lnTo>
                <a:lnTo>
                  <a:pt x="174" y="207"/>
                </a:lnTo>
                <a:lnTo>
                  <a:pt x="132" y="212"/>
                </a:lnTo>
                <a:lnTo>
                  <a:pt x="90" y="204"/>
                </a:lnTo>
                <a:lnTo>
                  <a:pt x="59" y="194"/>
                </a:lnTo>
                <a:lnTo>
                  <a:pt x="29" y="182"/>
                </a:lnTo>
                <a:lnTo>
                  <a:pt x="0" y="165"/>
                </a:lnTo>
                <a:lnTo>
                  <a:pt x="147" y="0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9463" name="Text Box 15"/>
          <p:cNvSpPr txBox="1">
            <a:spLocks noChangeArrowheads="1"/>
          </p:cNvSpPr>
          <p:nvPr/>
        </p:nvSpPr>
        <p:spPr bwMode="auto">
          <a:xfrm>
            <a:off x="7716838" y="1778000"/>
            <a:ext cx="83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face</a:t>
            </a:r>
          </a:p>
        </p:txBody>
      </p:sp>
      <p:sp>
        <p:nvSpPr>
          <p:cNvPr id="19464" name="Line 16"/>
          <p:cNvSpPr>
            <a:spLocks noChangeShapeType="1"/>
          </p:cNvSpPr>
          <p:nvPr/>
        </p:nvSpPr>
        <p:spPr bwMode="auto">
          <a:xfrm flipH="1">
            <a:off x="5508625" y="2090738"/>
            <a:ext cx="2232025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5" name="Text Box 17"/>
          <p:cNvSpPr txBox="1">
            <a:spLocks noChangeArrowheads="1"/>
          </p:cNvSpPr>
          <p:nvPr/>
        </p:nvSpPr>
        <p:spPr bwMode="auto">
          <a:xfrm>
            <a:off x="7723188" y="3243263"/>
            <a:ext cx="86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edge</a:t>
            </a:r>
          </a:p>
        </p:txBody>
      </p:sp>
      <p:sp>
        <p:nvSpPr>
          <p:cNvPr id="19466" name="Line 18"/>
          <p:cNvSpPr>
            <a:spLocks noChangeShapeType="1"/>
          </p:cNvSpPr>
          <p:nvPr/>
        </p:nvSpPr>
        <p:spPr bwMode="auto">
          <a:xfrm flipH="1" flipV="1">
            <a:off x="6300788" y="3530600"/>
            <a:ext cx="1439862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19" name="Text Box 19"/>
          <p:cNvSpPr txBox="1">
            <a:spLocks noChangeArrowheads="1"/>
          </p:cNvSpPr>
          <p:nvPr/>
        </p:nvSpPr>
        <p:spPr bwMode="auto">
          <a:xfrm>
            <a:off x="5876925" y="4678363"/>
            <a:ext cx="30162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different</a:t>
            </a:r>
            <a:b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</a:br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material properties</a:t>
            </a:r>
          </a:p>
          <a:p>
            <a:pPr algn="ctr"/>
            <a:r>
              <a:rPr lang="en-US" altLang="ja-JP" sz="2000">
                <a:latin typeface="Comic Sans MS" pitchFamily="66" charset="0"/>
                <a:ea typeface="HG創英角ﾎﾟｯﾌﾟ体" pitchFamily="49" charset="-128"/>
              </a:rPr>
              <a:t>(face attributes)</a:t>
            </a:r>
          </a:p>
        </p:txBody>
      </p:sp>
      <p:sp>
        <p:nvSpPr>
          <p:cNvPr id="256020" name="Line 20"/>
          <p:cNvSpPr>
            <a:spLocks noChangeShapeType="1"/>
          </p:cNvSpPr>
          <p:nvPr/>
        </p:nvSpPr>
        <p:spPr bwMode="auto">
          <a:xfrm flipH="1" flipV="1">
            <a:off x="5724525" y="4179888"/>
            <a:ext cx="1008063" cy="9350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21" name="Line 21"/>
          <p:cNvSpPr>
            <a:spLocks noChangeShapeType="1"/>
          </p:cNvSpPr>
          <p:nvPr/>
        </p:nvSpPr>
        <p:spPr bwMode="auto">
          <a:xfrm flipH="1" flipV="1">
            <a:off x="5435600" y="4827588"/>
            <a:ext cx="1296988" cy="2873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22" name="Text Box 22"/>
          <p:cNvSpPr txBox="1">
            <a:spLocks noChangeArrowheads="1"/>
          </p:cNvSpPr>
          <p:nvPr/>
        </p:nvSpPr>
        <p:spPr bwMode="auto">
          <a:xfrm>
            <a:off x="34925" y="4533900"/>
            <a:ext cx="33115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different</a:t>
            </a:r>
            <a:b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</a:br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normal vectors</a:t>
            </a:r>
          </a:p>
          <a:p>
            <a:pPr algn="ctr"/>
            <a:r>
              <a:rPr lang="en-US" altLang="ja-JP" sz="2000">
                <a:latin typeface="Comic Sans MS" pitchFamily="66" charset="0"/>
                <a:ea typeface="HG創英角ﾎﾟｯﾌﾟ体" pitchFamily="49" charset="-128"/>
              </a:rPr>
              <a:t>(corner attributes)</a:t>
            </a:r>
          </a:p>
        </p:txBody>
      </p:sp>
      <p:sp>
        <p:nvSpPr>
          <p:cNvPr id="256023" name="Line 23"/>
          <p:cNvSpPr>
            <a:spLocks noChangeShapeType="1"/>
          </p:cNvSpPr>
          <p:nvPr/>
        </p:nvSpPr>
        <p:spPr bwMode="auto">
          <a:xfrm flipV="1">
            <a:off x="2411413" y="3746500"/>
            <a:ext cx="1728787" cy="1223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24" name="Line 24"/>
          <p:cNvSpPr>
            <a:spLocks noChangeShapeType="1"/>
          </p:cNvSpPr>
          <p:nvPr/>
        </p:nvSpPr>
        <p:spPr bwMode="auto">
          <a:xfrm flipV="1">
            <a:off x="2411413" y="3890963"/>
            <a:ext cx="1944687" cy="1079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3" name="Line 25"/>
          <p:cNvSpPr>
            <a:spLocks noChangeShapeType="1"/>
          </p:cNvSpPr>
          <p:nvPr/>
        </p:nvSpPr>
        <p:spPr bwMode="auto">
          <a:xfrm>
            <a:off x="3132138" y="2019300"/>
            <a:ext cx="1296987" cy="122396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74" name="Text Box 26"/>
          <p:cNvSpPr txBox="1">
            <a:spLocks noChangeArrowheads="1"/>
          </p:cNvSpPr>
          <p:nvPr/>
        </p:nvSpPr>
        <p:spPr bwMode="auto">
          <a:xfrm>
            <a:off x="2451100" y="1628775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vertex</a:t>
            </a:r>
          </a:p>
        </p:txBody>
      </p:sp>
      <p:sp>
        <p:nvSpPr>
          <p:cNvPr id="256027" name="Text Box 27"/>
          <p:cNvSpPr txBox="1">
            <a:spLocks noChangeArrowheads="1"/>
          </p:cNvSpPr>
          <p:nvPr/>
        </p:nvSpPr>
        <p:spPr bwMode="auto">
          <a:xfrm>
            <a:off x="3563938" y="1946275"/>
            <a:ext cx="1508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boundary</a:t>
            </a:r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>
            <a:off x="4356100" y="2379663"/>
            <a:ext cx="360363" cy="3587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29" name="Line 29"/>
          <p:cNvSpPr>
            <a:spLocks noChangeShapeType="1"/>
          </p:cNvSpPr>
          <p:nvPr/>
        </p:nvSpPr>
        <p:spPr bwMode="auto">
          <a:xfrm flipH="1">
            <a:off x="3851275" y="2379663"/>
            <a:ext cx="504825" cy="5746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30" name="Text Box 30"/>
          <p:cNvSpPr txBox="1">
            <a:spLocks noChangeArrowheads="1"/>
          </p:cNvSpPr>
          <p:nvPr/>
        </p:nvSpPr>
        <p:spPr bwMode="auto">
          <a:xfrm>
            <a:off x="1116013" y="2708275"/>
            <a:ext cx="1073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wedge</a:t>
            </a:r>
          </a:p>
        </p:txBody>
      </p:sp>
      <p:sp>
        <p:nvSpPr>
          <p:cNvPr id="256031" name="Line 31"/>
          <p:cNvSpPr>
            <a:spLocks noChangeShapeType="1"/>
          </p:cNvSpPr>
          <p:nvPr/>
        </p:nvSpPr>
        <p:spPr bwMode="auto">
          <a:xfrm>
            <a:off x="2124075" y="3068638"/>
            <a:ext cx="2016125" cy="57626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0" name="Text Box 32"/>
          <p:cNvSpPr txBox="1">
            <a:spLocks noChangeArrowheads="1"/>
          </p:cNvSpPr>
          <p:nvPr/>
        </p:nvSpPr>
        <p:spPr bwMode="auto">
          <a:xfrm>
            <a:off x="7740650" y="2492375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lang="en-US" altLang="ja-JP" sz="2400" b="1">
                <a:latin typeface="Comic Sans MS" pitchFamily="66" charset="0"/>
                <a:ea typeface="HG創英角ﾎﾟｯﾌﾟ体" pitchFamily="49" charset="-128"/>
              </a:rPr>
              <a:t>corner</a:t>
            </a:r>
          </a:p>
        </p:txBody>
      </p:sp>
      <p:sp>
        <p:nvSpPr>
          <p:cNvPr id="19481" name="Line 33"/>
          <p:cNvSpPr>
            <a:spLocks noChangeShapeType="1"/>
          </p:cNvSpPr>
          <p:nvPr/>
        </p:nvSpPr>
        <p:spPr bwMode="auto">
          <a:xfrm flipH="1">
            <a:off x="4643438" y="2781300"/>
            <a:ext cx="3097212" cy="647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82" name="Oval 34"/>
          <p:cNvSpPr>
            <a:spLocks noChangeArrowheads="1"/>
          </p:cNvSpPr>
          <p:nvPr/>
        </p:nvSpPr>
        <p:spPr bwMode="auto">
          <a:xfrm>
            <a:off x="4572000" y="3429000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83" name="スライド番号プレースホルダ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C112CE6-3FA0-4F97-A27F-452CF2DE71BD}" type="slidenum">
              <a:rPr kumimoji="0" lang="en-US" altLang="ja-JP" smtClean="0"/>
              <a:pPr eaLnBrk="1" hangingPunct="1"/>
              <a:t>15</a:t>
            </a:fld>
            <a:endParaRPr kumimoji="0" lang="en-US" altLang="ja-JP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3" grpId="0" animBg="1"/>
      <p:bldP spid="256014" grpId="0" animBg="1"/>
      <p:bldP spid="256019" grpId="0"/>
      <p:bldP spid="256020" grpId="0" animBg="1"/>
      <p:bldP spid="256021" grpId="0" animBg="1"/>
      <p:bldP spid="256022" grpId="0"/>
      <p:bldP spid="256023" grpId="0" animBg="1"/>
      <p:bldP spid="256024" grpId="0" animBg="1"/>
      <p:bldP spid="256027" grpId="0"/>
      <p:bldP spid="256028" grpId="0" animBg="1"/>
      <p:bldP spid="256029" grpId="0" animBg="1"/>
      <p:bldP spid="256030" grpId="0"/>
      <p:bldP spid="2560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Data Structure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1527175" y="1955800"/>
            <a:ext cx="5853113" cy="3921125"/>
            <a:chOff x="962" y="1232"/>
            <a:chExt cx="3687" cy="2470"/>
          </a:xfrm>
        </p:grpSpPr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962" y="1232"/>
              <a:ext cx="1359" cy="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Mesh :</a:t>
              </a:r>
            </a:p>
            <a:p>
              <a:pPr eaLnBrk="1" hangingPunct="1"/>
              <a:r>
                <a:rPr lang="en-US" altLang="ja-JP" b="1"/>
                <a:t>  Vertex array</a:t>
              </a:r>
            </a:p>
            <a:p>
              <a:pPr eaLnBrk="1" hangingPunct="1"/>
              <a:r>
                <a:rPr lang="en-US" altLang="ja-JP" b="1"/>
                <a:t>  Wedge array  </a:t>
              </a:r>
            </a:p>
            <a:p>
              <a:pPr eaLnBrk="1" hangingPunct="1"/>
              <a:r>
                <a:rPr lang="en-US" altLang="ja-JP" b="1"/>
                <a:t>  Face array</a:t>
              </a:r>
            </a:p>
            <a:p>
              <a:pPr eaLnBrk="1" hangingPunct="1"/>
              <a:r>
                <a:rPr lang="en-US" altLang="ja-JP" b="1"/>
                <a:t>  Material array</a:t>
              </a:r>
            </a:p>
          </p:txBody>
        </p:sp>
        <p:sp>
          <p:nvSpPr>
            <p:cNvPr id="20486" name="Text Box 5"/>
            <p:cNvSpPr txBox="1">
              <a:spLocks noChangeArrowheads="1"/>
            </p:cNvSpPr>
            <p:nvPr/>
          </p:nvSpPr>
          <p:spPr bwMode="auto">
            <a:xfrm>
              <a:off x="2822" y="1776"/>
              <a:ext cx="1723" cy="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Wedge :</a:t>
              </a:r>
            </a:p>
            <a:p>
              <a:pPr eaLnBrk="1" hangingPunct="1"/>
              <a:r>
                <a:rPr lang="en-US" altLang="ja-JP" b="1"/>
                <a:t>  Vertex index</a:t>
              </a:r>
            </a:p>
            <a:p>
              <a:pPr eaLnBrk="1" hangingPunct="1"/>
              <a:r>
                <a:rPr lang="en-US" altLang="ja-JP" b="1"/>
                <a:t>  Wedge attributes  </a:t>
              </a:r>
            </a:p>
          </p:txBody>
        </p:sp>
        <p:sp>
          <p:nvSpPr>
            <p:cNvPr id="20487" name="Text Box 6"/>
            <p:cNvSpPr txBox="1">
              <a:spLocks noChangeArrowheads="1"/>
            </p:cNvSpPr>
            <p:nvPr/>
          </p:nvSpPr>
          <p:spPr bwMode="auto">
            <a:xfrm>
              <a:off x="2822" y="1232"/>
              <a:ext cx="1703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Vertex :</a:t>
              </a:r>
            </a:p>
            <a:p>
              <a:pPr eaLnBrk="1" hangingPunct="1"/>
              <a:r>
                <a:rPr lang="en-US" altLang="ja-JP" b="1"/>
                <a:t>  Vertex attributes  </a:t>
              </a:r>
            </a:p>
          </p:txBody>
        </p:sp>
        <p:sp>
          <p:nvSpPr>
            <p:cNvPr id="20488" name="Text Box 7"/>
            <p:cNvSpPr txBox="1">
              <a:spLocks noChangeArrowheads="1"/>
            </p:cNvSpPr>
            <p:nvPr/>
          </p:nvSpPr>
          <p:spPr bwMode="auto">
            <a:xfrm>
              <a:off x="2822" y="2502"/>
              <a:ext cx="1566" cy="6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Face :</a:t>
              </a:r>
            </a:p>
            <a:p>
              <a:pPr eaLnBrk="1" hangingPunct="1"/>
              <a:r>
                <a:rPr lang="en-US" altLang="ja-JP" b="1"/>
                <a:t>  Wedge index x 3</a:t>
              </a:r>
            </a:p>
            <a:p>
              <a:pPr eaLnBrk="1" hangingPunct="1"/>
              <a:r>
                <a:rPr lang="en-US" altLang="ja-JP" b="1"/>
                <a:t>  Material index  </a:t>
              </a:r>
            </a:p>
          </p:txBody>
        </p:sp>
        <p:sp>
          <p:nvSpPr>
            <p:cNvPr id="20489" name="Text Box 8"/>
            <p:cNvSpPr txBox="1">
              <a:spLocks noChangeArrowheads="1"/>
            </p:cNvSpPr>
            <p:nvPr/>
          </p:nvSpPr>
          <p:spPr bwMode="auto">
            <a:xfrm>
              <a:off x="2822" y="3273"/>
              <a:ext cx="1827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Material :</a:t>
              </a:r>
            </a:p>
            <a:p>
              <a:pPr eaLnBrk="1" hangingPunct="1"/>
              <a:r>
                <a:rPr lang="en-US" altLang="ja-JP" b="1"/>
                <a:t>  Material attributes  </a:t>
              </a:r>
            </a:p>
          </p:txBody>
        </p:sp>
        <p:cxnSp>
          <p:nvCxnSpPr>
            <p:cNvPr id="20490" name="AutoShape 9"/>
            <p:cNvCxnSpPr>
              <a:cxnSpLocks noChangeShapeType="1"/>
              <a:stCxn id="20496" idx="3"/>
              <a:endCxn id="20487" idx="1"/>
            </p:cNvCxnSpPr>
            <p:nvPr/>
          </p:nvCxnSpPr>
          <p:spPr bwMode="auto">
            <a:xfrm flipV="1">
              <a:off x="2187" y="1447"/>
              <a:ext cx="635" cy="126"/>
            </a:xfrm>
            <a:prstGeom prst="bentConnector3">
              <a:avLst>
                <a:gd name="adj1" fmla="val 499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1" name="AutoShape 10"/>
            <p:cNvCxnSpPr>
              <a:cxnSpLocks noChangeShapeType="1"/>
              <a:stCxn id="20497" idx="3"/>
              <a:endCxn id="20486" idx="1"/>
            </p:cNvCxnSpPr>
            <p:nvPr/>
          </p:nvCxnSpPr>
          <p:spPr bwMode="auto">
            <a:xfrm>
              <a:off x="2232" y="1709"/>
              <a:ext cx="590" cy="368"/>
            </a:xfrm>
            <a:prstGeom prst="bentConnector3">
              <a:avLst>
                <a:gd name="adj1" fmla="val 5474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2" name="AutoShape 11"/>
            <p:cNvCxnSpPr>
              <a:cxnSpLocks noChangeShapeType="1"/>
              <a:stCxn id="20495" idx="3"/>
              <a:endCxn id="20488" idx="1"/>
            </p:cNvCxnSpPr>
            <p:nvPr/>
          </p:nvCxnSpPr>
          <p:spPr bwMode="auto">
            <a:xfrm>
              <a:off x="2051" y="1890"/>
              <a:ext cx="771" cy="913"/>
            </a:xfrm>
            <a:prstGeom prst="bentConnector3">
              <a:avLst>
                <a:gd name="adj1" fmla="val 5590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93" name="AutoShape 12"/>
            <p:cNvCxnSpPr>
              <a:cxnSpLocks noChangeShapeType="1"/>
              <a:stCxn id="20494" idx="3"/>
              <a:endCxn id="20489" idx="1"/>
            </p:cNvCxnSpPr>
            <p:nvPr/>
          </p:nvCxnSpPr>
          <p:spPr bwMode="auto">
            <a:xfrm>
              <a:off x="2278" y="2072"/>
              <a:ext cx="544" cy="1416"/>
            </a:xfrm>
            <a:prstGeom prst="bentConnector3">
              <a:avLst>
                <a:gd name="adj1" fmla="val 281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494" name="Rectangle 13"/>
            <p:cNvSpPr>
              <a:spLocks noChangeArrowheads="1"/>
            </p:cNvSpPr>
            <p:nvPr/>
          </p:nvSpPr>
          <p:spPr bwMode="auto">
            <a:xfrm>
              <a:off x="2187" y="2049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5" name="Rectangle 14"/>
            <p:cNvSpPr>
              <a:spLocks noChangeArrowheads="1"/>
            </p:cNvSpPr>
            <p:nvPr/>
          </p:nvSpPr>
          <p:spPr bwMode="auto">
            <a:xfrm>
              <a:off x="1960" y="1867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6" name="Rectangle 15"/>
            <p:cNvSpPr>
              <a:spLocks noChangeArrowheads="1"/>
            </p:cNvSpPr>
            <p:nvPr/>
          </p:nvSpPr>
          <p:spPr bwMode="auto">
            <a:xfrm>
              <a:off x="2096" y="1550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7" name="Rectangle 16"/>
            <p:cNvSpPr>
              <a:spLocks noChangeArrowheads="1"/>
            </p:cNvSpPr>
            <p:nvPr/>
          </p:nvSpPr>
          <p:spPr bwMode="auto">
            <a:xfrm>
              <a:off x="2141" y="1686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8" name="Rectangle 17"/>
            <p:cNvSpPr>
              <a:spLocks noChangeArrowheads="1"/>
            </p:cNvSpPr>
            <p:nvPr/>
          </p:nvSpPr>
          <p:spPr bwMode="auto">
            <a:xfrm>
              <a:off x="4001" y="2094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499" name="Rectangle 18"/>
            <p:cNvSpPr>
              <a:spLocks noChangeArrowheads="1"/>
            </p:cNvSpPr>
            <p:nvPr/>
          </p:nvSpPr>
          <p:spPr bwMode="auto">
            <a:xfrm>
              <a:off x="4137" y="2956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500" name="Rectangle 19"/>
            <p:cNvSpPr>
              <a:spLocks noChangeArrowheads="1"/>
            </p:cNvSpPr>
            <p:nvPr/>
          </p:nvSpPr>
          <p:spPr bwMode="auto">
            <a:xfrm>
              <a:off x="4273" y="2775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0501" name="AutoShape 20"/>
            <p:cNvCxnSpPr>
              <a:cxnSpLocks noChangeShapeType="1"/>
              <a:stCxn id="20499" idx="3"/>
              <a:endCxn id="20489" idx="3"/>
            </p:cNvCxnSpPr>
            <p:nvPr/>
          </p:nvCxnSpPr>
          <p:spPr bwMode="auto">
            <a:xfrm>
              <a:off x="4228" y="2979"/>
              <a:ext cx="421" cy="509"/>
            </a:xfrm>
            <a:prstGeom prst="bentConnector3">
              <a:avLst>
                <a:gd name="adj1" fmla="val 13420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AutoShape 21"/>
            <p:cNvCxnSpPr>
              <a:cxnSpLocks noChangeShapeType="1"/>
              <a:stCxn id="20500" idx="3"/>
              <a:endCxn id="20486" idx="3"/>
            </p:cNvCxnSpPr>
            <p:nvPr/>
          </p:nvCxnSpPr>
          <p:spPr bwMode="auto">
            <a:xfrm flipV="1">
              <a:off x="4364" y="2077"/>
              <a:ext cx="181" cy="721"/>
            </a:xfrm>
            <a:prstGeom prst="bentConnector3">
              <a:avLst>
                <a:gd name="adj1" fmla="val 17956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3" name="AutoShape 22"/>
            <p:cNvCxnSpPr>
              <a:cxnSpLocks noChangeShapeType="1"/>
              <a:stCxn id="20498" idx="3"/>
              <a:endCxn id="20487" idx="3"/>
            </p:cNvCxnSpPr>
            <p:nvPr/>
          </p:nvCxnSpPr>
          <p:spPr bwMode="auto">
            <a:xfrm flipV="1">
              <a:off x="4092" y="1447"/>
              <a:ext cx="433" cy="670"/>
            </a:xfrm>
            <a:prstGeom prst="bentConnector3">
              <a:avLst>
                <a:gd name="adj1" fmla="val 13325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4" name="スライド番号プレースホルダ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E699E96-2255-4EF8-B128-BE7E7944494F}" type="slidenum">
              <a:rPr kumimoji="0" lang="en-US" altLang="ja-JP" smtClean="0"/>
              <a:pPr eaLnBrk="1" hangingPunct="1"/>
              <a:t>16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Data Structure</a:t>
            </a: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527175" y="1955800"/>
            <a:ext cx="5853113" cy="3921125"/>
            <a:chOff x="962" y="1232"/>
            <a:chExt cx="3687" cy="2470"/>
          </a:xfrm>
        </p:grpSpPr>
        <p:sp>
          <p:nvSpPr>
            <p:cNvPr id="21509" name="Text Box 4"/>
            <p:cNvSpPr txBox="1">
              <a:spLocks noChangeArrowheads="1"/>
            </p:cNvSpPr>
            <p:nvPr/>
          </p:nvSpPr>
          <p:spPr bwMode="auto">
            <a:xfrm>
              <a:off x="962" y="1232"/>
              <a:ext cx="1365" cy="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Mesh :</a:t>
              </a:r>
            </a:p>
            <a:p>
              <a:pPr eaLnBrk="1" hangingPunct="1"/>
              <a:r>
                <a:rPr lang="en-US" altLang="ja-JP" b="1"/>
                <a:t>  Vertex array</a:t>
              </a:r>
            </a:p>
            <a:p>
              <a:pPr eaLnBrk="1" hangingPunct="1"/>
              <a:endParaRPr lang="en-US" altLang="ja-JP" b="1"/>
            </a:p>
            <a:p>
              <a:pPr eaLnBrk="1" hangingPunct="1"/>
              <a:r>
                <a:rPr lang="en-US" altLang="ja-JP" b="1"/>
                <a:t>  Face array</a:t>
              </a:r>
            </a:p>
            <a:p>
              <a:pPr eaLnBrk="1" hangingPunct="1"/>
              <a:r>
                <a:rPr lang="en-US" altLang="ja-JP" b="1"/>
                <a:t>  Material array</a:t>
              </a: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2822" y="1232"/>
              <a:ext cx="1703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Vertex :</a:t>
              </a:r>
            </a:p>
            <a:p>
              <a:pPr eaLnBrk="1" hangingPunct="1"/>
              <a:r>
                <a:rPr lang="en-US" altLang="ja-JP" b="1"/>
                <a:t>  Vertex attributes  </a:t>
              </a: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2822" y="2502"/>
              <a:ext cx="1554" cy="6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Face :</a:t>
              </a:r>
            </a:p>
            <a:p>
              <a:pPr eaLnBrk="1" hangingPunct="1"/>
              <a:r>
                <a:rPr lang="en-US" altLang="ja-JP" b="1"/>
                <a:t>  Vertex index x 3</a:t>
              </a:r>
            </a:p>
            <a:p>
              <a:pPr eaLnBrk="1" hangingPunct="1"/>
              <a:r>
                <a:rPr lang="en-US" altLang="ja-JP" b="1"/>
                <a:t>  Material index  </a:t>
              </a:r>
            </a:p>
          </p:txBody>
        </p:sp>
        <p:sp>
          <p:nvSpPr>
            <p:cNvPr id="21512" name="Text Box 8"/>
            <p:cNvSpPr txBox="1">
              <a:spLocks noChangeArrowheads="1"/>
            </p:cNvSpPr>
            <p:nvPr/>
          </p:nvSpPr>
          <p:spPr bwMode="auto">
            <a:xfrm>
              <a:off x="2822" y="3273"/>
              <a:ext cx="1827" cy="4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2000" b="1"/>
                <a:t>Material :</a:t>
              </a:r>
            </a:p>
            <a:p>
              <a:pPr eaLnBrk="1" hangingPunct="1"/>
              <a:r>
                <a:rPr lang="en-US" altLang="ja-JP" b="1"/>
                <a:t>  Material attributes  </a:t>
              </a:r>
            </a:p>
          </p:txBody>
        </p:sp>
        <p:cxnSp>
          <p:nvCxnSpPr>
            <p:cNvPr id="21513" name="AutoShape 9"/>
            <p:cNvCxnSpPr>
              <a:cxnSpLocks noChangeShapeType="1"/>
              <a:stCxn id="21518" idx="3"/>
              <a:endCxn id="21510" idx="1"/>
            </p:cNvCxnSpPr>
            <p:nvPr/>
          </p:nvCxnSpPr>
          <p:spPr bwMode="auto">
            <a:xfrm flipV="1">
              <a:off x="2187" y="1447"/>
              <a:ext cx="635" cy="126"/>
            </a:xfrm>
            <a:prstGeom prst="bentConnector3">
              <a:avLst>
                <a:gd name="adj1" fmla="val 49921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4" name="AutoShape 11"/>
            <p:cNvCxnSpPr>
              <a:cxnSpLocks noChangeShapeType="1"/>
              <a:stCxn id="21517" idx="3"/>
              <a:endCxn id="21511" idx="1"/>
            </p:cNvCxnSpPr>
            <p:nvPr/>
          </p:nvCxnSpPr>
          <p:spPr bwMode="auto">
            <a:xfrm>
              <a:off x="2051" y="1890"/>
              <a:ext cx="771" cy="91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15" name="AutoShape 12"/>
            <p:cNvCxnSpPr>
              <a:cxnSpLocks noChangeShapeType="1"/>
              <a:stCxn id="21516" idx="3"/>
              <a:endCxn id="21512" idx="1"/>
            </p:cNvCxnSpPr>
            <p:nvPr/>
          </p:nvCxnSpPr>
          <p:spPr bwMode="auto">
            <a:xfrm>
              <a:off x="2278" y="2072"/>
              <a:ext cx="544" cy="1416"/>
            </a:xfrm>
            <a:prstGeom prst="bentConnector3">
              <a:avLst>
                <a:gd name="adj1" fmla="val 2812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6" name="Rectangle 13"/>
            <p:cNvSpPr>
              <a:spLocks noChangeArrowheads="1"/>
            </p:cNvSpPr>
            <p:nvPr/>
          </p:nvSpPr>
          <p:spPr bwMode="auto">
            <a:xfrm>
              <a:off x="2187" y="2049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7" name="Rectangle 14"/>
            <p:cNvSpPr>
              <a:spLocks noChangeArrowheads="1"/>
            </p:cNvSpPr>
            <p:nvPr/>
          </p:nvSpPr>
          <p:spPr bwMode="auto">
            <a:xfrm>
              <a:off x="1960" y="1867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8" name="Rectangle 15"/>
            <p:cNvSpPr>
              <a:spLocks noChangeArrowheads="1"/>
            </p:cNvSpPr>
            <p:nvPr/>
          </p:nvSpPr>
          <p:spPr bwMode="auto">
            <a:xfrm>
              <a:off x="2096" y="1550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19" name="Rectangle 16"/>
            <p:cNvSpPr>
              <a:spLocks noChangeArrowheads="1"/>
            </p:cNvSpPr>
            <p:nvPr/>
          </p:nvSpPr>
          <p:spPr bwMode="auto">
            <a:xfrm>
              <a:off x="2141" y="1686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0" name="Rectangle 17"/>
            <p:cNvSpPr>
              <a:spLocks noChangeArrowheads="1"/>
            </p:cNvSpPr>
            <p:nvPr/>
          </p:nvSpPr>
          <p:spPr bwMode="auto">
            <a:xfrm>
              <a:off x="4001" y="2094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1" name="Rectangle 18"/>
            <p:cNvSpPr>
              <a:spLocks noChangeArrowheads="1"/>
            </p:cNvSpPr>
            <p:nvPr/>
          </p:nvSpPr>
          <p:spPr bwMode="auto">
            <a:xfrm>
              <a:off x="4137" y="2956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522" name="Rectangle 19"/>
            <p:cNvSpPr>
              <a:spLocks noChangeArrowheads="1"/>
            </p:cNvSpPr>
            <p:nvPr/>
          </p:nvSpPr>
          <p:spPr bwMode="auto">
            <a:xfrm>
              <a:off x="4273" y="2775"/>
              <a:ext cx="91" cy="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1523" name="AutoShape 20"/>
            <p:cNvCxnSpPr>
              <a:cxnSpLocks noChangeShapeType="1"/>
              <a:stCxn id="21521" idx="3"/>
              <a:endCxn id="21512" idx="3"/>
            </p:cNvCxnSpPr>
            <p:nvPr/>
          </p:nvCxnSpPr>
          <p:spPr bwMode="auto">
            <a:xfrm>
              <a:off x="4228" y="2979"/>
              <a:ext cx="421" cy="509"/>
            </a:xfrm>
            <a:prstGeom prst="bentConnector3">
              <a:avLst>
                <a:gd name="adj1" fmla="val 13420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21"/>
            <p:cNvCxnSpPr>
              <a:cxnSpLocks noChangeShapeType="1"/>
              <a:stCxn id="21522" idx="3"/>
              <a:endCxn id="21510" idx="3"/>
            </p:cNvCxnSpPr>
            <p:nvPr/>
          </p:nvCxnSpPr>
          <p:spPr bwMode="auto">
            <a:xfrm flipV="1">
              <a:off x="4364" y="1447"/>
              <a:ext cx="161" cy="1351"/>
            </a:xfrm>
            <a:prstGeom prst="bentConnector3">
              <a:avLst>
                <a:gd name="adj1" fmla="val 18944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8" name="スライド番号プレースホルダ 2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932BB10-AC35-4285-8917-9641CAF87DEF}" type="slidenum">
              <a:rPr kumimoji="0" lang="en-US" altLang="ja-JP" smtClean="0"/>
              <a:pPr eaLnBrk="1" hangingPunct="1"/>
              <a:t>17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Mesh Data Structures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100" smtClean="0"/>
              <a:t>Uses of mesh data: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Rendering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Geometry queries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What are the vertices of face #3?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Are vertices i and j adjacent?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Which faces are adjacent face #7?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Geometry operations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Remove/add a vertex/face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Mesh simplification</a:t>
            </a:r>
          </a:p>
          <a:p>
            <a:pPr lvl="2">
              <a:lnSpc>
                <a:spcPct val="90000"/>
              </a:lnSpc>
            </a:pPr>
            <a:r>
              <a:rPr lang="en-US" altLang="ja-JP" sz="1800" smtClean="0"/>
              <a:t>Vertex split, edge collapse</a:t>
            </a:r>
          </a:p>
          <a:p>
            <a:pPr>
              <a:lnSpc>
                <a:spcPct val="90000"/>
              </a:lnSpc>
            </a:pPr>
            <a:r>
              <a:rPr lang="en-US" altLang="ja-JP" sz="2100" smtClean="0"/>
              <a:t>Storage of generic meshes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hard to implement efficiently</a:t>
            </a:r>
          </a:p>
          <a:p>
            <a:pPr>
              <a:lnSpc>
                <a:spcPct val="90000"/>
              </a:lnSpc>
            </a:pPr>
            <a:r>
              <a:rPr lang="en-US" altLang="ja-JP" sz="2100" smtClean="0"/>
              <a:t>Assume: </a:t>
            </a:r>
            <a:r>
              <a:rPr lang="en-US" altLang="ja-JP" sz="2100" b="1" smtClean="0"/>
              <a:t>orientable</a:t>
            </a:r>
            <a:r>
              <a:rPr lang="en-US" altLang="ja-JP" sz="2100" smtClean="0"/>
              <a:t>, </a:t>
            </a:r>
            <a:r>
              <a:rPr lang="en-US" altLang="ja-JP" sz="2100" b="1" smtClean="0"/>
              <a:t>manifold</a:t>
            </a:r>
            <a:r>
              <a:rPr lang="en-US" altLang="ja-JP" sz="2100" smtClean="0"/>
              <a:t> and </a:t>
            </a:r>
            <a:r>
              <a:rPr lang="en-US" altLang="ja-JP" sz="2100" b="1" smtClean="0"/>
              <a:t>triangular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Geometry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Graph and Meshes</a:t>
            </a:r>
          </a:p>
          <a:p>
            <a:r>
              <a:rPr lang="en-US" altLang="zh-TW" dirty="0" smtClean="0"/>
              <a:t>Surface Properties</a:t>
            </a:r>
          </a:p>
          <a:p>
            <a:r>
              <a:rPr lang="en-US" altLang="zh-TW" dirty="0" smtClean="0"/>
              <a:t>Bounding </a:t>
            </a:r>
            <a:r>
              <a:rPr lang="en-US" altLang="zh-TW" dirty="0" smtClean="0"/>
              <a:t>Volumes</a:t>
            </a:r>
          </a:p>
          <a:p>
            <a:r>
              <a:rPr lang="en-US" altLang="zh-TW" dirty="0" smtClean="0"/>
              <a:t>Level-of-Details</a:t>
            </a:r>
            <a:endParaRPr lang="en-US" altLang="zh-TW" dirty="0" smtClean="0"/>
          </a:p>
        </p:txBody>
      </p:sp>
      <p:sp>
        <p:nvSpPr>
          <p:cNvPr id="92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670F157-240E-4184-8FDD-4678418957B2}" type="slidenum">
              <a:rPr kumimoji="0" lang="en-US" altLang="ja-JP" smtClean="0"/>
              <a:pPr eaLnBrk="1" hangingPunct="1"/>
              <a:t>1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Storing Mesh Data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How </a:t>
            </a:r>
            <a:r>
              <a:rPr lang="en-US" altLang="ja-JP" smtClean="0">
                <a:latin typeface="Arial" pitchFamily="34" charset="0"/>
              </a:rPr>
              <a:t>“</a:t>
            </a:r>
            <a:r>
              <a:rPr lang="en-US" altLang="ja-JP" smtClean="0"/>
              <a:t>good</a:t>
            </a:r>
            <a:r>
              <a:rPr lang="en-US" altLang="ja-JP" smtClean="0">
                <a:latin typeface="Arial" pitchFamily="34" charset="0"/>
              </a:rPr>
              <a:t>”</a:t>
            </a:r>
            <a:r>
              <a:rPr lang="en-US" altLang="ja-JP" smtClean="0"/>
              <a:t> is a data structure?</a:t>
            </a:r>
          </a:p>
          <a:p>
            <a:pPr lvl="1"/>
            <a:r>
              <a:rPr lang="en-US" altLang="ja-JP" smtClean="0"/>
              <a:t>Time to construct </a:t>
            </a:r>
            <a:r>
              <a:rPr lang="en-US" altLang="ja-JP" smtClean="0">
                <a:latin typeface="Arial" pitchFamily="34" charset="0"/>
              </a:rPr>
              <a:t>–</a:t>
            </a:r>
            <a:r>
              <a:rPr lang="en-US" altLang="ja-JP" smtClean="0"/>
              <a:t> preprocessing</a:t>
            </a:r>
          </a:p>
          <a:p>
            <a:pPr lvl="1"/>
            <a:r>
              <a:rPr lang="en-US" altLang="ja-JP" smtClean="0"/>
              <a:t>Time to answer a query</a:t>
            </a:r>
          </a:p>
          <a:p>
            <a:pPr lvl="1"/>
            <a:r>
              <a:rPr lang="en-US" altLang="ja-JP" smtClean="0"/>
              <a:t>Time to perform an operation</a:t>
            </a:r>
          </a:p>
          <a:p>
            <a:pPr lvl="2"/>
            <a:r>
              <a:rPr lang="en-US" altLang="ja-JP" smtClean="0"/>
              <a:t>update the data structure</a:t>
            </a:r>
          </a:p>
          <a:p>
            <a:pPr lvl="1"/>
            <a:r>
              <a:rPr lang="en-US" altLang="ja-JP" smtClean="0"/>
              <a:t>Space complexity</a:t>
            </a:r>
          </a:p>
          <a:p>
            <a:pPr lvl="1"/>
            <a:r>
              <a:rPr lang="en-US" altLang="ja-JP" smtClean="0"/>
              <a:t>Redundancy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 List of Faces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6075" cy="4484688"/>
          </a:xfrm>
        </p:spPr>
        <p:txBody>
          <a:bodyPr/>
          <a:lstStyle/>
          <a:p>
            <a:r>
              <a:rPr lang="en-US" altLang="ja-JP" sz="2600" smtClean="0"/>
              <a:t>List of vertices (coordinates)</a:t>
            </a:r>
          </a:p>
          <a:p>
            <a:endParaRPr lang="en-US" altLang="ja-JP" sz="2600" smtClean="0"/>
          </a:p>
          <a:p>
            <a:r>
              <a:rPr lang="en-US" altLang="ja-JP" sz="2600" smtClean="0"/>
              <a:t>List of faces</a:t>
            </a:r>
          </a:p>
          <a:p>
            <a:pPr lvl="1"/>
            <a:r>
              <a:rPr lang="en-US" altLang="ja-JP" sz="2200" smtClean="0"/>
              <a:t>triplets of pointers to face vertices (c</a:t>
            </a:r>
            <a:r>
              <a:rPr lang="en-US" altLang="ja-JP" sz="2200" baseline="-25000" smtClean="0"/>
              <a:t>1</a:t>
            </a:r>
            <a:r>
              <a:rPr lang="en-US" altLang="ja-JP" sz="2200" smtClean="0"/>
              <a:t>,c</a:t>
            </a:r>
            <a:r>
              <a:rPr lang="en-US" altLang="ja-JP" sz="2200" baseline="-25000" smtClean="0"/>
              <a:t>2</a:t>
            </a:r>
            <a:r>
              <a:rPr lang="en-US" altLang="ja-JP" sz="2200" smtClean="0"/>
              <a:t>,c</a:t>
            </a:r>
            <a:r>
              <a:rPr lang="en-US" altLang="ja-JP" sz="2200" baseline="-25000" smtClean="0"/>
              <a:t>3</a:t>
            </a:r>
            <a:r>
              <a:rPr lang="en-US" altLang="ja-JP" sz="2200" smtClean="0"/>
              <a:t>)</a:t>
            </a:r>
          </a:p>
          <a:p>
            <a:pPr lvl="1"/>
            <a:endParaRPr lang="en-US" altLang="ja-JP" sz="2200" smtClean="0"/>
          </a:p>
          <a:p>
            <a:r>
              <a:rPr lang="en-US" altLang="ja-JP" sz="2600" smtClean="0"/>
              <a:t>Queries:</a:t>
            </a:r>
          </a:p>
          <a:p>
            <a:pPr lvl="1"/>
            <a:r>
              <a:rPr lang="en-US" altLang="ja-JP" sz="2200" smtClean="0"/>
              <a:t>What are the vertices of face #3?</a:t>
            </a:r>
          </a:p>
          <a:p>
            <a:pPr lvl="2"/>
            <a:r>
              <a:rPr lang="en-US" altLang="ja-JP" sz="2100" smtClean="0"/>
              <a:t>O(1) </a:t>
            </a:r>
            <a:r>
              <a:rPr lang="en-US" altLang="ja-JP" sz="2100" smtClean="0">
                <a:latin typeface="Arial" pitchFamily="34" charset="0"/>
              </a:rPr>
              <a:t>–</a:t>
            </a:r>
            <a:r>
              <a:rPr lang="en-US" altLang="ja-JP" sz="2100" smtClean="0"/>
              <a:t> checking the third triplet</a:t>
            </a:r>
          </a:p>
          <a:p>
            <a:pPr lvl="1"/>
            <a:r>
              <a:rPr lang="en-US" altLang="ja-JP" sz="2200" smtClean="0"/>
              <a:t>Are vertices i and j adjacent?</a:t>
            </a:r>
          </a:p>
          <a:p>
            <a:pPr lvl="2"/>
            <a:r>
              <a:rPr lang="en-US" altLang="ja-JP" sz="2100" smtClean="0"/>
              <a:t>A pass over all faces is necessary </a:t>
            </a:r>
            <a:r>
              <a:rPr lang="en-US" altLang="ja-JP" sz="2100" smtClean="0">
                <a:latin typeface="Arial" pitchFamily="34" charset="0"/>
              </a:rPr>
              <a:t>–</a:t>
            </a:r>
            <a:r>
              <a:rPr lang="en-US" altLang="ja-JP" sz="2100" smtClean="0"/>
              <a:t> NOT GOOD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 List of Faces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600" smtClean="0"/>
              <a:t>Example</a:t>
            </a:r>
          </a:p>
        </p:txBody>
      </p:sp>
      <p:grpSp>
        <p:nvGrpSpPr>
          <p:cNvPr id="25604" name="Group 232"/>
          <p:cNvGrpSpPr>
            <a:grpSpLocks/>
          </p:cNvGrpSpPr>
          <p:nvPr/>
        </p:nvGrpSpPr>
        <p:grpSpPr bwMode="auto">
          <a:xfrm>
            <a:off x="4546600" y="1844675"/>
            <a:ext cx="3625850" cy="2089150"/>
            <a:chOff x="2336" y="1162"/>
            <a:chExt cx="2284" cy="1316"/>
          </a:xfrm>
        </p:grpSpPr>
        <p:grpSp>
          <p:nvGrpSpPr>
            <p:cNvPr id="25652" name="Group 31"/>
            <p:cNvGrpSpPr>
              <a:grpSpLocks/>
            </p:cNvGrpSpPr>
            <p:nvPr/>
          </p:nvGrpSpPr>
          <p:grpSpPr bwMode="auto">
            <a:xfrm>
              <a:off x="2562" y="1298"/>
              <a:ext cx="1770" cy="953"/>
              <a:chOff x="2562" y="1298"/>
              <a:chExt cx="1770" cy="953"/>
            </a:xfrm>
          </p:grpSpPr>
          <p:sp>
            <p:nvSpPr>
              <p:cNvPr id="25672" name="Line 11"/>
              <p:cNvSpPr>
                <a:spLocks noChangeShapeType="1"/>
              </p:cNvSpPr>
              <p:nvPr/>
            </p:nvSpPr>
            <p:spPr bwMode="auto">
              <a:xfrm>
                <a:off x="2562" y="1888"/>
                <a:ext cx="636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3" name="Line 13"/>
              <p:cNvSpPr>
                <a:spLocks noChangeShapeType="1"/>
              </p:cNvSpPr>
              <p:nvPr/>
            </p:nvSpPr>
            <p:spPr bwMode="auto">
              <a:xfrm flipV="1">
                <a:off x="3651" y="1298"/>
                <a:ext cx="408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4" name="Line 14"/>
              <p:cNvSpPr>
                <a:spLocks noChangeShapeType="1"/>
              </p:cNvSpPr>
              <p:nvPr/>
            </p:nvSpPr>
            <p:spPr bwMode="auto">
              <a:xfrm flipH="1" flipV="1">
                <a:off x="4059" y="1298"/>
                <a:ext cx="273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5" name="Line 15"/>
              <p:cNvSpPr>
                <a:spLocks noChangeShapeType="1"/>
              </p:cNvSpPr>
              <p:nvPr/>
            </p:nvSpPr>
            <p:spPr bwMode="auto">
              <a:xfrm flipH="1" flipV="1">
                <a:off x="3651" y="1933"/>
                <a:ext cx="681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6" name="Line 16"/>
              <p:cNvSpPr>
                <a:spLocks noChangeShapeType="1"/>
              </p:cNvSpPr>
              <p:nvPr/>
            </p:nvSpPr>
            <p:spPr bwMode="auto">
              <a:xfrm flipH="1">
                <a:off x="3107" y="1298"/>
                <a:ext cx="952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7" name="Line 17"/>
              <p:cNvSpPr>
                <a:spLocks noChangeShapeType="1"/>
              </p:cNvSpPr>
              <p:nvPr/>
            </p:nvSpPr>
            <p:spPr bwMode="auto">
              <a:xfrm flipH="1">
                <a:off x="2562" y="1344"/>
                <a:ext cx="545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8" name="Line 18"/>
              <p:cNvSpPr>
                <a:spLocks noChangeShapeType="1"/>
              </p:cNvSpPr>
              <p:nvPr/>
            </p:nvSpPr>
            <p:spPr bwMode="auto">
              <a:xfrm>
                <a:off x="3152" y="1344"/>
                <a:ext cx="499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679" name="Line 19"/>
              <p:cNvSpPr>
                <a:spLocks noChangeShapeType="1"/>
              </p:cNvSpPr>
              <p:nvPr/>
            </p:nvSpPr>
            <p:spPr bwMode="auto">
              <a:xfrm>
                <a:off x="3107" y="1344"/>
                <a:ext cx="91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5653" name="Group 30"/>
            <p:cNvGrpSpPr>
              <a:grpSpLocks/>
            </p:cNvGrpSpPr>
            <p:nvPr/>
          </p:nvGrpSpPr>
          <p:grpSpPr bwMode="auto">
            <a:xfrm>
              <a:off x="2517" y="1253"/>
              <a:ext cx="1860" cy="1043"/>
              <a:chOff x="2517" y="1253"/>
              <a:chExt cx="1860" cy="1043"/>
            </a:xfrm>
          </p:grpSpPr>
          <p:sp>
            <p:nvSpPr>
              <p:cNvPr id="25666" name="Oval 5"/>
              <p:cNvSpPr>
                <a:spLocks noChangeArrowheads="1"/>
              </p:cNvSpPr>
              <p:nvPr/>
            </p:nvSpPr>
            <p:spPr bwMode="auto">
              <a:xfrm>
                <a:off x="2517" y="1842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67" name="Oval 6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68" name="Oval 7"/>
              <p:cNvSpPr>
                <a:spLocks noChangeArrowheads="1"/>
              </p:cNvSpPr>
              <p:nvPr/>
            </p:nvSpPr>
            <p:spPr bwMode="auto">
              <a:xfrm>
                <a:off x="3605" y="1888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69" name="Oval 8"/>
              <p:cNvSpPr>
                <a:spLocks noChangeArrowheads="1"/>
              </p:cNvSpPr>
              <p:nvPr/>
            </p:nvSpPr>
            <p:spPr bwMode="auto">
              <a:xfrm>
                <a:off x="4286" y="2160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70" name="Oval 9"/>
              <p:cNvSpPr>
                <a:spLocks noChangeArrowheads="1"/>
              </p:cNvSpPr>
              <p:nvPr/>
            </p:nvSpPr>
            <p:spPr bwMode="auto">
              <a:xfrm>
                <a:off x="4014" y="1253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671" name="Oval 10"/>
              <p:cNvSpPr>
                <a:spLocks noChangeArrowheads="1"/>
              </p:cNvSpPr>
              <p:nvPr/>
            </p:nvSpPr>
            <p:spPr bwMode="auto">
              <a:xfrm>
                <a:off x="3061" y="1298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5654" name="Line 12"/>
            <p:cNvSpPr>
              <a:spLocks noChangeShapeType="1"/>
            </p:cNvSpPr>
            <p:nvPr/>
          </p:nvSpPr>
          <p:spPr bwMode="auto">
            <a:xfrm flipV="1">
              <a:off x="3198" y="1933"/>
              <a:ext cx="453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5655" name="Group 32"/>
            <p:cNvGrpSpPr>
              <a:grpSpLocks/>
            </p:cNvGrpSpPr>
            <p:nvPr/>
          </p:nvGrpSpPr>
          <p:grpSpPr bwMode="auto">
            <a:xfrm>
              <a:off x="2336" y="1162"/>
              <a:ext cx="2284" cy="1316"/>
              <a:chOff x="2336" y="1162"/>
              <a:chExt cx="2284" cy="1316"/>
            </a:xfrm>
          </p:grpSpPr>
          <p:sp>
            <p:nvSpPr>
              <p:cNvPr id="25656" name="Text Box 20"/>
              <p:cNvSpPr txBox="1">
                <a:spLocks noChangeArrowheads="1"/>
              </p:cNvSpPr>
              <p:nvPr/>
            </p:nvSpPr>
            <p:spPr bwMode="auto">
              <a:xfrm>
                <a:off x="2833" y="1706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1</a:t>
                </a:r>
              </a:p>
            </p:txBody>
          </p:sp>
          <p:sp>
            <p:nvSpPr>
              <p:cNvPr id="25657" name="Text Box 21"/>
              <p:cNvSpPr txBox="1">
                <a:spLocks noChangeArrowheads="1"/>
              </p:cNvSpPr>
              <p:nvPr/>
            </p:nvSpPr>
            <p:spPr bwMode="auto">
              <a:xfrm>
                <a:off x="3242" y="1752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2</a:t>
                </a:r>
              </a:p>
            </p:txBody>
          </p:sp>
          <p:sp>
            <p:nvSpPr>
              <p:cNvPr id="25658" name="Text Box 22"/>
              <p:cNvSpPr txBox="1">
                <a:spLocks noChangeArrowheads="1"/>
              </p:cNvSpPr>
              <p:nvPr/>
            </p:nvSpPr>
            <p:spPr bwMode="auto">
              <a:xfrm>
                <a:off x="3560" y="1434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3</a:t>
                </a:r>
              </a:p>
            </p:txBody>
          </p:sp>
          <p:sp>
            <p:nvSpPr>
              <p:cNvPr id="25659" name="Text Box 23"/>
              <p:cNvSpPr txBox="1">
                <a:spLocks noChangeArrowheads="1"/>
              </p:cNvSpPr>
              <p:nvPr/>
            </p:nvSpPr>
            <p:spPr bwMode="auto">
              <a:xfrm>
                <a:off x="3967" y="1748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4</a:t>
                </a:r>
              </a:p>
            </p:txBody>
          </p:sp>
          <p:sp>
            <p:nvSpPr>
              <p:cNvPr id="25660" name="Text Box 24"/>
              <p:cNvSpPr txBox="1">
                <a:spLocks noChangeArrowheads="1"/>
              </p:cNvSpPr>
              <p:nvPr/>
            </p:nvSpPr>
            <p:spPr bwMode="auto">
              <a:xfrm>
                <a:off x="4104" y="1162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6</a:t>
                </a:r>
              </a:p>
            </p:txBody>
          </p:sp>
          <p:sp>
            <p:nvSpPr>
              <p:cNvPr id="25661" name="Text Box 25"/>
              <p:cNvSpPr txBox="1">
                <a:spLocks noChangeArrowheads="1"/>
              </p:cNvSpPr>
              <p:nvPr/>
            </p:nvSpPr>
            <p:spPr bwMode="auto">
              <a:xfrm>
                <a:off x="4342" y="2160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5</a:t>
                </a:r>
              </a:p>
            </p:txBody>
          </p:sp>
          <p:sp>
            <p:nvSpPr>
              <p:cNvPr id="25662" name="Text Box 26"/>
              <p:cNvSpPr txBox="1">
                <a:spLocks noChangeArrowheads="1"/>
              </p:cNvSpPr>
              <p:nvPr/>
            </p:nvSpPr>
            <p:spPr bwMode="auto">
              <a:xfrm>
                <a:off x="3560" y="1933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4</a:t>
                </a:r>
              </a:p>
            </p:txBody>
          </p:sp>
          <p:sp>
            <p:nvSpPr>
              <p:cNvPr id="25663" name="Text Box 27"/>
              <p:cNvSpPr txBox="1">
                <a:spLocks noChangeArrowheads="1"/>
              </p:cNvSpPr>
              <p:nvPr/>
            </p:nvSpPr>
            <p:spPr bwMode="auto">
              <a:xfrm>
                <a:off x="3072" y="2247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2</a:t>
                </a:r>
              </a:p>
            </p:txBody>
          </p:sp>
          <p:sp>
            <p:nvSpPr>
              <p:cNvPr id="25664" name="Text Box 28"/>
              <p:cNvSpPr txBox="1">
                <a:spLocks noChangeArrowheads="1"/>
              </p:cNvSpPr>
              <p:nvPr/>
            </p:nvSpPr>
            <p:spPr bwMode="auto">
              <a:xfrm>
                <a:off x="2336" y="1793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1</a:t>
                </a:r>
              </a:p>
            </p:txBody>
          </p:sp>
          <p:sp>
            <p:nvSpPr>
              <p:cNvPr id="25665" name="Text Box 29"/>
              <p:cNvSpPr txBox="1">
                <a:spLocks noChangeArrowheads="1"/>
              </p:cNvSpPr>
              <p:nvPr/>
            </p:nvSpPr>
            <p:spPr bwMode="auto">
              <a:xfrm>
                <a:off x="2845" y="1162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3</a:t>
                </a:r>
              </a:p>
            </p:txBody>
          </p:sp>
        </p:grpSp>
      </p:grpSp>
      <p:sp>
        <p:nvSpPr>
          <p:cNvPr id="25605" name="Text Box 33"/>
          <p:cNvSpPr txBox="1">
            <a:spLocks noChangeArrowheads="1"/>
          </p:cNvSpPr>
          <p:nvPr/>
        </p:nvSpPr>
        <p:spPr bwMode="auto">
          <a:xfrm>
            <a:off x="879475" y="4659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ja-JP"/>
          </a:p>
        </p:txBody>
      </p:sp>
      <p:graphicFrame>
        <p:nvGraphicFramePr>
          <p:cNvPr id="222442" name="Group 234"/>
          <p:cNvGraphicFramePr>
            <a:graphicFrameLocks noGrp="1"/>
          </p:cNvGraphicFramePr>
          <p:nvPr/>
        </p:nvGraphicFramePr>
        <p:xfrm>
          <a:off x="1116013" y="3254375"/>
          <a:ext cx="3168650" cy="2773610"/>
        </p:xfrm>
        <a:graphic>
          <a:graphicData uri="http://schemas.openxmlformats.org/drawingml/2006/table">
            <a:tbl>
              <a:tblPr/>
              <a:tblGrid>
                <a:gridCol w="1152525"/>
                <a:gridCol w="2016125"/>
              </a:tblGrid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vertex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coordinate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1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marT="45715" marB="45715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2468" name="Group 260"/>
          <p:cNvGraphicFramePr>
            <a:graphicFrameLocks noGrp="1"/>
          </p:cNvGraphicFramePr>
          <p:nvPr/>
        </p:nvGraphicFramePr>
        <p:xfrm>
          <a:off x="4859338" y="4044950"/>
          <a:ext cx="3168650" cy="1981200"/>
        </p:xfrm>
        <a:graphic>
          <a:graphicData uri="http://schemas.openxmlformats.org/drawingml/2006/table">
            <a:tbl>
              <a:tblPr/>
              <a:tblGrid>
                <a:gridCol w="1152525"/>
                <a:gridCol w="2016125"/>
              </a:tblGrid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face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vertices (ccw)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72B4E-C3C5-41C6-8333-7BC4A25EA828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1. List of Faces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Pros:</a:t>
            </a:r>
          </a:p>
          <a:p>
            <a:pPr lvl="1"/>
            <a:r>
              <a:rPr lang="en-US" altLang="ja-JP" smtClean="0"/>
              <a:t>Convenient and efficient (memory wise)</a:t>
            </a:r>
          </a:p>
          <a:p>
            <a:pPr lvl="1"/>
            <a:r>
              <a:rPr lang="en-US" altLang="ja-JP" smtClean="0"/>
              <a:t>Can represent non-manifold meshes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Cons:</a:t>
            </a:r>
          </a:p>
          <a:p>
            <a:pPr lvl="1"/>
            <a:r>
              <a:rPr lang="en-US" altLang="ja-JP" smtClean="0"/>
              <a:t>Too simple </a:t>
            </a:r>
            <a:r>
              <a:rPr lang="en-US" altLang="ja-JP" smtClean="0">
                <a:latin typeface="Arial" pitchFamily="34" charset="0"/>
              </a:rPr>
              <a:t>–</a:t>
            </a:r>
            <a:r>
              <a:rPr lang="en-US" altLang="ja-JP" smtClean="0"/>
              <a:t> not enough information on relations between vertices and faces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OBJ File Format (simple ver.)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v		x y z</a:t>
            </a:r>
          </a:p>
          <a:p>
            <a:r>
              <a:rPr lang="en-US" altLang="ja-JP" smtClean="0"/>
              <a:t>vn	i j k</a:t>
            </a:r>
          </a:p>
          <a:p>
            <a:r>
              <a:rPr lang="en-US" altLang="ja-JP" smtClean="0"/>
              <a:t>f		v1 // vn1 v2 // vn2 v3 // vn3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 Adjacency matrix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mtClean="0"/>
              <a:t>View mesh as connected graph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Given n vertices build nxn </a:t>
            </a:r>
            <a:r>
              <a:rPr lang="en-US" altLang="ja-JP" u="sng" smtClean="0"/>
              <a:t>matrix</a:t>
            </a:r>
            <a:r>
              <a:rPr lang="en-US" altLang="ja-JP" smtClean="0"/>
              <a:t> of adjacency information</a:t>
            </a:r>
          </a:p>
          <a:p>
            <a:pPr lvl="1">
              <a:lnSpc>
                <a:spcPct val="90000"/>
              </a:lnSpc>
            </a:pPr>
            <a:r>
              <a:rPr lang="en-US" altLang="ja-JP" smtClean="0"/>
              <a:t>Entry (i,j) is TRUE value if vertices i and j are adjacent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Geometric info</a:t>
            </a:r>
          </a:p>
          <a:p>
            <a:pPr lvl="1">
              <a:lnSpc>
                <a:spcPct val="90000"/>
              </a:lnSpc>
            </a:pPr>
            <a:r>
              <a:rPr lang="en-US" altLang="ja-JP" smtClean="0"/>
              <a:t>list of vertex coordinates</a:t>
            </a:r>
          </a:p>
          <a:p>
            <a:pPr>
              <a:lnSpc>
                <a:spcPct val="90000"/>
              </a:lnSpc>
            </a:pPr>
            <a:r>
              <a:rPr lang="en-US" altLang="ja-JP" smtClean="0"/>
              <a:t>Add faces</a:t>
            </a:r>
          </a:p>
          <a:p>
            <a:pPr lvl="1">
              <a:lnSpc>
                <a:spcPct val="90000"/>
              </a:lnSpc>
            </a:pPr>
            <a:r>
              <a:rPr lang="en-US" altLang="ja-JP" smtClean="0"/>
              <a:t>list of triplets of vertex indices (v</a:t>
            </a:r>
            <a:r>
              <a:rPr lang="en-US" altLang="ja-JP" baseline="-25000" smtClean="0"/>
              <a:t>1</a:t>
            </a:r>
            <a:r>
              <a:rPr lang="en-US" altLang="ja-JP" smtClean="0"/>
              <a:t>,v</a:t>
            </a:r>
            <a:r>
              <a:rPr lang="en-US" altLang="ja-JP" baseline="-25000" smtClean="0"/>
              <a:t>2</a:t>
            </a:r>
            <a:r>
              <a:rPr lang="en-US" altLang="ja-JP" smtClean="0"/>
              <a:t>,v</a:t>
            </a:r>
            <a:r>
              <a:rPr lang="en-US" altLang="ja-JP" baseline="-25000" smtClean="0"/>
              <a:t>3</a:t>
            </a:r>
            <a:r>
              <a:rPr lang="en-US" altLang="ja-JP" smtClean="0"/>
              <a:t>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 Adjacency matrix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4005262" cy="4267200"/>
          </a:xfrm>
        </p:spPr>
        <p:txBody>
          <a:bodyPr/>
          <a:lstStyle/>
          <a:p>
            <a:r>
              <a:rPr lang="en-US" altLang="ja-JP" sz="2600" smtClean="0"/>
              <a:t>Example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546600" y="1844675"/>
            <a:ext cx="3625850" cy="2089150"/>
            <a:chOff x="2336" y="1162"/>
            <a:chExt cx="2284" cy="1316"/>
          </a:xfrm>
        </p:grpSpPr>
        <p:grpSp>
          <p:nvGrpSpPr>
            <p:cNvPr id="29813" name="Group 5"/>
            <p:cNvGrpSpPr>
              <a:grpSpLocks/>
            </p:cNvGrpSpPr>
            <p:nvPr/>
          </p:nvGrpSpPr>
          <p:grpSpPr bwMode="auto">
            <a:xfrm>
              <a:off x="2562" y="1298"/>
              <a:ext cx="1770" cy="953"/>
              <a:chOff x="2562" y="1298"/>
              <a:chExt cx="1770" cy="953"/>
            </a:xfrm>
          </p:grpSpPr>
          <p:sp>
            <p:nvSpPr>
              <p:cNvPr id="29833" name="Line 6"/>
              <p:cNvSpPr>
                <a:spLocks noChangeShapeType="1"/>
              </p:cNvSpPr>
              <p:nvPr/>
            </p:nvSpPr>
            <p:spPr bwMode="auto">
              <a:xfrm>
                <a:off x="2562" y="1888"/>
                <a:ext cx="636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4" name="Line 7"/>
              <p:cNvSpPr>
                <a:spLocks noChangeShapeType="1"/>
              </p:cNvSpPr>
              <p:nvPr/>
            </p:nvSpPr>
            <p:spPr bwMode="auto">
              <a:xfrm flipV="1">
                <a:off x="3651" y="1298"/>
                <a:ext cx="408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5" name="Line 8"/>
              <p:cNvSpPr>
                <a:spLocks noChangeShapeType="1"/>
              </p:cNvSpPr>
              <p:nvPr/>
            </p:nvSpPr>
            <p:spPr bwMode="auto">
              <a:xfrm flipH="1" flipV="1">
                <a:off x="4059" y="1298"/>
                <a:ext cx="273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6" name="Line 9"/>
              <p:cNvSpPr>
                <a:spLocks noChangeShapeType="1"/>
              </p:cNvSpPr>
              <p:nvPr/>
            </p:nvSpPr>
            <p:spPr bwMode="auto">
              <a:xfrm flipH="1" flipV="1">
                <a:off x="3651" y="1933"/>
                <a:ext cx="681" cy="2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7" name="Line 10"/>
              <p:cNvSpPr>
                <a:spLocks noChangeShapeType="1"/>
              </p:cNvSpPr>
              <p:nvPr/>
            </p:nvSpPr>
            <p:spPr bwMode="auto">
              <a:xfrm flipH="1">
                <a:off x="3107" y="1298"/>
                <a:ext cx="952" cy="4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8" name="Line 11"/>
              <p:cNvSpPr>
                <a:spLocks noChangeShapeType="1"/>
              </p:cNvSpPr>
              <p:nvPr/>
            </p:nvSpPr>
            <p:spPr bwMode="auto">
              <a:xfrm flipH="1">
                <a:off x="2562" y="1344"/>
                <a:ext cx="545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39" name="Line 12"/>
              <p:cNvSpPr>
                <a:spLocks noChangeShapeType="1"/>
              </p:cNvSpPr>
              <p:nvPr/>
            </p:nvSpPr>
            <p:spPr bwMode="auto">
              <a:xfrm>
                <a:off x="3152" y="1344"/>
                <a:ext cx="499" cy="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840" name="Line 13"/>
              <p:cNvSpPr>
                <a:spLocks noChangeShapeType="1"/>
              </p:cNvSpPr>
              <p:nvPr/>
            </p:nvSpPr>
            <p:spPr bwMode="auto">
              <a:xfrm>
                <a:off x="3107" y="1344"/>
                <a:ext cx="91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9814" name="Group 14"/>
            <p:cNvGrpSpPr>
              <a:grpSpLocks/>
            </p:cNvGrpSpPr>
            <p:nvPr/>
          </p:nvGrpSpPr>
          <p:grpSpPr bwMode="auto">
            <a:xfrm>
              <a:off x="2517" y="1253"/>
              <a:ext cx="1860" cy="1043"/>
              <a:chOff x="2517" y="1253"/>
              <a:chExt cx="1860" cy="1043"/>
            </a:xfrm>
          </p:grpSpPr>
          <p:sp>
            <p:nvSpPr>
              <p:cNvPr id="29827" name="Oval 15"/>
              <p:cNvSpPr>
                <a:spLocks noChangeArrowheads="1"/>
              </p:cNvSpPr>
              <p:nvPr/>
            </p:nvSpPr>
            <p:spPr bwMode="auto">
              <a:xfrm>
                <a:off x="2517" y="1842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828" name="Oval 16"/>
              <p:cNvSpPr>
                <a:spLocks noChangeArrowheads="1"/>
              </p:cNvSpPr>
              <p:nvPr/>
            </p:nvSpPr>
            <p:spPr bwMode="auto">
              <a:xfrm>
                <a:off x="3152" y="2205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829" name="Oval 17"/>
              <p:cNvSpPr>
                <a:spLocks noChangeArrowheads="1"/>
              </p:cNvSpPr>
              <p:nvPr/>
            </p:nvSpPr>
            <p:spPr bwMode="auto">
              <a:xfrm>
                <a:off x="3605" y="1888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830" name="Oval 18"/>
              <p:cNvSpPr>
                <a:spLocks noChangeArrowheads="1"/>
              </p:cNvSpPr>
              <p:nvPr/>
            </p:nvSpPr>
            <p:spPr bwMode="auto">
              <a:xfrm>
                <a:off x="4286" y="2160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831" name="Oval 19"/>
              <p:cNvSpPr>
                <a:spLocks noChangeArrowheads="1"/>
              </p:cNvSpPr>
              <p:nvPr/>
            </p:nvSpPr>
            <p:spPr bwMode="auto">
              <a:xfrm>
                <a:off x="4014" y="1253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9832" name="Oval 20"/>
              <p:cNvSpPr>
                <a:spLocks noChangeArrowheads="1"/>
              </p:cNvSpPr>
              <p:nvPr/>
            </p:nvSpPr>
            <p:spPr bwMode="auto">
              <a:xfrm>
                <a:off x="3061" y="1298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9815" name="Line 21"/>
            <p:cNvSpPr>
              <a:spLocks noChangeShapeType="1"/>
            </p:cNvSpPr>
            <p:nvPr/>
          </p:nvSpPr>
          <p:spPr bwMode="auto">
            <a:xfrm flipV="1">
              <a:off x="3198" y="1933"/>
              <a:ext cx="453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9816" name="Group 22"/>
            <p:cNvGrpSpPr>
              <a:grpSpLocks/>
            </p:cNvGrpSpPr>
            <p:nvPr/>
          </p:nvGrpSpPr>
          <p:grpSpPr bwMode="auto">
            <a:xfrm>
              <a:off x="2336" y="1162"/>
              <a:ext cx="2284" cy="1316"/>
              <a:chOff x="2336" y="1162"/>
              <a:chExt cx="2284" cy="1316"/>
            </a:xfrm>
          </p:grpSpPr>
          <p:sp>
            <p:nvSpPr>
              <p:cNvPr id="29817" name="Text Box 23"/>
              <p:cNvSpPr txBox="1">
                <a:spLocks noChangeArrowheads="1"/>
              </p:cNvSpPr>
              <p:nvPr/>
            </p:nvSpPr>
            <p:spPr bwMode="auto">
              <a:xfrm>
                <a:off x="2833" y="1706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1</a:t>
                </a:r>
              </a:p>
            </p:txBody>
          </p:sp>
          <p:sp>
            <p:nvSpPr>
              <p:cNvPr id="29818" name="Text Box 24"/>
              <p:cNvSpPr txBox="1">
                <a:spLocks noChangeArrowheads="1"/>
              </p:cNvSpPr>
              <p:nvPr/>
            </p:nvSpPr>
            <p:spPr bwMode="auto">
              <a:xfrm>
                <a:off x="3242" y="1752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2</a:t>
                </a:r>
              </a:p>
            </p:txBody>
          </p:sp>
          <p:sp>
            <p:nvSpPr>
              <p:cNvPr id="29819" name="Text Box 25"/>
              <p:cNvSpPr txBox="1">
                <a:spLocks noChangeArrowheads="1"/>
              </p:cNvSpPr>
              <p:nvPr/>
            </p:nvSpPr>
            <p:spPr bwMode="auto">
              <a:xfrm>
                <a:off x="3560" y="1434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3</a:t>
                </a:r>
              </a:p>
            </p:txBody>
          </p:sp>
          <p:sp>
            <p:nvSpPr>
              <p:cNvPr id="29820" name="Text Box 26"/>
              <p:cNvSpPr txBox="1">
                <a:spLocks noChangeArrowheads="1"/>
              </p:cNvSpPr>
              <p:nvPr/>
            </p:nvSpPr>
            <p:spPr bwMode="auto">
              <a:xfrm>
                <a:off x="3967" y="1748"/>
                <a:ext cx="2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f</a:t>
                </a:r>
                <a:r>
                  <a:rPr lang="en-US" altLang="ja-JP" b="1" baseline="-25000"/>
                  <a:t>4</a:t>
                </a:r>
              </a:p>
            </p:txBody>
          </p:sp>
          <p:sp>
            <p:nvSpPr>
              <p:cNvPr id="29821" name="Text Box 27"/>
              <p:cNvSpPr txBox="1">
                <a:spLocks noChangeArrowheads="1"/>
              </p:cNvSpPr>
              <p:nvPr/>
            </p:nvSpPr>
            <p:spPr bwMode="auto">
              <a:xfrm>
                <a:off x="4104" y="1162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6</a:t>
                </a:r>
              </a:p>
            </p:txBody>
          </p:sp>
          <p:sp>
            <p:nvSpPr>
              <p:cNvPr id="29822" name="Text Box 28"/>
              <p:cNvSpPr txBox="1">
                <a:spLocks noChangeArrowheads="1"/>
              </p:cNvSpPr>
              <p:nvPr/>
            </p:nvSpPr>
            <p:spPr bwMode="auto">
              <a:xfrm>
                <a:off x="4342" y="2160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5</a:t>
                </a:r>
              </a:p>
            </p:txBody>
          </p:sp>
          <p:sp>
            <p:nvSpPr>
              <p:cNvPr id="29823" name="Text Box 29"/>
              <p:cNvSpPr txBox="1">
                <a:spLocks noChangeArrowheads="1"/>
              </p:cNvSpPr>
              <p:nvPr/>
            </p:nvSpPr>
            <p:spPr bwMode="auto">
              <a:xfrm>
                <a:off x="3560" y="1933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4</a:t>
                </a:r>
              </a:p>
            </p:txBody>
          </p:sp>
          <p:sp>
            <p:nvSpPr>
              <p:cNvPr id="29824" name="Text Box 30"/>
              <p:cNvSpPr txBox="1">
                <a:spLocks noChangeArrowheads="1"/>
              </p:cNvSpPr>
              <p:nvPr/>
            </p:nvSpPr>
            <p:spPr bwMode="auto">
              <a:xfrm>
                <a:off x="3072" y="2247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2</a:t>
                </a:r>
              </a:p>
            </p:txBody>
          </p:sp>
          <p:sp>
            <p:nvSpPr>
              <p:cNvPr id="29825" name="Text Box 31"/>
              <p:cNvSpPr txBox="1">
                <a:spLocks noChangeArrowheads="1"/>
              </p:cNvSpPr>
              <p:nvPr/>
            </p:nvSpPr>
            <p:spPr bwMode="auto">
              <a:xfrm>
                <a:off x="2336" y="1793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1</a:t>
                </a:r>
              </a:p>
            </p:txBody>
          </p:sp>
          <p:sp>
            <p:nvSpPr>
              <p:cNvPr id="29826" name="Text Box 32"/>
              <p:cNvSpPr txBox="1">
                <a:spLocks noChangeArrowheads="1"/>
              </p:cNvSpPr>
              <p:nvPr/>
            </p:nvSpPr>
            <p:spPr bwMode="auto">
              <a:xfrm>
                <a:off x="2845" y="1162"/>
                <a:ext cx="27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Verdana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b="1"/>
                  <a:t>v</a:t>
                </a:r>
                <a:r>
                  <a:rPr lang="en-US" altLang="ja-JP" b="1" baseline="-25000"/>
                  <a:t>3</a:t>
                </a:r>
              </a:p>
            </p:txBody>
          </p:sp>
        </p:grpSp>
      </p:grpSp>
      <p:graphicFrame>
        <p:nvGraphicFramePr>
          <p:cNvPr id="228439" name="Group 87"/>
          <p:cNvGraphicFramePr>
            <a:graphicFrameLocks noGrp="1"/>
          </p:cNvGraphicFramePr>
          <p:nvPr/>
        </p:nvGraphicFramePr>
        <p:xfrm>
          <a:off x="1116013" y="2276475"/>
          <a:ext cx="3168650" cy="2133600"/>
        </p:xfrm>
        <a:graphic>
          <a:graphicData uri="http://schemas.openxmlformats.org/drawingml/2006/table">
            <a:tbl>
              <a:tblPr/>
              <a:tblGrid>
                <a:gridCol w="1152525"/>
                <a:gridCol w="2016125"/>
              </a:tblGrid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vertex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coordinate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8440" name="Group 88"/>
          <p:cNvGraphicFramePr>
            <a:graphicFrameLocks noGrp="1"/>
          </p:cNvGraphicFramePr>
          <p:nvPr/>
        </p:nvGraphicFramePr>
        <p:xfrm>
          <a:off x="1116013" y="4581525"/>
          <a:ext cx="3168650" cy="1524000"/>
        </p:xfrm>
        <a:graphic>
          <a:graphicData uri="http://schemas.openxmlformats.org/drawingml/2006/table">
            <a:tbl>
              <a:tblPr/>
              <a:tblGrid>
                <a:gridCol w="1152525"/>
                <a:gridCol w="2016125"/>
              </a:tblGrid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face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vertices (ccw)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8640" name="Group 288"/>
          <p:cNvGraphicFramePr>
            <a:graphicFrameLocks noGrp="1"/>
          </p:cNvGraphicFramePr>
          <p:nvPr/>
        </p:nvGraphicFramePr>
        <p:xfrm>
          <a:off x="4787900" y="3970338"/>
          <a:ext cx="3155950" cy="2133600"/>
        </p:xfrm>
        <a:graphic>
          <a:graphicData uri="http://schemas.openxmlformats.org/drawingml/2006/table">
            <a:tbl>
              <a:tblPr/>
              <a:tblGrid>
                <a:gridCol w="450850"/>
                <a:gridCol w="450850"/>
                <a:gridCol w="450850"/>
                <a:gridCol w="450850"/>
                <a:gridCol w="450850"/>
                <a:gridCol w="450850"/>
                <a:gridCol w="45085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 Adjacency matrix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Queries:</a:t>
            </a:r>
          </a:p>
          <a:p>
            <a:pPr lvl="1"/>
            <a:r>
              <a:rPr lang="en-US" altLang="ja-JP" smtClean="0"/>
              <a:t>What are the vertices of face #3?</a:t>
            </a:r>
          </a:p>
          <a:p>
            <a:pPr lvl="2"/>
            <a:r>
              <a:rPr lang="en-US" altLang="ja-JP" sz="2500" smtClean="0"/>
              <a:t>O(1) </a:t>
            </a:r>
            <a:r>
              <a:rPr lang="en-US" altLang="ja-JP" sz="2500" smtClean="0">
                <a:latin typeface="Arial" pitchFamily="34" charset="0"/>
              </a:rPr>
              <a:t>–</a:t>
            </a:r>
            <a:r>
              <a:rPr lang="en-US" altLang="ja-JP" sz="2500" smtClean="0"/>
              <a:t> checking the third triplet of faces</a:t>
            </a:r>
          </a:p>
          <a:p>
            <a:pPr lvl="1"/>
            <a:r>
              <a:rPr lang="en-US" altLang="ja-JP" smtClean="0"/>
              <a:t>Are vertices i and j adjacent?</a:t>
            </a:r>
          </a:p>
          <a:p>
            <a:pPr lvl="2"/>
            <a:r>
              <a:rPr lang="en-US" altLang="ja-JP" sz="2500" smtClean="0"/>
              <a:t>O(1) </a:t>
            </a:r>
            <a:r>
              <a:rPr lang="en-US" altLang="ja-JP" sz="2500" smtClean="0">
                <a:latin typeface="Arial" pitchFamily="34" charset="0"/>
              </a:rPr>
              <a:t>–</a:t>
            </a:r>
            <a:r>
              <a:rPr lang="en-US" altLang="ja-JP" sz="2500" smtClean="0"/>
              <a:t> checking adjacency matrix at location (i,j)</a:t>
            </a:r>
          </a:p>
          <a:p>
            <a:pPr lvl="1"/>
            <a:r>
              <a:rPr lang="en-US" altLang="ja-JP" smtClean="0"/>
              <a:t>Which faces are adjacent of vertex j?</a:t>
            </a:r>
          </a:p>
          <a:p>
            <a:pPr lvl="2"/>
            <a:r>
              <a:rPr lang="en-US" altLang="ja-JP" smtClean="0"/>
              <a:t>Full pass on all faces is necessary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2. Adjacency matrix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Pros:</a:t>
            </a:r>
          </a:p>
          <a:p>
            <a:pPr lvl="1"/>
            <a:r>
              <a:rPr lang="en-US" altLang="ja-JP" smtClean="0"/>
              <a:t>Information on vertices adjacency</a:t>
            </a:r>
          </a:p>
          <a:p>
            <a:pPr lvl="1"/>
            <a:r>
              <a:rPr lang="en-US" altLang="ja-JP" smtClean="0"/>
              <a:t>Stores non-manifold meshes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Cons:</a:t>
            </a:r>
          </a:p>
          <a:p>
            <a:pPr lvl="1"/>
            <a:r>
              <a:rPr lang="en-US" altLang="ja-JP" smtClean="0"/>
              <a:t>Connects faces to their vertices, BUT NO connection between vertex and its face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1216025"/>
          </a:xfrm>
        </p:spPr>
        <p:txBody>
          <a:bodyPr/>
          <a:lstStyle/>
          <a:p>
            <a:r>
              <a:rPr lang="en-US" altLang="ja-JP" sz="3400" smtClean="0"/>
              <a:t>3. DCEL</a:t>
            </a:r>
            <a:br>
              <a:rPr lang="en-US" altLang="ja-JP" sz="3400" smtClean="0"/>
            </a:br>
            <a:r>
              <a:rPr lang="en-US" altLang="ja-JP" sz="3400" smtClean="0"/>
              <a:t>    (Doubly-Connected Edge List)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Record for each face, edge and vertex</a:t>
            </a:r>
          </a:p>
          <a:p>
            <a:pPr lvl="1"/>
            <a:r>
              <a:rPr lang="en-US" altLang="ja-JP" smtClean="0"/>
              <a:t>Geometric information</a:t>
            </a:r>
          </a:p>
          <a:p>
            <a:pPr lvl="1"/>
            <a:r>
              <a:rPr lang="en-US" altLang="ja-JP" smtClean="0"/>
              <a:t>Topological information</a:t>
            </a:r>
          </a:p>
          <a:p>
            <a:pPr lvl="1"/>
            <a:r>
              <a:rPr lang="en-US" altLang="ja-JP" smtClean="0"/>
              <a:t>Attribute information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aka Half-Edge Structure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Standard Graph Definitions</a:t>
            </a:r>
          </a:p>
        </p:txBody>
      </p:sp>
      <p:grpSp>
        <p:nvGrpSpPr>
          <p:cNvPr id="10243" name="Group 53"/>
          <p:cNvGrpSpPr>
            <a:grpSpLocks/>
          </p:cNvGrpSpPr>
          <p:nvPr/>
        </p:nvGrpSpPr>
        <p:grpSpPr bwMode="auto">
          <a:xfrm>
            <a:off x="684213" y="1700213"/>
            <a:ext cx="3311525" cy="2232025"/>
            <a:chOff x="431" y="1071"/>
            <a:chExt cx="2086" cy="1406"/>
          </a:xfrm>
        </p:grpSpPr>
        <p:grpSp>
          <p:nvGrpSpPr>
            <p:cNvPr id="10248" name="Group 46"/>
            <p:cNvGrpSpPr>
              <a:grpSpLocks/>
            </p:cNvGrpSpPr>
            <p:nvPr/>
          </p:nvGrpSpPr>
          <p:grpSpPr bwMode="auto">
            <a:xfrm>
              <a:off x="476" y="1116"/>
              <a:ext cx="1996" cy="1316"/>
              <a:chOff x="476" y="1207"/>
              <a:chExt cx="1996" cy="1316"/>
            </a:xfrm>
          </p:grpSpPr>
          <p:sp>
            <p:nvSpPr>
              <p:cNvPr id="10262" name="Line 20"/>
              <p:cNvSpPr>
                <a:spLocks noChangeShapeType="1"/>
              </p:cNvSpPr>
              <p:nvPr/>
            </p:nvSpPr>
            <p:spPr bwMode="auto">
              <a:xfrm>
                <a:off x="476" y="1389"/>
                <a:ext cx="91" cy="7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3" name="Line 26"/>
              <p:cNvSpPr>
                <a:spLocks noChangeShapeType="1"/>
              </p:cNvSpPr>
              <p:nvPr/>
            </p:nvSpPr>
            <p:spPr bwMode="auto">
              <a:xfrm>
                <a:off x="476" y="1389"/>
                <a:ext cx="454" cy="11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4" name="Line 27"/>
              <p:cNvSpPr>
                <a:spLocks noChangeShapeType="1"/>
              </p:cNvSpPr>
              <p:nvPr/>
            </p:nvSpPr>
            <p:spPr bwMode="auto">
              <a:xfrm>
                <a:off x="567" y="2160"/>
                <a:ext cx="363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5" name="Line 28"/>
              <p:cNvSpPr>
                <a:spLocks noChangeShapeType="1"/>
              </p:cNvSpPr>
              <p:nvPr/>
            </p:nvSpPr>
            <p:spPr bwMode="auto">
              <a:xfrm>
                <a:off x="476" y="1389"/>
                <a:ext cx="408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6" name="Line 29"/>
              <p:cNvSpPr>
                <a:spLocks noChangeShapeType="1"/>
              </p:cNvSpPr>
              <p:nvPr/>
            </p:nvSpPr>
            <p:spPr bwMode="auto">
              <a:xfrm flipV="1">
                <a:off x="476" y="1207"/>
                <a:ext cx="635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7" name="Line 30"/>
              <p:cNvSpPr>
                <a:spLocks noChangeShapeType="1"/>
              </p:cNvSpPr>
              <p:nvPr/>
            </p:nvSpPr>
            <p:spPr bwMode="auto">
              <a:xfrm flipH="1">
                <a:off x="884" y="1207"/>
                <a:ext cx="227" cy="40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8" name="Line 31"/>
              <p:cNvSpPr>
                <a:spLocks noChangeShapeType="1"/>
              </p:cNvSpPr>
              <p:nvPr/>
            </p:nvSpPr>
            <p:spPr bwMode="auto">
              <a:xfrm flipV="1">
                <a:off x="884" y="1525"/>
                <a:ext cx="408" cy="9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69" name="Line 32"/>
              <p:cNvSpPr>
                <a:spLocks noChangeShapeType="1"/>
              </p:cNvSpPr>
              <p:nvPr/>
            </p:nvSpPr>
            <p:spPr bwMode="auto">
              <a:xfrm>
                <a:off x="884" y="1616"/>
                <a:ext cx="408" cy="5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0" name="Line 33"/>
              <p:cNvSpPr>
                <a:spLocks noChangeShapeType="1"/>
              </p:cNvSpPr>
              <p:nvPr/>
            </p:nvSpPr>
            <p:spPr bwMode="auto">
              <a:xfrm flipH="1">
                <a:off x="1292" y="1525"/>
                <a:ext cx="0" cy="6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1" name="Line 34"/>
              <p:cNvSpPr>
                <a:spLocks noChangeShapeType="1"/>
              </p:cNvSpPr>
              <p:nvPr/>
            </p:nvSpPr>
            <p:spPr bwMode="auto">
              <a:xfrm flipH="1">
                <a:off x="930" y="2160"/>
                <a:ext cx="362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2" name="Line 35"/>
              <p:cNvSpPr>
                <a:spLocks noChangeShapeType="1"/>
              </p:cNvSpPr>
              <p:nvPr/>
            </p:nvSpPr>
            <p:spPr bwMode="auto">
              <a:xfrm>
                <a:off x="1292" y="2160"/>
                <a:ext cx="862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3" name="Line 36"/>
              <p:cNvSpPr>
                <a:spLocks noChangeShapeType="1"/>
              </p:cNvSpPr>
              <p:nvPr/>
            </p:nvSpPr>
            <p:spPr bwMode="auto">
              <a:xfrm flipH="1">
                <a:off x="930" y="2387"/>
                <a:ext cx="1224" cy="1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4" name="Line 37"/>
              <p:cNvSpPr>
                <a:spLocks noChangeShapeType="1"/>
              </p:cNvSpPr>
              <p:nvPr/>
            </p:nvSpPr>
            <p:spPr bwMode="auto">
              <a:xfrm flipH="1">
                <a:off x="2154" y="2160"/>
                <a:ext cx="318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5" name="Line 38"/>
              <p:cNvSpPr>
                <a:spLocks noChangeShapeType="1"/>
              </p:cNvSpPr>
              <p:nvPr/>
            </p:nvSpPr>
            <p:spPr bwMode="auto">
              <a:xfrm flipH="1">
                <a:off x="2472" y="1480"/>
                <a:ext cx="0" cy="6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6" name="Line 39"/>
              <p:cNvSpPr>
                <a:spLocks noChangeShapeType="1"/>
              </p:cNvSpPr>
              <p:nvPr/>
            </p:nvSpPr>
            <p:spPr bwMode="auto">
              <a:xfrm>
                <a:off x="1837" y="1207"/>
                <a:ext cx="635" cy="2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7" name="Line 40"/>
              <p:cNvSpPr>
                <a:spLocks noChangeShapeType="1"/>
              </p:cNvSpPr>
              <p:nvPr/>
            </p:nvSpPr>
            <p:spPr bwMode="auto">
              <a:xfrm>
                <a:off x="1111" y="1207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8" name="Line 41"/>
              <p:cNvSpPr>
                <a:spLocks noChangeShapeType="1"/>
              </p:cNvSpPr>
              <p:nvPr/>
            </p:nvSpPr>
            <p:spPr bwMode="auto">
              <a:xfrm>
                <a:off x="1837" y="1207"/>
                <a:ext cx="136" cy="6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79" name="Line 42"/>
              <p:cNvSpPr>
                <a:spLocks noChangeShapeType="1"/>
              </p:cNvSpPr>
              <p:nvPr/>
            </p:nvSpPr>
            <p:spPr bwMode="auto">
              <a:xfrm flipH="1">
                <a:off x="2154" y="1480"/>
                <a:ext cx="318" cy="90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0" name="Line 43"/>
              <p:cNvSpPr>
                <a:spLocks noChangeShapeType="1"/>
              </p:cNvSpPr>
              <p:nvPr/>
            </p:nvSpPr>
            <p:spPr bwMode="auto">
              <a:xfrm>
                <a:off x="1973" y="1888"/>
                <a:ext cx="181" cy="4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1" name="Line 44"/>
              <p:cNvSpPr>
                <a:spLocks noChangeShapeType="1"/>
              </p:cNvSpPr>
              <p:nvPr/>
            </p:nvSpPr>
            <p:spPr bwMode="auto">
              <a:xfrm>
                <a:off x="1292" y="1525"/>
                <a:ext cx="681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82" name="Line 45"/>
              <p:cNvSpPr>
                <a:spLocks noChangeShapeType="1"/>
              </p:cNvSpPr>
              <p:nvPr/>
            </p:nvSpPr>
            <p:spPr bwMode="auto">
              <a:xfrm flipH="1">
                <a:off x="1292" y="1207"/>
                <a:ext cx="545" cy="3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249" name="Group 21"/>
            <p:cNvGrpSpPr>
              <a:grpSpLocks/>
            </p:cNvGrpSpPr>
            <p:nvPr/>
          </p:nvGrpSpPr>
          <p:grpSpPr bwMode="auto">
            <a:xfrm>
              <a:off x="431" y="1071"/>
              <a:ext cx="2086" cy="1406"/>
              <a:chOff x="431" y="1162"/>
              <a:chExt cx="2086" cy="1406"/>
            </a:xfrm>
          </p:grpSpPr>
          <p:sp>
            <p:nvSpPr>
              <p:cNvPr id="10250" name="Oval 6"/>
              <p:cNvSpPr>
                <a:spLocks noChangeArrowheads="1"/>
              </p:cNvSpPr>
              <p:nvPr/>
            </p:nvSpPr>
            <p:spPr bwMode="auto">
              <a:xfrm>
                <a:off x="431" y="1344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1" name="Oval 7"/>
              <p:cNvSpPr>
                <a:spLocks noChangeArrowheads="1"/>
              </p:cNvSpPr>
              <p:nvPr/>
            </p:nvSpPr>
            <p:spPr bwMode="auto">
              <a:xfrm>
                <a:off x="521" y="2114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2" name="Oval 8"/>
              <p:cNvSpPr>
                <a:spLocks noChangeArrowheads="1"/>
              </p:cNvSpPr>
              <p:nvPr/>
            </p:nvSpPr>
            <p:spPr bwMode="auto">
              <a:xfrm>
                <a:off x="884" y="2477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3" name="Oval 9"/>
              <p:cNvSpPr>
                <a:spLocks noChangeArrowheads="1"/>
              </p:cNvSpPr>
              <p:nvPr/>
            </p:nvSpPr>
            <p:spPr bwMode="auto">
              <a:xfrm>
                <a:off x="1247" y="2115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4" name="Oval 10"/>
              <p:cNvSpPr>
                <a:spLocks noChangeArrowheads="1"/>
              </p:cNvSpPr>
              <p:nvPr/>
            </p:nvSpPr>
            <p:spPr bwMode="auto">
              <a:xfrm>
                <a:off x="2109" y="2341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5" name="Oval 11"/>
              <p:cNvSpPr>
                <a:spLocks noChangeArrowheads="1"/>
              </p:cNvSpPr>
              <p:nvPr/>
            </p:nvSpPr>
            <p:spPr bwMode="auto">
              <a:xfrm>
                <a:off x="2426" y="2115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6" name="Oval 12"/>
              <p:cNvSpPr>
                <a:spLocks noChangeArrowheads="1"/>
              </p:cNvSpPr>
              <p:nvPr/>
            </p:nvSpPr>
            <p:spPr bwMode="auto">
              <a:xfrm>
                <a:off x="2426" y="1434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7" name="Oval 13"/>
              <p:cNvSpPr>
                <a:spLocks noChangeArrowheads="1"/>
              </p:cNvSpPr>
              <p:nvPr/>
            </p:nvSpPr>
            <p:spPr bwMode="auto">
              <a:xfrm>
                <a:off x="1927" y="1842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8" name="Oval 14"/>
              <p:cNvSpPr>
                <a:spLocks noChangeArrowheads="1"/>
              </p:cNvSpPr>
              <p:nvPr/>
            </p:nvSpPr>
            <p:spPr bwMode="auto">
              <a:xfrm>
                <a:off x="1791" y="1162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59" name="Oval 15"/>
              <p:cNvSpPr>
                <a:spLocks noChangeArrowheads="1"/>
              </p:cNvSpPr>
              <p:nvPr/>
            </p:nvSpPr>
            <p:spPr bwMode="auto">
              <a:xfrm>
                <a:off x="1247" y="1479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60" name="Oval 16"/>
              <p:cNvSpPr>
                <a:spLocks noChangeArrowheads="1"/>
              </p:cNvSpPr>
              <p:nvPr/>
            </p:nvSpPr>
            <p:spPr bwMode="auto">
              <a:xfrm>
                <a:off x="839" y="1570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61" name="Oval 17"/>
              <p:cNvSpPr>
                <a:spLocks noChangeArrowheads="1"/>
              </p:cNvSpPr>
              <p:nvPr/>
            </p:nvSpPr>
            <p:spPr bwMode="auto">
              <a:xfrm>
                <a:off x="1066" y="1162"/>
                <a:ext cx="91" cy="91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</p:grpSp>
      <p:sp>
        <p:nvSpPr>
          <p:cNvPr id="10244" name="Text Box 50"/>
          <p:cNvSpPr txBox="1">
            <a:spLocks noChangeArrowheads="1"/>
          </p:cNvSpPr>
          <p:nvPr/>
        </p:nvSpPr>
        <p:spPr bwMode="auto">
          <a:xfrm>
            <a:off x="4211638" y="1836738"/>
            <a:ext cx="4597400" cy="20240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G</a:t>
            </a:r>
            <a:r>
              <a:rPr lang="en-US" altLang="ja-JP"/>
              <a:t>=&lt;</a:t>
            </a:r>
            <a:r>
              <a:rPr lang="en-US" altLang="ja-JP" b="1"/>
              <a:t>V</a:t>
            </a:r>
            <a:r>
              <a:rPr lang="en-US" altLang="ja-JP"/>
              <a:t>,</a:t>
            </a:r>
            <a:r>
              <a:rPr lang="en-US" altLang="ja-JP" b="1"/>
              <a:t>E</a:t>
            </a:r>
            <a:r>
              <a:rPr lang="en-US" altLang="ja-JP"/>
              <a:t>&gt;</a:t>
            </a:r>
          </a:p>
          <a:p>
            <a:pPr eaLnBrk="1" hangingPunct="1"/>
            <a:r>
              <a:rPr lang="en-US" altLang="ja-JP" b="1"/>
              <a:t>V</a:t>
            </a:r>
            <a:r>
              <a:rPr lang="en-US" altLang="ja-JP"/>
              <a:t>=vertices={A,B,C,D,E,F,G,H,I,J,K,L}</a:t>
            </a:r>
          </a:p>
          <a:p>
            <a:pPr eaLnBrk="1" hangingPunct="1"/>
            <a:r>
              <a:rPr lang="en-US" altLang="ja-JP" b="1"/>
              <a:t>E</a:t>
            </a:r>
            <a:r>
              <a:rPr lang="en-US" altLang="ja-JP"/>
              <a:t>=edges=</a:t>
            </a:r>
          </a:p>
          <a:p>
            <a:pPr eaLnBrk="1" hangingPunct="1"/>
            <a:r>
              <a:rPr lang="en-US" altLang="ja-JP"/>
              <a:t>{(A,B),(B,C),(C,D),(D,E),(E,F),(F,G),</a:t>
            </a:r>
          </a:p>
          <a:p>
            <a:pPr eaLnBrk="1" hangingPunct="1"/>
            <a:r>
              <a:rPr lang="en-US" altLang="ja-JP"/>
              <a:t>  (G,H),(H,A),(A,J),(A,G),(B,J),(K,F),</a:t>
            </a:r>
          </a:p>
          <a:p>
            <a:pPr eaLnBrk="1" hangingPunct="1"/>
            <a:r>
              <a:rPr lang="en-US" altLang="ja-JP"/>
              <a:t>  (C,L),(C,I),(D,I),(D,F),(F,I),(G,K),</a:t>
            </a:r>
          </a:p>
          <a:p>
            <a:pPr eaLnBrk="1" hangingPunct="1"/>
            <a:r>
              <a:rPr lang="en-US" altLang="ja-JP"/>
              <a:t>  (J,L),(J,K),(K,L),(L,I)}</a:t>
            </a:r>
          </a:p>
        </p:txBody>
      </p:sp>
      <p:sp>
        <p:nvSpPr>
          <p:cNvPr id="10245" name="Text Box 51"/>
          <p:cNvSpPr txBox="1">
            <a:spLocks noChangeArrowheads="1"/>
          </p:cNvSpPr>
          <p:nvPr/>
        </p:nvSpPr>
        <p:spPr bwMode="auto">
          <a:xfrm>
            <a:off x="611188" y="4005263"/>
            <a:ext cx="8208962" cy="9255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degree (valence)</a:t>
            </a:r>
            <a:r>
              <a:rPr lang="en-US" altLang="ja-JP"/>
              <a:t>=number of edges incident on vertex</a:t>
            </a:r>
          </a:p>
          <a:p>
            <a:pPr eaLnBrk="1" hangingPunct="1"/>
            <a:r>
              <a:rPr lang="en-US" altLang="ja-JP"/>
              <a:t>Ex. deg(J)=4, deg(H)=2</a:t>
            </a:r>
          </a:p>
          <a:p>
            <a:pPr eaLnBrk="1" hangingPunct="1"/>
            <a:r>
              <a:rPr lang="en-US" altLang="ja-JP" b="1" i="1"/>
              <a:t>k</a:t>
            </a:r>
            <a:r>
              <a:rPr lang="en-US" altLang="ja-JP" b="1"/>
              <a:t>-regular</a:t>
            </a:r>
            <a:r>
              <a:rPr lang="en-US" altLang="ja-JP"/>
              <a:t> graph=graph whose vertices all have degree </a:t>
            </a:r>
            <a:r>
              <a:rPr lang="en-US" altLang="ja-JP" i="1"/>
              <a:t>k</a:t>
            </a:r>
          </a:p>
        </p:txBody>
      </p:sp>
      <p:sp>
        <p:nvSpPr>
          <p:cNvPr id="10246" name="Text Box 52"/>
          <p:cNvSpPr txBox="1">
            <a:spLocks noChangeArrowheads="1"/>
          </p:cNvSpPr>
          <p:nvPr/>
        </p:nvSpPr>
        <p:spPr bwMode="auto">
          <a:xfrm>
            <a:off x="611188" y="4941888"/>
            <a:ext cx="8208962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Face</a:t>
            </a:r>
            <a:r>
              <a:rPr lang="en-US" altLang="ja-JP"/>
              <a:t>: cycle of vertices/edges which cannot be shortened</a:t>
            </a:r>
          </a:p>
          <a:p>
            <a:pPr eaLnBrk="1" hangingPunct="1"/>
            <a:r>
              <a:rPr lang="en-US" altLang="ja-JP" b="1"/>
              <a:t>F</a:t>
            </a:r>
            <a:r>
              <a:rPr lang="en-US" altLang="ja-JP"/>
              <a:t>=faces=</a:t>
            </a:r>
          </a:p>
          <a:p>
            <a:pPr eaLnBrk="1" hangingPunct="1"/>
            <a:r>
              <a:rPr lang="en-US" altLang="ja-JP"/>
              <a:t>{(A,H,G),(A,J,K,G),(B,A,J),(B,C,L,J),(C,I,J),(C,D,I),</a:t>
            </a:r>
          </a:p>
          <a:p>
            <a:pPr eaLnBrk="1" hangingPunct="1"/>
            <a:r>
              <a:rPr lang="en-US" altLang="ja-JP"/>
              <a:t>  (D,E,F),(D,I,F),(L,I,F,K),(L,J,K),(K,F,G)}</a:t>
            </a:r>
            <a:endParaRPr lang="en-US" altLang="ja-JP" i="1"/>
          </a:p>
        </p:txBody>
      </p:sp>
      <p:sp>
        <p:nvSpPr>
          <p:cNvPr id="10247" name="スライド番号プレースホルダ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F2778A5-D5DF-4957-AEA5-6B349F51B0A6}" type="slidenum">
              <a:rPr kumimoji="0" lang="en-US" altLang="ja-JP" smtClean="0"/>
              <a:pPr eaLnBrk="1" hangingPunct="1"/>
              <a:t>2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7"/>
          <p:cNvSpPr>
            <a:spLocks noChangeArrowheads="1"/>
          </p:cNvSpPr>
          <p:nvPr/>
        </p:nvSpPr>
        <p:spPr bwMode="auto">
          <a:xfrm>
            <a:off x="5508625" y="188913"/>
            <a:ext cx="3240088" cy="208756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3. DCEL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7966075" cy="44846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ja-JP" sz="2600" smtClean="0"/>
              <a:t>Vertex record: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Coordinates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Pointer to one half-edge that has v as its origin</a:t>
            </a:r>
          </a:p>
          <a:p>
            <a:pPr>
              <a:lnSpc>
                <a:spcPct val="80000"/>
              </a:lnSpc>
            </a:pPr>
            <a:r>
              <a:rPr lang="en-US" altLang="ja-JP" sz="2600" smtClean="0"/>
              <a:t>Face record: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Pointer to one half-edge on its boundary</a:t>
            </a:r>
          </a:p>
          <a:p>
            <a:pPr>
              <a:lnSpc>
                <a:spcPct val="80000"/>
              </a:lnSpc>
            </a:pPr>
            <a:r>
              <a:rPr lang="en-US" altLang="ja-JP" sz="2600" smtClean="0"/>
              <a:t>Half-edge record: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Pointer to its origin, </a:t>
            </a:r>
            <a:r>
              <a:rPr lang="en-US" altLang="ja-JP" sz="2200" smtClean="0">
                <a:solidFill>
                  <a:schemeClr val="accent2"/>
                </a:solidFill>
              </a:rPr>
              <a:t>origin(e)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Pointer to its twin half-edge, </a:t>
            </a:r>
            <a:r>
              <a:rPr lang="en-US" altLang="ja-JP" sz="2200" smtClean="0">
                <a:solidFill>
                  <a:schemeClr val="accent2"/>
                </a:solidFill>
              </a:rPr>
              <a:t>twin(e)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Pointer to the face it bounds, </a:t>
            </a:r>
            <a:r>
              <a:rPr lang="en-US" altLang="ja-JP" sz="2200" smtClean="0">
                <a:solidFill>
                  <a:schemeClr val="accent2"/>
                </a:solidFill>
              </a:rPr>
              <a:t>IncidentFace(e)</a:t>
            </a:r>
          </a:p>
          <a:p>
            <a:pPr lvl="2">
              <a:lnSpc>
                <a:spcPct val="80000"/>
              </a:lnSpc>
            </a:pPr>
            <a:r>
              <a:rPr lang="en-US" altLang="ja-JP" sz="2100" smtClean="0"/>
              <a:t>face lies to left of e when traversed from origin to destination</a:t>
            </a:r>
          </a:p>
          <a:p>
            <a:pPr lvl="1">
              <a:lnSpc>
                <a:spcPct val="80000"/>
              </a:lnSpc>
            </a:pPr>
            <a:r>
              <a:rPr lang="en-US" altLang="ja-JP" sz="2200" smtClean="0"/>
              <a:t>Next and previous edge on boundary of </a:t>
            </a:r>
            <a:r>
              <a:rPr lang="en-US" altLang="ja-JP" sz="2200" smtClean="0">
                <a:solidFill>
                  <a:schemeClr val="accent2"/>
                </a:solidFill>
              </a:rPr>
              <a:t>IncidentFace(e)</a:t>
            </a:r>
          </a:p>
        </p:txBody>
      </p:sp>
      <p:grpSp>
        <p:nvGrpSpPr>
          <p:cNvPr id="33797" name="Group 46"/>
          <p:cNvGrpSpPr>
            <a:grpSpLocks/>
          </p:cNvGrpSpPr>
          <p:nvPr/>
        </p:nvGrpSpPr>
        <p:grpSpPr bwMode="auto">
          <a:xfrm>
            <a:off x="5578475" y="260350"/>
            <a:ext cx="3097213" cy="2016125"/>
            <a:chOff x="3651" y="1752"/>
            <a:chExt cx="1951" cy="1270"/>
          </a:xfrm>
        </p:grpSpPr>
        <p:sp>
          <p:nvSpPr>
            <p:cNvPr id="33798" name="Line 21"/>
            <p:cNvSpPr>
              <a:spLocks noChangeShapeType="1"/>
            </p:cNvSpPr>
            <p:nvPr/>
          </p:nvSpPr>
          <p:spPr bwMode="auto">
            <a:xfrm>
              <a:off x="4105" y="2750"/>
              <a:ext cx="453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799" name="Line 7"/>
            <p:cNvSpPr>
              <a:spLocks noChangeShapeType="1"/>
            </p:cNvSpPr>
            <p:nvPr/>
          </p:nvSpPr>
          <p:spPr bwMode="auto">
            <a:xfrm flipV="1">
              <a:off x="4558" y="1797"/>
              <a:ext cx="726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0" name="Line 8"/>
            <p:cNvSpPr>
              <a:spLocks noChangeShapeType="1"/>
            </p:cNvSpPr>
            <p:nvPr/>
          </p:nvSpPr>
          <p:spPr bwMode="auto">
            <a:xfrm flipH="1" flipV="1">
              <a:off x="5284" y="1797"/>
              <a:ext cx="273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1" name="Line 9"/>
            <p:cNvSpPr>
              <a:spLocks noChangeShapeType="1"/>
            </p:cNvSpPr>
            <p:nvPr/>
          </p:nvSpPr>
          <p:spPr bwMode="auto">
            <a:xfrm flipH="1">
              <a:off x="4558" y="2704"/>
              <a:ext cx="999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2" name="Line 10"/>
            <p:cNvSpPr>
              <a:spLocks noChangeShapeType="1"/>
            </p:cNvSpPr>
            <p:nvPr/>
          </p:nvSpPr>
          <p:spPr bwMode="auto">
            <a:xfrm flipH="1">
              <a:off x="3696" y="1797"/>
              <a:ext cx="158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3" name="Line 12"/>
            <p:cNvSpPr>
              <a:spLocks noChangeShapeType="1"/>
            </p:cNvSpPr>
            <p:nvPr/>
          </p:nvSpPr>
          <p:spPr bwMode="auto">
            <a:xfrm>
              <a:off x="3696" y="1842"/>
              <a:ext cx="863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4" name="Line 13"/>
            <p:cNvSpPr>
              <a:spLocks noChangeShapeType="1"/>
            </p:cNvSpPr>
            <p:nvPr/>
          </p:nvSpPr>
          <p:spPr bwMode="auto">
            <a:xfrm>
              <a:off x="3696" y="1842"/>
              <a:ext cx="409" cy="9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05" name="Oval 16"/>
            <p:cNvSpPr>
              <a:spLocks noChangeArrowheads="1"/>
            </p:cNvSpPr>
            <p:nvPr/>
          </p:nvSpPr>
          <p:spPr bwMode="auto">
            <a:xfrm>
              <a:off x="4060" y="2704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6" name="Oval 17"/>
            <p:cNvSpPr>
              <a:spLocks noChangeArrowheads="1"/>
            </p:cNvSpPr>
            <p:nvPr/>
          </p:nvSpPr>
          <p:spPr bwMode="auto">
            <a:xfrm>
              <a:off x="4513" y="2750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7" name="Oval 18"/>
            <p:cNvSpPr>
              <a:spLocks noChangeArrowheads="1"/>
            </p:cNvSpPr>
            <p:nvPr/>
          </p:nvSpPr>
          <p:spPr bwMode="auto">
            <a:xfrm>
              <a:off x="5511" y="2659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8" name="Oval 19"/>
            <p:cNvSpPr>
              <a:spLocks noChangeArrowheads="1"/>
            </p:cNvSpPr>
            <p:nvPr/>
          </p:nvSpPr>
          <p:spPr bwMode="auto">
            <a:xfrm>
              <a:off x="5239" y="1752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09" name="Oval 20"/>
            <p:cNvSpPr>
              <a:spLocks noChangeArrowheads="1"/>
            </p:cNvSpPr>
            <p:nvPr/>
          </p:nvSpPr>
          <p:spPr bwMode="auto">
            <a:xfrm>
              <a:off x="3651" y="1797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3810" name="Line 35"/>
            <p:cNvSpPr>
              <a:spLocks noChangeShapeType="1"/>
            </p:cNvSpPr>
            <p:nvPr/>
          </p:nvSpPr>
          <p:spPr bwMode="auto">
            <a:xfrm flipH="1">
              <a:off x="4694" y="2024"/>
              <a:ext cx="499" cy="68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1" name="Line 36"/>
            <p:cNvSpPr>
              <a:spLocks noChangeShapeType="1"/>
            </p:cNvSpPr>
            <p:nvPr/>
          </p:nvSpPr>
          <p:spPr bwMode="auto">
            <a:xfrm flipH="1">
              <a:off x="4604" y="1933"/>
              <a:ext cx="499" cy="72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2" name="Line 37"/>
            <p:cNvSpPr>
              <a:spLocks noChangeShapeType="1"/>
            </p:cNvSpPr>
            <p:nvPr/>
          </p:nvSpPr>
          <p:spPr bwMode="auto">
            <a:xfrm>
              <a:off x="3833" y="1933"/>
              <a:ext cx="680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3" name="Line 38"/>
            <p:cNvSpPr>
              <a:spLocks noChangeShapeType="1"/>
            </p:cNvSpPr>
            <p:nvPr/>
          </p:nvSpPr>
          <p:spPr bwMode="auto">
            <a:xfrm flipH="1">
              <a:off x="3923" y="1842"/>
              <a:ext cx="1180" cy="4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814" name="Text Box 39"/>
            <p:cNvSpPr txBox="1">
              <a:spLocks noChangeArrowheads="1"/>
            </p:cNvSpPr>
            <p:nvPr/>
          </p:nvSpPr>
          <p:spPr bwMode="auto">
            <a:xfrm>
              <a:off x="4241" y="2791"/>
              <a:ext cx="7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latin typeface="Tahoma" pitchFamily="34" charset="0"/>
                </a:rPr>
                <a:t>origin(e)</a:t>
              </a:r>
            </a:p>
          </p:txBody>
        </p:sp>
        <p:sp>
          <p:nvSpPr>
            <p:cNvPr id="33815" name="Text Box 40"/>
            <p:cNvSpPr txBox="1">
              <a:spLocks noChangeArrowheads="1"/>
            </p:cNvSpPr>
            <p:nvPr/>
          </p:nvSpPr>
          <p:spPr bwMode="auto">
            <a:xfrm>
              <a:off x="4694" y="2160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latin typeface="Tahoma" pitchFamily="34" charset="0"/>
                </a:rPr>
                <a:t>e</a:t>
              </a:r>
            </a:p>
          </p:txBody>
        </p:sp>
        <p:sp>
          <p:nvSpPr>
            <p:cNvPr id="33816" name="Text Box 41"/>
            <p:cNvSpPr txBox="1">
              <a:spLocks noChangeArrowheads="1"/>
            </p:cNvSpPr>
            <p:nvPr/>
          </p:nvSpPr>
          <p:spPr bwMode="auto">
            <a:xfrm>
              <a:off x="4241" y="1797"/>
              <a:ext cx="6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latin typeface="Tahoma" pitchFamily="34" charset="0"/>
                </a:rPr>
                <a:t>next(e)</a:t>
              </a:r>
            </a:p>
          </p:txBody>
        </p:sp>
        <p:sp>
          <p:nvSpPr>
            <p:cNvPr id="33817" name="Text Box 42"/>
            <p:cNvSpPr txBox="1">
              <a:spLocks noChangeArrowheads="1"/>
            </p:cNvSpPr>
            <p:nvPr/>
          </p:nvSpPr>
          <p:spPr bwMode="auto">
            <a:xfrm rot="-3258731">
              <a:off x="4750" y="2216"/>
              <a:ext cx="6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latin typeface="Tahoma" pitchFamily="34" charset="0"/>
                </a:rPr>
                <a:t>twin(e)</a:t>
              </a:r>
            </a:p>
          </p:txBody>
        </p:sp>
        <p:sp>
          <p:nvSpPr>
            <p:cNvPr id="33818" name="Text Box 43"/>
            <p:cNvSpPr txBox="1">
              <a:spLocks noChangeArrowheads="1"/>
            </p:cNvSpPr>
            <p:nvPr/>
          </p:nvSpPr>
          <p:spPr bwMode="auto">
            <a:xfrm rot="2909359">
              <a:off x="3969" y="2190"/>
              <a:ext cx="65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>
                  <a:latin typeface="Tahoma" pitchFamily="34" charset="0"/>
                </a:rPr>
                <a:t>prev(e)</a:t>
              </a:r>
            </a:p>
          </p:txBody>
        </p:sp>
        <p:sp>
          <p:nvSpPr>
            <p:cNvPr id="33819" name="Text Box 44"/>
            <p:cNvSpPr txBox="1">
              <a:spLocks noChangeArrowheads="1"/>
            </p:cNvSpPr>
            <p:nvPr/>
          </p:nvSpPr>
          <p:spPr bwMode="auto">
            <a:xfrm>
              <a:off x="4195" y="2011"/>
              <a:ext cx="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400" b="1">
                  <a:latin typeface="Tahoma" pitchFamily="34" charset="0"/>
                </a:rPr>
                <a:t>IncFace(e)</a:t>
              </a: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29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3. DCEL</a:t>
            </a: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Operations supported:</a:t>
            </a:r>
          </a:p>
          <a:p>
            <a:pPr lvl="1"/>
            <a:r>
              <a:rPr lang="en-US" altLang="ja-JP" smtClean="0"/>
              <a:t>Walk around boundary of given face</a:t>
            </a:r>
          </a:p>
          <a:p>
            <a:pPr lvl="1"/>
            <a:r>
              <a:rPr lang="en-US" altLang="ja-JP" smtClean="0"/>
              <a:t>Visit all edges incident to vertex v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Queries:</a:t>
            </a:r>
          </a:p>
          <a:p>
            <a:pPr lvl="1"/>
            <a:r>
              <a:rPr lang="en-US" altLang="ja-JP" smtClean="0"/>
              <a:t>Most queries are O(1)</a:t>
            </a:r>
          </a:p>
        </p:txBody>
      </p:sp>
      <p:grpSp>
        <p:nvGrpSpPr>
          <p:cNvPr id="34820" name="Group 52"/>
          <p:cNvGrpSpPr>
            <a:grpSpLocks/>
          </p:cNvGrpSpPr>
          <p:nvPr/>
        </p:nvGrpSpPr>
        <p:grpSpPr bwMode="auto">
          <a:xfrm>
            <a:off x="5578475" y="3573463"/>
            <a:ext cx="3097213" cy="1728787"/>
            <a:chOff x="3514" y="2251"/>
            <a:chExt cx="1951" cy="1089"/>
          </a:xfrm>
        </p:grpSpPr>
        <p:sp>
          <p:nvSpPr>
            <p:cNvPr id="34821" name="Line 30"/>
            <p:cNvSpPr>
              <a:spLocks noChangeShapeType="1"/>
            </p:cNvSpPr>
            <p:nvPr/>
          </p:nvSpPr>
          <p:spPr bwMode="auto">
            <a:xfrm>
              <a:off x="3968" y="3249"/>
              <a:ext cx="453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2" name="Line 31"/>
            <p:cNvSpPr>
              <a:spLocks noChangeShapeType="1"/>
            </p:cNvSpPr>
            <p:nvPr/>
          </p:nvSpPr>
          <p:spPr bwMode="auto">
            <a:xfrm flipV="1">
              <a:off x="4421" y="2296"/>
              <a:ext cx="726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3" name="Line 32"/>
            <p:cNvSpPr>
              <a:spLocks noChangeShapeType="1"/>
            </p:cNvSpPr>
            <p:nvPr/>
          </p:nvSpPr>
          <p:spPr bwMode="auto">
            <a:xfrm flipH="1" flipV="1">
              <a:off x="5147" y="2296"/>
              <a:ext cx="273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4" name="Line 33"/>
            <p:cNvSpPr>
              <a:spLocks noChangeShapeType="1"/>
            </p:cNvSpPr>
            <p:nvPr/>
          </p:nvSpPr>
          <p:spPr bwMode="auto">
            <a:xfrm flipH="1">
              <a:off x="4421" y="3203"/>
              <a:ext cx="999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5" name="Line 34"/>
            <p:cNvSpPr>
              <a:spLocks noChangeShapeType="1"/>
            </p:cNvSpPr>
            <p:nvPr/>
          </p:nvSpPr>
          <p:spPr bwMode="auto">
            <a:xfrm flipH="1">
              <a:off x="3559" y="2296"/>
              <a:ext cx="158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6" name="Line 35"/>
            <p:cNvSpPr>
              <a:spLocks noChangeShapeType="1"/>
            </p:cNvSpPr>
            <p:nvPr/>
          </p:nvSpPr>
          <p:spPr bwMode="auto">
            <a:xfrm>
              <a:off x="3559" y="2341"/>
              <a:ext cx="863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7" name="Line 36"/>
            <p:cNvSpPr>
              <a:spLocks noChangeShapeType="1"/>
            </p:cNvSpPr>
            <p:nvPr/>
          </p:nvSpPr>
          <p:spPr bwMode="auto">
            <a:xfrm>
              <a:off x="3559" y="2341"/>
              <a:ext cx="409" cy="9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28" name="Oval 37"/>
            <p:cNvSpPr>
              <a:spLocks noChangeArrowheads="1"/>
            </p:cNvSpPr>
            <p:nvPr/>
          </p:nvSpPr>
          <p:spPr bwMode="auto">
            <a:xfrm>
              <a:off x="3923" y="3203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29" name="Oval 38"/>
            <p:cNvSpPr>
              <a:spLocks noChangeArrowheads="1"/>
            </p:cNvSpPr>
            <p:nvPr/>
          </p:nvSpPr>
          <p:spPr bwMode="auto">
            <a:xfrm>
              <a:off x="4376" y="3249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0" name="Oval 39"/>
            <p:cNvSpPr>
              <a:spLocks noChangeArrowheads="1"/>
            </p:cNvSpPr>
            <p:nvPr/>
          </p:nvSpPr>
          <p:spPr bwMode="auto">
            <a:xfrm>
              <a:off x="5374" y="3158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1" name="Oval 40"/>
            <p:cNvSpPr>
              <a:spLocks noChangeArrowheads="1"/>
            </p:cNvSpPr>
            <p:nvPr/>
          </p:nvSpPr>
          <p:spPr bwMode="auto">
            <a:xfrm>
              <a:off x="5102" y="2251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2" name="Oval 41"/>
            <p:cNvSpPr>
              <a:spLocks noChangeArrowheads="1"/>
            </p:cNvSpPr>
            <p:nvPr/>
          </p:nvSpPr>
          <p:spPr bwMode="auto">
            <a:xfrm>
              <a:off x="3514" y="2296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4833" name="Line 43"/>
            <p:cNvSpPr>
              <a:spLocks noChangeShapeType="1"/>
            </p:cNvSpPr>
            <p:nvPr/>
          </p:nvSpPr>
          <p:spPr bwMode="auto">
            <a:xfrm flipH="1">
              <a:off x="4467" y="2432"/>
              <a:ext cx="499" cy="72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34" name="Line 44"/>
            <p:cNvSpPr>
              <a:spLocks noChangeShapeType="1"/>
            </p:cNvSpPr>
            <p:nvPr/>
          </p:nvSpPr>
          <p:spPr bwMode="auto">
            <a:xfrm>
              <a:off x="3696" y="2432"/>
              <a:ext cx="680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835" name="Line 45"/>
            <p:cNvSpPr>
              <a:spLocks noChangeShapeType="1"/>
            </p:cNvSpPr>
            <p:nvPr/>
          </p:nvSpPr>
          <p:spPr bwMode="auto">
            <a:xfrm flipH="1">
              <a:off x="3786" y="2341"/>
              <a:ext cx="1180" cy="4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30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3. DCEL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2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smtClean="0"/>
              <a:t>Example</a:t>
            </a:r>
          </a:p>
        </p:txBody>
      </p:sp>
      <p:grpSp>
        <p:nvGrpSpPr>
          <p:cNvPr id="35844" name="Group 231"/>
          <p:cNvGrpSpPr>
            <a:grpSpLocks/>
          </p:cNvGrpSpPr>
          <p:nvPr/>
        </p:nvGrpSpPr>
        <p:grpSpPr bwMode="auto">
          <a:xfrm>
            <a:off x="2843213" y="1557338"/>
            <a:ext cx="3889375" cy="2238375"/>
            <a:chOff x="1791" y="981"/>
            <a:chExt cx="2450" cy="1410"/>
          </a:xfrm>
        </p:grpSpPr>
        <p:sp>
          <p:nvSpPr>
            <p:cNvPr id="35892" name="Line 5"/>
            <p:cNvSpPr>
              <a:spLocks noChangeShapeType="1"/>
            </p:cNvSpPr>
            <p:nvPr/>
          </p:nvSpPr>
          <p:spPr bwMode="auto">
            <a:xfrm flipV="1">
              <a:off x="2154" y="2114"/>
              <a:ext cx="81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3" name="Line 6"/>
            <p:cNvSpPr>
              <a:spLocks noChangeShapeType="1"/>
            </p:cNvSpPr>
            <p:nvPr/>
          </p:nvSpPr>
          <p:spPr bwMode="auto">
            <a:xfrm flipV="1">
              <a:off x="2970" y="1116"/>
              <a:ext cx="726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4" name="Line 7"/>
            <p:cNvSpPr>
              <a:spLocks noChangeShapeType="1"/>
            </p:cNvSpPr>
            <p:nvPr/>
          </p:nvSpPr>
          <p:spPr bwMode="auto">
            <a:xfrm flipH="1" flipV="1">
              <a:off x="3696" y="1116"/>
              <a:ext cx="273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5" name="Line 8"/>
            <p:cNvSpPr>
              <a:spLocks noChangeShapeType="1"/>
            </p:cNvSpPr>
            <p:nvPr/>
          </p:nvSpPr>
          <p:spPr bwMode="auto">
            <a:xfrm flipH="1">
              <a:off x="2970" y="2023"/>
              <a:ext cx="999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6" name="Line 9"/>
            <p:cNvSpPr>
              <a:spLocks noChangeShapeType="1"/>
            </p:cNvSpPr>
            <p:nvPr/>
          </p:nvSpPr>
          <p:spPr bwMode="auto">
            <a:xfrm flipH="1">
              <a:off x="2108" y="1116"/>
              <a:ext cx="158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7" name="Line 10"/>
            <p:cNvSpPr>
              <a:spLocks noChangeShapeType="1"/>
            </p:cNvSpPr>
            <p:nvPr/>
          </p:nvSpPr>
          <p:spPr bwMode="auto">
            <a:xfrm>
              <a:off x="2108" y="1161"/>
              <a:ext cx="863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8" name="Line 11"/>
            <p:cNvSpPr>
              <a:spLocks noChangeShapeType="1"/>
            </p:cNvSpPr>
            <p:nvPr/>
          </p:nvSpPr>
          <p:spPr bwMode="auto">
            <a:xfrm>
              <a:off x="2108" y="1161"/>
              <a:ext cx="46" cy="10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899" name="Oval 12"/>
            <p:cNvSpPr>
              <a:spLocks noChangeArrowheads="1"/>
            </p:cNvSpPr>
            <p:nvPr/>
          </p:nvSpPr>
          <p:spPr bwMode="auto">
            <a:xfrm>
              <a:off x="2109" y="2160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900" name="Oval 13"/>
            <p:cNvSpPr>
              <a:spLocks noChangeArrowheads="1"/>
            </p:cNvSpPr>
            <p:nvPr/>
          </p:nvSpPr>
          <p:spPr bwMode="auto">
            <a:xfrm>
              <a:off x="2925" y="2069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901" name="Oval 14"/>
            <p:cNvSpPr>
              <a:spLocks noChangeArrowheads="1"/>
            </p:cNvSpPr>
            <p:nvPr/>
          </p:nvSpPr>
          <p:spPr bwMode="auto">
            <a:xfrm>
              <a:off x="3923" y="1978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902" name="Oval 15"/>
            <p:cNvSpPr>
              <a:spLocks noChangeArrowheads="1"/>
            </p:cNvSpPr>
            <p:nvPr/>
          </p:nvSpPr>
          <p:spPr bwMode="auto">
            <a:xfrm>
              <a:off x="3651" y="1071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903" name="Oval 16"/>
            <p:cNvSpPr>
              <a:spLocks noChangeArrowheads="1"/>
            </p:cNvSpPr>
            <p:nvPr/>
          </p:nvSpPr>
          <p:spPr bwMode="auto">
            <a:xfrm>
              <a:off x="2063" y="1116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904" name="Line 17"/>
            <p:cNvSpPr>
              <a:spLocks noChangeShapeType="1"/>
            </p:cNvSpPr>
            <p:nvPr/>
          </p:nvSpPr>
          <p:spPr bwMode="auto">
            <a:xfrm flipH="1">
              <a:off x="3016" y="1252"/>
              <a:ext cx="499" cy="72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05" name="Line 18"/>
            <p:cNvSpPr>
              <a:spLocks noChangeShapeType="1"/>
            </p:cNvSpPr>
            <p:nvPr/>
          </p:nvSpPr>
          <p:spPr bwMode="auto">
            <a:xfrm>
              <a:off x="2245" y="1252"/>
              <a:ext cx="680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06" name="Line 19"/>
            <p:cNvSpPr>
              <a:spLocks noChangeShapeType="1"/>
            </p:cNvSpPr>
            <p:nvPr/>
          </p:nvSpPr>
          <p:spPr bwMode="auto">
            <a:xfrm flipH="1">
              <a:off x="2335" y="1161"/>
              <a:ext cx="1180" cy="4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07" name="Line 20"/>
            <p:cNvSpPr>
              <a:spLocks noChangeShapeType="1"/>
            </p:cNvSpPr>
            <p:nvPr/>
          </p:nvSpPr>
          <p:spPr bwMode="auto">
            <a:xfrm>
              <a:off x="2200" y="1344"/>
              <a:ext cx="634" cy="68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08" name="Line 21"/>
            <p:cNvSpPr>
              <a:spLocks noChangeShapeType="1"/>
            </p:cNvSpPr>
            <p:nvPr/>
          </p:nvSpPr>
          <p:spPr bwMode="auto">
            <a:xfrm>
              <a:off x="2154" y="1389"/>
              <a:ext cx="46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09" name="Line 22"/>
            <p:cNvSpPr>
              <a:spLocks noChangeShapeType="1"/>
            </p:cNvSpPr>
            <p:nvPr/>
          </p:nvSpPr>
          <p:spPr bwMode="auto">
            <a:xfrm flipV="1">
              <a:off x="2200" y="2069"/>
              <a:ext cx="680" cy="9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10" name="Line 23"/>
            <p:cNvSpPr>
              <a:spLocks noChangeShapeType="1"/>
            </p:cNvSpPr>
            <p:nvPr/>
          </p:nvSpPr>
          <p:spPr bwMode="auto">
            <a:xfrm flipH="1">
              <a:off x="3061" y="1253"/>
              <a:ext cx="590" cy="81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11" name="Line 24"/>
            <p:cNvSpPr>
              <a:spLocks noChangeShapeType="1"/>
            </p:cNvSpPr>
            <p:nvPr/>
          </p:nvSpPr>
          <p:spPr bwMode="auto">
            <a:xfrm flipV="1">
              <a:off x="3107" y="1979"/>
              <a:ext cx="771" cy="9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12" name="Line 25"/>
            <p:cNvSpPr>
              <a:spLocks noChangeShapeType="1"/>
            </p:cNvSpPr>
            <p:nvPr/>
          </p:nvSpPr>
          <p:spPr bwMode="auto">
            <a:xfrm flipH="1" flipV="1">
              <a:off x="3696" y="1253"/>
              <a:ext cx="182" cy="68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913" name="Text Box 26"/>
            <p:cNvSpPr txBox="1">
              <a:spLocks noChangeArrowheads="1"/>
            </p:cNvSpPr>
            <p:nvPr/>
          </p:nvSpPr>
          <p:spPr bwMode="auto">
            <a:xfrm>
              <a:off x="1973" y="2160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1</a:t>
              </a:r>
            </a:p>
          </p:txBody>
        </p:sp>
        <p:sp>
          <p:nvSpPr>
            <p:cNvPr id="35914" name="Text Box 27"/>
            <p:cNvSpPr txBox="1">
              <a:spLocks noChangeArrowheads="1"/>
            </p:cNvSpPr>
            <p:nvPr/>
          </p:nvSpPr>
          <p:spPr bwMode="auto">
            <a:xfrm>
              <a:off x="1831" y="1026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2</a:t>
              </a:r>
            </a:p>
          </p:txBody>
        </p:sp>
        <p:sp>
          <p:nvSpPr>
            <p:cNvPr id="35915" name="Text Box 28"/>
            <p:cNvSpPr txBox="1">
              <a:spLocks noChangeArrowheads="1"/>
            </p:cNvSpPr>
            <p:nvPr/>
          </p:nvSpPr>
          <p:spPr bwMode="auto">
            <a:xfrm>
              <a:off x="2835" y="2110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3</a:t>
              </a:r>
            </a:p>
          </p:txBody>
        </p:sp>
        <p:sp>
          <p:nvSpPr>
            <p:cNvPr id="35916" name="Text Box 29"/>
            <p:cNvSpPr txBox="1">
              <a:spLocks noChangeArrowheads="1"/>
            </p:cNvSpPr>
            <p:nvPr/>
          </p:nvSpPr>
          <p:spPr bwMode="auto">
            <a:xfrm>
              <a:off x="3963" y="1979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4</a:t>
              </a:r>
            </a:p>
          </p:txBody>
        </p:sp>
        <p:sp>
          <p:nvSpPr>
            <p:cNvPr id="35917" name="Text Box 30"/>
            <p:cNvSpPr txBox="1">
              <a:spLocks noChangeArrowheads="1"/>
            </p:cNvSpPr>
            <p:nvPr/>
          </p:nvSpPr>
          <p:spPr bwMode="auto">
            <a:xfrm>
              <a:off x="3742" y="981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5</a:t>
              </a:r>
            </a:p>
          </p:txBody>
        </p:sp>
        <p:sp>
          <p:nvSpPr>
            <p:cNvPr id="35918" name="Text Box 31"/>
            <p:cNvSpPr txBox="1">
              <a:spLocks noChangeArrowheads="1"/>
            </p:cNvSpPr>
            <p:nvPr/>
          </p:nvSpPr>
          <p:spPr bwMode="auto">
            <a:xfrm>
              <a:off x="2290" y="1706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1</a:t>
              </a:r>
            </a:p>
          </p:txBody>
        </p:sp>
        <p:sp>
          <p:nvSpPr>
            <p:cNvPr id="35919" name="Text Box 32"/>
            <p:cNvSpPr txBox="1">
              <a:spLocks noChangeArrowheads="1"/>
            </p:cNvSpPr>
            <p:nvPr/>
          </p:nvSpPr>
          <p:spPr bwMode="auto">
            <a:xfrm>
              <a:off x="2789" y="1389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2</a:t>
              </a:r>
            </a:p>
          </p:txBody>
        </p:sp>
        <p:sp>
          <p:nvSpPr>
            <p:cNvPr id="35920" name="Text Box 33"/>
            <p:cNvSpPr txBox="1">
              <a:spLocks noChangeArrowheads="1"/>
            </p:cNvSpPr>
            <p:nvPr/>
          </p:nvSpPr>
          <p:spPr bwMode="auto">
            <a:xfrm>
              <a:off x="3497" y="1570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3</a:t>
              </a:r>
            </a:p>
          </p:txBody>
        </p:sp>
        <p:sp>
          <p:nvSpPr>
            <p:cNvPr id="35921" name="Text Box 34"/>
            <p:cNvSpPr txBox="1">
              <a:spLocks noChangeArrowheads="1"/>
            </p:cNvSpPr>
            <p:nvPr/>
          </p:nvSpPr>
          <p:spPr bwMode="auto">
            <a:xfrm>
              <a:off x="1791" y="1661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1,1</a:t>
              </a:r>
            </a:p>
          </p:txBody>
        </p:sp>
        <p:sp>
          <p:nvSpPr>
            <p:cNvPr id="35922" name="Text Box 35"/>
            <p:cNvSpPr txBox="1">
              <a:spLocks noChangeArrowheads="1"/>
            </p:cNvSpPr>
            <p:nvPr/>
          </p:nvSpPr>
          <p:spPr bwMode="auto">
            <a:xfrm>
              <a:off x="2336" y="2115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2,1</a:t>
              </a:r>
            </a:p>
          </p:txBody>
        </p:sp>
        <p:sp>
          <p:nvSpPr>
            <p:cNvPr id="35923" name="Text Box 36"/>
            <p:cNvSpPr txBox="1">
              <a:spLocks noChangeArrowheads="1"/>
            </p:cNvSpPr>
            <p:nvPr/>
          </p:nvSpPr>
          <p:spPr bwMode="auto">
            <a:xfrm>
              <a:off x="2134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3,1</a:t>
              </a:r>
            </a:p>
          </p:txBody>
        </p:sp>
        <p:sp>
          <p:nvSpPr>
            <p:cNvPr id="35924" name="Text Box 37"/>
            <p:cNvSpPr txBox="1">
              <a:spLocks noChangeArrowheads="1"/>
            </p:cNvSpPr>
            <p:nvPr/>
          </p:nvSpPr>
          <p:spPr bwMode="auto">
            <a:xfrm>
              <a:off x="2497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3,2</a:t>
              </a:r>
            </a:p>
          </p:txBody>
        </p:sp>
        <p:sp>
          <p:nvSpPr>
            <p:cNvPr id="35925" name="Text Box 38"/>
            <p:cNvSpPr txBox="1">
              <a:spLocks noChangeArrowheads="1"/>
            </p:cNvSpPr>
            <p:nvPr/>
          </p:nvSpPr>
          <p:spPr bwMode="auto">
            <a:xfrm>
              <a:off x="2971" y="134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4,1</a:t>
              </a:r>
            </a:p>
          </p:txBody>
        </p:sp>
        <p:sp>
          <p:nvSpPr>
            <p:cNvPr id="35926" name="Text Box 39"/>
            <p:cNvSpPr txBox="1">
              <a:spLocks noChangeArrowheads="1"/>
            </p:cNvSpPr>
            <p:nvPr/>
          </p:nvSpPr>
          <p:spPr bwMode="auto">
            <a:xfrm>
              <a:off x="2724" y="1113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5,1</a:t>
              </a:r>
            </a:p>
          </p:txBody>
        </p:sp>
        <p:sp>
          <p:nvSpPr>
            <p:cNvPr id="35927" name="Text Box 40"/>
            <p:cNvSpPr txBox="1">
              <a:spLocks noChangeArrowheads="1"/>
            </p:cNvSpPr>
            <p:nvPr/>
          </p:nvSpPr>
          <p:spPr bwMode="auto">
            <a:xfrm>
              <a:off x="3177" y="1706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4,2</a:t>
              </a:r>
            </a:p>
          </p:txBody>
        </p:sp>
        <p:sp>
          <p:nvSpPr>
            <p:cNvPr id="35928" name="Text Box 41"/>
            <p:cNvSpPr txBox="1">
              <a:spLocks noChangeArrowheads="1"/>
            </p:cNvSpPr>
            <p:nvPr/>
          </p:nvSpPr>
          <p:spPr bwMode="auto">
            <a:xfrm>
              <a:off x="3334" y="2020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6,1</a:t>
              </a:r>
            </a:p>
          </p:txBody>
        </p:sp>
        <p:sp>
          <p:nvSpPr>
            <p:cNvPr id="35929" name="Text Box 42"/>
            <p:cNvSpPr txBox="1">
              <a:spLocks noChangeArrowheads="1"/>
            </p:cNvSpPr>
            <p:nvPr/>
          </p:nvSpPr>
          <p:spPr bwMode="auto">
            <a:xfrm>
              <a:off x="3812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7,1</a:t>
              </a:r>
            </a:p>
          </p:txBody>
        </p:sp>
      </p:grpSp>
      <p:graphicFrame>
        <p:nvGraphicFramePr>
          <p:cNvPr id="236706" name="Group 162"/>
          <p:cNvGraphicFramePr>
            <a:graphicFrameLocks noGrp="1"/>
          </p:cNvGraphicFramePr>
          <p:nvPr/>
        </p:nvGraphicFramePr>
        <p:xfrm>
          <a:off x="611188" y="3933825"/>
          <a:ext cx="4824412" cy="2194404"/>
        </p:xfrm>
        <a:graphic>
          <a:graphicData uri="http://schemas.openxmlformats.org/drawingml/2006/table">
            <a:tbl>
              <a:tblPr/>
              <a:tblGrid>
                <a:gridCol w="1008062"/>
                <a:gridCol w="1800225"/>
                <a:gridCol w="2016125"/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vertex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coordinate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IncidentEdge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2,1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7,1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T="45707" marB="4570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(x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,y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,z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)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6774" name="Group 230"/>
          <p:cNvGraphicFramePr>
            <a:graphicFrameLocks noGrp="1"/>
          </p:cNvGraphicFramePr>
          <p:nvPr/>
        </p:nvGraphicFramePr>
        <p:xfrm>
          <a:off x="6227763" y="4076700"/>
          <a:ext cx="1943100" cy="1463676"/>
        </p:xfrm>
        <a:graphic>
          <a:graphicData uri="http://schemas.openxmlformats.org/drawingml/2006/table">
            <a:tbl>
              <a:tblPr/>
              <a:tblGrid>
                <a:gridCol w="1008062"/>
                <a:gridCol w="935038"/>
              </a:tblGrid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face</a:t>
                      </a:r>
                    </a:p>
                  </a:txBody>
                  <a:tcPr marT="45740" marB="4574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edge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45740" marB="4574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1,1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40" marB="4574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40" marB="45740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31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3. DCEL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52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smtClean="0"/>
              <a:t>Example</a:t>
            </a:r>
          </a:p>
        </p:txBody>
      </p:sp>
      <p:grpSp>
        <p:nvGrpSpPr>
          <p:cNvPr id="36868" name="Group 166"/>
          <p:cNvGrpSpPr>
            <a:grpSpLocks/>
          </p:cNvGrpSpPr>
          <p:nvPr/>
        </p:nvGrpSpPr>
        <p:grpSpPr bwMode="auto">
          <a:xfrm>
            <a:off x="2843213" y="1557338"/>
            <a:ext cx="3889375" cy="2238375"/>
            <a:chOff x="1791" y="981"/>
            <a:chExt cx="2450" cy="1410"/>
          </a:xfrm>
        </p:grpSpPr>
        <p:sp>
          <p:nvSpPr>
            <p:cNvPr id="36913" name="Line 4"/>
            <p:cNvSpPr>
              <a:spLocks noChangeShapeType="1"/>
            </p:cNvSpPr>
            <p:nvPr/>
          </p:nvSpPr>
          <p:spPr bwMode="auto">
            <a:xfrm flipV="1">
              <a:off x="2154" y="2114"/>
              <a:ext cx="816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4" name="Line 5"/>
            <p:cNvSpPr>
              <a:spLocks noChangeShapeType="1"/>
            </p:cNvSpPr>
            <p:nvPr/>
          </p:nvSpPr>
          <p:spPr bwMode="auto">
            <a:xfrm flipV="1">
              <a:off x="2970" y="1116"/>
              <a:ext cx="726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5" name="Line 6"/>
            <p:cNvSpPr>
              <a:spLocks noChangeShapeType="1"/>
            </p:cNvSpPr>
            <p:nvPr/>
          </p:nvSpPr>
          <p:spPr bwMode="auto">
            <a:xfrm flipH="1" flipV="1">
              <a:off x="3696" y="1116"/>
              <a:ext cx="273" cy="9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6" name="Line 7"/>
            <p:cNvSpPr>
              <a:spLocks noChangeShapeType="1"/>
            </p:cNvSpPr>
            <p:nvPr/>
          </p:nvSpPr>
          <p:spPr bwMode="auto">
            <a:xfrm flipH="1">
              <a:off x="2970" y="2023"/>
              <a:ext cx="999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7" name="Line 8"/>
            <p:cNvSpPr>
              <a:spLocks noChangeShapeType="1"/>
            </p:cNvSpPr>
            <p:nvPr/>
          </p:nvSpPr>
          <p:spPr bwMode="auto">
            <a:xfrm flipH="1">
              <a:off x="2108" y="1116"/>
              <a:ext cx="1588" cy="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8" name="Line 9"/>
            <p:cNvSpPr>
              <a:spLocks noChangeShapeType="1"/>
            </p:cNvSpPr>
            <p:nvPr/>
          </p:nvSpPr>
          <p:spPr bwMode="auto">
            <a:xfrm>
              <a:off x="2108" y="1161"/>
              <a:ext cx="863" cy="9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19" name="Line 10"/>
            <p:cNvSpPr>
              <a:spLocks noChangeShapeType="1"/>
            </p:cNvSpPr>
            <p:nvPr/>
          </p:nvSpPr>
          <p:spPr bwMode="auto">
            <a:xfrm>
              <a:off x="2108" y="1161"/>
              <a:ext cx="46" cy="10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20" name="Oval 11"/>
            <p:cNvSpPr>
              <a:spLocks noChangeArrowheads="1"/>
            </p:cNvSpPr>
            <p:nvPr/>
          </p:nvSpPr>
          <p:spPr bwMode="auto">
            <a:xfrm>
              <a:off x="2109" y="2160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1" name="Oval 12"/>
            <p:cNvSpPr>
              <a:spLocks noChangeArrowheads="1"/>
            </p:cNvSpPr>
            <p:nvPr/>
          </p:nvSpPr>
          <p:spPr bwMode="auto">
            <a:xfrm>
              <a:off x="2925" y="2069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2" name="Oval 13"/>
            <p:cNvSpPr>
              <a:spLocks noChangeArrowheads="1"/>
            </p:cNvSpPr>
            <p:nvPr/>
          </p:nvSpPr>
          <p:spPr bwMode="auto">
            <a:xfrm>
              <a:off x="3923" y="1978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3" name="Oval 14"/>
            <p:cNvSpPr>
              <a:spLocks noChangeArrowheads="1"/>
            </p:cNvSpPr>
            <p:nvPr/>
          </p:nvSpPr>
          <p:spPr bwMode="auto">
            <a:xfrm>
              <a:off x="3651" y="1071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4" name="Oval 15"/>
            <p:cNvSpPr>
              <a:spLocks noChangeArrowheads="1"/>
            </p:cNvSpPr>
            <p:nvPr/>
          </p:nvSpPr>
          <p:spPr bwMode="auto">
            <a:xfrm>
              <a:off x="2063" y="1116"/>
              <a:ext cx="91" cy="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925" name="Line 16"/>
            <p:cNvSpPr>
              <a:spLocks noChangeShapeType="1"/>
            </p:cNvSpPr>
            <p:nvPr/>
          </p:nvSpPr>
          <p:spPr bwMode="auto">
            <a:xfrm flipH="1">
              <a:off x="3016" y="1252"/>
              <a:ext cx="499" cy="725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26" name="Line 17"/>
            <p:cNvSpPr>
              <a:spLocks noChangeShapeType="1"/>
            </p:cNvSpPr>
            <p:nvPr/>
          </p:nvSpPr>
          <p:spPr bwMode="auto">
            <a:xfrm>
              <a:off x="2245" y="1252"/>
              <a:ext cx="680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27" name="Line 18"/>
            <p:cNvSpPr>
              <a:spLocks noChangeShapeType="1"/>
            </p:cNvSpPr>
            <p:nvPr/>
          </p:nvSpPr>
          <p:spPr bwMode="auto">
            <a:xfrm flipH="1">
              <a:off x="2335" y="1161"/>
              <a:ext cx="1180" cy="4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28" name="Line 19"/>
            <p:cNvSpPr>
              <a:spLocks noChangeShapeType="1"/>
            </p:cNvSpPr>
            <p:nvPr/>
          </p:nvSpPr>
          <p:spPr bwMode="auto">
            <a:xfrm>
              <a:off x="2200" y="1344"/>
              <a:ext cx="634" cy="68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29" name="Line 20"/>
            <p:cNvSpPr>
              <a:spLocks noChangeShapeType="1"/>
            </p:cNvSpPr>
            <p:nvPr/>
          </p:nvSpPr>
          <p:spPr bwMode="auto">
            <a:xfrm>
              <a:off x="2154" y="1389"/>
              <a:ext cx="46" cy="72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0" name="Line 21"/>
            <p:cNvSpPr>
              <a:spLocks noChangeShapeType="1"/>
            </p:cNvSpPr>
            <p:nvPr/>
          </p:nvSpPr>
          <p:spPr bwMode="auto">
            <a:xfrm flipV="1">
              <a:off x="2200" y="2069"/>
              <a:ext cx="680" cy="91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1" name="Line 22"/>
            <p:cNvSpPr>
              <a:spLocks noChangeShapeType="1"/>
            </p:cNvSpPr>
            <p:nvPr/>
          </p:nvSpPr>
          <p:spPr bwMode="auto">
            <a:xfrm flipH="1">
              <a:off x="3061" y="1253"/>
              <a:ext cx="590" cy="81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2" name="Line 23"/>
            <p:cNvSpPr>
              <a:spLocks noChangeShapeType="1"/>
            </p:cNvSpPr>
            <p:nvPr/>
          </p:nvSpPr>
          <p:spPr bwMode="auto">
            <a:xfrm flipV="1">
              <a:off x="3107" y="1979"/>
              <a:ext cx="771" cy="9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3" name="Line 24"/>
            <p:cNvSpPr>
              <a:spLocks noChangeShapeType="1"/>
            </p:cNvSpPr>
            <p:nvPr/>
          </p:nvSpPr>
          <p:spPr bwMode="auto">
            <a:xfrm flipH="1" flipV="1">
              <a:off x="3696" y="1253"/>
              <a:ext cx="182" cy="68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934" name="Text Box 25"/>
            <p:cNvSpPr txBox="1">
              <a:spLocks noChangeArrowheads="1"/>
            </p:cNvSpPr>
            <p:nvPr/>
          </p:nvSpPr>
          <p:spPr bwMode="auto">
            <a:xfrm>
              <a:off x="1973" y="2160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1</a:t>
              </a:r>
            </a:p>
          </p:txBody>
        </p:sp>
        <p:sp>
          <p:nvSpPr>
            <p:cNvPr id="36935" name="Text Box 26"/>
            <p:cNvSpPr txBox="1">
              <a:spLocks noChangeArrowheads="1"/>
            </p:cNvSpPr>
            <p:nvPr/>
          </p:nvSpPr>
          <p:spPr bwMode="auto">
            <a:xfrm>
              <a:off x="1831" y="1026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2</a:t>
              </a:r>
            </a:p>
          </p:txBody>
        </p:sp>
        <p:sp>
          <p:nvSpPr>
            <p:cNvPr id="36936" name="Text Box 27"/>
            <p:cNvSpPr txBox="1">
              <a:spLocks noChangeArrowheads="1"/>
            </p:cNvSpPr>
            <p:nvPr/>
          </p:nvSpPr>
          <p:spPr bwMode="auto">
            <a:xfrm>
              <a:off x="2835" y="2110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3</a:t>
              </a:r>
            </a:p>
          </p:txBody>
        </p:sp>
        <p:sp>
          <p:nvSpPr>
            <p:cNvPr id="36937" name="Text Box 28"/>
            <p:cNvSpPr txBox="1">
              <a:spLocks noChangeArrowheads="1"/>
            </p:cNvSpPr>
            <p:nvPr/>
          </p:nvSpPr>
          <p:spPr bwMode="auto">
            <a:xfrm>
              <a:off x="3963" y="1979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4</a:t>
              </a:r>
            </a:p>
          </p:txBody>
        </p:sp>
        <p:sp>
          <p:nvSpPr>
            <p:cNvPr id="36938" name="Text Box 29"/>
            <p:cNvSpPr txBox="1">
              <a:spLocks noChangeArrowheads="1"/>
            </p:cNvSpPr>
            <p:nvPr/>
          </p:nvSpPr>
          <p:spPr bwMode="auto">
            <a:xfrm>
              <a:off x="3742" y="981"/>
              <a:ext cx="2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v</a:t>
              </a:r>
              <a:r>
                <a:rPr lang="en-US" altLang="ja-JP" b="1" baseline="-25000"/>
                <a:t>5</a:t>
              </a:r>
            </a:p>
          </p:txBody>
        </p:sp>
        <p:sp>
          <p:nvSpPr>
            <p:cNvPr id="36939" name="Text Box 30"/>
            <p:cNvSpPr txBox="1">
              <a:spLocks noChangeArrowheads="1"/>
            </p:cNvSpPr>
            <p:nvPr/>
          </p:nvSpPr>
          <p:spPr bwMode="auto">
            <a:xfrm>
              <a:off x="2290" y="1706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1</a:t>
              </a:r>
            </a:p>
          </p:txBody>
        </p:sp>
        <p:sp>
          <p:nvSpPr>
            <p:cNvPr id="36940" name="Text Box 31"/>
            <p:cNvSpPr txBox="1">
              <a:spLocks noChangeArrowheads="1"/>
            </p:cNvSpPr>
            <p:nvPr/>
          </p:nvSpPr>
          <p:spPr bwMode="auto">
            <a:xfrm>
              <a:off x="2789" y="1389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2</a:t>
              </a:r>
            </a:p>
          </p:txBody>
        </p:sp>
        <p:sp>
          <p:nvSpPr>
            <p:cNvPr id="36941" name="Text Box 32"/>
            <p:cNvSpPr txBox="1">
              <a:spLocks noChangeArrowheads="1"/>
            </p:cNvSpPr>
            <p:nvPr/>
          </p:nvSpPr>
          <p:spPr bwMode="auto">
            <a:xfrm>
              <a:off x="3497" y="1570"/>
              <a:ext cx="2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f</a:t>
              </a:r>
              <a:r>
                <a:rPr lang="en-US" altLang="ja-JP" b="1" baseline="-25000"/>
                <a:t>3</a:t>
              </a:r>
            </a:p>
          </p:txBody>
        </p:sp>
        <p:sp>
          <p:nvSpPr>
            <p:cNvPr id="36942" name="Text Box 33"/>
            <p:cNvSpPr txBox="1">
              <a:spLocks noChangeArrowheads="1"/>
            </p:cNvSpPr>
            <p:nvPr/>
          </p:nvSpPr>
          <p:spPr bwMode="auto">
            <a:xfrm>
              <a:off x="1791" y="1661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1,1</a:t>
              </a:r>
            </a:p>
          </p:txBody>
        </p:sp>
        <p:sp>
          <p:nvSpPr>
            <p:cNvPr id="36943" name="Text Box 34"/>
            <p:cNvSpPr txBox="1">
              <a:spLocks noChangeArrowheads="1"/>
            </p:cNvSpPr>
            <p:nvPr/>
          </p:nvSpPr>
          <p:spPr bwMode="auto">
            <a:xfrm>
              <a:off x="2336" y="2115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2,1</a:t>
              </a:r>
            </a:p>
          </p:txBody>
        </p:sp>
        <p:sp>
          <p:nvSpPr>
            <p:cNvPr id="36944" name="Text Box 35"/>
            <p:cNvSpPr txBox="1">
              <a:spLocks noChangeArrowheads="1"/>
            </p:cNvSpPr>
            <p:nvPr/>
          </p:nvSpPr>
          <p:spPr bwMode="auto">
            <a:xfrm>
              <a:off x="2134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3,1</a:t>
              </a:r>
            </a:p>
          </p:txBody>
        </p:sp>
        <p:sp>
          <p:nvSpPr>
            <p:cNvPr id="36945" name="Text Box 36"/>
            <p:cNvSpPr txBox="1">
              <a:spLocks noChangeArrowheads="1"/>
            </p:cNvSpPr>
            <p:nvPr/>
          </p:nvSpPr>
          <p:spPr bwMode="auto">
            <a:xfrm>
              <a:off x="2497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3,2</a:t>
              </a:r>
            </a:p>
          </p:txBody>
        </p:sp>
        <p:sp>
          <p:nvSpPr>
            <p:cNvPr id="36946" name="Text Box 37"/>
            <p:cNvSpPr txBox="1">
              <a:spLocks noChangeArrowheads="1"/>
            </p:cNvSpPr>
            <p:nvPr/>
          </p:nvSpPr>
          <p:spPr bwMode="auto">
            <a:xfrm>
              <a:off x="2971" y="134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4,1</a:t>
              </a:r>
            </a:p>
          </p:txBody>
        </p:sp>
        <p:sp>
          <p:nvSpPr>
            <p:cNvPr id="36947" name="Text Box 38"/>
            <p:cNvSpPr txBox="1">
              <a:spLocks noChangeArrowheads="1"/>
            </p:cNvSpPr>
            <p:nvPr/>
          </p:nvSpPr>
          <p:spPr bwMode="auto">
            <a:xfrm>
              <a:off x="2724" y="1113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5,1</a:t>
              </a:r>
            </a:p>
          </p:txBody>
        </p:sp>
        <p:sp>
          <p:nvSpPr>
            <p:cNvPr id="36948" name="Text Box 39"/>
            <p:cNvSpPr txBox="1">
              <a:spLocks noChangeArrowheads="1"/>
            </p:cNvSpPr>
            <p:nvPr/>
          </p:nvSpPr>
          <p:spPr bwMode="auto">
            <a:xfrm>
              <a:off x="3177" y="1706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4,2</a:t>
              </a:r>
            </a:p>
          </p:txBody>
        </p:sp>
        <p:sp>
          <p:nvSpPr>
            <p:cNvPr id="36949" name="Text Box 40"/>
            <p:cNvSpPr txBox="1">
              <a:spLocks noChangeArrowheads="1"/>
            </p:cNvSpPr>
            <p:nvPr/>
          </p:nvSpPr>
          <p:spPr bwMode="auto">
            <a:xfrm>
              <a:off x="3334" y="2020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6,1</a:t>
              </a:r>
            </a:p>
          </p:txBody>
        </p:sp>
        <p:sp>
          <p:nvSpPr>
            <p:cNvPr id="36950" name="Text Box 41"/>
            <p:cNvSpPr txBox="1">
              <a:spLocks noChangeArrowheads="1"/>
            </p:cNvSpPr>
            <p:nvPr/>
          </p:nvSpPr>
          <p:spPr bwMode="auto">
            <a:xfrm>
              <a:off x="3812" y="1434"/>
              <a:ext cx="38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e</a:t>
              </a:r>
              <a:r>
                <a:rPr lang="en-US" altLang="ja-JP" b="1" baseline="-25000"/>
                <a:t>7,1</a:t>
              </a:r>
            </a:p>
          </p:txBody>
        </p:sp>
      </p:grpSp>
      <p:graphicFrame>
        <p:nvGraphicFramePr>
          <p:cNvPr id="241829" name="Group 165"/>
          <p:cNvGraphicFramePr>
            <a:graphicFrameLocks noGrp="1"/>
          </p:cNvGraphicFramePr>
          <p:nvPr/>
        </p:nvGraphicFramePr>
        <p:xfrm>
          <a:off x="611188" y="3933825"/>
          <a:ext cx="7915275" cy="2103437"/>
        </p:xfrm>
        <a:graphic>
          <a:graphicData uri="http://schemas.openxmlformats.org/drawingml/2006/table">
            <a:tbl>
              <a:tblPr/>
              <a:tblGrid>
                <a:gridCol w="1319212"/>
                <a:gridCol w="1319213"/>
                <a:gridCol w="1319212"/>
                <a:gridCol w="1319213"/>
                <a:gridCol w="1319212"/>
                <a:gridCol w="1319213"/>
              </a:tblGrid>
              <a:tr h="640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Half-edge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origin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twin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IncidentFace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next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prev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3,1</a:t>
                      </a: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1,1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2,1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4,2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v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4,1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f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6,1</a:t>
                      </a: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e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ＭＳ Ｐゴシック" pitchFamily="50" charset="-128"/>
                        </a:rPr>
                        <a:t>7,1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ＭＳ Ｐゴシック" pitchFamily="50" charset="-128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32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3. DCEL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Pros:</a:t>
            </a:r>
          </a:p>
          <a:p>
            <a:pPr lvl="1"/>
            <a:r>
              <a:rPr lang="en-US" altLang="ja-JP" smtClean="0"/>
              <a:t>All queries in O(1) time</a:t>
            </a:r>
          </a:p>
          <a:p>
            <a:pPr lvl="1"/>
            <a:r>
              <a:rPr lang="en-US" altLang="ja-JP" smtClean="0"/>
              <a:t>All operations are (usually) O(1)</a:t>
            </a:r>
          </a:p>
          <a:p>
            <a:pPr lvl="1"/>
            <a:endParaRPr lang="en-US" altLang="ja-JP" smtClean="0"/>
          </a:p>
          <a:p>
            <a:r>
              <a:rPr lang="en-US" altLang="ja-JP" smtClean="0"/>
              <a:t>Cons:</a:t>
            </a:r>
          </a:p>
          <a:p>
            <a:pPr lvl="1"/>
            <a:r>
              <a:rPr lang="en-US" altLang="ja-JP" smtClean="0"/>
              <a:t>Represents only manifold meshes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8225-17E3-4BC7-97F4-8FA8290B971B}" type="slidenum">
              <a:rPr lang="en-US" altLang="ja-JP" smtClean="0"/>
              <a:pPr>
                <a:defRPr/>
              </a:pPr>
              <a:t>33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Geometry Data</a:t>
            </a:r>
            <a:endParaRPr lang="ja-JP" altLang="en-US" smtClean="0"/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Vertex position</a:t>
            </a:r>
          </a:p>
          <a:p>
            <a:pPr lvl="1">
              <a:defRPr/>
            </a:pPr>
            <a:r>
              <a:rPr lang="en-US" altLang="zh-TW" dirty="0" smtClean="0"/>
              <a:t>(x, y, z, w)</a:t>
            </a:r>
          </a:p>
          <a:p>
            <a:pPr lvl="1">
              <a:defRPr/>
            </a:pPr>
            <a:r>
              <a:rPr lang="en-US" altLang="zh-TW" dirty="0" smtClean="0"/>
              <a:t>in model space or screen space</a:t>
            </a:r>
          </a:p>
          <a:p>
            <a:pPr>
              <a:defRPr/>
            </a:pPr>
            <a:r>
              <a:rPr lang="en-US" altLang="zh-TW" dirty="0" smtClean="0"/>
              <a:t>Vertex normal</a:t>
            </a:r>
          </a:p>
          <a:p>
            <a:pPr lvl="1">
              <a:defRPr/>
            </a:pPr>
            <a:r>
              <a:rPr lang="en-US" altLang="zh-TW" dirty="0" smtClean="0"/>
              <a:t>(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x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y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n</a:t>
            </a:r>
            <a:r>
              <a:rPr lang="en-US" altLang="zh-TW" baseline="-25000" dirty="0" err="1" smtClean="0"/>
              <a:t>z</a:t>
            </a:r>
            <a:r>
              <a:rPr lang="en-US" altLang="zh-TW" dirty="0" smtClean="0"/>
              <a:t>)</a:t>
            </a:r>
          </a:p>
          <a:p>
            <a:pPr>
              <a:defRPr/>
            </a:pPr>
            <a:r>
              <a:rPr lang="en-US" altLang="zh-TW" dirty="0" smtClean="0"/>
              <a:t>Vertex color</a:t>
            </a:r>
          </a:p>
          <a:p>
            <a:pPr lvl="1">
              <a:defRPr/>
            </a:pPr>
            <a:r>
              <a:rPr lang="en-US" altLang="zh-TW" dirty="0" smtClean="0"/>
              <a:t>(r, g, b) or (diffuse, </a:t>
            </a:r>
            <a:r>
              <a:rPr lang="en-US" altLang="zh-TW" dirty="0" err="1" smtClean="0"/>
              <a:t>specular</a:t>
            </a:r>
            <a:r>
              <a:rPr lang="en-US" altLang="zh-TW" dirty="0" smtClean="0"/>
              <a:t>)</a:t>
            </a:r>
          </a:p>
          <a:p>
            <a:pPr>
              <a:defRPr/>
            </a:pPr>
            <a:r>
              <a:rPr lang="en-US" altLang="zh-TW" dirty="0" smtClean="0"/>
              <a:t>Texture coordinates on vertex</a:t>
            </a:r>
          </a:p>
          <a:p>
            <a:pPr lvl="1">
              <a:defRPr/>
            </a:pPr>
            <a:r>
              <a:rPr lang="en-US" altLang="zh-TW" dirty="0" smtClean="0"/>
              <a:t>(u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v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), (u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v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), …</a:t>
            </a:r>
          </a:p>
          <a:p>
            <a:pPr>
              <a:defRPr/>
            </a:pPr>
            <a:r>
              <a:rPr lang="en-US" altLang="zh-TW" dirty="0" smtClean="0"/>
              <a:t>Skin weights</a:t>
            </a:r>
          </a:p>
          <a:p>
            <a:pPr lvl="1">
              <a:defRPr/>
            </a:pPr>
            <a:r>
              <a:rPr lang="zh-TW" altLang="en-US" dirty="0" smtClean="0"/>
              <a:t>(</a:t>
            </a:r>
            <a:r>
              <a:rPr lang="en-US" altLang="zh-TW" dirty="0" smtClean="0"/>
              <a:t>bone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w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 bone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w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, …)</a:t>
            </a:r>
          </a:p>
          <a:p>
            <a:pPr>
              <a:defRPr/>
            </a:pPr>
            <a:r>
              <a:rPr lang="zh-TW" altLang="en-US" dirty="0" smtClean="0"/>
              <a:t>T</a:t>
            </a:r>
            <a:r>
              <a:rPr lang="en-US" altLang="zh-TW" dirty="0" err="1" smtClean="0"/>
              <a:t>angent</a:t>
            </a:r>
            <a:r>
              <a:rPr lang="en-US" altLang="zh-TW" dirty="0" smtClean="0"/>
              <a:t> and bi-normal</a:t>
            </a:r>
            <a:endParaRPr lang="ja-JP" altLang="en-US" dirty="0"/>
          </a:p>
        </p:txBody>
      </p:sp>
      <p:sp>
        <p:nvSpPr>
          <p:cNvPr id="38916" name="AutoShape 5"/>
          <p:cNvSpPr>
            <a:spLocks noChangeArrowheads="1"/>
          </p:cNvSpPr>
          <p:nvPr/>
        </p:nvSpPr>
        <p:spPr bwMode="auto">
          <a:xfrm rot="1339600">
            <a:off x="6061075" y="4870450"/>
            <a:ext cx="1584325" cy="1079500"/>
          </a:xfrm>
          <a:prstGeom prst="parallelogram">
            <a:avLst>
              <a:gd name="adj" fmla="val 36691"/>
            </a:avLst>
          </a:prstGeom>
          <a:solidFill>
            <a:schemeClr val="accent1"/>
          </a:solidFill>
          <a:ln w="25400" cap="sq">
            <a:solidFill>
              <a:schemeClr val="tx1"/>
            </a:solidFill>
            <a:miter lim="800000"/>
            <a:headEnd type="none" w="sm" len="lg"/>
            <a:tailEnd type="none" w="sm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17" name="Line 6"/>
          <p:cNvSpPr>
            <a:spLocks noChangeShapeType="1"/>
          </p:cNvSpPr>
          <p:nvPr/>
        </p:nvSpPr>
        <p:spPr bwMode="auto">
          <a:xfrm flipV="1">
            <a:off x="6781800" y="3933825"/>
            <a:ext cx="0" cy="1512888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8918" name="Line 7"/>
          <p:cNvSpPr>
            <a:spLocks noChangeShapeType="1"/>
          </p:cNvSpPr>
          <p:nvPr/>
        </p:nvSpPr>
        <p:spPr bwMode="auto">
          <a:xfrm flipV="1">
            <a:off x="6781800" y="4367213"/>
            <a:ext cx="863600" cy="1079500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H="1" flipV="1">
            <a:off x="5700713" y="4943475"/>
            <a:ext cx="1081087" cy="503238"/>
          </a:xfrm>
          <a:prstGeom prst="line">
            <a:avLst/>
          </a:prstGeom>
          <a:noFill/>
          <a:ln w="25400" cap="sq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6616700" y="3354388"/>
            <a:ext cx="346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/>
              <a:t>N</a:t>
            </a:r>
          </a:p>
        </p:txBody>
      </p:sp>
      <p:sp>
        <p:nvSpPr>
          <p:cNvPr id="38921" name="Text Box 10"/>
          <p:cNvSpPr txBox="1">
            <a:spLocks noChangeArrowheads="1"/>
          </p:cNvSpPr>
          <p:nvPr/>
        </p:nvSpPr>
        <p:spPr bwMode="auto">
          <a:xfrm>
            <a:off x="7696200" y="4002088"/>
            <a:ext cx="331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/>
              <a:t>T</a:t>
            </a:r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5248275" y="457835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sq">
                <a:solidFill>
                  <a:srgbClr val="000000"/>
                </a:solidFill>
                <a:miter lim="800000"/>
                <a:headEnd type="none" w="sm" len="lg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/>
              <a:t>Bn</a:t>
            </a:r>
          </a:p>
        </p:txBody>
      </p:sp>
      <p:grpSp>
        <p:nvGrpSpPr>
          <p:cNvPr id="38923" name="Group 4"/>
          <p:cNvGrpSpPr>
            <a:grpSpLocks/>
          </p:cNvGrpSpPr>
          <p:nvPr/>
        </p:nvGrpSpPr>
        <p:grpSpPr bwMode="auto">
          <a:xfrm>
            <a:off x="5492750" y="1681163"/>
            <a:ext cx="3467100" cy="1371600"/>
            <a:chOff x="1392" y="2784"/>
            <a:chExt cx="3072" cy="1200"/>
          </a:xfrm>
        </p:grpSpPr>
        <p:sp>
          <p:nvSpPr>
            <p:cNvPr id="38950" name="Line 5"/>
            <p:cNvSpPr>
              <a:spLocks noChangeShapeType="1"/>
            </p:cNvSpPr>
            <p:nvPr/>
          </p:nvSpPr>
          <p:spPr bwMode="auto">
            <a:xfrm>
              <a:off x="1392" y="2928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1" name="Line 6"/>
            <p:cNvSpPr>
              <a:spLocks noChangeShapeType="1"/>
            </p:cNvSpPr>
            <p:nvPr/>
          </p:nvSpPr>
          <p:spPr bwMode="auto">
            <a:xfrm>
              <a:off x="1632" y="316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2" name="Line 7"/>
            <p:cNvSpPr>
              <a:spLocks noChangeShapeType="1"/>
            </p:cNvSpPr>
            <p:nvPr/>
          </p:nvSpPr>
          <p:spPr bwMode="auto">
            <a:xfrm>
              <a:off x="1728" y="3504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3" name="Line 8"/>
            <p:cNvSpPr>
              <a:spLocks noChangeShapeType="1"/>
            </p:cNvSpPr>
            <p:nvPr/>
          </p:nvSpPr>
          <p:spPr bwMode="auto">
            <a:xfrm>
              <a:off x="2016" y="3648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4" name="Line 9"/>
            <p:cNvSpPr>
              <a:spLocks noChangeShapeType="1"/>
            </p:cNvSpPr>
            <p:nvPr/>
          </p:nvSpPr>
          <p:spPr bwMode="auto">
            <a:xfrm flipV="1">
              <a:off x="1392" y="2832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5" name="Line 10"/>
            <p:cNvSpPr>
              <a:spLocks noChangeShapeType="1"/>
            </p:cNvSpPr>
            <p:nvPr/>
          </p:nvSpPr>
          <p:spPr bwMode="auto">
            <a:xfrm>
              <a:off x="2064" y="2832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6" name="Line 11"/>
            <p:cNvSpPr>
              <a:spLocks noChangeShapeType="1"/>
            </p:cNvSpPr>
            <p:nvPr/>
          </p:nvSpPr>
          <p:spPr bwMode="auto">
            <a:xfrm>
              <a:off x="2544" y="288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7" name="Line 12"/>
            <p:cNvSpPr>
              <a:spLocks noChangeShapeType="1"/>
            </p:cNvSpPr>
            <p:nvPr/>
          </p:nvSpPr>
          <p:spPr bwMode="auto">
            <a:xfrm flipV="1">
              <a:off x="3120" y="278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8" name="Line 13"/>
            <p:cNvSpPr>
              <a:spLocks noChangeShapeType="1"/>
            </p:cNvSpPr>
            <p:nvPr/>
          </p:nvSpPr>
          <p:spPr bwMode="auto">
            <a:xfrm flipV="1">
              <a:off x="1632" y="3120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59" name="Line 14"/>
            <p:cNvSpPr>
              <a:spLocks noChangeShapeType="1"/>
            </p:cNvSpPr>
            <p:nvPr/>
          </p:nvSpPr>
          <p:spPr bwMode="auto">
            <a:xfrm>
              <a:off x="2064" y="2832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0" name="Line 15"/>
            <p:cNvSpPr>
              <a:spLocks noChangeShapeType="1"/>
            </p:cNvSpPr>
            <p:nvPr/>
          </p:nvSpPr>
          <p:spPr bwMode="auto">
            <a:xfrm>
              <a:off x="2208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1" name="Line 16"/>
            <p:cNvSpPr>
              <a:spLocks noChangeShapeType="1"/>
            </p:cNvSpPr>
            <p:nvPr/>
          </p:nvSpPr>
          <p:spPr bwMode="auto">
            <a:xfrm>
              <a:off x="2544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2" name="Line 17"/>
            <p:cNvSpPr>
              <a:spLocks noChangeShapeType="1"/>
            </p:cNvSpPr>
            <p:nvPr/>
          </p:nvSpPr>
          <p:spPr bwMode="auto">
            <a:xfrm>
              <a:off x="2736" y="3120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3" name="Line 18"/>
            <p:cNvSpPr>
              <a:spLocks noChangeShapeType="1"/>
            </p:cNvSpPr>
            <p:nvPr/>
          </p:nvSpPr>
          <p:spPr bwMode="auto">
            <a:xfrm>
              <a:off x="3120" y="288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4" name="Line 19"/>
            <p:cNvSpPr>
              <a:spLocks noChangeShapeType="1"/>
            </p:cNvSpPr>
            <p:nvPr/>
          </p:nvSpPr>
          <p:spPr bwMode="auto">
            <a:xfrm flipV="1">
              <a:off x="3312" y="3024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5" name="Line 20"/>
            <p:cNvSpPr>
              <a:spLocks noChangeShapeType="1"/>
            </p:cNvSpPr>
            <p:nvPr/>
          </p:nvSpPr>
          <p:spPr bwMode="auto">
            <a:xfrm>
              <a:off x="3648" y="2784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6" name="Line 21"/>
            <p:cNvSpPr>
              <a:spLocks noChangeShapeType="1"/>
            </p:cNvSpPr>
            <p:nvPr/>
          </p:nvSpPr>
          <p:spPr bwMode="auto">
            <a:xfrm flipV="1">
              <a:off x="1728" y="3408"/>
              <a:ext cx="57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7" name="Line 22"/>
            <p:cNvSpPr>
              <a:spLocks noChangeShapeType="1"/>
            </p:cNvSpPr>
            <p:nvPr/>
          </p:nvSpPr>
          <p:spPr bwMode="auto">
            <a:xfrm>
              <a:off x="2208" y="3120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8" name="Line 23"/>
            <p:cNvSpPr>
              <a:spLocks noChangeShapeType="1"/>
            </p:cNvSpPr>
            <p:nvPr/>
          </p:nvSpPr>
          <p:spPr bwMode="auto">
            <a:xfrm flipV="1">
              <a:off x="2304" y="3312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69" name="Line 24"/>
            <p:cNvSpPr>
              <a:spLocks noChangeShapeType="1"/>
            </p:cNvSpPr>
            <p:nvPr/>
          </p:nvSpPr>
          <p:spPr bwMode="auto">
            <a:xfrm>
              <a:off x="2736" y="312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0" name="Line 25"/>
            <p:cNvSpPr>
              <a:spLocks noChangeShapeType="1"/>
            </p:cNvSpPr>
            <p:nvPr/>
          </p:nvSpPr>
          <p:spPr bwMode="auto">
            <a:xfrm>
              <a:off x="2784" y="3312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1" name="Line 26"/>
            <p:cNvSpPr>
              <a:spLocks noChangeShapeType="1"/>
            </p:cNvSpPr>
            <p:nvPr/>
          </p:nvSpPr>
          <p:spPr bwMode="auto">
            <a:xfrm>
              <a:off x="3312" y="3120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2" name="Line 27"/>
            <p:cNvSpPr>
              <a:spLocks noChangeShapeType="1"/>
            </p:cNvSpPr>
            <p:nvPr/>
          </p:nvSpPr>
          <p:spPr bwMode="auto">
            <a:xfrm flipV="1">
              <a:off x="3360" y="3216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3" name="Line 28"/>
            <p:cNvSpPr>
              <a:spLocks noChangeShapeType="1"/>
            </p:cNvSpPr>
            <p:nvPr/>
          </p:nvSpPr>
          <p:spPr bwMode="auto">
            <a:xfrm>
              <a:off x="3744" y="3024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4" name="Line 29"/>
            <p:cNvSpPr>
              <a:spLocks noChangeShapeType="1"/>
            </p:cNvSpPr>
            <p:nvPr/>
          </p:nvSpPr>
          <p:spPr bwMode="auto">
            <a:xfrm flipV="1">
              <a:off x="2016" y="3600"/>
              <a:ext cx="5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5" name="Line 30"/>
            <p:cNvSpPr>
              <a:spLocks noChangeShapeType="1"/>
            </p:cNvSpPr>
            <p:nvPr/>
          </p:nvSpPr>
          <p:spPr bwMode="auto">
            <a:xfrm>
              <a:off x="2304" y="34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6" name="Line 31"/>
            <p:cNvSpPr>
              <a:spLocks noChangeShapeType="1"/>
            </p:cNvSpPr>
            <p:nvPr/>
          </p:nvSpPr>
          <p:spPr bwMode="auto">
            <a:xfrm>
              <a:off x="2544" y="3600"/>
              <a:ext cx="52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7" name="Line 32"/>
            <p:cNvSpPr>
              <a:spLocks noChangeShapeType="1"/>
            </p:cNvSpPr>
            <p:nvPr/>
          </p:nvSpPr>
          <p:spPr bwMode="auto">
            <a:xfrm>
              <a:off x="2784" y="3312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8" name="Line 33"/>
            <p:cNvSpPr>
              <a:spLocks noChangeShapeType="1"/>
            </p:cNvSpPr>
            <p:nvPr/>
          </p:nvSpPr>
          <p:spPr bwMode="auto">
            <a:xfrm flipV="1">
              <a:off x="3072" y="3600"/>
              <a:ext cx="48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79" name="Line 34"/>
            <p:cNvSpPr>
              <a:spLocks noChangeShapeType="1"/>
            </p:cNvSpPr>
            <p:nvPr/>
          </p:nvSpPr>
          <p:spPr bwMode="auto">
            <a:xfrm>
              <a:off x="3360" y="3360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0" name="Line 35"/>
            <p:cNvSpPr>
              <a:spLocks noChangeShapeType="1"/>
            </p:cNvSpPr>
            <p:nvPr/>
          </p:nvSpPr>
          <p:spPr bwMode="auto">
            <a:xfrm flipV="1">
              <a:off x="3552" y="3360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1" name="Line 36"/>
            <p:cNvSpPr>
              <a:spLocks noChangeShapeType="1"/>
            </p:cNvSpPr>
            <p:nvPr/>
          </p:nvSpPr>
          <p:spPr bwMode="auto">
            <a:xfrm>
              <a:off x="3984" y="321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2" name="Line 37"/>
            <p:cNvSpPr>
              <a:spLocks noChangeShapeType="1"/>
            </p:cNvSpPr>
            <p:nvPr/>
          </p:nvSpPr>
          <p:spPr bwMode="auto">
            <a:xfrm flipV="1">
              <a:off x="2112" y="3936"/>
              <a:ext cx="57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3" name="Line 38"/>
            <p:cNvSpPr>
              <a:spLocks noChangeShapeType="1"/>
            </p:cNvSpPr>
            <p:nvPr/>
          </p:nvSpPr>
          <p:spPr bwMode="auto">
            <a:xfrm>
              <a:off x="2544" y="3600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4" name="Line 39"/>
            <p:cNvSpPr>
              <a:spLocks noChangeShapeType="1"/>
            </p:cNvSpPr>
            <p:nvPr/>
          </p:nvSpPr>
          <p:spPr bwMode="auto">
            <a:xfrm flipV="1">
              <a:off x="2688" y="3792"/>
              <a:ext cx="48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5" name="Line 40"/>
            <p:cNvSpPr>
              <a:spLocks noChangeShapeType="1"/>
            </p:cNvSpPr>
            <p:nvPr/>
          </p:nvSpPr>
          <p:spPr bwMode="auto">
            <a:xfrm>
              <a:off x="3072" y="364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6" name="Line 41"/>
            <p:cNvSpPr>
              <a:spLocks noChangeShapeType="1"/>
            </p:cNvSpPr>
            <p:nvPr/>
          </p:nvSpPr>
          <p:spPr bwMode="auto">
            <a:xfrm>
              <a:off x="3168" y="379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7" name="Line 42"/>
            <p:cNvSpPr>
              <a:spLocks noChangeShapeType="1"/>
            </p:cNvSpPr>
            <p:nvPr/>
          </p:nvSpPr>
          <p:spPr bwMode="auto">
            <a:xfrm>
              <a:off x="3552" y="3600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8" name="Line 43"/>
            <p:cNvSpPr>
              <a:spLocks noChangeShapeType="1"/>
            </p:cNvSpPr>
            <p:nvPr/>
          </p:nvSpPr>
          <p:spPr bwMode="auto">
            <a:xfrm flipV="1">
              <a:off x="3792" y="3504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89" name="Line 44"/>
            <p:cNvSpPr>
              <a:spLocks noChangeShapeType="1"/>
            </p:cNvSpPr>
            <p:nvPr/>
          </p:nvSpPr>
          <p:spPr bwMode="auto">
            <a:xfrm>
              <a:off x="4224" y="33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0" name="Line 45"/>
            <p:cNvSpPr>
              <a:spLocks noChangeShapeType="1"/>
            </p:cNvSpPr>
            <p:nvPr/>
          </p:nvSpPr>
          <p:spPr bwMode="auto">
            <a:xfrm>
              <a:off x="1392" y="2928"/>
              <a:ext cx="81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1" name="Line 46"/>
            <p:cNvSpPr>
              <a:spLocks noChangeShapeType="1"/>
            </p:cNvSpPr>
            <p:nvPr/>
          </p:nvSpPr>
          <p:spPr bwMode="auto">
            <a:xfrm>
              <a:off x="2064" y="283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2" name="Line 47"/>
            <p:cNvSpPr>
              <a:spLocks noChangeShapeType="1"/>
            </p:cNvSpPr>
            <p:nvPr/>
          </p:nvSpPr>
          <p:spPr bwMode="auto">
            <a:xfrm>
              <a:off x="2544" y="2880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3" name="Line 48"/>
            <p:cNvSpPr>
              <a:spLocks noChangeShapeType="1"/>
            </p:cNvSpPr>
            <p:nvPr/>
          </p:nvSpPr>
          <p:spPr bwMode="auto">
            <a:xfrm>
              <a:off x="3120" y="2880"/>
              <a:ext cx="62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4" name="Line 49"/>
            <p:cNvSpPr>
              <a:spLocks noChangeShapeType="1"/>
            </p:cNvSpPr>
            <p:nvPr/>
          </p:nvSpPr>
          <p:spPr bwMode="auto">
            <a:xfrm>
              <a:off x="1632" y="3168"/>
              <a:ext cx="67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5" name="Line 50"/>
            <p:cNvSpPr>
              <a:spLocks noChangeShapeType="1"/>
            </p:cNvSpPr>
            <p:nvPr/>
          </p:nvSpPr>
          <p:spPr bwMode="auto">
            <a:xfrm>
              <a:off x="2208" y="3120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6" name="Line 51"/>
            <p:cNvSpPr>
              <a:spLocks noChangeShapeType="1"/>
            </p:cNvSpPr>
            <p:nvPr/>
          </p:nvSpPr>
          <p:spPr bwMode="auto">
            <a:xfrm>
              <a:off x="2736" y="3120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7" name="Line 52"/>
            <p:cNvSpPr>
              <a:spLocks noChangeShapeType="1"/>
            </p:cNvSpPr>
            <p:nvPr/>
          </p:nvSpPr>
          <p:spPr bwMode="auto">
            <a:xfrm>
              <a:off x="3312" y="3120"/>
              <a:ext cx="67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8" name="Line 53"/>
            <p:cNvSpPr>
              <a:spLocks noChangeShapeType="1"/>
            </p:cNvSpPr>
            <p:nvPr/>
          </p:nvSpPr>
          <p:spPr bwMode="auto">
            <a:xfrm>
              <a:off x="1728" y="3504"/>
              <a:ext cx="81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8999" name="Line 54"/>
            <p:cNvSpPr>
              <a:spLocks noChangeShapeType="1"/>
            </p:cNvSpPr>
            <p:nvPr/>
          </p:nvSpPr>
          <p:spPr bwMode="auto">
            <a:xfrm>
              <a:off x="2304" y="3408"/>
              <a:ext cx="76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0" name="Line 55"/>
            <p:cNvSpPr>
              <a:spLocks noChangeShapeType="1"/>
            </p:cNvSpPr>
            <p:nvPr/>
          </p:nvSpPr>
          <p:spPr bwMode="auto">
            <a:xfrm>
              <a:off x="2784" y="3312"/>
              <a:ext cx="76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1" name="Line 56"/>
            <p:cNvSpPr>
              <a:spLocks noChangeShapeType="1"/>
            </p:cNvSpPr>
            <p:nvPr/>
          </p:nvSpPr>
          <p:spPr bwMode="auto">
            <a:xfrm>
              <a:off x="3360" y="336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2" name="Line 57"/>
            <p:cNvSpPr>
              <a:spLocks noChangeShapeType="1"/>
            </p:cNvSpPr>
            <p:nvPr/>
          </p:nvSpPr>
          <p:spPr bwMode="auto">
            <a:xfrm>
              <a:off x="2016" y="3648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3" name="Line 58"/>
            <p:cNvSpPr>
              <a:spLocks noChangeShapeType="1"/>
            </p:cNvSpPr>
            <p:nvPr/>
          </p:nvSpPr>
          <p:spPr bwMode="auto">
            <a:xfrm>
              <a:off x="2544" y="3600"/>
              <a:ext cx="62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4" name="Line 59"/>
            <p:cNvSpPr>
              <a:spLocks noChangeShapeType="1"/>
            </p:cNvSpPr>
            <p:nvPr/>
          </p:nvSpPr>
          <p:spPr bwMode="auto">
            <a:xfrm>
              <a:off x="3072" y="3648"/>
              <a:ext cx="72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  <p:sp>
          <p:nvSpPr>
            <p:cNvPr id="39005" name="Line 60"/>
            <p:cNvSpPr>
              <a:spLocks noChangeShapeType="1"/>
            </p:cNvSpPr>
            <p:nvPr/>
          </p:nvSpPr>
          <p:spPr bwMode="auto">
            <a:xfrm flipV="1">
              <a:off x="3552" y="3504"/>
              <a:ext cx="91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ja-JP" altLang="en-US"/>
            </a:p>
          </p:txBody>
        </p:sp>
      </p:grpSp>
      <p:sp>
        <p:nvSpPr>
          <p:cNvPr id="38924" name="Oval 61"/>
          <p:cNvSpPr>
            <a:spLocks noChangeArrowheads="1"/>
          </p:cNvSpPr>
          <p:nvPr/>
        </p:nvSpPr>
        <p:spPr bwMode="auto">
          <a:xfrm>
            <a:off x="5446713" y="180975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5" name="Oval 62"/>
          <p:cNvSpPr>
            <a:spLocks noChangeArrowheads="1"/>
          </p:cNvSpPr>
          <p:nvPr/>
        </p:nvSpPr>
        <p:spPr bwMode="auto">
          <a:xfrm>
            <a:off x="6205538" y="1700213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6" name="Oval 63"/>
          <p:cNvSpPr>
            <a:spLocks noChangeArrowheads="1"/>
          </p:cNvSpPr>
          <p:nvPr/>
        </p:nvSpPr>
        <p:spPr bwMode="auto">
          <a:xfrm>
            <a:off x="6751638" y="175260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7" name="Oval 64"/>
          <p:cNvSpPr>
            <a:spLocks noChangeArrowheads="1"/>
          </p:cNvSpPr>
          <p:nvPr/>
        </p:nvSpPr>
        <p:spPr bwMode="auto">
          <a:xfrm>
            <a:off x="7396163" y="1743075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8" name="Oval 65"/>
          <p:cNvSpPr>
            <a:spLocks noChangeArrowheads="1"/>
          </p:cNvSpPr>
          <p:nvPr/>
        </p:nvSpPr>
        <p:spPr bwMode="auto">
          <a:xfrm>
            <a:off x="7985125" y="1643063"/>
            <a:ext cx="1031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29" name="Oval 66"/>
          <p:cNvSpPr>
            <a:spLocks noChangeArrowheads="1"/>
          </p:cNvSpPr>
          <p:nvPr/>
        </p:nvSpPr>
        <p:spPr bwMode="auto">
          <a:xfrm>
            <a:off x="5719763" y="2081213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0" name="Oval 67"/>
          <p:cNvSpPr>
            <a:spLocks noChangeArrowheads="1"/>
          </p:cNvSpPr>
          <p:nvPr/>
        </p:nvSpPr>
        <p:spPr bwMode="auto">
          <a:xfrm>
            <a:off x="6364288" y="201930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1" name="Oval 68"/>
          <p:cNvSpPr>
            <a:spLocks noChangeArrowheads="1"/>
          </p:cNvSpPr>
          <p:nvPr/>
        </p:nvSpPr>
        <p:spPr bwMode="auto">
          <a:xfrm>
            <a:off x="6958013" y="2024063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2" name="Oval 69"/>
          <p:cNvSpPr>
            <a:spLocks noChangeArrowheads="1"/>
          </p:cNvSpPr>
          <p:nvPr/>
        </p:nvSpPr>
        <p:spPr bwMode="auto">
          <a:xfrm>
            <a:off x="7597775" y="2019300"/>
            <a:ext cx="103188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3" name="Oval 70"/>
          <p:cNvSpPr>
            <a:spLocks noChangeArrowheads="1"/>
          </p:cNvSpPr>
          <p:nvPr/>
        </p:nvSpPr>
        <p:spPr bwMode="auto">
          <a:xfrm>
            <a:off x="8097838" y="1909763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4" name="Oval 71"/>
          <p:cNvSpPr>
            <a:spLocks noChangeArrowheads="1"/>
          </p:cNvSpPr>
          <p:nvPr/>
        </p:nvSpPr>
        <p:spPr bwMode="auto">
          <a:xfrm>
            <a:off x="5827713" y="245745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5" name="Oval 72"/>
          <p:cNvSpPr>
            <a:spLocks noChangeArrowheads="1"/>
          </p:cNvSpPr>
          <p:nvPr/>
        </p:nvSpPr>
        <p:spPr bwMode="auto">
          <a:xfrm>
            <a:off x="6478588" y="2352675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6" name="Oval 73"/>
          <p:cNvSpPr>
            <a:spLocks noChangeArrowheads="1"/>
          </p:cNvSpPr>
          <p:nvPr/>
        </p:nvSpPr>
        <p:spPr bwMode="auto">
          <a:xfrm>
            <a:off x="7015163" y="2238375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7" name="Oval 74"/>
          <p:cNvSpPr>
            <a:spLocks noChangeArrowheads="1"/>
          </p:cNvSpPr>
          <p:nvPr/>
        </p:nvSpPr>
        <p:spPr bwMode="auto">
          <a:xfrm>
            <a:off x="7670800" y="2290763"/>
            <a:ext cx="1031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8" name="Oval 75"/>
          <p:cNvSpPr>
            <a:spLocks noChangeArrowheads="1"/>
          </p:cNvSpPr>
          <p:nvPr/>
        </p:nvSpPr>
        <p:spPr bwMode="auto">
          <a:xfrm>
            <a:off x="8345488" y="2128838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39" name="Oval 76"/>
          <p:cNvSpPr>
            <a:spLocks noChangeArrowheads="1"/>
          </p:cNvSpPr>
          <p:nvPr/>
        </p:nvSpPr>
        <p:spPr bwMode="auto">
          <a:xfrm>
            <a:off x="6164263" y="262890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0" name="Oval 77"/>
          <p:cNvSpPr>
            <a:spLocks noChangeArrowheads="1"/>
          </p:cNvSpPr>
          <p:nvPr/>
        </p:nvSpPr>
        <p:spPr bwMode="auto">
          <a:xfrm>
            <a:off x="6731000" y="2571750"/>
            <a:ext cx="103188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1" name="Oval 78"/>
          <p:cNvSpPr>
            <a:spLocks noChangeArrowheads="1"/>
          </p:cNvSpPr>
          <p:nvPr/>
        </p:nvSpPr>
        <p:spPr bwMode="auto">
          <a:xfrm>
            <a:off x="7354888" y="2624138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2" name="Oval 79"/>
          <p:cNvSpPr>
            <a:spLocks noChangeArrowheads="1"/>
          </p:cNvSpPr>
          <p:nvPr/>
        </p:nvSpPr>
        <p:spPr bwMode="auto">
          <a:xfrm>
            <a:off x="7877175" y="2576513"/>
            <a:ext cx="1031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3" name="Oval 80"/>
          <p:cNvSpPr>
            <a:spLocks noChangeArrowheads="1"/>
          </p:cNvSpPr>
          <p:nvPr/>
        </p:nvSpPr>
        <p:spPr bwMode="auto">
          <a:xfrm>
            <a:off x="8613775" y="2286000"/>
            <a:ext cx="103188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4" name="Oval 81"/>
          <p:cNvSpPr>
            <a:spLocks noChangeArrowheads="1"/>
          </p:cNvSpPr>
          <p:nvPr/>
        </p:nvSpPr>
        <p:spPr bwMode="auto">
          <a:xfrm>
            <a:off x="6288088" y="2981325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5" name="Oval 82"/>
          <p:cNvSpPr>
            <a:spLocks noChangeArrowheads="1"/>
          </p:cNvSpPr>
          <p:nvPr/>
        </p:nvSpPr>
        <p:spPr bwMode="auto">
          <a:xfrm>
            <a:off x="6911975" y="2947988"/>
            <a:ext cx="103188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6" name="Oval 83"/>
          <p:cNvSpPr>
            <a:spLocks noChangeArrowheads="1"/>
          </p:cNvSpPr>
          <p:nvPr/>
        </p:nvSpPr>
        <p:spPr bwMode="auto">
          <a:xfrm>
            <a:off x="7432675" y="2790825"/>
            <a:ext cx="103188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7" name="Oval 84"/>
          <p:cNvSpPr>
            <a:spLocks noChangeArrowheads="1"/>
          </p:cNvSpPr>
          <p:nvPr/>
        </p:nvSpPr>
        <p:spPr bwMode="auto">
          <a:xfrm>
            <a:off x="8139113" y="2786063"/>
            <a:ext cx="103187" cy="904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8" name="Oval 85"/>
          <p:cNvSpPr>
            <a:spLocks noChangeArrowheads="1"/>
          </p:cNvSpPr>
          <p:nvPr/>
        </p:nvSpPr>
        <p:spPr bwMode="auto">
          <a:xfrm>
            <a:off x="8897938" y="2457450"/>
            <a:ext cx="103187" cy="904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949" name="スライド番号プレースホルダ 10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8650645-F7CD-411F-8C0A-7BAA542D507A}" type="slidenum">
              <a:rPr kumimoji="0" lang="en-US" altLang="ja-JP" smtClean="0"/>
              <a:pPr eaLnBrk="1" hangingPunct="1"/>
              <a:t>34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Topology Data</a:t>
            </a:r>
            <a:endParaRPr lang="ja-JP" altLang="en-US" smtClean="0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TW" dirty="0" smtClean="0"/>
              <a:t>Lines</a:t>
            </a:r>
          </a:p>
          <a:p>
            <a:pPr lvl="1">
              <a:defRPr/>
            </a:pPr>
            <a:r>
              <a:rPr lang="en-US" altLang="zh-TW" dirty="0" smtClean="0"/>
              <a:t>Line segments</a:t>
            </a:r>
          </a:p>
          <a:p>
            <a:pPr lvl="1">
              <a:defRPr/>
            </a:pPr>
            <a:r>
              <a:rPr lang="en-US" altLang="zh-TW" dirty="0" smtClean="0"/>
              <a:t>Polyline</a:t>
            </a:r>
          </a:p>
          <a:p>
            <a:pPr lvl="2">
              <a:defRPr/>
            </a:pPr>
            <a:r>
              <a:rPr lang="en-US" altLang="zh-TW" dirty="0" smtClean="0"/>
              <a:t>Open / closed</a:t>
            </a:r>
          </a:p>
          <a:p>
            <a:pPr>
              <a:defRPr/>
            </a:pPr>
            <a:r>
              <a:rPr lang="en-US" altLang="zh-TW" dirty="0" smtClean="0"/>
              <a:t>Indexed triangles</a:t>
            </a:r>
          </a:p>
          <a:p>
            <a:pPr>
              <a:defRPr/>
            </a:pPr>
            <a:r>
              <a:rPr lang="zh-TW" altLang="en-US" dirty="0" smtClean="0"/>
              <a:t>T</a:t>
            </a:r>
            <a:r>
              <a:rPr lang="en-US" altLang="zh-TW" dirty="0" err="1" smtClean="0"/>
              <a:t>riangle</a:t>
            </a:r>
            <a:r>
              <a:rPr lang="en-US" altLang="zh-TW" dirty="0" smtClean="0"/>
              <a:t> strips/fans</a:t>
            </a:r>
          </a:p>
          <a:p>
            <a:pPr>
              <a:defRPr/>
            </a:pPr>
            <a:r>
              <a:rPr lang="zh-TW" altLang="en-US" dirty="0" smtClean="0"/>
              <a:t>S</a:t>
            </a:r>
            <a:r>
              <a:rPr lang="en-US" altLang="zh-TW" dirty="0" err="1" smtClean="0"/>
              <a:t>urfaces</a:t>
            </a:r>
            <a:endParaRPr lang="en-US" altLang="zh-TW" dirty="0" smtClean="0"/>
          </a:p>
          <a:p>
            <a:pPr lvl="1">
              <a:defRPr/>
            </a:pPr>
            <a:r>
              <a:rPr lang="zh-TW" altLang="en-US" dirty="0" smtClean="0"/>
              <a:t>N</a:t>
            </a:r>
            <a:r>
              <a:rPr lang="en-US" altLang="zh-TW" dirty="0" smtClean="0"/>
              <a:t>on-Uniform Rational B-</a:t>
            </a:r>
            <a:r>
              <a:rPr lang="en-US" altLang="zh-TW" dirty="0" err="1" smtClean="0"/>
              <a:t>Spline</a:t>
            </a:r>
            <a:r>
              <a:rPr lang="en-US" altLang="zh-TW" dirty="0" smtClean="0"/>
              <a:t> (NURBS)</a:t>
            </a:r>
          </a:p>
          <a:p>
            <a:pPr>
              <a:defRPr/>
            </a:pPr>
            <a:r>
              <a:rPr lang="zh-TW" altLang="en-US" dirty="0" smtClean="0"/>
              <a:t>S</a:t>
            </a:r>
            <a:r>
              <a:rPr lang="en-US" altLang="zh-TW" dirty="0" err="1" smtClean="0"/>
              <a:t>ubdivision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39940" name="スライド番号プレースホルダ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3EA5572-A1A5-46D1-8B96-E92D4AC821C5}" type="slidenum">
              <a:rPr kumimoji="0" lang="en-US" altLang="ja-JP" smtClean="0"/>
              <a:pPr eaLnBrk="1" hangingPunct="1"/>
              <a:t>35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Indexed Triangles</a:t>
            </a:r>
            <a:endParaRPr lang="ja-JP" altLang="en-US" smtClean="0"/>
          </a:p>
        </p:txBody>
      </p:sp>
      <p:sp>
        <p:nvSpPr>
          <p:cNvPr id="40963" name="コンテンツ プレースホルダ 2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Geometric data</a:t>
            </a:r>
          </a:p>
          <a:p>
            <a:pPr lvl="1"/>
            <a:r>
              <a:rPr lang="en-US" altLang="zh-TW" smtClean="0"/>
              <a:t>Vertex data</a:t>
            </a:r>
          </a:p>
          <a:p>
            <a:pPr lvl="1"/>
            <a:r>
              <a:rPr lang="en-US" altLang="zh-TW" smtClean="0"/>
              <a:t>v</a:t>
            </a:r>
            <a:r>
              <a:rPr lang="en-US" altLang="zh-TW" baseline="-25000" smtClean="0"/>
              <a:t>0</a:t>
            </a:r>
            <a:r>
              <a:rPr lang="en-US" altLang="zh-TW" smtClean="0"/>
              <a:t>, v</a:t>
            </a:r>
            <a:r>
              <a:rPr lang="en-US" altLang="zh-TW" baseline="-25000" smtClean="0"/>
              <a:t>1</a:t>
            </a:r>
            <a:r>
              <a:rPr lang="en-US" altLang="zh-TW" smtClean="0"/>
              <a:t>, v</a:t>
            </a:r>
            <a:r>
              <a:rPr lang="en-US" altLang="zh-TW" baseline="-25000" smtClean="0"/>
              <a:t>2</a:t>
            </a:r>
            <a:r>
              <a:rPr lang="en-US" altLang="zh-TW" smtClean="0"/>
              <a:t>, v</a:t>
            </a:r>
            <a:r>
              <a:rPr lang="en-US" altLang="zh-TW" baseline="-25000" smtClean="0"/>
              <a:t>3</a:t>
            </a:r>
            <a:r>
              <a:rPr lang="en-US" altLang="zh-TW" smtClean="0"/>
              <a:t>, …</a:t>
            </a:r>
          </a:p>
          <a:p>
            <a:pPr lvl="1"/>
            <a:r>
              <a:rPr lang="en-US" altLang="zh-TW" smtClean="0"/>
              <a:t>(x, y, z, n</a:t>
            </a:r>
            <a:r>
              <a:rPr lang="en-US" altLang="zh-TW" baseline="-25000" smtClean="0"/>
              <a:t>x</a:t>
            </a:r>
            <a:r>
              <a:rPr lang="en-US" altLang="zh-TW" smtClean="0"/>
              <a:t>, n</a:t>
            </a:r>
            <a:r>
              <a:rPr lang="en-US" altLang="zh-TW" baseline="-25000" smtClean="0"/>
              <a:t>y</a:t>
            </a:r>
            <a:r>
              <a:rPr lang="en-US" altLang="zh-TW" smtClean="0"/>
              <a:t>, n</a:t>
            </a:r>
            <a:r>
              <a:rPr lang="en-US" altLang="zh-TW" baseline="-25000" smtClean="0"/>
              <a:t>z</a:t>
            </a:r>
            <a:r>
              <a:rPr lang="en-US" altLang="zh-TW" smtClean="0"/>
              <a:t>, t</a:t>
            </a:r>
            <a:r>
              <a:rPr lang="en-US" altLang="zh-TW" baseline="-25000" smtClean="0"/>
              <a:t>u</a:t>
            </a:r>
            <a:r>
              <a:rPr lang="en-US" altLang="zh-TW" smtClean="0"/>
              <a:t>, t</a:t>
            </a:r>
            <a:r>
              <a:rPr lang="en-US" altLang="zh-TW" baseline="-25000" smtClean="0"/>
              <a:t>v</a:t>
            </a:r>
            <a:r>
              <a:rPr lang="en-US" altLang="zh-TW" smtClean="0"/>
              <a:t>)</a:t>
            </a:r>
          </a:p>
          <a:p>
            <a:pPr lvl="1"/>
            <a:r>
              <a:rPr lang="en-US" altLang="zh-TW" smtClean="0"/>
              <a:t>or (x, y, z, c</a:t>
            </a:r>
            <a:r>
              <a:rPr lang="en-US" altLang="zh-TW" baseline="-25000" smtClean="0"/>
              <a:t>r</a:t>
            </a:r>
            <a:r>
              <a:rPr lang="en-US" altLang="zh-TW" smtClean="0"/>
              <a:t>, c</a:t>
            </a:r>
            <a:r>
              <a:rPr lang="en-US" altLang="zh-TW" baseline="-25000" smtClean="0"/>
              <a:t>g</a:t>
            </a:r>
            <a:r>
              <a:rPr lang="en-US" altLang="zh-TW" smtClean="0"/>
              <a:t>, c</a:t>
            </a:r>
            <a:r>
              <a:rPr lang="en-US" altLang="zh-TW" baseline="-25000" smtClean="0"/>
              <a:t>b</a:t>
            </a:r>
            <a:r>
              <a:rPr lang="en-US" altLang="zh-TW" smtClean="0"/>
              <a:t>, t</a:t>
            </a:r>
            <a:r>
              <a:rPr lang="en-US" altLang="zh-TW" baseline="-25000" smtClean="0"/>
              <a:t>u</a:t>
            </a:r>
            <a:r>
              <a:rPr lang="en-US" altLang="zh-TW" smtClean="0"/>
              <a:t>, t</a:t>
            </a:r>
            <a:r>
              <a:rPr lang="en-US" altLang="zh-TW" baseline="-25000" smtClean="0"/>
              <a:t>v</a:t>
            </a:r>
            <a:r>
              <a:rPr lang="en-US" altLang="zh-TW" smtClean="0"/>
              <a:t>, …)</a:t>
            </a:r>
          </a:p>
          <a:p>
            <a:r>
              <a:rPr lang="en-US" altLang="zh-TW" smtClean="0"/>
              <a:t>Topology</a:t>
            </a:r>
          </a:p>
          <a:p>
            <a:pPr lvl="1"/>
            <a:r>
              <a:rPr lang="en-US" altLang="zh-TW" smtClean="0"/>
              <a:t>Face v</a:t>
            </a:r>
            <a:r>
              <a:rPr lang="en-US" altLang="zh-TW" baseline="-25000" smtClean="0"/>
              <a:t>0</a:t>
            </a:r>
            <a:r>
              <a:rPr lang="en-US" altLang="zh-TW" smtClean="0"/>
              <a:t> v</a:t>
            </a:r>
            <a:r>
              <a:rPr lang="en-US" altLang="zh-TW" baseline="-25000" smtClean="0"/>
              <a:t>3</a:t>
            </a:r>
            <a:r>
              <a:rPr lang="en-US" altLang="zh-TW" smtClean="0"/>
              <a:t> v</a:t>
            </a:r>
            <a:r>
              <a:rPr lang="en-US" altLang="zh-TW" baseline="-25000" smtClean="0"/>
              <a:t>6</a:t>
            </a:r>
            <a:r>
              <a:rPr lang="en-US" altLang="zh-TW" smtClean="0"/>
              <a:t> v</a:t>
            </a:r>
            <a:r>
              <a:rPr lang="en-US" altLang="zh-TW" baseline="-25000" smtClean="0"/>
              <a:t>7</a:t>
            </a:r>
          </a:p>
          <a:p>
            <a:pPr lvl="2"/>
            <a:r>
              <a:rPr lang="en-US" altLang="zh-TW" sz="2000" i="1" smtClean="0">
                <a:latin typeface="Arial" pitchFamily="34" charset="0"/>
              </a:rPr>
              <a:t>right-hand rule for index</a:t>
            </a:r>
            <a:endParaRPr lang="en-US" altLang="zh-TW" smtClean="0"/>
          </a:p>
          <a:p>
            <a:pPr lvl="1"/>
            <a:r>
              <a:rPr lang="en-US" altLang="zh-TW" smtClean="0"/>
              <a:t>Edge table</a:t>
            </a:r>
          </a:p>
          <a:p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360AB81-163D-4EE1-A1C3-EAB4B33AE712}" type="slidenum">
              <a:rPr kumimoji="0" lang="zh-TW" altLang="en-US" smtClean="0"/>
              <a:pPr eaLnBrk="1" hangingPunct="1"/>
              <a:t>36</a:t>
            </a:fld>
            <a:endParaRPr kumimoji="0" lang="en-US" altLang="zh-TW" smtClean="0"/>
          </a:p>
        </p:txBody>
      </p:sp>
      <p:sp>
        <p:nvSpPr>
          <p:cNvPr id="714755" name="AutoShape 3"/>
          <p:cNvSpPr>
            <a:spLocks noChangeArrowheads="1"/>
          </p:cNvSpPr>
          <p:nvPr/>
        </p:nvSpPr>
        <p:spPr bwMode="auto">
          <a:xfrm rot="1392954">
            <a:off x="5867400" y="1946275"/>
            <a:ext cx="1524000" cy="1371600"/>
          </a:xfrm>
          <a:prstGeom prst="parallelogram">
            <a:avLst>
              <a:gd name="adj" fmla="val 27778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6510338" y="1490663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0</a:t>
            </a: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5334000" y="2860675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3</a:t>
            </a:r>
          </a:p>
        </p:txBody>
      </p:sp>
      <p:sp>
        <p:nvSpPr>
          <p:cNvPr id="40968" name="Text Box 6"/>
          <p:cNvSpPr txBox="1">
            <a:spLocks noChangeArrowheads="1"/>
          </p:cNvSpPr>
          <p:nvPr/>
        </p:nvSpPr>
        <p:spPr bwMode="auto">
          <a:xfrm>
            <a:off x="6629400" y="3394075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6</a:t>
            </a:r>
          </a:p>
        </p:txBody>
      </p:sp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7696200" y="2098675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7</a:t>
            </a:r>
          </a:p>
        </p:txBody>
      </p:sp>
      <p:sp>
        <p:nvSpPr>
          <p:cNvPr id="40970" name="Arc 8"/>
          <p:cNvSpPr>
            <a:spLocks/>
          </p:cNvSpPr>
          <p:nvPr/>
        </p:nvSpPr>
        <p:spPr bwMode="auto">
          <a:xfrm flipH="1">
            <a:off x="6248400" y="2251075"/>
            <a:ext cx="685800" cy="762000"/>
          </a:xfrm>
          <a:custGeom>
            <a:avLst/>
            <a:gdLst>
              <a:gd name="T0" fmla="*/ 2147483647 w 43200"/>
              <a:gd name="T1" fmla="*/ 0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8589"/>
                  <a:pt x="629" y="15611"/>
                  <a:pt x="1847" y="12858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18589"/>
                  <a:pt x="629" y="15611"/>
                  <a:pt x="1847" y="12858"/>
                </a:cubicBezTo>
                <a:lnTo>
                  <a:pt x="21600" y="21600"/>
                </a:lnTo>
                <a:close/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 flipH="1" flipV="1">
            <a:off x="6248400" y="1031875"/>
            <a:ext cx="304800" cy="15240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5524500" y="571500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polygon normal</a:t>
            </a:r>
          </a:p>
        </p:txBody>
      </p:sp>
      <p:sp>
        <p:nvSpPr>
          <p:cNvPr id="40973" name="Line 12"/>
          <p:cNvSpPr>
            <a:spLocks noChangeShapeType="1"/>
          </p:cNvSpPr>
          <p:nvPr/>
        </p:nvSpPr>
        <p:spPr bwMode="auto">
          <a:xfrm flipV="1">
            <a:off x="7596188" y="1827213"/>
            <a:ext cx="123825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4" name="Line 13"/>
          <p:cNvSpPr>
            <a:spLocks noChangeShapeType="1"/>
          </p:cNvSpPr>
          <p:nvPr/>
        </p:nvSpPr>
        <p:spPr bwMode="auto">
          <a:xfrm flipH="1" flipV="1">
            <a:off x="6515100" y="1393825"/>
            <a:ext cx="3810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5" name="Line 14"/>
          <p:cNvSpPr>
            <a:spLocks noChangeShapeType="1"/>
          </p:cNvSpPr>
          <p:nvPr/>
        </p:nvSpPr>
        <p:spPr bwMode="auto">
          <a:xfrm flipH="1" flipV="1">
            <a:off x="5438775" y="2532063"/>
            <a:ext cx="214313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6" name="Line 15"/>
          <p:cNvSpPr>
            <a:spLocks noChangeShapeType="1"/>
          </p:cNvSpPr>
          <p:nvPr/>
        </p:nvSpPr>
        <p:spPr bwMode="auto">
          <a:xfrm flipH="1" flipV="1">
            <a:off x="6653213" y="2922588"/>
            <a:ext cx="61912" cy="481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0977" name="Text Box 16"/>
          <p:cNvSpPr txBox="1">
            <a:spLocks noChangeArrowheads="1"/>
          </p:cNvSpPr>
          <p:nvPr/>
        </p:nvSpPr>
        <p:spPr bwMode="auto">
          <a:xfrm>
            <a:off x="7577138" y="1481138"/>
            <a:ext cx="156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vertex 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Triangle Strips/Fans</a:t>
            </a:r>
            <a:endParaRPr lang="ja-JP" altLang="en-US" smtClean="0"/>
          </a:p>
        </p:txBody>
      </p:sp>
      <p:sp>
        <p:nvSpPr>
          <p:cNvPr id="715778" name="AutoShape 2"/>
          <p:cNvSpPr>
            <a:spLocks noChangeArrowheads="1"/>
          </p:cNvSpPr>
          <p:nvPr/>
        </p:nvSpPr>
        <p:spPr bwMode="auto">
          <a:xfrm rot="5350423">
            <a:off x="1019969" y="2283619"/>
            <a:ext cx="1538287" cy="1139825"/>
          </a:xfrm>
          <a:prstGeom prst="triangle">
            <a:avLst>
              <a:gd name="adj" fmla="val 3055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715779" name="AutoShape 3"/>
          <p:cNvSpPr>
            <a:spLocks noChangeArrowheads="1"/>
          </p:cNvSpPr>
          <p:nvPr/>
        </p:nvSpPr>
        <p:spPr bwMode="auto">
          <a:xfrm rot="16099775">
            <a:off x="997744" y="2793207"/>
            <a:ext cx="1577975" cy="1150937"/>
          </a:xfrm>
          <a:prstGeom prst="triangle">
            <a:avLst>
              <a:gd name="adj" fmla="val 34523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715780" name="AutoShape 4"/>
          <p:cNvSpPr>
            <a:spLocks noChangeArrowheads="1"/>
          </p:cNvSpPr>
          <p:nvPr/>
        </p:nvSpPr>
        <p:spPr bwMode="auto">
          <a:xfrm rot="10754954">
            <a:off x="2346325" y="2532063"/>
            <a:ext cx="1592263" cy="1593850"/>
          </a:xfrm>
          <a:prstGeom prst="triangle">
            <a:avLst>
              <a:gd name="adj" fmla="val 98764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715781" name="AutoShape 5"/>
          <p:cNvSpPr>
            <a:spLocks noChangeArrowheads="1"/>
          </p:cNvSpPr>
          <p:nvPr/>
        </p:nvSpPr>
        <p:spPr bwMode="auto">
          <a:xfrm rot="13748889">
            <a:off x="2925763" y="2484437"/>
            <a:ext cx="882650" cy="2206625"/>
          </a:xfrm>
          <a:prstGeom prst="triangle">
            <a:avLst>
              <a:gd name="adj" fmla="val 7625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715782" name="AutoShape 6"/>
          <p:cNvSpPr>
            <a:spLocks noChangeArrowheads="1"/>
          </p:cNvSpPr>
          <p:nvPr/>
        </p:nvSpPr>
        <p:spPr bwMode="auto">
          <a:xfrm rot="10309249">
            <a:off x="3951288" y="2460625"/>
            <a:ext cx="990600" cy="749300"/>
          </a:xfrm>
          <a:prstGeom prst="triangle">
            <a:avLst>
              <a:gd name="adj" fmla="val 51106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715783" name="AutoShape 7"/>
          <p:cNvSpPr>
            <a:spLocks noChangeArrowheads="1"/>
          </p:cNvSpPr>
          <p:nvPr/>
        </p:nvSpPr>
        <p:spPr bwMode="auto">
          <a:xfrm rot="-14633523">
            <a:off x="4894263" y="2384425"/>
            <a:ext cx="889000" cy="1473200"/>
          </a:xfrm>
          <a:prstGeom prst="triangle">
            <a:avLst>
              <a:gd name="adj" fmla="val 1000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41993" name="Text Box 8"/>
          <p:cNvSpPr txBox="1">
            <a:spLocks noChangeArrowheads="1"/>
          </p:cNvSpPr>
          <p:nvPr/>
        </p:nvSpPr>
        <p:spPr bwMode="auto">
          <a:xfrm>
            <a:off x="785813" y="1779588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0</a:t>
            </a:r>
          </a:p>
        </p:txBody>
      </p:sp>
      <p:sp>
        <p:nvSpPr>
          <p:cNvPr id="41994" name="Text Box 9"/>
          <p:cNvSpPr txBox="1">
            <a:spLocks noChangeArrowheads="1"/>
          </p:cNvSpPr>
          <p:nvPr/>
        </p:nvSpPr>
        <p:spPr bwMode="auto">
          <a:xfrm>
            <a:off x="833438" y="3552825"/>
            <a:ext cx="382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1</a:t>
            </a:r>
          </a:p>
        </p:txBody>
      </p:sp>
      <p:sp>
        <p:nvSpPr>
          <p:cNvPr id="41995" name="Text Box 10"/>
          <p:cNvSpPr txBox="1">
            <a:spLocks noChangeArrowheads="1"/>
          </p:cNvSpPr>
          <p:nvPr/>
        </p:nvSpPr>
        <p:spPr bwMode="auto">
          <a:xfrm>
            <a:off x="2195513" y="2112963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2</a:t>
            </a:r>
          </a:p>
        </p:txBody>
      </p:sp>
      <p:sp>
        <p:nvSpPr>
          <p:cNvPr id="41996" name="Text Box 11"/>
          <p:cNvSpPr txBox="1">
            <a:spLocks noChangeArrowheads="1"/>
          </p:cNvSpPr>
          <p:nvPr/>
        </p:nvSpPr>
        <p:spPr bwMode="auto">
          <a:xfrm>
            <a:off x="2255838" y="4208463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3</a:t>
            </a:r>
          </a:p>
        </p:txBody>
      </p:sp>
      <p:sp>
        <p:nvSpPr>
          <p:cNvPr id="41997" name="Text Box 12"/>
          <p:cNvSpPr txBox="1">
            <a:spLocks noChangeArrowheads="1"/>
          </p:cNvSpPr>
          <p:nvPr/>
        </p:nvSpPr>
        <p:spPr bwMode="auto">
          <a:xfrm>
            <a:off x="3798888" y="2112963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4</a:t>
            </a:r>
          </a:p>
        </p:txBody>
      </p:sp>
      <p:sp>
        <p:nvSpPr>
          <p:cNvPr id="41998" name="Text Box 13"/>
          <p:cNvSpPr txBox="1">
            <a:spLocks noChangeArrowheads="1"/>
          </p:cNvSpPr>
          <p:nvPr/>
        </p:nvSpPr>
        <p:spPr bwMode="auto">
          <a:xfrm>
            <a:off x="4284663" y="3341688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5</a:t>
            </a:r>
          </a:p>
        </p:txBody>
      </p:sp>
      <p:sp>
        <p:nvSpPr>
          <p:cNvPr id="41999" name="Text Box 14"/>
          <p:cNvSpPr txBox="1">
            <a:spLocks noChangeArrowheads="1"/>
          </p:cNvSpPr>
          <p:nvPr/>
        </p:nvSpPr>
        <p:spPr bwMode="auto">
          <a:xfrm>
            <a:off x="4808538" y="1989138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6</a:t>
            </a:r>
          </a:p>
        </p:txBody>
      </p:sp>
      <p:sp>
        <p:nvSpPr>
          <p:cNvPr id="42000" name="Text Box 15"/>
          <p:cNvSpPr txBox="1">
            <a:spLocks noChangeArrowheads="1"/>
          </p:cNvSpPr>
          <p:nvPr/>
        </p:nvSpPr>
        <p:spPr bwMode="auto">
          <a:xfrm>
            <a:off x="5827713" y="3798888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7</a:t>
            </a:r>
          </a:p>
        </p:txBody>
      </p:sp>
      <p:sp>
        <p:nvSpPr>
          <p:cNvPr id="42001" name="Arc 16"/>
          <p:cNvSpPr>
            <a:spLocks/>
          </p:cNvSpPr>
          <p:nvPr/>
        </p:nvSpPr>
        <p:spPr bwMode="auto">
          <a:xfrm flipH="1" flipV="1">
            <a:off x="1362075" y="2482850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2" name="Arc 17"/>
          <p:cNvSpPr>
            <a:spLocks/>
          </p:cNvSpPr>
          <p:nvPr/>
        </p:nvSpPr>
        <p:spPr bwMode="auto">
          <a:xfrm flipH="1" flipV="1">
            <a:off x="4762500" y="2844800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3" name="Arc 18"/>
          <p:cNvSpPr>
            <a:spLocks/>
          </p:cNvSpPr>
          <p:nvPr/>
        </p:nvSpPr>
        <p:spPr bwMode="auto">
          <a:xfrm flipH="1" flipV="1">
            <a:off x="2641600" y="2797175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4" name="Arc 19"/>
          <p:cNvSpPr>
            <a:spLocks/>
          </p:cNvSpPr>
          <p:nvPr/>
        </p:nvSpPr>
        <p:spPr bwMode="auto">
          <a:xfrm flipH="1" flipV="1">
            <a:off x="3575050" y="2940050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5" name="Arc 20"/>
          <p:cNvSpPr>
            <a:spLocks/>
          </p:cNvSpPr>
          <p:nvPr/>
        </p:nvSpPr>
        <p:spPr bwMode="auto">
          <a:xfrm flipH="1" flipV="1">
            <a:off x="1736725" y="3235325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none" w="sm" len="lg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6" name="Arc 21"/>
          <p:cNvSpPr>
            <a:spLocks/>
          </p:cNvSpPr>
          <p:nvPr/>
        </p:nvSpPr>
        <p:spPr bwMode="auto">
          <a:xfrm flipH="1" flipV="1">
            <a:off x="4232275" y="2520950"/>
            <a:ext cx="361950" cy="381000"/>
          </a:xfrm>
          <a:custGeom>
            <a:avLst/>
            <a:gdLst>
              <a:gd name="T0" fmla="*/ 2147483647 w 43200"/>
              <a:gd name="T1" fmla="*/ 0 h 43200"/>
              <a:gd name="T2" fmla="*/ 1391324036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</a:path>
              <a:path w="43200" h="43200" stroke="0" extrusionOk="0">
                <a:moveTo>
                  <a:pt x="21599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-1" y="20077"/>
                  <a:pt x="161" y="18558"/>
                  <a:pt x="480" y="17070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1385888" y="2503488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0</a:t>
            </a:r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1738313" y="3236913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1</a:t>
            </a:r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2617788" y="2808288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2</a:t>
            </a:r>
          </a:p>
        </p:txBody>
      </p:sp>
      <p:sp>
        <p:nvSpPr>
          <p:cNvPr id="42010" name="Text Box 25"/>
          <p:cNvSpPr txBox="1">
            <a:spLocks noChangeArrowheads="1"/>
          </p:cNvSpPr>
          <p:nvPr/>
        </p:nvSpPr>
        <p:spPr bwMode="auto">
          <a:xfrm>
            <a:off x="3598863" y="2960688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3</a:t>
            </a:r>
          </a:p>
        </p:txBody>
      </p:sp>
      <p:sp>
        <p:nvSpPr>
          <p:cNvPr id="42011" name="Text Box 26"/>
          <p:cNvSpPr txBox="1">
            <a:spLocks noChangeArrowheads="1"/>
          </p:cNvSpPr>
          <p:nvPr/>
        </p:nvSpPr>
        <p:spPr bwMode="auto">
          <a:xfrm>
            <a:off x="4217988" y="2532063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4</a:t>
            </a:r>
          </a:p>
        </p:txBody>
      </p:sp>
      <p:sp>
        <p:nvSpPr>
          <p:cNvPr id="42012" name="Text Box 27"/>
          <p:cNvSpPr txBox="1">
            <a:spLocks noChangeArrowheads="1"/>
          </p:cNvSpPr>
          <p:nvPr/>
        </p:nvSpPr>
        <p:spPr bwMode="auto">
          <a:xfrm>
            <a:off x="4770438" y="2865438"/>
            <a:ext cx="4079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T</a:t>
            </a:r>
            <a:r>
              <a:rPr lang="en-US" altLang="zh-TW" baseline="-25000">
                <a:latin typeface="Arial" pitchFamily="34" charset="0"/>
              </a:rPr>
              <a:t>5</a:t>
            </a:r>
          </a:p>
        </p:txBody>
      </p:sp>
      <p:sp>
        <p:nvSpPr>
          <p:cNvPr id="42013" name="Text Box 28"/>
          <p:cNvSpPr txBox="1">
            <a:spLocks noChangeArrowheads="1"/>
          </p:cNvSpPr>
          <p:nvPr/>
        </p:nvSpPr>
        <p:spPr bwMode="auto">
          <a:xfrm>
            <a:off x="1227138" y="4543425"/>
            <a:ext cx="44878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0 </a:t>
            </a:r>
            <a:r>
              <a:rPr lang="en-US" altLang="zh-TW" sz="2400">
                <a:latin typeface="Arial" pitchFamily="34" charset="0"/>
              </a:rPr>
              <a:t>, v</a:t>
            </a:r>
            <a:r>
              <a:rPr lang="en-US" altLang="zh-TW" sz="2400" baseline="-25000">
                <a:latin typeface="Arial" pitchFamily="34" charset="0"/>
              </a:rPr>
              <a:t>1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2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3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4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5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6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7</a:t>
            </a:r>
            <a:endParaRPr lang="zh-TW" altLang="en-US" sz="2400" baseline="-25000">
              <a:latin typeface="Arial" pitchFamily="34" charset="0"/>
            </a:endParaRP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1428750" y="5224463"/>
            <a:ext cx="6786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 b="1" i="1">
                <a:latin typeface="Arial" pitchFamily="34" charset="0"/>
              </a:rPr>
              <a:t>Get great performance to use triangle strips/fans for rendering on current hardware</a:t>
            </a: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6786563" y="2286000"/>
            <a:ext cx="1216025" cy="1233488"/>
          </a:xfrm>
          <a:custGeom>
            <a:avLst/>
            <a:gdLst/>
            <a:ahLst/>
            <a:cxnLst>
              <a:cxn ang="0">
                <a:pos x="432" y="0"/>
              </a:cxn>
              <a:cxn ang="0">
                <a:pos x="48" y="48"/>
              </a:cxn>
              <a:cxn ang="0">
                <a:pos x="0" y="288"/>
              </a:cxn>
              <a:cxn ang="0">
                <a:pos x="432" y="0"/>
              </a:cxn>
            </a:cxnLst>
            <a:rect l="0" t="0" r="r" b="b"/>
            <a:pathLst>
              <a:path w="433" h="289">
                <a:moveTo>
                  <a:pt x="432" y="0"/>
                </a:moveTo>
                <a:lnTo>
                  <a:pt x="48" y="48"/>
                </a:lnTo>
                <a:lnTo>
                  <a:pt x="0" y="288"/>
                </a:lnTo>
                <a:lnTo>
                  <a:pt x="432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37" name="Freeform 25"/>
          <p:cNvSpPr>
            <a:spLocks/>
          </p:cNvSpPr>
          <p:nvPr/>
        </p:nvSpPr>
        <p:spPr bwMode="auto">
          <a:xfrm>
            <a:off x="6786563" y="2286000"/>
            <a:ext cx="1485900" cy="1233488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528" y="144"/>
              </a:cxn>
              <a:cxn ang="0">
                <a:pos x="432" y="0"/>
              </a:cxn>
              <a:cxn ang="0">
                <a:pos x="0" y="288"/>
              </a:cxn>
            </a:cxnLst>
            <a:rect l="0" t="0" r="r" b="b"/>
            <a:pathLst>
              <a:path w="529" h="289">
                <a:moveTo>
                  <a:pt x="0" y="288"/>
                </a:moveTo>
                <a:lnTo>
                  <a:pt x="528" y="144"/>
                </a:lnTo>
                <a:lnTo>
                  <a:pt x="432" y="0"/>
                </a:lnTo>
                <a:lnTo>
                  <a:pt x="0" y="288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38" name="Freeform 26"/>
          <p:cNvSpPr>
            <a:spLocks/>
          </p:cNvSpPr>
          <p:nvPr/>
        </p:nvSpPr>
        <p:spPr bwMode="auto">
          <a:xfrm>
            <a:off x="6786563" y="2900363"/>
            <a:ext cx="2160587" cy="6191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768" y="48"/>
              </a:cxn>
              <a:cxn ang="0">
                <a:pos x="0" y="144"/>
              </a:cxn>
            </a:cxnLst>
            <a:rect l="0" t="0" r="r" b="b"/>
            <a:pathLst>
              <a:path w="769" h="145">
                <a:moveTo>
                  <a:pt x="0" y="144"/>
                </a:moveTo>
                <a:lnTo>
                  <a:pt x="528" y="0"/>
                </a:lnTo>
                <a:lnTo>
                  <a:pt x="768" y="48"/>
                </a:lnTo>
                <a:lnTo>
                  <a:pt x="0" y="144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39" name="Freeform 27"/>
          <p:cNvSpPr>
            <a:spLocks/>
          </p:cNvSpPr>
          <p:nvPr/>
        </p:nvSpPr>
        <p:spPr bwMode="auto">
          <a:xfrm>
            <a:off x="6786563" y="3105150"/>
            <a:ext cx="2160587" cy="823913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768" y="0"/>
              </a:cxn>
              <a:cxn ang="0">
                <a:pos x="576" y="192"/>
              </a:cxn>
              <a:cxn ang="0">
                <a:pos x="0" y="96"/>
              </a:cxn>
            </a:cxnLst>
            <a:rect l="0" t="0" r="r" b="b"/>
            <a:pathLst>
              <a:path w="769" h="193">
                <a:moveTo>
                  <a:pt x="0" y="96"/>
                </a:moveTo>
                <a:lnTo>
                  <a:pt x="768" y="0"/>
                </a:lnTo>
                <a:lnTo>
                  <a:pt x="576" y="192"/>
                </a:lnTo>
                <a:lnTo>
                  <a:pt x="0" y="96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>
              <a:ea typeface="ＭＳ Ｐゴシック" charset="-128"/>
            </a:endParaRPr>
          </a:p>
        </p:txBody>
      </p:sp>
      <p:sp>
        <p:nvSpPr>
          <p:cNvPr id="42019" name="Text Box 28"/>
          <p:cNvSpPr txBox="1">
            <a:spLocks noChangeArrowheads="1"/>
          </p:cNvSpPr>
          <p:nvPr/>
        </p:nvSpPr>
        <p:spPr bwMode="auto">
          <a:xfrm>
            <a:off x="6370638" y="4543425"/>
            <a:ext cx="284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0 </a:t>
            </a:r>
            <a:r>
              <a:rPr lang="en-US" altLang="zh-TW" sz="2400">
                <a:latin typeface="Arial" pitchFamily="34" charset="0"/>
              </a:rPr>
              <a:t>, v</a:t>
            </a:r>
            <a:r>
              <a:rPr lang="en-US" altLang="zh-TW" sz="2400" baseline="-25000">
                <a:latin typeface="Arial" pitchFamily="34" charset="0"/>
              </a:rPr>
              <a:t>1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2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3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4 </a:t>
            </a:r>
            <a:r>
              <a:rPr lang="en-US" altLang="zh-TW" sz="2400">
                <a:latin typeface="Arial" pitchFamily="34" charset="0"/>
              </a:rPr>
              <a:t>,</a:t>
            </a:r>
            <a:r>
              <a:rPr lang="en-US" altLang="zh-TW" sz="2400" baseline="-25000">
                <a:latin typeface="Arial" pitchFamily="34" charset="0"/>
              </a:rPr>
              <a:t> </a:t>
            </a:r>
            <a:r>
              <a:rPr lang="en-US" altLang="zh-TW" sz="2400">
                <a:latin typeface="Arial" pitchFamily="34" charset="0"/>
              </a:rPr>
              <a:t>v</a:t>
            </a:r>
            <a:r>
              <a:rPr lang="en-US" altLang="zh-TW" sz="2400" baseline="-25000">
                <a:latin typeface="Arial" pitchFamily="34" charset="0"/>
              </a:rPr>
              <a:t>5 </a:t>
            </a:r>
            <a:endParaRPr lang="zh-TW" altLang="en-US" sz="2400" baseline="-25000">
              <a:latin typeface="Arial" pitchFamily="34" charset="0"/>
            </a:endParaRPr>
          </a:p>
        </p:txBody>
      </p:sp>
      <p:sp>
        <p:nvSpPr>
          <p:cNvPr id="42020" name="Text Box 8"/>
          <p:cNvSpPr txBox="1">
            <a:spLocks noChangeArrowheads="1"/>
          </p:cNvSpPr>
          <p:nvPr/>
        </p:nvSpPr>
        <p:spPr bwMode="auto">
          <a:xfrm>
            <a:off x="6429375" y="34290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0</a:t>
            </a:r>
          </a:p>
        </p:txBody>
      </p:sp>
      <p:sp>
        <p:nvSpPr>
          <p:cNvPr id="42021" name="Text Box 9"/>
          <p:cNvSpPr txBox="1">
            <a:spLocks noChangeArrowheads="1"/>
          </p:cNvSpPr>
          <p:nvPr/>
        </p:nvSpPr>
        <p:spPr bwMode="auto">
          <a:xfrm>
            <a:off x="6572250" y="228600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1</a:t>
            </a:r>
          </a:p>
        </p:txBody>
      </p:sp>
      <p:sp>
        <p:nvSpPr>
          <p:cNvPr id="42022" name="Text Box 10"/>
          <p:cNvSpPr txBox="1">
            <a:spLocks noChangeArrowheads="1"/>
          </p:cNvSpPr>
          <p:nvPr/>
        </p:nvSpPr>
        <p:spPr bwMode="auto">
          <a:xfrm>
            <a:off x="7858125" y="200025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2</a:t>
            </a:r>
          </a:p>
        </p:txBody>
      </p:sp>
      <p:sp>
        <p:nvSpPr>
          <p:cNvPr id="42023" name="Text Box 11"/>
          <p:cNvSpPr txBox="1">
            <a:spLocks noChangeArrowheads="1"/>
          </p:cNvSpPr>
          <p:nvPr/>
        </p:nvSpPr>
        <p:spPr bwMode="auto">
          <a:xfrm>
            <a:off x="8143875" y="2571750"/>
            <a:ext cx="382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3</a:t>
            </a:r>
          </a:p>
        </p:txBody>
      </p:sp>
      <p:sp>
        <p:nvSpPr>
          <p:cNvPr id="42024" name="Text Box 12"/>
          <p:cNvSpPr txBox="1">
            <a:spLocks noChangeArrowheads="1"/>
          </p:cNvSpPr>
          <p:nvPr/>
        </p:nvSpPr>
        <p:spPr bwMode="auto">
          <a:xfrm>
            <a:off x="8761413" y="2786063"/>
            <a:ext cx="3825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4</a:t>
            </a:r>
          </a:p>
        </p:txBody>
      </p:sp>
      <p:sp>
        <p:nvSpPr>
          <p:cNvPr id="42025" name="Text Box 13"/>
          <p:cNvSpPr txBox="1">
            <a:spLocks noChangeArrowheads="1"/>
          </p:cNvSpPr>
          <p:nvPr/>
        </p:nvSpPr>
        <p:spPr bwMode="auto">
          <a:xfrm>
            <a:off x="8215313" y="3857625"/>
            <a:ext cx="3825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v</a:t>
            </a:r>
            <a:r>
              <a:rPr lang="en-US" altLang="zh-TW" baseline="-25000">
                <a:latin typeface="Arial" pitchFamily="34" charset="0"/>
              </a:rPr>
              <a:t>5</a:t>
            </a:r>
          </a:p>
        </p:txBody>
      </p:sp>
      <p:sp>
        <p:nvSpPr>
          <p:cNvPr id="42026" name="スライド番号プレースホルダ 4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9CB59EA-ECAB-486B-A994-22216462CD52}" type="slidenum">
              <a:rPr kumimoji="0" lang="en-US" altLang="ja-JP" smtClean="0"/>
              <a:pPr eaLnBrk="1" hangingPunct="1"/>
              <a:t>37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Surface Properties</a:t>
            </a:r>
            <a:endParaRPr lang="ja-JP" altLang="en-US" smtClean="0"/>
          </a:p>
        </p:txBody>
      </p:sp>
      <p:sp>
        <p:nvSpPr>
          <p:cNvPr id="43011" name="コンテンツ プレースホルダ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Material</a:t>
            </a:r>
          </a:p>
          <a:p>
            <a:r>
              <a:rPr lang="en-US" altLang="zh-TW" smtClean="0"/>
              <a:t>Textures</a:t>
            </a:r>
          </a:p>
          <a:p>
            <a:r>
              <a:rPr lang="en-US" altLang="zh-TW" smtClean="0"/>
              <a:t>Shaders</a:t>
            </a:r>
            <a:endParaRPr lang="zh-TW" altLang="zh-TW" smtClean="0"/>
          </a:p>
          <a:p>
            <a:endParaRPr lang="ja-JP" altLang="en-US" smtClean="0"/>
          </a:p>
        </p:txBody>
      </p:sp>
      <p:sp>
        <p:nvSpPr>
          <p:cNvPr id="43012" name="スライド番号プレースホルダ 1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42E81C5-940B-457C-8562-B2FC9CF2DF8F}" type="slidenum">
              <a:rPr kumimoji="0" lang="en-US" altLang="ja-JP" smtClean="0"/>
              <a:pPr eaLnBrk="1" hangingPunct="1"/>
              <a:t>38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85"/>
          <p:cNvGrpSpPr>
            <a:grpSpLocks/>
          </p:cNvGrpSpPr>
          <p:nvPr/>
        </p:nvGrpSpPr>
        <p:grpSpPr bwMode="auto">
          <a:xfrm>
            <a:off x="755650" y="2205038"/>
            <a:ext cx="3168650" cy="2089150"/>
            <a:chOff x="612" y="1252"/>
            <a:chExt cx="1996" cy="1316"/>
          </a:xfrm>
        </p:grpSpPr>
        <p:sp>
          <p:nvSpPr>
            <p:cNvPr id="11316" name="Line 56"/>
            <p:cNvSpPr>
              <a:spLocks noChangeShapeType="1"/>
            </p:cNvSpPr>
            <p:nvPr/>
          </p:nvSpPr>
          <p:spPr bwMode="auto">
            <a:xfrm flipH="1">
              <a:off x="1428" y="1570"/>
              <a:ext cx="0" cy="63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11317" name="Group 57"/>
            <p:cNvGrpSpPr>
              <a:grpSpLocks/>
            </p:cNvGrpSpPr>
            <p:nvPr/>
          </p:nvGrpSpPr>
          <p:grpSpPr bwMode="auto">
            <a:xfrm>
              <a:off x="612" y="1252"/>
              <a:ext cx="1996" cy="1316"/>
              <a:chOff x="476" y="1116"/>
              <a:chExt cx="1996" cy="1316"/>
            </a:xfrm>
          </p:grpSpPr>
          <p:sp>
            <p:nvSpPr>
              <p:cNvPr id="11329" name="Line 58"/>
              <p:cNvSpPr>
                <a:spLocks noChangeShapeType="1"/>
              </p:cNvSpPr>
              <p:nvPr/>
            </p:nvSpPr>
            <p:spPr bwMode="auto">
              <a:xfrm flipH="1">
                <a:off x="1292" y="1797"/>
                <a:ext cx="681" cy="27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0" name="Line 59"/>
              <p:cNvSpPr>
                <a:spLocks noChangeShapeType="1"/>
              </p:cNvSpPr>
              <p:nvPr/>
            </p:nvSpPr>
            <p:spPr bwMode="auto">
              <a:xfrm flipH="1">
                <a:off x="1973" y="1389"/>
                <a:ext cx="499" cy="40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1" name="Line 60"/>
              <p:cNvSpPr>
                <a:spLocks noChangeShapeType="1"/>
              </p:cNvSpPr>
              <p:nvPr/>
            </p:nvSpPr>
            <p:spPr bwMode="auto">
              <a:xfrm>
                <a:off x="1111" y="1117"/>
                <a:ext cx="181" cy="31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2" name="Line 61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46" cy="90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3" name="Line 62"/>
              <p:cNvSpPr>
                <a:spLocks noChangeShapeType="1"/>
              </p:cNvSpPr>
              <p:nvPr/>
            </p:nvSpPr>
            <p:spPr bwMode="auto">
              <a:xfrm>
                <a:off x="476" y="1298"/>
                <a:ext cx="454" cy="113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4" name="Line 63"/>
              <p:cNvSpPr>
                <a:spLocks noChangeShapeType="1"/>
              </p:cNvSpPr>
              <p:nvPr/>
            </p:nvSpPr>
            <p:spPr bwMode="auto">
              <a:xfrm>
                <a:off x="476" y="1298"/>
                <a:ext cx="408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5" name="Line 64"/>
              <p:cNvSpPr>
                <a:spLocks noChangeShapeType="1"/>
              </p:cNvSpPr>
              <p:nvPr/>
            </p:nvSpPr>
            <p:spPr bwMode="auto">
              <a:xfrm flipH="1">
                <a:off x="884" y="1116"/>
                <a:ext cx="227" cy="40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6" name="Line 65"/>
              <p:cNvSpPr>
                <a:spLocks noChangeShapeType="1"/>
              </p:cNvSpPr>
              <p:nvPr/>
            </p:nvSpPr>
            <p:spPr bwMode="auto">
              <a:xfrm flipV="1">
                <a:off x="884" y="1434"/>
                <a:ext cx="408" cy="9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7" name="Line 66"/>
              <p:cNvSpPr>
                <a:spLocks noChangeShapeType="1"/>
              </p:cNvSpPr>
              <p:nvPr/>
            </p:nvSpPr>
            <p:spPr bwMode="auto">
              <a:xfrm>
                <a:off x="884" y="1525"/>
                <a:ext cx="408" cy="54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8" name="Line 67"/>
              <p:cNvSpPr>
                <a:spLocks noChangeShapeType="1"/>
              </p:cNvSpPr>
              <p:nvPr/>
            </p:nvSpPr>
            <p:spPr bwMode="auto">
              <a:xfrm flipH="1">
                <a:off x="930" y="2069"/>
                <a:ext cx="362" cy="36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39" name="Line 68"/>
              <p:cNvSpPr>
                <a:spLocks noChangeShapeType="1"/>
              </p:cNvSpPr>
              <p:nvPr/>
            </p:nvSpPr>
            <p:spPr bwMode="auto">
              <a:xfrm>
                <a:off x="1292" y="2069"/>
                <a:ext cx="862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0" name="Line 69"/>
              <p:cNvSpPr>
                <a:spLocks noChangeShapeType="1"/>
              </p:cNvSpPr>
              <p:nvPr/>
            </p:nvSpPr>
            <p:spPr bwMode="auto">
              <a:xfrm>
                <a:off x="1837" y="1116"/>
                <a:ext cx="136" cy="68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1" name="Line 70"/>
              <p:cNvSpPr>
                <a:spLocks noChangeShapeType="1"/>
              </p:cNvSpPr>
              <p:nvPr/>
            </p:nvSpPr>
            <p:spPr bwMode="auto">
              <a:xfrm flipH="1">
                <a:off x="2154" y="1389"/>
                <a:ext cx="318" cy="90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2" name="Line 71"/>
              <p:cNvSpPr>
                <a:spLocks noChangeShapeType="1"/>
              </p:cNvSpPr>
              <p:nvPr/>
            </p:nvSpPr>
            <p:spPr bwMode="auto">
              <a:xfrm>
                <a:off x="1973" y="1797"/>
                <a:ext cx="181" cy="499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3" name="Line 72"/>
              <p:cNvSpPr>
                <a:spLocks noChangeShapeType="1"/>
              </p:cNvSpPr>
              <p:nvPr/>
            </p:nvSpPr>
            <p:spPr bwMode="auto">
              <a:xfrm>
                <a:off x="1292" y="1434"/>
                <a:ext cx="681" cy="36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44" name="Line 73"/>
              <p:cNvSpPr>
                <a:spLocks noChangeShapeType="1"/>
              </p:cNvSpPr>
              <p:nvPr/>
            </p:nvSpPr>
            <p:spPr bwMode="auto">
              <a:xfrm flipH="1">
                <a:off x="1292" y="1116"/>
                <a:ext cx="545" cy="31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1318" name="Group 74"/>
            <p:cNvGrpSpPr>
              <a:grpSpLocks/>
            </p:cNvGrpSpPr>
            <p:nvPr/>
          </p:nvGrpSpPr>
          <p:grpSpPr bwMode="auto">
            <a:xfrm>
              <a:off x="612" y="1252"/>
              <a:ext cx="1996" cy="1316"/>
              <a:chOff x="476" y="1116"/>
              <a:chExt cx="1996" cy="1316"/>
            </a:xfrm>
          </p:grpSpPr>
          <p:sp>
            <p:nvSpPr>
              <p:cNvPr id="11319" name="Line 75"/>
              <p:cNvSpPr>
                <a:spLocks noChangeShapeType="1"/>
              </p:cNvSpPr>
              <p:nvPr/>
            </p:nvSpPr>
            <p:spPr bwMode="auto">
              <a:xfrm>
                <a:off x="476" y="1298"/>
                <a:ext cx="91" cy="771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0" name="Line 76"/>
              <p:cNvSpPr>
                <a:spLocks noChangeShapeType="1"/>
              </p:cNvSpPr>
              <p:nvPr/>
            </p:nvSpPr>
            <p:spPr bwMode="auto">
              <a:xfrm>
                <a:off x="567" y="2069"/>
                <a:ext cx="363" cy="36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1" name="Line 77"/>
              <p:cNvSpPr>
                <a:spLocks noChangeShapeType="1"/>
              </p:cNvSpPr>
              <p:nvPr/>
            </p:nvSpPr>
            <p:spPr bwMode="auto">
              <a:xfrm flipV="1">
                <a:off x="476" y="1116"/>
                <a:ext cx="635" cy="182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2" name="Line 78"/>
              <p:cNvSpPr>
                <a:spLocks noChangeShapeType="1"/>
              </p:cNvSpPr>
              <p:nvPr/>
            </p:nvSpPr>
            <p:spPr bwMode="auto">
              <a:xfrm flipH="1">
                <a:off x="930" y="2296"/>
                <a:ext cx="1224" cy="13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3" name="Line 79"/>
              <p:cNvSpPr>
                <a:spLocks noChangeShapeType="1"/>
              </p:cNvSpPr>
              <p:nvPr/>
            </p:nvSpPr>
            <p:spPr bwMode="auto">
              <a:xfrm flipH="1">
                <a:off x="2154" y="2069"/>
                <a:ext cx="318" cy="227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4" name="Line 80"/>
              <p:cNvSpPr>
                <a:spLocks noChangeShapeType="1"/>
              </p:cNvSpPr>
              <p:nvPr/>
            </p:nvSpPr>
            <p:spPr bwMode="auto">
              <a:xfrm flipH="1">
                <a:off x="2472" y="1389"/>
                <a:ext cx="0" cy="68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5" name="Line 81"/>
              <p:cNvSpPr>
                <a:spLocks noChangeShapeType="1"/>
              </p:cNvSpPr>
              <p:nvPr/>
            </p:nvSpPr>
            <p:spPr bwMode="auto">
              <a:xfrm>
                <a:off x="1837" y="1116"/>
                <a:ext cx="635" cy="273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6" name="Line 82"/>
              <p:cNvSpPr>
                <a:spLocks noChangeShapeType="1"/>
              </p:cNvSpPr>
              <p:nvPr/>
            </p:nvSpPr>
            <p:spPr bwMode="auto">
              <a:xfrm>
                <a:off x="1111" y="1116"/>
                <a:ext cx="726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7" name="Line 83"/>
              <p:cNvSpPr>
                <a:spLocks noChangeShapeType="1"/>
              </p:cNvSpPr>
              <p:nvPr/>
            </p:nvSpPr>
            <p:spPr bwMode="auto">
              <a:xfrm flipH="1">
                <a:off x="1292" y="1434"/>
                <a:ext cx="363" cy="63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28" name="Line 84"/>
              <p:cNvSpPr>
                <a:spLocks noChangeShapeType="1"/>
              </p:cNvSpPr>
              <p:nvPr/>
            </p:nvSpPr>
            <p:spPr bwMode="auto">
              <a:xfrm flipH="1">
                <a:off x="1292" y="1434"/>
                <a:ext cx="363" cy="0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Meshes</a:t>
            </a:r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 flipH="1">
            <a:off x="2051050" y="2709863"/>
            <a:ext cx="0" cy="1008062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755650" y="2205038"/>
            <a:ext cx="3168650" cy="2089150"/>
            <a:chOff x="476" y="1116"/>
            <a:chExt cx="1996" cy="1316"/>
          </a:xfrm>
        </p:grpSpPr>
        <p:sp>
          <p:nvSpPr>
            <p:cNvPr id="11300" name="Line 41"/>
            <p:cNvSpPr>
              <a:spLocks noChangeShapeType="1"/>
            </p:cNvSpPr>
            <p:nvPr/>
          </p:nvSpPr>
          <p:spPr bwMode="auto">
            <a:xfrm flipH="1">
              <a:off x="1292" y="1797"/>
              <a:ext cx="681" cy="2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1" name="Line 40"/>
            <p:cNvSpPr>
              <a:spLocks noChangeShapeType="1"/>
            </p:cNvSpPr>
            <p:nvPr/>
          </p:nvSpPr>
          <p:spPr bwMode="auto">
            <a:xfrm flipH="1">
              <a:off x="1973" y="1389"/>
              <a:ext cx="499" cy="40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2" name="Line 42"/>
            <p:cNvSpPr>
              <a:spLocks noChangeShapeType="1"/>
            </p:cNvSpPr>
            <p:nvPr/>
          </p:nvSpPr>
          <p:spPr bwMode="auto">
            <a:xfrm>
              <a:off x="1111" y="1117"/>
              <a:ext cx="181" cy="31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3" name="Line 43"/>
            <p:cNvSpPr>
              <a:spLocks noChangeShapeType="1"/>
            </p:cNvSpPr>
            <p:nvPr/>
          </p:nvSpPr>
          <p:spPr bwMode="auto">
            <a:xfrm>
              <a:off x="884" y="1525"/>
              <a:ext cx="46" cy="90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4" name="Line 7"/>
            <p:cNvSpPr>
              <a:spLocks noChangeShapeType="1"/>
            </p:cNvSpPr>
            <p:nvPr/>
          </p:nvSpPr>
          <p:spPr bwMode="auto">
            <a:xfrm>
              <a:off x="476" y="1298"/>
              <a:ext cx="454" cy="113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5" name="Line 9"/>
            <p:cNvSpPr>
              <a:spLocks noChangeShapeType="1"/>
            </p:cNvSpPr>
            <p:nvPr/>
          </p:nvSpPr>
          <p:spPr bwMode="auto">
            <a:xfrm>
              <a:off x="476" y="1298"/>
              <a:ext cx="408" cy="2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6" name="Line 11"/>
            <p:cNvSpPr>
              <a:spLocks noChangeShapeType="1"/>
            </p:cNvSpPr>
            <p:nvPr/>
          </p:nvSpPr>
          <p:spPr bwMode="auto">
            <a:xfrm flipH="1">
              <a:off x="884" y="1116"/>
              <a:ext cx="227" cy="40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7" name="Line 12"/>
            <p:cNvSpPr>
              <a:spLocks noChangeShapeType="1"/>
            </p:cNvSpPr>
            <p:nvPr/>
          </p:nvSpPr>
          <p:spPr bwMode="auto">
            <a:xfrm flipV="1">
              <a:off x="884" y="1434"/>
              <a:ext cx="408" cy="9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8" name="Line 13"/>
            <p:cNvSpPr>
              <a:spLocks noChangeShapeType="1"/>
            </p:cNvSpPr>
            <p:nvPr/>
          </p:nvSpPr>
          <p:spPr bwMode="auto">
            <a:xfrm>
              <a:off x="884" y="1525"/>
              <a:ext cx="408" cy="5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09" name="Line 15"/>
            <p:cNvSpPr>
              <a:spLocks noChangeShapeType="1"/>
            </p:cNvSpPr>
            <p:nvPr/>
          </p:nvSpPr>
          <p:spPr bwMode="auto">
            <a:xfrm flipH="1">
              <a:off x="930" y="2069"/>
              <a:ext cx="362" cy="3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0" name="Line 16"/>
            <p:cNvSpPr>
              <a:spLocks noChangeShapeType="1"/>
            </p:cNvSpPr>
            <p:nvPr/>
          </p:nvSpPr>
          <p:spPr bwMode="auto">
            <a:xfrm>
              <a:off x="1292" y="2069"/>
              <a:ext cx="862" cy="22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1" name="Line 22"/>
            <p:cNvSpPr>
              <a:spLocks noChangeShapeType="1"/>
            </p:cNvSpPr>
            <p:nvPr/>
          </p:nvSpPr>
          <p:spPr bwMode="auto">
            <a:xfrm>
              <a:off x="1837" y="1116"/>
              <a:ext cx="136" cy="68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2" name="Line 23"/>
            <p:cNvSpPr>
              <a:spLocks noChangeShapeType="1"/>
            </p:cNvSpPr>
            <p:nvPr/>
          </p:nvSpPr>
          <p:spPr bwMode="auto">
            <a:xfrm flipH="1">
              <a:off x="2154" y="1389"/>
              <a:ext cx="318" cy="90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3" name="Line 24"/>
            <p:cNvSpPr>
              <a:spLocks noChangeShapeType="1"/>
            </p:cNvSpPr>
            <p:nvPr/>
          </p:nvSpPr>
          <p:spPr bwMode="auto">
            <a:xfrm>
              <a:off x="1973" y="1797"/>
              <a:ext cx="181" cy="499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4" name="Line 25"/>
            <p:cNvSpPr>
              <a:spLocks noChangeShapeType="1"/>
            </p:cNvSpPr>
            <p:nvPr/>
          </p:nvSpPr>
          <p:spPr bwMode="auto">
            <a:xfrm>
              <a:off x="1292" y="1434"/>
              <a:ext cx="681" cy="3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315" name="Line 26"/>
            <p:cNvSpPr>
              <a:spLocks noChangeShapeType="1"/>
            </p:cNvSpPr>
            <p:nvPr/>
          </p:nvSpPr>
          <p:spPr bwMode="auto">
            <a:xfrm flipH="1">
              <a:off x="1292" y="1116"/>
              <a:ext cx="545" cy="31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270" name="Group 46"/>
          <p:cNvGrpSpPr>
            <a:grpSpLocks/>
          </p:cNvGrpSpPr>
          <p:nvPr/>
        </p:nvGrpSpPr>
        <p:grpSpPr bwMode="auto">
          <a:xfrm>
            <a:off x="684213" y="2133600"/>
            <a:ext cx="3311525" cy="2232025"/>
            <a:chOff x="431" y="1071"/>
            <a:chExt cx="2086" cy="1406"/>
          </a:xfrm>
        </p:grpSpPr>
        <p:sp>
          <p:nvSpPr>
            <p:cNvPr id="11288" name="Oval 28"/>
            <p:cNvSpPr>
              <a:spLocks noChangeArrowheads="1"/>
            </p:cNvSpPr>
            <p:nvPr/>
          </p:nvSpPr>
          <p:spPr bwMode="auto">
            <a:xfrm>
              <a:off x="431" y="1253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89" name="Oval 29"/>
            <p:cNvSpPr>
              <a:spLocks noChangeArrowheads="1"/>
            </p:cNvSpPr>
            <p:nvPr/>
          </p:nvSpPr>
          <p:spPr bwMode="auto">
            <a:xfrm>
              <a:off x="521" y="2023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0" name="Oval 30"/>
            <p:cNvSpPr>
              <a:spLocks noChangeArrowheads="1"/>
            </p:cNvSpPr>
            <p:nvPr/>
          </p:nvSpPr>
          <p:spPr bwMode="auto">
            <a:xfrm>
              <a:off x="884" y="2386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1" name="Oval 31"/>
            <p:cNvSpPr>
              <a:spLocks noChangeArrowheads="1"/>
            </p:cNvSpPr>
            <p:nvPr/>
          </p:nvSpPr>
          <p:spPr bwMode="auto">
            <a:xfrm>
              <a:off x="1247" y="2024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2" name="Oval 32"/>
            <p:cNvSpPr>
              <a:spLocks noChangeArrowheads="1"/>
            </p:cNvSpPr>
            <p:nvPr/>
          </p:nvSpPr>
          <p:spPr bwMode="auto">
            <a:xfrm>
              <a:off x="2109" y="2250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3" name="Oval 33"/>
            <p:cNvSpPr>
              <a:spLocks noChangeArrowheads="1"/>
            </p:cNvSpPr>
            <p:nvPr/>
          </p:nvSpPr>
          <p:spPr bwMode="auto">
            <a:xfrm>
              <a:off x="2426" y="2024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4" name="Oval 34"/>
            <p:cNvSpPr>
              <a:spLocks noChangeArrowheads="1"/>
            </p:cNvSpPr>
            <p:nvPr/>
          </p:nvSpPr>
          <p:spPr bwMode="auto">
            <a:xfrm>
              <a:off x="2426" y="1343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5" name="Oval 35"/>
            <p:cNvSpPr>
              <a:spLocks noChangeArrowheads="1"/>
            </p:cNvSpPr>
            <p:nvPr/>
          </p:nvSpPr>
          <p:spPr bwMode="auto">
            <a:xfrm>
              <a:off x="1927" y="1751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6" name="Oval 36"/>
            <p:cNvSpPr>
              <a:spLocks noChangeArrowheads="1"/>
            </p:cNvSpPr>
            <p:nvPr/>
          </p:nvSpPr>
          <p:spPr bwMode="auto">
            <a:xfrm>
              <a:off x="1791" y="1071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7" name="Oval 37"/>
            <p:cNvSpPr>
              <a:spLocks noChangeArrowheads="1"/>
            </p:cNvSpPr>
            <p:nvPr/>
          </p:nvSpPr>
          <p:spPr bwMode="auto">
            <a:xfrm>
              <a:off x="1247" y="138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8" name="Oval 38"/>
            <p:cNvSpPr>
              <a:spLocks noChangeArrowheads="1"/>
            </p:cNvSpPr>
            <p:nvPr/>
          </p:nvSpPr>
          <p:spPr bwMode="auto">
            <a:xfrm>
              <a:off x="839" y="1479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299" name="Oval 39"/>
            <p:cNvSpPr>
              <a:spLocks noChangeArrowheads="1"/>
            </p:cNvSpPr>
            <p:nvPr/>
          </p:nvSpPr>
          <p:spPr bwMode="auto">
            <a:xfrm>
              <a:off x="1066" y="1071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755650" y="2205038"/>
            <a:ext cx="3168650" cy="2089150"/>
            <a:chOff x="476" y="1116"/>
            <a:chExt cx="1996" cy="1316"/>
          </a:xfrm>
        </p:grpSpPr>
        <p:sp>
          <p:nvSpPr>
            <p:cNvPr id="11278" name="Line 6"/>
            <p:cNvSpPr>
              <a:spLocks noChangeShapeType="1"/>
            </p:cNvSpPr>
            <p:nvPr/>
          </p:nvSpPr>
          <p:spPr bwMode="auto">
            <a:xfrm>
              <a:off x="476" y="1298"/>
              <a:ext cx="91" cy="7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79" name="Line 8"/>
            <p:cNvSpPr>
              <a:spLocks noChangeShapeType="1"/>
            </p:cNvSpPr>
            <p:nvPr/>
          </p:nvSpPr>
          <p:spPr bwMode="auto">
            <a:xfrm>
              <a:off x="567" y="2069"/>
              <a:ext cx="363" cy="36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0" name="Line 10"/>
            <p:cNvSpPr>
              <a:spLocks noChangeShapeType="1"/>
            </p:cNvSpPr>
            <p:nvPr/>
          </p:nvSpPr>
          <p:spPr bwMode="auto">
            <a:xfrm flipV="1">
              <a:off x="476" y="1116"/>
              <a:ext cx="635" cy="18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H="1">
              <a:off x="930" y="2296"/>
              <a:ext cx="1224" cy="1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>
              <a:off x="2154" y="2069"/>
              <a:ext cx="318" cy="22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2472" y="1389"/>
              <a:ext cx="0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1837" y="1116"/>
              <a:ext cx="635" cy="27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>
              <a:off x="1111" y="1116"/>
              <a:ext cx="72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6" name="Line 47"/>
            <p:cNvSpPr>
              <a:spLocks noChangeShapeType="1"/>
            </p:cNvSpPr>
            <p:nvPr/>
          </p:nvSpPr>
          <p:spPr bwMode="auto">
            <a:xfrm flipH="1">
              <a:off x="1292" y="1434"/>
              <a:ext cx="363" cy="63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287" name="Line 48"/>
            <p:cNvSpPr>
              <a:spLocks noChangeShapeType="1"/>
            </p:cNvSpPr>
            <p:nvPr/>
          </p:nvSpPr>
          <p:spPr bwMode="auto">
            <a:xfrm flipH="1">
              <a:off x="1292" y="1434"/>
              <a:ext cx="3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72" name="Oval 45"/>
          <p:cNvSpPr>
            <a:spLocks noChangeArrowheads="1"/>
          </p:cNvSpPr>
          <p:nvPr/>
        </p:nvSpPr>
        <p:spPr bwMode="auto">
          <a:xfrm>
            <a:off x="2555875" y="2638425"/>
            <a:ext cx="144463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3" name="Text Box 50"/>
          <p:cNvSpPr txBox="1">
            <a:spLocks noChangeArrowheads="1"/>
          </p:cNvSpPr>
          <p:nvPr/>
        </p:nvSpPr>
        <p:spPr bwMode="auto">
          <a:xfrm>
            <a:off x="4140200" y="1773238"/>
            <a:ext cx="4465638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Mesh</a:t>
            </a:r>
            <a:r>
              <a:rPr lang="en-US" altLang="ja-JP"/>
              <a:t>: straight-line graph embedded in R</a:t>
            </a:r>
            <a:r>
              <a:rPr lang="en-US" altLang="ja-JP" baseline="30000"/>
              <a:t>3</a:t>
            </a:r>
          </a:p>
        </p:txBody>
      </p:sp>
      <p:sp>
        <p:nvSpPr>
          <p:cNvPr id="197683" name="Text Box 51"/>
          <p:cNvSpPr txBox="1">
            <a:spLocks noChangeArrowheads="1"/>
          </p:cNvSpPr>
          <p:nvPr/>
        </p:nvSpPr>
        <p:spPr bwMode="auto">
          <a:xfrm>
            <a:off x="4140200" y="2781300"/>
            <a:ext cx="4465638" cy="180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>
                <a:solidFill>
                  <a:schemeClr val="accent2"/>
                </a:solidFill>
              </a:rPr>
              <a:t>Boundary</a:t>
            </a:r>
            <a:r>
              <a:rPr lang="en-US" altLang="ja-JP"/>
              <a:t> edge: adjacent to exactly </a:t>
            </a:r>
            <a:r>
              <a:rPr lang="en-US" altLang="ja-JP" i="1"/>
              <a:t>one</a:t>
            </a:r>
            <a:r>
              <a:rPr lang="en-US" altLang="ja-JP"/>
              <a:t> face</a:t>
            </a:r>
          </a:p>
          <a:p>
            <a:pPr eaLnBrk="1" hangingPunct="1"/>
            <a:r>
              <a:rPr lang="en-US" altLang="ja-JP" b="1">
                <a:solidFill>
                  <a:schemeClr val="hlink"/>
                </a:solidFill>
              </a:rPr>
              <a:t>Regular</a:t>
            </a:r>
            <a:r>
              <a:rPr lang="en-US" altLang="ja-JP"/>
              <a:t> edge: adjacent to exactly </a:t>
            </a:r>
            <a:r>
              <a:rPr lang="en-US" altLang="ja-JP" i="1"/>
              <a:t>two</a:t>
            </a:r>
            <a:r>
              <a:rPr lang="en-US" altLang="ja-JP"/>
              <a:t> faces</a:t>
            </a:r>
          </a:p>
          <a:p>
            <a:pPr eaLnBrk="1" hangingPunct="1"/>
            <a:r>
              <a:rPr lang="en-US" altLang="ja-JP" b="1">
                <a:solidFill>
                  <a:srgbClr val="006600"/>
                </a:solidFill>
              </a:rPr>
              <a:t>Singular</a:t>
            </a:r>
            <a:r>
              <a:rPr lang="en-US" altLang="ja-JP"/>
              <a:t> edge: adjacent to more than </a:t>
            </a:r>
            <a:r>
              <a:rPr lang="en-US" altLang="ja-JP" i="1"/>
              <a:t>two</a:t>
            </a:r>
            <a:r>
              <a:rPr lang="en-US" altLang="ja-JP"/>
              <a:t> faces</a:t>
            </a:r>
            <a:endParaRPr lang="en-US" altLang="ja-JP" baseline="30000"/>
          </a:p>
        </p:txBody>
      </p:sp>
      <p:sp>
        <p:nvSpPr>
          <p:cNvPr id="11275" name="Text Box 55"/>
          <p:cNvSpPr txBox="1">
            <a:spLocks noChangeArrowheads="1"/>
          </p:cNvSpPr>
          <p:nvPr/>
        </p:nvSpPr>
        <p:spPr bwMode="auto">
          <a:xfrm>
            <a:off x="4140200" y="4868863"/>
            <a:ext cx="4465638" cy="1223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Closed </a:t>
            </a:r>
            <a:r>
              <a:rPr lang="en-US" altLang="ja-JP"/>
              <a:t>Mesh: mesh with no boundary edges</a:t>
            </a:r>
          </a:p>
          <a:p>
            <a:pPr eaLnBrk="1" hangingPunct="1"/>
            <a:r>
              <a:rPr lang="en-US" altLang="ja-JP" b="1"/>
              <a:t>Manifold</a:t>
            </a:r>
            <a:r>
              <a:rPr lang="en-US" altLang="ja-JP"/>
              <a:t> Mesh: mesh with no singular edges</a:t>
            </a:r>
            <a:endParaRPr lang="en-US" altLang="ja-JP" baseline="30000"/>
          </a:p>
        </p:txBody>
      </p:sp>
      <p:sp>
        <p:nvSpPr>
          <p:cNvPr id="11276" name="Text Box 86"/>
          <p:cNvSpPr txBox="1">
            <a:spLocks noChangeArrowheads="1"/>
          </p:cNvSpPr>
          <p:nvPr/>
        </p:nvSpPr>
        <p:spPr bwMode="auto">
          <a:xfrm>
            <a:off x="1187450" y="4868863"/>
            <a:ext cx="2325688" cy="6508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/>
              <a:t>Corners </a:t>
            </a:r>
            <a:r>
              <a:rPr lang="en-US" altLang="ja-JP">
                <a:sym typeface="Symbol" pitchFamily="18" charset="2"/>
              </a:rPr>
              <a:t> V x F</a:t>
            </a:r>
          </a:p>
          <a:p>
            <a:pPr eaLnBrk="1" hangingPunct="1"/>
            <a:r>
              <a:rPr lang="en-US" altLang="ja-JP">
                <a:sym typeface="Symbol" pitchFamily="18" charset="2"/>
              </a:rPr>
              <a:t>Half-edges  E x F</a:t>
            </a:r>
          </a:p>
        </p:txBody>
      </p:sp>
      <p:sp>
        <p:nvSpPr>
          <p:cNvPr id="11277" name="スライド番号プレースホルダ 7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B71F2D5-F842-4572-A1E5-354ABA21D9A3}" type="slidenum">
              <a:rPr kumimoji="0" lang="en-US" altLang="ja-JP" smtClean="0"/>
              <a:pPr eaLnBrk="1" hangingPunct="1"/>
              <a:t>3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Materials</a:t>
            </a:r>
            <a:endParaRPr lang="ja-JP" altLang="en-US" smtClean="0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46246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Material</a:t>
            </a:r>
          </a:p>
          <a:p>
            <a:pPr lvl="1">
              <a:defRPr/>
            </a:pPr>
            <a:r>
              <a:rPr lang="en-US" altLang="zh-TW" dirty="0" smtClean="0"/>
              <a:t>Ambient</a:t>
            </a:r>
          </a:p>
          <a:p>
            <a:pPr lvl="2">
              <a:defRPr/>
            </a:pPr>
            <a:r>
              <a:rPr lang="en-US" altLang="zh-TW" dirty="0" smtClean="0"/>
              <a:t>Environment</a:t>
            </a:r>
          </a:p>
          <a:p>
            <a:pPr lvl="2">
              <a:defRPr/>
            </a:pPr>
            <a:r>
              <a:rPr lang="en-US" altLang="zh-TW" dirty="0" smtClean="0"/>
              <a:t>Non-lighted area</a:t>
            </a:r>
          </a:p>
          <a:p>
            <a:pPr lvl="1">
              <a:defRPr/>
            </a:pPr>
            <a:r>
              <a:rPr lang="en-US" altLang="zh-TW" dirty="0" smtClean="0"/>
              <a:t>Diffuse</a:t>
            </a:r>
          </a:p>
          <a:p>
            <a:pPr lvl="2">
              <a:defRPr/>
            </a:pPr>
            <a:r>
              <a:rPr lang="en-US" altLang="zh-TW" dirty="0" smtClean="0"/>
              <a:t>Dynamic lighting</a:t>
            </a:r>
          </a:p>
          <a:p>
            <a:pPr lvl="1">
              <a:defRPr/>
            </a:pPr>
            <a:r>
              <a:rPr lang="en-US" altLang="zh-TW" dirty="0" smtClean="0"/>
              <a:t>Emissive</a:t>
            </a:r>
          </a:p>
          <a:p>
            <a:pPr lvl="2">
              <a:defRPr/>
            </a:pPr>
            <a:r>
              <a:rPr lang="en-US" altLang="zh-TW" dirty="0" smtClean="0"/>
              <a:t>Self-lighting</a:t>
            </a:r>
          </a:p>
          <a:p>
            <a:pPr lvl="1">
              <a:defRPr/>
            </a:pPr>
            <a:r>
              <a:rPr lang="en-US" altLang="zh-TW" dirty="0" err="1" smtClean="0"/>
              <a:t>Specular</a:t>
            </a:r>
            <a:r>
              <a:rPr lang="en-US" altLang="zh-TW" dirty="0" smtClean="0"/>
              <a:t> with </a:t>
            </a:r>
            <a:r>
              <a:rPr lang="en-US" altLang="zh-TW" dirty="0" err="1" smtClean="0"/>
              <a:t>shineness</a:t>
            </a:r>
            <a:endParaRPr lang="en-US" altLang="zh-TW" dirty="0" smtClean="0"/>
          </a:p>
          <a:p>
            <a:pPr lvl="2">
              <a:defRPr/>
            </a:pPr>
            <a:r>
              <a:rPr lang="en-US" altLang="zh-TW" dirty="0" smtClean="0"/>
              <a:t>Hi-light</a:t>
            </a:r>
          </a:p>
          <a:p>
            <a:pPr lvl="2">
              <a:defRPr/>
            </a:pPr>
            <a:r>
              <a:rPr lang="en-US" altLang="zh-TW" dirty="0" smtClean="0"/>
              <a:t>View-dependent</a:t>
            </a:r>
          </a:p>
          <a:p>
            <a:pPr lvl="2">
              <a:defRPr/>
            </a:pPr>
            <a:r>
              <a:rPr lang="en-US" altLang="zh-TW" dirty="0" smtClean="0"/>
              <a:t>Not good for hardware rendering</a:t>
            </a:r>
          </a:p>
          <a:p>
            <a:pPr>
              <a:defRPr/>
            </a:pPr>
            <a:r>
              <a:rPr lang="zh-TW" altLang="en-US" dirty="0" smtClean="0"/>
              <a:t>L</a:t>
            </a:r>
            <a:r>
              <a:rPr lang="en-US" altLang="zh-TW" dirty="0" err="1" smtClean="0"/>
              <a:t>ocal</a:t>
            </a:r>
            <a:r>
              <a:rPr lang="en-US" altLang="zh-TW" dirty="0" smtClean="0"/>
              <a:t> illumination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643063"/>
            <a:ext cx="21367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スライド番号プレースホルダ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A9BD47F-4684-47ED-8357-3E80565760DB}" type="slidenum">
              <a:rPr kumimoji="0" lang="en-US" altLang="ja-JP" smtClean="0"/>
              <a:pPr eaLnBrk="1" hangingPunct="1"/>
              <a:t>39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Textures</a:t>
            </a:r>
            <a:endParaRPr lang="ja-JP" altLang="en-US" smtClean="0"/>
          </a:p>
        </p:txBody>
      </p:sp>
      <p:sp>
        <p:nvSpPr>
          <p:cNvPr id="45059" name="コンテンツ プレースホル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Textures</a:t>
            </a:r>
          </a:p>
          <a:p>
            <a:pPr lvl="1"/>
            <a:r>
              <a:rPr lang="en-US" altLang="zh-TW" smtClean="0"/>
              <a:t>Single texture</a:t>
            </a:r>
          </a:p>
          <a:p>
            <a:pPr lvl="1"/>
            <a:r>
              <a:rPr lang="en-US" altLang="zh-TW" smtClean="0"/>
              <a:t>Texture coordinate animation</a:t>
            </a:r>
          </a:p>
          <a:p>
            <a:pPr lvl="1"/>
            <a:r>
              <a:rPr lang="en-US" altLang="zh-TW" smtClean="0"/>
              <a:t>Texture animation</a:t>
            </a:r>
          </a:p>
          <a:p>
            <a:pPr lvl="1"/>
            <a:r>
              <a:rPr lang="en-US" altLang="zh-TW" smtClean="0"/>
              <a:t>Multiple textures</a:t>
            </a:r>
          </a:p>
          <a:p>
            <a:pPr lvl="1"/>
            <a:r>
              <a:rPr lang="en-US" altLang="zh-TW" smtClean="0"/>
              <a:t>Alphamap</a:t>
            </a:r>
            <a:endParaRPr lang="zh-TW" altLang="zh-TW" smtClean="0"/>
          </a:p>
          <a:p>
            <a:endParaRPr lang="ja-JP" alt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643063"/>
            <a:ext cx="201612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Freeform 5"/>
          <p:cNvSpPr>
            <a:spLocks/>
          </p:cNvSpPr>
          <p:nvPr/>
        </p:nvSpPr>
        <p:spPr bwMode="auto">
          <a:xfrm>
            <a:off x="4454525" y="4333875"/>
            <a:ext cx="3467100" cy="1952625"/>
          </a:xfrm>
          <a:custGeom>
            <a:avLst/>
            <a:gdLst>
              <a:gd name="T0" fmla="*/ 2147483647 w 2184"/>
              <a:gd name="T1" fmla="*/ 0 h 1230"/>
              <a:gd name="T2" fmla="*/ 0 w 2184"/>
              <a:gd name="T3" fmla="*/ 2147483647 h 1230"/>
              <a:gd name="T4" fmla="*/ 2147483647 w 2184"/>
              <a:gd name="T5" fmla="*/ 2147483647 h 1230"/>
              <a:gd name="T6" fmla="*/ 2147483647 w 2184"/>
              <a:gd name="T7" fmla="*/ 2147483647 h 1230"/>
              <a:gd name="T8" fmla="*/ 2147483647 w 2184"/>
              <a:gd name="T9" fmla="*/ 2147483647 h 1230"/>
              <a:gd name="T10" fmla="*/ 2147483647 w 2184"/>
              <a:gd name="T11" fmla="*/ 2147483647 h 1230"/>
              <a:gd name="T12" fmla="*/ 2147483647 w 2184"/>
              <a:gd name="T13" fmla="*/ 2147483647 h 1230"/>
              <a:gd name="T14" fmla="*/ 2147483647 w 2184"/>
              <a:gd name="T15" fmla="*/ 2147483647 h 1230"/>
              <a:gd name="T16" fmla="*/ 2147483647 w 2184"/>
              <a:gd name="T17" fmla="*/ 0 h 12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84"/>
              <a:gd name="T28" fmla="*/ 0 h 1230"/>
              <a:gd name="T29" fmla="*/ 2184 w 2184"/>
              <a:gd name="T30" fmla="*/ 1230 h 12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84" h="1230">
                <a:moveTo>
                  <a:pt x="654" y="0"/>
                </a:moveTo>
                <a:lnTo>
                  <a:pt x="0" y="402"/>
                </a:lnTo>
                <a:lnTo>
                  <a:pt x="834" y="624"/>
                </a:lnTo>
                <a:lnTo>
                  <a:pt x="1338" y="906"/>
                </a:lnTo>
                <a:lnTo>
                  <a:pt x="1662" y="1230"/>
                </a:lnTo>
                <a:lnTo>
                  <a:pt x="2184" y="780"/>
                </a:lnTo>
                <a:lnTo>
                  <a:pt x="1704" y="408"/>
                </a:lnTo>
                <a:lnTo>
                  <a:pt x="1206" y="162"/>
                </a:lnTo>
                <a:lnTo>
                  <a:pt x="654" y="0"/>
                </a:lnTo>
                <a:close/>
              </a:path>
            </a:pathLst>
          </a:custGeom>
          <a:solidFill>
            <a:schemeClr val="tx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2" name="Freeform 6" descr="白色大理石"/>
          <p:cNvSpPr>
            <a:spLocks/>
          </p:cNvSpPr>
          <p:nvPr/>
        </p:nvSpPr>
        <p:spPr bwMode="auto">
          <a:xfrm>
            <a:off x="4540250" y="4095750"/>
            <a:ext cx="3467100" cy="1952625"/>
          </a:xfrm>
          <a:custGeom>
            <a:avLst/>
            <a:gdLst>
              <a:gd name="T0" fmla="*/ 2147483647 w 2184"/>
              <a:gd name="T1" fmla="*/ 0 h 1230"/>
              <a:gd name="T2" fmla="*/ 0 w 2184"/>
              <a:gd name="T3" fmla="*/ 2147483647 h 1230"/>
              <a:gd name="T4" fmla="*/ 2147483647 w 2184"/>
              <a:gd name="T5" fmla="*/ 2147483647 h 1230"/>
              <a:gd name="T6" fmla="*/ 2147483647 w 2184"/>
              <a:gd name="T7" fmla="*/ 2147483647 h 1230"/>
              <a:gd name="T8" fmla="*/ 2147483647 w 2184"/>
              <a:gd name="T9" fmla="*/ 2147483647 h 1230"/>
              <a:gd name="T10" fmla="*/ 2147483647 w 2184"/>
              <a:gd name="T11" fmla="*/ 2147483647 h 1230"/>
              <a:gd name="T12" fmla="*/ 2147483647 w 2184"/>
              <a:gd name="T13" fmla="*/ 2147483647 h 1230"/>
              <a:gd name="T14" fmla="*/ 2147483647 w 2184"/>
              <a:gd name="T15" fmla="*/ 2147483647 h 1230"/>
              <a:gd name="T16" fmla="*/ 2147483647 w 2184"/>
              <a:gd name="T17" fmla="*/ 0 h 12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84"/>
              <a:gd name="T28" fmla="*/ 0 h 1230"/>
              <a:gd name="T29" fmla="*/ 2184 w 2184"/>
              <a:gd name="T30" fmla="*/ 1230 h 12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84" h="1230">
                <a:moveTo>
                  <a:pt x="654" y="0"/>
                </a:moveTo>
                <a:lnTo>
                  <a:pt x="0" y="402"/>
                </a:lnTo>
                <a:lnTo>
                  <a:pt x="834" y="624"/>
                </a:lnTo>
                <a:lnTo>
                  <a:pt x="1338" y="906"/>
                </a:lnTo>
                <a:lnTo>
                  <a:pt x="1662" y="1230"/>
                </a:lnTo>
                <a:lnTo>
                  <a:pt x="2184" y="780"/>
                </a:lnTo>
                <a:lnTo>
                  <a:pt x="1704" y="408"/>
                </a:lnTo>
                <a:lnTo>
                  <a:pt x="1206" y="162"/>
                </a:lnTo>
                <a:lnTo>
                  <a:pt x="654" y="0"/>
                </a:lnTo>
                <a:close/>
              </a:path>
            </a:pathLst>
          </a:custGeom>
          <a:blipFill dpi="0" rotWithShape="0">
            <a:blip r:embed="rId4"/>
            <a:srcRect/>
            <a:tile tx="0" ty="0" sx="100000" sy="100000" flip="none" algn="tl"/>
          </a:blipFill>
          <a:ln w="12700" cap="sq">
            <a:solidFill>
              <a:schemeClr val="tx1"/>
            </a:solidFill>
            <a:round/>
            <a:headEnd type="none" w="sm" len="sm"/>
            <a:tailEnd type="none" w="sm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3" name="Freeform 7"/>
          <p:cNvSpPr>
            <a:spLocks/>
          </p:cNvSpPr>
          <p:nvPr/>
        </p:nvSpPr>
        <p:spPr bwMode="auto">
          <a:xfrm>
            <a:off x="4692650" y="3838575"/>
            <a:ext cx="3467100" cy="1952625"/>
          </a:xfrm>
          <a:custGeom>
            <a:avLst/>
            <a:gdLst>
              <a:gd name="T0" fmla="*/ 2147483647 w 2184"/>
              <a:gd name="T1" fmla="*/ 0 h 1230"/>
              <a:gd name="T2" fmla="*/ 0 w 2184"/>
              <a:gd name="T3" fmla="*/ 2147483647 h 1230"/>
              <a:gd name="T4" fmla="*/ 2147483647 w 2184"/>
              <a:gd name="T5" fmla="*/ 2147483647 h 1230"/>
              <a:gd name="T6" fmla="*/ 2147483647 w 2184"/>
              <a:gd name="T7" fmla="*/ 2147483647 h 1230"/>
              <a:gd name="T8" fmla="*/ 2147483647 w 2184"/>
              <a:gd name="T9" fmla="*/ 2147483647 h 1230"/>
              <a:gd name="T10" fmla="*/ 2147483647 w 2184"/>
              <a:gd name="T11" fmla="*/ 2147483647 h 1230"/>
              <a:gd name="T12" fmla="*/ 2147483647 w 2184"/>
              <a:gd name="T13" fmla="*/ 2147483647 h 1230"/>
              <a:gd name="T14" fmla="*/ 2147483647 w 2184"/>
              <a:gd name="T15" fmla="*/ 2147483647 h 1230"/>
              <a:gd name="T16" fmla="*/ 2147483647 w 2184"/>
              <a:gd name="T17" fmla="*/ 0 h 12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84"/>
              <a:gd name="T28" fmla="*/ 0 h 1230"/>
              <a:gd name="T29" fmla="*/ 2184 w 2184"/>
              <a:gd name="T30" fmla="*/ 1230 h 12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84" h="1230">
                <a:moveTo>
                  <a:pt x="654" y="0"/>
                </a:moveTo>
                <a:lnTo>
                  <a:pt x="0" y="402"/>
                </a:lnTo>
                <a:lnTo>
                  <a:pt x="834" y="624"/>
                </a:lnTo>
                <a:lnTo>
                  <a:pt x="1338" y="906"/>
                </a:lnTo>
                <a:lnTo>
                  <a:pt x="1662" y="1230"/>
                </a:lnTo>
                <a:lnTo>
                  <a:pt x="2184" y="780"/>
                </a:lnTo>
                <a:lnTo>
                  <a:pt x="1704" y="408"/>
                </a:lnTo>
                <a:lnTo>
                  <a:pt x="1206" y="162"/>
                </a:lnTo>
                <a:lnTo>
                  <a:pt x="654" y="0"/>
                </a:lnTo>
                <a:close/>
              </a:path>
            </a:pathLst>
          </a:custGeom>
          <a:gradFill rotWithShape="0">
            <a:gsLst>
              <a:gs pos="0">
                <a:srgbClr val="555555"/>
              </a:gs>
              <a:gs pos="100000">
                <a:srgbClr val="FFFFFF"/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lg"/>
          </a:ln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790700" y="5745163"/>
            <a:ext cx="3549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/>
              <a:t>Material or vertex colors</a:t>
            </a: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V="1">
            <a:off x="5340350" y="5400675"/>
            <a:ext cx="381000" cy="4381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1285875" y="4802188"/>
            <a:ext cx="269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/>
              <a:t>Base color texture</a:t>
            </a:r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3968750" y="4791075"/>
            <a:ext cx="571500" cy="1905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7610475" y="366871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/>
              <a:t>Lightmap</a:t>
            </a:r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7159625" y="3962400"/>
            <a:ext cx="466725" cy="3143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5070" name="スライド番号プレースホルダ 2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7C3278A-38A2-4A57-B67F-EC4AC8FAD4C5}" type="slidenum">
              <a:rPr kumimoji="0" lang="en-US" altLang="ja-JP" smtClean="0"/>
              <a:pPr eaLnBrk="1" hangingPunct="1"/>
              <a:t>40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Shaders</a:t>
            </a:r>
            <a:endParaRPr lang="ja-JP" altLang="en-US" smtClean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altLang="zh-TW" dirty="0" smtClean="0"/>
              <a:t>Programmable shading language</a:t>
            </a:r>
          </a:p>
          <a:p>
            <a:pPr lvl="1">
              <a:defRPr/>
            </a:pPr>
            <a:r>
              <a:rPr lang="en-US" altLang="zh-TW" dirty="0" smtClean="0"/>
              <a:t>Vertex </a:t>
            </a:r>
            <a:r>
              <a:rPr lang="en-US" altLang="zh-TW" dirty="0" err="1" smtClean="0"/>
              <a:t>shader</a:t>
            </a:r>
            <a:endParaRPr lang="en-US" altLang="zh-TW" dirty="0" smtClean="0"/>
          </a:p>
          <a:p>
            <a:pPr lvl="1">
              <a:defRPr/>
            </a:pPr>
            <a:r>
              <a:rPr lang="zh-TW" altLang="en-US" dirty="0" smtClean="0"/>
              <a:t>P</a:t>
            </a:r>
            <a:r>
              <a:rPr lang="en-US" altLang="zh-TW" dirty="0" err="1" smtClean="0"/>
              <a:t>ixel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shader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Procedural way to implement some process of rendering</a:t>
            </a:r>
          </a:p>
          <a:p>
            <a:pPr lvl="1">
              <a:defRPr/>
            </a:pPr>
            <a:r>
              <a:rPr lang="en-US" altLang="zh-TW" dirty="0" smtClean="0"/>
              <a:t>Transformation</a:t>
            </a:r>
          </a:p>
          <a:p>
            <a:pPr lvl="1">
              <a:defRPr/>
            </a:pPr>
            <a:r>
              <a:rPr lang="en-US" altLang="zh-TW" dirty="0" smtClean="0"/>
              <a:t>Lighting</a:t>
            </a:r>
          </a:p>
          <a:p>
            <a:pPr lvl="1">
              <a:defRPr/>
            </a:pPr>
            <a:r>
              <a:rPr lang="en-US" altLang="zh-TW" dirty="0" smtClean="0"/>
              <a:t>Texturing</a:t>
            </a:r>
          </a:p>
          <a:p>
            <a:pPr lvl="1">
              <a:defRPr/>
            </a:pPr>
            <a:r>
              <a:rPr lang="en-US" altLang="zh-TW" dirty="0" smtClean="0"/>
              <a:t>BRDF</a:t>
            </a:r>
          </a:p>
          <a:p>
            <a:pPr lvl="1">
              <a:defRPr/>
            </a:pPr>
            <a:r>
              <a:rPr lang="en-US" altLang="zh-TW" dirty="0" smtClean="0"/>
              <a:t>Rasterization</a:t>
            </a:r>
          </a:p>
          <a:p>
            <a:pPr lvl="1">
              <a:defRPr/>
            </a:pPr>
            <a:r>
              <a:rPr lang="en-US" altLang="zh-TW" dirty="0" smtClean="0"/>
              <a:t>Pixel fill-in</a:t>
            </a:r>
          </a:p>
          <a:p>
            <a:pPr lvl="1">
              <a:defRPr/>
            </a:pPr>
            <a:r>
              <a:rPr lang="zh-TW" altLang="en-US" dirty="0" smtClean="0"/>
              <a:t>P</a:t>
            </a:r>
            <a:r>
              <a:rPr lang="en-US" altLang="zh-TW" dirty="0" err="1" smtClean="0"/>
              <a:t>ost</a:t>
            </a:r>
            <a:r>
              <a:rPr lang="en-US" altLang="zh-TW" dirty="0" smtClean="0"/>
              <a:t>-processing for rendering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6084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D394CEA6-A52D-43FD-B3B1-30CB5CF22DA9}" type="slidenum">
              <a:rPr kumimoji="0" lang="zh-TW" altLang="en-US" smtClean="0"/>
              <a:pPr algn="ctr" eaLnBrk="1" hangingPunct="1"/>
              <a:t>41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Shader Pipeline</a:t>
            </a:r>
            <a:endParaRPr lang="ja-JP" altLang="en-US" smtClean="0"/>
          </a:p>
        </p:txBody>
      </p:sp>
      <p:sp>
        <p:nvSpPr>
          <p:cNvPr id="4710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B57FA9C-C8AE-482A-94DF-EDC0FF236D11}" type="slidenum">
              <a:rPr kumimoji="0" lang="zh-TW" altLang="en-US" smtClean="0"/>
              <a:pPr eaLnBrk="1" hangingPunct="1"/>
              <a:t>42</a:t>
            </a:fld>
            <a:endParaRPr kumimoji="0" lang="en-US" altLang="zh-TW" smtClean="0"/>
          </a:p>
        </p:txBody>
      </p:sp>
      <p:sp>
        <p:nvSpPr>
          <p:cNvPr id="47108" name="Rectangle 2"/>
          <p:cNvSpPr>
            <a:spLocks noChangeArrowheads="1"/>
          </p:cNvSpPr>
          <p:nvPr/>
        </p:nvSpPr>
        <p:spPr bwMode="auto">
          <a:xfrm>
            <a:off x="2687638" y="4162425"/>
            <a:ext cx="3657600" cy="2057400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09" name="Rectangle 3"/>
          <p:cNvSpPr>
            <a:spLocks noChangeArrowheads="1"/>
          </p:cNvSpPr>
          <p:nvPr/>
        </p:nvSpPr>
        <p:spPr bwMode="auto">
          <a:xfrm>
            <a:off x="2687638" y="2105025"/>
            <a:ext cx="3657600" cy="1981200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2916238" y="1571625"/>
            <a:ext cx="1371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Vertex Data</a:t>
            </a: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4745038" y="1571625"/>
            <a:ext cx="14478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Topology Data</a:t>
            </a:r>
          </a:p>
        </p:txBody>
      </p:sp>
      <p:sp>
        <p:nvSpPr>
          <p:cNvPr id="47112" name="Rectangle 6"/>
          <p:cNvSpPr>
            <a:spLocks noChangeArrowheads="1"/>
          </p:cNvSpPr>
          <p:nvPr/>
        </p:nvSpPr>
        <p:spPr bwMode="auto">
          <a:xfrm>
            <a:off x="2916238" y="2409825"/>
            <a:ext cx="13716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Classic</a:t>
            </a:r>
          </a:p>
          <a:p>
            <a:pPr algn="ctr"/>
            <a:r>
              <a:rPr lang="en-US" altLang="zh-TW" sz="1600">
                <a:latin typeface="Arial" pitchFamily="34" charset="0"/>
              </a:rPr>
              <a:t>Transform &amp;</a:t>
            </a:r>
          </a:p>
          <a:p>
            <a:pPr algn="ctr"/>
            <a:r>
              <a:rPr lang="en-US" altLang="zh-TW" sz="1600">
                <a:latin typeface="Arial" pitchFamily="34" charset="0"/>
              </a:rPr>
              <a:t>Lighting</a:t>
            </a:r>
          </a:p>
        </p:txBody>
      </p:sp>
      <p:sp>
        <p:nvSpPr>
          <p:cNvPr id="47113" name="Rectangle 7"/>
          <p:cNvSpPr>
            <a:spLocks noChangeArrowheads="1"/>
          </p:cNvSpPr>
          <p:nvPr/>
        </p:nvSpPr>
        <p:spPr bwMode="auto">
          <a:xfrm>
            <a:off x="4745038" y="2714625"/>
            <a:ext cx="1447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Vertex Shader</a:t>
            </a:r>
          </a:p>
        </p:txBody>
      </p:sp>
      <p:sp>
        <p:nvSpPr>
          <p:cNvPr id="47114" name="Rectangle 8"/>
          <p:cNvSpPr>
            <a:spLocks noChangeArrowheads="1"/>
          </p:cNvSpPr>
          <p:nvPr/>
        </p:nvSpPr>
        <p:spPr bwMode="auto">
          <a:xfrm>
            <a:off x="2916238" y="3705225"/>
            <a:ext cx="32766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Clipping &amp; Viewport Mapping</a:t>
            </a:r>
          </a:p>
        </p:txBody>
      </p:sp>
      <p:sp>
        <p:nvSpPr>
          <p:cNvPr id="47115" name="Line 9"/>
          <p:cNvSpPr>
            <a:spLocks noChangeShapeType="1"/>
          </p:cNvSpPr>
          <p:nvPr/>
        </p:nvSpPr>
        <p:spPr bwMode="auto">
          <a:xfrm>
            <a:off x="3602038" y="1876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16" name="Line 10"/>
          <p:cNvSpPr>
            <a:spLocks noChangeShapeType="1"/>
          </p:cNvSpPr>
          <p:nvPr/>
        </p:nvSpPr>
        <p:spPr bwMode="auto">
          <a:xfrm>
            <a:off x="5430838" y="18764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17" name="Line 11"/>
          <p:cNvSpPr>
            <a:spLocks noChangeShapeType="1"/>
          </p:cNvSpPr>
          <p:nvPr/>
        </p:nvSpPr>
        <p:spPr bwMode="auto">
          <a:xfrm>
            <a:off x="3602038" y="20288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18" name="Line 12"/>
          <p:cNvSpPr>
            <a:spLocks noChangeShapeType="1"/>
          </p:cNvSpPr>
          <p:nvPr/>
        </p:nvSpPr>
        <p:spPr bwMode="auto">
          <a:xfrm>
            <a:off x="4516438" y="20288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19" name="Line 13"/>
          <p:cNvSpPr>
            <a:spLocks noChangeShapeType="1"/>
          </p:cNvSpPr>
          <p:nvPr/>
        </p:nvSpPr>
        <p:spPr bwMode="auto">
          <a:xfrm>
            <a:off x="3602038" y="21812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0" name="Line 14"/>
          <p:cNvSpPr>
            <a:spLocks noChangeShapeType="1"/>
          </p:cNvSpPr>
          <p:nvPr/>
        </p:nvSpPr>
        <p:spPr bwMode="auto">
          <a:xfrm>
            <a:off x="3602038" y="2181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1" name="Line 15"/>
          <p:cNvSpPr>
            <a:spLocks noChangeShapeType="1"/>
          </p:cNvSpPr>
          <p:nvPr/>
        </p:nvSpPr>
        <p:spPr bwMode="auto">
          <a:xfrm>
            <a:off x="5430838" y="21812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2" name="Line 16"/>
          <p:cNvSpPr>
            <a:spLocks noChangeShapeType="1"/>
          </p:cNvSpPr>
          <p:nvPr/>
        </p:nvSpPr>
        <p:spPr bwMode="auto">
          <a:xfrm>
            <a:off x="3602038" y="33242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3" name="Line 17"/>
          <p:cNvSpPr>
            <a:spLocks noChangeShapeType="1"/>
          </p:cNvSpPr>
          <p:nvPr/>
        </p:nvSpPr>
        <p:spPr bwMode="auto">
          <a:xfrm>
            <a:off x="5430838" y="30194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4" name="Line 18"/>
          <p:cNvSpPr>
            <a:spLocks noChangeShapeType="1"/>
          </p:cNvSpPr>
          <p:nvPr/>
        </p:nvSpPr>
        <p:spPr bwMode="auto">
          <a:xfrm>
            <a:off x="3602038" y="34766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5" name="Line 19"/>
          <p:cNvSpPr>
            <a:spLocks noChangeShapeType="1"/>
          </p:cNvSpPr>
          <p:nvPr/>
        </p:nvSpPr>
        <p:spPr bwMode="auto">
          <a:xfrm>
            <a:off x="4516438" y="3476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6" name="Rectangle 20"/>
          <p:cNvSpPr>
            <a:spLocks noChangeArrowheads="1"/>
          </p:cNvSpPr>
          <p:nvPr/>
        </p:nvSpPr>
        <p:spPr bwMode="auto">
          <a:xfrm>
            <a:off x="2916238" y="4467225"/>
            <a:ext cx="1447800" cy="304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Texturing</a:t>
            </a:r>
          </a:p>
        </p:txBody>
      </p:sp>
      <p:sp>
        <p:nvSpPr>
          <p:cNvPr id="47127" name="Rectangle 21"/>
          <p:cNvSpPr>
            <a:spLocks noChangeArrowheads="1"/>
          </p:cNvSpPr>
          <p:nvPr/>
        </p:nvSpPr>
        <p:spPr bwMode="auto">
          <a:xfrm>
            <a:off x="4745038" y="4467225"/>
            <a:ext cx="1447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Pixel Shader</a:t>
            </a:r>
          </a:p>
        </p:txBody>
      </p:sp>
      <p:sp>
        <p:nvSpPr>
          <p:cNvPr id="47128" name="Line 22"/>
          <p:cNvSpPr>
            <a:spLocks noChangeShapeType="1"/>
          </p:cNvSpPr>
          <p:nvPr/>
        </p:nvSpPr>
        <p:spPr bwMode="auto">
          <a:xfrm>
            <a:off x="4516438" y="4010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29" name="Line 23"/>
          <p:cNvSpPr>
            <a:spLocks noChangeShapeType="1"/>
          </p:cNvSpPr>
          <p:nvPr/>
        </p:nvSpPr>
        <p:spPr bwMode="auto">
          <a:xfrm>
            <a:off x="3602038" y="42386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0" name="Line 24"/>
          <p:cNvSpPr>
            <a:spLocks noChangeShapeType="1"/>
          </p:cNvSpPr>
          <p:nvPr/>
        </p:nvSpPr>
        <p:spPr bwMode="auto">
          <a:xfrm>
            <a:off x="3602038" y="4238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1" name="Line 25"/>
          <p:cNvSpPr>
            <a:spLocks noChangeShapeType="1"/>
          </p:cNvSpPr>
          <p:nvPr/>
        </p:nvSpPr>
        <p:spPr bwMode="auto">
          <a:xfrm>
            <a:off x="5430838" y="42386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2" name="Line 26"/>
          <p:cNvSpPr>
            <a:spLocks noChangeShapeType="1"/>
          </p:cNvSpPr>
          <p:nvPr/>
        </p:nvSpPr>
        <p:spPr bwMode="auto">
          <a:xfrm>
            <a:off x="3602038" y="4772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3" name="Line 27"/>
          <p:cNvSpPr>
            <a:spLocks noChangeShapeType="1"/>
          </p:cNvSpPr>
          <p:nvPr/>
        </p:nvSpPr>
        <p:spPr bwMode="auto">
          <a:xfrm>
            <a:off x="5430838" y="4772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4" name="Line 28"/>
          <p:cNvSpPr>
            <a:spLocks noChangeShapeType="1"/>
          </p:cNvSpPr>
          <p:nvPr/>
        </p:nvSpPr>
        <p:spPr bwMode="auto">
          <a:xfrm>
            <a:off x="3602038" y="492442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5" name="Line 29"/>
          <p:cNvSpPr>
            <a:spLocks noChangeShapeType="1"/>
          </p:cNvSpPr>
          <p:nvPr/>
        </p:nvSpPr>
        <p:spPr bwMode="auto">
          <a:xfrm>
            <a:off x="4516438" y="49244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6" name="Rectangle 30"/>
          <p:cNvSpPr>
            <a:spLocks noChangeArrowheads="1"/>
          </p:cNvSpPr>
          <p:nvPr/>
        </p:nvSpPr>
        <p:spPr bwMode="auto">
          <a:xfrm>
            <a:off x="2916238" y="5153025"/>
            <a:ext cx="3276600" cy="304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Fog</a:t>
            </a:r>
          </a:p>
        </p:txBody>
      </p:sp>
      <p:sp>
        <p:nvSpPr>
          <p:cNvPr id="47137" name="Rectangle 31"/>
          <p:cNvSpPr>
            <a:spLocks noChangeArrowheads="1"/>
          </p:cNvSpPr>
          <p:nvPr/>
        </p:nvSpPr>
        <p:spPr bwMode="auto">
          <a:xfrm>
            <a:off x="2916238" y="5762625"/>
            <a:ext cx="3276600" cy="3048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 type="none" w="sm" len="lg"/>
          </a:ln>
        </p:spPr>
        <p:txBody>
          <a:bodyPr wrap="none" anchor="ctr"/>
          <a:lstStyle/>
          <a:p>
            <a:pPr algn="ctr"/>
            <a:r>
              <a:rPr lang="en-US" altLang="zh-TW" sz="1600">
                <a:latin typeface="Arial" pitchFamily="34" charset="0"/>
              </a:rPr>
              <a:t>Alpha, Stencil, Depth Testing</a:t>
            </a:r>
          </a:p>
        </p:txBody>
      </p:sp>
      <p:sp>
        <p:nvSpPr>
          <p:cNvPr id="47138" name="Line 32"/>
          <p:cNvSpPr>
            <a:spLocks noChangeShapeType="1"/>
          </p:cNvSpPr>
          <p:nvPr/>
        </p:nvSpPr>
        <p:spPr bwMode="auto">
          <a:xfrm>
            <a:off x="4516438" y="54578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47139" name="Text Box 33"/>
          <p:cNvSpPr txBox="1">
            <a:spLocks noChangeArrowheads="1"/>
          </p:cNvSpPr>
          <p:nvPr/>
        </p:nvSpPr>
        <p:spPr bwMode="auto">
          <a:xfrm>
            <a:off x="6643688" y="2773363"/>
            <a:ext cx="129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Geometry</a:t>
            </a:r>
          </a:p>
          <a:p>
            <a:pPr eaLnBrk="1" hangingPunct="1"/>
            <a:r>
              <a:rPr lang="en-US" altLang="zh-TW">
                <a:latin typeface="Arial" pitchFamily="34" charset="0"/>
              </a:rPr>
              <a:t>Stage</a:t>
            </a:r>
          </a:p>
        </p:txBody>
      </p:sp>
      <p:sp>
        <p:nvSpPr>
          <p:cNvPr id="47140" name="Text Box 34"/>
          <p:cNvSpPr txBox="1">
            <a:spLocks noChangeArrowheads="1"/>
          </p:cNvSpPr>
          <p:nvPr/>
        </p:nvSpPr>
        <p:spPr bwMode="auto">
          <a:xfrm>
            <a:off x="6659563" y="4846638"/>
            <a:ext cx="1341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>
                <a:latin typeface="Arial" pitchFamily="34" charset="0"/>
              </a:rPr>
              <a:t>Rasterizer</a:t>
            </a:r>
          </a:p>
          <a:p>
            <a:pPr eaLnBrk="1" hangingPunct="1"/>
            <a:r>
              <a:rPr lang="en-US" altLang="zh-TW">
                <a:latin typeface="Arial" pitchFamily="34" charset="0"/>
              </a:rPr>
              <a:t>Stage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タイトル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Powered by Shaders</a:t>
            </a:r>
            <a:endParaRPr lang="ja-JP" altLang="en-US" smtClean="0"/>
          </a:p>
        </p:txBody>
      </p:sp>
      <p:sp>
        <p:nvSpPr>
          <p:cNvPr id="72192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566738" y="1752600"/>
            <a:ext cx="3924300" cy="4605338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altLang="zh-TW" dirty="0" smtClean="0"/>
              <a:t>Per-pixel lighting</a:t>
            </a:r>
          </a:p>
          <a:p>
            <a:pPr>
              <a:defRPr/>
            </a:pPr>
            <a:r>
              <a:rPr lang="en-US" altLang="zh-TW" dirty="0" smtClean="0"/>
              <a:t>Motion blur</a:t>
            </a:r>
          </a:p>
          <a:p>
            <a:pPr>
              <a:defRPr/>
            </a:pPr>
            <a:r>
              <a:rPr lang="en-US" altLang="zh-TW" dirty="0" smtClean="0"/>
              <a:t>Volume / Height fog</a:t>
            </a:r>
          </a:p>
          <a:p>
            <a:pPr>
              <a:defRPr/>
            </a:pPr>
            <a:r>
              <a:rPr lang="en-US" altLang="zh-TW" dirty="0" smtClean="0"/>
              <a:t>Volume lines</a:t>
            </a:r>
          </a:p>
          <a:p>
            <a:pPr>
              <a:defRPr/>
            </a:pPr>
            <a:r>
              <a:rPr lang="en-US" altLang="zh-TW" dirty="0" smtClean="0"/>
              <a:t>Depth of field</a:t>
            </a:r>
          </a:p>
          <a:p>
            <a:pPr>
              <a:defRPr/>
            </a:pPr>
            <a:r>
              <a:rPr lang="en-US" altLang="zh-TW" dirty="0" smtClean="0"/>
              <a:t>Fur rendering</a:t>
            </a:r>
          </a:p>
          <a:p>
            <a:pPr>
              <a:defRPr/>
            </a:pPr>
            <a:r>
              <a:rPr lang="en-US" altLang="zh-TW" dirty="0" smtClean="0"/>
              <a:t>Reflection / Refraction</a:t>
            </a:r>
          </a:p>
          <a:p>
            <a:pPr>
              <a:defRPr/>
            </a:pPr>
            <a:r>
              <a:rPr lang="en-US" altLang="zh-TW" dirty="0" smtClean="0"/>
              <a:t>NPR</a:t>
            </a:r>
          </a:p>
          <a:p>
            <a:pPr>
              <a:defRPr/>
            </a:pPr>
            <a:r>
              <a:rPr lang="en-US" altLang="zh-TW" dirty="0" smtClean="0"/>
              <a:t>Shadow</a:t>
            </a:r>
          </a:p>
          <a:p>
            <a:pPr>
              <a:defRPr/>
            </a:pPr>
            <a:r>
              <a:rPr lang="en-US" altLang="zh-TW" dirty="0" smtClean="0"/>
              <a:t>Linear algebra operators</a:t>
            </a:r>
          </a:p>
          <a:p>
            <a:pPr>
              <a:defRPr/>
            </a:pPr>
            <a:r>
              <a:rPr lang="en-US" altLang="zh-TW" dirty="0" err="1" smtClean="0"/>
              <a:t>Perlin</a:t>
            </a:r>
            <a:r>
              <a:rPr lang="en-US" altLang="zh-TW" dirty="0" smtClean="0"/>
              <a:t> noise</a:t>
            </a:r>
          </a:p>
          <a:p>
            <a:pPr>
              <a:defRPr/>
            </a:pPr>
            <a:r>
              <a:rPr lang="en-US" altLang="zh-TW" dirty="0" smtClean="0"/>
              <a:t>Quaternion</a:t>
            </a:r>
          </a:p>
          <a:p>
            <a:pPr>
              <a:defRPr/>
            </a:pPr>
            <a:r>
              <a:rPr lang="en-US" altLang="zh-TW" dirty="0" smtClean="0"/>
              <a:t>Sparse matrix solvers</a:t>
            </a:r>
          </a:p>
          <a:p>
            <a:pPr>
              <a:defRPr/>
            </a:pPr>
            <a:r>
              <a:rPr lang="en-US" altLang="zh-TW" dirty="0" smtClean="0"/>
              <a:t>Skin bone deformation</a:t>
            </a:r>
          </a:p>
          <a:p>
            <a:pPr>
              <a:defRPr/>
            </a:pPr>
            <a:r>
              <a:rPr lang="zh-TW" altLang="en-US" dirty="0" smtClean="0"/>
              <a:t>N</a:t>
            </a:r>
            <a:r>
              <a:rPr lang="en-US" altLang="zh-TW" dirty="0" err="1" smtClean="0"/>
              <a:t>ormal</a:t>
            </a:r>
            <a:r>
              <a:rPr lang="en-US" altLang="zh-TW" dirty="0" smtClean="0"/>
              <a:t> map</a:t>
            </a:r>
          </a:p>
          <a:p>
            <a:pPr>
              <a:defRPr/>
            </a:pPr>
            <a:r>
              <a:rPr lang="zh-TW" altLang="en-US" dirty="0" smtClean="0"/>
              <a:t>D</a:t>
            </a:r>
            <a:r>
              <a:rPr lang="en-US" altLang="zh-TW" dirty="0" err="1" smtClean="0"/>
              <a:t>isplacement</a:t>
            </a:r>
            <a:r>
              <a:rPr lang="en-US" altLang="zh-TW" dirty="0" smtClean="0"/>
              <a:t> map</a:t>
            </a:r>
          </a:p>
          <a:p>
            <a:pPr>
              <a:defRPr/>
            </a:pPr>
            <a:r>
              <a:rPr lang="zh-TW" altLang="en-US" dirty="0" smtClean="0"/>
              <a:t>P</a:t>
            </a:r>
            <a:r>
              <a:rPr lang="en-US" altLang="zh-TW" dirty="0" smtClean="0"/>
              <a:t>article </a:t>
            </a:r>
            <a:r>
              <a:rPr lang="en-US" altLang="zh-TW" dirty="0" err="1" smtClean="0"/>
              <a:t>shader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Procedural Morphing</a:t>
            </a:r>
          </a:p>
          <a:p>
            <a:pPr>
              <a:defRPr/>
            </a:pPr>
            <a:r>
              <a:rPr lang="en-US" altLang="zh-TW" dirty="0" smtClean="0"/>
              <a:t>Water Simulation</a:t>
            </a:r>
            <a:endParaRPr lang="zh-TW" altLang="zh-TW" dirty="0" smtClean="0"/>
          </a:p>
        </p:txBody>
      </p:sp>
      <p:sp>
        <p:nvSpPr>
          <p:cNvPr id="48132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F4CC6C-A192-4830-978C-27068D5457AA}" type="slidenum">
              <a:rPr kumimoji="0" lang="zh-TW" altLang="en-US" smtClean="0"/>
              <a:pPr eaLnBrk="1" hangingPunct="1"/>
              <a:t>43</a:t>
            </a:fld>
            <a:endParaRPr kumimoji="0" lang="en-US" altLang="zh-TW" smtClean="0"/>
          </a:p>
        </p:txBody>
      </p:sp>
      <p:pic>
        <p:nvPicPr>
          <p:cNvPr id="4813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885950"/>
            <a:ext cx="186055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657225"/>
            <a:ext cx="1655763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4076700"/>
            <a:ext cx="19716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5038725"/>
            <a:ext cx="173037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2381250"/>
            <a:ext cx="1495425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4400550"/>
            <a:ext cx="13636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Motion Data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/>
              <a:t>T</a:t>
            </a:r>
            <a:r>
              <a:rPr lang="en-US" altLang="zh-TW" dirty="0" err="1" smtClean="0"/>
              <a:t>ime</a:t>
            </a:r>
            <a:r>
              <a:rPr lang="en-US" altLang="zh-TW" dirty="0" smtClean="0"/>
              <a:t>-dependent data</a:t>
            </a:r>
          </a:p>
          <a:p>
            <a:pPr>
              <a:defRPr/>
            </a:pPr>
            <a:r>
              <a:rPr lang="zh-TW" altLang="en-US" dirty="0" smtClean="0"/>
              <a:t>T</a:t>
            </a:r>
            <a:r>
              <a:rPr lang="en-US" altLang="zh-TW" dirty="0" err="1" smtClean="0"/>
              <a:t>ransformation</a:t>
            </a:r>
            <a:r>
              <a:rPr lang="en-US" altLang="zh-TW" dirty="0" smtClean="0"/>
              <a:t> data</a:t>
            </a:r>
          </a:p>
          <a:p>
            <a:pPr lvl="1">
              <a:defRPr/>
            </a:pPr>
            <a:r>
              <a:rPr lang="zh-TW" altLang="en-US" dirty="0" smtClean="0"/>
              <a:t>P</a:t>
            </a:r>
            <a:r>
              <a:rPr lang="en-US" altLang="zh-TW" dirty="0" err="1" smtClean="0"/>
              <a:t>osition</a:t>
            </a:r>
            <a:endParaRPr lang="en-US" altLang="zh-TW" dirty="0" smtClean="0"/>
          </a:p>
          <a:p>
            <a:pPr lvl="1">
              <a:defRPr/>
            </a:pPr>
            <a:r>
              <a:rPr lang="zh-TW" altLang="en-US" dirty="0" smtClean="0"/>
              <a:t>O</a:t>
            </a:r>
            <a:r>
              <a:rPr lang="en-US" altLang="zh-TW" dirty="0" err="1" smtClean="0"/>
              <a:t>rientation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Formats</a:t>
            </a:r>
          </a:p>
          <a:p>
            <a:pPr lvl="1">
              <a:defRPr/>
            </a:pPr>
            <a:r>
              <a:rPr lang="en-US" altLang="zh-TW" dirty="0" smtClean="0"/>
              <a:t>Pivot</a:t>
            </a:r>
          </a:p>
          <a:p>
            <a:pPr lvl="1">
              <a:defRPr/>
            </a:pPr>
            <a:r>
              <a:rPr lang="en-US" altLang="zh-TW" dirty="0" smtClean="0"/>
              <a:t>Position vector</a:t>
            </a:r>
          </a:p>
          <a:p>
            <a:pPr lvl="1">
              <a:defRPr/>
            </a:pPr>
            <a:r>
              <a:rPr lang="en-US" altLang="zh-TW" dirty="0" smtClean="0"/>
              <a:t>Quaternion</a:t>
            </a:r>
          </a:p>
          <a:p>
            <a:pPr lvl="1">
              <a:defRPr/>
            </a:pPr>
            <a:r>
              <a:rPr lang="en-US" altLang="zh-TW" dirty="0" err="1" smtClean="0"/>
              <a:t>Eurler</a:t>
            </a:r>
            <a:r>
              <a:rPr lang="en-US" altLang="zh-TW" dirty="0" smtClean="0"/>
              <a:t> angles</a:t>
            </a:r>
          </a:p>
          <a:p>
            <a:pPr lvl="1">
              <a:defRPr/>
            </a:pPr>
            <a:r>
              <a:rPr lang="en-US" altLang="zh-TW" dirty="0" smtClean="0"/>
              <a:t>Angular displacement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49156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3124200" y="624522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fld id="{1E871AFB-FD1F-4E3A-B43D-819BFA239C5D}" type="slidenum">
              <a:rPr kumimoji="0" lang="zh-TW" altLang="en-US" smtClean="0"/>
              <a:pPr algn="ctr" eaLnBrk="1" hangingPunct="1"/>
              <a:t>44</a:t>
            </a:fld>
            <a:endParaRPr kumimoji="0"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タイトル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Bounding Volumes</a:t>
            </a:r>
            <a:endParaRPr lang="ja-JP" altLang="en-US" smtClean="0"/>
          </a:p>
        </p:txBody>
      </p:sp>
      <p:sp>
        <p:nvSpPr>
          <p:cNvPr id="27" name="コンテンツ プレースホルダ 26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24622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 smtClean="0"/>
              <a:t>Bounding sphere</a:t>
            </a:r>
          </a:p>
          <a:p>
            <a:pPr>
              <a:defRPr/>
            </a:pPr>
            <a:r>
              <a:rPr lang="en-US" altLang="zh-TW" dirty="0" smtClean="0"/>
              <a:t>Bounding cylinder</a:t>
            </a:r>
          </a:p>
          <a:p>
            <a:pPr>
              <a:defRPr/>
            </a:pPr>
            <a:r>
              <a:rPr lang="en-US" altLang="zh-TW" dirty="0" smtClean="0"/>
              <a:t>Axis-aligned bounding box (AABB)</a:t>
            </a:r>
          </a:p>
          <a:p>
            <a:pPr>
              <a:defRPr/>
            </a:pPr>
            <a:r>
              <a:rPr lang="en-US" altLang="zh-TW" dirty="0" smtClean="0"/>
              <a:t>Oriented bounding box (OBB)</a:t>
            </a:r>
          </a:p>
          <a:p>
            <a:pPr>
              <a:defRPr/>
            </a:pPr>
            <a:r>
              <a:rPr lang="en-US" altLang="zh-TW" dirty="0" smtClean="0"/>
              <a:t>Discrete oriented </a:t>
            </a:r>
            <a:r>
              <a:rPr lang="en-US" altLang="zh-TW" dirty="0" err="1" smtClean="0"/>
              <a:t>polytope</a:t>
            </a:r>
            <a:r>
              <a:rPr lang="en-US" altLang="zh-TW" dirty="0" smtClean="0"/>
              <a:t> (k-DOP) </a:t>
            </a:r>
          </a:p>
          <a:p>
            <a:pPr>
              <a:defRPr/>
            </a:pPr>
            <a:endParaRPr lang="ja-JP" altLang="en-US" dirty="0"/>
          </a:p>
        </p:txBody>
      </p:sp>
      <p:sp>
        <p:nvSpPr>
          <p:cNvPr id="501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64528D1-338F-4646-B14C-D1F07075F023}" type="slidenum">
              <a:rPr kumimoji="0" lang="zh-TW" altLang="en-US" smtClean="0"/>
              <a:pPr eaLnBrk="1" hangingPunct="1"/>
              <a:t>45</a:t>
            </a:fld>
            <a:endParaRPr kumimoji="0" lang="en-US" altLang="zh-TW" smtClean="0"/>
          </a:p>
        </p:txBody>
      </p:sp>
      <p:sp>
        <p:nvSpPr>
          <p:cNvPr id="50181" name="AutoShape 3"/>
          <p:cNvSpPr>
            <a:spLocks noChangeArrowheads="1"/>
          </p:cNvSpPr>
          <p:nvPr/>
        </p:nvSpPr>
        <p:spPr bwMode="auto">
          <a:xfrm>
            <a:off x="1509713" y="5054600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2" name="AutoShape 4"/>
          <p:cNvSpPr>
            <a:spLocks noChangeArrowheads="1"/>
          </p:cNvSpPr>
          <p:nvPr/>
        </p:nvSpPr>
        <p:spPr bwMode="auto">
          <a:xfrm>
            <a:off x="4872038" y="5073650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3" name="AutoShape 5"/>
          <p:cNvSpPr>
            <a:spLocks noChangeArrowheads="1"/>
          </p:cNvSpPr>
          <p:nvPr/>
        </p:nvSpPr>
        <p:spPr bwMode="auto">
          <a:xfrm>
            <a:off x="6138863" y="5035550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4" name="AutoShape 6"/>
          <p:cNvSpPr>
            <a:spLocks noChangeArrowheads="1"/>
          </p:cNvSpPr>
          <p:nvPr/>
        </p:nvSpPr>
        <p:spPr bwMode="auto">
          <a:xfrm>
            <a:off x="7329488" y="5073650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5" name="Oval 7"/>
          <p:cNvSpPr>
            <a:spLocks noChangeArrowheads="1"/>
          </p:cNvSpPr>
          <p:nvPr/>
        </p:nvSpPr>
        <p:spPr bwMode="auto">
          <a:xfrm>
            <a:off x="1319213" y="5006975"/>
            <a:ext cx="1171575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4776788" y="5064125"/>
            <a:ext cx="7239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 rot="-1260636">
            <a:off x="6284913" y="5038725"/>
            <a:ext cx="371475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88" name="Line 10"/>
          <p:cNvSpPr>
            <a:spLocks noChangeShapeType="1"/>
          </p:cNvSpPr>
          <p:nvPr/>
        </p:nvSpPr>
        <p:spPr bwMode="auto">
          <a:xfrm flipH="1">
            <a:off x="7310438" y="5087938"/>
            <a:ext cx="857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0189" name="Line 11"/>
          <p:cNvSpPr>
            <a:spLocks noChangeShapeType="1"/>
          </p:cNvSpPr>
          <p:nvPr/>
        </p:nvSpPr>
        <p:spPr bwMode="auto">
          <a:xfrm>
            <a:off x="7305675" y="5297488"/>
            <a:ext cx="123825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0190" name="Line 12"/>
          <p:cNvSpPr>
            <a:spLocks noChangeShapeType="1"/>
          </p:cNvSpPr>
          <p:nvPr/>
        </p:nvSpPr>
        <p:spPr bwMode="auto">
          <a:xfrm>
            <a:off x="7434263" y="5754688"/>
            <a:ext cx="485775" cy="35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0191" name="Line 13"/>
          <p:cNvSpPr>
            <a:spLocks noChangeShapeType="1"/>
          </p:cNvSpPr>
          <p:nvPr/>
        </p:nvSpPr>
        <p:spPr bwMode="auto">
          <a:xfrm flipV="1">
            <a:off x="7396163" y="5068888"/>
            <a:ext cx="233362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0192" name="Line 14"/>
          <p:cNvSpPr>
            <a:spLocks noChangeShapeType="1"/>
          </p:cNvSpPr>
          <p:nvPr/>
        </p:nvSpPr>
        <p:spPr bwMode="auto">
          <a:xfrm>
            <a:off x="7634288" y="5068888"/>
            <a:ext cx="290512" cy="1033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0193" name="Text Box 15"/>
          <p:cNvSpPr txBox="1">
            <a:spLocks noChangeArrowheads="1"/>
          </p:cNvSpPr>
          <p:nvPr/>
        </p:nvSpPr>
        <p:spPr bwMode="auto">
          <a:xfrm>
            <a:off x="862013" y="4500563"/>
            <a:ext cx="214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Bounding Sphere</a:t>
            </a:r>
          </a:p>
        </p:txBody>
      </p:sp>
      <p:sp>
        <p:nvSpPr>
          <p:cNvPr id="50194" name="Text Box 16"/>
          <p:cNvSpPr txBox="1">
            <a:spLocks noChangeArrowheads="1"/>
          </p:cNvSpPr>
          <p:nvPr/>
        </p:nvSpPr>
        <p:spPr bwMode="auto">
          <a:xfrm>
            <a:off x="4700588" y="4519613"/>
            <a:ext cx="86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AABB</a:t>
            </a:r>
          </a:p>
        </p:txBody>
      </p:sp>
      <p:sp>
        <p:nvSpPr>
          <p:cNvPr id="50195" name="Text Box 17"/>
          <p:cNvSpPr txBox="1">
            <a:spLocks noChangeArrowheads="1"/>
          </p:cNvSpPr>
          <p:nvPr/>
        </p:nvSpPr>
        <p:spPr bwMode="auto">
          <a:xfrm>
            <a:off x="6157913" y="6234113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OBB</a:t>
            </a:r>
          </a:p>
        </p:txBody>
      </p:sp>
      <p:sp>
        <p:nvSpPr>
          <p:cNvPr id="50196" name="Text Box 18"/>
          <p:cNvSpPr txBox="1">
            <a:spLocks noChangeArrowheads="1"/>
          </p:cNvSpPr>
          <p:nvPr/>
        </p:nvSpPr>
        <p:spPr bwMode="auto">
          <a:xfrm>
            <a:off x="7081838" y="4548188"/>
            <a:ext cx="946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k-DOP</a:t>
            </a:r>
          </a:p>
        </p:txBody>
      </p:sp>
      <p:sp>
        <p:nvSpPr>
          <p:cNvPr id="50197" name="AutoShape 20"/>
          <p:cNvSpPr>
            <a:spLocks noChangeArrowheads="1"/>
          </p:cNvSpPr>
          <p:nvPr/>
        </p:nvSpPr>
        <p:spPr bwMode="auto">
          <a:xfrm>
            <a:off x="3328988" y="5045075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98" name="AutoShape 21"/>
          <p:cNvSpPr>
            <a:spLocks noChangeArrowheads="1"/>
          </p:cNvSpPr>
          <p:nvPr/>
        </p:nvSpPr>
        <p:spPr bwMode="auto">
          <a:xfrm>
            <a:off x="3252788" y="5035550"/>
            <a:ext cx="857250" cy="1095375"/>
          </a:xfrm>
          <a:prstGeom prst="can">
            <a:avLst>
              <a:gd name="adj" fmla="val 31944"/>
            </a:avLst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0199" name="Text Box 22"/>
          <p:cNvSpPr txBox="1">
            <a:spLocks noChangeArrowheads="1"/>
          </p:cNvSpPr>
          <p:nvPr/>
        </p:nvSpPr>
        <p:spPr bwMode="auto">
          <a:xfrm>
            <a:off x="2595563" y="6234113"/>
            <a:ext cx="2262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i="1">
                <a:latin typeface="Arial" pitchFamily="34" charset="0"/>
              </a:rPr>
              <a:t>Bounding Cylinder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Bounding Volume - Application</a:t>
            </a:r>
            <a:endParaRPr lang="ja-JP" altLang="en-US" smtClean="0"/>
          </a:p>
        </p:txBody>
      </p:sp>
      <p:sp>
        <p:nvSpPr>
          <p:cNvPr id="51203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Collision detection</a:t>
            </a:r>
          </a:p>
          <a:p>
            <a:r>
              <a:rPr lang="zh-TW" altLang="en-US" smtClean="0"/>
              <a:t>V</a:t>
            </a:r>
            <a:r>
              <a:rPr lang="en-US" altLang="zh-TW" smtClean="0"/>
              <a:t>isibility culling</a:t>
            </a:r>
          </a:p>
          <a:p>
            <a:r>
              <a:rPr lang="zh-TW" altLang="en-US" smtClean="0"/>
              <a:t>H</a:t>
            </a:r>
            <a:r>
              <a:rPr lang="en-US" altLang="zh-TW" smtClean="0"/>
              <a:t>it test</a:t>
            </a:r>
          </a:p>
          <a:p>
            <a:r>
              <a:rPr lang="zh-TW" altLang="en-US" smtClean="0"/>
              <a:t>S</a:t>
            </a:r>
            <a:r>
              <a:rPr lang="en-US" altLang="zh-TW" smtClean="0"/>
              <a:t>teering behavior</a:t>
            </a:r>
          </a:p>
          <a:p>
            <a:pPr lvl="1"/>
            <a:r>
              <a:rPr lang="en-US" altLang="zh-TW" smtClean="0"/>
              <a:t>in “Game AI”</a:t>
            </a:r>
            <a:endParaRPr lang="zh-TW" altLang="zh-TW" smtClean="0"/>
          </a:p>
          <a:p>
            <a:endParaRPr lang="ja-JP" altLang="en-US" smtClean="0"/>
          </a:p>
        </p:txBody>
      </p:sp>
      <p:sp>
        <p:nvSpPr>
          <p:cNvPr id="51204" name="スライド番号プレースホルダ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A69A4E6-F9DC-4D1F-B560-C69BE1B7B804}" type="slidenum">
              <a:rPr kumimoji="0" lang="en-US" altLang="ja-JP" smtClean="0"/>
              <a:pPr eaLnBrk="1" hangingPunct="1"/>
              <a:t>46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 Example –</a:t>
            </a:r>
            <a:br>
              <a:rPr lang="en-US" altLang="zh-TW" smtClean="0"/>
            </a:br>
            <a:r>
              <a:rPr lang="en-US" altLang="zh-TW" smtClean="0"/>
              <a:t>Bounding Sphere</a:t>
            </a:r>
            <a:endParaRPr lang="ja-JP" altLang="en-US" smtClean="0"/>
          </a:p>
        </p:txBody>
      </p:sp>
      <p:sp>
        <p:nvSpPr>
          <p:cNvPr id="5222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3A07E3B-C70F-43C1-986E-BC08339F09D3}" type="slidenum">
              <a:rPr kumimoji="0" lang="zh-TW" altLang="en-US" smtClean="0"/>
              <a:pPr eaLnBrk="1" hangingPunct="1"/>
              <a:t>47</a:t>
            </a:fld>
            <a:endParaRPr kumimoji="0" lang="en-US" altLang="zh-TW" smtClean="0"/>
          </a:p>
        </p:txBody>
      </p:sp>
      <p:sp>
        <p:nvSpPr>
          <p:cNvPr id="52228" name="AutoShape 2"/>
          <p:cNvSpPr>
            <a:spLocks noChangeArrowheads="1"/>
          </p:cNvSpPr>
          <p:nvPr/>
        </p:nvSpPr>
        <p:spPr bwMode="auto">
          <a:xfrm>
            <a:off x="5000625" y="1868488"/>
            <a:ext cx="962025" cy="1057275"/>
          </a:xfrm>
          <a:prstGeom prst="cube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29" name="AutoShape 3"/>
          <p:cNvSpPr>
            <a:spLocks noChangeArrowheads="1"/>
          </p:cNvSpPr>
          <p:nvPr/>
        </p:nvSpPr>
        <p:spPr bwMode="auto">
          <a:xfrm>
            <a:off x="2514600" y="2382838"/>
            <a:ext cx="971550" cy="1247775"/>
          </a:xfrm>
          <a:prstGeom prst="can">
            <a:avLst>
              <a:gd name="adj" fmla="val 32108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1600">
              <a:latin typeface="Arial" pitchFamily="34" charset="0"/>
            </a:endParaRPr>
          </a:p>
        </p:txBody>
      </p:sp>
      <p:sp>
        <p:nvSpPr>
          <p:cNvPr id="52230" name="Oval 4"/>
          <p:cNvSpPr>
            <a:spLocks noChangeArrowheads="1"/>
          </p:cNvSpPr>
          <p:nvPr/>
        </p:nvSpPr>
        <p:spPr bwMode="auto">
          <a:xfrm>
            <a:off x="2276475" y="2278063"/>
            <a:ext cx="1428750" cy="14382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1" name="Oval 5"/>
          <p:cNvSpPr>
            <a:spLocks noChangeArrowheads="1"/>
          </p:cNvSpPr>
          <p:nvPr/>
        </p:nvSpPr>
        <p:spPr bwMode="auto">
          <a:xfrm>
            <a:off x="4752975" y="1677988"/>
            <a:ext cx="1485900" cy="14668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2232" name="Line 6"/>
          <p:cNvSpPr>
            <a:spLocks noChangeShapeType="1"/>
          </p:cNvSpPr>
          <p:nvPr/>
        </p:nvSpPr>
        <p:spPr bwMode="auto">
          <a:xfrm flipV="1">
            <a:off x="2981325" y="2392363"/>
            <a:ext cx="2438400" cy="638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1141413" y="4067175"/>
            <a:ext cx="73596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2400" b="1" i="1">
                <a:latin typeface="Arial" pitchFamily="34" charset="0"/>
              </a:rPr>
              <a:t>Bounding sphere B</a:t>
            </a:r>
            <a:r>
              <a:rPr lang="en-US" altLang="zh-TW" sz="2400" b="1" i="1" baseline="-25000">
                <a:latin typeface="Arial" pitchFamily="34" charset="0"/>
              </a:rPr>
              <a:t>1</a:t>
            </a:r>
            <a:r>
              <a:rPr lang="en-US" altLang="zh-TW" sz="2400" b="1" i="1">
                <a:latin typeface="Arial" pitchFamily="34" charset="0"/>
              </a:rPr>
              <a:t>(c</a:t>
            </a:r>
            <a:r>
              <a:rPr lang="en-US" altLang="zh-TW" sz="2400" b="1" i="1" baseline="-25000">
                <a:latin typeface="Arial" pitchFamily="34" charset="0"/>
              </a:rPr>
              <a:t>1</a:t>
            </a:r>
            <a:r>
              <a:rPr lang="en-US" altLang="zh-TW" sz="2400" b="1" i="1">
                <a:latin typeface="Arial" pitchFamily="34" charset="0"/>
              </a:rPr>
              <a:t>, r</a:t>
            </a:r>
            <a:r>
              <a:rPr lang="en-US" altLang="zh-TW" sz="2400" b="1" i="1" baseline="-25000">
                <a:latin typeface="Arial" pitchFamily="34" charset="0"/>
              </a:rPr>
              <a:t>1</a:t>
            </a:r>
            <a:r>
              <a:rPr lang="en-US" altLang="zh-TW" sz="2400" b="1" i="1">
                <a:latin typeface="Arial" pitchFamily="34" charset="0"/>
              </a:rPr>
              <a:t>), B</a:t>
            </a:r>
            <a:r>
              <a:rPr lang="en-US" altLang="zh-TW" sz="2400" b="1" i="1" baseline="-25000">
                <a:latin typeface="Arial" pitchFamily="34" charset="0"/>
              </a:rPr>
              <a:t>2</a:t>
            </a:r>
            <a:r>
              <a:rPr lang="en-US" altLang="zh-TW" sz="2400" b="1" i="1">
                <a:latin typeface="Arial" pitchFamily="34" charset="0"/>
              </a:rPr>
              <a:t>(c</a:t>
            </a:r>
            <a:r>
              <a:rPr lang="en-US" altLang="zh-TW" sz="2400" b="1" i="1" baseline="-25000">
                <a:latin typeface="Arial" pitchFamily="34" charset="0"/>
              </a:rPr>
              <a:t>2</a:t>
            </a:r>
            <a:r>
              <a:rPr lang="en-US" altLang="zh-TW" sz="2400" b="1" i="1">
                <a:latin typeface="Arial" pitchFamily="34" charset="0"/>
              </a:rPr>
              <a:t>, r</a:t>
            </a:r>
            <a:r>
              <a:rPr lang="en-US" altLang="zh-TW" sz="2400" b="1" i="1" baseline="-25000">
                <a:latin typeface="Arial" pitchFamily="34" charset="0"/>
              </a:rPr>
              <a:t>2</a:t>
            </a:r>
            <a:r>
              <a:rPr lang="en-US" altLang="zh-TW" sz="2400" b="1" i="1">
                <a:latin typeface="Arial" pitchFamily="34" charset="0"/>
              </a:rPr>
              <a:t>)</a:t>
            </a:r>
          </a:p>
          <a:p>
            <a:pPr eaLnBrk="1" hangingPunct="1"/>
            <a:endParaRPr lang="en-US" altLang="zh-TW" sz="2400" b="1" i="1">
              <a:latin typeface="Arial" pitchFamily="34" charset="0"/>
            </a:endParaRPr>
          </a:p>
          <a:p>
            <a:pPr eaLnBrk="1" hangingPunct="1"/>
            <a:r>
              <a:rPr lang="en-US" altLang="zh-TW" sz="2400" b="1" i="1">
                <a:latin typeface="Arial" pitchFamily="34" charset="0"/>
              </a:rPr>
              <a:t>If the distance between two bounding spheres is</a:t>
            </a:r>
          </a:p>
          <a:p>
            <a:pPr eaLnBrk="1" hangingPunct="1"/>
            <a:r>
              <a:rPr lang="en-US" altLang="zh-TW" sz="2400" b="1" i="1">
                <a:latin typeface="Arial" pitchFamily="34" charset="0"/>
              </a:rPr>
              <a:t>larger than the sum of radius of the spheres, than</a:t>
            </a:r>
          </a:p>
          <a:p>
            <a:pPr eaLnBrk="1" hangingPunct="1"/>
            <a:r>
              <a:rPr lang="en-US" altLang="zh-TW" sz="2400" b="1" i="1">
                <a:latin typeface="Arial" pitchFamily="34" charset="0"/>
              </a:rPr>
              <a:t>these two objects have no chance to collide.</a:t>
            </a:r>
          </a:p>
          <a:p>
            <a:pPr eaLnBrk="1" hangingPunct="1"/>
            <a:endParaRPr lang="en-US" altLang="zh-TW" sz="2400" b="1" i="1">
              <a:latin typeface="Arial" pitchFamily="34" charset="0"/>
            </a:endParaRPr>
          </a:p>
          <a:p>
            <a:pPr eaLnBrk="1" hangingPunct="1"/>
            <a:r>
              <a:rPr lang="en-US" altLang="zh-TW" sz="2400" b="1" i="1">
                <a:latin typeface="Arial" pitchFamily="34" charset="0"/>
              </a:rPr>
              <a:t>             D &gt; Sum(r</a:t>
            </a:r>
            <a:r>
              <a:rPr lang="en-US" altLang="zh-TW" sz="2400" b="1" i="1" baseline="-25000">
                <a:latin typeface="Arial" pitchFamily="34" charset="0"/>
              </a:rPr>
              <a:t>1</a:t>
            </a:r>
            <a:r>
              <a:rPr lang="en-US" altLang="zh-TW" sz="2400" b="1" i="1">
                <a:latin typeface="Arial" pitchFamily="34" charset="0"/>
              </a:rPr>
              <a:t>, r</a:t>
            </a:r>
            <a:r>
              <a:rPr lang="en-US" altLang="zh-TW" sz="2400" b="1" i="1" baseline="-25000">
                <a:latin typeface="Arial" pitchFamily="34" charset="0"/>
              </a:rPr>
              <a:t>2</a:t>
            </a:r>
            <a:r>
              <a:rPr lang="en-US" altLang="zh-TW" sz="2400" b="1" i="1">
                <a:latin typeface="Arial" pitchFamily="34" charset="0"/>
              </a:rPr>
              <a:t>)</a:t>
            </a:r>
            <a:endParaRPr lang="en-US" altLang="zh-TW" sz="2400" b="1" i="1" u="sng">
              <a:latin typeface="Arial" pitchFamily="34" charset="0"/>
            </a:endParaRP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3946525" y="2366963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D</a:t>
            </a: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2298700" y="1919288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B</a:t>
            </a:r>
            <a:r>
              <a:rPr lang="en-US" altLang="zh-TW" sz="1600" i="1" baseline="-25000">
                <a:latin typeface="Arial" pitchFamily="34" charset="0"/>
              </a:rPr>
              <a:t>1</a:t>
            </a:r>
            <a:endParaRPr lang="zh-TW" altLang="en-US" sz="1600" i="1" baseline="-25000">
              <a:latin typeface="Arial" pitchFamily="34" charset="0"/>
            </a:endParaRPr>
          </a:p>
        </p:txBody>
      </p:sp>
      <p:sp>
        <p:nvSpPr>
          <p:cNvPr id="52236" name="Text Box 10"/>
          <p:cNvSpPr txBox="1">
            <a:spLocks noChangeArrowheads="1"/>
          </p:cNvSpPr>
          <p:nvPr/>
        </p:nvSpPr>
        <p:spPr bwMode="auto">
          <a:xfrm>
            <a:off x="5927725" y="1500188"/>
            <a:ext cx="396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B</a:t>
            </a:r>
            <a:r>
              <a:rPr lang="en-US" altLang="zh-TW" sz="1600" i="1" baseline="-25000">
                <a:latin typeface="Arial" pitchFamily="34" charset="0"/>
              </a:rPr>
              <a:t>2</a:t>
            </a:r>
            <a:endParaRPr lang="zh-TW" altLang="en-US" sz="1600" i="1" baseline="-25000">
              <a:latin typeface="Arial" pitchFamily="34" charset="0"/>
            </a:endParaRPr>
          </a:p>
        </p:txBody>
      </p:sp>
      <p:sp>
        <p:nvSpPr>
          <p:cNvPr id="52237" name="Text Box 11"/>
          <p:cNvSpPr txBox="1">
            <a:spLocks noChangeArrowheads="1"/>
          </p:cNvSpPr>
          <p:nvPr/>
        </p:nvSpPr>
        <p:spPr bwMode="auto">
          <a:xfrm>
            <a:off x="2832100" y="3024188"/>
            <a:ext cx="363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c</a:t>
            </a:r>
            <a:r>
              <a:rPr lang="en-US" altLang="zh-TW" sz="1600" i="1" baseline="-25000">
                <a:latin typeface="Arial" pitchFamily="34" charset="0"/>
              </a:rPr>
              <a:t>1</a:t>
            </a:r>
            <a:endParaRPr lang="zh-TW" altLang="en-US" sz="1600" i="1" baseline="-25000">
              <a:latin typeface="Arial" pitchFamily="34" charset="0"/>
            </a:endParaRPr>
          </a:p>
        </p:txBody>
      </p:sp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5337175" y="2376488"/>
            <a:ext cx="363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c</a:t>
            </a:r>
            <a:r>
              <a:rPr lang="en-US" altLang="zh-TW" sz="1600" i="1" baseline="-25000">
                <a:latin typeface="Arial" pitchFamily="34" charset="0"/>
              </a:rPr>
              <a:t>2</a:t>
            </a:r>
            <a:endParaRPr lang="zh-TW" altLang="en-US" sz="1600" i="1" baseline="-250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 Example - AABB</a:t>
            </a:r>
            <a:endParaRPr lang="ja-JP" altLang="en-US" smtClean="0"/>
          </a:p>
        </p:txBody>
      </p:sp>
      <p:sp>
        <p:nvSpPr>
          <p:cNvPr id="53251" name="コンテンツ プレースホル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Axis-aligned bounding box (AABB)</a:t>
            </a:r>
          </a:p>
          <a:p>
            <a:pPr lvl="1"/>
            <a:r>
              <a:rPr lang="zh-TW" altLang="en-US" smtClean="0"/>
              <a:t>S</a:t>
            </a:r>
            <a:r>
              <a:rPr lang="en-US" altLang="zh-TW" smtClean="0"/>
              <a:t>implified calculation using axis-alignment feature</a:t>
            </a:r>
          </a:p>
          <a:p>
            <a:pPr lvl="1"/>
            <a:r>
              <a:rPr lang="zh-TW" altLang="en-US" smtClean="0"/>
              <a:t>B</a:t>
            </a:r>
            <a:r>
              <a:rPr lang="en-US" altLang="zh-TW" smtClean="0"/>
              <a:t>ut need run-timely to track the bounding box</a:t>
            </a:r>
          </a:p>
          <a:p>
            <a:pPr lvl="1"/>
            <a:endParaRPr lang="zh-TW" altLang="zh-TW" smtClean="0"/>
          </a:p>
        </p:txBody>
      </p:sp>
      <p:sp>
        <p:nvSpPr>
          <p:cNvPr id="53252" name="AutoShape 3"/>
          <p:cNvSpPr>
            <a:spLocks noChangeArrowheads="1"/>
          </p:cNvSpPr>
          <p:nvPr/>
        </p:nvSpPr>
        <p:spPr bwMode="auto">
          <a:xfrm>
            <a:off x="7881938" y="4581525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7786688" y="4572000"/>
            <a:ext cx="7239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4" name="Text Box 5"/>
          <p:cNvSpPr txBox="1">
            <a:spLocks noChangeArrowheads="1"/>
          </p:cNvSpPr>
          <p:nvPr/>
        </p:nvSpPr>
        <p:spPr bwMode="auto">
          <a:xfrm>
            <a:off x="7805738" y="5781675"/>
            <a:ext cx="723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AABB</a:t>
            </a:r>
          </a:p>
        </p:txBody>
      </p:sp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4752975" y="4029075"/>
            <a:ext cx="2247900" cy="112395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6" name="AutoShape 7"/>
          <p:cNvSpPr>
            <a:spLocks noChangeArrowheads="1"/>
          </p:cNvSpPr>
          <p:nvPr/>
        </p:nvSpPr>
        <p:spPr bwMode="auto">
          <a:xfrm>
            <a:off x="3190875" y="4362450"/>
            <a:ext cx="2247900" cy="1781175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3257" name="スライド番号プレースホルダ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57E06C8-E5D2-44E5-891D-2E010289D67F}" type="slidenum">
              <a:rPr kumimoji="0" lang="en-US" altLang="ja-JP" smtClean="0"/>
              <a:pPr eaLnBrk="1" hangingPunct="1"/>
              <a:t>48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00113" y="3141663"/>
            <a:ext cx="2159000" cy="2303462"/>
            <a:chOff x="567" y="1071"/>
            <a:chExt cx="1360" cy="1451"/>
          </a:xfrm>
        </p:grpSpPr>
        <p:grpSp>
          <p:nvGrpSpPr>
            <p:cNvPr id="1039" name="Group 16"/>
            <p:cNvGrpSpPr>
              <a:grpSpLocks/>
            </p:cNvGrpSpPr>
            <p:nvPr/>
          </p:nvGrpSpPr>
          <p:grpSpPr bwMode="auto">
            <a:xfrm>
              <a:off x="567" y="1071"/>
              <a:ext cx="1360" cy="1225"/>
              <a:chOff x="3288" y="1660"/>
              <a:chExt cx="1360" cy="1225"/>
            </a:xfrm>
          </p:grpSpPr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3288" y="2341"/>
                <a:ext cx="1360" cy="544"/>
              </a:xfrm>
              <a:custGeom>
                <a:avLst/>
                <a:gdLst>
                  <a:gd name="T0" fmla="*/ 907 w 1360"/>
                  <a:gd name="T1" fmla="*/ 0 h 544"/>
                  <a:gd name="T2" fmla="*/ 453 w 1360"/>
                  <a:gd name="T3" fmla="*/ 0 h 544"/>
                  <a:gd name="T4" fmla="*/ 0 w 1360"/>
                  <a:gd name="T5" fmla="*/ 272 h 544"/>
                  <a:gd name="T6" fmla="*/ 0 w 1360"/>
                  <a:gd name="T7" fmla="*/ 453 h 544"/>
                  <a:gd name="T8" fmla="*/ 498 w 1360"/>
                  <a:gd name="T9" fmla="*/ 544 h 544"/>
                  <a:gd name="T10" fmla="*/ 1224 w 1360"/>
                  <a:gd name="T11" fmla="*/ 499 h 544"/>
                  <a:gd name="T12" fmla="*/ 1360 w 1360"/>
                  <a:gd name="T13" fmla="*/ 317 h 544"/>
                  <a:gd name="T14" fmla="*/ 1360 w 1360"/>
                  <a:gd name="T15" fmla="*/ 136 h 544"/>
                  <a:gd name="T16" fmla="*/ 907 w 1360"/>
                  <a:gd name="T17" fmla="*/ 0 h 5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60"/>
                  <a:gd name="T28" fmla="*/ 0 h 544"/>
                  <a:gd name="T29" fmla="*/ 1360 w 1360"/>
                  <a:gd name="T30" fmla="*/ 544 h 5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60" h="544">
                    <a:moveTo>
                      <a:pt x="907" y="0"/>
                    </a:moveTo>
                    <a:lnTo>
                      <a:pt x="453" y="0"/>
                    </a:lnTo>
                    <a:lnTo>
                      <a:pt x="0" y="272"/>
                    </a:lnTo>
                    <a:lnTo>
                      <a:pt x="0" y="453"/>
                    </a:lnTo>
                    <a:lnTo>
                      <a:pt x="498" y="544"/>
                    </a:lnTo>
                    <a:lnTo>
                      <a:pt x="1224" y="499"/>
                    </a:lnTo>
                    <a:lnTo>
                      <a:pt x="1360" y="317"/>
                    </a:lnTo>
                    <a:lnTo>
                      <a:pt x="1360" y="136"/>
                    </a:lnTo>
                    <a:lnTo>
                      <a:pt x="907" y="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3741" y="1660"/>
                <a:ext cx="544" cy="953"/>
              </a:xfrm>
              <a:custGeom>
                <a:avLst/>
                <a:gdLst>
                  <a:gd name="T0" fmla="*/ 45 w 544"/>
                  <a:gd name="T1" fmla="*/ 908 h 953"/>
                  <a:gd name="T2" fmla="*/ 0 w 544"/>
                  <a:gd name="T3" fmla="*/ 499 h 953"/>
                  <a:gd name="T4" fmla="*/ 91 w 544"/>
                  <a:gd name="T5" fmla="*/ 182 h 953"/>
                  <a:gd name="T6" fmla="*/ 272 w 544"/>
                  <a:gd name="T7" fmla="*/ 0 h 953"/>
                  <a:gd name="T8" fmla="*/ 499 w 544"/>
                  <a:gd name="T9" fmla="*/ 137 h 953"/>
                  <a:gd name="T10" fmla="*/ 544 w 544"/>
                  <a:gd name="T11" fmla="*/ 409 h 953"/>
                  <a:gd name="T12" fmla="*/ 544 w 544"/>
                  <a:gd name="T13" fmla="*/ 908 h 953"/>
                  <a:gd name="T14" fmla="*/ 318 w 544"/>
                  <a:gd name="T15" fmla="*/ 953 h 953"/>
                  <a:gd name="T16" fmla="*/ 45 w 544"/>
                  <a:gd name="T17" fmla="*/ 908 h 9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953"/>
                  <a:gd name="T29" fmla="*/ 544 w 544"/>
                  <a:gd name="T30" fmla="*/ 953 h 9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953">
                    <a:moveTo>
                      <a:pt x="45" y="908"/>
                    </a:moveTo>
                    <a:lnTo>
                      <a:pt x="0" y="499"/>
                    </a:lnTo>
                    <a:lnTo>
                      <a:pt x="91" y="182"/>
                    </a:lnTo>
                    <a:lnTo>
                      <a:pt x="272" y="0"/>
                    </a:lnTo>
                    <a:lnTo>
                      <a:pt x="499" y="137"/>
                    </a:lnTo>
                    <a:lnTo>
                      <a:pt x="544" y="409"/>
                    </a:lnTo>
                    <a:lnTo>
                      <a:pt x="544" y="908"/>
                    </a:lnTo>
                    <a:lnTo>
                      <a:pt x="318" y="953"/>
                    </a:lnTo>
                    <a:lnTo>
                      <a:pt x="45" y="908"/>
                    </a:lnTo>
                    <a:close/>
                  </a:path>
                </a:pathLst>
              </a:cu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1040" name="Text Box 19"/>
            <p:cNvSpPr txBox="1">
              <a:spLocks noChangeArrowheads="1"/>
            </p:cNvSpPr>
            <p:nvPr/>
          </p:nvSpPr>
          <p:spPr bwMode="auto">
            <a:xfrm>
              <a:off x="679" y="2291"/>
              <a:ext cx="120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Verdana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b="1"/>
                <a:t>Non-Manifold</a:t>
              </a:r>
            </a:p>
          </p:txBody>
        </p:sp>
      </p:grp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Manifold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900113" y="3141663"/>
            <a:ext cx="2159000" cy="1944687"/>
            <a:chOff x="1111" y="1660"/>
            <a:chExt cx="1360" cy="1225"/>
          </a:xfrm>
        </p:grpSpPr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111" y="2341"/>
              <a:ext cx="1360" cy="544"/>
            </a:xfrm>
            <a:custGeom>
              <a:avLst/>
              <a:gdLst>
                <a:gd name="T0" fmla="*/ 907 w 1360"/>
                <a:gd name="T1" fmla="*/ 0 h 544"/>
                <a:gd name="T2" fmla="*/ 453 w 1360"/>
                <a:gd name="T3" fmla="*/ 0 h 544"/>
                <a:gd name="T4" fmla="*/ 0 w 1360"/>
                <a:gd name="T5" fmla="*/ 272 h 544"/>
                <a:gd name="T6" fmla="*/ 0 w 1360"/>
                <a:gd name="T7" fmla="*/ 453 h 544"/>
                <a:gd name="T8" fmla="*/ 498 w 1360"/>
                <a:gd name="T9" fmla="*/ 544 h 544"/>
                <a:gd name="T10" fmla="*/ 1224 w 1360"/>
                <a:gd name="T11" fmla="*/ 499 h 544"/>
                <a:gd name="T12" fmla="*/ 1360 w 1360"/>
                <a:gd name="T13" fmla="*/ 317 h 544"/>
                <a:gd name="T14" fmla="*/ 1360 w 1360"/>
                <a:gd name="T15" fmla="*/ 136 h 544"/>
                <a:gd name="T16" fmla="*/ 907 w 1360"/>
                <a:gd name="T17" fmla="*/ 0 h 5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60"/>
                <a:gd name="T28" fmla="*/ 0 h 544"/>
                <a:gd name="T29" fmla="*/ 1360 w 1360"/>
                <a:gd name="T30" fmla="*/ 544 h 5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60" h="544">
                  <a:moveTo>
                    <a:pt x="907" y="0"/>
                  </a:moveTo>
                  <a:lnTo>
                    <a:pt x="453" y="0"/>
                  </a:lnTo>
                  <a:lnTo>
                    <a:pt x="0" y="272"/>
                  </a:lnTo>
                  <a:lnTo>
                    <a:pt x="0" y="453"/>
                  </a:lnTo>
                  <a:lnTo>
                    <a:pt x="498" y="544"/>
                  </a:lnTo>
                  <a:lnTo>
                    <a:pt x="1224" y="499"/>
                  </a:lnTo>
                  <a:lnTo>
                    <a:pt x="1360" y="317"/>
                  </a:lnTo>
                  <a:lnTo>
                    <a:pt x="1360" y="136"/>
                  </a:lnTo>
                  <a:lnTo>
                    <a:pt x="907" y="0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564" y="1660"/>
              <a:ext cx="544" cy="953"/>
            </a:xfrm>
            <a:custGeom>
              <a:avLst/>
              <a:gdLst>
                <a:gd name="T0" fmla="*/ 45 w 544"/>
                <a:gd name="T1" fmla="*/ 908 h 953"/>
                <a:gd name="T2" fmla="*/ 0 w 544"/>
                <a:gd name="T3" fmla="*/ 499 h 953"/>
                <a:gd name="T4" fmla="*/ 91 w 544"/>
                <a:gd name="T5" fmla="*/ 182 h 953"/>
                <a:gd name="T6" fmla="*/ 272 w 544"/>
                <a:gd name="T7" fmla="*/ 0 h 953"/>
                <a:gd name="T8" fmla="*/ 499 w 544"/>
                <a:gd name="T9" fmla="*/ 137 h 953"/>
                <a:gd name="T10" fmla="*/ 544 w 544"/>
                <a:gd name="T11" fmla="*/ 409 h 953"/>
                <a:gd name="T12" fmla="*/ 544 w 544"/>
                <a:gd name="T13" fmla="*/ 908 h 953"/>
                <a:gd name="T14" fmla="*/ 318 w 544"/>
                <a:gd name="T15" fmla="*/ 953 h 953"/>
                <a:gd name="T16" fmla="*/ 45 w 544"/>
                <a:gd name="T17" fmla="*/ 908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4"/>
                <a:gd name="T28" fmla="*/ 0 h 953"/>
                <a:gd name="T29" fmla="*/ 544 w 544"/>
                <a:gd name="T30" fmla="*/ 953 h 9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4" h="953">
                  <a:moveTo>
                    <a:pt x="45" y="908"/>
                  </a:moveTo>
                  <a:lnTo>
                    <a:pt x="0" y="499"/>
                  </a:lnTo>
                  <a:lnTo>
                    <a:pt x="91" y="182"/>
                  </a:lnTo>
                  <a:lnTo>
                    <a:pt x="272" y="0"/>
                  </a:lnTo>
                  <a:lnTo>
                    <a:pt x="499" y="137"/>
                  </a:lnTo>
                  <a:lnTo>
                    <a:pt x="544" y="409"/>
                  </a:lnTo>
                  <a:lnTo>
                    <a:pt x="544" y="908"/>
                  </a:lnTo>
                  <a:lnTo>
                    <a:pt x="318" y="953"/>
                  </a:lnTo>
                  <a:lnTo>
                    <a:pt x="45" y="908"/>
                  </a:lnTo>
                  <a:close/>
                </a:path>
              </a:pathLst>
            </a:cu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09" y="2477"/>
              <a:ext cx="499" cy="136"/>
            </a:xfrm>
            <a:custGeom>
              <a:avLst/>
              <a:gdLst>
                <a:gd name="T0" fmla="*/ 0 w 499"/>
                <a:gd name="T1" fmla="*/ 91 h 136"/>
                <a:gd name="T2" fmla="*/ 227 w 499"/>
                <a:gd name="T3" fmla="*/ 0 h 136"/>
                <a:gd name="T4" fmla="*/ 409 w 499"/>
                <a:gd name="T5" fmla="*/ 0 h 136"/>
                <a:gd name="T6" fmla="*/ 499 w 499"/>
                <a:gd name="T7" fmla="*/ 91 h 136"/>
                <a:gd name="T8" fmla="*/ 273 w 499"/>
                <a:gd name="T9" fmla="*/ 136 h 136"/>
                <a:gd name="T10" fmla="*/ 46 w 499"/>
                <a:gd name="T11" fmla="*/ 91 h 136"/>
                <a:gd name="T12" fmla="*/ 0 w 499"/>
                <a:gd name="T13" fmla="*/ 91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9"/>
                <a:gd name="T22" fmla="*/ 0 h 136"/>
                <a:gd name="T23" fmla="*/ 499 w 499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9" h="136">
                  <a:moveTo>
                    <a:pt x="0" y="91"/>
                  </a:moveTo>
                  <a:lnTo>
                    <a:pt x="227" y="0"/>
                  </a:lnTo>
                  <a:lnTo>
                    <a:pt x="409" y="0"/>
                  </a:lnTo>
                  <a:lnTo>
                    <a:pt x="499" y="91"/>
                  </a:lnTo>
                  <a:lnTo>
                    <a:pt x="273" y="136"/>
                  </a:lnTo>
                  <a:lnTo>
                    <a:pt x="46" y="91"/>
                  </a:lnTo>
                  <a:lnTo>
                    <a:pt x="0" y="91"/>
                  </a:lnTo>
                  <a:close/>
                </a:path>
              </a:pathLst>
            </a:custGeom>
            <a:noFill/>
            <a:ln w="76200" cap="rnd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cxnSp>
          <p:nvCxnSpPr>
            <p:cNvPr id="1038" name="AutoShape 14"/>
            <p:cNvCxnSpPr>
              <a:cxnSpLocks noChangeShapeType="1"/>
              <a:endCxn id="1037" idx="1"/>
            </p:cNvCxnSpPr>
            <p:nvPr/>
          </p:nvCxnSpPr>
          <p:spPr bwMode="auto">
            <a:xfrm>
              <a:off x="1831" y="1668"/>
              <a:ext cx="5" cy="785"/>
            </a:xfrm>
            <a:prstGeom prst="straightConnector1">
              <a:avLst/>
            </a:prstGeom>
            <a:noFill/>
            <a:ln w="76200" cap="rnd">
              <a:solidFill>
                <a:schemeClr val="accent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9697" name="Text Box 17"/>
          <p:cNvSpPr txBox="1">
            <a:spLocks noChangeArrowheads="1"/>
          </p:cNvSpPr>
          <p:nvPr/>
        </p:nvSpPr>
        <p:spPr bwMode="auto">
          <a:xfrm>
            <a:off x="6283325" y="5461000"/>
            <a:ext cx="2033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Open Manifold</a:t>
            </a:r>
          </a:p>
        </p:txBody>
      </p:sp>
      <p:sp>
        <p:nvSpPr>
          <p:cNvPr id="199698" name="Text Box 18"/>
          <p:cNvSpPr txBox="1">
            <a:spLocks noChangeArrowheads="1"/>
          </p:cNvSpPr>
          <p:nvPr/>
        </p:nvSpPr>
        <p:spPr bwMode="auto">
          <a:xfrm>
            <a:off x="3492500" y="5445125"/>
            <a:ext cx="221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Closed Manifold</a:t>
            </a:r>
          </a:p>
        </p:txBody>
      </p:sp>
      <p:graphicFrame>
        <p:nvGraphicFramePr>
          <p:cNvPr id="199704" name="Object 2"/>
          <p:cNvGraphicFramePr>
            <a:graphicFrameLocks noChangeAspect="1"/>
          </p:cNvGraphicFramePr>
          <p:nvPr/>
        </p:nvGraphicFramePr>
        <p:xfrm>
          <a:off x="3646488" y="2997200"/>
          <a:ext cx="1851025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age" r:id="rId4" imgW="5015873" imgH="6044444" progId="Photoshop.Image.9">
                  <p:embed/>
                </p:oleObj>
              </mc:Choice>
              <mc:Fallback>
                <p:oleObj name="Image" r:id="rId4" imgW="5015873" imgH="6044444" progId="Photoshop.Image.9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6488" y="2997200"/>
                        <a:ext cx="1851025" cy="223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05" name="Object 3"/>
          <p:cNvGraphicFramePr>
            <a:graphicFrameLocks noChangeAspect="1"/>
          </p:cNvGraphicFramePr>
          <p:nvPr/>
        </p:nvGraphicFramePr>
        <p:xfrm>
          <a:off x="6300788" y="3346450"/>
          <a:ext cx="20002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age" r:id="rId6" imgW="5422222" imgH="3733333" progId="Photoshop.Image.9">
                  <p:embed/>
                </p:oleObj>
              </mc:Choice>
              <mc:Fallback>
                <p:oleObj name="Image" r:id="rId6" imgW="5422222" imgH="3733333" progId="Photoshop.Image.9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346450"/>
                        <a:ext cx="2000250" cy="137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07" name="Object 4"/>
          <p:cNvGraphicFramePr>
            <a:graphicFrameLocks noChangeAspect="1"/>
          </p:cNvGraphicFramePr>
          <p:nvPr/>
        </p:nvGraphicFramePr>
        <p:xfrm>
          <a:off x="6300788" y="3357563"/>
          <a:ext cx="200025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age" r:id="rId8" imgW="5384127" imgH="3796825" progId="Photoshop.Image.9">
                  <p:embed/>
                </p:oleObj>
              </mc:Choice>
              <mc:Fallback>
                <p:oleObj name="Image" r:id="rId8" imgW="5384127" imgH="3796825" progId="Photoshop.Image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clrChange>
                          <a:clrFrom>
                            <a:srgbClr val="BDE3E7"/>
                          </a:clrFrom>
                          <a:clrTo>
                            <a:srgbClr val="BDE3E7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357563"/>
                        <a:ext cx="200025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スライド番号プレースホルダ 1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ECB55F2-5CF2-415D-A957-398D861B7149}" type="slidenum">
              <a:rPr kumimoji="0" lang="en-US" altLang="ja-JP" smtClean="0"/>
              <a:pPr eaLnBrk="1" hangingPunct="1"/>
              <a:t>4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3.05556E-6 -0.21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2616 L -3.05556E-6 0.15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9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7" grpId="0"/>
      <p:bldP spid="19969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Application Example - OBB</a:t>
            </a:r>
            <a:endParaRPr lang="ja-JP" altLang="en-US" smtClean="0"/>
          </a:p>
        </p:txBody>
      </p:sp>
      <p:sp>
        <p:nvSpPr>
          <p:cNvPr id="54275" name="コンテンツ プレースホル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Oriented bounding box (OBB)</a:t>
            </a:r>
          </a:p>
          <a:p>
            <a:pPr lvl="1"/>
            <a:r>
              <a:rPr lang="en-US" altLang="zh-TW" smtClean="0"/>
              <a:t>Need intersection calculation using the transformed OBB geometric data</a:t>
            </a:r>
          </a:p>
          <a:p>
            <a:pPr lvl="2"/>
            <a:r>
              <a:rPr lang="en-US" altLang="zh-TW" smtClean="0"/>
              <a:t>3D containment test</a:t>
            </a:r>
          </a:p>
          <a:p>
            <a:pPr lvl="2"/>
            <a:r>
              <a:rPr lang="en-US" altLang="zh-TW" smtClean="0"/>
              <a:t>Line intersection with plane</a:t>
            </a:r>
          </a:p>
          <a:p>
            <a:r>
              <a:rPr lang="zh-TW" altLang="en-US" smtClean="0"/>
              <a:t>F</a:t>
            </a:r>
            <a:r>
              <a:rPr lang="en-US" altLang="zh-TW" smtClean="0"/>
              <a:t>or games, </a:t>
            </a:r>
            <a:r>
              <a:rPr lang="en-US" altLang="zh-TW" smtClean="0">
                <a:sym typeface="Wingdings" pitchFamily="2" charset="2"/>
              </a:rPr>
              <a:t></a:t>
            </a:r>
            <a:endParaRPr lang="zh-TW" altLang="zh-TW" smtClean="0"/>
          </a:p>
          <a:p>
            <a:endParaRPr lang="ja-JP" altLang="en-US" smtClean="0"/>
          </a:p>
        </p:txBody>
      </p:sp>
      <p:sp>
        <p:nvSpPr>
          <p:cNvPr id="54276" name="AutoShape 3"/>
          <p:cNvSpPr>
            <a:spLocks noChangeArrowheads="1"/>
          </p:cNvSpPr>
          <p:nvPr/>
        </p:nvSpPr>
        <p:spPr bwMode="auto">
          <a:xfrm>
            <a:off x="7929563" y="4572000"/>
            <a:ext cx="600075" cy="1038225"/>
          </a:xfrm>
          <a:prstGeom prst="lightningBol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 rot="-1260636">
            <a:off x="8075613" y="4575175"/>
            <a:ext cx="371475" cy="111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78" name="Text Box 5"/>
          <p:cNvSpPr txBox="1">
            <a:spLocks noChangeArrowheads="1"/>
          </p:cNvSpPr>
          <p:nvPr/>
        </p:nvSpPr>
        <p:spPr bwMode="auto">
          <a:xfrm>
            <a:off x="7929563" y="5819775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zh-TW" sz="1600" i="1">
                <a:latin typeface="Arial" pitchFamily="34" charset="0"/>
              </a:rPr>
              <a:t>OBB</a:t>
            </a:r>
          </a:p>
        </p:txBody>
      </p:sp>
      <p:sp>
        <p:nvSpPr>
          <p:cNvPr id="54279" name="AutoShape 6"/>
          <p:cNvSpPr>
            <a:spLocks noChangeArrowheads="1"/>
          </p:cNvSpPr>
          <p:nvPr/>
        </p:nvSpPr>
        <p:spPr bwMode="auto">
          <a:xfrm rot="-2186931">
            <a:off x="5043488" y="4414838"/>
            <a:ext cx="2247900" cy="112395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0" name="AutoShape 7"/>
          <p:cNvSpPr>
            <a:spLocks noChangeArrowheads="1"/>
          </p:cNvSpPr>
          <p:nvPr/>
        </p:nvSpPr>
        <p:spPr bwMode="auto">
          <a:xfrm rot="892302">
            <a:off x="3671888" y="4767263"/>
            <a:ext cx="2247900" cy="981075"/>
          </a:xfrm>
          <a:prstGeom prst="cube">
            <a:avLst>
              <a:gd name="adj" fmla="val 2896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4281" name="スライド番号プレースホルダ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E642B14-B6C6-4C82-80B8-A16FBD696A4C}" type="slidenum">
              <a:rPr kumimoji="0" lang="en-US" altLang="ja-JP" smtClean="0"/>
              <a:pPr eaLnBrk="1" hangingPunct="1"/>
              <a:t>49</a:t>
            </a:fld>
            <a:endParaRPr kumimoji="0" lang="en-US" altLang="ja-JP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Level-of-Details</a:t>
            </a:r>
            <a:endParaRPr lang="ja-JP" altLang="en-US" smtClean="0"/>
          </a:p>
        </p:txBody>
      </p:sp>
      <p:sp>
        <p:nvSpPr>
          <p:cNvPr id="100355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Discrete LOD</a:t>
            </a:r>
          </a:p>
          <a:p>
            <a:pPr lvl="1"/>
            <a:r>
              <a:rPr lang="en-US" altLang="zh-TW" smtClean="0"/>
              <a:t>Switch multiple resolution models run-timely</a:t>
            </a:r>
          </a:p>
          <a:p>
            <a:r>
              <a:rPr lang="zh-TW" altLang="en-US" smtClean="0"/>
              <a:t>C</a:t>
            </a:r>
            <a:r>
              <a:rPr lang="en-US" altLang="zh-TW" smtClean="0"/>
              <a:t>ontinuous LOD</a:t>
            </a:r>
          </a:p>
          <a:p>
            <a:pPr lvl="1"/>
            <a:r>
              <a:rPr lang="en-US" altLang="zh-TW" smtClean="0"/>
              <a:t>Use progressive mesh to dynamically reduce the rendered polygons</a:t>
            </a:r>
          </a:p>
          <a:p>
            <a:r>
              <a:rPr lang="zh-TW" altLang="en-US" smtClean="0"/>
              <a:t>V</a:t>
            </a:r>
            <a:r>
              <a:rPr lang="en-US" altLang="zh-TW" smtClean="0"/>
              <a:t>iew-dependent LOD</a:t>
            </a:r>
          </a:p>
          <a:p>
            <a:pPr lvl="1"/>
            <a:r>
              <a:rPr lang="en-US" altLang="zh-TW" smtClean="0"/>
              <a:t>Basically for terrain</a:t>
            </a:r>
          </a:p>
          <a:p>
            <a:endParaRPr lang="zh-TW" altLang="zh-TW" smtClean="0"/>
          </a:p>
          <a:p>
            <a:endParaRPr lang="ja-JP" altLang="en-US" smtClean="0"/>
          </a:p>
        </p:txBody>
      </p:sp>
      <p:sp>
        <p:nvSpPr>
          <p:cNvPr id="100356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CAD04DB-0BE3-4D29-A27A-494F305A728A}" type="slidenum">
              <a:rPr kumimoji="0" lang="en-US" altLang="ja-JP" smtClean="0"/>
              <a:pPr eaLnBrk="1" hangingPunct="1"/>
              <a:t>50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Level of Detail: </a:t>
            </a:r>
            <a:br>
              <a:rPr lang="en-US" altLang="ja-JP" sz="3400" smtClean="0"/>
            </a:br>
            <a:r>
              <a:rPr lang="en-US" altLang="ja-JP" sz="3400" smtClean="0"/>
              <a:t>The Basic Idea</a:t>
            </a:r>
          </a:p>
        </p:txBody>
      </p:sp>
      <p:sp>
        <p:nvSpPr>
          <p:cNvPr id="1013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One solution:</a:t>
            </a:r>
          </a:p>
          <a:p>
            <a:pPr lvl="1" eaLnBrk="1" hangingPunct="1"/>
            <a:r>
              <a:rPr lang="en-US" altLang="ja-JP" smtClean="0"/>
              <a:t>Simplify the polygonal geometry of small or distant objects</a:t>
            </a:r>
          </a:p>
          <a:p>
            <a:pPr lvl="1" eaLnBrk="1" hangingPunct="1"/>
            <a:r>
              <a:rPr lang="en-US" altLang="ja-JP" smtClean="0"/>
              <a:t>Known as </a:t>
            </a:r>
            <a:r>
              <a:rPr lang="en-US" altLang="ja-JP" i="1" smtClean="0">
                <a:solidFill>
                  <a:schemeClr val="accent2"/>
                </a:solidFill>
              </a:rPr>
              <a:t>Level of Detail</a:t>
            </a:r>
            <a:r>
              <a:rPr lang="en-US" altLang="ja-JP" i="1" smtClean="0"/>
              <a:t> </a:t>
            </a:r>
            <a:r>
              <a:rPr lang="en-US" altLang="ja-JP" smtClean="0"/>
              <a:t>or </a:t>
            </a:r>
            <a:r>
              <a:rPr lang="en-US" altLang="ja-JP" i="1" smtClean="0">
                <a:solidFill>
                  <a:schemeClr val="accent2"/>
                </a:solidFill>
              </a:rPr>
              <a:t>LOD</a:t>
            </a:r>
          </a:p>
          <a:p>
            <a:pPr lvl="2" eaLnBrk="1" hangingPunct="1"/>
            <a:r>
              <a:rPr lang="en-US" altLang="ja-JP" smtClean="0"/>
              <a:t>a.k.a. polygonal simplification, geometric simplification, mesh reduction, multiresolution modeling, </a:t>
            </a:r>
            <a:r>
              <a:rPr lang="en-US" altLang="ja-JP" smtClean="0">
                <a:latin typeface="Arial" pitchFamily="34" charset="0"/>
              </a:rPr>
              <a:t>…</a:t>
            </a:r>
            <a:endParaRPr lang="en-US" altLang="ja-JP" smtClean="0"/>
          </a:p>
        </p:txBody>
      </p:sp>
      <p:sp>
        <p:nvSpPr>
          <p:cNvPr id="10138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D561F8B-1FD4-4C0D-AFA7-D2EAE8F63167}" type="slidenum">
              <a:rPr kumimoji="0" lang="en-US" altLang="ja-JP" smtClean="0"/>
              <a:pPr eaLnBrk="1" hangingPunct="1"/>
              <a:t>51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Level of Detail:</a:t>
            </a:r>
            <a:br>
              <a:rPr lang="en-US" altLang="ja-JP" sz="3400" smtClean="0"/>
            </a:br>
            <a:r>
              <a:rPr lang="en-US" altLang="ja-JP" sz="3400" smtClean="0"/>
              <a:t>Traditional Approach</a:t>
            </a:r>
          </a:p>
        </p:txBody>
      </p:sp>
      <p:sp>
        <p:nvSpPr>
          <p:cNvPr id="10240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Create </a:t>
            </a:r>
            <a:r>
              <a:rPr lang="en-US" altLang="ja-JP" i="1" smtClean="0">
                <a:solidFill>
                  <a:schemeClr val="accent2"/>
                </a:solidFill>
              </a:rPr>
              <a:t>levels of detail</a:t>
            </a:r>
            <a:r>
              <a:rPr lang="en-US" altLang="ja-JP" smtClean="0"/>
              <a:t> (</a:t>
            </a:r>
            <a:r>
              <a:rPr lang="en-US" altLang="ja-JP" i="1" smtClean="0">
                <a:solidFill>
                  <a:schemeClr val="accent2"/>
                </a:solidFill>
              </a:rPr>
              <a:t>LODs</a:t>
            </a:r>
            <a:r>
              <a:rPr lang="en-US" altLang="ja-JP" smtClean="0"/>
              <a:t>) of objects: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20688" y="5386388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69,451 polys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2682875" y="5386388"/>
            <a:ext cx="160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2,502 polys</a:t>
            </a:r>
          </a:p>
        </p:txBody>
      </p:sp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4945063" y="5386388"/>
            <a:ext cx="1377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251 polys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7297738" y="5386388"/>
            <a:ext cx="122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2400">
                <a:latin typeface="Times New Roman" pitchFamily="18" charset="0"/>
              </a:rPr>
              <a:t>76 polys</a:t>
            </a:r>
          </a:p>
        </p:txBody>
      </p:sp>
      <p:pic>
        <p:nvPicPr>
          <p:cNvPr id="102408" name="Picture 8" descr="bunny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17664" r="13632" b="13632"/>
          <a:stretch>
            <a:fillRect/>
          </a:stretch>
        </p:blipFill>
        <p:spPr bwMode="auto">
          <a:xfrm>
            <a:off x="138113" y="2940050"/>
            <a:ext cx="2322512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9" name="Picture 9" descr="bunny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17664" r="14207" b="12096"/>
          <a:stretch>
            <a:fillRect/>
          </a:stretch>
        </p:blipFill>
        <p:spPr bwMode="auto">
          <a:xfrm>
            <a:off x="2347913" y="2924175"/>
            <a:ext cx="227647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0" name="Picture 10" descr="bunny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8" t="18048" r="14784" b="13248"/>
          <a:stretch>
            <a:fillRect/>
          </a:stretch>
        </p:blipFill>
        <p:spPr bwMode="auto">
          <a:xfrm>
            <a:off x="4500563" y="2943225"/>
            <a:ext cx="22669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1" name="Picture 11" descr="bunny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22849" r="11520" b="14784"/>
          <a:stretch>
            <a:fillRect/>
          </a:stretch>
        </p:blipFill>
        <p:spPr bwMode="auto">
          <a:xfrm>
            <a:off x="6754813" y="3046413"/>
            <a:ext cx="2312987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2" name="スライド番号プレースホルダ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54F7FF9-075A-45CF-9751-F59D546D19B7}" type="slidenum">
              <a:rPr kumimoji="0" lang="en-US" altLang="ja-JP" smtClean="0"/>
              <a:pPr eaLnBrk="1" hangingPunct="1"/>
              <a:t>52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Level of Detail:</a:t>
            </a:r>
            <a:br>
              <a:rPr lang="en-US" altLang="ja-JP" sz="3400" smtClean="0"/>
            </a:br>
            <a:r>
              <a:rPr lang="en-US" altLang="ja-JP" sz="3400" smtClean="0"/>
              <a:t>Traditional Approach</a:t>
            </a:r>
          </a:p>
        </p:txBody>
      </p:sp>
      <p:sp>
        <p:nvSpPr>
          <p:cNvPr id="10342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Distant objects use coarser LODs:</a:t>
            </a:r>
          </a:p>
        </p:txBody>
      </p:sp>
      <p:grpSp>
        <p:nvGrpSpPr>
          <p:cNvPr id="103428" name="Group 6"/>
          <p:cNvGrpSpPr>
            <a:grpSpLocks/>
          </p:cNvGrpSpPr>
          <p:nvPr/>
        </p:nvGrpSpPr>
        <p:grpSpPr bwMode="auto">
          <a:xfrm>
            <a:off x="1798638" y="2776538"/>
            <a:ext cx="5510212" cy="3090862"/>
            <a:chOff x="1451" y="1749"/>
            <a:chExt cx="3471" cy="1947"/>
          </a:xfrm>
        </p:grpSpPr>
        <p:sp>
          <p:nvSpPr>
            <p:cNvPr id="103430" name="Rectangle 7"/>
            <p:cNvSpPr>
              <a:spLocks noChangeArrowheads="1"/>
            </p:cNvSpPr>
            <p:nvPr/>
          </p:nvSpPr>
          <p:spPr bwMode="auto">
            <a:xfrm>
              <a:off x="1451" y="3504"/>
              <a:ext cx="1333" cy="19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600000" lon="899994" rev="0"/>
              </a:camera>
              <a:lightRig rig="legacyFlat3" dir="t"/>
            </a:scene3d>
            <a:sp3d extrusionH="121893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ja-JP" altLang="en-US"/>
            </a:p>
          </p:txBody>
        </p:sp>
        <p:pic>
          <p:nvPicPr>
            <p:cNvPr id="103431" name="Picture 8" descr="bunny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65" t="17664" r="13632" b="13632"/>
            <a:stretch>
              <a:fillRect/>
            </a:stretch>
          </p:blipFill>
          <p:spPr bwMode="auto">
            <a:xfrm>
              <a:off x="1584" y="2112"/>
              <a:ext cx="1463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2" name="Picture 9" descr="bunny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8" t="17664" r="14207" b="12096"/>
            <a:stretch>
              <a:fillRect/>
            </a:stretch>
          </p:blipFill>
          <p:spPr bwMode="auto">
            <a:xfrm>
              <a:off x="3568" y="1858"/>
              <a:ext cx="656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3" name="Picture 10" descr="bunny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8" t="18048" r="14784" b="13248"/>
            <a:stretch>
              <a:fillRect/>
            </a:stretch>
          </p:blipFill>
          <p:spPr bwMode="auto">
            <a:xfrm>
              <a:off x="4389" y="1749"/>
              <a:ext cx="328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34" name="Picture 11" descr="bunny1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4" t="22849" r="11520" b="14784"/>
            <a:stretch>
              <a:fillRect/>
            </a:stretch>
          </p:blipFill>
          <p:spPr bwMode="auto">
            <a:xfrm>
              <a:off x="4767" y="1754"/>
              <a:ext cx="155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429" name="スライド番号プレースホルダ 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CC5AAAA-B64A-449D-9032-6C861A469443}" type="slidenum">
              <a:rPr kumimoji="0" lang="en-US" altLang="ja-JP" smtClean="0"/>
              <a:pPr eaLnBrk="1" hangingPunct="1"/>
              <a:t>53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Traditional Approach: </a:t>
            </a:r>
            <a:br>
              <a:rPr lang="en-US" altLang="ja-JP" sz="3400" smtClean="0"/>
            </a:br>
            <a:r>
              <a:rPr lang="en-US" altLang="ja-JP" sz="3400" smtClean="0"/>
              <a:t>Discrete Level of Detail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Traditional LOD in a nutshell:</a:t>
            </a:r>
          </a:p>
          <a:p>
            <a:pPr lvl="1" eaLnBrk="1" hangingPunct="1"/>
            <a:r>
              <a:rPr lang="en-US" altLang="ja-JP" smtClean="0"/>
              <a:t>Create LODs for each object separately </a:t>
            </a:r>
            <a:br>
              <a:rPr lang="en-US" altLang="ja-JP" smtClean="0"/>
            </a:br>
            <a:r>
              <a:rPr lang="en-US" altLang="ja-JP" smtClean="0"/>
              <a:t>in a preprocess</a:t>
            </a:r>
          </a:p>
          <a:p>
            <a:pPr lvl="1" eaLnBrk="1" hangingPunct="1"/>
            <a:r>
              <a:rPr lang="en-US" altLang="ja-JP" smtClean="0"/>
              <a:t>At run-time, pick each object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LOD according to the object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distance (or </a:t>
            </a:r>
            <a:br>
              <a:rPr lang="en-US" altLang="ja-JP" smtClean="0"/>
            </a:br>
            <a:r>
              <a:rPr lang="en-US" altLang="ja-JP" smtClean="0"/>
              <a:t>similar criterion)</a:t>
            </a:r>
          </a:p>
          <a:p>
            <a:pPr eaLnBrk="1" hangingPunct="1"/>
            <a:r>
              <a:rPr lang="en-US" altLang="ja-JP" smtClean="0"/>
              <a:t>Since LODs are created offline at fixed resolutions, this can be referred as </a:t>
            </a:r>
            <a:r>
              <a:rPr lang="en-US" altLang="ja-JP" smtClean="0">
                <a:solidFill>
                  <a:schemeClr val="accent2"/>
                </a:solidFill>
              </a:rPr>
              <a:t>Discrete LOD</a:t>
            </a:r>
          </a:p>
        </p:txBody>
      </p:sp>
      <p:sp>
        <p:nvSpPr>
          <p:cNvPr id="10445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808AB25-45F7-484E-B35B-2385864C2CE6}" type="slidenum">
              <a:rPr kumimoji="0" lang="en-US" altLang="ja-JP" smtClean="0"/>
              <a:pPr eaLnBrk="1" hangingPunct="1"/>
              <a:t>54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Discrete LOD:</a:t>
            </a:r>
            <a:br>
              <a:rPr lang="en-US" altLang="ja-JP" sz="3400" smtClean="0"/>
            </a:br>
            <a:r>
              <a:rPr lang="en-US" altLang="ja-JP" sz="3400" smtClean="0"/>
              <a:t>Advantages</a:t>
            </a:r>
          </a:p>
        </p:txBody>
      </p:sp>
      <p:sp>
        <p:nvSpPr>
          <p:cNvPr id="1054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Simplest programming model; decouples simplification and rendering</a:t>
            </a:r>
          </a:p>
          <a:p>
            <a:pPr lvl="1" eaLnBrk="1" hangingPunct="1"/>
            <a:r>
              <a:rPr lang="en-US" altLang="ja-JP" smtClean="0"/>
              <a:t>LOD creation need not address real-time rendering constraints</a:t>
            </a:r>
          </a:p>
          <a:p>
            <a:pPr lvl="1" eaLnBrk="1" hangingPunct="1"/>
            <a:r>
              <a:rPr lang="en-US" altLang="ja-JP" smtClean="0"/>
              <a:t>Run-time rendering need only pick LODs</a:t>
            </a:r>
          </a:p>
        </p:txBody>
      </p:sp>
      <p:sp>
        <p:nvSpPr>
          <p:cNvPr id="10547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856C5B9-4756-4040-B10B-621C7AE699F3}" type="slidenum">
              <a:rPr kumimoji="0" lang="en-US" altLang="ja-JP" smtClean="0"/>
              <a:pPr eaLnBrk="1" hangingPunct="1"/>
              <a:t>55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Discrete LOD:</a:t>
            </a:r>
            <a:br>
              <a:rPr lang="en-US" altLang="ja-JP" sz="3400" smtClean="0"/>
            </a:br>
            <a:r>
              <a:rPr lang="en-US" altLang="ja-JP" sz="3400" smtClean="0"/>
              <a:t>Advantages</a:t>
            </a:r>
          </a:p>
        </p:txBody>
      </p:sp>
      <p:sp>
        <p:nvSpPr>
          <p:cNvPr id="1064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Fits modern graphics hardware well</a:t>
            </a:r>
          </a:p>
          <a:p>
            <a:pPr lvl="1" eaLnBrk="1" hangingPunct="1"/>
            <a:r>
              <a:rPr lang="en-US" altLang="ja-JP" smtClean="0"/>
              <a:t>Easy to compile each LOD into triangle strips, display lists, vertex arrays, </a:t>
            </a:r>
            <a:r>
              <a:rPr lang="en-US" altLang="ja-JP" smtClean="0">
                <a:latin typeface="Arial" pitchFamily="34" charset="0"/>
              </a:rPr>
              <a:t>…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These render </a:t>
            </a:r>
            <a:r>
              <a:rPr lang="en-US" altLang="ja-JP" i="1" smtClean="0">
                <a:solidFill>
                  <a:schemeClr val="accent2"/>
                </a:solidFill>
              </a:rPr>
              <a:t>much</a:t>
            </a:r>
            <a:r>
              <a:rPr lang="en-US" altLang="ja-JP" smtClean="0"/>
              <a:t> faster than unorganized polygons on today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hardware (3-5 x)</a:t>
            </a:r>
          </a:p>
        </p:txBody>
      </p:sp>
      <p:sp>
        <p:nvSpPr>
          <p:cNvPr id="10650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2655863-6453-4C65-9385-D9B19FE2B204}" type="slidenum">
              <a:rPr kumimoji="0" lang="en-US" altLang="ja-JP" smtClean="0"/>
              <a:pPr eaLnBrk="1" hangingPunct="1"/>
              <a:t>56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Discrete LOD:</a:t>
            </a:r>
            <a:br>
              <a:rPr lang="en-US" altLang="ja-JP" sz="3400" smtClean="0"/>
            </a:br>
            <a:r>
              <a:rPr lang="en-US" altLang="ja-JP" sz="3400" smtClean="0"/>
              <a:t>Disadvantages</a:t>
            </a:r>
          </a:p>
        </p:txBody>
      </p:sp>
      <p:sp>
        <p:nvSpPr>
          <p:cNvPr id="1075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253412" cy="4267200"/>
          </a:xfrm>
        </p:spPr>
        <p:txBody>
          <a:bodyPr/>
          <a:lstStyle/>
          <a:p>
            <a:pPr eaLnBrk="1" hangingPunct="1"/>
            <a:r>
              <a:rPr lang="en-US" altLang="ja-JP" smtClean="0"/>
              <a:t>So why use anything but discrete LOD?</a:t>
            </a:r>
          </a:p>
          <a:p>
            <a:pPr eaLnBrk="1" hangingPunct="1"/>
            <a:r>
              <a:rPr lang="en-US" altLang="ja-JP" smtClean="0"/>
              <a:t>Answer: sometimes discrete LOD not suited for </a:t>
            </a:r>
            <a:r>
              <a:rPr lang="en-US" altLang="ja-JP" i="1" smtClean="0">
                <a:solidFill>
                  <a:schemeClr val="accent2"/>
                </a:solidFill>
              </a:rPr>
              <a:t>drastic simplification</a:t>
            </a:r>
          </a:p>
          <a:p>
            <a:pPr eaLnBrk="1" hangingPunct="1"/>
            <a:r>
              <a:rPr lang="en-US" altLang="ja-JP" smtClean="0"/>
              <a:t>Some problem cases:</a:t>
            </a:r>
          </a:p>
          <a:p>
            <a:pPr lvl="1" eaLnBrk="1" hangingPunct="1"/>
            <a:r>
              <a:rPr lang="en-US" altLang="ja-JP" smtClean="0"/>
              <a:t>Terrain flyovers</a:t>
            </a:r>
          </a:p>
          <a:p>
            <a:pPr lvl="1" eaLnBrk="1" hangingPunct="1"/>
            <a:r>
              <a:rPr lang="en-US" altLang="ja-JP" smtClean="0"/>
              <a:t>Volumetric isosurfaces</a:t>
            </a:r>
          </a:p>
          <a:p>
            <a:pPr lvl="1" eaLnBrk="1" hangingPunct="1"/>
            <a:r>
              <a:rPr lang="en-US" altLang="ja-JP" smtClean="0"/>
              <a:t>Super-detailed range scans</a:t>
            </a:r>
          </a:p>
          <a:p>
            <a:pPr lvl="1" eaLnBrk="1" hangingPunct="1"/>
            <a:r>
              <a:rPr lang="en-US" altLang="ja-JP" smtClean="0"/>
              <a:t>Massive CAD models</a:t>
            </a:r>
          </a:p>
        </p:txBody>
      </p:sp>
      <p:sp>
        <p:nvSpPr>
          <p:cNvPr id="10752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A3B1E3-42DC-49DE-A3CD-AFCEF7A004E4}" type="slidenum">
              <a:rPr kumimoji="0" lang="en-US" altLang="ja-JP" smtClean="0"/>
              <a:pPr eaLnBrk="1" hangingPunct="1"/>
              <a:t>57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Drastic Simplification: </a:t>
            </a:r>
            <a:br>
              <a:rPr lang="en-US" altLang="ja-JP" sz="3400" smtClean="0"/>
            </a:br>
            <a:r>
              <a:rPr lang="en-US" altLang="ja-JP" sz="3400" smtClean="0"/>
              <a:t>The Problem With Large Objects</a:t>
            </a:r>
          </a:p>
        </p:txBody>
      </p:sp>
      <p:pic>
        <p:nvPicPr>
          <p:cNvPr id="10854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539875"/>
            <a:ext cx="7724775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6213475" y="6188075"/>
            <a:ext cx="2462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ja-JP" sz="1600">
                <a:solidFill>
                  <a:schemeClr val="tx2"/>
                </a:solidFill>
                <a:latin typeface="Helvetica"/>
              </a:rPr>
              <a:t>Courtesy IBM and ACOG</a:t>
            </a:r>
          </a:p>
        </p:txBody>
      </p:sp>
      <p:sp>
        <p:nvSpPr>
          <p:cNvPr id="108549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8ADA617-D465-4FA9-BBFE-DDCDD56C4591}" type="slidenum">
              <a:rPr kumimoji="0" lang="en-US" altLang="ja-JP" smtClean="0"/>
              <a:pPr eaLnBrk="1" hangingPunct="1"/>
              <a:t>58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1-Manifolds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What is 1-manifolds ?</a:t>
            </a:r>
          </a:p>
          <a:p>
            <a:pPr lvl="1"/>
            <a:r>
              <a:rPr lang="en-US" altLang="ja-JP" smtClean="0"/>
              <a:t>every point on a 1-manifold has some arbitrarily small neighborhood of points around it that can be considered topologically the same as a line</a:t>
            </a:r>
          </a:p>
        </p:txBody>
      </p:sp>
      <p:sp>
        <p:nvSpPr>
          <p:cNvPr id="122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7EBDFCB-F4BD-43D8-BE1D-464D3ECE4802}" type="slidenum">
              <a:rPr kumimoji="0" lang="en-US" altLang="ja-JP" smtClean="0"/>
              <a:pPr eaLnBrk="1" hangingPunct="1"/>
              <a:t>5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Drastic Simplification: </a:t>
            </a:r>
            <a:br>
              <a:rPr lang="en-US" altLang="ja-JP" sz="3400" smtClean="0"/>
            </a:br>
            <a:r>
              <a:rPr lang="en-US" altLang="ja-JP" sz="3400" smtClean="0"/>
              <a:t>The Problem With Small Objects</a:t>
            </a:r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6415088" y="6188075"/>
            <a:ext cx="2189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ja-JP" sz="1600">
                <a:solidFill>
                  <a:schemeClr val="tx2"/>
                </a:solidFill>
                <a:latin typeface="Helvetica"/>
              </a:rPr>
              <a:t>Courtesy Electric Boat</a:t>
            </a:r>
          </a:p>
        </p:txBody>
      </p:sp>
      <p:pic>
        <p:nvPicPr>
          <p:cNvPr id="109572" name="Picture 5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001349"/>
              </a:clrFrom>
              <a:clrTo>
                <a:srgbClr val="00134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638300"/>
            <a:ext cx="606107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1E99C6B-695E-494F-9BBF-2E148BA9BE5E}" type="slidenum">
              <a:rPr kumimoji="0" lang="en-US" altLang="ja-JP" smtClean="0"/>
              <a:pPr eaLnBrk="1" hangingPunct="1"/>
              <a:t>59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Drastic Simplification: </a:t>
            </a:r>
            <a:br>
              <a:rPr lang="en-US" altLang="ja-JP" sz="3400" smtClean="0"/>
            </a:br>
            <a:r>
              <a:rPr lang="en-US" altLang="ja-JP" sz="3400" smtClean="0"/>
              <a:t>The Problem With Topology</a:t>
            </a: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5961063" y="6188075"/>
            <a:ext cx="26828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kumimoji="0" lang="en-US" altLang="ja-JP" sz="1600">
                <a:solidFill>
                  <a:schemeClr val="tx2"/>
                </a:solidFill>
                <a:latin typeface="Helvetica"/>
              </a:rPr>
              <a:t>Courtesy University of Utah</a:t>
            </a:r>
          </a:p>
        </p:txBody>
      </p:sp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633538"/>
            <a:ext cx="42672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AFA99A9-1A95-46B6-A3D1-F2DFF9B86C8B}" type="slidenum">
              <a:rPr kumimoji="0" lang="en-US" altLang="ja-JP" smtClean="0"/>
              <a:pPr eaLnBrk="1" hangingPunct="1"/>
              <a:t>60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Drastic Simplification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326437" cy="4267200"/>
          </a:xfrm>
        </p:spPr>
        <p:txBody>
          <a:bodyPr/>
          <a:lstStyle/>
          <a:p>
            <a:pPr eaLnBrk="1" hangingPunct="1"/>
            <a:r>
              <a:rPr lang="en-US" altLang="ja-JP" smtClean="0"/>
              <a:t>For drastic simplification:</a:t>
            </a:r>
          </a:p>
          <a:p>
            <a:pPr lvl="1" eaLnBrk="1" hangingPunct="1"/>
            <a:r>
              <a:rPr lang="en-US" altLang="ja-JP" smtClean="0"/>
              <a:t>Large objects must be subdivided</a:t>
            </a:r>
          </a:p>
          <a:p>
            <a:pPr lvl="1" eaLnBrk="1" hangingPunct="1"/>
            <a:r>
              <a:rPr lang="en-US" altLang="ja-JP" smtClean="0"/>
              <a:t>Small objects must be combined</a:t>
            </a:r>
          </a:p>
          <a:p>
            <a:pPr lvl="1" eaLnBrk="1" hangingPunct="1"/>
            <a:r>
              <a:rPr lang="en-US" altLang="ja-JP" smtClean="0"/>
              <a:t>Topology must be simplified</a:t>
            </a:r>
          </a:p>
          <a:p>
            <a:pPr eaLnBrk="1" hangingPunct="1"/>
            <a:r>
              <a:rPr lang="en-US" altLang="ja-JP" smtClean="0"/>
              <a:t>Difficult or impossible with discrete LOD</a:t>
            </a:r>
          </a:p>
        </p:txBody>
      </p:sp>
      <p:sp>
        <p:nvSpPr>
          <p:cNvPr id="11162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4760154-535E-4B82-988E-2D2136B9C0D8}" type="slidenum">
              <a:rPr kumimoji="0" lang="en-US" altLang="ja-JP" smtClean="0"/>
              <a:pPr eaLnBrk="1" hangingPunct="1"/>
              <a:t>61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Continuous Level of Detail</a:t>
            </a:r>
          </a:p>
        </p:txBody>
      </p:sp>
      <p:sp>
        <p:nvSpPr>
          <p:cNvPr id="1126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A departure from the traditional static approach:</a:t>
            </a:r>
          </a:p>
          <a:p>
            <a:pPr lvl="1" eaLnBrk="1" hangingPunct="1"/>
            <a:r>
              <a:rPr lang="en-US" altLang="ja-JP" smtClean="0"/>
              <a:t>Discrete LOD: create individual LODs in a preprocess</a:t>
            </a:r>
          </a:p>
          <a:p>
            <a:pPr lvl="1" eaLnBrk="1" hangingPunct="1"/>
            <a:r>
              <a:rPr lang="en-US" altLang="ja-JP" smtClean="0"/>
              <a:t>Continuous LOD: create data structure from which a desired level of detail can be extracted at </a:t>
            </a:r>
            <a:r>
              <a:rPr lang="en-US" altLang="ja-JP" i="1" smtClean="0">
                <a:solidFill>
                  <a:schemeClr val="accent2"/>
                </a:solidFill>
              </a:rPr>
              <a:t>run time</a:t>
            </a:r>
            <a:r>
              <a:rPr lang="en-US" altLang="ja-JP" smtClean="0"/>
              <a:t>.</a:t>
            </a:r>
          </a:p>
        </p:txBody>
      </p:sp>
      <p:sp>
        <p:nvSpPr>
          <p:cNvPr id="112644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FA9BBC7-01DA-4B43-9E03-3F8135D3F5C6}" type="slidenum">
              <a:rPr kumimoji="0" lang="en-US" altLang="ja-JP" smtClean="0"/>
              <a:pPr eaLnBrk="1" hangingPunct="1"/>
              <a:t>62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Continuous LOD:</a:t>
            </a:r>
            <a:br>
              <a:rPr lang="en-US" altLang="ja-JP" sz="3400" smtClean="0"/>
            </a:br>
            <a:r>
              <a:rPr lang="en-US" altLang="ja-JP" sz="3400" smtClean="0"/>
              <a:t>Advantages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Better granularity </a:t>
            </a:r>
            <a:r>
              <a:rPr lang="en-US" altLang="ja-JP" smtClean="0">
                <a:sym typeface="Wingdings" pitchFamily="2" charset="2"/>
              </a:rPr>
              <a:t></a:t>
            </a:r>
            <a:r>
              <a:rPr lang="en-US" altLang="ja-JP" smtClean="0">
                <a:sym typeface="Monotype Sorts"/>
              </a:rPr>
              <a:t> better fidelity</a:t>
            </a:r>
            <a:endParaRPr lang="en-US" altLang="ja-JP" smtClean="0"/>
          </a:p>
          <a:p>
            <a:pPr lvl="1" eaLnBrk="1" hangingPunct="1"/>
            <a:r>
              <a:rPr lang="en-US" altLang="ja-JP" smtClean="0"/>
              <a:t>LOD is specified exactly, not chosen from a few pre-created options</a:t>
            </a:r>
          </a:p>
          <a:p>
            <a:pPr lvl="1" eaLnBrk="1" hangingPunct="1"/>
            <a:r>
              <a:rPr lang="en-US" altLang="ja-JP" smtClean="0"/>
              <a:t>Thus objects use no more polygons than necessary, which frees up polygons for other objects </a:t>
            </a:r>
          </a:p>
          <a:p>
            <a:pPr lvl="1" eaLnBrk="1" hangingPunct="1"/>
            <a:r>
              <a:rPr lang="en-US" altLang="ja-JP" smtClean="0"/>
              <a:t>Net result: better resource utilization, leading to better overall fidelity/polygon</a:t>
            </a:r>
          </a:p>
        </p:txBody>
      </p:sp>
      <p:sp>
        <p:nvSpPr>
          <p:cNvPr id="113668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934351F-468B-47C0-B01F-53AD3EE50804}" type="slidenum">
              <a:rPr kumimoji="0" lang="en-US" altLang="ja-JP" smtClean="0"/>
              <a:pPr eaLnBrk="1" hangingPunct="1"/>
              <a:t>63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Continuous LOD:</a:t>
            </a:r>
            <a:br>
              <a:rPr lang="en-US" altLang="ja-JP" sz="3400" smtClean="0"/>
            </a:br>
            <a:r>
              <a:rPr lang="en-US" altLang="ja-JP" sz="3400" smtClean="0"/>
              <a:t>Advantages</a:t>
            </a:r>
          </a:p>
        </p:txBody>
      </p:sp>
      <p:sp>
        <p:nvSpPr>
          <p:cNvPr id="1146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Better granularity </a:t>
            </a:r>
            <a:r>
              <a:rPr lang="en-US" altLang="ja-JP" smtClean="0">
                <a:sym typeface="Wingdings" pitchFamily="2" charset="2"/>
              </a:rPr>
              <a:t></a:t>
            </a:r>
            <a:r>
              <a:rPr lang="en-US" altLang="ja-JP" smtClean="0">
                <a:sym typeface="Monotype Sorts"/>
              </a:rPr>
              <a:t> smoother transitions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Switching between traditional LODs can introduce visual </a:t>
            </a:r>
            <a:r>
              <a:rPr lang="en-US" altLang="ja-JP" smtClean="0">
                <a:latin typeface="Arial" pitchFamily="34" charset="0"/>
              </a:rPr>
              <a:t>“</a:t>
            </a:r>
            <a:r>
              <a:rPr lang="en-US" altLang="ja-JP" smtClean="0"/>
              <a:t>popping</a:t>
            </a:r>
            <a:r>
              <a:rPr lang="en-US" altLang="ja-JP" smtClean="0">
                <a:latin typeface="Arial" pitchFamily="34" charset="0"/>
              </a:rPr>
              <a:t>”</a:t>
            </a:r>
            <a:r>
              <a:rPr lang="en-US" altLang="ja-JP" smtClean="0"/>
              <a:t> effect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Continuous LOD can adjust detail gradually and incrementally, reducing visual pops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Can even </a:t>
            </a:r>
            <a:r>
              <a:rPr lang="en-US" altLang="ja-JP" i="1" smtClean="0">
                <a:solidFill>
                  <a:schemeClr val="accent2"/>
                </a:solidFill>
              </a:rPr>
              <a:t>geomorph</a:t>
            </a:r>
            <a:r>
              <a:rPr lang="en-US" altLang="ja-JP" smtClean="0"/>
              <a:t> the fine-grained simplification operations over several frames to eliminate pops [Hoppe 96, 98]</a:t>
            </a:r>
          </a:p>
        </p:txBody>
      </p:sp>
      <p:sp>
        <p:nvSpPr>
          <p:cNvPr id="11469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8EB8AFA-E150-4AE9-8046-5BFC82AA2378}" type="slidenum">
              <a:rPr kumimoji="0" lang="en-US" altLang="ja-JP" smtClean="0"/>
              <a:pPr eaLnBrk="1" hangingPunct="1"/>
              <a:t>64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400" smtClean="0"/>
              <a:t>Continuous LOD:</a:t>
            </a:r>
            <a:br>
              <a:rPr lang="en-US" altLang="ja-JP" sz="3400" smtClean="0"/>
            </a:br>
            <a:r>
              <a:rPr lang="en-US" altLang="ja-JP" sz="3400" smtClean="0"/>
              <a:t>Advantages</a:t>
            </a:r>
          </a:p>
        </p:txBody>
      </p:sp>
      <p:sp>
        <p:nvSpPr>
          <p:cNvPr id="1157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Supports progressive transmission</a:t>
            </a:r>
          </a:p>
          <a:p>
            <a:pPr lvl="1" eaLnBrk="1" hangingPunct="1"/>
            <a:r>
              <a:rPr lang="en-US" altLang="ja-JP" sz="2000" i="1" smtClean="0"/>
              <a:t>Progressive Meshes [Hoppe 97]</a:t>
            </a:r>
          </a:p>
          <a:p>
            <a:pPr lvl="1" eaLnBrk="1" hangingPunct="1"/>
            <a:r>
              <a:rPr lang="en-US" altLang="ja-JP" sz="2000" i="1" smtClean="0"/>
              <a:t>Progressive Forest Split Compression [Taubin 98]</a:t>
            </a:r>
          </a:p>
          <a:p>
            <a:pPr eaLnBrk="1" hangingPunct="1"/>
            <a:r>
              <a:rPr lang="en-US" altLang="ja-JP" smtClean="0"/>
              <a:t>Leads to </a:t>
            </a:r>
            <a:r>
              <a:rPr lang="en-US" altLang="ja-JP" i="1" smtClean="0">
                <a:solidFill>
                  <a:schemeClr val="accent2"/>
                </a:solidFill>
              </a:rPr>
              <a:t>view-dependent LOD</a:t>
            </a:r>
          </a:p>
          <a:p>
            <a:pPr lvl="1" eaLnBrk="1" hangingPunct="1"/>
            <a:r>
              <a:rPr lang="en-US" altLang="ja-JP" smtClean="0"/>
              <a:t>Use current view parameters to select best representation for </a:t>
            </a:r>
            <a:r>
              <a:rPr lang="en-US" altLang="ja-JP" i="1" smtClean="0">
                <a:solidFill>
                  <a:schemeClr val="accent2"/>
                </a:solidFill>
              </a:rPr>
              <a:t>the current view</a:t>
            </a:r>
          </a:p>
          <a:p>
            <a:pPr lvl="1" eaLnBrk="1" hangingPunct="1"/>
            <a:r>
              <a:rPr lang="en-US" altLang="ja-JP" smtClean="0"/>
              <a:t>Single objects may thus span several levels of detail</a:t>
            </a:r>
          </a:p>
        </p:txBody>
      </p:sp>
      <p:sp>
        <p:nvSpPr>
          <p:cNvPr id="11571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8F03CC16-A40F-4459-960A-BA58BCEDB9EB}" type="slidenum">
              <a:rPr kumimoji="0" lang="en-US" altLang="ja-JP" smtClean="0"/>
              <a:pPr eaLnBrk="1" hangingPunct="1"/>
              <a:t>65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Methodology</a:t>
            </a:r>
          </a:p>
        </p:txBody>
      </p:sp>
      <p:sp>
        <p:nvSpPr>
          <p:cNvPr id="1167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54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Sequence of local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Involve near neighbors - only small </a:t>
            </a:r>
            <a:r>
              <a:rPr lang="en-US" altLang="ja-JP" i="1" smtClean="0">
                <a:solidFill>
                  <a:schemeClr val="accent2"/>
                </a:solidFill>
              </a:rPr>
              <a:t>patch</a:t>
            </a:r>
            <a:r>
              <a:rPr lang="en-US" altLang="ja-JP" smtClean="0"/>
              <a:t> affected in each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Each operation introduces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Find and apply operation which introduces the least error </a:t>
            </a:r>
          </a:p>
        </p:txBody>
      </p:sp>
      <p:sp>
        <p:nvSpPr>
          <p:cNvPr id="116740" name="Line 14"/>
          <p:cNvSpPr>
            <a:spLocks noChangeShapeType="1"/>
          </p:cNvSpPr>
          <p:nvPr/>
        </p:nvSpPr>
        <p:spPr bwMode="auto">
          <a:xfrm>
            <a:off x="4211638" y="4581525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6741" name="Line 15"/>
          <p:cNvSpPr>
            <a:spLocks noChangeShapeType="1"/>
          </p:cNvSpPr>
          <p:nvPr/>
        </p:nvSpPr>
        <p:spPr bwMode="auto">
          <a:xfrm>
            <a:off x="4211638" y="5876925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6742" name="Group 25"/>
          <p:cNvGrpSpPr>
            <a:grpSpLocks/>
          </p:cNvGrpSpPr>
          <p:nvPr/>
        </p:nvGrpSpPr>
        <p:grpSpPr bwMode="auto">
          <a:xfrm>
            <a:off x="2268538" y="4365625"/>
            <a:ext cx="2087562" cy="1727200"/>
            <a:chOff x="1429" y="2750"/>
            <a:chExt cx="1315" cy="1088"/>
          </a:xfrm>
        </p:grpSpPr>
        <p:sp>
          <p:nvSpPr>
            <p:cNvPr id="116760" name="Oval 8"/>
            <p:cNvSpPr>
              <a:spLocks noChangeArrowheads="1"/>
            </p:cNvSpPr>
            <p:nvPr/>
          </p:nvSpPr>
          <p:spPr bwMode="auto">
            <a:xfrm>
              <a:off x="174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1" name="Oval 9"/>
            <p:cNvSpPr>
              <a:spLocks noChangeArrowheads="1"/>
            </p:cNvSpPr>
            <p:nvPr/>
          </p:nvSpPr>
          <p:spPr bwMode="auto">
            <a:xfrm>
              <a:off x="233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2" name="Oval 10"/>
            <p:cNvSpPr>
              <a:spLocks noChangeArrowheads="1"/>
            </p:cNvSpPr>
            <p:nvPr/>
          </p:nvSpPr>
          <p:spPr bwMode="auto">
            <a:xfrm>
              <a:off x="2653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3" name="Oval 11"/>
            <p:cNvSpPr>
              <a:spLocks noChangeArrowheads="1"/>
            </p:cNvSpPr>
            <p:nvPr/>
          </p:nvSpPr>
          <p:spPr bwMode="auto">
            <a:xfrm>
              <a:off x="233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4" name="Oval 12"/>
            <p:cNvSpPr>
              <a:spLocks noChangeArrowheads="1"/>
            </p:cNvSpPr>
            <p:nvPr/>
          </p:nvSpPr>
          <p:spPr bwMode="auto">
            <a:xfrm>
              <a:off x="174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5" name="Oval 13"/>
            <p:cNvSpPr>
              <a:spLocks noChangeArrowheads="1"/>
            </p:cNvSpPr>
            <p:nvPr/>
          </p:nvSpPr>
          <p:spPr bwMode="auto">
            <a:xfrm>
              <a:off x="1429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6" name="Line 16"/>
            <p:cNvSpPr>
              <a:spLocks noChangeShapeType="1"/>
            </p:cNvSpPr>
            <p:nvPr/>
          </p:nvSpPr>
          <p:spPr bwMode="auto">
            <a:xfrm>
              <a:off x="1791" y="279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67" name="Line 17"/>
            <p:cNvSpPr>
              <a:spLocks noChangeShapeType="1"/>
            </p:cNvSpPr>
            <p:nvPr/>
          </p:nvSpPr>
          <p:spPr bwMode="auto">
            <a:xfrm>
              <a:off x="1791" y="3793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68" name="Line 18"/>
            <p:cNvSpPr>
              <a:spLocks noChangeShapeType="1"/>
            </p:cNvSpPr>
            <p:nvPr/>
          </p:nvSpPr>
          <p:spPr bwMode="auto">
            <a:xfrm>
              <a:off x="1474" y="3294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69" name="Line 19"/>
            <p:cNvSpPr>
              <a:spLocks noChangeShapeType="1"/>
            </p:cNvSpPr>
            <p:nvPr/>
          </p:nvSpPr>
          <p:spPr bwMode="auto">
            <a:xfrm flipH="1">
              <a:off x="1474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0" name="Line 20"/>
            <p:cNvSpPr>
              <a:spLocks noChangeShapeType="1"/>
            </p:cNvSpPr>
            <p:nvPr/>
          </p:nvSpPr>
          <p:spPr bwMode="auto">
            <a:xfrm flipH="1">
              <a:off x="1792" y="2795"/>
              <a:ext cx="589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1" name="Line 21"/>
            <p:cNvSpPr>
              <a:spLocks noChangeShapeType="1"/>
            </p:cNvSpPr>
            <p:nvPr/>
          </p:nvSpPr>
          <p:spPr bwMode="auto">
            <a:xfrm flipH="1">
              <a:off x="2381" y="3294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2" name="Line 22"/>
            <p:cNvSpPr>
              <a:spLocks noChangeShapeType="1"/>
            </p:cNvSpPr>
            <p:nvPr/>
          </p:nvSpPr>
          <p:spPr bwMode="auto">
            <a:xfrm>
              <a:off x="1474" y="3294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3" name="Line 23"/>
            <p:cNvSpPr>
              <a:spLocks noChangeShapeType="1"/>
            </p:cNvSpPr>
            <p:nvPr/>
          </p:nvSpPr>
          <p:spPr bwMode="auto">
            <a:xfrm>
              <a:off x="2381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4" name="Line 24"/>
            <p:cNvSpPr>
              <a:spLocks noChangeShapeType="1"/>
            </p:cNvSpPr>
            <p:nvPr/>
          </p:nvSpPr>
          <p:spPr bwMode="auto">
            <a:xfrm>
              <a:off x="1791" y="2795"/>
              <a:ext cx="59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75" name="Oval 7"/>
            <p:cNvSpPr>
              <a:spLocks noChangeArrowheads="1"/>
            </p:cNvSpPr>
            <p:nvPr/>
          </p:nvSpPr>
          <p:spPr bwMode="auto">
            <a:xfrm>
              <a:off x="1973" y="3203"/>
              <a:ext cx="181" cy="18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6743" name="Group 46"/>
          <p:cNvGrpSpPr>
            <a:grpSpLocks/>
          </p:cNvGrpSpPr>
          <p:nvPr/>
        </p:nvGrpSpPr>
        <p:grpSpPr bwMode="auto">
          <a:xfrm>
            <a:off x="4789488" y="4365625"/>
            <a:ext cx="2087562" cy="1727200"/>
            <a:chOff x="3017" y="2750"/>
            <a:chExt cx="1315" cy="1088"/>
          </a:xfrm>
        </p:grpSpPr>
        <p:sp>
          <p:nvSpPr>
            <p:cNvPr id="116745" name="Oval 27"/>
            <p:cNvSpPr>
              <a:spLocks noChangeArrowheads="1"/>
            </p:cNvSpPr>
            <p:nvPr/>
          </p:nvSpPr>
          <p:spPr bwMode="auto">
            <a:xfrm>
              <a:off x="3334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6" name="Oval 28"/>
            <p:cNvSpPr>
              <a:spLocks noChangeArrowheads="1"/>
            </p:cNvSpPr>
            <p:nvPr/>
          </p:nvSpPr>
          <p:spPr bwMode="auto">
            <a:xfrm>
              <a:off x="3924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7" name="Oval 29"/>
            <p:cNvSpPr>
              <a:spLocks noChangeArrowheads="1"/>
            </p:cNvSpPr>
            <p:nvPr/>
          </p:nvSpPr>
          <p:spPr bwMode="auto">
            <a:xfrm>
              <a:off x="4241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8" name="Oval 30"/>
            <p:cNvSpPr>
              <a:spLocks noChangeArrowheads="1"/>
            </p:cNvSpPr>
            <p:nvPr/>
          </p:nvSpPr>
          <p:spPr bwMode="auto">
            <a:xfrm>
              <a:off x="3924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49" name="Oval 31"/>
            <p:cNvSpPr>
              <a:spLocks noChangeArrowheads="1"/>
            </p:cNvSpPr>
            <p:nvPr/>
          </p:nvSpPr>
          <p:spPr bwMode="auto">
            <a:xfrm>
              <a:off x="3334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50" name="Oval 32"/>
            <p:cNvSpPr>
              <a:spLocks noChangeArrowheads="1"/>
            </p:cNvSpPr>
            <p:nvPr/>
          </p:nvSpPr>
          <p:spPr bwMode="auto">
            <a:xfrm>
              <a:off x="3017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51" name="Line 33"/>
            <p:cNvSpPr>
              <a:spLocks noChangeShapeType="1"/>
            </p:cNvSpPr>
            <p:nvPr/>
          </p:nvSpPr>
          <p:spPr bwMode="auto">
            <a:xfrm>
              <a:off x="3379" y="279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2" name="Line 34"/>
            <p:cNvSpPr>
              <a:spLocks noChangeShapeType="1"/>
            </p:cNvSpPr>
            <p:nvPr/>
          </p:nvSpPr>
          <p:spPr bwMode="auto">
            <a:xfrm>
              <a:off x="3379" y="3793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3" name="Line 36"/>
            <p:cNvSpPr>
              <a:spLocks noChangeShapeType="1"/>
            </p:cNvSpPr>
            <p:nvPr/>
          </p:nvSpPr>
          <p:spPr bwMode="auto">
            <a:xfrm flipH="1">
              <a:off x="3062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4" name="Line 38"/>
            <p:cNvSpPr>
              <a:spLocks noChangeShapeType="1"/>
            </p:cNvSpPr>
            <p:nvPr/>
          </p:nvSpPr>
          <p:spPr bwMode="auto">
            <a:xfrm flipH="1">
              <a:off x="3969" y="3294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5" name="Line 39"/>
            <p:cNvSpPr>
              <a:spLocks noChangeShapeType="1"/>
            </p:cNvSpPr>
            <p:nvPr/>
          </p:nvSpPr>
          <p:spPr bwMode="auto">
            <a:xfrm>
              <a:off x="3062" y="3294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6" name="Line 40"/>
            <p:cNvSpPr>
              <a:spLocks noChangeShapeType="1"/>
            </p:cNvSpPr>
            <p:nvPr/>
          </p:nvSpPr>
          <p:spPr bwMode="auto">
            <a:xfrm>
              <a:off x="3969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7" name="Line 43"/>
            <p:cNvSpPr>
              <a:spLocks noChangeShapeType="1"/>
            </p:cNvSpPr>
            <p:nvPr/>
          </p:nvSpPr>
          <p:spPr bwMode="auto">
            <a:xfrm>
              <a:off x="3969" y="2795"/>
              <a:ext cx="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8" name="Line 44"/>
            <p:cNvSpPr>
              <a:spLocks noChangeShapeType="1"/>
            </p:cNvSpPr>
            <p:nvPr/>
          </p:nvSpPr>
          <p:spPr bwMode="auto">
            <a:xfrm flipH="1">
              <a:off x="3061" y="2795"/>
              <a:ext cx="90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6759" name="Line 45"/>
            <p:cNvSpPr>
              <a:spLocks noChangeShapeType="1"/>
            </p:cNvSpPr>
            <p:nvPr/>
          </p:nvSpPr>
          <p:spPr bwMode="auto">
            <a:xfrm flipH="1" flipV="1">
              <a:off x="3061" y="3294"/>
              <a:ext cx="90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6744" name="スライド番号プレースホルダ 3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D743108-C10A-434E-9B54-7BE463C48F32}" type="slidenum">
              <a:rPr kumimoji="0" lang="en-US" altLang="ja-JP" smtClean="0"/>
              <a:pPr eaLnBrk="1" hangingPunct="1"/>
              <a:t>66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Simplification Operations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Decimation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Vertex removal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v ← v-1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mtClean="0"/>
              <a:t>f ← f-2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Remaining vertices - subset of original vertex set</a:t>
            </a:r>
          </a:p>
        </p:txBody>
      </p:sp>
      <p:sp>
        <p:nvSpPr>
          <p:cNvPr id="117764" name="Line 4"/>
          <p:cNvSpPr>
            <a:spLocks noChangeShapeType="1"/>
          </p:cNvSpPr>
          <p:nvPr/>
        </p:nvSpPr>
        <p:spPr bwMode="auto">
          <a:xfrm>
            <a:off x="4211638" y="3717925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7765" name="Line 5"/>
          <p:cNvSpPr>
            <a:spLocks noChangeShapeType="1"/>
          </p:cNvSpPr>
          <p:nvPr/>
        </p:nvSpPr>
        <p:spPr bwMode="auto">
          <a:xfrm>
            <a:off x="4211638" y="5013325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7766" name="Group 6"/>
          <p:cNvGrpSpPr>
            <a:grpSpLocks/>
          </p:cNvGrpSpPr>
          <p:nvPr/>
        </p:nvGrpSpPr>
        <p:grpSpPr bwMode="auto">
          <a:xfrm>
            <a:off x="2268538" y="3502025"/>
            <a:ext cx="2087562" cy="1727200"/>
            <a:chOff x="1429" y="2750"/>
            <a:chExt cx="1315" cy="1088"/>
          </a:xfrm>
        </p:grpSpPr>
        <p:sp>
          <p:nvSpPr>
            <p:cNvPr id="117784" name="Oval 7"/>
            <p:cNvSpPr>
              <a:spLocks noChangeArrowheads="1"/>
            </p:cNvSpPr>
            <p:nvPr/>
          </p:nvSpPr>
          <p:spPr bwMode="auto">
            <a:xfrm>
              <a:off x="174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85" name="Oval 8"/>
            <p:cNvSpPr>
              <a:spLocks noChangeArrowheads="1"/>
            </p:cNvSpPr>
            <p:nvPr/>
          </p:nvSpPr>
          <p:spPr bwMode="auto">
            <a:xfrm>
              <a:off x="233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86" name="Oval 9"/>
            <p:cNvSpPr>
              <a:spLocks noChangeArrowheads="1"/>
            </p:cNvSpPr>
            <p:nvPr/>
          </p:nvSpPr>
          <p:spPr bwMode="auto">
            <a:xfrm>
              <a:off x="2653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87" name="Oval 10"/>
            <p:cNvSpPr>
              <a:spLocks noChangeArrowheads="1"/>
            </p:cNvSpPr>
            <p:nvPr/>
          </p:nvSpPr>
          <p:spPr bwMode="auto">
            <a:xfrm>
              <a:off x="233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88" name="Oval 11"/>
            <p:cNvSpPr>
              <a:spLocks noChangeArrowheads="1"/>
            </p:cNvSpPr>
            <p:nvPr/>
          </p:nvSpPr>
          <p:spPr bwMode="auto">
            <a:xfrm>
              <a:off x="174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89" name="Oval 12"/>
            <p:cNvSpPr>
              <a:spLocks noChangeArrowheads="1"/>
            </p:cNvSpPr>
            <p:nvPr/>
          </p:nvSpPr>
          <p:spPr bwMode="auto">
            <a:xfrm>
              <a:off x="1429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90" name="Line 13"/>
            <p:cNvSpPr>
              <a:spLocks noChangeShapeType="1"/>
            </p:cNvSpPr>
            <p:nvPr/>
          </p:nvSpPr>
          <p:spPr bwMode="auto">
            <a:xfrm>
              <a:off x="1791" y="279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1" name="Line 14"/>
            <p:cNvSpPr>
              <a:spLocks noChangeShapeType="1"/>
            </p:cNvSpPr>
            <p:nvPr/>
          </p:nvSpPr>
          <p:spPr bwMode="auto">
            <a:xfrm>
              <a:off x="1791" y="3793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2" name="Line 15"/>
            <p:cNvSpPr>
              <a:spLocks noChangeShapeType="1"/>
            </p:cNvSpPr>
            <p:nvPr/>
          </p:nvSpPr>
          <p:spPr bwMode="auto">
            <a:xfrm>
              <a:off x="1474" y="3294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3" name="Line 16"/>
            <p:cNvSpPr>
              <a:spLocks noChangeShapeType="1"/>
            </p:cNvSpPr>
            <p:nvPr/>
          </p:nvSpPr>
          <p:spPr bwMode="auto">
            <a:xfrm flipH="1">
              <a:off x="1474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4" name="Line 17"/>
            <p:cNvSpPr>
              <a:spLocks noChangeShapeType="1"/>
            </p:cNvSpPr>
            <p:nvPr/>
          </p:nvSpPr>
          <p:spPr bwMode="auto">
            <a:xfrm flipH="1">
              <a:off x="1792" y="2795"/>
              <a:ext cx="589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5" name="Line 18"/>
            <p:cNvSpPr>
              <a:spLocks noChangeShapeType="1"/>
            </p:cNvSpPr>
            <p:nvPr/>
          </p:nvSpPr>
          <p:spPr bwMode="auto">
            <a:xfrm flipH="1">
              <a:off x="2381" y="3294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6" name="Line 19"/>
            <p:cNvSpPr>
              <a:spLocks noChangeShapeType="1"/>
            </p:cNvSpPr>
            <p:nvPr/>
          </p:nvSpPr>
          <p:spPr bwMode="auto">
            <a:xfrm>
              <a:off x="1474" y="3294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7" name="Line 20"/>
            <p:cNvSpPr>
              <a:spLocks noChangeShapeType="1"/>
            </p:cNvSpPr>
            <p:nvPr/>
          </p:nvSpPr>
          <p:spPr bwMode="auto">
            <a:xfrm>
              <a:off x="2381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8" name="Line 21"/>
            <p:cNvSpPr>
              <a:spLocks noChangeShapeType="1"/>
            </p:cNvSpPr>
            <p:nvPr/>
          </p:nvSpPr>
          <p:spPr bwMode="auto">
            <a:xfrm>
              <a:off x="1791" y="2795"/>
              <a:ext cx="59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99" name="Oval 22"/>
            <p:cNvSpPr>
              <a:spLocks noChangeArrowheads="1"/>
            </p:cNvSpPr>
            <p:nvPr/>
          </p:nvSpPr>
          <p:spPr bwMode="auto">
            <a:xfrm>
              <a:off x="1973" y="3203"/>
              <a:ext cx="181" cy="18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7767" name="Group 23"/>
          <p:cNvGrpSpPr>
            <a:grpSpLocks/>
          </p:cNvGrpSpPr>
          <p:nvPr/>
        </p:nvGrpSpPr>
        <p:grpSpPr bwMode="auto">
          <a:xfrm>
            <a:off x="4789488" y="3502025"/>
            <a:ext cx="2087562" cy="1727200"/>
            <a:chOff x="3017" y="2750"/>
            <a:chExt cx="1315" cy="1088"/>
          </a:xfrm>
        </p:grpSpPr>
        <p:sp>
          <p:nvSpPr>
            <p:cNvPr id="117769" name="Oval 24"/>
            <p:cNvSpPr>
              <a:spLocks noChangeArrowheads="1"/>
            </p:cNvSpPr>
            <p:nvPr/>
          </p:nvSpPr>
          <p:spPr bwMode="auto">
            <a:xfrm>
              <a:off x="3334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0" name="Oval 25"/>
            <p:cNvSpPr>
              <a:spLocks noChangeArrowheads="1"/>
            </p:cNvSpPr>
            <p:nvPr/>
          </p:nvSpPr>
          <p:spPr bwMode="auto">
            <a:xfrm>
              <a:off x="3924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1" name="Oval 26"/>
            <p:cNvSpPr>
              <a:spLocks noChangeArrowheads="1"/>
            </p:cNvSpPr>
            <p:nvPr/>
          </p:nvSpPr>
          <p:spPr bwMode="auto">
            <a:xfrm>
              <a:off x="4241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2" name="Oval 27"/>
            <p:cNvSpPr>
              <a:spLocks noChangeArrowheads="1"/>
            </p:cNvSpPr>
            <p:nvPr/>
          </p:nvSpPr>
          <p:spPr bwMode="auto">
            <a:xfrm>
              <a:off x="3924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3" name="Oval 28"/>
            <p:cNvSpPr>
              <a:spLocks noChangeArrowheads="1"/>
            </p:cNvSpPr>
            <p:nvPr/>
          </p:nvSpPr>
          <p:spPr bwMode="auto">
            <a:xfrm>
              <a:off x="3334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4" name="Oval 29"/>
            <p:cNvSpPr>
              <a:spLocks noChangeArrowheads="1"/>
            </p:cNvSpPr>
            <p:nvPr/>
          </p:nvSpPr>
          <p:spPr bwMode="auto">
            <a:xfrm>
              <a:off x="3017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7775" name="Line 30"/>
            <p:cNvSpPr>
              <a:spLocks noChangeShapeType="1"/>
            </p:cNvSpPr>
            <p:nvPr/>
          </p:nvSpPr>
          <p:spPr bwMode="auto">
            <a:xfrm>
              <a:off x="3379" y="279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76" name="Line 31"/>
            <p:cNvSpPr>
              <a:spLocks noChangeShapeType="1"/>
            </p:cNvSpPr>
            <p:nvPr/>
          </p:nvSpPr>
          <p:spPr bwMode="auto">
            <a:xfrm>
              <a:off x="3379" y="3793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77" name="Line 32"/>
            <p:cNvSpPr>
              <a:spLocks noChangeShapeType="1"/>
            </p:cNvSpPr>
            <p:nvPr/>
          </p:nvSpPr>
          <p:spPr bwMode="auto">
            <a:xfrm flipH="1">
              <a:off x="3062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78" name="Line 33"/>
            <p:cNvSpPr>
              <a:spLocks noChangeShapeType="1"/>
            </p:cNvSpPr>
            <p:nvPr/>
          </p:nvSpPr>
          <p:spPr bwMode="auto">
            <a:xfrm flipH="1">
              <a:off x="3969" y="3294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79" name="Line 34"/>
            <p:cNvSpPr>
              <a:spLocks noChangeShapeType="1"/>
            </p:cNvSpPr>
            <p:nvPr/>
          </p:nvSpPr>
          <p:spPr bwMode="auto">
            <a:xfrm>
              <a:off x="3062" y="3294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0" name="Line 35"/>
            <p:cNvSpPr>
              <a:spLocks noChangeShapeType="1"/>
            </p:cNvSpPr>
            <p:nvPr/>
          </p:nvSpPr>
          <p:spPr bwMode="auto">
            <a:xfrm>
              <a:off x="3969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1" name="Line 36"/>
            <p:cNvSpPr>
              <a:spLocks noChangeShapeType="1"/>
            </p:cNvSpPr>
            <p:nvPr/>
          </p:nvSpPr>
          <p:spPr bwMode="auto">
            <a:xfrm>
              <a:off x="3969" y="2795"/>
              <a:ext cx="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2" name="Line 37"/>
            <p:cNvSpPr>
              <a:spLocks noChangeShapeType="1"/>
            </p:cNvSpPr>
            <p:nvPr/>
          </p:nvSpPr>
          <p:spPr bwMode="auto">
            <a:xfrm flipH="1">
              <a:off x="3061" y="2795"/>
              <a:ext cx="90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7783" name="Line 38"/>
            <p:cNvSpPr>
              <a:spLocks noChangeShapeType="1"/>
            </p:cNvSpPr>
            <p:nvPr/>
          </p:nvSpPr>
          <p:spPr bwMode="auto">
            <a:xfrm flipH="1" flipV="1">
              <a:off x="3061" y="3294"/>
              <a:ext cx="90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7768" name="スライド番号プレースホルダ 3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A48D2F8-08BF-4377-8F6C-230F890BF2A1}" type="slidenum">
              <a:rPr kumimoji="0" lang="en-US" altLang="ja-JP" smtClean="0"/>
              <a:pPr eaLnBrk="1" hangingPunct="1"/>
              <a:t>67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Simplification Operations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Decimation</a:t>
            </a:r>
          </a:p>
          <a:p>
            <a:pPr lvl="1" eaLnBrk="1" hangingPunct="1"/>
            <a:r>
              <a:rPr lang="en-US" altLang="ja-JP" smtClean="0"/>
              <a:t>Edge collapse</a:t>
            </a:r>
          </a:p>
          <a:p>
            <a:pPr lvl="2" eaLnBrk="1" hangingPunct="1"/>
            <a:r>
              <a:rPr lang="en-US" altLang="ja-JP" smtClean="0"/>
              <a:t>v ← v-1</a:t>
            </a:r>
          </a:p>
          <a:p>
            <a:pPr lvl="2" eaLnBrk="1" hangingPunct="1"/>
            <a:r>
              <a:rPr lang="en-US" altLang="ja-JP" smtClean="0"/>
              <a:t>f ← f-2</a:t>
            </a:r>
          </a:p>
          <a:p>
            <a:pPr lvl="1" eaLnBrk="1" hangingPunct="1"/>
            <a:r>
              <a:rPr lang="en-US" altLang="ja-JP" smtClean="0"/>
              <a:t>Triangle collapse</a:t>
            </a:r>
          </a:p>
          <a:p>
            <a:pPr lvl="2" eaLnBrk="1" hangingPunct="1"/>
            <a:r>
              <a:rPr lang="en-US" altLang="ja-JP" smtClean="0"/>
              <a:t>v ← v-2</a:t>
            </a:r>
          </a:p>
          <a:p>
            <a:pPr lvl="2" eaLnBrk="1" hangingPunct="1"/>
            <a:r>
              <a:rPr lang="en-US" altLang="ja-JP" smtClean="0"/>
              <a:t>f ← f-4</a:t>
            </a:r>
          </a:p>
          <a:p>
            <a:pPr lvl="1" eaLnBrk="1" hangingPunct="1"/>
            <a:endParaRPr lang="en-US" altLang="ja-JP" smtClean="0"/>
          </a:p>
          <a:p>
            <a:pPr lvl="1" eaLnBrk="1" hangingPunct="1"/>
            <a:r>
              <a:rPr lang="en-US" altLang="ja-JP" smtClean="0"/>
              <a:t>Vertices may move</a:t>
            </a:r>
          </a:p>
        </p:txBody>
      </p:sp>
      <p:sp>
        <p:nvSpPr>
          <p:cNvPr id="118788" name="Line 4"/>
          <p:cNvSpPr>
            <a:spLocks noChangeShapeType="1"/>
          </p:cNvSpPr>
          <p:nvPr/>
        </p:nvSpPr>
        <p:spPr bwMode="auto">
          <a:xfrm>
            <a:off x="6372225" y="42211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8789" name="Line 5"/>
          <p:cNvSpPr>
            <a:spLocks noChangeShapeType="1"/>
          </p:cNvSpPr>
          <p:nvPr/>
        </p:nvSpPr>
        <p:spPr bwMode="auto">
          <a:xfrm>
            <a:off x="6372225" y="55165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8790" name="Group 6"/>
          <p:cNvGrpSpPr>
            <a:grpSpLocks/>
          </p:cNvGrpSpPr>
          <p:nvPr/>
        </p:nvGrpSpPr>
        <p:grpSpPr bwMode="auto">
          <a:xfrm>
            <a:off x="6877050" y="4005263"/>
            <a:ext cx="2087563" cy="1727200"/>
            <a:chOff x="1429" y="2750"/>
            <a:chExt cx="1315" cy="1088"/>
          </a:xfrm>
        </p:grpSpPr>
        <p:sp>
          <p:nvSpPr>
            <p:cNvPr id="118865" name="Oval 7"/>
            <p:cNvSpPr>
              <a:spLocks noChangeArrowheads="1"/>
            </p:cNvSpPr>
            <p:nvPr/>
          </p:nvSpPr>
          <p:spPr bwMode="auto">
            <a:xfrm>
              <a:off x="174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6" name="Oval 8"/>
            <p:cNvSpPr>
              <a:spLocks noChangeArrowheads="1"/>
            </p:cNvSpPr>
            <p:nvPr/>
          </p:nvSpPr>
          <p:spPr bwMode="auto">
            <a:xfrm>
              <a:off x="2336" y="2750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7" name="Oval 9"/>
            <p:cNvSpPr>
              <a:spLocks noChangeArrowheads="1"/>
            </p:cNvSpPr>
            <p:nvPr/>
          </p:nvSpPr>
          <p:spPr bwMode="auto">
            <a:xfrm>
              <a:off x="2653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8" name="Oval 10"/>
            <p:cNvSpPr>
              <a:spLocks noChangeArrowheads="1"/>
            </p:cNvSpPr>
            <p:nvPr/>
          </p:nvSpPr>
          <p:spPr bwMode="auto">
            <a:xfrm>
              <a:off x="233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9" name="Oval 11"/>
            <p:cNvSpPr>
              <a:spLocks noChangeArrowheads="1"/>
            </p:cNvSpPr>
            <p:nvPr/>
          </p:nvSpPr>
          <p:spPr bwMode="auto">
            <a:xfrm>
              <a:off x="1746" y="3748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70" name="Oval 12"/>
            <p:cNvSpPr>
              <a:spLocks noChangeArrowheads="1"/>
            </p:cNvSpPr>
            <p:nvPr/>
          </p:nvSpPr>
          <p:spPr bwMode="auto">
            <a:xfrm>
              <a:off x="1429" y="3249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71" name="Line 13"/>
            <p:cNvSpPr>
              <a:spLocks noChangeShapeType="1"/>
            </p:cNvSpPr>
            <p:nvPr/>
          </p:nvSpPr>
          <p:spPr bwMode="auto">
            <a:xfrm>
              <a:off x="1791" y="2795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2" name="Line 14"/>
            <p:cNvSpPr>
              <a:spLocks noChangeShapeType="1"/>
            </p:cNvSpPr>
            <p:nvPr/>
          </p:nvSpPr>
          <p:spPr bwMode="auto">
            <a:xfrm>
              <a:off x="1791" y="3793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3" name="Line 15"/>
            <p:cNvSpPr>
              <a:spLocks noChangeShapeType="1"/>
            </p:cNvSpPr>
            <p:nvPr/>
          </p:nvSpPr>
          <p:spPr bwMode="auto">
            <a:xfrm>
              <a:off x="1474" y="3294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4" name="Line 16"/>
            <p:cNvSpPr>
              <a:spLocks noChangeShapeType="1"/>
            </p:cNvSpPr>
            <p:nvPr/>
          </p:nvSpPr>
          <p:spPr bwMode="auto">
            <a:xfrm flipH="1">
              <a:off x="1474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5" name="Line 17"/>
            <p:cNvSpPr>
              <a:spLocks noChangeShapeType="1"/>
            </p:cNvSpPr>
            <p:nvPr/>
          </p:nvSpPr>
          <p:spPr bwMode="auto">
            <a:xfrm flipH="1">
              <a:off x="1792" y="2795"/>
              <a:ext cx="589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6" name="Line 18"/>
            <p:cNvSpPr>
              <a:spLocks noChangeShapeType="1"/>
            </p:cNvSpPr>
            <p:nvPr/>
          </p:nvSpPr>
          <p:spPr bwMode="auto">
            <a:xfrm flipH="1">
              <a:off x="2381" y="3294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7" name="Line 19"/>
            <p:cNvSpPr>
              <a:spLocks noChangeShapeType="1"/>
            </p:cNvSpPr>
            <p:nvPr/>
          </p:nvSpPr>
          <p:spPr bwMode="auto">
            <a:xfrm>
              <a:off x="1474" y="3294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8" name="Line 20"/>
            <p:cNvSpPr>
              <a:spLocks noChangeShapeType="1"/>
            </p:cNvSpPr>
            <p:nvPr/>
          </p:nvSpPr>
          <p:spPr bwMode="auto">
            <a:xfrm>
              <a:off x="2381" y="2795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79" name="Line 21"/>
            <p:cNvSpPr>
              <a:spLocks noChangeShapeType="1"/>
            </p:cNvSpPr>
            <p:nvPr/>
          </p:nvSpPr>
          <p:spPr bwMode="auto">
            <a:xfrm>
              <a:off x="1791" y="2795"/>
              <a:ext cx="59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80" name="Oval 22"/>
            <p:cNvSpPr>
              <a:spLocks noChangeArrowheads="1"/>
            </p:cNvSpPr>
            <p:nvPr/>
          </p:nvSpPr>
          <p:spPr bwMode="auto">
            <a:xfrm>
              <a:off x="1973" y="3203"/>
              <a:ext cx="181" cy="182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8791" name="Group 70"/>
          <p:cNvGrpSpPr>
            <a:grpSpLocks/>
          </p:cNvGrpSpPr>
          <p:nvPr/>
        </p:nvGrpSpPr>
        <p:grpSpPr bwMode="auto">
          <a:xfrm>
            <a:off x="4429125" y="4005263"/>
            <a:ext cx="2087563" cy="1727200"/>
            <a:chOff x="2790" y="2523"/>
            <a:chExt cx="1315" cy="1088"/>
          </a:xfrm>
        </p:grpSpPr>
        <p:sp>
          <p:nvSpPr>
            <p:cNvPr id="118838" name="Oval 40"/>
            <p:cNvSpPr>
              <a:spLocks noChangeArrowheads="1"/>
            </p:cNvSpPr>
            <p:nvPr/>
          </p:nvSpPr>
          <p:spPr bwMode="auto">
            <a:xfrm>
              <a:off x="3107" y="252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39" name="Oval 41"/>
            <p:cNvSpPr>
              <a:spLocks noChangeArrowheads="1"/>
            </p:cNvSpPr>
            <p:nvPr/>
          </p:nvSpPr>
          <p:spPr bwMode="auto">
            <a:xfrm>
              <a:off x="3697" y="252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40" name="Oval 42"/>
            <p:cNvSpPr>
              <a:spLocks noChangeArrowheads="1"/>
            </p:cNvSpPr>
            <p:nvPr/>
          </p:nvSpPr>
          <p:spPr bwMode="auto">
            <a:xfrm>
              <a:off x="4014" y="302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41" name="Oval 43"/>
            <p:cNvSpPr>
              <a:spLocks noChangeArrowheads="1"/>
            </p:cNvSpPr>
            <p:nvPr/>
          </p:nvSpPr>
          <p:spPr bwMode="auto">
            <a:xfrm>
              <a:off x="3697" y="352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42" name="Oval 44"/>
            <p:cNvSpPr>
              <a:spLocks noChangeArrowheads="1"/>
            </p:cNvSpPr>
            <p:nvPr/>
          </p:nvSpPr>
          <p:spPr bwMode="auto">
            <a:xfrm>
              <a:off x="3107" y="352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43" name="Oval 45"/>
            <p:cNvSpPr>
              <a:spLocks noChangeArrowheads="1"/>
            </p:cNvSpPr>
            <p:nvPr/>
          </p:nvSpPr>
          <p:spPr bwMode="auto">
            <a:xfrm>
              <a:off x="2790" y="302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44" name="Line 46"/>
            <p:cNvSpPr>
              <a:spLocks noChangeShapeType="1"/>
            </p:cNvSpPr>
            <p:nvPr/>
          </p:nvSpPr>
          <p:spPr bwMode="auto">
            <a:xfrm>
              <a:off x="3152" y="2568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45" name="Line 47"/>
            <p:cNvSpPr>
              <a:spLocks noChangeShapeType="1"/>
            </p:cNvSpPr>
            <p:nvPr/>
          </p:nvSpPr>
          <p:spPr bwMode="auto">
            <a:xfrm>
              <a:off x="3152" y="3566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46" name="Line 49"/>
            <p:cNvSpPr>
              <a:spLocks noChangeShapeType="1"/>
            </p:cNvSpPr>
            <p:nvPr/>
          </p:nvSpPr>
          <p:spPr bwMode="auto">
            <a:xfrm flipH="1">
              <a:off x="2835" y="256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47" name="Line 51"/>
            <p:cNvSpPr>
              <a:spLocks noChangeShapeType="1"/>
            </p:cNvSpPr>
            <p:nvPr/>
          </p:nvSpPr>
          <p:spPr bwMode="auto">
            <a:xfrm flipH="1">
              <a:off x="3742" y="3067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48" name="Line 52"/>
            <p:cNvSpPr>
              <a:spLocks noChangeShapeType="1"/>
            </p:cNvSpPr>
            <p:nvPr/>
          </p:nvSpPr>
          <p:spPr bwMode="auto">
            <a:xfrm>
              <a:off x="2835" y="3067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49" name="Line 53"/>
            <p:cNvSpPr>
              <a:spLocks noChangeShapeType="1"/>
            </p:cNvSpPr>
            <p:nvPr/>
          </p:nvSpPr>
          <p:spPr bwMode="auto">
            <a:xfrm>
              <a:off x="3742" y="256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0" name="Line 58"/>
            <p:cNvSpPr>
              <a:spLocks noChangeShapeType="1"/>
            </p:cNvSpPr>
            <p:nvPr/>
          </p:nvSpPr>
          <p:spPr bwMode="auto">
            <a:xfrm>
              <a:off x="3152" y="2568"/>
              <a:ext cx="272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1" name="Line 59"/>
            <p:cNvSpPr>
              <a:spLocks noChangeShapeType="1"/>
            </p:cNvSpPr>
            <p:nvPr/>
          </p:nvSpPr>
          <p:spPr bwMode="auto">
            <a:xfrm flipH="1">
              <a:off x="3424" y="2568"/>
              <a:ext cx="318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2" name="Line 60"/>
            <p:cNvSpPr>
              <a:spLocks noChangeShapeType="1"/>
            </p:cNvSpPr>
            <p:nvPr/>
          </p:nvSpPr>
          <p:spPr bwMode="auto">
            <a:xfrm flipH="1">
              <a:off x="2835" y="2840"/>
              <a:ext cx="589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3" name="Line 61"/>
            <p:cNvSpPr>
              <a:spLocks noChangeShapeType="1"/>
            </p:cNvSpPr>
            <p:nvPr/>
          </p:nvSpPr>
          <p:spPr bwMode="auto">
            <a:xfrm flipH="1" flipV="1">
              <a:off x="2835" y="3067"/>
              <a:ext cx="453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4" name="Line 62"/>
            <p:cNvSpPr>
              <a:spLocks noChangeShapeType="1"/>
            </p:cNvSpPr>
            <p:nvPr/>
          </p:nvSpPr>
          <p:spPr bwMode="auto">
            <a:xfrm flipH="1">
              <a:off x="3152" y="3203"/>
              <a:ext cx="136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5" name="Line 63"/>
            <p:cNvSpPr>
              <a:spLocks noChangeShapeType="1"/>
            </p:cNvSpPr>
            <p:nvPr/>
          </p:nvSpPr>
          <p:spPr bwMode="auto">
            <a:xfrm flipH="1">
              <a:off x="3288" y="2840"/>
              <a:ext cx="136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6" name="Line 64"/>
            <p:cNvSpPr>
              <a:spLocks noChangeShapeType="1"/>
            </p:cNvSpPr>
            <p:nvPr/>
          </p:nvSpPr>
          <p:spPr bwMode="auto">
            <a:xfrm>
              <a:off x="3424" y="2840"/>
              <a:ext cx="635" cy="2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7" name="Line 66"/>
            <p:cNvSpPr>
              <a:spLocks noChangeShapeType="1"/>
            </p:cNvSpPr>
            <p:nvPr/>
          </p:nvSpPr>
          <p:spPr bwMode="auto">
            <a:xfrm>
              <a:off x="3288" y="3203"/>
              <a:ext cx="272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8" name="Line 67"/>
            <p:cNvSpPr>
              <a:spLocks noChangeShapeType="1"/>
            </p:cNvSpPr>
            <p:nvPr/>
          </p:nvSpPr>
          <p:spPr bwMode="auto">
            <a:xfrm flipV="1">
              <a:off x="3560" y="3067"/>
              <a:ext cx="499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59" name="Line 68"/>
            <p:cNvSpPr>
              <a:spLocks noChangeShapeType="1"/>
            </p:cNvSpPr>
            <p:nvPr/>
          </p:nvSpPr>
          <p:spPr bwMode="auto">
            <a:xfrm>
              <a:off x="3560" y="3203"/>
              <a:ext cx="182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60" name="Line 69"/>
            <p:cNvSpPr>
              <a:spLocks noChangeShapeType="1"/>
            </p:cNvSpPr>
            <p:nvPr/>
          </p:nvSpPr>
          <p:spPr bwMode="auto">
            <a:xfrm>
              <a:off x="3288" y="3203"/>
              <a:ext cx="454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61" name="Line 65"/>
            <p:cNvSpPr>
              <a:spLocks noChangeShapeType="1"/>
            </p:cNvSpPr>
            <p:nvPr/>
          </p:nvSpPr>
          <p:spPr bwMode="auto">
            <a:xfrm>
              <a:off x="3424" y="2840"/>
              <a:ext cx="136" cy="363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62" name="Oval 55"/>
            <p:cNvSpPr>
              <a:spLocks noChangeArrowheads="1"/>
            </p:cNvSpPr>
            <p:nvPr/>
          </p:nvSpPr>
          <p:spPr bwMode="auto">
            <a:xfrm>
              <a:off x="3379" y="2795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3" name="Oval 56"/>
            <p:cNvSpPr>
              <a:spLocks noChangeArrowheads="1"/>
            </p:cNvSpPr>
            <p:nvPr/>
          </p:nvSpPr>
          <p:spPr bwMode="auto">
            <a:xfrm>
              <a:off x="3243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64" name="Oval 57"/>
            <p:cNvSpPr>
              <a:spLocks noChangeArrowheads="1"/>
            </p:cNvSpPr>
            <p:nvPr/>
          </p:nvSpPr>
          <p:spPr bwMode="auto">
            <a:xfrm>
              <a:off x="3515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8792" name="Line 71"/>
          <p:cNvSpPr>
            <a:spLocks noChangeShapeType="1"/>
          </p:cNvSpPr>
          <p:nvPr/>
        </p:nvSpPr>
        <p:spPr bwMode="auto">
          <a:xfrm>
            <a:off x="6372225" y="2205038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8793" name="Line 72"/>
          <p:cNvSpPr>
            <a:spLocks noChangeShapeType="1"/>
          </p:cNvSpPr>
          <p:nvPr/>
        </p:nvSpPr>
        <p:spPr bwMode="auto">
          <a:xfrm>
            <a:off x="6372225" y="3500438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8794" name="Group 115"/>
          <p:cNvGrpSpPr>
            <a:grpSpLocks/>
          </p:cNvGrpSpPr>
          <p:nvPr/>
        </p:nvGrpSpPr>
        <p:grpSpPr bwMode="auto">
          <a:xfrm>
            <a:off x="3779838" y="1989138"/>
            <a:ext cx="2736850" cy="1727200"/>
            <a:chOff x="2381" y="1253"/>
            <a:chExt cx="1724" cy="1088"/>
          </a:xfrm>
        </p:grpSpPr>
        <p:sp>
          <p:nvSpPr>
            <p:cNvPr id="118816" name="Oval 91"/>
            <p:cNvSpPr>
              <a:spLocks noChangeArrowheads="1"/>
            </p:cNvSpPr>
            <p:nvPr/>
          </p:nvSpPr>
          <p:spPr bwMode="auto">
            <a:xfrm>
              <a:off x="3242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7" name="Oval 92"/>
            <p:cNvSpPr>
              <a:spLocks noChangeArrowheads="1"/>
            </p:cNvSpPr>
            <p:nvPr/>
          </p:nvSpPr>
          <p:spPr bwMode="auto">
            <a:xfrm>
              <a:off x="3697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8" name="Oval 93"/>
            <p:cNvSpPr>
              <a:spLocks noChangeArrowheads="1"/>
            </p:cNvSpPr>
            <p:nvPr/>
          </p:nvSpPr>
          <p:spPr bwMode="auto">
            <a:xfrm>
              <a:off x="4014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9" name="Oval 94"/>
            <p:cNvSpPr>
              <a:spLocks noChangeArrowheads="1"/>
            </p:cNvSpPr>
            <p:nvPr/>
          </p:nvSpPr>
          <p:spPr bwMode="auto">
            <a:xfrm>
              <a:off x="3697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20" name="Oval 95"/>
            <p:cNvSpPr>
              <a:spLocks noChangeArrowheads="1"/>
            </p:cNvSpPr>
            <p:nvPr/>
          </p:nvSpPr>
          <p:spPr bwMode="auto">
            <a:xfrm>
              <a:off x="3242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21" name="Line 97"/>
            <p:cNvSpPr>
              <a:spLocks noChangeShapeType="1"/>
            </p:cNvSpPr>
            <p:nvPr/>
          </p:nvSpPr>
          <p:spPr bwMode="auto">
            <a:xfrm>
              <a:off x="2744" y="1298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2" name="Line 98"/>
            <p:cNvSpPr>
              <a:spLocks noChangeShapeType="1"/>
            </p:cNvSpPr>
            <p:nvPr/>
          </p:nvSpPr>
          <p:spPr bwMode="auto">
            <a:xfrm>
              <a:off x="2744" y="2296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3" name="Line 99"/>
            <p:cNvSpPr>
              <a:spLocks noChangeShapeType="1"/>
            </p:cNvSpPr>
            <p:nvPr/>
          </p:nvSpPr>
          <p:spPr bwMode="auto">
            <a:xfrm>
              <a:off x="2426" y="1797"/>
              <a:ext cx="163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4" name="Line 100"/>
            <p:cNvSpPr>
              <a:spLocks noChangeShapeType="1"/>
            </p:cNvSpPr>
            <p:nvPr/>
          </p:nvSpPr>
          <p:spPr bwMode="auto">
            <a:xfrm flipH="1">
              <a:off x="2744" y="1298"/>
              <a:ext cx="543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5" name="Line 101"/>
            <p:cNvSpPr>
              <a:spLocks noChangeShapeType="1"/>
            </p:cNvSpPr>
            <p:nvPr/>
          </p:nvSpPr>
          <p:spPr bwMode="auto">
            <a:xfrm flipH="1">
              <a:off x="3288" y="1298"/>
              <a:ext cx="454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6" name="Line 102"/>
            <p:cNvSpPr>
              <a:spLocks noChangeShapeType="1"/>
            </p:cNvSpPr>
            <p:nvPr/>
          </p:nvSpPr>
          <p:spPr bwMode="auto">
            <a:xfrm flipH="1">
              <a:off x="3742" y="1797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7" name="Line 103"/>
            <p:cNvSpPr>
              <a:spLocks noChangeShapeType="1"/>
            </p:cNvSpPr>
            <p:nvPr/>
          </p:nvSpPr>
          <p:spPr bwMode="auto">
            <a:xfrm>
              <a:off x="2744" y="1298"/>
              <a:ext cx="543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8" name="Line 104"/>
            <p:cNvSpPr>
              <a:spLocks noChangeShapeType="1"/>
            </p:cNvSpPr>
            <p:nvPr/>
          </p:nvSpPr>
          <p:spPr bwMode="auto">
            <a:xfrm>
              <a:off x="3742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29" name="Line 105"/>
            <p:cNvSpPr>
              <a:spLocks noChangeShapeType="1"/>
            </p:cNvSpPr>
            <p:nvPr/>
          </p:nvSpPr>
          <p:spPr bwMode="auto">
            <a:xfrm>
              <a:off x="3288" y="1298"/>
              <a:ext cx="454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30" name="Oval 107"/>
            <p:cNvSpPr>
              <a:spLocks noChangeArrowheads="1"/>
            </p:cNvSpPr>
            <p:nvPr/>
          </p:nvSpPr>
          <p:spPr bwMode="auto">
            <a:xfrm>
              <a:off x="2698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31" name="Oval 108"/>
            <p:cNvSpPr>
              <a:spLocks noChangeArrowheads="1"/>
            </p:cNvSpPr>
            <p:nvPr/>
          </p:nvSpPr>
          <p:spPr bwMode="auto">
            <a:xfrm>
              <a:off x="2698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32" name="Oval 109"/>
            <p:cNvSpPr>
              <a:spLocks noChangeArrowheads="1"/>
            </p:cNvSpPr>
            <p:nvPr/>
          </p:nvSpPr>
          <p:spPr bwMode="auto">
            <a:xfrm>
              <a:off x="2381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33" name="Line 110"/>
            <p:cNvSpPr>
              <a:spLocks noChangeShapeType="1"/>
            </p:cNvSpPr>
            <p:nvPr/>
          </p:nvSpPr>
          <p:spPr bwMode="auto">
            <a:xfrm flipH="1">
              <a:off x="2426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34" name="Line 111"/>
            <p:cNvSpPr>
              <a:spLocks noChangeShapeType="1"/>
            </p:cNvSpPr>
            <p:nvPr/>
          </p:nvSpPr>
          <p:spPr bwMode="auto">
            <a:xfrm>
              <a:off x="2426" y="1797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35" name="Line 114"/>
            <p:cNvSpPr>
              <a:spLocks noChangeShapeType="1"/>
            </p:cNvSpPr>
            <p:nvPr/>
          </p:nvSpPr>
          <p:spPr bwMode="auto">
            <a:xfrm>
              <a:off x="3016" y="1797"/>
              <a:ext cx="499" cy="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36" name="Oval 112"/>
            <p:cNvSpPr>
              <a:spLocks noChangeArrowheads="1"/>
            </p:cNvSpPr>
            <p:nvPr/>
          </p:nvSpPr>
          <p:spPr bwMode="auto">
            <a:xfrm>
              <a:off x="2971" y="1752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37" name="Oval 113"/>
            <p:cNvSpPr>
              <a:spLocks noChangeArrowheads="1"/>
            </p:cNvSpPr>
            <p:nvPr/>
          </p:nvSpPr>
          <p:spPr bwMode="auto">
            <a:xfrm>
              <a:off x="3469" y="1752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8795" name="Group 119"/>
          <p:cNvGrpSpPr>
            <a:grpSpLocks/>
          </p:cNvGrpSpPr>
          <p:nvPr/>
        </p:nvGrpSpPr>
        <p:grpSpPr bwMode="auto">
          <a:xfrm>
            <a:off x="6877050" y="1989138"/>
            <a:ext cx="2087563" cy="1727200"/>
            <a:chOff x="4332" y="1253"/>
            <a:chExt cx="1315" cy="1088"/>
          </a:xfrm>
        </p:grpSpPr>
        <p:sp>
          <p:nvSpPr>
            <p:cNvPr id="118797" name="Oval 74"/>
            <p:cNvSpPr>
              <a:spLocks noChangeArrowheads="1"/>
            </p:cNvSpPr>
            <p:nvPr/>
          </p:nvSpPr>
          <p:spPr bwMode="auto">
            <a:xfrm>
              <a:off x="4649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798" name="Oval 75"/>
            <p:cNvSpPr>
              <a:spLocks noChangeArrowheads="1"/>
            </p:cNvSpPr>
            <p:nvPr/>
          </p:nvSpPr>
          <p:spPr bwMode="auto">
            <a:xfrm>
              <a:off x="5239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799" name="Oval 76"/>
            <p:cNvSpPr>
              <a:spLocks noChangeArrowheads="1"/>
            </p:cNvSpPr>
            <p:nvPr/>
          </p:nvSpPr>
          <p:spPr bwMode="auto">
            <a:xfrm>
              <a:off x="5556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00" name="Oval 77"/>
            <p:cNvSpPr>
              <a:spLocks noChangeArrowheads="1"/>
            </p:cNvSpPr>
            <p:nvPr/>
          </p:nvSpPr>
          <p:spPr bwMode="auto">
            <a:xfrm>
              <a:off x="523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01" name="Oval 78"/>
            <p:cNvSpPr>
              <a:spLocks noChangeArrowheads="1"/>
            </p:cNvSpPr>
            <p:nvPr/>
          </p:nvSpPr>
          <p:spPr bwMode="auto">
            <a:xfrm>
              <a:off x="464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02" name="Oval 79"/>
            <p:cNvSpPr>
              <a:spLocks noChangeArrowheads="1"/>
            </p:cNvSpPr>
            <p:nvPr/>
          </p:nvSpPr>
          <p:spPr bwMode="auto">
            <a:xfrm>
              <a:off x="4332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03" name="Line 80"/>
            <p:cNvSpPr>
              <a:spLocks noChangeShapeType="1"/>
            </p:cNvSpPr>
            <p:nvPr/>
          </p:nvSpPr>
          <p:spPr bwMode="auto">
            <a:xfrm>
              <a:off x="4694" y="1298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4" name="Line 81"/>
            <p:cNvSpPr>
              <a:spLocks noChangeShapeType="1"/>
            </p:cNvSpPr>
            <p:nvPr/>
          </p:nvSpPr>
          <p:spPr bwMode="auto">
            <a:xfrm>
              <a:off x="4694" y="2296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5" name="Line 82"/>
            <p:cNvSpPr>
              <a:spLocks noChangeShapeType="1"/>
            </p:cNvSpPr>
            <p:nvPr/>
          </p:nvSpPr>
          <p:spPr bwMode="auto">
            <a:xfrm>
              <a:off x="437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6" name="Line 83"/>
            <p:cNvSpPr>
              <a:spLocks noChangeShapeType="1"/>
            </p:cNvSpPr>
            <p:nvPr/>
          </p:nvSpPr>
          <p:spPr bwMode="auto">
            <a:xfrm flipH="1">
              <a:off x="4377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7" name="Line 84"/>
            <p:cNvSpPr>
              <a:spLocks noChangeShapeType="1"/>
            </p:cNvSpPr>
            <p:nvPr/>
          </p:nvSpPr>
          <p:spPr bwMode="auto">
            <a:xfrm flipH="1">
              <a:off x="4695" y="1298"/>
              <a:ext cx="589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8" name="Line 85"/>
            <p:cNvSpPr>
              <a:spLocks noChangeShapeType="1"/>
            </p:cNvSpPr>
            <p:nvPr/>
          </p:nvSpPr>
          <p:spPr bwMode="auto">
            <a:xfrm flipH="1">
              <a:off x="5284" y="1797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09" name="Line 86"/>
            <p:cNvSpPr>
              <a:spLocks noChangeShapeType="1"/>
            </p:cNvSpPr>
            <p:nvPr/>
          </p:nvSpPr>
          <p:spPr bwMode="auto">
            <a:xfrm>
              <a:off x="4377" y="1797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10" name="Line 87"/>
            <p:cNvSpPr>
              <a:spLocks noChangeShapeType="1"/>
            </p:cNvSpPr>
            <p:nvPr/>
          </p:nvSpPr>
          <p:spPr bwMode="auto">
            <a:xfrm>
              <a:off x="5284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11" name="Line 88"/>
            <p:cNvSpPr>
              <a:spLocks noChangeShapeType="1"/>
            </p:cNvSpPr>
            <p:nvPr/>
          </p:nvSpPr>
          <p:spPr bwMode="auto">
            <a:xfrm>
              <a:off x="4694" y="1298"/>
              <a:ext cx="59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12" name="Oval 116"/>
            <p:cNvSpPr>
              <a:spLocks noChangeArrowheads="1"/>
            </p:cNvSpPr>
            <p:nvPr/>
          </p:nvSpPr>
          <p:spPr bwMode="auto">
            <a:xfrm>
              <a:off x="4921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3" name="Oval 117"/>
            <p:cNvSpPr>
              <a:spLocks noChangeArrowheads="1"/>
            </p:cNvSpPr>
            <p:nvPr/>
          </p:nvSpPr>
          <p:spPr bwMode="auto">
            <a:xfrm>
              <a:off x="4966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8814" name="Line 118"/>
            <p:cNvSpPr>
              <a:spLocks noChangeShapeType="1"/>
            </p:cNvSpPr>
            <p:nvPr/>
          </p:nvSpPr>
          <p:spPr bwMode="auto">
            <a:xfrm flipH="1">
              <a:off x="4967" y="1298"/>
              <a:ext cx="45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8815" name="Oval 89"/>
            <p:cNvSpPr>
              <a:spLocks noChangeArrowheads="1"/>
            </p:cNvSpPr>
            <p:nvPr/>
          </p:nvSpPr>
          <p:spPr bwMode="auto">
            <a:xfrm>
              <a:off x="4876" y="1706"/>
              <a:ext cx="181" cy="182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8796" name="スライド番号プレースホルダ 9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A072605-B2B2-464E-A8C8-48833D08E73D}" type="slidenum">
              <a:rPr kumimoji="0" lang="en-US" altLang="ja-JP" smtClean="0"/>
              <a:pPr eaLnBrk="1" hangingPunct="1"/>
              <a:t>68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2-Manifolds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13250"/>
          </a:xfrm>
        </p:spPr>
        <p:txBody>
          <a:bodyPr/>
          <a:lstStyle/>
          <a:p>
            <a:r>
              <a:rPr lang="en-US" altLang="ja-JP" smtClean="0"/>
              <a:t>What is 2-manifolds ?</a:t>
            </a:r>
          </a:p>
          <a:p>
            <a:pPr lvl="1"/>
            <a:r>
              <a:rPr lang="en-US" altLang="ja-JP" smtClean="0"/>
              <a:t>every point on a 2-manifold has some arbitrarily small neighborhood of points around it that can be considered topologically the same as a disk in the plane</a:t>
            </a:r>
          </a:p>
          <a:p>
            <a:pPr lvl="1"/>
            <a:r>
              <a:rPr lang="en-US" altLang="ja-JP" smtClean="0"/>
              <a:t>every edge is shared by exactly two triangles and every triangle shares an edge with exactly three neighboring triangles</a:t>
            </a:r>
          </a:p>
        </p:txBody>
      </p:sp>
      <p:sp>
        <p:nvSpPr>
          <p:cNvPr id="1331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C15CF77-AFA9-4234-9412-EAF9EFFAE84F}" type="slidenum">
              <a:rPr kumimoji="0" lang="en-US" altLang="ja-JP" smtClean="0"/>
              <a:pPr eaLnBrk="1" hangingPunct="1"/>
              <a:t>6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mtClean="0"/>
              <a:t>Contraction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Pair contraction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Cluster contraction</a:t>
            </a:r>
            <a:br>
              <a:rPr lang="en-US" altLang="ja-JP" smtClean="0"/>
            </a:br>
            <a:r>
              <a:rPr lang="en-US" altLang="ja-JP" smtClean="0"/>
              <a:t>(set of vertices)</a:t>
            </a:r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endParaRPr lang="en-US" altLang="ja-JP" smtClean="0"/>
          </a:p>
          <a:p>
            <a:pPr lvl="1" eaLnBrk="1" hangingPunct="1">
              <a:lnSpc>
                <a:spcPct val="90000"/>
              </a:lnSpc>
            </a:pPr>
            <a:r>
              <a:rPr lang="en-US" altLang="ja-JP" smtClean="0"/>
              <a:t>Vertices may move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Simplification Operations</a:t>
            </a:r>
          </a:p>
        </p:txBody>
      </p:sp>
      <p:sp>
        <p:nvSpPr>
          <p:cNvPr id="119812" name="Line 4"/>
          <p:cNvSpPr>
            <a:spLocks noChangeShapeType="1"/>
          </p:cNvSpPr>
          <p:nvPr/>
        </p:nvSpPr>
        <p:spPr bwMode="auto">
          <a:xfrm>
            <a:off x="6443663" y="20621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>
            <a:off x="6443663" y="33575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9814" name="Group 46"/>
          <p:cNvGrpSpPr>
            <a:grpSpLocks/>
          </p:cNvGrpSpPr>
          <p:nvPr/>
        </p:nvGrpSpPr>
        <p:grpSpPr bwMode="auto">
          <a:xfrm>
            <a:off x="6948488" y="1846263"/>
            <a:ext cx="2087562" cy="1727200"/>
            <a:chOff x="4332" y="1253"/>
            <a:chExt cx="1315" cy="1088"/>
          </a:xfrm>
        </p:grpSpPr>
        <p:sp>
          <p:nvSpPr>
            <p:cNvPr id="119899" name="Oval 7"/>
            <p:cNvSpPr>
              <a:spLocks noChangeArrowheads="1"/>
            </p:cNvSpPr>
            <p:nvPr/>
          </p:nvSpPr>
          <p:spPr bwMode="auto">
            <a:xfrm>
              <a:off x="4649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0" name="Oval 8"/>
            <p:cNvSpPr>
              <a:spLocks noChangeArrowheads="1"/>
            </p:cNvSpPr>
            <p:nvPr/>
          </p:nvSpPr>
          <p:spPr bwMode="auto">
            <a:xfrm>
              <a:off x="5239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1" name="Oval 9"/>
            <p:cNvSpPr>
              <a:spLocks noChangeArrowheads="1"/>
            </p:cNvSpPr>
            <p:nvPr/>
          </p:nvSpPr>
          <p:spPr bwMode="auto">
            <a:xfrm>
              <a:off x="5556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2" name="Oval 10"/>
            <p:cNvSpPr>
              <a:spLocks noChangeArrowheads="1"/>
            </p:cNvSpPr>
            <p:nvPr/>
          </p:nvSpPr>
          <p:spPr bwMode="auto">
            <a:xfrm>
              <a:off x="523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3" name="Oval 11"/>
            <p:cNvSpPr>
              <a:spLocks noChangeArrowheads="1"/>
            </p:cNvSpPr>
            <p:nvPr/>
          </p:nvSpPr>
          <p:spPr bwMode="auto">
            <a:xfrm>
              <a:off x="4649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4" name="Oval 12"/>
            <p:cNvSpPr>
              <a:spLocks noChangeArrowheads="1"/>
            </p:cNvSpPr>
            <p:nvPr/>
          </p:nvSpPr>
          <p:spPr bwMode="auto">
            <a:xfrm>
              <a:off x="4332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905" name="Line 15"/>
            <p:cNvSpPr>
              <a:spLocks noChangeShapeType="1"/>
            </p:cNvSpPr>
            <p:nvPr/>
          </p:nvSpPr>
          <p:spPr bwMode="auto">
            <a:xfrm>
              <a:off x="4377" y="1797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06" name="Line 16"/>
            <p:cNvSpPr>
              <a:spLocks noChangeShapeType="1"/>
            </p:cNvSpPr>
            <p:nvPr/>
          </p:nvSpPr>
          <p:spPr bwMode="auto">
            <a:xfrm flipH="1">
              <a:off x="4377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07" name="Line 17"/>
            <p:cNvSpPr>
              <a:spLocks noChangeShapeType="1"/>
            </p:cNvSpPr>
            <p:nvPr/>
          </p:nvSpPr>
          <p:spPr bwMode="auto">
            <a:xfrm flipH="1">
              <a:off x="4695" y="1298"/>
              <a:ext cx="589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08" name="Line 18"/>
            <p:cNvSpPr>
              <a:spLocks noChangeShapeType="1"/>
            </p:cNvSpPr>
            <p:nvPr/>
          </p:nvSpPr>
          <p:spPr bwMode="auto">
            <a:xfrm flipH="1">
              <a:off x="5284" y="1797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09" name="Line 19"/>
            <p:cNvSpPr>
              <a:spLocks noChangeShapeType="1"/>
            </p:cNvSpPr>
            <p:nvPr/>
          </p:nvSpPr>
          <p:spPr bwMode="auto">
            <a:xfrm>
              <a:off x="4377" y="1797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10" name="Line 20"/>
            <p:cNvSpPr>
              <a:spLocks noChangeShapeType="1"/>
            </p:cNvSpPr>
            <p:nvPr/>
          </p:nvSpPr>
          <p:spPr bwMode="auto">
            <a:xfrm>
              <a:off x="5284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11" name="Line 21"/>
            <p:cNvSpPr>
              <a:spLocks noChangeShapeType="1"/>
            </p:cNvSpPr>
            <p:nvPr/>
          </p:nvSpPr>
          <p:spPr bwMode="auto">
            <a:xfrm>
              <a:off x="4694" y="1298"/>
              <a:ext cx="590" cy="9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912" name="Oval 22"/>
            <p:cNvSpPr>
              <a:spLocks noChangeArrowheads="1"/>
            </p:cNvSpPr>
            <p:nvPr/>
          </p:nvSpPr>
          <p:spPr bwMode="auto">
            <a:xfrm>
              <a:off x="4876" y="1706"/>
              <a:ext cx="181" cy="182"/>
            </a:xfrm>
            <a:prstGeom prst="ellipse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9815" name="Group 48"/>
          <p:cNvGrpSpPr>
            <a:grpSpLocks/>
          </p:cNvGrpSpPr>
          <p:nvPr/>
        </p:nvGrpSpPr>
        <p:grpSpPr bwMode="auto">
          <a:xfrm>
            <a:off x="4067175" y="1846263"/>
            <a:ext cx="2520950" cy="1727200"/>
            <a:chOff x="2517" y="1253"/>
            <a:chExt cx="1588" cy="1088"/>
          </a:xfrm>
        </p:grpSpPr>
        <p:sp>
          <p:nvSpPr>
            <p:cNvPr id="119880" name="Oval 25"/>
            <p:cNvSpPr>
              <a:spLocks noChangeArrowheads="1"/>
            </p:cNvSpPr>
            <p:nvPr/>
          </p:nvSpPr>
          <p:spPr bwMode="auto">
            <a:xfrm>
              <a:off x="3697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81" name="Oval 26"/>
            <p:cNvSpPr>
              <a:spLocks noChangeArrowheads="1"/>
            </p:cNvSpPr>
            <p:nvPr/>
          </p:nvSpPr>
          <p:spPr bwMode="auto">
            <a:xfrm>
              <a:off x="4014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82" name="Oval 27"/>
            <p:cNvSpPr>
              <a:spLocks noChangeArrowheads="1"/>
            </p:cNvSpPr>
            <p:nvPr/>
          </p:nvSpPr>
          <p:spPr bwMode="auto">
            <a:xfrm>
              <a:off x="3697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83" name="Line 31"/>
            <p:cNvSpPr>
              <a:spLocks noChangeShapeType="1"/>
            </p:cNvSpPr>
            <p:nvPr/>
          </p:nvSpPr>
          <p:spPr bwMode="auto">
            <a:xfrm>
              <a:off x="2562" y="1797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4" name="Line 32"/>
            <p:cNvSpPr>
              <a:spLocks noChangeShapeType="1"/>
            </p:cNvSpPr>
            <p:nvPr/>
          </p:nvSpPr>
          <p:spPr bwMode="auto">
            <a:xfrm flipH="1">
              <a:off x="2880" y="1797"/>
              <a:ext cx="272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5" name="Line 33"/>
            <p:cNvSpPr>
              <a:spLocks noChangeShapeType="1"/>
            </p:cNvSpPr>
            <p:nvPr/>
          </p:nvSpPr>
          <p:spPr bwMode="auto">
            <a:xfrm flipH="1">
              <a:off x="3515" y="1298"/>
              <a:ext cx="22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6" name="Line 34"/>
            <p:cNvSpPr>
              <a:spLocks noChangeShapeType="1"/>
            </p:cNvSpPr>
            <p:nvPr/>
          </p:nvSpPr>
          <p:spPr bwMode="auto">
            <a:xfrm flipH="1">
              <a:off x="3742" y="1797"/>
              <a:ext cx="318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7" name="Line 35"/>
            <p:cNvSpPr>
              <a:spLocks noChangeShapeType="1"/>
            </p:cNvSpPr>
            <p:nvPr/>
          </p:nvSpPr>
          <p:spPr bwMode="auto">
            <a:xfrm>
              <a:off x="2880" y="1298"/>
              <a:ext cx="272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8" name="Line 36"/>
            <p:cNvSpPr>
              <a:spLocks noChangeShapeType="1"/>
            </p:cNvSpPr>
            <p:nvPr/>
          </p:nvSpPr>
          <p:spPr bwMode="auto">
            <a:xfrm>
              <a:off x="3742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89" name="Line 37"/>
            <p:cNvSpPr>
              <a:spLocks noChangeShapeType="1"/>
            </p:cNvSpPr>
            <p:nvPr/>
          </p:nvSpPr>
          <p:spPr bwMode="auto">
            <a:xfrm>
              <a:off x="3515" y="1797"/>
              <a:ext cx="22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90" name="Oval 38"/>
            <p:cNvSpPr>
              <a:spLocks noChangeArrowheads="1"/>
            </p:cNvSpPr>
            <p:nvPr/>
          </p:nvSpPr>
          <p:spPr bwMode="auto">
            <a:xfrm>
              <a:off x="2834" y="1253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91" name="Oval 39"/>
            <p:cNvSpPr>
              <a:spLocks noChangeArrowheads="1"/>
            </p:cNvSpPr>
            <p:nvPr/>
          </p:nvSpPr>
          <p:spPr bwMode="auto">
            <a:xfrm>
              <a:off x="2834" y="2251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92" name="Oval 40"/>
            <p:cNvSpPr>
              <a:spLocks noChangeArrowheads="1"/>
            </p:cNvSpPr>
            <p:nvPr/>
          </p:nvSpPr>
          <p:spPr bwMode="auto">
            <a:xfrm>
              <a:off x="2517" y="1752"/>
              <a:ext cx="91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93" name="Line 41"/>
            <p:cNvSpPr>
              <a:spLocks noChangeShapeType="1"/>
            </p:cNvSpPr>
            <p:nvPr/>
          </p:nvSpPr>
          <p:spPr bwMode="auto">
            <a:xfrm flipH="1">
              <a:off x="2562" y="1298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94" name="Line 42"/>
            <p:cNvSpPr>
              <a:spLocks noChangeShapeType="1"/>
            </p:cNvSpPr>
            <p:nvPr/>
          </p:nvSpPr>
          <p:spPr bwMode="auto">
            <a:xfrm>
              <a:off x="2562" y="1797"/>
              <a:ext cx="317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95" name="Line 43"/>
            <p:cNvSpPr>
              <a:spLocks noChangeShapeType="1"/>
            </p:cNvSpPr>
            <p:nvPr/>
          </p:nvSpPr>
          <p:spPr bwMode="auto">
            <a:xfrm>
              <a:off x="3152" y="1797"/>
              <a:ext cx="363" cy="0"/>
            </a:xfrm>
            <a:prstGeom prst="line">
              <a:avLst/>
            </a:prstGeom>
            <a:noFill/>
            <a:ln w="57150" cap="rnd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96" name="Oval 44"/>
            <p:cNvSpPr>
              <a:spLocks noChangeArrowheads="1"/>
            </p:cNvSpPr>
            <p:nvPr/>
          </p:nvSpPr>
          <p:spPr bwMode="auto">
            <a:xfrm>
              <a:off x="3107" y="1752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97" name="Line 47"/>
            <p:cNvSpPr>
              <a:spLocks noChangeShapeType="1"/>
            </p:cNvSpPr>
            <p:nvPr/>
          </p:nvSpPr>
          <p:spPr bwMode="auto">
            <a:xfrm>
              <a:off x="3470" y="1797"/>
              <a:ext cx="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98" name="Oval 45"/>
            <p:cNvSpPr>
              <a:spLocks noChangeArrowheads="1"/>
            </p:cNvSpPr>
            <p:nvPr/>
          </p:nvSpPr>
          <p:spPr bwMode="auto">
            <a:xfrm>
              <a:off x="3469" y="1752"/>
              <a:ext cx="91" cy="91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9816" name="Line 49"/>
          <p:cNvSpPr>
            <a:spLocks noChangeAspect="1" noChangeShapeType="1"/>
          </p:cNvSpPr>
          <p:nvPr/>
        </p:nvSpPr>
        <p:spPr bwMode="auto">
          <a:xfrm>
            <a:off x="6443663" y="42211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9817" name="Line 50"/>
          <p:cNvSpPr>
            <a:spLocks noChangeAspect="1" noChangeShapeType="1"/>
          </p:cNvSpPr>
          <p:nvPr/>
        </p:nvSpPr>
        <p:spPr bwMode="auto">
          <a:xfrm>
            <a:off x="6443663" y="5516563"/>
            <a:ext cx="6477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9818" name="Group 120"/>
          <p:cNvGrpSpPr>
            <a:grpSpLocks/>
          </p:cNvGrpSpPr>
          <p:nvPr/>
        </p:nvGrpSpPr>
        <p:grpSpPr bwMode="auto">
          <a:xfrm>
            <a:off x="4356100" y="3933825"/>
            <a:ext cx="2089150" cy="1800225"/>
            <a:chOff x="2744" y="2478"/>
            <a:chExt cx="1316" cy="1134"/>
          </a:xfrm>
        </p:grpSpPr>
        <p:sp>
          <p:nvSpPr>
            <p:cNvPr id="119848" name="Line 117"/>
            <p:cNvSpPr>
              <a:spLocks noChangeShapeType="1"/>
            </p:cNvSpPr>
            <p:nvPr/>
          </p:nvSpPr>
          <p:spPr bwMode="auto">
            <a:xfrm flipV="1">
              <a:off x="3560" y="2840"/>
              <a:ext cx="454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49" name="Line 70"/>
            <p:cNvSpPr>
              <a:spLocks noChangeShapeType="1"/>
            </p:cNvSpPr>
            <p:nvPr/>
          </p:nvSpPr>
          <p:spPr bwMode="auto">
            <a:xfrm>
              <a:off x="2789" y="284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0" name="Line 71"/>
            <p:cNvSpPr>
              <a:spLocks noChangeShapeType="1"/>
            </p:cNvSpPr>
            <p:nvPr/>
          </p:nvSpPr>
          <p:spPr bwMode="auto">
            <a:xfrm flipH="1">
              <a:off x="3016" y="3203"/>
              <a:ext cx="227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1" name="Line 74"/>
            <p:cNvSpPr>
              <a:spLocks noChangeShapeType="1"/>
            </p:cNvSpPr>
            <p:nvPr/>
          </p:nvSpPr>
          <p:spPr bwMode="auto">
            <a:xfrm>
              <a:off x="3016" y="2523"/>
              <a:ext cx="226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2" name="Line 80"/>
            <p:cNvSpPr>
              <a:spLocks noChangeShapeType="1"/>
            </p:cNvSpPr>
            <p:nvPr/>
          </p:nvSpPr>
          <p:spPr bwMode="auto">
            <a:xfrm flipH="1">
              <a:off x="2792" y="2523"/>
              <a:ext cx="224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3" name="Line 81"/>
            <p:cNvSpPr>
              <a:spLocks noChangeShapeType="1"/>
            </p:cNvSpPr>
            <p:nvPr/>
          </p:nvSpPr>
          <p:spPr bwMode="auto">
            <a:xfrm>
              <a:off x="2789" y="3203"/>
              <a:ext cx="23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4" name="Line 82"/>
            <p:cNvSpPr>
              <a:spLocks noChangeShapeType="1"/>
            </p:cNvSpPr>
            <p:nvPr/>
          </p:nvSpPr>
          <p:spPr bwMode="auto">
            <a:xfrm>
              <a:off x="3243" y="2840"/>
              <a:ext cx="272" cy="0"/>
            </a:xfrm>
            <a:prstGeom prst="line">
              <a:avLst/>
            </a:prstGeom>
            <a:noFill/>
            <a:ln w="38100" cap="rnd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5" name="Line 89"/>
            <p:cNvSpPr>
              <a:spLocks noChangeShapeType="1"/>
            </p:cNvSpPr>
            <p:nvPr/>
          </p:nvSpPr>
          <p:spPr bwMode="auto">
            <a:xfrm>
              <a:off x="2789" y="3203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6" name="Line 91"/>
            <p:cNvSpPr>
              <a:spLocks noChangeShapeType="1"/>
            </p:cNvSpPr>
            <p:nvPr/>
          </p:nvSpPr>
          <p:spPr bwMode="auto">
            <a:xfrm>
              <a:off x="3243" y="3203"/>
              <a:ext cx="272" cy="0"/>
            </a:xfrm>
            <a:prstGeom prst="line">
              <a:avLst/>
            </a:prstGeom>
            <a:noFill/>
            <a:ln w="38100" cap="rnd">
              <a:solidFill>
                <a:schemeClr val="folHlink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7" name="Line 95"/>
            <p:cNvSpPr>
              <a:spLocks noChangeShapeType="1"/>
            </p:cNvSpPr>
            <p:nvPr/>
          </p:nvSpPr>
          <p:spPr bwMode="auto">
            <a:xfrm>
              <a:off x="2789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8" name="Line 96"/>
            <p:cNvSpPr>
              <a:spLocks noChangeShapeType="1"/>
            </p:cNvSpPr>
            <p:nvPr/>
          </p:nvSpPr>
          <p:spPr bwMode="auto">
            <a:xfrm>
              <a:off x="3243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59" name="Oval 98"/>
            <p:cNvSpPr>
              <a:spLocks noChangeArrowheads="1"/>
            </p:cNvSpPr>
            <p:nvPr/>
          </p:nvSpPr>
          <p:spPr bwMode="auto">
            <a:xfrm>
              <a:off x="2744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0" name="Oval 99"/>
            <p:cNvSpPr>
              <a:spLocks noChangeArrowheads="1"/>
            </p:cNvSpPr>
            <p:nvPr/>
          </p:nvSpPr>
          <p:spPr bwMode="auto">
            <a:xfrm>
              <a:off x="2744" y="315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1" name="Oval 100"/>
            <p:cNvSpPr>
              <a:spLocks noChangeArrowheads="1"/>
            </p:cNvSpPr>
            <p:nvPr/>
          </p:nvSpPr>
          <p:spPr bwMode="auto">
            <a:xfrm>
              <a:off x="2971" y="352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2" name="Oval 101"/>
            <p:cNvSpPr>
              <a:spLocks noChangeArrowheads="1"/>
            </p:cNvSpPr>
            <p:nvPr/>
          </p:nvSpPr>
          <p:spPr bwMode="auto">
            <a:xfrm>
              <a:off x="2971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3" name="Line 102"/>
            <p:cNvSpPr>
              <a:spLocks noChangeShapeType="1"/>
            </p:cNvSpPr>
            <p:nvPr/>
          </p:nvSpPr>
          <p:spPr bwMode="auto">
            <a:xfrm flipV="1">
              <a:off x="2789" y="2840"/>
              <a:ext cx="454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64" name="Oval 103"/>
            <p:cNvSpPr>
              <a:spLocks noChangeArrowheads="1"/>
            </p:cNvSpPr>
            <p:nvPr/>
          </p:nvSpPr>
          <p:spPr bwMode="auto">
            <a:xfrm>
              <a:off x="3198" y="279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5" name="Oval 104"/>
            <p:cNvSpPr>
              <a:spLocks noChangeArrowheads="1"/>
            </p:cNvSpPr>
            <p:nvPr/>
          </p:nvSpPr>
          <p:spPr bwMode="auto">
            <a:xfrm>
              <a:off x="3198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66" name="Line 105"/>
            <p:cNvSpPr>
              <a:spLocks noChangeShapeType="1"/>
            </p:cNvSpPr>
            <p:nvPr/>
          </p:nvSpPr>
          <p:spPr bwMode="auto">
            <a:xfrm>
              <a:off x="3560" y="284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67" name="Line 106"/>
            <p:cNvSpPr>
              <a:spLocks noChangeShapeType="1"/>
            </p:cNvSpPr>
            <p:nvPr/>
          </p:nvSpPr>
          <p:spPr bwMode="auto">
            <a:xfrm flipH="1">
              <a:off x="3787" y="3203"/>
              <a:ext cx="227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68" name="Line 107"/>
            <p:cNvSpPr>
              <a:spLocks noChangeShapeType="1"/>
            </p:cNvSpPr>
            <p:nvPr/>
          </p:nvSpPr>
          <p:spPr bwMode="auto">
            <a:xfrm>
              <a:off x="3787" y="2523"/>
              <a:ext cx="226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69" name="Line 108"/>
            <p:cNvSpPr>
              <a:spLocks noChangeShapeType="1"/>
            </p:cNvSpPr>
            <p:nvPr/>
          </p:nvSpPr>
          <p:spPr bwMode="auto">
            <a:xfrm flipH="1">
              <a:off x="3563" y="2523"/>
              <a:ext cx="224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70" name="Line 109"/>
            <p:cNvSpPr>
              <a:spLocks noChangeShapeType="1"/>
            </p:cNvSpPr>
            <p:nvPr/>
          </p:nvSpPr>
          <p:spPr bwMode="auto">
            <a:xfrm>
              <a:off x="3560" y="3203"/>
              <a:ext cx="23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71" name="Line 110"/>
            <p:cNvSpPr>
              <a:spLocks noChangeShapeType="1"/>
            </p:cNvSpPr>
            <p:nvPr/>
          </p:nvSpPr>
          <p:spPr bwMode="auto">
            <a:xfrm>
              <a:off x="3560" y="3203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72" name="Line 111"/>
            <p:cNvSpPr>
              <a:spLocks noChangeShapeType="1"/>
            </p:cNvSpPr>
            <p:nvPr/>
          </p:nvSpPr>
          <p:spPr bwMode="auto">
            <a:xfrm>
              <a:off x="3560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73" name="Line 112"/>
            <p:cNvSpPr>
              <a:spLocks noChangeShapeType="1"/>
            </p:cNvSpPr>
            <p:nvPr/>
          </p:nvSpPr>
          <p:spPr bwMode="auto">
            <a:xfrm>
              <a:off x="4014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74" name="Oval 113"/>
            <p:cNvSpPr>
              <a:spLocks noChangeArrowheads="1"/>
            </p:cNvSpPr>
            <p:nvPr/>
          </p:nvSpPr>
          <p:spPr bwMode="auto">
            <a:xfrm>
              <a:off x="3515" y="279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75" name="Oval 114"/>
            <p:cNvSpPr>
              <a:spLocks noChangeArrowheads="1"/>
            </p:cNvSpPr>
            <p:nvPr/>
          </p:nvSpPr>
          <p:spPr bwMode="auto">
            <a:xfrm>
              <a:off x="3515" y="3158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76" name="Oval 115"/>
            <p:cNvSpPr>
              <a:spLocks noChangeArrowheads="1"/>
            </p:cNvSpPr>
            <p:nvPr/>
          </p:nvSpPr>
          <p:spPr bwMode="auto">
            <a:xfrm>
              <a:off x="3742" y="352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77" name="Oval 116"/>
            <p:cNvSpPr>
              <a:spLocks noChangeArrowheads="1"/>
            </p:cNvSpPr>
            <p:nvPr/>
          </p:nvSpPr>
          <p:spPr bwMode="auto">
            <a:xfrm>
              <a:off x="3742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78" name="Oval 118"/>
            <p:cNvSpPr>
              <a:spLocks noChangeArrowheads="1"/>
            </p:cNvSpPr>
            <p:nvPr/>
          </p:nvSpPr>
          <p:spPr bwMode="auto">
            <a:xfrm>
              <a:off x="3969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79" name="Oval 119"/>
            <p:cNvSpPr>
              <a:spLocks noChangeArrowheads="1"/>
            </p:cNvSpPr>
            <p:nvPr/>
          </p:nvSpPr>
          <p:spPr bwMode="auto">
            <a:xfrm>
              <a:off x="3969" y="315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19819" name="Group 154"/>
          <p:cNvGrpSpPr>
            <a:grpSpLocks/>
          </p:cNvGrpSpPr>
          <p:nvPr/>
        </p:nvGrpSpPr>
        <p:grpSpPr bwMode="auto">
          <a:xfrm>
            <a:off x="7235825" y="3933825"/>
            <a:ext cx="1584325" cy="1800225"/>
            <a:chOff x="4558" y="2478"/>
            <a:chExt cx="998" cy="1134"/>
          </a:xfrm>
        </p:grpSpPr>
        <p:sp>
          <p:nvSpPr>
            <p:cNvPr id="119821" name="Line 122"/>
            <p:cNvSpPr>
              <a:spLocks noChangeShapeType="1"/>
            </p:cNvSpPr>
            <p:nvPr/>
          </p:nvSpPr>
          <p:spPr bwMode="auto">
            <a:xfrm flipV="1">
              <a:off x="5056" y="2840"/>
              <a:ext cx="454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2" name="Line 123"/>
            <p:cNvSpPr>
              <a:spLocks noChangeShapeType="1"/>
            </p:cNvSpPr>
            <p:nvPr/>
          </p:nvSpPr>
          <p:spPr bwMode="auto">
            <a:xfrm>
              <a:off x="4603" y="284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3" name="Line 124"/>
            <p:cNvSpPr>
              <a:spLocks noChangeShapeType="1"/>
            </p:cNvSpPr>
            <p:nvPr/>
          </p:nvSpPr>
          <p:spPr bwMode="auto">
            <a:xfrm flipH="1">
              <a:off x="4830" y="3203"/>
              <a:ext cx="227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4" name="Line 125"/>
            <p:cNvSpPr>
              <a:spLocks noChangeShapeType="1"/>
            </p:cNvSpPr>
            <p:nvPr/>
          </p:nvSpPr>
          <p:spPr bwMode="auto">
            <a:xfrm>
              <a:off x="4830" y="2523"/>
              <a:ext cx="226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5" name="Line 126"/>
            <p:cNvSpPr>
              <a:spLocks noChangeShapeType="1"/>
            </p:cNvSpPr>
            <p:nvPr/>
          </p:nvSpPr>
          <p:spPr bwMode="auto">
            <a:xfrm flipH="1">
              <a:off x="4606" y="2523"/>
              <a:ext cx="224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6" name="Line 127"/>
            <p:cNvSpPr>
              <a:spLocks noChangeShapeType="1"/>
            </p:cNvSpPr>
            <p:nvPr/>
          </p:nvSpPr>
          <p:spPr bwMode="auto">
            <a:xfrm>
              <a:off x="4603" y="3203"/>
              <a:ext cx="23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7" name="Line 129"/>
            <p:cNvSpPr>
              <a:spLocks noChangeShapeType="1"/>
            </p:cNvSpPr>
            <p:nvPr/>
          </p:nvSpPr>
          <p:spPr bwMode="auto">
            <a:xfrm>
              <a:off x="4603" y="3203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8" name="Line 131"/>
            <p:cNvSpPr>
              <a:spLocks noChangeShapeType="1"/>
            </p:cNvSpPr>
            <p:nvPr/>
          </p:nvSpPr>
          <p:spPr bwMode="auto">
            <a:xfrm>
              <a:off x="4603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29" name="Line 132"/>
            <p:cNvSpPr>
              <a:spLocks noChangeShapeType="1"/>
            </p:cNvSpPr>
            <p:nvPr/>
          </p:nvSpPr>
          <p:spPr bwMode="auto">
            <a:xfrm>
              <a:off x="5057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0" name="Oval 133"/>
            <p:cNvSpPr>
              <a:spLocks noChangeArrowheads="1"/>
            </p:cNvSpPr>
            <p:nvPr/>
          </p:nvSpPr>
          <p:spPr bwMode="auto">
            <a:xfrm>
              <a:off x="4558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31" name="Oval 134"/>
            <p:cNvSpPr>
              <a:spLocks noChangeArrowheads="1"/>
            </p:cNvSpPr>
            <p:nvPr/>
          </p:nvSpPr>
          <p:spPr bwMode="auto">
            <a:xfrm>
              <a:off x="4558" y="315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32" name="Oval 135"/>
            <p:cNvSpPr>
              <a:spLocks noChangeArrowheads="1"/>
            </p:cNvSpPr>
            <p:nvPr/>
          </p:nvSpPr>
          <p:spPr bwMode="auto">
            <a:xfrm>
              <a:off x="4785" y="352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33" name="Oval 136"/>
            <p:cNvSpPr>
              <a:spLocks noChangeArrowheads="1"/>
            </p:cNvSpPr>
            <p:nvPr/>
          </p:nvSpPr>
          <p:spPr bwMode="auto">
            <a:xfrm>
              <a:off x="4785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34" name="Line 137"/>
            <p:cNvSpPr>
              <a:spLocks noChangeShapeType="1"/>
            </p:cNvSpPr>
            <p:nvPr/>
          </p:nvSpPr>
          <p:spPr bwMode="auto">
            <a:xfrm flipV="1">
              <a:off x="4603" y="2840"/>
              <a:ext cx="454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5" name="Line 140"/>
            <p:cNvSpPr>
              <a:spLocks noChangeShapeType="1"/>
            </p:cNvSpPr>
            <p:nvPr/>
          </p:nvSpPr>
          <p:spPr bwMode="auto">
            <a:xfrm>
              <a:off x="5056" y="2840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6" name="Line 141"/>
            <p:cNvSpPr>
              <a:spLocks noChangeShapeType="1"/>
            </p:cNvSpPr>
            <p:nvPr/>
          </p:nvSpPr>
          <p:spPr bwMode="auto">
            <a:xfrm flipH="1">
              <a:off x="5283" y="3203"/>
              <a:ext cx="227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7" name="Line 142"/>
            <p:cNvSpPr>
              <a:spLocks noChangeShapeType="1"/>
            </p:cNvSpPr>
            <p:nvPr/>
          </p:nvSpPr>
          <p:spPr bwMode="auto">
            <a:xfrm>
              <a:off x="5283" y="2523"/>
              <a:ext cx="226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8" name="Line 143"/>
            <p:cNvSpPr>
              <a:spLocks noChangeShapeType="1"/>
            </p:cNvSpPr>
            <p:nvPr/>
          </p:nvSpPr>
          <p:spPr bwMode="auto">
            <a:xfrm flipH="1">
              <a:off x="5059" y="2523"/>
              <a:ext cx="224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39" name="Line 144"/>
            <p:cNvSpPr>
              <a:spLocks noChangeShapeType="1"/>
            </p:cNvSpPr>
            <p:nvPr/>
          </p:nvSpPr>
          <p:spPr bwMode="auto">
            <a:xfrm>
              <a:off x="5056" y="3203"/>
              <a:ext cx="23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40" name="Line 145"/>
            <p:cNvSpPr>
              <a:spLocks noChangeShapeType="1"/>
            </p:cNvSpPr>
            <p:nvPr/>
          </p:nvSpPr>
          <p:spPr bwMode="auto">
            <a:xfrm>
              <a:off x="5056" y="3203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41" name="Line 147"/>
            <p:cNvSpPr>
              <a:spLocks noChangeShapeType="1"/>
            </p:cNvSpPr>
            <p:nvPr/>
          </p:nvSpPr>
          <p:spPr bwMode="auto">
            <a:xfrm>
              <a:off x="5510" y="2840"/>
              <a:ext cx="0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9842" name="Oval 150"/>
            <p:cNvSpPr>
              <a:spLocks noChangeArrowheads="1"/>
            </p:cNvSpPr>
            <p:nvPr/>
          </p:nvSpPr>
          <p:spPr bwMode="auto">
            <a:xfrm>
              <a:off x="5238" y="3521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43" name="Oval 151"/>
            <p:cNvSpPr>
              <a:spLocks noChangeArrowheads="1"/>
            </p:cNvSpPr>
            <p:nvPr/>
          </p:nvSpPr>
          <p:spPr bwMode="auto">
            <a:xfrm>
              <a:off x="5238" y="247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44" name="Oval 152"/>
            <p:cNvSpPr>
              <a:spLocks noChangeArrowheads="1"/>
            </p:cNvSpPr>
            <p:nvPr/>
          </p:nvSpPr>
          <p:spPr bwMode="auto">
            <a:xfrm>
              <a:off x="5465" y="2795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45" name="Oval 153"/>
            <p:cNvSpPr>
              <a:spLocks noChangeArrowheads="1"/>
            </p:cNvSpPr>
            <p:nvPr/>
          </p:nvSpPr>
          <p:spPr bwMode="auto">
            <a:xfrm>
              <a:off x="5465" y="3158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46" name="Oval 138"/>
            <p:cNvSpPr>
              <a:spLocks noChangeArrowheads="1"/>
            </p:cNvSpPr>
            <p:nvPr/>
          </p:nvSpPr>
          <p:spPr bwMode="auto">
            <a:xfrm>
              <a:off x="5012" y="2795"/>
              <a:ext cx="91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9847" name="Oval 139"/>
            <p:cNvSpPr>
              <a:spLocks noChangeArrowheads="1"/>
            </p:cNvSpPr>
            <p:nvPr/>
          </p:nvSpPr>
          <p:spPr bwMode="auto">
            <a:xfrm>
              <a:off x="5012" y="3158"/>
              <a:ext cx="91" cy="91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19820" name="スライド番号プレースホルダ 10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43A1DEC-E0F1-4382-B971-C0564BD879C4}" type="slidenum">
              <a:rPr kumimoji="0" lang="en-US" altLang="ja-JP" smtClean="0"/>
              <a:pPr eaLnBrk="1" hangingPunct="1"/>
              <a:t>69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Simplification Error Metrics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Measures</a:t>
            </a:r>
          </a:p>
          <a:p>
            <a:pPr lvl="1" eaLnBrk="1" hangingPunct="1"/>
            <a:r>
              <a:rPr lang="en-US" altLang="ja-JP" smtClean="0"/>
              <a:t>Distance to plane</a:t>
            </a:r>
          </a:p>
          <a:p>
            <a:pPr lvl="1" eaLnBrk="1" hangingPunct="1"/>
            <a:r>
              <a:rPr lang="en-US" altLang="ja-JP" smtClean="0"/>
              <a:t>Curvature</a:t>
            </a:r>
          </a:p>
          <a:p>
            <a:pPr eaLnBrk="1" hangingPunct="1"/>
            <a:r>
              <a:rPr lang="en-US" altLang="ja-JP" smtClean="0"/>
              <a:t>Usually approximated</a:t>
            </a:r>
          </a:p>
          <a:p>
            <a:pPr lvl="1" eaLnBrk="1" hangingPunct="1"/>
            <a:r>
              <a:rPr lang="en-US" altLang="ja-JP" smtClean="0"/>
              <a:t>Average plane</a:t>
            </a:r>
          </a:p>
          <a:p>
            <a:pPr lvl="1" eaLnBrk="1" hangingPunct="1"/>
            <a:r>
              <a:rPr lang="en-US" altLang="ja-JP" smtClean="0"/>
              <a:t>Discrete curvature</a:t>
            </a:r>
          </a:p>
        </p:txBody>
      </p:sp>
      <p:grpSp>
        <p:nvGrpSpPr>
          <p:cNvPr id="5125" name="Group 15"/>
          <p:cNvGrpSpPr>
            <a:grpSpLocks/>
          </p:cNvGrpSpPr>
          <p:nvPr/>
        </p:nvGrpSpPr>
        <p:grpSpPr bwMode="auto">
          <a:xfrm>
            <a:off x="5580063" y="1700213"/>
            <a:ext cx="2736850" cy="1728787"/>
            <a:chOff x="3515" y="1071"/>
            <a:chExt cx="1724" cy="1089"/>
          </a:xfrm>
        </p:grpSpPr>
        <p:sp>
          <p:nvSpPr>
            <p:cNvPr id="5146" name="Line 6"/>
            <p:cNvSpPr>
              <a:spLocks noChangeShapeType="1"/>
            </p:cNvSpPr>
            <p:nvPr/>
          </p:nvSpPr>
          <p:spPr bwMode="auto">
            <a:xfrm flipH="1">
              <a:off x="3515" y="1117"/>
              <a:ext cx="817" cy="10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7" name="Line 7"/>
            <p:cNvSpPr>
              <a:spLocks noChangeShapeType="1"/>
            </p:cNvSpPr>
            <p:nvPr/>
          </p:nvSpPr>
          <p:spPr bwMode="auto">
            <a:xfrm>
              <a:off x="4332" y="1117"/>
              <a:ext cx="408" cy="10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8" name="Line 8"/>
            <p:cNvSpPr>
              <a:spLocks noChangeShapeType="1"/>
            </p:cNvSpPr>
            <p:nvPr/>
          </p:nvSpPr>
          <p:spPr bwMode="auto">
            <a:xfrm>
              <a:off x="4332" y="1117"/>
              <a:ext cx="907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9" name="Line 9"/>
            <p:cNvSpPr>
              <a:spLocks noChangeShapeType="1"/>
            </p:cNvSpPr>
            <p:nvPr/>
          </p:nvSpPr>
          <p:spPr bwMode="auto">
            <a:xfrm flipV="1">
              <a:off x="4740" y="1525"/>
              <a:ext cx="49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0" name="Line 10"/>
            <p:cNvSpPr>
              <a:spLocks noChangeShapeType="1"/>
            </p:cNvSpPr>
            <p:nvPr/>
          </p:nvSpPr>
          <p:spPr bwMode="auto">
            <a:xfrm flipV="1">
              <a:off x="3515" y="2160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1" name="Line 12"/>
            <p:cNvSpPr>
              <a:spLocks noChangeShapeType="1"/>
            </p:cNvSpPr>
            <p:nvPr/>
          </p:nvSpPr>
          <p:spPr bwMode="auto">
            <a:xfrm>
              <a:off x="4332" y="1162"/>
              <a:ext cx="0" cy="6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2" name="Line 13"/>
            <p:cNvSpPr>
              <a:spLocks noChangeShapeType="1"/>
            </p:cNvSpPr>
            <p:nvPr/>
          </p:nvSpPr>
          <p:spPr bwMode="auto">
            <a:xfrm flipV="1">
              <a:off x="3515" y="1434"/>
              <a:ext cx="499" cy="7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3" name="Line 14"/>
            <p:cNvSpPr>
              <a:spLocks noChangeShapeType="1"/>
            </p:cNvSpPr>
            <p:nvPr/>
          </p:nvSpPr>
          <p:spPr bwMode="auto">
            <a:xfrm flipH="1">
              <a:off x="4014" y="1117"/>
              <a:ext cx="318" cy="3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54" name="Oval 11"/>
            <p:cNvSpPr>
              <a:spLocks noChangeArrowheads="1"/>
            </p:cNvSpPr>
            <p:nvPr/>
          </p:nvSpPr>
          <p:spPr bwMode="auto">
            <a:xfrm>
              <a:off x="4287" y="1071"/>
              <a:ext cx="90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8621" name="Freeform 29"/>
          <p:cNvSpPr>
            <a:spLocks/>
          </p:cNvSpPr>
          <p:nvPr/>
        </p:nvSpPr>
        <p:spPr bwMode="auto">
          <a:xfrm>
            <a:off x="6443663" y="4581525"/>
            <a:ext cx="1223962" cy="252413"/>
          </a:xfrm>
          <a:custGeom>
            <a:avLst/>
            <a:gdLst>
              <a:gd name="T0" fmla="*/ 2147483647 w 771"/>
              <a:gd name="T1" fmla="*/ 0 h 159"/>
              <a:gd name="T2" fmla="*/ 2147483647 w 771"/>
              <a:gd name="T3" fmla="*/ 2147483647 h 159"/>
              <a:gd name="T4" fmla="*/ 2147483647 w 771"/>
              <a:gd name="T5" fmla="*/ 2147483647 h 159"/>
              <a:gd name="T6" fmla="*/ 0 w 771"/>
              <a:gd name="T7" fmla="*/ 0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771"/>
              <a:gd name="T13" fmla="*/ 0 h 159"/>
              <a:gd name="T14" fmla="*/ 771 w 771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1" h="159">
                <a:moveTo>
                  <a:pt x="771" y="0"/>
                </a:moveTo>
                <a:cubicBezTo>
                  <a:pt x="703" y="56"/>
                  <a:pt x="635" y="113"/>
                  <a:pt x="544" y="136"/>
                </a:cubicBezTo>
                <a:cubicBezTo>
                  <a:pt x="453" y="159"/>
                  <a:pt x="318" y="159"/>
                  <a:pt x="227" y="136"/>
                </a:cubicBezTo>
                <a:cubicBezTo>
                  <a:pt x="136" y="113"/>
                  <a:pt x="38" y="23"/>
                  <a:pt x="0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Line 18"/>
          <p:cNvSpPr>
            <a:spLocks noChangeShapeType="1"/>
          </p:cNvSpPr>
          <p:nvPr/>
        </p:nvSpPr>
        <p:spPr bwMode="auto">
          <a:xfrm flipH="1" flipV="1">
            <a:off x="7091363" y="4005263"/>
            <a:ext cx="4318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128" name="グループ化 51"/>
          <p:cNvGrpSpPr>
            <a:grpSpLocks/>
          </p:cNvGrpSpPr>
          <p:nvPr/>
        </p:nvGrpSpPr>
        <p:grpSpPr bwMode="auto">
          <a:xfrm>
            <a:off x="5795963" y="3927475"/>
            <a:ext cx="2447925" cy="1662113"/>
            <a:chOff x="5795963" y="3927480"/>
            <a:chExt cx="2447926" cy="1662108"/>
          </a:xfrm>
        </p:grpSpPr>
        <p:sp>
          <p:nvSpPr>
            <p:cNvPr id="5134" name="Line 23"/>
            <p:cNvSpPr>
              <a:spLocks noChangeShapeType="1"/>
            </p:cNvSpPr>
            <p:nvPr/>
          </p:nvSpPr>
          <p:spPr bwMode="auto">
            <a:xfrm>
              <a:off x="7451726" y="4508501"/>
              <a:ext cx="792163" cy="43338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5" name="Line 24"/>
            <p:cNvSpPr>
              <a:spLocks noChangeShapeType="1"/>
            </p:cNvSpPr>
            <p:nvPr/>
          </p:nvSpPr>
          <p:spPr bwMode="auto">
            <a:xfrm>
              <a:off x="7091363" y="4005263"/>
              <a:ext cx="360363" cy="5032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6" name="Line 25"/>
            <p:cNvSpPr>
              <a:spLocks noChangeShapeType="1"/>
            </p:cNvSpPr>
            <p:nvPr/>
          </p:nvSpPr>
          <p:spPr bwMode="auto">
            <a:xfrm flipH="1">
              <a:off x="6659563" y="4005263"/>
              <a:ext cx="431800" cy="5032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7" name="Line 26"/>
            <p:cNvSpPr>
              <a:spLocks noChangeShapeType="1"/>
            </p:cNvSpPr>
            <p:nvPr/>
          </p:nvSpPr>
          <p:spPr bwMode="auto">
            <a:xfrm flipH="1">
              <a:off x="5795963" y="4508501"/>
              <a:ext cx="863600" cy="360363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8" name="Line 27"/>
            <p:cNvSpPr>
              <a:spLocks noChangeShapeType="1"/>
            </p:cNvSpPr>
            <p:nvPr/>
          </p:nvSpPr>
          <p:spPr bwMode="auto">
            <a:xfrm flipH="1">
              <a:off x="6659563" y="4508501"/>
              <a:ext cx="792163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9" name="Line 16"/>
            <p:cNvSpPr>
              <a:spLocks noChangeShapeType="1"/>
            </p:cNvSpPr>
            <p:nvPr/>
          </p:nvSpPr>
          <p:spPr bwMode="auto">
            <a:xfrm>
              <a:off x="6443663" y="5589588"/>
              <a:ext cx="10795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0" name="Line 17"/>
            <p:cNvSpPr>
              <a:spLocks noChangeShapeType="1"/>
            </p:cNvSpPr>
            <p:nvPr/>
          </p:nvSpPr>
          <p:spPr bwMode="auto">
            <a:xfrm flipV="1">
              <a:off x="7523163" y="4941888"/>
              <a:ext cx="720725" cy="647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1" name="Line 20"/>
            <p:cNvSpPr>
              <a:spLocks noChangeShapeType="1"/>
            </p:cNvSpPr>
            <p:nvPr/>
          </p:nvSpPr>
          <p:spPr bwMode="auto">
            <a:xfrm flipV="1">
              <a:off x="5795963" y="4005263"/>
              <a:ext cx="1295400" cy="86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2" name="Line 21"/>
            <p:cNvSpPr>
              <a:spLocks noChangeShapeType="1"/>
            </p:cNvSpPr>
            <p:nvPr/>
          </p:nvSpPr>
          <p:spPr bwMode="auto">
            <a:xfrm>
              <a:off x="5795963" y="4868863"/>
              <a:ext cx="647700" cy="720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3" name="Line 22"/>
            <p:cNvSpPr>
              <a:spLocks noChangeShapeType="1"/>
            </p:cNvSpPr>
            <p:nvPr/>
          </p:nvSpPr>
          <p:spPr bwMode="auto">
            <a:xfrm>
              <a:off x="7091363" y="4005263"/>
              <a:ext cx="1152525" cy="936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4" name="Line 19"/>
            <p:cNvSpPr>
              <a:spLocks noChangeShapeType="1"/>
            </p:cNvSpPr>
            <p:nvPr/>
          </p:nvSpPr>
          <p:spPr bwMode="auto">
            <a:xfrm flipV="1">
              <a:off x="6443663" y="4005263"/>
              <a:ext cx="647700" cy="15843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45" name="Oval 11"/>
            <p:cNvSpPr>
              <a:spLocks noChangeArrowheads="1"/>
            </p:cNvSpPr>
            <p:nvPr/>
          </p:nvSpPr>
          <p:spPr bwMode="auto">
            <a:xfrm>
              <a:off x="7000892" y="3927480"/>
              <a:ext cx="142875" cy="14446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4" name="グループ化 50"/>
          <p:cNvGrpSpPr>
            <a:grpSpLocks/>
          </p:cNvGrpSpPr>
          <p:nvPr/>
        </p:nvGrpSpPr>
        <p:grpSpPr bwMode="auto">
          <a:xfrm>
            <a:off x="6429375" y="4572000"/>
            <a:ext cx="1209675" cy="260350"/>
            <a:chOff x="3576625" y="5421334"/>
            <a:chExt cx="1209690" cy="260343"/>
          </a:xfrm>
        </p:grpSpPr>
        <p:sp>
          <p:nvSpPr>
            <p:cNvPr id="5131" name="Freeform 29"/>
            <p:cNvSpPr>
              <a:spLocks/>
            </p:cNvSpPr>
            <p:nvPr/>
          </p:nvSpPr>
          <p:spPr bwMode="auto">
            <a:xfrm>
              <a:off x="3576625" y="5421334"/>
              <a:ext cx="360363" cy="215900"/>
            </a:xfrm>
            <a:custGeom>
              <a:avLst/>
              <a:gdLst>
                <a:gd name="T0" fmla="*/ 2147483647 w 227"/>
                <a:gd name="T1" fmla="*/ 2147483647 h 136"/>
                <a:gd name="T2" fmla="*/ 0 w 227"/>
                <a:gd name="T3" fmla="*/ 0 h 136"/>
                <a:gd name="T4" fmla="*/ 0 60000 65536"/>
                <a:gd name="T5" fmla="*/ 0 60000 65536"/>
                <a:gd name="T6" fmla="*/ 0 w 227"/>
                <a:gd name="T7" fmla="*/ 0 h 136"/>
                <a:gd name="T8" fmla="*/ 227 w 227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7" h="136">
                  <a:moveTo>
                    <a:pt x="227" y="136"/>
                  </a:moveTo>
                  <a:cubicBezTo>
                    <a:pt x="136" y="113"/>
                    <a:pt x="38" y="23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2" name="Freeform 29"/>
            <p:cNvSpPr>
              <a:spLocks/>
            </p:cNvSpPr>
            <p:nvPr/>
          </p:nvSpPr>
          <p:spPr bwMode="auto">
            <a:xfrm>
              <a:off x="3932232" y="5645164"/>
              <a:ext cx="503238" cy="36513"/>
            </a:xfrm>
            <a:custGeom>
              <a:avLst/>
              <a:gdLst>
                <a:gd name="T0" fmla="*/ 2147483647 w 317"/>
                <a:gd name="T1" fmla="*/ 0 h 23"/>
                <a:gd name="T2" fmla="*/ 0 w 317"/>
                <a:gd name="T3" fmla="*/ 0 h 23"/>
                <a:gd name="T4" fmla="*/ 0 60000 65536"/>
                <a:gd name="T5" fmla="*/ 0 60000 65536"/>
                <a:gd name="T6" fmla="*/ 0 w 317"/>
                <a:gd name="T7" fmla="*/ 0 h 23"/>
                <a:gd name="T8" fmla="*/ 317 w 317"/>
                <a:gd name="T9" fmla="*/ 23 h 2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7" h="23">
                  <a:moveTo>
                    <a:pt x="317" y="0"/>
                  </a:moveTo>
                  <a:cubicBezTo>
                    <a:pt x="226" y="23"/>
                    <a:pt x="91" y="23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33" name="Freeform 29"/>
            <p:cNvSpPr>
              <a:spLocks/>
            </p:cNvSpPr>
            <p:nvPr/>
          </p:nvSpPr>
          <p:spPr bwMode="auto">
            <a:xfrm>
              <a:off x="4425953" y="5429264"/>
              <a:ext cx="360362" cy="215900"/>
            </a:xfrm>
            <a:custGeom>
              <a:avLst/>
              <a:gdLst>
                <a:gd name="T0" fmla="*/ 2147483647 w 227"/>
                <a:gd name="T1" fmla="*/ 0 h 136"/>
                <a:gd name="T2" fmla="*/ 0 w 227"/>
                <a:gd name="T3" fmla="*/ 2147483647 h 136"/>
                <a:gd name="T4" fmla="*/ 0 60000 65536"/>
                <a:gd name="T5" fmla="*/ 0 60000 65536"/>
                <a:gd name="T6" fmla="*/ 0 w 227"/>
                <a:gd name="T7" fmla="*/ 0 h 136"/>
                <a:gd name="T8" fmla="*/ 227 w 227"/>
                <a:gd name="T9" fmla="*/ 136 h 1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7" h="136">
                  <a:moveTo>
                    <a:pt x="227" y="0"/>
                  </a:moveTo>
                  <a:cubicBezTo>
                    <a:pt x="159" y="56"/>
                    <a:pt x="91" y="113"/>
                    <a:pt x="0" y="136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aphicFrame>
        <p:nvGraphicFramePr>
          <p:cNvPr id="238623" name="Object 4"/>
          <p:cNvGraphicFramePr>
            <a:graphicFrameLocks noChangeAspect="1"/>
          </p:cNvGraphicFramePr>
          <p:nvPr/>
        </p:nvGraphicFramePr>
        <p:xfrm>
          <a:off x="6286500" y="5595938"/>
          <a:ext cx="14033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4" imgW="545760" imgH="241200" progId="Equation.DSMT4">
                  <p:embed/>
                </p:oleObj>
              </mc:Choice>
              <mc:Fallback>
                <p:oleObj name="Equation" r:id="rId4" imgW="545760" imgH="24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5595938"/>
                        <a:ext cx="1403350" cy="61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スライド番号プレースホルダ 3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3465ECEF-6AAE-417C-9AC1-6270D0C6A438}" type="slidenum">
              <a:rPr kumimoji="0" lang="en-US" altLang="ja-JP" smtClean="0"/>
              <a:pPr eaLnBrk="1" hangingPunct="1"/>
              <a:t>70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2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Basic Algorithm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Repeat</a:t>
            </a:r>
          </a:p>
          <a:p>
            <a:pPr lvl="1" eaLnBrk="1" hangingPunct="1"/>
            <a:r>
              <a:rPr lang="en-US" altLang="ja-JP" smtClean="0"/>
              <a:t>Select the element with minimal error</a:t>
            </a:r>
          </a:p>
          <a:p>
            <a:pPr lvl="1" eaLnBrk="1" hangingPunct="1"/>
            <a:r>
              <a:rPr lang="en-US" altLang="ja-JP" smtClean="0"/>
              <a:t>Perform simplification operation</a:t>
            </a:r>
          </a:p>
          <a:p>
            <a:pPr lvl="2" eaLnBrk="1" hangingPunct="1"/>
            <a:r>
              <a:rPr lang="en-US" altLang="ja-JP" smtClean="0"/>
              <a:t>(remove/contract)</a:t>
            </a:r>
          </a:p>
          <a:p>
            <a:pPr lvl="1" eaLnBrk="1" hangingPunct="1"/>
            <a:r>
              <a:rPr lang="en-US" altLang="ja-JP" smtClean="0"/>
              <a:t>Update error</a:t>
            </a:r>
          </a:p>
          <a:p>
            <a:pPr lvl="2" eaLnBrk="1" hangingPunct="1"/>
            <a:r>
              <a:rPr lang="en-US" altLang="ja-JP" smtClean="0"/>
              <a:t>(local/global)</a:t>
            </a:r>
          </a:p>
          <a:p>
            <a:pPr eaLnBrk="1" hangingPunct="1"/>
            <a:endParaRPr lang="en-US" altLang="ja-JP" smtClean="0"/>
          </a:p>
          <a:p>
            <a:pPr eaLnBrk="1" hangingPunct="1"/>
            <a:r>
              <a:rPr lang="en-US" altLang="ja-JP" smtClean="0"/>
              <a:t>Until mesh size / quality is achieved</a:t>
            </a:r>
          </a:p>
        </p:txBody>
      </p:sp>
      <p:sp>
        <p:nvSpPr>
          <p:cNvPr id="12083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E88DCB8-44F5-4025-AC8F-ADE4F9B752A0}" type="slidenum">
              <a:rPr kumimoji="0" lang="en-US" altLang="ja-JP" smtClean="0"/>
              <a:pPr eaLnBrk="1" hangingPunct="1"/>
              <a:t>71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Implementation Details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181975" cy="4267200"/>
          </a:xfrm>
        </p:spPr>
        <p:txBody>
          <a:bodyPr/>
          <a:lstStyle/>
          <a:p>
            <a:pPr eaLnBrk="1" hangingPunct="1"/>
            <a:r>
              <a:rPr lang="en-US" altLang="ja-JP" smtClean="0"/>
              <a:t>Vertices/Edges/Faces data structure</a:t>
            </a:r>
          </a:p>
          <a:p>
            <a:pPr lvl="1" eaLnBrk="1" hangingPunct="1"/>
            <a:r>
              <a:rPr lang="en-US" altLang="ja-JP" smtClean="0"/>
              <a:t>Easy access from each element to neighboring elements</a:t>
            </a:r>
          </a:p>
          <a:p>
            <a:pPr eaLnBrk="1" hangingPunct="1"/>
            <a:r>
              <a:rPr lang="en-US" altLang="ja-JP" smtClean="0"/>
              <a:t>Use priority queue (e.g. heap)</a:t>
            </a:r>
          </a:p>
          <a:p>
            <a:pPr lvl="1" eaLnBrk="1" hangingPunct="1"/>
            <a:r>
              <a:rPr lang="en-US" altLang="ja-JP" smtClean="0"/>
              <a:t>Fast access to element with minimal error</a:t>
            </a:r>
          </a:p>
          <a:p>
            <a:pPr lvl="1" eaLnBrk="1" hangingPunct="1"/>
            <a:r>
              <a:rPr lang="en-US" altLang="ja-JP" smtClean="0"/>
              <a:t>Fast update</a:t>
            </a:r>
          </a:p>
        </p:txBody>
      </p:sp>
      <p:sp>
        <p:nvSpPr>
          <p:cNvPr id="12186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74E79C7-DDD3-4101-A76E-E29388EAA2F6}" type="slidenum">
              <a:rPr kumimoji="0" lang="en-US" altLang="ja-JP" smtClean="0"/>
              <a:pPr eaLnBrk="1" hangingPunct="1"/>
              <a:t>72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タイトル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Progressive Meshes</a:t>
            </a:r>
            <a:endParaRPr lang="ja-JP" altLang="en-US" smtClean="0"/>
          </a:p>
        </p:txBody>
      </p:sp>
      <p:sp>
        <p:nvSpPr>
          <p:cNvPr id="724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1050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altLang="zh-TW" dirty="0" smtClean="0"/>
              <a:t>Render a model in different Level-of-Detail at run time</a:t>
            </a:r>
          </a:p>
          <a:p>
            <a:pPr>
              <a:defRPr/>
            </a:pPr>
            <a:r>
              <a:rPr lang="en-US" altLang="zh-TW" dirty="0" smtClean="0"/>
              <a:t>User-</a:t>
            </a:r>
            <a:r>
              <a:rPr lang="en-US" altLang="zh-TW" dirty="0" err="1" smtClean="0"/>
              <a:t>controlledly</a:t>
            </a:r>
            <a:r>
              <a:rPr lang="en-US" altLang="zh-TW" dirty="0" smtClean="0"/>
              <a:t> or automatically change the percentage of rendered vertices</a:t>
            </a:r>
          </a:p>
          <a:p>
            <a:pPr>
              <a:defRPr/>
            </a:pPr>
            <a:r>
              <a:rPr lang="en-US" altLang="zh-TW" dirty="0" smtClean="0"/>
              <a:t>Use collapse map to control the simplification process</a:t>
            </a:r>
            <a:endParaRPr lang="en-US" altLang="zh-TW" dirty="0"/>
          </a:p>
        </p:txBody>
      </p:sp>
      <p:sp>
        <p:nvSpPr>
          <p:cNvPr id="122884" name="Rectangle 4"/>
          <p:cNvSpPr>
            <a:spLocks noChangeArrowheads="1"/>
          </p:cNvSpPr>
          <p:nvPr/>
        </p:nvSpPr>
        <p:spPr bwMode="auto">
          <a:xfrm>
            <a:off x="942975" y="3948113"/>
            <a:ext cx="777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latin typeface="Arial" pitchFamily="34" charset="0"/>
              </a:rPr>
              <a:t>Collapse map </a:t>
            </a:r>
          </a:p>
          <a:p>
            <a:pPr marL="342900" indent="-342900"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latin typeface="Arial" pitchFamily="34" charset="0"/>
              </a:rPr>
              <a:t>Vertex list</a:t>
            </a:r>
          </a:p>
          <a:p>
            <a:pPr marL="342900" indent="-342900">
              <a:spcBef>
                <a:spcPts val="24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altLang="zh-TW" sz="2400">
                <a:latin typeface="Arial" pitchFamily="34" charset="0"/>
              </a:rPr>
              <a:t>Triangle list</a:t>
            </a:r>
          </a:p>
        </p:txBody>
      </p:sp>
      <p:graphicFrame>
        <p:nvGraphicFramePr>
          <p:cNvPr id="724998" name="Group 6"/>
          <p:cNvGraphicFramePr>
            <a:graphicFrameLocks noGrp="1"/>
          </p:cNvGraphicFramePr>
          <p:nvPr/>
        </p:nvGraphicFramePr>
        <p:xfrm>
          <a:off x="3198813" y="3714750"/>
          <a:ext cx="5181600" cy="609600"/>
        </p:xfrm>
        <a:graphic>
          <a:graphicData uri="http://schemas.openxmlformats.org/drawingml/2006/table">
            <a:tbl>
              <a:tblPr/>
              <a:tblGrid>
                <a:gridCol w="1252537"/>
                <a:gridCol w="436563"/>
                <a:gridCol w="436562"/>
                <a:gridCol w="436563"/>
                <a:gridCol w="436562"/>
                <a:gridCol w="436563"/>
                <a:gridCol w="436562"/>
                <a:gridCol w="436563"/>
                <a:gridCol w="436562"/>
                <a:gridCol w="4365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Index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Map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5033" name="Group 41"/>
          <p:cNvGraphicFramePr>
            <a:graphicFrameLocks noGrp="1"/>
          </p:cNvGraphicFramePr>
          <p:nvPr/>
        </p:nvGraphicFramePr>
        <p:xfrm>
          <a:off x="3198813" y="4781550"/>
          <a:ext cx="5181600" cy="304800"/>
        </p:xfrm>
        <a:graphic>
          <a:graphicData uri="http://schemas.openxmlformats.org/drawingml/2006/table">
            <a:tbl>
              <a:tblPr/>
              <a:tblGrid>
                <a:gridCol w="576262"/>
                <a:gridCol w="574675"/>
                <a:gridCol w="576263"/>
                <a:gridCol w="576262"/>
                <a:gridCol w="574675"/>
                <a:gridCol w="576263"/>
                <a:gridCol w="576262"/>
                <a:gridCol w="574675"/>
                <a:gridCol w="5762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25055" name="Group 63"/>
          <p:cNvGraphicFramePr>
            <a:graphicFrameLocks noGrp="1"/>
          </p:cNvGraphicFramePr>
          <p:nvPr/>
        </p:nvGraphicFramePr>
        <p:xfrm>
          <a:off x="3198813" y="5391150"/>
          <a:ext cx="5181600" cy="304800"/>
        </p:xfrm>
        <a:graphic>
          <a:graphicData uri="http://schemas.openxmlformats.org/drawingml/2006/table">
            <a:tbl>
              <a:tblPr/>
              <a:tblGrid>
                <a:gridCol w="576262"/>
                <a:gridCol w="566738"/>
                <a:gridCol w="584200"/>
                <a:gridCol w="576262"/>
                <a:gridCol w="574675"/>
                <a:gridCol w="576263"/>
                <a:gridCol w="576262"/>
                <a:gridCol w="574675"/>
                <a:gridCol w="5762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0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Garamond" pitchFamily="18" charset="0"/>
                          <a:ea typeface="PMingLiU" pitchFamily="18" charset="-12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22964" name="Line 95"/>
          <p:cNvSpPr>
            <a:spLocks noChangeShapeType="1"/>
          </p:cNvSpPr>
          <p:nvPr/>
        </p:nvSpPr>
        <p:spPr bwMode="auto">
          <a:xfrm>
            <a:off x="5789613" y="44767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5" name="Line 96"/>
          <p:cNvSpPr>
            <a:spLocks noChangeShapeType="1"/>
          </p:cNvSpPr>
          <p:nvPr/>
        </p:nvSpPr>
        <p:spPr bwMode="auto">
          <a:xfrm>
            <a:off x="4646613" y="5695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6" name="Text Box 97"/>
          <p:cNvSpPr txBox="1">
            <a:spLocks noChangeArrowheads="1"/>
          </p:cNvSpPr>
          <p:nvPr/>
        </p:nvSpPr>
        <p:spPr bwMode="auto">
          <a:xfrm>
            <a:off x="4494213" y="5924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22967" name="Line 98"/>
          <p:cNvSpPr>
            <a:spLocks noChangeShapeType="1"/>
          </p:cNvSpPr>
          <p:nvPr/>
        </p:nvSpPr>
        <p:spPr bwMode="auto">
          <a:xfrm>
            <a:off x="7466013" y="5695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68" name="Text Box 99"/>
          <p:cNvSpPr txBox="1">
            <a:spLocks noChangeArrowheads="1"/>
          </p:cNvSpPr>
          <p:nvPr/>
        </p:nvSpPr>
        <p:spPr bwMode="auto">
          <a:xfrm>
            <a:off x="7313613" y="59245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</a:rPr>
              <a:t>0</a:t>
            </a:r>
          </a:p>
        </p:txBody>
      </p:sp>
      <p:sp>
        <p:nvSpPr>
          <p:cNvPr id="122969" name="Line 100"/>
          <p:cNvSpPr>
            <a:spLocks noChangeShapeType="1"/>
          </p:cNvSpPr>
          <p:nvPr/>
        </p:nvSpPr>
        <p:spPr bwMode="auto">
          <a:xfrm>
            <a:off x="8075613" y="56959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0" name="Text Box 101"/>
          <p:cNvSpPr txBox="1">
            <a:spLocks noChangeArrowheads="1"/>
          </p:cNvSpPr>
          <p:nvPr/>
        </p:nvSpPr>
        <p:spPr bwMode="auto">
          <a:xfrm>
            <a:off x="7923213" y="6000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</a:rPr>
              <a:t>6</a:t>
            </a:r>
          </a:p>
        </p:txBody>
      </p:sp>
      <p:sp>
        <p:nvSpPr>
          <p:cNvPr id="122971" name="Line 102"/>
          <p:cNvSpPr>
            <a:spLocks noChangeShapeType="1"/>
          </p:cNvSpPr>
          <p:nvPr/>
        </p:nvSpPr>
        <p:spPr bwMode="auto">
          <a:xfrm>
            <a:off x="8075613" y="630555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72" name="Text Box 103"/>
          <p:cNvSpPr txBox="1">
            <a:spLocks noChangeArrowheads="1"/>
          </p:cNvSpPr>
          <p:nvPr/>
        </p:nvSpPr>
        <p:spPr bwMode="auto">
          <a:xfrm>
            <a:off x="7923213" y="6534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1400">
                <a:latin typeface="Times New Roman" pitchFamily="18" charset="0"/>
              </a:rPr>
              <a:t>4</a:t>
            </a:r>
          </a:p>
        </p:txBody>
      </p:sp>
      <p:sp>
        <p:nvSpPr>
          <p:cNvPr id="122973" name="スライド番号プレースホルダ 2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2A7E16C-E5B8-4B3A-91C6-0C27F123FB62}" type="slidenum">
              <a:rPr kumimoji="0" lang="en-US" altLang="ja-JP" smtClean="0"/>
              <a:pPr eaLnBrk="1" hangingPunct="1"/>
              <a:t>73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タイトル 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69263" cy="1216025"/>
          </a:xfrm>
        </p:spPr>
        <p:txBody>
          <a:bodyPr/>
          <a:lstStyle/>
          <a:p>
            <a:r>
              <a:rPr lang="en-US" altLang="zh-TW" smtClean="0"/>
              <a:t>View-dependent LOD for Terrain - ROAM</a:t>
            </a:r>
          </a:p>
        </p:txBody>
      </p:sp>
      <p:sp>
        <p:nvSpPr>
          <p:cNvPr id="74755" name="コンテンツ プレースホルダ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altLang="zh-TW" dirty="0" smtClean="0"/>
              <a:t>Real-time Optimal Adapting Meshes (ROAM)</a:t>
            </a:r>
          </a:p>
          <a:p>
            <a:pPr>
              <a:defRPr/>
            </a:pPr>
            <a:r>
              <a:rPr lang="zh-TW" altLang="en-US" dirty="0" smtClean="0"/>
              <a:t>U</a:t>
            </a:r>
            <a:r>
              <a:rPr lang="en-US" altLang="zh-TW" dirty="0" smtClean="0"/>
              <a:t>se height map</a:t>
            </a:r>
          </a:p>
          <a:p>
            <a:pPr>
              <a:defRPr/>
            </a:pPr>
            <a:r>
              <a:rPr lang="zh-TW" altLang="en-US" dirty="0" smtClean="0"/>
              <a:t>R</a:t>
            </a:r>
            <a:r>
              <a:rPr lang="en-US" altLang="zh-TW" dirty="0" smtClean="0"/>
              <a:t>un-timely to re-construct the active (for rendering) geometric topology (re-mesh) to get an optimal mesh (polygon count) to improve the rendering performance</a:t>
            </a:r>
          </a:p>
          <a:p>
            <a:pPr>
              <a:defRPr/>
            </a:pPr>
            <a:r>
              <a:rPr lang="zh-TW" altLang="en-US" dirty="0" smtClean="0"/>
              <a:t>S</a:t>
            </a:r>
            <a:r>
              <a:rPr lang="en-US" altLang="zh-TW" dirty="0" err="1" smtClean="0"/>
              <a:t>omeone</a:t>
            </a:r>
            <a:r>
              <a:rPr lang="en-US" altLang="zh-TW" dirty="0" smtClean="0"/>
              <a:t> calls this technique as the</a:t>
            </a:r>
            <a:br>
              <a:rPr lang="en-US" altLang="zh-TW" dirty="0" smtClean="0"/>
            </a:br>
            <a:r>
              <a:rPr lang="en-US" altLang="zh-TW" b="1" dirty="0" smtClean="0"/>
              <a:t>view-dependent level-of-detail</a:t>
            </a:r>
          </a:p>
          <a:p>
            <a:pPr>
              <a:defRPr/>
            </a:pPr>
            <a:r>
              <a:rPr lang="zh-TW" altLang="en-US" dirty="0" smtClean="0"/>
              <a:t>V</a:t>
            </a:r>
            <a:r>
              <a:rPr lang="en-US" altLang="zh-TW" dirty="0" err="1" smtClean="0"/>
              <a:t>ery</a:t>
            </a:r>
            <a:r>
              <a:rPr lang="en-US" altLang="zh-TW" dirty="0" smtClean="0"/>
              <a:t> good for fly-simulation-like application</a:t>
            </a:r>
            <a:endParaRPr lang="zh-TW" altLang="zh-TW" dirty="0"/>
          </a:p>
        </p:txBody>
      </p:sp>
      <p:sp>
        <p:nvSpPr>
          <p:cNvPr id="12390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1C8C55C9-C0DC-45D5-BCFE-205FCF0A69AF}" type="slidenum">
              <a:rPr kumimoji="0" lang="en-US" altLang="ja-JP" smtClean="0"/>
              <a:pPr eaLnBrk="1" hangingPunct="1"/>
              <a:t>74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タイトル 3"/>
          <p:cNvSpPr>
            <a:spLocks noGrp="1"/>
          </p:cNvSpPr>
          <p:nvPr>
            <p:ph type="title"/>
          </p:nvPr>
        </p:nvSpPr>
        <p:spPr>
          <a:xfrm>
            <a:off x="574675" y="304800"/>
            <a:ext cx="8426450" cy="1216025"/>
          </a:xfrm>
        </p:spPr>
        <p:txBody>
          <a:bodyPr/>
          <a:lstStyle/>
          <a:p>
            <a:pPr eaLnBrk="1" hangingPunct="1"/>
            <a:r>
              <a:rPr lang="en-US" altLang="ja-JP" smtClean="0"/>
              <a:t>Vertex Tree &amp; Active Triangle List</a:t>
            </a:r>
            <a:endParaRPr lang="ja-JP" altLang="en-US" smtClean="0"/>
          </a:p>
        </p:txBody>
      </p:sp>
      <p:sp>
        <p:nvSpPr>
          <p:cNvPr id="124931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</a:t>
            </a:r>
            <a:r>
              <a:rPr lang="en-US" altLang="ja-JP" smtClean="0">
                <a:solidFill>
                  <a:srgbClr val="FF0000"/>
                </a:solidFill>
              </a:rPr>
              <a:t>Vertex Tree</a:t>
            </a:r>
          </a:p>
          <a:p>
            <a:pPr lvl="1" eaLnBrk="1" hangingPunct="1"/>
            <a:r>
              <a:rPr lang="en-US" altLang="ja-JP" smtClean="0"/>
              <a:t>represents the entire model</a:t>
            </a:r>
          </a:p>
          <a:p>
            <a:pPr lvl="1" eaLnBrk="1" hangingPunct="1"/>
            <a:r>
              <a:rPr lang="en-US" altLang="ja-JP" smtClean="0"/>
              <a:t>a hierarchical clustering of vertices</a:t>
            </a:r>
          </a:p>
          <a:p>
            <a:pPr lvl="1" eaLnBrk="1" hangingPunct="1"/>
            <a:r>
              <a:rPr lang="en-US" altLang="ja-JP" smtClean="0"/>
              <a:t>queried each frame for updated scene</a:t>
            </a:r>
          </a:p>
          <a:p>
            <a:pPr eaLnBrk="1" hangingPunct="1"/>
            <a:r>
              <a:rPr lang="en-US" altLang="ja-JP" smtClean="0"/>
              <a:t>The </a:t>
            </a:r>
            <a:r>
              <a:rPr lang="en-US" altLang="ja-JP" smtClean="0">
                <a:solidFill>
                  <a:srgbClr val="FF0000"/>
                </a:solidFill>
              </a:rPr>
              <a:t>Active Triangle List</a:t>
            </a:r>
          </a:p>
          <a:p>
            <a:pPr lvl="1" eaLnBrk="1" hangingPunct="1"/>
            <a:r>
              <a:rPr lang="en-US" altLang="ja-JP" smtClean="0"/>
              <a:t>represents the current simplification</a:t>
            </a:r>
          </a:p>
          <a:p>
            <a:pPr lvl="1" eaLnBrk="1" hangingPunct="1"/>
            <a:r>
              <a:rPr lang="en-US" altLang="ja-JP" smtClean="0"/>
              <a:t>list of triangle to be displayed</a:t>
            </a:r>
            <a:endParaRPr lang="ja-JP" altLang="en-US" smtClean="0"/>
          </a:p>
        </p:txBody>
      </p:sp>
      <p:sp>
        <p:nvSpPr>
          <p:cNvPr id="124932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8F6A43-EEFB-47CF-95C2-1FADF0F13EC6}" type="slidenum">
              <a:rPr kumimoji="0" lang="en-US" altLang="ja-JP" smtClean="0"/>
              <a:pPr eaLnBrk="1" hangingPunct="1"/>
              <a:t>75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Vertex Tree</a:t>
            </a:r>
            <a:endParaRPr lang="ja-JP" altLang="en-US" smtClean="0"/>
          </a:p>
        </p:txBody>
      </p:sp>
      <p:sp>
        <p:nvSpPr>
          <p:cNvPr id="125955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Each vertex tree node contains:</a:t>
            </a:r>
          </a:p>
          <a:p>
            <a:pPr lvl="1" eaLnBrk="1" hangingPunct="1"/>
            <a:r>
              <a:rPr lang="en-US" altLang="ja-JP" smtClean="0"/>
              <a:t>a subset of model vertices</a:t>
            </a:r>
          </a:p>
          <a:p>
            <a:pPr lvl="1" eaLnBrk="1" hangingPunct="1"/>
            <a:r>
              <a:rPr lang="en-US" altLang="ja-JP" smtClean="0"/>
              <a:t>a representative vertex or repvert</a:t>
            </a:r>
          </a:p>
          <a:p>
            <a:pPr eaLnBrk="1" hangingPunct="1"/>
            <a:r>
              <a:rPr lang="en-US" altLang="ja-JP" i="1" smtClean="0">
                <a:solidFill>
                  <a:srgbClr val="FF0000"/>
                </a:solidFill>
              </a:rPr>
              <a:t>Folding</a:t>
            </a:r>
            <a:r>
              <a:rPr lang="en-US" altLang="ja-JP" smtClean="0"/>
              <a:t> a node collapses its vertices to the repvert</a:t>
            </a:r>
          </a:p>
          <a:p>
            <a:pPr eaLnBrk="1" hangingPunct="1"/>
            <a:r>
              <a:rPr lang="en-US" altLang="ja-JP" i="1" smtClean="0">
                <a:solidFill>
                  <a:srgbClr val="FF0000"/>
                </a:solidFill>
              </a:rPr>
              <a:t>Unfolding</a:t>
            </a:r>
            <a:r>
              <a:rPr lang="en-US" altLang="ja-JP" smtClean="0"/>
              <a:t> a node splits the repvert back into vertices</a:t>
            </a:r>
            <a:endParaRPr lang="ja-JP" altLang="en-US" smtClean="0"/>
          </a:p>
        </p:txBody>
      </p:sp>
      <p:sp>
        <p:nvSpPr>
          <p:cNvPr id="125956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B70F5D-AA13-4158-BBF0-6A912DBD2F61}" type="slidenum">
              <a:rPr kumimoji="0" lang="en-US" altLang="ja-JP" smtClean="0"/>
              <a:pPr eaLnBrk="1" hangingPunct="1"/>
              <a:t>76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26979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26980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7" name="円/楕円 6"/>
          <p:cNvSpPr/>
          <p:nvPr/>
        </p:nvSpPr>
        <p:spPr>
          <a:xfrm>
            <a:off x="2428875" y="4286250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1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14500" y="3071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14375" y="5357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071813" y="5357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500438" y="378618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786063" y="235743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7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7" idx="5"/>
            <a:endCxn id="11" idx="1"/>
          </p:cNvCxnSpPr>
          <p:nvPr/>
        </p:nvCxnSpPr>
        <p:spPr>
          <a:xfrm rot="16200000" flipH="1">
            <a:off x="2519363" y="4805362"/>
            <a:ext cx="8191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7" idx="6"/>
            <a:endCxn id="12" idx="3"/>
          </p:cNvCxnSpPr>
          <p:nvPr/>
        </p:nvCxnSpPr>
        <p:spPr>
          <a:xfrm flipV="1">
            <a:off x="2786063" y="4090988"/>
            <a:ext cx="766762" cy="374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1" idx="0"/>
            <a:endCxn id="12" idx="4"/>
          </p:cNvCxnSpPr>
          <p:nvPr/>
        </p:nvCxnSpPr>
        <p:spPr>
          <a:xfrm rot="5400000" flipH="1" flipV="1">
            <a:off x="2856707" y="4536281"/>
            <a:ext cx="1214438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6" idx="3"/>
          </p:cNvCxnSpPr>
          <p:nvPr/>
        </p:nvCxnSpPr>
        <p:spPr>
          <a:xfrm rot="5400000" flipH="1" flipV="1">
            <a:off x="3126582" y="4055269"/>
            <a:ext cx="1604962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2" idx="6"/>
            <a:endCxn id="16" idx="2"/>
          </p:cNvCxnSpPr>
          <p:nvPr/>
        </p:nvCxnSpPr>
        <p:spPr>
          <a:xfrm flipV="1">
            <a:off x="3857625" y="3679825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3" idx="5"/>
            <a:endCxn id="16" idx="1"/>
          </p:cNvCxnSpPr>
          <p:nvPr/>
        </p:nvCxnSpPr>
        <p:spPr>
          <a:xfrm rot="16200000" flipH="1">
            <a:off x="3340894" y="2412207"/>
            <a:ext cx="890587" cy="139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3" idx="5"/>
            <a:endCxn id="12" idx="0"/>
          </p:cNvCxnSpPr>
          <p:nvPr/>
        </p:nvCxnSpPr>
        <p:spPr>
          <a:xfrm rot="16200000" flipH="1">
            <a:off x="2822576" y="2930525"/>
            <a:ext cx="1123950" cy="587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3" idx="4"/>
            <a:endCxn id="7" idx="0"/>
          </p:cNvCxnSpPr>
          <p:nvPr/>
        </p:nvCxnSpPr>
        <p:spPr>
          <a:xfrm rot="5400000">
            <a:off x="1999456" y="3321844"/>
            <a:ext cx="1571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5"/>
            <a:endCxn id="7" idx="1"/>
          </p:cNvCxnSpPr>
          <p:nvPr/>
        </p:nvCxnSpPr>
        <p:spPr>
          <a:xfrm rot="16200000" flipH="1">
            <a:off x="1769269" y="3626644"/>
            <a:ext cx="962025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3" idx="3"/>
            <a:endCxn id="8" idx="7"/>
          </p:cNvCxnSpPr>
          <p:nvPr/>
        </p:nvCxnSpPr>
        <p:spPr>
          <a:xfrm rot="5400000">
            <a:off x="2197894" y="2483644"/>
            <a:ext cx="461962" cy="819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13" idx="2"/>
            <a:endCxn id="14" idx="6"/>
          </p:cNvCxnSpPr>
          <p:nvPr/>
        </p:nvCxnSpPr>
        <p:spPr>
          <a:xfrm rot="10800000">
            <a:off x="1214438" y="2535238"/>
            <a:ext cx="157162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8" idx="1"/>
            <a:endCxn id="14" idx="5"/>
          </p:cNvCxnSpPr>
          <p:nvPr/>
        </p:nvCxnSpPr>
        <p:spPr>
          <a:xfrm rot="16200000" flipV="1">
            <a:off x="1233488" y="2590800"/>
            <a:ext cx="461962" cy="604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8" idx="4"/>
            <a:endCxn id="9" idx="0"/>
          </p:cNvCxnSpPr>
          <p:nvPr/>
        </p:nvCxnSpPr>
        <p:spPr>
          <a:xfrm rot="5400000">
            <a:off x="1499394" y="3607594"/>
            <a:ext cx="571500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7" idx="2"/>
            <a:endCxn id="9" idx="6"/>
          </p:cNvCxnSpPr>
          <p:nvPr/>
        </p:nvCxnSpPr>
        <p:spPr>
          <a:xfrm rot="10800000">
            <a:off x="1857375" y="4179888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1" idx="1"/>
            <a:endCxn id="9" idx="5"/>
          </p:cNvCxnSpPr>
          <p:nvPr/>
        </p:nvCxnSpPr>
        <p:spPr>
          <a:xfrm rot="16200000" flipV="1">
            <a:off x="1912144" y="4198144"/>
            <a:ext cx="1104900" cy="1319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2"/>
            <a:endCxn id="10" idx="6"/>
          </p:cNvCxnSpPr>
          <p:nvPr/>
        </p:nvCxnSpPr>
        <p:spPr>
          <a:xfrm rot="10800000">
            <a:off x="1071563" y="5537200"/>
            <a:ext cx="2000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" idx="3"/>
            <a:endCxn id="10" idx="7"/>
          </p:cNvCxnSpPr>
          <p:nvPr/>
        </p:nvCxnSpPr>
        <p:spPr>
          <a:xfrm rot="5400000">
            <a:off x="733425" y="4591050"/>
            <a:ext cx="11049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10" idx="0"/>
          </p:cNvCxnSpPr>
          <p:nvPr/>
        </p:nvCxnSpPr>
        <p:spPr>
          <a:xfrm rot="16200000" flipH="1">
            <a:off x="70644" y="4536282"/>
            <a:ext cx="1143000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8" idx="3"/>
          </p:cNvCxnSpPr>
          <p:nvPr/>
        </p:nvCxnSpPr>
        <p:spPr>
          <a:xfrm rot="5400000" flipH="1" flipV="1">
            <a:off x="876301" y="3019425"/>
            <a:ext cx="533400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1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7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043" name="スライド番号プレースホルダ 6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D6EC83E8-5D5C-4E7E-AC21-53E34C8FF778}" type="slidenum">
              <a:rPr kumimoji="0" lang="en-US" altLang="ja-JP" smtClean="0"/>
              <a:pPr eaLnBrk="1" hangingPunct="1"/>
              <a:t>77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線コネクタ 68"/>
          <p:cNvCxnSpPr>
            <a:stCxn id="67" idx="7"/>
          </p:cNvCxnSpPr>
          <p:nvPr/>
        </p:nvCxnSpPr>
        <p:spPr>
          <a:xfrm rot="5400000" flipH="1" flipV="1">
            <a:off x="2486819" y="2797969"/>
            <a:ext cx="501650" cy="2936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>
            <a:stCxn id="67" idx="4"/>
          </p:cNvCxnSpPr>
          <p:nvPr/>
        </p:nvCxnSpPr>
        <p:spPr>
          <a:xfrm rot="16200000" flipH="1">
            <a:off x="2108994" y="3855244"/>
            <a:ext cx="796925" cy="87313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0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28005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28006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7" name="円/楕円 6"/>
          <p:cNvSpPr/>
          <p:nvPr/>
        </p:nvSpPr>
        <p:spPr>
          <a:xfrm>
            <a:off x="2428875" y="4286250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1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14500" y="3071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14375" y="5357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071813" y="5357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500438" y="378618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786063" y="235743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7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7" idx="5"/>
            <a:endCxn id="11" idx="1"/>
          </p:cNvCxnSpPr>
          <p:nvPr/>
        </p:nvCxnSpPr>
        <p:spPr>
          <a:xfrm rot="16200000" flipH="1">
            <a:off x="2519363" y="4805362"/>
            <a:ext cx="8191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7" idx="6"/>
            <a:endCxn id="12" idx="3"/>
          </p:cNvCxnSpPr>
          <p:nvPr/>
        </p:nvCxnSpPr>
        <p:spPr>
          <a:xfrm flipV="1">
            <a:off x="2786063" y="4090988"/>
            <a:ext cx="766762" cy="374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1" idx="0"/>
            <a:endCxn id="12" idx="4"/>
          </p:cNvCxnSpPr>
          <p:nvPr/>
        </p:nvCxnSpPr>
        <p:spPr>
          <a:xfrm rot="5400000" flipH="1" flipV="1">
            <a:off x="2856707" y="4536281"/>
            <a:ext cx="1214438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6" idx="3"/>
          </p:cNvCxnSpPr>
          <p:nvPr/>
        </p:nvCxnSpPr>
        <p:spPr>
          <a:xfrm rot="5400000" flipH="1" flipV="1">
            <a:off x="3126582" y="4055269"/>
            <a:ext cx="1604962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2" idx="6"/>
            <a:endCxn id="16" idx="2"/>
          </p:cNvCxnSpPr>
          <p:nvPr/>
        </p:nvCxnSpPr>
        <p:spPr>
          <a:xfrm flipV="1">
            <a:off x="3857625" y="3679825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3" idx="5"/>
            <a:endCxn id="16" idx="1"/>
          </p:cNvCxnSpPr>
          <p:nvPr/>
        </p:nvCxnSpPr>
        <p:spPr>
          <a:xfrm rot="16200000" flipH="1">
            <a:off x="3340894" y="2412207"/>
            <a:ext cx="890587" cy="139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3" idx="5"/>
            <a:endCxn id="12" idx="0"/>
          </p:cNvCxnSpPr>
          <p:nvPr/>
        </p:nvCxnSpPr>
        <p:spPr>
          <a:xfrm rot="16200000" flipH="1">
            <a:off x="2822576" y="2930525"/>
            <a:ext cx="1123950" cy="587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3" idx="4"/>
            <a:endCxn id="7" idx="0"/>
          </p:cNvCxnSpPr>
          <p:nvPr/>
        </p:nvCxnSpPr>
        <p:spPr>
          <a:xfrm rot="5400000">
            <a:off x="1999456" y="3321844"/>
            <a:ext cx="1571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5"/>
            <a:endCxn id="7" idx="1"/>
          </p:cNvCxnSpPr>
          <p:nvPr/>
        </p:nvCxnSpPr>
        <p:spPr>
          <a:xfrm rot="16200000" flipH="1">
            <a:off x="1769269" y="3626644"/>
            <a:ext cx="962025" cy="4619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3" idx="3"/>
            <a:endCxn id="8" idx="7"/>
          </p:cNvCxnSpPr>
          <p:nvPr/>
        </p:nvCxnSpPr>
        <p:spPr>
          <a:xfrm rot="5400000">
            <a:off x="2197894" y="2483644"/>
            <a:ext cx="461962" cy="819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13" idx="2"/>
            <a:endCxn id="14" idx="6"/>
          </p:cNvCxnSpPr>
          <p:nvPr/>
        </p:nvCxnSpPr>
        <p:spPr>
          <a:xfrm rot="10800000">
            <a:off x="1214438" y="2535238"/>
            <a:ext cx="157162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8" idx="1"/>
            <a:endCxn id="14" idx="5"/>
          </p:cNvCxnSpPr>
          <p:nvPr/>
        </p:nvCxnSpPr>
        <p:spPr>
          <a:xfrm rot="16200000" flipV="1">
            <a:off x="1233488" y="2590800"/>
            <a:ext cx="461962" cy="604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8" idx="4"/>
            <a:endCxn id="9" idx="0"/>
          </p:cNvCxnSpPr>
          <p:nvPr/>
        </p:nvCxnSpPr>
        <p:spPr>
          <a:xfrm rot="5400000">
            <a:off x="1499394" y="3607594"/>
            <a:ext cx="571500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7" idx="2"/>
            <a:endCxn id="9" idx="6"/>
          </p:cNvCxnSpPr>
          <p:nvPr/>
        </p:nvCxnSpPr>
        <p:spPr>
          <a:xfrm rot="10800000">
            <a:off x="1857375" y="4179888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1" idx="1"/>
            <a:endCxn id="9" idx="5"/>
          </p:cNvCxnSpPr>
          <p:nvPr/>
        </p:nvCxnSpPr>
        <p:spPr>
          <a:xfrm rot="16200000" flipV="1">
            <a:off x="1912144" y="4198144"/>
            <a:ext cx="1104900" cy="1319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2"/>
            <a:endCxn id="10" idx="6"/>
          </p:cNvCxnSpPr>
          <p:nvPr/>
        </p:nvCxnSpPr>
        <p:spPr>
          <a:xfrm rot="10800000">
            <a:off x="1071563" y="5537200"/>
            <a:ext cx="2000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" idx="3"/>
            <a:endCxn id="10" idx="7"/>
          </p:cNvCxnSpPr>
          <p:nvPr/>
        </p:nvCxnSpPr>
        <p:spPr>
          <a:xfrm rot="5400000">
            <a:off x="733425" y="4591050"/>
            <a:ext cx="11049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10" idx="0"/>
          </p:cNvCxnSpPr>
          <p:nvPr/>
        </p:nvCxnSpPr>
        <p:spPr>
          <a:xfrm rot="16200000" flipH="1">
            <a:off x="70644" y="4536282"/>
            <a:ext cx="1143000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8" idx="3"/>
          </p:cNvCxnSpPr>
          <p:nvPr/>
        </p:nvCxnSpPr>
        <p:spPr>
          <a:xfrm rot="5400000" flipH="1" flipV="1">
            <a:off x="876301" y="3019425"/>
            <a:ext cx="533400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1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7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78" name="直線コネクタ 77"/>
          <p:cNvCxnSpPr>
            <a:stCxn id="67" idx="2"/>
            <a:endCxn id="8" idx="6"/>
          </p:cNvCxnSpPr>
          <p:nvPr/>
        </p:nvCxnSpPr>
        <p:spPr>
          <a:xfrm rot="10800000">
            <a:off x="2071688" y="3249613"/>
            <a:ext cx="214312" cy="71437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071" name="スライド番号プレースホルダ 7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CD74B00-7595-41BC-8F1C-A985E1583AB4}" type="slidenum">
              <a:rPr kumimoji="0" lang="en-US" altLang="ja-JP" smtClean="0"/>
              <a:pPr eaLnBrk="1" hangingPunct="1"/>
              <a:t>78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400" smtClean="0"/>
              <a:t>1-Manifold &amp; 2-Manifold Examples</a:t>
            </a:r>
          </a:p>
        </p:txBody>
      </p:sp>
      <p:sp>
        <p:nvSpPr>
          <p:cNvPr id="14339" name="Rectangle 65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4484688"/>
          </a:xfrm>
        </p:spPr>
        <p:txBody>
          <a:bodyPr/>
          <a:lstStyle/>
          <a:p>
            <a:r>
              <a:rPr lang="en-US" altLang="ja-JP" smtClean="0"/>
              <a:t>1-Manifolds</a:t>
            </a:r>
          </a:p>
          <a:p>
            <a:pPr lvl="1"/>
            <a:r>
              <a:rPr lang="en-US" altLang="ja-JP" smtClean="0"/>
              <a:t>line</a:t>
            </a:r>
          </a:p>
          <a:p>
            <a:pPr lvl="1"/>
            <a:r>
              <a:rPr lang="en-US" altLang="ja-JP" smtClean="0"/>
              <a:t>circle</a:t>
            </a:r>
          </a:p>
          <a:p>
            <a:pPr lvl="1"/>
            <a:r>
              <a:rPr lang="en-US" altLang="ja-JP" smtClean="0"/>
              <a:t>...</a:t>
            </a:r>
          </a:p>
          <a:p>
            <a:r>
              <a:rPr lang="en-US" altLang="ja-JP" smtClean="0"/>
              <a:t>2-Manifolds</a:t>
            </a:r>
          </a:p>
          <a:p>
            <a:pPr lvl="1"/>
            <a:r>
              <a:rPr lang="en-US" altLang="ja-JP" smtClean="0"/>
              <a:t>sphere</a:t>
            </a:r>
          </a:p>
          <a:p>
            <a:pPr lvl="1"/>
            <a:r>
              <a:rPr lang="en-US" altLang="ja-JP" smtClean="0"/>
              <a:t>torus</a:t>
            </a:r>
          </a:p>
          <a:p>
            <a:pPr lvl="1"/>
            <a:r>
              <a:rPr lang="en-US" altLang="ja-JP" smtClean="0"/>
              <a:t>cylinder</a:t>
            </a:r>
          </a:p>
          <a:p>
            <a:pPr lvl="1"/>
            <a:r>
              <a:rPr lang="en-US" altLang="ja-JP" smtClean="0"/>
              <a:t>...</a:t>
            </a:r>
          </a:p>
        </p:txBody>
      </p:sp>
      <p:sp>
        <p:nvSpPr>
          <p:cNvPr id="14340" name="スライド番号プレースホル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A1C9EFD1-2FAC-4757-A430-BCAA3A4A26AB}" type="slidenum">
              <a:rPr kumimoji="0" lang="en-US" altLang="ja-JP" smtClean="0"/>
              <a:pPr eaLnBrk="1" hangingPunct="1"/>
              <a:t>7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29027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29028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14375" y="5357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071813" y="5357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500438" y="378618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11" idx="1"/>
          </p:cNvCxnSpPr>
          <p:nvPr/>
        </p:nvCxnSpPr>
        <p:spPr>
          <a:xfrm rot="16200000" flipH="1">
            <a:off x="1839119" y="4125119"/>
            <a:ext cx="1909762" cy="66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1" idx="0"/>
            <a:endCxn id="12" idx="4"/>
          </p:cNvCxnSpPr>
          <p:nvPr/>
        </p:nvCxnSpPr>
        <p:spPr>
          <a:xfrm rot="5400000" flipH="1" flipV="1">
            <a:off x="2856707" y="4536281"/>
            <a:ext cx="1214438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6" idx="3"/>
          </p:cNvCxnSpPr>
          <p:nvPr/>
        </p:nvCxnSpPr>
        <p:spPr>
          <a:xfrm rot="5400000" flipH="1" flipV="1">
            <a:off x="3126582" y="4055269"/>
            <a:ext cx="1604962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2" idx="6"/>
            <a:endCxn id="16" idx="2"/>
          </p:cNvCxnSpPr>
          <p:nvPr/>
        </p:nvCxnSpPr>
        <p:spPr>
          <a:xfrm flipV="1">
            <a:off x="3857625" y="3679825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67" idx="5"/>
            <a:endCxn id="12" idx="1"/>
          </p:cNvCxnSpPr>
          <p:nvPr/>
        </p:nvCxnSpPr>
        <p:spPr>
          <a:xfrm rot="16200000" flipH="1">
            <a:off x="2876550" y="3162300"/>
            <a:ext cx="390525" cy="962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1"/>
            <a:endCxn id="14" idx="5"/>
          </p:cNvCxnSpPr>
          <p:nvPr/>
        </p:nvCxnSpPr>
        <p:spPr>
          <a:xfrm rot="16200000" flipV="1">
            <a:off x="1483519" y="2340769"/>
            <a:ext cx="533400" cy="1176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1" idx="1"/>
            <a:endCxn id="9" idx="5"/>
          </p:cNvCxnSpPr>
          <p:nvPr/>
        </p:nvCxnSpPr>
        <p:spPr>
          <a:xfrm rot="16200000" flipV="1">
            <a:off x="1912144" y="4198144"/>
            <a:ext cx="1104900" cy="1319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2"/>
            <a:endCxn id="10" idx="6"/>
          </p:cNvCxnSpPr>
          <p:nvPr/>
        </p:nvCxnSpPr>
        <p:spPr>
          <a:xfrm rot="10800000">
            <a:off x="1071563" y="5537200"/>
            <a:ext cx="2000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" idx="3"/>
            <a:endCxn id="10" idx="7"/>
          </p:cNvCxnSpPr>
          <p:nvPr/>
        </p:nvCxnSpPr>
        <p:spPr>
          <a:xfrm rot="5400000">
            <a:off x="733425" y="4591050"/>
            <a:ext cx="11049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10" idx="0"/>
          </p:cNvCxnSpPr>
          <p:nvPr/>
        </p:nvCxnSpPr>
        <p:spPr>
          <a:xfrm rot="16200000" flipH="1">
            <a:off x="70644" y="4536282"/>
            <a:ext cx="1143000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67" idx="2"/>
          </p:cNvCxnSpPr>
          <p:nvPr/>
        </p:nvCxnSpPr>
        <p:spPr>
          <a:xfrm rot="5400000" flipH="1" flipV="1">
            <a:off x="1108869" y="2732882"/>
            <a:ext cx="587375" cy="1766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9083" name="スライド番号プレースホルダ 5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A563F87-18C8-4325-9EEF-452D558C8C0F}" type="slidenum">
              <a:rPr kumimoji="0" lang="en-US" altLang="ja-JP" smtClean="0"/>
              <a:pPr eaLnBrk="1" hangingPunct="1"/>
              <a:t>79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直線コネクタ 60"/>
          <p:cNvCxnSpPr>
            <a:stCxn id="59" idx="6"/>
          </p:cNvCxnSpPr>
          <p:nvPr/>
        </p:nvCxnSpPr>
        <p:spPr>
          <a:xfrm>
            <a:off x="2786063" y="5251450"/>
            <a:ext cx="300037" cy="22225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>
            <a:stCxn id="59" idx="2"/>
          </p:cNvCxnSpPr>
          <p:nvPr/>
        </p:nvCxnSpPr>
        <p:spPr>
          <a:xfrm rot="10800000" flipV="1">
            <a:off x="1052513" y="5251450"/>
            <a:ext cx="1376362" cy="22225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5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0053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0054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14375" y="5357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071813" y="5357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500438" y="378618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11" idx="1"/>
          </p:cNvCxnSpPr>
          <p:nvPr/>
        </p:nvCxnSpPr>
        <p:spPr>
          <a:xfrm rot="16200000" flipH="1">
            <a:off x="1839119" y="4125119"/>
            <a:ext cx="1909762" cy="660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1" idx="0"/>
            <a:endCxn id="12" idx="4"/>
          </p:cNvCxnSpPr>
          <p:nvPr/>
        </p:nvCxnSpPr>
        <p:spPr>
          <a:xfrm rot="5400000" flipH="1" flipV="1">
            <a:off x="2856707" y="4536281"/>
            <a:ext cx="1214438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6" idx="3"/>
          </p:cNvCxnSpPr>
          <p:nvPr/>
        </p:nvCxnSpPr>
        <p:spPr>
          <a:xfrm rot="5400000" flipH="1" flipV="1">
            <a:off x="3126582" y="4055269"/>
            <a:ext cx="1604962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2" idx="6"/>
            <a:endCxn id="16" idx="2"/>
          </p:cNvCxnSpPr>
          <p:nvPr/>
        </p:nvCxnSpPr>
        <p:spPr>
          <a:xfrm flipV="1">
            <a:off x="3857625" y="3679825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67" idx="5"/>
            <a:endCxn id="12" idx="1"/>
          </p:cNvCxnSpPr>
          <p:nvPr/>
        </p:nvCxnSpPr>
        <p:spPr>
          <a:xfrm rot="16200000" flipH="1">
            <a:off x="2876550" y="3162300"/>
            <a:ext cx="390525" cy="9620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1"/>
            <a:endCxn id="14" idx="5"/>
          </p:cNvCxnSpPr>
          <p:nvPr/>
        </p:nvCxnSpPr>
        <p:spPr>
          <a:xfrm rot="16200000" flipV="1">
            <a:off x="1483519" y="2340769"/>
            <a:ext cx="533400" cy="1176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1" idx="1"/>
            <a:endCxn id="9" idx="5"/>
          </p:cNvCxnSpPr>
          <p:nvPr/>
        </p:nvCxnSpPr>
        <p:spPr>
          <a:xfrm rot="16200000" flipV="1">
            <a:off x="1912144" y="4198144"/>
            <a:ext cx="1104900" cy="1319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2"/>
            <a:endCxn id="10" idx="6"/>
          </p:cNvCxnSpPr>
          <p:nvPr/>
        </p:nvCxnSpPr>
        <p:spPr>
          <a:xfrm rot="10800000">
            <a:off x="1071563" y="5537200"/>
            <a:ext cx="2000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" idx="3"/>
            <a:endCxn id="10" idx="7"/>
          </p:cNvCxnSpPr>
          <p:nvPr/>
        </p:nvCxnSpPr>
        <p:spPr>
          <a:xfrm rot="5400000">
            <a:off x="733425" y="4591050"/>
            <a:ext cx="11049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10" idx="0"/>
          </p:cNvCxnSpPr>
          <p:nvPr/>
        </p:nvCxnSpPr>
        <p:spPr>
          <a:xfrm rot="16200000" flipH="1">
            <a:off x="70644" y="4536282"/>
            <a:ext cx="1143000" cy="5000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67" idx="2"/>
          </p:cNvCxnSpPr>
          <p:nvPr/>
        </p:nvCxnSpPr>
        <p:spPr>
          <a:xfrm rot="5400000" flipH="1" flipV="1">
            <a:off x="1108869" y="2732882"/>
            <a:ext cx="587375" cy="1766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60" name="直線コネクタ 59"/>
          <p:cNvCxnSpPr>
            <a:stCxn id="59" idx="7"/>
            <a:endCxn id="12" idx="3"/>
          </p:cNvCxnSpPr>
          <p:nvPr/>
        </p:nvCxnSpPr>
        <p:spPr>
          <a:xfrm rot="5400000" flipH="1" flipV="1">
            <a:off x="2626519" y="4198144"/>
            <a:ext cx="1033462" cy="81915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111" name="スライド番号プレースホルダ 6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149888C-91A0-430D-BB95-43912AD3C531}" type="slidenum">
              <a:rPr kumimoji="0" lang="en-US" altLang="ja-JP" smtClean="0"/>
              <a:pPr eaLnBrk="1" hangingPunct="1"/>
              <a:t>80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1075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1"/>
            <a:endCxn id="14" idx="5"/>
          </p:cNvCxnSpPr>
          <p:nvPr/>
        </p:nvCxnSpPr>
        <p:spPr>
          <a:xfrm rot="16200000" flipV="1">
            <a:off x="1483519" y="2340769"/>
            <a:ext cx="533400" cy="1176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9" idx="5"/>
          </p:cNvCxnSpPr>
          <p:nvPr/>
        </p:nvCxnSpPr>
        <p:spPr>
          <a:xfrm rot="16200000" flipV="1">
            <a:off x="1733551" y="4376737"/>
            <a:ext cx="819150" cy="676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59" idx="2"/>
          </p:cNvCxnSpPr>
          <p:nvPr/>
        </p:nvCxnSpPr>
        <p:spPr>
          <a:xfrm rot="16200000" flipH="1">
            <a:off x="892175" y="3714751"/>
            <a:ext cx="1036637" cy="203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67" idx="2"/>
          </p:cNvCxnSpPr>
          <p:nvPr/>
        </p:nvCxnSpPr>
        <p:spPr>
          <a:xfrm rot="5400000" flipH="1" flipV="1">
            <a:off x="1108869" y="2732882"/>
            <a:ext cx="587375" cy="1766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1124" name="スライド番号プレースホルダ 5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E518163-D83B-4D8B-8A88-72A5BC0EFF2C}" type="slidenum">
              <a:rPr kumimoji="0" lang="en-US" altLang="ja-JP" smtClean="0"/>
              <a:pPr eaLnBrk="1" hangingPunct="1"/>
              <a:t>81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2099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2100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572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4313" y="3857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rot="16200000" flipV="1">
            <a:off x="1464469" y="2321719"/>
            <a:ext cx="533400" cy="11763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9" idx="5"/>
          </p:cNvCxnSpPr>
          <p:nvPr/>
        </p:nvCxnSpPr>
        <p:spPr>
          <a:xfrm rot="16200000" flipV="1">
            <a:off x="1733551" y="4376737"/>
            <a:ext cx="819150" cy="676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59" idx="2"/>
          </p:cNvCxnSpPr>
          <p:nvPr/>
        </p:nvCxnSpPr>
        <p:spPr>
          <a:xfrm rot="16200000" flipH="1">
            <a:off x="892175" y="3714751"/>
            <a:ext cx="1036637" cy="203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571500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67" idx="2"/>
          </p:cNvCxnSpPr>
          <p:nvPr/>
        </p:nvCxnSpPr>
        <p:spPr>
          <a:xfrm rot="5400000" flipH="1" flipV="1">
            <a:off x="1108869" y="2732882"/>
            <a:ext cx="587375" cy="17668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53182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42938" y="314325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54" name="直線コネクタ 53"/>
          <p:cNvCxnSpPr>
            <a:stCxn id="52" idx="3"/>
            <a:endCxn id="15" idx="0"/>
          </p:cNvCxnSpPr>
          <p:nvPr/>
        </p:nvCxnSpPr>
        <p:spPr>
          <a:xfrm rot="5400000">
            <a:off x="338931" y="3501232"/>
            <a:ext cx="409575" cy="303212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stCxn id="52" idx="0"/>
            <a:endCxn id="14" idx="3"/>
          </p:cNvCxnSpPr>
          <p:nvPr/>
        </p:nvCxnSpPr>
        <p:spPr>
          <a:xfrm rot="5400000" flipH="1" flipV="1">
            <a:off x="624682" y="2858294"/>
            <a:ext cx="481012" cy="8890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151" name="スライド番号プレースホルダ 5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958B5FF-3617-42D4-9390-A40A8886E5C7}" type="slidenum">
              <a:rPr kumimoji="0" lang="en-US" altLang="ja-JP" smtClean="0"/>
              <a:pPr eaLnBrk="1" hangingPunct="1"/>
              <a:t>82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3124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2"/>
            <a:endCxn id="52" idx="6"/>
          </p:cNvCxnSpPr>
          <p:nvPr/>
        </p:nvCxnSpPr>
        <p:spPr>
          <a:xfrm rot="10800000">
            <a:off x="1000125" y="3321050"/>
            <a:ext cx="12858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9" idx="5"/>
          </p:cNvCxnSpPr>
          <p:nvPr/>
        </p:nvCxnSpPr>
        <p:spPr>
          <a:xfrm rot="16200000" flipV="1">
            <a:off x="1733551" y="4376737"/>
            <a:ext cx="819150" cy="676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52" idx="4"/>
            <a:endCxn id="59" idx="2"/>
          </p:cNvCxnSpPr>
          <p:nvPr/>
        </p:nvCxnSpPr>
        <p:spPr>
          <a:xfrm rot="16200000" flipH="1">
            <a:off x="749301" y="3571875"/>
            <a:ext cx="1751012" cy="1608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52" idx="5"/>
            <a:endCxn id="9" idx="1"/>
          </p:cNvCxnSpPr>
          <p:nvPr/>
        </p:nvCxnSpPr>
        <p:spPr>
          <a:xfrm rot="16200000" flipH="1">
            <a:off x="947738" y="3448050"/>
            <a:ext cx="604838" cy="60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42938" y="314325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3169" name="スライド番号プレースホルダ 4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EC57559-221F-4A23-9B26-96B959D343FD}" type="slidenum">
              <a:rPr kumimoji="0" lang="en-US" altLang="ja-JP" smtClean="0"/>
              <a:pPr eaLnBrk="1" hangingPunct="1"/>
              <a:t>83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4147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4148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9" name="円/楕円 8"/>
          <p:cNvSpPr/>
          <p:nvPr/>
        </p:nvSpPr>
        <p:spPr>
          <a:xfrm>
            <a:off x="1500188" y="400050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2"/>
            <a:endCxn id="52" idx="6"/>
          </p:cNvCxnSpPr>
          <p:nvPr/>
        </p:nvCxnSpPr>
        <p:spPr>
          <a:xfrm rot="10800000">
            <a:off x="1000125" y="3321050"/>
            <a:ext cx="1285875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67" idx="3"/>
            <a:endCxn id="9" idx="7"/>
          </p:cNvCxnSpPr>
          <p:nvPr/>
        </p:nvCxnSpPr>
        <p:spPr>
          <a:xfrm rot="5400000">
            <a:off x="1769269" y="3483769"/>
            <a:ext cx="604838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9" idx="5"/>
          </p:cNvCxnSpPr>
          <p:nvPr/>
        </p:nvCxnSpPr>
        <p:spPr>
          <a:xfrm rot="16200000" flipV="1">
            <a:off x="1733551" y="4376737"/>
            <a:ext cx="819150" cy="6762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52" idx="4"/>
            <a:endCxn id="59" idx="2"/>
          </p:cNvCxnSpPr>
          <p:nvPr/>
        </p:nvCxnSpPr>
        <p:spPr>
          <a:xfrm rot="16200000" flipH="1">
            <a:off x="749301" y="3571875"/>
            <a:ext cx="1751012" cy="1608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52" idx="5"/>
            <a:endCxn id="9" idx="1"/>
          </p:cNvCxnSpPr>
          <p:nvPr/>
        </p:nvCxnSpPr>
        <p:spPr>
          <a:xfrm rot="16200000" flipH="1">
            <a:off x="947738" y="3448050"/>
            <a:ext cx="604838" cy="60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642938" y="314325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C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85875" y="3500438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>
            <a:stCxn id="49" idx="1"/>
            <a:endCxn id="52" idx="5"/>
          </p:cNvCxnSpPr>
          <p:nvPr/>
        </p:nvCxnSpPr>
        <p:spPr>
          <a:xfrm rot="16200000" flipV="1">
            <a:off x="1090613" y="3305175"/>
            <a:ext cx="104775" cy="39052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>
            <a:stCxn id="49" idx="4"/>
            <a:endCxn id="9" idx="1"/>
          </p:cNvCxnSpPr>
          <p:nvPr/>
        </p:nvCxnSpPr>
        <p:spPr>
          <a:xfrm rot="16200000" flipH="1">
            <a:off x="1410493" y="3910807"/>
            <a:ext cx="195263" cy="8890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196" name="スライド番号プレースホルダ 5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0157BBA7-51AE-4F5F-BD7E-2FEF599344E4}" type="slidenum">
              <a:rPr kumimoji="0" lang="en-US" altLang="ja-JP" smtClean="0"/>
              <a:pPr eaLnBrk="1" hangingPunct="1"/>
              <a:t>84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5171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5172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2"/>
            <a:endCxn id="49" idx="7"/>
          </p:cNvCxnSpPr>
          <p:nvPr/>
        </p:nvCxnSpPr>
        <p:spPr>
          <a:xfrm rot="10800000" flipV="1">
            <a:off x="1590675" y="3321050"/>
            <a:ext cx="695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49" idx="5"/>
          </p:cNvCxnSpPr>
          <p:nvPr/>
        </p:nvCxnSpPr>
        <p:spPr>
          <a:xfrm rot="16200000" flipV="1">
            <a:off x="1376363" y="4019550"/>
            <a:ext cx="1319212" cy="890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85875" y="3500438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135213" name="スライド番号プレースホルダ 4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5DD88239-01C0-4113-B6CA-183F8C7D48B7}" type="slidenum">
              <a:rPr kumimoji="0" lang="en-US" altLang="ja-JP" smtClean="0"/>
              <a:pPr eaLnBrk="1" hangingPunct="1"/>
              <a:t>85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6195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6196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16" name="円/楕円 15"/>
          <p:cNvSpPr/>
          <p:nvPr/>
        </p:nvSpPr>
        <p:spPr>
          <a:xfrm>
            <a:off x="4429125" y="3500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67" idx="4"/>
            <a:endCxn id="59" idx="0"/>
          </p:cNvCxnSpPr>
          <p:nvPr/>
        </p:nvCxnSpPr>
        <p:spPr>
          <a:xfrm rot="16200000" flipH="1">
            <a:off x="1749425" y="4214813"/>
            <a:ext cx="1571625" cy="142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59" idx="6"/>
            <a:endCxn id="16" idx="3"/>
          </p:cNvCxnSpPr>
          <p:nvPr/>
        </p:nvCxnSpPr>
        <p:spPr>
          <a:xfrm flipV="1">
            <a:off x="2786063" y="3805238"/>
            <a:ext cx="1695450" cy="14462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7" idx="6"/>
            <a:endCxn id="16" idx="1"/>
          </p:cNvCxnSpPr>
          <p:nvPr/>
        </p:nvCxnSpPr>
        <p:spPr>
          <a:xfrm>
            <a:off x="2643188" y="3321050"/>
            <a:ext cx="1838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67" idx="2"/>
            <a:endCxn id="49" idx="7"/>
          </p:cNvCxnSpPr>
          <p:nvPr/>
        </p:nvCxnSpPr>
        <p:spPr>
          <a:xfrm rot="10800000" flipV="1">
            <a:off x="1590675" y="3321050"/>
            <a:ext cx="695325" cy="231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49" idx="5"/>
          </p:cNvCxnSpPr>
          <p:nvPr/>
        </p:nvCxnSpPr>
        <p:spPr>
          <a:xfrm rot="16200000" flipV="1">
            <a:off x="1376363" y="4019550"/>
            <a:ext cx="1319212" cy="890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円/楕円 66"/>
          <p:cNvSpPr/>
          <p:nvPr/>
        </p:nvSpPr>
        <p:spPr>
          <a:xfrm>
            <a:off x="2286000" y="3143250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A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85875" y="3500438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286125" y="3571875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46" name="直線コネクタ 45"/>
          <p:cNvCxnSpPr>
            <a:stCxn id="45" idx="1"/>
            <a:endCxn id="67" idx="6"/>
          </p:cNvCxnSpPr>
          <p:nvPr/>
        </p:nvCxnSpPr>
        <p:spPr>
          <a:xfrm rot="16200000" flipV="1">
            <a:off x="2839244" y="3124994"/>
            <a:ext cx="303213" cy="69532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45" idx="6"/>
            <a:endCxn id="16" idx="1"/>
          </p:cNvCxnSpPr>
          <p:nvPr/>
        </p:nvCxnSpPr>
        <p:spPr>
          <a:xfrm flipV="1">
            <a:off x="3643313" y="3552825"/>
            <a:ext cx="838200" cy="19843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240" name="スライド番号プレースホルダ 4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4E69555C-AF56-490C-B9A4-4B2ED0160138}" type="slidenum">
              <a:rPr kumimoji="0" lang="en-US" altLang="ja-JP" smtClean="0"/>
              <a:pPr eaLnBrk="1" hangingPunct="1"/>
              <a:t>86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7219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7220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cxnSp>
        <p:nvCxnSpPr>
          <p:cNvPr id="18" name="直線コネクタ 17"/>
          <p:cNvCxnSpPr>
            <a:stCxn id="45" idx="4"/>
            <a:endCxn id="59" idx="7"/>
          </p:cNvCxnSpPr>
          <p:nvPr/>
        </p:nvCxnSpPr>
        <p:spPr>
          <a:xfrm rot="5400000">
            <a:off x="2501106" y="4161632"/>
            <a:ext cx="1195387" cy="730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5" idx="1"/>
            <a:endCxn id="49" idx="7"/>
          </p:cNvCxnSpPr>
          <p:nvPr/>
        </p:nvCxnSpPr>
        <p:spPr>
          <a:xfrm rot="16200000" flipV="1">
            <a:off x="2428875" y="2714625"/>
            <a:ext cx="71438" cy="1747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49" idx="5"/>
          </p:cNvCxnSpPr>
          <p:nvPr/>
        </p:nvCxnSpPr>
        <p:spPr>
          <a:xfrm rot="16200000" flipV="1">
            <a:off x="1376363" y="4019550"/>
            <a:ext cx="1319212" cy="890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ja-JP" altLang="en-US" sz="1600" b="1" spc="-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85875" y="3500438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286125" y="3571875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7258" name="スライド番号プレースホルダ 4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E47791ED-1219-4722-8513-A7224F35B37E}" type="slidenum">
              <a:rPr kumimoji="0" lang="en-US" altLang="ja-JP" smtClean="0"/>
              <a:pPr eaLnBrk="1" hangingPunct="1"/>
              <a:t>87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8243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8244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cxnSp>
        <p:nvCxnSpPr>
          <p:cNvPr id="18" name="直線コネクタ 17"/>
          <p:cNvCxnSpPr>
            <a:stCxn id="45" idx="4"/>
            <a:endCxn id="59" idx="7"/>
          </p:cNvCxnSpPr>
          <p:nvPr/>
        </p:nvCxnSpPr>
        <p:spPr>
          <a:xfrm rot="5400000">
            <a:off x="2501106" y="4161632"/>
            <a:ext cx="1195387" cy="730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45" idx="1"/>
            <a:endCxn id="49" idx="7"/>
          </p:cNvCxnSpPr>
          <p:nvPr/>
        </p:nvCxnSpPr>
        <p:spPr>
          <a:xfrm rot="16200000" flipV="1">
            <a:off x="2428875" y="2714625"/>
            <a:ext cx="71438" cy="1747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59" idx="1"/>
            <a:endCxn id="49" idx="5"/>
          </p:cNvCxnSpPr>
          <p:nvPr/>
        </p:nvCxnSpPr>
        <p:spPr>
          <a:xfrm rot="16200000" flipV="1">
            <a:off x="1376363" y="4019550"/>
            <a:ext cx="1319212" cy="890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ja-JP" altLang="en-US" sz="1600" b="1" spc="-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円/楕円 58"/>
          <p:cNvSpPr/>
          <p:nvPr/>
        </p:nvSpPr>
        <p:spPr>
          <a:xfrm>
            <a:off x="2428875" y="5072063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B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285875" y="3500438"/>
            <a:ext cx="357188" cy="357187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II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286125" y="3571875"/>
            <a:ext cx="357188" cy="357188"/>
          </a:xfrm>
          <a:prstGeom prst="ellipse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I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43" name="直線コネクタ 42"/>
          <p:cNvCxnSpPr>
            <a:stCxn id="42" idx="1"/>
            <a:endCxn id="49" idx="6"/>
          </p:cNvCxnSpPr>
          <p:nvPr/>
        </p:nvCxnSpPr>
        <p:spPr>
          <a:xfrm rot="16200000" flipV="1">
            <a:off x="1804194" y="3518694"/>
            <a:ext cx="373063" cy="69532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42" idx="6"/>
            <a:endCxn id="45" idx="3"/>
          </p:cNvCxnSpPr>
          <p:nvPr/>
        </p:nvCxnSpPr>
        <p:spPr>
          <a:xfrm flipV="1">
            <a:off x="2643188" y="3876675"/>
            <a:ext cx="695325" cy="303213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42" idx="4"/>
            <a:endCxn id="59" idx="0"/>
          </p:cNvCxnSpPr>
          <p:nvPr/>
        </p:nvCxnSpPr>
        <p:spPr>
          <a:xfrm rot="16200000" flipH="1">
            <a:off x="2178050" y="4643438"/>
            <a:ext cx="714375" cy="142875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286" name="スライド番号プレースホルダ 4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B3A549B-AFB8-4C10-A00E-35A5DF99AC7F}" type="slidenum">
              <a:rPr kumimoji="0" lang="en-US" altLang="ja-JP" smtClean="0"/>
              <a:pPr eaLnBrk="1" hangingPunct="1"/>
              <a:t>88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Euler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Formula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mtClean="0"/>
              <a:t>Polyhedron</a:t>
            </a:r>
          </a:p>
          <a:p>
            <a:pPr lvl="1"/>
            <a:r>
              <a:rPr lang="en-US" altLang="ja-JP" smtClean="0"/>
              <a:t>a solid that is bounded by a set of polygons whose edges are each a member of an even number of polygons</a:t>
            </a:r>
          </a:p>
          <a:p>
            <a:r>
              <a:rPr lang="en-US" altLang="ja-JP" smtClean="0"/>
              <a:t>Simple Polyhedron</a:t>
            </a:r>
          </a:p>
          <a:p>
            <a:pPr lvl="1"/>
            <a:r>
              <a:rPr lang="en-US" altLang="ja-JP" smtClean="0"/>
              <a:t>a polyhedron that can be deformed into a sphere</a:t>
            </a:r>
          </a:p>
          <a:p>
            <a:r>
              <a:rPr lang="en-US" altLang="ja-JP" smtClean="0"/>
              <a:t>Euler</a:t>
            </a:r>
            <a:r>
              <a:rPr lang="en-US" altLang="ja-JP" smtClean="0">
                <a:latin typeface="Arial" pitchFamily="34" charset="0"/>
              </a:rPr>
              <a:t>’</a:t>
            </a:r>
            <a:r>
              <a:rPr lang="en-US" altLang="ja-JP" smtClean="0"/>
              <a:t>s Formula</a:t>
            </a:r>
          </a:p>
          <a:p>
            <a:pPr lvl="1"/>
            <a:r>
              <a:rPr lang="en-US" altLang="ja-JP" smtClean="0"/>
              <a:t>a simple polyhedron satisfies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516688" y="5626100"/>
          <a:ext cx="192246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4" imgW="863280" imgH="177480" progId="Equation.3">
                  <p:embed/>
                </p:oleObj>
              </mc:Choice>
              <mc:Fallback>
                <p:oleObj name="Equation" r:id="rId4" imgW="86328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5626100"/>
                        <a:ext cx="192246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6CD06475-F0A3-4A5E-A427-749BDA1A5959}" type="slidenum">
              <a:rPr kumimoji="0" lang="en-US" altLang="ja-JP" smtClean="0"/>
              <a:pPr eaLnBrk="1" hangingPunct="1"/>
              <a:t>8</a:t>
            </a:fld>
            <a:endParaRPr kumimoji="0" lang="en-US" altLang="ja-JP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Vertex Tree Example</a:t>
            </a:r>
            <a:endParaRPr lang="ja-JP" altLang="en-US" smtClean="0"/>
          </a:p>
        </p:txBody>
      </p:sp>
      <p:sp>
        <p:nvSpPr>
          <p:cNvPr id="139267" name="Text Box 10"/>
          <p:cNvSpPr txBox="1">
            <a:spLocks noChangeArrowheads="1"/>
          </p:cNvSpPr>
          <p:nvPr/>
        </p:nvSpPr>
        <p:spPr bwMode="auto">
          <a:xfrm>
            <a:off x="6143625" y="5845175"/>
            <a:ext cx="1703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Vertex Tree</a:t>
            </a:r>
          </a:p>
        </p:txBody>
      </p:sp>
      <p:sp>
        <p:nvSpPr>
          <p:cNvPr id="139268" name="Text Box 11"/>
          <p:cNvSpPr txBox="1">
            <a:spLocks noChangeArrowheads="1"/>
          </p:cNvSpPr>
          <p:nvPr/>
        </p:nvSpPr>
        <p:spPr bwMode="auto">
          <a:xfrm>
            <a:off x="1006475" y="5845175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Triangles in Active List</a:t>
            </a:r>
          </a:p>
        </p:txBody>
      </p:sp>
      <p:sp>
        <p:nvSpPr>
          <p:cNvPr id="84" name="円/楕円 83"/>
          <p:cNvSpPr/>
          <p:nvPr/>
        </p:nvSpPr>
        <p:spPr>
          <a:xfrm>
            <a:off x="5357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5715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2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85725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6500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6858000" y="5000625"/>
            <a:ext cx="357188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7215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07218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7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7643813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8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8072438" y="5000625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9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4929188" y="4214813"/>
            <a:ext cx="357187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accent1">
                    <a:lumMod val="50000"/>
                  </a:schemeClr>
                </a:solidFill>
              </a:rPr>
              <a:t>10</a:t>
            </a:r>
            <a:endParaRPr lang="ja-JP" altLang="en-US" sz="1600" b="1" spc="-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57150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6858000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7858125" y="4214813"/>
            <a:ext cx="357188" cy="3571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57813" y="3429000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endParaRPr lang="ja-JP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8215313" y="3429000"/>
            <a:ext cx="357187" cy="357188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accent1">
                    <a:lumMod val="50000"/>
                  </a:schemeClr>
                </a:solidFill>
              </a:rPr>
              <a:t>II</a:t>
            </a:r>
            <a:endParaRPr lang="ja-JP" altLang="en-US" sz="1600" b="1" spc="-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6858000" y="257175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>
            <a:stCxn id="99" idx="4"/>
            <a:endCxn id="95" idx="0"/>
          </p:cNvCxnSpPr>
          <p:nvPr/>
        </p:nvCxnSpPr>
        <p:spPr>
          <a:xfrm rot="5400000">
            <a:off x="6392863" y="3571875"/>
            <a:ext cx="1287462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コネクタ 102"/>
          <p:cNvCxnSpPr>
            <a:stCxn id="99" idx="5"/>
            <a:endCxn id="98" idx="1"/>
          </p:cNvCxnSpPr>
          <p:nvPr/>
        </p:nvCxnSpPr>
        <p:spPr>
          <a:xfrm rot="16200000" flipH="1">
            <a:off x="7412831" y="2626519"/>
            <a:ext cx="604838" cy="11049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>
            <a:stCxn id="99" idx="3"/>
            <a:endCxn id="97" idx="7"/>
          </p:cNvCxnSpPr>
          <p:nvPr/>
        </p:nvCxnSpPr>
        <p:spPr>
          <a:xfrm rot="5400000">
            <a:off x="5984082" y="2555081"/>
            <a:ext cx="604838" cy="1247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stCxn id="97" idx="4"/>
            <a:endCxn id="93" idx="0"/>
          </p:cNvCxnSpPr>
          <p:nvPr/>
        </p:nvCxnSpPr>
        <p:spPr>
          <a:xfrm rot="5400000">
            <a:off x="5108575" y="3786188"/>
            <a:ext cx="428625" cy="42862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97" idx="4"/>
            <a:endCxn id="94" idx="0"/>
          </p:cNvCxnSpPr>
          <p:nvPr/>
        </p:nvCxnSpPr>
        <p:spPr>
          <a:xfrm rot="16200000" flipH="1">
            <a:off x="55014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>
            <a:stCxn id="94" idx="3"/>
            <a:endCxn id="84" idx="0"/>
          </p:cNvCxnSpPr>
          <p:nvPr/>
        </p:nvCxnSpPr>
        <p:spPr>
          <a:xfrm rot="5400000">
            <a:off x="5411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>
            <a:stCxn id="94" idx="4"/>
            <a:endCxn id="85" idx="0"/>
          </p:cNvCxnSpPr>
          <p:nvPr/>
        </p:nvCxnSpPr>
        <p:spPr>
          <a:xfrm rot="5400000">
            <a:off x="5679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stCxn id="94" idx="5"/>
            <a:endCxn id="90" idx="0"/>
          </p:cNvCxnSpPr>
          <p:nvPr/>
        </p:nvCxnSpPr>
        <p:spPr>
          <a:xfrm rot="16200000" flipH="1">
            <a:off x="5895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>
            <a:stCxn id="95" idx="3"/>
            <a:endCxn id="87" idx="0"/>
          </p:cNvCxnSpPr>
          <p:nvPr/>
        </p:nvCxnSpPr>
        <p:spPr>
          <a:xfrm rot="5400000">
            <a:off x="6554788" y="4645025"/>
            <a:ext cx="481012" cy="230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>
            <a:stCxn id="95" idx="4"/>
            <a:endCxn id="88" idx="0"/>
          </p:cNvCxnSpPr>
          <p:nvPr/>
        </p:nvCxnSpPr>
        <p:spPr>
          <a:xfrm rot="5400000">
            <a:off x="6822281" y="4787107"/>
            <a:ext cx="428625" cy="15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>
            <a:stCxn id="95" idx="5"/>
            <a:endCxn id="89" idx="0"/>
          </p:cNvCxnSpPr>
          <p:nvPr/>
        </p:nvCxnSpPr>
        <p:spPr>
          <a:xfrm rot="16200000" flipH="1">
            <a:off x="7038182" y="4644231"/>
            <a:ext cx="481012" cy="231775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>
            <a:endCxn id="91" idx="0"/>
          </p:cNvCxnSpPr>
          <p:nvPr/>
        </p:nvCxnSpPr>
        <p:spPr>
          <a:xfrm rot="5400000">
            <a:off x="7697787" y="4697413"/>
            <a:ext cx="428625" cy="177800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/>
          <p:cNvCxnSpPr>
            <a:stCxn id="96" idx="4"/>
            <a:endCxn id="92" idx="0"/>
          </p:cNvCxnSpPr>
          <p:nvPr/>
        </p:nvCxnSpPr>
        <p:spPr>
          <a:xfrm rot="16200000" flipH="1">
            <a:off x="7930356" y="4679157"/>
            <a:ext cx="428625" cy="214312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>
            <a:stCxn id="98" idx="4"/>
            <a:endCxn id="96" idx="0"/>
          </p:cNvCxnSpPr>
          <p:nvPr/>
        </p:nvCxnSpPr>
        <p:spPr>
          <a:xfrm rot="5400000">
            <a:off x="8001794" y="3821907"/>
            <a:ext cx="428625" cy="35718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コネクタ 141"/>
          <p:cNvCxnSpPr>
            <a:stCxn id="98" idx="4"/>
            <a:endCxn id="86" idx="0"/>
          </p:cNvCxnSpPr>
          <p:nvPr/>
        </p:nvCxnSpPr>
        <p:spPr>
          <a:xfrm rot="16200000" flipH="1">
            <a:off x="8358981" y="3821907"/>
            <a:ext cx="428625" cy="357188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2286000" y="400050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i="1" dirty="0">
                <a:solidFill>
                  <a:schemeClr val="tx1"/>
                </a:solidFill>
              </a:rPr>
              <a:t>R</a:t>
            </a:r>
            <a:endParaRPr lang="ja-JP" altLang="en-US" sz="1600" b="1" i="1" dirty="0">
              <a:solidFill>
                <a:schemeClr val="tx1"/>
              </a:solidFill>
            </a:endParaRPr>
          </a:p>
        </p:txBody>
      </p:sp>
      <p:sp>
        <p:nvSpPr>
          <p:cNvPr id="139301" name="スライド番号プレースホルダ 3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DC8B5BE-C694-41B1-8005-3D2DEDC6F76F}" type="slidenum">
              <a:rPr kumimoji="0" lang="en-US" altLang="ja-JP" smtClean="0"/>
              <a:pPr eaLnBrk="1" hangingPunct="1"/>
              <a:t>89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Vertex Tree:</a:t>
            </a:r>
            <a:br>
              <a:rPr lang="en-US" altLang="ja-JP" smtClean="0"/>
            </a:br>
            <a:r>
              <a:rPr lang="en-US" altLang="ja-JP" smtClean="0"/>
              <a:t>Folding &amp; Unfolding</a:t>
            </a:r>
            <a:endParaRPr lang="ja-JP" altLang="en-US" smtClean="0"/>
          </a:p>
        </p:txBody>
      </p:sp>
      <p:grpSp>
        <p:nvGrpSpPr>
          <p:cNvPr id="140291" name="グループ化 124"/>
          <p:cNvGrpSpPr>
            <a:grpSpLocks/>
          </p:cNvGrpSpPr>
          <p:nvPr/>
        </p:nvGrpSpPr>
        <p:grpSpPr bwMode="auto">
          <a:xfrm>
            <a:off x="0" y="2357438"/>
            <a:ext cx="4572000" cy="3357562"/>
            <a:chOff x="-32" y="2357430"/>
            <a:chExt cx="4572032" cy="3357586"/>
          </a:xfrm>
        </p:grpSpPr>
        <p:cxnSp>
          <p:nvCxnSpPr>
            <p:cNvPr id="69" name="直線コネクタ 68"/>
            <p:cNvCxnSpPr>
              <a:stCxn id="67" idx="7"/>
            </p:cNvCxnSpPr>
            <p:nvPr/>
          </p:nvCxnSpPr>
          <p:spPr>
            <a:xfrm rot="5400000" flipH="1" flipV="1">
              <a:off x="2272491" y="2797964"/>
              <a:ext cx="501654" cy="293689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>
              <a:stCxn id="67" idx="4"/>
            </p:cNvCxnSpPr>
            <p:nvPr/>
          </p:nvCxnSpPr>
          <p:spPr>
            <a:xfrm rot="16200000" flipH="1">
              <a:off x="1895456" y="3856041"/>
              <a:ext cx="796931" cy="85726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円/楕円 6"/>
            <p:cNvSpPr/>
            <p:nvPr/>
          </p:nvSpPr>
          <p:spPr>
            <a:xfrm>
              <a:off x="2214547" y="4286256"/>
              <a:ext cx="357189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1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円/楕円 7"/>
            <p:cNvSpPr/>
            <p:nvPr/>
          </p:nvSpPr>
          <p:spPr>
            <a:xfrm>
              <a:off x="1500167" y="3071810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2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円/楕円 8"/>
            <p:cNvSpPr/>
            <p:nvPr/>
          </p:nvSpPr>
          <p:spPr>
            <a:xfrm>
              <a:off x="1285852" y="4000504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3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円/楕円 9"/>
            <p:cNvSpPr/>
            <p:nvPr/>
          </p:nvSpPr>
          <p:spPr>
            <a:xfrm>
              <a:off x="500035" y="5357826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4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2857488" y="5357826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5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円/楕円 11"/>
            <p:cNvSpPr/>
            <p:nvPr/>
          </p:nvSpPr>
          <p:spPr>
            <a:xfrm>
              <a:off x="3286116" y="3786190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6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2571736" y="2357430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7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642911" y="2357430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8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-32" y="3857628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9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4214811" y="3500438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600" b="1" spc="-300" dirty="0">
                  <a:solidFill>
                    <a:schemeClr val="tx1"/>
                  </a:solidFill>
                </a:rPr>
                <a:t>10</a:t>
              </a:r>
              <a:endParaRPr lang="ja-JP" altLang="en-US" sz="1600" b="1" spc="-3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線コネクタ 17"/>
            <p:cNvCxnSpPr>
              <a:stCxn id="7" idx="5"/>
              <a:endCxn id="11" idx="1"/>
            </p:cNvCxnSpPr>
            <p:nvPr/>
          </p:nvCxnSpPr>
          <p:spPr>
            <a:xfrm rot="16200000" flipH="1">
              <a:off x="2305035" y="4805372"/>
              <a:ext cx="819156" cy="3905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>
              <a:stCxn id="7" idx="6"/>
              <a:endCxn id="12" idx="3"/>
            </p:cNvCxnSpPr>
            <p:nvPr/>
          </p:nvCxnSpPr>
          <p:spPr>
            <a:xfrm flipV="1">
              <a:off x="2571736" y="4090992"/>
              <a:ext cx="766768" cy="3746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>
              <a:stCxn id="11" idx="0"/>
              <a:endCxn id="12" idx="4"/>
            </p:cNvCxnSpPr>
            <p:nvPr/>
          </p:nvCxnSpPr>
          <p:spPr>
            <a:xfrm rot="5400000" flipH="1" flipV="1">
              <a:off x="2643968" y="4536289"/>
              <a:ext cx="1214447" cy="428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>
              <a:stCxn id="11" idx="7"/>
              <a:endCxn id="16" idx="3"/>
            </p:cNvCxnSpPr>
            <p:nvPr/>
          </p:nvCxnSpPr>
          <p:spPr>
            <a:xfrm rot="5400000" flipH="1" flipV="1">
              <a:off x="2912257" y="4055273"/>
              <a:ext cx="1604973" cy="11049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>
              <a:stCxn id="12" idx="6"/>
              <a:endCxn id="16" idx="2"/>
            </p:cNvCxnSpPr>
            <p:nvPr/>
          </p:nvCxnSpPr>
          <p:spPr>
            <a:xfrm flipV="1">
              <a:off x="3643307" y="3679826"/>
              <a:ext cx="571504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>
              <a:stCxn id="13" idx="5"/>
              <a:endCxn id="16" idx="1"/>
            </p:cNvCxnSpPr>
            <p:nvPr/>
          </p:nvCxnSpPr>
          <p:spPr>
            <a:xfrm rot="16200000" flipH="1">
              <a:off x="3126571" y="2412199"/>
              <a:ext cx="890593" cy="13906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>
              <a:stCxn id="13" idx="5"/>
              <a:endCxn id="12" idx="0"/>
            </p:cNvCxnSpPr>
            <p:nvPr/>
          </p:nvCxnSpPr>
          <p:spPr>
            <a:xfrm rot="16200000" flipH="1">
              <a:off x="2609043" y="2929727"/>
              <a:ext cx="1123958" cy="5889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>
              <a:stCxn id="13" idx="4"/>
              <a:endCxn id="7" idx="0"/>
            </p:cNvCxnSpPr>
            <p:nvPr/>
          </p:nvCxnSpPr>
          <p:spPr>
            <a:xfrm rot="5400000">
              <a:off x="1786711" y="3321843"/>
              <a:ext cx="1571636" cy="3571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8" idx="5"/>
              <a:endCxn id="7" idx="1"/>
            </p:cNvCxnSpPr>
            <p:nvPr/>
          </p:nvCxnSpPr>
          <p:spPr>
            <a:xfrm rot="16200000" flipH="1">
              <a:off x="1554935" y="3626646"/>
              <a:ext cx="962032" cy="4619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>
              <a:stCxn id="13" idx="3"/>
              <a:endCxn id="8" idx="7"/>
            </p:cNvCxnSpPr>
            <p:nvPr/>
          </p:nvCxnSpPr>
          <p:spPr>
            <a:xfrm rot="5400000">
              <a:off x="1983564" y="2483637"/>
              <a:ext cx="461965" cy="8191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stCxn id="13" idx="2"/>
              <a:endCxn id="14" idx="6"/>
            </p:cNvCxnSpPr>
            <p:nvPr/>
          </p:nvCxnSpPr>
          <p:spPr>
            <a:xfrm rot="10800000">
              <a:off x="1000100" y="2536818"/>
              <a:ext cx="157163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>
              <a:stCxn id="8" idx="1"/>
              <a:endCxn id="14" idx="5"/>
            </p:cNvCxnSpPr>
            <p:nvPr/>
          </p:nvCxnSpPr>
          <p:spPr>
            <a:xfrm rot="16200000" flipV="1">
              <a:off x="1019151" y="2590794"/>
              <a:ext cx="461965" cy="6048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>
              <a:stCxn id="8" idx="4"/>
              <a:endCxn id="9" idx="0"/>
            </p:cNvCxnSpPr>
            <p:nvPr/>
          </p:nvCxnSpPr>
          <p:spPr>
            <a:xfrm rot="5400000">
              <a:off x="1286646" y="3607595"/>
              <a:ext cx="571504" cy="2143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>
              <a:stCxn id="7" idx="2"/>
              <a:endCxn id="9" idx="6"/>
            </p:cNvCxnSpPr>
            <p:nvPr/>
          </p:nvCxnSpPr>
          <p:spPr>
            <a:xfrm rot="10800000">
              <a:off x="1643043" y="4179893"/>
              <a:ext cx="571504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>
              <a:stCxn id="11" idx="1"/>
              <a:endCxn id="9" idx="5"/>
            </p:cNvCxnSpPr>
            <p:nvPr/>
          </p:nvCxnSpPr>
          <p:spPr>
            <a:xfrm rot="16200000" flipV="1">
              <a:off x="1697812" y="4198148"/>
              <a:ext cx="1104908" cy="13192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>
              <a:stCxn id="11" idx="2"/>
              <a:endCxn id="10" idx="6"/>
            </p:cNvCxnSpPr>
            <p:nvPr/>
          </p:nvCxnSpPr>
          <p:spPr>
            <a:xfrm rot="10800000">
              <a:off x="857224" y="5537215"/>
              <a:ext cx="200026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>
              <a:stCxn id="9" idx="3"/>
              <a:endCxn id="10" idx="7"/>
            </p:cNvCxnSpPr>
            <p:nvPr/>
          </p:nvCxnSpPr>
          <p:spPr>
            <a:xfrm rot="5400000">
              <a:off x="519085" y="4591058"/>
              <a:ext cx="1104908" cy="533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>
              <a:stCxn id="15" idx="4"/>
              <a:endCxn id="10" idx="0"/>
            </p:cNvCxnSpPr>
            <p:nvPr/>
          </p:nvCxnSpPr>
          <p:spPr>
            <a:xfrm rot="16200000" flipH="1">
              <a:off x="-142114" y="4536290"/>
              <a:ext cx="1143008" cy="500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>
              <a:stCxn id="15" idx="6"/>
              <a:endCxn id="9" idx="1"/>
            </p:cNvCxnSpPr>
            <p:nvPr/>
          </p:nvCxnSpPr>
          <p:spPr>
            <a:xfrm>
              <a:off x="357159" y="4037017"/>
              <a:ext cx="981082" cy="158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>
              <a:stCxn id="15" idx="7"/>
              <a:endCxn id="8" idx="3"/>
            </p:cNvCxnSpPr>
            <p:nvPr/>
          </p:nvCxnSpPr>
          <p:spPr>
            <a:xfrm rot="5400000" flipH="1" flipV="1">
              <a:off x="661961" y="3019422"/>
              <a:ext cx="533404" cy="12477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>
              <a:stCxn id="15" idx="0"/>
              <a:endCxn id="14" idx="3"/>
            </p:cNvCxnSpPr>
            <p:nvPr/>
          </p:nvCxnSpPr>
          <p:spPr>
            <a:xfrm rot="5400000" flipH="1" flipV="1">
              <a:off x="-160370" y="3001960"/>
              <a:ext cx="1195396" cy="51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円/楕円 66"/>
            <p:cNvSpPr/>
            <p:nvPr/>
          </p:nvSpPr>
          <p:spPr>
            <a:xfrm>
              <a:off x="2071671" y="3143248"/>
              <a:ext cx="357189" cy="3571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A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8" name="直線コネクタ 77"/>
            <p:cNvCxnSpPr>
              <a:stCxn id="67" idx="2"/>
              <a:endCxn id="8" idx="6"/>
            </p:cNvCxnSpPr>
            <p:nvPr/>
          </p:nvCxnSpPr>
          <p:spPr>
            <a:xfrm rot="10800000">
              <a:off x="1857356" y="3251198"/>
              <a:ext cx="214315" cy="71439"/>
            </a:xfrm>
            <a:prstGeom prst="line">
              <a:avLst/>
            </a:prstGeom>
            <a:ln w="381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292" name="グループ化 125"/>
          <p:cNvGrpSpPr>
            <a:grpSpLocks/>
          </p:cNvGrpSpPr>
          <p:nvPr/>
        </p:nvGrpSpPr>
        <p:grpSpPr bwMode="auto">
          <a:xfrm>
            <a:off x="4572000" y="2357438"/>
            <a:ext cx="4572000" cy="3357562"/>
            <a:chOff x="4572000" y="2357430"/>
            <a:chExt cx="4572032" cy="3357586"/>
          </a:xfrm>
        </p:grpSpPr>
        <p:sp>
          <p:nvSpPr>
            <p:cNvPr id="72" name="円/楕円 71"/>
            <p:cNvSpPr/>
            <p:nvPr/>
          </p:nvSpPr>
          <p:spPr>
            <a:xfrm>
              <a:off x="5857884" y="4000504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3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072067" y="5357826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4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7429520" y="5357826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5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7858148" y="3786190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6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5214943" y="2357430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8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4572000" y="3857628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9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8786843" y="3500438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600" b="1" spc="-300" dirty="0">
                  <a:solidFill>
                    <a:schemeClr val="tx1"/>
                  </a:solidFill>
                </a:rPr>
                <a:t>10</a:t>
              </a:r>
              <a:endParaRPr lang="ja-JP" altLang="en-US" sz="1600" b="1" spc="-3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直線コネクタ 100"/>
            <p:cNvCxnSpPr>
              <a:stCxn id="123" idx="4"/>
              <a:endCxn id="76" idx="1"/>
            </p:cNvCxnSpPr>
            <p:nvPr/>
          </p:nvCxnSpPr>
          <p:spPr>
            <a:xfrm rot="16200000" flipH="1">
              <a:off x="6197612" y="4125917"/>
              <a:ext cx="1909776" cy="658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76" idx="0"/>
              <a:endCxn id="79" idx="4"/>
            </p:cNvCxnSpPr>
            <p:nvPr/>
          </p:nvCxnSpPr>
          <p:spPr>
            <a:xfrm rot="5400000" flipH="1" flipV="1">
              <a:off x="7216000" y="4536289"/>
              <a:ext cx="1214447" cy="428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>
              <a:stCxn id="76" idx="7"/>
              <a:endCxn id="83" idx="3"/>
            </p:cNvCxnSpPr>
            <p:nvPr/>
          </p:nvCxnSpPr>
          <p:spPr>
            <a:xfrm rot="5400000" flipH="1" flipV="1">
              <a:off x="7484289" y="4055273"/>
              <a:ext cx="1604973" cy="11049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>
              <a:stCxn id="79" idx="6"/>
              <a:endCxn id="83" idx="2"/>
            </p:cNvCxnSpPr>
            <p:nvPr/>
          </p:nvCxnSpPr>
          <p:spPr>
            <a:xfrm flipV="1">
              <a:off x="8215339" y="3679826"/>
              <a:ext cx="571504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>
              <a:stCxn id="123" idx="6"/>
              <a:endCxn id="83" idx="1"/>
            </p:cNvCxnSpPr>
            <p:nvPr/>
          </p:nvCxnSpPr>
          <p:spPr>
            <a:xfrm>
              <a:off x="7000892" y="3322637"/>
              <a:ext cx="1838338" cy="230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>
              <a:stCxn id="123" idx="5"/>
              <a:endCxn id="79" idx="1"/>
            </p:cNvCxnSpPr>
            <p:nvPr/>
          </p:nvCxnSpPr>
          <p:spPr>
            <a:xfrm rot="16200000" flipH="1">
              <a:off x="7234257" y="3162298"/>
              <a:ext cx="390528" cy="962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stCxn id="123" idx="1"/>
              <a:endCxn id="80" idx="5"/>
            </p:cNvCxnSpPr>
            <p:nvPr/>
          </p:nvCxnSpPr>
          <p:spPr>
            <a:xfrm rot="16200000" flipV="1">
              <a:off x="5841216" y="2340761"/>
              <a:ext cx="533404" cy="117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stCxn id="123" idx="3"/>
              <a:endCxn id="72" idx="7"/>
            </p:cNvCxnSpPr>
            <p:nvPr/>
          </p:nvCxnSpPr>
          <p:spPr>
            <a:xfrm rot="5400000">
              <a:off x="6126967" y="3483769"/>
              <a:ext cx="604842" cy="533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>
              <a:stCxn id="76" idx="1"/>
              <a:endCxn id="72" idx="5"/>
            </p:cNvCxnSpPr>
            <p:nvPr/>
          </p:nvCxnSpPr>
          <p:spPr>
            <a:xfrm rot="16200000" flipV="1">
              <a:off x="6269844" y="4198148"/>
              <a:ext cx="1104908" cy="13192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>
              <a:stCxn id="76" idx="2"/>
              <a:endCxn id="75" idx="6"/>
            </p:cNvCxnSpPr>
            <p:nvPr/>
          </p:nvCxnSpPr>
          <p:spPr>
            <a:xfrm rot="10800000">
              <a:off x="5429256" y="5537215"/>
              <a:ext cx="200026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>
              <a:stCxn id="72" idx="3"/>
              <a:endCxn id="75" idx="7"/>
            </p:cNvCxnSpPr>
            <p:nvPr/>
          </p:nvCxnSpPr>
          <p:spPr>
            <a:xfrm rot="5400000">
              <a:off x="5091117" y="4591058"/>
              <a:ext cx="1104908" cy="533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stCxn id="82" idx="4"/>
              <a:endCxn id="75" idx="0"/>
            </p:cNvCxnSpPr>
            <p:nvPr/>
          </p:nvCxnSpPr>
          <p:spPr>
            <a:xfrm rot="16200000" flipH="1">
              <a:off x="4429918" y="4536290"/>
              <a:ext cx="1143008" cy="500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>
              <a:stCxn id="82" idx="6"/>
              <a:endCxn id="72" idx="1"/>
            </p:cNvCxnSpPr>
            <p:nvPr/>
          </p:nvCxnSpPr>
          <p:spPr>
            <a:xfrm>
              <a:off x="4929191" y="4037017"/>
              <a:ext cx="981082" cy="158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>
              <a:stCxn id="82" idx="7"/>
              <a:endCxn id="123" idx="2"/>
            </p:cNvCxnSpPr>
            <p:nvPr/>
          </p:nvCxnSpPr>
          <p:spPr>
            <a:xfrm rot="5400000" flipH="1" flipV="1">
              <a:off x="5466562" y="2732877"/>
              <a:ext cx="587379" cy="1766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stCxn id="82" idx="0"/>
              <a:endCxn id="80" idx="3"/>
            </p:cNvCxnSpPr>
            <p:nvPr/>
          </p:nvCxnSpPr>
          <p:spPr>
            <a:xfrm rot="5400000" flipH="1" flipV="1">
              <a:off x="4411662" y="3001960"/>
              <a:ext cx="1195396" cy="51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円/楕円 122"/>
            <p:cNvSpPr/>
            <p:nvPr/>
          </p:nvSpPr>
          <p:spPr>
            <a:xfrm>
              <a:off x="6643703" y="3143248"/>
              <a:ext cx="357189" cy="3571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A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下カーブ矢印 130"/>
          <p:cNvSpPr/>
          <p:nvPr/>
        </p:nvSpPr>
        <p:spPr>
          <a:xfrm>
            <a:off x="3857625" y="2643188"/>
            <a:ext cx="1071563" cy="35718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2" name="下カーブ矢印 131"/>
          <p:cNvSpPr/>
          <p:nvPr/>
        </p:nvSpPr>
        <p:spPr>
          <a:xfrm flipH="1" flipV="1">
            <a:off x="3857625" y="4929188"/>
            <a:ext cx="1071563" cy="35718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0295" name="Text Box 11"/>
          <p:cNvSpPr txBox="1">
            <a:spLocks noChangeArrowheads="1"/>
          </p:cNvSpPr>
          <p:nvPr/>
        </p:nvSpPr>
        <p:spPr bwMode="auto">
          <a:xfrm>
            <a:off x="3500438" y="2344738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Fold node A</a:t>
            </a:r>
          </a:p>
        </p:txBody>
      </p:sp>
      <p:sp>
        <p:nvSpPr>
          <p:cNvPr id="140296" name="Text Box 11"/>
          <p:cNvSpPr txBox="1">
            <a:spLocks noChangeArrowheads="1"/>
          </p:cNvSpPr>
          <p:nvPr/>
        </p:nvSpPr>
        <p:spPr bwMode="auto">
          <a:xfrm>
            <a:off x="3214688" y="5214938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Unfold node A</a:t>
            </a:r>
          </a:p>
        </p:txBody>
      </p:sp>
      <p:sp>
        <p:nvSpPr>
          <p:cNvPr id="140297" name="スライド番号プレースホルダ 6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908EF285-CB3E-4FB5-B6B8-D3F0B0B33E9B}" type="slidenum">
              <a:rPr kumimoji="0" lang="en-US" altLang="ja-JP" smtClean="0"/>
              <a:pPr eaLnBrk="1" hangingPunct="1"/>
              <a:t>90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フリーフォーム 88"/>
          <p:cNvSpPr/>
          <p:nvPr/>
        </p:nvSpPr>
        <p:spPr>
          <a:xfrm>
            <a:off x="4678363" y="2571750"/>
            <a:ext cx="4289425" cy="2882900"/>
          </a:xfrm>
          <a:custGeom>
            <a:avLst/>
            <a:gdLst>
              <a:gd name="connsiteX0" fmla="*/ 684523 w 1619356"/>
              <a:gd name="connsiteY0" fmla="*/ 0 h 1552948"/>
              <a:gd name="connsiteX1" fmla="*/ 1619356 w 1619356"/>
              <a:gd name="connsiteY1" fmla="*/ 750932 h 1552948"/>
              <a:gd name="connsiteX2" fmla="*/ 1328179 w 1619356"/>
              <a:gd name="connsiteY2" fmla="*/ 1552948 h 1552948"/>
              <a:gd name="connsiteX3" fmla="*/ 0 w 1619356"/>
              <a:gd name="connsiteY3" fmla="*/ 1522297 h 1552948"/>
              <a:gd name="connsiteX4" fmla="*/ 684523 w 1619356"/>
              <a:gd name="connsiteY4" fmla="*/ 0 h 1552948"/>
              <a:gd name="connsiteX0" fmla="*/ 613053 w 1619356"/>
              <a:gd name="connsiteY0" fmla="*/ 0 h 1481534"/>
              <a:gd name="connsiteX1" fmla="*/ 1619356 w 1619356"/>
              <a:gd name="connsiteY1" fmla="*/ 679518 h 1481534"/>
              <a:gd name="connsiteX2" fmla="*/ 1328179 w 1619356"/>
              <a:gd name="connsiteY2" fmla="*/ 1481534 h 1481534"/>
              <a:gd name="connsiteX3" fmla="*/ 0 w 1619356"/>
              <a:gd name="connsiteY3" fmla="*/ 1450883 h 1481534"/>
              <a:gd name="connsiteX4" fmla="*/ 613053 w 1619356"/>
              <a:gd name="connsiteY4" fmla="*/ 0 h 1481534"/>
              <a:gd name="connsiteX0" fmla="*/ 68445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84459 w 1619356"/>
              <a:gd name="connsiteY4" fmla="*/ 0 h 1552996"/>
              <a:gd name="connsiteX0" fmla="*/ 61298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12989 w 1619356"/>
              <a:gd name="connsiteY4" fmla="*/ 0 h 1552996"/>
              <a:gd name="connsiteX0" fmla="*/ 612989 w 4305002"/>
              <a:gd name="connsiteY0" fmla="*/ 0 h 1552996"/>
              <a:gd name="connsiteX1" fmla="*/ 1619356 w 4305002"/>
              <a:gd name="connsiteY1" fmla="*/ 750980 h 1552996"/>
              <a:gd name="connsiteX2" fmla="*/ 4305002 w 4305002"/>
              <a:gd name="connsiteY2" fmla="*/ 1105027 h 1552996"/>
              <a:gd name="connsiteX3" fmla="*/ 1328179 w 4305002"/>
              <a:gd name="connsiteY3" fmla="*/ 1552996 h 1552996"/>
              <a:gd name="connsiteX4" fmla="*/ 0 w 4305002"/>
              <a:gd name="connsiteY4" fmla="*/ 1522345 h 1552996"/>
              <a:gd name="connsiteX5" fmla="*/ 612989 w 4305002"/>
              <a:gd name="connsiteY5" fmla="*/ 0 h 1552996"/>
              <a:gd name="connsiteX0" fmla="*/ 612989 w 4305002"/>
              <a:gd name="connsiteY0" fmla="*/ 0 h 1552996"/>
              <a:gd name="connsiteX1" fmla="*/ 2119390 w 4305002"/>
              <a:gd name="connsiteY1" fmla="*/ 750980 h 1552996"/>
              <a:gd name="connsiteX2" fmla="*/ 4305002 w 4305002"/>
              <a:gd name="connsiteY2" fmla="*/ 1105027 h 1552996"/>
              <a:gd name="connsiteX3" fmla="*/ 1328179 w 4305002"/>
              <a:gd name="connsiteY3" fmla="*/ 1552996 h 1552996"/>
              <a:gd name="connsiteX4" fmla="*/ 0 w 4305002"/>
              <a:gd name="connsiteY4" fmla="*/ 1522345 h 1552996"/>
              <a:gd name="connsiteX5" fmla="*/ 612989 w 4305002"/>
              <a:gd name="connsiteY5" fmla="*/ 0 h 1552996"/>
              <a:gd name="connsiteX0" fmla="*/ 612989 w 4305002"/>
              <a:gd name="connsiteY0" fmla="*/ 0 h 1552996"/>
              <a:gd name="connsiteX1" fmla="*/ 2119390 w 4305002"/>
              <a:gd name="connsiteY1" fmla="*/ 750980 h 1552996"/>
              <a:gd name="connsiteX2" fmla="*/ 4305002 w 4305002"/>
              <a:gd name="connsiteY2" fmla="*/ 1105027 h 1552996"/>
              <a:gd name="connsiteX3" fmla="*/ 3401460 w 4305002"/>
              <a:gd name="connsiteY3" fmla="*/ 1480766 h 1552996"/>
              <a:gd name="connsiteX4" fmla="*/ 1328179 w 4305002"/>
              <a:gd name="connsiteY4" fmla="*/ 1552996 h 1552996"/>
              <a:gd name="connsiteX5" fmla="*/ 0 w 4305002"/>
              <a:gd name="connsiteY5" fmla="*/ 1522345 h 1552996"/>
              <a:gd name="connsiteX6" fmla="*/ 612989 w 4305002"/>
              <a:gd name="connsiteY6" fmla="*/ 0 h 1552996"/>
              <a:gd name="connsiteX0" fmla="*/ 612989 w 4305002"/>
              <a:gd name="connsiteY0" fmla="*/ 0 h 3097396"/>
              <a:gd name="connsiteX1" fmla="*/ 2119390 w 4305002"/>
              <a:gd name="connsiteY1" fmla="*/ 750980 h 3097396"/>
              <a:gd name="connsiteX2" fmla="*/ 4305002 w 4305002"/>
              <a:gd name="connsiteY2" fmla="*/ 1105027 h 3097396"/>
              <a:gd name="connsiteX3" fmla="*/ 3401460 w 4305002"/>
              <a:gd name="connsiteY3" fmla="*/ 1480766 h 3097396"/>
              <a:gd name="connsiteX4" fmla="*/ 2854698 w 4305002"/>
              <a:gd name="connsiteY4" fmla="*/ 3097396 h 3097396"/>
              <a:gd name="connsiteX5" fmla="*/ 1328179 w 4305002"/>
              <a:gd name="connsiteY5" fmla="*/ 1552996 h 3097396"/>
              <a:gd name="connsiteX6" fmla="*/ 0 w 4305002"/>
              <a:gd name="connsiteY6" fmla="*/ 1522345 h 3097396"/>
              <a:gd name="connsiteX7" fmla="*/ 612989 w 4305002"/>
              <a:gd name="connsiteY7" fmla="*/ 0 h 3097396"/>
              <a:gd name="connsiteX0" fmla="*/ 612989 w 4305002"/>
              <a:gd name="connsiteY0" fmla="*/ 0 h 3025982"/>
              <a:gd name="connsiteX1" fmla="*/ 2119390 w 4305002"/>
              <a:gd name="connsiteY1" fmla="*/ 679566 h 3025982"/>
              <a:gd name="connsiteX2" fmla="*/ 4305002 w 4305002"/>
              <a:gd name="connsiteY2" fmla="*/ 1033613 h 3025982"/>
              <a:gd name="connsiteX3" fmla="*/ 3401460 w 4305002"/>
              <a:gd name="connsiteY3" fmla="*/ 1409352 h 3025982"/>
              <a:gd name="connsiteX4" fmla="*/ 2854698 w 4305002"/>
              <a:gd name="connsiteY4" fmla="*/ 3025982 h 3025982"/>
              <a:gd name="connsiteX5" fmla="*/ 1328179 w 4305002"/>
              <a:gd name="connsiteY5" fmla="*/ 1481582 h 3025982"/>
              <a:gd name="connsiteX6" fmla="*/ 0 w 4305002"/>
              <a:gd name="connsiteY6" fmla="*/ 1450931 h 3025982"/>
              <a:gd name="connsiteX7" fmla="*/ 612989 w 4305002"/>
              <a:gd name="connsiteY7" fmla="*/ 0 h 3025982"/>
              <a:gd name="connsiteX0" fmla="*/ 612989 w 4305002"/>
              <a:gd name="connsiteY0" fmla="*/ 0 h 3025982"/>
              <a:gd name="connsiteX1" fmla="*/ 2190796 w 4305002"/>
              <a:gd name="connsiteY1" fmla="*/ 750980 h 3025982"/>
              <a:gd name="connsiteX2" fmla="*/ 4305002 w 4305002"/>
              <a:gd name="connsiteY2" fmla="*/ 1033613 h 3025982"/>
              <a:gd name="connsiteX3" fmla="*/ 3401460 w 4305002"/>
              <a:gd name="connsiteY3" fmla="*/ 1409352 h 3025982"/>
              <a:gd name="connsiteX4" fmla="*/ 2854698 w 4305002"/>
              <a:gd name="connsiteY4" fmla="*/ 3025982 h 3025982"/>
              <a:gd name="connsiteX5" fmla="*/ 1328179 w 4305002"/>
              <a:gd name="connsiteY5" fmla="*/ 1481582 h 3025982"/>
              <a:gd name="connsiteX6" fmla="*/ 0 w 4305002"/>
              <a:gd name="connsiteY6" fmla="*/ 1450931 h 3025982"/>
              <a:gd name="connsiteX7" fmla="*/ 612989 w 4305002"/>
              <a:gd name="connsiteY7" fmla="*/ 0 h 3025982"/>
              <a:gd name="connsiteX0" fmla="*/ 612989 w 4305002"/>
              <a:gd name="connsiteY0" fmla="*/ 0 h 3025982"/>
              <a:gd name="connsiteX1" fmla="*/ 2190796 w 4305002"/>
              <a:gd name="connsiteY1" fmla="*/ 750980 h 3025982"/>
              <a:gd name="connsiteX2" fmla="*/ 4305002 w 4305002"/>
              <a:gd name="connsiteY2" fmla="*/ 1033613 h 3025982"/>
              <a:gd name="connsiteX3" fmla="*/ 4231133 w 4305002"/>
              <a:gd name="connsiteY3" fmla="*/ 1034122 h 3025982"/>
              <a:gd name="connsiteX4" fmla="*/ 3401460 w 4305002"/>
              <a:gd name="connsiteY4" fmla="*/ 1409352 h 3025982"/>
              <a:gd name="connsiteX5" fmla="*/ 2854698 w 4305002"/>
              <a:gd name="connsiteY5" fmla="*/ 3025982 h 3025982"/>
              <a:gd name="connsiteX6" fmla="*/ 1328179 w 4305002"/>
              <a:gd name="connsiteY6" fmla="*/ 1481582 h 3025982"/>
              <a:gd name="connsiteX7" fmla="*/ 0 w 4305002"/>
              <a:gd name="connsiteY7" fmla="*/ 1450931 h 3025982"/>
              <a:gd name="connsiteX8" fmla="*/ 612989 w 4305002"/>
              <a:gd name="connsiteY8" fmla="*/ 0 h 3025982"/>
              <a:gd name="connsiteX0" fmla="*/ 612989 w 4305002"/>
              <a:gd name="connsiteY0" fmla="*/ 0 h 3025982"/>
              <a:gd name="connsiteX1" fmla="*/ 2190796 w 4305002"/>
              <a:gd name="connsiteY1" fmla="*/ 750980 h 3025982"/>
              <a:gd name="connsiteX2" fmla="*/ 4305002 w 4305002"/>
              <a:gd name="connsiteY2" fmla="*/ 1033613 h 3025982"/>
              <a:gd name="connsiteX3" fmla="*/ 4231133 w 4305002"/>
              <a:gd name="connsiteY3" fmla="*/ 1034122 h 3025982"/>
              <a:gd name="connsiteX4" fmla="*/ 3329990 w 4305002"/>
              <a:gd name="connsiteY4" fmla="*/ 1409352 h 3025982"/>
              <a:gd name="connsiteX5" fmla="*/ 2854698 w 4305002"/>
              <a:gd name="connsiteY5" fmla="*/ 3025982 h 3025982"/>
              <a:gd name="connsiteX6" fmla="*/ 1328179 w 4305002"/>
              <a:gd name="connsiteY6" fmla="*/ 1481582 h 3025982"/>
              <a:gd name="connsiteX7" fmla="*/ 0 w 4305002"/>
              <a:gd name="connsiteY7" fmla="*/ 1450931 h 3025982"/>
              <a:gd name="connsiteX8" fmla="*/ 612989 w 4305002"/>
              <a:gd name="connsiteY8" fmla="*/ 0 h 3025982"/>
              <a:gd name="connsiteX0" fmla="*/ 612989 w 4305002"/>
              <a:gd name="connsiteY0" fmla="*/ 0 h 3025982"/>
              <a:gd name="connsiteX1" fmla="*/ 2190796 w 4305002"/>
              <a:gd name="connsiteY1" fmla="*/ 750980 h 3025982"/>
              <a:gd name="connsiteX2" fmla="*/ 4305002 w 4305002"/>
              <a:gd name="connsiteY2" fmla="*/ 1033613 h 3025982"/>
              <a:gd name="connsiteX3" fmla="*/ 4231133 w 4305002"/>
              <a:gd name="connsiteY3" fmla="*/ 1034122 h 3025982"/>
              <a:gd name="connsiteX4" fmla="*/ 3422709 w 4305002"/>
              <a:gd name="connsiteY4" fmla="*/ 1450592 h 3025982"/>
              <a:gd name="connsiteX5" fmla="*/ 3329990 w 4305002"/>
              <a:gd name="connsiteY5" fmla="*/ 1409352 h 3025982"/>
              <a:gd name="connsiteX6" fmla="*/ 2854698 w 4305002"/>
              <a:gd name="connsiteY6" fmla="*/ 3025982 h 3025982"/>
              <a:gd name="connsiteX7" fmla="*/ 1328179 w 4305002"/>
              <a:gd name="connsiteY7" fmla="*/ 1481582 h 3025982"/>
              <a:gd name="connsiteX8" fmla="*/ 0 w 4305002"/>
              <a:gd name="connsiteY8" fmla="*/ 1450931 h 3025982"/>
              <a:gd name="connsiteX9" fmla="*/ 612989 w 4305002"/>
              <a:gd name="connsiteY9" fmla="*/ 0 h 3025982"/>
              <a:gd name="connsiteX0" fmla="*/ 612989 w 4305002"/>
              <a:gd name="connsiteY0" fmla="*/ 0 h 3025982"/>
              <a:gd name="connsiteX1" fmla="*/ 2190796 w 4305002"/>
              <a:gd name="connsiteY1" fmla="*/ 750980 h 3025982"/>
              <a:gd name="connsiteX2" fmla="*/ 4305002 w 4305002"/>
              <a:gd name="connsiteY2" fmla="*/ 1033613 h 3025982"/>
              <a:gd name="connsiteX3" fmla="*/ 4231133 w 4305002"/>
              <a:gd name="connsiteY3" fmla="*/ 1034122 h 3025982"/>
              <a:gd name="connsiteX4" fmla="*/ 3422709 w 4305002"/>
              <a:gd name="connsiteY4" fmla="*/ 1450592 h 3025982"/>
              <a:gd name="connsiteX5" fmla="*/ 3329990 w 4305002"/>
              <a:gd name="connsiteY5" fmla="*/ 1552204 h 3025982"/>
              <a:gd name="connsiteX6" fmla="*/ 2854698 w 4305002"/>
              <a:gd name="connsiteY6" fmla="*/ 3025982 h 3025982"/>
              <a:gd name="connsiteX7" fmla="*/ 1328179 w 4305002"/>
              <a:gd name="connsiteY7" fmla="*/ 1481582 h 3025982"/>
              <a:gd name="connsiteX8" fmla="*/ 0 w 4305002"/>
              <a:gd name="connsiteY8" fmla="*/ 1450931 h 3025982"/>
              <a:gd name="connsiteX9" fmla="*/ 612989 w 4305002"/>
              <a:gd name="connsiteY9" fmla="*/ 0 h 3025982"/>
              <a:gd name="connsiteX0" fmla="*/ 612989 w 4305002"/>
              <a:gd name="connsiteY0" fmla="*/ 0 h 2883082"/>
              <a:gd name="connsiteX1" fmla="*/ 2190796 w 4305002"/>
              <a:gd name="connsiteY1" fmla="*/ 750980 h 2883082"/>
              <a:gd name="connsiteX2" fmla="*/ 4305002 w 4305002"/>
              <a:gd name="connsiteY2" fmla="*/ 1033613 h 2883082"/>
              <a:gd name="connsiteX3" fmla="*/ 4231133 w 4305002"/>
              <a:gd name="connsiteY3" fmla="*/ 1034122 h 2883082"/>
              <a:gd name="connsiteX4" fmla="*/ 3422709 w 4305002"/>
              <a:gd name="connsiteY4" fmla="*/ 1450592 h 2883082"/>
              <a:gd name="connsiteX5" fmla="*/ 3329990 w 4305002"/>
              <a:gd name="connsiteY5" fmla="*/ 1552204 h 2883082"/>
              <a:gd name="connsiteX6" fmla="*/ 2854698 w 4305002"/>
              <a:gd name="connsiteY6" fmla="*/ 2883082 h 2883082"/>
              <a:gd name="connsiteX7" fmla="*/ 1328179 w 4305002"/>
              <a:gd name="connsiteY7" fmla="*/ 1481582 h 2883082"/>
              <a:gd name="connsiteX8" fmla="*/ 0 w 4305002"/>
              <a:gd name="connsiteY8" fmla="*/ 1450931 h 2883082"/>
              <a:gd name="connsiteX9" fmla="*/ 612989 w 4305002"/>
              <a:gd name="connsiteY9" fmla="*/ 0 h 2883082"/>
              <a:gd name="connsiteX0" fmla="*/ 612989 w 4305002"/>
              <a:gd name="connsiteY0" fmla="*/ 0 h 2883082"/>
              <a:gd name="connsiteX1" fmla="*/ 2190796 w 4305002"/>
              <a:gd name="connsiteY1" fmla="*/ 750980 h 2883082"/>
              <a:gd name="connsiteX2" fmla="*/ 4305002 w 4305002"/>
              <a:gd name="connsiteY2" fmla="*/ 1033613 h 2883082"/>
              <a:gd name="connsiteX3" fmla="*/ 4231133 w 4305002"/>
              <a:gd name="connsiteY3" fmla="*/ 1034122 h 2883082"/>
              <a:gd name="connsiteX4" fmla="*/ 3422709 w 4305002"/>
              <a:gd name="connsiteY4" fmla="*/ 1450592 h 2883082"/>
              <a:gd name="connsiteX5" fmla="*/ 3329990 w 4305002"/>
              <a:gd name="connsiteY5" fmla="*/ 1552204 h 2883082"/>
              <a:gd name="connsiteX6" fmla="*/ 2854698 w 4305002"/>
              <a:gd name="connsiteY6" fmla="*/ 2883082 h 2883082"/>
              <a:gd name="connsiteX7" fmla="*/ 1372914 w 4305002"/>
              <a:gd name="connsiteY7" fmla="*/ 1669128 h 2883082"/>
              <a:gd name="connsiteX8" fmla="*/ 1328179 w 4305002"/>
              <a:gd name="connsiteY8" fmla="*/ 1481582 h 2883082"/>
              <a:gd name="connsiteX9" fmla="*/ 0 w 4305002"/>
              <a:gd name="connsiteY9" fmla="*/ 1450931 h 2883082"/>
              <a:gd name="connsiteX10" fmla="*/ 612989 w 4305002"/>
              <a:gd name="connsiteY10" fmla="*/ 0 h 2883082"/>
              <a:gd name="connsiteX0" fmla="*/ 612989 w 4305002"/>
              <a:gd name="connsiteY0" fmla="*/ 0 h 2883082"/>
              <a:gd name="connsiteX1" fmla="*/ 2262202 w 4305002"/>
              <a:gd name="connsiteY1" fmla="*/ 750980 h 2883082"/>
              <a:gd name="connsiteX2" fmla="*/ 4305002 w 4305002"/>
              <a:gd name="connsiteY2" fmla="*/ 1033613 h 2883082"/>
              <a:gd name="connsiteX3" fmla="*/ 4231133 w 4305002"/>
              <a:gd name="connsiteY3" fmla="*/ 1034122 h 2883082"/>
              <a:gd name="connsiteX4" fmla="*/ 3422709 w 4305002"/>
              <a:gd name="connsiteY4" fmla="*/ 1450592 h 2883082"/>
              <a:gd name="connsiteX5" fmla="*/ 3329990 w 4305002"/>
              <a:gd name="connsiteY5" fmla="*/ 1552204 h 2883082"/>
              <a:gd name="connsiteX6" fmla="*/ 2854698 w 4305002"/>
              <a:gd name="connsiteY6" fmla="*/ 2883082 h 2883082"/>
              <a:gd name="connsiteX7" fmla="*/ 1372914 w 4305002"/>
              <a:gd name="connsiteY7" fmla="*/ 1669128 h 2883082"/>
              <a:gd name="connsiteX8" fmla="*/ 1328179 w 4305002"/>
              <a:gd name="connsiteY8" fmla="*/ 1481582 h 2883082"/>
              <a:gd name="connsiteX9" fmla="*/ 0 w 4305002"/>
              <a:gd name="connsiteY9" fmla="*/ 1450931 h 2883082"/>
              <a:gd name="connsiteX10" fmla="*/ 612989 w 4305002"/>
              <a:gd name="connsiteY10" fmla="*/ 0 h 2883082"/>
              <a:gd name="connsiteX0" fmla="*/ 612989 w 4231133"/>
              <a:gd name="connsiteY0" fmla="*/ 0 h 2883082"/>
              <a:gd name="connsiteX1" fmla="*/ 2262202 w 4231133"/>
              <a:gd name="connsiteY1" fmla="*/ 750980 h 2883082"/>
              <a:gd name="connsiteX2" fmla="*/ 4231133 w 4231133"/>
              <a:gd name="connsiteY2" fmla="*/ 1034122 h 2883082"/>
              <a:gd name="connsiteX3" fmla="*/ 3422709 w 4231133"/>
              <a:gd name="connsiteY3" fmla="*/ 1450592 h 2883082"/>
              <a:gd name="connsiteX4" fmla="*/ 3329990 w 4231133"/>
              <a:gd name="connsiteY4" fmla="*/ 1552204 h 2883082"/>
              <a:gd name="connsiteX5" fmla="*/ 2854698 w 4231133"/>
              <a:gd name="connsiteY5" fmla="*/ 2883082 h 2883082"/>
              <a:gd name="connsiteX6" fmla="*/ 1372914 w 4231133"/>
              <a:gd name="connsiteY6" fmla="*/ 1669128 h 2883082"/>
              <a:gd name="connsiteX7" fmla="*/ 1328179 w 4231133"/>
              <a:gd name="connsiteY7" fmla="*/ 1481582 h 2883082"/>
              <a:gd name="connsiteX8" fmla="*/ 0 w 4231133"/>
              <a:gd name="connsiteY8" fmla="*/ 1450931 h 2883082"/>
              <a:gd name="connsiteX9" fmla="*/ 612989 w 4231133"/>
              <a:gd name="connsiteY9" fmla="*/ 0 h 2883082"/>
              <a:gd name="connsiteX0" fmla="*/ 612989 w 4231133"/>
              <a:gd name="connsiteY0" fmla="*/ 0 h 2883082"/>
              <a:gd name="connsiteX1" fmla="*/ 2262202 w 4231133"/>
              <a:gd name="connsiteY1" fmla="*/ 750980 h 2883082"/>
              <a:gd name="connsiteX2" fmla="*/ 4231133 w 4231133"/>
              <a:gd name="connsiteY2" fmla="*/ 1034122 h 2883082"/>
              <a:gd name="connsiteX3" fmla="*/ 3422709 w 4231133"/>
              <a:gd name="connsiteY3" fmla="*/ 1450592 h 2883082"/>
              <a:gd name="connsiteX4" fmla="*/ 3329990 w 4231133"/>
              <a:gd name="connsiteY4" fmla="*/ 1552204 h 2883082"/>
              <a:gd name="connsiteX5" fmla="*/ 2854698 w 4231133"/>
              <a:gd name="connsiteY5" fmla="*/ 2883082 h 2883082"/>
              <a:gd name="connsiteX6" fmla="*/ 1372914 w 4231133"/>
              <a:gd name="connsiteY6" fmla="*/ 1669128 h 2883082"/>
              <a:gd name="connsiteX7" fmla="*/ 1328179 w 4231133"/>
              <a:gd name="connsiteY7" fmla="*/ 1481582 h 2883082"/>
              <a:gd name="connsiteX8" fmla="*/ 0 w 4231133"/>
              <a:gd name="connsiteY8" fmla="*/ 1450931 h 2883082"/>
              <a:gd name="connsiteX9" fmla="*/ 612989 w 4231133"/>
              <a:gd name="connsiteY9" fmla="*/ 0 h 2883082"/>
              <a:gd name="connsiteX0" fmla="*/ 612989 w 4252343"/>
              <a:gd name="connsiteY0" fmla="*/ 0 h 2883082"/>
              <a:gd name="connsiteX1" fmla="*/ 2262202 w 4252343"/>
              <a:gd name="connsiteY1" fmla="*/ 750980 h 2883082"/>
              <a:gd name="connsiteX2" fmla="*/ 4252343 w 4252343"/>
              <a:gd name="connsiteY2" fmla="*/ 1011118 h 2883082"/>
              <a:gd name="connsiteX3" fmla="*/ 4231133 w 4252343"/>
              <a:gd name="connsiteY3" fmla="*/ 1034122 h 2883082"/>
              <a:gd name="connsiteX4" fmla="*/ 3422709 w 4252343"/>
              <a:gd name="connsiteY4" fmla="*/ 1450592 h 2883082"/>
              <a:gd name="connsiteX5" fmla="*/ 3329990 w 4252343"/>
              <a:gd name="connsiteY5" fmla="*/ 1552204 h 2883082"/>
              <a:gd name="connsiteX6" fmla="*/ 2854698 w 4252343"/>
              <a:gd name="connsiteY6" fmla="*/ 2883082 h 2883082"/>
              <a:gd name="connsiteX7" fmla="*/ 1372914 w 4252343"/>
              <a:gd name="connsiteY7" fmla="*/ 1669128 h 2883082"/>
              <a:gd name="connsiteX8" fmla="*/ 1328179 w 4252343"/>
              <a:gd name="connsiteY8" fmla="*/ 1481582 h 2883082"/>
              <a:gd name="connsiteX9" fmla="*/ 0 w 4252343"/>
              <a:gd name="connsiteY9" fmla="*/ 1450931 h 2883082"/>
              <a:gd name="connsiteX10" fmla="*/ 612989 w 4252343"/>
              <a:gd name="connsiteY10" fmla="*/ 0 h 2883082"/>
              <a:gd name="connsiteX0" fmla="*/ 612989 w 4252343"/>
              <a:gd name="connsiteY0" fmla="*/ 0 h 2883082"/>
              <a:gd name="connsiteX1" fmla="*/ 2262202 w 4252343"/>
              <a:gd name="connsiteY1" fmla="*/ 750980 h 2883082"/>
              <a:gd name="connsiteX2" fmla="*/ 4252343 w 4252343"/>
              <a:gd name="connsiteY2" fmla="*/ 1011118 h 2883082"/>
              <a:gd name="connsiteX3" fmla="*/ 4231133 w 4252343"/>
              <a:gd name="connsiteY3" fmla="*/ 1034122 h 2883082"/>
              <a:gd name="connsiteX4" fmla="*/ 3422709 w 4252343"/>
              <a:gd name="connsiteY4" fmla="*/ 1450592 h 2883082"/>
              <a:gd name="connsiteX5" fmla="*/ 3329990 w 4252343"/>
              <a:gd name="connsiteY5" fmla="*/ 1552204 h 2883082"/>
              <a:gd name="connsiteX6" fmla="*/ 2854698 w 4252343"/>
              <a:gd name="connsiteY6" fmla="*/ 2883082 h 2883082"/>
              <a:gd name="connsiteX7" fmla="*/ 1372914 w 4252343"/>
              <a:gd name="connsiteY7" fmla="*/ 1669128 h 2883082"/>
              <a:gd name="connsiteX8" fmla="*/ 1328179 w 4252343"/>
              <a:gd name="connsiteY8" fmla="*/ 1481582 h 2883082"/>
              <a:gd name="connsiteX9" fmla="*/ 0 w 4252343"/>
              <a:gd name="connsiteY9" fmla="*/ 1450931 h 2883082"/>
              <a:gd name="connsiteX10" fmla="*/ 612989 w 4252343"/>
              <a:gd name="connsiteY10" fmla="*/ 0 h 2883082"/>
              <a:gd name="connsiteX0" fmla="*/ 649055 w 4288409"/>
              <a:gd name="connsiteY0" fmla="*/ 0 h 2883082"/>
              <a:gd name="connsiteX1" fmla="*/ 2298268 w 4288409"/>
              <a:gd name="connsiteY1" fmla="*/ 750980 h 2883082"/>
              <a:gd name="connsiteX2" fmla="*/ 4288409 w 4288409"/>
              <a:gd name="connsiteY2" fmla="*/ 1011118 h 2883082"/>
              <a:gd name="connsiteX3" fmla="*/ 4267199 w 4288409"/>
              <a:gd name="connsiteY3" fmla="*/ 1034122 h 2883082"/>
              <a:gd name="connsiteX4" fmla="*/ 3458775 w 4288409"/>
              <a:gd name="connsiteY4" fmla="*/ 1450592 h 2883082"/>
              <a:gd name="connsiteX5" fmla="*/ 3366056 w 4288409"/>
              <a:gd name="connsiteY5" fmla="*/ 1552204 h 2883082"/>
              <a:gd name="connsiteX6" fmla="*/ 2890764 w 4288409"/>
              <a:gd name="connsiteY6" fmla="*/ 2883082 h 2883082"/>
              <a:gd name="connsiteX7" fmla="*/ 1408980 w 4288409"/>
              <a:gd name="connsiteY7" fmla="*/ 1669128 h 2883082"/>
              <a:gd name="connsiteX8" fmla="*/ 1364245 w 4288409"/>
              <a:gd name="connsiteY8" fmla="*/ 1481582 h 2883082"/>
              <a:gd name="connsiteX9" fmla="*/ 36066 w 4288409"/>
              <a:gd name="connsiteY9" fmla="*/ 1450931 h 2883082"/>
              <a:gd name="connsiteX10" fmla="*/ 0 w 4288409"/>
              <a:gd name="connsiteY10" fmla="*/ 1450592 h 2883082"/>
              <a:gd name="connsiteX11" fmla="*/ 649055 w 4288409"/>
              <a:gd name="connsiteY11" fmla="*/ 0 h 28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88409" h="2883082">
                <a:moveTo>
                  <a:pt x="649055" y="0"/>
                </a:moveTo>
                <a:lnTo>
                  <a:pt x="2298268" y="750980"/>
                </a:lnTo>
                <a:lnTo>
                  <a:pt x="4288409" y="1011118"/>
                </a:lnTo>
                <a:lnTo>
                  <a:pt x="4267199" y="1034122"/>
                </a:lnTo>
                <a:lnTo>
                  <a:pt x="3458775" y="1450592"/>
                </a:lnTo>
                <a:lnTo>
                  <a:pt x="3366056" y="1552204"/>
                </a:lnTo>
                <a:lnTo>
                  <a:pt x="2890764" y="2883082"/>
                </a:lnTo>
                <a:lnTo>
                  <a:pt x="1408980" y="1669128"/>
                </a:lnTo>
                <a:lnTo>
                  <a:pt x="1364245" y="1481582"/>
                </a:lnTo>
                <a:lnTo>
                  <a:pt x="36066" y="1450931"/>
                </a:lnTo>
                <a:lnTo>
                  <a:pt x="0" y="1450592"/>
                </a:lnTo>
                <a:lnTo>
                  <a:pt x="649055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8" name="フリーフォーム 87"/>
          <p:cNvSpPr/>
          <p:nvPr/>
        </p:nvSpPr>
        <p:spPr>
          <a:xfrm>
            <a:off x="1357313" y="3979863"/>
            <a:ext cx="2187575" cy="1501775"/>
          </a:xfrm>
          <a:custGeom>
            <a:avLst/>
            <a:gdLst>
              <a:gd name="connsiteX0" fmla="*/ 684523 w 1619356"/>
              <a:gd name="connsiteY0" fmla="*/ 0 h 1552948"/>
              <a:gd name="connsiteX1" fmla="*/ 1619356 w 1619356"/>
              <a:gd name="connsiteY1" fmla="*/ 750932 h 1552948"/>
              <a:gd name="connsiteX2" fmla="*/ 1328179 w 1619356"/>
              <a:gd name="connsiteY2" fmla="*/ 1552948 h 1552948"/>
              <a:gd name="connsiteX3" fmla="*/ 0 w 1619356"/>
              <a:gd name="connsiteY3" fmla="*/ 1522297 h 1552948"/>
              <a:gd name="connsiteX4" fmla="*/ 684523 w 1619356"/>
              <a:gd name="connsiteY4" fmla="*/ 0 h 1552948"/>
              <a:gd name="connsiteX0" fmla="*/ 613053 w 1619356"/>
              <a:gd name="connsiteY0" fmla="*/ 0 h 1481534"/>
              <a:gd name="connsiteX1" fmla="*/ 1619356 w 1619356"/>
              <a:gd name="connsiteY1" fmla="*/ 679518 h 1481534"/>
              <a:gd name="connsiteX2" fmla="*/ 1328179 w 1619356"/>
              <a:gd name="connsiteY2" fmla="*/ 1481534 h 1481534"/>
              <a:gd name="connsiteX3" fmla="*/ 0 w 1619356"/>
              <a:gd name="connsiteY3" fmla="*/ 1450883 h 1481534"/>
              <a:gd name="connsiteX4" fmla="*/ 613053 w 1619356"/>
              <a:gd name="connsiteY4" fmla="*/ 0 h 1481534"/>
              <a:gd name="connsiteX0" fmla="*/ 68445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84459 w 1619356"/>
              <a:gd name="connsiteY4" fmla="*/ 0 h 1552996"/>
              <a:gd name="connsiteX0" fmla="*/ 61298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12989 w 1619356"/>
              <a:gd name="connsiteY4" fmla="*/ 0 h 1552996"/>
              <a:gd name="connsiteX0" fmla="*/ 612989 w 1690762"/>
              <a:gd name="connsiteY0" fmla="*/ 0 h 1552996"/>
              <a:gd name="connsiteX1" fmla="*/ 1690762 w 1690762"/>
              <a:gd name="connsiteY1" fmla="*/ 36576 h 1552996"/>
              <a:gd name="connsiteX2" fmla="*/ 1328179 w 1690762"/>
              <a:gd name="connsiteY2" fmla="*/ 1552996 h 1552996"/>
              <a:gd name="connsiteX3" fmla="*/ 0 w 1690762"/>
              <a:gd name="connsiteY3" fmla="*/ 1522345 h 1552996"/>
              <a:gd name="connsiteX4" fmla="*/ 612989 w 1690762"/>
              <a:gd name="connsiteY4" fmla="*/ 0 h 1552996"/>
              <a:gd name="connsiteX0" fmla="*/ 684395 w 1690762"/>
              <a:gd name="connsiteY0" fmla="*/ 463466 h 1516420"/>
              <a:gd name="connsiteX1" fmla="*/ 1690762 w 1690762"/>
              <a:gd name="connsiteY1" fmla="*/ 0 h 1516420"/>
              <a:gd name="connsiteX2" fmla="*/ 1328179 w 1690762"/>
              <a:gd name="connsiteY2" fmla="*/ 1516420 h 1516420"/>
              <a:gd name="connsiteX3" fmla="*/ 0 w 1690762"/>
              <a:gd name="connsiteY3" fmla="*/ 1485769 h 1516420"/>
              <a:gd name="connsiteX4" fmla="*/ 684395 w 1690762"/>
              <a:gd name="connsiteY4" fmla="*/ 463466 h 1516420"/>
              <a:gd name="connsiteX0" fmla="*/ 1113055 w 2119422"/>
              <a:gd name="connsiteY0" fmla="*/ 463466 h 1516420"/>
              <a:gd name="connsiteX1" fmla="*/ 2119422 w 2119422"/>
              <a:gd name="connsiteY1" fmla="*/ 0 h 1516420"/>
              <a:gd name="connsiteX2" fmla="*/ 1756839 w 2119422"/>
              <a:gd name="connsiteY2" fmla="*/ 1516420 h 1516420"/>
              <a:gd name="connsiteX3" fmla="*/ 0 w 2119422"/>
              <a:gd name="connsiteY3" fmla="*/ 56985 h 1516420"/>
              <a:gd name="connsiteX4" fmla="*/ 1113055 w 2119422"/>
              <a:gd name="connsiteY4" fmla="*/ 463466 h 1516420"/>
              <a:gd name="connsiteX0" fmla="*/ 1113055 w 2119422"/>
              <a:gd name="connsiteY0" fmla="*/ 463466 h 1444958"/>
              <a:gd name="connsiteX1" fmla="*/ 2119422 w 2119422"/>
              <a:gd name="connsiteY1" fmla="*/ 0 h 1444958"/>
              <a:gd name="connsiteX2" fmla="*/ 1613931 w 2119422"/>
              <a:gd name="connsiteY2" fmla="*/ 1444958 h 1444958"/>
              <a:gd name="connsiteX3" fmla="*/ 0 w 2119422"/>
              <a:gd name="connsiteY3" fmla="*/ 56985 h 1444958"/>
              <a:gd name="connsiteX4" fmla="*/ 1113055 w 2119422"/>
              <a:gd name="connsiteY4" fmla="*/ 463466 h 1444958"/>
              <a:gd name="connsiteX0" fmla="*/ 1113055 w 2187846"/>
              <a:gd name="connsiteY0" fmla="*/ 521063 h 1502555"/>
              <a:gd name="connsiteX1" fmla="*/ 2119422 w 2187846"/>
              <a:gd name="connsiteY1" fmla="*/ 57597 h 1502555"/>
              <a:gd name="connsiteX2" fmla="*/ 2187846 w 2187846"/>
              <a:gd name="connsiteY2" fmla="*/ 0 h 1502555"/>
              <a:gd name="connsiteX3" fmla="*/ 1613931 w 2187846"/>
              <a:gd name="connsiteY3" fmla="*/ 1502555 h 1502555"/>
              <a:gd name="connsiteX4" fmla="*/ 0 w 2187846"/>
              <a:gd name="connsiteY4" fmla="*/ 114582 h 1502555"/>
              <a:gd name="connsiteX5" fmla="*/ 1113055 w 2187846"/>
              <a:gd name="connsiteY5" fmla="*/ 521063 h 150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846" h="1502555">
                <a:moveTo>
                  <a:pt x="1113055" y="521063"/>
                </a:moveTo>
                <a:lnTo>
                  <a:pt x="2119422" y="57597"/>
                </a:lnTo>
                <a:lnTo>
                  <a:pt x="2187846" y="0"/>
                </a:lnTo>
                <a:lnTo>
                  <a:pt x="1613931" y="1502555"/>
                </a:lnTo>
                <a:lnTo>
                  <a:pt x="0" y="114582"/>
                </a:lnTo>
                <a:lnTo>
                  <a:pt x="1113055" y="521063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7" name="フリーフォーム 86"/>
          <p:cNvSpPr/>
          <p:nvPr/>
        </p:nvSpPr>
        <p:spPr>
          <a:xfrm>
            <a:off x="2755900" y="2571750"/>
            <a:ext cx="1577975" cy="1481138"/>
          </a:xfrm>
          <a:custGeom>
            <a:avLst/>
            <a:gdLst>
              <a:gd name="connsiteX0" fmla="*/ 684523 w 1619356"/>
              <a:gd name="connsiteY0" fmla="*/ 0 h 1552948"/>
              <a:gd name="connsiteX1" fmla="*/ 1619356 w 1619356"/>
              <a:gd name="connsiteY1" fmla="*/ 750932 h 1552948"/>
              <a:gd name="connsiteX2" fmla="*/ 1328179 w 1619356"/>
              <a:gd name="connsiteY2" fmla="*/ 1552948 h 1552948"/>
              <a:gd name="connsiteX3" fmla="*/ 0 w 1619356"/>
              <a:gd name="connsiteY3" fmla="*/ 1522297 h 1552948"/>
              <a:gd name="connsiteX4" fmla="*/ 684523 w 1619356"/>
              <a:gd name="connsiteY4" fmla="*/ 0 h 1552948"/>
              <a:gd name="connsiteX0" fmla="*/ 613053 w 1619356"/>
              <a:gd name="connsiteY0" fmla="*/ 0 h 1481534"/>
              <a:gd name="connsiteX1" fmla="*/ 1619356 w 1619356"/>
              <a:gd name="connsiteY1" fmla="*/ 679518 h 1481534"/>
              <a:gd name="connsiteX2" fmla="*/ 1328179 w 1619356"/>
              <a:gd name="connsiteY2" fmla="*/ 1481534 h 1481534"/>
              <a:gd name="connsiteX3" fmla="*/ 0 w 1619356"/>
              <a:gd name="connsiteY3" fmla="*/ 1450883 h 1481534"/>
              <a:gd name="connsiteX4" fmla="*/ 613053 w 1619356"/>
              <a:gd name="connsiteY4" fmla="*/ 0 h 1481534"/>
              <a:gd name="connsiteX0" fmla="*/ 68445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84459 w 1619356"/>
              <a:gd name="connsiteY4" fmla="*/ 0 h 1552996"/>
              <a:gd name="connsiteX0" fmla="*/ 61298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12989 w 1619356"/>
              <a:gd name="connsiteY4" fmla="*/ 0 h 1552996"/>
              <a:gd name="connsiteX0" fmla="*/ 61298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12989 w 1619356"/>
              <a:gd name="connsiteY4" fmla="*/ 0 h 1552996"/>
              <a:gd name="connsiteX0" fmla="*/ 0 w 1006367"/>
              <a:gd name="connsiteY0" fmla="*/ 0 h 1552996"/>
              <a:gd name="connsiteX1" fmla="*/ 1006367 w 1006367"/>
              <a:gd name="connsiteY1" fmla="*/ 750980 h 1552996"/>
              <a:gd name="connsiteX2" fmla="*/ 715190 w 1006367"/>
              <a:gd name="connsiteY2" fmla="*/ 1552996 h 1552996"/>
              <a:gd name="connsiteX3" fmla="*/ 0 w 1006367"/>
              <a:gd name="connsiteY3" fmla="*/ 0 h 1552996"/>
              <a:gd name="connsiteX0" fmla="*/ 0 w 1577839"/>
              <a:gd name="connsiteY0" fmla="*/ 0 h 1552996"/>
              <a:gd name="connsiteX1" fmla="*/ 1577839 w 1577839"/>
              <a:gd name="connsiteY1" fmla="*/ 1036708 h 1552996"/>
              <a:gd name="connsiteX2" fmla="*/ 715190 w 1577839"/>
              <a:gd name="connsiteY2" fmla="*/ 1552996 h 1552996"/>
              <a:gd name="connsiteX3" fmla="*/ 0 w 1577839"/>
              <a:gd name="connsiteY3" fmla="*/ 0 h 1552996"/>
              <a:gd name="connsiteX0" fmla="*/ 0 w 1577839"/>
              <a:gd name="connsiteY0" fmla="*/ 0 h 1338658"/>
              <a:gd name="connsiteX1" fmla="*/ 1577839 w 1577839"/>
              <a:gd name="connsiteY1" fmla="*/ 1036708 h 1338658"/>
              <a:gd name="connsiteX2" fmla="*/ 786596 w 1577839"/>
              <a:gd name="connsiteY2" fmla="*/ 1338658 h 1338658"/>
              <a:gd name="connsiteX3" fmla="*/ 0 w 1577839"/>
              <a:gd name="connsiteY3" fmla="*/ 0 h 1338658"/>
              <a:gd name="connsiteX0" fmla="*/ 0 w 1434995"/>
              <a:gd name="connsiteY0" fmla="*/ 0 h 1195806"/>
              <a:gd name="connsiteX1" fmla="*/ 1434995 w 1434995"/>
              <a:gd name="connsiteY1" fmla="*/ 893856 h 1195806"/>
              <a:gd name="connsiteX2" fmla="*/ 643752 w 1434995"/>
              <a:gd name="connsiteY2" fmla="*/ 1195806 h 1195806"/>
              <a:gd name="connsiteX3" fmla="*/ 0 w 1434995"/>
              <a:gd name="connsiteY3" fmla="*/ 0 h 1195806"/>
              <a:gd name="connsiteX0" fmla="*/ 0 w 1434995"/>
              <a:gd name="connsiteY0" fmla="*/ 0 h 1338658"/>
              <a:gd name="connsiteX1" fmla="*/ 1434995 w 1434995"/>
              <a:gd name="connsiteY1" fmla="*/ 893856 h 1338658"/>
              <a:gd name="connsiteX2" fmla="*/ 643752 w 1434995"/>
              <a:gd name="connsiteY2" fmla="*/ 1338658 h 1338658"/>
              <a:gd name="connsiteX3" fmla="*/ 0 w 1434995"/>
              <a:gd name="connsiteY3" fmla="*/ 0 h 1338658"/>
              <a:gd name="connsiteX0" fmla="*/ 0 w 1434995"/>
              <a:gd name="connsiteY0" fmla="*/ 0 h 1338658"/>
              <a:gd name="connsiteX1" fmla="*/ 1434995 w 1434995"/>
              <a:gd name="connsiteY1" fmla="*/ 893856 h 1338658"/>
              <a:gd name="connsiteX2" fmla="*/ 643752 w 1434995"/>
              <a:gd name="connsiteY2" fmla="*/ 1338658 h 1338658"/>
              <a:gd name="connsiteX3" fmla="*/ 0 w 1434995"/>
              <a:gd name="connsiteY3" fmla="*/ 0 h 1338658"/>
              <a:gd name="connsiteX0" fmla="*/ 0 w 1577903"/>
              <a:gd name="connsiteY0" fmla="*/ 0 h 1481558"/>
              <a:gd name="connsiteX1" fmla="*/ 1577903 w 1577903"/>
              <a:gd name="connsiteY1" fmla="*/ 1036756 h 1481558"/>
              <a:gd name="connsiteX2" fmla="*/ 786660 w 1577903"/>
              <a:gd name="connsiteY2" fmla="*/ 1481558 h 1481558"/>
              <a:gd name="connsiteX3" fmla="*/ 0 w 1577903"/>
              <a:gd name="connsiteY3" fmla="*/ 0 h 1481558"/>
              <a:gd name="connsiteX0" fmla="*/ 0 w 1577903"/>
              <a:gd name="connsiteY0" fmla="*/ 0 h 1481558"/>
              <a:gd name="connsiteX1" fmla="*/ 1577903 w 1577903"/>
              <a:gd name="connsiteY1" fmla="*/ 1036756 h 1481558"/>
              <a:gd name="connsiteX2" fmla="*/ 715190 w 1577903"/>
              <a:gd name="connsiteY2" fmla="*/ 1481558 h 1481558"/>
              <a:gd name="connsiteX3" fmla="*/ 0 w 1577903"/>
              <a:gd name="connsiteY3" fmla="*/ 0 h 148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7903" h="1481558">
                <a:moveTo>
                  <a:pt x="0" y="0"/>
                </a:moveTo>
                <a:lnTo>
                  <a:pt x="1577903" y="1036756"/>
                </a:lnTo>
                <a:lnTo>
                  <a:pt x="715190" y="1481558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6" name="フリーフォーム 85"/>
          <p:cNvSpPr/>
          <p:nvPr/>
        </p:nvSpPr>
        <p:spPr>
          <a:xfrm>
            <a:off x="117475" y="2517775"/>
            <a:ext cx="1619250" cy="1554163"/>
          </a:xfrm>
          <a:custGeom>
            <a:avLst/>
            <a:gdLst>
              <a:gd name="connsiteX0" fmla="*/ 684523 w 1619356"/>
              <a:gd name="connsiteY0" fmla="*/ 0 h 1552948"/>
              <a:gd name="connsiteX1" fmla="*/ 1619356 w 1619356"/>
              <a:gd name="connsiteY1" fmla="*/ 750932 h 1552948"/>
              <a:gd name="connsiteX2" fmla="*/ 1328179 w 1619356"/>
              <a:gd name="connsiteY2" fmla="*/ 1552948 h 1552948"/>
              <a:gd name="connsiteX3" fmla="*/ 0 w 1619356"/>
              <a:gd name="connsiteY3" fmla="*/ 1522297 h 1552948"/>
              <a:gd name="connsiteX4" fmla="*/ 684523 w 1619356"/>
              <a:gd name="connsiteY4" fmla="*/ 0 h 1552948"/>
              <a:gd name="connsiteX0" fmla="*/ 613053 w 1619356"/>
              <a:gd name="connsiteY0" fmla="*/ 0 h 1481534"/>
              <a:gd name="connsiteX1" fmla="*/ 1619356 w 1619356"/>
              <a:gd name="connsiteY1" fmla="*/ 679518 h 1481534"/>
              <a:gd name="connsiteX2" fmla="*/ 1328179 w 1619356"/>
              <a:gd name="connsiteY2" fmla="*/ 1481534 h 1481534"/>
              <a:gd name="connsiteX3" fmla="*/ 0 w 1619356"/>
              <a:gd name="connsiteY3" fmla="*/ 1450883 h 1481534"/>
              <a:gd name="connsiteX4" fmla="*/ 613053 w 1619356"/>
              <a:gd name="connsiteY4" fmla="*/ 0 h 1481534"/>
              <a:gd name="connsiteX0" fmla="*/ 68445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84459 w 1619356"/>
              <a:gd name="connsiteY4" fmla="*/ 0 h 1552996"/>
              <a:gd name="connsiteX0" fmla="*/ 612989 w 1619356"/>
              <a:gd name="connsiteY0" fmla="*/ 0 h 1552996"/>
              <a:gd name="connsiteX1" fmla="*/ 1619356 w 1619356"/>
              <a:gd name="connsiteY1" fmla="*/ 750980 h 1552996"/>
              <a:gd name="connsiteX2" fmla="*/ 1328179 w 1619356"/>
              <a:gd name="connsiteY2" fmla="*/ 1552996 h 1552996"/>
              <a:gd name="connsiteX3" fmla="*/ 0 w 1619356"/>
              <a:gd name="connsiteY3" fmla="*/ 1522345 h 1552996"/>
              <a:gd name="connsiteX4" fmla="*/ 612989 w 1619356"/>
              <a:gd name="connsiteY4" fmla="*/ 0 h 1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9356" h="1552996">
                <a:moveTo>
                  <a:pt x="612989" y="0"/>
                </a:moveTo>
                <a:lnTo>
                  <a:pt x="1619356" y="750980"/>
                </a:lnTo>
                <a:lnTo>
                  <a:pt x="1328179" y="1552996"/>
                </a:lnTo>
                <a:lnTo>
                  <a:pt x="0" y="1522345"/>
                </a:lnTo>
                <a:lnTo>
                  <a:pt x="612989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5" name="フリーフォーム 84"/>
          <p:cNvSpPr/>
          <p:nvPr/>
        </p:nvSpPr>
        <p:spPr>
          <a:xfrm>
            <a:off x="755650" y="2528888"/>
            <a:ext cx="2809875" cy="2017712"/>
          </a:xfrm>
          <a:custGeom>
            <a:avLst/>
            <a:gdLst>
              <a:gd name="connsiteX0" fmla="*/ 0 w 2738091"/>
              <a:gd name="connsiteY0" fmla="*/ 0 h 2017810"/>
              <a:gd name="connsiteX1" fmla="*/ 1992268 w 2738091"/>
              <a:gd name="connsiteY1" fmla="*/ 10217 h 2017810"/>
              <a:gd name="connsiteX2" fmla="*/ 2738091 w 2738091"/>
              <a:gd name="connsiteY2" fmla="*/ 1466105 h 2017810"/>
              <a:gd name="connsiteX3" fmla="*/ 1568272 w 2738091"/>
              <a:gd name="connsiteY3" fmla="*/ 2017810 h 2017810"/>
              <a:gd name="connsiteX4" fmla="*/ 607897 w 2738091"/>
              <a:gd name="connsiteY4" fmla="*/ 1552948 h 2017810"/>
              <a:gd name="connsiteX5" fmla="*/ 919508 w 2738091"/>
              <a:gd name="connsiteY5" fmla="*/ 720282 h 2017810"/>
              <a:gd name="connsiteX6" fmla="*/ 0 w 2738091"/>
              <a:gd name="connsiteY6" fmla="*/ 0 h 2017810"/>
              <a:gd name="connsiteX0" fmla="*/ 0 w 2809561"/>
              <a:gd name="connsiteY0" fmla="*/ 0 h 2017810"/>
              <a:gd name="connsiteX1" fmla="*/ 2063738 w 2809561"/>
              <a:gd name="connsiteY1" fmla="*/ 10217 h 2017810"/>
              <a:gd name="connsiteX2" fmla="*/ 2809561 w 2809561"/>
              <a:gd name="connsiteY2" fmla="*/ 1466105 h 2017810"/>
              <a:gd name="connsiteX3" fmla="*/ 1639742 w 2809561"/>
              <a:gd name="connsiteY3" fmla="*/ 2017810 h 2017810"/>
              <a:gd name="connsiteX4" fmla="*/ 679367 w 2809561"/>
              <a:gd name="connsiteY4" fmla="*/ 1552948 h 2017810"/>
              <a:gd name="connsiteX5" fmla="*/ 990978 w 2809561"/>
              <a:gd name="connsiteY5" fmla="*/ 720282 h 2017810"/>
              <a:gd name="connsiteX6" fmla="*/ 0 w 2809561"/>
              <a:gd name="connsiteY6" fmla="*/ 0 h 20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9561" h="2017810">
                <a:moveTo>
                  <a:pt x="0" y="0"/>
                </a:moveTo>
                <a:lnTo>
                  <a:pt x="2063738" y="10217"/>
                </a:lnTo>
                <a:lnTo>
                  <a:pt x="2809561" y="1466105"/>
                </a:lnTo>
                <a:lnTo>
                  <a:pt x="1639742" y="2017810"/>
                </a:lnTo>
                <a:lnTo>
                  <a:pt x="679367" y="1552948"/>
                </a:lnTo>
                <a:lnTo>
                  <a:pt x="990978" y="720282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131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The Vertex Tree:</a:t>
            </a:r>
            <a:br>
              <a:rPr lang="en-US" altLang="ja-JP" smtClean="0"/>
            </a:br>
            <a:r>
              <a:rPr lang="en-US" altLang="ja-JP" smtClean="0"/>
              <a:t>Tris &amp; Subtris</a:t>
            </a:r>
            <a:endParaRPr lang="ja-JP" altLang="en-US" smtClean="0"/>
          </a:p>
        </p:txBody>
      </p:sp>
      <p:sp>
        <p:nvSpPr>
          <p:cNvPr id="7" name="円/楕円 6"/>
          <p:cNvSpPr/>
          <p:nvPr/>
        </p:nvSpPr>
        <p:spPr>
          <a:xfrm>
            <a:off x="2214563" y="4286250"/>
            <a:ext cx="357187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1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500188" y="3071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2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85875" y="4000500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3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00063" y="5357813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4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2857500" y="5357813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5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3286125" y="378618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6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571750" y="2357438"/>
            <a:ext cx="357188" cy="357187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7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42938" y="235743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8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0" y="3857625"/>
            <a:ext cx="357188" cy="357188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00" b="1" dirty="0">
                <a:solidFill>
                  <a:schemeClr val="tx1"/>
                </a:solidFill>
              </a:rPr>
              <a:t>9</a:t>
            </a:r>
            <a:endParaRPr lang="ja-JP" alt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214813" y="3500438"/>
            <a:ext cx="357187" cy="35718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altLang="ja-JP" sz="1600" b="1" spc="-300" dirty="0">
                <a:solidFill>
                  <a:schemeClr val="tx1"/>
                </a:solidFill>
              </a:rPr>
              <a:t>10</a:t>
            </a:r>
            <a:endParaRPr lang="ja-JP" altLang="en-US" sz="1600" b="1" spc="-300" dirty="0">
              <a:solidFill>
                <a:schemeClr val="tx1"/>
              </a:solidFill>
            </a:endParaRPr>
          </a:p>
        </p:txBody>
      </p:sp>
      <p:cxnSp>
        <p:nvCxnSpPr>
          <p:cNvPr id="18" name="直線コネクタ 17"/>
          <p:cNvCxnSpPr>
            <a:stCxn id="7" idx="5"/>
            <a:endCxn id="11" idx="1"/>
          </p:cNvCxnSpPr>
          <p:nvPr/>
        </p:nvCxnSpPr>
        <p:spPr>
          <a:xfrm rot="16200000" flipH="1">
            <a:off x="2305051" y="4805362"/>
            <a:ext cx="819150" cy="390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7" idx="6"/>
            <a:endCxn id="12" idx="3"/>
          </p:cNvCxnSpPr>
          <p:nvPr/>
        </p:nvCxnSpPr>
        <p:spPr>
          <a:xfrm flipV="1">
            <a:off x="2571750" y="4090988"/>
            <a:ext cx="766763" cy="374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1" idx="0"/>
            <a:endCxn id="12" idx="4"/>
          </p:cNvCxnSpPr>
          <p:nvPr/>
        </p:nvCxnSpPr>
        <p:spPr>
          <a:xfrm rot="5400000" flipH="1" flipV="1">
            <a:off x="2642394" y="4536281"/>
            <a:ext cx="1214438" cy="4286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1" idx="7"/>
            <a:endCxn id="16" idx="3"/>
          </p:cNvCxnSpPr>
          <p:nvPr/>
        </p:nvCxnSpPr>
        <p:spPr>
          <a:xfrm rot="5400000" flipH="1" flipV="1">
            <a:off x="2912269" y="4055269"/>
            <a:ext cx="1604962" cy="11049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>
            <a:stCxn id="12" idx="6"/>
            <a:endCxn id="16" idx="2"/>
          </p:cNvCxnSpPr>
          <p:nvPr/>
        </p:nvCxnSpPr>
        <p:spPr>
          <a:xfrm flipV="1">
            <a:off x="3643313" y="3679825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3" idx="5"/>
            <a:endCxn id="16" idx="1"/>
          </p:cNvCxnSpPr>
          <p:nvPr/>
        </p:nvCxnSpPr>
        <p:spPr>
          <a:xfrm rot="16200000" flipH="1">
            <a:off x="3126581" y="2412207"/>
            <a:ext cx="890587" cy="1390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3" idx="5"/>
            <a:endCxn id="12" idx="0"/>
          </p:cNvCxnSpPr>
          <p:nvPr/>
        </p:nvCxnSpPr>
        <p:spPr>
          <a:xfrm rot="16200000" flipH="1">
            <a:off x="2608263" y="2930525"/>
            <a:ext cx="1123950" cy="5873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13" idx="4"/>
            <a:endCxn id="7" idx="0"/>
          </p:cNvCxnSpPr>
          <p:nvPr/>
        </p:nvCxnSpPr>
        <p:spPr>
          <a:xfrm rot="5400000">
            <a:off x="1785144" y="3321844"/>
            <a:ext cx="1571625" cy="3571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5"/>
            <a:endCxn id="7" idx="1"/>
          </p:cNvCxnSpPr>
          <p:nvPr/>
        </p:nvCxnSpPr>
        <p:spPr>
          <a:xfrm rot="16200000" flipH="1">
            <a:off x="1554956" y="3626645"/>
            <a:ext cx="962025" cy="4619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>
            <a:stCxn id="13" idx="3"/>
            <a:endCxn id="8" idx="7"/>
          </p:cNvCxnSpPr>
          <p:nvPr/>
        </p:nvCxnSpPr>
        <p:spPr>
          <a:xfrm rot="5400000">
            <a:off x="1983582" y="2483644"/>
            <a:ext cx="461962" cy="8191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>
            <a:stCxn id="13" idx="2"/>
            <a:endCxn id="14" idx="6"/>
          </p:cNvCxnSpPr>
          <p:nvPr/>
        </p:nvCxnSpPr>
        <p:spPr>
          <a:xfrm rot="10800000">
            <a:off x="1000125" y="2535238"/>
            <a:ext cx="1571625" cy="15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>
            <a:stCxn id="8" idx="1"/>
            <a:endCxn id="14" idx="5"/>
          </p:cNvCxnSpPr>
          <p:nvPr/>
        </p:nvCxnSpPr>
        <p:spPr>
          <a:xfrm rot="16200000" flipV="1">
            <a:off x="1019176" y="2590800"/>
            <a:ext cx="461962" cy="6048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8" idx="4"/>
            <a:endCxn id="9" idx="0"/>
          </p:cNvCxnSpPr>
          <p:nvPr/>
        </p:nvCxnSpPr>
        <p:spPr>
          <a:xfrm rot="5400000">
            <a:off x="1285082" y="3607593"/>
            <a:ext cx="571500" cy="214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>
            <a:stCxn id="7" idx="2"/>
            <a:endCxn id="9" idx="6"/>
          </p:cNvCxnSpPr>
          <p:nvPr/>
        </p:nvCxnSpPr>
        <p:spPr>
          <a:xfrm rot="10800000">
            <a:off x="1643063" y="4179888"/>
            <a:ext cx="571500" cy="285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>
            <a:stCxn id="11" idx="1"/>
            <a:endCxn id="9" idx="5"/>
          </p:cNvCxnSpPr>
          <p:nvPr/>
        </p:nvCxnSpPr>
        <p:spPr>
          <a:xfrm rot="16200000" flipV="1">
            <a:off x="1697832" y="4198143"/>
            <a:ext cx="1104900" cy="13192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>
            <a:stCxn id="11" idx="2"/>
            <a:endCxn id="10" idx="6"/>
          </p:cNvCxnSpPr>
          <p:nvPr/>
        </p:nvCxnSpPr>
        <p:spPr>
          <a:xfrm rot="10800000">
            <a:off x="857250" y="5537200"/>
            <a:ext cx="200025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>
            <a:stCxn id="9" idx="3"/>
            <a:endCxn id="10" idx="7"/>
          </p:cNvCxnSpPr>
          <p:nvPr/>
        </p:nvCxnSpPr>
        <p:spPr>
          <a:xfrm rot="5400000">
            <a:off x="519113" y="4591050"/>
            <a:ext cx="11049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>
            <a:stCxn id="15" idx="4"/>
            <a:endCxn id="10" idx="0"/>
          </p:cNvCxnSpPr>
          <p:nvPr/>
        </p:nvCxnSpPr>
        <p:spPr>
          <a:xfrm rot="16200000" flipH="1">
            <a:off x="-143668" y="4536281"/>
            <a:ext cx="1143000" cy="5000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>
            <a:stCxn id="15" idx="6"/>
            <a:endCxn id="9" idx="1"/>
          </p:cNvCxnSpPr>
          <p:nvPr/>
        </p:nvCxnSpPr>
        <p:spPr>
          <a:xfrm>
            <a:off x="357188" y="4037013"/>
            <a:ext cx="981075" cy="15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>
            <a:stCxn id="15" idx="7"/>
            <a:endCxn id="8" idx="3"/>
          </p:cNvCxnSpPr>
          <p:nvPr/>
        </p:nvCxnSpPr>
        <p:spPr>
          <a:xfrm rot="5400000" flipH="1" flipV="1">
            <a:off x="661988" y="3019425"/>
            <a:ext cx="533400" cy="1247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>
            <a:stCxn id="15" idx="0"/>
            <a:endCxn id="14" idx="3"/>
          </p:cNvCxnSpPr>
          <p:nvPr/>
        </p:nvCxnSpPr>
        <p:spPr>
          <a:xfrm rot="5400000" flipH="1" flipV="1">
            <a:off x="-161131" y="3001169"/>
            <a:ext cx="1195387" cy="5175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351" name="グループ化 125"/>
          <p:cNvGrpSpPr>
            <a:grpSpLocks/>
          </p:cNvGrpSpPr>
          <p:nvPr/>
        </p:nvGrpSpPr>
        <p:grpSpPr bwMode="auto">
          <a:xfrm>
            <a:off x="4572000" y="2357438"/>
            <a:ext cx="4572000" cy="3357562"/>
            <a:chOff x="4572000" y="2357430"/>
            <a:chExt cx="4572032" cy="3357586"/>
          </a:xfrm>
        </p:grpSpPr>
        <p:sp>
          <p:nvSpPr>
            <p:cNvPr id="72" name="円/楕円 71"/>
            <p:cNvSpPr/>
            <p:nvPr/>
          </p:nvSpPr>
          <p:spPr>
            <a:xfrm>
              <a:off x="5857884" y="4000504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3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5072067" y="5357826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4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6" name="円/楕円 75"/>
            <p:cNvSpPr/>
            <p:nvPr/>
          </p:nvSpPr>
          <p:spPr>
            <a:xfrm>
              <a:off x="7429520" y="5357826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5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7858148" y="3786190"/>
              <a:ext cx="357191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6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5214943" y="2357430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8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4572000" y="3857628"/>
              <a:ext cx="357191" cy="357191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9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8786843" y="3500438"/>
              <a:ext cx="357189" cy="35719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altLang="ja-JP" sz="1600" b="1" spc="-300" dirty="0">
                  <a:solidFill>
                    <a:schemeClr val="tx1"/>
                  </a:solidFill>
                </a:rPr>
                <a:t>10</a:t>
              </a:r>
              <a:endParaRPr lang="ja-JP" altLang="en-US" sz="1600" b="1" spc="-300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直線コネクタ 100"/>
            <p:cNvCxnSpPr>
              <a:stCxn id="123" idx="4"/>
              <a:endCxn id="76" idx="1"/>
            </p:cNvCxnSpPr>
            <p:nvPr/>
          </p:nvCxnSpPr>
          <p:spPr>
            <a:xfrm rot="16200000" flipH="1">
              <a:off x="6197612" y="4125917"/>
              <a:ext cx="1909776" cy="6588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/>
            <p:cNvCxnSpPr>
              <a:stCxn id="76" idx="0"/>
              <a:endCxn id="79" idx="4"/>
            </p:cNvCxnSpPr>
            <p:nvPr/>
          </p:nvCxnSpPr>
          <p:spPr>
            <a:xfrm rot="5400000" flipH="1" flipV="1">
              <a:off x="7216000" y="4536289"/>
              <a:ext cx="1214447" cy="4286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>
              <a:stCxn id="76" idx="7"/>
              <a:endCxn id="83" idx="3"/>
            </p:cNvCxnSpPr>
            <p:nvPr/>
          </p:nvCxnSpPr>
          <p:spPr>
            <a:xfrm rot="5400000" flipH="1" flipV="1">
              <a:off x="7484289" y="4055273"/>
              <a:ext cx="1604973" cy="11049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/>
            <p:cNvCxnSpPr>
              <a:stCxn id="79" idx="6"/>
              <a:endCxn id="83" idx="2"/>
            </p:cNvCxnSpPr>
            <p:nvPr/>
          </p:nvCxnSpPr>
          <p:spPr>
            <a:xfrm flipV="1">
              <a:off x="8215339" y="3679826"/>
              <a:ext cx="571504" cy="2857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/>
            <p:cNvCxnSpPr>
              <a:stCxn id="123" idx="6"/>
              <a:endCxn id="83" idx="1"/>
            </p:cNvCxnSpPr>
            <p:nvPr/>
          </p:nvCxnSpPr>
          <p:spPr>
            <a:xfrm>
              <a:off x="7000892" y="3322637"/>
              <a:ext cx="1838338" cy="23018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/>
            <p:cNvCxnSpPr>
              <a:stCxn id="123" idx="5"/>
              <a:endCxn id="79" idx="1"/>
            </p:cNvCxnSpPr>
            <p:nvPr/>
          </p:nvCxnSpPr>
          <p:spPr>
            <a:xfrm rot="16200000" flipH="1">
              <a:off x="7234257" y="3162298"/>
              <a:ext cx="390528" cy="962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>
              <a:stCxn id="123" idx="1"/>
              <a:endCxn id="80" idx="5"/>
            </p:cNvCxnSpPr>
            <p:nvPr/>
          </p:nvCxnSpPr>
          <p:spPr>
            <a:xfrm rot="16200000" flipV="1">
              <a:off x="5841216" y="2340761"/>
              <a:ext cx="533404" cy="117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/>
            <p:cNvCxnSpPr>
              <a:stCxn id="123" idx="3"/>
              <a:endCxn id="72" idx="7"/>
            </p:cNvCxnSpPr>
            <p:nvPr/>
          </p:nvCxnSpPr>
          <p:spPr>
            <a:xfrm rot="5400000">
              <a:off x="6126967" y="3483769"/>
              <a:ext cx="604842" cy="533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/>
            <p:cNvCxnSpPr>
              <a:stCxn id="76" idx="1"/>
              <a:endCxn id="72" idx="5"/>
            </p:cNvCxnSpPr>
            <p:nvPr/>
          </p:nvCxnSpPr>
          <p:spPr>
            <a:xfrm rot="16200000" flipV="1">
              <a:off x="6269844" y="4198148"/>
              <a:ext cx="1104908" cy="13192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/>
            <p:cNvCxnSpPr>
              <a:stCxn id="76" idx="2"/>
              <a:endCxn id="75" idx="6"/>
            </p:cNvCxnSpPr>
            <p:nvPr/>
          </p:nvCxnSpPr>
          <p:spPr>
            <a:xfrm rot="10800000">
              <a:off x="5429256" y="5537215"/>
              <a:ext cx="2000264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>
              <a:stCxn id="72" idx="3"/>
              <a:endCxn id="75" idx="7"/>
            </p:cNvCxnSpPr>
            <p:nvPr/>
          </p:nvCxnSpPr>
          <p:spPr>
            <a:xfrm rot="5400000">
              <a:off x="5091117" y="4591058"/>
              <a:ext cx="1104908" cy="533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/>
            <p:cNvCxnSpPr>
              <a:stCxn id="82" idx="4"/>
              <a:endCxn id="75" idx="0"/>
            </p:cNvCxnSpPr>
            <p:nvPr/>
          </p:nvCxnSpPr>
          <p:spPr>
            <a:xfrm rot="16200000" flipH="1">
              <a:off x="4429918" y="4536290"/>
              <a:ext cx="1143008" cy="50006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/>
            <p:cNvCxnSpPr>
              <a:stCxn id="82" idx="6"/>
              <a:endCxn id="72" idx="1"/>
            </p:cNvCxnSpPr>
            <p:nvPr/>
          </p:nvCxnSpPr>
          <p:spPr>
            <a:xfrm>
              <a:off x="4929191" y="4037017"/>
              <a:ext cx="981082" cy="1587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>
              <a:stCxn id="82" idx="7"/>
              <a:endCxn id="123" idx="2"/>
            </p:cNvCxnSpPr>
            <p:nvPr/>
          </p:nvCxnSpPr>
          <p:spPr>
            <a:xfrm rot="5400000" flipH="1" flipV="1">
              <a:off x="5466562" y="2732877"/>
              <a:ext cx="587379" cy="17669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>
              <a:stCxn id="82" idx="0"/>
              <a:endCxn id="80" idx="3"/>
            </p:cNvCxnSpPr>
            <p:nvPr/>
          </p:nvCxnSpPr>
          <p:spPr>
            <a:xfrm rot="5400000" flipH="1" flipV="1">
              <a:off x="4411662" y="3001960"/>
              <a:ext cx="1195396" cy="515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円/楕円 122"/>
            <p:cNvSpPr/>
            <p:nvPr/>
          </p:nvSpPr>
          <p:spPr>
            <a:xfrm>
              <a:off x="6643703" y="3143248"/>
              <a:ext cx="357189" cy="357191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ja-JP" sz="1600" b="1" dirty="0">
                  <a:solidFill>
                    <a:schemeClr val="tx1"/>
                  </a:solidFill>
                </a:rPr>
                <a:t>A</a:t>
              </a:r>
              <a:endParaRPr lang="ja-JP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31" name="下カーブ矢印 130"/>
          <p:cNvSpPr/>
          <p:nvPr/>
        </p:nvSpPr>
        <p:spPr>
          <a:xfrm>
            <a:off x="3857625" y="2643188"/>
            <a:ext cx="1071563" cy="35718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32" name="下カーブ矢印 131"/>
          <p:cNvSpPr/>
          <p:nvPr/>
        </p:nvSpPr>
        <p:spPr>
          <a:xfrm flipH="1" flipV="1">
            <a:off x="3857625" y="4929188"/>
            <a:ext cx="1071563" cy="357187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1354" name="Text Box 11"/>
          <p:cNvSpPr txBox="1">
            <a:spLocks noChangeArrowheads="1"/>
          </p:cNvSpPr>
          <p:nvPr/>
        </p:nvSpPr>
        <p:spPr bwMode="auto">
          <a:xfrm>
            <a:off x="3500438" y="2344738"/>
            <a:ext cx="171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Fold node A</a:t>
            </a:r>
          </a:p>
        </p:txBody>
      </p:sp>
      <p:sp>
        <p:nvSpPr>
          <p:cNvPr id="141355" name="Text Box 11"/>
          <p:cNvSpPr txBox="1">
            <a:spLocks noChangeArrowheads="1"/>
          </p:cNvSpPr>
          <p:nvPr/>
        </p:nvSpPr>
        <p:spPr bwMode="auto">
          <a:xfrm>
            <a:off x="3214688" y="5214938"/>
            <a:ext cx="2063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b="1"/>
              <a:t>Unfold node A</a:t>
            </a:r>
          </a:p>
        </p:txBody>
      </p:sp>
      <p:sp>
        <p:nvSpPr>
          <p:cNvPr id="141356" name="Text Box 11"/>
          <p:cNvSpPr txBox="1">
            <a:spLocks noChangeArrowheads="1"/>
          </p:cNvSpPr>
          <p:nvPr/>
        </p:nvSpPr>
        <p:spPr bwMode="auto">
          <a:xfrm>
            <a:off x="547688" y="6072188"/>
            <a:ext cx="7524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7030A0"/>
                </a:solidFill>
              </a:rPr>
              <a:t>Tris</a:t>
            </a:r>
            <a:r>
              <a:rPr lang="en-US" altLang="ja-JP" sz="2400" b="1"/>
              <a:t>: </a:t>
            </a:r>
            <a:r>
              <a:rPr lang="en-US" altLang="ja-JP" sz="2400"/>
              <a:t>triangles that change shape upon folding</a:t>
            </a:r>
            <a:endParaRPr lang="en-US" altLang="ja-JP" sz="2400" b="1"/>
          </a:p>
          <a:p>
            <a:pPr eaLnBrk="1" hangingPunct="1"/>
            <a:r>
              <a:rPr lang="en-US" altLang="ja-JP" sz="2400" b="1">
                <a:solidFill>
                  <a:srgbClr val="FFC000"/>
                </a:solidFill>
              </a:rPr>
              <a:t>Subtris</a:t>
            </a:r>
            <a:r>
              <a:rPr lang="en-US" altLang="ja-JP" sz="2400" b="1"/>
              <a:t>: </a:t>
            </a:r>
            <a:r>
              <a:rPr lang="en-US" altLang="ja-JP" sz="2400"/>
              <a:t>triangles that disappear completely</a:t>
            </a:r>
            <a:endParaRPr lang="en-US" altLang="ja-JP" sz="2400" b="1"/>
          </a:p>
        </p:txBody>
      </p:sp>
      <p:sp>
        <p:nvSpPr>
          <p:cNvPr id="141357" name="スライド番号プレースホルダ 6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781C653-194E-4C71-B2B3-7505A72DD26E}" type="slidenum">
              <a:rPr kumimoji="0" lang="en-US" altLang="ja-JP" smtClean="0"/>
              <a:pPr eaLnBrk="1" hangingPunct="1"/>
              <a:t>91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Level-of-detail Suggestion</a:t>
            </a:r>
            <a:endParaRPr lang="ja-JP" altLang="en-US" smtClean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dirty="0" smtClean="0"/>
              <a:t>Apply progressive mesh for multi-resolution model generation</a:t>
            </a:r>
          </a:p>
          <a:p>
            <a:pPr>
              <a:defRPr/>
            </a:pPr>
            <a:r>
              <a:rPr lang="en-US" altLang="zh-TW" dirty="0" smtClean="0"/>
              <a:t>Use in-game discrete LOD for performance tuning</a:t>
            </a:r>
          </a:p>
          <a:p>
            <a:pPr>
              <a:defRPr/>
            </a:pPr>
            <a:r>
              <a:rPr lang="zh-TW" altLang="en-US" dirty="0" smtClean="0"/>
              <a:t>W</a:t>
            </a:r>
            <a:r>
              <a:rPr lang="en-US" altLang="zh-TW" dirty="0" err="1" smtClean="0"/>
              <a:t>hy</a:t>
            </a:r>
            <a:r>
              <a:rPr lang="en-US" altLang="zh-TW" dirty="0" smtClean="0"/>
              <a:t> ?</a:t>
            </a:r>
          </a:p>
          <a:p>
            <a:pPr lvl="1">
              <a:defRPr/>
            </a:pPr>
            <a:r>
              <a:rPr lang="zh-TW" altLang="en-US" dirty="0" smtClean="0"/>
              <a:t>F</a:t>
            </a:r>
            <a:r>
              <a:rPr lang="en-US" altLang="zh-TW" dirty="0" smtClean="0"/>
              <a:t>or modern game API / platform, dynamic vertex update is costly on performance</a:t>
            </a:r>
          </a:p>
          <a:p>
            <a:pPr lvl="1">
              <a:defRPr/>
            </a:pPr>
            <a:r>
              <a:rPr lang="zh-TW" altLang="en-US" dirty="0" smtClean="0"/>
              <a:t>L</a:t>
            </a:r>
            <a:r>
              <a:rPr lang="en-US" altLang="zh-TW" dirty="0" err="1" smtClean="0"/>
              <a:t>ock</a:t>
            </a:r>
            <a:r>
              <a:rPr lang="en-US" altLang="zh-TW" dirty="0" smtClean="0"/>
              <a:t> video memory stall CPU/GPU performance</a:t>
            </a:r>
            <a:endParaRPr lang="zh-TW" altLang="zh-TW" dirty="0" smtClean="0"/>
          </a:p>
          <a:p>
            <a:pPr>
              <a:defRPr/>
            </a:pPr>
            <a:endParaRPr lang="ja-JP" altLang="en-US" dirty="0"/>
          </a:p>
        </p:txBody>
      </p:sp>
      <p:sp>
        <p:nvSpPr>
          <p:cNvPr id="142340" name="スライド番号プレースホルダ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A2BA320-E63E-4E96-848E-54A05E9CB21A}" type="slidenum">
              <a:rPr kumimoji="0" lang="en-US" altLang="ja-JP" smtClean="0"/>
              <a:pPr eaLnBrk="1" hangingPunct="1"/>
              <a:t>92</a:t>
            </a:fld>
            <a:endParaRPr kumimoji="0" lang="en-US" altLang="ja-JP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6.5|2.7|8.8"/>
</p:tagLst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2291</TotalTime>
  <Words>3708</Words>
  <Application>Microsoft Office PowerPoint</Application>
  <PresentationFormat>画面に合わせる (4:3)</PresentationFormat>
  <Paragraphs>1417</Paragraphs>
  <Slides>93</Slides>
  <Notes>93</Notes>
  <HiddenSlides>36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93</vt:i4>
      </vt:variant>
    </vt:vector>
  </HeadingPairs>
  <TitlesOfParts>
    <vt:vector size="96" baseType="lpstr">
      <vt:lpstr>Profile</vt:lpstr>
      <vt:lpstr>Image</vt:lpstr>
      <vt:lpstr>Equation</vt:lpstr>
      <vt:lpstr>Computer Graphics</vt:lpstr>
      <vt:lpstr>Geometry</vt:lpstr>
      <vt:lpstr>Standard Graph Definitions</vt:lpstr>
      <vt:lpstr>Meshes</vt:lpstr>
      <vt:lpstr>Manifold</vt:lpstr>
      <vt:lpstr>1-Manifolds</vt:lpstr>
      <vt:lpstr>2-Manifolds</vt:lpstr>
      <vt:lpstr>1-Manifold &amp; 2-Manifold Examples</vt:lpstr>
      <vt:lpstr>Euler’s Formula</vt:lpstr>
      <vt:lpstr>Simple Polyhedra Example</vt:lpstr>
      <vt:lpstr>Euler’s Formula</vt:lpstr>
      <vt:lpstr>Euler’s Formula Applies to 2-Manifolds with Holes </vt:lpstr>
      <vt:lpstr>Orientability</vt:lpstr>
      <vt:lpstr>Definitions of Triangle Meshes</vt:lpstr>
      <vt:lpstr>Definitions of Triangle Meshes</vt:lpstr>
      <vt:lpstr>Definitions of Triangle Meshes</vt:lpstr>
      <vt:lpstr>Data Structure</vt:lpstr>
      <vt:lpstr>Data Structure</vt:lpstr>
      <vt:lpstr>Mesh Data Structures</vt:lpstr>
      <vt:lpstr>Storing Mesh Data</vt:lpstr>
      <vt:lpstr>1. List of Faces</vt:lpstr>
      <vt:lpstr>1. List of Faces</vt:lpstr>
      <vt:lpstr>1. List of Faces</vt:lpstr>
      <vt:lpstr>OBJ File Format (simple ver.)</vt:lpstr>
      <vt:lpstr>2. Adjacency matrix</vt:lpstr>
      <vt:lpstr>2. Adjacency matrix</vt:lpstr>
      <vt:lpstr>2. Adjacency matrix</vt:lpstr>
      <vt:lpstr>2. Adjacency matrix</vt:lpstr>
      <vt:lpstr>3. DCEL     (Doubly-Connected Edge List)</vt:lpstr>
      <vt:lpstr>3. DCEL</vt:lpstr>
      <vt:lpstr>3. DCEL</vt:lpstr>
      <vt:lpstr>3. DCEL</vt:lpstr>
      <vt:lpstr>3. DCEL</vt:lpstr>
      <vt:lpstr>3. DCEL</vt:lpstr>
      <vt:lpstr>Geometry Data</vt:lpstr>
      <vt:lpstr>Topology Data</vt:lpstr>
      <vt:lpstr>Indexed Triangles</vt:lpstr>
      <vt:lpstr>Triangle Strips/Fans</vt:lpstr>
      <vt:lpstr>Surface Properties</vt:lpstr>
      <vt:lpstr>Materials</vt:lpstr>
      <vt:lpstr>Textures</vt:lpstr>
      <vt:lpstr>Shaders</vt:lpstr>
      <vt:lpstr>Shader Pipeline</vt:lpstr>
      <vt:lpstr>Powered by Shaders</vt:lpstr>
      <vt:lpstr>Motion Data</vt:lpstr>
      <vt:lpstr>Bounding Volumes</vt:lpstr>
      <vt:lpstr>Bounding Volume - Application</vt:lpstr>
      <vt:lpstr>Application Example – Bounding Sphere</vt:lpstr>
      <vt:lpstr>Application Example - AABB</vt:lpstr>
      <vt:lpstr>Application Example - OBB</vt:lpstr>
      <vt:lpstr>Level-of-Details</vt:lpstr>
      <vt:lpstr>Level of Detail:  The Basic Idea</vt:lpstr>
      <vt:lpstr>Level of Detail: Traditional Approach</vt:lpstr>
      <vt:lpstr>Level of Detail: Traditional Approach</vt:lpstr>
      <vt:lpstr>Traditional Approach:  Discrete Level of Detail</vt:lpstr>
      <vt:lpstr>Discrete LOD: Advantages</vt:lpstr>
      <vt:lpstr>Discrete LOD: Advantages</vt:lpstr>
      <vt:lpstr>Discrete LOD: Disadvantages</vt:lpstr>
      <vt:lpstr>Drastic Simplification:  The Problem With Large Objects</vt:lpstr>
      <vt:lpstr>Drastic Simplification:  The Problem With Small Objects</vt:lpstr>
      <vt:lpstr>Drastic Simplification:  The Problem With Topology</vt:lpstr>
      <vt:lpstr>Drastic Simplification</vt:lpstr>
      <vt:lpstr>Continuous Level of Detail</vt:lpstr>
      <vt:lpstr>Continuous LOD: Advantages</vt:lpstr>
      <vt:lpstr>Continuous LOD: Advantages</vt:lpstr>
      <vt:lpstr>Continuous LOD: Advantages</vt:lpstr>
      <vt:lpstr>Methodology</vt:lpstr>
      <vt:lpstr>Simplification Operations</vt:lpstr>
      <vt:lpstr>Simplification Operations</vt:lpstr>
      <vt:lpstr>Simplification Operations</vt:lpstr>
      <vt:lpstr>Simplification Error Metrics</vt:lpstr>
      <vt:lpstr>The Basic Algorithm</vt:lpstr>
      <vt:lpstr>Implementation Details</vt:lpstr>
      <vt:lpstr>Progressive Meshes</vt:lpstr>
      <vt:lpstr>View-dependent LOD for Terrain - ROAM</vt:lpstr>
      <vt:lpstr>Vertex Tree &amp; Active Triangle List</vt:lpstr>
      <vt:lpstr>The Vertex Tree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Vertex Tree Example</vt:lpstr>
      <vt:lpstr>The Vertex Tree: Folding &amp; Unfolding</vt:lpstr>
      <vt:lpstr>The Vertex Tree: Tris &amp; Subtris</vt:lpstr>
      <vt:lpstr>Level-of-detail Suggestion</vt:lpstr>
    </vt:vector>
  </TitlesOfParts>
  <Company>University of 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Graphics</dc:title>
  <dc:creator>Robin Bing-Yu Chen</dc:creator>
  <cp:lastModifiedBy>Robin</cp:lastModifiedBy>
  <cp:revision>289</cp:revision>
  <dcterms:created xsi:type="dcterms:W3CDTF">2003-09-05T14:57:13Z</dcterms:created>
  <dcterms:modified xsi:type="dcterms:W3CDTF">2010-11-03T13:02:44Z</dcterms:modified>
</cp:coreProperties>
</file>