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99" r:id="rId1"/>
  </p:sldMasterIdLst>
  <p:notesMasterIdLst>
    <p:notesMasterId r:id="rId65"/>
  </p:notesMasterIdLst>
  <p:sldIdLst>
    <p:sldId id="256" r:id="rId2"/>
    <p:sldId id="477" r:id="rId3"/>
    <p:sldId id="480" r:id="rId4"/>
    <p:sldId id="481" r:id="rId5"/>
    <p:sldId id="482" r:id="rId6"/>
    <p:sldId id="483" r:id="rId7"/>
    <p:sldId id="484" r:id="rId8"/>
    <p:sldId id="485" r:id="rId9"/>
    <p:sldId id="486" r:id="rId10"/>
    <p:sldId id="487" r:id="rId11"/>
    <p:sldId id="488" r:id="rId12"/>
    <p:sldId id="542" r:id="rId13"/>
    <p:sldId id="489" r:id="rId14"/>
    <p:sldId id="490" r:id="rId15"/>
    <p:sldId id="491" r:id="rId16"/>
    <p:sldId id="508" r:id="rId17"/>
    <p:sldId id="509" r:id="rId18"/>
    <p:sldId id="510" r:id="rId19"/>
    <p:sldId id="511" r:id="rId20"/>
    <p:sldId id="512" r:id="rId21"/>
    <p:sldId id="513" r:id="rId22"/>
    <p:sldId id="514" r:id="rId23"/>
    <p:sldId id="515" r:id="rId24"/>
    <p:sldId id="530" r:id="rId25"/>
    <p:sldId id="529" r:id="rId26"/>
    <p:sldId id="537" r:id="rId27"/>
    <p:sldId id="538" r:id="rId28"/>
    <p:sldId id="539" r:id="rId29"/>
    <p:sldId id="522" r:id="rId30"/>
    <p:sldId id="523" r:id="rId31"/>
    <p:sldId id="524" r:id="rId32"/>
    <p:sldId id="525" r:id="rId33"/>
    <p:sldId id="526" r:id="rId34"/>
    <p:sldId id="540" r:id="rId35"/>
    <p:sldId id="541" r:id="rId36"/>
    <p:sldId id="528" r:id="rId37"/>
    <p:sldId id="543" r:id="rId38"/>
    <p:sldId id="544" r:id="rId39"/>
    <p:sldId id="545" r:id="rId40"/>
    <p:sldId id="546" r:id="rId41"/>
    <p:sldId id="547" r:id="rId42"/>
    <p:sldId id="548" r:id="rId43"/>
    <p:sldId id="549" r:id="rId44"/>
    <p:sldId id="550" r:id="rId45"/>
    <p:sldId id="551" r:id="rId46"/>
    <p:sldId id="552" r:id="rId47"/>
    <p:sldId id="553" r:id="rId48"/>
    <p:sldId id="554" r:id="rId49"/>
    <p:sldId id="555" r:id="rId50"/>
    <p:sldId id="556" r:id="rId51"/>
    <p:sldId id="557" r:id="rId52"/>
    <p:sldId id="558" r:id="rId53"/>
    <p:sldId id="559" r:id="rId54"/>
    <p:sldId id="560" r:id="rId55"/>
    <p:sldId id="561" r:id="rId56"/>
    <p:sldId id="563" r:id="rId57"/>
    <p:sldId id="564" r:id="rId58"/>
    <p:sldId id="531" r:id="rId59"/>
    <p:sldId id="532" r:id="rId60"/>
    <p:sldId id="533" r:id="rId61"/>
    <p:sldId id="534" r:id="rId62"/>
    <p:sldId id="535" r:id="rId63"/>
    <p:sldId id="536" r:id="rId64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FF00"/>
    <a:srgbClr val="FFFFFF"/>
    <a:srgbClr val="000000"/>
    <a:srgbClr val="0000FF"/>
    <a:srgbClr val="FFFF00"/>
    <a:srgbClr val="00FFFF"/>
    <a:srgbClr val="5468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6" autoAdjust="0"/>
    <p:restoredTop sz="93740" autoAdjust="0"/>
  </p:normalViewPr>
  <p:slideViewPr>
    <p:cSldViewPr>
      <p:cViewPr varScale="1">
        <p:scale>
          <a:sx n="69" d="100"/>
          <a:sy n="69" d="100"/>
        </p:scale>
        <p:origin x="-684" y="-108"/>
      </p:cViewPr>
      <p:guideLst>
        <p:guide orient="horz" pos="243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11" Type="http://schemas.openxmlformats.org/officeDocument/2006/relationships/image" Target="../media/image17.png"/><Relationship Id="rId5" Type="http://schemas.openxmlformats.org/officeDocument/2006/relationships/image" Target="../media/image11.wmf"/><Relationship Id="rId10" Type="http://schemas.openxmlformats.org/officeDocument/2006/relationships/image" Target="../media/image16.wmf"/><Relationship Id="rId4" Type="http://schemas.openxmlformats.org/officeDocument/2006/relationships/image" Target="../media/image10.wmf"/><Relationship Id="rId9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4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294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4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1E95E359-B0C5-4C72-96FA-3E8C87EB727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551860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25FC28F6-3463-4D5C-B0CB-74D760AD9249}" type="slidenum">
              <a:rPr lang="en-US" altLang="ja-JP">
                <a:latin typeface="Arial" charset="0"/>
              </a:rPr>
              <a:pPr eaLnBrk="1" hangingPunct="1"/>
              <a:t>0</a:t>
            </a:fld>
            <a:endParaRPr lang="en-US" altLang="ja-JP"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BA4E697B-7D06-4901-A6E4-92DF8644EEF2}" type="slidenum">
              <a:rPr lang="en-US" altLang="ja-JP">
                <a:latin typeface="Arial" charset="0"/>
              </a:rPr>
              <a:pPr eaLnBrk="1" hangingPunct="1"/>
              <a:t>9</a:t>
            </a:fld>
            <a:endParaRPr lang="en-US" altLang="ja-JP">
              <a:latin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18DB7C9B-ED10-4316-BB81-3F6AA83C6091}" type="slidenum">
              <a:rPr lang="en-US" altLang="ja-JP">
                <a:latin typeface="Arial" charset="0"/>
              </a:rPr>
              <a:pPr eaLnBrk="1" hangingPunct="1"/>
              <a:t>10</a:t>
            </a:fld>
            <a:endParaRPr lang="en-US" altLang="ja-JP">
              <a:latin typeface="Arial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3C7610FF-4DA2-41E5-9332-E1F647801D45}" type="slidenum">
              <a:rPr lang="en-US" altLang="ja-JP">
                <a:latin typeface="Arial" charset="0"/>
              </a:rPr>
              <a:pPr eaLnBrk="1" hangingPunct="1"/>
              <a:t>11</a:t>
            </a:fld>
            <a:endParaRPr lang="en-US" altLang="ja-JP">
              <a:latin typeface="Arial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BAB22EDB-4F90-4E5F-9342-60021C4A1B18}" type="slidenum">
              <a:rPr lang="en-US" altLang="ja-JP">
                <a:latin typeface="Arial" charset="0"/>
              </a:rPr>
              <a:pPr eaLnBrk="1" hangingPunct="1"/>
              <a:t>12</a:t>
            </a:fld>
            <a:endParaRPr lang="en-US" altLang="ja-JP"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C9715895-3C3E-431D-BEA3-77C655CCA158}" type="slidenum">
              <a:rPr lang="en-US" altLang="ja-JP">
                <a:latin typeface="Arial" charset="0"/>
              </a:rPr>
              <a:pPr eaLnBrk="1" hangingPunct="1"/>
              <a:t>13</a:t>
            </a:fld>
            <a:endParaRPr lang="en-US" altLang="ja-JP">
              <a:latin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128DDE4A-B457-4E4C-BB2F-BA2820FAF5A7}" type="slidenum">
              <a:rPr lang="en-US" altLang="ja-JP">
                <a:latin typeface="Arial" charset="0"/>
              </a:rPr>
              <a:pPr eaLnBrk="1" hangingPunct="1"/>
              <a:t>14</a:t>
            </a:fld>
            <a:endParaRPr lang="en-US" altLang="ja-JP">
              <a:latin typeface="Arial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03C9A2C8-50F3-4606-9494-2FE4AB8A81FC}" type="slidenum">
              <a:rPr lang="en-US" altLang="ja-JP">
                <a:latin typeface="Arial" charset="0"/>
              </a:rPr>
              <a:pPr eaLnBrk="1" hangingPunct="1"/>
              <a:t>15</a:t>
            </a:fld>
            <a:endParaRPr lang="en-US" altLang="ja-JP">
              <a:latin typeface="Arial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1FF07FD0-8516-491B-B228-3CB2074B58B6}" type="slidenum">
              <a:rPr lang="en-US" altLang="ja-JP">
                <a:latin typeface="Arial" charset="0"/>
              </a:rPr>
              <a:pPr eaLnBrk="1" hangingPunct="1"/>
              <a:t>16</a:t>
            </a:fld>
            <a:endParaRPr lang="en-US" altLang="ja-JP">
              <a:latin typeface="Arial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3EBA887B-D802-4FC9-B62A-72FD4DA601B8}" type="slidenum">
              <a:rPr lang="en-US" altLang="ja-JP">
                <a:latin typeface="Arial" charset="0"/>
              </a:rPr>
              <a:pPr eaLnBrk="1" hangingPunct="1"/>
              <a:t>17</a:t>
            </a:fld>
            <a:endParaRPr lang="en-US" altLang="ja-JP">
              <a:latin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204BA910-5A2C-4A89-8255-341E096FCD82}" type="slidenum">
              <a:rPr lang="en-US" altLang="ja-JP">
                <a:latin typeface="Arial" charset="0"/>
              </a:rPr>
              <a:pPr eaLnBrk="1" hangingPunct="1"/>
              <a:t>18</a:t>
            </a:fld>
            <a:endParaRPr lang="en-US" altLang="ja-JP">
              <a:latin typeface="Arial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266BE179-CE50-4121-98A4-EEF75CC1E54A}" type="slidenum">
              <a:rPr lang="en-US" altLang="ja-JP">
                <a:latin typeface="Arial" charset="0"/>
              </a:rPr>
              <a:pPr eaLnBrk="1" hangingPunct="1"/>
              <a:t>1</a:t>
            </a:fld>
            <a:endParaRPr lang="en-US" altLang="ja-JP">
              <a:latin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F10F722A-B115-4BCA-9AD2-96BC51C357F5}" type="slidenum">
              <a:rPr lang="en-US" altLang="ja-JP">
                <a:latin typeface="Arial" charset="0"/>
              </a:rPr>
              <a:pPr eaLnBrk="1" hangingPunct="1"/>
              <a:t>19</a:t>
            </a:fld>
            <a:endParaRPr lang="en-US" altLang="ja-JP">
              <a:latin typeface="Arial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8EFFD670-72E4-490F-9BA9-86FA282C79BA}" type="slidenum">
              <a:rPr lang="en-US" altLang="ja-JP">
                <a:latin typeface="Arial" charset="0"/>
              </a:rPr>
              <a:pPr eaLnBrk="1" hangingPunct="1"/>
              <a:t>20</a:t>
            </a:fld>
            <a:endParaRPr lang="en-US" altLang="ja-JP">
              <a:latin typeface="Arial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16B071F0-688E-47E4-9B21-F8B0ED8F023C}" type="slidenum">
              <a:rPr lang="en-US" altLang="ja-JP">
                <a:latin typeface="Arial" charset="0"/>
              </a:rPr>
              <a:pPr eaLnBrk="1" hangingPunct="1"/>
              <a:t>21</a:t>
            </a:fld>
            <a:endParaRPr lang="en-US" altLang="ja-JP">
              <a:latin typeface="Arial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D3CB1D34-109F-4BEB-825B-5E707B0F0D8C}" type="slidenum">
              <a:rPr lang="en-US" altLang="ja-JP">
                <a:latin typeface="Arial" charset="0"/>
              </a:rPr>
              <a:pPr eaLnBrk="1" hangingPunct="1"/>
              <a:t>22</a:t>
            </a:fld>
            <a:endParaRPr lang="en-US" altLang="ja-JP">
              <a:latin typeface="Arial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5D2112F5-E6BD-4142-BE68-23FCEC221A0A}" type="slidenum">
              <a:rPr lang="en-US" altLang="ja-JP">
                <a:latin typeface="Arial" charset="0"/>
              </a:rPr>
              <a:pPr eaLnBrk="1" hangingPunct="1"/>
              <a:t>23</a:t>
            </a:fld>
            <a:endParaRPr lang="en-US" altLang="ja-JP">
              <a:latin typeface="Arial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0D4F3172-335F-41C2-94D7-6B83F72038EB}" type="slidenum">
              <a:rPr lang="en-US" altLang="ja-JP">
                <a:latin typeface="Arial" charset="0"/>
              </a:rPr>
              <a:pPr eaLnBrk="1" hangingPunct="1"/>
              <a:t>24</a:t>
            </a:fld>
            <a:endParaRPr lang="en-US" altLang="ja-JP">
              <a:latin typeface="Arial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DF9A763C-819B-4479-ACF1-4CE0417AD9BB}" type="slidenum">
              <a:rPr lang="en-US" altLang="ja-JP">
                <a:latin typeface="Arial" charset="0"/>
              </a:rPr>
              <a:pPr eaLnBrk="1" hangingPunct="1"/>
              <a:t>25</a:t>
            </a:fld>
            <a:endParaRPr lang="en-US" altLang="ja-JP">
              <a:latin typeface="Arial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89A5DFB2-F17B-4FEB-8CB5-7B5C1D12547F}" type="slidenum">
              <a:rPr lang="en-US" altLang="ja-JP">
                <a:latin typeface="Arial" charset="0"/>
              </a:rPr>
              <a:pPr eaLnBrk="1" hangingPunct="1"/>
              <a:t>26</a:t>
            </a:fld>
            <a:endParaRPr lang="en-US" altLang="ja-JP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0350D3D2-DEFA-4080-8CDF-8DAE3AC89914}" type="slidenum">
              <a:rPr lang="en-US" altLang="ja-JP">
                <a:latin typeface="Arial" charset="0"/>
              </a:rPr>
              <a:pPr eaLnBrk="1" hangingPunct="1"/>
              <a:t>27</a:t>
            </a:fld>
            <a:endParaRPr lang="en-US" altLang="ja-JP">
              <a:latin typeface="Arial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46C94A09-B871-4D5A-8E79-C7045B8E65B2}" type="slidenum">
              <a:rPr lang="en-US" altLang="ja-JP">
                <a:latin typeface="Arial" charset="0"/>
              </a:rPr>
              <a:pPr eaLnBrk="1" hangingPunct="1"/>
              <a:t>28</a:t>
            </a:fld>
            <a:endParaRPr lang="en-US" altLang="ja-JP">
              <a:latin typeface="Arial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77A96272-9787-4CCC-BD5D-BB1963A1EB7C}" type="slidenum">
              <a:rPr lang="en-US" altLang="ja-JP">
                <a:latin typeface="Arial" charset="0"/>
              </a:rPr>
              <a:pPr eaLnBrk="1" hangingPunct="1"/>
              <a:t>2</a:t>
            </a:fld>
            <a:endParaRPr lang="en-US" altLang="ja-JP">
              <a:latin typeface="Arial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6E48858B-3B79-4579-B5BD-5633CFCD0813}" type="slidenum">
              <a:rPr lang="en-US" altLang="ja-JP">
                <a:latin typeface="Arial" charset="0"/>
              </a:rPr>
              <a:pPr eaLnBrk="1" hangingPunct="1"/>
              <a:t>29</a:t>
            </a:fld>
            <a:endParaRPr lang="en-US" altLang="ja-JP">
              <a:latin typeface="Arial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2B359D70-FABF-4E6A-AAAD-BB805DBBCBF2}" type="slidenum">
              <a:rPr lang="en-US" altLang="ja-JP">
                <a:latin typeface="Arial" charset="0"/>
              </a:rPr>
              <a:pPr eaLnBrk="1" hangingPunct="1"/>
              <a:t>30</a:t>
            </a:fld>
            <a:endParaRPr lang="en-US" altLang="ja-JP">
              <a:latin typeface="Arial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4089242F-D704-4B80-B04F-29CEE30BA951}" type="slidenum">
              <a:rPr lang="en-US" altLang="ja-JP">
                <a:latin typeface="Arial" charset="0"/>
              </a:rPr>
              <a:pPr eaLnBrk="1" hangingPunct="1"/>
              <a:t>31</a:t>
            </a:fld>
            <a:endParaRPr lang="en-US" altLang="ja-JP">
              <a:latin typeface="Arial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0C181428-7080-49C3-83B6-6237F7E0714A}" type="slidenum">
              <a:rPr lang="en-US" altLang="ja-JP">
                <a:latin typeface="Arial" charset="0"/>
              </a:rPr>
              <a:pPr eaLnBrk="1" hangingPunct="1"/>
              <a:t>32</a:t>
            </a:fld>
            <a:endParaRPr lang="en-US" altLang="ja-JP">
              <a:latin typeface="Arial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8AB51786-53C8-4D9D-85E2-34FAFAF64DC7}" type="slidenum">
              <a:rPr lang="en-US" altLang="ja-JP">
                <a:latin typeface="Arial" charset="0"/>
              </a:rPr>
              <a:pPr eaLnBrk="1" hangingPunct="1"/>
              <a:t>33</a:t>
            </a:fld>
            <a:endParaRPr lang="en-US" altLang="ja-JP">
              <a:latin typeface="Arial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29FA76F7-A339-481F-8BAD-5D4FB21D6E72}" type="slidenum">
              <a:rPr lang="en-US" altLang="ja-JP">
                <a:latin typeface="Arial" charset="0"/>
              </a:rPr>
              <a:pPr eaLnBrk="1" hangingPunct="1"/>
              <a:t>34</a:t>
            </a:fld>
            <a:endParaRPr lang="en-US" altLang="ja-JP">
              <a:latin typeface="Arial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71FDC37A-BE01-4417-A73E-0C05DA8CECCB}" type="slidenum">
              <a:rPr lang="en-US" altLang="ja-JP">
                <a:latin typeface="Arial" charset="0"/>
              </a:rPr>
              <a:pPr eaLnBrk="1" hangingPunct="1"/>
              <a:t>35</a:t>
            </a:fld>
            <a:endParaRPr lang="en-US" altLang="ja-JP">
              <a:latin typeface="Arial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0701B686-2AA1-490E-B591-5C0C0F32801C}" type="slidenum">
              <a:rPr lang="en-US" altLang="ja-JP">
                <a:latin typeface="Arial" charset="0"/>
              </a:rPr>
              <a:pPr eaLnBrk="1" hangingPunct="1"/>
              <a:t>36</a:t>
            </a:fld>
            <a:endParaRPr lang="en-US" altLang="ja-JP">
              <a:latin typeface="Arial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ea typeface="ＭＳ Ｐ明朝" charset="-128"/>
            </a:endParaRPr>
          </a:p>
        </p:txBody>
      </p:sp>
      <p:sp>
        <p:nvSpPr>
          <p:cNvPr id="6758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72EC6466-9B27-4917-832F-1BD0BD4578E0}" type="slidenum">
              <a:rPr lang="zh-TW" altLang="en-US">
                <a:latin typeface="Arial" charset="0"/>
              </a:rPr>
              <a:pPr eaLnBrk="1" hangingPunct="1"/>
              <a:t>37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ea typeface="ＭＳ Ｐ明朝" charset="-128"/>
            </a:endParaRPr>
          </a:p>
        </p:txBody>
      </p:sp>
      <p:sp>
        <p:nvSpPr>
          <p:cNvPr id="68612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3387CF2A-BD3A-41C1-B0F9-A98CD919EE35}" type="slidenum">
              <a:rPr lang="zh-TW" altLang="en-US">
                <a:latin typeface="Arial" charset="0"/>
              </a:rPr>
              <a:pPr eaLnBrk="1" hangingPunct="1"/>
              <a:t>38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44BEE2E9-3FBA-4E12-8FE3-DB4A223BC004}" type="slidenum">
              <a:rPr lang="en-US" altLang="ja-JP">
                <a:latin typeface="Arial" charset="0"/>
              </a:rPr>
              <a:pPr eaLnBrk="1" hangingPunct="1"/>
              <a:t>3</a:t>
            </a:fld>
            <a:endParaRPr lang="en-US" altLang="ja-JP">
              <a:latin typeface="Arial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ea typeface="ＭＳ Ｐ明朝" charset="-128"/>
            </a:endParaRPr>
          </a:p>
        </p:txBody>
      </p:sp>
      <p:sp>
        <p:nvSpPr>
          <p:cNvPr id="6963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74B11F42-2AD4-49F4-91E6-AE897F072B7C}" type="slidenum">
              <a:rPr lang="en-US" altLang="ja-JP">
                <a:latin typeface="Arial" charset="0"/>
              </a:rPr>
              <a:pPr eaLnBrk="1" hangingPunct="1"/>
              <a:t>39</a:t>
            </a:fld>
            <a:endParaRPr lang="en-US" altLang="ja-JP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ea typeface="ＭＳ Ｐ明朝" charset="-128"/>
            </a:endParaRPr>
          </a:p>
        </p:txBody>
      </p:sp>
      <p:sp>
        <p:nvSpPr>
          <p:cNvPr id="7066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99F00A81-FB68-4B18-A842-03635B290089}" type="slidenum">
              <a:rPr lang="zh-TW" altLang="en-US">
                <a:latin typeface="Arial" charset="0"/>
              </a:rPr>
              <a:pPr eaLnBrk="1" hangingPunct="1"/>
              <a:t>40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ea typeface="ＭＳ Ｐ明朝" charset="-128"/>
            </a:endParaRPr>
          </a:p>
        </p:txBody>
      </p:sp>
      <p:sp>
        <p:nvSpPr>
          <p:cNvPr id="7168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73687CE8-EAF4-42C8-A532-B459A210C588}" type="slidenum">
              <a:rPr lang="zh-TW" altLang="en-US">
                <a:latin typeface="Arial" charset="0"/>
              </a:rPr>
              <a:pPr eaLnBrk="1" hangingPunct="1"/>
              <a:t>41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ea typeface="ＭＳ Ｐ明朝" charset="-128"/>
            </a:endParaRPr>
          </a:p>
        </p:txBody>
      </p:sp>
      <p:sp>
        <p:nvSpPr>
          <p:cNvPr id="727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2E085E5E-AADF-435E-924F-30BC75AA768B}" type="slidenum">
              <a:rPr lang="zh-TW" altLang="en-US">
                <a:latin typeface="Arial" charset="0"/>
              </a:rPr>
              <a:pPr eaLnBrk="1" hangingPunct="1"/>
              <a:t>42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ea typeface="ＭＳ Ｐ明朝" charset="-128"/>
            </a:endParaRPr>
          </a:p>
        </p:txBody>
      </p:sp>
      <p:sp>
        <p:nvSpPr>
          <p:cNvPr id="73732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B8F349EE-FD26-45D1-9F61-536C696A5EAC}" type="slidenum">
              <a:rPr lang="en-US" altLang="ja-JP">
                <a:latin typeface="Arial" charset="0"/>
              </a:rPr>
              <a:pPr eaLnBrk="1" hangingPunct="1"/>
              <a:t>43</a:t>
            </a:fld>
            <a:endParaRPr lang="en-US" altLang="ja-JP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ea typeface="ＭＳ Ｐ明朝" charset="-128"/>
            </a:endParaRPr>
          </a:p>
        </p:txBody>
      </p:sp>
      <p:sp>
        <p:nvSpPr>
          <p:cNvPr id="7475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802DAC42-C49E-4257-8B6F-F8CBBB3F0879}" type="slidenum">
              <a:rPr lang="en-US" altLang="ja-JP">
                <a:latin typeface="Arial" charset="0"/>
              </a:rPr>
              <a:pPr eaLnBrk="1" hangingPunct="1"/>
              <a:t>44</a:t>
            </a:fld>
            <a:endParaRPr lang="en-US" altLang="ja-JP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ea typeface="ＭＳ Ｐ明朝" charset="-128"/>
            </a:endParaRPr>
          </a:p>
        </p:txBody>
      </p:sp>
      <p:sp>
        <p:nvSpPr>
          <p:cNvPr id="8192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6CF73DFE-20A0-4C40-B2BB-FD11D79E33F6}" type="slidenum">
              <a:rPr lang="zh-TW" altLang="en-US">
                <a:latin typeface="Arial" charset="0"/>
              </a:rPr>
              <a:pPr eaLnBrk="1" hangingPunct="1"/>
              <a:t>45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ea typeface="ＭＳ Ｐ明朝" charset="-128"/>
            </a:endParaRPr>
          </a:p>
        </p:txBody>
      </p:sp>
      <p:sp>
        <p:nvSpPr>
          <p:cNvPr id="8294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B412A987-1770-4514-AF93-139E98B49AE8}" type="slidenum">
              <a:rPr lang="zh-TW" altLang="en-US">
                <a:latin typeface="Arial" charset="0"/>
              </a:rPr>
              <a:pPr eaLnBrk="1" hangingPunct="1"/>
              <a:t>46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ea typeface="ＭＳ Ｐ明朝" charset="-128"/>
            </a:endParaRPr>
          </a:p>
        </p:txBody>
      </p:sp>
      <p:sp>
        <p:nvSpPr>
          <p:cNvPr id="83972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9B37D84B-F968-420F-B563-E66B747B129C}" type="slidenum">
              <a:rPr lang="zh-TW" altLang="en-US">
                <a:latin typeface="Arial" charset="0"/>
              </a:rPr>
              <a:pPr eaLnBrk="1" hangingPunct="1"/>
              <a:t>47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ea typeface="ＭＳ Ｐ明朝" charset="-128"/>
            </a:endParaRPr>
          </a:p>
        </p:txBody>
      </p:sp>
      <p:sp>
        <p:nvSpPr>
          <p:cNvPr id="8499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EE7247F1-EA21-4D84-8BE1-7726FAE423B0}" type="slidenum">
              <a:rPr lang="zh-TW" altLang="en-US">
                <a:latin typeface="Arial" charset="0"/>
              </a:rPr>
              <a:pPr eaLnBrk="1" hangingPunct="1"/>
              <a:t>48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6352DECD-7844-4096-BB9A-36888733B9C6}" type="slidenum">
              <a:rPr lang="en-US" altLang="ja-JP">
                <a:latin typeface="Arial" charset="0"/>
              </a:rPr>
              <a:pPr eaLnBrk="1" hangingPunct="1"/>
              <a:t>4</a:t>
            </a:fld>
            <a:endParaRPr lang="en-US" altLang="ja-JP">
              <a:latin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ea typeface="ＭＳ Ｐ明朝" charset="-128"/>
            </a:endParaRPr>
          </a:p>
        </p:txBody>
      </p:sp>
      <p:sp>
        <p:nvSpPr>
          <p:cNvPr id="8602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A11D4F40-A753-47F8-94DD-B6F0E275687C}" type="slidenum">
              <a:rPr lang="zh-TW" altLang="en-US">
                <a:latin typeface="Arial" charset="0"/>
              </a:rPr>
              <a:pPr eaLnBrk="1" hangingPunct="1"/>
              <a:t>49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ea typeface="ＭＳ Ｐ明朝" charset="-128"/>
            </a:endParaRPr>
          </a:p>
        </p:txBody>
      </p:sp>
      <p:sp>
        <p:nvSpPr>
          <p:cNvPr id="8704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A5ED0C67-9C5F-422F-91DA-CE7D7DE53E93}" type="slidenum">
              <a:rPr lang="zh-TW" altLang="en-US">
                <a:latin typeface="Arial" charset="0"/>
              </a:rPr>
              <a:pPr eaLnBrk="1" hangingPunct="1"/>
              <a:t>50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ea typeface="ＭＳ Ｐ明朝" charset="-128"/>
            </a:endParaRPr>
          </a:p>
        </p:txBody>
      </p:sp>
      <p:sp>
        <p:nvSpPr>
          <p:cNvPr id="8806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48324A43-AA6E-4B8C-AEA4-62B3027CCC16}" type="slidenum">
              <a:rPr lang="zh-TW" altLang="en-US">
                <a:latin typeface="Arial" charset="0"/>
              </a:rPr>
              <a:pPr eaLnBrk="1" hangingPunct="1"/>
              <a:t>51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ea typeface="ＭＳ Ｐ明朝" charset="-128"/>
            </a:endParaRPr>
          </a:p>
        </p:txBody>
      </p:sp>
      <p:sp>
        <p:nvSpPr>
          <p:cNvPr id="89092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FC7A74DA-1203-496C-B2F0-50AA8AC0E37E}" type="slidenum">
              <a:rPr lang="zh-TW" altLang="en-US">
                <a:latin typeface="Arial" charset="0"/>
              </a:rPr>
              <a:pPr eaLnBrk="1" hangingPunct="1"/>
              <a:t>52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ea typeface="ＭＳ Ｐ明朝" charset="-128"/>
            </a:endParaRPr>
          </a:p>
        </p:txBody>
      </p:sp>
      <p:sp>
        <p:nvSpPr>
          <p:cNvPr id="9114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D88D5F77-A6E7-4239-8414-3937D4027272}" type="slidenum">
              <a:rPr lang="zh-TW" altLang="en-US">
                <a:latin typeface="Arial" charset="0"/>
              </a:rPr>
              <a:pPr eaLnBrk="1" hangingPunct="1"/>
              <a:t>53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ea typeface="ＭＳ Ｐ明朝" charset="-128"/>
            </a:endParaRPr>
          </a:p>
        </p:txBody>
      </p:sp>
      <p:sp>
        <p:nvSpPr>
          <p:cNvPr id="9216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CDC611F5-367A-4773-BFF6-085CF8A74CF5}" type="slidenum">
              <a:rPr lang="zh-TW" altLang="en-US">
                <a:latin typeface="Arial" charset="0"/>
              </a:rPr>
              <a:pPr eaLnBrk="1" hangingPunct="1"/>
              <a:t>54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ea typeface="ＭＳ Ｐ明朝" charset="-128"/>
            </a:endParaRPr>
          </a:p>
        </p:txBody>
      </p:sp>
      <p:sp>
        <p:nvSpPr>
          <p:cNvPr id="94212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CDFA1F62-662E-485D-A5A2-3925C414FD7F}" type="slidenum">
              <a:rPr lang="zh-TW" altLang="en-US">
                <a:latin typeface="Arial" charset="0"/>
              </a:rPr>
              <a:pPr eaLnBrk="1" hangingPunct="1"/>
              <a:t>55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ea typeface="ＭＳ Ｐ明朝" charset="-128"/>
            </a:endParaRPr>
          </a:p>
        </p:txBody>
      </p:sp>
      <p:sp>
        <p:nvSpPr>
          <p:cNvPr id="9523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B54095B3-B5D7-43DF-89FF-19DFDD9C0912}" type="slidenum">
              <a:rPr lang="zh-TW" altLang="en-US">
                <a:latin typeface="Arial" charset="0"/>
              </a:rPr>
              <a:pPr eaLnBrk="1" hangingPunct="1"/>
              <a:t>56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7D050E89-4BA9-45A5-AC52-FB2B9C16D88A}" type="slidenum">
              <a:rPr lang="en-US" altLang="ja-JP">
                <a:latin typeface="Arial" charset="0"/>
              </a:rPr>
              <a:pPr eaLnBrk="1" hangingPunct="1"/>
              <a:t>57</a:t>
            </a:fld>
            <a:endParaRPr lang="en-US" altLang="ja-JP">
              <a:latin typeface="Arial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D7AE3C56-49DB-4D49-90C0-0FC6A8E7AFE9}" type="slidenum">
              <a:rPr lang="en-US" altLang="ja-JP">
                <a:latin typeface="Arial" charset="0"/>
              </a:rPr>
              <a:pPr eaLnBrk="1" hangingPunct="1"/>
              <a:t>58</a:t>
            </a:fld>
            <a:endParaRPr lang="en-US" altLang="ja-JP">
              <a:latin typeface="Arial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D63607C9-CE5F-4647-B970-0DC92CC0D3BA}" type="slidenum">
              <a:rPr lang="en-US" altLang="ja-JP">
                <a:latin typeface="Arial" charset="0"/>
              </a:rPr>
              <a:pPr eaLnBrk="1" hangingPunct="1"/>
              <a:t>5</a:t>
            </a:fld>
            <a:endParaRPr lang="en-US" altLang="ja-JP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C5CB85BF-6539-4EB9-A0A5-7D8708EADB06}" type="slidenum">
              <a:rPr lang="en-US" altLang="ja-JP">
                <a:latin typeface="Arial" charset="0"/>
              </a:rPr>
              <a:pPr eaLnBrk="1" hangingPunct="1"/>
              <a:t>59</a:t>
            </a:fld>
            <a:endParaRPr lang="en-US" altLang="ja-JP">
              <a:latin typeface="Arial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32EFEDC7-8A8B-4C00-A5B7-0E1674FC5F72}" type="slidenum">
              <a:rPr lang="en-US" altLang="ja-JP">
                <a:latin typeface="Arial" charset="0"/>
              </a:rPr>
              <a:pPr eaLnBrk="1" hangingPunct="1"/>
              <a:t>60</a:t>
            </a:fld>
            <a:endParaRPr lang="en-US" altLang="ja-JP">
              <a:latin typeface="Arial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E58569D2-78C3-4549-9E44-8E38D11B278C}" type="slidenum">
              <a:rPr lang="en-US" altLang="ja-JP">
                <a:latin typeface="Arial" charset="0"/>
              </a:rPr>
              <a:pPr eaLnBrk="1" hangingPunct="1"/>
              <a:t>61</a:t>
            </a:fld>
            <a:endParaRPr lang="en-US" altLang="ja-JP">
              <a:latin typeface="Arial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A5D7507F-CFD5-4A42-A5A7-9F81B51D9B02}" type="slidenum">
              <a:rPr lang="en-US" altLang="ja-JP">
                <a:latin typeface="Arial" charset="0"/>
              </a:rPr>
              <a:pPr eaLnBrk="1" hangingPunct="1"/>
              <a:t>62</a:t>
            </a:fld>
            <a:endParaRPr lang="en-US" altLang="ja-JP">
              <a:latin typeface="Arial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DC508307-3ADB-46F4-9A0A-24A945712619}" type="slidenum">
              <a:rPr lang="en-US" altLang="ja-JP">
                <a:latin typeface="Arial" charset="0"/>
              </a:rPr>
              <a:pPr eaLnBrk="1" hangingPunct="1"/>
              <a:t>6</a:t>
            </a:fld>
            <a:endParaRPr lang="en-US" altLang="ja-JP">
              <a:latin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5E290917-EBF4-4BD2-84DF-63A269D58321}" type="slidenum">
              <a:rPr lang="en-US" altLang="ja-JP">
                <a:latin typeface="Arial" charset="0"/>
              </a:rPr>
              <a:pPr eaLnBrk="1" hangingPunct="1"/>
              <a:t>7</a:t>
            </a:fld>
            <a:endParaRPr lang="en-US" altLang="ja-JP">
              <a:latin typeface="Arial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91368CA4-06EE-40D8-9935-45B2E3900F66}" type="slidenum">
              <a:rPr lang="en-US" altLang="ja-JP">
                <a:latin typeface="Arial" charset="0"/>
              </a:rPr>
              <a:pPr eaLnBrk="1" hangingPunct="1"/>
              <a:t>8</a:t>
            </a:fld>
            <a:endParaRPr lang="en-US" altLang="ja-JP">
              <a:latin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4803343 w 1000"/>
              <a:gd name="T3" fmla="*/ 0 h 1000"/>
              <a:gd name="T4" fmla="*/ 4803343 w 1000"/>
              <a:gd name="T5" fmla="*/ 109538 h 1000"/>
              <a:gd name="T6" fmla="*/ 0 w 1000"/>
              <a:gd name="T7" fmla="*/ 109538 h 1000"/>
              <a:gd name="T8" fmla="*/ 0 w 1000"/>
              <a:gd name="T9" fmla="*/ 0 h 1000"/>
              <a:gd name="T10" fmla="*/ 7772400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ja-JP" altLang="en-US" noProof="0" smtClean="0"/>
              <a:t>按一下以編輯母片標題樣式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ja-JP" altLang="en-US" noProof="0" smtClean="0"/>
              <a:t>按一下以編輯母片副標題樣式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486C44-4D8A-45A7-888F-BBCF1530EA9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91904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DCCAA-B34C-4D40-956D-45808400AA7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92105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9228B-FA95-47B4-BDA7-A7CB9006684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88593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8001000" cy="20574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66738" y="3962400"/>
            <a:ext cx="8001000" cy="20574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67572-B29D-4835-8535-50635F934CF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08462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34A5C-58ED-4C84-9A91-C4635262442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29784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59E37-1375-4D7F-895E-BCB930B6A63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34302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F8F32-26A3-4354-8E6B-FF0CD62D4A0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92361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67E41-1B6C-462A-A098-F9103B37422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72967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B4729-EAC6-4D57-83A9-53ADD980763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09512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FD755-639D-4034-B38A-509F28EDD40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42660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68B73-5235-445C-BF56-D2E6C904311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34727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B0097-8425-4F47-90F7-F4C79115E4A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13883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按一下以編輯母片</a:t>
            </a:r>
          </a:p>
          <a:p>
            <a:pPr lvl="1"/>
            <a:r>
              <a:rPr lang="ja-JP" altLang="en-US" smtClean="0"/>
              <a:t>第二層</a:t>
            </a:r>
          </a:p>
          <a:p>
            <a:pPr lvl="2"/>
            <a:r>
              <a:rPr lang="ja-JP" altLang="en-US" smtClean="0"/>
              <a:t>第三層</a:t>
            </a:r>
          </a:p>
          <a:p>
            <a:pPr lvl="3"/>
            <a:r>
              <a:rPr lang="ja-JP" altLang="en-US" smtClean="0"/>
              <a:t>第四層</a:t>
            </a:r>
          </a:p>
          <a:p>
            <a:pPr lvl="4"/>
            <a:r>
              <a:rPr lang="ja-JP" altLang="en-US" smtClean="0"/>
              <a:t>第五層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4655511 w 1000"/>
              <a:gd name="T3" fmla="*/ 0 h 1000"/>
              <a:gd name="T4" fmla="*/ 4655511 w 1000"/>
              <a:gd name="T5" fmla="*/ 109537 h 1000"/>
              <a:gd name="T6" fmla="*/ 0 w 1000"/>
              <a:gd name="T7" fmla="*/ 109537 h 1000"/>
              <a:gd name="T8" fmla="*/ 0 w 1000"/>
              <a:gd name="T9" fmla="*/ 0 h 1000"/>
              <a:gd name="T10" fmla="*/ 7958138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2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24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 smtClean="0"/>
            </a:lvl1pPr>
          </a:lstStyle>
          <a:p>
            <a:pPr>
              <a:defRPr/>
            </a:pPr>
            <a:fld id="{5CF0015E-3D1D-4262-A7BC-7DE10969C7E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MS PGothic" pitchFamily="34" charset="-128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kumimoji="1" sz="2600">
          <a:solidFill>
            <a:schemeClr val="tx1"/>
          </a:solidFill>
          <a:latin typeface="+mn-lt"/>
          <a:ea typeface="+mn-ea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kumimoji="1" sz="2300">
          <a:solidFill>
            <a:schemeClr val="tx1"/>
          </a:solidFill>
          <a:latin typeface="+mn-lt"/>
          <a:ea typeface="+mn-ea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3.wmf"/><Relationship Id="rId26" Type="http://schemas.openxmlformats.org/officeDocument/2006/relationships/oleObject" Target="../embeddings/oleObject13.bin"/><Relationship Id="rId3" Type="http://schemas.openxmlformats.org/officeDocument/2006/relationships/notesSlide" Target="../notesSlides/notesSlide25.xml"/><Relationship Id="rId21" Type="http://schemas.openxmlformats.org/officeDocument/2006/relationships/oleObject" Target="../embeddings/oleObject10.bin"/><Relationship Id="rId7" Type="http://schemas.openxmlformats.org/officeDocument/2006/relationships/image" Target="../media/image8.wmf"/><Relationship Id="rId12" Type="http://schemas.openxmlformats.org/officeDocument/2006/relationships/image" Target="../media/image10.wmf"/><Relationship Id="rId17" Type="http://schemas.openxmlformats.org/officeDocument/2006/relationships/oleObject" Target="../embeddings/oleObject8.bin"/><Relationship Id="rId25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.wmf"/><Relationship Id="rId20" Type="http://schemas.openxmlformats.org/officeDocument/2006/relationships/image" Target="../media/image14.wmf"/><Relationship Id="rId29" Type="http://schemas.openxmlformats.org/officeDocument/2006/relationships/oleObject" Target="../embeddings/oleObject16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5.bin"/><Relationship Id="rId24" Type="http://schemas.openxmlformats.org/officeDocument/2006/relationships/oleObject" Target="../embeddings/oleObject12.bin"/><Relationship Id="rId5" Type="http://schemas.openxmlformats.org/officeDocument/2006/relationships/image" Target="../media/image7.wmf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oleObject" Target="../embeddings/oleObject15.bin"/><Relationship Id="rId10" Type="http://schemas.openxmlformats.org/officeDocument/2006/relationships/oleObject" Target="../embeddings/oleObject4.bin"/><Relationship Id="rId19" Type="http://schemas.openxmlformats.org/officeDocument/2006/relationships/oleObject" Target="../embeddings/oleObject9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wmf"/><Relationship Id="rId14" Type="http://schemas.openxmlformats.org/officeDocument/2006/relationships/image" Target="../media/image11.wmf"/><Relationship Id="rId22" Type="http://schemas.openxmlformats.org/officeDocument/2006/relationships/image" Target="../media/image15.wmf"/><Relationship Id="rId27" Type="http://schemas.openxmlformats.org/officeDocument/2006/relationships/oleObject" Target="../embeddings/oleObject14.bin"/><Relationship Id="rId30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7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dolphin_before.bmp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dolphin_before.bmp" TargetMode="Externa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Computer Graphics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Bing-Yu Chen</a:t>
            </a:r>
            <a:br>
              <a:rPr lang="en-US" altLang="ja-JP" smtClean="0"/>
            </a:br>
            <a:r>
              <a:rPr lang="en-US" altLang="ja-JP" smtClean="0"/>
              <a:t>National Taiwan University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Sprite Animation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Store a single copy of all static elements and moving objects (</a:t>
            </a:r>
            <a:r>
              <a:rPr lang="en-US" altLang="ja-JP" i="1" smtClean="0"/>
              <a:t>sprites</a:t>
            </a:r>
            <a:r>
              <a:rPr lang="en-US" altLang="ja-JP" smtClean="0"/>
              <a:t>) and a description of how the objects move</a:t>
            </a:r>
          </a:p>
          <a:p>
            <a:pPr eaLnBrk="1" hangingPunct="1"/>
            <a:r>
              <a:rPr lang="en-US" altLang="ja-JP" smtClean="0"/>
              <a:t>Each sprite can be a collection of images called </a:t>
            </a:r>
            <a:r>
              <a:rPr lang="en-US" altLang="ja-JP" i="1" smtClean="0"/>
              <a:t>sprite faces</a:t>
            </a:r>
            <a:r>
              <a:rPr lang="en-US" altLang="ja-JP" smtClean="0"/>
              <a:t>, which can be substituted in sequence to produce composite motion</a:t>
            </a:r>
          </a:p>
        </p:txBody>
      </p:sp>
      <p:sp>
        <p:nvSpPr>
          <p:cNvPr id="1229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EE0BEFB7-58BB-468E-A54E-306CCB20F5BF}" type="slidenum">
              <a:rPr kumimoji="0" lang="en-US" altLang="ja-JP"/>
              <a:pPr eaLnBrk="1" hangingPunct="1"/>
              <a:t>9</a:t>
            </a:fld>
            <a:endParaRPr kumimoji="0" lang="en-US" altLang="ja-JP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Key-Frame Animation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Traditional:</a:t>
            </a:r>
          </a:p>
          <a:p>
            <a:pPr lvl="1" eaLnBrk="1" hangingPunct="1"/>
            <a:r>
              <a:rPr lang="en-US" altLang="ja-JP" smtClean="0"/>
              <a:t>key frames drawn by chief animators at important points in the animation</a:t>
            </a:r>
          </a:p>
          <a:p>
            <a:pPr lvl="1" eaLnBrk="1" hangingPunct="1"/>
            <a:r>
              <a:rPr lang="en-US" altLang="ja-JP" smtClean="0"/>
              <a:t>In-between frames drawn by less skilled animators</a:t>
            </a:r>
          </a:p>
          <a:p>
            <a:pPr eaLnBrk="1" hangingPunct="1"/>
            <a:r>
              <a:rPr lang="en-US" altLang="ja-JP" smtClean="0"/>
              <a:t>Computer-based:</a:t>
            </a:r>
          </a:p>
          <a:p>
            <a:pPr lvl="1" eaLnBrk="1" hangingPunct="1"/>
            <a:r>
              <a:rPr lang="en-US" altLang="ja-JP" smtClean="0"/>
              <a:t>key frames drawn explicitly</a:t>
            </a:r>
          </a:p>
          <a:p>
            <a:pPr lvl="1" eaLnBrk="1" hangingPunct="1"/>
            <a:r>
              <a:rPr lang="en-US" altLang="ja-JP" smtClean="0"/>
              <a:t>In-between frames </a:t>
            </a:r>
            <a:r>
              <a:rPr lang="en-US" altLang="ja-JP" i="1" smtClean="0"/>
              <a:t>interpolated</a:t>
            </a:r>
            <a:r>
              <a:rPr lang="en-US" altLang="ja-JP" smtClean="0"/>
              <a:t> by software</a:t>
            </a:r>
          </a:p>
        </p:txBody>
      </p:sp>
      <p:sp>
        <p:nvSpPr>
          <p:cNvPr id="13316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62134D37-1427-4644-A379-404E3FDBC18D}" type="slidenum">
              <a:rPr kumimoji="0" lang="en-US" altLang="ja-JP"/>
              <a:pPr eaLnBrk="1" hangingPunct="1"/>
              <a:t>10</a:t>
            </a:fld>
            <a:endParaRPr kumimoji="0" lang="en-US" altLang="ja-JP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Key-Frame Animation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4556125"/>
          </a:xfrm>
        </p:spPr>
        <p:txBody>
          <a:bodyPr/>
          <a:lstStyle/>
          <a:p>
            <a:pPr eaLnBrk="1" hangingPunct="1"/>
            <a:r>
              <a:rPr lang="en-US" altLang="ja-JP" sz="2600" smtClean="0"/>
              <a:t>The most common method for character animation in production is </a:t>
            </a:r>
            <a:r>
              <a:rPr lang="en-US" altLang="ja-JP" sz="2600" b="1" smtClean="0"/>
              <a:t>key-frame animation</a:t>
            </a:r>
            <a:r>
              <a:rPr lang="en-US" altLang="ja-JP" sz="2600" smtClean="0"/>
              <a:t>.</a:t>
            </a:r>
          </a:p>
          <a:p>
            <a:pPr lvl="1" eaLnBrk="1" hangingPunct="1"/>
            <a:r>
              <a:rPr lang="en-US" altLang="ja-JP" sz="2200" smtClean="0"/>
              <a:t>Each joint specified at various </a:t>
            </a:r>
            <a:r>
              <a:rPr lang="en-US" altLang="ja-JP" sz="2200" b="1" smtClean="0"/>
              <a:t>key frames</a:t>
            </a:r>
            <a:r>
              <a:rPr lang="en-US" altLang="ja-JP" sz="2200" smtClean="0"/>
              <a:t> (not necessarily the same as other joints)</a:t>
            </a:r>
          </a:p>
          <a:p>
            <a:pPr lvl="1" eaLnBrk="1" hangingPunct="1"/>
            <a:r>
              <a:rPr lang="en-US" altLang="ja-JP" sz="2200" smtClean="0"/>
              <a:t>System does interpolation or </a:t>
            </a:r>
            <a:r>
              <a:rPr lang="en-US" altLang="ja-JP" sz="2200" b="1" smtClean="0"/>
              <a:t>in-betweening</a:t>
            </a:r>
          </a:p>
          <a:p>
            <a:pPr eaLnBrk="1" hangingPunct="1"/>
            <a:r>
              <a:rPr lang="en-US" altLang="ja-JP" sz="2600" smtClean="0"/>
              <a:t>Doing this well requires:</a:t>
            </a:r>
          </a:p>
          <a:p>
            <a:pPr lvl="1" eaLnBrk="1" hangingPunct="1"/>
            <a:r>
              <a:rPr lang="en-US" altLang="ja-JP" sz="2200" smtClean="0"/>
              <a:t>A way of smoothly interpolating key frames: </a:t>
            </a:r>
            <a:r>
              <a:rPr lang="en-US" altLang="ja-JP" sz="2200" b="1" smtClean="0"/>
              <a:t>splines</a:t>
            </a:r>
          </a:p>
          <a:p>
            <a:pPr lvl="1" eaLnBrk="1" hangingPunct="1"/>
            <a:r>
              <a:rPr lang="en-US" altLang="ja-JP" sz="2200" smtClean="0"/>
              <a:t>A good interactive system</a:t>
            </a:r>
          </a:p>
          <a:p>
            <a:pPr lvl="1" eaLnBrk="1" hangingPunct="1"/>
            <a:r>
              <a:rPr lang="en-US" altLang="ja-JP" sz="2200" smtClean="0"/>
              <a:t>A lot of skill on the part of the animator</a:t>
            </a:r>
          </a:p>
        </p:txBody>
      </p:sp>
      <p:sp>
        <p:nvSpPr>
          <p:cNvPr id="14340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9DFFEE36-D4EF-4C03-8FED-C898B4BE3AA9}" type="slidenum">
              <a:rPr kumimoji="0" lang="en-US" altLang="ja-JP"/>
              <a:pPr eaLnBrk="1" hangingPunct="1"/>
              <a:t>11</a:t>
            </a:fld>
            <a:endParaRPr kumimoji="0" lang="en-US" altLang="ja-JP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Linear Interpolation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Constant velocity</a:t>
            </a:r>
          </a:p>
          <a:p>
            <a:pPr lvl="1" eaLnBrk="1" hangingPunct="1"/>
            <a:r>
              <a:rPr lang="en-US" altLang="ja-JP" smtClean="0"/>
              <a:t>Motion begins and ends instantaneously</a:t>
            </a:r>
          </a:p>
        </p:txBody>
      </p:sp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4500563" y="3068638"/>
            <a:ext cx="2303462" cy="2362200"/>
            <a:chOff x="2835" y="1933"/>
            <a:chExt cx="1451" cy="1488"/>
          </a:xfrm>
        </p:grpSpPr>
        <p:sp>
          <p:nvSpPr>
            <p:cNvPr id="15373" name="Line 5"/>
            <p:cNvSpPr>
              <a:spLocks noChangeShapeType="1"/>
            </p:cNvSpPr>
            <p:nvPr/>
          </p:nvSpPr>
          <p:spPr bwMode="auto">
            <a:xfrm>
              <a:off x="4241" y="2659"/>
              <a:ext cx="0" cy="58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374" name="Line 6"/>
            <p:cNvSpPr>
              <a:spLocks noChangeShapeType="1"/>
            </p:cNvSpPr>
            <p:nvPr/>
          </p:nvSpPr>
          <p:spPr bwMode="auto">
            <a:xfrm flipV="1">
              <a:off x="3016" y="1933"/>
              <a:ext cx="0" cy="131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375" name="Line 7"/>
            <p:cNvSpPr>
              <a:spLocks noChangeShapeType="1"/>
            </p:cNvSpPr>
            <p:nvPr/>
          </p:nvSpPr>
          <p:spPr bwMode="auto">
            <a:xfrm>
              <a:off x="3016" y="2659"/>
              <a:ext cx="1225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376" name="Line 8"/>
            <p:cNvSpPr>
              <a:spLocks noChangeShapeType="1"/>
            </p:cNvSpPr>
            <p:nvPr/>
          </p:nvSpPr>
          <p:spPr bwMode="auto">
            <a:xfrm>
              <a:off x="3016" y="3248"/>
              <a:ext cx="127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377" name="Text Box 9"/>
            <p:cNvSpPr txBox="1">
              <a:spLocks noChangeArrowheads="1"/>
            </p:cNvSpPr>
            <p:nvPr/>
          </p:nvSpPr>
          <p:spPr bwMode="auto">
            <a:xfrm>
              <a:off x="2904" y="3248"/>
              <a:ext cx="2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ja-JP" sz="1200"/>
                <a:t>kf</a:t>
              </a:r>
              <a:r>
                <a:rPr lang="en-US" altLang="ja-JP" sz="1200" baseline="-25000"/>
                <a:t>1</a:t>
              </a:r>
            </a:p>
          </p:txBody>
        </p:sp>
        <p:sp>
          <p:nvSpPr>
            <p:cNvPr id="15378" name="Text Box 10"/>
            <p:cNvSpPr txBox="1">
              <a:spLocks noChangeArrowheads="1"/>
            </p:cNvSpPr>
            <p:nvPr/>
          </p:nvSpPr>
          <p:spPr bwMode="auto">
            <a:xfrm>
              <a:off x="4038" y="3248"/>
              <a:ext cx="2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ja-JP" sz="1200"/>
                <a:t>kf</a:t>
              </a:r>
              <a:r>
                <a:rPr lang="en-US" altLang="ja-JP" sz="1200" baseline="-25000"/>
                <a:t>2</a:t>
              </a:r>
            </a:p>
          </p:txBody>
        </p:sp>
        <p:sp>
          <p:nvSpPr>
            <p:cNvPr id="15379" name="Text Box 11"/>
            <p:cNvSpPr txBox="1">
              <a:spLocks noChangeArrowheads="1"/>
            </p:cNvSpPr>
            <p:nvPr/>
          </p:nvSpPr>
          <p:spPr bwMode="auto">
            <a:xfrm>
              <a:off x="2884" y="2568"/>
              <a:ext cx="17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ja-JP" sz="1200"/>
                <a:t>1</a:t>
              </a:r>
              <a:endParaRPr lang="en-US" altLang="ja-JP" sz="1200" baseline="-25000"/>
            </a:p>
          </p:txBody>
        </p:sp>
        <p:sp>
          <p:nvSpPr>
            <p:cNvPr id="15380" name="Text Box 12"/>
            <p:cNvSpPr txBox="1">
              <a:spLocks noChangeArrowheads="1"/>
            </p:cNvSpPr>
            <p:nvPr/>
          </p:nvSpPr>
          <p:spPr bwMode="auto">
            <a:xfrm rot="-5400000">
              <a:off x="2679" y="2271"/>
              <a:ext cx="48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r" eaLnBrk="1" hangingPunct="1"/>
              <a:r>
                <a:rPr lang="en-US" altLang="ja-JP" sz="1200"/>
                <a:t>velocity</a:t>
              </a:r>
              <a:endParaRPr lang="en-US" altLang="ja-JP" sz="1200" baseline="-25000"/>
            </a:p>
          </p:txBody>
        </p:sp>
      </p:grpSp>
      <p:grpSp>
        <p:nvGrpSpPr>
          <p:cNvPr id="15365" name="Group 13"/>
          <p:cNvGrpSpPr>
            <a:grpSpLocks/>
          </p:cNvGrpSpPr>
          <p:nvPr/>
        </p:nvGrpSpPr>
        <p:grpSpPr bwMode="auto">
          <a:xfrm>
            <a:off x="1619250" y="3068638"/>
            <a:ext cx="2303463" cy="2362200"/>
            <a:chOff x="1020" y="1933"/>
            <a:chExt cx="1451" cy="1488"/>
          </a:xfrm>
        </p:grpSpPr>
        <p:sp>
          <p:nvSpPr>
            <p:cNvPr id="15367" name="Line 14"/>
            <p:cNvSpPr>
              <a:spLocks noChangeShapeType="1"/>
            </p:cNvSpPr>
            <p:nvPr/>
          </p:nvSpPr>
          <p:spPr bwMode="auto">
            <a:xfrm flipV="1">
              <a:off x="1201" y="1933"/>
              <a:ext cx="0" cy="131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368" name="Line 15"/>
            <p:cNvSpPr>
              <a:spLocks noChangeShapeType="1"/>
            </p:cNvSpPr>
            <p:nvPr/>
          </p:nvSpPr>
          <p:spPr bwMode="auto">
            <a:xfrm flipV="1">
              <a:off x="1201" y="1979"/>
              <a:ext cx="1225" cy="126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369" name="Line 16"/>
            <p:cNvSpPr>
              <a:spLocks noChangeShapeType="1"/>
            </p:cNvSpPr>
            <p:nvPr/>
          </p:nvSpPr>
          <p:spPr bwMode="auto">
            <a:xfrm>
              <a:off x="1201" y="3248"/>
              <a:ext cx="127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370" name="Text Box 17"/>
            <p:cNvSpPr txBox="1">
              <a:spLocks noChangeArrowheads="1"/>
            </p:cNvSpPr>
            <p:nvPr/>
          </p:nvSpPr>
          <p:spPr bwMode="auto">
            <a:xfrm>
              <a:off x="1089" y="3248"/>
              <a:ext cx="2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ja-JP" sz="1200"/>
                <a:t>kf</a:t>
              </a:r>
              <a:r>
                <a:rPr lang="en-US" altLang="ja-JP" sz="1200" baseline="-25000"/>
                <a:t>1</a:t>
              </a:r>
            </a:p>
          </p:txBody>
        </p:sp>
        <p:sp>
          <p:nvSpPr>
            <p:cNvPr id="15371" name="Text Box 18"/>
            <p:cNvSpPr txBox="1">
              <a:spLocks noChangeArrowheads="1"/>
            </p:cNvSpPr>
            <p:nvPr/>
          </p:nvSpPr>
          <p:spPr bwMode="auto">
            <a:xfrm>
              <a:off x="2223" y="3248"/>
              <a:ext cx="2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ja-JP" sz="1200"/>
                <a:t>kf</a:t>
              </a:r>
              <a:r>
                <a:rPr lang="en-US" altLang="ja-JP" sz="1200" baseline="-25000"/>
                <a:t>2</a:t>
              </a:r>
            </a:p>
          </p:txBody>
        </p:sp>
        <p:sp>
          <p:nvSpPr>
            <p:cNvPr id="15372" name="Text Box 19"/>
            <p:cNvSpPr txBox="1">
              <a:spLocks noChangeArrowheads="1"/>
            </p:cNvSpPr>
            <p:nvPr/>
          </p:nvSpPr>
          <p:spPr bwMode="auto">
            <a:xfrm rot="-5400000">
              <a:off x="731" y="2222"/>
              <a:ext cx="75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r" eaLnBrk="1" hangingPunct="1"/>
              <a:r>
                <a:rPr lang="en-US" altLang="ja-JP" sz="1200"/>
                <a:t>displacement</a:t>
              </a:r>
              <a:endParaRPr lang="en-US" altLang="ja-JP" sz="1200" baseline="-25000"/>
            </a:p>
          </p:txBody>
        </p:sp>
      </p:grpSp>
      <p:sp>
        <p:nvSpPr>
          <p:cNvPr id="15366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5378126E-C3D5-483F-B5BF-79D6FD3126D3}" type="slidenum">
              <a:rPr kumimoji="0" lang="en-US" altLang="ja-JP"/>
              <a:pPr eaLnBrk="1" hangingPunct="1"/>
              <a:t>12</a:t>
            </a:fld>
            <a:endParaRPr kumimoji="0" lang="en-US" altLang="ja-JP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Easing In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Object accelerates, gradual transition from stasis to motion</a:t>
            </a:r>
          </a:p>
        </p:txBody>
      </p:sp>
      <p:grpSp>
        <p:nvGrpSpPr>
          <p:cNvPr id="16388" name="Group 4"/>
          <p:cNvGrpSpPr>
            <a:grpSpLocks/>
          </p:cNvGrpSpPr>
          <p:nvPr/>
        </p:nvGrpSpPr>
        <p:grpSpPr bwMode="auto">
          <a:xfrm>
            <a:off x="4500563" y="3068638"/>
            <a:ext cx="2303462" cy="2362200"/>
            <a:chOff x="2835" y="1933"/>
            <a:chExt cx="1451" cy="1488"/>
          </a:xfrm>
        </p:grpSpPr>
        <p:sp>
          <p:nvSpPr>
            <p:cNvPr id="16398" name="Line 5"/>
            <p:cNvSpPr>
              <a:spLocks noChangeShapeType="1"/>
            </p:cNvSpPr>
            <p:nvPr/>
          </p:nvSpPr>
          <p:spPr bwMode="auto">
            <a:xfrm>
              <a:off x="4241" y="2024"/>
              <a:ext cx="0" cy="122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399" name="Line 6"/>
            <p:cNvSpPr>
              <a:spLocks noChangeShapeType="1"/>
            </p:cNvSpPr>
            <p:nvPr/>
          </p:nvSpPr>
          <p:spPr bwMode="auto">
            <a:xfrm flipV="1">
              <a:off x="3016" y="1933"/>
              <a:ext cx="0" cy="131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400" name="Line 7"/>
            <p:cNvSpPr>
              <a:spLocks noChangeShapeType="1"/>
            </p:cNvSpPr>
            <p:nvPr/>
          </p:nvSpPr>
          <p:spPr bwMode="auto">
            <a:xfrm flipV="1">
              <a:off x="3016" y="2024"/>
              <a:ext cx="1225" cy="122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401" name="Line 8"/>
            <p:cNvSpPr>
              <a:spLocks noChangeShapeType="1"/>
            </p:cNvSpPr>
            <p:nvPr/>
          </p:nvSpPr>
          <p:spPr bwMode="auto">
            <a:xfrm>
              <a:off x="3016" y="3248"/>
              <a:ext cx="127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402" name="Text Box 9"/>
            <p:cNvSpPr txBox="1">
              <a:spLocks noChangeArrowheads="1"/>
            </p:cNvSpPr>
            <p:nvPr/>
          </p:nvSpPr>
          <p:spPr bwMode="auto">
            <a:xfrm>
              <a:off x="2904" y="3248"/>
              <a:ext cx="2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ja-JP" sz="1200"/>
                <a:t>kf</a:t>
              </a:r>
              <a:r>
                <a:rPr lang="en-US" altLang="ja-JP" sz="1200" baseline="-25000"/>
                <a:t>1</a:t>
              </a:r>
            </a:p>
          </p:txBody>
        </p:sp>
        <p:sp>
          <p:nvSpPr>
            <p:cNvPr id="16403" name="Text Box 10"/>
            <p:cNvSpPr txBox="1">
              <a:spLocks noChangeArrowheads="1"/>
            </p:cNvSpPr>
            <p:nvPr/>
          </p:nvSpPr>
          <p:spPr bwMode="auto">
            <a:xfrm>
              <a:off x="4038" y="3248"/>
              <a:ext cx="2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ja-JP" sz="1200"/>
                <a:t>kf</a:t>
              </a:r>
              <a:r>
                <a:rPr lang="en-US" altLang="ja-JP" sz="1200" baseline="-25000"/>
                <a:t>2</a:t>
              </a:r>
            </a:p>
          </p:txBody>
        </p:sp>
        <p:sp>
          <p:nvSpPr>
            <p:cNvPr id="16404" name="Text Box 11"/>
            <p:cNvSpPr txBox="1">
              <a:spLocks noChangeArrowheads="1"/>
            </p:cNvSpPr>
            <p:nvPr/>
          </p:nvSpPr>
          <p:spPr bwMode="auto">
            <a:xfrm>
              <a:off x="2884" y="1987"/>
              <a:ext cx="17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ja-JP" sz="1200"/>
                <a:t>2</a:t>
              </a:r>
              <a:endParaRPr lang="en-US" altLang="ja-JP" sz="1200" baseline="-25000"/>
            </a:p>
          </p:txBody>
        </p:sp>
        <p:sp>
          <p:nvSpPr>
            <p:cNvPr id="16405" name="Text Box 12"/>
            <p:cNvSpPr txBox="1">
              <a:spLocks noChangeArrowheads="1"/>
            </p:cNvSpPr>
            <p:nvPr/>
          </p:nvSpPr>
          <p:spPr bwMode="auto">
            <a:xfrm rot="-5400000">
              <a:off x="2679" y="2239"/>
              <a:ext cx="48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r" eaLnBrk="1" hangingPunct="1"/>
              <a:r>
                <a:rPr lang="en-US" altLang="ja-JP" sz="1200"/>
                <a:t>velocity</a:t>
              </a:r>
              <a:endParaRPr lang="en-US" altLang="ja-JP" sz="1200" baseline="-25000"/>
            </a:p>
          </p:txBody>
        </p:sp>
      </p:grpSp>
      <p:grpSp>
        <p:nvGrpSpPr>
          <p:cNvPr id="16389" name="Group 13"/>
          <p:cNvGrpSpPr>
            <a:grpSpLocks/>
          </p:cNvGrpSpPr>
          <p:nvPr/>
        </p:nvGrpSpPr>
        <p:grpSpPr bwMode="auto">
          <a:xfrm>
            <a:off x="1619250" y="3068638"/>
            <a:ext cx="2303463" cy="2362200"/>
            <a:chOff x="1020" y="1933"/>
            <a:chExt cx="1451" cy="1488"/>
          </a:xfrm>
        </p:grpSpPr>
        <p:sp>
          <p:nvSpPr>
            <p:cNvPr id="16391" name="Line 14"/>
            <p:cNvSpPr>
              <a:spLocks noChangeShapeType="1"/>
            </p:cNvSpPr>
            <p:nvPr/>
          </p:nvSpPr>
          <p:spPr bwMode="auto">
            <a:xfrm flipV="1">
              <a:off x="1201" y="1933"/>
              <a:ext cx="0" cy="131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392" name="Line 15"/>
            <p:cNvSpPr>
              <a:spLocks noChangeShapeType="1"/>
            </p:cNvSpPr>
            <p:nvPr/>
          </p:nvSpPr>
          <p:spPr bwMode="auto">
            <a:xfrm flipV="1">
              <a:off x="1201" y="1979"/>
              <a:ext cx="1225" cy="1269"/>
            </a:xfrm>
            <a:prstGeom prst="line">
              <a:avLst/>
            </a:prstGeom>
            <a:noFill/>
            <a:ln w="38100">
              <a:solidFill>
                <a:srgbClr val="FF979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393" name="Line 16"/>
            <p:cNvSpPr>
              <a:spLocks noChangeShapeType="1"/>
            </p:cNvSpPr>
            <p:nvPr/>
          </p:nvSpPr>
          <p:spPr bwMode="auto">
            <a:xfrm>
              <a:off x="1201" y="3248"/>
              <a:ext cx="127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394" name="Text Box 17"/>
            <p:cNvSpPr txBox="1">
              <a:spLocks noChangeArrowheads="1"/>
            </p:cNvSpPr>
            <p:nvPr/>
          </p:nvSpPr>
          <p:spPr bwMode="auto">
            <a:xfrm>
              <a:off x="1089" y="3248"/>
              <a:ext cx="2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ja-JP" sz="1200"/>
                <a:t>kf</a:t>
              </a:r>
              <a:r>
                <a:rPr lang="en-US" altLang="ja-JP" sz="1200" baseline="-25000"/>
                <a:t>1</a:t>
              </a:r>
            </a:p>
          </p:txBody>
        </p:sp>
        <p:sp>
          <p:nvSpPr>
            <p:cNvPr id="16395" name="Text Box 18"/>
            <p:cNvSpPr txBox="1">
              <a:spLocks noChangeArrowheads="1"/>
            </p:cNvSpPr>
            <p:nvPr/>
          </p:nvSpPr>
          <p:spPr bwMode="auto">
            <a:xfrm>
              <a:off x="2223" y="3248"/>
              <a:ext cx="2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ja-JP" sz="1200"/>
                <a:t>kf</a:t>
              </a:r>
              <a:r>
                <a:rPr lang="en-US" altLang="ja-JP" sz="1200" baseline="-25000"/>
                <a:t>2</a:t>
              </a:r>
            </a:p>
          </p:txBody>
        </p:sp>
        <p:sp>
          <p:nvSpPr>
            <p:cNvPr id="16396" name="Text Box 19"/>
            <p:cNvSpPr txBox="1">
              <a:spLocks noChangeArrowheads="1"/>
            </p:cNvSpPr>
            <p:nvPr/>
          </p:nvSpPr>
          <p:spPr bwMode="auto">
            <a:xfrm rot="-5400000">
              <a:off x="731" y="2222"/>
              <a:ext cx="75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r" eaLnBrk="1" hangingPunct="1"/>
              <a:r>
                <a:rPr lang="en-US" altLang="ja-JP" sz="1200"/>
                <a:t>displacement</a:t>
              </a:r>
              <a:endParaRPr lang="en-US" altLang="ja-JP" sz="1200" baseline="-25000"/>
            </a:p>
          </p:txBody>
        </p:sp>
        <p:sp>
          <p:nvSpPr>
            <p:cNvPr id="16397" name="Freeform 20"/>
            <p:cNvSpPr>
              <a:spLocks/>
            </p:cNvSpPr>
            <p:nvPr/>
          </p:nvSpPr>
          <p:spPr bwMode="auto">
            <a:xfrm>
              <a:off x="1202" y="1980"/>
              <a:ext cx="1225" cy="1269"/>
            </a:xfrm>
            <a:custGeom>
              <a:avLst/>
              <a:gdLst>
                <a:gd name="T0" fmla="*/ 0 w 1225"/>
                <a:gd name="T1" fmla="*/ 1269 h 1269"/>
                <a:gd name="T2" fmla="*/ 309 w 1225"/>
                <a:gd name="T3" fmla="*/ 1171 h 1269"/>
                <a:gd name="T4" fmla="*/ 573 w 1225"/>
                <a:gd name="T5" fmla="*/ 1008 h 1269"/>
                <a:gd name="T6" fmla="*/ 790 w 1225"/>
                <a:gd name="T7" fmla="*/ 758 h 1269"/>
                <a:gd name="T8" fmla="*/ 1225 w 1225"/>
                <a:gd name="T9" fmla="*/ 0 h 1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25" h="1269">
                  <a:moveTo>
                    <a:pt x="0" y="1269"/>
                  </a:moveTo>
                  <a:cubicBezTo>
                    <a:pt x="52" y="1253"/>
                    <a:pt x="214" y="1214"/>
                    <a:pt x="309" y="1171"/>
                  </a:cubicBezTo>
                  <a:cubicBezTo>
                    <a:pt x="404" y="1128"/>
                    <a:pt x="493" y="1077"/>
                    <a:pt x="573" y="1008"/>
                  </a:cubicBezTo>
                  <a:cubicBezTo>
                    <a:pt x="653" y="939"/>
                    <a:pt x="681" y="926"/>
                    <a:pt x="790" y="758"/>
                  </a:cubicBezTo>
                  <a:cubicBezTo>
                    <a:pt x="899" y="590"/>
                    <a:pt x="1135" y="158"/>
                    <a:pt x="1225" y="0"/>
                  </a:cubicBez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6390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69AFA42B-15A3-4074-872E-B851FEBFF4EE}" type="slidenum">
              <a:rPr kumimoji="0" lang="en-US" altLang="ja-JP"/>
              <a:pPr eaLnBrk="1" hangingPunct="1"/>
              <a:t>13</a:t>
            </a:fld>
            <a:endParaRPr kumimoji="0" lang="en-US" altLang="ja-JP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Easing Out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Object decelerates, gradual transition from motion to stasis</a:t>
            </a:r>
          </a:p>
          <a:p>
            <a:pPr eaLnBrk="1" hangingPunct="1"/>
            <a:endParaRPr lang="en-US" altLang="ja-JP" smtClean="0"/>
          </a:p>
        </p:txBody>
      </p:sp>
      <p:grpSp>
        <p:nvGrpSpPr>
          <p:cNvPr id="17412" name="Group 4"/>
          <p:cNvGrpSpPr>
            <a:grpSpLocks/>
          </p:cNvGrpSpPr>
          <p:nvPr/>
        </p:nvGrpSpPr>
        <p:grpSpPr bwMode="auto">
          <a:xfrm>
            <a:off x="4500563" y="3068638"/>
            <a:ext cx="2303462" cy="2362200"/>
            <a:chOff x="2835" y="1933"/>
            <a:chExt cx="1451" cy="1488"/>
          </a:xfrm>
        </p:grpSpPr>
        <p:sp>
          <p:nvSpPr>
            <p:cNvPr id="17422" name="Line 5"/>
            <p:cNvSpPr>
              <a:spLocks noChangeShapeType="1"/>
            </p:cNvSpPr>
            <p:nvPr/>
          </p:nvSpPr>
          <p:spPr bwMode="auto">
            <a:xfrm flipV="1">
              <a:off x="3016" y="1933"/>
              <a:ext cx="0" cy="131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423" name="Line 6"/>
            <p:cNvSpPr>
              <a:spLocks noChangeShapeType="1"/>
            </p:cNvSpPr>
            <p:nvPr/>
          </p:nvSpPr>
          <p:spPr bwMode="auto">
            <a:xfrm>
              <a:off x="3016" y="2024"/>
              <a:ext cx="1225" cy="122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424" name="Line 7"/>
            <p:cNvSpPr>
              <a:spLocks noChangeShapeType="1"/>
            </p:cNvSpPr>
            <p:nvPr/>
          </p:nvSpPr>
          <p:spPr bwMode="auto">
            <a:xfrm>
              <a:off x="3016" y="3248"/>
              <a:ext cx="127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425" name="Text Box 8"/>
            <p:cNvSpPr txBox="1">
              <a:spLocks noChangeArrowheads="1"/>
            </p:cNvSpPr>
            <p:nvPr/>
          </p:nvSpPr>
          <p:spPr bwMode="auto">
            <a:xfrm>
              <a:off x="2904" y="3248"/>
              <a:ext cx="2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ja-JP" sz="1200"/>
                <a:t>kf</a:t>
              </a:r>
              <a:r>
                <a:rPr lang="en-US" altLang="ja-JP" sz="1200" baseline="-25000"/>
                <a:t>1</a:t>
              </a:r>
            </a:p>
          </p:txBody>
        </p:sp>
        <p:sp>
          <p:nvSpPr>
            <p:cNvPr id="17426" name="Text Box 9"/>
            <p:cNvSpPr txBox="1">
              <a:spLocks noChangeArrowheads="1"/>
            </p:cNvSpPr>
            <p:nvPr/>
          </p:nvSpPr>
          <p:spPr bwMode="auto">
            <a:xfrm>
              <a:off x="4038" y="3248"/>
              <a:ext cx="2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ja-JP" sz="1200"/>
                <a:t>kf</a:t>
              </a:r>
              <a:r>
                <a:rPr lang="en-US" altLang="ja-JP" sz="1200" baseline="-25000"/>
                <a:t>2</a:t>
              </a:r>
            </a:p>
          </p:txBody>
        </p:sp>
        <p:sp>
          <p:nvSpPr>
            <p:cNvPr id="17427" name="Text Box 10"/>
            <p:cNvSpPr txBox="1">
              <a:spLocks noChangeArrowheads="1"/>
            </p:cNvSpPr>
            <p:nvPr/>
          </p:nvSpPr>
          <p:spPr bwMode="auto">
            <a:xfrm>
              <a:off x="2884" y="1987"/>
              <a:ext cx="17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ja-JP" sz="1200"/>
                <a:t>2</a:t>
              </a:r>
              <a:endParaRPr lang="en-US" altLang="ja-JP" sz="1200" baseline="-25000"/>
            </a:p>
          </p:txBody>
        </p:sp>
        <p:sp>
          <p:nvSpPr>
            <p:cNvPr id="17428" name="Text Box 11"/>
            <p:cNvSpPr txBox="1">
              <a:spLocks noChangeArrowheads="1"/>
            </p:cNvSpPr>
            <p:nvPr/>
          </p:nvSpPr>
          <p:spPr bwMode="auto">
            <a:xfrm rot="-5400000">
              <a:off x="2679" y="2239"/>
              <a:ext cx="48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r" eaLnBrk="1" hangingPunct="1"/>
              <a:r>
                <a:rPr lang="en-US" altLang="ja-JP" sz="1200"/>
                <a:t>velocity</a:t>
              </a:r>
              <a:endParaRPr lang="en-US" altLang="ja-JP" sz="1200" baseline="-25000"/>
            </a:p>
          </p:txBody>
        </p:sp>
      </p:grpSp>
      <p:grpSp>
        <p:nvGrpSpPr>
          <p:cNvPr id="17413" name="Group 12"/>
          <p:cNvGrpSpPr>
            <a:grpSpLocks/>
          </p:cNvGrpSpPr>
          <p:nvPr/>
        </p:nvGrpSpPr>
        <p:grpSpPr bwMode="auto">
          <a:xfrm>
            <a:off x="1619250" y="3068638"/>
            <a:ext cx="2303463" cy="2362200"/>
            <a:chOff x="1020" y="1933"/>
            <a:chExt cx="1451" cy="1488"/>
          </a:xfrm>
        </p:grpSpPr>
        <p:sp>
          <p:nvSpPr>
            <p:cNvPr id="17415" name="Line 13"/>
            <p:cNvSpPr>
              <a:spLocks noChangeShapeType="1"/>
            </p:cNvSpPr>
            <p:nvPr/>
          </p:nvSpPr>
          <p:spPr bwMode="auto">
            <a:xfrm flipV="1">
              <a:off x="1201" y="1933"/>
              <a:ext cx="0" cy="131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416" name="Line 14"/>
            <p:cNvSpPr>
              <a:spLocks noChangeShapeType="1"/>
            </p:cNvSpPr>
            <p:nvPr/>
          </p:nvSpPr>
          <p:spPr bwMode="auto">
            <a:xfrm flipV="1">
              <a:off x="1201" y="1979"/>
              <a:ext cx="1225" cy="1269"/>
            </a:xfrm>
            <a:prstGeom prst="line">
              <a:avLst/>
            </a:prstGeom>
            <a:noFill/>
            <a:ln w="38100">
              <a:solidFill>
                <a:srgbClr val="FF979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417" name="Line 15"/>
            <p:cNvSpPr>
              <a:spLocks noChangeShapeType="1"/>
            </p:cNvSpPr>
            <p:nvPr/>
          </p:nvSpPr>
          <p:spPr bwMode="auto">
            <a:xfrm>
              <a:off x="1201" y="3248"/>
              <a:ext cx="127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418" name="Text Box 16"/>
            <p:cNvSpPr txBox="1">
              <a:spLocks noChangeArrowheads="1"/>
            </p:cNvSpPr>
            <p:nvPr/>
          </p:nvSpPr>
          <p:spPr bwMode="auto">
            <a:xfrm>
              <a:off x="1089" y="3248"/>
              <a:ext cx="2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ja-JP" sz="1200"/>
                <a:t>kf</a:t>
              </a:r>
              <a:r>
                <a:rPr lang="en-US" altLang="ja-JP" sz="1200" baseline="-25000"/>
                <a:t>1</a:t>
              </a:r>
            </a:p>
          </p:txBody>
        </p:sp>
        <p:sp>
          <p:nvSpPr>
            <p:cNvPr id="17419" name="Text Box 17"/>
            <p:cNvSpPr txBox="1">
              <a:spLocks noChangeArrowheads="1"/>
            </p:cNvSpPr>
            <p:nvPr/>
          </p:nvSpPr>
          <p:spPr bwMode="auto">
            <a:xfrm>
              <a:off x="2223" y="3248"/>
              <a:ext cx="2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ja-JP" sz="1200"/>
                <a:t>kf</a:t>
              </a:r>
              <a:r>
                <a:rPr lang="en-US" altLang="ja-JP" sz="1200" baseline="-25000"/>
                <a:t>2</a:t>
              </a:r>
            </a:p>
          </p:txBody>
        </p:sp>
        <p:sp>
          <p:nvSpPr>
            <p:cNvPr id="17420" name="Text Box 18"/>
            <p:cNvSpPr txBox="1">
              <a:spLocks noChangeArrowheads="1"/>
            </p:cNvSpPr>
            <p:nvPr/>
          </p:nvSpPr>
          <p:spPr bwMode="auto">
            <a:xfrm rot="-5400000">
              <a:off x="731" y="2222"/>
              <a:ext cx="75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r" eaLnBrk="1" hangingPunct="1"/>
              <a:r>
                <a:rPr lang="en-US" altLang="ja-JP" sz="1200"/>
                <a:t>displacement</a:t>
              </a:r>
              <a:endParaRPr lang="en-US" altLang="ja-JP" sz="1200" baseline="-25000"/>
            </a:p>
          </p:txBody>
        </p:sp>
        <p:sp>
          <p:nvSpPr>
            <p:cNvPr id="17421" name="Freeform 19"/>
            <p:cNvSpPr>
              <a:spLocks/>
            </p:cNvSpPr>
            <p:nvPr/>
          </p:nvSpPr>
          <p:spPr bwMode="auto">
            <a:xfrm>
              <a:off x="1202" y="1979"/>
              <a:ext cx="1224" cy="1270"/>
            </a:xfrm>
            <a:custGeom>
              <a:avLst/>
              <a:gdLst>
                <a:gd name="T0" fmla="*/ 0 w 1224"/>
                <a:gd name="T1" fmla="*/ 1270 h 1270"/>
                <a:gd name="T2" fmla="*/ 336 w 1224"/>
                <a:gd name="T3" fmla="*/ 718 h 1270"/>
                <a:gd name="T4" fmla="*/ 736 w 1224"/>
                <a:gd name="T5" fmla="*/ 237 h 1270"/>
                <a:gd name="T6" fmla="*/ 1224 w 1224"/>
                <a:gd name="T7" fmla="*/ 0 h 12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24" h="1270">
                  <a:moveTo>
                    <a:pt x="0" y="1270"/>
                  </a:moveTo>
                  <a:cubicBezTo>
                    <a:pt x="56" y="1178"/>
                    <a:pt x="213" y="890"/>
                    <a:pt x="336" y="718"/>
                  </a:cubicBezTo>
                  <a:cubicBezTo>
                    <a:pt x="459" y="546"/>
                    <a:pt x="588" y="357"/>
                    <a:pt x="736" y="237"/>
                  </a:cubicBezTo>
                  <a:cubicBezTo>
                    <a:pt x="884" y="117"/>
                    <a:pt x="1122" y="49"/>
                    <a:pt x="1224" y="0"/>
                  </a:cubicBez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7414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958D299A-4F09-4725-A1E6-78F93AB039E1}" type="slidenum">
              <a:rPr kumimoji="0" lang="en-US" altLang="ja-JP"/>
              <a:pPr eaLnBrk="1" hangingPunct="1"/>
              <a:t>14</a:t>
            </a:fld>
            <a:endParaRPr kumimoji="0" lang="en-US" altLang="ja-JP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Symbols and Instances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47005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ja-JP" sz="2600" smtClean="0"/>
              <a:t>Reusable objects stored in a library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200" smtClean="0"/>
              <a:t>Graphic symbols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200" smtClean="0"/>
              <a:t>Movie clip symbols (self-contained animations within a movie)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200" smtClean="0"/>
              <a:t>If symbol is edited, all its instances updated.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600" smtClean="0"/>
              <a:t>Most graphics APIs support a few geometric </a:t>
            </a:r>
            <a:r>
              <a:rPr lang="en-US" altLang="ja-JP" sz="2600" b="1" smtClean="0"/>
              <a:t>primitives</a:t>
            </a:r>
            <a:r>
              <a:rPr lang="en-US" altLang="ja-JP" sz="2600" smtClean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200" smtClean="0"/>
              <a:t>spheres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200" smtClean="0"/>
              <a:t>cubes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200" smtClean="0"/>
              <a:t>cylinders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600" smtClean="0"/>
              <a:t>These symbols are </a:t>
            </a:r>
            <a:r>
              <a:rPr lang="en-US" altLang="ja-JP" sz="2600" b="1" smtClean="0"/>
              <a:t>instanced</a:t>
            </a:r>
            <a:r>
              <a:rPr lang="en-US" altLang="ja-JP" sz="2600" smtClean="0"/>
              <a:t> using an </a:t>
            </a:r>
            <a:r>
              <a:rPr lang="en-US" altLang="ja-JP" sz="2600" b="1" smtClean="0"/>
              <a:t>instance transformation</a:t>
            </a:r>
            <a:r>
              <a:rPr lang="en-US" altLang="ja-JP" sz="2600" smtClean="0"/>
              <a:t>.</a:t>
            </a:r>
          </a:p>
        </p:txBody>
      </p:sp>
      <p:grpSp>
        <p:nvGrpSpPr>
          <p:cNvPr id="18436" name="Group 4"/>
          <p:cNvGrpSpPr>
            <a:grpSpLocks/>
          </p:cNvGrpSpPr>
          <p:nvPr/>
        </p:nvGrpSpPr>
        <p:grpSpPr bwMode="auto">
          <a:xfrm>
            <a:off x="4090988" y="4292600"/>
            <a:ext cx="696912" cy="965200"/>
            <a:chOff x="987" y="1999"/>
            <a:chExt cx="439" cy="608"/>
          </a:xfrm>
        </p:grpSpPr>
        <p:sp>
          <p:nvSpPr>
            <p:cNvPr id="18448" name="Freeform 5"/>
            <p:cNvSpPr>
              <a:spLocks/>
            </p:cNvSpPr>
            <p:nvPr/>
          </p:nvSpPr>
          <p:spPr bwMode="auto">
            <a:xfrm>
              <a:off x="987" y="2532"/>
              <a:ext cx="74" cy="75"/>
            </a:xfrm>
            <a:custGeom>
              <a:avLst/>
              <a:gdLst>
                <a:gd name="T0" fmla="*/ 0 w 74"/>
                <a:gd name="T1" fmla="*/ 38 h 75"/>
                <a:gd name="T2" fmla="*/ 4 w 74"/>
                <a:gd name="T3" fmla="*/ 24 h 75"/>
                <a:gd name="T4" fmla="*/ 14 w 74"/>
                <a:gd name="T5" fmla="*/ 14 h 75"/>
                <a:gd name="T6" fmla="*/ 23 w 74"/>
                <a:gd name="T7" fmla="*/ 5 h 75"/>
                <a:gd name="T8" fmla="*/ 37 w 74"/>
                <a:gd name="T9" fmla="*/ 0 h 75"/>
                <a:gd name="T10" fmla="*/ 51 w 74"/>
                <a:gd name="T11" fmla="*/ 5 h 75"/>
                <a:gd name="T12" fmla="*/ 65 w 74"/>
                <a:gd name="T13" fmla="*/ 14 h 75"/>
                <a:gd name="T14" fmla="*/ 74 w 74"/>
                <a:gd name="T15" fmla="*/ 24 h 75"/>
                <a:gd name="T16" fmla="*/ 74 w 74"/>
                <a:gd name="T17" fmla="*/ 38 h 75"/>
                <a:gd name="T18" fmla="*/ 74 w 74"/>
                <a:gd name="T19" fmla="*/ 56 h 75"/>
                <a:gd name="T20" fmla="*/ 65 w 74"/>
                <a:gd name="T21" fmla="*/ 66 h 75"/>
                <a:gd name="T22" fmla="*/ 51 w 74"/>
                <a:gd name="T23" fmla="*/ 75 h 75"/>
                <a:gd name="T24" fmla="*/ 37 w 74"/>
                <a:gd name="T25" fmla="*/ 75 h 75"/>
                <a:gd name="T26" fmla="*/ 23 w 74"/>
                <a:gd name="T27" fmla="*/ 75 h 75"/>
                <a:gd name="T28" fmla="*/ 14 w 74"/>
                <a:gd name="T29" fmla="*/ 66 h 75"/>
                <a:gd name="T30" fmla="*/ 4 w 74"/>
                <a:gd name="T31" fmla="*/ 56 h 75"/>
                <a:gd name="T32" fmla="*/ 0 w 74"/>
                <a:gd name="T33" fmla="*/ 38 h 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4" h="75">
                  <a:moveTo>
                    <a:pt x="0" y="38"/>
                  </a:moveTo>
                  <a:lnTo>
                    <a:pt x="4" y="24"/>
                  </a:lnTo>
                  <a:lnTo>
                    <a:pt x="14" y="14"/>
                  </a:lnTo>
                  <a:lnTo>
                    <a:pt x="23" y="5"/>
                  </a:lnTo>
                  <a:lnTo>
                    <a:pt x="37" y="0"/>
                  </a:lnTo>
                  <a:lnTo>
                    <a:pt x="51" y="5"/>
                  </a:lnTo>
                  <a:lnTo>
                    <a:pt x="65" y="14"/>
                  </a:lnTo>
                  <a:lnTo>
                    <a:pt x="74" y="24"/>
                  </a:lnTo>
                  <a:lnTo>
                    <a:pt x="74" y="38"/>
                  </a:lnTo>
                  <a:lnTo>
                    <a:pt x="74" y="56"/>
                  </a:lnTo>
                  <a:lnTo>
                    <a:pt x="65" y="66"/>
                  </a:lnTo>
                  <a:lnTo>
                    <a:pt x="51" y="75"/>
                  </a:lnTo>
                  <a:lnTo>
                    <a:pt x="37" y="75"/>
                  </a:lnTo>
                  <a:lnTo>
                    <a:pt x="23" y="75"/>
                  </a:lnTo>
                  <a:lnTo>
                    <a:pt x="14" y="66"/>
                  </a:lnTo>
                  <a:lnTo>
                    <a:pt x="4" y="56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449" name="Freeform 6"/>
            <p:cNvSpPr>
              <a:spLocks/>
            </p:cNvSpPr>
            <p:nvPr/>
          </p:nvSpPr>
          <p:spPr bwMode="auto">
            <a:xfrm>
              <a:off x="1352" y="2532"/>
              <a:ext cx="74" cy="75"/>
            </a:xfrm>
            <a:custGeom>
              <a:avLst/>
              <a:gdLst>
                <a:gd name="T0" fmla="*/ 0 w 74"/>
                <a:gd name="T1" fmla="*/ 38 h 75"/>
                <a:gd name="T2" fmla="*/ 4 w 74"/>
                <a:gd name="T3" fmla="*/ 24 h 75"/>
                <a:gd name="T4" fmla="*/ 14 w 74"/>
                <a:gd name="T5" fmla="*/ 14 h 75"/>
                <a:gd name="T6" fmla="*/ 23 w 74"/>
                <a:gd name="T7" fmla="*/ 5 h 75"/>
                <a:gd name="T8" fmla="*/ 37 w 74"/>
                <a:gd name="T9" fmla="*/ 0 h 75"/>
                <a:gd name="T10" fmla="*/ 51 w 74"/>
                <a:gd name="T11" fmla="*/ 5 h 75"/>
                <a:gd name="T12" fmla="*/ 65 w 74"/>
                <a:gd name="T13" fmla="*/ 14 h 75"/>
                <a:gd name="T14" fmla="*/ 74 w 74"/>
                <a:gd name="T15" fmla="*/ 24 h 75"/>
                <a:gd name="T16" fmla="*/ 74 w 74"/>
                <a:gd name="T17" fmla="*/ 38 h 75"/>
                <a:gd name="T18" fmla="*/ 74 w 74"/>
                <a:gd name="T19" fmla="*/ 56 h 75"/>
                <a:gd name="T20" fmla="*/ 65 w 74"/>
                <a:gd name="T21" fmla="*/ 66 h 75"/>
                <a:gd name="T22" fmla="*/ 51 w 74"/>
                <a:gd name="T23" fmla="*/ 75 h 75"/>
                <a:gd name="T24" fmla="*/ 37 w 74"/>
                <a:gd name="T25" fmla="*/ 75 h 75"/>
                <a:gd name="T26" fmla="*/ 23 w 74"/>
                <a:gd name="T27" fmla="*/ 75 h 75"/>
                <a:gd name="T28" fmla="*/ 14 w 74"/>
                <a:gd name="T29" fmla="*/ 66 h 75"/>
                <a:gd name="T30" fmla="*/ 4 w 74"/>
                <a:gd name="T31" fmla="*/ 56 h 75"/>
                <a:gd name="T32" fmla="*/ 0 w 74"/>
                <a:gd name="T33" fmla="*/ 38 h 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4" h="75">
                  <a:moveTo>
                    <a:pt x="0" y="38"/>
                  </a:moveTo>
                  <a:lnTo>
                    <a:pt x="4" y="24"/>
                  </a:lnTo>
                  <a:lnTo>
                    <a:pt x="14" y="14"/>
                  </a:lnTo>
                  <a:lnTo>
                    <a:pt x="23" y="5"/>
                  </a:lnTo>
                  <a:lnTo>
                    <a:pt x="37" y="0"/>
                  </a:lnTo>
                  <a:lnTo>
                    <a:pt x="51" y="5"/>
                  </a:lnTo>
                  <a:lnTo>
                    <a:pt x="65" y="14"/>
                  </a:lnTo>
                  <a:lnTo>
                    <a:pt x="74" y="24"/>
                  </a:lnTo>
                  <a:lnTo>
                    <a:pt x="74" y="38"/>
                  </a:lnTo>
                  <a:lnTo>
                    <a:pt x="74" y="56"/>
                  </a:lnTo>
                  <a:lnTo>
                    <a:pt x="65" y="66"/>
                  </a:lnTo>
                  <a:lnTo>
                    <a:pt x="51" y="75"/>
                  </a:lnTo>
                  <a:lnTo>
                    <a:pt x="37" y="75"/>
                  </a:lnTo>
                  <a:lnTo>
                    <a:pt x="23" y="75"/>
                  </a:lnTo>
                  <a:lnTo>
                    <a:pt x="14" y="66"/>
                  </a:lnTo>
                  <a:lnTo>
                    <a:pt x="4" y="56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450" name="Freeform 7"/>
            <p:cNvSpPr>
              <a:spLocks/>
            </p:cNvSpPr>
            <p:nvPr/>
          </p:nvSpPr>
          <p:spPr bwMode="auto">
            <a:xfrm>
              <a:off x="1029" y="1999"/>
              <a:ext cx="365" cy="571"/>
            </a:xfrm>
            <a:custGeom>
              <a:avLst/>
              <a:gdLst>
                <a:gd name="T0" fmla="*/ 0 w 365"/>
                <a:gd name="T1" fmla="*/ 571 h 571"/>
                <a:gd name="T2" fmla="*/ 0 w 365"/>
                <a:gd name="T3" fmla="*/ 196 h 571"/>
                <a:gd name="T4" fmla="*/ 182 w 365"/>
                <a:gd name="T5" fmla="*/ 0 h 571"/>
                <a:gd name="T6" fmla="*/ 365 w 365"/>
                <a:gd name="T7" fmla="*/ 196 h 571"/>
                <a:gd name="T8" fmla="*/ 365 w 365"/>
                <a:gd name="T9" fmla="*/ 571 h 571"/>
                <a:gd name="T10" fmla="*/ 0 w 365"/>
                <a:gd name="T11" fmla="*/ 571 h 5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5" h="571">
                  <a:moveTo>
                    <a:pt x="0" y="571"/>
                  </a:moveTo>
                  <a:lnTo>
                    <a:pt x="0" y="196"/>
                  </a:lnTo>
                  <a:lnTo>
                    <a:pt x="182" y="0"/>
                  </a:lnTo>
                  <a:lnTo>
                    <a:pt x="365" y="196"/>
                  </a:lnTo>
                  <a:lnTo>
                    <a:pt x="365" y="571"/>
                  </a:lnTo>
                  <a:lnTo>
                    <a:pt x="0" y="571"/>
                  </a:lnTo>
                </a:path>
              </a:pathLst>
            </a:custGeom>
            <a:noFill/>
            <a:ln w="523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8437" name="Group 8"/>
          <p:cNvGrpSpPr>
            <a:grpSpLocks/>
          </p:cNvGrpSpPr>
          <p:nvPr/>
        </p:nvGrpSpPr>
        <p:grpSpPr bwMode="auto">
          <a:xfrm rot="-2594703">
            <a:off x="5819775" y="4192588"/>
            <a:ext cx="696913" cy="965200"/>
            <a:chOff x="987" y="1999"/>
            <a:chExt cx="439" cy="608"/>
          </a:xfrm>
        </p:grpSpPr>
        <p:sp>
          <p:nvSpPr>
            <p:cNvPr id="18445" name="Freeform 9"/>
            <p:cNvSpPr>
              <a:spLocks/>
            </p:cNvSpPr>
            <p:nvPr/>
          </p:nvSpPr>
          <p:spPr bwMode="auto">
            <a:xfrm>
              <a:off x="987" y="2532"/>
              <a:ext cx="74" cy="75"/>
            </a:xfrm>
            <a:custGeom>
              <a:avLst/>
              <a:gdLst>
                <a:gd name="T0" fmla="*/ 0 w 74"/>
                <a:gd name="T1" fmla="*/ 38 h 75"/>
                <a:gd name="T2" fmla="*/ 4 w 74"/>
                <a:gd name="T3" fmla="*/ 24 h 75"/>
                <a:gd name="T4" fmla="*/ 14 w 74"/>
                <a:gd name="T5" fmla="*/ 14 h 75"/>
                <a:gd name="T6" fmla="*/ 23 w 74"/>
                <a:gd name="T7" fmla="*/ 5 h 75"/>
                <a:gd name="T8" fmla="*/ 37 w 74"/>
                <a:gd name="T9" fmla="*/ 0 h 75"/>
                <a:gd name="T10" fmla="*/ 51 w 74"/>
                <a:gd name="T11" fmla="*/ 5 h 75"/>
                <a:gd name="T12" fmla="*/ 65 w 74"/>
                <a:gd name="T13" fmla="*/ 14 h 75"/>
                <a:gd name="T14" fmla="*/ 74 w 74"/>
                <a:gd name="T15" fmla="*/ 24 h 75"/>
                <a:gd name="T16" fmla="*/ 74 w 74"/>
                <a:gd name="T17" fmla="*/ 38 h 75"/>
                <a:gd name="T18" fmla="*/ 74 w 74"/>
                <a:gd name="T19" fmla="*/ 56 h 75"/>
                <a:gd name="T20" fmla="*/ 65 w 74"/>
                <a:gd name="T21" fmla="*/ 66 h 75"/>
                <a:gd name="T22" fmla="*/ 51 w 74"/>
                <a:gd name="T23" fmla="*/ 75 h 75"/>
                <a:gd name="T24" fmla="*/ 37 w 74"/>
                <a:gd name="T25" fmla="*/ 75 h 75"/>
                <a:gd name="T26" fmla="*/ 23 w 74"/>
                <a:gd name="T27" fmla="*/ 75 h 75"/>
                <a:gd name="T28" fmla="*/ 14 w 74"/>
                <a:gd name="T29" fmla="*/ 66 h 75"/>
                <a:gd name="T30" fmla="*/ 4 w 74"/>
                <a:gd name="T31" fmla="*/ 56 h 75"/>
                <a:gd name="T32" fmla="*/ 0 w 74"/>
                <a:gd name="T33" fmla="*/ 38 h 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4" h="75">
                  <a:moveTo>
                    <a:pt x="0" y="38"/>
                  </a:moveTo>
                  <a:lnTo>
                    <a:pt x="4" y="24"/>
                  </a:lnTo>
                  <a:lnTo>
                    <a:pt x="14" y="14"/>
                  </a:lnTo>
                  <a:lnTo>
                    <a:pt x="23" y="5"/>
                  </a:lnTo>
                  <a:lnTo>
                    <a:pt x="37" y="0"/>
                  </a:lnTo>
                  <a:lnTo>
                    <a:pt x="51" y="5"/>
                  </a:lnTo>
                  <a:lnTo>
                    <a:pt x="65" y="14"/>
                  </a:lnTo>
                  <a:lnTo>
                    <a:pt x="74" y="24"/>
                  </a:lnTo>
                  <a:lnTo>
                    <a:pt x="74" y="38"/>
                  </a:lnTo>
                  <a:lnTo>
                    <a:pt x="74" y="56"/>
                  </a:lnTo>
                  <a:lnTo>
                    <a:pt x="65" y="66"/>
                  </a:lnTo>
                  <a:lnTo>
                    <a:pt x="51" y="75"/>
                  </a:lnTo>
                  <a:lnTo>
                    <a:pt x="37" y="75"/>
                  </a:lnTo>
                  <a:lnTo>
                    <a:pt x="23" y="75"/>
                  </a:lnTo>
                  <a:lnTo>
                    <a:pt x="14" y="66"/>
                  </a:lnTo>
                  <a:lnTo>
                    <a:pt x="4" y="56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446" name="Freeform 10"/>
            <p:cNvSpPr>
              <a:spLocks/>
            </p:cNvSpPr>
            <p:nvPr/>
          </p:nvSpPr>
          <p:spPr bwMode="auto">
            <a:xfrm>
              <a:off x="1352" y="2532"/>
              <a:ext cx="74" cy="75"/>
            </a:xfrm>
            <a:custGeom>
              <a:avLst/>
              <a:gdLst>
                <a:gd name="T0" fmla="*/ 0 w 74"/>
                <a:gd name="T1" fmla="*/ 38 h 75"/>
                <a:gd name="T2" fmla="*/ 4 w 74"/>
                <a:gd name="T3" fmla="*/ 24 h 75"/>
                <a:gd name="T4" fmla="*/ 14 w 74"/>
                <a:gd name="T5" fmla="*/ 14 h 75"/>
                <a:gd name="T6" fmla="*/ 23 w 74"/>
                <a:gd name="T7" fmla="*/ 5 h 75"/>
                <a:gd name="T8" fmla="*/ 37 w 74"/>
                <a:gd name="T9" fmla="*/ 0 h 75"/>
                <a:gd name="T10" fmla="*/ 51 w 74"/>
                <a:gd name="T11" fmla="*/ 5 h 75"/>
                <a:gd name="T12" fmla="*/ 65 w 74"/>
                <a:gd name="T13" fmla="*/ 14 h 75"/>
                <a:gd name="T14" fmla="*/ 74 w 74"/>
                <a:gd name="T15" fmla="*/ 24 h 75"/>
                <a:gd name="T16" fmla="*/ 74 w 74"/>
                <a:gd name="T17" fmla="*/ 38 h 75"/>
                <a:gd name="T18" fmla="*/ 74 w 74"/>
                <a:gd name="T19" fmla="*/ 56 h 75"/>
                <a:gd name="T20" fmla="*/ 65 w 74"/>
                <a:gd name="T21" fmla="*/ 66 h 75"/>
                <a:gd name="T22" fmla="*/ 51 w 74"/>
                <a:gd name="T23" fmla="*/ 75 h 75"/>
                <a:gd name="T24" fmla="*/ 37 w 74"/>
                <a:gd name="T25" fmla="*/ 75 h 75"/>
                <a:gd name="T26" fmla="*/ 23 w 74"/>
                <a:gd name="T27" fmla="*/ 75 h 75"/>
                <a:gd name="T28" fmla="*/ 14 w 74"/>
                <a:gd name="T29" fmla="*/ 66 h 75"/>
                <a:gd name="T30" fmla="*/ 4 w 74"/>
                <a:gd name="T31" fmla="*/ 56 h 75"/>
                <a:gd name="T32" fmla="*/ 0 w 74"/>
                <a:gd name="T33" fmla="*/ 38 h 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4" h="75">
                  <a:moveTo>
                    <a:pt x="0" y="38"/>
                  </a:moveTo>
                  <a:lnTo>
                    <a:pt x="4" y="24"/>
                  </a:lnTo>
                  <a:lnTo>
                    <a:pt x="14" y="14"/>
                  </a:lnTo>
                  <a:lnTo>
                    <a:pt x="23" y="5"/>
                  </a:lnTo>
                  <a:lnTo>
                    <a:pt x="37" y="0"/>
                  </a:lnTo>
                  <a:lnTo>
                    <a:pt x="51" y="5"/>
                  </a:lnTo>
                  <a:lnTo>
                    <a:pt x="65" y="14"/>
                  </a:lnTo>
                  <a:lnTo>
                    <a:pt x="74" y="24"/>
                  </a:lnTo>
                  <a:lnTo>
                    <a:pt x="74" y="38"/>
                  </a:lnTo>
                  <a:lnTo>
                    <a:pt x="74" y="56"/>
                  </a:lnTo>
                  <a:lnTo>
                    <a:pt x="65" y="66"/>
                  </a:lnTo>
                  <a:lnTo>
                    <a:pt x="51" y="75"/>
                  </a:lnTo>
                  <a:lnTo>
                    <a:pt x="37" y="75"/>
                  </a:lnTo>
                  <a:lnTo>
                    <a:pt x="23" y="75"/>
                  </a:lnTo>
                  <a:lnTo>
                    <a:pt x="14" y="66"/>
                  </a:lnTo>
                  <a:lnTo>
                    <a:pt x="4" y="56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447" name="Freeform 11"/>
            <p:cNvSpPr>
              <a:spLocks/>
            </p:cNvSpPr>
            <p:nvPr/>
          </p:nvSpPr>
          <p:spPr bwMode="auto">
            <a:xfrm>
              <a:off x="1029" y="1999"/>
              <a:ext cx="365" cy="571"/>
            </a:xfrm>
            <a:custGeom>
              <a:avLst/>
              <a:gdLst>
                <a:gd name="T0" fmla="*/ 0 w 365"/>
                <a:gd name="T1" fmla="*/ 571 h 571"/>
                <a:gd name="T2" fmla="*/ 0 w 365"/>
                <a:gd name="T3" fmla="*/ 196 h 571"/>
                <a:gd name="T4" fmla="*/ 182 w 365"/>
                <a:gd name="T5" fmla="*/ 0 h 571"/>
                <a:gd name="T6" fmla="*/ 365 w 365"/>
                <a:gd name="T7" fmla="*/ 196 h 571"/>
                <a:gd name="T8" fmla="*/ 365 w 365"/>
                <a:gd name="T9" fmla="*/ 571 h 571"/>
                <a:gd name="T10" fmla="*/ 0 w 365"/>
                <a:gd name="T11" fmla="*/ 571 h 5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5" h="571">
                  <a:moveTo>
                    <a:pt x="0" y="571"/>
                  </a:moveTo>
                  <a:lnTo>
                    <a:pt x="0" y="196"/>
                  </a:lnTo>
                  <a:lnTo>
                    <a:pt x="182" y="0"/>
                  </a:lnTo>
                  <a:lnTo>
                    <a:pt x="365" y="196"/>
                  </a:lnTo>
                  <a:lnTo>
                    <a:pt x="365" y="571"/>
                  </a:lnTo>
                  <a:lnTo>
                    <a:pt x="0" y="571"/>
                  </a:lnTo>
                </a:path>
              </a:pathLst>
            </a:custGeom>
            <a:noFill/>
            <a:ln w="523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8438" name="Group 12"/>
          <p:cNvGrpSpPr>
            <a:grpSpLocks noChangeAspect="1"/>
          </p:cNvGrpSpPr>
          <p:nvPr/>
        </p:nvGrpSpPr>
        <p:grpSpPr bwMode="auto">
          <a:xfrm rot="-2594703">
            <a:off x="7823200" y="4530725"/>
            <a:ext cx="349250" cy="482600"/>
            <a:chOff x="987" y="1999"/>
            <a:chExt cx="439" cy="608"/>
          </a:xfrm>
        </p:grpSpPr>
        <p:sp>
          <p:nvSpPr>
            <p:cNvPr id="18442" name="Freeform 13"/>
            <p:cNvSpPr>
              <a:spLocks noChangeAspect="1"/>
            </p:cNvSpPr>
            <p:nvPr/>
          </p:nvSpPr>
          <p:spPr bwMode="auto">
            <a:xfrm>
              <a:off x="987" y="2532"/>
              <a:ext cx="74" cy="75"/>
            </a:xfrm>
            <a:custGeom>
              <a:avLst/>
              <a:gdLst>
                <a:gd name="T0" fmla="*/ 0 w 74"/>
                <a:gd name="T1" fmla="*/ 38 h 75"/>
                <a:gd name="T2" fmla="*/ 4 w 74"/>
                <a:gd name="T3" fmla="*/ 24 h 75"/>
                <a:gd name="T4" fmla="*/ 14 w 74"/>
                <a:gd name="T5" fmla="*/ 14 h 75"/>
                <a:gd name="T6" fmla="*/ 23 w 74"/>
                <a:gd name="T7" fmla="*/ 5 h 75"/>
                <a:gd name="T8" fmla="*/ 37 w 74"/>
                <a:gd name="T9" fmla="*/ 0 h 75"/>
                <a:gd name="T10" fmla="*/ 51 w 74"/>
                <a:gd name="T11" fmla="*/ 5 h 75"/>
                <a:gd name="T12" fmla="*/ 65 w 74"/>
                <a:gd name="T13" fmla="*/ 14 h 75"/>
                <a:gd name="T14" fmla="*/ 74 w 74"/>
                <a:gd name="T15" fmla="*/ 24 h 75"/>
                <a:gd name="T16" fmla="*/ 74 w 74"/>
                <a:gd name="T17" fmla="*/ 38 h 75"/>
                <a:gd name="T18" fmla="*/ 74 w 74"/>
                <a:gd name="T19" fmla="*/ 56 h 75"/>
                <a:gd name="T20" fmla="*/ 65 w 74"/>
                <a:gd name="T21" fmla="*/ 66 h 75"/>
                <a:gd name="T22" fmla="*/ 51 w 74"/>
                <a:gd name="T23" fmla="*/ 75 h 75"/>
                <a:gd name="T24" fmla="*/ 37 w 74"/>
                <a:gd name="T25" fmla="*/ 75 h 75"/>
                <a:gd name="T26" fmla="*/ 23 w 74"/>
                <a:gd name="T27" fmla="*/ 75 h 75"/>
                <a:gd name="T28" fmla="*/ 14 w 74"/>
                <a:gd name="T29" fmla="*/ 66 h 75"/>
                <a:gd name="T30" fmla="*/ 4 w 74"/>
                <a:gd name="T31" fmla="*/ 56 h 75"/>
                <a:gd name="T32" fmla="*/ 0 w 74"/>
                <a:gd name="T33" fmla="*/ 38 h 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4" h="75">
                  <a:moveTo>
                    <a:pt x="0" y="38"/>
                  </a:moveTo>
                  <a:lnTo>
                    <a:pt x="4" y="24"/>
                  </a:lnTo>
                  <a:lnTo>
                    <a:pt x="14" y="14"/>
                  </a:lnTo>
                  <a:lnTo>
                    <a:pt x="23" y="5"/>
                  </a:lnTo>
                  <a:lnTo>
                    <a:pt x="37" y="0"/>
                  </a:lnTo>
                  <a:lnTo>
                    <a:pt x="51" y="5"/>
                  </a:lnTo>
                  <a:lnTo>
                    <a:pt x="65" y="14"/>
                  </a:lnTo>
                  <a:lnTo>
                    <a:pt x="74" y="24"/>
                  </a:lnTo>
                  <a:lnTo>
                    <a:pt x="74" y="38"/>
                  </a:lnTo>
                  <a:lnTo>
                    <a:pt x="74" y="56"/>
                  </a:lnTo>
                  <a:lnTo>
                    <a:pt x="65" y="66"/>
                  </a:lnTo>
                  <a:lnTo>
                    <a:pt x="51" y="75"/>
                  </a:lnTo>
                  <a:lnTo>
                    <a:pt x="37" y="75"/>
                  </a:lnTo>
                  <a:lnTo>
                    <a:pt x="23" y="75"/>
                  </a:lnTo>
                  <a:lnTo>
                    <a:pt x="14" y="66"/>
                  </a:lnTo>
                  <a:lnTo>
                    <a:pt x="4" y="56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443" name="Freeform 14"/>
            <p:cNvSpPr>
              <a:spLocks noChangeAspect="1"/>
            </p:cNvSpPr>
            <p:nvPr/>
          </p:nvSpPr>
          <p:spPr bwMode="auto">
            <a:xfrm>
              <a:off x="1352" y="2532"/>
              <a:ext cx="74" cy="75"/>
            </a:xfrm>
            <a:custGeom>
              <a:avLst/>
              <a:gdLst>
                <a:gd name="T0" fmla="*/ 0 w 74"/>
                <a:gd name="T1" fmla="*/ 38 h 75"/>
                <a:gd name="T2" fmla="*/ 4 w 74"/>
                <a:gd name="T3" fmla="*/ 24 h 75"/>
                <a:gd name="T4" fmla="*/ 14 w 74"/>
                <a:gd name="T5" fmla="*/ 14 h 75"/>
                <a:gd name="T6" fmla="*/ 23 w 74"/>
                <a:gd name="T7" fmla="*/ 5 h 75"/>
                <a:gd name="T8" fmla="*/ 37 w 74"/>
                <a:gd name="T9" fmla="*/ 0 h 75"/>
                <a:gd name="T10" fmla="*/ 51 w 74"/>
                <a:gd name="T11" fmla="*/ 5 h 75"/>
                <a:gd name="T12" fmla="*/ 65 w 74"/>
                <a:gd name="T13" fmla="*/ 14 h 75"/>
                <a:gd name="T14" fmla="*/ 74 w 74"/>
                <a:gd name="T15" fmla="*/ 24 h 75"/>
                <a:gd name="T16" fmla="*/ 74 w 74"/>
                <a:gd name="T17" fmla="*/ 38 h 75"/>
                <a:gd name="T18" fmla="*/ 74 w 74"/>
                <a:gd name="T19" fmla="*/ 56 h 75"/>
                <a:gd name="T20" fmla="*/ 65 w 74"/>
                <a:gd name="T21" fmla="*/ 66 h 75"/>
                <a:gd name="T22" fmla="*/ 51 w 74"/>
                <a:gd name="T23" fmla="*/ 75 h 75"/>
                <a:gd name="T24" fmla="*/ 37 w 74"/>
                <a:gd name="T25" fmla="*/ 75 h 75"/>
                <a:gd name="T26" fmla="*/ 23 w 74"/>
                <a:gd name="T27" fmla="*/ 75 h 75"/>
                <a:gd name="T28" fmla="*/ 14 w 74"/>
                <a:gd name="T29" fmla="*/ 66 h 75"/>
                <a:gd name="T30" fmla="*/ 4 w 74"/>
                <a:gd name="T31" fmla="*/ 56 h 75"/>
                <a:gd name="T32" fmla="*/ 0 w 74"/>
                <a:gd name="T33" fmla="*/ 38 h 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4" h="75">
                  <a:moveTo>
                    <a:pt x="0" y="38"/>
                  </a:moveTo>
                  <a:lnTo>
                    <a:pt x="4" y="24"/>
                  </a:lnTo>
                  <a:lnTo>
                    <a:pt x="14" y="14"/>
                  </a:lnTo>
                  <a:lnTo>
                    <a:pt x="23" y="5"/>
                  </a:lnTo>
                  <a:lnTo>
                    <a:pt x="37" y="0"/>
                  </a:lnTo>
                  <a:lnTo>
                    <a:pt x="51" y="5"/>
                  </a:lnTo>
                  <a:lnTo>
                    <a:pt x="65" y="14"/>
                  </a:lnTo>
                  <a:lnTo>
                    <a:pt x="74" y="24"/>
                  </a:lnTo>
                  <a:lnTo>
                    <a:pt x="74" y="38"/>
                  </a:lnTo>
                  <a:lnTo>
                    <a:pt x="74" y="56"/>
                  </a:lnTo>
                  <a:lnTo>
                    <a:pt x="65" y="66"/>
                  </a:lnTo>
                  <a:lnTo>
                    <a:pt x="51" y="75"/>
                  </a:lnTo>
                  <a:lnTo>
                    <a:pt x="37" y="75"/>
                  </a:lnTo>
                  <a:lnTo>
                    <a:pt x="23" y="75"/>
                  </a:lnTo>
                  <a:lnTo>
                    <a:pt x="14" y="66"/>
                  </a:lnTo>
                  <a:lnTo>
                    <a:pt x="4" y="56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444" name="Freeform 15"/>
            <p:cNvSpPr>
              <a:spLocks noChangeAspect="1"/>
            </p:cNvSpPr>
            <p:nvPr/>
          </p:nvSpPr>
          <p:spPr bwMode="auto">
            <a:xfrm>
              <a:off x="1029" y="1999"/>
              <a:ext cx="365" cy="571"/>
            </a:xfrm>
            <a:custGeom>
              <a:avLst/>
              <a:gdLst>
                <a:gd name="T0" fmla="*/ 0 w 365"/>
                <a:gd name="T1" fmla="*/ 571 h 571"/>
                <a:gd name="T2" fmla="*/ 0 w 365"/>
                <a:gd name="T3" fmla="*/ 196 h 571"/>
                <a:gd name="T4" fmla="*/ 182 w 365"/>
                <a:gd name="T5" fmla="*/ 0 h 571"/>
                <a:gd name="T6" fmla="*/ 365 w 365"/>
                <a:gd name="T7" fmla="*/ 196 h 571"/>
                <a:gd name="T8" fmla="*/ 365 w 365"/>
                <a:gd name="T9" fmla="*/ 571 h 571"/>
                <a:gd name="T10" fmla="*/ 0 w 365"/>
                <a:gd name="T11" fmla="*/ 571 h 5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5" h="571">
                  <a:moveTo>
                    <a:pt x="0" y="571"/>
                  </a:moveTo>
                  <a:lnTo>
                    <a:pt x="0" y="196"/>
                  </a:lnTo>
                  <a:lnTo>
                    <a:pt x="182" y="0"/>
                  </a:lnTo>
                  <a:lnTo>
                    <a:pt x="365" y="196"/>
                  </a:lnTo>
                  <a:lnTo>
                    <a:pt x="365" y="571"/>
                  </a:lnTo>
                  <a:lnTo>
                    <a:pt x="0" y="571"/>
                  </a:lnTo>
                </a:path>
              </a:pathLst>
            </a:custGeom>
            <a:noFill/>
            <a:ln w="523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8439" name="AutoShape 16"/>
          <p:cNvSpPr>
            <a:spLocks noChangeArrowheads="1"/>
          </p:cNvSpPr>
          <p:nvPr/>
        </p:nvSpPr>
        <p:spPr bwMode="auto">
          <a:xfrm>
            <a:off x="4930775" y="4437063"/>
            <a:ext cx="649288" cy="576262"/>
          </a:xfrm>
          <a:prstGeom prst="rightArrow">
            <a:avLst>
              <a:gd name="adj1" fmla="val 50000"/>
              <a:gd name="adj2" fmla="val 2816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440" name="AutoShape 17"/>
          <p:cNvSpPr>
            <a:spLocks noChangeArrowheads="1"/>
          </p:cNvSpPr>
          <p:nvPr/>
        </p:nvSpPr>
        <p:spPr bwMode="auto">
          <a:xfrm>
            <a:off x="6875463" y="4437063"/>
            <a:ext cx="649287" cy="576262"/>
          </a:xfrm>
          <a:prstGeom prst="rightArrow">
            <a:avLst>
              <a:gd name="adj1" fmla="val 50000"/>
              <a:gd name="adj2" fmla="val 2816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441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55BA5006-2CC0-4EC3-AFED-DF8A918AEAAB}" type="slidenum">
              <a:rPr kumimoji="0" lang="en-US" altLang="ja-JP"/>
              <a:pPr eaLnBrk="1" hangingPunct="1"/>
              <a:t>15</a:t>
            </a:fld>
            <a:endParaRPr kumimoji="0" lang="en-US" altLang="ja-JP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Motion Tweening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Object is placed in a key frame</a:t>
            </a:r>
          </a:p>
          <a:p>
            <a:pPr eaLnBrk="1" hangingPunct="1"/>
            <a:r>
              <a:rPr lang="en-US" altLang="ja-JP" smtClean="0"/>
              <a:t>Create Motion Tween</a:t>
            </a:r>
          </a:p>
          <a:p>
            <a:pPr lvl="1" eaLnBrk="1" hangingPunct="1"/>
            <a:r>
              <a:rPr lang="en-US" altLang="ja-JP" smtClean="0"/>
              <a:t>Object is turned into a symbol</a:t>
            </a:r>
          </a:p>
          <a:p>
            <a:pPr eaLnBrk="1" hangingPunct="1"/>
            <a:r>
              <a:rPr lang="en-US" altLang="ja-JP" smtClean="0"/>
              <a:t>Add key frame at end of tweened sequence and move or transform object</a:t>
            </a:r>
          </a:p>
          <a:p>
            <a:pPr eaLnBrk="1" hangingPunct="1"/>
            <a:r>
              <a:rPr lang="en-US" altLang="ja-JP" smtClean="0"/>
              <a:t>Motion in intermediate frames is interpolated (</a:t>
            </a:r>
            <a:r>
              <a:rPr lang="en-US" altLang="ja-JP" i="1" smtClean="0"/>
              <a:t>tweened)</a:t>
            </a:r>
            <a:endParaRPr lang="en-US" altLang="ja-JP" smtClean="0"/>
          </a:p>
        </p:txBody>
      </p:sp>
      <p:sp>
        <p:nvSpPr>
          <p:cNvPr id="19460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00B5D20B-B3E7-4A7E-82D8-50919A2C2890}" type="slidenum">
              <a:rPr kumimoji="0" lang="en-US" altLang="ja-JP"/>
              <a:pPr eaLnBrk="1" hangingPunct="1"/>
              <a:t>16</a:t>
            </a:fld>
            <a:endParaRPr kumimoji="0" lang="en-US" altLang="ja-JP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Shape Tweening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Also called </a:t>
            </a:r>
            <a:r>
              <a:rPr lang="en-US" altLang="ja-JP" i="1" smtClean="0"/>
              <a:t>morphing</a:t>
            </a:r>
          </a:p>
          <a:p>
            <a:pPr lvl="1" eaLnBrk="1" hangingPunct="1"/>
            <a:r>
              <a:rPr lang="en-US" altLang="ja-JP" smtClean="0"/>
              <a:t>Shapes of graphical objects are transformed in between key frames</a:t>
            </a:r>
          </a:p>
          <a:p>
            <a:pPr lvl="1" eaLnBrk="1" hangingPunct="1"/>
            <a:r>
              <a:rPr lang="en-US" altLang="ja-JP" smtClean="0"/>
              <a:t>Have to generate the interpolated frames, so resulting animation file is bigger than when motion tweening is used</a:t>
            </a:r>
          </a:p>
        </p:txBody>
      </p:sp>
      <p:sp>
        <p:nvSpPr>
          <p:cNvPr id="20484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FCAB359E-4D0F-4F61-B5FF-32A9DEE0D28B}" type="slidenum">
              <a:rPr kumimoji="0" lang="en-US" altLang="ja-JP"/>
              <a:pPr eaLnBrk="1" hangingPunct="1"/>
              <a:t>17</a:t>
            </a:fld>
            <a:endParaRPr kumimoji="0" lang="en-US" altLang="ja-JP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Image </a:t>
            </a:r>
            <a:r>
              <a:rPr lang="en-US" altLang="ja-JP" smtClean="0"/>
              <a:t>M</a:t>
            </a:r>
            <a:r>
              <a:rPr lang="en-US" altLang="zh-TW" smtClean="0"/>
              <a:t>orphing</a:t>
            </a:r>
          </a:p>
        </p:txBody>
      </p:sp>
      <p:sp>
        <p:nvSpPr>
          <p:cNvPr id="89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1892300"/>
          </a:xfrm>
        </p:spPr>
        <p:txBody>
          <a:bodyPr/>
          <a:lstStyle/>
          <a:p>
            <a:pPr eaLnBrk="1" hangingPunct="1"/>
            <a:r>
              <a:rPr lang="en-US" altLang="zh-TW" sz="2200" smtClean="0"/>
              <a:t>The goal is to synthesize a fluid transformation from one image to another.</a:t>
            </a:r>
            <a:endParaRPr lang="en-US" altLang="ja-JP" sz="2200" smtClean="0"/>
          </a:p>
          <a:p>
            <a:pPr eaLnBrk="1" hangingPunct="1"/>
            <a:r>
              <a:rPr lang="en-US" altLang="zh-TW" sz="2200" smtClean="0"/>
              <a:t>Cross dissolving is a common transition between cuts, but it is not good for morphing because of the ghosting effects.</a:t>
            </a:r>
          </a:p>
        </p:txBody>
      </p:sp>
      <p:grpSp>
        <p:nvGrpSpPr>
          <p:cNvPr id="21508" name="Group 4"/>
          <p:cNvGrpSpPr>
            <a:grpSpLocks/>
          </p:cNvGrpSpPr>
          <p:nvPr/>
        </p:nvGrpSpPr>
        <p:grpSpPr bwMode="auto">
          <a:xfrm>
            <a:off x="107950" y="3575050"/>
            <a:ext cx="2940050" cy="2706688"/>
            <a:chOff x="68" y="2252"/>
            <a:chExt cx="1852" cy="1705"/>
          </a:xfrm>
        </p:grpSpPr>
        <p:pic>
          <p:nvPicPr>
            <p:cNvPr id="21518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252"/>
              <a:ext cx="1852" cy="1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519" name="Rectangle 6"/>
            <p:cNvSpPr>
              <a:spLocks noChangeArrowheads="1"/>
            </p:cNvSpPr>
            <p:nvPr/>
          </p:nvSpPr>
          <p:spPr bwMode="auto">
            <a:xfrm>
              <a:off x="385" y="3657"/>
              <a:ext cx="1134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69900" indent="-4699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altLang="zh-TW" sz="2400"/>
                <a:t>image #1</a:t>
              </a:r>
            </a:p>
          </p:txBody>
        </p:sp>
      </p:grpSp>
      <p:grpSp>
        <p:nvGrpSpPr>
          <p:cNvPr id="21509" name="Group 7"/>
          <p:cNvGrpSpPr>
            <a:grpSpLocks/>
          </p:cNvGrpSpPr>
          <p:nvPr/>
        </p:nvGrpSpPr>
        <p:grpSpPr bwMode="auto">
          <a:xfrm>
            <a:off x="6115050" y="3575050"/>
            <a:ext cx="2922588" cy="2662238"/>
            <a:chOff x="3852" y="2252"/>
            <a:chExt cx="1841" cy="1677"/>
          </a:xfrm>
        </p:grpSpPr>
        <p:pic>
          <p:nvPicPr>
            <p:cNvPr id="21516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2" y="2252"/>
              <a:ext cx="1841" cy="1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517" name="Rectangle 9"/>
            <p:cNvSpPr>
              <a:spLocks noChangeArrowheads="1"/>
            </p:cNvSpPr>
            <p:nvPr/>
          </p:nvSpPr>
          <p:spPr bwMode="auto">
            <a:xfrm>
              <a:off x="4195" y="3629"/>
              <a:ext cx="1134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69900" indent="-4699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altLang="zh-TW" sz="2400"/>
                <a:t>image #2</a:t>
              </a:r>
            </a:p>
          </p:txBody>
        </p:sp>
      </p:grpSp>
      <p:grpSp>
        <p:nvGrpSpPr>
          <p:cNvPr id="892938" name="Group 10"/>
          <p:cNvGrpSpPr>
            <a:grpSpLocks/>
          </p:cNvGrpSpPr>
          <p:nvPr/>
        </p:nvGrpSpPr>
        <p:grpSpPr bwMode="auto">
          <a:xfrm>
            <a:off x="446088" y="2060575"/>
            <a:ext cx="8229600" cy="4221163"/>
            <a:chOff x="281" y="1298"/>
            <a:chExt cx="5184" cy="2659"/>
          </a:xfrm>
        </p:grpSpPr>
        <p:grpSp>
          <p:nvGrpSpPr>
            <p:cNvPr id="21512" name="Group 11"/>
            <p:cNvGrpSpPr>
              <a:grpSpLocks/>
            </p:cNvGrpSpPr>
            <p:nvPr/>
          </p:nvGrpSpPr>
          <p:grpSpPr bwMode="auto">
            <a:xfrm>
              <a:off x="1973" y="2252"/>
              <a:ext cx="1841" cy="1705"/>
              <a:chOff x="1973" y="2252"/>
              <a:chExt cx="1841" cy="1705"/>
            </a:xfrm>
          </p:grpSpPr>
          <p:pic>
            <p:nvPicPr>
              <p:cNvPr id="21514" name="Picture 1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3" y="2252"/>
                <a:ext cx="1841" cy="13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515" name="Rectangle 13"/>
              <p:cNvSpPr>
                <a:spLocks noChangeArrowheads="1"/>
              </p:cNvSpPr>
              <p:nvPr/>
            </p:nvSpPr>
            <p:spPr bwMode="auto">
              <a:xfrm>
                <a:off x="2336" y="3657"/>
                <a:ext cx="1134" cy="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469900" indent="-469900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None/>
                </a:pPr>
                <a:r>
                  <a:rPr lang="en-US" altLang="zh-TW" sz="2400"/>
                  <a:t>dissolving</a:t>
                </a:r>
              </a:p>
            </p:txBody>
          </p:sp>
        </p:grpSp>
        <p:sp>
          <p:nvSpPr>
            <p:cNvPr id="21513" name="Rectangle 14"/>
            <p:cNvSpPr>
              <a:spLocks noChangeArrowheads="1"/>
            </p:cNvSpPr>
            <p:nvPr/>
          </p:nvSpPr>
          <p:spPr bwMode="auto">
            <a:xfrm>
              <a:off x="281" y="1298"/>
              <a:ext cx="5184" cy="9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69900" indent="-4699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</a:pPr>
              <a:endParaRPr lang="zh-TW" altLang="en-US" sz="3000"/>
            </a:p>
          </p:txBody>
        </p:sp>
      </p:grpSp>
      <p:sp>
        <p:nvSpPr>
          <p:cNvPr id="21511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9C4E5AAC-E8B8-430A-B975-386A13944CC3}" type="slidenum">
              <a:rPr kumimoji="0" lang="en-US" altLang="ja-JP"/>
              <a:pPr eaLnBrk="1" hangingPunct="1"/>
              <a:t>18</a:t>
            </a:fld>
            <a:endParaRPr kumimoji="0"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2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9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Computer Animation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Traditional </a:t>
            </a:r>
            <a:r>
              <a:rPr lang="en-US" altLang="ja-JP" dirty="0" smtClean="0"/>
              <a:t>Animation</a:t>
            </a:r>
          </a:p>
          <a:p>
            <a:pPr eaLnBrk="1" hangingPunct="1"/>
            <a:r>
              <a:rPr lang="en-US" altLang="ja-JP" dirty="0" smtClean="0"/>
              <a:t>Key-Frame Animation</a:t>
            </a:r>
          </a:p>
          <a:p>
            <a:pPr eaLnBrk="1" hangingPunct="1"/>
            <a:r>
              <a:rPr lang="en-US" altLang="zh-TW" dirty="0" smtClean="0"/>
              <a:t>Hierarchical </a:t>
            </a:r>
            <a:r>
              <a:rPr lang="en-US" altLang="ja-JP" dirty="0" smtClean="0"/>
              <a:t>M</a:t>
            </a:r>
            <a:r>
              <a:rPr lang="en-US" altLang="zh-TW" dirty="0" smtClean="0"/>
              <a:t>odeling</a:t>
            </a:r>
            <a:endParaRPr lang="en-US" altLang="ja-JP" dirty="0" smtClean="0"/>
          </a:p>
          <a:p>
            <a:pPr eaLnBrk="1" hangingPunct="1"/>
            <a:r>
              <a:rPr lang="en-US" altLang="ja-JP" dirty="0" smtClean="0"/>
              <a:t>(Inverse) Kinematics</a:t>
            </a:r>
          </a:p>
          <a:p>
            <a:pPr eaLnBrk="1" hangingPunct="1"/>
            <a:r>
              <a:rPr lang="en-US" altLang="ja-JP" dirty="0" smtClean="0"/>
              <a:t>Character Animation</a:t>
            </a:r>
          </a:p>
          <a:p>
            <a:pPr eaLnBrk="1" hangingPunct="1"/>
            <a:r>
              <a:rPr lang="en-US" altLang="ja-JP" dirty="0" smtClean="0"/>
              <a:t>Free-From Deformation </a:t>
            </a:r>
          </a:p>
        </p:txBody>
      </p:sp>
      <p:sp>
        <p:nvSpPr>
          <p:cNvPr id="4100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0A9F242E-2647-4F15-9745-F6E682D0DEB6}" type="slidenum">
              <a:rPr kumimoji="0" lang="en-US" altLang="ja-JP"/>
              <a:pPr eaLnBrk="1" hangingPunct="1"/>
              <a:t>1</a:t>
            </a:fld>
            <a:endParaRPr kumimoji="0" lang="en-US" altLang="ja-JP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Image </a:t>
            </a:r>
            <a:r>
              <a:rPr lang="en-US" altLang="ja-JP" smtClean="0"/>
              <a:t>M</a:t>
            </a:r>
            <a:r>
              <a:rPr lang="en-US" altLang="zh-TW" smtClean="0"/>
              <a:t>orphing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1100138"/>
          </a:xfrm>
        </p:spPr>
        <p:txBody>
          <a:bodyPr/>
          <a:lstStyle/>
          <a:p>
            <a:pPr eaLnBrk="1" hangingPunct="1"/>
            <a:r>
              <a:rPr lang="en-US" altLang="zh-TW" sz="2800" smtClean="0"/>
              <a:t>Why ghosting?</a:t>
            </a:r>
          </a:p>
          <a:p>
            <a:pPr eaLnBrk="1" hangingPunct="1"/>
            <a:r>
              <a:rPr lang="en-US" altLang="zh-TW" sz="2800" smtClean="0"/>
              <a:t>Morphing = warping + cross-dissolving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698750" y="3357563"/>
            <a:ext cx="25050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9900" indent="-469900"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TW" sz="3000"/>
              <a:t>shape</a:t>
            </a:r>
          </a:p>
          <a:p>
            <a:pPr marL="469900" indent="-469900"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TW" sz="3000"/>
              <a:t>(geometric)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5522913" y="3357563"/>
            <a:ext cx="27940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9900" indent="-469900"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TW" sz="3000"/>
              <a:t>color</a:t>
            </a:r>
          </a:p>
          <a:p>
            <a:pPr marL="469900" indent="-469900"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TW" sz="3000"/>
              <a:t>(photometric)</a:t>
            </a:r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 flipV="1">
            <a:off x="3995738" y="2781300"/>
            <a:ext cx="71437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 flipH="1" flipV="1">
            <a:off x="6804025" y="2781300"/>
            <a:ext cx="73025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36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3B26BA12-A94C-4C2B-BEFE-9B95640E69C2}" type="slidenum">
              <a:rPr kumimoji="0" lang="en-US" altLang="ja-JP"/>
              <a:pPr eaLnBrk="1" hangingPunct="1"/>
              <a:t>19</a:t>
            </a:fld>
            <a:endParaRPr kumimoji="0"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7026" name="Group 2"/>
          <p:cNvGrpSpPr>
            <a:grpSpLocks/>
          </p:cNvGrpSpPr>
          <p:nvPr/>
        </p:nvGrpSpPr>
        <p:grpSpPr bwMode="auto">
          <a:xfrm>
            <a:off x="3276600" y="4219575"/>
            <a:ext cx="2505075" cy="2376488"/>
            <a:chOff x="2064" y="2296"/>
            <a:chExt cx="1578" cy="1497"/>
          </a:xfrm>
        </p:grpSpPr>
        <p:pic>
          <p:nvPicPr>
            <p:cNvPr id="2357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2658"/>
              <a:ext cx="1542" cy="1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579" name="Rectangle 4"/>
            <p:cNvSpPr>
              <a:spLocks noChangeArrowheads="1"/>
            </p:cNvSpPr>
            <p:nvPr/>
          </p:nvSpPr>
          <p:spPr bwMode="auto">
            <a:xfrm>
              <a:off x="2064" y="2296"/>
              <a:ext cx="1578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69900" indent="-469900" algn="ctr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altLang="zh-TW" sz="2400"/>
                <a:t>morphing</a:t>
              </a:r>
            </a:p>
          </p:txBody>
        </p:sp>
      </p:grpSp>
      <p:grpSp>
        <p:nvGrpSpPr>
          <p:cNvPr id="897029" name="Group 5"/>
          <p:cNvGrpSpPr>
            <a:grpSpLocks/>
          </p:cNvGrpSpPr>
          <p:nvPr/>
        </p:nvGrpSpPr>
        <p:grpSpPr bwMode="auto">
          <a:xfrm>
            <a:off x="3059113" y="1700213"/>
            <a:ext cx="2881312" cy="2303462"/>
            <a:chOff x="1927" y="709"/>
            <a:chExt cx="1815" cy="1451"/>
          </a:xfrm>
        </p:grpSpPr>
        <p:pic>
          <p:nvPicPr>
            <p:cNvPr id="23576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1" y="1026"/>
              <a:ext cx="1535" cy="1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577" name="Rectangle 7"/>
            <p:cNvSpPr>
              <a:spLocks noChangeArrowheads="1"/>
            </p:cNvSpPr>
            <p:nvPr/>
          </p:nvSpPr>
          <p:spPr bwMode="auto">
            <a:xfrm>
              <a:off x="1927" y="709"/>
              <a:ext cx="1815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69900" indent="-469900" algn="ctr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altLang="zh-TW" sz="2400"/>
                <a:t>cross-dissolving</a:t>
              </a:r>
            </a:p>
          </p:txBody>
        </p:sp>
      </p:grpSp>
      <p:sp>
        <p:nvSpPr>
          <p:cNvPr id="2355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Image </a:t>
            </a:r>
            <a:r>
              <a:rPr lang="en-US" altLang="ja-JP" smtClean="0"/>
              <a:t>M</a:t>
            </a:r>
            <a:r>
              <a:rPr lang="en-US" altLang="zh-TW" smtClean="0"/>
              <a:t>orphing</a:t>
            </a:r>
          </a:p>
        </p:txBody>
      </p:sp>
      <p:pic>
        <p:nvPicPr>
          <p:cNvPr id="235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203450"/>
            <a:ext cx="24511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203450"/>
            <a:ext cx="2436813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9" name="Rectangle 11"/>
          <p:cNvSpPr>
            <a:spLocks noChangeArrowheads="1"/>
          </p:cNvSpPr>
          <p:nvPr/>
        </p:nvSpPr>
        <p:spPr bwMode="auto">
          <a:xfrm>
            <a:off x="395288" y="1700213"/>
            <a:ext cx="25050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9900" indent="-469900"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TW" sz="2400"/>
              <a:t>image #1</a:t>
            </a:r>
          </a:p>
        </p:txBody>
      </p:sp>
      <p:sp>
        <p:nvSpPr>
          <p:cNvPr id="23560" name="Rectangle 12"/>
          <p:cNvSpPr>
            <a:spLocks noChangeArrowheads="1"/>
          </p:cNvSpPr>
          <p:nvPr/>
        </p:nvSpPr>
        <p:spPr bwMode="auto">
          <a:xfrm>
            <a:off x="6099175" y="1700213"/>
            <a:ext cx="25050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9900" indent="-469900"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TW" sz="2400"/>
              <a:t>image #2</a:t>
            </a:r>
          </a:p>
        </p:txBody>
      </p:sp>
      <p:grpSp>
        <p:nvGrpSpPr>
          <p:cNvPr id="897037" name="Group 13"/>
          <p:cNvGrpSpPr>
            <a:grpSpLocks/>
          </p:cNvGrpSpPr>
          <p:nvPr/>
        </p:nvGrpSpPr>
        <p:grpSpPr bwMode="auto">
          <a:xfrm>
            <a:off x="468313" y="3932238"/>
            <a:ext cx="2422525" cy="2662237"/>
            <a:chOff x="295" y="2115"/>
            <a:chExt cx="1526" cy="1677"/>
          </a:xfrm>
        </p:grpSpPr>
        <p:pic>
          <p:nvPicPr>
            <p:cNvPr id="23572" name="Picture 1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2658"/>
              <a:ext cx="1526" cy="1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3573" name="Group 15"/>
            <p:cNvGrpSpPr>
              <a:grpSpLocks/>
            </p:cNvGrpSpPr>
            <p:nvPr/>
          </p:nvGrpSpPr>
          <p:grpSpPr bwMode="auto">
            <a:xfrm>
              <a:off x="295" y="2115"/>
              <a:ext cx="771" cy="544"/>
              <a:chOff x="295" y="2115"/>
              <a:chExt cx="771" cy="544"/>
            </a:xfrm>
          </p:grpSpPr>
          <p:sp>
            <p:nvSpPr>
              <p:cNvPr id="23574" name="Rectangle 16"/>
              <p:cNvSpPr>
                <a:spLocks noChangeArrowheads="1"/>
              </p:cNvSpPr>
              <p:nvPr/>
            </p:nvSpPr>
            <p:spPr bwMode="auto">
              <a:xfrm>
                <a:off x="295" y="2251"/>
                <a:ext cx="771" cy="3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469900" indent="-469900" algn="ctr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None/>
                </a:pPr>
                <a:r>
                  <a:rPr lang="en-US" altLang="zh-TW" sz="2400"/>
                  <a:t>warp</a:t>
                </a:r>
              </a:p>
            </p:txBody>
          </p:sp>
          <p:sp>
            <p:nvSpPr>
              <p:cNvPr id="23575" name="Line 17"/>
              <p:cNvSpPr>
                <a:spLocks noChangeShapeType="1"/>
              </p:cNvSpPr>
              <p:nvPr/>
            </p:nvSpPr>
            <p:spPr bwMode="auto">
              <a:xfrm>
                <a:off x="1020" y="2115"/>
                <a:ext cx="0" cy="544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grpSp>
        <p:nvGrpSpPr>
          <p:cNvPr id="897042" name="Group 18"/>
          <p:cNvGrpSpPr>
            <a:grpSpLocks/>
          </p:cNvGrpSpPr>
          <p:nvPr/>
        </p:nvGrpSpPr>
        <p:grpSpPr bwMode="auto">
          <a:xfrm>
            <a:off x="6167438" y="3932238"/>
            <a:ext cx="2436812" cy="2662237"/>
            <a:chOff x="3885" y="2115"/>
            <a:chExt cx="1535" cy="1677"/>
          </a:xfrm>
        </p:grpSpPr>
        <p:pic>
          <p:nvPicPr>
            <p:cNvPr id="23568" name="Picture 1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5" y="2658"/>
              <a:ext cx="1535" cy="1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3569" name="Group 20"/>
            <p:cNvGrpSpPr>
              <a:grpSpLocks/>
            </p:cNvGrpSpPr>
            <p:nvPr/>
          </p:nvGrpSpPr>
          <p:grpSpPr bwMode="auto">
            <a:xfrm>
              <a:off x="4649" y="2115"/>
              <a:ext cx="771" cy="544"/>
              <a:chOff x="4649" y="2115"/>
              <a:chExt cx="771" cy="544"/>
            </a:xfrm>
          </p:grpSpPr>
          <p:sp>
            <p:nvSpPr>
              <p:cNvPr id="23570" name="Rectangle 21"/>
              <p:cNvSpPr>
                <a:spLocks noChangeArrowheads="1"/>
              </p:cNvSpPr>
              <p:nvPr/>
            </p:nvSpPr>
            <p:spPr bwMode="auto">
              <a:xfrm>
                <a:off x="4649" y="2251"/>
                <a:ext cx="771" cy="3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469900" indent="-469900" algn="ctr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None/>
                </a:pPr>
                <a:r>
                  <a:rPr lang="en-US" altLang="zh-TW" sz="2400"/>
                  <a:t>warp</a:t>
                </a:r>
              </a:p>
            </p:txBody>
          </p:sp>
          <p:sp>
            <p:nvSpPr>
              <p:cNvPr id="23571" name="Line 22"/>
              <p:cNvSpPr>
                <a:spLocks noChangeShapeType="1"/>
              </p:cNvSpPr>
              <p:nvPr/>
            </p:nvSpPr>
            <p:spPr bwMode="auto">
              <a:xfrm>
                <a:off x="4694" y="2115"/>
                <a:ext cx="0" cy="544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sp>
        <p:nvSpPr>
          <p:cNvPr id="897047" name="Line 23"/>
          <p:cNvSpPr>
            <a:spLocks noChangeShapeType="1"/>
          </p:cNvSpPr>
          <p:nvPr/>
        </p:nvSpPr>
        <p:spPr bwMode="auto">
          <a:xfrm flipH="1">
            <a:off x="5580063" y="3067050"/>
            <a:ext cx="6477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97048" name="Line 24"/>
          <p:cNvSpPr>
            <a:spLocks noChangeShapeType="1"/>
          </p:cNvSpPr>
          <p:nvPr/>
        </p:nvSpPr>
        <p:spPr bwMode="auto">
          <a:xfrm flipH="1">
            <a:off x="2700338" y="3067050"/>
            <a:ext cx="6477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97049" name="Line 25"/>
          <p:cNvSpPr>
            <a:spLocks noChangeShapeType="1"/>
          </p:cNvSpPr>
          <p:nvPr/>
        </p:nvSpPr>
        <p:spPr bwMode="auto">
          <a:xfrm flipH="1">
            <a:off x="2700338" y="5803900"/>
            <a:ext cx="6477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97050" name="Line 26"/>
          <p:cNvSpPr>
            <a:spLocks noChangeShapeType="1"/>
          </p:cNvSpPr>
          <p:nvPr/>
        </p:nvSpPr>
        <p:spPr bwMode="auto">
          <a:xfrm flipH="1">
            <a:off x="5580063" y="5732463"/>
            <a:ext cx="6477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567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95BB8329-FA05-4852-85D2-2D5FCAB98F99}" type="slidenum">
              <a:rPr kumimoji="0" lang="en-US" altLang="ja-JP"/>
              <a:pPr eaLnBrk="1" hangingPunct="1"/>
              <a:t>20</a:t>
            </a:fld>
            <a:endParaRPr kumimoji="0"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9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97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97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9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97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970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97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897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97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7047" grpId="0" animBg="1"/>
      <p:bldP spid="897047" grpId="1" animBg="1"/>
      <p:bldP spid="897048" grpId="0" animBg="1"/>
      <p:bldP spid="897048" grpId="1" animBg="1"/>
      <p:bldP spid="897049" grpId="0" animBg="1"/>
      <p:bldP spid="89705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Motion Graphics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Like time-based graphic design</a:t>
            </a:r>
          </a:p>
          <a:p>
            <a:pPr eaLnBrk="1" hangingPunct="1"/>
            <a:r>
              <a:rPr lang="en-US" altLang="ja-JP" smtClean="0"/>
              <a:t>Move, transform, alter layers of a bitmapped image between frames</a:t>
            </a:r>
          </a:p>
          <a:p>
            <a:pPr eaLnBrk="1" hangingPunct="1"/>
            <a:r>
              <a:rPr lang="en-US" altLang="ja-JP" smtClean="0"/>
              <a:t>Apply </a:t>
            </a:r>
            <a:r>
              <a:rPr lang="en-US" altLang="ja-JP" i="1" smtClean="0"/>
              <a:t>time-varying</a:t>
            </a:r>
            <a:r>
              <a:rPr lang="en-US" altLang="ja-JP" smtClean="0"/>
              <a:t> filters and effects</a:t>
            </a:r>
          </a:p>
          <a:p>
            <a:pPr lvl="1" eaLnBrk="1" hangingPunct="1"/>
            <a:r>
              <a:rPr lang="en-US" altLang="ja-JP" smtClean="0"/>
              <a:t>Linear and Bézier interpolation in both space and time (rate of change)</a:t>
            </a:r>
          </a:p>
          <a:p>
            <a:pPr lvl="1" eaLnBrk="1" hangingPunct="1"/>
            <a:r>
              <a:rPr lang="en-US" altLang="ja-JP" smtClean="0"/>
              <a:t>Can have new effects that only make sense in time, e.g. shatter, particle effects</a:t>
            </a:r>
          </a:p>
        </p:txBody>
      </p:sp>
      <p:sp>
        <p:nvSpPr>
          <p:cNvPr id="24580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872BAF9E-304B-45F7-9CD5-5BD78DDAFF1A}" type="slidenum">
              <a:rPr kumimoji="0" lang="en-US" altLang="ja-JP"/>
              <a:pPr eaLnBrk="1" hangingPunct="1"/>
              <a:t>21</a:t>
            </a:fld>
            <a:endParaRPr kumimoji="0" lang="en-US" altLang="ja-JP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3D Animation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ja-JP" sz="2600" smtClean="0"/>
              <a:t>"Easy to describe but much harder to do"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2600" smtClean="0"/>
              <a:t>Properties of 3D models (shape, size, position, rotation, surface characteristics, etc), light sources and cameras are numerically defined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2600" smtClean="0"/>
              <a:t>Animate a scene by changing the numbers, rendering a new frame, changing further </a:t>
            </a:r>
            <a:r>
              <a:rPr lang="en-US" altLang="ja-JP" sz="2600" smtClean="0">
                <a:latin typeface="Arial" charset="0"/>
              </a:rPr>
              <a:t>…</a:t>
            </a:r>
            <a:endParaRPr lang="en-US" altLang="ja-JP" sz="2600" smtClean="0"/>
          </a:p>
          <a:p>
            <a:pPr eaLnBrk="1" hangingPunct="1">
              <a:lnSpc>
                <a:spcPct val="80000"/>
              </a:lnSpc>
            </a:pPr>
            <a:r>
              <a:rPr lang="en-US" altLang="ja-JP" sz="2600" smtClean="0"/>
              <a:t>Can make objects move, or move the camera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2600" smtClean="0"/>
              <a:t>Requires 3D visualization and animation skills and great amount of processing power </a:t>
            </a:r>
          </a:p>
        </p:txBody>
      </p:sp>
      <p:sp>
        <p:nvSpPr>
          <p:cNvPr id="25604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609C3657-726F-44F1-AE44-F55E45C9D5BE}" type="slidenum">
              <a:rPr kumimoji="0" lang="en-US" altLang="ja-JP"/>
              <a:pPr eaLnBrk="1" hangingPunct="1"/>
              <a:t>22</a:t>
            </a:fld>
            <a:endParaRPr kumimoji="0" lang="en-US" altLang="ja-JP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Hierarchical </a:t>
            </a:r>
            <a:r>
              <a:rPr lang="en-US" altLang="ja-JP" smtClean="0"/>
              <a:t>M</a:t>
            </a:r>
            <a:r>
              <a:rPr lang="en-US" altLang="zh-TW" smtClean="0"/>
              <a:t>odeling</a:t>
            </a:r>
            <a:endParaRPr lang="en-US" altLang="ja-JP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Connected primitives</a:t>
            </a:r>
          </a:p>
        </p:txBody>
      </p:sp>
      <p:grpSp>
        <p:nvGrpSpPr>
          <p:cNvPr id="26628" name="Group 31"/>
          <p:cNvGrpSpPr>
            <a:grpSpLocks/>
          </p:cNvGrpSpPr>
          <p:nvPr/>
        </p:nvGrpSpPr>
        <p:grpSpPr bwMode="auto">
          <a:xfrm>
            <a:off x="1333500" y="3933825"/>
            <a:ext cx="865188" cy="1584325"/>
            <a:chOff x="2199" y="2795"/>
            <a:chExt cx="545" cy="998"/>
          </a:xfrm>
        </p:grpSpPr>
        <p:grpSp>
          <p:nvGrpSpPr>
            <p:cNvPr id="26692" name="Group 26"/>
            <p:cNvGrpSpPr>
              <a:grpSpLocks/>
            </p:cNvGrpSpPr>
            <p:nvPr/>
          </p:nvGrpSpPr>
          <p:grpSpPr bwMode="auto">
            <a:xfrm>
              <a:off x="2199" y="3022"/>
              <a:ext cx="545" cy="771"/>
              <a:chOff x="2289" y="1752"/>
              <a:chExt cx="545" cy="771"/>
            </a:xfrm>
          </p:grpSpPr>
          <p:sp>
            <p:nvSpPr>
              <p:cNvPr id="26703" name="Line 23"/>
              <p:cNvSpPr>
                <a:spLocks noChangeShapeType="1"/>
              </p:cNvSpPr>
              <p:nvPr/>
            </p:nvSpPr>
            <p:spPr bwMode="auto">
              <a:xfrm flipV="1">
                <a:off x="2426" y="1752"/>
                <a:ext cx="0" cy="40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704" name="Line 24"/>
              <p:cNvSpPr>
                <a:spLocks noChangeShapeType="1"/>
              </p:cNvSpPr>
              <p:nvPr/>
            </p:nvSpPr>
            <p:spPr bwMode="auto">
              <a:xfrm rot="5400000" flipV="1">
                <a:off x="2630" y="1956"/>
                <a:ext cx="0" cy="40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705" name="Line 25"/>
              <p:cNvSpPr>
                <a:spLocks noChangeShapeType="1"/>
              </p:cNvSpPr>
              <p:nvPr/>
            </p:nvSpPr>
            <p:spPr bwMode="auto">
              <a:xfrm rot="13125154" flipV="1">
                <a:off x="2289" y="2115"/>
                <a:ext cx="1" cy="40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26693" name="Group 30"/>
            <p:cNvGrpSpPr>
              <a:grpSpLocks/>
            </p:cNvGrpSpPr>
            <p:nvPr/>
          </p:nvGrpSpPr>
          <p:grpSpPr bwMode="auto">
            <a:xfrm>
              <a:off x="2200" y="2795"/>
              <a:ext cx="272" cy="680"/>
              <a:chOff x="2200" y="2795"/>
              <a:chExt cx="272" cy="680"/>
            </a:xfrm>
          </p:grpSpPr>
          <p:sp>
            <p:nvSpPr>
              <p:cNvPr id="26694" name="Rectangle 5"/>
              <p:cNvSpPr>
                <a:spLocks noChangeArrowheads="1"/>
              </p:cNvSpPr>
              <p:nvPr/>
            </p:nvSpPr>
            <p:spPr bwMode="auto">
              <a:xfrm>
                <a:off x="2200" y="2886"/>
                <a:ext cx="181" cy="58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95" name="Line 7"/>
              <p:cNvSpPr>
                <a:spLocks noChangeShapeType="1"/>
              </p:cNvSpPr>
              <p:nvPr/>
            </p:nvSpPr>
            <p:spPr bwMode="auto">
              <a:xfrm>
                <a:off x="2472" y="2795"/>
                <a:ext cx="0" cy="5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696" name="Line 8"/>
              <p:cNvSpPr>
                <a:spLocks noChangeShapeType="1"/>
              </p:cNvSpPr>
              <p:nvPr/>
            </p:nvSpPr>
            <p:spPr bwMode="auto">
              <a:xfrm>
                <a:off x="2291" y="2795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697" name="Line 11"/>
              <p:cNvSpPr>
                <a:spLocks noChangeShapeType="1"/>
              </p:cNvSpPr>
              <p:nvPr/>
            </p:nvSpPr>
            <p:spPr bwMode="auto">
              <a:xfrm flipV="1">
                <a:off x="2200" y="2795"/>
                <a:ext cx="9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698" name="Line 12"/>
              <p:cNvSpPr>
                <a:spLocks noChangeShapeType="1"/>
              </p:cNvSpPr>
              <p:nvPr/>
            </p:nvSpPr>
            <p:spPr bwMode="auto">
              <a:xfrm flipV="1">
                <a:off x="2382" y="2795"/>
                <a:ext cx="9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699" name="Line 13"/>
              <p:cNvSpPr>
                <a:spLocks noChangeShapeType="1"/>
              </p:cNvSpPr>
              <p:nvPr/>
            </p:nvSpPr>
            <p:spPr bwMode="auto">
              <a:xfrm flipV="1">
                <a:off x="2381" y="3385"/>
                <a:ext cx="9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700" name="Line 27"/>
              <p:cNvSpPr>
                <a:spLocks noChangeShapeType="1"/>
              </p:cNvSpPr>
              <p:nvPr/>
            </p:nvSpPr>
            <p:spPr bwMode="auto">
              <a:xfrm>
                <a:off x="2290" y="2795"/>
                <a:ext cx="0" cy="5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701" name="Line 28"/>
              <p:cNvSpPr>
                <a:spLocks noChangeShapeType="1"/>
              </p:cNvSpPr>
              <p:nvPr/>
            </p:nvSpPr>
            <p:spPr bwMode="auto">
              <a:xfrm>
                <a:off x="2290" y="3385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702" name="Line 29"/>
              <p:cNvSpPr>
                <a:spLocks noChangeShapeType="1"/>
              </p:cNvSpPr>
              <p:nvPr/>
            </p:nvSpPr>
            <p:spPr bwMode="auto">
              <a:xfrm flipV="1">
                <a:off x="2200" y="3385"/>
                <a:ext cx="9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grpSp>
        <p:nvGrpSpPr>
          <p:cNvPr id="931872" name="Group 32"/>
          <p:cNvGrpSpPr>
            <a:grpSpLocks/>
          </p:cNvGrpSpPr>
          <p:nvPr/>
        </p:nvGrpSpPr>
        <p:grpSpPr bwMode="auto">
          <a:xfrm>
            <a:off x="1331913" y="3933825"/>
            <a:ext cx="865187" cy="1584325"/>
            <a:chOff x="2199" y="2795"/>
            <a:chExt cx="545" cy="998"/>
          </a:xfrm>
        </p:grpSpPr>
        <p:grpSp>
          <p:nvGrpSpPr>
            <p:cNvPr id="26678" name="Group 33"/>
            <p:cNvGrpSpPr>
              <a:grpSpLocks/>
            </p:cNvGrpSpPr>
            <p:nvPr/>
          </p:nvGrpSpPr>
          <p:grpSpPr bwMode="auto">
            <a:xfrm>
              <a:off x="2199" y="3022"/>
              <a:ext cx="545" cy="771"/>
              <a:chOff x="2289" y="1752"/>
              <a:chExt cx="545" cy="771"/>
            </a:xfrm>
          </p:grpSpPr>
          <p:sp>
            <p:nvSpPr>
              <p:cNvPr id="26689" name="Line 34"/>
              <p:cNvSpPr>
                <a:spLocks noChangeShapeType="1"/>
              </p:cNvSpPr>
              <p:nvPr/>
            </p:nvSpPr>
            <p:spPr bwMode="auto">
              <a:xfrm flipV="1">
                <a:off x="2426" y="1752"/>
                <a:ext cx="0" cy="40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690" name="Line 35"/>
              <p:cNvSpPr>
                <a:spLocks noChangeShapeType="1"/>
              </p:cNvSpPr>
              <p:nvPr/>
            </p:nvSpPr>
            <p:spPr bwMode="auto">
              <a:xfrm rot="5400000" flipV="1">
                <a:off x="2630" y="1956"/>
                <a:ext cx="0" cy="40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691" name="Line 36"/>
              <p:cNvSpPr>
                <a:spLocks noChangeShapeType="1"/>
              </p:cNvSpPr>
              <p:nvPr/>
            </p:nvSpPr>
            <p:spPr bwMode="auto">
              <a:xfrm rot="13125154" flipV="1">
                <a:off x="2289" y="2115"/>
                <a:ext cx="1" cy="40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26679" name="Group 37"/>
            <p:cNvGrpSpPr>
              <a:grpSpLocks/>
            </p:cNvGrpSpPr>
            <p:nvPr/>
          </p:nvGrpSpPr>
          <p:grpSpPr bwMode="auto">
            <a:xfrm>
              <a:off x="2200" y="2795"/>
              <a:ext cx="272" cy="680"/>
              <a:chOff x="2200" y="2795"/>
              <a:chExt cx="272" cy="680"/>
            </a:xfrm>
          </p:grpSpPr>
          <p:sp>
            <p:nvSpPr>
              <p:cNvPr id="26680" name="Rectangle 38"/>
              <p:cNvSpPr>
                <a:spLocks noChangeArrowheads="1"/>
              </p:cNvSpPr>
              <p:nvPr/>
            </p:nvSpPr>
            <p:spPr bwMode="auto">
              <a:xfrm>
                <a:off x="2200" y="2886"/>
                <a:ext cx="181" cy="58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81" name="Line 39"/>
              <p:cNvSpPr>
                <a:spLocks noChangeShapeType="1"/>
              </p:cNvSpPr>
              <p:nvPr/>
            </p:nvSpPr>
            <p:spPr bwMode="auto">
              <a:xfrm>
                <a:off x="2472" y="2795"/>
                <a:ext cx="0" cy="5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682" name="Line 40"/>
              <p:cNvSpPr>
                <a:spLocks noChangeShapeType="1"/>
              </p:cNvSpPr>
              <p:nvPr/>
            </p:nvSpPr>
            <p:spPr bwMode="auto">
              <a:xfrm>
                <a:off x="2291" y="2795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683" name="Line 41"/>
              <p:cNvSpPr>
                <a:spLocks noChangeShapeType="1"/>
              </p:cNvSpPr>
              <p:nvPr/>
            </p:nvSpPr>
            <p:spPr bwMode="auto">
              <a:xfrm flipV="1">
                <a:off x="2200" y="2795"/>
                <a:ext cx="9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684" name="Line 42"/>
              <p:cNvSpPr>
                <a:spLocks noChangeShapeType="1"/>
              </p:cNvSpPr>
              <p:nvPr/>
            </p:nvSpPr>
            <p:spPr bwMode="auto">
              <a:xfrm flipV="1">
                <a:off x="2382" y="2795"/>
                <a:ext cx="9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685" name="Line 43"/>
              <p:cNvSpPr>
                <a:spLocks noChangeShapeType="1"/>
              </p:cNvSpPr>
              <p:nvPr/>
            </p:nvSpPr>
            <p:spPr bwMode="auto">
              <a:xfrm flipV="1">
                <a:off x="2381" y="3385"/>
                <a:ext cx="9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686" name="Line 44"/>
              <p:cNvSpPr>
                <a:spLocks noChangeShapeType="1"/>
              </p:cNvSpPr>
              <p:nvPr/>
            </p:nvSpPr>
            <p:spPr bwMode="auto">
              <a:xfrm>
                <a:off x="2290" y="2795"/>
                <a:ext cx="0" cy="5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687" name="Line 45"/>
              <p:cNvSpPr>
                <a:spLocks noChangeShapeType="1"/>
              </p:cNvSpPr>
              <p:nvPr/>
            </p:nvSpPr>
            <p:spPr bwMode="auto">
              <a:xfrm>
                <a:off x="2290" y="3385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688" name="Line 46"/>
              <p:cNvSpPr>
                <a:spLocks noChangeShapeType="1"/>
              </p:cNvSpPr>
              <p:nvPr/>
            </p:nvSpPr>
            <p:spPr bwMode="auto">
              <a:xfrm flipV="1">
                <a:off x="2200" y="3385"/>
                <a:ext cx="9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grpSp>
        <p:nvGrpSpPr>
          <p:cNvPr id="931948" name="Group 108"/>
          <p:cNvGrpSpPr>
            <a:grpSpLocks/>
          </p:cNvGrpSpPr>
          <p:nvPr/>
        </p:nvGrpSpPr>
        <p:grpSpPr bwMode="auto">
          <a:xfrm>
            <a:off x="3617913" y="3933825"/>
            <a:ext cx="865187" cy="1582738"/>
            <a:chOff x="3378" y="2206"/>
            <a:chExt cx="545" cy="997"/>
          </a:xfrm>
        </p:grpSpPr>
        <p:grpSp>
          <p:nvGrpSpPr>
            <p:cNvPr id="26664" name="Group 72"/>
            <p:cNvGrpSpPr>
              <a:grpSpLocks/>
            </p:cNvGrpSpPr>
            <p:nvPr/>
          </p:nvGrpSpPr>
          <p:grpSpPr bwMode="auto">
            <a:xfrm>
              <a:off x="3378" y="2432"/>
              <a:ext cx="545" cy="771"/>
              <a:chOff x="2289" y="1752"/>
              <a:chExt cx="545" cy="771"/>
            </a:xfrm>
          </p:grpSpPr>
          <p:sp>
            <p:nvSpPr>
              <p:cNvPr id="26675" name="Line 73"/>
              <p:cNvSpPr>
                <a:spLocks noChangeShapeType="1"/>
              </p:cNvSpPr>
              <p:nvPr/>
            </p:nvSpPr>
            <p:spPr bwMode="auto">
              <a:xfrm flipV="1">
                <a:off x="2426" y="1752"/>
                <a:ext cx="0" cy="408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676" name="Line 74"/>
              <p:cNvSpPr>
                <a:spLocks noChangeShapeType="1"/>
              </p:cNvSpPr>
              <p:nvPr/>
            </p:nvSpPr>
            <p:spPr bwMode="auto">
              <a:xfrm rot="5400000" flipV="1">
                <a:off x="2630" y="1956"/>
                <a:ext cx="0" cy="408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677" name="Line 75"/>
              <p:cNvSpPr>
                <a:spLocks noChangeShapeType="1"/>
              </p:cNvSpPr>
              <p:nvPr/>
            </p:nvSpPr>
            <p:spPr bwMode="auto">
              <a:xfrm rot="13125154" flipV="1">
                <a:off x="2289" y="2115"/>
                <a:ext cx="1" cy="408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26665" name="Group 62"/>
            <p:cNvGrpSpPr>
              <a:grpSpLocks/>
            </p:cNvGrpSpPr>
            <p:nvPr/>
          </p:nvGrpSpPr>
          <p:grpSpPr bwMode="auto">
            <a:xfrm>
              <a:off x="3379" y="2206"/>
              <a:ext cx="272" cy="680"/>
              <a:chOff x="2200" y="2795"/>
              <a:chExt cx="272" cy="680"/>
            </a:xfrm>
          </p:grpSpPr>
          <p:sp>
            <p:nvSpPr>
              <p:cNvPr id="26666" name="Rectangle 63"/>
              <p:cNvSpPr>
                <a:spLocks noChangeArrowheads="1"/>
              </p:cNvSpPr>
              <p:nvPr/>
            </p:nvSpPr>
            <p:spPr bwMode="auto">
              <a:xfrm>
                <a:off x="2200" y="2886"/>
                <a:ext cx="181" cy="58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67" name="Line 64"/>
              <p:cNvSpPr>
                <a:spLocks noChangeShapeType="1"/>
              </p:cNvSpPr>
              <p:nvPr/>
            </p:nvSpPr>
            <p:spPr bwMode="auto">
              <a:xfrm>
                <a:off x="2472" y="2795"/>
                <a:ext cx="0" cy="5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668" name="Line 65"/>
              <p:cNvSpPr>
                <a:spLocks noChangeShapeType="1"/>
              </p:cNvSpPr>
              <p:nvPr/>
            </p:nvSpPr>
            <p:spPr bwMode="auto">
              <a:xfrm>
                <a:off x="2291" y="2795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669" name="Line 66"/>
              <p:cNvSpPr>
                <a:spLocks noChangeShapeType="1"/>
              </p:cNvSpPr>
              <p:nvPr/>
            </p:nvSpPr>
            <p:spPr bwMode="auto">
              <a:xfrm flipV="1">
                <a:off x="2200" y="2795"/>
                <a:ext cx="9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670" name="Line 67"/>
              <p:cNvSpPr>
                <a:spLocks noChangeShapeType="1"/>
              </p:cNvSpPr>
              <p:nvPr/>
            </p:nvSpPr>
            <p:spPr bwMode="auto">
              <a:xfrm flipV="1">
                <a:off x="2382" y="2795"/>
                <a:ext cx="9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671" name="Line 68"/>
              <p:cNvSpPr>
                <a:spLocks noChangeShapeType="1"/>
              </p:cNvSpPr>
              <p:nvPr/>
            </p:nvSpPr>
            <p:spPr bwMode="auto">
              <a:xfrm flipV="1">
                <a:off x="2381" y="3385"/>
                <a:ext cx="9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672" name="Line 69"/>
              <p:cNvSpPr>
                <a:spLocks noChangeShapeType="1"/>
              </p:cNvSpPr>
              <p:nvPr/>
            </p:nvSpPr>
            <p:spPr bwMode="auto">
              <a:xfrm>
                <a:off x="2290" y="2795"/>
                <a:ext cx="0" cy="5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673" name="Line 70"/>
              <p:cNvSpPr>
                <a:spLocks noChangeShapeType="1"/>
              </p:cNvSpPr>
              <p:nvPr/>
            </p:nvSpPr>
            <p:spPr bwMode="auto">
              <a:xfrm>
                <a:off x="2290" y="3385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674" name="Line 71"/>
              <p:cNvSpPr>
                <a:spLocks noChangeShapeType="1"/>
              </p:cNvSpPr>
              <p:nvPr/>
            </p:nvSpPr>
            <p:spPr bwMode="auto">
              <a:xfrm flipV="1">
                <a:off x="2200" y="3385"/>
                <a:ext cx="9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grpSp>
        <p:nvGrpSpPr>
          <p:cNvPr id="931950" name="Group 110"/>
          <p:cNvGrpSpPr>
            <a:grpSpLocks/>
          </p:cNvGrpSpPr>
          <p:nvPr/>
        </p:nvGrpSpPr>
        <p:grpSpPr bwMode="auto">
          <a:xfrm>
            <a:off x="5364163" y="3789363"/>
            <a:ext cx="2520950" cy="1728787"/>
            <a:chOff x="3106" y="2704"/>
            <a:chExt cx="1588" cy="1089"/>
          </a:xfrm>
        </p:grpSpPr>
        <p:grpSp>
          <p:nvGrpSpPr>
            <p:cNvPr id="26633" name="Group 107"/>
            <p:cNvGrpSpPr>
              <a:grpSpLocks/>
            </p:cNvGrpSpPr>
            <p:nvPr/>
          </p:nvGrpSpPr>
          <p:grpSpPr bwMode="auto">
            <a:xfrm>
              <a:off x="3697" y="2704"/>
              <a:ext cx="997" cy="1089"/>
              <a:chOff x="4151" y="1660"/>
              <a:chExt cx="997" cy="1089"/>
            </a:xfrm>
          </p:grpSpPr>
          <p:grpSp>
            <p:nvGrpSpPr>
              <p:cNvPr id="26635" name="Group 78"/>
              <p:cNvGrpSpPr>
                <a:grpSpLocks/>
              </p:cNvGrpSpPr>
              <p:nvPr/>
            </p:nvGrpSpPr>
            <p:grpSpPr bwMode="auto">
              <a:xfrm>
                <a:off x="4377" y="1978"/>
                <a:ext cx="545" cy="771"/>
                <a:chOff x="2289" y="1752"/>
                <a:chExt cx="545" cy="771"/>
              </a:xfrm>
            </p:grpSpPr>
            <p:sp>
              <p:nvSpPr>
                <p:cNvPr id="26661" name="Line 79"/>
                <p:cNvSpPr>
                  <a:spLocks noChangeShapeType="1"/>
                </p:cNvSpPr>
                <p:nvPr/>
              </p:nvSpPr>
              <p:spPr bwMode="auto">
                <a:xfrm flipV="1">
                  <a:off x="2426" y="1752"/>
                  <a:ext cx="0" cy="40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6662" name="Line 80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2630" y="1956"/>
                  <a:ext cx="0" cy="40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6663" name="Line 81"/>
                <p:cNvSpPr>
                  <a:spLocks noChangeShapeType="1"/>
                </p:cNvSpPr>
                <p:nvPr/>
              </p:nvSpPr>
              <p:spPr bwMode="auto">
                <a:xfrm rot="13125154" flipV="1">
                  <a:off x="2289" y="2115"/>
                  <a:ext cx="1" cy="40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26636" name="Group 86"/>
              <p:cNvGrpSpPr>
                <a:grpSpLocks/>
              </p:cNvGrpSpPr>
              <p:nvPr/>
            </p:nvGrpSpPr>
            <p:grpSpPr bwMode="auto">
              <a:xfrm>
                <a:off x="4378" y="1751"/>
                <a:ext cx="272" cy="680"/>
                <a:chOff x="2200" y="2795"/>
                <a:chExt cx="272" cy="680"/>
              </a:xfrm>
            </p:grpSpPr>
            <p:sp>
              <p:nvSpPr>
                <p:cNvPr id="26652" name="Rectangle 87"/>
                <p:cNvSpPr>
                  <a:spLocks noChangeArrowheads="1"/>
                </p:cNvSpPr>
                <p:nvPr/>
              </p:nvSpPr>
              <p:spPr bwMode="auto">
                <a:xfrm>
                  <a:off x="2200" y="2886"/>
                  <a:ext cx="181" cy="589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6653" name="Line 88"/>
                <p:cNvSpPr>
                  <a:spLocks noChangeShapeType="1"/>
                </p:cNvSpPr>
                <p:nvPr/>
              </p:nvSpPr>
              <p:spPr bwMode="auto">
                <a:xfrm>
                  <a:off x="2472" y="2795"/>
                  <a:ext cx="0" cy="5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6654" name="Line 89"/>
                <p:cNvSpPr>
                  <a:spLocks noChangeShapeType="1"/>
                </p:cNvSpPr>
                <p:nvPr/>
              </p:nvSpPr>
              <p:spPr bwMode="auto">
                <a:xfrm>
                  <a:off x="2291" y="2795"/>
                  <a:ext cx="18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6655" name="Line 90"/>
                <p:cNvSpPr>
                  <a:spLocks noChangeShapeType="1"/>
                </p:cNvSpPr>
                <p:nvPr/>
              </p:nvSpPr>
              <p:spPr bwMode="auto">
                <a:xfrm flipV="1">
                  <a:off x="2200" y="2795"/>
                  <a:ext cx="9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6656" name="Line 91"/>
                <p:cNvSpPr>
                  <a:spLocks noChangeShapeType="1"/>
                </p:cNvSpPr>
                <p:nvPr/>
              </p:nvSpPr>
              <p:spPr bwMode="auto">
                <a:xfrm flipV="1">
                  <a:off x="2382" y="2795"/>
                  <a:ext cx="9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6657" name="Line 92"/>
                <p:cNvSpPr>
                  <a:spLocks noChangeShapeType="1"/>
                </p:cNvSpPr>
                <p:nvPr/>
              </p:nvSpPr>
              <p:spPr bwMode="auto">
                <a:xfrm flipV="1">
                  <a:off x="2381" y="3385"/>
                  <a:ext cx="9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6658" name="Line 93"/>
                <p:cNvSpPr>
                  <a:spLocks noChangeShapeType="1"/>
                </p:cNvSpPr>
                <p:nvPr/>
              </p:nvSpPr>
              <p:spPr bwMode="auto">
                <a:xfrm>
                  <a:off x="2290" y="2795"/>
                  <a:ext cx="0" cy="5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6659" name="Line 94"/>
                <p:cNvSpPr>
                  <a:spLocks noChangeShapeType="1"/>
                </p:cNvSpPr>
                <p:nvPr/>
              </p:nvSpPr>
              <p:spPr bwMode="auto">
                <a:xfrm>
                  <a:off x="2290" y="3385"/>
                  <a:ext cx="18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6660" name="Line 95"/>
                <p:cNvSpPr>
                  <a:spLocks noChangeShapeType="1"/>
                </p:cNvSpPr>
                <p:nvPr/>
              </p:nvSpPr>
              <p:spPr bwMode="auto">
                <a:xfrm flipV="1">
                  <a:off x="2200" y="3385"/>
                  <a:ext cx="9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26637" name="Group 106"/>
              <p:cNvGrpSpPr>
                <a:grpSpLocks/>
              </p:cNvGrpSpPr>
              <p:nvPr/>
            </p:nvGrpSpPr>
            <p:grpSpPr bwMode="auto">
              <a:xfrm rot="5400000">
                <a:off x="4377" y="1434"/>
                <a:ext cx="545" cy="997"/>
                <a:chOff x="4377" y="1162"/>
                <a:chExt cx="545" cy="997"/>
              </a:xfrm>
            </p:grpSpPr>
            <p:grpSp>
              <p:nvGrpSpPr>
                <p:cNvPr id="26638" name="Group 82"/>
                <p:cNvGrpSpPr>
                  <a:grpSpLocks/>
                </p:cNvGrpSpPr>
                <p:nvPr/>
              </p:nvGrpSpPr>
              <p:grpSpPr bwMode="auto">
                <a:xfrm>
                  <a:off x="4377" y="1388"/>
                  <a:ext cx="545" cy="771"/>
                  <a:chOff x="2289" y="1752"/>
                  <a:chExt cx="545" cy="771"/>
                </a:xfrm>
              </p:grpSpPr>
              <p:sp>
                <p:nvSpPr>
                  <p:cNvPr id="26649" name="Line 8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26" y="1752"/>
                    <a:ext cx="0" cy="408"/>
                  </a:xfrm>
                  <a:prstGeom prst="line">
                    <a:avLst/>
                  </a:prstGeom>
                  <a:noFill/>
                  <a:ln w="57150">
                    <a:solidFill>
                      <a:schemeClr val="bg2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6650" name="Line 84"/>
                  <p:cNvSpPr>
                    <a:spLocks noChangeShapeType="1"/>
                  </p:cNvSpPr>
                  <p:nvPr/>
                </p:nvSpPr>
                <p:spPr bwMode="auto">
                  <a:xfrm rot="5400000" flipV="1">
                    <a:off x="2630" y="1956"/>
                    <a:ext cx="0" cy="408"/>
                  </a:xfrm>
                  <a:prstGeom prst="line">
                    <a:avLst/>
                  </a:prstGeom>
                  <a:noFill/>
                  <a:ln w="57150">
                    <a:solidFill>
                      <a:schemeClr val="bg2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6651" name="Line 85"/>
                  <p:cNvSpPr>
                    <a:spLocks noChangeShapeType="1"/>
                  </p:cNvSpPr>
                  <p:nvPr/>
                </p:nvSpPr>
                <p:spPr bwMode="auto">
                  <a:xfrm rot="13125154" flipV="1">
                    <a:off x="2289" y="2115"/>
                    <a:ext cx="1" cy="408"/>
                  </a:xfrm>
                  <a:prstGeom prst="line">
                    <a:avLst/>
                  </a:prstGeom>
                  <a:noFill/>
                  <a:ln w="57150">
                    <a:solidFill>
                      <a:schemeClr val="bg2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26639" name="Group 96"/>
                <p:cNvGrpSpPr>
                  <a:grpSpLocks/>
                </p:cNvGrpSpPr>
                <p:nvPr/>
              </p:nvGrpSpPr>
              <p:grpSpPr bwMode="auto">
                <a:xfrm>
                  <a:off x="4378" y="1162"/>
                  <a:ext cx="272" cy="680"/>
                  <a:chOff x="2200" y="2795"/>
                  <a:chExt cx="272" cy="680"/>
                </a:xfrm>
              </p:grpSpPr>
              <p:sp>
                <p:nvSpPr>
                  <p:cNvPr id="26640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886"/>
                    <a:ext cx="181" cy="589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6641" name="Line 98"/>
                  <p:cNvSpPr>
                    <a:spLocks noChangeShapeType="1"/>
                  </p:cNvSpPr>
                  <p:nvPr/>
                </p:nvSpPr>
                <p:spPr bwMode="auto">
                  <a:xfrm>
                    <a:off x="2472" y="2795"/>
                    <a:ext cx="0" cy="59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6642" name="Line 99"/>
                  <p:cNvSpPr>
                    <a:spLocks noChangeShapeType="1"/>
                  </p:cNvSpPr>
                  <p:nvPr/>
                </p:nvSpPr>
                <p:spPr bwMode="auto">
                  <a:xfrm>
                    <a:off x="2291" y="2795"/>
                    <a:ext cx="18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6643" name="Line 1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00" y="2795"/>
                    <a:ext cx="90" cy="9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6644" name="Line 10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82" y="2795"/>
                    <a:ext cx="90" cy="9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6645" name="Line 10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81" y="3385"/>
                    <a:ext cx="90" cy="9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6646" name="Line 103"/>
                  <p:cNvSpPr>
                    <a:spLocks noChangeShapeType="1"/>
                  </p:cNvSpPr>
                  <p:nvPr/>
                </p:nvSpPr>
                <p:spPr bwMode="auto">
                  <a:xfrm>
                    <a:off x="2290" y="2795"/>
                    <a:ext cx="0" cy="59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6647" name="Line 104"/>
                  <p:cNvSpPr>
                    <a:spLocks noChangeShapeType="1"/>
                  </p:cNvSpPr>
                  <p:nvPr/>
                </p:nvSpPr>
                <p:spPr bwMode="auto">
                  <a:xfrm>
                    <a:off x="2290" y="3385"/>
                    <a:ext cx="18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6648" name="Line 10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00" y="3385"/>
                    <a:ext cx="90" cy="9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</p:grpSp>
          </p:grpSp>
        </p:grpSp>
        <p:sp>
          <p:nvSpPr>
            <p:cNvPr id="26634" name="AutoShape 109"/>
            <p:cNvSpPr>
              <a:spLocks noChangeArrowheads="1"/>
            </p:cNvSpPr>
            <p:nvPr/>
          </p:nvSpPr>
          <p:spPr bwMode="auto">
            <a:xfrm>
              <a:off x="3106" y="2976"/>
              <a:ext cx="409" cy="363"/>
            </a:xfrm>
            <a:prstGeom prst="rightArrow">
              <a:avLst>
                <a:gd name="adj1" fmla="val 50000"/>
                <a:gd name="adj2" fmla="val 2816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663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F618F8CE-8C03-420D-82DD-4E5F20069884}" type="slidenum">
              <a:rPr kumimoji="0" lang="en-US" altLang="ja-JP"/>
              <a:pPr eaLnBrk="1" hangingPunct="1"/>
              <a:t>23</a:t>
            </a:fld>
            <a:endParaRPr kumimoji="0"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9318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00023 L 3.88889E-6 -0.1358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319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931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3D Example</a:t>
            </a:r>
            <a:r>
              <a:rPr lang="en-US" altLang="zh-TW" smtClean="0"/>
              <a:t>: </a:t>
            </a:r>
            <a:r>
              <a:rPr lang="en-US" altLang="ja-JP" smtClean="0"/>
              <a:t>A</a:t>
            </a:r>
            <a:r>
              <a:rPr lang="en-US" altLang="zh-TW" smtClean="0"/>
              <a:t> </a:t>
            </a:r>
            <a:r>
              <a:rPr lang="en-US" altLang="ja-JP" smtClean="0"/>
              <a:t>r</a:t>
            </a:r>
            <a:r>
              <a:rPr lang="en-US" altLang="zh-TW" smtClean="0"/>
              <a:t>obot </a:t>
            </a:r>
            <a:r>
              <a:rPr lang="en-US" altLang="ja-JP" smtClean="0"/>
              <a:t>a</a:t>
            </a:r>
            <a:r>
              <a:rPr lang="en-US" altLang="zh-TW" smtClean="0"/>
              <a:t>rm</a:t>
            </a:r>
            <a:endParaRPr lang="en-US" altLang="ja-JP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2108200"/>
          </a:xfrm>
        </p:spPr>
        <p:txBody>
          <a:bodyPr/>
          <a:lstStyle/>
          <a:p>
            <a:pPr eaLnBrk="1" hangingPunct="1"/>
            <a:r>
              <a:rPr lang="en-US" altLang="ja-JP" sz="2600" smtClean="0"/>
              <a:t>Consider this robot arm with 3 degrees of freedom:</a:t>
            </a:r>
          </a:p>
          <a:p>
            <a:pPr lvl="1" eaLnBrk="1" hangingPunct="1"/>
            <a:r>
              <a:rPr lang="en-US" altLang="ja-JP" sz="2200" smtClean="0"/>
              <a:t>Base rotates about its vertical axis by</a:t>
            </a:r>
          </a:p>
          <a:p>
            <a:pPr lvl="1" eaLnBrk="1" hangingPunct="1"/>
            <a:r>
              <a:rPr lang="en-US" altLang="ja-JP" sz="2200" smtClean="0"/>
              <a:t>Upper arm rotates in its </a:t>
            </a:r>
            <a:r>
              <a:rPr lang="en-US" altLang="ja-JP" sz="2200" i="1" smtClean="0"/>
              <a:t>xy</a:t>
            </a:r>
            <a:r>
              <a:rPr lang="en-US" altLang="ja-JP" sz="2200" smtClean="0"/>
              <a:t>-plane by</a:t>
            </a:r>
          </a:p>
          <a:p>
            <a:pPr lvl="1" eaLnBrk="1" hangingPunct="1"/>
            <a:r>
              <a:rPr lang="en-US" altLang="ja-JP" sz="2200" smtClean="0"/>
              <a:t>Lower arm rotates in its </a:t>
            </a:r>
            <a:r>
              <a:rPr lang="en-US" altLang="ja-JP" sz="2200" i="1" smtClean="0"/>
              <a:t>xy</a:t>
            </a:r>
            <a:r>
              <a:rPr lang="en-US" altLang="ja-JP" sz="2200" smtClean="0"/>
              <a:t>-plane by</a:t>
            </a:r>
          </a:p>
        </p:txBody>
      </p:sp>
      <p:graphicFrame>
        <p:nvGraphicFramePr>
          <p:cNvPr id="27652" name="Object 11"/>
          <p:cNvGraphicFramePr>
            <a:graphicFrameLocks noChangeAspect="1"/>
          </p:cNvGraphicFramePr>
          <p:nvPr/>
        </p:nvGraphicFramePr>
        <p:xfrm>
          <a:off x="6877050" y="2660650"/>
          <a:ext cx="252413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2" name="Equation" r:id="rId4" imgW="114151" imgH="152202" progId="Equation.DSMT4">
                  <p:embed/>
                </p:oleObj>
              </mc:Choice>
              <mc:Fallback>
                <p:oleObj name="Equation" r:id="rId4" imgW="114151" imgH="152202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050" y="2660650"/>
                        <a:ext cx="252413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12"/>
          <p:cNvGraphicFramePr>
            <a:graphicFrameLocks noChangeAspect="1"/>
          </p:cNvGraphicFramePr>
          <p:nvPr/>
        </p:nvGraphicFramePr>
        <p:xfrm>
          <a:off x="6732588" y="3068638"/>
          <a:ext cx="252412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3" name="Equation" r:id="rId6" imgW="114102" imgH="177492" progId="Equation.DSMT4">
                  <p:embed/>
                </p:oleObj>
              </mc:Choice>
              <mc:Fallback>
                <p:oleObj name="Equation" r:id="rId6" imgW="114102" imgH="17749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3068638"/>
                        <a:ext cx="252412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4" name="Object 13"/>
          <p:cNvGraphicFramePr>
            <a:graphicFrameLocks noChangeAspect="1"/>
          </p:cNvGraphicFramePr>
          <p:nvPr/>
        </p:nvGraphicFramePr>
        <p:xfrm>
          <a:off x="6710363" y="3524250"/>
          <a:ext cx="30956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4" name="Equation" r:id="rId8" imgW="139639" imgH="152334" progId="Equation.DSMT4">
                  <p:embed/>
                </p:oleObj>
              </mc:Choice>
              <mc:Fallback>
                <p:oleObj name="Equation" r:id="rId8" imgW="139639" imgH="152334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0363" y="3524250"/>
                        <a:ext cx="309562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655" name="Group 106"/>
          <p:cNvGrpSpPr>
            <a:grpSpLocks/>
          </p:cNvGrpSpPr>
          <p:nvPr/>
        </p:nvGrpSpPr>
        <p:grpSpPr bwMode="auto">
          <a:xfrm>
            <a:off x="3497263" y="4221163"/>
            <a:ext cx="4819650" cy="1944687"/>
            <a:chOff x="1989" y="2704"/>
            <a:chExt cx="3036" cy="1225"/>
          </a:xfrm>
        </p:grpSpPr>
        <p:grpSp>
          <p:nvGrpSpPr>
            <p:cNvPr id="27662" name="Group 105"/>
            <p:cNvGrpSpPr>
              <a:grpSpLocks/>
            </p:cNvGrpSpPr>
            <p:nvPr/>
          </p:nvGrpSpPr>
          <p:grpSpPr bwMode="auto">
            <a:xfrm>
              <a:off x="1989" y="2750"/>
              <a:ext cx="1011" cy="1179"/>
              <a:chOff x="1989" y="2750"/>
              <a:chExt cx="1011" cy="1179"/>
            </a:xfrm>
          </p:grpSpPr>
          <p:grpSp>
            <p:nvGrpSpPr>
              <p:cNvPr id="27705" name="Group 43"/>
              <p:cNvGrpSpPr>
                <a:grpSpLocks/>
              </p:cNvGrpSpPr>
              <p:nvPr/>
            </p:nvGrpSpPr>
            <p:grpSpPr bwMode="auto">
              <a:xfrm>
                <a:off x="2199" y="3022"/>
                <a:ext cx="409" cy="500"/>
                <a:chOff x="2199" y="3022"/>
                <a:chExt cx="409" cy="500"/>
              </a:xfrm>
            </p:grpSpPr>
            <p:sp>
              <p:nvSpPr>
                <p:cNvPr id="27716" name="Oval 14"/>
                <p:cNvSpPr>
                  <a:spLocks noChangeArrowheads="1"/>
                </p:cNvSpPr>
                <p:nvPr/>
              </p:nvSpPr>
              <p:spPr bwMode="auto">
                <a:xfrm>
                  <a:off x="2199" y="3022"/>
                  <a:ext cx="409" cy="227"/>
                </a:xfrm>
                <a:prstGeom prst="ellipse">
                  <a:avLst/>
                </a:prstGeom>
                <a:noFill/>
                <a:ln w="9525">
                  <a:solidFill>
                    <a:srgbClr val="54687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7717" name="Line 15"/>
                <p:cNvSpPr>
                  <a:spLocks noChangeShapeType="1"/>
                </p:cNvSpPr>
                <p:nvPr/>
              </p:nvSpPr>
              <p:spPr bwMode="auto">
                <a:xfrm>
                  <a:off x="2608" y="3113"/>
                  <a:ext cx="0" cy="408"/>
                </a:xfrm>
                <a:prstGeom prst="line">
                  <a:avLst/>
                </a:prstGeom>
                <a:noFill/>
                <a:ln w="9525">
                  <a:solidFill>
                    <a:srgbClr val="54687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7718" name="Line 16"/>
                <p:cNvSpPr>
                  <a:spLocks noChangeShapeType="1"/>
                </p:cNvSpPr>
                <p:nvPr/>
              </p:nvSpPr>
              <p:spPr bwMode="auto">
                <a:xfrm>
                  <a:off x="2200" y="3113"/>
                  <a:ext cx="0" cy="408"/>
                </a:xfrm>
                <a:prstGeom prst="line">
                  <a:avLst/>
                </a:prstGeom>
                <a:noFill/>
                <a:ln w="9525">
                  <a:solidFill>
                    <a:srgbClr val="54687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cxnSp>
              <p:nvCxnSpPr>
                <p:cNvPr id="27719" name="AutoShape 17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2403" y="3318"/>
                  <a:ext cx="1" cy="408"/>
                </a:xfrm>
                <a:prstGeom prst="curvedConnector3">
                  <a:avLst>
                    <a:gd name="adj1" fmla="val 10200000"/>
                  </a:avLst>
                </a:prstGeom>
                <a:noFill/>
                <a:ln w="9525">
                  <a:solidFill>
                    <a:srgbClr val="54687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27706" name="Group 68"/>
              <p:cNvGrpSpPr>
                <a:grpSpLocks/>
              </p:cNvGrpSpPr>
              <p:nvPr/>
            </p:nvGrpSpPr>
            <p:grpSpPr bwMode="auto">
              <a:xfrm>
                <a:off x="1989" y="2750"/>
                <a:ext cx="1011" cy="1179"/>
                <a:chOff x="1989" y="2750"/>
                <a:chExt cx="1011" cy="1179"/>
              </a:xfrm>
            </p:grpSpPr>
            <p:sp>
              <p:nvSpPr>
                <p:cNvPr id="27707" name="Arc 42"/>
                <p:cNvSpPr>
                  <a:spLocks/>
                </p:cNvSpPr>
                <p:nvPr/>
              </p:nvSpPr>
              <p:spPr bwMode="auto">
                <a:xfrm flipV="1">
                  <a:off x="2290" y="3566"/>
                  <a:ext cx="409" cy="136"/>
                </a:xfrm>
                <a:custGeom>
                  <a:avLst/>
                  <a:gdLst>
                    <a:gd name="T0" fmla="*/ 0 w 21600"/>
                    <a:gd name="T1" fmla="*/ 0 h 21600"/>
                    <a:gd name="T2" fmla="*/ 409 w 21600"/>
                    <a:gd name="T3" fmla="*/ 136 h 21600"/>
                    <a:gd name="T4" fmla="*/ 0 w 21600"/>
                    <a:gd name="T5" fmla="*/ 13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graphicFrame>
              <p:nvGraphicFramePr>
                <p:cNvPr id="27708" name="Object 44"/>
                <p:cNvGraphicFramePr>
                  <a:graphicFrameLocks noChangeAspect="1"/>
                </p:cNvGraphicFramePr>
                <p:nvPr/>
              </p:nvGraphicFramePr>
              <p:xfrm>
                <a:off x="2499" y="3693"/>
                <a:ext cx="75" cy="1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7755" name="Equation" r:id="rId10" imgW="114151" imgH="152202" progId="Equation.DSMT4">
                        <p:embed/>
                      </p:oleObj>
                    </mc:Choice>
                    <mc:Fallback>
                      <p:oleObj name="Equation" r:id="rId10" imgW="114151" imgH="152202" progId="Equation.DSMT4">
                        <p:embed/>
                        <p:pic>
                          <p:nvPicPr>
                            <p:cNvPr id="0" name="Object 4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499" y="3693"/>
                              <a:ext cx="75" cy="1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27709" name="Group 67"/>
                <p:cNvGrpSpPr>
                  <a:grpSpLocks/>
                </p:cNvGrpSpPr>
                <p:nvPr/>
              </p:nvGrpSpPr>
              <p:grpSpPr bwMode="auto">
                <a:xfrm>
                  <a:off x="1989" y="2750"/>
                  <a:ext cx="1011" cy="1179"/>
                  <a:chOff x="1989" y="2750"/>
                  <a:chExt cx="1011" cy="1179"/>
                </a:xfrm>
              </p:grpSpPr>
              <p:sp>
                <p:nvSpPr>
                  <p:cNvPr id="27710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2381" y="3521"/>
                    <a:ext cx="49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7711" name="Line 40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2063" y="3204"/>
                    <a:ext cx="6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7712" name="Line 41"/>
                  <p:cNvSpPr>
                    <a:spLocks noChangeShapeType="1"/>
                  </p:cNvSpPr>
                  <p:nvPr/>
                </p:nvSpPr>
                <p:spPr bwMode="auto">
                  <a:xfrm rot="-5400000" flipH="1" flipV="1">
                    <a:off x="2064" y="3521"/>
                    <a:ext cx="317" cy="31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graphicFrame>
                <p:nvGraphicFramePr>
                  <p:cNvPr id="27713" name="Object 45"/>
                  <p:cNvGraphicFramePr>
                    <a:graphicFrameLocks noChangeAspect="1"/>
                  </p:cNvGraphicFramePr>
                  <p:nvPr/>
                </p:nvGraphicFramePr>
                <p:xfrm>
                  <a:off x="2925" y="3475"/>
                  <a:ext cx="75" cy="8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7756" name="Equation" r:id="rId11" imgW="114102" imgH="126780" progId="Equation.DSMT4">
                          <p:embed/>
                        </p:oleObj>
                      </mc:Choice>
                      <mc:Fallback>
                        <p:oleObj name="Equation" r:id="rId11" imgW="114102" imgH="126780" progId="Equation.DSMT4">
                          <p:embed/>
                          <p:pic>
                            <p:nvPicPr>
                              <p:cNvPr id="0" name="Object 45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2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925" y="3475"/>
                                <a:ext cx="75" cy="8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27714" name="Object 46"/>
                  <p:cNvGraphicFramePr>
                    <a:graphicFrameLocks noChangeAspect="1"/>
                  </p:cNvGraphicFramePr>
                  <p:nvPr/>
                </p:nvGraphicFramePr>
                <p:xfrm>
                  <a:off x="2336" y="2750"/>
                  <a:ext cx="83" cy="10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7757" name="Equation" r:id="rId13" imgW="126835" imgH="152202" progId="Equation.DSMT4">
                          <p:embed/>
                        </p:oleObj>
                      </mc:Choice>
                      <mc:Fallback>
                        <p:oleObj name="Equation" r:id="rId13" imgW="126835" imgH="152202" progId="Equation.DSMT4">
                          <p:embed/>
                          <p:pic>
                            <p:nvPicPr>
                              <p:cNvPr id="0" name="Object 46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4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336" y="2750"/>
                                <a:ext cx="83" cy="100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27715" name="Object 47"/>
                  <p:cNvGraphicFramePr>
                    <a:graphicFrameLocks noChangeAspect="1"/>
                  </p:cNvGraphicFramePr>
                  <p:nvPr/>
                </p:nvGraphicFramePr>
                <p:xfrm>
                  <a:off x="1989" y="3854"/>
                  <a:ext cx="75" cy="7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7758" name="Equation" r:id="rId15" imgW="114102" imgH="114102" progId="Equation.DSMT4">
                          <p:embed/>
                        </p:oleObj>
                      </mc:Choice>
                      <mc:Fallback>
                        <p:oleObj name="Equation" r:id="rId15" imgW="114102" imgH="114102" progId="Equation.DSMT4">
                          <p:embed/>
                          <p:pic>
                            <p:nvPicPr>
                              <p:cNvPr id="0" name="Object 47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989" y="3854"/>
                                <a:ext cx="75" cy="7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  <p:grpSp>
          <p:nvGrpSpPr>
            <p:cNvPr id="27663" name="Group 103"/>
            <p:cNvGrpSpPr>
              <a:grpSpLocks/>
            </p:cNvGrpSpPr>
            <p:nvPr/>
          </p:nvGrpSpPr>
          <p:grpSpPr bwMode="auto">
            <a:xfrm>
              <a:off x="4014" y="2750"/>
              <a:ext cx="1011" cy="1179"/>
              <a:chOff x="4014" y="2750"/>
              <a:chExt cx="1011" cy="1179"/>
            </a:xfrm>
          </p:grpSpPr>
          <p:grpSp>
            <p:nvGrpSpPr>
              <p:cNvPr id="27685" name="Group 29"/>
              <p:cNvGrpSpPr>
                <a:grpSpLocks/>
              </p:cNvGrpSpPr>
              <p:nvPr/>
            </p:nvGrpSpPr>
            <p:grpSpPr bwMode="auto">
              <a:xfrm>
                <a:off x="4377" y="2976"/>
                <a:ext cx="136" cy="545"/>
                <a:chOff x="3334" y="2704"/>
                <a:chExt cx="136" cy="817"/>
              </a:xfrm>
            </p:grpSpPr>
            <p:sp>
              <p:nvSpPr>
                <p:cNvPr id="27696" name="Rectangle 30"/>
                <p:cNvSpPr>
                  <a:spLocks noChangeArrowheads="1"/>
                </p:cNvSpPr>
                <p:nvPr/>
              </p:nvSpPr>
              <p:spPr bwMode="auto">
                <a:xfrm>
                  <a:off x="3334" y="2750"/>
                  <a:ext cx="91" cy="771"/>
                </a:xfrm>
                <a:prstGeom prst="rect">
                  <a:avLst/>
                </a:prstGeom>
                <a:noFill/>
                <a:ln w="9525">
                  <a:solidFill>
                    <a:srgbClr val="54687C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7697" name="Line 31"/>
                <p:cNvSpPr>
                  <a:spLocks noChangeShapeType="1"/>
                </p:cNvSpPr>
                <p:nvPr/>
              </p:nvSpPr>
              <p:spPr bwMode="auto">
                <a:xfrm>
                  <a:off x="3470" y="2704"/>
                  <a:ext cx="0" cy="771"/>
                </a:xfrm>
                <a:prstGeom prst="line">
                  <a:avLst/>
                </a:prstGeom>
                <a:noFill/>
                <a:ln w="9525">
                  <a:solidFill>
                    <a:srgbClr val="54687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7698" name="Line 32"/>
                <p:cNvSpPr>
                  <a:spLocks noChangeShapeType="1"/>
                </p:cNvSpPr>
                <p:nvPr/>
              </p:nvSpPr>
              <p:spPr bwMode="auto">
                <a:xfrm>
                  <a:off x="3380" y="2704"/>
                  <a:ext cx="90" cy="0"/>
                </a:xfrm>
                <a:prstGeom prst="line">
                  <a:avLst/>
                </a:prstGeom>
                <a:noFill/>
                <a:ln w="9525">
                  <a:solidFill>
                    <a:srgbClr val="54687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7699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3334" y="2704"/>
                  <a:ext cx="45" cy="46"/>
                </a:xfrm>
                <a:prstGeom prst="line">
                  <a:avLst/>
                </a:prstGeom>
                <a:noFill/>
                <a:ln w="9525">
                  <a:solidFill>
                    <a:srgbClr val="54687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7700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3424" y="2704"/>
                  <a:ext cx="46" cy="46"/>
                </a:xfrm>
                <a:prstGeom prst="line">
                  <a:avLst/>
                </a:prstGeom>
                <a:noFill/>
                <a:ln w="9525">
                  <a:solidFill>
                    <a:srgbClr val="54687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7701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3425" y="3475"/>
                  <a:ext cx="45" cy="46"/>
                </a:xfrm>
                <a:prstGeom prst="line">
                  <a:avLst/>
                </a:prstGeom>
                <a:noFill/>
                <a:ln w="9525">
                  <a:solidFill>
                    <a:srgbClr val="54687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7702" name="Line 36"/>
                <p:cNvSpPr>
                  <a:spLocks noChangeShapeType="1"/>
                </p:cNvSpPr>
                <p:nvPr/>
              </p:nvSpPr>
              <p:spPr bwMode="auto">
                <a:xfrm>
                  <a:off x="3379" y="2704"/>
                  <a:ext cx="0" cy="771"/>
                </a:xfrm>
                <a:prstGeom prst="line">
                  <a:avLst/>
                </a:prstGeom>
                <a:noFill/>
                <a:ln w="9525">
                  <a:solidFill>
                    <a:srgbClr val="54687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7703" name="Line 37"/>
                <p:cNvSpPr>
                  <a:spLocks noChangeShapeType="1"/>
                </p:cNvSpPr>
                <p:nvPr/>
              </p:nvSpPr>
              <p:spPr bwMode="auto">
                <a:xfrm>
                  <a:off x="3379" y="3475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rgbClr val="54687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7704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3334" y="3475"/>
                  <a:ext cx="45" cy="46"/>
                </a:xfrm>
                <a:prstGeom prst="line">
                  <a:avLst/>
                </a:prstGeom>
                <a:noFill/>
                <a:ln w="9525">
                  <a:solidFill>
                    <a:srgbClr val="54687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27686" name="Group 90"/>
              <p:cNvGrpSpPr>
                <a:grpSpLocks/>
              </p:cNvGrpSpPr>
              <p:nvPr/>
            </p:nvGrpSpPr>
            <p:grpSpPr bwMode="auto">
              <a:xfrm>
                <a:off x="4014" y="2750"/>
                <a:ext cx="1011" cy="1179"/>
                <a:chOff x="4014" y="2750"/>
                <a:chExt cx="1011" cy="1179"/>
              </a:xfrm>
            </p:grpSpPr>
            <p:graphicFrame>
              <p:nvGraphicFramePr>
                <p:cNvPr id="27687" name="Object 81"/>
                <p:cNvGraphicFramePr>
                  <a:graphicFrameLocks noChangeAspect="1"/>
                </p:cNvGraphicFramePr>
                <p:nvPr/>
              </p:nvGraphicFramePr>
              <p:xfrm>
                <a:off x="4657" y="3239"/>
                <a:ext cx="91" cy="1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7759" name="Equation" r:id="rId17" imgW="139639" imgH="152334" progId="Equation.DSMT4">
                        <p:embed/>
                      </p:oleObj>
                    </mc:Choice>
                    <mc:Fallback>
                      <p:oleObj name="Equation" r:id="rId17" imgW="139639" imgH="152334" progId="Equation.DSMT4">
                        <p:embed/>
                        <p:pic>
                          <p:nvPicPr>
                            <p:cNvPr id="0" name="Object 8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657" y="3239"/>
                              <a:ext cx="91" cy="1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27688" name="Group 82"/>
                <p:cNvGrpSpPr>
                  <a:grpSpLocks/>
                </p:cNvGrpSpPr>
                <p:nvPr/>
              </p:nvGrpSpPr>
              <p:grpSpPr bwMode="auto">
                <a:xfrm>
                  <a:off x="4014" y="2750"/>
                  <a:ext cx="1011" cy="1179"/>
                  <a:chOff x="1989" y="2750"/>
                  <a:chExt cx="1011" cy="1179"/>
                </a:xfrm>
              </p:grpSpPr>
              <p:sp>
                <p:nvSpPr>
                  <p:cNvPr id="27690" name="Line 83"/>
                  <p:cNvSpPr>
                    <a:spLocks noChangeShapeType="1"/>
                  </p:cNvSpPr>
                  <p:nvPr/>
                </p:nvSpPr>
                <p:spPr bwMode="auto">
                  <a:xfrm>
                    <a:off x="2381" y="3521"/>
                    <a:ext cx="49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7691" name="Line 84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2063" y="3204"/>
                    <a:ext cx="6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7692" name="Line 85"/>
                  <p:cNvSpPr>
                    <a:spLocks noChangeShapeType="1"/>
                  </p:cNvSpPr>
                  <p:nvPr/>
                </p:nvSpPr>
                <p:spPr bwMode="auto">
                  <a:xfrm rot="-5400000" flipH="1" flipV="1">
                    <a:off x="2064" y="3521"/>
                    <a:ext cx="317" cy="31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graphicFrame>
                <p:nvGraphicFramePr>
                  <p:cNvPr id="27693" name="Object 86"/>
                  <p:cNvGraphicFramePr>
                    <a:graphicFrameLocks noChangeAspect="1"/>
                  </p:cNvGraphicFramePr>
                  <p:nvPr/>
                </p:nvGraphicFramePr>
                <p:xfrm>
                  <a:off x="2925" y="3475"/>
                  <a:ext cx="75" cy="8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7760" name="Equation" r:id="rId19" imgW="114102" imgH="126780" progId="Equation.DSMT4">
                          <p:embed/>
                        </p:oleObj>
                      </mc:Choice>
                      <mc:Fallback>
                        <p:oleObj name="Equation" r:id="rId19" imgW="114102" imgH="126780" progId="Equation.DSMT4">
                          <p:embed/>
                          <p:pic>
                            <p:nvPicPr>
                              <p:cNvPr id="0" name="Object 86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0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925" y="3475"/>
                                <a:ext cx="75" cy="8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27694" name="Object 87"/>
                  <p:cNvGraphicFramePr>
                    <a:graphicFrameLocks noChangeAspect="1"/>
                  </p:cNvGraphicFramePr>
                  <p:nvPr/>
                </p:nvGraphicFramePr>
                <p:xfrm>
                  <a:off x="2336" y="2750"/>
                  <a:ext cx="83" cy="10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7761" name="Equation" r:id="rId21" imgW="126835" imgH="152202" progId="Equation.DSMT4">
                          <p:embed/>
                        </p:oleObj>
                      </mc:Choice>
                      <mc:Fallback>
                        <p:oleObj name="Equation" r:id="rId21" imgW="126835" imgH="152202" progId="Equation.DSMT4">
                          <p:embed/>
                          <p:pic>
                            <p:nvPicPr>
                              <p:cNvPr id="0" name="Object 87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2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336" y="2750"/>
                                <a:ext cx="83" cy="100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27695" name="Object 88"/>
                  <p:cNvGraphicFramePr>
                    <a:graphicFrameLocks noChangeAspect="1"/>
                  </p:cNvGraphicFramePr>
                  <p:nvPr/>
                </p:nvGraphicFramePr>
                <p:xfrm>
                  <a:off x="1989" y="3854"/>
                  <a:ext cx="75" cy="7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7762" name="Equation" r:id="rId23" imgW="114102" imgH="114102" progId="Equation.DSMT4">
                          <p:embed/>
                        </p:oleObj>
                      </mc:Choice>
                      <mc:Fallback>
                        <p:oleObj name="Equation" r:id="rId23" imgW="114102" imgH="114102" progId="Equation.DSMT4">
                          <p:embed/>
                          <p:pic>
                            <p:nvPicPr>
                              <p:cNvPr id="0" name="Object 88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989" y="3854"/>
                                <a:ext cx="75" cy="7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sp>
              <p:nvSpPr>
                <p:cNvPr id="27689" name="Arc 89"/>
                <p:cNvSpPr>
                  <a:spLocks/>
                </p:cNvSpPr>
                <p:nvPr/>
              </p:nvSpPr>
              <p:spPr bwMode="auto">
                <a:xfrm rot="5400000" flipH="1">
                  <a:off x="4469" y="3226"/>
                  <a:ext cx="225" cy="272"/>
                </a:xfrm>
                <a:custGeom>
                  <a:avLst/>
                  <a:gdLst>
                    <a:gd name="T0" fmla="*/ 0 w 21535"/>
                    <a:gd name="T1" fmla="*/ 0 h 21600"/>
                    <a:gd name="T2" fmla="*/ 225 w 21535"/>
                    <a:gd name="T3" fmla="*/ 251 h 21600"/>
                    <a:gd name="T4" fmla="*/ 0 w 21535"/>
                    <a:gd name="T5" fmla="*/ 272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35" h="21600" fill="none" extrusionOk="0">
                      <a:moveTo>
                        <a:pt x="-1" y="0"/>
                      </a:moveTo>
                      <a:cubicBezTo>
                        <a:pt x="11278" y="0"/>
                        <a:pt x="20658" y="8677"/>
                        <a:pt x="21534" y="19922"/>
                      </a:cubicBezTo>
                    </a:path>
                    <a:path w="21535" h="21600" stroke="0" extrusionOk="0">
                      <a:moveTo>
                        <a:pt x="-1" y="0"/>
                      </a:moveTo>
                      <a:cubicBezTo>
                        <a:pt x="11278" y="0"/>
                        <a:pt x="20658" y="8677"/>
                        <a:pt x="21534" y="19922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27664" name="Group 104"/>
            <p:cNvGrpSpPr>
              <a:grpSpLocks/>
            </p:cNvGrpSpPr>
            <p:nvPr/>
          </p:nvGrpSpPr>
          <p:grpSpPr bwMode="auto">
            <a:xfrm>
              <a:off x="3003" y="2704"/>
              <a:ext cx="1011" cy="1225"/>
              <a:chOff x="3003" y="2704"/>
              <a:chExt cx="1011" cy="1225"/>
            </a:xfrm>
          </p:grpSpPr>
          <p:grpSp>
            <p:nvGrpSpPr>
              <p:cNvPr id="27665" name="Group 28"/>
              <p:cNvGrpSpPr>
                <a:grpSpLocks/>
              </p:cNvGrpSpPr>
              <p:nvPr/>
            </p:nvGrpSpPr>
            <p:grpSpPr bwMode="auto">
              <a:xfrm>
                <a:off x="3334" y="2704"/>
                <a:ext cx="136" cy="817"/>
                <a:chOff x="3334" y="2704"/>
                <a:chExt cx="136" cy="817"/>
              </a:xfrm>
            </p:grpSpPr>
            <p:sp>
              <p:nvSpPr>
                <p:cNvPr id="27676" name="Rectangle 19"/>
                <p:cNvSpPr>
                  <a:spLocks noChangeArrowheads="1"/>
                </p:cNvSpPr>
                <p:nvPr/>
              </p:nvSpPr>
              <p:spPr bwMode="auto">
                <a:xfrm>
                  <a:off x="3334" y="2750"/>
                  <a:ext cx="91" cy="771"/>
                </a:xfrm>
                <a:prstGeom prst="rect">
                  <a:avLst/>
                </a:prstGeom>
                <a:noFill/>
                <a:ln w="9525">
                  <a:solidFill>
                    <a:srgbClr val="54687C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7677" name="Line 20"/>
                <p:cNvSpPr>
                  <a:spLocks noChangeShapeType="1"/>
                </p:cNvSpPr>
                <p:nvPr/>
              </p:nvSpPr>
              <p:spPr bwMode="auto">
                <a:xfrm>
                  <a:off x="3470" y="2704"/>
                  <a:ext cx="0" cy="771"/>
                </a:xfrm>
                <a:prstGeom prst="line">
                  <a:avLst/>
                </a:prstGeom>
                <a:noFill/>
                <a:ln w="9525">
                  <a:solidFill>
                    <a:srgbClr val="54687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7678" name="Line 21"/>
                <p:cNvSpPr>
                  <a:spLocks noChangeShapeType="1"/>
                </p:cNvSpPr>
                <p:nvPr/>
              </p:nvSpPr>
              <p:spPr bwMode="auto">
                <a:xfrm>
                  <a:off x="3380" y="2704"/>
                  <a:ext cx="90" cy="0"/>
                </a:xfrm>
                <a:prstGeom prst="line">
                  <a:avLst/>
                </a:prstGeom>
                <a:noFill/>
                <a:ln w="9525">
                  <a:solidFill>
                    <a:srgbClr val="54687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7679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3334" y="2704"/>
                  <a:ext cx="45" cy="46"/>
                </a:xfrm>
                <a:prstGeom prst="line">
                  <a:avLst/>
                </a:prstGeom>
                <a:noFill/>
                <a:ln w="9525">
                  <a:solidFill>
                    <a:srgbClr val="54687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7680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3424" y="2704"/>
                  <a:ext cx="46" cy="46"/>
                </a:xfrm>
                <a:prstGeom prst="line">
                  <a:avLst/>
                </a:prstGeom>
                <a:noFill/>
                <a:ln w="9525">
                  <a:solidFill>
                    <a:srgbClr val="54687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7681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3425" y="3475"/>
                  <a:ext cx="45" cy="46"/>
                </a:xfrm>
                <a:prstGeom prst="line">
                  <a:avLst/>
                </a:prstGeom>
                <a:noFill/>
                <a:ln w="9525">
                  <a:solidFill>
                    <a:srgbClr val="54687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7682" name="Line 25"/>
                <p:cNvSpPr>
                  <a:spLocks noChangeShapeType="1"/>
                </p:cNvSpPr>
                <p:nvPr/>
              </p:nvSpPr>
              <p:spPr bwMode="auto">
                <a:xfrm>
                  <a:off x="3379" y="2704"/>
                  <a:ext cx="0" cy="771"/>
                </a:xfrm>
                <a:prstGeom prst="line">
                  <a:avLst/>
                </a:prstGeom>
                <a:noFill/>
                <a:ln w="9525">
                  <a:solidFill>
                    <a:srgbClr val="54687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7683" name="Line 26"/>
                <p:cNvSpPr>
                  <a:spLocks noChangeShapeType="1"/>
                </p:cNvSpPr>
                <p:nvPr/>
              </p:nvSpPr>
              <p:spPr bwMode="auto">
                <a:xfrm>
                  <a:off x="3379" y="3475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rgbClr val="54687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7684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3334" y="3475"/>
                  <a:ext cx="45" cy="46"/>
                </a:xfrm>
                <a:prstGeom prst="line">
                  <a:avLst/>
                </a:prstGeom>
                <a:noFill/>
                <a:ln w="9525">
                  <a:solidFill>
                    <a:srgbClr val="54687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27666" name="Group 91"/>
              <p:cNvGrpSpPr>
                <a:grpSpLocks/>
              </p:cNvGrpSpPr>
              <p:nvPr/>
            </p:nvGrpSpPr>
            <p:grpSpPr bwMode="auto">
              <a:xfrm>
                <a:off x="3003" y="2750"/>
                <a:ext cx="1011" cy="1179"/>
                <a:chOff x="4014" y="2750"/>
                <a:chExt cx="1011" cy="1179"/>
              </a:xfrm>
            </p:grpSpPr>
            <p:graphicFrame>
              <p:nvGraphicFramePr>
                <p:cNvPr id="27667" name="Object 92"/>
                <p:cNvGraphicFramePr>
                  <a:graphicFrameLocks noChangeAspect="1"/>
                </p:cNvGraphicFramePr>
                <p:nvPr/>
              </p:nvGraphicFramePr>
              <p:xfrm>
                <a:off x="4665" y="3231"/>
                <a:ext cx="75" cy="11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7763" name="Equation" r:id="rId24" imgW="114102" imgH="177492" progId="Equation.DSMT4">
                        <p:embed/>
                      </p:oleObj>
                    </mc:Choice>
                    <mc:Fallback>
                      <p:oleObj name="Equation" r:id="rId24" imgW="114102" imgH="177492" progId="Equation.DSMT4">
                        <p:embed/>
                        <p:pic>
                          <p:nvPicPr>
                            <p:cNvPr id="0" name="Object 9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665" y="3231"/>
                              <a:ext cx="75" cy="11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27668" name="Group 93"/>
                <p:cNvGrpSpPr>
                  <a:grpSpLocks/>
                </p:cNvGrpSpPr>
                <p:nvPr/>
              </p:nvGrpSpPr>
              <p:grpSpPr bwMode="auto">
                <a:xfrm>
                  <a:off x="4014" y="2750"/>
                  <a:ext cx="1011" cy="1179"/>
                  <a:chOff x="1989" y="2750"/>
                  <a:chExt cx="1011" cy="1179"/>
                </a:xfrm>
              </p:grpSpPr>
              <p:sp>
                <p:nvSpPr>
                  <p:cNvPr id="27670" name="Line 94"/>
                  <p:cNvSpPr>
                    <a:spLocks noChangeShapeType="1"/>
                  </p:cNvSpPr>
                  <p:nvPr/>
                </p:nvSpPr>
                <p:spPr bwMode="auto">
                  <a:xfrm>
                    <a:off x="2381" y="3521"/>
                    <a:ext cx="49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7671" name="Line 95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2063" y="3204"/>
                    <a:ext cx="6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7672" name="Line 96"/>
                  <p:cNvSpPr>
                    <a:spLocks noChangeShapeType="1"/>
                  </p:cNvSpPr>
                  <p:nvPr/>
                </p:nvSpPr>
                <p:spPr bwMode="auto">
                  <a:xfrm rot="-5400000" flipH="1" flipV="1">
                    <a:off x="2064" y="3521"/>
                    <a:ext cx="317" cy="31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graphicFrame>
                <p:nvGraphicFramePr>
                  <p:cNvPr id="27673" name="Object 97"/>
                  <p:cNvGraphicFramePr>
                    <a:graphicFrameLocks noChangeAspect="1"/>
                  </p:cNvGraphicFramePr>
                  <p:nvPr/>
                </p:nvGraphicFramePr>
                <p:xfrm>
                  <a:off x="2925" y="3475"/>
                  <a:ext cx="75" cy="8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7764" name="Equation" r:id="rId26" imgW="114102" imgH="126780" progId="Equation.DSMT4">
                          <p:embed/>
                        </p:oleObj>
                      </mc:Choice>
                      <mc:Fallback>
                        <p:oleObj name="Equation" r:id="rId26" imgW="114102" imgH="126780" progId="Equation.DSMT4">
                          <p:embed/>
                          <p:pic>
                            <p:nvPicPr>
                              <p:cNvPr id="0" name="Object 97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0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925" y="3475"/>
                                <a:ext cx="75" cy="8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27674" name="Object 98"/>
                  <p:cNvGraphicFramePr>
                    <a:graphicFrameLocks noChangeAspect="1"/>
                  </p:cNvGraphicFramePr>
                  <p:nvPr/>
                </p:nvGraphicFramePr>
                <p:xfrm>
                  <a:off x="2336" y="2750"/>
                  <a:ext cx="83" cy="10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7765" name="Equation" r:id="rId27" imgW="126835" imgH="152202" progId="Equation.DSMT4">
                          <p:embed/>
                        </p:oleObj>
                      </mc:Choice>
                      <mc:Fallback>
                        <p:oleObj name="Equation" r:id="rId27" imgW="126835" imgH="152202" progId="Equation.DSMT4">
                          <p:embed/>
                          <p:pic>
                            <p:nvPicPr>
                              <p:cNvPr id="0" name="Object 98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2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336" y="2750"/>
                                <a:ext cx="83" cy="100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27675" name="Object 99"/>
                  <p:cNvGraphicFramePr>
                    <a:graphicFrameLocks noChangeAspect="1"/>
                  </p:cNvGraphicFramePr>
                  <p:nvPr/>
                </p:nvGraphicFramePr>
                <p:xfrm>
                  <a:off x="1989" y="3854"/>
                  <a:ext cx="75" cy="7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7766" name="Equation" r:id="rId28" imgW="114102" imgH="114102" progId="Equation.DSMT4">
                          <p:embed/>
                        </p:oleObj>
                      </mc:Choice>
                      <mc:Fallback>
                        <p:oleObj name="Equation" r:id="rId28" imgW="114102" imgH="114102" progId="Equation.DSMT4">
                          <p:embed/>
                          <p:pic>
                            <p:nvPicPr>
                              <p:cNvPr id="0" name="Object 99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989" y="3854"/>
                                <a:ext cx="75" cy="7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sp>
              <p:nvSpPr>
                <p:cNvPr id="27669" name="Arc 100"/>
                <p:cNvSpPr>
                  <a:spLocks/>
                </p:cNvSpPr>
                <p:nvPr/>
              </p:nvSpPr>
              <p:spPr bwMode="auto">
                <a:xfrm rot="5400000" flipH="1">
                  <a:off x="4469" y="3226"/>
                  <a:ext cx="225" cy="272"/>
                </a:xfrm>
                <a:custGeom>
                  <a:avLst/>
                  <a:gdLst>
                    <a:gd name="T0" fmla="*/ 0 w 21535"/>
                    <a:gd name="T1" fmla="*/ 0 h 21600"/>
                    <a:gd name="T2" fmla="*/ 225 w 21535"/>
                    <a:gd name="T3" fmla="*/ 251 h 21600"/>
                    <a:gd name="T4" fmla="*/ 0 w 21535"/>
                    <a:gd name="T5" fmla="*/ 272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35" h="21600" fill="none" extrusionOk="0">
                      <a:moveTo>
                        <a:pt x="-1" y="0"/>
                      </a:moveTo>
                      <a:cubicBezTo>
                        <a:pt x="11278" y="0"/>
                        <a:pt x="20658" y="8677"/>
                        <a:pt x="21534" y="19922"/>
                      </a:cubicBezTo>
                    </a:path>
                    <a:path w="21535" h="21600" stroke="0" extrusionOk="0">
                      <a:moveTo>
                        <a:pt x="-1" y="0"/>
                      </a:moveTo>
                      <a:cubicBezTo>
                        <a:pt x="11278" y="0"/>
                        <a:pt x="20658" y="8677"/>
                        <a:pt x="21534" y="19922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</p:grpSp>
      <p:grpSp>
        <p:nvGrpSpPr>
          <p:cNvPr id="27656" name="Group 102"/>
          <p:cNvGrpSpPr>
            <a:grpSpLocks/>
          </p:cNvGrpSpPr>
          <p:nvPr/>
        </p:nvGrpSpPr>
        <p:grpSpPr bwMode="auto">
          <a:xfrm>
            <a:off x="808038" y="3860800"/>
            <a:ext cx="3959225" cy="2293938"/>
            <a:chOff x="295" y="2432"/>
            <a:chExt cx="2494" cy="1445"/>
          </a:xfrm>
        </p:grpSpPr>
        <p:sp>
          <p:nvSpPr>
            <p:cNvPr id="27658" name="Text Box 8"/>
            <p:cNvSpPr txBox="1">
              <a:spLocks noChangeArrowheads="1"/>
            </p:cNvSpPr>
            <p:nvPr/>
          </p:nvSpPr>
          <p:spPr bwMode="auto">
            <a:xfrm>
              <a:off x="385" y="3339"/>
              <a:ext cx="5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ja-JP" b="1"/>
                <a:t>Base</a:t>
              </a:r>
            </a:p>
          </p:txBody>
        </p:sp>
        <p:sp>
          <p:nvSpPr>
            <p:cNvPr id="27659" name="Text Box 9"/>
            <p:cNvSpPr txBox="1">
              <a:spLocks noChangeArrowheads="1"/>
            </p:cNvSpPr>
            <p:nvPr/>
          </p:nvSpPr>
          <p:spPr bwMode="auto">
            <a:xfrm>
              <a:off x="295" y="2659"/>
              <a:ext cx="9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ja-JP" b="1"/>
                <a:t>Upper arm</a:t>
              </a:r>
            </a:p>
          </p:txBody>
        </p:sp>
        <p:sp>
          <p:nvSpPr>
            <p:cNvPr id="27660" name="Text Box 10"/>
            <p:cNvSpPr txBox="1">
              <a:spLocks noChangeArrowheads="1"/>
            </p:cNvSpPr>
            <p:nvPr/>
          </p:nvSpPr>
          <p:spPr bwMode="auto">
            <a:xfrm>
              <a:off x="1804" y="2478"/>
              <a:ext cx="98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ja-JP" b="1"/>
                <a:t>Lower arm</a:t>
              </a:r>
            </a:p>
          </p:txBody>
        </p:sp>
        <p:graphicFrame>
          <p:nvGraphicFramePr>
            <p:cNvPr id="27661" name="Object 101"/>
            <p:cNvGraphicFramePr>
              <a:graphicFrameLocks noChangeAspect="1"/>
            </p:cNvGraphicFramePr>
            <p:nvPr/>
          </p:nvGraphicFramePr>
          <p:xfrm>
            <a:off x="839" y="2432"/>
            <a:ext cx="1134" cy="14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67" name="Image" r:id="rId29" imgW="2311111" imgH="2653968" progId="Photoshop.Image.9">
                    <p:embed/>
                  </p:oleObj>
                </mc:Choice>
                <mc:Fallback>
                  <p:oleObj name="Image" r:id="rId29" imgW="2311111" imgH="2653968" progId="Photoshop.Image.9">
                    <p:embed/>
                    <p:pic>
                      <p:nvPicPr>
                        <p:cNvPr id="0" name="Object 10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clrChange>
                            <a:clrFrom>
                              <a:srgbClr val="FEFEFE"/>
                            </a:clrFrom>
                            <a:clrTo>
                              <a:srgbClr val="FEFEFE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9" y="2432"/>
                          <a:ext cx="1134" cy="14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657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05D35337-64F9-47B7-A7C9-403CFEC50E26}" type="slidenum">
              <a:rPr kumimoji="0" lang="en-US" altLang="ja-JP"/>
              <a:pPr eaLnBrk="1" hangingPunct="1"/>
              <a:t>24</a:t>
            </a:fld>
            <a:endParaRPr kumimoji="0"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First implementation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6683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ja-JP" sz="2100" smtClean="0"/>
              <a:t>The robot arm can be displayed by keeping a global matrix and computing it at each step: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566738" y="2492375"/>
            <a:ext cx="8001000" cy="374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9900" indent="-469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ja-JP" sz="1500" b="1"/>
              <a:t>Matrix M_model;</a:t>
            </a:r>
          </a:p>
          <a:p>
            <a:pPr marL="469900" indent="-469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ja-JP" sz="1500" b="1"/>
              <a:t>main()</a:t>
            </a:r>
          </a:p>
          <a:p>
            <a:pPr marL="469900" indent="-469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ja-JP" sz="1500" b="1"/>
              <a:t>{</a:t>
            </a:r>
          </a:p>
          <a:p>
            <a:pPr marL="469900" indent="-469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ja-JP" sz="1500" b="1"/>
              <a:t>	</a:t>
            </a:r>
            <a:r>
              <a:rPr lang="en-US" altLang="ja-JP" sz="1500" b="1">
                <a:latin typeface="Arial" charset="0"/>
              </a:rPr>
              <a:t>…</a:t>
            </a:r>
            <a:endParaRPr lang="en-US" altLang="ja-JP" sz="1500" b="1"/>
          </a:p>
          <a:p>
            <a:pPr marL="469900" indent="-469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ja-JP" sz="1500" b="1"/>
              <a:t>	</a:t>
            </a:r>
            <a:r>
              <a:rPr lang="en-US" altLang="ja-JP" sz="1500" b="1">
                <a:latin typeface="Arial" charset="0"/>
              </a:rPr>
              <a:t>…</a:t>
            </a:r>
            <a:endParaRPr lang="en-US" altLang="ja-JP" sz="1500" b="1"/>
          </a:p>
          <a:p>
            <a:pPr marL="469900" indent="-469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ja-JP" sz="1500" b="1"/>
              <a:t>	robot_arm();</a:t>
            </a:r>
          </a:p>
          <a:p>
            <a:pPr marL="469900" indent="-469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ja-JP" sz="1500" b="1"/>
              <a:t>	</a:t>
            </a:r>
            <a:r>
              <a:rPr lang="en-US" altLang="ja-JP" sz="1500" b="1">
                <a:latin typeface="Arial" charset="0"/>
              </a:rPr>
              <a:t>…</a:t>
            </a:r>
            <a:endParaRPr lang="en-US" altLang="ja-JP" sz="1500" b="1"/>
          </a:p>
          <a:p>
            <a:pPr marL="469900" indent="-469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ja-JP" sz="1500" b="1"/>
              <a:t>}</a:t>
            </a:r>
          </a:p>
          <a:p>
            <a:pPr marL="469900" indent="-469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ja-JP" sz="1500" b="1"/>
              <a:t>robot_arm()</a:t>
            </a:r>
          </a:p>
          <a:p>
            <a:pPr marL="469900" indent="-469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ja-JP" sz="1500" b="1"/>
              <a:t>{</a:t>
            </a:r>
          </a:p>
          <a:p>
            <a:pPr marL="469900" indent="-469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ja-JP" sz="1500" b="1"/>
              <a:t>	M_model = R_y(theta);</a:t>
            </a:r>
          </a:p>
          <a:p>
            <a:pPr marL="469900" indent="-469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ja-JP" sz="1500" b="1"/>
              <a:t>	base();</a:t>
            </a:r>
          </a:p>
          <a:p>
            <a:pPr marL="469900" indent="-469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ja-JP" sz="1500" b="1"/>
              <a:t>	M_model = R_y(theta)*T(0,h1,0)*R_z(phi);</a:t>
            </a:r>
          </a:p>
          <a:p>
            <a:pPr marL="469900" indent="-469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ja-JP" sz="1500" b="1"/>
              <a:t>	upper_arm();</a:t>
            </a:r>
          </a:p>
          <a:p>
            <a:pPr marL="469900" indent="-469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ja-JP" sz="1500" b="1"/>
              <a:t>	M_model = R_y(theta)*T(0,h1,0)*R_z(phi)*T(0,h2,0)*R_z(psi);</a:t>
            </a:r>
          </a:p>
          <a:p>
            <a:pPr marL="469900" indent="-469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ja-JP" sz="1500" b="1"/>
              <a:t>	lower_arm();</a:t>
            </a:r>
          </a:p>
          <a:p>
            <a:pPr marL="469900" indent="-469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ja-JP" sz="1500" b="1"/>
              <a:t>}</a:t>
            </a:r>
          </a:p>
        </p:txBody>
      </p:sp>
      <p:sp>
        <p:nvSpPr>
          <p:cNvPr id="28677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3824DC3F-62F7-4220-909F-DDBD0ED9C5BE}" type="slidenum">
              <a:rPr kumimoji="0" lang="en-US" altLang="ja-JP"/>
              <a:pPr eaLnBrk="1" hangingPunct="1"/>
              <a:t>25</a:t>
            </a:fld>
            <a:endParaRPr kumimoji="0"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Better implementation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6683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ja-JP" sz="2100" smtClean="0"/>
              <a:t>Instead of recalculating the global matrix each time, we can just update it </a:t>
            </a:r>
            <a:r>
              <a:rPr lang="en-US" altLang="ja-JP" sz="2100" i="1" smtClean="0"/>
              <a:t>in place</a:t>
            </a:r>
            <a:r>
              <a:rPr lang="en-US" altLang="ja-JP" sz="2100" smtClean="0"/>
              <a:t>: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566738" y="2492375"/>
            <a:ext cx="8001000" cy="374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9900" indent="-469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ja-JP" sz="1500" b="1"/>
              <a:t>Matrix M_model;</a:t>
            </a:r>
          </a:p>
          <a:p>
            <a:pPr marL="469900" indent="-469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ja-JP" sz="1500" b="1"/>
              <a:t>main()</a:t>
            </a:r>
          </a:p>
          <a:p>
            <a:pPr marL="469900" indent="-469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ja-JP" sz="1500" b="1"/>
              <a:t>{</a:t>
            </a:r>
          </a:p>
          <a:p>
            <a:pPr marL="469900" indent="-469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ja-JP" sz="1500" b="1"/>
              <a:t>	</a:t>
            </a:r>
            <a:r>
              <a:rPr lang="en-US" altLang="ja-JP" sz="1500" b="1">
                <a:latin typeface="Arial" charset="0"/>
              </a:rPr>
              <a:t>…</a:t>
            </a:r>
            <a:endParaRPr lang="en-US" altLang="ja-JP" sz="1500" b="1"/>
          </a:p>
          <a:p>
            <a:pPr marL="469900" indent="-469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ja-JP" sz="1500" b="1"/>
              <a:t>	M_model = Identity();</a:t>
            </a:r>
          </a:p>
          <a:p>
            <a:pPr marL="469900" indent="-469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ja-JP" sz="1500" b="1"/>
              <a:t>	robot_arm();</a:t>
            </a:r>
          </a:p>
          <a:p>
            <a:pPr marL="469900" indent="-469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ja-JP" sz="1500" b="1"/>
              <a:t>	</a:t>
            </a:r>
            <a:r>
              <a:rPr lang="en-US" altLang="ja-JP" sz="1500" b="1">
                <a:latin typeface="Arial" charset="0"/>
              </a:rPr>
              <a:t>…</a:t>
            </a:r>
            <a:endParaRPr lang="en-US" altLang="ja-JP" sz="1500" b="1"/>
          </a:p>
          <a:p>
            <a:pPr marL="469900" indent="-469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ja-JP" sz="1500" b="1"/>
              <a:t>}</a:t>
            </a:r>
          </a:p>
          <a:p>
            <a:pPr marL="469900" indent="-469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ja-JP" sz="1500" b="1"/>
              <a:t>robot_arm()</a:t>
            </a:r>
          </a:p>
          <a:p>
            <a:pPr marL="469900" indent="-469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ja-JP" sz="1500" b="1"/>
              <a:t>{</a:t>
            </a:r>
          </a:p>
          <a:p>
            <a:pPr marL="469900" indent="-469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ja-JP" sz="1500" b="1"/>
              <a:t>	M_model *= R_y(theta);</a:t>
            </a:r>
          </a:p>
          <a:p>
            <a:pPr marL="469900" indent="-469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ja-JP" sz="1500" b="1"/>
              <a:t>	base();</a:t>
            </a:r>
          </a:p>
          <a:p>
            <a:pPr marL="469900" indent="-469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ja-JP" sz="1500" b="1"/>
              <a:t>	M_model *= T(0,h1,0)*R_z(phi);</a:t>
            </a:r>
          </a:p>
          <a:p>
            <a:pPr marL="469900" indent="-469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ja-JP" sz="1500" b="1"/>
              <a:t>	upper_arm();</a:t>
            </a:r>
          </a:p>
          <a:p>
            <a:pPr marL="469900" indent="-469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ja-JP" sz="1500" b="1"/>
              <a:t>	M_model *= T(0,h2,0)*R_z(psi);</a:t>
            </a:r>
          </a:p>
          <a:p>
            <a:pPr marL="469900" indent="-469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ja-JP" sz="1500" b="1"/>
              <a:t>	lower_arm();</a:t>
            </a:r>
          </a:p>
          <a:p>
            <a:pPr marL="469900" indent="-469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ja-JP" sz="1500" b="1"/>
              <a:t>}</a:t>
            </a:r>
          </a:p>
        </p:txBody>
      </p:sp>
      <p:sp>
        <p:nvSpPr>
          <p:cNvPr id="29701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0698E29A-2487-46E8-B83D-CAEDB722467C}" type="slidenum">
              <a:rPr kumimoji="0" lang="en-US" altLang="ja-JP"/>
              <a:pPr eaLnBrk="1" hangingPunct="1"/>
              <a:t>26</a:t>
            </a:fld>
            <a:endParaRPr kumimoji="0"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Hierarchical Modeling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4484688"/>
          </a:xfrm>
        </p:spPr>
        <p:txBody>
          <a:bodyPr/>
          <a:lstStyle/>
          <a:p>
            <a:pPr eaLnBrk="1" hangingPunct="1"/>
            <a:r>
              <a:rPr lang="en-US" altLang="ja-JP" sz="2600" smtClean="0"/>
              <a:t>Hierarchical models can be composed of instances using trees or DAGs:</a:t>
            </a:r>
          </a:p>
          <a:p>
            <a:pPr eaLnBrk="1" hangingPunct="1"/>
            <a:endParaRPr lang="en-US" altLang="ja-JP" sz="2600" smtClean="0"/>
          </a:p>
          <a:p>
            <a:pPr eaLnBrk="1" hangingPunct="1"/>
            <a:endParaRPr lang="en-US" altLang="ja-JP" sz="2600" smtClean="0"/>
          </a:p>
          <a:p>
            <a:pPr eaLnBrk="1" hangingPunct="1"/>
            <a:endParaRPr lang="en-US" altLang="ja-JP" sz="2600" smtClean="0"/>
          </a:p>
          <a:p>
            <a:pPr eaLnBrk="1" hangingPunct="1"/>
            <a:endParaRPr lang="en-US" altLang="ja-JP" sz="2600" smtClean="0"/>
          </a:p>
          <a:p>
            <a:pPr eaLnBrk="1" hangingPunct="1"/>
            <a:endParaRPr lang="en-US" altLang="ja-JP" sz="2600" smtClean="0"/>
          </a:p>
          <a:p>
            <a:pPr lvl="1" eaLnBrk="1" hangingPunct="1"/>
            <a:r>
              <a:rPr lang="en-US" altLang="ja-JP" sz="2200" smtClean="0"/>
              <a:t>edges contain geometric transformations</a:t>
            </a:r>
          </a:p>
          <a:p>
            <a:pPr lvl="1" eaLnBrk="1" hangingPunct="1"/>
            <a:r>
              <a:rPr lang="en-US" altLang="ja-JP" sz="2200" smtClean="0"/>
              <a:t>nodes contain geometry (and possibly drawing attributes)</a:t>
            </a:r>
          </a:p>
        </p:txBody>
      </p:sp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1217613" y="4221163"/>
            <a:ext cx="16256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/>
            <a:r>
              <a:rPr lang="en-US" altLang="ja-JP" b="1"/>
              <a:t>Right-front</a:t>
            </a:r>
          </a:p>
          <a:p>
            <a:pPr algn="ctr"/>
            <a:r>
              <a:rPr lang="en-US" altLang="ja-JP" b="1"/>
              <a:t>wheel</a:t>
            </a:r>
          </a:p>
        </p:txBody>
      </p:sp>
      <p:sp>
        <p:nvSpPr>
          <p:cNvPr id="30725" name="Rectangle 6"/>
          <p:cNvSpPr>
            <a:spLocks noChangeArrowheads="1"/>
          </p:cNvSpPr>
          <p:nvPr/>
        </p:nvSpPr>
        <p:spPr bwMode="auto">
          <a:xfrm>
            <a:off x="2946400" y="4221163"/>
            <a:ext cx="16256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/>
            <a:r>
              <a:rPr lang="en-US" altLang="ja-JP" b="1"/>
              <a:t>Right-rear</a:t>
            </a:r>
          </a:p>
          <a:p>
            <a:pPr algn="ctr"/>
            <a:r>
              <a:rPr lang="en-US" altLang="ja-JP" b="1"/>
              <a:t>wheel</a:t>
            </a:r>
          </a:p>
        </p:txBody>
      </p:sp>
      <p:sp>
        <p:nvSpPr>
          <p:cNvPr id="30726" name="Rectangle 7"/>
          <p:cNvSpPr>
            <a:spLocks noChangeArrowheads="1"/>
          </p:cNvSpPr>
          <p:nvPr/>
        </p:nvSpPr>
        <p:spPr bwMode="auto">
          <a:xfrm>
            <a:off x="4675188" y="4221163"/>
            <a:ext cx="16256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/>
            <a:r>
              <a:rPr lang="en-US" altLang="ja-JP" b="1"/>
              <a:t>Left-front</a:t>
            </a:r>
          </a:p>
          <a:p>
            <a:pPr algn="ctr"/>
            <a:r>
              <a:rPr lang="en-US" altLang="ja-JP" b="1"/>
              <a:t>wheel</a:t>
            </a:r>
          </a:p>
        </p:txBody>
      </p:sp>
      <p:sp>
        <p:nvSpPr>
          <p:cNvPr id="30727" name="Rectangle 8"/>
          <p:cNvSpPr>
            <a:spLocks noChangeArrowheads="1"/>
          </p:cNvSpPr>
          <p:nvPr/>
        </p:nvSpPr>
        <p:spPr bwMode="auto">
          <a:xfrm>
            <a:off x="6402388" y="4221163"/>
            <a:ext cx="16256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/>
            <a:r>
              <a:rPr lang="en-US" altLang="ja-JP" b="1"/>
              <a:t>Left-rear</a:t>
            </a:r>
          </a:p>
          <a:p>
            <a:pPr algn="ctr"/>
            <a:r>
              <a:rPr lang="en-US" altLang="ja-JP" b="1"/>
              <a:t>wheel</a:t>
            </a:r>
          </a:p>
        </p:txBody>
      </p:sp>
      <p:sp>
        <p:nvSpPr>
          <p:cNvPr id="30728" name="Rectangle 9"/>
          <p:cNvSpPr>
            <a:spLocks noChangeArrowheads="1"/>
          </p:cNvSpPr>
          <p:nvPr/>
        </p:nvSpPr>
        <p:spPr bwMode="auto">
          <a:xfrm>
            <a:off x="3883025" y="2852738"/>
            <a:ext cx="16256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/>
            <a:r>
              <a:rPr lang="en-US" altLang="ja-JP" b="1"/>
              <a:t>Chassis</a:t>
            </a:r>
          </a:p>
        </p:txBody>
      </p:sp>
      <p:cxnSp>
        <p:nvCxnSpPr>
          <p:cNvPr id="30729" name="AutoShape 10"/>
          <p:cNvCxnSpPr>
            <a:cxnSpLocks noChangeShapeType="1"/>
            <a:stCxn id="30728" idx="2"/>
            <a:endCxn id="30724" idx="0"/>
          </p:cNvCxnSpPr>
          <p:nvPr/>
        </p:nvCxnSpPr>
        <p:spPr bwMode="auto">
          <a:xfrm flipH="1">
            <a:off x="2030413" y="3503613"/>
            <a:ext cx="2665412" cy="7175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30" name="AutoShape 11"/>
          <p:cNvCxnSpPr>
            <a:cxnSpLocks noChangeShapeType="1"/>
            <a:stCxn id="30728" idx="2"/>
            <a:endCxn id="30727" idx="0"/>
          </p:cNvCxnSpPr>
          <p:nvPr/>
        </p:nvCxnSpPr>
        <p:spPr bwMode="auto">
          <a:xfrm>
            <a:off x="4695825" y="3503613"/>
            <a:ext cx="2519363" cy="7175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31" name="AutoShape 12"/>
          <p:cNvCxnSpPr>
            <a:cxnSpLocks noChangeShapeType="1"/>
            <a:stCxn id="30728" idx="2"/>
            <a:endCxn id="30725" idx="0"/>
          </p:cNvCxnSpPr>
          <p:nvPr/>
        </p:nvCxnSpPr>
        <p:spPr bwMode="auto">
          <a:xfrm flipH="1">
            <a:off x="3759200" y="3503613"/>
            <a:ext cx="936625" cy="7175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32" name="AutoShape 13"/>
          <p:cNvCxnSpPr>
            <a:cxnSpLocks noChangeShapeType="1"/>
            <a:stCxn id="30728" idx="2"/>
            <a:endCxn id="30726" idx="0"/>
          </p:cNvCxnSpPr>
          <p:nvPr/>
        </p:nvCxnSpPr>
        <p:spPr bwMode="auto">
          <a:xfrm>
            <a:off x="4695825" y="3503613"/>
            <a:ext cx="792163" cy="7175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50289" name="Text Box 17"/>
          <p:cNvSpPr txBox="1">
            <a:spLocks noChangeArrowheads="1"/>
          </p:cNvSpPr>
          <p:nvPr/>
        </p:nvSpPr>
        <p:spPr bwMode="auto">
          <a:xfrm>
            <a:off x="5867400" y="404813"/>
            <a:ext cx="316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ja-JP" b="1"/>
              <a:t>Directed Acyclic Graph </a:t>
            </a:r>
          </a:p>
        </p:txBody>
      </p:sp>
      <p:cxnSp>
        <p:nvCxnSpPr>
          <p:cNvPr id="950290" name="AutoShape 18"/>
          <p:cNvCxnSpPr>
            <a:cxnSpLocks noChangeShapeType="1"/>
          </p:cNvCxnSpPr>
          <p:nvPr/>
        </p:nvCxnSpPr>
        <p:spPr bwMode="auto">
          <a:xfrm rot="10800000" flipV="1">
            <a:off x="6372225" y="800100"/>
            <a:ext cx="2197100" cy="1617663"/>
          </a:xfrm>
          <a:prstGeom prst="curvedConnector3">
            <a:avLst>
              <a:gd name="adj1" fmla="val -20449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35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4D22D5AD-B182-4EFD-A077-A526A2BA9FCA}" type="slidenum">
              <a:rPr kumimoji="0" lang="en-US" altLang="ja-JP"/>
              <a:pPr eaLnBrk="1" hangingPunct="1"/>
              <a:t>27</a:t>
            </a:fld>
            <a:endParaRPr kumimoji="0"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95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028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Kinematics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ja-JP" sz="2100" smtClean="0"/>
              <a:t>Forward Kinematics (angles to position)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ja-JP" sz="2000" smtClean="0"/>
              <a:t>What you are given: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ja-JP" sz="1800" smtClean="0"/>
              <a:t>The length of each link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ja-JP" sz="1800" smtClean="0"/>
              <a:t>The angle of each joint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ja-JP" sz="2000" smtClean="0"/>
              <a:t>What you can find: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ja-JP" sz="1800" smtClean="0"/>
              <a:t>The position of any point 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ja-JP" sz="1800" smtClean="0"/>
              <a:t>i.e. it</a:t>
            </a:r>
            <a:r>
              <a:rPr lang="en-US" altLang="ja-JP" sz="1800" smtClean="0">
                <a:latin typeface="Arial" charset="0"/>
              </a:rPr>
              <a:t>’</a:t>
            </a:r>
            <a:r>
              <a:rPr lang="en-US" altLang="ja-JP" sz="1800" smtClean="0"/>
              <a:t>s  (x, y, z) coordinates</a:t>
            </a:r>
          </a:p>
          <a:p>
            <a:pPr eaLnBrk="1" hangingPunct="1">
              <a:lnSpc>
                <a:spcPct val="80000"/>
              </a:lnSpc>
            </a:pPr>
            <a:endParaRPr lang="en-US" altLang="ja-JP" sz="2100" smtClean="0"/>
          </a:p>
          <a:p>
            <a:pPr eaLnBrk="1" hangingPunct="1">
              <a:lnSpc>
                <a:spcPct val="80000"/>
              </a:lnSpc>
            </a:pPr>
            <a:r>
              <a:rPr lang="en-US" altLang="ja-JP" sz="2100" smtClean="0"/>
              <a:t>Inverse Kinematics (position to angles)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ja-JP" sz="2000" smtClean="0"/>
              <a:t>What you are given: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ja-JP" sz="1800" smtClean="0"/>
              <a:t>The length of each link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ja-JP" sz="1800" smtClean="0"/>
              <a:t>The position of some point on the robot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ja-JP" sz="2000" smtClean="0"/>
              <a:t>What you can find: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ja-JP" sz="1800" smtClean="0"/>
              <a:t>The angles of each joint needed to obtain that position</a:t>
            </a:r>
          </a:p>
        </p:txBody>
      </p:sp>
      <p:sp>
        <p:nvSpPr>
          <p:cNvPr id="31748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154D0D7E-2328-4E05-8BC1-BC83B9193130}" type="slidenum">
              <a:rPr kumimoji="0" lang="en-US" altLang="ja-JP"/>
              <a:pPr eaLnBrk="1" hangingPunct="1"/>
              <a:t>28</a:t>
            </a:fld>
            <a:endParaRPr kumimoji="0"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What is Animation 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4197350"/>
          </a:xfrm>
        </p:spPr>
        <p:txBody>
          <a:bodyPr/>
          <a:lstStyle/>
          <a:p>
            <a:pPr eaLnBrk="1" hangingPunct="1"/>
            <a:r>
              <a:rPr lang="en-US" altLang="ja-JP" sz="2600" smtClean="0"/>
              <a:t>The creation of moving pictures one frame at a time</a:t>
            </a:r>
          </a:p>
          <a:p>
            <a:pPr lvl="1" eaLnBrk="1" hangingPunct="1"/>
            <a:r>
              <a:rPr lang="en-US" altLang="ja-JP" sz="2200" smtClean="0"/>
              <a:t>Literally 'to bring to life'</a:t>
            </a:r>
          </a:p>
          <a:p>
            <a:pPr lvl="1" eaLnBrk="1" hangingPunct="1"/>
            <a:r>
              <a:rPr lang="en-US" altLang="ja-JP" sz="2200" smtClean="0"/>
              <a:t>e.g. make a sequence of drawings on paper, in which a character's position changes slightly in each drawing</a:t>
            </a:r>
          </a:p>
          <a:p>
            <a:pPr lvl="1" eaLnBrk="1" hangingPunct="1"/>
            <a:r>
              <a:rPr lang="en-US" altLang="ja-JP" sz="2200" smtClean="0"/>
              <a:t>Photograph drawings in sequence, using movie camera that advances one frame at a time</a:t>
            </a:r>
          </a:p>
          <a:p>
            <a:pPr lvl="1" eaLnBrk="1" hangingPunct="1"/>
            <a:r>
              <a:rPr lang="en-US" altLang="ja-JP" sz="2200" smtClean="0"/>
              <a:t>Play back resulting film </a:t>
            </a:r>
            <a:r>
              <a:rPr lang="en-US" altLang="ja-JP" sz="2200" smtClean="0">
                <a:latin typeface="Arial" charset="0"/>
              </a:rPr>
              <a:t>–</a:t>
            </a:r>
            <a:r>
              <a:rPr lang="en-US" altLang="ja-JP" sz="2200" smtClean="0"/>
              <a:t> character will move</a:t>
            </a:r>
          </a:p>
        </p:txBody>
      </p:sp>
      <p:sp>
        <p:nvSpPr>
          <p:cNvPr id="5124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DEBD618D-C240-4A9A-9BE1-8551A88E834A}" type="slidenum">
              <a:rPr kumimoji="0" lang="en-US" altLang="ja-JP"/>
              <a:pPr eaLnBrk="1" hangingPunct="1"/>
              <a:t>2</a:t>
            </a:fld>
            <a:endParaRPr kumimoji="0" lang="en-US" altLang="ja-JP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Forward Kinematics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Also called </a:t>
            </a:r>
            <a:r>
              <a:rPr lang="en-US" altLang="ja-JP" i="1" smtClean="0"/>
              <a:t>Hierarchical  Animation</a:t>
            </a:r>
          </a:p>
        </p:txBody>
      </p:sp>
      <p:grpSp>
        <p:nvGrpSpPr>
          <p:cNvPr id="32772" name="Group 4"/>
          <p:cNvGrpSpPr>
            <a:grpSpLocks/>
          </p:cNvGrpSpPr>
          <p:nvPr/>
        </p:nvGrpSpPr>
        <p:grpSpPr bwMode="auto">
          <a:xfrm>
            <a:off x="107950" y="2224088"/>
            <a:ext cx="4505325" cy="3581400"/>
            <a:chOff x="18" y="1200"/>
            <a:chExt cx="2838" cy="2256"/>
          </a:xfrm>
        </p:grpSpPr>
        <p:sp>
          <p:nvSpPr>
            <p:cNvPr id="32775" name="AutoShape 5"/>
            <p:cNvSpPr>
              <a:spLocks noChangeArrowheads="1"/>
            </p:cNvSpPr>
            <p:nvPr/>
          </p:nvSpPr>
          <p:spPr bwMode="auto">
            <a:xfrm rot="-4422309">
              <a:off x="288" y="2736"/>
              <a:ext cx="1152" cy="240"/>
            </a:xfrm>
            <a:prstGeom prst="roundRect">
              <a:avLst>
                <a:gd name="adj" fmla="val 16667"/>
              </a:avLst>
            </a:prstGeom>
            <a:solidFill>
              <a:srgbClr val="A9BAB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776" name="AutoShape 6"/>
            <p:cNvSpPr>
              <a:spLocks noChangeArrowheads="1"/>
            </p:cNvSpPr>
            <p:nvPr/>
          </p:nvSpPr>
          <p:spPr bwMode="auto">
            <a:xfrm rot="-2514874">
              <a:off x="816" y="1920"/>
              <a:ext cx="1152" cy="240"/>
            </a:xfrm>
            <a:prstGeom prst="roundRect">
              <a:avLst>
                <a:gd name="adj" fmla="val 16667"/>
              </a:avLst>
            </a:prstGeom>
            <a:solidFill>
              <a:srgbClr val="A9BAB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777" name="AutoShape 7"/>
            <p:cNvSpPr>
              <a:spLocks noChangeArrowheads="1"/>
            </p:cNvSpPr>
            <p:nvPr/>
          </p:nvSpPr>
          <p:spPr bwMode="auto">
            <a:xfrm rot="762776">
              <a:off x="1680" y="1728"/>
              <a:ext cx="1152" cy="240"/>
            </a:xfrm>
            <a:prstGeom prst="roundRect">
              <a:avLst>
                <a:gd name="adj" fmla="val 16667"/>
              </a:avLst>
            </a:prstGeom>
            <a:solidFill>
              <a:srgbClr val="A9BAB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778" name="Rectangle 8"/>
            <p:cNvSpPr>
              <a:spLocks noChangeArrowheads="1"/>
            </p:cNvSpPr>
            <p:nvPr/>
          </p:nvSpPr>
          <p:spPr bwMode="auto">
            <a:xfrm>
              <a:off x="336" y="3360"/>
              <a:ext cx="864" cy="96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779" name="Oval 9"/>
            <p:cNvSpPr>
              <a:spLocks noChangeArrowheads="1"/>
            </p:cNvSpPr>
            <p:nvPr/>
          </p:nvSpPr>
          <p:spPr bwMode="auto">
            <a:xfrm>
              <a:off x="1008" y="235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780" name="Oval 10"/>
            <p:cNvSpPr>
              <a:spLocks noChangeArrowheads="1"/>
            </p:cNvSpPr>
            <p:nvPr/>
          </p:nvSpPr>
          <p:spPr bwMode="auto">
            <a:xfrm>
              <a:off x="1728" y="172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781" name="Line 11"/>
            <p:cNvSpPr>
              <a:spLocks noChangeShapeType="1"/>
            </p:cNvSpPr>
            <p:nvPr/>
          </p:nvSpPr>
          <p:spPr bwMode="auto">
            <a:xfrm flipV="1">
              <a:off x="1008" y="1992"/>
              <a:ext cx="456" cy="408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782" name="Line 12"/>
            <p:cNvSpPr>
              <a:spLocks noChangeShapeType="1"/>
            </p:cNvSpPr>
            <p:nvPr/>
          </p:nvSpPr>
          <p:spPr bwMode="auto">
            <a:xfrm flipH="1" flipV="1">
              <a:off x="672" y="2016"/>
              <a:ext cx="336" cy="384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783" name="Line 13"/>
            <p:cNvSpPr>
              <a:spLocks noChangeShapeType="1"/>
            </p:cNvSpPr>
            <p:nvPr/>
          </p:nvSpPr>
          <p:spPr bwMode="auto">
            <a:xfrm>
              <a:off x="1728" y="1728"/>
              <a:ext cx="504" cy="120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784" name="Line 14"/>
            <p:cNvSpPr>
              <a:spLocks noChangeShapeType="1"/>
            </p:cNvSpPr>
            <p:nvPr/>
          </p:nvSpPr>
          <p:spPr bwMode="auto">
            <a:xfrm flipV="1">
              <a:off x="1728" y="1344"/>
              <a:ext cx="96" cy="384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785" name="Text Box 15"/>
            <p:cNvSpPr txBox="1">
              <a:spLocks noChangeArrowheads="1"/>
            </p:cNvSpPr>
            <p:nvPr/>
          </p:nvSpPr>
          <p:spPr bwMode="auto">
            <a:xfrm>
              <a:off x="1368" y="1992"/>
              <a:ext cx="24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altLang="ja-JP" sz="1200">
                  <a:latin typeface="Times New Roman" pitchFamily="18" charset="0"/>
                </a:rPr>
                <a:t>X</a:t>
              </a:r>
              <a:r>
                <a:rPr kumimoji="0" lang="en-US" altLang="ja-JP" sz="1200" baseline="30000">
                  <a:latin typeface="Times New Roman" pitchFamily="18" charset="0"/>
                </a:rPr>
                <a:t>2</a:t>
              </a:r>
              <a:endParaRPr kumimoji="0" lang="en-US" altLang="ja-JP" sz="1200">
                <a:latin typeface="Times New Roman" pitchFamily="18" charset="0"/>
              </a:endParaRPr>
            </a:p>
          </p:txBody>
        </p:sp>
        <p:sp>
          <p:nvSpPr>
            <p:cNvPr id="32786" name="Text Box 16"/>
            <p:cNvSpPr txBox="1">
              <a:spLocks noChangeArrowheads="1"/>
            </p:cNvSpPr>
            <p:nvPr/>
          </p:nvSpPr>
          <p:spPr bwMode="auto">
            <a:xfrm>
              <a:off x="2184" y="1848"/>
              <a:ext cx="24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altLang="ja-JP" sz="1200">
                  <a:latin typeface="Times New Roman" pitchFamily="18" charset="0"/>
                </a:rPr>
                <a:t>X</a:t>
              </a:r>
              <a:r>
                <a:rPr kumimoji="0" lang="en-US" altLang="ja-JP" sz="1200" baseline="30000">
                  <a:latin typeface="Times New Roman" pitchFamily="18" charset="0"/>
                </a:rPr>
                <a:t>3</a:t>
              </a:r>
              <a:endParaRPr kumimoji="0" lang="en-US" altLang="ja-JP" sz="1200">
                <a:latin typeface="Times New Roman" pitchFamily="18" charset="0"/>
              </a:endParaRPr>
            </a:p>
          </p:txBody>
        </p:sp>
        <p:sp>
          <p:nvSpPr>
            <p:cNvPr id="32787" name="Text Box 17"/>
            <p:cNvSpPr txBox="1">
              <a:spLocks noChangeArrowheads="1"/>
            </p:cNvSpPr>
            <p:nvPr/>
          </p:nvSpPr>
          <p:spPr bwMode="auto">
            <a:xfrm>
              <a:off x="576" y="1872"/>
              <a:ext cx="24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altLang="ja-JP" sz="1200">
                  <a:latin typeface="Times New Roman" pitchFamily="18" charset="0"/>
                </a:rPr>
                <a:t>Y</a:t>
              </a:r>
              <a:r>
                <a:rPr kumimoji="0" lang="en-US" altLang="ja-JP" sz="1200" baseline="30000">
                  <a:latin typeface="Times New Roman" pitchFamily="18" charset="0"/>
                </a:rPr>
                <a:t>2</a:t>
              </a:r>
              <a:endParaRPr kumimoji="0" lang="en-US" altLang="ja-JP" sz="1200">
                <a:latin typeface="Times New Roman" pitchFamily="18" charset="0"/>
              </a:endParaRPr>
            </a:p>
          </p:txBody>
        </p:sp>
        <p:sp>
          <p:nvSpPr>
            <p:cNvPr id="32788" name="Text Box 18"/>
            <p:cNvSpPr txBox="1">
              <a:spLocks noChangeArrowheads="1"/>
            </p:cNvSpPr>
            <p:nvPr/>
          </p:nvSpPr>
          <p:spPr bwMode="auto">
            <a:xfrm>
              <a:off x="1728" y="1200"/>
              <a:ext cx="24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altLang="ja-JP" sz="1200">
                  <a:latin typeface="Times New Roman" pitchFamily="18" charset="0"/>
                </a:rPr>
                <a:t>Y</a:t>
              </a:r>
              <a:r>
                <a:rPr kumimoji="0" lang="en-US" altLang="ja-JP" sz="1200" baseline="30000">
                  <a:latin typeface="Times New Roman" pitchFamily="18" charset="0"/>
                </a:rPr>
                <a:t>3</a:t>
              </a:r>
              <a:endParaRPr kumimoji="0" lang="en-US" altLang="ja-JP" sz="1200">
                <a:latin typeface="Times New Roman" pitchFamily="18" charset="0"/>
              </a:endParaRPr>
            </a:p>
          </p:txBody>
        </p:sp>
        <p:sp>
          <p:nvSpPr>
            <p:cNvPr id="32789" name="Freeform 19"/>
            <p:cNvSpPr>
              <a:spLocks/>
            </p:cNvSpPr>
            <p:nvPr/>
          </p:nvSpPr>
          <p:spPr bwMode="auto">
            <a:xfrm>
              <a:off x="888" y="3144"/>
              <a:ext cx="192" cy="240"/>
            </a:xfrm>
            <a:custGeom>
              <a:avLst/>
              <a:gdLst>
                <a:gd name="T0" fmla="*/ 0 w 192"/>
                <a:gd name="T1" fmla="*/ 0 h 192"/>
                <a:gd name="T2" fmla="*/ 96 w 192"/>
                <a:gd name="T3" fmla="*/ 60 h 192"/>
                <a:gd name="T4" fmla="*/ 144 w 192"/>
                <a:gd name="T5" fmla="*/ 120 h 192"/>
                <a:gd name="T6" fmla="*/ 192 w 192"/>
                <a:gd name="T7" fmla="*/ 240 h 1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" h="192">
                  <a:moveTo>
                    <a:pt x="0" y="0"/>
                  </a:moveTo>
                  <a:cubicBezTo>
                    <a:pt x="36" y="16"/>
                    <a:pt x="72" y="32"/>
                    <a:pt x="96" y="48"/>
                  </a:cubicBezTo>
                  <a:cubicBezTo>
                    <a:pt x="120" y="64"/>
                    <a:pt x="128" y="72"/>
                    <a:pt x="144" y="96"/>
                  </a:cubicBezTo>
                  <a:cubicBezTo>
                    <a:pt x="160" y="120"/>
                    <a:pt x="184" y="176"/>
                    <a:pt x="192" y="1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790" name="Line 20"/>
            <p:cNvSpPr>
              <a:spLocks noChangeShapeType="1"/>
            </p:cNvSpPr>
            <p:nvPr/>
          </p:nvSpPr>
          <p:spPr bwMode="auto">
            <a:xfrm flipV="1">
              <a:off x="1032" y="1944"/>
              <a:ext cx="9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791" name="Freeform 21"/>
            <p:cNvSpPr>
              <a:spLocks/>
            </p:cNvSpPr>
            <p:nvPr/>
          </p:nvSpPr>
          <p:spPr bwMode="auto">
            <a:xfrm>
              <a:off x="1080" y="2128"/>
              <a:ext cx="144" cy="56"/>
            </a:xfrm>
            <a:custGeom>
              <a:avLst/>
              <a:gdLst>
                <a:gd name="T0" fmla="*/ 0 w 144"/>
                <a:gd name="T1" fmla="*/ 8 h 56"/>
                <a:gd name="T2" fmla="*/ 48 w 144"/>
                <a:gd name="T3" fmla="*/ 8 h 56"/>
                <a:gd name="T4" fmla="*/ 96 w 144"/>
                <a:gd name="T5" fmla="*/ 8 h 56"/>
                <a:gd name="T6" fmla="*/ 144 w 144"/>
                <a:gd name="T7" fmla="*/ 56 h 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4" h="56">
                  <a:moveTo>
                    <a:pt x="0" y="8"/>
                  </a:moveTo>
                  <a:cubicBezTo>
                    <a:pt x="16" y="8"/>
                    <a:pt x="32" y="8"/>
                    <a:pt x="48" y="8"/>
                  </a:cubicBezTo>
                  <a:cubicBezTo>
                    <a:pt x="64" y="8"/>
                    <a:pt x="80" y="0"/>
                    <a:pt x="96" y="8"/>
                  </a:cubicBezTo>
                  <a:cubicBezTo>
                    <a:pt x="112" y="16"/>
                    <a:pt x="128" y="36"/>
                    <a:pt x="144" y="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792" name="Line 22"/>
            <p:cNvSpPr>
              <a:spLocks noChangeShapeType="1"/>
            </p:cNvSpPr>
            <p:nvPr/>
          </p:nvSpPr>
          <p:spPr bwMode="auto">
            <a:xfrm flipV="1">
              <a:off x="1752" y="1464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793" name="Freeform 23"/>
            <p:cNvSpPr>
              <a:spLocks/>
            </p:cNvSpPr>
            <p:nvPr/>
          </p:nvSpPr>
          <p:spPr bwMode="auto">
            <a:xfrm>
              <a:off x="1896" y="1608"/>
              <a:ext cx="104" cy="192"/>
            </a:xfrm>
            <a:custGeom>
              <a:avLst/>
              <a:gdLst>
                <a:gd name="T0" fmla="*/ 0 w 104"/>
                <a:gd name="T1" fmla="*/ 0 h 192"/>
                <a:gd name="T2" fmla="*/ 48 w 104"/>
                <a:gd name="T3" fmla="*/ 48 h 192"/>
                <a:gd name="T4" fmla="*/ 96 w 104"/>
                <a:gd name="T5" fmla="*/ 144 h 192"/>
                <a:gd name="T6" fmla="*/ 96 w 104"/>
                <a:gd name="T7" fmla="*/ 192 h 1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4" h="192">
                  <a:moveTo>
                    <a:pt x="0" y="0"/>
                  </a:moveTo>
                  <a:cubicBezTo>
                    <a:pt x="16" y="12"/>
                    <a:pt x="32" y="24"/>
                    <a:pt x="48" y="48"/>
                  </a:cubicBezTo>
                  <a:cubicBezTo>
                    <a:pt x="64" y="72"/>
                    <a:pt x="88" y="120"/>
                    <a:pt x="96" y="144"/>
                  </a:cubicBezTo>
                  <a:cubicBezTo>
                    <a:pt x="104" y="168"/>
                    <a:pt x="96" y="184"/>
                    <a:pt x="96" y="1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794" name="Text Box 24"/>
            <p:cNvSpPr txBox="1">
              <a:spLocks noChangeArrowheads="1"/>
            </p:cNvSpPr>
            <p:nvPr/>
          </p:nvSpPr>
          <p:spPr bwMode="auto">
            <a:xfrm>
              <a:off x="984" y="3066"/>
              <a:ext cx="24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r>
                <a:rPr kumimoji="0" lang="en-US" altLang="ja-JP" sz="1600" b="1">
                  <a:latin typeface="Times New Roman" pitchFamily="18" charset="0"/>
                  <a:sym typeface="UniversalMath1 BT" pitchFamily="18" charset="2"/>
                </a:rPr>
                <a:t></a:t>
              </a:r>
              <a:r>
                <a:rPr kumimoji="0" lang="en-US" altLang="ja-JP" sz="1600" b="1" baseline="-25000">
                  <a:latin typeface="Times New Roman" pitchFamily="18" charset="0"/>
                  <a:sym typeface="UniversalMath1 BT" pitchFamily="18" charset="2"/>
                </a:rPr>
                <a:t>1</a:t>
              </a:r>
              <a:endParaRPr kumimoji="0" lang="en-US" altLang="ja-JP" sz="1200">
                <a:latin typeface="Times New Roman" pitchFamily="18" charset="0"/>
              </a:endParaRPr>
            </a:p>
          </p:txBody>
        </p:sp>
        <p:sp>
          <p:nvSpPr>
            <p:cNvPr id="32795" name="Text Box 25"/>
            <p:cNvSpPr txBox="1">
              <a:spLocks noChangeArrowheads="1"/>
            </p:cNvSpPr>
            <p:nvPr/>
          </p:nvSpPr>
          <p:spPr bwMode="auto">
            <a:xfrm>
              <a:off x="1128" y="1914"/>
              <a:ext cx="24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r>
                <a:rPr kumimoji="0" lang="en-US" altLang="ja-JP" sz="1600" b="1">
                  <a:latin typeface="Times New Roman" pitchFamily="18" charset="0"/>
                  <a:sym typeface="UniversalMath1 BT" pitchFamily="18" charset="2"/>
                </a:rPr>
                <a:t></a:t>
              </a:r>
              <a:r>
                <a:rPr kumimoji="0" lang="en-US" altLang="ja-JP" sz="1600" b="1" baseline="-25000">
                  <a:latin typeface="Times New Roman" pitchFamily="18" charset="0"/>
                  <a:sym typeface="UniversalMath1 BT" pitchFamily="18" charset="2"/>
                </a:rPr>
                <a:t>2</a:t>
              </a:r>
              <a:endParaRPr kumimoji="0" lang="en-US" altLang="ja-JP" sz="1200">
                <a:latin typeface="Times New Roman" pitchFamily="18" charset="0"/>
              </a:endParaRPr>
            </a:p>
          </p:txBody>
        </p:sp>
        <p:sp>
          <p:nvSpPr>
            <p:cNvPr id="32796" name="Text Box 26"/>
            <p:cNvSpPr txBox="1">
              <a:spLocks noChangeArrowheads="1"/>
            </p:cNvSpPr>
            <p:nvPr/>
          </p:nvSpPr>
          <p:spPr bwMode="auto">
            <a:xfrm>
              <a:off x="1968" y="1506"/>
              <a:ext cx="24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r>
                <a:rPr kumimoji="0" lang="en-US" altLang="ja-JP" sz="1600" b="1">
                  <a:latin typeface="Times New Roman" pitchFamily="18" charset="0"/>
                  <a:sym typeface="UniversalMath1 BT" pitchFamily="18" charset="2"/>
                </a:rPr>
                <a:t></a:t>
              </a:r>
              <a:r>
                <a:rPr kumimoji="0" lang="en-US" altLang="ja-JP" sz="1600" b="1" baseline="-25000">
                  <a:latin typeface="Times New Roman" pitchFamily="18" charset="0"/>
                  <a:sym typeface="UniversalMath1 BT" pitchFamily="18" charset="2"/>
                </a:rPr>
                <a:t>3</a:t>
              </a:r>
              <a:endParaRPr kumimoji="0" lang="en-US" altLang="ja-JP" sz="1200">
                <a:latin typeface="Times New Roman" pitchFamily="18" charset="0"/>
              </a:endParaRPr>
            </a:p>
          </p:txBody>
        </p:sp>
        <p:sp>
          <p:nvSpPr>
            <p:cNvPr id="32797" name="Text Box 27"/>
            <p:cNvSpPr txBox="1">
              <a:spLocks noChangeArrowheads="1"/>
            </p:cNvSpPr>
            <p:nvPr/>
          </p:nvSpPr>
          <p:spPr bwMode="auto">
            <a:xfrm>
              <a:off x="792" y="2664"/>
              <a:ext cx="2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altLang="ja-JP" sz="1600" b="1">
                  <a:latin typeface="Times New Roman" pitchFamily="18" charset="0"/>
                </a:rPr>
                <a:t>1</a:t>
              </a:r>
              <a:endParaRPr kumimoji="0" lang="en-US" altLang="ja-JP" sz="1600">
                <a:latin typeface="Times New Roman" pitchFamily="18" charset="0"/>
              </a:endParaRPr>
            </a:p>
          </p:txBody>
        </p:sp>
        <p:sp>
          <p:nvSpPr>
            <p:cNvPr id="32798" name="Text Box 28"/>
            <p:cNvSpPr txBox="1">
              <a:spLocks noChangeArrowheads="1"/>
            </p:cNvSpPr>
            <p:nvPr/>
          </p:nvSpPr>
          <p:spPr bwMode="auto">
            <a:xfrm>
              <a:off x="1416" y="1800"/>
              <a:ext cx="2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altLang="ja-JP" sz="1600" b="1">
                  <a:latin typeface="Times New Roman" pitchFamily="18" charset="0"/>
                </a:rPr>
                <a:t>2</a:t>
              </a:r>
              <a:endParaRPr kumimoji="0" lang="en-US" altLang="ja-JP" sz="1600">
                <a:latin typeface="Times New Roman" pitchFamily="18" charset="0"/>
              </a:endParaRPr>
            </a:p>
          </p:txBody>
        </p:sp>
        <p:sp>
          <p:nvSpPr>
            <p:cNvPr id="32799" name="Text Box 29"/>
            <p:cNvSpPr txBox="1">
              <a:spLocks noChangeArrowheads="1"/>
            </p:cNvSpPr>
            <p:nvPr/>
          </p:nvSpPr>
          <p:spPr bwMode="auto">
            <a:xfrm>
              <a:off x="2424" y="1800"/>
              <a:ext cx="2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altLang="ja-JP" sz="1600" b="1">
                  <a:latin typeface="Times New Roman" pitchFamily="18" charset="0"/>
                </a:rPr>
                <a:t>3</a:t>
              </a:r>
              <a:endParaRPr kumimoji="0" lang="en-US" altLang="ja-JP" sz="1600">
                <a:latin typeface="Times New Roman" pitchFamily="18" charset="0"/>
              </a:endParaRPr>
            </a:p>
          </p:txBody>
        </p:sp>
        <p:sp>
          <p:nvSpPr>
            <p:cNvPr id="32800" name="Oval 30"/>
            <p:cNvSpPr>
              <a:spLocks noChangeArrowheads="1"/>
            </p:cNvSpPr>
            <p:nvPr/>
          </p:nvSpPr>
          <p:spPr bwMode="auto">
            <a:xfrm>
              <a:off x="2808" y="1944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801" name="Line 31"/>
            <p:cNvSpPr>
              <a:spLocks noChangeShapeType="1"/>
            </p:cNvSpPr>
            <p:nvPr/>
          </p:nvSpPr>
          <p:spPr bwMode="auto">
            <a:xfrm rot="17267199" flipV="1">
              <a:off x="438" y="2992"/>
              <a:ext cx="0" cy="57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802" name="Line 32"/>
            <p:cNvSpPr>
              <a:spLocks noChangeShapeType="1"/>
            </p:cNvSpPr>
            <p:nvPr/>
          </p:nvSpPr>
          <p:spPr bwMode="auto">
            <a:xfrm rot="-4332801">
              <a:off x="571" y="3172"/>
              <a:ext cx="408" cy="1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803" name="Oval 33"/>
            <p:cNvSpPr>
              <a:spLocks noChangeArrowheads="1"/>
            </p:cNvSpPr>
            <p:nvPr/>
          </p:nvSpPr>
          <p:spPr bwMode="auto">
            <a:xfrm rot="-4332801">
              <a:off x="673" y="331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804" name="Text Box 34"/>
            <p:cNvSpPr txBox="1">
              <a:spLocks noChangeArrowheads="1"/>
            </p:cNvSpPr>
            <p:nvPr/>
          </p:nvSpPr>
          <p:spPr bwMode="auto">
            <a:xfrm rot="-4332801">
              <a:off x="735" y="2865"/>
              <a:ext cx="24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altLang="ja-JP" sz="1200">
                  <a:latin typeface="Times New Roman" pitchFamily="18" charset="0"/>
                </a:rPr>
                <a:t>X</a:t>
              </a:r>
              <a:r>
                <a:rPr kumimoji="0" lang="en-US" altLang="ja-JP" sz="1200" baseline="30000">
                  <a:latin typeface="Times New Roman" pitchFamily="18" charset="0"/>
                </a:rPr>
                <a:t>1</a:t>
              </a:r>
              <a:endParaRPr kumimoji="0" lang="en-US" altLang="ja-JP" sz="1200">
                <a:latin typeface="Times New Roman" pitchFamily="18" charset="0"/>
              </a:endParaRPr>
            </a:p>
          </p:txBody>
        </p:sp>
        <p:sp>
          <p:nvSpPr>
            <p:cNvPr id="32805" name="Text Box 35"/>
            <p:cNvSpPr txBox="1">
              <a:spLocks noChangeArrowheads="1"/>
            </p:cNvSpPr>
            <p:nvPr/>
          </p:nvSpPr>
          <p:spPr bwMode="auto">
            <a:xfrm rot="-4332801">
              <a:off x="-15" y="3107"/>
              <a:ext cx="24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altLang="ja-JP" sz="1200">
                  <a:latin typeface="Times New Roman" pitchFamily="18" charset="0"/>
                </a:rPr>
                <a:t>Y</a:t>
              </a:r>
              <a:r>
                <a:rPr kumimoji="0" lang="en-US" altLang="ja-JP" sz="1200" baseline="30000">
                  <a:latin typeface="Times New Roman" pitchFamily="18" charset="0"/>
                </a:rPr>
                <a:t>1</a:t>
              </a:r>
              <a:endParaRPr kumimoji="0" lang="en-US" altLang="ja-JP" sz="1200">
                <a:latin typeface="Times New Roman" pitchFamily="18" charset="0"/>
              </a:endParaRPr>
            </a:p>
          </p:txBody>
        </p:sp>
        <p:sp>
          <p:nvSpPr>
            <p:cNvPr id="32806" name="Line 36"/>
            <p:cNvSpPr>
              <a:spLocks noChangeShapeType="1"/>
            </p:cNvSpPr>
            <p:nvPr/>
          </p:nvSpPr>
          <p:spPr bwMode="auto">
            <a:xfrm flipV="1">
              <a:off x="696" y="2760"/>
              <a:ext cx="0" cy="576"/>
            </a:xfrm>
            <a:prstGeom prst="lin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807" name="Line 37"/>
            <p:cNvSpPr>
              <a:spLocks noChangeShapeType="1"/>
            </p:cNvSpPr>
            <p:nvPr/>
          </p:nvSpPr>
          <p:spPr bwMode="auto">
            <a:xfrm>
              <a:off x="696" y="3336"/>
              <a:ext cx="672" cy="0"/>
            </a:xfrm>
            <a:prstGeom prst="lin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808" name="Text Box 38"/>
            <p:cNvSpPr txBox="1">
              <a:spLocks noChangeArrowheads="1"/>
            </p:cNvSpPr>
            <p:nvPr/>
          </p:nvSpPr>
          <p:spPr bwMode="auto">
            <a:xfrm>
              <a:off x="1320" y="3240"/>
              <a:ext cx="24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altLang="ja-JP" sz="1200">
                  <a:latin typeface="Times New Roman" pitchFamily="18" charset="0"/>
                </a:rPr>
                <a:t>X</a:t>
              </a:r>
              <a:r>
                <a:rPr kumimoji="0" lang="en-US" altLang="ja-JP" sz="1200" baseline="30000">
                  <a:latin typeface="Times New Roman" pitchFamily="18" charset="0"/>
                </a:rPr>
                <a:t>0</a:t>
              </a:r>
              <a:endParaRPr kumimoji="0" lang="en-US" altLang="ja-JP" sz="1200">
                <a:latin typeface="Times New Roman" pitchFamily="18" charset="0"/>
              </a:endParaRPr>
            </a:p>
          </p:txBody>
        </p:sp>
        <p:sp>
          <p:nvSpPr>
            <p:cNvPr id="32809" name="Text Box 39"/>
            <p:cNvSpPr txBox="1">
              <a:spLocks noChangeArrowheads="1"/>
            </p:cNvSpPr>
            <p:nvPr/>
          </p:nvSpPr>
          <p:spPr bwMode="auto">
            <a:xfrm>
              <a:off x="552" y="2616"/>
              <a:ext cx="24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altLang="ja-JP" sz="1200">
                  <a:latin typeface="Times New Roman" pitchFamily="18" charset="0"/>
                </a:rPr>
                <a:t>Y</a:t>
              </a:r>
              <a:r>
                <a:rPr kumimoji="0" lang="en-US" altLang="ja-JP" sz="1200" baseline="30000">
                  <a:latin typeface="Times New Roman" pitchFamily="18" charset="0"/>
                </a:rPr>
                <a:t>0</a:t>
              </a:r>
              <a:endParaRPr kumimoji="0" lang="en-US" altLang="ja-JP" sz="1200">
                <a:latin typeface="Times New Roman" pitchFamily="18" charset="0"/>
              </a:endParaRPr>
            </a:p>
          </p:txBody>
        </p:sp>
      </p:grpSp>
      <p:graphicFrame>
        <p:nvGraphicFramePr>
          <p:cNvPr id="32773" name="Object 40"/>
          <p:cNvGraphicFramePr>
            <a:graphicFrameLocks noChangeAspect="1"/>
          </p:cNvGraphicFramePr>
          <p:nvPr/>
        </p:nvGraphicFramePr>
        <p:xfrm>
          <a:off x="3492500" y="3860800"/>
          <a:ext cx="4973638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2" name="Equation" r:id="rId4" imgW="2247900" imgH="215900" progId="Equation.DSMT4">
                  <p:embed/>
                </p:oleObj>
              </mc:Choice>
              <mc:Fallback>
                <p:oleObj name="Equation" r:id="rId4" imgW="2247900" imgH="215900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3860800"/>
                        <a:ext cx="4973638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4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0FC696D6-59F6-49A9-A9EA-BF4B7DA2772F}" type="slidenum">
              <a:rPr kumimoji="0" lang="en-US" altLang="ja-JP"/>
              <a:pPr eaLnBrk="1" hangingPunct="1"/>
              <a:t>29</a:t>
            </a:fld>
            <a:endParaRPr kumimoji="0" lang="en-US" altLang="ja-JP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Inverse Kinematics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ja-JP" sz="2600" smtClean="0"/>
              <a:t>Useful for animating </a:t>
            </a:r>
            <a:r>
              <a:rPr lang="en-US" altLang="ja-JP" sz="2600" i="1" smtClean="0"/>
              <a:t>jointed structures</a:t>
            </a:r>
            <a:r>
              <a:rPr lang="en-US" altLang="ja-JP" sz="2600" smtClean="0"/>
              <a:t>, especially limbs of human or animal figures</a:t>
            </a:r>
          </a:p>
          <a:p>
            <a:pPr eaLnBrk="1" hangingPunct="1"/>
            <a:r>
              <a:rPr lang="en-US" altLang="ja-JP" sz="2600" smtClean="0"/>
              <a:t>Model must obey </a:t>
            </a:r>
            <a:r>
              <a:rPr lang="en-US" altLang="ja-JP" sz="2600" i="1" smtClean="0"/>
              <a:t>kinematic constraints</a:t>
            </a:r>
          </a:p>
          <a:p>
            <a:pPr lvl="1" eaLnBrk="1" hangingPunct="1"/>
            <a:r>
              <a:rPr lang="en-US" altLang="ja-JP" sz="2200" smtClean="0"/>
              <a:t>e.g. if upper arm moves, lower arm and hand must move with it</a:t>
            </a:r>
          </a:p>
          <a:p>
            <a:pPr eaLnBrk="1" hangingPunct="1"/>
            <a:r>
              <a:rPr lang="en-US" altLang="ja-JP" sz="2600" i="1" smtClean="0"/>
              <a:t>Inverse</a:t>
            </a:r>
            <a:r>
              <a:rPr lang="en-US" altLang="ja-JP" sz="2600" smtClean="0"/>
              <a:t> kinematics follows chain in reverse (easier for the animator)</a:t>
            </a:r>
          </a:p>
          <a:p>
            <a:pPr lvl="1" eaLnBrk="1" hangingPunct="1"/>
            <a:r>
              <a:rPr lang="en-US" altLang="ja-JP" sz="2200" smtClean="0"/>
              <a:t>e.g. position the hand, then compute motion of the rest of the arm move to accommodate it</a:t>
            </a:r>
          </a:p>
        </p:txBody>
      </p:sp>
      <p:sp>
        <p:nvSpPr>
          <p:cNvPr id="33796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645534DA-F5AE-4F30-81FD-731FE5C917E9}" type="slidenum">
              <a:rPr kumimoji="0" lang="en-US" altLang="ja-JP"/>
              <a:pPr eaLnBrk="1" hangingPunct="1"/>
              <a:t>30</a:t>
            </a:fld>
            <a:endParaRPr kumimoji="0" lang="en-US" altLang="ja-JP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Inverse Kinematics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27313" y="2349500"/>
            <a:ext cx="5940425" cy="3670300"/>
          </a:xfrm>
        </p:spPr>
        <p:txBody>
          <a:bodyPr/>
          <a:lstStyle/>
          <a:p>
            <a:pPr eaLnBrk="1" hangingPunct="1"/>
            <a:r>
              <a:rPr lang="en-US" altLang="ja-JP" smtClean="0"/>
              <a:t>Goal</a:t>
            </a:r>
          </a:p>
          <a:p>
            <a:pPr lvl="1" eaLnBrk="1" hangingPunct="1"/>
            <a:r>
              <a:rPr lang="en-US" altLang="ja-JP" smtClean="0"/>
              <a:t>Drag in realtime with mouse</a:t>
            </a:r>
          </a:p>
          <a:p>
            <a:pPr lvl="1" eaLnBrk="1" hangingPunct="1"/>
            <a:r>
              <a:rPr lang="en-US" altLang="ja-JP" smtClean="0"/>
              <a:t>Maintain multiple constraints</a:t>
            </a:r>
          </a:p>
          <a:p>
            <a:pPr lvl="1" eaLnBrk="1" hangingPunct="1"/>
            <a:r>
              <a:rPr lang="en-US" altLang="ja-JP" smtClean="0"/>
              <a:t>Figure responds in </a:t>
            </a:r>
            <a:r>
              <a:rPr lang="en-US" altLang="ja-JP" smtClean="0">
                <a:latin typeface="Arial" charset="0"/>
              </a:rPr>
              <a:t>“</a:t>
            </a:r>
            <a:r>
              <a:rPr lang="en-US" altLang="ja-JP" smtClean="0"/>
              <a:t>reasonable</a:t>
            </a:r>
            <a:r>
              <a:rPr lang="en-US" altLang="ja-JP" smtClean="0">
                <a:latin typeface="Arial" charset="0"/>
              </a:rPr>
              <a:t>”</a:t>
            </a:r>
            <a:r>
              <a:rPr lang="en-US" altLang="ja-JP" smtClean="0"/>
              <a:t> ways</a:t>
            </a:r>
          </a:p>
          <a:p>
            <a:pPr eaLnBrk="1" hangingPunct="1"/>
            <a:endParaRPr lang="en-US" altLang="ja-JP" smtClean="0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420938"/>
            <a:ext cx="1928812" cy="305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1" name="Oval 5"/>
          <p:cNvSpPr>
            <a:spLocks noChangeArrowheads="1"/>
          </p:cNvSpPr>
          <p:nvPr/>
        </p:nvSpPr>
        <p:spPr bwMode="auto">
          <a:xfrm>
            <a:off x="2195513" y="2492375"/>
            <a:ext cx="71437" cy="714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4822" name="Oval 6"/>
          <p:cNvSpPr>
            <a:spLocks noChangeArrowheads="1"/>
          </p:cNvSpPr>
          <p:nvPr/>
        </p:nvSpPr>
        <p:spPr bwMode="auto">
          <a:xfrm>
            <a:off x="1258888" y="5300663"/>
            <a:ext cx="71437" cy="714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4823" name="Oval 7"/>
          <p:cNvSpPr>
            <a:spLocks noChangeArrowheads="1"/>
          </p:cNvSpPr>
          <p:nvPr/>
        </p:nvSpPr>
        <p:spPr bwMode="auto">
          <a:xfrm>
            <a:off x="1835150" y="5300663"/>
            <a:ext cx="71438" cy="714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1979613" y="2112963"/>
            <a:ext cx="355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ja-JP" sz="1600" i="1">
                <a:latin typeface="Times New Roman" pitchFamily="18" charset="0"/>
              </a:rPr>
              <a:t>p</a:t>
            </a:r>
            <a:r>
              <a:rPr lang="en-US" altLang="ja-JP" sz="1600" baseline="-25000">
                <a:latin typeface="Times New Roman" pitchFamily="18" charset="0"/>
              </a:rPr>
              <a:t>1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1042988" y="5373688"/>
            <a:ext cx="355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ja-JP" sz="1600" i="1">
                <a:latin typeface="Times New Roman" pitchFamily="18" charset="0"/>
              </a:rPr>
              <a:t>p</a:t>
            </a:r>
            <a:r>
              <a:rPr lang="en-US" altLang="ja-JP" sz="1600" baseline="-25000">
                <a:latin typeface="Times New Roman" pitchFamily="18" charset="0"/>
              </a:rPr>
              <a:t>2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1692275" y="5373688"/>
            <a:ext cx="355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ja-JP" sz="1600" i="1">
                <a:latin typeface="Times New Roman" pitchFamily="18" charset="0"/>
              </a:rPr>
              <a:t>p</a:t>
            </a:r>
            <a:r>
              <a:rPr lang="en-US" altLang="ja-JP" sz="1600" baseline="-25000">
                <a:latin typeface="Times New Roman" pitchFamily="18" charset="0"/>
              </a:rPr>
              <a:t>3</a:t>
            </a:r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 flipV="1">
            <a:off x="2259013" y="2205038"/>
            <a:ext cx="225425" cy="2889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2411413" y="1909763"/>
            <a:ext cx="16970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ja-JP"/>
              <a:t>follow mouse</a:t>
            </a: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1042988" y="5805488"/>
            <a:ext cx="1123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ja-JP"/>
              <a:t>stay put</a:t>
            </a:r>
          </a:p>
        </p:txBody>
      </p:sp>
      <p:sp>
        <p:nvSpPr>
          <p:cNvPr id="34830" name="Line 14"/>
          <p:cNvSpPr>
            <a:spLocks noChangeShapeType="1"/>
          </p:cNvSpPr>
          <p:nvPr/>
        </p:nvSpPr>
        <p:spPr bwMode="auto">
          <a:xfrm>
            <a:off x="1300163" y="5372100"/>
            <a:ext cx="24765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4831" name="Line 15"/>
          <p:cNvSpPr>
            <a:spLocks noChangeShapeType="1"/>
          </p:cNvSpPr>
          <p:nvPr/>
        </p:nvSpPr>
        <p:spPr bwMode="auto">
          <a:xfrm flipH="1">
            <a:off x="1547813" y="5372100"/>
            <a:ext cx="30797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921616" name="Group 16"/>
          <p:cNvGrpSpPr>
            <a:grpSpLocks/>
          </p:cNvGrpSpPr>
          <p:nvPr/>
        </p:nvGrpSpPr>
        <p:grpSpPr bwMode="auto">
          <a:xfrm>
            <a:off x="1304925" y="2565400"/>
            <a:ext cx="1035050" cy="2738438"/>
            <a:chOff x="822" y="1616"/>
            <a:chExt cx="652" cy="1725"/>
          </a:xfrm>
        </p:grpSpPr>
        <p:sp>
          <p:nvSpPr>
            <p:cNvPr id="34834" name="Oval 17"/>
            <p:cNvSpPr>
              <a:spLocks noChangeArrowheads="1"/>
            </p:cNvSpPr>
            <p:nvPr/>
          </p:nvSpPr>
          <p:spPr bwMode="auto">
            <a:xfrm>
              <a:off x="1429" y="1752"/>
              <a:ext cx="45" cy="4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4835" name="Oval 18"/>
            <p:cNvSpPr>
              <a:spLocks noChangeArrowheads="1"/>
            </p:cNvSpPr>
            <p:nvPr/>
          </p:nvSpPr>
          <p:spPr bwMode="auto">
            <a:xfrm>
              <a:off x="1429" y="1934"/>
              <a:ext cx="45" cy="4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4836" name="Oval 19"/>
            <p:cNvSpPr>
              <a:spLocks noChangeArrowheads="1"/>
            </p:cNvSpPr>
            <p:nvPr/>
          </p:nvSpPr>
          <p:spPr bwMode="auto">
            <a:xfrm>
              <a:off x="1156" y="1888"/>
              <a:ext cx="45" cy="4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4837" name="Oval 20"/>
            <p:cNvSpPr>
              <a:spLocks noChangeArrowheads="1"/>
            </p:cNvSpPr>
            <p:nvPr/>
          </p:nvSpPr>
          <p:spPr bwMode="auto">
            <a:xfrm rot="-727880">
              <a:off x="950" y="1940"/>
              <a:ext cx="45" cy="4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4838" name="Oval 21"/>
            <p:cNvSpPr>
              <a:spLocks noChangeArrowheads="1"/>
            </p:cNvSpPr>
            <p:nvPr/>
          </p:nvSpPr>
          <p:spPr bwMode="auto">
            <a:xfrm rot="1931872">
              <a:off x="1023" y="2170"/>
              <a:ext cx="45" cy="4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4839" name="Oval 22"/>
            <p:cNvSpPr>
              <a:spLocks noChangeArrowheads="1"/>
            </p:cNvSpPr>
            <p:nvPr/>
          </p:nvSpPr>
          <p:spPr bwMode="auto">
            <a:xfrm rot="-296512">
              <a:off x="1066" y="2341"/>
              <a:ext cx="45" cy="4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4840" name="Oval 23"/>
            <p:cNvSpPr>
              <a:spLocks noChangeArrowheads="1"/>
            </p:cNvSpPr>
            <p:nvPr/>
          </p:nvSpPr>
          <p:spPr bwMode="auto">
            <a:xfrm rot="-2444549">
              <a:off x="1066" y="2432"/>
              <a:ext cx="45" cy="4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4841" name="Oval 24"/>
            <p:cNvSpPr>
              <a:spLocks noChangeArrowheads="1"/>
            </p:cNvSpPr>
            <p:nvPr/>
          </p:nvSpPr>
          <p:spPr bwMode="auto">
            <a:xfrm>
              <a:off x="1157" y="2387"/>
              <a:ext cx="45" cy="4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4842" name="Oval 25"/>
            <p:cNvSpPr>
              <a:spLocks noChangeArrowheads="1"/>
            </p:cNvSpPr>
            <p:nvPr/>
          </p:nvSpPr>
          <p:spPr bwMode="auto">
            <a:xfrm>
              <a:off x="975" y="2478"/>
              <a:ext cx="45" cy="4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4843" name="Oval 26"/>
            <p:cNvSpPr>
              <a:spLocks noChangeArrowheads="1"/>
            </p:cNvSpPr>
            <p:nvPr/>
          </p:nvSpPr>
          <p:spPr bwMode="auto">
            <a:xfrm>
              <a:off x="906" y="2865"/>
              <a:ext cx="45" cy="4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4844" name="Oval 27"/>
            <p:cNvSpPr>
              <a:spLocks noChangeArrowheads="1"/>
            </p:cNvSpPr>
            <p:nvPr/>
          </p:nvSpPr>
          <p:spPr bwMode="auto">
            <a:xfrm>
              <a:off x="1148" y="2824"/>
              <a:ext cx="45" cy="4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4845" name="Oval 28"/>
            <p:cNvSpPr>
              <a:spLocks noChangeArrowheads="1"/>
            </p:cNvSpPr>
            <p:nvPr/>
          </p:nvSpPr>
          <p:spPr bwMode="auto">
            <a:xfrm>
              <a:off x="1048" y="3146"/>
              <a:ext cx="45" cy="4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4846" name="Oval 29"/>
            <p:cNvSpPr>
              <a:spLocks noChangeArrowheads="1"/>
            </p:cNvSpPr>
            <p:nvPr/>
          </p:nvSpPr>
          <p:spPr bwMode="auto">
            <a:xfrm>
              <a:off x="856" y="3173"/>
              <a:ext cx="45" cy="4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4847" name="Oval 30"/>
            <p:cNvSpPr>
              <a:spLocks noChangeArrowheads="1"/>
            </p:cNvSpPr>
            <p:nvPr/>
          </p:nvSpPr>
          <p:spPr bwMode="auto">
            <a:xfrm>
              <a:off x="822" y="3294"/>
              <a:ext cx="45" cy="4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4848" name="Oval 31"/>
            <p:cNvSpPr>
              <a:spLocks noChangeArrowheads="1"/>
            </p:cNvSpPr>
            <p:nvPr/>
          </p:nvSpPr>
          <p:spPr bwMode="auto">
            <a:xfrm>
              <a:off x="1120" y="3296"/>
              <a:ext cx="45" cy="4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4849" name="Oval 32"/>
            <p:cNvSpPr>
              <a:spLocks noChangeArrowheads="1"/>
            </p:cNvSpPr>
            <p:nvPr/>
          </p:nvSpPr>
          <p:spPr bwMode="auto">
            <a:xfrm>
              <a:off x="1383" y="1616"/>
              <a:ext cx="45" cy="4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cxnSp>
          <p:nvCxnSpPr>
            <p:cNvPr id="34850" name="AutoShape 33"/>
            <p:cNvCxnSpPr>
              <a:cxnSpLocks noChangeShapeType="1"/>
              <a:stCxn id="34843" idx="4"/>
              <a:endCxn id="34846" idx="0"/>
            </p:cNvCxnSpPr>
            <p:nvPr/>
          </p:nvCxnSpPr>
          <p:spPr bwMode="auto">
            <a:xfrm flipH="1">
              <a:off x="879" y="2910"/>
              <a:ext cx="50" cy="263"/>
            </a:xfrm>
            <a:prstGeom prst="straightConnector1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851" name="AutoShape 34"/>
            <p:cNvCxnSpPr>
              <a:cxnSpLocks noChangeShapeType="1"/>
              <a:stCxn id="34846" idx="4"/>
              <a:endCxn id="34847" idx="0"/>
            </p:cNvCxnSpPr>
            <p:nvPr/>
          </p:nvCxnSpPr>
          <p:spPr bwMode="auto">
            <a:xfrm flipH="1">
              <a:off x="845" y="3218"/>
              <a:ext cx="34" cy="76"/>
            </a:xfrm>
            <a:prstGeom prst="straightConnector1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852" name="AutoShape 35"/>
            <p:cNvCxnSpPr>
              <a:cxnSpLocks noChangeShapeType="1"/>
              <a:stCxn id="34845" idx="4"/>
              <a:endCxn id="34848" idx="0"/>
            </p:cNvCxnSpPr>
            <p:nvPr/>
          </p:nvCxnSpPr>
          <p:spPr bwMode="auto">
            <a:xfrm>
              <a:off x="1071" y="3191"/>
              <a:ext cx="72" cy="105"/>
            </a:xfrm>
            <a:prstGeom prst="straightConnector1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853" name="AutoShape 36"/>
            <p:cNvCxnSpPr>
              <a:cxnSpLocks noChangeShapeType="1"/>
              <a:stCxn id="34845" idx="0"/>
              <a:endCxn id="34844" idx="4"/>
            </p:cNvCxnSpPr>
            <p:nvPr/>
          </p:nvCxnSpPr>
          <p:spPr bwMode="auto">
            <a:xfrm flipV="1">
              <a:off x="1071" y="2869"/>
              <a:ext cx="100" cy="277"/>
            </a:xfrm>
            <a:prstGeom prst="straightConnector1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854" name="AutoShape 37"/>
            <p:cNvCxnSpPr>
              <a:cxnSpLocks noChangeShapeType="1"/>
              <a:stCxn id="34844" idx="0"/>
              <a:endCxn id="34841" idx="4"/>
            </p:cNvCxnSpPr>
            <p:nvPr/>
          </p:nvCxnSpPr>
          <p:spPr bwMode="auto">
            <a:xfrm flipV="1">
              <a:off x="1171" y="2432"/>
              <a:ext cx="9" cy="392"/>
            </a:xfrm>
            <a:prstGeom prst="straightConnector1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855" name="AutoShape 38"/>
            <p:cNvCxnSpPr>
              <a:cxnSpLocks noChangeShapeType="1"/>
              <a:stCxn id="34843" idx="0"/>
              <a:endCxn id="34842" idx="4"/>
            </p:cNvCxnSpPr>
            <p:nvPr/>
          </p:nvCxnSpPr>
          <p:spPr bwMode="auto">
            <a:xfrm flipV="1">
              <a:off x="929" y="2523"/>
              <a:ext cx="69" cy="342"/>
            </a:xfrm>
            <a:prstGeom prst="straightConnector1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856" name="AutoShape 39"/>
            <p:cNvCxnSpPr>
              <a:cxnSpLocks noChangeShapeType="1"/>
              <a:stCxn id="34840" idx="2"/>
              <a:endCxn id="34842" idx="6"/>
            </p:cNvCxnSpPr>
            <p:nvPr/>
          </p:nvCxnSpPr>
          <p:spPr bwMode="auto">
            <a:xfrm flipH="1">
              <a:off x="1020" y="2469"/>
              <a:ext cx="51" cy="32"/>
            </a:xfrm>
            <a:prstGeom prst="straightConnector1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857" name="AutoShape 40"/>
            <p:cNvCxnSpPr>
              <a:cxnSpLocks noChangeShapeType="1"/>
              <a:stCxn id="34841" idx="2"/>
              <a:endCxn id="34840" idx="6"/>
            </p:cNvCxnSpPr>
            <p:nvPr/>
          </p:nvCxnSpPr>
          <p:spPr bwMode="auto">
            <a:xfrm flipH="1">
              <a:off x="1105" y="2410"/>
              <a:ext cx="52" cy="30"/>
            </a:xfrm>
            <a:prstGeom prst="straightConnector1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858" name="AutoShape 41"/>
            <p:cNvCxnSpPr>
              <a:cxnSpLocks noChangeShapeType="1"/>
              <a:stCxn id="34839" idx="4"/>
              <a:endCxn id="34840" idx="7"/>
            </p:cNvCxnSpPr>
            <p:nvPr/>
          </p:nvCxnSpPr>
          <p:spPr bwMode="auto">
            <a:xfrm flipH="1">
              <a:off x="1089" y="2385"/>
              <a:ext cx="1" cy="47"/>
            </a:xfrm>
            <a:prstGeom prst="straightConnector1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859" name="AutoShape 42"/>
            <p:cNvCxnSpPr>
              <a:cxnSpLocks noChangeShapeType="1"/>
              <a:stCxn id="34838" idx="5"/>
              <a:endCxn id="34839" idx="0"/>
            </p:cNvCxnSpPr>
            <p:nvPr/>
          </p:nvCxnSpPr>
          <p:spPr bwMode="auto">
            <a:xfrm>
              <a:off x="1050" y="2214"/>
              <a:ext cx="36" cy="127"/>
            </a:xfrm>
            <a:prstGeom prst="straightConnector1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860" name="AutoShape 43"/>
            <p:cNvCxnSpPr>
              <a:cxnSpLocks noChangeShapeType="1"/>
              <a:stCxn id="34837" idx="4"/>
              <a:endCxn id="34865" idx="7"/>
            </p:cNvCxnSpPr>
            <p:nvPr/>
          </p:nvCxnSpPr>
          <p:spPr bwMode="auto">
            <a:xfrm>
              <a:off x="977" y="1984"/>
              <a:ext cx="12" cy="44"/>
            </a:xfrm>
            <a:prstGeom prst="straightConnector1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861" name="AutoShape 44"/>
            <p:cNvCxnSpPr>
              <a:cxnSpLocks noChangeShapeType="1"/>
              <a:stCxn id="34836" idx="2"/>
              <a:endCxn id="34837" idx="6"/>
            </p:cNvCxnSpPr>
            <p:nvPr/>
          </p:nvCxnSpPr>
          <p:spPr bwMode="auto">
            <a:xfrm flipH="1">
              <a:off x="994" y="1911"/>
              <a:ext cx="162" cy="46"/>
            </a:xfrm>
            <a:prstGeom prst="straightConnector1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862" name="AutoShape 45"/>
            <p:cNvCxnSpPr>
              <a:cxnSpLocks noChangeShapeType="1"/>
              <a:stCxn id="34835" idx="2"/>
              <a:endCxn id="34836" idx="6"/>
            </p:cNvCxnSpPr>
            <p:nvPr/>
          </p:nvCxnSpPr>
          <p:spPr bwMode="auto">
            <a:xfrm flipH="1" flipV="1">
              <a:off x="1201" y="1911"/>
              <a:ext cx="228" cy="46"/>
            </a:xfrm>
            <a:prstGeom prst="straightConnector1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863" name="AutoShape 46"/>
            <p:cNvCxnSpPr>
              <a:cxnSpLocks noChangeShapeType="1"/>
              <a:stCxn id="34834" idx="4"/>
              <a:endCxn id="34835" idx="0"/>
            </p:cNvCxnSpPr>
            <p:nvPr/>
          </p:nvCxnSpPr>
          <p:spPr bwMode="auto">
            <a:xfrm>
              <a:off x="1452" y="1797"/>
              <a:ext cx="0" cy="137"/>
            </a:xfrm>
            <a:prstGeom prst="straightConnector1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864" name="AutoShape 47"/>
            <p:cNvCxnSpPr>
              <a:cxnSpLocks noChangeShapeType="1"/>
              <a:stCxn id="34849" idx="4"/>
              <a:endCxn id="34834" idx="0"/>
            </p:cNvCxnSpPr>
            <p:nvPr/>
          </p:nvCxnSpPr>
          <p:spPr bwMode="auto">
            <a:xfrm>
              <a:off x="1406" y="1661"/>
              <a:ext cx="46" cy="91"/>
            </a:xfrm>
            <a:prstGeom prst="straightConnector1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65" name="Oval 48"/>
            <p:cNvSpPr>
              <a:spLocks noChangeArrowheads="1"/>
            </p:cNvSpPr>
            <p:nvPr/>
          </p:nvSpPr>
          <p:spPr bwMode="auto">
            <a:xfrm rot="-3530350">
              <a:off x="972" y="2026"/>
              <a:ext cx="45" cy="4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cxnSp>
          <p:nvCxnSpPr>
            <p:cNvPr id="34866" name="AutoShape 49"/>
            <p:cNvCxnSpPr>
              <a:cxnSpLocks noChangeShapeType="1"/>
              <a:stCxn id="34865" idx="3"/>
              <a:endCxn id="34838" idx="1"/>
            </p:cNvCxnSpPr>
            <p:nvPr/>
          </p:nvCxnSpPr>
          <p:spPr bwMode="auto">
            <a:xfrm>
              <a:off x="1000" y="2072"/>
              <a:ext cx="40" cy="98"/>
            </a:xfrm>
            <a:prstGeom prst="straightConnector1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67" name="Text Box 50"/>
            <p:cNvSpPr txBox="1">
              <a:spLocks noChangeArrowheads="1"/>
            </p:cNvSpPr>
            <p:nvPr/>
          </p:nvSpPr>
          <p:spPr bwMode="auto">
            <a:xfrm>
              <a:off x="1066" y="2387"/>
              <a:ext cx="32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ja-JP" sz="1600">
                  <a:solidFill>
                    <a:schemeClr val="bg1"/>
                  </a:solidFill>
                  <a:latin typeface="Times New Roman" pitchFamily="18" charset="0"/>
                </a:rPr>
                <a:t>root</a:t>
              </a:r>
              <a:endParaRPr lang="en-US" altLang="ja-JP" sz="1600" baseline="-250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34833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DC2965FA-3AC7-4204-BCAF-BD6ADADAAD2C}" type="slidenum">
              <a:rPr kumimoji="0" lang="en-US" altLang="ja-JP"/>
              <a:pPr eaLnBrk="1" hangingPunct="1"/>
              <a:t>31</a:t>
            </a:fld>
            <a:endParaRPr kumimoji="0"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21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Inverse Kinematics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5375" y="1773238"/>
            <a:ext cx="4932363" cy="25923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kumimoji="0" lang="en-US" altLang="ja-JP" sz="1700" smtClean="0"/>
              <a:t>Given:  </a:t>
            </a:r>
            <a:r>
              <a:rPr kumimoji="0" lang="en-US" altLang="ja-JP" sz="1700" b="1" i="1" smtClean="0">
                <a:solidFill>
                  <a:srgbClr val="008000"/>
                </a:solidFill>
              </a:rPr>
              <a:t>l</a:t>
            </a:r>
            <a:r>
              <a:rPr kumimoji="0" lang="en-US" altLang="ja-JP" sz="1700" b="1" i="1" baseline="-25000" smtClean="0">
                <a:solidFill>
                  <a:srgbClr val="008000"/>
                </a:solidFill>
              </a:rPr>
              <a:t>1</a:t>
            </a:r>
            <a:r>
              <a:rPr kumimoji="0" lang="en-US" altLang="ja-JP" sz="1700" smtClean="0">
                <a:solidFill>
                  <a:srgbClr val="008000"/>
                </a:solidFill>
              </a:rPr>
              <a:t>, </a:t>
            </a:r>
            <a:r>
              <a:rPr kumimoji="0" lang="en-US" altLang="ja-JP" sz="1700" b="1" i="1" smtClean="0">
                <a:solidFill>
                  <a:schemeClr val="accent2"/>
                </a:solidFill>
              </a:rPr>
              <a:t>l</a:t>
            </a:r>
            <a:r>
              <a:rPr kumimoji="0" lang="en-US" altLang="ja-JP" sz="1700" b="1" i="1" baseline="-25000" smtClean="0">
                <a:solidFill>
                  <a:srgbClr val="008000"/>
                </a:solidFill>
              </a:rPr>
              <a:t>2</a:t>
            </a:r>
            <a:r>
              <a:rPr kumimoji="0" lang="en-US" altLang="ja-JP" sz="1700" b="1" i="1" smtClean="0">
                <a:solidFill>
                  <a:schemeClr val="accent2"/>
                </a:solidFill>
              </a:rPr>
              <a:t> </a:t>
            </a:r>
            <a:r>
              <a:rPr kumimoji="0" lang="en-US" altLang="ja-JP" sz="1700" b="1" i="1" smtClean="0"/>
              <a:t>,</a:t>
            </a:r>
            <a:r>
              <a:rPr kumimoji="0" lang="en-US" altLang="ja-JP" sz="1700" b="1" i="1" smtClean="0">
                <a:solidFill>
                  <a:srgbClr val="008000"/>
                </a:solidFill>
              </a:rPr>
              <a:t> </a:t>
            </a:r>
            <a:r>
              <a:rPr kumimoji="0" lang="en-US" altLang="ja-JP" sz="1700" b="1" i="1" smtClean="0"/>
              <a:t>x , y</a:t>
            </a:r>
            <a:endParaRPr kumimoji="0" lang="en-US" altLang="ja-JP" sz="1700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kumimoji="0" lang="en-US" altLang="ja-JP" sz="1700" smtClean="0"/>
          </a:p>
          <a:p>
            <a:pPr eaLnBrk="1" hangingPunct="1">
              <a:lnSpc>
                <a:spcPct val="80000"/>
              </a:lnSpc>
            </a:pPr>
            <a:r>
              <a:rPr kumimoji="0" lang="en-US" altLang="ja-JP" sz="1700" smtClean="0"/>
              <a:t>Find:    </a:t>
            </a:r>
            <a:r>
              <a:rPr kumimoji="0" lang="en-US" altLang="ja-JP" sz="1700" b="1" smtClean="0">
                <a:solidFill>
                  <a:srgbClr val="008000"/>
                </a:solidFill>
                <a:sym typeface="UniversalMath1 BT" pitchFamily="18" charset="2"/>
              </a:rPr>
              <a:t></a:t>
            </a:r>
            <a:r>
              <a:rPr kumimoji="0" lang="en-US" altLang="ja-JP" sz="1700" b="1" i="1" baseline="-25000" smtClean="0">
                <a:solidFill>
                  <a:srgbClr val="008000"/>
                </a:solidFill>
                <a:sym typeface="UniversalMath1 BT" pitchFamily="18" charset="2"/>
              </a:rPr>
              <a:t>1</a:t>
            </a:r>
            <a:r>
              <a:rPr kumimoji="0" lang="en-US" altLang="ja-JP" sz="1700" b="1" smtClean="0">
                <a:sym typeface="UniversalMath1 BT" pitchFamily="18" charset="2"/>
              </a:rPr>
              <a:t>, </a:t>
            </a:r>
            <a:r>
              <a:rPr kumimoji="0" lang="en-US" altLang="ja-JP" sz="1700" b="1" smtClean="0">
                <a:solidFill>
                  <a:srgbClr val="008000"/>
                </a:solidFill>
                <a:sym typeface="UniversalMath1 BT" pitchFamily="18" charset="2"/>
              </a:rPr>
              <a:t> </a:t>
            </a:r>
            <a:r>
              <a:rPr kumimoji="0" lang="en-US" altLang="ja-JP" sz="1700" b="1" smtClean="0">
                <a:solidFill>
                  <a:schemeClr val="accent2"/>
                </a:solidFill>
                <a:sym typeface="UniversalMath1 BT" pitchFamily="18" charset="2"/>
              </a:rPr>
              <a:t></a:t>
            </a:r>
            <a:r>
              <a:rPr kumimoji="0" lang="en-US" altLang="ja-JP" sz="1700" b="1" i="1" baseline="-25000" smtClean="0">
                <a:solidFill>
                  <a:srgbClr val="008000"/>
                </a:solidFill>
                <a:sym typeface="UniversalMath1 BT" pitchFamily="18" charset="2"/>
              </a:rPr>
              <a:t>2</a:t>
            </a:r>
          </a:p>
          <a:p>
            <a:pPr eaLnBrk="1" hangingPunct="1">
              <a:lnSpc>
                <a:spcPct val="80000"/>
              </a:lnSpc>
            </a:pPr>
            <a:endParaRPr kumimoji="0" lang="en-US" altLang="ja-JP" sz="1700" b="1" smtClean="0">
              <a:solidFill>
                <a:schemeClr val="accent2"/>
              </a:solidFill>
              <a:sym typeface="UniversalMath1 BT" pitchFamily="18" charset="2"/>
            </a:endParaRPr>
          </a:p>
          <a:p>
            <a:pPr eaLnBrk="1" hangingPunct="1">
              <a:lnSpc>
                <a:spcPct val="80000"/>
              </a:lnSpc>
            </a:pPr>
            <a:r>
              <a:rPr kumimoji="0" lang="en-US" altLang="ja-JP" sz="1700" smtClean="0">
                <a:sym typeface="UniversalMath1 BT" pitchFamily="18" charset="2"/>
              </a:rPr>
              <a:t>Redundancy:</a:t>
            </a:r>
          </a:p>
          <a:p>
            <a:pPr lvl="1" eaLnBrk="1" hangingPunct="1">
              <a:lnSpc>
                <a:spcPct val="80000"/>
              </a:lnSpc>
            </a:pPr>
            <a:r>
              <a:rPr kumimoji="0" lang="en-US" altLang="ja-JP" sz="1500" smtClean="0">
                <a:sym typeface="UniversalMath1 BT" pitchFamily="18" charset="2"/>
              </a:rPr>
              <a:t>A unique solution to this problem does not exist. Notice, that using the </a:t>
            </a:r>
            <a:r>
              <a:rPr kumimoji="0" lang="en-US" altLang="ja-JP" sz="1500" smtClean="0">
                <a:latin typeface="Arial" charset="0"/>
                <a:sym typeface="UniversalMath1 BT" pitchFamily="18" charset="2"/>
              </a:rPr>
              <a:t>“</a:t>
            </a:r>
            <a:r>
              <a:rPr kumimoji="0" lang="en-US" altLang="ja-JP" sz="1500" smtClean="0">
                <a:sym typeface="UniversalMath1 BT" pitchFamily="18" charset="2"/>
              </a:rPr>
              <a:t>givens</a:t>
            </a:r>
            <a:r>
              <a:rPr kumimoji="0" lang="en-US" altLang="ja-JP" sz="1500" smtClean="0">
                <a:latin typeface="Arial" charset="0"/>
                <a:sym typeface="UniversalMath1 BT" pitchFamily="18" charset="2"/>
              </a:rPr>
              <a:t>”</a:t>
            </a:r>
            <a:r>
              <a:rPr kumimoji="0" lang="en-US" altLang="ja-JP" sz="1500" smtClean="0">
                <a:sym typeface="UniversalMath1 BT" pitchFamily="18" charset="2"/>
              </a:rPr>
              <a:t> two solutions are possible. </a:t>
            </a:r>
          </a:p>
          <a:p>
            <a:pPr eaLnBrk="1" hangingPunct="1">
              <a:lnSpc>
                <a:spcPct val="80000"/>
              </a:lnSpc>
            </a:pPr>
            <a:r>
              <a:rPr kumimoji="0" lang="en-US" altLang="ja-JP" sz="1700" smtClean="0">
                <a:sym typeface="UniversalMath1 BT" pitchFamily="18" charset="2"/>
              </a:rPr>
              <a:t>Sometimes no solution is possible.</a:t>
            </a:r>
            <a:endParaRPr lang="en-US" altLang="ja-JP" sz="1700" smtClean="0"/>
          </a:p>
        </p:txBody>
      </p:sp>
      <p:grpSp>
        <p:nvGrpSpPr>
          <p:cNvPr id="35844" name="Group 4"/>
          <p:cNvGrpSpPr>
            <a:grpSpLocks/>
          </p:cNvGrpSpPr>
          <p:nvPr/>
        </p:nvGrpSpPr>
        <p:grpSpPr bwMode="auto">
          <a:xfrm>
            <a:off x="587375" y="2097088"/>
            <a:ext cx="3048000" cy="3276600"/>
            <a:chOff x="144" y="672"/>
            <a:chExt cx="1920" cy="2064"/>
          </a:xfrm>
        </p:grpSpPr>
        <p:sp>
          <p:nvSpPr>
            <p:cNvPr id="35870" name="AutoShape 5"/>
            <p:cNvSpPr>
              <a:spLocks noChangeArrowheads="1"/>
            </p:cNvSpPr>
            <p:nvPr/>
          </p:nvSpPr>
          <p:spPr bwMode="auto">
            <a:xfrm rot="-4422309">
              <a:off x="96" y="2016"/>
              <a:ext cx="1152" cy="240"/>
            </a:xfrm>
            <a:prstGeom prst="roundRect">
              <a:avLst>
                <a:gd name="adj" fmla="val 16667"/>
              </a:avLst>
            </a:prstGeom>
            <a:solidFill>
              <a:srgbClr val="A9BAB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871" name="AutoShape 6"/>
            <p:cNvSpPr>
              <a:spLocks noChangeArrowheads="1"/>
            </p:cNvSpPr>
            <p:nvPr/>
          </p:nvSpPr>
          <p:spPr bwMode="auto">
            <a:xfrm rot="-2514874">
              <a:off x="624" y="1200"/>
              <a:ext cx="1152" cy="240"/>
            </a:xfrm>
            <a:prstGeom prst="roundRect">
              <a:avLst>
                <a:gd name="adj" fmla="val 16667"/>
              </a:avLst>
            </a:prstGeom>
            <a:solidFill>
              <a:srgbClr val="A9BAB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872" name="Rectangle 7"/>
            <p:cNvSpPr>
              <a:spLocks noChangeArrowheads="1"/>
            </p:cNvSpPr>
            <p:nvPr/>
          </p:nvSpPr>
          <p:spPr bwMode="auto">
            <a:xfrm>
              <a:off x="144" y="2640"/>
              <a:ext cx="864" cy="96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873" name="Oval 8"/>
            <p:cNvSpPr>
              <a:spLocks noChangeArrowheads="1"/>
            </p:cNvSpPr>
            <p:nvPr/>
          </p:nvSpPr>
          <p:spPr bwMode="auto">
            <a:xfrm>
              <a:off x="816" y="163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874" name="Line 9"/>
            <p:cNvSpPr>
              <a:spLocks noChangeShapeType="1"/>
            </p:cNvSpPr>
            <p:nvPr/>
          </p:nvSpPr>
          <p:spPr bwMode="auto">
            <a:xfrm flipV="1">
              <a:off x="816" y="1272"/>
              <a:ext cx="456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875" name="Line 10"/>
            <p:cNvSpPr>
              <a:spLocks noChangeShapeType="1"/>
            </p:cNvSpPr>
            <p:nvPr/>
          </p:nvSpPr>
          <p:spPr bwMode="auto">
            <a:xfrm flipV="1">
              <a:off x="840" y="1224"/>
              <a:ext cx="9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876" name="Freeform 11"/>
            <p:cNvSpPr>
              <a:spLocks/>
            </p:cNvSpPr>
            <p:nvPr/>
          </p:nvSpPr>
          <p:spPr bwMode="auto">
            <a:xfrm>
              <a:off x="888" y="1408"/>
              <a:ext cx="144" cy="56"/>
            </a:xfrm>
            <a:custGeom>
              <a:avLst/>
              <a:gdLst>
                <a:gd name="T0" fmla="*/ 0 w 144"/>
                <a:gd name="T1" fmla="*/ 8 h 56"/>
                <a:gd name="T2" fmla="*/ 48 w 144"/>
                <a:gd name="T3" fmla="*/ 8 h 56"/>
                <a:gd name="T4" fmla="*/ 96 w 144"/>
                <a:gd name="T5" fmla="*/ 8 h 56"/>
                <a:gd name="T6" fmla="*/ 144 w 144"/>
                <a:gd name="T7" fmla="*/ 56 h 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4" h="56">
                  <a:moveTo>
                    <a:pt x="0" y="8"/>
                  </a:moveTo>
                  <a:cubicBezTo>
                    <a:pt x="16" y="8"/>
                    <a:pt x="32" y="8"/>
                    <a:pt x="48" y="8"/>
                  </a:cubicBezTo>
                  <a:cubicBezTo>
                    <a:pt x="64" y="8"/>
                    <a:pt x="80" y="0"/>
                    <a:pt x="96" y="8"/>
                  </a:cubicBezTo>
                  <a:cubicBezTo>
                    <a:pt x="112" y="16"/>
                    <a:pt x="128" y="36"/>
                    <a:pt x="144" y="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877" name="Text Box 12"/>
            <p:cNvSpPr txBox="1">
              <a:spLocks noChangeArrowheads="1"/>
            </p:cNvSpPr>
            <p:nvPr/>
          </p:nvSpPr>
          <p:spPr bwMode="auto">
            <a:xfrm>
              <a:off x="936" y="1194"/>
              <a:ext cx="24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r>
                <a:rPr kumimoji="0" lang="en-US" altLang="ja-JP" sz="1600" b="1">
                  <a:solidFill>
                    <a:schemeClr val="accent2"/>
                  </a:solidFill>
                  <a:latin typeface="Times New Roman" pitchFamily="18" charset="0"/>
                  <a:sym typeface="UniversalMath1 BT" pitchFamily="18" charset="2"/>
                </a:rPr>
                <a:t></a:t>
              </a:r>
              <a:r>
                <a:rPr kumimoji="0" lang="en-US" altLang="ja-JP" sz="1600" b="1" baseline="-25000">
                  <a:solidFill>
                    <a:schemeClr val="accent2"/>
                  </a:solidFill>
                  <a:latin typeface="Times New Roman" pitchFamily="18" charset="0"/>
                  <a:sym typeface="UniversalMath1 BT" pitchFamily="18" charset="2"/>
                </a:rPr>
                <a:t>2</a:t>
              </a:r>
              <a:endParaRPr kumimoji="0" lang="en-US" altLang="ja-JP" sz="1200">
                <a:latin typeface="Times New Roman" pitchFamily="18" charset="0"/>
              </a:endParaRPr>
            </a:p>
          </p:txBody>
        </p:sp>
        <p:sp>
          <p:nvSpPr>
            <p:cNvPr id="35878" name="Oval 13"/>
            <p:cNvSpPr>
              <a:spLocks noChangeArrowheads="1"/>
            </p:cNvSpPr>
            <p:nvPr/>
          </p:nvSpPr>
          <p:spPr bwMode="auto">
            <a:xfrm>
              <a:off x="1632" y="912"/>
              <a:ext cx="48" cy="48"/>
            </a:xfrm>
            <a:prstGeom prst="ellipse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879" name="Oval 14"/>
            <p:cNvSpPr>
              <a:spLocks noChangeArrowheads="1"/>
            </p:cNvSpPr>
            <p:nvPr/>
          </p:nvSpPr>
          <p:spPr bwMode="auto">
            <a:xfrm rot="-4332801">
              <a:off x="481" y="259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880" name="Freeform 15"/>
            <p:cNvSpPr>
              <a:spLocks/>
            </p:cNvSpPr>
            <p:nvPr/>
          </p:nvSpPr>
          <p:spPr bwMode="auto">
            <a:xfrm>
              <a:off x="696" y="2424"/>
              <a:ext cx="192" cy="240"/>
            </a:xfrm>
            <a:custGeom>
              <a:avLst/>
              <a:gdLst>
                <a:gd name="T0" fmla="*/ 0 w 192"/>
                <a:gd name="T1" fmla="*/ 0 h 192"/>
                <a:gd name="T2" fmla="*/ 96 w 192"/>
                <a:gd name="T3" fmla="*/ 60 h 192"/>
                <a:gd name="T4" fmla="*/ 144 w 192"/>
                <a:gd name="T5" fmla="*/ 120 h 192"/>
                <a:gd name="T6" fmla="*/ 192 w 192"/>
                <a:gd name="T7" fmla="*/ 240 h 1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" h="192">
                  <a:moveTo>
                    <a:pt x="0" y="0"/>
                  </a:moveTo>
                  <a:cubicBezTo>
                    <a:pt x="36" y="16"/>
                    <a:pt x="72" y="32"/>
                    <a:pt x="96" y="48"/>
                  </a:cubicBezTo>
                  <a:cubicBezTo>
                    <a:pt x="120" y="64"/>
                    <a:pt x="128" y="72"/>
                    <a:pt x="144" y="96"/>
                  </a:cubicBezTo>
                  <a:cubicBezTo>
                    <a:pt x="160" y="120"/>
                    <a:pt x="184" y="176"/>
                    <a:pt x="192" y="1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881" name="Text Box 16"/>
            <p:cNvSpPr txBox="1">
              <a:spLocks noChangeArrowheads="1"/>
            </p:cNvSpPr>
            <p:nvPr/>
          </p:nvSpPr>
          <p:spPr bwMode="auto">
            <a:xfrm>
              <a:off x="720" y="2304"/>
              <a:ext cx="24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r>
                <a:rPr kumimoji="0" lang="en-US" altLang="ja-JP" sz="1600" b="1">
                  <a:solidFill>
                    <a:srgbClr val="008000"/>
                  </a:solidFill>
                  <a:latin typeface="Times New Roman" pitchFamily="18" charset="0"/>
                  <a:sym typeface="UniversalMath1 BT" pitchFamily="18" charset="2"/>
                </a:rPr>
                <a:t></a:t>
              </a:r>
              <a:r>
                <a:rPr kumimoji="0" lang="en-US" altLang="ja-JP" sz="1600" b="1" baseline="-25000">
                  <a:solidFill>
                    <a:srgbClr val="008000"/>
                  </a:solidFill>
                  <a:latin typeface="Times New Roman" pitchFamily="18" charset="0"/>
                  <a:sym typeface="UniversalMath1 BT" pitchFamily="18" charset="2"/>
                </a:rPr>
                <a:t>1</a:t>
              </a:r>
              <a:endParaRPr kumimoji="0" lang="en-US" altLang="ja-JP" sz="1200">
                <a:latin typeface="Times New Roman" pitchFamily="18" charset="0"/>
              </a:endParaRPr>
            </a:p>
          </p:txBody>
        </p:sp>
        <p:sp>
          <p:nvSpPr>
            <p:cNvPr id="35882" name="Text Box 17"/>
            <p:cNvSpPr txBox="1">
              <a:spLocks noChangeArrowheads="1"/>
            </p:cNvSpPr>
            <p:nvPr/>
          </p:nvSpPr>
          <p:spPr bwMode="auto">
            <a:xfrm>
              <a:off x="1536" y="672"/>
              <a:ext cx="5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altLang="ja-JP" sz="2000">
                  <a:latin typeface="Times New Roman" pitchFamily="18" charset="0"/>
                </a:rPr>
                <a:t>(x , y)</a:t>
              </a:r>
            </a:p>
          </p:txBody>
        </p:sp>
        <p:sp>
          <p:nvSpPr>
            <p:cNvPr id="35883" name="Line 18"/>
            <p:cNvSpPr>
              <a:spLocks noChangeShapeType="1"/>
            </p:cNvSpPr>
            <p:nvPr/>
          </p:nvSpPr>
          <p:spPr bwMode="auto">
            <a:xfrm>
              <a:off x="864" y="1680"/>
              <a:ext cx="336" cy="96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884" name="Line 19"/>
            <p:cNvSpPr>
              <a:spLocks noChangeShapeType="1"/>
            </p:cNvSpPr>
            <p:nvPr/>
          </p:nvSpPr>
          <p:spPr bwMode="auto">
            <a:xfrm>
              <a:off x="528" y="2640"/>
              <a:ext cx="384" cy="96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885" name="Line 20"/>
            <p:cNvSpPr>
              <a:spLocks noChangeShapeType="1"/>
            </p:cNvSpPr>
            <p:nvPr/>
          </p:nvSpPr>
          <p:spPr bwMode="auto">
            <a:xfrm flipH="1">
              <a:off x="912" y="1776"/>
              <a:ext cx="288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886" name="Line 21"/>
            <p:cNvSpPr>
              <a:spLocks noChangeShapeType="1"/>
            </p:cNvSpPr>
            <p:nvPr/>
          </p:nvSpPr>
          <p:spPr bwMode="auto">
            <a:xfrm>
              <a:off x="1632" y="960"/>
              <a:ext cx="384" cy="38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887" name="Line 22"/>
            <p:cNvSpPr>
              <a:spLocks noChangeShapeType="1"/>
            </p:cNvSpPr>
            <p:nvPr/>
          </p:nvSpPr>
          <p:spPr bwMode="auto">
            <a:xfrm>
              <a:off x="864" y="1680"/>
              <a:ext cx="384" cy="38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888" name="Line 23"/>
            <p:cNvSpPr>
              <a:spLocks noChangeShapeType="1"/>
            </p:cNvSpPr>
            <p:nvPr/>
          </p:nvSpPr>
          <p:spPr bwMode="auto">
            <a:xfrm flipV="1">
              <a:off x="1248" y="1344"/>
              <a:ext cx="768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889" name="Text Box 24"/>
            <p:cNvSpPr txBox="1">
              <a:spLocks noChangeArrowheads="1"/>
            </p:cNvSpPr>
            <p:nvPr/>
          </p:nvSpPr>
          <p:spPr bwMode="auto">
            <a:xfrm>
              <a:off x="1488" y="1440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altLang="ja-JP" sz="2000" b="1" i="1">
                  <a:solidFill>
                    <a:schemeClr val="accent2"/>
                  </a:solidFill>
                  <a:latin typeface="Times New Roman" pitchFamily="18" charset="0"/>
                </a:rPr>
                <a:t>l</a:t>
              </a:r>
              <a:r>
                <a:rPr kumimoji="0" lang="en-US" altLang="ja-JP" sz="2000" b="1" i="1" baseline="-25000">
                  <a:solidFill>
                    <a:schemeClr val="accent2"/>
                  </a:solidFill>
                  <a:latin typeface="Times New Roman" pitchFamily="18" charset="0"/>
                </a:rPr>
                <a:t>2</a:t>
              </a:r>
              <a:endParaRPr kumimoji="0" lang="en-US" altLang="ja-JP" sz="2000" b="1">
                <a:latin typeface="Times New Roman" pitchFamily="18" charset="0"/>
              </a:endParaRPr>
            </a:p>
          </p:txBody>
        </p:sp>
        <p:sp>
          <p:nvSpPr>
            <p:cNvPr id="35890" name="Text Box 25"/>
            <p:cNvSpPr txBox="1">
              <a:spLocks noChangeArrowheads="1"/>
            </p:cNvSpPr>
            <p:nvPr/>
          </p:nvSpPr>
          <p:spPr bwMode="auto">
            <a:xfrm>
              <a:off x="1008" y="2208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altLang="ja-JP" sz="2000" b="1" i="1">
                  <a:solidFill>
                    <a:srgbClr val="008000"/>
                  </a:solidFill>
                  <a:latin typeface="Times New Roman" pitchFamily="18" charset="0"/>
                </a:rPr>
                <a:t>l</a:t>
              </a:r>
              <a:r>
                <a:rPr kumimoji="0" lang="en-US" altLang="ja-JP" sz="2000" b="1" i="1" baseline="-25000">
                  <a:solidFill>
                    <a:srgbClr val="008000"/>
                  </a:solidFill>
                  <a:latin typeface="Times New Roman" pitchFamily="18" charset="0"/>
                </a:rPr>
                <a:t>1</a:t>
              </a:r>
              <a:endParaRPr kumimoji="0" lang="en-US" altLang="ja-JP" sz="2000">
                <a:solidFill>
                  <a:srgbClr val="008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5845" name="Group 26"/>
          <p:cNvGrpSpPr>
            <a:grpSpLocks/>
          </p:cNvGrpSpPr>
          <p:nvPr/>
        </p:nvGrpSpPr>
        <p:grpSpPr bwMode="auto">
          <a:xfrm>
            <a:off x="5940425" y="4033838"/>
            <a:ext cx="3048000" cy="2203450"/>
            <a:chOff x="2684" y="2784"/>
            <a:chExt cx="1920" cy="1388"/>
          </a:xfrm>
        </p:grpSpPr>
        <p:sp>
          <p:nvSpPr>
            <p:cNvPr id="35847" name="Rectangle 27"/>
            <p:cNvSpPr>
              <a:spLocks noChangeArrowheads="1"/>
            </p:cNvSpPr>
            <p:nvPr/>
          </p:nvSpPr>
          <p:spPr bwMode="auto">
            <a:xfrm>
              <a:off x="2684" y="4013"/>
              <a:ext cx="864" cy="96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848" name="Text Box 28"/>
            <p:cNvSpPr txBox="1">
              <a:spLocks noChangeArrowheads="1"/>
            </p:cNvSpPr>
            <p:nvPr/>
          </p:nvSpPr>
          <p:spPr bwMode="auto">
            <a:xfrm>
              <a:off x="4076" y="2813"/>
              <a:ext cx="5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altLang="ja-JP" sz="2000">
                  <a:latin typeface="Times New Roman" pitchFamily="18" charset="0"/>
                </a:rPr>
                <a:t>(x , y)</a:t>
              </a:r>
            </a:p>
          </p:txBody>
        </p:sp>
        <p:grpSp>
          <p:nvGrpSpPr>
            <p:cNvPr id="35849" name="Group 29"/>
            <p:cNvGrpSpPr>
              <a:grpSpLocks/>
            </p:cNvGrpSpPr>
            <p:nvPr/>
          </p:nvGrpSpPr>
          <p:grpSpPr bwMode="auto">
            <a:xfrm rot="1062227">
              <a:off x="3072" y="2784"/>
              <a:ext cx="912" cy="1388"/>
              <a:chOff x="3072" y="2400"/>
              <a:chExt cx="912" cy="1388"/>
            </a:xfrm>
          </p:grpSpPr>
          <p:sp>
            <p:nvSpPr>
              <p:cNvPr id="35860" name="AutoShape 30"/>
              <p:cNvSpPr>
                <a:spLocks noChangeArrowheads="1"/>
              </p:cNvSpPr>
              <p:nvPr/>
            </p:nvSpPr>
            <p:spPr bwMode="auto">
              <a:xfrm rot="-2514874">
                <a:off x="3173" y="2615"/>
                <a:ext cx="811" cy="179"/>
              </a:xfrm>
              <a:prstGeom prst="roundRect">
                <a:avLst>
                  <a:gd name="adj" fmla="val 16667"/>
                </a:avLst>
              </a:prstGeom>
              <a:solidFill>
                <a:srgbClr val="A9BAB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861" name="Oval 31"/>
              <p:cNvSpPr>
                <a:spLocks noChangeArrowheads="1"/>
              </p:cNvSpPr>
              <p:nvPr/>
            </p:nvSpPr>
            <p:spPr bwMode="auto">
              <a:xfrm>
                <a:off x="3883" y="2400"/>
                <a:ext cx="33" cy="36"/>
              </a:xfrm>
              <a:prstGeom prst="ellipse">
                <a:avLst/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grpSp>
            <p:nvGrpSpPr>
              <p:cNvPr id="35862" name="Group 32"/>
              <p:cNvGrpSpPr>
                <a:grpSpLocks/>
              </p:cNvGrpSpPr>
              <p:nvPr/>
            </p:nvGrpSpPr>
            <p:grpSpPr bwMode="auto">
              <a:xfrm rot="-830585">
                <a:off x="3168" y="2928"/>
                <a:ext cx="270" cy="860"/>
                <a:chOff x="3072" y="2884"/>
                <a:chExt cx="270" cy="860"/>
              </a:xfrm>
            </p:grpSpPr>
            <p:sp>
              <p:nvSpPr>
                <p:cNvPr id="35866" name="AutoShape 33"/>
                <p:cNvSpPr>
                  <a:spLocks noChangeArrowheads="1"/>
                </p:cNvSpPr>
                <p:nvPr/>
              </p:nvSpPr>
              <p:spPr bwMode="auto">
                <a:xfrm rot="-4422309">
                  <a:off x="2777" y="3229"/>
                  <a:ext cx="860" cy="16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9BAB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35867" name="Oval 34"/>
                <p:cNvSpPr>
                  <a:spLocks noChangeArrowheads="1"/>
                </p:cNvSpPr>
                <p:nvPr/>
              </p:nvSpPr>
              <p:spPr bwMode="auto">
                <a:xfrm>
                  <a:off x="3308" y="2938"/>
                  <a:ext cx="34" cy="3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35868" name="Oval 35"/>
                <p:cNvSpPr>
                  <a:spLocks noChangeArrowheads="1"/>
                </p:cNvSpPr>
                <p:nvPr/>
              </p:nvSpPr>
              <p:spPr bwMode="auto">
                <a:xfrm rot="-4332801">
                  <a:off x="3071" y="3657"/>
                  <a:ext cx="36" cy="3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35869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3105" y="2973"/>
                  <a:ext cx="203" cy="71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sm" len="sm"/>
                  <a:tailEnd type="oval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35863" name="Line 37"/>
              <p:cNvSpPr>
                <a:spLocks noChangeShapeType="1"/>
              </p:cNvSpPr>
              <p:nvPr/>
            </p:nvSpPr>
            <p:spPr bwMode="auto">
              <a:xfrm flipV="1">
                <a:off x="3308" y="2436"/>
                <a:ext cx="575" cy="5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864" name="Text Box 38"/>
              <p:cNvSpPr txBox="1">
                <a:spLocks noChangeArrowheads="1"/>
              </p:cNvSpPr>
              <p:nvPr/>
            </p:nvSpPr>
            <p:spPr bwMode="auto">
              <a:xfrm>
                <a:off x="3312" y="2496"/>
                <a:ext cx="2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kumimoji="0" lang="en-US" altLang="ja-JP" sz="2000" b="1" i="1">
                    <a:solidFill>
                      <a:schemeClr val="accent2"/>
                    </a:solidFill>
                    <a:latin typeface="Times New Roman" pitchFamily="18" charset="0"/>
                  </a:rPr>
                  <a:t>l</a:t>
                </a:r>
                <a:r>
                  <a:rPr kumimoji="0" lang="en-US" altLang="ja-JP" sz="2000" b="1" i="1" baseline="-25000">
                    <a:solidFill>
                      <a:schemeClr val="accent2"/>
                    </a:solidFill>
                    <a:latin typeface="Times New Roman" pitchFamily="18" charset="0"/>
                  </a:rPr>
                  <a:t>2</a:t>
                </a:r>
                <a:endParaRPr kumimoji="0" lang="en-US" altLang="ja-JP" sz="2000" b="1">
                  <a:latin typeface="Times New Roman" pitchFamily="18" charset="0"/>
                </a:endParaRPr>
              </a:p>
            </p:txBody>
          </p:sp>
          <p:sp>
            <p:nvSpPr>
              <p:cNvPr id="35865" name="Text Box 39"/>
              <p:cNvSpPr txBox="1">
                <a:spLocks noChangeArrowheads="1"/>
              </p:cNvSpPr>
              <p:nvPr/>
            </p:nvSpPr>
            <p:spPr bwMode="auto">
              <a:xfrm>
                <a:off x="3072" y="3216"/>
                <a:ext cx="23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kumimoji="0" lang="en-US" altLang="ja-JP" sz="2000" b="1" i="1">
                    <a:solidFill>
                      <a:srgbClr val="008000"/>
                    </a:solidFill>
                    <a:latin typeface="Times New Roman" pitchFamily="18" charset="0"/>
                  </a:rPr>
                  <a:t>l</a:t>
                </a:r>
                <a:r>
                  <a:rPr kumimoji="0" lang="en-US" altLang="ja-JP" sz="2000" b="1" i="1" baseline="-25000">
                    <a:solidFill>
                      <a:srgbClr val="008000"/>
                    </a:solidFill>
                    <a:latin typeface="Times New Roman" pitchFamily="18" charset="0"/>
                  </a:rPr>
                  <a:t>1</a:t>
                </a:r>
                <a:endParaRPr kumimoji="0" lang="en-US" altLang="ja-JP" sz="2000">
                  <a:solidFill>
                    <a:srgbClr val="008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35850" name="AutoShape 40"/>
            <p:cNvSpPr>
              <a:spLocks noChangeArrowheads="1"/>
            </p:cNvSpPr>
            <p:nvPr/>
          </p:nvSpPr>
          <p:spPr bwMode="auto">
            <a:xfrm rot="6637284" flipH="1">
              <a:off x="3556" y="3279"/>
              <a:ext cx="811" cy="179"/>
            </a:xfrm>
            <a:prstGeom prst="roundRect">
              <a:avLst>
                <a:gd name="adj" fmla="val 16667"/>
              </a:avLst>
            </a:prstGeom>
            <a:solidFill>
              <a:srgbClr val="A9BAB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851" name="Oval 41"/>
            <p:cNvSpPr>
              <a:spLocks noChangeArrowheads="1"/>
            </p:cNvSpPr>
            <p:nvPr/>
          </p:nvSpPr>
          <p:spPr bwMode="auto">
            <a:xfrm rot="4122410" flipH="1">
              <a:off x="4096" y="2947"/>
              <a:ext cx="33" cy="36"/>
            </a:xfrm>
            <a:prstGeom prst="ellipse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35852" name="Group 42"/>
            <p:cNvGrpSpPr>
              <a:grpSpLocks/>
            </p:cNvGrpSpPr>
            <p:nvPr/>
          </p:nvGrpSpPr>
          <p:grpSpPr bwMode="auto">
            <a:xfrm rot="4952995" flipH="1">
              <a:off x="3318" y="3432"/>
              <a:ext cx="270" cy="860"/>
              <a:chOff x="3072" y="2884"/>
              <a:chExt cx="270" cy="860"/>
            </a:xfrm>
          </p:grpSpPr>
          <p:sp>
            <p:nvSpPr>
              <p:cNvPr id="35856" name="AutoShape 43"/>
              <p:cNvSpPr>
                <a:spLocks noChangeArrowheads="1"/>
              </p:cNvSpPr>
              <p:nvPr/>
            </p:nvSpPr>
            <p:spPr bwMode="auto">
              <a:xfrm rot="-4422309">
                <a:off x="2777" y="3229"/>
                <a:ext cx="860" cy="169"/>
              </a:xfrm>
              <a:prstGeom prst="roundRect">
                <a:avLst>
                  <a:gd name="adj" fmla="val 16667"/>
                </a:avLst>
              </a:prstGeom>
              <a:solidFill>
                <a:srgbClr val="A9BAB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857" name="Oval 44"/>
              <p:cNvSpPr>
                <a:spLocks noChangeArrowheads="1"/>
              </p:cNvSpPr>
              <p:nvPr/>
            </p:nvSpPr>
            <p:spPr bwMode="auto">
              <a:xfrm>
                <a:off x="3308" y="2938"/>
                <a:ext cx="34" cy="3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858" name="Oval 45"/>
              <p:cNvSpPr>
                <a:spLocks noChangeArrowheads="1"/>
              </p:cNvSpPr>
              <p:nvPr/>
            </p:nvSpPr>
            <p:spPr bwMode="auto">
              <a:xfrm rot="-4332801">
                <a:off x="3071" y="3657"/>
                <a:ext cx="36" cy="3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859" name="Line 46"/>
              <p:cNvSpPr>
                <a:spLocks noChangeShapeType="1"/>
              </p:cNvSpPr>
              <p:nvPr/>
            </p:nvSpPr>
            <p:spPr bwMode="auto">
              <a:xfrm flipH="1">
                <a:off x="3105" y="2973"/>
                <a:ext cx="203" cy="7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35853" name="Line 47"/>
            <p:cNvSpPr>
              <a:spLocks noChangeShapeType="1"/>
            </p:cNvSpPr>
            <p:nvPr/>
          </p:nvSpPr>
          <p:spPr bwMode="auto">
            <a:xfrm rot="4122410" flipH="1" flipV="1">
              <a:off x="3668" y="3084"/>
              <a:ext cx="575" cy="5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854" name="Text Box 48"/>
            <p:cNvSpPr txBox="1">
              <a:spLocks noChangeArrowheads="1"/>
            </p:cNvSpPr>
            <p:nvPr/>
          </p:nvSpPr>
          <p:spPr bwMode="auto">
            <a:xfrm rot="1005665" flipH="1">
              <a:off x="3976" y="3351"/>
              <a:ext cx="2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altLang="ja-JP" sz="2000" b="1" i="1">
                  <a:solidFill>
                    <a:schemeClr val="accent2"/>
                  </a:solidFill>
                  <a:latin typeface="Times New Roman" pitchFamily="18" charset="0"/>
                </a:rPr>
                <a:t>l</a:t>
              </a:r>
              <a:r>
                <a:rPr kumimoji="0" lang="en-US" altLang="ja-JP" sz="2000" b="1" i="1" baseline="-25000">
                  <a:solidFill>
                    <a:schemeClr val="accent2"/>
                  </a:solidFill>
                  <a:latin typeface="Times New Roman" pitchFamily="18" charset="0"/>
                </a:rPr>
                <a:t>2</a:t>
              </a:r>
              <a:endParaRPr kumimoji="0" lang="en-US" altLang="ja-JP" sz="2000" b="1">
                <a:latin typeface="Times New Roman" pitchFamily="18" charset="0"/>
              </a:endParaRPr>
            </a:p>
          </p:txBody>
        </p:sp>
        <p:sp>
          <p:nvSpPr>
            <p:cNvPr id="35855" name="Text Box 49"/>
            <p:cNvSpPr txBox="1">
              <a:spLocks noChangeArrowheads="1"/>
            </p:cNvSpPr>
            <p:nvPr/>
          </p:nvSpPr>
          <p:spPr bwMode="auto">
            <a:xfrm rot="3016018" flipH="1">
              <a:off x="3554" y="3815"/>
              <a:ext cx="23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altLang="ja-JP" sz="2000" b="1" i="1">
                  <a:solidFill>
                    <a:srgbClr val="008000"/>
                  </a:solidFill>
                  <a:latin typeface="Times New Roman" pitchFamily="18" charset="0"/>
                </a:rPr>
                <a:t>l</a:t>
              </a:r>
              <a:r>
                <a:rPr kumimoji="0" lang="en-US" altLang="ja-JP" sz="2000" b="1" i="1" baseline="-25000">
                  <a:solidFill>
                    <a:srgbClr val="008000"/>
                  </a:solidFill>
                  <a:latin typeface="Times New Roman" pitchFamily="18" charset="0"/>
                </a:rPr>
                <a:t>1</a:t>
              </a:r>
              <a:endParaRPr kumimoji="0" lang="en-US" altLang="ja-JP" sz="2000">
                <a:solidFill>
                  <a:srgbClr val="008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35846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AEEEDEDD-5F1D-4633-BB1F-3F27E3E10551}" type="slidenum">
              <a:rPr kumimoji="0" lang="en-US" altLang="ja-JP"/>
              <a:pPr eaLnBrk="1" hangingPunct="1"/>
              <a:t>32</a:t>
            </a:fld>
            <a:endParaRPr kumimoji="0" lang="en-US" altLang="ja-JP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400" smtClean="0"/>
              <a:t>A Complex Example: Human figure</a:t>
            </a:r>
          </a:p>
        </p:txBody>
      </p:sp>
      <p:sp>
        <p:nvSpPr>
          <p:cNvPr id="36867" name="Rectangle 6"/>
          <p:cNvSpPr>
            <a:spLocks noChangeArrowheads="1"/>
          </p:cNvSpPr>
          <p:nvPr/>
        </p:nvSpPr>
        <p:spPr bwMode="auto">
          <a:xfrm>
            <a:off x="3810000" y="4292600"/>
            <a:ext cx="1481138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/>
            <a:r>
              <a:rPr lang="en-US" altLang="ja-JP" sz="1600" b="1"/>
              <a:t>right upper</a:t>
            </a:r>
          </a:p>
          <a:p>
            <a:pPr algn="ctr"/>
            <a:r>
              <a:rPr lang="en-US" altLang="ja-JP" sz="1600" b="1"/>
              <a:t>arm</a:t>
            </a:r>
          </a:p>
        </p:txBody>
      </p:sp>
      <p:cxnSp>
        <p:nvCxnSpPr>
          <p:cNvPr id="36868" name="AutoShape 11"/>
          <p:cNvCxnSpPr>
            <a:cxnSpLocks noChangeShapeType="1"/>
            <a:stCxn id="36876" idx="2"/>
            <a:endCxn id="36867" idx="0"/>
          </p:cNvCxnSpPr>
          <p:nvPr/>
        </p:nvCxnSpPr>
        <p:spPr bwMode="auto">
          <a:xfrm flipH="1">
            <a:off x="4551363" y="3514725"/>
            <a:ext cx="833437" cy="777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869" name="AutoShape 12"/>
          <p:cNvCxnSpPr>
            <a:cxnSpLocks noChangeShapeType="1"/>
            <a:stCxn id="36876" idx="2"/>
            <a:endCxn id="36875" idx="0"/>
          </p:cNvCxnSpPr>
          <p:nvPr/>
        </p:nvCxnSpPr>
        <p:spPr bwMode="auto">
          <a:xfrm>
            <a:off x="5384800" y="3514725"/>
            <a:ext cx="2335213" cy="777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870" name="AutoShape 13"/>
          <p:cNvCxnSpPr>
            <a:cxnSpLocks noChangeShapeType="1"/>
            <a:stCxn id="36876" idx="2"/>
            <a:endCxn id="36872" idx="0"/>
          </p:cNvCxnSpPr>
          <p:nvPr/>
        </p:nvCxnSpPr>
        <p:spPr bwMode="auto">
          <a:xfrm flipH="1">
            <a:off x="2967038" y="3514725"/>
            <a:ext cx="2417762" cy="777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871" name="AutoShape 14"/>
          <p:cNvCxnSpPr>
            <a:cxnSpLocks noChangeShapeType="1"/>
            <a:stCxn id="36876" idx="2"/>
            <a:endCxn id="36874" idx="0"/>
          </p:cNvCxnSpPr>
          <p:nvPr/>
        </p:nvCxnSpPr>
        <p:spPr bwMode="auto">
          <a:xfrm>
            <a:off x="5384800" y="3514725"/>
            <a:ext cx="750888" cy="777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872" name="Rectangle 17"/>
          <p:cNvSpPr>
            <a:spLocks noChangeArrowheads="1"/>
          </p:cNvSpPr>
          <p:nvPr/>
        </p:nvSpPr>
        <p:spPr bwMode="auto">
          <a:xfrm>
            <a:off x="2225675" y="4292600"/>
            <a:ext cx="1481138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/>
            <a:r>
              <a:rPr lang="en-US" altLang="ja-JP" sz="1600" b="1"/>
              <a:t>left upper</a:t>
            </a:r>
          </a:p>
          <a:p>
            <a:pPr algn="ctr"/>
            <a:r>
              <a:rPr lang="en-US" altLang="ja-JP" sz="1600" b="1"/>
              <a:t>arm</a:t>
            </a:r>
          </a:p>
        </p:txBody>
      </p:sp>
      <p:sp>
        <p:nvSpPr>
          <p:cNvPr id="36873" name="Rectangle 18"/>
          <p:cNvSpPr>
            <a:spLocks noChangeArrowheads="1"/>
          </p:cNvSpPr>
          <p:nvPr/>
        </p:nvSpPr>
        <p:spPr bwMode="auto">
          <a:xfrm>
            <a:off x="641350" y="4292600"/>
            <a:ext cx="1481138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/>
            <a:r>
              <a:rPr lang="en-US" altLang="ja-JP" sz="1600" b="1"/>
              <a:t>head</a:t>
            </a:r>
          </a:p>
        </p:txBody>
      </p:sp>
      <p:sp>
        <p:nvSpPr>
          <p:cNvPr id="36874" name="Rectangle 19"/>
          <p:cNvSpPr>
            <a:spLocks noChangeArrowheads="1"/>
          </p:cNvSpPr>
          <p:nvPr/>
        </p:nvSpPr>
        <p:spPr bwMode="auto">
          <a:xfrm>
            <a:off x="5394325" y="4292600"/>
            <a:ext cx="1481138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/>
            <a:r>
              <a:rPr lang="en-US" altLang="ja-JP" sz="1600" b="1"/>
              <a:t>left upper</a:t>
            </a:r>
          </a:p>
          <a:p>
            <a:pPr algn="ctr"/>
            <a:r>
              <a:rPr lang="en-US" altLang="ja-JP" sz="1600" b="1"/>
              <a:t>leg</a:t>
            </a:r>
          </a:p>
        </p:txBody>
      </p:sp>
      <p:sp>
        <p:nvSpPr>
          <p:cNvPr id="36875" name="Rectangle 20"/>
          <p:cNvSpPr>
            <a:spLocks noChangeArrowheads="1"/>
          </p:cNvSpPr>
          <p:nvPr/>
        </p:nvSpPr>
        <p:spPr bwMode="auto">
          <a:xfrm>
            <a:off x="6978650" y="4292600"/>
            <a:ext cx="1481138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/>
            <a:r>
              <a:rPr lang="en-US" altLang="ja-JP" sz="1600" b="1"/>
              <a:t>right upper</a:t>
            </a:r>
          </a:p>
          <a:p>
            <a:pPr algn="ctr"/>
            <a:r>
              <a:rPr lang="en-US" altLang="ja-JP" sz="1600" b="1"/>
              <a:t>leg</a:t>
            </a:r>
          </a:p>
        </p:txBody>
      </p:sp>
      <p:sp>
        <p:nvSpPr>
          <p:cNvPr id="36876" name="Rectangle 21"/>
          <p:cNvSpPr>
            <a:spLocks noChangeArrowheads="1"/>
          </p:cNvSpPr>
          <p:nvPr/>
        </p:nvSpPr>
        <p:spPr bwMode="auto">
          <a:xfrm>
            <a:off x="4643438" y="2924175"/>
            <a:ext cx="1481137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/>
            <a:r>
              <a:rPr lang="en-US" altLang="ja-JP" sz="1600" b="1"/>
              <a:t>torso</a:t>
            </a:r>
          </a:p>
        </p:txBody>
      </p:sp>
      <p:sp>
        <p:nvSpPr>
          <p:cNvPr id="36877" name="Rectangle 22"/>
          <p:cNvSpPr>
            <a:spLocks noChangeArrowheads="1"/>
          </p:cNvSpPr>
          <p:nvPr/>
        </p:nvSpPr>
        <p:spPr bwMode="auto">
          <a:xfrm>
            <a:off x="3810000" y="5430838"/>
            <a:ext cx="1481138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/>
            <a:r>
              <a:rPr lang="en-US" altLang="ja-JP" sz="1600" b="1"/>
              <a:t>right lower</a:t>
            </a:r>
          </a:p>
          <a:p>
            <a:pPr algn="ctr"/>
            <a:r>
              <a:rPr lang="en-US" altLang="ja-JP" sz="1600" b="1"/>
              <a:t>arm</a:t>
            </a:r>
          </a:p>
        </p:txBody>
      </p:sp>
      <p:sp>
        <p:nvSpPr>
          <p:cNvPr id="36878" name="Rectangle 23"/>
          <p:cNvSpPr>
            <a:spLocks noChangeArrowheads="1"/>
          </p:cNvSpPr>
          <p:nvPr/>
        </p:nvSpPr>
        <p:spPr bwMode="auto">
          <a:xfrm>
            <a:off x="2225675" y="5430838"/>
            <a:ext cx="1481138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/>
            <a:r>
              <a:rPr lang="en-US" altLang="ja-JP" sz="1600" b="1"/>
              <a:t>left lower</a:t>
            </a:r>
          </a:p>
          <a:p>
            <a:pPr algn="ctr"/>
            <a:r>
              <a:rPr lang="en-US" altLang="ja-JP" sz="1600" b="1"/>
              <a:t>arm</a:t>
            </a:r>
          </a:p>
        </p:txBody>
      </p:sp>
      <p:sp>
        <p:nvSpPr>
          <p:cNvPr id="36879" name="Rectangle 24"/>
          <p:cNvSpPr>
            <a:spLocks noChangeArrowheads="1"/>
          </p:cNvSpPr>
          <p:nvPr/>
        </p:nvSpPr>
        <p:spPr bwMode="auto">
          <a:xfrm>
            <a:off x="5394325" y="5430838"/>
            <a:ext cx="1481138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/>
            <a:r>
              <a:rPr lang="en-US" altLang="ja-JP" sz="1600" b="1"/>
              <a:t>left lower</a:t>
            </a:r>
          </a:p>
          <a:p>
            <a:pPr algn="ctr"/>
            <a:r>
              <a:rPr lang="en-US" altLang="ja-JP" sz="1600" b="1"/>
              <a:t>leg</a:t>
            </a:r>
          </a:p>
        </p:txBody>
      </p:sp>
      <p:sp>
        <p:nvSpPr>
          <p:cNvPr id="36880" name="Rectangle 25"/>
          <p:cNvSpPr>
            <a:spLocks noChangeArrowheads="1"/>
          </p:cNvSpPr>
          <p:nvPr/>
        </p:nvSpPr>
        <p:spPr bwMode="auto">
          <a:xfrm>
            <a:off x="6978650" y="5430838"/>
            <a:ext cx="1481138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/>
            <a:r>
              <a:rPr lang="en-US" altLang="ja-JP" sz="1600" b="1"/>
              <a:t>right lower</a:t>
            </a:r>
          </a:p>
          <a:p>
            <a:pPr algn="ctr"/>
            <a:r>
              <a:rPr lang="en-US" altLang="ja-JP" sz="1600" b="1"/>
              <a:t>leg</a:t>
            </a:r>
          </a:p>
        </p:txBody>
      </p:sp>
      <p:cxnSp>
        <p:nvCxnSpPr>
          <p:cNvPr id="36881" name="AutoShape 26"/>
          <p:cNvCxnSpPr>
            <a:cxnSpLocks noChangeShapeType="1"/>
            <a:stCxn id="36876" idx="2"/>
            <a:endCxn id="36873" idx="0"/>
          </p:cNvCxnSpPr>
          <p:nvPr/>
        </p:nvCxnSpPr>
        <p:spPr bwMode="auto">
          <a:xfrm flipH="1">
            <a:off x="1382713" y="3514725"/>
            <a:ext cx="4002087" cy="777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882" name="AutoShape 27"/>
          <p:cNvCxnSpPr>
            <a:cxnSpLocks noChangeShapeType="1"/>
            <a:stCxn id="36875" idx="2"/>
            <a:endCxn id="36880" idx="0"/>
          </p:cNvCxnSpPr>
          <p:nvPr/>
        </p:nvCxnSpPr>
        <p:spPr bwMode="auto">
          <a:xfrm>
            <a:off x="7720013" y="4883150"/>
            <a:ext cx="0" cy="547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883" name="AutoShape 28"/>
          <p:cNvCxnSpPr>
            <a:cxnSpLocks noChangeShapeType="1"/>
            <a:stCxn id="36874" idx="2"/>
            <a:endCxn id="36879" idx="0"/>
          </p:cNvCxnSpPr>
          <p:nvPr/>
        </p:nvCxnSpPr>
        <p:spPr bwMode="auto">
          <a:xfrm>
            <a:off x="6135688" y="4883150"/>
            <a:ext cx="0" cy="547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884" name="AutoShape 29"/>
          <p:cNvCxnSpPr>
            <a:cxnSpLocks noChangeShapeType="1"/>
            <a:stCxn id="36867" idx="2"/>
            <a:endCxn id="36877" idx="0"/>
          </p:cNvCxnSpPr>
          <p:nvPr/>
        </p:nvCxnSpPr>
        <p:spPr bwMode="auto">
          <a:xfrm>
            <a:off x="4551363" y="4883150"/>
            <a:ext cx="0" cy="547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885" name="AutoShape 30"/>
          <p:cNvCxnSpPr>
            <a:cxnSpLocks noChangeShapeType="1"/>
            <a:stCxn id="36872" idx="2"/>
            <a:endCxn id="36878" idx="0"/>
          </p:cNvCxnSpPr>
          <p:nvPr/>
        </p:nvCxnSpPr>
        <p:spPr bwMode="auto">
          <a:xfrm>
            <a:off x="2967038" y="4883150"/>
            <a:ext cx="0" cy="547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6886" name="Group 41"/>
          <p:cNvGrpSpPr>
            <a:grpSpLocks/>
          </p:cNvGrpSpPr>
          <p:nvPr/>
        </p:nvGrpSpPr>
        <p:grpSpPr bwMode="auto">
          <a:xfrm>
            <a:off x="755650" y="1773238"/>
            <a:ext cx="1225550" cy="2232025"/>
            <a:chOff x="476" y="1117"/>
            <a:chExt cx="772" cy="1406"/>
          </a:xfrm>
        </p:grpSpPr>
        <p:sp>
          <p:nvSpPr>
            <p:cNvPr id="36888" name="Rectangle 31"/>
            <p:cNvSpPr>
              <a:spLocks noChangeArrowheads="1"/>
            </p:cNvSpPr>
            <p:nvPr/>
          </p:nvSpPr>
          <p:spPr bwMode="auto">
            <a:xfrm>
              <a:off x="793" y="1117"/>
              <a:ext cx="137" cy="18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889" name="Rectangle 32"/>
            <p:cNvSpPr>
              <a:spLocks noChangeArrowheads="1"/>
            </p:cNvSpPr>
            <p:nvPr/>
          </p:nvSpPr>
          <p:spPr bwMode="auto">
            <a:xfrm>
              <a:off x="612" y="1299"/>
              <a:ext cx="499" cy="6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890" name="Rectangle 33"/>
            <p:cNvSpPr>
              <a:spLocks noChangeArrowheads="1"/>
            </p:cNvSpPr>
            <p:nvPr/>
          </p:nvSpPr>
          <p:spPr bwMode="auto">
            <a:xfrm>
              <a:off x="476" y="1298"/>
              <a:ext cx="137" cy="2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891" name="Rectangle 34"/>
            <p:cNvSpPr>
              <a:spLocks noChangeArrowheads="1"/>
            </p:cNvSpPr>
            <p:nvPr/>
          </p:nvSpPr>
          <p:spPr bwMode="auto">
            <a:xfrm>
              <a:off x="521" y="1525"/>
              <a:ext cx="47" cy="18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892" name="Rectangle 35"/>
            <p:cNvSpPr>
              <a:spLocks noChangeArrowheads="1"/>
            </p:cNvSpPr>
            <p:nvPr/>
          </p:nvSpPr>
          <p:spPr bwMode="auto">
            <a:xfrm>
              <a:off x="1111" y="1298"/>
              <a:ext cx="137" cy="2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893" name="Rectangle 36"/>
            <p:cNvSpPr>
              <a:spLocks noChangeArrowheads="1"/>
            </p:cNvSpPr>
            <p:nvPr/>
          </p:nvSpPr>
          <p:spPr bwMode="auto">
            <a:xfrm>
              <a:off x="1156" y="1525"/>
              <a:ext cx="47" cy="18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894" name="Rectangle 37"/>
            <p:cNvSpPr>
              <a:spLocks noChangeArrowheads="1"/>
            </p:cNvSpPr>
            <p:nvPr/>
          </p:nvSpPr>
          <p:spPr bwMode="auto">
            <a:xfrm>
              <a:off x="884" y="1933"/>
              <a:ext cx="181" cy="3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895" name="Rectangle 38"/>
            <p:cNvSpPr>
              <a:spLocks noChangeArrowheads="1"/>
            </p:cNvSpPr>
            <p:nvPr/>
          </p:nvSpPr>
          <p:spPr bwMode="auto">
            <a:xfrm>
              <a:off x="930" y="2251"/>
              <a:ext cx="90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896" name="Rectangle 39"/>
            <p:cNvSpPr>
              <a:spLocks noChangeArrowheads="1"/>
            </p:cNvSpPr>
            <p:nvPr/>
          </p:nvSpPr>
          <p:spPr bwMode="auto">
            <a:xfrm>
              <a:off x="657" y="1933"/>
              <a:ext cx="182" cy="3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897" name="Rectangle 40"/>
            <p:cNvSpPr>
              <a:spLocks noChangeArrowheads="1"/>
            </p:cNvSpPr>
            <p:nvPr/>
          </p:nvSpPr>
          <p:spPr bwMode="auto">
            <a:xfrm>
              <a:off x="703" y="2251"/>
              <a:ext cx="90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6887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8F6609F9-43B9-4AA9-B82F-11BCF8B90638}" type="slidenum">
              <a:rPr kumimoji="0" lang="en-US" altLang="ja-JP"/>
              <a:pPr eaLnBrk="1" hangingPunct="1"/>
              <a:t>33</a:t>
            </a:fld>
            <a:endParaRPr kumimoji="0" lang="en-US" altLang="ja-JP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Articulated Animation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The above examples are called </a:t>
            </a:r>
            <a:r>
              <a:rPr lang="en-US" altLang="ja-JP" b="1" smtClean="0"/>
              <a:t>articulated models</a:t>
            </a:r>
            <a:r>
              <a:rPr lang="en-US" altLang="ja-JP" smtClean="0"/>
              <a:t>:</a:t>
            </a:r>
          </a:p>
          <a:p>
            <a:pPr lvl="1" eaLnBrk="1" hangingPunct="1"/>
            <a:r>
              <a:rPr lang="en-US" altLang="ja-JP" smtClean="0"/>
              <a:t>rigid parts</a:t>
            </a:r>
          </a:p>
          <a:p>
            <a:pPr lvl="1" eaLnBrk="1" hangingPunct="1"/>
            <a:r>
              <a:rPr lang="en-US" altLang="ja-JP" smtClean="0"/>
              <a:t>connected by joints </a:t>
            </a:r>
          </a:p>
          <a:p>
            <a:pPr lvl="1" eaLnBrk="1" hangingPunct="1"/>
            <a:endParaRPr lang="en-US" altLang="ja-JP" smtClean="0"/>
          </a:p>
          <a:p>
            <a:pPr eaLnBrk="1" hangingPunct="1"/>
            <a:r>
              <a:rPr lang="en-US" altLang="ja-JP" smtClean="0"/>
              <a:t>They can be animated by specifying the joint angles (or other display parameters) as functions of time.</a:t>
            </a:r>
          </a:p>
        </p:txBody>
      </p:sp>
      <p:sp>
        <p:nvSpPr>
          <p:cNvPr id="3789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A939080C-4D05-44DC-B44E-FD226B798F39}" type="slidenum">
              <a:rPr kumimoji="0" lang="en-US" altLang="ja-JP"/>
              <a:pPr eaLnBrk="1" hangingPunct="1"/>
              <a:t>34</a:t>
            </a:fld>
            <a:endParaRPr kumimoji="0" lang="en-US" altLang="ja-JP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Skeleton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6597650" cy="4267200"/>
          </a:xfrm>
        </p:spPr>
        <p:txBody>
          <a:bodyPr/>
          <a:lstStyle/>
          <a:p>
            <a:pPr eaLnBrk="1" hangingPunct="1"/>
            <a:r>
              <a:rPr lang="en-US" altLang="ja-JP" smtClean="0"/>
              <a:t>Hierarchical kinematic chain</a:t>
            </a:r>
          </a:p>
          <a:p>
            <a:pPr eaLnBrk="1" hangingPunct="1"/>
            <a:r>
              <a:rPr lang="en-US" altLang="ja-JP" smtClean="0"/>
              <a:t>Bones connected by joints (transformations)</a:t>
            </a:r>
          </a:p>
          <a:p>
            <a:pPr eaLnBrk="1" hangingPunct="1"/>
            <a:r>
              <a:rPr lang="en-US" altLang="ja-JP" smtClean="0"/>
              <a:t>Segments define own local coordinate systems</a:t>
            </a:r>
          </a:p>
          <a:p>
            <a:pPr eaLnBrk="1" hangingPunct="1"/>
            <a:r>
              <a:rPr lang="en-US" altLang="ja-JP" smtClean="0"/>
              <a:t>2 layers of representation</a:t>
            </a:r>
          </a:p>
          <a:p>
            <a:pPr eaLnBrk="1" hangingPunct="1"/>
            <a:endParaRPr lang="en-US" altLang="ja-JP" smtClean="0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868863"/>
            <a:ext cx="15113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8917" name="Group 5"/>
          <p:cNvGrpSpPr>
            <a:grpSpLocks/>
          </p:cNvGrpSpPr>
          <p:nvPr/>
        </p:nvGrpSpPr>
        <p:grpSpPr bwMode="auto">
          <a:xfrm>
            <a:off x="7019925" y="1628775"/>
            <a:ext cx="1295400" cy="3168650"/>
            <a:chOff x="4105" y="663"/>
            <a:chExt cx="816" cy="2450"/>
          </a:xfrm>
        </p:grpSpPr>
        <p:sp>
          <p:nvSpPr>
            <p:cNvPr id="38919" name="Line 6"/>
            <p:cNvSpPr>
              <a:spLocks noChangeShapeType="1"/>
            </p:cNvSpPr>
            <p:nvPr/>
          </p:nvSpPr>
          <p:spPr bwMode="auto">
            <a:xfrm>
              <a:off x="4241" y="1661"/>
              <a:ext cx="45" cy="136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8920" name="Line 7"/>
            <p:cNvSpPr>
              <a:spLocks noChangeShapeType="1"/>
            </p:cNvSpPr>
            <p:nvPr/>
          </p:nvSpPr>
          <p:spPr bwMode="auto">
            <a:xfrm flipH="1">
              <a:off x="4694" y="1706"/>
              <a:ext cx="46" cy="1407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8921" name="Line 8"/>
            <p:cNvSpPr>
              <a:spLocks noChangeShapeType="1"/>
            </p:cNvSpPr>
            <p:nvPr/>
          </p:nvSpPr>
          <p:spPr bwMode="auto">
            <a:xfrm flipH="1">
              <a:off x="4830" y="890"/>
              <a:ext cx="46" cy="816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8922" name="Line 9"/>
            <p:cNvSpPr>
              <a:spLocks noChangeShapeType="1"/>
            </p:cNvSpPr>
            <p:nvPr/>
          </p:nvSpPr>
          <p:spPr bwMode="auto">
            <a:xfrm>
              <a:off x="4151" y="935"/>
              <a:ext cx="44" cy="726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8923" name="Line 10"/>
            <p:cNvSpPr>
              <a:spLocks noChangeShapeType="1"/>
            </p:cNvSpPr>
            <p:nvPr/>
          </p:nvSpPr>
          <p:spPr bwMode="auto">
            <a:xfrm>
              <a:off x="4241" y="1661"/>
              <a:ext cx="499" cy="4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8924" name="Line 11"/>
            <p:cNvSpPr>
              <a:spLocks noChangeShapeType="1"/>
            </p:cNvSpPr>
            <p:nvPr/>
          </p:nvSpPr>
          <p:spPr bwMode="auto">
            <a:xfrm flipV="1">
              <a:off x="4105" y="890"/>
              <a:ext cx="816" cy="4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8925" name="Line 12"/>
            <p:cNvSpPr>
              <a:spLocks noChangeShapeType="1"/>
            </p:cNvSpPr>
            <p:nvPr/>
          </p:nvSpPr>
          <p:spPr bwMode="auto">
            <a:xfrm flipV="1">
              <a:off x="4467" y="663"/>
              <a:ext cx="1" cy="99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38918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4DBC855F-4EB2-4BAD-B181-9D21831BA69E}" type="slidenum">
              <a:rPr kumimoji="0" lang="en-US" altLang="ja-JP"/>
              <a:pPr eaLnBrk="1" hangingPunct="1"/>
              <a:t>35</a:t>
            </a:fld>
            <a:endParaRPr kumimoji="0" lang="en-US" altLang="ja-JP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Scene Graphs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26130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ja-JP" sz="2600" smtClean="0"/>
              <a:t>The idea of hierarchical modeling can be extended to an entire scene, encompassing: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ja-JP" sz="2200" smtClean="0"/>
              <a:t>many different objects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ja-JP" sz="2200" smtClean="0"/>
              <a:t>lights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ja-JP" sz="2200" smtClean="0"/>
              <a:t>camera position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2600" smtClean="0"/>
              <a:t>This is called a </a:t>
            </a:r>
            <a:r>
              <a:rPr lang="en-US" altLang="ja-JP" sz="2600" b="1" smtClean="0"/>
              <a:t>scene tree</a:t>
            </a:r>
            <a:r>
              <a:rPr lang="en-US" altLang="ja-JP" sz="2600" smtClean="0"/>
              <a:t> or </a:t>
            </a:r>
            <a:r>
              <a:rPr lang="en-US" altLang="ja-JP" sz="2600" b="1" smtClean="0"/>
              <a:t>scene graph</a:t>
            </a:r>
            <a:r>
              <a:rPr lang="en-US" altLang="ja-JP" sz="2600" smtClean="0"/>
              <a:t>.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3595688" y="5575300"/>
            <a:ext cx="1481137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/>
            <a:r>
              <a:rPr lang="en-US" altLang="ja-JP" sz="1600" b="1"/>
              <a:t>Light2</a:t>
            </a:r>
          </a:p>
        </p:txBody>
      </p:sp>
      <p:cxnSp>
        <p:nvCxnSpPr>
          <p:cNvPr id="39941" name="AutoShape 5"/>
          <p:cNvCxnSpPr>
            <a:cxnSpLocks noChangeShapeType="1"/>
            <a:stCxn id="39949" idx="2"/>
            <a:endCxn id="39940" idx="0"/>
          </p:cNvCxnSpPr>
          <p:nvPr/>
        </p:nvCxnSpPr>
        <p:spPr bwMode="auto">
          <a:xfrm flipH="1">
            <a:off x="4337050" y="4797425"/>
            <a:ext cx="1047750" cy="777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942" name="AutoShape 6"/>
          <p:cNvCxnSpPr>
            <a:cxnSpLocks noChangeShapeType="1"/>
            <a:stCxn id="39947" idx="2"/>
            <a:endCxn id="39948" idx="0"/>
          </p:cNvCxnSpPr>
          <p:nvPr/>
        </p:nvCxnSpPr>
        <p:spPr bwMode="auto">
          <a:xfrm>
            <a:off x="7473950" y="5661025"/>
            <a:ext cx="679450" cy="504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943" name="AutoShape 7"/>
          <p:cNvCxnSpPr>
            <a:cxnSpLocks noChangeShapeType="1"/>
            <a:stCxn id="39949" idx="2"/>
            <a:endCxn id="39945" idx="0"/>
          </p:cNvCxnSpPr>
          <p:nvPr/>
        </p:nvCxnSpPr>
        <p:spPr bwMode="auto">
          <a:xfrm flipH="1">
            <a:off x="2536825" y="4797425"/>
            <a:ext cx="2847975" cy="777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944" name="AutoShape 8"/>
          <p:cNvCxnSpPr>
            <a:cxnSpLocks noChangeShapeType="1"/>
            <a:stCxn id="39949" idx="2"/>
            <a:endCxn id="39947" idx="1"/>
          </p:cNvCxnSpPr>
          <p:nvPr/>
        </p:nvCxnSpPr>
        <p:spPr bwMode="auto">
          <a:xfrm>
            <a:off x="5384800" y="4797425"/>
            <a:ext cx="1347788" cy="568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1795463" y="5575300"/>
            <a:ext cx="1481137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/>
            <a:r>
              <a:rPr lang="en-US" altLang="ja-JP" sz="1600" b="1"/>
              <a:t>Light1</a:t>
            </a: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755650" y="4797425"/>
            <a:ext cx="1481138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/>
            <a:r>
              <a:rPr lang="en-US" altLang="ja-JP" sz="1600" b="1"/>
              <a:t>Camera</a:t>
            </a: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6732588" y="5070475"/>
            <a:ext cx="1481137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/>
            <a:r>
              <a:rPr lang="en-US" altLang="ja-JP" sz="1600" b="1"/>
              <a:t>Object1</a:t>
            </a: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7412038" y="6165850"/>
            <a:ext cx="1481137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/>
            <a:r>
              <a:rPr lang="en-US" altLang="ja-JP" sz="1600" b="1"/>
              <a:t>Object3</a:t>
            </a: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4643438" y="4206875"/>
            <a:ext cx="1481137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/>
            <a:r>
              <a:rPr lang="en-US" altLang="ja-JP" sz="1600" b="1"/>
              <a:t>Scene</a:t>
            </a:r>
          </a:p>
        </p:txBody>
      </p:sp>
      <p:cxnSp>
        <p:nvCxnSpPr>
          <p:cNvPr id="39950" name="AutoShape 14"/>
          <p:cNvCxnSpPr>
            <a:cxnSpLocks noChangeShapeType="1"/>
            <a:stCxn id="39949" idx="2"/>
            <a:endCxn id="39946" idx="3"/>
          </p:cNvCxnSpPr>
          <p:nvPr/>
        </p:nvCxnSpPr>
        <p:spPr bwMode="auto">
          <a:xfrm flipH="1">
            <a:off x="2236788" y="4797425"/>
            <a:ext cx="3148012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951" name="Rectangle 15"/>
          <p:cNvSpPr>
            <a:spLocks noChangeArrowheads="1"/>
          </p:cNvSpPr>
          <p:nvPr/>
        </p:nvSpPr>
        <p:spPr bwMode="auto">
          <a:xfrm>
            <a:off x="5580063" y="6165850"/>
            <a:ext cx="1481137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/>
            <a:r>
              <a:rPr lang="en-US" altLang="ja-JP" sz="1600" b="1"/>
              <a:t>Object2</a:t>
            </a:r>
          </a:p>
        </p:txBody>
      </p:sp>
      <p:cxnSp>
        <p:nvCxnSpPr>
          <p:cNvPr id="39952" name="AutoShape 16"/>
          <p:cNvCxnSpPr>
            <a:cxnSpLocks noChangeShapeType="1"/>
            <a:stCxn id="39947" idx="2"/>
            <a:endCxn id="39951" idx="0"/>
          </p:cNvCxnSpPr>
          <p:nvPr/>
        </p:nvCxnSpPr>
        <p:spPr bwMode="auto">
          <a:xfrm flipH="1">
            <a:off x="6321425" y="5661025"/>
            <a:ext cx="1152525" cy="504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953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54A260D6-A366-4CA8-AECA-1BA7AE3EA358}" type="slidenum">
              <a:rPr kumimoji="0" lang="en-US" altLang="ja-JP"/>
              <a:pPr eaLnBrk="1" hangingPunct="1"/>
              <a:t>36</a:t>
            </a:fld>
            <a:endParaRPr kumimoji="0" lang="en-US" altLang="ja-JP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タイトル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A Segmented Character</a:t>
            </a:r>
            <a:endParaRPr lang="ja-JP" altLang="en-US" smtClean="0"/>
          </a:p>
        </p:txBody>
      </p:sp>
      <p:sp>
        <p:nvSpPr>
          <p:cNvPr id="20483" name="コンテンツ プレースホルダ 2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A character is composed by a set of models with motion data to simulate a live creature in real world</a:t>
            </a:r>
          </a:p>
          <a:p>
            <a:endParaRPr lang="ja-JP" altLang="en-US" smtClean="0"/>
          </a:p>
        </p:txBody>
      </p:sp>
      <p:grpSp>
        <p:nvGrpSpPr>
          <p:cNvPr id="20484" name="Group 21"/>
          <p:cNvGrpSpPr>
            <a:grpSpLocks/>
          </p:cNvGrpSpPr>
          <p:nvPr/>
        </p:nvGrpSpPr>
        <p:grpSpPr bwMode="auto">
          <a:xfrm>
            <a:off x="3173413" y="3500438"/>
            <a:ext cx="2190750" cy="2209800"/>
            <a:chOff x="1999" y="1480"/>
            <a:chExt cx="1380" cy="1392"/>
          </a:xfrm>
        </p:grpSpPr>
        <p:sp>
          <p:nvSpPr>
            <p:cNvPr id="20486" name="Oval 3"/>
            <p:cNvSpPr>
              <a:spLocks noChangeArrowheads="1"/>
            </p:cNvSpPr>
            <p:nvPr/>
          </p:nvSpPr>
          <p:spPr bwMode="auto">
            <a:xfrm>
              <a:off x="2557" y="1480"/>
              <a:ext cx="264" cy="25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487" name="Oval 4"/>
            <p:cNvSpPr>
              <a:spLocks noChangeArrowheads="1"/>
            </p:cNvSpPr>
            <p:nvPr/>
          </p:nvSpPr>
          <p:spPr bwMode="auto">
            <a:xfrm>
              <a:off x="2569" y="1720"/>
              <a:ext cx="240" cy="36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488" name="Oval 5"/>
            <p:cNvSpPr>
              <a:spLocks noChangeArrowheads="1"/>
            </p:cNvSpPr>
            <p:nvPr/>
          </p:nvSpPr>
          <p:spPr bwMode="auto">
            <a:xfrm>
              <a:off x="2581" y="2068"/>
              <a:ext cx="198" cy="17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489" name="Oval 6"/>
            <p:cNvSpPr>
              <a:spLocks noChangeArrowheads="1"/>
            </p:cNvSpPr>
            <p:nvPr/>
          </p:nvSpPr>
          <p:spPr bwMode="auto">
            <a:xfrm>
              <a:off x="2701" y="2218"/>
              <a:ext cx="108" cy="30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490" name="Oval 7"/>
            <p:cNvSpPr>
              <a:spLocks noChangeArrowheads="1"/>
            </p:cNvSpPr>
            <p:nvPr/>
          </p:nvSpPr>
          <p:spPr bwMode="auto">
            <a:xfrm>
              <a:off x="2560" y="2224"/>
              <a:ext cx="108" cy="30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491" name="Oval 8"/>
            <p:cNvSpPr>
              <a:spLocks noChangeArrowheads="1"/>
            </p:cNvSpPr>
            <p:nvPr/>
          </p:nvSpPr>
          <p:spPr bwMode="auto">
            <a:xfrm>
              <a:off x="2707" y="2500"/>
              <a:ext cx="108" cy="30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492" name="Oval 9"/>
            <p:cNvSpPr>
              <a:spLocks noChangeArrowheads="1"/>
            </p:cNvSpPr>
            <p:nvPr/>
          </p:nvSpPr>
          <p:spPr bwMode="auto">
            <a:xfrm>
              <a:off x="2554" y="2506"/>
              <a:ext cx="108" cy="30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493" name="Oval 10"/>
            <p:cNvSpPr>
              <a:spLocks noChangeArrowheads="1"/>
            </p:cNvSpPr>
            <p:nvPr/>
          </p:nvSpPr>
          <p:spPr bwMode="auto">
            <a:xfrm>
              <a:off x="2491" y="2800"/>
              <a:ext cx="138" cy="7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494" name="Oval 11"/>
            <p:cNvSpPr>
              <a:spLocks noChangeArrowheads="1"/>
            </p:cNvSpPr>
            <p:nvPr/>
          </p:nvSpPr>
          <p:spPr bwMode="auto">
            <a:xfrm>
              <a:off x="2728" y="2800"/>
              <a:ext cx="138" cy="7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495" name="Oval 12"/>
            <p:cNvSpPr>
              <a:spLocks noChangeArrowheads="1"/>
            </p:cNvSpPr>
            <p:nvPr/>
          </p:nvSpPr>
          <p:spPr bwMode="auto">
            <a:xfrm>
              <a:off x="2347" y="1753"/>
              <a:ext cx="255" cy="8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496" name="Oval 13"/>
            <p:cNvSpPr>
              <a:spLocks noChangeArrowheads="1"/>
            </p:cNvSpPr>
            <p:nvPr/>
          </p:nvSpPr>
          <p:spPr bwMode="auto">
            <a:xfrm>
              <a:off x="2074" y="1765"/>
              <a:ext cx="291" cy="6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497" name="Oval 14"/>
            <p:cNvSpPr>
              <a:spLocks noChangeArrowheads="1"/>
            </p:cNvSpPr>
            <p:nvPr/>
          </p:nvSpPr>
          <p:spPr bwMode="auto">
            <a:xfrm>
              <a:off x="2776" y="1756"/>
              <a:ext cx="255" cy="8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498" name="Oval 15"/>
            <p:cNvSpPr>
              <a:spLocks noChangeArrowheads="1"/>
            </p:cNvSpPr>
            <p:nvPr/>
          </p:nvSpPr>
          <p:spPr bwMode="auto">
            <a:xfrm>
              <a:off x="3013" y="1765"/>
              <a:ext cx="291" cy="6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499" name="Oval 16"/>
            <p:cNvSpPr>
              <a:spLocks noChangeArrowheads="1"/>
            </p:cNvSpPr>
            <p:nvPr/>
          </p:nvSpPr>
          <p:spPr bwMode="auto">
            <a:xfrm>
              <a:off x="1999" y="1753"/>
              <a:ext cx="90" cy="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500" name="Oval 17"/>
            <p:cNvSpPr>
              <a:spLocks noChangeArrowheads="1"/>
            </p:cNvSpPr>
            <p:nvPr/>
          </p:nvSpPr>
          <p:spPr bwMode="auto">
            <a:xfrm>
              <a:off x="3289" y="1750"/>
              <a:ext cx="90" cy="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501" name="AutoShape 18"/>
            <p:cNvSpPr>
              <a:spLocks noChangeArrowheads="1"/>
            </p:cNvSpPr>
            <p:nvPr/>
          </p:nvSpPr>
          <p:spPr bwMode="auto">
            <a:xfrm>
              <a:off x="2662" y="1564"/>
              <a:ext cx="47" cy="108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502" name="Line 19"/>
            <p:cNvSpPr>
              <a:spLocks noChangeShapeType="1"/>
            </p:cNvSpPr>
            <p:nvPr/>
          </p:nvSpPr>
          <p:spPr bwMode="auto">
            <a:xfrm>
              <a:off x="2626" y="1558"/>
              <a:ext cx="1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0485" name="スライド番号プレースホルダ 2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BC11CAA6-D68E-4D40-8F9C-3C8E345F5BC6}" type="slidenum">
              <a:rPr kumimoji="0" lang="en-US" altLang="ja-JP"/>
              <a:pPr eaLnBrk="1" hangingPunct="1"/>
              <a:t>37</a:t>
            </a:fld>
            <a:endParaRPr kumimoji="0" lang="en-US" altLang="ja-JP"/>
          </a:p>
        </p:txBody>
      </p:sp>
    </p:spTree>
    <p:extLst>
      <p:ext uri="{BB962C8B-B14F-4D97-AF65-F5344CB8AC3E}">
        <p14:creationId xmlns:p14="http://schemas.microsoft.com/office/powerpoint/2010/main" val="313444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タイトル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A Mesh Character</a:t>
            </a:r>
            <a:endParaRPr lang="ja-JP" altLang="en-US" smtClean="0"/>
          </a:p>
        </p:txBody>
      </p:sp>
      <p:sp>
        <p:nvSpPr>
          <p:cNvPr id="21507" name="コンテンツ プレースホルダ 2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Vertex animation on skins</a:t>
            </a:r>
          </a:p>
          <a:p>
            <a:pPr lvl="1"/>
            <a:r>
              <a:rPr lang="en-US" altLang="zh-TW" smtClean="0"/>
              <a:t>Animated positional data on skins</a:t>
            </a:r>
          </a:p>
          <a:p>
            <a:pPr lvl="1"/>
            <a:r>
              <a:rPr lang="en-US" altLang="zh-TW" smtClean="0"/>
              <a:t>3D warping</a:t>
            </a:r>
          </a:p>
          <a:p>
            <a:endParaRPr lang="ja-JP" altLang="en-US" smtClean="0"/>
          </a:p>
        </p:txBody>
      </p:sp>
      <p:grpSp>
        <p:nvGrpSpPr>
          <p:cNvPr id="21508" name="Group 26"/>
          <p:cNvGrpSpPr>
            <a:grpSpLocks/>
          </p:cNvGrpSpPr>
          <p:nvPr/>
        </p:nvGrpSpPr>
        <p:grpSpPr bwMode="auto">
          <a:xfrm>
            <a:off x="3500438" y="3571875"/>
            <a:ext cx="1395412" cy="2603500"/>
            <a:chOff x="2319" y="1473"/>
            <a:chExt cx="879" cy="1640"/>
          </a:xfrm>
        </p:grpSpPr>
        <p:sp>
          <p:nvSpPr>
            <p:cNvPr id="21510" name="Freeform 3"/>
            <p:cNvSpPr>
              <a:spLocks/>
            </p:cNvSpPr>
            <p:nvPr/>
          </p:nvSpPr>
          <p:spPr bwMode="auto">
            <a:xfrm>
              <a:off x="2319" y="1478"/>
              <a:ext cx="879" cy="1615"/>
            </a:xfrm>
            <a:custGeom>
              <a:avLst/>
              <a:gdLst>
                <a:gd name="T0" fmla="*/ 450 w 879"/>
                <a:gd name="T1" fmla="*/ 124 h 1615"/>
                <a:gd name="T2" fmla="*/ 354 w 879"/>
                <a:gd name="T3" fmla="*/ 274 h 1615"/>
                <a:gd name="T4" fmla="*/ 195 w 879"/>
                <a:gd name="T5" fmla="*/ 499 h 1615"/>
                <a:gd name="T6" fmla="*/ 72 w 879"/>
                <a:gd name="T7" fmla="*/ 778 h 1615"/>
                <a:gd name="T8" fmla="*/ 66 w 879"/>
                <a:gd name="T9" fmla="*/ 907 h 1615"/>
                <a:gd name="T10" fmla="*/ 312 w 879"/>
                <a:gd name="T11" fmla="*/ 1615 h 1615"/>
                <a:gd name="T12" fmla="*/ 453 w 879"/>
                <a:gd name="T13" fmla="*/ 1489 h 1615"/>
                <a:gd name="T14" fmla="*/ 450 w 879"/>
                <a:gd name="T15" fmla="*/ 1048 h 1615"/>
                <a:gd name="T16" fmla="*/ 456 w 879"/>
                <a:gd name="T17" fmla="*/ 952 h 1615"/>
                <a:gd name="T18" fmla="*/ 684 w 879"/>
                <a:gd name="T19" fmla="*/ 640 h 1615"/>
                <a:gd name="T20" fmla="*/ 792 w 879"/>
                <a:gd name="T21" fmla="*/ 514 h 1615"/>
                <a:gd name="T22" fmla="*/ 867 w 879"/>
                <a:gd name="T23" fmla="*/ 331 h 1615"/>
                <a:gd name="T24" fmla="*/ 876 w 879"/>
                <a:gd name="T25" fmla="*/ 220 h 1615"/>
                <a:gd name="T26" fmla="*/ 870 w 879"/>
                <a:gd name="T27" fmla="*/ 100 h 1615"/>
                <a:gd name="T28" fmla="*/ 837 w 879"/>
                <a:gd name="T29" fmla="*/ 52 h 1615"/>
                <a:gd name="T30" fmla="*/ 780 w 879"/>
                <a:gd name="T31" fmla="*/ 34 h 1615"/>
                <a:gd name="T32" fmla="*/ 672 w 879"/>
                <a:gd name="T33" fmla="*/ 4 h 1615"/>
                <a:gd name="T34" fmla="*/ 600 w 879"/>
                <a:gd name="T35" fmla="*/ 4 h 1615"/>
                <a:gd name="T36" fmla="*/ 450 w 879"/>
                <a:gd name="T37" fmla="*/ 124 h 16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79"/>
                <a:gd name="T58" fmla="*/ 0 h 1615"/>
                <a:gd name="T59" fmla="*/ 879 w 879"/>
                <a:gd name="T60" fmla="*/ 1615 h 16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79" h="1615">
                  <a:moveTo>
                    <a:pt x="450" y="124"/>
                  </a:moveTo>
                  <a:cubicBezTo>
                    <a:pt x="422" y="156"/>
                    <a:pt x="380" y="241"/>
                    <a:pt x="354" y="274"/>
                  </a:cubicBezTo>
                  <a:cubicBezTo>
                    <a:pt x="336" y="297"/>
                    <a:pt x="261" y="406"/>
                    <a:pt x="195" y="499"/>
                  </a:cubicBezTo>
                  <a:cubicBezTo>
                    <a:pt x="105" y="688"/>
                    <a:pt x="153" y="509"/>
                    <a:pt x="72" y="778"/>
                  </a:cubicBezTo>
                  <a:cubicBezTo>
                    <a:pt x="70" y="814"/>
                    <a:pt x="66" y="871"/>
                    <a:pt x="66" y="907"/>
                  </a:cubicBezTo>
                  <a:cubicBezTo>
                    <a:pt x="66" y="1086"/>
                    <a:pt x="0" y="1584"/>
                    <a:pt x="312" y="1615"/>
                  </a:cubicBezTo>
                  <a:cubicBezTo>
                    <a:pt x="426" y="1612"/>
                    <a:pt x="409" y="1576"/>
                    <a:pt x="453" y="1489"/>
                  </a:cubicBezTo>
                  <a:cubicBezTo>
                    <a:pt x="476" y="1351"/>
                    <a:pt x="467" y="1182"/>
                    <a:pt x="450" y="1048"/>
                  </a:cubicBezTo>
                  <a:cubicBezTo>
                    <a:pt x="452" y="1016"/>
                    <a:pt x="448" y="983"/>
                    <a:pt x="456" y="952"/>
                  </a:cubicBezTo>
                  <a:cubicBezTo>
                    <a:pt x="487" y="829"/>
                    <a:pt x="604" y="732"/>
                    <a:pt x="684" y="640"/>
                  </a:cubicBezTo>
                  <a:cubicBezTo>
                    <a:pt x="736" y="580"/>
                    <a:pt x="738" y="592"/>
                    <a:pt x="792" y="514"/>
                  </a:cubicBezTo>
                  <a:cubicBezTo>
                    <a:pt x="810" y="475"/>
                    <a:pt x="855" y="379"/>
                    <a:pt x="867" y="331"/>
                  </a:cubicBezTo>
                  <a:cubicBezTo>
                    <a:pt x="879" y="284"/>
                    <a:pt x="876" y="220"/>
                    <a:pt x="876" y="220"/>
                  </a:cubicBezTo>
                  <a:cubicBezTo>
                    <a:pt x="874" y="180"/>
                    <a:pt x="873" y="140"/>
                    <a:pt x="870" y="100"/>
                  </a:cubicBezTo>
                  <a:cubicBezTo>
                    <a:pt x="869" y="88"/>
                    <a:pt x="846" y="61"/>
                    <a:pt x="837" y="52"/>
                  </a:cubicBezTo>
                  <a:cubicBezTo>
                    <a:pt x="834" y="49"/>
                    <a:pt x="790" y="37"/>
                    <a:pt x="780" y="34"/>
                  </a:cubicBezTo>
                  <a:cubicBezTo>
                    <a:pt x="704" y="12"/>
                    <a:pt x="777" y="22"/>
                    <a:pt x="672" y="4"/>
                  </a:cubicBezTo>
                  <a:cubicBezTo>
                    <a:pt x="660" y="2"/>
                    <a:pt x="612" y="0"/>
                    <a:pt x="600" y="4"/>
                  </a:cubicBezTo>
                  <a:cubicBezTo>
                    <a:pt x="585" y="9"/>
                    <a:pt x="462" y="114"/>
                    <a:pt x="450" y="124"/>
                  </a:cubicBezTo>
                  <a:close/>
                </a:path>
              </a:pathLst>
            </a:cu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511" name="Freeform 4"/>
            <p:cNvSpPr>
              <a:spLocks/>
            </p:cNvSpPr>
            <p:nvPr/>
          </p:nvSpPr>
          <p:spPr bwMode="auto">
            <a:xfrm>
              <a:off x="2712" y="1701"/>
              <a:ext cx="408" cy="270"/>
            </a:xfrm>
            <a:custGeom>
              <a:avLst/>
              <a:gdLst>
                <a:gd name="T0" fmla="*/ 0 w 414"/>
                <a:gd name="T1" fmla="*/ 0 h 270"/>
                <a:gd name="T2" fmla="*/ 69 w 414"/>
                <a:gd name="T3" fmla="*/ 93 h 270"/>
                <a:gd name="T4" fmla="*/ 222 w 414"/>
                <a:gd name="T5" fmla="*/ 219 h 270"/>
                <a:gd name="T6" fmla="*/ 378 w 414"/>
                <a:gd name="T7" fmla="*/ 270 h 2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4"/>
                <a:gd name="T13" fmla="*/ 0 h 270"/>
                <a:gd name="T14" fmla="*/ 414 w 414"/>
                <a:gd name="T15" fmla="*/ 270 h 2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4" h="270">
                  <a:moveTo>
                    <a:pt x="0" y="0"/>
                  </a:moveTo>
                  <a:cubicBezTo>
                    <a:pt x="17" y="28"/>
                    <a:pt x="35" y="57"/>
                    <a:pt x="75" y="93"/>
                  </a:cubicBezTo>
                  <a:cubicBezTo>
                    <a:pt x="115" y="129"/>
                    <a:pt x="183" y="189"/>
                    <a:pt x="240" y="219"/>
                  </a:cubicBezTo>
                  <a:cubicBezTo>
                    <a:pt x="297" y="249"/>
                    <a:pt x="383" y="264"/>
                    <a:pt x="414" y="270"/>
                  </a:cubicBezTo>
                </a:path>
              </a:pathLst>
            </a:cu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512" name="Freeform 5"/>
            <p:cNvSpPr>
              <a:spLocks/>
            </p:cNvSpPr>
            <p:nvPr/>
          </p:nvSpPr>
          <p:spPr bwMode="auto">
            <a:xfrm>
              <a:off x="2505" y="1992"/>
              <a:ext cx="378" cy="258"/>
            </a:xfrm>
            <a:custGeom>
              <a:avLst/>
              <a:gdLst>
                <a:gd name="T0" fmla="*/ 0 w 378"/>
                <a:gd name="T1" fmla="*/ 0 h 258"/>
                <a:gd name="T2" fmla="*/ 75 w 378"/>
                <a:gd name="T3" fmla="*/ 105 h 258"/>
                <a:gd name="T4" fmla="*/ 216 w 378"/>
                <a:gd name="T5" fmla="*/ 219 h 258"/>
                <a:gd name="T6" fmla="*/ 378 w 378"/>
                <a:gd name="T7" fmla="*/ 258 h 2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8"/>
                <a:gd name="T13" fmla="*/ 0 h 258"/>
                <a:gd name="T14" fmla="*/ 378 w 378"/>
                <a:gd name="T15" fmla="*/ 258 h 2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8" h="258">
                  <a:moveTo>
                    <a:pt x="0" y="0"/>
                  </a:moveTo>
                  <a:cubicBezTo>
                    <a:pt x="19" y="34"/>
                    <a:pt x="39" y="68"/>
                    <a:pt x="75" y="105"/>
                  </a:cubicBezTo>
                  <a:cubicBezTo>
                    <a:pt x="111" y="142"/>
                    <a:pt x="166" y="194"/>
                    <a:pt x="216" y="219"/>
                  </a:cubicBezTo>
                  <a:cubicBezTo>
                    <a:pt x="266" y="244"/>
                    <a:pt x="322" y="251"/>
                    <a:pt x="378" y="258"/>
                  </a:cubicBezTo>
                </a:path>
              </a:pathLst>
            </a:cu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513" name="Freeform 6"/>
            <p:cNvSpPr>
              <a:spLocks/>
            </p:cNvSpPr>
            <p:nvPr/>
          </p:nvSpPr>
          <p:spPr bwMode="auto">
            <a:xfrm>
              <a:off x="2379" y="2493"/>
              <a:ext cx="402" cy="215"/>
            </a:xfrm>
            <a:custGeom>
              <a:avLst/>
              <a:gdLst>
                <a:gd name="T0" fmla="*/ 0 w 402"/>
                <a:gd name="T1" fmla="*/ 0 h 215"/>
                <a:gd name="T2" fmla="*/ 108 w 402"/>
                <a:gd name="T3" fmla="*/ 120 h 215"/>
                <a:gd name="T4" fmla="*/ 282 w 402"/>
                <a:gd name="T5" fmla="*/ 201 h 215"/>
                <a:gd name="T6" fmla="*/ 372 w 402"/>
                <a:gd name="T7" fmla="*/ 207 h 215"/>
                <a:gd name="T8" fmla="*/ 402 w 402"/>
                <a:gd name="T9" fmla="*/ 186 h 2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2"/>
                <a:gd name="T16" fmla="*/ 0 h 215"/>
                <a:gd name="T17" fmla="*/ 402 w 402"/>
                <a:gd name="T18" fmla="*/ 215 h 2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2" h="215">
                  <a:moveTo>
                    <a:pt x="0" y="0"/>
                  </a:moveTo>
                  <a:cubicBezTo>
                    <a:pt x="30" y="43"/>
                    <a:pt x="61" y="87"/>
                    <a:pt x="108" y="120"/>
                  </a:cubicBezTo>
                  <a:cubicBezTo>
                    <a:pt x="155" y="153"/>
                    <a:pt x="238" y="187"/>
                    <a:pt x="282" y="201"/>
                  </a:cubicBezTo>
                  <a:cubicBezTo>
                    <a:pt x="326" y="215"/>
                    <a:pt x="352" y="209"/>
                    <a:pt x="372" y="207"/>
                  </a:cubicBezTo>
                  <a:cubicBezTo>
                    <a:pt x="392" y="205"/>
                    <a:pt x="397" y="195"/>
                    <a:pt x="402" y="186"/>
                  </a:cubicBezTo>
                </a:path>
              </a:pathLst>
            </a:cu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514" name="Freeform 7"/>
            <p:cNvSpPr>
              <a:spLocks/>
            </p:cNvSpPr>
            <p:nvPr/>
          </p:nvSpPr>
          <p:spPr bwMode="auto">
            <a:xfrm>
              <a:off x="2449" y="1503"/>
              <a:ext cx="617" cy="1563"/>
            </a:xfrm>
            <a:custGeom>
              <a:avLst/>
              <a:gdLst>
                <a:gd name="T0" fmla="*/ 617 w 617"/>
                <a:gd name="T1" fmla="*/ 0 h 1563"/>
                <a:gd name="T2" fmla="*/ 317 w 617"/>
                <a:gd name="T3" fmla="*/ 276 h 1563"/>
                <a:gd name="T4" fmla="*/ 119 w 617"/>
                <a:gd name="T5" fmla="*/ 585 h 1563"/>
                <a:gd name="T6" fmla="*/ 5 w 617"/>
                <a:gd name="T7" fmla="*/ 1086 h 1563"/>
                <a:gd name="T8" fmla="*/ 86 w 617"/>
                <a:gd name="T9" fmla="*/ 1563 h 15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7"/>
                <a:gd name="T16" fmla="*/ 0 h 1563"/>
                <a:gd name="T17" fmla="*/ 617 w 617"/>
                <a:gd name="T18" fmla="*/ 1563 h 15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7" h="1563">
                  <a:moveTo>
                    <a:pt x="617" y="0"/>
                  </a:moveTo>
                  <a:cubicBezTo>
                    <a:pt x="508" y="89"/>
                    <a:pt x="400" y="178"/>
                    <a:pt x="317" y="276"/>
                  </a:cubicBezTo>
                  <a:cubicBezTo>
                    <a:pt x="234" y="374"/>
                    <a:pt x="171" y="450"/>
                    <a:pt x="119" y="585"/>
                  </a:cubicBezTo>
                  <a:cubicBezTo>
                    <a:pt x="67" y="720"/>
                    <a:pt x="10" y="923"/>
                    <a:pt x="5" y="1086"/>
                  </a:cubicBezTo>
                  <a:cubicBezTo>
                    <a:pt x="0" y="1249"/>
                    <a:pt x="43" y="1406"/>
                    <a:pt x="86" y="1563"/>
                  </a:cubicBezTo>
                </a:path>
              </a:pathLst>
            </a:cu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515" name="Freeform 8"/>
            <p:cNvSpPr>
              <a:spLocks/>
            </p:cNvSpPr>
            <p:nvPr/>
          </p:nvSpPr>
          <p:spPr bwMode="auto">
            <a:xfrm>
              <a:off x="2619" y="1524"/>
              <a:ext cx="522" cy="1569"/>
            </a:xfrm>
            <a:custGeom>
              <a:avLst/>
              <a:gdLst>
                <a:gd name="T0" fmla="*/ 522 w 522"/>
                <a:gd name="T1" fmla="*/ 0 h 1569"/>
                <a:gd name="T2" fmla="*/ 324 w 522"/>
                <a:gd name="T3" fmla="*/ 399 h 1569"/>
                <a:gd name="T4" fmla="*/ 120 w 522"/>
                <a:gd name="T5" fmla="*/ 699 h 1569"/>
                <a:gd name="T6" fmla="*/ 15 w 522"/>
                <a:gd name="T7" fmla="*/ 1164 h 1569"/>
                <a:gd name="T8" fmla="*/ 30 w 522"/>
                <a:gd name="T9" fmla="*/ 1569 h 15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2"/>
                <a:gd name="T16" fmla="*/ 0 h 1569"/>
                <a:gd name="T17" fmla="*/ 522 w 522"/>
                <a:gd name="T18" fmla="*/ 1569 h 15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2" h="1569">
                  <a:moveTo>
                    <a:pt x="522" y="0"/>
                  </a:moveTo>
                  <a:cubicBezTo>
                    <a:pt x="456" y="141"/>
                    <a:pt x="391" y="283"/>
                    <a:pt x="324" y="399"/>
                  </a:cubicBezTo>
                  <a:cubicBezTo>
                    <a:pt x="257" y="515"/>
                    <a:pt x="172" y="571"/>
                    <a:pt x="120" y="699"/>
                  </a:cubicBezTo>
                  <a:cubicBezTo>
                    <a:pt x="68" y="827"/>
                    <a:pt x="30" y="1019"/>
                    <a:pt x="15" y="1164"/>
                  </a:cubicBezTo>
                  <a:cubicBezTo>
                    <a:pt x="0" y="1309"/>
                    <a:pt x="15" y="1439"/>
                    <a:pt x="30" y="1569"/>
                  </a:cubicBezTo>
                </a:path>
              </a:pathLst>
            </a:cu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516" name="Oval 9"/>
            <p:cNvSpPr>
              <a:spLocks noChangeArrowheads="1"/>
            </p:cNvSpPr>
            <p:nvPr/>
          </p:nvSpPr>
          <p:spPr bwMode="auto">
            <a:xfrm>
              <a:off x="2748" y="1755"/>
              <a:ext cx="47" cy="47"/>
            </a:xfrm>
            <a:prstGeom prst="ellipse">
              <a:avLst/>
            </a:prstGeom>
            <a:solidFill>
              <a:schemeClr val="hlink"/>
            </a:solidFill>
            <a:ln w="12700" cap="sq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517" name="Oval 10"/>
            <p:cNvSpPr>
              <a:spLocks noChangeArrowheads="1"/>
            </p:cNvSpPr>
            <p:nvPr/>
          </p:nvSpPr>
          <p:spPr bwMode="auto">
            <a:xfrm>
              <a:off x="2919" y="1893"/>
              <a:ext cx="47" cy="47"/>
            </a:xfrm>
            <a:prstGeom prst="ellipse">
              <a:avLst/>
            </a:prstGeom>
            <a:solidFill>
              <a:schemeClr val="hlink"/>
            </a:solidFill>
            <a:ln w="12700" cap="sq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518" name="Oval 11"/>
            <p:cNvSpPr>
              <a:spLocks noChangeArrowheads="1"/>
            </p:cNvSpPr>
            <p:nvPr/>
          </p:nvSpPr>
          <p:spPr bwMode="auto">
            <a:xfrm>
              <a:off x="2544" y="2064"/>
              <a:ext cx="47" cy="47"/>
            </a:xfrm>
            <a:prstGeom prst="ellipse">
              <a:avLst/>
            </a:prstGeom>
            <a:solidFill>
              <a:schemeClr val="hlink"/>
            </a:solidFill>
            <a:ln w="12700" cap="sq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519" name="Oval 12"/>
            <p:cNvSpPr>
              <a:spLocks noChangeArrowheads="1"/>
            </p:cNvSpPr>
            <p:nvPr/>
          </p:nvSpPr>
          <p:spPr bwMode="auto">
            <a:xfrm>
              <a:off x="2427" y="2571"/>
              <a:ext cx="47" cy="47"/>
            </a:xfrm>
            <a:prstGeom prst="ellipse">
              <a:avLst/>
            </a:prstGeom>
            <a:solidFill>
              <a:schemeClr val="hlink"/>
            </a:solidFill>
            <a:ln w="12700" cap="sq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520" name="Oval 13"/>
            <p:cNvSpPr>
              <a:spLocks noChangeArrowheads="1"/>
            </p:cNvSpPr>
            <p:nvPr/>
          </p:nvSpPr>
          <p:spPr bwMode="auto">
            <a:xfrm>
              <a:off x="2718" y="2199"/>
              <a:ext cx="47" cy="47"/>
            </a:xfrm>
            <a:prstGeom prst="ellipse">
              <a:avLst/>
            </a:prstGeom>
            <a:solidFill>
              <a:schemeClr val="hlink"/>
            </a:solidFill>
            <a:ln w="12700" cap="sq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521" name="Oval 14"/>
            <p:cNvSpPr>
              <a:spLocks noChangeArrowheads="1"/>
            </p:cNvSpPr>
            <p:nvPr/>
          </p:nvSpPr>
          <p:spPr bwMode="auto">
            <a:xfrm>
              <a:off x="2613" y="2661"/>
              <a:ext cx="47" cy="47"/>
            </a:xfrm>
            <a:prstGeom prst="ellipse">
              <a:avLst/>
            </a:prstGeom>
            <a:solidFill>
              <a:schemeClr val="hlink"/>
            </a:solidFill>
            <a:ln w="12700" cap="sq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522" name="Oval 15"/>
            <p:cNvSpPr>
              <a:spLocks noChangeArrowheads="1"/>
            </p:cNvSpPr>
            <p:nvPr/>
          </p:nvSpPr>
          <p:spPr bwMode="auto">
            <a:xfrm>
              <a:off x="2859" y="2226"/>
              <a:ext cx="47" cy="47"/>
            </a:xfrm>
            <a:prstGeom prst="ellipse">
              <a:avLst/>
            </a:prstGeom>
            <a:solidFill>
              <a:schemeClr val="hlink"/>
            </a:solidFill>
            <a:ln w="12700" cap="sq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523" name="Oval 16"/>
            <p:cNvSpPr>
              <a:spLocks noChangeArrowheads="1"/>
            </p:cNvSpPr>
            <p:nvPr/>
          </p:nvSpPr>
          <p:spPr bwMode="auto">
            <a:xfrm>
              <a:off x="3099" y="1950"/>
              <a:ext cx="47" cy="47"/>
            </a:xfrm>
            <a:prstGeom prst="ellipse">
              <a:avLst/>
            </a:prstGeom>
            <a:solidFill>
              <a:schemeClr val="hlink"/>
            </a:solidFill>
            <a:ln w="12700" cap="sq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524" name="Oval 17"/>
            <p:cNvSpPr>
              <a:spLocks noChangeArrowheads="1"/>
            </p:cNvSpPr>
            <p:nvPr/>
          </p:nvSpPr>
          <p:spPr bwMode="auto">
            <a:xfrm>
              <a:off x="2754" y="2649"/>
              <a:ext cx="47" cy="47"/>
            </a:xfrm>
            <a:prstGeom prst="ellipse">
              <a:avLst/>
            </a:prstGeom>
            <a:solidFill>
              <a:schemeClr val="hlink"/>
            </a:solidFill>
            <a:ln w="12700" cap="sq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525" name="Oval 18"/>
            <p:cNvSpPr>
              <a:spLocks noChangeArrowheads="1"/>
            </p:cNvSpPr>
            <p:nvPr/>
          </p:nvSpPr>
          <p:spPr bwMode="auto">
            <a:xfrm>
              <a:off x="2508" y="3039"/>
              <a:ext cx="47" cy="47"/>
            </a:xfrm>
            <a:prstGeom prst="ellipse">
              <a:avLst/>
            </a:prstGeom>
            <a:solidFill>
              <a:schemeClr val="hlink"/>
            </a:solidFill>
            <a:ln w="12700" cap="sq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526" name="Oval 19"/>
            <p:cNvSpPr>
              <a:spLocks noChangeArrowheads="1"/>
            </p:cNvSpPr>
            <p:nvPr/>
          </p:nvSpPr>
          <p:spPr bwMode="auto">
            <a:xfrm>
              <a:off x="2625" y="3066"/>
              <a:ext cx="47" cy="47"/>
            </a:xfrm>
            <a:prstGeom prst="ellipse">
              <a:avLst/>
            </a:prstGeom>
            <a:solidFill>
              <a:schemeClr val="hlink"/>
            </a:solidFill>
            <a:ln w="12700" cap="sq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527" name="Oval 20"/>
            <p:cNvSpPr>
              <a:spLocks noChangeArrowheads="1"/>
            </p:cNvSpPr>
            <p:nvPr/>
          </p:nvSpPr>
          <p:spPr bwMode="auto">
            <a:xfrm>
              <a:off x="3120" y="1500"/>
              <a:ext cx="47" cy="47"/>
            </a:xfrm>
            <a:prstGeom prst="ellipse">
              <a:avLst/>
            </a:prstGeom>
            <a:solidFill>
              <a:schemeClr val="hlink"/>
            </a:solidFill>
            <a:ln w="12700" cap="sq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528" name="Oval 21"/>
            <p:cNvSpPr>
              <a:spLocks noChangeArrowheads="1"/>
            </p:cNvSpPr>
            <p:nvPr/>
          </p:nvSpPr>
          <p:spPr bwMode="auto">
            <a:xfrm>
              <a:off x="3039" y="1473"/>
              <a:ext cx="47" cy="47"/>
            </a:xfrm>
            <a:prstGeom prst="ellipse">
              <a:avLst/>
            </a:prstGeom>
            <a:solidFill>
              <a:schemeClr val="hlink"/>
            </a:solidFill>
            <a:ln w="12700" cap="sq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529" name="Oval 22"/>
            <p:cNvSpPr>
              <a:spLocks noChangeArrowheads="1"/>
            </p:cNvSpPr>
            <p:nvPr/>
          </p:nvSpPr>
          <p:spPr bwMode="auto">
            <a:xfrm>
              <a:off x="2355" y="2472"/>
              <a:ext cx="47" cy="47"/>
            </a:xfrm>
            <a:prstGeom prst="ellipse">
              <a:avLst/>
            </a:prstGeom>
            <a:solidFill>
              <a:schemeClr val="hlink"/>
            </a:solidFill>
            <a:ln w="12700" cap="sq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530" name="Oval 23"/>
            <p:cNvSpPr>
              <a:spLocks noChangeArrowheads="1"/>
            </p:cNvSpPr>
            <p:nvPr/>
          </p:nvSpPr>
          <p:spPr bwMode="auto">
            <a:xfrm>
              <a:off x="2481" y="1971"/>
              <a:ext cx="47" cy="47"/>
            </a:xfrm>
            <a:prstGeom prst="ellipse">
              <a:avLst/>
            </a:prstGeom>
            <a:solidFill>
              <a:schemeClr val="hlink"/>
            </a:solidFill>
            <a:ln w="12700" cap="sq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531" name="Oval 24"/>
            <p:cNvSpPr>
              <a:spLocks noChangeArrowheads="1"/>
            </p:cNvSpPr>
            <p:nvPr/>
          </p:nvSpPr>
          <p:spPr bwMode="auto">
            <a:xfrm>
              <a:off x="2688" y="1677"/>
              <a:ext cx="47" cy="47"/>
            </a:xfrm>
            <a:prstGeom prst="ellipse">
              <a:avLst/>
            </a:prstGeom>
            <a:solidFill>
              <a:schemeClr val="hlink"/>
            </a:solidFill>
            <a:ln w="12700" cap="sq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1509" name="スライド番号プレースホルダ 2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F3E6C748-0F67-43E1-ACE4-4F7492287206}" type="slidenum">
              <a:rPr kumimoji="0" lang="en-US" altLang="ja-JP"/>
              <a:pPr eaLnBrk="1" hangingPunct="1"/>
              <a:t>38</a:t>
            </a:fld>
            <a:endParaRPr kumimoji="0" lang="en-US" altLang="ja-JP"/>
          </a:p>
        </p:txBody>
      </p:sp>
    </p:spTree>
    <p:extLst>
      <p:ext uri="{BB962C8B-B14F-4D97-AF65-F5344CB8AC3E}">
        <p14:creationId xmlns:p14="http://schemas.microsoft.com/office/powerpoint/2010/main" val="243912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What is Animation 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ja-JP" sz="2600" smtClean="0"/>
              <a:t>Additional definitions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200" smtClean="0"/>
              <a:t>Animation is defined as the act of making something come alive.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200" smtClean="0"/>
              <a:t>It is concerned with the visual or aesthetic aspect of the project.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200" smtClean="0"/>
              <a:t>Animation is an object moving across or into or out of the screen.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200" smtClean="0"/>
              <a:t>Animation is possible because of a biological phenomenon known as persistence of vision and a psychological phenomenon called phi.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200" smtClean="0"/>
              <a:t>In animation, a series of images are rapidly changed to create an illusion of movement.</a:t>
            </a:r>
          </a:p>
        </p:txBody>
      </p:sp>
      <p:sp>
        <p:nvSpPr>
          <p:cNvPr id="6148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311BAF47-BDAA-40F5-A859-24BB05E876A5}" type="slidenum">
              <a:rPr kumimoji="0" lang="en-US" altLang="ja-JP"/>
              <a:pPr eaLnBrk="1" hangingPunct="1"/>
              <a:t>3</a:t>
            </a:fld>
            <a:endParaRPr kumimoji="0" lang="en-US" altLang="ja-JP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タイトル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A Bone-skin Character</a:t>
            </a:r>
            <a:endParaRPr lang="ja-JP" altLang="en-US" smtClean="0"/>
          </a:p>
        </p:txBody>
      </p:sp>
      <p:sp>
        <p:nvSpPr>
          <p:cNvPr id="22531" name="コンテンツ プレースホルダ 3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smtClean="0"/>
              <a:t>Bone-Skin Skeleton</a:t>
            </a:r>
          </a:p>
          <a:p>
            <a:pPr lvl="1"/>
            <a:r>
              <a:rPr lang="zh-TW" altLang="zh-TW" smtClean="0"/>
              <a:t>Hierarchical </a:t>
            </a:r>
            <a:r>
              <a:rPr lang="en-US" altLang="zh-TW" smtClean="0"/>
              <a:t>b</a:t>
            </a:r>
            <a:r>
              <a:rPr lang="zh-TW" altLang="zh-TW" smtClean="0"/>
              <a:t>ones</a:t>
            </a:r>
          </a:p>
          <a:p>
            <a:pPr lvl="1"/>
            <a:r>
              <a:rPr lang="zh-TW" altLang="zh-TW" smtClean="0"/>
              <a:t>Skin </a:t>
            </a:r>
            <a:r>
              <a:rPr lang="zh-TW" altLang="en-US" smtClean="0"/>
              <a:t>d</a:t>
            </a:r>
            <a:r>
              <a:rPr lang="zh-TW" altLang="zh-TW" smtClean="0"/>
              <a:t>eformation</a:t>
            </a:r>
            <a:r>
              <a:rPr lang="zh-TW" altLang="en-US" smtClean="0"/>
              <a:t> </a:t>
            </a:r>
            <a:r>
              <a:rPr lang="en-US" altLang="zh-TW" smtClean="0"/>
              <a:t>run-timely</a:t>
            </a:r>
            <a:endParaRPr lang="zh-TW" altLang="en-US" smtClean="0"/>
          </a:p>
          <a:p>
            <a:endParaRPr lang="ja-JP" altLang="en-US" smtClean="0"/>
          </a:p>
        </p:txBody>
      </p:sp>
      <p:grpSp>
        <p:nvGrpSpPr>
          <p:cNvPr id="22532" name="Group 27"/>
          <p:cNvGrpSpPr>
            <a:grpSpLocks/>
          </p:cNvGrpSpPr>
          <p:nvPr/>
        </p:nvGrpSpPr>
        <p:grpSpPr bwMode="auto">
          <a:xfrm>
            <a:off x="2820988" y="3143250"/>
            <a:ext cx="3046412" cy="3297238"/>
            <a:chOff x="1777" y="1398"/>
            <a:chExt cx="1919" cy="2077"/>
          </a:xfrm>
        </p:grpSpPr>
        <p:sp>
          <p:nvSpPr>
            <p:cNvPr id="22534" name="Freeform 3"/>
            <p:cNvSpPr>
              <a:spLocks/>
            </p:cNvSpPr>
            <p:nvPr/>
          </p:nvSpPr>
          <p:spPr bwMode="auto">
            <a:xfrm>
              <a:off x="2204" y="1674"/>
              <a:ext cx="879" cy="1615"/>
            </a:xfrm>
            <a:custGeom>
              <a:avLst/>
              <a:gdLst>
                <a:gd name="T0" fmla="*/ 450 w 879"/>
                <a:gd name="T1" fmla="*/ 124 h 1615"/>
                <a:gd name="T2" fmla="*/ 354 w 879"/>
                <a:gd name="T3" fmla="*/ 274 h 1615"/>
                <a:gd name="T4" fmla="*/ 195 w 879"/>
                <a:gd name="T5" fmla="*/ 499 h 1615"/>
                <a:gd name="T6" fmla="*/ 72 w 879"/>
                <a:gd name="T7" fmla="*/ 778 h 1615"/>
                <a:gd name="T8" fmla="*/ 66 w 879"/>
                <a:gd name="T9" fmla="*/ 907 h 1615"/>
                <a:gd name="T10" fmla="*/ 312 w 879"/>
                <a:gd name="T11" fmla="*/ 1615 h 1615"/>
                <a:gd name="T12" fmla="*/ 453 w 879"/>
                <a:gd name="T13" fmla="*/ 1489 h 1615"/>
                <a:gd name="T14" fmla="*/ 450 w 879"/>
                <a:gd name="T15" fmla="*/ 1048 h 1615"/>
                <a:gd name="T16" fmla="*/ 456 w 879"/>
                <a:gd name="T17" fmla="*/ 952 h 1615"/>
                <a:gd name="T18" fmla="*/ 684 w 879"/>
                <a:gd name="T19" fmla="*/ 640 h 1615"/>
                <a:gd name="T20" fmla="*/ 792 w 879"/>
                <a:gd name="T21" fmla="*/ 514 h 1615"/>
                <a:gd name="T22" fmla="*/ 867 w 879"/>
                <a:gd name="T23" fmla="*/ 331 h 1615"/>
                <a:gd name="T24" fmla="*/ 876 w 879"/>
                <a:gd name="T25" fmla="*/ 220 h 1615"/>
                <a:gd name="T26" fmla="*/ 870 w 879"/>
                <a:gd name="T27" fmla="*/ 100 h 1615"/>
                <a:gd name="T28" fmla="*/ 837 w 879"/>
                <a:gd name="T29" fmla="*/ 52 h 1615"/>
                <a:gd name="T30" fmla="*/ 780 w 879"/>
                <a:gd name="T31" fmla="*/ 34 h 1615"/>
                <a:gd name="T32" fmla="*/ 672 w 879"/>
                <a:gd name="T33" fmla="*/ 4 h 1615"/>
                <a:gd name="T34" fmla="*/ 600 w 879"/>
                <a:gd name="T35" fmla="*/ 4 h 1615"/>
                <a:gd name="T36" fmla="*/ 450 w 879"/>
                <a:gd name="T37" fmla="*/ 124 h 16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79"/>
                <a:gd name="T58" fmla="*/ 0 h 1615"/>
                <a:gd name="T59" fmla="*/ 879 w 879"/>
                <a:gd name="T60" fmla="*/ 1615 h 16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79" h="1615">
                  <a:moveTo>
                    <a:pt x="450" y="124"/>
                  </a:moveTo>
                  <a:cubicBezTo>
                    <a:pt x="422" y="156"/>
                    <a:pt x="380" y="241"/>
                    <a:pt x="354" y="274"/>
                  </a:cubicBezTo>
                  <a:cubicBezTo>
                    <a:pt x="336" y="297"/>
                    <a:pt x="261" y="406"/>
                    <a:pt x="195" y="499"/>
                  </a:cubicBezTo>
                  <a:cubicBezTo>
                    <a:pt x="105" y="688"/>
                    <a:pt x="153" y="509"/>
                    <a:pt x="72" y="778"/>
                  </a:cubicBezTo>
                  <a:cubicBezTo>
                    <a:pt x="70" y="814"/>
                    <a:pt x="66" y="871"/>
                    <a:pt x="66" y="907"/>
                  </a:cubicBezTo>
                  <a:cubicBezTo>
                    <a:pt x="66" y="1086"/>
                    <a:pt x="0" y="1584"/>
                    <a:pt x="312" y="1615"/>
                  </a:cubicBezTo>
                  <a:cubicBezTo>
                    <a:pt x="426" y="1612"/>
                    <a:pt x="409" y="1576"/>
                    <a:pt x="453" y="1489"/>
                  </a:cubicBezTo>
                  <a:cubicBezTo>
                    <a:pt x="476" y="1351"/>
                    <a:pt x="467" y="1182"/>
                    <a:pt x="450" y="1048"/>
                  </a:cubicBezTo>
                  <a:cubicBezTo>
                    <a:pt x="452" y="1016"/>
                    <a:pt x="448" y="983"/>
                    <a:pt x="456" y="952"/>
                  </a:cubicBezTo>
                  <a:cubicBezTo>
                    <a:pt x="487" y="829"/>
                    <a:pt x="604" y="732"/>
                    <a:pt x="684" y="640"/>
                  </a:cubicBezTo>
                  <a:cubicBezTo>
                    <a:pt x="736" y="580"/>
                    <a:pt x="738" y="592"/>
                    <a:pt x="792" y="514"/>
                  </a:cubicBezTo>
                  <a:cubicBezTo>
                    <a:pt x="810" y="475"/>
                    <a:pt x="855" y="379"/>
                    <a:pt x="867" y="331"/>
                  </a:cubicBezTo>
                  <a:cubicBezTo>
                    <a:pt x="879" y="284"/>
                    <a:pt x="876" y="220"/>
                    <a:pt x="876" y="220"/>
                  </a:cubicBezTo>
                  <a:cubicBezTo>
                    <a:pt x="874" y="180"/>
                    <a:pt x="873" y="140"/>
                    <a:pt x="870" y="100"/>
                  </a:cubicBezTo>
                  <a:cubicBezTo>
                    <a:pt x="869" y="88"/>
                    <a:pt x="846" y="61"/>
                    <a:pt x="837" y="52"/>
                  </a:cubicBezTo>
                  <a:cubicBezTo>
                    <a:pt x="834" y="49"/>
                    <a:pt x="790" y="37"/>
                    <a:pt x="780" y="34"/>
                  </a:cubicBezTo>
                  <a:cubicBezTo>
                    <a:pt x="704" y="12"/>
                    <a:pt x="777" y="22"/>
                    <a:pt x="672" y="4"/>
                  </a:cubicBezTo>
                  <a:cubicBezTo>
                    <a:pt x="660" y="2"/>
                    <a:pt x="612" y="0"/>
                    <a:pt x="600" y="4"/>
                  </a:cubicBezTo>
                  <a:cubicBezTo>
                    <a:pt x="585" y="9"/>
                    <a:pt x="462" y="114"/>
                    <a:pt x="450" y="124"/>
                  </a:cubicBezTo>
                  <a:close/>
                </a:path>
              </a:pathLst>
            </a:cu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535" name="Oval 4"/>
            <p:cNvSpPr>
              <a:spLocks noChangeArrowheads="1"/>
            </p:cNvSpPr>
            <p:nvPr/>
          </p:nvSpPr>
          <p:spPr bwMode="auto">
            <a:xfrm>
              <a:off x="2633" y="1951"/>
              <a:ext cx="47" cy="47"/>
            </a:xfrm>
            <a:prstGeom prst="ellipse">
              <a:avLst/>
            </a:prstGeom>
            <a:solidFill>
              <a:srgbClr val="00FF00"/>
            </a:solidFill>
            <a:ln w="12700" cap="sq">
              <a:solidFill>
                <a:srgbClr val="00FF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536" name="Oval 5"/>
            <p:cNvSpPr>
              <a:spLocks noChangeArrowheads="1"/>
            </p:cNvSpPr>
            <p:nvPr/>
          </p:nvSpPr>
          <p:spPr bwMode="auto">
            <a:xfrm>
              <a:off x="2804" y="2089"/>
              <a:ext cx="47" cy="47"/>
            </a:xfrm>
            <a:prstGeom prst="ellipse">
              <a:avLst/>
            </a:prstGeom>
            <a:solidFill>
              <a:srgbClr val="00FF00"/>
            </a:solidFill>
            <a:ln w="12700" cap="sq">
              <a:solidFill>
                <a:srgbClr val="00FF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537" name="Oval 6"/>
            <p:cNvSpPr>
              <a:spLocks noChangeArrowheads="1"/>
            </p:cNvSpPr>
            <p:nvPr/>
          </p:nvSpPr>
          <p:spPr bwMode="auto">
            <a:xfrm>
              <a:off x="2429" y="2260"/>
              <a:ext cx="47" cy="47"/>
            </a:xfrm>
            <a:prstGeom prst="ellipse">
              <a:avLst/>
            </a:prstGeom>
            <a:solidFill>
              <a:srgbClr val="00FF00"/>
            </a:solidFill>
            <a:ln w="12700" cap="sq">
              <a:solidFill>
                <a:srgbClr val="00FF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538" name="Oval 7"/>
            <p:cNvSpPr>
              <a:spLocks noChangeArrowheads="1"/>
            </p:cNvSpPr>
            <p:nvPr/>
          </p:nvSpPr>
          <p:spPr bwMode="auto">
            <a:xfrm>
              <a:off x="2312" y="2767"/>
              <a:ext cx="47" cy="47"/>
            </a:xfrm>
            <a:prstGeom prst="ellipse">
              <a:avLst/>
            </a:prstGeom>
            <a:solidFill>
              <a:srgbClr val="FF3300"/>
            </a:solidFill>
            <a:ln w="12700" cap="sq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539" name="Oval 8"/>
            <p:cNvSpPr>
              <a:spLocks noChangeArrowheads="1"/>
            </p:cNvSpPr>
            <p:nvPr/>
          </p:nvSpPr>
          <p:spPr bwMode="auto">
            <a:xfrm>
              <a:off x="2603" y="2395"/>
              <a:ext cx="47" cy="47"/>
            </a:xfrm>
            <a:prstGeom prst="ellipse">
              <a:avLst/>
            </a:prstGeom>
            <a:solidFill>
              <a:srgbClr val="00FF00"/>
            </a:solidFill>
            <a:ln w="12700" cap="sq">
              <a:solidFill>
                <a:srgbClr val="00FF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540" name="Oval 9"/>
            <p:cNvSpPr>
              <a:spLocks noChangeArrowheads="1"/>
            </p:cNvSpPr>
            <p:nvPr/>
          </p:nvSpPr>
          <p:spPr bwMode="auto">
            <a:xfrm>
              <a:off x="2498" y="2857"/>
              <a:ext cx="47" cy="47"/>
            </a:xfrm>
            <a:prstGeom prst="ellipse">
              <a:avLst/>
            </a:prstGeom>
            <a:solidFill>
              <a:srgbClr val="FF3300"/>
            </a:solidFill>
            <a:ln w="12700" cap="sq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541" name="Oval 10"/>
            <p:cNvSpPr>
              <a:spLocks noChangeArrowheads="1"/>
            </p:cNvSpPr>
            <p:nvPr/>
          </p:nvSpPr>
          <p:spPr bwMode="auto">
            <a:xfrm>
              <a:off x="2744" y="2422"/>
              <a:ext cx="47" cy="47"/>
            </a:xfrm>
            <a:prstGeom prst="ellipse">
              <a:avLst/>
            </a:prstGeom>
            <a:solidFill>
              <a:srgbClr val="00FF00"/>
            </a:solidFill>
            <a:ln w="12700" cap="sq">
              <a:solidFill>
                <a:srgbClr val="00FF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542" name="Oval 11"/>
            <p:cNvSpPr>
              <a:spLocks noChangeArrowheads="1"/>
            </p:cNvSpPr>
            <p:nvPr/>
          </p:nvSpPr>
          <p:spPr bwMode="auto">
            <a:xfrm>
              <a:off x="2984" y="2146"/>
              <a:ext cx="47" cy="47"/>
            </a:xfrm>
            <a:prstGeom prst="ellipse">
              <a:avLst/>
            </a:prstGeom>
            <a:solidFill>
              <a:srgbClr val="00FF00"/>
            </a:solidFill>
            <a:ln w="12700" cap="sq">
              <a:solidFill>
                <a:srgbClr val="00FF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543" name="Oval 12"/>
            <p:cNvSpPr>
              <a:spLocks noChangeArrowheads="1"/>
            </p:cNvSpPr>
            <p:nvPr/>
          </p:nvSpPr>
          <p:spPr bwMode="auto">
            <a:xfrm>
              <a:off x="2639" y="2845"/>
              <a:ext cx="47" cy="47"/>
            </a:xfrm>
            <a:prstGeom prst="ellipse">
              <a:avLst/>
            </a:prstGeom>
            <a:solidFill>
              <a:srgbClr val="FF3300"/>
            </a:solidFill>
            <a:ln w="12700" cap="sq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544" name="Oval 13"/>
            <p:cNvSpPr>
              <a:spLocks noChangeArrowheads="1"/>
            </p:cNvSpPr>
            <p:nvPr/>
          </p:nvSpPr>
          <p:spPr bwMode="auto">
            <a:xfrm>
              <a:off x="2393" y="3235"/>
              <a:ext cx="47" cy="47"/>
            </a:xfrm>
            <a:prstGeom prst="ellipse">
              <a:avLst/>
            </a:prstGeom>
            <a:solidFill>
              <a:srgbClr val="FF3300"/>
            </a:solidFill>
            <a:ln w="12700" cap="sq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545" name="Oval 14"/>
            <p:cNvSpPr>
              <a:spLocks noChangeArrowheads="1"/>
            </p:cNvSpPr>
            <p:nvPr/>
          </p:nvSpPr>
          <p:spPr bwMode="auto">
            <a:xfrm>
              <a:off x="2510" y="3262"/>
              <a:ext cx="47" cy="47"/>
            </a:xfrm>
            <a:prstGeom prst="ellipse">
              <a:avLst/>
            </a:prstGeom>
            <a:solidFill>
              <a:srgbClr val="FF3300"/>
            </a:solidFill>
            <a:ln w="12700" cap="sq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546" name="Oval 15"/>
            <p:cNvSpPr>
              <a:spLocks noChangeArrowheads="1"/>
            </p:cNvSpPr>
            <p:nvPr/>
          </p:nvSpPr>
          <p:spPr bwMode="auto">
            <a:xfrm>
              <a:off x="3005" y="1696"/>
              <a:ext cx="47" cy="47"/>
            </a:xfrm>
            <a:prstGeom prst="ellipse">
              <a:avLst/>
            </a:prstGeom>
            <a:solidFill>
              <a:srgbClr val="00FF00"/>
            </a:solidFill>
            <a:ln w="12700" cap="sq">
              <a:solidFill>
                <a:srgbClr val="00FF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547" name="Oval 16"/>
            <p:cNvSpPr>
              <a:spLocks noChangeArrowheads="1"/>
            </p:cNvSpPr>
            <p:nvPr/>
          </p:nvSpPr>
          <p:spPr bwMode="auto">
            <a:xfrm>
              <a:off x="2924" y="1669"/>
              <a:ext cx="47" cy="47"/>
            </a:xfrm>
            <a:prstGeom prst="ellipse">
              <a:avLst/>
            </a:prstGeom>
            <a:solidFill>
              <a:srgbClr val="00FF00"/>
            </a:solidFill>
            <a:ln w="12700" cap="sq">
              <a:solidFill>
                <a:srgbClr val="00FF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548" name="Oval 17"/>
            <p:cNvSpPr>
              <a:spLocks noChangeArrowheads="1"/>
            </p:cNvSpPr>
            <p:nvPr/>
          </p:nvSpPr>
          <p:spPr bwMode="auto">
            <a:xfrm>
              <a:off x="2240" y="2668"/>
              <a:ext cx="47" cy="47"/>
            </a:xfrm>
            <a:prstGeom prst="ellipse">
              <a:avLst/>
            </a:prstGeom>
            <a:solidFill>
              <a:srgbClr val="FF3300"/>
            </a:solidFill>
            <a:ln w="12700" cap="sq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549" name="Oval 18"/>
            <p:cNvSpPr>
              <a:spLocks noChangeArrowheads="1"/>
            </p:cNvSpPr>
            <p:nvPr/>
          </p:nvSpPr>
          <p:spPr bwMode="auto">
            <a:xfrm>
              <a:off x="2366" y="2167"/>
              <a:ext cx="47" cy="47"/>
            </a:xfrm>
            <a:prstGeom prst="ellipse">
              <a:avLst/>
            </a:prstGeom>
            <a:solidFill>
              <a:srgbClr val="00FF00"/>
            </a:solidFill>
            <a:ln w="12700" cap="sq">
              <a:solidFill>
                <a:srgbClr val="00FF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550" name="Oval 19"/>
            <p:cNvSpPr>
              <a:spLocks noChangeArrowheads="1"/>
            </p:cNvSpPr>
            <p:nvPr/>
          </p:nvSpPr>
          <p:spPr bwMode="auto">
            <a:xfrm>
              <a:off x="2573" y="1873"/>
              <a:ext cx="47" cy="47"/>
            </a:xfrm>
            <a:prstGeom prst="ellipse">
              <a:avLst/>
            </a:prstGeom>
            <a:solidFill>
              <a:srgbClr val="00FF00"/>
            </a:solidFill>
            <a:ln w="12700" cap="sq">
              <a:solidFill>
                <a:srgbClr val="00FF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551" name="Line 20"/>
            <p:cNvSpPr>
              <a:spLocks noChangeShapeType="1"/>
            </p:cNvSpPr>
            <p:nvPr/>
          </p:nvSpPr>
          <p:spPr bwMode="auto">
            <a:xfrm flipV="1">
              <a:off x="2510" y="1552"/>
              <a:ext cx="576" cy="840"/>
            </a:xfrm>
            <a:prstGeom prst="line">
              <a:avLst/>
            </a:prstGeom>
            <a:noFill/>
            <a:ln w="38100" cap="sq">
              <a:solidFill>
                <a:srgbClr val="00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552" name="Line 21"/>
            <p:cNvSpPr>
              <a:spLocks noChangeShapeType="1"/>
            </p:cNvSpPr>
            <p:nvPr/>
          </p:nvSpPr>
          <p:spPr bwMode="auto">
            <a:xfrm flipH="1">
              <a:off x="2468" y="2389"/>
              <a:ext cx="48" cy="1086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553" name="Text Box 22"/>
            <p:cNvSpPr txBox="1">
              <a:spLocks noChangeArrowheads="1"/>
            </p:cNvSpPr>
            <p:nvPr/>
          </p:nvSpPr>
          <p:spPr bwMode="auto">
            <a:xfrm>
              <a:off x="3118" y="1398"/>
              <a:ext cx="5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kumimoji="0" lang="en-US" altLang="zh-TW" sz="1600">
                  <a:solidFill>
                    <a:srgbClr val="00FF00"/>
                  </a:solidFill>
                  <a:latin typeface="Lucida Console" pitchFamily="49" charset="0"/>
                </a:rPr>
                <a:t>Bone A</a:t>
              </a:r>
            </a:p>
          </p:txBody>
        </p:sp>
        <p:sp>
          <p:nvSpPr>
            <p:cNvPr id="22554" name="Text Box 23"/>
            <p:cNvSpPr txBox="1">
              <a:spLocks noChangeArrowheads="1"/>
            </p:cNvSpPr>
            <p:nvPr/>
          </p:nvSpPr>
          <p:spPr bwMode="auto">
            <a:xfrm>
              <a:off x="1777" y="2670"/>
              <a:ext cx="42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kumimoji="0" lang="en-US" altLang="zh-TW" sz="1600">
                  <a:solidFill>
                    <a:schemeClr val="tx2"/>
                  </a:solidFill>
                  <a:latin typeface="Lucida Console" pitchFamily="49" charset="0"/>
                </a:rPr>
                <a:t>Skin</a:t>
              </a:r>
            </a:p>
          </p:txBody>
        </p:sp>
        <p:sp>
          <p:nvSpPr>
            <p:cNvPr id="22555" name="Oval 24"/>
            <p:cNvSpPr>
              <a:spLocks noChangeArrowheads="1"/>
            </p:cNvSpPr>
            <p:nvPr/>
          </p:nvSpPr>
          <p:spPr bwMode="auto">
            <a:xfrm>
              <a:off x="2489" y="2371"/>
              <a:ext cx="47" cy="47"/>
            </a:xfrm>
            <a:prstGeom prst="ellipse">
              <a:avLst/>
            </a:prstGeom>
            <a:solidFill>
              <a:srgbClr val="0000FF"/>
            </a:solidFill>
            <a:ln w="12700" cap="sq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556" name="Text Box 25"/>
            <p:cNvSpPr txBox="1">
              <a:spLocks noChangeArrowheads="1"/>
            </p:cNvSpPr>
            <p:nvPr/>
          </p:nvSpPr>
          <p:spPr bwMode="auto">
            <a:xfrm>
              <a:off x="2566" y="3246"/>
              <a:ext cx="5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kumimoji="0" lang="en-US" altLang="zh-TW" sz="1600">
                  <a:solidFill>
                    <a:srgbClr val="FF3300"/>
                  </a:solidFill>
                  <a:latin typeface="Lucida Console" pitchFamily="49" charset="0"/>
                </a:rPr>
                <a:t>Bone B</a:t>
              </a:r>
            </a:p>
          </p:txBody>
        </p:sp>
      </p:grpSp>
      <p:sp>
        <p:nvSpPr>
          <p:cNvPr id="22533" name="スライド番号プレースホルダ 2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51E8F90A-56A5-4736-8996-6A9FAF92411F}" type="slidenum">
              <a:rPr kumimoji="0" lang="en-US" altLang="ja-JP"/>
              <a:pPr eaLnBrk="1" hangingPunct="1"/>
              <a:t>39</a:t>
            </a:fld>
            <a:endParaRPr kumimoji="0" lang="en-US" altLang="ja-JP"/>
          </a:p>
        </p:txBody>
      </p:sp>
    </p:spTree>
    <p:extLst>
      <p:ext uri="{BB962C8B-B14F-4D97-AF65-F5344CB8AC3E}">
        <p14:creationId xmlns:p14="http://schemas.microsoft.com/office/powerpoint/2010/main" val="207879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Motion Data</a:t>
            </a:r>
            <a:endParaRPr lang="ja-JP" altLang="en-US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Euler angles</a:t>
            </a:r>
          </a:p>
          <a:p>
            <a:r>
              <a:rPr lang="en-US" altLang="zh-TW" smtClean="0"/>
              <a:t>Angular displacement</a:t>
            </a:r>
          </a:p>
          <a:p>
            <a:r>
              <a:rPr lang="en-US" altLang="zh-TW" smtClean="0"/>
              <a:t>Quaternion</a:t>
            </a:r>
          </a:p>
          <a:p>
            <a:pPr lvl="1"/>
            <a:r>
              <a:rPr lang="en-US" altLang="zh-TW" smtClean="0"/>
              <a:t>Can achieve the interpolation by “Slerp”</a:t>
            </a:r>
          </a:p>
          <a:p>
            <a:r>
              <a:rPr lang="en-US" altLang="zh-TW" smtClean="0"/>
              <a:t>But finally they will be converted into “matrix”</a:t>
            </a:r>
          </a:p>
          <a:p>
            <a:pPr lvl="1"/>
            <a:endParaRPr lang="en-US" altLang="zh-TW" smtClean="0"/>
          </a:p>
        </p:txBody>
      </p:sp>
      <p:sp>
        <p:nvSpPr>
          <p:cNvPr id="23556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52EF4C18-55FA-45B3-9556-55898876C37B}" type="slidenum">
              <a:rPr kumimoji="0" lang="en-US" altLang="ja-JP"/>
              <a:pPr eaLnBrk="1" hangingPunct="1"/>
              <a:t>40</a:t>
            </a:fld>
            <a:endParaRPr kumimoji="0" lang="en-US" altLang="ja-JP"/>
          </a:p>
        </p:txBody>
      </p:sp>
    </p:spTree>
    <p:extLst>
      <p:ext uri="{BB962C8B-B14F-4D97-AF65-F5344CB8AC3E}">
        <p14:creationId xmlns:p14="http://schemas.microsoft.com/office/powerpoint/2010/main" val="250040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Optical Motion Capture</a:t>
            </a:r>
            <a:endParaRPr lang="ja-JP" altLang="en-US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Device </a:t>
            </a:r>
          </a:p>
          <a:p>
            <a:r>
              <a:rPr lang="en-US" altLang="zh-TW" smtClean="0"/>
              <a:t>Data acquired</a:t>
            </a:r>
          </a:p>
          <a:p>
            <a:pPr lvl="1"/>
            <a:r>
              <a:rPr lang="en-US" altLang="zh-TW" smtClean="0"/>
              <a:t>From skin to joint (Mocap)</a:t>
            </a:r>
          </a:p>
          <a:p>
            <a:pPr lvl="1"/>
            <a:r>
              <a:rPr lang="en-US" altLang="zh-TW" smtClean="0"/>
              <a:t>From joint to skeleton (Post-processing)</a:t>
            </a:r>
          </a:p>
          <a:p>
            <a:pPr lvl="1"/>
            <a:r>
              <a:rPr lang="en-US" altLang="zh-TW" smtClean="0"/>
              <a:t>From skeleton to skin (In-game)</a:t>
            </a:r>
          </a:p>
          <a:p>
            <a:r>
              <a:rPr lang="en-US" altLang="zh-TW" smtClean="0"/>
              <a:t>The shooting plan</a:t>
            </a:r>
          </a:p>
        </p:txBody>
      </p:sp>
      <p:sp>
        <p:nvSpPr>
          <p:cNvPr id="24580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71EA7AEF-5E12-4E3D-97D2-95E43AD629CC}" type="slidenum">
              <a:rPr kumimoji="0" lang="en-US" altLang="ja-JP"/>
              <a:pPr eaLnBrk="1" hangingPunct="1"/>
              <a:t>41</a:t>
            </a:fld>
            <a:endParaRPr kumimoji="0" lang="en-US" altLang="ja-JP"/>
          </a:p>
        </p:txBody>
      </p:sp>
    </p:spTree>
    <p:extLst>
      <p:ext uri="{BB962C8B-B14F-4D97-AF65-F5344CB8AC3E}">
        <p14:creationId xmlns:p14="http://schemas.microsoft.com/office/powerpoint/2010/main" val="375590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タイトル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Mocap Devices</a:t>
            </a:r>
            <a:endParaRPr lang="ja-JP" altLang="en-US" smtClean="0"/>
          </a:p>
        </p:txBody>
      </p:sp>
      <p:pic>
        <p:nvPicPr>
          <p:cNvPr id="25603" name="Picture 2" descr="DSC0003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1643063"/>
            <a:ext cx="3429000" cy="257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3" descr="DSC000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4214813"/>
            <a:ext cx="3425825" cy="257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4" descr="DSC000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43063"/>
            <a:ext cx="3260725" cy="257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5" descr="DSC0002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14813"/>
            <a:ext cx="3255963" cy="257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スライド番号プレースホルダ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5B66AC98-6172-470B-A934-30709E98622C}" type="slidenum">
              <a:rPr kumimoji="0" lang="en-US" altLang="ja-JP"/>
              <a:pPr eaLnBrk="1" hangingPunct="1"/>
              <a:t>42</a:t>
            </a:fld>
            <a:endParaRPr kumimoji="0" lang="en-US" altLang="ja-JP"/>
          </a:p>
        </p:txBody>
      </p:sp>
    </p:spTree>
    <p:extLst>
      <p:ext uri="{BB962C8B-B14F-4D97-AF65-F5344CB8AC3E}">
        <p14:creationId xmlns:p14="http://schemas.microsoft.com/office/powerpoint/2010/main" val="181114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タイトル 27"/>
          <p:cNvSpPr>
            <a:spLocks noGrp="1"/>
          </p:cNvSpPr>
          <p:nvPr>
            <p:ph type="title"/>
          </p:nvPr>
        </p:nvSpPr>
        <p:spPr>
          <a:xfrm>
            <a:off x="574675" y="304800"/>
            <a:ext cx="8140700" cy="1216025"/>
          </a:xfrm>
        </p:spPr>
        <p:txBody>
          <a:bodyPr>
            <a:normAutofit/>
          </a:bodyPr>
          <a:lstStyle/>
          <a:p>
            <a:r>
              <a:rPr lang="en-US" altLang="zh-TW" sz="3400" smtClean="0"/>
              <a:t>Data Acquirement During the Mocap</a:t>
            </a:r>
            <a:endParaRPr lang="ja-JP" altLang="en-US" sz="3400" smtClean="0"/>
          </a:p>
        </p:txBody>
      </p:sp>
      <p:grpSp>
        <p:nvGrpSpPr>
          <p:cNvPr id="26627" name="Group 2"/>
          <p:cNvGrpSpPr>
            <a:grpSpLocks/>
          </p:cNvGrpSpPr>
          <p:nvPr/>
        </p:nvGrpSpPr>
        <p:grpSpPr bwMode="auto">
          <a:xfrm>
            <a:off x="1039813" y="1500188"/>
            <a:ext cx="5246687" cy="2568575"/>
            <a:chOff x="954" y="385"/>
            <a:chExt cx="3305" cy="1618"/>
          </a:xfrm>
        </p:grpSpPr>
        <p:grpSp>
          <p:nvGrpSpPr>
            <p:cNvPr id="26642" name="Group 3"/>
            <p:cNvGrpSpPr>
              <a:grpSpLocks/>
            </p:cNvGrpSpPr>
            <p:nvPr/>
          </p:nvGrpSpPr>
          <p:grpSpPr bwMode="auto">
            <a:xfrm>
              <a:off x="954" y="385"/>
              <a:ext cx="879" cy="1618"/>
              <a:chOff x="954" y="385"/>
              <a:chExt cx="879" cy="1618"/>
            </a:xfrm>
          </p:grpSpPr>
          <p:sp>
            <p:nvSpPr>
              <p:cNvPr id="26647" name="Freeform 4"/>
              <p:cNvSpPr>
                <a:spLocks/>
              </p:cNvSpPr>
              <p:nvPr/>
            </p:nvSpPr>
            <p:spPr bwMode="auto">
              <a:xfrm>
                <a:off x="954" y="388"/>
                <a:ext cx="879" cy="1615"/>
              </a:xfrm>
              <a:custGeom>
                <a:avLst/>
                <a:gdLst>
                  <a:gd name="T0" fmla="*/ 450 w 879"/>
                  <a:gd name="T1" fmla="*/ 124 h 1615"/>
                  <a:gd name="T2" fmla="*/ 354 w 879"/>
                  <a:gd name="T3" fmla="*/ 274 h 1615"/>
                  <a:gd name="T4" fmla="*/ 195 w 879"/>
                  <a:gd name="T5" fmla="*/ 499 h 1615"/>
                  <a:gd name="T6" fmla="*/ 72 w 879"/>
                  <a:gd name="T7" fmla="*/ 778 h 1615"/>
                  <a:gd name="T8" fmla="*/ 66 w 879"/>
                  <a:gd name="T9" fmla="*/ 907 h 1615"/>
                  <a:gd name="T10" fmla="*/ 312 w 879"/>
                  <a:gd name="T11" fmla="*/ 1615 h 1615"/>
                  <a:gd name="T12" fmla="*/ 453 w 879"/>
                  <a:gd name="T13" fmla="*/ 1489 h 1615"/>
                  <a:gd name="T14" fmla="*/ 450 w 879"/>
                  <a:gd name="T15" fmla="*/ 1048 h 1615"/>
                  <a:gd name="T16" fmla="*/ 456 w 879"/>
                  <a:gd name="T17" fmla="*/ 952 h 1615"/>
                  <a:gd name="T18" fmla="*/ 684 w 879"/>
                  <a:gd name="T19" fmla="*/ 640 h 1615"/>
                  <a:gd name="T20" fmla="*/ 792 w 879"/>
                  <a:gd name="T21" fmla="*/ 514 h 1615"/>
                  <a:gd name="T22" fmla="*/ 867 w 879"/>
                  <a:gd name="T23" fmla="*/ 331 h 1615"/>
                  <a:gd name="T24" fmla="*/ 876 w 879"/>
                  <a:gd name="T25" fmla="*/ 220 h 1615"/>
                  <a:gd name="T26" fmla="*/ 870 w 879"/>
                  <a:gd name="T27" fmla="*/ 100 h 1615"/>
                  <a:gd name="T28" fmla="*/ 837 w 879"/>
                  <a:gd name="T29" fmla="*/ 52 h 1615"/>
                  <a:gd name="T30" fmla="*/ 780 w 879"/>
                  <a:gd name="T31" fmla="*/ 34 h 1615"/>
                  <a:gd name="T32" fmla="*/ 672 w 879"/>
                  <a:gd name="T33" fmla="*/ 4 h 1615"/>
                  <a:gd name="T34" fmla="*/ 600 w 879"/>
                  <a:gd name="T35" fmla="*/ 4 h 1615"/>
                  <a:gd name="T36" fmla="*/ 450 w 879"/>
                  <a:gd name="T37" fmla="*/ 124 h 161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79"/>
                  <a:gd name="T58" fmla="*/ 0 h 1615"/>
                  <a:gd name="T59" fmla="*/ 879 w 879"/>
                  <a:gd name="T60" fmla="*/ 1615 h 161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79" h="1615">
                    <a:moveTo>
                      <a:pt x="450" y="124"/>
                    </a:moveTo>
                    <a:cubicBezTo>
                      <a:pt x="422" y="156"/>
                      <a:pt x="380" y="241"/>
                      <a:pt x="354" y="274"/>
                    </a:cubicBezTo>
                    <a:cubicBezTo>
                      <a:pt x="336" y="297"/>
                      <a:pt x="261" y="406"/>
                      <a:pt x="195" y="499"/>
                    </a:cubicBezTo>
                    <a:cubicBezTo>
                      <a:pt x="105" y="688"/>
                      <a:pt x="153" y="509"/>
                      <a:pt x="72" y="778"/>
                    </a:cubicBezTo>
                    <a:cubicBezTo>
                      <a:pt x="70" y="814"/>
                      <a:pt x="66" y="871"/>
                      <a:pt x="66" y="907"/>
                    </a:cubicBezTo>
                    <a:cubicBezTo>
                      <a:pt x="66" y="1086"/>
                      <a:pt x="0" y="1584"/>
                      <a:pt x="312" y="1615"/>
                    </a:cubicBezTo>
                    <a:cubicBezTo>
                      <a:pt x="426" y="1612"/>
                      <a:pt x="409" y="1576"/>
                      <a:pt x="453" y="1489"/>
                    </a:cubicBezTo>
                    <a:cubicBezTo>
                      <a:pt x="476" y="1351"/>
                      <a:pt x="467" y="1182"/>
                      <a:pt x="450" y="1048"/>
                    </a:cubicBezTo>
                    <a:cubicBezTo>
                      <a:pt x="452" y="1016"/>
                      <a:pt x="448" y="983"/>
                      <a:pt x="456" y="952"/>
                    </a:cubicBezTo>
                    <a:cubicBezTo>
                      <a:pt x="487" y="829"/>
                      <a:pt x="604" y="732"/>
                      <a:pt x="684" y="640"/>
                    </a:cubicBezTo>
                    <a:cubicBezTo>
                      <a:pt x="736" y="580"/>
                      <a:pt x="738" y="592"/>
                      <a:pt x="792" y="514"/>
                    </a:cubicBezTo>
                    <a:cubicBezTo>
                      <a:pt x="810" y="475"/>
                      <a:pt x="855" y="379"/>
                      <a:pt x="867" y="331"/>
                    </a:cubicBezTo>
                    <a:cubicBezTo>
                      <a:pt x="879" y="284"/>
                      <a:pt x="876" y="220"/>
                      <a:pt x="876" y="220"/>
                    </a:cubicBezTo>
                    <a:cubicBezTo>
                      <a:pt x="874" y="180"/>
                      <a:pt x="873" y="140"/>
                      <a:pt x="870" y="100"/>
                    </a:cubicBezTo>
                    <a:cubicBezTo>
                      <a:pt x="869" y="88"/>
                      <a:pt x="846" y="61"/>
                      <a:pt x="837" y="52"/>
                    </a:cubicBezTo>
                    <a:cubicBezTo>
                      <a:pt x="834" y="49"/>
                      <a:pt x="790" y="37"/>
                      <a:pt x="780" y="34"/>
                    </a:cubicBezTo>
                    <a:cubicBezTo>
                      <a:pt x="704" y="12"/>
                      <a:pt x="777" y="22"/>
                      <a:pt x="672" y="4"/>
                    </a:cubicBezTo>
                    <a:cubicBezTo>
                      <a:pt x="660" y="2"/>
                      <a:pt x="612" y="0"/>
                      <a:pt x="600" y="4"/>
                    </a:cubicBezTo>
                    <a:cubicBezTo>
                      <a:pt x="585" y="9"/>
                      <a:pt x="462" y="114"/>
                      <a:pt x="450" y="12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48" name="Oval 5"/>
              <p:cNvSpPr>
                <a:spLocks noChangeArrowheads="1"/>
              </p:cNvSpPr>
              <p:nvPr/>
            </p:nvSpPr>
            <p:spPr bwMode="auto">
              <a:xfrm>
                <a:off x="1497" y="385"/>
                <a:ext cx="47" cy="47"/>
              </a:xfrm>
              <a:prstGeom prst="ellipse">
                <a:avLst/>
              </a:prstGeom>
              <a:solidFill>
                <a:srgbClr val="800080"/>
              </a:solidFill>
              <a:ln w="12700" cap="sq">
                <a:solidFill>
                  <a:srgbClr val="80008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49" name="Oval 6"/>
              <p:cNvSpPr>
                <a:spLocks noChangeArrowheads="1"/>
              </p:cNvSpPr>
              <p:nvPr/>
            </p:nvSpPr>
            <p:spPr bwMode="auto">
              <a:xfrm>
                <a:off x="998" y="1094"/>
                <a:ext cx="47" cy="47"/>
              </a:xfrm>
              <a:prstGeom prst="ellipse">
                <a:avLst/>
              </a:prstGeom>
              <a:solidFill>
                <a:srgbClr val="800080"/>
              </a:solidFill>
              <a:ln w="12700" cap="sq">
                <a:solidFill>
                  <a:srgbClr val="80008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50" name="Oval 7"/>
              <p:cNvSpPr>
                <a:spLocks noChangeArrowheads="1"/>
              </p:cNvSpPr>
              <p:nvPr/>
            </p:nvSpPr>
            <p:spPr bwMode="auto">
              <a:xfrm>
                <a:off x="1145" y="1935"/>
                <a:ext cx="47" cy="47"/>
              </a:xfrm>
              <a:prstGeom prst="ellipse">
                <a:avLst/>
              </a:prstGeom>
              <a:solidFill>
                <a:srgbClr val="800080"/>
              </a:solidFill>
              <a:ln w="12700" cap="sq">
                <a:solidFill>
                  <a:srgbClr val="80008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26643" name="Text Box 8"/>
            <p:cNvSpPr txBox="1">
              <a:spLocks noChangeArrowheads="1"/>
            </p:cNvSpPr>
            <p:nvPr/>
          </p:nvSpPr>
          <p:spPr bwMode="auto">
            <a:xfrm>
              <a:off x="1825" y="1210"/>
              <a:ext cx="243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kumimoji="0" lang="en-US" altLang="zh-TW" sz="2400">
                  <a:latin typeface="Arial" charset="0"/>
                </a:rPr>
                <a:t>Raw Data (Positional Data)</a:t>
              </a:r>
            </a:p>
          </p:txBody>
        </p:sp>
        <p:sp>
          <p:nvSpPr>
            <p:cNvPr id="26644" name="Line 9"/>
            <p:cNvSpPr>
              <a:spLocks noChangeShapeType="1"/>
            </p:cNvSpPr>
            <p:nvPr/>
          </p:nvSpPr>
          <p:spPr bwMode="auto">
            <a:xfrm flipH="1" flipV="1">
              <a:off x="1582" y="521"/>
              <a:ext cx="347" cy="6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645" name="Line 10"/>
            <p:cNvSpPr>
              <a:spLocks noChangeShapeType="1"/>
            </p:cNvSpPr>
            <p:nvPr/>
          </p:nvSpPr>
          <p:spPr bwMode="auto">
            <a:xfrm flipH="1" flipV="1">
              <a:off x="1130" y="1147"/>
              <a:ext cx="639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646" name="Line 11"/>
            <p:cNvSpPr>
              <a:spLocks noChangeShapeType="1"/>
            </p:cNvSpPr>
            <p:nvPr/>
          </p:nvSpPr>
          <p:spPr bwMode="auto">
            <a:xfrm flipH="1">
              <a:off x="1230" y="1450"/>
              <a:ext cx="612" cy="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</p:grpSp>
      <p:grpSp>
        <p:nvGrpSpPr>
          <p:cNvPr id="26628" name="Group 12"/>
          <p:cNvGrpSpPr>
            <a:grpSpLocks/>
          </p:cNvGrpSpPr>
          <p:nvPr/>
        </p:nvGrpSpPr>
        <p:grpSpPr bwMode="auto">
          <a:xfrm>
            <a:off x="2941638" y="3270250"/>
            <a:ext cx="5308600" cy="2944813"/>
            <a:chOff x="1853" y="1893"/>
            <a:chExt cx="3344" cy="1855"/>
          </a:xfrm>
        </p:grpSpPr>
        <p:grpSp>
          <p:nvGrpSpPr>
            <p:cNvPr id="26630" name="Group 13"/>
            <p:cNvGrpSpPr>
              <a:grpSpLocks/>
            </p:cNvGrpSpPr>
            <p:nvPr/>
          </p:nvGrpSpPr>
          <p:grpSpPr bwMode="auto">
            <a:xfrm>
              <a:off x="3464" y="2111"/>
              <a:ext cx="1733" cy="1637"/>
              <a:chOff x="3080" y="2084"/>
              <a:chExt cx="1733" cy="1637"/>
            </a:xfrm>
          </p:grpSpPr>
          <p:sp>
            <p:nvSpPr>
              <p:cNvPr id="26633" name="Freeform 14"/>
              <p:cNvSpPr>
                <a:spLocks/>
              </p:cNvSpPr>
              <p:nvPr/>
            </p:nvSpPr>
            <p:spPr bwMode="auto">
              <a:xfrm>
                <a:off x="3080" y="2084"/>
                <a:ext cx="879" cy="1615"/>
              </a:xfrm>
              <a:custGeom>
                <a:avLst/>
                <a:gdLst>
                  <a:gd name="T0" fmla="*/ 450 w 879"/>
                  <a:gd name="T1" fmla="*/ 124 h 1615"/>
                  <a:gd name="T2" fmla="*/ 354 w 879"/>
                  <a:gd name="T3" fmla="*/ 274 h 1615"/>
                  <a:gd name="T4" fmla="*/ 195 w 879"/>
                  <a:gd name="T5" fmla="*/ 499 h 1615"/>
                  <a:gd name="T6" fmla="*/ 72 w 879"/>
                  <a:gd name="T7" fmla="*/ 778 h 1615"/>
                  <a:gd name="T8" fmla="*/ 66 w 879"/>
                  <a:gd name="T9" fmla="*/ 907 h 1615"/>
                  <a:gd name="T10" fmla="*/ 312 w 879"/>
                  <a:gd name="T11" fmla="*/ 1615 h 1615"/>
                  <a:gd name="T12" fmla="*/ 453 w 879"/>
                  <a:gd name="T13" fmla="*/ 1489 h 1615"/>
                  <a:gd name="T14" fmla="*/ 450 w 879"/>
                  <a:gd name="T15" fmla="*/ 1048 h 1615"/>
                  <a:gd name="T16" fmla="*/ 456 w 879"/>
                  <a:gd name="T17" fmla="*/ 952 h 1615"/>
                  <a:gd name="T18" fmla="*/ 684 w 879"/>
                  <a:gd name="T19" fmla="*/ 640 h 1615"/>
                  <a:gd name="T20" fmla="*/ 792 w 879"/>
                  <a:gd name="T21" fmla="*/ 514 h 1615"/>
                  <a:gd name="T22" fmla="*/ 867 w 879"/>
                  <a:gd name="T23" fmla="*/ 331 h 1615"/>
                  <a:gd name="T24" fmla="*/ 876 w 879"/>
                  <a:gd name="T25" fmla="*/ 220 h 1615"/>
                  <a:gd name="T26" fmla="*/ 870 w 879"/>
                  <a:gd name="T27" fmla="*/ 100 h 1615"/>
                  <a:gd name="T28" fmla="*/ 837 w 879"/>
                  <a:gd name="T29" fmla="*/ 52 h 1615"/>
                  <a:gd name="T30" fmla="*/ 780 w 879"/>
                  <a:gd name="T31" fmla="*/ 34 h 1615"/>
                  <a:gd name="T32" fmla="*/ 672 w 879"/>
                  <a:gd name="T33" fmla="*/ 4 h 1615"/>
                  <a:gd name="T34" fmla="*/ 600 w 879"/>
                  <a:gd name="T35" fmla="*/ 4 h 1615"/>
                  <a:gd name="T36" fmla="*/ 450 w 879"/>
                  <a:gd name="T37" fmla="*/ 124 h 161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79"/>
                  <a:gd name="T58" fmla="*/ 0 h 1615"/>
                  <a:gd name="T59" fmla="*/ 879 w 879"/>
                  <a:gd name="T60" fmla="*/ 1615 h 161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79" h="1615">
                    <a:moveTo>
                      <a:pt x="450" y="124"/>
                    </a:moveTo>
                    <a:cubicBezTo>
                      <a:pt x="422" y="156"/>
                      <a:pt x="380" y="241"/>
                      <a:pt x="354" y="274"/>
                    </a:cubicBezTo>
                    <a:cubicBezTo>
                      <a:pt x="336" y="297"/>
                      <a:pt x="261" y="406"/>
                      <a:pt x="195" y="499"/>
                    </a:cubicBezTo>
                    <a:cubicBezTo>
                      <a:pt x="105" y="688"/>
                      <a:pt x="153" y="509"/>
                      <a:pt x="72" y="778"/>
                    </a:cubicBezTo>
                    <a:cubicBezTo>
                      <a:pt x="70" y="814"/>
                      <a:pt x="66" y="871"/>
                      <a:pt x="66" y="907"/>
                    </a:cubicBezTo>
                    <a:cubicBezTo>
                      <a:pt x="66" y="1086"/>
                      <a:pt x="0" y="1584"/>
                      <a:pt x="312" y="1615"/>
                    </a:cubicBezTo>
                    <a:cubicBezTo>
                      <a:pt x="426" y="1612"/>
                      <a:pt x="409" y="1576"/>
                      <a:pt x="453" y="1489"/>
                    </a:cubicBezTo>
                    <a:cubicBezTo>
                      <a:pt x="476" y="1351"/>
                      <a:pt x="467" y="1182"/>
                      <a:pt x="450" y="1048"/>
                    </a:cubicBezTo>
                    <a:cubicBezTo>
                      <a:pt x="452" y="1016"/>
                      <a:pt x="448" y="983"/>
                      <a:pt x="456" y="952"/>
                    </a:cubicBezTo>
                    <a:cubicBezTo>
                      <a:pt x="487" y="829"/>
                      <a:pt x="604" y="732"/>
                      <a:pt x="684" y="640"/>
                    </a:cubicBezTo>
                    <a:cubicBezTo>
                      <a:pt x="736" y="580"/>
                      <a:pt x="738" y="592"/>
                      <a:pt x="792" y="514"/>
                    </a:cubicBezTo>
                    <a:cubicBezTo>
                      <a:pt x="810" y="475"/>
                      <a:pt x="855" y="379"/>
                      <a:pt x="867" y="331"/>
                    </a:cubicBezTo>
                    <a:cubicBezTo>
                      <a:pt x="879" y="284"/>
                      <a:pt x="876" y="220"/>
                      <a:pt x="876" y="220"/>
                    </a:cubicBezTo>
                    <a:cubicBezTo>
                      <a:pt x="874" y="180"/>
                      <a:pt x="873" y="140"/>
                      <a:pt x="870" y="100"/>
                    </a:cubicBezTo>
                    <a:cubicBezTo>
                      <a:pt x="869" y="88"/>
                      <a:pt x="846" y="61"/>
                      <a:pt x="837" y="52"/>
                    </a:cubicBezTo>
                    <a:cubicBezTo>
                      <a:pt x="834" y="49"/>
                      <a:pt x="790" y="37"/>
                      <a:pt x="780" y="34"/>
                    </a:cubicBezTo>
                    <a:cubicBezTo>
                      <a:pt x="704" y="12"/>
                      <a:pt x="777" y="22"/>
                      <a:pt x="672" y="4"/>
                    </a:cubicBezTo>
                    <a:cubicBezTo>
                      <a:pt x="660" y="2"/>
                      <a:pt x="612" y="0"/>
                      <a:pt x="600" y="4"/>
                    </a:cubicBezTo>
                    <a:cubicBezTo>
                      <a:pt x="585" y="9"/>
                      <a:pt x="462" y="114"/>
                      <a:pt x="450" y="124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34" name="Oval 15"/>
              <p:cNvSpPr>
                <a:spLocks noChangeArrowheads="1"/>
              </p:cNvSpPr>
              <p:nvPr/>
            </p:nvSpPr>
            <p:spPr bwMode="auto">
              <a:xfrm>
                <a:off x="3383" y="2790"/>
                <a:ext cx="47" cy="47"/>
              </a:xfrm>
              <a:prstGeom prst="ellipse">
                <a:avLst/>
              </a:prstGeom>
              <a:solidFill>
                <a:srgbClr val="0000FF"/>
              </a:solidFill>
              <a:ln w="12700" cap="sq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35" name="Oval 16"/>
              <p:cNvSpPr>
                <a:spLocks noChangeArrowheads="1"/>
              </p:cNvSpPr>
              <p:nvPr/>
            </p:nvSpPr>
            <p:spPr bwMode="auto">
              <a:xfrm>
                <a:off x="3800" y="2137"/>
                <a:ext cx="47" cy="47"/>
              </a:xfrm>
              <a:prstGeom prst="ellipse">
                <a:avLst/>
              </a:prstGeom>
              <a:solidFill>
                <a:srgbClr val="0000FF"/>
              </a:solidFill>
              <a:ln w="12700" cap="sq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36" name="Oval 17"/>
              <p:cNvSpPr>
                <a:spLocks noChangeArrowheads="1"/>
              </p:cNvSpPr>
              <p:nvPr/>
            </p:nvSpPr>
            <p:spPr bwMode="auto">
              <a:xfrm>
                <a:off x="3387" y="3626"/>
                <a:ext cx="47" cy="47"/>
              </a:xfrm>
              <a:prstGeom prst="ellipse">
                <a:avLst/>
              </a:prstGeom>
              <a:solidFill>
                <a:srgbClr val="0000FF"/>
              </a:solidFill>
              <a:ln w="12700" cap="sq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37" name="Text Box 18"/>
              <p:cNvSpPr txBox="1">
                <a:spLocks noChangeArrowheads="1"/>
              </p:cNvSpPr>
              <p:nvPr/>
            </p:nvSpPr>
            <p:spPr bwMode="auto">
              <a:xfrm>
                <a:off x="4157" y="2528"/>
                <a:ext cx="52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sm" len="lg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kumimoji="0" lang="en-US" altLang="zh-TW" sz="2400">
                    <a:latin typeface="Arial" charset="0"/>
                  </a:rPr>
                  <a:t>Joint</a:t>
                </a:r>
              </a:p>
            </p:txBody>
          </p:sp>
          <p:sp>
            <p:nvSpPr>
              <p:cNvPr id="26638" name="Line 19"/>
              <p:cNvSpPr>
                <a:spLocks noChangeShapeType="1"/>
              </p:cNvSpPr>
              <p:nvPr/>
            </p:nvSpPr>
            <p:spPr bwMode="auto">
              <a:xfrm flipH="1" flipV="1">
                <a:off x="3867" y="2194"/>
                <a:ext cx="339" cy="375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 type="triangl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639" name="Line 20"/>
              <p:cNvSpPr>
                <a:spLocks noChangeShapeType="1"/>
              </p:cNvSpPr>
              <p:nvPr/>
            </p:nvSpPr>
            <p:spPr bwMode="auto">
              <a:xfrm flipH="1">
                <a:off x="3525" y="2692"/>
                <a:ext cx="649" cy="156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 type="triangl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6640" name="Text Box 21"/>
              <p:cNvSpPr txBox="1">
                <a:spLocks noChangeArrowheads="1"/>
              </p:cNvSpPr>
              <p:nvPr/>
            </p:nvSpPr>
            <p:spPr bwMode="auto">
              <a:xfrm>
                <a:off x="3864" y="3433"/>
                <a:ext cx="94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sm" len="lg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kumimoji="0" lang="en-US" altLang="zh-TW" sz="2400">
                    <a:latin typeface="Arial" charset="0"/>
                  </a:rPr>
                  <a:t>End Point</a:t>
                </a:r>
              </a:p>
            </p:txBody>
          </p:sp>
          <p:sp>
            <p:nvSpPr>
              <p:cNvPr id="26641" name="Line 22"/>
              <p:cNvSpPr>
                <a:spLocks noChangeShapeType="1"/>
              </p:cNvSpPr>
              <p:nvPr/>
            </p:nvSpPr>
            <p:spPr bwMode="auto">
              <a:xfrm flipH="1">
                <a:off x="3456" y="3620"/>
                <a:ext cx="366" cy="28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 type="triangl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sp>
          <p:nvSpPr>
            <p:cNvPr id="26631" name="Line 23"/>
            <p:cNvSpPr>
              <a:spLocks noChangeShapeType="1"/>
            </p:cNvSpPr>
            <p:nvPr/>
          </p:nvSpPr>
          <p:spPr bwMode="auto">
            <a:xfrm>
              <a:off x="2121" y="1893"/>
              <a:ext cx="1262" cy="804"/>
            </a:xfrm>
            <a:prstGeom prst="line">
              <a:avLst/>
            </a:prstGeom>
            <a:noFill/>
            <a:ln w="190500">
              <a:solidFill>
                <a:schemeClr val="hlink"/>
              </a:solidFill>
              <a:round/>
              <a:headEnd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632" name="Text Box 24"/>
            <p:cNvSpPr txBox="1">
              <a:spLocks noChangeArrowheads="1"/>
            </p:cNvSpPr>
            <p:nvPr/>
          </p:nvSpPr>
          <p:spPr bwMode="auto">
            <a:xfrm>
              <a:off x="1853" y="2327"/>
              <a:ext cx="86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kumimoji="0" lang="en-US" altLang="zh-TW" sz="2400">
                  <a:latin typeface="Arial" charset="0"/>
                </a:rPr>
                <a:t>Bio-Data</a:t>
              </a:r>
            </a:p>
          </p:txBody>
        </p:sp>
      </p:grpSp>
      <p:sp>
        <p:nvSpPr>
          <p:cNvPr id="26629" name="スライド番号プレースホルダ 2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74C8E6E0-51E8-4A13-BD4C-64A7C2E59CE2}" type="slidenum">
              <a:rPr kumimoji="0" lang="en-US" altLang="ja-JP"/>
              <a:pPr eaLnBrk="1" hangingPunct="1"/>
              <a:t>43</a:t>
            </a:fld>
            <a:endParaRPr kumimoji="0" lang="en-US" altLang="ja-JP"/>
          </a:p>
        </p:txBody>
      </p:sp>
    </p:spTree>
    <p:extLst>
      <p:ext uri="{BB962C8B-B14F-4D97-AF65-F5344CB8AC3E}">
        <p14:creationId xmlns:p14="http://schemas.microsoft.com/office/powerpoint/2010/main" val="204873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タイトル 4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400" smtClean="0"/>
              <a:t>Bone-skin Implementation in Game</a:t>
            </a:r>
            <a:endParaRPr lang="ja-JP" altLang="en-US" sz="3400" smtClean="0"/>
          </a:p>
        </p:txBody>
      </p:sp>
      <p:grpSp>
        <p:nvGrpSpPr>
          <p:cNvPr id="27651" name="グループ化 45"/>
          <p:cNvGrpSpPr>
            <a:grpSpLocks/>
          </p:cNvGrpSpPr>
          <p:nvPr/>
        </p:nvGrpSpPr>
        <p:grpSpPr bwMode="auto">
          <a:xfrm>
            <a:off x="1000125" y="1357313"/>
            <a:ext cx="3001963" cy="3038475"/>
            <a:chOff x="1685925" y="771525"/>
            <a:chExt cx="3001963" cy="3038475"/>
          </a:xfrm>
        </p:grpSpPr>
        <p:sp>
          <p:nvSpPr>
            <p:cNvPr id="27681" name="Freeform 2"/>
            <p:cNvSpPr>
              <a:spLocks/>
            </p:cNvSpPr>
            <p:nvPr/>
          </p:nvSpPr>
          <p:spPr bwMode="auto">
            <a:xfrm>
              <a:off x="1685925" y="927100"/>
              <a:ext cx="1395413" cy="2563813"/>
            </a:xfrm>
            <a:custGeom>
              <a:avLst/>
              <a:gdLst>
                <a:gd name="T0" fmla="*/ 2147483647 w 879"/>
                <a:gd name="T1" fmla="*/ 2147483647 h 1615"/>
                <a:gd name="T2" fmla="*/ 2147483647 w 879"/>
                <a:gd name="T3" fmla="*/ 2147483647 h 1615"/>
                <a:gd name="T4" fmla="*/ 2147483647 w 879"/>
                <a:gd name="T5" fmla="*/ 2147483647 h 1615"/>
                <a:gd name="T6" fmla="*/ 2147483647 w 879"/>
                <a:gd name="T7" fmla="*/ 2147483647 h 1615"/>
                <a:gd name="T8" fmla="*/ 2147483647 w 879"/>
                <a:gd name="T9" fmla="*/ 2147483647 h 1615"/>
                <a:gd name="T10" fmla="*/ 2147483647 w 879"/>
                <a:gd name="T11" fmla="*/ 2147483647 h 1615"/>
                <a:gd name="T12" fmla="*/ 2147483647 w 879"/>
                <a:gd name="T13" fmla="*/ 2147483647 h 1615"/>
                <a:gd name="T14" fmla="*/ 2147483647 w 879"/>
                <a:gd name="T15" fmla="*/ 2147483647 h 1615"/>
                <a:gd name="T16" fmla="*/ 2147483647 w 879"/>
                <a:gd name="T17" fmla="*/ 2147483647 h 1615"/>
                <a:gd name="T18" fmla="*/ 2147483647 w 879"/>
                <a:gd name="T19" fmla="*/ 2147483647 h 1615"/>
                <a:gd name="T20" fmla="*/ 2147483647 w 879"/>
                <a:gd name="T21" fmla="*/ 2147483647 h 1615"/>
                <a:gd name="T22" fmla="*/ 2147483647 w 879"/>
                <a:gd name="T23" fmla="*/ 2147483647 h 1615"/>
                <a:gd name="T24" fmla="*/ 2147483647 w 879"/>
                <a:gd name="T25" fmla="*/ 2147483647 h 1615"/>
                <a:gd name="T26" fmla="*/ 2147483647 w 879"/>
                <a:gd name="T27" fmla="*/ 2147483647 h 1615"/>
                <a:gd name="T28" fmla="*/ 2147483647 w 879"/>
                <a:gd name="T29" fmla="*/ 2147483647 h 1615"/>
                <a:gd name="T30" fmla="*/ 2147483647 w 879"/>
                <a:gd name="T31" fmla="*/ 2147483647 h 1615"/>
                <a:gd name="T32" fmla="*/ 2147483647 w 879"/>
                <a:gd name="T33" fmla="*/ 2147483647 h 1615"/>
                <a:gd name="T34" fmla="*/ 2147483647 w 879"/>
                <a:gd name="T35" fmla="*/ 2147483647 h 1615"/>
                <a:gd name="T36" fmla="*/ 2147483647 w 879"/>
                <a:gd name="T37" fmla="*/ 2147483647 h 16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79"/>
                <a:gd name="T58" fmla="*/ 0 h 1615"/>
                <a:gd name="T59" fmla="*/ 879 w 879"/>
                <a:gd name="T60" fmla="*/ 1615 h 16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79" h="1615">
                  <a:moveTo>
                    <a:pt x="450" y="124"/>
                  </a:moveTo>
                  <a:cubicBezTo>
                    <a:pt x="422" y="156"/>
                    <a:pt x="380" y="241"/>
                    <a:pt x="354" y="274"/>
                  </a:cubicBezTo>
                  <a:cubicBezTo>
                    <a:pt x="336" y="297"/>
                    <a:pt x="261" y="406"/>
                    <a:pt x="195" y="499"/>
                  </a:cubicBezTo>
                  <a:cubicBezTo>
                    <a:pt x="105" y="688"/>
                    <a:pt x="153" y="509"/>
                    <a:pt x="72" y="778"/>
                  </a:cubicBezTo>
                  <a:cubicBezTo>
                    <a:pt x="70" y="814"/>
                    <a:pt x="66" y="871"/>
                    <a:pt x="66" y="907"/>
                  </a:cubicBezTo>
                  <a:cubicBezTo>
                    <a:pt x="66" y="1086"/>
                    <a:pt x="0" y="1584"/>
                    <a:pt x="312" y="1615"/>
                  </a:cubicBezTo>
                  <a:cubicBezTo>
                    <a:pt x="426" y="1612"/>
                    <a:pt x="409" y="1576"/>
                    <a:pt x="453" y="1489"/>
                  </a:cubicBezTo>
                  <a:cubicBezTo>
                    <a:pt x="476" y="1351"/>
                    <a:pt x="467" y="1182"/>
                    <a:pt x="450" y="1048"/>
                  </a:cubicBezTo>
                  <a:cubicBezTo>
                    <a:pt x="452" y="1016"/>
                    <a:pt x="448" y="983"/>
                    <a:pt x="456" y="952"/>
                  </a:cubicBezTo>
                  <a:cubicBezTo>
                    <a:pt x="487" y="829"/>
                    <a:pt x="604" y="732"/>
                    <a:pt x="684" y="640"/>
                  </a:cubicBezTo>
                  <a:cubicBezTo>
                    <a:pt x="736" y="580"/>
                    <a:pt x="738" y="592"/>
                    <a:pt x="792" y="514"/>
                  </a:cubicBezTo>
                  <a:cubicBezTo>
                    <a:pt x="810" y="475"/>
                    <a:pt x="855" y="379"/>
                    <a:pt x="867" y="331"/>
                  </a:cubicBezTo>
                  <a:cubicBezTo>
                    <a:pt x="879" y="284"/>
                    <a:pt x="876" y="220"/>
                    <a:pt x="876" y="220"/>
                  </a:cubicBezTo>
                  <a:cubicBezTo>
                    <a:pt x="874" y="180"/>
                    <a:pt x="873" y="140"/>
                    <a:pt x="870" y="100"/>
                  </a:cubicBezTo>
                  <a:cubicBezTo>
                    <a:pt x="869" y="88"/>
                    <a:pt x="846" y="61"/>
                    <a:pt x="837" y="52"/>
                  </a:cubicBezTo>
                  <a:cubicBezTo>
                    <a:pt x="834" y="49"/>
                    <a:pt x="790" y="37"/>
                    <a:pt x="780" y="34"/>
                  </a:cubicBezTo>
                  <a:cubicBezTo>
                    <a:pt x="704" y="12"/>
                    <a:pt x="777" y="22"/>
                    <a:pt x="672" y="4"/>
                  </a:cubicBezTo>
                  <a:cubicBezTo>
                    <a:pt x="660" y="2"/>
                    <a:pt x="612" y="0"/>
                    <a:pt x="600" y="4"/>
                  </a:cubicBezTo>
                  <a:cubicBezTo>
                    <a:pt x="585" y="9"/>
                    <a:pt x="462" y="114"/>
                    <a:pt x="450" y="12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682" name="Line 3"/>
            <p:cNvSpPr>
              <a:spLocks noChangeShapeType="1"/>
            </p:cNvSpPr>
            <p:nvPr/>
          </p:nvSpPr>
          <p:spPr bwMode="auto">
            <a:xfrm flipV="1">
              <a:off x="2159000" y="771525"/>
              <a:ext cx="914400" cy="1319213"/>
            </a:xfrm>
            <a:prstGeom prst="line">
              <a:avLst/>
            </a:prstGeom>
            <a:noFill/>
            <a:ln w="38100" cap="sq">
              <a:solidFill>
                <a:srgbClr val="00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683" name="Line 4"/>
            <p:cNvSpPr>
              <a:spLocks noChangeShapeType="1"/>
            </p:cNvSpPr>
            <p:nvPr/>
          </p:nvSpPr>
          <p:spPr bwMode="auto">
            <a:xfrm>
              <a:off x="2197100" y="2071688"/>
              <a:ext cx="11113" cy="1738312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684" name="Oval 5"/>
            <p:cNvSpPr>
              <a:spLocks noChangeArrowheads="1"/>
            </p:cNvSpPr>
            <p:nvPr/>
          </p:nvSpPr>
          <p:spPr bwMode="auto">
            <a:xfrm>
              <a:off x="2166938" y="2047875"/>
              <a:ext cx="74612" cy="74613"/>
            </a:xfrm>
            <a:prstGeom prst="ellipse">
              <a:avLst/>
            </a:prstGeom>
            <a:solidFill>
              <a:srgbClr val="0000FF"/>
            </a:solidFill>
            <a:ln w="12700" cap="sq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685" name="Oval 6"/>
            <p:cNvSpPr>
              <a:spLocks noChangeArrowheads="1"/>
            </p:cNvSpPr>
            <p:nvPr/>
          </p:nvSpPr>
          <p:spPr bwMode="auto">
            <a:xfrm>
              <a:off x="2828925" y="1011238"/>
              <a:ext cx="74613" cy="74612"/>
            </a:xfrm>
            <a:prstGeom prst="ellipse">
              <a:avLst/>
            </a:prstGeom>
            <a:solidFill>
              <a:srgbClr val="0000FF"/>
            </a:solidFill>
            <a:ln w="12700" cap="sq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686" name="Oval 7"/>
            <p:cNvSpPr>
              <a:spLocks noChangeArrowheads="1"/>
            </p:cNvSpPr>
            <p:nvPr/>
          </p:nvSpPr>
          <p:spPr bwMode="auto">
            <a:xfrm>
              <a:off x="2173288" y="3375025"/>
              <a:ext cx="74612" cy="74613"/>
            </a:xfrm>
            <a:prstGeom prst="ellipse">
              <a:avLst/>
            </a:prstGeom>
            <a:solidFill>
              <a:srgbClr val="0000FF"/>
            </a:solidFill>
            <a:ln w="12700" cap="sq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687" name="Text Box 8"/>
            <p:cNvSpPr txBox="1">
              <a:spLocks noChangeArrowheads="1"/>
            </p:cNvSpPr>
            <p:nvPr/>
          </p:nvSpPr>
          <p:spPr bwMode="auto">
            <a:xfrm>
              <a:off x="3163888" y="2227263"/>
              <a:ext cx="1524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kumimoji="0" lang="en-US" altLang="zh-TW" sz="2400">
                  <a:latin typeface="Arial" charset="0"/>
                </a:rPr>
                <a:t>Skeletons</a:t>
              </a:r>
            </a:p>
          </p:txBody>
        </p:sp>
        <p:sp>
          <p:nvSpPr>
            <p:cNvPr id="27688" name="Line 9"/>
            <p:cNvSpPr>
              <a:spLocks noChangeShapeType="1"/>
            </p:cNvSpPr>
            <p:nvPr/>
          </p:nvSpPr>
          <p:spPr bwMode="auto">
            <a:xfrm flipH="1" flipV="1">
              <a:off x="2703513" y="1638300"/>
              <a:ext cx="538162" cy="595313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7689" name="Line 10"/>
            <p:cNvSpPr>
              <a:spLocks noChangeShapeType="1"/>
            </p:cNvSpPr>
            <p:nvPr/>
          </p:nvSpPr>
          <p:spPr bwMode="auto">
            <a:xfrm flipH="1">
              <a:off x="2116138" y="2516188"/>
              <a:ext cx="1030287" cy="24765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</p:grpSp>
      <p:grpSp>
        <p:nvGrpSpPr>
          <p:cNvPr id="27652" name="Group 11"/>
          <p:cNvGrpSpPr>
            <a:grpSpLocks/>
          </p:cNvGrpSpPr>
          <p:nvPr/>
        </p:nvGrpSpPr>
        <p:grpSpPr bwMode="auto">
          <a:xfrm>
            <a:off x="3122613" y="2492375"/>
            <a:ext cx="5164137" cy="4008438"/>
            <a:chOff x="2328" y="1406"/>
            <a:chExt cx="3253" cy="2525"/>
          </a:xfrm>
        </p:grpSpPr>
        <p:sp>
          <p:nvSpPr>
            <p:cNvPr id="27654" name="Freeform 12"/>
            <p:cNvSpPr>
              <a:spLocks/>
            </p:cNvSpPr>
            <p:nvPr/>
          </p:nvSpPr>
          <p:spPr bwMode="auto">
            <a:xfrm>
              <a:off x="3829" y="2130"/>
              <a:ext cx="879" cy="1615"/>
            </a:xfrm>
            <a:custGeom>
              <a:avLst/>
              <a:gdLst>
                <a:gd name="T0" fmla="*/ 450 w 879"/>
                <a:gd name="T1" fmla="*/ 124 h 1615"/>
                <a:gd name="T2" fmla="*/ 354 w 879"/>
                <a:gd name="T3" fmla="*/ 274 h 1615"/>
                <a:gd name="T4" fmla="*/ 195 w 879"/>
                <a:gd name="T5" fmla="*/ 499 h 1615"/>
                <a:gd name="T6" fmla="*/ 72 w 879"/>
                <a:gd name="T7" fmla="*/ 778 h 1615"/>
                <a:gd name="T8" fmla="*/ 66 w 879"/>
                <a:gd name="T9" fmla="*/ 907 h 1615"/>
                <a:gd name="T10" fmla="*/ 312 w 879"/>
                <a:gd name="T11" fmla="*/ 1615 h 1615"/>
                <a:gd name="T12" fmla="*/ 453 w 879"/>
                <a:gd name="T13" fmla="*/ 1489 h 1615"/>
                <a:gd name="T14" fmla="*/ 450 w 879"/>
                <a:gd name="T15" fmla="*/ 1048 h 1615"/>
                <a:gd name="T16" fmla="*/ 456 w 879"/>
                <a:gd name="T17" fmla="*/ 952 h 1615"/>
                <a:gd name="T18" fmla="*/ 684 w 879"/>
                <a:gd name="T19" fmla="*/ 640 h 1615"/>
                <a:gd name="T20" fmla="*/ 792 w 879"/>
                <a:gd name="T21" fmla="*/ 514 h 1615"/>
                <a:gd name="T22" fmla="*/ 867 w 879"/>
                <a:gd name="T23" fmla="*/ 331 h 1615"/>
                <a:gd name="T24" fmla="*/ 876 w 879"/>
                <a:gd name="T25" fmla="*/ 220 h 1615"/>
                <a:gd name="T26" fmla="*/ 870 w 879"/>
                <a:gd name="T27" fmla="*/ 100 h 1615"/>
                <a:gd name="T28" fmla="*/ 837 w 879"/>
                <a:gd name="T29" fmla="*/ 52 h 1615"/>
                <a:gd name="T30" fmla="*/ 780 w 879"/>
                <a:gd name="T31" fmla="*/ 34 h 1615"/>
                <a:gd name="T32" fmla="*/ 672 w 879"/>
                <a:gd name="T33" fmla="*/ 4 h 1615"/>
                <a:gd name="T34" fmla="*/ 600 w 879"/>
                <a:gd name="T35" fmla="*/ 4 h 1615"/>
                <a:gd name="T36" fmla="*/ 450 w 879"/>
                <a:gd name="T37" fmla="*/ 124 h 16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79"/>
                <a:gd name="T58" fmla="*/ 0 h 1615"/>
                <a:gd name="T59" fmla="*/ 879 w 879"/>
                <a:gd name="T60" fmla="*/ 1615 h 16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79" h="1615">
                  <a:moveTo>
                    <a:pt x="450" y="124"/>
                  </a:moveTo>
                  <a:cubicBezTo>
                    <a:pt x="422" y="156"/>
                    <a:pt x="380" y="241"/>
                    <a:pt x="354" y="274"/>
                  </a:cubicBezTo>
                  <a:cubicBezTo>
                    <a:pt x="336" y="297"/>
                    <a:pt x="261" y="406"/>
                    <a:pt x="195" y="499"/>
                  </a:cubicBezTo>
                  <a:cubicBezTo>
                    <a:pt x="105" y="688"/>
                    <a:pt x="153" y="509"/>
                    <a:pt x="72" y="778"/>
                  </a:cubicBezTo>
                  <a:cubicBezTo>
                    <a:pt x="70" y="814"/>
                    <a:pt x="66" y="871"/>
                    <a:pt x="66" y="907"/>
                  </a:cubicBezTo>
                  <a:cubicBezTo>
                    <a:pt x="66" y="1086"/>
                    <a:pt x="0" y="1584"/>
                    <a:pt x="312" y="1615"/>
                  </a:cubicBezTo>
                  <a:cubicBezTo>
                    <a:pt x="426" y="1612"/>
                    <a:pt x="409" y="1576"/>
                    <a:pt x="453" y="1489"/>
                  </a:cubicBezTo>
                  <a:cubicBezTo>
                    <a:pt x="476" y="1351"/>
                    <a:pt x="467" y="1182"/>
                    <a:pt x="450" y="1048"/>
                  </a:cubicBezTo>
                  <a:cubicBezTo>
                    <a:pt x="452" y="1016"/>
                    <a:pt x="448" y="983"/>
                    <a:pt x="456" y="952"/>
                  </a:cubicBezTo>
                  <a:cubicBezTo>
                    <a:pt x="487" y="829"/>
                    <a:pt x="604" y="732"/>
                    <a:pt x="684" y="640"/>
                  </a:cubicBezTo>
                  <a:cubicBezTo>
                    <a:pt x="736" y="580"/>
                    <a:pt x="738" y="592"/>
                    <a:pt x="792" y="514"/>
                  </a:cubicBezTo>
                  <a:cubicBezTo>
                    <a:pt x="810" y="475"/>
                    <a:pt x="855" y="379"/>
                    <a:pt x="867" y="331"/>
                  </a:cubicBezTo>
                  <a:cubicBezTo>
                    <a:pt x="879" y="284"/>
                    <a:pt x="876" y="220"/>
                    <a:pt x="876" y="220"/>
                  </a:cubicBezTo>
                  <a:cubicBezTo>
                    <a:pt x="874" y="180"/>
                    <a:pt x="873" y="140"/>
                    <a:pt x="870" y="100"/>
                  </a:cubicBezTo>
                  <a:cubicBezTo>
                    <a:pt x="869" y="88"/>
                    <a:pt x="846" y="61"/>
                    <a:pt x="837" y="52"/>
                  </a:cubicBezTo>
                  <a:cubicBezTo>
                    <a:pt x="834" y="49"/>
                    <a:pt x="790" y="37"/>
                    <a:pt x="780" y="34"/>
                  </a:cubicBezTo>
                  <a:cubicBezTo>
                    <a:pt x="704" y="12"/>
                    <a:pt x="777" y="22"/>
                    <a:pt x="672" y="4"/>
                  </a:cubicBezTo>
                  <a:cubicBezTo>
                    <a:pt x="660" y="2"/>
                    <a:pt x="612" y="0"/>
                    <a:pt x="600" y="4"/>
                  </a:cubicBezTo>
                  <a:cubicBezTo>
                    <a:pt x="585" y="9"/>
                    <a:pt x="462" y="114"/>
                    <a:pt x="450" y="124"/>
                  </a:cubicBezTo>
                  <a:close/>
                </a:path>
              </a:pathLst>
            </a:cu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655" name="Oval 13"/>
            <p:cNvSpPr>
              <a:spLocks noChangeArrowheads="1"/>
            </p:cNvSpPr>
            <p:nvPr/>
          </p:nvSpPr>
          <p:spPr bwMode="auto">
            <a:xfrm>
              <a:off x="4258" y="2407"/>
              <a:ext cx="47" cy="47"/>
            </a:xfrm>
            <a:prstGeom prst="ellipse">
              <a:avLst/>
            </a:prstGeom>
            <a:solidFill>
              <a:srgbClr val="00FF00"/>
            </a:solidFill>
            <a:ln w="12700" cap="sq">
              <a:solidFill>
                <a:srgbClr val="00FF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656" name="Oval 14"/>
            <p:cNvSpPr>
              <a:spLocks noChangeArrowheads="1"/>
            </p:cNvSpPr>
            <p:nvPr/>
          </p:nvSpPr>
          <p:spPr bwMode="auto">
            <a:xfrm>
              <a:off x="4429" y="2545"/>
              <a:ext cx="47" cy="47"/>
            </a:xfrm>
            <a:prstGeom prst="ellipse">
              <a:avLst/>
            </a:prstGeom>
            <a:solidFill>
              <a:srgbClr val="00FF00"/>
            </a:solidFill>
            <a:ln w="12700" cap="sq">
              <a:solidFill>
                <a:srgbClr val="00FF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657" name="Oval 15"/>
            <p:cNvSpPr>
              <a:spLocks noChangeArrowheads="1"/>
            </p:cNvSpPr>
            <p:nvPr/>
          </p:nvSpPr>
          <p:spPr bwMode="auto">
            <a:xfrm>
              <a:off x="4054" y="2716"/>
              <a:ext cx="47" cy="47"/>
            </a:xfrm>
            <a:prstGeom prst="ellipse">
              <a:avLst/>
            </a:prstGeom>
            <a:solidFill>
              <a:srgbClr val="00FF00"/>
            </a:solidFill>
            <a:ln w="12700" cap="sq">
              <a:solidFill>
                <a:srgbClr val="00FF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658" name="Oval 16"/>
            <p:cNvSpPr>
              <a:spLocks noChangeArrowheads="1"/>
            </p:cNvSpPr>
            <p:nvPr/>
          </p:nvSpPr>
          <p:spPr bwMode="auto">
            <a:xfrm>
              <a:off x="3937" y="3223"/>
              <a:ext cx="47" cy="47"/>
            </a:xfrm>
            <a:prstGeom prst="ellipse">
              <a:avLst/>
            </a:prstGeom>
            <a:solidFill>
              <a:srgbClr val="FF3300"/>
            </a:solidFill>
            <a:ln w="12700" cap="sq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659" name="Oval 17"/>
            <p:cNvSpPr>
              <a:spLocks noChangeArrowheads="1"/>
            </p:cNvSpPr>
            <p:nvPr/>
          </p:nvSpPr>
          <p:spPr bwMode="auto">
            <a:xfrm>
              <a:off x="4228" y="2851"/>
              <a:ext cx="47" cy="47"/>
            </a:xfrm>
            <a:prstGeom prst="ellipse">
              <a:avLst/>
            </a:prstGeom>
            <a:solidFill>
              <a:srgbClr val="00FF00"/>
            </a:solidFill>
            <a:ln w="12700" cap="sq">
              <a:solidFill>
                <a:srgbClr val="00FF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660" name="Oval 18"/>
            <p:cNvSpPr>
              <a:spLocks noChangeArrowheads="1"/>
            </p:cNvSpPr>
            <p:nvPr/>
          </p:nvSpPr>
          <p:spPr bwMode="auto">
            <a:xfrm>
              <a:off x="4123" y="3313"/>
              <a:ext cx="47" cy="47"/>
            </a:xfrm>
            <a:prstGeom prst="ellipse">
              <a:avLst/>
            </a:prstGeom>
            <a:solidFill>
              <a:srgbClr val="FF3300"/>
            </a:solidFill>
            <a:ln w="12700" cap="sq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661" name="Oval 19"/>
            <p:cNvSpPr>
              <a:spLocks noChangeArrowheads="1"/>
            </p:cNvSpPr>
            <p:nvPr/>
          </p:nvSpPr>
          <p:spPr bwMode="auto">
            <a:xfrm>
              <a:off x="4369" y="2878"/>
              <a:ext cx="47" cy="47"/>
            </a:xfrm>
            <a:prstGeom prst="ellipse">
              <a:avLst/>
            </a:prstGeom>
            <a:solidFill>
              <a:srgbClr val="00FF00"/>
            </a:solidFill>
            <a:ln w="12700" cap="sq">
              <a:solidFill>
                <a:srgbClr val="00FF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662" name="Oval 20"/>
            <p:cNvSpPr>
              <a:spLocks noChangeArrowheads="1"/>
            </p:cNvSpPr>
            <p:nvPr/>
          </p:nvSpPr>
          <p:spPr bwMode="auto">
            <a:xfrm>
              <a:off x="4609" y="2602"/>
              <a:ext cx="47" cy="47"/>
            </a:xfrm>
            <a:prstGeom prst="ellipse">
              <a:avLst/>
            </a:prstGeom>
            <a:solidFill>
              <a:srgbClr val="00FF00"/>
            </a:solidFill>
            <a:ln w="12700" cap="sq">
              <a:solidFill>
                <a:srgbClr val="00FF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663" name="Oval 21"/>
            <p:cNvSpPr>
              <a:spLocks noChangeArrowheads="1"/>
            </p:cNvSpPr>
            <p:nvPr/>
          </p:nvSpPr>
          <p:spPr bwMode="auto">
            <a:xfrm>
              <a:off x="4264" y="3301"/>
              <a:ext cx="47" cy="47"/>
            </a:xfrm>
            <a:prstGeom prst="ellipse">
              <a:avLst/>
            </a:prstGeom>
            <a:solidFill>
              <a:srgbClr val="FF3300"/>
            </a:solidFill>
            <a:ln w="12700" cap="sq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664" name="Oval 22"/>
            <p:cNvSpPr>
              <a:spLocks noChangeArrowheads="1"/>
            </p:cNvSpPr>
            <p:nvPr/>
          </p:nvSpPr>
          <p:spPr bwMode="auto">
            <a:xfrm>
              <a:off x="4018" y="3691"/>
              <a:ext cx="47" cy="47"/>
            </a:xfrm>
            <a:prstGeom prst="ellipse">
              <a:avLst/>
            </a:prstGeom>
            <a:solidFill>
              <a:srgbClr val="FF3300"/>
            </a:solidFill>
            <a:ln w="12700" cap="sq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665" name="Oval 23"/>
            <p:cNvSpPr>
              <a:spLocks noChangeArrowheads="1"/>
            </p:cNvSpPr>
            <p:nvPr/>
          </p:nvSpPr>
          <p:spPr bwMode="auto">
            <a:xfrm>
              <a:off x="4135" y="3718"/>
              <a:ext cx="47" cy="47"/>
            </a:xfrm>
            <a:prstGeom prst="ellipse">
              <a:avLst/>
            </a:prstGeom>
            <a:solidFill>
              <a:srgbClr val="FF3300"/>
            </a:solidFill>
            <a:ln w="12700" cap="sq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666" name="Oval 24"/>
            <p:cNvSpPr>
              <a:spLocks noChangeArrowheads="1"/>
            </p:cNvSpPr>
            <p:nvPr/>
          </p:nvSpPr>
          <p:spPr bwMode="auto">
            <a:xfrm>
              <a:off x="4630" y="2152"/>
              <a:ext cx="47" cy="47"/>
            </a:xfrm>
            <a:prstGeom prst="ellipse">
              <a:avLst/>
            </a:prstGeom>
            <a:solidFill>
              <a:srgbClr val="00FF00"/>
            </a:solidFill>
            <a:ln w="12700" cap="sq">
              <a:solidFill>
                <a:srgbClr val="00FF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667" name="Oval 25"/>
            <p:cNvSpPr>
              <a:spLocks noChangeArrowheads="1"/>
            </p:cNvSpPr>
            <p:nvPr/>
          </p:nvSpPr>
          <p:spPr bwMode="auto">
            <a:xfrm>
              <a:off x="4549" y="2125"/>
              <a:ext cx="47" cy="47"/>
            </a:xfrm>
            <a:prstGeom prst="ellipse">
              <a:avLst/>
            </a:prstGeom>
            <a:solidFill>
              <a:srgbClr val="00FF00"/>
            </a:solidFill>
            <a:ln w="12700" cap="sq">
              <a:solidFill>
                <a:srgbClr val="00FF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668" name="Oval 26"/>
            <p:cNvSpPr>
              <a:spLocks noChangeArrowheads="1"/>
            </p:cNvSpPr>
            <p:nvPr/>
          </p:nvSpPr>
          <p:spPr bwMode="auto">
            <a:xfrm>
              <a:off x="3865" y="3124"/>
              <a:ext cx="47" cy="47"/>
            </a:xfrm>
            <a:prstGeom prst="ellipse">
              <a:avLst/>
            </a:prstGeom>
            <a:solidFill>
              <a:srgbClr val="FF3300"/>
            </a:solidFill>
            <a:ln w="12700" cap="sq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669" name="Oval 27"/>
            <p:cNvSpPr>
              <a:spLocks noChangeArrowheads="1"/>
            </p:cNvSpPr>
            <p:nvPr/>
          </p:nvSpPr>
          <p:spPr bwMode="auto">
            <a:xfrm>
              <a:off x="3991" y="2623"/>
              <a:ext cx="47" cy="47"/>
            </a:xfrm>
            <a:prstGeom prst="ellipse">
              <a:avLst/>
            </a:prstGeom>
            <a:solidFill>
              <a:srgbClr val="00FF00"/>
            </a:solidFill>
            <a:ln w="12700" cap="sq">
              <a:solidFill>
                <a:srgbClr val="00FF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670" name="Oval 28"/>
            <p:cNvSpPr>
              <a:spLocks noChangeArrowheads="1"/>
            </p:cNvSpPr>
            <p:nvPr/>
          </p:nvSpPr>
          <p:spPr bwMode="auto">
            <a:xfrm>
              <a:off x="4198" y="2329"/>
              <a:ext cx="47" cy="47"/>
            </a:xfrm>
            <a:prstGeom prst="ellipse">
              <a:avLst/>
            </a:prstGeom>
            <a:solidFill>
              <a:srgbClr val="00CC00"/>
            </a:solidFill>
            <a:ln w="12700" cap="sq">
              <a:solidFill>
                <a:srgbClr val="00CC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671" name="Line 29"/>
            <p:cNvSpPr>
              <a:spLocks noChangeShapeType="1"/>
            </p:cNvSpPr>
            <p:nvPr/>
          </p:nvSpPr>
          <p:spPr bwMode="auto">
            <a:xfrm flipV="1">
              <a:off x="4135" y="2008"/>
              <a:ext cx="576" cy="840"/>
            </a:xfrm>
            <a:prstGeom prst="line">
              <a:avLst/>
            </a:prstGeom>
            <a:noFill/>
            <a:ln w="38100" cap="sq">
              <a:solidFill>
                <a:srgbClr val="00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672" name="Line 30"/>
            <p:cNvSpPr>
              <a:spLocks noChangeShapeType="1"/>
            </p:cNvSpPr>
            <p:nvPr/>
          </p:nvSpPr>
          <p:spPr bwMode="auto">
            <a:xfrm flipH="1">
              <a:off x="4093" y="2845"/>
              <a:ext cx="48" cy="1086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673" name="Text Box 31"/>
            <p:cNvSpPr txBox="1">
              <a:spLocks noChangeArrowheads="1"/>
            </p:cNvSpPr>
            <p:nvPr/>
          </p:nvSpPr>
          <p:spPr bwMode="auto">
            <a:xfrm>
              <a:off x="4691" y="1406"/>
              <a:ext cx="49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kumimoji="0" lang="en-US" altLang="zh-TW" sz="2400">
                  <a:solidFill>
                    <a:schemeClr val="tx2"/>
                  </a:solidFill>
                  <a:latin typeface="Arial" charset="0"/>
                </a:rPr>
                <a:t>Skin</a:t>
              </a:r>
            </a:p>
          </p:txBody>
        </p:sp>
        <p:sp>
          <p:nvSpPr>
            <p:cNvPr id="27674" name="Oval 32"/>
            <p:cNvSpPr>
              <a:spLocks noChangeArrowheads="1"/>
            </p:cNvSpPr>
            <p:nvPr/>
          </p:nvSpPr>
          <p:spPr bwMode="auto">
            <a:xfrm>
              <a:off x="4114" y="2827"/>
              <a:ext cx="47" cy="47"/>
            </a:xfrm>
            <a:prstGeom prst="ellipse">
              <a:avLst/>
            </a:prstGeom>
            <a:solidFill>
              <a:srgbClr val="0000FF"/>
            </a:solidFill>
            <a:ln w="12700" cap="sq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675" name="Text Box 33"/>
            <p:cNvSpPr txBox="1">
              <a:spLocks noChangeArrowheads="1"/>
            </p:cNvSpPr>
            <p:nvPr/>
          </p:nvSpPr>
          <p:spPr bwMode="auto">
            <a:xfrm>
              <a:off x="4621" y="3072"/>
              <a:ext cx="9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kumimoji="0" lang="en-US" altLang="zh-TW" sz="2400">
                  <a:latin typeface="Arial" charset="0"/>
                </a:rPr>
                <a:t>Skeletons</a:t>
              </a:r>
            </a:p>
          </p:txBody>
        </p:sp>
        <p:sp>
          <p:nvSpPr>
            <p:cNvPr id="27676" name="Line 34"/>
            <p:cNvSpPr>
              <a:spLocks noChangeShapeType="1"/>
            </p:cNvSpPr>
            <p:nvPr/>
          </p:nvSpPr>
          <p:spPr bwMode="auto">
            <a:xfrm flipH="1">
              <a:off x="4090" y="3291"/>
              <a:ext cx="585" cy="202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7677" name="Line 35"/>
            <p:cNvSpPr>
              <a:spLocks noChangeShapeType="1"/>
            </p:cNvSpPr>
            <p:nvPr/>
          </p:nvSpPr>
          <p:spPr bwMode="auto">
            <a:xfrm flipH="1" flipV="1">
              <a:off x="4313" y="2619"/>
              <a:ext cx="412" cy="467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7678" name="Line 36"/>
            <p:cNvSpPr>
              <a:spLocks noChangeShapeType="1"/>
            </p:cNvSpPr>
            <p:nvPr/>
          </p:nvSpPr>
          <p:spPr bwMode="auto">
            <a:xfrm>
              <a:off x="2633" y="1801"/>
              <a:ext cx="868" cy="722"/>
            </a:xfrm>
            <a:prstGeom prst="line">
              <a:avLst/>
            </a:prstGeom>
            <a:noFill/>
            <a:ln w="190500">
              <a:solidFill>
                <a:schemeClr val="hlink"/>
              </a:solidFill>
              <a:round/>
              <a:headEnd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7679" name="Line 37"/>
            <p:cNvSpPr>
              <a:spLocks noChangeShapeType="1"/>
            </p:cNvSpPr>
            <p:nvPr/>
          </p:nvSpPr>
          <p:spPr bwMode="auto">
            <a:xfrm flipH="1">
              <a:off x="4482" y="1682"/>
              <a:ext cx="266" cy="447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7680" name="Text Box 38"/>
            <p:cNvSpPr txBox="1">
              <a:spLocks noChangeArrowheads="1"/>
            </p:cNvSpPr>
            <p:nvPr/>
          </p:nvSpPr>
          <p:spPr bwMode="auto">
            <a:xfrm>
              <a:off x="2328" y="2400"/>
              <a:ext cx="100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kumimoji="0" lang="en-US" altLang="zh-TW" sz="2400">
                  <a:latin typeface="Arial" charset="0"/>
                </a:rPr>
                <a:t>Bone-Skin</a:t>
              </a:r>
            </a:p>
          </p:txBody>
        </p:sp>
      </p:grpSp>
      <p:sp>
        <p:nvSpPr>
          <p:cNvPr id="27653" name="スライド番号プレースホルダ 40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FF3F0069-B340-4BB1-9C01-48A7C31E3F99}" type="slidenum">
              <a:rPr kumimoji="0" lang="en-US" altLang="ja-JP"/>
              <a:pPr eaLnBrk="1" hangingPunct="1"/>
              <a:t>44</a:t>
            </a:fld>
            <a:endParaRPr kumimoji="0" lang="en-US" altLang="ja-JP"/>
          </a:p>
        </p:txBody>
      </p:sp>
    </p:spTree>
    <p:extLst>
      <p:ext uri="{BB962C8B-B14F-4D97-AF65-F5344CB8AC3E}">
        <p14:creationId xmlns:p14="http://schemas.microsoft.com/office/powerpoint/2010/main" val="354912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SC00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571500"/>
            <a:ext cx="3571875" cy="458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 descr="DSC000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577850"/>
            <a:ext cx="3848100" cy="288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 descr="DSC000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75" y="3597275"/>
            <a:ext cx="3789363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18A7A152-F7ED-47E3-8E3A-A981C29EDD32}" type="slidenum">
              <a:rPr kumimoji="0" lang="en-US" altLang="ja-JP"/>
              <a:pPr eaLnBrk="1" hangingPunct="1"/>
              <a:t>45</a:t>
            </a:fld>
            <a:endParaRPr kumimoji="0" lang="en-US" altLang="ja-JP"/>
          </a:p>
        </p:txBody>
      </p:sp>
    </p:spTree>
    <p:extLst>
      <p:ext uri="{BB962C8B-B14F-4D97-AF65-F5344CB8AC3E}">
        <p14:creationId xmlns:p14="http://schemas.microsoft.com/office/powerpoint/2010/main" val="266357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DSC000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417513"/>
            <a:ext cx="3111500" cy="41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483" name="Picture 3" descr="DSC0000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63" y="1243013"/>
            <a:ext cx="2906712" cy="387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484" name="Picture 4" descr="DSC000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452438"/>
            <a:ext cx="4546600" cy="341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485" name="Picture 5" descr="DSC000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317750"/>
            <a:ext cx="5064125" cy="379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486" name="Picture 6" descr="DSC000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3" y="904875"/>
            <a:ext cx="7423150" cy="55673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7" name="スライド番号プレースホルダ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8F894A7B-30A0-4855-BD12-505B585BADEC}" type="slidenum">
              <a:rPr kumimoji="0" lang="en-US" altLang="ja-JP"/>
              <a:pPr eaLnBrk="1" hangingPunct="1"/>
              <a:t>46</a:t>
            </a:fld>
            <a:endParaRPr kumimoji="0" lang="en-US" altLang="ja-JP"/>
          </a:p>
        </p:txBody>
      </p:sp>
    </p:spTree>
    <p:extLst>
      <p:ext uri="{BB962C8B-B14F-4D97-AF65-F5344CB8AC3E}">
        <p14:creationId xmlns:p14="http://schemas.microsoft.com/office/powerpoint/2010/main" val="242967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8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8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8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88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タイトル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Apply Motion for Characters</a:t>
            </a:r>
            <a:endParaRPr lang="ja-JP" altLang="en-US" smtClean="0"/>
          </a:p>
        </p:txBody>
      </p:sp>
      <p:sp>
        <p:nvSpPr>
          <p:cNvPr id="36867" name="コンテンツ プレースホルダ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Apply motion data on bones</a:t>
            </a:r>
            <a:endParaRPr lang="zh-TW" altLang="zh-TW" smtClean="0"/>
          </a:p>
        </p:txBody>
      </p:sp>
      <p:sp>
        <p:nvSpPr>
          <p:cNvPr id="36868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EA8B5879-9564-4C5B-9408-2D57B35158B6}" type="slidenum">
              <a:rPr kumimoji="0" lang="zh-TW" altLang="en-US"/>
              <a:pPr eaLnBrk="1" hangingPunct="1"/>
              <a:t>47</a:t>
            </a:fld>
            <a:endParaRPr kumimoji="0" lang="en-US" altLang="zh-TW"/>
          </a:p>
        </p:txBody>
      </p:sp>
      <p:sp>
        <p:nvSpPr>
          <p:cNvPr id="36869" name="Oval 3"/>
          <p:cNvSpPr>
            <a:spLocks noChangeArrowheads="1"/>
          </p:cNvSpPr>
          <p:nvPr/>
        </p:nvSpPr>
        <p:spPr bwMode="auto">
          <a:xfrm rot="3237948">
            <a:off x="3948907" y="2666206"/>
            <a:ext cx="433388" cy="1235075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 type="non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6870" name="Oval 4"/>
          <p:cNvSpPr>
            <a:spLocks noChangeArrowheads="1"/>
          </p:cNvSpPr>
          <p:nvPr/>
        </p:nvSpPr>
        <p:spPr bwMode="auto">
          <a:xfrm rot="1908174">
            <a:off x="3281363" y="3386138"/>
            <a:ext cx="433387" cy="1235075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 type="non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6871" name="Oval 5"/>
          <p:cNvSpPr>
            <a:spLocks noChangeArrowheads="1"/>
          </p:cNvSpPr>
          <p:nvPr/>
        </p:nvSpPr>
        <p:spPr bwMode="auto">
          <a:xfrm>
            <a:off x="3714750" y="3500438"/>
            <a:ext cx="104775" cy="136525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6872" name="Text Box 6"/>
          <p:cNvSpPr txBox="1">
            <a:spLocks noChangeArrowheads="1"/>
          </p:cNvSpPr>
          <p:nvPr/>
        </p:nvSpPr>
        <p:spPr bwMode="auto">
          <a:xfrm>
            <a:off x="4051300" y="3646488"/>
            <a:ext cx="39131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kumimoji="0" lang="en-US" altLang="zh-TW">
                <a:solidFill>
                  <a:schemeClr val="tx2"/>
                </a:solidFill>
                <a:latin typeface="Lucida Console" pitchFamily="49" charset="0"/>
              </a:rPr>
              <a:t>Joint = </a:t>
            </a:r>
            <a:r>
              <a:rPr kumimoji="0" lang="en-US" altLang="zh-TW">
                <a:solidFill>
                  <a:srgbClr val="FF0000"/>
                </a:solidFill>
                <a:latin typeface="Lucida Console" pitchFamily="49" charset="0"/>
              </a:rPr>
              <a:t>pivot(p</a:t>
            </a:r>
            <a:r>
              <a:rPr kumimoji="0" lang="en-US" altLang="zh-TW" baseline="-25000">
                <a:solidFill>
                  <a:srgbClr val="FF0000"/>
                </a:solidFill>
                <a:latin typeface="Lucida Console" pitchFamily="49" charset="0"/>
              </a:rPr>
              <a:t>x</a:t>
            </a:r>
            <a:r>
              <a:rPr kumimoji="0" lang="en-US" altLang="zh-TW">
                <a:solidFill>
                  <a:srgbClr val="FF0000"/>
                </a:solidFill>
                <a:latin typeface="Lucida Console" pitchFamily="49" charset="0"/>
              </a:rPr>
              <a:t>,p</a:t>
            </a:r>
            <a:r>
              <a:rPr kumimoji="0" lang="en-US" altLang="zh-TW" baseline="-25000">
                <a:solidFill>
                  <a:srgbClr val="FF0000"/>
                </a:solidFill>
                <a:latin typeface="Lucida Console" pitchFamily="49" charset="0"/>
              </a:rPr>
              <a:t>y</a:t>
            </a:r>
            <a:r>
              <a:rPr kumimoji="0" lang="en-US" altLang="zh-TW">
                <a:solidFill>
                  <a:srgbClr val="FF0000"/>
                </a:solidFill>
                <a:latin typeface="Lucida Console" pitchFamily="49" charset="0"/>
              </a:rPr>
              <a:t>,p</a:t>
            </a:r>
            <a:r>
              <a:rPr kumimoji="0" lang="en-US" altLang="zh-TW" baseline="-25000">
                <a:solidFill>
                  <a:srgbClr val="FF0000"/>
                </a:solidFill>
                <a:latin typeface="Lucida Console" pitchFamily="49" charset="0"/>
              </a:rPr>
              <a:t>z</a:t>
            </a:r>
            <a:r>
              <a:rPr kumimoji="0" lang="en-US" altLang="zh-TW">
                <a:solidFill>
                  <a:srgbClr val="FF0000"/>
                </a:solidFill>
                <a:latin typeface="Lucida Console" pitchFamily="49" charset="0"/>
              </a:rPr>
              <a:t>) in A</a:t>
            </a:r>
          </a:p>
        </p:txBody>
      </p:sp>
      <p:sp>
        <p:nvSpPr>
          <p:cNvPr id="36873" name="Text Box 7"/>
          <p:cNvSpPr txBox="1">
            <a:spLocks noChangeArrowheads="1"/>
          </p:cNvSpPr>
          <p:nvPr/>
        </p:nvSpPr>
        <p:spPr bwMode="auto">
          <a:xfrm>
            <a:off x="4097338" y="3043238"/>
            <a:ext cx="3222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kumimoji="0" lang="en-US" altLang="zh-TW">
                <a:solidFill>
                  <a:srgbClr val="FF3300"/>
                </a:solidFill>
                <a:latin typeface="Lucida Console" pitchFamily="49" charset="0"/>
              </a:rPr>
              <a:t>A</a:t>
            </a:r>
          </a:p>
        </p:txBody>
      </p:sp>
      <p:sp>
        <p:nvSpPr>
          <p:cNvPr id="36874" name="Text Box 8"/>
          <p:cNvSpPr txBox="1">
            <a:spLocks noChangeArrowheads="1"/>
          </p:cNvSpPr>
          <p:nvPr/>
        </p:nvSpPr>
        <p:spPr bwMode="auto">
          <a:xfrm>
            <a:off x="3228975" y="3929063"/>
            <a:ext cx="3222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kumimoji="0" lang="en-US" altLang="zh-TW">
                <a:solidFill>
                  <a:schemeClr val="tx2"/>
                </a:solidFill>
                <a:latin typeface="Lucida Console" pitchFamily="49" charset="0"/>
              </a:rPr>
              <a:t>B</a:t>
            </a:r>
          </a:p>
        </p:txBody>
      </p:sp>
      <p:sp>
        <p:nvSpPr>
          <p:cNvPr id="36875" name="Oval 9"/>
          <p:cNvSpPr>
            <a:spLocks noChangeArrowheads="1"/>
          </p:cNvSpPr>
          <p:nvPr/>
        </p:nvSpPr>
        <p:spPr bwMode="auto">
          <a:xfrm>
            <a:off x="4508500" y="2930525"/>
            <a:ext cx="104775" cy="136525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6876" name="Text Box 10"/>
          <p:cNvSpPr txBox="1">
            <a:spLocks noChangeArrowheads="1"/>
          </p:cNvSpPr>
          <p:nvPr/>
        </p:nvSpPr>
        <p:spPr bwMode="auto">
          <a:xfrm>
            <a:off x="3517900" y="2357438"/>
            <a:ext cx="2098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kumimoji="0" lang="en-US" altLang="zh-TW">
                <a:solidFill>
                  <a:srgbClr val="FF3300"/>
                </a:solidFill>
                <a:latin typeface="Lucida Console" pitchFamily="49" charset="0"/>
              </a:rPr>
              <a:t>(x,y,z,</a:t>
            </a:r>
            <a:r>
              <a:rPr kumimoji="0" lang="en-US" altLang="zh-TW">
                <a:solidFill>
                  <a:srgbClr val="FF3300"/>
                </a:solidFill>
                <a:latin typeface="Symbol" pitchFamily="18" charset="2"/>
              </a:rPr>
              <a:t>q</a:t>
            </a:r>
            <a:r>
              <a:rPr kumimoji="0" lang="en-US" altLang="zh-TW">
                <a:solidFill>
                  <a:srgbClr val="FF3300"/>
                </a:solidFill>
                <a:latin typeface="Lucida Console" pitchFamily="49" charset="0"/>
              </a:rPr>
              <a:t>,axis)</a:t>
            </a:r>
          </a:p>
        </p:txBody>
      </p:sp>
      <p:sp>
        <p:nvSpPr>
          <p:cNvPr id="36877" name="Text Box 11"/>
          <p:cNvSpPr txBox="1">
            <a:spLocks noChangeArrowheads="1"/>
          </p:cNvSpPr>
          <p:nvPr/>
        </p:nvSpPr>
        <p:spPr bwMode="auto">
          <a:xfrm>
            <a:off x="2390775" y="3313113"/>
            <a:ext cx="1270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kumimoji="0" lang="en-US" altLang="zh-TW">
                <a:solidFill>
                  <a:schemeClr val="folHlink"/>
                </a:solidFill>
                <a:latin typeface="Lucida Console" pitchFamily="49" charset="0"/>
              </a:rPr>
              <a:t>(</a:t>
            </a:r>
            <a:r>
              <a:rPr kumimoji="0" lang="en-US" altLang="zh-TW">
                <a:solidFill>
                  <a:schemeClr val="folHlink"/>
                </a:solidFill>
                <a:latin typeface="Symbol" pitchFamily="18" charset="2"/>
              </a:rPr>
              <a:t>q</a:t>
            </a:r>
            <a:r>
              <a:rPr kumimoji="0" lang="en-US" altLang="zh-TW">
                <a:solidFill>
                  <a:schemeClr val="folHlink"/>
                </a:solidFill>
                <a:latin typeface="Lucida Console" pitchFamily="49" charset="0"/>
              </a:rPr>
              <a:t>,axis)</a:t>
            </a:r>
          </a:p>
        </p:txBody>
      </p:sp>
      <p:sp>
        <p:nvSpPr>
          <p:cNvPr id="36878" name="Line 12"/>
          <p:cNvSpPr>
            <a:spLocks noChangeShapeType="1"/>
          </p:cNvSpPr>
          <p:nvPr/>
        </p:nvSpPr>
        <p:spPr bwMode="auto">
          <a:xfrm flipH="1" flipV="1">
            <a:off x="3622675" y="3214688"/>
            <a:ext cx="127000" cy="338137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6879" name="Line 13"/>
          <p:cNvSpPr>
            <a:spLocks noChangeShapeType="1"/>
          </p:cNvSpPr>
          <p:nvPr/>
        </p:nvSpPr>
        <p:spPr bwMode="auto">
          <a:xfrm>
            <a:off x="3756025" y="3552825"/>
            <a:ext cx="319088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36880" name="Line 14"/>
          <p:cNvSpPr>
            <a:spLocks noChangeShapeType="1"/>
          </p:cNvSpPr>
          <p:nvPr/>
        </p:nvSpPr>
        <p:spPr bwMode="auto">
          <a:xfrm flipH="1">
            <a:off x="3502025" y="3551238"/>
            <a:ext cx="252413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36881" name="Line 15"/>
          <p:cNvSpPr>
            <a:spLocks noChangeShapeType="1"/>
          </p:cNvSpPr>
          <p:nvPr/>
        </p:nvSpPr>
        <p:spPr bwMode="auto">
          <a:xfrm flipV="1">
            <a:off x="4559300" y="2590800"/>
            <a:ext cx="1588" cy="385763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6882" name="Line 16"/>
          <p:cNvSpPr>
            <a:spLocks noChangeShapeType="1"/>
          </p:cNvSpPr>
          <p:nvPr/>
        </p:nvSpPr>
        <p:spPr bwMode="auto">
          <a:xfrm>
            <a:off x="4570413" y="2981325"/>
            <a:ext cx="390525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36883" name="Line 17"/>
          <p:cNvSpPr>
            <a:spLocks noChangeShapeType="1"/>
          </p:cNvSpPr>
          <p:nvPr/>
        </p:nvSpPr>
        <p:spPr bwMode="auto">
          <a:xfrm flipH="1">
            <a:off x="4313238" y="2981325"/>
            <a:ext cx="247650" cy="20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36884" name="Text Box 18"/>
          <p:cNvSpPr txBox="1">
            <a:spLocks noChangeArrowheads="1"/>
          </p:cNvSpPr>
          <p:nvPr/>
        </p:nvSpPr>
        <p:spPr bwMode="auto">
          <a:xfrm>
            <a:off x="1981200" y="4922838"/>
            <a:ext cx="490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kumimoji="0" lang="en-US" altLang="zh-TW" sz="2400">
                <a:solidFill>
                  <a:schemeClr val="tx2"/>
                </a:solidFill>
                <a:latin typeface="Lucida Console" pitchFamily="49" charset="0"/>
              </a:rPr>
              <a:t>&lt;v’&gt; = &lt;V&gt; [R</a:t>
            </a:r>
            <a:r>
              <a:rPr kumimoji="0" lang="en-US" altLang="zh-TW" sz="2400" baseline="-25000">
                <a:solidFill>
                  <a:schemeClr val="tx2"/>
                </a:solidFill>
                <a:latin typeface="Lucida Console" pitchFamily="49" charset="0"/>
              </a:rPr>
              <a:t>B</a:t>
            </a:r>
            <a:r>
              <a:rPr kumimoji="0" lang="en-US" altLang="zh-TW" sz="2400">
                <a:solidFill>
                  <a:schemeClr val="tx2"/>
                </a:solidFill>
                <a:latin typeface="Lucida Console" pitchFamily="49" charset="0"/>
              </a:rPr>
              <a:t>][T</a:t>
            </a:r>
            <a:r>
              <a:rPr kumimoji="0" lang="en-US" altLang="zh-TW" sz="2400" baseline="-25000">
                <a:solidFill>
                  <a:schemeClr val="tx2"/>
                </a:solidFill>
                <a:latin typeface="Lucida Console" pitchFamily="49" charset="0"/>
              </a:rPr>
              <a:t>B</a:t>
            </a:r>
            <a:r>
              <a:rPr kumimoji="0" lang="en-US" altLang="zh-TW" sz="2400">
                <a:solidFill>
                  <a:schemeClr val="tx2"/>
                </a:solidFill>
                <a:latin typeface="Lucida Console" pitchFamily="49" charset="0"/>
              </a:rPr>
              <a:t>]</a:t>
            </a:r>
            <a:r>
              <a:rPr kumimoji="0" lang="en-US" altLang="zh-TW" sz="2400">
                <a:solidFill>
                  <a:srgbClr val="FF0000"/>
                </a:solidFill>
                <a:latin typeface="Lucida Console" pitchFamily="49" charset="0"/>
              </a:rPr>
              <a:t>[R</a:t>
            </a:r>
            <a:r>
              <a:rPr kumimoji="0" lang="en-US" altLang="zh-TW" sz="2400" baseline="-25000">
                <a:solidFill>
                  <a:srgbClr val="FF0000"/>
                </a:solidFill>
                <a:latin typeface="Lucida Console" pitchFamily="49" charset="0"/>
              </a:rPr>
              <a:t>A</a:t>
            </a:r>
            <a:r>
              <a:rPr kumimoji="0" lang="en-US" altLang="zh-TW" sz="2400">
                <a:solidFill>
                  <a:srgbClr val="FF0000"/>
                </a:solidFill>
                <a:latin typeface="Lucida Console" pitchFamily="49" charset="0"/>
              </a:rPr>
              <a:t>][T</a:t>
            </a:r>
            <a:r>
              <a:rPr kumimoji="0" lang="en-US" altLang="zh-TW" sz="2400" baseline="-25000">
                <a:solidFill>
                  <a:srgbClr val="FF0000"/>
                </a:solidFill>
                <a:latin typeface="Lucida Console" pitchFamily="49" charset="0"/>
              </a:rPr>
              <a:t>A</a:t>
            </a:r>
            <a:r>
              <a:rPr kumimoji="0" lang="en-US" altLang="zh-TW" sz="2400">
                <a:solidFill>
                  <a:srgbClr val="FF0000"/>
                </a:solidFill>
                <a:latin typeface="Lucida Console" pitchFamily="49" charset="0"/>
              </a:rPr>
              <a:t>]</a:t>
            </a:r>
          </a:p>
        </p:txBody>
      </p:sp>
      <p:sp>
        <p:nvSpPr>
          <p:cNvPr id="36885" name="Text Box 19"/>
          <p:cNvSpPr txBox="1">
            <a:spLocks noChangeArrowheads="1"/>
          </p:cNvSpPr>
          <p:nvPr/>
        </p:nvSpPr>
        <p:spPr bwMode="auto">
          <a:xfrm>
            <a:off x="3276600" y="5830888"/>
            <a:ext cx="1382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kumimoji="0" lang="en-US" altLang="zh-TW">
                <a:solidFill>
                  <a:schemeClr val="tx2"/>
                </a:solidFill>
                <a:latin typeface="Arial" charset="0"/>
              </a:rPr>
              <a:t>From pivot</a:t>
            </a:r>
            <a:endParaRPr kumimoji="0" lang="en-US" altLang="zh-TW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6886" name="Text Box 20"/>
          <p:cNvSpPr txBox="1">
            <a:spLocks noChangeArrowheads="1"/>
          </p:cNvSpPr>
          <p:nvPr/>
        </p:nvSpPr>
        <p:spPr bwMode="auto">
          <a:xfrm>
            <a:off x="6353175" y="5821363"/>
            <a:ext cx="1722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kumimoji="0" lang="en-US" altLang="zh-TW">
                <a:solidFill>
                  <a:srgbClr val="FF0000"/>
                </a:solidFill>
                <a:latin typeface="Arial" charset="0"/>
              </a:rPr>
              <a:t>From position</a:t>
            </a:r>
          </a:p>
        </p:txBody>
      </p:sp>
      <p:sp>
        <p:nvSpPr>
          <p:cNvPr id="36887" name="Line 21"/>
          <p:cNvSpPr>
            <a:spLocks noChangeShapeType="1"/>
          </p:cNvSpPr>
          <p:nvPr/>
        </p:nvSpPr>
        <p:spPr bwMode="auto">
          <a:xfrm flipH="1" flipV="1">
            <a:off x="6578600" y="5410200"/>
            <a:ext cx="228600" cy="35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36888" name="Line 22"/>
          <p:cNvSpPr>
            <a:spLocks noChangeShapeType="1"/>
          </p:cNvSpPr>
          <p:nvPr/>
        </p:nvSpPr>
        <p:spPr bwMode="auto">
          <a:xfrm flipV="1">
            <a:off x="4759325" y="5419725"/>
            <a:ext cx="276225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8837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Motion Editing</a:t>
            </a:r>
            <a:endParaRPr lang="ja-JP" altLang="en-US" smtClean="0"/>
          </a:p>
        </p:txBody>
      </p:sp>
      <p:sp>
        <p:nvSpPr>
          <p:cNvPr id="7" name="コンテンツ プレースホルダ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zh-TW" sz="2300" smtClean="0"/>
              <a:t>To create more animation from limited work</a:t>
            </a:r>
          </a:p>
          <a:p>
            <a:pPr>
              <a:lnSpc>
                <a:spcPct val="80000"/>
              </a:lnSpc>
            </a:pPr>
            <a:r>
              <a:rPr lang="zh-TW" altLang="en-US" sz="2300" smtClean="0"/>
              <a:t>R</a:t>
            </a:r>
            <a:r>
              <a:rPr lang="en-US" altLang="zh-TW" sz="2300" smtClean="0"/>
              <a:t>un-time or pre-processing</a:t>
            </a:r>
          </a:p>
          <a:p>
            <a:pPr>
              <a:lnSpc>
                <a:spcPct val="80000"/>
              </a:lnSpc>
            </a:pPr>
            <a:r>
              <a:rPr lang="zh-TW" altLang="en-US" sz="2300" smtClean="0"/>
              <a:t>I</a:t>
            </a:r>
            <a:r>
              <a:rPr lang="en-US" altLang="zh-TW" sz="2300" smtClean="0"/>
              <a:t>ssues :</a:t>
            </a:r>
          </a:p>
          <a:p>
            <a:pPr lvl="1">
              <a:lnSpc>
                <a:spcPct val="80000"/>
              </a:lnSpc>
            </a:pPr>
            <a:r>
              <a:rPr lang="zh-TW" altLang="en-US" sz="2000" smtClean="0"/>
              <a:t>M</a:t>
            </a:r>
            <a:r>
              <a:rPr lang="en-US" altLang="zh-TW" sz="2000" smtClean="0"/>
              <a:t>otion re-targeting</a:t>
            </a:r>
          </a:p>
          <a:p>
            <a:pPr lvl="2">
              <a:lnSpc>
                <a:spcPct val="80000"/>
              </a:lnSpc>
            </a:pPr>
            <a:r>
              <a:rPr lang="en-US" altLang="zh-TW" sz="1800" smtClean="0"/>
              <a:t>Pre-processing / Run-time</a:t>
            </a:r>
          </a:p>
          <a:p>
            <a:pPr lvl="1">
              <a:lnSpc>
                <a:spcPct val="80000"/>
              </a:lnSpc>
            </a:pPr>
            <a:r>
              <a:rPr lang="zh-TW" altLang="en-US" sz="2000" smtClean="0"/>
              <a:t>R</a:t>
            </a:r>
            <a:r>
              <a:rPr lang="en-US" altLang="zh-TW" sz="2000" smtClean="0"/>
              <a:t>e-key-framing</a:t>
            </a:r>
          </a:p>
          <a:p>
            <a:pPr lvl="2">
              <a:lnSpc>
                <a:spcPct val="80000"/>
              </a:lnSpc>
            </a:pPr>
            <a:r>
              <a:rPr lang="en-US" altLang="zh-TW" sz="1800" smtClean="0"/>
              <a:t>Pre-processing</a:t>
            </a:r>
          </a:p>
          <a:p>
            <a:pPr lvl="1">
              <a:lnSpc>
                <a:spcPct val="80000"/>
              </a:lnSpc>
            </a:pPr>
            <a:r>
              <a:rPr lang="zh-TW" altLang="en-US" sz="2000" smtClean="0"/>
              <a:t>I</a:t>
            </a:r>
            <a:r>
              <a:rPr lang="en-US" altLang="zh-TW" sz="2000" smtClean="0"/>
              <a:t>nterpolation between frames</a:t>
            </a:r>
          </a:p>
          <a:p>
            <a:pPr lvl="2">
              <a:lnSpc>
                <a:spcPct val="80000"/>
              </a:lnSpc>
            </a:pPr>
            <a:r>
              <a:rPr lang="en-US" altLang="zh-TW" sz="1800" smtClean="0"/>
              <a:t>Run-time</a:t>
            </a:r>
          </a:p>
          <a:p>
            <a:pPr lvl="1">
              <a:lnSpc>
                <a:spcPct val="80000"/>
              </a:lnSpc>
            </a:pPr>
            <a:r>
              <a:rPr lang="zh-TW" altLang="en-US" sz="2000" smtClean="0"/>
              <a:t>M</a:t>
            </a:r>
            <a:r>
              <a:rPr lang="en-US" altLang="zh-TW" sz="2000" smtClean="0"/>
              <a:t>otion blending </a:t>
            </a:r>
          </a:p>
          <a:p>
            <a:pPr lvl="2">
              <a:lnSpc>
                <a:spcPct val="80000"/>
              </a:lnSpc>
            </a:pPr>
            <a:r>
              <a:rPr lang="en-US" altLang="zh-TW" sz="1800" smtClean="0"/>
              <a:t>Run-time</a:t>
            </a:r>
          </a:p>
          <a:p>
            <a:pPr lvl="1">
              <a:lnSpc>
                <a:spcPct val="80000"/>
              </a:lnSpc>
            </a:pPr>
            <a:r>
              <a:rPr lang="zh-TW" altLang="en-US" sz="2000" smtClean="0"/>
              <a:t>M</a:t>
            </a:r>
            <a:r>
              <a:rPr lang="en-US" altLang="zh-TW" sz="2000" smtClean="0"/>
              <a:t>otion connection</a:t>
            </a:r>
          </a:p>
          <a:p>
            <a:pPr lvl="2">
              <a:lnSpc>
                <a:spcPct val="80000"/>
              </a:lnSpc>
            </a:pPr>
            <a:r>
              <a:rPr lang="zh-TW" altLang="en-US" sz="1800" smtClean="0"/>
              <a:t>R</a:t>
            </a:r>
            <a:r>
              <a:rPr lang="en-US" altLang="zh-TW" sz="1800" smtClean="0"/>
              <a:t>un-time</a:t>
            </a:r>
            <a:endParaRPr lang="zh-TW" altLang="zh-TW" sz="1800" smtClean="0"/>
          </a:p>
        </p:txBody>
      </p:sp>
      <p:sp>
        <p:nvSpPr>
          <p:cNvPr id="37892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C25C99DA-5D26-4B7B-BC1E-F4050159976E}" type="slidenum">
              <a:rPr kumimoji="0" lang="zh-TW" altLang="en-US"/>
              <a:pPr eaLnBrk="1" hangingPunct="1"/>
              <a:t>48</a:t>
            </a:fld>
            <a:endParaRPr kumimoji="0" lang="en-US" altLang="zh-TW"/>
          </a:p>
        </p:txBody>
      </p:sp>
    </p:spTree>
    <p:extLst>
      <p:ext uri="{BB962C8B-B14F-4D97-AF65-F5344CB8AC3E}">
        <p14:creationId xmlns:p14="http://schemas.microsoft.com/office/powerpoint/2010/main" val="41880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Animation Space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ja-JP" smtClean="0"/>
              <a:t>Animation can be rendered in: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mtClean="0"/>
              <a:t>2D space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ja-JP" smtClean="0"/>
              <a:t>2-D animations are very simple and static.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mtClean="0"/>
              <a:t>2½D space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ja-JP" smtClean="0"/>
              <a:t>An illusion of depth is created through shadowing, highlighting, and forced perspective, though in reality the image rests in two dimensions.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mtClean="0"/>
              <a:t>3D space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ja-JP" smtClean="0"/>
              <a:t>Complicated and realistic animations are done in 3-D space.</a:t>
            </a:r>
          </a:p>
        </p:txBody>
      </p:sp>
      <p:sp>
        <p:nvSpPr>
          <p:cNvPr id="717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32EED81F-446B-4545-8B9A-D33D1EB0F270}" type="slidenum">
              <a:rPr kumimoji="0" lang="en-US" altLang="ja-JP"/>
              <a:pPr eaLnBrk="1" hangingPunct="1"/>
              <a:t>4</a:t>
            </a:fld>
            <a:endParaRPr kumimoji="0" lang="en-US" altLang="ja-JP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タイトル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A Pose Definition Example</a:t>
            </a:r>
            <a:endParaRPr lang="ja-JP" altLang="en-US" smtClean="0"/>
          </a:p>
        </p:txBody>
      </p:sp>
      <p:sp>
        <p:nvSpPr>
          <p:cNvPr id="38915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6FA42987-B0FC-4061-9845-31BDFBF23133}" type="slidenum">
              <a:rPr kumimoji="0" lang="zh-TW" altLang="en-US"/>
              <a:pPr eaLnBrk="1" hangingPunct="1"/>
              <a:t>49</a:t>
            </a:fld>
            <a:endParaRPr kumimoji="0" lang="en-US" altLang="zh-TW"/>
          </a:p>
        </p:txBody>
      </p:sp>
      <p:sp>
        <p:nvSpPr>
          <p:cNvPr id="38916" name="Rectangle 2"/>
          <p:cNvSpPr>
            <a:spLocks noChangeArrowheads="1"/>
          </p:cNvSpPr>
          <p:nvPr/>
        </p:nvSpPr>
        <p:spPr bwMode="auto">
          <a:xfrm>
            <a:off x="2362200" y="2381250"/>
            <a:ext cx="5029200" cy="6858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>
                <a:latin typeface="Arial" charset="0"/>
              </a:rPr>
              <a:t>walk</a:t>
            </a:r>
          </a:p>
        </p:txBody>
      </p:sp>
      <p:sp>
        <p:nvSpPr>
          <p:cNvPr id="38917" name="Text Box 3"/>
          <p:cNvSpPr txBox="1">
            <a:spLocks noChangeArrowheads="1"/>
          </p:cNvSpPr>
          <p:nvPr/>
        </p:nvSpPr>
        <p:spPr bwMode="auto">
          <a:xfrm>
            <a:off x="1219200" y="2738438"/>
            <a:ext cx="1835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zh-TW">
                <a:latin typeface="Arial" charset="0"/>
              </a:rPr>
              <a:t>raw_start_frame</a:t>
            </a:r>
          </a:p>
        </p:txBody>
      </p:sp>
      <p:sp>
        <p:nvSpPr>
          <p:cNvPr id="38918" name="Text Box 4"/>
          <p:cNvSpPr txBox="1">
            <a:spLocks noChangeArrowheads="1"/>
          </p:cNvSpPr>
          <p:nvPr/>
        </p:nvSpPr>
        <p:spPr bwMode="auto">
          <a:xfrm>
            <a:off x="6781800" y="2738438"/>
            <a:ext cx="177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zh-TW">
                <a:latin typeface="Arial" charset="0"/>
              </a:rPr>
              <a:t>raw_end_frame</a:t>
            </a:r>
          </a:p>
        </p:txBody>
      </p:sp>
      <p:sp>
        <p:nvSpPr>
          <p:cNvPr id="38919" name="AutoShape 5"/>
          <p:cNvSpPr>
            <a:spLocks noChangeArrowheads="1"/>
          </p:cNvSpPr>
          <p:nvPr/>
        </p:nvSpPr>
        <p:spPr bwMode="auto">
          <a:xfrm>
            <a:off x="2209800" y="3067050"/>
            <a:ext cx="304800" cy="3048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920" name="AutoShape 6"/>
          <p:cNvSpPr>
            <a:spLocks noChangeArrowheads="1"/>
          </p:cNvSpPr>
          <p:nvPr/>
        </p:nvSpPr>
        <p:spPr bwMode="auto">
          <a:xfrm>
            <a:off x="7239000" y="3067050"/>
            <a:ext cx="304800" cy="3048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921" name="AutoShape 7"/>
          <p:cNvSpPr>
            <a:spLocks noChangeArrowheads="1"/>
          </p:cNvSpPr>
          <p:nvPr/>
        </p:nvSpPr>
        <p:spPr bwMode="auto">
          <a:xfrm>
            <a:off x="6096000" y="3067050"/>
            <a:ext cx="304800" cy="304800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922" name="Text Box 8"/>
          <p:cNvSpPr txBox="1">
            <a:spLocks noChangeArrowheads="1"/>
          </p:cNvSpPr>
          <p:nvPr/>
        </p:nvSpPr>
        <p:spPr bwMode="auto">
          <a:xfrm>
            <a:off x="5715000" y="3348038"/>
            <a:ext cx="1200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zh-TW">
                <a:latin typeface="Arial" charset="0"/>
              </a:rPr>
              <a:t>cut_frame</a:t>
            </a:r>
          </a:p>
        </p:txBody>
      </p:sp>
      <p:sp>
        <p:nvSpPr>
          <p:cNvPr id="38923" name="AutoShape 9"/>
          <p:cNvSpPr>
            <a:spLocks noChangeArrowheads="1"/>
          </p:cNvSpPr>
          <p:nvPr/>
        </p:nvSpPr>
        <p:spPr bwMode="auto">
          <a:xfrm rot="-10710027">
            <a:off x="2743200" y="2076450"/>
            <a:ext cx="304800" cy="3048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924" name="Text Box 10"/>
          <p:cNvSpPr txBox="1">
            <a:spLocks noChangeArrowheads="1"/>
          </p:cNvSpPr>
          <p:nvPr/>
        </p:nvSpPr>
        <p:spPr bwMode="auto">
          <a:xfrm>
            <a:off x="2930525" y="3432175"/>
            <a:ext cx="29273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zh-TW" b="1">
                <a:latin typeface="Courier New" pitchFamily="49" charset="0"/>
              </a:rPr>
              <a:t>Parameter {</a:t>
            </a:r>
          </a:p>
          <a:p>
            <a:pPr eaLnBrk="1" hangingPunct="1"/>
            <a:r>
              <a:rPr lang="en-US" altLang="zh-TW" b="1">
                <a:latin typeface="Courier New" pitchFamily="49" charset="0"/>
              </a:rPr>
              <a:t>   raw_start_frame</a:t>
            </a:r>
          </a:p>
          <a:p>
            <a:pPr eaLnBrk="1" hangingPunct="1"/>
            <a:r>
              <a:rPr lang="en-US" altLang="zh-TW" b="1">
                <a:latin typeface="Courier New" pitchFamily="49" charset="0"/>
              </a:rPr>
              <a:t>   raw_end_frame</a:t>
            </a:r>
          </a:p>
          <a:p>
            <a:pPr eaLnBrk="1" hangingPunct="1"/>
            <a:r>
              <a:rPr lang="en-US" altLang="zh-TW" b="1">
                <a:latin typeface="Courier New" pitchFamily="49" charset="0"/>
              </a:rPr>
              <a:t>   start_frame</a:t>
            </a:r>
          </a:p>
          <a:p>
            <a:pPr eaLnBrk="1" hangingPunct="1"/>
            <a:r>
              <a:rPr lang="en-US" altLang="zh-TW" b="1">
                <a:latin typeface="Courier New" pitchFamily="49" charset="0"/>
              </a:rPr>
              <a:t>   end_frame</a:t>
            </a:r>
          </a:p>
          <a:p>
            <a:pPr eaLnBrk="1" hangingPunct="1"/>
            <a:r>
              <a:rPr lang="en-US" altLang="zh-TW" b="1">
                <a:latin typeface="Courier New" pitchFamily="49" charset="0"/>
              </a:rPr>
              <a:t>   cut_frame</a:t>
            </a:r>
          </a:p>
          <a:p>
            <a:pPr eaLnBrk="1" hangingPunct="1"/>
            <a:r>
              <a:rPr lang="en-US" altLang="zh-TW" b="1">
                <a:latin typeface="Courier New" pitchFamily="49" charset="0"/>
              </a:rPr>
              <a:t>   play_speed</a:t>
            </a:r>
          </a:p>
          <a:p>
            <a:pPr eaLnBrk="1" hangingPunct="1"/>
            <a:r>
              <a:rPr lang="en-US" altLang="zh-TW" b="1">
                <a:latin typeface="Courier New" pitchFamily="49" charset="0"/>
              </a:rPr>
              <a:t>   length</a:t>
            </a:r>
          </a:p>
          <a:p>
            <a:pPr eaLnBrk="1" hangingPunct="1"/>
            <a:r>
              <a:rPr lang="en-US" altLang="zh-TW" b="1">
                <a:latin typeface="Courier New" pitchFamily="49" charset="0"/>
              </a:rPr>
              <a:t>   transition_mode</a:t>
            </a:r>
          </a:p>
          <a:p>
            <a:pPr eaLnBrk="1" hangingPunct="1"/>
            <a:r>
              <a:rPr lang="en-US" altLang="zh-TW" b="1">
                <a:latin typeface="Courier New" pitchFamily="49" charset="0"/>
              </a:rPr>
              <a:t>}</a:t>
            </a:r>
          </a:p>
        </p:txBody>
      </p:sp>
      <p:sp>
        <p:nvSpPr>
          <p:cNvPr id="38925" name="AutoShape 11"/>
          <p:cNvSpPr>
            <a:spLocks noChangeArrowheads="1"/>
          </p:cNvSpPr>
          <p:nvPr/>
        </p:nvSpPr>
        <p:spPr bwMode="auto">
          <a:xfrm rot="-10710027">
            <a:off x="6400800" y="2076450"/>
            <a:ext cx="304800" cy="3048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926" name="Text Box 12"/>
          <p:cNvSpPr txBox="1">
            <a:spLocks noChangeArrowheads="1"/>
          </p:cNvSpPr>
          <p:nvPr/>
        </p:nvSpPr>
        <p:spPr bwMode="auto">
          <a:xfrm>
            <a:off x="2286000" y="1671638"/>
            <a:ext cx="1339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zh-TW">
                <a:latin typeface="Arial" charset="0"/>
              </a:rPr>
              <a:t>start_frame</a:t>
            </a:r>
          </a:p>
        </p:txBody>
      </p:sp>
      <p:sp>
        <p:nvSpPr>
          <p:cNvPr id="38927" name="Text Box 13"/>
          <p:cNvSpPr txBox="1">
            <a:spLocks noChangeArrowheads="1"/>
          </p:cNvSpPr>
          <p:nvPr/>
        </p:nvSpPr>
        <p:spPr bwMode="auto">
          <a:xfrm>
            <a:off x="6019800" y="1671638"/>
            <a:ext cx="127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zh-TW">
                <a:latin typeface="Arial" charset="0"/>
              </a:rPr>
              <a:t>end_frame</a:t>
            </a:r>
          </a:p>
        </p:txBody>
      </p:sp>
    </p:spTree>
    <p:extLst>
      <p:ext uri="{BB962C8B-B14F-4D97-AF65-F5344CB8AC3E}">
        <p14:creationId xmlns:p14="http://schemas.microsoft.com/office/powerpoint/2010/main" val="10119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タイトル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Play a Pose</a:t>
            </a:r>
            <a:endParaRPr lang="ja-JP" altLang="en-US" smtClean="0"/>
          </a:p>
        </p:txBody>
      </p:sp>
      <p:sp>
        <p:nvSpPr>
          <p:cNvPr id="39" name="コンテンツ プレースホルダ 38"/>
          <p:cNvSpPr>
            <a:spLocks noGrp="1"/>
          </p:cNvSpPr>
          <p:nvPr>
            <p:ph idx="1"/>
          </p:nvPr>
        </p:nvSpPr>
        <p:spPr>
          <a:xfrm>
            <a:off x="566738" y="3929063"/>
            <a:ext cx="8001000" cy="2428875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altLang="zh-TW" i="1" dirty="0" smtClean="0">
                <a:ea typeface="+mn-ea"/>
              </a:rPr>
              <a:t>If the motion data is in quaternion form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altLang="zh-TW" i="1" dirty="0" smtClean="0">
                <a:ea typeface="+mn-ea"/>
              </a:rPr>
              <a:t>Get the motion data on frame 5 &amp; 6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altLang="zh-TW" i="1" dirty="0" smtClean="0">
                <a:ea typeface="+mn-ea"/>
              </a:rPr>
              <a:t>Convert the data into quaternion format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altLang="zh-TW" i="1" dirty="0" smtClean="0">
                <a:ea typeface="+mn-ea"/>
              </a:rPr>
              <a:t>Apply </a:t>
            </a:r>
            <a:r>
              <a:rPr lang="en-US" altLang="zh-TW" b="1" i="1" dirty="0" err="1" smtClean="0">
                <a:ea typeface="+mn-ea"/>
              </a:rPr>
              <a:t>slerp</a:t>
            </a:r>
            <a:r>
              <a:rPr lang="en-US" altLang="zh-TW" b="1" i="1" dirty="0" smtClean="0">
                <a:ea typeface="+mn-ea"/>
              </a:rPr>
              <a:t>(5, 6, 0.3) </a:t>
            </a:r>
            <a:r>
              <a:rPr lang="en-US" altLang="zh-TW" i="1" dirty="0" smtClean="0">
                <a:ea typeface="+mn-ea"/>
              </a:rPr>
              <a:t>to get the interpolation on frame 5.3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altLang="zh-TW" i="1" dirty="0" smtClean="0">
                <a:ea typeface="+mn-ea"/>
              </a:rPr>
              <a:t>Convert the result of step 3 into a rotation matrix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altLang="zh-TW" i="1" dirty="0" smtClean="0">
                <a:ea typeface="+mn-ea"/>
              </a:rPr>
              <a:t>Apply the matrix to the object for its transformation</a:t>
            </a:r>
          </a:p>
        </p:txBody>
      </p:sp>
      <p:sp>
        <p:nvSpPr>
          <p:cNvPr id="39940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9DCA70FB-8B2F-4049-869B-C8CA7ECE2DF7}" type="slidenum">
              <a:rPr kumimoji="0" lang="zh-TW" altLang="en-US"/>
              <a:pPr eaLnBrk="1" hangingPunct="1"/>
              <a:t>50</a:t>
            </a:fld>
            <a:endParaRPr kumimoji="0" lang="en-US" altLang="zh-TW"/>
          </a:p>
        </p:txBody>
      </p:sp>
      <p:sp>
        <p:nvSpPr>
          <p:cNvPr id="39941" name="Rectangle 2"/>
          <p:cNvSpPr>
            <a:spLocks noChangeArrowheads="1"/>
          </p:cNvSpPr>
          <p:nvPr/>
        </p:nvSpPr>
        <p:spPr bwMode="auto">
          <a:xfrm>
            <a:off x="2366963" y="2366963"/>
            <a:ext cx="5029200" cy="6858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>
                <a:latin typeface="Arial" charset="0"/>
              </a:rPr>
              <a:t>walk</a:t>
            </a:r>
          </a:p>
        </p:txBody>
      </p:sp>
      <p:sp>
        <p:nvSpPr>
          <p:cNvPr id="39942" name="Line 3"/>
          <p:cNvSpPr>
            <a:spLocks noChangeShapeType="1"/>
          </p:cNvSpPr>
          <p:nvPr/>
        </p:nvSpPr>
        <p:spPr bwMode="auto">
          <a:xfrm>
            <a:off x="2595563" y="2366963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39943" name="Line 4"/>
          <p:cNvSpPr>
            <a:spLocks noChangeShapeType="1"/>
          </p:cNvSpPr>
          <p:nvPr/>
        </p:nvSpPr>
        <p:spPr bwMode="auto">
          <a:xfrm>
            <a:off x="2824163" y="2366963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39944" name="Line 5"/>
          <p:cNvSpPr>
            <a:spLocks noChangeShapeType="1"/>
          </p:cNvSpPr>
          <p:nvPr/>
        </p:nvSpPr>
        <p:spPr bwMode="auto">
          <a:xfrm>
            <a:off x="3052763" y="2366963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39945" name="Line 6"/>
          <p:cNvSpPr>
            <a:spLocks noChangeShapeType="1"/>
          </p:cNvSpPr>
          <p:nvPr/>
        </p:nvSpPr>
        <p:spPr bwMode="auto">
          <a:xfrm>
            <a:off x="3281363" y="2366963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39946" name="Line 7"/>
          <p:cNvSpPr>
            <a:spLocks noChangeShapeType="1"/>
          </p:cNvSpPr>
          <p:nvPr/>
        </p:nvSpPr>
        <p:spPr bwMode="auto">
          <a:xfrm>
            <a:off x="3509963" y="2366963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39947" name="Line 8"/>
          <p:cNvSpPr>
            <a:spLocks noChangeShapeType="1"/>
          </p:cNvSpPr>
          <p:nvPr/>
        </p:nvSpPr>
        <p:spPr bwMode="auto">
          <a:xfrm>
            <a:off x="3738563" y="2366963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39948" name="Line 9"/>
          <p:cNvSpPr>
            <a:spLocks noChangeShapeType="1"/>
          </p:cNvSpPr>
          <p:nvPr/>
        </p:nvSpPr>
        <p:spPr bwMode="auto">
          <a:xfrm>
            <a:off x="3967163" y="2366963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39949" name="Line 10"/>
          <p:cNvSpPr>
            <a:spLocks noChangeShapeType="1"/>
          </p:cNvSpPr>
          <p:nvPr/>
        </p:nvSpPr>
        <p:spPr bwMode="auto">
          <a:xfrm>
            <a:off x="4195763" y="2366963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39950" name="Text Box 11"/>
          <p:cNvSpPr txBox="1">
            <a:spLocks noChangeArrowheads="1"/>
          </p:cNvSpPr>
          <p:nvPr/>
        </p:nvSpPr>
        <p:spPr bwMode="auto">
          <a:xfrm>
            <a:off x="2214563" y="3052763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zh-TW" altLang="en-US" sz="1600">
                <a:latin typeface="Arial" charset="0"/>
              </a:rPr>
              <a:t>0</a:t>
            </a:r>
          </a:p>
        </p:txBody>
      </p:sp>
      <p:sp>
        <p:nvSpPr>
          <p:cNvPr id="39951" name="Text Box 12"/>
          <p:cNvSpPr txBox="1">
            <a:spLocks noChangeArrowheads="1"/>
          </p:cNvSpPr>
          <p:nvPr/>
        </p:nvSpPr>
        <p:spPr bwMode="auto">
          <a:xfrm>
            <a:off x="3128963" y="3052763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zh-TW" altLang="en-US" sz="1600">
                <a:latin typeface="Arial" charset="0"/>
              </a:rPr>
              <a:t>4</a:t>
            </a:r>
          </a:p>
        </p:txBody>
      </p:sp>
      <p:sp>
        <p:nvSpPr>
          <p:cNvPr id="39952" name="Text Box 13"/>
          <p:cNvSpPr txBox="1">
            <a:spLocks noChangeArrowheads="1"/>
          </p:cNvSpPr>
          <p:nvPr/>
        </p:nvSpPr>
        <p:spPr bwMode="auto">
          <a:xfrm>
            <a:off x="4043363" y="3052763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zh-TW" altLang="en-US" sz="1600">
                <a:latin typeface="Arial" charset="0"/>
              </a:rPr>
              <a:t>8</a:t>
            </a:r>
          </a:p>
        </p:txBody>
      </p:sp>
      <p:sp>
        <p:nvSpPr>
          <p:cNvPr id="39953" name="Line 14"/>
          <p:cNvSpPr>
            <a:spLocks noChangeShapeType="1"/>
          </p:cNvSpPr>
          <p:nvPr/>
        </p:nvSpPr>
        <p:spPr bwMode="auto">
          <a:xfrm>
            <a:off x="3586163" y="2214563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39954" name="Text Box 15"/>
          <p:cNvSpPr txBox="1">
            <a:spLocks noChangeArrowheads="1"/>
          </p:cNvSpPr>
          <p:nvPr/>
        </p:nvSpPr>
        <p:spPr bwMode="auto">
          <a:xfrm>
            <a:off x="3128963" y="3509963"/>
            <a:ext cx="1111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zh-TW" sz="1600">
                <a:latin typeface="Arial" charset="0"/>
              </a:rPr>
              <a:t>Frame 5.3</a:t>
            </a:r>
          </a:p>
        </p:txBody>
      </p:sp>
    </p:spTree>
    <p:extLst>
      <p:ext uri="{BB962C8B-B14F-4D97-AF65-F5344CB8AC3E}">
        <p14:creationId xmlns:p14="http://schemas.microsoft.com/office/powerpoint/2010/main" val="219067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タイトル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Pose Connection</a:t>
            </a:r>
            <a:endParaRPr lang="ja-JP" altLang="en-US" smtClean="0"/>
          </a:p>
        </p:txBody>
      </p:sp>
      <p:sp>
        <p:nvSpPr>
          <p:cNvPr id="40963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77A5858A-4842-4029-9BA8-C106B6ECE329}" type="slidenum">
              <a:rPr kumimoji="0" lang="zh-TW" altLang="en-US"/>
              <a:pPr eaLnBrk="1" hangingPunct="1"/>
              <a:t>51</a:t>
            </a:fld>
            <a:endParaRPr kumimoji="0" lang="en-US" altLang="zh-TW"/>
          </a:p>
        </p:txBody>
      </p:sp>
      <p:sp>
        <p:nvSpPr>
          <p:cNvPr id="40964" name="Arc 2"/>
          <p:cNvSpPr>
            <a:spLocks/>
          </p:cNvSpPr>
          <p:nvPr/>
        </p:nvSpPr>
        <p:spPr bwMode="auto">
          <a:xfrm>
            <a:off x="3422650" y="2940050"/>
            <a:ext cx="1911350" cy="1447800"/>
          </a:xfrm>
          <a:custGeom>
            <a:avLst/>
            <a:gdLst>
              <a:gd name="T0" fmla="*/ 2147483647 w 21315"/>
              <a:gd name="T1" fmla="*/ 2147483647 h 21600"/>
              <a:gd name="T2" fmla="*/ 0 w 21315"/>
              <a:gd name="T3" fmla="*/ 2147483647 h 21600"/>
              <a:gd name="T4" fmla="*/ 2147483647 w 21315"/>
              <a:gd name="T5" fmla="*/ 0 h 21600"/>
              <a:gd name="T6" fmla="*/ 0 60000 65536"/>
              <a:gd name="T7" fmla="*/ 0 60000 65536"/>
              <a:gd name="T8" fmla="*/ 0 60000 65536"/>
              <a:gd name="T9" fmla="*/ 0 w 21315"/>
              <a:gd name="T10" fmla="*/ 0 h 21600"/>
              <a:gd name="T11" fmla="*/ 21315 w 2131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15" h="21600" fill="none" extrusionOk="0">
                <a:moveTo>
                  <a:pt x="21314" y="21597"/>
                </a:moveTo>
                <a:cubicBezTo>
                  <a:pt x="21217" y="21599"/>
                  <a:pt x="21119" y="21599"/>
                  <a:pt x="21021" y="21600"/>
                </a:cubicBezTo>
                <a:cubicBezTo>
                  <a:pt x="11004" y="21600"/>
                  <a:pt x="2302" y="14714"/>
                  <a:pt x="-1" y="4966"/>
                </a:cubicBezTo>
              </a:path>
              <a:path w="21315" h="21600" stroke="0" extrusionOk="0">
                <a:moveTo>
                  <a:pt x="21314" y="21597"/>
                </a:moveTo>
                <a:cubicBezTo>
                  <a:pt x="21217" y="21599"/>
                  <a:pt x="21119" y="21599"/>
                  <a:pt x="21021" y="21600"/>
                </a:cubicBezTo>
                <a:cubicBezTo>
                  <a:pt x="11004" y="21600"/>
                  <a:pt x="2302" y="14714"/>
                  <a:pt x="-1" y="4966"/>
                </a:cubicBezTo>
                <a:lnTo>
                  <a:pt x="21021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 type="triangl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0965" name="Rectangle 3"/>
          <p:cNvSpPr>
            <a:spLocks noChangeArrowheads="1"/>
          </p:cNvSpPr>
          <p:nvPr/>
        </p:nvSpPr>
        <p:spPr bwMode="auto">
          <a:xfrm>
            <a:off x="1447800" y="2787650"/>
            <a:ext cx="2590800" cy="457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>
                <a:latin typeface="Arial" charset="0"/>
              </a:rPr>
              <a:t>Pose 1</a:t>
            </a:r>
          </a:p>
        </p:txBody>
      </p:sp>
      <p:sp>
        <p:nvSpPr>
          <p:cNvPr id="40966" name="Rectangle 4"/>
          <p:cNvSpPr>
            <a:spLocks noChangeArrowheads="1"/>
          </p:cNvSpPr>
          <p:nvPr/>
        </p:nvSpPr>
        <p:spPr bwMode="auto">
          <a:xfrm>
            <a:off x="5334000" y="3930650"/>
            <a:ext cx="25908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>
                <a:latin typeface="Arial" charset="0"/>
              </a:rPr>
              <a:t>Pose 2</a:t>
            </a:r>
          </a:p>
        </p:txBody>
      </p:sp>
      <p:sp>
        <p:nvSpPr>
          <p:cNvPr id="40967" name="Line 5"/>
          <p:cNvSpPr>
            <a:spLocks noChangeShapeType="1"/>
          </p:cNvSpPr>
          <p:nvPr/>
        </p:nvSpPr>
        <p:spPr bwMode="auto">
          <a:xfrm>
            <a:off x="3429000" y="278765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40968" name="Text Box 6"/>
          <p:cNvSpPr txBox="1">
            <a:spLocks noChangeArrowheads="1"/>
          </p:cNvSpPr>
          <p:nvPr/>
        </p:nvSpPr>
        <p:spPr bwMode="auto">
          <a:xfrm>
            <a:off x="2971800" y="2357438"/>
            <a:ext cx="1311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zh-TW">
                <a:latin typeface="Arial" charset="0"/>
              </a:rPr>
              <a:t>cut_frame</a:t>
            </a:r>
          </a:p>
        </p:txBody>
      </p:sp>
      <p:sp>
        <p:nvSpPr>
          <p:cNvPr id="40969" name="Line 7"/>
          <p:cNvSpPr>
            <a:spLocks noChangeShapeType="1"/>
          </p:cNvSpPr>
          <p:nvPr/>
        </p:nvSpPr>
        <p:spPr bwMode="auto">
          <a:xfrm>
            <a:off x="3429000" y="3244850"/>
            <a:ext cx="1905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40970" name="Text Box 8"/>
          <p:cNvSpPr txBox="1">
            <a:spLocks noChangeArrowheads="1"/>
          </p:cNvSpPr>
          <p:nvPr/>
        </p:nvSpPr>
        <p:spPr bwMode="auto">
          <a:xfrm>
            <a:off x="4800600" y="3500438"/>
            <a:ext cx="1465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zh-TW">
                <a:latin typeface="Arial" charset="0"/>
              </a:rPr>
              <a:t>start_frame</a:t>
            </a:r>
          </a:p>
        </p:txBody>
      </p:sp>
      <p:sp>
        <p:nvSpPr>
          <p:cNvPr id="40971" name="Line 9"/>
          <p:cNvSpPr>
            <a:spLocks noChangeShapeType="1"/>
          </p:cNvSpPr>
          <p:nvPr/>
        </p:nvSpPr>
        <p:spPr bwMode="auto">
          <a:xfrm>
            <a:off x="3429000" y="461645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40972" name="Line 10"/>
          <p:cNvSpPr>
            <a:spLocks noChangeShapeType="1"/>
          </p:cNvSpPr>
          <p:nvPr/>
        </p:nvSpPr>
        <p:spPr bwMode="auto">
          <a:xfrm>
            <a:off x="5334000" y="431165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40973" name="AutoShape 11"/>
          <p:cNvSpPr>
            <a:spLocks noChangeArrowheads="1"/>
          </p:cNvSpPr>
          <p:nvPr/>
        </p:nvSpPr>
        <p:spPr bwMode="auto">
          <a:xfrm>
            <a:off x="3352800" y="3244850"/>
            <a:ext cx="152400" cy="2286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0974" name="Text Box 12"/>
          <p:cNvSpPr txBox="1">
            <a:spLocks noChangeArrowheads="1"/>
          </p:cNvSpPr>
          <p:nvPr/>
        </p:nvSpPr>
        <p:spPr bwMode="auto">
          <a:xfrm>
            <a:off x="4038600" y="4643438"/>
            <a:ext cx="876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zh-TW">
                <a:latin typeface="Arial" charset="0"/>
              </a:rPr>
              <a:t>length</a:t>
            </a:r>
          </a:p>
        </p:txBody>
      </p:sp>
      <p:sp>
        <p:nvSpPr>
          <p:cNvPr id="40975" name="Arc 13"/>
          <p:cNvSpPr>
            <a:spLocks/>
          </p:cNvSpPr>
          <p:nvPr/>
        </p:nvSpPr>
        <p:spPr bwMode="auto">
          <a:xfrm>
            <a:off x="3429000" y="3244850"/>
            <a:ext cx="1905000" cy="1295400"/>
          </a:xfrm>
          <a:custGeom>
            <a:avLst/>
            <a:gdLst>
              <a:gd name="T0" fmla="*/ 2147483647 w 21393"/>
              <a:gd name="T1" fmla="*/ 0 h 21592"/>
              <a:gd name="T2" fmla="*/ 2147483647 w 21393"/>
              <a:gd name="T3" fmla="*/ 2147483647 h 21592"/>
              <a:gd name="T4" fmla="*/ 0 w 21393"/>
              <a:gd name="T5" fmla="*/ 2147483647 h 21592"/>
              <a:gd name="T6" fmla="*/ 0 60000 65536"/>
              <a:gd name="T7" fmla="*/ 0 60000 65536"/>
              <a:gd name="T8" fmla="*/ 0 60000 65536"/>
              <a:gd name="T9" fmla="*/ 0 w 21393"/>
              <a:gd name="T10" fmla="*/ 0 h 21592"/>
              <a:gd name="T11" fmla="*/ 21393 w 21393"/>
              <a:gd name="T12" fmla="*/ 21592 h 215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93" h="21592" fill="none" extrusionOk="0">
                <a:moveTo>
                  <a:pt x="589" y="0"/>
                </a:moveTo>
                <a:cubicBezTo>
                  <a:pt x="11139" y="288"/>
                  <a:pt x="19935" y="8157"/>
                  <a:pt x="21393" y="18608"/>
                </a:cubicBezTo>
              </a:path>
              <a:path w="21393" h="21592" stroke="0" extrusionOk="0">
                <a:moveTo>
                  <a:pt x="589" y="0"/>
                </a:moveTo>
                <a:cubicBezTo>
                  <a:pt x="11139" y="288"/>
                  <a:pt x="19935" y="8157"/>
                  <a:pt x="21393" y="18608"/>
                </a:cubicBezTo>
                <a:lnTo>
                  <a:pt x="0" y="21592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 type="triangl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9865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Pose Blending</a:t>
            </a:r>
            <a:endParaRPr lang="ja-JP" altLang="en-US" smtClean="0"/>
          </a:p>
        </p:txBody>
      </p:sp>
      <p:sp>
        <p:nvSpPr>
          <p:cNvPr id="41987" name="コンテンツ プレースホル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Motion blending in run-time</a:t>
            </a:r>
          </a:p>
          <a:p>
            <a:r>
              <a:rPr lang="zh-TW" altLang="en-US" smtClean="0"/>
              <a:t>Q</a:t>
            </a:r>
            <a:r>
              <a:rPr lang="en-US" altLang="zh-TW" smtClean="0"/>
              <a:t>uaternion is used</a:t>
            </a:r>
          </a:p>
          <a:p>
            <a:r>
              <a:rPr lang="zh-TW" altLang="en-US" smtClean="0"/>
              <a:t>“</a:t>
            </a:r>
            <a:r>
              <a:rPr lang="en-US" altLang="zh-TW" smtClean="0"/>
              <a:t>Blend Tree”</a:t>
            </a:r>
          </a:p>
          <a:p>
            <a:pPr lvl="1"/>
            <a:r>
              <a:rPr lang="zh-TW" altLang="en-US" smtClean="0"/>
              <a:t>C</a:t>
            </a:r>
            <a:r>
              <a:rPr lang="en-US" altLang="zh-TW" smtClean="0"/>
              <a:t>ross fade</a:t>
            </a:r>
          </a:p>
          <a:p>
            <a:pPr lvl="1"/>
            <a:r>
              <a:rPr lang="zh-TW" altLang="en-US" smtClean="0"/>
              <a:t>C</a:t>
            </a:r>
            <a:r>
              <a:rPr lang="en-US" altLang="zh-TW" smtClean="0"/>
              <a:t>ountinuous blending</a:t>
            </a:r>
          </a:p>
          <a:p>
            <a:pPr lvl="1"/>
            <a:r>
              <a:rPr lang="zh-TW" altLang="en-US" smtClean="0"/>
              <a:t>F</a:t>
            </a:r>
            <a:r>
              <a:rPr lang="en-US" altLang="zh-TW" smtClean="0"/>
              <a:t>eather blending</a:t>
            </a:r>
            <a:endParaRPr lang="zh-TW" altLang="zh-TW" smtClean="0"/>
          </a:p>
          <a:p>
            <a:endParaRPr lang="ja-JP" altLang="en-US" smtClean="0"/>
          </a:p>
        </p:txBody>
      </p:sp>
      <p:sp>
        <p:nvSpPr>
          <p:cNvPr id="41988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8D8D2C88-79BE-440B-BEDB-DA96330F60EB}" type="slidenum">
              <a:rPr kumimoji="0" lang="en-US" altLang="ja-JP"/>
              <a:pPr eaLnBrk="1" hangingPunct="1"/>
              <a:t>52</a:t>
            </a:fld>
            <a:endParaRPr kumimoji="0" lang="en-US" altLang="ja-JP"/>
          </a:p>
        </p:txBody>
      </p:sp>
    </p:spTree>
    <p:extLst>
      <p:ext uri="{BB962C8B-B14F-4D97-AF65-F5344CB8AC3E}">
        <p14:creationId xmlns:p14="http://schemas.microsoft.com/office/powerpoint/2010/main" val="233547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タイトル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Cross Fade</a:t>
            </a:r>
            <a:endParaRPr lang="ja-JP" altLang="en-US" smtClean="0"/>
          </a:p>
        </p:txBody>
      </p:sp>
      <p:sp>
        <p:nvSpPr>
          <p:cNvPr id="44035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F3ADD4C5-3F8E-4004-A125-0FFC3E320F3C}" type="slidenum">
              <a:rPr kumimoji="0" lang="zh-TW" altLang="en-US"/>
              <a:pPr eaLnBrk="1" hangingPunct="1"/>
              <a:t>53</a:t>
            </a:fld>
            <a:endParaRPr kumimoji="0" lang="en-US" altLang="zh-TW"/>
          </a:p>
        </p:txBody>
      </p:sp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1300163" y="2947988"/>
            <a:ext cx="4038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TW" sz="1600">
                <a:latin typeface="Arial" charset="0"/>
              </a:rPr>
              <a:t>     Pose 1</a:t>
            </a:r>
          </a:p>
        </p:txBody>
      </p:sp>
      <p:sp>
        <p:nvSpPr>
          <p:cNvPr id="44037" name="Rectangle 3"/>
          <p:cNvSpPr>
            <a:spLocks noChangeArrowheads="1"/>
          </p:cNvSpPr>
          <p:nvPr/>
        </p:nvSpPr>
        <p:spPr bwMode="auto">
          <a:xfrm>
            <a:off x="3890963" y="3938588"/>
            <a:ext cx="4038600" cy="6096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 altLang="zh-TW" sz="1600">
                <a:latin typeface="Arial" charset="0"/>
              </a:rPr>
              <a:t>Pose2    </a:t>
            </a:r>
          </a:p>
        </p:txBody>
      </p:sp>
      <p:sp>
        <p:nvSpPr>
          <p:cNvPr id="44038" name="Line 4"/>
          <p:cNvSpPr>
            <a:spLocks noChangeShapeType="1"/>
          </p:cNvSpPr>
          <p:nvPr/>
        </p:nvSpPr>
        <p:spPr bwMode="auto">
          <a:xfrm>
            <a:off x="1300163" y="2947988"/>
            <a:ext cx="2595562" cy="79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44039" name="Line 5"/>
          <p:cNvSpPr>
            <a:spLocks noChangeShapeType="1"/>
          </p:cNvSpPr>
          <p:nvPr/>
        </p:nvSpPr>
        <p:spPr bwMode="auto">
          <a:xfrm>
            <a:off x="3890963" y="2947988"/>
            <a:ext cx="14478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44040" name="Line 6"/>
          <p:cNvSpPr>
            <a:spLocks noChangeShapeType="1"/>
          </p:cNvSpPr>
          <p:nvPr/>
        </p:nvSpPr>
        <p:spPr bwMode="auto">
          <a:xfrm flipV="1">
            <a:off x="3890963" y="3938588"/>
            <a:ext cx="1447800" cy="609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44041" name="Line 7"/>
          <p:cNvSpPr>
            <a:spLocks noChangeShapeType="1"/>
          </p:cNvSpPr>
          <p:nvPr/>
        </p:nvSpPr>
        <p:spPr bwMode="auto">
          <a:xfrm flipV="1">
            <a:off x="5338763" y="3938588"/>
            <a:ext cx="2590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44042" name="Text Box 8"/>
          <p:cNvSpPr txBox="1">
            <a:spLocks noChangeArrowheads="1"/>
          </p:cNvSpPr>
          <p:nvPr/>
        </p:nvSpPr>
        <p:spPr bwMode="auto">
          <a:xfrm>
            <a:off x="3646488" y="4532313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zh-TW" altLang="en-US" sz="1600">
                <a:latin typeface="Arial" charset="0"/>
              </a:rPr>
              <a:t>0</a:t>
            </a:r>
          </a:p>
        </p:txBody>
      </p:sp>
      <p:sp>
        <p:nvSpPr>
          <p:cNvPr id="44043" name="Text Box 9"/>
          <p:cNvSpPr txBox="1">
            <a:spLocks noChangeArrowheads="1"/>
          </p:cNvSpPr>
          <p:nvPr/>
        </p:nvSpPr>
        <p:spPr bwMode="auto">
          <a:xfrm>
            <a:off x="3646488" y="3770313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zh-TW" altLang="en-US" sz="1600">
                <a:latin typeface="Arial" charset="0"/>
              </a:rPr>
              <a:t>1</a:t>
            </a:r>
          </a:p>
        </p:txBody>
      </p:sp>
      <p:sp>
        <p:nvSpPr>
          <p:cNvPr id="44044" name="Text Box 10"/>
          <p:cNvSpPr txBox="1">
            <a:spLocks noChangeArrowheads="1"/>
          </p:cNvSpPr>
          <p:nvPr/>
        </p:nvSpPr>
        <p:spPr bwMode="auto">
          <a:xfrm>
            <a:off x="5262563" y="3405188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zh-TW" altLang="en-US" sz="1600">
                <a:latin typeface="Arial" charset="0"/>
              </a:rPr>
              <a:t>0</a:t>
            </a:r>
          </a:p>
        </p:txBody>
      </p:sp>
      <p:sp>
        <p:nvSpPr>
          <p:cNvPr id="44045" name="Text Box 11"/>
          <p:cNvSpPr txBox="1">
            <a:spLocks noChangeArrowheads="1"/>
          </p:cNvSpPr>
          <p:nvPr/>
        </p:nvSpPr>
        <p:spPr bwMode="auto">
          <a:xfrm>
            <a:off x="5262563" y="2643188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zh-TW" altLang="en-US" sz="1600">
                <a:latin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3753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タイトル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Continuous Blending</a:t>
            </a:r>
            <a:endParaRPr lang="ja-JP" altLang="en-US" smtClean="0"/>
          </a:p>
        </p:txBody>
      </p:sp>
      <p:sp>
        <p:nvSpPr>
          <p:cNvPr id="45059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80E7E0B2-4C66-48BF-87CF-FD6F6E495FD7}" type="slidenum">
              <a:rPr kumimoji="0" lang="zh-TW" altLang="en-US"/>
              <a:pPr eaLnBrk="1" hangingPunct="1"/>
              <a:t>54</a:t>
            </a:fld>
            <a:endParaRPr kumimoji="0" lang="en-US" altLang="zh-TW"/>
          </a:p>
        </p:txBody>
      </p:sp>
      <p:sp>
        <p:nvSpPr>
          <p:cNvPr id="45060" name="Rectangle 2"/>
          <p:cNvSpPr>
            <a:spLocks noChangeArrowheads="1"/>
          </p:cNvSpPr>
          <p:nvPr/>
        </p:nvSpPr>
        <p:spPr bwMode="auto">
          <a:xfrm>
            <a:off x="2454275" y="2943225"/>
            <a:ext cx="4038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TW" sz="1600">
                <a:latin typeface="Arial" charset="0"/>
              </a:rPr>
              <a:t>     Pose 1</a:t>
            </a:r>
          </a:p>
        </p:txBody>
      </p:sp>
      <p:sp>
        <p:nvSpPr>
          <p:cNvPr id="45061" name="Rectangle 3"/>
          <p:cNvSpPr>
            <a:spLocks noChangeArrowheads="1"/>
          </p:cNvSpPr>
          <p:nvPr/>
        </p:nvSpPr>
        <p:spPr bwMode="auto">
          <a:xfrm>
            <a:off x="2454275" y="3933825"/>
            <a:ext cx="4038600" cy="6096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 altLang="zh-TW" sz="1600">
                <a:latin typeface="Arial" charset="0"/>
              </a:rPr>
              <a:t>Pose 2    </a:t>
            </a:r>
          </a:p>
        </p:txBody>
      </p:sp>
      <p:sp>
        <p:nvSpPr>
          <p:cNvPr id="45062" name="Line 4"/>
          <p:cNvSpPr>
            <a:spLocks noChangeShapeType="1"/>
          </p:cNvSpPr>
          <p:nvPr/>
        </p:nvSpPr>
        <p:spPr bwMode="auto">
          <a:xfrm>
            <a:off x="2454275" y="2943225"/>
            <a:ext cx="4038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45063" name="Line 5"/>
          <p:cNvSpPr>
            <a:spLocks noChangeShapeType="1"/>
          </p:cNvSpPr>
          <p:nvPr/>
        </p:nvSpPr>
        <p:spPr bwMode="auto">
          <a:xfrm flipV="1">
            <a:off x="2454275" y="3933825"/>
            <a:ext cx="1447800" cy="609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45064" name="Line 6"/>
          <p:cNvSpPr>
            <a:spLocks noChangeShapeType="1"/>
          </p:cNvSpPr>
          <p:nvPr/>
        </p:nvSpPr>
        <p:spPr bwMode="auto">
          <a:xfrm flipV="1">
            <a:off x="3902075" y="3933825"/>
            <a:ext cx="2590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45065" name="Text Box 7"/>
          <p:cNvSpPr txBox="1">
            <a:spLocks noChangeArrowheads="1"/>
          </p:cNvSpPr>
          <p:nvPr/>
        </p:nvSpPr>
        <p:spPr bwMode="auto">
          <a:xfrm>
            <a:off x="2209800" y="452755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zh-TW" altLang="en-US" sz="1600">
                <a:latin typeface="Arial" charset="0"/>
              </a:rPr>
              <a:t>0</a:t>
            </a:r>
          </a:p>
        </p:txBody>
      </p:sp>
      <p:sp>
        <p:nvSpPr>
          <p:cNvPr id="45066" name="Text Box 8"/>
          <p:cNvSpPr txBox="1">
            <a:spLocks noChangeArrowheads="1"/>
          </p:cNvSpPr>
          <p:nvPr/>
        </p:nvSpPr>
        <p:spPr bwMode="auto">
          <a:xfrm>
            <a:off x="2209800" y="376555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zh-TW" altLang="en-US" sz="1600">
                <a:latin typeface="Arial" charset="0"/>
              </a:rPr>
              <a:t>1</a:t>
            </a:r>
          </a:p>
        </p:txBody>
      </p:sp>
      <p:sp>
        <p:nvSpPr>
          <p:cNvPr id="45067" name="Text Box 9"/>
          <p:cNvSpPr txBox="1">
            <a:spLocks noChangeArrowheads="1"/>
          </p:cNvSpPr>
          <p:nvPr/>
        </p:nvSpPr>
        <p:spPr bwMode="auto">
          <a:xfrm>
            <a:off x="2225675" y="3400425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zh-TW" altLang="en-US" sz="1600">
                <a:latin typeface="Arial" charset="0"/>
              </a:rPr>
              <a:t>0</a:t>
            </a:r>
          </a:p>
        </p:txBody>
      </p:sp>
      <p:sp>
        <p:nvSpPr>
          <p:cNvPr id="45068" name="Text Box 10"/>
          <p:cNvSpPr txBox="1">
            <a:spLocks noChangeArrowheads="1"/>
          </p:cNvSpPr>
          <p:nvPr/>
        </p:nvSpPr>
        <p:spPr bwMode="auto">
          <a:xfrm>
            <a:off x="2225675" y="2714625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zh-TW" altLang="en-US" sz="1600">
                <a:latin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8836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Skin Deformation</a:t>
            </a:r>
            <a:endParaRPr lang="ja-JP" altLang="en-US" smtClean="0"/>
          </a:p>
        </p:txBody>
      </p:sp>
      <p:sp>
        <p:nvSpPr>
          <p:cNvPr id="7" name="コンテンツ プレースホルダ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smtClean="0"/>
              <a:t>Weights to assign the influences of the deformation by bones on skin vertices</a:t>
            </a:r>
          </a:p>
          <a:p>
            <a:pPr lvl="1"/>
            <a:r>
              <a:rPr lang="en-US" altLang="zh-TW" sz="2400" smtClean="0"/>
              <a:t>1-weight</a:t>
            </a:r>
          </a:p>
          <a:p>
            <a:pPr lvl="1"/>
            <a:r>
              <a:rPr lang="en-US" altLang="zh-TW" sz="2400" smtClean="0"/>
              <a:t>2-weight</a:t>
            </a:r>
          </a:p>
          <a:p>
            <a:pPr lvl="1"/>
            <a:r>
              <a:rPr lang="en-US" altLang="zh-TW" sz="2400" smtClean="0"/>
              <a:t>N-weight</a:t>
            </a:r>
          </a:p>
          <a:p>
            <a:r>
              <a:rPr lang="zh-TW" altLang="en-US" sz="2800" smtClean="0"/>
              <a:t>C</a:t>
            </a:r>
            <a:r>
              <a:rPr lang="en-US" altLang="zh-TW" sz="2800" smtClean="0"/>
              <a:t>PU cost</a:t>
            </a:r>
          </a:p>
          <a:p>
            <a:r>
              <a:rPr lang="en-US" altLang="zh-TW" sz="2800" smtClean="0"/>
              <a:t>Another way to perform the skin deformation calculation is using vertex shader</a:t>
            </a:r>
            <a:endParaRPr lang="zh-TW" altLang="zh-TW" sz="2800" smtClean="0"/>
          </a:p>
          <a:p>
            <a:endParaRPr lang="ja-JP" altLang="en-US" sz="2800" smtClean="0"/>
          </a:p>
        </p:txBody>
      </p:sp>
      <p:sp>
        <p:nvSpPr>
          <p:cNvPr id="47108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2210BC03-873C-4569-883C-FEF6A6AFF4FE}" type="slidenum">
              <a:rPr kumimoji="0" lang="zh-TW" altLang="en-US"/>
              <a:pPr eaLnBrk="1" hangingPunct="1"/>
              <a:t>55</a:t>
            </a:fld>
            <a:endParaRPr kumimoji="0" lang="en-US" altLang="zh-TW"/>
          </a:p>
        </p:txBody>
      </p:sp>
    </p:spTree>
    <p:extLst>
      <p:ext uri="{BB962C8B-B14F-4D97-AF65-F5344CB8AC3E}">
        <p14:creationId xmlns:p14="http://schemas.microsoft.com/office/powerpoint/2010/main" val="1604479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コンテンツ プレースホルダ 63"/>
          <p:cNvSpPr>
            <a:spLocks noGrp="1"/>
          </p:cNvSpPr>
          <p:nvPr>
            <p:ph idx="1"/>
          </p:nvPr>
        </p:nvSpPr>
        <p:spPr>
          <a:xfrm>
            <a:off x="566738" y="3786188"/>
            <a:ext cx="8001000" cy="2428875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altLang="zh-TW" i="1" dirty="0" smtClean="0">
                <a:ea typeface="+mn-ea"/>
              </a:rPr>
              <a:t>Apply motion data to bones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altLang="zh-TW" i="1" dirty="0" smtClean="0">
                <a:ea typeface="+mn-ea"/>
              </a:rPr>
              <a:t>Convert the vertex from “base” space to its associated bone’s space using the natural pose’s inverse transformation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altLang="zh-TW" i="1" dirty="0" smtClean="0">
                <a:ea typeface="+mn-ea"/>
              </a:rPr>
              <a:t>Multiple the influence weight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altLang="zh-TW" i="1" dirty="0" smtClean="0">
                <a:ea typeface="+mn-ea"/>
              </a:rPr>
              <a:t>Accumulate all influences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altLang="zh-TW" i="1" dirty="0" smtClean="0">
                <a:ea typeface="+mn-ea"/>
              </a:rPr>
              <a:t>Then the vertex is deformed by the bone in “base” space</a:t>
            </a:r>
          </a:p>
        </p:txBody>
      </p:sp>
      <p:sp>
        <p:nvSpPr>
          <p:cNvPr id="48131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A9D41004-4382-4712-80CA-D73C25B8610D}" type="slidenum">
              <a:rPr kumimoji="0" lang="zh-TW" altLang="en-US"/>
              <a:pPr eaLnBrk="1" hangingPunct="1"/>
              <a:t>56</a:t>
            </a:fld>
            <a:endParaRPr kumimoji="0" lang="en-US" altLang="zh-TW"/>
          </a:p>
        </p:txBody>
      </p:sp>
      <p:sp>
        <p:nvSpPr>
          <p:cNvPr id="48132" name="Freeform 2"/>
          <p:cNvSpPr>
            <a:spLocks/>
          </p:cNvSpPr>
          <p:nvPr/>
        </p:nvSpPr>
        <p:spPr bwMode="auto">
          <a:xfrm>
            <a:off x="4724400" y="857250"/>
            <a:ext cx="1395413" cy="2563813"/>
          </a:xfrm>
          <a:custGeom>
            <a:avLst/>
            <a:gdLst>
              <a:gd name="T0" fmla="*/ 2147483647 w 879"/>
              <a:gd name="T1" fmla="*/ 2147483647 h 1615"/>
              <a:gd name="T2" fmla="*/ 2147483647 w 879"/>
              <a:gd name="T3" fmla="*/ 2147483647 h 1615"/>
              <a:gd name="T4" fmla="*/ 2147483647 w 879"/>
              <a:gd name="T5" fmla="*/ 2147483647 h 1615"/>
              <a:gd name="T6" fmla="*/ 2147483647 w 879"/>
              <a:gd name="T7" fmla="*/ 2147483647 h 1615"/>
              <a:gd name="T8" fmla="*/ 2147483647 w 879"/>
              <a:gd name="T9" fmla="*/ 2147483647 h 1615"/>
              <a:gd name="T10" fmla="*/ 2147483647 w 879"/>
              <a:gd name="T11" fmla="*/ 2147483647 h 1615"/>
              <a:gd name="T12" fmla="*/ 2147483647 w 879"/>
              <a:gd name="T13" fmla="*/ 2147483647 h 1615"/>
              <a:gd name="T14" fmla="*/ 2147483647 w 879"/>
              <a:gd name="T15" fmla="*/ 2147483647 h 1615"/>
              <a:gd name="T16" fmla="*/ 2147483647 w 879"/>
              <a:gd name="T17" fmla="*/ 2147483647 h 1615"/>
              <a:gd name="T18" fmla="*/ 2147483647 w 879"/>
              <a:gd name="T19" fmla="*/ 2147483647 h 1615"/>
              <a:gd name="T20" fmla="*/ 2147483647 w 879"/>
              <a:gd name="T21" fmla="*/ 2147483647 h 1615"/>
              <a:gd name="T22" fmla="*/ 2147483647 w 879"/>
              <a:gd name="T23" fmla="*/ 2147483647 h 1615"/>
              <a:gd name="T24" fmla="*/ 2147483647 w 879"/>
              <a:gd name="T25" fmla="*/ 2147483647 h 1615"/>
              <a:gd name="T26" fmla="*/ 2147483647 w 879"/>
              <a:gd name="T27" fmla="*/ 2147483647 h 1615"/>
              <a:gd name="T28" fmla="*/ 2147483647 w 879"/>
              <a:gd name="T29" fmla="*/ 2147483647 h 1615"/>
              <a:gd name="T30" fmla="*/ 2147483647 w 879"/>
              <a:gd name="T31" fmla="*/ 2147483647 h 1615"/>
              <a:gd name="T32" fmla="*/ 2147483647 w 879"/>
              <a:gd name="T33" fmla="*/ 2147483647 h 1615"/>
              <a:gd name="T34" fmla="*/ 2147483647 w 879"/>
              <a:gd name="T35" fmla="*/ 2147483647 h 1615"/>
              <a:gd name="T36" fmla="*/ 2147483647 w 879"/>
              <a:gd name="T37" fmla="*/ 2147483647 h 161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879"/>
              <a:gd name="T58" fmla="*/ 0 h 1615"/>
              <a:gd name="T59" fmla="*/ 879 w 879"/>
              <a:gd name="T60" fmla="*/ 1615 h 161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879" h="1615">
                <a:moveTo>
                  <a:pt x="450" y="124"/>
                </a:moveTo>
                <a:cubicBezTo>
                  <a:pt x="422" y="156"/>
                  <a:pt x="380" y="241"/>
                  <a:pt x="354" y="274"/>
                </a:cubicBezTo>
                <a:cubicBezTo>
                  <a:pt x="336" y="297"/>
                  <a:pt x="261" y="406"/>
                  <a:pt x="195" y="499"/>
                </a:cubicBezTo>
                <a:cubicBezTo>
                  <a:pt x="105" y="688"/>
                  <a:pt x="153" y="509"/>
                  <a:pt x="72" y="778"/>
                </a:cubicBezTo>
                <a:cubicBezTo>
                  <a:pt x="70" y="814"/>
                  <a:pt x="66" y="871"/>
                  <a:pt x="66" y="907"/>
                </a:cubicBezTo>
                <a:cubicBezTo>
                  <a:pt x="66" y="1086"/>
                  <a:pt x="0" y="1584"/>
                  <a:pt x="312" y="1615"/>
                </a:cubicBezTo>
                <a:cubicBezTo>
                  <a:pt x="426" y="1612"/>
                  <a:pt x="409" y="1576"/>
                  <a:pt x="453" y="1489"/>
                </a:cubicBezTo>
                <a:cubicBezTo>
                  <a:pt x="476" y="1351"/>
                  <a:pt x="467" y="1182"/>
                  <a:pt x="450" y="1048"/>
                </a:cubicBezTo>
                <a:cubicBezTo>
                  <a:pt x="452" y="1016"/>
                  <a:pt x="448" y="983"/>
                  <a:pt x="456" y="952"/>
                </a:cubicBezTo>
                <a:cubicBezTo>
                  <a:pt x="487" y="829"/>
                  <a:pt x="604" y="732"/>
                  <a:pt x="684" y="640"/>
                </a:cubicBezTo>
                <a:cubicBezTo>
                  <a:pt x="736" y="580"/>
                  <a:pt x="738" y="592"/>
                  <a:pt x="792" y="514"/>
                </a:cubicBezTo>
                <a:cubicBezTo>
                  <a:pt x="810" y="475"/>
                  <a:pt x="855" y="379"/>
                  <a:pt x="867" y="331"/>
                </a:cubicBezTo>
                <a:cubicBezTo>
                  <a:pt x="879" y="284"/>
                  <a:pt x="876" y="220"/>
                  <a:pt x="876" y="220"/>
                </a:cubicBezTo>
                <a:cubicBezTo>
                  <a:pt x="874" y="180"/>
                  <a:pt x="873" y="140"/>
                  <a:pt x="870" y="100"/>
                </a:cubicBezTo>
                <a:cubicBezTo>
                  <a:pt x="869" y="88"/>
                  <a:pt x="846" y="61"/>
                  <a:pt x="837" y="52"/>
                </a:cubicBezTo>
                <a:cubicBezTo>
                  <a:pt x="834" y="49"/>
                  <a:pt x="790" y="37"/>
                  <a:pt x="780" y="34"/>
                </a:cubicBezTo>
                <a:cubicBezTo>
                  <a:pt x="704" y="12"/>
                  <a:pt x="777" y="22"/>
                  <a:pt x="672" y="4"/>
                </a:cubicBezTo>
                <a:cubicBezTo>
                  <a:pt x="660" y="2"/>
                  <a:pt x="612" y="0"/>
                  <a:pt x="600" y="4"/>
                </a:cubicBezTo>
                <a:cubicBezTo>
                  <a:pt x="585" y="9"/>
                  <a:pt x="462" y="114"/>
                  <a:pt x="450" y="124"/>
                </a:cubicBezTo>
                <a:close/>
              </a:path>
            </a:pathLst>
          </a:custGeom>
          <a:solidFill>
            <a:schemeClr val="accent1">
              <a:alpha val="50195"/>
            </a:schemeClr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33" name="Oval 3"/>
          <p:cNvSpPr>
            <a:spLocks noChangeArrowheads="1"/>
          </p:cNvSpPr>
          <p:nvPr/>
        </p:nvSpPr>
        <p:spPr bwMode="auto">
          <a:xfrm>
            <a:off x="5405438" y="1296988"/>
            <a:ext cx="74612" cy="74612"/>
          </a:xfrm>
          <a:prstGeom prst="ellipse">
            <a:avLst/>
          </a:prstGeom>
          <a:solidFill>
            <a:srgbClr val="00FF00"/>
          </a:solidFill>
          <a:ln w="12700" cap="sq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34" name="Oval 4"/>
          <p:cNvSpPr>
            <a:spLocks noChangeArrowheads="1"/>
          </p:cNvSpPr>
          <p:nvPr/>
        </p:nvSpPr>
        <p:spPr bwMode="auto">
          <a:xfrm>
            <a:off x="5676900" y="1516063"/>
            <a:ext cx="74613" cy="74612"/>
          </a:xfrm>
          <a:prstGeom prst="ellipse">
            <a:avLst/>
          </a:prstGeom>
          <a:solidFill>
            <a:srgbClr val="00FF00"/>
          </a:solidFill>
          <a:ln w="12700" cap="sq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35" name="Oval 5"/>
          <p:cNvSpPr>
            <a:spLocks noChangeArrowheads="1"/>
          </p:cNvSpPr>
          <p:nvPr/>
        </p:nvSpPr>
        <p:spPr bwMode="auto">
          <a:xfrm>
            <a:off x="5081588" y="1787525"/>
            <a:ext cx="74612" cy="74613"/>
          </a:xfrm>
          <a:prstGeom prst="ellipse">
            <a:avLst/>
          </a:prstGeom>
          <a:solidFill>
            <a:srgbClr val="00FF00"/>
          </a:solidFill>
          <a:ln w="12700" cap="sq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36" name="Oval 6"/>
          <p:cNvSpPr>
            <a:spLocks noChangeArrowheads="1"/>
          </p:cNvSpPr>
          <p:nvPr/>
        </p:nvSpPr>
        <p:spPr bwMode="auto">
          <a:xfrm>
            <a:off x="4895850" y="2592388"/>
            <a:ext cx="74613" cy="74612"/>
          </a:xfrm>
          <a:prstGeom prst="ellipse">
            <a:avLst/>
          </a:prstGeom>
          <a:solidFill>
            <a:srgbClr val="FF3300"/>
          </a:solidFill>
          <a:ln w="12700" cap="sq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37" name="Oval 7"/>
          <p:cNvSpPr>
            <a:spLocks noChangeArrowheads="1"/>
          </p:cNvSpPr>
          <p:nvPr/>
        </p:nvSpPr>
        <p:spPr bwMode="auto">
          <a:xfrm>
            <a:off x="5357813" y="2001838"/>
            <a:ext cx="74612" cy="74612"/>
          </a:xfrm>
          <a:prstGeom prst="ellipse">
            <a:avLst/>
          </a:prstGeom>
          <a:solidFill>
            <a:srgbClr val="00FF00"/>
          </a:solidFill>
          <a:ln w="12700" cap="sq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38" name="Oval 8"/>
          <p:cNvSpPr>
            <a:spLocks noChangeArrowheads="1"/>
          </p:cNvSpPr>
          <p:nvPr/>
        </p:nvSpPr>
        <p:spPr bwMode="auto">
          <a:xfrm>
            <a:off x="5191125" y="2735263"/>
            <a:ext cx="74613" cy="74612"/>
          </a:xfrm>
          <a:prstGeom prst="ellipse">
            <a:avLst/>
          </a:prstGeom>
          <a:solidFill>
            <a:srgbClr val="FF3300"/>
          </a:solidFill>
          <a:ln w="12700" cap="sq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39" name="Oval 9"/>
          <p:cNvSpPr>
            <a:spLocks noChangeArrowheads="1"/>
          </p:cNvSpPr>
          <p:nvPr/>
        </p:nvSpPr>
        <p:spPr bwMode="auto">
          <a:xfrm>
            <a:off x="5581650" y="2044700"/>
            <a:ext cx="74613" cy="74613"/>
          </a:xfrm>
          <a:prstGeom prst="ellipse">
            <a:avLst/>
          </a:prstGeom>
          <a:solidFill>
            <a:srgbClr val="00FF00"/>
          </a:solidFill>
          <a:ln w="12700" cap="sq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40" name="Oval 10"/>
          <p:cNvSpPr>
            <a:spLocks noChangeArrowheads="1"/>
          </p:cNvSpPr>
          <p:nvPr/>
        </p:nvSpPr>
        <p:spPr bwMode="auto">
          <a:xfrm>
            <a:off x="5962650" y="1606550"/>
            <a:ext cx="74613" cy="74613"/>
          </a:xfrm>
          <a:prstGeom prst="ellipse">
            <a:avLst/>
          </a:prstGeom>
          <a:solidFill>
            <a:srgbClr val="00FF00"/>
          </a:solidFill>
          <a:ln w="12700" cap="sq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41" name="Oval 11"/>
          <p:cNvSpPr>
            <a:spLocks noChangeArrowheads="1"/>
          </p:cNvSpPr>
          <p:nvPr/>
        </p:nvSpPr>
        <p:spPr bwMode="auto">
          <a:xfrm>
            <a:off x="5414963" y="2716213"/>
            <a:ext cx="74612" cy="74612"/>
          </a:xfrm>
          <a:prstGeom prst="ellipse">
            <a:avLst/>
          </a:prstGeom>
          <a:solidFill>
            <a:srgbClr val="FF3300"/>
          </a:solidFill>
          <a:ln w="12700" cap="sq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42" name="Oval 12"/>
          <p:cNvSpPr>
            <a:spLocks noChangeArrowheads="1"/>
          </p:cNvSpPr>
          <p:nvPr/>
        </p:nvSpPr>
        <p:spPr bwMode="auto">
          <a:xfrm>
            <a:off x="5024438" y="3335338"/>
            <a:ext cx="74612" cy="74612"/>
          </a:xfrm>
          <a:prstGeom prst="ellipse">
            <a:avLst/>
          </a:prstGeom>
          <a:solidFill>
            <a:srgbClr val="FF3300"/>
          </a:solidFill>
          <a:ln w="12700" cap="sq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43" name="Oval 13"/>
          <p:cNvSpPr>
            <a:spLocks noChangeArrowheads="1"/>
          </p:cNvSpPr>
          <p:nvPr/>
        </p:nvSpPr>
        <p:spPr bwMode="auto">
          <a:xfrm>
            <a:off x="5210175" y="3378200"/>
            <a:ext cx="74613" cy="74613"/>
          </a:xfrm>
          <a:prstGeom prst="ellipse">
            <a:avLst/>
          </a:prstGeom>
          <a:solidFill>
            <a:srgbClr val="FF3300"/>
          </a:solidFill>
          <a:ln w="12700" cap="sq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44" name="Oval 14"/>
          <p:cNvSpPr>
            <a:spLocks noChangeArrowheads="1"/>
          </p:cNvSpPr>
          <p:nvPr/>
        </p:nvSpPr>
        <p:spPr bwMode="auto">
          <a:xfrm>
            <a:off x="5995988" y="892175"/>
            <a:ext cx="74612" cy="74613"/>
          </a:xfrm>
          <a:prstGeom prst="ellipse">
            <a:avLst/>
          </a:prstGeom>
          <a:solidFill>
            <a:srgbClr val="00FF00"/>
          </a:solidFill>
          <a:ln w="12700" cap="sq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45" name="Oval 15"/>
          <p:cNvSpPr>
            <a:spLocks noChangeArrowheads="1"/>
          </p:cNvSpPr>
          <p:nvPr/>
        </p:nvSpPr>
        <p:spPr bwMode="auto">
          <a:xfrm>
            <a:off x="5867400" y="849313"/>
            <a:ext cx="74613" cy="74612"/>
          </a:xfrm>
          <a:prstGeom prst="ellipse">
            <a:avLst/>
          </a:prstGeom>
          <a:solidFill>
            <a:srgbClr val="00CC00"/>
          </a:solidFill>
          <a:ln w="12700" cap="sq">
            <a:solidFill>
              <a:srgbClr val="00CC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46" name="Oval 16"/>
          <p:cNvSpPr>
            <a:spLocks noChangeArrowheads="1"/>
          </p:cNvSpPr>
          <p:nvPr/>
        </p:nvSpPr>
        <p:spPr bwMode="auto">
          <a:xfrm>
            <a:off x="4781550" y="2435225"/>
            <a:ext cx="74613" cy="74613"/>
          </a:xfrm>
          <a:prstGeom prst="ellipse">
            <a:avLst/>
          </a:prstGeom>
          <a:solidFill>
            <a:srgbClr val="FF3300"/>
          </a:solidFill>
          <a:ln w="12700" cap="sq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47" name="Oval 17"/>
          <p:cNvSpPr>
            <a:spLocks noChangeArrowheads="1"/>
          </p:cNvSpPr>
          <p:nvPr/>
        </p:nvSpPr>
        <p:spPr bwMode="auto">
          <a:xfrm>
            <a:off x="4981575" y="1639888"/>
            <a:ext cx="74613" cy="74612"/>
          </a:xfrm>
          <a:prstGeom prst="ellipse">
            <a:avLst/>
          </a:prstGeom>
          <a:solidFill>
            <a:srgbClr val="00FF00"/>
          </a:solidFill>
          <a:ln w="12700" cap="sq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48" name="Oval 18"/>
          <p:cNvSpPr>
            <a:spLocks noChangeArrowheads="1"/>
          </p:cNvSpPr>
          <p:nvPr/>
        </p:nvSpPr>
        <p:spPr bwMode="auto">
          <a:xfrm>
            <a:off x="5310188" y="1173163"/>
            <a:ext cx="74612" cy="74612"/>
          </a:xfrm>
          <a:prstGeom prst="ellipse">
            <a:avLst/>
          </a:prstGeom>
          <a:solidFill>
            <a:srgbClr val="00FF00"/>
          </a:solidFill>
          <a:ln w="12700" cap="sq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49" name="Line 19"/>
          <p:cNvSpPr>
            <a:spLocks noChangeShapeType="1"/>
          </p:cNvSpPr>
          <p:nvPr/>
        </p:nvSpPr>
        <p:spPr bwMode="auto">
          <a:xfrm flipV="1">
            <a:off x="5210175" y="663575"/>
            <a:ext cx="914400" cy="1333500"/>
          </a:xfrm>
          <a:prstGeom prst="line">
            <a:avLst/>
          </a:prstGeom>
          <a:noFill/>
          <a:ln w="38100" cap="sq">
            <a:solidFill>
              <a:srgbClr val="00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50" name="Line 20"/>
          <p:cNvSpPr>
            <a:spLocks noChangeShapeType="1"/>
          </p:cNvSpPr>
          <p:nvPr/>
        </p:nvSpPr>
        <p:spPr bwMode="auto">
          <a:xfrm flipH="1">
            <a:off x="5143500" y="1992313"/>
            <a:ext cx="76200" cy="1724025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51" name="Text Box 21"/>
          <p:cNvSpPr txBox="1">
            <a:spLocks noChangeArrowheads="1"/>
          </p:cNvSpPr>
          <p:nvPr/>
        </p:nvSpPr>
        <p:spPr bwMode="auto">
          <a:xfrm>
            <a:off x="6175375" y="365125"/>
            <a:ext cx="1663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kumimoji="0" lang="en-US" altLang="zh-TW" b="1" i="1">
                <a:solidFill>
                  <a:srgbClr val="00FF00"/>
                </a:solidFill>
                <a:latin typeface="Arial" charset="0"/>
              </a:rPr>
              <a:t>Bone A</a:t>
            </a:r>
          </a:p>
          <a:p>
            <a:pPr eaLnBrk="1" hangingPunct="1"/>
            <a:r>
              <a:rPr kumimoji="0" lang="en-US" altLang="zh-TW" b="1" i="1">
                <a:solidFill>
                  <a:srgbClr val="00FF00"/>
                </a:solidFill>
                <a:latin typeface="Arial" charset="0"/>
              </a:rPr>
              <a:t>(root object)</a:t>
            </a:r>
          </a:p>
        </p:txBody>
      </p:sp>
      <p:sp>
        <p:nvSpPr>
          <p:cNvPr id="48152" name="Oval 22"/>
          <p:cNvSpPr>
            <a:spLocks noChangeArrowheads="1"/>
          </p:cNvSpPr>
          <p:nvPr/>
        </p:nvSpPr>
        <p:spPr bwMode="auto">
          <a:xfrm>
            <a:off x="5176838" y="1963738"/>
            <a:ext cx="74612" cy="74612"/>
          </a:xfrm>
          <a:prstGeom prst="ellipse">
            <a:avLst/>
          </a:prstGeom>
          <a:solidFill>
            <a:srgbClr val="0000FF"/>
          </a:solidFill>
          <a:ln w="12700" cap="sq">
            <a:solidFill>
              <a:srgbClr val="0000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53" name="Text Box 23"/>
          <p:cNvSpPr txBox="1">
            <a:spLocks noChangeArrowheads="1"/>
          </p:cNvSpPr>
          <p:nvPr/>
        </p:nvSpPr>
        <p:spPr bwMode="auto">
          <a:xfrm>
            <a:off x="5299075" y="3298825"/>
            <a:ext cx="21161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kumimoji="0" lang="en-US" altLang="zh-TW" b="1" i="1">
                <a:solidFill>
                  <a:srgbClr val="FF3300"/>
                </a:solidFill>
                <a:latin typeface="Arial" charset="0"/>
              </a:rPr>
              <a:t>Bone B</a:t>
            </a:r>
          </a:p>
          <a:p>
            <a:pPr eaLnBrk="1" hangingPunct="1"/>
            <a:r>
              <a:rPr kumimoji="0" lang="en-US" altLang="zh-TW" b="1" i="1">
                <a:solidFill>
                  <a:srgbClr val="FF3300"/>
                </a:solidFill>
                <a:latin typeface="Arial" charset="0"/>
              </a:rPr>
              <a:t>(Bone A’s child)</a:t>
            </a:r>
          </a:p>
        </p:txBody>
      </p:sp>
      <p:sp>
        <p:nvSpPr>
          <p:cNvPr id="48154" name="Oval 24"/>
          <p:cNvSpPr>
            <a:spLocks noChangeArrowheads="1"/>
          </p:cNvSpPr>
          <p:nvPr/>
        </p:nvSpPr>
        <p:spPr bwMode="auto">
          <a:xfrm>
            <a:off x="5816600" y="1044575"/>
            <a:ext cx="104775" cy="136525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55" name="Line 25"/>
          <p:cNvSpPr>
            <a:spLocks noChangeShapeType="1"/>
          </p:cNvSpPr>
          <p:nvPr/>
        </p:nvSpPr>
        <p:spPr bwMode="auto">
          <a:xfrm flipV="1">
            <a:off x="5867400" y="704850"/>
            <a:ext cx="1588" cy="385763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56" name="Line 26"/>
          <p:cNvSpPr>
            <a:spLocks noChangeShapeType="1"/>
          </p:cNvSpPr>
          <p:nvPr/>
        </p:nvSpPr>
        <p:spPr bwMode="auto">
          <a:xfrm>
            <a:off x="5878513" y="1095375"/>
            <a:ext cx="390525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48157" name="Line 27"/>
          <p:cNvSpPr>
            <a:spLocks noChangeShapeType="1"/>
          </p:cNvSpPr>
          <p:nvPr/>
        </p:nvSpPr>
        <p:spPr bwMode="auto">
          <a:xfrm flipH="1">
            <a:off x="5621338" y="1095375"/>
            <a:ext cx="247650" cy="20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48158" name="Oval 28"/>
          <p:cNvSpPr>
            <a:spLocks noChangeArrowheads="1"/>
          </p:cNvSpPr>
          <p:nvPr/>
        </p:nvSpPr>
        <p:spPr bwMode="auto">
          <a:xfrm>
            <a:off x="5130800" y="1958975"/>
            <a:ext cx="104775" cy="136525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59" name="Line 29"/>
          <p:cNvSpPr>
            <a:spLocks noChangeShapeType="1"/>
          </p:cNvSpPr>
          <p:nvPr/>
        </p:nvSpPr>
        <p:spPr bwMode="auto">
          <a:xfrm flipV="1">
            <a:off x="5181600" y="1619250"/>
            <a:ext cx="1588" cy="385763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60" name="Line 30"/>
          <p:cNvSpPr>
            <a:spLocks noChangeShapeType="1"/>
          </p:cNvSpPr>
          <p:nvPr/>
        </p:nvSpPr>
        <p:spPr bwMode="auto">
          <a:xfrm>
            <a:off x="5192713" y="2009775"/>
            <a:ext cx="390525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48161" name="Line 31"/>
          <p:cNvSpPr>
            <a:spLocks noChangeShapeType="1"/>
          </p:cNvSpPr>
          <p:nvPr/>
        </p:nvSpPr>
        <p:spPr bwMode="auto">
          <a:xfrm flipH="1">
            <a:off x="4935538" y="2009775"/>
            <a:ext cx="247650" cy="20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48162" name="Oval 32"/>
          <p:cNvSpPr>
            <a:spLocks noChangeArrowheads="1"/>
          </p:cNvSpPr>
          <p:nvPr/>
        </p:nvSpPr>
        <p:spPr bwMode="auto">
          <a:xfrm>
            <a:off x="6110288" y="2863850"/>
            <a:ext cx="104775" cy="136525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63" name="Line 33"/>
          <p:cNvSpPr>
            <a:spLocks noChangeShapeType="1"/>
          </p:cNvSpPr>
          <p:nvPr/>
        </p:nvSpPr>
        <p:spPr bwMode="auto">
          <a:xfrm flipV="1">
            <a:off x="6161088" y="2524125"/>
            <a:ext cx="1587" cy="385763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64" name="Line 34"/>
          <p:cNvSpPr>
            <a:spLocks noChangeShapeType="1"/>
          </p:cNvSpPr>
          <p:nvPr/>
        </p:nvSpPr>
        <p:spPr bwMode="auto">
          <a:xfrm>
            <a:off x="6172200" y="2914650"/>
            <a:ext cx="390525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48165" name="Line 35"/>
          <p:cNvSpPr>
            <a:spLocks noChangeShapeType="1"/>
          </p:cNvSpPr>
          <p:nvPr/>
        </p:nvSpPr>
        <p:spPr bwMode="auto">
          <a:xfrm flipH="1">
            <a:off x="5915025" y="2914650"/>
            <a:ext cx="247650" cy="20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48166" name="Text Box 36"/>
          <p:cNvSpPr txBox="1">
            <a:spLocks noChangeArrowheads="1"/>
          </p:cNvSpPr>
          <p:nvPr/>
        </p:nvSpPr>
        <p:spPr bwMode="auto">
          <a:xfrm>
            <a:off x="6156325" y="2925763"/>
            <a:ext cx="763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zh-TW" b="1" i="1">
                <a:latin typeface="Arial" charset="0"/>
              </a:rPr>
              <a:t>base</a:t>
            </a:r>
          </a:p>
        </p:txBody>
      </p:sp>
      <p:sp>
        <p:nvSpPr>
          <p:cNvPr id="48167" name="Freeform 37"/>
          <p:cNvSpPr>
            <a:spLocks/>
          </p:cNvSpPr>
          <p:nvPr/>
        </p:nvSpPr>
        <p:spPr bwMode="auto">
          <a:xfrm>
            <a:off x="1752600" y="781050"/>
            <a:ext cx="628650" cy="2619375"/>
          </a:xfrm>
          <a:custGeom>
            <a:avLst/>
            <a:gdLst>
              <a:gd name="T0" fmla="*/ 2147483647 w 396"/>
              <a:gd name="T1" fmla="*/ 2147483647 h 1494"/>
              <a:gd name="T2" fmla="*/ 0 w 396"/>
              <a:gd name="T3" fmla="*/ 2147483647 h 1494"/>
              <a:gd name="T4" fmla="*/ 0 w 396"/>
              <a:gd name="T5" fmla="*/ 2147483647 h 1494"/>
              <a:gd name="T6" fmla="*/ 0 w 396"/>
              <a:gd name="T7" fmla="*/ 2147483647 h 1494"/>
              <a:gd name="T8" fmla="*/ 0 w 396"/>
              <a:gd name="T9" fmla="*/ 2147483647 h 1494"/>
              <a:gd name="T10" fmla="*/ 2147483647 w 396"/>
              <a:gd name="T11" fmla="*/ 2147483647 h 1494"/>
              <a:gd name="T12" fmla="*/ 2147483647 w 396"/>
              <a:gd name="T13" fmla="*/ 2147483647 h 1494"/>
              <a:gd name="T14" fmla="*/ 2147483647 w 396"/>
              <a:gd name="T15" fmla="*/ 2147483647 h 1494"/>
              <a:gd name="T16" fmla="*/ 2147483647 w 396"/>
              <a:gd name="T17" fmla="*/ 2147483647 h 1494"/>
              <a:gd name="T18" fmla="*/ 2147483647 w 396"/>
              <a:gd name="T19" fmla="*/ 2147483647 h 1494"/>
              <a:gd name="T20" fmla="*/ 2147483647 w 396"/>
              <a:gd name="T21" fmla="*/ 2147483647 h 1494"/>
              <a:gd name="T22" fmla="*/ 2147483647 w 396"/>
              <a:gd name="T23" fmla="*/ 2147483647 h 1494"/>
              <a:gd name="T24" fmla="*/ 2147483647 w 396"/>
              <a:gd name="T25" fmla="*/ 2147483647 h 1494"/>
              <a:gd name="T26" fmla="*/ 2147483647 w 396"/>
              <a:gd name="T27" fmla="*/ 2147483647 h 1494"/>
              <a:gd name="T28" fmla="*/ 2147483647 w 396"/>
              <a:gd name="T29" fmla="*/ 0 h 1494"/>
              <a:gd name="T30" fmla="*/ 2147483647 w 396"/>
              <a:gd name="T31" fmla="*/ 2147483647 h 149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96"/>
              <a:gd name="T49" fmla="*/ 0 h 1494"/>
              <a:gd name="T50" fmla="*/ 396 w 396"/>
              <a:gd name="T51" fmla="*/ 1494 h 149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96" h="1494">
                <a:moveTo>
                  <a:pt x="48" y="36"/>
                </a:moveTo>
                <a:lnTo>
                  <a:pt x="0" y="228"/>
                </a:lnTo>
                <a:lnTo>
                  <a:pt x="0" y="468"/>
                </a:lnTo>
                <a:lnTo>
                  <a:pt x="0" y="1092"/>
                </a:lnTo>
                <a:lnTo>
                  <a:pt x="0" y="1332"/>
                </a:lnTo>
                <a:lnTo>
                  <a:pt x="96" y="1476"/>
                </a:lnTo>
                <a:lnTo>
                  <a:pt x="216" y="1494"/>
                </a:lnTo>
                <a:lnTo>
                  <a:pt x="318" y="1440"/>
                </a:lnTo>
                <a:lnTo>
                  <a:pt x="384" y="1356"/>
                </a:lnTo>
                <a:lnTo>
                  <a:pt x="390" y="1074"/>
                </a:lnTo>
                <a:lnTo>
                  <a:pt x="396" y="456"/>
                </a:lnTo>
                <a:lnTo>
                  <a:pt x="384" y="228"/>
                </a:lnTo>
                <a:lnTo>
                  <a:pt x="336" y="36"/>
                </a:lnTo>
                <a:lnTo>
                  <a:pt x="252" y="6"/>
                </a:lnTo>
                <a:lnTo>
                  <a:pt x="132" y="0"/>
                </a:lnTo>
                <a:lnTo>
                  <a:pt x="48" y="36"/>
                </a:lnTo>
                <a:close/>
              </a:path>
            </a:pathLst>
          </a:cu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ja-JP" altLang="en-US"/>
          </a:p>
        </p:txBody>
      </p:sp>
      <p:sp>
        <p:nvSpPr>
          <p:cNvPr id="48168" name="Oval 38"/>
          <p:cNvSpPr>
            <a:spLocks noChangeArrowheads="1"/>
          </p:cNvSpPr>
          <p:nvPr/>
        </p:nvSpPr>
        <p:spPr bwMode="auto">
          <a:xfrm>
            <a:off x="2011363" y="3336925"/>
            <a:ext cx="104775" cy="136525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69" name="Line 39"/>
          <p:cNvSpPr>
            <a:spLocks noChangeShapeType="1"/>
          </p:cNvSpPr>
          <p:nvPr/>
        </p:nvSpPr>
        <p:spPr bwMode="auto">
          <a:xfrm flipV="1">
            <a:off x="2062163" y="2997200"/>
            <a:ext cx="1587" cy="385763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70" name="Line 40"/>
          <p:cNvSpPr>
            <a:spLocks noChangeShapeType="1"/>
          </p:cNvSpPr>
          <p:nvPr/>
        </p:nvSpPr>
        <p:spPr bwMode="auto">
          <a:xfrm>
            <a:off x="2073275" y="3387725"/>
            <a:ext cx="390525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48171" name="Line 41"/>
          <p:cNvSpPr>
            <a:spLocks noChangeShapeType="1"/>
          </p:cNvSpPr>
          <p:nvPr/>
        </p:nvSpPr>
        <p:spPr bwMode="auto">
          <a:xfrm flipH="1">
            <a:off x="1816100" y="3387725"/>
            <a:ext cx="247650" cy="20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48172" name="Text Box 42"/>
          <p:cNvSpPr txBox="1">
            <a:spLocks noChangeArrowheads="1"/>
          </p:cNvSpPr>
          <p:nvPr/>
        </p:nvSpPr>
        <p:spPr bwMode="auto">
          <a:xfrm>
            <a:off x="2057400" y="3398838"/>
            <a:ext cx="763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zh-TW" b="1" i="1">
                <a:latin typeface="Arial" charset="0"/>
              </a:rPr>
              <a:t>base</a:t>
            </a:r>
          </a:p>
        </p:txBody>
      </p:sp>
      <p:sp>
        <p:nvSpPr>
          <p:cNvPr id="48173" name="Oval 43"/>
          <p:cNvSpPr>
            <a:spLocks noChangeArrowheads="1"/>
          </p:cNvSpPr>
          <p:nvPr/>
        </p:nvSpPr>
        <p:spPr bwMode="auto">
          <a:xfrm>
            <a:off x="1752600" y="2305050"/>
            <a:ext cx="74613" cy="74613"/>
          </a:xfrm>
          <a:prstGeom prst="ellipse">
            <a:avLst/>
          </a:prstGeom>
          <a:solidFill>
            <a:srgbClr val="FFFF99"/>
          </a:solidFill>
          <a:ln w="12700" cap="sq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74" name="Oval 44"/>
          <p:cNvSpPr>
            <a:spLocks noChangeArrowheads="1"/>
          </p:cNvSpPr>
          <p:nvPr/>
        </p:nvSpPr>
        <p:spPr bwMode="auto">
          <a:xfrm>
            <a:off x="2057400" y="2381250"/>
            <a:ext cx="74613" cy="74613"/>
          </a:xfrm>
          <a:prstGeom prst="ellipse">
            <a:avLst/>
          </a:prstGeom>
          <a:solidFill>
            <a:srgbClr val="FFFF99"/>
          </a:solidFill>
          <a:ln w="12700" cap="sq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75" name="Oval 45"/>
          <p:cNvSpPr>
            <a:spLocks noChangeArrowheads="1"/>
          </p:cNvSpPr>
          <p:nvPr/>
        </p:nvSpPr>
        <p:spPr bwMode="auto">
          <a:xfrm>
            <a:off x="2286000" y="2305050"/>
            <a:ext cx="76200" cy="76200"/>
          </a:xfrm>
          <a:prstGeom prst="ellipse">
            <a:avLst/>
          </a:prstGeom>
          <a:solidFill>
            <a:srgbClr val="FFFF99"/>
          </a:solidFill>
          <a:ln w="12700" cap="sq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76" name="Oval 46"/>
          <p:cNvSpPr>
            <a:spLocks noChangeArrowheads="1"/>
          </p:cNvSpPr>
          <p:nvPr/>
        </p:nvSpPr>
        <p:spPr bwMode="auto">
          <a:xfrm>
            <a:off x="1752600" y="2838450"/>
            <a:ext cx="74613" cy="74613"/>
          </a:xfrm>
          <a:prstGeom prst="ellipse">
            <a:avLst/>
          </a:prstGeom>
          <a:solidFill>
            <a:srgbClr val="FFFF99"/>
          </a:solidFill>
          <a:ln w="12700" cap="sq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77" name="Oval 47"/>
          <p:cNvSpPr>
            <a:spLocks noChangeArrowheads="1"/>
          </p:cNvSpPr>
          <p:nvPr/>
        </p:nvSpPr>
        <p:spPr bwMode="auto">
          <a:xfrm>
            <a:off x="2057400" y="2914650"/>
            <a:ext cx="74613" cy="74613"/>
          </a:xfrm>
          <a:prstGeom prst="ellipse">
            <a:avLst/>
          </a:prstGeom>
          <a:solidFill>
            <a:srgbClr val="FFFF99"/>
          </a:solidFill>
          <a:ln w="12700" cap="sq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78" name="Oval 48"/>
          <p:cNvSpPr>
            <a:spLocks noChangeArrowheads="1"/>
          </p:cNvSpPr>
          <p:nvPr/>
        </p:nvSpPr>
        <p:spPr bwMode="auto">
          <a:xfrm>
            <a:off x="2286000" y="2838450"/>
            <a:ext cx="74613" cy="74613"/>
          </a:xfrm>
          <a:prstGeom prst="ellipse">
            <a:avLst/>
          </a:prstGeom>
          <a:solidFill>
            <a:srgbClr val="FFFF99"/>
          </a:solidFill>
          <a:ln w="12700" cap="sq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79" name="Oval 49"/>
          <p:cNvSpPr>
            <a:spLocks noChangeArrowheads="1"/>
          </p:cNvSpPr>
          <p:nvPr/>
        </p:nvSpPr>
        <p:spPr bwMode="auto">
          <a:xfrm>
            <a:off x="1905000" y="3295650"/>
            <a:ext cx="74613" cy="74613"/>
          </a:xfrm>
          <a:prstGeom prst="ellipse">
            <a:avLst/>
          </a:prstGeom>
          <a:solidFill>
            <a:srgbClr val="FFFF99"/>
          </a:solidFill>
          <a:ln w="12700" cap="sq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80" name="Oval 50"/>
          <p:cNvSpPr>
            <a:spLocks noChangeArrowheads="1"/>
          </p:cNvSpPr>
          <p:nvPr/>
        </p:nvSpPr>
        <p:spPr bwMode="auto">
          <a:xfrm>
            <a:off x="2209800" y="3219450"/>
            <a:ext cx="74613" cy="74613"/>
          </a:xfrm>
          <a:prstGeom prst="ellipse">
            <a:avLst/>
          </a:prstGeom>
          <a:solidFill>
            <a:srgbClr val="FFFF99"/>
          </a:solidFill>
          <a:ln w="12700" cap="sq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81" name="Oval 51"/>
          <p:cNvSpPr>
            <a:spLocks noChangeArrowheads="1"/>
          </p:cNvSpPr>
          <p:nvPr/>
        </p:nvSpPr>
        <p:spPr bwMode="auto">
          <a:xfrm>
            <a:off x="1752600" y="1847850"/>
            <a:ext cx="74613" cy="74613"/>
          </a:xfrm>
          <a:prstGeom prst="ellipse">
            <a:avLst/>
          </a:prstGeom>
          <a:solidFill>
            <a:srgbClr val="FFFF99"/>
          </a:solidFill>
          <a:ln w="12700" cap="sq">
            <a:solidFill>
              <a:srgbClr val="00CC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82" name="Oval 52"/>
          <p:cNvSpPr>
            <a:spLocks noChangeArrowheads="1"/>
          </p:cNvSpPr>
          <p:nvPr/>
        </p:nvSpPr>
        <p:spPr bwMode="auto">
          <a:xfrm>
            <a:off x="1981200" y="1847850"/>
            <a:ext cx="74613" cy="74613"/>
          </a:xfrm>
          <a:prstGeom prst="ellipse">
            <a:avLst/>
          </a:prstGeom>
          <a:solidFill>
            <a:srgbClr val="FFFF99"/>
          </a:solidFill>
          <a:ln w="12700" cap="sq">
            <a:solidFill>
              <a:srgbClr val="00CC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83" name="Oval 53"/>
          <p:cNvSpPr>
            <a:spLocks noChangeArrowheads="1"/>
          </p:cNvSpPr>
          <p:nvPr/>
        </p:nvSpPr>
        <p:spPr bwMode="auto">
          <a:xfrm>
            <a:off x="2286000" y="1847850"/>
            <a:ext cx="74613" cy="74613"/>
          </a:xfrm>
          <a:prstGeom prst="ellipse">
            <a:avLst/>
          </a:prstGeom>
          <a:solidFill>
            <a:srgbClr val="FFFF99"/>
          </a:solidFill>
          <a:ln w="12700" cap="sq">
            <a:solidFill>
              <a:srgbClr val="00CC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84" name="Oval 54"/>
          <p:cNvSpPr>
            <a:spLocks noChangeArrowheads="1"/>
          </p:cNvSpPr>
          <p:nvPr/>
        </p:nvSpPr>
        <p:spPr bwMode="auto">
          <a:xfrm>
            <a:off x="1752600" y="1466850"/>
            <a:ext cx="74613" cy="74613"/>
          </a:xfrm>
          <a:prstGeom prst="ellipse">
            <a:avLst/>
          </a:prstGeom>
          <a:solidFill>
            <a:srgbClr val="FFFF99"/>
          </a:solidFill>
          <a:ln w="12700" cap="sq">
            <a:solidFill>
              <a:srgbClr val="00CC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85" name="Oval 55"/>
          <p:cNvSpPr>
            <a:spLocks noChangeArrowheads="1"/>
          </p:cNvSpPr>
          <p:nvPr/>
        </p:nvSpPr>
        <p:spPr bwMode="auto">
          <a:xfrm>
            <a:off x="1981200" y="1466850"/>
            <a:ext cx="74613" cy="74613"/>
          </a:xfrm>
          <a:prstGeom prst="ellipse">
            <a:avLst/>
          </a:prstGeom>
          <a:solidFill>
            <a:srgbClr val="FFFF99"/>
          </a:solidFill>
          <a:ln w="12700" cap="sq">
            <a:solidFill>
              <a:srgbClr val="00CC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86" name="Oval 56"/>
          <p:cNvSpPr>
            <a:spLocks noChangeArrowheads="1"/>
          </p:cNvSpPr>
          <p:nvPr/>
        </p:nvSpPr>
        <p:spPr bwMode="auto">
          <a:xfrm>
            <a:off x="2286000" y="1466850"/>
            <a:ext cx="74613" cy="74613"/>
          </a:xfrm>
          <a:prstGeom prst="ellipse">
            <a:avLst/>
          </a:prstGeom>
          <a:solidFill>
            <a:srgbClr val="FFFF99"/>
          </a:solidFill>
          <a:ln w="12700" cap="sq">
            <a:solidFill>
              <a:srgbClr val="00CC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87" name="Oval 57"/>
          <p:cNvSpPr>
            <a:spLocks noChangeArrowheads="1"/>
          </p:cNvSpPr>
          <p:nvPr/>
        </p:nvSpPr>
        <p:spPr bwMode="auto">
          <a:xfrm>
            <a:off x="1828800" y="1009650"/>
            <a:ext cx="74613" cy="74613"/>
          </a:xfrm>
          <a:prstGeom prst="ellipse">
            <a:avLst/>
          </a:prstGeom>
          <a:solidFill>
            <a:srgbClr val="FFFF99"/>
          </a:solidFill>
          <a:ln w="12700" cap="sq">
            <a:solidFill>
              <a:srgbClr val="00CC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88" name="Oval 58"/>
          <p:cNvSpPr>
            <a:spLocks noChangeArrowheads="1"/>
          </p:cNvSpPr>
          <p:nvPr/>
        </p:nvSpPr>
        <p:spPr bwMode="auto">
          <a:xfrm>
            <a:off x="2286000" y="1009650"/>
            <a:ext cx="74613" cy="74613"/>
          </a:xfrm>
          <a:prstGeom prst="ellipse">
            <a:avLst/>
          </a:prstGeom>
          <a:solidFill>
            <a:srgbClr val="FFFF99"/>
          </a:solidFill>
          <a:ln w="12700" cap="sq">
            <a:solidFill>
              <a:srgbClr val="00CC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89" name="Oval 59"/>
          <p:cNvSpPr>
            <a:spLocks noChangeArrowheads="1"/>
          </p:cNvSpPr>
          <p:nvPr/>
        </p:nvSpPr>
        <p:spPr bwMode="auto">
          <a:xfrm>
            <a:off x="2057400" y="781050"/>
            <a:ext cx="74613" cy="74613"/>
          </a:xfrm>
          <a:prstGeom prst="ellipse">
            <a:avLst/>
          </a:prstGeom>
          <a:solidFill>
            <a:srgbClr val="FFFF99"/>
          </a:solidFill>
          <a:ln w="12700" cap="sq">
            <a:solidFill>
              <a:srgbClr val="00CC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45028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3D Model Deformation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44846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ja-JP" sz="2600" smtClean="0"/>
              <a:t>For different purposes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ja-JP" sz="2200" smtClean="0"/>
              <a:t>Global deformation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mtClean="0"/>
              <a:t>change the overall shape of the given model</a:t>
            </a:r>
          </a:p>
          <a:p>
            <a:pPr lvl="3" eaLnBrk="1" hangingPunct="1">
              <a:lnSpc>
                <a:spcPct val="80000"/>
              </a:lnSpc>
            </a:pPr>
            <a:r>
              <a:rPr lang="en-US" altLang="zh-TW" sz="1800" smtClean="0"/>
              <a:t>bend a dolphin model, etc</a:t>
            </a:r>
            <a:endParaRPr lang="en-US" altLang="ja-JP" sz="1800" smtClean="0"/>
          </a:p>
          <a:p>
            <a:pPr lvl="1" eaLnBrk="1" hangingPunct="1">
              <a:lnSpc>
                <a:spcPct val="80000"/>
              </a:lnSpc>
            </a:pPr>
            <a:r>
              <a:rPr lang="en-US" altLang="ja-JP" sz="2200" smtClean="0"/>
              <a:t>Local deformation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mtClean="0"/>
              <a:t>change some region of the given model</a:t>
            </a:r>
          </a:p>
          <a:p>
            <a:pPr lvl="3" eaLnBrk="1" hangingPunct="1">
              <a:lnSpc>
                <a:spcPct val="80000"/>
              </a:lnSpc>
            </a:pPr>
            <a:r>
              <a:rPr lang="en-US" altLang="zh-TW" sz="1800" smtClean="0"/>
              <a:t>enlarge the fin of a dolphin model, etc</a:t>
            </a:r>
            <a:endParaRPr lang="en-US" altLang="ja-JP" sz="1800" smtClean="0"/>
          </a:p>
          <a:p>
            <a:pPr eaLnBrk="1" hangingPunct="1">
              <a:lnSpc>
                <a:spcPct val="80000"/>
              </a:lnSpc>
            </a:pPr>
            <a:r>
              <a:rPr lang="en-US" altLang="ja-JP" sz="2600" smtClean="0"/>
              <a:t>For different types of models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ja-JP" sz="2200" smtClean="0"/>
              <a:t>Polygonal surfaces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ja-JP" smtClean="0"/>
              <a:t>Editing at coarse level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ja-JP" sz="2200" smtClean="0"/>
              <a:t>Parametric surfaces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ja-JP" smtClean="0"/>
              <a:t>Moving and adding control points</a:t>
            </a:r>
            <a:endParaRPr lang="en-US" altLang="ja-JP" sz="2100" smtClean="0"/>
          </a:p>
        </p:txBody>
      </p:sp>
      <p:sp>
        <p:nvSpPr>
          <p:cNvPr id="40964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1C755534-568B-4441-BCC0-0612080437A3}" type="slidenum">
              <a:rPr kumimoji="0" lang="en-US" altLang="ja-JP"/>
              <a:pPr eaLnBrk="1" hangingPunct="1"/>
              <a:t>57</a:t>
            </a:fld>
            <a:endParaRPr kumimoji="0" lang="en-US" altLang="ja-JP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Free-Form Deformation (FFD)</a:t>
            </a:r>
            <a:endParaRPr lang="en-US" altLang="zh-TW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752600"/>
            <a:ext cx="8001000" cy="1658938"/>
          </a:xfrm>
        </p:spPr>
        <p:txBody>
          <a:bodyPr/>
          <a:lstStyle/>
          <a:p>
            <a:pPr marL="457200" indent="-457200" eaLnBrk="1" hangingPunct="1"/>
            <a:r>
              <a:rPr lang="en-US" altLang="ja-JP" smtClean="0"/>
              <a:t>Steps of FFD</a:t>
            </a:r>
          </a:p>
          <a:p>
            <a:pPr marL="838200" lvl="1" indent="-381000" eaLnBrk="1" hangingPunct="1"/>
            <a:r>
              <a:rPr lang="en-US" altLang="ja-JP" smtClean="0">
                <a:solidFill>
                  <a:srgbClr val="0066CC"/>
                </a:solidFill>
              </a:rPr>
              <a:t>[</a:t>
            </a:r>
            <a:r>
              <a:rPr lang="en-US" altLang="ja-JP" smtClean="0"/>
              <a:t> </a:t>
            </a:r>
            <a:r>
              <a:rPr lang="en-US" altLang="ja-JP" smtClean="0">
                <a:solidFill>
                  <a:srgbClr val="0066CC"/>
                </a:solidFill>
              </a:rPr>
              <a:t>Sederberg and Parry </a:t>
            </a:r>
            <a:r>
              <a:rPr lang="en-US" altLang="ja-JP" smtClean="0">
                <a:solidFill>
                  <a:srgbClr val="0066CC"/>
                </a:solidFill>
                <a:latin typeface="Arial" charset="0"/>
              </a:rPr>
              <a:t>’</a:t>
            </a:r>
            <a:r>
              <a:rPr lang="en-US" altLang="ja-JP" smtClean="0">
                <a:solidFill>
                  <a:srgbClr val="0066CC"/>
                </a:solidFill>
              </a:rPr>
              <a:t>86</a:t>
            </a:r>
            <a:r>
              <a:rPr lang="en-US" altLang="ja-JP" smtClean="0"/>
              <a:t> </a:t>
            </a:r>
            <a:r>
              <a:rPr lang="en-US" altLang="ja-JP" smtClean="0">
                <a:solidFill>
                  <a:srgbClr val="0066CC"/>
                </a:solidFill>
              </a:rPr>
              <a:t>]</a:t>
            </a:r>
            <a:endParaRPr lang="en-US" altLang="ja-JP" smtClean="0"/>
          </a:p>
          <a:p>
            <a:pPr marL="838200" lvl="1" indent="-381000" eaLnBrk="1" hangingPunct="1">
              <a:buFont typeface="Wingdings" pitchFamily="2" charset="2"/>
              <a:buAutoNum type="arabicPeriod"/>
            </a:pPr>
            <a:r>
              <a:rPr lang="en-US" altLang="ja-JP" smtClean="0"/>
              <a:t>embed a model in a lattice structure</a:t>
            </a:r>
          </a:p>
          <a:p>
            <a:pPr marL="838200" lvl="1" indent="-381000" eaLnBrk="1" hangingPunct="1">
              <a:buFont typeface="Wingdings" pitchFamily="2" charset="2"/>
              <a:buAutoNum type="arabicPeriod"/>
            </a:pPr>
            <a:r>
              <a:rPr lang="en-US" altLang="ja-JP" smtClean="0"/>
              <a:t>adjust some control points of the lattices</a:t>
            </a:r>
          </a:p>
          <a:p>
            <a:pPr marL="1257300" lvl="2" indent="-342900" eaLnBrk="1" hangingPunct="1">
              <a:buFont typeface="Arial" charset="0"/>
              <a:buNone/>
            </a:pPr>
            <a:endParaRPr lang="zh-TW" altLang="en-US" sz="2500" b="1" smtClean="0"/>
          </a:p>
        </p:txBody>
      </p:sp>
      <p:pic>
        <p:nvPicPr>
          <p:cNvPr id="41988" name="Picture 4" descr="dolphin_before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4648200"/>
            <a:ext cx="21431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1924050" y="6153150"/>
            <a:ext cx="152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2400">
                <a:latin typeface="Arial" charset="0"/>
              </a:rPr>
              <a:t>original</a:t>
            </a:r>
          </a:p>
        </p:txBody>
      </p:sp>
      <p:sp>
        <p:nvSpPr>
          <p:cNvPr id="41990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4ED80A2C-B426-4168-B320-058A4CEF7C38}" type="slidenum">
              <a:rPr kumimoji="0" lang="en-US" altLang="ja-JP"/>
              <a:pPr eaLnBrk="1" hangingPunct="1"/>
              <a:t>58</a:t>
            </a:fld>
            <a:endParaRPr kumimoji="0" lang="en-US" altLang="ja-JP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Traditional Methods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Drawings/paintings on paper</a:t>
            </a:r>
          </a:p>
          <a:p>
            <a:pPr lvl="1" eaLnBrk="1" hangingPunct="1"/>
            <a:r>
              <a:rPr lang="en-US" altLang="ja-JP" smtClean="0"/>
              <a:t>1440 drawings for every minute of film</a:t>
            </a:r>
          </a:p>
          <a:p>
            <a:pPr eaLnBrk="1" hangingPunct="1"/>
            <a:r>
              <a:rPr lang="en-US" altLang="ja-JP" smtClean="0"/>
              <a:t>Cel</a:t>
            </a:r>
          </a:p>
          <a:p>
            <a:pPr eaLnBrk="1" hangingPunct="1"/>
            <a:r>
              <a:rPr lang="en-US" altLang="ja-JP" smtClean="0"/>
              <a:t>Painted or scratched film</a:t>
            </a:r>
          </a:p>
          <a:p>
            <a:pPr eaLnBrk="1" hangingPunct="1"/>
            <a:r>
              <a:rPr lang="en-US" altLang="ja-JP" smtClean="0"/>
              <a:t>Cut-outs</a:t>
            </a:r>
          </a:p>
          <a:p>
            <a:pPr eaLnBrk="1" hangingPunct="1"/>
            <a:r>
              <a:rPr lang="en-US" altLang="ja-JP" smtClean="0"/>
              <a:t>Clay animation (Claymation)</a:t>
            </a:r>
          </a:p>
          <a:p>
            <a:pPr eaLnBrk="1" hangingPunct="1"/>
            <a:r>
              <a:rPr lang="en-US" altLang="ja-JP" smtClean="0"/>
              <a:t>etc</a:t>
            </a:r>
            <a:r>
              <a:rPr lang="en-US" altLang="ja-JP" smtClean="0">
                <a:latin typeface="Arial" charset="0"/>
              </a:rPr>
              <a:t>…</a:t>
            </a:r>
            <a:endParaRPr lang="en-US" altLang="ja-JP" smtClean="0"/>
          </a:p>
        </p:txBody>
      </p:sp>
      <p:sp>
        <p:nvSpPr>
          <p:cNvPr id="8196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E23AF9F4-9DAB-4655-9DCB-2C873F8913DF}" type="slidenum">
              <a:rPr kumimoji="0" lang="en-US" altLang="ja-JP"/>
              <a:pPr eaLnBrk="1" hangingPunct="1"/>
              <a:t>5</a:t>
            </a:fld>
            <a:endParaRPr kumimoji="0" lang="en-US" altLang="ja-JP"/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dolphin_lattice_befor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286250"/>
            <a:ext cx="25050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Free-Form Deformation (FFD)</a:t>
            </a:r>
            <a:endParaRPr lang="en-US" altLang="zh-TW" smtClean="0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752600"/>
            <a:ext cx="8001000" cy="1658938"/>
          </a:xfrm>
        </p:spPr>
        <p:txBody>
          <a:bodyPr/>
          <a:lstStyle/>
          <a:p>
            <a:pPr marL="457200" indent="-457200" eaLnBrk="1" hangingPunct="1"/>
            <a:r>
              <a:rPr lang="en-US" altLang="ja-JP" smtClean="0"/>
              <a:t>Steps of FFD</a:t>
            </a:r>
          </a:p>
          <a:p>
            <a:pPr marL="838200" lvl="1" indent="-381000" eaLnBrk="1" hangingPunct="1"/>
            <a:r>
              <a:rPr lang="en-US" altLang="ja-JP" smtClean="0">
                <a:solidFill>
                  <a:srgbClr val="0066CC"/>
                </a:solidFill>
              </a:rPr>
              <a:t>[</a:t>
            </a:r>
            <a:r>
              <a:rPr lang="en-US" altLang="ja-JP" smtClean="0"/>
              <a:t> </a:t>
            </a:r>
            <a:r>
              <a:rPr lang="en-US" altLang="ja-JP" smtClean="0">
                <a:solidFill>
                  <a:srgbClr val="0066CC"/>
                </a:solidFill>
              </a:rPr>
              <a:t>Sederberg and Parry </a:t>
            </a:r>
            <a:r>
              <a:rPr lang="en-US" altLang="ja-JP" smtClean="0">
                <a:solidFill>
                  <a:srgbClr val="0066CC"/>
                </a:solidFill>
                <a:latin typeface="Arial" charset="0"/>
              </a:rPr>
              <a:t>’</a:t>
            </a:r>
            <a:r>
              <a:rPr lang="en-US" altLang="ja-JP" smtClean="0">
                <a:solidFill>
                  <a:srgbClr val="0066CC"/>
                </a:solidFill>
              </a:rPr>
              <a:t>86</a:t>
            </a:r>
            <a:r>
              <a:rPr lang="en-US" altLang="ja-JP" smtClean="0"/>
              <a:t> </a:t>
            </a:r>
            <a:r>
              <a:rPr lang="en-US" altLang="ja-JP" smtClean="0">
                <a:solidFill>
                  <a:srgbClr val="0066CC"/>
                </a:solidFill>
              </a:rPr>
              <a:t>]</a:t>
            </a:r>
            <a:endParaRPr lang="en-US" altLang="ja-JP" smtClean="0"/>
          </a:p>
          <a:p>
            <a:pPr marL="838200" lvl="1" indent="-381000" eaLnBrk="1" hangingPunct="1">
              <a:buFont typeface="Wingdings" pitchFamily="2" charset="2"/>
              <a:buAutoNum type="arabicPeriod"/>
            </a:pPr>
            <a:r>
              <a:rPr lang="en-US" altLang="ja-JP" smtClean="0">
                <a:solidFill>
                  <a:srgbClr val="FF0000"/>
                </a:solidFill>
              </a:rPr>
              <a:t>embed a model in a lattice structure</a:t>
            </a:r>
          </a:p>
          <a:p>
            <a:pPr marL="838200" lvl="1" indent="-381000" eaLnBrk="1" hangingPunct="1">
              <a:buFont typeface="Wingdings" pitchFamily="2" charset="2"/>
              <a:buAutoNum type="arabicPeriod"/>
            </a:pPr>
            <a:r>
              <a:rPr lang="en-US" altLang="ja-JP" smtClean="0"/>
              <a:t>adjust some control points of the lattices</a:t>
            </a:r>
          </a:p>
          <a:p>
            <a:pPr marL="1257300" lvl="2" indent="-342900" eaLnBrk="1" hangingPunct="1">
              <a:buFont typeface="Arial" charset="0"/>
              <a:buNone/>
            </a:pPr>
            <a:endParaRPr lang="zh-TW" altLang="en-US" sz="2500" b="1" smtClean="0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1924050" y="6153150"/>
            <a:ext cx="152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2400">
                <a:latin typeface="Arial" charset="0"/>
              </a:rPr>
              <a:t>original</a:t>
            </a:r>
          </a:p>
        </p:txBody>
      </p:sp>
      <p:sp>
        <p:nvSpPr>
          <p:cNvPr id="43014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8FF6AA09-60AE-43BB-9CF1-B4B5F84B2BD5}" type="slidenum">
              <a:rPr kumimoji="0" lang="en-US" altLang="ja-JP"/>
              <a:pPr eaLnBrk="1" hangingPunct="1"/>
              <a:t>59</a:t>
            </a:fld>
            <a:endParaRPr kumimoji="0" lang="en-US" altLang="ja-JP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dolphin_lattice_befor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286250"/>
            <a:ext cx="25050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Free-Form Deformation (FFD)</a:t>
            </a:r>
            <a:endParaRPr lang="en-US" altLang="zh-TW" smtClean="0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752600"/>
            <a:ext cx="8001000" cy="1658938"/>
          </a:xfrm>
        </p:spPr>
        <p:txBody>
          <a:bodyPr/>
          <a:lstStyle/>
          <a:p>
            <a:pPr marL="457200" indent="-457200" eaLnBrk="1" hangingPunct="1"/>
            <a:r>
              <a:rPr lang="en-US" altLang="ja-JP" smtClean="0"/>
              <a:t>Steps of FFD</a:t>
            </a:r>
          </a:p>
          <a:p>
            <a:pPr marL="838200" lvl="1" indent="-381000" eaLnBrk="1" hangingPunct="1"/>
            <a:r>
              <a:rPr lang="en-US" altLang="ja-JP" smtClean="0">
                <a:solidFill>
                  <a:srgbClr val="0066CC"/>
                </a:solidFill>
              </a:rPr>
              <a:t>[</a:t>
            </a:r>
            <a:r>
              <a:rPr lang="en-US" altLang="ja-JP" smtClean="0"/>
              <a:t> </a:t>
            </a:r>
            <a:r>
              <a:rPr lang="en-US" altLang="ja-JP" smtClean="0">
                <a:solidFill>
                  <a:srgbClr val="0066CC"/>
                </a:solidFill>
              </a:rPr>
              <a:t>Sederberg and Parry </a:t>
            </a:r>
            <a:r>
              <a:rPr lang="en-US" altLang="ja-JP" smtClean="0">
                <a:solidFill>
                  <a:srgbClr val="0066CC"/>
                </a:solidFill>
                <a:latin typeface="Arial" charset="0"/>
              </a:rPr>
              <a:t>’</a:t>
            </a:r>
            <a:r>
              <a:rPr lang="en-US" altLang="ja-JP" smtClean="0">
                <a:solidFill>
                  <a:srgbClr val="0066CC"/>
                </a:solidFill>
              </a:rPr>
              <a:t>86</a:t>
            </a:r>
            <a:r>
              <a:rPr lang="en-US" altLang="ja-JP" smtClean="0"/>
              <a:t> </a:t>
            </a:r>
            <a:r>
              <a:rPr lang="en-US" altLang="ja-JP" smtClean="0">
                <a:solidFill>
                  <a:srgbClr val="0066CC"/>
                </a:solidFill>
              </a:rPr>
              <a:t>]</a:t>
            </a:r>
            <a:endParaRPr lang="en-US" altLang="ja-JP" smtClean="0"/>
          </a:p>
          <a:p>
            <a:pPr marL="838200" lvl="1" indent="-381000" eaLnBrk="1" hangingPunct="1">
              <a:buFont typeface="Wingdings" pitchFamily="2" charset="2"/>
              <a:buAutoNum type="arabicPeriod"/>
            </a:pPr>
            <a:r>
              <a:rPr lang="en-US" altLang="ja-JP" smtClean="0"/>
              <a:t>embed a model in a lattice structure</a:t>
            </a:r>
          </a:p>
          <a:p>
            <a:pPr marL="838200" lvl="1" indent="-381000" eaLnBrk="1" hangingPunct="1">
              <a:buFont typeface="Wingdings" pitchFamily="2" charset="2"/>
              <a:buAutoNum type="arabicPeriod"/>
            </a:pPr>
            <a:r>
              <a:rPr lang="en-US" altLang="ja-JP" smtClean="0">
                <a:solidFill>
                  <a:srgbClr val="FF0000"/>
                </a:solidFill>
              </a:rPr>
              <a:t>adjust some control points of the lattices</a:t>
            </a:r>
            <a:endParaRPr lang="en-US" altLang="zh-TW" b="1" smtClean="0"/>
          </a:p>
        </p:txBody>
      </p:sp>
      <p:pic>
        <p:nvPicPr>
          <p:cNvPr id="44037" name="Picture 5" descr="lattice_after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75" y="3843338"/>
            <a:ext cx="25146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038" name="Group 6"/>
          <p:cNvGrpSpPr>
            <a:grpSpLocks/>
          </p:cNvGrpSpPr>
          <p:nvPr/>
        </p:nvGrpSpPr>
        <p:grpSpPr bwMode="auto">
          <a:xfrm>
            <a:off x="1924050" y="5181600"/>
            <a:ext cx="5629275" cy="1352550"/>
            <a:chOff x="1026" y="3264"/>
            <a:chExt cx="3546" cy="852"/>
          </a:xfrm>
        </p:grpSpPr>
        <p:sp>
          <p:nvSpPr>
            <p:cNvPr id="44040" name="Rectangle 7"/>
            <p:cNvSpPr>
              <a:spLocks noChangeArrowheads="1"/>
            </p:cNvSpPr>
            <p:nvPr/>
          </p:nvSpPr>
          <p:spPr bwMode="auto">
            <a:xfrm>
              <a:off x="1026" y="3876"/>
              <a:ext cx="960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ja-JP" sz="2400">
                  <a:latin typeface="Arial" charset="0"/>
                </a:rPr>
                <a:t>original</a:t>
              </a:r>
            </a:p>
          </p:txBody>
        </p:sp>
        <p:sp>
          <p:nvSpPr>
            <p:cNvPr id="44041" name="Line 8"/>
            <p:cNvSpPr>
              <a:spLocks noChangeShapeType="1"/>
            </p:cNvSpPr>
            <p:nvPr/>
          </p:nvSpPr>
          <p:spPr bwMode="auto">
            <a:xfrm>
              <a:off x="2478" y="3264"/>
              <a:ext cx="384" cy="0"/>
            </a:xfrm>
            <a:prstGeom prst="line">
              <a:avLst/>
            </a:prstGeom>
            <a:noFill/>
            <a:ln w="127000">
              <a:solidFill>
                <a:srgbClr val="FF3300"/>
              </a:solidFill>
              <a:round/>
              <a:headEnd/>
              <a:tailEnd type="arrow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4042" name="Rectangle 9"/>
            <p:cNvSpPr>
              <a:spLocks noChangeArrowheads="1"/>
            </p:cNvSpPr>
            <p:nvPr/>
          </p:nvSpPr>
          <p:spPr bwMode="auto">
            <a:xfrm>
              <a:off x="3612" y="3876"/>
              <a:ext cx="960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ja-JP" sz="2400">
                  <a:latin typeface="Arial" charset="0"/>
                </a:rPr>
                <a:t>deformed</a:t>
              </a:r>
            </a:p>
          </p:txBody>
        </p:sp>
      </p:grpSp>
      <p:sp>
        <p:nvSpPr>
          <p:cNvPr id="44039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6201F6FB-1F72-4DAE-A0BC-91D262B848C7}" type="slidenum">
              <a:rPr kumimoji="0" lang="en-US" altLang="ja-JP"/>
              <a:pPr eaLnBrk="1" hangingPunct="1"/>
              <a:t>60</a:t>
            </a:fld>
            <a:endParaRPr kumimoji="0" lang="en-US" altLang="ja-JP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Free-Form Deformation (FFD)</a:t>
            </a:r>
            <a:endParaRPr lang="en-US" altLang="zh-TW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752600"/>
            <a:ext cx="8001000" cy="2624138"/>
          </a:xfrm>
        </p:spPr>
        <p:txBody>
          <a:bodyPr/>
          <a:lstStyle/>
          <a:p>
            <a:pPr marL="457200" indent="-457200" eaLnBrk="1" hangingPunct="1"/>
            <a:r>
              <a:rPr lang="en-US" altLang="ja-JP" smtClean="0"/>
              <a:t>Steps of FFD</a:t>
            </a:r>
          </a:p>
          <a:p>
            <a:pPr marL="838200" lvl="1" indent="-381000" eaLnBrk="1" hangingPunct="1"/>
            <a:r>
              <a:rPr lang="en-US" altLang="ja-JP" smtClean="0">
                <a:solidFill>
                  <a:srgbClr val="0066CC"/>
                </a:solidFill>
              </a:rPr>
              <a:t>[</a:t>
            </a:r>
            <a:r>
              <a:rPr lang="en-US" altLang="ja-JP" smtClean="0"/>
              <a:t> </a:t>
            </a:r>
            <a:r>
              <a:rPr lang="en-US" altLang="ja-JP" smtClean="0">
                <a:solidFill>
                  <a:srgbClr val="0066CC"/>
                </a:solidFill>
              </a:rPr>
              <a:t>Sederberg and Parry </a:t>
            </a:r>
            <a:r>
              <a:rPr lang="en-US" altLang="ja-JP" smtClean="0">
                <a:solidFill>
                  <a:srgbClr val="0066CC"/>
                </a:solidFill>
                <a:latin typeface="Arial" charset="0"/>
              </a:rPr>
              <a:t>’</a:t>
            </a:r>
            <a:r>
              <a:rPr lang="en-US" altLang="ja-JP" smtClean="0">
                <a:solidFill>
                  <a:srgbClr val="0066CC"/>
                </a:solidFill>
              </a:rPr>
              <a:t>86</a:t>
            </a:r>
            <a:r>
              <a:rPr lang="en-US" altLang="ja-JP" smtClean="0"/>
              <a:t> </a:t>
            </a:r>
            <a:r>
              <a:rPr lang="en-US" altLang="ja-JP" smtClean="0">
                <a:solidFill>
                  <a:srgbClr val="0066CC"/>
                </a:solidFill>
              </a:rPr>
              <a:t>]</a:t>
            </a:r>
            <a:endParaRPr lang="en-US" altLang="ja-JP" smtClean="0"/>
          </a:p>
          <a:p>
            <a:pPr marL="838200" lvl="1" indent="-381000" eaLnBrk="1" hangingPunct="1">
              <a:buFont typeface="Wingdings" pitchFamily="2" charset="2"/>
              <a:buAutoNum type="arabicPeriod"/>
            </a:pPr>
            <a:r>
              <a:rPr lang="en-US" altLang="ja-JP" smtClean="0"/>
              <a:t>embed a model in a lattice structure</a:t>
            </a:r>
          </a:p>
          <a:p>
            <a:pPr marL="838200" lvl="1" indent="-381000" eaLnBrk="1" hangingPunct="1">
              <a:buFont typeface="Wingdings" pitchFamily="2" charset="2"/>
              <a:buAutoNum type="arabicPeriod"/>
            </a:pPr>
            <a:r>
              <a:rPr lang="en-US" altLang="ja-JP" smtClean="0"/>
              <a:t>adjust some control points of the lattices</a:t>
            </a:r>
          </a:p>
          <a:p>
            <a:pPr marL="1257300" lvl="2" indent="-342900" eaLnBrk="1" hangingPunct="1">
              <a:buFont typeface="Arial" charset="0"/>
              <a:buChar char="→"/>
            </a:pPr>
            <a:r>
              <a:rPr lang="en-US" altLang="ja-JP" sz="2500" b="1" smtClean="0">
                <a:solidFill>
                  <a:srgbClr val="FF0000"/>
                </a:solidFill>
              </a:rPr>
              <a:t>DEFORM</a:t>
            </a:r>
            <a:endParaRPr lang="en-US" altLang="zh-TW" sz="2500" b="1" smtClean="0">
              <a:solidFill>
                <a:srgbClr val="FF0000"/>
              </a:solidFill>
            </a:endParaRPr>
          </a:p>
        </p:txBody>
      </p:sp>
      <p:grpSp>
        <p:nvGrpSpPr>
          <p:cNvPr id="45060" name="Group 4"/>
          <p:cNvGrpSpPr>
            <a:grpSpLocks/>
          </p:cNvGrpSpPr>
          <p:nvPr/>
        </p:nvGrpSpPr>
        <p:grpSpPr bwMode="auto">
          <a:xfrm>
            <a:off x="1219200" y="3848100"/>
            <a:ext cx="6610350" cy="2686050"/>
            <a:chOff x="780" y="2424"/>
            <a:chExt cx="4164" cy="1692"/>
          </a:xfrm>
        </p:grpSpPr>
        <p:pic>
          <p:nvPicPr>
            <p:cNvPr id="45062" name="Picture 5" descr="dolphin_lattice_before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" y="2700"/>
              <a:ext cx="1578" cy="1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3" name="Picture 6" descr="dolphin_lattice_after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4" y="2424"/>
              <a:ext cx="1560" cy="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5064" name="Group 7"/>
            <p:cNvGrpSpPr>
              <a:grpSpLocks/>
            </p:cNvGrpSpPr>
            <p:nvPr/>
          </p:nvGrpSpPr>
          <p:grpSpPr bwMode="auto">
            <a:xfrm>
              <a:off x="1224" y="3264"/>
              <a:ext cx="3546" cy="852"/>
              <a:chOff x="1026" y="3264"/>
              <a:chExt cx="3546" cy="852"/>
            </a:xfrm>
          </p:grpSpPr>
          <p:sp>
            <p:nvSpPr>
              <p:cNvPr id="45065" name="Rectangle 8"/>
              <p:cNvSpPr>
                <a:spLocks noChangeArrowheads="1"/>
              </p:cNvSpPr>
              <p:nvPr/>
            </p:nvSpPr>
            <p:spPr bwMode="auto">
              <a:xfrm>
                <a:off x="1026" y="3876"/>
                <a:ext cx="960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0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ja-JP" sz="2400">
                    <a:latin typeface="Arial" charset="0"/>
                  </a:rPr>
                  <a:t>original</a:t>
                </a:r>
              </a:p>
            </p:txBody>
          </p:sp>
          <p:sp>
            <p:nvSpPr>
              <p:cNvPr id="45066" name="Line 9"/>
              <p:cNvSpPr>
                <a:spLocks noChangeShapeType="1"/>
              </p:cNvSpPr>
              <p:nvPr/>
            </p:nvSpPr>
            <p:spPr bwMode="auto">
              <a:xfrm>
                <a:off x="2478" y="3264"/>
                <a:ext cx="384" cy="0"/>
              </a:xfrm>
              <a:prstGeom prst="line">
                <a:avLst/>
              </a:prstGeom>
              <a:noFill/>
              <a:ln w="127000">
                <a:solidFill>
                  <a:srgbClr val="FF3300"/>
                </a:solidFill>
                <a:round/>
                <a:headEnd/>
                <a:tailEnd type="arrow" w="med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5067" name="Rectangle 10"/>
              <p:cNvSpPr>
                <a:spLocks noChangeArrowheads="1"/>
              </p:cNvSpPr>
              <p:nvPr/>
            </p:nvSpPr>
            <p:spPr bwMode="auto">
              <a:xfrm>
                <a:off x="3612" y="3876"/>
                <a:ext cx="960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0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ja-JP" sz="2400">
                    <a:latin typeface="Arial" charset="0"/>
                  </a:rPr>
                  <a:t>deformed</a:t>
                </a:r>
              </a:p>
            </p:txBody>
          </p:sp>
        </p:grpSp>
      </p:grpSp>
      <p:sp>
        <p:nvSpPr>
          <p:cNvPr id="45061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AF5BF905-4D18-4377-A5E4-53226D95912D}" type="slidenum">
              <a:rPr kumimoji="0" lang="en-US" altLang="ja-JP"/>
              <a:pPr eaLnBrk="1" hangingPunct="1"/>
              <a:t>61</a:t>
            </a:fld>
            <a:endParaRPr kumimoji="0" lang="en-US" altLang="ja-JP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Free-Form Deformation (FFD)</a:t>
            </a:r>
            <a:endParaRPr lang="en-US" altLang="zh-TW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752600"/>
            <a:ext cx="8001000" cy="2624138"/>
          </a:xfrm>
        </p:spPr>
        <p:txBody>
          <a:bodyPr/>
          <a:lstStyle/>
          <a:p>
            <a:pPr marL="457200" indent="-457200" eaLnBrk="1" hangingPunct="1"/>
            <a:r>
              <a:rPr lang="en-US" altLang="ja-JP" smtClean="0"/>
              <a:t>Steps of FFD</a:t>
            </a:r>
          </a:p>
          <a:p>
            <a:pPr marL="838200" lvl="1" indent="-381000" eaLnBrk="1" hangingPunct="1"/>
            <a:r>
              <a:rPr lang="en-US" altLang="ja-JP" smtClean="0">
                <a:solidFill>
                  <a:srgbClr val="0066CC"/>
                </a:solidFill>
              </a:rPr>
              <a:t>[</a:t>
            </a:r>
            <a:r>
              <a:rPr lang="en-US" altLang="ja-JP" smtClean="0"/>
              <a:t> </a:t>
            </a:r>
            <a:r>
              <a:rPr lang="en-US" altLang="ja-JP" smtClean="0">
                <a:solidFill>
                  <a:srgbClr val="0066CC"/>
                </a:solidFill>
              </a:rPr>
              <a:t>Sederberg and Parry </a:t>
            </a:r>
            <a:r>
              <a:rPr lang="en-US" altLang="ja-JP" smtClean="0">
                <a:solidFill>
                  <a:srgbClr val="0066CC"/>
                </a:solidFill>
                <a:latin typeface="Arial" charset="0"/>
              </a:rPr>
              <a:t>’</a:t>
            </a:r>
            <a:r>
              <a:rPr lang="en-US" altLang="ja-JP" smtClean="0">
                <a:solidFill>
                  <a:srgbClr val="0066CC"/>
                </a:solidFill>
              </a:rPr>
              <a:t>86</a:t>
            </a:r>
            <a:r>
              <a:rPr lang="en-US" altLang="ja-JP" smtClean="0"/>
              <a:t> </a:t>
            </a:r>
            <a:r>
              <a:rPr lang="en-US" altLang="ja-JP" smtClean="0">
                <a:solidFill>
                  <a:srgbClr val="0066CC"/>
                </a:solidFill>
              </a:rPr>
              <a:t>]</a:t>
            </a:r>
            <a:endParaRPr lang="en-US" altLang="ja-JP" smtClean="0"/>
          </a:p>
          <a:p>
            <a:pPr marL="838200" lvl="1" indent="-381000" eaLnBrk="1" hangingPunct="1">
              <a:buFont typeface="Wingdings" pitchFamily="2" charset="2"/>
              <a:buAutoNum type="arabicPeriod"/>
            </a:pPr>
            <a:r>
              <a:rPr lang="en-US" altLang="ja-JP" smtClean="0"/>
              <a:t>embed a model in a lattice structure</a:t>
            </a:r>
          </a:p>
          <a:p>
            <a:pPr marL="838200" lvl="1" indent="-381000" eaLnBrk="1" hangingPunct="1">
              <a:buFont typeface="Wingdings" pitchFamily="2" charset="2"/>
              <a:buAutoNum type="arabicPeriod"/>
            </a:pPr>
            <a:r>
              <a:rPr lang="en-US" altLang="ja-JP" smtClean="0"/>
              <a:t>adjust some control points of the lattices</a:t>
            </a:r>
          </a:p>
          <a:p>
            <a:pPr marL="1257300" lvl="2" indent="-342900" eaLnBrk="1" hangingPunct="1">
              <a:buFont typeface="Arial" charset="0"/>
              <a:buChar char="→"/>
            </a:pPr>
            <a:r>
              <a:rPr lang="en-US" altLang="ja-JP" sz="2500" b="1" smtClean="0">
                <a:solidFill>
                  <a:srgbClr val="FF0000"/>
                </a:solidFill>
              </a:rPr>
              <a:t>DEFORM</a:t>
            </a:r>
            <a:endParaRPr lang="en-US" altLang="zh-TW" sz="2500" b="1" smtClean="0">
              <a:solidFill>
                <a:srgbClr val="FF0000"/>
              </a:solidFill>
            </a:endParaRPr>
          </a:p>
        </p:txBody>
      </p:sp>
      <p:pic>
        <p:nvPicPr>
          <p:cNvPr id="46084" name="Picture 4" descr="dolphin_before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4648200"/>
            <a:ext cx="21431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5" descr="dolphin_after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75" y="4086225"/>
            <a:ext cx="206692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086" name="Group 6"/>
          <p:cNvGrpSpPr>
            <a:grpSpLocks/>
          </p:cNvGrpSpPr>
          <p:nvPr/>
        </p:nvGrpSpPr>
        <p:grpSpPr bwMode="auto">
          <a:xfrm>
            <a:off x="1924050" y="5181600"/>
            <a:ext cx="5629275" cy="1352550"/>
            <a:chOff x="1026" y="3264"/>
            <a:chExt cx="3546" cy="852"/>
          </a:xfrm>
        </p:grpSpPr>
        <p:sp>
          <p:nvSpPr>
            <p:cNvPr id="46088" name="Rectangle 7"/>
            <p:cNvSpPr>
              <a:spLocks noChangeArrowheads="1"/>
            </p:cNvSpPr>
            <p:nvPr/>
          </p:nvSpPr>
          <p:spPr bwMode="auto">
            <a:xfrm>
              <a:off x="1026" y="3876"/>
              <a:ext cx="960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ja-JP" sz="2400">
                  <a:latin typeface="Arial" charset="0"/>
                </a:rPr>
                <a:t>original</a:t>
              </a:r>
            </a:p>
          </p:txBody>
        </p:sp>
        <p:sp>
          <p:nvSpPr>
            <p:cNvPr id="46089" name="Line 8"/>
            <p:cNvSpPr>
              <a:spLocks noChangeShapeType="1"/>
            </p:cNvSpPr>
            <p:nvPr/>
          </p:nvSpPr>
          <p:spPr bwMode="auto">
            <a:xfrm>
              <a:off x="2478" y="3264"/>
              <a:ext cx="384" cy="0"/>
            </a:xfrm>
            <a:prstGeom prst="line">
              <a:avLst/>
            </a:prstGeom>
            <a:noFill/>
            <a:ln w="127000">
              <a:solidFill>
                <a:srgbClr val="FF3300"/>
              </a:solidFill>
              <a:round/>
              <a:headEnd/>
              <a:tailEnd type="arrow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6090" name="Rectangle 9"/>
            <p:cNvSpPr>
              <a:spLocks noChangeArrowheads="1"/>
            </p:cNvSpPr>
            <p:nvPr/>
          </p:nvSpPr>
          <p:spPr bwMode="auto">
            <a:xfrm>
              <a:off x="3612" y="3876"/>
              <a:ext cx="960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ja-JP" sz="2400">
                  <a:latin typeface="Arial" charset="0"/>
                </a:rPr>
                <a:t>deformed</a:t>
              </a:r>
            </a:p>
          </p:txBody>
        </p:sp>
      </p:grpSp>
      <p:sp>
        <p:nvSpPr>
          <p:cNvPr id="46087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2322BC6D-9723-4280-B731-613F74D67DDD}" type="slidenum">
              <a:rPr kumimoji="0" lang="en-US" altLang="ja-JP"/>
              <a:pPr eaLnBrk="1" hangingPunct="1"/>
              <a:t>62</a:t>
            </a:fld>
            <a:endParaRPr kumimoji="0" lang="en-US" altLang="ja-JP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Cel Animation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ja-JP" sz="2100" smtClean="0"/>
              <a:t>Cel animation is a technique in which a series of progressively different graphics are used on each frame of movie film.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100" smtClean="0"/>
              <a:t>The term "cel" is derived from the clear celluloid sheets that were used for drawing each frame.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100" smtClean="0"/>
              <a:t>Cel animation begins with keyframes.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100" smtClean="0"/>
              <a:t>Keyframes refer to the first and the last frame of an action.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100" smtClean="0"/>
              <a:t>The frames in between the keyframes are drawn in the tweening process.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100" smtClean="0"/>
              <a:t>Tweening depicts the action that takes place between keyframes.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100" smtClean="0"/>
              <a:t>Tweening is followed by the pencil test.</a:t>
            </a:r>
          </a:p>
        </p:txBody>
      </p:sp>
      <p:sp>
        <p:nvSpPr>
          <p:cNvPr id="9220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FA2FF5A0-0978-4BED-ABB7-7DE0580F87AC}" type="slidenum">
              <a:rPr kumimoji="0" lang="en-US" altLang="ja-JP"/>
              <a:pPr eaLnBrk="1" hangingPunct="1"/>
              <a:t>6</a:t>
            </a:fld>
            <a:endParaRPr kumimoji="0" lang="en-US" altLang="ja-JP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Captured Animation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Computer + Video Camera + traditional technique</a:t>
            </a:r>
          </a:p>
          <a:p>
            <a:pPr eaLnBrk="1" hangingPunct="1"/>
            <a:r>
              <a:rPr lang="en-US" altLang="ja-JP" i="1" smtClean="0"/>
              <a:t>Frame grabbing</a:t>
            </a:r>
            <a:endParaRPr lang="en-US" altLang="ja-JP" smtClean="0"/>
          </a:p>
          <a:p>
            <a:pPr lvl="1" eaLnBrk="1" hangingPunct="1"/>
            <a:r>
              <a:rPr lang="en-US" altLang="ja-JP" smtClean="0"/>
              <a:t>record each frame to disk</a:t>
            </a:r>
          </a:p>
          <a:p>
            <a:pPr eaLnBrk="1" hangingPunct="1"/>
            <a:r>
              <a:rPr lang="en-US" altLang="ja-JP" smtClean="0"/>
              <a:t>Can also use scanner or digital still camera, or create each frame in a graphics program (e.g. Painter)</a:t>
            </a:r>
          </a:p>
        </p:txBody>
      </p:sp>
      <p:sp>
        <p:nvSpPr>
          <p:cNvPr id="10244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888CDAA3-71D0-4796-9252-3B1CE68A865A}" type="slidenum">
              <a:rPr kumimoji="0" lang="en-US" altLang="ja-JP"/>
              <a:pPr eaLnBrk="1" hangingPunct="1"/>
              <a:t>7</a:t>
            </a:fld>
            <a:endParaRPr kumimoji="0" lang="en-US" altLang="ja-JP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Digital Cel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Use layers like sheets of acetate in traditional cel animation</a:t>
            </a:r>
          </a:p>
          <a:p>
            <a:pPr lvl="1" eaLnBrk="1" hangingPunct="1"/>
            <a:r>
              <a:rPr lang="en-US" altLang="ja-JP" smtClean="0"/>
              <a:t>e.g. static background on one layer, moving simple object on a layer in front of it. Make the object move by repositioning the layer</a:t>
            </a:r>
          </a:p>
          <a:p>
            <a:pPr lvl="1" eaLnBrk="1" hangingPunct="1"/>
            <a:r>
              <a:rPr lang="en-US" altLang="ja-JP" smtClean="0"/>
              <a:t>More complex cases, just need to change those layers where movement or other change occurs between frames</a:t>
            </a:r>
          </a:p>
        </p:txBody>
      </p:sp>
      <p:sp>
        <p:nvSpPr>
          <p:cNvPr id="11268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182193C5-625D-4679-8BB0-D7901588D580}" type="slidenum">
              <a:rPr kumimoji="0" lang="en-US" altLang="ja-JP"/>
              <a:pPr eaLnBrk="1" hangingPunct="1"/>
              <a:t>8</a:t>
            </a:fld>
            <a:endParaRPr kumimoji="0" lang="en-US" altLang="ja-JP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MS PGothic"/>
        <a:cs typeface=""/>
      </a:majorFont>
      <a:minorFont>
        <a:latin typeface="Verdan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2247</TotalTime>
  <Words>2272</Words>
  <Application>Microsoft Office PowerPoint</Application>
  <PresentationFormat>画面に合わせる (4:3)</PresentationFormat>
  <Paragraphs>637</Paragraphs>
  <Slides>63</Slides>
  <Notes>63</Notes>
  <HiddenSlides>9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63</vt:i4>
      </vt:variant>
    </vt:vector>
  </HeadingPairs>
  <TitlesOfParts>
    <vt:vector size="66" baseType="lpstr">
      <vt:lpstr>Profile</vt:lpstr>
      <vt:lpstr>Equation</vt:lpstr>
      <vt:lpstr>Image</vt:lpstr>
      <vt:lpstr>Computer Graphics</vt:lpstr>
      <vt:lpstr>Computer Animation</vt:lpstr>
      <vt:lpstr>What is Animation ?</vt:lpstr>
      <vt:lpstr>What is Animation ?</vt:lpstr>
      <vt:lpstr>Animation Space</vt:lpstr>
      <vt:lpstr>Traditional Methods</vt:lpstr>
      <vt:lpstr>Cel Animation</vt:lpstr>
      <vt:lpstr>Captured Animation</vt:lpstr>
      <vt:lpstr>Digital Cel</vt:lpstr>
      <vt:lpstr>Sprite Animation</vt:lpstr>
      <vt:lpstr>Key-Frame Animation</vt:lpstr>
      <vt:lpstr>Key-Frame Animation</vt:lpstr>
      <vt:lpstr>Linear Interpolation</vt:lpstr>
      <vt:lpstr>Easing In</vt:lpstr>
      <vt:lpstr>Easing Out</vt:lpstr>
      <vt:lpstr>Symbols and Instances</vt:lpstr>
      <vt:lpstr>Motion Tweening</vt:lpstr>
      <vt:lpstr>Shape Tweening</vt:lpstr>
      <vt:lpstr>Image Morphing</vt:lpstr>
      <vt:lpstr>Image Morphing</vt:lpstr>
      <vt:lpstr>Image Morphing</vt:lpstr>
      <vt:lpstr>Motion Graphics</vt:lpstr>
      <vt:lpstr>3D Animation</vt:lpstr>
      <vt:lpstr>Hierarchical Modeling</vt:lpstr>
      <vt:lpstr>3D Example: A robot arm</vt:lpstr>
      <vt:lpstr>First implementation</vt:lpstr>
      <vt:lpstr>Better implementation</vt:lpstr>
      <vt:lpstr>Hierarchical Modeling</vt:lpstr>
      <vt:lpstr>Kinematics</vt:lpstr>
      <vt:lpstr>Forward Kinematics</vt:lpstr>
      <vt:lpstr>Inverse Kinematics</vt:lpstr>
      <vt:lpstr>Inverse Kinematics</vt:lpstr>
      <vt:lpstr>Inverse Kinematics</vt:lpstr>
      <vt:lpstr>A Complex Example: Human figure</vt:lpstr>
      <vt:lpstr>Articulated Animation</vt:lpstr>
      <vt:lpstr>Skeleton</vt:lpstr>
      <vt:lpstr>Scene Graphs</vt:lpstr>
      <vt:lpstr>A Segmented Character</vt:lpstr>
      <vt:lpstr>A Mesh Character</vt:lpstr>
      <vt:lpstr>A Bone-skin Character</vt:lpstr>
      <vt:lpstr>Motion Data</vt:lpstr>
      <vt:lpstr>Optical Motion Capture</vt:lpstr>
      <vt:lpstr>Mocap Devices</vt:lpstr>
      <vt:lpstr>Data Acquirement During the Mocap</vt:lpstr>
      <vt:lpstr>Bone-skin Implementation in Game</vt:lpstr>
      <vt:lpstr>PowerPoint プレゼンテーション</vt:lpstr>
      <vt:lpstr>PowerPoint プレゼンテーション</vt:lpstr>
      <vt:lpstr>Apply Motion for Characters</vt:lpstr>
      <vt:lpstr>Motion Editing</vt:lpstr>
      <vt:lpstr>A Pose Definition Example</vt:lpstr>
      <vt:lpstr>Play a Pose</vt:lpstr>
      <vt:lpstr>Pose Connection</vt:lpstr>
      <vt:lpstr>Pose Blending</vt:lpstr>
      <vt:lpstr>Cross Fade</vt:lpstr>
      <vt:lpstr>Continuous Blending</vt:lpstr>
      <vt:lpstr>Skin Deformation</vt:lpstr>
      <vt:lpstr>PowerPoint プレゼンテーション</vt:lpstr>
      <vt:lpstr>3D Model Deformation</vt:lpstr>
      <vt:lpstr>Free-Form Deformation (FFD)</vt:lpstr>
      <vt:lpstr>Free-Form Deformation (FFD)</vt:lpstr>
      <vt:lpstr>Free-Form Deformation (FFD)</vt:lpstr>
      <vt:lpstr>Free-Form Deformation (FFD)</vt:lpstr>
      <vt:lpstr>Free-Form Deformation (FFD)</vt:lpstr>
    </vt:vector>
  </TitlesOfParts>
  <Company>University of Tokyo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Graphics</dc:title>
  <dc:creator>Robin Bing-Yu Chen</dc:creator>
  <cp:lastModifiedBy>Robin</cp:lastModifiedBy>
  <cp:revision>367</cp:revision>
  <dcterms:created xsi:type="dcterms:W3CDTF">2003-09-05T14:57:13Z</dcterms:created>
  <dcterms:modified xsi:type="dcterms:W3CDTF">2010-10-30T09:38:26Z</dcterms:modified>
</cp:coreProperties>
</file>