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5"/>
  </p:notesMasterIdLst>
  <p:sldIdLst>
    <p:sldId id="256" r:id="rId2"/>
    <p:sldId id="258" r:id="rId3"/>
    <p:sldId id="288" r:id="rId4"/>
    <p:sldId id="289" r:id="rId5"/>
    <p:sldId id="292" r:id="rId6"/>
    <p:sldId id="291" r:id="rId7"/>
    <p:sldId id="293" r:id="rId8"/>
    <p:sldId id="295" r:id="rId9"/>
    <p:sldId id="294" r:id="rId10"/>
    <p:sldId id="321" r:id="rId11"/>
    <p:sldId id="296" r:id="rId12"/>
    <p:sldId id="331" r:id="rId13"/>
    <p:sldId id="332" r:id="rId14"/>
    <p:sldId id="298" r:id="rId15"/>
    <p:sldId id="299" r:id="rId16"/>
    <p:sldId id="300" r:id="rId17"/>
    <p:sldId id="301" r:id="rId18"/>
    <p:sldId id="311" r:id="rId19"/>
    <p:sldId id="304" r:id="rId20"/>
    <p:sldId id="305" r:id="rId21"/>
    <p:sldId id="313" r:id="rId22"/>
    <p:sldId id="307" r:id="rId23"/>
    <p:sldId id="314" r:id="rId24"/>
    <p:sldId id="326" r:id="rId25"/>
    <p:sldId id="308" r:id="rId26"/>
    <p:sldId id="309" r:id="rId27"/>
    <p:sldId id="310" r:id="rId28"/>
    <p:sldId id="333" r:id="rId29"/>
    <p:sldId id="334" r:id="rId30"/>
    <p:sldId id="327" r:id="rId31"/>
    <p:sldId id="316" r:id="rId32"/>
    <p:sldId id="329" r:id="rId33"/>
    <p:sldId id="330" r:id="rId3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69804" autoAdjust="0"/>
  </p:normalViewPr>
  <p:slideViewPr>
    <p:cSldViewPr>
      <p:cViewPr varScale="1">
        <p:scale>
          <a:sx n="75" d="100"/>
          <a:sy n="75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FE69AB4-E17C-4F44-948A-1AC3C4C173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43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835B9C-0AF7-430C-96F5-2C3BB74C43D7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85BDB9-6E86-4FCC-ACBD-ACD0037F0FCE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5AF20E-9055-45AC-AA0D-BFCE2C92EA04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D20B7C-71F4-4EEC-AE66-D36A312985A8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AB76C9-EA67-4F41-81F9-40CC3565EE69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063F46-422E-4E10-8B26-90A476A6B6FB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01711E-9E02-478C-A4DE-D13DCD4D2A15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3A0CE3-5BDF-49F0-8FFE-20AF60BE0DF8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464668-66F3-42EA-A1FA-0DDDF81A855E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AE06D7-7101-4DAE-B7B0-DEB348211337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8ADE8F-5FE2-40E8-881E-68B56D071525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3711BA-4363-4022-9D5E-728F2D5DE458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DE6B48-2AE9-4E6E-BAC7-6ECD729D154D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7E7156-1407-45FE-BF4D-C5CDFC41EEE0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F6CE08-16AE-4E6A-ACF2-ADDE3D0FF9C1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FF12C3-3730-4A87-90DA-6924394DC3D2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Harry </a:t>
            </a:r>
            <a:r>
              <a:rPr lang="en-US" altLang="zh-TW" dirty="0" err="1" smtClean="0"/>
              <a:t>Nyquist</a:t>
            </a:r>
            <a:r>
              <a:rPr lang="en-US" altLang="zh-TW" dirty="0" smtClean="0"/>
              <a:t>: AT&amp;T and Bell lab</a:t>
            </a:r>
          </a:p>
          <a:p>
            <a:r>
              <a:rPr lang="en-US" altLang="zh-TW" dirty="0" smtClean="0"/>
              <a:t>Claude Shannon: The father of the information theory</a:t>
            </a:r>
            <a:r>
              <a:rPr lang="en-US" altLang="zh-TW" baseline="0" dirty="0" smtClean="0"/>
              <a:t> and cryptography.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69AB4-E17C-4F44-948A-1AC3C4C17322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942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E86407-D824-4053-98BB-C51FA6C171AF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86B1B1-0BC4-4750-BBDC-1DDD32A585BB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316816-F5CC-4DBB-AFC8-D1F499DB1FC4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51B0D8-9FA2-4CBE-8CAC-DC0353C35854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B02CBA-D0CA-49D8-A441-4BB168FB3609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C79E6F-38A3-4F11-AF37-63ACA82FE1A5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7E875A-5888-4E20-81BF-17CCC13C43B2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dirty="0" err="1" smtClean="0"/>
              <a:t>Bresenham's</a:t>
            </a:r>
            <a:r>
              <a:rPr lang="en-US" altLang="zh-TW" dirty="0" smtClean="0"/>
              <a:t> line algorithm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The algorithm was developed by Jack E. </a:t>
            </a:r>
            <a:r>
              <a:rPr lang="en-US" altLang="zh-TW" dirty="0" err="1" smtClean="0"/>
              <a:t>Bresenham</a:t>
            </a:r>
            <a:r>
              <a:rPr lang="en-US" altLang="zh-TW" dirty="0" smtClean="0"/>
              <a:t> in 1962 at IBM. In 2001 </a:t>
            </a:r>
            <a:r>
              <a:rPr lang="en-US" altLang="zh-TW" dirty="0" err="1" smtClean="0"/>
              <a:t>Bresenham</a:t>
            </a:r>
            <a:r>
              <a:rPr lang="en-US" altLang="zh-TW" dirty="0" smtClean="0"/>
              <a:t> wrote: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I was working in the computation lab at IBM's San Jose development lab. A </a:t>
            </a:r>
            <a:r>
              <a:rPr lang="en-US" altLang="zh-TW" dirty="0" err="1" smtClean="0"/>
              <a:t>Calcomp</a:t>
            </a:r>
            <a:r>
              <a:rPr lang="en-US" altLang="zh-TW" dirty="0" smtClean="0"/>
              <a:t> plotter had been attached to an IBM 1401 via the 1407 typewriter console. [The algorithm] was in production use by summer 1962, possibly a month or so earlier. Programs in those days were freely exchanged among corporations so </a:t>
            </a:r>
            <a:r>
              <a:rPr lang="en-US" altLang="zh-TW" dirty="0" err="1" smtClean="0"/>
              <a:t>Calcomp</a:t>
            </a:r>
            <a:r>
              <a:rPr lang="en-US" altLang="zh-TW" dirty="0" smtClean="0"/>
              <a:t> (Jim Newland and Calvin </a:t>
            </a:r>
            <a:r>
              <a:rPr lang="en-US" altLang="zh-TW" dirty="0" err="1" smtClean="0"/>
              <a:t>Hefte</a:t>
            </a:r>
            <a:r>
              <a:rPr lang="en-US" altLang="zh-TW" dirty="0" smtClean="0"/>
              <a:t>) had copies. When I returned to Stanford in Fall 1962, I put a copy in the Stanford comp center library. A description of the line drawing routine was accepted for presentation at the 1963 ACM national convention in Denver, Colorado. It was a year in which no proceedings were published, only the agenda of speakers and topics in an issue of Communications of the ACM. A person from the IBM Systems Journal asked me after I made my presentation if they could publish the paper. I happily agreed, and they printed it in 1965.</a:t>
            </a:r>
            <a:endParaRPr lang="zh-TW" alt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ja-JP" altLang="en-US" noProof="0" smtClean="0"/>
              <a:t>按一下以編輯母片標題樣式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ja-JP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969C60-580F-485B-A826-9959ABFB03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17FC-1523-4BE0-B58E-96E9C432F7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BA10-F86A-40BE-855A-C02F55730B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3CAAD-5CAF-4DC7-B5C7-6AB9F3BAF6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6772-F817-4293-B461-4ABCC15BE3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4B8E-5665-43B6-A278-188CA23994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4DC4-4254-40DB-9948-AD230D7996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8264-CE7F-4450-966F-D3917EA4B7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3240D-E12C-4C5A-9924-E8AE8E9AAA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7406F-4C02-4E45-8B6C-DBBBBA4D25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B670-0292-4E6F-A3B8-EF5F526ED0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4759A-6272-4BF6-BDB3-E0202D55BD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E5F69-3D66-4BC6-8C6D-7F0CBB3033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按一下以編輯母片</a:t>
            </a:r>
          </a:p>
          <a:p>
            <a:pPr lvl="1"/>
            <a:r>
              <a:rPr lang="ja-JP" altLang="en-US" smtClean="0"/>
              <a:t>第二層</a:t>
            </a:r>
          </a:p>
          <a:p>
            <a:pPr lvl="2"/>
            <a:r>
              <a:rPr lang="ja-JP" altLang="en-US" smtClean="0"/>
              <a:t>第三層</a:t>
            </a:r>
          </a:p>
          <a:p>
            <a:pPr lvl="3"/>
            <a:r>
              <a:rPr lang="ja-JP" altLang="en-US" smtClean="0"/>
              <a:t>第四層</a:t>
            </a:r>
          </a:p>
          <a:p>
            <a:pPr lvl="4"/>
            <a:r>
              <a:rPr lang="ja-JP" altLang="en-US" smtClean="0"/>
              <a:t>第五層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50680451-59F7-491F-8740-3D7DD6300D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Computer Graphics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2736304"/>
          </a:xfrm>
        </p:spPr>
        <p:txBody>
          <a:bodyPr/>
          <a:lstStyle/>
          <a:p>
            <a:pPr eaLnBrk="1" hangingPunct="1"/>
            <a:r>
              <a:rPr lang="en-US" altLang="ja-JP" dirty="0" err="1" smtClean="0"/>
              <a:t>Tz-Huan</a:t>
            </a:r>
            <a:r>
              <a:rPr lang="en-US" altLang="ja-JP" dirty="0" smtClean="0"/>
              <a:t> Huang</a:t>
            </a:r>
            <a:br>
              <a:rPr lang="en-US" altLang="ja-JP" dirty="0" smtClean="0"/>
            </a:br>
            <a:r>
              <a:rPr lang="en-US" altLang="ja-JP" dirty="0" smtClean="0"/>
              <a:t>National Taiwan University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en-US" altLang="ja-JP" sz="2400" dirty="0" smtClean="0"/>
              <a:t>(Slides are based on Prof. Chen’s)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Midpoint Line Algorithm</a:t>
            </a:r>
            <a:endParaRPr lang="zh-TW" altLang="en-US" smtClean="0"/>
          </a:p>
        </p:txBody>
      </p:sp>
      <p:grpSp>
        <p:nvGrpSpPr>
          <p:cNvPr id="13315" name="Group 219"/>
          <p:cNvGrpSpPr>
            <a:grpSpLocks/>
          </p:cNvGrpSpPr>
          <p:nvPr/>
        </p:nvGrpSpPr>
        <p:grpSpPr bwMode="auto">
          <a:xfrm>
            <a:off x="234950" y="2012950"/>
            <a:ext cx="2947988" cy="2505075"/>
            <a:chOff x="1258" y="1125"/>
            <a:chExt cx="3153" cy="2679"/>
          </a:xfrm>
        </p:grpSpPr>
        <p:sp>
          <p:nvSpPr>
            <p:cNvPr id="13322" name="Text Box 119"/>
            <p:cNvSpPr txBox="1">
              <a:spLocks noChangeArrowheads="1"/>
            </p:cNvSpPr>
            <p:nvPr/>
          </p:nvSpPr>
          <p:spPr bwMode="auto">
            <a:xfrm>
              <a:off x="2973" y="1966"/>
              <a:ext cx="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/>
                <a:t>NE</a:t>
              </a:r>
            </a:p>
          </p:txBody>
        </p:sp>
        <p:sp>
          <p:nvSpPr>
            <p:cNvPr id="13323" name="Text Box 121"/>
            <p:cNvSpPr txBox="1">
              <a:spLocks noChangeArrowheads="1"/>
            </p:cNvSpPr>
            <p:nvPr/>
          </p:nvSpPr>
          <p:spPr bwMode="auto">
            <a:xfrm>
              <a:off x="2970" y="2746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/>
                <a:t>E</a:t>
              </a:r>
            </a:p>
          </p:txBody>
        </p:sp>
        <p:sp>
          <p:nvSpPr>
            <p:cNvPr id="13324" name="Text Box 123"/>
            <p:cNvSpPr txBox="1">
              <a:spLocks noChangeArrowheads="1"/>
            </p:cNvSpPr>
            <p:nvPr/>
          </p:nvSpPr>
          <p:spPr bwMode="auto">
            <a:xfrm>
              <a:off x="1258" y="3409"/>
              <a:ext cx="140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ja-JP" i="1"/>
                <a:t>P</a:t>
              </a:r>
              <a:r>
                <a:rPr lang="en-US" altLang="ja-JP"/>
                <a:t>=(</a:t>
              </a:r>
              <a:r>
                <a:rPr lang="en-US" altLang="ja-JP" i="1"/>
                <a:t>x</a:t>
              </a:r>
              <a:r>
                <a:rPr lang="en-US" altLang="ja-JP" i="1" baseline="-25000"/>
                <a:t>P</a:t>
              </a:r>
              <a:r>
                <a:rPr lang="en-US" altLang="ja-JP"/>
                <a:t>,</a:t>
              </a:r>
              <a:r>
                <a:rPr lang="en-US" altLang="ja-JP" i="1"/>
                <a:t>y</a:t>
              </a:r>
              <a:r>
                <a:rPr lang="en-US" altLang="ja-JP" i="1" baseline="-25000"/>
                <a:t>P</a:t>
              </a:r>
              <a:r>
                <a:rPr lang="en-US" altLang="ja-JP"/>
                <a:t>)</a:t>
              </a:r>
            </a:p>
          </p:txBody>
        </p:sp>
        <p:sp>
          <p:nvSpPr>
            <p:cNvPr id="13325" name="Line 127"/>
            <p:cNvSpPr>
              <a:spLocks noChangeShapeType="1"/>
            </p:cNvSpPr>
            <p:nvPr/>
          </p:nvSpPr>
          <p:spPr bwMode="auto">
            <a:xfrm>
              <a:off x="1676" y="3099"/>
              <a:ext cx="24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28"/>
            <p:cNvSpPr>
              <a:spLocks noChangeShapeType="1"/>
            </p:cNvSpPr>
            <p:nvPr/>
          </p:nvSpPr>
          <p:spPr bwMode="auto">
            <a:xfrm>
              <a:off x="1676" y="2333"/>
              <a:ext cx="24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29"/>
            <p:cNvSpPr>
              <a:spLocks noChangeShapeType="1"/>
            </p:cNvSpPr>
            <p:nvPr/>
          </p:nvSpPr>
          <p:spPr bwMode="auto">
            <a:xfrm>
              <a:off x="1676" y="1568"/>
              <a:ext cx="24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30"/>
            <p:cNvSpPr>
              <a:spLocks noChangeShapeType="1"/>
            </p:cNvSpPr>
            <p:nvPr/>
          </p:nvSpPr>
          <p:spPr bwMode="auto">
            <a:xfrm flipV="1">
              <a:off x="2884" y="1125"/>
              <a:ext cx="1" cy="23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31"/>
            <p:cNvSpPr>
              <a:spLocks noChangeShapeType="1"/>
            </p:cNvSpPr>
            <p:nvPr/>
          </p:nvSpPr>
          <p:spPr bwMode="auto">
            <a:xfrm flipV="1">
              <a:off x="3650" y="1125"/>
              <a:ext cx="1" cy="23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32"/>
            <p:cNvSpPr>
              <a:spLocks noChangeShapeType="1"/>
            </p:cNvSpPr>
            <p:nvPr/>
          </p:nvSpPr>
          <p:spPr bwMode="auto">
            <a:xfrm flipV="1">
              <a:off x="2119" y="1125"/>
              <a:ext cx="1" cy="23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33"/>
            <p:cNvSpPr>
              <a:spLocks/>
            </p:cNvSpPr>
            <p:nvPr/>
          </p:nvSpPr>
          <p:spPr bwMode="auto">
            <a:xfrm>
              <a:off x="2788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34"/>
            <p:cNvSpPr>
              <a:spLocks/>
            </p:cNvSpPr>
            <p:nvPr/>
          </p:nvSpPr>
          <p:spPr bwMode="auto">
            <a:xfrm>
              <a:off x="2788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35"/>
            <p:cNvSpPr>
              <a:spLocks/>
            </p:cNvSpPr>
            <p:nvPr/>
          </p:nvSpPr>
          <p:spPr bwMode="auto">
            <a:xfrm>
              <a:off x="3553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136"/>
            <p:cNvSpPr>
              <a:spLocks/>
            </p:cNvSpPr>
            <p:nvPr/>
          </p:nvSpPr>
          <p:spPr bwMode="auto">
            <a:xfrm>
              <a:off x="3553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137"/>
            <p:cNvSpPr>
              <a:spLocks/>
            </p:cNvSpPr>
            <p:nvPr/>
          </p:nvSpPr>
          <p:spPr bwMode="auto">
            <a:xfrm>
              <a:off x="3553" y="147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138"/>
            <p:cNvSpPr>
              <a:spLocks/>
            </p:cNvSpPr>
            <p:nvPr/>
          </p:nvSpPr>
          <p:spPr bwMode="auto">
            <a:xfrm>
              <a:off x="3553" y="147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139"/>
            <p:cNvSpPr>
              <a:spLocks/>
            </p:cNvSpPr>
            <p:nvPr/>
          </p:nvSpPr>
          <p:spPr bwMode="auto">
            <a:xfrm>
              <a:off x="2788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140"/>
            <p:cNvSpPr>
              <a:spLocks/>
            </p:cNvSpPr>
            <p:nvPr/>
          </p:nvSpPr>
          <p:spPr bwMode="auto">
            <a:xfrm>
              <a:off x="2788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141"/>
            <p:cNvSpPr>
              <a:spLocks/>
            </p:cNvSpPr>
            <p:nvPr/>
          </p:nvSpPr>
          <p:spPr bwMode="auto">
            <a:xfrm>
              <a:off x="355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142"/>
            <p:cNvSpPr>
              <a:spLocks/>
            </p:cNvSpPr>
            <p:nvPr/>
          </p:nvSpPr>
          <p:spPr bwMode="auto">
            <a:xfrm>
              <a:off x="355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143"/>
            <p:cNvSpPr>
              <a:spLocks/>
            </p:cNvSpPr>
            <p:nvPr/>
          </p:nvSpPr>
          <p:spPr bwMode="auto">
            <a:xfrm>
              <a:off x="202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144"/>
            <p:cNvSpPr>
              <a:spLocks/>
            </p:cNvSpPr>
            <p:nvPr/>
          </p:nvSpPr>
          <p:spPr bwMode="auto">
            <a:xfrm>
              <a:off x="202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148"/>
            <p:cNvSpPr>
              <a:spLocks noChangeShapeType="1"/>
            </p:cNvSpPr>
            <p:nvPr/>
          </p:nvSpPr>
          <p:spPr bwMode="auto">
            <a:xfrm>
              <a:off x="2818" y="2714"/>
              <a:ext cx="1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149"/>
            <p:cNvSpPr>
              <a:spLocks noChangeShapeType="1"/>
            </p:cNvSpPr>
            <p:nvPr/>
          </p:nvSpPr>
          <p:spPr bwMode="auto">
            <a:xfrm>
              <a:off x="3583" y="2714"/>
              <a:ext cx="1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150"/>
            <p:cNvSpPr>
              <a:spLocks noChangeShapeType="1"/>
            </p:cNvSpPr>
            <p:nvPr/>
          </p:nvSpPr>
          <p:spPr bwMode="auto">
            <a:xfrm>
              <a:off x="3583" y="1949"/>
              <a:ext cx="1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152"/>
            <p:cNvSpPr>
              <a:spLocks noChangeShapeType="1"/>
            </p:cNvSpPr>
            <p:nvPr/>
          </p:nvSpPr>
          <p:spPr bwMode="auto">
            <a:xfrm flipV="1">
              <a:off x="1665" y="2234"/>
              <a:ext cx="2746" cy="67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153"/>
            <p:cNvSpPr>
              <a:spLocks/>
            </p:cNvSpPr>
            <p:nvPr/>
          </p:nvSpPr>
          <p:spPr bwMode="auto">
            <a:xfrm>
              <a:off x="2855" y="2577"/>
              <a:ext cx="59" cy="60"/>
            </a:xfrm>
            <a:custGeom>
              <a:avLst/>
              <a:gdLst>
                <a:gd name="T0" fmla="*/ 0 w 59"/>
                <a:gd name="T1" fmla="*/ 30 h 60"/>
                <a:gd name="T2" fmla="*/ 4 w 59"/>
                <a:gd name="T3" fmla="*/ 19 h 60"/>
                <a:gd name="T4" fmla="*/ 7 w 59"/>
                <a:gd name="T5" fmla="*/ 8 h 60"/>
                <a:gd name="T6" fmla="*/ 18 w 59"/>
                <a:gd name="T7" fmla="*/ 4 h 60"/>
                <a:gd name="T8" fmla="*/ 29 w 59"/>
                <a:gd name="T9" fmla="*/ 0 h 60"/>
                <a:gd name="T10" fmla="*/ 40 w 59"/>
                <a:gd name="T11" fmla="*/ 4 h 60"/>
                <a:gd name="T12" fmla="*/ 52 w 59"/>
                <a:gd name="T13" fmla="*/ 8 h 60"/>
                <a:gd name="T14" fmla="*/ 55 w 59"/>
                <a:gd name="T15" fmla="*/ 19 h 60"/>
                <a:gd name="T16" fmla="*/ 59 w 59"/>
                <a:gd name="T17" fmla="*/ 30 h 60"/>
                <a:gd name="T18" fmla="*/ 55 w 59"/>
                <a:gd name="T19" fmla="*/ 41 h 60"/>
                <a:gd name="T20" fmla="*/ 52 w 59"/>
                <a:gd name="T21" fmla="*/ 52 h 60"/>
                <a:gd name="T22" fmla="*/ 40 w 59"/>
                <a:gd name="T23" fmla="*/ 56 h 60"/>
                <a:gd name="T24" fmla="*/ 29 w 59"/>
                <a:gd name="T25" fmla="*/ 60 h 60"/>
                <a:gd name="T26" fmla="*/ 18 w 59"/>
                <a:gd name="T27" fmla="*/ 56 h 60"/>
                <a:gd name="T28" fmla="*/ 7 w 59"/>
                <a:gd name="T29" fmla="*/ 52 h 60"/>
                <a:gd name="T30" fmla="*/ 4 w 59"/>
                <a:gd name="T31" fmla="*/ 41 h 60"/>
                <a:gd name="T32" fmla="*/ 0 w 59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60">
                  <a:moveTo>
                    <a:pt x="0" y="30"/>
                  </a:moveTo>
                  <a:lnTo>
                    <a:pt x="4" y="19"/>
                  </a:lnTo>
                  <a:lnTo>
                    <a:pt x="7" y="8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0" y="4"/>
                  </a:lnTo>
                  <a:lnTo>
                    <a:pt x="52" y="8"/>
                  </a:lnTo>
                  <a:lnTo>
                    <a:pt x="55" y="19"/>
                  </a:lnTo>
                  <a:lnTo>
                    <a:pt x="59" y="30"/>
                  </a:lnTo>
                  <a:lnTo>
                    <a:pt x="55" y="41"/>
                  </a:lnTo>
                  <a:lnTo>
                    <a:pt x="52" y="52"/>
                  </a:lnTo>
                  <a:lnTo>
                    <a:pt x="40" y="56"/>
                  </a:lnTo>
                  <a:lnTo>
                    <a:pt x="29" y="60"/>
                  </a:lnTo>
                  <a:lnTo>
                    <a:pt x="18" y="56"/>
                  </a:lnTo>
                  <a:lnTo>
                    <a:pt x="7" y="52"/>
                  </a:lnTo>
                  <a:lnTo>
                    <a:pt x="4" y="4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154"/>
            <p:cNvSpPr>
              <a:spLocks/>
            </p:cNvSpPr>
            <p:nvPr/>
          </p:nvSpPr>
          <p:spPr bwMode="auto">
            <a:xfrm>
              <a:off x="2855" y="2577"/>
              <a:ext cx="59" cy="60"/>
            </a:xfrm>
            <a:custGeom>
              <a:avLst/>
              <a:gdLst>
                <a:gd name="T0" fmla="*/ 0 w 59"/>
                <a:gd name="T1" fmla="*/ 30 h 60"/>
                <a:gd name="T2" fmla="*/ 4 w 59"/>
                <a:gd name="T3" fmla="*/ 19 h 60"/>
                <a:gd name="T4" fmla="*/ 7 w 59"/>
                <a:gd name="T5" fmla="*/ 8 h 60"/>
                <a:gd name="T6" fmla="*/ 18 w 59"/>
                <a:gd name="T7" fmla="*/ 4 h 60"/>
                <a:gd name="T8" fmla="*/ 29 w 59"/>
                <a:gd name="T9" fmla="*/ 0 h 60"/>
                <a:gd name="T10" fmla="*/ 40 w 59"/>
                <a:gd name="T11" fmla="*/ 4 h 60"/>
                <a:gd name="T12" fmla="*/ 52 w 59"/>
                <a:gd name="T13" fmla="*/ 8 h 60"/>
                <a:gd name="T14" fmla="*/ 55 w 59"/>
                <a:gd name="T15" fmla="*/ 19 h 60"/>
                <a:gd name="T16" fmla="*/ 59 w 59"/>
                <a:gd name="T17" fmla="*/ 30 h 60"/>
                <a:gd name="T18" fmla="*/ 55 w 59"/>
                <a:gd name="T19" fmla="*/ 41 h 60"/>
                <a:gd name="T20" fmla="*/ 52 w 59"/>
                <a:gd name="T21" fmla="*/ 52 h 60"/>
                <a:gd name="T22" fmla="*/ 40 w 59"/>
                <a:gd name="T23" fmla="*/ 56 h 60"/>
                <a:gd name="T24" fmla="*/ 29 w 59"/>
                <a:gd name="T25" fmla="*/ 60 h 60"/>
                <a:gd name="T26" fmla="*/ 18 w 59"/>
                <a:gd name="T27" fmla="*/ 56 h 60"/>
                <a:gd name="T28" fmla="*/ 7 w 59"/>
                <a:gd name="T29" fmla="*/ 52 h 60"/>
                <a:gd name="T30" fmla="*/ 4 w 59"/>
                <a:gd name="T31" fmla="*/ 41 h 60"/>
                <a:gd name="T32" fmla="*/ 0 w 59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60">
                  <a:moveTo>
                    <a:pt x="0" y="30"/>
                  </a:moveTo>
                  <a:lnTo>
                    <a:pt x="4" y="19"/>
                  </a:lnTo>
                  <a:lnTo>
                    <a:pt x="7" y="8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0" y="4"/>
                  </a:lnTo>
                  <a:lnTo>
                    <a:pt x="52" y="8"/>
                  </a:lnTo>
                  <a:lnTo>
                    <a:pt x="55" y="19"/>
                  </a:lnTo>
                  <a:lnTo>
                    <a:pt x="59" y="30"/>
                  </a:lnTo>
                  <a:lnTo>
                    <a:pt x="55" y="41"/>
                  </a:lnTo>
                  <a:lnTo>
                    <a:pt x="52" y="52"/>
                  </a:lnTo>
                  <a:lnTo>
                    <a:pt x="40" y="56"/>
                  </a:lnTo>
                  <a:lnTo>
                    <a:pt x="29" y="60"/>
                  </a:lnTo>
                  <a:lnTo>
                    <a:pt x="18" y="56"/>
                  </a:lnTo>
                  <a:lnTo>
                    <a:pt x="7" y="52"/>
                  </a:lnTo>
                  <a:lnTo>
                    <a:pt x="4" y="41"/>
                  </a:lnTo>
                  <a:lnTo>
                    <a:pt x="0" y="3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16" name="Object 40"/>
          <p:cNvGraphicFramePr>
            <a:graphicFrameLocks noChangeAspect="1"/>
          </p:cNvGraphicFramePr>
          <p:nvPr/>
        </p:nvGraphicFramePr>
        <p:xfrm>
          <a:off x="2987675" y="1993900"/>
          <a:ext cx="48561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9" name="Equation" r:id="rId3" imgW="3035300" imgH="393700" progId="">
                  <p:embed/>
                </p:oleObj>
              </mc:Choice>
              <mc:Fallback>
                <p:oleObj name="Equation" r:id="rId3" imgW="3035300" imgH="393700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993900"/>
                        <a:ext cx="4856163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41"/>
          <p:cNvGraphicFramePr>
            <a:graphicFrameLocks noChangeAspect="1"/>
          </p:cNvGraphicFramePr>
          <p:nvPr/>
        </p:nvGraphicFramePr>
        <p:xfrm>
          <a:off x="2947988" y="2765425"/>
          <a:ext cx="6161087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0" name="Equation" r:id="rId5" imgW="3733800" imgH="838200" progId="">
                  <p:embed/>
                </p:oleObj>
              </mc:Choice>
              <mc:Fallback>
                <p:oleObj name="Equation" r:id="rId5" imgW="3733800" imgH="838200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2765425"/>
                        <a:ext cx="6161087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42"/>
          <p:cNvGraphicFramePr>
            <a:graphicFrameLocks noChangeAspect="1"/>
          </p:cNvGraphicFramePr>
          <p:nvPr/>
        </p:nvGraphicFramePr>
        <p:xfrm>
          <a:off x="2987675" y="4292600"/>
          <a:ext cx="27622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1" name="Equation" r:id="rId7" imgW="1726451" imgH="482391" progId="">
                  <p:embed/>
                </p:oleObj>
              </mc:Choice>
              <mc:Fallback>
                <p:oleObj name="Equation" r:id="rId7" imgW="1726451" imgH="482391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292600"/>
                        <a:ext cx="2762250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43"/>
          <p:cNvGraphicFramePr>
            <a:graphicFrameLocks noChangeAspect="1"/>
          </p:cNvGraphicFramePr>
          <p:nvPr/>
        </p:nvGraphicFramePr>
        <p:xfrm>
          <a:off x="3152775" y="5157788"/>
          <a:ext cx="38401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2" name="Equation" r:id="rId9" imgW="2400300" imgH="393700" progId="">
                  <p:embed/>
                </p:oleObj>
              </mc:Choice>
              <mc:Fallback>
                <p:oleObj name="Equation" r:id="rId9" imgW="2400300" imgH="393700" progId="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157788"/>
                        <a:ext cx="3840163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117"/>
          <p:cNvSpPr txBox="1">
            <a:spLocks noChangeArrowheads="1"/>
          </p:cNvSpPr>
          <p:nvPr/>
        </p:nvSpPr>
        <p:spPr bwMode="auto">
          <a:xfrm>
            <a:off x="1492250" y="4149725"/>
            <a:ext cx="531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/>
              <a:t>old</a:t>
            </a:r>
          </a:p>
        </p:txBody>
      </p:sp>
      <p:sp>
        <p:nvSpPr>
          <p:cNvPr id="13321" name="Text Box 117"/>
          <p:cNvSpPr txBox="1">
            <a:spLocks noChangeArrowheads="1"/>
          </p:cNvSpPr>
          <p:nvPr/>
        </p:nvSpPr>
        <p:spPr bwMode="auto">
          <a:xfrm>
            <a:off x="2144713" y="4149725"/>
            <a:ext cx="657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/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Midpoint Line Algorithm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52600"/>
            <a:ext cx="8532812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MidpointLine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x0,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y0,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x1,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y1, value){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dx = x1-x0,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= y1-y0;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incrE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*2,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incrNE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-dx)*2;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d =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*2 - dx;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x = x0, y = y0;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WritePixel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(x, y, value);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(x &lt; x1)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(d &lt;= 0)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      d +=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incrE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; ++x;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   } 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{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      d +=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incrNE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; ++x; ++y;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WritePixel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(x, y, value);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14340" name="Group 219"/>
          <p:cNvGrpSpPr>
            <a:grpSpLocks/>
          </p:cNvGrpSpPr>
          <p:nvPr/>
        </p:nvGrpSpPr>
        <p:grpSpPr bwMode="auto">
          <a:xfrm>
            <a:off x="5652120" y="3113633"/>
            <a:ext cx="2566988" cy="2187575"/>
            <a:chOff x="1665" y="1125"/>
            <a:chExt cx="2746" cy="2339"/>
          </a:xfrm>
        </p:grpSpPr>
        <p:sp>
          <p:nvSpPr>
            <p:cNvPr id="14341" name="Text Box 119"/>
            <p:cNvSpPr txBox="1">
              <a:spLocks noChangeArrowheads="1"/>
            </p:cNvSpPr>
            <p:nvPr/>
          </p:nvSpPr>
          <p:spPr bwMode="auto">
            <a:xfrm>
              <a:off x="2973" y="1966"/>
              <a:ext cx="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/>
                <a:t>NE</a:t>
              </a:r>
            </a:p>
          </p:txBody>
        </p:sp>
        <p:sp>
          <p:nvSpPr>
            <p:cNvPr id="14342" name="Text Box 121"/>
            <p:cNvSpPr txBox="1">
              <a:spLocks noChangeArrowheads="1"/>
            </p:cNvSpPr>
            <p:nvPr/>
          </p:nvSpPr>
          <p:spPr bwMode="auto">
            <a:xfrm>
              <a:off x="2970" y="2746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/>
                <a:t>E</a:t>
              </a:r>
            </a:p>
          </p:txBody>
        </p:sp>
        <p:sp>
          <p:nvSpPr>
            <p:cNvPr id="14343" name="Line 127"/>
            <p:cNvSpPr>
              <a:spLocks noChangeShapeType="1"/>
            </p:cNvSpPr>
            <p:nvPr/>
          </p:nvSpPr>
          <p:spPr bwMode="auto">
            <a:xfrm>
              <a:off x="1676" y="3099"/>
              <a:ext cx="24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128"/>
            <p:cNvSpPr>
              <a:spLocks noChangeShapeType="1"/>
            </p:cNvSpPr>
            <p:nvPr/>
          </p:nvSpPr>
          <p:spPr bwMode="auto">
            <a:xfrm>
              <a:off x="1676" y="2333"/>
              <a:ext cx="24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129"/>
            <p:cNvSpPr>
              <a:spLocks noChangeShapeType="1"/>
            </p:cNvSpPr>
            <p:nvPr/>
          </p:nvSpPr>
          <p:spPr bwMode="auto">
            <a:xfrm>
              <a:off x="1676" y="1568"/>
              <a:ext cx="24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30"/>
            <p:cNvSpPr>
              <a:spLocks noChangeShapeType="1"/>
            </p:cNvSpPr>
            <p:nvPr/>
          </p:nvSpPr>
          <p:spPr bwMode="auto">
            <a:xfrm flipV="1">
              <a:off x="2884" y="1125"/>
              <a:ext cx="1" cy="23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31"/>
            <p:cNvSpPr>
              <a:spLocks noChangeShapeType="1"/>
            </p:cNvSpPr>
            <p:nvPr/>
          </p:nvSpPr>
          <p:spPr bwMode="auto">
            <a:xfrm flipV="1">
              <a:off x="3650" y="1125"/>
              <a:ext cx="1" cy="23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32"/>
            <p:cNvSpPr>
              <a:spLocks noChangeShapeType="1"/>
            </p:cNvSpPr>
            <p:nvPr/>
          </p:nvSpPr>
          <p:spPr bwMode="auto">
            <a:xfrm flipV="1">
              <a:off x="2119" y="1125"/>
              <a:ext cx="1" cy="23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33"/>
            <p:cNvSpPr>
              <a:spLocks/>
            </p:cNvSpPr>
            <p:nvPr/>
          </p:nvSpPr>
          <p:spPr bwMode="auto">
            <a:xfrm>
              <a:off x="2788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34"/>
            <p:cNvSpPr>
              <a:spLocks/>
            </p:cNvSpPr>
            <p:nvPr/>
          </p:nvSpPr>
          <p:spPr bwMode="auto">
            <a:xfrm>
              <a:off x="2788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35"/>
            <p:cNvSpPr>
              <a:spLocks/>
            </p:cNvSpPr>
            <p:nvPr/>
          </p:nvSpPr>
          <p:spPr bwMode="auto">
            <a:xfrm>
              <a:off x="3553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36"/>
            <p:cNvSpPr>
              <a:spLocks/>
            </p:cNvSpPr>
            <p:nvPr/>
          </p:nvSpPr>
          <p:spPr bwMode="auto">
            <a:xfrm>
              <a:off x="3553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37"/>
            <p:cNvSpPr>
              <a:spLocks/>
            </p:cNvSpPr>
            <p:nvPr/>
          </p:nvSpPr>
          <p:spPr bwMode="auto">
            <a:xfrm>
              <a:off x="3553" y="147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38"/>
            <p:cNvSpPr>
              <a:spLocks/>
            </p:cNvSpPr>
            <p:nvPr/>
          </p:nvSpPr>
          <p:spPr bwMode="auto">
            <a:xfrm>
              <a:off x="3553" y="147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39"/>
            <p:cNvSpPr>
              <a:spLocks/>
            </p:cNvSpPr>
            <p:nvPr/>
          </p:nvSpPr>
          <p:spPr bwMode="auto">
            <a:xfrm>
              <a:off x="2788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140"/>
            <p:cNvSpPr>
              <a:spLocks/>
            </p:cNvSpPr>
            <p:nvPr/>
          </p:nvSpPr>
          <p:spPr bwMode="auto">
            <a:xfrm>
              <a:off x="2788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141"/>
            <p:cNvSpPr>
              <a:spLocks/>
            </p:cNvSpPr>
            <p:nvPr/>
          </p:nvSpPr>
          <p:spPr bwMode="auto">
            <a:xfrm>
              <a:off x="355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142"/>
            <p:cNvSpPr>
              <a:spLocks/>
            </p:cNvSpPr>
            <p:nvPr/>
          </p:nvSpPr>
          <p:spPr bwMode="auto">
            <a:xfrm>
              <a:off x="355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143"/>
            <p:cNvSpPr>
              <a:spLocks/>
            </p:cNvSpPr>
            <p:nvPr/>
          </p:nvSpPr>
          <p:spPr bwMode="auto">
            <a:xfrm>
              <a:off x="202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144"/>
            <p:cNvSpPr>
              <a:spLocks/>
            </p:cNvSpPr>
            <p:nvPr/>
          </p:nvSpPr>
          <p:spPr bwMode="auto">
            <a:xfrm>
              <a:off x="202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148"/>
            <p:cNvSpPr>
              <a:spLocks noChangeShapeType="1"/>
            </p:cNvSpPr>
            <p:nvPr/>
          </p:nvSpPr>
          <p:spPr bwMode="auto">
            <a:xfrm>
              <a:off x="2818" y="2714"/>
              <a:ext cx="1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149"/>
            <p:cNvSpPr>
              <a:spLocks noChangeShapeType="1"/>
            </p:cNvSpPr>
            <p:nvPr/>
          </p:nvSpPr>
          <p:spPr bwMode="auto">
            <a:xfrm>
              <a:off x="3583" y="2714"/>
              <a:ext cx="1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150"/>
            <p:cNvSpPr>
              <a:spLocks noChangeShapeType="1"/>
            </p:cNvSpPr>
            <p:nvPr/>
          </p:nvSpPr>
          <p:spPr bwMode="auto">
            <a:xfrm>
              <a:off x="3583" y="1949"/>
              <a:ext cx="1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152"/>
            <p:cNvSpPr>
              <a:spLocks noChangeShapeType="1"/>
            </p:cNvSpPr>
            <p:nvPr/>
          </p:nvSpPr>
          <p:spPr bwMode="auto">
            <a:xfrm flipV="1">
              <a:off x="1665" y="2234"/>
              <a:ext cx="2746" cy="67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153"/>
            <p:cNvSpPr>
              <a:spLocks/>
            </p:cNvSpPr>
            <p:nvPr/>
          </p:nvSpPr>
          <p:spPr bwMode="auto">
            <a:xfrm>
              <a:off x="2855" y="2577"/>
              <a:ext cx="59" cy="60"/>
            </a:xfrm>
            <a:custGeom>
              <a:avLst/>
              <a:gdLst>
                <a:gd name="T0" fmla="*/ 0 w 59"/>
                <a:gd name="T1" fmla="*/ 30 h 60"/>
                <a:gd name="T2" fmla="*/ 4 w 59"/>
                <a:gd name="T3" fmla="*/ 19 h 60"/>
                <a:gd name="T4" fmla="*/ 7 w 59"/>
                <a:gd name="T5" fmla="*/ 8 h 60"/>
                <a:gd name="T6" fmla="*/ 18 w 59"/>
                <a:gd name="T7" fmla="*/ 4 h 60"/>
                <a:gd name="T8" fmla="*/ 29 w 59"/>
                <a:gd name="T9" fmla="*/ 0 h 60"/>
                <a:gd name="T10" fmla="*/ 40 w 59"/>
                <a:gd name="T11" fmla="*/ 4 h 60"/>
                <a:gd name="T12" fmla="*/ 52 w 59"/>
                <a:gd name="T13" fmla="*/ 8 h 60"/>
                <a:gd name="T14" fmla="*/ 55 w 59"/>
                <a:gd name="T15" fmla="*/ 19 h 60"/>
                <a:gd name="T16" fmla="*/ 59 w 59"/>
                <a:gd name="T17" fmla="*/ 30 h 60"/>
                <a:gd name="T18" fmla="*/ 55 w 59"/>
                <a:gd name="T19" fmla="*/ 41 h 60"/>
                <a:gd name="T20" fmla="*/ 52 w 59"/>
                <a:gd name="T21" fmla="*/ 52 h 60"/>
                <a:gd name="T22" fmla="*/ 40 w 59"/>
                <a:gd name="T23" fmla="*/ 56 h 60"/>
                <a:gd name="T24" fmla="*/ 29 w 59"/>
                <a:gd name="T25" fmla="*/ 60 h 60"/>
                <a:gd name="T26" fmla="*/ 18 w 59"/>
                <a:gd name="T27" fmla="*/ 56 h 60"/>
                <a:gd name="T28" fmla="*/ 7 w 59"/>
                <a:gd name="T29" fmla="*/ 52 h 60"/>
                <a:gd name="T30" fmla="*/ 4 w 59"/>
                <a:gd name="T31" fmla="*/ 41 h 60"/>
                <a:gd name="T32" fmla="*/ 0 w 59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60">
                  <a:moveTo>
                    <a:pt x="0" y="30"/>
                  </a:moveTo>
                  <a:lnTo>
                    <a:pt x="4" y="19"/>
                  </a:lnTo>
                  <a:lnTo>
                    <a:pt x="7" y="8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0" y="4"/>
                  </a:lnTo>
                  <a:lnTo>
                    <a:pt x="52" y="8"/>
                  </a:lnTo>
                  <a:lnTo>
                    <a:pt x="55" y="19"/>
                  </a:lnTo>
                  <a:lnTo>
                    <a:pt x="59" y="30"/>
                  </a:lnTo>
                  <a:lnTo>
                    <a:pt x="55" y="41"/>
                  </a:lnTo>
                  <a:lnTo>
                    <a:pt x="52" y="52"/>
                  </a:lnTo>
                  <a:lnTo>
                    <a:pt x="40" y="56"/>
                  </a:lnTo>
                  <a:lnTo>
                    <a:pt x="29" y="60"/>
                  </a:lnTo>
                  <a:lnTo>
                    <a:pt x="18" y="56"/>
                  </a:lnTo>
                  <a:lnTo>
                    <a:pt x="7" y="52"/>
                  </a:lnTo>
                  <a:lnTo>
                    <a:pt x="4" y="4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154"/>
            <p:cNvSpPr>
              <a:spLocks/>
            </p:cNvSpPr>
            <p:nvPr/>
          </p:nvSpPr>
          <p:spPr bwMode="auto">
            <a:xfrm>
              <a:off x="2855" y="2577"/>
              <a:ext cx="59" cy="60"/>
            </a:xfrm>
            <a:custGeom>
              <a:avLst/>
              <a:gdLst>
                <a:gd name="T0" fmla="*/ 0 w 59"/>
                <a:gd name="T1" fmla="*/ 30 h 60"/>
                <a:gd name="T2" fmla="*/ 4 w 59"/>
                <a:gd name="T3" fmla="*/ 19 h 60"/>
                <a:gd name="T4" fmla="*/ 7 w 59"/>
                <a:gd name="T5" fmla="*/ 8 h 60"/>
                <a:gd name="T6" fmla="*/ 18 w 59"/>
                <a:gd name="T7" fmla="*/ 4 h 60"/>
                <a:gd name="T8" fmla="*/ 29 w 59"/>
                <a:gd name="T9" fmla="*/ 0 h 60"/>
                <a:gd name="T10" fmla="*/ 40 w 59"/>
                <a:gd name="T11" fmla="*/ 4 h 60"/>
                <a:gd name="T12" fmla="*/ 52 w 59"/>
                <a:gd name="T13" fmla="*/ 8 h 60"/>
                <a:gd name="T14" fmla="*/ 55 w 59"/>
                <a:gd name="T15" fmla="*/ 19 h 60"/>
                <a:gd name="T16" fmla="*/ 59 w 59"/>
                <a:gd name="T17" fmla="*/ 30 h 60"/>
                <a:gd name="T18" fmla="*/ 55 w 59"/>
                <a:gd name="T19" fmla="*/ 41 h 60"/>
                <a:gd name="T20" fmla="*/ 52 w 59"/>
                <a:gd name="T21" fmla="*/ 52 h 60"/>
                <a:gd name="T22" fmla="*/ 40 w 59"/>
                <a:gd name="T23" fmla="*/ 56 h 60"/>
                <a:gd name="T24" fmla="*/ 29 w 59"/>
                <a:gd name="T25" fmla="*/ 60 h 60"/>
                <a:gd name="T26" fmla="*/ 18 w 59"/>
                <a:gd name="T27" fmla="*/ 56 h 60"/>
                <a:gd name="T28" fmla="*/ 7 w 59"/>
                <a:gd name="T29" fmla="*/ 52 h 60"/>
                <a:gd name="T30" fmla="*/ 4 w 59"/>
                <a:gd name="T31" fmla="*/ 41 h 60"/>
                <a:gd name="T32" fmla="*/ 0 w 59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60">
                  <a:moveTo>
                    <a:pt x="0" y="30"/>
                  </a:moveTo>
                  <a:lnTo>
                    <a:pt x="4" y="19"/>
                  </a:lnTo>
                  <a:lnTo>
                    <a:pt x="7" y="8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0" y="4"/>
                  </a:lnTo>
                  <a:lnTo>
                    <a:pt x="52" y="8"/>
                  </a:lnTo>
                  <a:lnTo>
                    <a:pt x="55" y="19"/>
                  </a:lnTo>
                  <a:lnTo>
                    <a:pt x="59" y="30"/>
                  </a:lnTo>
                  <a:lnTo>
                    <a:pt x="55" y="41"/>
                  </a:lnTo>
                  <a:lnTo>
                    <a:pt x="52" y="52"/>
                  </a:lnTo>
                  <a:lnTo>
                    <a:pt x="40" y="56"/>
                  </a:lnTo>
                  <a:lnTo>
                    <a:pt x="29" y="60"/>
                  </a:lnTo>
                  <a:lnTo>
                    <a:pt x="18" y="56"/>
                  </a:lnTo>
                  <a:lnTo>
                    <a:pt x="7" y="52"/>
                  </a:lnTo>
                  <a:lnTo>
                    <a:pt x="4" y="41"/>
                  </a:lnTo>
                  <a:lnTo>
                    <a:pt x="0" y="3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Faster Line Algorithms?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Recall the basic incremental algorithm</a:t>
            </a:r>
          </a:p>
          <a:p>
            <a:pPr marL="0" indent="0">
              <a:buNone/>
            </a:pPr>
            <a:r>
              <a:rPr lang="es-ES" altLang="zh-TW" sz="2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s-ES" altLang="zh-TW" sz="2000" b="1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s-ES" altLang="zh-TW" sz="2000" dirty="0" smtClean="0">
                <a:latin typeface="Courier New" pitchFamily="49" charset="0"/>
                <a:cs typeface="Courier New" pitchFamily="49" charset="0"/>
              </a:rPr>
              <a:t> m </a:t>
            </a: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s-ES" altLang="zh-TW" sz="2000" dirty="0" err="1">
                <a:latin typeface="Courier New" pitchFamily="49" charset="0"/>
                <a:cs typeface="Courier New" pitchFamily="49" charset="0"/>
              </a:rPr>
              <a:t>dy</a:t>
            </a: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/dx;</a:t>
            </a:r>
          </a:p>
          <a:p>
            <a:pPr marL="0" indent="0">
              <a:buNone/>
            </a:pP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s-ES" altLang="zh-TW" sz="2000" b="1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s-ES" altLang="zh-TW" sz="2000" dirty="0" smtClean="0">
                <a:latin typeface="Courier New" pitchFamily="49" charset="0"/>
                <a:cs typeface="Courier New" pitchFamily="49" charset="0"/>
              </a:rPr>
              <a:t> y </a:t>
            </a: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= y0;</a:t>
            </a:r>
          </a:p>
          <a:p>
            <a:pPr marL="0" indent="0">
              <a:buNone/>
            </a:pP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s-ES" altLang="zh-TW" sz="2000" b="1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altLang="zh-TW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altLang="zh-TW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s-ES" altLang="zh-TW" sz="20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= x0; x &lt;= x1; </a:t>
            </a:r>
            <a:r>
              <a:rPr lang="es-ES" altLang="zh-TW" sz="2000" dirty="0" smtClean="0">
                <a:latin typeface="Courier New" pitchFamily="49" charset="0"/>
                <a:cs typeface="Courier New" pitchFamily="49" charset="0"/>
              </a:rPr>
              <a:t>++x) </a:t>
            </a: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s-ES" altLang="zh-TW" sz="2000" dirty="0" err="1">
                <a:latin typeface="Courier New" pitchFamily="49" charset="0"/>
                <a:cs typeface="Courier New" pitchFamily="49" charset="0"/>
              </a:rPr>
              <a:t>WritePixel</a:t>
            </a: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(x, round(y), </a:t>
            </a:r>
            <a:r>
              <a:rPr lang="es-ES" altLang="zh-TW" sz="2000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s-ES" altLang="zh-TW" sz="20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s-ES" altLang="zh-TW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      y += m;</a:t>
            </a:r>
          </a:p>
          <a:p>
            <a:pPr marL="0" indent="0">
              <a:buNone/>
            </a:pPr>
            <a:r>
              <a:rPr lang="es-ES" altLang="zh-TW" sz="2000" dirty="0">
                <a:latin typeface="Courier New" pitchFamily="49" charset="0"/>
                <a:cs typeface="Courier New" pitchFamily="49" charset="0"/>
              </a:rPr>
              <a:t>   }</a:t>
            </a:r>
            <a:endParaRPr lang="en-US" altLang="zh-TW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smtClean="0"/>
              <a:t>Performance issues:</a:t>
            </a:r>
          </a:p>
          <a:p>
            <a:pPr lvl="1"/>
            <a:r>
              <a:rPr lang="en-US" altLang="zh-TW" dirty="0" smtClean="0"/>
              <a:t>floating point operations</a:t>
            </a:r>
          </a:p>
          <a:p>
            <a:pPr lvl="1"/>
            <a:r>
              <a:rPr lang="en-US" altLang="zh-TW" dirty="0" smtClean="0"/>
              <a:t>round()</a:t>
            </a:r>
          </a:p>
        </p:txBody>
      </p:sp>
    </p:spTree>
    <p:extLst>
      <p:ext uri="{BB962C8B-B14F-4D97-AF65-F5344CB8AC3E}">
        <p14:creationId xmlns:p14="http://schemas.microsoft.com/office/powerpoint/2010/main" val="41551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Extremely Fast Line algorithm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5567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dirty="0" smtClean="0">
                <a:cs typeface="Courier New" pitchFamily="49" charset="0"/>
              </a:rPr>
              <a:t>Idea: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dirty="0" smtClean="0">
                <a:cs typeface="Courier New" pitchFamily="49" charset="0"/>
              </a:rPr>
              <a:t>Use large integer instead of floating 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dirty="0" smtClean="0">
                <a:cs typeface="Courier New" pitchFamily="49" charset="0"/>
              </a:rPr>
              <a:t>round(x) = </a:t>
            </a:r>
            <a:r>
              <a:rPr lang="en-US" altLang="ja-JP" dirty="0" err="1" smtClean="0">
                <a:cs typeface="Courier New" pitchFamily="49" charset="0"/>
              </a:rPr>
              <a:t>int</a:t>
            </a:r>
            <a:r>
              <a:rPr lang="en-US" altLang="ja-JP" dirty="0" smtClean="0">
                <a:cs typeface="Courier New" pitchFamily="49" charset="0"/>
              </a:rPr>
              <a:t>(x+0.5)</a:t>
            </a:r>
          </a:p>
          <a:p>
            <a:pPr lvl="1" eaLnBrk="1" hangingPunct="1">
              <a:lnSpc>
                <a:spcPct val="80000"/>
              </a:lnSpc>
            </a:pPr>
            <a:endParaRPr lang="en-US" altLang="ja-JP" b="1" dirty="0" smtClean="0"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FastLine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x0, </a:t>
            </a:r>
            <a:r>
              <a:rPr lang="en-US" altLang="ja-JP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y0, </a:t>
            </a:r>
            <a:r>
              <a:rPr lang="en-US" altLang="ja-JP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x1, </a:t>
            </a:r>
            <a:r>
              <a:rPr lang="en-US" altLang="ja-JP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y1, value) {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= y1-y0, dx = x1-x0;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m = (dx&lt;&lt;16) /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altLang="ja-JP" sz="1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altLang="ja-JP" sz="1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   for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x = x0, y = 0x8000+(y0&lt;&lt;16); x &lt;= x1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++x) 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WritePixel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(y&gt;&gt;16), 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value);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y += m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}</a:t>
            </a:r>
            <a:endParaRPr lang="en-US" altLang="ja-JP" sz="1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zh-TW" sz="1400" dirty="0" smtClean="0">
                <a:cs typeface="Courier New" pitchFamily="49" charset="0"/>
              </a:rPr>
              <a:t>Copyright </a:t>
            </a:r>
            <a:r>
              <a:rPr lang="en-US" altLang="zh-TW" sz="1400" dirty="0">
                <a:cs typeface="Courier New" pitchFamily="49" charset="0"/>
              </a:rPr>
              <a:t>(c) 2005, By </a:t>
            </a:r>
            <a:r>
              <a:rPr lang="en-US" altLang="zh-TW" sz="1400" b="1" dirty="0">
                <a:cs typeface="Courier New" pitchFamily="49" charset="0"/>
              </a:rPr>
              <a:t>Po-Han </a:t>
            </a:r>
            <a:r>
              <a:rPr lang="en-US" altLang="zh-TW" sz="1400" b="1" dirty="0" smtClean="0">
                <a:cs typeface="Courier New" pitchFamily="49" charset="0"/>
              </a:rPr>
              <a:t>Lin</a:t>
            </a:r>
            <a:r>
              <a:rPr lang="en-US" altLang="zh-TW" sz="1400" dirty="0" smtClean="0">
                <a:cs typeface="Courier New" pitchFamily="49" charset="0"/>
              </a:rPr>
              <a:t>, http</a:t>
            </a:r>
            <a:r>
              <a:rPr lang="en-US" altLang="zh-TW" sz="1400" dirty="0">
                <a:cs typeface="Courier New" pitchFamily="49" charset="0"/>
              </a:rPr>
              <a:t>://www.edepot.com/algorithm.html</a:t>
            </a:r>
            <a:endParaRPr lang="en-US" altLang="zh-TW" sz="1400" dirty="0" smtClean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Filling Rectangles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92375"/>
            <a:ext cx="7956550" cy="3527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ja-JP" sz="2400" b="1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for</a:t>
            </a: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 (</a:t>
            </a:r>
            <a:r>
              <a:rPr lang="en-US" altLang="ja-JP" sz="2400" b="1" dirty="0" err="1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int</a:t>
            </a: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 y = </a:t>
            </a:r>
            <a:r>
              <a:rPr lang="en-US" altLang="ja-JP" sz="2400" dirty="0" err="1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ymin</a:t>
            </a: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; y &lt;= </a:t>
            </a:r>
            <a:r>
              <a:rPr lang="en-US" altLang="ja-JP" sz="2400" dirty="0" err="1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ymax</a:t>
            </a: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; y++) {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	</a:t>
            </a:r>
            <a:r>
              <a:rPr lang="en-US" altLang="ja-JP" sz="2400" b="1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for</a:t>
            </a: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 (</a:t>
            </a:r>
            <a:r>
              <a:rPr lang="en-US" altLang="ja-JP" sz="2400" b="1" dirty="0" err="1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int</a:t>
            </a: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 x from </a:t>
            </a:r>
            <a:r>
              <a:rPr lang="en-US" altLang="ja-JP" sz="2400" dirty="0" err="1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xmin</a:t>
            </a: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 to </a:t>
            </a:r>
            <a:r>
              <a:rPr lang="en-US" altLang="ja-JP" sz="2400" dirty="0" err="1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xmax</a:t>
            </a: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) {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		</a:t>
            </a:r>
            <a:r>
              <a:rPr lang="en-US" altLang="ja-JP" sz="2400" dirty="0" err="1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WritePixel</a:t>
            </a: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(x, y, value);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	}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400" dirty="0" smtClean="0">
                <a:latin typeface="Courier New" pitchFamily="49" charset="0"/>
                <a:ea typeface="PMingLiU" pitchFamily="18" charset="-120"/>
                <a:cs typeface="Courier New" pitchFamily="49" charset="0"/>
              </a:rPr>
              <a:t>}</a:t>
            </a:r>
            <a:endParaRPr lang="en-US" altLang="zh-TW" sz="2400" dirty="0" smtClean="0">
              <a:latin typeface="Courier New" pitchFamily="49" charset="0"/>
              <a:ea typeface="PMingLiU" pitchFamily="18" charset="-12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Filling Polygons</a:t>
            </a:r>
          </a:p>
        </p:txBody>
      </p:sp>
      <p:grpSp>
        <p:nvGrpSpPr>
          <p:cNvPr id="20483" name="Group 113"/>
          <p:cNvGrpSpPr>
            <a:grpSpLocks/>
          </p:cNvGrpSpPr>
          <p:nvPr/>
        </p:nvGrpSpPr>
        <p:grpSpPr bwMode="auto">
          <a:xfrm>
            <a:off x="2484438" y="2076450"/>
            <a:ext cx="5045075" cy="3519488"/>
            <a:chOff x="1565" y="1308"/>
            <a:chExt cx="3178" cy="2217"/>
          </a:xfrm>
        </p:grpSpPr>
        <p:sp>
          <p:nvSpPr>
            <p:cNvPr id="20484" name="Text Box 6"/>
            <p:cNvSpPr txBox="1">
              <a:spLocks noChangeArrowheads="1"/>
            </p:cNvSpPr>
            <p:nvPr/>
          </p:nvSpPr>
          <p:spPr bwMode="auto">
            <a:xfrm>
              <a:off x="2037" y="3294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2</a:t>
              </a:r>
            </a:p>
          </p:txBody>
        </p:sp>
        <p:sp>
          <p:nvSpPr>
            <p:cNvPr id="20485" name="Text Box 7"/>
            <p:cNvSpPr txBox="1">
              <a:spLocks noChangeArrowheads="1"/>
            </p:cNvSpPr>
            <p:nvPr/>
          </p:nvSpPr>
          <p:spPr bwMode="auto">
            <a:xfrm>
              <a:off x="2354" y="3294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4</a:t>
              </a:r>
            </a:p>
          </p:txBody>
        </p:sp>
        <p:sp>
          <p:nvSpPr>
            <p:cNvPr id="20486" name="Text Box 8"/>
            <p:cNvSpPr txBox="1">
              <a:spLocks noChangeArrowheads="1"/>
            </p:cNvSpPr>
            <p:nvPr/>
          </p:nvSpPr>
          <p:spPr bwMode="auto">
            <a:xfrm>
              <a:off x="2672" y="3294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6</a:t>
              </a:r>
            </a:p>
          </p:txBody>
        </p:sp>
        <p:sp>
          <p:nvSpPr>
            <p:cNvPr id="20487" name="Text Box 9"/>
            <p:cNvSpPr txBox="1">
              <a:spLocks noChangeArrowheads="1"/>
            </p:cNvSpPr>
            <p:nvPr/>
          </p:nvSpPr>
          <p:spPr bwMode="auto">
            <a:xfrm>
              <a:off x="2971" y="3294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8</a:t>
              </a:r>
            </a:p>
          </p:txBody>
        </p:sp>
        <p:sp>
          <p:nvSpPr>
            <p:cNvPr id="20488" name="Text Box 10"/>
            <p:cNvSpPr txBox="1">
              <a:spLocks noChangeArrowheads="1"/>
            </p:cNvSpPr>
            <p:nvPr/>
          </p:nvSpPr>
          <p:spPr bwMode="auto">
            <a:xfrm>
              <a:off x="3243" y="3294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10</a:t>
              </a:r>
            </a:p>
          </p:txBody>
        </p:sp>
        <p:sp>
          <p:nvSpPr>
            <p:cNvPr id="20489" name="Text Box 11"/>
            <p:cNvSpPr txBox="1">
              <a:spLocks noChangeArrowheads="1"/>
            </p:cNvSpPr>
            <p:nvPr/>
          </p:nvSpPr>
          <p:spPr bwMode="auto">
            <a:xfrm>
              <a:off x="3560" y="3294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12</a:t>
              </a:r>
            </a:p>
          </p:txBody>
        </p:sp>
        <p:sp>
          <p:nvSpPr>
            <p:cNvPr id="20490" name="Text Box 12"/>
            <p:cNvSpPr txBox="1">
              <a:spLocks noChangeArrowheads="1"/>
            </p:cNvSpPr>
            <p:nvPr/>
          </p:nvSpPr>
          <p:spPr bwMode="auto">
            <a:xfrm>
              <a:off x="3850" y="3294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14</a:t>
              </a:r>
            </a:p>
          </p:txBody>
        </p:sp>
        <p:sp>
          <p:nvSpPr>
            <p:cNvPr id="20491" name="Text Box 13"/>
            <p:cNvSpPr txBox="1">
              <a:spLocks noChangeArrowheads="1"/>
            </p:cNvSpPr>
            <p:nvPr/>
          </p:nvSpPr>
          <p:spPr bwMode="auto">
            <a:xfrm>
              <a:off x="1655" y="2886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2</a:t>
              </a:r>
            </a:p>
          </p:txBody>
        </p:sp>
        <p:sp>
          <p:nvSpPr>
            <p:cNvPr id="20492" name="Text Box 14"/>
            <p:cNvSpPr txBox="1">
              <a:spLocks noChangeArrowheads="1"/>
            </p:cNvSpPr>
            <p:nvPr/>
          </p:nvSpPr>
          <p:spPr bwMode="auto">
            <a:xfrm>
              <a:off x="1655" y="2573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4</a:t>
              </a:r>
            </a:p>
          </p:txBody>
        </p:sp>
        <p:sp>
          <p:nvSpPr>
            <p:cNvPr id="20493" name="Text Box 15"/>
            <p:cNvSpPr txBox="1">
              <a:spLocks noChangeArrowheads="1"/>
            </p:cNvSpPr>
            <p:nvPr/>
          </p:nvSpPr>
          <p:spPr bwMode="auto">
            <a:xfrm>
              <a:off x="1655" y="2255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6</a:t>
              </a:r>
            </a:p>
          </p:txBody>
        </p:sp>
        <p:sp>
          <p:nvSpPr>
            <p:cNvPr id="20494" name="Text Box 16"/>
            <p:cNvSpPr txBox="1">
              <a:spLocks noChangeArrowheads="1"/>
            </p:cNvSpPr>
            <p:nvPr/>
          </p:nvSpPr>
          <p:spPr bwMode="auto">
            <a:xfrm>
              <a:off x="1655" y="1938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8</a:t>
              </a:r>
            </a:p>
          </p:txBody>
        </p:sp>
        <p:sp>
          <p:nvSpPr>
            <p:cNvPr id="20495" name="Text Box 17"/>
            <p:cNvSpPr txBox="1">
              <a:spLocks noChangeArrowheads="1"/>
            </p:cNvSpPr>
            <p:nvPr/>
          </p:nvSpPr>
          <p:spPr bwMode="auto">
            <a:xfrm>
              <a:off x="1565" y="1661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10</a:t>
              </a:r>
            </a:p>
          </p:txBody>
        </p:sp>
        <p:sp>
          <p:nvSpPr>
            <p:cNvPr id="20496" name="Text Box 18"/>
            <p:cNvSpPr txBox="1">
              <a:spLocks noChangeArrowheads="1"/>
            </p:cNvSpPr>
            <p:nvPr/>
          </p:nvSpPr>
          <p:spPr bwMode="auto">
            <a:xfrm>
              <a:off x="1565" y="1344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12</a:t>
              </a:r>
            </a:p>
          </p:txBody>
        </p:sp>
        <p:sp>
          <p:nvSpPr>
            <p:cNvPr id="20497" name="Line 23"/>
            <p:cNvSpPr>
              <a:spLocks noChangeShapeType="1"/>
            </p:cNvSpPr>
            <p:nvPr/>
          </p:nvSpPr>
          <p:spPr bwMode="auto">
            <a:xfrm flipH="1">
              <a:off x="1841" y="2081"/>
              <a:ext cx="233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24"/>
            <p:cNvSpPr>
              <a:spLocks/>
            </p:cNvSpPr>
            <p:nvPr/>
          </p:nvSpPr>
          <p:spPr bwMode="auto">
            <a:xfrm>
              <a:off x="3799" y="2002"/>
              <a:ext cx="158" cy="159"/>
            </a:xfrm>
            <a:custGeom>
              <a:avLst/>
              <a:gdLst>
                <a:gd name="T0" fmla="*/ 0 w 158"/>
                <a:gd name="T1" fmla="*/ 79 h 159"/>
                <a:gd name="T2" fmla="*/ 10 w 158"/>
                <a:gd name="T3" fmla="*/ 40 h 159"/>
                <a:gd name="T4" fmla="*/ 39 w 158"/>
                <a:gd name="T5" fmla="*/ 10 h 159"/>
                <a:gd name="T6" fmla="*/ 79 w 158"/>
                <a:gd name="T7" fmla="*/ 0 h 159"/>
                <a:gd name="T8" fmla="*/ 119 w 158"/>
                <a:gd name="T9" fmla="*/ 10 h 159"/>
                <a:gd name="T10" fmla="*/ 148 w 158"/>
                <a:gd name="T11" fmla="*/ 40 h 159"/>
                <a:gd name="T12" fmla="*/ 158 w 158"/>
                <a:gd name="T13" fmla="*/ 79 h 159"/>
                <a:gd name="T14" fmla="*/ 148 w 158"/>
                <a:gd name="T15" fmla="*/ 119 h 159"/>
                <a:gd name="T16" fmla="*/ 119 w 158"/>
                <a:gd name="T17" fmla="*/ 149 h 159"/>
                <a:gd name="T18" fmla="*/ 79 w 158"/>
                <a:gd name="T19" fmla="*/ 159 h 159"/>
                <a:gd name="T20" fmla="*/ 39 w 158"/>
                <a:gd name="T21" fmla="*/ 149 h 159"/>
                <a:gd name="T22" fmla="*/ 10 w 158"/>
                <a:gd name="T23" fmla="*/ 119 h 159"/>
                <a:gd name="T24" fmla="*/ 0 w 158"/>
                <a:gd name="T25" fmla="*/ 79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159">
                  <a:moveTo>
                    <a:pt x="0" y="79"/>
                  </a:moveTo>
                  <a:lnTo>
                    <a:pt x="10" y="40"/>
                  </a:lnTo>
                  <a:lnTo>
                    <a:pt x="39" y="10"/>
                  </a:lnTo>
                  <a:lnTo>
                    <a:pt x="79" y="0"/>
                  </a:lnTo>
                  <a:lnTo>
                    <a:pt x="119" y="10"/>
                  </a:lnTo>
                  <a:lnTo>
                    <a:pt x="148" y="40"/>
                  </a:lnTo>
                  <a:lnTo>
                    <a:pt x="158" y="79"/>
                  </a:lnTo>
                  <a:lnTo>
                    <a:pt x="148" y="119"/>
                  </a:lnTo>
                  <a:lnTo>
                    <a:pt x="119" y="149"/>
                  </a:lnTo>
                  <a:lnTo>
                    <a:pt x="79" y="159"/>
                  </a:lnTo>
                  <a:lnTo>
                    <a:pt x="39" y="149"/>
                  </a:lnTo>
                  <a:lnTo>
                    <a:pt x="10" y="11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25"/>
            <p:cNvSpPr>
              <a:spLocks/>
            </p:cNvSpPr>
            <p:nvPr/>
          </p:nvSpPr>
          <p:spPr bwMode="auto">
            <a:xfrm>
              <a:off x="2074" y="2002"/>
              <a:ext cx="159" cy="159"/>
            </a:xfrm>
            <a:custGeom>
              <a:avLst/>
              <a:gdLst>
                <a:gd name="T0" fmla="*/ 0 w 159"/>
                <a:gd name="T1" fmla="*/ 79 h 159"/>
                <a:gd name="T2" fmla="*/ 10 w 159"/>
                <a:gd name="T3" fmla="*/ 40 h 159"/>
                <a:gd name="T4" fmla="*/ 40 w 159"/>
                <a:gd name="T5" fmla="*/ 10 h 159"/>
                <a:gd name="T6" fmla="*/ 80 w 159"/>
                <a:gd name="T7" fmla="*/ 0 h 159"/>
                <a:gd name="T8" fmla="*/ 119 w 159"/>
                <a:gd name="T9" fmla="*/ 10 h 159"/>
                <a:gd name="T10" fmla="*/ 149 w 159"/>
                <a:gd name="T11" fmla="*/ 40 h 159"/>
                <a:gd name="T12" fmla="*/ 159 w 159"/>
                <a:gd name="T13" fmla="*/ 79 h 159"/>
                <a:gd name="T14" fmla="*/ 149 w 159"/>
                <a:gd name="T15" fmla="*/ 119 h 159"/>
                <a:gd name="T16" fmla="*/ 119 w 159"/>
                <a:gd name="T17" fmla="*/ 149 h 159"/>
                <a:gd name="T18" fmla="*/ 80 w 159"/>
                <a:gd name="T19" fmla="*/ 159 h 159"/>
                <a:gd name="T20" fmla="*/ 40 w 159"/>
                <a:gd name="T21" fmla="*/ 149 h 159"/>
                <a:gd name="T22" fmla="*/ 10 w 159"/>
                <a:gd name="T23" fmla="*/ 119 h 159"/>
                <a:gd name="T24" fmla="*/ 0 w 159"/>
                <a:gd name="T25" fmla="*/ 79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0" y="79"/>
                  </a:moveTo>
                  <a:lnTo>
                    <a:pt x="10" y="40"/>
                  </a:lnTo>
                  <a:lnTo>
                    <a:pt x="40" y="10"/>
                  </a:lnTo>
                  <a:lnTo>
                    <a:pt x="80" y="0"/>
                  </a:lnTo>
                  <a:lnTo>
                    <a:pt x="119" y="10"/>
                  </a:lnTo>
                  <a:lnTo>
                    <a:pt x="149" y="40"/>
                  </a:lnTo>
                  <a:lnTo>
                    <a:pt x="159" y="79"/>
                  </a:lnTo>
                  <a:lnTo>
                    <a:pt x="149" y="119"/>
                  </a:lnTo>
                  <a:lnTo>
                    <a:pt x="119" y="149"/>
                  </a:lnTo>
                  <a:lnTo>
                    <a:pt x="80" y="159"/>
                  </a:lnTo>
                  <a:lnTo>
                    <a:pt x="40" y="149"/>
                  </a:lnTo>
                  <a:lnTo>
                    <a:pt x="10" y="11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6"/>
            <p:cNvSpPr>
              <a:spLocks/>
            </p:cNvSpPr>
            <p:nvPr/>
          </p:nvSpPr>
          <p:spPr bwMode="auto">
            <a:xfrm>
              <a:off x="2233" y="2002"/>
              <a:ext cx="158" cy="159"/>
            </a:xfrm>
            <a:custGeom>
              <a:avLst/>
              <a:gdLst>
                <a:gd name="T0" fmla="*/ 0 w 158"/>
                <a:gd name="T1" fmla="*/ 79 h 159"/>
                <a:gd name="T2" fmla="*/ 10 w 158"/>
                <a:gd name="T3" fmla="*/ 40 h 159"/>
                <a:gd name="T4" fmla="*/ 40 w 158"/>
                <a:gd name="T5" fmla="*/ 10 h 159"/>
                <a:gd name="T6" fmla="*/ 79 w 158"/>
                <a:gd name="T7" fmla="*/ 0 h 159"/>
                <a:gd name="T8" fmla="*/ 119 w 158"/>
                <a:gd name="T9" fmla="*/ 10 h 159"/>
                <a:gd name="T10" fmla="*/ 149 w 158"/>
                <a:gd name="T11" fmla="*/ 40 h 159"/>
                <a:gd name="T12" fmla="*/ 158 w 158"/>
                <a:gd name="T13" fmla="*/ 79 h 159"/>
                <a:gd name="T14" fmla="*/ 149 w 158"/>
                <a:gd name="T15" fmla="*/ 119 h 159"/>
                <a:gd name="T16" fmla="*/ 119 w 158"/>
                <a:gd name="T17" fmla="*/ 149 h 159"/>
                <a:gd name="T18" fmla="*/ 79 w 158"/>
                <a:gd name="T19" fmla="*/ 159 h 159"/>
                <a:gd name="T20" fmla="*/ 40 w 158"/>
                <a:gd name="T21" fmla="*/ 149 h 159"/>
                <a:gd name="T22" fmla="*/ 10 w 158"/>
                <a:gd name="T23" fmla="*/ 119 h 159"/>
                <a:gd name="T24" fmla="*/ 0 w 158"/>
                <a:gd name="T25" fmla="*/ 79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159">
                  <a:moveTo>
                    <a:pt x="0" y="79"/>
                  </a:moveTo>
                  <a:lnTo>
                    <a:pt x="10" y="40"/>
                  </a:lnTo>
                  <a:lnTo>
                    <a:pt x="40" y="10"/>
                  </a:lnTo>
                  <a:lnTo>
                    <a:pt x="79" y="0"/>
                  </a:lnTo>
                  <a:lnTo>
                    <a:pt x="119" y="10"/>
                  </a:lnTo>
                  <a:lnTo>
                    <a:pt x="149" y="40"/>
                  </a:lnTo>
                  <a:lnTo>
                    <a:pt x="158" y="79"/>
                  </a:lnTo>
                  <a:lnTo>
                    <a:pt x="149" y="119"/>
                  </a:lnTo>
                  <a:lnTo>
                    <a:pt x="119" y="149"/>
                  </a:lnTo>
                  <a:lnTo>
                    <a:pt x="79" y="159"/>
                  </a:lnTo>
                  <a:lnTo>
                    <a:pt x="40" y="149"/>
                  </a:lnTo>
                  <a:lnTo>
                    <a:pt x="10" y="11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7"/>
            <p:cNvSpPr>
              <a:spLocks/>
            </p:cNvSpPr>
            <p:nvPr/>
          </p:nvSpPr>
          <p:spPr bwMode="auto">
            <a:xfrm>
              <a:off x="2391" y="2002"/>
              <a:ext cx="159" cy="159"/>
            </a:xfrm>
            <a:custGeom>
              <a:avLst/>
              <a:gdLst>
                <a:gd name="T0" fmla="*/ 0 w 159"/>
                <a:gd name="T1" fmla="*/ 79 h 159"/>
                <a:gd name="T2" fmla="*/ 10 w 159"/>
                <a:gd name="T3" fmla="*/ 40 h 159"/>
                <a:gd name="T4" fmla="*/ 40 w 159"/>
                <a:gd name="T5" fmla="*/ 10 h 159"/>
                <a:gd name="T6" fmla="*/ 80 w 159"/>
                <a:gd name="T7" fmla="*/ 0 h 159"/>
                <a:gd name="T8" fmla="*/ 119 w 159"/>
                <a:gd name="T9" fmla="*/ 10 h 159"/>
                <a:gd name="T10" fmla="*/ 149 w 159"/>
                <a:gd name="T11" fmla="*/ 40 h 159"/>
                <a:gd name="T12" fmla="*/ 159 w 159"/>
                <a:gd name="T13" fmla="*/ 79 h 159"/>
                <a:gd name="T14" fmla="*/ 149 w 159"/>
                <a:gd name="T15" fmla="*/ 119 h 159"/>
                <a:gd name="T16" fmla="*/ 119 w 159"/>
                <a:gd name="T17" fmla="*/ 149 h 159"/>
                <a:gd name="T18" fmla="*/ 80 w 159"/>
                <a:gd name="T19" fmla="*/ 159 h 159"/>
                <a:gd name="T20" fmla="*/ 40 w 159"/>
                <a:gd name="T21" fmla="*/ 149 h 159"/>
                <a:gd name="T22" fmla="*/ 10 w 159"/>
                <a:gd name="T23" fmla="*/ 119 h 159"/>
                <a:gd name="T24" fmla="*/ 0 w 159"/>
                <a:gd name="T25" fmla="*/ 79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0" y="79"/>
                  </a:moveTo>
                  <a:lnTo>
                    <a:pt x="10" y="40"/>
                  </a:lnTo>
                  <a:lnTo>
                    <a:pt x="40" y="10"/>
                  </a:lnTo>
                  <a:lnTo>
                    <a:pt x="80" y="0"/>
                  </a:lnTo>
                  <a:lnTo>
                    <a:pt x="119" y="10"/>
                  </a:lnTo>
                  <a:lnTo>
                    <a:pt x="149" y="40"/>
                  </a:lnTo>
                  <a:lnTo>
                    <a:pt x="159" y="79"/>
                  </a:lnTo>
                  <a:lnTo>
                    <a:pt x="149" y="119"/>
                  </a:lnTo>
                  <a:lnTo>
                    <a:pt x="119" y="149"/>
                  </a:lnTo>
                  <a:lnTo>
                    <a:pt x="80" y="159"/>
                  </a:lnTo>
                  <a:lnTo>
                    <a:pt x="40" y="149"/>
                  </a:lnTo>
                  <a:lnTo>
                    <a:pt x="10" y="11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8"/>
            <p:cNvSpPr>
              <a:spLocks noChangeShapeType="1"/>
            </p:cNvSpPr>
            <p:nvPr/>
          </p:nvSpPr>
          <p:spPr bwMode="auto">
            <a:xfrm flipV="1">
              <a:off x="2550" y="2007"/>
              <a:ext cx="1" cy="1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9"/>
            <p:cNvSpPr>
              <a:spLocks/>
            </p:cNvSpPr>
            <p:nvPr/>
          </p:nvSpPr>
          <p:spPr bwMode="auto">
            <a:xfrm>
              <a:off x="3481" y="2002"/>
              <a:ext cx="159" cy="159"/>
            </a:xfrm>
            <a:custGeom>
              <a:avLst/>
              <a:gdLst>
                <a:gd name="T0" fmla="*/ 0 w 159"/>
                <a:gd name="T1" fmla="*/ 79 h 159"/>
                <a:gd name="T2" fmla="*/ 10 w 159"/>
                <a:gd name="T3" fmla="*/ 40 h 159"/>
                <a:gd name="T4" fmla="*/ 40 w 159"/>
                <a:gd name="T5" fmla="*/ 10 h 159"/>
                <a:gd name="T6" fmla="*/ 80 w 159"/>
                <a:gd name="T7" fmla="*/ 0 h 159"/>
                <a:gd name="T8" fmla="*/ 119 w 159"/>
                <a:gd name="T9" fmla="*/ 10 h 159"/>
                <a:gd name="T10" fmla="*/ 149 w 159"/>
                <a:gd name="T11" fmla="*/ 40 h 159"/>
                <a:gd name="T12" fmla="*/ 159 w 159"/>
                <a:gd name="T13" fmla="*/ 79 h 159"/>
                <a:gd name="T14" fmla="*/ 149 w 159"/>
                <a:gd name="T15" fmla="*/ 119 h 159"/>
                <a:gd name="T16" fmla="*/ 119 w 159"/>
                <a:gd name="T17" fmla="*/ 149 h 159"/>
                <a:gd name="T18" fmla="*/ 80 w 159"/>
                <a:gd name="T19" fmla="*/ 159 h 159"/>
                <a:gd name="T20" fmla="*/ 40 w 159"/>
                <a:gd name="T21" fmla="*/ 149 h 159"/>
                <a:gd name="T22" fmla="*/ 10 w 159"/>
                <a:gd name="T23" fmla="*/ 119 h 159"/>
                <a:gd name="T24" fmla="*/ 0 w 159"/>
                <a:gd name="T25" fmla="*/ 79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0" y="79"/>
                  </a:moveTo>
                  <a:lnTo>
                    <a:pt x="10" y="40"/>
                  </a:lnTo>
                  <a:lnTo>
                    <a:pt x="40" y="10"/>
                  </a:lnTo>
                  <a:lnTo>
                    <a:pt x="80" y="0"/>
                  </a:lnTo>
                  <a:lnTo>
                    <a:pt x="119" y="10"/>
                  </a:lnTo>
                  <a:lnTo>
                    <a:pt x="149" y="40"/>
                  </a:lnTo>
                  <a:lnTo>
                    <a:pt x="159" y="79"/>
                  </a:lnTo>
                  <a:lnTo>
                    <a:pt x="149" y="119"/>
                  </a:lnTo>
                  <a:lnTo>
                    <a:pt x="119" y="149"/>
                  </a:lnTo>
                  <a:lnTo>
                    <a:pt x="80" y="159"/>
                  </a:lnTo>
                  <a:lnTo>
                    <a:pt x="40" y="149"/>
                  </a:lnTo>
                  <a:lnTo>
                    <a:pt x="10" y="11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30"/>
            <p:cNvSpPr>
              <a:spLocks/>
            </p:cNvSpPr>
            <p:nvPr/>
          </p:nvSpPr>
          <p:spPr bwMode="auto">
            <a:xfrm>
              <a:off x="3323" y="2002"/>
              <a:ext cx="158" cy="159"/>
            </a:xfrm>
            <a:custGeom>
              <a:avLst/>
              <a:gdLst>
                <a:gd name="T0" fmla="*/ 0 w 158"/>
                <a:gd name="T1" fmla="*/ 79 h 159"/>
                <a:gd name="T2" fmla="*/ 10 w 158"/>
                <a:gd name="T3" fmla="*/ 40 h 159"/>
                <a:gd name="T4" fmla="*/ 40 w 158"/>
                <a:gd name="T5" fmla="*/ 10 h 159"/>
                <a:gd name="T6" fmla="*/ 79 w 158"/>
                <a:gd name="T7" fmla="*/ 0 h 159"/>
                <a:gd name="T8" fmla="*/ 119 w 158"/>
                <a:gd name="T9" fmla="*/ 10 h 159"/>
                <a:gd name="T10" fmla="*/ 149 w 158"/>
                <a:gd name="T11" fmla="*/ 40 h 159"/>
                <a:gd name="T12" fmla="*/ 158 w 158"/>
                <a:gd name="T13" fmla="*/ 79 h 159"/>
                <a:gd name="T14" fmla="*/ 149 w 158"/>
                <a:gd name="T15" fmla="*/ 119 h 159"/>
                <a:gd name="T16" fmla="*/ 119 w 158"/>
                <a:gd name="T17" fmla="*/ 149 h 159"/>
                <a:gd name="T18" fmla="*/ 79 w 158"/>
                <a:gd name="T19" fmla="*/ 159 h 159"/>
                <a:gd name="T20" fmla="*/ 40 w 158"/>
                <a:gd name="T21" fmla="*/ 149 h 159"/>
                <a:gd name="T22" fmla="*/ 10 w 158"/>
                <a:gd name="T23" fmla="*/ 119 h 159"/>
                <a:gd name="T24" fmla="*/ 0 w 158"/>
                <a:gd name="T25" fmla="*/ 79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159">
                  <a:moveTo>
                    <a:pt x="0" y="79"/>
                  </a:moveTo>
                  <a:lnTo>
                    <a:pt x="10" y="40"/>
                  </a:lnTo>
                  <a:lnTo>
                    <a:pt x="40" y="10"/>
                  </a:lnTo>
                  <a:lnTo>
                    <a:pt x="79" y="0"/>
                  </a:lnTo>
                  <a:lnTo>
                    <a:pt x="119" y="10"/>
                  </a:lnTo>
                  <a:lnTo>
                    <a:pt x="149" y="40"/>
                  </a:lnTo>
                  <a:lnTo>
                    <a:pt x="158" y="79"/>
                  </a:lnTo>
                  <a:lnTo>
                    <a:pt x="149" y="119"/>
                  </a:lnTo>
                  <a:lnTo>
                    <a:pt x="119" y="149"/>
                  </a:lnTo>
                  <a:lnTo>
                    <a:pt x="79" y="159"/>
                  </a:lnTo>
                  <a:lnTo>
                    <a:pt x="40" y="149"/>
                  </a:lnTo>
                  <a:lnTo>
                    <a:pt x="10" y="11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31"/>
            <p:cNvSpPr>
              <a:spLocks/>
            </p:cNvSpPr>
            <p:nvPr/>
          </p:nvSpPr>
          <p:spPr bwMode="auto">
            <a:xfrm>
              <a:off x="3164" y="2002"/>
              <a:ext cx="159" cy="159"/>
            </a:xfrm>
            <a:custGeom>
              <a:avLst/>
              <a:gdLst>
                <a:gd name="T0" fmla="*/ 0 w 159"/>
                <a:gd name="T1" fmla="*/ 79 h 159"/>
                <a:gd name="T2" fmla="*/ 10 w 159"/>
                <a:gd name="T3" fmla="*/ 40 h 159"/>
                <a:gd name="T4" fmla="*/ 40 w 159"/>
                <a:gd name="T5" fmla="*/ 10 h 159"/>
                <a:gd name="T6" fmla="*/ 80 w 159"/>
                <a:gd name="T7" fmla="*/ 0 h 159"/>
                <a:gd name="T8" fmla="*/ 119 w 159"/>
                <a:gd name="T9" fmla="*/ 10 h 159"/>
                <a:gd name="T10" fmla="*/ 149 w 159"/>
                <a:gd name="T11" fmla="*/ 40 h 159"/>
                <a:gd name="T12" fmla="*/ 159 w 159"/>
                <a:gd name="T13" fmla="*/ 79 h 159"/>
                <a:gd name="T14" fmla="*/ 149 w 159"/>
                <a:gd name="T15" fmla="*/ 119 h 159"/>
                <a:gd name="T16" fmla="*/ 119 w 159"/>
                <a:gd name="T17" fmla="*/ 149 h 159"/>
                <a:gd name="T18" fmla="*/ 80 w 159"/>
                <a:gd name="T19" fmla="*/ 159 h 159"/>
                <a:gd name="T20" fmla="*/ 40 w 159"/>
                <a:gd name="T21" fmla="*/ 149 h 159"/>
                <a:gd name="T22" fmla="*/ 10 w 159"/>
                <a:gd name="T23" fmla="*/ 119 h 159"/>
                <a:gd name="T24" fmla="*/ 0 w 159"/>
                <a:gd name="T25" fmla="*/ 79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0" y="79"/>
                  </a:moveTo>
                  <a:lnTo>
                    <a:pt x="10" y="40"/>
                  </a:lnTo>
                  <a:lnTo>
                    <a:pt x="40" y="10"/>
                  </a:lnTo>
                  <a:lnTo>
                    <a:pt x="80" y="0"/>
                  </a:lnTo>
                  <a:lnTo>
                    <a:pt x="119" y="10"/>
                  </a:lnTo>
                  <a:lnTo>
                    <a:pt x="149" y="40"/>
                  </a:lnTo>
                  <a:lnTo>
                    <a:pt x="159" y="79"/>
                  </a:lnTo>
                  <a:lnTo>
                    <a:pt x="149" y="119"/>
                  </a:lnTo>
                  <a:lnTo>
                    <a:pt x="119" y="149"/>
                  </a:lnTo>
                  <a:lnTo>
                    <a:pt x="80" y="159"/>
                  </a:lnTo>
                  <a:lnTo>
                    <a:pt x="40" y="149"/>
                  </a:lnTo>
                  <a:lnTo>
                    <a:pt x="10" y="11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32"/>
            <p:cNvSpPr>
              <a:spLocks noChangeShapeType="1"/>
            </p:cNvSpPr>
            <p:nvPr/>
          </p:nvSpPr>
          <p:spPr bwMode="auto">
            <a:xfrm flipV="1">
              <a:off x="3164" y="2007"/>
              <a:ext cx="1" cy="1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33"/>
            <p:cNvSpPr>
              <a:spLocks/>
            </p:cNvSpPr>
            <p:nvPr/>
          </p:nvSpPr>
          <p:spPr bwMode="auto">
            <a:xfrm>
              <a:off x="3640" y="2002"/>
              <a:ext cx="159" cy="159"/>
            </a:xfrm>
            <a:custGeom>
              <a:avLst/>
              <a:gdLst>
                <a:gd name="T0" fmla="*/ 0 w 159"/>
                <a:gd name="T1" fmla="*/ 79 h 159"/>
                <a:gd name="T2" fmla="*/ 10 w 159"/>
                <a:gd name="T3" fmla="*/ 40 h 159"/>
                <a:gd name="T4" fmla="*/ 40 w 159"/>
                <a:gd name="T5" fmla="*/ 10 h 159"/>
                <a:gd name="T6" fmla="*/ 79 w 159"/>
                <a:gd name="T7" fmla="*/ 0 h 159"/>
                <a:gd name="T8" fmla="*/ 119 w 159"/>
                <a:gd name="T9" fmla="*/ 10 h 159"/>
                <a:gd name="T10" fmla="*/ 149 w 159"/>
                <a:gd name="T11" fmla="*/ 40 h 159"/>
                <a:gd name="T12" fmla="*/ 159 w 159"/>
                <a:gd name="T13" fmla="*/ 79 h 159"/>
                <a:gd name="T14" fmla="*/ 149 w 159"/>
                <a:gd name="T15" fmla="*/ 119 h 159"/>
                <a:gd name="T16" fmla="*/ 119 w 159"/>
                <a:gd name="T17" fmla="*/ 149 h 159"/>
                <a:gd name="T18" fmla="*/ 79 w 159"/>
                <a:gd name="T19" fmla="*/ 159 h 159"/>
                <a:gd name="T20" fmla="*/ 40 w 159"/>
                <a:gd name="T21" fmla="*/ 149 h 159"/>
                <a:gd name="T22" fmla="*/ 10 w 159"/>
                <a:gd name="T23" fmla="*/ 119 h 159"/>
                <a:gd name="T24" fmla="*/ 0 w 159"/>
                <a:gd name="T25" fmla="*/ 79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0" y="79"/>
                  </a:moveTo>
                  <a:lnTo>
                    <a:pt x="10" y="40"/>
                  </a:lnTo>
                  <a:lnTo>
                    <a:pt x="40" y="10"/>
                  </a:lnTo>
                  <a:lnTo>
                    <a:pt x="79" y="0"/>
                  </a:lnTo>
                  <a:lnTo>
                    <a:pt x="119" y="10"/>
                  </a:lnTo>
                  <a:lnTo>
                    <a:pt x="149" y="40"/>
                  </a:lnTo>
                  <a:lnTo>
                    <a:pt x="159" y="79"/>
                  </a:lnTo>
                  <a:lnTo>
                    <a:pt x="149" y="119"/>
                  </a:lnTo>
                  <a:lnTo>
                    <a:pt x="119" y="149"/>
                  </a:lnTo>
                  <a:lnTo>
                    <a:pt x="79" y="159"/>
                  </a:lnTo>
                  <a:lnTo>
                    <a:pt x="40" y="149"/>
                  </a:lnTo>
                  <a:lnTo>
                    <a:pt x="10" y="11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34"/>
            <p:cNvSpPr>
              <a:spLocks/>
            </p:cNvSpPr>
            <p:nvPr/>
          </p:nvSpPr>
          <p:spPr bwMode="auto">
            <a:xfrm>
              <a:off x="2114" y="1898"/>
              <a:ext cx="79" cy="79"/>
            </a:xfrm>
            <a:custGeom>
              <a:avLst/>
              <a:gdLst>
                <a:gd name="T0" fmla="*/ 0 w 79"/>
                <a:gd name="T1" fmla="*/ 39 h 79"/>
                <a:gd name="T2" fmla="*/ 0 w 79"/>
                <a:gd name="T3" fmla="*/ 25 h 79"/>
                <a:gd name="T4" fmla="*/ 10 w 79"/>
                <a:gd name="T5" fmla="*/ 10 h 79"/>
                <a:gd name="T6" fmla="*/ 20 w 79"/>
                <a:gd name="T7" fmla="*/ 5 h 79"/>
                <a:gd name="T8" fmla="*/ 40 w 79"/>
                <a:gd name="T9" fmla="*/ 0 h 79"/>
                <a:gd name="T10" fmla="*/ 54 w 79"/>
                <a:gd name="T11" fmla="*/ 5 h 79"/>
                <a:gd name="T12" fmla="*/ 64 w 79"/>
                <a:gd name="T13" fmla="*/ 10 h 79"/>
                <a:gd name="T14" fmla="*/ 74 w 79"/>
                <a:gd name="T15" fmla="*/ 25 h 79"/>
                <a:gd name="T16" fmla="*/ 79 w 79"/>
                <a:gd name="T17" fmla="*/ 39 h 79"/>
                <a:gd name="T18" fmla="*/ 74 w 79"/>
                <a:gd name="T19" fmla="*/ 54 h 79"/>
                <a:gd name="T20" fmla="*/ 64 w 79"/>
                <a:gd name="T21" fmla="*/ 69 h 79"/>
                <a:gd name="T22" fmla="*/ 54 w 79"/>
                <a:gd name="T23" fmla="*/ 74 h 79"/>
                <a:gd name="T24" fmla="*/ 40 w 79"/>
                <a:gd name="T25" fmla="*/ 79 h 79"/>
                <a:gd name="T26" fmla="*/ 20 w 79"/>
                <a:gd name="T27" fmla="*/ 74 h 79"/>
                <a:gd name="T28" fmla="*/ 10 w 79"/>
                <a:gd name="T29" fmla="*/ 69 h 79"/>
                <a:gd name="T30" fmla="*/ 0 w 79"/>
                <a:gd name="T31" fmla="*/ 54 h 79"/>
                <a:gd name="T32" fmla="*/ 0 w 79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79">
                  <a:moveTo>
                    <a:pt x="0" y="39"/>
                  </a:moveTo>
                  <a:lnTo>
                    <a:pt x="0" y="25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40" y="0"/>
                  </a:lnTo>
                  <a:lnTo>
                    <a:pt x="54" y="5"/>
                  </a:lnTo>
                  <a:lnTo>
                    <a:pt x="64" y="10"/>
                  </a:lnTo>
                  <a:lnTo>
                    <a:pt x="74" y="25"/>
                  </a:lnTo>
                  <a:lnTo>
                    <a:pt x="79" y="39"/>
                  </a:lnTo>
                  <a:lnTo>
                    <a:pt x="74" y="54"/>
                  </a:lnTo>
                  <a:lnTo>
                    <a:pt x="64" y="69"/>
                  </a:lnTo>
                  <a:lnTo>
                    <a:pt x="54" y="74"/>
                  </a:lnTo>
                  <a:lnTo>
                    <a:pt x="40" y="79"/>
                  </a:lnTo>
                  <a:lnTo>
                    <a:pt x="20" y="74"/>
                  </a:lnTo>
                  <a:lnTo>
                    <a:pt x="10" y="69"/>
                  </a:lnTo>
                  <a:lnTo>
                    <a:pt x="0" y="5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5"/>
            <p:cNvSpPr>
              <a:spLocks/>
            </p:cNvSpPr>
            <p:nvPr/>
          </p:nvSpPr>
          <p:spPr bwMode="auto">
            <a:xfrm>
              <a:off x="2114" y="1898"/>
              <a:ext cx="79" cy="79"/>
            </a:xfrm>
            <a:custGeom>
              <a:avLst/>
              <a:gdLst>
                <a:gd name="T0" fmla="*/ 0 w 79"/>
                <a:gd name="T1" fmla="*/ 39 h 79"/>
                <a:gd name="T2" fmla="*/ 0 w 79"/>
                <a:gd name="T3" fmla="*/ 25 h 79"/>
                <a:gd name="T4" fmla="*/ 10 w 79"/>
                <a:gd name="T5" fmla="*/ 10 h 79"/>
                <a:gd name="T6" fmla="*/ 20 w 79"/>
                <a:gd name="T7" fmla="*/ 5 h 79"/>
                <a:gd name="T8" fmla="*/ 40 w 79"/>
                <a:gd name="T9" fmla="*/ 0 h 79"/>
                <a:gd name="T10" fmla="*/ 54 w 79"/>
                <a:gd name="T11" fmla="*/ 5 h 79"/>
                <a:gd name="T12" fmla="*/ 64 w 79"/>
                <a:gd name="T13" fmla="*/ 10 h 79"/>
                <a:gd name="T14" fmla="*/ 74 w 79"/>
                <a:gd name="T15" fmla="*/ 25 h 79"/>
                <a:gd name="T16" fmla="*/ 79 w 79"/>
                <a:gd name="T17" fmla="*/ 39 h 79"/>
                <a:gd name="T18" fmla="*/ 74 w 79"/>
                <a:gd name="T19" fmla="*/ 54 h 79"/>
                <a:gd name="T20" fmla="*/ 64 w 79"/>
                <a:gd name="T21" fmla="*/ 69 h 79"/>
                <a:gd name="T22" fmla="*/ 54 w 79"/>
                <a:gd name="T23" fmla="*/ 74 h 79"/>
                <a:gd name="T24" fmla="*/ 40 w 79"/>
                <a:gd name="T25" fmla="*/ 79 h 79"/>
                <a:gd name="T26" fmla="*/ 20 w 79"/>
                <a:gd name="T27" fmla="*/ 74 h 79"/>
                <a:gd name="T28" fmla="*/ 10 w 79"/>
                <a:gd name="T29" fmla="*/ 69 h 79"/>
                <a:gd name="T30" fmla="*/ 0 w 79"/>
                <a:gd name="T31" fmla="*/ 54 h 79"/>
                <a:gd name="T32" fmla="*/ 0 w 79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79">
                  <a:moveTo>
                    <a:pt x="0" y="39"/>
                  </a:moveTo>
                  <a:lnTo>
                    <a:pt x="0" y="25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40" y="0"/>
                  </a:lnTo>
                  <a:lnTo>
                    <a:pt x="54" y="5"/>
                  </a:lnTo>
                  <a:lnTo>
                    <a:pt x="64" y="10"/>
                  </a:lnTo>
                  <a:lnTo>
                    <a:pt x="74" y="25"/>
                  </a:lnTo>
                  <a:lnTo>
                    <a:pt x="79" y="39"/>
                  </a:lnTo>
                  <a:lnTo>
                    <a:pt x="74" y="54"/>
                  </a:lnTo>
                  <a:lnTo>
                    <a:pt x="64" y="69"/>
                  </a:lnTo>
                  <a:lnTo>
                    <a:pt x="54" y="74"/>
                  </a:lnTo>
                  <a:lnTo>
                    <a:pt x="40" y="79"/>
                  </a:lnTo>
                  <a:lnTo>
                    <a:pt x="20" y="74"/>
                  </a:lnTo>
                  <a:lnTo>
                    <a:pt x="10" y="69"/>
                  </a:lnTo>
                  <a:lnTo>
                    <a:pt x="0" y="54"/>
                  </a:lnTo>
                  <a:lnTo>
                    <a:pt x="0" y="3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36"/>
            <p:cNvSpPr>
              <a:spLocks/>
            </p:cNvSpPr>
            <p:nvPr/>
          </p:nvSpPr>
          <p:spPr bwMode="auto">
            <a:xfrm>
              <a:off x="2114" y="2795"/>
              <a:ext cx="79" cy="79"/>
            </a:xfrm>
            <a:custGeom>
              <a:avLst/>
              <a:gdLst>
                <a:gd name="T0" fmla="*/ 0 w 79"/>
                <a:gd name="T1" fmla="*/ 40 h 79"/>
                <a:gd name="T2" fmla="*/ 0 w 79"/>
                <a:gd name="T3" fmla="*/ 25 h 79"/>
                <a:gd name="T4" fmla="*/ 10 w 79"/>
                <a:gd name="T5" fmla="*/ 10 h 79"/>
                <a:gd name="T6" fmla="*/ 20 w 79"/>
                <a:gd name="T7" fmla="*/ 5 h 79"/>
                <a:gd name="T8" fmla="*/ 40 w 79"/>
                <a:gd name="T9" fmla="*/ 0 h 79"/>
                <a:gd name="T10" fmla="*/ 54 w 79"/>
                <a:gd name="T11" fmla="*/ 5 h 79"/>
                <a:gd name="T12" fmla="*/ 64 w 79"/>
                <a:gd name="T13" fmla="*/ 10 h 79"/>
                <a:gd name="T14" fmla="*/ 74 w 79"/>
                <a:gd name="T15" fmla="*/ 25 h 79"/>
                <a:gd name="T16" fmla="*/ 79 w 79"/>
                <a:gd name="T17" fmla="*/ 40 h 79"/>
                <a:gd name="T18" fmla="*/ 74 w 79"/>
                <a:gd name="T19" fmla="*/ 54 h 79"/>
                <a:gd name="T20" fmla="*/ 64 w 79"/>
                <a:gd name="T21" fmla="*/ 69 h 79"/>
                <a:gd name="T22" fmla="*/ 54 w 79"/>
                <a:gd name="T23" fmla="*/ 74 h 79"/>
                <a:gd name="T24" fmla="*/ 40 w 79"/>
                <a:gd name="T25" fmla="*/ 79 h 79"/>
                <a:gd name="T26" fmla="*/ 20 w 79"/>
                <a:gd name="T27" fmla="*/ 74 h 79"/>
                <a:gd name="T28" fmla="*/ 10 w 79"/>
                <a:gd name="T29" fmla="*/ 69 h 79"/>
                <a:gd name="T30" fmla="*/ 0 w 79"/>
                <a:gd name="T31" fmla="*/ 54 h 79"/>
                <a:gd name="T32" fmla="*/ 0 w 79"/>
                <a:gd name="T33" fmla="*/ 4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79">
                  <a:moveTo>
                    <a:pt x="0" y="40"/>
                  </a:moveTo>
                  <a:lnTo>
                    <a:pt x="0" y="25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40" y="0"/>
                  </a:lnTo>
                  <a:lnTo>
                    <a:pt x="54" y="5"/>
                  </a:lnTo>
                  <a:lnTo>
                    <a:pt x="64" y="10"/>
                  </a:lnTo>
                  <a:lnTo>
                    <a:pt x="74" y="25"/>
                  </a:lnTo>
                  <a:lnTo>
                    <a:pt x="79" y="40"/>
                  </a:lnTo>
                  <a:lnTo>
                    <a:pt x="74" y="54"/>
                  </a:lnTo>
                  <a:lnTo>
                    <a:pt x="64" y="69"/>
                  </a:lnTo>
                  <a:lnTo>
                    <a:pt x="54" y="74"/>
                  </a:lnTo>
                  <a:lnTo>
                    <a:pt x="40" y="79"/>
                  </a:lnTo>
                  <a:lnTo>
                    <a:pt x="20" y="74"/>
                  </a:lnTo>
                  <a:lnTo>
                    <a:pt x="10" y="69"/>
                  </a:lnTo>
                  <a:lnTo>
                    <a:pt x="0" y="5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37"/>
            <p:cNvSpPr>
              <a:spLocks/>
            </p:cNvSpPr>
            <p:nvPr/>
          </p:nvSpPr>
          <p:spPr bwMode="auto">
            <a:xfrm>
              <a:off x="2114" y="2795"/>
              <a:ext cx="79" cy="79"/>
            </a:xfrm>
            <a:custGeom>
              <a:avLst/>
              <a:gdLst>
                <a:gd name="T0" fmla="*/ 0 w 79"/>
                <a:gd name="T1" fmla="*/ 40 h 79"/>
                <a:gd name="T2" fmla="*/ 0 w 79"/>
                <a:gd name="T3" fmla="*/ 25 h 79"/>
                <a:gd name="T4" fmla="*/ 10 w 79"/>
                <a:gd name="T5" fmla="*/ 10 h 79"/>
                <a:gd name="T6" fmla="*/ 20 w 79"/>
                <a:gd name="T7" fmla="*/ 5 h 79"/>
                <a:gd name="T8" fmla="*/ 40 w 79"/>
                <a:gd name="T9" fmla="*/ 0 h 79"/>
                <a:gd name="T10" fmla="*/ 54 w 79"/>
                <a:gd name="T11" fmla="*/ 5 h 79"/>
                <a:gd name="T12" fmla="*/ 64 w 79"/>
                <a:gd name="T13" fmla="*/ 10 h 79"/>
                <a:gd name="T14" fmla="*/ 74 w 79"/>
                <a:gd name="T15" fmla="*/ 25 h 79"/>
                <a:gd name="T16" fmla="*/ 79 w 79"/>
                <a:gd name="T17" fmla="*/ 40 h 79"/>
                <a:gd name="T18" fmla="*/ 74 w 79"/>
                <a:gd name="T19" fmla="*/ 54 h 79"/>
                <a:gd name="T20" fmla="*/ 64 w 79"/>
                <a:gd name="T21" fmla="*/ 69 h 79"/>
                <a:gd name="T22" fmla="*/ 54 w 79"/>
                <a:gd name="T23" fmla="*/ 74 h 79"/>
                <a:gd name="T24" fmla="*/ 40 w 79"/>
                <a:gd name="T25" fmla="*/ 79 h 79"/>
                <a:gd name="T26" fmla="*/ 20 w 79"/>
                <a:gd name="T27" fmla="*/ 74 h 79"/>
                <a:gd name="T28" fmla="*/ 10 w 79"/>
                <a:gd name="T29" fmla="*/ 69 h 79"/>
                <a:gd name="T30" fmla="*/ 0 w 79"/>
                <a:gd name="T31" fmla="*/ 54 h 79"/>
                <a:gd name="T32" fmla="*/ 0 w 79"/>
                <a:gd name="T33" fmla="*/ 4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79">
                  <a:moveTo>
                    <a:pt x="0" y="40"/>
                  </a:moveTo>
                  <a:lnTo>
                    <a:pt x="0" y="25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40" y="0"/>
                  </a:lnTo>
                  <a:lnTo>
                    <a:pt x="54" y="5"/>
                  </a:lnTo>
                  <a:lnTo>
                    <a:pt x="64" y="10"/>
                  </a:lnTo>
                  <a:lnTo>
                    <a:pt x="74" y="25"/>
                  </a:lnTo>
                  <a:lnTo>
                    <a:pt x="79" y="40"/>
                  </a:lnTo>
                  <a:lnTo>
                    <a:pt x="74" y="54"/>
                  </a:lnTo>
                  <a:lnTo>
                    <a:pt x="64" y="69"/>
                  </a:lnTo>
                  <a:lnTo>
                    <a:pt x="54" y="74"/>
                  </a:lnTo>
                  <a:lnTo>
                    <a:pt x="40" y="79"/>
                  </a:lnTo>
                  <a:lnTo>
                    <a:pt x="20" y="74"/>
                  </a:lnTo>
                  <a:lnTo>
                    <a:pt x="10" y="69"/>
                  </a:lnTo>
                  <a:lnTo>
                    <a:pt x="0" y="54"/>
                  </a:lnTo>
                  <a:lnTo>
                    <a:pt x="0" y="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38"/>
            <p:cNvSpPr>
              <a:spLocks/>
            </p:cNvSpPr>
            <p:nvPr/>
          </p:nvSpPr>
          <p:spPr bwMode="auto">
            <a:xfrm>
              <a:off x="2887" y="2225"/>
              <a:ext cx="79" cy="79"/>
            </a:xfrm>
            <a:custGeom>
              <a:avLst/>
              <a:gdLst>
                <a:gd name="T0" fmla="*/ 0 w 79"/>
                <a:gd name="T1" fmla="*/ 40 h 79"/>
                <a:gd name="T2" fmla="*/ 5 w 79"/>
                <a:gd name="T3" fmla="*/ 25 h 79"/>
                <a:gd name="T4" fmla="*/ 10 w 79"/>
                <a:gd name="T5" fmla="*/ 10 h 79"/>
                <a:gd name="T6" fmla="*/ 25 w 79"/>
                <a:gd name="T7" fmla="*/ 5 h 79"/>
                <a:gd name="T8" fmla="*/ 40 w 79"/>
                <a:gd name="T9" fmla="*/ 0 h 79"/>
                <a:gd name="T10" fmla="*/ 54 w 79"/>
                <a:gd name="T11" fmla="*/ 5 h 79"/>
                <a:gd name="T12" fmla="*/ 69 w 79"/>
                <a:gd name="T13" fmla="*/ 10 h 79"/>
                <a:gd name="T14" fmla="*/ 74 w 79"/>
                <a:gd name="T15" fmla="*/ 25 h 79"/>
                <a:gd name="T16" fmla="*/ 79 w 79"/>
                <a:gd name="T17" fmla="*/ 40 h 79"/>
                <a:gd name="T18" fmla="*/ 74 w 79"/>
                <a:gd name="T19" fmla="*/ 54 h 79"/>
                <a:gd name="T20" fmla="*/ 69 w 79"/>
                <a:gd name="T21" fmla="*/ 69 h 79"/>
                <a:gd name="T22" fmla="*/ 54 w 79"/>
                <a:gd name="T23" fmla="*/ 74 h 79"/>
                <a:gd name="T24" fmla="*/ 40 w 79"/>
                <a:gd name="T25" fmla="*/ 79 h 79"/>
                <a:gd name="T26" fmla="*/ 25 w 79"/>
                <a:gd name="T27" fmla="*/ 74 h 79"/>
                <a:gd name="T28" fmla="*/ 10 w 79"/>
                <a:gd name="T29" fmla="*/ 69 h 79"/>
                <a:gd name="T30" fmla="*/ 5 w 79"/>
                <a:gd name="T31" fmla="*/ 54 h 79"/>
                <a:gd name="T32" fmla="*/ 0 w 79"/>
                <a:gd name="T33" fmla="*/ 4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79">
                  <a:moveTo>
                    <a:pt x="0" y="40"/>
                  </a:moveTo>
                  <a:lnTo>
                    <a:pt x="5" y="25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4" y="5"/>
                  </a:lnTo>
                  <a:lnTo>
                    <a:pt x="69" y="10"/>
                  </a:lnTo>
                  <a:lnTo>
                    <a:pt x="74" y="25"/>
                  </a:lnTo>
                  <a:lnTo>
                    <a:pt x="79" y="40"/>
                  </a:lnTo>
                  <a:lnTo>
                    <a:pt x="74" y="54"/>
                  </a:lnTo>
                  <a:lnTo>
                    <a:pt x="69" y="69"/>
                  </a:lnTo>
                  <a:lnTo>
                    <a:pt x="54" y="74"/>
                  </a:lnTo>
                  <a:lnTo>
                    <a:pt x="40" y="79"/>
                  </a:lnTo>
                  <a:lnTo>
                    <a:pt x="25" y="74"/>
                  </a:lnTo>
                  <a:lnTo>
                    <a:pt x="10" y="69"/>
                  </a:lnTo>
                  <a:lnTo>
                    <a:pt x="5" y="5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39"/>
            <p:cNvSpPr>
              <a:spLocks/>
            </p:cNvSpPr>
            <p:nvPr/>
          </p:nvSpPr>
          <p:spPr bwMode="auto">
            <a:xfrm>
              <a:off x="2887" y="2225"/>
              <a:ext cx="79" cy="79"/>
            </a:xfrm>
            <a:custGeom>
              <a:avLst/>
              <a:gdLst>
                <a:gd name="T0" fmla="*/ 0 w 79"/>
                <a:gd name="T1" fmla="*/ 40 h 79"/>
                <a:gd name="T2" fmla="*/ 5 w 79"/>
                <a:gd name="T3" fmla="*/ 25 h 79"/>
                <a:gd name="T4" fmla="*/ 10 w 79"/>
                <a:gd name="T5" fmla="*/ 10 h 79"/>
                <a:gd name="T6" fmla="*/ 25 w 79"/>
                <a:gd name="T7" fmla="*/ 5 h 79"/>
                <a:gd name="T8" fmla="*/ 40 w 79"/>
                <a:gd name="T9" fmla="*/ 0 h 79"/>
                <a:gd name="T10" fmla="*/ 54 w 79"/>
                <a:gd name="T11" fmla="*/ 5 h 79"/>
                <a:gd name="T12" fmla="*/ 69 w 79"/>
                <a:gd name="T13" fmla="*/ 10 h 79"/>
                <a:gd name="T14" fmla="*/ 74 w 79"/>
                <a:gd name="T15" fmla="*/ 25 h 79"/>
                <a:gd name="T16" fmla="*/ 79 w 79"/>
                <a:gd name="T17" fmla="*/ 40 h 79"/>
                <a:gd name="T18" fmla="*/ 74 w 79"/>
                <a:gd name="T19" fmla="*/ 54 h 79"/>
                <a:gd name="T20" fmla="*/ 69 w 79"/>
                <a:gd name="T21" fmla="*/ 69 h 79"/>
                <a:gd name="T22" fmla="*/ 54 w 79"/>
                <a:gd name="T23" fmla="*/ 74 h 79"/>
                <a:gd name="T24" fmla="*/ 40 w 79"/>
                <a:gd name="T25" fmla="*/ 79 h 79"/>
                <a:gd name="T26" fmla="*/ 25 w 79"/>
                <a:gd name="T27" fmla="*/ 74 h 79"/>
                <a:gd name="T28" fmla="*/ 10 w 79"/>
                <a:gd name="T29" fmla="*/ 69 h 79"/>
                <a:gd name="T30" fmla="*/ 5 w 79"/>
                <a:gd name="T31" fmla="*/ 54 h 79"/>
                <a:gd name="T32" fmla="*/ 0 w 79"/>
                <a:gd name="T33" fmla="*/ 4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79">
                  <a:moveTo>
                    <a:pt x="0" y="40"/>
                  </a:moveTo>
                  <a:lnTo>
                    <a:pt x="5" y="25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4" y="5"/>
                  </a:lnTo>
                  <a:lnTo>
                    <a:pt x="69" y="10"/>
                  </a:lnTo>
                  <a:lnTo>
                    <a:pt x="74" y="25"/>
                  </a:lnTo>
                  <a:lnTo>
                    <a:pt x="79" y="40"/>
                  </a:lnTo>
                  <a:lnTo>
                    <a:pt x="74" y="54"/>
                  </a:lnTo>
                  <a:lnTo>
                    <a:pt x="69" y="69"/>
                  </a:lnTo>
                  <a:lnTo>
                    <a:pt x="54" y="74"/>
                  </a:lnTo>
                  <a:lnTo>
                    <a:pt x="40" y="79"/>
                  </a:lnTo>
                  <a:lnTo>
                    <a:pt x="25" y="74"/>
                  </a:lnTo>
                  <a:lnTo>
                    <a:pt x="10" y="69"/>
                  </a:lnTo>
                  <a:lnTo>
                    <a:pt x="5" y="54"/>
                  </a:lnTo>
                  <a:lnTo>
                    <a:pt x="0" y="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40"/>
            <p:cNvSpPr>
              <a:spLocks/>
            </p:cNvSpPr>
            <p:nvPr/>
          </p:nvSpPr>
          <p:spPr bwMode="auto">
            <a:xfrm>
              <a:off x="2887" y="3122"/>
              <a:ext cx="79" cy="79"/>
            </a:xfrm>
            <a:custGeom>
              <a:avLst/>
              <a:gdLst>
                <a:gd name="T0" fmla="*/ 0 w 79"/>
                <a:gd name="T1" fmla="*/ 40 h 79"/>
                <a:gd name="T2" fmla="*/ 5 w 79"/>
                <a:gd name="T3" fmla="*/ 25 h 79"/>
                <a:gd name="T4" fmla="*/ 10 w 79"/>
                <a:gd name="T5" fmla="*/ 10 h 79"/>
                <a:gd name="T6" fmla="*/ 25 w 79"/>
                <a:gd name="T7" fmla="*/ 5 h 79"/>
                <a:gd name="T8" fmla="*/ 40 w 79"/>
                <a:gd name="T9" fmla="*/ 0 h 79"/>
                <a:gd name="T10" fmla="*/ 54 w 79"/>
                <a:gd name="T11" fmla="*/ 5 h 79"/>
                <a:gd name="T12" fmla="*/ 69 w 79"/>
                <a:gd name="T13" fmla="*/ 10 h 79"/>
                <a:gd name="T14" fmla="*/ 74 w 79"/>
                <a:gd name="T15" fmla="*/ 25 h 79"/>
                <a:gd name="T16" fmla="*/ 79 w 79"/>
                <a:gd name="T17" fmla="*/ 40 h 79"/>
                <a:gd name="T18" fmla="*/ 74 w 79"/>
                <a:gd name="T19" fmla="*/ 55 h 79"/>
                <a:gd name="T20" fmla="*/ 69 w 79"/>
                <a:gd name="T21" fmla="*/ 69 h 79"/>
                <a:gd name="T22" fmla="*/ 54 w 79"/>
                <a:gd name="T23" fmla="*/ 74 h 79"/>
                <a:gd name="T24" fmla="*/ 40 w 79"/>
                <a:gd name="T25" fmla="*/ 79 h 79"/>
                <a:gd name="T26" fmla="*/ 25 w 79"/>
                <a:gd name="T27" fmla="*/ 74 h 79"/>
                <a:gd name="T28" fmla="*/ 10 w 79"/>
                <a:gd name="T29" fmla="*/ 69 h 79"/>
                <a:gd name="T30" fmla="*/ 5 w 79"/>
                <a:gd name="T31" fmla="*/ 55 h 79"/>
                <a:gd name="T32" fmla="*/ 0 w 79"/>
                <a:gd name="T33" fmla="*/ 4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79">
                  <a:moveTo>
                    <a:pt x="0" y="40"/>
                  </a:moveTo>
                  <a:lnTo>
                    <a:pt x="5" y="25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4" y="5"/>
                  </a:lnTo>
                  <a:lnTo>
                    <a:pt x="69" y="10"/>
                  </a:lnTo>
                  <a:lnTo>
                    <a:pt x="74" y="25"/>
                  </a:lnTo>
                  <a:lnTo>
                    <a:pt x="79" y="40"/>
                  </a:lnTo>
                  <a:lnTo>
                    <a:pt x="74" y="55"/>
                  </a:lnTo>
                  <a:lnTo>
                    <a:pt x="69" y="69"/>
                  </a:lnTo>
                  <a:lnTo>
                    <a:pt x="54" y="74"/>
                  </a:lnTo>
                  <a:lnTo>
                    <a:pt x="40" y="79"/>
                  </a:lnTo>
                  <a:lnTo>
                    <a:pt x="25" y="74"/>
                  </a:lnTo>
                  <a:lnTo>
                    <a:pt x="10" y="69"/>
                  </a:lnTo>
                  <a:lnTo>
                    <a:pt x="5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41"/>
            <p:cNvSpPr>
              <a:spLocks/>
            </p:cNvSpPr>
            <p:nvPr/>
          </p:nvSpPr>
          <p:spPr bwMode="auto">
            <a:xfrm>
              <a:off x="2887" y="3122"/>
              <a:ext cx="79" cy="79"/>
            </a:xfrm>
            <a:custGeom>
              <a:avLst/>
              <a:gdLst>
                <a:gd name="T0" fmla="*/ 0 w 79"/>
                <a:gd name="T1" fmla="*/ 40 h 79"/>
                <a:gd name="T2" fmla="*/ 5 w 79"/>
                <a:gd name="T3" fmla="*/ 25 h 79"/>
                <a:gd name="T4" fmla="*/ 10 w 79"/>
                <a:gd name="T5" fmla="*/ 10 h 79"/>
                <a:gd name="T6" fmla="*/ 25 w 79"/>
                <a:gd name="T7" fmla="*/ 5 h 79"/>
                <a:gd name="T8" fmla="*/ 40 w 79"/>
                <a:gd name="T9" fmla="*/ 0 h 79"/>
                <a:gd name="T10" fmla="*/ 54 w 79"/>
                <a:gd name="T11" fmla="*/ 5 h 79"/>
                <a:gd name="T12" fmla="*/ 69 w 79"/>
                <a:gd name="T13" fmla="*/ 10 h 79"/>
                <a:gd name="T14" fmla="*/ 74 w 79"/>
                <a:gd name="T15" fmla="*/ 25 h 79"/>
                <a:gd name="T16" fmla="*/ 79 w 79"/>
                <a:gd name="T17" fmla="*/ 40 h 79"/>
                <a:gd name="T18" fmla="*/ 74 w 79"/>
                <a:gd name="T19" fmla="*/ 55 h 79"/>
                <a:gd name="T20" fmla="*/ 69 w 79"/>
                <a:gd name="T21" fmla="*/ 69 h 79"/>
                <a:gd name="T22" fmla="*/ 54 w 79"/>
                <a:gd name="T23" fmla="*/ 74 h 79"/>
                <a:gd name="T24" fmla="*/ 40 w 79"/>
                <a:gd name="T25" fmla="*/ 79 h 79"/>
                <a:gd name="T26" fmla="*/ 25 w 79"/>
                <a:gd name="T27" fmla="*/ 74 h 79"/>
                <a:gd name="T28" fmla="*/ 10 w 79"/>
                <a:gd name="T29" fmla="*/ 69 h 79"/>
                <a:gd name="T30" fmla="*/ 5 w 79"/>
                <a:gd name="T31" fmla="*/ 55 h 79"/>
                <a:gd name="T32" fmla="*/ 0 w 79"/>
                <a:gd name="T33" fmla="*/ 4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79">
                  <a:moveTo>
                    <a:pt x="0" y="40"/>
                  </a:moveTo>
                  <a:lnTo>
                    <a:pt x="5" y="25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4" y="5"/>
                  </a:lnTo>
                  <a:lnTo>
                    <a:pt x="69" y="10"/>
                  </a:lnTo>
                  <a:lnTo>
                    <a:pt x="74" y="25"/>
                  </a:lnTo>
                  <a:lnTo>
                    <a:pt x="79" y="40"/>
                  </a:lnTo>
                  <a:lnTo>
                    <a:pt x="74" y="55"/>
                  </a:lnTo>
                  <a:lnTo>
                    <a:pt x="69" y="69"/>
                  </a:lnTo>
                  <a:lnTo>
                    <a:pt x="54" y="74"/>
                  </a:lnTo>
                  <a:lnTo>
                    <a:pt x="40" y="79"/>
                  </a:lnTo>
                  <a:lnTo>
                    <a:pt x="25" y="74"/>
                  </a:lnTo>
                  <a:lnTo>
                    <a:pt x="10" y="69"/>
                  </a:lnTo>
                  <a:lnTo>
                    <a:pt x="5" y="55"/>
                  </a:lnTo>
                  <a:lnTo>
                    <a:pt x="0" y="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42"/>
            <p:cNvSpPr>
              <a:spLocks/>
            </p:cNvSpPr>
            <p:nvPr/>
          </p:nvSpPr>
          <p:spPr bwMode="auto">
            <a:xfrm>
              <a:off x="3838" y="1595"/>
              <a:ext cx="80" cy="80"/>
            </a:xfrm>
            <a:custGeom>
              <a:avLst/>
              <a:gdLst>
                <a:gd name="T0" fmla="*/ 0 w 80"/>
                <a:gd name="T1" fmla="*/ 40 h 80"/>
                <a:gd name="T2" fmla="*/ 5 w 80"/>
                <a:gd name="T3" fmla="*/ 25 h 80"/>
                <a:gd name="T4" fmla="*/ 10 w 80"/>
                <a:gd name="T5" fmla="*/ 10 h 80"/>
                <a:gd name="T6" fmla="*/ 25 w 80"/>
                <a:gd name="T7" fmla="*/ 5 h 80"/>
                <a:gd name="T8" fmla="*/ 40 w 80"/>
                <a:gd name="T9" fmla="*/ 0 h 80"/>
                <a:gd name="T10" fmla="*/ 55 w 80"/>
                <a:gd name="T11" fmla="*/ 5 h 80"/>
                <a:gd name="T12" fmla="*/ 70 w 80"/>
                <a:gd name="T13" fmla="*/ 10 h 80"/>
                <a:gd name="T14" fmla="*/ 75 w 80"/>
                <a:gd name="T15" fmla="*/ 25 h 80"/>
                <a:gd name="T16" fmla="*/ 80 w 80"/>
                <a:gd name="T17" fmla="*/ 40 h 80"/>
                <a:gd name="T18" fmla="*/ 75 w 80"/>
                <a:gd name="T19" fmla="*/ 55 h 80"/>
                <a:gd name="T20" fmla="*/ 70 w 80"/>
                <a:gd name="T21" fmla="*/ 70 h 80"/>
                <a:gd name="T22" fmla="*/ 55 w 80"/>
                <a:gd name="T23" fmla="*/ 75 h 80"/>
                <a:gd name="T24" fmla="*/ 40 w 80"/>
                <a:gd name="T25" fmla="*/ 80 h 80"/>
                <a:gd name="T26" fmla="*/ 25 w 80"/>
                <a:gd name="T27" fmla="*/ 75 h 80"/>
                <a:gd name="T28" fmla="*/ 10 w 80"/>
                <a:gd name="T29" fmla="*/ 70 h 80"/>
                <a:gd name="T30" fmla="*/ 5 w 80"/>
                <a:gd name="T31" fmla="*/ 55 h 80"/>
                <a:gd name="T32" fmla="*/ 0 w 80"/>
                <a:gd name="T33" fmla="*/ 4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5" y="25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70" y="10"/>
                  </a:lnTo>
                  <a:lnTo>
                    <a:pt x="75" y="25"/>
                  </a:lnTo>
                  <a:lnTo>
                    <a:pt x="80" y="40"/>
                  </a:lnTo>
                  <a:lnTo>
                    <a:pt x="75" y="55"/>
                  </a:lnTo>
                  <a:lnTo>
                    <a:pt x="70" y="70"/>
                  </a:lnTo>
                  <a:lnTo>
                    <a:pt x="55" y="75"/>
                  </a:lnTo>
                  <a:lnTo>
                    <a:pt x="40" y="80"/>
                  </a:lnTo>
                  <a:lnTo>
                    <a:pt x="25" y="75"/>
                  </a:lnTo>
                  <a:lnTo>
                    <a:pt x="10" y="70"/>
                  </a:lnTo>
                  <a:lnTo>
                    <a:pt x="5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43"/>
            <p:cNvSpPr>
              <a:spLocks/>
            </p:cNvSpPr>
            <p:nvPr/>
          </p:nvSpPr>
          <p:spPr bwMode="auto">
            <a:xfrm>
              <a:off x="3838" y="1595"/>
              <a:ext cx="80" cy="80"/>
            </a:xfrm>
            <a:custGeom>
              <a:avLst/>
              <a:gdLst>
                <a:gd name="T0" fmla="*/ 0 w 80"/>
                <a:gd name="T1" fmla="*/ 40 h 80"/>
                <a:gd name="T2" fmla="*/ 5 w 80"/>
                <a:gd name="T3" fmla="*/ 25 h 80"/>
                <a:gd name="T4" fmla="*/ 10 w 80"/>
                <a:gd name="T5" fmla="*/ 10 h 80"/>
                <a:gd name="T6" fmla="*/ 25 w 80"/>
                <a:gd name="T7" fmla="*/ 5 h 80"/>
                <a:gd name="T8" fmla="*/ 40 w 80"/>
                <a:gd name="T9" fmla="*/ 0 h 80"/>
                <a:gd name="T10" fmla="*/ 55 w 80"/>
                <a:gd name="T11" fmla="*/ 5 h 80"/>
                <a:gd name="T12" fmla="*/ 70 w 80"/>
                <a:gd name="T13" fmla="*/ 10 h 80"/>
                <a:gd name="T14" fmla="*/ 75 w 80"/>
                <a:gd name="T15" fmla="*/ 25 h 80"/>
                <a:gd name="T16" fmla="*/ 80 w 80"/>
                <a:gd name="T17" fmla="*/ 40 h 80"/>
                <a:gd name="T18" fmla="*/ 75 w 80"/>
                <a:gd name="T19" fmla="*/ 55 h 80"/>
                <a:gd name="T20" fmla="*/ 70 w 80"/>
                <a:gd name="T21" fmla="*/ 70 h 80"/>
                <a:gd name="T22" fmla="*/ 55 w 80"/>
                <a:gd name="T23" fmla="*/ 75 h 80"/>
                <a:gd name="T24" fmla="*/ 40 w 80"/>
                <a:gd name="T25" fmla="*/ 80 h 80"/>
                <a:gd name="T26" fmla="*/ 25 w 80"/>
                <a:gd name="T27" fmla="*/ 75 h 80"/>
                <a:gd name="T28" fmla="*/ 10 w 80"/>
                <a:gd name="T29" fmla="*/ 70 h 80"/>
                <a:gd name="T30" fmla="*/ 5 w 80"/>
                <a:gd name="T31" fmla="*/ 55 h 80"/>
                <a:gd name="T32" fmla="*/ 0 w 80"/>
                <a:gd name="T33" fmla="*/ 4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5" y="25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70" y="10"/>
                  </a:lnTo>
                  <a:lnTo>
                    <a:pt x="75" y="25"/>
                  </a:lnTo>
                  <a:lnTo>
                    <a:pt x="80" y="40"/>
                  </a:lnTo>
                  <a:lnTo>
                    <a:pt x="75" y="55"/>
                  </a:lnTo>
                  <a:lnTo>
                    <a:pt x="70" y="70"/>
                  </a:lnTo>
                  <a:lnTo>
                    <a:pt x="55" y="75"/>
                  </a:lnTo>
                  <a:lnTo>
                    <a:pt x="40" y="80"/>
                  </a:lnTo>
                  <a:lnTo>
                    <a:pt x="25" y="75"/>
                  </a:lnTo>
                  <a:lnTo>
                    <a:pt x="10" y="70"/>
                  </a:lnTo>
                  <a:lnTo>
                    <a:pt x="5" y="55"/>
                  </a:lnTo>
                  <a:lnTo>
                    <a:pt x="0" y="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44"/>
            <p:cNvSpPr>
              <a:spLocks/>
            </p:cNvSpPr>
            <p:nvPr/>
          </p:nvSpPr>
          <p:spPr bwMode="auto">
            <a:xfrm>
              <a:off x="3838" y="2493"/>
              <a:ext cx="80" cy="79"/>
            </a:xfrm>
            <a:custGeom>
              <a:avLst/>
              <a:gdLst>
                <a:gd name="T0" fmla="*/ 0 w 80"/>
                <a:gd name="T1" fmla="*/ 39 h 79"/>
                <a:gd name="T2" fmla="*/ 5 w 80"/>
                <a:gd name="T3" fmla="*/ 24 h 79"/>
                <a:gd name="T4" fmla="*/ 10 w 80"/>
                <a:gd name="T5" fmla="*/ 10 h 79"/>
                <a:gd name="T6" fmla="*/ 25 w 80"/>
                <a:gd name="T7" fmla="*/ 5 h 79"/>
                <a:gd name="T8" fmla="*/ 40 w 80"/>
                <a:gd name="T9" fmla="*/ 0 h 79"/>
                <a:gd name="T10" fmla="*/ 55 w 80"/>
                <a:gd name="T11" fmla="*/ 5 h 79"/>
                <a:gd name="T12" fmla="*/ 70 w 80"/>
                <a:gd name="T13" fmla="*/ 10 h 79"/>
                <a:gd name="T14" fmla="*/ 75 w 80"/>
                <a:gd name="T15" fmla="*/ 24 h 79"/>
                <a:gd name="T16" fmla="*/ 80 w 80"/>
                <a:gd name="T17" fmla="*/ 39 h 79"/>
                <a:gd name="T18" fmla="*/ 75 w 80"/>
                <a:gd name="T19" fmla="*/ 54 h 79"/>
                <a:gd name="T20" fmla="*/ 70 w 80"/>
                <a:gd name="T21" fmla="*/ 69 h 79"/>
                <a:gd name="T22" fmla="*/ 55 w 80"/>
                <a:gd name="T23" fmla="*/ 74 h 79"/>
                <a:gd name="T24" fmla="*/ 40 w 80"/>
                <a:gd name="T25" fmla="*/ 79 h 79"/>
                <a:gd name="T26" fmla="*/ 25 w 80"/>
                <a:gd name="T27" fmla="*/ 74 h 79"/>
                <a:gd name="T28" fmla="*/ 10 w 80"/>
                <a:gd name="T29" fmla="*/ 69 h 79"/>
                <a:gd name="T30" fmla="*/ 5 w 80"/>
                <a:gd name="T31" fmla="*/ 54 h 79"/>
                <a:gd name="T32" fmla="*/ 0 w 80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79">
                  <a:moveTo>
                    <a:pt x="0" y="39"/>
                  </a:moveTo>
                  <a:lnTo>
                    <a:pt x="5" y="24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70" y="10"/>
                  </a:lnTo>
                  <a:lnTo>
                    <a:pt x="75" y="24"/>
                  </a:lnTo>
                  <a:lnTo>
                    <a:pt x="80" y="39"/>
                  </a:lnTo>
                  <a:lnTo>
                    <a:pt x="75" y="54"/>
                  </a:lnTo>
                  <a:lnTo>
                    <a:pt x="70" y="69"/>
                  </a:lnTo>
                  <a:lnTo>
                    <a:pt x="55" y="74"/>
                  </a:lnTo>
                  <a:lnTo>
                    <a:pt x="40" y="79"/>
                  </a:lnTo>
                  <a:lnTo>
                    <a:pt x="25" y="74"/>
                  </a:lnTo>
                  <a:lnTo>
                    <a:pt x="10" y="69"/>
                  </a:lnTo>
                  <a:lnTo>
                    <a:pt x="5" y="5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45"/>
            <p:cNvSpPr>
              <a:spLocks/>
            </p:cNvSpPr>
            <p:nvPr/>
          </p:nvSpPr>
          <p:spPr bwMode="auto">
            <a:xfrm>
              <a:off x="3838" y="2493"/>
              <a:ext cx="80" cy="79"/>
            </a:xfrm>
            <a:custGeom>
              <a:avLst/>
              <a:gdLst>
                <a:gd name="T0" fmla="*/ 0 w 80"/>
                <a:gd name="T1" fmla="*/ 39 h 79"/>
                <a:gd name="T2" fmla="*/ 5 w 80"/>
                <a:gd name="T3" fmla="*/ 24 h 79"/>
                <a:gd name="T4" fmla="*/ 10 w 80"/>
                <a:gd name="T5" fmla="*/ 10 h 79"/>
                <a:gd name="T6" fmla="*/ 25 w 80"/>
                <a:gd name="T7" fmla="*/ 5 h 79"/>
                <a:gd name="T8" fmla="*/ 40 w 80"/>
                <a:gd name="T9" fmla="*/ 0 h 79"/>
                <a:gd name="T10" fmla="*/ 55 w 80"/>
                <a:gd name="T11" fmla="*/ 5 h 79"/>
                <a:gd name="T12" fmla="*/ 70 w 80"/>
                <a:gd name="T13" fmla="*/ 10 h 79"/>
                <a:gd name="T14" fmla="*/ 75 w 80"/>
                <a:gd name="T15" fmla="*/ 24 h 79"/>
                <a:gd name="T16" fmla="*/ 80 w 80"/>
                <a:gd name="T17" fmla="*/ 39 h 79"/>
                <a:gd name="T18" fmla="*/ 75 w 80"/>
                <a:gd name="T19" fmla="*/ 54 h 79"/>
                <a:gd name="T20" fmla="*/ 70 w 80"/>
                <a:gd name="T21" fmla="*/ 69 h 79"/>
                <a:gd name="T22" fmla="*/ 55 w 80"/>
                <a:gd name="T23" fmla="*/ 74 h 79"/>
                <a:gd name="T24" fmla="*/ 40 w 80"/>
                <a:gd name="T25" fmla="*/ 79 h 79"/>
                <a:gd name="T26" fmla="*/ 25 w 80"/>
                <a:gd name="T27" fmla="*/ 74 h 79"/>
                <a:gd name="T28" fmla="*/ 10 w 80"/>
                <a:gd name="T29" fmla="*/ 69 h 79"/>
                <a:gd name="T30" fmla="*/ 5 w 80"/>
                <a:gd name="T31" fmla="*/ 54 h 79"/>
                <a:gd name="T32" fmla="*/ 0 w 80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79">
                  <a:moveTo>
                    <a:pt x="0" y="39"/>
                  </a:moveTo>
                  <a:lnTo>
                    <a:pt x="5" y="24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70" y="10"/>
                  </a:lnTo>
                  <a:lnTo>
                    <a:pt x="75" y="24"/>
                  </a:lnTo>
                  <a:lnTo>
                    <a:pt x="80" y="39"/>
                  </a:lnTo>
                  <a:lnTo>
                    <a:pt x="75" y="54"/>
                  </a:lnTo>
                  <a:lnTo>
                    <a:pt x="70" y="69"/>
                  </a:lnTo>
                  <a:lnTo>
                    <a:pt x="55" y="74"/>
                  </a:lnTo>
                  <a:lnTo>
                    <a:pt x="40" y="79"/>
                  </a:lnTo>
                  <a:lnTo>
                    <a:pt x="25" y="74"/>
                  </a:lnTo>
                  <a:lnTo>
                    <a:pt x="10" y="69"/>
                  </a:lnTo>
                  <a:lnTo>
                    <a:pt x="5" y="54"/>
                  </a:lnTo>
                  <a:lnTo>
                    <a:pt x="0" y="3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46"/>
            <p:cNvSpPr>
              <a:spLocks/>
            </p:cNvSpPr>
            <p:nvPr/>
          </p:nvSpPr>
          <p:spPr bwMode="auto">
            <a:xfrm>
              <a:off x="2154" y="1625"/>
              <a:ext cx="1724" cy="1537"/>
            </a:xfrm>
            <a:custGeom>
              <a:avLst/>
              <a:gdLst>
                <a:gd name="T0" fmla="*/ 0 w 1724"/>
                <a:gd name="T1" fmla="*/ 303 h 1537"/>
                <a:gd name="T2" fmla="*/ 0 w 1724"/>
                <a:gd name="T3" fmla="*/ 1215 h 1537"/>
                <a:gd name="T4" fmla="*/ 773 w 1724"/>
                <a:gd name="T5" fmla="*/ 1537 h 1537"/>
                <a:gd name="T6" fmla="*/ 1724 w 1724"/>
                <a:gd name="T7" fmla="*/ 907 h 1537"/>
                <a:gd name="T8" fmla="*/ 1724 w 1724"/>
                <a:gd name="T9" fmla="*/ 0 h 1537"/>
                <a:gd name="T10" fmla="*/ 768 w 1724"/>
                <a:gd name="T11" fmla="*/ 635 h 1537"/>
                <a:gd name="T12" fmla="*/ 0 w 1724"/>
                <a:gd name="T13" fmla="*/ 303 h 1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4" h="1537">
                  <a:moveTo>
                    <a:pt x="0" y="303"/>
                  </a:moveTo>
                  <a:lnTo>
                    <a:pt x="0" y="1215"/>
                  </a:lnTo>
                  <a:lnTo>
                    <a:pt x="773" y="1537"/>
                  </a:lnTo>
                  <a:lnTo>
                    <a:pt x="1724" y="907"/>
                  </a:lnTo>
                  <a:lnTo>
                    <a:pt x="1724" y="0"/>
                  </a:lnTo>
                  <a:lnTo>
                    <a:pt x="768" y="635"/>
                  </a:lnTo>
                  <a:lnTo>
                    <a:pt x="0" y="303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47"/>
            <p:cNvSpPr>
              <a:spLocks noChangeShapeType="1"/>
            </p:cNvSpPr>
            <p:nvPr/>
          </p:nvSpPr>
          <p:spPr bwMode="auto">
            <a:xfrm>
              <a:off x="2154" y="2002"/>
              <a:ext cx="1" cy="159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48"/>
            <p:cNvSpPr>
              <a:spLocks/>
            </p:cNvSpPr>
            <p:nvPr/>
          </p:nvSpPr>
          <p:spPr bwMode="auto">
            <a:xfrm>
              <a:off x="1836" y="1392"/>
              <a:ext cx="2250" cy="1933"/>
            </a:xfrm>
            <a:custGeom>
              <a:avLst/>
              <a:gdLst>
                <a:gd name="T0" fmla="*/ 0 w 2250"/>
                <a:gd name="T1" fmla="*/ 0 h 1933"/>
                <a:gd name="T2" fmla="*/ 0 w 2250"/>
                <a:gd name="T3" fmla="*/ 1933 h 1933"/>
                <a:gd name="T4" fmla="*/ 2250 w 2250"/>
                <a:gd name="T5" fmla="*/ 1933 h 19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0" h="1933">
                  <a:moveTo>
                    <a:pt x="0" y="0"/>
                  </a:moveTo>
                  <a:lnTo>
                    <a:pt x="0" y="1933"/>
                  </a:lnTo>
                  <a:lnTo>
                    <a:pt x="2250" y="193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49"/>
            <p:cNvSpPr>
              <a:spLocks/>
            </p:cNvSpPr>
            <p:nvPr/>
          </p:nvSpPr>
          <p:spPr bwMode="auto">
            <a:xfrm>
              <a:off x="1802" y="1308"/>
              <a:ext cx="69" cy="89"/>
            </a:xfrm>
            <a:custGeom>
              <a:avLst/>
              <a:gdLst>
                <a:gd name="T0" fmla="*/ 34 w 69"/>
                <a:gd name="T1" fmla="*/ 89 h 89"/>
                <a:gd name="T2" fmla="*/ 0 w 69"/>
                <a:gd name="T3" fmla="*/ 89 h 89"/>
                <a:gd name="T4" fmla="*/ 34 w 69"/>
                <a:gd name="T5" fmla="*/ 0 h 89"/>
                <a:gd name="T6" fmla="*/ 69 w 69"/>
                <a:gd name="T7" fmla="*/ 89 h 89"/>
                <a:gd name="T8" fmla="*/ 34 w 69"/>
                <a:gd name="T9" fmla="*/ 89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89">
                  <a:moveTo>
                    <a:pt x="34" y="89"/>
                  </a:moveTo>
                  <a:lnTo>
                    <a:pt x="0" y="89"/>
                  </a:lnTo>
                  <a:lnTo>
                    <a:pt x="34" y="0"/>
                  </a:lnTo>
                  <a:lnTo>
                    <a:pt x="69" y="89"/>
                  </a:lnTo>
                  <a:lnTo>
                    <a:pt x="34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50"/>
            <p:cNvSpPr>
              <a:spLocks/>
            </p:cNvSpPr>
            <p:nvPr/>
          </p:nvSpPr>
          <p:spPr bwMode="auto">
            <a:xfrm>
              <a:off x="4081" y="3291"/>
              <a:ext cx="89" cy="69"/>
            </a:xfrm>
            <a:custGeom>
              <a:avLst/>
              <a:gdLst>
                <a:gd name="T0" fmla="*/ 0 w 89"/>
                <a:gd name="T1" fmla="*/ 34 h 69"/>
                <a:gd name="T2" fmla="*/ 0 w 89"/>
                <a:gd name="T3" fmla="*/ 0 h 69"/>
                <a:gd name="T4" fmla="*/ 89 w 89"/>
                <a:gd name="T5" fmla="*/ 34 h 69"/>
                <a:gd name="T6" fmla="*/ 0 w 89"/>
                <a:gd name="T7" fmla="*/ 69 h 69"/>
                <a:gd name="T8" fmla="*/ 0 w 89"/>
                <a:gd name="T9" fmla="*/ 34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69">
                  <a:moveTo>
                    <a:pt x="0" y="34"/>
                  </a:moveTo>
                  <a:lnTo>
                    <a:pt x="0" y="0"/>
                  </a:lnTo>
                  <a:lnTo>
                    <a:pt x="89" y="34"/>
                  </a:lnTo>
                  <a:lnTo>
                    <a:pt x="0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51"/>
            <p:cNvSpPr>
              <a:spLocks/>
            </p:cNvSpPr>
            <p:nvPr/>
          </p:nvSpPr>
          <p:spPr bwMode="auto">
            <a:xfrm>
              <a:off x="1836" y="1392"/>
              <a:ext cx="2250" cy="1933"/>
            </a:xfrm>
            <a:custGeom>
              <a:avLst/>
              <a:gdLst>
                <a:gd name="T0" fmla="*/ 0 w 2250"/>
                <a:gd name="T1" fmla="*/ 0 h 1933"/>
                <a:gd name="T2" fmla="*/ 0 w 2250"/>
                <a:gd name="T3" fmla="*/ 1933 h 1933"/>
                <a:gd name="T4" fmla="*/ 2250 w 2250"/>
                <a:gd name="T5" fmla="*/ 1933 h 19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0" h="1933">
                  <a:moveTo>
                    <a:pt x="0" y="0"/>
                  </a:moveTo>
                  <a:lnTo>
                    <a:pt x="0" y="1933"/>
                  </a:lnTo>
                  <a:lnTo>
                    <a:pt x="2250" y="193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61"/>
            <p:cNvSpPr>
              <a:spLocks noChangeShapeType="1"/>
            </p:cNvSpPr>
            <p:nvPr/>
          </p:nvSpPr>
          <p:spPr bwMode="auto">
            <a:xfrm>
              <a:off x="1841" y="1457"/>
              <a:ext cx="11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62"/>
            <p:cNvSpPr>
              <a:spLocks noChangeShapeType="1"/>
            </p:cNvSpPr>
            <p:nvPr/>
          </p:nvSpPr>
          <p:spPr bwMode="auto">
            <a:xfrm flipH="1">
              <a:off x="1841" y="1769"/>
              <a:ext cx="11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63"/>
            <p:cNvSpPr>
              <a:spLocks noChangeShapeType="1"/>
            </p:cNvSpPr>
            <p:nvPr/>
          </p:nvSpPr>
          <p:spPr bwMode="auto">
            <a:xfrm flipH="1">
              <a:off x="1841" y="2389"/>
              <a:ext cx="11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64"/>
            <p:cNvSpPr>
              <a:spLocks noChangeShapeType="1"/>
            </p:cNvSpPr>
            <p:nvPr/>
          </p:nvSpPr>
          <p:spPr bwMode="auto">
            <a:xfrm flipH="1">
              <a:off x="1841" y="2701"/>
              <a:ext cx="11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65"/>
            <p:cNvSpPr>
              <a:spLocks noChangeShapeType="1"/>
            </p:cNvSpPr>
            <p:nvPr/>
          </p:nvSpPr>
          <p:spPr bwMode="auto">
            <a:xfrm flipH="1">
              <a:off x="1841" y="3013"/>
              <a:ext cx="11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66"/>
            <p:cNvSpPr>
              <a:spLocks noChangeShapeType="1"/>
            </p:cNvSpPr>
            <p:nvPr/>
          </p:nvSpPr>
          <p:spPr bwMode="auto">
            <a:xfrm>
              <a:off x="2144" y="3211"/>
              <a:ext cx="1" cy="1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67"/>
            <p:cNvSpPr>
              <a:spLocks noChangeShapeType="1"/>
            </p:cNvSpPr>
            <p:nvPr/>
          </p:nvSpPr>
          <p:spPr bwMode="auto">
            <a:xfrm>
              <a:off x="2456" y="3211"/>
              <a:ext cx="1" cy="1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68"/>
            <p:cNvSpPr>
              <a:spLocks noChangeShapeType="1"/>
            </p:cNvSpPr>
            <p:nvPr/>
          </p:nvSpPr>
          <p:spPr bwMode="auto">
            <a:xfrm>
              <a:off x="2768" y="3211"/>
              <a:ext cx="1" cy="1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69"/>
            <p:cNvSpPr>
              <a:spLocks noChangeShapeType="1"/>
            </p:cNvSpPr>
            <p:nvPr/>
          </p:nvSpPr>
          <p:spPr bwMode="auto">
            <a:xfrm>
              <a:off x="3075" y="3211"/>
              <a:ext cx="1" cy="1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70"/>
            <p:cNvSpPr>
              <a:spLocks noChangeShapeType="1"/>
            </p:cNvSpPr>
            <p:nvPr/>
          </p:nvSpPr>
          <p:spPr bwMode="auto">
            <a:xfrm>
              <a:off x="3387" y="3211"/>
              <a:ext cx="1" cy="1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71"/>
            <p:cNvSpPr>
              <a:spLocks noChangeShapeType="1"/>
            </p:cNvSpPr>
            <p:nvPr/>
          </p:nvSpPr>
          <p:spPr bwMode="auto">
            <a:xfrm>
              <a:off x="3695" y="3211"/>
              <a:ext cx="1" cy="1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72"/>
            <p:cNvSpPr>
              <a:spLocks noChangeShapeType="1"/>
            </p:cNvSpPr>
            <p:nvPr/>
          </p:nvSpPr>
          <p:spPr bwMode="auto">
            <a:xfrm flipV="1">
              <a:off x="4007" y="3211"/>
              <a:ext cx="1" cy="1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99"/>
            <p:cNvSpPr>
              <a:spLocks/>
            </p:cNvSpPr>
            <p:nvPr/>
          </p:nvSpPr>
          <p:spPr bwMode="auto">
            <a:xfrm>
              <a:off x="3799" y="2002"/>
              <a:ext cx="158" cy="159"/>
            </a:xfrm>
            <a:custGeom>
              <a:avLst/>
              <a:gdLst>
                <a:gd name="T0" fmla="*/ 0 w 158"/>
                <a:gd name="T1" fmla="*/ 79 h 159"/>
                <a:gd name="T2" fmla="*/ 10 w 158"/>
                <a:gd name="T3" fmla="*/ 40 h 159"/>
                <a:gd name="T4" fmla="*/ 39 w 158"/>
                <a:gd name="T5" fmla="*/ 10 h 159"/>
                <a:gd name="T6" fmla="*/ 79 w 158"/>
                <a:gd name="T7" fmla="*/ 0 h 159"/>
                <a:gd name="T8" fmla="*/ 119 w 158"/>
                <a:gd name="T9" fmla="*/ 10 h 159"/>
                <a:gd name="T10" fmla="*/ 148 w 158"/>
                <a:gd name="T11" fmla="*/ 40 h 159"/>
                <a:gd name="T12" fmla="*/ 158 w 158"/>
                <a:gd name="T13" fmla="*/ 79 h 159"/>
                <a:gd name="T14" fmla="*/ 148 w 158"/>
                <a:gd name="T15" fmla="*/ 119 h 159"/>
                <a:gd name="T16" fmla="*/ 119 w 158"/>
                <a:gd name="T17" fmla="*/ 149 h 159"/>
                <a:gd name="T18" fmla="*/ 79 w 158"/>
                <a:gd name="T19" fmla="*/ 159 h 159"/>
                <a:gd name="T20" fmla="*/ 39 w 158"/>
                <a:gd name="T21" fmla="*/ 149 h 159"/>
                <a:gd name="T22" fmla="*/ 10 w 158"/>
                <a:gd name="T23" fmla="*/ 119 h 159"/>
                <a:gd name="T24" fmla="*/ 0 w 158"/>
                <a:gd name="T25" fmla="*/ 79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159">
                  <a:moveTo>
                    <a:pt x="0" y="79"/>
                  </a:moveTo>
                  <a:lnTo>
                    <a:pt x="10" y="40"/>
                  </a:lnTo>
                  <a:lnTo>
                    <a:pt x="39" y="10"/>
                  </a:lnTo>
                  <a:lnTo>
                    <a:pt x="79" y="0"/>
                  </a:lnTo>
                  <a:lnTo>
                    <a:pt x="119" y="10"/>
                  </a:lnTo>
                  <a:lnTo>
                    <a:pt x="148" y="40"/>
                  </a:lnTo>
                  <a:lnTo>
                    <a:pt x="158" y="79"/>
                  </a:lnTo>
                  <a:lnTo>
                    <a:pt x="148" y="119"/>
                  </a:lnTo>
                  <a:lnTo>
                    <a:pt x="119" y="149"/>
                  </a:lnTo>
                  <a:lnTo>
                    <a:pt x="79" y="159"/>
                  </a:lnTo>
                  <a:lnTo>
                    <a:pt x="39" y="149"/>
                  </a:lnTo>
                  <a:lnTo>
                    <a:pt x="10" y="11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100"/>
            <p:cNvSpPr>
              <a:spLocks noChangeShapeType="1"/>
            </p:cNvSpPr>
            <p:nvPr/>
          </p:nvSpPr>
          <p:spPr bwMode="auto">
            <a:xfrm>
              <a:off x="3878" y="2002"/>
              <a:ext cx="1" cy="159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Text Box 102"/>
            <p:cNvSpPr txBox="1">
              <a:spLocks noChangeArrowheads="1"/>
            </p:cNvSpPr>
            <p:nvPr/>
          </p:nvSpPr>
          <p:spPr bwMode="auto">
            <a:xfrm>
              <a:off x="2018" y="2836"/>
              <a:ext cx="2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A</a:t>
              </a:r>
            </a:p>
          </p:txBody>
        </p:sp>
        <p:sp>
          <p:nvSpPr>
            <p:cNvPr id="20541" name="Text Box 103"/>
            <p:cNvSpPr txBox="1">
              <a:spLocks noChangeArrowheads="1"/>
            </p:cNvSpPr>
            <p:nvPr/>
          </p:nvSpPr>
          <p:spPr bwMode="auto">
            <a:xfrm>
              <a:off x="2789" y="2931"/>
              <a:ext cx="2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B</a:t>
              </a:r>
            </a:p>
          </p:txBody>
        </p:sp>
        <p:sp>
          <p:nvSpPr>
            <p:cNvPr id="20542" name="Text Box 104"/>
            <p:cNvSpPr txBox="1">
              <a:spLocks noChangeArrowheads="1"/>
            </p:cNvSpPr>
            <p:nvPr/>
          </p:nvSpPr>
          <p:spPr bwMode="auto">
            <a:xfrm>
              <a:off x="3878" y="2473"/>
              <a:ext cx="2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C</a:t>
              </a:r>
            </a:p>
          </p:txBody>
        </p:sp>
        <p:sp>
          <p:nvSpPr>
            <p:cNvPr id="20543" name="Text Box 105"/>
            <p:cNvSpPr txBox="1">
              <a:spLocks noChangeArrowheads="1"/>
            </p:cNvSpPr>
            <p:nvPr/>
          </p:nvSpPr>
          <p:spPr bwMode="auto">
            <a:xfrm>
              <a:off x="3833" y="1389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D</a:t>
              </a:r>
            </a:p>
          </p:txBody>
        </p:sp>
        <p:sp>
          <p:nvSpPr>
            <p:cNvPr id="20544" name="Text Box 106"/>
            <p:cNvSpPr txBox="1">
              <a:spLocks noChangeArrowheads="1"/>
            </p:cNvSpPr>
            <p:nvPr/>
          </p:nvSpPr>
          <p:spPr bwMode="auto">
            <a:xfrm>
              <a:off x="2835" y="2292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E</a:t>
              </a:r>
            </a:p>
          </p:txBody>
        </p:sp>
        <p:sp>
          <p:nvSpPr>
            <p:cNvPr id="20545" name="Text Box 107"/>
            <p:cNvSpPr txBox="1">
              <a:spLocks noChangeArrowheads="1"/>
            </p:cNvSpPr>
            <p:nvPr/>
          </p:nvSpPr>
          <p:spPr bwMode="auto">
            <a:xfrm>
              <a:off x="2018" y="1706"/>
              <a:ext cx="1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F</a:t>
              </a:r>
            </a:p>
          </p:txBody>
        </p:sp>
        <p:sp>
          <p:nvSpPr>
            <p:cNvPr id="20546" name="Text Box 108"/>
            <p:cNvSpPr txBox="1">
              <a:spLocks noChangeArrowheads="1"/>
            </p:cNvSpPr>
            <p:nvPr/>
          </p:nvSpPr>
          <p:spPr bwMode="auto">
            <a:xfrm>
              <a:off x="1952" y="2110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a</a:t>
              </a:r>
            </a:p>
          </p:txBody>
        </p:sp>
        <p:sp>
          <p:nvSpPr>
            <p:cNvPr id="20547" name="Text Box 109"/>
            <p:cNvSpPr txBox="1">
              <a:spLocks noChangeArrowheads="1"/>
            </p:cNvSpPr>
            <p:nvPr/>
          </p:nvSpPr>
          <p:spPr bwMode="auto">
            <a:xfrm>
              <a:off x="3878" y="2115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d</a:t>
              </a:r>
            </a:p>
          </p:txBody>
        </p:sp>
        <p:sp>
          <p:nvSpPr>
            <p:cNvPr id="20548" name="Text Box 110"/>
            <p:cNvSpPr txBox="1">
              <a:spLocks noChangeArrowheads="1"/>
            </p:cNvSpPr>
            <p:nvPr/>
          </p:nvSpPr>
          <p:spPr bwMode="auto">
            <a:xfrm>
              <a:off x="2402" y="2110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b</a:t>
              </a:r>
            </a:p>
          </p:txBody>
        </p:sp>
        <p:sp>
          <p:nvSpPr>
            <p:cNvPr id="20549" name="Text Box 111"/>
            <p:cNvSpPr txBox="1">
              <a:spLocks noChangeArrowheads="1"/>
            </p:cNvSpPr>
            <p:nvPr/>
          </p:nvSpPr>
          <p:spPr bwMode="auto">
            <a:xfrm>
              <a:off x="3152" y="2115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c</a:t>
              </a:r>
            </a:p>
          </p:txBody>
        </p:sp>
        <p:sp>
          <p:nvSpPr>
            <p:cNvPr id="20550" name="Text Box 112"/>
            <p:cNvSpPr txBox="1">
              <a:spLocks noChangeArrowheads="1"/>
            </p:cNvSpPr>
            <p:nvPr/>
          </p:nvSpPr>
          <p:spPr bwMode="auto">
            <a:xfrm>
              <a:off x="3969" y="1888"/>
              <a:ext cx="7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Scan line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Filling Polygons</a:t>
            </a:r>
          </a:p>
        </p:txBody>
      </p:sp>
      <p:grpSp>
        <p:nvGrpSpPr>
          <p:cNvPr id="21507" name="Group 439"/>
          <p:cNvGrpSpPr>
            <a:grpSpLocks/>
          </p:cNvGrpSpPr>
          <p:nvPr/>
        </p:nvGrpSpPr>
        <p:grpSpPr bwMode="auto">
          <a:xfrm>
            <a:off x="627063" y="2027238"/>
            <a:ext cx="7888287" cy="4000500"/>
            <a:chOff x="395" y="1277"/>
            <a:chExt cx="4969" cy="2520"/>
          </a:xfrm>
        </p:grpSpPr>
        <p:sp>
          <p:nvSpPr>
            <p:cNvPr id="21508" name="Freeform 15"/>
            <p:cNvSpPr>
              <a:spLocks/>
            </p:cNvSpPr>
            <p:nvPr/>
          </p:nvSpPr>
          <p:spPr bwMode="auto">
            <a:xfrm>
              <a:off x="395" y="3612"/>
              <a:ext cx="136" cy="136"/>
            </a:xfrm>
            <a:custGeom>
              <a:avLst/>
              <a:gdLst>
                <a:gd name="T0" fmla="*/ 0 w 136"/>
                <a:gd name="T1" fmla="*/ 66 h 136"/>
                <a:gd name="T2" fmla="*/ 7 w 136"/>
                <a:gd name="T3" fmla="*/ 31 h 136"/>
                <a:gd name="T4" fmla="*/ 35 w 136"/>
                <a:gd name="T5" fmla="*/ 8 h 136"/>
                <a:gd name="T6" fmla="*/ 66 w 136"/>
                <a:gd name="T7" fmla="*/ 0 h 136"/>
                <a:gd name="T8" fmla="*/ 101 w 136"/>
                <a:gd name="T9" fmla="*/ 8 h 136"/>
                <a:gd name="T10" fmla="*/ 128 w 136"/>
                <a:gd name="T11" fmla="*/ 31 h 136"/>
                <a:gd name="T12" fmla="*/ 136 w 136"/>
                <a:gd name="T13" fmla="*/ 66 h 136"/>
                <a:gd name="T14" fmla="*/ 128 w 136"/>
                <a:gd name="T15" fmla="*/ 101 h 136"/>
                <a:gd name="T16" fmla="*/ 101 w 136"/>
                <a:gd name="T17" fmla="*/ 129 h 136"/>
                <a:gd name="T18" fmla="*/ 66 w 136"/>
                <a:gd name="T19" fmla="*/ 136 h 136"/>
                <a:gd name="T20" fmla="*/ 35 w 136"/>
                <a:gd name="T21" fmla="*/ 129 h 136"/>
                <a:gd name="T22" fmla="*/ 7 w 136"/>
                <a:gd name="T23" fmla="*/ 101 h 136"/>
                <a:gd name="T24" fmla="*/ 0 w 136"/>
                <a:gd name="T25" fmla="*/ 6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36">
                  <a:moveTo>
                    <a:pt x="0" y="66"/>
                  </a:moveTo>
                  <a:lnTo>
                    <a:pt x="7" y="31"/>
                  </a:lnTo>
                  <a:lnTo>
                    <a:pt x="35" y="8"/>
                  </a:lnTo>
                  <a:lnTo>
                    <a:pt x="66" y="0"/>
                  </a:lnTo>
                  <a:lnTo>
                    <a:pt x="101" y="8"/>
                  </a:lnTo>
                  <a:lnTo>
                    <a:pt x="128" y="31"/>
                  </a:lnTo>
                  <a:lnTo>
                    <a:pt x="136" y="66"/>
                  </a:lnTo>
                  <a:lnTo>
                    <a:pt x="128" y="101"/>
                  </a:lnTo>
                  <a:lnTo>
                    <a:pt x="101" y="129"/>
                  </a:lnTo>
                  <a:lnTo>
                    <a:pt x="66" y="136"/>
                  </a:lnTo>
                  <a:lnTo>
                    <a:pt x="35" y="129"/>
                  </a:lnTo>
                  <a:lnTo>
                    <a:pt x="7" y="101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09" name="Group 437"/>
            <p:cNvGrpSpPr>
              <a:grpSpLocks/>
            </p:cNvGrpSpPr>
            <p:nvPr/>
          </p:nvGrpSpPr>
          <p:grpSpPr bwMode="auto">
            <a:xfrm>
              <a:off x="2978" y="1277"/>
              <a:ext cx="2386" cy="2108"/>
              <a:chOff x="2978" y="1277"/>
              <a:chExt cx="2386" cy="2108"/>
            </a:xfrm>
          </p:grpSpPr>
          <p:sp>
            <p:nvSpPr>
              <p:cNvPr id="21720" name="Line 28"/>
              <p:cNvSpPr>
                <a:spLocks noChangeShapeType="1"/>
              </p:cNvSpPr>
              <p:nvPr/>
            </p:nvSpPr>
            <p:spPr bwMode="auto">
              <a:xfrm>
                <a:off x="3963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1" name="Freeform 29"/>
              <p:cNvSpPr>
                <a:spLocks/>
              </p:cNvSpPr>
              <p:nvPr/>
            </p:nvSpPr>
            <p:spPr bwMode="auto">
              <a:xfrm>
                <a:off x="3332" y="1771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9 w 136"/>
                  <a:gd name="T11" fmla="*/ 35 h 136"/>
                  <a:gd name="T12" fmla="*/ 136 w 136"/>
                  <a:gd name="T13" fmla="*/ 70 h 136"/>
                  <a:gd name="T14" fmla="*/ 129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9" y="35"/>
                    </a:lnTo>
                    <a:lnTo>
                      <a:pt x="136" y="70"/>
                    </a:lnTo>
                    <a:lnTo>
                      <a:pt x="129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2" name="Freeform 30"/>
              <p:cNvSpPr>
                <a:spLocks/>
              </p:cNvSpPr>
              <p:nvPr/>
            </p:nvSpPr>
            <p:spPr bwMode="auto">
              <a:xfrm>
                <a:off x="3332" y="1771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9 w 136"/>
                  <a:gd name="T11" fmla="*/ 35 h 136"/>
                  <a:gd name="T12" fmla="*/ 136 w 136"/>
                  <a:gd name="T13" fmla="*/ 70 h 136"/>
                  <a:gd name="T14" fmla="*/ 129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9" y="35"/>
                    </a:lnTo>
                    <a:lnTo>
                      <a:pt x="136" y="70"/>
                    </a:lnTo>
                    <a:lnTo>
                      <a:pt x="129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3" name="Freeform 31"/>
              <p:cNvSpPr>
                <a:spLocks/>
              </p:cNvSpPr>
              <p:nvPr/>
            </p:nvSpPr>
            <p:spPr bwMode="auto">
              <a:xfrm>
                <a:off x="3332" y="191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8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9 w 136"/>
                  <a:gd name="T11" fmla="*/ 35 h 140"/>
                  <a:gd name="T12" fmla="*/ 136 w 136"/>
                  <a:gd name="T13" fmla="*/ 70 h 140"/>
                  <a:gd name="T14" fmla="*/ 129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8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6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4" name="Freeform 32"/>
              <p:cNvSpPr>
                <a:spLocks/>
              </p:cNvSpPr>
              <p:nvPr/>
            </p:nvSpPr>
            <p:spPr bwMode="auto">
              <a:xfrm>
                <a:off x="3332" y="191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8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9 w 136"/>
                  <a:gd name="T11" fmla="*/ 35 h 140"/>
                  <a:gd name="T12" fmla="*/ 136 w 136"/>
                  <a:gd name="T13" fmla="*/ 70 h 140"/>
                  <a:gd name="T14" fmla="*/ 129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8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6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5" name="Freeform 33"/>
              <p:cNvSpPr>
                <a:spLocks/>
              </p:cNvSpPr>
              <p:nvPr/>
            </p:nvSpPr>
            <p:spPr bwMode="auto">
              <a:xfrm>
                <a:off x="3472" y="219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6" name="Freeform 34"/>
              <p:cNvSpPr>
                <a:spLocks/>
              </p:cNvSpPr>
              <p:nvPr/>
            </p:nvSpPr>
            <p:spPr bwMode="auto">
              <a:xfrm>
                <a:off x="3472" y="219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7" name="Freeform 35"/>
              <p:cNvSpPr>
                <a:spLocks/>
              </p:cNvSpPr>
              <p:nvPr/>
            </p:nvSpPr>
            <p:spPr bwMode="auto">
              <a:xfrm>
                <a:off x="3472" y="2331"/>
                <a:ext cx="137" cy="136"/>
              </a:xfrm>
              <a:custGeom>
                <a:avLst/>
                <a:gdLst>
                  <a:gd name="T0" fmla="*/ 0 w 137"/>
                  <a:gd name="T1" fmla="*/ 70 h 136"/>
                  <a:gd name="T2" fmla="*/ 8 w 137"/>
                  <a:gd name="T3" fmla="*/ 35 h 136"/>
                  <a:gd name="T4" fmla="*/ 35 w 137"/>
                  <a:gd name="T5" fmla="*/ 7 h 136"/>
                  <a:gd name="T6" fmla="*/ 70 w 137"/>
                  <a:gd name="T7" fmla="*/ 0 h 136"/>
                  <a:gd name="T8" fmla="*/ 105 w 137"/>
                  <a:gd name="T9" fmla="*/ 7 h 136"/>
                  <a:gd name="T10" fmla="*/ 129 w 137"/>
                  <a:gd name="T11" fmla="*/ 35 h 136"/>
                  <a:gd name="T12" fmla="*/ 137 w 137"/>
                  <a:gd name="T13" fmla="*/ 70 h 136"/>
                  <a:gd name="T14" fmla="*/ 129 w 137"/>
                  <a:gd name="T15" fmla="*/ 101 h 136"/>
                  <a:gd name="T16" fmla="*/ 105 w 137"/>
                  <a:gd name="T17" fmla="*/ 128 h 136"/>
                  <a:gd name="T18" fmla="*/ 70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8" name="Freeform 36"/>
              <p:cNvSpPr>
                <a:spLocks/>
              </p:cNvSpPr>
              <p:nvPr/>
            </p:nvSpPr>
            <p:spPr bwMode="auto">
              <a:xfrm>
                <a:off x="3472" y="2331"/>
                <a:ext cx="137" cy="136"/>
              </a:xfrm>
              <a:custGeom>
                <a:avLst/>
                <a:gdLst>
                  <a:gd name="T0" fmla="*/ 0 w 137"/>
                  <a:gd name="T1" fmla="*/ 70 h 136"/>
                  <a:gd name="T2" fmla="*/ 8 w 137"/>
                  <a:gd name="T3" fmla="*/ 35 h 136"/>
                  <a:gd name="T4" fmla="*/ 35 w 137"/>
                  <a:gd name="T5" fmla="*/ 7 h 136"/>
                  <a:gd name="T6" fmla="*/ 70 w 137"/>
                  <a:gd name="T7" fmla="*/ 0 h 136"/>
                  <a:gd name="T8" fmla="*/ 105 w 137"/>
                  <a:gd name="T9" fmla="*/ 7 h 136"/>
                  <a:gd name="T10" fmla="*/ 129 w 137"/>
                  <a:gd name="T11" fmla="*/ 35 h 136"/>
                  <a:gd name="T12" fmla="*/ 137 w 137"/>
                  <a:gd name="T13" fmla="*/ 70 h 136"/>
                  <a:gd name="T14" fmla="*/ 129 w 137"/>
                  <a:gd name="T15" fmla="*/ 101 h 136"/>
                  <a:gd name="T16" fmla="*/ 105 w 137"/>
                  <a:gd name="T17" fmla="*/ 128 h 136"/>
                  <a:gd name="T18" fmla="*/ 70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9" name="Freeform 37"/>
              <p:cNvSpPr>
                <a:spLocks/>
              </p:cNvSpPr>
              <p:nvPr/>
            </p:nvSpPr>
            <p:spPr bwMode="auto">
              <a:xfrm>
                <a:off x="3612" y="2611"/>
                <a:ext cx="137" cy="136"/>
              </a:xfrm>
              <a:custGeom>
                <a:avLst/>
                <a:gdLst>
                  <a:gd name="T0" fmla="*/ 0 w 137"/>
                  <a:gd name="T1" fmla="*/ 70 h 136"/>
                  <a:gd name="T2" fmla="*/ 8 w 137"/>
                  <a:gd name="T3" fmla="*/ 35 h 136"/>
                  <a:gd name="T4" fmla="*/ 35 w 137"/>
                  <a:gd name="T5" fmla="*/ 7 h 136"/>
                  <a:gd name="T6" fmla="*/ 70 w 137"/>
                  <a:gd name="T7" fmla="*/ 0 h 136"/>
                  <a:gd name="T8" fmla="*/ 105 w 137"/>
                  <a:gd name="T9" fmla="*/ 7 h 136"/>
                  <a:gd name="T10" fmla="*/ 129 w 137"/>
                  <a:gd name="T11" fmla="*/ 35 h 136"/>
                  <a:gd name="T12" fmla="*/ 137 w 137"/>
                  <a:gd name="T13" fmla="*/ 70 h 136"/>
                  <a:gd name="T14" fmla="*/ 129 w 137"/>
                  <a:gd name="T15" fmla="*/ 101 h 136"/>
                  <a:gd name="T16" fmla="*/ 105 w 137"/>
                  <a:gd name="T17" fmla="*/ 128 h 136"/>
                  <a:gd name="T18" fmla="*/ 70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0" name="Freeform 38"/>
              <p:cNvSpPr>
                <a:spLocks/>
              </p:cNvSpPr>
              <p:nvPr/>
            </p:nvSpPr>
            <p:spPr bwMode="auto">
              <a:xfrm>
                <a:off x="3612" y="2611"/>
                <a:ext cx="137" cy="136"/>
              </a:xfrm>
              <a:custGeom>
                <a:avLst/>
                <a:gdLst>
                  <a:gd name="T0" fmla="*/ 0 w 137"/>
                  <a:gd name="T1" fmla="*/ 70 h 136"/>
                  <a:gd name="T2" fmla="*/ 8 w 137"/>
                  <a:gd name="T3" fmla="*/ 35 h 136"/>
                  <a:gd name="T4" fmla="*/ 35 w 137"/>
                  <a:gd name="T5" fmla="*/ 7 h 136"/>
                  <a:gd name="T6" fmla="*/ 70 w 137"/>
                  <a:gd name="T7" fmla="*/ 0 h 136"/>
                  <a:gd name="T8" fmla="*/ 105 w 137"/>
                  <a:gd name="T9" fmla="*/ 7 h 136"/>
                  <a:gd name="T10" fmla="*/ 129 w 137"/>
                  <a:gd name="T11" fmla="*/ 35 h 136"/>
                  <a:gd name="T12" fmla="*/ 137 w 137"/>
                  <a:gd name="T13" fmla="*/ 70 h 136"/>
                  <a:gd name="T14" fmla="*/ 129 w 137"/>
                  <a:gd name="T15" fmla="*/ 101 h 136"/>
                  <a:gd name="T16" fmla="*/ 105 w 137"/>
                  <a:gd name="T17" fmla="*/ 128 h 136"/>
                  <a:gd name="T18" fmla="*/ 70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1" name="Freeform 39"/>
              <p:cNvSpPr>
                <a:spLocks/>
              </p:cNvSpPr>
              <p:nvPr/>
            </p:nvSpPr>
            <p:spPr bwMode="auto">
              <a:xfrm>
                <a:off x="3612" y="2755"/>
                <a:ext cx="137" cy="136"/>
              </a:xfrm>
              <a:custGeom>
                <a:avLst/>
                <a:gdLst>
                  <a:gd name="T0" fmla="*/ 0 w 137"/>
                  <a:gd name="T1" fmla="*/ 66 h 136"/>
                  <a:gd name="T2" fmla="*/ 8 w 137"/>
                  <a:gd name="T3" fmla="*/ 31 h 136"/>
                  <a:gd name="T4" fmla="*/ 35 w 137"/>
                  <a:gd name="T5" fmla="*/ 7 h 136"/>
                  <a:gd name="T6" fmla="*/ 70 w 137"/>
                  <a:gd name="T7" fmla="*/ 0 h 136"/>
                  <a:gd name="T8" fmla="*/ 105 w 137"/>
                  <a:gd name="T9" fmla="*/ 7 h 136"/>
                  <a:gd name="T10" fmla="*/ 129 w 137"/>
                  <a:gd name="T11" fmla="*/ 31 h 136"/>
                  <a:gd name="T12" fmla="*/ 137 w 137"/>
                  <a:gd name="T13" fmla="*/ 66 h 136"/>
                  <a:gd name="T14" fmla="*/ 129 w 137"/>
                  <a:gd name="T15" fmla="*/ 101 h 136"/>
                  <a:gd name="T16" fmla="*/ 105 w 137"/>
                  <a:gd name="T17" fmla="*/ 128 h 136"/>
                  <a:gd name="T18" fmla="*/ 70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9" y="31"/>
                    </a:lnTo>
                    <a:lnTo>
                      <a:pt x="137" y="66"/>
                    </a:lnTo>
                    <a:lnTo>
                      <a:pt x="129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2" name="Freeform 40"/>
              <p:cNvSpPr>
                <a:spLocks/>
              </p:cNvSpPr>
              <p:nvPr/>
            </p:nvSpPr>
            <p:spPr bwMode="auto">
              <a:xfrm>
                <a:off x="3612" y="2755"/>
                <a:ext cx="137" cy="136"/>
              </a:xfrm>
              <a:custGeom>
                <a:avLst/>
                <a:gdLst>
                  <a:gd name="T0" fmla="*/ 0 w 137"/>
                  <a:gd name="T1" fmla="*/ 66 h 136"/>
                  <a:gd name="T2" fmla="*/ 8 w 137"/>
                  <a:gd name="T3" fmla="*/ 31 h 136"/>
                  <a:gd name="T4" fmla="*/ 35 w 137"/>
                  <a:gd name="T5" fmla="*/ 7 h 136"/>
                  <a:gd name="T6" fmla="*/ 70 w 137"/>
                  <a:gd name="T7" fmla="*/ 0 h 136"/>
                  <a:gd name="T8" fmla="*/ 105 w 137"/>
                  <a:gd name="T9" fmla="*/ 7 h 136"/>
                  <a:gd name="T10" fmla="*/ 129 w 137"/>
                  <a:gd name="T11" fmla="*/ 31 h 136"/>
                  <a:gd name="T12" fmla="*/ 137 w 137"/>
                  <a:gd name="T13" fmla="*/ 66 h 136"/>
                  <a:gd name="T14" fmla="*/ 129 w 137"/>
                  <a:gd name="T15" fmla="*/ 101 h 136"/>
                  <a:gd name="T16" fmla="*/ 105 w 137"/>
                  <a:gd name="T17" fmla="*/ 128 h 136"/>
                  <a:gd name="T18" fmla="*/ 70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9" y="31"/>
                    </a:lnTo>
                    <a:lnTo>
                      <a:pt x="137" y="66"/>
                    </a:lnTo>
                    <a:lnTo>
                      <a:pt x="129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3" name="Freeform 41"/>
              <p:cNvSpPr>
                <a:spLocks/>
              </p:cNvSpPr>
              <p:nvPr/>
            </p:nvSpPr>
            <p:spPr bwMode="auto">
              <a:xfrm>
                <a:off x="4173" y="205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7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4" name="Freeform 42"/>
              <p:cNvSpPr>
                <a:spLocks/>
              </p:cNvSpPr>
              <p:nvPr/>
            </p:nvSpPr>
            <p:spPr bwMode="auto">
              <a:xfrm>
                <a:off x="4173" y="205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7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" name="Freeform 43"/>
              <p:cNvSpPr>
                <a:spLocks/>
              </p:cNvSpPr>
              <p:nvPr/>
            </p:nvSpPr>
            <p:spPr bwMode="auto">
              <a:xfrm>
                <a:off x="4453" y="3031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6" name="Freeform 44"/>
              <p:cNvSpPr>
                <a:spLocks/>
              </p:cNvSpPr>
              <p:nvPr/>
            </p:nvSpPr>
            <p:spPr bwMode="auto">
              <a:xfrm>
                <a:off x="4453" y="3031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7" name="Freeform 45"/>
              <p:cNvSpPr>
                <a:spLocks/>
              </p:cNvSpPr>
              <p:nvPr/>
            </p:nvSpPr>
            <p:spPr bwMode="auto">
              <a:xfrm>
                <a:off x="4453" y="2891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1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4 w 136"/>
                  <a:gd name="T11" fmla="*/ 35 h 136"/>
                  <a:gd name="T12" fmla="*/ 136 w 136"/>
                  <a:gd name="T13" fmla="*/ 70 h 136"/>
                  <a:gd name="T14" fmla="*/ 124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8 w 136"/>
                  <a:gd name="T23" fmla="*/ 101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1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8" y="10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8" name="Freeform 46"/>
              <p:cNvSpPr>
                <a:spLocks/>
              </p:cNvSpPr>
              <p:nvPr/>
            </p:nvSpPr>
            <p:spPr bwMode="auto">
              <a:xfrm>
                <a:off x="4453" y="2891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1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4 w 136"/>
                  <a:gd name="T11" fmla="*/ 35 h 136"/>
                  <a:gd name="T12" fmla="*/ 136 w 136"/>
                  <a:gd name="T13" fmla="*/ 70 h 136"/>
                  <a:gd name="T14" fmla="*/ 124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8 w 136"/>
                  <a:gd name="T23" fmla="*/ 101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1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8" y="101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9" name="Freeform 47"/>
              <p:cNvSpPr>
                <a:spLocks/>
              </p:cNvSpPr>
              <p:nvPr/>
            </p:nvSpPr>
            <p:spPr bwMode="auto">
              <a:xfrm>
                <a:off x="4593" y="2607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11 h 136"/>
                  <a:gd name="T6" fmla="*/ 70 w 136"/>
                  <a:gd name="T7" fmla="*/ 0 h 136"/>
                  <a:gd name="T8" fmla="*/ 105 w 136"/>
                  <a:gd name="T9" fmla="*/ 11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5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0" name="Freeform 48"/>
              <p:cNvSpPr>
                <a:spLocks/>
              </p:cNvSpPr>
              <p:nvPr/>
            </p:nvSpPr>
            <p:spPr bwMode="auto">
              <a:xfrm>
                <a:off x="4593" y="2607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11 h 136"/>
                  <a:gd name="T6" fmla="*/ 70 w 136"/>
                  <a:gd name="T7" fmla="*/ 0 h 136"/>
                  <a:gd name="T8" fmla="*/ 105 w 136"/>
                  <a:gd name="T9" fmla="*/ 11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5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1" name="Freeform 49"/>
              <p:cNvSpPr>
                <a:spLocks/>
              </p:cNvSpPr>
              <p:nvPr/>
            </p:nvSpPr>
            <p:spPr bwMode="auto">
              <a:xfrm>
                <a:off x="4733" y="233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8 w 136"/>
                  <a:gd name="T3" fmla="*/ 35 h 140"/>
                  <a:gd name="T4" fmla="*/ 31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5 w 136"/>
                  <a:gd name="T11" fmla="*/ 35 h 140"/>
                  <a:gd name="T12" fmla="*/ 136 w 136"/>
                  <a:gd name="T13" fmla="*/ 70 h 140"/>
                  <a:gd name="T14" fmla="*/ 125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1 w 136"/>
                  <a:gd name="T21" fmla="*/ 128 h 140"/>
                  <a:gd name="T22" fmla="*/ 8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5" y="35"/>
                    </a:lnTo>
                    <a:lnTo>
                      <a:pt x="136" y="70"/>
                    </a:lnTo>
                    <a:lnTo>
                      <a:pt x="125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1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2" name="Freeform 50"/>
              <p:cNvSpPr>
                <a:spLocks/>
              </p:cNvSpPr>
              <p:nvPr/>
            </p:nvSpPr>
            <p:spPr bwMode="auto">
              <a:xfrm>
                <a:off x="4733" y="233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8 w 136"/>
                  <a:gd name="T3" fmla="*/ 35 h 140"/>
                  <a:gd name="T4" fmla="*/ 31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5 w 136"/>
                  <a:gd name="T11" fmla="*/ 35 h 140"/>
                  <a:gd name="T12" fmla="*/ 136 w 136"/>
                  <a:gd name="T13" fmla="*/ 70 h 140"/>
                  <a:gd name="T14" fmla="*/ 125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1 w 136"/>
                  <a:gd name="T21" fmla="*/ 128 h 140"/>
                  <a:gd name="T22" fmla="*/ 8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5" y="35"/>
                    </a:lnTo>
                    <a:lnTo>
                      <a:pt x="136" y="70"/>
                    </a:lnTo>
                    <a:lnTo>
                      <a:pt x="125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1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3" name="Freeform 51"/>
              <p:cNvSpPr>
                <a:spLocks/>
              </p:cNvSpPr>
              <p:nvPr/>
            </p:nvSpPr>
            <p:spPr bwMode="auto">
              <a:xfrm>
                <a:off x="4873" y="205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1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5 w 136"/>
                  <a:gd name="T11" fmla="*/ 31 h 136"/>
                  <a:gd name="T12" fmla="*/ 136 w 136"/>
                  <a:gd name="T13" fmla="*/ 66 h 136"/>
                  <a:gd name="T14" fmla="*/ 125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1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5" y="31"/>
                    </a:lnTo>
                    <a:lnTo>
                      <a:pt x="136" y="66"/>
                    </a:lnTo>
                    <a:lnTo>
                      <a:pt x="125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4" name="Freeform 52"/>
              <p:cNvSpPr>
                <a:spLocks/>
              </p:cNvSpPr>
              <p:nvPr/>
            </p:nvSpPr>
            <p:spPr bwMode="auto">
              <a:xfrm>
                <a:off x="4873" y="205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1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5 w 136"/>
                  <a:gd name="T11" fmla="*/ 31 h 136"/>
                  <a:gd name="T12" fmla="*/ 136 w 136"/>
                  <a:gd name="T13" fmla="*/ 66 h 136"/>
                  <a:gd name="T14" fmla="*/ 125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1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5" y="31"/>
                    </a:lnTo>
                    <a:lnTo>
                      <a:pt x="136" y="66"/>
                    </a:lnTo>
                    <a:lnTo>
                      <a:pt x="125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5" name="Line 53"/>
              <p:cNvSpPr>
                <a:spLocks noChangeShapeType="1"/>
              </p:cNvSpPr>
              <p:nvPr/>
            </p:nvSpPr>
            <p:spPr bwMode="auto">
              <a:xfrm>
                <a:off x="2982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6" name="Line 54"/>
              <p:cNvSpPr>
                <a:spLocks noChangeShapeType="1"/>
              </p:cNvSpPr>
              <p:nvPr/>
            </p:nvSpPr>
            <p:spPr bwMode="auto">
              <a:xfrm>
                <a:off x="3122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7" name="Line 55"/>
              <p:cNvSpPr>
                <a:spLocks noChangeShapeType="1"/>
              </p:cNvSpPr>
              <p:nvPr/>
            </p:nvSpPr>
            <p:spPr bwMode="auto">
              <a:xfrm>
                <a:off x="3262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8" name="Line 56"/>
              <p:cNvSpPr>
                <a:spLocks noChangeShapeType="1"/>
              </p:cNvSpPr>
              <p:nvPr/>
            </p:nvSpPr>
            <p:spPr bwMode="auto">
              <a:xfrm>
                <a:off x="3402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9" name="Line 57"/>
              <p:cNvSpPr>
                <a:spLocks noChangeShapeType="1"/>
              </p:cNvSpPr>
              <p:nvPr/>
            </p:nvSpPr>
            <p:spPr bwMode="auto">
              <a:xfrm>
                <a:off x="3542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0" name="Line 58"/>
              <p:cNvSpPr>
                <a:spLocks noChangeShapeType="1"/>
              </p:cNvSpPr>
              <p:nvPr/>
            </p:nvSpPr>
            <p:spPr bwMode="auto">
              <a:xfrm>
                <a:off x="3682" y="1277"/>
                <a:ext cx="1" cy="2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1" name="Line 59"/>
              <p:cNvSpPr>
                <a:spLocks noChangeShapeType="1"/>
              </p:cNvSpPr>
              <p:nvPr/>
            </p:nvSpPr>
            <p:spPr bwMode="auto">
              <a:xfrm>
                <a:off x="3823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2" name="Line 60"/>
              <p:cNvSpPr>
                <a:spLocks noChangeShapeType="1"/>
              </p:cNvSpPr>
              <p:nvPr/>
            </p:nvSpPr>
            <p:spPr bwMode="auto">
              <a:xfrm>
                <a:off x="4103" y="1277"/>
                <a:ext cx="1" cy="2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3" name="Line 61"/>
              <p:cNvSpPr>
                <a:spLocks noChangeShapeType="1"/>
              </p:cNvSpPr>
              <p:nvPr/>
            </p:nvSpPr>
            <p:spPr bwMode="auto">
              <a:xfrm>
                <a:off x="4243" y="1277"/>
                <a:ext cx="1" cy="2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4" name="Line 62"/>
              <p:cNvSpPr>
                <a:spLocks noChangeShapeType="1"/>
              </p:cNvSpPr>
              <p:nvPr/>
            </p:nvSpPr>
            <p:spPr bwMode="auto">
              <a:xfrm>
                <a:off x="4383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5" name="Line 63"/>
              <p:cNvSpPr>
                <a:spLocks noChangeShapeType="1"/>
              </p:cNvSpPr>
              <p:nvPr/>
            </p:nvSpPr>
            <p:spPr bwMode="auto">
              <a:xfrm>
                <a:off x="4523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6" name="Line 64"/>
              <p:cNvSpPr>
                <a:spLocks noChangeShapeType="1"/>
              </p:cNvSpPr>
              <p:nvPr/>
            </p:nvSpPr>
            <p:spPr bwMode="auto">
              <a:xfrm>
                <a:off x="4663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7" name="Line 65"/>
              <p:cNvSpPr>
                <a:spLocks noChangeShapeType="1"/>
              </p:cNvSpPr>
              <p:nvPr/>
            </p:nvSpPr>
            <p:spPr bwMode="auto">
              <a:xfrm>
                <a:off x="4803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8" name="Line 66"/>
              <p:cNvSpPr>
                <a:spLocks noChangeShapeType="1"/>
              </p:cNvSpPr>
              <p:nvPr/>
            </p:nvSpPr>
            <p:spPr bwMode="auto">
              <a:xfrm>
                <a:off x="4943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9" name="Line 67"/>
              <p:cNvSpPr>
                <a:spLocks noChangeShapeType="1"/>
              </p:cNvSpPr>
              <p:nvPr/>
            </p:nvSpPr>
            <p:spPr bwMode="auto">
              <a:xfrm>
                <a:off x="5083" y="1277"/>
                <a:ext cx="1" cy="2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0" name="Line 68"/>
              <p:cNvSpPr>
                <a:spLocks noChangeShapeType="1"/>
              </p:cNvSpPr>
              <p:nvPr/>
            </p:nvSpPr>
            <p:spPr bwMode="auto">
              <a:xfrm>
                <a:off x="2978" y="1281"/>
                <a:ext cx="23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1" name="Line 69"/>
              <p:cNvSpPr>
                <a:spLocks noChangeShapeType="1"/>
              </p:cNvSpPr>
              <p:nvPr/>
            </p:nvSpPr>
            <p:spPr bwMode="auto">
              <a:xfrm>
                <a:off x="2978" y="1421"/>
                <a:ext cx="23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2" name="Line 70"/>
              <p:cNvSpPr>
                <a:spLocks noChangeShapeType="1"/>
              </p:cNvSpPr>
              <p:nvPr/>
            </p:nvSpPr>
            <p:spPr bwMode="auto">
              <a:xfrm>
                <a:off x="2978" y="1561"/>
                <a:ext cx="23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3" name="Line 71"/>
              <p:cNvSpPr>
                <a:spLocks noChangeShapeType="1"/>
              </p:cNvSpPr>
              <p:nvPr/>
            </p:nvSpPr>
            <p:spPr bwMode="auto">
              <a:xfrm>
                <a:off x="2978" y="1701"/>
                <a:ext cx="237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4" name="Line 72"/>
              <p:cNvSpPr>
                <a:spLocks noChangeShapeType="1"/>
              </p:cNvSpPr>
              <p:nvPr/>
            </p:nvSpPr>
            <p:spPr bwMode="auto">
              <a:xfrm>
                <a:off x="2978" y="1841"/>
                <a:ext cx="23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5" name="Line 73"/>
              <p:cNvSpPr>
                <a:spLocks noChangeShapeType="1"/>
              </p:cNvSpPr>
              <p:nvPr/>
            </p:nvSpPr>
            <p:spPr bwMode="auto">
              <a:xfrm>
                <a:off x="2978" y="1981"/>
                <a:ext cx="23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6" name="Line 74"/>
              <p:cNvSpPr>
                <a:spLocks noChangeShapeType="1"/>
              </p:cNvSpPr>
              <p:nvPr/>
            </p:nvSpPr>
            <p:spPr bwMode="auto">
              <a:xfrm>
                <a:off x="2978" y="2121"/>
                <a:ext cx="23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7" name="Line 75"/>
              <p:cNvSpPr>
                <a:spLocks noChangeShapeType="1"/>
              </p:cNvSpPr>
              <p:nvPr/>
            </p:nvSpPr>
            <p:spPr bwMode="auto">
              <a:xfrm>
                <a:off x="2978" y="2261"/>
                <a:ext cx="237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8" name="Line 76"/>
              <p:cNvSpPr>
                <a:spLocks noChangeShapeType="1"/>
              </p:cNvSpPr>
              <p:nvPr/>
            </p:nvSpPr>
            <p:spPr bwMode="auto">
              <a:xfrm>
                <a:off x="2978" y="2401"/>
                <a:ext cx="237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9" name="Line 77"/>
              <p:cNvSpPr>
                <a:spLocks noChangeShapeType="1"/>
              </p:cNvSpPr>
              <p:nvPr/>
            </p:nvSpPr>
            <p:spPr bwMode="auto">
              <a:xfrm>
                <a:off x="2978" y="2541"/>
                <a:ext cx="23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0" name="Line 78"/>
              <p:cNvSpPr>
                <a:spLocks noChangeShapeType="1"/>
              </p:cNvSpPr>
              <p:nvPr/>
            </p:nvSpPr>
            <p:spPr bwMode="auto">
              <a:xfrm>
                <a:off x="2978" y="2681"/>
                <a:ext cx="23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1" name="Line 79"/>
              <p:cNvSpPr>
                <a:spLocks noChangeShapeType="1"/>
              </p:cNvSpPr>
              <p:nvPr/>
            </p:nvSpPr>
            <p:spPr bwMode="auto">
              <a:xfrm>
                <a:off x="2978" y="2821"/>
                <a:ext cx="237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2" name="Line 80"/>
              <p:cNvSpPr>
                <a:spLocks noChangeShapeType="1"/>
              </p:cNvSpPr>
              <p:nvPr/>
            </p:nvSpPr>
            <p:spPr bwMode="auto">
              <a:xfrm>
                <a:off x="2978" y="2961"/>
                <a:ext cx="23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3" name="Line 81"/>
              <p:cNvSpPr>
                <a:spLocks noChangeShapeType="1"/>
              </p:cNvSpPr>
              <p:nvPr/>
            </p:nvSpPr>
            <p:spPr bwMode="auto">
              <a:xfrm>
                <a:off x="2978" y="3101"/>
                <a:ext cx="238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4" name="Line 82"/>
              <p:cNvSpPr>
                <a:spLocks noChangeShapeType="1"/>
              </p:cNvSpPr>
              <p:nvPr/>
            </p:nvSpPr>
            <p:spPr bwMode="auto">
              <a:xfrm>
                <a:off x="2978" y="3241"/>
                <a:ext cx="23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5" name="Line 83"/>
              <p:cNvSpPr>
                <a:spLocks noChangeShapeType="1"/>
              </p:cNvSpPr>
              <p:nvPr/>
            </p:nvSpPr>
            <p:spPr bwMode="auto">
              <a:xfrm>
                <a:off x="2978" y="3381"/>
                <a:ext cx="238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6" name="Line 84"/>
              <p:cNvSpPr>
                <a:spLocks noChangeShapeType="1"/>
              </p:cNvSpPr>
              <p:nvPr/>
            </p:nvSpPr>
            <p:spPr bwMode="auto">
              <a:xfrm>
                <a:off x="5223" y="1277"/>
                <a:ext cx="1" cy="2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7" name="Line 85"/>
              <p:cNvSpPr>
                <a:spLocks noChangeShapeType="1"/>
              </p:cNvSpPr>
              <p:nvPr/>
            </p:nvSpPr>
            <p:spPr bwMode="auto">
              <a:xfrm>
                <a:off x="5363" y="1277"/>
                <a:ext cx="1" cy="2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8" name="Freeform 86"/>
              <p:cNvSpPr>
                <a:spLocks/>
              </p:cNvSpPr>
              <p:nvPr/>
            </p:nvSpPr>
            <p:spPr bwMode="auto">
              <a:xfrm>
                <a:off x="3332" y="163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2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9 w 140"/>
                  <a:gd name="T11" fmla="*/ 35 h 140"/>
                  <a:gd name="T12" fmla="*/ 140 w 140"/>
                  <a:gd name="T13" fmla="*/ 70 h 140"/>
                  <a:gd name="T14" fmla="*/ 129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2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2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40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2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9" name="Freeform 87"/>
              <p:cNvSpPr>
                <a:spLocks/>
              </p:cNvSpPr>
              <p:nvPr/>
            </p:nvSpPr>
            <p:spPr bwMode="auto">
              <a:xfrm>
                <a:off x="3332" y="163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2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9 w 140"/>
                  <a:gd name="T11" fmla="*/ 35 h 140"/>
                  <a:gd name="T12" fmla="*/ 140 w 140"/>
                  <a:gd name="T13" fmla="*/ 70 h 140"/>
                  <a:gd name="T14" fmla="*/ 129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2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2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40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2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0" name="Freeform 88"/>
              <p:cNvSpPr>
                <a:spLocks/>
              </p:cNvSpPr>
              <p:nvPr/>
            </p:nvSpPr>
            <p:spPr bwMode="auto">
              <a:xfrm>
                <a:off x="3472" y="177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2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9 w 140"/>
                  <a:gd name="T11" fmla="*/ 35 h 140"/>
                  <a:gd name="T12" fmla="*/ 140 w 140"/>
                  <a:gd name="T13" fmla="*/ 70 h 140"/>
                  <a:gd name="T14" fmla="*/ 129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2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2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40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2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1" name="Freeform 89"/>
              <p:cNvSpPr>
                <a:spLocks/>
              </p:cNvSpPr>
              <p:nvPr/>
            </p:nvSpPr>
            <p:spPr bwMode="auto">
              <a:xfrm>
                <a:off x="3472" y="177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2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9 w 140"/>
                  <a:gd name="T11" fmla="*/ 35 h 140"/>
                  <a:gd name="T12" fmla="*/ 140 w 140"/>
                  <a:gd name="T13" fmla="*/ 70 h 140"/>
                  <a:gd name="T14" fmla="*/ 129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2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2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40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2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2" name="Freeform 90"/>
              <p:cNvSpPr>
                <a:spLocks/>
              </p:cNvSpPr>
              <p:nvPr/>
            </p:nvSpPr>
            <p:spPr bwMode="auto">
              <a:xfrm>
                <a:off x="3612" y="177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3" name="Freeform 91"/>
              <p:cNvSpPr>
                <a:spLocks/>
              </p:cNvSpPr>
              <p:nvPr/>
            </p:nvSpPr>
            <p:spPr bwMode="auto">
              <a:xfrm>
                <a:off x="3612" y="177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4" name="Freeform 92"/>
              <p:cNvSpPr>
                <a:spLocks/>
              </p:cNvSpPr>
              <p:nvPr/>
            </p:nvSpPr>
            <p:spPr bwMode="auto">
              <a:xfrm>
                <a:off x="3472" y="191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2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9 w 140"/>
                  <a:gd name="T11" fmla="*/ 35 h 140"/>
                  <a:gd name="T12" fmla="*/ 140 w 140"/>
                  <a:gd name="T13" fmla="*/ 70 h 140"/>
                  <a:gd name="T14" fmla="*/ 129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2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2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40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2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5" name="Freeform 93"/>
              <p:cNvSpPr>
                <a:spLocks/>
              </p:cNvSpPr>
              <p:nvPr/>
            </p:nvSpPr>
            <p:spPr bwMode="auto">
              <a:xfrm>
                <a:off x="3472" y="191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2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9 w 140"/>
                  <a:gd name="T11" fmla="*/ 35 h 140"/>
                  <a:gd name="T12" fmla="*/ 140 w 140"/>
                  <a:gd name="T13" fmla="*/ 70 h 140"/>
                  <a:gd name="T14" fmla="*/ 129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2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2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40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2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6" name="Freeform 94"/>
              <p:cNvSpPr>
                <a:spLocks/>
              </p:cNvSpPr>
              <p:nvPr/>
            </p:nvSpPr>
            <p:spPr bwMode="auto">
              <a:xfrm>
                <a:off x="3612" y="191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7" name="Freeform 95"/>
              <p:cNvSpPr>
                <a:spLocks/>
              </p:cNvSpPr>
              <p:nvPr/>
            </p:nvSpPr>
            <p:spPr bwMode="auto">
              <a:xfrm>
                <a:off x="3612" y="191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8" name="Freeform 96"/>
              <p:cNvSpPr>
                <a:spLocks/>
              </p:cNvSpPr>
              <p:nvPr/>
            </p:nvSpPr>
            <p:spPr bwMode="auto">
              <a:xfrm>
                <a:off x="3752" y="1911"/>
                <a:ext cx="137" cy="136"/>
              </a:xfrm>
              <a:custGeom>
                <a:avLst/>
                <a:gdLst>
                  <a:gd name="T0" fmla="*/ 0 w 137"/>
                  <a:gd name="T1" fmla="*/ 70 h 136"/>
                  <a:gd name="T2" fmla="*/ 8 w 137"/>
                  <a:gd name="T3" fmla="*/ 35 h 136"/>
                  <a:gd name="T4" fmla="*/ 35 w 137"/>
                  <a:gd name="T5" fmla="*/ 7 h 136"/>
                  <a:gd name="T6" fmla="*/ 71 w 137"/>
                  <a:gd name="T7" fmla="*/ 0 h 136"/>
                  <a:gd name="T8" fmla="*/ 106 w 137"/>
                  <a:gd name="T9" fmla="*/ 7 h 136"/>
                  <a:gd name="T10" fmla="*/ 129 w 137"/>
                  <a:gd name="T11" fmla="*/ 35 h 136"/>
                  <a:gd name="T12" fmla="*/ 137 w 137"/>
                  <a:gd name="T13" fmla="*/ 70 h 136"/>
                  <a:gd name="T14" fmla="*/ 129 w 137"/>
                  <a:gd name="T15" fmla="*/ 101 h 136"/>
                  <a:gd name="T16" fmla="*/ 106 w 137"/>
                  <a:gd name="T17" fmla="*/ 128 h 136"/>
                  <a:gd name="T18" fmla="*/ 71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7"/>
                    </a:lnTo>
                    <a:lnTo>
                      <a:pt x="71" y="0"/>
                    </a:lnTo>
                    <a:lnTo>
                      <a:pt x="106" y="7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1"/>
                    </a:lnTo>
                    <a:lnTo>
                      <a:pt x="106" y="128"/>
                    </a:lnTo>
                    <a:lnTo>
                      <a:pt x="71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9" name="Freeform 97"/>
              <p:cNvSpPr>
                <a:spLocks/>
              </p:cNvSpPr>
              <p:nvPr/>
            </p:nvSpPr>
            <p:spPr bwMode="auto">
              <a:xfrm>
                <a:off x="3752" y="1911"/>
                <a:ext cx="137" cy="136"/>
              </a:xfrm>
              <a:custGeom>
                <a:avLst/>
                <a:gdLst>
                  <a:gd name="T0" fmla="*/ 0 w 137"/>
                  <a:gd name="T1" fmla="*/ 70 h 136"/>
                  <a:gd name="T2" fmla="*/ 8 w 137"/>
                  <a:gd name="T3" fmla="*/ 35 h 136"/>
                  <a:gd name="T4" fmla="*/ 35 w 137"/>
                  <a:gd name="T5" fmla="*/ 7 h 136"/>
                  <a:gd name="T6" fmla="*/ 71 w 137"/>
                  <a:gd name="T7" fmla="*/ 0 h 136"/>
                  <a:gd name="T8" fmla="*/ 106 w 137"/>
                  <a:gd name="T9" fmla="*/ 7 h 136"/>
                  <a:gd name="T10" fmla="*/ 129 w 137"/>
                  <a:gd name="T11" fmla="*/ 35 h 136"/>
                  <a:gd name="T12" fmla="*/ 137 w 137"/>
                  <a:gd name="T13" fmla="*/ 70 h 136"/>
                  <a:gd name="T14" fmla="*/ 129 w 137"/>
                  <a:gd name="T15" fmla="*/ 101 h 136"/>
                  <a:gd name="T16" fmla="*/ 106 w 137"/>
                  <a:gd name="T17" fmla="*/ 128 h 136"/>
                  <a:gd name="T18" fmla="*/ 71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7"/>
                    </a:lnTo>
                    <a:lnTo>
                      <a:pt x="71" y="0"/>
                    </a:lnTo>
                    <a:lnTo>
                      <a:pt x="106" y="7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1"/>
                    </a:lnTo>
                    <a:lnTo>
                      <a:pt x="106" y="128"/>
                    </a:lnTo>
                    <a:lnTo>
                      <a:pt x="71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0" name="Freeform 98"/>
              <p:cNvSpPr>
                <a:spLocks/>
              </p:cNvSpPr>
              <p:nvPr/>
            </p:nvSpPr>
            <p:spPr bwMode="auto">
              <a:xfrm>
                <a:off x="3893" y="205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1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8 w 140"/>
                  <a:gd name="T11" fmla="*/ 35 h 140"/>
                  <a:gd name="T12" fmla="*/ 140 w 140"/>
                  <a:gd name="T13" fmla="*/ 70 h 140"/>
                  <a:gd name="T14" fmla="*/ 128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1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1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40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1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1" name="Freeform 99"/>
              <p:cNvSpPr>
                <a:spLocks/>
              </p:cNvSpPr>
              <p:nvPr/>
            </p:nvSpPr>
            <p:spPr bwMode="auto">
              <a:xfrm>
                <a:off x="3893" y="205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1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8 w 140"/>
                  <a:gd name="T11" fmla="*/ 35 h 140"/>
                  <a:gd name="T12" fmla="*/ 140 w 140"/>
                  <a:gd name="T13" fmla="*/ 70 h 140"/>
                  <a:gd name="T14" fmla="*/ 128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1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1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40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1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2" name="Freeform 100"/>
              <p:cNvSpPr>
                <a:spLocks/>
              </p:cNvSpPr>
              <p:nvPr/>
            </p:nvSpPr>
            <p:spPr bwMode="auto">
              <a:xfrm>
                <a:off x="3893" y="1911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7 w 136"/>
                  <a:gd name="T3" fmla="*/ 35 h 136"/>
                  <a:gd name="T4" fmla="*/ 31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4 w 136"/>
                  <a:gd name="T11" fmla="*/ 35 h 136"/>
                  <a:gd name="T12" fmla="*/ 136 w 136"/>
                  <a:gd name="T13" fmla="*/ 70 h 136"/>
                  <a:gd name="T14" fmla="*/ 124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7 w 136"/>
                  <a:gd name="T23" fmla="*/ 101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7" y="35"/>
                    </a:lnTo>
                    <a:lnTo>
                      <a:pt x="31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7" y="10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3" name="Freeform 101"/>
              <p:cNvSpPr>
                <a:spLocks/>
              </p:cNvSpPr>
              <p:nvPr/>
            </p:nvSpPr>
            <p:spPr bwMode="auto">
              <a:xfrm>
                <a:off x="3893" y="1911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7 w 136"/>
                  <a:gd name="T3" fmla="*/ 35 h 136"/>
                  <a:gd name="T4" fmla="*/ 31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4 w 136"/>
                  <a:gd name="T11" fmla="*/ 35 h 136"/>
                  <a:gd name="T12" fmla="*/ 136 w 136"/>
                  <a:gd name="T13" fmla="*/ 70 h 136"/>
                  <a:gd name="T14" fmla="*/ 124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7 w 136"/>
                  <a:gd name="T23" fmla="*/ 101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7" y="35"/>
                    </a:lnTo>
                    <a:lnTo>
                      <a:pt x="31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7" y="101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4" name="Freeform 102"/>
              <p:cNvSpPr>
                <a:spLocks/>
              </p:cNvSpPr>
              <p:nvPr/>
            </p:nvSpPr>
            <p:spPr bwMode="auto">
              <a:xfrm>
                <a:off x="3472" y="205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5" name="Freeform 103"/>
              <p:cNvSpPr>
                <a:spLocks/>
              </p:cNvSpPr>
              <p:nvPr/>
            </p:nvSpPr>
            <p:spPr bwMode="auto">
              <a:xfrm>
                <a:off x="3472" y="205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6" name="Freeform 104"/>
              <p:cNvSpPr>
                <a:spLocks/>
              </p:cNvSpPr>
              <p:nvPr/>
            </p:nvSpPr>
            <p:spPr bwMode="auto">
              <a:xfrm>
                <a:off x="3612" y="205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2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9 w 140"/>
                  <a:gd name="T11" fmla="*/ 35 h 140"/>
                  <a:gd name="T12" fmla="*/ 140 w 140"/>
                  <a:gd name="T13" fmla="*/ 70 h 140"/>
                  <a:gd name="T14" fmla="*/ 129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2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2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40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2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7" name="Freeform 105"/>
              <p:cNvSpPr>
                <a:spLocks/>
              </p:cNvSpPr>
              <p:nvPr/>
            </p:nvSpPr>
            <p:spPr bwMode="auto">
              <a:xfrm>
                <a:off x="3612" y="205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2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9 w 140"/>
                  <a:gd name="T11" fmla="*/ 35 h 140"/>
                  <a:gd name="T12" fmla="*/ 140 w 140"/>
                  <a:gd name="T13" fmla="*/ 70 h 140"/>
                  <a:gd name="T14" fmla="*/ 129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2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2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40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2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8" name="Freeform 106"/>
              <p:cNvSpPr>
                <a:spLocks/>
              </p:cNvSpPr>
              <p:nvPr/>
            </p:nvSpPr>
            <p:spPr bwMode="auto">
              <a:xfrm>
                <a:off x="3752" y="205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1 w 137"/>
                  <a:gd name="T7" fmla="*/ 0 h 140"/>
                  <a:gd name="T8" fmla="*/ 106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6 w 137"/>
                  <a:gd name="T17" fmla="*/ 128 h 140"/>
                  <a:gd name="T18" fmla="*/ 71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1" y="0"/>
                    </a:lnTo>
                    <a:lnTo>
                      <a:pt x="106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6" y="128"/>
                    </a:lnTo>
                    <a:lnTo>
                      <a:pt x="71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9" name="Freeform 107"/>
              <p:cNvSpPr>
                <a:spLocks/>
              </p:cNvSpPr>
              <p:nvPr/>
            </p:nvSpPr>
            <p:spPr bwMode="auto">
              <a:xfrm>
                <a:off x="3752" y="205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1 w 137"/>
                  <a:gd name="T7" fmla="*/ 0 h 140"/>
                  <a:gd name="T8" fmla="*/ 106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6 w 137"/>
                  <a:gd name="T17" fmla="*/ 128 h 140"/>
                  <a:gd name="T18" fmla="*/ 71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1" y="0"/>
                    </a:lnTo>
                    <a:lnTo>
                      <a:pt x="106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6" y="128"/>
                    </a:lnTo>
                    <a:lnTo>
                      <a:pt x="71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0" name="Freeform 108"/>
              <p:cNvSpPr>
                <a:spLocks/>
              </p:cNvSpPr>
              <p:nvPr/>
            </p:nvSpPr>
            <p:spPr bwMode="auto">
              <a:xfrm>
                <a:off x="4033" y="205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1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4 w 136"/>
                  <a:gd name="T11" fmla="*/ 35 h 140"/>
                  <a:gd name="T12" fmla="*/ 136 w 136"/>
                  <a:gd name="T13" fmla="*/ 70 h 140"/>
                  <a:gd name="T14" fmla="*/ 124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1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1" y="128"/>
                    </a:lnTo>
                    <a:lnTo>
                      <a:pt x="7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1" name="Freeform 109"/>
              <p:cNvSpPr>
                <a:spLocks/>
              </p:cNvSpPr>
              <p:nvPr/>
            </p:nvSpPr>
            <p:spPr bwMode="auto">
              <a:xfrm>
                <a:off x="4033" y="205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1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4 w 136"/>
                  <a:gd name="T11" fmla="*/ 35 h 140"/>
                  <a:gd name="T12" fmla="*/ 136 w 136"/>
                  <a:gd name="T13" fmla="*/ 70 h 140"/>
                  <a:gd name="T14" fmla="*/ 124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1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1" y="128"/>
                    </a:lnTo>
                    <a:lnTo>
                      <a:pt x="7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2" name="Freeform 110"/>
              <p:cNvSpPr>
                <a:spLocks/>
              </p:cNvSpPr>
              <p:nvPr/>
            </p:nvSpPr>
            <p:spPr bwMode="auto">
              <a:xfrm>
                <a:off x="3612" y="219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3" name="Freeform 111"/>
              <p:cNvSpPr>
                <a:spLocks/>
              </p:cNvSpPr>
              <p:nvPr/>
            </p:nvSpPr>
            <p:spPr bwMode="auto">
              <a:xfrm>
                <a:off x="3612" y="219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4" name="Freeform 112"/>
              <p:cNvSpPr>
                <a:spLocks/>
              </p:cNvSpPr>
              <p:nvPr/>
            </p:nvSpPr>
            <p:spPr bwMode="auto">
              <a:xfrm>
                <a:off x="3752" y="219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1 w 137"/>
                  <a:gd name="T7" fmla="*/ 0 h 140"/>
                  <a:gd name="T8" fmla="*/ 106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6 w 137"/>
                  <a:gd name="T17" fmla="*/ 128 h 140"/>
                  <a:gd name="T18" fmla="*/ 71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1" y="0"/>
                    </a:lnTo>
                    <a:lnTo>
                      <a:pt x="106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6" y="128"/>
                    </a:lnTo>
                    <a:lnTo>
                      <a:pt x="71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5" name="Freeform 113"/>
              <p:cNvSpPr>
                <a:spLocks/>
              </p:cNvSpPr>
              <p:nvPr/>
            </p:nvSpPr>
            <p:spPr bwMode="auto">
              <a:xfrm>
                <a:off x="3752" y="219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1 w 137"/>
                  <a:gd name="T7" fmla="*/ 0 h 140"/>
                  <a:gd name="T8" fmla="*/ 106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6 w 137"/>
                  <a:gd name="T17" fmla="*/ 128 h 140"/>
                  <a:gd name="T18" fmla="*/ 71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1" y="0"/>
                    </a:lnTo>
                    <a:lnTo>
                      <a:pt x="106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6" y="128"/>
                    </a:lnTo>
                    <a:lnTo>
                      <a:pt x="71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6" name="Freeform 114"/>
              <p:cNvSpPr>
                <a:spLocks/>
              </p:cNvSpPr>
              <p:nvPr/>
            </p:nvSpPr>
            <p:spPr bwMode="auto">
              <a:xfrm>
                <a:off x="3893" y="219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1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8 w 140"/>
                  <a:gd name="T11" fmla="*/ 35 h 140"/>
                  <a:gd name="T12" fmla="*/ 140 w 140"/>
                  <a:gd name="T13" fmla="*/ 70 h 140"/>
                  <a:gd name="T14" fmla="*/ 128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1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1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40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1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7" name="Freeform 115"/>
              <p:cNvSpPr>
                <a:spLocks/>
              </p:cNvSpPr>
              <p:nvPr/>
            </p:nvSpPr>
            <p:spPr bwMode="auto">
              <a:xfrm>
                <a:off x="3893" y="219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1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8 w 140"/>
                  <a:gd name="T11" fmla="*/ 35 h 140"/>
                  <a:gd name="T12" fmla="*/ 140 w 140"/>
                  <a:gd name="T13" fmla="*/ 70 h 140"/>
                  <a:gd name="T14" fmla="*/ 128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1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1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40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1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8" name="Freeform 116"/>
              <p:cNvSpPr>
                <a:spLocks/>
              </p:cNvSpPr>
              <p:nvPr/>
            </p:nvSpPr>
            <p:spPr bwMode="auto">
              <a:xfrm>
                <a:off x="4033" y="219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1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4 w 136"/>
                  <a:gd name="T11" fmla="*/ 35 h 140"/>
                  <a:gd name="T12" fmla="*/ 136 w 136"/>
                  <a:gd name="T13" fmla="*/ 70 h 140"/>
                  <a:gd name="T14" fmla="*/ 124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1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1" y="128"/>
                    </a:lnTo>
                    <a:lnTo>
                      <a:pt x="7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9" name="Freeform 117"/>
              <p:cNvSpPr>
                <a:spLocks/>
              </p:cNvSpPr>
              <p:nvPr/>
            </p:nvSpPr>
            <p:spPr bwMode="auto">
              <a:xfrm>
                <a:off x="4033" y="219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1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4 w 136"/>
                  <a:gd name="T11" fmla="*/ 35 h 140"/>
                  <a:gd name="T12" fmla="*/ 136 w 136"/>
                  <a:gd name="T13" fmla="*/ 70 h 140"/>
                  <a:gd name="T14" fmla="*/ 124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1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1" y="128"/>
                    </a:lnTo>
                    <a:lnTo>
                      <a:pt x="7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0" name="Freeform 118"/>
              <p:cNvSpPr>
                <a:spLocks/>
              </p:cNvSpPr>
              <p:nvPr/>
            </p:nvSpPr>
            <p:spPr bwMode="auto">
              <a:xfrm>
                <a:off x="4173" y="219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7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1" name="Freeform 119"/>
              <p:cNvSpPr>
                <a:spLocks/>
              </p:cNvSpPr>
              <p:nvPr/>
            </p:nvSpPr>
            <p:spPr bwMode="auto">
              <a:xfrm>
                <a:off x="4173" y="219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7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2" name="Freeform 120"/>
              <p:cNvSpPr>
                <a:spLocks/>
              </p:cNvSpPr>
              <p:nvPr/>
            </p:nvSpPr>
            <p:spPr bwMode="auto">
              <a:xfrm>
                <a:off x="3612" y="233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3" name="Freeform 121"/>
              <p:cNvSpPr>
                <a:spLocks/>
              </p:cNvSpPr>
              <p:nvPr/>
            </p:nvSpPr>
            <p:spPr bwMode="auto">
              <a:xfrm>
                <a:off x="3612" y="233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4" name="Freeform 122"/>
              <p:cNvSpPr>
                <a:spLocks/>
              </p:cNvSpPr>
              <p:nvPr/>
            </p:nvSpPr>
            <p:spPr bwMode="auto">
              <a:xfrm>
                <a:off x="3752" y="233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1 w 137"/>
                  <a:gd name="T7" fmla="*/ 0 h 140"/>
                  <a:gd name="T8" fmla="*/ 106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6 w 137"/>
                  <a:gd name="T17" fmla="*/ 128 h 140"/>
                  <a:gd name="T18" fmla="*/ 71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1" y="0"/>
                    </a:lnTo>
                    <a:lnTo>
                      <a:pt x="106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6" y="128"/>
                    </a:lnTo>
                    <a:lnTo>
                      <a:pt x="71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5" name="Freeform 123"/>
              <p:cNvSpPr>
                <a:spLocks/>
              </p:cNvSpPr>
              <p:nvPr/>
            </p:nvSpPr>
            <p:spPr bwMode="auto">
              <a:xfrm>
                <a:off x="3752" y="233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1 w 137"/>
                  <a:gd name="T7" fmla="*/ 0 h 140"/>
                  <a:gd name="T8" fmla="*/ 106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6 w 137"/>
                  <a:gd name="T17" fmla="*/ 128 h 140"/>
                  <a:gd name="T18" fmla="*/ 71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1" y="0"/>
                    </a:lnTo>
                    <a:lnTo>
                      <a:pt x="106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6" y="128"/>
                    </a:lnTo>
                    <a:lnTo>
                      <a:pt x="71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6" name="Freeform 124"/>
              <p:cNvSpPr>
                <a:spLocks/>
              </p:cNvSpPr>
              <p:nvPr/>
            </p:nvSpPr>
            <p:spPr bwMode="auto">
              <a:xfrm>
                <a:off x="3893" y="233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1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8 w 140"/>
                  <a:gd name="T11" fmla="*/ 35 h 140"/>
                  <a:gd name="T12" fmla="*/ 140 w 140"/>
                  <a:gd name="T13" fmla="*/ 70 h 140"/>
                  <a:gd name="T14" fmla="*/ 128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1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1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40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1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7" name="Freeform 125"/>
              <p:cNvSpPr>
                <a:spLocks/>
              </p:cNvSpPr>
              <p:nvPr/>
            </p:nvSpPr>
            <p:spPr bwMode="auto">
              <a:xfrm>
                <a:off x="3893" y="233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1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8 w 140"/>
                  <a:gd name="T11" fmla="*/ 35 h 140"/>
                  <a:gd name="T12" fmla="*/ 140 w 140"/>
                  <a:gd name="T13" fmla="*/ 70 h 140"/>
                  <a:gd name="T14" fmla="*/ 128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1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1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40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1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" name="Freeform 126"/>
              <p:cNvSpPr>
                <a:spLocks/>
              </p:cNvSpPr>
              <p:nvPr/>
            </p:nvSpPr>
            <p:spPr bwMode="auto">
              <a:xfrm>
                <a:off x="4033" y="233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1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4 w 136"/>
                  <a:gd name="T11" fmla="*/ 35 h 140"/>
                  <a:gd name="T12" fmla="*/ 136 w 136"/>
                  <a:gd name="T13" fmla="*/ 70 h 140"/>
                  <a:gd name="T14" fmla="*/ 124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1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1" y="128"/>
                    </a:lnTo>
                    <a:lnTo>
                      <a:pt x="7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9" name="Freeform 127"/>
              <p:cNvSpPr>
                <a:spLocks/>
              </p:cNvSpPr>
              <p:nvPr/>
            </p:nvSpPr>
            <p:spPr bwMode="auto">
              <a:xfrm>
                <a:off x="4033" y="233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1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4 w 136"/>
                  <a:gd name="T11" fmla="*/ 35 h 140"/>
                  <a:gd name="T12" fmla="*/ 136 w 136"/>
                  <a:gd name="T13" fmla="*/ 70 h 140"/>
                  <a:gd name="T14" fmla="*/ 124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1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1" y="128"/>
                    </a:lnTo>
                    <a:lnTo>
                      <a:pt x="7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0" name="Freeform 128"/>
              <p:cNvSpPr>
                <a:spLocks/>
              </p:cNvSpPr>
              <p:nvPr/>
            </p:nvSpPr>
            <p:spPr bwMode="auto">
              <a:xfrm>
                <a:off x="4173" y="233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7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1" name="Freeform 129"/>
              <p:cNvSpPr>
                <a:spLocks/>
              </p:cNvSpPr>
              <p:nvPr/>
            </p:nvSpPr>
            <p:spPr bwMode="auto">
              <a:xfrm>
                <a:off x="4173" y="233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7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" name="Freeform 130"/>
              <p:cNvSpPr>
                <a:spLocks/>
              </p:cNvSpPr>
              <p:nvPr/>
            </p:nvSpPr>
            <p:spPr bwMode="auto">
              <a:xfrm>
                <a:off x="3612" y="247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3" name="Freeform 131"/>
              <p:cNvSpPr>
                <a:spLocks/>
              </p:cNvSpPr>
              <p:nvPr/>
            </p:nvSpPr>
            <p:spPr bwMode="auto">
              <a:xfrm>
                <a:off x="3612" y="247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0 w 137"/>
                  <a:gd name="T7" fmla="*/ 0 h 140"/>
                  <a:gd name="T8" fmla="*/ 105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5 w 137"/>
                  <a:gd name="T17" fmla="*/ 128 h 140"/>
                  <a:gd name="T18" fmla="*/ 70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4" name="Freeform 132"/>
              <p:cNvSpPr>
                <a:spLocks/>
              </p:cNvSpPr>
              <p:nvPr/>
            </p:nvSpPr>
            <p:spPr bwMode="auto">
              <a:xfrm>
                <a:off x="3752" y="2475"/>
                <a:ext cx="137" cy="136"/>
              </a:xfrm>
              <a:custGeom>
                <a:avLst/>
                <a:gdLst>
                  <a:gd name="T0" fmla="*/ 0 w 137"/>
                  <a:gd name="T1" fmla="*/ 66 h 136"/>
                  <a:gd name="T2" fmla="*/ 8 w 137"/>
                  <a:gd name="T3" fmla="*/ 31 h 136"/>
                  <a:gd name="T4" fmla="*/ 35 w 137"/>
                  <a:gd name="T5" fmla="*/ 7 h 136"/>
                  <a:gd name="T6" fmla="*/ 71 w 137"/>
                  <a:gd name="T7" fmla="*/ 0 h 136"/>
                  <a:gd name="T8" fmla="*/ 106 w 137"/>
                  <a:gd name="T9" fmla="*/ 7 h 136"/>
                  <a:gd name="T10" fmla="*/ 129 w 137"/>
                  <a:gd name="T11" fmla="*/ 31 h 136"/>
                  <a:gd name="T12" fmla="*/ 137 w 137"/>
                  <a:gd name="T13" fmla="*/ 66 h 136"/>
                  <a:gd name="T14" fmla="*/ 129 w 137"/>
                  <a:gd name="T15" fmla="*/ 101 h 136"/>
                  <a:gd name="T16" fmla="*/ 106 w 137"/>
                  <a:gd name="T17" fmla="*/ 128 h 136"/>
                  <a:gd name="T18" fmla="*/ 71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1" y="0"/>
                    </a:lnTo>
                    <a:lnTo>
                      <a:pt x="106" y="7"/>
                    </a:lnTo>
                    <a:lnTo>
                      <a:pt x="129" y="31"/>
                    </a:lnTo>
                    <a:lnTo>
                      <a:pt x="137" y="66"/>
                    </a:lnTo>
                    <a:lnTo>
                      <a:pt x="129" y="101"/>
                    </a:lnTo>
                    <a:lnTo>
                      <a:pt x="106" y="128"/>
                    </a:lnTo>
                    <a:lnTo>
                      <a:pt x="71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5" name="Freeform 133"/>
              <p:cNvSpPr>
                <a:spLocks/>
              </p:cNvSpPr>
              <p:nvPr/>
            </p:nvSpPr>
            <p:spPr bwMode="auto">
              <a:xfrm>
                <a:off x="3752" y="2475"/>
                <a:ext cx="137" cy="136"/>
              </a:xfrm>
              <a:custGeom>
                <a:avLst/>
                <a:gdLst>
                  <a:gd name="T0" fmla="*/ 0 w 137"/>
                  <a:gd name="T1" fmla="*/ 66 h 136"/>
                  <a:gd name="T2" fmla="*/ 8 w 137"/>
                  <a:gd name="T3" fmla="*/ 31 h 136"/>
                  <a:gd name="T4" fmla="*/ 35 w 137"/>
                  <a:gd name="T5" fmla="*/ 7 h 136"/>
                  <a:gd name="T6" fmla="*/ 71 w 137"/>
                  <a:gd name="T7" fmla="*/ 0 h 136"/>
                  <a:gd name="T8" fmla="*/ 106 w 137"/>
                  <a:gd name="T9" fmla="*/ 7 h 136"/>
                  <a:gd name="T10" fmla="*/ 129 w 137"/>
                  <a:gd name="T11" fmla="*/ 31 h 136"/>
                  <a:gd name="T12" fmla="*/ 137 w 137"/>
                  <a:gd name="T13" fmla="*/ 66 h 136"/>
                  <a:gd name="T14" fmla="*/ 129 w 137"/>
                  <a:gd name="T15" fmla="*/ 101 h 136"/>
                  <a:gd name="T16" fmla="*/ 106 w 137"/>
                  <a:gd name="T17" fmla="*/ 128 h 136"/>
                  <a:gd name="T18" fmla="*/ 71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1" y="0"/>
                    </a:lnTo>
                    <a:lnTo>
                      <a:pt x="106" y="7"/>
                    </a:lnTo>
                    <a:lnTo>
                      <a:pt x="129" y="31"/>
                    </a:lnTo>
                    <a:lnTo>
                      <a:pt x="137" y="66"/>
                    </a:lnTo>
                    <a:lnTo>
                      <a:pt x="129" y="101"/>
                    </a:lnTo>
                    <a:lnTo>
                      <a:pt x="106" y="128"/>
                    </a:lnTo>
                    <a:lnTo>
                      <a:pt x="71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6" name="Freeform 134"/>
              <p:cNvSpPr>
                <a:spLocks/>
              </p:cNvSpPr>
              <p:nvPr/>
            </p:nvSpPr>
            <p:spPr bwMode="auto">
              <a:xfrm>
                <a:off x="3893" y="2475"/>
                <a:ext cx="140" cy="136"/>
              </a:xfrm>
              <a:custGeom>
                <a:avLst/>
                <a:gdLst>
                  <a:gd name="T0" fmla="*/ 0 w 140"/>
                  <a:gd name="T1" fmla="*/ 66 h 136"/>
                  <a:gd name="T2" fmla="*/ 11 w 140"/>
                  <a:gd name="T3" fmla="*/ 31 h 136"/>
                  <a:gd name="T4" fmla="*/ 35 w 140"/>
                  <a:gd name="T5" fmla="*/ 7 h 136"/>
                  <a:gd name="T6" fmla="*/ 70 w 140"/>
                  <a:gd name="T7" fmla="*/ 0 h 136"/>
                  <a:gd name="T8" fmla="*/ 105 w 140"/>
                  <a:gd name="T9" fmla="*/ 7 h 136"/>
                  <a:gd name="T10" fmla="*/ 128 w 140"/>
                  <a:gd name="T11" fmla="*/ 31 h 136"/>
                  <a:gd name="T12" fmla="*/ 140 w 140"/>
                  <a:gd name="T13" fmla="*/ 66 h 136"/>
                  <a:gd name="T14" fmla="*/ 128 w 140"/>
                  <a:gd name="T15" fmla="*/ 101 h 136"/>
                  <a:gd name="T16" fmla="*/ 105 w 140"/>
                  <a:gd name="T17" fmla="*/ 128 h 136"/>
                  <a:gd name="T18" fmla="*/ 70 w 140"/>
                  <a:gd name="T19" fmla="*/ 136 h 136"/>
                  <a:gd name="T20" fmla="*/ 35 w 140"/>
                  <a:gd name="T21" fmla="*/ 128 h 136"/>
                  <a:gd name="T22" fmla="*/ 11 w 140"/>
                  <a:gd name="T23" fmla="*/ 101 h 136"/>
                  <a:gd name="T24" fmla="*/ 0 w 140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36">
                    <a:moveTo>
                      <a:pt x="0" y="66"/>
                    </a:moveTo>
                    <a:lnTo>
                      <a:pt x="11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40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11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7" name="Freeform 135"/>
              <p:cNvSpPr>
                <a:spLocks/>
              </p:cNvSpPr>
              <p:nvPr/>
            </p:nvSpPr>
            <p:spPr bwMode="auto">
              <a:xfrm>
                <a:off x="3893" y="2475"/>
                <a:ext cx="140" cy="136"/>
              </a:xfrm>
              <a:custGeom>
                <a:avLst/>
                <a:gdLst>
                  <a:gd name="T0" fmla="*/ 0 w 140"/>
                  <a:gd name="T1" fmla="*/ 66 h 136"/>
                  <a:gd name="T2" fmla="*/ 11 w 140"/>
                  <a:gd name="T3" fmla="*/ 31 h 136"/>
                  <a:gd name="T4" fmla="*/ 35 w 140"/>
                  <a:gd name="T5" fmla="*/ 7 h 136"/>
                  <a:gd name="T6" fmla="*/ 70 w 140"/>
                  <a:gd name="T7" fmla="*/ 0 h 136"/>
                  <a:gd name="T8" fmla="*/ 105 w 140"/>
                  <a:gd name="T9" fmla="*/ 7 h 136"/>
                  <a:gd name="T10" fmla="*/ 128 w 140"/>
                  <a:gd name="T11" fmla="*/ 31 h 136"/>
                  <a:gd name="T12" fmla="*/ 140 w 140"/>
                  <a:gd name="T13" fmla="*/ 66 h 136"/>
                  <a:gd name="T14" fmla="*/ 128 w 140"/>
                  <a:gd name="T15" fmla="*/ 101 h 136"/>
                  <a:gd name="T16" fmla="*/ 105 w 140"/>
                  <a:gd name="T17" fmla="*/ 128 h 136"/>
                  <a:gd name="T18" fmla="*/ 70 w 140"/>
                  <a:gd name="T19" fmla="*/ 136 h 136"/>
                  <a:gd name="T20" fmla="*/ 35 w 140"/>
                  <a:gd name="T21" fmla="*/ 128 h 136"/>
                  <a:gd name="T22" fmla="*/ 11 w 140"/>
                  <a:gd name="T23" fmla="*/ 101 h 136"/>
                  <a:gd name="T24" fmla="*/ 0 w 140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36">
                    <a:moveTo>
                      <a:pt x="0" y="66"/>
                    </a:moveTo>
                    <a:lnTo>
                      <a:pt x="11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40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11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8" name="Freeform 136"/>
              <p:cNvSpPr>
                <a:spLocks/>
              </p:cNvSpPr>
              <p:nvPr/>
            </p:nvSpPr>
            <p:spPr bwMode="auto">
              <a:xfrm>
                <a:off x="4033" y="247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7 w 136"/>
                  <a:gd name="T3" fmla="*/ 31 h 136"/>
                  <a:gd name="T4" fmla="*/ 31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4 w 136"/>
                  <a:gd name="T11" fmla="*/ 31 h 136"/>
                  <a:gd name="T12" fmla="*/ 136 w 136"/>
                  <a:gd name="T13" fmla="*/ 66 h 136"/>
                  <a:gd name="T14" fmla="*/ 124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7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7" y="31"/>
                    </a:lnTo>
                    <a:lnTo>
                      <a:pt x="31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4" y="31"/>
                    </a:lnTo>
                    <a:lnTo>
                      <a:pt x="136" y="66"/>
                    </a:lnTo>
                    <a:lnTo>
                      <a:pt x="124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7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9" name="Freeform 137"/>
              <p:cNvSpPr>
                <a:spLocks/>
              </p:cNvSpPr>
              <p:nvPr/>
            </p:nvSpPr>
            <p:spPr bwMode="auto">
              <a:xfrm>
                <a:off x="4033" y="247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7 w 136"/>
                  <a:gd name="T3" fmla="*/ 31 h 136"/>
                  <a:gd name="T4" fmla="*/ 31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4 w 136"/>
                  <a:gd name="T11" fmla="*/ 31 h 136"/>
                  <a:gd name="T12" fmla="*/ 136 w 136"/>
                  <a:gd name="T13" fmla="*/ 66 h 136"/>
                  <a:gd name="T14" fmla="*/ 124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7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7" y="31"/>
                    </a:lnTo>
                    <a:lnTo>
                      <a:pt x="31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4" y="31"/>
                    </a:lnTo>
                    <a:lnTo>
                      <a:pt x="136" y="66"/>
                    </a:lnTo>
                    <a:lnTo>
                      <a:pt x="124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7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0" name="Freeform 138"/>
              <p:cNvSpPr>
                <a:spLocks/>
              </p:cNvSpPr>
              <p:nvPr/>
            </p:nvSpPr>
            <p:spPr bwMode="auto">
              <a:xfrm>
                <a:off x="4173" y="247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7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7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7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7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1" name="Freeform 139"/>
              <p:cNvSpPr>
                <a:spLocks/>
              </p:cNvSpPr>
              <p:nvPr/>
            </p:nvSpPr>
            <p:spPr bwMode="auto">
              <a:xfrm>
                <a:off x="4173" y="247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7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7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7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7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2" name="Freeform 140"/>
              <p:cNvSpPr>
                <a:spLocks/>
              </p:cNvSpPr>
              <p:nvPr/>
            </p:nvSpPr>
            <p:spPr bwMode="auto">
              <a:xfrm>
                <a:off x="3752" y="275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1 w 137"/>
                  <a:gd name="T7" fmla="*/ 0 h 140"/>
                  <a:gd name="T8" fmla="*/ 106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6 w 137"/>
                  <a:gd name="T17" fmla="*/ 128 h 140"/>
                  <a:gd name="T18" fmla="*/ 71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1" y="0"/>
                    </a:lnTo>
                    <a:lnTo>
                      <a:pt x="106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6" y="128"/>
                    </a:lnTo>
                    <a:lnTo>
                      <a:pt x="71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3" name="Freeform 141"/>
              <p:cNvSpPr>
                <a:spLocks/>
              </p:cNvSpPr>
              <p:nvPr/>
            </p:nvSpPr>
            <p:spPr bwMode="auto">
              <a:xfrm>
                <a:off x="3752" y="2751"/>
                <a:ext cx="137" cy="140"/>
              </a:xfrm>
              <a:custGeom>
                <a:avLst/>
                <a:gdLst>
                  <a:gd name="T0" fmla="*/ 0 w 137"/>
                  <a:gd name="T1" fmla="*/ 70 h 140"/>
                  <a:gd name="T2" fmla="*/ 8 w 137"/>
                  <a:gd name="T3" fmla="*/ 35 h 140"/>
                  <a:gd name="T4" fmla="*/ 35 w 137"/>
                  <a:gd name="T5" fmla="*/ 11 h 140"/>
                  <a:gd name="T6" fmla="*/ 71 w 137"/>
                  <a:gd name="T7" fmla="*/ 0 h 140"/>
                  <a:gd name="T8" fmla="*/ 106 w 137"/>
                  <a:gd name="T9" fmla="*/ 11 h 140"/>
                  <a:gd name="T10" fmla="*/ 129 w 137"/>
                  <a:gd name="T11" fmla="*/ 35 h 140"/>
                  <a:gd name="T12" fmla="*/ 137 w 137"/>
                  <a:gd name="T13" fmla="*/ 70 h 140"/>
                  <a:gd name="T14" fmla="*/ 129 w 137"/>
                  <a:gd name="T15" fmla="*/ 105 h 140"/>
                  <a:gd name="T16" fmla="*/ 106 w 137"/>
                  <a:gd name="T17" fmla="*/ 128 h 140"/>
                  <a:gd name="T18" fmla="*/ 71 w 137"/>
                  <a:gd name="T19" fmla="*/ 140 h 140"/>
                  <a:gd name="T20" fmla="*/ 35 w 137"/>
                  <a:gd name="T21" fmla="*/ 128 h 140"/>
                  <a:gd name="T22" fmla="*/ 8 w 137"/>
                  <a:gd name="T23" fmla="*/ 105 h 140"/>
                  <a:gd name="T24" fmla="*/ 0 w 137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1" y="0"/>
                    </a:lnTo>
                    <a:lnTo>
                      <a:pt x="106" y="11"/>
                    </a:lnTo>
                    <a:lnTo>
                      <a:pt x="129" y="35"/>
                    </a:lnTo>
                    <a:lnTo>
                      <a:pt x="137" y="70"/>
                    </a:lnTo>
                    <a:lnTo>
                      <a:pt x="129" y="105"/>
                    </a:lnTo>
                    <a:lnTo>
                      <a:pt x="106" y="128"/>
                    </a:lnTo>
                    <a:lnTo>
                      <a:pt x="71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4" name="Freeform 142"/>
              <p:cNvSpPr>
                <a:spLocks/>
              </p:cNvSpPr>
              <p:nvPr/>
            </p:nvSpPr>
            <p:spPr bwMode="auto">
              <a:xfrm>
                <a:off x="3752" y="2615"/>
                <a:ext cx="137" cy="136"/>
              </a:xfrm>
              <a:custGeom>
                <a:avLst/>
                <a:gdLst>
                  <a:gd name="T0" fmla="*/ 0 w 137"/>
                  <a:gd name="T1" fmla="*/ 66 h 136"/>
                  <a:gd name="T2" fmla="*/ 8 w 137"/>
                  <a:gd name="T3" fmla="*/ 31 h 136"/>
                  <a:gd name="T4" fmla="*/ 35 w 137"/>
                  <a:gd name="T5" fmla="*/ 7 h 136"/>
                  <a:gd name="T6" fmla="*/ 71 w 137"/>
                  <a:gd name="T7" fmla="*/ 0 h 136"/>
                  <a:gd name="T8" fmla="*/ 106 w 137"/>
                  <a:gd name="T9" fmla="*/ 7 h 136"/>
                  <a:gd name="T10" fmla="*/ 129 w 137"/>
                  <a:gd name="T11" fmla="*/ 31 h 136"/>
                  <a:gd name="T12" fmla="*/ 137 w 137"/>
                  <a:gd name="T13" fmla="*/ 66 h 136"/>
                  <a:gd name="T14" fmla="*/ 129 w 137"/>
                  <a:gd name="T15" fmla="*/ 101 h 136"/>
                  <a:gd name="T16" fmla="*/ 106 w 137"/>
                  <a:gd name="T17" fmla="*/ 128 h 136"/>
                  <a:gd name="T18" fmla="*/ 71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1" y="0"/>
                    </a:lnTo>
                    <a:lnTo>
                      <a:pt x="106" y="7"/>
                    </a:lnTo>
                    <a:lnTo>
                      <a:pt x="129" y="31"/>
                    </a:lnTo>
                    <a:lnTo>
                      <a:pt x="137" y="66"/>
                    </a:lnTo>
                    <a:lnTo>
                      <a:pt x="129" y="101"/>
                    </a:lnTo>
                    <a:lnTo>
                      <a:pt x="106" y="128"/>
                    </a:lnTo>
                    <a:lnTo>
                      <a:pt x="71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5" name="Freeform 143"/>
              <p:cNvSpPr>
                <a:spLocks/>
              </p:cNvSpPr>
              <p:nvPr/>
            </p:nvSpPr>
            <p:spPr bwMode="auto">
              <a:xfrm>
                <a:off x="3752" y="2615"/>
                <a:ext cx="137" cy="136"/>
              </a:xfrm>
              <a:custGeom>
                <a:avLst/>
                <a:gdLst>
                  <a:gd name="T0" fmla="*/ 0 w 137"/>
                  <a:gd name="T1" fmla="*/ 66 h 136"/>
                  <a:gd name="T2" fmla="*/ 8 w 137"/>
                  <a:gd name="T3" fmla="*/ 31 h 136"/>
                  <a:gd name="T4" fmla="*/ 35 w 137"/>
                  <a:gd name="T5" fmla="*/ 7 h 136"/>
                  <a:gd name="T6" fmla="*/ 71 w 137"/>
                  <a:gd name="T7" fmla="*/ 0 h 136"/>
                  <a:gd name="T8" fmla="*/ 106 w 137"/>
                  <a:gd name="T9" fmla="*/ 7 h 136"/>
                  <a:gd name="T10" fmla="*/ 129 w 137"/>
                  <a:gd name="T11" fmla="*/ 31 h 136"/>
                  <a:gd name="T12" fmla="*/ 137 w 137"/>
                  <a:gd name="T13" fmla="*/ 66 h 136"/>
                  <a:gd name="T14" fmla="*/ 129 w 137"/>
                  <a:gd name="T15" fmla="*/ 101 h 136"/>
                  <a:gd name="T16" fmla="*/ 106 w 137"/>
                  <a:gd name="T17" fmla="*/ 128 h 136"/>
                  <a:gd name="T18" fmla="*/ 71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1" y="0"/>
                    </a:lnTo>
                    <a:lnTo>
                      <a:pt x="106" y="7"/>
                    </a:lnTo>
                    <a:lnTo>
                      <a:pt x="129" y="31"/>
                    </a:lnTo>
                    <a:lnTo>
                      <a:pt x="137" y="66"/>
                    </a:lnTo>
                    <a:lnTo>
                      <a:pt x="129" y="101"/>
                    </a:lnTo>
                    <a:lnTo>
                      <a:pt x="106" y="128"/>
                    </a:lnTo>
                    <a:lnTo>
                      <a:pt x="71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6" name="Freeform 144"/>
              <p:cNvSpPr>
                <a:spLocks/>
              </p:cNvSpPr>
              <p:nvPr/>
            </p:nvSpPr>
            <p:spPr bwMode="auto">
              <a:xfrm>
                <a:off x="3893" y="275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1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8 w 140"/>
                  <a:gd name="T11" fmla="*/ 35 h 140"/>
                  <a:gd name="T12" fmla="*/ 140 w 140"/>
                  <a:gd name="T13" fmla="*/ 70 h 140"/>
                  <a:gd name="T14" fmla="*/ 128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1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1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40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1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7" name="Freeform 145"/>
              <p:cNvSpPr>
                <a:spLocks/>
              </p:cNvSpPr>
              <p:nvPr/>
            </p:nvSpPr>
            <p:spPr bwMode="auto">
              <a:xfrm>
                <a:off x="3893" y="275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1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8 w 140"/>
                  <a:gd name="T11" fmla="*/ 35 h 140"/>
                  <a:gd name="T12" fmla="*/ 140 w 140"/>
                  <a:gd name="T13" fmla="*/ 70 h 140"/>
                  <a:gd name="T14" fmla="*/ 128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1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1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40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1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8" name="Freeform 146"/>
              <p:cNvSpPr>
                <a:spLocks/>
              </p:cNvSpPr>
              <p:nvPr/>
            </p:nvSpPr>
            <p:spPr bwMode="auto">
              <a:xfrm>
                <a:off x="3893" y="2615"/>
                <a:ext cx="140" cy="136"/>
              </a:xfrm>
              <a:custGeom>
                <a:avLst/>
                <a:gdLst>
                  <a:gd name="T0" fmla="*/ 0 w 140"/>
                  <a:gd name="T1" fmla="*/ 66 h 136"/>
                  <a:gd name="T2" fmla="*/ 11 w 140"/>
                  <a:gd name="T3" fmla="*/ 31 h 136"/>
                  <a:gd name="T4" fmla="*/ 35 w 140"/>
                  <a:gd name="T5" fmla="*/ 7 h 136"/>
                  <a:gd name="T6" fmla="*/ 70 w 140"/>
                  <a:gd name="T7" fmla="*/ 0 h 136"/>
                  <a:gd name="T8" fmla="*/ 105 w 140"/>
                  <a:gd name="T9" fmla="*/ 7 h 136"/>
                  <a:gd name="T10" fmla="*/ 128 w 140"/>
                  <a:gd name="T11" fmla="*/ 31 h 136"/>
                  <a:gd name="T12" fmla="*/ 140 w 140"/>
                  <a:gd name="T13" fmla="*/ 66 h 136"/>
                  <a:gd name="T14" fmla="*/ 128 w 140"/>
                  <a:gd name="T15" fmla="*/ 101 h 136"/>
                  <a:gd name="T16" fmla="*/ 105 w 140"/>
                  <a:gd name="T17" fmla="*/ 128 h 136"/>
                  <a:gd name="T18" fmla="*/ 70 w 140"/>
                  <a:gd name="T19" fmla="*/ 136 h 136"/>
                  <a:gd name="T20" fmla="*/ 35 w 140"/>
                  <a:gd name="T21" fmla="*/ 128 h 136"/>
                  <a:gd name="T22" fmla="*/ 11 w 140"/>
                  <a:gd name="T23" fmla="*/ 101 h 136"/>
                  <a:gd name="T24" fmla="*/ 0 w 140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36">
                    <a:moveTo>
                      <a:pt x="0" y="66"/>
                    </a:moveTo>
                    <a:lnTo>
                      <a:pt x="11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40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11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9" name="Freeform 147"/>
              <p:cNvSpPr>
                <a:spLocks/>
              </p:cNvSpPr>
              <p:nvPr/>
            </p:nvSpPr>
            <p:spPr bwMode="auto">
              <a:xfrm>
                <a:off x="3893" y="2615"/>
                <a:ext cx="140" cy="136"/>
              </a:xfrm>
              <a:custGeom>
                <a:avLst/>
                <a:gdLst>
                  <a:gd name="T0" fmla="*/ 0 w 140"/>
                  <a:gd name="T1" fmla="*/ 66 h 136"/>
                  <a:gd name="T2" fmla="*/ 11 w 140"/>
                  <a:gd name="T3" fmla="*/ 31 h 136"/>
                  <a:gd name="T4" fmla="*/ 35 w 140"/>
                  <a:gd name="T5" fmla="*/ 7 h 136"/>
                  <a:gd name="T6" fmla="*/ 70 w 140"/>
                  <a:gd name="T7" fmla="*/ 0 h 136"/>
                  <a:gd name="T8" fmla="*/ 105 w 140"/>
                  <a:gd name="T9" fmla="*/ 7 h 136"/>
                  <a:gd name="T10" fmla="*/ 128 w 140"/>
                  <a:gd name="T11" fmla="*/ 31 h 136"/>
                  <a:gd name="T12" fmla="*/ 140 w 140"/>
                  <a:gd name="T13" fmla="*/ 66 h 136"/>
                  <a:gd name="T14" fmla="*/ 128 w 140"/>
                  <a:gd name="T15" fmla="*/ 101 h 136"/>
                  <a:gd name="T16" fmla="*/ 105 w 140"/>
                  <a:gd name="T17" fmla="*/ 128 h 136"/>
                  <a:gd name="T18" fmla="*/ 70 w 140"/>
                  <a:gd name="T19" fmla="*/ 136 h 136"/>
                  <a:gd name="T20" fmla="*/ 35 w 140"/>
                  <a:gd name="T21" fmla="*/ 128 h 136"/>
                  <a:gd name="T22" fmla="*/ 11 w 140"/>
                  <a:gd name="T23" fmla="*/ 101 h 136"/>
                  <a:gd name="T24" fmla="*/ 0 w 140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36">
                    <a:moveTo>
                      <a:pt x="0" y="66"/>
                    </a:moveTo>
                    <a:lnTo>
                      <a:pt x="11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40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11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0" name="Freeform 148"/>
              <p:cNvSpPr>
                <a:spLocks/>
              </p:cNvSpPr>
              <p:nvPr/>
            </p:nvSpPr>
            <p:spPr bwMode="auto">
              <a:xfrm>
                <a:off x="4033" y="275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1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4 w 136"/>
                  <a:gd name="T11" fmla="*/ 35 h 140"/>
                  <a:gd name="T12" fmla="*/ 136 w 136"/>
                  <a:gd name="T13" fmla="*/ 70 h 140"/>
                  <a:gd name="T14" fmla="*/ 124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1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1" y="128"/>
                    </a:lnTo>
                    <a:lnTo>
                      <a:pt x="7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1" name="Freeform 149"/>
              <p:cNvSpPr>
                <a:spLocks/>
              </p:cNvSpPr>
              <p:nvPr/>
            </p:nvSpPr>
            <p:spPr bwMode="auto">
              <a:xfrm>
                <a:off x="4033" y="275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1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4 w 136"/>
                  <a:gd name="T11" fmla="*/ 35 h 140"/>
                  <a:gd name="T12" fmla="*/ 136 w 136"/>
                  <a:gd name="T13" fmla="*/ 70 h 140"/>
                  <a:gd name="T14" fmla="*/ 124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1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4" y="35"/>
                    </a:lnTo>
                    <a:lnTo>
                      <a:pt x="136" y="70"/>
                    </a:lnTo>
                    <a:lnTo>
                      <a:pt x="124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1" y="128"/>
                    </a:lnTo>
                    <a:lnTo>
                      <a:pt x="7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2" name="Freeform 150"/>
              <p:cNvSpPr>
                <a:spLocks/>
              </p:cNvSpPr>
              <p:nvPr/>
            </p:nvSpPr>
            <p:spPr bwMode="auto">
              <a:xfrm>
                <a:off x="4033" y="261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7 w 136"/>
                  <a:gd name="T3" fmla="*/ 31 h 136"/>
                  <a:gd name="T4" fmla="*/ 31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4 w 136"/>
                  <a:gd name="T11" fmla="*/ 31 h 136"/>
                  <a:gd name="T12" fmla="*/ 136 w 136"/>
                  <a:gd name="T13" fmla="*/ 66 h 136"/>
                  <a:gd name="T14" fmla="*/ 124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7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7" y="31"/>
                    </a:lnTo>
                    <a:lnTo>
                      <a:pt x="31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4" y="31"/>
                    </a:lnTo>
                    <a:lnTo>
                      <a:pt x="136" y="66"/>
                    </a:lnTo>
                    <a:lnTo>
                      <a:pt x="124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7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3" name="Freeform 151"/>
              <p:cNvSpPr>
                <a:spLocks/>
              </p:cNvSpPr>
              <p:nvPr/>
            </p:nvSpPr>
            <p:spPr bwMode="auto">
              <a:xfrm>
                <a:off x="4033" y="261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7 w 136"/>
                  <a:gd name="T3" fmla="*/ 31 h 136"/>
                  <a:gd name="T4" fmla="*/ 31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4 w 136"/>
                  <a:gd name="T11" fmla="*/ 31 h 136"/>
                  <a:gd name="T12" fmla="*/ 136 w 136"/>
                  <a:gd name="T13" fmla="*/ 66 h 136"/>
                  <a:gd name="T14" fmla="*/ 124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7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7" y="31"/>
                    </a:lnTo>
                    <a:lnTo>
                      <a:pt x="31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4" y="31"/>
                    </a:lnTo>
                    <a:lnTo>
                      <a:pt x="136" y="66"/>
                    </a:lnTo>
                    <a:lnTo>
                      <a:pt x="124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7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4" name="Freeform 152"/>
              <p:cNvSpPr>
                <a:spLocks/>
              </p:cNvSpPr>
              <p:nvPr/>
            </p:nvSpPr>
            <p:spPr bwMode="auto">
              <a:xfrm>
                <a:off x="4173" y="275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7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5" name="Freeform 153"/>
              <p:cNvSpPr>
                <a:spLocks/>
              </p:cNvSpPr>
              <p:nvPr/>
            </p:nvSpPr>
            <p:spPr bwMode="auto">
              <a:xfrm>
                <a:off x="4173" y="275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7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6" name="Freeform 154"/>
              <p:cNvSpPr>
                <a:spLocks/>
              </p:cNvSpPr>
              <p:nvPr/>
            </p:nvSpPr>
            <p:spPr bwMode="auto">
              <a:xfrm>
                <a:off x="4173" y="261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7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7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7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7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7" name="Freeform 155"/>
              <p:cNvSpPr>
                <a:spLocks/>
              </p:cNvSpPr>
              <p:nvPr/>
            </p:nvSpPr>
            <p:spPr bwMode="auto">
              <a:xfrm>
                <a:off x="4173" y="261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7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7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7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7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8" name="Freeform 156"/>
              <p:cNvSpPr>
                <a:spLocks/>
              </p:cNvSpPr>
              <p:nvPr/>
            </p:nvSpPr>
            <p:spPr bwMode="auto">
              <a:xfrm>
                <a:off x="4313" y="205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9" name="Freeform 157"/>
              <p:cNvSpPr>
                <a:spLocks/>
              </p:cNvSpPr>
              <p:nvPr/>
            </p:nvSpPr>
            <p:spPr bwMode="auto">
              <a:xfrm>
                <a:off x="4313" y="205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0" name="Freeform 158"/>
              <p:cNvSpPr>
                <a:spLocks/>
              </p:cNvSpPr>
              <p:nvPr/>
            </p:nvSpPr>
            <p:spPr bwMode="auto">
              <a:xfrm>
                <a:off x="4313" y="219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1" name="Freeform 159"/>
              <p:cNvSpPr>
                <a:spLocks/>
              </p:cNvSpPr>
              <p:nvPr/>
            </p:nvSpPr>
            <p:spPr bwMode="auto">
              <a:xfrm>
                <a:off x="4313" y="219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2" name="Freeform 160"/>
              <p:cNvSpPr>
                <a:spLocks/>
              </p:cNvSpPr>
              <p:nvPr/>
            </p:nvSpPr>
            <p:spPr bwMode="auto">
              <a:xfrm>
                <a:off x="4313" y="233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3" name="Freeform 161"/>
              <p:cNvSpPr>
                <a:spLocks/>
              </p:cNvSpPr>
              <p:nvPr/>
            </p:nvSpPr>
            <p:spPr bwMode="auto">
              <a:xfrm>
                <a:off x="4313" y="233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4" name="Freeform 162"/>
              <p:cNvSpPr>
                <a:spLocks/>
              </p:cNvSpPr>
              <p:nvPr/>
            </p:nvSpPr>
            <p:spPr bwMode="auto">
              <a:xfrm>
                <a:off x="4313" y="2475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11 h 136"/>
                  <a:gd name="T6" fmla="*/ 70 w 136"/>
                  <a:gd name="T7" fmla="*/ 0 h 136"/>
                  <a:gd name="T8" fmla="*/ 105 w 136"/>
                  <a:gd name="T9" fmla="*/ 11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5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5" name="Freeform 163"/>
              <p:cNvSpPr>
                <a:spLocks/>
              </p:cNvSpPr>
              <p:nvPr/>
            </p:nvSpPr>
            <p:spPr bwMode="auto">
              <a:xfrm>
                <a:off x="4313" y="2475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11 h 136"/>
                  <a:gd name="T6" fmla="*/ 70 w 136"/>
                  <a:gd name="T7" fmla="*/ 0 h 136"/>
                  <a:gd name="T8" fmla="*/ 105 w 136"/>
                  <a:gd name="T9" fmla="*/ 11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5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6" name="Freeform 164"/>
              <p:cNvSpPr>
                <a:spLocks/>
              </p:cNvSpPr>
              <p:nvPr/>
            </p:nvSpPr>
            <p:spPr bwMode="auto">
              <a:xfrm>
                <a:off x="4313" y="275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7" name="Freeform 165"/>
              <p:cNvSpPr>
                <a:spLocks/>
              </p:cNvSpPr>
              <p:nvPr/>
            </p:nvSpPr>
            <p:spPr bwMode="auto">
              <a:xfrm>
                <a:off x="4313" y="275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8" name="Freeform 166"/>
              <p:cNvSpPr>
                <a:spLocks/>
              </p:cNvSpPr>
              <p:nvPr/>
            </p:nvSpPr>
            <p:spPr bwMode="auto">
              <a:xfrm>
                <a:off x="4313" y="2615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11 h 136"/>
                  <a:gd name="T6" fmla="*/ 70 w 136"/>
                  <a:gd name="T7" fmla="*/ 0 h 136"/>
                  <a:gd name="T8" fmla="*/ 105 w 136"/>
                  <a:gd name="T9" fmla="*/ 11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5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9" name="Freeform 167"/>
              <p:cNvSpPr>
                <a:spLocks/>
              </p:cNvSpPr>
              <p:nvPr/>
            </p:nvSpPr>
            <p:spPr bwMode="auto">
              <a:xfrm>
                <a:off x="4313" y="2615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11 h 136"/>
                  <a:gd name="T6" fmla="*/ 70 w 136"/>
                  <a:gd name="T7" fmla="*/ 0 h 136"/>
                  <a:gd name="T8" fmla="*/ 105 w 136"/>
                  <a:gd name="T9" fmla="*/ 11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5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0" name="Freeform 168"/>
              <p:cNvSpPr>
                <a:spLocks/>
              </p:cNvSpPr>
              <p:nvPr/>
            </p:nvSpPr>
            <p:spPr bwMode="auto">
              <a:xfrm>
                <a:off x="4453" y="2058"/>
                <a:ext cx="136" cy="137"/>
              </a:xfrm>
              <a:custGeom>
                <a:avLst/>
                <a:gdLst>
                  <a:gd name="T0" fmla="*/ 0 w 136"/>
                  <a:gd name="T1" fmla="*/ 67 h 137"/>
                  <a:gd name="T2" fmla="*/ 8 w 136"/>
                  <a:gd name="T3" fmla="*/ 32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2 h 137"/>
                  <a:gd name="T12" fmla="*/ 136 w 136"/>
                  <a:gd name="T13" fmla="*/ 67 h 137"/>
                  <a:gd name="T14" fmla="*/ 128 w 136"/>
                  <a:gd name="T15" fmla="*/ 102 h 137"/>
                  <a:gd name="T16" fmla="*/ 105 w 136"/>
                  <a:gd name="T17" fmla="*/ 125 h 137"/>
                  <a:gd name="T18" fmla="*/ 70 w 136"/>
                  <a:gd name="T19" fmla="*/ 137 h 137"/>
                  <a:gd name="T20" fmla="*/ 35 w 136"/>
                  <a:gd name="T21" fmla="*/ 125 h 137"/>
                  <a:gd name="T22" fmla="*/ 8 w 136"/>
                  <a:gd name="T23" fmla="*/ 102 h 137"/>
                  <a:gd name="T24" fmla="*/ 0 w 136"/>
                  <a:gd name="T25" fmla="*/ 67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67"/>
                    </a:moveTo>
                    <a:lnTo>
                      <a:pt x="8" y="32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2"/>
                    </a:lnTo>
                    <a:lnTo>
                      <a:pt x="136" y="67"/>
                    </a:lnTo>
                    <a:lnTo>
                      <a:pt x="128" y="102"/>
                    </a:lnTo>
                    <a:lnTo>
                      <a:pt x="105" y="125"/>
                    </a:lnTo>
                    <a:lnTo>
                      <a:pt x="70" y="137"/>
                    </a:lnTo>
                    <a:lnTo>
                      <a:pt x="35" y="125"/>
                    </a:lnTo>
                    <a:lnTo>
                      <a:pt x="8" y="102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1" name="Freeform 169"/>
              <p:cNvSpPr>
                <a:spLocks/>
              </p:cNvSpPr>
              <p:nvPr/>
            </p:nvSpPr>
            <p:spPr bwMode="auto">
              <a:xfrm>
                <a:off x="4453" y="2058"/>
                <a:ext cx="136" cy="137"/>
              </a:xfrm>
              <a:custGeom>
                <a:avLst/>
                <a:gdLst>
                  <a:gd name="T0" fmla="*/ 0 w 136"/>
                  <a:gd name="T1" fmla="*/ 67 h 137"/>
                  <a:gd name="T2" fmla="*/ 8 w 136"/>
                  <a:gd name="T3" fmla="*/ 32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2 h 137"/>
                  <a:gd name="T12" fmla="*/ 136 w 136"/>
                  <a:gd name="T13" fmla="*/ 67 h 137"/>
                  <a:gd name="T14" fmla="*/ 128 w 136"/>
                  <a:gd name="T15" fmla="*/ 102 h 137"/>
                  <a:gd name="T16" fmla="*/ 105 w 136"/>
                  <a:gd name="T17" fmla="*/ 125 h 137"/>
                  <a:gd name="T18" fmla="*/ 70 w 136"/>
                  <a:gd name="T19" fmla="*/ 137 h 137"/>
                  <a:gd name="T20" fmla="*/ 35 w 136"/>
                  <a:gd name="T21" fmla="*/ 125 h 137"/>
                  <a:gd name="T22" fmla="*/ 8 w 136"/>
                  <a:gd name="T23" fmla="*/ 102 h 137"/>
                  <a:gd name="T24" fmla="*/ 0 w 136"/>
                  <a:gd name="T25" fmla="*/ 67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67"/>
                    </a:moveTo>
                    <a:lnTo>
                      <a:pt x="8" y="32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2"/>
                    </a:lnTo>
                    <a:lnTo>
                      <a:pt x="136" y="67"/>
                    </a:lnTo>
                    <a:lnTo>
                      <a:pt x="128" y="102"/>
                    </a:lnTo>
                    <a:lnTo>
                      <a:pt x="105" y="125"/>
                    </a:lnTo>
                    <a:lnTo>
                      <a:pt x="70" y="137"/>
                    </a:lnTo>
                    <a:lnTo>
                      <a:pt x="35" y="125"/>
                    </a:lnTo>
                    <a:lnTo>
                      <a:pt x="8" y="102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2" name="Freeform 170"/>
              <p:cNvSpPr>
                <a:spLocks/>
              </p:cNvSpPr>
              <p:nvPr/>
            </p:nvSpPr>
            <p:spPr bwMode="auto">
              <a:xfrm>
                <a:off x="4453" y="2198"/>
                <a:ext cx="136" cy="137"/>
              </a:xfrm>
              <a:custGeom>
                <a:avLst/>
                <a:gdLst>
                  <a:gd name="T0" fmla="*/ 0 w 136"/>
                  <a:gd name="T1" fmla="*/ 67 h 137"/>
                  <a:gd name="T2" fmla="*/ 8 w 136"/>
                  <a:gd name="T3" fmla="*/ 32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2 h 137"/>
                  <a:gd name="T12" fmla="*/ 136 w 136"/>
                  <a:gd name="T13" fmla="*/ 67 h 137"/>
                  <a:gd name="T14" fmla="*/ 128 w 136"/>
                  <a:gd name="T15" fmla="*/ 102 h 137"/>
                  <a:gd name="T16" fmla="*/ 105 w 136"/>
                  <a:gd name="T17" fmla="*/ 125 h 137"/>
                  <a:gd name="T18" fmla="*/ 70 w 136"/>
                  <a:gd name="T19" fmla="*/ 137 h 137"/>
                  <a:gd name="T20" fmla="*/ 35 w 136"/>
                  <a:gd name="T21" fmla="*/ 125 h 137"/>
                  <a:gd name="T22" fmla="*/ 8 w 136"/>
                  <a:gd name="T23" fmla="*/ 102 h 137"/>
                  <a:gd name="T24" fmla="*/ 0 w 136"/>
                  <a:gd name="T25" fmla="*/ 67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67"/>
                    </a:moveTo>
                    <a:lnTo>
                      <a:pt x="8" y="32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2"/>
                    </a:lnTo>
                    <a:lnTo>
                      <a:pt x="136" y="67"/>
                    </a:lnTo>
                    <a:lnTo>
                      <a:pt x="128" y="102"/>
                    </a:lnTo>
                    <a:lnTo>
                      <a:pt x="105" y="125"/>
                    </a:lnTo>
                    <a:lnTo>
                      <a:pt x="70" y="137"/>
                    </a:lnTo>
                    <a:lnTo>
                      <a:pt x="35" y="125"/>
                    </a:lnTo>
                    <a:lnTo>
                      <a:pt x="8" y="102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3" name="Freeform 171"/>
              <p:cNvSpPr>
                <a:spLocks/>
              </p:cNvSpPr>
              <p:nvPr/>
            </p:nvSpPr>
            <p:spPr bwMode="auto">
              <a:xfrm>
                <a:off x="4453" y="2198"/>
                <a:ext cx="136" cy="137"/>
              </a:xfrm>
              <a:custGeom>
                <a:avLst/>
                <a:gdLst>
                  <a:gd name="T0" fmla="*/ 0 w 136"/>
                  <a:gd name="T1" fmla="*/ 67 h 137"/>
                  <a:gd name="T2" fmla="*/ 8 w 136"/>
                  <a:gd name="T3" fmla="*/ 32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2 h 137"/>
                  <a:gd name="T12" fmla="*/ 136 w 136"/>
                  <a:gd name="T13" fmla="*/ 67 h 137"/>
                  <a:gd name="T14" fmla="*/ 128 w 136"/>
                  <a:gd name="T15" fmla="*/ 102 h 137"/>
                  <a:gd name="T16" fmla="*/ 105 w 136"/>
                  <a:gd name="T17" fmla="*/ 125 h 137"/>
                  <a:gd name="T18" fmla="*/ 70 w 136"/>
                  <a:gd name="T19" fmla="*/ 137 h 137"/>
                  <a:gd name="T20" fmla="*/ 35 w 136"/>
                  <a:gd name="T21" fmla="*/ 125 h 137"/>
                  <a:gd name="T22" fmla="*/ 8 w 136"/>
                  <a:gd name="T23" fmla="*/ 102 h 137"/>
                  <a:gd name="T24" fmla="*/ 0 w 136"/>
                  <a:gd name="T25" fmla="*/ 67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67"/>
                    </a:moveTo>
                    <a:lnTo>
                      <a:pt x="8" y="32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2"/>
                    </a:lnTo>
                    <a:lnTo>
                      <a:pt x="136" y="67"/>
                    </a:lnTo>
                    <a:lnTo>
                      <a:pt x="128" y="102"/>
                    </a:lnTo>
                    <a:lnTo>
                      <a:pt x="105" y="125"/>
                    </a:lnTo>
                    <a:lnTo>
                      <a:pt x="70" y="137"/>
                    </a:lnTo>
                    <a:lnTo>
                      <a:pt x="35" y="125"/>
                    </a:lnTo>
                    <a:lnTo>
                      <a:pt x="8" y="102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4" name="Freeform 172"/>
              <p:cNvSpPr>
                <a:spLocks/>
              </p:cNvSpPr>
              <p:nvPr/>
            </p:nvSpPr>
            <p:spPr bwMode="auto">
              <a:xfrm>
                <a:off x="4453" y="2338"/>
                <a:ext cx="136" cy="137"/>
              </a:xfrm>
              <a:custGeom>
                <a:avLst/>
                <a:gdLst>
                  <a:gd name="T0" fmla="*/ 0 w 136"/>
                  <a:gd name="T1" fmla="*/ 67 h 137"/>
                  <a:gd name="T2" fmla="*/ 8 w 136"/>
                  <a:gd name="T3" fmla="*/ 32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2 h 137"/>
                  <a:gd name="T12" fmla="*/ 136 w 136"/>
                  <a:gd name="T13" fmla="*/ 67 h 137"/>
                  <a:gd name="T14" fmla="*/ 128 w 136"/>
                  <a:gd name="T15" fmla="*/ 102 h 137"/>
                  <a:gd name="T16" fmla="*/ 105 w 136"/>
                  <a:gd name="T17" fmla="*/ 125 h 137"/>
                  <a:gd name="T18" fmla="*/ 70 w 136"/>
                  <a:gd name="T19" fmla="*/ 137 h 137"/>
                  <a:gd name="T20" fmla="*/ 35 w 136"/>
                  <a:gd name="T21" fmla="*/ 125 h 137"/>
                  <a:gd name="T22" fmla="*/ 8 w 136"/>
                  <a:gd name="T23" fmla="*/ 102 h 137"/>
                  <a:gd name="T24" fmla="*/ 0 w 136"/>
                  <a:gd name="T25" fmla="*/ 67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67"/>
                    </a:moveTo>
                    <a:lnTo>
                      <a:pt x="8" y="32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2"/>
                    </a:lnTo>
                    <a:lnTo>
                      <a:pt x="136" y="67"/>
                    </a:lnTo>
                    <a:lnTo>
                      <a:pt x="128" y="102"/>
                    </a:lnTo>
                    <a:lnTo>
                      <a:pt x="105" y="125"/>
                    </a:lnTo>
                    <a:lnTo>
                      <a:pt x="70" y="137"/>
                    </a:lnTo>
                    <a:lnTo>
                      <a:pt x="35" y="125"/>
                    </a:lnTo>
                    <a:lnTo>
                      <a:pt x="8" y="102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5" name="Freeform 173"/>
              <p:cNvSpPr>
                <a:spLocks/>
              </p:cNvSpPr>
              <p:nvPr/>
            </p:nvSpPr>
            <p:spPr bwMode="auto">
              <a:xfrm>
                <a:off x="4453" y="2338"/>
                <a:ext cx="136" cy="137"/>
              </a:xfrm>
              <a:custGeom>
                <a:avLst/>
                <a:gdLst>
                  <a:gd name="T0" fmla="*/ 0 w 136"/>
                  <a:gd name="T1" fmla="*/ 67 h 137"/>
                  <a:gd name="T2" fmla="*/ 8 w 136"/>
                  <a:gd name="T3" fmla="*/ 32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2 h 137"/>
                  <a:gd name="T12" fmla="*/ 136 w 136"/>
                  <a:gd name="T13" fmla="*/ 67 h 137"/>
                  <a:gd name="T14" fmla="*/ 128 w 136"/>
                  <a:gd name="T15" fmla="*/ 102 h 137"/>
                  <a:gd name="T16" fmla="*/ 105 w 136"/>
                  <a:gd name="T17" fmla="*/ 125 h 137"/>
                  <a:gd name="T18" fmla="*/ 70 w 136"/>
                  <a:gd name="T19" fmla="*/ 137 h 137"/>
                  <a:gd name="T20" fmla="*/ 35 w 136"/>
                  <a:gd name="T21" fmla="*/ 125 h 137"/>
                  <a:gd name="T22" fmla="*/ 8 w 136"/>
                  <a:gd name="T23" fmla="*/ 102 h 137"/>
                  <a:gd name="T24" fmla="*/ 0 w 136"/>
                  <a:gd name="T25" fmla="*/ 67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67"/>
                    </a:moveTo>
                    <a:lnTo>
                      <a:pt x="8" y="32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2"/>
                    </a:lnTo>
                    <a:lnTo>
                      <a:pt x="136" y="67"/>
                    </a:lnTo>
                    <a:lnTo>
                      <a:pt x="128" y="102"/>
                    </a:lnTo>
                    <a:lnTo>
                      <a:pt x="105" y="125"/>
                    </a:lnTo>
                    <a:lnTo>
                      <a:pt x="70" y="137"/>
                    </a:lnTo>
                    <a:lnTo>
                      <a:pt x="35" y="125"/>
                    </a:lnTo>
                    <a:lnTo>
                      <a:pt x="8" y="102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6" name="Freeform 174"/>
              <p:cNvSpPr>
                <a:spLocks/>
              </p:cNvSpPr>
              <p:nvPr/>
            </p:nvSpPr>
            <p:spPr bwMode="auto">
              <a:xfrm>
                <a:off x="4453" y="2478"/>
                <a:ext cx="136" cy="137"/>
              </a:xfrm>
              <a:custGeom>
                <a:avLst/>
                <a:gdLst>
                  <a:gd name="T0" fmla="*/ 0 w 136"/>
                  <a:gd name="T1" fmla="*/ 70 h 137"/>
                  <a:gd name="T2" fmla="*/ 8 w 136"/>
                  <a:gd name="T3" fmla="*/ 35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5 h 137"/>
                  <a:gd name="T12" fmla="*/ 136 w 136"/>
                  <a:gd name="T13" fmla="*/ 70 h 137"/>
                  <a:gd name="T14" fmla="*/ 128 w 136"/>
                  <a:gd name="T15" fmla="*/ 102 h 137"/>
                  <a:gd name="T16" fmla="*/ 105 w 136"/>
                  <a:gd name="T17" fmla="*/ 129 h 137"/>
                  <a:gd name="T18" fmla="*/ 70 w 136"/>
                  <a:gd name="T19" fmla="*/ 137 h 137"/>
                  <a:gd name="T20" fmla="*/ 35 w 136"/>
                  <a:gd name="T21" fmla="*/ 129 h 137"/>
                  <a:gd name="T22" fmla="*/ 8 w 136"/>
                  <a:gd name="T23" fmla="*/ 102 h 137"/>
                  <a:gd name="T24" fmla="*/ 0 w 136"/>
                  <a:gd name="T25" fmla="*/ 70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70"/>
                    </a:moveTo>
                    <a:lnTo>
                      <a:pt x="8" y="35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2"/>
                    </a:lnTo>
                    <a:lnTo>
                      <a:pt x="105" y="129"/>
                    </a:lnTo>
                    <a:lnTo>
                      <a:pt x="70" y="137"/>
                    </a:lnTo>
                    <a:lnTo>
                      <a:pt x="35" y="129"/>
                    </a:lnTo>
                    <a:lnTo>
                      <a:pt x="8" y="102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7" name="Freeform 175"/>
              <p:cNvSpPr>
                <a:spLocks/>
              </p:cNvSpPr>
              <p:nvPr/>
            </p:nvSpPr>
            <p:spPr bwMode="auto">
              <a:xfrm>
                <a:off x="4453" y="2478"/>
                <a:ext cx="136" cy="137"/>
              </a:xfrm>
              <a:custGeom>
                <a:avLst/>
                <a:gdLst>
                  <a:gd name="T0" fmla="*/ 0 w 136"/>
                  <a:gd name="T1" fmla="*/ 70 h 137"/>
                  <a:gd name="T2" fmla="*/ 8 w 136"/>
                  <a:gd name="T3" fmla="*/ 35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5 h 137"/>
                  <a:gd name="T12" fmla="*/ 136 w 136"/>
                  <a:gd name="T13" fmla="*/ 70 h 137"/>
                  <a:gd name="T14" fmla="*/ 128 w 136"/>
                  <a:gd name="T15" fmla="*/ 102 h 137"/>
                  <a:gd name="T16" fmla="*/ 105 w 136"/>
                  <a:gd name="T17" fmla="*/ 129 h 137"/>
                  <a:gd name="T18" fmla="*/ 70 w 136"/>
                  <a:gd name="T19" fmla="*/ 137 h 137"/>
                  <a:gd name="T20" fmla="*/ 35 w 136"/>
                  <a:gd name="T21" fmla="*/ 129 h 137"/>
                  <a:gd name="T22" fmla="*/ 8 w 136"/>
                  <a:gd name="T23" fmla="*/ 102 h 137"/>
                  <a:gd name="T24" fmla="*/ 0 w 136"/>
                  <a:gd name="T25" fmla="*/ 70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70"/>
                    </a:moveTo>
                    <a:lnTo>
                      <a:pt x="8" y="35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2"/>
                    </a:lnTo>
                    <a:lnTo>
                      <a:pt x="105" y="129"/>
                    </a:lnTo>
                    <a:lnTo>
                      <a:pt x="70" y="137"/>
                    </a:lnTo>
                    <a:lnTo>
                      <a:pt x="35" y="129"/>
                    </a:lnTo>
                    <a:lnTo>
                      <a:pt x="8" y="102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8" name="Freeform 176"/>
              <p:cNvSpPr>
                <a:spLocks/>
              </p:cNvSpPr>
              <p:nvPr/>
            </p:nvSpPr>
            <p:spPr bwMode="auto">
              <a:xfrm>
                <a:off x="4453" y="2758"/>
                <a:ext cx="136" cy="137"/>
              </a:xfrm>
              <a:custGeom>
                <a:avLst/>
                <a:gdLst>
                  <a:gd name="T0" fmla="*/ 0 w 136"/>
                  <a:gd name="T1" fmla="*/ 67 h 137"/>
                  <a:gd name="T2" fmla="*/ 8 w 136"/>
                  <a:gd name="T3" fmla="*/ 32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2 h 137"/>
                  <a:gd name="T12" fmla="*/ 136 w 136"/>
                  <a:gd name="T13" fmla="*/ 67 h 137"/>
                  <a:gd name="T14" fmla="*/ 128 w 136"/>
                  <a:gd name="T15" fmla="*/ 102 h 137"/>
                  <a:gd name="T16" fmla="*/ 105 w 136"/>
                  <a:gd name="T17" fmla="*/ 125 h 137"/>
                  <a:gd name="T18" fmla="*/ 70 w 136"/>
                  <a:gd name="T19" fmla="*/ 137 h 137"/>
                  <a:gd name="T20" fmla="*/ 35 w 136"/>
                  <a:gd name="T21" fmla="*/ 125 h 137"/>
                  <a:gd name="T22" fmla="*/ 8 w 136"/>
                  <a:gd name="T23" fmla="*/ 102 h 137"/>
                  <a:gd name="T24" fmla="*/ 0 w 136"/>
                  <a:gd name="T25" fmla="*/ 67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67"/>
                    </a:moveTo>
                    <a:lnTo>
                      <a:pt x="8" y="32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2"/>
                    </a:lnTo>
                    <a:lnTo>
                      <a:pt x="136" y="67"/>
                    </a:lnTo>
                    <a:lnTo>
                      <a:pt x="128" y="102"/>
                    </a:lnTo>
                    <a:lnTo>
                      <a:pt x="105" y="125"/>
                    </a:lnTo>
                    <a:lnTo>
                      <a:pt x="70" y="137"/>
                    </a:lnTo>
                    <a:lnTo>
                      <a:pt x="35" y="125"/>
                    </a:lnTo>
                    <a:lnTo>
                      <a:pt x="8" y="102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9" name="Freeform 177"/>
              <p:cNvSpPr>
                <a:spLocks/>
              </p:cNvSpPr>
              <p:nvPr/>
            </p:nvSpPr>
            <p:spPr bwMode="auto">
              <a:xfrm>
                <a:off x="4453" y="2758"/>
                <a:ext cx="136" cy="137"/>
              </a:xfrm>
              <a:custGeom>
                <a:avLst/>
                <a:gdLst>
                  <a:gd name="T0" fmla="*/ 0 w 136"/>
                  <a:gd name="T1" fmla="*/ 67 h 137"/>
                  <a:gd name="T2" fmla="*/ 8 w 136"/>
                  <a:gd name="T3" fmla="*/ 32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2 h 137"/>
                  <a:gd name="T12" fmla="*/ 136 w 136"/>
                  <a:gd name="T13" fmla="*/ 67 h 137"/>
                  <a:gd name="T14" fmla="*/ 128 w 136"/>
                  <a:gd name="T15" fmla="*/ 102 h 137"/>
                  <a:gd name="T16" fmla="*/ 105 w 136"/>
                  <a:gd name="T17" fmla="*/ 125 h 137"/>
                  <a:gd name="T18" fmla="*/ 70 w 136"/>
                  <a:gd name="T19" fmla="*/ 137 h 137"/>
                  <a:gd name="T20" fmla="*/ 35 w 136"/>
                  <a:gd name="T21" fmla="*/ 125 h 137"/>
                  <a:gd name="T22" fmla="*/ 8 w 136"/>
                  <a:gd name="T23" fmla="*/ 102 h 137"/>
                  <a:gd name="T24" fmla="*/ 0 w 136"/>
                  <a:gd name="T25" fmla="*/ 67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67"/>
                    </a:moveTo>
                    <a:lnTo>
                      <a:pt x="8" y="32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2"/>
                    </a:lnTo>
                    <a:lnTo>
                      <a:pt x="136" y="67"/>
                    </a:lnTo>
                    <a:lnTo>
                      <a:pt x="128" y="102"/>
                    </a:lnTo>
                    <a:lnTo>
                      <a:pt x="105" y="125"/>
                    </a:lnTo>
                    <a:lnTo>
                      <a:pt x="70" y="137"/>
                    </a:lnTo>
                    <a:lnTo>
                      <a:pt x="35" y="125"/>
                    </a:lnTo>
                    <a:lnTo>
                      <a:pt x="8" y="102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0" name="Freeform 178"/>
              <p:cNvSpPr>
                <a:spLocks/>
              </p:cNvSpPr>
              <p:nvPr/>
            </p:nvSpPr>
            <p:spPr bwMode="auto">
              <a:xfrm>
                <a:off x="4453" y="2618"/>
                <a:ext cx="136" cy="137"/>
              </a:xfrm>
              <a:custGeom>
                <a:avLst/>
                <a:gdLst>
                  <a:gd name="T0" fmla="*/ 0 w 136"/>
                  <a:gd name="T1" fmla="*/ 70 h 137"/>
                  <a:gd name="T2" fmla="*/ 8 w 136"/>
                  <a:gd name="T3" fmla="*/ 35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5 h 137"/>
                  <a:gd name="T12" fmla="*/ 136 w 136"/>
                  <a:gd name="T13" fmla="*/ 70 h 137"/>
                  <a:gd name="T14" fmla="*/ 128 w 136"/>
                  <a:gd name="T15" fmla="*/ 102 h 137"/>
                  <a:gd name="T16" fmla="*/ 105 w 136"/>
                  <a:gd name="T17" fmla="*/ 129 h 137"/>
                  <a:gd name="T18" fmla="*/ 70 w 136"/>
                  <a:gd name="T19" fmla="*/ 137 h 137"/>
                  <a:gd name="T20" fmla="*/ 35 w 136"/>
                  <a:gd name="T21" fmla="*/ 129 h 137"/>
                  <a:gd name="T22" fmla="*/ 8 w 136"/>
                  <a:gd name="T23" fmla="*/ 102 h 137"/>
                  <a:gd name="T24" fmla="*/ 0 w 136"/>
                  <a:gd name="T25" fmla="*/ 70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70"/>
                    </a:moveTo>
                    <a:lnTo>
                      <a:pt x="8" y="35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2"/>
                    </a:lnTo>
                    <a:lnTo>
                      <a:pt x="105" y="129"/>
                    </a:lnTo>
                    <a:lnTo>
                      <a:pt x="70" y="137"/>
                    </a:lnTo>
                    <a:lnTo>
                      <a:pt x="35" y="129"/>
                    </a:lnTo>
                    <a:lnTo>
                      <a:pt x="8" y="102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1" name="Freeform 179"/>
              <p:cNvSpPr>
                <a:spLocks/>
              </p:cNvSpPr>
              <p:nvPr/>
            </p:nvSpPr>
            <p:spPr bwMode="auto">
              <a:xfrm>
                <a:off x="4453" y="2618"/>
                <a:ext cx="136" cy="137"/>
              </a:xfrm>
              <a:custGeom>
                <a:avLst/>
                <a:gdLst>
                  <a:gd name="T0" fmla="*/ 0 w 136"/>
                  <a:gd name="T1" fmla="*/ 70 h 137"/>
                  <a:gd name="T2" fmla="*/ 8 w 136"/>
                  <a:gd name="T3" fmla="*/ 35 h 137"/>
                  <a:gd name="T4" fmla="*/ 35 w 136"/>
                  <a:gd name="T5" fmla="*/ 8 h 137"/>
                  <a:gd name="T6" fmla="*/ 70 w 136"/>
                  <a:gd name="T7" fmla="*/ 0 h 137"/>
                  <a:gd name="T8" fmla="*/ 105 w 136"/>
                  <a:gd name="T9" fmla="*/ 8 h 137"/>
                  <a:gd name="T10" fmla="*/ 128 w 136"/>
                  <a:gd name="T11" fmla="*/ 35 h 137"/>
                  <a:gd name="T12" fmla="*/ 136 w 136"/>
                  <a:gd name="T13" fmla="*/ 70 h 137"/>
                  <a:gd name="T14" fmla="*/ 128 w 136"/>
                  <a:gd name="T15" fmla="*/ 102 h 137"/>
                  <a:gd name="T16" fmla="*/ 105 w 136"/>
                  <a:gd name="T17" fmla="*/ 129 h 137"/>
                  <a:gd name="T18" fmla="*/ 70 w 136"/>
                  <a:gd name="T19" fmla="*/ 137 h 137"/>
                  <a:gd name="T20" fmla="*/ 35 w 136"/>
                  <a:gd name="T21" fmla="*/ 129 h 137"/>
                  <a:gd name="T22" fmla="*/ 8 w 136"/>
                  <a:gd name="T23" fmla="*/ 102 h 137"/>
                  <a:gd name="T24" fmla="*/ 0 w 136"/>
                  <a:gd name="T25" fmla="*/ 70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0" y="70"/>
                    </a:moveTo>
                    <a:lnTo>
                      <a:pt x="8" y="35"/>
                    </a:lnTo>
                    <a:lnTo>
                      <a:pt x="35" y="8"/>
                    </a:lnTo>
                    <a:lnTo>
                      <a:pt x="70" y="0"/>
                    </a:lnTo>
                    <a:lnTo>
                      <a:pt x="105" y="8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2"/>
                    </a:lnTo>
                    <a:lnTo>
                      <a:pt x="105" y="129"/>
                    </a:lnTo>
                    <a:lnTo>
                      <a:pt x="70" y="137"/>
                    </a:lnTo>
                    <a:lnTo>
                      <a:pt x="35" y="129"/>
                    </a:lnTo>
                    <a:lnTo>
                      <a:pt x="8" y="102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2" name="Freeform 180"/>
              <p:cNvSpPr>
                <a:spLocks/>
              </p:cNvSpPr>
              <p:nvPr/>
            </p:nvSpPr>
            <p:spPr bwMode="auto">
              <a:xfrm>
                <a:off x="4593" y="191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3" name="Freeform 181"/>
              <p:cNvSpPr>
                <a:spLocks/>
              </p:cNvSpPr>
              <p:nvPr/>
            </p:nvSpPr>
            <p:spPr bwMode="auto">
              <a:xfrm>
                <a:off x="4593" y="191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4" name="Freeform 182"/>
              <p:cNvSpPr>
                <a:spLocks/>
              </p:cNvSpPr>
              <p:nvPr/>
            </p:nvSpPr>
            <p:spPr bwMode="auto">
              <a:xfrm>
                <a:off x="4593" y="205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5" name="Freeform 183"/>
              <p:cNvSpPr>
                <a:spLocks/>
              </p:cNvSpPr>
              <p:nvPr/>
            </p:nvSpPr>
            <p:spPr bwMode="auto">
              <a:xfrm>
                <a:off x="4593" y="205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6" name="Freeform 184"/>
              <p:cNvSpPr>
                <a:spLocks/>
              </p:cNvSpPr>
              <p:nvPr/>
            </p:nvSpPr>
            <p:spPr bwMode="auto">
              <a:xfrm>
                <a:off x="4593" y="2195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11 h 136"/>
                  <a:gd name="T6" fmla="*/ 70 w 136"/>
                  <a:gd name="T7" fmla="*/ 0 h 136"/>
                  <a:gd name="T8" fmla="*/ 105 w 136"/>
                  <a:gd name="T9" fmla="*/ 11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5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7" name="Freeform 185"/>
              <p:cNvSpPr>
                <a:spLocks/>
              </p:cNvSpPr>
              <p:nvPr/>
            </p:nvSpPr>
            <p:spPr bwMode="auto">
              <a:xfrm>
                <a:off x="4593" y="2195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11 h 136"/>
                  <a:gd name="T6" fmla="*/ 70 w 136"/>
                  <a:gd name="T7" fmla="*/ 0 h 136"/>
                  <a:gd name="T8" fmla="*/ 105 w 136"/>
                  <a:gd name="T9" fmla="*/ 11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5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8" name="Freeform 186"/>
              <p:cNvSpPr>
                <a:spLocks/>
              </p:cNvSpPr>
              <p:nvPr/>
            </p:nvSpPr>
            <p:spPr bwMode="auto">
              <a:xfrm>
                <a:off x="4593" y="247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9" name="Freeform 187"/>
              <p:cNvSpPr>
                <a:spLocks/>
              </p:cNvSpPr>
              <p:nvPr/>
            </p:nvSpPr>
            <p:spPr bwMode="auto">
              <a:xfrm>
                <a:off x="4593" y="247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70 w 136"/>
                  <a:gd name="T7" fmla="*/ 0 h 136"/>
                  <a:gd name="T8" fmla="*/ 105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0" name="Freeform 188"/>
              <p:cNvSpPr>
                <a:spLocks/>
              </p:cNvSpPr>
              <p:nvPr/>
            </p:nvSpPr>
            <p:spPr bwMode="auto">
              <a:xfrm>
                <a:off x="4593" y="2335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11 h 136"/>
                  <a:gd name="T6" fmla="*/ 70 w 136"/>
                  <a:gd name="T7" fmla="*/ 0 h 136"/>
                  <a:gd name="T8" fmla="*/ 105 w 136"/>
                  <a:gd name="T9" fmla="*/ 11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5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1" name="Freeform 189"/>
              <p:cNvSpPr>
                <a:spLocks/>
              </p:cNvSpPr>
              <p:nvPr/>
            </p:nvSpPr>
            <p:spPr bwMode="auto">
              <a:xfrm>
                <a:off x="4593" y="2335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5 w 136"/>
                  <a:gd name="T5" fmla="*/ 11 h 136"/>
                  <a:gd name="T6" fmla="*/ 70 w 136"/>
                  <a:gd name="T7" fmla="*/ 0 h 136"/>
                  <a:gd name="T8" fmla="*/ 105 w 136"/>
                  <a:gd name="T9" fmla="*/ 11 h 136"/>
                  <a:gd name="T10" fmla="*/ 128 w 136"/>
                  <a:gd name="T11" fmla="*/ 35 h 136"/>
                  <a:gd name="T12" fmla="*/ 136 w 136"/>
                  <a:gd name="T13" fmla="*/ 70 h 136"/>
                  <a:gd name="T14" fmla="*/ 128 w 136"/>
                  <a:gd name="T15" fmla="*/ 105 h 136"/>
                  <a:gd name="T16" fmla="*/ 105 w 136"/>
                  <a:gd name="T17" fmla="*/ 128 h 136"/>
                  <a:gd name="T18" fmla="*/ 70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2" name="Freeform 190"/>
              <p:cNvSpPr>
                <a:spLocks/>
              </p:cNvSpPr>
              <p:nvPr/>
            </p:nvSpPr>
            <p:spPr bwMode="auto">
              <a:xfrm>
                <a:off x="4033" y="289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7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3" name="Freeform 191"/>
              <p:cNvSpPr>
                <a:spLocks/>
              </p:cNvSpPr>
              <p:nvPr/>
            </p:nvSpPr>
            <p:spPr bwMode="auto">
              <a:xfrm>
                <a:off x="4033" y="289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7 w 136"/>
                  <a:gd name="T3" fmla="*/ 35 h 140"/>
                  <a:gd name="T4" fmla="*/ 35 w 136"/>
                  <a:gd name="T5" fmla="*/ 11 h 140"/>
                  <a:gd name="T6" fmla="*/ 70 w 136"/>
                  <a:gd name="T7" fmla="*/ 0 h 140"/>
                  <a:gd name="T8" fmla="*/ 105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5 w 136"/>
                  <a:gd name="T17" fmla="*/ 128 h 140"/>
                  <a:gd name="T18" fmla="*/ 70 w 136"/>
                  <a:gd name="T19" fmla="*/ 140 h 140"/>
                  <a:gd name="T20" fmla="*/ 35 w 136"/>
                  <a:gd name="T21" fmla="*/ 128 h 140"/>
                  <a:gd name="T22" fmla="*/ 7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7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7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4" name="Freeform 192"/>
              <p:cNvSpPr>
                <a:spLocks/>
              </p:cNvSpPr>
              <p:nvPr/>
            </p:nvSpPr>
            <p:spPr bwMode="auto">
              <a:xfrm>
                <a:off x="4173" y="289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1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8 w 140"/>
                  <a:gd name="T11" fmla="*/ 35 h 140"/>
                  <a:gd name="T12" fmla="*/ 140 w 140"/>
                  <a:gd name="T13" fmla="*/ 70 h 140"/>
                  <a:gd name="T14" fmla="*/ 128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1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1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40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1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5" name="Freeform 193"/>
              <p:cNvSpPr>
                <a:spLocks/>
              </p:cNvSpPr>
              <p:nvPr/>
            </p:nvSpPr>
            <p:spPr bwMode="auto">
              <a:xfrm>
                <a:off x="4173" y="2891"/>
                <a:ext cx="140" cy="140"/>
              </a:xfrm>
              <a:custGeom>
                <a:avLst/>
                <a:gdLst>
                  <a:gd name="T0" fmla="*/ 0 w 140"/>
                  <a:gd name="T1" fmla="*/ 70 h 140"/>
                  <a:gd name="T2" fmla="*/ 11 w 140"/>
                  <a:gd name="T3" fmla="*/ 35 h 140"/>
                  <a:gd name="T4" fmla="*/ 35 w 140"/>
                  <a:gd name="T5" fmla="*/ 11 h 140"/>
                  <a:gd name="T6" fmla="*/ 70 w 140"/>
                  <a:gd name="T7" fmla="*/ 0 h 140"/>
                  <a:gd name="T8" fmla="*/ 105 w 140"/>
                  <a:gd name="T9" fmla="*/ 11 h 140"/>
                  <a:gd name="T10" fmla="*/ 128 w 140"/>
                  <a:gd name="T11" fmla="*/ 35 h 140"/>
                  <a:gd name="T12" fmla="*/ 140 w 140"/>
                  <a:gd name="T13" fmla="*/ 70 h 140"/>
                  <a:gd name="T14" fmla="*/ 128 w 140"/>
                  <a:gd name="T15" fmla="*/ 105 h 140"/>
                  <a:gd name="T16" fmla="*/ 105 w 140"/>
                  <a:gd name="T17" fmla="*/ 128 h 140"/>
                  <a:gd name="T18" fmla="*/ 70 w 140"/>
                  <a:gd name="T19" fmla="*/ 140 h 140"/>
                  <a:gd name="T20" fmla="*/ 35 w 140"/>
                  <a:gd name="T21" fmla="*/ 128 h 140"/>
                  <a:gd name="T22" fmla="*/ 11 w 140"/>
                  <a:gd name="T23" fmla="*/ 105 h 140"/>
                  <a:gd name="T24" fmla="*/ 0 w 140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lnTo>
                      <a:pt x="11" y="35"/>
                    </a:lnTo>
                    <a:lnTo>
                      <a:pt x="35" y="11"/>
                    </a:lnTo>
                    <a:lnTo>
                      <a:pt x="70" y="0"/>
                    </a:lnTo>
                    <a:lnTo>
                      <a:pt x="105" y="11"/>
                    </a:lnTo>
                    <a:lnTo>
                      <a:pt x="128" y="35"/>
                    </a:lnTo>
                    <a:lnTo>
                      <a:pt x="140" y="70"/>
                    </a:lnTo>
                    <a:lnTo>
                      <a:pt x="128" y="105"/>
                    </a:lnTo>
                    <a:lnTo>
                      <a:pt x="105" y="128"/>
                    </a:lnTo>
                    <a:lnTo>
                      <a:pt x="70" y="140"/>
                    </a:lnTo>
                    <a:lnTo>
                      <a:pt x="35" y="128"/>
                    </a:lnTo>
                    <a:lnTo>
                      <a:pt x="11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6" name="Freeform 194"/>
              <p:cNvSpPr>
                <a:spLocks/>
              </p:cNvSpPr>
              <p:nvPr/>
            </p:nvSpPr>
            <p:spPr bwMode="auto">
              <a:xfrm>
                <a:off x="4313" y="2895"/>
                <a:ext cx="140" cy="136"/>
              </a:xfrm>
              <a:custGeom>
                <a:avLst/>
                <a:gdLst>
                  <a:gd name="T0" fmla="*/ 0 w 140"/>
                  <a:gd name="T1" fmla="*/ 66 h 136"/>
                  <a:gd name="T2" fmla="*/ 11 w 140"/>
                  <a:gd name="T3" fmla="*/ 31 h 136"/>
                  <a:gd name="T4" fmla="*/ 35 w 140"/>
                  <a:gd name="T5" fmla="*/ 7 h 136"/>
                  <a:gd name="T6" fmla="*/ 70 w 140"/>
                  <a:gd name="T7" fmla="*/ 0 h 136"/>
                  <a:gd name="T8" fmla="*/ 105 w 140"/>
                  <a:gd name="T9" fmla="*/ 7 h 136"/>
                  <a:gd name="T10" fmla="*/ 128 w 140"/>
                  <a:gd name="T11" fmla="*/ 31 h 136"/>
                  <a:gd name="T12" fmla="*/ 140 w 140"/>
                  <a:gd name="T13" fmla="*/ 66 h 136"/>
                  <a:gd name="T14" fmla="*/ 128 w 140"/>
                  <a:gd name="T15" fmla="*/ 101 h 136"/>
                  <a:gd name="T16" fmla="*/ 105 w 140"/>
                  <a:gd name="T17" fmla="*/ 128 h 136"/>
                  <a:gd name="T18" fmla="*/ 70 w 140"/>
                  <a:gd name="T19" fmla="*/ 136 h 136"/>
                  <a:gd name="T20" fmla="*/ 35 w 140"/>
                  <a:gd name="T21" fmla="*/ 128 h 136"/>
                  <a:gd name="T22" fmla="*/ 11 w 140"/>
                  <a:gd name="T23" fmla="*/ 101 h 136"/>
                  <a:gd name="T24" fmla="*/ 0 w 140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36">
                    <a:moveTo>
                      <a:pt x="0" y="66"/>
                    </a:moveTo>
                    <a:lnTo>
                      <a:pt x="11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40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11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7" name="Freeform 195"/>
              <p:cNvSpPr>
                <a:spLocks/>
              </p:cNvSpPr>
              <p:nvPr/>
            </p:nvSpPr>
            <p:spPr bwMode="auto">
              <a:xfrm>
                <a:off x="4313" y="2895"/>
                <a:ext cx="140" cy="136"/>
              </a:xfrm>
              <a:custGeom>
                <a:avLst/>
                <a:gdLst>
                  <a:gd name="T0" fmla="*/ 0 w 140"/>
                  <a:gd name="T1" fmla="*/ 66 h 136"/>
                  <a:gd name="T2" fmla="*/ 11 w 140"/>
                  <a:gd name="T3" fmla="*/ 31 h 136"/>
                  <a:gd name="T4" fmla="*/ 35 w 140"/>
                  <a:gd name="T5" fmla="*/ 7 h 136"/>
                  <a:gd name="T6" fmla="*/ 70 w 140"/>
                  <a:gd name="T7" fmla="*/ 0 h 136"/>
                  <a:gd name="T8" fmla="*/ 105 w 140"/>
                  <a:gd name="T9" fmla="*/ 7 h 136"/>
                  <a:gd name="T10" fmla="*/ 128 w 140"/>
                  <a:gd name="T11" fmla="*/ 31 h 136"/>
                  <a:gd name="T12" fmla="*/ 140 w 140"/>
                  <a:gd name="T13" fmla="*/ 66 h 136"/>
                  <a:gd name="T14" fmla="*/ 128 w 140"/>
                  <a:gd name="T15" fmla="*/ 101 h 136"/>
                  <a:gd name="T16" fmla="*/ 105 w 140"/>
                  <a:gd name="T17" fmla="*/ 128 h 136"/>
                  <a:gd name="T18" fmla="*/ 70 w 140"/>
                  <a:gd name="T19" fmla="*/ 136 h 136"/>
                  <a:gd name="T20" fmla="*/ 35 w 140"/>
                  <a:gd name="T21" fmla="*/ 128 h 136"/>
                  <a:gd name="T22" fmla="*/ 11 w 140"/>
                  <a:gd name="T23" fmla="*/ 101 h 136"/>
                  <a:gd name="T24" fmla="*/ 0 w 140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36">
                    <a:moveTo>
                      <a:pt x="0" y="66"/>
                    </a:moveTo>
                    <a:lnTo>
                      <a:pt x="11" y="31"/>
                    </a:lnTo>
                    <a:lnTo>
                      <a:pt x="35" y="7"/>
                    </a:lnTo>
                    <a:lnTo>
                      <a:pt x="70" y="0"/>
                    </a:lnTo>
                    <a:lnTo>
                      <a:pt x="105" y="7"/>
                    </a:lnTo>
                    <a:lnTo>
                      <a:pt x="128" y="31"/>
                    </a:lnTo>
                    <a:lnTo>
                      <a:pt x="140" y="66"/>
                    </a:lnTo>
                    <a:lnTo>
                      <a:pt x="128" y="101"/>
                    </a:lnTo>
                    <a:lnTo>
                      <a:pt x="105" y="128"/>
                    </a:lnTo>
                    <a:lnTo>
                      <a:pt x="70" y="136"/>
                    </a:lnTo>
                    <a:lnTo>
                      <a:pt x="35" y="128"/>
                    </a:lnTo>
                    <a:lnTo>
                      <a:pt x="11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8" name="Freeform 196"/>
              <p:cNvSpPr>
                <a:spLocks/>
              </p:cNvSpPr>
              <p:nvPr/>
            </p:nvSpPr>
            <p:spPr bwMode="auto">
              <a:xfrm>
                <a:off x="4737" y="191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8 w 136"/>
                  <a:gd name="T3" fmla="*/ 35 h 140"/>
                  <a:gd name="T4" fmla="*/ 35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5 w 136"/>
                  <a:gd name="T21" fmla="*/ 128 h 140"/>
                  <a:gd name="T22" fmla="*/ 8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9" name="Freeform 197"/>
              <p:cNvSpPr>
                <a:spLocks/>
              </p:cNvSpPr>
              <p:nvPr/>
            </p:nvSpPr>
            <p:spPr bwMode="auto">
              <a:xfrm>
                <a:off x="4737" y="191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8 w 136"/>
                  <a:gd name="T3" fmla="*/ 35 h 140"/>
                  <a:gd name="T4" fmla="*/ 35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5 w 136"/>
                  <a:gd name="T21" fmla="*/ 128 h 140"/>
                  <a:gd name="T22" fmla="*/ 8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0" name="Freeform 198"/>
              <p:cNvSpPr>
                <a:spLocks/>
              </p:cNvSpPr>
              <p:nvPr/>
            </p:nvSpPr>
            <p:spPr bwMode="auto">
              <a:xfrm>
                <a:off x="4737" y="205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8 w 136"/>
                  <a:gd name="T3" fmla="*/ 35 h 140"/>
                  <a:gd name="T4" fmla="*/ 35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5 w 136"/>
                  <a:gd name="T21" fmla="*/ 128 h 140"/>
                  <a:gd name="T22" fmla="*/ 8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1" name="Freeform 199"/>
              <p:cNvSpPr>
                <a:spLocks/>
              </p:cNvSpPr>
              <p:nvPr/>
            </p:nvSpPr>
            <p:spPr bwMode="auto">
              <a:xfrm>
                <a:off x="4737" y="2051"/>
                <a:ext cx="136" cy="140"/>
              </a:xfrm>
              <a:custGeom>
                <a:avLst/>
                <a:gdLst>
                  <a:gd name="T0" fmla="*/ 0 w 136"/>
                  <a:gd name="T1" fmla="*/ 70 h 140"/>
                  <a:gd name="T2" fmla="*/ 8 w 136"/>
                  <a:gd name="T3" fmla="*/ 35 h 140"/>
                  <a:gd name="T4" fmla="*/ 35 w 136"/>
                  <a:gd name="T5" fmla="*/ 11 h 140"/>
                  <a:gd name="T6" fmla="*/ 66 w 136"/>
                  <a:gd name="T7" fmla="*/ 0 h 140"/>
                  <a:gd name="T8" fmla="*/ 101 w 136"/>
                  <a:gd name="T9" fmla="*/ 11 h 140"/>
                  <a:gd name="T10" fmla="*/ 128 w 136"/>
                  <a:gd name="T11" fmla="*/ 35 h 140"/>
                  <a:gd name="T12" fmla="*/ 136 w 136"/>
                  <a:gd name="T13" fmla="*/ 70 h 140"/>
                  <a:gd name="T14" fmla="*/ 128 w 136"/>
                  <a:gd name="T15" fmla="*/ 105 h 140"/>
                  <a:gd name="T16" fmla="*/ 101 w 136"/>
                  <a:gd name="T17" fmla="*/ 128 h 140"/>
                  <a:gd name="T18" fmla="*/ 66 w 136"/>
                  <a:gd name="T19" fmla="*/ 140 h 140"/>
                  <a:gd name="T20" fmla="*/ 35 w 136"/>
                  <a:gd name="T21" fmla="*/ 128 h 140"/>
                  <a:gd name="T22" fmla="*/ 8 w 136"/>
                  <a:gd name="T23" fmla="*/ 105 h 140"/>
                  <a:gd name="T24" fmla="*/ 0 w 136"/>
                  <a:gd name="T25" fmla="*/ 7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40">
                    <a:moveTo>
                      <a:pt x="0" y="70"/>
                    </a:moveTo>
                    <a:lnTo>
                      <a:pt x="8" y="35"/>
                    </a:lnTo>
                    <a:lnTo>
                      <a:pt x="35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8" y="35"/>
                    </a:lnTo>
                    <a:lnTo>
                      <a:pt x="136" y="70"/>
                    </a:lnTo>
                    <a:lnTo>
                      <a:pt x="128" y="105"/>
                    </a:lnTo>
                    <a:lnTo>
                      <a:pt x="101" y="128"/>
                    </a:lnTo>
                    <a:lnTo>
                      <a:pt x="66" y="140"/>
                    </a:lnTo>
                    <a:lnTo>
                      <a:pt x="35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2" name="Freeform 200"/>
              <p:cNvSpPr>
                <a:spLocks/>
              </p:cNvSpPr>
              <p:nvPr/>
            </p:nvSpPr>
            <p:spPr bwMode="auto">
              <a:xfrm>
                <a:off x="4737" y="219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3" name="Freeform 201"/>
              <p:cNvSpPr>
                <a:spLocks/>
              </p:cNvSpPr>
              <p:nvPr/>
            </p:nvSpPr>
            <p:spPr bwMode="auto">
              <a:xfrm>
                <a:off x="4737" y="2195"/>
                <a:ext cx="136" cy="136"/>
              </a:xfrm>
              <a:custGeom>
                <a:avLst/>
                <a:gdLst>
                  <a:gd name="T0" fmla="*/ 0 w 136"/>
                  <a:gd name="T1" fmla="*/ 66 h 136"/>
                  <a:gd name="T2" fmla="*/ 8 w 136"/>
                  <a:gd name="T3" fmla="*/ 31 h 136"/>
                  <a:gd name="T4" fmla="*/ 35 w 136"/>
                  <a:gd name="T5" fmla="*/ 7 h 136"/>
                  <a:gd name="T6" fmla="*/ 66 w 136"/>
                  <a:gd name="T7" fmla="*/ 0 h 136"/>
                  <a:gd name="T8" fmla="*/ 101 w 136"/>
                  <a:gd name="T9" fmla="*/ 7 h 136"/>
                  <a:gd name="T10" fmla="*/ 128 w 136"/>
                  <a:gd name="T11" fmla="*/ 31 h 136"/>
                  <a:gd name="T12" fmla="*/ 136 w 136"/>
                  <a:gd name="T13" fmla="*/ 66 h 136"/>
                  <a:gd name="T14" fmla="*/ 128 w 136"/>
                  <a:gd name="T15" fmla="*/ 101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5 w 136"/>
                  <a:gd name="T21" fmla="*/ 128 h 136"/>
                  <a:gd name="T22" fmla="*/ 8 w 136"/>
                  <a:gd name="T23" fmla="*/ 101 h 136"/>
                  <a:gd name="T24" fmla="*/ 0 w 136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66" y="0"/>
                    </a:lnTo>
                    <a:lnTo>
                      <a:pt x="101" y="7"/>
                    </a:lnTo>
                    <a:lnTo>
                      <a:pt x="128" y="31"/>
                    </a:lnTo>
                    <a:lnTo>
                      <a:pt x="136" y="66"/>
                    </a:lnTo>
                    <a:lnTo>
                      <a:pt x="128" y="101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4" name="Freeform 202"/>
              <p:cNvSpPr>
                <a:spLocks/>
              </p:cNvSpPr>
              <p:nvPr/>
            </p:nvSpPr>
            <p:spPr bwMode="auto">
              <a:xfrm>
                <a:off x="4873" y="1915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1 w 136"/>
                  <a:gd name="T5" fmla="*/ 11 h 136"/>
                  <a:gd name="T6" fmla="*/ 66 w 136"/>
                  <a:gd name="T7" fmla="*/ 0 h 136"/>
                  <a:gd name="T8" fmla="*/ 101 w 136"/>
                  <a:gd name="T9" fmla="*/ 11 h 136"/>
                  <a:gd name="T10" fmla="*/ 125 w 136"/>
                  <a:gd name="T11" fmla="*/ 35 h 136"/>
                  <a:gd name="T12" fmla="*/ 136 w 136"/>
                  <a:gd name="T13" fmla="*/ 70 h 136"/>
                  <a:gd name="T14" fmla="*/ 125 w 136"/>
                  <a:gd name="T15" fmla="*/ 105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5" y="35"/>
                    </a:lnTo>
                    <a:lnTo>
                      <a:pt x="136" y="70"/>
                    </a:lnTo>
                    <a:lnTo>
                      <a:pt x="125" y="105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8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5" name="Freeform 203"/>
              <p:cNvSpPr>
                <a:spLocks/>
              </p:cNvSpPr>
              <p:nvPr/>
            </p:nvSpPr>
            <p:spPr bwMode="auto">
              <a:xfrm>
                <a:off x="4873" y="1915"/>
                <a:ext cx="136" cy="136"/>
              </a:xfrm>
              <a:custGeom>
                <a:avLst/>
                <a:gdLst>
                  <a:gd name="T0" fmla="*/ 0 w 136"/>
                  <a:gd name="T1" fmla="*/ 70 h 136"/>
                  <a:gd name="T2" fmla="*/ 8 w 136"/>
                  <a:gd name="T3" fmla="*/ 35 h 136"/>
                  <a:gd name="T4" fmla="*/ 31 w 136"/>
                  <a:gd name="T5" fmla="*/ 11 h 136"/>
                  <a:gd name="T6" fmla="*/ 66 w 136"/>
                  <a:gd name="T7" fmla="*/ 0 h 136"/>
                  <a:gd name="T8" fmla="*/ 101 w 136"/>
                  <a:gd name="T9" fmla="*/ 11 h 136"/>
                  <a:gd name="T10" fmla="*/ 125 w 136"/>
                  <a:gd name="T11" fmla="*/ 35 h 136"/>
                  <a:gd name="T12" fmla="*/ 136 w 136"/>
                  <a:gd name="T13" fmla="*/ 70 h 136"/>
                  <a:gd name="T14" fmla="*/ 125 w 136"/>
                  <a:gd name="T15" fmla="*/ 105 h 136"/>
                  <a:gd name="T16" fmla="*/ 101 w 136"/>
                  <a:gd name="T17" fmla="*/ 128 h 136"/>
                  <a:gd name="T18" fmla="*/ 66 w 136"/>
                  <a:gd name="T19" fmla="*/ 136 h 136"/>
                  <a:gd name="T20" fmla="*/ 31 w 136"/>
                  <a:gd name="T21" fmla="*/ 128 h 136"/>
                  <a:gd name="T22" fmla="*/ 8 w 136"/>
                  <a:gd name="T23" fmla="*/ 105 h 136"/>
                  <a:gd name="T24" fmla="*/ 0 w 136"/>
                  <a:gd name="T25" fmla="*/ 70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0" y="70"/>
                    </a:moveTo>
                    <a:lnTo>
                      <a:pt x="8" y="35"/>
                    </a:lnTo>
                    <a:lnTo>
                      <a:pt x="31" y="11"/>
                    </a:lnTo>
                    <a:lnTo>
                      <a:pt x="66" y="0"/>
                    </a:lnTo>
                    <a:lnTo>
                      <a:pt x="101" y="11"/>
                    </a:lnTo>
                    <a:lnTo>
                      <a:pt x="125" y="35"/>
                    </a:lnTo>
                    <a:lnTo>
                      <a:pt x="136" y="70"/>
                    </a:lnTo>
                    <a:lnTo>
                      <a:pt x="125" y="105"/>
                    </a:lnTo>
                    <a:lnTo>
                      <a:pt x="101" y="128"/>
                    </a:lnTo>
                    <a:lnTo>
                      <a:pt x="66" y="136"/>
                    </a:lnTo>
                    <a:lnTo>
                      <a:pt x="31" y="128"/>
                    </a:lnTo>
                    <a:lnTo>
                      <a:pt x="8" y="105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6" name="Freeform 204"/>
              <p:cNvSpPr>
                <a:spLocks/>
              </p:cNvSpPr>
              <p:nvPr/>
            </p:nvSpPr>
            <p:spPr bwMode="auto">
              <a:xfrm>
                <a:off x="3258" y="1557"/>
                <a:ext cx="1825" cy="1544"/>
              </a:xfrm>
              <a:custGeom>
                <a:avLst/>
                <a:gdLst>
                  <a:gd name="T0" fmla="*/ 0 w 1825"/>
                  <a:gd name="T1" fmla="*/ 0 h 1544"/>
                  <a:gd name="T2" fmla="*/ 424 w 1825"/>
                  <a:gd name="T3" fmla="*/ 1264 h 1544"/>
                  <a:gd name="T4" fmla="*/ 1261 w 1825"/>
                  <a:gd name="T5" fmla="*/ 1544 h 1544"/>
                  <a:gd name="T6" fmla="*/ 1825 w 1825"/>
                  <a:gd name="T7" fmla="*/ 280 h 1544"/>
                  <a:gd name="T8" fmla="*/ 985 w 1825"/>
                  <a:gd name="T9" fmla="*/ 564 h 1544"/>
                  <a:gd name="T10" fmla="*/ 0 w 1825"/>
                  <a:gd name="T11" fmla="*/ 0 h 15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25" h="1544">
                    <a:moveTo>
                      <a:pt x="0" y="0"/>
                    </a:moveTo>
                    <a:lnTo>
                      <a:pt x="424" y="1264"/>
                    </a:lnTo>
                    <a:lnTo>
                      <a:pt x="1261" y="1544"/>
                    </a:lnTo>
                    <a:lnTo>
                      <a:pt x="1825" y="280"/>
                    </a:lnTo>
                    <a:lnTo>
                      <a:pt x="985" y="564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7" name="Freeform 205"/>
              <p:cNvSpPr>
                <a:spLocks/>
              </p:cNvSpPr>
              <p:nvPr/>
            </p:nvSpPr>
            <p:spPr bwMode="auto">
              <a:xfrm>
                <a:off x="3258" y="1557"/>
                <a:ext cx="1825" cy="1544"/>
              </a:xfrm>
              <a:custGeom>
                <a:avLst/>
                <a:gdLst>
                  <a:gd name="T0" fmla="*/ 0 w 1825"/>
                  <a:gd name="T1" fmla="*/ 0 h 1544"/>
                  <a:gd name="T2" fmla="*/ 424 w 1825"/>
                  <a:gd name="T3" fmla="*/ 1264 h 1544"/>
                  <a:gd name="T4" fmla="*/ 1261 w 1825"/>
                  <a:gd name="T5" fmla="*/ 1544 h 1544"/>
                  <a:gd name="T6" fmla="*/ 1825 w 1825"/>
                  <a:gd name="T7" fmla="*/ 280 h 1544"/>
                  <a:gd name="T8" fmla="*/ 985 w 1825"/>
                  <a:gd name="T9" fmla="*/ 564 h 1544"/>
                  <a:gd name="T10" fmla="*/ 0 w 1825"/>
                  <a:gd name="T11" fmla="*/ 0 h 15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25" h="1544">
                    <a:moveTo>
                      <a:pt x="0" y="0"/>
                    </a:moveTo>
                    <a:lnTo>
                      <a:pt x="424" y="1264"/>
                    </a:lnTo>
                    <a:lnTo>
                      <a:pt x="1261" y="1544"/>
                    </a:lnTo>
                    <a:lnTo>
                      <a:pt x="1825" y="280"/>
                    </a:lnTo>
                    <a:lnTo>
                      <a:pt x="985" y="56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0" name="Group 438"/>
            <p:cNvGrpSpPr>
              <a:grpSpLocks/>
            </p:cNvGrpSpPr>
            <p:nvPr/>
          </p:nvGrpSpPr>
          <p:grpSpPr bwMode="auto">
            <a:xfrm>
              <a:off x="398" y="1277"/>
              <a:ext cx="2383" cy="2105"/>
              <a:chOff x="398" y="1277"/>
              <a:chExt cx="2383" cy="2105"/>
            </a:xfrm>
          </p:grpSpPr>
          <p:sp>
            <p:nvSpPr>
              <p:cNvPr id="21514" name="Freeform 206"/>
              <p:cNvSpPr>
                <a:spLocks/>
              </p:cNvSpPr>
              <p:nvPr/>
            </p:nvSpPr>
            <p:spPr bwMode="auto">
              <a:xfrm>
                <a:off x="675" y="1557"/>
                <a:ext cx="1825" cy="1540"/>
              </a:xfrm>
              <a:custGeom>
                <a:avLst/>
                <a:gdLst>
                  <a:gd name="T0" fmla="*/ 0 w 1825"/>
                  <a:gd name="T1" fmla="*/ 0 h 1540"/>
                  <a:gd name="T2" fmla="*/ 424 w 1825"/>
                  <a:gd name="T3" fmla="*/ 1268 h 1540"/>
                  <a:gd name="T4" fmla="*/ 1264 w 1825"/>
                  <a:gd name="T5" fmla="*/ 1540 h 1540"/>
                  <a:gd name="T6" fmla="*/ 1825 w 1825"/>
                  <a:gd name="T7" fmla="*/ 284 h 1540"/>
                  <a:gd name="T8" fmla="*/ 980 w 1825"/>
                  <a:gd name="T9" fmla="*/ 564 h 1540"/>
                  <a:gd name="T10" fmla="*/ 0 w 1825"/>
                  <a:gd name="T11" fmla="*/ 0 h 1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25" h="1540">
                    <a:moveTo>
                      <a:pt x="0" y="0"/>
                    </a:moveTo>
                    <a:lnTo>
                      <a:pt x="424" y="1268"/>
                    </a:lnTo>
                    <a:lnTo>
                      <a:pt x="1264" y="1540"/>
                    </a:lnTo>
                    <a:lnTo>
                      <a:pt x="1825" y="284"/>
                    </a:lnTo>
                    <a:lnTo>
                      <a:pt x="980" y="564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" name="Line 207"/>
              <p:cNvSpPr>
                <a:spLocks noChangeShapeType="1"/>
              </p:cNvSpPr>
              <p:nvPr/>
            </p:nvSpPr>
            <p:spPr bwMode="auto">
              <a:xfrm>
                <a:off x="1379" y="1277"/>
                <a:ext cx="1" cy="2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16" name="Group 409"/>
              <p:cNvGrpSpPr>
                <a:grpSpLocks/>
              </p:cNvGrpSpPr>
              <p:nvPr/>
            </p:nvGrpSpPr>
            <p:grpSpPr bwMode="auto">
              <a:xfrm>
                <a:off x="398" y="1277"/>
                <a:ext cx="2383" cy="2105"/>
                <a:chOff x="398" y="1126"/>
                <a:chExt cx="2383" cy="2105"/>
              </a:xfrm>
            </p:grpSpPr>
            <p:sp>
              <p:nvSpPr>
                <p:cNvPr id="21520" name="Freeform 209"/>
                <p:cNvSpPr>
                  <a:spLocks/>
                </p:cNvSpPr>
                <p:nvPr/>
              </p:nvSpPr>
              <p:spPr bwMode="auto">
                <a:xfrm>
                  <a:off x="609" y="1484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7 w 136"/>
                    <a:gd name="T3" fmla="*/ 35 h 136"/>
                    <a:gd name="T4" fmla="*/ 31 w 136"/>
                    <a:gd name="T5" fmla="*/ 11 h 136"/>
                    <a:gd name="T6" fmla="*/ 66 w 136"/>
                    <a:gd name="T7" fmla="*/ 0 h 136"/>
                    <a:gd name="T8" fmla="*/ 101 w 136"/>
                    <a:gd name="T9" fmla="*/ 11 h 136"/>
                    <a:gd name="T10" fmla="*/ 124 w 136"/>
                    <a:gd name="T11" fmla="*/ 35 h 136"/>
                    <a:gd name="T12" fmla="*/ 136 w 136"/>
                    <a:gd name="T13" fmla="*/ 70 h 136"/>
                    <a:gd name="T14" fmla="*/ 124 w 136"/>
                    <a:gd name="T15" fmla="*/ 105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1 w 136"/>
                    <a:gd name="T21" fmla="*/ 128 h 136"/>
                    <a:gd name="T22" fmla="*/ 7 w 136"/>
                    <a:gd name="T23" fmla="*/ 105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7" y="35"/>
                      </a:lnTo>
                      <a:lnTo>
                        <a:pt x="31" y="11"/>
                      </a:lnTo>
                      <a:lnTo>
                        <a:pt x="66" y="0"/>
                      </a:lnTo>
                      <a:lnTo>
                        <a:pt x="101" y="11"/>
                      </a:lnTo>
                      <a:lnTo>
                        <a:pt x="124" y="35"/>
                      </a:lnTo>
                      <a:lnTo>
                        <a:pt x="136" y="70"/>
                      </a:lnTo>
                      <a:lnTo>
                        <a:pt x="124" y="105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1" y="128"/>
                      </a:lnTo>
                      <a:lnTo>
                        <a:pt x="7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1" name="Freeform 210"/>
                <p:cNvSpPr>
                  <a:spLocks/>
                </p:cNvSpPr>
                <p:nvPr/>
              </p:nvSpPr>
              <p:spPr bwMode="auto">
                <a:xfrm>
                  <a:off x="609" y="1484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7 w 136"/>
                    <a:gd name="T3" fmla="*/ 35 h 136"/>
                    <a:gd name="T4" fmla="*/ 31 w 136"/>
                    <a:gd name="T5" fmla="*/ 11 h 136"/>
                    <a:gd name="T6" fmla="*/ 66 w 136"/>
                    <a:gd name="T7" fmla="*/ 0 h 136"/>
                    <a:gd name="T8" fmla="*/ 101 w 136"/>
                    <a:gd name="T9" fmla="*/ 11 h 136"/>
                    <a:gd name="T10" fmla="*/ 124 w 136"/>
                    <a:gd name="T11" fmla="*/ 35 h 136"/>
                    <a:gd name="T12" fmla="*/ 136 w 136"/>
                    <a:gd name="T13" fmla="*/ 70 h 136"/>
                    <a:gd name="T14" fmla="*/ 124 w 136"/>
                    <a:gd name="T15" fmla="*/ 105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1 w 136"/>
                    <a:gd name="T21" fmla="*/ 128 h 136"/>
                    <a:gd name="T22" fmla="*/ 7 w 136"/>
                    <a:gd name="T23" fmla="*/ 105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7" y="35"/>
                      </a:lnTo>
                      <a:lnTo>
                        <a:pt x="31" y="11"/>
                      </a:lnTo>
                      <a:lnTo>
                        <a:pt x="66" y="0"/>
                      </a:lnTo>
                      <a:lnTo>
                        <a:pt x="101" y="11"/>
                      </a:lnTo>
                      <a:lnTo>
                        <a:pt x="124" y="35"/>
                      </a:lnTo>
                      <a:lnTo>
                        <a:pt x="136" y="70"/>
                      </a:lnTo>
                      <a:lnTo>
                        <a:pt x="124" y="105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1" y="128"/>
                      </a:lnTo>
                      <a:lnTo>
                        <a:pt x="7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2" name="Freeform 211"/>
                <p:cNvSpPr>
                  <a:spLocks/>
                </p:cNvSpPr>
                <p:nvPr/>
              </p:nvSpPr>
              <p:spPr bwMode="auto">
                <a:xfrm>
                  <a:off x="889" y="148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1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1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1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Freeform 212"/>
                <p:cNvSpPr>
                  <a:spLocks/>
                </p:cNvSpPr>
                <p:nvPr/>
              </p:nvSpPr>
              <p:spPr bwMode="auto">
                <a:xfrm>
                  <a:off x="889" y="148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1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1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1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4" name="Freeform 213"/>
                <p:cNvSpPr>
                  <a:spLocks/>
                </p:cNvSpPr>
                <p:nvPr/>
              </p:nvSpPr>
              <p:spPr bwMode="auto">
                <a:xfrm>
                  <a:off x="749" y="1620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1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1 h 136"/>
                    <a:gd name="T12" fmla="*/ 140 w 140"/>
                    <a:gd name="T13" fmla="*/ 66 h 136"/>
                    <a:gd name="T14" fmla="*/ 128 w 140"/>
                    <a:gd name="T15" fmla="*/ 101 h 136"/>
                    <a:gd name="T16" fmla="*/ 105 w 140"/>
                    <a:gd name="T17" fmla="*/ 124 h 136"/>
                    <a:gd name="T18" fmla="*/ 70 w 140"/>
                    <a:gd name="T19" fmla="*/ 136 h 136"/>
                    <a:gd name="T20" fmla="*/ 35 w 140"/>
                    <a:gd name="T21" fmla="*/ 124 h 136"/>
                    <a:gd name="T22" fmla="*/ 11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1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1"/>
                      </a:lnTo>
                      <a:lnTo>
                        <a:pt x="140" y="66"/>
                      </a:lnTo>
                      <a:lnTo>
                        <a:pt x="128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11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5" name="Freeform 214"/>
                <p:cNvSpPr>
                  <a:spLocks/>
                </p:cNvSpPr>
                <p:nvPr/>
              </p:nvSpPr>
              <p:spPr bwMode="auto">
                <a:xfrm>
                  <a:off x="749" y="1620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1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1 h 136"/>
                    <a:gd name="T12" fmla="*/ 140 w 140"/>
                    <a:gd name="T13" fmla="*/ 66 h 136"/>
                    <a:gd name="T14" fmla="*/ 128 w 140"/>
                    <a:gd name="T15" fmla="*/ 101 h 136"/>
                    <a:gd name="T16" fmla="*/ 105 w 140"/>
                    <a:gd name="T17" fmla="*/ 124 h 136"/>
                    <a:gd name="T18" fmla="*/ 70 w 140"/>
                    <a:gd name="T19" fmla="*/ 136 h 136"/>
                    <a:gd name="T20" fmla="*/ 35 w 140"/>
                    <a:gd name="T21" fmla="*/ 124 h 136"/>
                    <a:gd name="T22" fmla="*/ 11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1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1"/>
                      </a:lnTo>
                      <a:lnTo>
                        <a:pt x="140" y="66"/>
                      </a:lnTo>
                      <a:lnTo>
                        <a:pt x="128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11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6" name="Freeform 215"/>
                <p:cNvSpPr>
                  <a:spLocks/>
                </p:cNvSpPr>
                <p:nvPr/>
              </p:nvSpPr>
              <p:spPr bwMode="auto">
                <a:xfrm>
                  <a:off x="749" y="176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7" name="Freeform 216"/>
                <p:cNvSpPr>
                  <a:spLocks/>
                </p:cNvSpPr>
                <p:nvPr/>
              </p:nvSpPr>
              <p:spPr bwMode="auto">
                <a:xfrm>
                  <a:off x="749" y="176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Freeform 217"/>
                <p:cNvSpPr>
                  <a:spLocks/>
                </p:cNvSpPr>
                <p:nvPr/>
              </p:nvSpPr>
              <p:spPr bwMode="auto">
                <a:xfrm>
                  <a:off x="749" y="19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9" name="Freeform 218"/>
                <p:cNvSpPr>
                  <a:spLocks/>
                </p:cNvSpPr>
                <p:nvPr/>
              </p:nvSpPr>
              <p:spPr bwMode="auto">
                <a:xfrm>
                  <a:off x="749" y="19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0" name="Freeform 219"/>
                <p:cNvSpPr>
                  <a:spLocks/>
                </p:cNvSpPr>
                <p:nvPr/>
              </p:nvSpPr>
              <p:spPr bwMode="auto">
                <a:xfrm>
                  <a:off x="889" y="20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1" name="Freeform 220"/>
                <p:cNvSpPr>
                  <a:spLocks/>
                </p:cNvSpPr>
                <p:nvPr/>
              </p:nvSpPr>
              <p:spPr bwMode="auto">
                <a:xfrm>
                  <a:off x="889" y="20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2" name="Freeform 221"/>
                <p:cNvSpPr>
                  <a:spLocks/>
                </p:cNvSpPr>
                <p:nvPr/>
              </p:nvSpPr>
              <p:spPr bwMode="auto">
                <a:xfrm>
                  <a:off x="889" y="2180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1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1 h 136"/>
                    <a:gd name="T12" fmla="*/ 140 w 140"/>
                    <a:gd name="T13" fmla="*/ 66 h 136"/>
                    <a:gd name="T14" fmla="*/ 128 w 140"/>
                    <a:gd name="T15" fmla="*/ 101 h 136"/>
                    <a:gd name="T16" fmla="*/ 105 w 140"/>
                    <a:gd name="T17" fmla="*/ 124 h 136"/>
                    <a:gd name="T18" fmla="*/ 70 w 140"/>
                    <a:gd name="T19" fmla="*/ 136 h 136"/>
                    <a:gd name="T20" fmla="*/ 35 w 140"/>
                    <a:gd name="T21" fmla="*/ 124 h 136"/>
                    <a:gd name="T22" fmla="*/ 11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1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1"/>
                      </a:lnTo>
                      <a:lnTo>
                        <a:pt x="140" y="66"/>
                      </a:lnTo>
                      <a:lnTo>
                        <a:pt x="128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11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3" name="Freeform 222"/>
                <p:cNvSpPr>
                  <a:spLocks/>
                </p:cNvSpPr>
                <p:nvPr/>
              </p:nvSpPr>
              <p:spPr bwMode="auto">
                <a:xfrm>
                  <a:off x="889" y="2180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1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1 h 136"/>
                    <a:gd name="T12" fmla="*/ 140 w 140"/>
                    <a:gd name="T13" fmla="*/ 66 h 136"/>
                    <a:gd name="T14" fmla="*/ 128 w 140"/>
                    <a:gd name="T15" fmla="*/ 101 h 136"/>
                    <a:gd name="T16" fmla="*/ 105 w 140"/>
                    <a:gd name="T17" fmla="*/ 124 h 136"/>
                    <a:gd name="T18" fmla="*/ 70 w 140"/>
                    <a:gd name="T19" fmla="*/ 136 h 136"/>
                    <a:gd name="T20" fmla="*/ 35 w 140"/>
                    <a:gd name="T21" fmla="*/ 124 h 136"/>
                    <a:gd name="T22" fmla="*/ 11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1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1"/>
                      </a:lnTo>
                      <a:lnTo>
                        <a:pt x="140" y="66"/>
                      </a:lnTo>
                      <a:lnTo>
                        <a:pt x="128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11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4" name="Freeform 223"/>
                <p:cNvSpPr>
                  <a:spLocks/>
                </p:cNvSpPr>
                <p:nvPr/>
              </p:nvSpPr>
              <p:spPr bwMode="auto">
                <a:xfrm>
                  <a:off x="889" y="232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5" name="Freeform 224"/>
                <p:cNvSpPr>
                  <a:spLocks/>
                </p:cNvSpPr>
                <p:nvPr/>
              </p:nvSpPr>
              <p:spPr bwMode="auto">
                <a:xfrm>
                  <a:off x="889" y="232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6" name="Freeform 225"/>
                <p:cNvSpPr>
                  <a:spLocks/>
                </p:cNvSpPr>
                <p:nvPr/>
              </p:nvSpPr>
              <p:spPr bwMode="auto">
                <a:xfrm>
                  <a:off x="1029" y="2460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1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1 h 136"/>
                    <a:gd name="T12" fmla="*/ 140 w 140"/>
                    <a:gd name="T13" fmla="*/ 66 h 136"/>
                    <a:gd name="T14" fmla="*/ 128 w 140"/>
                    <a:gd name="T15" fmla="*/ 101 h 136"/>
                    <a:gd name="T16" fmla="*/ 105 w 140"/>
                    <a:gd name="T17" fmla="*/ 124 h 136"/>
                    <a:gd name="T18" fmla="*/ 70 w 140"/>
                    <a:gd name="T19" fmla="*/ 136 h 136"/>
                    <a:gd name="T20" fmla="*/ 35 w 140"/>
                    <a:gd name="T21" fmla="*/ 124 h 136"/>
                    <a:gd name="T22" fmla="*/ 11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1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1"/>
                      </a:lnTo>
                      <a:lnTo>
                        <a:pt x="140" y="66"/>
                      </a:lnTo>
                      <a:lnTo>
                        <a:pt x="128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11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7" name="Freeform 226"/>
                <p:cNvSpPr>
                  <a:spLocks/>
                </p:cNvSpPr>
                <p:nvPr/>
              </p:nvSpPr>
              <p:spPr bwMode="auto">
                <a:xfrm>
                  <a:off x="1029" y="2460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1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1 h 136"/>
                    <a:gd name="T12" fmla="*/ 140 w 140"/>
                    <a:gd name="T13" fmla="*/ 66 h 136"/>
                    <a:gd name="T14" fmla="*/ 128 w 140"/>
                    <a:gd name="T15" fmla="*/ 101 h 136"/>
                    <a:gd name="T16" fmla="*/ 105 w 140"/>
                    <a:gd name="T17" fmla="*/ 124 h 136"/>
                    <a:gd name="T18" fmla="*/ 70 w 140"/>
                    <a:gd name="T19" fmla="*/ 136 h 136"/>
                    <a:gd name="T20" fmla="*/ 35 w 140"/>
                    <a:gd name="T21" fmla="*/ 124 h 136"/>
                    <a:gd name="T22" fmla="*/ 11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1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1"/>
                      </a:lnTo>
                      <a:lnTo>
                        <a:pt x="140" y="66"/>
                      </a:lnTo>
                      <a:lnTo>
                        <a:pt x="128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11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8" name="Freeform 227"/>
                <p:cNvSpPr>
                  <a:spLocks/>
                </p:cNvSpPr>
                <p:nvPr/>
              </p:nvSpPr>
              <p:spPr bwMode="auto">
                <a:xfrm>
                  <a:off x="1029" y="260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1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1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1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9" name="Freeform 228"/>
                <p:cNvSpPr>
                  <a:spLocks/>
                </p:cNvSpPr>
                <p:nvPr/>
              </p:nvSpPr>
              <p:spPr bwMode="auto">
                <a:xfrm>
                  <a:off x="1029" y="260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1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1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1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0" name="Freeform 229"/>
                <p:cNvSpPr>
                  <a:spLocks/>
                </p:cNvSpPr>
                <p:nvPr/>
              </p:nvSpPr>
              <p:spPr bwMode="auto">
                <a:xfrm>
                  <a:off x="1309" y="27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1" name="Freeform 230"/>
                <p:cNvSpPr>
                  <a:spLocks/>
                </p:cNvSpPr>
                <p:nvPr/>
              </p:nvSpPr>
              <p:spPr bwMode="auto">
                <a:xfrm>
                  <a:off x="1309" y="27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Freeform 231"/>
                <p:cNvSpPr>
                  <a:spLocks/>
                </p:cNvSpPr>
                <p:nvPr/>
              </p:nvSpPr>
              <p:spPr bwMode="auto">
                <a:xfrm>
                  <a:off x="1589" y="19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Freeform 232"/>
                <p:cNvSpPr>
                  <a:spLocks/>
                </p:cNvSpPr>
                <p:nvPr/>
              </p:nvSpPr>
              <p:spPr bwMode="auto">
                <a:xfrm>
                  <a:off x="1589" y="19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Freeform 233"/>
                <p:cNvSpPr>
                  <a:spLocks/>
                </p:cNvSpPr>
                <p:nvPr/>
              </p:nvSpPr>
              <p:spPr bwMode="auto">
                <a:xfrm>
                  <a:off x="1169" y="162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Freeform 234"/>
                <p:cNvSpPr>
                  <a:spLocks/>
                </p:cNvSpPr>
                <p:nvPr/>
              </p:nvSpPr>
              <p:spPr bwMode="auto">
                <a:xfrm>
                  <a:off x="1169" y="162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6" name="Freeform 235"/>
                <p:cNvSpPr>
                  <a:spLocks/>
                </p:cNvSpPr>
                <p:nvPr/>
              </p:nvSpPr>
              <p:spPr bwMode="auto">
                <a:xfrm>
                  <a:off x="1449" y="176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Freeform 236"/>
                <p:cNvSpPr>
                  <a:spLocks/>
                </p:cNvSpPr>
                <p:nvPr/>
              </p:nvSpPr>
              <p:spPr bwMode="auto">
                <a:xfrm>
                  <a:off x="1449" y="176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8" name="Freeform 237"/>
                <p:cNvSpPr>
                  <a:spLocks/>
                </p:cNvSpPr>
                <p:nvPr/>
              </p:nvSpPr>
              <p:spPr bwMode="auto">
                <a:xfrm>
                  <a:off x="1873" y="176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66 w 136"/>
                    <a:gd name="T7" fmla="*/ 0 h 140"/>
                    <a:gd name="T8" fmla="*/ 101 w 136"/>
                    <a:gd name="T9" fmla="*/ 11 h 140"/>
                    <a:gd name="T10" fmla="*/ 129 w 136"/>
                    <a:gd name="T11" fmla="*/ 35 h 140"/>
                    <a:gd name="T12" fmla="*/ 136 w 136"/>
                    <a:gd name="T13" fmla="*/ 70 h 140"/>
                    <a:gd name="T14" fmla="*/ 129 w 136"/>
                    <a:gd name="T15" fmla="*/ 105 h 140"/>
                    <a:gd name="T16" fmla="*/ 101 w 136"/>
                    <a:gd name="T17" fmla="*/ 128 h 140"/>
                    <a:gd name="T18" fmla="*/ 66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6" y="0"/>
                      </a:lnTo>
                      <a:lnTo>
                        <a:pt x="101" y="11"/>
                      </a:lnTo>
                      <a:lnTo>
                        <a:pt x="129" y="35"/>
                      </a:lnTo>
                      <a:lnTo>
                        <a:pt x="136" y="70"/>
                      </a:lnTo>
                      <a:lnTo>
                        <a:pt x="129" y="105"/>
                      </a:lnTo>
                      <a:lnTo>
                        <a:pt x="101" y="128"/>
                      </a:lnTo>
                      <a:lnTo>
                        <a:pt x="66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Freeform 238"/>
                <p:cNvSpPr>
                  <a:spLocks/>
                </p:cNvSpPr>
                <p:nvPr/>
              </p:nvSpPr>
              <p:spPr bwMode="auto">
                <a:xfrm>
                  <a:off x="1873" y="176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66 w 136"/>
                    <a:gd name="T7" fmla="*/ 0 h 140"/>
                    <a:gd name="T8" fmla="*/ 101 w 136"/>
                    <a:gd name="T9" fmla="*/ 11 h 140"/>
                    <a:gd name="T10" fmla="*/ 129 w 136"/>
                    <a:gd name="T11" fmla="*/ 35 h 140"/>
                    <a:gd name="T12" fmla="*/ 136 w 136"/>
                    <a:gd name="T13" fmla="*/ 70 h 140"/>
                    <a:gd name="T14" fmla="*/ 129 w 136"/>
                    <a:gd name="T15" fmla="*/ 105 h 140"/>
                    <a:gd name="T16" fmla="*/ 101 w 136"/>
                    <a:gd name="T17" fmla="*/ 128 h 140"/>
                    <a:gd name="T18" fmla="*/ 66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6" y="0"/>
                      </a:lnTo>
                      <a:lnTo>
                        <a:pt x="101" y="11"/>
                      </a:lnTo>
                      <a:lnTo>
                        <a:pt x="129" y="35"/>
                      </a:lnTo>
                      <a:lnTo>
                        <a:pt x="136" y="70"/>
                      </a:lnTo>
                      <a:lnTo>
                        <a:pt x="129" y="105"/>
                      </a:lnTo>
                      <a:lnTo>
                        <a:pt x="101" y="128"/>
                      </a:lnTo>
                      <a:lnTo>
                        <a:pt x="66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0" name="Freeform 239"/>
                <p:cNvSpPr>
                  <a:spLocks/>
                </p:cNvSpPr>
                <p:nvPr/>
              </p:nvSpPr>
              <p:spPr bwMode="auto">
                <a:xfrm>
                  <a:off x="1729" y="288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1" name="Freeform 240"/>
                <p:cNvSpPr>
                  <a:spLocks/>
                </p:cNvSpPr>
                <p:nvPr/>
              </p:nvSpPr>
              <p:spPr bwMode="auto">
                <a:xfrm>
                  <a:off x="1729" y="288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2" name="Freeform 241"/>
                <p:cNvSpPr>
                  <a:spLocks/>
                </p:cNvSpPr>
                <p:nvPr/>
              </p:nvSpPr>
              <p:spPr bwMode="auto">
                <a:xfrm>
                  <a:off x="1869" y="2880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4 h 136"/>
                    <a:gd name="T18" fmla="*/ 70 w 140"/>
                    <a:gd name="T19" fmla="*/ 136 h 136"/>
                    <a:gd name="T20" fmla="*/ 35 w 140"/>
                    <a:gd name="T21" fmla="*/ 124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12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3" name="Freeform 242"/>
                <p:cNvSpPr>
                  <a:spLocks/>
                </p:cNvSpPr>
                <p:nvPr/>
              </p:nvSpPr>
              <p:spPr bwMode="auto">
                <a:xfrm>
                  <a:off x="1869" y="2880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4 h 136"/>
                    <a:gd name="T18" fmla="*/ 70 w 140"/>
                    <a:gd name="T19" fmla="*/ 136 h 136"/>
                    <a:gd name="T20" fmla="*/ 35 w 140"/>
                    <a:gd name="T21" fmla="*/ 124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12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4" name="Freeform 243"/>
                <p:cNvSpPr>
                  <a:spLocks/>
                </p:cNvSpPr>
                <p:nvPr/>
              </p:nvSpPr>
              <p:spPr bwMode="auto">
                <a:xfrm>
                  <a:off x="1869" y="2740"/>
                  <a:ext cx="136" cy="136"/>
                </a:xfrm>
                <a:custGeom>
                  <a:avLst/>
                  <a:gdLst>
                    <a:gd name="T0" fmla="*/ 0 w 136"/>
                    <a:gd name="T1" fmla="*/ 66 h 136"/>
                    <a:gd name="T2" fmla="*/ 8 w 136"/>
                    <a:gd name="T3" fmla="*/ 31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9 w 136"/>
                    <a:gd name="T11" fmla="*/ 31 h 136"/>
                    <a:gd name="T12" fmla="*/ 136 w 136"/>
                    <a:gd name="T13" fmla="*/ 66 h 136"/>
                    <a:gd name="T14" fmla="*/ 129 w 136"/>
                    <a:gd name="T15" fmla="*/ 101 h 136"/>
                    <a:gd name="T16" fmla="*/ 105 w 136"/>
                    <a:gd name="T17" fmla="*/ 124 h 136"/>
                    <a:gd name="T18" fmla="*/ 70 w 136"/>
                    <a:gd name="T19" fmla="*/ 136 h 136"/>
                    <a:gd name="T20" fmla="*/ 35 w 136"/>
                    <a:gd name="T21" fmla="*/ 124 h 136"/>
                    <a:gd name="T22" fmla="*/ 8 w 136"/>
                    <a:gd name="T23" fmla="*/ 101 h 136"/>
                    <a:gd name="T24" fmla="*/ 0 w 136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66"/>
                      </a:moveTo>
                      <a:lnTo>
                        <a:pt x="8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36" y="66"/>
                      </a:lnTo>
                      <a:lnTo>
                        <a:pt x="129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8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5" name="Freeform 244"/>
                <p:cNvSpPr>
                  <a:spLocks/>
                </p:cNvSpPr>
                <p:nvPr/>
              </p:nvSpPr>
              <p:spPr bwMode="auto">
                <a:xfrm>
                  <a:off x="1869" y="2740"/>
                  <a:ext cx="136" cy="136"/>
                </a:xfrm>
                <a:custGeom>
                  <a:avLst/>
                  <a:gdLst>
                    <a:gd name="T0" fmla="*/ 0 w 136"/>
                    <a:gd name="T1" fmla="*/ 66 h 136"/>
                    <a:gd name="T2" fmla="*/ 8 w 136"/>
                    <a:gd name="T3" fmla="*/ 31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9 w 136"/>
                    <a:gd name="T11" fmla="*/ 31 h 136"/>
                    <a:gd name="T12" fmla="*/ 136 w 136"/>
                    <a:gd name="T13" fmla="*/ 66 h 136"/>
                    <a:gd name="T14" fmla="*/ 129 w 136"/>
                    <a:gd name="T15" fmla="*/ 101 h 136"/>
                    <a:gd name="T16" fmla="*/ 105 w 136"/>
                    <a:gd name="T17" fmla="*/ 124 h 136"/>
                    <a:gd name="T18" fmla="*/ 70 w 136"/>
                    <a:gd name="T19" fmla="*/ 136 h 136"/>
                    <a:gd name="T20" fmla="*/ 35 w 136"/>
                    <a:gd name="T21" fmla="*/ 124 h 136"/>
                    <a:gd name="T22" fmla="*/ 8 w 136"/>
                    <a:gd name="T23" fmla="*/ 101 h 136"/>
                    <a:gd name="T24" fmla="*/ 0 w 136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66"/>
                      </a:moveTo>
                      <a:lnTo>
                        <a:pt x="8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36" y="66"/>
                      </a:lnTo>
                      <a:lnTo>
                        <a:pt x="129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8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6" name="Freeform 245"/>
                <p:cNvSpPr>
                  <a:spLocks/>
                </p:cNvSpPr>
                <p:nvPr/>
              </p:nvSpPr>
              <p:spPr bwMode="auto">
                <a:xfrm>
                  <a:off x="2009" y="2456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8 h 136"/>
                    <a:gd name="T6" fmla="*/ 70 w 140"/>
                    <a:gd name="T7" fmla="*/ 0 h 136"/>
                    <a:gd name="T8" fmla="*/ 105 w 140"/>
                    <a:gd name="T9" fmla="*/ 8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8"/>
                      </a:lnTo>
                      <a:lnTo>
                        <a:pt x="70" y="0"/>
                      </a:lnTo>
                      <a:lnTo>
                        <a:pt x="105" y="8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7" name="Freeform 246"/>
                <p:cNvSpPr>
                  <a:spLocks/>
                </p:cNvSpPr>
                <p:nvPr/>
              </p:nvSpPr>
              <p:spPr bwMode="auto">
                <a:xfrm>
                  <a:off x="2009" y="2456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8 h 136"/>
                    <a:gd name="T6" fmla="*/ 70 w 140"/>
                    <a:gd name="T7" fmla="*/ 0 h 136"/>
                    <a:gd name="T8" fmla="*/ 105 w 140"/>
                    <a:gd name="T9" fmla="*/ 8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8"/>
                      </a:lnTo>
                      <a:lnTo>
                        <a:pt x="70" y="0"/>
                      </a:lnTo>
                      <a:lnTo>
                        <a:pt x="105" y="8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Freeform 247"/>
                <p:cNvSpPr>
                  <a:spLocks/>
                </p:cNvSpPr>
                <p:nvPr/>
              </p:nvSpPr>
              <p:spPr bwMode="auto">
                <a:xfrm>
                  <a:off x="2013" y="2596"/>
                  <a:ext cx="136" cy="136"/>
                </a:xfrm>
                <a:custGeom>
                  <a:avLst/>
                  <a:gdLst>
                    <a:gd name="T0" fmla="*/ 0 w 136"/>
                    <a:gd name="T1" fmla="*/ 66 h 136"/>
                    <a:gd name="T2" fmla="*/ 12 w 136"/>
                    <a:gd name="T3" fmla="*/ 31 h 136"/>
                    <a:gd name="T4" fmla="*/ 35 w 136"/>
                    <a:gd name="T5" fmla="*/ 8 h 136"/>
                    <a:gd name="T6" fmla="*/ 70 w 136"/>
                    <a:gd name="T7" fmla="*/ 0 h 136"/>
                    <a:gd name="T8" fmla="*/ 105 w 136"/>
                    <a:gd name="T9" fmla="*/ 8 h 136"/>
                    <a:gd name="T10" fmla="*/ 129 w 136"/>
                    <a:gd name="T11" fmla="*/ 31 h 136"/>
                    <a:gd name="T12" fmla="*/ 136 w 136"/>
                    <a:gd name="T13" fmla="*/ 66 h 136"/>
                    <a:gd name="T14" fmla="*/ 129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12 w 136"/>
                    <a:gd name="T23" fmla="*/ 101 h 136"/>
                    <a:gd name="T24" fmla="*/ 0 w 136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8"/>
                      </a:lnTo>
                      <a:lnTo>
                        <a:pt x="70" y="0"/>
                      </a:lnTo>
                      <a:lnTo>
                        <a:pt x="105" y="8"/>
                      </a:lnTo>
                      <a:lnTo>
                        <a:pt x="129" y="31"/>
                      </a:lnTo>
                      <a:lnTo>
                        <a:pt x="136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9" name="Freeform 248"/>
                <p:cNvSpPr>
                  <a:spLocks/>
                </p:cNvSpPr>
                <p:nvPr/>
              </p:nvSpPr>
              <p:spPr bwMode="auto">
                <a:xfrm>
                  <a:off x="2013" y="2596"/>
                  <a:ext cx="136" cy="136"/>
                </a:xfrm>
                <a:custGeom>
                  <a:avLst/>
                  <a:gdLst>
                    <a:gd name="T0" fmla="*/ 0 w 136"/>
                    <a:gd name="T1" fmla="*/ 66 h 136"/>
                    <a:gd name="T2" fmla="*/ 12 w 136"/>
                    <a:gd name="T3" fmla="*/ 31 h 136"/>
                    <a:gd name="T4" fmla="*/ 35 w 136"/>
                    <a:gd name="T5" fmla="*/ 8 h 136"/>
                    <a:gd name="T6" fmla="*/ 70 w 136"/>
                    <a:gd name="T7" fmla="*/ 0 h 136"/>
                    <a:gd name="T8" fmla="*/ 105 w 136"/>
                    <a:gd name="T9" fmla="*/ 8 h 136"/>
                    <a:gd name="T10" fmla="*/ 129 w 136"/>
                    <a:gd name="T11" fmla="*/ 31 h 136"/>
                    <a:gd name="T12" fmla="*/ 136 w 136"/>
                    <a:gd name="T13" fmla="*/ 66 h 136"/>
                    <a:gd name="T14" fmla="*/ 129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12 w 136"/>
                    <a:gd name="T23" fmla="*/ 101 h 136"/>
                    <a:gd name="T24" fmla="*/ 0 w 136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8"/>
                      </a:lnTo>
                      <a:lnTo>
                        <a:pt x="70" y="0"/>
                      </a:lnTo>
                      <a:lnTo>
                        <a:pt x="105" y="8"/>
                      </a:lnTo>
                      <a:lnTo>
                        <a:pt x="129" y="31"/>
                      </a:lnTo>
                      <a:lnTo>
                        <a:pt x="136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0" name="Freeform 249"/>
                <p:cNvSpPr>
                  <a:spLocks/>
                </p:cNvSpPr>
                <p:nvPr/>
              </p:nvSpPr>
              <p:spPr bwMode="auto">
                <a:xfrm>
                  <a:off x="2153" y="232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9 w 136"/>
                    <a:gd name="T11" fmla="*/ 35 h 136"/>
                    <a:gd name="T12" fmla="*/ 136 w 136"/>
                    <a:gd name="T13" fmla="*/ 70 h 136"/>
                    <a:gd name="T14" fmla="*/ 129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9" y="35"/>
                      </a:lnTo>
                      <a:lnTo>
                        <a:pt x="136" y="70"/>
                      </a:lnTo>
                      <a:lnTo>
                        <a:pt x="129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1" name="Freeform 250"/>
                <p:cNvSpPr>
                  <a:spLocks/>
                </p:cNvSpPr>
                <p:nvPr/>
              </p:nvSpPr>
              <p:spPr bwMode="auto">
                <a:xfrm>
                  <a:off x="2153" y="232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9 w 136"/>
                    <a:gd name="T11" fmla="*/ 35 h 136"/>
                    <a:gd name="T12" fmla="*/ 136 w 136"/>
                    <a:gd name="T13" fmla="*/ 70 h 136"/>
                    <a:gd name="T14" fmla="*/ 129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9" y="35"/>
                      </a:lnTo>
                      <a:lnTo>
                        <a:pt x="136" y="70"/>
                      </a:lnTo>
                      <a:lnTo>
                        <a:pt x="129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2" name="Freeform 251"/>
                <p:cNvSpPr>
                  <a:spLocks/>
                </p:cNvSpPr>
                <p:nvPr/>
              </p:nvSpPr>
              <p:spPr bwMode="auto">
                <a:xfrm>
                  <a:off x="2149" y="2180"/>
                  <a:ext cx="137" cy="136"/>
                </a:xfrm>
                <a:custGeom>
                  <a:avLst/>
                  <a:gdLst>
                    <a:gd name="T0" fmla="*/ 0 w 137"/>
                    <a:gd name="T1" fmla="*/ 70 h 136"/>
                    <a:gd name="T2" fmla="*/ 8 w 137"/>
                    <a:gd name="T3" fmla="*/ 35 h 136"/>
                    <a:gd name="T4" fmla="*/ 35 w 137"/>
                    <a:gd name="T5" fmla="*/ 7 h 136"/>
                    <a:gd name="T6" fmla="*/ 70 w 137"/>
                    <a:gd name="T7" fmla="*/ 0 h 136"/>
                    <a:gd name="T8" fmla="*/ 105 w 137"/>
                    <a:gd name="T9" fmla="*/ 7 h 136"/>
                    <a:gd name="T10" fmla="*/ 129 w 137"/>
                    <a:gd name="T11" fmla="*/ 35 h 136"/>
                    <a:gd name="T12" fmla="*/ 137 w 137"/>
                    <a:gd name="T13" fmla="*/ 70 h 136"/>
                    <a:gd name="T14" fmla="*/ 129 w 137"/>
                    <a:gd name="T15" fmla="*/ 101 h 136"/>
                    <a:gd name="T16" fmla="*/ 105 w 137"/>
                    <a:gd name="T17" fmla="*/ 128 h 136"/>
                    <a:gd name="T18" fmla="*/ 70 w 137"/>
                    <a:gd name="T19" fmla="*/ 136 h 136"/>
                    <a:gd name="T20" fmla="*/ 35 w 137"/>
                    <a:gd name="T21" fmla="*/ 128 h 136"/>
                    <a:gd name="T22" fmla="*/ 8 w 137"/>
                    <a:gd name="T23" fmla="*/ 101 h 136"/>
                    <a:gd name="T24" fmla="*/ 0 w 137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5"/>
                      </a:lnTo>
                      <a:lnTo>
                        <a:pt x="137" y="70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3" name="Freeform 252"/>
                <p:cNvSpPr>
                  <a:spLocks/>
                </p:cNvSpPr>
                <p:nvPr/>
              </p:nvSpPr>
              <p:spPr bwMode="auto">
                <a:xfrm>
                  <a:off x="2149" y="2180"/>
                  <a:ext cx="137" cy="136"/>
                </a:xfrm>
                <a:custGeom>
                  <a:avLst/>
                  <a:gdLst>
                    <a:gd name="T0" fmla="*/ 0 w 137"/>
                    <a:gd name="T1" fmla="*/ 70 h 136"/>
                    <a:gd name="T2" fmla="*/ 8 w 137"/>
                    <a:gd name="T3" fmla="*/ 35 h 136"/>
                    <a:gd name="T4" fmla="*/ 35 w 137"/>
                    <a:gd name="T5" fmla="*/ 7 h 136"/>
                    <a:gd name="T6" fmla="*/ 70 w 137"/>
                    <a:gd name="T7" fmla="*/ 0 h 136"/>
                    <a:gd name="T8" fmla="*/ 105 w 137"/>
                    <a:gd name="T9" fmla="*/ 7 h 136"/>
                    <a:gd name="T10" fmla="*/ 129 w 137"/>
                    <a:gd name="T11" fmla="*/ 35 h 136"/>
                    <a:gd name="T12" fmla="*/ 137 w 137"/>
                    <a:gd name="T13" fmla="*/ 70 h 136"/>
                    <a:gd name="T14" fmla="*/ 129 w 137"/>
                    <a:gd name="T15" fmla="*/ 101 h 136"/>
                    <a:gd name="T16" fmla="*/ 105 w 137"/>
                    <a:gd name="T17" fmla="*/ 128 h 136"/>
                    <a:gd name="T18" fmla="*/ 70 w 137"/>
                    <a:gd name="T19" fmla="*/ 136 h 136"/>
                    <a:gd name="T20" fmla="*/ 35 w 137"/>
                    <a:gd name="T21" fmla="*/ 128 h 136"/>
                    <a:gd name="T22" fmla="*/ 8 w 137"/>
                    <a:gd name="T23" fmla="*/ 101 h 136"/>
                    <a:gd name="T24" fmla="*/ 0 w 137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5"/>
                      </a:lnTo>
                      <a:lnTo>
                        <a:pt x="137" y="70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4" name="Freeform 253"/>
                <p:cNvSpPr>
                  <a:spLocks/>
                </p:cNvSpPr>
                <p:nvPr/>
              </p:nvSpPr>
              <p:spPr bwMode="auto">
                <a:xfrm>
                  <a:off x="2293" y="2040"/>
                  <a:ext cx="137" cy="140"/>
                </a:xfrm>
                <a:custGeom>
                  <a:avLst/>
                  <a:gdLst>
                    <a:gd name="T0" fmla="*/ 0 w 137"/>
                    <a:gd name="T1" fmla="*/ 70 h 140"/>
                    <a:gd name="T2" fmla="*/ 8 w 137"/>
                    <a:gd name="T3" fmla="*/ 35 h 140"/>
                    <a:gd name="T4" fmla="*/ 35 w 137"/>
                    <a:gd name="T5" fmla="*/ 11 h 140"/>
                    <a:gd name="T6" fmla="*/ 67 w 137"/>
                    <a:gd name="T7" fmla="*/ 0 h 140"/>
                    <a:gd name="T8" fmla="*/ 102 w 137"/>
                    <a:gd name="T9" fmla="*/ 11 h 140"/>
                    <a:gd name="T10" fmla="*/ 129 w 137"/>
                    <a:gd name="T11" fmla="*/ 35 h 140"/>
                    <a:gd name="T12" fmla="*/ 137 w 137"/>
                    <a:gd name="T13" fmla="*/ 70 h 140"/>
                    <a:gd name="T14" fmla="*/ 129 w 137"/>
                    <a:gd name="T15" fmla="*/ 105 h 140"/>
                    <a:gd name="T16" fmla="*/ 102 w 137"/>
                    <a:gd name="T17" fmla="*/ 128 h 140"/>
                    <a:gd name="T18" fmla="*/ 67 w 137"/>
                    <a:gd name="T19" fmla="*/ 140 h 140"/>
                    <a:gd name="T20" fmla="*/ 35 w 137"/>
                    <a:gd name="T21" fmla="*/ 128 h 140"/>
                    <a:gd name="T22" fmla="*/ 8 w 137"/>
                    <a:gd name="T23" fmla="*/ 105 h 140"/>
                    <a:gd name="T24" fmla="*/ 0 w 137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7" y="0"/>
                      </a:lnTo>
                      <a:lnTo>
                        <a:pt x="102" y="11"/>
                      </a:lnTo>
                      <a:lnTo>
                        <a:pt x="129" y="35"/>
                      </a:lnTo>
                      <a:lnTo>
                        <a:pt x="137" y="70"/>
                      </a:lnTo>
                      <a:lnTo>
                        <a:pt x="129" y="105"/>
                      </a:lnTo>
                      <a:lnTo>
                        <a:pt x="102" y="128"/>
                      </a:lnTo>
                      <a:lnTo>
                        <a:pt x="67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5" name="Freeform 254"/>
                <p:cNvSpPr>
                  <a:spLocks/>
                </p:cNvSpPr>
                <p:nvPr/>
              </p:nvSpPr>
              <p:spPr bwMode="auto">
                <a:xfrm>
                  <a:off x="2293" y="2040"/>
                  <a:ext cx="137" cy="140"/>
                </a:xfrm>
                <a:custGeom>
                  <a:avLst/>
                  <a:gdLst>
                    <a:gd name="T0" fmla="*/ 0 w 137"/>
                    <a:gd name="T1" fmla="*/ 70 h 140"/>
                    <a:gd name="T2" fmla="*/ 8 w 137"/>
                    <a:gd name="T3" fmla="*/ 35 h 140"/>
                    <a:gd name="T4" fmla="*/ 35 w 137"/>
                    <a:gd name="T5" fmla="*/ 11 h 140"/>
                    <a:gd name="T6" fmla="*/ 67 w 137"/>
                    <a:gd name="T7" fmla="*/ 0 h 140"/>
                    <a:gd name="T8" fmla="*/ 102 w 137"/>
                    <a:gd name="T9" fmla="*/ 11 h 140"/>
                    <a:gd name="T10" fmla="*/ 129 w 137"/>
                    <a:gd name="T11" fmla="*/ 35 h 140"/>
                    <a:gd name="T12" fmla="*/ 137 w 137"/>
                    <a:gd name="T13" fmla="*/ 70 h 140"/>
                    <a:gd name="T14" fmla="*/ 129 w 137"/>
                    <a:gd name="T15" fmla="*/ 105 h 140"/>
                    <a:gd name="T16" fmla="*/ 102 w 137"/>
                    <a:gd name="T17" fmla="*/ 128 h 140"/>
                    <a:gd name="T18" fmla="*/ 67 w 137"/>
                    <a:gd name="T19" fmla="*/ 140 h 140"/>
                    <a:gd name="T20" fmla="*/ 35 w 137"/>
                    <a:gd name="T21" fmla="*/ 128 h 140"/>
                    <a:gd name="T22" fmla="*/ 8 w 137"/>
                    <a:gd name="T23" fmla="*/ 105 h 140"/>
                    <a:gd name="T24" fmla="*/ 0 w 137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7" y="0"/>
                      </a:lnTo>
                      <a:lnTo>
                        <a:pt x="102" y="11"/>
                      </a:lnTo>
                      <a:lnTo>
                        <a:pt x="129" y="35"/>
                      </a:lnTo>
                      <a:lnTo>
                        <a:pt x="137" y="70"/>
                      </a:lnTo>
                      <a:lnTo>
                        <a:pt x="129" y="105"/>
                      </a:lnTo>
                      <a:lnTo>
                        <a:pt x="102" y="128"/>
                      </a:lnTo>
                      <a:lnTo>
                        <a:pt x="67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6" name="Freeform 255"/>
                <p:cNvSpPr>
                  <a:spLocks/>
                </p:cNvSpPr>
                <p:nvPr/>
              </p:nvSpPr>
              <p:spPr bwMode="auto">
                <a:xfrm>
                  <a:off x="2289" y="1900"/>
                  <a:ext cx="137" cy="140"/>
                </a:xfrm>
                <a:custGeom>
                  <a:avLst/>
                  <a:gdLst>
                    <a:gd name="T0" fmla="*/ 0 w 137"/>
                    <a:gd name="T1" fmla="*/ 70 h 140"/>
                    <a:gd name="T2" fmla="*/ 8 w 137"/>
                    <a:gd name="T3" fmla="*/ 35 h 140"/>
                    <a:gd name="T4" fmla="*/ 35 w 137"/>
                    <a:gd name="T5" fmla="*/ 11 h 140"/>
                    <a:gd name="T6" fmla="*/ 71 w 137"/>
                    <a:gd name="T7" fmla="*/ 0 h 140"/>
                    <a:gd name="T8" fmla="*/ 106 w 137"/>
                    <a:gd name="T9" fmla="*/ 11 h 140"/>
                    <a:gd name="T10" fmla="*/ 129 w 137"/>
                    <a:gd name="T11" fmla="*/ 35 h 140"/>
                    <a:gd name="T12" fmla="*/ 137 w 137"/>
                    <a:gd name="T13" fmla="*/ 70 h 140"/>
                    <a:gd name="T14" fmla="*/ 129 w 137"/>
                    <a:gd name="T15" fmla="*/ 105 h 140"/>
                    <a:gd name="T16" fmla="*/ 106 w 137"/>
                    <a:gd name="T17" fmla="*/ 128 h 140"/>
                    <a:gd name="T18" fmla="*/ 71 w 137"/>
                    <a:gd name="T19" fmla="*/ 140 h 140"/>
                    <a:gd name="T20" fmla="*/ 35 w 137"/>
                    <a:gd name="T21" fmla="*/ 128 h 140"/>
                    <a:gd name="T22" fmla="*/ 8 w 137"/>
                    <a:gd name="T23" fmla="*/ 105 h 140"/>
                    <a:gd name="T24" fmla="*/ 0 w 137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71" y="0"/>
                      </a:lnTo>
                      <a:lnTo>
                        <a:pt x="106" y="11"/>
                      </a:lnTo>
                      <a:lnTo>
                        <a:pt x="129" y="35"/>
                      </a:lnTo>
                      <a:lnTo>
                        <a:pt x="137" y="70"/>
                      </a:lnTo>
                      <a:lnTo>
                        <a:pt x="129" y="105"/>
                      </a:lnTo>
                      <a:lnTo>
                        <a:pt x="106" y="128"/>
                      </a:lnTo>
                      <a:lnTo>
                        <a:pt x="71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7" name="Freeform 256"/>
                <p:cNvSpPr>
                  <a:spLocks/>
                </p:cNvSpPr>
                <p:nvPr/>
              </p:nvSpPr>
              <p:spPr bwMode="auto">
                <a:xfrm>
                  <a:off x="2289" y="1900"/>
                  <a:ext cx="137" cy="140"/>
                </a:xfrm>
                <a:custGeom>
                  <a:avLst/>
                  <a:gdLst>
                    <a:gd name="T0" fmla="*/ 0 w 137"/>
                    <a:gd name="T1" fmla="*/ 70 h 140"/>
                    <a:gd name="T2" fmla="*/ 8 w 137"/>
                    <a:gd name="T3" fmla="*/ 35 h 140"/>
                    <a:gd name="T4" fmla="*/ 35 w 137"/>
                    <a:gd name="T5" fmla="*/ 11 h 140"/>
                    <a:gd name="T6" fmla="*/ 71 w 137"/>
                    <a:gd name="T7" fmla="*/ 0 h 140"/>
                    <a:gd name="T8" fmla="*/ 106 w 137"/>
                    <a:gd name="T9" fmla="*/ 11 h 140"/>
                    <a:gd name="T10" fmla="*/ 129 w 137"/>
                    <a:gd name="T11" fmla="*/ 35 h 140"/>
                    <a:gd name="T12" fmla="*/ 137 w 137"/>
                    <a:gd name="T13" fmla="*/ 70 h 140"/>
                    <a:gd name="T14" fmla="*/ 129 w 137"/>
                    <a:gd name="T15" fmla="*/ 105 h 140"/>
                    <a:gd name="T16" fmla="*/ 106 w 137"/>
                    <a:gd name="T17" fmla="*/ 128 h 140"/>
                    <a:gd name="T18" fmla="*/ 71 w 137"/>
                    <a:gd name="T19" fmla="*/ 140 h 140"/>
                    <a:gd name="T20" fmla="*/ 35 w 137"/>
                    <a:gd name="T21" fmla="*/ 128 h 140"/>
                    <a:gd name="T22" fmla="*/ 8 w 137"/>
                    <a:gd name="T23" fmla="*/ 105 h 140"/>
                    <a:gd name="T24" fmla="*/ 0 w 137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71" y="0"/>
                      </a:lnTo>
                      <a:lnTo>
                        <a:pt x="106" y="11"/>
                      </a:lnTo>
                      <a:lnTo>
                        <a:pt x="129" y="35"/>
                      </a:lnTo>
                      <a:lnTo>
                        <a:pt x="137" y="70"/>
                      </a:lnTo>
                      <a:lnTo>
                        <a:pt x="129" y="105"/>
                      </a:lnTo>
                      <a:lnTo>
                        <a:pt x="106" y="128"/>
                      </a:lnTo>
                      <a:lnTo>
                        <a:pt x="71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8" name="Line 257"/>
                <p:cNvSpPr>
                  <a:spLocks noChangeShapeType="1"/>
                </p:cNvSpPr>
                <p:nvPr/>
              </p:nvSpPr>
              <p:spPr bwMode="auto">
                <a:xfrm>
                  <a:off x="398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9" name="Line 258"/>
                <p:cNvSpPr>
                  <a:spLocks noChangeShapeType="1"/>
                </p:cNvSpPr>
                <p:nvPr/>
              </p:nvSpPr>
              <p:spPr bwMode="auto">
                <a:xfrm>
                  <a:off x="539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0" name="Line 259"/>
                <p:cNvSpPr>
                  <a:spLocks noChangeShapeType="1"/>
                </p:cNvSpPr>
                <p:nvPr/>
              </p:nvSpPr>
              <p:spPr bwMode="auto">
                <a:xfrm>
                  <a:off x="679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1" name="Line 260"/>
                <p:cNvSpPr>
                  <a:spLocks noChangeShapeType="1"/>
                </p:cNvSpPr>
                <p:nvPr/>
              </p:nvSpPr>
              <p:spPr bwMode="auto">
                <a:xfrm>
                  <a:off x="819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2" name="Line 261"/>
                <p:cNvSpPr>
                  <a:spLocks noChangeShapeType="1"/>
                </p:cNvSpPr>
                <p:nvPr/>
              </p:nvSpPr>
              <p:spPr bwMode="auto">
                <a:xfrm>
                  <a:off x="959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3" name="Line 262"/>
                <p:cNvSpPr>
                  <a:spLocks noChangeShapeType="1"/>
                </p:cNvSpPr>
                <p:nvPr/>
              </p:nvSpPr>
              <p:spPr bwMode="auto">
                <a:xfrm>
                  <a:off x="1099" y="1126"/>
                  <a:ext cx="1" cy="2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4" name="Line 263"/>
                <p:cNvSpPr>
                  <a:spLocks noChangeShapeType="1"/>
                </p:cNvSpPr>
                <p:nvPr/>
              </p:nvSpPr>
              <p:spPr bwMode="auto">
                <a:xfrm>
                  <a:off x="1239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5" name="Line 264"/>
                <p:cNvSpPr>
                  <a:spLocks noChangeShapeType="1"/>
                </p:cNvSpPr>
                <p:nvPr/>
              </p:nvSpPr>
              <p:spPr bwMode="auto">
                <a:xfrm>
                  <a:off x="1519" y="1126"/>
                  <a:ext cx="1" cy="2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6" name="Line 265"/>
                <p:cNvSpPr>
                  <a:spLocks noChangeShapeType="1"/>
                </p:cNvSpPr>
                <p:nvPr/>
              </p:nvSpPr>
              <p:spPr bwMode="auto">
                <a:xfrm>
                  <a:off x="1659" y="1126"/>
                  <a:ext cx="1" cy="2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7" name="Line 266"/>
                <p:cNvSpPr>
                  <a:spLocks noChangeShapeType="1"/>
                </p:cNvSpPr>
                <p:nvPr/>
              </p:nvSpPr>
              <p:spPr bwMode="auto">
                <a:xfrm>
                  <a:off x="1799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8" name="Line 267"/>
                <p:cNvSpPr>
                  <a:spLocks noChangeShapeType="1"/>
                </p:cNvSpPr>
                <p:nvPr/>
              </p:nvSpPr>
              <p:spPr bwMode="auto">
                <a:xfrm>
                  <a:off x="1939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9" name="Line 268"/>
                <p:cNvSpPr>
                  <a:spLocks noChangeShapeType="1"/>
                </p:cNvSpPr>
                <p:nvPr/>
              </p:nvSpPr>
              <p:spPr bwMode="auto">
                <a:xfrm>
                  <a:off x="2079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0" name="Line 269"/>
                <p:cNvSpPr>
                  <a:spLocks noChangeShapeType="1"/>
                </p:cNvSpPr>
                <p:nvPr/>
              </p:nvSpPr>
              <p:spPr bwMode="auto">
                <a:xfrm>
                  <a:off x="2219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1" name="Line 270"/>
                <p:cNvSpPr>
                  <a:spLocks noChangeShapeType="1"/>
                </p:cNvSpPr>
                <p:nvPr/>
              </p:nvSpPr>
              <p:spPr bwMode="auto">
                <a:xfrm>
                  <a:off x="2360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2" name="Line 271"/>
                <p:cNvSpPr>
                  <a:spLocks noChangeShapeType="1"/>
                </p:cNvSpPr>
                <p:nvPr/>
              </p:nvSpPr>
              <p:spPr bwMode="auto">
                <a:xfrm>
                  <a:off x="2500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3" name="Line 272"/>
                <p:cNvSpPr>
                  <a:spLocks noChangeShapeType="1"/>
                </p:cNvSpPr>
                <p:nvPr/>
              </p:nvSpPr>
              <p:spPr bwMode="auto">
                <a:xfrm>
                  <a:off x="398" y="1130"/>
                  <a:ext cx="23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4" name="Line 273"/>
                <p:cNvSpPr>
                  <a:spLocks noChangeShapeType="1"/>
                </p:cNvSpPr>
                <p:nvPr/>
              </p:nvSpPr>
              <p:spPr bwMode="auto">
                <a:xfrm>
                  <a:off x="398" y="1270"/>
                  <a:ext cx="23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5" name="Line 274"/>
                <p:cNvSpPr>
                  <a:spLocks noChangeShapeType="1"/>
                </p:cNvSpPr>
                <p:nvPr/>
              </p:nvSpPr>
              <p:spPr bwMode="auto">
                <a:xfrm>
                  <a:off x="398" y="1410"/>
                  <a:ext cx="23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6" name="Line 275"/>
                <p:cNvSpPr>
                  <a:spLocks noChangeShapeType="1"/>
                </p:cNvSpPr>
                <p:nvPr/>
              </p:nvSpPr>
              <p:spPr bwMode="auto">
                <a:xfrm>
                  <a:off x="398" y="1550"/>
                  <a:ext cx="237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7" name="Line 276"/>
                <p:cNvSpPr>
                  <a:spLocks noChangeShapeType="1"/>
                </p:cNvSpPr>
                <p:nvPr/>
              </p:nvSpPr>
              <p:spPr bwMode="auto">
                <a:xfrm>
                  <a:off x="398" y="1690"/>
                  <a:ext cx="23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8" name="Line 277"/>
                <p:cNvSpPr>
                  <a:spLocks noChangeShapeType="1"/>
                </p:cNvSpPr>
                <p:nvPr/>
              </p:nvSpPr>
              <p:spPr bwMode="auto">
                <a:xfrm>
                  <a:off x="398" y="1830"/>
                  <a:ext cx="23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9" name="Line 278"/>
                <p:cNvSpPr>
                  <a:spLocks noChangeShapeType="1"/>
                </p:cNvSpPr>
                <p:nvPr/>
              </p:nvSpPr>
              <p:spPr bwMode="auto">
                <a:xfrm>
                  <a:off x="398" y="1970"/>
                  <a:ext cx="23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0" name="Line 279"/>
                <p:cNvSpPr>
                  <a:spLocks noChangeShapeType="1"/>
                </p:cNvSpPr>
                <p:nvPr/>
              </p:nvSpPr>
              <p:spPr bwMode="auto">
                <a:xfrm>
                  <a:off x="398" y="2110"/>
                  <a:ext cx="237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1" name="Line 280"/>
                <p:cNvSpPr>
                  <a:spLocks noChangeShapeType="1"/>
                </p:cNvSpPr>
                <p:nvPr/>
              </p:nvSpPr>
              <p:spPr bwMode="auto">
                <a:xfrm>
                  <a:off x="398" y="2250"/>
                  <a:ext cx="237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2" name="Line 281"/>
                <p:cNvSpPr>
                  <a:spLocks noChangeShapeType="1"/>
                </p:cNvSpPr>
                <p:nvPr/>
              </p:nvSpPr>
              <p:spPr bwMode="auto">
                <a:xfrm>
                  <a:off x="398" y="2390"/>
                  <a:ext cx="23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3" name="Line 282"/>
                <p:cNvSpPr>
                  <a:spLocks noChangeShapeType="1"/>
                </p:cNvSpPr>
                <p:nvPr/>
              </p:nvSpPr>
              <p:spPr bwMode="auto">
                <a:xfrm>
                  <a:off x="398" y="2530"/>
                  <a:ext cx="23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4" name="Line 283"/>
                <p:cNvSpPr>
                  <a:spLocks noChangeShapeType="1"/>
                </p:cNvSpPr>
                <p:nvPr/>
              </p:nvSpPr>
              <p:spPr bwMode="auto">
                <a:xfrm>
                  <a:off x="398" y="2670"/>
                  <a:ext cx="237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5" name="Line 284"/>
                <p:cNvSpPr>
                  <a:spLocks noChangeShapeType="1"/>
                </p:cNvSpPr>
                <p:nvPr/>
              </p:nvSpPr>
              <p:spPr bwMode="auto">
                <a:xfrm>
                  <a:off x="398" y="2810"/>
                  <a:ext cx="23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6" name="Line 285"/>
                <p:cNvSpPr>
                  <a:spLocks noChangeShapeType="1"/>
                </p:cNvSpPr>
                <p:nvPr/>
              </p:nvSpPr>
              <p:spPr bwMode="auto">
                <a:xfrm>
                  <a:off x="398" y="2950"/>
                  <a:ext cx="238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7" name="Line 286"/>
                <p:cNvSpPr>
                  <a:spLocks noChangeShapeType="1"/>
                </p:cNvSpPr>
                <p:nvPr/>
              </p:nvSpPr>
              <p:spPr bwMode="auto">
                <a:xfrm>
                  <a:off x="398" y="3090"/>
                  <a:ext cx="23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8" name="Line 287"/>
                <p:cNvSpPr>
                  <a:spLocks noChangeShapeType="1"/>
                </p:cNvSpPr>
                <p:nvPr/>
              </p:nvSpPr>
              <p:spPr bwMode="auto">
                <a:xfrm>
                  <a:off x="398" y="3230"/>
                  <a:ext cx="238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9" name="Line 288"/>
                <p:cNvSpPr>
                  <a:spLocks noChangeShapeType="1"/>
                </p:cNvSpPr>
                <p:nvPr/>
              </p:nvSpPr>
              <p:spPr bwMode="auto">
                <a:xfrm>
                  <a:off x="2640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0" name="Line 289"/>
                <p:cNvSpPr>
                  <a:spLocks noChangeShapeType="1"/>
                </p:cNvSpPr>
                <p:nvPr/>
              </p:nvSpPr>
              <p:spPr bwMode="auto">
                <a:xfrm>
                  <a:off x="2780" y="1126"/>
                  <a:ext cx="1" cy="2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1" name="Freeform 290"/>
                <p:cNvSpPr>
                  <a:spLocks/>
                </p:cNvSpPr>
                <p:nvPr/>
              </p:nvSpPr>
              <p:spPr bwMode="auto">
                <a:xfrm>
                  <a:off x="753" y="148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7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7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7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7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2" name="Freeform 291"/>
                <p:cNvSpPr>
                  <a:spLocks/>
                </p:cNvSpPr>
                <p:nvPr/>
              </p:nvSpPr>
              <p:spPr bwMode="auto">
                <a:xfrm>
                  <a:off x="753" y="148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7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7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7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7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3" name="Freeform 292"/>
                <p:cNvSpPr>
                  <a:spLocks/>
                </p:cNvSpPr>
                <p:nvPr/>
              </p:nvSpPr>
              <p:spPr bwMode="auto">
                <a:xfrm>
                  <a:off x="893" y="162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7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7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7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7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4" name="Freeform 293"/>
                <p:cNvSpPr>
                  <a:spLocks/>
                </p:cNvSpPr>
                <p:nvPr/>
              </p:nvSpPr>
              <p:spPr bwMode="auto">
                <a:xfrm>
                  <a:off x="893" y="162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7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7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7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7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5" name="Freeform 294"/>
                <p:cNvSpPr>
                  <a:spLocks/>
                </p:cNvSpPr>
                <p:nvPr/>
              </p:nvSpPr>
              <p:spPr bwMode="auto">
                <a:xfrm>
                  <a:off x="1029" y="162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6" name="Freeform 295"/>
                <p:cNvSpPr>
                  <a:spLocks/>
                </p:cNvSpPr>
                <p:nvPr/>
              </p:nvSpPr>
              <p:spPr bwMode="auto">
                <a:xfrm>
                  <a:off x="1029" y="162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7" name="Freeform 296"/>
                <p:cNvSpPr>
                  <a:spLocks/>
                </p:cNvSpPr>
                <p:nvPr/>
              </p:nvSpPr>
              <p:spPr bwMode="auto">
                <a:xfrm>
                  <a:off x="893" y="176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7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7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7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7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8" name="Freeform 297"/>
                <p:cNvSpPr>
                  <a:spLocks/>
                </p:cNvSpPr>
                <p:nvPr/>
              </p:nvSpPr>
              <p:spPr bwMode="auto">
                <a:xfrm>
                  <a:off x="893" y="176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7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7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7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7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9" name="Freeform 298"/>
                <p:cNvSpPr>
                  <a:spLocks/>
                </p:cNvSpPr>
                <p:nvPr/>
              </p:nvSpPr>
              <p:spPr bwMode="auto">
                <a:xfrm>
                  <a:off x="1029" y="176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0" name="Freeform 299"/>
                <p:cNvSpPr>
                  <a:spLocks/>
                </p:cNvSpPr>
                <p:nvPr/>
              </p:nvSpPr>
              <p:spPr bwMode="auto">
                <a:xfrm>
                  <a:off x="1029" y="176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1" name="Freeform 300"/>
                <p:cNvSpPr>
                  <a:spLocks/>
                </p:cNvSpPr>
                <p:nvPr/>
              </p:nvSpPr>
              <p:spPr bwMode="auto">
                <a:xfrm>
                  <a:off x="1169" y="1760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1 h 136"/>
                    <a:gd name="T12" fmla="*/ 140 w 140"/>
                    <a:gd name="T13" fmla="*/ 66 h 136"/>
                    <a:gd name="T14" fmla="*/ 128 w 140"/>
                    <a:gd name="T15" fmla="*/ 101 h 136"/>
                    <a:gd name="T16" fmla="*/ 105 w 140"/>
                    <a:gd name="T17" fmla="*/ 124 h 136"/>
                    <a:gd name="T18" fmla="*/ 70 w 140"/>
                    <a:gd name="T19" fmla="*/ 136 h 136"/>
                    <a:gd name="T20" fmla="*/ 35 w 140"/>
                    <a:gd name="T21" fmla="*/ 124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1"/>
                      </a:lnTo>
                      <a:lnTo>
                        <a:pt x="140" y="66"/>
                      </a:lnTo>
                      <a:lnTo>
                        <a:pt x="128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12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2" name="Freeform 301"/>
                <p:cNvSpPr>
                  <a:spLocks/>
                </p:cNvSpPr>
                <p:nvPr/>
              </p:nvSpPr>
              <p:spPr bwMode="auto">
                <a:xfrm>
                  <a:off x="1169" y="1760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1 h 136"/>
                    <a:gd name="T12" fmla="*/ 140 w 140"/>
                    <a:gd name="T13" fmla="*/ 66 h 136"/>
                    <a:gd name="T14" fmla="*/ 128 w 140"/>
                    <a:gd name="T15" fmla="*/ 101 h 136"/>
                    <a:gd name="T16" fmla="*/ 105 w 140"/>
                    <a:gd name="T17" fmla="*/ 124 h 136"/>
                    <a:gd name="T18" fmla="*/ 70 w 140"/>
                    <a:gd name="T19" fmla="*/ 136 h 136"/>
                    <a:gd name="T20" fmla="*/ 35 w 140"/>
                    <a:gd name="T21" fmla="*/ 124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1"/>
                      </a:lnTo>
                      <a:lnTo>
                        <a:pt x="140" y="66"/>
                      </a:lnTo>
                      <a:lnTo>
                        <a:pt x="128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12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3" name="Freeform 302"/>
                <p:cNvSpPr>
                  <a:spLocks/>
                </p:cNvSpPr>
                <p:nvPr/>
              </p:nvSpPr>
              <p:spPr bwMode="auto">
                <a:xfrm>
                  <a:off x="1313" y="19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4" name="Freeform 303"/>
                <p:cNvSpPr>
                  <a:spLocks/>
                </p:cNvSpPr>
                <p:nvPr/>
              </p:nvSpPr>
              <p:spPr bwMode="auto">
                <a:xfrm>
                  <a:off x="1313" y="19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" name="Freeform 304"/>
                <p:cNvSpPr>
                  <a:spLocks/>
                </p:cNvSpPr>
                <p:nvPr/>
              </p:nvSpPr>
              <p:spPr bwMode="auto">
                <a:xfrm>
                  <a:off x="1309" y="1760"/>
                  <a:ext cx="136" cy="136"/>
                </a:xfrm>
                <a:custGeom>
                  <a:avLst/>
                  <a:gdLst>
                    <a:gd name="T0" fmla="*/ 0 w 136"/>
                    <a:gd name="T1" fmla="*/ 66 h 136"/>
                    <a:gd name="T2" fmla="*/ 8 w 136"/>
                    <a:gd name="T3" fmla="*/ 31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8 w 136"/>
                    <a:gd name="T11" fmla="*/ 31 h 136"/>
                    <a:gd name="T12" fmla="*/ 136 w 136"/>
                    <a:gd name="T13" fmla="*/ 66 h 136"/>
                    <a:gd name="T14" fmla="*/ 128 w 136"/>
                    <a:gd name="T15" fmla="*/ 101 h 136"/>
                    <a:gd name="T16" fmla="*/ 105 w 136"/>
                    <a:gd name="T17" fmla="*/ 124 h 136"/>
                    <a:gd name="T18" fmla="*/ 70 w 136"/>
                    <a:gd name="T19" fmla="*/ 136 h 136"/>
                    <a:gd name="T20" fmla="*/ 35 w 136"/>
                    <a:gd name="T21" fmla="*/ 124 h 136"/>
                    <a:gd name="T22" fmla="*/ 8 w 136"/>
                    <a:gd name="T23" fmla="*/ 101 h 136"/>
                    <a:gd name="T24" fmla="*/ 0 w 136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66"/>
                      </a:moveTo>
                      <a:lnTo>
                        <a:pt x="8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1"/>
                      </a:lnTo>
                      <a:lnTo>
                        <a:pt x="136" y="66"/>
                      </a:lnTo>
                      <a:lnTo>
                        <a:pt x="128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8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6" name="Freeform 305"/>
                <p:cNvSpPr>
                  <a:spLocks/>
                </p:cNvSpPr>
                <p:nvPr/>
              </p:nvSpPr>
              <p:spPr bwMode="auto">
                <a:xfrm>
                  <a:off x="1309" y="1760"/>
                  <a:ext cx="136" cy="136"/>
                </a:xfrm>
                <a:custGeom>
                  <a:avLst/>
                  <a:gdLst>
                    <a:gd name="T0" fmla="*/ 0 w 136"/>
                    <a:gd name="T1" fmla="*/ 66 h 136"/>
                    <a:gd name="T2" fmla="*/ 8 w 136"/>
                    <a:gd name="T3" fmla="*/ 31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8 w 136"/>
                    <a:gd name="T11" fmla="*/ 31 h 136"/>
                    <a:gd name="T12" fmla="*/ 136 w 136"/>
                    <a:gd name="T13" fmla="*/ 66 h 136"/>
                    <a:gd name="T14" fmla="*/ 128 w 136"/>
                    <a:gd name="T15" fmla="*/ 101 h 136"/>
                    <a:gd name="T16" fmla="*/ 105 w 136"/>
                    <a:gd name="T17" fmla="*/ 124 h 136"/>
                    <a:gd name="T18" fmla="*/ 70 w 136"/>
                    <a:gd name="T19" fmla="*/ 136 h 136"/>
                    <a:gd name="T20" fmla="*/ 35 w 136"/>
                    <a:gd name="T21" fmla="*/ 124 h 136"/>
                    <a:gd name="T22" fmla="*/ 8 w 136"/>
                    <a:gd name="T23" fmla="*/ 101 h 136"/>
                    <a:gd name="T24" fmla="*/ 0 w 136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66"/>
                      </a:moveTo>
                      <a:lnTo>
                        <a:pt x="8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1"/>
                      </a:lnTo>
                      <a:lnTo>
                        <a:pt x="136" y="66"/>
                      </a:lnTo>
                      <a:lnTo>
                        <a:pt x="128" y="101"/>
                      </a:lnTo>
                      <a:lnTo>
                        <a:pt x="105" y="124"/>
                      </a:lnTo>
                      <a:lnTo>
                        <a:pt x="70" y="136"/>
                      </a:lnTo>
                      <a:lnTo>
                        <a:pt x="35" y="124"/>
                      </a:lnTo>
                      <a:lnTo>
                        <a:pt x="8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7" name="Freeform 306"/>
                <p:cNvSpPr>
                  <a:spLocks/>
                </p:cNvSpPr>
                <p:nvPr/>
              </p:nvSpPr>
              <p:spPr bwMode="auto">
                <a:xfrm>
                  <a:off x="889" y="19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8" name="Freeform 307"/>
                <p:cNvSpPr>
                  <a:spLocks/>
                </p:cNvSpPr>
                <p:nvPr/>
              </p:nvSpPr>
              <p:spPr bwMode="auto">
                <a:xfrm>
                  <a:off x="889" y="19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9" name="Freeform 308"/>
                <p:cNvSpPr>
                  <a:spLocks/>
                </p:cNvSpPr>
                <p:nvPr/>
              </p:nvSpPr>
              <p:spPr bwMode="auto">
                <a:xfrm>
                  <a:off x="1033" y="19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7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7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7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7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" name="Freeform 309"/>
                <p:cNvSpPr>
                  <a:spLocks/>
                </p:cNvSpPr>
                <p:nvPr/>
              </p:nvSpPr>
              <p:spPr bwMode="auto">
                <a:xfrm>
                  <a:off x="1033" y="19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7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7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7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7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1" name="Freeform 310"/>
                <p:cNvSpPr>
                  <a:spLocks/>
                </p:cNvSpPr>
                <p:nvPr/>
              </p:nvSpPr>
              <p:spPr bwMode="auto">
                <a:xfrm>
                  <a:off x="1169" y="19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" name="Freeform 311"/>
                <p:cNvSpPr>
                  <a:spLocks/>
                </p:cNvSpPr>
                <p:nvPr/>
              </p:nvSpPr>
              <p:spPr bwMode="auto">
                <a:xfrm>
                  <a:off x="1169" y="19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3" name="Freeform 312"/>
                <p:cNvSpPr>
                  <a:spLocks/>
                </p:cNvSpPr>
                <p:nvPr/>
              </p:nvSpPr>
              <p:spPr bwMode="auto">
                <a:xfrm>
                  <a:off x="1449" y="19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4" name="Freeform 313"/>
                <p:cNvSpPr>
                  <a:spLocks/>
                </p:cNvSpPr>
                <p:nvPr/>
              </p:nvSpPr>
              <p:spPr bwMode="auto">
                <a:xfrm>
                  <a:off x="1449" y="19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5" name="Freeform 314"/>
                <p:cNvSpPr>
                  <a:spLocks/>
                </p:cNvSpPr>
                <p:nvPr/>
              </p:nvSpPr>
              <p:spPr bwMode="auto">
                <a:xfrm>
                  <a:off x="1029" y="20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6" name="Freeform 315"/>
                <p:cNvSpPr>
                  <a:spLocks/>
                </p:cNvSpPr>
                <p:nvPr/>
              </p:nvSpPr>
              <p:spPr bwMode="auto">
                <a:xfrm>
                  <a:off x="1029" y="20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7" name="Freeform 316"/>
                <p:cNvSpPr>
                  <a:spLocks/>
                </p:cNvSpPr>
                <p:nvPr/>
              </p:nvSpPr>
              <p:spPr bwMode="auto">
                <a:xfrm>
                  <a:off x="1169" y="20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8" name="Freeform 317"/>
                <p:cNvSpPr>
                  <a:spLocks/>
                </p:cNvSpPr>
                <p:nvPr/>
              </p:nvSpPr>
              <p:spPr bwMode="auto">
                <a:xfrm>
                  <a:off x="1169" y="20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9" name="Freeform 318"/>
                <p:cNvSpPr>
                  <a:spLocks/>
                </p:cNvSpPr>
                <p:nvPr/>
              </p:nvSpPr>
              <p:spPr bwMode="auto">
                <a:xfrm>
                  <a:off x="1313" y="204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0" name="Freeform 319"/>
                <p:cNvSpPr>
                  <a:spLocks/>
                </p:cNvSpPr>
                <p:nvPr/>
              </p:nvSpPr>
              <p:spPr bwMode="auto">
                <a:xfrm>
                  <a:off x="1313" y="204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" name="Freeform 320"/>
                <p:cNvSpPr>
                  <a:spLocks/>
                </p:cNvSpPr>
                <p:nvPr/>
              </p:nvSpPr>
              <p:spPr bwMode="auto">
                <a:xfrm>
                  <a:off x="1449" y="204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" name="Freeform 321"/>
                <p:cNvSpPr>
                  <a:spLocks/>
                </p:cNvSpPr>
                <p:nvPr/>
              </p:nvSpPr>
              <p:spPr bwMode="auto">
                <a:xfrm>
                  <a:off x="1449" y="204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3" name="Freeform 322"/>
                <p:cNvSpPr>
                  <a:spLocks/>
                </p:cNvSpPr>
                <p:nvPr/>
              </p:nvSpPr>
              <p:spPr bwMode="auto">
                <a:xfrm>
                  <a:off x="1589" y="20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4" name="Freeform 323"/>
                <p:cNvSpPr>
                  <a:spLocks/>
                </p:cNvSpPr>
                <p:nvPr/>
              </p:nvSpPr>
              <p:spPr bwMode="auto">
                <a:xfrm>
                  <a:off x="1589" y="20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5" name="Freeform 324"/>
                <p:cNvSpPr>
                  <a:spLocks/>
                </p:cNvSpPr>
                <p:nvPr/>
              </p:nvSpPr>
              <p:spPr bwMode="auto">
                <a:xfrm>
                  <a:off x="1029" y="218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6" name="Freeform 325"/>
                <p:cNvSpPr>
                  <a:spLocks/>
                </p:cNvSpPr>
                <p:nvPr/>
              </p:nvSpPr>
              <p:spPr bwMode="auto">
                <a:xfrm>
                  <a:off x="1029" y="218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7" name="Freeform 326"/>
                <p:cNvSpPr>
                  <a:spLocks/>
                </p:cNvSpPr>
                <p:nvPr/>
              </p:nvSpPr>
              <p:spPr bwMode="auto">
                <a:xfrm>
                  <a:off x="1169" y="218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8" name="Freeform 327"/>
                <p:cNvSpPr>
                  <a:spLocks/>
                </p:cNvSpPr>
                <p:nvPr/>
              </p:nvSpPr>
              <p:spPr bwMode="auto">
                <a:xfrm>
                  <a:off x="1169" y="218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9" name="Freeform 328"/>
                <p:cNvSpPr>
                  <a:spLocks/>
                </p:cNvSpPr>
                <p:nvPr/>
              </p:nvSpPr>
              <p:spPr bwMode="auto">
                <a:xfrm>
                  <a:off x="1313" y="218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0" name="Freeform 329"/>
                <p:cNvSpPr>
                  <a:spLocks/>
                </p:cNvSpPr>
                <p:nvPr/>
              </p:nvSpPr>
              <p:spPr bwMode="auto">
                <a:xfrm>
                  <a:off x="1313" y="218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1" name="Freeform 330"/>
                <p:cNvSpPr>
                  <a:spLocks/>
                </p:cNvSpPr>
                <p:nvPr/>
              </p:nvSpPr>
              <p:spPr bwMode="auto">
                <a:xfrm>
                  <a:off x="1449" y="218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2" name="Freeform 331"/>
                <p:cNvSpPr>
                  <a:spLocks/>
                </p:cNvSpPr>
                <p:nvPr/>
              </p:nvSpPr>
              <p:spPr bwMode="auto">
                <a:xfrm>
                  <a:off x="1449" y="218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3" name="Freeform 332"/>
                <p:cNvSpPr>
                  <a:spLocks/>
                </p:cNvSpPr>
                <p:nvPr/>
              </p:nvSpPr>
              <p:spPr bwMode="auto">
                <a:xfrm>
                  <a:off x="1589" y="218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4" name="Freeform 333"/>
                <p:cNvSpPr>
                  <a:spLocks/>
                </p:cNvSpPr>
                <p:nvPr/>
              </p:nvSpPr>
              <p:spPr bwMode="auto">
                <a:xfrm>
                  <a:off x="1589" y="218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5" name="Freeform 334"/>
                <p:cNvSpPr>
                  <a:spLocks/>
                </p:cNvSpPr>
                <p:nvPr/>
              </p:nvSpPr>
              <p:spPr bwMode="auto">
                <a:xfrm>
                  <a:off x="1029" y="232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6" name="Freeform 335"/>
                <p:cNvSpPr>
                  <a:spLocks/>
                </p:cNvSpPr>
                <p:nvPr/>
              </p:nvSpPr>
              <p:spPr bwMode="auto">
                <a:xfrm>
                  <a:off x="1029" y="232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1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1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1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1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7" name="Freeform 336"/>
                <p:cNvSpPr>
                  <a:spLocks/>
                </p:cNvSpPr>
                <p:nvPr/>
              </p:nvSpPr>
              <p:spPr bwMode="auto">
                <a:xfrm>
                  <a:off x="1169" y="232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8" name="Freeform 337"/>
                <p:cNvSpPr>
                  <a:spLocks/>
                </p:cNvSpPr>
                <p:nvPr/>
              </p:nvSpPr>
              <p:spPr bwMode="auto">
                <a:xfrm>
                  <a:off x="1169" y="232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9" name="Freeform 338"/>
                <p:cNvSpPr>
                  <a:spLocks/>
                </p:cNvSpPr>
                <p:nvPr/>
              </p:nvSpPr>
              <p:spPr bwMode="auto">
                <a:xfrm>
                  <a:off x="1313" y="232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66 w 136"/>
                    <a:gd name="T7" fmla="*/ 0 h 140"/>
                    <a:gd name="T8" fmla="*/ 101 w 136"/>
                    <a:gd name="T9" fmla="*/ 11 h 140"/>
                    <a:gd name="T10" fmla="*/ 128 w 136"/>
                    <a:gd name="T11" fmla="*/ 35 h 140"/>
                    <a:gd name="T12" fmla="*/ 136 w 136"/>
                    <a:gd name="T13" fmla="*/ 70 h 140"/>
                    <a:gd name="T14" fmla="*/ 128 w 136"/>
                    <a:gd name="T15" fmla="*/ 105 h 140"/>
                    <a:gd name="T16" fmla="*/ 101 w 136"/>
                    <a:gd name="T17" fmla="*/ 128 h 140"/>
                    <a:gd name="T18" fmla="*/ 66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6" y="0"/>
                      </a:lnTo>
                      <a:lnTo>
                        <a:pt x="101" y="11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5"/>
                      </a:lnTo>
                      <a:lnTo>
                        <a:pt x="101" y="128"/>
                      </a:lnTo>
                      <a:lnTo>
                        <a:pt x="66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0" name="Freeform 339"/>
                <p:cNvSpPr>
                  <a:spLocks/>
                </p:cNvSpPr>
                <p:nvPr/>
              </p:nvSpPr>
              <p:spPr bwMode="auto">
                <a:xfrm>
                  <a:off x="1313" y="232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66 w 136"/>
                    <a:gd name="T7" fmla="*/ 0 h 140"/>
                    <a:gd name="T8" fmla="*/ 101 w 136"/>
                    <a:gd name="T9" fmla="*/ 11 h 140"/>
                    <a:gd name="T10" fmla="*/ 128 w 136"/>
                    <a:gd name="T11" fmla="*/ 35 h 140"/>
                    <a:gd name="T12" fmla="*/ 136 w 136"/>
                    <a:gd name="T13" fmla="*/ 70 h 140"/>
                    <a:gd name="T14" fmla="*/ 128 w 136"/>
                    <a:gd name="T15" fmla="*/ 105 h 140"/>
                    <a:gd name="T16" fmla="*/ 101 w 136"/>
                    <a:gd name="T17" fmla="*/ 128 h 140"/>
                    <a:gd name="T18" fmla="*/ 66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6" y="0"/>
                      </a:lnTo>
                      <a:lnTo>
                        <a:pt x="101" y="11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5"/>
                      </a:lnTo>
                      <a:lnTo>
                        <a:pt x="101" y="128"/>
                      </a:lnTo>
                      <a:lnTo>
                        <a:pt x="66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1" name="Freeform 340"/>
                <p:cNvSpPr>
                  <a:spLocks/>
                </p:cNvSpPr>
                <p:nvPr/>
              </p:nvSpPr>
              <p:spPr bwMode="auto">
                <a:xfrm>
                  <a:off x="1449" y="232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70 w 136"/>
                    <a:gd name="T7" fmla="*/ 0 h 140"/>
                    <a:gd name="T8" fmla="*/ 105 w 136"/>
                    <a:gd name="T9" fmla="*/ 11 h 140"/>
                    <a:gd name="T10" fmla="*/ 128 w 136"/>
                    <a:gd name="T11" fmla="*/ 35 h 140"/>
                    <a:gd name="T12" fmla="*/ 136 w 136"/>
                    <a:gd name="T13" fmla="*/ 70 h 140"/>
                    <a:gd name="T14" fmla="*/ 128 w 136"/>
                    <a:gd name="T15" fmla="*/ 105 h 140"/>
                    <a:gd name="T16" fmla="*/ 105 w 136"/>
                    <a:gd name="T17" fmla="*/ 128 h 140"/>
                    <a:gd name="T18" fmla="*/ 70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2" name="Freeform 341"/>
                <p:cNvSpPr>
                  <a:spLocks/>
                </p:cNvSpPr>
                <p:nvPr/>
              </p:nvSpPr>
              <p:spPr bwMode="auto">
                <a:xfrm>
                  <a:off x="1449" y="232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70 w 136"/>
                    <a:gd name="T7" fmla="*/ 0 h 140"/>
                    <a:gd name="T8" fmla="*/ 105 w 136"/>
                    <a:gd name="T9" fmla="*/ 11 h 140"/>
                    <a:gd name="T10" fmla="*/ 128 w 136"/>
                    <a:gd name="T11" fmla="*/ 35 h 140"/>
                    <a:gd name="T12" fmla="*/ 136 w 136"/>
                    <a:gd name="T13" fmla="*/ 70 h 140"/>
                    <a:gd name="T14" fmla="*/ 128 w 136"/>
                    <a:gd name="T15" fmla="*/ 105 h 140"/>
                    <a:gd name="T16" fmla="*/ 105 w 136"/>
                    <a:gd name="T17" fmla="*/ 128 h 140"/>
                    <a:gd name="T18" fmla="*/ 70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3" name="Freeform 342"/>
                <p:cNvSpPr>
                  <a:spLocks/>
                </p:cNvSpPr>
                <p:nvPr/>
              </p:nvSpPr>
              <p:spPr bwMode="auto">
                <a:xfrm>
                  <a:off x="1589" y="232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4" name="Freeform 343"/>
                <p:cNvSpPr>
                  <a:spLocks/>
                </p:cNvSpPr>
                <p:nvPr/>
              </p:nvSpPr>
              <p:spPr bwMode="auto">
                <a:xfrm>
                  <a:off x="1589" y="232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5" name="Freeform 344"/>
                <p:cNvSpPr>
                  <a:spLocks/>
                </p:cNvSpPr>
                <p:nvPr/>
              </p:nvSpPr>
              <p:spPr bwMode="auto">
                <a:xfrm>
                  <a:off x="1169" y="26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6" name="Freeform 345"/>
                <p:cNvSpPr>
                  <a:spLocks/>
                </p:cNvSpPr>
                <p:nvPr/>
              </p:nvSpPr>
              <p:spPr bwMode="auto">
                <a:xfrm>
                  <a:off x="1169" y="26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7" name="Freeform 346"/>
                <p:cNvSpPr>
                  <a:spLocks/>
                </p:cNvSpPr>
                <p:nvPr/>
              </p:nvSpPr>
              <p:spPr bwMode="auto">
                <a:xfrm>
                  <a:off x="1169" y="246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8" name="Freeform 347"/>
                <p:cNvSpPr>
                  <a:spLocks/>
                </p:cNvSpPr>
                <p:nvPr/>
              </p:nvSpPr>
              <p:spPr bwMode="auto">
                <a:xfrm>
                  <a:off x="1169" y="246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9" name="Freeform 348"/>
                <p:cNvSpPr>
                  <a:spLocks/>
                </p:cNvSpPr>
                <p:nvPr/>
              </p:nvSpPr>
              <p:spPr bwMode="auto">
                <a:xfrm>
                  <a:off x="1313" y="26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0" name="Freeform 349"/>
                <p:cNvSpPr>
                  <a:spLocks/>
                </p:cNvSpPr>
                <p:nvPr/>
              </p:nvSpPr>
              <p:spPr bwMode="auto">
                <a:xfrm>
                  <a:off x="1313" y="26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1" name="Freeform 350"/>
                <p:cNvSpPr>
                  <a:spLocks/>
                </p:cNvSpPr>
                <p:nvPr/>
              </p:nvSpPr>
              <p:spPr bwMode="auto">
                <a:xfrm>
                  <a:off x="1313" y="246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66 w 136"/>
                    <a:gd name="T7" fmla="*/ 0 h 140"/>
                    <a:gd name="T8" fmla="*/ 101 w 136"/>
                    <a:gd name="T9" fmla="*/ 11 h 140"/>
                    <a:gd name="T10" fmla="*/ 128 w 136"/>
                    <a:gd name="T11" fmla="*/ 35 h 140"/>
                    <a:gd name="T12" fmla="*/ 136 w 136"/>
                    <a:gd name="T13" fmla="*/ 70 h 140"/>
                    <a:gd name="T14" fmla="*/ 128 w 136"/>
                    <a:gd name="T15" fmla="*/ 105 h 140"/>
                    <a:gd name="T16" fmla="*/ 101 w 136"/>
                    <a:gd name="T17" fmla="*/ 128 h 140"/>
                    <a:gd name="T18" fmla="*/ 66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6" y="0"/>
                      </a:lnTo>
                      <a:lnTo>
                        <a:pt x="101" y="11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5"/>
                      </a:lnTo>
                      <a:lnTo>
                        <a:pt x="101" y="128"/>
                      </a:lnTo>
                      <a:lnTo>
                        <a:pt x="66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2" name="Freeform 351"/>
                <p:cNvSpPr>
                  <a:spLocks/>
                </p:cNvSpPr>
                <p:nvPr/>
              </p:nvSpPr>
              <p:spPr bwMode="auto">
                <a:xfrm>
                  <a:off x="1313" y="246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66 w 136"/>
                    <a:gd name="T7" fmla="*/ 0 h 140"/>
                    <a:gd name="T8" fmla="*/ 101 w 136"/>
                    <a:gd name="T9" fmla="*/ 11 h 140"/>
                    <a:gd name="T10" fmla="*/ 128 w 136"/>
                    <a:gd name="T11" fmla="*/ 35 h 140"/>
                    <a:gd name="T12" fmla="*/ 136 w 136"/>
                    <a:gd name="T13" fmla="*/ 70 h 140"/>
                    <a:gd name="T14" fmla="*/ 128 w 136"/>
                    <a:gd name="T15" fmla="*/ 105 h 140"/>
                    <a:gd name="T16" fmla="*/ 101 w 136"/>
                    <a:gd name="T17" fmla="*/ 128 h 140"/>
                    <a:gd name="T18" fmla="*/ 66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6" y="0"/>
                      </a:lnTo>
                      <a:lnTo>
                        <a:pt x="101" y="11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5"/>
                      </a:lnTo>
                      <a:lnTo>
                        <a:pt x="101" y="128"/>
                      </a:lnTo>
                      <a:lnTo>
                        <a:pt x="66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3" name="Freeform 352"/>
                <p:cNvSpPr>
                  <a:spLocks/>
                </p:cNvSpPr>
                <p:nvPr/>
              </p:nvSpPr>
              <p:spPr bwMode="auto">
                <a:xfrm>
                  <a:off x="1449" y="26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4" name="Freeform 353"/>
                <p:cNvSpPr>
                  <a:spLocks/>
                </p:cNvSpPr>
                <p:nvPr/>
              </p:nvSpPr>
              <p:spPr bwMode="auto">
                <a:xfrm>
                  <a:off x="1449" y="26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5" name="Freeform 354"/>
                <p:cNvSpPr>
                  <a:spLocks/>
                </p:cNvSpPr>
                <p:nvPr/>
              </p:nvSpPr>
              <p:spPr bwMode="auto">
                <a:xfrm>
                  <a:off x="1449" y="246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70 w 136"/>
                    <a:gd name="T7" fmla="*/ 0 h 140"/>
                    <a:gd name="T8" fmla="*/ 105 w 136"/>
                    <a:gd name="T9" fmla="*/ 11 h 140"/>
                    <a:gd name="T10" fmla="*/ 128 w 136"/>
                    <a:gd name="T11" fmla="*/ 35 h 140"/>
                    <a:gd name="T12" fmla="*/ 136 w 136"/>
                    <a:gd name="T13" fmla="*/ 70 h 140"/>
                    <a:gd name="T14" fmla="*/ 128 w 136"/>
                    <a:gd name="T15" fmla="*/ 105 h 140"/>
                    <a:gd name="T16" fmla="*/ 105 w 136"/>
                    <a:gd name="T17" fmla="*/ 128 h 140"/>
                    <a:gd name="T18" fmla="*/ 70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6" name="Freeform 355"/>
                <p:cNvSpPr>
                  <a:spLocks/>
                </p:cNvSpPr>
                <p:nvPr/>
              </p:nvSpPr>
              <p:spPr bwMode="auto">
                <a:xfrm>
                  <a:off x="1449" y="246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70 w 136"/>
                    <a:gd name="T7" fmla="*/ 0 h 140"/>
                    <a:gd name="T8" fmla="*/ 105 w 136"/>
                    <a:gd name="T9" fmla="*/ 11 h 140"/>
                    <a:gd name="T10" fmla="*/ 128 w 136"/>
                    <a:gd name="T11" fmla="*/ 35 h 140"/>
                    <a:gd name="T12" fmla="*/ 136 w 136"/>
                    <a:gd name="T13" fmla="*/ 70 h 140"/>
                    <a:gd name="T14" fmla="*/ 128 w 136"/>
                    <a:gd name="T15" fmla="*/ 105 h 140"/>
                    <a:gd name="T16" fmla="*/ 105 w 136"/>
                    <a:gd name="T17" fmla="*/ 128 h 140"/>
                    <a:gd name="T18" fmla="*/ 70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7" name="Freeform 356"/>
                <p:cNvSpPr>
                  <a:spLocks/>
                </p:cNvSpPr>
                <p:nvPr/>
              </p:nvSpPr>
              <p:spPr bwMode="auto">
                <a:xfrm>
                  <a:off x="1589" y="26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8" name="Freeform 357"/>
                <p:cNvSpPr>
                  <a:spLocks/>
                </p:cNvSpPr>
                <p:nvPr/>
              </p:nvSpPr>
              <p:spPr bwMode="auto">
                <a:xfrm>
                  <a:off x="1589" y="260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9" name="Freeform 358"/>
                <p:cNvSpPr>
                  <a:spLocks/>
                </p:cNvSpPr>
                <p:nvPr/>
              </p:nvSpPr>
              <p:spPr bwMode="auto">
                <a:xfrm>
                  <a:off x="1589" y="246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0" name="Freeform 359"/>
                <p:cNvSpPr>
                  <a:spLocks/>
                </p:cNvSpPr>
                <p:nvPr/>
              </p:nvSpPr>
              <p:spPr bwMode="auto">
                <a:xfrm>
                  <a:off x="1589" y="246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8 w 140"/>
                    <a:gd name="T11" fmla="*/ 35 h 140"/>
                    <a:gd name="T12" fmla="*/ 140 w 140"/>
                    <a:gd name="T13" fmla="*/ 70 h 140"/>
                    <a:gd name="T14" fmla="*/ 128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1" name="Freeform 360"/>
                <p:cNvSpPr>
                  <a:spLocks/>
                </p:cNvSpPr>
                <p:nvPr/>
              </p:nvSpPr>
              <p:spPr bwMode="auto">
                <a:xfrm>
                  <a:off x="1729" y="190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2" name="Freeform 361"/>
                <p:cNvSpPr>
                  <a:spLocks/>
                </p:cNvSpPr>
                <p:nvPr/>
              </p:nvSpPr>
              <p:spPr bwMode="auto">
                <a:xfrm>
                  <a:off x="1729" y="190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3" name="Freeform 362"/>
                <p:cNvSpPr>
                  <a:spLocks/>
                </p:cNvSpPr>
                <p:nvPr/>
              </p:nvSpPr>
              <p:spPr bwMode="auto">
                <a:xfrm>
                  <a:off x="1729" y="204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4" name="Freeform 363"/>
                <p:cNvSpPr>
                  <a:spLocks/>
                </p:cNvSpPr>
                <p:nvPr/>
              </p:nvSpPr>
              <p:spPr bwMode="auto">
                <a:xfrm>
                  <a:off x="1729" y="204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5" name="Freeform 364"/>
                <p:cNvSpPr>
                  <a:spLocks/>
                </p:cNvSpPr>
                <p:nvPr/>
              </p:nvSpPr>
              <p:spPr bwMode="auto">
                <a:xfrm>
                  <a:off x="1729" y="218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6" name="Freeform 365"/>
                <p:cNvSpPr>
                  <a:spLocks/>
                </p:cNvSpPr>
                <p:nvPr/>
              </p:nvSpPr>
              <p:spPr bwMode="auto">
                <a:xfrm>
                  <a:off x="1729" y="218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7" name="Freeform 366"/>
                <p:cNvSpPr>
                  <a:spLocks/>
                </p:cNvSpPr>
                <p:nvPr/>
              </p:nvSpPr>
              <p:spPr bwMode="auto">
                <a:xfrm>
                  <a:off x="1729" y="2324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8" name="Freeform 367"/>
                <p:cNvSpPr>
                  <a:spLocks/>
                </p:cNvSpPr>
                <p:nvPr/>
              </p:nvSpPr>
              <p:spPr bwMode="auto">
                <a:xfrm>
                  <a:off x="1729" y="2324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9" name="Freeform 368"/>
                <p:cNvSpPr>
                  <a:spLocks/>
                </p:cNvSpPr>
                <p:nvPr/>
              </p:nvSpPr>
              <p:spPr bwMode="auto">
                <a:xfrm>
                  <a:off x="1729" y="260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0" name="Freeform 369"/>
                <p:cNvSpPr>
                  <a:spLocks/>
                </p:cNvSpPr>
                <p:nvPr/>
              </p:nvSpPr>
              <p:spPr bwMode="auto">
                <a:xfrm>
                  <a:off x="1729" y="260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1" name="Freeform 370"/>
                <p:cNvSpPr>
                  <a:spLocks/>
                </p:cNvSpPr>
                <p:nvPr/>
              </p:nvSpPr>
              <p:spPr bwMode="auto">
                <a:xfrm>
                  <a:off x="1729" y="2464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2" name="Freeform 371"/>
                <p:cNvSpPr>
                  <a:spLocks/>
                </p:cNvSpPr>
                <p:nvPr/>
              </p:nvSpPr>
              <p:spPr bwMode="auto">
                <a:xfrm>
                  <a:off x="1729" y="2464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3" name="Freeform 372"/>
                <p:cNvSpPr>
                  <a:spLocks/>
                </p:cNvSpPr>
                <p:nvPr/>
              </p:nvSpPr>
              <p:spPr bwMode="auto">
                <a:xfrm>
                  <a:off x="1869" y="1904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11 h 136"/>
                    <a:gd name="T6" fmla="*/ 70 w 140"/>
                    <a:gd name="T7" fmla="*/ 0 h 136"/>
                    <a:gd name="T8" fmla="*/ 105 w 140"/>
                    <a:gd name="T9" fmla="*/ 11 h 136"/>
                    <a:gd name="T10" fmla="*/ 129 w 140"/>
                    <a:gd name="T11" fmla="*/ 35 h 136"/>
                    <a:gd name="T12" fmla="*/ 140 w 140"/>
                    <a:gd name="T13" fmla="*/ 70 h 136"/>
                    <a:gd name="T14" fmla="*/ 129 w 140"/>
                    <a:gd name="T15" fmla="*/ 105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5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4" name="Freeform 373"/>
                <p:cNvSpPr>
                  <a:spLocks/>
                </p:cNvSpPr>
                <p:nvPr/>
              </p:nvSpPr>
              <p:spPr bwMode="auto">
                <a:xfrm>
                  <a:off x="1869" y="1904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11 h 136"/>
                    <a:gd name="T6" fmla="*/ 70 w 140"/>
                    <a:gd name="T7" fmla="*/ 0 h 136"/>
                    <a:gd name="T8" fmla="*/ 105 w 140"/>
                    <a:gd name="T9" fmla="*/ 11 h 136"/>
                    <a:gd name="T10" fmla="*/ 129 w 140"/>
                    <a:gd name="T11" fmla="*/ 35 h 136"/>
                    <a:gd name="T12" fmla="*/ 140 w 140"/>
                    <a:gd name="T13" fmla="*/ 70 h 136"/>
                    <a:gd name="T14" fmla="*/ 129 w 140"/>
                    <a:gd name="T15" fmla="*/ 105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5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5" name="Freeform 374"/>
                <p:cNvSpPr>
                  <a:spLocks/>
                </p:cNvSpPr>
                <p:nvPr/>
              </p:nvSpPr>
              <p:spPr bwMode="auto">
                <a:xfrm>
                  <a:off x="1869" y="2044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11 h 136"/>
                    <a:gd name="T6" fmla="*/ 70 w 140"/>
                    <a:gd name="T7" fmla="*/ 0 h 136"/>
                    <a:gd name="T8" fmla="*/ 105 w 140"/>
                    <a:gd name="T9" fmla="*/ 11 h 136"/>
                    <a:gd name="T10" fmla="*/ 129 w 140"/>
                    <a:gd name="T11" fmla="*/ 35 h 136"/>
                    <a:gd name="T12" fmla="*/ 140 w 140"/>
                    <a:gd name="T13" fmla="*/ 70 h 136"/>
                    <a:gd name="T14" fmla="*/ 129 w 140"/>
                    <a:gd name="T15" fmla="*/ 105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5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6" name="Freeform 375"/>
                <p:cNvSpPr>
                  <a:spLocks/>
                </p:cNvSpPr>
                <p:nvPr/>
              </p:nvSpPr>
              <p:spPr bwMode="auto">
                <a:xfrm>
                  <a:off x="1869" y="2044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11 h 136"/>
                    <a:gd name="T6" fmla="*/ 70 w 140"/>
                    <a:gd name="T7" fmla="*/ 0 h 136"/>
                    <a:gd name="T8" fmla="*/ 105 w 140"/>
                    <a:gd name="T9" fmla="*/ 11 h 136"/>
                    <a:gd name="T10" fmla="*/ 129 w 140"/>
                    <a:gd name="T11" fmla="*/ 35 h 136"/>
                    <a:gd name="T12" fmla="*/ 140 w 140"/>
                    <a:gd name="T13" fmla="*/ 70 h 136"/>
                    <a:gd name="T14" fmla="*/ 129 w 140"/>
                    <a:gd name="T15" fmla="*/ 105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5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7" name="Freeform 376"/>
                <p:cNvSpPr>
                  <a:spLocks/>
                </p:cNvSpPr>
                <p:nvPr/>
              </p:nvSpPr>
              <p:spPr bwMode="auto">
                <a:xfrm>
                  <a:off x="1869" y="2184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11 h 136"/>
                    <a:gd name="T6" fmla="*/ 70 w 140"/>
                    <a:gd name="T7" fmla="*/ 0 h 136"/>
                    <a:gd name="T8" fmla="*/ 105 w 140"/>
                    <a:gd name="T9" fmla="*/ 11 h 136"/>
                    <a:gd name="T10" fmla="*/ 129 w 140"/>
                    <a:gd name="T11" fmla="*/ 35 h 136"/>
                    <a:gd name="T12" fmla="*/ 140 w 140"/>
                    <a:gd name="T13" fmla="*/ 70 h 136"/>
                    <a:gd name="T14" fmla="*/ 129 w 140"/>
                    <a:gd name="T15" fmla="*/ 105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5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8" name="Freeform 377"/>
                <p:cNvSpPr>
                  <a:spLocks/>
                </p:cNvSpPr>
                <p:nvPr/>
              </p:nvSpPr>
              <p:spPr bwMode="auto">
                <a:xfrm>
                  <a:off x="1869" y="2184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11 h 136"/>
                    <a:gd name="T6" fmla="*/ 70 w 140"/>
                    <a:gd name="T7" fmla="*/ 0 h 136"/>
                    <a:gd name="T8" fmla="*/ 105 w 140"/>
                    <a:gd name="T9" fmla="*/ 11 h 136"/>
                    <a:gd name="T10" fmla="*/ 129 w 140"/>
                    <a:gd name="T11" fmla="*/ 35 h 136"/>
                    <a:gd name="T12" fmla="*/ 140 w 140"/>
                    <a:gd name="T13" fmla="*/ 70 h 136"/>
                    <a:gd name="T14" fmla="*/ 129 w 140"/>
                    <a:gd name="T15" fmla="*/ 105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5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9" name="Freeform 378"/>
                <p:cNvSpPr>
                  <a:spLocks/>
                </p:cNvSpPr>
                <p:nvPr/>
              </p:nvSpPr>
              <p:spPr bwMode="auto">
                <a:xfrm>
                  <a:off x="1869" y="2327"/>
                  <a:ext cx="140" cy="137"/>
                </a:xfrm>
                <a:custGeom>
                  <a:avLst/>
                  <a:gdLst>
                    <a:gd name="T0" fmla="*/ 0 w 140"/>
                    <a:gd name="T1" fmla="*/ 67 h 137"/>
                    <a:gd name="T2" fmla="*/ 12 w 140"/>
                    <a:gd name="T3" fmla="*/ 32 h 137"/>
                    <a:gd name="T4" fmla="*/ 35 w 140"/>
                    <a:gd name="T5" fmla="*/ 8 h 137"/>
                    <a:gd name="T6" fmla="*/ 70 w 140"/>
                    <a:gd name="T7" fmla="*/ 0 h 137"/>
                    <a:gd name="T8" fmla="*/ 105 w 140"/>
                    <a:gd name="T9" fmla="*/ 8 h 137"/>
                    <a:gd name="T10" fmla="*/ 129 w 140"/>
                    <a:gd name="T11" fmla="*/ 32 h 137"/>
                    <a:gd name="T12" fmla="*/ 140 w 140"/>
                    <a:gd name="T13" fmla="*/ 67 h 137"/>
                    <a:gd name="T14" fmla="*/ 129 w 140"/>
                    <a:gd name="T15" fmla="*/ 102 h 137"/>
                    <a:gd name="T16" fmla="*/ 105 w 140"/>
                    <a:gd name="T17" fmla="*/ 125 h 137"/>
                    <a:gd name="T18" fmla="*/ 70 w 140"/>
                    <a:gd name="T19" fmla="*/ 137 h 137"/>
                    <a:gd name="T20" fmla="*/ 35 w 140"/>
                    <a:gd name="T21" fmla="*/ 125 h 137"/>
                    <a:gd name="T22" fmla="*/ 12 w 140"/>
                    <a:gd name="T23" fmla="*/ 102 h 137"/>
                    <a:gd name="T24" fmla="*/ 0 w 140"/>
                    <a:gd name="T25" fmla="*/ 67 h 1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7">
                      <a:moveTo>
                        <a:pt x="0" y="67"/>
                      </a:moveTo>
                      <a:lnTo>
                        <a:pt x="12" y="32"/>
                      </a:lnTo>
                      <a:lnTo>
                        <a:pt x="35" y="8"/>
                      </a:lnTo>
                      <a:lnTo>
                        <a:pt x="70" y="0"/>
                      </a:lnTo>
                      <a:lnTo>
                        <a:pt x="105" y="8"/>
                      </a:lnTo>
                      <a:lnTo>
                        <a:pt x="129" y="32"/>
                      </a:lnTo>
                      <a:lnTo>
                        <a:pt x="140" y="67"/>
                      </a:lnTo>
                      <a:lnTo>
                        <a:pt x="129" y="102"/>
                      </a:lnTo>
                      <a:lnTo>
                        <a:pt x="105" y="125"/>
                      </a:lnTo>
                      <a:lnTo>
                        <a:pt x="70" y="137"/>
                      </a:lnTo>
                      <a:lnTo>
                        <a:pt x="35" y="125"/>
                      </a:lnTo>
                      <a:lnTo>
                        <a:pt x="12" y="102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0" name="Freeform 379"/>
                <p:cNvSpPr>
                  <a:spLocks/>
                </p:cNvSpPr>
                <p:nvPr/>
              </p:nvSpPr>
              <p:spPr bwMode="auto">
                <a:xfrm>
                  <a:off x="1869" y="2327"/>
                  <a:ext cx="140" cy="137"/>
                </a:xfrm>
                <a:custGeom>
                  <a:avLst/>
                  <a:gdLst>
                    <a:gd name="T0" fmla="*/ 0 w 140"/>
                    <a:gd name="T1" fmla="*/ 67 h 137"/>
                    <a:gd name="T2" fmla="*/ 12 w 140"/>
                    <a:gd name="T3" fmla="*/ 32 h 137"/>
                    <a:gd name="T4" fmla="*/ 35 w 140"/>
                    <a:gd name="T5" fmla="*/ 8 h 137"/>
                    <a:gd name="T6" fmla="*/ 70 w 140"/>
                    <a:gd name="T7" fmla="*/ 0 h 137"/>
                    <a:gd name="T8" fmla="*/ 105 w 140"/>
                    <a:gd name="T9" fmla="*/ 8 h 137"/>
                    <a:gd name="T10" fmla="*/ 129 w 140"/>
                    <a:gd name="T11" fmla="*/ 32 h 137"/>
                    <a:gd name="T12" fmla="*/ 140 w 140"/>
                    <a:gd name="T13" fmla="*/ 67 h 137"/>
                    <a:gd name="T14" fmla="*/ 129 w 140"/>
                    <a:gd name="T15" fmla="*/ 102 h 137"/>
                    <a:gd name="T16" fmla="*/ 105 w 140"/>
                    <a:gd name="T17" fmla="*/ 125 h 137"/>
                    <a:gd name="T18" fmla="*/ 70 w 140"/>
                    <a:gd name="T19" fmla="*/ 137 h 137"/>
                    <a:gd name="T20" fmla="*/ 35 w 140"/>
                    <a:gd name="T21" fmla="*/ 125 h 137"/>
                    <a:gd name="T22" fmla="*/ 12 w 140"/>
                    <a:gd name="T23" fmla="*/ 102 h 137"/>
                    <a:gd name="T24" fmla="*/ 0 w 140"/>
                    <a:gd name="T25" fmla="*/ 67 h 1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7">
                      <a:moveTo>
                        <a:pt x="0" y="67"/>
                      </a:moveTo>
                      <a:lnTo>
                        <a:pt x="12" y="32"/>
                      </a:lnTo>
                      <a:lnTo>
                        <a:pt x="35" y="8"/>
                      </a:lnTo>
                      <a:lnTo>
                        <a:pt x="70" y="0"/>
                      </a:lnTo>
                      <a:lnTo>
                        <a:pt x="105" y="8"/>
                      </a:lnTo>
                      <a:lnTo>
                        <a:pt x="129" y="32"/>
                      </a:lnTo>
                      <a:lnTo>
                        <a:pt x="140" y="67"/>
                      </a:lnTo>
                      <a:lnTo>
                        <a:pt x="129" y="102"/>
                      </a:lnTo>
                      <a:lnTo>
                        <a:pt x="105" y="125"/>
                      </a:lnTo>
                      <a:lnTo>
                        <a:pt x="70" y="137"/>
                      </a:lnTo>
                      <a:lnTo>
                        <a:pt x="35" y="125"/>
                      </a:lnTo>
                      <a:lnTo>
                        <a:pt x="12" y="102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1" name="Freeform 380"/>
                <p:cNvSpPr>
                  <a:spLocks/>
                </p:cNvSpPr>
                <p:nvPr/>
              </p:nvSpPr>
              <p:spPr bwMode="auto">
                <a:xfrm>
                  <a:off x="1869" y="2604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11 h 136"/>
                    <a:gd name="T6" fmla="*/ 70 w 140"/>
                    <a:gd name="T7" fmla="*/ 0 h 136"/>
                    <a:gd name="T8" fmla="*/ 105 w 140"/>
                    <a:gd name="T9" fmla="*/ 11 h 136"/>
                    <a:gd name="T10" fmla="*/ 129 w 140"/>
                    <a:gd name="T11" fmla="*/ 35 h 136"/>
                    <a:gd name="T12" fmla="*/ 140 w 140"/>
                    <a:gd name="T13" fmla="*/ 70 h 136"/>
                    <a:gd name="T14" fmla="*/ 129 w 140"/>
                    <a:gd name="T15" fmla="*/ 105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5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2" name="Freeform 381"/>
                <p:cNvSpPr>
                  <a:spLocks/>
                </p:cNvSpPr>
                <p:nvPr/>
              </p:nvSpPr>
              <p:spPr bwMode="auto">
                <a:xfrm>
                  <a:off x="1869" y="2604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11 h 136"/>
                    <a:gd name="T6" fmla="*/ 70 w 140"/>
                    <a:gd name="T7" fmla="*/ 0 h 136"/>
                    <a:gd name="T8" fmla="*/ 105 w 140"/>
                    <a:gd name="T9" fmla="*/ 11 h 136"/>
                    <a:gd name="T10" fmla="*/ 129 w 140"/>
                    <a:gd name="T11" fmla="*/ 35 h 136"/>
                    <a:gd name="T12" fmla="*/ 140 w 140"/>
                    <a:gd name="T13" fmla="*/ 70 h 136"/>
                    <a:gd name="T14" fmla="*/ 129 w 140"/>
                    <a:gd name="T15" fmla="*/ 105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5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3" name="Freeform 382"/>
                <p:cNvSpPr>
                  <a:spLocks/>
                </p:cNvSpPr>
                <p:nvPr/>
              </p:nvSpPr>
              <p:spPr bwMode="auto">
                <a:xfrm>
                  <a:off x="1869" y="2467"/>
                  <a:ext cx="140" cy="137"/>
                </a:xfrm>
                <a:custGeom>
                  <a:avLst/>
                  <a:gdLst>
                    <a:gd name="T0" fmla="*/ 0 w 140"/>
                    <a:gd name="T1" fmla="*/ 67 h 137"/>
                    <a:gd name="T2" fmla="*/ 12 w 140"/>
                    <a:gd name="T3" fmla="*/ 32 h 137"/>
                    <a:gd name="T4" fmla="*/ 35 w 140"/>
                    <a:gd name="T5" fmla="*/ 8 h 137"/>
                    <a:gd name="T6" fmla="*/ 70 w 140"/>
                    <a:gd name="T7" fmla="*/ 0 h 137"/>
                    <a:gd name="T8" fmla="*/ 105 w 140"/>
                    <a:gd name="T9" fmla="*/ 8 h 137"/>
                    <a:gd name="T10" fmla="*/ 129 w 140"/>
                    <a:gd name="T11" fmla="*/ 32 h 137"/>
                    <a:gd name="T12" fmla="*/ 140 w 140"/>
                    <a:gd name="T13" fmla="*/ 67 h 137"/>
                    <a:gd name="T14" fmla="*/ 129 w 140"/>
                    <a:gd name="T15" fmla="*/ 102 h 137"/>
                    <a:gd name="T16" fmla="*/ 105 w 140"/>
                    <a:gd name="T17" fmla="*/ 125 h 137"/>
                    <a:gd name="T18" fmla="*/ 70 w 140"/>
                    <a:gd name="T19" fmla="*/ 137 h 137"/>
                    <a:gd name="T20" fmla="*/ 35 w 140"/>
                    <a:gd name="T21" fmla="*/ 125 h 137"/>
                    <a:gd name="T22" fmla="*/ 12 w 140"/>
                    <a:gd name="T23" fmla="*/ 102 h 137"/>
                    <a:gd name="T24" fmla="*/ 0 w 140"/>
                    <a:gd name="T25" fmla="*/ 67 h 1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7">
                      <a:moveTo>
                        <a:pt x="0" y="67"/>
                      </a:moveTo>
                      <a:lnTo>
                        <a:pt x="12" y="32"/>
                      </a:lnTo>
                      <a:lnTo>
                        <a:pt x="35" y="8"/>
                      </a:lnTo>
                      <a:lnTo>
                        <a:pt x="70" y="0"/>
                      </a:lnTo>
                      <a:lnTo>
                        <a:pt x="105" y="8"/>
                      </a:lnTo>
                      <a:lnTo>
                        <a:pt x="129" y="32"/>
                      </a:lnTo>
                      <a:lnTo>
                        <a:pt x="140" y="67"/>
                      </a:lnTo>
                      <a:lnTo>
                        <a:pt x="129" y="102"/>
                      </a:lnTo>
                      <a:lnTo>
                        <a:pt x="105" y="125"/>
                      </a:lnTo>
                      <a:lnTo>
                        <a:pt x="70" y="137"/>
                      </a:lnTo>
                      <a:lnTo>
                        <a:pt x="35" y="125"/>
                      </a:lnTo>
                      <a:lnTo>
                        <a:pt x="12" y="102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4" name="Freeform 383"/>
                <p:cNvSpPr>
                  <a:spLocks/>
                </p:cNvSpPr>
                <p:nvPr/>
              </p:nvSpPr>
              <p:spPr bwMode="auto">
                <a:xfrm>
                  <a:off x="1869" y="2467"/>
                  <a:ext cx="140" cy="137"/>
                </a:xfrm>
                <a:custGeom>
                  <a:avLst/>
                  <a:gdLst>
                    <a:gd name="T0" fmla="*/ 0 w 140"/>
                    <a:gd name="T1" fmla="*/ 67 h 137"/>
                    <a:gd name="T2" fmla="*/ 12 w 140"/>
                    <a:gd name="T3" fmla="*/ 32 h 137"/>
                    <a:gd name="T4" fmla="*/ 35 w 140"/>
                    <a:gd name="T5" fmla="*/ 8 h 137"/>
                    <a:gd name="T6" fmla="*/ 70 w 140"/>
                    <a:gd name="T7" fmla="*/ 0 h 137"/>
                    <a:gd name="T8" fmla="*/ 105 w 140"/>
                    <a:gd name="T9" fmla="*/ 8 h 137"/>
                    <a:gd name="T10" fmla="*/ 129 w 140"/>
                    <a:gd name="T11" fmla="*/ 32 h 137"/>
                    <a:gd name="T12" fmla="*/ 140 w 140"/>
                    <a:gd name="T13" fmla="*/ 67 h 137"/>
                    <a:gd name="T14" fmla="*/ 129 w 140"/>
                    <a:gd name="T15" fmla="*/ 102 h 137"/>
                    <a:gd name="T16" fmla="*/ 105 w 140"/>
                    <a:gd name="T17" fmla="*/ 125 h 137"/>
                    <a:gd name="T18" fmla="*/ 70 w 140"/>
                    <a:gd name="T19" fmla="*/ 137 h 137"/>
                    <a:gd name="T20" fmla="*/ 35 w 140"/>
                    <a:gd name="T21" fmla="*/ 125 h 137"/>
                    <a:gd name="T22" fmla="*/ 12 w 140"/>
                    <a:gd name="T23" fmla="*/ 102 h 137"/>
                    <a:gd name="T24" fmla="*/ 0 w 140"/>
                    <a:gd name="T25" fmla="*/ 67 h 1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7">
                      <a:moveTo>
                        <a:pt x="0" y="67"/>
                      </a:moveTo>
                      <a:lnTo>
                        <a:pt x="12" y="32"/>
                      </a:lnTo>
                      <a:lnTo>
                        <a:pt x="35" y="8"/>
                      </a:lnTo>
                      <a:lnTo>
                        <a:pt x="70" y="0"/>
                      </a:lnTo>
                      <a:lnTo>
                        <a:pt x="105" y="8"/>
                      </a:lnTo>
                      <a:lnTo>
                        <a:pt x="129" y="32"/>
                      </a:lnTo>
                      <a:lnTo>
                        <a:pt x="140" y="67"/>
                      </a:lnTo>
                      <a:lnTo>
                        <a:pt x="129" y="102"/>
                      </a:lnTo>
                      <a:lnTo>
                        <a:pt x="105" y="125"/>
                      </a:lnTo>
                      <a:lnTo>
                        <a:pt x="70" y="137"/>
                      </a:lnTo>
                      <a:lnTo>
                        <a:pt x="35" y="125"/>
                      </a:lnTo>
                      <a:lnTo>
                        <a:pt x="12" y="102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5" name="Freeform 384"/>
                <p:cNvSpPr>
                  <a:spLocks/>
                </p:cNvSpPr>
                <p:nvPr/>
              </p:nvSpPr>
              <p:spPr bwMode="auto">
                <a:xfrm>
                  <a:off x="2009" y="176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6" name="Freeform 385"/>
                <p:cNvSpPr>
                  <a:spLocks/>
                </p:cNvSpPr>
                <p:nvPr/>
              </p:nvSpPr>
              <p:spPr bwMode="auto">
                <a:xfrm>
                  <a:off x="2009" y="176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7" name="Freeform 386"/>
                <p:cNvSpPr>
                  <a:spLocks/>
                </p:cNvSpPr>
                <p:nvPr/>
              </p:nvSpPr>
              <p:spPr bwMode="auto">
                <a:xfrm>
                  <a:off x="2009" y="190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8" name="Freeform 387"/>
                <p:cNvSpPr>
                  <a:spLocks/>
                </p:cNvSpPr>
                <p:nvPr/>
              </p:nvSpPr>
              <p:spPr bwMode="auto">
                <a:xfrm>
                  <a:off x="2009" y="190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9" name="Freeform 388"/>
                <p:cNvSpPr>
                  <a:spLocks/>
                </p:cNvSpPr>
                <p:nvPr/>
              </p:nvSpPr>
              <p:spPr bwMode="auto">
                <a:xfrm>
                  <a:off x="2009" y="2044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0" name="Freeform 389"/>
                <p:cNvSpPr>
                  <a:spLocks/>
                </p:cNvSpPr>
                <p:nvPr/>
              </p:nvSpPr>
              <p:spPr bwMode="auto">
                <a:xfrm>
                  <a:off x="2009" y="2044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1" name="Freeform 390"/>
                <p:cNvSpPr>
                  <a:spLocks/>
                </p:cNvSpPr>
                <p:nvPr/>
              </p:nvSpPr>
              <p:spPr bwMode="auto">
                <a:xfrm>
                  <a:off x="2009" y="232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2" name="Freeform 391"/>
                <p:cNvSpPr>
                  <a:spLocks/>
                </p:cNvSpPr>
                <p:nvPr/>
              </p:nvSpPr>
              <p:spPr bwMode="auto">
                <a:xfrm>
                  <a:off x="2009" y="2320"/>
                  <a:ext cx="140" cy="140"/>
                </a:xfrm>
                <a:custGeom>
                  <a:avLst/>
                  <a:gdLst>
                    <a:gd name="T0" fmla="*/ 0 w 140"/>
                    <a:gd name="T1" fmla="*/ 70 h 140"/>
                    <a:gd name="T2" fmla="*/ 12 w 140"/>
                    <a:gd name="T3" fmla="*/ 35 h 140"/>
                    <a:gd name="T4" fmla="*/ 35 w 140"/>
                    <a:gd name="T5" fmla="*/ 11 h 140"/>
                    <a:gd name="T6" fmla="*/ 70 w 140"/>
                    <a:gd name="T7" fmla="*/ 0 h 140"/>
                    <a:gd name="T8" fmla="*/ 105 w 140"/>
                    <a:gd name="T9" fmla="*/ 11 h 140"/>
                    <a:gd name="T10" fmla="*/ 129 w 140"/>
                    <a:gd name="T11" fmla="*/ 35 h 140"/>
                    <a:gd name="T12" fmla="*/ 140 w 140"/>
                    <a:gd name="T13" fmla="*/ 70 h 140"/>
                    <a:gd name="T14" fmla="*/ 129 w 140"/>
                    <a:gd name="T15" fmla="*/ 105 h 140"/>
                    <a:gd name="T16" fmla="*/ 105 w 140"/>
                    <a:gd name="T17" fmla="*/ 128 h 140"/>
                    <a:gd name="T18" fmla="*/ 70 w 140"/>
                    <a:gd name="T19" fmla="*/ 140 h 140"/>
                    <a:gd name="T20" fmla="*/ 35 w 140"/>
                    <a:gd name="T21" fmla="*/ 128 h 140"/>
                    <a:gd name="T22" fmla="*/ 12 w 140"/>
                    <a:gd name="T23" fmla="*/ 105 h 140"/>
                    <a:gd name="T24" fmla="*/ 0 w 140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40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3" name="Freeform 392"/>
                <p:cNvSpPr>
                  <a:spLocks/>
                </p:cNvSpPr>
                <p:nvPr/>
              </p:nvSpPr>
              <p:spPr bwMode="auto">
                <a:xfrm>
                  <a:off x="2009" y="2184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4" name="Freeform 393"/>
                <p:cNvSpPr>
                  <a:spLocks/>
                </p:cNvSpPr>
                <p:nvPr/>
              </p:nvSpPr>
              <p:spPr bwMode="auto">
                <a:xfrm>
                  <a:off x="2009" y="2184"/>
                  <a:ext cx="140" cy="136"/>
                </a:xfrm>
                <a:custGeom>
                  <a:avLst/>
                  <a:gdLst>
                    <a:gd name="T0" fmla="*/ 0 w 140"/>
                    <a:gd name="T1" fmla="*/ 66 h 136"/>
                    <a:gd name="T2" fmla="*/ 12 w 140"/>
                    <a:gd name="T3" fmla="*/ 31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9 w 140"/>
                    <a:gd name="T11" fmla="*/ 31 h 136"/>
                    <a:gd name="T12" fmla="*/ 140 w 140"/>
                    <a:gd name="T13" fmla="*/ 66 h 136"/>
                    <a:gd name="T14" fmla="*/ 129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66"/>
                      </a:moveTo>
                      <a:lnTo>
                        <a:pt x="12" y="31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1"/>
                      </a:lnTo>
                      <a:lnTo>
                        <a:pt x="140" y="66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5" name="Freeform 394"/>
                <p:cNvSpPr>
                  <a:spLocks/>
                </p:cNvSpPr>
                <p:nvPr/>
              </p:nvSpPr>
              <p:spPr bwMode="auto">
                <a:xfrm>
                  <a:off x="1449" y="27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6" name="Freeform 395"/>
                <p:cNvSpPr>
                  <a:spLocks/>
                </p:cNvSpPr>
                <p:nvPr/>
              </p:nvSpPr>
              <p:spPr bwMode="auto">
                <a:xfrm>
                  <a:off x="1449" y="2740"/>
                  <a:ext cx="140" cy="136"/>
                </a:xfrm>
                <a:custGeom>
                  <a:avLst/>
                  <a:gdLst>
                    <a:gd name="T0" fmla="*/ 0 w 140"/>
                    <a:gd name="T1" fmla="*/ 70 h 136"/>
                    <a:gd name="T2" fmla="*/ 12 w 140"/>
                    <a:gd name="T3" fmla="*/ 35 h 136"/>
                    <a:gd name="T4" fmla="*/ 35 w 140"/>
                    <a:gd name="T5" fmla="*/ 7 h 136"/>
                    <a:gd name="T6" fmla="*/ 70 w 140"/>
                    <a:gd name="T7" fmla="*/ 0 h 136"/>
                    <a:gd name="T8" fmla="*/ 105 w 140"/>
                    <a:gd name="T9" fmla="*/ 7 h 136"/>
                    <a:gd name="T10" fmla="*/ 128 w 140"/>
                    <a:gd name="T11" fmla="*/ 35 h 136"/>
                    <a:gd name="T12" fmla="*/ 140 w 140"/>
                    <a:gd name="T13" fmla="*/ 70 h 136"/>
                    <a:gd name="T14" fmla="*/ 128 w 140"/>
                    <a:gd name="T15" fmla="*/ 101 h 136"/>
                    <a:gd name="T16" fmla="*/ 105 w 140"/>
                    <a:gd name="T17" fmla="*/ 128 h 136"/>
                    <a:gd name="T18" fmla="*/ 70 w 140"/>
                    <a:gd name="T19" fmla="*/ 136 h 136"/>
                    <a:gd name="T20" fmla="*/ 35 w 140"/>
                    <a:gd name="T21" fmla="*/ 128 h 136"/>
                    <a:gd name="T22" fmla="*/ 12 w 140"/>
                    <a:gd name="T23" fmla="*/ 101 h 136"/>
                    <a:gd name="T24" fmla="*/ 0 w 140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0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8" y="35"/>
                      </a:lnTo>
                      <a:lnTo>
                        <a:pt x="140" y="70"/>
                      </a:lnTo>
                      <a:lnTo>
                        <a:pt x="128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7" name="Freeform 396"/>
                <p:cNvSpPr>
                  <a:spLocks/>
                </p:cNvSpPr>
                <p:nvPr/>
              </p:nvSpPr>
              <p:spPr bwMode="auto">
                <a:xfrm>
                  <a:off x="1593" y="274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8" name="Freeform 397"/>
                <p:cNvSpPr>
                  <a:spLocks/>
                </p:cNvSpPr>
                <p:nvPr/>
              </p:nvSpPr>
              <p:spPr bwMode="auto">
                <a:xfrm>
                  <a:off x="1593" y="274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8 w 136"/>
                    <a:gd name="T3" fmla="*/ 35 h 136"/>
                    <a:gd name="T4" fmla="*/ 35 w 136"/>
                    <a:gd name="T5" fmla="*/ 7 h 136"/>
                    <a:gd name="T6" fmla="*/ 66 w 136"/>
                    <a:gd name="T7" fmla="*/ 0 h 136"/>
                    <a:gd name="T8" fmla="*/ 101 w 136"/>
                    <a:gd name="T9" fmla="*/ 7 h 136"/>
                    <a:gd name="T10" fmla="*/ 128 w 136"/>
                    <a:gd name="T11" fmla="*/ 35 h 136"/>
                    <a:gd name="T12" fmla="*/ 136 w 136"/>
                    <a:gd name="T13" fmla="*/ 70 h 136"/>
                    <a:gd name="T14" fmla="*/ 128 w 136"/>
                    <a:gd name="T15" fmla="*/ 101 h 136"/>
                    <a:gd name="T16" fmla="*/ 101 w 136"/>
                    <a:gd name="T17" fmla="*/ 128 h 136"/>
                    <a:gd name="T18" fmla="*/ 66 w 136"/>
                    <a:gd name="T19" fmla="*/ 136 h 136"/>
                    <a:gd name="T20" fmla="*/ 35 w 136"/>
                    <a:gd name="T21" fmla="*/ 128 h 136"/>
                    <a:gd name="T22" fmla="*/ 8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7"/>
                      </a:lnTo>
                      <a:lnTo>
                        <a:pt x="66" y="0"/>
                      </a:lnTo>
                      <a:lnTo>
                        <a:pt x="101" y="7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1"/>
                      </a:lnTo>
                      <a:lnTo>
                        <a:pt x="101" y="128"/>
                      </a:lnTo>
                      <a:lnTo>
                        <a:pt x="66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9" name="Freeform 398"/>
                <p:cNvSpPr>
                  <a:spLocks/>
                </p:cNvSpPr>
                <p:nvPr/>
              </p:nvSpPr>
              <p:spPr bwMode="auto">
                <a:xfrm>
                  <a:off x="1733" y="274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66 w 136"/>
                    <a:gd name="T7" fmla="*/ 0 h 140"/>
                    <a:gd name="T8" fmla="*/ 101 w 136"/>
                    <a:gd name="T9" fmla="*/ 11 h 140"/>
                    <a:gd name="T10" fmla="*/ 128 w 136"/>
                    <a:gd name="T11" fmla="*/ 35 h 140"/>
                    <a:gd name="T12" fmla="*/ 136 w 136"/>
                    <a:gd name="T13" fmla="*/ 70 h 140"/>
                    <a:gd name="T14" fmla="*/ 128 w 136"/>
                    <a:gd name="T15" fmla="*/ 105 h 140"/>
                    <a:gd name="T16" fmla="*/ 101 w 136"/>
                    <a:gd name="T17" fmla="*/ 128 h 140"/>
                    <a:gd name="T18" fmla="*/ 66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6" y="0"/>
                      </a:lnTo>
                      <a:lnTo>
                        <a:pt x="101" y="11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5"/>
                      </a:lnTo>
                      <a:lnTo>
                        <a:pt x="101" y="128"/>
                      </a:lnTo>
                      <a:lnTo>
                        <a:pt x="66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0" name="Freeform 399"/>
                <p:cNvSpPr>
                  <a:spLocks/>
                </p:cNvSpPr>
                <p:nvPr/>
              </p:nvSpPr>
              <p:spPr bwMode="auto">
                <a:xfrm>
                  <a:off x="1733" y="274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8 w 136"/>
                    <a:gd name="T3" fmla="*/ 35 h 140"/>
                    <a:gd name="T4" fmla="*/ 35 w 136"/>
                    <a:gd name="T5" fmla="*/ 11 h 140"/>
                    <a:gd name="T6" fmla="*/ 66 w 136"/>
                    <a:gd name="T7" fmla="*/ 0 h 140"/>
                    <a:gd name="T8" fmla="*/ 101 w 136"/>
                    <a:gd name="T9" fmla="*/ 11 h 140"/>
                    <a:gd name="T10" fmla="*/ 128 w 136"/>
                    <a:gd name="T11" fmla="*/ 35 h 140"/>
                    <a:gd name="T12" fmla="*/ 136 w 136"/>
                    <a:gd name="T13" fmla="*/ 70 h 140"/>
                    <a:gd name="T14" fmla="*/ 128 w 136"/>
                    <a:gd name="T15" fmla="*/ 105 h 140"/>
                    <a:gd name="T16" fmla="*/ 101 w 136"/>
                    <a:gd name="T17" fmla="*/ 128 h 140"/>
                    <a:gd name="T18" fmla="*/ 66 w 136"/>
                    <a:gd name="T19" fmla="*/ 140 h 140"/>
                    <a:gd name="T20" fmla="*/ 35 w 136"/>
                    <a:gd name="T21" fmla="*/ 128 h 140"/>
                    <a:gd name="T22" fmla="*/ 8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6" y="0"/>
                      </a:lnTo>
                      <a:lnTo>
                        <a:pt x="101" y="11"/>
                      </a:lnTo>
                      <a:lnTo>
                        <a:pt x="128" y="35"/>
                      </a:lnTo>
                      <a:lnTo>
                        <a:pt x="136" y="70"/>
                      </a:lnTo>
                      <a:lnTo>
                        <a:pt x="128" y="105"/>
                      </a:lnTo>
                      <a:lnTo>
                        <a:pt x="101" y="128"/>
                      </a:lnTo>
                      <a:lnTo>
                        <a:pt x="66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1" name="Freeform 400"/>
                <p:cNvSpPr>
                  <a:spLocks/>
                </p:cNvSpPr>
                <p:nvPr/>
              </p:nvSpPr>
              <p:spPr bwMode="auto">
                <a:xfrm>
                  <a:off x="2433" y="1760"/>
                  <a:ext cx="137" cy="140"/>
                </a:xfrm>
                <a:custGeom>
                  <a:avLst/>
                  <a:gdLst>
                    <a:gd name="T0" fmla="*/ 0 w 137"/>
                    <a:gd name="T1" fmla="*/ 70 h 140"/>
                    <a:gd name="T2" fmla="*/ 8 w 137"/>
                    <a:gd name="T3" fmla="*/ 35 h 140"/>
                    <a:gd name="T4" fmla="*/ 35 w 137"/>
                    <a:gd name="T5" fmla="*/ 11 h 140"/>
                    <a:gd name="T6" fmla="*/ 67 w 137"/>
                    <a:gd name="T7" fmla="*/ 0 h 140"/>
                    <a:gd name="T8" fmla="*/ 102 w 137"/>
                    <a:gd name="T9" fmla="*/ 11 h 140"/>
                    <a:gd name="T10" fmla="*/ 129 w 137"/>
                    <a:gd name="T11" fmla="*/ 35 h 140"/>
                    <a:gd name="T12" fmla="*/ 137 w 137"/>
                    <a:gd name="T13" fmla="*/ 70 h 140"/>
                    <a:gd name="T14" fmla="*/ 129 w 137"/>
                    <a:gd name="T15" fmla="*/ 105 h 140"/>
                    <a:gd name="T16" fmla="*/ 102 w 137"/>
                    <a:gd name="T17" fmla="*/ 128 h 140"/>
                    <a:gd name="T18" fmla="*/ 67 w 137"/>
                    <a:gd name="T19" fmla="*/ 140 h 140"/>
                    <a:gd name="T20" fmla="*/ 35 w 137"/>
                    <a:gd name="T21" fmla="*/ 128 h 140"/>
                    <a:gd name="T22" fmla="*/ 8 w 137"/>
                    <a:gd name="T23" fmla="*/ 105 h 140"/>
                    <a:gd name="T24" fmla="*/ 0 w 137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7" y="0"/>
                      </a:lnTo>
                      <a:lnTo>
                        <a:pt x="102" y="11"/>
                      </a:lnTo>
                      <a:lnTo>
                        <a:pt x="129" y="35"/>
                      </a:lnTo>
                      <a:lnTo>
                        <a:pt x="137" y="70"/>
                      </a:lnTo>
                      <a:lnTo>
                        <a:pt x="129" y="105"/>
                      </a:lnTo>
                      <a:lnTo>
                        <a:pt x="102" y="128"/>
                      </a:lnTo>
                      <a:lnTo>
                        <a:pt x="67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2" name="Freeform 401"/>
                <p:cNvSpPr>
                  <a:spLocks/>
                </p:cNvSpPr>
                <p:nvPr/>
              </p:nvSpPr>
              <p:spPr bwMode="auto">
                <a:xfrm>
                  <a:off x="2433" y="1760"/>
                  <a:ext cx="137" cy="140"/>
                </a:xfrm>
                <a:custGeom>
                  <a:avLst/>
                  <a:gdLst>
                    <a:gd name="T0" fmla="*/ 0 w 137"/>
                    <a:gd name="T1" fmla="*/ 70 h 140"/>
                    <a:gd name="T2" fmla="*/ 8 w 137"/>
                    <a:gd name="T3" fmla="*/ 35 h 140"/>
                    <a:gd name="T4" fmla="*/ 35 w 137"/>
                    <a:gd name="T5" fmla="*/ 11 h 140"/>
                    <a:gd name="T6" fmla="*/ 67 w 137"/>
                    <a:gd name="T7" fmla="*/ 0 h 140"/>
                    <a:gd name="T8" fmla="*/ 102 w 137"/>
                    <a:gd name="T9" fmla="*/ 11 h 140"/>
                    <a:gd name="T10" fmla="*/ 129 w 137"/>
                    <a:gd name="T11" fmla="*/ 35 h 140"/>
                    <a:gd name="T12" fmla="*/ 137 w 137"/>
                    <a:gd name="T13" fmla="*/ 70 h 140"/>
                    <a:gd name="T14" fmla="*/ 129 w 137"/>
                    <a:gd name="T15" fmla="*/ 105 h 140"/>
                    <a:gd name="T16" fmla="*/ 102 w 137"/>
                    <a:gd name="T17" fmla="*/ 128 h 140"/>
                    <a:gd name="T18" fmla="*/ 67 w 137"/>
                    <a:gd name="T19" fmla="*/ 140 h 140"/>
                    <a:gd name="T20" fmla="*/ 35 w 137"/>
                    <a:gd name="T21" fmla="*/ 128 h 140"/>
                    <a:gd name="T22" fmla="*/ 8 w 137"/>
                    <a:gd name="T23" fmla="*/ 105 h 140"/>
                    <a:gd name="T24" fmla="*/ 0 w 137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140">
                      <a:moveTo>
                        <a:pt x="0" y="70"/>
                      </a:moveTo>
                      <a:lnTo>
                        <a:pt x="8" y="35"/>
                      </a:lnTo>
                      <a:lnTo>
                        <a:pt x="35" y="11"/>
                      </a:lnTo>
                      <a:lnTo>
                        <a:pt x="67" y="0"/>
                      </a:lnTo>
                      <a:lnTo>
                        <a:pt x="102" y="11"/>
                      </a:lnTo>
                      <a:lnTo>
                        <a:pt x="129" y="35"/>
                      </a:lnTo>
                      <a:lnTo>
                        <a:pt x="137" y="70"/>
                      </a:lnTo>
                      <a:lnTo>
                        <a:pt x="129" y="105"/>
                      </a:lnTo>
                      <a:lnTo>
                        <a:pt x="102" y="128"/>
                      </a:lnTo>
                      <a:lnTo>
                        <a:pt x="67" y="140"/>
                      </a:lnTo>
                      <a:lnTo>
                        <a:pt x="35" y="128"/>
                      </a:lnTo>
                      <a:lnTo>
                        <a:pt x="8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3" name="Freeform 402"/>
                <p:cNvSpPr>
                  <a:spLocks/>
                </p:cNvSpPr>
                <p:nvPr/>
              </p:nvSpPr>
              <p:spPr bwMode="auto">
                <a:xfrm>
                  <a:off x="2153" y="176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12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9 w 136"/>
                    <a:gd name="T11" fmla="*/ 35 h 136"/>
                    <a:gd name="T12" fmla="*/ 136 w 136"/>
                    <a:gd name="T13" fmla="*/ 70 h 136"/>
                    <a:gd name="T14" fmla="*/ 129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12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5"/>
                      </a:lnTo>
                      <a:lnTo>
                        <a:pt x="136" y="70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4" name="Freeform 403"/>
                <p:cNvSpPr>
                  <a:spLocks/>
                </p:cNvSpPr>
                <p:nvPr/>
              </p:nvSpPr>
              <p:spPr bwMode="auto">
                <a:xfrm>
                  <a:off x="2153" y="176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12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9 w 136"/>
                    <a:gd name="T11" fmla="*/ 35 h 136"/>
                    <a:gd name="T12" fmla="*/ 136 w 136"/>
                    <a:gd name="T13" fmla="*/ 70 h 136"/>
                    <a:gd name="T14" fmla="*/ 129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12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5"/>
                      </a:lnTo>
                      <a:lnTo>
                        <a:pt x="136" y="70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5" name="Freeform 404"/>
                <p:cNvSpPr>
                  <a:spLocks/>
                </p:cNvSpPr>
                <p:nvPr/>
              </p:nvSpPr>
              <p:spPr bwMode="auto">
                <a:xfrm>
                  <a:off x="2153" y="19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12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9 w 136"/>
                    <a:gd name="T11" fmla="*/ 35 h 136"/>
                    <a:gd name="T12" fmla="*/ 136 w 136"/>
                    <a:gd name="T13" fmla="*/ 70 h 136"/>
                    <a:gd name="T14" fmla="*/ 129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12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5"/>
                      </a:lnTo>
                      <a:lnTo>
                        <a:pt x="136" y="70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6" name="Freeform 405"/>
                <p:cNvSpPr>
                  <a:spLocks/>
                </p:cNvSpPr>
                <p:nvPr/>
              </p:nvSpPr>
              <p:spPr bwMode="auto">
                <a:xfrm>
                  <a:off x="2153" y="1900"/>
                  <a:ext cx="136" cy="136"/>
                </a:xfrm>
                <a:custGeom>
                  <a:avLst/>
                  <a:gdLst>
                    <a:gd name="T0" fmla="*/ 0 w 136"/>
                    <a:gd name="T1" fmla="*/ 70 h 136"/>
                    <a:gd name="T2" fmla="*/ 12 w 136"/>
                    <a:gd name="T3" fmla="*/ 35 h 136"/>
                    <a:gd name="T4" fmla="*/ 35 w 136"/>
                    <a:gd name="T5" fmla="*/ 7 h 136"/>
                    <a:gd name="T6" fmla="*/ 70 w 136"/>
                    <a:gd name="T7" fmla="*/ 0 h 136"/>
                    <a:gd name="T8" fmla="*/ 105 w 136"/>
                    <a:gd name="T9" fmla="*/ 7 h 136"/>
                    <a:gd name="T10" fmla="*/ 129 w 136"/>
                    <a:gd name="T11" fmla="*/ 35 h 136"/>
                    <a:gd name="T12" fmla="*/ 136 w 136"/>
                    <a:gd name="T13" fmla="*/ 70 h 136"/>
                    <a:gd name="T14" fmla="*/ 129 w 136"/>
                    <a:gd name="T15" fmla="*/ 101 h 136"/>
                    <a:gd name="T16" fmla="*/ 105 w 136"/>
                    <a:gd name="T17" fmla="*/ 128 h 136"/>
                    <a:gd name="T18" fmla="*/ 70 w 136"/>
                    <a:gd name="T19" fmla="*/ 136 h 136"/>
                    <a:gd name="T20" fmla="*/ 35 w 136"/>
                    <a:gd name="T21" fmla="*/ 128 h 136"/>
                    <a:gd name="T22" fmla="*/ 12 w 136"/>
                    <a:gd name="T23" fmla="*/ 101 h 136"/>
                    <a:gd name="T24" fmla="*/ 0 w 136"/>
                    <a:gd name="T25" fmla="*/ 70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36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7"/>
                      </a:lnTo>
                      <a:lnTo>
                        <a:pt x="70" y="0"/>
                      </a:lnTo>
                      <a:lnTo>
                        <a:pt x="105" y="7"/>
                      </a:lnTo>
                      <a:lnTo>
                        <a:pt x="129" y="35"/>
                      </a:lnTo>
                      <a:lnTo>
                        <a:pt x="136" y="70"/>
                      </a:lnTo>
                      <a:lnTo>
                        <a:pt x="129" y="101"/>
                      </a:lnTo>
                      <a:lnTo>
                        <a:pt x="105" y="128"/>
                      </a:lnTo>
                      <a:lnTo>
                        <a:pt x="70" y="136"/>
                      </a:lnTo>
                      <a:lnTo>
                        <a:pt x="35" y="128"/>
                      </a:lnTo>
                      <a:lnTo>
                        <a:pt x="12" y="10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7" name="Freeform 406"/>
                <p:cNvSpPr>
                  <a:spLocks/>
                </p:cNvSpPr>
                <p:nvPr/>
              </p:nvSpPr>
              <p:spPr bwMode="auto">
                <a:xfrm>
                  <a:off x="2153" y="204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12 w 136"/>
                    <a:gd name="T3" fmla="*/ 35 h 140"/>
                    <a:gd name="T4" fmla="*/ 35 w 136"/>
                    <a:gd name="T5" fmla="*/ 11 h 140"/>
                    <a:gd name="T6" fmla="*/ 70 w 136"/>
                    <a:gd name="T7" fmla="*/ 0 h 140"/>
                    <a:gd name="T8" fmla="*/ 105 w 136"/>
                    <a:gd name="T9" fmla="*/ 11 h 140"/>
                    <a:gd name="T10" fmla="*/ 129 w 136"/>
                    <a:gd name="T11" fmla="*/ 35 h 140"/>
                    <a:gd name="T12" fmla="*/ 136 w 136"/>
                    <a:gd name="T13" fmla="*/ 70 h 140"/>
                    <a:gd name="T14" fmla="*/ 129 w 136"/>
                    <a:gd name="T15" fmla="*/ 105 h 140"/>
                    <a:gd name="T16" fmla="*/ 105 w 136"/>
                    <a:gd name="T17" fmla="*/ 128 h 140"/>
                    <a:gd name="T18" fmla="*/ 70 w 136"/>
                    <a:gd name="T19" fmla="*/ 140 h 140"/>
                    <a:gd name="T20" fmla="*/ 35 w 136"/>
                    <a:gd name="T21" fmla="*/ 128 h 140"/>
                    <a:gd name="T22" fmla="*/ 12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36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8" name="Freeform 407"/>
                <p:cNvSpPr>
                  <a:spLocks/>
                </p:cNvSpPr>
                <p:nvPr/>
              </p:nvSpPr>
              <p:spPr bwMode="auto">
                <a:xfrm>
                  <a:off x="2153" y="2040"/>
                  <a:ext cx="136" cy="140"/>
                </a:xfrm>
                <a:custGeom>
                  <a:avLst/>
                  <a:gdLst>
                    <a:gd name="T0" fmla="*/ 0 w 136"/>
                    <a:gd name="T1" fmla="*/ 70 h 140"/>
                    <a:gd name="T2" fmla="*/ 12 w 136"/>
                    <a:gd name="T3" fmla="*/ 35 h 140"/>
                    <a:gd name="T4" fmla="*/ 35 w 136"/>
                    <a:gd name="T5" fmla="*/ 11 h 140"/>
                    <a:gd name="T6" fmla="*/ 70 w 136"/>
                    <a:gd name="T7" fmla="*/ 0 h 140"/>
                    <a:gd name="T8" fmla="*/ 105 w 136"/>
                    <a:gd name="T9" fmla="*/ 11 h 140"/>
                    <a:gd name="T10" fmla="*/ 129 w 136"/>
                    <a:gd name="T11" fmla="*/ 35 h 140"/>
                    <a:gd name="T12" fmla="*/ 136 w 136"/>
                    <a:gd name="T13" fmla="*/ 70 h 140"/>
                    <a:gd name="T14" fmla="*/ 129 w 136"/>
                    <a:gd name="T15" fmla="*/ 105 h 140"/>
                    <a:gd name="T16" fmla="*/ 105 w 136"/>
                    <a:gd name="T17" fmla="*/ 128 h 140"/>
                    <a:gd name="T18" fmla="*/ 70 w 136"/>
                    <a:gd name="T19" fmla="*/ 140 h 140"/>
                    <a:gd name="T20" fmla="*/ 35 w 136"/>
                    <a:gd name="T21" fmla="*/ 128 h 140"/>
                    <a:gd name="T22" fmla="*/ 12 w 136"/>
                    <a:gd name="T23" fmla="*/ 105 h 140"/>
                    <a:gd name="T24" fmla="*/ 0 w 136"/>
                    <a:gd name="T25" fmla="*/ 70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140">
                      <a:moveTo>
                        <a:pt x="0" y="70"/>
                      </a:moveTo>
                      <a:lnTo>
                        <a:pt x="12" y="35"/>
                      </a:lnTo>
                      <a:lnTo>
                        <a:pt x="35" y="11"/>
                      </a:lnTo>
                      <a:lnTo>
                        <a:pt x="70" y="0"/>
                      </a:lnTo>
                      <a:lnTo>
                        <a:pt x="105" y="11"/>
                      </a:lnTo>
                      <a:lnTo>
                        <a:pt x="129" y="35"/>
                      </a:lnTo>
                      <a:lnTo>
                        <a:pt x="136" y="70"/>
                      </a:lnTo>
                      <a:lnTo>
                        <a:pt x="129" y="105"/>
                      </a:lnTo>
                      <a:lnTo>
                        <a:pt x="105" y="128"/>
                      </a:lnTo>
                      <a:lnTo>
                        <a:pt x="70" y="140"/>
                      </a:lnTo>
                      <a:lnTo>
                        <a:pt x="35" y="128"/>
                      </a:lnTo>
                      <a:lnTo>
                        <a:pt x="12" y="105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9" name="Freeform 408"/>
                <p:cNvSpPr>
                  <a:spLocks/>
                </p:cNvSpPr>
                <p:nvPr/>
              </p:nvSpPr>
              <p:spPr bwMode="auto">
                <a:xfrm>
                  <a:off x="2289" y="1764"/>
                  <a:ext cx="137" cy="136"/>
                </a:xfrm>
                <a:custGeom>
                  <a:avLst/>
                  <a:gdLst>
                    <a:gd name="T0" fmla="*/ 0 w 137"/>
                    <a:gd name="T1" fmla="*/ 66 h 136"/>
                    <a:gd name="T2" fmla="*/ 8 w 137"/>
                    <a:gd name="T3" fmla="*/ 31 h 136"/>
                    <a:gd name="T4" fmla="*/ 35 w 137"/>
                    <a:gd name="T5" fmla="*/ 7 h 136"/>
                    <a:gd name="T6" fmla="*/ 71 w 137"/>
                    <a:gd name="T7" fmla="*/ 0 h 136"/>
                    <a:gd name="T8" fmla="*/ 106 w 137"/>
                    <a:gd name="T9" fmla="*/ 7 h 136"/>
                    <a:gd name="T10" fmla="*/ 129 w 137"/>
                    <a:gd name="T11" fmla="*/ 31 h 136"/>
                    <a:gd name="T12" fmla="*/ 137 w 137"/>
                    <a:gd name="T13" fmla="*/ 66 h 136"/>
                    <a:gd name="T14" fmla="*/ 129 w 137"/>
                    <a:gd name="T15" fmla="*/ 101 h 136"/>
                    <a:gd name="T16" fmla="*/ 106 w 137"/>
                    <a:gd name="T17" fmla="*/ 128 h 136"/>
                    <a:gd name="T18" fmla="*/ 71 w 137"/>
                    <a:gd name="T19" fmla="*/ 136 h 136"/>
                    <a:gd name="T20" fmla="*/ 35 w 137"/>
                    <a:gd name="T21" fmla="*/ 128 h 136"/>
                    <a:gd name="T22" fmla="*/ 8 w 137"/>
                    <a:gd name="T23" fmla="*/ 101 h 136"/>
                    <a:gd name="T24" fmla="*/ 0 w 137"/>
                    <a:gd name="T25" fmla="*/ 66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136">
                      <a:moveTo>
                        <a:pt x="0" y="66"/>
                      </a:moveTo>
                      <a:lnTo>
                        <a:pt x="8" y="31"/>
                      </a:lnTo>
                      <a:lnTo>
                        <a:pt x="35" y="7"/>
                      </a:lnTo>
                      <a:lnTo>
                        <a:pt x="71" y="0"/>
                      </a:lnTo>
                      <a:lnTo>
                        <a:pt x="106" y="7"/>
                      </a:lnTo>
                      <a:lnTo>
                        <a:pt x="129" y="31"/>
                      </a:lnTo>
                      <a:lnTo>
                        <a:pt x="137" y="66"/>
                      </a:lnTo>
                      <a:lnTo>
                        <a:pt x="129" y="101"/>
                      </a:lnTo>
                      <a:lnTo>
                        <a:pt x="106" y="128"/>
                      </a:lnTo>
                      <a:lnTo>
                        <a:pt x="71" y="136"/>
                      </a:lnTo>
                      <a:lnTo>
                        <a:pt x="35" y="128"/>
                      </a:lnTo>
                      <a:lnTo>
                        <a:pt x="8" y="10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17" name="Freeform 410"/>
              <p:cNvSpPr>
                <a:spLocks/>
              </p:cNvSpPr>
              <p:nvPr/>
            </p:nvSpPr>
            <p:spPr bwMode="auto">
              <a:xfrm>
                <a:off x="2289" y="1915"/>
                <a:ext cx="137" cy="136"/>
              </a:xfrm>
              <a:custGeom>
                <a:avLst/>
                <a:gdLst>
                  <a:gd name="T0" fmla="*/ 0 w 137"/>
                  <a:gd name="T1" fmla="*/ 66 h 136"/>
                  <a:gd name="T2" fmla="*/ 8 w 137"/>
                  <a:gd name="T3" fmla="*/ 31 h 136"/>
                  <a:gd name="T4" fmla="*/ 35 w 137"/>
                  <a:gd name="T5" fmla="*/ 7 h 136"/>
                  <a:gd name="T6" fmla="*/ 71 w 137"/>
                  <a:gd name="T7" fmla="*/ 0 h 136"/>
                  <a:gd name="T8" fmla="*/ 106 w 137"/>
                  <a:gd name="T9" fmla="*/ 7 h 136"/>
                  <a:gd name="T10" fmla="*/ 129 w 137"/>
                  <a:gd name="T11" fmla="*/ 31 h 136"/>
                  <a:gd name="T12" fmla="*/ 137 w 137"/>
                  <a:gd name="T13" fmla="*/ 66 h 136"/>
                  <a:gd name="T14" fmla="*/ 129 w 137"/>
                  <a:gd name="T15" fmla="*/ 101 h 136"/>
                  <a:gd name="T16" fmla="*/ 106 w 137"/>
                  <a:gd name="T17" fmla="*/ 128 h 136"/>
                  <a:gd name="T18" fmla="*/ 71 w 137"/>
                  <a:gd name="T19" fmla="*/ 136 h 136"/>
                  <a:gd name="T20" fmla="*/ 35 w 137"/>
                  <a:gd name="T21" fmla="*/ 128 h 136"/>
                  <a:gd name="T22" fmla="*/ 8 w 137"/>
                  <a:gd name="T23" fmla="*/ 101 h 136"/>
                  <a:gd name="T24" fmla="*/ 0 w 137"/>
                  <a:gd name="T25" fmla="*/ 66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" h="136">
                    <a:moveTo>
                      <a:pt x="0" y="66"/>
                    </a:moveTo>
                    <a:lnTo>
                      <a:pt x="8" y="31"/>
                    </a:lnTo>
                    <a:lnTo>
                      <a:pt x="35" y="7"/>
                    </a:lnTo>
                    <a:lnTo>
                      <a:pt x="71" y="0"/>
                    </a:lnTo>
                    <a:lnTo>
                      <a:pt x="106" y="7"/>
                    </a:lnTo>
                    <a:lnTo>
                      <a:pt x="129" y="31"/>
                    </a:lnTo>
                    <a:lnTo>
                      <a:pt x="137" y="66"/>
                    </a:lnTo>
                    <a:lnTo>
                      <a:pt x="129" y="101"/>
                    </a:lnTo>
                    <a:lnTo>
                      <a:pt x="106" y="128"/>
                    </a:lnTo>
                    <a:lnTo>
                      <a:pt x="71" y="136"/>
                    </a:lnTo>
                    <a:lnTo>
                      <a:pt x="35" y="128"/>
                    </a:lnTo>
                    <a:lnTo>
                      <a:pt x="8" y="10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Freeform 411"/>
              <p:cNvSpPr>
                <a:spLocks/>
              </p:cNvSpPr>
              <p:nvPr/>
            </p:nvSpPr>
            <p:spPr bwMode="auto">
              <a:xfrm>
                <a:off x="675" y="1557"/>
                <a:ext cx="1825" cy="1540"/>
              </a:xfrm>
              <a:custGeom>
                <a:avLst/>
                <a:gdLst>
                  <a:gd name="T0" fmla="*/ 0 w 1825"/>
                  <a:gd name="T1" fmla="*/ 0 h 1540"/>
                  <a:gd name="T2" fmla="*/ 424 w 1825"/>
                  <a:gd name="T3" fmla="*/ 1268 h 1540"/>
                  <a:gd name="T4" fmla="*/ 1264 w 1825"/>
                  <a:gd name="T5" fmla="*/ 1540 h 1540"/>
                  <a:gd name="T6" fmla="*/ 1825 w 1825"/>
                  <a:gd name="T7" fmla="*/ 284 h 1540"/>
                  <a:gd name="T8" fmla="*/ 980 w 1825"/>
                  <a:gd name="T9" fmla="*/ 564 h 1540"/>
                  <a:gd name="T10" fmla="*/ 0 w 1825"/>
                  <a:gd name="T11" fmla="*/ 0 h 1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25" h="1540">
                    <a:moveTo>
                      <a:pt x="0" y="0"/>
                    </a:moveTo>
                    <a:lnTo>
                      <a:pt x="424" y="1268"/>
                    </a:lnTo>
                    <a:lnTo>
                      <a:pt x="1264" y="1540"/>
                    </a:lnTo>
                    <a:lnTo>
                      <a:pt x="1825" y="284"/>
                    </a:lnTo>
                    <a:lnTo>
                      <a:pt x="980" y="564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Freeform 412"/>
              <p:cNvSpPr>
                <a:spLocks/>
              </p:cNvSpPr>
              <p:nvPr/>
            </p:nvSpPr>
            <p:spPr bwMode="auto">
              <a:xfrm>
                <a:off x="675" y="1557"/>
                <a:ext cx="1825" cy="1540"/>
              </a:xfrm>
              <a:custGeom>
                <a:avLst/>
                <a:gdLst>
                  <a:gd name="T0" fmla="*/ 0 w 1825"/>
                  <a:gd name="T1" fmla="*/ 0 h 1540"/>
                  <a:gd name="T2" fmla="*/ 424 w 1825"/>
                  <a:gd name="T3" fmla="*/ 1268 h 1540"/>
                  <a:gd name="T4" fmla="*/ 1264 w 1825"/>
                  <a:gd name="T5" fmla="*/ 1540 h 1540"/>
                  <a:gd name="T6" fmla="*/ 1825 w 1825"/>
                  <a:gd name="T7" fmla="*/ 284 h 1540"/>
                  <a:gd name="T8" fmla="*/ 980 w 1825"/>
                  <a:gd name="T9" fmla="*/ 564 h 1540"/>
                  <a:gd name="T10" fmla="*/ 0 w 1825"/>
                  <a:gd name="T11" fmla="*/ 0 h 1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25" h="1540">
                    <a:moveTo>
                      <a:pt x="0" y="0"/>
                    </a:moveTo>
                    <a:lnTo>
                      <a:pt x="424" y="1268"/>
                    </a:lnTo>
                    <a:lnTo>
                      <a:pt x="1264" y="1540"/>
                    </a:lnTo>
                    <a:lnTo>
                      <a:pt x="1825" y="284"/>
                    </a:lnTo>
                    <a:lnTo>
                      <a:pt x="980" y="56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1" name="Freeform 414"/>
            <p:cNvSpPr>
              <a:spLocks/>
            </p:cNvSpPr>
            <p:nvPr/>
          </p:nvSpPr>
          <p:spPr bwMode="auto">
            <a:xfrm>
              <a:off x="1928" y="3612"/>
              <a:ext cx="136" cy="136"/>
            </a:xfrm>
            <a:custGeom>
              <a:avLst/>
              <a:gdLst>
                <a:gd name="T0" fmla="*/ 0 w 136"/>
                <a:gd name="T1" fmla="*/ 66 h 136"/>
                <a:gd name="T2" fmla="*/ 8 w 136"/>
                <a:gd name="T3" fmla="*/ 31 h 136"/>
                <a:gd name="T4" fmla="*/ 35 w 136"/>
                <a:gd name="T5" fmla="*/ 8 h 136"/>
                <a:gd name="T6" fmla="*/ 66 w 136"/>
                <a:gd name="T7" fmla="*/ 0 h 136"/>
                <a:gd name="T8" fmla="*/ 101 w 136"/>
                <a:gd name="T9" fmla="*/ 8 h 136"/>
                <a:gd name="T10" fmla="*/ 129 w 136"/>
                <a:gd name="T11" fmla="*/ 31 h 136"/>
                <a:gd name="T12" fmla="*/ 136 w 136"/>
                <a:gd name="T13" fmla="*/ 66 h 136"/>
                <a:gd name="T14" fmla="*/ 129 w 136"/>
                <a:gd name="T15" fmla="*/ 101 h 136"/>
                <a:gd name="T16" fmla="*/ 101 w 136"/>
                <a:gd name="T17" fmla="*/ 124 h 136"/>
                <a:gd name="T18" fmla="*/ 66 w 136"/>
                <a:gd name="T19" fmla="*/ 136 h 136"/>
                <a:gd name="T20" fmla="*/ 35 w 136"/>
                <a:gd name="T21" fmla="*/ 124 h 136"/>
                <a:gd name="T22" fmla="*/ 8 w 136"/>
                <a:gd name="T23" fmla="*/ 101 h 136"/>
                <a:gd name="T24" fmla="*/ 0 w 136"/>
                <a:gd name="T25" fmla="*/ 6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36">
                  <a:moveTo>
                    <a:pt x="0" y="66"/>
                  </a:moveTo>
                  <a:lnTo>
                    <a:pt x="8" y="31"/>
                  </a:lnTo>
                  <a:lnTo>
                    <a:pt x="35" y="8"/>
                  </a:lnTo>
                  <a:lnTo>
                    <a:pt x="66" y="0"/>
                  </a:lnTo>
                  <a:lnTo>
                    <a:pt x="101" y="8"/>
                  </a:lnTo>
                  <a:lnTo>
                    <a:pt x="129" y="31"/>
                  </a:lnTo>
                  <a:lnTo>
                    <a:pt x="136" y="66"/>
                  </a:lnTo>
                  <a:lnTo>
                    <a:pt x="129" y="101"/>
                  </a:lnTo>
                  <a:lnTo>
                    <a:pt x="101" y="124"/>
                  </a:lnTo>
                  <a:lnTo>
                    <a:pt x="66" y="136"/>
                  </a:lnTo>
                  <a:lnTo>
                    <a:pt x="35" y="124"/>
                  </a:lnTo>
                  <a:lnTo>
                    <a:pt x="8" y="101"/>
                  </a:lnTo>
                  <a:lnTo>
                    <a:pt x="0" y="66"/>
                  </a:lnTo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Text Box 435"/>
            <p:cNvSpPr txBox="1">
              <a:spLocks noChangeArrowheads="1"/>
            </p:cNvSpPr>
            <p:nvPr/>
          </p:nvSpPr>
          <p:spPr bwMode="auto">
            <a:xfrm>
              <a:off x="522" y="3562"/>
              <a:ext cx="11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Span extrema</a:t>
              </a:r>
            </a:p>
          </p:txBody>
        </p:sp>
        <p:sp>
          <p:nvSpPr>
            <p:cNvPr id="21513" name="Text Box 436"/>
            <p:cNvSpPr txBox="1">
              <a:spLocks noChangeArrowheads="1"/>
            </p:cNvSpPr>
            <p:nvPr/>
          </p:nvSpPr>
          <p:spPr bwMode="auto">
            <a:xfrm>
              <a:off x="2064" y="3566"/>
              <a:ext cx="18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Other pixels in the span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Filling Polygons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ja-JP" smtClean="0"/>
              <a:t>find the intersections of the scan line with all edges of the polygon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ja-JP" smtClean="0"/>
              <a:t>sort the intersections by increasing </a:t>
            </a:r>
            <a:r>
              <a:rPr lang="en-US" altLang="ja-JP" i="1" smtClean="0"/>
              <a:t>x</a:t>
            </a:r>
            <a:r>
              <a:rPr lang="en-US" altLang="ja-JP" smtClean="0"/>
              <a:t> coordinate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ja-JP" smtClean="0"/>
              <a:t>fill in all pixels between pairs of intersections that lie interior to the polygon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Some Issues</a:t>
            </a:r>
          </a:p>
        </p:txBody>
      </p:sp>
      <p:sp>
        <p:nvSpPr>
          <p:cNvPr id="3" name="Freeform 2"/>
          <p:cNvSpPr/>
          <p:nvPr/>
        </p:nvSpPr>
        <p:spPr>
          <a:xfrm>
            <a:off x="1125446" y="2420888"/>
            <a:ext cx="3683000" cy="3263900"/>
          </a:xfrm>
          <a:custGeom>
            <a:avLst/>
            <a:gdLst>
              <a:gd name="connsiteX0" fmla="*/ 0 w 3683000"/>
              <a:gd name="connsiteY0" fmla="*/ 2006600 h 3263900"/>
              <a:gd name="connsiteX1" fmla="*/ 1092200 w 3683000"/>
              <a:gd name="connsiteY1" fmla="*/ 3263900 h 3263900"/>
              <a:gd name="connsiteX2" fmla="*/ 2984500 w 3683000"/>
              <a:gd name="connsiteY2" fmla="*/ 3263900 h 3263900"/>
              <a:gd name="connsiteX3" fmla="*/ 3683000 w 3683000"/>
              <a:gd name="connsiteY3" fmla="*/ 1600200 h 3263900"/>
              <a:gd name="connsiteX4" fmla="*/ 2667000 w 3683000"/>
              <a:gd name="connsiteY4" fmla="*/ 0 h 3263900"/>
              <a:gd name="connsiteX5" fmla="*/ 1866900 w 3683000"/>
              <a:gd name="connsiteY5" fmla="*/ 1257300 h 3263900"/>
              <a:gd name="connsiteX6" fmla="*/ 1422400 w 3683000"/>
              <a:gd name="connsiteY6" fmla="*/ 546100 h 3263900"/>
              <a:gd name="connsiteX7" fmla="*/ 304800 w 3683000"/>
              <a:gd name="connsiteY7" fmla="*/ 546100 h 3263900"/>
              <a:gd name="connsiteX8" fmla="*/ 0 w 3683000"/>
              <a:gd name="connsiteY8" fmla="*/ 200660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3000" h="3263900">
                <a:moveTo>
                  <a:pt x="0" y="2006600"/>
                </a:moveTo>
                <a:lnTo>
                  <a:pt x="1092200" y="3263900"/>
                </a:lnTo>
                <a:lnTo>
                  <a:pt x="2984500" y="3263900"/>
                </a:lnTo>
                <a:lnTo>
                  <a:pt x="3683000" y="1600200"/>
                </a:lnTo>
                <a:lnTo>
                  <a:pt x="2667000" y="0"/>
                </a:lnTo>
                <a:lnTo>
                  <a:pt x="1866900" y="1257300"/>
                </a:lnTo>
                <a:lnTo>
                  <a:pt x="1422400" y="546100"/>
                </a:lnTo>
                <a:lnTo>
                  <a:pt x="304800" y="546100"/>
                </a:lnTo>
                <a:lnTo>
                  <a:pt x="0" y="200660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2303294"/>
            <a:ext cx="29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Horizontal lines</a:t>
            </a:r>
            <a:endParaRPr lang="zh-TW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73518" y="3792766"/>
            <a:ext cx="268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Shared points</a:t>
            </a:r>
            <a:endParaRPr lang="zh-TW" altLang="en-US" sz="2800" dirty="0"/>
          </a:p>
        </p:txBody>
      </p:sp>
      <p:grpSp>
        <p:nvGrpSpPr>
          <p:cNvPr id="10" name="Group 138"/>
          <p:cNvGrpSpPr>
            <a:grpSpLocks/>
          </p:cNvGrpSpPr>
          <p:nvPr/>
        </p:nvGrpSpPr>
        <p:grpSpPr bwMode="auto">
          <a:xfrm>
            <a:off x="5868144" y="4983163"/>
            <a:ext cx="520700" cy="514350"/>
            <a:chOff x="3560" y="3177"/>
            <a:chExt cx="328" cy="324"/>
          </a:xfrm>
        </p:grpSpPr>
        <p:sp>
          <p:nvSpPr>
            <p:cNvPr id="11" name="Freeform 134"/>
            <p:cNvSpPr>
              <a:spLocks/>
            </p:cNvSpPr>
            <p:nvPr/>
          </p:nvSpPr>
          <p:spPr bwMode="auto">
            <a:xfrm>
              <a:off x="3722" y="3177"/>
              <a:ext cx="166" cy="162"/>
            </a:xfrm>
            <a:custGeom>
              <a:avLst/>
              <a:gdLst>
                <a:gd name="T0" fmla="*/ 0 w 166"/>
                <a:gd name="T1" fmla="*/ 81 h 162"/>
                <a:gd name="T2" fmla="*/ 13 w 166"/>
                <a:gd name="T3" fmla="*/ 40 h 162"/>
                <a:gd name="T4" fmla="*/ 40 w 166"/>
                <a:gd name="T5" fmla="*/ 9 h 162"/>
                <a:gd name="T6" fmla="*/ 81 w 166"/>
                <a:gd name="T7" fmla="*/ 0 h 162"/>
                <a:gd name="T8" fmla="*/ 126 w 166"/>
                <a:gd name="T9" fmla="*/ 9 h 162"/>
                <a:gd name="T10" fmla="*/ 153 w 166"/>
                <a:gd name="T11" fmla="*/ 40 h 162"/>
                <a:gd name="T12" fmla="*/ 166 w 166"/>
                <a:gd name="T13" fmla="*/ 81 h 162"/>
                <a:gd name="T14" fmla="*/ 153 w 166"/>
                <a:gd name="T15" fmla="*/ 122 h 162"/>
                <a:gd name="T16" fmla="*/ 126 w 166"/>
                <a:gd name="T17" fmla="*/ 153 h 162"/>
                <a:gd name="T18" fmla="*/ 81 w 166"/>
                <a:gd name="T19" fmla="*/ 162 h 162"/>
                <a:gd name="T20" fmla="*/ 40 w 166"/>
                <a:gd name="T21" fmla="*/ 153 h 162"/>
                <a:gd name="T22" fmla="*/ 13 w 166"/>
                <a:gd name="T23" fmla="*/ 122 h 162"/>
                <a:gd name="T24" fmla="*/ 0 w 166"/>
                <a:gd name="T25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2">
                  <a:moveTo>
                    <a:pt x="0" y="81"/>
                  </a:moveTo>
                  <a:lnTo>
                    <a:pt x="13" y="40"/>
                  </a:lnTo>
                  <a:lnTo>
                    <a:pt x="40" y="9"/>
                  </a:lnTo>
                  <a:lnTo>
                    <a:pt x="81" y="0"/>
                  </a:lnTo>
                  <a:lnTo>
                    <a:pt x="126" y="9"/>
                  </a:lnTo>
                  <a:lnTo>
                    <a:pt x="153" y="40"/>
                  </a:lnTo>
                  <a:lnTo>
                    <a:pt x="166" y="81"/>
                  </a:lnTo>
                  <a:lnTo>
                    <a:pt x="153" y="122"/>
                  </a:lnTo>
                  <a:lnTo>
                    <a:pt x="126" y="153"/>
                  </a:lnTo>
                  <a:lnTo>
                    <a:pt x="81" y="162"/>
                  </a:lnTo>
                  <a:lnTo>
                    <a:pt x="40" y="153"/>
                  </a:lnTo>
                  <a:lnTo>
                    <a:pt x="13" y="122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136"/>
            <p:cNvSpPr>
              <a:spLocks/>
            </p:cNvSpPr>
            <p:nvPr/>
          </p:nvSpPr>
          <p:spPr bwMode="auto">
            <a:xfrm>
              <a:off x="3560" y="3339"/>
              <a:ext cx="166" cy="162"/>
            </a:xfrm>
            <a:custGeom>
              <a:avLst/>
              <a:gdLst>
                <a:gd name="T0" fmla="*/ 0 w 166"/>
                <a:gd name="T1" fmla="*/ 81 h 162"/>
                <a:gd name="T2" fmla="*/ 13 w 166"/>
                <a:gd name="T3" fmla="*/ 40 h 162"/>
                <a:gd name="T4" fmla="*/ 40 w 166"/>
                <a:gd name="T5" fmla="*/ 9 h 162"/>
                <a:gd name="T6" fmla="*/ 81 w 166"/>
                <a:gd name="T7" fmla="*/ 0 h 162"/>
                <a:gd name="T8" fmla="*/ 126 w 166"/>
                <a:gd name="T9" fmla="*/ 9 h 162"/>
                <a:gd name="T10" fmla="*/ 153 w 166"/>
                <a:gd name="T11" fmla="*/ 40 h 162"/>
                <a:gd name="T12" fmla="*/ 166 w 166"/>
                <a:gd name="T13" fmla="*/ 81 h 162"/>
                <a:gd name="T14" fmla="*/ 153 w 166"/>
                <a:gd name="T15" fmla="*/ 122 h 162"/>
                <a:gd name="T16" fmla="*/ 126 w 166"/>
                <a:gd name="T17" fmla="*/ 153 h 162"/>
                <a:gd name="T18" fmla="*/ 81 w 166"/>
                <a:gd name="T19" fmla="*/ 162 h 162"/>
                <a:gd name="T20" fmla="*/ 40 w 166"/>
                <a:gd name="T21" fmla="*/ 153 h 162"/>
                <a:gd name="T22" fmla="*/ 13 w 166"/>
                <a:gd name="T23" fmla="*/ 122 h 162"/>
                <a:gd name="T24" fmla="*/ 0 w 166"/>
                <a:gd name="T25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2">
                  <a:moveTo>
                    <a:pt x="0" y="81"/>
                  </a:moveTo>
                  <a:lnTo>
                    <a:pt x="13" y="40"/>
                  </a:lnTo>
                  <a:lnTo>
                    <a:pt x="40" y="9"/>
                  </a:lnTo>
                  <a:lnTo>
                    <a:pt x="81" y="0"/>
                  </a:lnTo>
                  <a:lnTo>
                    <a:pt x="126" y="9"/>
                  </a:lnTo>
                  <a:lnTo>
                    <a:pt x="153" y="40"/>
                  </a:lnTo>
                  <a:lnTo>
                    <a:pt x="166" y="81"/>
                  </a:lnTo>
                  <a:lnTo>
                    <a:pt x="153" y="122"/>
                  </a:lnTo>
                  <a:lnTo>
                    <a:pt x="126" y="153"/>
                  </a:lnTo>
                  <a:lnTo>
                    <a:pt x="81" y="162"/>
                  </a:lnTo>
                  <a:lnTo>
                    <a:pt x="40" y="153"/>
                  </a:lnTo>
                  <a:lnTo>
                    <a:pt x="13" y="122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" name="Group 137"/>
          <p:cNvGrpSpPr>
            <a:grpSpLocks/>
          </p:cNvGrpSpPr>
          <p:nvPr/>
        </p:nvGrpSpPr>
        <p:grpSpPr bwMode="auto">
          <a:xfrm>
            <a:off x="5868144" y="2012950"/>
            <a:ext cx="2193925" cy="3732213"/>
            <a:chOff x="3560" y="1306"/>
            <a:chExt cx="1382" cy="2351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642" y="1310"/>
              <a:ext cx="1" cy="22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3642" y="3581"/>
              <a:ext cx="1299" cy="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795" y="1310"/>
              <a:ext cx="1" cy="22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957" y="1306"/>
              <a:ext cx="1" cy="2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120" y="1306"/>
              <a:ext cx="1" cy="22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282" y="1310"/>
              <a:ext cx="1" cy="22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4445" y="1310"/>
              <a:ext cx="1" cy="22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4607" y="1306"/>
              <a:ext cx="1" cy="2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770" y="1310"/>
              <a:ext cx="1" cy="22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4941" y="1306"/>
              <a:ext cx="1" cy="22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3642" y="3418"/>
              <a:ext cx="1299" cy="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3642" y="3260"/>
              <a:ext cx="129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3642" y="3093"/>
              <a:ext cx="1299" cy="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3642" y="2931"/>
              <a:ext cx="1299" cy="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3642" y="2768"/>
              <a:ext cx="1299" cy="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642" y="2610"/>
              <a:ext cx="12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642" y="2448"/>
              <a:ext cx="129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642" y="2285"/>
              <a:ext cx="129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642" y="2123"/>
              <a:ext cx="129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642" y="1960"/>
              <a:ext cx="129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3642" y="1798"/>
              <a:ext cx="12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642" y="1635"/>
              <a:ext cx="12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723" y="3016"/>
              <a:ext cx="167" cy="163"/>
            </a:xfrm>
            <a:custGeom>
              <a:avLst/>
              <a:gdLst>
                <a:gd name="T0" fmla="*/ 0 w 167"/>
                <a:gd name="T1" fmla="*/ 82 h 163"/>
                <a:gd name="T2" fmla="*/ 13 w 167"/>
                <a:gd name="T3" fmla="*/ 41 h 163"/>
                <a:gd name="T4" fmla="*/ 40 w 167"/>
                <a:gd name="T5" fmla="*/ 9 h 163"/>
                <a:gd name="T6" fmla="*/ 85 w 167"/>
                <a:gd name="T7" fmla="*/ 0 h 163"/>
                <a:gd name="T8" fmla="*/ 126 w 167"/>
                <a:gd name="T9" fmla="*/ 9 h 163"/>
                <a:gd name="T10" fmla="*/ 153 w 167"/>
                <a:gd name="T11" fmla="*/ 41 h 163"/>
                <a:gd name="T12" fmla="*/ 167 w 167"/>
                <a:gd name="T13" fmla="*/ 82 h 163"/>
                <a:gd name="T14" fmla="*/ 153 w 167"/>
                <a:gd name="T15" fmla="*/ 122 h 163"/>
                <a:gd name="T16" fmla="*/ 126 w 167"/>
                <a:gd name="T17" fmla="*/ 154 h 163"/>
                <a:gd name="T18" fmla="*/ 85 w 167"/>
                <a:gd name="T19" fmla="*/ 163 h 163"/>
                <a:gd name="T20" fmla="*/ 40 w 167"/>
                <a:gd name="T21" fmla="*/ 154 h 163"/>
                <a:gd name="T22" fmla="*/ 13 w 167"/>
                <a:gd name="T23" fmla="*/ 122 h 163"/>
                <a:gd name="T24" fmla="*/ 0 w 167"/>
                <a:gd name="T25" fmla="*/ 8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63">
                  <a:moveTo>
                    <a:pt x="0" y="82"/>
                  </a:moveTo>
                  <a:lnTo>
                    <a:pt x="13" y="41"/>
                  </a:lnTo>
                  <a:lnTo>
                    <a:pt x="40" y="9"/>
                  </a:lnTo>
                  <a:lnTo>
                    <a:pt x="85" y="0"/>
                  </a:lnTo>
                  <a:lnTo>
                    <a:pt x="126" y="9"/>
                  </a:lnTo>
                  <a:lnTo>
                    <a:pt x="153" y="41"/>
                  </a:lnTo>
                  <a:lnTo>
                    <a:pt x="167" y="82"/>
                  </a:lnTo>
                  <a:lnTo>
                    <a:pt x="153" y="122"/>
                  </a:lnTo>
                  <a:lnTo>
                    <a:pt x="126" y="154"/>
                  </a:lnTo>
                  <a:lnTo>
                    <a:pt x="85" y="163"/>
                  </a:lnTo>
                  <a:lnTo>
                    <a:pt x="40" y="154"/>
                  </a:lnTo>
                  <a:lnTo>
                    <a:pt x="13" y="12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885" y="2687"/>
              <a:ext cx="163" cy="167"/>
            </a:xfrm>
            <a:custGeom>
              <a:avLst/>
              <a:gdLst>
                <a:gd name="T0" fmla="*/ 0 w 163"/>
                <a:gd name="T1" fmla="*/ 81 h 167"/>
                <a:gd name="T2" fmla="*/ 9 w 163"/>
                <a:gd name="T3" fmla="*/ 40 h 167"/>
                <a:gd name="T4" fmla="*/ 41 w 163"/>
                <a:gd name="T5" fmla="*/ 13 h 167"/>
                <a:gd name="T6" fmla="*/ 81 w 163"/>
                <a:gd name="T7" fmla="*/ 0 h 167"/>
                <a:gd name="T8" fmla="*/ 122 w 163"/>
                <a:gd name="T9" fmla="*/ 13 h 167"/>
                <a:gd name="T10" fmla="*/ 154 w 163"/>
                <a:gd name="T11" fmla="*/ 40 h 167"/>
                <a:gd name="T12" fmla="*/ 163 w 163"/>
                <a:gd name="T13" fmla="*/ 81 h 167"/>
                <a:gd name="T14" fmla="*/ 154 w 163"/>
                <a:gd name="T15" fmla="*/ 126 h 167"/>
                <a:gd name="T16" fmla="*/ 122 w 163"/>
                <a:gd name="T17" fmla="*/ 153 h 167"/>
                <a:gd name="T18" fmla="*/ 81 w 163"/>
                <a:gd name="T19" fmla="*/ 167 h 167"/>
                <a:gd name="T20" fmla="*/ 41 w 163"/>
                <a:gd name="T21" fmla="*/ 153 h 167"/>
                <a:gd name="T22" fmla="*/ 9 w 163"/>
                <a:gd name="T23" fmla="*/ 126 h 167"/>
                <a:gd name="T24" fmla="*/ 0 w 163"/>
                <a:gd name="T25" fmla="*/ 8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167">
                  <a:moveTo>
                    <a:pt x="0" y="81"/>
                  </a:moveTo>
                  <a:lnTo>
                    <a:pt x="9" y="40"/>
                  </a:lnTo>
                  <a:lnTo>
                    <a:pt x="41" y="13"/>
                  </a:lnTo>
                  <a:lnTo>
                    <a:pt x="81" y="0"/>
                  </a:lnTo>
                  <a:lnTo>
                    <a:pt x="122" y="13"/>
                  </a:lnTo>
                  <a:lnTo>
                    <a:pt x="154" y="40"/>
                  </a:lnTo>
                  <a:lnTo>
                    <a:pt x="163" y="81"/>
                  </a:lnTo>
                  <a:lnTo>
                    <a:pt x="154" y="126"/>
                  </a:lnTo>
                  <a:lnTo>
                    <a:pt x="122" y="153"/>
                  </a:lnTo>
                  <a:lnTo>
                    <a:pt x="81" y="167"/>
                  </a:lnTo>
                  <a:lnTo>
                    <a:pt x="41" y="153"/>
                  </a:lnTo>
                  <a:lnTo>
                    <a:pt x="9" y="12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885" y="2195"/>
              <a:ext cx="163" cy="167"/>
            </a:xfrm>
            <a:custGeom>
              <a:avLst/>
              <a:gdLst>
                <a:gd name="T0" fmla="*/ 0 w 163"/>
                <a:gd name="T1" fmla="*/ 86 h 167"/>
                <a:gd name="T2" fmla="*/ 9 w 163"/>
                <a:gd name="T3" fmla="*/ 40 h 167"/>
                <a:gd name="T4" fmla="*/ 41 w 163"/>
                <a:gd name="T5" fmla="*/ 13 h 167"/>
                <a:gd name="T6" fmla="*/ 81 w 163"/>
                <a:gd name="T7" fmla="*/ 0 h 167"/>
                <a:gd name="T8" fmla="*/ 122 w 163"/>
                <a:gd name="T9" fmla="*/ 13 h 167"/>
                <a:gd name="T10" fmla="*/ 154 w 163"/>
                <a:gd name="T11" fmla="*/ 40 h 167"/>
                <a:gd name="T12" fmla="*/ 163 w 163"/>
                <a:gd name="T13" fmla="*/ 86 h 167"/>
                <a:gd name="T14" fmla="*/ 154 w 163"/>
                <a:gd name="T15" fmla="*/ 126 h 167"/>
                <a:gd name="T16" fmla="*/ 122 w 163"/>
                <a:gd name="T17" fmla="*/ 153 h 167"/>
                <a:gd name="T18" fmla="*/ 81 w 163"/>
                <a:gd name="T19" fmla="*/ 167 h 167"/>
                <a:gd name="T20" fmla="*/ 41 w 163"/>
                <a:gd name="T21" fmla="*/ 153 h 167"/>
                <a:gd name="T22" fmla="*/ 9 w 163"/>
                <a:gd name="T23" fmla="*/ 126 h 167"/>
                <a:gd name="T24" fmla="*/ 0 w 163"/>
                <a:gd name="T25" fmla="*/ 8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167">
                  <a:moveTo>
                    <a:pt x="0" y="86"/>
                  </a:moveTo>
                  <a:lnTo>
                    <a:pt x="9" y="40"/>
                  </a:lnTo>
                  <a:lnTo>
                    <a:pt x="41" y="13"/>
                  </a:lnTo>
                  <a:lnTo>
                    <a:pt x="81" y="0"/>
                  </a:lnTo>
                  <a:lnTo>
                    <a:pt x="122" y="13"/>
                  </a:lnTo>
                  <a:lnTo>
                    <a:pt x="154" y="40"/>
                  </a:lnTo>
                  <a:lnTo>
                    <a:pt x="163" y="86"/>
                  </a:lnTo>
                  <a:lnTo>
                    <a:pt x="154" y="126"/>
                  </a:lnTo>
                  <a:lnTo>
                    <a:pt x="122" y="153"/>
                  </a:lnTo>
                  <a:lnTo>
                    <a:pt x="81" y="167"/>
                  </a:lnTo>
                  <a:lnTo>
                    <a:pt x="41" y="153"/>
                  </a:lnTo>
                  <a:lnTo>
                    <a:pt x="9" y="12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885" y="2357"/>
              <a:ext cx="163" cy="167"/>
            </a:xfrm>
            <a:custGeom>
              <a:avLst/>
              <a:gdLst>
                <a:gd name="T0" fmla="*/ 0 w 163"/>
                <a:gd name="T1" fmla="*/ 86 h 167"/>
                <a:gd name="T2" fmla="*/ 9 w 163"/>
                <a:gd name="T3" fmla="*/ 41 h 167"/>
                <a:gd name="T4" fmla="*/ 41 w 163"/>
                <a:gd name="T5" fmla="*/ 14 h 167"/>
                <a:gd name="T6" fmla="*/ 81 w 163"/>
                <a:gd name="T7" fmla="*/ 0 h 167"/>
                <a:gd name="T8" fmla="*/ 122 w 163"/>
                <a:gd name="T9" fmla="*/ 14 h 167"/>
                <a:gd name="T10" fmla="*/ 154 w 163"/>
                <a:gd name="T11" fmla="*/ 41 h 167"/>
                <a:gd name="T12" fmla="*/ 163 w 163"/>
                <a:gd name="T13" fmla="*/ 86 h 167"/>
                <a:gd name="T14" fmla="*/ 154 w 163"/>
                <a:gd name="T15" fmla="*/ 127 h 167"/>
                <a:gd name="T16" fmla="*/ 122 w 163"/>
                <a:gd name="T17" fmla="*/ 154 h 167"/>
                <a:gd name="T18" fmla="*/ 81 w 163"/>
                <a:gd name="T19" fmla="*/ 167 h 167"/>
                <a:gd name="T20" fmla="*/ 41 w 163"/>
                <a:gd name="T21" fmla="*/ 154 h 167"/>
                <a:gd name="T22" fmla="*/ 9 w 163"/>
                <a:gd name="T23" fmla="*/ 127 h 167"/>
                <a:gd name="T24" fmla="*/ 0 w 163"/>
                <a:gd name="T25" fmla="*/ 8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167">
                  <a:moveTo>
                    <a:pt x="0" y="86"/>
                  </a:moveTo>
                  <a:lnTo>
                    <a:pt x="9" y="41"/>
                  </a:lnTo>
                  <a:lnTo>
                    <a:pt x="41" y="14"/>
                  </a:lnTo>
                  <a:lnTo>
                    <a:pt x="81" y="0"/>
                  </a:lnTo>
                  <a:lnTo>
                    <a:pt x="122" y="14"/>
                  </a:lnTo>
                  <a:lnTo>
                    <a:pt x="154" y="41"/>
                  </a:lnTo>
                  <a:lnTo>
                    <a:pt x="163" y="86"/>
                  </a:lnTo>
                  <a:lnTo>
                    <a:pt x="154" y="127"/>
                  </a:lnTo>
                  <a:lnTo>
                    <a:pt x="122" y="154"/>
                  </a:lnTo>
                  <a:lnTo>
                    <a:pt x="81" y="167"/>
                  </a:lnTo>
                  <a:lnTo>
                    <a:pt x="41" y="154"/>
                  </a:lnTo>
                  <a:lnTo>
                    <a:pt x="9" y="1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881" y="2524"/>
              <a:ext cx="167" cy="163"/>
            </a:xfrm>
            <a:custGeom>
              <a:avLst/>
              <a:gdLst>
                <a:gd name="T0" fmla="*/ 0 w 167"/>
                <a:gd name="T1" fmla="*/ 82 h 163"/>
                <a:gd name="T2" fmla="*/ 13 w 167"/>
                <a:gd name="T3" fmla="*/ 41 h 163"/>
                <a:gd name="T4" fmla="*/ 40 w 167"/>
                <a:gd name="T5" fmla="*/ 9 h 163"/>
                <a:gd name="T6" fmla="*/ 81 w 167"/>
                <a:gd name="T7" fmla="*/ 0 h 163"/>
                <a:gd name="T8" fmla="*/ 126 w 167"/>
                <a:gd name="T9" fmla="*/ 9 h 163"/>
                <a:gd name="T10" fmla="*/ 153 w 167"/>
                <a:gd name="T11" fmla="*/ 41 h 163"/>
                <a:gd name="T12" fmla="*/ 167 w 167"/>
                <a:gd name="T13" fmla="*/ 82 h 163"/>
                <a:gd name="T14" fmla="*/ 153 w 167"/>
                <a:gd name="T15" fmla="*/ 122 h 163"/>
                <a:gd name="T16" fmla="*/ 126 w 167"/>
                <a:gd name="T17" fmla="*/ 154 h 163"/>
                <a:gd name="T18" fmla="*/ 81 w 167"/>
                <a:gd name="T19" fmla="*/ 163 h 163"/>
                <a:gd name="T20" fmla="*/ 40 w 167"/>
                <a:gd name="T21" fmla="*/ 154 h 163"/>
                <a:gd name="T22" fmla="*/ 13 w 167"/>
                <a:gd name="T23" fmla="*/ 122 h 163"/>
                <a:gd name="T24" fmla="*/ 0 w 167"/>
                <a:gd name="T25" fmla="*/ 8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63">
                  <a:moveTo>
                    <a:pt x="0" y="82"/>
                  </a:moveTo>
                  <a:lnTo>
                    <a:pt x="13" y="41"/>
                  </a:lnTo>
                  <a:lnTo>
                    <a:pt x="40" y="9"/>
                  </a:lnTo>
                  <a:lnTo>
                    <a:pt x="81" y="0"/>
                  </a:lnTo>
                  <a:lnTo>
                    <a:pt x="126" y="9"/>
                  </a:lnTo>
                  <a:lnTo>
                    <a:pt x="153" y="41"/>
                  </a:lnTo>
                  <a:lnTo>
                    <a:pt x="167" y="82"/>
                  </a:lnTo>
                  <a:lnTo>
                    <a:pt x="153" y="122"/>
                  </a:lnTo>
                  <a:lnTo>
                    <a:pt x="126" y="154"/>
                  </a:lnTo>
                  <a:lnTo>
                    <a:pt x="81" y="163"/>
                  </a:lnTo>
                  <a:lnTo>
                    <a:pt x="40" y="154"/>
                  </a:lnTo>
                  <a:lnTo>
                    <a:pt x="13" y="12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048" y="1707"/>
              <a:ext cx="162" cy="167"/>
            </a:xfrm>
            <a:custGeom>
              <a:avLst/>
              <a:gdLst>
                <a:gd name="T0" fmla="*/ 0 w 162"/>
                <a:gd name="T1" fmla="*/ 86 h 167"/>
                <a:gd name="T2" fmla="*/ 9 w 162"/>
                <a:gd name="T3" fmla="*/ 41 h 167"/>
                <a:gd name="T4" fmla="*/ 40 w 162"/>
                <a:gd name="T5" fmla="*/ 14 h 167"/>
                <a:gd name="T6" fmla="*/ 81 w 162"/>
                <a:gd name="T7" fmla="*/ 0 h 167"/>
                <a:gd name="T8" fmla="*/ 121 w 162"/>
                <a:gd name="T9" fmla="*/ 14 h 167"/>
                <a:gd name="T10" fmla="*/ 153 w 162"/>
                <a:gd name="T11" fmla="*/ 41 h 167"/>
                <a:gd name="T12" fmla="*/ 162 w 162"/>
                <a:gd name="T13" fmla="*/ 86 h 167"/>
                <a:gd name="T14" fmla="*/ 153 w 162"/>
                <a:gd name="T15" fmla="*/ 127 h 167"/>
                <a:gd name="T16" fmla="*/ 121 w 162"/>
                <a:gd name="T17" fmla="*/ 154 h 167"/>
                <a:gd name="T18" fmla="*/ 81 w 162"/>
                <a:gd name="T19" fmla="*/ 167 h 167"/>
                <a:gd name="T20" fmla="*/ 40 w 162"/>
                <a:gd name="T21" fmla="*/ 154 h 167"/>
                <a:gd name="T22" fmla="*/ 9 w 162"/>
                <a:gd name="T23" fmla="*/ 127 h 167"/>
                <a:gd name="T24" fmla="*/ 0 w 162"/>
                <a:gd name="T25" fmla="*/ 8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67">
                  <a:moveTo>
                    <a:pt x="0" y="86"/>
                  </a:moveTo>
                  <a:lnTo>
                    <a:pt x="9" y="41"/>
                  </a:lnTo>
                  <a:lnTo>
                    <a:pt x="40" y="14"/>
                  </a:lnTo>
                  <a:lnTo>
                    <a:pt x="81" y="0"/>
                  </a:lnTo>
                  <a:lnTo>
                    <a:pt x="121" y="14"/>
                  </a:lnTo>
                  <a:lnTo>
                    <a:pt x="153" y="41"/>
                  </a:lnTo>
                  <a:lnTo>
                    <a:pt x="162" y="86"/>
                  </a:lnTo>
                  <a:lnTo>
                    <a:pt x="153" y="127"/>
                  </a:lnTo>
                  <a:lnTo>
                    <a:pt x="121" y="154"/>
                  </a:lnTo>
                  <a:lnTo>
                    <a:pt x="81" y="167"/>
                  </a:lnTo>
                  <a:lnTo>
                    <a:pt x="40" y="154"/>
                  </a:lnTo>
                  <a:lnTo>
                    <a:pt x="9" y="1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048" y="1870"/>
              <a:ext cx="162" cy="167"/>
            </a:xfrm>
            <a:custGeom>
              <a:avLst/>
              <a:gdLst>
                <a:gd name="T0" fmla="*/ 0 w 162"/>
                <a:gd name="T1" fmla="*/ 86 h 167"/>
                <a:gd name="T2" fmla="*/ 9 w 162"/>
                <a:gd name="T3" fmla="*/ 40 h 167"/>
                <a:gd name="T4" fmla="*/ 40 w 162"/>
                <a:gd name="T5" fmla="*/ 13 h 167"/>
                <a:gd name="T6" fmla="*/ 81 w 162"/>
                <a:gd name="T7" fmla="*/ 0 h 167"/>
                <a:gd name="T8" fmla="*/ 121 w 162"/>
                <a:gd name="T9" fmla="*/ 13 h 167"/>
                <a:gd name="T10" fmla="*/ 153 w 162"/>
                <a:gd name="T11" fmla="*/ 40 h 167"/>
                <a:gd name="T12" fmla="*/ 162 w 162"/>
                <a:gd name="T13" fmla="*/ 86 h 167"/>
                <a:gd name="T14" fmla="*/ 153 w 162"/>
                <a:gd name="T15" fmla="*/ 126 h 167"/>
                <a:gd name="T16" fmla="*/ 121 w 162"/>
                <a:gd name="T17" fmla="*/ 153 h 167"/>
                <a:gd name="T18" fmla="*/ 81 w 162"/>
                <a:gd name="T19" fmla="*/ 167 h 167"/>
                <a:gd name="T20" fmla="*/ 40 w 162"/>
                <a:gd name="T21" fmla="*/ 153 h 167"/>
                <a:gd name="T22" fmla="*/ 9 w 162"/>
                <a:gd name="T23" fmla="*/ 126 h 167"/>
                <a:gd name="T24" fmla="*/ 0 w 162"/>
                <a:gd name="T25" fmla="*/ 8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67">
                  <a:moveTo>
                    <a:pt x="0" y="86"/>
                  </a:moveTo>
                  <a:lnTo>
                    <a:pt x="9" y="40"/>
                  </a:lnTo>
                  <a:lnTo>
                    <a:pt x="40" y="13"/>
                  </a:lnTo>
                  <a:lnTo>
                    <a:pt x="81" y="0"/>
                  </a:lnTo>
                  <a:lnTo>
                    <a:pt x="121" y="13"/>
                  </a:lnTo>
                  <a:lnTo>
                    <a:pt x="153" y="40"/>
                  </a:lnTo>
                  <a:lnTo>
                    <a:pt x="162" y="86"/>
                  </a:lnTo>
                  <a:lnTo>
                    <a:pt x="153" y="126"/>
                  </a:lnTo>
                  <a:lnTo>
                    <a:pt x="121" y="153"/>
                  </a:lnTo>
                  <a:lnTo>
                    <a:pt x="81" y="167"/>
                  </a:lnTo>
                  <a:lnTo>
                    <a:pt x="40" y="153"/>
                  </a:lnTo>
                  <a:lnTo>
                    <a:pt x="9" y="12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043" y="2037"/>
              <a:ext cx="167" cy="167"/>
            </a:xfrm>
            <a:custGeom>
              <a:avLst/>
              <a:gdLst>
                <a:gd name="T0" fmla="*/ 0 w 167"/>
                <a:gd name="T1" fmla="*/ 81 h 167"/>
                <a:gd name="T2" fmla="*/ 14 w 167"/>
                <a:gd name="T3" fmla="*/ 40 h 167"/>
                <a:gd name="T4" fmla="*/ 41 w 167"/>
                <a:gd name="T5" fmla="*/ 13 h 167"/>
                <a:gd name="T6" fmla="*/ 81 w 167"/>
                <a:gd name="T7" fmla="*/ 0 h 167"/>
                <a:gd name="T8" fmla="*/ 126 w 167"/>
                <a:gd name="T9" fmla="*/ 13 h 167"/>
                <a:gd name="T10" fmla="*/ 154 w 167"/>
                <a:gd name="T11" fmla="*/ 40 h 167"/>
                <a:gd name="T12" fmla="*/ 167 w 167"/>
                <a:gd name="T13" fmla="*/ 81 h 167"/>
                <a:gd name="T14" fmla="*/ 154 w 167"/>
                <a:gd name="T15" fmla="*/ 126 h 167"/>
                <a:gd name="T16" fmla="*/ 126 w 167"/>
                <a:gd name="T17" fmla="*/ 153 h 167"/>
                <a:gd name="T18" fmla="*/ 81 w 167"/>
                <a:gd name="T19" fmla="*/ 167 h 167"/>
                <a:gd name="T20" fmla="*/ 41 w 167"/>
                <a:gd name="T21" fmla="*/ 153 h 167"/>
                <a:gd name="T22" fmla="*/ 14 w 167"/>
                <a:gd name="T23" fmla="*/ 126 h 167"/>
                <a:gd name="T24" fmla="*/ 0 w 167"/>
                <a:gd name="T25" fmla="*/ 8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67">
                  <a:moveTo>
                    <a:pt x="0" y="81"/>
                  </a:moveTo>
                  <a:lnTo>
                    <a:pt x="14" y="40"/>
                  </a:lnTo>
                  <a:lnTo>
                    <a:pt x="41" y="13"/>
                  </a:lnTo>
                  <a:lnTo>
                    <a:pt x="81" y="0"/>
                  </a:lnTo>
                  <a:lnTo>
                    <a:pt x="126" y="13"/>
                  </a:lnTo>
                  <a:lnTo>
                    <a:pt x="154" y="40"/>
                  </a:lnTo>
                  <a:lnTo>
                    <a:pt x="167" y="81"/>
                  </a:lnTo>
                  <a:lnTo>
                    <a:pt x="154" y="126"/>
                  </a:lnTo>
                  <a:lnTo>
                    <a:pt x="126" y="153"/>
                  </a:lnTo>
                  <a:lnTo>
                    <a:pt x="81" y="167"/>
                  </a:lnTo>
                  <a:lnTo>
                    <a:pt x="41" y="153"/>
                  </a:lnTo>
                  <a:lnTo>
                    <a:pt x="14" y="12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048" y="2199"/>
              <a:ext cx="162" cy="163"/>
            </a:xfrm>
            <a:custGeom>
              <a:avLst/>
              <a:gdLst>
                <a:gd name="T0" fmla="*/ 0 w 162"/>
                <a:gd name="T1" fmla="*/ 82 h 163"/>
                <a:gd name="T2" fmla="*/ 9 w 162"/>
                <a:gd name="T3" fmla="*/ 41 h 163"/>
                <a:gd name="T4" fmla="*/ 40 w 162"/>
                <a:gd name="T5" fmla="*/ 9 h 163"/>
                <a:gd name="T6" fmla="*/ 81 w 162"/>
                <a:gd name="T7" fmla="*/ 0 h 163"/>
                <a:gd name="T8" fmla="*/ 121 w 162"/>
                <a:gd name="T9" fmla="*/ 9 h 163"/>
                <a:gd name="T10" fmla="*/ 153 w 162"/>
                <a:gd name="T11" fmla="*/ 41 h 163"/>
                <a:gd name="T12" fmla="*/ 162 w 162"/>
                <a:gd name="T13" fmla="*/ 82 h 163"/>
                <a:gd name="T14" fmla="*/ 153 w 162"/>
                <a:gd name="T15" fmla="*/ 122 h 163"/>
                <a:gd name="T16" fmla="*/ 121 w 162"/>
                <a:gd name="T17" fmla="*/ 154 h 163"/>
                <a:gd name="T18" fmla="*/ 81 w 162"/>
                <a:gd name="T19" fmla="*/ 163 h 163"/>
                <a:gd name="T20" fmla="*/ 40 w 162"/>
                <a:gd name="T21" fmla="*/ 154 h 163"/>
                <a:gd name="T22" fmla="*/ 9 w 162"/>
                <a:gd name="T23" fmla="*/ 122 h 163"/>
                <a:gd name="T24" fmla="*/ 0 w 162"/>
                <a:gd name="T25" fmla="*/ 8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63">
                  <a:moveTo>
                    <a:pt x="0" y="82"/>
                  </a:moveTo>
                  <a:lnTo>
                    <a:pt x="9" y="41"/>
                  </a:lnTo>
                  <a:lnTo>
                    <a:pt x="40" y="9"/>
                  </a:lnTo>
                  <a:lnTo>
                    <a:pt x="81" y="0"/>
                  </a:lnTo>
                  <a:lnTo>
                    <a:pt x="121" y="9"/>
                  </a:lnTo>
                  <a:lnTo>
                    <a:pt x="153" y="41"/>
                  </a:lnTo>
                  <a:lnTo>
                    <a:pt x="162" y="82"/>
                  </a:lnTo>
                  <a:lnTo>
                    <a:pt x="153" y="122"/>
                  </a:lnTo>
                  <a:lnTo>
                    <a:pt x="121" y="154"/>
                  </a:lnTo>
                  <a:lnTo>
                    <a:pt x="81" y="163"/>
                  </a:lnTo>
                  <a:lnTo>
                    <a:pt x="40" y="154"/>
                  </a:lnTo>
                  <a:lnTo>
                    <a:pt x="9" y="12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V="1">
              <a:off x="3642" y="1468"/>
              <a:ext cx="1299" cy="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V="1">
              <a:off x="3642" y="1306"/>
              <a:ext cx="1299" cy="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560" y="3490"/>
              <a:ext cx="163" cy="167"/>
            </a:xfrm>
            <a:custGeom>
              <a:avLst/>
              <a:gdLst>
                <a:gd name="T0" fmla="*/ 0 w 163"/>
                <a:gd name="T1" fmla="*/ 86 h 167"/>
                <a:gd name="T2" fmla="*/ 14 w 163"/>
                <a:gd name="T3" fmla="*/ 45 h 167"/>
                <a:gd name="T4" fmla="*/ 41 w 163"/>
                <a:gd name="T5" fmla="*/ 14 h 167"/>
                <a:gd name="T6" fmla="*/ 82 w 163"/>
                <a:gd name="T7" fmla="*/ 0 h 167"/>
                <a:gd name="T8" fmla="*/ 122 w 163"/>
                <a:gd name="T9" fmla="*/ 14 h 167"/>
                <a:gd name="T10" fmla="*/ 154 w 163"/>
                <a:gd name="T11" fmla="*/ 45 h 167"/>
                <a:gd name="T12" fmla="*/ 163 w 163"/>
                <a:gd name="T13" fmla="*/ 86 h 167"/>
                <a:gd name="T14" fmla="*/ 154 w 163"/>
                <a:gd name="T15" fmla="*/ 127 h 167"/>
                <a:gd name="T16" fmla="*/ 122 w 163"/>
                <a:gd name="T17" fmla="*/ 154 h 167"/>
                <a:gd name="T18" fmla="*/ 82 w 163"/>
                <a:gd name="T19" fmla="*/ 167 h 167"/>
                <a:gd name="T20" fmla="*/ 41 w 163"/>
                <a:gd name="T21" fmla="*/ 154 h 167"/>
                <a:gd name="T22" fmla="*/ 14 w 163"/>
                <a:gd name="T23" fmla="*/ 127 h 167"/>
                <a:gd name="T24" fmla="*/ 0 w 163"/>
                <a:gd name="T25" fmla="*/ 8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167">
                  <a:moveTo>
                    <a:pt x="0" y="86"/>
                  </a:moveTo>
                  <a:lnTo>
                    <a:pt x="14" y="45"/>
                  </a:lnTo>
                  <a:lnTo>
                    <a:pt x="41" y="14"/>
                  </a:lnTo>
                  <a:lnTo>
                    <a:pt x="82" y="0"/>
                  </a:lnTo>
                  <a:lnTo>
                    <a:pt x="122" y="14"/>
                  </a:lnTo>
                  <a:lnTo>
                    <a:pt x="154" y="45"/>
                  </a:lnTo>
                  <a:lnTo>
                    <a:pt x="163" y="86"/>
                  </a:lnTo>
                  <a:lnTo>
                    <a:pt x="154" y="127"/>
                  </a:lnTo>
                  <a:lnTo>
                    <a:pt x="122" y="154"/>
                  </a:lnTo>
                  <a:lnTo>
                    <a:pt x="82" y="167"/>
                  </a:lnTo>
                  <a:lnTo>
                    <a:pt x="41" y="154"/>
                  </a:lnTo>
                  <a:lnTo>
                    <a:pt x="14" y="1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206" y="1870"/>
              <a:ext cx="162" cy="167"/>
            </a:xfrm>
            <a:custGeom>
              <a:avLst/>
              <a:gdLst>
                <a:gd name="T0" fmla="*/ 0 w 162"/>
                <a:gd name="T1" fmla="*/ 86 h 167"/>
                <a:gd name="T2" fmla="*/ 9 w 162"/>
                <a:gd name="T3" fmla="*/ 40 h 167"/>
                <a:gd name="T4" fmla="*/ 40 w 162"/>
                <a:gd name="T5" fmla="*/ 13 h 167"/>
                <a:gd name="T6" fmla="*/ 81 w 162"/>
                <a:gd name="T7" fmla="*/ 0 h 167"/>
                <a:gd name="T8" fmla="*/ 121 w 162"/>
                <a:gd name="T9" fmla="*/ 13 h 167"/>
                <a:gd name="T10" fmla="*/ 153 w 162"/>
                <a:gd name="T11" fmla="*/ 40 h 167"/>
                <a:gd name="T12" fmla="*/ 162 w 162"/>
                <a:gd name="T13" fmla="*/ 86 h 167"/>
                <a:gd name="T14" fmla="*/ 153 w 162"/>
                <a:gd name="T15" fmla="*/ 126 h 167"/>
                <a:gd name="T16" fmla="*/ 121 w 162"/>
                <a:gd name="T17" fmla="*/ 153 h 167"/>
                <a:gd name="T18" fmla="*/ 81 w 162"/>
                <a:gd name="T19" fmla="*/ 167 h 167"/>
                <a:gd name="T20" fmla="*/ 40 w 162"/>
                <a:gd name="T21" fmla="*/ 153 h 167"/>
                <a:gd name="T22" fmla="*/ 9 w 162"/>
                <a:gd name="T23" fmla="*/ 126 h 167"/>
                <a:gd name="T24" fmla="*/ 0 w 162"/>
                <a:gd name="T25" fmla="*/ 8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67">
                  <a:moveTo>
                    <a:pt x="0" y="86"/>
                  </a:moveTo>
                  <a:lnTo>
                    <a:pt x="9" y="40"/>
                  </a:lnTo>
                  <a:lnTo>
                    <a:pt x="40" y="13"/>
                  </a:lnTo>
                  <a:lnTo>
                    <a:pt x="81" y="0"/>
                  </a:lnTo>
                  <a:lnTo>
                    <a:pt x="121" y="13"/>
                  </a:lnTo>
                  <a:lnTo>
                    <a:pt x="153" y="40"/>
                  </a:lnTo>
                  <a:lnTo>
                    <a:pt x="162" y="86"/>
                  </a:lnTo>
                  <a:lnTo>
                    <a:pt x="153" y="126"/>
                  </a:lnTo>
                  <a:lnTo>
                    <a:pt x="121" y="153"/>
                  </a:lnTo>
                  <a:lnTo>
                    <a:pt x="81" y="167"/>
                  </a:lnTo>
                  <a:lnTo>
                    <a:pt x="40" y="153"/>
                  </a:lnTo>
                  <a:lnTo>
                    <a:pt x="9" y="12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4206" y="1712"/>
              <a:ext cx="166" cy="162"/>
            </a:xfrm>
            <a:custGeom>
              <a:avLst/>
              <a:gdLst>
                <a:gd name="T0" fmla="*/ 0 w 166"/>
                <a:gd name="T1" fmla="*/ 81 h 162"/>
                <a:gd name="T2" fmla="*/ 13 w 166"/>
                <a:gd name="T3" fmla="*/ 40 h 162"/>
                <a:gd name="T4" fmla="*/ 40 w 166"/>
                <a:gd name="T5" fmla="*/ 9 h 162"/>
                <a:gd name="T6" fmla="*/ 81 w 166"/>
                <a:gd name="T7" fmla="*/ 0 h 162"/>
                <a:gd name="T8" fmla="*/ 126 w 166"/>
                <a:gd name="T9" fmla="*/ 9 h 162"/>
                <a:gd name="T10" fmla="*/ 153 w 166"/>
                <a:gd name="T11" fmla="*/ 40 h 162"/>
                <a:gd name="T12" fmla="*/ 166 w 166"/>
                <a:gd name="T13" fmla="*/ 81 h 162"/>
                <a:gd name="T14" fmla="*/ 153 w 166"/>
                <a:gd name="T15" fmla="*/ 122 h 162"/>
                <a:gd name="T16" fmla="*/ 126 w 166"/>
                <a:gd name="T17" fmla="*/ 153 h 162"/>
                <a:gd name="T18" fmla="*/ 81 w 166"/>
                <a:gd name="T19" fmla="*/ 162 h 162"/>
                <a:gd name="T20" fmla="*/ 40 w 166"/>
                <a:gd name="T21" fmla="*/ 153 h 162"/>
                <a:gd name="T22" fmla="*/ 13 w 166"/>
                <a:gd name="T23" fmla="*/ 122 h 162"/>
                <a:gd name="T24" fmla="*/ 0 w 166"/>
                <a:gd name="T25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2">
                  <a:moveTo>
                    <a:pt x="0" y="81"/>
                  </a:moveTo>
                  <a:lnTo>
                    <a:pt x="13" y="40"/>
                  </a:lnTo>
                  <a:lnTo>
                    <a:pt x="40" y="9"/>
                  </a:lnTo>
                  <a:lnTo>
                    <a:pt x="81" y="0"/>
                  </a:lnTo>
                  <a:lnTo>
                    <a:pt x="126" y="9"/>
                  </a:lnTo>
                  <a:lnTo>
                    <a:pt x="153" y="40"/>
                  </a:lnTo>
                  <a:lnTo>
                    <a:pt x="166" y="81"/>
                  </a:lnTo>
                  <a:lnTo>
                    <a:pt x="153" y="122"/>
                  </a:lnTo>
                  <a:lnTo>
                    <a:pt x="126" y="153"/>
                  </a:lnTo>
                  <a:lnTo>
                    <a:pt x="81" y="162"/>
                  </a:lnTo>
                  <a:lnTo>
                    <a:pt x="40" y="153"/>
                  </a:lnTo>
                  <a:lnTo>
                    <a:pt x="13" y="122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723" y="2849"/>
              <a:ext cx="162" cy="167"/>
            </a:xfrm>
            <a:custGeom>
              <a:avLst/>
              <a:gdLst>
                <a:gd name="T0" fmla="*/ 0 w 162"/>
                <a:gd name="T1" fmla="*/ 82 h 167"/>
                <a:gd name="T2" fmla="*/ 13 w 162"/>
                <a:gd name="T3" fmla="*/ 41 h 167"/>
                <a:gd name="T4" fmla="*/ 40 w 162"/>
                <a:gd name="T5" fmla="*/ 14 h 167"/>
                <a:gd name="T6" fmla="*/ 81 w 162"/>
                <a:gd name="T7" fmla="*/ 0 h 167"/>
                <a:gd name="T8" fmla="*/ 122 w 162"/>
                <a:gd name="T9" fmla="*/ 14 h 167"/>
                <a:gd name="T10" fmla="*/ 153 w 162"/>
                <a:gd name="T11" fmla="*/ 41 h 167"/>
                <a:gd name="T12" fmla="*/ 162 w 162"/>
                <a:gd name="T13" fmla="*/ 82 h 167"/>
                <a:gd name="T14" fmla="*/ 153 w 162"/>
                <a:gd name="T15" fmla="*/ 127 h 167"/>
                <a:gd name="T16" fmla="*/ 122 w 162"/>
                <a:gd name="T17" fmla="*/ 154 h 167"/>
                <a:gd name="T18" fmla="*/ 81 w 162"/>
                <a:gd name="T19" fmla="*/ 167 h 167"/>
                <a:gd name="T20" fmla="*/ 40 w 162"/>
                <a:gd name="T21" fmla="*/ 154 h 167"/>
                <a:gd name="T22" fmla="*/ 13 w 162"/>
                <a:gd name="T23" fmla="*/ 127 h 167"/>
                <a:gd name="T24" fmla="*/ 0 w 162"/>
                <a:gd name="T25" fmla="*/ 8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67">
                  <a:moveTo>
                    <a:pt x="0" y="82"/>
                  </a:moveTo>
                  <a:lnTo>
                    <a:pt x="13" y="41"/>
                  </a:lnTo>
                  <a:lnTo>
                    <a:pt x="40" y="14"/>
                  </a:lnTo>
                  <a:lnTo>
                    <a:pt x="81" y="0"/>
                  </a:lnTo>
                  <a:lnTo>
                    <a:pt x="122" y="14"/>
                  </a:lnTo>
                  <a:lnTo>
                    <a:pt x="153" y="41"/>
                  </a:lnTo>
                  <a:lnTo>
                    <a:pt x="162" y="82"/>
                  </a:lnTo>
                  <a:lnTo>
                    <a:pt x="153" y="127"/>
                  </a:lnTo>
                  <a:lnTo>
                    <a:pt x="122" y="154"/>
                  </a:lnTo>
                  <a:lnTo>
                    <a:pt x="81" y="167"/>
                  </a:lnTo>
                  <a:lnTo>
                    <a:pt x="40" y="154"/>
                  </a:lnTo>
                  <a:lnTo>
                    <a:pt x="13" y="12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3642" y="1626"/>
              <a:ext cx="821" cy="1959"/>
            </a:xfrm>
            <a:custGeom>
              <a:avLst/>
              <a:gdLst>
                <a:gd name="T0" fmla="*/ 0 w 821"/>
                <a:gd name="T1" fmla="*/ 1959 h 1959"/>
                <a:gd name="T2" fmla="*/ 478 w 821"/>
                <a:gd name="T3" fmla="*/ 0 h 1959"/>
                <a:gd name="T4" fmla="*/ 821 w 821"/>
                <a:gd name="T5" fmla="*/ 0 h 1959"/>
                <a:gd name="T6" fmla="*/ 0 w 821"/>
                <a:gd name="T7" fmla="*/ 1959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1959">
                  <a:moveTo>
                    <a:pt x="0" y="1959"/>
                  </a:moveTo>
                  <a:lnTo>
                    <a:pt x="478" y="0"/>
                  </a:lnTo>
                  <a:lnTo>
                    <a:pt x="821" y="0"/>
                  </a:lnTo>
                  <a:lnTo>
                    <a:pt x="0" y="1959"/>
                  </a:lnTo>
                </a:path>
              </a:pathLst>
            </a:custGeom>
            <a:noFill/>
            <a:ln w="571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642" y="1626"/>
              <a:ext cx="821" cy="1959"/>
            </a:xfrm>
            <a:custGeom>
              <a:avLst/>
              <a:gdLst>
                <a:gd name="T0" fmla="*/ 0 w 821"/>
                <a:gd name="T1" fmla="*/ 1959 h 1959"/>
                <a:gd name="T2" fmla="*/ 478 w 821"/>
                <a:gd name="T3" fmla="*/ 0 h 1959"/>
                <a:gd name="T4" fmla="*/ 821 w 821"/>
                <a:gd name="T5" fmla="*/ 0 h 1959"/>
                <a:gd name="T6" fmla="*/ 0 w 821"/>
                <a:gd name="T7" fmla="*/ 1959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1959">
                  <a:moveTo>
                    <a:pt x="0" y="1959"/>
                  </a:moveTo>
                  <a:lnTo>
                    <a:pt x="478" y="0"/>
                  </a:lnTo>
                  <a:lnTo>
                    <a:pt x="821" y="0"/>
                  </a:lnTo>
                  <a:lnTo>
                    <a:pt x="0" y="1959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99783" y="2024172"/>
            <a:ext cx="139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Silvers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Clipping Lines</a:t>
            </a:r>
          </a:p>
        </p:txBody>
      </p:sp>
      <p:graphicFrame>
        <p:nvGraphicFramePr>
          <p:cNvPr id="26627" name="Object 192"/>
          <p:cNvGraphicFramePr>
            <a:graphicFrameLocks noGrp="1" noChangeAspect="1"/>
          </p:cNvGraphicFramePr>
          <p:nvPr>
            <p:ph sz="half" idx="1"/>
          </p:nvPr>
        </p:nvGraphicFramePr>
        <p:xfrm>
          <a:off x="5148263" y="5095875"/>
          <a:ext cx="32861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5" name="Equation" r:id="rId4" imgW="1130300" imgH="228600" progId="Equation.3">
                  <p:embed/>
                </p:oleObj>
              </mc:Choice>
              <mc:Fallback>
                <p:oleObj name="Equation" r:id="rId4" imgW="1130300" imgH="228600" progId="Equation.3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095875"/>
                        <a:ext cx="3286125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28" name="Group 191"/>
          <p:cNvGrpSpPr>
            <a:grpSpLocks/>
          </p:cNvGrpSpPr>
          <p:nvPr/>
        </p:nvGrpSpPr>
        <p:grpSpPr bwMode="auto">
          <a:xfrm>
            <a:off x="827088" y="1916113"/>
            <a:ext cx="7561262" cy="3744912"/>
            <a:chOff x="521" y="1207"/>
            <a:chExt cx="4763" cy="2359"/>
          </a:xfrm>
        </p:grpSpPr>
        <p:grpSp>
          <p:nvGrpSpPr>
            <p:cNvPr id="26630" name="Group 189"/>
            <p:cNvGrpSpPr>
              <a:grpSpLocks/>
            </p:cNvGrpSpPr>
            <p:nvPr/>
          </p:nvGrpSpPr>
          <p:grpSpPr bwMode="auto">
            <a:xfrm>
              <a:off x="521" y="1207"/>
              <a:ext cx="2540" cy="2359"/>
              <a:chOff x="521" y="1207"/>
              <a:chExt cx="2540" cy="2359"/>
            </a:xfrm>
          </p:grpSpPr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 flipV="1">
                <a:off x="1898" y="2225"/>
                <a:ext cx="558" cy="70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Freeform 20"/>
              <p:cNvSpPr>
                <a:spLocks/>
              </p:cNvSpPr>
              <p:nvPr/>
            </p:nvSpPr>
            <p:spPr bwMode="auto">
              <a:xfrm>
                <a:off x="692" y="1423"/>
                <a:ext cx="578" cy="1051"/>
              </a:xfrm>
              <a:custGeom>
                <a:avLst/>
                <a:gdLst>
                  <a:gd name="T0" fmla="*/ 0 w 578"/>
                  <a:gd name="T1" fmla="*/ 1051 h 1051"/>
                  <a:gd name="T2" fmla="*/ 578 w 578"/>
                  <a:gd name="T3" fmla="*/ 0 h 1051"/>
                  <a:gd name="T4" fmla="*/ 0 w 578"/>
                  <a:gd name="T5" fmla="*/ 1051 h 10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8" h="1051">
                    <a:moveTo>
                      <a:pt x="0" y="1051"/>
                    </a:moveTo>
                    <a:lnTo>
                      <a:pt x="578" y="0"/>
                    </a:lnTo>
                    <a:lnTo>
                      <a:pt x="0" y="10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1"/>
              <p:cNvSpPr>
                <a:spLocks noChangeShapeType="1"/>
              </p:cNvSpPr>
              <p:nvPr/>
            </p:nvSpPr>
            <p:spPr bwMode="auto">
              <a:xfrm flipV="1">
                <a:off x="692" y="1423"/>
                <a:ext cx="578" cy="105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22"/>
              <p:cNvSpPr>
                <a:spLocks noChangeShapeType="1"/>
              </p:cNvSpPr>
              <p:nvPr/>
            </p:nvSpPr>
            <p:spPr bwMode="auto">
              <a:xfrm flipV="1">
                <a:off x="1748" y="2285"/>
                <a:ext cx="100" cy="334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23"/>
              <p:cNvSpPr>
                <a:spLocks noChangeShapeType="1"/>
              </p:cNvSpPr>
              <p:nvPr/>
            </p:nvSpPr>
            <p:spPr bwMode="auto">
              <a:xfrm flipH="1">
                <a:off x="2067" y="2081"/>
                <a:ext cx="35" cy="204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Line 24"/>
              <p:cNvSpPr>
                <a:spLocks noChangeShapeType="1"/>
              </p:cNvSpPr>
              <p:nvPr/>
            </p:nvSpPr>
            <p:spPr bwMode="auto">
              <a:xfrm flipH="1">
                <a:off x="2107" y="1547"/>
                <a:ext cx="115" cy="52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29"/>
              <p:cNvSpPr>
                <a:spLocks noChangeShapeType="1"/>
              </p:cNvSpPr>
              <p:nvPr/>
            </p:nvSpPr>
            <p:spPr bwMode="auto">
              <a:xfrm flipH="1">
                <a:off x="2441" y="2549"/>
                <a:ext cx="115" cy="21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0"/>
              <p:cNvSpPr>
                <a:spLocks noChangeShapeType="1"/>
              </p:cNvSpPr>
              <p:nvPr/>
            </p:nvSpPr>
            <p:spPr bwMode="auto">
              <a:xfrm flipH="1">
                <a:off x="2301" y="2764"/>
                <a:ext cx="140" cy="264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1"/>
              <p:cNvSpPr>
                <a:spLocks noChangeShapeType="1"/>
              </p:cNvSpPr>
              <p:nvPr/>
            </p:nvSpPr>
            <p:spPr bwMode="auto">
              <a:xfrm flipH="1">
                <a:off x="2147" y="3028"/>
                <a:ext cx="154" cy="294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Line 53"/>
              <p:cNvSpPr>
                <a:spLocks noChangeShapeType="1"/>
              </p:cNvSpPr>
              <p:nvPr/>
            </p:nvSpPr>
            <p:spPr bwMode="auto">
              <a:xfrm flipH="1">
                <a:off x="961" y="2415"/>
                <a:ext cx="568" cy="88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Rectangle 73"/>
              <p:cNvSpPr>
                <a:spLocks noChangeArrowheads="1"/>
              </p:cNvSpPr>
              <p:nvPr/>
            </p:nvSpPr>
            <p:spPr bwMode="auto">
              <a:xfrm>
                <a:off x="1565" y="2069"/>
                <a:ext cx="725" cy="73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54" name="Line 104"/>
              <p:cNvSpPr>
                <a:spLocks noChangeShapeType="1"/>
              </p:cNvSpPr>
              <p:nvPr/>
            </p:nvSpPr>
            <p:spPr bwMode="auto">
              <a:xfrm>
                <a:off x="2356" y="2799"/>
                <a:ext cx="8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108"/>
              <p:cNvSpPr>
                <a:spLocks noChangeShapeType="1"/>
              </p:cNvSpPr>
              <p:nvPr/>
            </p:nvSpPr>
            <p:spPr bwMode="auto">
              <a:xfrm flipV="1">
                <a:off x="839" y="2795"/>
                <a:ext cx="2222" cy="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6" name="Text Box 156"/>
              <p:cNvSpPr txBox="1">
                <a:spLocks noChangeArrowheads="1"/>
              </p:cNvSpPr>
              <p:nvPr/>
            </p:nvSpPr>
            <p:spPr bwMode="auto">
              <a:xfrm>
                <a:off x="521" y="2473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E</a:t>
                </a:r>
              </a:p>
            </p:txBody>
          </p:sp>
          <p:sp>
            <p:nvSpPr>
              <p:cNvPr id="26657" name="Text Box 157"/>
              <p:cNvSpPr txBox="1">
                <a:spLocks noChangeArrowheads="1"/>
              </p:cNvSpPr>
              <p:nvPr/>
            </p:nvSpPr>
            <p:spPr bwMode="auto">
              <a:xfrm>
                <a:off x="1247" y="1207"/>
                <a:ext cx="1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F</a:t>
                </a:r>
              </a:p>
            </p:txBody>
          </p:sp>
          <p:sp>
            <p:nvSpPr>
              <p:cNvPr id="26658" name="Text Box 158"/>
              <p:cNvSpPr txBox="1">
                <a:spLocks noChangeArrowheads="1"/>
              </p:cNvSpPr>
              <p:nvPr/>
            </p:nvSpPr>
            <p:spPr bwMode="auto">
              <a:xfrm>
                <a:off x="1746" y="2523"/>
                <a:ext cx="2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A</a:t>
                </a:r>
              </a:p>
            </p:txBody>
          </p:sp>
          <p:sp>
            <p:nvSpPr>
              <p:cNvPr id="26659" name="Text Box 159"/>
              <p:cNvSpPr txBox="1">
                <a:spLocks noChangeArrowheads="1"/>
              </p:cNvSpPr>
              <p:nvPr/>
            </p:nvSpPr>
            <p:spPr bwMode="auto">
              <a:xfrm>
                <a:off x="1610" y="2160"/>
                <a:ext cx="2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B</a:t>
                </a:r>
              </a:p>
            </p:txBody>
          </p:sp>
          <p:sp>
            <p:nvSpPr>
              <p:cNvPr id="26660" name="Text Box 160"/>
              <p:cNvSpPr txBox="1">
                <a:spLocks noChangeArrowheads="1"/>
              </p:cNvSpPr>
              <p:nvPr/>
            </p:nvSpPr>
            <p:spPr bwMode="auto">
              <a:xfrm>
                <a:off x="1701" y="2927"/>
                <a:ext cx="2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G</a:t>
                </a:r>
              </a:p>
            </p:txBody>
          </p:sp>
          <p:sp>
            <p:nvSpPr>
              <p:cNvPr id="26661" name="Text Box 161"/>
              <p:cNvSpPr txBox="1">
                <a:spLocks noChangeArrowheads="1"/>
              </p:cNvSpPr>
              <p:nvPr/>
            </p:nvSpPr>
            <p:spPr bwMode="auto">
              <a:xfrm>
                <a:off x="1927" y="2337"/>
                <a:ext cx="2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C</a:t>
                </a:r>
              </a:p>
            </p:txBody>
          </p:sp>
          <p:sp>
            <p:nvSpPr>
              <p:cNvPr id="26662" name="Text Box 162"/>
              <p:cNvSpPr txBox="1">
                <a:spLocks noChangeArrowheads="1"/>
              </p:cNvSpPr>
              <p:nvPr/>
            </p:nvSpPr>
            <p:spPr bwMode="auto">
              <a:xfrm>
                <a:off x="2018" y="1344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/>
                  <a:t>D</a:t>
                </a:r>
                <a:endParaRPr lang="en-US" altLang="ja-JP"/>
              </a:p>
            </p:txBody>
          </p:sp>
          <p:sp>
            <p:nvSpPr>
              <p:cNvPr id="26663" name="Text Box 163"/>
              <p:cNvSpPr txBox="1">
                <a:spLocks noChangeArrowheads="1"/>
              </p:cNvSpPr>
              <p:nvPr/>
            </p:nvSpPr>
            <p:spPr bwMode="auto">
              <a:xfrm>
                <a:off x="2472" y="2115"/>
                <a:ext cx="2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H</a:t>
                </a:r>
              </a:p>
            </p:txBody>
          </p:sp>
          <p:sp>
            <p:nvSpPr>
              <p:cNvPr id="26664" name="Text Box 164"/>
              <p:cNvSpPr txBox="1">
                <a:spLocks noChangeArrowheads="1"/>
              </p:cNvSpPr>
              <p:nvPr/>
            </p:nvSpPr>
            <p:spPr bwMode="auto">
              <a:xfrm>
                <a:off x="1977" y="3335"/>
                <a:ext cx="17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I</a:t>
                </a:r>
              </a:p>
            </p:txBody>
          </p:sp>
          <p:sp>
            <p:nvSpPr>
              <p:cNvPr id="26665" name="Text Box 165"/>
              <p:cNvSpPr txBox="1">
                <a:spLocks noChangeArrowheads="1"/>
              </p:cNvSpPr>
              <p:nvPr/>
            </p:nvSpPr>
            <p:spPr bwMode="auto">
              <a:xfrm>
                <a:off x="2562" y="243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J</a:t>
                </a:r>
              </a:p>
            </p:txBody>
          </p:sp>
          <p:sp>
            <p:nvSpPr>
              <p:cNvPr id="26666" name="Text Box 166"/>
              <p:cNvSpPr txBox="1">
                <a:spLocks noChangeArrowheads="1"/>
              </p:cNvSpPr>
              <p:nvPr/>
            </p:nvSpPr>
            <p:spPr bwMode="auto">
              <a:xfrm>
                <a:off x="595" y="3113"/>
                <a:ext cx="7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Clip</a:t>
                </a:r>
                <a:br>
                  <a:rPr lang="en-US" altLang="ja-JP"/>
                </a:br>
                <a:r>
                  <a:rPr lang="en-US" altLang="ja-JP"/>
                  <a:t>rectangle</a:t>
                </a:r>
              </a:p>
            </p:txBody>
          </p:sp>
          <p:sp>
            <p:nvSpPr>
              <p:cNvPr id="26667" name="Text Box 167"/>
              <p:cNvSpPr txBox="1">
                <a:spLocks noChangeArrowheads="1"/>
              </p:cNvSpPr>
              <p:nvPr/>
            </p:nvSpPr>
            <p:spPr bwMode="auto">
              <a:xfrm>
                <a:off x="1985" y="2750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G</a:t>
                </a:r>
                <a:r>
                  <a:rPr lang="en-US" altLang="ja-JP">
                    <a:latin typeface="Arial" charset="0"/>
                  </a:rPr>
                  <a:t>’</a:t>
                </a:r>
                <a:endParaRPr lang="en-US" altLang="ja-JP"/>
              </a:p>
            </p:txBody>
          </p:sp>
          <p:sp>
            <p:nvSpPr>
              <p:cNvPr id="26668" name="Text Box 168"/>
              <p:cNvSpPr txBox="1">
                <a:spLocks noChangeArrowheads="1"/>
              </p:cNvSpPr>
              <p:nvPr/>
            </p:nvSpPr>
            <p:spPr bwMode="auto">
              <a:xfrm>
                <a:off x="1927" y="1842"/>
                <a:ext cx="25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/>
                  <a:t>D</a:t>
                </a:r>
                <a:r>
                  <a:rPr lang="en-US" altLang="ja-JP">
                    <a:latin typeface="Arial" charset="0"/>
                  </a:rPr>
                  <a:t>’</a:t>
                </a:r>
                <a:endParaRPr lang="en-US" altLang="ja-JP"/>
              </a:p>
            </p:txBody>
          </p:sp>
          <p:sp>
            <p:nvSpPr>
              <p:cNvPr id="26669" name="Text Box 169"/>
              <p:cNvSpPr txBox="1">
                <a:spLocks noChangeArrowheads="1"/>
              </p:cNvSpPr>
              <p:nvPr/>
            </p:nvSpPr>
            <p:spPr bwMode="auto">
              <a:xfrm>
                <a:off x="2306" y="2341"/>
                <a:ext cx="2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H</a:t>
                </a:r>
                <a:r>
                  <a:rPr lang="en-US" altLang="ja-JP">
                    <a:latin typeface="Arial" charset="0"/>
                  </a:rPr>
                  <a:t>’</a:t>
                </a:r>
                <a:endParaRPr lang="en-US" altLang="ja-JP"/>
              </a:p>
            </p:txBody>
          </p:sp>
          <p:sp>
            <p:nvSpPr>
              <p:cNvPr id="26670" name="Text Box 170"/>
              <p:cNvSpPr txBox="1">
                <a:spLocks noChangeArrowheads="1"/>
              </p:cNvSpPr>
              <p:nvPr/>
            </p:nvSpPr>
            <p:spPr bwMode="auto">
              <a:xfrm>
                <a:off x="2336" y="2976"/>
                <a:ext cx="20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I</a:t>
                </a:r>
                <a:r>
                  <a:rPr lang="en-US" altLang="ja-JP">
                    <a:latin typeface="Arial" charset="0"/>
                  </a:rPr>
                  <a:t>’</a:t>
                </a:r>
                <a:endParaRPr lang="en-US" altLang="ja-JP"/>
              </a:p>
            </p:txBody>
          </p:sp>
          <p:sp>
            <p:nvSpPr>
              <p:cNvPr id="26671" name="Text Box 171"/>
              <p:cNvSpPr txBox="1">
                <a:spLocks noChangeArrowheads="1"/>
              </p:cNvSpPr>
              <p:nvPr/>
            </p:nvSpPr>
            <p:spPr bwMode="auto">
              <a:xfrm>
                <a:off x="2426" y="2791"/>
                <a:ext cx="21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J</a:t>
                </a:r>
                <a:r>
                  <a:rPr lang="en-US" altLang="ja-JP">
                    <a:latin typeface="Arial" charset="0"/>
                  </a:rPr>
                  <a:t>’</a:t>
                </a:r>
                <a:endParaRPr lang="en-US" altLang="ja-JP"/>
              </a:p>
            </p:txBody>
          </p:sp>
          <p:sp>
            <p:nvSpPr>
              <p:cNvPr id="26672" name="Line 172"/>
              <p:cNvSpPr>
                <a:spLocks noChangeShapeType="1"/>
              </p:cNvSpPr>
              <p:nvPr/>
            </p:nvSpPr>
            <p:spPr bwMode="auto">
              <a:xfrm flipV="1">
                <a:off x="793" y="2069"/>
                <a:ext cx="2222" cy="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173"/>
              <p:cNvSpPr>
                <a:spLocks noChangeShapeType="1"/>
              </p:cNvSpPr>
              <p:nvPr/>
            </p:nvSpPr>
            <p:spPr bwMode="auto">
              <a:xfrm flipV="1">
                <a:off x="1565" y="1298"/>
                <a:ext cx="5" cy="222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4" name="Line 174"/>
              <p:cNvSpPr>
                <a:spLocks noChangeShapeType="1"/>
              </p:cNvSpPr>
              <p:nvPr/>
            </p:nvSpPr>
            <p:spPr bwMode="auto">
              <a:xfrm flipV="1">
                <a:off x="2290" y="1298"/>
                <a:ext cx="5" cy="222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175"/>
              <p:cNvSpPr>
                <a:spLocks noChangeShapeType="1"/>
              </p:cNvSpPr>
              <p:nvPr/>
            </p:nvSpPr>
            <p:spPr bwMode="auto">
              <a:xfrm flipV="1">
                <a:off x="2003" y="2432"/>
                <a:ext cx="289" cy="36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1" name="Group 188"/>
            <p:cNvGrpSpPr>
              <a:grpSpLocks/>
            </p:cNvGrpSpPr>
            <p:nvPr/>
          </p:nvGrpSpPr>
          <p:grpSpPr bwMode="auto">
            <a:xfrm>
              <a:off x="4241" y="1842"/>
              <a:ext cx="1043" cy="1180"/>
              <a:chOff x="3833" y="300"/>
              <a:chExt cx="1043" cy="1180"/>
            </a:xfrm>
          </p:grpSpPr>
          <p:sp>
            <p:nvSpPr>
              <p:cNvPr id="26633" name="Line 177"/>
              <p:cNvSpPr>
                <a:spLocks noChangeShapeType="1"/>
              </p:cNvSpPr>
              <p:nvPr/>
            </p:nvSpPr>
            <p:spPr bwMode="auto">
              <a:xfrm flipV="1">
                <a:off x="4016" y="743"/>
                <a:ext cx="100" cy="334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Line 178"/>
              <p:cNvSpPr>
                <a:spLocks noChangeShapeType="1"/>
              </p:cNvSpPr>
              <p:nvPr/>
            </p:nvSpPr>
            <p:spPr bwMode="auto">
              <a:xfrm flipH="1">
                <a:off x="4335" y="539"/>
                <a:ext cx="35" cy="204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Rectangle 179"/>
              <p:cNvSpPr>
                <a:spLocks noChangeArrowheads="1"/>
              </p:cNvSpPr>
              <p:nvPr/>
            </p:nvSpPr>
            <p:spPr bwMode="auto">
              <a:xfrm>
                <a:off x="3833" y="527"/>
                <a:ext cx="725" cy="73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6" name="Text Box 181"/>
              <p:cNvSpPr txBox="1">
                <a:spLocks noChangeArrowheads="1"/>
              </p:cNvSpPr>
              <p:nvPr/>
            </p:nvSpPr>
            <p:spPr bwMode="auto">
              <a:xfrm>
                <a:off x="4014" y="981"/>
                <a:ext cx="2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A</a:t>
                </a:r>
              </a:p>
            </p:txBody>
          </p:sp>
          <p:sp>
            <p:nvSpPr>
              <p:cNvPr id="26637" name="Text Box 182"/>
              <p:cNvSpPr txBox="1">
                <a:spLocks noChangeArrowheads="1"/>
              </p:cNvSpPr>
              <p:nvPr/>
            </p:nvSpPr>
            <p:spPr bwMode="auto">
              <a:xfrm>
                <a:off x="3878" y="618"/>
                <a:ext cx="2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B</a:t>
                </a:r>
              </a:p>
            </p:txBody>
          </p:sp>
          <p:sp>
            <p:nvSpPr>
              <p:cNvPr id="26638" name="Text Box 183"/>
              <p:cNvSpPr txBox="1">
                <a:spLocks noChangeArrowheads="1"/>
              </p:cNvSpPr>
              <p:nvPr/>
            </p:nvSpPr>
            <p:spPr bwMode="auto">
              <a:xfrm>
                <a:off x="4195" y="795"/>
                <a:ext cx="2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C</a:t>
                </a:r>
              </a:p>
            </p:txBody>
          </p:sp>
          <p:sp>
            <p:nvSpPr>
              <p:cNvPr id="26639" name="Line 184"/>
              <p:cNvSpPr>
                <a:spLocks noChangeShapeType="1"/>
              </p:cNvSpPr>
              <p:nvPr/>
            </p:nvSpPr>
            <p:spPr bwMode="auto">
              <a:xfrm flipV="1">
                <a:off x="4271" y="890"/>
                <a:ext cx="289" cy="36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Text Box 185"/>
              <p:cNvSpPr txBox="1">
                <a:spLocks noChangeArrowheads="1"/>
              </p:cNvSpPr>
              <p:nvPr/>
            </p:nvSpPr>
            <p:spPr bwMode="auto">
              <a:xfrm>
                <a:off x="4150" y="1249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G</a:t>
                </a:r>
                <a:r>
                  <a:rPr lang="en-US" altLang="ja-JP">
                    <a:latin typeface="Arial" charset="0"/>
                  </a:rPr>
                  <a:t>’</a:t>
                </a:r>
                <a:endParaRPr lang="en-US" altLang="ja-JP"/>
              </a:p>
            </p:txBody>
          </p:sp>
          <p:sp>
            <p:nvSpPr>
              <p:cNvPr id="26641" name="Text Box 186"/>
              <p:cNvSpPr txBox="1">
                <a:spLocks noChangeArrowheads="1"/>
              </p:cNvSpPr>
              <p:nvPr/>
            </p:nvSpPr>
            <p:spPr bwMode="auto">
              <a:xfrm>
                <a:off x="4241" y="300"/>
                <a:ext cx="25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/>
                  <a:t>D</a:t>
                </a:r>
                <a:r>
                  <a:rPr lang="en-US" altLang="ja-JP">
                    <a:latin typeface="Arial" charset="0"/>
                  </a:rPr>
                  <a:t>’</a:t>
                </a:r>
                <a:endParaRPr lang="en-US" altLang="ja-JP"/>
              </a:p>
            </p:txBody>
          </p:sp>
          <p:sp>
            <p:nvSpPr>
              <p:cNvPr id="26642" name="Text Box 187"/>
              <p:cNvSpPr txBox="1">
                <a:spLocks noChangeArrowheads="1"/>
              </p:cNvSpPr>
              <p:nvPr/>
            </p:nvSpPr>
            <p:spPr bwMode="auto">
              <a:xfrm>
                <a:off x="4620" y="799"/>
                <a:ext cx="2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H</a:t>
                </a:r>
                <a:r>
                  <a:rPr lang="en-US" altLang="ja-JP">
                    <a:latin typeface="Arial" charset="0"/>
                  </a:rPr>
                  <a:t>’</a:t>
                </a:r>
                <a:endParaRPr lang="en-US" altLang="ja-JP"/>
              </a:p>
            </p:txBody>
          </p:sp>
        </p:grpSp>
        <p:sp>
          <p:nvSpPr>
            <p:cNvPr id="26632" name="AutoShape 190"/>
            <p:cNvSpPr>
              <a:spLocks noChangeArrowheads="1"/>
            </p:cNvSpPr>
            <p:nvPr/>
          </p:nvSpPr>
          <p:spPr bwMode="auto">
            <a:xfrm>
              <a:off x="3334" y="2205"/>
              <a:ext cx="499" cy="409"/>
            </a:xfrm>
            <a:prstGeom prst="rightArrow">
              <a:avLst>
                <a:gd name="adj1" fmla="val 50000"/>
                <a:gd name="adj2" fmla="val 3050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26629" name="Object 196"/>
          <p:cNvGraphicFramePr>
            <a:graphicFrameLocks noGrp="1" noChangeAspect="1"/>
          </p:cNvGraphicFramePr>
          <p:nvPr>
            <p:ph sz="half" idx="2"/>
          </p:nvPr>
        </p:nvGraphicFramePr>
        <p:xfrm>
          <a:off x="5148263" y="4652963"/>
          <a:ext cx="32861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6" name="Equation" r:id="rId6" imgW="1091726" imgH="228501" progId="Equation.3">
                  <p:embed/>
                </p:oleObj>
              </mc:Choice>
              <mc:Fallback>
                <p:oleObj name="Equation" r:id="rId6" imgW="1091726" imgH="228501" progId="Equation.3">
                  <p:embed/>
                  <p:pic>
                    <p:nvPicPr>
                      <p:cNvPr id="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652963"/>
                        <a:ext cx="3286125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Basic Raster Graphics Algorithms for Drawing 2D Primitives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5672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Architecture of a </a:t>
            </a:r>
            <a:r>
              <a:rPr lang="en-US" altLang="zh-TW" dirty="0" smtClean="0"/>
              <a:t>R</a:t>
            </a:r>
            <a:r>
              <a:rPr lang="en-US" altLang="ja-JP" dirty="0" smtClean="0"/>
              <a:t>aster </a:t>
            </a:r>
            <a:r>
              <a:rPr lang="en-US" altLang="zh-TW" dirty="0" smtClean="0"/>
              <a:t>D</a:t>
            </a:r>
            <a:r>
              <a:rPr lang="en-US" altLang="ja-JP" dirty="0" smtClean="0"/>
              <a:t>isplay</a:t>
            </a:r>
          </a:p>
          <a:p>
            <a:pPr eaLnBrk="1" hangingPunct="1"/>
            <a:r>
              <a:rPr lang="en-US" altLang="ja-JP" dirty="0" smtClean="0"/>
              <a:t>Scan Converting Lines</a:t>
            </a:r>
          </a:p>
          <a:p>
            <a:pPr eaLnBrk="1" hangingPunct="1"/>
            <a:r>
              <a:rPr lang="en-US" altLang="ja-JP" dirty="0" smtClean="0"/>
              <a:t>Filling Rectangles</a:t>
            </a:r>
          </a:p>
          <a:p>
            <a:pPr eaLnBrk="1" hangingPunct="1"/>
            <a:r>
              <a:rPr lang="en-US" altLang="ja-JP" dirty="0" smtClean="0"/>
              <a:t>Filling Polygons</a:t>
            </a:r>
          </a:p>
          <a:p>
            <a:pPr eaLnBrk="1" hangingPunct="1"/>
            <a:r>
              <a:rPr lang="en-US" altLang="ja-JP" dirty="0" smtClean="0"/>
              <a:t>Clipping Lines</a:t>
            </a:r>
          </a:p>
          <a:p>
            <a:pPr eaLnBrk="1" hangingPunct="1"/>
            <a:r>
              <a:rPr lang="en-US" altLang="ja-JP" dirty="0" smtClean="0"/>
              <a:t>Clipping Polygons</a:t>
            </a:r>
          </a:p>
          <a:p>
            <a:pPr eaLnBrk="1" hangingPunct="1"/>
            <a:r>
              <a:rPr lang="en-US" altLang="ja-JP" dirty="0" smtClean="0"/>
              <a:t>Antialiasing</a:t>
            </a:r>
          </a:p>
          <a:p>
            <a:pPr eaLnBrk="1" hangingPunct="1"/>
            <a:r>
              <a:rPr lang="en-US" altLang="ja-JP" dirty="0" smtClean="0"/>
              <a:t>Image Processing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The Cohen-Sutherland</a:t>
            </a:r>
            <a:br>
              <a:rPr lang="en-US" altLang="ja-JP" sz="3400" smtClean="0"/>
            </a:br>
            <a:r>
              <a:rPr lang="en-US" altLang="ja-JP" sz="3400" smtClean="0"/>
              <a:t>Line-Clipping Algorithm</a:t>
            </a:r>
          </a:p>
        </p:txBody>
      </p:sp>
      <p:grpSp>
        <p:nvGrpSpPr>
          <p:cNvPr id="27651" name="Group 60"/>
          <p:cNvGrpSpPr>
            <a:grpSpLocks/>
          </p:cNvGrpSpPr>
          <p:nvPr/>
        </p:nvGrpSpPr>
        <p:grpSpPr bwMode="auto">
          <a:xfrm>
            <a:off x="4329113" y="2060575"/>
            <a:ext cx="3914775" cy="3527425"/>
            <a:chOff x="595" y="1298"/>
            <a:chExt cx="2466" cy="2222"/>
          </a:xfrm>
        </p:grpSpPr>
        <p:sp>
          <p:nvSpPr>
            <p:cNvPr id="27666" name="Line 15"/>
            <p:cNvSpPr>
              <a:spLocks noChangeShapeType="1"/>
            </p:cNvSpPr>
            <p:nvPr/>
          </p:nvSpPr>
          <p:spPr bwMode="auto">
            <a:xfrm flipH="1">
              <a:off x="961" y="2415"/>
              <a:ext cx="568" cy="8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Rectangle 16"/>
            <p:cNvSpPr>
              <a:spLocks noChangeArrowheads="1"/>
            </p:cNvSpPr>
            <p:nvPr/>
          </p:nvSpPr>
          <p:spPr bwMode="auto">
            <a:xfrm>
              <a:off x="1565" y="2069"/>
              <a:ext cx="725" cy="73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68" name="Line 18"/>
            <p:cNvSpPr>
              <a:spLocks noChangeShapeType="1"/>
            </p:cNvSpPr>
            <p:nvPr/>
          </p:nvSpPr>
          <p:spPr bwMode="auto">
            <a:xfrm flipV="1">
              <a:off x="839" y="2795"/>
              <a:ext cx="2222" cy="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Text Box 29"/>
            <p:cNvSpPr txBox="1">
              <a:spLocks noChangeArrowheads="1"/>
            </p:cNvSpPr>
            <p:nvPr/>
          </p:nvSpPr>
          <p:spPr bwMode="auto">
            <a:xfrm>
              <a:off x="595" y="3113"/>
              <a:ext cx="7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Clip</a:t>
              </a:r>
              <a:br>
                <a:rPr lang="en-US" altLang="ja-JP"/>
              </a:br>
              <a:r>
                <a:rPr lang="en-US" altLang="ja-JP"/>
                <a:t>rectangle</a:t>
              </a:r>
            </a:p>
          </p:txBody>
        </p:sp>
        <p:sp>
          <p:nvSpPr>
            <p:cNvPr id="27670" name="Line 35"/>
            <p:cNvSpPr>
              <a:spLocks noChangeShapeType="1"/>
            </p:cNvSpPr>
            <p:nvPr/>
          </p:nvSpPr>
          <p:spPr bwMode="auto">
            <a:xfrm flipV="1">
              <a:off x="793" y="2069"/>
              <a:ext cx="2222" cy="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36"/>
            <p:cNvSpPr>
              <a:spLocks noChangeShapeType="1"/>
            </p:cNvSpPr>
            <p:nvPr/>
          </p:nvSpPr>
          <p:spPr bwMode="auto">
            <a:xfrm flipV="1">
              <a:off x="1565" y="1298"/>
              <a:ext cx="5" cy="22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37"/>
            <p:cNvSpPr>
              <a:spLocks noChangeShapeType="1"/>
            </p:cNvSpPr>
            <p:nvPr/>
          </p:nvSpPr>
          <p:spPr bwMode="auto">
            <a:xfrm flipV="1">
              <a:off x="2290" y="1298"/>
              <a:ext cx="5" cy="22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Text Box 51"/>
            <p:cNvSpPr txBox="1">
              <a:spLocks noChangeArrowheads="1"/>
            </p:cNvSpPr>
            <p:nvPr/>
          </p:nvSpPr>
          <p:spPr bwMode="auto">
            <a:xfrm>
              <a:off x="1701" y="2296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0000</a:t>
              </a:r>
            </a:p>
          </p:txBody>
        </p:sp>
        <p:sp>
          <p:nvSpPr>
            <p:cNvPr id="27674" name="Text Box 52"/>
            <p:cNvSpPr txBox="1">
              <a:spLocks noChangeArrowheads="1"/>
            </p:cNvSpPr>
            <p:nvPr/>
          </p:nvSpPr>
          <p:spPr bwMode="auto">
            <a:xfrm>
              <a:off x="930" y="1570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1001</a:t>
              </a:r>
            </a:p>
          </p:txBody>
        </p:sp>
        <p:sp>
          <p:nvSpPr>
            <p:cNvPr id="27675" name="Text Box 53"/>
            <p:cNvSpPr txBox="1">
              <a:spLocks noChangeArrowheads="1"/>
            </p:cNvSpPr>
            <p:nvPr/>
          </p:nvSpPr>
          <p:spPr bwMode="auto">
            <a:xfrm>
              <a:off x="1670" y="1570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1000</a:t>
              </a:r>
            </a:p>
          </p:txBody>
        </p:sp>
        <p:sp>
          <p:nvSpPr>
            <p:cNvPr id="27676" name="Text Box 54"/>
            <p:cNvSpPr txBox="1">
              <a:spLocks noChangeArrowheads="1"/>
            </p:cNvSpPr>
            <p:nvPr/>
          </p:nvSpPr>
          <p:spPr bwMode="auto">
            <a:xfrm>
              <a:off x="2396" y="1570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1010</a:t>
              </a:r>
            </a:p>
          </p:txBody>
        </p:sp>
        <p:sp>
          <p:nvSpPr>
            <p:cNvPr id="27677" name="Text Box 55"/>
            <p:cNvSpPr txBox="1">
              <a:spLocks noChangeArrowheads="1"/>
            </p:cNvSpPr>
            <p:nvPr/>
          </p:nvSpPr>
          <p:spPr bwMode="auto">
            <a:xfrm>
              <a:off x="930" y="2296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0001</a:t>
              </a:r>
            </a:p>
          </p:txBody>
        </p:sp>
        <p:sp>
          <p:nvSpPr>
            <p:cNvPr id="27678" name="Text Box 56"/>
            <p:cNvSpPr txBox="1">
              <a:spLocks noChangeArrowheads="1"/>
            </p:cNvSpPr>
            <p:nvPr/>
          </p:nvSpPr>
          <p:spPr bwMode="auto">
            <a:xfrm>
              <a:off x="2426" y="2296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0010</a:t>
              </a:r>
            </a:p>
          </p:txBody>
        </p:sp>
        <p:sp>
          <p:nvSpPr>
            <p:cNvPr id="27679" name="Text Box 57"/>
            <p:cNvSpPr txBox="1">
              <a:spLocks noChangeArrowheads="1"/>
            </p:cNvSpPr>
            <p:nvPr/>
          </p:nvSpPr>
          <p:spPr bwMode="auto">
            <a:xfrm>
              <a:off x="930" y="3022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0101</a:t>
              </a:r>
            </a:p>
          </p:txBody>
        </p:sp>
        <p:sp>
          <p:nvSpPr>
            <p:cNvPr id="27680" name="Text Box 58"/>
            <p:cNvSpPr txBox="1">
              <a:spLocks noChangeArrowheads="1"/>
            </p:cNvSpPr>
            <p:nvPr/>
          </p:nvSpPr>
          <p:spPr bwMode="auto">
            <a:xfrm>
              <a:off x="1701" y="3022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0100</a:t>
              </a:r>
            </a:p>
          </p:txBody>
        </p:sp>
        <p:sp>
          <p:nvSpPr>
            <p:cNvPr id="27681" name="Text Box 59"/>
            <p:cNvSpPr txBox="1">
              <a:spLocks noChangeArrowheads="1"/>
            </p:cNvSpPr>
            <p:nvPr/>
          </p:nvSpPr>
          <p:spPr bwMode="auto">
            <a:xfrm>
              <a:off x="2426" y="3022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0110</a:t>
              </a:r>
            </a:p>
          </p:txBody>
        </p:sp>
      </p:grpSp>
      <p:grpSp>
        <p:nvGrpSpPr>
          <p:cNvPr id="27652" name="Group 74"/>
          <p:cNvGrpSpPr>
            <a:grpSpLocks/>
          </p:cNvGrpSpPr>
          <p:nvPr/>
        </p:nvGrpSpPr>
        <p:grpSpPr bwMode="auto">
          <a:xfrm>
            <a:off x="1189038" y="2708275"/>
            <a:ext cx="2951162" cy="2382838"/>
            <a:chOff x="749" y="1706"/>
            <a:chExt cx="1859" cy="1501"/>
          </a:xfrm>
        </p:grpSpPr>
        <p:grpSp>
          <p:nvGrpSpPr>
            <p:cNvPr id="27653" name="Group 65"/>
            <p:cNvGrpSpPr>
              <a:grpSpLocks/>
            </p:cNvGrpSpPr>
            <p:nvPr/>
          </p:nvGrpSpPr>
          <p:grpSpPr bwMode="auto">
            <a:xfrm>
              <a:off x="749" y="1706"/>
              <a:ext cx="1360" cy="340"/>
              <a:chOff x="0" y="1706"/>
              <a:chExt cx="1360" cy="340"/>
            </a:xfrm>
          </p:grpSpPr>
          <p:sp>
            <p:nvSpPr>
              <p:cNvPr id="27662" name="Text Box 61"/>
              <p:cNvSpPr txBox="1">
                <a:spLocks noChangeArrowheads="1"/>
              </p:cNvSpPr>
              <p:nvPr/>
            </p:nvSpPr>
            <p:spPr bwMode="auto">
              <a:xfrm>
                <a:off x="0" y="1706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/>
                <a:r>
                  <a:rPr lang="en-US" altLang="ja-JP"/>
                  <a:t>0</a:t>
                </a:r>
              </a:p>
            </p:txBody>
          </p:sp>
          <p:sp>
            <p:nvSpPr>
              <p:cNvPr id="27663" name="Text Box 62"/>
              <p:cNvSpPr txBox="1">
                <a:spLocks noChangeArrowheads="1"/>
              </p:cNvSpPr>
              <p:nvPr/>
            </p:nvSpPr>
            <p:spPr bwMode="auto">
              <a:xfrm>
                <a:off x="340" y="1706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/>
                <a:r>
                  <a:rPr lang="en-US" altLang="ja-JP"/>
                  <a:t>1</a:t>
                </a:r>
              </a:p>
            </p:txBody>
          </p:sp>
          <p:sp>
            <p:nvSpPr>
              <p:cNvPr id="27664" name="Text Box 63"/>
              <p:cNvSpPr txBox="1">
                <a:spLocks noChangeArrowheads="1"/>
              </p:cNvSpPr>
              <p:nvPr/>
            </p:nvSpPr>
            <p:spPr bwMode="auto">
              <a:xfrm>
                <a:off x="680" y="1706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/>
                <a:r>
                  <a:rPr lang="en-US" altLang="ja-JP"/>
                  <a:t>2</a:t>
                </a:r>
              </a:p>
            </p:txBody>
          </p:sp>
          <p:sp>
            <p:nvSpPr>
              <p:cNvPr id="27665" name="Text Box 64"/>
              <p:cNvSpPr txBox="1">
                <a:spLocks noChangeArrowheads="1"/>
              </p:cNvSpPr>
              <p:nvPr/>
            </p:nvSpPr>
            <p:spPr bwMode="auto">
              <a:xfrm>
                <a:off x="1020" y="1706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/>
                <a:r>
                  <a:rPr lang="en-US" altLang="ja-JP"/>
                  <a:t>3</a:t>
                </a:r>
              </a:p>
            </p:txBody>
          </p:sp>
        </p:grpSp>
        <p:sp>
          <p:nvSpPr>
            <p:cNvPr id="27654" name="Text Box 66"/>
            <p:cNvSpPr txBox="1">
              <a:spLocks noChangeArrowheads="1"/>
            </p:cNvSpPr>
            <p:nvPr/>
          </p:nvSpPr>
          <p:spPr bwMode="auto">
            <a:xfrm>
              <a:off x="2152" y="2160"/>
              <a:ext cx="4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/>
                <a:t>X</a:t>
              </a:r>
              <a:r>
                <a:rPr lang="en-US" altLang="ja-JP" b="1" baseline="-25000"/>
                <a:t>min</a:t>
              </a:r>
            </a:p>
          </p:txBody>
        </p:sp>
        <p:sp>
          <p:nvSpPr>
            <p:cNvPr id="27655" name="Text Box 67"/>
            <p:cNvSpPr txBox="1">
              <a:spLocks noChangeArrowheads="1"/>
            </p:cNvSpPr>
            <p:nvPr/>
          </p:nvSpPr>
          <p:spPr bwMode="auto">
            <a:xfrm>
              <a:off x="2152" y="2432"/>
              <a:ext cx="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/>
                <a:t>X</a:t>
              </a:r>
              <a:r>
                <a:rPr lang="en-US" altLang="ja-JP" b="1" baseline="-25000"/>
                <a:t>max</a:t>
              </a:r>
            </a:p>
          </p:txBody>
        </p:sp>
        <p:sp>
          <p:nvSpPr>
            <p:cNvPr id="27656" name="Text Box 68"/>
            <p:cNvSpPr txBox="1">
              <a:spLocks noChangeArrowheads="1"/>
            </p:cNvSpPr>
            <p:nvPr/>
          </p:nvSpPr>
          <p:spPr bwMode="auto">
            <a:xfrm>
              <a:off x="2152" y="2700"/>
              <a:ext cx="4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/>
                <a:t>Y</a:t>
              </a:r>
              <a:r>
                <a:rPr lang="en-US" altLang="ja-JP" b="1" baseline="-25000"/>
                <a:t>min</a:t>
              </a:r>
            </a:p>
          </p:txBody>
        </p:sp>
        <p:sp>
          <p:nvSpPr>
            <p:cNvPr id="27657" name="Text Box 69"/>
            <p:cNvSpPr txBox="1">
              <a:spLocks noChangeArrowheads="1"/>
            </p:cNvSpPr>
            <p:nvPr/>
          </p:nvSpPr>
          <p:spPr bwMode="auto">
            <a:xfrm>
              <a:off x="2152" y="2976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/>
                <a:t>Y</a:t>
              </a:r>
              <a:r>
                <a:rPr lang="en-US" altLang="ja-JP" b="1" baseline="-25000"/>
                <a:t>max</a:t>
              </a:r>
            </a:p>
          </p:txBody>
        </p:sp>
        <p:cxnSp>
          <p:nvCxnSpPr>
            <p:cNvPr id="27658" name="AutoShape 70"/>
            <p:cNvCxnSpPr>
              <a:cxnSpLocks noChangeShapeType="1"/>
              <a:stCxn id="27665" idx="2"/>
              <a:endCxn id="27654" idx="1"/>
            </p:cNvCxnSpPr>
            <p:nvPr/>
          </p:nvCxnSpPr>
          <p:spPr bwMode="auto">
            <a:xfrm rot="16200000" flipH="1">
              <a:off x="1931" y="2054"/>
              <a:ext cx="230" cy="21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7659" name="AutoShape 71"/>
            <p:cNvCxnSpPr>
              <a:cxnSpLocks noChangeShapeType="1"/>
              <a:stCxn id="27664" idx="2"/>
              <a:endCxn id="27655" idx="1"/>
            </p:cNvCxnSpPr>
            <p:nvPr/>
          </p:nvCxnSpPr>
          <p:spPr bwMode="auto">
            <a:xfrm rot="16200000" flipH="1">
              <a:off x="1625" y="2020"/>
              <a:ext cx="502" cy="55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7660" name="AutoShape 72"/>
            <p:cNvCxnSpPr>
              <a:cxnSpLocks noChangeShapeType="1"/>
              <a:stCxn id="27663" idx="2"/>
              <a:endCxn id="27656" idx="1"/>
            </p:cNvCxnSpPr>
            <p:nvPr/>
          </p:nvCxnSpPr>
          <p:spPr bwMode="auto">
            <a:xfrm rot="16200000" flipH="1">
              <a:off x="1321" y="1984"/>
              <a:ext cx="770" cy="89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7661" name="AutoShape 73"/>
            <p:cNvCxnSpPr>
              <a:cxnSpLocks noChangeShapeType="1"/>
              <a:stCxn id="27662" idx="2"/>
              <a:endCxn id="27657" idx="1"/>
            </p:cNvCxnSpPr>
            <p:nvPr/>
          </p:nvCxnSpPr>
          <p:spPr bwMode="auto">
            <a:xfrm rot="16200000" flipH="1">
              <a:off x="1013" y="1952"/>
              <a:ext cx="1046" cy="123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The Cohen-Sutherland</a:t>
            </a:r>
            <a:br>
              <a:rPr lang="en-US" altLang="ja-JP" sz="3400" smtClean="0"/>
            </a:br>
            <a:r>
              <a:rPr lang="en-US" altLang="ja-JP" sz="3400" smtClean="0"/>
              <a:t>Line-Clipping Algorithm</a:t>
            </a:r>
          </a:p>
        </p:txBody>
      </p:sp>
      <p:grpSp>
        <p:nvGrpSpPr>
          <p:cNvPr id="28675" name="Group 60"/>
          <p:cNvGrpSpPr>
            <a:grpSpLocks/>
          </p:cNvGrpSpPr>
          <p:nvPr/>
        </p:nvGrpSpPr>
        <p:grpSpPr bwMode="auto">
          <a:xfrm>
            <a:off x="4498975" y="1982788"/>
            <a:ext cx="3960813" cy="3605212"/>
            <a:chOff x="1610" y="1249"/>
            <a:chExt cx="2495" cy="2271"/>
          </a:xfrm>
        </p:grpSpPr>
        <p:sp>
          <p:nvSpPr>
            <p:cNvPr id="28709" name="Line 11"/>
            <p:cNvSpPr>
              <a:spLocks noChangeShapeType="1"/>
            </p:cNvSpPr>
            <p:nvPr/>
          </p:nvSpPr>
          <p:spPr bwMode="auto">
            <a:xfrm flipV="1">
              <a:off x="2880" y="1797"/>
              <a:ext cx="1043" cy="141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12"/>
            <p:cNvSpPr>
              <a:spLocks noChangeShapeType="1"/>
            </p:cNvSpPr>
            <p:nvPr/>
          </p:nvSpPr>
          <p:spPr bwMode="auto">
            <a:xfrm flipV="1">
              <a:off x="3335" y="2589"/>
              <a:ext cx="1" cy="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8"/>
            <p:cNvSpPr>
              <a:spLocks noChangeShapeType="1"/>
            </p:cNvSpPr>
            <p:nvPr/>
          </p:nvSpPr>
          <p:spPr bwMode="auto">
            <a:xfrm flipH="1">
              <a:off x="2005" y="2415"/>
              <a:ext cx="568" cy="8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Rectangle 19"/>
            <p:cNvSpPr>
              <a:spLocks noChangeArrowheads="1"/>
            </p:cNvSpPr>
            <p:nvPr/>
          </p:nvSpPr>
          <p:spPr bwMode="auto">
            <a:xfrm>
              <a:off x="2609" y="2069"/>
              <a:ext cx="725" cy="73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13" name="Line 21"/>
            <p:cNvSpPr>
              <a:spLocks noChangeShapeType="1"/>
            </p:cNvSpPr>
            <p:nvPr/>
          </p:nvSpPr>
          <p:spPr bwMode="auto">
            <a:xfrm flipV="1">
              <a:off x="1883" y="2795"/>
              <a:ext cx="2222" cy="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Text Box 22"/>
            <p:cNvSpPr txBox="1">
              <a:spLocks noChangeArrowheads="1"/>
            </p:cNvSpPr>
            <p:nvPr/>
          </p:nvSpPr>
          <p:spPr bwMode="auto">
            <a:xfrm>
              <a:off x="2835" y="3158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E</a:t>
              </a:r>
            </a:p>
          </p:txBody>
        </p:sp>
        <p:sp>
          <p:nvSpPr>
            <p:cNvPr id="28715" name="Text Box 23"/>
            <p:cNvSpPr txBox="1">
              <a:spLocks noChangeArrowheads="1"/>
            </p:cNvSpPr>
            <p:nvPr/>
          </p:nvSpPr>
          <p:spPr bwMode="auto">
            <a:xfrm>
              <a:off x="3107" y="2791"/>
              <a:ext cx="1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F</a:t>
              </a:r>
            </a:p>
          </p:txBody>
        </p:sp>
        <p:sp>
          <p:nvSpPr>
            <p:cNvPr id="28716" name="Text Box 24"/>
            <p:cNvSpPr txBox="1">
              <a:spLocks noChangeArrowheads="1"/>
            </p:cNvSpPr>
            <p:nvPr/>
          </p:nvSpPr>
          <p:spPr bwMode="auto">
            <a:xfrm>
              <a:off x="2984" y="2205"/>
              <a:ext cx="2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A</a:t>
              </a:r>
            </a:p>
          </p:txBody>
        </p:sp>
        <p:sp>
          <p:nvSpPr>
            <p:cNvPr id="28717" name="Text Box 25"/>
            <p:cNvSpPr txBox="1">
              <a:spLocks noChangeArrowheads="1"/>
            </p:cNvSpPr>
            <p:nvPr/>
          </p:nvSpPr>
          <p:spPr bwMode="auto">
            <a:xfrm>
              <a:off x="2835" y="1842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B</a:t>
              </a:r>
            </a:p>
          </p:txBody>
        </p:sp>
        <p:sp>
          <p:nvSpPr>
            <p:cNvPr id="28718" name="Text Box 26"/>
            <p:cNvSpPr txBox="1">
              <a:spLocks noChangeArrowheads="1"/>
            </p:cNvSpPr>
            <p:nvPr/>
          </p:nvSpPr>
          <p:spPr bwMode="auto">
            <a:xfrm>
              <a:off x="3332" y="2523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G</a:t>
              </a:r>
            </a:p>
          </p:txBody>
        </p:sp>
        <p:sp>
          <p:nvSpPr>
            <p:cNvPr id="28719" name="Text Box 27"/>
            <p:cNvSpPr txBox="1">
              <a:spLocks noChangeArrowheads="1"/>
            </p:cNvSpPr>
            <p:nvPr/>
          </p:nvSpPr>
          <p:spPr bwMode="auto">
            <a:xfrm>
              <a:off x="2572" y="1706"/>
              <a:ext cx="2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C</a:t>
              </a:r>
            </a:p>
          </p:txBody>
        </p:sp>
        <p:sp>
          <p:nvSpPr>
            <p:cNvPr id="28720" name="Text Box 28"/>
            <p:cNvSpPr txBox="1">
              <a:spLocks noChangeArrowheads="1"/>
            </p:cNvSpPr>
            <p:nvPr/>
          </p:nvSpPr>
          <p:spPr bwMode="auto">
            <a:xfrm>
              <a:off x="1610" y="1249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/>
                <a:t>D</a:t>
              </a:r>
              <a:endParaRPr lang="en-US" altLang="ja-JP"/>
            </a:p>
          </p:txBody>
        </p:sp>
        <p:sp>
          <p:nvSpPr>
            <p:cNvPr id="28721" name="Text Box 29"/>
            <p:cNvSpPr txBox="1">
              <a:spLocks noChangeArrowheads="1"/>
            </p:cNvSpPr>
            <p:nvPr/>
          </p:nvSpPr>
          <p:spPr bwMode="auto">
            <a:xfrm>
              <a:off x="3696" y="2024"/>
              <a:ext cx="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H</a:t>
              </a:r>
            </a:p>
          </p:txBody>
        </p:sp>
        <p:sp>
          <p:nvSpPr>
            <p:cNvPr id="28722" name="Text Box 30"/>
            <p:cNvSpPr txBox="1">
              <a:spLocks noChangeArrowheads="1"/>
            </p:cNvSpPr>
            <p:nvPr/>
          </p:nvSpPr>
          <p:spPr bwMode="auto">
            <a:xfrm>
              <a:off x="3923" y="1661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I</a:t>
              </a:r>
            </a:p>
          </p:txBody>
        </p:sp>
        <p:sp>
          <p:nvSpPr>
            <p:cNvPr id="28723" name="Text Box 32"/>
            <p:cNvSpPr txBox="1">
              <a:spLocks noChangeArrowheads="1"/>
            </p:cNvSpPr>
            <p:nvPr/>
          </p:nvSpPr>
          <p:spPr bwMode="auto">
            <a:xfrm>
              <a:off x="1639" y="3113"/>
              <a:ext cx="7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Clip</a:t>
              </a:r>
              <a:br>
                <a:rPr lang="en-US" altLang="ja-JP"/>
              </a:br>
              <a:r>
                <a:rPr lang="en-US" altLang="ja-JP"/>
                <a:t>rectangle</a:t>
              </a:r>
            </a:p>
          </p:txBody>
        </p:sp>
        <p:sp>
          <p:nvSpPr>
            <p:cNvPr id="28724" name="Line 38"/>
            <p:cNvSpPr>
              <a:spLocks noChangeShapeType="1"/>
            </p:cNvSpPr>
            <p:nvPr/>
          </p:nvSpPr>
          <p:spPr bwMode="auto">
            <a:xfrm flipV="1">
              <a:off x="1837" y="2069"/>
              <a:ext cx="2222" cy="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39"/>
            <p:cNvSpPr>
              <a:spLocks noChangeShapeType="1"/>
            </p:cNvSpPr>
            <p:nvPr/>
          </p:nvSpPr>
          <p:spPr bwMode="auto">
            <a:xfrm flipV="1">
              <a:off x="2609" y="1298"/>
              <a:ext cx="5" cy="22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Line 40"/>
            <p:cNvSpPr>
              <a:spLocks noChangeShapeType="1"/>
            </p:cNvSpPr>
            <p:nvPr/>
          </p:nvSpPr>
          <p:spPr bwMode="auto">
            <a:xfrm flipV="1">
              <a:off x="3334" y="1253"/>
              <a:ext cx="5" cy="22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Line 41"/>
            <p:cNvSpPr>
              <a:spLocks noChangeShapeType="1"/>
            </p:cNvSpPr>
            <p:nvPr/>
          </p:nvSpPr>
          <p:spPr bwMode="auto">
            <a:xfrm>
              <a:off x="1837" y="1389"/>
              <a:ext cx="1315" cy="86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Line 54"/>
            <p:cNvSpPr>
              <a:spLocks noChangeShapeType="1"/>
            </p:cNvSpPr>
            <p:nvPr/>
          </p:nvSpPr>
          <p:spPr bwMode="auto">
            <a:xfrm flipH="1" flipV="1">
              <a:off x="3186" y="2801"/>
              <a:ext cx="1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Line 55"/>
            <p:cNvSpPr>
              <a:spLocks noChangeShapeType="1"/>
            </p:cNvSpPr>
            <p:nvPr/>
          </p:nvSpPr>
          <p:spPr bwMode="auto">
            <a:xfrm flipH="1" flipV="1">
              <a:off x="2880" y="2069"/>
              <a:ext cx="1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Line 56"/>
            <p:cNvSpPr>
              <a:spLocks noChangeShapeType="1"/>
            </p:cNvSpPr>
            <p:nvPr/>
          </p:nvSpPr>
          <p:spPr bwMode="auto">
            <a:xfrm flipH="1" flipV="1">
              <a:off x="2608" y="1888"/>
              <a:ext cx="1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58"/>
            <p:cNvSpPr>
              <a:spLocks noChangeShapeType="1"/>
            </p:cNvSpPr>
            <p:nvPr/>
          </p:nvSpPr>
          <p:spPr bwMode="auto">
            <a:xfrm flipV="1">
              <a:off x="3717" y="2044"/>
              <a:ext cx="1" cy="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6" name="Group 60"/>
          <p:cNvGrpSpPr>
            <a:grpSpLocks/>
          </p:cNvGrpSpPr>
          <p:nvPr/>
        </p:nvGrpSpPr>
        <p:grpSpPr bwMode="auto">
          <a:xfrm>
            <a:off x="806847" y="1833563"/>
            <a:ext cx="2613025" cy="2613025"/>
            <a:chOff x="793" y="1298"/>
            <a:chExt cx="2268" cy="2222"/>
          </a:xfrm>
        </p:grpSpPr>
        <p:sp>
          <p:nvSpPr>
            <p:cNvPr id="28695" name="Rectangle 16"/>
            <p:cNvSpPr>
              <a:spLocks noChangeArrowheads="1"/>
            </p:cNvSpPr>
            <p:nvPr/>
          </p:nvSpPr>
          <p:spPr bwMode="auto">
            <a:xfrm>
              <a:off x="1565" y="2069"/>
              <a:ext cx="725" cy="73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400"/>
            </a:p>
          </p:txBody>
        </p:sp>
        <p:sp>
          <p:nvSpPr>
            <p:cNvPr id="28696" name="Line 18"/>
            <p:cNvSpPr>
              <a:spLocks noChangeShapeType="1"/>
            </p:cNvSpPr>
            <p:nvPr/>
          </p:nvSpPr>
          <p:spPr bwMode="auto">
            <a:xfrm flipV="1">
              <a:off x="839" y="2795"/>
              <a:ext cx="2222" cy="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35"/>
            <p:cNvSpPr>
              <a:spLocks noChangeShapeType="1"/>
            </p:cNvSpPr>
            <p:nvPr/>
          </p:nvSpPr>
          <p:spPr bwMode="auto">
            <a:xfrm flipV="1">
              <a:off x="793" y="2069"/>
              <a:ext cx="2222" cy="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36"/>
            <p:cNvSpPr>
              <a:spLocks noChangeShapeType="1"/>
            </p:cNvSpPr>
            <p:nvPr/>
          </p:nvSpPr>
          <p:spPr bwMode="auto">
            <a:xfrm flipV="1">
              <a:off x="1565" y="1298"/>
              <a:ext cx="5" cy="22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37"/>
            <p:cNvSpPr>
              <a:spLocks noChangeShapeType="1"/>
            </p:cNvSpPr>
            <p:nvPr/>
          </p:nvSpPr>
          <p:spPr bwMode="auto">
            <a:xfrm flipV="1">
              <a:off x="2290" y="1298"/>
              <a:ext cx="5" cy="22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Text Box 51"/>
            <p:cNvSpPr txBox="1">
              <a:spLocks noChangeArrowheads="1"/>
            </p:cNvSpPr>
            <p:nvPr/>
          </p:nvSpPr>
          <p:spPr bwMode="auto">
            <a:xfrm>
              <a:off x="1701" y="2296"/>
              <a:ext cx="6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0000</a:t>
              </a:r>
            </a:p>
          </p:txBody>
        </p:sp>
        <p:sp>
          <p:nvSpPr>
            <p:cNvPr id="28701" name="Text Box 52"/>
            <p:cNvSpPr txBox="1">
              <a:spLocks noChangeArrowheads="1"/>
            </p:cNvSpPr>
            <p:nvPr/>
          </p:nvSpPr>
          <p:spPr bwMode="auto">
            <a:xfrm>
              <a:off x="930" y="1570"/>
              <a:ext cx="6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1001</a:t>
              </a:r>
            </a:p>
          </p:txBody>
        </p:sp>
        <p:sp>
          <p:nvSpPr>
            <p:cNvPr id="28702" name="Text Box 53"/>
            <p:cNvSpPr txBox="1">
              <a:spLocks noChangeArrowheads="1"/>
            </p:cNvSpPr>
            <p:nvPr/>
          </p:nvSpPr>
          <p:spPr bwMode="auto">
            <a:xfrm>
              <a:off x="1670" y="1570"/>
              <a:ext cx="6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1000</a:t>
              </a:r>
            </a:p>
          </p:txBody>
        </p:sp>
        <p:sp>
          <p:nvSpPr>
            <p:cNvPr id="28703" name="Text Box 54"/>
            <p:cNvSpPr txBox="1">
              <a:spLocks noChangeArrowheads="1"/>
            </p:cNvSpPr>
            <p:nvPr/>
          </p:nvSpPr>
          <p:spPr bwMode="auto">
            <a:xfrm>
              <a:off x="2396" y="1570"/>
              <a:ext cx="6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1010</a:t>
              </a:r>
            </a:p>
          </p:txBody>
        </p:sp>
        <p:sp>
          <p:nvSpPr>
            <p:cNvPr id="28704" name="Text Box 55"/>
            <p:cNvSpPr txBox="1">
              <a:spLocks noChangeArrowheads="1"/>
            </p:cNvSpPr>
            <p:nvPr/>
          </p:nvSpPr>
          <p:spPr bwMode="auto">
            <a:xfrm>
              <a:off x="930" y="2296"/>
              <a:ext cx="6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0001</a:t>
              </a:r>
            </a:p>
          </p:txBody>
        </p:sp>
        <p:sp>
          <p:nvSpPr>
            <p:cNvPr id="28705" name="Text Box 56"/>
            <p:cNvSpPr txBox="1">
              <a:spLocks noChangeArrowheads="1"/>
            </p:cNvSpPr>
            <p:nvPr/>
          </p:nvSpPr>
          <p:spPr bwMode="auto">
            <a:xfrm>
              <a:off x="2426" y="2296"/>
              <a:ext cx="6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0010</a:t>
              </a:r>
            </a:p>
          </p:txBody>
        </p:sp>
        <p:sp>
          <p:nvSpPr>
            <p:cNvPr id="28706" name="Text Box 57"/>
            <p:cNvSpPr txBox="1">
              <a:spLocks noChangeArrowheads="1"/>
            </p:cNvSpPr>
            <p:nvPr/>
          </p:nvSpPr>
          <p:spPr bwMode="auto">
            <a:xfrm>
              <a:off x="930" y="3022"/>
              <a:ext cx="6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0101</a:t>
              </a:r>
            </a:p>
          </p:txBody>
        </p:sp>
        <p:sp>
          <p:nvSpPr>
            <p:cNvPr id="28707" name="Text Box 58"/>
            <p:cNvSpPr txBox="1">
              <a:spLocks noChangeArrowheads="1"/>
            </p:cNvSpPr>
            <p:nvPr/>
          </p:nvSpPr>
          <p:spPr bwMode="auto">
            <a:xfrm>
              <a:off x="1701" y="3022"/>
              <a:ext cx="6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0100</a:t>
              </a:r>
            </a:p>
          </p:txBody>
        </p:sp>
        <p:sp>
          <p:nvSpPr>
            <p:cNvPr id="28708" name="Text Box 59"/>
            <p:cNvSpPr txBox="1">
              <a:spLocks noChangeArrowheads="1"/>
            </p:cNvSpPr>
            <p:nvPr/>
          </p:nvSpPr>
          <p:spPr bwMode="auto">
            <a:xfrm>
              <a:off x="2426" y="3022"/>
              <a:ext cx="6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0110</a:t>
              </a:r>
            </a:p>
          </p:txBody>
        </p:sp>
      </p:grpSp>
      <p:grpSp>
        <p:nvGrpSpPr>
          <p:cNvPr id="28677" name="Group 74"/>
          <p:cNvGrpSpPr>
            <a:grpSpLocks/>
          </p:cNvGrpSpPr>
          <p:nvPr/>
        </p:nvGrpSpPr>
        <p:grpSpPr bwMode="auto">
          <a:xfrm>
            <a:off x="1254398" y="4581525"/>
            <a:ext cx="1949450" cy="1497013"/>
            <a:chOff x="749" y="1706"/>
            <a:chExt cx="2136" cy="1641"/>
          </a:xfrm>
        </p:grpSpPr>
        <p:grpSp>
          <p:nvGrpSpPr>
            <p:cNvPr id="28682" name="Group 65"/>
            <p:cNvGrpSpPr>
              <a:grpSpLocks/>
            </p:cNvGrpSpPr>
            <p:nvPr/>
          </p:nvGrpSpPr>
          <p:grpSpPr bwMode="auto">
            <a:xfrm>
              <a:off x="749" y="1706"/>
              <a:ext cx="1360" cy="340"/>
              <a:chOff x="0" y="1706"/>
              <a:chExt cx="1360" cy="340"/>
            </a:xfrm>
          </p:grpSpPr>
          <p:sp>
            <p:nvSpPr>
              <p:cNvPr id="28691" name="Text Box 61"/>
              <p:cNvSpPr txBox="1">
                <a:spLocks noChangeArrowheads="1"/>
              </p:cNvSpPr>
              <p:nvPr/>
            </p:nvSpPr>
            <p:spPr bwMode="auto">
              <a:xfrm>
                <a:off x="0" y="1706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/>
                <a:r>
                  <a:rPr lang="en-US" altLang="ja-JP" sz="1600"/>
                  <a:t>0</a:t>
                </a:r>
              </a:p>
            </p:txBody>
          </p:sp>
          <p:sp>
            <p:nvSpPr>
              <p:cNvPr id="28692" name="Text Box 62"/>
              <p:cNvSpPr txBox="1">
                <a:spLocks noChangeArrowheads="1"/>
              </p:cNvSpPr>
              <p:nvPr/>
            </p:nvSpPr>
            <p:spPr bwMode="auto">
              <a:xfrm>
                <a:off x="340" y="1706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/>
                <a:r>
                  <a:rPr lang="en-US" altLang="ja-JP" sz="1600"/>
                  <a:t>1</a:t>
                </a:r>
              </a:p>
            </p:txBody>
          </p:sp>
          <p:sp>
            <p:nvSpPr>
              <p:cNvPr id="28693" name="Text Box 63"/>
              <p:cNvSpPr txBox="1">
                <a:spLocks noChangeArrowheads="1"/>
              </p:cNvSpPr>
              <p:nvPr/>
            </p:nvSpPr>
            <p:spPr bwMode="auto">
              <a:xfrm>
                <a:off x="680" y="1706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/>
                <a:r>
                  <a:rPr lang="en-US" altLang="ja-JP" sz="1600"/>
                  <a:t>2</a:t>
                </a:r>
              </a:p>
            </p:txBody>
          </p:sp>
          <p:sp>
            <p:nvSpPr>
              <p:cNvPr id="28694" name="Text Box 64"/>
              <p:cNvSpPr txBox="1">
                <a:spLocks noChangeArrowheads="1"/>
              </p:cNvSpPr>
              <p:nvPr/>
            </p:nvSpPr>
            <p:spPr bwMode="auto">
              <a:xfrm>
                <a:off x="1020" y="1706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/>
                <a:r>
                  <a:rPr lang="en-US" altLang="ja-JP" sz="1600"/>
                  <a:t>3</a:t>
                </a:r>
              </a:p>
            </p:txBody>
          </p:sp>
        </p:grpSp>
        <p:sp>
          <p:nvSpPr>
            <p:cNvPr id="28683" name="Text Box 66"/>
            <p:cNvSpPr txBox="1">
              <a:spLocks noChangeArrowheads="1"/>
            </p:cNvSpPr>
            <p:nvPr/>
          </p:nvSpPr>
          <p:spPr bwMode="auto">
            <a:xfrm>
              <a:off x="2152" y="2160"/>
              <a:ext cx="691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/>
                <a:t>X</a:t>
              </a:r>
              <a:r>
                <a:rPr lang="en-US" altLang="ja-JP" sz="1600" b="1" baseline="-25000"/>
                <a:t>min</a:t>
              </a:r>
            </a:p>
          </p:txBody>
        </p:sp>
        <p:sp>
          <p:nvSpPr>
            <p:cNvPr id="28684" name="Text Box 67"/>
            <p:cNvSpPr txBox="1">
              <a:spLocks noChangeArrowheads="1"/>
            </p:cNvSpPr>
            <p:nvPr/>
          </p:nvSpPr>
          <p:spPr bwMode="auto">
            <a:xfrm>
              <a:off x="2152" y="2432"/>
              <a:ext cx="73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/>
                <a:t>X</a:t>
              </a:r>
              <a:r>
                <a:rPr lang="en-US" altLang="ja-JP" sz="1600" b="1" baseline="-25000"/>
                <a:t>max</a:t>
              </a:r>
            </a:p>
          </p:txBody>
        </p:sp>
        <p:sp>
          <p:nvSpPr>
            <p:cNvPr id="28685" name="Text Box 68"/>
            <p:cNvSpPr txBox="1">
              <a:spLocks noChangeArrowheads="1"/>
            </p:cNvSpPr>
            <p:nvPr/>
          </p:nvSpPr>
          <p:spPr bwMode="auto">
            <a:xfrm>
              <a:off x="2152" y="2700"/>
              <a:ext cx="6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/>
                <a:t>Y</a:t>
              </a:r>
              <a:r>
                <a:rPr lang="en-US" altLang="ja-JP" sz="1600" b="1" baseline="-25000"/>
                <a:t>min</a:t>
              </a:r>
            </a:p>
          </p:txBody>
        </p:sp>
        <p:sp>
          <p:nvSpPr>
            <p:cNvPr id="28686" name="Text Box 69"/>
            <p:cNvSpPr txBox="1">
              <a:spLocks noChangeArrowheads="1"/>
            </p:cNvSpPr>
            <p:nvPr/>
          </p:nvSpPr>
          <p:spPr bwMode="auto">
            <a:xfrm>
              <a:off x="2152" y="2976"/>
              <a:ext cx="72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/>
                <a:t>Y</a:t>
              </a:r>
              <a:r>
                <a:rPr lang="en-US" altLang="ja-JP" sz="1600" b="1" baseline="-25000"/>
                <a:t>max</a:t>
              </a:r>
            </a:p>
          </p:txBody>
        </p:sp>
        <p:cxnSp>
          <p:nvCxnSpPr>
            <p:cNvPr id="28687" name="AutoShape 70"/>
            <p:cNvCxnSpPr>
              <a:cxnSpLocks noChangeShapeType="1"/>
              <a:stCxn id="28694" idx="2"/>
              <a:endCxn id="28683" idx="1"/>
            </p:cNvCxnSpPr>
            <p:nvPr/>
          </p:nvCxnSpPr>
          <p:spPr bwMode="auto">
            <a:xfrm rot="16200000" flipH="1">
              <a:off x="1896" y="2089"/>
              <a:ext cx="300" cy="21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8688" name="AutoShape 71"/>
            <p:cNvCxnSpPr>
              <a:cxnSpLocks noChangeShapeType="1"/>
              <a:stCxn id="28693" idx="2"/>
              <a:endCxn id="28684" idx="1"/>
            </p:cNvCxnSpPr>
            <p:nvPr/>
          </p:nvCxnSpPr>
          <p:spPr bwMode="auto">
            <a:xfrm rot="16200000" flipH="1">
              <a:off x="1590" y="2055"/>
              <a:ext cx="572" cy="55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8689" name="AutoShape 72"/>
            <p:cNvCxnSpPr>
              <a:cxnSpLocks noChangeShapeType="1"/>
              <a:stCxn id="28692" idx="2"/>
              <a:endCxn id="28685" idx="1"/>
            </p:cNvCxnSpPr>
            <p:nvPr/>
          </p:nvCxnSpPr>
          <p:spPr bwMode="auto">
            <a:xfrm rot="16200000" flipH="1">
              <a:off x="1286" y="2019"/>
              <a:ext cx="840" cy="89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8690" name="AutoShape 73"/>
            <p:cNvCxnSpPr>
              <a:cxnSpLocks noChangeShapeType="1"/>
              <a:stCxn id="28691" idx="2"/>
              <a:endCxn id="28686" idx="1"/>
            </p:cNvCxnSpPr>
            <p:nvPr/>
          </p:nvCxnSpPr>
          <p:spPr bwMode="auto">
            <a:xfrm rot="16200000" flipH="1">
              <a:off x="978" y="1987"/>
              <a:ext cx="1116" cy="123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3708400" y="1844675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1001</a:t>
            </a:r>
          </a:p>
          <a:p>
            <a:r>
              <a:rPr lang="en-US" altLang="zh-TW"/>
              <a:t>0000</a:t>
            </a:r>
            <a:endParaRPr lang="zh-TW" altLang="en-US"/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7810500" y="2152650"/>
            <a:ext cx="79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1010</a:t>
            </a:r>
          </a:p>
          <a:p>
            <a:r>
              <a:rPr lang="en-US" altLang="zh-TW"/>
              <a:t>0100</a:t>
            </a:r>
            <a:endParaRPr lang="zh-TW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076825" y="2924175"/>
            <a:ext cx="93663" cy="1690688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TextBox 5"/>
          <p:cNvSpPr txBox="1">
            <a:spLocks noChangeArrowheads="1"/>
          </p:cNvSpPr>
          <p:nvPr/>
        </p:nvSpPr>
        <p:spPr bwMode="auto">
          <a:xfrm>
            <a:off x="4356100" y="3430588"/>
            <a:ext cx="774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1001</a:t>
            </a:r>
          </a:p>
          <a:p>
            <a:r>
              <a:rPr lang="en-US" altLang="zh-TW"/>
              <a:t>0101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Clipping Polygons</a:t>
            </a:r>
          </a:p>
        </p:txBody>
      </p:sp>
      <p:grpSp>
        <p:nvGrpSpPr>
          <p:cNvPr id="30723" name="Group 70"/>
          <p:cNvGrpSpPr>
            <a:grpSpLocks/>
          </p:cNvGrpSpPr>
          <p:nvPr/>
        </p:nvGrpSpPr>
        <p:grpSpPr bwMode="auto">
          <a:xfrm>
            <a:off x="708025" y="1628775"/>
            <a:ext cx="7758113" cy="4164013"/>
            <a:chOff x="446" y="1026"/>
            <a:chExt cx="4887" cy="2623"/>
          </a:xfrm>
        </p:grpSpPr>
        <p:sp>
          <p:nvSpPr>
            <p:cNvPr id="30724" name="Freeform 9"/>
            <p:cNvSpPr>
              <a:spLocks/>
            </p:cNvSpPr>
            <p:nvPr/>
          </p:nvSpPr>
          <p:spPr bwMode="auto">
            <a:xfrm>
              <a:off x="3704" y="1189"/>
              <a:ext cx="648" cy="432"/>
            </a:xfrm>
            <a:custGeom>
              <a:avLst/>
              <a:gdLst>
                <a:gd name="T0" fmla="*/ 0 w 648"/>
                <a:gd name="T1" fmla="*/ 399 h 432"/>
                <a:gd name="T2" fmla="*/ 133 w 648"/>
                <a:gd name="T3" fmla="*/ 0 h 432"/>
                <a:gd name="T4" fmla="*/ 648 w 648"/>
                <a:gd name="T5" fmla="*/ 432 h 432"/>
                <a:gd name="T6" fmla="*/ 0 w 648"/>
                <a:gd name="T7" fmla="*/ 399 h 4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8" h="432">
                  <a:moveTo>
                    <a:pt x="0" y="399"/>
                  </a:moveTo>
                  <a:lnTo>
                    <a:pt x="133" y="0"/>
                  </a:lnTo>
                  <a:lnTo>
                    <a:pt x="648" y="432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5" name="Freeform 10"/>
            <p:cNvSpPr>
              <a:spLocks/>
            </p:cNvSpPr>
            <p:nvPr/>
          </p:nvSpPr>
          <p:spPr bwMode="auto">
            <a:xfrm>
              <a:off x="3704" y="1189"/>
              <a:ext cx="648" cy="432"/>
            </a:xfrm>
            <a:custGeom>
              <a:avLst/>
              <a:gdLst>
                <a:gd name="T0" fmla="*/ 0 w 648"/>
                <a:gd name="T1" fmla="*/ 399 h 432"/>
                <a:gd name="T2" fmla="*/ 133 w 648"/>
                <a:gd name="T3" fmla="*/ 0 h 432"/>
                <a:gd name="T4" fmla="*/ 648 w 648"/>
                <a:gd name="T5" fmla="*/ 432 h 432"/>
                <a:gd name="T6" fmla="*/ 0 w 648"/>
                <a:gd name="T7" fmla="*/ 399 h 4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8" h="432">
                  <a:moveTo>
                    <a:pt x="0" y="399"/>
                  </a:moveTo>
                  <a:lnTo>
                    <a:pt x="133" y="0"/>
                  </a:lnTo>
                  <a:lnTo>
                    <a:pt x="648" y="432"/>
                  </a:lnTo>
                  <a:lnTo>
                    <a:pt x="0" y="3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Freeform 11"/>
            <p:cNvSpPr>
              <a:spLocks/>
            </p:cNvSpPr>
            <p:nvPr/>
          </p:nvSpPr>
          <p:spPr bwMode="auto">
            <a:xfrm>
              <a:off x="446" y="1172"/>
              <a:ext cx="665" cy="981"/>
            </a:xfrm>
            <a:custGeom>
              <a:avLst/>
              <a:gdLst>
                <a:gd name="T0" fmla="*/ 133 w 665"/>
                <a:gd name="T1" fmla="*/ 100 h 981"/>
                <a:gd name="T2" fmla="*/ 133 w 665"/>
                <a:gd name="T3" fmla="*/ 565 h 981"/>
                <a:gd name="T4" fmla="*/ 282 w 665"/>
                <a:gd name="T5" fmla="*/ 565 h 981"/>
                <a:gd name="T6" fmla="*/ 282 w 665"/>
                <a:gd name="T7" fmla="*/ 981 h 981"/>
                <a:gd name="T8" fmla="*/ 0 w 665"/>
                <a:gd name="T9" fmla="*/ 981 h 981"/>
                <a:gd name="T10" fmla="*/ 0 w 665"/>
                <a:gd name="T11" fmla="*/ 0 h 981"/>
                <a:gd name="T12" fmla="*/ 665 w 665"/>
                <a:gd name="T13" fmla="*/ 0 h 981"/>
                <a:gd name="T14" fmla="*/ 665 w 665"/>
                <a:gd name="T15" fmla="*/ 382 h 981"/>
                <a:gd name="T16" fmla="*/ 133 w 665"/>
                <a:gd name="T17" fmla="*/ 100 h 9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5" h="981">
                  <a:moveTo>
                    <a:pt x="133" y="100"/>
                  </a:moveTo>
                  <a:lnTo>
                    <a:pt x="133" y="565"/>
                  </a:lnTo>
                  <a:lnTo>
                    <a:pt x="282" y="565"/>
                  </a:lnTo>
                  <a:lnTo>
                    <a:pt x="282" y="981"/>
                  </a:lnTo>
                  <a:lnTo>
                    <a:pt x="0" y="981"/>
                  </a:lnTo>
                  <a:lnTo>
                    <a:pt x="0" y="0"/>
                  </a:lnTo>
                  <a:lnTo>
                    <a:pt x="665" y="0"/>
                  </a:lnTo>
                  <a:lnTo>
                    <a:pt x="665" y="382"/>
                  </a:lnTo>
                  <a:lnTo>
                    <a:pt x="133" y="10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Freeform 12"/>
            <p:cNvSpPr>
              <a:spLocks/>
            </p:cNvSpPr>
            <p:nvPr/>
          </p:nvSpPr>
          <p:spPr bwMode="auto">
            <a:xfrm>
              <a:off x="446" y="1172"/>
              <a:ext cx="665" cy="981"/>
            </a:xfrm>
            <a:custGeom>
              <a:avLst/>
              <a:gdLst>
                <a:gd name="T0" fmla="*/ 133 w 665"/>
                <a:gd name="T1" fmla="*/ 100 h 981"/>
                <a:gd name="T2" fmla="*/ 133 w 665"/>
                <a:gd name="T3" fmla="*/ 565 h 981"/>
                <a:gd name="T4" fmla="*/ 282 w 665"/>
                <a:gd name="T5" fmla="*/ 565 h 981"/>
                <a:gd name="T6" fmla="*/ 282 w 665"/>
                <a:gd name="T7" fmla="*/ 981 h 981"/>
                <a:gd name="T8" fmla="*/ 0 w 665"/>
                <a:gd name="T9" fmla="*/ 981 h 981"/>
                <a:gd name="T10" fmla="*/ 0 w 665"/>
                <a:gd name="T11" fmla="*/ 0 h 981"/>
                <a:gd name="T12" fmla="*/ 665 w 665"/>
                <a:gd name="T13" fmla="*/ 0 h 981"/>
                <a:gd name="T14" fmla="*/ 665 w 665"/>
                <a:gd name="T15" fmla="*/ 382 h 981"/>
                <a:gd name="T16" fmla="*/ 133 w 665"/>
                <a:gd name="T17" fmla="*/ 100 h 9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5" h="981">
                  <a:moveTo>
                    <a:pt x="133" y="100"/>
                  </a:moveTo>
                  <a:lnTo>
                    <a:pt x="133" y="565"/>
                  </a:lnTo>
                  <a:lnTo>
                    <a:pt x="282" y="565"/>
                  </a:lnTo>
                  <a:lnTo>
                    <a:pt x="282" y="981"/>
                  </a:lnTo>
                  <a:lnTo>
                    <a:pt x="0" y="981"/>
                  </a:lnTo>
                  <a:lnTo>
                    <a:pt x="0" y="0"/>
                  </a:lnTo>
                  <a:lnTo>
                    <a:pt x="665" y="0"/>
                  </a:lnTo>
                  <a:lnTo>
                    <a:pt x="665" y="382"/>
                  </a:lnTo>
                  <a:lnTo>
                    <a:pt x="133" y="1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Rectangle 13"/>
            <p:cNvSpPr>
              <a:spLocks noChangeArrowheads="1"/>
            </p:cNvSpPr>
            <p:nvPr/>
          </p:nvSpPr>
          <p:spPr bwMode="auto">
            <a:xfrm>
              <a:off x="662" y="1405"/>
              <a:ext cx="665" cy="66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29" name="Freeform 14"/>
            <p:cNvSpPr>
              <a:spLocks/>
            </p:cNvSpPr>
            <p:nvPr/>
          </p:nvSpPr>
          <p:spPr bwMode="auto">
            <a:xfrm>
              <a:off x="1244" y="2552"/>
              <a:ext cx="1246" cy="1097"/>
            </a:xfrm>
            <a:custGeom>
              <a:avLst/>
              <a:gdLst>
                <a:gd name="T0" fmla="*/ 183 w 1246"/>
                <a:gd name="T1" fmla="*/ 50 h 1097"/>
                <a:gd name="T2" fmla="*/ 449 w 1246"/>
                <a:gd name="T3" fmla="*/ 116 h 1097"/>
                <a:gd name="T4" fmla="*/ 548 w 1246"/>
                <a:gd name="T5" fmla="*/ 432 h 1097"/>
                <a:gd name="T6" fmla="*/ 814 w 1246"/>
                <a:gd name="T7" fmla="*/ 0 h 1097"/>
                <a:gd name="T8" fmla="*/ 1246 w 1246"/>
                <a:gd name="T9" fmla="*/ 166 h 1097"/>
                <a:gd name="T10" fmla="*/ 1014 w 1246"/>
                <a:gd name="T11" fmla="*/ 283 h 1097"/>
                <a:gd name="T12" fmla="*/ 1180 w 1246"/>
                <a:gd name="T13" fmla="*/ 598 h 1097"/>
                <a:gd name="T14" fmla="*/ 981 w 1246"/>
                <a:gd name="T15" fmla="*/ 715 h 1097"/>
                <a:gd name="T16" fmla="*/ 1130 w 1246"/>
                <a:gd name="T17" fmla="*/ 948 h 1097"/>
                <a:gd name="T18" fmla="*/ 415 w 1246"/>
                <a:gd name="T19" fmla="*/ 1097 h 1097"/>
                <a:gd name="T20" fmla="*/ 0 w 1246"/>
                <a:gd name="T21" fmla="*/ 848 h 1097"/>
                <a:gd name="T22" fmla="*/ 133 w 1246"/>
                <a:gd name="T23" fmla="*/ 416 h 1097"/>
                <a:gd name="T24" fmla="*/ 66 w 1246"/>
                <a:gd name="T25" fmla="*/ 299 h 1097"/>
                <a:gd name="T26" fmla="*/ 183 w 1246"/>
                <a:gd name="T27" fmla="*/ 50 h 10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6" h="1097">
                  <a:moveTo>
                    <a:pt x="183" y="50"/>
                  </a:moveTo>
                  <a:lnTo>
                    <a:pt x="449" y="116"/>
                  </a:lnTo>
                  <a:lnTo>
                    <a:pt x="548" y="432"/>
                  </a:lnTo>
                  <a:lnTo>
                    <a:pt x="814" y="0"/>
                  </a:lnTo>
                  <a:lnTo>
                    <a:pt x="1246" y="166"/>
                  </a:lnTo>
                  <a:lnTo>
                    <a:pt x="1014" y="283"/>
                  </a:lnTo>
                  <a:lnTo>
                    <a:pt x="1180" y="598"/>
                  </a:lnTo>
                  <a:lnTo>
                    <a:pt x="981" y="715"/>
                  </a:lnTo>
                  <a:lnTo>
                    <a:pt x="1130" y="948"/>
                  </a:lnTo>
                  <a:lnTo>
                    <a:pt x="415" y="1097"/>
                  </a:lnTo>
                  <a:lnTo>
                    <a:pt x="0" y="848"/>
                  </a:lnTo>
                  <a:lnTo>
                    <a:pt x="133" y="416"/>
                  </a:lnTo>
                  <a:lnTo>
                    <a:pt x="66" y="299"/>
                  </a:lnTo>
                  <a:lnTo>
                    <a:pt x="183" y="5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Freeform 15"/>
            <p:cNvSpPr>
              <a:spLocks/>
            </p:cNvSpPr>
            <p:nvPr/>
          </p:nvSpPr>
          <p:spPr bwMode="auto">
            <a:xfrm>
              <a:off x="1244" y="2552"/>
              <a:ext cx="1246" cy="1097"/>
            </a:xfrm>
            <a:custGeom>
              <a:avLst/>
              <a:gdLst>
                <a:gd name="T0" fmla="*/ 183 w 1246"/>
                <a:gd name="T1" fmla="*/ 50 h 1097"/>
                <a:gd name="T2" fmla="*/ 449 w 1246"/>
                <a:gd name="T3" fmla="*/ 116 h 1097"/>
                <a:gd name="T4" fmla="*/ 548 w 1246"/>
                <a:gd name="T5" fmla="*/ 432 h 1097"/>
                <a:gd name="T6" fmla="*/ 814 w 1246"/>
                <a:gd name="T7" fmla="*/ 0 h 1097"/>
                <a:gd name="T8" fmla="*/ 1246 w 1246"/>
                <a:gd name="T9" fmla="*/ 166 h 1097"/>
                <a:gd name="T10" fmla="*/ 1014 w 1246"/>
                <a:gd name="T11" fmla="*/ 283 h 1097"/>
                <a:gd name="T12" fmla="*/ 1180 w 1246"/>
                <a:gd name="T13" fmla="*/ 598 h 1097"/>
                <a:gd name="T14" fmla="*/ 981 w 1246"/>
                <a:gd name="T15" fmla="*/ 715 h 1097"/>
                <a:gd name="T16" fmla="*/ 1130 w 1246"/>
                <a:gd name="T17" fmla="*/ 948 h 1097"/>
                <a:gd name="T18" fmla="*/ 415 w 1246"/>
                <a:gd name="T19" fmla="*/ 1097 h 1097"/>
                <a:gd name="T20" fmla="*/ 0 w 1246"/>
                <a:gd name="T21" fmla="*/ 848 h 1097"/>
                <a:gd name="T22" fmla="*/ 133 w 1246"/>
                <a:gd name="T23" fmla="*/ 416 h 1097"/>
                <a:gd name="T24" fmla="*/ 66 w 1246"/>
                <a:gd name="T25" fmla="*/ 299 h 1097"/>
                <a:gd name="T26" fmla="*/ 183 w 1246"/>
                <a:gd name="T27" fmla="*/ 50 h 10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6" h="1097">
                  <a:moveTo>
                    <a:pt x="183" y="50"/>
                  </a:moveTo>
                  <a:lnTo>
                    <a:pt x="449" y="116"/>
                  </a:lnTo>
                  <a:lnTo>
                    <a:pt x="548" y="432"/>
                  </a:lnTo>
                  <a:lnTo>
                    <a:pt x="814" y="0"/>
                  </a:lnTo>
                  <a:lnTo>
                    <a:pt x="1246" y="166"/>
                  </a:lnTo>
                  <a:lnTo>
                    <a:pt x="1014" y="283"/>
                  </a:lnTo>
                  <a:lnTo>
                    <a:pt x="1180" y="598"/>
                  </a:lnTo>
                  <a:lnTo>
                    <a:pt x="981" y="715"/>
                  </a:lnTo>
                  <a:lnTo>
                    <a:pt x="1130" y="948"/>
                  </a:lnTo>
                  <a:lnTo>
                    <a:pt x="415" y="1097"/>
                  </a:lnTo>
                  <a:lnTo>
                    <a:pt x="0" y="848"/>
                  </a:lnTo>
                  <a:lnTo>
                    <a:pt x="133" y="416"/>
                  </a:lnTo>
                  <a:lnTo>
                    <a:pt x="66" y="299"/>
                  </a:lnTo>
                  <a:lnTo>
                    <a:pt x="183" y="5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Rectangle 16"/>
            <p:cNvSpPr>
              <a:spLocks noChangeArrowheads="1"/>
            </p:cNvSpPr>
            <p:nvPr/>
          </p:nvSpPr>
          <p:spPr bwMode="auto">
            <a:xfrm>
              <a:off x="1427" y="2801"/>
              <a:ext cx="665" cy="66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32" name="Rectangle 17"/>
            <p:cNvSpPr>
              <a:spLocks noChangeArrowheads="1"/>
            </p:cNvSpPr>
            <p:nvPr/>
          </p:nvSpPr>
          <p:spPr bwMode="auto">
            <a:xfrm>
              <a:off x="3355" y="1405"/>
              <a:ext cx="665" cy="66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33" name="Rectangle 52"/>
            <p:cNvSpPr>
              <a:spLocks noChangeArrowheads="1"/>
            </p:cNvSpPr>
            <p:nvPr/>
          </p:nvSpPr>
          <p:spPr bwMode="auto">
            <a:xfrm>
              <a:off x="3006" y="2801"/>
              <a:ext cx="665" cy="665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34" name="Rectangle 53"/>
            <p:cNvSpPr>
              <a:spLocks noChangeArrowheads="1"/>
            </p:cNvSpPr>
            <p:nvPr/>
          </p:nvSpPr>
          <p:spPr bwMode="auto">
            <a:xfrm>
              <a:off x="3006" y="2801"/>
              <a:ext cx="665" cy="66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35" name="Freeform 54"/>
            <p:cNvSpPr>
              <a:spLocks/>
            </p:cNvSpPr>
            <p:nvPr/>
          </p:nvSpPr>
          <p:spPr bwMode="auto">
            <a:xfrm>
              <a:off x="3305" y="2801"/>
              <a:ext cx="183" cy="183"/>
            </a:xfrm>
            <a:custGeom>
              <a:avLst/>
              <a:gdLst>
                <a:gd name="T0" fmla="*/ 0 w 183"/>
                <a:gd name="T1" fmla="*/ 0 h 183"/>
                <a:gd name="T2" fmla="*/ 183 w 183"/>
                <a:gd name="T3" fmla="*/ 0 h 183"/>
                <a:gd name="T4" fmla="*/ 67 w 183"/>
                <a:gd name="T5" fmla="*/ 183 h 183"/>
                <a:gd name="T6" fmla="*/ 0 w 183"/>
                <a:gd name="T7" fmla="*/ 0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83">
                  <a:moveTo>
                    <a:pt x="0" y="0"/>
                  </a:moveTo>
                  <a:lnTo>
                    <a:pt x="183" y="0"/>
                  </a:lnTo>
                  <a:lnTo>
                    <a:pt x="67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55"/>
            <p:cNvSpPr>
              <a:spLocks/>
            </p:cNvSpPr>
            <p:nvPr/>
          </p:nvSpPr>
          <p:spPr bwMode="auto">
            <a:xfrm>
              <a:off x="3305" y="2801"/>
              <a:ext cx="183" cy="183"/>
            </a:xfrm>
            <a:custGeom>
              <a:avLst/>
              <a:gdLst>
                <a:gd name="T0" fmla="*/ 0 w 183"/>
                <a:gd name="T1" fmla="*/ 0 h 183"/>
                <a:gd name="T2" fmla="*/ 183 w 183"/>
                <a:gd name="T3" fmla="*/ 0 h 183"/>
                <a:gd name="T4" fmla="*/ 67 w 183"/>
                <a:gd name="T5" fmla="*/ 183 h 183"/>
                <a:gd name="T6" fmla="*/ 0 w 183"/>
                <a:gd name="T7" fmla="*/ 0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83">
                  <a:moveTo>
                    <a:pt x="0" y="0"/>
                  </a:moveTo>
                  <a:lnTo>
                    <a:pt x="183" y="0"/>
                  </a:lnTo>
                  <a:lnTo>
                    <a:pt x="67" y="18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Rectangle 56"/>
            <p:cNvSpPr>
              <a:spLocks noChangeArrowheads="1"/>
            </p:cNvSpPr>
            <p:nvPr/>
          </p:nvSpPr>
          <p:spPr bwMode="auto">
            <a:xfrm>
              <a:off x="4668" y="1405"/>
              <a:ext cx="665" cy="66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38" name="Rectangle 57"/>
            <p:cNvSpPr>
              <a:spLocks noChangeArrowheads="1"/>
            </p:cNvSpPr>
            <p:nvPr/>
          </p:nvSpPr>
          <p:spPr bwMode="auto">
            <a:xfrm>
              <a:off x="4668" y="1405"/>
              <a:ext cx="665" cy="66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39" name="Freeform 58"/>
            <p:cNvSpPr>
              <a:spLocks/>
            </p:cNvSpPr>
            <p:nvPr/>
          </p:nvSpPr>
          <p:spPr bwMode="auto">
            <a:xfrm>
              <a:off x="5017" y="1405"/>
              <a:ext cx="316" cy="199"/>
            </a:xfrm>
            <a:custGeom>
              <a:avLst/>
              <a:gdLst>
                <a:gd name="T0" fmla="*/ 316 w 316"/>
                <a:gd name="T1" fmla="*/ 199 h 199"/>
                <a:gd name="T2" fmla="*/ 316 w 316"/>
                <a:gd name="T3" fmla="*/ 0 h 199"/>
                <a:gd name="T4" fmla="*/ 67 w 316"/>
                <a:gd name="T5" fmla="*/ 0 h 199"/>
                <a:gd name="T6" fmla="*/ 0 w 316"/>
                <a:gd name="T7" fmla="*/ 183 h 199"/>
                <a:gd name="T8" fmla="*/ 316 w 316"/>
                <a:gd name="T9" fmla="*/ 199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" h="199">
                  <a:moveTo>
                    <a:pt x="316" y="199"/>
                  </a:moveTo>
                  <a:lnTo>
                    <a:pt x="316" y="0"/>
                  </a:lnTo>
                  <a:lnTo>
                    <a:pt x="67" y="0"/>
                  </a:lnTo>
                  <a:lnTo>
                    <a:pt x="0" y="183"/>
                  </a:lnTo>
                  <a:lnTo>
                    <a:pt x="316" y="199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59"/>
            <p:cNvSpPr>
              <a:spLocks/>
            </p:cNvSpPr>
            <p:nvPr/>
          </p:nvSpPr>
          <p:spPr bwMode="auto">
            <a:xfrm>
              <a:off x="5017" y="1405"/>
              <a:ext cx="316" cy="199"/>
            </a:xfrm>
            <a:custGeom>
              <a:avLst/>
              <a:gdLst>
                <a:gd name="T0" fmla="*/ 316 w 316"/>
                <a:gd name="T1" fmla="*/ 199 h 199"/>
                <a:gd name="T2" fmla="*/ 316 w 316"/>
                <a:gd name="T3" fmla="*/ 0 h 199"/>
                <a:gd name="T4" fmla="*/ 67 w 316"/>
                <a:gd name="T5" fmla="*/ 0 h 199"/>
                <a:gd name="T6" fmla="*/ 0 w 316"/>
                <a:gd name="T7" fmla="*/ 183 h 199"/>
                <a:gd name="T8" fmla="*/ 316 w 316"/>
                <a:gd name="T9" fmla="*/ 199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" h="199">
                  <a:moveTo>
                    <a:pt x="316" y="199"/>
                  </a:moveTo>
                  <a:lnTo>
                    <a:pt x="316" y="0"/>
                  </a:lnTo>
                  <a:lnTo>
                    <a:pt x="67" y="0"/>
                  </a:lnTo>
                  <a:lnTo>
                    <a:pt x="0" y="183"/>
                  </a:lnTo>
                  <a:lnTo>
                    <a:pt x="316" y="1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Rectangle 60"/>
            <p:cNvSpPr>
              <a:spLocks noChangeArrowheads="1"/>
            </p:cNvSpPr>
            <p:nvPr/>
          </p:nvSpPr>
          <p:spPr bwMode="auto">
            <a:xfrm>
              <a:off x="2042" y="1405"/>
              <a:ext cx="665" cy="66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42" name="Freeform 61"/>
            <p:cNvSpPr>
              <a:spLocks/>
            </p:cNvSpPr>
            <p:nvPr/>
          </p:nvSpPr>
          <p:spPr bwMode="auto">
            <a:xfrm>
              <a:off x="2208" y="1405"/>
              <a:ext cx="282" cy="149"/>
            </a:xfrm>
            <a:custGeom>
              <a:avLst/>
              <a:gdLst>
                <a:gd name="T0" fmla="*/ 0 w 282"/>
                <a:gd name="T1" fmla="*/ 0 h 149"/>
                <a:gd name="T2" fmla="*/ 282 w 282"/>
                <a:gd name="T3" fmla="*/ 0 h 149"/>
                <a:gd name="T4" fmla="*/ 282 w 282"/>
                <a:gd name="T5" fmla="*/ 149 h 149"/>
                <a:gd name="T6" fmla="*/ 0 w 282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49">
                  <a:moveTo>
                    <a:pt x="0" y="0"/>
                  </a:moveTo>
                  <a:lnTo>
                    <a:pt x="282" y="0"/>
                  </a:lnTo>
                  <a:lnTo>
                    <a:pt x="282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62"/>
            <p:cNvSpPr>
              <a:spLocks/>
            </p:cNvSpPr>
            <p:nvPr/>
          </p:nvSpPr>
          <p:spPr bwMode="auto">
            <a:xfrm>
              <a:off x="2208" y="1405"/>
              <a:ext cx="282" cy="149"/>
            </a:xfrm>
            <a:custGeom>
              <a:avLst/>
              <a:gdLst>
                <a:gd name="T0" fmla="*/ 0 w 282"/>
                <a:gd name="T1" fmla="*/ 0 h 149"/>
                <a:gd name="T2" fmla="*/ 282 w 282"/>
                <a:gd name="T3" fmla="*/ 0 h 149"/>
                <a:gd name="T4" fmla="*/ 282 w 282"/>
                <a:gd name="T5" fmla="*/ 149 h 149"/>
                <a:gd name="T6" fmla="*/ 0 w 282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49">
                  <a:moveTo>
                    <a:pt x="0" y="0"/>
                  </a:moveTo>
                  <a:lnTo>
                    <a:pt x="282" y="0"/>
                  </a:lnTo>
                  <a:lnTo>
                    <a:pt x="282" y="14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Rectangle 63"/>
            <p:cNvSpPr>
              <a:spLocks noChangeArrowheads="1"/>
            </p:cNvSpPr>
            <p:nvPr/>
          </p:nvSpPr>
          <p:spPr bwMode="auto">
            <a:xfrm>
              <a:off x="2042" y="1737"/>
              <a:ext cx="66" cy="33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45" name="Rectangle 64"/>
            <p:cNvSpPr>
              <a:spLocks noChangeArrowheads="1"/>
            </p:cNvSpPr>
            <p:nvPr/>
          </p:nvSpPr>
          <p:spPr bwMode="auto">
            <a:xfrm>
              <a:off x="2042" y="1737"/>
              <a:ext cx="66" cy="33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46" name="Text Box 65"/>
            <p:cNvSpPr txBox="1">
              <a:spLocks noChangeArrowheads="1"/>
            </p:cNvSpPr>
            <p:nvPr/>
          </p:nvSpPr>
          <p:spPr bwMode="auto">
            <a:xfrm>
              <a:off x="1429" y="1026"/>
              <a:ext cx="11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Clip rectangle</a:t>
              </a:r>
            </a:p>
          </p:txBody>
        </p:sp>
        <p:sp>
          <p:nvSpPr>
            <p:cNvPr id="30747" name="Line 66"/>
            <p:cNvSpPr>
              <a:spLocks noChangeShapeType="1"/>
            </p:cNvSpPr>
            <p:nvPr/>
          </p:nvSpPr>
          <p:spPr bwMode="auto">
            <a:xfrm flipH="1">
              <a:off x="1338" y="120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67"/>
            <p:cNvSpPr>
              <a:spLocks noChangeShapeType="1"/>
            </p:cNvSpPr>
            <p:nvPr/>
          </p:nvSpPr>
          <p:spPr bwMode="auto">
            <a:xfrm>
              <a:off x="1474" y="1706"/>
              <a:ext cx="3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68"/>
            <p:cNvSpPr>
              <a:spLocks noChangeShapeType="1"/>
            </p:cNvSpPr>
            <p:nvPr/>
          </p:nvSpPr>
          <p:spPr bwMode="auto">
            <a:xfrm>
              <a:off x="4195" y="1706"/>
              <a:ext cx="3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69"/>
            <p:cNvSpPr>
              <a:spLocks noChangeShapeType="1"/>
            </p:cNvSpPr>
            <p:nvPr/>
          </p:nvSpPr>
          <p:spPr bwMode="auto">
            <a:xfrm>
              <a:off x="2517" y="3158"/>
              <a:ext cx="3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The Sutherland-Hodgman</a:t>
            </a:r>
            <a:br>
              <a:rPr lang="en-US" altLang="ja-JP" sz="3400" smtClean="0"/>
            </a:br>
            <a:r>
              <a:rPr lang="en-US" altLang="ja-JP" sz="3400" smtClean="0"/>
              <a:t>Polygon-Clipping Algorithm</a:t>
            </a:r>
          </a:p>
        </p:txBody>
      </p:sp>
      <p:grpSp>
        <p:nvGrpSpPr>
          <p:cNvPr id="31747" name="Group 104"/>
          <p:cNvGrpSpPr>
            <a:grpSpLocks/>
          </p:cNvGrpSpPr>
          <p:nvPr/>
        </p:nvGrpSpPr>
        <p:grpSpPr bwMode="auto">
          <a:xfrm>
            <a:off x="1154113" y="1724025"/>
            <a:ext cx="7148512" cy="4225925"/>
            <a:chOff x="727" y="1086"/>
            <a:chExt cx="4503" cy="2662"/>
          </a:xfrm>
        </p:grpSpPr>
        <p:sp>
          <p:nvSpPr>
            <p:cNvPr id="31748" name="Freeform 9"/>
            <p:cNvSpPr>
              <a:spLocks/>
            </p:cNvSpPr>
            <p:nvPr/>
          </p:nvSpPr>
          <p:spPr bwMode="auto">
            <a:xfrm>
              <a:off x="1148" y="1086"/>
              <a:ext cx="1181" cy="1154"/>
            </a:xfrm>
            <a:custGeom>
              <a:avLst/>
              <a:gdLst>
                <a:gd name="T0" fmla="*/ 724 w 1181"/>
                <a:gd name="T1" fmla="*/ 597 h 1154"/>
                <a:gd name="T2" fmla="*/ 1181 w 1181"/>
                <a:gd name="T3" fmla="*/ 0 h 1154"/>
                <a:gd name="T4" fmla="*/ 0 w 1181"/>
                <a:gd name="T5" fmla="*/ 493 h 1154"/>
                <a:gd name="T6" fmla="*/ 1096 w 1181"/>
                <a:gd name="T7" fmla="*/ 1154 h 1154"/>
                <a:gd name="T8" fmla="*/ 729 w 1181"/>
                <a:gd name="T9" fmla="*/ 602 h 1154"/>
                <a:gd name="T10" fmla="*/ 724 w 1181"/>
                <a:gd name="T11" fmla="*/ 597 h 1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1" h="1154">
                  <a:moveTo>
                    <a:pt x="724" y="597"/>
                  </a:moveTo>
                  <a:lnTo>
                    <a:pt x="1181" y="0"/>
                  </a:lnTo>
                  <a:lnTo>
                    <a:pt x="0" y="493"/>
                  </a:lnTo>
                  <a:lnTo>
                    <a:pt x="1096" y="1154"/>
                  </a:lnTo>
                  <a:lnTo>
                    <a:pt x="729" y="602"/>
                  </a:lnTo>
                  <a:lnTo>
                    <a:pt x="724" y="597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9" name="Freeform 10"/>
            <p:cNvSpPr>
              <a:spLocks/>
            </p:cNvSpPr>
            <p:nvPr/>
          </p:nvSpPr>
          <p:spPr bwMode="auto">
            <a:xfrm>
              <a:off x="1148" y="1086"/>
              <a:ext cx="1181" cy="1154"/>
            </a:xfrm>
            <a:custGeom>
              <a:avLst/>
              <a:gdLst>
                <a:gd name="T0" fmla="*/ 724 w 1181"/>
                <a:gd name="T1" fmla="*/ 597 h 1154"/>
                <a:gd name="T2" fmla="*/ 1181 w 1181"/>
                <a:gd name="T3" fmla="*/ 0 h 1154"/>
                <a:gd name="T4" fmla="*/ 0 w 1181"/>
                <a:gd name="T5" fmla="*/ 493 h 1154"/>
                <a:gd name="T6" fmla="*/ 1096 w 1181"/>
                <a:gd name="T7" fmla="*/ 1154 h 1154"/>
                <a:gd name="T8" fmla="*/ 729 w 1181"/>
                <a:gd name="T9" fmla="*/ 602 h 1154"/>
                <a:gd name="T10" fmla="*/ 724 w 1181"/>
                <a:gd name="T11" fmla="*/ 597 h 1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1" h="1154">
                  <a:moveTo>
                    <a:pt x="724" y="597"/>
                  </a:moveTo>
                  <a:lnTo>
                    <a:pt x="1181" y="0"/>
                  </a:lnTo>
                  <a:lnTo>
                    <a:pt x="0" y="493"/>
                  </a:lnTo>
                  <a:lnTo>
                    <a:pt x="1096" y="1154"/>
                  </a:lnTo>
                  <a:lnTo>
                    <a:pt x="729" y="602"/>
                  </a:lnTo>
                  <a:lnTo>
                    <a:pt x="724" y="5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Rectangle 11"/>
            <p:cNvSpPr>
              <a:spLocks noChangeArrowheads="1"/>
            </p:cNvSpPr>
            <p:nvPr/>
          </p:nvSpPr>
          <p:spPr bwMode="auto">
            <a:xfrm>
              <a:off x="1357" y="1321"/>
              <a:ext cx="638" cy="63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51" name="Freeform 28"/>
            <p:cNvSpPr>
              <a:spLocks/>
            </p:cNvSpPr>
            <p:nvPr/>
          </p:nvSpPr>
          <p:spPr bwMode="auto">
            <a:xfrm>
              <a:off x="2714" y="1226"/>
              <a:ext cx="846" cy="864"/>
            </a:xfrm>
            <a:custGeom>
              <a:avLst/>
              <a:gdLst>
                <a:gd name="T0" fmla="*/ 724 w 846"/>
                <a:gd name="T1" fmla="*/ 457 h 864"/>
                <a:gd name="T2" fmla="*/ 846 w 846"/>
                <a:gd name="T3" fmla="*/ 294 h 864"/>
                <a:gd name="T4" fmla="*/ 842 w 846"/>
                <a:gd name="T5" fmla="*/ 0 h 864"/>
                <a:gd name="T6" fmla="*/ 0 w 846"/>
                <a:gd name="T7" fmla="*/ 353 h 864"/>
                <a:gd name="T8" fmla="*/ 846 w 846"/>
                <a:gd name="T9" fmla="*/ 864 h 864"/>
                <a:gd name="T10" fmla="*/ 842 w 846"/>
                <a:gd name="T11" fmla="*/ 638 h 864"/>
                <a:gd name="T12" fmla="*/ 729 w 846"/>
                <a:gd name="T13" fmla="*/ 462 h 864"/>
                <a:gd name="T14" fmla="*/ 724 w 846"/>
                <a:gd name="T15" fmla="*/ 457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6" h="864">
                  <a:moveTo>
                    <a:pt x="724" y="457"/>
                  </a:moveTo>
                  <a:lnTo>
                    <a:pt x="846" y="294"/>
                  </a:lnTo>
                  <a:lnTo>
                    <a:pt x="842" y="0"/>
                  </a:lnTo>
                  <a:lnTo>
                    <a:pt x="0" y="353"/>
                  </a:lnTo>
                  <a:lnTo>
                    <a:pt x="846" y="864"/>
                  </a:lnTo>
                  <a:lnTo>
                    <a:pt x="842" y="638"/>
                  </a:lnTo>
                  <a:lnTo>
                    <a:pt x="729" y="462"/>
                  </a:lnTo>
                  <a:lnTo>
                    <a:pt x="724" y="457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Freeform 29"/>
            <p:cNvSpPr>
              <a:spLocks/>
            </p:cNvSpPr>
            <p:nvPr/>
          </p:nvSpPr>
          <p:spPr bwMode="auto">
            <a:xfrm>
              <a:off x="2714" y="1226"/>
              <a:ext cx="846" cy="864"/>
            </a:xfrm>
            <a:custGeom>
              <a:avLst/>
              <a:gdLst>
                <a:gd name="T0" fmla="*/ 724 w 846"/>
                <a:gd name="T1" fmla="*/ 457 h 864"/>
                <a:gd name="T2" fmla="*/ 846 w 846"/>
                <a:gd name="T3" fmla="*/ 294 h 864"/>
                <a:gd name="T4" fmla="*/ 842 w 846"/>
                <a:gd name="T5" fmla="*/ 0 h 864"/>
                <a:gd name="T6" fmla="*/ 0 w 846"/>
                <a:gd name="T7" fmla="*/ 353 h 864"/>
                <a:gd name="T8" fmla="*/ 846 w 846"/>
                <a:gd name="T9" fmla="*/ 864 h 864"/>
                <a:gd name="T10" fmla="*/ 842 w 846"/>
                <a:gd name="T11" fmla="*/ 638 h 864"/>
                <a:gd name="T12" fmla="*/ 729 w 846"/>
                <a:gd name="T13" fmla="*/ 462 h 864"/>
                <a:gd name="T14" fmla="*/ 724 w 846"/>
                <a:gd name="T15" fmla="*/ 457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6" h="864">
                  <a:moveTo>
                    <a:pt x="724" y="457"/>
                  </a:moveTo>
                  <a:lnTo>
                    <a:pt x="846" y="294"/>
                  </a:lnTo>
                  <a:lnTo>
                    <a:pt x="842" y="0"/>
                  </a:lnTo>
                  <a:lnTo>
                    <a:pt x="0" y="353"/>
                  </a:lnTo>
                  <a:lnTo>
                    <a:pt x="846" y="864"/>
                  </a:lnTo>
                  <a:lnTo>
                    <a:pt x="842" y="638"/>
                  </a:lnTo>
                  <a:lnTo>
                    <a:pt x="729" y="462"/>
                  </a:lnTo>
                  <a:lnTo>
                    <a:pt x="724" y="4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Rectangle 30"/>
            <p:cNvSpPr>
              <a:spLocks noChangeArrowheads="1"/>
            </p:cNvSpPr>
            <p:nvPr/>
          </p:nvSpPr>
          <p:spPr bwMode="auto">
            <a:xfrm>
              <a:off x="2922" y="1321"/>
              <a:ext cx="638" cy="63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54" name="Line 51"/>
            <p:cNvSpPr>
              <a:spLocks noChangeShapeType="1"/>
            </p:cNvSpPr>
            <p:nvPr/>
          </p:nvSpPr>
          <p:spPr bwMode="auto">
            <a:xfrm flipV="1">
              <a:off x="3560" y="1099"/>
              <a:ext cx="1" cy="10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52"/>
            <p:cNvSpPr>
              <a:spLocks/>
            </p:cNvSpPr>
            <p:nvPr/>
          </p:nvSpPr>
          <p:spPr bwMode="auto">
            <a:xfrm>
              <a:off x="2913" y="2625"/>
              <a:ext cx="647" cy="733"/>
            </a:xfrm>
            <a:custGeom>
              <a:avLst/>
              <a:gdLst>
                <a:gd name="T0" fmla="*/ 521 w 647"/>
                <a:gd name="T1" fmla="*/ 461 h 733"/>
                <a:gd name="T2" fmla="*/ 647 w 647"/>
                <a:gd name="T3" fmla="*/ 298 h 733"/>
                <a:gd name="T4" fmla="*/ 643 w 647"/>
                <a:gd name="T5" fmla="*/ 0 h 733"/>
                <a:gd name="T6" fmla="*/ 5 w 647"/>
                <a:gd name="T7" fmla="*/ 271 h 733"/>
                <a:gd name="T8" fmla="*/ 0 w 647"/>
                <a:gd name="T9" fmla="*/ 479 h 733"/>
                <a:gd name="T10" fmla="*/ 421 w 647"/>
                <a:gd name="T11" fmla="*/ 733 h 733"/>
                <a:gd name="T12" fmla="*/ 643 w 647"/>
                <a:gd name="T13" fmla="*/ 733 h 733"/>
                <a:gd name="T14" fmla="*/ 643 w 647"/>
                <a:gd name="T15" fmla="*/ 642 h 733"/>
                <a:gd name="T16" fmla="*/ 525 w 647"/>
                <a:gd name="T17" fmla="*/ 466 h 733"/>
                <a:gd name="T18" fmla="*/ 521 w 647"/>
                <a:gd name="T19" fmla="*/ 461 h 7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7" h="733">
                  <a:moveTo>
                    <a:pt x="521" y="461"/>
                  </a:moveTo>
                  <a:lnTo>
                    <a:pt x="647" y="298"/>
                  </a:lnTo>
                  <a:lnTo>
                    <a:pt x="643" y="0"/>
                  </a:lnTo>
                  <a:lnTo>
                    <a:pt x="5" y="271"/>
                  </a:lnTo>
                  <a:lnTo>
                    <a:pt x="0" y="479"/>
                  </a:lnTo>
                  <a:lnTo>
                    <a:pt x="421" y="733"/>
                  </a:lnTo>
                  <a:lnTo>
                    <a:pt x="643" y="733"/>
                  </a:lnTo>
                  <a:lnTo>
                    <a:pt x="643" y="642"/>
                  </a:lnTo>
                  <a:lnTo>
                    <a:pt x="525" y="466"/>
                  </a:lnTo>
                  <a:lnTo>
                    <a:pt x="521" y="46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53"/>
            <p:cNvSpPr>
              <a:spLocks/>
            </p:cNvSpPr>
            <p:nvPr/>
          </p:nvSpPr>
          <p:spPr bwMode="auto">
            <a:xfrm>
              <a:off x="2913" y="2625"/>
              <a:ext cx="647" cy="733"/>
            </a:xfrm>
            <a:custGeom>
              <a:avLst/>
              <a:gdLst>
                <a:gd name="T0" fmla="*/ 521 w 647"/>
                <a:gd name="T1" fmla="*/ 461 h 733"/>
                <a:gd name="T2" fmla="*/ 647 w 647"/>
                <a:gd name="T3" fmla="*/ 298 h 733"/>
                <a:gd name="T4" fmla="*/ 643 w 647"/>
                <a:gd name="T5" fmla="*/ 0 h 733"/>
                <a:gd name="T6" fmla="*/ 5 w 647"/>
                <a:gd name="T7" fmla="*/ 271 h 733"/>
                <a:gd name="T8" fmla="*/ 0 w 647"/>
                <a:gd name="T9" fmla="*/ 479 h 733"/>
                <a:gd name="T10" fmla="*/ 421 w 647"/>
                <a:gd name="T11" fmla="*/ 733 h 733"/>
                <a:gd name="T12" fmla="*/ 643 w 647"/>
                <a:gd name="T13" fmla="*/ 733 h 733"/>
                <a:gd name="T14" fmla="*/ 643 w 647"/>
                <a:gd name="T15" fmla="*/ 642 h 733"/>
                <a:gd name="T16" fmla="*/ 525 w 647"/>
                <a:gd name="T17" fmla="*/ 466 h 733"/>
                <a:gd name="T18" fmla="*/ 521 w 647"/>
                <a:gd name="T19" fmla="*/ 461 h 7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7" h="733">
                  <a:moveTo>
                    <a:pt x="521" y="461"/>
                  </a:moveTo>
                  <a:lnTo>
                    <a:pt x="647" y="298"/>
                  </a:lnTo>
                  <a:lnTo>
                    <a:pt x="643" y="0"/>
                  </a:lnTo>
                  <a:lnTo>
                    <a:pt x="5" y="271"/>
                  </a:lnTo>
                  <a:lnTo>
                    <a:pt x="0" y="479"/>
                  </a:lnTo>
                  <a:lnTo>
                    <a:pt x="421" y="733"/>
                  </a:lnTo>
                  <a:lnTo>
                    <a:pt x="643" y="733"/>
                  </a:lnTo>
                  <a:lnTo>
                    <a:pt x="643" y="642"/>
                  </a:lnTo>
                  <a:lnTo>
                    <a:pt x="525" y="466"/>
                  </a:lnTo>
                  <a:lnTo>
                    <a:pt x="521" y="4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Rectangle 54"/>
            <p:cNvSpPr>
              <a:spLocks noChangeArrowheads="1"/>
            </p:cNvSpPr>
            <p:nvPr/>
          </p:nvSpPr>
          <p:spPr bwMode="auto">
            <a:xfrm>
              <a:off x="2922" y="2724"/>
              <a:ext cx="638" cy="63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58" name="Line 58"/>
            <p:cNvSpPr>
              <a:spLocks noChangeShapeType="1"/>
            </p:cNvSpPr>
            <p:nvPr/>
          </p:nvSpPr>
          <p:spPr bwMode="auto">
            <a:xfrm flipV="1">
              <a:off x="2918" y="2502"/>
              <a:ext cx="1" cy="10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59"/>
            <p:cNvSpPr>
              <a:spLocks/>
            </p:cNvSpPr>
            <p:nvPr/>
          </p:nvSpPr>
          <p:spPr bwMode="auto">
            <a:xfrm>
              <a:off x="1144" y="2625"/>
              <a:ext cx="846" cy="733"/>
            </a:xfrm>
            <a:custGeom>
              <a:avLst/>
              <a:gdLst>
                <a:gd name="T0" fmla="*/ 724 w 846"/>
                <a:gd name="T1" fmla="*/ 461 h 733"/>
                <a:gd name="T2" fmla="*/ 846 w 846"/>
                <a:gd name="T3" fmla="*/ 298 h 733"/>
                <a:gd name="T4" fmla="*/ 846 w 846"/>
                <a:gd name="T5" fmla="*/ 0 h 733"/>
                <a:gd name="T6" fmla="*/ 0 w 846"/>
                <a:gd name="T7" fmla="*/ 357 h 733"/>
                <a:gd name="T8" fmla="*/ 620 w 846"/>
                <a:gd name="T9" fmla="*/ 733 h 733"/>
                <a:gd name="T10" fmla="*/ 842 w 846"/>
                <a:gd name="T11" fmla="*/ 733 h 733"/>
                <a:gd name="T12" fmla="*/ 842 w 846"/>
                <a:gd name="T13" fmla="*/ 642 h 733"/>
                <a:gd name="T14" fmla="*/ 728 w 846"/>
                <a:gd name="T15" fmla="*/ 466 h 733"/>
                <a:gd name="T16" fmla="*/ 724 w 846"/>
                <a:gd name="T17" fmla="*/ 461 h 7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6" h="733">
                  <a:moveTo>
                    <a:pt x="724" y="461"/>
                  </a:moveTo>
                  <a:lnTo>
                    <a:pt x="846" y="298"/>
                  </a:lnTo>
                  <a:lnTo>
                    <a:pt x="846" y="0"/>
                  </a:lnTo>
                  <a:lnTo>
                    <a:pt x="0" y="357"/>
                  </a:lnTo>
                  <a:lnTo>
                    <a:pt x="620" y="733"/>
                  </a:lnTo>
                  <a:lnTo>
                    <a:pt x="842" y="733"/>
                  </a:lnTo>
                  <a:lnTo>
                    <a:pt x="842" y="642"/>
                  </a:lnTo>
                  <a:lnTo>
                    <a:pt x="728" y="466"/>
                  </a:lnTo>
                  <a:lnTo>
                    <a:pt x="724" y="46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60"/>
            <p:cNvSpPr>
              <a:spLocks/>
            </p:cNvSpPr>
            <p:nvPr/>
          </p:nvSpPr>
          <p:spPr bwMode="auto">
            <a:xfrm>
              <a:off x="1144" y="2625"/>
              <a:ext cx="846" cy="733"/>
            </a:xfrm>
            <a:custGeom>
              <a:avLst/>
              <a:gdLst>
                <a:gd name="T0" fmla="*/ 724 w 846"/>
                <a:gd name="T1" fmla="*/ 461 h 733"/>
                <a:gd name="T2" fmla="*/ 846 w 846"/>
                <a:gd name="T3" fmla="*/ 298 h 733"/>
                <a:gd name="T4" fmla="*/ 846 w 846"/>
                <a:gd name="T5" fmla="*/ 0 h 733"/>
                <a:gd name="T6" fmla="*/ 0 w 846"/>
                <a:gd name="T7" fmla="*/ 357 h 733"/>
                <a:gd name="T8" fmla="*/ 620 w 846"/>
                <a:gd name="T9" fmla="*/ 733 h 733"/>
                <a:gd name="T10" fmla="*/ 842 w 846"/>
                <a:gd name="T11" fmla="*/ 733 h 733"/>
                <a:gd name="T12" fmla="*/ 842 w 846"/>
                <a:gd name="T13" fmla="*/ 642 h 733"/>
                <a:gd name="T14" fmla="*/ 728 w 846"/>
                <a:gd name="T15" fmla="*/ 466 h 733"/>
                <a:gd name="T16" fmla="*/ 724 w 846"/>
                <a:gd name="T17" fmla="*/ 461 h 7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6" h="733">
                  <a:moveTo>
                    <a:pt x="724" y="461"/>
                  </a:moveTo>
                  <a:lnTo>
                    <a:pt x="846" y="298"/>
                  </a:lnTo>
                  <a:lnTo>
                    <a:pt x="846" y="0"/>
                  </a:lnTo>
                  <a:lnTo>
                    <a:pt x="0" y="357"/>
                  </a:lnTo>
                  <a:lnTo>
                    <a:pt x="620" y="733"/>
                  </a:lnTo>
                  <a:lnTo>
                    <a:pt x="842" y="733"/>
                  </a:lnTo>
                  <a:lnTo>
                    <a:pt x="842" y="642"/>
                  </a:lnTo>
                  <a:lnTo>
                    <a:pt x="728" y="466"/>
                  </a:lnTo>
                  <a:lnTo>
                    <a:pt x="724" y="4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Rectangle 61"/>
            <p:cNvSpPr>
              <a:spLocks noChangeArrowheads="1"/>
            </p:cNvSpPr>
            <p:nvPr/>
          </p:nvSpPr>
          <p:spPr bwMode="auto">
            <a:xfrm>
              <a:off x="1352" y="2724"/>
              <a:ext cx="638" cy="63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62" name="Line 83"/>
            <p:cNvSpPr>
              <a:spLocks noChangeShapeType="1"/>
            </p:cNvSpPr>
            <p:nvPr/>
          </p:nvSpPr>
          <p:spPr bwMode="auto">
            <a:xfrm>
              <a:off x="1099" y="3358"/>
              <a:ext cx="106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84"/>
            <p:cNvSpPr>
              <a:spLocks/>
            </p:cNvSpPr>
            <p:nvPr/>
          </p:nvSpPr>
          <p:spPr bwMode="auto">
            <a:xfrm>
              <a:off x="4461" y="2724"/>
              <a:ext cx="638" cy="634"/>
            </a:xfrm>
            <a:custGeom>
              <a:avLst/>
              <a:gdLst>
                <a:gd name="T0" fmla="*/ 511 w 638"/>
                <a:gd name="T1" fmla="*/ 362 h 634"/>
                <a:gd name="T2" fmla="*/ 638 w 638"/>
                <a:gd name="T3" fmla="*/ 199 h 634"/>
                <a:gd name="T4" fmla="*/ 638 w 638"/>
                <a:gd name="T5" fmla="*/ 77 h 634"/>
                <a:gd name="T6" fmla="*/ 633 w 638"/>
                <a:gd name="T7" fmla="*/ 0 h 634"/>
                <a:gd name="T8" fmla="*/ 398 w 638"/>
                <a:gd name="T9" fmla="*/ 0 h 634"/>
                <a:gd name="T10" fmla="*/ 0 w 638"/>
                <a:gd name="T11" fmla="*/ 168 h 634"/>
                <a:gd name="T12" fmla="*/ 0 w 638"/>
                <a:gd name="T13" fmla="*/ 385 h 634"/>
                <a:gd name="T14" fmla="*/ 411 w 638"/>
                <a:gd name="T15" fmla="*/ 634 h 634"/>
                <a:gd name="T16" fmla="*/ 633 w 638"/>
                <a:gd name="T17" fmla="*/ 634 h 634"/>
                <a:gd name="T18" fmla="*/ 633 w 638"/>
                <a:gd name="T19" fmla="*/ 543 h 634"/>
                <a:gd name="T20" fmla="*/ 516 w 638"/>
                <a:gd name="T21" fmla="*/ 367 h 634"/>
                <a:gd name="T22" fmla="*/ 511 w 638"/>
                <a:gd name="T23" fmla="*/ 362 h 634"/>
                <a:gd name="T24" fmla="*/ 511 w 638"/>
                <a:gd name="T25" fmla="*/ 362 h 6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8" h="634">
                  <a:moveTo>
                    <a:pt x="511" y="362"/>
                  </a:moveTo>
                  <a:lnTo>
                    <a:pt x="638" y="199"/>
                  </a:lnTo>
                  <a:lnTo>
                    <a:pt x="638" y="77"/>
                  </a:lnTo>
                  <a:lnTo>
                    <a:pt x="633" y="0"/>
                  </a:lnTo>
                  <a:lnTo>
                    <a:pt x="398" y="0"/>
                  </a:lnTo>
                  <a:lnTo>
                    <a:pt x="0" y="168"/>
                  </a:lnTo>
                  <a:lnTo>
                    <a:pt x="0" y="385"/>
                  </a:lnTo>
                  <a:lnTo>
                    <a:pt x="411" y="634"/>
                  </a:lnTo>
                  <a:lnTo>
                    <a:pt x="633" y="634"/>
                  </a:lnTo>
                  <a:lnTo>
                    <a:pt x="633" y="543"/>
                  </a:lnTo>
                  <a:lnTo>
                    <a:pt x="516" y="367"/>
                  </a:lnTo>
                  <a:lnTo>
                    <a:pt x="511" y="36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85"/>
            <p:cNvSpPr>
              <a:spLocks noChangeShapeType="1"/>
            </p:cNvSpPr>
            <p:nvPr/>
          </p:nvSpPr>
          <p:spPr bwMode="auto">
            <a:xfrm flipV="1">
              <a:off x="4972" y="2923"/>
              <a:ext cx="127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86"/>
            <p:cNvSpPr>
              <a:spLocks noChangeShapeType="1"/>
            </p:cNvSpPr>
            <p:nvPr/>
          </p:nvSpPr>
          <p:spPr bwMode="auto">
            <a:xfrm flipH="1" flipV="1">
              <a:off x="5094" y="2724"/>
              <a:ext cx="5" cy="7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87"/>
            <p:cNvSpPr>
              <a:spLocks noChangeShapeType="1"/>
            </p:cNvSpPr>
            <p:nvPr/>
          </p:nvSpPr>
          <p:spPr bwMode="auto">
            <a:xfrm flipH="1">
              <a:off x="4461" y="2724"/>
              <a:ext cx="398" cy="16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88"/>
            <p:cNvSpPr>
              <a:spLocks noChangeShapeType="1"/>
            </p:cNvSpPr>
            <p:nvPr/>
          </p:nvSpPr>
          <p:spPr bwMode="auto">
            <a:xfrm>
              <a:off x="4461" y="3109"/>
              <a:ext cx="411" cy="2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89"/>
            <p:cNvSpPr>
              <a:spLocks noChangeShapeType="1"/>
            </p:cNvSpPr>
            <p:nvPr/>
          </p:nvSpPr>
          <p:spPr bwMode="auto">
            <a:xfrm>
              <a:off x="4872" y="3358"/>
              <a:ext cx="22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90"/>
            <p:cNvSpPr>
              <a:spLocks noChangeShapeType="1"/>
            </p:cNvSpPr>
            <p:nvPr/>
          </p:nvSpPr>
          <p:spPr bwMode="auto">
            <a:xfrm flipV="1">
              <a:off x="5094" y="3267"/>
              <a:ext cx="1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Line 91"/>
            <p:cNvSpPr>
              <a:spLocks noChangeShapeType="1"/>
            </p:cNvSpPr>
            <p:nvPr/>
          </p:nvSpPr>
          <p:spPr bwMode="auto">
            <a:xfrm flipH="1" flipV="1">
              <a:off x="4977" y="3091"/>
              <a:ext cx="117" cy="17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92"/>
            <p:cNvSpPr>
              <a:spLocks noChangeShapeType="1"/>
            </p:cNvSpPr>
            <p:nvPr/>
          </p:nvSpPr>
          <p:spPr bwMode="auto">
            <a:xfrm flipH="1" flipV="1">
              <a:off x="4972" y="3086"/>
              <a:ext cx="5" cy="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Rectangle 93"/>
            <p:cNvSpPr>
              <a:spLocks noChangeArrowheads="1"/>
            </p:cNvSpPr>
            <p:nvPr/>
          </p:nvSpPr>
          <p:spPr bwMode="auto">
            <a:xfrm>
              <a:off x="4461" y="2724"/>
              <a:ext cx="638" cy="63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73" name="Line 97"/>
            <p:cNvSpPr>
              <a:spLocks noChangeShapeType="1"/>
            </p:cNvSpPr>
            <p:nvPr/>
          </p:nvSpPr>
          <p:spPr bwMode="auto">
            <a:xfrm flipH="1">
              <a:off x="4162" y="2724"/>
              <a:ext cx="106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Text Box 99"/>
            <p:cNvSpPr txBox="1">
              <a:spLocks noChangeArrowheads="1"/>
            </p:cNvSpPr>
            <p:nvPr/>
          </p:nvSpPr>
          <p:spPr bwMode="auto">
            <a:xfrm>
              <a:off x="727" y="1113"/>
              <a:ext cx="11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Clip rectangle</a:t>
              </a:r>
            </a:p>
          </p:txBody>
        </p:sp>
        <p:sp>
          <p:nvSpPr>
            <p:cNvPr id="31775" name="Text Box 100"/>
            <p:cNvSpPr txBox="1">
              <a:spLocks noChangeArrowheads="1"/>
            </p:cNvSpPr>
            <p:nvPr/>
          </p:nvSpPr>
          <p:spPr bwMode="auto">
            <a:xfrm>
              <a:off x="3515" y="1389"/>
              <a:ext cx="79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Right clip</a:t>
              </a:r>
              <a:br>
                <a:rPr lang="en-US" altLang="ja-JP"/>
              </a:br>
              <a:r>
                <a:rPr lang="en-US" altLang="ja-JP"/>
                <a:t>boundary</a:t>
              </a:r>
            </a:p>
          </p:txBody>
        </p:sp>
        <p:sp>
          <p:nvSpPr>
            <p:cNvPr id="31776" name="Text Box 101"/>
            <p:cNvSpPr txBox="1">
              <a:spLocks noChangeArrowheads="1"/>
            </p:cNvSpPr>
            <p:nvPr/>
          </p:nvSpPr>
          <p:spPr bwMode="auto">
            <a:xfrm>
              <a:off x="1202" y="3344"/>
              <a:ext cx="93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Bottom clip</a:t>
              </a:r>
              <a:br>
                <a:rPr lang="en-US" altLang="ja-JP"/>
              </a:br>
              <a:r>
                <a:rPr lang="en-US" altLang="ja-JP"/>
                <a:t>boundary</a:t>
              </a:r>
            </a:p>
          </p:txBody>
        </p:sp>
        <p:sp>
          <p:nvSpPr>
            <p:cNvPr id="31777" name="Text Box 102"/>
            <p:cNvSpPr txBox="1">
              <a:spLocks noChangeArrowheads="1"/>
            </p:cNvSpPr>
            <p:nvPr/>
          </p:nvSpPr>
          <p:spPr bwMode="auto">
            <a:xfrm>
              <a:off x="2899" y="3339"/>
              <a:ext cx="79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Left clip</a:t>
              </a:r>
              <a:br>
                <a:rPr lang="en-US" altLang="ja-JP"/>
              </a:br>
              <a:r>
                <a:rPr lang="en-US" altLang="ja-JP"/>
                <a:t>boundary</a:t>
              </a:r>
            </a:p>
          </p:txBody>
        </p:sp>
        <p:sp>
          <p:nvSpPr>
            <p:cNvPr id="31778" name="Text Box 103"/>
            <p:cNvSpPr txBox="1">
              <a:spLocks noChangeArrowheads="1"/>
            </p:cNvSpPr>
            <p:nvPr/>
          </p:nvSpPr>
          <p:spPr bwMode="auto">
            <a:xfrm>
              <a:off x="4377" y="2341"/>
              <a:ext cx="79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Top clip</a:t>
              </a:r>
              <a:br>
                <a:rPr lang="en-US" altLang="ja-JP"/>
              </a:br>
              <a:r>
                <a:rPr lang="en-US" altLang="ja-JP"/>
                <a:t>boundary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Antialiasing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204864"/>
            <a:ext cx="2628000" cy="3194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204864"/>
            <a:ext cx="2603500" cy="31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85" b="98175" l="3377" r="32468">
                        <a14:foregroundMark x1="7792" y1="36131" x2="10130" y2="41241"/>
                      </a14:backgroundRemoval>
                    </a14:imgEffect>
                  </a14:imgLayer>
                </a14:imgProps>
              </a:ext>
            </a:extLst>
          </a:blip>
          <a:srcRect r="65477"/>
          <a:stretch/>
        </p:blipFill>
        <p:spPr>
          <a:xfrm>
            <a:off x="899592" y="2060848"/>
            <a:ext cx="1688014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Jagged Edges</a:t>
            </a:r>
          </a:p>
        </p:txBody>
      </p:sp>
      <p:grpSp>
        <p:nvGrpSpPr>
          <p:cNvPr id="33795" name="Group 2101"/>
          <p:cNvGrpSpPr>
            <a:grpSpLocks/>
          </p:cNvGrpSpPr>
          <p:nvPr/>
        </p:nvGrpSpPr>
        <p:grpSpPr bwMode="auto">
          <a:xfrm>
            <a:off x="2871811" y="2662429"/>
            <a:ext cx="5329238" cy="2072300"/>
            <a:chOff x="476" y="1389"/>
            <a:chExt cx="4899" cy="1905"/>
          </a:xfrm>
        </p:grpSpPr>
        <p:grpSp>
          <p:nvGrpSpPr>
            <p:cNvPr id="33796" name="Group 1336"/>
            <p:cNvGrpSpPr>
              <a:grpSpLocks/>
            </p:cNvGrpSpPr>
            <p:nvPr/>
          </p:nvGrpSpPr>
          <p:grpSpPr bwMode="auto">
            <a:xfrm>
              <a:off x="476" y="1389"/>
              <a:ext cx="2314" cy="1905"/>
              <a:chOff x="476" y="1389"/>
              <a:chExt cx="2314" cy="1905"/>
            </a:xfrm>
          </p:grpSpPr>
          <p:sp>
            <p:nvSpPr>
              <p:cNvPr id="33904" name="Line 1282"/>
              <p:cNvSpPr>
                <a:spLocks noChangeShapeType="1"/>
              </p:cNvSpPr>
              <p:nvPr/>
            </p:nvSpPr>
            <p:spPr bwMode="auto">
              <a:xfrm>
                <a:off x="521" y="3067"/>
                <a:ext cx="22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5" name="Line 1283"/>
              <p:cNvSpPr>
                <a:spLocks noChangeShapeType="1"/>
              </p:cNvSpPr>
              <p:nvPr/>
            </p:nvSpPr>
            <p:spPr bwMode="auto">
              <a:xfrm>
                <a:off x="521" y="2704"/>
                <a:ext cx="22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6" name="Line 1284"/>
              <p:cNvSpPr>
                <a:spLocks noChangeShapeType="1"/>
              </p:cNvSpPr>
              <p:nvPr/>
            </p:nvSpPr>
            <p:spPr bwMode="auto">
              <a:xfrm>
                <a:off x="521" y="2341"/>
                <a:ext cx="21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7" name="Line 1285"/>
              <p:cNvSpPr>
                <a:spLocks noChangeShapeType="1"/>
              </p:cNvSpPr>
              <p:nvPr/>
            </p:nvSpPr>
            <p:spPr bwMode="auto">
              <a:xfrm>
                <a:off x="521" y="1979"/>
                <a:ext cx="22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" name="Line 1286"/>
              <p:cNvSpPr>
                <a:spLocks noChangeShapeType="1"/>
              </p:cNvSpPr>
              <p:nvPr/>
            </p:nvSpPr>
            <p:spPr bwMode="auto">
              <a:xfrm>
                <a:off x="521" y="1616"/>
                <a:ext cx="22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" name="Line 1287"/>
              <p:cNvSpPr>
                <a:spLocks noChangeShapeType="1"/>
              </p:cNvSpPr>
              <p:nvPr/>
            </p:nvSpPr>
            <p:spPr bwMode="auto">
              <a:xfrm>
                <a:off x="748" y="1389"/>
                <a:ext cx="0" cy="1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0" name="Line 1288"/>
              <p:cNvSpPr>
                <a:spLocks noChangeShapeType="1"/>
              </p:cNvSpPr>
              <p:nvPr/>
            </p:nvSpPr>
            <p:spPr bwMode="auto">
              <a:xfrm>
                <a:off x="1111" y="1389"/>
                <a:ext cx="0" cy="1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1" name="Line 1289"/>
              <p:cNvSpPr>
                <a:spLocks noChangeShapeType="1"/>
              </p:cNvSpPr>
              <p:nvPr/>
            </p:nvSpPr>
            <p:spPr bwMode="auto">
              <a:xfrm>
                <a:off x="1474" y="1389"/>
                <a:ext cx="0" cy="1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2" name="Line 1290"/>
              <p:cNvSpPr>
                <a:spLocks noChangeShapeType="1"/>
              </p:cNvSpPr>
              <p:nvPr/>
            </p:nvSpPr>
            <p:spPr bwMode="auto">
              <a:xfrm>
                <a:off x="1837" y="1389"/>
                <a:ext cx="0" cy="1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3" name="Line 1291"/>
              <p:cNvSpPr>
                <a:spLocks noChangeShapeType="1"/>
              </p:cNvSpPr>
              <p:nvPr/>
            </p:nvSpPr>
            <p:spPr bwMode="auto">
              <a:xfrm>
                <a:off x="2200" y="1389"/>
                <a:ext cx="0" cy="1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4" name="Line 1292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0" cy="1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5" name="Oval 1293"/>
              <p:cNvSpPr>
                <a:spLocks noChangeArrowheads="1"/>
              </p:cNvSpPr>
              <p:nvPr/>
            </p:nvSpPr>
            <p:spPr bwMode="auto">
              <a:xfrm>
                <a:off x="2381" y="2886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16" name="Oval 1294"/>
              <p:cNvSpPr>
                <a:spLocks noChangeArrowheads="1"/>
              </p:cNvSpPr>
              <p:nvPr/>
            </p:nvSpPr>
            <p:spPr bwMode="auto">
              <a:xfrm>
                <a:off x="2018" y="2886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17" name="Oval 1295"/>
              <p:cNvSpPr>
                <a:spLocks noChangeArrowheads="1"/>
              </p:cNvSpPr>
              <p:nvPr/>
            </p:nvSpPr>
            <p:spPr bwMode="auto">
              <a:xfrm>
                <a:off x="1655" y="2886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18" name="Oval 1296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19" name="Oval 1297"/>
              <p:cNvSpPr>
                <a:spLocks noChangeArrowheads="1"/>
              </p:cNvSpPr>
              <p:nvPr/>
            </p:nvSpPr>
            <p:spPr bwMode="auto">
              <a:xfrm>
                <a:off x="567" y="2886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20" name="Oval 1298"/>
              <p:cNvSpPr>
                <a:spLocks noChangeArrowheads="1"/>
              </p:cNvSpPr>
              <p:nvPr/>
            </p:nvSpPr>
            <p:spPr bwMode="auto">
              <a:xfrm>
                <a:off x="930" y="2886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21" name="Oval 1300"/>
              <p:cNvSpPr>
                <a:spLocks noChangeArrowheads="1"/>
              </p:cNvSpPr>
              <p:nvPr/>
            </p:nvSpPr>
            <p:spPr bwMode="auto">
              <a:xfrm>
                <a:off x="2381" y="2523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22" name="Oval 1301"/>
              <p:cNvSpPr>
                <a:spLocks noChangeArrowheads="1"/>
              </p:cNvSpPr>
              <p:nvPr/>
            </p:nvSpPr>
            <p:spPr bwMode="auto">
              <a:xfrm>
                <a:off x="2018" y="2523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23" name="Oval 1302"/>
              <p:cNvSpPr>
                <a:spLocks noChangeArrowheads="1"/>
              </p:cNvSpPr>
              <p:nvPr/>
            </p:nvSpPr>
            <p:spPr bwMode="auto">
              <a:xfrm>
                <a:off x="1655" y="2523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24" name="Oval 1303"/>
              <p:cNvSpPr>
                <a:spLocks noChangeArrowheads="1"/>
              </p:cNvSpPr>
              <p:nvPr/>
            </p:nvSpPr>
            <p:spPr bwMode="auto">
              <a:xfrm>
                <a:off x="1292" y="2523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25" name="Oval 1304"/>
              <p:cNvSpPr>
                <a:spLocks noChangeArrowheads="1"/>
              </p:cNvSpPr>
              <p:nvPr/>
            </p:nvSpPr>
            <p:spPr bwMode="auto">
              <a:xfrm>
                <a:off x="930" y="2523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26" name="Oval 1305"/>
              <p:cNvSpPr>
                <a:spLocks noChangeArrowheads="1"/>
              </p:cNvSpPr>
              <p:nvPr/>
            </p:nvSpPr>
            <p:spPr bwMode="auto">
              <a:xfrm>
                <a:off x="567" y="2523"/>
                <a:ext cx="363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27" name="Line 1306"/>
              <p:cNvSpPr>
                <a:spLocks noChangeShapeType="1"/>
              </p:cNvSpPr>
              <p:nvPr/>
            </p:nvSpPr>
            <p:spPr bwMode="auto">
              <a:xfrm>
                <a:off x="521" y="2341"/>
                <a:ext cx="22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8" name="Oval 1307"/>
              <p:cNvSpPr>
                <a:spLocks noChangeArrowheads="1"/>
              </p:cNvSpPr>
              <p:nvPr/>
            </p:nvSpPr>
            <p:spPr bwMode="auto">
              <a:xfrm>
                <a:off x="2381" y="2160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29" name="Oval 1308"/>
              <p:cNvSpPr>
                <a:spLocks noChangeArrowheads="1"/>
              </p:cNvSpPr>
              <p:nvPr/>
            </p:nvSpPr>
            <p:spPr bwMode="auto">
              <a:xfrm>
                <a:off x="2018" y="2160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30" name="Oval 1309"/>
              <p:cNvSpPr>
                <a:spLocks noChangeArrowheads="1"/>
              </p:cNvSpPr>
              <p:nvPr/>
            </p:nvSpPr>
            <p:spPr bwMode="auto">
              <a:xfrm>
                <a:off x="1655" y="2160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31" name="Oval 1310"/>
              <p:cNvSpPr>
                <a:spLocks noChangeArrowheads="1"/>
              </p:cNvSpPr>
              <p:nvPr/>
            </p:nvSpPr>
            <p:spPr bwMode="auto">
              <a:xfrm>
                <a:off x="1292" y="2160"/>
                <a:ext cx="363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32" name="Oval 1311"/>
              <p:cNvSpPr>
                <a:spLocks noChangeArrowheads="1"/>
              </p:cNvSpPr>
              <p:nvPr/>
            </p:nvSpPr>
            <p:spPr bwMode="auto">
              <a:xfrm>
                <a:off x="567" y="2160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33" name="Oval 1312"/>
              <p:cNvSpPr>
                <a:spLocks noChangeArrowheads="1"/>
              </p:cNvSpPr>
              <p:nvPr/>
            </p:nvSpPr>
            <p:spPr bwMode="auto">
              <a:xfrm>
                <a:off x="930" y="2160"/>
                <a:ext cx="363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34" name="Oval 1320"/>
              <p:cNvSpPr>
                <a:spLocks noChangeArrowheads="1"/>
              </p:cNvSpPr>
              <p:nvPr/>
            </p:nvSpPr>
            <p:spPr bwMode="auto">
              <a:xfrm>
                <a:off x="2381" y="1797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35" name="Oval 1321"/>
              <p:cNvSpPr>
                <a:spLocks noChangeArrowheads="1"/>
              </p:cNvSpPr>
              <p:nvPr/>
            </p:nvSpPr>
            <p:spPr bwMode="auto">
              <a:xfrm>
                <a:off x="2018" y="1797"/>
                <a:ext cx="363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36" name="Oval 1322"/>
              <p:cNvSpPr>
                <a:spLocks noChangeArrowheads="1"/>
              </p:cNvSpPr>
              <p:nvPr/>
            </p:nvSpPr>
            <p:spPr bwMode="auto">
              <a:xfrm>
                <a:off x="1655" y="1797"/>
                <a:ext cx="363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37" name="Oval 1323"/>
              <p:cNvSpPr>
                <a:spLocks noChangeArrowheads="1"/>
              </p:cNvSpPr>
              <p:nvPr/>
            </p:nvSpPr>
            <p:spPr bwMode="auto">
              <a:xfrm>
                <a:off x="1292" y="1797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38" name="Oval 1324"/>
              <p:cNvSpPr>
                <a:spLocks noChangeArrowheads="1"/>
              </p:cNvSpPr>
              <p:nvPr/>
            </p:nvSpPr>
            <p:spPr bwMode="auto">
              <a:xfrm>
                <a:off x="567" y="1797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39" name="Oval 1325"/>
              <p:cNvSpPr>
                <a:spLocks noChangeArrowheads="1"/>
              </p:cNvSpPr>
              <p:nvPr/>
            </p:nvSpPr>
            <p:spPr bwMode="auto">
              <a:xfrm>
                <a:off x="930" y="1797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40" name="Oval 1326"/>
              <p:cNvSpPr>
                <a:spLocks noChangeArrowheads="1"/>
              </p:cNvSpPr>
              <p:nvPr/>
            </p:nvSpPr>
            <p:spPr bwMode="auto">
              <a:xfrm>
                <a:off x="2381" y="1434"/>
                <a:ext cx="363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41" name="Oval 1327"/>
              <p:cNvSpPr>
                <a:spLocks noChangeArrowheads="1"/>
              </p:cNvSpPr>
              <p:nvPr/>
            </p:nvSpPr>
            <p:spPr bwMode="auto">
              <a:xfrm>
                <a:off x="2018" y="1434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42" name="Oval 1328"/>
              <p:cNvSpPr>
                <a:spLocks noChangeArrowheads="1"/>
              </p:cNvSpPr>
              <p:nvPr/>
            </p:nvSpPr>
            <p:spPr bwMode="auto">
              <a:xfrm>
                <a:off x="1655" y="1434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43" name="Oval 1329"/>
              <p:cNvSpPr>
                <a:spLocks noChangeArrowheads="1"/>
              </p:cNvSpPr>
              <p:nvPr/>
            </p:nvSpPr>
            <p:spPr bwMode="auto">
              <a:xfrm>
                <a:off x="1292" y="1434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44" name="Oval 1330"/>
              <p:cNvSpPr>
                <a:spLocks noChangeArrowheads="1"/>
              </p:cNvSpPr>
              <p:nvPr/>
            </p:nvSpPr>
            <p:spPr bwMode="auto">
              <a:xfrm>
                <a:off x="567" y="1434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45" name="Oval 1331"/>
              <p:cNvSpPr>
                <a:spLocks noChangeArrowheads="1"/>
              </p:cNvSpPr>
              <p:nvPr/>
            </p:nvSpPr>
            <p:spPr bwMode="auto">
              <a:xfrm>
                <a:off x="930" y="1434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46" name="Line 1333"/>
              <p:cNvSpPr>
                <a:spLocks noChangeShapeType="1"/>
              </p:cNvSpPr>
              <p:nvPr/>
            </p:nvSpPr>
            <p:spPr bwMode="auto">
              <a:xfrm flipV="1">
                <a:off x="476" y="1661"/>
                <a:ext cx="2268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7" name="Line 1334"/>
              <p:cNvSpPr>
                <a:spLocks noChangeShapeType="1"/>
              </p:cNvSpPr>
              <p:nvPr/>
            </p:nvSpPr>
            <p:spPr bwMode="auto">
              <a:xfrm flipV="1">
                <a:off x="476" y="1684"/>
                <a:ext cx="2268" cy="99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8" name="Line 1335"/>
              <p:cNvSpPr>
                <a:spLocks noChangeShapeType="1"/>
              </p:cNvSpPr>
              <p:nvPr/>
            </p:nvSpPr>
            <p:spPr bwMode="auto">
              <a:xfrm flipV="1">
                <a:off x="476" y="1639"/>
                <a:ext cx="2268" cy="99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797" name="Group 2100"/>
            <p:cNvGrpSpPr>
              <a:grpSpLocks/>
            </p:cNvGrpSpPr>
            <p:nvPr/>
          </p:nvGrpSpPr>
          <p:grpSpPr bwMode="auto">
            <a:xfrm>
              <a:off x="2925" y="1706"/>
              <a:ext cx="2450" cy="1361"/>
              <a:chOff x="3061" y="1570"/>
              <a:chExt cx="2450" cy="1361"/>
            </a:xfrm>
          </p:grpSpPr>
          <p:sp>
            <p:nvSpPr>
              <p:cNvPr id="33798" name="Line 2011"/>
              <p:cNvSpPr>
                <a:spLocks noChangeShapeType="1"/>
              </p:cNvSpPr>
              <p:nvPr/>
            </p:nvSpPr>
            <p:spPr bwMode="auto">
              <a:xfrm flipH="1" flipV="1">
                <a:off x="5284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9" name="Line 1992"/>
              <p:cNvSpPr>
                <a:spLocks noChangeShapeType="1"/>
              </p:cNvSpPr>
              <p:nvPr/>
            </p:nvSpPr>
            <p:spPr bwMode="auto">
              <a:xfrm>
                <a:off x="3107" y="2795"/>
                <a:ext cx="23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0" name="Line 1993"/>
              <p:cNvSpPr>
                <a:spLocks noChangeShapeType="1"/>
              </p:cNvSpPr>
              <p:nvPr/>
            </p:nvSpPr>
            <p:spPr bwMode="auto">
              <a:xfrm>
                <a:off x="3107" y="2614"/>
                <a:ext cx="23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1" name="Line 1994"/>
              <p:cNvSpPr>
                <a:spLocks noChangeShapeType="1"/>
              </p:cNvSpPr>
              <p:nvPr/>
            </p:nvSpPr>
            <p:spPr bwMode="auto">
              <a:xfrm>
                <a:off x="3107" y="2432"/>
                <a:ext cx="23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2" name="Line 1995"/>
              <p:cNvSpPr>
                <a:spLocks noChangeShapeType="1"/>
              </p:cNvSpPr>
              <p:nvPr/>
            </p:nvSpPr>
            <p:spPr bwMode="auto">
              <a:xfrm>
                <a:off x="3107" y="2251"/>
                <a:ext cx="23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" name="Line 1996"/>
              <p:cNvSpPr>
                <a:spLocks noChangeShapeType="1"/>
              </p:cNvSpPr>
              <p:nvPr/>
            </p:nvSpPr>
            <p:spPr bwMode="auto">
              <a:xfrm>
                <a:off x="3107" y="2069"/>
                <a:ext cx="23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" name="Line 1997"/>
              <p:cNvSpPr>
                <a:spLocks noChangeShapeType="1"/>
              </p:cNvSpPr>
              <p:nvPr/>
            </p:nvSpPr>
            <p:spPr bwMode="auto">
              <a:xfrm>
                <a:off x="3107" y="1888"/>
                <a:ext cx="23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5" name="Line 1999"/>
              <p:cNvSpPr>
                <a:spLocks noChangeShapeType="1"/>
              </p:cNvSpPr>
              <p:nvPr/>
            </p:nvSpPr>
            <p:spPr bwMode="auto">
              <a:xfrm>
                <a:off x="3107" y="1706"/>
                <a:ext cx="23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6" name="Line 2000"/>
              <p:cNvSpPr>
                <a:spLocks noChangeShapeType="1"/>
              </p:cNvSpPr>
              <p:nvPr/>
            </p:nvSpPr>
            <p:spPr bwMode="auto">
              <a:xfrm flipH="1" flipV="1">
                <a:off x="3288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7" name="Line 2001"/>
              <p:cNvSpPr>
                <a:spLocks noChangeShapeType="1"/>
              </p:cNvSpPr>
              <p:nvPr/>
            </p:nvSpPr>
            <p:spPr bwMode="auto">
              <a:xfrm flipH="1" flipV="1">
                <a:off x="3470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8" name="Line 2002"/>
              <p:cNvSpPr>
                <a:spLocks noChangeShapeType="1"/>
              </p:cNvSpPr>
              <p:nvPr/>
            </p:nvSpPr>
            <p:spPr bwMode="auto">
              <a:xfrm flipH="1" flipV="1">
                <a:off x="3651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9" name="Line 2003"/>
              <p:cNvSpPr>
                <a:spLocks noChangeShapeType="1"/>
              </p:cNvSpPr>
              <p:nvPr/>
            </p:nvSpPr>
            <p:spPr bwMode="auto">
              <a:xfrm flipH="1" flipV="1">
                <a:off x="3833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0" name="Line 2004"/>
              <p:cNvSpPr>
                <a:spLocks noChangeShapeType="1"/>
              </p:cNvSpPr>
              <p:nvPr/>
            </p:nvSpPr>
            <p:spPr bwMode="auto">
              <a:xfrm flipH="1" flipV="1">
                <a:off x="4014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1" name="Line 2005"/>
              <p:cNvSpPr>
                <a:spLocks noChangeShapeType="1"/>
              </p:cNvSpPr>
              <p:nvPr/>
            </p:nvSpPr>
            <p:spPr bwMode="auto">
              <a:xfrm flipH="1" flipV="1">
                <a:off x="4195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2" name="Line 2006"/>
              <p:cNvSpPr>
                <a:spLocks noChangeShapeType="1"/>
              </p:cNvSpPr>
              <p:nvPr/>
            </p:nvSpPr>
            <p:spPr bwMode="auto">
              <a:xfrm flipH="1" flipV="1">
                <a:off x="4377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3" name="Line 2007"/>
              <p:cNvSpPr>
                <a:spLocks noChangeShapeType="1"/>
              </p:cNvSpPr>
              <p:nvPr/>
            </p:nvSpPr>
            <p:spPr bwMode="auto">
              <a:xfrm flipH="1" flipV="1">
                <a:off x="4558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Line 2008"/>
              <p:cNvSpPr>
                <a:spLocks noChangeShapeType="1"/>
              </p:cNvSpPr>
              <p:nvPr/>
            </p:nvSpPr>
            <p:spPr bwMode="auto">
              <a:xfrm flipH="1" flipV="1">
                <a:off x="4740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5" name="Line 2009"/>
              <p:cNvSpPr>
                <a:spLocks noChangeShapeType="1"/>
              </p:cNvSpPr>
              <p:nvPr/>
            </p:nvSpPr>
            <p:spPr bwMode="auto">
              <a:xfrm flipH="1" flipV="1">
                <a:off x="4921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6" name="Line 2010"/>
              <p:cNvSpPr>
                <a:spLocks noChangeShapeType="1"/>
              </p:cNvSpPr>
              <p:nvPr/>
            </p:nvSpPr>
            <p:spPr bwMode="auto">
              <a:xfrm flipH="1" flipV="1">
                <a:off x="5103" y="1570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7" name="Oval 2012"/>
              <p:cNvSpPr>
                <a:spLocks noChangeArrowheads="1"/>
              </p:cNvSpPr>
              <p:nvPr/>
            </p:nvSpPr>
            <p:spPr bwMode="auto">
              <a:xfrm>
                <a:off x="3198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18" name="Oval 2013"/>
              <p:cNvSpPr>
                <a:spLocks noChangeArrowheads="1"/>
              </p:cNvSpPr>
              <p:nvPr/>
            </p:nvSpPr>
            <p:spPr bwMode="auto">
              <a:xfrm>
                <a:off x="3379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19" name="Oval 2014"/>
              <p:cNvSpPr>
                <a:spLocks noChangeArrowheads="1"/>
              </p:cNvSpPr>
              <p:nvPr/>
            </p:nvSpPr>
            <p:spPr bwMode="auto">
              <a:xfrm>
                <a:off x="3561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0" name="Oval 2015"/>
              <p:cNvSpPr>
                <a:spLocks noChangeArrowheads="1"/>
              </p:cNvSpPr>
              <p:nvPr/>
            </p:nvSpPr>
            <p:spPr bwMode="auto">
              <a:xfrm>
                <a:off x="3742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1" name="Oval 2016"/>
              <p:cNvSpPr>
                <a:spLocks noChangeArrowheads="1"/>
              </p:cNvSpPr>
              <p:nvPr/>
            </p:nvSpPr>
            <p:spPr bwMode="auto">
              <a:xfrm>
                <a:off x="3924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2" name="Oval 2017"/>
              <p:cNvSpPr>
                <a:spLocks noChangeArrowheads="1"/>
              </p:cNvSpPr>
              <p:nvPr/>
            </p:nvSpPr>
            <p:spPr bwMode="auto">
              <a:xfrm>
                <a:off x="4105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3" name="Oval 2018"/>
              <p:cNvSpPr>
                <a:spLocks noChangeArrowheads="1"/>
              </p:cNvSpPr>
              <p:nvPr/>
            </p:nvSpPr>
            <p:spPr bwMode="auto">
              <a:xfrm>
                <a:off x="4286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4" name="Oval 2019"/>
              <p:cNvSpPr>
                <a:spLocks noChangeArrowheads="1"/>
              </p:cNvSpPr>
              <p:nvPr/>
            </p:nvSpPr>
            <p:spPr bwMode="auto">
              <a:xfrm>
                <a:off x="4468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5" name="Oval 2020"/>
              <p:cNvSpPr>
                <a:spLocks noChangeArrowheads="1"/>
              </p:cNvSpPr>
              <p:nvPr/>
            </p:nvSpPr>
            <p:spPr bwMode="auto">
              <a:xfrm>
                <a:off x="4649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6" name="Oval 2021"/>
              <p:cNvSpPr>
                <a:spLocks noChangeArrowheads="1"/>
              </p:cNvSpPr>
              <p:nvPr/>
            </p:nvSpPr>
            <p:spPr bwMode="auto">
              <a:xfrm>
                <a:off x="4831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7" name="Oval 2022"/>
              <p:cNvSpPr>
                <a:spLocks noChangeArrowheads="1"/>
              </p:cNvSpPr>
              <p:nvPr/>
            </p:nvSpPr>
            <p:spPr bwMode="auto">
              <a:xfrm>
                <a:off x="5011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8" name="Oval 2023"/>
              <p:cNvSpPr>
                <a:spLocks noChangeArrowheads="1"/>
              </p:cNvSpPr>
              <p:nvPr/>
            </p:nvSpPr>
            <p:spPr bwMode="auto">
              <a:xfrm>
                <a:off x="5193" y="2704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9" name="Oval 2024"/>
              <p:cNvSpPr>
                <a:spLocks noChangeArrowheads="1"/>
              </p:cNvSpPr>
              <p:nvPr/>
            </p:nvSpPr>
            <p:spPr bwMode="auto">
              <a:xfrm>
                <a:off x="3199" y="2523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0" name="Oval 2025"/>
              <p:cNvSpPr>
                <a:spLocks noChangeArrowheads="1"/>
              </p:cNvSpPr>
              <p:nvPr/>
            </p:nvSpPr>
            <p:spPr bwMode="auto">
              <a:xfrm>
                <a:off x="3380" y="2523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1" name="Oval 2026"/>
              <p:cNvSpPr>
                <a:spLocks noChangeArrowheads="1"/>
              </p:cNvSpPr>
              <p:nvPr/>
            </p:nvSpPr>
            <p:spPr bwMode="auto">
              <a:xfrm>
                <a:off x="3562" y="2523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2" name="Oval 2027"/>
              <p:cNvSpPr>
                <a:spLocks noChangeArrowheads="1"/>
              </p:cNvSpPr>
              <p:nvPr/>
            </p:nvSpPr>
            <p:spPr bwMode="auto">
              <a:xfrm>
                <a:off x="3743" y="2523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3" name="Oval 2028"/>
              <p:cNvSpPr>
                <a:spLocks noChangeArrowheads="1"/>
              </p:cNvSpPr>
              <p:nvPr/>
            </p:nvSpPr>
            <p:spPr bwMode="auto">
              <a:xfrm>
                <a:off x="3925" y="2523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4" name="Oval 2029"/>
              <p:cNvSpPr>
                <a:spLocks noChangeArrowheads="1"/>
              </p:cNvSpPr>
              <p:nvPr/>
            </p:nvSpPr>
            <p:spPr bwMode="auto">
              <a:xfrm>
                <a:off x="4106" y="2523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5" name="Oval 2030"/>
              <p:cNvSpPr>
                <a:spLocks noChangeArrowheads="1"/>
              </p:cNvSpPr>
              <p:nvPr/>
            </p:nvSpPr>
            <p:spPr bwMode="auto">
              <a:xfrm>
                <a:off x="4287" y="2523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6" name="Oval 2031"/>
              <p:cNvSpPr>
                <a:spLocks noChangeArrowheads="1"/>
              </p:cNvSpPr>
              <p:nvPr/>
            </p:nvSpPr>
            <p:spPr bwMode="auto">
              <a:xfrm>
                <a:off x="4469" y="2523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7" name="Oval 2032"/>
              <p:cNvSpPr>
                <a:spLocks noChangeArrowheads="1"/>
              </p:cNvSpPr>
              <p:nvPr/>
            </p:nvSpPr>
            <p:spPr bwMode="auto">
              <a:xfrm>
                <a:off x="4650" y="2523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8" name="Oval 2033"/>
              <p:cNvSpPr>
                <a:spLocks noChangeArrowheads="1"/>
              </p:cNvSpPr>
              <p:nvPr/>
            </p:nvSpPr>
            <p:spPr bwMode="auto">
              <a:xfrm>
                <a:off x="4832" y="2523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9" name="Oval 2034"/>
              <p:cNvSpPr>
                <a:spLocks noChangeArrowheads="1"/>
              </p:cNvSpPr>
              <p:nvPr/>
            </p:nvSpPr>
            <p:spPr bwMode="auto">
              <a:xfrm>
                <a:off x="5012" y="2523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0" name="Oval 2035"/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1" name="Oval 2036"/>
              <p:cNvSpPr>
                <a:spLocks noChangeArrowheads="1"/>
              </p:cNvSpPr>
              <p:nvPr/>
            </p:nvSpPr>
            <p:spPr bwMode="auto">
              <a:xfrm>
                <a:off x="3198" y="2341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2" name="Oval 2037"/>
              <p:cNvSpPr>
                <a:spLocks noChangeArrowheads="1"/>
              </p:cNvSpPr>
              <p:nvPr/>
            </p:nvSpPr>
            <p:spPr bwMode="auto">
              <a:xfrm>
                <a:off x="3379" y="2341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3" name="Oval 2038"/>
              <p:cNvSpPr>
                <a:spLocks noChangeArrowheads="1"/>
              </p:cNvSpPr>
              <p:nvPr/>
            </p:nvSpPr>
            <p:spPr bwMode="auto">
              <a:xfrm>
                <a:off x="3561" y="2341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4" name="Oval 2039"/>
              <p:cNvSpPr>
                <a:spLocks noChangeArrowheads="1"/>
              </p:cNvSpPr>
              <p:nvPr/>
            </p:nvSpPr>
            <p:spPr bwMode="auto">
              <a:xfrm>
                <a:off x="3742" y="2341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5" name="Oval 2040"/>
              <p:cNvSpPr>
                <a:spLocks noChangeArrowheads="1"/>
              </p:cNvSpPr>
              <p:nvPr/>
            </p:nvSpPr>
            <p:spPr bwMode="auto">
              <a:xfrm>
                <a:off x="3924" y="2341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6" name="Oval 2041"/>
              <p:cNvSpPr>
                <a:spLocks noChangeArrowheads="1"/>
              </p:cNvSpPr>
              <p:nvPr/>
            </p:nvSpPr>
            <p:spPr bwMode="auto">
              <a:xfrm>
                <a:off x="4105" y="2341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7" name="Oval 2042"/>
              <p:cNvSpPr>
                <a:spLocks noChangeArrowheads="1"/>
              </p:cNvSpPr>
              <p:nvPr/>
            </p:nvSpPr>
            <p:spPr bwMode="auto">
              <a:xfrm>
                <a:off x="4286" y="2341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8" name="Oval 2043"/>
              <p:cNvSpPr>
                <a:spLocks noChangeArrowheads="1"/>
              </p:cNvSpPr>
              <p:nvPr/>
            </p:nvSpPr>
            <p:spPr bwMode="auto">
              <a:xfrm>
                <a:off x="4468" y="2341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9" name="Oval 2044"/>
              <p:cNvSpPr>
                <a:spLocks noChangeArrowheads="1"/>
              </p:cNvSpPr>
              <p:nvPr/>
            </p:nvSpPr>
            <p:spPr bwMode="auto">
              <a:xfrm>
                <a:off x="4649" y="2341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50" name="Oval 2045"/>
              <p:cNvSpPr>
                <a:spLocks noChangeArrowheads="1"/>
              </p:cNvSpPr>
              <p:nvPr/>
            </p:nvSpPr>
            <p:spPr bwMode="auto">
              <a:xfrm>
                <a:off x="4831" y="2341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51" name="Oval 2046"/>
              <p:cNvSpPr>
                <a:spLocks noChangeArrowheads="1"/>
              </p:cNvSpPr>
              <p:nvPr/>
            </p:nvSpPr>
            <p:spPr bwMode="auto">
              <a:xfrm>
                <a:off x="5011" y="2341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52" name="Oval 2047"/>
              <p:cNvSpPr>
                <a:spLocks noChangeArrowheads="1"/>
              </p:cNvSpPr>
              <p:nvPr/>
            </p:nvSpPr>
            <p:spPr bwMode="auto">
              <a:xfrm>
                <a:off x="5193" y="2341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53" name="Oval 2048"/>
              <p:cNvSpPr>
                <a:spLocks noChangeArrowheads="1"/>
              </p:cNvSpPr>
              <p:nvPr/>
            </p:nvSpPr>
            <p:spPr bwMode="auto">
              <a:xfrm>
                <a:off x="3198" y="2160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54" name="Oval 2049"/>
              <p:cNvSpPr>
                <a:spLocks noChangeArrowheads="1"/>
              </p:cNvSpPr>
              <p:nvPr/>
            </p:nvSpPr>
            <p:spPr bwMode="auto">
              <a:xfrm>
                <a:off x="3379" y="2160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55" name="Oval 2050"/>
              <p:cNvSpPr>
                <a:spLocks noChangeArrowheads="1"/>
              </p:cNvSpPr>
              <p:nvPr/>
            </p:nvSpPr>
            <p:spPr bwMode="auto">
              <a:xfrm>
                <a:off x="3561" y="2160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56" name="Oval 2051"/>
              <p:cNvSpPr>
                <a:spLocks noChangeArrowheads="1"/>
              </p:cNvSpPr>
              <p:nvPr/>
            </p:nvSpPr>
            <p:spPr bwMode="auto">
              <a:xfrm>
                <a:off x="3742" y="2160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57" name="Oval 2052"/>
              <p:cNvSpPr>
                <a:spLocks noChangeArrowheads="1"/>
              </p:cNvSpPr>
              <p:nvPr/>
            </p:nvSpPr>
            <p:spPr bwMode="auto">
              <a:xfrm>
                <a:off x="3924" y="2160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58" name="Oval 2053"/>
              <p:cNvSpPr>
                <a:spLocks noChangeArrowheads="1"/>
              </p:cNvSpPr>
              <p:nvPr/>
            </p:nvSpPr>
            <p:spPr bwMode="auto">
              <a:xfrm>
                <a:off x="4105" y="2160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59" name="Oval 2054"/>
              <p:cNvSpPr>
                <a:spLocks noChangeArrowheads="1"/>
              </p:cNvSpPr>
              <p:nvPr/>
            </p:nvSpPr>
            <p:spPr bwMode="auto">
              <a:xfrm>
                <a:off x="4286" y="2160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0" name="Oval 2055"/>
              <p:cNvSpPr>
                <a:spLocks noChangeArrowheads="1"/>
              </p:cNvSpPr>
              <p:nvPr/>
            </p:nvSpPr>
            <p:spPr bwMode="auto">
              <a:xfrm>
                <a:off x="4468" y="2160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1" name="Oval 2056"/>
              <p:cNvSpPr>
                <a:spLocks noChangeArrowheads="1"/>
              </p:cNvSpPr>
              <p:nvPr/>
            </p:nvSpPr>
            <p:spPr bwMode="auto">
              <a:xfrm>
                <a:off x="4649" y="2160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2" name="Oval 2057"/>
              <p:cNvSpPr>
                <a:spLocks noChangeArrowheads="1"/>
              </p:cNvSpPr>
              <p:nvPr/>
            </p:nvSpPr>
            <p:spPr bwMode="auto">
              <a:xfrm>
                <a:off x="4831" y="2160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3" name="Oval 2058"/>
              <p:cNvSpPr>
                <a:spLocks noChangeArrowheads="1"/>
              </p:cNvSpPr>
              <p:nvPr/>
            </p:nvSpPr>
            <p:spPr bwMode="auto">
              <a:xfrm>
                <a:off x="5011" y="2160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4" name="Oval 2059"/>
              <p:cNvSpPr>
                <a:spLocks noChangeArrowheads="1"/>
              </p:cNvSpPr>
              <p:nvPr/>
            </p:nvSpPr>
            <p:spPr bwMode="auto">
              <a:xfrm>
                <a:off x="5193" y="2160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5" name="Oval 2060"/>
              <p:cNvSpPr>
                <a:spLocks noChangeArrowheads="1"/>
              </p:cNvSpPr>
              <p:nvPr/>
            </p:nvSpPr>
            <p:spPr bwMode="auto">
              <a:xfrm>
                <a:off x="3198" y="1979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6" name="Oval 2061"/>
              <p:cNvSpPr>
                <a:spLocks noChangeArrowheads="1"/>
              </p:cNvSpPr>
              <p:nvPr/>
            </p:nvSpPr>
            <p:spPr bwMode="auto">
              <a:xfrm>
                <a:off x="3379" y="1979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7" name="Oval 2062"/>
              <p:cNvSpPr>
                <a:spLocks noChangeArrowheads="1"/>
              </p:cNvSpPr>
              <p:nvPr/>
            </p:nvSpPr>
            <p:spPr bwMode="auto">
              <a:xfrm>
                <a:off x="3561" y="1979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8" name="Oval 2063"/>
              <p:cNvSpPr>
                <a:spLocks noChangeArrowheads="1"/>
              </p:cNvSpPr>
              <p:nvPr/>
            </p:nvSpPr>
            <p:spPr bwMode="auto">
              <a:xfrm>
                <a:off x="3742" y="1979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9" name="Oval 2064"/>
              <p:cNvSpPr>
                <a:spLocks noChangeArrowheads="1"/>
              </p:cNvSpPr>
              <p:nvPr/>
            </p:nvSpPr>
            <p:spPr bwMode="auto">
              <a:xfrm>
                <a:off x="3924" y="1979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0" name="Oval 2065"/>
              <p:cNvSpPr>
                <a:spLocks noChangeArrowheads="1"/>
              </p:cNvSpPr>
              <p:nvPr/>
            </p:nvSpPr>
            <p:spPr bwMode="auto">
              <a:xfrm>
                <a:off x="4105" y="1979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1" name="Oval 2066"/>
              <p:cNvSpPr>
                <a:spLocks noChangeArrowheads="1"/>
              </p:cNvSpPr>
              <p:nvPr/>
            </p:nvSpPr>
            <p:spPr bwMode="auto">
              <a:xfrm>
                <a:off x="4286" y="1979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2" name="Oval 2067"/>
              <p:cNvSpPr>
                <a:spLocks noChangeArrowheads="1"/>
              </p:cNvSpPr>
              <p:nvPr/>
            </p:nvSpPr>
            <p:spPr bwMode="auto">
              <a:xfrm>
                <a:off x="4468" y="1979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3" name="Oval 2068"/>
              <p:cNvSpPr>
                <a:spLocks noChangeArrowheads="1"/>
              </p:cNvSpPr>
              <p:nvPr/>
            </p:nvSpPr>
            <p:spPr bwMode="auto">
              <a:xfrm>
                <a:off x="4649" y="1979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4" name="Oval 2069"/>
              <p:cNvSpPr>
                <a:spLocks noChangeArrowheads="1"/>
              </p:cNvSpPr>
              <p:nvPr/>
            </p:nvSpPr>
            <p:spPr bwMode="auto">
              <a:xfrm>
                <a:off x="4831" y="1979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5" name="Oval 2070"/>
              <p:cNvSpPr>
                <a:spLocks noChangeArrowheads="1"/>
              </p:cNvSpPr>
              <p:nvPr/>
            </p:nvSpPr>
            <p:spPr bwMode="auto">
              <a:xfrm>
                <a:off x="5011" y="1979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6" name="Oval 2071"/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7" name="Oval 2072"/>
              <p:cNvSpPr>
                <a:spLocks noChangeArrowheads="1"/>
              </p:cNvSpPr>
              <p:nvPr/>
            </p:nvSpPr>
            <p:spPr bwMode="auto">
              <a:xfrm>
                <a:off x="3198" y="1797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8" name="Oval 2073"/>
              <p:cNvSpPr>
                <a:spLocks noChangeArrowheads="1"/>
              </p:cNvSpPr>
              <p:nvPr/>
            </p:nvSpPr>
            <p:spPr bwMode="auto">
              <a:xfrm>
                <a:off x="3379" y="1797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9" name="Oval 2074"/>
              <p:cNvSpPr>
                <a:spLocks noChangeArrowheads="1"/>
              </p:cNvSpPr>
              <p:nvPr/>
            </p:nvSpPr>
            <p:spPr bwMode="auto">
              <a:xfrm>
                <a:off x="3561" y="1797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0" name="Oval 2075"/>
              <p:cNvSpPr>
                <a:spLocks noChangeArrowheads="1"/>
              </p:cNvSpPr>
              <p:nvPr/>
            </p:nvSpPr>
            <p:spPr bwMode="auto">
              <a:xfrm>
                <a:off x="3742" y="1797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1" name="Oval 2076"/>
              <p:cNvSpPr>
                <a:spLocks noChangeArrowheads="1"/>
              </p:cNvSpPr>
              <p:nvPr/>
            </p:nvSpPr>
            <p:spPr bwMode="auto">
              <a:xfrm>
                <a:off x="3924" y="1797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2" name="Oval 2077"/>
              <p:cNvSpPr>
                <a:spLocks noChangeArrowheads="1"/>
              </p:cNvSpPr>
              <p:nvPr/>
            </p:nvSpPr>
            <p:spPr bwMode="auto">
              <a:xfrm>
                <a:off x="4105" y="1797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3" name="Oval 2078"/>
              <p:cNvSpPr>
                <a:spLocks noChangeArrowheads="1"/>
              </p:cNvSpPr>
              <p:nvPr/>
            </p:nvSpPr>
            <p:spPr bwMode="auto">
              <a:xfrm>
                <a:off x="4286" y="1797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4" name="Oval 2079"/>
              <p:cNvSpPr>
                <a:spLocks noChangeArrowheads="1"/>
              </p:cNvSpPr>
              <p:nvPr/>
            </p:nvSpPr>
            <p:spPr bwMode="auto">
              <a:xfrm>
                <a:off x="4468" y="1797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5" name="Oval 2080"/>
              <p:cNvSpPr>
                <a:spLocks noChangeArrowheads="1"/>
              </p:cNvSpPr>
              <p:nvPr/>
            </p:nvSpPr>
            <p:spPr bwMode="auto">
              <a:xfrm>
                <a:off x="4649" y="1797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6" name="Oval 2081"/>
              <p:cNvSpPr>
                <a:spLocks noChangeArrowheads="1"/>
              </p:cNvSpPr>
              <p:nvPr/>
            </p:nvSpPr>
            <p:spPr bwMode="auto">
              <a:xfrm>
                <a:off x="4831" y="1797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7" name="Oval 2082"/>
              <p:cNvSpPr>
                <a:spLocks noChangeArrowheads="1"/>
              </p:cNvSpPr>
              <p:nvPr/>
            </p:nvSpPr>
            <p:spPr bwMode="auto">
              <a:xfrm>
                <a:off x="5011" y="1797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8" name="Oval 2083"/>
              <p:cNvSpPr>
                <a:spLocks noChangeArrowheads="1"/>
              </p:cNvSpPr>
              <p:nvPr/>
            </p:nvSpPr>
            <p:spPr bwMode="auto">
              <a:xfrm>
                <a:off x="5193" y="1797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9" name="Oval 2084"/>
              <p:cNvSpPr>
                <a:spLocks noChangeArrowheads="1"/>
              </p:cNvSpPr>
              <p:nvPr/>
            </p:nvSpPr>
            <p:spPr bwMode="auto">
              <a:xfrm>
                <a:off x="3198" y="1616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90" name="Oval 2085"/>
              <p:cNvSpPr>
                <a:spLocks noChangeArrowheads="1"/>
              </p:cNvSpPr>
              <p:nvPr/>
            </p:nvSpPr>
            <p:spPr bwMode="auto">
              <a:xfrm>
                <a:off x="3379" y="1616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91" name="Oval 2086"/>
              <p:cNvSpPr>
                <a:spLocks noChangeArrowheads="1"/>
              </p:cNvSpPr>
              <p:nvPr/>
            </p:nvSpPr>
            <p:spPr bwMode="auto">
              <a:xfrm>
                <a:off x="3561" y="1616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92" name="Oval 2087"/>
              <p:cNvSpPr>
                <a:spLocks noChangeArrowheads="1"/>
              </p:cNvSpPr>
              <p:nvPr/>
            </p:nvSpPr>
            <p:spPr bwMode="auto">
              <a:xfrm>
                <a:off x="3742" y="1616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93" name="Oval 2088"/>
              <p:cNvSpPr>
                <a:spLocks noChangeArrowheads="1"/>
              </p:cNvSpPr>
              <p:nvPr/>
            </p:nvSpPr>
            <p:spPr bwMode="auto">
              <a:xfrm>
                <a:off x="3924" y="1616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94" name="Oval 2089"/>
              <p:cNvSpPr>
                <a:spLocks noChangeArrowheads="1"/>
              </p:cNvSpPr>
              <p:nvPr/>
            </p:nvSpPr>
            <p:spPr bwMode="auto">
              <a:xfrm>
                <a:off x="4105" y="1616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95" name="Oval 2090"/>
              <p:cNvSpPr>
                <a:spLocks noChangeArrowheads="1"/>
              </p:cNvSpPr>
              <p:nvPr/>
            </p:nvSpPr>
            <p:spPr bwMode="auto">
              <a:xfrm>
                <a:off x="4286" y="1616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96" name="Oval 2091"/>
              <p:cNvSpPr>
                <a:spLocks noChangeArrowheads="1"/>
              </p:cNvSpPr>
              <p:nvPr/>
            </p:nvSpPr>
            <p:spPr bwMode="auto">
              <a:xfrm>
                <a:off x="4468" y="1616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97" name="Oval 2092"/>
              <p:cNvSpPr>
                <a:spLocks noChangeArrowheads="1"/>
              </p:cNvSpPr>
              <p:nvPr/>
            </p:nvSpPr>
            <p:spPr bwMode="auto">
              <a:xfrm>
                <a:off x="4649" y="1616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98" name="Oval 2093"/>
              <p:cNvSpPr>
                <a:spLocks noChangeArrowheads="1"/>
              </p:cNvSpPr>
              <p:nvPr/>
            </p:nvSpPr>
            <p:spPr bwMode="auto">
              <a:xfrm>
                <a:off x="4831" y="1616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99" name="Oval 2094"/>
              <p:cNvSpPr>
                <a:spLocks noChangeArrowheads="1"/>
              </p:cNvSpPr>
              <p:nvPr/>
            </p:nvSpPr>
            <p:spPr bwMode="auto">
              <a:xfrm>
                <a:off x="5011" y="1616"/>
                <a:ext cx="181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00" name="Oval 2095"/>
              <p:cNvSpPr>
                <a:spLocks noChangeArrowheads="1"/>
              </p:cNvSpPr>
              <p:nvPr/>
            </p:nvSpPr>
            <p:spPr bwMode="auto">
              <a:xfrm>
                <a:off x="5193" y="1616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901" name="Line 2096"/>
              <p:cNvSpPr>
                <a:spLocks noChangeShapeType="1"/>
              </p:cNvSpPr>
              <p:nvPr/>
            </p:nvSpPr>
            <p:spPr bwMode="auto">
              <a:xfrm flipV="1">
                <a:off x="3061" y="1706"/>
                <a:ext cx="2450" cy="10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2" name="Line 2098"/>
              <p:cNvSpPr>
                <a:spLocks noChangeShapeType="1"/>
              </p:cNvSpPr>
              <p:nvPr/>
            </p:nvSpPr>
            <p:spPr bwMode="auto">
              <a:xfrm flipV="1">
                <a:off x="3061" y="1727"/>
                <a:ext cx="2450" cy="10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3" name="Line 2099"/>
              <p:cNvSpPr>
                <a:spLocks noChangeShapeType="1"/>
              </p:cNvSpPr>
              <p:nvPr/>
            </p:nvSpPr>
            <p:spPr bwMode="auto">
              <a:xfrm flipV="1">
                <a:off x="3061" y="1684"/>
                <a:ext cx="2450" cy="10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5" b="98175" l="3377" r="32468">
                        <a14:foregroundMark x1="7792" y1="36131" x2="10130" y2="41241"/>
                      </a14:backgroundRemoval>
                    </a14:imgEffect>
                  </a14:imgLayer>
                </a14:imgProps>
              </a:ext>
            </a:extLst>
          </a:blip>
          <a:srcRect r="65477"/>
          <a:stretch/>
        </p:blipFill>
        <p:spPr>
          <a:xfrm>
            <a:off x="899592" y="2060848"/>
            <a:ext cx="1688014" cy="34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Unweighted Area Sampling</a:t>
            </a:r>
          </a:p>
        </p:txBody>
      </p:sp>
      <p:grpSp>
        <p:nvGrpSpPr>
          <p:cNvPr id="34819" name="Group 74"/>
          <p:cNvGrpSpPr>
            <a:grpSpLocks/>
          </p:cNvGrpSpPr>
          <p:nvPr/>
        </p:nvGrpSpPr>
        <p:grpSpPr bwMode="auto">
          <a:xfrm>
            <a:off x="539750" y="2074863"/>
            <a:ext cx="7032625" cy="3659187"/>
            <a:chOff x="340" y="1307"/>
            <a:chExt cx="4430" cy="2305"/>
          </a:xfrm>
        </p:grpSpPr>
        <p:sp>
          <p:nvSpPr>
            <p:cNvPr id="34820" name="Line 25"/>
            <p:cNvSpPr>
              <a:spLocks noChangeShapeType="1"/>
            </p:cNvSpPr>
            <p:nvPr/>
          </p:nvSpPr>
          <p:spPr bwMode="auto">
            <a:xfrm>
              <a:off x="887" y="1689"/>
              <a:ext cx="1" cy="17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Line 26"/>
            <p:cNvSpPr>
              <a:spLocks noChangeShapeType="1"/>
            </p:cNvSpPr>
            <p:nvPr/>
          </p:nvSpPr>
          <p:spPr bwMode="auto">
            <a:xfrm>
              <a:off x="1228" y="1693"/>
              <a:ext cx="1" cy="16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Line 27"/>
            <p:cNvSpPr>
              <a:spLocks noChangeShapeType="1"/>
            </p:cNvSpPr>
            <p:nvPr/>
          </p:nvSpPr>
          <p:spPr bwMode="auto">
            <a:xfrm>
              <a:off x="1569" y="1693"/>
              <a:ext cx="1" cy="16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Line 28"/>
            <p:cNvSpPr>
              <a:spLocks noChangeShapeType="1"/>
            </p:cNvSpPr>
            <p:nvPr/>
          </p:nvSpPr>
          <p:spPr bwMode="auto">
            <a:xfrm>
              <a:off x="1909" y="1693"/>
              <a:ext cx="1" cy="16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Line 29"/>
            <p:cNvSpPr>
              <a:spLocks noChangeShapeType="1"/>
            </p:cNvSpPr>
            <p:nvPr/>
          </p:nvSpPr>
          <p:spPr bwMode="auto">
            <a:xfrm>
              <a:off x="2250" y="1693"/>
              <a:ext cx="1" cy="16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30"/>
            <p:cNvSpPr>
              <a:spLocks noChangeShapeType="1"/>
            </p:cNvSpPr>
            <p:nvPr/>
          </p:nvSpPr>
          <p:spPr bwMode="auto">
            <a:xfrm>
              <a:off x="2587" y="1693"/>
              <a:ext cx="1" cy="169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Line 31"/>
            <p:cNvSpPr>
              <a:spLocks noChangeShapeType="1"/>
            </p:cNvSpPr>
            <p:nvPr/>
          </p:nvSpPr>
          <p:spPr bwMode="auto">
            <a:xfrm>
              <a:off x="2928" y="1693"/>
              <a:ext cx="1" cy="169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32"/>
            <p:cNvSpPr>
              <a:spLocks noChangeShapeType="1"/>
            </p:cNvSpPr>
            <p:nvPr/>
          </p:nvSpPr>
          <p:spPr bwMode="auto">
            <a:xfrm>
              <a:off x="3268" y="1693"/>
              <a:ext cx="1" cy="16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33"/>
            <p:cNvSpPr>
              <a:spLocks noChangeShapeType="1"/>
            </p:cNvSpPr>
            <p:nvPr/>
          </p:nvSpPr>
          <p:spPr bwMode="auto">
            <a:xfrm>
              <a:off x="546" y="1341"/>
              <a:ext cx="1" cy="205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34"/>
            <p:cNvSpPr>
              <a:spLocks noChangeShapeType="1"/>
            </p:cNvSpPr>
            <p:nvPr/>
          </p:nvSpPr>
          <p:spPr bwMode="auto">
            <a:xfrm>
              <a:off x="543" y="1693"/>
              <a:ext cx="386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Line 35"/>
            <p:cNvSpPr>
              <a:spLocks noChangeShapeType="1"/>
            </p:cNvSpPr>
            <p:nvPr/>
          </p:nvSpPr>
          <p:spPr bwMode="auto">
            <a:xfrm>
              <a:off x="543" y="2030"/>
              <a:ext cx="386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36"/>
            <p:cNvSpPr>
              <a:spLocks noChangeShapeType="1"/>
            </p:cNvSpPr>
            <p:nvPr/>
          </p:nvSpPr>
          <p:spPr bwMode="auto">
            <a:xfrm>
              <a:off x="543" y="2370"/>
              <a:ext cx="386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37"/>
            <p:cNvSpPr>
              <a:spLocks noChangeShapeType="1"/>
            </p:cNvSpPr>
            <p:nvPr/>
          </p:nvSpPr>
          <p:spPr bwMode="auto">
            <a:xfrm>
              <a:off x="546" y="2711"/>
              <a:ext cx="38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38"/>
            <p:cNvSpPr>
              <a:spLocks noChangeShapeType="1"/>
            </p:cNvSpPr>
            <p:nvPr/>
          </p:nvSpPr>
          <p:spPr bwMode="auto">
            <a:xfrm>
              <a:off x="546" y="3052"/>
              <a:ext cx="38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39"/>
            <p:cNvSpPr>
              <a:spLocks noChangeShapeType="1"/>
            </p:cNvSpPr>
            <p:nvPr/>
          </p:nvSpPr>
          <p:spPr bwMode="auto">
            <a:xfrm>
              <a:off x="546" y="3392"/>
              <a:ext cx="418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40"/>
            <p:cNvSpPr>
              <a:spLocks noChangeShapeType="1"/>
            </p:cNvSpPr>
            <p:nvPr/>
          </p:nvSpPr>
          <p:spPr bwMode="auto">
            <a:xfrm>
              <a:off x="3628" y="1693"/>
              <a:ext cx="1" cy="16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41"/>
            <p:cNvSpPr>
              <a:spLocks/>
            </p:cNvSpPr>
            <p:nvPr/>
          </p:nvSpPr>
          <p:spPr bwMode="auto">
            <a:xfrm>
              <a:off x="3984" y="2004"/>
              <a:ext cx="59" cy="59"/>
            </a:xfrm>
            <a:custGeom>
              <a:avLst/>
              <a:gdLst>
                <a:gd name="T0" fmla="*/ 0 w 59"/>
                <a:gd name="T1" fmla="*/ 29 h 59"/>
                <a:gd name="T2" fmla="*/ 0 w 59"/>
                <a:gd name="T3" fmla="*/ 18 h 59"/>
                <a:gd name="T4" fmla="*/ 7 w 59"/>
                <a:gd name="T5" fmla="*/ 7 h 59"/>
                <a:gd name="T6" fmla="*/ 18 w 59"/>
                <a:gd name="T7" fmla="*/ 0 h 59"/>
                <a:gd name="T8" fmla="*/ 29 w 59"/>
                <a:gd name="T9" fmla="*/ 0 h 59"/>
                <a:gd name="T10" fmla="*/ 41 w 59"/>
                <a:gd name="T11" fmla="*/ 0 h 59"/>
                <a:gd name="T12" fmla="*/ 52 w 59"/>
                <a:gd name="T13" fmla="*/ 7 h 59"/>
                <a:gd name="T14" fmla="*/ 56 w 59"/>
                <a:gd name="T15" fmla="*/ 18 h 59"/>
                <a:gd name="T16" fmla="*/ 59 w 59"/>
                <a:gd name="T17" fmla="*/ 29 h 59"/>
                <a:gd name="T18" fmla="*/ 56 w 59"/>
                <a:gd name="T19" fmla="*/ 41 h 59"/>
                <a:gd name="T20" fmla="*/ 52 w 59"/>
                <a:gd name="T21" fmla="*/ 52 h 59"/>
                <a:gd name="T22" fmla="*/ 41 w 59"/>
                <a:gd name="T23" fmla="*/ 56 h 59"/>
                <a:gd name="T24" fmla="*/ 29 w 59"/>
                <a:gd name="T25" fmla="*/ 59 h 59"/>
                <a:gd name="T26" fmla="*/ 18 w 59"/>
                <a:gd name="T27" fmla="*/ 56 h 59"/>
                <a:gd name="T28" fmla="*/ 7 w 59"/>
                <a:gd name="T29" fmla="*/ 52 h 59"/>
                <a:gd name="T30" fmla="*/ 0 w 59"/>
                <a:gd name="T31" fmla="*/ 41 h 59"/>
                <a:gd name="T32" fmla="*/ 0 w 59"/>
                <a:gd name="T33" fmla="*/ 2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59">
                  <a:moveTo>
                    <a:pt x="0" y="29"/>
                  </a:moveTo>
                  <a:lnTo>
                    <a:pt x="0" y="18"/>
                  </a:lnTo>
                  <a:lnTo>
                    <a:pt x="7" y="7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7"/>
                  </a:lnTo>
                  <a:lnTo>
                    <a:pt x="56" y="18"/>
                  </a:lnTo>
                  <a:lnTo>
                    <a:pt x="59" y="29"/>
                  </a:lnTo>
                  <a:lnTo>
                    <a:pt x="56" y="41"/>
                  </a:lnTo>
                  <a:lnTo>
                    <a:pt x="52" y="52"/>
                  </a:lnTo>
                  <a:lnTo>
                    <a:pt x="41" y="56"/>
                  </a:lnTo>
                  <a:lnTo>
                    <a:pt x="29" y="59"/>
                  </a:lnTo>
                  <a:lnTo>
                    <a:pt x="18" y="56"/>
                  </a:lnTo>
                  <a:lnTo>
                    <a:pt x="7" y="52"/>
                  </a:lnTo>
                  <a:lnTo>
                    <a:pt x="0" y="4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42"/>
            <p:cNvSpPr>
              <a:spLocks/>
            </p:cNvSpPr>
            <p:nvPr/>
          </p:nvSpPr>
          <p:spPr bwMode="auto">
            <a:xfrm>
              <a:off x="3984" y="2004"/>
              <a:ext cx="59" cy="59"/>
            </a:xfrm>
            <a:custGeom>
              <a:avLst/>
              <a:gdLst>
                <a:gd name="T0" fmla="*/ 0 w 59"/>
                <a:gd name="T1" fmla="*/ 29 h 59"/>
                <a:gd name="T2" fmla="*/ 0 w 59"/>
                <a:gd name="T3" fmla="*/ 18 h 59"/>
                <a:gd name="T4" fmla="*/ 7 w 59"/>
                <a:gd name="T5" fmla="*/ 7 h 59"/>
                <a:gd name="T6" fmla="*/ 18 w 59"/>
                <a:gd name="T7" fmla="*/ 0 h 59"/>
                <a:gd name="T8" fmla="*/ 29 w 59"/>
                <a:gd name="T9" fmla="*/ 0 h 59"/>
                <a:gd name="T10" fmla="*/ 41 w 59"/>
                <a:gd name="T11" fmla="*/ 0 h 59"/>
                <a:gd name="T12" fmla="*/ 52 w 59"/>
                <a:gd name="T13" fmla="*/ 7 h 59"/>
                <a:gd name="T14" fmla="*/ 56 w 59"/>
                <a:gd name="T15" fmla="*/ 18 h 59"/>
                <a:gd name="T16" fmla="*/ 59 w 59"/>
                <a:gd name="T17" fmla="*/ 29 h 59"/>
                <a:gd name="T18" fmla="*/ 56 w 59"/>
                <a:gd name="T19" fmla="*/ 41 h 59"/>
                <a:gd name="T20" fmla="*/ 52 w 59"/>
                <a:gd name="T21" fmla="*/ 52 h 59"/>
                <a:gd name="T22" fmla="*/ 41 w 59"/>
                <a:gd name="T23" fmla="*/ 56 h 59"/>
                <a:gd name="T24" fmla="*/ 29 w 59"/>
                <a:gd name="T25" fmla="*/ 59 h 59"/>
                <a:gd name="T26" fmla="*/ 18 w 59"/>
                <a:gd name="T27" fmla="*/ 56 h 59"/>
                <a:gd name="T28" fmla="*/ 7 w 59"/>
                <a:gd name="T29" fmla="*/ 52 h 59"/>
                <a:gd name="T30" fmla="*/ 0 w 59"/>
                <a:gd name="T31" fmla="*/ 41 h 59"/>
                <a:gd name="T32" fmla="*/ 0 w 59"/>
                <a:gd name="T33" fmla="*/ 2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59">
                  <a:moveTo>
                    <a:pt x="0" y="29"/>
                  </a:moveTo>
                  <a:lnTo>
                    <a:pt x="0" y="18"/>
                  </a:lnTo>
                  <a:lnTo>
                    <a:pt x="7" y="7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7"/>
                  </a:lnTo>
                  <a:lnTo>
                    <a:pt x="56" y="18"/>
                  </a:lnTo>
                  <a:lnTo>
                    <a:pt x="59" y="29"/>
                  </a:lnTo>
                  <a:lnTo>
                    <a:pt x="56" y="41"/>
                  </a:lnTo>
                  <a:lnTo>
                    <a:pt x="52" y="52"/>
                  </a:lnTo>
                  <a:lnTo>
                    <a:pt x="41" y="56"/>
                  </a:lnTo>
                  <a:lnTo>
                    <a:pt x="29" y="59"/>
                  </a:lnTo>
                  <a:lnTo>
                    <a:pt x="18" y="56"/>
                  </a:lnTo>
                  <a:lnTo>
                    <a:pt x="7" y="52"/>
                  </a:lnTo>
                  <a:lnTo>
                    <a:pt x="0" y="41"/>
                  </a:lnTo>
                  <a:lnTo>
                    <a:pt x="0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43"/>
            <p:cNvSpPr>
              <a:spLocks/>
            </p:cNvSpPr>
            <p:nvPr/>
          </p:nvSpPr>
          <p:spPr bwMode="auto">
            <a:xfrm>
              <a:off x="857" y="3026"/>
              <a:ext cx="60" cy="59"/>
            </a:xfrm>
            <a:custGeom>
              <a:avLst/>
              <a:gdLst>
                <a:gd name="T0" fmla="*/ 0 w 60"/>
                <a:gd name="T1" fmla="*/ 29 h 59"/>
                <a:gd name="T2" fmla="*/ 0 w 60"/>
                <a:gd name="T3" fmla="*/ 18 h 59"/>
                <a:gd name="T4" fmla="*/ 8 w 60"/>
                <a:gd name="T5" fmla="*/ 7 h 59"/>
                <a:gd name="T6" fmla="*/ 19 w 60"/>
                <a:gd name="T7" fmla="*/ 0 h 59"/>
                <a:gd name="T8" fmla="*/ 30 w 60"/>
                <a:gd name="T9" fmla="*/ 0 h 59"/>
                <a:gd name="T10" fmla="*/ 41 w 60"/>
                <a:gd name="T11" fmla="*/ 0 h 59"/>
                <a:gd name="T12" fmla="*/ 53 w 60"/>
                <a:gd name="T13" fmla="*/ 7 h 59"/>
                <a:gd name="T14" fmla="*/ 56 w 60"/>
                <a:gd name="T15" fmla="*/ 18 h 59"/>
                <a:gd name="T16" fmla="*/ 60 w 60"/>
                <a:gd name="T17" fmla="*/ 29 h 59"/>
                <a:gd name="T18" fmla="*/ 56 w 60"/>
                <a:gd name="T19" fmla="*/ 41 h 59"/>
                <a:gd name="T20" fmla="*/ 53 w 60"/>
                <a:gd name="T21" fmla="*/ 52 h 59"/>
                <a:gd name="T22" fmla="*/ 41 w 60"/>
                <a:gd name="T23" fmla="*/ 56 h 59"/>
                <a:gd name="T24" fmla="*/ 30 w 60"/>
                <a:gd name="T25" fmla="*/ 59 h 59"/>
                <a:gd name="T26" fmla="*/ 19 w 60"/>
                <a:gd name="T27" fmla="*/ 56 h 59"/>
                <a:gd name="T28" fmla="*/ 8 w 60"/>
                <a:gd name="T29" fmla="*/ 52 h 59"/>
                <a:gd name="T30" fmla="*/ 0 w 60"/>
                <a:gd name="T31" fmla="*/ 41 h 59"/>
                <a:gd name="T32" fmla="*/ 0 w 60"/>
                <a:gd name="T33" fmla="*/ 2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59">
                  <a:moveTo>
                    <a:pt x="0" y="29"/>
                  </a:moveTo>
                  <a:lnTo>
                    <a:pt x="0" y="18"/>
                  </a:lnTo>
                  <a:lnTo>
                    <a:pt x="8" y="7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3" y="7"/>
                  </a:lnTo>
                  <a:lnTo>
                    <a:pt x="56" y="18"/>
                  </a:lnTo>
                  <a:lnTo>
                    <a:pt x="60" y="29"/>
                  </a:lnTo>
                  <a:lnTo>
                    <a:pt x="56" y="41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0" y="59"/>
                  </a:lnTo>
                  <a:lnTo>
                    <a:pt x="19" y="56"/>
                  </a:lnTo>
                  <a:lnTo>
                    <a:pt x="8" y="52"/>
                  </a:lnTo>
                  <a:lnTo>
                    <a:pt x="0" y="4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44"/>
            <p:cNvSpPr>
              <a:spLocks/>
            </p:cNvSpPr>
            <p:nvPr/>
          </p:nvSpPr>
          <p:spPr bwMode="auto">
            <a:xfrm>
              <a:off x="857" y="3026"/>
              <a:ext cx="60" cy="59"/>
            </a:xfrm>
            <a:custGeom>
              <a:avLst/>
              <a:gdLst>
                <a:gd name="T0" fmla="*/ 0 w 60"/>
                <a:gd name="T1" fmla="*/ 29 h 59"/>
                <a:gd name="T2" fmla="*/ 0 w 60"/>
                <a:gd name="T3" fmla="*/ 18 h 59"/>
                <a:gd name="T4" fmla="*/ 8 w 60"/>
                <a:gd name="T5" fmla="*/ 7 h 59"/>
                <a:gd name="T6" fmla="*/ 19 w 60"/>
                <a:gd name="T7" fmla="*/ 0 h 59"/>
                <a:gd name="T8" fmla="*/ 30 w 60"/>
                <a:gd name="T9" fmla="*/ 0 h 59"/>
                <a:gd name="T10" fmla="*/ 41 w 60"/>
                <a:gd name="T11" fmla="*/ 0 h 59"/>
                <a:gd name="T12" fmla="*/ 53 w 60"/>
                <a:gd name="T13" fmla="*/ 7 h 59"/>
                <a:gd name="T14" fmla="*/ 56 w 60"/>
                <a:gd name="T15" fmla="*/ 18 h 59"/>
                <a:gd name="T16" fmla="*/ 60 w 60"/>
                <a:gd name="T17" fmla="*/ 29 h 59"/>
                <a:gd name="T18" fmla="*/ 56 w 60"/>
                <a:gd name="T19" fmla="*/ 41 h 59"/>
                <a:gd name="T20" fmla="*/ 53 w 60"/>
                <a:gd name="T21" fmla="*/ 52 h 59"/>
                <a:gd name="T22" fmla="*/ 41 w 60"/>
                <a:gd name="T23" fmla="*/ 56 h 59"/>
                <a:gd name="T24" fmla="*/ 30 w 60"/>
                <a:gd name="T25" fmla="*/ 59 h 59"/>
                <a:gd name="T26" fmla="*/ 19 w 60"/>
                <a:gd name="T27" fmla="*/ 56 h 59"/>
                <a:gd name="T28" fmla="*/ 8 w 60"/>
                <a:gd name="T29" fmla="*/ 52 h 59"/>
                <a:gd name="T30" fmla="*/ 0 w 60"/>
                <a:gd name="T31" fmla="*/ 41 h 59"/>
                <a:gd name="T32" fmla="*/ 0 w 60"/>
                <a:gd name="T33" fmla="*/ 2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59">
                  <a:moveTo>
                    <a:pt x="0" y="29"/>
                  </a:moveTo>
                  <a:lnTo>
                    <a:pt x="0" y="18"/>
                  </a:lnTo>
                  <a:lnTo>
                    <a:pt x="8" y="7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3" y="7"/>
                  </a:lnTo>
                  <a:lnTo>
                    <a:pt x="56" y="18"/>
                  </a:lnTo>
                  <a:lnTo>
                    <a:pt x="60" y="29"/>
                  </a:lnTo>
                  <a:lnTo>
                    <a:pt x="56" y="41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0" y="59"/>
                  </a:lnTo>
                  <a:lnTo>
                    <a:pt x="19" y="56"/>
                  </a:lnTo>
                  <a:lnTo>
                    <a:pt x="8" y="52"/>
                  </a:lnTo>
                  <a:lnTo>
                    <a:pt x="0" y="41"/>
                  </a:lnTo>
                  <a:lnTo>
                    <a:pt x="0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45"/>
            <p:cNvSpPr>
              <a:spLocks/>
            </p:cNvSpPr>
            <p:nvPr/>
          </p:nvSpPr>
          <p:spPr bwMode="auto">
            <a:xfrm>
              <a:off x="839" y="1869"/>
              <a:ext cx="3231" cy="1347"/>
            </a:xfrm>
            <a:custGeom>
              <a:avLst/>
              <a:gdLst>
                <a:gd name="T0" fmla="*/ 0 w 3231"/>
                <a:gd name="T1" fmla="*/ 1014 h 1347"/>
                <a:gd name="T2" fmla="*/ 97 w 3231"/>
                <a:gd name="T3" fmla="*/ 1347 h 1347"/>
                <a:gd name="T4" fmla="*/ 3231 w 3231"/>
                <a:gd name="T5" fmla="*/ 337 h 1347"/>
                <a:gd name="T6" fmla="*/ 3126 w 3231"/>
                <a:gd name="T7" fmla="*/ 0 h 1347"/>
                <a:gd name="T8" fmla="*/ 0 w 3231"/>
                <a:gd name="T9" fmla="*/ 1014 h 1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31" h="1347">
                  <a:moveTo>
                    <a:pt x="0" y="1014"/>
                  </a:moveTo>
                  <a:lnTo>
                    <a:pt x="97" y="1347"/>
                  </a:lnTo>
                  <a:lnTo>
                    <a:pt x="3231" y="337"/>
                  </a:lnTo>
                  <a:lnTo>
                    <a:pt x="3126" y="0"/>
                  </a:lnTo>
                  <a:lnTo>
                    <a:pt x="0" y="1014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46"/>
            <p:cNvSpPr>
              <a:spLocks noChangeShapeType="1"/>
            </p:cNvSpPr>
            <p:nvPr/>
          </p:nvSpPr>
          <p:spPr bwMode="auto">
            <a:xfrm>
              <a:off x="4013" y="1693"/>
              <a:ext cx="1" cy="16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47"/>
            <p:cNvSpPr>
              <a:spLocks noChangeShapeType="1"/>
            </p:cNvSpPr>
            <p:nvPr/>
          </p:nvSpPr>
          <p:spPr bwMode="auto">
            <a:xfrm>
              <a:off x="4410" y="1693"/>
              <a:ext cx="1" cy="170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Freeform 52"/>
            <p:cNvSpPr>
              <a:spLocks/>
            </p:cNvSpPr>
            <p:nvPr/>
          </p:nvSpPr>
          <p:spPr bwMode="auto">
            <a:xfrm>
              <a:off x="520" y="1307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49 w 49"/>
                <a:gd name="T3" fmla="*/ 71 h 71"/>
                <a:gd name="T4" fmla="*/ 23 w 49"/>
                <a:gd name="T5" fmla="*/ 0 h 71"/>
                <a:gd name="T6" fmla="*/ 0 w 49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49" y="71"/>
                  </a:lnTo>
                  <a:lnTo>
                    <a:pt x="23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Freeform 53"/>
            <p:cNvSpPr>
              <a:spLocks/>
            </p:cNvSpPr>
            <p:nvPr/>
          </p:nvSpPr>
          <p:spPr bwMode="auto">
            <a:xfrm>
              <a:off x="520" y="1307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49 w 49"/>
                <a:gd name="T3" fmla="*/ 71 h 71"/>
                <a:gd name="T4" fmla="*/ 23 w 49"/>
                <a:gd name="T5" fmla="*/ 0 h 71"/>
                <a:gd name="T6" fmla="*/ 0 w 49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49" y="71"/>
                  </a:lnTo>
                  <a:lnTo>
                    <a:pt x="23" y="0"/>
                  </a:lnTo>
                  <a:lnTo>
                    <a:pt x="0" y="7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Freeform 54"/>
            <p:cNvSpPr>
              <a:spLocks/>
            </p:cNvSpPr>
            <p:nvPr/>
          </p:nvSpPr>
          <p:spPr bwMode="auto">
            <a:xfrm>
              <a:off x="4699" y="3366"/>
              <a:ext cx="71" cy="49"/>
            </a:xfrm>
            <a:custGeom>
              <a:avLst/>
              <a:gdLst>
                <a:gd name="T0" fmla="*/ 0 w 71"/>
                <a:gd name="T1" fmla="*/ 0 h 49"/>
                <a:gd name="T2" fmla="*/ 0 w 71"/>
                <a:gd name="T3" fmla="*/ 49 h 49"/>
                <a:gd name="T4" fmla="*/ 71 w 71"/>
                <a:gd name="T5" fmla="*/ 23 h 49"/>
                <a:gd name="T6" fmla="*/ 0 w 71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49">
                  <a:moveTo>
                    <a:pt x="0" y="0"/>
                  </a:moveTo>
                  <a:lnTo>
                    <a:pt x="0" y="49"/>
                  </a:lnTo>
                  <a:lnTo>
                    <a:pt x="7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Freeform 55"/>
            <p:cNvSpPr>
              <a:spLocks/>
            </p:cNvSpPr>
            <p:nvPr/>
          </p:nvSpPr>
          <p:spPr bwMode="auto">
            <a:xfrm>
              <a:off x="4699" y="3366"/>
              <a:ext cx="71" cy="49"/>
            </a:xfrm>
            <a:custGeom>
              <a:avLst/>
              <a:gdLst>
                <a:gd name="T0" fmla="*/ 0 w 71"/>
                <a:gd name="T1" fmla="*/ 0 h 49"/>
                <a:gd name="T2" fmla="*/ 0 w 71"/>
                <a:gd name="T3" fmla="*/ 49 h 49"/>
                <a:gd name="T4" fmla="*/ 71 w 71"/>
                <a:gd name="T5" fmla="*/ 23 h 49"/>
                <a:gd name="T6" fmla="*/ 0 w 71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49">
                  <a:moveTo>
                    <a:pt x="0" y="0"/>
                  </a:moveTo>
                  <a:lnTo>
                    <a:pt x="0" y="49"/>
                  </a:lnTo>
                  <a:lnTo>
                    <a:pt x="71" y="2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Text Box 56"/>
            <p:cNvSpPr txBox="1">
              <a:spLocks noChangeArrowheads="1"/>
            </p:cNvSpPr>
            <p:nvPr/>
          </p:nvSpPr>
          <p:spPr bwMode="auto">
            <a:xfrm>
              <a:off x="340" y="3249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0</a:t>
              </a:r>
            </a:p>
          </p:txBody>
        </p:sp>
        <p:sp>
          <p:nvSpPr>
            <p:cNvPr id="34848" name="Text Box 57"/>
            <p:cNvSpPr txBox="1">
              <a:spLocks noChangeArrowheads="1"/>
            </p:cNvSpPr>
            <p:nvPr/>
          </p:nvSpPr>
          <p:spPr bwMode="auto">
            <a:xfrm>
              <a:off x="340" y="293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</a:t>
              </a:r>
            </a:p>
          </p:txBody>
        </p:sp>
        <p:sp>
          <p:nvSpPr>
            <p:cNvPr id="34849" name="Text Box 58"/>
            <p:cNvSpPr txBox="1">
              <a:spLocks noChangeArrowheads="1"/>
            </p:cNvSpPr>
            <p:nvPr/>
          </p:nvSpPr>
          <p:spPr bwMode="auto">
            <a:xfrm>
              <a:off x="340" y="2614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2</a:t>
              </a:r>
            </a:p>
          </p:txBody>
        </p:sp>
        <p:sp>
          <p:nvSpPr>
            <p:cNvPr id="34850" name="Text Box 59"/>
            <p:cNvSpPr txBox="1">
              <a:spLocks noChangeArrowheads="1"/>
            </p:cNvSpPr>
            <p:nvPr/>
          </p:nvSpPr>
          <p:spPr bwMode="auto">
            <a:xfrm>
              <a:off x="340" y="225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3</a:t>
              </a:r>
            </a:p>
          </p:txBody>
        </p:sp>
        <p:sp>
          <p:nvSpPr>
            <p:cNvPr id="34851" name="Text Box 60"/>
            <p:cNvSpPr txBox="1">
              <a:spLocks noChangeArrowheads="1"/>
            </p:cNvSpPr>
            <p:nvPr/>
          </p:nvSpPr>
          <p:spPr bwMode="auto">
            <a:xfrm>
              <a:off x="340" y="1933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4</a:t>
              </a:r>
            </a:p>
          </p:txBody>
        </p:sp>
        <p:sp>
          <p:nvSpPr>
            <p:cNvPr id="34852" name="Text Box 61"/>
            <p:cNvSpPr txBox="1">
              <a:spLocks noChangeArrowheads="1"/>
            </p:cNvSpPr>
            <p:nvPr/>
          </p:nvSpPr>
          <p:spPr bwMode="auto">
            <a:xfrm>
              <a:off x="340" y="1570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5</a:t>
              </a:r>
            </a:p>
          </p:txBody>
        </p:sp>
        <p:sp>
          <p:nvSpPr>
            <p:cNvPr id="34853" name="Text Box 62"/>
            <p:cNvSpPr txBox="1">
              <a:spLocks noChangeArrowheads="1"/>
            </p:cNvSpPr>
            <p:nvPr/>
          </p:nvSpPr>
          <p:spPr bwMode="auto">
            <a:xfrm>
              <a:off x="476" y="338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0</a:t>
              </a:r>
            </a:p>
          </p:txBody>
        </p:sp>
        <p:sp>
          <p:nvSpPr>
            <p:cNvPr id="34854" name="Text Box 63"/>
            <p:cNvSpPr txBox="1">
              <a:spLocks noChangeArrowheads="1"/>
            </p:cNvSpPr>
            <p:nvPr/>
          </p:nvSpPr>
          <p:spPr bwMode="auto">
            <a:xfrm>
              <a:off x="767" y="338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</a:t>
              </a:r>
            </a:p>
          </p:txBody>
        </p:sp>
        <p:sp>
          <p:nvSpPr>
            <p:cNvPr id="34855" name="Text Box 64"/>
            <p:cNvSpPr txBox="1">
              <a:spLocks noChangeArrowheads="1"/>
            </p:cNvSpPr>
            <p:nvPr/>
          </p:nvSpPr>
          <p:spPr bwMode="auto">
            <a:xfrm>
              <a:off x="1130" y="338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2</a:t>
              </a:r>
            </a:p>
          </p:txBody>
        </p:sp>
        <p:sp>
          <p:nvSpPr>
            <p:cNvPr id="34856" name="Text Box 65"/>
            <p:cNvSpPr txBox="1">
              <a:spLocks noChangeArrowheads="1"/>
            </p:cNvSpPr>
            <p:nvPr/>
          </p:nvSpPr>
          <p:spPr bwMode="auto">
            <a:xfrm>
              <a:off x="1474" y="338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3</a:t>
              </a:r>
            </a:p>
          </p:txBody>
        </p:sp>
        <p:sp>
          <p:nvSpPr>
            <p:cNvPr id="34857" name="Text Box 66"/>
            <p:cNvSpPr txBox="1">
              <a:spLocks noChangeArrowheads="1"/>
            </p:cNvSpPr>
            <p:nvPr/>
          </p:nvSpPr>
          <p:spPr bwMode="auto">
            <a:xfrm>
              <a:off x="1792" y="338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4</a:t>
              </a:r>
            </a:p>
          </p:txBody>
        </p:sp>
        <p:sp>
          <p:nvSpPr>
            <p:cNvPr id="34858" name="Text Box 67"/>
            <p:cNvSpPr txBox="1">
              <a:spLocks noChangeArrowheads="1"/>
            </p:cNvSpPr>
            <p:nvPr/>
          </p:nvSpPr>
          <p:spPr bwMode="auto">
            <a:xfrm>
              <a:off x="2154" y="338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5</a:t>
              </a:r>
            </a:p>
          </p:txBody>
        </p:sp>
        <p:sp>
          <p:nvSpPr>
            <p:cNvPr id="34859" name="Text Box 68"/>
            <p:cNvSpPr txBox="1">
              <a:spLocks noChangeArrowheads="1"/>
            </p:cNvSpPr>
            <p:nvPr/>
          </p:nvSpPr>
          <p:spPr bwMode="auto">
            <a:xfrm>
              <a:off x="2472" y="338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6</a:t>
              </a:r>
            </a:p>
          </p:txBody>
        </p:sp>
        <p:sp>
          <p:nvSpPr>
            <p:cNvPr id="34860" name="Text Box 69"/>
            <p:cNvSpPr txBox="1">
              <a:spLocks noChangeArrowheads="1"/>
            </p:cNvSpPr>
            <p:nvPr/>
          </p:nvSpPr>
          <p:spPr bwMode="auto">
            <a:xfrm>
              <a:off x="2835" y="338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7</a:t>
              </a:r>
            </a:p>
          </p:txBody>
        </p:sp>
        <p:sp>
          <p:nvSpPr>
            <p:cNvPr id="34861" name="Text Box 70"/>
            <p:cNvSpPr txBox="1">
              <a:spLocks noChangeArrowheads="1"/>
            </p:cNvSpPr>
            <p:nvPr/>
          </p:nvSpPr>
          <p:spPr bwMode="auto">
            <a:xfrm>
              <a:off x="3152" y="338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8</a:t>
              </a:r>
            </a:p>
          </p:txBody>
        </p:sp>
        <p:sp>
          <p:nvSpPr>
            <p:cNvPr id="34862" name="Text Box 71"/>
            <p:cNvSpPr txBox="1">
              <a:spLocks noChangeArrowheads="1"/>
            </p:cNvSpPr>
            <p:nvPr/>
          </p:nvSpPr>
          <p:spPr bwMode="auto">
            <a:xfrm>
              <a:off x="3515" y="3381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9</a:t>
              </a:r>
            </a:p>
          </p:txBody>
        </p:sp>
        <p:sp>
          <p:nvSpPr>
            <p:cNvPr id="34863" name="Text Box 72"/>
            <p:cNvSpPr txBox="1">
              <a:spLocks noChangeArrowheads="1"/>
            </p:cNvSpPr>
            <p:nvPr/>
          </p:nvSpPr>
          <p:spPr bwMode="auto">
            <a:xfrm>
              <a:off x="3878" y="3381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10</a:t>
              </a:r>
            </a:p>
          </p:txBody>
        </p:sp>
        <p:sp>
          <p:nvSpPr>
            <p:cNvPr id="34864" name="Text Box 73"/>
            <p:cNvSpPr txBox="1">
              <a:spLocks noChangeArrowheads="1"/>
            </p:cNvSpPr>
            <p:nvPr/>
          </p:nvSpPr>
          <p:spPr bwMode="auto">
            <a:xfrm>
              <a:off x="4241" y="3381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Unweighted Area Sampling</a:t>
            </a:r>
          </a:p>
        </p:txBody>
      </p:sp>
      <p:grpSp>
        <p:nvGrpSpPr>
          <p:cNvPr id="35843" name="Group 120"/>
          <p:cNvGrpSpPr>
            <a:grpSpLocks/>
          </p:cNvGrpSpPr>
          <p:nvPr/>
        </p:nvGrpSpPr>
        <p:grpSpPr bwMode="auto">
          <a:xfrm>
            <a:off x="539750" y="2074863"/>
            <a:ext cx="7969250" cy="3659187"/>
            <a:chOff x="340" y="1307"/>
            <a:chExt cx="5020" cy="2305"/>
          </a:xfrm>
        </p:grpSpPr>
        <p:grpSp>
          <p:nvGrpSpPr>
            <p:cNvPr id="35844" name="Group 26"/>
            <p:cNvGrpSpPr>
              <a:grpSpLocks/>
            </p:cNvGrpSpPr>
            <p:nvPr/>
          </p:nvGrpSpPr>
          <p:grpSpPr bwMode="auto">
            <a:xfrm>
              <a:off x="340" y="1570"/>
              <a:ext cx="4201" cy="2042"/>
              <a:chOff x="68" y="2114"/>
              <a:chExt cx="4201" cy="2042"/>
            </a:xfrm>
          </p:grpSpPr>
          <p:sp>
            <p:nvSpPr>
              <p:cNvPr id="35915" name="Text Box 8"/>
              <p:cNvSpPr txBox="1">
                <a:spLocks noChangeArrowheads="1"/>
              </p:cNvSpPr>
              <p:nvPr/>
            </p:nvSpPr>
            <p:spPr bwMode="auto">
              <a:xfrm>
                <a:off x="68" y="3793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0</a:t>
                </a:r>
              </a:p>
            </p:txBody>
          </p:sp>
          <p:sp>
            <p:nvSpPr>
              <p:cNvPr id="35916" name="Text Box 9"/>
              <p:cNvSpPr txBox="1">
                <a:spLocks noChangeArrowheads="1"/>
              </p:cNvSpPr>
              <p:nvPr/>
            </p:nvSpPr>
            <p:spPr bwMode="auto">
              <a:xfrm>
                <a:off x="68" y="347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1</a:t>
                </a:r>
              </a:p>
            </p:txBody>
          </p:sp>
          <p:sp>
            <p:nvSpPr>
              <p:cNvPr id="35917" name="Text Box 10"/>
              <p:cNvSpPr txBox="1">
                <a:spLocks noChangeArrowheads="1"/>
              </p:cNvSpPr>
              <p:nvPr/>
            </p:nvSpPr>
            <p:spPr bwMode="auto">
              <a:xfrm>
                <a:off x="68" y="3158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2</a:t>
                </a:r>
              </a:p>
            </p:txBody>
          </p:sp>
          <p:sp>
            <p:nvSpPr>
              <p:cNvPr id="35918" name="Text Box 11"/>
              <p:cNvSpPr txBox="1">
                <a:spLocks noChangeArrowheads="1"/>
              </p:cNvSpPr>
              <p:nvPr/>
            </p:nvSpPr>
            <p:spPr bwMode="auto">
              <a:xfrm>
                <a:off x="68" y="279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3</a:t>
                </a:r>
              </a:p>
            </p:txBody>
          </p:sp>
          <p:sp>
            <p:nvSpPr>
              <p:cNvPr id="35919" name="Text Box 12"/>
              <p:cNvSpPr txBox="1">
                <a:spLocks noChangeArrowheads="1"/>
              </p:cNvSpPr>
              <p:nvPr/>
            </p:nvSpPr>
            <p:spPr bwMode="auto">
              <a:xfrm>
                <a:off x="68" y="2477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4</a:t>
                </a:r>
              </a:p>
            </p:txBody>
          </p:sp>
          <p:sp>
            <p:nvSpPr>
              <p:cNvPr id="35920" name="Text Box 13"/>
              <p:cNvSpPr txBox="1">
                <a:spLocks noChangeArrowheads="1"/>
              </p:cNvSpPr>
              <p:nvPr/>
            </p:nvSpPr>
            <p:spPr bwMode="auto">
              <a:xfrm>
                <a:off x="68" y="2114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5</a:t>
                </a:r>
              </a:p>
            </p:txBody>
          </p:sp>
          <p:sp>
            <p:nvSpPr>
              <p:cNvPr id="35921" name="Text Box 14"/>
              <p:cNvSpPr txBox="1">
                <a:spLocks noChangeArrowheads="1"/>
              </p:cNvSpPr>
              <p:nvPr/>
            </p:nvSpPr>
            <p:spPr bwMode="auto">
              <a:xfrm>
                <a:off x="204" y="392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0</a:t>
                </a:r>
              </a:p>
            </p:txBody>
          </p:sp>
          <p:sp>
            <p:nvSpPr>
              <p:cNvPr id="35922" name="Text Box 15"/>
              <p:cNvSpPr txBox="1">
                <a:spLocks noChangeArrowheads="1"/>
              </p:cNvSpPr>
              <p:nvPr/>
            </p:nvSpPr>
            <p:spPr bwMode="auto">
              <a:xfrm>
                <a:off x="495" y="392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1</a:t>
                </a:r>
              </a:p>
            </p:txBody>
          </p:sp>
          <p:sp>
            <p:nvSpPr>
              <p:cNvPr id="35923" name="Text Box 16"/>
              <p:cNvSpPr txBox="1">
                <a:spLocks noChangeArrowheads="1"/>
              </p:cNvSpPr>
              <p:nvPr/>
            </p:nvSpPr>
            <p:spPr bwMode="auto">
              <a:xfrm>
                <a:off x="858" y="392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2</a:t>
                </a:r>
              </a:p>
            </p:txBody>
          </p:sp>
          <p:sp>
            <p:nvSpPr>
              <p:cNvPr id="35924" name="Text Box 17"/>
              <p:cNvSpPr txBox="1">
                <a:spLocks noChangeArrowheads="1"/>
              </p:cNvSpPr>
              <p:nvPr/>
            </p:nvSpPr>
            <p:spPr bwMode="auto">
              <a:xfrm>
                <a:off x="1202" y="392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3</a:t>
                </a:r>
              </a:p>
            </p:txBody>
          </p:sp>
          <p:sp>
            <p:nvSpPr>
              <p:cNvPr id="35925" name="Text Box 18"/>
              <p:cNvSpPr txBox="1">
                <a:spLocks noChangeArrowheads="1"/>
              </p:cNvSpPr>
              <p:nvPr/>
            </p:nvSpPr>
            <p:spPr bwMode="auto">
              <a:xfrm>
                <a:off x="1520" y="392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4</a:t>
                </a:r>
              </a:p>
            </p:txBody>
          </p:sp>
          <p:sp>
            <p:nvSpPr>
              <p:cNvPr id="35926" name="Text Box 19"/>
              <p:cNvSpPr txBox="1">
                <a:spLocks noChangeArrowheads="1"/>
              </p:cNvSpPr>
              <p:nvPr/>
            </p:nvSpPr>
            <p:spPr bwMode="auto">
              <a:xfrm>
                <a:off x="1882" y="392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5</a:t>
                </a:r>
              </a:p>
            </p:txBody>
          </p:sp>
          <p:sp>
            <p:nvSpPr>
              <p:cNvPr id="35927" name="Text Box 20"/>
              <p:cNvSpPr txBox="1">
                <a:spLocks noChangeArrowheads="1"/>
              </p:cNvSpPr>
              <p:nvPr/>
            </p:nvSpPr>
            <p:spPr bwMode="auto">
              <a:xfrm>
                <a:off x="2200" y="392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6</a:t>
                </a:r>
              </a:p>
            </p:txBody>
          </p:sp>
          <p:sp>
            <p:nvSpPr>
              <p:cNvPr id="35928" name="Text Box 21"/>
              <p:cNvSpPr txBox="1">
                <a:spLocks noChangeArrowheads="1"/>
              </p:cNvSpPr>
              <p:nvPr/>
            </p:nvSpPr>
            <p:spPr bwMode="auto">
              <a:xfrm>
                <a:off x="2563" y="392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7</a:t>
                </a:r>
              </a:p>
            </p:txBody>
          </p:sp>
          <p:sp>
            <p:nvSpPr>
              <p:cNvPr id="35929" name="Text Box 22"/>
              <p:cNvSpPr txBox="1">
                <a:spLocks noChangeArrowheads="1"/>
              </p:cNvSpPr>
              <p:nvPr/>
            </p:nvSpPr>
            <p:spPr bwMode="auto">
              <a:xfrm>
                <a:off x="2880" y="392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8</a:t>
                </a:r>
              </a:p>
            </p:txBody>
          </p:sp>
          <p:sp>
            <p:nvSpPr>
              <p:cNvPr id="35930" name="Text Box 23"/>
              <p:cNvSpPr txBox="1">
                <a:spLocks noChangeArrowheads="1"/>
              </p:cNvSpPr>
              <p:nvPr/>
            </p:nvSpPr>
            <p:spPr bwMode="auto">
              <a:xfrm>
                <a:off x="3243" y="3925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9</a:t>
                </a:r>
              </a:p>
            </p:txBody>
          </p:sp>
          <p:sp>
            <p:nvSpPr>
              <p:cNvPr id="35931" name="Text Box 24"/>
              <p:cNvSpPr txBox="1">
                <a:spLocks noChangeArrowheads="1"/>
              </p:cNvSpPr>
              <p:nvPr/>
            </p:nvSpPr>
            <p:spPr bwMode="auto">
              <a:xfrm>
                <a:off x="3606" y="3925"/>
                <a:ext cx="3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10</a:t>
                </a:r>
              </a:p>
            </p:txBody>
          </p:sp>
          <p:sp>
            <p:nvSpPr>
              <p:cNvPr id="35932" name="Text Box 25"/>
              <p:cNvSpPr txBox="1">
                <a:spLocks noChangeArrowheads="1"/>
              </p:cNvSpPr>
              <p:nvPr/>
            </p:nvSpPr>
            <p:spPr bwMode="auto">
              <a:xfrm>
                <a:off x="3969" y="3925"/>
                <a:ext cx="3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11</a:t>
                </a:r>
              </a:p>
            </p:txBody>
          </p:sp>
        </p:grpSp>
        <p:sp>
          <p:nvSpPr>
            <p:cNvPr id="35845" name="Rectangle 30"/>
            <p:cNvSpPr>
              <a:spLocks noChangeArrowheads="1"/>
            </p:cNvSpPr>
            <p:nvPr/>
          </p:nvSpPr>
          <p:spPr bwMode="auto">
            <a:xfrm>
              <a:off x="727" y="2530"/>
              <a:ext cx="340" cy="341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46" name="Rectangle 31"/>
            <p:cNvSpPr>
              <a:spLocks noChangeArrowheads="1"/>
            </p:cNvSpPr>
            <p:nvPr/>
          </p:nvSpPr>
          <p:spPr bwMode="auto">
            <a:xfrm>
              <a:off x="3778" y="1846"/>
              <a:ext cx="341" cy="340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47" name="Rectangle 32"/>
            <p:cNvSpPr>
              <a:spLocks noChangeArrowheads="1"/>
            </p:cNvSpPr>
            <p:nvPr/>
          </p:nvSpPr>
          <p:spPr bwMode="auto">
            <a:xfrm>
              <a:off x="3778" y="2186"/>
              <a:ext cx="341" cy="341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48" name="Rectangle 33"/>
            <p:cNvSpPr>
              <a:spLocks noChangeArrowheads="1"/>
            </p:cNvSpPr>
            <p:nvPr/>
          </p:nvSpPr>
          <p:spPr bwMode="auto">
            <a:xfrm>
              <a:off x="2084" y="2186"/>
              <a:ext cx="341" cy="341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49" name="Rectangle 34"/>
            <p:cNvSpPr>
              <a:spLocks noChangeArrowheads="1"/>
            </p:cNvSpPr>
            <p:nvPr/>
          </p:nvSpPr>
          <p:spPr bwMode="auto">
            <a:xfrm>
              <a:off x="3445" y="1846"/>
              <a:ext cx="341" cy="340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0" name="Rectangle 35"/>
            <p:cNvSpPr>
              <a:spLocks noChangeArrowheads="1"/>
            </p:cNvSpPr>
            <p:nvPr/>
          </p:nvSpPr>
          <p:spPr bwMode="auto">
            <a:xfrm>
              <a:off x="3445" y="2186"/>
              <a:ext cx="341" cy="341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1" name="Rectangle 36"/>
            <p:cNvSpPr>
              <a:spLocks noChangeArrowheads="1"/>
            </p:cNvSpPr>
            <p:nvPr/>
          </p:nvSpPr>
          <p:spPr bwMode="auto">
            <a:xfrm>
              <a:off x="3105" y="2186"/>
              <a:ext cx="340" cy="341"/>
            </a:xfrm>
            <a:prstGeom prst="rect">
              <a:avLst/>
            </a:prstGeom>
            <a:solidFill>
              <a:srgbClr val="4C4C4C"/>
            </a:solidFill>
            <a:ln w="0">
              <a:solidFill>
                <a:srgbClr val="4C4C4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2" name="Rectangle 37"/>
            <p:cNvSpPr>
              <a:spLocks noChangeArrowheads="1"/>
            </p:cNvSpPr>
            <p:nvPr/>
          </p:nvSpPr>
          <p:spPr bwMode="auto">
            <a:xfrm>
              <a:off x="2765" y="2186"/>
              <a:ext cx="340" cy="341"/>
            </a:xfrm>
            <a:prstGeom prst="rect">
              <a:avLst/>
            </a:prstGeom>
            <a:solidFill>
              <a:srgbClr val="4C4C4C"/>
            </a:solidFill>
            <a:ln w="0">
              <a:solidFill>
                <a:srgbClr val="4C4C4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3" name="Rectangle 38"/>
            <p:cNvSpPr>
              <a:spLocks noChangeArrowheads="1"/>
            </p:cNvSpPr>
            <p:nvPr/>
          </p:nvSpPr>
          <p:spPr bwMode="auto">
            <a:xfrm>
              <a:off x="2425" y="2186"/>
              <a:ext cx="340" cy="341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4" name="Rectangle 39"/>
            <p:cNvSpPr>
              <a:spLocks noChangeArrowheads="1"/>
            </p:cNvSpPr>
            <p:nvPr/>
          </p:nvSpPr>
          <p:spPr bwMode="auto">
            <a:xfrm>
              <a:off x="1744" y="2527"/>
              <a:ext cx="340" cy="340"/>
            </a:xfrm>
            <a:prstGeom prst="rect">
              <a:avLst/>
            </a:prstGeom>
            <a:solidFill>
              <a:srgbClr val="4C4C4C"/>
            </a:solidFill>
            <a:ln w="0">
              <a:solidFill>
                <a:srgbClr val="4C4C4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5" name="Rectangle 40"/>
            <p:cNvSpPr>
              <a:spLocks noChangeArrowheads="1"/>
            </p:cNvSpPr>
            <p:nvPr/>
          </p:nvSpPr>
          <p:spPr bwMode="auto">
            <a:xfrm>
              <a:off x="1407" y="2527"/>
              <a:ext cx="337" cy="340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6" name="Rectangle 41"/>
            <p:cNvSpPr>
              <a:spLocks noChangeArrowheads="1"/>
            </p:cNvSpPr>
            <p:nvPr/>
          </p:nvSpPr>
          <p:spPr bwMode="auto">
            <a:xfrm>
              <a:off x="1067" y="2867"/>
              <a:ext cx="340" cy="340"/>
            </a:xfrm>
            <a:prstGeom prst="rect">
              <a:avLst/>
            </a:prstGeom>
            <a:solidFill>
              <a:srgbClr val="737373"/>
            </a:solidFill>
            <a:ln w="0">
              <a:solidFill>
                <a:srgbClr val="73737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7" name="Rectangle 42"/>
            <p:cNvSpPr>
              <a:spLocks noChangeArrowheads="1"/>
            </p:cNvSpPr>
            <p:nvPr/>
          </p:nvSpPr>
          <p:spPr bwMode="auto">
            <a:xfrm>
              <a:off x="727" y="2867"/>
              <a:ext cx="340" cy="340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8" name="Rectangle 43"/>
            <p:cNvSpPr>
              <a:spLocks noChangeArrowheads="1"/>
            </p:cNvSpPr>
            <p:nvPr/>
          </p:nvSpPr>
          <p:spPr bwMode="auto">
            <a:xfrm>
              <a:off x="1407" y="2867"/>
              <a:ext cx="337" cy="340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9" name="Rectangle 44"/>
            <p:cNvSpPr>
              <a:spLocks noChangeArrowheads="1"/>
            </p:cNvSpPr>
            <p:nvPr/>
          </p:nvSpPr>
          <p:spPr bwMode="auto">
            <a:xfrm>
              <a:off x="1744" y="2186"/>
              <a:ext cx="340" cy="341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0" name="Rectangle 45"/>
            <p:cNvSpPr>
              <a:spLocks noChangeArrowheads="1"/>
            </p:cNvSpPr>
            <p:nvPr/>
          </p:nvSpPr>
          <p:spPr bwMode="auto">
            <a:xfrm>
              <a:off x="2084" y="2527"/>
              <a:ext cx="341" cy="340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1" name="Rectangle 46"/>
            <p:cNvSpPr>
              <a:spLocks noChangeArrowheads="1"/>
            </p:cNvSpPr>
            <p:nvPr/>
          </p:nvSpPr>
          <p:spPr bwMode="auto">
            <a:xfrm>
              <a:off x="2425" y="2527"/>
              <a:ext cx="340" cy="340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2" name="Rectangle 47"/>
            <p:cNvSpPr>
              <a:spLocks noChangeArrowheads="1"/>
            </p:cNvSpPr>
            <p:nvPr/>
          </p:nvSpPr>
          <p:spPr bwMode="auto">
            <a:xfrm>
              <a:off x="2765" y="2527"/>
              <a:ext cx="340" cy="34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3" name="Rectangle 48"/>
            <p:cNvSpPr>
              <a:spLocks noChangeArrowheads="1"/>
            </p:cNvSpPr>
            <p:nvPr/>
          </p:nvSpPr>
          <p:spPr bwMode="auto">
            <a:xfrm>
              <a:off x="1744" y="2867"/>
              <a:ext cx="340" cy="34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4" name="Rectangle 49"/>
            <p:cNvSpPr>
              <a:spLocks noChangeArrowheads="1"/>
            </p:cNvSpPr>
            <p:nvPr/>
          </p:nvSpPr>
          <p:spPr bwMode="auto">
            <a:xfrm>
              <a:off x="1067" y="2527"/>
              <a:ext cx="340" cy="340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5" name="Rectangle 50"/>
            <p:cNvSpPr>
              <a:spLocks noChangeArrowheads="1"/>
            </p:cNvSpPr>
            <p:nvPr/>
          </p:nvSpPr>
          <p:spPr bwMode="auto">
            <a:xfrm>
              <a:off x="3105" y="1846"/>
              <a:ext cx="340" cy="340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6" name="Line 57"/>
            <p:cNvSpPr>
              <a:spLocks noChangeShapeType="1"/>
            </p:cNvSpPr>
            <p:nvPr/>
          </p:nvSpPr>
          <p:spPr bwMode="auto">
            <a:xfrm>
              <a:off x="529" y="1337"/>
              <a:ext cx="1" cy="20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Line 58"/>
            <p:cNvSpPr>
              <a:spLocks noChangeShapeType="1"/>
            </p:cNvSpPr>
            <p:nvPr/>
          </p:nvSpPr>
          <p:spPr bwMode="auto">
            <a:xfrm>
              <a:off x="529" y="3398"/>
              <a:ext cx="406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69"/>
            <p:cNvSpPr>
              <a:spLocks noChangeShapeType="1"/>
            </p:cNvSpPr>
            <p:nvPr/>
          </p:nvSpPr>
          <p:spPr bwMode="auto">
            <a:xfrm>
              <a:off x="529" y="1692"/>
              <a:ext cx="8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70"/>
            <p:cNvSpPr>
              <a:spLocks noChangeShapeType="1"/>
            </p:cNvSpPr>
            <p:nvPr/>
          </p:nvSpPr>
          <p:spPr bwMode="auto">
            <a:xfrm>
              <a:off x="536" y="2029"/>
              <a:ext cx="8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71"/>
            <p:cNvSpPr>
              <a:spLocks noChangeShapeType="1"/>
            </p:cNvSpPr>
            <p:nvPr/>
          </p:nvSpPr>
          <p:spPr bwMode="auto">
            <a:xfrm>
              <a:off x="529" y="2358"/>
              <a:ext cx="8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72"/>
            <p:cNvSpPr>
              <a:spLocks noChangeShapeType="1"/>
            </p:cNvSpPr>
            <p:nvPr/>
          </p:nvSpPr>
          <p:spPr bwMode="auto">
            <a:xfrm>
              <a:off x="529" y="2706"/>
              <a:ext cx="8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73"/>
            <p:cNvSpPr>
              <a:spLocks noChangeShapeType="1"/>
            </p:cNvSpPr>
            <p:nvPr/>
          </p:nvSpPr>
          <p:spPr bwMode="auto">
            <a:xfrm>
              <a:off x="532" y="3043"/>
              <a:ext cx="7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Line 74"/>
            <p:cNvSpPr>
              <a:spLocks noChangeShapeType="1"/>
            </p:cNvSpPr>
            <p:nvPr/>
          </p:nvSpPr>
          <p:spPr bwMode="auto">
            <a:xfrm>
              <a:off x="914" y="3312"/>
              <a:ext cx="1" cy="8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Line 75"/>
            <p:cNvSpPr>
              <a:spLocks noChangeShapeType="1"/>
            </p:cNvSpPr>
            <p:nvPr/>
          </p:nvSpPr>
          <p:spPr bwMode="auto">
            <a:xfrm>
              <a:off x="1247" y="3312"/>
              <a:ext cx="1" cy="8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Line 76"/>
            <p:cNvSpPr>
              <a:spLocks noChangeShapeType="1"/>
            </p:cNvSpPr>
            <p:nvPr/>
          </p:nvSpPr>
          <p:spPr bwMode="auto">
            <a:xfrm>
              <a:off x="1598" y="3312"/>
              <a:ext cx="1" cy="8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77"/>
            <p:cNvSpPr>
              <a:spLocks noChangeShapeType="1"/>
            </p:cNvSpPr>
            <p:nvPr/>
          </p:nvSpPr>
          <p:spPr bwMode="auto">
            <a:xfrm>
              <a:off x="1935" y="3316"/>
              <a:ext cx="1" cy="8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Line 78"/>
            <p:cNvSpPr>
              <a:spLocks noChangeShapeType="1"/>
            </p:cNvSpPr>
            <p:nvPr/>
          </p:nvSpPr>
          <p:spPr bwMode="auto">
            <a:xfrm>
              <a:off x="2286" y="3308"/>
              <a:ext cx="1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Line 79"/>
            <p:cNvSpPr>
              <a:spLocks noChangeShapeType="1"/>
            </p:cNvSpPr>
            <p:nvPr/>
          </p:nvSpPr>
          <p:spPr bwMode="auto">
            <a:xfrm>
              <a:off x="2623" y="3308"/>
              <a:ext cx="1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Line 80"/>
            <p:cNvSpPr>
              <a:spLocks noChangeShapeType="1"/>
            </p:cNvSpPr>
            <p:nvPr/>
          </p:nvSpPr>
          <p:spPr bwMode="auto">
            <a:xfrm>
              <a:off x="2963" y="3308"/>
              <a:ext cx="1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Line 81"/>
            <p:cNvSpPr>
              <a:spLocks noChangeShapeType="1"/>
            </p:cNvSpPr>
            <p:nvPr/>
          </p:nvSpPr>
          <p:spPr bwMode="auto">
            <a:xfrm>
              <a:off x="3292" y="3308"/>
              <a:ext cx="1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Line 82"/>
            <p:cNvSpPr>
              <a:spLocks noChangeShapeType="1"/>
            </p:cNvSpPr>
            <p:nvPr/>
          </p:nvSpPr>
          <p:spPr bwMode="auto">
            <a:xfrm>
              <a:off x="3632" y="3308"/>
              <a:ext cx="1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83"/>
            <p:cNvSpPr>
              <a:spLocks noChangeShapeType="1"/>
            </p:cNvSpPr>
            <p:nvPr/>
          </p:nvSpPr>
          <p:spPr bwMode="auto">
            <a:xfrm>
              <a:off x="3980" y="3308"/>
              <a:ext cx="1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Line 84"/>
            <p:cNvSpPr>
              <a:spLocks noChangeShapeType="1"/>
            </p:cNvSpPr>
            <p:nvPr/>
          </p:nvSpPr>
          <p:spPr bwMode="auto">
            <a:xfrm>
              <a:off x="4283" y="3319"/>
              <a:ext cx="1" cy="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Freeform 89"/>
            <p:cNvSpPr>
              <a:spLocks/>
            </p:cNvSpPr>
            <p:nvPr/>
          </p:nvSpPr>
          <p:spPr bwMode="auto">
            <a:xfrm>
              <a:off x="861" y="1865"/>
              <a:ext cx="3172" cy="1335"/>
            </a:xfrm>
            <a:custGeom>
              <a:avLst/>
              <a:gdLst>
                <a:gd name="T0" fmla="*/ 0 w 3172"/>
                <a:gd name="T1" fmla="*/ 1028 h 1335"/>
                <a:gd name="T2" fmla="*/ 98 w 3172"/>
                <a:gd name="T3" fmla="*/ 1335 h 1335"/>
                <a:gd name="T4" fmla="*/ 3172 w 3172"/>
                <a:gd name="T5" fmla="*/ 344 h 1335"/>
                <a:gd name="T6" fmla="*/ 3078 w 3172"/>
                <a:gd name="T7" fmla="*/ 0 h 1335"/>
                <a:gd name="T8" fmla="*/ 0 w 3172"/>
                <a:gd name="T9" fmla="*/ 1028 h 1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2" h="1335">
                  <a:moveTo>
                    <a:pt x="0" y="1028"/>
                  </a:moveTo>
                  <a:lnTo>
                    <a:pt x="98" y="1335"/>
                  </a:lnTo>
                  <a:lnTo>
                    <a:pt x="3172" y="344"/>
                  </a:lnTo>
                  <a:lnTo>
                    <a:pt x="3078" y="0"/>
                  </a:lnTo>
                  <a:lnTo>
                    <a:pt x="0" y="1028"/>
                  </a:lnTo>
                </a:path>
              </a:pathLst>
            </a:custGeom>
            <a:noFill/>
            <a:ln w="349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Freeform 90"/>
            <p:cNvSpPr>
              <a:spLocks/>
            </p:cNvSpPr>
            <p:nvPr/>
          </p:nvSpPr>
          <p:spPr bwMode="auto">
            <a:xfrm>
              <a:off x="3947" y="1995"/>
              <a:ext cx="63" cy="64"/>
            </a:xfrm>
            <a:custGeom>
              <a:avLst/>
              <a:gdLst>
                <a:gd name="T0" fmla="*/ 0 w 63"/>
                <a:gd name="T1" fmla="*/ 30 h 64"/>
                <a:gd name="T2" fmla="*/ 3 w 63"/>
                <a:gd name="T3" fmla="*/ 19 h 64"/>
                <a:gd name="T4" fmla="*/ 7 w 63"/>
                <a:gd name="T5" fmla="*/ 8 h 64"/>
                <a:gd name="T6" fmla="*/ 18 w 63"/>
                <a:gd name="T7" fmla="*/ 4 h 64"/>
                <a:gd name="T8" fmla="*/ 29 w 63"/>
                <a:gd name="T9" fmla="*/ 0 h 64"/>
                <a:gd name="T10" fmla="*/ 41 w 63"/>
                <a:gd name="T11" fmla="*/ 4 h 64"/>
                <a:gd name="T12" fmla="*/ 52 w 63"/>
                <a:gd name="T13" fmla="*/ 8 h 64"/>
                <a:gd name="T14" fmla="*/ 59 w 63"/>
                <a:gd name="T15" fmla="*/ 19 h 64"/>
                <a:gd name="T16" fmla="*/ 63 w 63"/>
                <a:gd name="T17" fmla="*/ 30 h 64"/>
                <a:gd name="T18" fmla="*/ 59 w 63"/>
                <a:gd name="T19" fmla="*/ 45 h 64"/>
                <a:gd name="T20" fmla="*/ 52 w 63"/>
                <a:gd name="T21" fmla="*/ 53 h 64"/>
                <a:gd name="T22" fmla="*/ 41 w 63"/>
                <a:gd name="T23" fmla="*/ 60 h 64"/>
                <a:gd name="T24" fmla="*/ 29 w 63"/>
                <a:gd name="T25" fmla="*/ 64 h 64"/>
                <a:gd name="T26" fmla="*/ 18 w 63"/>
                <a:gd name="T27" fmla="*/ 60 h 64"/>
                <a:gd name="T28" fmla="*/ 7 w 63"/>
                <a:gd name="T29" fmla="*/ 53 h 64"/>
                <a:gd name="T30" fmla="*/ 3 w 63"/>
                <a:gd name="T31" fmla="*/ 45 h 64"/>
                <a:gd name="T32" fmla="*/ 0 w 63"/>
                <a:gd name="T33" fmla="*/ 3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64">
                  <a:moveTo>
                    <a:pt x="0" y="30"/>
                  </a:moveTo>
                  <a:lnTo>
                    <a:pt x="3" y="19"/>
                  </a:lnTo>
                  <a:lnTo>
                    <a:pt x="7" y="8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1" y="4"/>
                  </a:lnTo>
                  <a:lnTo>
                    <a:pt x="52" y="8"/>
                  </a:lnTo>
                  <a:lnTo>
                    <a:pt x="59" y="19"/>
                  </a:lnTo>
                  <a:lnTo>
                    <a:pt x="63" y="30"/>
                  </a:lnTo>
                  <a:lnTo>
                    <a:pt x="59" y="45"/>
                  </a:lnTo>
                  <a:lnTo>
                    <a:pt x="52" y="53"/>
                  </a:lnTo>
                  <a:lnTo>
                    <a:pt x="41" y="60"/>
                  </a:lnTo>
                  <a:lnTo>
                    <a:pt x="29" y="64"/>
                  </a:lnTo>
                  <a:lnTo>
                    <a:pt x="18" y="60"/>
                  </a:lnTo>
                  <a:lnTo>
                    <a:pt x="7" y="53"/>
                  </a:lnTo>
                  <a:lnTo>
                    <a:pt x="3" y="4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Freeform 91"/>
            <p:cNvSpPr>
              <a:spLocks/>
            </p:cNvSpPr>
            <p:nvPr/>
          </p:nvSpPr>
          <p:spPr bwMode="auto">
            <a:xfrm>
              <a:off x="3947" y="1995"/>
              <a:ext cx="63" cy="64"/>
            </a:xfrm>
            <a:custGeom>
              <a:avLst/>
              <a:gdLst>
                <a:gd name="T0" fmla="*/ 0 w 63"/>
                <a:gd name="T1" fmla="*/ 30 h 64"/>
                <a:gd name="T2" fmla="*/ 3 w 63"/>
                <a:gd name="T3" fmla="*/ 19 h 64"/>
                <a:gd name="T4" fmla="*/ 7 w 63"/>
                <a:gd name="T5" fmla="*/ 8 h 64"/>
                <a:gd name="T6" fmla="*/ 18 w 63"/>
                <a:gd name="T7" fmla="*/ 4 h 64"/>
                <a:gd name="T8" fmla="*/ 29 w 63"/>
                <a:gd name="T9" fmla="*/ 0 h 64"/>
                <a:gd name="T10" fmla="*/ 41 w 63"/>
                <a:gd name="T11" fmla="*/ 4 h 64"/>
                <a:gd name="T12" fmla="*/ 52 w 63"/>
                <a:gd name="T13" fmla="*/ 8 h 64"/>
                <a:gd name="T14" fmla="*/ 59 w 63"/>
                <a:gd name="T15" fmla="*/ 19 h 64"/>
                <a:gd name="T16" fmla="*/ 63 w 63"/>
                <a:gd name="T17" fmla="*/ 30 h 64"/>
                <a:gd name="T18" fmla="*/ 59 w 63"/>
                <a:gd name="T19" fmla="*/ 45 h 64"/>
                <a:gd name="T20" fmla="*/ 52 w 63"/>
                <a:gd name="T21" fmla="*/ 53 h 64"/>
                <a:gd name="T22" fmla="*/ 41 w 63"/>
                <a:gd name="T23" fmla="*/ 60 h 64"/>
                <a:gd name="T24" fmla="*/ 29 w 63"/>
                <a:gd name="T25" fmla="*/ 64 h 64"/>
                <a:gd name="T26" fmla="*/ 18 w 63"/>
                <a:gd name="T27" fmla="*/ 60 h 64"/>
                <a:gd name="T28" fmla="*/ 7 w 63"/>
                <a:gd name="T29" fmla="*/ 53 h 64"/>
                <a:gd name="T30" fmla="*/ 3 w 63"/>
                <a:gd name="T31" fmla="*/ 45 h 64"/>
                <a:gd name="T32" fmla="*/ 0 w 63"/>
                <a:gd name="T33" fmla="*/ 3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64">
                  <a:moveTo>
                    <a:pt x="0" y="30"/>
                  </a:moveTo>
                  <a:lnTo>
                    <a:pt x="3" y="19"/>
                  </a:lnTo>
                  <a:lnTo>
                    <a:pt x="7" y="8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1" y="4"/>
                  </a:lnTo>
                  <a:lnTo>
                    <a:pt x="52" y="8"/>
                  </a:lnTo>
                  <a:lnTo>
                    <a:pt x="59" y="19"/>
                  </a:lnTo>
                  <a:lnTo>
                    <a:pt x="63" y="30"/>
                  </a:lnTo>
                  <a:lnTo>
                    <a:pt x="59" y="45"/>
                  </a:lnTo>
                  <a:lnTo>
                    <a:pt x="52" y="53"/>
                  </a:lnTo>
                  <a:lnTo>
                    <a:pt x="41" y="60"/>
                  </a:lnTo>
                  <a:lnTo>
                    <a:pt x="29" y="64"/>
                  </a:lnTo>
                  <a:lnTo>
                    <a:pt x="18" y="60"/>
                  </a:lnTo>
                  <a:lnTo>
                    <a:pt x="7" y="53"/>
                  </a:lnTo>
                  <a:lnTo>
                    <a:pt x="3" y="45"/>
                  </a:lnTo>
                  <a:lnTo>
                    <a:pt x="0" y="3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Freeform 92"/>
            <p:cNvSpPr>
              <a:spLocks/>
            </p:cNvSpPr>
            <p:nvPr/>
          </p:nvSpPr>
          <p:spPr bwMode="auto">
            <a:xfrm>
              <a:off x="880" y="3013"/>
              <a:ext cx="64" cy="63"/>
            </a:xfrm>
            <a:custGeom>
              <a:avLst/>
              <a:gdLst>
                <a:gd name="T0" fmla="*/ 0 w 64"/>
                <a:gd name="T1" fmla="*/ 30 h 63"/>
                <a:gd name="T2" fmla="*/ 4 w 64"/>
                <a:gd name="T3" fmla="*/ 18 h 63"/>
                <a:gd name="T4" fmla="*/ 11 w 64"/>
                <a:gd name="T5" fmla="*/ 11 h 63"/>
                <a:gd name="T6" fmla="*/ 19 w 64"/>
                <a:gd name="T7" fmla="*/ 4 h 63"/>
                <a:gd name="T8" fmla="*/ 30 w 64"/>
                <a:gd name="T9" fmla="*/ 0 h 63"/>
                <a:gd name="T10" fmla="*/ 45 w 64"/>
                <a:gd name="T11" fmla="*/ 4 h 63"/>
                <a:gd name="T12" fmla="*/ 52 w 64"/>
                <a:gd name="T13" fmla="*/ 11 h 63"/>
                <a:gd name="T14" fmla="*/ 60 w 64"/>
                <a:gd name="T15" fmla="*/ 18 h 63"/>
                <a:gd name="T16" fmla="*/ 64 w 64"/>
                <a:gd name="T17" fmla="*/ 30 h 63"/>
                <a:gd name="T18" fmla="*/ 60 w 64"/>
                <a:gd name="T19" fmla="*/ 45 h 63"/>
                <a:gd name="T20" fmla="*/ 52 w 64"/>
                <a:gd name="T21" fmla="*/ 52 h 63"/>
                <a:gd name="T22" fmla="*/ 45 w 64"/>
                <a:gd name="T23" fmla="*/ 60 h 63"/>
                <a:gd name="T24" fmla="*/ 30 w 64"/>
                <a:gd name="T25" fmla="*/ 63 h 63"/>
                <a:gd name="T26" fmla="*/ 19 w 64"/>
                <a:gd name="T27" fmla="*/ 60 h 63"/>
                <a:gd name="T28" fmla="*/ 11 w 64"/>
                <a:gd name="T29" fmla="*/ 52 h 63"/>
                <a:gd name="T30" fmla="*/ 4 w 64"/>
                <a:gd name="T31" fmla="*/ 45 h 63"/>
                <a:gd name="T32" fmla="*/ 0 w 64"/>
                <a:gd name="T33" fmla="*/ 3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3">
                  <a:moveTo>
                    <a:pt x="0" y="30"/>
                  </a:moveTo>
                  <a:lnTo>
                    <a:pt x="4" y="18"/>
                  </a:lnTo>
                  <a:lnTo>
                    <a:pt x="11" y="11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5" y="4"/>
                  </a:lnTo>
                  <a:lnTo>
                    <a:pt x="52" y="11"/>
                  </a:lnTo>
                  <a:lnTo>
                    <a:pt x="60" y="18"/>
                  </a:lnTo>
                  <a:lnTo>
                    <a:pt x="64" y="30"/>
                  </a:lnTo>
                  <a:lnTo>
                    <a:pt x="60" y="45"/>
                  </a:lnTo>
                  <a:lnTo>
                    <a:pt x="52" y="52"/>
                  </a:lnTo>
                  <a:lnTo>
                    <a:pt x="45" y="60"/>
                  </a:lnTo>
                  <a:lnTo>
                    <a:pt x="30" y="63"/>
                  </a:lnTo>
                  <a:lnTo>
                    <a:pt x="19" y="60"/>
                  </a:lnTo>
                  <a:lnTo>
                    <a:pt x="11" y="52"/>
                  </a:lnTo>
                  <a:lnTo>
                    <a:pt x="4" y="4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Freeform 93"/>
            <p:cNvSpPr>
              <a:spLocks/>
            </p:cNvSpPr>
            <p:nvPr/>
          </p:nvSpPr>
          <p:spPr bwMode="auto">
            <a:xfrm>
              <a:off x="880" y="3013"/>
              <a:ext cx="64" cy="63"/>
            </a:xfrm>
            <a:custGeom>
              <a:avLst/>
              <a:gdLst>
                <a:gd name="T0" fmla="*/ 0 w 64"/>
                <a:gd name="T1" fmla="*/ 30 h 63"/>
                <a:gd name="T2" fmla="*/ 4 w 64"/>
                <a:gd name="T3" fmla="*/ 18 h 63"/>
                <a:gd name="T4" fmla="*/ 11 w 64"/>
                <a:gd name="T5" fmla="*/ 11 h 63"/>
                <a:gd name="T6" fmla="*/ 19 w 64"/>
                <a:gd name="T7" fmla="*/ 4 h 63"/>
                <a:gd name="T8" fmla="*/ 30 w 64"/>
                <a:gd name="T9" fmla="*/ 0 h 63"/>
                <a:gd name="T10" fmla="*/ 45 w 64"/>
                <a:gd name="T11" fmla="*/ 4 h 63"/>
                <a:gd name="T12" fmla="*/ 52 w 64"/>
                <a:gd name="T13" fmla="*/ 11 h 63"/>
                <a:gd name="T14" fmla="*/ 60 w 64"/>
                <a:gd name="T15" fmla="*/ 18 h 63"/>
                <a:gd name="T16" fmla="*/ 64 w 64"/>
                <a:gd name="T17" fmla="*/ 30 h 63"/>
                <a:gd name="T18" fmla="*/ 60 w 64"/>
                <a:gd name="T19" fmla="*/ 45 h 63"/>
                <a:gd name="T20" fmla="*/ 52 w 64"/>
                <a:gd name="T21" fmla="*/ 52 h 63"/>
                <a:gd name="T22" fmla="*/ 45 w 64"/>
                <a:gd name="T23" fmla="*/ 60 h 63"/>
                <a:gd name="T24" fmla="*/ 30 w 64"/>
                <a:gd name="T25" fmla="*/ 63 h 63"/>
                <a:gd name="T26" fmla="*/ 19 w 64"/>
                <a:gd name="T27" fmla="*/ 60 h 63"/>
                <a:gd name="T28" fmla="*/ 11 w 64"/>
                <a:gd name="T29" fmla="*/ 52 h 63"/>
                <a:gd name="T30" fmla="*/ 4 w 64"/>
                <a:gd name="T31" fmla="*/ 45 h 63"/>
                <a:gd name="T32" fmla="*/ 0 w 64"/>
                <a:gd name="T33" fmla="*/ 3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3">
                  <a:moveTo>
                    <a:pt x="0" y="30"/>
                  </a:moveTo>
                  <a:lnTo>
                    <a:pt x="4" y="18"/>
                  </a:lnTo>
                  <a:lnTo>
                    <a:pt x="11" y="11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5" y="4"/>
                  </a:lnTo>
                  <a:lnTo>
                    <a:pt x="52" y="11"/>
                  </a:lnTo>
                  <a:lnTo>
                    <a:pt x="60" y="18"/>
                  </a:lnTo>
                  <a:lnTo>
                    <a:pt x="64" y="30"/>
                  </a:lnTo>
                  <a:lnTo>
                    <a:pt x="60" y="45"/>
                  </a:lnTo>
                  <a:lnTo>
                    <a:pt x="52" y="52"/>
                  </a:lnTo>
                  <a:lnTo>
                    <a:pt x="45" y="60"/>
                  </a:lnTo>
                  <a:lnTo>
                    <a:pt x="30" y="63"/>
                  </a:lnTo>
                  <a:lnTo>
                    <a:pt x="19" y="60"/>
                  </a:lnTo>
                  <a:lnTo>
                    <a:pt x="11" y="52"/>
                  </a:lnTo>
                  <a:lnTo>
                    <a:pt x="4" y="45"/>
                  </a:lnTo>
                  <a:lnTo>
                    <a:pt x="0" y="3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Freeform 94"/>
            <p:cNvSpPr>
              <a:spLocks/>
            </p:cNvSpPr>
            <p:nvPr/>
          </p:nvSpPr>
          <p:spPr bwMode="auto">
            <a:xfrm>
              <a:off x="861" y="1865"/>
              <a:ext cx="3172" cy="1335"/>
            </a:xfrm>
            <a:custGeom>
              <a:avLst/>
              <a:gdLst>
                <a:gd name="T0" fmla="*/ 0 w 3172"/>
                <a:gd name="T1" fmla="*/ 1028 h 1335"/>
                <a:gd name="T2" fmla="*/ 98 w 3172"/>
                <a:gd name="T3" fmla="*/ 1335 h 1335"/>
                <a:gd name="T4" fmla="*/ 3172 w 3172"/>
                <a:gd name="T5" fmla="*/ 344 h 1335"/>
                <a:gd name="T6" fmla="*/ 3078 w 3172"/>
                <a:gd name="T7" fmla="*/ 0 h 1335"/>
                <a:gd name="T8" fmla="*/ 0 w 3172"/>
                <a:gd name="T9" fmla="*/ 1028 h 1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2" h="1335">
                  <a:moveTo>
                    <a:pt x="0" y="1028"/>
                  </a:moveTo>
                  <a:lnTo>
                    <a:pt x="98" y="1335"/>
                  </a:lnTo>
                  <a:lnTo>
                    <a:pt x="3172" y="344"/>
                  </a:lnTo>
                  <a:lnTo>
                    <a:pt x="3078" y="0"/>
                  </a:lnTo>
                  <a:lnTo>
                    <a:pt x="0" y="102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Freeform 95"/>
            <p:cNvSpPr>
              <a:spLocks/>
            </p:cNvSpPr>
            <p:nvPr/>
          </p:nvSpPr>
          <p:spPr bwMode="auto">
            <a:xfrm>
              <a:off x="506" y="1307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49 w 49"/>
                <a:gd name="T3" fmla="*/ 71 h 71"/>
                <a:gd name="T4" fmla="*/ 23 w 49"/>
                <a:gd name="T5" fmla="*/ 0 h 71"/>
                <a:gd name="T6" fmla="*/ 0 w 49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49" y="71"/>
                  </a:lnTo>
                  <a:lnTo>
                    <a:pt x="23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Freeform 96"/>
            <p:cNvSpPr>
              <a:spLocks/>
            </p:cNvSpPr>
            <p:nvPr/>
          </p:nvSpPr>
          <p:spPr bwMode="auto">
            <a:xfrm>
              <a:off x="506" y="1307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49 w 49"/>
                <a:gd name="T3" fmla="*/ 71 h 71"/>
                <a:gd name="T4" fmla="*/ 23 w 49"/>
                <a:gd name="T5" fmla="*/ 0 h 71"/>
                <a:gd name="T6" fmla="*/ 0 w 49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49" y="71"/>
                  </a:lnTo>
                  <a:lnTo>
                    <a:pt x="23" y="0"/>
                  </a:lnTo>
                  <a:lnTo>
                    <a:pt x="0" y="7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Freeform 97"/>
            <p:cNvSpPr>
              <a:spLocks/>
            </p:cNvSpPr>
            <p:nvPr/>
          </p:nvSpPr>
          <p:spPr bwMode="auto">
            <a:xfrm>
              <a:off x="4586" y="3372"/>
              <a:ext cx="71" cy="48"/>
            </a:xfrm>
            <a:custGeom>
              <a:avLst/>
              <a:gdLst>
                <a:gd name="T0" fmla="*/ 0 w 71"/>
                <a:gd name="T1" fmla="*/ 0 h 48"/>
                <a:gd name="T2" fmla="*/ 0 w 71"/>
                <a:gd name="T3" fmla="*/ 48 h 48"/>
                <a:gd name="T4" fmla="*/ 71 w 71"/>
                <a:gd name="T5" fmla="*/ 26 h 48"/>
                <a:gd name="T6" fmla="*/ 0 w 71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48">
                  <a:moveTo>
                    <a:pt x="0" y="0"/>
                  </a:moveTo>
                  <a:lnTo>
                    <a:pt x="0" y="48"/>
                  </a:lnTo>
                  <a:lnTo>
                    <a:pt x="7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Freeform 98"/>
            <p:cNvSpPr>
              <a:spLocks/>
            </p:cNvSpPr>
            <p:nvPr/>
          </p:nvSpPr>
          <p:spPr bwMode="auto">
            <a:xfrm>
              <a:off x="4586" y="3372"/>
              <a:ext cx="71" cy="48"/>
            </a:xfrm>
            <a:custGeom>
              <a:avLst/>
              <a:gdLst>
                <a:gd name="T0" fmla="*/ 0 w 71"/>
                <a:gd name="T1" fmla="*/ 0 h 48"/>
                <a:gd name="T2" fmla="*/ 0 w 71"/>
                <a:gd name="T3" fmla="*/ 48 h 48"/>
                <a:gd name="T4" fmla="*/ 71 w 71"/>
                <a:gd name="T5" fmla="*/ 26 h 48"/>
                <a:gd name="T6" fmla="*/ 0 w 71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48">
                  <a:moveTo>
                    <a:pt x="0" y="0"/>
                  </a:moveTo>
                  <a:lnTo>
                    <a:pt x="0" y="48"/>
                  </a:lnTo>
                  <a:lnTo>
                    <a:pt x="71" y="2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Rectangle 99"/>
            <p:cNvSpPr>
              <a:spLocks noChangeArrowheads="1"/>
            </p:cNvSpPr>
            <p:nvPr/>
          </p:nvSpPr>
          <p:spPr bwMode="auto">
            <a:xfrm>
              <a:off x="4728" y="2777"/>
              <a:ext cx="64" cy="64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95" name="Rectangle 100"/>
            <p:cNvSpPr>
              <a:spLocks noChangeArrowheads="1"/>
            </p:cNvSpPr>
            <p:nvPr/>
          </p:nvSpPr>
          <p:spPr bwMode="auto">
            <a:xfrm>
              <a:off x="5296" y="2650"/>
              <a:ext cx="64" cy="64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96" name="Rectangle 101"/>
            <p:cNvSpPr>
              <a:spLocks noChangeArrowheads="1"/>
            </p:cNvSpPr>
            <p:nvPr/>
          </p:nvSpPr>
          <p:spPr bwMode="auto">
            <a:xfrm>
              <a:off x="5296" y="2714"/>
              <a:ext cx="64" cy="59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97" name="Rectangle 102"/>
            <p:cNvSpPr>
              <a:spLocks noChangeArrowheads="1"/>
            </p:cNvSpPr>
            <p:nvPr/>
          </p:nvSpPr>
          <p:spPr bwMode="auto">
            <a:xfrm>
              <a:off x="4982" y="2714"/>
              <a:ext cx="64" cy="63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98" name="Rectangle 103"/>
            <p:cNvSpPr>
              <a:spLocks noChangeArrowheads="1"/>
            </p:cNvSpPr>
            <p:nvPr/>
          </p:nvSpPr>
          <p:spPr bwMode="auto">
            <a:xfrm>
              <a:off x="5237" y="2650"/>
              <a:ext cx="63" cy="64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99" name="Rectangle 104"/>
            <p:cNvSpPr>
              <a:spLocks noChangeArrowheads="1"/>
            </p:cNvSpPr>
            <p:nvPr/>
          </p:nvSpPr>
          <p:spPr bwMode="auto">
            <a:xfrm>
              <a:off x="5237" y="2714"/>
              <a:ext cx="63" cy="63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0" name="Rectangle 105"/>
            <p:cNvSpPr>
              <a:spLocks noChangeArrowheads="1"/>
            </p:cNvSpPr>
            <p:nvPr/>
          </p:nvSpPr>
          <p:spPr bwMode="auto">
            <a:xfrm>
              <a:off x="5173" y="2714"/>
              <a:ext cx="64" cy="63"/>
            </a:xfrm>
            <a:prstGeom prst="rect">
              <a:avLst/>
            </a:prstGeom>
            <a:solidFill>
              <a:srgbClr val="4C4C4C"/>
            </a:solidFill>
            <a:ln w="0">
              <a:solidFill>
                <a:srgbClr val="4C4C4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1" name="Rectangle 106"/>
            <p:cNvSpPr>
              <a:spLocks noChangeArrowheads="1"/>
            </p:cNvSpPr>
            <p:nvPr/>
          </p:nvSpPr>
          <p:spPr bwMode="auto">
            <a:xfrm>
              <a:off x="5109" y="2714"/>
              <a:ext cx="64" cy="63"/>
            </a:xfrm>
            <a:prstGeom prst="rect">
              <a:avLst/>
            </a:prstGeom>
            <a:solidFill>
              <a:srgbClr val="4C4C4C"/>
            </a:solidFill>
            <a:ln w="0">
              <a:solidFill>
                <a:srgbClr val="4C4C4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2" name="Rectangle 107"/>
            <p:cNvSpPr>
              <a:spLocks noChangeArrowheads="1"/>
            </p:cNvSpPr>
            <p:nvPr/>
          </p:nvSpPr>
          <p:spPr bwMode="auto">
            <a:xfrm>
              <a:off x="5046" y="2714"/>
              <a:ext cx="63" cy="63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3" name="Rectangle 108"/>
            <p:cNvSpPr>
              <a:spLocks noChangeArrowheads="1"/>
            </p:cNvSpPr>
            <p:nvPr/>
          </p:nvSpPr>
          <p:spPr bwMode="auto">
            <a:xfrm>
              <a:off x="4919" y="2777"/>
              <a:ext cx="63" cy="60"/>
            </a:xfrm>
            <a:prstGeom prst="rect">
              <a:avLst/>
            </a:prstGeom>
            <a:solidFill>
              <a:srgbClr val="4C4C4C"/>
            </a:solidFill>
            <a:ln w="0">
              <a:solidFill>
                <a:srgbClr val="4C4C4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4" name="Rectangle 109"/>
            <p:cNvSpPr>
              <a:spLocks noChangeArrowheads="1"/>
            </p:cNvSpPr>
            <p:nvPr/>
          </p:nvSpPr>
          <p:spPr bwMode="auto">
            <a:xfrm>
              <a:off x="4855" y="2777"/>
              <a:ext cx="64" cy="60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5" name="Rectangle 110"/>
            <p:cNvSpPr>
              <a:spLocks noChangeArrowheads="1"/>
            </p:cNvSpPr>
            <p:nvPr/>
          </p:nvSpPr>
          <p:spPr bwMode="auto">
            <a:xfrm>
              <a:off x="4792" y="2837"/>
              <a:ext cx="63" cy="64"/>
            </a:xfrm>
            <a:prstGeom prst="rect">
              <a:avLst/>
            </a:prstGeom>
            <a:solidFill>
              <a:srgbClr val="737373"/>
            </a:solidFill>
            <a:ln w="0">
              <a:solidFill>
                <a:srgbClr val="73737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6" name="Rectangle 111"/>
            <p:cNvSpPr>
              <a:spLocks noChangeArrowheads="1"/>
            </p:cNvSpPr>
            <p:nvPr/>
          </p:nvSpPr>
          <p:spPr bwMode="auto">
            <a:xfrm>
              <a:off x="4728" y="2837"/>
              <a:ext cx="64" cy="6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7" name="Rectangle 112"/>
            <p:cNvSpPr>
              <a:spLocks noChangeArrowheads="1"/>
            </p:cNvSpPr>
            <p:nvPr/>
          </p:nvSpPr>
          <p:spPr bwMode="auto">
            <a:xfrm>
              <a:off x="4855" y="2837"/>
              <a:ext cx="64" cy="6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8" name="Rectangle 113"/>
            <p:cNvSpPr>
              <a:spLocks noChangeArrowheads="1"/>
            </p:cNvSpPr>
            <p:nvPr/>
          </p:nvSpPr>
          <p:spPr bwMode="auto">
            <a:xfrm>
              <a:off x="4919" y="2714"/>
              <a:ext cx="63" cy="63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9" name="Rectangle 114"/>
            <p:cNvSpPr>
              <a:spLocks noChangeArrowheads="1"/>
            </p:cNvSpPr>
            <p:nvPr/>
          </p:nvSpPr>
          <p:spPr bwMode="auto">
            <a:xfrm>
              <a:off x="4982" y="2777"/>
              <a:ext cx="64" cy="60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10" name="Rectangle 115"/>
            <p:cNvSpPr>
              <a:spLocks noChangeArrowheads="1"/>
            </p:cNvSpPr>
            <p:nvPr/>
          </p:nvSpPr>
          <p:spPr bwMode="auto">
            <a:xfrm>
              <a:off x="5046" y="2777"/>
              <a:ext cx="63" cy="60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11" name="Rectangle 116"/>
            <p:cNvSpPr>
              <a:spLocks noChangeArrowheads="1"/>
            </p:cNvSpPr>
            <p:nvPr/>
          </p:nvSpPr>
          <p:spPr bwMode="auto">
            <a:xfrm>
              <a:off x="5109" y="2777"/>
              <a:ext cx="64" cy="6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12" name="Rectangle 117"/>
            <p:cNvSpPr>
              <a:spLocks noChangeArrowheads="1"/>
            </p:cNvSpPr>
            <p:nvPr/>
          </p:nvSpPr>
          <p:spPr bwMode="auto">
            <a:xfrm>
              <a:off x="4919" y="2837"/>
              <a:ext cx="63" cy="64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13" name="Rectangle 118"/>
            <p:cNvSpPr>
              <a:spLocks noChangeArrowheads="1"/>
            </p:cNvSpPr>
            <p:nvPr/>
          </p:nvSpPr>
          <p:spPr bwMode="auto">
            <a:xfrm>
              <a:off x="4792" y="2777"/>
              <a:ext cx="63" cy="60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14" name="Rectangle 119"/>
            <p:cNvSpPr>
              <a:spLocks noChangeArrowheads="1"/>
            </p:cNvSpPr>
            <p:nvPr/>
          </p:nvSpPr>
          <p:spPr bwMode="auto">
            <a:xfrm>
              <a:off x="5173" y="2650"/>
              <a:ext cx="64" cy="6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Xiaolin</a:t>
            </a:r>
            <a:r>
              <a:rPr lang="en-US" altLang="zh-TW" dirty="0"/>
              <a:t> Wu's line algorithm</a:t>
            </a:r>
            <a:endParaRPr lang="zh-TW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6234"/>
            <a:ext cx="2857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854871" y="2051050"/>
            <a:ext cx="4359275" cy="3713162"/>
            <a:chOff x="854871" y="2051050"/>
            <a:chExt cx="4359275" cy="3713162"/>
          </a:xfrm>
        </p:grpSpPr>
        <p:grpSp>
          <p:nvGrpSpPr>
            <p:cNvPr id="59" name="Group 219"/>
            <p:cNvGrpSpPr>
              <a:grpSpLocks/>
            </p:cNvGrpSpPr>
            <p:nvPr/>
          </p:nvGrpSpPr>
          <p:grpSpPr bwMode="auto">
            <a:xfrm>
              <a:off x="854871" y="2051050"/>
              <a:ext cx="4359275" cy="3713162"/>
              <a:chOff x="1665" y="1125"/>
              <a:chExt cx="2746" cy="2339"/>
            </a:xfrm>
          </p:grpSpPr>
          <p:sp>
            <p:nvSpPr>
              <p:cNvPr id="65" name="Line 127"/>
              <p:cNvSpPr>
                <a:spLocks noChangeShapeType="1"/>
              </p:cNvSpPr>
              <p:nvPr/>
            </p:nvSpPr>
            <p:spPr bwMode="auto">
              <a:xfrm>
                <a:off x="1676" y="3099"/>
                <a:ext cx="24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28"/>
              <p:cNvSpPr>
                <a:spLocks noChangeShapeType="1"/>
              </p:cNvSpPr>
              <p:nvPr/>
            </p:nvSpPr>
            <p:spPr bwMode="auto">
              <a:xfrm>
                <a:off x="1676" y="2333"/>
                <a:ext cx="24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29"/>
              <p:cNvSpPr>
                <a:spLocks noChangeShapeType="1"/>
              </p:cNvSpPr>
              <p:nvPr/>
            </p:nvSpPr>
            <p:spPr bwMode="auto">
              <a:xfrm>
                <a:off x="1676" y="1568"/>
                <a:ext cx="24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30"/>
              <p:cNvSpPr>
                <a:spLocks noChangeShapeType="1"/>
              </p:cNvSpPr>
              <p:nvPr/>
            </p:nvSpPr>
            <p:spPr bwMode="auto">
              <a:xfrm flipV="1">
                <a:off x="2884" y="1125"/>
                <a:ext cx="1" cy="233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flipV="1">
                <a:off x="3650" y="1125"/>
                <a:ext cx="1" cy="233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flipV="1">
                <a:off x="2119" y="1125"/>
                <a:ext cx="1" cy="233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33"/>
              <p:cNvSpPr>
                <a:spLocks/>
              </p:cNvSpPr>
              <p:nvPr/>
            </p:nvSpPr>
            <p:spPr bwMode="auto">
              <a:xfrm>
                <a:off x="2788" y="2237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34"/>
              <p:cNvSpPr>
                <a:spLocks/>
              </p:cNvSpPr>
              <p:nvPr/>
            </p:nvSpPr>
            <p:spPr bwMode="auto">
              <a:xfrm>
                <a:off x="2788" y="2237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35"/>
              <p:cNvSpPr>
                <a:spLocks/>
              </p:cNvSpPr>
              <p:nvPr/>
            </p:nvSpPr>
            <p:spPr bwMode="auto">
              <a:xfrm>
                <a:off x="3553" y="2237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36"/>
              <p:cNvSpPr>
                <a:spLocks/>
              </p:cNvSpPr>
              <p:nvPr/>
            </p:nvSpPr>
            <p:spPr bwMode="auto">
              <a:xfrm>
                <a:off x="3553" y="2237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37"/>
              <p:cNvSpPr>
                <a:spLocks/>
              </p:cNvSpPr>
              <p:nvPr/>
            </p:nvSpPr>
            <p:spPr bwMode="auto">
              <a:xfrm>
                <a:off x="3553" y="1472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38"/>
              <p:cNvSpPr>
                <a:spLocks/>
              </p:cNvSpPr>
              <p:nvPr/>
            </p:nvSpPr>
            <p:spPr bwMode="auto">
              <a:xfrm>
                <a:off x="3553" y="1472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39"/>
              <p:cNvSpPr>
                <a:spLocks/>
              </p:cNvSpPr>
              <p:nvPr/>
            </p:nvSpPr>
            <p:spPr bwMode="auto">
              <a:xfrm>
                <a:off x="2788" y="3002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40"/>
              <p:cNvSpPr>
                <a:spLocks/>
              </p:cNvSpPr>
              <p:nvPr/>
            </p:nvSpPr>
            <p:spPr bwMode="auto">
              <a:xfrm>
                <a:off x="2788" y="3002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41"/>
              <p:cNvSpPr>
                <a:spLocks/>
              </p:cNvSpPr>
              <p:nvPr/>
            </p:nvSpPr>
            <p:spPr bwMode="auto">
              <a:xfrm>
                <a:off x="3553" y="3002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42"/>
              <p:cNvSpPr>
                <a:spLocks/>
              </p:cNvSpPr>
              <p:nvPr/>
            </p:nvSpPr>
            <p:spPr bwMode="auto">
              <a:xfrm>
                <a:off x="3553" y="3002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43"/>
              <p:cNvSpPr>
                <a:spLocks/>
              </p:cNvSpPr>
              <p:nvPr/>
            </p:nvSpPr>
            <p:spPr bwMode="auto">
              <a:xfrm>
                <a:off x="2023" y="3002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44"/>
              <p:cNvSpPr>
                <a:spLocks/>
              </p:cNvSpPr>
              <p:nvPr/>
            </p:nvSpPr>
            <p:spPr bwMode="auto">
              <a:xfrm>
                <a:off x="2023" y="3002"/>
                <a:ext cx="185" cy="185"/>
              </a:xfrm>
              <a:custGeom>
                <a:avLst/>
                <a:gdLst>
                  <a:gd name="T0" fmla="*/ 0 w 185"/>
                  <a:gd name="T1" fmla="*/ 93 h 185"/>
                  <a:gd name="T2" fmla="*/ 8 w 185"/>
                  <a:gd name="T3" fmla="*/ 56 h 185"/>
                  <a:gd name="T4" fmla="*/ 26 w 185"/>
                  <a:gd name="T5" fmla="*/ 26 h 185"/>
                  <a:gd name="T6" fmla="*/ 56 w 185"/>
                  <a:gd name="T7" fmla="*/ 8 h 185"/>
                  <a:gd name="T8" fmla="*/ 93 w 185"/>
                  <a:gd name="T9" fmla="*/ 0 h 185"/>
                  <a:gd name="T10" fmla="*/ 130 w 185"/>
                  <a:gd name="T11" fmla="*/ 8 h 185"/>
                  <a:gd name="T12" fmla="*/ 159 w 185"/>
                  <a:gd name="T13" fmla="*/ 26 h 185"/>
                  <a:gd name="T14" fmla="*/ 178 w 185"/>
                  <a:gd name="T15" fmla="*/ 56 h 185"/>
                  <a:gd name="T16" fmla="*/ 185 w 185"/>
                  <a:gd name="T17" fmla="*/ 93 h 185"/>
                  <a:gd name="T18" fmla="*/ 178 w 185"/>
                  <a:gd name="T19" fmla="*/ 130 h 185"/>
                  <a:gd name="T20" fmla="*/ 159 w 185"/>
                  <a:gd name="T21" fmla="*/ 159 h 185"/>
                  <a:gd name="T22" fmla="*/ 130 w 185"/>
                  <a:gd name="T23" fmla="*/ 178 h 185"/>
                  <a:gd name="T24" fmla="*/ 93 w 185"/>
                  <a:gd name="T25" fmla="*/ 185 h 185"/>
                  <a:gd name="T26" fmla="*/ 56 w 185"/>
                  <a:gd name="T27" fmla="*/ 178 h 185"/>
                  <a:gd name="T28" fmla="*/ 26 w 185"/>
                  <a:gd name="T29" fmla="*/ 159 h 185"/>
                  <a:gd name="T30" fmla="*/ 8 w 185"/>
                  <a:gd name="T31" fmla="*/ 130 h 185"/>
                  <a:gd name="T32" fmla="*/ 0 w 185"/>
                  <a:gd name="T33" fmla="*/ 93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" h="185">
                    <a:moveTo>
                      <a:pt x="0" y="93"/>
                    </a:moveTo>
                    <a:lnTo>
                      <a:pt x="8" y="56"/>
                    </a:lnTo>
                    <a:lnTo>
                      <a:pt x="26" y="26"/>
                    </a:lnTo>
                    <a:lnTo>
                      <a:pt x="56" y="8"/>
                    </a:lnTo>
                    <a:lnTo>
                      <a:pt x="93" y="0"/>
                    </a:lnTo>
                    <a:lnTo>
                      <a:pt x="130" y="8"/>
                    </a:lnTo>
                    <a:lnTo>
                      <a:pt x="159" y="26"/>
                    </a:lnTo>
                    <a:lnTo>
                      <a:pt x="178" y="56"/>
                    </a:lnTo>
                    <a:lnTo>
                      <a:pt x="185" y="93"/>
                    </a:lnTo>
                    <a:lnTo>
                      <a:pt x="178" y="130"/>
                    </a:lnTo>
                    <a:lnTo>
                      <a:pt x="159" y="159"/>
                    </a:lnTo>
                    <a:lnTo>
                      <a:pt x="130" y="178"/>
                    </a:lnTo>
                    <a:lnTo>
                      <a:pt x="93" y="185"/>
                    </a:lnTo>
                    <a:lnTo>
                      <a:pt x="56" y="178"/>
                    </a:lnTo>
                    <a:lnTo>
                      <a:pt x="26" y="159"/>
                    </a:lnTo>
                    <a:lnTo>
                      <a:pt x="8" y="130"/>
                    </a:lnTo>
                    <a:lnTo>
                      <a:pt x="0" y="9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48"/>
              <p:cNvSpPr>
                <a:spLocks noChangeShapeType="1"/>
              </p:cNvSpPr>
              <p:nvPr/>
            </p:nvSpPr>
            <p:spPr bwMode="auto">
              <a:xfrm>
                <a:off x="2818" y="2714"/>
                <a:ext cx="13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49"/>
              <p:cNvSpPr>
                <a:spLocks noChangeShapeType="1"/>
              </p:cNvSpPr>
              <p:nvPr/>
            </p:nvSpPr>
            <p:spPr bwMode="auto">
              <a:xfrm>
                <a:off x="3583" y="2714"/>
                <a:ext cx="13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50"/>
              <p:cNvSpPr>
                <a:spLocks noChangeShapeType="1"/>
              </p:cNvSpPr>
              <p:nvPr/>
            </p:nvSpPr>
            <p:spPr bwMode="auto">
              <a:xfrm>
                <a:off x="3583" y="1949"/>
                <a:ext cx="13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52"/>
              <p:cNvSpPr>
                <a:spLocks noChangeShapeType="1"/>
              </p:cNvSpPr>
              <p:nvPr/>
            </p:nvSpPr>
            <p:spPr bwMode="auto">
              <a:xfrm flipV="1">
                <a:off x="1665" y="2234"/>
                <a:ext cx="2746" cy="67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53"/>
              <p:cNvSpPr>
                <a:spLocks/>
              </p:cNvSpPr>
              <p:nvPr/>
            </p:nvSpPr>
            <p:spPr bwMode="auto">
              <a:xfrm>
                <a:off x="2855" y="2577"/>
                <a:ext cx="59" cy="60"/>
              </a:xfrm>
              <a:custGeom>
                <a:avLst/>
                <a:gdLst>
                  <a:gd name="T0" fmla="*/ 0 w 59"/>
                  <a:gd name="T1" fmla="*/ 30 h 60"/>
                  <a:gd name="T2" fmla="*/ 4 w 59"/>
                  <a:gd name="T3" fmla="*/ 19 h 60"/>
                  <a:gd name="T4" fmla="*/ 7 w 59"/>
                  <a:gd name="T5" fmla="*/ 8 h 60"/>
                  <a:gd name="T6" fmla="*/ 18 w 59"/>
                  <a:gd name="T7" fmla="*/ 4 h 60"/>
                  <a:gd name="T8" fmla="*/ 29 w 59"/>
                  <a:gd name="T9" fmla="*/ 0 h 60"/>
                  <a:gd name="T10" fmla="*/ 40 w 59"/>
                  <a:gd name="T11" fmla="*/ 4 h 60"/>
                  <a:gd name="T12" fmla="*/ 52 w 59"/>
                  <a:gd name="T13" fmla="*/ 8 h 60"/>
                  <a:gd name="T14" fmla="*/ 55 w 59"/>
                  <a:gd name="T15" fmla="*/ 19 h 60"/>
                  <a:gd name="T16" fmla="*/ 59 w 59"/>
                  <a:gd name="T17" fmla="*/ 30 h 60"/>
                  <a:gd name="T18" fmla="*/ 55 w 59"/>
                  <a:gd name="T19" fmla="*/ 41 h 60"/>
                  <a:gd name="T20" fmla="*/ 52 w 59"/>
                  <a:gd name="T21" fmla="*/ 52 h 60"/>
                  <a:gd name="T22" fmla="*/ 40 w 59"/>
                  <a:gd name="T23" fmla="*/ 56 h 60"/>
                  <a:gd name="T24" fmla="*/ 29 w 59"/>
                  <a:gd name="T25" fmla="*/ 60 h 60"/>
                  <a:gd name="T26" fmla="*/ 18 w 59"/>
                  <a:gd name="T27" fmla="*/ 56 h 60"/>
                  <a:gd name="T28" fmla="*/ 7 w 59"/>
                  <a:gd name="T29" fmla="*/ 52 h 60"/>
                  <a:gd name="T30" fmla="*/ 4 w 59"/>
                  <a:gd name="T31" fmla="*/ 41 h 60"/>
                  <a:gd name="T32" fmla="*/ 0 w 59"/>
                  <a:gd name="T33" fmla="*/ 3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60">
                    <a:moveTo>
                      <a:pt x="0" y="30"/>
                    </a:moveTo>
                    <a:lnTo>
                      <a:pt x="4" y="19"/>
                    </a:lnTo>
                    <a:lnTo>
                      <a:pt x="7" y="8"/>
                    </a:lnTo>
                    <a:lnTo>
                      <a:pt x="18" y="4"/>
                    </a:lnTo>
                    <a:lnTo>
                      <a:pt x="29" y="0"/>
                    </a:lnTo>
                    <a:lnTo>
                      <a:pt x="40" y="4"/>
                    </a:lnTo>
                    <a:lnTo>
                      <a:pt x="52" y="8"/>
                    </a:lnTo>
                    <a:lnTo>
                      <a:pt x="55" y="19"/>
                    </a:lnTo>
                    <a:lnTo>
                      <a:pt x="59" y="30"/>
                    </a:lnTo>
                    <a:lnTo>
                      <a:pt x="55" y="41"/>
                    </a:lnTo>
                    <a:lnTo>
                      <a:pt x="52" y="52"/>
                    </a:lnTo>
                    <a:lnTo>
                      <a:pt x="40" y="56"/>
                    </a:lnTo>
                    <a:lnTo>
                      <a:pt x="29" y="60"/>
                    </a:lnTo>
                    <a:lnTo>
                      <a:pt x="18" y="56"/>
                    </a:lnTo>
                    <a:lnTo>
                      <a:pt x="7" y="52"/>
                    </a:lnTo>
                    <a:lnTo>
                      <a:pt x="4" y="4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54"/>
              <p:cNvSpPr>
                <a:spLocks/>
              </p:cNvSpPr>
              <p:nvPr/>
            </p:nvSpPr>
            <p:spPr bwMode="auto">
              <a:xfrm>
                <a:off x="2855" y="2577"/>
                <a:ext cx="59" cy="60"/>
              </a:xfrm>
              <a:custGeom>
                <a:avLst/>
                <a:gdLst>
                  <a:gd name="T0" fmla="*/ 0 w 59"/>
                  <a:gd name="T1" fmla="*/ 30 h 60"/>
                  <a:gd name="T2" fmla="*/ 4 w 59"/>
                  <a:gd name="T3" fmla="*/ 19 h 60"/>
                  <a:gd name="T4" fmla="*/ 7 w 59"/>
                  <a:gd name="T5" fmla="*/ 8 h 60"/>
                  <a:gd name="T6" fmla="*/ 18 w 59"/>
                  <a:gd name="T7" fmla="*/ 4 h 60"/>
                  <a:gd name="T8" fmla="*/ 29 w 59"/>
                  <a:gd name="T9" fmla="*/ 0 h 60"/>
                  <a:gd name="T10" fmla="*/ 40 w 59"/>
                  <a:gd name="T11" fmla="*/ 4 h 60"/>
                  <a:gd name="T12" fmla="*/ 52 w 59"/>
                  <a:gd name="T13" fmla="*/ 8 h 60"/>
                  <a:gd name="T14" fmla="*/ 55 w 59"/>
                  <a:gd name="T15" fmla="*/ 19 h 60"/>
                  <a:gd name="T16" fmla="*/ 59 w 59"/>
                  <a:gd name="T17" fmla="*/ 30 h 60"/>
                  <a:gd name="T18" fmla="*/ 55 w 59"/>
                  <a:gd name="T19" fmla="*/ 41 h 60"/>
                  <a:gd name="T20" fmla="*/ 52 w 59"/>
                  <a:gd name="T21" fmla="*/ 52 h 60"/>
                  <a:gd name="T22" fmla="*/ 40 w 59"/>
                  <a:gd name="T23" fmla="*/ 56 h 60"/>
                  <a:gd name="T24" fmla="*/ 29 w 59"/>
                  <a:gd name="T25" fmla="*/ 60 h 60"/>
                  <a:gd name="T26" fmla="*/ 18 w 59"/>
                  <a:gd name="T27" fmla="*/ 56 h 60"/>
                  <a:gd name="T28" fmla="*/ 7 w 59"/>
                  <a:gd name="T29" fmla="*/ 52 h 60"/>
                  <a:gd name="T30" fmla="*/ 4 w 59"/>
                  <a:gd name="T31" fmla="*/ 41 h 60"/>
                  <a:gd name="T32" fmla="*/ 0 w 59"/>
                  <a:gd name="T33" fmla="*/ 3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60">
                    <a:moveTo>
                      <a:pt x="0" y="30"/>
                    </a:moveTo>
                    <a:lnTo>
                      <a:pt x="4" y="19"/>
                    </a:lnTo>
                    <a:lnTo>
                      <a:pt x="7" y="8"/>
                    </a:lnTo>
                    <a:lnTo>
                      <a:pt x="18" y="4"/>
                    </a:lnTo>
                    <a:lnTo>
                      <a:pt x="29" y="0"/>
                    </a:lnTo>
                    <a:lnTo>
                      <a:pt x="40" y="4"/>
                    </a:lnTo>
                    <a:lnTo>
                      <a:pt x="52" y="8"/>
                    </a:lnTo>
                    <a:lnTo>
                      <a:pt x="55" y="19"/>
                    </a:lnTo>
                    <a:lnTo>
                      <a:pt x="59" y="30"/>
                    </a:lnTo>
                    <a:lnTo>
                      <a:pt x="55" y="41"/>
                    </a:lnTo>
                    <a:lnTo>
                      <a:pt x="52" y="52"/>
                    </a:lnTo>
                    <a:lnTo>
                      <a:pt x="40" y="56"/>
                    </a:lnTo>
                    <a:lnTo>
                      <a:pt x="29" y="60"/>
                    </a:lnTo>
                    <a:lnTo>
                      <a:pt x="18" y="56"/>
                    </a:lnTo>
                    <a:lnTo>
                      <a:pt x="7" y="52"/>
                    </a:lnTo>
                    <a:lnTo>
                      <a:pt x="4" y="41"/>
                    </a:lnTo>
                    <a:lnTo>
                      <a:pt x="0" y="3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Left Brace 57"/>
            <p:cNvSpPr/>
            <p:nvPr/>
          </p:nvSpPr>
          <p:spPr>
            <a:xfrm>
              <a:off x="2479626" y="3970338"/>
              <a:ext cx="304852" cy="433388"/>
            </a:xfrm>
            <a:prstGeom prst="lef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98392" y="3964994"/>
              <a:ext cx="907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 smtClean="0"/>
                <a:t>rfpart</a:t>
              </a:r>
              <a:endParaRPr lang="zh-TW" altLang="en-US" sz="2000" dirty="0"/>
            </a:p>
          </p:txBody>
        </p:sp>
        <p:sp>
          <p:nvSpPr>
            <p:cNvPr id="91" name="Left Brace 90"/>
            <p:cNvSpPr/>
            <p:nvPr/>
          </p:nvSpPr>
          <p:spPr>
            <a:xfrm>
              <a:off x="2506013" y="4451350"/>
              <a:ext cx="304852" cy="735012"/>
            </a:xfrm>
            <a:prstGeom prst="lef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719059" y="4606528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 smtClean="0"/>
                <a:t>fpart</a:t>
              </a:r>
              <a:endParaRPr lang="zh-TW" altLang="en-US" sz="2000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358162" y="3434224"/>
            <a:ext cx="3606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/>
              <a:t>I</a:t>
            </a:r>
            <a:r>
              <a:rPr lang="en-US" altLang="zh-TW" sz="3000" dirty="0" smtClean="0"/>
              <a:t>dea:</a:t>
            </a:r>
          </a:p>
          <a:p>
            <a:r>
              <a:rPr lang="en-US" altLang="zh-TW" sz="3000" dirty="0" smtClean="0"/>
              <a:t>intensity is based on </a:t>
            </a:r>
            <a:r>
              <a:rPr lang="en-US" altLang="zh-TW" sz="3000" b="1" dirty="0" err="1" smtClean="0"/>
              <a:t>rfpart</a:t>
            </a:r>
            <a:r>
              <a:rPr lang="en-US" altLang="zh-TW" sz="3000" dirty="0" smtClean="0"/>
              <a:t> and </a:t>
            </a:r>
            <a:r>
              <a:rPr lang="en-US" altLang="zh-TW" sz="3000" b="1" dirty="0" err="1" smtClean="0"/>
              <a:t>fpart</a:t>
            </a:r>
            <a:endParaRPr lang="zh-TW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443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Xiaolin</a:t>
            </a:r>
            <a:r>
              <a:rPr lang="en-US" altLang="zh-TW" dirty="0"/>
              <a:t> Wu's line algorithm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7007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ipart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(x): integer part of x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fpart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(x): fraction part of x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rfpart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(x): 1 –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fpart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(x)</a:t>
            </a:r>
            <a:endParaRPr lang="en-US" altLang="ja-JP" sz="1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WuLine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x0, 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y0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x1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y1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, value) {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/* handle both endpoints here */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/* and determine the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xbegin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xend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ja-JP" sz="18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   float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dx 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x1-x0,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= y1-y0;</a:t>
            </a:r>
            <a:endParaRPr lang="en-US" altLang="ja-JP" sz="1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m =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/dx;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intery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= y1 + m(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xbegin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-x);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xbegin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; x &lt;=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xend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; ++x) {</a:t>
            </a:r>
            <a:endParaRPr lang="en-US" altLang="ja-JP" sz="1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WritePixel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(x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ipart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intery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value*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rfpart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intery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));</a:t>
            </a:r>
            <a:endParaRPr lang="en-US" altLang="ja-JP" sz="1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WritePixel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(x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ipart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intery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)+1</a:t>
            </a: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value*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fpart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intery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));</a:t>
            </a:r>
            <a:endParaRPr lang="en-US" altLang="ja-JP" sz="1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intery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+= m;</a:t>
            </a:r>
            <a:endParaRPr lang="en-US" altLang="ja-JP" sz="1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1400" dirty="0" err="1">
                <a:cs typeface="Courier New" pitchFamily="49" charset="0"/>
              </a:rPr>
              <a:t>Xiaolin</a:t>
            </a:r>
            <a:r>
              <a:rPr lang="en-US" altLang="ja-JP" sz="1400" dirty="0">
                <a:cs typeface="Courier New" pitchFamily="49" charset="0"/>
              </a:rPr>
              <a:t> Wu, </a:t>
            </a:r>
            <a:r>
              <a:rPr lang="en-US" altLang="ja-JP" sz="1400" b="1" dirty="0">
                <a:cs typeface="Courier New" pitchFamily="49" charset="0"/>
              </a:rPr>
              <a:t>An efficient antialiasing </a:t>
            </a:r>
            <a:r>
              <a:rPr lang="en-US" altLang="ja-JP" sz="1400" b="1" dirty="0" smtClean="0">
                <a:cs typeface="Courier New" pitchFamily="49" charset="0"/>
              </a:rPr>
              <a:t>technique</a:t>
            </a:r>
            <a:r>
              <a:rPr lang="en-US" altLang="ja-JP" sz="1400" dirty="0" smtClean="0">
                <a:cs typeface="Courier New" pitchFamily="49" charset="0"/>
              </a:rPr>
              <a:t>, </a:t>
            </a:r>
            <a:r>
              <a:rPr lang="en-US" altLang="ja-JP" sz="1400" i="1" dirty="0" smtClean="0">
                <a:cs typeface="Courier New" pitchFamily="49" charset="0"/>
              </a:rPr>
              <a:t>SIGGRAPH 1991</a:t>
            </a:r>
            <a:r>
              <a:rPr lang="en-US" altLang="ja-JP" sz="1400" dirty="0" smtClean="0">
                <a:cs typeface="Courier New" pitchFamily="49" charset="0"/>
              </a:rPr>
              <a:t>.</a:t>
            </a:r>
            <a:endParaRPr lang="en-US" altLang="ja-JP" sz="1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Architecture of a </a:t>
            </a:r>
            <a:r>
              <a:rPr lang="en-US" altLang="zh-TW" smtClean="0"/>
              <a:t>R</a:t>
            </a:r>
            <a:r>
              <a:rPr lang="en-US" altLang="ja-JP" smtClean="0"/>
              <a:t>aster </a:t>
            </a:r>
            <a:r>
              <a:rPr lang="en-US" altLang="zh-TW" smtClean="0"/>
              <a:t>D</a:t>
            </a:r>
            <a:r>
              <a:rPr lang="en-US" altLang="ja-JP" smtClean="0"/>
              <a:t>isplay</a:t>
            </a:r>
          </a:p>
        </p:txBody>
      </p:sp>
      <p:grpSp>
        <p:nvGrpSpPr>
          <p:cNvPr id="5123" name="Group 792"/>
          <p:cNvGrpSpPr>
            <a:grpSpLocks/>
          </p:cNvGrpSpPr>
          <p:nvPr/>
        </p:nvGrpSpPr>
        <p:grpSpPr bwMode="auto">
          <a:xfrm>
            <a:off x="1187450" y="1628775"/>
            <a:ext cx="6737350" cy="4543425"/>
            <a:chOff x="748" y="1026"/>
            <a:chExt cx="4244" cy="2862"/>
          </a:xfrm>
        </p:grpSpPr>
        <p:sp>
          <p:nvSpPr>
            <p:cNvPr id="5124" name="Rectangle 618"/>
            <p:cNvSpPr>
              <a:spLocks noChangeArrowheads="1"/>
            </p:cNvSpPr>
            <p:nvPr/>
          </p:nvSpPr>
          <p:spPr bwMode="auto">
            <a:xfrm>
              <a:off x="2602" y="2733"/>
              <a:ext cx="997" cy="486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miter lim="800000"/>
              <a:headEnd/>
              <a:tailEnd/>
            </a:ln>
          </p:spPr>
          <p:txBody>
            <a:bodyPr lIns="0" rIns="0" anchor="ctr" anchorCtr="1"/>
            <a:lstStyle/>
            <a:p>
              <a:r>
                <a:rPr lang="en-US" altLang="ja-JP" sz="1400"/>
                <a:t>Video controller</a:t>
              </a:r>
            </a:p>
          </p:txBody>
        </p:sp>
        <p:sp>
          <p:nvSpPr>
            <p:cNvPr id="5125" name="Freeform 634"/>
            <p:cNvSpPr>
              <a:spLocks/>
            </p:cNvSpPr>
            <p:nvPr/>
          </p:nvSpPr>
          <p:spPr bwMode="auto">
            <a:xfrm>
              <a:off x="2602" y="2733"/>
              <a:ext cx="1035" cy="525"/>
            </a:xfrm>
            <a:custGeom>
              <a:avLst/>
              <a:gdLst>
                <a:gd name="T0" fmla="*/ 997 w 1035"/>
                <a:gd name="T1" fmla="*/ 0 h 525"/>
                <a:gd name="T2" fmla="*/ 1035 w 1035"/>
                <a:gd name="T3" fmla="*/ 39 h 525"/>
                <a:gd name="T4" fmla="*/ 1035 w 1035"/>
                <a:gd name="T5" fmla="*/ 525 h 525"/>
                <a:gd name="T6" fmla="*/ 38 w 1035"/>
                <a:gd name="T7" fmla="*/ 525 h 525"/>
                <a:gd name="T8" fmla="*/ 0 w 1035"/>
                <a:gd name="T9" fmla="*/ 486 h 525"/>
                <a:gd name="T10" fmla="*/ 997 w 1035"/>
                <a:gd name="T11" fmla="*/ 486 h 525"/>
                <a:gd name="T12" fmla="*/ 997 w 1035"/>
                <a:gd name="T13" fmla="*/ 0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5" h="525">
                  <a:moveTo>
                    <a:pt x="997" y="0"/>
                  </a:moveTo>
                  <a:lnTo>
                    <a:pt x="1035" y="39"/>
                  </a:lnTo>
                  <a:lnTo>
                    <a:pt x="1035" y="525"/>
                  </a:lnTo>
                  <a:lnTo>
                    <a:pt x="38" y="525"/>
                  </a:lnTo>
                  <a:lnTo>
                    <a:pt x="0" y="486"/>
                  </a:lnTo>
                  <a:lnTo>
                    <a:pt x="997" y="486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635"/>
            <p:cNvSpPr>
              <a:spLocks/>
            </p:cNvSpPr>
            <p:nvPr/>
          </p:nvSpPr>
          <p:spPr bwMode="auto">
            <a:xfrm>
              <a:off x="2602" y="2733"/>
              <a:ext cx="1035" cy="525"/>
            </a:xfrm>
            <a:custGeom>
              <a:avLst/>
              <a:gdLst>
                <a:gd name="T0" fmla="*/ 997 w 1035"/>
                <a:gd name="T1" fmla="*/ 0 h 525"/>
                <a:gd name="T2" fmla="*/ 1035 w 1035"/>
                <a:gd name="T3" fmla="*/ 39 h 525"/>
                <a:gd name="T4" fmla="*/ 1035 w 1035"/>
                <a:gd name="T5" fmla="*/ 525 h 525"/>
                <a:gd name="T6" fmla="*/ 38 w 1035"/>
                <a:gd name="T7" fmla="*/ 525 h 525"/>
                <a:gd name="T8" fmla="*/ 0 w 1035"/>
                <a:gd name="T9" fmla="*/ 486 h 525"/>
                <a:gd name="T10" fmla="*/ 997 w 1035"/>
                <a:gd name="T11" fmla="*/ 486 h 525"/>
                <a:gd name="T12" fmla="*/ 997 w 1035"/>
                <a:gd name="T13" fmla="*/ 0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5" h="525">
                  <a:moveTo>
                    <a:pt x="997" y="0"/>
                  </a:moveTo>
                  <a:lnTo>
                    <a:pt x="1035" y="39"/>
                  </a:lnTo>
                  <a:lnTo>
                    <a:pt x="1035" y="525"/>
                  </a:lnTo>
                  <a:lnTo>
                    <a:pt x="38" y="525"/>
                  </a:lnTo>
                  <a:lnTo>
                    <a:pt x="0" y="486"/>
                  </a:lnTo>
                  <a:lnTo>
                    <a:pt x="997" y="486"/>
                  </a:lnTo>
                  <a:lnTo>
                    <a:pt x="99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7" name="Group 778"/>
            <p:cNvGrpSpPr>
              <a:grpSpLocks/>
            </p:cNvGrpSpPr>
            <p:nvPr/>
          </p:nvGrpSpPr>
          <p:grpSpPr bwMode="auto">
            <a:xfrm>
              <a:off x="3816" y="2606"/>
              <a:ext cx="1176" cy="882"/>
              <a:chOff x="3823" y="2606"/>
              <a:chExt cx="1176" cy="882"/>
            </a:xfrm>
          </p:grpSpPr>
          <p:sp>
            <p:nvSpPr>
              <p:cNvPr id="5150" name="Freeform 636"/>
              <p:cNvSpPr>
                <a:spLocks/>
              </p:cNvSpPr>
              <p:nvPr/>
            </p:nvSpPr>
            <p:spPr bwMode="auto">
              <a:xfrm>
                <a:off x="4296" y="2880"/>
                <a:ext cx="422" cy="400"/>
              </a:xfrm>
              <a:custGeom>
                <a:avLst/>
                <a:gdLst>
                  <a:gd name="T0" fmla="*/ 205 w 422"/>
                  <a:gd name="T1" fmla="*/ 0 h 400"/>
                  <a:gd name="T2" fmla="*/ 419 w 422"/>
                  <a:gd name="T3" fmla="*/ 112 h 400"/>
                  <a:gd name="T4" fmla="*/ 422 w 422"/>
                  <a:gd name="T5" fmla="*/ 394 h 400"/>
                  <a:gd name="T6" fmla="*/ 3 w 422"/>
                  <a:gd name="T7" fmla="*/ 400 h 400"/>
                  <a:gd name="T8" fmla="*/ 0 w 422"/>
                  <a:gd name="T9" fmla="*/ 122 h 400"/>
                  <a:gd name="T10" fmla="*/ 205 w 422"/>
                  <a:gd name="T11" fmla="*/ 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2" h="400">
                    <a:moveTo>
                      <a:pt x="205" y="0"/>
                    </a:moveTo>
                    <a:lnTo>
                      <a:pt x="419" y="112"/>
                    </a:lnTo>
                    <a:lnTo>
                      <a:pt x="422" y="394"/>
                    </a:lnTo>
                    <a:lnTo>
                      <a:pt x="3" y="400"/>
                    </a:lnTo>
                    <a:lnTo>
                      <a:pt x="0" y="12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637"/>
              <p:cNvSpPr>
                <a:spLocks/>
              </p:cNvSpPr>
              <p:nvPr/>
            </p:nvSpPr>
            <p:spPr bwMode="auto">
              <a:xfrm>
                <a:off x="4475" y="3079"/>
                <a:ext cx="64" cy="134"/>
              </a:xfrm>
              <a:custGeom>
                <a:avLst/>
                <a:gdLst>
                  <a:gd name="T0" fmla="*/ 0 w 64"/>
                  <a:gd name="T1" fmla="*/ 0 h 134"/>
                  <a:gd name="T2" fmla="*/ 61 w 64"/>
                  <a:gd name="T3" fmla="*/ 0 h 134"/>
                  <a:gd name="T4" fmla="*/ 64 w 64"/>
                  <a:gd name="T5" fmla="*/ 134 h 134"/>
                  <a:gd name="T6" fmla="*/ 3 w 64"/>
                  <a:gd name="T7" fmla="*/ 134 h 134"/>
                  <a:gd name="T8" fmla="*/ 0 w 64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34">
                    <a:moveTo>
                      <a:pt x="0" y="0"/>
                    </a:moveTo>
                    <a:lnTo>
                      <a:pt x="61" y="0"/>
                    </a:lnTo>
                    <a:lnTo>
                      <a:pt x="64" y="134"/>
                    </a:lnTo>
                    <a:lnTo>
                      <a:pt x="3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638"/>
              <p:cNvSpPr>
                <a:spLocks/>
              </p:cNvSpPr>
              <p:nvPr/>
            </p:nvSpPr>
            <p:spPr bwMode="auto">
              <a:xfrm>
                <a:off x="4430" y="2996"/>
                <a:ext cx="144" cy="31"/>
              </a:xfrm>
              <a:custGeom>
                <a:avLst/>
                <a:gdLst>
                  <a:gd name="T0" fmla="*/ 0 w 144"/>
                  <a:gd name="T1" fmla="*/ 3 h 31"/>
                  <a:gd name="T2" fmla="*/ 144 w 144"/>
                  <a:gd name="T3" fmla="*/ 0 h 31"/>
                  <a:gd name="T4" fmla="*/ 144 w 144"/>
                  <a:gd name="T5" fmla="*/ 28 h 31"/>
                  <a:gd name="T6" fmla="*/ 0 w 144"/>
                  <a:gd name="T7" fmla="*/ 31 h 31"/>
                  <a:gd name="T8" fmla="*/ 0 w 144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4" h="31">
                    <a:moveTo>
                      <a:pt x="0" y="3"/>
                    </a:moveTo>
                    <a:lnTo>
                      <a:pt x="144" y="0"/>
                    </a:lnTo>
                    <a:lnTo>
                      <a:pt x="144" y="28"/>
                    </a:lnTo>
                    <a:lnTo>
                      <a:pt x="0" y="3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639"/>
              <p:cNvSpPr>
                <a:spLocks/>
              </p:cNvSpPr>
              <p:nvPr/>
            </p:nvSpPr>
            <p:spPr bwMode="auto">
              <a:xfrm>
                <a:off x="4581" y="2775"/>
                <a:ext cx="143" cy="150"/>
              </a:xfrm>
              <a:custGeom>
                <a:avLst/>
                <a:gdLst>
                  <a:gd name="T0" fmla="*/ 31 w 143"/>
                  <a:gd name="T1" fmla="*/ 137 h 150"/>
                  <a:gd name="T2" fmla="*/ 12 w 143"/>
                  <a:gd name="T3" fmla="*/ 115 h 150"/>
                  <a:gd name="T4" fmla="*/ 0 w 143"/>
                  <a:gd name="T5" fmla="*/ 89 h 150"/>
                  <a:gd name="T6" fmla="*/ 3 w 143"/>
                  <a:gd name="T7" fmla="*/ 61 h 150"/>
                  <a:gd name="T8" fmla="*/ 12 w 143"/>
                  <a:gd name="T9" fmla="*/ 32 h 150"/>
                  <a:gd name="T10" fmla="*/ 35 w 143"/>
                  <a:gd name="T11" fmla="*/ 10 h 150"/>
                  <a:gd name="T12" fmla="*/ 60 w 143"/>
                  <a:gd name="T13" fmla="*/ 0 h 150"/>
                  <a:gd name="T14" fmla="*/ 89 w 143"/>
                  <a:gd name="T15" fmla="*/ 0 h 150"/>
                  <a:gd name="T16" fmla="*/ 115 w 143"/>
                  <a:gd name="T17" fmla="*/ 13 h 150"/>
                  <a:gd name="T18" fmla="*/ 134 w 143"/>
                  <a:gd name="T19" fmla="*/ 35 h 150"/>
                  <a:gd name="T20" fmla="*/ 143 w 143"/>
                  <a:gd name="T21" fmla="*/ 64 h 150"/>
                  <a:gd name="T22" fmla="*/ 143 w 143"/>
                  <a:gd name="T23" fmla="*/ 93 h 150"/>
                  <a:gd name="T24" fmla="*/ 134 w 143"/>
                  <a:gd name="T25" fmla="*/ 121 h 150"/>
                  <a:gd name="T26" fmla="*/ 111 w 143"/>
                  <a:gd name="T27" fmla="*/ 141 h 150"/>
                  <a:gd name="T28" fmla="*/ 86 w 143"/>
                  <a:gd name="T29" fmla="*/ 150 h 150"/>
                  <a:gd name="T30" fmla="*/ 57 w 143"/>
                  <a:gd name="T31" fmla="*/ 150 h 150"/>
                  <a:gd name="T32" fmla="*/ 31 w 143"/>
                  <a:gd name="T33" fmla="*/ 137 h 1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3" h="150">
                    <a:moveTo>
                      <a:pt x="31" y="137"/>
                    </a:moveTo>
                    <a:lnTo>
                      <a:pt x="12" y="115"/>
                    </a:lnTo>
                    <a:lnTo>
                      <a:pt x="0" y="89"/>
                    </a:lnTo>
                    <a:lnTo>
                      <a:pt x="3" y="61"/>
                    </a:lnTo>
                    <a:lnTo>
                      <a:pt x="12" y="32"/>
                    </a:lnTo>
                    <a:lnTo>
                      <a:pt x="35" y="10"/>
                    </a:lnTo>
                    <a:lnTo>
                      <a:pt x="60" y="0"/>
                    </a:lnTo>
                    <a:lnTo>
                      <a:pt x="89" y="0"/>
                    </a:lnTo>
                    <a:lnTo>
                      <a:pt x="115" y="13"/>
                    </a:lnTo>
                    <a:lnTo>
                      <a:pt x="134" y="35"/>
                    </a:lnTo>
                    <a:lnTo>
                      <a:pt x="143" y="64"/>
                    </a:lnTo>
                    <a:lnTo>
                      <a:pt x="143" y="93"/>
                    </a:lnTo>
                    <a:lnTo>
                      <a:pt x="134" y="121"/>
                    </a:lnTo>
                    <a:lnTo>
                      <a:pt x="111" y="141"/>
                    </a:lnTo>
                    <a:lnTo>
                      <a:pt x="86" y="150"/>
                    </a:lnTo>
                    <a:lnTo>
                      <a:pt x="57" y="150"/>
                    </a:lnTo>
                    <a:lnTo>
                      <a:pt x="31" y="137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640"/>
              <p:cNvSpPr>
                <a:spLocks/>
              </p:cNvSpPr>
              <p:nvPr/>
            </p:nvSpPr>
            <p:spPr bwMode="auto">
              <a:xfrm>
                <a:off x="4616" y="2781"/>
                <a:ext cx="153" cy="157"/>
              </a:xfrm>
              <a:custGeom>
                <a:avLst/>
                <a:gdLst>
                  <a:gd name="T0" fmla="*/ 35 w 153"/>
                  <a:gd name="T1" fmla="*/ 138 h 157"/>
                  <a:gd name="T2" fmla="*/ 12 w 153"/>
                  <a:gd name="T3" fmla="*/ 115 h 157"/>
                  <a:gd name="T4" fmla="*/ 0 w 153"/>
                  <a:gd name="T5" fmla="*/ 87 h 157"/>
                  <a:gd name="T6" fmla="*/ 0 w 153"/>
                  <a:gd name="T7" fmla="*/ 58 h 157"/>
                  <a:gd name="T8" fmla="*/ 9 w 153"/>
                  <a:gd name="T9" fmla="*/ 29 h 157"/>
                  <a:gd name="T10" fmla="*/ 32 w 153"/>
                  <a:gd name="T11" fmla="*/ 10 h 157"/>
                  <a:gd name="T12" fmla="*/ 57 w 153"/>
                  <a:gd name="T13" fmla="*/ 0 h 157"/>
                  <a:gd name="T14" fmla="*/ 89 w 153"/>
                  <a:gd name="T15" fmla="*/ 4 h 157"/>
                  <a:gd name="T16" fmla="*/ 118 w 153"/>
                  <a:gd name="T17" fmla="*/ 16 h 157"/>
                  <a:gd name="T18" fmla="*/ 140 w 153"/>
                  <a:gd name="T19" fmla="*/ 42 h 157"/>
                  <a:gd name="T20" fmla="*/ 150 w 153"/>
                  <a:gd name="T21" fmla="*/ 71 h 157"/>
                  <a:gd name="T22" fmla="*/ 153 w 153"/>
                  <a:gd name="T23" fmla="*/ 99 h 157"/>
                  <a:gd name="T24" fmla="*/ 140 w 153"/>
                  <a:gd name="T25" fmla="*/ 128 h 157"/>
                  <a:gd name="T26" fmla="*/ 121 w 153"/>
                  <a:gd name="T27" fmla="*/ 147 h 157"/>
                  <a:gd name="T28" fmla="*/ 92 w 153"/>
                  <a:gd name="T29" fmla="*/ 157 h 157"/>
                  <a:gd name="T30" fmla="*/ 64 w 153"/>
                  <a:gd name="T31" fmla="*/ 154 h 157"/>
                  <a:gd name="T32" fmla="*/ 35 w 153"/>
                  <a:gd name="T33" fmla="*/ 138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3" h="157">
                    <a:moveTo>
                      <a:pt x="35" y="138"/>
                    </a:moveTo>
                    <a:lnTo>
                      <a:pt x="12" y="115"/>
                    </a:lnTo>
                    <a:lnTo>
                      <a:pt x="0" y="87"/>
                    </a:lnTo>
                    <a:lnTo>
                      <a:pt x="0" y="58"/>
                    </a:lnTo>
                    <a:lnTo>
                      <a:pt x="9" y="29"/>
                    </a:lnTo>
                    <a:lnTo>
                      <a:pt x="32" y="10"/>
                    </a:lnTo>
                    <a:lnTo>
                      <a:pt x="57" y="0"/>
                    </a:lnTo>
                    <a:lnTo>
                      <a:pt x="89" y="4"/>
                    </a:lnTo>
                    <a:lnTo>
                      <a:pt x="118" y="16"/>
                    </a:lnTo>
                    <a:lnTo>
                      <a:pt x="140" y="42"/>
                    </a:lnTo>
                    <a:lnTo>
                      <a:pt x="150" y="71"/>
                    </a:lnTo>
                    <a:lnTo>
                      <a:pt x="153" y="99"/>
                    </a:lnTo>
                    <a:lnTo>
                      <a:pt x="140" y="128"/>
                    </a:lnTo>
                    <a:lnTo>
                      <a:pt x="121" y="147"/>
                    </a:lnTo>
                    <a:lnTo>
                      <a:pt x="92" y="157"/>
                    </a:lnTo>
                    <a:lnTo>
                      <a:pt x="64" y="154"/>
                    </a:lnTo>
                    <a:lnTo>
                      <a:pt x="35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Freeform 641"/>
              <p:cNvSpPr>
                <a:spLocks/>
              </p:cNvSpPr>
              <p:nvPr/>
            </p:nvSpPr>
            <p:spPr bwMode="auto">
              <a:xfrm>
                <a:off x="3957" y="2606"/>
                <a:ext cx="45" cy="51"/>
              </a:xfrm>
              <a:custGeom>
                <a:avLst/>
                <a:gdLst>
                  <a:gd name="T0" fmla="*/ 0 w 45"/>
                  <a:gd name="T1" fmla="*/ 51 h 51"/>
                  <a:gd name="T2" fmla="*/ 0 w 45"/>
                  <a:gd name="T3" fmla="*/ 48 h 51"/>
                  <a:gd name="T4" fmla="*/ 0 w 45"/>
                  <a:gd name="T5" fmla="*/ 44 h 51"/>
                  <a:gd name="T6" fmla="*/ 0 w 45"/>
                  <a:gd name="T7" fmla="*/ 41 h 51"/>
                  <a:gd name="T8" fmla="*/ 0 w 45"/>
                  <a:gd name="T9" fmla="*/ 35 h 51"/>
                  <a:gd name="T10" fmla="*/ 0 w 45"/>
                  <a:gd name="T11" fmla="*/ 28 h 51"/>
                  <a:gd name="T12" fmla="*/ 3 w 45"/>
                  <a:gd name="T13" fmla="*/ 22 h 51"/>
                  <a:gd name="T14" fmla="*/ 3 w 45"/>
                  <a:gd name="T15" fmla="*/ 16 h 51"/>
                  <a:gd name="T16" fmla="*/ 10 w 45"/>
                  <a:gd name="T17" fmla="*/ 9 h 51"/>
                  <a:gd name="T18" fmla="*/ 13 w 45"/>
                  <a:gd name="T19" fmla="*/ 3 h 51"/>
                  <a:gd name="T20" fmla="*/ 23 w 45"/>
                  <a:gd name="T21" fmla="*/ 0 h 51"/>
                  <a:gd name="T22" fmla="*/ 32 w 45"/>
                  <a:gd name="T23" fmla="*/ 0 h 51"/>
                  <a:gd name="T24" fmla="*/ 45 w 45"/>
                  <a:gd name="T25" fmla="*/ 0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0" y="51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3" y="22"/>
                    </a:lnTo>
                    <a:lnTo>
                      <a:pt x="3" y="16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Freeform 642"/>
              <p:cNvSpPr>
                <a:spLocks/>
              </p:cNvSpPr>
              <p:nvPr/>
            </p:nvSpPr>
            <p:spPr bwMode="auto">
              <a:xfrm>
                <a:off x="4072" y="3449"/>
                <a:ext cx="879" cy="39"/>
              </a:xfrm>
              <a:custGeom>
                <a:avLst/>
                <a:gdLst>
                  <a:gd name="T0" fmla="*/ 879 w 879"/>
                  <a:gd name="T1" fmla="*/ 0 h 39"/>
                  <a:gd name="T2" fmla="*/ 870 w 879"/>
                  <a:gd name="T3" fmla="*/ 0 h 39"/>
                  <a:gd name="T4" fmla="*/ 838 w 879"/>
                  <a:gd name="T5" fmla="*/ 4 h 39"/>
                  <a:gd name="T6" fmla="*/ 790 w 879"/>
                  <a:gd name="T7" fmla="*/ 10 h 39"/>
                  <a:gd name="T8" fmla="*/ 723 w 879"/>
                  <a:gd name="T9" fmla="*/ 13 h 39"/>
                  <a:gd name="T10" fmla="*/ 636 w 879"/>
                  <a:gd name="T11" fmla="*/ 20 h 39"/>
                  <a:gd name="T12" fmla="*/ 537 w 879"/>
                  <a:gd name="T13" fmla="*/ 26 h 39"/>
                  <a:gd name="T14" fmla="*/ 422 w 879"/>
                  <a:gd name="T15" fmla="*/ 29 h 39"/>
                  <a:gd name="T16" fmla="*/ 294 w 879"/>
                  <a:gd name="T17" fmla="*/ 32 h 39"/>
                  <a:gd name="T18" fmla="*/ 154 w 879"/>
                  <a:gd name="T19" fmla="*/ 36 h 39"/>
                  <a:gd name="T20" fmla="*/ 0 w 879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79" h="39">
                    <a:moveTo>
                      <a:pt x="879" y="0"/>
                    </a:moveTo>
                    <a:lnTo>
                      <a:pt x="870" y="0"/>
                    </a:lnTo>
                    <a:lnTo>
                      <a:pt x="838" y="4"/>
                    </a:lnTo>
                    <a:lnTo>
                      <a:pt x="790" y="10"/>
                    </a:lnTo>
                    <a:lnTo>
                      <a:pt x="723" y="13"/>
                    </a:lnTo>
                    <a:lnTo>
                      <a:pt x="636" y="20"/>
                    </a:lnTo>
                    <a:lnTo>
                      <a:pt x="537" y="26"/>
                    </a:lnTo>
                    <a:lnTo>
                      <a:pt x="422" y="29"/>
                    </a:lnTo>
                    <a:lnTo>
                      <a:pt x="294" y="32"/>
                    </a:lnTo>
                    <a:lnTo>
                      <a:pt x="154" y="36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643"/>
              <p:cNvSpPr>
                <a:spLocks/>
              </p:cNvSpPr>
              <p:nvPr/>
            </p:nvSpPr>
            <p:spPr bwMode="auto">
              <a:xfrm>
                <a:off x="4031" y="3456"/>
                <a:ext cx="48" cy="32"/>
              </a:xfrm>
              <a:custGeom>
                <a:avLst/>
                <a:gdLst>
                  <a:gd name="T0" fmla="*/ 48 w 48"/>
                  <a:gd name="T1" fmla="*/ 32 h 32"/>
                  <a:gd name="T2" fmla="*/ 48 w 48"/>
                  <a:gd name="T3" fmla="*/ 32 h 32"/>
                  <a:gd name="T4" fmla="*/ 45 w 48"/>
                  <a:gd name="T5" fmla="*/ 32 h 32"/>
                  <a:gd name="T6" fmla="*/ 38 w 48"/>
                  <a:gd name="T7" fmla="*/ 32 h 32"/>
                  <a:gd name="T8" fmla="*/ 32 w 48"/>
                  <a:gd name="T9" fmla="*/ 32 h 32"/>
                  <a:gd name="T10" fmla="*/ 25 w 48"/>
                  <a:gd name="T11" fmla="*/ 32 h 32"/>
                  <a:gd name="T12" fmla="*/ 19 w 48"/>
                  <a:gd name="T13" fmla="*/ 29 h 32"/>
                  <a:gd name="T14" fmla="*/ 9 w 48"/>
                  <a:gd name="T15" fmla="*/ 25 h 32"/>
                  <a:gd name="T16" fmla="*/ 6 w 48"/>
                  <a:gd name="T17" fmla="*/ 19 h 32"/>
                  <a:gd name="T18" fmla="*/ 3 w 48"/>
                  <a:gd name="T19" fmla="*/ 9 h 32"/>
                  <a:gd name="T20" fmla="*/ 0 w 48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48" y="32"/>
                    </a:moveTo>
                    <a:lnTo>
                      <a:pt x="48" y="32"/>
                    </a:lnTo>
                    <a:lnTo>
                      <a:pt x="45" y="32"/>
                    </a:lnTo>
                    <a:lnTo>
                      <a:pt x="38" y="32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19" y="29"/>
                    </a:lnTo>
                    <a:lnTo>
                      <a:pt x="9" y="25"/>
                    </a:lnTo>
                    <a:lnTo>
                      <a:pt x="6" y="19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Line 644"/>
              <p:cNvSpPr>
                <a:spLocks noChangeShapeType="1"/>
              </p:cNvSpPr>
              <p:nvPr/>
            </p:nvSpPr>
            <p:spPr bwMode="auto">
              <a:xfrm flipV="1">
                <a:off x="4031" y="2670"/>
                <a:ext cx="6" cy="7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645"/>
              <p:cNvSpPr>
                <a:spLocks/>
              </p:cNvSpPr>
              <p:nvPr/>
            </p:nvSpPr>
            <p:spPr bwMode="auto">
              <a:xfrm>
                <a:off x="4002" y="2606"/>
                <a:ext cx="975" cy="12"/>
              </a:xfrm>
              <a:custGeom>
                <a:avLst/>
                <a:gdLst>
                  <a:gd name="T0" fmla="*/ 0 w 975"/>
                  <a:gd name="T1" fmla="*/ 0 h 12"/>
                  <a:gd name="T2" fmla="*/ 869 w 975"/>
                  <a:gd name="T3" fmla="*/ 0 h 12"/>
                  <a:gd name="T4" fmla="*/ 975 w 975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5" h="12">
                    <a:moveTo>
                      <a:pt x="0" y="0"/>
                    </a:moveTo>
                    <a:lnTo>
                      <a:pt x="869" y="0"/>
                    </a:lnTo>
                    <a:lnTo>
                      <a:pt x="975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Line 646"/>
              <p:cNvSpPr>
                <a:spLocks noChangeShapeType="1"/>
              </p:cNvSpPr>
              <p:nvPr/>
            </p:nvSpPr>
            <p:spPr bwMode="auto">
              <a:xfrm>
                <a:off x="3868" y="2650"/>
                <a:ext cx="89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Freeform 647"/>
              <p:cNvSpPr>
                <a:spLocks/>
              </p:cNvSpPr>
              <p:nvPr/>
            </p:nvSpPr>
            <p:spPr bwMode="auto">
              <a:xfrm>
                <a:off x="4037" y="2631"/>
                <a:ext cx="35" cy="39"/>
              </a:xfrm>
              <a:custGeom>
                <a:avLst/>
                <a:gdLst>
                  <a:gd name="T0" fmla="*/ 0 w 35"/>
                  <a:gd name="T1" fmla="*/ 39 h 39"/>
                  <a:gd name="T2" fmla="*/ 0 w 35"/>
                  <a:gd name="T3" fmla="*/ 35 h 39"/>
                  <a:gd name="T4" fmla="*/ 0 w 35"/>
                  <a:gd name="T5" fmla="*/ 32 h 39"/>
                  <a:gd name="T6" fmla="*/ 0 w 35"/>
                  <a:gd name="T7" fmla="*/ 26 h 39"/>
                  <a:gd name="T8" fmla="*/ 0 w 35"/>
                  <a:gd name="T9" fmla="*/ 19 h 39"/>
                  <a:gd name="T10" fmla="*/ 3 w 35"/>
                  <a:gd name="T11" fmla="*/ 13 h 39"/>
                  <a:gd name="T12" fmla="*/ 7 w 35"/>
                  <a:gd name="T13" fmla="*/ 10 h 39"/>
                  <a:gd name="T14" fmla="*/ 10 w 35"/>
                  <a:gd name="T15" fmla="*/ 3 h 39"/>
                  <a:gd name="T16" fmla="*/ 16 w 35"/>
                  <a:gd name="T17" fmla="*/ 0 h 39"/>
                  <a:gd name="T18" fmla="*/ 26 w 35"/>
                  <a:gd name="T19" fmla="*/ 0 h 39"/>
                  <a:gd name="T20" fmla="*/ 35 w 35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5" h="39">
                    <a:moveTo>
                      <a:pt x="0" y="39"/>
                    </a:moveTo>
                    <a:lnTo>
                      <a:pt x="0" y="35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3" y="13"/>
                    </a:lnTo>
                    <a:lnTo>
                      <a:pt x="7" y="10"/>
                    </a:lnTo>
                    <a:lnTo>
                      <a:pt x="10" y="3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Freeform 648"/>
              <p:cNvSpPr>
                <a:spLocks/>
              </p:cNvSpPr>
              <p:nvPr/>
            </p:nvSpPr>
            <p:spPr bwMode="auto">
              <a:xfrm>
                <a:off x="4945" y="2618"/>
                <a:ext cx="54" cy="831"/>
              </a:xfrm>
              <a:custGeom>
                <a:avLst/>
                <a:gdLst>
                  <a:gd name="T0" fmla="*/ 19 w 54"/>
                  <a:gd name="T1" fmla="*/ 0 h 831"/>
                  <a:gd name="T2" fmla="*/ 19 w 54"/>
                  <a:gd name="T3" fmla="*/ 0 h 831"/>
                  <a:gd name="T4" fmla="*/ 22 w 54"/>
                  <a:gd name="T5" fmla="*/ 0 h 831"/>
                  <a:gd name="T6" fmla="*/ 25 w 54"/>
                  <a:gd name="T7" fmla="*/ 0 h 831"/>
                  <a:gd name="T8" fmla="*/ 32 w 54"/>
                  <a:gd name="T9" fmla="*/ 4 h 831"/>
                  <a:gd name="T10" fmla="*/ 38 w 54"/>
                  <a:gd name="T11" fmla="*/ 7 h 831"/>
                  <a:gd name="T12" fmla="*/ 41 w 54"/>
                  <a:gd name="T13" fmla="*/ 10 h 831"/>
                  <a:gd name="T14" fmla="*/ 48 w 54"/>
                  <a:gd name="T15" fmla="*/ 16 h 831"/>
                  <a:gd name="T16" fmla="*/ 51 w 54"/>
                  <a:gd name="T17" fmla="*/ 23 h 831"/>
                  <a:gd name="T18" fmla="*/ 54 w 54"/>
                  <a:gd name="T19" fmla="*/ 36 h 831"/>
                  <a:gd name="T20" fmla="*/ 54 w 54"/>
                  <a:gd name="T21" fmla="*/ 52 h 831"/>
                  <a:gd name="T22" fmla="*/ 54 w 54"/>
                  <a:gd name="T23" fmla="*/ 74 h 831"/>
                  <a:gd name="T24" fmla="*/ 54 w 54"/>
                  <a:gd name="T25" fmla="*/ 115 h 831"/>
                  <a:gd name="T26" fmla="*/ 54 w 54"/>
                  <a:gd name="T27" fmla="*/ 173 h 831"/>
                  <a:gd name="T28" fmla="*/ 54 w 54"/>
                  <a:gd name="T29" fmla="*/ 243 h 831"/>
                  <a:gd name="T30" fmla="*/ 51 w 54"/>
                  <a:gd name="T31" fmla="*/ 320 h 831"/>
                  <a:gd name="T32" fmla="*/ 51 w 54"/>
                  <a:gd name="T33" fmla="*/ 403 h 831"/>
                  <a:gd name="T34" fmla="*/ 48 w 54"/>
                  <a:gd name="T35" fmla="*/ 483 h 831"/>
                  <a:gd name="T36" fmla="*/ 48 w 54"/>
                  <a:gd name="T37" fmla="*/ 563 h 831"/>
                  <a:gd name="T38" fmla="*/ 48 w 54"/>
                  <a:gd name="T39" fmla="*/ 636 h 831"/>
                  <a:gd name="T40" fmla="*/ 45 w 54"/>
                  <a:gd name="T41" fmla="*/ 700 h 831"/>
                  <a:gd name="T42" fmla="*/ 45 w 54"/>
                  <a:gd name="T43" fmla="*/ 751 h 831"/>
                  <a:gd name="T44" fmla="*/ 45 w 54"/>
                  <a:gd name="T45" fmla="*/ 783 h 831"/>
                  <a:gd name="T46" fmla="*/ 45 w 54"/>
                  <a:gd name="T47" fmla="*/ 793 h 831"/>
                  <a:gd name="T48" fmla="*/ 45 w 54"/>
                  <a:gd name="T49" fmla="*/ 796 h 831"/>
                  <a:gd name="T50" fmla="*/ 45 w 54"/>
                  <a:gd name="T51" fmla="*/ 799 h 831"/>
                  <a:gd name="T52" fmla="*/ 45 w 54"/>
                  <a:gd name="T53" fmla="*/ 803 h 831"/>
                  <a:gd name="T54" fmla="*/ 41 w 54"/>
                  <a:gd name="T55" fmla="*/ 809 h 831"/>
                  <a:gd name="T56" fmla="*/ 41 w 54"/>
                  <a:gd name="T57" fmla="*/ 815 h 831"/>
                  <a:gd name="T58" fmla="*/ 38 w 54"/>
                  <a:gd name="T59" fmla="*/ 822 h 831"/>
                  <a:gd name="T60" fmla="*/ 32 w 54"/>
                  <a:gd name="T61" fmla="*/ 825 h 831"/>
                  <a:gd name="T62" fmla="*/ 22 w 54"/>
                  <a:gd name="T63" fmla="*/ 831 h 831"/>
                  <a:gd name="T64" fmla="*/ 13 w 54"/>
                  <a:gd name="T65" fmla="*/ 831 h 831"/>
                  <a:gd name="T66" fmla="*/ 0 w 54"/>
                  <a:gd name="T67" fmla="*/ 831 h 8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4" h="831">
                    <a:moveTo>
                      <a:pt x="19" y="0"/>
                    </a:move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2" y="4"/>
                    </a:lnTo>
                    <a:lnTo>
                      <a:pt x="38" y="7"/>
                    </a:lnTo>
                    <a:lnTo>
                      <a:pt x="41" y="10"/>
                    </a:lnTo>
                    <a:lnTo>
                      <a:pt x="48" y="16"/>
                    </a:lnTo>
                    <a:lnTo>
                      <a:pt x="51" y="23"/>
                    </a:lnTo>
                    <a:lnTo>
                      <a:pt x="54" y="36"/>
                    </a:lnTo>
                    <a:lnTo>
                      <a:pt x="54" y="52"/>
                    </a:lnTo>
                    <a:lnTo>
                      <a:pt x="54" y="74"/>
                    </a:lnTo>
                    <a:lnTo>
                      <a:pt x="54" y="115"/>
                    </a:lnTo>
                    <a:lnTo>
                      <a:pt x="54" y="173"/>
                    </a:lnTo>
                    <a:lnTo>
                      <a:pt x="54" y="243"/>
                    </a:lnTo>
                    <a:lnTo>
                      <a:pt x="51" y="320"/>
                    </a:lnTo>
                    <a:lnTo>
                      <a:pt x="51" y="403"/>
                    </a:lnTo>
                    <a:lnTo>
                      <a:pt x="48" y="483"/>
                    </a:lnTo>
                    <a:lnTo>
                      <a:pt x="48" y="563"/>
                    </a:lnTo>
                    <a:lnTo>
                      <a:pt x="48" y="636"/>
                    </a:lnTo>
                    <a:lnTo>
                      <a:pt x="45" y="700"/>
                    </a:lnTo>
                    <a:lnTo>
                      <a:pt x="45" y="751"/>
                    </a:lnTo>
                    <a:lnTo>
                      <a:pt x="45" y="783"/>
                    </a:lnTo>
                    <a:lnTo>
                      <a:pt x="45" y="793"/>
                    </a:lnTo>
                    <a:lnTo>
                      <a:pt x="45" y="796"/>
                    </a:lnTo>
                    <a:lnTo>
                      <a:pt x="45" y="799"/>
                    </a:lnTo>
                    <a:lnTo>
                      <a:pt x="45" y="803"/>
                    </a:lnTo>
                    <a:lnTo>
                      <a:pt x="41" y="809"/>
                    </a:lnTo>
                    <a:lnTo>
                      <a:pt x="41" y="815"/>
                    </a:lnTo>
                    <a:lnTo>
                      <a:pt x="38" y="822"/>
                    </a:lnTo>
                    <a:lnTo>
                      <a:pt x="32" y="825"/>
                    </a:lnTo>
                    <a:lnTo>
                      <a:pt x="22" y="831"/>
                    </a:lnTo>
                    <a:lnTo>
                      <a:pt x="13" y="831"/>
                    </a:lnTo>
                    <a:lnTo>
                      <a:pt x="0" y="83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Line 649"/>
              <p:cNvSpPr>
                <a:spLocks noChangeShapeType="1"/>
              </p:cNvSpPr>
              <p:nvPr/>
            </p:nvSpPr>
            <p:spPr bwMode="auto">
              <a:xfrm flipV="1">
                <a:off x="4072" y="2618"/>
                <a:ext cx="898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650"/>
              <p:cNvSpPr>
                <a:spLocks/>
              </p:cNvSpPr>
              <p:nvPr/>
            </p:nvSpPr>
            <p:spPr bwMode="auto">
              <a:xfrm>
                <a:off x="3823" y="2631"/>
                <a:ext cx="134" cy="678"/>
              </a:xfrm>
              <a:custGeom>
                <a:avLst/>
                <a:gdLst>
                  <a:gd name="T0" fmla="*/ 134 w 134"/>
                  <a:gd name="T1" fmla="*/ 0 h 678"/>
                  <a:gd name="T2" fmla="*/ 51 w 134"/>
                  <a:gd name="T3" fmla="*/ 0 h 678"/>
                  <a:gd name="T4" fmla="*/ 48 w 134"/>
                  <a:gd name="T5" fmla="*/ 0 h 678"/>
                  <a:gd name="T6" fmla="*/ 45 w 134"/>
                  <a:gd name="T7" fmla="*/ 0 h 678"/>
                  <a:gd name="T8" fmla="*/ 38 w 134"/>
                  <a:gd name="T9" fmla="*/ 0 h 678"/>
                  <a:gd name="T10" fmla="*/ 32 w 134"/>
                  <a:gd name="T11" fmla="*/ 3 h 678"/>
                  <a:gd name="T12" fmla="*/ 26 w 134"/>
                  <a:gd name="T13" fmla="*/ 7 h 678"/>
                  <a:gd name="T14" fmla="*/ 19 w 134"/>
                  <a:gd name="T15" fmla="*/ 10 h 678"/>
                  <a:gd name="T16" fmla="*/ 16 w 134"/>
                  <a:gd name="T17" fmla="*/ 16 h 678"/>
                  <a:gd name="T18" fmla="*/ 13 w 134"/>
                  <a:gd name="T19" fmla="*/ 26 h 678"/>
                  <a:gd name="T20" fmla="*/ 13 w 134"/>
                  <a:gd name="T21" fmla="*/ 39 h 678"/>
                  <a:gd name="T22" fmla="*/ 13 w 134"/>
                  <a:gd name="T23" fmla="*/ 58 h 678"/>
                  <a:gd name="T24" fmla="*/ 13 w 134"/>
                  <a:gd name="T25" fmla="*/ 93 h 678"/>
                  <a:gd name="T26" fmla="*/ 13 w 134"/>
                  <a:gd name="T27" fmla="*/ 147 h 678"/>
                  <a:gd name="T28" fmla="*/ 13 w 134"/>
                  <a:gd name="T29" fmla="*/ 208 h 678"/>
                  <a:gd name="T30" fmla="*/ 10 w 134"/>
                  <a:gd name="T31" fmla="*/ 278 h 678"/>
                  <a:gd name="T32" fmla="*/ 10 w 134"/>
                  <a:gd name="T33" fmla="*/ 352 h 678"/>
                  <a:gd name="T34" fmla="*/ 6 w 134"/>
                  <a:gd name="T35" fmla="*/ 422 h 678"/>
                  <a:gd name="T36" fmla="*/ 6 w 134"/>
                  <a:gd name="T37" fmla="*/ 489 h 678"/>
                  <a:gd name="T38" fmla="*/ 3 w 134"/>
                  <a:gd name="T39" fmla="*/ 547 h 678"/>
                  <a:gd name="T40" fmla="*/ 3 w 134"/>
                  <a:gd name="T41" fmla="*/ 595 h 678"/>
                  <a:gd name="T42" fmla="*/ 3 w 134"/>
                  <a:gd name="T43" fmla="*/ 623 h 678"/>
                  <a:gd name="T44" fmla="*/ 0 w 134"/>
                  <a:gd name="T45" fmla="*/ 636 h 678"/>
                  <a:gd name="T46" fmla="*/ 0 w 134"/>
                  <a:gd name="T47" fmla="*/ 636 h 678"/>
                  <a:gd name="T48" fmla="*/ 0 w 134"/>
                  <a:gd name="T49" fmla="*/ 639 h 678"/>
                  <a:gd name="T50" fmla="*/ 0 w 134"/>
                  <a:gd name="T51" fmla="*/ 646 h 678"/>
                  <a:gd name="T52" fmla="*/ 0 w 134"/>
                  <a:gd name="T53" fmla="*/ 652 h 678"/>
                  <a:gd name="T54" fmla="*/ 0 w 134"/>
                  <a:gd name="T55" fmla="*/ 659 h 678"/>
                  <a:gd name="T56" fmla="*/ 3 w 134"/>
                  <a:gd name="T57" fmla="*/ 665 h 678"/>
                  <a:gd name="T58" fmla="*/ 10 w 134"/>
                  <a:gd name="T59" fmla="*/ 671 h 678"/>
                  <a:gd name="T60" fmla="*/ 19 w 134"/>
                  <a:gd name="T61" fmla="*/ 678 h 67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4" h="678">
                    <a:moveTo>
                      <a:pt x="134" y="0"/>
                    </a:moveTo>
                    <a:lnTo>
                      <a:pt x="51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2" y="3"/>
                    </a:lnTo>
                    <a:lnTo>
                      <a:pt x="26" y="7"/>
                    </a:lnTo>
                    <a:lnTo>
                      <a:pt x="19" y="10"/>
                    </a:lnTo>
                    <a:lnTo>
                      <a:pt x="16" y="16"/>
                    </a:lnTo>
                    <a:lnTo>
                      <a:pt x="13" y="26"/>
                    </a:lnTo>
                    <a:lnTo>
                      <a:pt x="13" y="39"/>
                    </a:lnTo>
                    <a:lnTo>
                      <a:pt x="13" y="58"/>
                    </a:lnTo>
                    <a:lnTo>
                      <a:pt x="13" y="93"/>
                    </a:lnTo>
                    <a:lnTo>
                      <a:pt x="13" y="147"/>
                    </a:lnTo>
                    <a:lnTo>
                      <a:pt x="13" y="208"/>
                    </a:lnTo>
                    <a:lnTo>
                      <a:pt x="10" y="278"/>
                    </a:lnTo>
                    <a:lnTo>
                      <a:pt x="10" y="352"/>
                    </a:lnTo>
                    <a:lnTo>
                      <a:pt x="6" y="422"/>
                    </a:lnTo>
                    <a:lnTo>
                      <a:pt x="6" y="489"/>
                    </a:lnTo>
                    <a:lnTo>
                      <a:pt x="3" y="547"/>
                    </a:lnTo>
                    <a:lnTo>
                      <a:pt x="3" y="595"/>
                    </a:lnTo>
                    <a:lnTo>
                      <a:pt x="3" y="623"/>
                    </a:lnTo>
                    <a:lnTo>
                      <a:pt x="0" y="636"/>
                    </a:lnTo>
                    <a:lnTo>
                      <a:pt x="0" y="639"/>
                    </a:lnTo>
                    <a:lnTo>
                      <a:pt x="0" y="646"/>
                    </a:lnTo>
                    <a:lnTo>
                      <a:pt x="0" y="652"/>
                    </a:lnTo>
                    <a:lnTo>
                      <a:pt x="0" y="659"/>
                    </a:lnTo>
                    <a:lnTo>
                      <a:pt x="3" y="665"/>
                    </a:lnTo>
                    <a:lnTo>
                      <a:pt x="10" y="671"/>
                    </a:lnTo>
                    <a:lnTo>
                      <a:pt x="19" y="6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651"/>
              <p:cNvSpPr>
                <a:spLocks/>
              </p:cNvSpPr>
              <p:nvPr/>
            </p:nvSpPr>
            <p:spPr bwMode="auto">
              <a:xfrm>
                <a:off x="3951" y="2631"/>
                <a:ext cx="13" cy="793"/>
              </a:xfrm>
              <a:custGeom>
                <a:avLst/>
                <a:gdLst>
                  <a:gd name="T0" fmla="*/ 6 w 13"/>
                  <a:gd name="T1" fmla="*/ 0 h 793"/>
                  <a:gd name="T2" fmla="*/ 0 w 13"/>
                  <a:gd name="T3" fmla="*/ 758 h 793"/>
                  <a:gd name="T4" fmla="*/ 0 w 13"/>
                  <a:gd name="T5" fmla="*/ 758 h 793"/>
                  <a:gd name="T6" fmla="*/ 0 w 13"/>
                  <a:gd name="T7" fmla="*/ 764 h 793"/>
                  <a:gd name="T8" fmla="*/ 0 w 13"/>
                  <a:gd name="T9" fmla="*/ 770 h 793"/>
                  <a:gd name="T10" fmla="*/ 3 w 13"/>
                  <a:gd name="T11" fmla="*/ 780 h 793"/>
                  <a:gd name="T12" fmla="*/ 6 w 13"/>
                  <a:gd name="T13" fmla="*/ 786 h 793"/>
                  <a:gd name="T14" fmla="*/ 13 w 13"/>
                  <a:gd name="T15" fmla="*/ 793 h 7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793">
                    <a:moveTo>
                      <a:pt x="6" y="0"/>
                    </a:moveTo>
                    <a:lnTo>
                      <a:pt x="0" y="758"/>
                    </a:lnTo>
                    <a:lnTo>
                      <a:pt x="0" y="764"/>
                    </a:lnTo>
                    <a:lnTo>
                      <a:pt x="0" y="770"/>
                    </a:lnTo>
                    <a:lnTo>
                      <a:pt x="3" y="780"/>
                    </a:lnTo>
                    <a:lnTo>
                      <a:pt x="6" y="786"/>
                    </a:lnTo>
                    <a:lnTo>
                      <a:pt x="13" y="7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Line 652"/>
              <p:cNvSpPr>
                <a:spLocks noChangeShapeType="1"/>
              </p:cNvSpPr>
              <p:nvPr/>
            </p:nvSpPr>
            <p:spPr bwMode="auto">
              <a:xfrm>
                <a:off x="3842" y="3309"/>
                <a:ext cx="109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Line 653"/>
              <p:cNvSpPr>
                <a:spLocks noChangeShapeType="1"/>
              </p:cNvSpPr>
              <p:nvPr/>
            </p:nvSpPr>
            <p:spPr bwMode="auto">
              <a:xfrm>
                <a:off x="3964" y="3424"/>
                <a:ext cx="86" cy="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Line 654"/>
              <p:cNvSpPr>
                <a:spLocks noChangeShapeType="1"/>
              </p:cNvSpPr>
              <p:nvPr/>
            </p:nvSpPr>
            <p:spPr bwMode="auto">
              <a:xfrm flipV="1">
                <a:off x="4146" y="2730"/>
                <a:ext cx="748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Freeform 655"/>
              <p:cNvSpPr>
                <a:spLocks/>
              </p:cNvSpPr>
              <p:nvPr/>
            </p:nvSpPr>
            <p:spPr bwMode="auto">
              <a:xfrm>
                <a:off x="4127" y="2730"/>
                <a:ext cx="780" cy="649"/>
              </a:xfrm>
              <a:custGeom>
                <a:avLst/>
                <a:gdLst>
                  <a:gd name="T0" fmla="*/ 767 w 780"/>
                  <a:gd name="T1" fmla="*/ 0 h 649"/>
                  <a:gd name="T2" fmla="*/ 767 w 780"/>
                  <a:gd name="T3" fmla="*/ 0 h 649"/>
                  <a:gd name="T4" fmla="*/ 770 w 780"/>
                  <a:gd name="T5" fmla="*/ 0 h 649"/>
                  <a:gd name="T6" fmla="*/ 773 w 780"/>
                  <a:gd name="T7" fmla="*/ 0 h 649"/>
                  <a:gd name="T8" fmla="*/ 773 w 780"/>
                  <a:gd name="T9" fmla="*/ 0 h 649"/>
                  <a:gd name="T10" fmla="*/ 776 w 780"/>
                  <a:gd name="T11" fmla="*/ 3 h 649"/>
                  <a:gd name="T12" fmla="*/ 780 w 780"/>
                  <a:gd name="T13" fmla="*/ 10 h 649"/>
                  <a:gd name="T14" fmla="*/ 780 w 780"/>
                  <a:gd name="T15" fmla="*/ 19 h 649"/>
                  <a:gd name="T16" fmla="*/ 780 w 780"/>
                  <a:gd name="T17" fmla="*/ 35 h 649"/>
                  <a:gd name="T18" fmla="*/ 780 w 780"/>
                  <a:gd name="T19" fmla="*/ 71 h 649"/>
                  <a:gd name="T20" fmla="*/ 776 w 780"/>
                  <a:gd name="T21" fmla="*/ 119 h 649"/>
                  <a:gd name="T22" fmla="*/ 776 w 780"/>
                  <a:gd name="T23" fmla="*/ 179 h 649"/>
                  <a:gd name="T24" fmla="*/ 773 w 780"/>
                  <a:gd name="T25" fmla="*/ 243 h 649"/>
                  <a:gd name="T26" fmla="*/ 773 w 780"/>
                  <a:gd name="T27" fmla="*/ 313 h 649"/>
                  <a:gd name="T28" fmla="*/ 773 w 780"/>
                  <a:gd name="T29" fmla="*/ 384 h 649"/>
                  <a:gd name="T30" fmla="*/ 770 w 780"/>
                  <a:gd name="T31" fmla="*/ 448 h 649"/>
                  <a:gd name="T32" fmla="*/ 770 w 780"/>
                  <a:gd name="T33" fmla="*/ 505 h 649"/>
                  <a:gd name="T34" fmla="*/ 767 w 780"/>
                  <a:gd name="T35" fmla="*/ 550 h 649"/>
                  <a:gd name="T36" fmla="*/ 767 w 780"/>
                  <a:gd name="T37" fmla="*/ 582 h 649"/>
                  <a:gd name="T38" fmla="*/ 767 w 780"/>
                  <a:gd name="T39" fmla="*/ 592 h 649"/>
                  <a:gd name="T40" fmla="*/ 767 w 780"/>
                  <a:gd name="T41" fmla="*/ 592 h 649"/>
                  <a:gd name="T42" fmla="*/ 767 w 780"/>
                  <a:gd name="T43" fmla="*/ 598 h 649"/>
                  <a:gd name="T44" fmla="*/ 767 w 780"/>
                  <a:gd name="T45" fmla="*/ 601 h 649"/>
                  <a:gd name="T46" fmla="*/ 767 w 780"/>
                  <a:gd name="T47" fmla="*/ 607 h 649"/>
                  <a:gd name="T48" fmla="*/ 764 w 780"/>
                  <a:gd name="T49" fmla="*/ 611 h 649"/>
                  <a:gd name="T50" fmla="*/ 760 w 780"/>
                  <a:gd name="T51" fmla="*/ 614 h 649"/>
                  <a:gd name="T52" fmla="*/ 754 w 780"/>
                  <a:gd name="T53" fmla="*/ 617 h 649"/>
                  <a:gd name="T54" fmla="*/ 738 w 780"/>
                  <a:gd name="T55" fmla="*/ 617 h 649"/>
                  <a:gd name="T56" fmla="*/ 706 w 780"/>
                  <a:gd name="T57" fmla="*/ 617 h 649"/>
                  <a:gd name="T58" fmla="*/ 658 w 780"/>
                  <a:gd name="T59" fmla="*/ 620 h 649"/>
                  <a:gd name="T60" fmla="*/ 601 w 780"/>
                  <a:gd name="T61" fmla="*/ 623 h 649"/>
                  <a:gd name="T62" fmla="*/ 530 w 780"/>
                  <a:gd name="T63" fmla="*/ 627 h 649"/>
                  <a:gd name="T64" fmla="*/ 457 w 780"/>
                  <a:gd name="T65" fmla="*/ 630 h 649"/>
                  <a:gd name="T66" fmla="*/ 380 w 780"/>
                  <a:gd name="T67" fmla="*/ 633 h 649"/>
                  <a:gd name="T68" fmla="*/ 303 w 780"/>
                  <a:gd name="T69" fmla="*/ 636 h 649"/>
                  <a:gd name="T70" fmla="*/ 227 w 780"/>
                  <a:gd name="T71" fmla="*/ 639 h 649"/>
                  <a:gd name="T72" fmla="*/ 159 w 780"/>
                  <a:gd name="T73" fmla="*/ 643 h 649"/>
                  <a:gd name="T74" fmla="*/ 102 w 780"/>
                  <a:gd name="T75" fmla="*/ 643 h 649"/>
                  <a:gd name="T76" fmla="*/ 57 w 780"/>
                  <a:gd name="T77" fmla="*/ 646 h 649"/>
                  <a:gd name="T78" fmla="*/ 28 w 780"/>
                  <a:gd name="T79" fmla="*/ 646 h 649"/>
                  <a:gd name="T80" fmla="*/ 19 w 780"/>
                  <a:gd name="T81" fmla="*/ 649 h 649"/>
                  <a:gd name="T82" fmla="*/ 16 w 780"/>
                  <a:gd name="T83" fmla="*/ 649 h 649"/>
                  <a:gd name="T84" fmla="*/ 16 w 780"/>
                  <a:gd name="T85" fmla="*/ 649 h 649"/>
                  <a:gd name="T86" fmla="*/ 9 w 780"/>
                  <a:gd name="T87" fmla="*/ 649 h 649"/>
                  <a:gd name="T88" fmla="*/ 6 w 780"/>
                  <a:gd name="T89" fmla="*/ 649 h 649"/>
                  <a:gd name="T90" fmla="*/ 3 w 780"/>
                  <a:gd name="T91" fmla="*/ 646 h 649"/>
                  <a:gd name="T92" fmla="*/ 0 w 780"/>
                  <a:gd name="T93" fmla="*/ 643 h 649"/>
                  <a:gd name="T94" fmla="*/ 0 w 780"/>
                  <a:gd name="T95" fmla="*/ 636 h 649"/>
                  <a:gd name="T96" fmla="*/ 0 w 780"/>
                  <a:gd name="T97" fmla="*/ 627 h 649"/>
                  <a:gd name="T98" fmla="*/ 3 w 780"/>
                  <a:gd name="T99" fmla="*/ 611 h 649"/>
                  <a:gd name="T100" fmla="*/ 3 w 780"/>
                  <a:gd name="T101" fmla="*/ 576 h 649"/>
                  <a:gd name="T102" fmla="*/ 3 w 780"/>
                  <a:gd name="T103" fmla="*/ 524 h 649"/>
                  <a:gd name="T104" fmla="*/ 3 w 780"/>
                  <a:gd name="T105" fmla="*/ 460 h 649"/>
                  <a:gd name="T106" fmla="*/ 3 w 780"/>
                  <a:gd name="T107" fmla="*/ 393 h 649"/>
                  <a:gd name="T108" fmla="*/ 3 w 780"/>
                  <a:gd name="T109" fmla="*/ 320 h 649"/>
                  <a:gd name="T110" fmla="*/ 3 w 780"/>
                  <a:gd name="T111" fmla="*/ 246 h 649"/>
                  <a:gd name="T112" fmla="*/ 3 w 780"/>
                  <a:gd name="T113" fmla="*/ 179 h 649"/>
                  <a:gd name="T114" fmla="*/ 0 w 780"/>
                  <a:gd name="T115" fmla="*/ 122 h 649"/>
                  <a:gd name="T116" fmla="*/ 0 w 780"/>
                  <a:gd name="T117" fmla="*/ 74 h 649"/>
                  <a:gd name="T118" fmla="*/ 0 w 780"/>
                  <a:gd name="T119" fmla="*/ 42 h 649"/>
                  <a:gd name="T120" fmla="*/ 0 w 780"/>
                  <a:gd name="T121" fmla="*/ 29 h 6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80" h="649">
                    <a:moveTo>
                      <a:pt x="767" y="0"/>
                    </a:moveTo>
                    <a:lnTo>
                      <a:pt x="767" y="0"/>
                    </a:lnTo>
                    <a:lnTo>
                      <a:pt x="770" y="0"/>
                    </a:lnTo>
                    <a:lnTo>
                      <a:pt x="773" y="0"/>
                    </a:lnTo>
                    <a:lnTo>
                      <a:pt x="776" y="3"/>
                    </a:lnTo>
                    <a:lnTo>
                      <a:pt x="780" y="10"/>
                    </a:lnTo>
                    <a:lnTo>
                      <a:pt x="780" y="19"/>
                    </a:lnTo>
                    <a:lnTo>
                      <a:pt x="780" y="35"/>
                    </a:lnTo>
                    <a:lnTo>
                      <a:pt x="780" y="71"/>
                    </a:lnTo>
                    <a:lnTo>
                      <a:pt x="776" y="119"/>
                    </a:lnTo>
                    <a:lnTo>
                      <a:pt x="776" y="179"/>
                    </a:lnTo>
                    <a:lnTo>
                      <a:pt x="773" y="243"/>
                    </a:lnTo>
                    <a:lnTo>
                      <a:pt x="773" y="313"/>
                    </a:lnTo>
                    <a:lnTo>
                      <a:pt x="773" y="384"/>
                    </a:lnTo>
                    <a:lnTo>
                      <a:pt x="770" y="448"/>
                    </a:lnTo>
                    <a:lnTo>
                      <a:pt x="770" y="505"/>
                    </a:lnTo>
                    <a:lnTo>
                      <a:pt x="767" y="550"/>
                    </a:lnTo>
                    <a:lnTo>
                      <a:pt x="767" y="582"/>
                    </a:lnTo>
                    <a:lnTo>
                      <a:pt x="767" y="592"/>
                    </a:lnTo>
                    <a:lnTo>
                      <a:pt x="767" y="598"/>
                    </a:lnTo>
                    <a:lnTo>
                      <a:pt x="767" y="601"/>
                    </a:lnTo>
                    <a:lnTo>
                      <a:pt x="767" y="607"/>
                    </a:lnTo>
                    <a:lnTo>
                      <a:pt x="764" y="611"/>
                    </a:lnTo>
                    <a:lnTo>
                      <a:pt x="760" y="614"/>
                    </a:lnTo>
                    <a:lnTo>
                      <a:pt x="754" y="617"/>
                    </a:lnTo>
                    <a:lnTo>
                      <a:pt x="738" y="617"/>
                    </a:lnTo>
                    <a:lnTo>
                      <a:pt x="706" y="617"/>
                    </a:lnTo>
                    <a:lnTo>
                      <a:pt x="658" y="620"/>
                    </a:lnTo>
                    <a:lnTo>
                      <a:pt x="601" y="623"/>
                    </a:lnTo>
                    <a:lnTo>
                      <a:pt x="530" y="627"/>
                    </a:lnTo>
                    <a:lnTo>
                      <a:pt x="457" y="630"/>
                    </a:lnTo>
                    <a:lnTo>
                      <a:pt x="380" y="633"/>
                    </a:lnTo>
                    <a:lnTo>
                      <a:pt x="303" y="636"/>
                    </a:lnTo>
                    <a:lnTo>
                      <a:pt x="227" y="639"/>
                    </a:lnTo>
                    <a:lnTo>
                      <a:pt x="159" y="643"/>
                    </a:lnTo>
                    <a:lnTo>
                      <a:pt x="102" y="643"/>
                    </a:lnTo>
                    <a:lnTo>
                      <a:pt x="57" y="646"/>
                    </a:lnTo>
                    <a:lnTo>
                      <a:pt x="28" y="646"/>
                    </a:lnTo>
                    <a:lnTo>
                      <a:pt x="19" y="649"/>
                    </a:lnTo>
                    <a:lnTo>
                      <a:pt x="16" y="649"/>
                    </a:lnTo>
                    <a:lnTo>
                      <a:pt x="9" y="649"/>
                    </a:lnTo>
                    <a:lnTo>
                      <a:pt x="6" y="649"/>
                    </a:lnTo>
                    <a:lnTo>
                      <a:pt x="3" y="646"/>
                    </a:lnTo>
                    <a:lnTo>
                      <a:pt x="0" y="643"/>
                    </a:lnTo>
                    <a:lnTo>
                      <a:pt x="0" y="636"/>
                    </a:lnTo>
                    <a:lnTo>
                      <a:pt x="0" y="627"/>
                    </a:lnTo>
                    <a:lnTo>
                      <a:pt x="3" y="611"/>
                    </a:lnTo>
                    <a:lnTo>
                      <a:pt x="3" y="576"/>
                    </a:lnTo>
                    <a:lnTo>
                      <a:pt x="3" y="524"/>
                    </a:lnTo>
                    <a:lnTo>
                      <a:pt x="3" y="460"/>
                    </a:lnTo>
                    <a:lnTo>
                      <a:pt x="3" y="393"/>
                    </a:lnTo>
                    <a:lnTo>
                      <a:pt x="3" y="320"/>
                    </a:lnTo>
                    <a:lnTo>
                      <a:pt x="3" y="246"/>
                    </a:lnTo>
                    <a:lnTo>
                      <a:pt x="3" y="179"/>
                    </a:lnTo>
                    <a:lnTo>
                      <a:pt x="0" y="122"/>
                    </a:lnTo>
                    <a:lnTo>
                      <a:pt x="0" y="74"/>
                    </a:lnTo>
                    <a:lnTo>
                      <a:pt x="0" y="42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Freeform 656"/>
              <p:cNvSpPr>
                <a:spLocks/>
              </p:cNvSpPr>
              <p:nvPr/>
            </p:nvSpPr>
            <p:spPr bwMode="auto">
              <a:xfrm>
                <a:off x="4127" y="2740"/>
                <a:ext cx="19" cy="19"/>
              </a:xfrm>
              <a:custGeom>
                <a:avLst/>
                <a:gdLst>
                  <a:gd name="T0" fmla="*/ 0 w 19"/>
                  <a:gd name="T1" fmla="*/ 19 h 19"/>
                  <a:gd name="T2" fmla="*/ 0 w 19"/>
                  <a:gd name="T3" fmla="*/ 19 h 19"/>
                  <a:gd name="T4" fmla="*/ 0 w 19"/>
                  <a:gd name="T5" fmla="*/ 16 h 19"/>
                  <a:gd name="T6" fmla="*/ 0 w 19"/>
                  <a:gd name="T7" fmla="*/ 13 h 19"/>
                  <a:gd name="T8" fmla="*/ 0 w 19"/>
                  <a:gd name="T9" fmla="*/ 9 h 19"/>
                  <a:gd name="T10" fmla="*/ 3 w 19"/>
                  <a:gd name="T11" fmla="*/ 6 h 19"/>
                  <a:gd name="T12" fmla="*/ 6 w 19"/>
                  <a:gd name="T13" fmla="*/ 3 h 19"/>
                  <a:gd name="T14" fmla="*/ 9 w 19"/>
                  <a:gd name="T15" fmla="*/ 0 h 19"/>
                  <a:gd name="T16" fmla="*/ 19 w 19"/>
                  <a:gd name="T17" fmla="*/ 3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9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Freeform 657"/>
              <p:cNvSpPr>
                <a:spLocks/>
              </p:cNvSpPr>
              <p:nvPr/>
            </p:nvSpPr>
            <p:spPr bwMode="auto">
              <a:xfrm>
                <a:off x="4130" y="2730"/>
                <a:ext cx="764" cy="630"/>
              </a:xfrm>
              <a:custGeom>
                <a:avLst/>
                <a:gdLst>
                  <a:gd name="T0" fmla="*/ 764 w 764"/>
                  <a:gd name="T1" fmla="*/ 0 h 630"/>
                  <a:gd name="T2" fmla="*/ 764 w 764"/>
                  <a:gd name="T3" fmla="*/ 16 h 630"/>
                  <a:gd name="T4" fmla="*/ 761 w 764"/>
                  <a:gd name="T5" fmla="*/ 51 h 630"/>
                  <a:gd name="T6" fmla="*/ 761 w 764"/>
                  <a:gd name="T7" fmla="*/ 99 h 630"/>
                  <a:gd name="T8" fmla="*/ 761 w 764"/>
                  <a:gd name="T9" fmla="*/ 160 h 630"/>
                  <a:gd name="T10" fmla="*/ 757 w 764"/>
                  <a:gd name="T11" fmla="*/ 227 h 630"/>
                  <a:gd name="T12" fmla="*/ 757 w 764"/>
                  <a:gd name="T13" fmla="*/ 294 h 630"/>
                  <a:gd name="T14" fmla="*/ 754 w 764"/>
                  <a:gd name="T15" fmla="*/ 365 h 630"/>
                  <a:gd name="T16" fmla="*/ 754 w 764"/>
                  <a:gd name="T17" fmla="*/ 429 h 630"/>
                  <a:gd name="T18" fmla="*/ 751 w 764"/>
                  <a:gd name="T19" fmla="*/ 486 h 630"/>
                  <a:gd name="T20" fmla="*/ 751 w 764"/>
                  <a:gd name="T21" fmla="*/ 531 h 630"/>
                  <a:gd name="T22" fmla="*/ 748 w 764"/>
                  <a:gd name="T23" fmla="*/ 563 h 630"/>
                  <a:gd name="T24" fmla="*/ 748 w 764"/>
                  <a:gd name="T25" fmla="*/ 572 h 630"/>
                  <a:gd name="T26" fmla="*/ 748 w 764"/>
                  <a:gd name="T27" fmla="*/ 572 h 630"/>
                  <a:gd name="T28" fmla="*/ 751 w 764"/>
                  <a:gd name="T29" fmla="*/ 576 h 630"/>
                  <a:gd name="T30" fmla="*/ 751 w 764"/>
                  <a:gd name="T31" fmla="*/ 582 h 630"/>
                  <a:gd name="T32" fmla="*/ 751 w 764"/>
                  <a:gd name="T33" fmla="*/ 585 h 630"/>
                  <a:gd name="T34" fmla="*/ 751 w 764"/>
                  <a:gd name="T35" fmla="*/ 592 h 630"/>
                  <a:gd name="T36" fmla="*/ 748 w 764"/>
                  <a:gd name="T37" fmla="*/ 595 h 630"/>
                  <a:gd name="T38" fmla="*/ 745 w 764"/>
                  <a:gd name="T39" fmla="*/ 598 h 630"/>
                  <a:gd name="T40" fmla="*/ 738 w 764"/>
                  <a:gd name="T41" fmla="*/ 598 h 630"/>
                  <a:gd name="T42" fmla="*/ 722 w 764"/>
                  <a:gd name="T43" fmla="*/ 601 h 630"/>
                  <a:gd name="T44" fmla="*/ 690 w 764"/>
                  <a:gd name="T45" fmla="*/ 601 h 630"/>
                  <a:gd name="T46" fmla="*/ 642 w 764"/>
                  <a:gd name="T47" fmla="*/ 601 h 630"/>
                  <a:gd name="T48" fmla="*/ 582 w 764"/>
                  <a:gd name="T49" fmla="*/ 604 h 630"/>
                  <a:gd name="T50" fmla="*/ 514 w 764"/>
                  <a:gd name="T51" fmla="*/ 607 h 630"/>
                  <a:gd name="T52" fmla="*/ 441 w 764"/>
                  <a:gd name="T53" fmla="*/ 611 h 630"/>
                  <a:gd name="T54" fmla="*/ 361 w 764"/>
                  <a:gd name="T55" fmla="*/ 614 h 630"/>
                  <a:gd name="T56" fmla="*/ 284 w 764"/>
                  <a:gd name="T57" fmla="*/ 617 h 630"/>
                  <a:gd name="T58" fmla="*/ 211 w 764"/>
                  <a:gd name="T59" fmla="*/ 620 h 630"/>
                  <a:gd name="T60" fmla="*/ 144 w 764"/>
                  <a:gd name="T61" fmla="*/ 623 h 630"/>
                  <a:gd name="T62" fmla="*/ 86 w 764"/>
                  <a:gd name="T63" fmla="*/ 627 h 630"/>
                  <a:gd name="T64" fmla="*/ 41 w 764"/>
                  <a:gd name="T65" fmla="*/ 627 h 630"/>
                  <a:gd name="T66" fmla="*/ 13 w 764"/>
                  <a:gd name="T67" fmla="*/ 627 h 630"/>
                  <a:gd name="T68" fmla="*/ 3 w 764"/>
                  <a:gd name="T69" fmla="*/ 630 h 630"/>
                  <a:gd name="T70" fmla="*/ 3 w 764"/>
                  <a:gd name="T71" fmla="*/ 630 h 630"/>
                  <a:gd name="T72" fmla="*/ 0 w 764"/>
                  <a:gd name="T73" fmla="*/ 630 h 6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64" h="630">
                    <a:moveTo>
                      <a:pt x="764" y="0"/>
                    </a:moveTo>
                    <a:lnTo>
                      <a:pt x="764" y="16"/>
                    </a:lnTo>
                    <a:lnTo>
                      <a:pt x="761" y="51"/>
                    </a:lnTo>
                    <a:lnTo>
                      <a:pt x="761" y="99"/>
                    </a:lnTo>
                    <a:lnTo>
                      <a:pt x="761" y="160"/>
                    </a:lnTo>
                    <a:lnTo>
                      <a:pt x="757" y="227"/>
                    </a:lnTo>
                    <a:lnTo>
                      <a:pt x="757" y="294"/>
                    </a:lnTo>
                    <a:lnTo>
                      <a:pt x="754" y="365"/>
                    </a:lnTo>
                    <a:lnTo>
                      <a:pt x="754" y="429"/>
                    </a:lnTo>
                    <a:lnTo>
                      <a:pt x="751" y="486"/>
                    </a:lnTo>
                    <a:lnTo>
                      <a:pt x="751" y="531"/>
                    </a:lnTo>
                    <a:lnTo>
                      <a:pt x="748" y="563"/>
                    </a:lnTo>
                    <a:lnTo>
                      <a:pt x="748" y="572"/>
                    </a:lnTo>
                    <a:lnTo>
                      <a:pt x="751" y="576"/>
                    </a:lnTo>
                    <a:lnTo>
                      <a:pt x="751" y="582"/>
                    </a:lnTo>
                    <a:lnTo>
                      <a:pt x="751" y="585"/>
                    </a:lnTo>
                    <a:lnTo>
                      <a:pt x="751" y="592"/>
                    </a:lnTo>
                    <a:lnTo>
                      <a:pt x="748" y="595"/>
                    </a:lnTo>
                    <a:lnTo>
                      <a:pt x="745" y="598"/>
                    </a:lnTo>
                    <a:lnTo>
                      <a:pt x="738" y="598"/>
                    </a:lnTo>
                    <a:lnTo>
                      <a:pt x="722" y="601"/>
                    </a:lnTo>
                    <a:lnTo>
                      <a:pt x="690" y="601"/>
                    </a:lnTo>
                    <a:lnTo>
                      <a:pt x="642" y="601"/>
                    </a:lnTo>
                    <a:lnTo>
                      <a:pt x="582" y="604"/>
                    </a:lnTo>
                    <a:lnTo>
                      <a:pt x="514" y="607"/>
                    </a:lnTo>
                    <a:lnTo>
                      <a:pt x="441" y="611"/>
                    </a:lnTo>
                    <a:lnTo>
                      <a:pt x="361" y="614"/>
                    </a:lnTo>
                    <a:lnTo>
                      <a:pt x="284" y="617"/>
                    </a:lnTo>
                    <a:lnTo>
                      <a:pt x="211" y="620"/>
                    </a:lnTo>
                    <a:lnTo>
                      <a:pt x="144" y="623"/>
                    </a:lnTo>
                    <a:lnTo>
                      <a:pt x="86" y="627"/>
                    </a:lnTo>
                    <a:lnTo>
                      <a:pt x="41" y="627"/>
                    </a:lnTo>
                    <a:lnTo>
                      <a:pt x="13" y="627"/>
                    </a:lnTo>
                    <a:lnTo>
                      <a:pt x="3" y="630"/>
                    </a:lnTo>
                    <a:lnTo>
                      <a:pt x="0" y="6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8" name="Rectangle 724"/>
            <p:cNvSpPr>
              <a:spLocks noChangeArrowheads="1"/>
            </p:cNvSpPr>
            <p:nvPr/>
          </p:nvSpPr>
          <p:spPr bwMode="auto">
            <a:xfrm>
              <a:off x="2601" y="1842"/>
              <a:ext cx="997" cy="485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miter lim="800000"/>
              <a:headEnd/>
              <a:tailEnd/>
            </a:ln>
          </p:spPr>
          <p:txBody>
            <a:bodyPr lIns="0" rIns="0" anchor="ctr" anchorCtr="1"/>
            <a:lstStyle/>
            <a:p>
              <a:pPr algn="ctr"/>
              <a:r>
                <a:rPr lang="en-US" altLang="ja-JP" sz="1400"/>
                <a:t>Display controller</a:t>
              </a:r>
              <a:r>
                <a:rPr lang="en-US" altLang="ja-JP" sz="1600"/>
                <a:t/>
              </a:r>
              <a:br>
                <a:rPr lang="en-US" altLang="ja-JP" sz="1600"/>
              </a:br>
              <a:r>
                <a:rPr lang="en-US" altLang="ja-JP" sz="1600"/>
                <a:t>(DC)</a:t>
              </a:r>
            </a:p>
          </p:txBody>
        </p:sp>
        <p:sp>
          <p:nvSpPr>
            <p:cNvPr id="5129" name="Freeform 746"/>
            <p:cNvSpPr>
              <a:spLocks/>
            </p:cNvSpPr>
            <p:nvPr/>
          </p:nvSpPr>
          <p:spPr bwMode="auto">
            <a:xfrm>
              <a:off x="2602" y="1842"/>
              <a:ext cx="1035" cy="524"/>
            </a:xfrm>
            <a:custGeom>
              <a:avLst/>
              <a:gdLst>
                <a:gd name="T0" fmla="*/ 997 w 1035"/>
                <a:gd name="T1" fmla="*/ 0 h 524"/>
                <a:gd name="T2" fmla="*/ 1035 w 1035"/>
                <a:gd name="T3" fmla="*/ 38 h 524"/>
                <a:gd name="T4" fmla="*/ 1035 w 1035"/>
                <a:gd name="T5" fmla="*/ 524 h 524"/>
                <a:gd name="T6" fmla="*/ 38 w 1035"/>
                <a:gd name="T7" fmla="*/ 524 h 524"/>
                <a:gd name="T8" fmla="*/ 0 w 1035"/>
                <a:gd name="T9" fmla="*/ 485 h 524"/>
                <a:gd name="T10" fmla="*/ 997 w 1035"/>
                <a:gd name="T11" fmla="*/ 485 h 524"/>
                <a:gd name="T12" fmla="*/ 997 w 1035"/>
                <a:gd name="T13" fmla="*/ 0 h 5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5" h="524">
                  <a:moveTo>
                    <a:pt x="997" y="0"/>
                  </a:moveTo>
                  <a:lnTo>
                    <a:pt x="1035" y="38"/>
                  </a:lnTo>
                  <a:lnTo>
                    <a:pt x="1035" y="524"/>
                  </a:lnTo>
                  <a:lnTo>
                    <a:pt x="38" y="524"/>
                  </a:lnTo>
                  <a:lnTo>
                    <a:pt x="0" y="485"/>
                  </a:lnTo>
                  <a:lnTo>
                    <a:pt x="997" y="485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Text Box 765"/>
            <p:cNvSpPr txBox="1">
              <a:spLocks noChangeArrowheads="1"/>
            </p:cNvSpPr>
            <p:nvPr/>
          </p:nvSpPr>
          <p:spPr bwMode="auto">
            <a:xfrm>
              <a:off x="1920" y="1026"/>
              <a:ext cx="2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Interface with host computer</a:t>
              </a:r>
            </a:p>
          </p:txBody>
        </p:sp>
        <p:sp>
          <p:nvSpPr>
            <p:cNvPr id="5131" name="Text Box 766"/>
            <p:cNvSpPr txBox="1">
              <a:spLocks noChangeArrowheads="1"/>
            </p:cNvSpPr>
            <p:nvPr/>
          </p:nvSpPr>
          <p:spPr bwMode="auto">
            <a:xfrm>
              <a:off x="1446" y="1344"/>
              <a:ext cx="16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(Display commands)</a:t>
              </a:r>
            </a:p>
          </p:txBody>
        </p:sp>
        <p:sp>
          <p:nvSpPr>
            <p:cNvPr id="5132" name="Text Box 767"/>
            <p:cNvSpPr txBox="1">
              <a:spLocks noChangeArrowheads="1"/>
            </p:cNvSpPr>
            <p:nvPr/>
          </p:nvSpPr>
          <p:spPr bwMode="auto">
            <a:xfrm>
              <a:off x="3009" y="1344"/>
              <a:ext cx="1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(Interaction data)</a:t>
              </a:r>
            </a:p>
          </p:txBody>
        </p:sp>
        <p:sp>
          <p:nvSpPr>
            <p:cNvPr id="5133" name="Line 768"/>
            <p:cNvSpPr>
              <a:spLocks noChangeShapeType="1"/>
            </p:cNvSpPr>
            <p:nvPr/>
          </p:nvSpPr>
          <p:spPr bwMode="auto">
            <a:xfrm>
              <a:off x="2737" y="1253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769"/>
            <p:cNvSpPr>
              <a:spLocks noChangeShapeType="1"/>
            </p:cNvSpPr>
            <p:nvPr/>
          </p:nvSpPr>
          <p:spPr bwMode="auto">
            <a:xfrm>
              <a:off x="3327" y="1570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770"/>
            <p:cNvSpPr>
              <a:spLocks noChangeShapeType="1"/>
            </p:cNvSpPr>
            <p:nvPr/>
          </p:nvSpPr>
          <p:spPr bwMode="auto">
            <a:xfrm>
              <a:off x="3327" y="1253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771"/>
            <p:cNvSpPr>
              <a:spLocks noChangeShapeType="1"/>
            </p:cNvSpPr>
            <p:nvPr/>
          </p:nvSpPr>
          <p:spPr bwMode="auto">
            <a:xfrm>
              <a:off x="2737" y="1570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Text Box 773"/>
            <p:cNvSpPr txBox="1">
              <a:spLocks noChangeArrowheads="1"/>
            </p:cNvSpPr>
            <p:nvPr/>
          </p:nvSpPr>
          <p:spPr bwMode="auto">
            <a:xfrm>
              <a:off x="955" y="3657"/>
              <a:ext cx="11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Refresh buffer</a:t>
              </a:r>
            </a:p>
          </p:txBody>
        </p:sp>
        <p:cxnSp>
          <p:nvCxnSpPr>
            <p:cNvPr id="5138" name="AutoShape 774"/>
            <p:cNvCxnSpPr>
              <a:cxnSpLocks noChangeShapeType="1"/>
              <a:stCxn id="5128" idx="1"/>
            </p:cNvCxnSpPr>
            <p:nvPr/>
          </p:nvCxnSpPr>
          <p:spPr bwMode="auto">
            <a:xfrm rot="10800000" flipV="1">
              <a:off x="1518" y="2085"/>
              <a:ext cx="1083" cy="33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139" name="Line 776"/>
            <p:cNvSpPr>
              <a:spLocks noChangeShapeType="1"/>
            </p:cNvSpPr>
            <p:nvPr/>
          </p:nvSpPr>
          <p:spPr bwMode="auto">
            <a:xfrm>
              <a:off x="2283" y="2976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777"/>
            <p:cNvSpPr>
              <a:spLocks noChangeShapeType="1"/>
            </p:cNvSpPr>
            <p:nvPr/>
          </p:nvSpPr>
          <p:spPr bwMode="auto">
            <a:xfrm>
              <a:off x="3644" y="2976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779"/>
            <p:cNvSpPr>
              <a:spLocks noChangeShapeType="1"/>
            </p:cNvSpPr>
            <p:nvPr/>
          </p:nvSpPr>
          <p:spPr bwMode="auto">
            <a:xfrm>
              <a:off x="3644" y="2024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780"/>
            <p:cNvSpPr>
              <a:spLocks noChangeShapeType="1"/>
            </p:cNvSpPr>
            <p:nvPr/>
          </p:nvSpPr>
          <p:spPr bwMode="auto">
            <a:xfrm>
              <a:off x="3644" y="2160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Text Box 781"/>
            <p:cNvSpPr txBox="1">
              <a:spLocks noChangeArrowheads="1"/>
            </p:cNvSpPr>
            <p:nvPr/>
          </p:nvSpPr>
          <p:spPr bwMode="auto">
            <a:xfrm>
              <a:off x="3962" y="1888"/>
              <a:ext cx="8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Keyboard</a:t>
              </a:r>
            </a:p>
          </p:txBody>
        </p:sp>
        <p:sp>
          <p:nvSpPr>
            <p:cNvPr id="5144" name="Text Box 782"/>
            <p:cNvSpPr txBox="1">
              <a:spLocks noChangeArrowheads="1"/>
            </p:cNvSpPr>
            <p:nvPr/>
          </p:nvSpPr>
          <p:spPr bwMode="auto">
            <a:xfrm>
              <a:off x="3962" y="2069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Mouse</a:t>
              </a:r>
            </a:p>
          </p:txBody>
        </p:sp>
        <p:grpSp>
          <p:nvGrpSpPr>
            <p:cNvPr id="5145" name="Group 791"/>
            <p:cNvGrpSpPr>
              <a:grpSpLocks/>
            </p:cNvGrpSpPr>
            <p:nvPr/>
          </p:nvGrpSpPr>
          <p:grpSpPr bwMode="auto">
            <a:xfrm>
              <a:off x="748" y="2387"/>
              <a:ext cx="1547" cy="1292"/>
              <a:chOff x="748" y="2387"/>
              <a:chExt cx="1547" cy="1292"/>
            </a:xfrm>
          </p:grpSpPr>
          <p:sp>
            <p:nvSpPr>
              <p:cNvPr id="5146" name="Rectangle 607"/>
              <p:cNvSpPr>
                <a:spLocks noChangeArrowheads="1"/>
              </p:cNvSpPr>
              <p:nvPr/>
            </p:nvSpPr>
            <p:spPr bwMode="auto">
              <a:xfrm>
                <a:off x="748" y="2388"/>
                <a:ext cx="1508" cy="125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7" name="Freeform 608"/>
              <p:cNvSpPr>
                <a:spLocks/>
              </p:cNvSpPr>
              <p:nvPr/>
            </p:nvSpPr>
            <p:spPr bwMode="auto">
              <a:xfrm>
                <a:off x="748" y="2388"/>
                <a:ext cx="1547" cy="1291"/>
              </a:xfrm>
              <a:custGeom>
                <a:avLst/>
                <a:gdLst>
                  <a:gd name="T0" fmla="*/ 1508 w 1547"/>
                  <a:gd name="T1" fmla="*/ 0 h 1291"/>
                  <a:gd name="T2" fmla="*/ 1547 w 1547"/>
                  <a:gd name="T3" fmla="*/ 39 h 1291"/>
                  <a:gd name="T4" fmla="*/ 1547 w 1547"/>
                  <a:gd name="T5" fmla="*/ 1291 h 1291"/>
                  <a:gd name="T6" fmla="*/ 38 w 1547"/>
                  <a:gd name="T7" fmla="*/ 1291 h 1291"/>
                  <a:gd name="T8" fmla="*/ 0 w 1547"/>
                  <a:gd name="T9" fmla="*/ 1253 h 1291"/>
                  <a:gd name="T10" fmla="*/ 1508 w 1547"/>
                  <a:gd name="T11" fmla="*/ 1253 h 1291"/>
                  <a:gd name="T12" fmla="*/ 1508 w 1547"/>
                  <a:gd name="T13" fmla="*/ 0 h 12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7" h="1291">
                    <a:moveTo>
                      <a:pt x="1508" y="0"/>
                    </a:moveTo>
                    <a:lnTo>
                      <a:pt x="1547" y="39"/>
                    </a:lnTo>
                    <a:lnTo>
                      <a:pt x="1547" y="1291"/>
                    </a:lnTo>
                    <a:lnTo>
                      <a:pt x="38" y="1291"/>
                    </a:lnTo>
                    <a:lnTo>
                      <a:pt x="0" y="1253"/>
                    </a:lnTo>
                    <a:lnTo>
                      <a:pt x="1508" y="1253"/>
                    </a:lnTo>
                    <a:lnTo>
                      <a:pt x="15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609"/>
              <p:cNvSpPr>
                <a:spLocks/>
              </p:cNvSpPr>
              <p:nvPr/>
            </p:nvSpPr>
            <p:spPr bwMode="auto">
              <a:xfrm>
                <a:off x="748" y="2388"/>
                <a:ext cx="1547" cy="1291"/>
              </a:xfrm>
              <a:custGeom>
                <a:avLst/>
                <a:gdLst>
                  <a:gd name="T0" fmla="*/ 1508 w 1547"/>
                  <a:gd name="T1" fmla="*/ 0 h 1291"/>
                  <a:gd name="T2" fmla="*/ 1547 w 1547"/>
                  <a:gd name="T3" fmla="*/ 39 h 1291"/>
                  <a:gd name="T4" fmla="*/ 1547 w 1547"/>
                  <a:gd name="T5" fmla="*/ 1291 h 1291"/>
                  <a:gd name="T6" fmla="*/ 38 w 1547"/>
                  <a:gd name="T7" fmla="*/ 1291 h 1291"/>
                  <a:gd name="T8" fmla="*/ 0 w 1547"/>
                  <a:gd name="T9" fmla="*/ 1253 h 1291"/>
                  <a:gd name="T10" fmla="*/ 1508 w 1547"/>
                  <a:gd name="T11" fmla="*/ 1253 h 1291"/>
                  <a:gd name="T12" fmla="*/ 1508 w 1547"/>
                  <a:gd name="T13" fmla="*/ 0 h 12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7" h="1291">
                    <a:moveTo>
                      <a:pt x="1508" y="0"/>
                    </a:moveTo>
                    <a:lnTo>
                      <a:pt x="1547" y="39"/>
                    </a:lnTo>
                    <a:lnTo>
                      <a:pt x="1547" y="1291"/>
                    </a:lnTo>
                    <a:lnTo>
                      <a:pt x="38" y="1291"/>
                    </a:lnTo>
                    <a:lnTo>
                      <a:pt x="0" y="1253"/>
                    </a:lnTo>
                    <a:lnTo>
                      <a:pt x="1508" y="1253"/>
                    </a:lnTo>
                    <a:lnTo>
                      <a:pt x="150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Text Box 790"/>
              <p:cNvSpPr txBox="1">
                <a:spLocks noChangeArrowheads="1"/>
              </p:cNvSpPr>
              <p:nvPr/>
            </p:nvSpPr>
            <p:spPr bwMode="auto">
              <a:xfrm>
                <a:off x="884" y="2387"/>
                <a:ext cx="1241" cy="1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0000000000000000000000000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0000000000000000000111000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0000000000000000011100000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0000000000000000001100000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0000000000000000000011000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0000000000001110000000000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0000000011111111111000000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0001111111111111111111110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0001111111000000011111110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0001111111111111111111110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0001111111000000011111110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0001111111000000011111110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0001111111000000011111110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0001111111000000011111110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0001111111111111111111110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1000" b="1">
                    <a:latin typeface="Century" pitchFamily="18" charset="0"/>
                  </a:rPr>
                  <a:t>0000000000000000000000000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Subpixel</a:t>
            </a:r>
            <a:r>
              <a:rPr lang="en-US" dirty="0" smtClean="0"/>
              <a:t> rendering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4176464" cy="4176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780928"/>
            <a:ext cx="3199160" cy="24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Aliasing</a:t>
            </a:r>
            <a:endParaRPr lang="zh-TW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259457"/>
            <a:ext cx="8730668" cy="2833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502" y="962755"/>
            <a:ext cx="1788066" cy="2173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268" y="962755"/>
            <a:ext cx="1771397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Nyquist</a:t>
            </a:r>
            <a:r>
              <a:rPr lang="en-US" dirty="0"/>
              <a:t>–Shannon sampling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2348880"/>
            <a:ext cx="8001000" cy="27363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a function </a:t>
            </a:r>
            <a:r>
              <a:rPr lang="en-US" sz="3600" dirty="0">
                <a:latin typeface="Times New Roman"/>
                <a:cs typeface="Times New Roman"/>
              </a:rPr>
              <a:t>x</a:t>
            </a:r>
            <a:r>
              <a:rPr lang="en-US" sz="3600" dirty="0" smtClean="0">
                <a:latin typeface="Times New Roman"/>
                <a:cs typeface="Times New Roman"/>
              </a:rPr>
              <a:t>(</a:t>
            </a:r>
            <a:r>
              <a:rPr lang="en-US" sz="3600" i="1" dirty="0" smtClean="0">
                <a:latin typeface="Times New Roman"/>
                <a:cs typeface="Times New Roman"/>
              </a:rPr>
              <a:t>t</a:t>
            </a:r>
            <a:r>
              <a:rPr lang="en-US" sz="3600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r>
              <a:rPr lang="en-US" dirty="0"/>
              <a:t>contains no frequencies higher than </a:t>
            </a:r>
            <a:r>
              <a:rPr lang="en-US" sz="3600" i="1" dirty="0">
                <a:latin typeface="Times New Roman"/>
                <a:cs typeface="Times New Roman"/>
              </a:rPr>
              <a:t>B</a:t>
            </a:r>
            <a:r>
              <a:rPr lang="en-US" dirty="0"/>
              <a:t> hertz, it is completely determined by giving its ordinates at a series of points spaced </a:t>
            </a:r>
            <a:r>
              <a:rPr lang="en-US" sz="3600" dirty="0">
                <a:latin typeface="Times New Roman"/>
                <a:cs typeface="Times New Roman"/>
              </a:rPr>
              <a:t>1/(2</a:t>
            </a:r>
            <a:r>
              <a:rPr lang="en-US" sz="3600" i="1" dirty="0">
                <a:latin typeface="Times New Roman"/>
                <a:cs typeface="Times New Roman"/>
              </a:rPr>
              <a:t>B</a:t>
            </a:r>
            <a:r>
              <a:rPr lang="en-US" sz="3600" dirty="0">
                <a:latin typeface="Times New Roman"/>
                <a:cs typeface="Times New Roman"/>
              </a:rPr>
              <a:t>) </a:t>
            </a:r>
            <a:r>
              <a:rPr lang="en-US" dirty="0"/>
              <a:t>seconds apart.</a:t>
            </a:r>
          </a:p>
        </p:txBody>
      </p:sp>
    </p:spTree>
    <p:extLst>
      <p:ext uri="{BB962C8B-B14F-4D97-AF65-F5344CB8AC3E}">
        <p14:creationId xmlns:p14="http://schemas.microsoft.com/office/powerpoint/2010/main" val="26849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101782" cy="1216025"/>
          </a:xfrm>
        </p:spPr>
        <p:txBody>
          <a:bodyPr/>
          <a:lstStyle/>
          <a:p>
            <a:r>
              <a:rPr lang="en-US" dirty="0" smtClean="0"/>
              <a:t>Full-Screen Anti-Aliasing (FSAA)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Ordered Grid Multi-Sampling (OGMS)</a:t>
            </a:r>
          </a:p>
          <a:p>
            <a:r>
              <a:rPr lang="en-US" dirty="0" smtClean="0"/>
              <a:t>Rotate Grid Multi-Sampling (OGMS)</a:t>
            </a:r>
          </a:p>
          <a:p>
            <a:r>
              <a:rPr lang="en-US" dirty="0" smtClean="0"/>
              <a:t>Ordered Grid Super Sampling (OGSS)</a:t>
            </a:r>
          </a:p>
          <a:p>
            <a:r>
              <a:rPr lang="en-US" dirty="0" smtClean="0"/>
              <a:t>Rotate Grid Super Sampling (RGSS)</a:t>
            </a:r>
          </a:p>
          <a:p>
            <a:pPr marL="985837" lvl="1" indent="-514350">
              <a:buFont typeface="+mj-lt"/>
              <a:buAutoNum type="arabicPeriod"/>
            </a:pPr>
            <a:r>
              <a:rPr lang="en-US" dirty="0" smtClean="0"/>
              <a:t>Super sampling</a:t>
            </a:r>
          </a:p>
          <a:p>
            <a:pPr marL="985837" lvl="1" indent="-514350">
              <a:buFont typeface="+mj-lt"/>
              <a:buAutoNum type="arabicPeriod"/>
            </a:pPr>
            <a:r>
              <a:rPr lang="en-US" dirty="0" smtClean="0"/>
              <a:t>Low-pass filter</a:t>
            </a:r>
          </a:p>
          <a:p>
            <a:pPr marL="985837" lvl="1" indent="-514350">
              <a:buFont typeface="+mj-lt"/>
              <a:buAutoNum type="arabicPeriod"/>
            </a:pPr>
            <a:r>
              <a:rPr lang="en-US" dirty="0" smtClean="0"/>
              <a:t>Down-sampling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Definitions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Pixel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a screen consists of N x M pixels</a:t>
            </a:r>
            <a:endParaRPr lang="en-US" altLang="zh-TW" sz="220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/>
              <a:t>Bilevel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ea typeface="PMingLiU" pitchFamily="18" charset="-120"/>
              </a:rPr>
              <a:t>= monochrome, 1 bit / pixel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Color: RGB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8 bit</a:t>
            </a:r>
            <a:r>
              <a:rPr lang="en-US" altLang="zh-TW" sz="2200" smtClean="0"/>
              <a:t>s</a:t>
            </a:r>
            <a:r>
              <a:rPr lang="en-US" altLang="ja-JP" sz="2200" smtClean="0"/>
              <a:t> / pixel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2100" smtClean="0"/>
              <a:t>256 colors, color map, indexing</a:t>
            </a:r>
            <a:endParaRPr lang="en-US" altLang="ja-JP" sz="22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16bit</a:t>
            </a:r>
            <a:r>
              <a:rPr lang="en-US" altLang="zh-TW" sz="2200" smtClean="0"/>
              <a:t>s</a:t>
            </a:r>
            <a:r>
              <a:rPr lang="en-US" altLang="ja-JP" sz="2200" smtClean="0"/>
              <a:t> / pixel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2100" smtClean="0"/>
              <a:t>R, G, B each 5 bits, 1 bit overlay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24(32)bit</a:t>
            </a:r>
            <a:r>
              <a:rPr lang="en-US" altLang="zh-TW" sz="2200" smtClean="0"/>
              <a:t>s</a:t>
            </a:r>
            <a:r>
              <a:rPr lang="en-US" altLang="ja-JP" sz="2200" smtClean="0"/>
              <a:t> / pixel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2100" smtClean="0"/>
              <a:t>R, G, B(, A) each 8 bits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125538"/>
            <a:ext cx="381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Definitions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B</a:t>
            </a:r>
            <a:r>
              <a:rPr lang="en-US" altLang="zh-TW" dirty="0" smtClean="0"/>
              <a:t>itmap / </a:t>
            </a:r>
            <a:r>
              <a:rPr lang="en-US" altLang="zh-TW" dirty="0" err="1" smtClean="0"/>
              <a:t>pixmap</a:t>
            </a:r>
            <a:endParaRPr lang="en-US" altLang="ja-JP" dirty="0" smtClean="0"/>
          </a:p>
          <a:p>
            <a:pPr lvl="1" eaLnBrk="1" hangingPunct="1"/>
            <a:r>
              <a:rPr lang="en-US" altLang="zh-TW" dirty="0" smtClean="0"/>
              <a:t>bitmap</a:t>
            </a:r>
          </a:p>
          <a:p>
            <a:pPr lvl="2" eaLnBrk="1" hangingPunct="1"/>
            <a:r>
              <a:rPr lang="en-US" altLang="zh-TW" dirty="0" smtClean="0"/>
              <a:t>1-bit-per-pixel </a:t>
            </a:r>
            <a:r>
              <a:rPr lang="en-US" altLang="zh-TW" dirty="0" err="1" smtClean="0"/>
              <a:t>bilevel</a:t>
            </a:r>
            <a:r>
              <a:rPr lang="en-US" altLang="zh-TW" dirty="0" smtClean="0"/>
              <a:t> systems</a:t>
            </a:r>
          </a:p>
          <a:p>
            <a:pPr lvl="1" eaLnBrk="1" hangingPunct="1"/>
            <a:r>
              <a:rPr lang="en-US" altLang="zh-TW" dirty="0" err="1" smtClean="0"/>
              <a:t>pixmap</a:t>
            </a:r>
            <a:endParaRPr lang="en-US" altLang="zh-TW" dirty="0" smtClean="0"/>
          </a:p>
          <a:p>
            <a:pPr lvl="2" eaLnBrk="1" hangingPunct="1"/>
            <a:r>
              <a:rPr lang="en-US" altLang="zh-TW" dirty="0" smtClean="0"/>
              <a:t>multiple-bit-per-pixel systems</a:t>
            </a:r>
            <a:endParaRPr lang="en-US" altLang="ja-JP" dirty="0" smtClean="0"/>
          </a:p>
          <a:p>
            <a:pPr eaLnBrk="1" hangingPunct="1"/>
            <a:r>
              <a:rPr lang="en-US" altLang="ja-JP" dirty="0"/>
              <a:t>F</a:t>
            </a:r>
            <a:r>
              <a:rPr lang="en-US" altLang="ja-JP" dirty="0" smtClean="0"/>
              <a:t>rame buffer</a:t>
            </a:r>
          </a:p>
          <a:p>
            <a:pPr lvl="1" eaLnBrk="1" hangingPunct="1"/>
            <a:r>
              <a:rPr lang="en-US" altLang="ja-JP" dirty="0" smtClean="0"/>
              <a:t>an array of data in memory mapped to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Scan Converting Lines</a:t>
            </a:r>
          </a:p>
        </p:txBody>
      </p:sp>
      <p:pic>
        <p:nvPicPr>
          <p:cNvPr id="8195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1989138"/>
            <a:ext cx="3498850" cy="2735262"/>
          </a:xfrm>
          <a:noFill/>
        </p:spPr>
      </p:pic>
      <p:sp>
        <p:nvSpPr>
          <p:cNvPr id="819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5084763"/>
            <a:ext cx="8001000" cy="935037"/>
          </a:xfrm>
        </p:spPr>
        <p:txBody>
          <a:bodyPr/>
          <a:lstStyle/>
          <a:p>
            <a:pPr eaLnBrk="1" hangingPunct="1"/>
            <a:r>
              <a:rPr lang="en-US" altLang="ja-JP" sz="2600" smtClean="0"/>
              <a:t>A scan-converted line showing intensified pixels as black circles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The Basic Incremental Algorithm</a:t>
            </a:r>
          </a:p>
        </p:txBody>
      </p:sp>
      <p:graphicFrame>
        <p:nvGraphicFramePr>
          <p:cNvPr id="9219" name="Object 142"/>
          <p:cNvGraphicFramePr>
            <a:graphicFrameLocks noGrp="1" noChangeAspect="1"/>
          </p:cNvGraphicFramePr>
          <p:nvPr>
            <p:ph sz="half" idx="1"/>
          </p:nvPr>
        </p:nvGraphicFramePr>
        <p:xfrm>
          <a:off x="1647825" y="5710238"/>
          <a:ext cx="59483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4" imgW="2679700" imgH="228600" progId="Equation.3">
                  <p:embed/>
                </p:oleObj>
              </mc:Choice>
              <mc:Fallback>
                <p:oleObj name="Equation" r:id="rId4" imgW="2679700" imgH="228600" progId="Equation.3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5710238"/>
                        <a:ext cx="59483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0" name="Group 141"/>
          <p:cNvGrpSpPr>
            <a:grpSpLocks/>
          </p:cNvGrpSpPr>
          <p:nvPr/>
        </p:nvGrpSpPr>
        <p:grpSpPr bwMode="auto">
          <a:xfrm>
            <a:off x="1152525" y="1936750"/>
            <a:ext cx="7600950" cy="3724275"/>
            <a:chOff x="682" y="1220"/>
            <a:chExt cx="5119" cy="2346"/>
          </a:xfrm>
        </p:grpSpPr>
        <p:sp>
          <p:nvSpPr>
            <p:cNvPr id="9222" name="Line 12"/>
            <p:cNvSpPr>
              <a:spLocks noChangeShapeType="1"/>
            </p:cNvSpPr>
            <p:nvPr/>
          </p:nvSpPr>
          <p:spPr bwMode="auto">
            <a:xfrm flipV="1">
              <a:off x="3138" y="1249"/>
              <a:ext cx="1" cy="6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13"/>
            <p:cNvSpPr>
              <a:spLocks/>
            </p:cNvSpPr>
            <p:nvPr/>
          </p:nvSpPr>
          <p:spPr bwMode="auto">
            <a:xfrm>
              <a:off x="1238" y="1651"/>
              <a:ext cx="2990" cy="1"/>
            </a:xfrm>
            <a:custGeom>
              <a:avLst/>
              <a:gdLst>
                <a:gd name="T0" fmla="*/ 0 w 2990"/>
                <a:gd name="T1" fmla="*/ 0 h 1"/>
                <a:gd name="T2" fmla="*/ 2990 w 2990"/>
                <a:gd name="T3" fmla="*/ 0 h 1"/>
                <a:gd name="T4" fmla="*/ 0 w 299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90" h="1">
                  <a:moveTo>
                    <a:pt x="0" y="0"/>
                  </a:moveTo>
                  <a:lnTo>
                    <a:pt x="29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14"/>
            <p:cNvSpPr>
              <a:spLocks noChangeShapeType="1"/>
            </p:cNvSpPr>
            <p:nvPr/>
          </p:nvSpPr>
          <p:spPr bwMode="auto">
            <a:xfrm>
              <a:off x="1238" y="1651"/>
              <a:ext cx="299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15"/>
            <p:cNvSpPr>
              <a:spLocks/>
            </p:cNvSpPr>
            <p:nvPr/>
          </p:nvSpPr>
          <p:spPr bwMode="auto">
            <a:xfrm>
              <a:off x="1238" y="2333"/>
              <a:ext cx="2990" cy="1"/>
            </a:xfrm>
            <a:custGeom>
              <a:avLst/>
              <a:gdLst>
                <a:gd name="T0" fmla="*/ 0 w 2990"/>
                <a:gd name="T1" fmla="*/ 0 h 1"/>
                <a:gd name="T2" fmla="*/ 2990 w 2990"/>
                <a:gd name="T3" fmla="*/ 0 h 1"/>
                <a:gd name="T4" fmla="*/ 0 w 299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90" h="1">
                  <a:moveTo>
                    <a:pt x="0" y="0"/>
                  </a:moveTo>
                  <a:lnTo>
                    <a:pt x="29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6"/>
            <p:cNvSpPr>
              <a:spLocks noChangeShapeType="1"/>
            </p:cNvSpPr>
            <p:nvPr/>
          </p:nvSpPr>
          <p:spPr bwMode="auto">
            <a:xfrm>
              <a:off x="1238" y="2333"/>
              <a:ext cx="299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7"/>
            <p:cNvSpPr>
              <a:spLocks/>
            </p:cNvSpPr>
            <p:nvPr/>
          </p:nvSpPr>
          <p:spPr bwMode="auto">
            <a:xfrm>
              <a:off x="1238" y="3015"/>
              <a:ext cx="2990" cy="1"/>
            </a:xfrm>
            <a:custGeom>
              <a:avLst/>
              <a:gdLst>
                <a:gd name="T0" fmla="*/ 0 w 2990"/>
                <a:gd name="T1" fmla="*/ 0 h 1"/>
                <a:gd name="T2" fmla="*/ 2990 w 2990"/>
                <a:gd name="T3" fmla="*/ 0 h 1"/>
                <a:gd name="T4" fmla="*/ 0 w 299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90" h="1">
                  <a:moveTo>
                    <a:pt x="0" y="0"/>
                  </a:moveTo>
                  <a:lnTo>
                    <a:pt x="29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8"/>
            <p:cNvSpPr>
              <a:spLocks noChangeShapeType="1"/>
            </p:cNvSpPr>
            <p:nvPr/>
          </p:nvSpPr>
          <p:spPr bwMode="auto">
            <a:xfrm>
              <a:off x="1238" y="3015"/>
              <a:ext cx="299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9"/>
            <p:cNvSpPr>
              <a:spLocks/>
            </p:cNvSpPr>
            <p:nvPr/>
          </p:nvSpPr>
          <p:spPr bwMode="auto">
            <a:xfrm>
              <a:off x="1772" y="2071"/>
              <a:ext cx="1" cy="1303"/>
            </a:xfrm>
            <a:custGeom>
              <a:avLst/>
              <a:gdLst>
                <a:gd name="T0" fmla="*/ 0 w 1"/>
                <a:gd name="T1" fmla="*/ 1303 h 1303"/>
                <a:gd name="T2" fmla="*/ 0 w 1"/>
                <a:gd name="T3" fmla="*/ 0 h 1303"/>
                <a:gd name="T4" fmla="*/ 0 w 1"/>
                <a:gd name="T5" fmla="*/ 1303 h 13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303">
                  <a:moveTo>
                    <a:pt x="0" y="1303"/>
                  </a:moveTo>
                  <a:lnTo>
                    <a:pt x="0" y="0"/>
                  </a:lnTo>
                  <a:lnTo>
                    <a:pt x="0" y="13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20"/>
            <p:cNvSpPr>
              <a:spLocks noChangeShapeType="1"/>
            </p:cNvSpPr>
            <p:nvPr/>
          </p:nvSpPr>
          <p:spPr bwMode="auto">
            <a:xfrm flipV="1">
              <a:off x="1772" y="2071"/>
              <a:ext cx="1" cy="130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21"/>
            <p:cNvSpPr>
              <a:spLocks/>
            </p:cNvSpPr>
            <p:nvPr/>
          </p:nvSpPr>
          <p:spPr bwMode="auto">
            <a:xfrm>
              <a:off x="1772" y="1249"/>
              <a:ext cx="1" cy="830"/>
            </a:xfrm>
            <a:custGeom>
              <a:avLst/>
              <a:gdLst>
                <a:gd name="T0" fmla="*/ 0 w 1"/>
                <a:gd name="T1" fmla="*/ 830 h 830"/>
                <a:gd name="T2" fmla="*/ 0 w 1"/>
                <a:gd name="T3" fmla="*/ 0 h 830"/>
                <a:gd name="T4" fmla="*/ 0 w 1"/>
                <a:gd name="T5" fmla="*/ 830 h 8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830">
                  <a:moveTo>
                    <a:pt x="0" y="830"/>
                  </a:moveTo>
                  <a:lnTo>
                    <a:pt x="0" y="0"/>
                  </a:lnTo>
                  <a:lnTo>
                    <a:pt x="0" y="8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22"/>
            <p:cNvSpPr>
              <a:spLocks noChangeShapeType="1"/>
            </p:cNvSpPr>
            <p:nvPr/>
          </p:nvSpPr>
          <p:spPr bwMode="auto">
            <a:xfrm flipV="1">
              <a:off x="1772" y="1249"/>
              <a:ext cx="1" cy="8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23"/>
            <p:cNvSpPr>
              <a:spLocks/>
            </p:cNvSpPr>
            <p:nvPr/>
          </p:nvSpPr>
          <p:spPr bwMode="auto">
            <a:xfrm>
              <a:off x="2455" y="2049"/>
              <a:ext cx="1" cy="1325"/>
            </a:xfrm>
            <a:custGeom>
              <a:avLst/>
              <a:gdLst>
                <a:gd name="T0" fmla="*/ 0 w 1"/>
                <a:gd name="T1" fmla="*/ 1325 h 1325"/>
                <a:gd name="T2" fmla="*/ 0 w 1"/>
                <a:gd name="T3" fmla="*/ 0 h 1325"/>
                <a:gd name="T4" fmla="*/ 0 w 1"/>
                <a:gd name="T5" fmla="*/ 1325 h 13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325">
                  <a:moveTo>
                    <a:pt x="0" y="1325"/>
                  </a:moveTo>
                  <a:lnTo>
                    <a:pt x="0" y="0"/>
                  </a:lnTo>
                  <a:lnTo>
                    <a:pt x="0" y="13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4"/>
            <p:cNvSpPr>
              <a:spLocks noChangeShapeType="1"/>
            </p:cNvSpPr>
            <p:nvPr/>
          </p:nvSpPr>
          <p:spPr bwMode="auto">
            <a:xfrm flipV="1">
              <a:off x="2455" y="2049"/>
              <a:ext cx="1" cy="13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5"/>
            <p:cNvSpPr>
              <a:spLocks/>
            </p:cNvSpPr>
            <p:nvPr/>
          </p:nvSpPr>
          <p:spPr bwMode="auto">
            <a:xfrm>
              <a:off x="2455" y="1249"/>
              <a:ext cx="1" cy="586"/>
            </a:xfrm>
            <a:custGeom>
              <a:avLst/>
              <a:gdLst>
                <a:gd name="T0" fmla="*/ 0 w 1"/>
                <a:gd name="T1" fmla="*/ 586 h 586"/>
                <a:gd name="T2" fmla="*/ 0 w 1"/>
                <a:gd name="T3" fmla="*/ 0 h 586"/>
                <a:gd name="T4" fmla="*/ 0 w 1"/>
                <a:gd name="T5" fmla="*/ 586 h 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86">
                  <a:moveTo>
                    <a:pt x="0" y="586"/>
                  </a:moveTo>
                  <a:lnTo>
                    <a:pt x="0" y="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6"/>
            <p:cNvSpPr>
              <a:spLocks noChangeShapeType="1"/>
            </p:cNvSpPr>
            <p:nvPr/>
          </p:nvSpPr>
          <p:spPr bwMode="auto">
            <a:xfrm flipV="1">
              <a:off x="2455" y="1249"/>
              <a:ext cx="1" cy="58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7"/>
            <p:cNvSpPr>
              <a:spLocks/>
            </p:cNvSpPr>
            <p:nvPr/>
          </p:nvSpPr>
          <p:spPr bwMode="auto">
            <a:xfrm>
              <a:off x="3821" y="1249"/>
              <a:ext cx="1" cy="2125"/>
            </a:xfrm>
            <a:custGeom>
              <a:avLst/>
              <a:gdLst>
                <a:gd name="T0" fmla="*/ 0 w 1"/>
                <a:gd name="T1" fmla="*/ 2125 h 2125"/>
                <a:gd name="T2" fmla="*/ 0 w 1"/>
                <a:gd name="T3" fmla="*/ 0 h 2125"/>
                <a:gd name="T4" fmla="*/ 0 w 1"/>
                <a:gd name="T5" fmla="*/ 2125 h 2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125">
                  <a:moveTo>
                    <a:pt x="0" y="2125"/>
                  </a:moveTo>
                  <a:lnTo>
                    <a:pt x="0" y="0"/>
                  </a:lnTo>
                  <a:lnTo>
                    <a:pt x="0" y="2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8"/>
            <p:cNvSpPr>
              <a:spLocks noChangeShapeType="1"/>
            </p:cNvSpPr>
            <p:nvPr/>
          </p:nvSpPr>
          <p:spPr bwMode="auto">
            <a:xfrm flipV="1">
              <a:off x="3821" y="1249"/>
              <a:ext cx="1" cy="2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9"/>
            <p:cNvSpPr>
              <a:spLocks/>
            </p:cNvSpPr>
            <p:nvPr/>
          </p:nvSpPr>
          <p:spPr bwMode="auto">
            <a:xfrm>
              <a:off x="1667" y="2919"/>
              <a:ext cx="202" cy="201"/>
            </a:xfrm>
            <a:custGeom>
              <a:avLst/>
              <a:gdLst>
                <a:gd name="T0" fmla="*/ 0 w 202"/>
                <a:gd name="T1" fmla="*/ 100 h 201"/>
                <a:gd name="T2" fmla="*/ 9 w 202"/>
                <a:gd name="T3" fmla="*/ 61 h 201"/>
                <a:gd name="T4" fmla="*/ 31 w 202"/>
                <a:gd name="T5" fmla="*/ 26 h 201"/>
                <a:gd name="T6" fmla="*/ 62 w 202"/>
                <a:gd name="T7" fmla="*/ 4 h 201"/>
                <a:gd name="T8" fmla="*/ 101 w 202"/>
                <a:gd name="T9" fmla="*/ 0 h 201"/>
                <a:gd name="T10" fmla="*/ 140 w 202"/>
                <a:gd name="T11" fmla="*/ 4 h 201"/>
                <a:gd name="T12" fmla="*/ 171 w 202"/>
                <a:gd name="T13" fmla="*/ 26 h 201"/>
                <a:gd name="T14" fmla="*/ 193 w 202"/>
                <a:gd name="T15" fmla="*/ 61 h 201"/>
                <a:gd name="T16" fmla="*/ 202 w 202"/>
                <a:gd name="T17" fmla="*/ 100 h 201"/>
                <a:gd name="T18" fmla="*/ 193 w 202"/>
                <a:gd name="T19" fmla="*/ 140 h 201"/>
                <a:gd name="T20" fmla="*/ 171 w 202"/>
                <a:gd name="T21" fmla="*/ 170 h 201"/>
                <a:gd name="T22" fmla="*/ 140 w 202"/>
                <a:gd name="T23" fmla="*/ 192 h 201"/>
                <a:gd name="T24" fmla="*/ 101 w 202"/>
                <a:gd name="T25" fmla="*/ 201 h 201"/>
                <a:gd name="T26" fmla="*/ 62 w 202"/>
                <a:gd name="T27" fmla="*/ 192 h 201"/>
                <a:gd name="T28" fmla="*/ 31 w 202"/>
                <a:gd name="T29" fmla="*/ 170 h 201"/>
                <a:gd name="T30" fmla="*/ 9 w 202"/>
                <a:gd name="T31" fmla="*/ 140 h 201"/>
                <a:gd name="T32" fmla="*/ 0 w 202"/>
                <a:gd name="T33" fmla="*/ 100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2" h="201">
                  <a:moveTo>
                    <a:pt x="0" y="100"/>
                  </a:moveTo>
                  <a:lnTo>
                    <a:pt x="9" y="61"/>
                  </a:lnTo>
                  <a:lnTo>
                    <a:pt x="31" y="26"/>
                  </a:lnTo>
                  <a:lnTo>
                    <a:pt x="62" y="4"/>
                  </a:lnTo>
                  <a:lnTo>
                    <a:pt x="101" y="0"/>
                  </a:lnTo>
                  <a:lnTo>
                    <a:pt x="140" y="4"/>
                  </a:lnTo>
                  <a:lnTo>
                    <a:pt x="171" y="26"/>
                  </a:lnTo>
                  <a:lnTo>
                    <a:pt x="193" y="61"/>
                  </a:lnTo>
                  <a:lnTo>
                    <a:pt x="202" y="100"/>
                  </a:lnTo>
                  <a:lnTo>
                    <a:pt x="193" y="140"/>
                  </a:lnTo>
                  <a:lnTo>
                    <a:pt x="171" y="170"/>
                  </a:lnTo>
                  <a:lnTo>
                    <a:pt x="140" y="192"/>
                  </a:lnTo>
                  <a:lnTo>
                    <a:pt x="101" y="201"/>
                  </a:lnTo>
                  <a:lnTo>
                    <a:pt x="62" y="192"/>
                  </a:lnTo>
                  <a:lnTo>
                    <a:pt x="31" y="170"/>
                  </a:lnTo>
                  <a:lnTo>
                    <a:pt x="9" y="14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30"/>
            <p:cNvSpPr>
              <a:spLocks/>
            </p:cNvSpPr>
            <p:nvPr/>
          </p:nvSpPr>
          <p:spPr bwMode="auto">
            <a:xfrm>
              <a:off x="1667" y="2919"/>
              <a:ext cx="202" cy="201"/>
            </a:xfrm>
            <a:custGeom>
              <a:avLst/>
              <a:gdLst>
                <a:gd name="T0" fmla="*/ 0 w 202"/>
                <a:gd name="T1" fmla="*/ 100 h 201"/>
                <a:gd name="T2" fmla="*/ 9 w 202"/>
                <a:gd name="T3" fmla="*/ 61 h 201"/>
                <a:gd name="T4" fmla="*/ 31 w 202"/>
                <a:gd name="T5" fmla="*/ 26 h 201"/>
                <a:gd name="T6" fmla="*/ 62 w 202"/>
                <a:gd name="T7" fmla="*/ 4 h 201"/>
                <a:gd name="T8" fmla="*/ 101 w 202"/>
                <a:gd name="T9" fmla="*/ 0 h 201"/>
                <a:gd name="T10" fmla="*/ 140 w 202"/>
                <a:gd name="T11" fmla="*/ 4 h 201"/>
                <a:gd name="T12" fmla="*/ 171 w 202"/>
                <a:gd name="T13" fmla="*/ 26 h 201"/>
                <a:gd name="T14" fmla="*/ 193 w 202"/>
                <a:gd name="T15" fmla="*/ 61 h 201"/>
                <a:gd name="T16" fmla="*/ 202 w 202"/>
                <a:gd name="T17" fmla="*/ 100 h 201"/>
                <a:gd name="T18" fmla="*/ 193 w 202"/>
                <a:gd name="T19" fmla="*/ 140 h 201"/>
                <a:gd name="T20" fmla="*/ 171 w 202"/>
                <a:gd name="T21" fmla="*/ 170 h 201"/>
                <a:gd name="T22" fmla="*/ 140 w 202"/>
                <a:gd name="T23" fmla="*/ 192 h 201"/>
                <a:gd name="T24" fmla="*/ 101 w 202"/>
                <a:gd name="T25" fmla="*/ 201 h 201"/>
                <a:gd name="T26" fmla="*/ 62 w 202"/>
                <a:gd name="T27" fmla="*/ 192 h 201"/>
                <a:gd name="T28" fmla="*/ 31 w 202"/>
                <a:gd name="T29" fmla="*/ 170 h 201"/>
                <a:gd name="T30" fmla="*/ 9 w 202"/>
                <a:gd name="T31" fmla="*/ 140 h 201"/>
                <a:gd name="T32" fmla="*/ 0 w 202"/>
                <a:gd name="T33" fmla="*/ 100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2" h="201">
                  <a:moveTo>
                    <a:pt x="0" y="100"/>
                  </a:moveTo>
                  <a:lnTo>
                    <a:pt x="9" y="61"/>
                  </a:lnTo>
                  <a:lnTo>
                    <a:pt x="31" y="26"/>
                  </a:lnTo>
                  <a:lnTo>
                    <a:pt x="62" y="4"/>
                  </a:lnTo>
                  <a:lnTo>
                    <a:pt x="101" y="0"/>
                  </a:lnTo>
                  <a:lnTo>
                    <a:pt x="140" y="4"/>
                  </a:lnTo>
                  <a:lnTo>
                    <a:pt x="171" y="26"/>
                  </a:lnTo>
                  <a:lnTo>
                    <a:pt x="193" y="61"/>
                  </a:lnTo>
                  <a:lnTo>
                    <a:pt x="202" y="100"/>
                  </a:lnTo>
                  <a:lnTo>
                    <a:pt x="193" y="140"/>
                  </a:lnTo>
                  <a:lnTo>
                    <a:pt x="171" y="170"/>
                  </a:lnTo>
                  <a:lnTo>
                    <a:pt x="140" y="192"/>
                  </a:lnTo>
                  <a:lnTo>
                    <a:pt x="101" y="201"/>
                  </a:lnTo>
                  <a:lnTo>
                    <a:pt x="62" y="192"/>
                  </a:lnTo>
                  <a:lnTo>
                    <a:pt x="31" y="170"/>
                  </a:lnTo>
                  <a:lnTo>
                    <a:pt x="9" y="140"/>
                  </a:lnTo>
                  <a:lnTo>
                    <a:pt x="0" y="10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31"/>
            <p:cNvSpPr>
              <a:spLocks/>
            </p:cNvSpPr>
            <p:nvPr/>
          </p:nvSpPr>
          <p:spPr bwMode="auto">
            <a:xfrm>
              <a:off x="2350" y="2237"/>
              <a:ext cx="202" cy="201"/>
            </a:xfrm>
            <a:custGeom>
              <a:avLst/>
              <a:gdLst>
                <a:gd name="T0" fmla="*/ 0 w 202"/>
                <a:gd name="T1" fmla="*/ 100 h 201"/>
                <a:gd name="T2" fmla="*/ 9 w 202"/>
                <a:gd name="T3" fmla="*/ 61 h 201"/>
                <a:gd name="T4" fmla="*/ 31 w 202"/>
                <a:gd name="T5" fmla="*/ 26 h 201"/>
                <a:gd name="T6" fmla="*/ 62 w 202"/>
                <a:gd name="T7" fmla="*/ 4 h 201"/>
                <a:gd name="T8" fmla="*/ 101 w 202"/>
                <a:gd name="T9" fmla="*/ 0 h 201"/>
                <a:gd name="T10" fmla="*/ 140 w 202"/>
                <a:gd name="T11" fmla="*/ 4 h 201"/>
                <a:gd name="T12" fmla="*/ 171 w 202"/>
                <a:gd name="T13" fmla="*/ 26 h 201"/>
                <a:gd name="T14" fmla="*/ 193 w 202"/>
                <a:gd name="T15" fmla="*/ 61 h 201"/>
                <a:gd name="T16" fmla="*/ 202 w 202"/>
                <a:gd name="T17" fmla="*/ 100 h 201"/>
                <a:gd name="T18" fmla="*/ 193 w 202"/>
                <a:gd name="T19" fmla="*/ 140 h 201"/>
                <a:gd name="T20" fmla="*/ 171 w 202"/>
                <a:gd name="T21" fmla="*/ 170 h 201"/>
                <a:gd name="T22" fmla="*/ 140 w 202"/>
                <a:gd name="T23" fmla="*/ 192 h 201"/>
                <a:gd name="T24" fmla="*/ 101 w 202"/>
                <a:gd name="T25" fmla="*/ 201 h 201"/>
                <a:gd name="T26" fmla="*/ 62 w 202"/>
                <a:gd name="T27" fmla="*/ 192 h 201"/>
                <a:gd name="T28" fmla="*/ 31 w 202"/>
                <a:gd name="T29" fmla="*/ 170 h 201"/>
                <a:gd name="T30" fmla="*/ 9 w 202"/>
                <a:gd name="T31" fmla="*/ 140 h 201"/>
                <a:gd name="T32" fmla="*/ 0 w 202"/>
                <a:gd name="T33" fmla="*/ 100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2" h="201">
                  <a:moveTo>
                    <a:pt x="0" y="100"/>
                  </a:moveTo>
                  <a:lnTo>
                    <a:pt x="9" y="61"/>
                  </a:lnTo>
                  <a:lnTo>
                    <a:pt x="31" y="26"/>
                  </a:lnTo>
                  <a:lnTo>
                    <a:pt x="62" y="4"/>
                  </a:lnTo>
                  <a:lnTo>
                    <a:pt x="101" y="0"/>
                  </a:lnTo>
                  <a:lnTo>
                    <a:pt x="140" y="4"/>
                  </a:lnTo>
                  <a:lnTo>
                    <a:pt x="171" y="26"/>
                  </a:lnTo>
                  <a:lnTo>
                    <a:pt x="193" y="61"/>
                  </a:lnTo>
                  <a:lnTo>
                    <a:pt x="202" y="100"/>
                  </a:lnTo>
                  <a:lnTo>
                    <a:pt x="193" y="140"/>
                  </a:lnTo>
                  <a:lnTo>
                    <a:pt x="171" y="170"/>
                  </a:lnTo>
                  <a:lnTo>
                    <a:pt x="140" y="192"/>
                  </a:lnTo>
                  <a:lnTo>
                    <a:pt x="101" y="201"/>
                  </a:lnTo>
                  <a:lnTo>
                    <a:pt x="62" y="192"/>
                  </a:lnTo>
                  <a:lnTo>
                    <a:pt x="31" y="170"/>
                  </a:lnTo>
                  <a:lnTo>
                    <a:pt x="9" y="14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32"/>
            <p:cNvSpPr>
              <a:spLocks/>
            </p:cNvSpPr>
            <p:nvPr/>
          </p:nvSpPr>
          <p:spPr bwMode="auto">
            <a:xfrm>
              <a:off x="2350" y="2237"/>
              <a:ext cx="202" cy="201"/>
            </a:xfrm>
            <a:custGeom>
              <a:avLst/>
              <a:gdLst>
                <a:gd name="T0" fmla="*/ 0 w 202"/>
                <a:gd name="T1" fmla="*/ 100 h 201"/>
                <a:gd name="T2" fmla="*/ 9 w 202"/>
                <a:gd name="T3" fmla="*/ 61 h 201"/>
                <a:gd name="T4" fmla="*/ 31 w 202"/>
                <a:gd name="T5" fmla="*/ 26 h 201"/>
                <a:gd name="T6" fmla="*/ 62 w 202"/>
                <a:gd name="T7" fmla="*/ 4 h 201"/>
                <a:gd name="T8" fmla="*/ 101 w 202"/>
                <a:gd name="T9" fmla="*/ 0 h 201"/>
                <a:gd name="T10" fmla="*/ 140 w 202"/>
                <a:gd name="T11" fmla="*/ 4 h 201"/>
                <a:gd name="T12" fmla="*/ 171 w 202"/>
                <a:gd name="T13" fmla="*/ 26 h 201"/>
                <a:gd name="T14" fmla="*/ 193 w 202"/>
                <a:gd name="T15" fmla="*/ 61 h 201"/>
                <a:gd name="T16" fmla="*/ 202 w 202"/>
                <a:gd name="T17" fmla="*/ 100 h 201"/>
                <a:gd name="T18" fmla="*/ 193 w 202"/>
                <a:gd name="T19" fmla="*/ 140 h 201"/>
                <a:gd name="T20" fmla="*/ 171 w 202"/>
                <a:gd name="T21" fmla="*/ 170 h 201"/>
                <a:gd name="T22" fmla="*/ 140 w 202"/>
                <a:gd name="T23" fmla="*/ 192 h 201"/>
                <a:gd name="T24" fmla="*/ 101 w 202"/>
                <a:gd name="T25" fmla="*/ 201 h 201"/>
                <a:gd name="T26" fmla="*/ 62 w 202"/>
                <a:gd name="T27" fmla="*/ 192 h 201"/>
                <a:gd name="T28" fmla="*/ 31 w 202"/>
                <a:gd name="T29" fmla="*/ 170 h 201"/>
                <a:gd name="T30" fmla="*/ 9 w 202"/>
                <a:gd name="T31" fmla="*/ 140 h 201"/>
                <a:gd name="T32" fmla="*/ 0 w 202"/>
                <a:gd name="T33" fmla="*/ 100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2" h="201">
                  <a:moveTo>
                    <a:pt x="0" y="100"/>
                  </a:moveTo>
                  <a:lnTo>
                    <a:pt x="9" y="61"/>
                  </a:lnTo>
                  <a:lnTo>
                    <a:pt x="31" y="26"/>
                  </a:lnTo>
                  <a:lnTo>
                    <a:pt x="62" y="4"/>
                  </a:lnTo>
                  <a:lnTo>
                    <a:pt x="101" y="0"/>
                  </a:lnTo>
                  <a:lnTo>
                    <a:pt x="140" y="4"/>
                  </a:lnTo>
                  <a:lnTo>
                    <a:pt x="171" y="26"/>
                  </a:lnTo>
                  <a:lnTo>
                    <a:pt x="193" y="61"/>
                  </a:lnTo>
                  <a:lnTo>
                    <a:pt x="202" y="100"/>
                  </a:lnTo>
                  <a:lnTo>
                    <a:pt x="193" y="140"/>
                  </a:lnTo>
                  <a:lnTo>
                    <a:pt x="171" y="170"/>
                  </a:lnTo>
                  <a:lnTo>
                    <a:pt x="140" y="192"/>
                  </a:lnTo>
                  <a:lnTo>
                    <a:pt x="101" y="201"/>
                  </a:lnTo>
                  <a:lnTo>
                    <a:pt x="62" y="192"/>
                  </a:lnTo>
                  <a:lnTo>
                    <a:pt x="31" y="170"/>
                  </a:lnTo>
                  <a:lnTo>
                    <a:pt x="9" y="140"/>
                  </a:lnTo>
                  <a:lnTo>
                    <a:pt x="0" y="10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33"/>
            <p:cNvSpPr>
              <a:spLocks/>
            </p:cNvSpPr>
            <p:nvPr/>
          </p:nvSpPr>
          <p:spPr bwMode="auto">
            <a:xfrm>
              <a:off x="3042" y="2232"/>
              <a:ext cx="201" cy="202"/>
            </a:xfrm>
            <a:custGeom>
              <a:avLst/>
              <a:gdLst>
                <a:gd name="T0" fmla="*/ 0 w 201"/>
                <a:gd name="T1" fmla="*/ 101 h 202"/>
                <a:gd name="T2" fmla="*/ 4 w 201"/>
                <a:gd name="T3" fmla="*/ 62 h 202"/>
                <a:gd name="T4" fmla="*/ 26 w 201"/>
                <a:gd name="T5" fmla="*/ 31 h 202"/>
                <a:gd name="T6" fmla="*/ 61 w 201"/>
                <a:gd name="T7" fmla="*/ 9 h 202"/>
                <a:gd name="T8" fmla="*/ 101 w 201"/>
                <a:gd name="T9" fmla="*/ 0 h 202"/>
                <a:gd name="T10" fmla="*/ 140 w 201"/>
                <a:gd name="T11" fmla="*/ 9 h 202"/>
                <a:gd name="T12" fmla="*/ 171 w 201"/>
                <a:gd name="T13" fmla="*/ 31 h 202"/>
                <a:gd name="T14" fmla="*/ 193 w 201"/>
                <a:gd name="T15" fmla="*/ 62 h 202"/>
                <a:gd name="T16" fmla="*/ 201 w 201"/>
                <a:gd name="T17" fmla="*/ 101 h 202"/>
                <a:gd name="T18" fmla="*/ 193 w 201"/>
                <a:gd name="T19" fmla="*/ 140 h 202"/>
                <a:gd name="T20" fmla="*/ 171 w 201"/>
                <a:gd name="T21" fmla="*/ 171 h 202"/>
                <a:gd name="T22" fmla="*/ 140 w 201"/>
                <a:gd name="T23" fmla="*/ 193 h 202"/>
                <a:gd name="T24" fmla="*/ 101 w 201"/>
                <a:gd name="T25" fmla="*/ 202 h 202"/>
                <a:gd name="T26" fmla="*/ 61 w 201"/>
                <a:gd name="T27" fmla="*/ 193 h 202"/>
                <a:gd name="T28" fmla="*/ 26 w 201"/>
                <a:gd name="T29" fmla="*/ 171 h 202"/>
                <a:gd name="T30" fmla="*/ 4 w 201"/>
                <a:gd name="T31" fmla="*/ 140 h 202"/>
                <a:gd name="T32" fmla="*/ 0 w 201"/>
                <a:gd name="T33" fmla="*/ 101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1" h="202">
                  <a:moveTo>
                    <a:pt x="0" y="101"/>
                  </a:moveTo>
                  <a:lnTo>
                    <a:pt x="4" y="62"/>
                  </a:lnTo>
                  <a:lnTo>
                    <a:pt x="26" y="31"/>
                  </a:lnTo>
                  <a:lnTo>
                    <a:pt x="61" y="9"/>
                  </a:lnTo>
                  <a:lnTo>
                    <a:pt x="101" y="0"/>
                  </a:lnTo>
                  <a:lnTo>
                    <a:pt x="140" y="9"/>
                  </a:lnTo>
                  <a:lnTo>
                    <a:pt x="171" y="31"/>
                  </a:lnTo>
                  <a:lnTo>
                    <a:pt x="193" y="62"/>
                  </a:lnTo>
                  <a:lnTo>
                    <a:pt x="201" y="101"/>
                  </a:lnTo>
                  <a:lnTo>
                    <a:pt x="193" y="140"/>
                  </a:lnTo>
                  <a:lnTo>
                    <a:pt x="171" y="171"/>
                  </a:lnTo>
                  <a:lnTo>
                    <a:pt x="140" y="193"/>
                  </a:lnTo>
                  <a:lnTo>
                    <a:pt x="101" y="202"/>
                  </a:lnTo>
                  <a:lnTo>
                    <a:pt x="61" y="193"/>
                  </a:lnTo>
                  <a:lnTo>
                    <a:pt x="26" y="171"/>
                  </a:lnTo>
                  <a:lnTo>
                    <a:pt x="4" y="14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34"/>
            <p:cNvSpPr>
              <a:spLocks/>
            </p:cNvSpPr>
            <p:nvPr/>
          </p:nvSpPr>
          <p:spPr bwMode="auto">
            <a:xfrm>
              <a:off x="3042" y="2232"/>
              <a:ext cx="201" cy="202"/>
            </a:xfrm>
            <a:custGeom>
              <a:avLst/>
              <a:gdLst>
                <a:gd name="T0" fmla="*/ 0 w 201"/>
                <a:gd name="T1" fmla="*/ 101 h 202"/>
                <a:gd name="T2" fmla="*/ 4 w 201"/>
                <a:gd name="T3" fmla="*/ 62 h 202"/>
                <a:gd name="T4" fmla="*/ 26 w 201"/>
                <a:gd name="T5" fmla="*/ 31 h 202"/>
                <a:gd name="T6" fmla="*/ 61 w 201"/>
                <a:gd name="T7" fmla="*/ 9 h 202"/>
                <a:gd name="T8" fmla="*/ 101 w 201"/>
                <a:gd name="T9" fmla="*/ 0 h 202"/>
                <a:gd name="T10" fmla="*/ 140 w 201"/>
                <a:gd name="T11" fmla="*/ 9 h 202"/>
                <a:gd name="T12" fmla="*/ 171 w 201"/>
                <a:gd name="T13" fmla="*/ 31 h 202"/>
                <a:gd name="T14" fmla="*/ 193 w 201"/>
                <a:gd name="T15" fmla="*/ 62 h 202"/>
                <a:gd name="T16" fmla="*/ 201 w 201"/>
                <a:gd name="T17" fmla="*/ 101 h 202"/>
                <a:gd name="T18" fmla="*/ 193 w 201"/>
                <a:gd name="T19" fmla="*/ 140 h 202"/>
                <a:gd name="T20" fmla="*/ 171 w 201"/>
                <a:gd name="T21" fmla="*/ 171 h 202"/>
                <a:gd name="T22" fmla="*/ 140 w 201"/>
                <a:gd name="T23" fmla="*/ 193 h 202"/>
                <a:gd name="T24" fmla="*/ 101 w 201"/>
                <a:gd name="T25" fmla="*/ 202 h 202"/>
                <a:gd name="T26" fmla="*/ 61 w 201"/>
                <a:gd name="T27" fmla="*/ 193 h 202"/>
                <a:gd name="T28" fmla="*/ 26 w 201"/>
                <a:gd name="T29" fmla="*/ 171 h 202"/>
                <a:gd name="T30" fmla="*/ 4 w 201"/>
                <a:gd name="T31" fmla="*/ 140 h 202"/>
                <a:gd name="T32" fmla="*/ 0 w 201"/>
                <a:gd name="T33" fmla="*/ 101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1" h="202">
                  <a:moveTo>
                    <a:pt x="0" y="101"/>
                  </a:moveTo>
                  <a:lnTo>
                    <a:pt x="4" y="62"/>
                  </a:lnTo>
                  <a:lnTo>
                    <a:pt x="26" y="31"/>
                  </a:lnTo>
                  <a:lnTo>
                    <a:pt x="61" y="9"/>
                  </a:lnTo>
                  <a:lnTo>
                    <a:pt x="101" y="0"/>
                  </a:lnTo>
                  <a:lnTo>
                    <a:pt x="140" y="9"/>
                  </a:lnTo>
                  <a:lnTo>
                    <a:pt x="171" y="31"/>
                  </a:lnTo>
                  <a:lnTo>
                    <a:pt x="193" y="62"/>
                  </a:lnTo>
                  <a:lnTo>
                    <a:pt x="201" y="101"/>
                  </a:lnTo>
                  <a:lnTo>
                    <a:pt x="193" y="140"/>
                  </a:lnTo>
                  <a:lnTo>
                    <a:pt x="171" y="171"/>
                  </a:lnTo>
                  <a:lnTo>
                    <a:pt x="140" y="193"/>
                  </a:lnTo>
                  <a:lnTo>
                    <a:pt x="101" y="202"/>
                  </a:lnTo>
                  <a:lnTo>
                    <a:pt x="61" y="193"/>
                  </a:lnTo>
                  <a:lnTo>
                    <a:pt x="26" y="171"/>
                  </a:lnTo>
                  <a:lnTo>
                    <a:pt x="4" y="140"/>
                  </a:lnTo>
                  <a:lnTo>
                    <a:pt x="0" y="10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35"/>
            <p:cNvSpPr>
              <a:spLocks/>
            </p:cNvSpPr>
            <p:nvPr/>
          </p:nvSpPr>
          <p:spPr bwMode="auto">
            <a:xfrm>
              <a:off x="3720" y="1555"/>
              <a:ext cx="202" cy="201"/>
            </a:xfrm>
            <a:custGeom>
              <a:avLst/>
              <a:gdLst>
                <a:gd name="T0" fmla="*/ 0 w 202"/>
                <a:gd name="T1" fmla="*/ 100 h 201"/>
                <a:gd name="T2" fmla="*/ 9 w 202"/>
                <a:gd name="T3" fmla="*/ 61 h 201"/>
                <a:gd name="T4" fmla="*/ 31 w 202"/>
                <a:gd name="T5" fmla="*/ 26 h 201"/>
                <a:gd name="T6" fmla="*/ 62 w 202"/>
                <a:gd name="T7" fmla="*/ 4 h 201"/>
                <a:gd name="T8" fmla="*/ 101 w 202"/>
                <a:gd name="T9" fmla="*/ 0 h 201"/>
                <a:gd name="T10" fmla="*/ 141 w 202"/>
                <a:gd name="T11" fmla="*/ 4 h 201"/>
                <a:gd name="T12" fmla="*/ 171 w 202"/>
                <a:gd name="T13" fmla="*/ 26 h 201"/>
                <a:gd name="T14" fmla="*/ 193 w 202"/>
                <a:gd name="T15" fmla="*/ 61 h 201"/>
                <a:gd name="T16" fmla="*/ 202 w 202"/>
                <a:gd name="T17" fmla="*/ 100 h 201"/>
                <a:gd name="T18" fmla="*/ 193 w 202"/>
                <a:gd name="T19" fmla="*/ 140 h 201"/>
                <a:gd name="T20" fmla="*/ 171 w 202"/>
                <a:gd name="T21" fmla="*/ 170 h 201"/>
                <a:gd name="T22" fmla="*/ 141 w 202"/>
                <a:gd name="T23" fmla="*/ 192 h 201"/>
                <a:gd name="T24" fmla="*/ 101 w 202"/>
                <a:gd name="T25" fmla="*/ 201 h 201"/>
                <a:gd name="T26" fmla="*/ 62 w 202"/>
                <a:gd name="T27" fmla="*/ 192 h 201"/>
                <a:gd name="T28" fmla="*/ 31 w 202"/>
                <a:gd name="T29" fmla="*/ 170 h 201"/>
                <a:gd name="T30" fmla="*/ 9 w 202"/>
                <a:gd name="T31" fmla="*/ 140 h 201"/>
                <a:gd name="T32" fmla="*/ 0 w 202"/>
                <a:gd name="T33" fmla="*/ 100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2" h="201">
                  <a:moveTo>
                    <a:pt x="0" y="100"/>
                  </a:moveTo>
                  <a:lnTo>
                    <a:pt x="9" y="61"/>
                  </a:lnTo>
                  <a:lnTo>
                    <a:pt x="31" y="26"/>
                  </a:lnTo>
                  <a:lnTo>
                    <a:pt x="62" y="4"/>
                  </a:lnTo>
                  <a:lnTo>
                    <a:pt x="101" y="0"/>
                  </a:lnTo>
                  <a:lnTo>
                    <a:pt x="141" y="4"/>
                  </a:lnTo>
                  <a:lnTo>
                    <a:pt x="171" y="26"/>
                  </a:lnTo>
                  <a:lnTo>
                    <a:pt x="193" y="61"/>
                  </a:lnTo>
                  <a:lnTo>
                    <a:pt x="202" y="100"/>
                  </a:lnTo>
                  <a:lnTo>
                    <a:pt x="193" y="140"/>
                  </a:lnTo>
                  <a:lnTo>
                    <a:pt x="171" y="170"/>
                  </a:lnTo>
                  <a:lnTo>
                    <a:pt x="141" y="192"/>
                  </a:lnTo>
                  <a:lnTo>
                    <a:pt x="101" y="201"/>
                  </a:lnTo>
                  <a:lnTo>
                    <a:pt x="62" y="192"/>
                  </a:lnTo>
                  <a:lnTo>
                    <a:pt x="31" y="170"/>
                  </a:lnTo>
                  <a:lnTo>
                    <a:pt x="9" y="14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36"/>
            <p:cNvSpPr>
              <a:spLocks/>
            </p:cNvSpPr>
            <p:nvPr/>
          </p:nvSpPr>
          <p:spPr bwMode="auto">
            <a:xfrm>
              <a:off x="3720" y="1555"/>
              <a:ext cx="202" cy="201"/>
            </a:xfrm>
            <a:custGeom>
              <a:avLst/>
              <a:gdLst>
                <a:gd name="T0" fmla="*/ 0 w 202"/>
                <a:gd name="T1" fmla="*/ 100 h 201"/>
                <a:gd name="T2" fmla="*/ 9 w 202"/>
                <a:gd name="T3" fmla="*/ 61 h 201"/>
                <a:gd name="T4" fmla="*/ 31 w 202"/>
                <a:gd name="T5" fmla="*/ 26 h 201"/>
                <a:gd name="T6" fmla="*/ 62 w 202"/>
                <a:gd name="T7" fmla="*/ 4 h 201"/>
                <a:gd name="T8" fmla="*/ 101 w 202"/>
                <a:gd name="T9" fmla="*/ 0 h 201"/>
                <a:gd name="T10" fmla="*/ 141 w 202"/>
                <a:gd name="T11" fmla="*/ 4 h 201"/>
                <a:gd name="T12" fmla="*/ 171 w 202"/>
                <a:gd name="T13" fmla="*/ 26 h 201"/>
                <a:gd name="T14" fmla="*/ 193 w 202"/>
                <a:gd name="T15" fmla="*/ 61 h 201"/>
                <a:gd name="T16" fmla="*/ 202 w 202"/>
                <a:gd name="T17" fmla="*/ 100 h 201"/>
                <a:gd name="T18" fmla="*/ 193 w 202"/>
                <a:gd name="T19" fmla="*/ 140 h 201"/>
                <a:gd name="T20" fmla="*/ 171 w 202"/>
                <a:gd name="T21" fmla="*/ 170 h 201"/>
                <a:gd name="T22" fmla="*/ 141 w 202"/>
                <a:gd name="T23" fmla="*/ 192 h 201"/>
                <a:gd name="T24" fmla="*/ 101 w 202"/>
                <a:gd name="T25" fmla="*/ 201 h 201"/>
                <a:gd name="T26" fmla="*/ 62 w 202"/>
                <a:gd name="T27" fmla="*/ 192 h 201"/>
                <a:gd name="T28" fmla="*/ 31 w 202"/>
                <a:gd name="T29" fmla="*/ 170 h 201"/>
                <a:gd name="T30" fmla="*/ 9 w 202"/>
                <a:gd name="T31" fmla="*/ 140 h 201"/>
                <a:gd name="T32" fmla="*/ 0 w 202"/>
                <a:gd name="T33" fmla="*/ 100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2" h="201">
                  <a:moveTo>
                    <a:pt x="0" y="100"/>
                  </a:moveTo>
                  <a:lnTo>
                    <a:pt x="9" y="61"/>
                  </a:lnTo>
                  <a:lnTo>
                    <a:pt x="31" y="26"/>
                  </a:lnTo>
                  <a:lnTo>
                    <a:pt x="62" y="4"/>
                  </a:lnTo>
                  <a:lnTo>
                    <a:pt x="101" y="0"/>
                  </a:lnTo>
                  <a:lnTo>
                    <a:pt x="141" y="4"/>
                  </a:lnTo>
                  <a:lnTo>
                    <a:pt x="171" y="26"/>
                  </a:lnTo>
                  <a:lnTo>
                    <a:pt x="193" y="61"/>
                  </a:lnTo>
                  <a:lnTo>
                    <a:pt x="202" y="100"/>
                  </a:lnTo>
                  <a:lnTo>
                    <a:pt x="193" y="140"/>
                  </a:lnTo>
                  <a:lnTo>
                    <a:pt x="171" y="170"/>
                  </a:lnTo>
                  <a:lnTo>
                    <a:pt x="141" y="192"/>
                  </a:lnTo>
                  <a:lnTo>
                    <a:pt x="101" y="201"/>
                  </a:lnTo>
                  <a:lnTo>
                    <a:pt x="62" y="192"/>
                  </a:lnTo>
                  <a:lnTo>
                    <a:pt x="31" y="170"/>
                  </a:lnTo>
                  <a:lnTo>
                    <a:pt x="9" y="140"/>
                  </a:lnTo>
                  <a:lnTo>
                    <a:pt x="0" y="10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7"/>
            <p:cNvSpPr>
              <a:spLocks/>
            </p:cNvSpPr>
            <p:nvPr/>
          </p:nvSpPr>
          <p:spPr bwMode="auto">
            <a:xfrm>
              <a:off x="1672" y="2228"/>
              <a:ext cx="201" cy="201"/>
            </a:xfrm>
            <a:custGeom>
              <a:avLst/>
              <a:gdLst>
                <a:gd name="T0" fmla="*/ 0 w 201"/>
                <a:gd name="T1" fmla="*/ 101 h 201"/>
                <a:gd name="T2" fmla="*/ 8 w 201"/>
                <a:gd name="T3" fmla="*/ 61 h 201"/>
                <a:gd name="T4" fmla="*/ 30 w 201"/>
                <a:gd name="T5" fmla="*/ 31 h 201"/>
                <a:gd name="T6" fmla="*/ 61 w 201"/>
                <a:gd name="T7" fmla="*/ 9 h 201"/>
                <a:gd name="T8" fmla="*/ 100 w 201"/>
                <a:gd name="T9" fmla="*/ 0 h 201"/>
                <a:gd name="T10" fmla="*/ 140 w 201"/>
                <a:gd name="T11" fmla="*/ 9 h 201"/>
                <a:gd name="T12" fmla="*/ 170 w 201"/>
                <a:gd name="T13" fmla="*/ 31 h 201"/>
                <a:gd name="T14" fmla="*/ 192 w 201"/>
                <a:gd name="T15" fmla="*/ 61 h 201"/>
                <a:gd name="T16" fmla="*/ 201 w 201"/>
                <a:gd name="T17" fmla="*/ 101 h 201"/>
                <a:gd name="T18" fmla="*/ 192 w 201"/>
                <a:gd name="T19" fmla="*/ 140 h 201"/>
                <a:gd name="T20" fmla="*/ 170 w 201"/>
                <a:gd name="T21" fmla="*/ 171 h 201"/>
                <a:gd name="T22" fmla="*/ 140 w 201"/>
                <a:gd name="T23" fmla="*/ 192 h 201"/>
                <a:gd name="T24" fmla="*/ 100 w 201"/>
                <a:gd name="T25" fmla="*/ 201 h 201"/>
                <a:gd name="T26" fmla="*/ 61 w 201"/>
                <a:gd name="T27" fmla="*/ 192 h 201"/>
                <a:gd name="T28" fmla="*/ 30 w 201"/>
                <a:gd name="T29" fmla="*/ 171 h 201"/>
                <a:gd name="T30" fmla="*/ 8 w 201"/>
                <a:gd name="T31" fmla="*/ 140 h 201"/>
                <a:gd name="T32" fmla="*/ 0 w 201"/>
                <a:gd name="T33" fmla="*/ 101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1" h="201">
                  <a:moveTo>
                    <a:pt x="0" y="101"/>
                  </a:moveTo>
                  <a:lnTo>
                    <a:pt x="8" y="61"/>
                  </a:lnTo>
                  <a:lnTo>
                    <a:pt x="30" y="31"/>
                  </a:lnTo>
                  <a:lnTo>
                    <a:pt x="61" y="9"/>
                  </a:lnTo>
                  <a:lnTo>
                    <a:pt x="100" y="0"/>
                  </a:lnTo>
                  <a:lnTo>
                    <a:pt x="140" y="9"/>
                  </a:lnTo>
                  <a:lnTo>
                    <a:pt x="170" y="31"/>
                  </a:lnTo>
                  <a:lnTo>
                    <a:pt x="192" y="61"/>
                  </a:lnTo>
                  <a:lnTo>
                    <a:pt x="201" y="101"/>
                  </a:lnTo>
                  <a:lnTo>
                    <a:pt x="192" y="140"/>
                  </a:lnTo>
                  <a:lnTo>
                    <a:pt x="170" y="171"/>
                  </a:lnTo>
                  <a:lnTo>
                    <a:pt x="140" y="192"/>
                  </a:lnTo>
                  <a:lnTo>
                    <a:pt x="100" y="201"/>
                  </a:lnTo>
                  <a:lnTo>
                    <a:pt x="61" y="192"/>
                  </a:lnTo>
                  <a:lnTo>
                    <a:pt x="30" y="171"/>
                  </a:lnTo>
                  <a:lnTo>
                    <a:pt x="8" y="14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38"/>
            <p:cNvSpPr>
              <a:spLocks/>
            </p:cNvSpPr>
            <p:nvPr/>
          </p:nvSpPr>
          <p:spPr bwMode="auto">
            <a:xfrm>
              <a:off x="1672" y="2228"/>
              <a:ext cx="201" cy="201"/>
            </a:xfrm>
            <a:custGeom>
              <a:avLst/>
              <a:gdLst>
                <a:gd name="T0" fmla="*/ 0 w 201"/>
                <a:gd name="T1" fmla="*/ 101 h 201"/>
                <a:gd name="T2" fmla="*/ 8 w 201"/>
                <a:gd name="T3" fmla="*/ 61 h 201"/>
                <a:gd name="T4" fmla="*/ 30 w 201"/>
                <a:gd name="T5" fmla="*/ 31 h 201"/>
                <a:gd name="T6" fmla="*/ 61 w 201"/>
                <a:gd name="T7" fmla="*/ 9 h 201"/>
                <a:gd name="T8" fmla="*/ 100 w 201"/>
                <a:gd name="T9" fmla="*/ 0 h 201"/>
                <a:gd name="T10" fmla="*/ 140 w 201"/>
                <a:gd name="T11" fmla="*/ 9 h 201"/>
                <a:gd name="T12" fmla="*/ 170 w 201"/>
                <a:gd name="T13" fmla="*/ 31 h 201"/>
                <a:gd name="T14" fmla="*/ 192 w 201"/>
                <a:gd name="T15" fmla="*/ 61 h 201"/>
                <a:gd name="T16" fmla="*/ 201 w 201"/>
                <a:gd name="T17" fmla="*/ 101 h 201"/>
                <a:gd name="T18" fmla="*/ 192 w 201"/>
                <a:gd name="T19" fmla="*/ 140 h 201"/>
                <a:gd name="T20" fmla="*/ 170 w 201"/>
                <a:gd name="T21" fmla="*/ 171 h 201"/>
                <a:gd name="T22" fmla="*/ 140 w 201"/>
                <a:gd name="T23" fmla="*/ 192 h 201"/>
                <a:gd name="T24" fmla="*/ 100 w 201"/>
                <a:gd name="T25" fmla="*/ 201 h 201"/>
                <a:gd name="T26" fmla="*/ 61 w 201"/>
                <a:gd name="T27" fmla="*/ 192 h 201"/>
                <a:gd name="T28" fmla="*/ 30 w 201"/>
                <a:gd name="T29" fmla="*/ 171 h 201"/>
                <a:gd name="T30" fmla="*/ 8 w 201"/>
                <a:gd name="T31" fmla="*/ 140 h 201"/>
                <a:gd name="T32" fmla="*/ 0 w 201"/>
                <a:gd name="T33" fmla="*/ 101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1" h="201">
                  <a:moveTo>
                    <a:pt x="0" y="101"/>
                  </a:moveTo>
                  <a:lnTo>
                    <a:pt x="8" y="61"/>
                  </a:lnTo>
                  <a:lnTo>
                    <a:pt x="30" y="31"/>
                  </a:lnTo>
                  <a:lnTo>
                    <a:pt x="61" y="9"/>
                  </a:lnTo>
                  <a:lnTo>
                    <a:pt x="100" y="0"/>
                  </a:lnTo>
                  <a:lnTo>
                    <a:pt x="140" y="9"/>
                  </a:lnTo>
                  <a:lnTo>
                    <a:pt x="170" y="31"/>
                  </a:lnTo>
                  <a:lnTo>
                    <a:pt x="192" y="61"/>
                  </a:lnTo>
                  <a:lnTo>
                    <a:pt x="201" y="101"/>
                  </a:lnTo>
                  <a:lnTo>
                    <a:pt x="192" y="140"/>
                  </a:lnTo>
                  <a:lnTo>
                    <a:pt x="170" y="171"/>
                  </a:lnTo>
                  <a:lnTo>
                    <a:pt x="140" y="192"/>
                  </a:lnTo>
                  <a:lnTo>
                    <a:pt x="100" y="201"/>
                  </a:lnTo>
                  <a:lnTo>
                    <a:pt x="61" y="192"/>
                  </a:lnTo>
                  <a:lnTo>
                    <a:pt x="30" y="171"/>
                  </a:lnTo>
                  <a:lnTo>
                    <a:pt x="8" y="140"/>
                  </a:lnTo>
                  <a:lnTo>
                    <a:pt x="0" y="10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39"/>
            <p:cNvSpPr>
              <a:spLocks/>
            </p:cNvSpPr>
            <p:nvPr/>
          </p:nvSpPr>
          <p:spPr bwMode="auto">
            <a:xfrm>
              <a:off x="3042" y="1550"/>
              <a:ext cx="201" cy="202"/>
            </a:xfrm>
            <a:custGeom>
              <a:avLst/>
              <a:gdLst>
                <a:gd name="T0" fmla="*/ 0 w 201"/>
                <a:gd name="T1" fmla="*/ 101 h 202"/>
                <a:gd name="T2" fmla="*/ 9 w 201"/>
                <a:gd name="T3" fmla="*/ 62 h 202"/>
                <a:gd name="T4" fmla="*/ 31 w 201"/>
                <a:gd name="T5" fmla="*/ 27 h 202"/>
                <a:gd name="T6" fmla="*/ 61 w 201"/>
                <a:gd name="T7" fmla="*/ 9 h 202"/>
                <a:gd name="T8" fmla="*/ 101 w 201"/>
                <a:gd name="T9" fmla="*/ 0 h 202"/>
                <a:gd name="T10" fmla="*/ 140 w 201"/>
                <a:gd name="T11" fmla="*/ 9 h 202"/>
                <a:gd name="T12" fmla="*/ 175 w 201"/>
                <a:gd name="T13" fmla="*/ 27 h 202"/>
                <a:gd name="T14" fmla="*/ 197 w 201"/>
                <a:gd name="T15" fmla="*/ 62 h 202"/>
                <a:gd name="T16" fmla="*/ 201 w 201"/>
                <a:gd name="T17" fmla="*/ 101 h 202"/>
                <a:gd name="T18" fmla="*/ 197 w 201"/>
                <a:gd name="T19" fmla="*/ 140 h 202"/>
                <a:gd name="T20" fmla="*/ 175 w 201"/>
                <a:gd name="T21" fmla="*/ 171 h 202"/>
                <a:gd name="T22" fmla="*/ 140 w 201"/>
                <a:gd name="T23" fmla="*/ 193 h 202"/>
                <a:gd name="T24" fmla="*/ 101 w 201"/>
                <a:gd name="T25" fmla="*/ 202 h 202"/>
                <a:gd name="T26" fmla="*/ 61 w 201"/>
                <a:gd name="T27" fmla="*/ 193 h 202"/>
                <a:gd name="T28" fmla="*/ 31 w 201"/>
                <a:gd name="T29" fmla="*/ 171 h 202"/>
                <a:gd name="T30" fmla="*/ 9 w 201"/>
                <a:gd name="T31" fmla="*/ 140 h 202"/>
                <a:gd name="T32" fmla="*/ 0 w 201"/>
                <a:gd name="T33" fmla="*/ 101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1" h="202">
                  <a:moveTo>
                    <a:pt x="0" y="101"/>
                  </a:moveTo>
                  <a:lnTo>
                    <a:pt x="9" y="62"/>
                  </a:lnTo>
                  <a:lnTo>
                    <a:pt x="31" y="27"/>
                  </a:lnTo>
                  <a:lnTo>
                    <a:pt x="61" y="9"/>
                  </a:lnTo>
                  <a:lnTo>
                    <a:pt x="101" y="0"/>
                  </a:lnTo>
                  <a:lnTo>
                    <a:pt x="140" y="9"/>
                  </a:lnTo>
                  <a:lnTo>
                    <a:pt x="175" y="27"/>
                  </a:lnTo>
                  <a:lnTo>
                    <a:pt x="197" y="62"/>
                  </a:lnTo>
                  <a:lnTo>
                    <a:pt x="201" y="101"/>
                  </a:lnTo>
                  <a:lnTo>
                    <a:pt x="197" y="140"/>
                  </a:lnTo>
                  <a:lnTo>
                    <a:pt x="175" y="171"/>
                  </a:lnTo>
                  <a:lnTo>
                    <a:pt x="140" y="193"/>
                  </a:lnTo>
                  <a:lnTo>
                    <a:pt x="101" y="202"/>
                  </a:lnTo>
                  <a:lnTo>
                    <a:pt x="61" y="193"/>
                  </a:lnTo>
                  <a:lnTo>
                    <a:pt x="31" y="171"/>
                  </a:lnTo>
                  <a:lnTo>
                    <a:pt x="9" y="14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40"/>
            <p:cNvSpPr>
              <a:spLocks/>
            </p:cNvSpPr>
            <p:nvPr/>
          </p:nvSpPr>
          <p:spPr bwMode="auto">
            <a:xfrm>
              <a:off x="3042" y="1550"/>
              <a:ext cx="201" cy="202"/>
            </a:xfrm>
            <a:custGeom>
              <a:avLst/>
              <a:gdLst>
                <a:gd name="T0" fmla="*/ 0 w 201"/>
                <a:gd name="T1" fmla="*/ 101 h 202"/>
                <a:gd name="T2" fmla="*/ 9 w 201"/>
                <a:gd name="T3" fmla="*/ 62 h 202"/>
                <a:gd name="T4" fmla="*/ 31 w 201"/>
                <a:gd name="T5" fmla="*/ 27 h 202"/>
                <a:gd name="T6" fmla="*/ 61 w 201"/>
                <a:gd name="T7" fmla="*/ 9 h 202"/>
                <a:gd name="T8" fmla="*/ 101 w 201"/>
                <a:gd name="T9" fmla="*/ 0 h 202"/>
                <a:gd name="T10" fmla="*/ 140 w 201"/>
                <a:gd name="T11" fmla="*/ 9 h 202"/>
                <a:gd name="T12" fmla="*/ 175 w 201"/>
                <a:gd name="T13" fmla="*/ 27 h 202"/>
                <a:gd name="T14" fmla="*/ 197 w 201"/>
                <a:gd name="T15" fmla="*/ 62 h 202"/>
                <a:gd name="T16" fmla="*/ 201 w 201"/>
                <a:gd name="T17" fmla="*/ 101 h 202"/>
                <a:gd name="T18" fmla="*/ 197 w 201"/>
                <a:gd name="T19" fmla="*/ 140 h 202"/>
                <a:gd name="T20" fmla="*/ 175 w 201"/>
                <a:gd name="T21" fmla="*/ 171 h 202"/>
                <a:gd name="T22" fmla="*/ 140 w 201"/>
                <a:gd name="T23" fmla="*/ 193 h 202"/>
                <a:gd name="T24" fmla="*/ 101 w 201"/>
                <a:gd name="T25" fmla="*/ 202 h 202"/>
                <a:gd name="T26" fmla="*/ 61 w 201"/>
                <a:gd name="T27" fmla="*/ 193 h 202"/>
                <a:gd name="T28" fmla="*/ 31 w 201"/>
                <a:gd name="T29" fmla="*/ 171 h 202"/>
                <a:gd name="T30" fmla="*/ 9 w 201"/>
                <a:gd name="T31" fmla="*/ 140 h 202"/>
                <a:gd name="T32" fmla="*/ 0 w 201"/>
                <a:gd name="T33" fmla="*/ 101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1" h="202">
                  <a:moveTo>
                    <a:pt x="0" y="101"/>
                  </a:moveTo>
                  <a:lnTo>
                    <a:pt x="9" y="62"/>
                  </a:lnTo>
                  <a:lnTo>
                    <a:pt x="31" y="27"/>
                  </a:lnTo>
                  <a:lnTo>
                    <a:pt x="61" y="9"/>
                  </a:lnTo>
                  <a:lnTo>
                    <a:pt x="101" y="0"/>
                  </a:lnTo>
                  <a:lnTo>
                    <a:pt x="140" y="9"/>
                  </a:lnTo>
                  <a:lnTo>
                    <a:pt x="175" y="27"/>
                  </a:lnTo>
                  <a:lnTo>
                    <a:pt x="197" y="62"/>
                  </a:lnTo>
                  <a:lnTo>
                    <a:pt x="201" y="101"/>
                  </a:lnTo>
                  <a:lnTo>
                    <a:pt x="197" y="140"/>
                  </a:lnTo>
                  <a:lnTo>
                    <a:pt x="175" y="171"/>
                  </a:lnTo>
                  <a:lnTo>
                    <a:pt x="140" y="193"/>
                  </a:lnTo>
                  <a:lnTo>
                    <a:pt x="101" y="202"/>
                  </a:lnTo>
                  <a:lnTo>
                    <a:pt x="61" y="193"/>
                  </a:lnTo>
                  <a:lnTo>
                    <a:pt x="31" y="171"/>
                  </a:lnTo>
                  <a:lnTo>
                    <a:pt x="9" y="140"/>
                  </a:lnTo>
                  <a:lnTo>
                    <a:pt x="0" y="10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41"/>
            <p:cNvSpPr>
              <a:spLocks/>
            </p:cNvSpPr>
            <p:nvPr/>
          </p:nvSpPr>
          <p:spPr bwMode="auto">
            <a:xfrm>
              <a:off x="2355" y="2915"/>
              <a:ext cx="201" cy="201"/>
            </a:xfrm>
            <a:custGeom>
              <a:avLst/>
              <a:gdLst>
                <a:gd name="T0" fmla="*/ 0 w 201"/>
                <a:gd name="T1" fmla="*/ 100 h 201"/>
                <a:gd name="T2" fmla="*/ 8 w 201"/>
                <a:gd name="T3" fmla="*/ 61 h 201"/>
                <a:gd name="T4" fmla="*/ 30 w 201"/>
                <a:gd name="T5" fmla="*/ 30 h 201"/>
                <a:gd name="T6" fmla="*/ 61 w 201"/>
                <a:gd name="T7" fmla="*/ 8 h 201"/>
                <a:gd name="T8" fmla="*/ 100 w 201"/>
                <a:gd name="T9" fmla="*/ 0 h 201"/>
                <a:gd name="T10" fmla="*/ 140 w 201"/>
                <a:gd name="T11" fmla="*/ 8 h 201"/>
                <a:gd name="T12" fmla="*/ 170 w 201"/>
                <a:gd name="T13" fmla="*/ 30 h 201"/>
                <a:gd name="T14" fmla="*/ 192 w 201"/>
                <a:gd name="T15" fmla="*/ 61 h 201"/>
                <a:gd name="T16" fmla="*/ 201 w 201"/>
                <a:gd name="T17" fmla="*/ 100 h 201"/>
                <a:gd name="T18" fmla="*/ 192 w 201"/>
                <a:gd name="T19" fmla="*/ 139 h 201"/>
                <a:gd name="T20" fmla="*/ 170 w 201"/>
                <a:gd name="T21" fmla="*/ 170 h 201"/>
                <a:gd name="T22" fmla="*/ 140 w 201"/>
                <a:gd name="T23" fmla="*/ 192 h 201"/>
                <a:gd name="T24" fmla="*/ 100 w 201"/>
                <a:gd name="T25" fmla="*/ 201 h 201"/>
                <a:gd name="T26" fmla="*/ 61 w 201"/>
                <a:gd name="T27" fmla="*/ 192 h 201"/>
                <a:gd name="T28" fmla="*/ 30 w 201"/>
                <a:gd name="T29" fmla="*/ 170 h 201"/>
                <a:gd name="T30" fmla="*/ 8 w 201"/>
                <a:gd name="T31" fmla="*/ 139 h 201"/>
                <a:gd name="T32" fmla="*/ 0 w 201"/>
                <a:gd name="T33" fmla="*/ 100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1" h="201">
                  <a:moveTo>
                    <a:pt x="0" y="100"/>
                  </a:moveTo>
                  <a:lnTo>
                    <a:pt x="8" y="61"/>
                  </a:lnTo>
                  <a:lnTo>
                    <a:pt x="30" y="30"/>
                  </a:lnTo>
                  <a:lnTo>
                    <a:pt x="61" y="8"/>
                  </a:lnTo>
                  <a:lnTo>
                    <a:pt x="100" y="0"/>
                  </a:lnTo>
                  <a:lnTo>
                    <a:pt x="140" y="8"/>
                  </a:lnTo>
                  <a:lnTo>
                    <a:pt x="170" y="30"/>
                  </a:lnTo>
                  <a:lnTo>
                    <a:pt x="192" y="61"/>
                  </a:lnTo>
                  <a:lnTo>
                    <a:pt x="201" y="100"/>
                  </a:lnTo>
                  <a:lnTo>
                    <a:pt x="192" y="139"/>
                  </a:lnTo>
                  <a:lnTo>
                    <a:pt x="170" y="170"/>
                  </a:lnTo>
                  <a:lnTo>
                    <a:pt x="140" y="192"/>
                  </a:lnTo>
                  <a:lnTo>
                    <a:pt x="100" y="201"/>
                  </a:lnTo>
                  <a:lnTo>
                    <a:pt x="61" y="192"/>
                  </a:lnTo>
                  <a:lnTo>
                    <a:pt x="30" y="170"/>
                  </a:lnTo>
                  <a:lnTo>
                    <a:pt x="8" y="139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42"/>
            <p:cNvSpPr>
              <a:spLocks/>
            </p:cNvSpPr>
            <p:nvPr/>
          </p:nvSpPr>
          <p:spPr bwMode="auto">
            <a:xfrm>
              <a:off x="2355" y="2915"/>
              <a:ext cx="201" cy="201"/>
            </a:xfrm>
            <a:custGeom>
              <a:avLst/>
              <a:gdLst>
                <a:gd name="T0" fmla="*/ 0 w 201"/>
                <a:gd name="T1" fmla="*/ 100 h 201"/>
                <a:gd name="T2" fmla="*/ 8 w 201"/>
                <a:gd name="T3" fmla="*/ 61 h 201"/>
                <a:gd name="T4" fmla="*/ 30 w 201"/>
                <a:gd name="T5" fmla="*/ 30 h 201"/>
                <a:gd name="T6" fmla="*/ 61 w 201"/>
                <a:gd name="T7" fmla="*/ 8 h 201"/>
                <a:gd name="T8" fmla="*/ 100 w 201"/>
                <a:gd name="T9" fmla="*/ 0 h 201"/>
                <a:gd name="T10" fmla="*/ 140 w 201"/>
                <a:gd name="T11" fmla="*/ 8 h 201"/>
                <a:gd name="T12" fmla="*/ 170 w 201"/>
                <a:gd name="T13" fmla="*/ 30 h 201"/>
                <a:gd name="T14" fmla="*/ 192 w 201"/>
                <a:gd name="T15" fmla="*/ 61 h 201"/>
                <a:gd name="T16" fmla="*/ 201 w 201"/>
                <a:gd name="T17" fmla="*/ 100 h 201"/>
                <a:gd name="T18" fmla="*/ 192 w 201"/>
                <a:gd name="T19" fmla="*/ 139 h 201"/>
                <a:gd name="T20" fmla="*/ 170 w 201"/>
                <a:gd name="T21" fmla="*/ 170 h 201"/>
                <a:gd name="T22" fmla="*/ 140 w 201"/>
                <a:gd name="T23" fmla="*/ 192 h 201"/>
                <a:gd name="T24" fmla="*/ 100 w 201"/>
                <a:gd name="T25" fmla="*/ 201 h 201"/>
                <a:gd name="T26" fmla="*/ 61 w 201"/>
                <a:gd name="T27" fmla="*/ 192 h 201"/>
                <a:gd name="T28" fmla="*/ 30 w 201"/>
                <a:gd name="T29" fmla="*/ 170 h 201"/>
                <a:gd name="T30" fmla="*/ 8 w 201"/>
                <a:gd name="T31" fmla="*/ 139 h 201"/>
                <a:gd name="T32" fmla="*/ 0 w 201"/>
                <a:gd name="T33" fmla="*/ 100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1" h="201">
                  <a:moveTo>
                    <a:pt x="0" y="100"/>
                  </a:moveTo>
                  <a:lnTo>
                    <a:pt x="8" y="61"/>
                  </a:lnTo>
                  <a:lnTo>
                    <a:pt x="30" y="30"/>
                  </a:lnTo>
                  <a:lnTo>
                    <a:pt x="61" y="8"/>
                  </a:lnTo>
                  <a:lnTo>
                    <a:pt x="100" y="0"/>
                  </a:lnTo>
                  <a:lnTo>
                    <a:pt x="140" y="8"/>
                  </a:lnTo>
                  <a:lnTo>
                    <a:pt x="170" y="30"/>
                  </a:lnTo>
                  <a:lnTo>
                    <a:pt x="192" y="61"/>
                  </a:lnTo>
                  <a:lnTo>
                    <a:pt x="201" y="100"/>
                  </a:lnTo>
                  <a:lnTo>
                    <a:pt x="192" y="139"/>
                  </a:lnTo>
                  <a:lnTo>
                    <a:pt x="170" y="170"/>
                  </a:lnTo>
                  <a:lnTo>
                    <a:pt x="140" y="192"/>
                  </a:lnTo>
                  <a:lnTo>
                    <a:pt x="100" y="201"/>
                  </a:lnTo>
                  <a:lnTo>
                    <a:pt x="61" y="192"/>
                  </a:lnTo>
                  <a:lnTo>
                    <a:pt x="30" y="170"/>
                  </a:lnTo>
                  <a:lnTo>
                    <a:pt x="8" y="139"/>
                  </a:lnTo>
                  <a:lnTo>
                    <a:pt x="0" y="10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43"/>
            <p:cNvSpPr>
              <a:spLocks/>
            </p:cNvSpPr>
            <p:nvPr/>
          </p:nvSpPr>
          <p:spPr bwMode="auto">
            <a:xfrm>
              <a:off x="3720" y="2232"/>
              <a:ext cx="202" cy="202"/>
            </a:xfrm>
            <a:custGeom>
              <a:avLst/>
              <a:gdLst>
                <a:gd name="T0" fmla="*/ 0 w 202"/>
                <a:gd name="T1" fmla="*/ 101 h 202"/>
                <a:gd name="T2" fmla="*/ 9 w 202"/>
                <a:gd name="T3" fmla="*/ 62 h 202"/>
                <a:gd name="T4" fmla="*/ 31 w 202"/>
                <a:gd name="T5" fmla="*/ 27 h 202"/>
                <a:gd name="T6" fmla="*/ 62 w 202"/>
                <a:gd name="T7" fmla="*/ 5 h 202"/>
                <a:gd name="T8" fmla="*/ 101 w 202"/>
                <a:gd name="T9" fmla="*/ 0 h 202"/>
                <a:gd name="T10" fmla="*/ 141 w 202"/>
                <a:gd name="T11" fmla="*/ 5 h 202"/>
                <a:gd name="T12" fmla="*/ 171 w 202"/>
                <a:gd name="T13" fmla="*/ 27 h 202"/>
                <a:gd name="T14" fmla="*/ 193 w 202"/>
                <a:gd name="T15" fmla="*/ 62 h 202"/>
                <a:gd name="T16" fmla="*/ 202 w 202"/>
                <a:gd name="T17" fmla="*/ 101 h 202"/>
                <a:gd name="T18" fmla="*/ 193 w 202"/>
                <a:gd name="T19" fmla="*/ 140 h 202"/>
                <a:gd name="T20" fmla="*/ 171 w 202"/>
                <a:gd name="T21" fmla="*/ 171 h 202"/>
                <a:gd name="T22" fmla="*/ 141 w 202"/>
                <a:gd name="T23" fmla="*/ 193 h 202"/>
                <a:gd name="T24" fmla="*/ 101 w 202"/>
                <a:gd name="T25" fmla="*/ 202 h 202"/>
                <a:gd name="T26" fmla="*/ 62 w 202"/>
                <a:gd name="T27" fmla="*/ 193 h 202"/>
                <a:gd name="T28" fmla="*/ 31 w 202"/>
                <a:gd name="T29" fmla="*/ 171 h 202"/>
                <a:gd name="T30" fmla="*/ 9 w 202"/>
                <a:gd name="T31" fmla="*/ 140 h 202"/>
                <a:gd name="T32" fmla="*/ 0 w 202"/>
                <a:gd name="T33" fmla="*/ 101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2" h="202">
                  <a:moveTo>
                    <a:pt x="0" y="101"/>
                  </a:moveTo>
                  <a:lnTo>
                    <a:pt x="9" y="62"/>
                  </a:lnTo>
                  <a:lnTo>
                    <a:pt x="31" y="27"/>
                  </a:lnTo>
                  <a:lnTo>
                    <a:pt x="62" y="5"/>
                  </a:lnTo>
                  <a:lnTo>
                    <a:pt x="101" y="0"/>
                  </a:lnTo>
                  <a:lnTo>
                    <a:pt x="141" y="5"/>
                  </a:lnTo>
                  <a:lnTo>
                    <a:pt x="171" y="27"/>
                  </a:lnTo>
                  <a:lnTo>
                    <a:pt x="193" y="62"/>
                  </a:lnTo>
                  <a:lnTo>
                    <a:pt x="202" y="101"/>
                  </a:lnTo>
                  <a:lnTo>
                    <a:pt x="193" y="140"/>
                  </a:lnTo>
                  <a:lnTo>
                    <a:pt x="171" y="171"/>
                  </a:lnTo>
                  <a:lnTo>
                    <a:pt x="141" y="193"/>
                  </a:lnTo>
                  <a:lnTo>
                    <a:pt x="101" y="202"/>
                  </a:lnTo>
                  <a:lnTo>
                    <a:pt x="62" y="193"/>
                  </a:lnTo>
                  <a:lnTo>
                    <a:pt x="31" y="171"/>
                  </a:lnTo>
                  <a:lnTo>
                    <a:pt x="9" y="14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44"/>
            <p:cNvSpPr>
              <a:spLocks/>
            </p:cNvSpPr>
            <p:nvPr/>
          </p:nvSpPr>
          <p:spPr bwMode="auto">
            <a:xfrm>
              <a:off x="3720" y="2232"/>
              <a:ext cx="202" cy="202"/>
            </a:xfrm>
            <a:custGeom>
              <a:avLst/>
              <a:gdLst>
                <a:gd name="T0" fmla="*/ 0 w 202"/>
                <a:gd name="T1" fmla="*/ 101 h 202"/>
                <a:gd name="T2" fmla="*/ 9 w 202"/>
                <a:gd name="T3" fmla="*/ 62 h 202"/>
                <a:gd name="T4" fmla="*/ 31 w 202"/>
                <a:gd name="T5" fmla="*/ 27 h 202"/>
                <a:gd name="T6" fmla="*/ 62 w 202"/>
                <a:gd name="T7" fmla="*/ 5 h 202"/>
                <a:gd name="T8" fmla="*/ 101 w 202"/>
                <a:gd name="T9" fmla="*/ 0 h 202"/>
                <a:gd name="T10" fmla="*/ 141 w 202"/>
                <a:gd name="T11" fmla="*/ 5 h 202"/>
                <a:gd name="T12" fmla="*/ 171 w 202"/>
                <a:gd name="T13" fmla="*/ 27 h 202"/>
                <a:gd name="T14" fmla="*/ 193 w 202"/>
                <a:gd name="T15" fmla="*/ 62 h 202"/>
                <a:gd name="T16" fmla="*/ 202 w 202"/>
                <a:gd name="T17" fmla="*/ 101 h 202"/>
                <a:gd name="T18" fmla="*/ 193 w 202"/>
                <a:gd name="T19" fmla="*/ 140 h 202"/>
                <a:gd name="T20" fmla="*/ 171 w 202"/>
                <a:gd name="T21" fmla="*/ 171 h 202"/>
                <a:gd name="T22" fmla="*/ 141 w 202"/>
                <a:gd name="T23" fmla="*/ 193 h 202"/>
                <a:gd name="T24" fmla="*/ 101 w 202"/>
                <a:gd name="T25" fmla="*/ 202 h 202"/>
                <a:gd name="T26" fmla="*/ 62 w 202"/>
                <a:gd name="T27" fmla="*/ 193 h 202"/>
                <a:gd name="T28" fmla="*/ 31 w 202"/>
                <a:gd name="T29" fmla="*/ 171 h 202"/>
                <a:gd name="T30" fmla="*/ 9 w 202"/>
                <a:gd name="T31" fmla="*/ 140 h 202"/>
                <a:gd name="T32" fmla="*/ 0 w 202"/>
                <a:gd name="T33" fmla="*/ 101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2" h="202">
                  <a:moveTo>
                    <a:pt x="0" y="101"/>
                  </a:moveTo>
                  <a:lnTo>
                    <a:pt x="9" y="62"/>
                  </a:lnTo>
                  <a:lnTo>
                    <a:pt x="31" y="27"/>
                  </a:lnTo>
                  <a:lnTo>
                    <a:pt x="62" y="5"/>
                  </a:lnTo>
                  <a:lnTo>
                    <a:pt x="101" y="0"/>
                  </a:lnTo>
                  <a:lnTo>
                    <a:pt x="141" y="5"/>
                  </a:lnTo>
                  <a:lnTo>
                    <a:pt x="171" y="27"/>
                  </a:lnTo>
                  <a:lnTo>
                    <a:pt x="193" y="62"/>
                  </a:lnTo>
                  <a:lnTo>
                    <a:pt x="202" y="101"/>
                  </a:lnTo>
                  <a:lnTo>
                    <a:pt x="193" y="140"/>
                  </a:lnTo>
                  <a:lnTo>
                    <a:pt x="171" y="171"/>
                  </a:lnTo>
                  <a:lnTo>
                    <a:pt x="141" y="193"/>
                  </a:lnTo>
                  <a:lnTo>
                    <a:pt x="101" y="202"/>
                  </a:lnTo>
                  <a:lnTo>
                    <a:pt x="62" y="193"/>
                  </a:lnTo>
                  <a:lnTo>
                    <a:pt x="31" y="171"/>
                  </a:lnTo>
                  <a:lnTo>
                    <a:pt x="9" y="140"/>
                  </a:lnTo>
                  <a:lnTo>
                    <a:pt x="0" y="10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45"/>
            <p:cNvSpPr>
              <a:spLocks noChangeShapeType="1"/>
            </p:cNvSpPr>
            <p:nvPr/>
          </p:nvSpPr>
          <p:spPr bwMode="auto">
            <a:xfrm flipV="1">
              <a:off x="993" y="1336"/>
              <a:ext cx="3809" cy="191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46"/>
            <p:cNvSpPr>
              <a:spLocks/>
            </p:cNvSpPr>
            <p:nvPr/>
          </p:nvSpPr>
          <p:spPr bwMode="auto">
            <a:xfrm>
              <a:off x="2442" y="2504"/>
              <a:ext cx="18" cy="17"/>
            </a:xfrm>
            <a:custGeom>
              <a:avLst/>
              <a:gdLst>
                <a:gd name="T0" fmla="*/ 0 w 18"/>
                <a:gd name="T1" fmla="*/ 8 h 17"/>
                <a:gd name="T2" fmla="*/ 5 w 18"/>
                <a:gd name="T3" fmla="*/ 0 h 17"/>
                <a:gd name="T4" fmla="*/ 9 w 18"/>
                <a:gd name="T5" fmla="*/ 0 h 17"/>
                <a:gd name="T6" fmla="*/ 18 w 18"/>
                <a:gd name="T7" fmla="*/ 0 h 17"/>
                <a:gd name="T8" fmla="*/ 18 w 18"/>
                <a:gd name="T9" fmla="*/ 8 h 17"/>
                <a:gd name="T10" fmla="*/ 18 w 18"/>
                <a:gd name="T11" fmla="*/ 13 h 17"/>
                <a:gd name="T12" fmla="*/ 9 w 18"/>
                <a:gd name="T13" fmla="*/ 17 h 17"/>
                <a:gd name="T14" fmla="*/ 5 w 18"/>
                <a:gd name="T15" fmla="*/ 13 h 17"/>
                <a:gd name="T16" fmla="*/ 0 w 18"/>
                <a:gd name="T17" fmla="*/ 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5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47"/>
            <p:cNvSpPr>
              <a:spLocks/>
            </p:cNvSpPr>
            <p:nvPr/>
          </p:nvSpPr>
          <p:spPr bwMode="auto">
            <a:xfrm>
              <a:off x="2442" y="2504"/>
              <a:ext cx="18" cy="17"/>
            </a:xfrm>
            <a:custGeom>
              <a:avLst/>
              <a:gdLst>
                <a:gd name="T0" fmla="*/ 0 w 18"/>
                <a:gd name="T1" fmla="*/ 8 h 17"/>
                <a:gd name="T2" fmla="*/ 5 w 18"/>
                <a:gd name="T3" fmla="*/ 0 h 17"/>
                <a:gd name="T4" fmla="*/ 9 w 18"/>
                <a:gd name="T5" fmla="*/ 0 h 17"/>
                <a:gd name="T6" fmla="*/ 18 w 18"/>
                <a:gd name="T7" fmla="*/ 0 h 17"/>
                <a:gd name="T8" fmla="*/ 18 w 18"/>
                <a:gd name="T9" fmla="*/ 8 h 17"/>
                <a:gd name="T10" fmla="*/ 18 w 18"/>
                <a:gd name="T11" fmla="*/ 13 h 17"/>
                <a:gd name="T12" fmla="*/ 9 w 18"/>
                <a:gd name="T13" fmla="*/ 17 h 17"/>
                <a:gd name="T14" fmla="*/ 5 w 18"/>
                <a:gd name="T15" fmla="*/ 13 h 17"/>
                <a:gd name="T16" fmla="*/ 0 w 18"/>
                <a:gd name="T17" fmla="*/ 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5" y="13"/>
                  </a:lnTo>
                  <a:lnTo>
                    <a:pt x="0" y="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65"/>
            <p:cNvSpPr>
              <a:spLocks/>
            </p:cNvSpPr>
            <p:nvPr/>
          </p:nvSpPr>
          <p:spPr bwMode="auto">
            <a:xfrm>
              <a:off x="1764" y="2845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4 h 17"/>
                <a:gd name="T4" fmla="*/ 8 w 17"/>
                <a:gd name="T5" fmla="*/ 0 h 17"/>
                <a:gd name="T6" fmla="*/ 13 w 17"/>
                <a:gd name="T7" fmla="*/ 4 h 17"/>
                <a:gd name="T8" fmla="*/ 17 w 17"/>
                <a:gd name="T9" fmla="*/ 8 h 17"/>
                <a:gd name="T10" fmla="*/ 13 w 17"/>
                <a:gd name="T11" fmla="*/ 17 h 17"/>
                <a:gd name="T12" fmla="*/ 8 w 17"/>
                <a:gd name="T13" fmla="*/ 17 h 17"/>
                <a:gd name="T14" fmla="*/ 0 w 17"/>
                <a:gd name="T15" fmla="*/ 17 h 17"/>
                <a:gd name="T16" fmla="*/ 0 w 17"/>
                <a:gd name="T17" fmla="*/ 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4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7" y="8"/>
                  </a:lnTo>
                  <a:lnTo>
                    <a:pt x="13" y="1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66"/>
            <p:cNvSpPr>
              <a:spLocks/>
            </p:cNvSpPr>
            <p:nvPr/>
          </p:nvSpPr>
          <p:spPr bwMode="auto">
            <a:xfrm>
              <a:off x="1764" y="2845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4 h 17"/>
                <a:gd name="T4" fmla="*/ 8 w 17"/>
                <a:gd name="T5" fmla="*/ 0 h 17"/>
                <a:gd name="T6" fmla="*/ 13 w 17"/>
                <a:gd name="T7" fmla="*/ 4 h 17"/>
                <a:gd name="T8" fmla="*/ 17 w 17"/>
                <a:gd name="T9" fmla="*/ 8 h 17"/>
                <a:gd name="T10" fmla="*/ 13 w 17"/>
                <a:gd name="T11" fmla="*/ 17 h 17"/>
                <a:gd name="T12" fmla="*/ 8 w 17"/>
                <a:gd name="T13" fmla="*/ 17 h 17"/>
                <a:gd name="T14" fmla="*/ 0 w 17"/>
                <a:gd name="T15" fmla="*/ 17 h 17"/>
                <a:gd name="T16" fmla="*/ 0 w 17"/>
                <a:gd name="T17" fmla="*/ 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4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7" y="8"/>
                  </a:lnTo>
                  <a:lnTo>
                    <a:pt x="13" y="1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68"/>
            <p:cNvSpPr>
              <a:spLocks noChangeShapeType="1"/>
            </p:cNvSpPr>
            <p:nvPr/>
          </p:nvSpPr>
          <p:spPr bwMode="auto">
            <a:xfrm flipV="1">
              <a:off x="3138" y="2919"/>
              <a:ext cx="1" cy="4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69"/>
            <p:cNvSpPr>
              <a:spLocks noChangeShapeType="1"/>
            </p:cNvSpPr>
            <p:nvPr/>
          </p:nvSpPr>
          <p:spPr bwMode="auto">
            <a:xfrm flipV="1">
              <a:off x="3138" y="2049"/>
              <a:ext cx="1" cy="6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128"/>
            <p:cNvSpPr>
              <a:spLocks/>
            </p:cNvSpPr>
            <p:nvPr/>
          </p:nvSpPr>
          <p:spPr bwMode="auto">
            <a:xfrm>
              <a:off x="1737" y="2823"/>
              <a:ext cx="62" cy="65"/>
            </a:xfrm>
            <a:custGeom>
              <a:avLst/>
              <a:gdLst>
                <a:gd name="T0" fmla="*/ 0 w 62"/>
                <a:gd name="T1" fmla="*/ 30 h 65"/>
                <a:gd name="T2" fmla="*/ 5 w 62"/>
                <a:gd name="T3" fmla="*/ 22 h 65"/>
                <a:gd name="T4" fmla="*/ 9 w 62"/>
                <a:gd name="T5" fmla="*/ 8 h 65"/>
                <a:gd name="T6" fmla="*/ 18 w 62"/>
                <a:gd name="T7" fmla="*/ 4 h 65"/>
                <a:gd name="T8" fmla="*/ 31 w 62"/>
                <a:gd name="T9" fmla="*/ 0 h 65"/>
                <a:gd name="T10" fmla="*/ 44 w 62"/>
                <a:gd name="T11" fmla="*/ 4 h 65"/>
                <a:gd name="T12" fmla="*/ 53 w 62"/>
                <a:gd name="T13" fmla="*/ 8 h 65"/>
                <a:gd name="T14" fmla="*/ 62 w 62"/>
                <a:gd name="T15" fmla="*/ 22 h 65"/>
                <a:gd name="T16" fmla="*/ 62 w 62"/>
                <a:gd name="T17" fmla="*/ 30 h 65"/>
                <a:gd name="T18" fmla="*/ 62 w 62"/>
                <a:gd name="T19" fmla="*/ 43 h 65"/>
                <a:gd name="T20" fmla="*/ 53 w 62"/>
                <a:gd name="T21" fmla="*/ 57 h 65"/>
                <a:gd name="T22" fmla="*/ 44 w 62"/>
                <a:gd name="T23" fmla="*/ 61 h 65"/>
                <a:gd name="T24" fmla="*/ 31 w 62"/>
                <a:gd name="T25" fmla="*/ 65 h 65"/>
                <a:gd name="T26" fmla="*/ 18 w 62"/>
                <a:gd name="T27" fmla="*/ 61 h 65"/>
                <a:gd name="T28" fmla="*/ 9 w 62"/>
                <a:gd name="T29" fmla="*/ 57 h 65"/>
                <a:gd name="T30" fmla="*/ 5 w 62"/>
                <a:gd name="T31" fmla="*/ 43 h 65"/>
                <a:gd name="T32" fmla="*/ 0 w 62"/>
                <a:gd name="T33" fmla="*/ 3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65">
                  <a:moveTo>
                    <a:pt x="0" y="30"/>
                  </a:moveTo>
                  <a:lnTo>
                    <a:pt x="5" y="22"/>
                  </a:lnTo>
                  <a:lnTo>
                    <a:pt x="9" y="8"/>
                  </a:lnTo>
                  <a:lnTo>
                    <a:pt x="18" y="4"/>
                  </a:lnTo>
                  <a:lnTo>
                    <a:pt x="31" y="0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2" y="22"/>
                  </a:lnTo>
                  <a:lnTo>
                    <a:pt x="62" y="30"/>
                  </a:lnTo>
                  <a:lnTo>
                    <a:pt x="62" y="43"/>
                  </a:lnTo>
                  <a:lnTo>
                    <a:pt x="53" y="57"/>
                  </a:lnTo>
                  <a:lnTo>
                    <a:pt x="44" y="61"/>
                  </a:lnTo>
                  <a:lnTo>
                    <a:pt x="31" y="65"/>
                  </a:lnTo>
                  <a:lnTo>
                    <a:pt x="18" y="61"/>
                  </a:lnTo>
                  <a:lnTo>
                    <a:pt x="9" y="57"/>
                  </a:lnTo>
                  <a:lnTo>
                    <a:pt x="5" y="4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129"/>
            <p:cNvSpPr>
              <a:spLocks/>
            </p:cNvSpPr>
            <p:nvPr/>
          </p:nvSpPr>
          <p:spPr bwMode="auto">
            <a:xfrm>
              <a:off x="1737" y="2823"/>
              <a:ext cx="62" cy="65"/>
            </a:xfrm>
            <a:custGeom>
              <a:avLst/>
              <a:gdLst>
                <a:gd name="T0" fmla="*/ 0 w 62"/>
                <a:gd name="T1" fmla="*/ 30 h 65"/>
                <a:gd name="T2" fmla="*/ 5 w 62"/>
                <a:gd name="T3" fmla="*/ 22 h 65"/>
                <a:gd name="T4" fmla="*/ 9 w 62"/>
                <a:gd name="T5" fmla="*/ 8 h 65"/>
                <a:gd name="T6" fmla="*/ 18 w 62"/>
                <a:gd name="T7" fmla="*/ 4 h 65"/>
                <a:gd name="T8" fmla="*/ 31 w 62"/>
                <a:gd name="T9" fmla="*/ 0 h 65"/>
                <a:gd name="T10" fmla="*/ 44 w 62"/>
                <a:gd name="T11" fmla="*/ 4 h 65"/>
                <a:gd name="T12" fmla="*/ 53 w 62"/>
                <a:gd name="T13" fmla="*/ 8 h 65"/>
                <a:gd name="T14" fmla="*/ 62 w 62"/>
                <a:gd name="T15" fmla="*/ 22 h 65"/>
                <a:gd name="T16" fmla="*/ 62 w 62"/>
                <a:gd name="T17" fmla="*/ 30 h 65"/>
                <a:gd name="T18" fmla="*/ 62 w 62"/>
                <a:gd name="T19" fmla="*/ 43 h 65"/>
                <a:gd name="T20" fmla="*/ 53 w 62"/>
                <a:gd name="T21" fmla="*/ 57 h 65"/>
                <a:gd name="T22" fmla="*/ 44 w 62"/>
                <a:gd name="T23" fmla="*/ 61 h 65"/>
                <a:gd name="T24" fmla="*/ 31 w 62"/>
                <a:gd name="T25" fmla="*/ 65 h 65"/>
                <a:gd name="T26" fmla="*/ 18 w 62"/>
                <a:gd name="T27" fmla="*/ 61 h 65"/>
                <a:gd name="T28" fmla="*/ 9 w 62"/>
                <a:gd name="T29" fmla="*/ 57 h 65"/>
                <a:gd name="T30" fmla="*/ 5 w 62"/>
                <a:gd name="T31" fmla="*/ 43 h 65"/>
                <a:gd name="T32" fmla="*/ 0 w 62"/>
                <a:gd name="T33" fmla="*/ 3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65">
                  <a:moveTo>
                    <a:pt x="0" y="30"/>
                  </a:moveTo>
                  <a:lnTo>
                    <a:pt x="5" y="22"/>
                  </a:lnTo>
                  <a:lnTo>
                    <a:pt x="9" y="8"/>
                  </a:lnTo>
                  <a:lnTo>
                    <a:pt x="18" y="4"/>
                  </a:lnTo>
                  <a:lnTo>
                    <a:pt x="31" y="0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2" y="22"/>
                  </a:lnTo>
                  <a:lnTo>
                    <a:pt x="62" y="30"/>
                  </a:lnTo>
                  <a:lnTo>
                    <a:pt x="62" y="43"/>
                  </a:lnTo>
                  <a:lnTo>
                    <a:pt x="53" y="57"/>
                  </a:lnTo>
                  <a:lnTo>
                    <a:pt x="44" y="61"/>
                  </a:lnTo>
                  <a:lnTo>
                    <a:pt x="31" y="65"/>
                  </a:lnTo>
                  <a:lnTo>
                    <a:pt x="18" y="61"/>
                  </a:lnTo>
                  <a:lnTo>
                    <a:pt x="9" y="57"/>
                  </a:lnTo>
                  <a:lnTo>
                    <a:pt x="5" y="43"/>
                  </a:lnTo>
                  <a:lnTo>
                    <a:pt x="0" y="3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130"/>
            <p:cNvSpPr>
              <a:spLocks/>
            </p:cNvSpPr>
            <p:nvPr/>
          </p:nvSpPr>
          <p:spPr bwMode="auto">
            <a:xfrm>
              <a:off x="2425" y="2482"/>
              <a:ext cx="61" cy="65"/>
            </a:xfrm>
            <a:custGeom>
              <a:avLst/>
              <a:gdLst>
                <a:gd name="T0" fmla="*/ 0 w 61"/>
                <a:gd name="T1" fmla="*/ 35 h 65"/>
                <a:gd name="T2" fmla="*/ 0 w 61"/>
                <a:gd name="T3" fmla="*/ 22 h 65"/>
                <a:gd name="T4" fmla="*/ 8 w 61"/>
                <a:gd name="T5" fmla="*/ 13 h 65"/>
                <a:gd name="T6" fmla="*/ 17 w 61"/>
                <a:gd name="T7" fmla="*/ 4 h 65"/>
                <a:gd name="T8" fmla="*/ 30 w 61"/>
                <a:gd name="T9" fmla="*/ 0 h 65"/>
                <a:gd name="T10" fmla="*/ 43 w 61"/>
                <a:gd name="T11" fmla="*/ 4 h 65"/>
                <a:gd name="T12" fmla="*/ 52 w 61"/>
                <a:gd name="T13" fmla="*/ 13 h 65"/>
                <a:gd name="T14" fmla="*/ 57 w 61"/>
                <a:gd name="T15" fmla="*/ 22 h 65"/>
                <a:gd name="T16" fmla="*/ 61 w 61"/>
                <a:gd name="T17" fmla="*/ 35 h 65"/>
                <a:gd name="T18" fmla="*/ 57 w 61"/>
                <a:gd name="T19" fmla="*/ 43 h 65"/>
                <a:gd name="T20" fmla="*/ 52 w 61"/>
                <a:gd name="T21" fmla="*/ 57 h 65"/>
                <a:gd name="T22" fmla="*/ 43 w 61"/>
                <a:gd name="T23" fmla="*/ 61 h 65"/>
                <a:gd name="T24" fmla="*/ 30 w 61"/>
                <a:gd name="T25" fmla="*/ 65 h 65"/>
                <a:gd name="T26" fmla="*/ 17 w 61"/>
                <a:gd name="T27" fmla="*/ 61 h 65"/>
                <a:gd name="T28" fmla="*/ 8 w 61"/>
                <a:gd name="T29" fmla="*/ 57 h 65"/>
                <a:gd name="T30" fmla="*/ 0 w 61"/>
                <a:gd name="T31" fmla="*/ 43 h 65"/>
                <a:gd name="T32" fmla="*/ 0 w 61"/>
                <a:gd name="T33" fmla="*/ 3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5">
                  <a:moveTo>
                    <a:pt x="0" y="35"/>
                  </a:moveTo>
                  <a:lnTo>
                    <a:pt x="0" y="22"/>
                  </a:lnTo>
                  <a:lnTo>
                    <a:pt x="8" y="13"/>
                  </a:lnTo>
                  <a:lnTo>
                    <a:pt x="17" y="4"/>
                  </a:lnTo>
                  <a:lnTo>
                    <a:pt x="30" y="0"/>
                  </a:lnTo>
                  <a:lnTo>
                    <a:pt x="43" y="4"/>
                  </a:lnTo>
                  <a:lnTo>
                    <a:pt x="52" y="13"/>
                  </a:lnTo>
                  <a:lnTo>
                    <a:pt x="57" y="22"/>
                  </a:lnTo>
                  <a:lnTo>
                    <a:pt x="61" y="35"/>
                  </a:lnTo>
                  <a:lnTo>
                    <a:pt x="57" y="43"/>
                  </a:lnTo>
                  <a:lnTo>
                    <a:pt x="52" y="57"/>
                  </a:lnTo>
                  <a:lnTo>
                    <a:pt x="43" y="61"/>
                  </a:lnTo>
                  <a:lnTo>
                    <a:pt x="30" y="65"/>
                  </a:lnTo>
                  <a:lnTo>
                    <a:pt x="17" y="61"/>
                  </a:lnTo>
                  <a:lnTo>
                    <a:pt x="8" y="57"/>
                  </a:lnTo>
                  <a:lnTo>
                    <a:pt x="0" y="4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131"/>
            <p:cNvSpPr>
              <a:spLocks/>
            </p:cNvSpPr>
            <p:nvPr/>
          </p:nvSpPr>
          <p:spPr bwMode="auto">
            <a:xfrm>
              <a:off x="2425" y="2482"/>
              <a:ext cx="61" cy="65"/>
            </a:xfrm>
            <a:custGeom>
              <a:avLst/>
              <a:gdLst>
                <a:gd name="T0" fmla="*/ 0 w 61"/>
                <a:gd name="T1" fmla="*/ 35 h 65"/>
                <a:gd name="T2" fmla="*/ 0 w 61"/>
                <a:gd name="T3" fmla="*/ 22 h 65"/>
                <a:gd name="T4" fmla="*/ 8 w 61"/>
                <a:gd name="T5" fmla="*/ 13 h 65"/>
                <a:gd name="T6" fmla="*/ 17 w 61"/>
                <a:gd name="T7" fmla="*/ 4 h 65"/>
                <a:gd name="T8" fmla="*/ 30 w 61"/>
                <a:gd name="T9" fmla="*/ 0 h 65"/>
                <a:gd name="T10" fmla="*/ 43 w 61"/>
                <a:gd name="T11" fmla="*/ 4 h 65"/>
                <a:gd name="T12" fmla="*/ 52 w 61"/>
                <a:gd name="T13" fmla="*/ 13 h 65"/>
                <a:gd name="T14" fmla="*/ 57 w 61"/>
                <a:gd name="T15" fmla="*/ 22 h 65"/>
                <a:gd name="T16" fmla="*/ 61 w 61"/>
                <a:gd name="T17" fmla="*/ 35 h 65"/>
                <a:gd name="T18" fmla="*/ 57 w 61"/>
                <a:gd name="T19" fmla="*/ 43 h 65"/>
                <a:gd name="T20" fmla="*/ 52 w 61"/>
                <a:gd name="T21" fmla="*/ 57 h 65"/>
                <a:gd name="T22" fmla="*/ 43 w 61"/>
                <a:gd name="T23" fmla="*/ 61 h 65"/>
                <a:gd name="T24" fmla="*/ 30 w 61"/>
                <a:gd name="T25" fmla="*/ 65 h 65"/>
                <a:gd name="T26" fmla="*/ 17 w 61"/>
                <a:gd name="T27" fmla="*/ 61 h 65"/>
                <a:gd name="T28" fmla="*/ 8 w 61"/>
                <a:gd name="T29" fmla="*/ 57 h 65"/>
                <a:gd name="T30" fmla="*/ 0 w 61"/>
                <a:gd name="T31" fmla="*/ 43 h 65"/>
                <a:gd name="T32" fmla="*/ 0 w 61"/>
                <a:gd name="T33" fmla="*/ 3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5">
                  <a:moveTo>
                    <a:pt x="0" y="35"/>
                  </a:moveTo>
                  <a:lnTo>
                    <a:pt x="0" y="22"/>
                  </a:lnTo>
                  <a:lnTo>
                    <a:pt x="8" y="13"/>
                  </a:lnTo>
                  <a:lnTo>
                    <a:pt x="17" y="4"/>
                  </a:lnTo>
                  <a:lnTo>
                    <a:pt x="30" y="0"/>
                  </a:lnTo>
                  <a:lnTo>
                    <a:pt x="43" y="4"/>
                  </a:lnTo>
                  <a:lnTo>
                    <a:pt x="52" y="13"/>
                  </a:lnTo>
                  <a:lnTo>
                    <a:pt x="57" y="22"/>
                  </a:lnTo>
                  <a:lnTo>
                    <a:pt x="61" y="35"/>
                  </a:lnTo>
                  <a:lnTo>
                    <a:pt x="57" y="43"/>
                  </a:lnTo>
                  <a:lnTo>
                    <a:pt x="52" y="57"/>
                  </a:lnTo>
                  <a:lnTo>
                    <a:pt x="43" y="61"/>
                  </a:lnTo>
                  <a:lnTo>
                    <a:pt x="30" y="65"/>
                  </a:lnTo>
                  <a:lnTo>
                    <a:pt x="17" y="61"/>
                  </a:lnTo>
                  <a:lnTo>
                    <a:pt x="8" y="57"/>
                  </a:lnTo>
                  <a:lnTo>
                    <a:pt x="0" y="43"/>
                  </a:lnTo>
                  <a:lnTo>
                    <a:pt x="0" y="35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Text Box 132"/>
            <p:cNvSpPr txBox="1">
              <a:spLocks noChangeArrowheads="1"/>
            </p:cNvSpPr>
            <p:nvPr/>
          </p:nvSpPr>
          <p:spPr bwMode="auto">
            <a:xfrm>
              <a:off x="682" y="3335"/>
              <a:ext cx="11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(</a:t>
              </a:r>
              <a:r>
                <a:rPr lang="en-US" altLang="ja-JP" i="1"/>
                <a:t>x</a:t>
              </a:r>
              <a:r>
                <a:rPr lang="en-US" altLang="ja-JP" i="1" baseline="-25000"/>
                <a:t>i</a:t>
              </a:r>
              <a:r>
                <a:rPr lang="en-US" altLang="ja-JP"/>
                <a:t>,</a:t>
              </a:r>
              <a:r>
                <a:rPr lang="en-US" altLang="ja-JP" i="1"/>
                <a:t>Round</a:t>
              </a:r>
              <a:r>
                <a:rPr lang="en-US" altLang="ja-JP"/>
                <a:t>(</a:t>
              </a:r>
              <a:r>
                <a:rPr lang="en-US" altLang="ja-JP" i="1"/>
                <a:t>y</a:t>
              </a:r>
              <a:r>
                <a:rPr lang="en-US" altLang="ja-JP" i="1" baseline="-25000"/>
                <a:t>i</a:t>
              </a:r>
              <a:r>
                <a:rPr lang="en-US" altLang="ja-JP"/>
                <a:t>))</a:t>
              </a:r>
            </a:p>
          </p:txBody>
        </p:sp>
        <p:sp>
          <p:nvSpPr>
            <p:cNvPr id="9267" name="Text Box 133"/>
            <p:cNvSpPr txBox="1">
              <a:spLocks noChangeArrowheads="1"/>
            </p:cNvSpPr>
            <p:nvPr/>
          </p:nvSpPr>
          <p:spPr bwMode="auto">
            <a:xfrm>
              <a:off x="1111" y="2478"/>
              <a:ext cx="5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(</a:t>
              </a:r>
              <a:r>
                <a:rPr lang="en-US" altLang="ja-JP" i="1"/>
                <a:t>x</a:t>
              </a:r>
              <a:r>
                <a:rPr lang="en-US" altLang="ja-JP" i="1" baseline="-25000"/>
                <a:t>i</a:t>
              </a:r>
              <a:r>
                <a:rPr lang="en-US" altLang="ja-JP"/>
                <a:t>,</a:t>
              </a:r>
              <a:r>
                <a:rPr lang="en-US" altLang="ja-JP" i="1"/>
                <a:t>y</a:t>
              </a:r>
              <a:r>
                <a:rPr lang="en-US" altLang="ja-JP" i="1" baseline="-25000"/>
                <a:t>i</a:t>
              </a:r>
              <a:r>
                <a:rPr lang="en-US" altLang="ja-JP"/>
                <a:t>)</a:t>
              </a:r>
            </a:p>
          </p:txBody>
        </p:sp>
        <p:sp>
          <p:nvSpPr>
            <p:cNvPr id="9268" name="Text Box 134"/>
            <p:cNvSpPr txBox="1">
              <a:spLocks noChangeArrowheads="1"/>
            </p:cNvSpPr>
            <p:nvPr/>
          </p:nvSpPr>
          <p:spPr bwMode="auto">
            <a:xfrm>
              <a:off x="2517" y="2659"/>
              <a:ext cx="9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(</a:t>
              </a:r>
              <a:r>
                <a:rPr lang="en-US" altLang="ja-JP" i="1"/>
                <a:t>x</a:t>
              </a:r>
              <a:r>
                <a:rPr lang="en-US" altLang="ja-JP" i="1" baseline="-25000"/>
                <a:t>i</a:t>
              </a:r>
              <a:r>
                <a:rPr lang="en-US" altLang="ja-JP"/>
                <a:t>+1,</a:t>
              </a:r>
              <a:r>
                <a:rPr lang="en-US" altLang="ja-JP" i="1"/>
                <a:t>y</a:t>
              </a:r>
              <a:r>
                <a:rPr lang="en-US" altLang="ja-JP" i="1" baseline="-25000"/>
                <a:t>i</a:t>
              </a:r>
              <a:r>
                <a:rPr lang="en-US" altLang="ja-JP"/>
                <a:t>+</a:t>
              </a:r>
              <a:r>
                <a:rPr lang="en-US" altLang="ja-JP" i="1"/>
                <a:t>m</a:t>
              </a:r>
              <a:r>
                <a:rPr lang="en-US" altLang="ja-JP"/>
                <a:t>)</a:t>
              </a:r>
            </a:p>
          </p:txBody>
        </p:sp>
        <p:sp>
          <p:nvSpPr>
            <p:cNvPr id="9269" name="Text Box 135"/>
            <p:cNvSpPr txBox="1">
              <a:spLocks noChangeArrowheads="1"/>
            </p:cNvSpPr>
            <p:nvPr/>
          </p:nvSpPr>
          <p:spPr bwMode="auto">
            <a:xfrm>
              <a:off x="1882" y="1838"/>
              <a:ext cx="15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(</a:t>
              </a:r>
              <a:r>
                <a:rPr lang="en-US" altLang="ja-JP" i="1"/>
                <a:t>x</a:t>
              </a:r>
              <a:r>
                <a:rPr lang="en-US" altLang="ja-JP" i="1" baseline="-25000"/>
                <a:t>i</a:t>
              </a:r>
              <a:r>
                <a:rPr lang="en-US" altLang="ja-JP"/>
                <a:t>+1,</a:t>
              </a:r>
              <a:r>
                <a:rPr lang="en-US" altLang="ja-JP" i="1"/>
                <a:t>Round</a:t>
              </a:r>
              <a:r>
                <a:rPr lang="en-US" altLang="ja-JP"/>
                <a:t>(</a:t>
              </a:r>
              <a:r>
                <a:rPr lang="en-US" altLang="ja-JP" i="1"/>
                <a:t>y</a:t>
              </a:r>
              <a:r>
                <a:rPr lang="en-US" altLang="ja-JP" i="1" baseline="-25000"/>
                <a:t>i</a:t>
              </a:r>
              <a:r>
                <a:rPr lang="en-US" altLang="ja-JP"/>
                <a:t>+</a:t>
              </a:r>
              <a:r>
                <a:rPr lang="en-US" altLang="ja-JP" i="1"/>
                <a:t>m</a:t>
              </a:r>
              <a:r>
                <a:rPr lang="en-US" altLang="ja-JP"/>
                <a:t>))</a:t>
              </a:r>
            </a:p>
          </p:txBody>
        </p:sp>
        <p:sp>
          <p:nvSpPr>
            <p:cNvPr id="9270" name="Text Box 136"/>
            <p:cNvSpPr txBox="1">
              <a:spLocks noChangeArrowheads="1"/>
            </p:cNvSpPr>
            <p:nvPr/>
          </p:nvSpPr>
          <p:spPr bwMode="auto">
            <a:xfrm>
              <a:off x="4828" y="1220"/>
              <a:ext cx="9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Desired line</a:t>
              </a:r>
            </a:p>
          </p:txBody>
        </p:sp>
        <p:sp>
          <p:nvSpPr>
            <p:cNvPr id="9271" name="Line 137"/>
            <p:cNvSpPr>
              <a:spLocks noChangeShapeType="1"/>
            </p:cNvSpPr>
            <p:nvPr/>
          </p:nvSpPr>
          <p:spPr bwMode="auto">
            <a:xfrm flipV="1">
              <a:off x="1519" y="3158"/>
              <a:ext cx="136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138"/>
            <p:cNvSpPr>
              <a:spLocks noChangeShapeType="1"/>
            </p:cNvSpPr>
            <p:nvPr/>
          </p:nvSpPr>
          <p:spPr bwMode="auto">
            <a:xfrm>
              <a:off x="1610" y="2659"/>
              <a:ext cx="91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139"/>
            <p:cNvSpPr>
              <a:spLocks noChangeShapeType="1"/>
            </p:cNvSpPr>
            <p:nvPr/>
          </p:nvSpPr>
          <p:spPr bwMode="auto">
            <a:xfrm flipH="1">
              <a:off x="2562" y="2069"/>
              <a:ext cx="137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140"/>
            <p:cNvSpPr>
              <a:spLocks noChangeShapeType="1"/>
            </p:cNvSpPr>
            <p:nvPr/>
          </p:nvSpPr>
          <p:spPr bwMode="auto">
            <a:xfrm flipH="1" flipV="1">
              <a:off x="2517" y="2614"/>
              <a:ext cx="182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221" name="Object 1"/>
          <p:cNvGraphicFramePr>
            <a:graphicFrameLocks noChangeAspect="1"/>
          </p:cNvGraphicFramePr>
          <p:nvPr/>
        </p:nvGraphicFramePr>
        <p:xfrm>
          <a:off x="7296150" y="2282825"/>
          <a:ext cx="15795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Equation" r:id="rId6" imgW="711000" imgH="203040" progId="Equation.3">
                  <p:embed/>
                </p:oleObj>
              </mc:Choice>
              <mc:Fallback>
                <p:oleObj name="Equation" r:id="rId6" imgW="71100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2282825"/>
                        <a:ext cx="15795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The Basic Incremental Algorithm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52600"/>
            <a:ext cx="8532812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Line(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x0,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y0,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x1,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y1, value)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   float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dx = x1-x0,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= y1-y0;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m =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/dx;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8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y = y0;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   for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x = x0; x &lt;= x1; ++x)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WritePixel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(x, round(y), value);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   y += m;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Midpoint Line Algorithm</a:t>
            </a:r>
          </a:p>
        </p:txBody>
      </p:sp>
      <p:grpSp>
        <p:nvGrpSpPr>
          <p:cNvPr id="12291" name="Group 219"/>
          <p:cNvGrpSpPr>
            <a:grpSpLocks/>
          </p:cNvGrpSpPr>
          <p:nvPr/>
        </p:nvGrpSpPr>
        <p:grpSpPr bwMode="auto">
          <a:xfrm>
            <a:off x="111125" y="1785938"/>
            <a:ext cx="5019675" cy="3713162"/>
            <a:chOff x="1249" y="1125"/>
            <a:chExt cx="3162" cy="2339"/>
          </a:xfrm>
        </p:grpSpPr>
        <p:sp>
          <p:nvSpPr>
            <p:cNvPr id="12296" name="Text Box 119"/>
            <p:cNvSpPr txBox="1">
              <a:spLocks noChangeArrowheads="1"/>
            </p:cNvSpPr>
            <p:nvPr/>
          </p:nvSpPr>
          <p:spPr bwMode="auto">
            <a:xfrm>
              <a:off x="2880" y="2069"/>
              <a:ext cx="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/>
                <a:t>NE</a:t>
              </a:r>
            </a:p>
          </p:txBody>
        </p:sp>
        <p:sp>
          <p:nvSpPr>
            <p:cNvPr id="12297" name="Text Box 120"/>
            <p:cNvSpPr txBox="1">
              <a:spLocks noChangeArrowheads="1"/>
            </p:cNvSpPr>
            <p:nvPr/>
          </p:nvSpPr>
          <p:spPr bwMode="auto">
            <a:xfrm>
              <a:off x="2915" y="261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/>
                <a:t>M</a:t>
              </a:r>
            </a:p>
          </p:txBody>
        </p:sp>
        <p:sp>
          <p:nvSpPr>
            <p:cNvPr id="12298" name="Text Box 121"/>
            <p:cNvSpPr txBox="1">
              <a:spLocks noChangeArrowheads="1"/>
            </p:cNvSpPr>
            <p:nvPr/>
          </p:nvSpPr>
          <p:spPr bwMode="auto">
            <a:xfrm>
              <a:off x="2945" y="2886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/>
                <a:t>E</a:t>
              </a:r>
            </a:p>
          </p:txBody>
        </p:sp>
        <p:sp>
          <p:nvSpPr>
            <p:cNvPr id="12299" name="Text Box 122"/>
            <p:cNvSpPr txBox="1">
              <a:spLocks noChangeArrowheads="1"/>
            </p:cNvSpPr>
            <p:nvPr/>
          </p:nvSpPr>
          <p:spPr bwMode="auto">
            <a:xfrm>
              <a:off x="2651" y="2387"/>
              <a:ext cx="2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/>
                <a:t>Q</a:t>
              </a:r>
            </a:p>
          </p:txBody>
        </p:sp>
        <p:sp>
          <p:nvSpPr>
            <p:cNvPr id="12300" name="Text Box 123"/>
            <p:cNvSpPr txBox="1">
              <a:spLocks noChangeArrowheads="1"/>
            </p:cNvSpPr>
            <p:nvPr/>
          </p:nvSpPr>
          <p:spPr bwMode="auto">
            <a:xfrm>
              <a:off x="1249" y="3067"/>
              <a:ext cx="7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/>
                <a:t>P</a:t>
              </a:r>
              <a:r>
                <a:rPr lang="en-US" altLang="ja-JP"/>
                <a:t>=(</a:t>
              </a:r>
              <a:r>
                <a:rPr lang="en-US" altLang="ja-JP" i="1"/>
                <a:t>x</a:t>
              </a:r>
              <a:r>
                <a:rPr lang="en-US" altLang="ja-JP" i="1" baseline="-25000"/>
                <a:t>P</a:t>
              </a:r>
              <a:r>
                <a:rPr lang="en-US" altLang="ja-JP"/>
                <a:t>,</a:t>
              </a:r>
              <a:r>
                <a:rPr lang="en-US" altLang="ja-JP" i="1"/>
                <a:t>y</a:t>
              </a:r>
              <a:r>
                <a:rPr lang="en-US" altLang="ja-JP" i="1" baseline="-25000"/>
                <a:t>P</a:t>
              </a:r>
              <a:r>
                <a:rPr lang="en-US" altLang="ja-JP"/>
                <a:t>)</a:t>
              </a:r>
            </a:p>
          </p:txBody>
        </p:sp>
        <p:sp>
          <p:nvSpPr>
            <p:cNvPr id="12301" name="Line 127"/>
            <p:cNvSpPr>
              <a:spLocks noChangeShapeType="1"/>
            </p:cNvSpPr>
            <p:nvPr/>
          </p:nvSpPr>
          <p:spPr bwMode="auto">
            <a:xfrm>
              <a:off x="1676" y="3099"/>
              <a:ext cx="24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28"/>
            <p:cNvSpPr>
              <a:spLocks noChangeShapeType="1"/>
            </p:cNvSpPr>
            <p:nvPr/>
          </p:nvSpPr>
          <p:spPr bwMode="auto">
            <a:xfrm>
              <a:off x="1676" y="2333"/>
              <a:ext cx="24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129"/>
            <p:cNvSpPr>
              <a:spLocks noChangeShapeType="1"/>
            </p:cNvSpPr>
            <p:nvPr/>
          </p:nvSpPr>
          <p:spPr bwMode="auto">
            <a:xfrm>
              <a:off x="1676" y="1568"/>
              <a:ext cx="24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30"/>
            <p:cNvSpPr>
              <a:spLocks noChangeShapeType="1"/>
            </p:cNvSpPr>
            <p:nvPr/>
          </p:nvSpPr>
          <p:spPr bwMode="auto">
            <a:xfrm flipV="1">
              <a:off x="2884" y="1125"/>
              <a:ext cx="1" cy="23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31"/>
            <p:cNvSpPr>
              <a:spLocks noChangeShapeType="1"/>
            </p:cNvSpPr>
            <p:nvPr/>
          </p:nvSpPr>
          <p:spPr bwMode="auto">
            <a:xfrm flipV="1">
              <a:off x="3650" y="1125"/>
              <a:ext cx="1" cy="23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32"/>
            <p:cNvSpPr>
              <a:spLocks noChangeShapeType="1"/>
            </p:cNvSpPr>
            <p:nvPr/>
          </p:nvSpPr>
          <p:spPr bwMode="auto">
            <a:xfrm flipV="1">
              <a:off x="2119" y="1125"/>
              <a:ext cx="1" cy="23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33"/>
            <p:cNvSpPr>
              <a:spLocks/>
            </p:cNvSpPr>
            <p:nvPr/>
          </p:nvSpPr>
          <p:spPr bwMode="auto">
            <a:xfrm>
              <a:off x="2788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134"/>
            <p:cNvSpPr>
              <a:spLocks/>
            </p:cNvSpPr>
            <p:nvPr/>
          </p:nvSpPr>
          <p:spPr bwMode="auto">
            <a:xfrm>
              <a:off x="2788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135"/>
            <p:cNvSpPr>
              <a:spLocks/>
            </p:cNvSpPr>
            <p:nvPr/>
          </p:nvSpPr>
          <p:spPr bwMode="auto">
            <a:xfrm>
              <a:off x="3553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36"/>
            <p:cNvSpPr>
              <a:spLocks/>
            </p:cNvSpPr>
            <p:nvPr/>
          </p:nvSpPr>
          <p:spPr bwMode="auto">
            <a:xfrm>
              <a:off x="3553" y="2237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137"/>
            <p:cNvSpPr>
              <a:spLocks/>
            </p:cNvSpPr>
            <p:nvPr/>
          </p:nvSpPr>
          <p:spPr bwMode="auto">
            <a:xfrm>
              <a:off x="3553" y="147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138"/>
            <p:cNvSpPr>
              <a:spLocks/>
            </p:cNvSpPr>
            <p:nvPr/>
          </p:nvSpPr>
          <p:spPr bwMode="auto">
            <a:xfrm>
              <a:off x="3553" y="147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139"/>
            <p:cNvSpPr>
              <a:spLocks/>
            </p:cNvSpPr>
            <p:nvPr/>
          </p:nvSpPr>
          <p:spPr bwMode="auto">
            <a:xfrm>
              <a:off x="2788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140"/>
            <p:cNvSpPr>
              <a:spLocks/>
            </p:cNvSpPr>
            <p:nvPr/>
          </p:nvSpPr>
          <p:spPr bwMode="auto">
            <a:xfrm>
              <a:off x="2788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141"/>
            <p:cNvSpPr>
              <a:spLocks/>
            </p:cNvSpPr>
            <p:nvPr/>
          </p:nvSpPr>
          <p:spPr bwMode="auto">
            <a:xfrm>
              <a:off x="355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142"/>
            <p:cNvSpPr>
              <a:spLocks/>
            </p:cNvSpPr>
            <p:nvPr/>
          </p:nvSpPr>
          <p:spPr bwMode="auto">
            <a:xfrm>
              <a:off x="355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143"/>
            <p:cNvSpPr>
              <a:spLocks/>
            </p:cNvSpPr>
            <p:nvPr/>
          </p:nvSpPr>
          <p:spPr bwMode="auto">
            <a:xfrm>
              <a:off x="202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144"/>
            <p:cNvSpPr>
              <a:spLocks/>
            </p:cNvSpPr>
            <p:nvPr/>
          </p:nvSpPr>
          <p:spPr bwMode="auto">
            <a:xfrm>
              <a:off x="2023" y="3002"/>
              <a:ext cx="185" cy="185"/>
            </a:xfrm>
            <a:custGeom>
              <a:avLst/>
              <a:gdLst>
                <a:gd name="T0" fmla="*/ 0 w 185"/>
                <a:gd name="T1" fmla="*/ 93 h 185"/>
                <a:gd name="T2" fmla="*/ 8 w 185"/>
                <a:gd name="T3" fmla="*/ 56 h 185"/>
                <a:gd name="T4" fmla="*/ 26 w 185"/>
                <a:gd name="T5" fmla="*/ 26 h 185"/>
                <a:gd name="T6" fmla="*/ 56 w 185"/>
                <a:gd name="T7" fmla="*/ 8 h 185"/>
                <a:gd name="T8" fmla="*/ 93 w 185"/>
                <a:gd name="T9" fmla="*/ 0 h 185"/>
                <a:gd name="T10" fmla="*/ 130 w 185"/>
                <a:gd name="T11" fmla="*/ 8 h 185"/>
                <a:gd name="T12" fmla="*/ 159 w 185"/>
                <a:gd name="T13" fmla="*/ 26 h 185"/>
                <a:gd name="T14" fmla="*/ 178 w 185"/>
                <a:gd name="T15" fmla="*/ 56 h 185"/>
                <a:gd name="T16" fmla="*/ 185 w 185"/>
                <a:gd name="T17" fmla="*/ 93 h 185"/>
                <a:gd name="T18" fmla="*/ 178 w 185"/>
                <a:gd name="T19" fmla="*/ 130 h 185"/>
                <a:gd name="T20" fmla="*/ 159 w 185"/>
                <a:gd name="T21" fmla="*/ 159 h 185"/>
                <a:gd name="T22" fmla="*/ 130 w 185"/>
                <a:gd name="T23" fmla="*/ 178 h 185"/>
                <a:gd name="T24" fmla="*/ 93 w 185"/>
                <a:gd name="T25" fmla="*/ 185 h 185"/>
                <a:gd name="T26" fmla="*/ 56 w 185"/>
                <a:gd name="T27" fmla="*/ 178 h 185"/>
                <a:gd name="T28" fmla="*/ 26 w 185"/>
                <a:gd name="T29" fmla="*/ 159 h 185"/>
                <a:gd name="T30" fmla="*/ 8 w 185"/>
                <a:gd name="T31" fmla="*/ 130 h 185"/>
                <a:gd name="T32" fmla="*/ 0 w 185"/>
                <a:gd name="T33" fmla="*/ 9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185">
                  <a:moveTo>
                    <a:pt x="0" y="93"/>
                  </a:moveTo>
                  <a:lnTo>
                    <a:pt x="8" y="56"/>
                  </a:lnTo>
                  <a:lnTo>
                    <a:pt x="26" y="26"/>
                  </a:lnTo>
                  <a:lnTo>
                    <a:pt x="56" y="8"/>
                  </a:lnTo>
                  <a:lnTo>
                    <a:pt x="93" y="0"/>
                  </a:lnTo>
                  <a:lnTo>
                    <a:pt x="130" y="8"/>
                  </a:lnTo>
                  <a:lnTo>
                    <a:pt x="159" y="26"/>
                  </a:lnTo>
                  <a:lnTo>
                    <a:pt x="178" y="56"/>
                  </a:lnTo>
                  <a:lnTo>
                    <a:pt x="185" y="93"/>
                  </a:lnTo>
                  <a:lnTo>
                    <a:pt x="178" y="130"/>
                  </a:lnTo>
                  <a:lnTo>
                    <a:pt x="159" y="159"/>
                  </a:lnTo>
                  <a:lnTo>
                    <a:pt x="130" y="178"/>
                  </a:lnTo>
                  <a:lnTo>
                    <a:pt x="93" y="185"/>
                  </a:lnTo>
                  <a:lnTo>
                    <a:pt x="56" y="178"/>
                  </a:lnTo>
                  <a:lnTo>
                    <a:pt x="26" y="159"/>
                  </a:lnTo>
                  <a:lnTo>
                    <a:pt x="8" y="130"/>
                  </a:lnTo>
                  <a:lnTo>
                    <a:pt x="0" y="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148"/>
            <p:cNvSpPr>
              <a:spLocks noChangeShapeType="1"/>
            </p:cNvSpPr>
            <p:nvPr/>
          </p:nvSpPr>
          <p:spPr bwMode="auto">
            <a:xfrm>
              <a:off x="2818" y="2714"/>
              <a:ext cx="1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149"/>
            <p:cNvSpPr>
              <a:spLocks noChangeShapeType="1"/>
            </p:cNvSpPr>
            <p:nvPr/>
          </p:nvSpPr>
          <p:spPr bwMode="auto">
            <a:xfrm>
              <a:off x="3583" y="2714"/>
              <a:ext cx="1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50"/>
            <p:cNvSpPr>
              <a:spLocks noChangeShapeType="1"/>
            </p:cNvSpPr>
            <p:nvPr/>
          </p:nvSpPr>
          <p:spPr bwMode="auto">
            <a:xfrm>
              <a:off x="3583" y="1949"/>
              <a:ext cx="1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152"/>
            <p:cNvSpPr>
              <a:spLocks noChangeShapeType="1"/>
            </p:cNvSpPr>
            <p:nvPr/>
          </p:nvSpPr>
          <p:spPr bwMode="auto">
            <a:xfrm flipV="1">
              <a:off x="1665" y="2234"/>
              <a:ext cx="2746" cy="67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153"/>
            <p:cNvSpPr>
              <a:spLocks/>
            </p:cNvSpPr>
            <p:nvPr/>
          </p:nvSpPr>
          <p:spPr bwMode="auto">
            <a:xfrm>
              <a:off x="2855" y="2577"/>
              <a:ext cx="59" cy="60"/>
            </a:xfrm>
            <a:custGeom>
              <a:avLst/>
              <a:gdLst>
                <a:gd name="T0" fmla="*/ 0 w 59"/>
                <a:gd name="T1" fmla="*/ 30 h 60"/>
                <a:gd name="T2" fmla="*/ 4 w 59"/>
                <a:gd name="T3" fmla="*/ 19 h 60"/>
                <a:gd name="T4" fmla="*/ 7 w 59"/>
                <a:gd name="T5" fmla="*/ 8 h 60"/>
                <a:gd name="T6" fmla="*/ 18 w 59"/>
                <a:gd name="T7" fmla="*/ 4 h 60"/>
                <a:gd name="T8" fmla="*/ 29 w 59"/>
                <a:gd name="T9" fmla="*/ 0 h 60"/>
                <a:gd name="T10" fmla="*/ 40 w 59"/>
                <a:gd name="T11" fmla="*/ 4 h 60"/>
                <a:gd name="T12" fmla="*/ 52 w 59"/>
                <a:gd name="T13" fmla="*/ 8 h 60"/>
                <a:gd name="T14" fmla="*/ 55 w 59"/>
                <a:gd name="T15" fmla="*/ 19 h 60"/>
                <a:gd name="T16" fmla="*/ 59 w 59"/>
                <a:gd name="T17" fmla="*/ 30 h 60"/>
                <a:gd name="T18" fmla="*/ 55 w 59"/>
                <a:gd name="T19" fmla="*/ 41 h 60"/>
                <a:gd name="T20" fmla="*/ 52 w 59"/>
                <a:gd name="T21" fmla="*/ 52 h 60"/>
                <a:gd name="T22" fmla="*/ 40 w 59"/>
                <a:gd name="T23" fmla="*/ 56 h 60"/>
                <a:gd name="T24" fmla="*/ 29 w 59"/>
                <a:gd name="T25" fmla="*/ 60 h 60"/>
                <a:gd name="T26" fmla="*/ 18 w 59"/>
                <a:gd name="T27" fmla="*/ 56 h 60"/>
                <a:gd name="T28" fmla="*/ 7 w 59"/>
                <a:gd name="T29" fmla="*/ 52 h 60"/>
                <a:gd name="T30" fmla="*/ 4 w 59"/>
                <a:gd name="T31" fmla="*/ 41 h 60"/>
                <a:gd name="T32" fmla="*/ 0 w 59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60">
                  <a:moveTo>
                    <a:pt x="0" y="30"/>
                  </a:moveTo>
                  <a:lnTo>
                    <a:pt x="4" y="19"/>
                  </a:lnTo>
                  <a:lnTo>
                    <a:pt x="7" y="8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0" y="4"/>
                  </a:lnTo>
                  <a:lnTo>
                    <a:pt x="52" y="8"/>
                  </a:lnTo>
                  <a:lnTo>
                    <a:pt x="55" y="19"/>
                  </a:lnTo>
                  <a:lnTo>
                    <a:pt x="59" y="30"/>
                  </a:lnTo>
                  <a:lnTo>
                    <a:pt x="55" y="41"/>
                  </a:lnTo>
                  <a:lnTo>
                    <a:pt x="52" y="52"/>
                  </a:lnTo>
                  <a:lnTo>
                    <a:pt x="40" y="56"/>
                  </a:lnTo>
                  <a:lnTo>
                    <a:pt x="29" y="60"/>
                  </a:lnTo>
                  <a:lnTo>
                    <a:pt x="18" y="56"/>
                  </a:lnTo>
                  <a:lnTo>
                    <a:pt x="7" y="52"/>
                  </a:lnTo>
                  <a:lnTo>
                    <a:pt x="4" y="4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154"/>
            <p:cNvSpPr>
              <a:spLocks/>
            </p:cNvSpPr>
            <p:nvPr/>
          </p:nvSpPr>
          <p:spPr bwMode="auto">
            <a:xfrm>
              <a:off x="2855" y="2577"/>
              <a:ext cx="59" cy="60"/>
            </a:xfrm>
            <a:custGeom>
              <a:avLst/>
              <a:gdLst>
                <a:gd name="T0" fmla="*/ 0 w 59"/>
                <a:gd name="T1" fmla="*/ 30 h 60"/>
                <a:gd name="T2" fmla="*/ 4 w 59"/>
                <a:gd name="T3" fmla="*/ 19 h 60"/>
                <a:gd name="T4" fmla="*/ 7 w 59"/>
                <a:gd name="T5" fmla="*/ 8 h 60"/>
                <a:gd name="T6" fmla="*/ 18 w 59"/>
                <a:gd name="T7" fmla="*/ 4 h 60"/>
                <a:gd name="T8" fmla="*/ 29 w 59"/>
                <a:gd name="T9" fmla="*/ 0 h 60"/>
                <a:gd name="T10" fmla="*/ 40 w 59"/>
                <a:gd name="T11" fmla="*/ 4 h 60"/>
                <a:gd name="T12" fmla="*/ 52 w 59"/>
                <a:gd name="T13" fmla="*/ 8 h 60"/>
                <a:gd name="T14" fmla="*/ 55 w 59"/>
                <a:gd name="T15" fmla="*/ 19 h 60"/>
                <a:gd name="T16" fmla="*/ 59 w 59"/>
                <a:gd name="T17" fmla="*/ 30 h 60"/>
                <a:gd name="T18" fmla="*/ 55 w 59"/>
                <a:gd name="T19" fmla="*/ 41 h 60"/>
                <a:gd name="T20" fmla="*/ 52 w 59"/>
                <a:gd name="T21" fmla="*/ 52 h 60"/>
                <a:gd name="T22" fmla="*/ 40 w 59"/>
                <a:gd name="T23" fmla="*/ 56 h 60"/>
                <a:gd name="T24" fmla="*/ 29 w 59"/>
                <a:gd name="T25" fmla="*/ 60 h 60"/>
                <a:gd name="T26" fmla="*/ 18 w 59"/>
                <a:gd name="T27" fmla="*/ 56 h 60"/>
                <a:gd name="T28" fmla="*/ 7 w 59"/>
                <a:gd name="T29" fmla="*/ 52 h 60"/>
                <a:gd name="T30" fmla="*/ 4 w 59"/>
                <a:gd name="T31" fmla="*/ 41 h 60"/>
                <a:gd name="T32" fmla="*/ 0 w 59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60">
                  <a:moveTo>
                    <a:pt x="0" y="30"/>
                  </a:moveTo>
                  <a:lnTo>
                    <a:pt x="4" y="19"/>
                  </a:lnTo>
                  <a:lnTo>
                    <a:pt x="7" y="8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0" y="4"/>
                  </a:lnTo>
                  <a:lnTo>
                    <a:pt x="52" y="8"/>
                  </a:lnTo>
                  <a:lnTo>
                    <a:pt x="55" y="19"/>
                  </a:lnTo>
                  <a:lnTo>
                    <a:pt x="59" y="30"/>
                  </a:lnTo>
                  <a:lnTo>
                    <a:pt x="55" y="41"/>
                  </a:lnTo>
                  <a:lnTo>
                    <a:pt x="52" y="52"/>
                  </a:lnTo>
                  <a:lnTo>
                    <a:pt x="40" y="56"/>
                  </a:lnTo>
                  <a:lnTo>
                    <a:pt x="29" y="60"/>
                  </a:lnTo>
                  <a:lnTo>
                    <a:pt x="18" y="56"/>
                  </a:lnTo>
                  <a:lnTo>
                    <a:pt x="7" y="52"/>
                  </a:lnTo>
                  <a:lnTo>
                    <a:pt x="4" y="41"/>
                  </a:lnTo>
                  <a:lnTo>
                    <a:pt x="0" y="3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292" name="Object 220"/>
          <p:cNvGraphicFramePr>
            <a:graphicFrameLocks noGrp="1" noChangeAspect="1"/>
          </p:cNvGraphicFramePr>
          <p:nvPr>
            <p:ph sz="half" idx="1"/>
          </p:nvPr>
        </p:nvGraphicFramePr>
        <p:xfrm>
          <a:off x="6526213" y="5299075"/>
          <a:ext cx="4175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13" y="5299075"/>
                        <a:ext cx="41751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"/>
          <p:cNvGraphicFramePr>
            <a:graphicFrameLocks noChangeAspect="1"/>
          </p:cNvGraphicFramePr>
          <p:nvPr/>
        </p:nvGraphicFramePr>
        <p:xfrm>
          <a:off x="4284663" y="3933825"/>
          <a:ext cx="45450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0" name="Equation" r:id="rId6" imgW="2273040" imgH="685800" progId="Equation.3">
                  <p:embed/>
                </p:oleObj>
              </mc:Choice>
              <mc:Fallback>
                <p:oleObj name="Equation" r:id="rId6" imgW="2273040" imgH="685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933825"/>
                        <a:ext cx="4545012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3"/>
          <p:cNvGraphicFramePr>
            <a:graphicFrameLocks noChangeAspect="1"/>
          </p:cNvGraphicFramePr>
          <p:nvPr/>
        </p:nvGraphicFramePr>
        <p:xfrm>
          <a:off x="5297488" y="3016250"/>
          <a:ext cx="274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1" name="Equation" r:id="rId8" imgW="1371600" imgH="393700" progId="Equation.3">
                  <p:embed/>
                </p:oleObj>
              </mc:Choice>
              <mc:Fallback>
                <p:oleObj name="Equation" r:id="rId8" imgW="13716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3016250"/>
                        <a:ext cx="2743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4"/>
          <p:cNvGraphicFramePr>
            <a:graphicFrameLocks noChangeAspect="1"/>
          </p:cNvGraphicFramePr>
          <p:nvPr/>
        </p:nvGraphicFramePr>
        <p:xfrm>
          <a:off x="4732338" y="5316538"/>
          <a:ext cx="365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2" name="Equation" r:id="rId10" imgW="1828800" imgH="393480" progId="Equation.3">
                  <p:embed/>
                </p:oleObj>
              </mc:Choice>
              <mc:Fallback>
                <p:oleObj name="Equation" r:id="rId10" imgW="18288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5316538"/>
                        <a:ext cx="3657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2079</TotalTime>
  <Words>1168</Words>
  <Application>Microsoft Office PowerPoint</Application>
  <PresentationFormat>On-screen Show (4:3)</PresentationFormat>
  <Paragraphs>365</Paragraphs>
  <Slides>33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Profile</vt:lpstr>
      <vt:lpstr>Equation</vt:lpstr>
      <vt:lpstr>Computer Graphics</vt:lpstr>
      <vt:lpstr>Basic Raster Graphics Algorithms for Drawing 2D Primitives</vt:lpstr>
      <vt:lpstr>Architecture of a Raster Display</vt:lpstr>
      <vt:lpstr>Definitions</vt:lpstr>
      <vt:lpstr>Definitions</vt:lpstr>
      <vt:lpstr>Scan Converting Lines</vt:lpstr>
      <vt:lpstr>The Basic Incremental Algorithm</vt:lpstr>
      <vt:lpstr>The Basic Incremental Algorithm</vt:lpstr>
      <vt:lpstr>Midpoint Line Algorithm</vt:lpstr>
      <vt:lpstr>Midpoint Line Algorithm</vt:lpstr>
      <vt:lpstr>Midpoint Line Algorithm</vt:lpstr>
      <vt:lpstr>Faster Line Algorithms?</vt:lpstr>
      <vt:lpstr>Extremely Fast Line algorithm</vt:lpstr>
      <vt:lpstr>Filling Rectangles</vt:lpstr>
      <vt:lpstr>Filling Polygons</vt:lpstr>
      <vt:lpstr>Filling Polygons</vt:lpstr>
      <vt:lpstr>Filling Polygons</vt:lpstr>
      <vt:lpstr>Some Issues</vt:lpstr>
      <vt:lpstr>Clipping Lines</vt:lpstr>
      <vt:lpstr>The Cohen-Sutherland Line-Clipping Algorithm</vt:lpstr>
      <vt:lpstr>The Cohen-Sutherland Line-Clipping Algorithm</vt:lpstr>
      <vt:lpstr>Clipping Polygons</vt:lpstr>
      <vt:lpstr>The Sutherland-Hodgman Polygon-Clipping Algorithm</vt:lpstr>
      <vt:lpstr>Antialiasing</vt:lpstr>
      <vt:lpstr>Jagged Edges</vt:lpstr>
      <vt:lpstr>Unweighted Area Sampling</vt:lpstr>
      <vt:lpstr>Unweighted Area Sampling</vt:lpstr>
      <vt:lpstr>Xiaolin Wu's line algorithm</vt:lpstr>
      <vt:lpstr>Xiaolin Wu's line algorithm</vt:lpstr>
      <vt:lpstr>Subpixel rendering</vt:lpstr>
      <vt:lpstr>Aliasing</vt:lpstr>
      <vt:lpstr>Nyquist–Shannon sampling theorem</vt:lpstr>
      <vt:lpstr>Full-Screen Anti-Aliasing (FSAA)</vt:lpstr>
    </vt:vector>
  </TitlesOfParts>
  <Company>University of Tokyo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Robin Bing-Yu Chen</dc:creator>
  <cp:lastModifiedBy>Tz-Huan Huang</cp:lastModifiedBy>
  <cp:revision>254</cp:revision>
  <dcterms:created xsi:type="dcterms:W3CDTF">2003-09-05T14:57:13Z</dcterms:created>
  <dcterms:modified xsi:type="dcterms:W3CDTF">2010-11-03T17:36:19Z</dcterms:modified>
</cp:coreProperties>
</file>