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99" r:id="rId1"/>
  </p:sldMasterIdLst>
  <p:notesMasterIdLst>
    <p:notesMasterId r:id="rId84"/>
  </p:notesMasterIdLst>
  <p:sldIdLst>
    <p:sldId id="256" r:id="rId2"/>
    <p:sldId id="257" r:id="rId3"/>
    <p:sldId id="258" r:id="rId4"/>
    <p:sldId id="259" r:id="rId5"/>
    <p:sldId id="260" r:id="rId6"/>
    <p:sldId id="328" r:id="rId7"/>
    <p:sldId id="262" r:id="rId8"/>
    <p:sldId id="263" r:id="rId9"/>
    <p:sldId id="261" r:id="rId10"/>
    <p:sldId id="264" r:id="rId11"/>
    <p:sldId id="338" r:id="rId12"/>
    <p:sldId id="339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5" r:id="rId32"/>
    <p:sldId id="284" r:id="rId33"/>
    <p:sldId id="283" r:id="rId34"/>
    <p:sldId id="336" r:id="rId35"/>
    <p:sldId id="335" r:id="rId36"/>
    <p:sldId id="334" r:id="rId37"/>
    <p:sldId id="286" r:id="rId38"/>
    <p:sldId id="287" r:id="rId39"/>
    <p:sldId id="288" r:id="rId40"/>
    <p:sldId id="289" r:id="rId41"/>
    <p:sldId id="332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333" r:id="rId52"/>
    <p:sldId id="299" r:id="rId53"/>
    <p:sldId id="300" r:id="rId54"/>
    <p:sldId id="301" r:id="rId55"/>
    <p:sldId id="302" r:id="rId56"/>
    <p:sldId id="303" r:id="rId57"/>
    <p:sldId id="305" r:id="rId58"/>
    <p:sldId id="306" r:id="rId59"/>
    <p:sldId id="307" r:id="rId60"/>
    <p:sldId id="308" r:id="rId61"/>
    <p:sldId id="309" r:id="rId62"/>
    <p:sldId id="310" r:id="rId63"/>
    <p:sldId id="331" r:id="rId64"/>
    <p:sldId id="337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24" r:id="rId79"/>
    <p:sldId id="330" r:id="rId80"/>
    <p:sldId id="325" r:id="rId81"/>
    <p:sldId id="326" r:id="rId82"/>
    <p:sldId id="327" r:id="rId83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CCCCCC"/>
    <a:srgbClr val="959595"/>
    <a:srgbClr val="CECECE"/>
    <a:srgbClr val="A7A7A7"/>
    <a:srgbClr val="898989"/>
    <a:srgbClr val="7E7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67" autoAdjust="0"/>
    <p:restoredTop sz="94660"/>
  </p:normalViewPr>
  <p:slideViewPr>
    <p:cSldViewPr>
      <p:cViewPr varScale="1">
        <p:scale>
          <a:sx n="69" d="100"/>
          <a:sy n="69" d="100"/>
        </p:scale>
        <p:origin x="-30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343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43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830A3C9-0D46-4969-AACE-E050F9F9FCA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20121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E68ED436-A9F8-4516-AE0A-6B17CB2B786D}" type="slidenum">
              <a:rPr lang="en-US" altLang="ja-JP" smtClean="0">
                <a:latin typeface="Arial" charset="0"/>
              </a:rPr>
              <a:pPr eaLnBrk="1" hangingPunct="1"/>
              <a:t>0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365FBFFC-989A-4DB2-8C8E-139B98907F9E}" type="slidenum">
              <a:rPr lang="en-US" altLang="ja-JP" smtClean="0">
                <a:latin typeface="Arial" charset="0"/>
              </a:rPr>
              <a:pPr eaLnBrk="1" hangingPunct="1"/>
              <a:t>9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B6372B29-1919-41A0-AF4C-F4BBC2BBC311}" type="slidenum">
              <a:rPr lang="en-US" altLang="ja-JP" smtClean="0">
                <a:latin typeface="Arial" charset="0"/>
              </a:rPr>
              <a:pPr eaLnBrk="1" hangingPunct="1"/>
              <a:t>12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155311F7-AA42-4F4C-9A6E-699FB15DB85D}" type="slidenum">
              <a:rPr lang="en-US" altLang="ja-JP" smtClean="0">
                <a:latin typeface="Arial" charset="0"/>
              </a:rPr>
              <a:pPr eaLnBrk="1" hangingPunct="1"/>
              <a:t>13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C87CA22F-B1F1-47F2-8167-E9C010E3BF32}" type="slidenum">
              <a:rPr lang="en-US" altLang="ja-JP" smtClean="0">
                <a:latin typeface="Arial" charset="0"/>
              </a:rPr>
              <a:pPr eaLnBrk="1" hangingPunct="1"/>
              <a:t>14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4988"/>
            <a:ext cx="5032375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D9AC75B0-8D7E-48FC-A610-A9681639550D}" type="slidenum">
              <a:rPr lang="en-US" altLang="ja-JP" smtClean="0">
                <a:latin typeface="Arial" charset="0"/>
              </a:rPr>
              <a:pPr eaLnBrk="1" hangingPunct="1"/>
              <a:t>15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DE36EA34-F6D9-478C-9DC0-8E774E2F77CC}" type="slidenum">
              <a:rPr lang="en-US" altLang="ja-JP" smtClean="0">
                <a:latin typeface="Arial" charset="0"/>
              </a:rPr>
              <a:pPr eaLnBrk="1" hangingPunct="1"/>
              <a:t>16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9D758EDB-1347-4ADC-BBEA-D812DB57EB60}" type="slidenum">
              <a:rPr lang="en-US" altLang="ja-JP" smtClean="0">
                <a:latin typeface="Arial" charset="0"/>
              </a:rPr>
              <a:pPr eaLnBrk="1" hangingPunct="1"/>
              <a:t>17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37D08AE1-876F-4AB8-AB40-5CEB620295C3}" type="slidenum">
              <a:rPr lang="en-US" altLang="ja-JP" smtClean="0">
                <a:latin typeface="Arial" charset="0"/>
              </a:rPr>
              <a:pPr eaLnBrk="1" hangingPunct="1"/>
              <a:t>18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A29D76AD-9CB4-40A4-9F2B-CDB6024DAED8}" type="slidenum">
              <a:rPr lang="en-US" altLang="ja-JP" smtClean="0">
                <a:latin typeface="Arial" charset="0"/>
              </a:rPr>
              <a:pPr eaLnBrk="1" hangingPunct="1"/>
              <a:t>19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2CA00CB0-2A57-4A96-8ACF-0F8A8192A2DE}" type="slidenum">
              <a:rPr lang="en-US" altLang="ja-JP" smtClean="0">
                <a:latin typeface="Arial" charset="0"/>
              </a:rPr>
              <a:pPr eaLnBrk="1" hangingPunct="1"/>
              <a:t>20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EEF7DAD8-7679-4E4D-A278-DAA2DA4326E2}" type="slidenum">
              <a:rPr lang="en-US" altLang="ja-JP" smtClean="0">
                <a:latin typeface="Arial" charset="0"/>
              </a:rPr>
              <a:pPr eaLnBrk="1" hangingPunct="1"/>
              <a:t>1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D8CDB1A0-79CF-4BE7-9531-C52033BC6EDE}" type="slidenum">
              <a:rPr lang="en-US" altLang="ja-JP" smtClean="0">
                <a:latin typeface="Arial" charset="0"/>
              </a:rPr>
              <a:pPr eaLnBrk="1" hangingPunct="1"/>
              <a:t>21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FAD71117-AC21-49F2-9CBB-6BAF0BBDE8E0}" type="slidenum">
              <a:rPr lang="en-US" altLang="ja-JP" smtClean="0">
                <a:latin typeface="Arial" charset="0"/>
              </a:rPr>
              <a:pPr eaLnBrk="1" hangingPunct="1"/>
              <a:t>22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B8154456-8EA7-4751-B3D9-13F07201A8B9}" type="slidenum">
              <a:rPr lang="en-US" altLang="ja-JP" smtClean="0">
                <a:latin typeface="Arial" charset="0"/>
              </a:rPr>
              <a:pPr eaLnBrk="1" hangingPunct="1"/>
              <a:t>23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5A0D81E5-D69E-4051-8D3B-761FECBC1FDE}" type="slidenum">
              <a:rPr lang="en-US" altLang="ja-JP" smtClean="0">
                <a:latin typeface="Arial" charset="0"/>
              </a:rPr>
              <a:pPr eaLnBrk="1" hangingPunct="1"/>
              <a:t>24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BAA36AA8-36E4-4B4A-B61B-808390C90C2B}" type="slidenum">
              <a:rPr lang="en-US" altLang="ja-JP" smtClean="0">
                <a:latin typeface="Arial" charset="0"/>
              </a:rPr>
              <a:pPr eaLnBrk="1" hangingPunct="1"/>
              <a:t>25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489AE749-F781-4588-B047-B500D31F05E1}" type="slidenum">
              <a:rPr lang="en-US" altLang="ja-JP" smtClean="0">
                <a:latin typeface="Arial" charset="0"/>
              </a:rPr>
              <a:pPr eaLnBrk="1" hangingPunct="1"/>
              <a:t>26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4E204854-C432-4FB6-9F59-AD1A7EA03779}" type="slidenum">
              <a:rPr lang="en-US" altLang="ja-JP" smtClean="0">
                <a:latin typeface="Arial" charset="0"/>
              </a:rPr>
              <a:pPr eaLnBrk="1" hangingPunct="1"/>
              <a:t>27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777018AB-C149-4164-8EB5-EAEA38D14682}" type="slidenum">
              <a:rPr lang="en-US" altLang="ja-JP" smtClean="0">
                <a:latin typeface="Arial" charset="0"/>
              </a:rPr>
              <a:pPr eaLnBrk="1" hangingPunct="1"/>
              <a:t>28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EE9FF3CA-FA69-4E2C-8A18-C9D8EB753108}" type="slidenum">
              <a:rPr lang="en-US" altLang="ja-JP" smtClean="0">
                <a:latin typeface="Arial" charset="0"/>
              </a:rPr>
              <a:pPr eaLnBrk="1" hangingPunct="1"/>
              <a:t>29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F1059A76-FFAF-41B4-99B9-834CA70B48B6}" type="slidenum">
              <a:rPr lang="en-US" altLang="ja-JP" smtClean="0">
                <a:latin typeface="Arial" charset="0"/>
              </a:rPr>
              <a:pPr eaLnBrk="1" hangingPunct="1"/>
              <a:t>30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70909C4A-EB96-452E-94B5-E91F6877DB0E}" type="slidenum">
              <a:rPr lang="en-US" altLang="ja-JP" smtClean="0">
                <a:latin typeface="Arial" charset="0"/>
              </a:rPr>
              <a:pPr eaLnBrk="1" hangingPunct="1"/>
              <a:t>2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E0301F77-DE1D-4A9B-AB16-377A75AD30E4}" type="slidenum">
              <a:rPr lang="en-US" altLang="ja-JP" smtClean="0">
                <a:latin typeface="Arial" charset="0"/>
              </a:rPr>
              <a:pPr eaLnBrk="1" hangingPunct="1"/>
              <a:t>31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2381A292-392E-453B-B008-4695233DABA8}" type="slidenum">
              <a:rPr lang="en-US" altLang="ja-JP" smtClean="0">
                <a:latin typeface="Arial" charset="0"/>
              </a:rPr>
              <a:pPr eaLnBrk="1" hangingPunct="1"/>
              <a:t>32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4A673614-D17C-49AF-AA6D-7A3DAB966EE1}" type="slidenum">
              <a:rPr lang="en-US" altLang="ja-JP" smtClean="0">
                <a:latin typeface="Arial" charset="0"/>
              </a:rPr>
              <a:pPr eaLnBrk="1" hangingPunct="1"/>
              <a:t>33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smtClean="0">
              <a:ea typeface="ＭＳ Ｐ明朝" charset="-128"/>
            </a:endParaRPr>
          </a:p>
        </p:txBody>
      </p:sp>
      <p:sp>
        <p:nvSpPr>
          <p:cNvPr id="11878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246B7869-4F13-4050-AE17-D9FD6E485D30}" type="slidenum">
              <a:rPr lang="ja-JP" altLang="en-US" smtClean="0">
                <a:latin typeface="Arial" charset="0"/>
              </a:rPr>
              <a:pPr eaLnBrk="1" hangingPunct="1"/>
              <a:t>34</a:t>
            </a:fld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1981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2C8C0851-1BCC-489F-922D-45865C334B21}" type="slidenum">
              <a:rPr lang="ja-JP" altLang="en-US" smtClean="0">
                <a:latin typeface="Arial" charset="0"/>
              </a:rPr>
              <a:pPr eaLnBrk="1" hangingPunct="1"/>
              <a:t>35</a:t>
            </a:fld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647BE7A8-8E14-43F6-8A4A-AEA9E9C0A8FF}" type="slidenum">
              <a:rPr lang="en-US" altLang="ja-JP" smtClean="0">
                <a:latin typeface="Arial" charset="0"/>
              </a:rPr>
              <a:pPr eaLnBrk="1" hangingPunct="1"/>
              <a:t>36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FF510902-CAD2-4D61-B94E-DAF06E17BB1E}" type="slidenum">
              <a:rPr lang="en-US" altLang="ja-JP" smtClean="0">
                <a:latin typeface="Arial" charset="0"/>
              </a:rPr>
              <a:pPr eaLnBrk="1" hangingPunct="1"/>
              <a:t>37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B3DBDADC-1C5D-4403-894B-C7CAED7969FF}" type="slidenum">
              <a:rPr lang="en-US" altLang="ja-JP" smtClean="0">
                <a:latin typeface="Arial" charset="0"/>
              </a:rPr>
              <a:pPr eaLnBrk="1" hangingPunct="1"/>
              <a:t>38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4492FD77-9743-4002-ACEE-D38551ED0BD0}" type="slidenum">
              <a:rPr lang="en-US" altLang="ja-JP" smtClean="0">
                <a:latin typeface="Arial" charset="0"/>
              </a:rPr>
              <a:pPr eaLnBrk="1" hangingPunct="1"/>
              <a:t>39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6CBDC6E4-4C4A-4392-8E89-B997A02E12F7}" type="slidenum">
              <a:rPr lang="en-US" altLang="ja-JP" smtClean="0">
                <a:latin typeface="Arial" charset="0"/>
              </a:rPr>
              <a:pPr eaLnBrk="1" hangingPunct="1"/>
              <a:t>40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4078301B-D802-4FD5-BBD2-283FB59ECDDF}" type="slidenum">
              <a:rPr lang="en-US" altLang="ja-JP" smtClean="0">
                <a:latin typeface="Arial" charset="0"/>
              </a:rPr>
              <a:pPr eaLnBrk="1" hangingPunct="1"/>
              <a:t>3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8798E8C7-4B41-4BBE-82F3-D8B68AF586D2}" type="slidenum">
              <a:rPr lang="en-US" altLang="ja-JP" smtClean="0">
                <a:latin typeface="Arial" charset="0"/>
              </a:rPr>
              <a:pPr eaLnBrk="1" hangingPunct="1"/>
              <a:t>41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3058F0B7-6EB9-45E6-BA7E-46715C2CA922}" type="slidenum">
              <a:rPr lang="en-US" altLang="ja-JP" smtClean="0">
                <a:latin typeface="Arial" charset="0"/>
              </a:rPr>
              <a:pPr eaLnBrk="1" hangingPunct="1"/>
              <a:t>42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ja-JP" smtClean="0">
                <a:ea typeface="ＭＳ Ｐゴシック" charset="-128"/>
              </a:rPr>
              <a:t>Filter modes control how pixels are minified or magnified.  Generally a color is computed using the nearest texel or by a linear average of several texels.</a:t>
            </a:r>
          </a:p>
          <a:p>
            <a:pPr eaLnBrk="1" hangingPunct="1"/>
            <a:r>
              <a:rPr lang="en-US" altLang="ja-JP" smtClean="0">
                <a:ea typeface="ＭＳ Ｐゴシック" charset="-128"/>
              </a:rPr>
              <a:t>The filter type, above is one of </a:t>
            </a:r>
            <a:r>
              <a:rPr lang="en-US" altLang="ja-JP" smtClean="0">
                <a:latin typeface="Courier New" pitchFamily="49" charset="0"/>
                <a:ea typeface="ＭＳ Ｐゴシック" charset="-128"/>
              </a:rPr>
              <a:t>GL_TEXTURE_MIN_FILTER </a:t>
            </a:r>
            <a:r>
              <a:rPr lang="en-US" altLang="ja-JP" smtClean="0">
                <a:ea typeface="ＭＳ Ｐゴシック" charset="-128"/>
              </a:rPr>
              <a:t>or </a:t>
            </a:r>
            <a:r>
              <a:rPr lang="en-US" altLang="ja-JP" smtClean="0">
                <a:latin typeface="Courier New" pitchFamily="49" charset="0"/>
                <a:ea typeface="ＭＳ Ｐゴシック" charset="-128"/>
              </a:rPr>
              <a:t>GL_TEXTURE_MAG_FILTER</a:t>
            </a:r>
            <a:r>
              <a:rPr lang="en-US" altLang="ja-JP" smtClean="0">
                <a:ea typeface="ＭＳ Ｐゴシック" charset="-128"/>
              </a:rPr>
              <a:t>.</a:t>
            </a:r>
          </a:p>
          <a:p>
            <a:pPr eaLnBrk="1" hangingPunct="1"/>
            <a:r>
              <a:rPr lang="en-US" altLang="ja-JP" smtClean="0">
                <a:ea typeface="ＭＳ Ｐゴシック" charset="-128"/>
              </a:rPr>
              <a:t>The mode is one of  </a:t>
            </a:r>
            <a:r>
              <a:rPr lang="en-US" altLang="ja-JP" smtClean="0">
                <a:latin typeface="Courier New" pitchFamily="49" charset="0"/>
                <a:ea typeface="ＭＳ Ｐゴシック" charset="-128"/>
              </a:rPr>
              <a:t>GL_NEAREST</a:t>
            </a:r>
            <a:r>
              <a:rPr lang="en-US" altLang="ja-JP" smtClean="0">
                <a:ea typeface="ＭＳ Ｐゴシック" charset="-128"/>
              </a:rPr>
              <a:t>, </a:t>
            </a:r>
            <a:r>
              <a:rPr lang="en-US" altLang="ja-JP" smtClean="0">
                <a:latin typeface="Courier New" pitchFamily="49" charset="0"/>
                <a:ea typeface="ＭＳ Ｐゴシック" charset="-128"/>
              </a:rPr>
              <a:t>GL_LINEAR</a:t>
            </a:r>
            <a:r>
              <a:rPr lang="en-US" altLang="ja-JP" smtClean="0">
                <a:ea typeface="ＭＳ Ｐゴシック" charset="-128"/>
              </a:rPr>
              <a:t>, or special modes for mipmapping.  Mipmapping modes are used for minification only, and have values of:</a:t>
            </a:r>
            <a:br>
              <a:rPr lang="en-US" altLang="ja-JP" smtClean="0">
                <a:ea typeface="ＭＳ Ｐゴシック" charset="-128"/>
              </a:rPr>
            </a:br>
            <a:r>
              <a:rPr lang="en-US" altLang="ja-JP" smtClean="0">
                <a:ea typeface="ＭＳ Ｐゴシック" charset="-128"/>
              </a:rPr>
              <a:t/>
            </a:r>
            <a:br>
              <a:rPr lang="en-US" altLang="ja-JP" smtClean="0">
                <a:ea typeface="ＭＳ Ｐゴシック" charset="-128"/>
              </a:rPr>
            </a:br>
            <a:r>
              <a:rPr lang="en-US" altLang="ja-JP" smtClean="0">
                <a:ea typeface="ＭＳ Ｐゴシック" charset="-128"/>
              </a:rPr>
              <a:t>       </a:t>
            </a:r>
            <a:r>
              <a:rPr lang="en-US" altLang="ja-JP" smtClean="0">
                <a:latin typeface="Courier New" pitchFamily="49" charset="0"/>
                <a:ea typeface="ＭＳ Ｐゴシック" charset="-128"/>
              </a:rPr>
              <a:t>GL_NEAREST_MIPMAP_NEAREST</a:t>
            </a:r>
          </a:p>
          <a:p>
            <a:pPr eaLnBrk="1" hangingPunct="1"/>
            <a:r>
              <a:rPr lang="en-US" altLang="ja-JP" smtClean="0">
                <a:latin typeface="Courier New" pitchFamily="49" charset="0"/>
                <a:ea typeface="ＭＳ Ｐゴシック" charset="-128"/>
              </a:rPr>
              <a:t>   GL_NEAREST_MIPMAP_LINEAR</a:t>
            </a:r>
          </a:p>
          <a:p>
            <a:pPr eaLnBrk="1" hangingPunct="1"/>
            <a:r>
              <a:rPr lang="en-US" altLang="ja-JP" smtClean="0">
                <a:latin typeface="Courier New" pitchFamily="49" charset="0"/>
                <a:ea typeface="ＭＳ Ｐゴシック" charset="-128"/>
              </a:rPr>
              <a:t>   GL_LINEAR_MIPMAP_NEAREST</a:t>
            </a:r>
          </a:p>
          <a:p>
            <a:pPr eaLnBrk="1" hangingPunct="1"/>
            <a:r>
              <a:rPr lang="en-US" altLang="ja-JP" smtClean="0">
                <a:latin typeface="Courier New" pitchFamily="49" charset="0"/>
                <a:ea typeface="ＭＳ Ｐゴシック" charset="-128"/>
              </a:rPr>
              <a:t>   GL_LINEAR_MIPMAP_LINEAR</a:t>
            </a:r>
          </a:p>
          <a:p>
            <a:pPr eaLnBrk="1" hangingPunct="1"/>
            <a:r>
              <a:rPr lang="en-US" altLang="ja-JP" smtClean="0">
                <a:ea typeface="ＭＳ Ｐゴシック" charset="-128"/>
              </a:rPr>
              <a:t>Full coverage of mipmap texture filters is outside the scope of this course.</a:t>
            </a:r>
            <a:br>
              <a:rPr lang="en-US" altLang="ja-JP" smtClean="0">
                <a:ea typeface="ＭＳ Ｐゴシック" charset="-128"/>
              </a:rPr>
            </a:br>
            <a:endParaRPr lang="en-US" altLang="ja-JP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6807DB0E-4957-44FD-A6FD-97B6C9BD6A47}" type="slidenum">
              <a:rPr lang="en-US" altLang="ja-JP" smtClean="0">
                <a:latin typeface="Arial" charset="0"/>
              </a:rPr>
              <a:pPr eaLnBrk="1" hangingPunct="1"/>
              <a:t>43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E6725B44-9171-464B-B74F-3C24D8319D4D}" type="slidenum">
              <a:rPr lang="en-US" altLang="ja-JP" smtClean="0">
                <a:latin typeface="Arial" charset="0"/>
              </a:rPr>
              <a:pPr eaLnBrk="1" hangingPunct="1"/>
              <a:t>44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3D76A655-0B6C-437D-BDD6-DB1A890CBD1C}" type="slidenum">
              <a:rPr lang="en-US" altLang="ja-JP" smtClean="0">
                <a:latin typeface="Arial" charset="0"/>
              </a:rPr>
              <a:pPr eaLnBrk="1" hangingPunct="1"/>
              <a:t>45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A63736EB-B9D4-479F-97CD-2D1EEF15CFF4}" type="slidenum">
              <a:rPr lang="en-US" altLang="ja-JP" smtClean="0">
                <a:latin typeface="Arial" charset="0"/>
              </a:rPr>
              <a:pPr eaLnBrk="1" hangingPunct="1"/>
              <a:t>46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E5896AE3-3E4A-4960-AAB5-3A3D2FA396C9}" type="slidenum">
              <a:rPr lang="en-US" altLang="ja-JP" smtClean="0">
                <a:latin typeface="Arial" charset="0"/>
              </a:rPr>
              <a:pPr eaLnBrk="1" hangingPunct="1"/>
              <a:t>47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71117A3B-10E6-4F69-843E-E4E01A10254C}" type="slidenum">
              <a:rPr lang="en-US" altLang="ja-JP" smtClean="0">
                <a:latin typeface="Arial" charset="0"/>
              </a:rPr>
              <a:pPr eaLnBrk="1" hangingPunct="1"/>
              <a:t>48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5EDE77AF-7EDF-4469-BB68-0C31FE66D31C}" type="slidenum">
              <a:rPr lang="en-US" altLang="ja-JP" smtClean="0">
                <a:latin typeface="Arial" charset="0"/>
              </a:rPr>
              <a:pPr eaLnBrk="1" hangingPunct="1"/>
              <a:t>49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3517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B6E82733-8157-4827-8C13-2F7D0CD090DF}" type="slidenum">
              <a:rPr lang="en-US" altLang="ja-JP" smtClean="0">
                <a:latin typeface="Arial" charset="0"/>
              </a:rPr>
              <a:pPr eaLnBrk="1" hangingPunct="1"/>
              <a:t>50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7A6AC391-7917-4AA2-970C-BE126B2ADF3F}" type="slidenum">
              <a:rPr lang="en-US" altLang="ja-JP" smtClean="0">
                <a:latin typeface="Arial" charset="0"/>
              </a:rPr>
              <a:pPr eaLnBrk="1" hangingPunct="1"/>
              <a:t>4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EB1B3AE1-6086-4824-871A-A61634F94894}" type="slidenum">
              <a:rPr lang="en-US" altLang="ja-JP" smtClean="0">
                <a:latin typeface="Arial" charset="0"/>
              </a:rPr>
              <a:pPr eaLnBrk="1" hangingPunct="1"/>
              <a:t>51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F4F330F1-AF6E-43C1-B650-3A4B7DFAF660}" type="slidenum">
              <a:rPr lang="en-US" altLang="ja-JP" smtClean="0">
                <a:latin typeface="Arial" charset="0"/>
              </a:rPr>
              <a:pPr eaLnBrk="1" hangingPunct="1"/>
              <a:t>52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D35C87FA-F729-4239-AD81-62AE44105E39}" type="slidenum">
              <a:rPr lang="en-US" altLang="ja-JP" smtClean="0">
                <a:latin typeface="Arial" charset="0"/>
              </a:rPr>
              <a:pPr eaLnBrk="1" hangingPunct="1"/>
              <a:t>53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F885D3E8-E282-40D1-A6D3-692DB3CB008D}" type="slidenum">
              <a:rPr lang="en-US" altLang="ja-JP" smtClean="0">
                <a:latin typeface="Arial" charset="0"/>
              </a:rPr>
              <a:pPr eaLnBrk="1" hangingPunct="1"/>
              <a:t>54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26CCC193-7389-4C62-8BDE-121BE2522D3D}" type="slidenum">
              <a:rPr lang="en-US" altLang="ja-JP" smtClean="0">
                <a:latin typeface="Arial" charset="0"/>
              </a:rPr>
              <a:pPr eaLnBrk="1" hangingPunct="1"/>
              <a:t>55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5EACF6A2-B379-48AE-9995-5621EF658D2F}" type="slidenum">
              <a:rPr lang="en-US" altLang="ja-JP" smtClean="0">
                <a:latin typeface="Arial" charset="0"/>
              </a:rPr>
              <a:pPr eaLnBrk="1" hangingPunct="1"/>
              <a:t>56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7AFC3981-971B-483D-A736-F6FDAFAC1C61}" type="slidenum">
              <a:rPr lang="en-US" altLang="ja-JP" smtClean="0">
                <a:latin typeface="Arial" charset="0"/>
              </a:rPr>
              <a:pPr eaLnBrk="1" hangingPunct="1"/>
              <a:t>57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DA893C98-9FE0-4315-887A-0AC575DC6651}" type="slidenum">
              <a:rPr lang="en-US" altLang="ja-JP" smtClean="0">
                <a:latin typeface="Arial" charset="0"/>
              </a:rPr>
              <a:pPr eaLnBrk="1" hangingPunct="1"/>
              <a:t>58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7DA40B39-ABB4-402A-9B22-CDA438CE3F87}" type="slidenum">
              <a:rPr lang="en-US" altLang="ja-JP" smtClean="0">
                <a:latin typeface="Arial" charset="0"/>
              </a:rPr>
              <a:pPr eaLnBrk="1" hangingPunct="1"/>
              <a:t>59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481BC427-B77A-4A24-BD1E-2A7D3D175D05}" type="slidenum">
              <a:rPr lang="en-US" altLang="ja-JP" smtClean="0">
                <a:latin typeface="Arial" charset="0"/>
              </a:rPr>
              <a:pPr eaLnBrk="1" hangingPunct="1"/>
              <a:t>60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7F744E74-A3BE-4C00-A1DC-30341DB3F25C}" type="slidenum">
              <a:rPr lang="en-US" altLang="zh-TW" smtClean="0">
                <a:latin typeface="Arial" charset="0"/>
              </a:rPr>
              <a:pPr eaLnBrk="1" hangingPunct="1"/>
              <a:t>5</a:t>
            </a:fld>
            <a:endParaRPr lang="en-US" altLang="zh-TW" smtClean="0">
              <a:latin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2933595D-492B-42D1-9CDB-AA62D399F425}" type="slidenum">
              <a:rPr lang="en-US" altLang="ja-JP" smtClean="0">
                <a:latin typeface="Arial" charset="0"/>
              </a:rPr>
              <a:pPr eaLnBrk="1" hangingPunct="1"/>
              <a:t>61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3249012A-3202-45C6-8ADC-E1DAB13033F9}" type="slidenum">
              <a:rPr lang="en-US" altLang="ja-JP" smtClean="0">
                <a:latin typeface="Arial" charset="0"/>
              </a:rPr>
              <a:pPr eaLnBrk="1" hangingPunct="1"/>
              <a:t>62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7CE2D139-0A18-4460-9273-2C4B06586D07}" type="slidenum">
              <a:rPr lang="en-US" altLang="ja-JP" smtClean="0">
                <a:latin typeface="Arial" charset="0"/>
              </a:rPr>
              <a:pPr eaLnBrk="1" hangingPunct="1"/>
              <a:t>63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6ABDB06D-FEBD-45A2-9A14-56D363FD1550}" type="slidenum">
              <a:rPr lang="en-US" altLang="ja-JP" smtClean="0">
                <a:latin typeface="Arial" charset="0"/>
              </a:rPr>
              <a:pPr eaLnBrk="1" hangingPunct="1"/>
              <a:t>64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7F579689-3DA5-4F54-8810-90697EE374E3}" type="slidenum">
              <a:rPr lang="en-US" altLang="ja-JP" smtClean="0">
                <a:latin typeface="Arial" charset="0"/>
              </a:rPr>
              <a:pPr eaLnBrk="1" hangingPunct="1"/>
              <a:t>65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DBFF0B5F-7EF6-433D-BE72-D6A99DEDF151}" type="slidenum">
              <a:rPr lang="en-US" altLang="ja-JP" smtClean="0">
                <a:latin typeface="Arial" charset="0"/>
              </a:rPr>
              <a:pPr eaLnBrk="1" hangingPunct="1"/>
              <a:t>66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C3BC3598-6F98-4430-9862-E2619174C7FF}" type="slidenum">
              <a:rPr lang="en-US" altLang="ja-JP" smtClean="0">
                <a:latin typeface="Arial" charset="0"/>
              </a:rPr>
              <a:pPr eaLnBrk="1" hangingPunct="1"/>
              <a:t>67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9DA61EC6-F55A-4FE6-8268-CB54064509B0}" type="slidenum">
              <a:rPr lang="en-US" altLang="ja-JP" smtClean="0">
                <a:latin typeface="Arial" charset="0"/>
              </a:rPr>
              <a:pPr eaLnBrk="1" hangingPunct="1"/>
              <a:t>68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6B16677A-C9B3-4E04-9497-3997CD6020EF}" type="slidenum">
              <a:rPr lang="en-US" altLang="ja-JP" smtClean="0">
                <a:latin typeface="Arial" charset="0"/>
              </a:rPr>
              <a:pPr eaLnBrk="1" hangingPunct="1"/>
              <a:t>69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393C6AEE-27FB-4352-860A-97A78EEE67CB}" type="slidenum">
              <a:rPr lang="en-US" altLang="ja-JP" smtClean="0">
                <a:latin typeface="Arial" charset="0"/>
              </a:rPr>
              <a:pPr eaLnBrk="1" hangingPunct="1"/>
              <a:t>70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6C06BF3C-8E26-4177-91AA-C30863E13D93}" type="slidenum">
              <a:rPr lang="en-US" altLang="ja-JP" smtClean="0">
                <a:latin typeface="Arial" charset="0"/>
              </a:rPr>
              <a:pPr eaLnBrk="1" hangingPunct="1"/>
              <a:t>6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72FAD063-A99E-46F3-BF85-0681B4D01B6D}" type="slidenum">
              <a:rPr lang="en-US" altLang="ja-JP" smtClean="0">
                <a:latin typeface="Arial" charset="0"/>
              </a:rPr>
              <a:pPr eaLnBrk="1" hangingPunct="1"/>
              <a:t>71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A4FDC04B-6B34-4C09-8833-E4E9B9746948}" type="slidenum">
              <a:rPr lang="en-US" altLang="ja-JP" smtClean="0">
                <a:latin typeface="Arial" charset="0"/>
              </a:rPr>
              <a:pPr eaLnBrk="1" hangingPunct="1"/>
              <a:t>72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682330BE-8820-4994-86A8-7B25FA5E9051}" type="slidenum">
              <a:rPr lang="en-US" altLang="ja-JP" smtClean="0">
                <a:latin typeface="Arial" charset="0"/>
              </a:rPr>
              <a:pPr eaLnBrk="1" hangingPunct="1"/>
              <a:t>73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04DEF283-34B1-48A0-ABF1-1DB863A98CE2}" type="slidenum">
              <a:rPr lang="en-US" altLang="ja-JP" smtClean="0">
                <a:latin typeface="Arial" charset="0"/>
              </a:rPr>
              <a:pPr eaLnBrk="1" hangingPunct="1"/>
              <a:t>74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1E7DDA66-0613-4A95-A1A4-97D54F6E17FD}" type="slidenum">
              <a:rPr lang="en-US" altLang="ja-JP" smtClean="0">
                <a:latin typeface="Arial" charset="0"/>
              </a:rPr>
              <a:pPr eaLnBrk="1" hangingPunct="1"/>
              <a:t>75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88A11E16-70E4-4FA6-B81C-F0B1EB2EB18F}" type="slidenum">
              <a:rPr lang="en-US" altLang="ja-JP" smtClean="0">
                <a:latin typeface="Arial" charset="0"/>
              </a:rPr>
              <a:pPr eaLnBrk="1" hangingPunct="1"/>
              <a:t>76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79472041-5FE1-4990-8279-4B46AB93DB45}" type="slidenum">
              <a:rPr lang="en-US" altLang="ja-JP" smtClean="0">
                <a:latin typeface="Arial" charset="0"/>
              </a:rPr>
              <a:pPr eaLnBrk="1" hangingPunct="1"/>
              <a:t>77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6384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73B1C585-94C5-4166-A709-3337F0F7FAEB}" type="slidenum">
              <a:rPr lang="en-US" altLang="ja-JP" smtClean="0">
                <a:latin typeface="Arial" charset="0"/>
              </a:rPr>
              <a:pPr eaLnBrk="1" hangingPunct="1"/>
              <a:t>78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A5850AF5-E270-493F-84D2-23F92A9419E7}" type="slidenum">
              <a:rPr lang="en-US" altLang="ja-JP" smtClean="0">
                <a:latin typeface="Arial" charset="0"/>
              </a:rPr>
              <a:pPr eaLnBrk="1" hangingPunct="1"/>
              <a:t>79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35BBAB52-B9DA-47DB-934E-D4155BBB60E2}" type="slidenum">
              <a:rPr lang="en-US" altLang="ja-JP" smtClean="0">
                <a:latin typeface="Arial" charset="0"/>
              </a:rPr>
              <a:pPr eaLnBrk="1" hangingPunct="1"/>
              <a:t>80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8BE4FBCC-9C82-47E9-AFED-3EF6145E93DA}" type="slidenum">
              <a:rPr lang="en-US" altLang="ja-JP" smtClean="0">
                <a:latin typeface="Arial" charset="0"/>
              </a:rPr>
              <a:pPr eaLnBrk="1" hangingPunct="1"/>
              <a:t>7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2801B2B3-93A5-475C-963E-2B308902E4C3}" type="slidenum">
              <a:rPr lang="en-US" altLang="ja-JP" smtClean="0">
                <a:latin typeface="Arial" charset="0"/>
              </a:rPr>
              <a:pPr eaLnBrk="1" hangingPunct="1"/>
              <a:t>81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fld id="{A401E4D6-E13A-4194-96BD-C274DFC898D1}" type="slidenum">
              <a:rPr lang="en-US" altLang="ja-JP" smtClean="0">
                <a:latin typeface="Arial" charset="0"/>
              </a:rPr>
              <a:pPr eaLnBrk="1" hangingPunct="1"/>
              <a:t>8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kumimoji="0" lang="ja-JP" altLang="ja-JP" sz="2400">
              <a:latin typeface="Times New Roman" pitchFamily="18" charset="0"/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ja-JP" altLang="en-US"/>
              <a:t>按一下以編輯母片標題樣式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ja-JP" altLang="en-US"/>
              <a:t>按一下以編輯母片副標題樣式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D0DC0-9EF6-4521-B443-D3762966637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3223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98121-8F4F-41DC-8D72-EB11CCBB25B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4253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5172F-C924-4F33-8788-2FF7A253341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09658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75098-EFB2-46F9-AA14-2B402BE30DE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22638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466DA-BC1F-44C2-8205-56481820FD6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51993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566738" y="1752600"/>
            <a:ext cx="3924300" cy="20574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566738" y="3962400"/>
            <a:ext cx="3924300" cy="20574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31167-B9D5-4440-9B72-94D22A626D5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84998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8001000" cy="20574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66738" y="3962400"/>
            <a:ext cx="8001000" cy="20574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60BBE-94C9-47E6-A821-F682695BC6C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2660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6E1F1-FE3C-483E-BD42-063F63E4A61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6119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052C3-EB52-48CE-92B4-38F89D5F7A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74451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D14BC-1AC4-4840-80DD-F7D5D554C91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15343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6FC2D-D9B8-46FA-AE5F-DD757289EBB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65231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395B2-CA3E-4553-A340-96C4623D1E8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61188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49078-5A3E-4DAA-A84D-5C63C452A9E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93664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8C2F3-331C-4B9D-BE8B-8E587A36EE5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2571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109E2-2048-4CCF-85F8-594A5A6254D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75042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按一下以編輯母片標題樣式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按一下以編輯母片</a:t>
            </a:r>
          </a:p>
          <a:p>
            <a:pPr lvl="1"/>
            <a:r>
              <a:rPr lang="ja-JP" altLang="en-US" smtClean="0"/>
              <a:t>第二層</a:t>
            </a:r>
          </a:p>
          <a:p>
            <a:pPr lvl="2"/>
            <a:r>
              <a:rPr lang="ja-JP" altLang="en-US" smtClean="0"/>
              <a:t>第三層</a:t>
            </a:r>
          </a:p>
          <a:p>
            <a:pPr lvl="3"/>
            <a:r>
              <a:rPr lang="ja-JP" altLang="en-US" smtClean="0"/>
              <a:t>第四層</a:t>
            </a:r>
          </a:p>
          <a:p>
            <a:pPr lvl="4"/>
            <a:r>
              <a:rPr lang="ja-JP" altLang="en-US" smtClean="0"/>
              <a:t>第五層</a:t>
            </a:r>
          </a:p>
        </p:txBody>
      </p:sp>
      <p:sp>
        <p:nvSpPr>
          <p:cNvPr id="62468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kumimoji="0" lang="ja-JP" altLang="ja-JP" sz="2400">
              <a:latin typeface="Times New Roman" pitchFamily="18" charset="0"/>
            </a:endParaRPr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247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BFDF4F4D-D2D4-4C58-840C-018F0816CFA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Verdana" pitchFamily="34" charset="0"/>
          <a:ea typeface="ＭＳ Ｐゴシック" charset="-128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kumimoji="1" sz="2600">
          <a:solidFill>
            <a:schemeClr val="tx1"/>
          </a:solidFill>
          <a:latin typeface="+mn-lt"/>
          <a:ea typeface="+mn-ea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kumimoji="1" sz="2300">
          <a:solidFill>
            <a:schemeClr val="tx1"/>
          </a:solidFill>
          <a:latin typeface="+mn-lt"/>
          <a:ea typeface="+mn-ea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67.wmf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64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66.wmf"/><Relationship Id="rId5" Type="http://schemas.openxmlformats.org/officeDocument/2006/relationships/image" Target="../media/image63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65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78.png"/><Relationship Id="rId4" Type="http://schemas.openxmlformats.org/officeDocument/2006/relationships/oleObject" Target="../embeddings/oleObject8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notesSlide" Target="../notesSlides/notesSlide74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Computer Graphics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Bing-Yu Chen</a:t>
            </a:r>
            <a:br>
              <a:rPr lang="en-US" altLang="ja-JP" dirty="0" smtClean="0"/>
            </a:br>
            <a:r>
              <a:rPr lang="en-US" altLang="ja-JP" dirty="0" smtClean="0"/>
              <a:t>National </a:t>
            </a:r>
            <a:r>
              <a:rPr lang="en-US" altLang="ja-JP" smtClean="0"/>
              <a:t>Taiwan </a:t>
            </a:r>
            <a:r>
              <a:rPr lang="en-US" altLang="ja-JP" smtClean="0"/>
              <a:t>University</a:t>
            </a:r>
            <a:endParaRPr lang="en-US" altLang="ja-JP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Texture </a:t>
            </a:r>
            <a:r>
              <a:rPr lang="en-US" altLang="ja-JP" smtClean="0"/>
              <a:t>Mapping</a:t>
            </a:r>
            <a:endParaRPr lang="en-US" altLang="zh-TW" smtClean="0"/>
          </a:p>
        </p:txBody>
      </p:sp>
      <p:pic>
        <p:nvPicPr>
          <p:cNvPr id="16387" name="Picture 3" descr="slide0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20"/>
          <a:stretch>
            <a:fillRect/>
          </a:stretch>
        </p:blipFill>
        <p:spPr>
          <a:xfrm>
            <a:off x="755650" y="2241550"/>
            <a:ext cx="7631113" cy="2771775"/>
          </a:xfrm>
          <a:noFill/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706563" y="5013325"/>
            <a:ext cx="1730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1"/>
              <a:t>2D mapping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435600" y="5013325"/>
            <a:ext cx="1730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1"/>
              <a:t>3D mapping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395B2-CA3E-4553-A340-96C4623D1E8B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ea typeface="ＭＳ Ｐゴシック" charset="-128"/>
              </a:rPr>
              <a:t>Example</a:t>
            </a:r>
          </a:p>
        </p:txBody>
      </p:sp>
      <p:pic>
        <p:nvPicPr>
          <p:cNvPr id="19460" name="Picture 4" descr="AbbeyWi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00808"/>
            <a:ext cx="2925763" cy="29257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5" descr="abbeyWirema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43000"/>
            <a:ext cx="3108325" cy="5292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115616" y="4574455"/>
            <a:ext cx="31197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dirty="0">
                <a:ea typeface="ＭＳ Ｐゴシック" charset="-128"/>
              </a:rPr>
              <a:t>domains of the 3D model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07267" y="5590981"/>
            <a:ext cx="54008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i="1" dirty="0">
                <a:ea typeface="ＭＳ Ｐゴシック" charset="-128"/>
              </a:rPr>
              <a:t>Parametric surfaces</a:t>
            </a:r>
            <a:r>
              <a:rPr lang="en-US" altLang="ja-JP" dirty="0">
                <a:ea typeface="ＭＳ Ｐゴシック" charset="-128"/>
              </a:rPr>
              <a:t> come with a 2D domain.</a:t>
            </a:r>
            <a:br>
              <a:rPr lang="en-US" altLang="ja-JP" dirty="0">
                <a:ea typeface="ＭＳ Ｐゴシック" charset="-128"/>
              </a:rPr>
            </a:br>
            <a:r>
              <a:rPr lang="en-US" altLang="ja-JP" i="1" dirty="0" smtClean="0">
                <a:ea typeface="ＭＳ Ｐゴシック" charset="-128"/>
              </a:rPr>
              <a:t>Meshes</a:t>
            </a:r>
            <a:r>
              <a:rPr lang="en-US" altLang="ja-JP" dirty="0">
                <a:ea typeface="ＭＳ Ｐゴシック" charset="-128"/>
              </a:rPr>
              <a:t>: flatten parts to create a 2D </a:t>
            </a:r>
            <a:r>
              <a:rPr lang="en-US" altLang="ja-JP" dirty="0" smtClean="0">
                <a:ea typeface="ＭＳ Ｐゴシック" charset="-128"/>
              </a:rPr>
              <a:t>domain.</a:t>
            </a:r>
            <a:endParaRPr lang="en-US" altLang="ja-JP" dirty="0">
              <a:ea typeface="ＭＳ Ｐゴシック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4063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ea typeface="ＭＳ Ｐゴシック" charset="-128"/>
              </a:rPr>
              <a:t>Textured</a:t>
            </a:r>
          </a:p>
        </p:txBody>
      </p:sp>
      <p:pic>
        <p:nvPicPr>
          <p:cNvPr id="20484" name="Picture 4" descr="AbbeyNinj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00" y="1699200"/>
            <a:ext cx="2926800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abb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43000"/>
            <a:ext cx="3028950" cy="5360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2669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Decal Textures</a:t>
            </a:r>
          </a:p>
        </p:txBody>
      </p:sp>
      <p:pic>
        <p:nvPicPr>
          <p:cNvPr id="17411" name="Picture 4" descr="kraevoy_Page_1_Image_00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562225"/>
            <a:ext cx="1565275" cy="2235200"/>
          </a:xfrm>
          <a:noFill/>
        </p:spPr>
      </p:pic>
      <p:pic>
        <p:nvPicPr>
          <p:cNvPr id="17412" name="Picture 6" descr="kraevoy_Page_1_Image_00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5900" y="2562225"/>
            <a:ext cx="3616325" cy="2220913"/>
          </a:xfrm>
          <a:noFill/>
        </p:spPr>
      </p:pic>
      <p:pic>
        <p:nvPicPr>
          <p:cNvPr id="17413" name="Picture 8" descr="kraevoy_Page_1_Image_00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7050" y="2562225"/>
            <a:ext cx="1706563" cy="2222500"/>
          </a:xfrm>
          <a:noFill/>
        </p:spPr>
      </p:pic>
      <p:sp>
        <p:nvSpPr>
          <p:cNvPr id="17414" name="Text Box 13"/>
          <p:cNvSpPr txBox="1">
            <a:spLocks noChangeArrowheads="1"/>
          </p:cNvSpPr>
          <p:nvPr/>
        </p:nvSpPr>
        <p:spPr bwMode="auto">
          <a:xfrm>
            <a:off x="2268538" y="3498850"/>
            <a:ext cx="382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1"/>
              <a:t>+</a:t>
            </a:r>
          </a:p>
        </p:txBody>
      </p:sp>
      <p:sp>
        <p:nvSpPr>
          <p:cNvPr id="17415" name="Text Box 14"/>
          <p:cNvSpPr txBox="1">
            <a:spLocks noChangeArrowheads="1"/>
          </p:cNvSpPr>
          <p:nvPr/>
        </p:nvSpPr>
        <p:spPr bwMode="auto">
          <a:xfrm>
            <a:off x="6421438" y="3498850"/>
            <a:ext cx="382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1"/>
              <a:t>=</a:t>
            </a:r>
          </a:p>
        </p:txBody>
      </p:sp>
      <p:sp>
        <p:nvSpPr>
          <p:cNvPr id="17416" name="Text Box 15"/>
          <p:cNvSpPr txBox="1">
            <a:spLocks noChangeArrowheads="1"/>
          </p:cNvSpPr>
          <p:nvPr/>
        </p:nvSpPr>
        <p:spPr bwMode="auto">
          <a:xfrm>
            <a:off x="4157663" y="5891213"/>
            <a:ext cx="4591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/>
              <a:t>Copyright©2003, Technion-Israel Institute of Technology</a:t>
            </a:r>
          </a:p>
        </p:txBody>
      </p:sp>
      <p:sp>
        <p:nvSpPr>
          <p:cNvPr id="17417" name="Freeform 17"/>
          <p:cNvSpPr>
            <a:spLocks/>
          </p:cNvSpPr>
          <p:nvPr/>
        </p:nvSpPr>
        <p:spPr bwMode="auto">
          <a:xfrm>
            <a:off x="1547813" y="2781300"/>
            <a:ext cx="287337" cy="215900"/>
          </a:xfrm>
          <a:custGeom>
            <a:avLst/>
            <a:gdLst>
              <a:gd name="T0" fmla="*/ 0 w 181"/>
              <a:gd name="T1" fmla="*/ 0 h 136"/>
              <a:gd name="T2" fmla="*/ 2147483647 w 181"/>
              <a:gd name="T3" fmla="*/ 0 h 136"/>
              <a:gd name="T4" fmla="*/ 2147483647 w 181"/>
              <a:gd name="T5" fmla="*/ 2147483647 h 136"/>
              <a:gd name="T6" fmla="*/ 0 w 181"/>
              <a:gd name="T7" fmla="*/ 0 h 136"/>
              <a:gd name="T8" fmla="*/ 0 60000 65536"/>
              <a:gd name="T9" fmla="*/ 0 60000 65536"/>
              <a:gd name="T10" fmla="*/ 0 60000 65536"/>
              <a:gd name="T11" fmla="*/ 0 60000 65536"/>
              <a:gd name="T12" fmla="*/ 0 w 181"/>
              <a:gd name="T13" fmla="*/ 0 h 136"/>
              <a:gd name="T14" fmla="*/ 181 w 181"/>
              <a:gd name="T15" fmla="*/ 136 h 1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1" h="136">
                <a:moveTo>
                  <a:pt x="0" y="0"/>
                </a:moveTo>
                <a:lnTo>
                  <a:pt x="181" y="0"/>
                </a:lnTo>
                <a:lnTo>
                  <a:pt x="91" y="136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18" name="Freeform 18"/>
          <p:cNvSpPr>
            <a:spLocks/>
          </p:cNvSpPr>
          <p:nvPr/>
        </p:nvSpPr>
        <p:spPr bwMode="auto">
          <a:xfrm>
            <a:off x="3708400" y="2997200"/>
            <a:ext cx="287338" cy="215900"/>
          </a:xfrm>
          <a:custGeom>
            <a:avLst/>
            <a:gdLst>
              <a:gd name="T0" fmla="*/ 0 w 181"/>
              <a:gd name="T1" fmla="*/ 0 h 136"/>
              <a:gd name="T2" fmla="*/ 2147483647 w 181"/>
              <a:gd name="T3" fmla="*/ 0 h 136"/>
              <a:gd name="T4" fmla="*/ 2147483647 w 181"/>
              <a:gd name="T5" fmla="*/ 2147483647 h 136"/>
              <a:gd name="T6" fmla="*/ 0 w 181"/>
              <a:gd name="T7" fmla="*/ 0 h 136"/>
              <a:gd name="T8" fmla="*/ 0 60000 65536"/>
              <a:gd name="T9" fmla="*/ 0 60000 65536"/>
              <a:gd name="T10" fmla="*/ 0 60000 65536"/>
              <a:gd name="T11" fmla="*/ 0 60000 65536"/>
              <a:gd name="T12" fmla="*/ 0 w 181"/>
              <a:gd name="T13" fmla="*/ 0 h 136"/>
              <a:gd name="T14" fmla="*/ 181 w 181"/>
              <a:gd name="T15" fmla="*/ 136 h 1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1" h="136">
                <a:moveTo>
                  <a:pt x="0" y="0"/>
                </a:moveTo>
                <a:lnTo>
                  <a:pt x="181" y="0"/>
                </a:lnTo>
                <a:lnTo>
                  <a:pt x="91" y="136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31167-B9D5-4440-9B72-94D22A626D57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3400" smtClean="0"/>
              <a:t>Where does mapping take place?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001000" cy="1963738"/>
          </a:xfrm>
        </p:spPr>
        <p:txBody>
          <a:bodyPr/>
          <a:lstStyle/>
          <a:p>
            <a:pPr eaLnBrk="1" hangingPunct="1"/>
            <a:r>
              <a:rPr lang="en-US" altLang="ja-JP" smtClean="0"/>
              <a:t>Mapping techniques are implemented at the end of the rendering pipeline</a:t>
            </a:r>
          </a:p>
          <a:p>
            <a:pPr lvl="1" eaLnBrk="1" hangingPunct="1"/>
            <a:r>
              <a:rPr lang="en-US" altLang="ja-JP" smtClean="0"/>
              <a:t>Very efficient because few polygons pass down the geometric pipeline</a:t>
            </a:r>
          </a:p>
          <a:p>
            <a:pPr eaLnBrk="1" hangingPunct="1"/>
            <a:endParaRPr lang="en-US" altLang="ja-JP" sz="2600" smtClean="0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54013" y="5411788"/>
            <a:ext cx="9477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b="1"/>
              <a:t>Pixels</a:t>
            </a:r>
          </a:p>
        </p:txBody>
      </p:sp>
      <p:sp>
        <p:nvSpPr>
          <p:cNvPr id="18437" name="Text Box 10"/>
          <p:cNvSpPr txBox="1">
            <a:spLocks noChangeArrowheads="1"/>
          </p:cNvSpPr>
          <p:nvPr/>
        </p:nvSpPr>
        <p:spPr bwMode="auto">
          <a:xfrm>
            <a:off x="1795463" y="5157788"/>
            <a:ext cx="2128837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b="1"/>
              <a:t>Pixel</a:t>
            </a:r>
            <a:br>
              <a:rPr lang="en-US" altLang="ja-JP" b="1"/>
            </a:br>
            <a:r>
              <a:rPr lang="en-US" altLang="ja-JP" b="1"/>
              <a:t>operations</a:t>
            </a:r>
          </a:p>
        </p:txBody>
      </p:sp>
      <p:sp>
        <p:nvSpPr>
          <p:cNvPr id="18438" name="Text Box 11"/>
          <p:cNvSpPr txBox="1">
            <a:spLocks noChangeArrowheads="1"/>
          </p:cNvSpPr>
          <p:nvPr/>
        </p:nvSpPr>
        <p:spPr bwMode="auto">
          <a:xfrm>
            <a:off x="1795463" y="3933825"/>
            <a:ext cx="2128837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b="1"/>
              <a:t>Geometric</a:t>
            </a:r>
            <a:br>
              <a:rPr lang="en-US" altLang="ja-JP" b="1"/>
            </a:br>
            <a:r>
              <a:rPr lang="en-US" altLang="ja-JP" b="1"/>
              <a:t>processing</a:t>
            </a:r>
          </a:p>
        </p:txBody>
      </p:sp>
      <p:sp>
        <p:nvSpPr>
          <p:cNvPr id="18439" name="Text Box 12"/>
          <p:cNvSpPr txBox="1">
            <a:spLocks noChangeArrowheads="1"/>
          </p:cNvSpPr>
          <p:nvPr/>
        </p:nvSpPr>
        <p:spPr bwMode="auto">
          <a:xfrm>
            <a:off x="4314825" y="3933825"/>
            <a:ext cx="2128838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b="1"/>
              <a:t>Rasterization</a:t>
            </a:r>
          </a:p>
        </p:txBody>
      </p:sp>
      <p:sp>
        <p:nvSpPr>
          <p:cNvPr id="18440" name="Text Box 13"/>
          <p:cNvSpPr txBox="1">
            <a:spLocks noChangeArrowheads="1"/>
          </p:cNvSpPr>
          <p:nvPr/>
        </p:nvSpPr>
        <p:spPr bwMode="auto">
          <a:xfrm>
            <a:off x="6835775" y="3933825"/>
            <a:ext cx="2128838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b="1"/>
              <a:t>Display</a:t>
            </a:r>
          </a:p>
        </p:txBody>
      </p:sp>
      <p:cxnSp>
        <p:nvCxnSpPr>
          <p:cNvPr id="18441" name="AutoShape 16"/>
          <p:cNvCxnSpPr>
            <a:cxnSpLocks noChangeShapeType="1"/>
            <a:stCxn id="18438" idx="3"/>
            <a:endCxn id="18439" idx="1"/>
          </p:cNvCxnSpPr>
          <p:nvPr/>
        </p:nvCxnSpPr>
        <p:spPr bwMode="auto">
          <a:xfrm>
            <a:off x="3924300" y="4365625"/>
            <a:ext cx="390525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2" name="AutoShape 17"/>
          <p:cNvCxnSpPr>
            <a:cxnSpLocks noChangeShapeType="1"/>
            <a:stCxn id="18439" idx="3"/>
            <a:endCxn id="18440" idx="1"/>
          </p:cNvCxnSpPr>
          <p:nvPr/>
        </p:nvCxnSpPr>
        <p:spPr bwMode="auto">
          <a:xfrm>
            <a:off x="6443663" y="4365625"/>
            <a:ext cx="392112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3" name="AutoShape 19"/>
          <p:cNvCxnSpPr>
            <a:cxnSpLocks noChangeShapeType="1"/>
            <a:stCxn id="18436" idx="3"/>
            <a:endCxn id="18437" idx="1"/>
          </p:cNvCxnSpPr>
          <p:nvPr/>
        </p:nvCxnSpPr>
        <p:spPr bwMode="auto">
          <a:xfrm flipV="1">
            <a:off x="1301750" y="5589588"/>
            <a:ext cx="493713" cy="63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4" name="AutoShape 21"/>
          <p:cNvCxnSpPr>
            <a:cxnSpLocks noChangeShapeType="1"/>
            <a:stCxn id="18437" idx="3"/>
            <a:endCxn id="18439" idx="2"/>
          </p:cNvCxnSpPr>
          <p:nvPr/>
        </p:nvCxnSpPr>
        <p:spPr bwMode="auto">
          <a:xfrm flipV="1">
            <a:off x="3924300" y="4797425"/>
            <a:ext cx="1455738" cy="792163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5" name="Text Box 22"/>
          <p:cNvSpPr txBox="1">
            <a:spLocks noChangeArrowheads="1"/>
          </p:cNvSpPr>
          <p:nvPr/>
        </p:nvSpPr>
        <p:spPr bwMode="auto">
          <a:xfrm>
            <a:off x="212725" y="4181475"/>
            <a:ext cx="1230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b="1"/>
              <a:t>Vertices</a:t>
            </a:r>
          </a:p>
        </p:txBody>
      </p:sp>
      <p:cxnSp>
        <p:nvCxnSpPr>
          <p:cNvPr id="18446" name="AutoShape 23"/>
          <p:cNvCxnSpPr>
            <a:cxnSpLocks noChangeShapeType="1"/>
            <a:stCxn id="18445" idx="3"/>
            <a:endCxn id="18438" idx="1"/>
          </p:cNvCxnSpPr>
          <p:nvPr/>
        </p:nvCxnSpPr>
        <p:spPr bwMode="auto">
          <a:xfrm>
            <a:off x="1443038" y="4365625"/>
            <a:ext cx="352425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Simple Texture Mapping</a:t>
            </a:r>
          </a:p>
        </p:txBody>
      </p:sp>
      <p:sp>
        <p:nvSpPr>
          <p:cNvPr id="19459" name="Rectangle 3" descr="P2060066"/>
          <p:cNvSpPr>
            <a:spLocks noChangeArrowheads="1"/>
          </p:cNvSpPr>
          <p:nvPr/>
        </p:nvSpPr>
        <p:spPr bwMode="ltGray">
          <a:xfrm>
            <a:off x="1838325" y="4540250"/>
            <a:ext cx="1901825" cy="155098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kumimoji="0" lang="ja-JP" altLang="ja-JP" sz="2400">
              <a:latin typeface="Times New Roman" pitchFamily="18" charset="0"/>
            </a:endParaRPr>
          </a:p>
        </p:txBody>
      </p:sp>
      <p:sp>
        <p:nvSpPr>
          <p:cNvPr id="19460" name="AutoShape 4" descr="P2060066"/>
          <p:cNvSpPr>
            <a:spLocks noChangeArrowheads="1"/>
          </p:cNvSpPr>
          <p:nvPr/>
        </p:nvSpPr>
        <p:spPr bwMode="ltGray">
          <a:xfrm>
            <a:off x="5948363" y="1893888"/>
            <a:ext cx="2471737" cy="1323975"/>
          </a:xfrm>
          <a:prstGeom prst="parallelogram">
            <a:avLst>
              <a:gd name="adj" fmla="val 46673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19461" name="Group 5"/>
          <p:cNvGrpSpPr>
            <a:grpSpLocks/>
          </p:cNvGrpSpPr>
          <p:nvPr/>
        </p:nvGrpSpPr>
        <p:grpSpPr bwMode="auto">
          <a:xfrm>
            <a:off x="1258888" y="3795713"/>
            <a:ext cx="2630487" cy="2736850"/>
            <a:chOff x="793" y="2538"/>
            <a:chExt cx="1657" cy="1724"/>
          </a:xfrm>
        </p:grpSpPr>
        <p:sp>
          <p:nvSpPr>
            <p:cNvPr id="19478" name="Line 6"/>
            <p:cNvSpPr>
              <a:spLocks noChangeShapeType="1"/>
            </p:cNvSpPr>
            <p:nvPr/>
          </p:nvSpPr>
          <p:spPr bwMode="auto">
            <a:xfrm flipV="1">
              <a:off x="1148" y="2538"/>
              <a:ext cx="0" cy="1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479" name="Line 7"/>
            <p:cNvSpPr>
              <a:spLocks noChangeShapeType="1"/>
            </p:cNvSpPr>
            <p:nvPr/>
          </p:nvSpPr>
          <p:spPr bwMode="auto">
            <a:xfrm>
              <a:off x="1159" y="3995"/>
              <a:ext cx="129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480" name="Text Box 8"/>
            <p:cNvSpPr txBox="1">
              <a:spLocks noChangeArrowheads="1"/>
            </p:cNvSpPr>
            <p:nvPr/>
          </p:nvSpPr>
          <p:spPr bwMode="auto">
            <a:xfrm>
              <a:off x="1522" y="3974"/>
              <a:ext cx="19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algn="ctr"/>
              <a:r>
                <a:rPr kumimoji="0" lang="en-US" altLang="ja-JP" sz="2400"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19481" name="Text Box 9"/>
            <p:cNvSpPr txBox="1">
              <a:spLocks noChangeArrowheads="1"/>
            </p:cNvSpPr>
            <p:nvPr/>
          </p:nvSpPr>
          <p:spPr bwMode="auto">
            <a:xfrm>
              <a:off x="793" y="3174"/>
              <a:ext cx="1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algn="ctr"/>
              <a:r>
                <a:rPr kumimoji="0" lang="en-US" altLang="ja-JP" sz="2400">
                  <a:latin typeface="Times New Roman" pitchFamily="18" charset="0"/>
                </a:rPr>
                <a:t>t</a:t>
              </a:r>
            </a:p>
          </p:txBody>
        </p:sp>
      </p:grpSp>
      <p:grpSp>
        <p:nvGrpSpPr>
          <p:cNvPr id="19462" name="Group 10"/>
          <p:cNvGrpSpPr>
            <a:grpSpLocks/>
          </p:cNvGrpSpPr>
          <p:nvPr/>
        </p:nvGrpSpPr>
        <p:grpSpPr bwMode="auto">
          <a:xfrm>
            <a:off x="1112838" y="1860550"/>
            <a:ext cx="1876425" cy="2119313"/>
            <a:chOff x="2482" y="1457"/>
            <a:chExt cx="1182" cy="1335"/>
          </a:xfrm>
        </p:grpSpPr>
        <p:sp>
          <p:nvSpPr>
            <p:cNvPr id="19472" name="Line 11"/>
            <p:cNvSpPr>
              <a:spLocks noChangeShapeType="1"/>
            </p:cNvSpPr>
            <p:nvPr/>
          </p:nvSpPr>
          <p:spPr bwMode="auto">
            <a:xfrm flipV="1">
              <a:off x="2913" y="1457"/>
              <a:ext cx="0" cy="9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473" name="Line 12"/>
            <p:cNvSpPr>
              <a:spLocks noChangeShapeType="1"/>
            </p:cNvSpPr>
            <p:nvPr/>
          </p:nvSpPr>
          <p:spPr bwMode="auto">
            <a:xfrm>
              <a:off x="2908" y="2384"/>
              <a:ext cx="7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474" name="Line 13"/>
            <p:cNvSpPr>
              <a:spLocks noChangeShapeType="1"/>
            </p:cNvSpPr>
            <p:nvPr/>
          </p:nvSpPr>
          <p:spPr bwMode="auto">
            <a:xfrm flipH="1">
              <a:off x="2510" y="2389"/>
              <a:ext cx="403" cy="4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475" name="Text Box 14"/>
            <p:cNvSpPr txBox="1">
              <a:spLocks noChangeArrowheads="1"/>
            </p:cNvSpPr>
            <p:nvPr/>
          </p:nvSpPr>
          <p:spPr bwMode="auto">
            <a:xfrm>
              <a:off x="3138" y="2324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algn="ctr"/>
              <a:r>
                <a:rPr kumimoji="0" lang="en-US" altLang="ja-JP" sz="2400"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19476" name="Text Box 15"/>
            <p:cNvSpPr txBox="1">
              <a:spLocks noChangeArrowheads="1"/>
            </p:cNvSpPr>
            <p:nvPr/>
          </p:nvSpPr>
          <p:spPr bwMode="auto">
            <a:xfrm>
              <a:off x="2631" y="1651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algn="ctr"/>
              <a:r>
                <a:rPr kumimoji="0" lang="en-US" altLang="ja-JP" sz="2400"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19477" name="Text Box 16"/>
            <p:cNvSpPr txBox="1">
              <a:spLocks noChangeArrowheads="1"/>
            </p:cNvSpPr>
            <p:nvPr/>
          </p:nvSpPr>
          <p:spPr bwMode="auto">
            <a:xfrm>
              <a:off x="2482" y="2313"/>
              <a:ext cx="2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algn="ctr"/>
              <a:r>
                <a:rPr kumimoji="0" lang="en-US" altLang="ja-JP" sz="2400">
                  <a:latin typeface="Times New Roman" pitchFamily="18" charset="0"/>
                </a:rPr>
                <a:t>z</a:t>
              </a:r>
            </a:p>
          </p:txBody>
        </p:sp>
      </p:grpSp>
      <p:sp useBgFill="1">
        <p:nvSpPr>
          <p:cNvPr id="19463" name="Oval 17"/>
          <p:cNvSpPr>
            <a:spLocks noChangeArrowheads="1"/>
          </p:cNvSpPr>
          <p:nvPr/>
        </p:nvSpPr>
        <p:spPr bwMode="auto">
          <a:xfrm>
            <a:off x="2278063" y="4724400"/>
            <a:ext cx="87312" cy="87313"/>
          </a:xfrm>
          <a:prstGeom prst="ellipse">
            <a:avLst/>
          </a:prstGeom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ja-JP" altLang="ja-JP" sz="2400">
              <a:latin typeface="Times New Roman" pitchFamily="18" charset="0"/>
            </a:endParaRPr>
          </a:p>
        </p:txBody>
      </p:sp>
      <p:sp useBgFill="1">
        <p:nvSpPr>
          <p:cNvPr id="19464" name="Oval 18"/>
          <p:cNvSpPr>
            <a:spLocks noChangeArrowheads="1"/>
          </p:cNvSpPr>
          <p:nvPr/>
        </p:nvSpPr>
        <p:spPr bwMode="auto">
          <a:xfrm>
            <a:off x="6880225" y="2065338"/>
            <a:ext cx="87313" cy="87312"/>
          </a:xfrm>
          <a:prstGeom prst="ellipse">
            <a:avLst/>
          </a:prstGeom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19465" name="AutoShape 19"/>
          <p:cNvCxnSpPr>
            <a:cxnSpLocks noChangeShapeType="1"/>
          </p:cNvCxnSpPr>
          <p:nvPr/>
        </p:nvCxnSpPr>
        <p:spPr bwMode="auto">
          <a:xfrm rot="-5400000">
            <a:off x="3263106" y="1127919"/>
            <a:ext cx="2646363" cy="4632325"/>
          </a:xfrm>
          <a:prstGeom prst="curvedConnector3">
            <a:avLst>
              <a:gd name="adj1" fmla="val 23032"/>
            </a:avLst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6" name="AutoShape 20"/>
          <p:cNvSpPr>
            <a:spLocks noChangeArrowheads="1"/>
          </p:cNvSpPr>
          <p:nvPr/>
        </p:nvSpPr>
        <p:spPr bwMode="auto">
          <a:xfrm>
            <a:off x="2001838" y="2192338"/>
            <a:ext cx="1376362" cy="887412"/>
          </a:xfrm>
          <a:prstGeom prst="parallelogram">
            <a:avLst>
              <a:gd name="adj" fmla="val 38775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7" name="Text Box 21"/>
          <p:cNvSpPr txBox="1">
            <a:spLocks noChangeArrowheads="1"/>
          </p:cNvSpPr>
          <p:nvPr/>
        </p:nvSpPr>
        <p:spPr bwMode="auto">
          <a:xfrm>
            <a:off x="4041775" y="5083175"/>
            <a:ext cx="927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/>
            <a:r>
              <a:rPr kumimoji="0" lang="en-US" altLang="ja-JP" sz="2400">
                <a:latin typeface="Times New Roman" pitchFamily="18" charset="0"/>
              </a:rPr>
              <a:t>image</a:t>
            </a:r>
          </a:p>
        </p:txBody>
      </p:sp>
      <p:sp>
        <p:nvSpPr>
          <p:cNvPr id="19468" name="Text Box 22"/>
          <p:cNvSpPr txBox="1">
            <a:spLocks noChangeArrowheads="1"/>
          </p:cNvSpPr>
          <p:nvPr/>
        </p:nvSpPr>
        <p:spPr bwMode="auto">
          <a:xfrm>
            <a:off x="3189288" y="3429000"/>
            <a:ext cx="133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/>
            <a:r>
              <a:rPr kumimoji="0" lang="en-US" altLang="ja-JP" sz="2400">
                <a:latin typeface="Times New Roman" pitchFamily="18" charset="0"/>
              </a:rPr>
              <a:t>geometry</a:t>
            </a:r>
          </a:p>
        </p:txBody>
      </p:sp>
      <p:sp>
        <p:nvSpPr>
          <p:cNvPr id="19469" name="Text Box 23"/>
          <p:cNvSpPr txBox="1">
            <a:spLocks noChangeArrowheads="1"/>
          </p:cNvSpPr>
          <p:nvPr/>
        </p:nvSpPr>
        <p:spPr bwMode="auto">
          <a:xfrm>
            <a:off x="6372225" y="3395663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/>
            <a:r>
              <a:rPr kumimoji="0" lang="en-US" altLang="ja-JP" sz="2400">
                <a:latin typeface="Times New Roman" pitchFamily="18" charset="0"/>
              </a:rPr>
              <a:t>screen</a:t>
            </a:r>
          </a:p>
        </p:txBody>
      </p:sp>
      <p:cxnSp>
        <p:nvCxnSpPr>
          <p:cNvPr id="19470" name="AutoShape 24"/>
          <p:cNvCxnSpPr>
            <a:cxnSpLocks noChangeShapeType="1"/>
            <a:stCxn id="19471" idx="6"/>
            <a:endCxn id="19464" idx="2"/>
          </p:cNvCxnSpPr>
          <p:nvPr/>
        </p:nvCxnSpPr>
        <p:spPr bwMode="auto">
          <a:xfrm flipV="1">
            <a:off x="2579688" y="2109788"/>
            <a:ext cx="4300537" cy="314325"/>
          </a:xfrm>
          <a:prstGeom prst="curvedConnector3">
            <a:avLst>
              <a:gd name="adj1" fmla="val 50162"/>
            </a:avLst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 useBgFill="1">
        <p:nvSpPr>
          <p:cNvPr id="19471" name="Oval 25"/>
          <p:cNvSpPr>
            <a:spLocks noChangeArrowheads="1"/>
          </p:cNvSpPr>
          <p:nvPr/>
        </p:nvSpPr>
        <p:spPr bwMode="auto">
          <a:xfrm>
            <a:off x="2492375" y="2379663"/>
            <a:ext cx="87313" cy="87312"/>
          </a:xfrm>
          <a:prstGeom prst="ellipse">
            <a:avLst/>
          </a:prstGeom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ja-JP" altLang="ja-JP" sz="2400">
              <a:latin typeface="Times New Roman" pitchFamily="18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395B2-CA3E-4553-A340-96C4623D1E8B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Is it simple?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Although the idea is simple---map an image to a surface---there are 3 or 4 coordinate systems involved</a:t>
            </a:r>
          </a:p>
          <a:p>
            <a:pPr eaLnBrk="1" hangingPunct="1"/>
            <a:endParaRPr lang="en-US" altLang="ja-JP" smtClean="0"/>
          </a:p>
        </p:txBody>
      </p:sp>
      <p:pic>
        <p:nvPicPr>
          <p:cNvPr id="20484" name="Picture 4" descr="AN07F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3508375"/>
            <a:ext cx="426720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3451225" y="3736975"/>
            <a:ext cx="457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ja-JP" altLang="en-US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232025" y="4214813"/>
            <a:ext cx="1411288" cy="369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spAutoFit/>
          </a:bodyPr>
          <a:lstStyle/>
          <a:p>
            <a:pPr eaLnBrk="0" hangingPunct="0">
              <a:defRPr/>
            </a:pPr>
            <a:r>
              <a:rPr kumimoji="0" lang="en-US" altLang="ja-JP" b="1" dirty="0">
                <a:latin typeface="+mj-lt"/>
              </a:rPr>
              <a:t>2D image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4071938" y="5286375"/>
            <a:ext cx="1577975" cy="369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spAutoFit/>
          </a:bodyPr>
          <a:lstStyle/>
          <a:p>
            <a:pPr eaLnBrk="0" hangingPunct="0">
              <a:defRPr/>
            </a:pPr>
            <a:r>
              <a:rPr kumimoji="0" lang="en-US" altLang="ja-JP" b="1" dirty="0">
                <a:latin typeface="+mj-lt"/>
              </a:rPr>
              <a:t>3D surface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Coordinate Systems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sz="2600" smtClean="0"/>
              <a:t>Parametric Coordinates</a:t>
            </a:r>
          </a:p>
          <a:p>
            <a:pPr lvl="1" eaLnBrk="1" hangingPunct="1"/>
            <a:r>
              <a:rPr lang="en-US" altLang="ja-JP" sz="2200" smtClean="0"/>
              <a:t>may be used to model curved surfaces</a:t>
            </a:r>
          </a:p>
          <a:p>
            <a:pPr eaLnBrk="1" hangingPunct="1"/>
            <a:r>
              <a:rPr lang="en-US" altLang="ja-JP" sz="2600" smtClean="0"/>
              <a:t>Texture Coordinates</a:t>
            </a:r>
          </a:p>
          <a:p>
            <a:pPr lvl="1" eaLnBrk="1" hangingPunct="1"/>
            <a:r>
              <a:rPr lang="en-US" altLang="ja-JP" sz="2200" smtClean="0"/>
              <a:t>used to identify points in the image to be mapped</a:t>
            </a:r>
          </a:p>
          <a:p>
            <a:pPr eaLnBrk="1" hangingPunct="1"/>
            <a:r>
              <a:rPr lang="en-US" altLang="ja-JP" sz="2600" smtClean="0"/>
              <a:t>World Coordinates</a:t>
            </a:r>
          </a:p>
          <a:p>
            <a:pPr lvl="1" eaLnBrk="1" hangingPunct="1"/>
            <a:r>
              <a:rPr lang="en-US" altLang="ja-JP" sz="2200" smtClean="0"/>
              <a:t>conceptually, where the mapping takes place</a:t>
            </a:r>
          </a:p>
          <a:p>
            <a:pPr eaLnBrk="1" hangingPunct="1"/>
            <a:r>
              <a:rPr lang="en-US" altLang="ja-JP" sz="2600" smtClean="0"/>
              <a:t>Screen Coordinates</a:t>
            </a:r>
          </a:p>
          <a:p>
            <a:pPr lvl="1" eaLnBrk="1" hangingPunct="1"/>
            <a:r>
              <a:rPr lang="en-US" altLang="ja-JP" sz="2200" smtClean="0"/>
              <a:t>where the final image is really produced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Texture Mapping</a:t>
            </a:r>
          </a:p>
        </p:txBody>
      </p:sp>
      <p:grpSp>
        <p:nvGrpSpPr>
          <p:cNvPr id="22531" name="Group 8"/>
          <p:cNvGrpSpPr>
            <a:grpSpLocks/>
          </p:cNvGrpSpPr>
          <p:nvPr/>
        </p:nvGrpSpPr>
        <p:grpSpPr bwMode="auto">
          <a:xfrm>
            <a:off x="395288" y="1606550"/>
            <a:ext cx="8745537" cy="5278438"/>
            <a:chOff x="249" y="1012"/>
            <a:chExt cx="5509" cy="3325"/>
          </a:xfrm>
        </p:grpSpPr>
        <p:pic>
          <p:nvPicPr>
            <p:cNvPr id="22532" name="Picture 3" descr="AN07F1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012"/>
              <a:ext cx="5035" cy="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3" name="Text Box 4"/>
            <p:cNvSpPr txBox="1">
              <a:spLocks noChangeArrowheads="1"/>
            </p:cNvSpPr>
            <p:nvPr/>
          </p:nvSpPr>
          <p:spPr bwMode="auto">
            <a:xfrm>
              <a:off x="521" y="1253"/>
              <a:ext cx="2103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 anchorCtr="1">
              <a:spAutoFit/>
            </a:bodyPr>
            <a:lstStyle>
              <a:lvl1pPr marL="469900" indent="-4699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>
                <a:buClr>
                  <a:schemeClr val="bg1"/>
                </a:buClr>
              </a:pPr>
              <a:r>
                <a:rPr lang="en-US" altLang="ja-JP" sz="1900" b="1"/>
                <a:t>parametric coordinates</a:t>
              </a:r>
            </a:p>
          </p:txBody>
        </p:sp>
        <p:sp>
          <p:nvSpPr>
            <p:cNvPr id="22534" name="Text Box 5"/>
            <p:cNvSpPr txBox="1">
              <a:spLocks noChangeArrowheads="1"/>
            </p:cNvSpPr>
            <p:nvPr/>
          </p:nvSpPr>
          <p:spPr bwMode="auto">
            <a:xfrm>
              <a:off x="249" y="3540"/>
              <a:ext cx="160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 anchor="ctr" anchorCtr="1">
              <a:spAutoFit/>
            </a:bodyPr>
            <a:lstStyle>
              <a:lvl1pPr marL="190500" indent="-1905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r>
                <a:rPr kumimoji="0" lang="en-US" altLang="ja-JP" sz="2000" b="1">
                  <a:latin typeface="Arial" charset="0"/>
                </a:rPr>
                <a:t>texture coordinates</a:t>
              </a:r>
            </a:p>
          </p:txBody>
        </p:sp>
        <p:sp>
          <p:nvSpPr>
            <p:cNvPr id="22535" name="Text Box 6"/>
            <p:cNvSpPr txBox="1">
              <a:spLocks noChangeArrowheads="1"/>
            </p:cNvSpPr>
            <p:nvPr/>
          </p:nvSpPr>
          <p:spPr bwMode="auto">
            <a:xfrm>
              <a:off x="2373" y="3887"/>
              <a:ext cx="149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 anchor="ctr" anchorCtr="1">
              <a:spAutoFit/>
            </a:bodyPr>
            <a:lstStyle>
              <a:lvl1pPr marL="190500" indent="-1905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r>
                <a:rPr kumimoji="0" lang="en-US" altLang="ja-JP" sz="2000" b="1">
                  <a:latin typeface="Arial" charset="0"/>
                </a:rPr>
                <a:t>world coordinates</a:t>
              </a:r>
            </a:p>
          </p:txBody>
        </p:sp>
        <p:sp>
          <p:nvSpPr>
            <p:cNvPr id="22536" name="Text Box 7"/>
            <p:cNvSpPr txBox="1">
              <a:spLocks noChangeArrowheads="1"/>
            </p:cNvSpPr>
            <p:nvPr/>
          </p:nvSpPr>
          <p:spPr bwMode="auto">
            <a:xfrm>
              <a:off x="4175" y="3619"/>
              <a:ext cx="158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 anchor="ctr" anchorCtr="1">
              <a:spAutoFit/>
            </a:bodyPr>
            <a:lstStyle>
              <a:lvl1pPr marL="190500" indent="-1905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r>
                <a:rPr kumimoji="0" lang="en-US" altLang="ja-JP" sz="2000" b="1">
                  <a:latin typeface="Arial" charset="0"/>
                </a:rPr>
                <a:t>screen coordinates</a:t>
              </a:r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174038" cy="1216025"/>
          </a:xfrm>
        </p:spPr>
        <p:txBody>
          <a:bodyPr/>
          <a:lstStyle/>
          <a:p>
            <a:pPr eaLnBrk="1" hangingPunct="1"/>
            <a:r>
              <a:rPr lang="en-US" altLang="ja-JP" sz="3400" smtClean="0"/>
              <a:t>Texture Mapping = Pattern Mapping</a:t>
            </a:r>
          </a:p>
        </p:txBody>
      </p:sp>
      <p:grpSp>
        <p:nvGrpSpPr>
          <p:cNvPr id="23555" name="Group 246"/>
          <p:cNvGrpSpPr>
            <a:grpSpLocks/>
          </p:cNvGrpSpPr>
          <p:nvPr/>
        </p:nvGrpSpPr>
        <p:grpSpPr bwMode="auto">
          <a:xfrm>
            <a:off x="395288" y="2127250"/>
            <a:ext cx="8640762" cy="3455988"/>
            <a:chOff x="249" y="1340"/>
            <a:chExt cx="5443" cy="2177"/>
          </a:xfrm>
        </p:grpSpPr>
        <p:sp>
          <p:nvSpPr>
            <p:cNvPr id="23556" name="Freeform 8"/>
            <p:cNvSpPr>
              <a:spLocks/>
            </p:cNvSpPr>
            <p:nvPr/>
          </p:nvSpPr>
          <p:spPr bwMode="auto">
            <a:xfrm>
              <a:off x="330" y="1918"/>
              <a:ext cx="56" cy="78"/>
            </a:xfrm>
            <a:custGeom>
              <a:avLst/>
              <a:gdLst>
                <a:gd name="T0" fmla="*/ 0 w 56"/>
                <a:gd name="T1" fmla="*/ 78 h 78"/>
                <a:gd name="T2" fmla="*/ 56 w 56"/>
                <a:gd name="T3" fmla="*/ 78 h 78"/>
                <a:gd name="T4" fmla="*/ 30 w 56"/>
                <a:gd name="T5" fmla="*/ 0 h 78"/>
                <a:gd name="T6" fmla="*/ 0 w 56"/>
                <a:gd name="T7" fmla="*/ 78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78"/>
                <a:gd name="T14" fmla="*/ 56 w 56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78">
                  <a:moveTo>
                    <a:pt x="0" y="78"/>
                  </a:moveTo>
                  <a:lnTo>
                    <a:pt x="56" y="78"/>
                  </a:lnTo>
                  <a:lnTo>
                    <a:pt x="30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57" name="Freeform 9"/>
            <p:cNvSpPr>
              <a:spLocks/>
            </p:cNvSpPr>
            <p:nvPr/>
          </p:nvSpPr>
          <p:spPr bwMode="auto">
            <a:xfrm>
              <a:off x="330" y="1918"/>
              <a:ext cx="56" cy="78"/>
            </a:xfrm>
            <a:custGeom>
              <a:avLst/>
              <a:gdLst>
                <a:gd name="T0" fmla="*/ 0 w 56"/>
                <a:gd name="T1" fmla="*/ 78 h 78"/>
                <a:gd name="T2" fmla="*/ 56 w 56"/>
                <a:gd name="T3" fmla="*/ 78 h 78"/>
                <a:gd name="T4" fmla="*/ 30 w 56"/>
                <a:gd name="T5" fmla="*/ 0 h 78"/>
                <a:gd name="T6" fmla="*/ 0 w 56"/>
                <a:gd name="T7" fmla="*/ 78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78"/>
                <a:gd name="T14" fmla="*/ 56 w 56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78">
                  <a:moveTo>
                    <a:pt x="0" y="78"/>
                  </a:moveTo>
                  <a:lnTo>
                    <a:pt x="56" y="78"/>
                  </a:lnTo>
                  <a:lnTo>
                    <a:pt x="30" y="0"/>
                  </a:lnTo>
                  <a:lnTo>
                    <a:pt x="0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58" name="Freeform 10"/>
            <p:cNvSpPr>
              <a:spLocks/>
            </p:cNvSpPr>
            <p:nvPr/>
          </p:nvSpPr>
          <p:spPr bwMode="auto">
            <a:xfrm>
              <a:off x="1633" y="3034"/>
              <a:ext cx="70" cy="61"/>
            </a:xfrm>
            <a:custGeom>
              <a:avLst/>
              <a:gdLst>
                <a:gd name="T0" fmla="*/ 0 w 70"/>
                <a:gd name="T1" fmla="*/ 0 h 61"/>
                <a:gd name="T2" fmla="*/ 0 w 70"/>
                <a:gd name="T3" fmla="*/ 61 h 61"/>
                <a:gd name="T4" fmla="*/ 70 w 70"/>
                <a:gd name="T5" fmla="*/ 31 h 61"/>
                <a:gd name="T6" fmla="*/ 0 w 70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61"/>
                <a:gd name="T14" fmla="*/ 70 w 70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61">
                  <a:moveTo>
                    <a:pt x="0" y="0"/>
                  </a:moveTo>
                  <a:lnTo>
                    <a:pt x="0" y="61"/>
                  </a:lnTo>
                  <a:lnTo>
                    <a:pt x="7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59" name="Freeform 11"/>
            <p:cNvSpPr>
              <a:spLocks/>
            </p:cNvSpPr>
            <p:nvPr/>
          </p:nvSpPr>
          <p:spPr bwMode="auto">
            <a:xfrm>
              <a:off x="1633" y="3034"/>
              <a:ext cx="70" cy="61"/>
            </a:xfrm>
            <a:custGeom>
              <a:avLst/>
              <a:gdLst>
                <a:gd name="T0" fmla="*/ 0 w 70"/>
                <a:gd name="T1" fmla="*/ 0 h 61"/>
                <a:gd name="T2" fmla="*/ 0 w 70"/>
                <a:gd name="T3" fmla="*/ 61 h 61"/>
                <a:gd name="T4" fmla="*/ 70 w 70"/>
                <a:gd name="T5" fmla="*/ 31 h 61"/>
                <a:gd name="T6" fmla="*/ 0 w 70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61"/>
                <a:gd name="T14" fmla="*/ 70 w 70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61">
                  <a:moveTo>
                    <a:pt x="0" y="0"/>
                  </a:moveTo>
                  <a:lnTo>
                    <a:pt x="0" y="61"/>
                  </a:lnTo>
                  <a:lnTo>
                    <a:pt x="70" y="3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60" name="Freeform 12"/>
            <p:cNvSpPr>
              <a:spLocks/>
            </p:cNvSpPr>
            <p:nvPr/>
          </p:nvSpPr>
          <p:spPr bwMode="auto">
            <a:xfrm>
              <a:off x="4305" y="1809"/>
              <a:ext cx="56" cy="78"/>
            </a:xfrm>
            <a:custGeom>
              <a:avLst/>
              <a:gdLst>
                <a:gd name="T0" fmla="*/ 0 w 56"/>
                <a:gd name="T1" fmla="*/ 78 h 78"/>
                <a:gd name="T2" fmla="*/ 56 w 56"/>
                <a:gd name="T3" fmla="*/ 78 h 78"/>
                <a:gd name="T4" fmla="*/ 26 w 56"/>
                <a:gd name="T5" fmla="*/ 0 h 78"/>
                <a:gd name="T6" fmla="*/ 0 w 56"/>
                <a:gd name="T7" fmla="*/ 78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78"/>
                <a:gd name="T14" fmla="*/ 56 w 56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78">
                  <a:moveTo>
                    <a:pt x="0" y="78"/>
                  </a:moveTo>
                  <a:lnTo>
                    <a:pt x="56" y="78"/>
                  </a:lnTo>
                  <a:lnTo>
                    <a:pt x="26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61" name="Freeform 13"/>
            <p:cNvSpPr>
              <a:spLocks/>
            </p:cNvSpPr>
            <p:nvPr/>
          </p:nvSpPr>
          <p:spPr bwMode="auto">
            <a:xfrm>
              <a:off x="4305" y="1809"/>
              <a:ext cx="56" cy="78"/>
            </a:xfrm>
            <a:custGeom>
              <a:avLst/>
              <a:gdLst>
                <a:gd name="T0" fmla="*/ 0 w 56"/>
                <a:gd name="T1" fmla="*/ 78 h 78"/>
                <a:gd name="T2" fmla="*/ 56 w 56"/>
                <a:gd name="T3" fmla="*/ 78 h 78"/>
                <a:gd name="T4" fmla="*/ 26 w 56"/>
                <a:gd name="T5" fmla="*/ 0 h 78"/>
                <a:gd name="T6" fmla="*/ 0 w 56"/>
                <a:gd name="T7" fmla="*/ 78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78"/>
                <a:gd name="T14" fmla="*/ 56 w 56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78">
                  <a:moveTo>
                    <a:pt x="0" y="78"/>
                  </a:moveTo>
                  <a:lnTo>
                    <a:pt x="56" y="78"/>
                  </a:lnTo>
                  <a:lnTo>
                    <a:pt x="26" y="0"/>
                  </a:lnTo>
                  <a:lnTo>
                    <a:pt x="0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62" name="Freeform 14"/>
            <p:cNvSpPr>
              <a:spLocks/>
            </p:cNvSpPr>
            <p:nvPr/>
          </p:nvSpPr>
          <p:spPr bwMode="auto">
            <a:xfrm>
              <a:off x="5443" y="3069"/>
              <a:ext cx="69" cy="65"/>
            </a:xfrm>
            <a:custGeom>
              <a:avLst/>
              <a:gdLst>
                <a:gd name="T0" fmla="*/ 0 w 69"/>
                <a:gd name="T1" fmla="*/ 0 h 65"/>
                <a:gd name="T2" fmla="*/ 0 w 69"/>
                <a:gd name="T3" fmla="*/ 65 h 65"/>
                <a:gd name="T4" fmla="*/ 69 w 69"/>
                <a:gd name="T5" fmla="*/ 35 h 65"/>
                <a:gd name="T6" fmla="*/ 0 w 69"/>
                <a:gd name="T7" fmla="*/ 0 h 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"/>
                <a:gd name="T13" fmla="*/ 0 h 65"/>
                <a:gd name="T14" fmla="*/ 69 w 69"/>
                <a:gd name="T15" fmla="*/ 65 h 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" h="65">
                  <a:moveTo>
                    <a:pt x="0" y="0"/>
                  </a:moveTo>
                  <a:lnTo>
                    <a:pt x="0" y="65"/>
                  </a:lnTo>
                  <a:lnTo>
                    <a:pt x="6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63" name="Freeform 15"/>
            <p:cNvSpPr>
              <a:spLocks/>
            </p:cNvSpPr>
            <p:nvPr/>
          </p:nvSpPr>
          <p:spPr bwMode="auto">
            <a:xfrm>
              <a:off x="5443" y="3069"/>
              <a:ext cx="69" cy="65"/>
            </a:xfrm>
            <a:custGeom>
              <a:avLst/>
              <a:gdLst>
                <a:gd name="T0" fmla="*/ 0 w 69"/>
                <a:gd name="T1" fmla="*/ 0 h 65"/>
                <a:gd name="T2" fmla="*/ 0 w 69"/>
                <a:gd name="T3" fmla="*/ 65 h 65"/>
                <a:gd name="T4" fmla="*/ 69 w 69"/>
                <a:gd name="T5" fmla="*/ 35 h 65"/>
                <a:gd name="T6" fmla="*/ 0 w 69"/>
                <a:gd name="T7" fmla="*/ 0 h 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"/>
                <a:gd name="T13" fmla="*/ 0 h 65"/>
                <a:gd name="T14" fmla="*/ 69 w 69"/>
                <a:gd name="T15" fmla="*/ 65 h 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" h="65">
                  <a:moveTo>
                    <a:pt x="0" y="0"/>
                  </a:moveTo>
                  <a:lnTo>
                    <a:pt x="0" y="65"/>
                  </a:lnTo>
                  <a:lnTo>
                    <a:pt x="69" y="3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64" name="Freeform 16"/>
            <p:cNvSpPr>
              <a:spLocks/>
            </p:cNvSpPr>
            <p:nvPr/>
          </p:nvSpPr>
          <p:spPr bwMode="auto">
            <a:xfrm>
              <a:off x="1094" y="2087"/>
              <a:ext cx="52" cy="83"/>
            </a:xfrm>
            <a:custGeom>
              <a:avLst/>
              <a:gdLst>
                <a:gd name="T0" fmla="*/ 0 w 52"/>
                <a:gd name="T1" fmla="*/ 0 h 83"/>
                <a:gd name="T2" fmla="*/ 52 w 52"/>
                <a:gd name="T3" fmla="*/ 9 h 83"/>
                <a:gd name="T4" fmla="*/ 13 w 52"/>
                <a:gd name="T5" fmla="*/ 83 h 83"/>
                <a:gd name="T6" fmla="*/ 0 w 52"/>
                <a:gd name="T7" fmla="*/ 0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83"/>
                <a:gd name="T14" fmla="*/ 52 w 52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83">
                  <a:moveTo>
                    <a:pt x="0" y="0"/>
                  </a:moveTo>
                  <a:lnTo>
                    <a:pt x="52" y="9"/>
                  </a:lnTo>
                  <a:lnTo>
                    <a:pt x="13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65" name="Freeform 17"/>
            <p:cNvSpPr>
              <a:spLocks/>
            </p:cNvSpPr>
            <p:nvPr/>
          </p:nvSpPr>
          <p:spPr bwMode="auto">
            <a:xfrm>
              <a:off x="1094" y="2087"/>
              <a:ext cx="52" cy="83"/>
            </a:xfrm>
            <a:custGeom>
              <a:avLst/>
              <a:gdLst>
                <a:gd name="T0" fmla="*/ 0 w 52"/>
                <a:gd name="T1" fmla="*/ 0 h 83"/>
                <a:gd name="T2" fmla="*/ 52 w 52"/>
                <a:gd name="T3" fmla="*/ 9 h 83"/>
                <a:gd name="T4" fmla="*/ 13 w 52"/>
                <a:gd name="T5" fmla="*/ 83 h 83"/>
                <a:gd name="T6" fmla="*/ 0 w 52"/>
                <a:gd name="T7" fmla="*/ 0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83"/>
                <a:gd name="T14" fmla="*/ 52 w 52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83">
                  <a:moveTo>
                    <a:pt x="0" y="0"/>
                  </a:moveTo>
                  <a:lnTo>
                    <a:pt x="52" y="9"/>
                  </a:lnTo>
                  <a:lnTo>
                    <a:pt x="13" y="83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66" name="Freeform 18"/>
            <p:cNvSpPr>
              <a:spLocks/>
            </p:cNvSpPr>
            <p:nvPr/>
          </p:nvSpPr>
          <p:spPr bwMode="auto">
            <a:xfrm>
              <a:off x="673" y="2356"/>
              <a:ext cx="56" cy="83"/>
            </a:xfrm>
            <a:custGeom>
              <a:avLst/>
              <a:gdLst>
                <a:gd name="T0" fmla="*/ 0 w 56"/>
                <a:gd name="T1" fmla="*/ 0 h 83"/>
                <a:gd name="T2" fmla="*/ 56 w 56"/>
                <a:gd name="T3" fmla="*/ 9 h 83"/>
                <a:gd name="T4" fmla="*/ 13 w 56"/>
                <a:gd name="T5" fmla="*/ 83 h 83"/>
                <a:gd name="T6" fmla="*/ 0 w 56"/>
                <a:gd name="T7" fmla="*/ 0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83"/>
                <a:gd name="T14" fmla="*/ 56 w 56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83">
                  <a:moveTo>
                    <a:pt x="0" y="0"/>
                  </a:moveTo>
                  <a:lnTo>
                    <a:pt x="56" y="9"/>
                  </a:lnTo>
                  <a:lnTo>
                    <a:pt x="13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67" name="Freeform 19"/>
            <p:cNvSpPr>
              <a:spLocks/>
            </p:cNvSpPr>
            <p:nvPr/>
          </p:nvSpPr>
          <p:spPr bwMode="auto">
            <a:xfrm>
              <a:off x="673" y="2356"/>
              <a:ext cx="56" cy="83"/>
            </a:xfrm>
            <a:custGeom>
              <a:avLst/>
              <a:gdLst>
                <a:gd name="T0" fmla="*/ 0 w 56"/>
                <a:gd name="T1" fmla="*/ 0 h 83"/>
                <a:gd name="T2" fmla="*/ 56 w 56"/>
                <a:gd name="T3" fmla="*/ 9 h 83"/>
                <a:gd name="T4" fmla="*/ 13 w 56"/>
                <a:gd name="T5" fmla="*/ 83 h 83"/>
                <a:gd name="T6" fmla="*/ 0 w 56"/>
                <a:gd name="T7" fmla="*/ 0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83"/>
                <a:gd name="T14" fmla="*/ 56 w 56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83">
                  <a:moveTo>
                    <a:pt x="0" y="0"/>
                  </a:moveTo>
                  <a:lnTo>
                    <a:pt x="56" y="9"/>
                  </a:lnTo>
                  <a:lnTo>
                    <a:pt x="13" y="83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68" name="Freeform 20"/>
            <p:cNvSpPr>
              <a:spLocks/>
            </p:cNvSpPr>
            <p:nvPr/>
          </p:nvSpPr>
          <p:spPr bwMode="auto">
            <a:xfrm>
              <a:off x="1246" y="2291"/>
              <a:ext cx="87" cy="57"/>
            </a:xfrm>
            <a:custGeom>
              <a:avLst/>
              <a:gdLst>
                <a:gd name="T0" fmla="*/ 87 w 87"/>
                <a:gd name="T1" fmla="*/ 48 h 57"/>
                <a:gd name="T2" fmla="*/ 61 w 87"/>
                <a:gd name="T3" fmla="*/ 0 h 57"/>
                <a:gd name="T4" fmla="*/ 0 w 87"/>
                <a:gd name="T5" fmla="*/ 57 h 57"/>
                <a:gd name="T6" fmla="*/ 87 w 87"/>
                <a:gd name="T7" fmla="*/ 48 h 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57"/>
                <a:gd name="T14" fmla="*/ 87 w 87"/>
                <a:gd name="T15" fmla="*/ 57 h 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57">
                  <a:moveTo>
                    <a:pt x="87" y="48"/>
                  </a:moveTo>
                  <a:lnTo>
                    <a:pt x="61" y="0"/>
                  </a:lnTo>
                  <a:lnTo>
                    <a:pt x="0" y="57"/>
                  </a:lnTo>
                  <a:lnTo>
                    <a:pt x="87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69" name="Freeform 21"/>
            <p:cNvSpPr>
              <a:spLocks/>
            </p:cNvSpPr>
            <p:nvPr/>
          </p:nvSpPr>
          <p:spPr bwMode="auto">
            <a:xfrm>
              <a:off x="1246" y="2291"/>
              <a:ext cx="87" cy="57"/>
            </a:xfrm>
            <a:custGeom>
              <a:avLst/>
              <a:gdLst>
                <a:gd name="T0" fmla="*/ 87 w 87"/>
                <a:gd name="T1" fmla="*/ 48 h 57"/>
                <a:gd name="T2" fmla="*/ 61 w 87"/>
                <a:gd name="T3" fmla="*/ 0 h 57"/>
                <a:gd name="T4" fmla="*/ 0 w 87"/>
                <a:gd name="T5" fmla="*/ 57 h 57"/>
                <a:gd name="T6" fmla="*/ 87 w 87"/>
                <a:gd name="T7" fmla="*/ 48 h 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57"/>
                <a:gd name="T14" fmla="*/ 87 w 87"/>
                <a:gd name="T15" fmla="*/ 57 h 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57">
                  <a:moveTo>
                    <a:pt x="87" y="48"/>
                  </a:moveTo>
                  <a:lnTo>
                    <a:pt x="61" y="0"/>
                  </a:lnTo>
                  <a:lnTo>
                    <a:pt x="0" y="57"/>
                  </a:lnTo>
                  <a:lnTo>
                    <a:pt x="87" y="4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0" name="Freeform 22"/>
            <p:cNvSpPr>
              <a:spLocks/>
            </p:cNvSpPr>
            <p:nvPr/>
          </p:nvSpPr>
          <p:spPr bwMode="auto">
            <a:xfrm>
              <a:off x="1442" y="2582"/>
              <a:ext cx="78" cy="57"/>
            </a:xfrm>
            <a:custGeom>
              <a:avLst/>
              <a:gdLst>
                <a:gd name="T0" fmla="*/ 78 w 78"/>
                <a:gd name="T1" fmla="*/ 57 h 57"/>
                <a:gd name="T2" fmla="*/ 78 w 78"/>
                <a:gd name="T3" fmla="*/ 0 h 57"/>
                <a:gd name="T4" fmla="*/ 0 w 78"/>
                <a:gd name="T5" fmla="*/ 27 h 57"/>
                <a:gd name="T6" fmla="*/ 78 w 78"/>
                <a:gd name="T7" fmla="*/ 57 h 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7"/>
                <a:gd name="T14" fmla="*/ 78 w 78"/>
                <a:gd name="T15" fmla="*/ 57 h 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7">
                  <a:moveTo>
                    <a:pt x="78" y="57"/>
                  </a:moveTo>
                  <a:lnTo>
                    <a:pt x="78" y="0"/>
                  </a:lnTo>
                  <a:lnTo>
                    <a:pt x="0" y="27"/>
                  </a:lnTo>
                  <a:lnTo>
                    <a:pt x="78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1" name="Freeform 23"/>
            <p:cNvSpPr>
              <a:spLocks/>
            </p:cNvSpPr>
            <p:nvPr/>
          </p:nvSpPr>
          <p:spPr bwMode="auto">
            <a:xfrm>
              <a:off x="1442" y="2582"/>
              <a:ext cx="78" cy="57"/>
            </a:xfrm>
            <a:custGeom>
              <a:avLst/>
              <a:gdLst>
                <a:gd name="T0" fmla="*/ 78 w 78"/>
                <a:gd name="T1" fmla="*/ 57 h 57"/>
                <a:gd name="T2" fmla="*/ 78 w 78"/>
                <a:gd name="T3" fmla="*/ 0 h 57"/>
                <a:gd name="T4" fmla="*/ 0 w 78"/>
                <a:gd name="T5" fmla="*/ 27 h 57"/>
                <a:gd name="T6" fmla="*/ 78 w 78"/>
                <a:gd name="T7" fmla="*/ 57 h 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7"/>
                <a:gd name="T14" fmla="*/ 78 w 78"/>
                <a:gd name="T15" fmla="*/ 57 h 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7">
                  <a:moveTo>
                    <a:pt x="78" y="57"/>
                  </a:moveTo>
                  <a:lnTo>
                    <a:pt x="78" y="0"/>
                  </a:lnTo>
                  <a:lnTo>
                    <a:pt x="0" y="27"/>
                  </a:lnTo>
                  <a:lnTo>
                    <a:pt x="78" y="5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2" name="Freeform 24"/>
            <p:cNvSpPr>
              <a:spLocks/>
            </p:cNvSpPr>
            <p:nvPr/>
          </p:nvSpPr>
          <p:spPr bwMode="auto">
            <a:xfrm>
              <a:off x="2884" y="1726"/>
              <a:ext cx="57" cy="79"/>
            </a:xfrm>
            <a:custGeom>
              <a:avLst/>
              <a:gdLst>
                <a:gd name="T0" fmla="*/ 57 w 57"/>
                <a:gd name="T1" fmla="*/ 0 h 79"/>
                <a:gd name="T2" fmla="*/ 0 w 57"/>
                <a:gd name="T3" fmla="*/ 0 h 79"/>
                <a:gd name="T4" fmla="*/ 31 w 57"/>
                <a:gd name="T5" fmla="*/ 79 h 79"/>
                <a:gd name="T6" fmla="*/ 57 w 57"/>
                <a:gd name="T7" fmla="*/ 0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"/>
                <a:gd name="T13" fmla="*/ 0 h 79"/>
                <a:gd name="T14" fmla="*/ 57 w 57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" h="79">
                  <a:moveTo>
                    <a:pt x="57" y="0"/>
                  </a:moveTo>
                  <a:lnTo>
                    <a:pt x="0" y="0"/>
                  </a:lnTo>
                  <a:lnTo>
                    <a:pt x="31" y="79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3" name="Freeform 25"/>
            <p:cNvSpPr>
              <a:spLocks/>
            </p:cNvSpPr>
            <p:nvPr/>
          </p:nvSpPr>
          <p:spPr bwMode="auto">
            <a:xfrm>
              <a:off x="2884" y="1726"/>
              <a:ext cx="57" cy="79"/>
            </a:xfrm>
            <a:custGeom>
              <a:avLst/>
              <a:gdLst>
                <a:gd name="T0" fmla="*/ 57 w 57"/>
                <a:gd name="T1" fmla="*/ 0 h 79"/>
                <a:gd name="T2" fmla="*/ 0 w 57"/>
                <a:gd name="T3" fmla="*/ 0 h 79"/>
                <a:gd name="T4" fmla="*/ 31 w 57"/>
                <a:gd name="T5" fmla="*/ 79 h 79"/>
                <a:gd name="T6" fmla="*/ 57 w 57"/>
                <a:gd name="T7" fmla="*/ 0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"/>
                <a:gd name="T13" fmla="*/ 0 h 79"/>
                <a:gd name="T14" fmla="*/ 57 w 57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" h="79">
                  <a:moveTo>
                    <a:pt x="57" y="0"/>
                  </a:moveTo>
                  <a:lnTo>
                    <a:pt x="0" y="0"/>
                  </a:lnTo>
                  <a:lnTo>
                    <a:pt x="31" y="79"/>
                  </a:lnTo>
                  <a:lnTo>
                    <a:pt x="57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4" name="Freeform 26"/>
            <p:cNvSpPr>
              <a:spLocks/>
            </p:cNvSpPr>
            <p:nvPr/>
          </p:nvSpPr>
          <p:spPr bwMode="auto">
            <a:xfrm>
              <a:off x="3271" y="1800"/>
              <a:ext cx="56" cy="83"/>
            </a:xfrm>
            <a:custGeom>
              <a:avLst/>
              <a:gdLst>
                <a:gd name="T0" fmla="*/ 56 w 56"/>
                <a:gd name="T1" fmla="*/ 0 h 83"/>
                <a:gd name="T2" fmla="*/ 0 w 56"/>
                <a:gd name="T3" fmla="*/ 0 h 83"/>
                <a:gd name="T4" fmla="*/ 26 w 56"/>
                <a:gd name="T5" fmla="*/ 83 h 83"/>
                <a:gd name="T6" fmla="*/ 56 w 56"/>
                <a:gd name="T7" fmla="*/ 0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83"/>
                <a:gd name="T14" fmla="*/ 56 w 56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83">
                  <a:moveTo>
                    <a:pt x="56" y="0"/>
                  </a:moveTo>
                  <a:lnTo>
                    <a:pt x="0" y="0"/>
                  </a:lnTo>
                  <a:lnTo>
                    <a:pt x="26" y="83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5" name="Freeform 27"/>
            <p:cNvSpPr>
              <a:spLocks/>
            </p:cNvSpPr>
            <p:nvPr/>
          </p:nvSpPr>
          <p:spPr bwMode="auto">
            <a:xfrm>
              <a:off x="3271" y="1800"/>
              <a:ext cx="56" cy="83"/>
            </a:xfrm>
            <a:custGeom>
              <a:avLst/>
              <a:gdLst>
                <a:gd name="T0" fmla="*/ 56 w 56"/>
                <a:gd name="T1" fmla="*/ 0 h 83"/>
                <a:gd name="T2" fmla="*/ 0 w 56"/>
                <a:gd name="T3" fmla="*/ 0 h 83"/>
                <a:gd name="T4" fmla="*/ 26 w 56"/>
                <a:gd name="T5" fmla="*/ 83 h 83"/>
                <a:gd name="T6" fmla="*/ 56 w 56"/>
                <a:gd name="T7" fmla="*/ 0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83"/>
                <a:gd name="T14" fmla="*/ 56 w 56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83">
                  <a:moveTo>
                    <a:pt x="56" y="0"/>
                  </a:moveTo>
                  <a:lnTo>
                    <a:pt x="0" y="0"/>
                  </a:lnTo>
                  <a:lnTo>
                    <a:pt x="26" y="83"/>
                  </a:lnTo>
                  <a:lnTo>
                    <a:pt x="5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6" name="Freeform 28"/>
            <p:cNvSpPr>
              <a:spLocks/>
            </p:cNvSpPr>
            <p:nvPr/>
          </p:nvSpPr>
          <p:spPr bwMode="auto">
            <a:xfrm>
              <a:off x="3219" y="2287"/>
              <a:ext cx="52" cy="78"/>
            </a:xfrm>
            <a:custGeom>
              <a:avLst/>
              <a:gdLst>
                <a:gd name="T0" fmla="*/ 0 w 52"/>
                <a:gd name="T1" fmla="*/ 78 h 78"/>
                <a:gd name="T2" fmla="*/ 52 w 52"/>
                <a:gd name="T3" fmla="*/ 78 h 78"/>
                <a:gd name="T4" fmla="*/ 26 w 52"/>
                <a:gd name="T5" fmla="*/ 0 h 78"/>
                <a:gd name="T6" fmla="*/ 0 w 52"/>
                <a:gd name="T7" fmla="*/ 78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78"/>
                <a:gd name="T14" fmla="*/ 52 w 52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78">
                  <a:moveTo>
                    <a:pt x="0" y="78"/>
                  </a:moveTo>
                  <a:lnTo>
                    <a:pt x="52" y="78"/>
                  </a:lnTo>
                  <a:lnTo>
                    <a:pt x="26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7" name="Freeform 29"/>
            <p:cNvSpPr>
              <a:spLocks/>
            </p:cNvSpPr>
            <p:nvPr/>
          </p:nvSpPr>
          <p:spPr bwMode="auto">
            <a:xfrm>
              <a:off x="3219" y="2287"/>
              <a:ext cx="52" cy="78"/>
            </a:xfrm>
            <a:custGeom>
              <a:avLst/>
              <a:gdLst>
                <a:gd name="T0" fmla="*/ 0 w 52"/>
                <a:gd name="T1" fmla="*/ 78 h 78"/>
                <a:gd name="T2" fmla="*/ 52 w 52"/>
                <a:gd name="T3" fmla="*/ 78 h 78"/>
                <a:gd name="T4" fmla="*/ 26 w 52"/>
                <a:gd name="T5" fmla="*/ 0 h 78"/>
                <a:gd name="T6" fmla="*/ 0 w 52"/>
                <a:gd name="T7" fmla="*/ 78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78"/>
                <a:gd name="T14" fmla="*/ 52 w 52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78">
                  <a:moveTo>
                    <a:pt x="0" y="78"/>
                  </a:moveTo>
                  <a:lnTo>
                    <a:pt x="52" y="78"/>
                  </a:lnTo>
                  <a:lnTo>
                    <a:pt x="26" y="0"/>
                  </a:lnTo>
                  <a:lnTo>
                    <a:pt x="0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8" name="Freeform 30"/>
            <p:cNvSpPr>
              <a:spLocks/>
            </p:cNvSpPr>
            <p:nvPr/>
          </p:nvSpPr>
          <p:spPr bwMode="auto">
            <a:xfrm>
              <a:off x="2836" y="2200"/>
              <a:ext cx="57" cy="83"/>
            </a:xfrm>
            <a:custGeom>
              <a:avLst/>
              <a:gdLst>
                <a:gd name="T0" fmla="*/ 0 w 57"/>
                <a:gd name="T1" fmla="*/ 83 h 83"/>
                <a:gd name="T2" fmla="*/ 57 w 57"/>
                <a:gd name="T3" fmla="*/ 83 h 83"/>
                <a:gd name="T4" fmla="*/ 31 w 57"/>
                <a:gd name="T5" fmla="*/ 0 h 83"/>
                <a:gd name="T6" fmla="*/ 0 w 57"/>
                <a:gd name="T7" fmla="*/ 83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"/>
                <a:gd name="T13" fmla="*/ 0 h 83"/>
                <a:gd name="T14" fmla="*/ 57 w 57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" h="83">
                  <a:moveTo>
                    <a:pt x="0" y="83"/>
                  </a:moveTo>
                  <a:lnTo>
                    <a:pt x="57" y="83"/>
                  </a:lnTo>
                  <a:lnTo>
                    <a:pt x="31" y="0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9" name="Freeform 31"/>
            <p:cNvSpPr>
              <a:spLocks/>
            </p:cNvSpPr>
            <p:nvPr/>
          </p:nvSpPr>
          <p:spPr bwMode="auto">
            <a:xfrm>
              <a:off x="2836" y="2200"/>
              <a:ext cx="57" cy="83"/>
            </a:xfrm>
            <a:custGeom>
              <a:avLst/>
              <a:gdLst>
                <a:gd name="T0" fmla="*/ 0 w 57"/>
                <a:gd name="T1" fmla="*/ 83 h 83"/>
                <a:gd name="T2" fmla="*/ 57 w 57"/>
                <a:gd name="T3" fmla="*/ 83 h 83"/>
                <a:gd name="T4" fmla="*/ 31 w 57"/>
                <a:gd name="T5" fmla="*/ 0 h 83"/>
                <a:gd name="T6" fmla="*/ 0 w 57"/>
                <a:gd name="T7" fmla="*/ 83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"/>
                <a:gd name="T13" fmla="*/ 0 h 83"/>
                <a:gd name="T14" fmla="*/ 57 w 57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" h="83">
                  <a:moveTo>
                    <a:pt x="0" y="83"/>
                  </a:moveTo>
                  <a:lnTo>
                    <a:pt x="57" y="83"/>
                  </a:lnTo>
                  <a:lnTo>
                    <a:pt x="31" y="0"/>
                  </a:lnTo>
                  <a:lnTo>
                    <a:pt x="0" y="8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80" name="Rectangle 87"/>
            <p:cNvSpPr>
              <a:spLocks noChangeArrowheads="1"/>
            </p:cNvSpPr>
            <p:nvPr/>
          </p:nvSpPr>
          <p:spPr bwMode="auto">
            <a:xfrm>
              <a:off x="4713" y="2244"/>
              <a:ext cx="365" cy="365"/>
            </a:xfrm>
            <a:prstGeom prst="rect">
              <a:avLst/>
            </a:prstGeom>
            <a:solidFill>
              <a:srgbClr val="CCCCCC"/>
            </a:solidFill>
            <a:ln w="0">
              <a:solidFill>
                <a:srgbClr val="CCCC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81" name="Rectangle 88"/>
            <p:cNvSpPr>
              <a:spLocks noChangeArrowheads="1"/>
            </p:cNvSpPr>
            <p:nvPr/>
          </p:nvSpPr>
          <p:spPr bwMode="auto">
            <a:xfrm>
              <a:off x="4713" y="2244"/>
              <a:ext cx="365" cy="365"/>
            </a:xfrm>
            <a:prstGeom prst="rect">
              <a:avLst/>
            </a:prstGeom>
            <a:noFill/>
            <a:ln w="412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82" name="Freeform 89"/>
            <p:cNvSpPr>
              <a:spLocks/>
            </p:cNvSpPr>
            <p:nvPr/>
          </p:nvSpPr>
          <p:spPr bwMode="auto">
            <a:xfrm>
              <a:off x="708" y="2183"/>
              <a:ext cx="716" cy="525"/>
            </a:xfrm>
            <a:custGeom>
              <a:avLst/>
              <a:gdLst>
                <a:gd name="T0" fmla="*/ 716 w 716"/>
                <a:gd name="T1" fmla="*/ 426 h 525"/>
                <a:gd name="T2" fmla="*/ 399 w 716"/>
                <a:gd name="T3" fmla="*/ 0 h 525"/>
                <a:gd name="T4" fmla="*/ 0 w 716"/>
                <a:gd name="T5" fmla="*/ 265 h 525"/>
                <a:gd name="T6" fmla="*/ 100 w 716"/>
                <a:gd name="T7" fmla="*/ 525 h 525"/>
                <a:gd name="T8" fmla="*/ 716 w 716"/>
                <a:gd name="T9" fmla="*/ 426 h 5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6"/>
                <a:gd name="T16" fmla="*/ 0 h 525"/>
                <a:gd name="T17" fmla="*/ 716 w 716"/>
                <a:gd name="T18" fmla="*/ 525 h 5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6" h="525">
                  <a:moveTo>
                    <a:pt x="716" y="426"/>
                  </a:moveTo>
                  <a:lnTo>
                    <a:pt x="399" y="0"/>
                  </a:lnTo>
                  <a:lnTo>
                    <a:pt x="0" y="265"/>
                  </a:lnTo>
                  <a:lnTo>
                    <a:pt x="100" y="525"/>
                  </a:lnTo>
                  <a:lnTo>
                    <a:pt x="716" y="426"/>
                  </a:lnTo>
                  <a:close/>
                </a:path>
              </a:pathLst>
            </a:custGeom>
            <a:solidFill>
              <a:srgbClr val="CCCCCC"/>
            </a:solidFill>
            <a:ln w="0">
              <a:solidFill>
                <a:srgbClr val="CCCCCC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83" name="Freeform 90"/>
            <p:cNvSpPr>
              <a:spLocks/>
            </p:cNvSpPr>
            <p:nvPr/>
          </p:nvSpPr>
          <p:spPr bwMode="auto">
            <a:xfrm>
              <a:off x="708" y="2183"/>
              <a:ext cx="716" cy="525"/>
            </a:xfrm>
            <a:custGeom>
              <a:avLst/>
              <a:gdLst>
                <a:gd name="T0" fmla="*/ 716 w 716"/>
                <a:gd name="T1" fmla="*/ 426 h 525"/>
                <a:gd name="T2" fmla="*/ 399 w 716"/>
                <a:gd name="T3" fmla="*/ 0 h 525"/>
                <a:gd name="T4" fmla="*/ 0 w 716"/>
                <a:gd name="T5" fmla="*/ 265 h 525"/>
                <a:gd name="T6" fmla="*/ 100 w 716"/>
                <a:gd name="T7" fmla="*/ 525 h 525"/>
                <a:gd name="T8" fmla="*/ 716 w 716"/>
                <a:gd name="T9" fmla="*/ 426 h 5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6"/>
                <a:gd name="T16" fmla="*/ 0 h 525"/>
                <a:gd name="T17" fmla="*/ 716 w 716"/>
                <a:gd name="T18" fmla="*/ 525 h 5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6" h="525">
                  <a:moveTo>
                    <a:pt x="716" y="426"/>
                  </a:moveTo>
                  <a:lnTo>
                    <a:pt x="399" y="0"/>
                  </a:lnTo>
                  <a:lnTo>
                    <a:pt x="0" y="265"/>
                  </a:lnTo>
                  <a:lnTo>
                    <a:pt x="100" y="525"/>
                  </a:lnTo>
                  <a:lnTo>
                    <a:pt x="716" y="426"/>
                  </a:lnTo>
                </a:path>
              </a:pathLst>
            </a:custGeom>
            <a:noFill/>
            <a:ln w="412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84" name="Line 91"/>
            <p:cNvSpPr>
              <a:spLocks noChangeShapeType="1"/>
            </p:cNvSpPr>
            <p:nvPr/>
          </p:nvSpPr>
          <p:spPr bwMode="auto">
            <a:xfrm flipV="1">
              <a:off x="525" y="2083"/>
              <a:ext cx="1" cy="97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85" name="Line 92"/>
            <p:cNvSpPr>
              <a:spLocks noChangeShapeType="1"/>
            </p:cNvSpPr>
            <p:nvPr/>
          </p:nvSpPr>
          <p:spPr bwMode="auto">
            <a:xfrm flipV="1">
              <a:off x="690" y="2078"/>
              <a:ext cx="1" cy="98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86" name="Line 93"/>
            <p:cNvSpPr>
              <a:spLocks noChangeShapeType="1"/>
            </p:cNvSpPr>
            <p:nvPr/>
          </p:nvSpPr>
          <p:spPr bwMode="auto">
            <a:xfrm flipV="1">
              <a:off x="855" y="2078"/>
              <a:ext cx="1" cy="98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87" name="Line 94"/>
            <p:cNvSpPr>
              <a:spLocks noChangeShapeType="1"/>
            </p:cNvSpPr>
            <p:nvPr/>
          </p:nvSpPr>
          <p:spPr bwMode="auto">
            <a:xfrm flipV="1">
              <a:off x="1020" y="2078"/>
              <a:ext cx="1" cy="98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88" name="Line 95"/>
            <p:cNvSpPr>
              <a:spLocks noChangeShapeType="1"/>
            </p:cNvSpPr>
            <p:nvPr/>
          </p:nvSpPr>
          <p:spPr bwMode="auto">
            <a:xfrm flipV="1">
              <a:off x="360" y="1996"/>
              <a:ext cx="1" cy="107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89" name="Line 96"/>
            <p:cNvSpPr>
              <a:spLocks noChangeShapeType="1"/>
            </p:cNvSpPr>
            <p:nvPr/>
          </p:nvSpPr>
          <p:spPr bwMode="auto">
            <a:xfrm flipV="1">
              <a:off x="1186" y="2078"/>
              <a:ext cx="1" cy="98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90" name="Line 97"/>
            <p:cNvSpPr>
              <a:spLocks noChangeShapeType="1"/>
            </p:cNvSpPr>
            <p:nvPr/>
          </p:nvSpPr>
          <p:spPr bwMode="auto">
            <a:xfrm flipV="1">
              <a:off x="1351" y="2078"/>
              <a:ext cx="1" cy="98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91" name="Line 98"/>
            <p:cNvSpPr>
              <a:spLocks noChangeShapeType="1"/>
            </p:cNvSpPr>
            <p:nvPr/>
          </p:nvSpPr>
          <p:spPr bwMode="auto">
            <a:xfrm flipV="1">
              <a:off x="1516" y="2078"/>
              <a:ext cx="1" cy="98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92" name="Line 99"/>
            <p:cNvSpPr>
              <a:spLocks noChangeShapeType="1"/>
            </p:cNvSpPr>
            <p:nvPr/>
          </p:nvSpPr>
          <p:spPr bwMode="auto">
            <a:xfrm flipH="1">
              <a:off x="365" y="2904"/>
              <a:ext cx="1151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93" name="Line 100"/>
            <p:cNvSpPr>
              <a:spLocks noChangeShapeType="1"/>
            </p:cNvSpPr>
            <p:nvPr/>
          </p:nvSpPr>
          <p:spPr bwMode="auto">
            <a:xfrm flipH="1">
              <a:off x="365" y="2739"/>
              <a:ext cx="1151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94" name="Line 101"/>
            <p:cNvSpPr>
              <a:spLocks noChangeShapeType="1"/>
            </p:cNvSpPr>
            <p:nvPr/>
          </p:nvSpPr>
          <p:spPr bwMode="auto">
            <a:xfrm flipH="1">
              <a:off x="365" y="2574"/>
              <a:ext cx="1151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95" name="Line 102"/>
            <p:cNvSpPr>
              <a:spLocks noChangeShapeType="1"/>
            </p:cNvSpPr>
            <p:nvPr/>
          </p:nvSpPr>
          <p:spPr bwMode="auto">
            <a:xfrm flipH="1">
              <a:off x="365" y="2409"/>
              <a:ext cx="1151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96" name="Line 103"/>
            <p:cNvSpPr>
              <a:spLocks noChangeShapeType="1"/>
            </p:cNvSpPr>
            <p:nvPr/>
          </p:nvSpPr>
          <p:spPr bwMode="auto">
            <a:xfrm flipH="1">
              <a:off x="360" y="3069"/>
              <a:ext cx="1295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97" name="Line 104"/>
            <p:cNvSpPr>
              <a:spLocks noChangeShapeType="1"/>
            </p:cNvSpPr>
            <p:nvPr/>
          </p:nvSpPr>
          <p:spPr bwMode="auto">
            <a:xfrm flipH="1">
              <a:off x="365" y="2244"/>
              <a:ext cx="1146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98" name="Line 105"/>
            <p:cNvSpPr>
              <a:spLocks noChangeShapeType="1"/>
            </p:cNvSpPr>
            <p:nvPr/>
          </p:nvSpPr>
          <p:spPr bwMode="auto">
            <a:xfrm flipH="1">
              <a:off x="365" y="2078"/>
              <a:ext cx="1151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99" name="Line 106"/>
            <p:cNvSpPr>
              <a:spLocks noChangeShapeType="1"/>
            </p:cNvSpPr>
            <p:nvPr/>
          </p:nvSpPr>
          <p:spPr bwMode="auto">
            <a:xfrm flipV="1">
              <a:off x="812" y="2704"/>
              <a:ext cx="9" cy="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00" name="Line 107"/>
            <p:cNvSpPr>
              <a:spLocks noChangeShapeType="1"/>
            </p:cNvSpPr>
            <p:nvPr/>
          </p:nvSpPr>
          <p:spPr bwMode="auto">
            <a:xfrm flipV="1">
              <a:off x="821" y="2682"/>
              <a:ext cx="17" cy="2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01" name="Line 108"/>
            <p:cNvSpPr>
              <a:spLocks noChangeShapeType="1"/>
            </p:cNvSpPr>
            <p:nvPr/>
          </p:nvSpPr>
          <p:spPr bwMode="auto">
            <a:xfrm flipV="1">
              <a:off x="838" y="2643"/>
              <a:ext cx="30" cy="3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02" name="Line 109"/>
            <p:cNvSpPr>
              <a:spLocks noChangeShapeType="1"/>
            </p:cNvSpPr>
            <p:nvPr/>
          </p:nvSpPr>
          <p:spPr bwMode="auto">
            <a:xfrm flipV="1">
              <a:off x="868" y="2595"/>
              <a:ext cx="44" cy="4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03" name="Line 110"/>
            <p:cNvSpPr>
              <a:spLocks noChangeShapeType="1"/>
            </p:cNvSpPr>
            <p:nvPr/>
          </p:nvSpPr>
          <p:spPr bwMode="auto">
            <a:xfrm flipV="1">
              <a:off x="912" y="2543"/>
              <a:ext cx="56" cy="5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04" name="Line 111"/>
            <p:cNvSpPr>
              <a:spLocks noChangeShapeType="1"/>
            </p:cNvSpPr>
            <p:nvPr/>
          </p:nvSpPr>
          <p:spPr bwMode="auto">
            <a:xfrm flipV="1">
              <a:off x="968" y="2487"/>
              <a:ext cx="70" cy="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05" name="Freeform 112"/>
            <p:cNvSpPr>
              <a:spLocks/>
            </p:cNvSpPr>
            <p:nvPr/>
          </p:nvSpPr>
          <p:spPr bwMode="auto">
            <a:xfrm>
              <a:off x="1038" y="2417"/>
              <a:ext cx="91" cy="70"/>
            </a:xfrm>
            <a:custGeom>
              <a:avLst/>
              <a:gdLst>
                <a:gd name="T0" fmla="*/ 0 w 91"/>
                <a:gd name="T1" fmla="*/ 70 h 70"/>
                <a:gd name="T2" fmla="*/ 82 w 91"/>
                <a:gd name="T3" fmla="*/ 9 h 70"/>
                <a:gd name="T4" fmla="*/ 91 w 91"/>
                <a:gd name="T5" fmla="*/ 0 h 70"/>
                <a:gd name="T6" fmla="*/ 0 60000 65536"/>
                <a:gd name="T7" fmla="*/ 0 60000 65536"/>
                <a:gd name="T8" fmla="*/ 0 60000 65536"/>
                <a:gd name="T9" fmla="*/ 0 w 91"/>
                <a:gd name="T10" fmla="*/ 0 h 70"/>
                <a:gd name="T11" fmla="*/ 91 w 91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70">
                  <a:moveTo>
                    <a:pt x="0" y="70"/>
                  </a:moveTo>
                  <a:lnTo>
                    <a:pt x="82" y="9"/>
                  </a:lnTo>
                  <a:lnTo>
                    <a:pt x="91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06" name="Line 113"/>
            <p:cNvSpPr>
              <a:spLocks noChangeShapeType="1"/>
            </p:cNvSpPr>
            <p:nvPr/>
          </p:nvSpPr>
          <p:spPr bwMode="auto">
            <a:xfrm flipV="1">
              <a:off x="1190" y="2370"/>
              <a:ext cx="22" cy="1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07" name="Line 114"/>
            <p:cNvSpPr>
              <a:spLocks noChangeShapeType="1"/>
            </p:cNvSpPr>
            <p:nvPr/>
          </p:nvSpPr>
          <p:spPr bwMode="auto">
            <a:xfrm flipV="1">
              <a:off x="1212" y="2313"/>
              <a:ext cx="108" cy="5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08" name="Line 115"/>
            <p:cNvSpPr>
              <a:spLocks noChangeShapeType="1"/>
            </p:cNvSpPr>
            <p:nvPr/>
          </p:nvSpPr>
          <p:spPr bwMode="auto">
            <a:xfrm flipV="1">
              <a:off x="1320" y="2265"/>
              <a:ext cx="118" cy="4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09" name="Freeform 116"/>
            <p:cNvSpPr>
              <a:spLocks/>
            </p:cNvSpPr>
            <p:nvPr/>
          </p:nvSpPr>
          <p:spPr bwMode="auto">
            <a:xfrm>
              <a:off x="1438" y="2222"/>
              <a:ext cx="152" cy="43"/>
            </a:xfrm>
            <a:custGeom>
              <a:avLst/>
              <a:gdLst>
                <a:gd name="T0" fmla="*/ 0 w 152"/>
                <a:gd name="T1" fmla="*/ 43 h 43"/>
                <a:gd name="T2" fmla="*/ 130 w 152"/>
                <a:gd name="T3" fmla="*/ 4 h 43"/>
                <a:gd name="T4" fmla="*/ 152 w 152"/>
                <a:gd name="T5" fmla="*/ 0 h 43"/>
                <a:gd name="T6" fmla="*/ 0 60000 65536"/>
                <a:gd name="T7" fmla="*/ 0 60000 65536"/>
                <a:gd name="T8" fmla="*/ 0 60000 65536"/>
                <a:gd name="T9" fmla="*/ 0 w 152"/>
                <a:gd name="T10" fmla="*/ 0 h 43"/>
                <a:gd name="T11" fmla="*/ 152 w 152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2" h="43">
                  <a:moveTo>
                    <a:pt x="0" y="43"/>
                  </a:moveTo>
                  <a:lnTo>
                    <a:pt x="130" y="4"/>
                  </a:lnTo>
                  <a:lnTo>
                    <a:pt x="152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10" name="Line 117"/>
            <p:cNvSpPr>
              <a:spLocks noChangeShapeType="1"/>
            </p:cNvSpPr>
            <p:nvPr/>
          </p:nvSpPr>
          <p:spPr bwMode="auto">
            <a:xfrm flipV="1">
              <a:off x="1659" y="2200"/>
              <a:ext cx="48" cy="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11" name="Line 118"/>
            <p:cNvSpPr>
              <a:spLocks noChangeShapeType="1"/>
            </p:cNvSpPr>
            <p:nvPr/>
          </p:nvSpPr>
          <p:spPr bwMode="auto">
            <a:xfrm>
              <a:off x="1703" y="2200"/>
              <a:ext cx="43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12" name="Line 119"/>
            <p:cNvSpPr>
              <a:spLocks noChangeShapeType="1"/>
            </p:cNvSpPr>
            <p:nvPr/>
          </p:nvSpPr>
          <p:spPr bwMode="auto">
            <a:xfrm>
              <a:off x="2206" y="2200"/>
              <a:ext cx="435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13" name="Line 120"/>
            <p:cNvSpPr>
              <a:spLocks noChangeShapeType="1"/>
            </p:cNvSpPr>
            <p:nvPr/>
          </p:nvSpPr>
          <p:spPr bwMode="auto">
            <a:xfrm>
              <a:off x="2710" y="2200"/>
              <a:ext cx="14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14" name="Line 121"/>
            <p:cNvSpPr>
              <a:spLocks noChangeShapeType="1"/>
            </p:cNvSpPr>
            <p:nvPr/>
          </p:nvSpPr>
          <p:spPr bwMode="auto">
            <a:xfrm>
              <a:off x="1485" y="2609"/>
              <a:ext cx="435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15" name="Line 122"/>
            <p:cNvSpPr>
              <a:spLocks noChangeShapeType="1"/>
            </p:cNvSpPr>
            <p:nvPr/>
          </p:nvSpPr>
          <p:spPr bwMode="auto">
            <a:xfrm>
              <a:off x="1989" y="2609"/>
              <a:ext cx="435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16" name="Line 123"/>
            <p:cNvSpPr>
              <a:spLocks noChangeShapeType="1"/>
            </p:cNvSpPr>
            <p:nvPr/>
          </p:nvSpPr>
          <p:spPr bwMode="auto">
            <a:xfrm>
              <a:off x="2493" y="2609"/>
              <a:ext cx="283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17" name="Freeform 124"/>
            <p:cNvSpPr>
              <a:spLocks/>
            </p:cNvSpPr>
            <p:nvPr/>
          </p:nvSpPr>
          <p:spPr bwMode="auto">
            <a:xfrm>
              <a:off x="2776" y="2604"/>
              <a:ext cx="152" cy="5"/>
            </a:xfrm>
            <a:custGeom>
              <a:avLst/>
              <a:gdLst>
                <a:gd name="T0" fmla="*/ 0 w 152"/>
                <a:gd name="T1" fmla="*/ 5 h 5"/>
                <a:gd name="T2" fmla="*/ 95 w 152"/>
                <a:gd name="T3" fmla="*/ 5 h 5"/>
                <a:gd name="T4" fmla="*/ 152 w 152"/>
                <a:gd name="T5" fmla="*/ 0 h 5"/>
                <a:gd name="T6" fmla="*/ 0 60000 65536"/>
                <a:gd name="T7" fmla="*/ 0 60000 65536"/>
                <a:gd name="T8" fmla="*/ 0 60000 65536"/>
                <a:gd name="T9" fmla="*/ 0 w 152"/>
                <a:gd name="T10" fmla="*/ 0 h 5"/>
                <a:gd name="T11" fmla="*/ 152 w 152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2" h="5">
                  <a:moveTo>
                    <a:pt x="0" y="5"/>
                  </a:moveTo>
                  <a:lnTo>
                    <a:pt x="95" y="5"/>
                  </a:lnTo>
                  <a:lnTo>
                    <a:pt x="152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18" name="Line 125"/>
            <p:cNvSpPr>
              <a:spLocks noChangeShapeType="1"/>
            </p:cNvSpPr>
            <p:nvPr/>
          </p:nvSpPr>
          <p:spPr bwMode="auto">
            <a:xfrm flipV="1">
              <a:off x="2997" y="2587"/>
              <a:ext cx="17" cy="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19" name="Line 126"/>
            <p:cNvSpPr>
              <a:spLocks noChangeShapeType="1"/>
            </p:cNvSpPr>
            <p:nvPr/>
          </p:nvSpPr>
          <p:spPr bwMode="auto">
            <a:xfrm flipV="1">
              <a:off x="3014" y="2561"/>
              <a:ext cx="57" cy="2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20" name="Line 127"/>
            <p:cNvSpPr>
              <a:spLocks noChangeShapeType="1"/>
            </p:cNvSpPr>
            <p:nvPr/>
          </p:nvSpPr>
          <p:spPr bwMode="auto">
            <a:xfrm flipV="1">
              <a:off x="3071" y="2522"/>
              <a:ext cx="48" cy="3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21" name="Line 128"/>
            <p:cNvSpPr>
              <a:spLocks noChangeShapeType="1"/>
            </p:cNvSpPr>
            <p:nvPr/>
          </p:nvSpPr>
          <p:spPr bwMode="auto">
            <a:xfrm flipV="1">
              <a:off x="3119" y="2465"/>
              <a:ext cx="39" cy="5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22" name="Line 129"/>
            <p:cNvSpPr>
              <a:spLocks noChangeShapeType="1"/>
            </p:cNvSpPr>
            <p:nvPr/>
          </p:nvSpPr>
          <p:spPr bwMode="auto">
            <a:xfrm flipV="1">
              <a:off x="3158" y="2383"/>
              <a:ext cx="39" cy="8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23" name="Line 130"/>
            <p:cNvSpPr>
              <a:spLocks noChangeShapeType="1"/>
            </p:cNvSpPr>
            <p:nvPr/>
          </p:nvSpPr>
          <p:spPr bwMode="auto">
            <a:xfrm flipV="1">
              <a:off x="3197" y="2278"/>
              <a:ext cx="35" cy="10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24" name="Line 131"/>
            <p:cNvSpPr>
              <a:spLocks noChangeShapeType="1"/>
            </p:cNvSpPr>
            <p:nvPr/>
          </p:nvSpPr>
          <p:spPr bwMode="auto">
            <a:xfrm flipV="1">
              <a:off x="1103" y="1752"/>
              <a:ext cx="74" cy="43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25" name="Line 132"/>
            <p:cNvSpPr>
              <a:spLocks noChangeShapeType="1"/>
            </p:cNvSpPr>
            <p:nvPr/>
          </p:nvSpPr>
          <p:spPr bwMode="auto">
            <a:xfrm flipV="1">
              <a:off x="1190" y="1527"/>
              <a:ext cx="26" cy="16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26" name="Line 133"/>
            <p:cNvSpPr>
              <a:spLocks noChangeShapeType="1"/>
            </p:cNvSpPr>
            <p:nvPr/>
          </p:nvSpPr>
          <p:spPr bwMode="auto">
            <a:xfrm flipV="1">
              <a:off x="1216" y="1492"/>
              <a:ext cx="4" cy="3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27" name="Line 134"/>
            <p:cNvSpPr>
              <a:spLocks noChangeShapeType="1"/>
            </p:cNvSpPr>
            <p:nvPr/>
          </p:nvSpPr>
          <p:spPr bwMode="auto">
            <a:xfrm flipV="1">
              <a:off x="1220" y="1457"/>
              <a:ext cx="9" cy="3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28" name="Line 135"/>
            <p:cNvSpPr>
              <a:spLocks noChangeShapeType="1"/>
            </p:cNvSpPr>
            <p:nvPr/>
          </p:nvSpPr>
          <p:spPr bwMode="auto">
            <a:xfrm flipV="1">
              <a:off x="1229" y="1427"/>
              <a:ext cx="9" cy="3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29" name="Line 136"/>
            <p:cNvSpPr>
              <a:spLocks noChangeShapeType="1"/>
            </p:cNvSpPr>
            <p:nvPr/>
          </p:nvSpPr>
          <p:spPr bwMode="auto">
            <a:xfrm flipV="1">
              <a:off x="1238" y="1401"/>
              <a:ext cx="13" cy="2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30" name="Line 137"/>
            <p:cNvSpPr>
              <a:spLocks noChangeShapeType="1"/>
            </p:cNvSpPr>
            <p:nvPr/>
          </p:nvSpPr>
          <p:spPr bwMode="auto">
            <a:xfrm flipV="1">
              <a:off x="1251" y="1379"/>
              <a:ext cx="21" cy="2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31" name="Line 138"/>
            <p:cNvSpPr>
              <a:spLocks noChangeShapeType="1"/>
            </p:cNvSpPr>
            <p:nvPr/>
          </p:nvSpPr>
          <p:spPr bwMode="auto">
            <a:xfrm flipV="1">
              <a:off x="1272" y="1370"/>
              <a:ext cx="40" cy="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32" name="Line 139"/>
            <p:cNvSpPr>
              <a:spLocks noChangeShapeType="1"/>
            </p:cNvSpPr>
            <p:nvPr/>
          </p:nvSpPr>
          <p:spPr bwMode="auto">
            <a:xfrm flipV="1">
              <a:off x="1312" y="1366"/>
              <a:ext cx="52" cy="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33" name="Line 140"/>
            <p:cNvSpPr>
              <a:spLocks noChangeShapeType="1"/>
            </p:cNvSpPr>
            <p:nvPr/>
          </p:nvSpPr>
          <p:spPr bwMode="auto">
            <a:xfrm>
              <a:off x="1364" y="1366"/>
              <a:ext cx="43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34" name="Line 141"/>
            <p:cNvSpPr>
              <a:spLocks noChangeShapeType="1"/>
            </p:cNvSpPr>
            <p:nvPr/>
          </p:nvSpPr>
          <p:spPr bwMode="auto">
            <a:xfrm>
              <a:off x="1868" y="1366"/>
              <a:ext cx="43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35" name="Line 142"/>
            <p:cNvSpPr>
              <a:spLocks noChangeShapeType="1"/>
            </p:cNvSpPr>
            <p:nvPr/>
          </p:nvSpPr>
          <p:spPr bwMode="auto">
            <a:xfrm>
              <a:off x="2372" y="1366"/>
              <a:ext cx="130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36" name="Line 143"/>
            <p:cNvSpPr>
              <a:spLocks noChangeShapeType="1"/>
            </p:cNvSpPr>
            <p:nvPr/>
          </p:nvSpPr>
          <p:spPr bwMode="auto">
            <a:xfrm>
              <a:off x="2502" y="1366"/>
              <a:ext cx="74" cy="3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37" name="Line 144"/>
            <p:cNvSpPr>
              <a:spLocks noChangeShapeType="1"/>
            </p:cNvSpPr>
            <p:nvPr/>
          </p:nvSpPr>
          <p:spPr bwMode="auto">
            <a:xfrm>
              <a:off x="2576" y="1405"/>
              <a:ext cx="74" cy="3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38" name="Line 145"/>
            <p:cNvSpPr>
              <a:spLocks noChangeShapeType="1"/>
            </p:cNvSpPr>
            <p:nvPr/>
          </p:nvSpPr>
          <p:spPr bwMode="auto">
            <a:xfrm>
              <a:off x="2650" y="1435"/>
              <a:ext cx="69" cy="1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39" name="Freeform 146"/>
            <p:cNvSpPr>
              <a:spLocks/>
            </p:cNvSpPr>
            <p:nvPr/>
          </p:nvSpPr>
          <p:spPr bwMode="auto">
            <a:xfrm>
              <a:off x="2719" y="1453"/>
              <a:ext cx="70" cy="13"/>
            </a:xfrm>
            <a:custGeom>
              <a:avLst/>
              <a:gdLst>
                <a:gd name="T0" fmla="*/ 0 w 70"/>
                <a:gd name="T1" fmla="*/ 0 h 13"/>
                <a:gd name="T2" fmla="*/ 65 w 70"/>
                <a:gd name="T3" fmla="*/ 13 h 13"/>
                <a:gd name="T4" fmla="*/ 70 w 70"/>
                <a:gd name="T5" fmla="*/ 13 h 13"/>
                <a:gd name="T6" fmla="*/ 0 60000 65536"/>
                <a:gd name="T7" fmla="*/ 0 60000 65536"/>
                <a:gd name="T8" fmla="*/ 0 60000 65536"/>
                <a:gd name="T9" fmla="*/ 0 w 70"/>
                <a:gd name="T10" fmla="*/ 0 h 13"/>
                <a:gd name="T11" fmla="*/ 70 w 70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0" h="13">
                  <a:moveTo>
                    <a:pt x="0" y="0"/>
                  </a:moveTo>
                  <a:lnTo>
                    <a:pt x="65" y="13"/>
                  </a:lnTo>
                  <a:lnTo>
                    <a:pt x="70" y="13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40" name="Line 147"/>
            <p:cNvSpPr>
              <a:spLocks noChangeShapeType="1"/>
            </p:cNvSpPr>
            <p:nvPr/>
          </p:nvSpPr>
          <p:spPr bwMode="auto">
            <a:xfrm>
              <a:off x="2854" y="1479"/>
              <a:ext cx="61" cy="1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41" name="Line 148"/>
            <p:cNvSpPr>
              <a:spLocks noChangeShapeType="1"/>
            </p:cNvSpPr>
            <p:nvPr/>
          </p:nvSpPr>
          <p:spPr bwMode="auto">
            <a:xfrm>
              <a:off x="2915" y="1492"/>
              <a:ext cx="60" cy="2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42" name="Line 149"/>
            <p:cNvSpPr>
              <a:spLocks noChangeShapeType="1"/>
            </p:cNvSpPr>
            <p:nvPr/>
          </p:nvSpPr>
          <p:spPr bwMode="auto">
            <a:xfrm>
              <a:off x="2975" y="1514"/>
              <a:ext cx="61" cy="3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43" name="Line 150"/>
            <p:cNvSpPr>
              <a:spLocks noChangeShapeType="1"/>
            </p:cNvSpPr>
            <p:nvPr/>
          </p:nvSpPr>
          <p:spPr bwMode="auto">
            <a:xfrm>
              <a:off x="3036" y="1548"/>
              <a:ext cx="61" cy="4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44" name="Freeform 151"/>
            <p:cNvSpPr>
              <a:spLocks/>
            </p:cNvSpPr>
            <p:nvPr/>
          </p:nvSpPr>
          <p:spPr bwMode="auto">
            <a:xfrm>
              <a:off x="3097" y="1596"/>
              <a:ext cx="104" cy="122"/>
            </a:xfrm>
            <a:custGeom>
              <a:avLst/>
              <a:gdLst>
                <a:gd name="T0" fmla="*/ 0 w 104"/>
                <a:gd name="T1" fmla="*/ 0 h 122"/>
                <a:gd name="T2" fmla="*/ 61 w 104"/>
                <a:gd name="T3" fmla="*/ 65 h 122"/>
                <a:gd name="T4" fmla="*/ 104 w 104"/>
                <a:gd name="T5" fmla="*/ 122 h 122"/>
                <a:gd name="T6" fmla="*/ 0 60000 65536"/>
                <a:gd name="T7" fmla="*/ 0 60000 65536"/>
                <a:gd name="T8" fmla="*/ 0 60000 65536"/>
                <a:gd name="T9" fmla="*/ 0 w 104"/>
                <a:gd name="T10" fmla="*/ 0 h 122"/>
                <a:gd name="T11" fmla="*/ 104 w 104"/>
                <a:gd name="T12" fmla="*/ 122 h 1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122">
                  <a:moveTo>
                    <a:pt x="0" y="0"/>
                  </a:moveTo>
                  <a:lnTo>
                    <a:pt x="61" y="65"/>
                  </a:lnTo>
                  <a:lnTo>
                    <a:pt x="104" y="122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45" name="Line 152"/>
            <p:cNvSpPr>
              <a:spLocks noChangeShapeType="1"/>
            </p:cNvSpPr>
            <p:nvPr/>
          </p:nvSpPr>
          <p:spPr bwMode="auto">
            <a:xfrm>
              <a:off x="3236" y="1779"/>
              <a:ext cx="48" cy="8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46" name="Freeform 153"/>
            <p:cNvSpPr>
              <a:spLocks/>
            </p:cNvSpPr>
            <p:nvPr/>
          </p:nvSpPr>
          <p:spPr bwMode="auto">
            <a:xfrm>
              <a:off x="2867" y="2791"/>
              <a:ext cx="117" cy="117"/>
            </a:xfrm>
            <a:custGeom>
              <a:avLst/>
              <a:gdLst>
                <a:gd name="T0" fmla="*/ 117 w 117"/>
                <a:gd name="T1" fmla="*/ 117 h 117"/>
                <a:gd name="T2" fmla="*/ 117 w 117"/>
                <a:gd name="T3" fmla="*/ 117 h 117"/>
                <a:gd name="T4" fmla="*/ 113 w 117"/>
                <a:gd name="T5" fmla="*/ 117 h 117"/>
                <a:gd name="T6" fmla="*/ 69 w 117"/>
                <a:gd name="T7" fmla="*/ 109 h 117"/>
                <a:gd name="T8" fmla="*/ 34 w 117"/>
                <a:gd name="T9" fmla="*/ 83 h 117"/>
                <a:gd name="T10" fmla="*/ 8 w 117"/>
                <a:gd name="T11" fmla="*/ 48 h 117"/>
                <a:gd name="T12" fmla="*/ 0 w 117"/>
                <a:gd name="T13" fmla="*/ 4 h 117"/>
                <a:gd name="T14" fmla="*/ 0 w 117"/>
                <a:gd name="T15" fmla="*/ 0 h 117"/>
                <a:gd name="T16" fmla="*/ 0 w 117"/>
                <a:gd name="T17" fmla="*/ 0 h 1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7"/>
                <a:gd name="T28" fmla="*/ 0 h 117"/>
                <a:gd name="T29" fmla="*/ 117 w 117"/>
                <a:gd name="T30" fmla="*/ 117 h 1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7" h="117">
                  <a:moveTo>
                    <a:pt x="117" y="117"/>
                  </a:moveTo>
                  <a:lnTo>
                    <a:pt x="117" y="117"/>
                  </a:lnTo>
                  <a:lnTo>
                    <a:pt x="113" y="117"/>
                  </a:lnTo>
                  <a:lnTo>
                    <a:pt x="69" y="109"/>
                  </a:lnTo>
                  <a:lnTo>
                    <a:pt x="34" y="83"/>
                  </a:lnTo>
                  <a:lnTo>
                    <a:pt x="8" y="48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47" name="Line 154"/>
            <p:cNvSpPr>
              <a:spLocks noChangeShapeType="1"/>
            </p:cNvSpPr>
            <p:nvPr/>
          </p:nvSpPr>
          <p:spPr bwMode="auto">
            <a:xfrm>
              <a:off x="3297" y="1761"/>
              <a:ext cx="1" cy="16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48" name="Line 155"/>
            <p:cNvSpPr>
              <a:spLocks noChangeShapeType="1"/>
            </p:cNvSpPr>
            <p:nvPr/>
          </p:nvSpPr>
          <p:spPr bwMode="auto">
            <a:xfrm>
              <a:off x="2867" y="2191"/>
              <a:ext cx="1" cy="43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49" name="Line 156"/>
            <p:cNvSpPr>
              <a:spLocks noChangeShapeType="1"/>
            </p:cNvSpPr>
            <p:nvPr/>
          </p:nvSpPr>
          <p:spPr bwMode="auto">
            <a:xfrm>
              <a:off x="2867" y="2695"/>
              <a:ext cx="1" cy="9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50" name="Freeform 157"/>
            <p:cNvSpPr>
              <a:spLocks/>
            </p:cNvSpPr>
            <p:nvPr/>
          </p:nvSpPr>
          <p:spPr bwMode="auto">
            <a:xfrm>
              <a:off x="4335" y="1896"/>
              <a:ext cx="1108" cy="1208"/>
            </a:xfrm>
            <a:custGeom>
              <a:avLst/>
              <a:gdLst>
                <a:gd name="T0" fmla="*/ 0 w 1108"/>
                <a:gd name="T1" fmla="*/ 0 h 1208"/>
                <a:gd name="T2" fmla="*/ 0 w 1108"/>
                <a:gd name="T3" fmla="*/ 1208 h 1208"/>
                <a:gd name="T4" fmla="*/ 1108 w 1108"/>
                <a:gd name="T5" fmla="*/ 1208 h 1208"/>
                <a:gd name="T6" fmla="*/ 0 60000 65536"/>
                <a:gd name="T7" fmla="*/ 0 60000 65536"/>
                <a:gd name="T8" fmla="*/ 0 60000 65536"/>
                <a:gd name="T9" fmla="*/ 0 w 1108"/>
                <a:gd name="T10" fmla="*/ 0 h 1208"/>
                <a:gd name="T11" fmla="*/ 1108 w 1108"/>
                <a:gd name="T12" fmla="*/ 1208 h 12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8" h="1208">
                  <a:moveTo>
                    <a:pt x="0" y="0"/>
                  </a:moveTo>
                  <a:lnTo>
                    <a:pt x="0" y="1208"/>
                  </a:lnTo>
                  <a:lnTo>
                    <a:pt x="1108" y="1208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51" name="Freeform 158"/>
            <p:cNvSpPr>
              <a:spLocks/>
            </p:cNvSpPr>
            <p:nvPr/>
          </p:nvSpPr>
          <p:spPr bwMode="auto">
            <a:xfrm>
              <a:off x="2867" y="1813"/>
              <a:ext cx="434" cy="457"/>
            </a:xfrm>
            <a:custGeom>
              <a:avLst/>
              <a:gdLst>
                <a:gd name="T0" fmla="*/ 369 w 434"/>
                <a:gd name="T1" fmla="*/ 457 h 457"/>
                <a:gd name="T2" fmla="*/ 404 w 434"/>
                <a:gd name="T3" fmla="*/ 365 h 457"/>
                <a:gd name="T4" fmla="*/ 425 w 434"/>
                <a:gd name="T5" fmla="*/ 283 h 457"/>
                <a:gd name="T6" fmla="*/ 434 w 434"/>
                <a:gd name="T7" fmla="*/ 209 h 457"/>
                <a:gd name="T8" fmla="*/ 430 w 434"/>
                <a:gd name="T9" fmla="*/ 148 h 457"/>
                <a:gd name="T10" fmla="*/ 425 w 434"/>
                <a:gd name="T11" fmla="*/ 105 h 457"/>
                <a:gd name="T12" fmla="*/ 421 w 434"/>
                <a:gd name="T13" fmla="*/ 74 h 457"/>
                <a:gd name="T14" fmla="*/ 417 w 434"/>
                <a:gd name="T15" fmla="*/ 66 h 457"/>
                <a:gd name="T16" fmla="*/ 347 w 434"/>
                <a:gd name="T17" fmla="*/ 35 h 457"/>
                <a:gd name="T18" fmla="*/ 278 w 434"/>
                <a:gd name="T19" fmla="*/ 18 h 457"/>
                <a:gd name="T20" fmla="*/ 208 w 434"/>
                <a:gd name="T21" fmla="*/ 5 h 457"/>
                <a:gd name="T22" fmla="*/ 143 w 434"/>
                <a:gd name="T23" fmla="*/ 0 h 457"/>
                <a:gd name="T24" fmla="*/ 87 w 434"/>
                <a:gd name="T25" fmla="*/ 0 h 457"/>
                <a:gd name="T26" fmla="*/ 52 w 434"/>
                <a:gd name="T27" fmla="*/ 0 h 457"/>
                <a:gd name="T28" fmla="*/ 39 w 434"/>
                <a:gd name="T29" fmla="*/ 0 h 457"/>
                <a:gd name="T30" fmla="*/ 43 w 434"/>
                <a:gd name="T31" fmla="*/ 9 h 457"/>
                <a:gd name="T32" fmla="*/ 48 w 434"/>
                <a:gd name="T33" fmla="*/ 44 h 457"/>
                <a:gd name="T34" fmla="*/ 48 w 434"/>
                <a:gd name="T35" fmla="*/ 92 h 457"/>
                <a:gd name="T36" fmla="*/ 52 w 434"/>
                <a:gd name="T37" fmla="*/ 157 h 457"/>
                <a:gd name="T38" fmla="*/ 43 w 434"/>
                <a:gd name="T39" fmla="*/ 226 h 457"/>
                <a:gd name="T40" fmla="*/ 26 w 434"/>
                <a:gd name="T41" fmla="*/ 300 h 457"/>
                <a:gd name="T42" fmla="*/ 0 w 434"/>
                <a:gd name="T43" fmla="*/ 378 h 457"/>
                <a:gd name="T44" fmla="*/ 117 w 434"/>
                <a:gd name="T45" fmla="*/ 387 h 457"/>
                <a:gd name="T46" fmla="*/ 204 w 434"/>
                <a:gd name="T47" fmla="*/ 400 h 457"/>
                <a:gd name="T48" fmla="*/ 273 w 434"/>
                <a:gd name="T49" fmla="*/ 417 h 457"/>
                <a:gd name="T50" fmla="*/ 317 w 434"/>
                <a:gd name="T51" fmla="*/ 431 h 457"/>
                <a:gd name="T52" fmla="*/ 347 w 434"/>
                <a:gd name="T53" fmla="*/ 444 h 457"/>
                <a:gd name="T54" fmla="*/ 365 w 434"/>
                <a:gd name="T55" fmla="*/ 452 h 457"/>
                <a:gd name="T56" fmla="*/ 369 w 434"/>
                <a:gd name="T57" fmla="*/ 457 h 4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34"/>
                <a:gd name="T88" fmla="*/ 0 h 457"/>
                <a:gd name="T89" fmla="*/ 434 w 434"/>
                <a:gd name="T90" fmla="*/ 457 h 4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34" h="457">
                  <a:moveTo>
                    <a:pt x="369" y="457"/>
                  </a:moveTo>
                  <a:lnTo>
                    <a:pt x="404" y="365"/>
                  </a:lnTo>
                  <a:lnTo>
                    <a:pt x="425" y="283"/>
                  </a:lnTo>
                  <a:lnTo>
                    <a:pt x="434" y="209"/>
                  </a:lnTo>
                  <a:lnTo>
                    <a:pt x="430" y="148"/>
                  </a:lnTo>
                  <a:lnTo>
                    <a:pt x="425" y="105"/>
                  </a:lnTo>
                  <a:lnTo>
                    <a:pt x="421" y="74"/>
                  </a:lnTo>
                  <a:lnTo>
                    <a:pt x="417" y="66"/>
                  </a:lnTo>
                  <a:lnTo>
                    <a:pt x="347" y="35"/>
                  </a:lnTo>
                  <a:lnTo>
                    <a:pt x="278" y="18"/>
                  </a:lnTo>
                  <a:lnTo>
                    <a:pt x="208" y="5"/>
                  </a:lnTo>
                  <a:lnTo>
                    <a:pt x="143" y="0"/>
                  </a:lnTo>
                  <a:lnTo>
                    <a:pt x="87" y="0"/>
                  </a:lnTo>
                  <a:lnTo>
                    <a:pt x="52" y="0"/>
                  </a:lnTo>
                  <a:lnTo>
                    <a:pt x="39" y="0"/>
                  </a:lnTo>
                  <a:lnTo>
                    <a:pt x="43" y="9"/>
                  </a:lnTo>
                  <a:lnTo>
                    <a:pt x="48" y="44"/>
                  </a:lnTo>
                  <a:lnTo>
                    <a:pt x="48" y="92"/>
                  </a:lnTo>
                  <a:lnTo>
                    <a:pt x="52" y="157"/>
                  </a:lnTo>
                  <a:lnTo>
                    <a:pt x="43" y="226"/>
                  </a:lnTo>
                  <a:lnTo>
                    <a:pt x="26" y="300"/>
                  </a:lnTo>
                  <a:lnTo>
                    <a:pt x="0" y="378"/>
                  </a:lnTo>
                  <a:lnTo>
                    <a:pt x="117" y="387"/>
                  </a:lnTo>
                  <a:lnTo>
                    <a:pt x="204" y="400"/>
                  </a:lnTo>
                  <a:lnTo>
                    <a:pt x="273" y="417"/>
                  </a:lnTo>
                  <a:lnTo>
                    <a:pt x="317" y="431"/>
                  </a:lnTo>
                  <a:lnTo>
                    <a:pt x="347" y="444"/>
                  </a:lnTo>
                  <a:lnTo>
                    <a:pt x="365" y="452"/>
                  </a:lnTo>
                  <a:lnTo>
                    <a:pt x="369" y="457"/>
                  </a:lnTo>
                  <a:close/>
                </a:path>
              </a:pathLst>
            </a:custGeom>
            <a:solidFill>
              <a:srgbClr val="CCCCCC"/>
            </a:solidFill>
            <a:ln w="0">
              <a:solidFill>
                <a:srgbClr val="CCCCCC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52" name="Freeform 159"/>
            <p:cNvSpPr>
              <a:spLocks/>
            </p:cNvSpPr>
            <p:nvPr/>
          </p:nvSpPr>
          <p:spPr bwMode="auto">
            <a:xfrm>
              <a:off x="2867" y="1813"/>
              <a:ext cx="434" cy="457"/>
            </a:xfrm>
            <a:custGeom>
              <a:avLst/>
              <a:gdLst>
                <a:gd name="T0" fmla="*/ 369 w 434"/>
                <a:gd name="T1" fmla="*/ 457 h 457"/>
                <a:gd name="T2" fmla="*/ 404 w 434"/>
                <a:gd name="T3" fmla="*/ 365 h 457"/>
                <a:gd name="T4" fmla="*/ 425 w 434"/>
                <a:gd name="T5" fmla="*/ 283 h 457"/>
                <a:gd name="T6" fmla="*/ 434 w 434"/>
                <a:gd name="T7" fmla="*/ 209 h 457"/>
                <a:gd name="T8" fmla="*/ 430 w 434"/>
                <a:gd name="T9" fmla="*/ 148 h 457"/>
                <a:gd name="T10" fmla="*/ 425 w 434"/>
                <a:gd name="T11" fmla="*/ 105 h 457"/>
                <a:gd name="T12" fmla="*/ 421 w 434"/>
                <a:gd name="T13" fmla="*/ 74 h 457"/>
                <a:gd name="T14" fmla="*/ 417 w 434"/>
                <a:gd name="T15" fmla="*/ 66 h 457"/>
                <a:gd name="T16" fmla="*/ 347 w 434"/>
                <a:gd name="T17" fmla="*/ 35 h 457"/>
                <a:gd name="T18" fmla="*/ 278 w 434"/>
                <a:gd name="T19" fmla="*/ 18 h 457"/>
                <a:gd name="T20" fmla="*/ 208 w 434"/>
                <a:gd name="T21" fmla="*/ 5 h 457"/>
                <a:gd name="T22" fmla="*/ 143 w 434"/>
                <a:gd name="T23" fmla="*/ 0 h 457"/>
                <a:gd name="T24" fmla="*/ 87 w 434"/>
                <a:gd name="T25" fmla="*/ 0 h 457"/>
                <a:gd name="T26" fmla="*/ 52 w 434"/>
                <a:gd name="T27" fmla="*/ 0 h 457"/>
                <a:gd name="T28" fmla="*/ 39 w 434"/>
                <a:gd name="T29" fmla="*/ 0 h 457"/>
                <a:gd name="T30" fmla="*/ 43 w 434"/>
                <a:gd name="T31" fmla="*/ 9 h 457"/>
                <a:gd name="T32" fmla="*/ 48 w 434"/>
                <a:gd name="T33" fmla="*/ 44 h 457"/>
                <a:gd name="T34" fmla="*/ 48 w 434"/>
                <a:gd name="T35" fmla="*/ 92 h 457"/>
                <a:gd name="T36" fmla="*/ 52 w 434"/>
                <a:gd name="T37" fmla="*/ 157 h 457"/>
                <a:gd name="T38" fmla="*/ 43 w 434"/>
                <a:gd name="T39" fmla="*/ 226 h 457"/>
                <a:gd name="T40" fmla="*/ 26 w 434"/>
                <a:gd name="T41" fmla="*/ 300 h 457"/>
                <a:gd name="T42" fmla="*/ 0 w 434"/>
                <a:gd name="T43" fmla="*/ 378 h 457"/>
                <a:gd name="T44" fmla="*/ 117 w 434"/>
                <a:gd name="T45" fmla="*/ 387 h 457"/>
                <a:gd name="T46" fmla="*/ 204 w 434"/>
                <a:gd name="T47" fmla="*/ 400 h 457"/>
                <a:gd name="T48" fmla="*/ 273 w 434"/>
                <a:gd name="T49" fmla="*/ 417 h 457"/>
                <a:gd name="T50" fmla="*/ 317 w 434"/>
                <a:gd name="T51" fmla="*/ 431 h 457"/>
                <a:gd name="T52" fmla="*/ 347 w 434"/>
                <a:gd name="T53" fmla="*/ 444 h 457"/>
                <a:gd name="T54" fmla="*/ 365 w 434"/>
                <a:gd name="T55" fmla="*/ 452 h 457"/>
                <a:gd name="T56" fmla="*/ 369 w 434"/>
                <a:gd name="T57" fmla="*/ 457 h 4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34"/>
                <a:gd name="T88" fmla="*/ 0 h 457"/>
                <a:gd name="T89" fmla="*/ 434 w 434"/>
                <a:gd name="T90" fmla="*/ 457 h 4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34" h="457">
                  <a:moveTo>
                    <a:pt x="369" y="457"/>
                  </a:moveTo>
                  <a:lnTo>
                    <a:pt x="404" y="365"/>
                  </a:lnTo>
                  <a:lnTo>
                    <a:pt x="425" y="283"/>
                  </a:lnTo>
                  <a:lnTo>
                    <a:pt x="434" y="209"/>
                  </a:lnTo>
                  <a:lnTo>
                    <a:pt x="430" y="148"/>
                  </a:lnTo>
                  <a:lnTo>
                    <a:pt x="425" y="105"/>
                  </a:lnTo>
                  <a:lnTo>
                    <a:pt x="421" y="74"/>
                  </a:lnTo>
                  <a:lnTo>
                    <a:pt x="417" y="66"/>
                  </a:lnTo>
                  <a:lnTo>
                    <a:pt x="347" y="35"/>
                  </a:lnTo>
                  <a:lnTo>
                    <a:pt x="278" y="18"/>
                  </a:lnTo>
                  <a:lnTo>
                    <a:pt x="208" y="5"/>
                  </a:lnTo>
                  <a:lnTo>
                    <a:pt x="143" y="0"/>
                  </a:lnTo>
                  <a:lnTo>
                    <a:pt x="87" y="0"/>
                  </a:lnTo>
                  <a:lnTo>
                    <a:pt x="52" y="0"/>
                  </a:lnTo>
                  <a:lnTo>
                    <a:pt x="39" y="0"/>
                  </a:lnTo>
                  <a:lnTo>
                    <a:pt x="43" y="9"/>
                  </a:lnTo>
                  <a:lnTo>
                    <a:pt x="48" y="44"/>
                  </a:lnTo>
                  <a:lnTo>
                    <a:pt x="48" y="92"/>
                  </a:lnTo>
                  <a:lnTo>
                    <a:pt x="52" y="157"/>
                  </a:lnTo>
                  <a:lnTo>
                    <a:pt x="43" y="226"/>
                  </a:lnTo>
                  <a:lnTo>
                    <a:pt x="26" y="300"/>
                  </a:lnTo>
                  <a:lnTo>
                    <a:pt x="0" y="378"/>
                  </a:lnTo>
                  <a:lnTo>
                    <a:pt x="117" y="387"/>
                  </a:lnTo>
                  <a:lnTo>
                    <a:pt x="204" y="400"/>
                  </a:lnTo>
                  <a:lnTo>
                    <a:pt x="273" y="417"/>
                  </a:lnTo>
                  <a:lnTo>
                    <a:pt x="317" y="431"/>
                  </a:lnTo>
                  <a:lnTo>
                    <a:pt x="347" y="444"/>
                  </a:lnTo>
                  <a:lnTo>
                    <a:pt x="365" y="452"/>
                  </a:lnTo>
                  <a:lnTo>
                    <a:pt x="369" y="457"/>
                  </a:lnTo>
                </a:path>
              </a:pathLst>
            </a:custGeom>
            <a:noFill/>
            <a:ln w="412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53" name="Freeform 160"/>
            <p:cNvSpPr>
              <a:spLocks/>
            </p:cNvSpPr>
            <p:nvPr/>
          </p:nvSpPr>
          <p:spPr bwMode="auto">
            <a:xfrm>
              <a:off x="2237" y="1453"/>
              <a:ext cx="1612" cy="1416"/>
            </a:xfrm>
            <a:custGeom>
              <a:avLst/>
              <a:gdLst>
                <a:gd name="T0" fmla="*/ 0 w 1612"/>
                <a:gd name="T1" fmla="*/ 517 h 1416"/>
                <a:gd name="T2" fmla="*/ 9 w 1612"/>
                <a:gd name="T3" fmla="*/ 508 h 1416"/>
                <a:gd name="T4" fmla="*/ 30 w 1612"/>
                <a:gd name="T5" fmla="*/ 486 h 1416"/>
                <a:gd name="T6" fmla="*/ 65 w 1612"/>
                <a:gd name="T7" fmla="*/ 456 h 1416"/>
                <a:gd name="T8" fmla="*/ 113 w 1612"/>
                <a:gd name="T9" fmla="*/ 417 h 1416"/>
                <a:gd name="T10" fmla="*/ 174 w 1612"/>
                <a:gd name="T11" fmla="*/ 369 h 1416"/>
                <a:gd name="T12" fmla="*/ 243 w 1612"/>
                <a:gd name="T13" fmla="*/ 321 h 1416"/>
                <a:gd name="T14" fmla="*/ 326 w 1612"/>
                <a:gd name="T15" fmla="*/ 265 h 1416"/>
                <a:gd name="T16" fmla="*/ 413 w 1612"/>
                <a:gd name="T17" fmla="*/ 213 h 1416"/>
                <a:gd name="T18" fmla="*/ 508 w 1612"/>
                <a:gd name="T19" fmla="*/ 160 h 1416"/>
                <a:gd name="T20" fmla="*/ 612 w 1612"/>
                <a:gd name="T21" fmla="*/ 113 h 1416"/>
                <a:gd name="T22" fmla="*/ 721 w 1612"/>
                <a:gd name="T23" fmla="*/ 69 h 1416"/>
                <a:gd name="T24" fmla="*/ 834 w 1612"/>
                <a:gd name="T25" fmla="*/ 34 h 1416"/>
                <a:gd name="T26" fmla="*/ 951 w 1612"/>
                <a:gd name="T27" fmla="*/ 13 h 1416"/>
                <a:gd name="T28" fmla="*/ 1073 w 1612"/>
                <a:gd name="T29" fmla="*/ 0 h 1416"/>
                <a:gd name="T30" fmla="*/ 1082 w 1612"/>
                <a:gd name="T31" fmla="*/ 8 h 1416"/>
                <a:gd name="T32" fmla="*/ 1103 w 1612"/>
                <a:gd name="T33" fmla="*/ 30 h 1416"/>
                <a:gd name="T34" fmla="*/ 1138 w 1612"/>
                <a:gd name="T35" fmla="*/ 65 h 1416"/>
                <a:gd name="T36" fmla="*/ 1177 w 1612"/>
                <a:gd name="T37" fmla="*/ 117 h 1416"/>
                <a:gd name="T38" fmla="*/ 1229 w 1612"/>
                <a:gd name="T39" fmla="*/ 178 h 1416"/>
                <a:gd name="T40" fmla="*/ 1281 w 1612"/>
                <a:gd name="T41" fmla="*/ 247 h 1416"/>
                <a:gd name="T42" fmla="*/ 1342 w 1612"/>
                <a:gd name="T43" fmla="*/ 326 h 1416"/>
                <a:gd name="T44" fmla="*/ 1399 w 1612"/>
                <a:gd name="T45" fmla="*/ 417 h 1416"/>
                <a:gd name="T46" fmla="*/ 1451 w 1612"/>
                <a:gd name="T47" fmla="*/ 512 h 1416"/>
                <a:gd name="T48" fmla="*/ 1503 w 1612"/>
                <a:gd name="T49" fmla="*/ 612 h 1416"/>
                <a:gd name="T50" fmla="*/ 1546 w 1612"/>
                <a:gd name="T51" fmla="*/ 721 h 1416"/>
                <a:gd name="T52" fmla="*/ 1581 w 1612"/>
                <a:gd name="T53" fmla="*/ 830 h 1416"/>
                <a:gd name="T54" fmla="*/ 1603 w 1612"/>
                <a:gd name="T55" fmla="*/ 947 h 1416"/>
                <a:gd name="T56" fmla="*/ 1612 w 1612"/>
                <a:gd name="T57" fmla="*/ 1060 h 1416"/>
                <a:gd name="T58" fmla="*/ 1594 w 1612"/>
                <a:gd name="T59" fmla="*/ 1060 h 1416"/>
                <a:gd name="T60" fmla="*/ 1551 w 1612"/>
                <a:gd name="T61" fmla="*/ 1064 h 1416"/>
                <a:gd name="T62" fmla="*/ 1481 w 1612"/>
                <a:gd name="T63" fmla="*/ 1073 h 1416"/>
                <a:gd name="T64" fmla="*/ 1394 w 1612"/>
                <a:gd name="T65" fmla="*/ 1086 h 1416"/>
                <a:gd name="T66" fmla="*/ 1286 w 1612"/>
                <a:gd name="T67" fmla="*/ 1103 h 1416"/>
                <a:gd name="T68" fmla="*/ 1168 w 1612"/>
                <a:gd name="T69" fmla="*/ 1134 h 1416"/>
                <a:gd name="T70" fmla="*/ 1038 w 1612"/>
                <a:gd name="T71" fmla="*/ 1169 h 1416"/>
                <a:gd name="T72" fmla="*/ 908 w 1612"/>
                <a:gd name="T73" fmla="*/ 1212 h 1416"/>
                <a:gd name="T74" fmla="*/ 777 w 1612"/>
                <a:gd name="T75" fmla="*/ 1268 h 1416"/>
                <a:gd name="T76" fmla="*/ 647 w 1612"/>
                <a:gd name="T77" fmla="*/ 1334 h 1416"/>
                <a:gd name="T78" fmla="*/ 525 w 1612"/>
                <a:gd name="T79" fmla="*/ 1416 h 1416"/>
                <a:gd name="T80" fmla="*/ 512 w 1612"/>
                <a:gd name="T81" fmla="*/ 1303 h 1416"/>
                <a:gd name="T82" fmla="*/ 486 w 1612"/>
                <a:gd name="T83" fmla="*/ 1195 h 1416"/>
                <a:gd name="T84" fmla="*/ 452 w 1612"/>
                <a:gd name="T85" fmla="*/ 1095 h 1416"/>
                <a:gd name="T86" fmla="*/ 400 w 1612"/>
                <a:gd name="T87" fmla="*/ 995 h 1416"/>
                <a:gd name="T88" fmla="*/ 347 w 1612"/>
                <a:gd name="T89" fmla="*/ 903 h 1416"/>
                <a:gd name="T90" fmla="*/ 287 w 1612"/>
                <a:gd name="T91" fmla="*/ 821 h 1416"/>
                <a:gd name="T92" fmla="*/ 230 w 1612"/>
                <a:gd name="T93" fmla="*/ 747 h 1416"/>
                <a:gd name="T94" fmla="*/ 169 w 1612"/>
                <a:gd name="T95" fmla="*/ 678 h 1416"/>
                <a:gd name="T96" fmla="*/ 117 w 1612"/>
                <a:gd name="T97" fmla="*/ 621 h 1416"/>
                <a:gd name="T98" fmla="*/ 69 w 1612"/>
                <a:gd name="T99" fmla="*/ 578 h 1416"/>
                <a:gd name="T100" fmla="*/ 35 w 1612"/>
                <a:gd name="T101" fmla="*/ 543 h 1416"/>
                <a:gd name="T102" fmla="*/ 9 w 1612"/>
                <a:gd name="T103" fmla="*/ 521 h 1416"/>
                <a:gd name="T104" fmla="*/ 0 w 1612"/>
                <a:gd name="T105" fmla="*/ 517 h 141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612"/>
                <a:gd name="T160" fmla="*/ 0 h 1416"/>
                <a:gd name="T161" fmla="*/ 1612 w 1612"/>
                <a:gd name="T162" fmla="*/ 1416 h 141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612" h="1416">
                  <a:moveTo>
                    <a:pt x="0" y="517"/>
                  </a:moveTo>
                  <a:lnTo>
                    <a:pt x="9" y="508"/>
                  </a:lnTo>
                  <a:lnTo>
                    <a:pt x="30" y="486"/>
                  </a:lnTo>
                  <a:lnTo>
                    <a:pt x="65" y="456"/>
                  </a:lnTo>
                  <a:lnTo>
                    <a:pt x="113" y="417"/>
                  </a:lnTo>
                  <a:lnTo>
                    <a:pt x="174" y="369"/>
                  </a:lnTo>
                  <a:lnTo>
                    <a:pt x="243" y="321"/>
                  </a:lnTo>
                  <a:lnTo>
                    <a:pt x="326" y="265"/>
                  </a:lnTo>
                  <a:lnTo>
                    <a:pt x="413" y="213"/>
                  </a:lnTo>
                  <a:lnTo>
                    <a:pt x="508" y="160"/>
                  </a:lnTo>
                  <a:lnTo>
                    <a:pt x="612" y="113"/>
                  </a:lnTo>
                  <a:lnTo>
                    <a:pt x="721" y="69"/>
                  </a:lnTo>
                  <a:lnTo>
                    <a:pt x="834" y="34"/>
                  </a:lnTo>
                  <a:lnTo>
                    <a:pt x="951" y="13"/>
                  </a:lnTo>
                  <a:lnTo>
                    <a:pt x="1073" y="0"/>
                  </a:lnTo>
                  <a:lnTo>
                    <a:pt x="1082" y="8"/>
                  </a:lnTo>
                  <a:lnTo>
                    <a:pt x="1103" y="30"/>
                  </a:lnTo>
                  <a:lnTo>
                    <a:pt x="1138" y="65"/>
                  </a:lnTo>
                  <a:lnTo>
                    <a:pt x="1177" y="117"/>
                  </a:lnTo>
                  <a:lnTo>
                    <a:pt x="1229" y="178"/>
                  </a:lnTo>
                  <a:lnTo>
                    <a:pt x="1281" y="247"/>
                  </a:lnTo>
                  <a:lnTo>
                    <a:pt x="1342" y="326"/>
                  </a:lnTo>
                  <a:lnTo>
                    <a:pt x="1399" y="417"/>
                  </a:lnTo>
                  <a:lnTo>
                    <a:pt x="1451" y="512"/>
                  </a:lnTo>
                  <a:lnTo>
                    <a:pt x="1503" y="612"/>
                  </a:lnTo>
                  <a:lnTo>
                    <a:pt x="1546" y="721"/>
                  </a:lnTo>
                  <a:lnTo>
                    <a:pt x="1581" y="830"/>
                  </a:lnTo>
                  <a:lnTo>
                    <a:pt x="1603" y="947"/>
                  </a:lnTo>
                  <a:lnTo>
                    <a:pt x="1612" y="1060"/>
                  </a:lnTo>
                  <a:lnTo>
                    <a:pt x="1594" y="1060"/>
                  </a:lnTo>
                  <a:lnTo>
                    <a:pt x="1551" y="1064"/>
                  </a:lnTo>
                  <a:lnTo>
                    <a:pt x="1481" y="1073"/>
                  </a:lnTo>
                  <a:lnTo>
                    <a:pt x="1394" y="1086"/>
                  </a:lnTo>
                  <a:lnTo>
                    <a:pt x="1286" y="1103"/>
                  </a:lnTo>
                  <a:lnTo>
                    <a:pt x="1168" y="1134"/>
                  </a:lnTo>
                  <a:lnTo>
                    <a:pt x="1038" y="1169"/>
                  </a:lnTo>
                  <a:lnTo>
                    <a:pt x="908" y="1212"/>
                  </a:lnTo>
                  <a:lnTo>
                    <a:pt x="777" y="1268"/>
                  </a:lnTo>
                  <a:lnTo>
                    <a:pt x="647" y="1334"/>
                  </a:lnTo>
                  <a:lnTo>
                    <a:pt x="525" y="1416"/>
                  </a:lnTo>
                  <a:lnTo>
                    <a:pt x="512" y="1303"/>
                  </a:lnTo>
                  <a:lnTo>
                    <a:pt x="486" y="1195"/>
                  </a:lnTo>
                  <a:lnTo>
                    <a:pt x="452" y="1095"/>
                  </a:lnTo>
                  <a:lnTo>
                    <a:pt x="400" y="995"/>
                  </a:lnTo>
                  <a:lnTo>
                    <a:pt x="347" y="903"/>
                  </a:lnTo>
                  <a:lnTo>
                    <a:pt x="287" y="821"/>
                  </a:lnTo>
                  <a:lnTo>
                    <a:pt x="230" y="747"/>
                  </a:lnTo>
                  <a:lnTo>
                    <a:pt x="169" y="678"/>
                  </a:lnTo>
                  <a:lnTo>
                    <a:pt x="117" y="621"/>
                  </a:lnTo>
                  <a:lnTo>
                    <a:pt x="69" y="578"/>
                  </a:lnTo>
                  <a:lnTo>
                    <a:pt x="35" y="543"/>
                  </a:lnTo>
                  <a:lnTo>
                    <a:pt x="9" y="521"/>
                  </a:lnTo>
                  <a:lnTo>
                    <a:pt x="0" y="517"/>
                  </a:lnTo>
                </a:path>
              </a:pathLst>
            </a:custGeom>
            <a:noFill/>
            <a:ln w="412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54" name="Line 161"/>
            <p:cNvSpPr>
              <a:spLocks noChangeShapeType="1"/>
            </p:cNvSpPr>
            <p:nvPr/>
          </p:nvSpPr>
          <p:spPr bwMode="auto">
            <a:xfrm flipV="1">
              <a:off x="686" y="1996"/>
              <a:ext cx="74" cy="43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55" name="Line 162"/>
            <p:cNvSpPr>
              <a:spLocks noChangeShapeType="1"/>
            </p:cNvSpPr>
            <p:nvPr/>
          </p:nvSpPr>
          <p:spPr bwMode="auto">
            <a:xfrm flipV="1">
              <a:off x="769" y="1826"/>
              <a:ext cx="17" cy="10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56" name="Line 163"/>
            <p:cNvSpPr>
              <a:spLocks noChangeShapeType="1"/>
            </p:cNvSpPr>
            <p:nvPr/>
          </p:nvSpPr>
          <p:spPr bwMode="auto">
            <a:xfrm flipV="1">
              <a:off x="786" y="1818"/>
              <a:ext cx="4" cy="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57" name="Line 164"/>
            <p:cNvSpPr>
              <a:spLocks noChangeShapeType="1"/>
            </p:cNvSpPr>
            <p:nvPr/>
          </p:nvSpPr>
          <p:spPr bwMode="auto">
            <a:xfrm flipV="1">
              <a:off x="790" y="1792"/>
              <a:ext cx="9" cy="2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58" name="Line 165"/>
            <p:cNvSpPr>
              <a:spLocks noChangeShapeType="1"/>
            </p:cNvSpPr>
            <p:nvPr/>
          </p:nvSpPr>
          <p:spPr bwMode="auto">
            <a:xfrm flipV="1">
              <a:off x="799" y="1761"/>
              <a:ext cx="17" cy="3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59" name="Line 166"/>
            <p:cNvSpPr>
              <a:spLocks noChangeShapeType="1"/>
            </p:cNvSpPr>
            <p:nvPr/>
          </p:nvSpPr>
          <p:spPr bwMode="auto">
            <a:xfrm flipV="1">
              <a:off x="816" y="1722"/>
              <a:ext cx="22" cy="3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0" name="Line 167"/>
            <p:cNvSpPr>
              <a:spLocks noChangeShapeType="1"/>
            </p:cNvSpPr>
            <p:nvPr/>
          </p:nvSpPr>
          <p:spPr bwMode="auto">
            <a:xfrm flipV="1">
              <a:off x="838" y="1692"/>
              <a:ext cx="35" cy="3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1" name="Line 168"/>
            <p:cNvSpPr>
              <a:spLocks noChangeShapeType="1"/>
            </p:cNvSpPr>
            <p:nvPr/>
          </p:nvSpPr>
          <p:spPr bwMode="auto">
            <a:xfrm flipV="1">
              <a:off x="873" y="1666"/>
              <a:ext cx="48" cy="2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2" name="Freeform 169"/>
            <p:cNvSpPr>
              <a:spLocks/>
            </p:cNvSpPr>
            <p:nvPr/>
          </p:nvSpPr>
          <p:spPr bwMode="auto">
            <a:xfrm>
              <a:off x="921" y="1657"/>
              <a:ext cx="113" cy="9"/>
            </a:xfrm>
            <a:custGeom>
              <a:avLst/>
              <a:gdLst>
                <a:gd name="T0" fmla="*/ 0 w 113"/>
                <a:gd name="T1" fmla="*/ 9 h 9"/>
                <a:gd name="T2" fmla="*/ 56 w 113"/>
                <a:gd name="T3" fmla="*/ 0 h 9"/>
                <a:gd name="T4" fmla="*/ 113 w 113"/>
                <a:gd name="T5" fmla="*/ 0 h 9"/>
                <a:gd name="T6" fmla="*/ 0 60000 65536"/>
                <a:gd name="T7" fmla="*/ 0 60000 65536"/>
                <a:gd name="T8" fmla="*/ 0 60000 65536"/>
                <a:gd name="T9" fmla="*/ 0 w 113"/>
                <a:gd name="T10" fmla="*/ 0 h 9"/>
                <a:gd name="T11" fmla="*/ 113 w 113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3" h="9">
                  <a:moveTo>
                    <a:pt x="0" y="9"/>
                  </a:moveTo>
                  <a:lnTo>
                    <a:pt x="56" y="0"/>
                  </a:lnTo>
                  <a:lnTo>
                    <a:pt x="113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3" name="Line 170"/>
            <p:cNvSpPr>
              <a:spLocks noChangeShapeType="1"/>
            </p:cNvSpPr>
            <p:nvPr/>
          </p:nvSpPr>
          <p:spPr bwMode="auto">
            <a:xfrm>
              <a:off x="1103" y="1657"/>
              <a:ext cx="43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4" name="Line 171"/>
            <p:cNvSpPr>
              <a:spLocks noChangeShapeType="1"/>
            </p:cNvSpPr>
            <p:nvPr/>
          </p:nvSpPr>
          <p:spPr bwMode="auto">
            <a:xfrm>
              <a:off x="1607" y="1657"/>
              <a:ext cx="43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5" name="Line 172"/>
            <p:cNvSpPr>
              <a:spLocks noChangeShapeType="1"/>
            </p:cNvSpPr>
            <p:nvPr/>
          </p:nvSpPr>
          <p:spPr bwMode="auto">
            <a:xfrm>
              <a:off x="2111" y="1657"/>
              <a:ext cx="330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6" name="Line 173"/>
            <p:cNvSpPr>
              <a:spLocks noChangeShapeType="1"/>
            </p:cNvSpPr>
            <p:nvPr/>
          </p:nvSpPr>
          <p:spPr bwMode="auto">
            <a:xfrm>
              <a:off x="2441" y="1657"/>
              <a:ext cx="17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7" name="Line 174"/>
            <p:cNvSpPr>
              <a:spLocks noChangeShapeType="1"/>
            </p:cNvSpPr>
            <p:nvPr/>
          </p:nvSpPr>
          <p:spPr bwMode="auto">
            <a:xfrm>
              <a:off x="2458" y="1657"/>
              <a:ext cx="26" cy="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8" name="Freeform 175"/>
            <p:cNvSpPr>
              <a:spLocks/>
            </p:cNvSpPr>
            <p:nvPr/>
          </p:nvSpPr>
          <p:spPr bwMode="auto">
            <a:xfrm>
              <a:off x="2484" y="1661"/>
              <a:ext cx="61" cy="5"/>
            </a:xfrm>
            <a:custGeom>
              <a:avLst/>
              <a:gdLst>
                <a:gd name="T0" fmla="*/ 0 w 61"/>
                <a:gd name="T1" fmla="*/ 0 h 5"/>
                <a:gd name="T2" fmla="*/ 31 w 61"/>
                <a:gd name="T3" fmla="*/ 0 h 5"/>
                <a:gd name="T4" fmla="*/ 61 w 61"/>
                <a:gd name="T5" fmla="*/ 5 h 5"/>
                <a:gd name="T6" fmla="*/ 0 60000 65536"/>
                <a:gd name="T7" fmla="*/ 0 60000 65536"/>
                <a:gd name="T8" fmla="*/ 0 60000 65536"/>
                <a:gd name="T9" fmla="*/ 0 w 61"/>
                <a:gd name="T10" fmla="*/ 0 h 5"/>
                <a:gd name="T11" fmla="*/ 61 w 61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5">
                  <a:moveTo>
                    <a:pt x="0" y="0"/>
                  </a:moveTo>
                  <a:lnTo>
                    <a:pt x="31" y="0"/>
                  </a:lnTo>
                  <a:lnTo>
                    <a:pt x="61" y="5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69" name="Line 176"/>
            <p:cNvSpPr>
              <a:spLocks noChangeShapeType="1"/>
            </p:cNvSpPr>
            <p:nvPr/>
          </p:nvSpPr>
          <p:spPr bwMode="auto">
            <a:xfrm>
              <a:off x="2615" y="1679"/>
              <a:ext cx="43" cy="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70" name="Line 177"/>
            <p:cNvSpPr>
              <a:spLocks noChangeShapeType="1"/>
            </p:cNvSpPr>
            <p:nvPr/>
          </p:nvSpPr>
          <p:spPr bwMode="auto">
            <a:xfrm>
              <a:off x="2658" y="1687"/>
              <a:ext cx="70" cy="2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71" name="Line 178"/>
            <p:cNvSpPr>
              <a:spLocks noChangeShapeType="1"/>
            </p:cNvSpPr>
            <p:nvPr/>
          </p:nvSpPr>
          <p:spPr bwMode="auto">
            <a:xfrm>
              <a:off x="2728" y="1713"/>
              <a:ext cx="78" cy="3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72" name="Line 179"/>
            <p:cNvSpPr>
              <a:spLocks noChangeShapeType="1"/>
            </p:cNvSpPr>
            <p:nvPr/>
          </p:nvSpPr>
          <p:spPr bwMode="auto">
            <a:xfrm>
              <a:off x="2806" y="1752"/>
              <a:ext cx="95" cy="5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73" name="Line 180"/>
            <p:cNvSpPr>
              <a:spLocks noChangeShapeType="1"/>
            </p:cNvSpPr>
            <p:nvPr/>
          </p:nvSpPr>
          <p:spPr bwMode="auto">
            <a:xfrm>
              <a:off x="3245" y="2261"/>
              <a:ext cx="1" cy="37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74" name="Line 181"/>
            <p:cNvSpPr>
              <a:spLocks noChangeShapeType="1"/>
            </p:cNvSpPr>
            <p:nvPr/>
          </p:nvSpPr>
          <p:spPr bwMode="auto">
            <a:xfrm>
              <a:off x="3245" y="2635"/>
              <a:ext cx="1" cy="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75" name="Line 182"/>
            <p:cNvSpPr>
              <a:spLocks noChangeShapeType="1"/>
            </p:cNvSpPr>
            <p:nvPr/>
          </p:nvSpPr>
          <p:spPr bwMode="auto">
            <a:xfrm>
              <a:off x="3245" y="2639"/>
              <a:ext cx="1" cy="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76" name="Line 183"/>
            <p:cNvSpPr>
              <a:spLocks noChangeShapeType="1"/>
            </p:cNvSpPr>
            <p:nvPr/>
          </p:nvSpPr>
          <p:spPr bwMode="auto">
            <a:xfrm>
              <a:off x="3245" y="2643"/>
              <a:ext cx="1" cy="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77" name="Freeform 184"/>
            <p:cNvSpPr>
              <a:spLocks/>
            </p:cNvSpPr>
            <p:nvPr/>
          </p:nvSpPr>
          <p:spPr bwMode="auto">
            <a:xfrm>
              <a:off x="3245" y="2648"/>
              <a:ext cx="13" cy="47"/>
            </a:xfrm>
            <a:custGeom>
              <a:avLst/>
              <a:gdLst>
                <a:gd name="T0" fmla="*/ 0 w 13"/>
                <a:gd name="T1" fmla="*/ 0 h 47"/>
                <a:gd name="T2" fmla="*/ 8 w 13"/>
                <a:gd name="T3" fmla="*/ 43 h 47"/>
                <a:gd name="T4" fmla="*/ 13 w 13"/>
                <a:gd name="T5" fmla="*/ 47 h 47"/>
                <a:gd name="T6" fmla="*/ 0 60000 65536"/>
                <a:gd name="T7" fmla="*/ 0 60000 65536"/>
                <a:gd name="T8" fmla="*/ 0 60000 65536"/>
                <a:gd name="T9" fmla="*/ 0 w 13"/>
                <a:gd name="T10" fmla="*/ 0 h 47"/>
                <a:gd name="T11" fmla="*/ 13 w 13"/>
                <a:gd name="T12" fmla="*/ 47 h 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47">
                  <a:moveTo>
                    <a:pt x="0" y="0"/>
                  </a:moveTo>
                  <a:lnTo>
                    <a:pt x="8" y="43"/>
                  </a:lnTo>
                  <a:lnTo>
                    <a:pt x="13" y="47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78" name="Line 185"/>
            <p:cNvSpPr>
              <a:spLocks noChangeShapeType="1"/>
            </p:cNvSpPr>
            <p:nvPr/>
          </p:nvSpPr>
          <p:spPr bwMode="auto">
            <a:xfrm>
              <a:off x="3306" y="2743"/>
              <a:ext cx="8" cy="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79" name="Line 186"/>
            <p:cNvSpPr>
              <a:spLocks noChangeShapeType="1"/>
            </p:cNvSpPr>
            <p:nvPr/>
          </p:nvSpPr>
          <p:spPr bwMode="auto">
            <a:xfrm>
              <a:off x="3314" y="2752"/>
              <a:ext cx="44" cy="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80" name="Line 187"/>
            <p:cNvSpPr>
              <a:spLocks noChangeShapeType="1"/>
            </p:cNvSpPr>
            <p:nvPr/>
          </p:nvSpPr>
          <p:spPr bwMode="auto">
            <a:xfrm>
              <a:off x="3358" y="2761"/>
              <a:ext cx="1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81" name="Line 188"/>
            <p:cNvSpPr>
              <a:spLocks noChangeShapeType="1"/>
            </p:cNvSpPr>
            <p:nvPr/>
          </p:nvSpPr>
          <p:spPr bwMode="auto">
            <a:xfrm flipH="1">
              <a:off x="3353" y="2761"/>
              <a:ext cx="5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82" name="Freeform 189"/>
            <p:cNvSpPr>
              <a:spLocks/>
            </p:cNvSpPr>
            <p:nvPr/>
          </p:nvSpPr>
          <p:spPr bwMode="auto">
            <a:xfrm>
              <a:off x="3353" y="2761"/>
              <a:ext cx="374" cy="1"/>
            </a:xfrm>
            <a:custGeom>
              <a:avLst/>
              <a:gdLst>
                <a:gd name="T0" fmla="*/ 0 w 374"/>
                <a:gd name="T1" fmla="*/ 0 h 1"/>
                <a:gd name="T2" fmla="*/ 0 w 374"/>
                <a:gd name="T3" fmla="*/ 0 h 1"/>
                <a:gd name="T4" fmla="*/ 374 w 374"/>
                <a:gd name="T5" fmla="*/ 0 h 1"/>
                <a:gd name="T6" fmla="*/ 0 60000 65536"/>
                <a:gd name="T7" fmla="*/ 0 60000 65536"/>
                <a:gd name="T8" fmla="*/ 0 60000 65536"/>
                <a:gd name="T9" fmla="*/ 0 w 374"/>
                <a:gd name="T10" fmla="*/ 0 h 1"/>
                <a:gd name="T11" fmla="*/ 374 w 37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4" h="1">
                  <a:moveTo>
                    <a:pt x="0" y="0"/>
                  </a:moveTo>
                  <a:lnTo>
                    <a:pt x="0" y="0"/>
                  </a:lnTo>
                  <a:lnTo>
                    <a:pt x="374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83" name="Line 190"/>
            <p:cNvSpPr>
              <a:spLocks noChangeShapeType="1"/>
            </p:cNvSpPr>
            <p:nvPr/>
          </p:nvSpPr>
          <p:spPr bwMode="auto">
            <a:xfrm>
              <a:off x="3796" y="2761"/>
              <a:ext cx="435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84" name="Line 191"/>
            <p:cNvSpPr>
              <a:spLocks noChangeShapeType="1"/>
            </p:cNvSpPr>
            <p:nvPr/>
          </p:nvSpPr>
          <p:spPr bwMode="auto">
            <a:xfrm>
              <a:off x="4300" y="2761"/>
              <a:ext cx="435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85" name="Line 192"/>
            <p:cNvSpPr>
              <a:spLocks noChangeShapeType="1"/>
            </p:cNvSpPr>
            <p:nvPr/>
          </p:nvSpPr>
          <p:spPr bwMode="auto">
            <a:xfrm>
              <a:off x="4804" y="2761"/>
              <a:ext cx="161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86" name="Line 193"/>
            <p:cNvSpPr>
              <a:spLocks noChangeShapeType="1"/>
            </p:cNvSpPr>
            <p:nvPr/>
          </p:nvSpPr>
          <p:spPr bwMode="auto">
            <a:xfrm flipV="1">
              <a:off x="4965" y="2748"/>
              <a:ext cx="43" cy="1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87" name="Line 194"/>
            <p:cNvSpPr>
              <a:spLocks noChangeShapeType="1"/>
            </p:cNvSpPr>
            <p:nvPr/>
          </p:nvSpPr>
          <p:spPr bwMode="auto">
            <a:xfrm flipV="1">
              <a:off x="5008" y="2726"/>
              <a:ext cx="35" cy="2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88" name="Line 195"/>
            <p:cNvSpPr>
              <a:spLocks noChangeShapeType="1"/>
            </p:cNvSpPr>
            <p:nvPr/>
          </p:nvSpPr>
          <p:spPr bwMode="auto">
            <a:xfrm flipV="1">
              <a:off x="5043" y="2687"/>
              <a:ext cx="26" cy="3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89" name="Freeform 196"/>
            <p:cNvSpPr>
              <a:spLocks/>
            </p:cNvSpPr>
            <p:nvPr/>
          </p:nvSpPr>
          <p:spPr bwMode="auto">
            <a:xfrm>
              <a:off x="5069" y="2552"/>
              <a:ext cx="9" cy="135"/>
            </a:xfrm>
            <a:custGeom>
              <a:avLst/>
              <a:gdLst>
                <a:gd name="T0" fmla="*/ 0 w 9"/>
                <a:gd name="T1" fmla="*/ 135 h 135"/>
                <a:gd name="T2" fmla="*/ 9 w 9"/>
                <a:gd name="T3" fmla="*/ 96 h 135"/>
                <a:gd name="T4" fmla="*/ 9 w 9"/>
                <a:gd name="T5" fmla="*/ 0 h 135"/>
                <a:gd name="T6" fmla="*/ 0 60000 65536"/>
                <a:gd name="T7" fmla="*/ 0 60000 65536"/>
                <a:gd name="T8" fmla="*/ 0 60000 65536"/>
                <a:gd name="T9" fmla="*/ 0 w 9"/>
                <a:gd name="T10" fmla="*/ 0 h 135"/>
                <a:gd name="T11" fmla="*/ 9 w 9"/>
                <a:gd name="T12" fmla="*/ 135 h 1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35">
                  <a:moveTo>
                    <a:pt x="0" y="135"/>
                  </a:moveTo>
                  <a:lnTo>
                    <a:pt x="9" y="96"/>
                  </a:lnTo>
                  <a:lnTo>
                    <a:pt x="9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90" name="Line 197"/>
            <p:cNvSpPr>
              <a:spLocks noChangeShapeType="1"/>
            </p:cNvSpPr>
            <p:nvPr/>
          </p:nvSpPr>
          <p:spPr bwMode="auto">
            <a:xfrm flipV="1">
              <a:off x="5078" y="2048"/>
              <a:ext cx="1" cy="43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91" name="Line 198"/>
            <p:cNvSpPr>
              <a:spLocks noChangeShapeType="1"/>
            </p:cNvSpPr>
            <p:nvPr/>
          </p:nvSpPr>
          <p:spPr bwMode="auto">
            <a:xfrm flipV="1">
              <a:off x="5078" y="1774"/>
              <a:ext cx="1" cy="20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92" name="Line 199"/>
            <p:cNvSpPr>
              <a:spLocks noChangeShapeType="1"/>
            </p:cNvSpPr>
            <p:nvPr/>
          </p:nvSpPr>
          <p:spPr bwMode="auto">
            <a:xfrm flipH="1" flipV="1">
              <a:off x="5069" y="1731"/>
              <a:ext cx="9" cy="4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93" name="Line 200"/>
            <p:cNvSpPr>
              <a:spLocks noChangeShapeType="1"/>
            </p:cNvSpPr>
            <p:nvPr/>
          </p:nvSpPr>
          <p:spPr bwMode="auto">
            <a:xfrm flipH="1" flipV="1">
              <a:off x="5048" y="1696"/>
              <a:ext cx="21" cy="3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94" name="Line 201"/>
            <p:cNvSpPr>
              <a:spLocks noChangeShapeType="1"/>
            </p:cNvSpPr>
            <p:nvPr/>
          </p:nvSpPr>
          <p:spPr bwMode="auto">
            <a:xfrm flipH="1" flipV="1">
              <a:off x="5013" y="1670"/>
              <a:ext cx="35" cy="2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95" name="Line 202"/>
            <p:cNvSpPr>
              <a:spLocks noChangeShapeType="1"/>
            </p:cNvSpPr>
            <p:nvPr/>
          </p:nvSpPr>
          <p:spPr bwMode="auto">
            <a:xfrm flipH="1" flipV="1">
              <a:off x="4969" y="1661"/>
              <a:ext cx="44" cy="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96" name="Line 203"/>
            <p:cNvSpPr>
              <a:spLocks noChangeShapeType="1"/>
            </p:cNvSpPr>
            <p:nvPr/>
          </p:nvSpPr>
          <p:spPr bwMode="auto">
            <a:xfrm flipH="1">
              <a:off x="4961" y="1661"/>
              <a:ext cx="8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97" name="Freeform 204"/>
            <p:cNvSpPr>
              <a:spLocks/>
            </p:cNvSpPr>
            <p:nvPr/>
          </p:nvSpPr>
          <p:spPr bwMode="auto">
            <a:xfrm>
              <a:off x="4908" y="1661"/>
              <a:ext cx="53" cy="1"/>
            </a:xfrm>
            <a:custGeom>
              <a:avLst/>
              <a:gdLst>
                <a:gd name="T0" fmla="*/ 53 w 53"/>
                <a:gd name="T1" fmla="*/ 0 h 1"/>
                <a:gd name="T2" fmla="*/ 44 w 53"/>
                <a:gd name="T3" fmla="*/ 0 h 1"/>
                <a:gd name="T4" fmla="*/ 0 w 53"/>
                <a:gd name="T5" fmla="*/ 0 h 1"/>
                <a:gd name="T6" fmla="*/ 0 60000 65536"/>
                <a:gd name="T7" fmla="*/ 0 60000 65536"/>
                <a:gd name="T8" fmla="*/ 0 60000 65536"/>
                <a:gd name="T9" fmla="*/ 0 w 53"/>
                <a:gd name="T10" fmla="*/ 0 h 1"/>
                <a:gd name="T11" fmla="*/ 53 w 5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1">
                  <a:moveTo>
                    <a:pt x="53" y="0"/>
                  </a:move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98" name="Line 205"/>
            <p:cNvSpPr>
              <a:spLocks noChangeShapeType="1"/>
            </p:cNvSpPr>
            <p:nvPr/>
          </p:nvSpPr>
          <p:spPr bwMode="auto">
            <a:xfrm flipH="1">
              <a:off x="4405" y="1661"/>
              <a:ext cx="43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99" name="Line 206"/>
            <p:cNvSpPr>
              <a:spLocks noChangeShapeType="1"/>
            </p:cNvSpPr>
            <p:nvPr/>
          </p:nvSpPr>
          <p:spPr bwMode="auto">
            <a:xfrm flipH="1">
              <a:off x="3901" y="1661"/>
              <a:ext cx="43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00" name="Freeform 208"/>
            <p:cNvSpPr>
              <a:spLocks/>
            </p:cNvSpPr>
            <p:nvPr/>
          </p:nvSpPr>
          <p:spPr bwMode="auto">
            <a:xfrm>
              <a:off x="3401" y="1661"/>
              <a:ext cx="430" cy="5"/>
            </a:xfrm>
            <a:custGeom>
              <a:avLst/>
              <a:gdLst>
                <a:gd name="T0" fmla="*/ 430 w 430"/>
                <a:gd name="T1" fmla="*/ 0 h 5"/>
                <a:gd name="T2" fmla="*/ 9 w 430"/>
                <a:gd name="T3" fmla="*/ 0 h 5"/>
                <a:gd name="T4" fmla="*/ 0 w 430"/>
                <a:gd name="T5" fmla="*/ 5 h 5"/>
                <a:gd name="T6" fmla="*/ 0 60000 65536"/>
                <a:gd name="T7" fmla="*/ 0 60000 65536"/>
                <a:gd name="T8" fmla="*/ 0 60000 65536"/>
                <a:gd name="T9" fmla="*/ 0 w 430"/>
                <a:gd name="T10" fmla="*/ 0 h 5"/>
                <a:gd name="T11" fmla="*/ 430 w 430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0" h="5">
                  <a:moveTo>
                    <a:pt x="430" y="0"/>
                  </a:moveTo>
                  <a:lnTo>
                    <a:pt x="9" y="0"/>
                  </a:lnTo>
                  <a:lnTo>
                    <a:pt x="0" y="5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01" name="Line 209"/>
            <p:cNvSpPr>
              <a:spLocks noChangeShapeType="1"/>
            </p:cNvSpPr>
            <p:nvPr/>
          </p:nvSpPr>
          <p:spPr bwMode="auto">
            <a:xfrm flipH="1">
              <a:off x="3332" y="1692"/>
              <a:ext cx="4" cy="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02" name="Line 210"/>
            <p:cNvSpPr>
              <a:spLocks noChangeShapeType="1"/>
            </p:cNvSpPr>
            <p:nvPr/>
          </p:nvSpPr>
          <p:spPr bwMode="auto">
            <a:xfrm flipH="1">
              <a:off x="3306" y="1696"/>
              <a:ext cx="26" cy="3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03" name="Line 211"/>
            <p:cNvSpPr>
              <a:spLocks noChangeShapeType="1"/>
            </p:cNvSpPr>
            <p:nvPr/>
          </p:nvSpPr>
          <p:spPr bwMode="auto">
            <a:xfrm flipH="1">
              <a:off x="3297" y="1731"/>
              <a:ext cx="9" cy="4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04" name="Line 212"/>
            <p:cNvSpPr>
              <a:spLocks noChangeShapeType="1"/>
            </p:cNvSpPr>
            <p:nvPr/>
          </p:nvSpPr>
          <p:spPr bwMode="auto">
            <a:xfrm flipV="1">
              <a:off x="2910" y="1444"/>
              <a:ext cx="1" cy="37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05" name="Freeform 213"/>
            <p:cNvSpPr>
              <a:spLocks/>
            </p:cNvSpPr>
            <p:nvPr/>
          </p:nvSpPr>
          <p:spPr bwMode="auto">
            <a:xfrm>
              <a:off x="2910" y="1387"/>
              <a:ext cx="18" cy="57"/>
            </a:xfrm>
            <a:custGeom>
              <a:avLst/>
              <a:gdLst>
                <a:gd name="T0" fmla="*/ 0 w 18"/>
                <a:gd name="T1" fmla="*/ 57 h 57"/>
                <a:gd name="T2" fmla="*/ 9 w 18"/>
                <a:gd name="T3" fmla="*/ 18 h 57"/>
                <a:gd name="T4" fmla="*/ 18 w 18"/>
                <a:gd name="T5" fmla="*/ 0 h 57"/>
                <a:gd name="T6" fmla="*/ 0 60000 65536"/>
                <a:gd name="T7" fmla="*/ 0 60000 65536"/>
                <a:gd name="T8" fmla="*/ 0 60000 65536"/>
                <a:gd name="T9" fmla="*/ 0 w 18"/>
                <a:gd name="T10" fmla="*/ 0 h 57"/>
                <a:gd name="T11" fmla="*/ 18 w 18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57">
                  <a:moveTo>
                    <a:pt x="0" y="57"/>
                  </a:moveTo>
                  <a:lnTo>
                    <a:pt x="9" y="18"/>
                  </a:lnTo>
                  <a:lnTo>
                    <a:pt x="18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06" name="Freeform 214"/>
            <p:cNvSpPr>
              <a:spLocks/>
            </p:cNvSpPr>
            <p:nvPr/>
          </p:nvSpPr>
          <p:spPr bwMode="auto">
            <a:xfrm>
              <a:off x="2984" y="1340"/>
              <a:ext cx="434" cy="8"/>
            </a:xfrm>
            <a:custGeom>
              <a:avLst/>
              <a:gdLst>
                <a:gd name="T0" fmla="*/ 0 w 434"/>
                <a:gd name="T1" fmla="*/ 8 h 8"/>
                <a:gd name="T2" fmla="*/ 35 w 434"/>
                <a:gd name="T3" fmla="*/ 0 h 8"/>
                <a:gd name="T4" fmla="*/ 434 w 434"/>
                <a:gd name="T5" fmla="*/ 0 h 8"/>
                <a:gd name="T6" fmla="*/ 0 60000 65536"/>
                <a:gd name="T7" fmla="*/ 0 60000 65536"/>
                <a:gd name="T8" fmla="*/ 0 60000 65536"/>
                <a:gd name="T9" fmla="*/ 0 w 434"/>
                <a:gd name="T10" fmla="*/ 0 h 8"/>
                <a:gd name="T11" fmla="*/ 434 w 434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4" h="8">
                  <a:moveTo>
                    <a:pt x="0" y="8"/>
                  </a:moveTo>
                  <a:lnTo>
                    <a:pt x="35" y="0"/>
                  </a:lnTo>
                  <a:lnTo>
                    <a:pt x="434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07" name="Line 215"/>
            <p:cNvSpPr>
              <a:spLocks noChangeShapeType="1"/>
            </p:cNvSpPr>
            <p:nvPr/>
          </p:nvSpPr>
          <p:spPr bwMode="auto">
            <a:xfrm>
              <a:off x="3488" y="1340"/>
              <a:ext cx="43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08" name="Line 216"/>
            <p:cNvSpPr>
              <a:spLocks noChangeShapeType="1"/>
            </p:cNvSpPr>
            <p:nvPr/>
          </p:nvSpPr>
          <p:spPr bwMode="auto">
            <a:xfrm>
              <a:off x="3992" y="1340"/>
              <a:ext cx="43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09" name="Line 217"/>
            <p:cNvSpPr>
              <a:spLocks noChangeShapeType="1"/>
            </p:cNvSpPr>
            <p:nvPr/>
          </p:nvSpPr>
          <p:spPr bwMode="auto">
            <a:xfrm>
              <a:off x="4496" y="1340"/>
              <a:ext cx="108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10" name="Line 218"/>
            <p:cNvSpPr>
              <a:spLocks noChangeShapeType="1"/>
            </p:cNvSpPr>
            <p:nvPr/>
          </p:nvSpPr>
          <p:spPr bwMode="auto">
            <a:xfrm>
              <a:off x="4604" y="1340"/>
              <a:ext cx="1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11" name="Line 219"/>
            <p:cNvSpPr>
              <a:spLocks noChangeShapeType="1"/>
            </p:cNvSpPr>
            <p:nvPr/>
          </p:nvSpPr>
          <p:spPr bwMode="auto">
            <a:xfrm flipH="1">
              <a:off x="4600" y="1340"/>
              <a:ext cx="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12" name="Line 220"/>
            <p:cNvSpPr>
              <a:spLocks noChangeShapeType="1"/>
            </p:cNvSpPr>
            <p:nvPr/>
          </p:nvSpPr>
          <p:spPr bwMode="auto">
            <a:xfrm>
              <a:off x="4600" y="1340"/>
              <a:ext cx="1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13" name="Line 221"/>
            <p:cNvSpPr>
              <a:spLocks noChangeShapeType="1"/>
            </p:cNvSpPr>
            <p:nvPr/>
          </p:nvSpPr>
          <p:spPr bwMode="auto">
            <a:xfrm>
              <a:off x="4600" y="1340"/>
              <a:ext cx="1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14" name="Line 222"/>
            <p:cNvSpPr>
              <a:spLocks noChangeShapeType="1"/>
            </p:cNvSpPr>
            <p:nvPr/>
          </p:nvSpPr>
          <p:spPr bwMode="auto">
            <a:xfrm>
              <a:off x="4600" y="1340"/>
              <a:ext cx="30" cy="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15" name="Line 223"/>
            <p:cNvSpPr>
              <a:spLocks noChangeShapeType="1"/>
            </p:cNvSpPr>
            <p:nvPr/>
          </p:nvSpPr>
          <p:spPr bwMode="auto">
            <a:xfrm>
              <a:off x="4630" y="1344"/>
              <a:ext cx="31" cy="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16" name="Line 224"/>
            <p:cNvSpPr>
              <a:spLocks noChangeShapeType="1"/>
            </p:cNvSpPr>
            <p:nvPr/>
          </p:nvSpPr>
          <p:spPr bwMode="auto">
            <a:xfrm>
              <a:off x="4661" y="1348"/>
              <a:ext cx="22" cy="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17" name="Line 225"/>
            <p:cNvSpPr>
              <a:spLocks noChangeShapeType="1"/>
            </p:cNvSpPr>
            <p:nvPr/>
          </p:nvSpPr>
          <p:spPr bwMode="auto">
            <a:xfrm>
              <a:off x="4683" y="1357"/>
              <a:ext cx="21" cy="1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18" name="Line 226"/>
            <p:cNvSpPr>
              <a:spLocks noChangeShapeType="1"/>
            </p:cNvSpPr>
            <p:nvPr/>
          </p:nvSpPr>
          <p:spPr bwMode="auto">
            <a:xfrm>
              <a:off x="4704" y="1374"/>
              <a:ext cx="9" cy="3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19" name="Freeform 227"/>
            <p:cNvSpPr>
              <a:spLocks/>
            </p:cNvSpPr>
            <p:nvPr/>
          </p:nvSpPr>
          <p:spPr bwMode="auto">
            <a:xfrm>
              <a:off x="4713" y="1405"/>
              <a:ext cx="4" cy="174"/>
            </a:xfrm>
            <a:custGeom>
              <a:avLst/>
              <a:gdLst>
                <a:gd name="T0" fmla="*/ 0 w 4"/>
                <a:gd name="T1" fmla="*/ 0 h 174"/>
                <a:gd name="T2" fmla="*/ 4 w 4"/>
                <a:gd name="T3" fmla="*/ 43 h 174"/>
                <a:gd name="T4" fmla="*/ 4 w 4"/>
                <a:gd name="T5" fmla="*/ 174 h 174"/>
                <a:gd name="T6" fmla="*/ 0 60000 65536"/>
                <a:gd name="T7" fmla="*/ 0 60000 65536"/>
                <a:gd name="T8" fmla="*/ 0 60000 65536"/>
                <a:gd name="T9" fmla="*/ 0 w 4"/>
                <a:gd name="T10" fmla="*/ 0 h 174"/>
                <a:gd name="T11" fmla="*/ 4 w 4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74">
                  <a:moveTo>
                    <a:pt x="0" y="0"/>
                  </a:moveTo>
                  <a:lnTo>
                    <a:pt x="4" y="43"/>
                  </a:lnTo>
                  <a:lnTo>
                    <a:pt x="4" y="174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20" name="Line 228"/>
            <p:cNvSpPr>
              <a:spLocks noChangeShapeType="1"/>
            </p:cNvSpPr>
            <p:nvPr/>
          </p:nvSpPr>
          <p:spPr bwMode="auto">
            <a:xfrm>
              <a:off x="4717" y="1648"/>
              <a:ext cx="1" cy="43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21" name="Line 229"/>
            <p:cNvSpPr>
              <a:spLocks noChangeShapeType="1"/>
            </p:cNvSpPr>
            <p:nvPr/>
          </p:nvSpPr>
          <p:spPr bwMode="auto">
            <a:xfrm>
              <a:off x="4717" y="2152"/>
              <a:ext cx="1" cy="43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22" name="Line 230"/>
            <p:cNvSpPr>
              <a:spLocks noChangeShapeType="1"/>
            </p:cNvSpPr>
            <p:nvPr/>
          </p:nvSpPr>
          <p:spPr bwMode="auto">
            <a:xfrm>
              <a:off x="4717" y="2656"/>
              <a:ext cx="1" cy="13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23" name="Line 231"/>
            <p:cNvSpPr>
              <a:spLocks noChangeShapeType="1"/>
            </p:cNvSpPr>
            <p:nvPr/>
          </p:nvSpPr>
          <p:spPr bwMode="auto">
            <a:xfrm flipH="1">
              <a:off x="4709" y="2787"/>
              <a:ext cx="8" cy="4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24" name="Line 232"/>
            <p:cNvSpPr>
              <a:spLocks noChangeShapeType="1"/>
            </p:cNvSpPr>
            <p:nvPr/>
          </p:nvSpPr>
          <p:spPr bwMode="auto">
            <a:xfrm flipH="1">
              <a:off x="4683" y="2830"/>
              <a:ext cx="26" cy="3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25" name="Line 233"/>
            <p:cNvSpPr>
              <a:spLocks noChangeShapeType="1"/>
            </p:cNvSpPr>
            <p:nvPr/>
          </p:nvSpPr>
          <p:spPr bwMode="auto">
            <a:xfrm flipH="1">
              <a:off x="4644" y="2869"/>
              <a:ext cx="39" cy="2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26" name="Freeform 234"/>
            <p:cNvSpPr>
              <a:spLocks/>
            </p:cNvSpPr>
            <p:nvPr/>
          </p:nvSpPr>
          <p:spPr bwMode="auto">
            <a:xfrm>
              <a:off x="4478" y="2895"/>
              <a:ext cx="166" cy="13"/>
            </a:xfrm>
            <a:custGeom>
              <a:avLst/>
              <a:gdLst>
                <a:gd name="T0" fmla="*/ 166 w 166"/>
                <a:gd name="T1" fmla="*/ 0 h 13"/>
                <a:gd name="T2" fmla="*/ 122 w 166"/>
                <a:gd name="T3" fmla="*/ 13 h 13"/>
                <a:gd name="T4" fmla="*/ 0 w 166"/>
                <a:gd name="T5" fmla="*/ 13 h 13"/>
                <a:gd name="T6" fmla="*/ 0 60000 65536"/>
                <a:gd name="T7" fmla="*/ 0 60000 65536"/>
                <a:gd name="T8" fmla="*/ 0 60000 65536"/>
                <a:gd name="T9" fmla="*/ 0 w 166"/>
                <a:gd name="T10" fmla="*/ 0 h 13"/>
                <a:gd name="T11" fmla="*/ 166 w 166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6" h="13">
                  <a:moveTo>
                    <a:pt x="166" y="0"/>
                  </a:moveTo>
                  <a:lnTo>
                    <a:pt x="122" y="13"/>
                  </a:lnTo>
                  <a:lnTo>
                    <a:pt x="0" y="13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27" name="Line 235"/>
            <p:cNvSpPr>
              <a:spLocks noChangeShapeType="1"/>
            </p:cNvSpPr>
            <p:nvPr/>
          </p:nvSpPr>
          <p:spPr bwMode="auto">
            <a:xfrm flipH="1">
              <a:off x="3975" y="2908"/>
              <a:ext cx="43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28" name="Line 236"/>
            <p:cNvSpPr>
              <a:spLocks noChangeShapeType="1"/>
            </p:cNvSpPr>
            <p:nvPr/>
          </p:nvSpPr>
          <p:spPr bwMode="auto">
            <a:xfrm flipH="1">
              <a:off x="3471" y="2908"/>
              <a:ext cx="43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29" name="Line 237"/>
            <p:cNvSpPr>
              <a:spLocks noChangeShapeType="1"/>
            </p:cNvSpPr>
            <p:nvPr/>
          </p:nvSpPr>
          <p:spPr bwMode="auto">
            <a:xfrm flipH="1">
              <a:off x="2984" y="2908"/>
              <a:ext cx="417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30" name="Text Box 238"/>
            <p:cNvSpPr txBox="1">
              <a:spLocks noChangeArrowheads="1"/>
            </p:cNvSpPr>
            <p:nvPr/>
          </p:nvSpPr>
          <p:spPr bwMode="auto">
            <a:xfrm>
              <a:off x="1701" y="2976"/>
              <a:ext cx="21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b="1" i="1"/>
                <a:t>u</a:t>
              </a:r>
            </a:p>
          </p:txBody>
        </p:sp>
        <p:sp>
          <p:nvSpPr>
            <p:cNvPr id="23731" name="Text Box 239"/>
            <p:cNvSpPr txBox="1">
              <a:spLocks noChangeArrowheads="1"/>
            </p:cNvSpPr>
            <p:nvPr/>
          </p:nvSpPr>
          <p:spPr bwMode="auto">
            <a:xfrm>
              <a:off x="249" y="1706"/>
              <a:ext cx="2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b="1" i="1"/>
                <a:t>v</a:t>
              </a:r>
            </a:p>
          </p:txBody>
        </p:sp>
        <p:sp>
          <p:nvSpPr>
            <p:cNvPr id="23732" name="Text Box 240"/>
            <p:cNvSpPr txBox="1">
              <a:spLocks noChangeArrowheads="1"/>
            </p:cNvSpPr>
            <p:nvPr/>
          </p:nvSpPr>
          <p:spPr bwMode="auto">
            <a:xfrm>
              <a:off x="5480" y="2931"/>
              <a:ext cx="2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b="1" i="1"/>
                <a:t>x</a:t>
              </a:r>
            </a:p>
          </p:txBody>
        </p:sp>
        <p:sp>
          <p:nvSpPr>
            <p:cNvPr id="23733" name="Text Box 241"/>
            <p:cNvSpPr txBox="1">
              <a:spLocks noChangeArrowheads="1"/>
            </p:cNvSpPr>
            <p:nvPr/>
          </p:nvSpPr>
          <p:spPr bwMode="auto">
            <a:xfrm>
              <a:off x="4241" y="1611"/>
              <a:ext cx="21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b="1" i="1"/>
                <a:t>y</a:t>
              </a:r>
            </a:p>
          </p:txBody>
        </p:sp>
        <p:sp>
          <p:nvSpPr>
            <p:cNvPr id="23734" name="Text Box 242"/>
            <p:cNvSpPr txBox="1">
              <a:spLocks noChangeArrowheads="1"/>
            </p:cNvSpPr>
            <p:nvPr/>
          </p:nvSpPr>
          <p:spPr bwMode="auto">
            <a:xfrm>
              <a:off x="385" y="3067"/>
              <a:ext cx="11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b="1"/>
                <a:t>texture map</a:t>
              </a:r>
            </a:p>
          </p:txBody>
        </p:sp>
        <p:sp>
          <p:nvSpPr>
            <p:cNvPr id="23735" name="Text Box 243"/>
            <p:cNvSpPr txBox="1">
              <a:spLocks noChangeArrowheads="1"/>
            </p:cNvSpPr>
            <p:nvPr/>
          </p:nvSpPr>
          <p:spPr bwMode="auto">
            <a:xfrm>
              <a:off x="2245" y="2931"/>
              <a:ext cx="147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b="1"/>
                <a:t>surface of object</a:t>
              </a:r>
            </a:p>
          </p:txBody>
        </p:sp>
        <p:sp>
          <p:nvSpPr>
            <p:cNvPr id="23736" name="Text Box 244"/>
            <p:cNvSpPr txBox="1">
              <a:spLocks noChangeArrowheads="1"/>
            </p:cNvSpPr>
            <p:nvPr/>
          </p:nvSpPr>
          <p:spPr bwMode="auto">
            <a:xfrm>
              <a:off x="4258" y="3113"/>
              <a:ext cx="134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b="1"/>
                <a:t>four corners of</a:t>
              </a:r>
              <a:br>
                <a:rPr lang="en-US" altLang="ja-JP" b="1"/>
              </a:br>
              <a:r>
                <a:rPr lang="en-US" altLang="ja-JP" b="1"/>
                <a:t>pixel on screen</a:t>
              </a:r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395B2-CA3E-4553-A340-96C4623D1E8B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Texture Mapping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ja-JP" smtClean="0"/>
              <a:t>Texture Mapping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mtClean="0"/>
              <a:t>Texture Aliasing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mtClean="0"/>
              <a:t>MIPmaps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mtClean="0"/>
              <a:t>Environment Mapping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mtClean="0"/>
              <a:t>Bump Mapping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mtClean="0"/>
              <a:t>Displacement Mapping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mtClean="0"/>
              <a:t>Shadow Maps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mtClean="0"/>
              <a:t>Solid Textures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Mapping Functions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ja-JP" smtClean="0"/>
              <a:t>Basic problem is how to find the maps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mtClean="0"/>
              <a:t>Consider mapping from texture coordinates to a point a surface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mtClean="0"/>
              <a:t>Appear to need three functions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mtClean="0">
                <a:latin typeface="Times New Roman" pitchFamily="18" charset="0"/>
              </a:rPr>
              <a:t>x  = x(s,t)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mtClean="0">
                <a:latin typeface="Times New Roman" pitchFamily="18" charset="0"/>
              </a:rPr>
              <a:t>y = y(s,t)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mtClean="0">
                <a:latin typeface="Times New Roman" pitchFamily="18" charset="0"/>
              </a:rPr>
              <a:t>z = z(s,t)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mtClean="0"/>
              <a:t>But we really want</a:t>
            </a:r>
            <a:br>
              <a:rPr lang="en-US" altLang="ja-JP" smtClean="0"/>
            </a:br>
            <a:r>
              <a:rPr lang="en-US" altLang="ja-JP" smtClean="0"/>
              <a:t>to go the other way</a:t>
            </a:r>
          </a:p>
        </p:txBody>
      </p:sp>
      <p:pic>
        <p:nvPicPr>
          <p:cNvPr id="24580" name="Picture 4" descr="AN07F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3962400"/>
            <a:ext cx="426720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4997450" y="4114800"/>
            <a:ext cx="2133600" cy="609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ja-JP" altLang="en-US"/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 flipV="1">
            <a:off x="4540250" y="3962400"/>
            <a:ext cx="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ja-JP" altLang="en-US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4540250" y="4876800"/>
            <a:ext cx="106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ja-JP" altLang="en-US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4846638" y="4765675"/>
            <a:ext cx="303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r>
              <a:rPr kumimoji="0" lang="en-US" altLang="ja-JP" sz="2400">
                <a:latin typeface="Times New Roman" pitchFamily="18" charset="0"/>
              </a:rPr>
              <a:t>s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4254500" y="4079875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r>
              <a:rPr kumimoji="0" lang="en-US" altLang="ja-JP" sz="2400">
                <a:latin typeface="Times New Roman" pitchFamily="18" charset="0"/>
              </a:rPr>
              <a:t>t</a:t>
            </a:r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 flipH="1">
            <a:off x="7207250" y="3810000"/>
            <a:ext cx="5334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ja-JP" altLang="en-US"/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7359650" y="3352800"/>
            <a:ext cx="979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r>
              <a:rPr kumimoji="0" lang="en-US" altLang="ja-JP" sz="2400">
                <a:latin typeface="Times New Roman" pitchFamily="18" charset="0"/>
              </a:rPr>
              <a:t>(x,y,z)</a:t>
            </a:r>
          </a:p>
        </p:txBody>
      </p:sp>
      <p:sp>
        <p:nvSpPr>
          <p:cNvPr id="24588" name="Oval 12"/>
          <p:cNvSpPr>
            <a:spLocks noChangeArrowheads="1"/>
          </p:cNvSpPr>
          <p:nvPr/>
        </p:nvSpPr>
        <p:spPr bwMode="auto">
          <a:xfrm>
            <a:off x="4921250" y="4114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589" name="Oval 13"/>
          <p:cNvSpPr>
            <a:spLocks noChangeArrowheads="1"/>
          </p:cNvSpPr>
          <p:nvPr/>
        </p:nvSpPr>
        <p:spPr bwMode="auto">
          <a:xfrm>
            <a:off x="7131050" y="4648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Backward Mapping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181975" cy="4484688"/>
          </a:xfrm>
        </p:spPr>
        <p:txBody>
          <a:bodyPr/>
          <a:lstStyle/>
          <a:p>
            <a:pPr eaLnBrk="1" hangingPunct="1"/>
            <a:r>
              <a:rPr lang="en-US" altLang="ja-JP" sz="2600" smtClean="0"/>
              <a:t>We really want to go backwards</a:t>
            </a:r>
          </a:p>
          <a:p>
            <a:pPr lvl="1" eaLnBrk="1" hangingPunct="1"/>
            <a:r>
              <a:rPr lang="en-US" altLang="ja-JP" smtClean="0"/>
              <a:t>Given a pixel, we want to know to which point on an object it corresponds</a:t>
            </a:r>
          </a:p>
          <a:p>
            <a:pPr lvl="1" eaLnBrk="1" hangingPunct="1"/>
            <a:r>
              <a:rPr lang="en-US" altLang="ja-JP" smtClean="0"/>
              <a:t>Given a point on an object, we want to know to which point in the texture it corresponds</a:t>
            </a:r>
          </a:p>
          <a:p>
            <a:pPr lvl="2" eaLnBrk="1" hangingPunct="1"/>
            <a:r>
              <a:rPr lang="en-US" altLang="ja-JP" smtClean="0"/>
              <a:t>Need a map of the form</a:t>
            </a:r>
            <a:br>
              <a:rPr lang="en-US" altLang="ja-JP" smtClean="0"/>
            </a:br>
            <a:r>
              <a:rPr lang="en-US" altLang="ja-JP" sz="2800" smtClean="0">
                <a:latin typeface="Times New Roman" pitchFamily="18" charset="0"/>
              </a:rPr>
              <a:t>s = s(x,y,z)</a:t>
            </a:r>
            <a:br>
              <a:rPr lang="en-US" altLang="ja-JP" sz="2800" smtClean="0">
                <a:latin typeface="Times New Roman" pitchFamily="18" charset="0"/>
              </a:rPr>
            </a:br>
            <a:r>
              <a:rPr lang="en-US" altLang="ja-JP" sz="2800" smtClean="0">
                <a:latin typeface="Times New Roman" pitchFamily="18" charset="0"/>
              </a:rPr>
              <a:t>t = t(x,y,z)</a:t>
            </a:r>
          </a:p>
          <a:p>
            <a:pPr eaLnBrk="1" hangingPunct="1"/>
            <a:r>
              <a:rPr lang="en-US" altLang="ja-JP" sz="2600" smtClean="0"/>
              <a:t>Such functions are difficult to find in general</a:t>
            </a:r>
            <a:r>
              <a:rPr lang="en-US" altLang="ja-JP" smtClean="0"/>
              <a:t> 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Two-part mapping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One solution to the mapping problem is to first map the texture to a simple intermediate surface</a:t>
            </a:r>
          </a:p>
          <a:p>
            <a:pPr eaLnBrk="1" hangingPunct="1"/>
            <a:r>
              <a:rPr lang="en-US" altLang="ja-JP" smtClean="0"/>
              <a:t>Example: map to cylinder</a:t>
            </a:r>
          </a:p>
        </p:txBody>
      </p:sp>
      <p:pic>
        <p:nvPicPr>
          <p:cNvPr id="26628" name="Picture 4" descr="AN07F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933825"/>
            <a:ext cx="3235325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Cylindrical Mapping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001000" cy="46291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kumimoji="0" lang="en-US" altLang="ja-JP" smtClean="0"/>
              <a:t>parametric cylinder</a:t>
            </a:r>
          </a:p>
          <a:p>
            <a:pPr lvl="1" eaLnBrk="1" hangingPunct="1">
              <a:lnSpc>
                <a:spcPct val="90000"/>
              </a:lnSpc>
            </a:pPr>
            <a:r>
              <a:rPr kumimoji="0" lang="en-US" altLang="ja-JP" smtClean="0"/>
              <a:t>x = r cos 2</a:t>
            </a:r>
            <a:r>
              <a:rPr kumimoji="0" lang="en-US" altLang="ja-JP" smtClean="0">
                <a:sym typeface="Symbol" pitchFamily="18" charset="2"/>
              </a:rPr>
              <a:t></a:t>
            </a:r>
            <a:r>
              <a:rPr kumimoji="0" lang="en-US" altLang="ja-JP" smtClean="0"/>
              <a:t>u</a:t>
            </a:r>
          </a:p>
          <a:p>
            <a:pPr lvl="1" eaLnBrk="1" hangingPunct="1">
              <a:lnSpc>
                <a:spcPct val="90000"/>
              </a:lnSpc>
            </a:pPr>
            <a:r>
              <a:rPr kumimoji="0" lang="en-US" altLang="ja-JP" smtClean="0"/>
              <a:t>y = r sin 2</a:t>
            </a:r>
            <a:r>
              <a:rPr kumimoji="0" lang="en-US" altLang="ja-JP" smtClean="0">
                <a:sym typeface="Symbol" pitchFamily="18" charset="2"/>
              </a:rPr>
              <a:t></a:t>
            </a:r>
            <a:r>
              <a:rPr kumimoji="0" lang="en-US" altLang="ja-JP" smtClean="0"/>
              <a:t>u</a:t>
            </a:r>
          </a:p>
          <a:p>
            <a:pPr lvl="1" eaLnBrk="1" hangingPunct="1">
              <a:lnSpc>
                <a:spcPct val="90000"/>
              </a:lnSpc>
            </a:pPr>
            <a:r>
              <a:rPr kumimoji="0" lang="en-US" altLang="ja-JP" smtClean="0"/>
              <a:t>z = v/h</a:t>
            </a:r>
          </a:p>
          <a:p>
            <a:pPr eaLnBrk="1" hangingPunct="1">
              <a:lnSpc>
                <a:spcPct val="90000"/>
              </a:lnSpc>
            </a:pPr>
            <a:r>
              <a:rPr kumimoji="0" lang="en-US" altLang="ja-JP" smtClean="0"/>
              <a:t>maps rectangle in u, v space to cylinder of radius r and height h in world coordinates</a:t>
            </a:r>
          </a:p>
          <a:p>
            <a:pPr lvl="1" eaLnBrk="1" hangingPunct="1">
              <a:lnSpc>
                <a:spcPct val="90000"/>
              </a:lnSpc>
            </a:pPr>
            <a:r>
              <a:rPr kumimoji="0" lang="en-US" altLang="ja-JP" smtClean="0"/>
              <a:t>s = u</a:t>
            </a:r>
          </a:p>
          <a:p>
            <a:pPr lvl="1" eaLnBrk="1" hangingPunct="1">
              <a:lnSpc>
                <a:spcPct val="90000"/>
              </a:lnSpc>
            </a:pPr>
            <a:r>
              <a:rPr kumimoji="0" lang="en-US" altLang="ja-JP" smtClean="0"/>
              <a:t>t = v</a:t>
            </a:r>
          </a:p>
          <a:p>
            <a:pPr eaLnBrk="1" hangingPunct="1">
              <a:lnSpc>
                <a:spcPct val="90000"/>
              </a:lnSpc>
            </a:pPr>
            <a:r>
              <a:rPr kumimoji="0" lang="en-US" altLang="ja-JP" smtClean="0"/>
              <a:t>maps from texture space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Cylindrical mapping</a:t>
            </a:r>
          </a:p>
        </p:txBody>
      </p:sp>
      <p:grpSp>
        <p:nvGrpSpPr>
          <p:cNvPr id="28675" name="Group 3"/>
          <p:cNvGrpSpPr>
            <a:grpSpLocks/>
          </p:cNvGrpSpPr>
          <p:nvPr/>
        </p:nvGrpSpPr>
        <p:grpSpPr bwMode="auto">
          <a:xfrm>
            <a:off x="3702050" y="2854325"/>
            <a:ext cx="1236663" cy="1814513"/>
            <a:chOff x="790" y="1706"/>
            <a:chExt cx="779" cy="1143"/>
          </a:xfrm>
        </p:grpSpPr>
        <p:grpSp>
          <p:nvGrpSpPr>
            <p:cNvPr id="28680" name="Group 4"/>
            <p:cNvGrpSpPr>
              <a:grpSpLocks/>
            </p:cNvGrpSpPr>
            <p:nvPr/>
          </p:nvGrpSpPr>
          <p:grpSpPr bwMode="auto">
            <a:xfrm>
              <a:off x="790" y="1706"/>
              <a:ext cx="140" cy="1142"/>
              <a:chOff x="790" y="1706"/>
              <a:chExt cx="140" cy="1142"/>
            </a:xfrm>
          </p:grpSpPr>
          <p:sp>
            <p:nvSpPr>
              <p:cNvPr id="28686" name="Arc 5"/>
              <p:cNvSpPr>
                <a:spLocks/>
              </p:cNvSpPr>
              <p:nvPr/>
            </p:nvSpPr>
            <p:spPr bwMode="auto">
              <a:xfrm>
                <a:off x="793" y="1706"/>
                <a:ext cx="137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8687" name="Arc 6"/>
              <p:cNvSpPr>
                <a:spLocks/>
              </p:cNvSpPr>
              <p:nvPr/>
            </p:nvSpPr>
            <p:spPr bwMode="auto">
              <a:xfrm flipV="1">
                <a:off x="790" y="2272"/>
                <a:ext cx="137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28681" name="Group 7"/>
            <p:cNvGrpSpPr>
              <a:grpSpLocks/>
            </p:cNvGrpSpPr>
            <p:nvPr/>
          </p:nvGrpSpPr>
          <p:grpSpPr bwMode="auto">
            <a:xfrm flipH="1">
              <a:off x="1429" y="1706"/>
              <a:ext cx="140" cy="1142"/>
              <a:chOff x="790" y="1706"/>
              <a:chExt cx="140" cy="1142"/>
            </a:xfrm>
          </p:grpSpPr>
          <p:sp>
            <p:nvSpPr>
              <p:cNvPr id="28684" name="Arc 8"/>
              <p:cNvSpPr>
                <a:spLocks/>
              </p:cNvSpPr>
              <p:nvPr/>
            </p:nvSpPr>
            <p:spPr bwMode="auto">
              <a:xfrm>
                <a:off x="793" y="1706"/>
                <a:ext cx="137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8685" name="Arc 9"/>
              <p:cNvSpPr>
                <a:spLocks/>
              </p:cNvSpPr>
              <p:nvPr/>
            </p:nvSpPr>
            <p:spPr bwMode="auto">
              <a:xfrm flipV="1">
                <a:off x="790" y="2272"/>
                <a:ext cx="137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793" y="1706"/>
              <a:ext cx="7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793" y="2849"/>
              <a:ext cx="7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8676" name="Group 12"/>
          <p:cNvGrpSpPr>
            <a:grpSpLocks/>
          </p:cNvGrpSpPr>
          <p:nvPr/>
        </p:nvGrpSpPr>
        <p:grpSpPr bwMode="auto">
          <a:xfrm>
            <a:off x="4356100" y="2636838"/>
            <a:ext cx="1079500" cy="1082675"/>
            <a:chOff x="1202" y="1569"/>
            <a:chExt cx="680" cy="682"/>
          </a:xfrm>
        </p:grpSpPr>
        <p:sp>
          <p:nvSpPr>
            <p:cNvPr id="28678" name="Line 13"/>
            <p:cNvSpPr>
              <a:spLocks noChangeShapeType="1"/>
            </p:cNvSpPr>
            <p:nvPr/>
          </p:nvSpPr>
          <p:spPr bwMode="auto">
            <a:xfrm>
              <a:off x="1202" y="2251"/>
              <a:ext cx="680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679" name="Line 14"/>
            <p:cNvSpPr>
              <a:spLocks noChangeShapeType="1"/>
            </p:cNvSpPr>
            <p:nvPr/>
          </p:nvSpPr>
          <p:spPr bwMode="auto">
            <a:xfrm flipV="1">
              <a:off x="1202" y="1569"/>
              <a:ext cx="0" cy="68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8677" name="Rectangle 15"/>
          <p:cNvSpPr>
            <a:spLocks noChangeArrowheads="1"/>
          </p:cNvSpPr>
          <p:nvPr/>
        </p:nvSpPr>
        <p:spPr bwMode="auto">
          <a:xfrm>
            <a:off x="3276600" y="2208213"/>
            <a:ext cx="2159000" cy="3095625"/>
          </a:xfrm>
          <a:prstGeom prst="rect">
            <a:avLst/>
          </a:prstGeom>
          <a:noFill/>
          <a:ln w="1905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Spherical Map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326437" cy="4556125"/>
          </a:xfrm>
        </p:spPr>
        <p:txBody>
          <a:bodyPr/>
          <a:lstStyle/>
          <a:p>
            <a:pPr eaLnBrk="1" hangingPunct="1"/>
            <a:r>
              <a:rPr lang="en-US" altLang="ja-JP" smtClean="0"/>
              <a:t>We can use a parametric sphere</a:t>
            </a:r>
          </a:p>
          <a:p>
            <a:pPr lvl="1" eaLnBrk="1" hangingPunct="1"/>
            <a:r>
              <a:rPr kumimoji="0" lang="en-US" altLang="ja-JP" smtClean="0"/>
              <a:t>x = r cos 2</a:t>
            </a:r>
            <a:r>
              <a:rPr kumimoji="0" lang="en-US" altLang="ja-JP" smtClean="0">
                <a:sym typeface="Symbol" pitchFamily="18" charset="2"/>
              </a:rPr>
              <a:t></a:t>
            </a:r>
            <a:r>
              <a:rPr kumimoji="0" lang="en-US" altLang="ja-JP" smtClean="0"/>
              <a:t>u</a:t>
            </a:r>
          </a:p>
          <a:p>
            <a:pPr lvl="1" eaLnBrk="1" hangingPunct="1"/>
            <a:r>
              <a:rPr kumimoji="0" lang="en-US" altLang="ja-JP" smtClean="0"/>
              <a:t>y = r sin 2</a:t>
            </a:r>
            <a:r>
              <a:rPr kumimoji="0" lang="en-US" altLang="ja-JP" smtClean="0">
                <a:sym typeface="Symbol" pitchFamily="18" charset="2"/>
              </a:rPr>
              <a:t></a:t>
            </a:r>
            <a:r>
              <a:rPr kumimoji="0" lang="en-US" altLang="ja-JP" smtClean="0"/>
              <a:t>u cos 2</a:t>
            </a:r>
            <a:r>
              <a:rPr kumimoji="0" lang="en-US" altLang="ja-JP" smtClean="0">
                <a:sym typeface="Symbol" pitchFamily="18" charset="2"/>
              </a:rPr>
              <a:t></a:t>
            </a:r>
            <a:r>
              <a:rPr kumimoji="0" lang="en-US" altLang="ja-JP" smtClean="0"/>
              <a:t>v</a:t>
            </a:r>
          </a:p>
          <a:p>
            <a:pPr lvl="1" eaLnBrk="1" hangingPunct="1"/>
            <a:r>
              <a:rPr kumimoji="0" lang="en-US" altLang="ja-JP" smtClean="0"/>
              <a:t>z = r sin 2</a:t>
            </a:r>
            <a:r>
              <a:rPr kumimoji="0" lang="en-US" altLang="ja-JP" smtClean="0">
                <a:sym typeface="Symbol" pitchFamily="18" charset="2"/>
              </a:rPr>
              <a:t></a:t>
            </a:r>
            <a:r>
              <a:rPr kumimoji="0" lang="en-US" altLang="ja-JP" smtClean="0"/>
              <a:t>u sin 2</a:t>
            </a:r>
            <a:r>
              <a:rPr kumimoji="0" lang="en-US" altLang="ja-JP" smtClean="0">
                <a:sym typeface="Symbol" pitchFamily="18" charset="2"/>
              </a:rPr>
              <a:t></a:t>
            </a:r>
            <a:r>
              <a:rPr kumimoji="0" lang="en-US" altLang="ja-JP" smtClean="0"/>
              <a:t>v</a:t>
            </a:r>
          </a:p>
          <a:p>
            <a:pPr eaLnBrk="1" hangingPunct="1"/>
            <a:r>
              <a:rPr kumimoji="0" lang="en-US" altLang="ja-JP" smtClean="0"/>
              <a:t>in a similar manner to the cylinder but have to decide where to put the distortion</a:t>
            </a:r>
          </a:p>
          <a:p>
            <a:pPr eaLnBrk="1" hangingPunct="1"/>
            <a:endParaRPr kumimoji="0" lang="en-US" altLang="ja-JP" smtClean="0"/>
          </a:p>
          <a:p>
            <a:pPr eaLnBrk="1" hangingPunct="1"/>
            <a:r>
              <a:rPr kumimoji="0" lang="en-US" altLang="ja-JP" smtClean="0"/>
              <a:t>Spheres are use in environmental maps</a:t>
            </a:r>
            <a:endParaRPr lang="en-US" altLang="ja-JP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8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060575"/>
            <a:ext cx="3240087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Spherical mapping</a:t>
            </a:r>
          </a:p>
        </p:txBody>
      </p:sp>
      <p:grpSp>
        <p:nvGrpSpPr>
          <p:cNvPr id="30724" name="Group 4"/>
          <p:cNvGrpSpPr>
            <a:grpSpLocks/>
          </p:cNvGrpSpPr>
          <p:nvPr/>
        </p:nvGrpSpPr>
        <p:grpSpPr bwMode="auto">
          <a:xfrm>
            <a:off x="1828800" y="2911475"/>
            <a:ext cx="1236663" cy="1814513"/>
            <a:chOff x="790" y="1706"/>
            <a:chExt cx="779" cy="1143"/>
          </a:xfrm>
        </p:grpSpPr>
        <p:grpSp>
          <p:nvGrpSpPr>
            <p:cNvPr id="30730" name="Group 5"/>
            <p:cNvGrpSpPr>
              <a:grpSpLocks/>
            </p:cNvGrpSpPr>
            <p:nvPr/>
          </p:nvGrpSpPr>
          <p:grpSpPr bwMode="auto">
            <a:xfrm>
              <a:off x="790" y="1706"/>
              <a:ext cx="140" cy="1142"/>
              <a:chOff x="790" y="1706"/>
              <a:chExt cx="140" cy="1142"/>
            </a:xfrm>
          </p:grpSpPr>
          <p:sp>
            <p:nvSpPr>
              <p:cNvPr id="30736" name="Arc 6"/>
              <p:cNvSpPr>
                <a:spLocks/>
              </p:cNvSpPr>
              <p:nvPr/>
            </p:nvSpPr>
            <p:spPr bwMode="auto">
              <a:xfrm>
                <a:off x="793" y="1706"/>
                <a:ext cx="137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0737" name="Arc 7"/>
              <p:cNvSpPr>
                <a:spLocks/>
              </p:cNvSpPr>
              <p:nvPr/>
            </p:nvSpPr>
            <p:spPr bwMode="auto">
              <a:xfrm flipV="1">
                <a:off x="790" y="2272"/>
                <a:ext cx="137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30731" name="Group 8"/>
            <p:cNvGrpSpPr>
              <a:grpSpLocks/>
            </p:cNvGrpSpPr>
            <p:nvPr/>
          </p:nvGrpSpPr>
          <p:grpSpPr bwMode="auto">
            <a:xfrm flipH="1">
              <a:off x="1429" y="1706"/>
              <a:ext cx="140" cy="1142"/>
              <a:chOff x="790" y="1706"/>
              <a:chExt cx="140" cy="1142"/>
            </a:xfrm>
          </p:grpSpPr>
          <p:sp>
            <p:nvSpPr>
              <p:cNvPr id="30734" name="Arc 9"/>
              <p:cNvSpPr>
                <a:spLocks/>
              </p:cNvSpPr>
              <p:nvPr/>
            </p:nvSpPr>
            <p:spPr bwMode="auto">
              <a:xfrm>
                <a:off x="793" y="1706"/>
                <a:ext cx="137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0735" name="Arc 10"/>
              <p:cNvSpPr>
                <a:spLocks/>
              </p:cNvSpPr>
              <p:nvPr/>
            </p:nvSpPr>
            <p:spPr bwMode="auto">
              <a:xfrm flipV="1">
                <a:off x="790" y="2272"/>
                <a:ext cx="137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30732" name="Line 11"/>
            <p:cNvSpPr>
              <a:spLocks noChangeShapeType="1"/>
            </p:cNvSpPr>
            <p:nvPr/>
          </p:nvSpPr>
          <p:spPr bwMode="auto">
            <a:xfrm>
              <a:off x="793" y="1706"/>
              <a:ext cx="7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733" name="Line 12"/>
            <p:cNvSpPr>
              <a:spLocks noChangeShapeType="1"/>
            </p:cNvSpPr>
            <p:nvPr/>
          </p:nvSpPr>
          <p:spPr bwMode="auto">
            <a:xfrm>
              <a:off x="793" y="2849"/>
              <a:ext cx="7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114425" y="2336800"/>
            <a:ext cx="2736850" cy="2879725"/>
            <a:chOff x="340" y="1344"/>
            <a:chExt cx="1724" cy="1814"/>
          </a:xfrm>
        </p:grpSpPr>
        <p:sp>
          <p:nvSpPr>
            <p:cNvPr id="30726" name="Oval 14"/>
            <p:cNvSpPr>
              <a:spLocks noChangeArrowheads="1"/>
            </p:cNvSpPr>
            <p:nvPr/>
          </p:nvSpPr>
          <p:spPr bwMode="auto">
            <a:xfrm>
              <a:off x="340" y="1344"/>
              <a:ext cx="1724" cy="1814"/>
            </a:xfrm>
            <a:prstGeom prst="ellipse">
              <a:avLst/>
            </a:prstGeom>
            <a:noFill/>
            <a:ln w="19050">
              <a:solidFill>
                <a:srgbClr val="80808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30727" name="Group 15"/>
            <p:cNvGrpSpPr>
              <a:grpSpLocks/>
            </p:cNvGrpSpPr>
            <p:nvPr/>
          </p:nvGrpSpPr>
          <p:grpSpPr bwMode="auto">
            <a:xfrm>
              <a:off x="1202" y="1569"/>
              <a:ext cx="680" cy="682"/>
              <a:chOff x="1202" y="1569"/>
              <a:chExt cx="680" cy="682"/>
            </a:xfrm>
          </p:grpSpPr>
          <p:sp>
            <p:nvSpPr>
              <p:cNvPr id="30728" name="Line 16"/>
              <p:cNvSpPr>
                <a:spLocks noChangeShapeType="1"/>
              </p:cNvSpPr>
              <p:nvPr/>
            </p:nvSpPr>
            <p:spPr bwMode="auto">
              <a:xfrm>
                <a:off x="1202" y="2251"/>
                <a:ext cx="680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729" name="Line 17"/>
              <p:cNvSpPr>
                <a:spLocks noChangeShapeType="1"/>
              </p:cNvSpPr>
              <p:nvPr/>
            </p:nvSpPr>
            <p:spPr bwMode="auto">
              <a:xfrm flipV="1">
                <a:off x="1202" y="1569"/>
                <a:ext cx="0" cy="681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25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Box Mapping</a:t>
            </a:r>
          </a:p>
        </p:txBody>
      </p:sp>
      <p:sp>
        <p:nvSpPr>
          <p:cNvPr id="31747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Easy to use with simple orthographic projection</a:t>
            </a:r>
          </a:p>
          <a:p>
            <a:pPr eaLnBrk="1" hangingPunct="1"/>
            <a:r>
              <a:rPr lang="en-US" altLang="ja-JP" smtClean="0"/>
              <a:t>Also used in environmental maps</a:t>
            </a:r>
          </a:p>
        </p:txBody>
      </p:sp>
      <p:pic>
        <p:nvPicPr>
          <p:cNvPr id="31748" name="Picture 4" descr="AN07F2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52800"/>
            <a:ext cx="5900738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Planar mapping</a:t>
            </a:r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3132138" y="2995613"/>
            <a:ext cx="1236662" cy="1814512"/>
            <a:chOff x="790" y="1706"/>
            <a:chExt cx="779" cy="1143"/>
          </a:xfrm>
        </p:grpSpPr>
        <p:grpSp>
          <p:nvGrpSpPr>
            <p:cNvPr id="32775" name="Group 4"/>
            <p:cNvGrpSpPr>
              <a:grpSpLocks/>
            </p:cNvGrpSpPr>
            <p:nvPr/>
          </p:nvGrpSpPr>
          <p:grpSpPr bwMode="auto">
            <a:xfrm>
              <a:off x="790" y="1706"/>
              <a:ext cx="140" cy="1142"/>
              <a:chOff x="790" y="1706"/>
              <a:chExt cx="140" cy="1142"/>
            </a:xfrm>
          </p:grpSpPr>
          <p:sp>
            <p:nvSpPr>
              <p:cNvPr id="32781" name="Arc 5"/>
              <p:cNvSpPr>
                <a:spLocks/>
              </p:cNvSpPr>
              <p:nvPr/>
            </p:nvSpPr>
            <p:spPr bwMode="auto">
              <a:xfrm>
                <a:off x="793" y="1706"/>
                <a:ext cx="137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2782" name="Arc 6"/>
              <p:cNvSpPr>
                <a:spLocks/>
              </p:cNvSpPr>
              <p:nvPr/>
            </p:nvSpPr>
            <p:spPr bwMode="auto">
              <a:xfrm flipV="1">
                <a:off x="790" y="2272"/>
                <a:ext cx="137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32776" name="Group 7"/>
            <p:cNvGrpSpPr>
              <a:grpSpLocks/>
            </p:cNvGrpSpPr>
            <p:nvPr/>
          </p:nvGrpSpPr>
          <p:grpSpPr bwMode="auto">
            <a:xfrm flipH="1">
              <a:off x="1429" y="1706"/>
              <a:ext cx="140" cy="1142"/>
              <a:chOff x="790" y="1706"/>
              <a:chExt cx="140" cy="1142"/>
            </a:xfrm>
          </p:grpSpPr>
          <p:sp>
            <p:nvSpPr>
              <p:cNvPr id="32779" name="Arc 8"/>
              <p:cNvSpPr>
                <a:spLocks/>
              </p:cNvSpPr>
              <p:nvPr/>
            </p:nvSpPr>
            <p:spPr bwMode="auto">
              <a:xfrm>
                <a:off x="793" y="1706"/>
                <a:ext cx="137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2780" name="Arc 9"/>
              <p:cNvSpPr>
                <a:spLocks/>
              </p:cNvSpPr>
              <p:nvPr/>
            </p:nvSpPr>
            <p:spPr bwMode="auto">
              <a:xfrm flipV="1">
                <a:off x="790" y="2272"/>
                <a:ext cx="137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32777" name="Line 10"/>
            <p:cNvSpPr>
              <a:spLocks noChangeShapeType="1"/>
            </p:cNvSpPr>
            <p:nvPr/>
          </p:nvSpPr>
          <p:spPr bwMode="auto">
            <a:xfrm>
              <a:off x="793" y="1706"/>
              <a:ext cx="7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778" name="Line 11"/>
            <p:cNvSpPr>
              <a:spLocks noChangeShapeType="1"/>
            </p:cNvSpPr>
            <p:nvPr/>
          </p:nvSpPr>
          <p:spPr bwMode="auto">
            <a:xfrm>
              <a:off x="793" y="2849"/>
              <a:ext cx="7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2772" name="AutoShape 12"/>
          <p:cNvSpPr>
            <a:spLocks noChangeArrowheads="1"/>
          </p:cNvSpPr>
          <p:nvPr/>
        </p:nvSpPr>
        <p:spPr bwMode="auto">
          <a:xfrm flipH="1">
            <a:off x="2987675" y="2492375"/>
            <a:ext cx="2592388" cy="2592388"/>
          </a:xfrm>
          <a:prstGeom prst="parallelogram">
            <a:avLst>
              <a:gd name="adj" fmla="val 25000"/>
            </a:avLst>
          </a:prstGeom>
          <a:noFill/>
          <a:ln w="19050">
            <a:solidFill>
              <a:srgbClr val="80808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773" name="Line 13"/>
          <p:cNvSpPr>
            <a:spLocks noChangeShapeType="1"/>
          </p:cNvSpPr>
          <p:nvPr/>
        </p:nvSpPr>
        <p:spPr bwMode="auto">
          <a:xfrm flipV="1">
            <a:off x="4068763" y="3716338"/>
            <a:ext cx="863600" cy="43180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2774" name="Line 14"/>
          <p:cNvSpPr>
            <a:spLocks noChangeShapeType="1"/>
          </p:cNvSpPr>
          <p:nvPr/>
        </p:nvSpPr>
        <p:spPr bwMode="auto">
          <a:xfrm flipH="1" flipV="1">
            <a:off x="3924300" y="3284538"/>
            <a:ext cx="144463" cy="86360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Second Mapping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001000" cy="2108200"/>
          </a:xfrm>
        </p:spPr>
        <p:txBody>
          <a:bodyPr/>
          <a:lstStyle/>
          <a:p>
            <a:pPr eaLnBrk="1" hangingPunct="1"/>
            <a:r>
              <a:rPr lang="en-US" altLang="ja-JP" sz="2200" smtClean="0"/>
              <a:t>Map from intermediate object to actual object</a:t>
            </a:r>
          </a:p>
          <a:p>
            <a:pPr lvl="1" eaLnBrk="1" hangingPunct="1"/>
            <a:r>
              <a:rPr lang="en-US" altLang="ja-JP" sz="2200" smtClean="0"/>
              <a:t>Normals from intermediate to actual</a:t>
            </a:r>
          </a:p>
          <a:p>
            <a:pPr lvl="1" eaLnBrk="1" hangingPunct="1"/>
            <a:r>
              <a:rPr lang="en-US" altLang="ja-JP" sz="2200" smtClean="0"/>
              <a:t>Normals from actual to intermediate</a:t>
            </a:r>
          </a:p>
          <a:p>
            <a:pPr lvl="1" eaLnBrk="1" hangingPunct="1"/>
            <a:r>
              <a:rPr lang="en-US" altLang="ja-JP" sz="2200" smtClean="0"/>
              <a:t>Vectors from center of intermediate</a:t>
            </a:r>
            <a:r>
              <a:rPr lang="en-US" altLang="ja-JP" sz="2000" smtClean="0"/>
              <a:t> </a:t>
            </a:r>
            <a:endParaRPr lang="en-US" altLang="ja-JP" sz="2200" smtClean="0"/>
          </a:p>
        </p:txBody>
      </p:sp>
      <p:pic>
        <p:nvPicPr>
          <p:cNvPr id="33796" name="Picture 4" descr="AN07F2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59225"/>
            <a:ext cx="752475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Line 5"/>
          <p:cNvSpPr>
            <a:spLocks noChangeShapeType="1"/>
          </p:cNvSpPr>
          <p:nvPr/>
        </p:nvSpPr>
        <p:spPr bwMode="auto">
          <a:xfrm flipH="1">
            <a:off x="2895600" y="3959225"/>
            <a:ext cx="6096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ja-JP" altLang="en-US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2811463" y="3589338"/>
            <a:ext cx="1692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r>
              <a:rPr kumimoji="0" lang="en-US" altLang="ja-JP" sz="2000" b="1">
                <a:latin typeface="Arial" charset="0"/>
              </a:rPr>
              <a:t>intermediate</a:t>
            </a:r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>
            <a:off x="914400" y="3883025"/>
            <a:ext cx="609600" cy="685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ja-JP" altLang="en-US"/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354013" y="3502025"/>
            <a:ext cx="917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r>
              <a:rPr kumimoji="0" lang="en-US" altLang="ja-JP" sz="2000" b="1">
                <a:latin typeface="Arial" charset="0"/>
              </a:rPr>
              <a:t>actual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The Quest for Visual Realism</a:t>
            </a:r>
          </a:p>
        </p:txBody>
      </p:sp>
      <p:pic>
        <p:nvPicPr>
          <p:cNvPr id="9219" name="Picture 8" descr="HippoG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4650" y="2924175"/>
            <a:ext cx="2736850" cy="2159000"/>
          </a:xfrm>
          <a:noFill/>
        </p:spPr>
      </p:pic>
      <p:pic>
        <p:nvPicPr>
          <p:cNvPr id="9220" name="Picture 11" descr="littlehipp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3273425"/>
            <a:ext cx="3435350" cy="2747963"/>
          </a:xfrm>
          <a:noFill/>
        </p:spPr>
      </p:pic>
      <p:pic>
        <p:nvPicPr>
          <p:cNvPr id="9221" name="Picture 13" descr="WireMatched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clrChange>
              <a:clrFrom>
                <a:srgbClr val="C5C5C5"/>
              </a:clrFrom>
              <a:clrTo>
                <a:srgbClr val="C5C5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700213"/>
            <a:ext cx="2520950" cy="1958975"/>
          </a:xfrm>
          <a:noFill/>
        </p:spPr>
      </p:pic>
      <p:sp>
        <p:nvSpPr>
          <p:cNvPr id="9222" name="Text Box 15"/>
          <p:cNvSpPr txBox="1">
            <a:spLocks noChangeArrowheads="1"/>
          </p:cNvSpPr>
          <p:nvPr/>
        </p:nvSpPr>
        <p:spPr bwMode="auto">
          <a:xfrm>
            <a:off x="6183313" y="5876925"/>
            <a:ext cx="2492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/>
              <a:t>Copyright©1997, Jeremy Birn</a:t>
            </a:r>
          </a:p>
        </p:txBody>
      </p:sp>
      <p:sp>
        <p:nvSpPr>
          <p:cNvPr id="9223" name="Text Box 17"/>
          <p:cNvSpPr txBox="1">
            <a:spLocks noChangeArrowheads="1"/>
          </p:cNvSpPr>
          <p:nvPr/>
        </p:nvSpPr>
        <p:spPr bwMode="auto">
          <a:xfrm>
            <a:off x="1403350" y="3638550"/>
            <a:ext cx="947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1"/>
              <a:t>Model</a:t>
            </a:r>
          </a:p>
        </p:txBody>
      </p:sp>
      <p:sp>
        <p:nvSpPr>
          <p:cNvPr id="9224" name="Text Box 18"/>
          <p:cNvSpPr txBox="1">
            <a:spLocks noChangeArrowheads="1"/>
          </p:cNvSpPr>
          <p:nvPr/>
        </p:nvSpPr>
        <p:spPr bwMode="auto">
          <a:xfrm>
            <a:off x="3563938" y="5013325"/>
            <a:ext cx="15954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b="1"/>
              <a:t>Model with</a:t>
            </a:r>
            <a:br>
              <a:rPr lang="en-US" altLang="ja-JP" b="1"/>
            </a:br>
            <a:r>
              <a:rPr lang="en-US" altLang="ja-JP" b="1"/>
              <a:t>Shading</a:t>
            </a:r>
          </a:p>
        </p:txBody>
      </p:sp>
      <p:sp>
        <p:nvSpPr>
          <p:cNvPr id="9225" name="Text Box 19"/>
          <p:cNvSpPr txBox="1">
            <a:spLocks noChangeArrowheads="1"/>
          </p:cNvSpPr>
          <p:nvPr/>
        </p:nvSpPr>
        <p:spPr bwMode="auto">
          <a:xfrm>
            <a:off x="6232525" y="2781300"/>
            <a:ext cx="18684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b="1"/>
              <a:t>Model with</a:t>
            </a:r>
            <a:br>
              <a:rPr lang="en-US" altLang="ja-JP" b="1"/>
            </a:br>
            <a:r>
              <a:rPr lang="en-US" altLang="ja-JP" b="1"/>
              <a:t>Shading</a:t>
            </a:r>
            <a:br>
              <a:rPr lang="en-US" altLang="ja-JP" b="1"/>
            </a:br>
            <a:r>
              <a:rPr lang="en-US" altLang="ja-JP" b="1"/>
              <a:t>and Textures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31167-B9D5-4440-9B72-94D22A626D57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Texture </a:t>
            </a:r>
            <a:r>
              <a:rPr lang="en-US" altLang="ja-JP" smtClean="0"/>
              <a:t>M</a:t>
            </a:r>
            <a:r>
              <a:rPr lang="en-US" altLang="zh-TW" smtClean="0"/>
              <a:t>apping</a:t>
            </a:r>
          </a:p>
        </p:txBody>
      </p:sp>
      <p:pic>
        <p:nvPicPr>
          <p:cNvPr id="34819" name="Picture 4" descr="11F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332038"/>
            <a:ext cx="87122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854075" y="5099050"/>
            <a:ext cx="8270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zh-TW" b="1">
                <a:ea typeface="PMingLiU" pitchFamily="18" charset="-120"/>
              </a:rPr>
              <a:t>(u,v)</a:t>
            </a: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2792413" y="5080000"/>
            <a:ext cx="1352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zh-TW" b="1">
                <a:ea typeface="PMingLiU" pitchFamily="18" charset="-120"/>
              </a:rPr>
              <a:t>spherical</a:t>
            </a:r>
          </a:p>
        </p:txBody>
      </p:sp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4859338" y="5080000"/>
            <a:ext cx="1504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zh-TW" b="1">
                <a:ea typeface="PMingLiU" pitchFamily="18" charset="-120"/>
              </a:rPr>
              <a:t>cylindrical</a:t>
            </a:r>
          </a:p>
        </p:txBody>
      </p:sp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7380288" y="5080000"/>
            <a:ext cx="1004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zh-TW" b="1">
                <a:ea typeface="PMingLiU" pitchFamily="18" charset="-120"/>
              </a:rPr>
              <a:t>planar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395B2-CA3E-4553-A340-96C4623D1E8B}" type="slidenum">
              <a:rPr lang="en-US" altLang="ja-JP" smtClean="0"/>
              <a:pPr>
                <a:defRPr/>
              </a:pPr>
              <a:t>29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Planar </a:t>
            </a:r>
            <a:r>
              <a:rPr lang="en-US" altLang="ja-JP" smtClean="0"/>
              <a:t>M</a:t>
            </a:r>
            <a:r>
              <a:rPr lang="en-US" altLang="zh-TW" smtClean="0"/>
              <a:t>apping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1690688"/>
            <a:ext cx="378936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38" y="3357563"/>
            <a:ext cx="4170362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395B2-CA3E-4553-A340-96C4623D1E8B}" type="slidenum">
              <a:rPr lang="en-US" altLang="ja-JP" smtClean="0"/>
              <a:pPr>
                <a:defRPr/>
              </a:pPr>
              <a:t>30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Cylindrical </a:t>
            </a:r>
            <a:r>
              <a:rPr lang="en-US" altLang="ja-JP" smtClean="0"/>
              <a:t>M</a:t>
            </a:r>
            <a:r>
              <a:rPr lang="en-US" altLang="zh-TW" smtClean="0"/>
              <a:t>apping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1692275"/>
            <a:ext cx="40640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38" y="3359150"/>
            <a:ext cx="4227512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395B2-CA3E-4553-A340-96C4623D1E8B}" type="slidenum">
              <a:rPr lang="en-US" altLang="ja-JP" smtClean="0"/>
              <a:pPr>
                <a:defRPr/>
              </a:pPr>
              <a:t>31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solidFill>
                  <a:schemeClr val="tx1"/>
                </a:solidFill>
              </a:rPr>
              <a:t>Spherical </a:t>
            </a:r>
            <a:r>
              <a:rPr lang="en-US" altLang="ja-JP" smtClean="0">
                <a:solidFill>
                  <a:schemeClr val="tx1"/>
                </a:solidFill>
              </a:rPr>
              <a:t>M</a:t>
            </a:r>
            <a:r>
              <a:rPr lang="en-US" altLang="zh-TW" smtClean="0">
                <a:solidFill>
                  <a:schemeClr val="tx1"/>
                </a:solidFill>
              </a:rPr>
              <a:t>apping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1692275"/>
            <a:ext cx="417036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38" y="3359150"/>
            <a:ext cx="427831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395B2-CA3E-4553-A340-96C4623D1E8B}" type="slidenum">
              <a:rPr lang="en-US" altLang="ja-JP" smtClean="0"/>
              <a:pPr>
                <a:defRPr/>
              </a:pPr>
              <a:t>32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solidFill>
                  <a:schemeClr val="tx1"/>
                </a:solidFill>
              </a:rPr>
              <a:t>Box </a:t>
            </a:r>
            <a:r>
              <a:rPr lang="en-US" altLang="ja-JP" smtClean="0">
                <a:solidFill>
                  <a:schemeClr val="tx1"/>
                </a:solidFill>
              </a:rPr>
              <a:t>M</a:t>
            </a:r>
            <a:r>
              <a:rPr lang="en-US" altLang="zh-TW" smtClean="0">
                <a:solidFill>
                  <a:schemeClr val="tx1"/>
                </a:solidFill>
              </a:rPr>
              <a:t>apping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1692275"/>
            <a:ext cx="40640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38" y="3359150"/>
            <a:ext cx="40640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395B2-CA3E-4553-A340-96C4623D1E8B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Parameterization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4648200" cy="4267200"/>
          </a:xfrm>
        </p:spPr>
        <p:txBody>
          <a:bodyPr/>
          <a:lstStyle/>
          <a:p>
            <a:r>
              <a:rPr lang="en-US" altLang="ja-JP" smtClean="0"/>
              <a:t>A parameterization of a surface is a one-to-one mapping from a suitable domain to the surface.</a:t>
            </a:r>
          </a:p>
        </p:txBody>
      </p:sp>
      <p:pic>
        <p:nvPicPr>
          <p:cNvPr id="192524" name="Picture 1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lum bright="-100000" contrast="100000"/>
          </a:blip>
          <a:srcRect/>
          <a:stretch>
            <a:fillRect/>
          </a:stretch>
        </p:blipFill>
        <p:spPr bwMode="auto">
          <a:xfrm>
            <a:off x="3942635" y="2500306"/>
            <a:ext cx="5129959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1" name="Text Box 6"/>
          <p:cNvSpPr txBox="1">
            <a:spLocks noChangeArrowheads="1"/>
          </p:cNvSpPr>
          <p:nvPr/>
        </p:nvSpPr>
        <p:spPr bwMode="auto">
          <a:xfrm>
            <a:off x="3786188" y="5345113"/>
            <a:ext cx="2733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zh-TW" b="1">
                <a:ea typeface="PMingLiU" pitchFamily="18" charset="-120"/>
              </a:rPr>
              <a:t>parametric surface: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835400" y="5643563"/>
          <a:ext cx="230822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Equation" r:id="rId5" imgW="1041120" imgH="203040" progId="Equation.DSMT4">
                  <p:embed/>
                </p:oleObj>
              </mc:Choice>
              <mc:Fallback>
                <p:oleObj name="Equation" r:id="rId5" imgW="104112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5400" y="5643563"/>
                        <a:ext cx="2308225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Text Box 6"/>
          <p:cNvSpPr txBox="1">
            <a:spLocks noChangeArrowheads="1"/>
          </p:cNvSpPr>
          <p:nvPr/>
        </p:nvSpPr>
        <p:spPr bwMode="auto">
          <a:xfrm>
            <a:off x="571500" y="6215063"/>
            <a:ext cx="3629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zh-TW" b="1">
                <a:ea typeface="PMingLiU" pitchFamily="18" charset="-120"/>
              </a:rPr>
              <a:t>surface parameterization:</a:t>
            </a: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033838" y="6143625"/>
          <a:ext cx="411003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Equation" r:id="rId7" imgW="1854000" imgH="228600" progId="Equation.DSMT4">
                  <p:embed/>
                </p:oleObj>
              </mc:Choice>
              <mc:Fallback>
                <p:oleObj name="Equation" r:id="rId7" imgW="18540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838" y="6143625"/>
                        <a:ext cx="4110037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34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50"/>
          <p:cNvGrpSpPr>
            <a:grpSpLocks/>
          </p:cNvGrpSpPr>
          <p:nvPr/>
        </p:nvGrpSpPr>
        <p:grpSpPr bwMode="auto">
          <a:xfrm>
            <a:off x="971550" y="1844675"/>
            <a:ext cx="3179763" cy="2095500"/>
            <a:chOff x="1837" y="1162"/>
            <a:chExt cx="2003" cy="1320"/>
          </a:xfrm>
        </p:grpSpPr>
        <p:grpSp>
          <p:nvGrpSpPr>
            <p:cNvPr id="39964" name="Group 51"/>
            <p:cNvGrpSpPr>
              <a:grpSpLocks/>
            </p:cNvGrpSpPr>
            <p:nvPr/>
          </p:nvGrpSpPr>
          <p:grpSpPr bwMode="auto">
            <a:xfrm>
              <a:off x="2018" y="1162"/>
              <a:ext cx="1822" cy="1320"/>
              <a:chOff x="2018" y="1162"/>
              <a:chExt cx="1822" cy="1320"/>
            </a:xfrm>
          </p:grpSpPr>
          <p:grpSp>
            <p:nvGrpSpPr>
              <p:cNvPr id="39966" name="Group 52"/>
              <p:cNvGrpSpPr>
                <a:grpSpLocks noChangeAspect="1"/>
              </p:cNvGrpSpPr>
              <p:nvPr/>
            </p:nvGrpSpPr>
            <p:grpSpPr bwMode="auto">
              <a:xfrm>
                <a:off x="2018" y="1162"/>
                <a:ext cx="1822" cy="1192"/>
                <a:chOff x="2290" y="1207"/>
                <a:chExt cx="1180" cy="772"/>
              </a:xfrm>
            </p:grpSpPr>
            <p:sp>
              <p:nvSpPr>
                <p:cNvPr id="39970" name="Line 53"/>
                <p:cNvSpPr>
                  <a:spLocks noChangeAspect="1" noChangeShapeType="1"/>
                </p:cNvSpPr>
                <p:nvPr/>
              </p:nvSpPr>
              <p:spPr bwMode="auto">
                <a:xfrm>
                  <a:off x="2290" y="1842"/>
                  <a:ext cx="454" cy="1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971" name="Line 5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90" y="1298"/>
                  <a:ext cx="0" cy="5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972" name="Line 5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90" y="1797"/>
                  <a:ext cx="409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973" name="Line 56"/>
                <p:cNvSpPr>
                  <a:spLocks noChangeAspect="1" noChangeShapeType="1"/>
                </p:cNvSpPr>
                <p:nvPr/>
              </p:nvSpPr>
              <p:spPr bwMode="auto">
                <a:xfrm>
                  <a:off x="2472" y="1298"/>
                  <a:ext cx="499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974" name="Line 57"/>
                <p:cNvSpPr>
                  <a:spLocks noChangeAspect="1" noChangeShapeType="1"/>
                </p:cNvSpPr>
                <p:nvPr/>
              </p:nvSpPr>
              <p:spPr bwMode="auto">
                <a:xfrm>
                  <a:off x="2472" y="1298"/>
                  <a:ext cx="227" cy="31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975" name="Line 58"/>
                <p:cNvSpPr>
                  <a:spLocks noChangeAspect="1" noChangeShapeType="1"/>
                </p:cNvSpPr>
                <p:nvPr/>
              </p:nvSpPr>
              <p:spPr bwMode="auto">
                <a:xfrm>
                  <a:off x="2699" y="1616"/>
                  <a:ext cx="49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976" name="Line 5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198" y="1480"/>
                  <a:ext cx="272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977" name="Line 6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472" y="1207"/>
                  <a:ext cx="317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978" name="Line 61"/>
                <p:cNvSpPr>
                  <a:spLocks noChangeAspect="1" noChangeShapeType="1"/>
                </p:cNvSpPr>
                <p:nvPr/>
              </p:nvSpPr>
              <p:spPr bwMode="auto">
                <a:xfrm>
                  <a:off x="2789" y="1207"/>
                  <a:ext cx="454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979" name="Line 62"/>
                <p:cNvSpPr>
                  <a:spLocks noChangeAspect="1" noChangeShapeType="1"/>
                </p:cNvSpPr>
                <p:nvPr/>
              </p:nvSpPr>
              <p:spPr bwMode="auto">
                <a:xfrm>
                  <a:off x="3243" y="1298"/>
                  <a:ext cx="227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980" name="Line 63"/>
                <p:cNvSpPr>
                  <a:spLocks noChangeAspect="1" noChangeShapeType="1"/>
                </p:cNvSpPr>
                <p:nvPr/>
              </p:nvSpPr>
              <p:spPr bwMode="auto">
                <a:xfrm>
                  <a:off x="2789" y="1207"/>
                  <a:ext cx="182" cy="1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981" name="Line 6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971" y="1298"/>
                  <a:ext cx="272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982" name="Line 6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99" y="1344"/>
                  <a:ext cx="272" cy="2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983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2971" y="1344"/>
                  <a:ext cx="181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984" name="Line 6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99" y="1480"/>
                  <a:ext cx="453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985" name="Line 68"/>
                <p:cNvSpPr>
                  <a:spLocks noChangeAspect="1" noChangeShapeType="1"/>
                </p:cNvSpPr>
                <p:nvPr/>
              </p:nvSpPr>
              <p:spPr bwMode="auto">
                <a:xfrm>
                  <a:off x="3152" y="1480"/>
                  <a:ext cx="46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986" name="Line 69"/>
                <p:cNvSpPr>
                  <a:spLocks noChangeAspect="1" noChangeShapeType="1"/>
                </p:cNvSpPr>
                <p:nvPr/>
              </p:nvSpPr>
              <p:spPr bwMode="auto">
                <a:xfrm>
                  <a:off x="3152" y="1480"/>
                  <a:ext cx="31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987" name="Line 70"/>
                <p:cNvSpPr>
                  <a:spLocks noChangeAspect="1" noChangeShapeType="1"/>
                </p:cNvSpPr>
                <p:nvPr/>
              </p:nvSpPr>
              <p:spPr bwMode="auto">
                <a:xfrm>
                  <a:off x="2971" y="1344"/>
                  <a:ext cx="499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39967" name="Text Box 71"/>
              <p:cNvSpPr txBox="1">
                <a:spLocks noChangeArrowheads="1"/>
              </p:cNvSpPr>
              <p:nvPr/>
            </p:nvSpPr>
            <p:spPr bwMode="auto">
              <a:xfrm>
                <a:off x="3560" y="1797"/>
                <a:ext cx="21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b="1" i="1"/>
                  <a:t>S</a:t>
                </a:r>
              </a:p>
            </p:txBody>
          </p:sp>
          <p:sp>
            <p:nvSpPr>
              <p:cNvPr id="39968" name="Text Box 72"/>
              <p:cNvSpPr txBox="1">
                <a:spLocks noChangeArrowheads="1"/>
              </p:cNvSpPr>
              <p:nvPr/>
            </p:nvSpPr>
            <p:spPr bwMode="auto">
              <a:xfrm>
                <a:off x="2472" y="2251"/>
                <a:ext cx="21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b="1" i="1"/>
                  <a:t>x</a:t>
                </a:r>
              </a:p>
            </p:txBody>
          </p:sp>
          <p:sp>
            <p:nvSpPr>
              <p:cNvPr id="39969" name="Text Box 73"/>
              <p:cNvSpPr txBox="1">
                <a:spLocks noChangeArrowheads="1"/>
              </p:cNvSpPr>
              <p:nvPr/>
            </p:nvSpPr>
            <p:spPr bwMode="auto">
              <a:xfrm>
                <a:off x="2472" y="1888"/>
                <a:ext cx="21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itchFamily="34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b="1" i="1"/>
                  <a:t>y</a:t>
                </a:r>
              </a:p>
            </p:txBody>
          </p:sp>
        </p:grpSp>
        <p:sp>
          <p:nvSpPr>
            <p:cNvPr id="39965" name="Text Box 74"/>
            <p:cNvSpPr txBox="1">
              <a:spLocks noChangeArrowheads="1"/>
            </p:cNvSpPr>
            <p:nvPr/>
          </p:nvSpPr>
          <p:spPr bwMode="auto">
            <a:xfrm>
              <a:off x="1837" y="1207"/>
              <a:ext cx="20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b="1" i="1"/>
                <a:t>z</a:t>
              </a:r>
            </a:p>
          </p:txBody>
        </p:sp>
      </p:grp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Parameterization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4143375"/>
            <a:ext cx="8148637" cy="20224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sz="2600" smtClean="0"/>
              <a:t>How to get </a:t>
            </a:r>
            <a:r>
              <a:rPr lang="en-US" altLang="ja-JP" sz="2600" b="1" i="1" smtClean="0"/>
              <a:t>P</a:t>
            </a:r>
            <a:r>
              <a:rPr lang="en-US" altLang="ja-JP" sz="2600" smtClean="0"/>
              <a:t> from </a:t>
            </a:r>
            <a:r>
              <a:rPr lang="en-US" altLang="ja-JP" sz="2600" b="1" i="1" smtClean="0"/>
              <a:t>S</a:t>
            </a:r>
            <a:r>
              <a:rPr lang="en-US" altLang="ja-JP" sz="2600" smtClean="0"/>
              <a:t> ?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2200" smtClean="0"/>
              <a:t>for each vertex of </a:t>
            </a:r>
            <a:r>
              <a:rPr lang="en-US" altLang="ja-JP" sz="2200" b="1" i="1" smtClean="0"/>
              <a:t>S</a:t>
            </a:r>
            <a:r>
              <a:rPr lang="en-US" altLang="ja-JP" sz="2200" smtClean="0"/>
              <a:t>, find its (u,v)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2200" smtClean="0"/>
              <a:t>from (u,v) of </a:t>
            </a:r>
            <a:r>
              <a:rPr lang="en-US" altLang="ja-JP" sz="2200" b="1" i="1" smtClean="0"/>
              <a:t>P</a:t>
            </a:r>
            <a:r>
              <a:rPr lang="en-US" altLang="ja-JP" sz="2200" smtClean="0"/>
              <a:t>, map image to </a:t>
            </a:r>
            <a:r>
              <a:rPr lang="en-US" altLang="ja-JP" sz="2200" b="1" i="1" smtClean="0"/>
              <a:t>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2600" smtClean="0"/>
              <a:t>A parameterization of a surface is a mapping </a:t>
            </a:r>
            <a:r>
              <a:rPr lang="en-US" altLang="ja-JP" sz="2600" smtClean="0">
                <a:sym typeface="Symbol" pitchFamily="18" charset="2"/>
              </a:rPr>
              <a:t>: </a:t>
            </a:r>
            <a:r>
              <a:rPr lang="en-US" altLang="ja-JP" sz="2600" smtClean="0"/>
              <a:t>(x,y,z)-&gt;(u,v) from 3D space to 2D space</a:t>
            </a:r>
          </a:p>
        </p:txBody>
      </p:sp>
      <p:grpSp>
        <p:nvGrpSpPr>
          <p:cNvPr id="39941" name="Group 27"/>
          <p:cNvGrpSpPr>
            <a:grpSpLocks/>
          </p:cNvGrpSpPr>
          <p:nvPr/>
        </p:nvGrpSpPr>
        <p:grpSpPr bwMode="auto">
          <a:xfrm>
            <a:off x="5233988" y="1773238"/>
            <a:ext cx="2867025" cy="2309812"/>
            <a:chOff x="3833" y="1117"/>
            <a:chExt cx="1806" cy="1455"/>
          </a:xfrm>
        </p:grpSpPr>
        <p:grpSp>
          <p:nvGrpSpPr>
            <p:cNvPr id="39943" name="Group 28"/>
            <p:cNvGrpSpPr>
              <a:grpSpLocks noChangeAspect="1"/>
            </p:cNvGrpSpPr>
            <p:nvPr/>
          </p:nvGrpSpPr>
          <p:grpSpPr bwMode="auto">
            <a:xfrm>
              <a:off x="4014" y="1162"/>
              <a:ext cx="1542" cy="1401"/>
              <a:chOff x="3878" y="1162"/>
              <a:chExt cx="998" cy="907"/>
            </a:xfrm>
          </p:grpSpPr>
          <p:sp>
            <p:nvSpPr>
              <p:cNvPr id="39947" name="Line 29"/>
              <p:cNvSpPr>
                <a:spLocks noChangeAspect="1" noChangeShapeType="1"/>
              </p:cNvSpPr>
              <p:nvPr/>
            </p:nvSpPr>
            <p:spPr bwMode="auto">
              <a:xfrm>
                <a:off x="3878" y="2069"/>
                <a:ext cx="99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48" name="Line 30"/>
              <p:cNvSpPr>
                <a:spLocks noChangeAspect="1" noChangeShapeType="1"/>
              </p:cNvSpPr>
              <p:nvPr/>
            </p:nvSpPr>
            <p:spPr bwMode="auto">
              <a:xfrm flipV="1">
                <a:off x="3878" y="1162"/>
                <a:ext cx="0" cy="9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49" name="Line 31"/>
              <p:cNvSpPr>
                <a:spLocks noChangeAspect="1" noChangeShapeType="1"/>
              </p:cNvSpPr>
              <p:nvPr/>
            </p:nvSpPr>
            <p:spPr bwMode="auto">
              <a:xfrm flipV="1">
                <a:off x="4059" y="1207"/>
                <a:ext cx="409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50" name="Line 32"/>
              <p:cNvSpPr>
                <a:spLocks noChangeAspect="1" noChangeShapeType="1"/>
              </p:cNvSpPr>
              <p:nvPr/>
            </p:nvSpPr>
            <p:spPr bwMode="auto">
              <a:xfrm>
                <a:off x="4468" y="1207"/>
                <a:ext cx="362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51" name="Line 33"/>
              <p:cNvSpPr>
                <a:spLocks noChangeAspect="1" noChangeShapeType="1"/>
              </p:cNvSpPr>
              <p:nvPr/>
            </p:nvSpPr>
            <p:spPr bwMode="auto">
              <a:xfrm flipH="1">
                <a:off x="4740" y="1525"/>
                <a:ext cx="90" cy="4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52" name="Line 3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422" y="1888"/>
                <a:ext cx="318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53" name="Line 35"/>
              <p:cNvSpPr>
                <a:spLocks noChangeAspect="1" noChangeShapeType="1"/>
              </p:cNvSpPr>
              <p:nvPr/>
            </p:nvSpPr>
            <p:spPr bwMode="auto">
              <a:xfrm flipH="1">
                <a:off x="4014" y="1888"/>
                <a:ext cx="408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54" name="Line 36"/>
              <p:cNvSpPr>
                <a:spLocks noChangeAspect="1" noChangeShapeType="1"/>
              </p:cNvSpPr>
              <p:nvPr/>
            </p:nvSpPr>
            <p:spPr bwMode="auto">
              <a:xfrm flipH="1">
                <a:off x="4014" y="1389"/>
                <a:ext cx="45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55" name="Line 37"/>
              <p:cNvSpPr>
                <a:spLocks noChangeAspect="1" noChangeShapeType="1"/>
              </p:cNvSpPr>
              <p:nvPr/>
            </p:nvSpPr>
            <p:spPr bwMode="auto">
              <a:xfrm>
                <a:off x="4059" y="1389"/>
                <a:ext cx="273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56" name="Line 38"/>
              <p:cNvSpPr>
                <a:spLocks noChangeAspect="1" noChangeShapeType="1"/>
              </p:cNvSpPr>
              <p:nvPr/>
            </p:nvSpPr>
            <p:spPr bwMode="auto">
              <a:xfrm flipH="1">
                <a:off x="4332" y="1207"/>
                <a:ext cx="136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57" name="Line 39"/>
              <p:cNvSpPr>
                <a:spLocks noChangeAspect="1" noChangeShapeType="1"/>
              </p:cNvSpPr>
              <p:nvPr/>
            </p:nvSpPr>
            <p:spPr bwMode="auto">
              <a:xfrm>
                <a:off x="4332" y="1525"/>
                <a:ext cx="49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58" name="Line 40"/>
              <p:cNvSpPr>
                <a:spLocks noChangeAspect="1" noChangeShapeType="1"/>
              </p:cNvSpPr>
              <p:nvPr/>
            </p:nvSpPr>
            <p:spPr bwMode="auto">
              <a:xfrm flipH="1">
                <a:off x="4014" y="1525"/>
                <a:ext cx="318" cy="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59" name="Line 41"/>
              <p:cNvSpPr>
                <a:spLocks noChangeAspect="1" noChangeShapeType="1"/>
              </p:cNvSpPr>
              <p:nvPr/>
            </p:nvSpPr>
            <p:spPr bwMode="auto">
              <a:xfrm>
                <a:off x="4332" y="1525"/>
                <a:ext cx="90" cy="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60" name="Line 42"/>
              <p:cNvSpPr>
                <a:spLocks noChangeAspect="1" noChangeShapeType="1"/>
              </p:cNvSpPr>
              <p:nvPr/>
            </p:nvSpPr>
            <p:spPr bwMode="auto">
              <a:xfrm>
                <a:off x="4332" y="1525"/>
                <a:ext cx="272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61" name="Line 43"/>
              <p:cNvSpPr>
                <a:spLocks noChangeAspect="1" noChangeShapeType="1"/>
              </p:cNvSpPr>
              <p:nvPr/>
            </p:nvSpPr>
            <p:spPr bwMode="auto">
              <a:xfrm flipH="1">
                <a:off x="4604" y="1525"/>
                <a:ext cx="22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62" name="Line 44"/>
              <p:cNvSpPr>
                <a:spLocks noChangeAspect="1" noChangeShapeType="1"/>
              </p:cNvSpPr>
              <p:nvPr/>
            </p:nvSpPr>
            <p:spPr bwMode="auto">
              <a:xfrm>
                <a:off x="4604" y="1661"/>
                <a:ext cx="136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963" name="Line 45"/>
              <p:cNvSpPr>
                <a:spLocks noChangeAspect="1" noChangeShapeType="1"/>
              </p:cNvSpPr>
              <p:nvPr/>
            </p:nvSpPr>
            <p:spPr bwMode="auto">
              <a:xfrm flipH="1">
                <a:off x="4422" y="1661"/>
                <a:ext cx="182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39944" name="Text Box 46"/>
            <p:cNvSpPr txBox="1">
              <a:spLocks noChangeArrowheads="1"/>
            </p:cNvSpPr>
            <p:nvPr/>
          </p:nvSpPr>
          <p:spPr bwMode="auto">
            <a:xfrm>
              <a:off x="5239" y="1207"/>
              <a:ext cx="22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b="1" i="1"/>
                <a:t>P</a:t>
              </a:r>
            </a:p>
          </p:txBody>
        </p:sp>
        <p:sp>
          <p:nvSpPr>
            <p:cNvPr id="39945" name="Text Box 47"/>
            <p:cNvSpPr txBox="1">
              <a:spLocks noChangeArrowheads="1"/>
            </p:cNvSpPr>
            <p:nvPr/>
          </p:nvSpPr>
          <p:spPr bwMode="auto">
            <a:xfrm>
              <a:off x="5420" y="2341"/>
              <a:ext cx="21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b="1" i="1"/>
                <a:t>u</a:t>
              </a:r>
            </a:p>
          </p:txBody>
        </p:sp>
        <p:sp>
          <p:nvSpPr>
            <p:cNvPr id="39946" name="Text Box 48"/>
            <p:cNvSpPr txBox="1">
              <a:spLocks noChangeArrowheads="1"/>
            </p:cNvSpPr>
            <p:nvPr/>
          </p:nvSpPr>
          <p:spPr bwMode="auto">
            <a:xfrm>
              <a:off x="3833" y="1117"/>
              <a:ext cx="2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b="1" i="1"/>
                <a:t>v</a:t>
              </a:r>
            </a:p>
          </p:txBody>
        </p:sp>
      </p:grpSp>
      <p:cxnSp>
        <p:nvCxnSpPr>
          <p:cNvPr id="39942" name="AutoShape 49"/>
          <p:cNvCxnSpPr>
            <a:cxnSpLocks noChangeShapeType="1"/>
          </p:cNvCxnSpPr>
          <p:nvPr/>
        </p:nvCxnSpPr>
        <p:spPr bwMode="auto">
          <a:xfrm rot="16200000" flipH="1">
            <a:off x="4297362" y="1490663"/>
            <a:ext cx="1000125" cy="3581400"/>
          </a:xfrm>
          <a:prstGeom prst="curvedConnector3">
            <a:avLst>
              <a:gd name="adj1" fmla="val 122856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400" smtClean="0">
                <a:ea typeface="PMingLiU" pitchFamily="18" charset="-120"/>
              </a:rPr>
              <a:t>Texture Mapping </a:t>
            </a:r>
            <a:r>
              <a:rPr lang="en-US" altLang="ja-JP" sz="3400" smtClean="0">
                <a:ea typeface="PMingLiU" pitchFamily="18" charset="-120"/>
              </a:rPr>
              <a:t>&amp;</a:t>
            </a:r>
            <a:r>
              <a:rPr lang="en-US" altLang="zh-TW" sz="3400" smtClean="0">
                <a:ea typeface="PMingLiU" pitchFamily="18" charset="-120"/>
              </a:rPr>
              <a:t/>
            </a:r>
            <a:br>
              <a:rPr lang="en-US" altLang="zh-TW" sz="3400" smtClean="0">
                <a:ea typeface="PMingLiU" pitchFamily="18" charset="-120"/>
              </a:rPr>
            </a:br>
            <a:r>
              <a:rPr lang="en-US" altLang="zh-TW" sz="3400" smtClean="0">
                <a:ea typeface="PMingLiU" pitchFamily="18" charset="-120"/>
              </a:rPr>
              <a:t>Polygon Rasterization</a:t>
            </a:r>
            <a:endParaRPr lang="en-US" altLang="ja-JP" sz="3400" smtClean="0">
              <a:ea typeface="PMingLiU" pitchFamily="18" charset="-12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PMingLiU" pitchFamily="18" charset="-120"/>
              </a:rPr>
              <a:t>Problems of linearly interpolating texture coordinates in screen space.</a:t>
            </a:r>
          </a:p>
          <a:p>
            <a:pPr lvl="1" eaLnBrk="1" hangingPunct="1"/>
            <a:r>
              <a:rPr lang="en-US" altLang="zh-TW" smtClean="0">
                <a:ea typeface="PMingLiU" pitchFamily="18" charset="-120"/>
              </a:rPr>
              <a:t>Similar problems in the interpolations of colors for Gouraud shading and normals for Phong shading.</a:t>
            </a:r>
          </a:p>
          <a:p>
            <a:pPr eaLnBrk="1" hangingPunct="1"/>
            <a:r>
              <a:rPr lang="en-US" altLang="zh-TW" smtClean="0">
                <a:ea typeface="PMingLiU" pitchFamily="18" charset="-120"/>
              </a:rPr>
              <a:t>Problems in antialiasing</a:t>
            </a:r>
          </a:p>
          <a:p>
            <a:pPr lvl="1" eaLnBrk="1" hangingPunct="1"/>
            <a:r>
              <a:rPr lang="en-US" altLang="zh-TW" smtClean="0">
                <a:ea typeface="PMingLiU" pitchFamily="18" charset="-120"/>
              </a:rPr>
              <a:t>Expanding and shrinking</a:t>
            </a:r>
            <a:endParaRPr lang="en-US" altLang="ja-JP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36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Linear Interpolation of Textures</a:t>
            </a:r>
          </a:p>
        </p:txBody>
      </p:sp>
      <p:pic>
        <p:nvPicPr>
          <p:cNvPr id="41987" name="Picture 4" descr="Lecture17_Page_06_Image_000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clrChange>
              <a:clrFrom>
                <a:srgbClr val="FBFFFA"/>
              </a:clrFrom>
              <a:clrTo>
                <a:srgbClr val="FB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700213"/>
            <a:ext cx="2266950" cy="2200275"/>
          </a:xfrm>
          <a:noFill/>
        </p:spPr>
      </p:pic>
      <p:pic>
        <p:nvPicPr>
          <p:cNvPr id="41988" name="Picture 6" descr="Lecture17_Page_06_Image_00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575" y="1700213"/>
            <a:ext cx="2987675" cy="2806700"/>
          </a:xfrm>
          <a:noFill/>
        </p:spPr>
      </p:pic>
      <p:pic>
        <p:nvPicPr>
          <p:cNvPr id="41989" name="Picture 8" descr="Lecture17_Page_06_Image_000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clrChange>
              <a:clrFrom>
                <a:srgbClr val="F6FFEF"/>
              </a:clrFrom>
              <a:clrTo>
                <a:srgbClr val="F6F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3789363"/>
            <a:ext cx="2306638" cy="2316162"/>
          </a:xfrm>
          <a:noFill/>
        </p:spPr>
      </p:pic>
      <p:pic>
        <p:nvPicPr>
          <p:cNvPr id="41990" name="Picture 10" descr="Lecture17_Page_06_Image_000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00" y="3367088"/>
            <a:ext cx="2903538" cy="2773362"/>
          </a:xfrm>
          <a:noFill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31167-B9D5-4440-9B72-94D22A626D57}" type="slidenum">
              <a:rPr lang="en-US" altLang="ja-JP" smtClean="0"/>
              <a:pPr>
                <a:defRPr/>
              </a:pPr>
              <a:t>37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PMingLiU" pitchFamily="18" charset="-120"/>
              </a:rPr>
              <a:t>Perspective Correction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PMingLiU" pitchFamily="18" charset="-120"/>
              </a:rPr>
              <a:t>Dividing the texture coordinates by w</a:t>
            </a:r>
          </a:p>
          <a:p>
            <a:pPr eaLnBrk="1" hangingPunct="1"/>
            <a:r>
              <a:rPr lang="en-US" altLang="zh-TW" smtClean="0">
                <a:ea typeface="PMingLiU" pitchFamily="18" charset="-120"/>
              </a:rPr>
              <a:t>Linearly interpolating (u/w, v/w, 1/w)</a:t>
            </a:r>
          </a:p>
          <a:p>
            <a:pPr eaLnBrk="1" hangingPunct="1"/>
            <a:r>
              <a:rPr lang="en-US" altLang="zh-TW" smtClean="0">
                <a:ea typeface="PMingLiU" pitchFamily="18" charset="-120"/>
              </a:rPr>
              <a:t>At each pixel, dividing (interpolated) u/w and v/w by (interpolated) 1/w</a:t>
            </a:r>
            <a:endParaRPr lang="en-US" altLang="zh-TW" i="1" smtClean="0">
              <a:latin typeface="Times New Roman" pitchFamily="18" charset="0"/>
              <a:ea typeface="PMingLiU" pitchFamily="18" charset="-12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38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3400" smtClean="0"/>
              <a:t>The Limits of Geometric Modeling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Although graphics cards can render over 10 million polygons per second, that number is insufficient for many phenomena</a:t>
            </a:r>
          </a:p>
          <a:p>
            <a:pPr lvl="1" eaLnBrk="1" hangingPunct="1"/>
            <a:r>
              <a:rPr lang="en-US" altLang="ja-JP" smtClean="0"/>
              <a:t>Clouds</a:t>
            </a:r>
          </a:p>
          <a:p>
            <a:pPr lvl="1" eaLnBrk="1" hangingPunct="1"/>
            <a:r>
              <a:rPr lang="en-US" altLang="ja-JP" smtClean="0"/>
              <a:t>Grass</a:t>
            </a:r>
          </a:p>
          <a:p>
            <a:pPr lvl="1" eaLnBrk="1" hangingPunct="1"/>
            <a:r>
              <a:rPr lang="en-US" altLang="ja-JP" smtClean="0"/>
              <a:t>Terrain</a:t>
            </a:r>
          </a:p>
          <a:p>
            <a:pPr lvl="1" eaLnBrk="1" hangingPunct="1"/>
            <a:r>
              <a:rPr lang="en-US" altLang="ja-JP" smtClean="0"/>
              <a:t>Skin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>
                <a:ea typeface="PMingLiU" pitchFamily="18" charset="-120"/>
              </a:rPr>
              <a:t>Example</a:t>
            </a:r>
            <a:endParaRPr lang="en-US" altLang="zh-TW" smtClean="0">
              <a:ea typeface="PMingLiU" pitchFamily="18" charset="-120"/>
            </a:endParaRP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114800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41148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39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Antialiasing</a:t>
            </a:r>
          </a:p>
        </p:txBody>
      </p:sp>
      <p:pic>
        <p:nvPicPr>
          <p:cNvPr id="45059" name="Picture 3" descr="11F0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73238"/>
            <a:ext cx="40322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11F01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4825"/>
            <a:ext cx="40322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395B2-CA3E-4553-A340-96C4623D1E8B}" type="slidenum">
              <a:rPr lang="en-US" altLang="ja-JP" smtClean="0"/>
              <a:pPr>
                <a:defRPr/>
              </a:pPr>
              <a:t>40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Aliasing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Point sampling of the texture can lead to aliasing errors</a:t>
            </a:r>
          </a:p>
        </p:txBody>
      </p:sp>
      <p:pic>
        <p:nvPicPr>
          <p:cNvPr id="46084" name="Picture 4" descr="AN07F1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17838"/>
            <a:ext cx="5570538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5486400" y="2636838"/>
            <a:ext cx="29638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r>
              <a:rPr kumimoji="0" lang="en-US" altLang="ja-JP" sz="2400">
                <a:latin typeface="Arial" charset="0"/>
              </a:rPr>
              <a:t>point samples in u,v </a:t>
            </a:r>
          </a:p>
          <a:p>
            <a:r>
              <a:rPr kumimoji="0" lang="en-US" altLang="ja-JP" sz="2400">
                <a:latin typeface="Arial" charset="0"/>
              </a:rPr>
              <a:t>(or x,y,z) space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701675" y="5761038"/>
            <a:ext cx="4303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r>
              <a:rPr kumimoji="0" lang="en-US" altLang="ja-JP" sz="2400">
                <a:latin typeface="Arial" charset="0"/>
              </a:rPr>
              <a:t>point samples in texture space</a:t>
            </a:r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>
            <a:off x="3048000" y="3246438"/>
            <a:ext cx="152400" cy="1371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ja-JP" altLang="en-US"/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 flipH="1">
            <a:off x="2590800" y="3246438"/>
            <a:ext cx="381000" cy="1371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ja-JP" altLang="en-US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 flipH="1">
            <a:off x="1828800" y="3246438"/>
            <a:ext cx="990600" cy="1371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ja-JP" altLang="en-US"/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1828800" y="2852738"/>
            <a:ext cx="2455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r>
              <a:rPr kumimoji="0" lang="en-US" altLang="ja-JP" sz="2400">
                <a:latin typeface="Arial" charset="0"/>
              </a:rPr>
              <a:t>miss blue stripes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41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Magnification and Minification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kumimoji="0" lang="en-US" altLang="ja-JP" smtClean="0"/>
              <a:t>Example:</a:t>
            </a:r>
          </a:p>
          <a:p>
            <a:pPr eaLnBrk="1" hangingPunct="1"/>
            <a:endParaRPr lang="en-US" altLang="ja-JP" sz="2400" smtClean="0">
              <a:latin typeface="Courier New" pitchFamily="49" charset="0"/>
            </a:endParaRPr>
          </a:p>
        </p:txBody>
      </p:sp>
      <p:grpSp>
        <p:nvGrpSpPr>
          <p:cNvPr id="47108" name="Group 4"/>
          <p:cNvGrpSpPr>
            <a:grpSpLocks/>
          </p:cNvGrpSpPr>
          <p:nvPr/>
        </p:nvGrpSpPr>
        <p:grpSpPr bwMode="auto">
          <a:xfrm>
            <a:off x="742950" y="3094038"/>
            <a:ext cx="7659688" cy="2743200"/>
            <a:chOff x="468" y="2208"/>
            <a:chExt cx="4825" cy="1728"/>
          </a:xfrm>
        </p:grpSpPr>
        <p:sp>
          <p:nvSpPr>
            <p:cNvPr id="47109" name="Rectangle 5"/>
            <p:cNvSpPr>
              <a:spLocks noChangeArrowheads="1"/>
            </p:cNvSpPr>
            <p:nvPr/>
          </p:nvSpPr>
          <p:spPr bwMode="auto">
            <a:xfrm>
              <a:off x="636" y="2784"/>
              <a:ext cx="144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kumimoji="0" lang="ja-JP" altLang="ja-JP" sz="2400">
                <a:latin typeface="Times New Roman" pitchFamily="18" charset="0"/>
              </a:endParaRPr>
            </a:p>
          </p:txBody>
        </p:sp>
        <p:grpSp>
          <p:nvGrpSpPr>
            <p:cNvPr id="47110" name="Group 6"/>
            <p:cNvGrpSpPr>
              <a:grpSpLocks/>
            </p:cNvGrpSpPr>
            <p:nvPr/>
          </p:nvGrpSpPr>
          <p:grpSpPr bwMode="auto">
            <a:xfrm>
              <a:off x="1438" y="2208"/>
              <a:ext cx="1152" cy="1152"/>
              <a:chOff x="1438" y="2208"/>
              <a:chExt cx="1152" cy="1152"/>
            </a:xfrm>
          </p:grpSpPr>
          <p:sp>
            <p:nvSpPr>
              <p:cNvPr id="47156" name="Rectangle 7"/>
              <p:cNvSpPr>
                <a:spLocks noChangeArrowheads="1"/>
              </p:cNvSpPr>
              <p:nvPr/>
            </p:nvSpPr>
            <p:spPr bwMode="auto">
              <a:xfrm>
                <a:off x="1442" y="2212"/>
                <a:ext cx="1144" cy="114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57" name="Line 8"/>
              <p:cNvSpPr>
                <a:spLocks noChangeShapeType="1"/>
              </p:cNvSpPr>
              <p:nvPr/>
            </p:nvSpPr>
            <p:spPr bwMode="auto">
              <a:xfrm>
                <a:off x="1438" y="2640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58" name="Line 9"/>
              <p:cNvSpPr>
                <a:spLocks noChangeShapeType="1"/>
              </p:cNvSpPr>
              <p:nvPr/>
            </p:nvSpPr>
            <p:spPr bwMode="auto">
              <a:xfrm>
                <a:off x="1870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59" name="Line 10"/>
              <p:cNvSpPr>
                <a:spLocks noChangeShapeType="1"/>
              </p:cNvSpPr>
              <p:nvPr/>
            </p:nvSpPr>
            <p:spPr bwMode="auto">
              <a:xfrm>
                <a:off x="1582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60" name="Line 11"/>
              <p:cNvSpPr>
                <a:spLocks noChangeShapeType="1"/>
              </p:cNvSpPr>
              <p:nvPr/>
            </p:nvSpPr>
            <p:spPr bwMode="auto">
              <a:xfrm>
                <a:off x="1726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61" name="Line 12"/>
              <p:cNvSpPr>
                <a:spLocks noChangeShapeType="1"/>
              </p:cNvSpPr>
              <p:nvPr/>
            </p:nvSpPr>
            <p:spPr bwMode="auto">
              <a:xfrm>
                <a:off x="2014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62" name="Line 13"/>
              <p:cNvSpPr>
                <a:spLocks noChangeShapeType="1"/>
              </p:cNvSpPr>
              <p:nvPr/>
            </p:nvSpPr>
            <p:spPr bwMode="auto">
              <a:xfrm>
                <a:off x="2158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63" name="Line 14"/>
              <p:cNvSpPr>
                <a:spLocks noChangeShapeType="1"/>
              </p:cNvSpPr>
              <p:nvPr/>
            </p:nvSpPr>
            <p:spPr bwMode="auto">
              <a:xfrm>
                <a:off x="1438" y="2496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64" name="Line 15"/>
              <p:cNvSpPr>
                <a:spLocks noChangeShapeType="1"/>
              </p:cNvSpPr>
              <p:nvPr/>
            </p:nvSpPr>
            <p:spPr bwMode="auto">
              <a:xfrm>
                <a:off x="1438" y="2352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65" name="Line 16"/>
              <p:cNvSpPr>
                <a:spLocks noChangeShapeType="1"/>
              </p:cNvSpPr>
              <p:nvPr/>
            </p:nvSpPr>
            <p:spPr bwMode="auto">
              <a:xfrm>
                <a:off x="1438" y="2784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66" name="Line 17"/>
              <p:cNvSpPr>
                <a:spLocks noChangeShapeType="1"/>
              </p:cNvSpPr>
              <p:nvPr/>
            </p:nvSpPr>
            <p:spPr bwMode="auto">
              <a:xfrm>
                <a:off x="1438" y="2928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67" name="Line 18"/>
              <p:cNvSpPr>
                <a:spLocks noChangeShapeType="1"/>
              </p:cNvSpPr>
              <p:nvPr/>
            </p:nvSpPr>
            <p:spPr bwMode="auto">
              <a:xfrm>
                <a:off x="2302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68" name="Line 19"/>
              <p:cNvSpPr>
                <a:spLocks noChangeShapeType="1"/>
              </p:cNvSpPr>
              <p:nvPr/>
            </p:nvSpPr>
            <p:spPr bwMode="auto">
              <a:xfrm>
                <a:off x="2446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69" name="Line 20"/>
              <p:cNvSpPr>
                <a:spLocks noChangeShapeType="1"/>
              </p:cNvSpPr>
              <p:nvPr/>
            </p:nvSpPr>
            <p:spPr bwMode="auto">
              <a:xfrm>
                <a:off x="1438" y="3072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70" name="Line 21"/>
              <p:cNvSpPr>
                <a:spLocks noChangeShapeType="1"/>
              </p:cNvSpPr>
              <p:nvPr/>
            </p:nvSpPr>
            <p:spPr bwMode="auto">
              <a:xfrm>
                <a:off x="1438" y="3216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7111" name="Group 22"/>
            <p:cNvGrpSpPr>
              <a:grpSpLocks/>
            </p:cNvGrpSpPr>
            <p:nvPr/>
          </p:nvGrpSpPr>
          <p:grpSpPr bwMode="auto">
            <a:xfrm>
              <a:off x="631" y="2784"/>
              <a:ext cx="288" cy="288"/>
              <a:chOff x="631" y="2784"/>
              <a:chExt cx="288" cy="288"/>
            </a:xfrm>
          </p:grpSpPr>
          <p:sp>
            <p:nvSpPr>
              <p:cNvPr id="47150" name="Line 23"/>
              <p:cNvSpPr>
                <a:spLocks noChangeShapeType="1"/>
              </p:cNvSpPr>
              <p:nvPr/>
            </p:nvSpPr>
            <p:spPr bwMode="auto">
              <a:xfrm>
                <a:off x="775" y="2784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51" name="Line 24"/>
              <p:cNvSpPr>
                <a:spLocks noChangeShapeType="1"/>
              </p:cNvSpPr>
              <p:nvPr/>
            </p:nvSpPr>
            <p:spPr bwMode="auto">
              <a:xfrm>
                <a:off x="631" y="2784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52" name="Line 25"/>
              <p:cNvSpPr>
                <a:spLocks noChangeShapeType="1"/>
              </p:cNvSpPr>
              <p:nvPr/>
            </p:nvSpPr>
            <p:spPr bwMode="auto">
              <a:xfrm>
                <a:off x="919" y="2784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53" name="Line 26"/>
              <p:cNvSpPr>
                <a:spLocks noChangeShapeType="1"/>
              </p:cNvSpPr>
              <p:nvPr/>
            </p:nvSpPr>
            <p:spPr bwMode="auto">
              <a:xfrm flipH="1">
                <a:off x="631" y="2784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54" name="Line 27"/>
              <p:cNvSpPr>
                <a:spLocks noChangeShapeType="1"/>
              </p:cNvSpPr>
              <p:nvPr/>
            </p:nvSpPr>
            <p:spPr bwMode="auto">
              <a:xfrm flipH="1">
                <a:off x="631" y="2928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55" name="Line 28"/>
              <p:cNvSpPr>
                <a:spLocks noChangeShapeType="1"/>
              </p:cNvSpPr>
              <p:nvPr/>
            </p:nvSpPr>
            <p:spPr bwMode="auto">
              <a:xfrm flipH="1">
                <a:off x="631" y="3072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7112" name="Group 29"/>
            <p:cNvGrpSpPr>
              <a:grpSpLocks/>
            </p:cNvGrpSpPr>
            <p:nvPr/>
          </p:nvGrpSpPr>
          <p:grpSpPr bwMode="auto">
            <a:xfrm>
              <a:off x="3262" y="2208"/>
              <a:ext cx="1152" cy="1152"/>
              <a:chOff x="3262" y="2208"/>
              <a:chExt cx="1152" cy="1152"/>
            </a:xfrm>
          </p:grpSpPr>
          <p:sp>
            <p:nvSpPr>
              <p:cNvPr id="47135" name="Rectangle 30"/>
              <p:cNvSpPr>
                <a:spLocks noChangeArrowheads="1"/>
              </p:cNvSpPr>
              <p:nvPr/>
            </p:nvSpPr>
            <p:spPr bwMode="auto">
              <a:xfrm>
                <a:off x="3266" y="2212"/>
                <a:ext cx="1144" cy="114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36" name="Line 31"/>
              <p:cNvSpPr>
                <a:spLocks noChangeShapeType="1"/>
              </p:cNvSpPr>
              <p:nvPr/>
            </p:nvSpPr>
            <p:spPr bwMode="auto">
              <a:xfrm>
                <a:off x="3262" y="2640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37" name="Line 32"/>
              <p:cNvSpPr>
                <a:spLocks noChangeShapeType="1"/>
              </p:cNvSpPr>
              <p:nvPr/>
            </p:nvSpPr>
            <p:spPr bwMode="auto">
              <a:xfrm>
                <a:off x="3694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38" name="Line 33"/>
              <p:cNvSpPr>
                <a:spLocks noChangeShapeType="1"/>
              </p:cNvSpPr>
              <p:nvPr/>
            </p:nvSpPr>
            <p:spPr bwMode="auto">
              <a:xfrm>
                <a:off x="3406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39" name="Line 34"/>
              <p:cNvSpPr>
                <a:spLocks noChangeShapeType="1"/>
              </p:cNvSpPr>
              <p:nvPr/>
            </p:nvSpPr>
            <p:spPr bwMode="auto">
              <a:xfrm>
                <a:off x="3550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40" name="Line 35"/>
              <p:cNvSpPr>
                <a:spLocks noChangeShapeType="1"/>
              </p:cNvSpPr>
              <p:nvPr/>
            </p:nvSpPr>
            <p:spPr bwMode="auto">
              <a:xfrm>
                <a:off x="3838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41" name="Line 36"/>
              <p:cNvSpPr>
                <a:spLocks noChangeShapeType="1"/>
              </p:cNvSpPr>
              <p:nvPr/>
            </p:nvSpPr>
            <p:spPr bwMode="auto">
              <a:xfrm>
                <a:off x="3982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42" name="Line 37"/>
              <p:cNvSpPr>
                <a:spLocks noChangeShapeType="1"/>
              </p:cNvSpPr>
              <p:nvPr/>
            </p:nvSpPr>
            <p:spPr bwMode="auto">
              <a:xfrm>
                <a:off x="3262" y="2496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43" name="Line 38"/>
              <p:cNvSpPr>
                <a:spLocks noChangeShapeType="1"/>
              </p:cNvSpPr>
              <p:nvPr/>
            </p:nvSpPr>
            <p:spPr bwMode="auto">
              <a:xfrm>
                <a:off x="3262" y="2352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44" name="Line 39"/>
              <p:cNvSpPr>
                <a:spLocks noChangeShapeType="1"/>
              </p:cNvSpPr>
              <p:nvPr/>
            </p:nvSpPr>
            <p:spPr bwMode="auto">
              <a:xfrm>
                <a:off x="3262" y="2784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45" name="Line 40"/>
              <p:cNvSpPr>
                <a:spLocks noChangeShapeType="1"/>
              </p:cNvSpPr>
              <p:nvPr/>
            </p:nvSpPr>
            <p:spPr bwMode="auto">
              <a:xfrm>
                <a:off x="3262" y="2928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46" name="Line 41"/>
              <p:cNvSpPr>
                <a:spLocks noChangeShapeType="1"/>
              </p:cNvSpPr>
              <p:nvPr/>
            </p:nvSpPr>
            <p:spPr bwMode="auto">
              <a:xfrm>
                <a:off x="4126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47" name="Line 42"/>
              <p:cNvSpPr>
                <a:spLocks noChangeShapeType="1"/>
              </p:cNvSpPr>
              <p:nvPr/>
            </p:nvSpPr>
            <p:spPr bwMode="auto">
              <a:xfrm>
                <a:off x="4270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48" name="Line 43"/>
              <p:cNvSpPr>
                <a:spLocks noChangeShapeType="1"/>
              </p:cNvSpPr>
              <p:nvPr/>
            </p:nvSpPr>
            <p:spPr bwMode="auto">
              <a:xfrm>
                <a:off x="3262" y="3072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49" name="Line 44"/>
              <p:cNvSpPr>
                <a:spLocks noChangeShapeType="1"/>
              </p:cNvSpPr>
              <p:nvPr/>
            </p:nvSpPr>
            <p:spPr bwMode="auto">
              <a:xfrm>
                <a:off x="3262" y="3216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7113" name="Group 45"/>
            <p:cNvGrpSpPr>
              <a:grpSpLocks/>
            </p:cNvGrpSpPr>
            <p:nvPr/>
          </p:nvGrpSpPr>
          <p:grpSpPr bwMode="auto">
            <a:xfrm>
              <a:off x="4824" y="2640"/>
              <a:ext cx="288" cy="288"/>
              <a:chOff x="4824" y="2640"/>
              <a:chExt cx="288" cy="288"/>
            </a:xfrm>
          </p:grpSpPr>
          <p:sp>
            <p:nvSpPr>
              <p:cNvPr id="47129" name="Line 46"/>
              <p:cNvSpPr>
                <a:spLocks noChangeShapeType="1"/>
              </p:cNvSpPr>
              <p:nvPr/>
            </p:nvSpPr>
            <p:spPr bwMode="auto">
              <a:xfrm>
                <a:off x="4968" y="2640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30" name="Line 47"/>
              <p:cNvSpPr>
                <a:spLocks noChangeShapeType="1"/>
              </p:cNvSpPr>
              <p:nvPr/>
            </p:nvSpPr>
            <p:spPr bwMode="auto">
              <a:xfrm>
                <a:off x="4824" y="2640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31" name="Line 48"/>
              <p:cNvSpPr>
                <a:spLocks noChangeShapeType="1"/>
              </p:cNvSpPr>
              <p:nvPr/>
            </p:nvSpPr>
            <p:spPr bwMode="auto">
              <a:xfrm>
                <a:off x="5112" y="2640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32" name="Line 49"/>
              <p:cNvSpPr>
                <a:spLocks noChangeShapeType="1"/>
              </p:cNvSpPr>
              <p:nvPr/>
            </p:nvSpPr>
            <p:spPr bwMode="auto">
              <a:xfrm flipH="1">
                <a:off x="4824" y="2640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33" name="Line 50"/>
              <p:cNvSpPr>
                <a:spLocks noChangeShapeType="1"/>
              </p:cNvSpPr>
              <p:nvPr/>
            </p:nvSpPr>
            <p:spPr bwMode="auto">
              <a:xfrm flipH="1">
                <a:off x="4824" y="2784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134" name="Line 51"/>
              <p:cNvSpPr>
                <a:spLocks noChangeShapeType="1"/>
              </p:cNvSpPr>
              <p:nvPr/>
            </p:nvSpPr>
            <p:spPr bwMode="auto">
              <a:xfrm flipH="1">
                <a:off x="4824" y="2928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47114" name="Rectangle 52"/>
            <p:cNvSpPr>
              <a:spLocks noChangeArrowheads="1"/>
            </p:cNvSpPr>
            <p:nvPr/>
          </p:nvSpPr>
          <p:spPr bwMode="auto">
            <a:xfrm>
              <a:off x="468" y="3456"/>
              <a:ext cx="6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kumimoji="0" lang="en-US" altLang="ja-JP" sz="2000">
                  <a:latin typeface="Times New Roman" pitchFamily="18" charset="0"/>
                </a:rPr>
                <a:t>Texture</a:t>
              </a:r>
            </a:p>
          </p:txBody>
        </p:sp>
        <p:sp>
          <p:nvSpPr>
            <p:cNvPr id="47115" name="Rectangle 53"/>
            <p:cNvSpPr>
              <a:spLocks noChangeArrowheads="1"/>
            </p:cNvSpPr>
            <p:nvPr/>
          </p:nvSpPr>
          <p:spPr bwMode="auto">
            <a:xfrm>
              <a:off x="1690" y="3456"/>
              <a:ext cx="6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kumimoji="0" lang="en-US" altLang="ja-JP" sz="2000">
                  <a:latin typeface="Times New Roman" pitchFamily="18" charset="0"/>
                </a:rPr>
                <a:t>Polygon</a:t>
              </a:r>
            </a:p>
          </p:txBody>
        </p:sp>
        <p:sp>
          <p:nvSpPr>
            <p:cNvPr id="47116" name="Rectangle 54"/>
            <p:cNvSpPr>
              <a:spLocks noChangeArrowheads="1"/>
            </p:cNvSpPr>
            <p:nvPr/>
          </p:nvSpPr>
          <p:spPr bwMode="auto">
            <a:xfrm>
              <a:off x="812" y="3686"/>
              <a:ext cx="102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kumimoji="0" lang="en-US" altLang="ja-JP" sz="2000">
                  <a:latin typeface="Times New Roman" pitchFamily="18" charset="0"/>
                </a:rPr>
                <a:t>Magnification</a:t>
              </a:r>
            </a:p>
          </p:txBody>
        </p:sp>
        <p:sp>
          <p:nvSpPr>
            <p:cNvPr id="47117" name="Rectangle 55"/>
            <p:cNvSpPr>
              <a:spLocks noChangeArrowheads="1"/>
            </p:cNvSpPr>
            <p:nvPr/>
          </p:nvSpPr>
          <p:spPr bwMode="auto">
            <a:xfrm>
              <a:off x="4028" y="3686"/>
              <a:ext cx="91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kumimoji="0" lang="en-US" altLang="ja-JP" sz="2000">
                  <a:latin typeface="Times New Roman" pitchFamily="18" charset="0"/>
                </a:rPr>
                <a:t>Minification</a:t>
              </a:r>
            </a:p>
          </p:txBody>
        </p:sp>
        <p:sp>
          <p:nvSpPr>
            <p:cNvPr id="47118" name="Rectangle 56"/>
            <p:cNvSpPr>
              <a:spLocks noChangeArrowheads="1"/>
            </p:cNvSpPr>
            <p:nvPr/>
          </p:nvSpPr>
          <p:spPr bwMode="auto">
            <a:xfrm>
              <a:off x="3406" y="2352"/>
              <a:ext cx="288" cy="2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119" name="Rectangle 57"/>
            <p:cNvSpPr>
              <a:spLocks noChangeArrowheads="1"/>
            </p:cNvSpPr>
            <p:nvPr/>
          </p:nvSpPr>
          <p:spPr bwMode="auto">
            <a:xfrm>
              <a:off x="4644" y="3456"/>
              <a:ext cx="6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kumimoji="0" lang="en-US" altLang="ja-JP" sz="2000">
                  <a:latin typeface="Times New Roman" pitchFamily="18" charset="0"/>
                </a:rPr>
                <a:t>Polygon</a:t>
              </a:r>
            </a:p>
          </p:txBody>
        </p:sp>
        <p:sp>
          <p:nvSpPr>
            <p:cNvPr id="47120" name="Rectangle 58"/>
            <p:cNvSpPr>
              <a:spLocks noChangeArrowheads="1"/>
            </p:cNvSpPr>
            <p:nvPr/>
          </p:nvSpPr>
          <p:spPr bwMode="auto">
            <a:xfrm>
              <a:off x="3531" y="3456"/>
              <a:ext cx="6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kumimoji="0" lang="en-US" altLang="ja-JP" sz="2000">
                  <a:latin typeface="Times New Roman" pitchFamily="18" charset="0"/>
                </a:rPr>
                <a:t>Texture</a:t>
              </a:r>
            </a:p>
          </p:txBody>
        </p:sp>
        <p:sp>
          <p:nvSpPr>
            <p:cNvPr id="47121" name="Line 59"/>
            <p:cNvSpPr>
              <a:spLocks noChangeShapeType="1"/>
            </p:cNvSpPr>
            <p:nvPr/>
          </p:nvSpPr>
          <p:spPr bwMode="auto">
            <a:xfrm flipV="1">
              <a:off x="622" y="2208"/>
              <a:ext cx="816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122" name="Line 60"/>
            <p:cNvSpPr>
              <a:spLocks noChangeShapeType="1"/>
            </p:cNvSpPr>
            <p:nvPr/>
          </p:nvSpPr>
          <p:spPr bwMode="auto">
            <a:xfrm flipV="1">
              <a:off x="766" y="2208"/>
              <a:ext cx="1248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123" name="Line 61"/>
            <p:cNvSpPr>
              <a:spLocks noChangeShapeType="1"/>
            </p:cNvSpPr>
            <p:nvPr/>
          </p:nvSpPr>
          <p:spPr bwMode="auto">
            <a:xfrm flipV="1">
              <a:off x="622" y="2784"/>
              <a:ext cx="81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124" name="Line 62"/>
            <p:cNvSpPr>
              <a:spLocks noChangeShapeType="1"/>
            </p:cNvSpPr>
            <p:nvPr/>
          </p:nvSpPr>
          <p:spPr bwMode="auto">
            <a:xfrm flipV="1">
              <a:off x="814" y="2784"/>
              <a:ext cx="120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125" name="Line 63"/>
            <p:cNvSpPr>
              <a:spLocks noChangeShapeType="1"/>
            </p:cNvSpPr>
            <p:nvPr/>
          </p:nvSpPr>
          <p:spPr bwMode="auto">
            <a:xfrm>
              <a:off x="3694" y="2352"/>
              <a:ext cx="1296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126" name="Line 64"/>
            <p:cNvSpPr>
              <a:spLocks noChangeShapeType="1"/>
            </p:cNvSpPr>
            <p:nvPr/>
          </p:nvSpPr>
          <p:spPr bwMode="auto">
            <a:xfrm>
              <a:off x="3694" y="2640"/>
              <a:ext cx="129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127" name="Line 65"/>
            <p:cNvSpPr>
              <a:spLocks noChangeShapeType="1"/>
            </p:cNvSpPr>
            <p:nvPr/>
          </p:nvSpPr>
          <p:spPr bwMode="auto">
            <a:xfrm>
              <a:off x="3406" y="2352"/>
              <a:ext cx="1440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128" name="Line 66"/>
            <p:cNvSpPr>
              <a:spLocks noChangeShapeType="1"/>
            </p:cNvSpPr>
            <p:nvPr/>
          </p:nvSpPr>
          <p:spPr bwMode="auto">
            <a:xfrm>
              <a:off x="3406" y="2640"/>
              <a:ext cx="1392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42</a:t>
            </a:fld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Sampling Texture Maps</a:t>
            </a:r>
          </a:p>
        </p:txBody>
      </p:sp>
      <p:pic>
        <p:nvPicPr>
          <p:cNvPr id="48131" name="Picture 3" descr="Lecture18_Page_03_Image_0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738" y="2054225"/>
            <a:ext cx="3590925" cy="3417888"/>
          </a:xfrm>
          <a:noFill/>
        </p:spPr>
      </p:pic>
      <p:pic>
        <p:nvPicPr>
          <p:cNvPr id="48132" name="Picture 4" descr="Lecture18_Page_03_Image_0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6013" y="2054225"/>
            <a:ext cx="3606800" cy="3419475"/>
          </a:xfrm>
          <a:noFill/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528763" y="5438775"/>
            <a:ext cx="2035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1"/>
              <a:t>over-sampling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5724525" y="5438775"/>
            <a:ext cx="221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1"/>
              <a:t>under-sampling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D14BC-1AC4-4840-80DD-F7D5D554C910}" type="slidenum">
              <a:rPr lang="en-US" altLang="ja-JP" smtClean="0"/>
              <a:pPr>
                <a:defRPr/>
              </a:pPr>
              <a:t>43</a:t>
            </a:fld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Over-sampling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6738" y="1752600"/>
            <a:ext cx="8001000" cy="1244600"/>
          </a:xfrm>
        </p:spPr>
        <p:txBody>
          <a:bodyPr/>
          <a:lstStyle/>
          <a:p>
            <a:pPr eaLnBrk="1" hangingPunct="1"/>
            <a:r>
              <a:rPr lang="en-US" altLang="ja-JP" sz="2600" smtClean="0"/>
              <a:t>indicative of aliasing</a:t>
            </a:r>
          </a:p>
          <a:p>
            <a:pPr lvl="1" eaLnBrk="1" hangingPunct="1"/>
            <a:r>
              <a:rPr lang="en-US" altLang="ja-JP" sz="2200" smtClean="0"/>
              <a:t>high-frequency details showing up in areas where we expect to see low frequencies</a:t>
            </a:r>
          </a:p>
        </p:txBody>
      </p:sp>
      <p:pic>
        <p:nvPicPr>
          <p:cNvPr id="49156" name="Picture 4" descr="Lecture18_Page_04_Image_0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2968625"/>
            <a:ext cx="3013075" cy="3124200"/>
          </a:xfrm>
          <a:noFill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F60BBE-94C9-47E6-A821-F682695BC6CE}" type="slidenum">
              <a:rPr lang="en-US" altLang="ja-JP" smtClean="0"/>
              <a:pPr>
                <a:defRPr/>
              </a:pPr>
              <a:t>44</a:t>
            </a:fld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Spatial Filtering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6738" y="1752600"/>
            <a:ext cx="8001000" cy="955675"/>
          </a:xfrm>
        </p:spPr>
        <p:txBody>
          <a:bodyPr/>
          <a:lstStyle/>
          <a:p>
            <a:pPr eaLnBrk="1" hangingPunct="1"/>
            <a:r>
              <a:rPr lang="en-US" altLang="ja-JP" sz="2600" i="1" smtClean="0"/>
              <a:t>prefilter</a:t>
            </a:r>
            <a:r>
              <a:rPr lang="en-US" altLang="ja-JP" sz="2600" smtClean="0"/>
              <a:t> the texture to remove the high frequencies that show up as artifacts</a:t>
            </a:r>
          </a:p>
        </p:txBody>
      </p:sp>
      <p:pic>
        <p:nvPicPr>
          <p:cNvPr id="50180" name="Picture 4" descr="Lecture18_Page_05_Image_0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590675"/>
            <a:ext cx="5749925" cy="4286250"/>
          </a:xfrm>
          <a:noFill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F60BBE-94C9-47E6-A821-F682695BC6CE}" type="slidenum">
              <a:rPr lang="en-US" altLang="ja-JP" smtClean="0"/>
              <a:pPr>
                <a:defRPr/>
              </a:pPr>
              <a:t>45</a:t>
            </a:fld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Changing Resolution</a:t>
            </a:r>
          </a:p>
        </p:txBody>
      </p:sp>
      <p:grpSp>
        <p:nvGrpSpPr>
          <p:cNvPr id="51203" name="Group 3"/>
          <p:cNvGrpSpPr>
            <a:grpSpLocks/>
          </p:cNvGrpSpPr>
          <p:nvPr/>
        </p:nvGrpSpPr>
        <p:grpSpPr bwMode="auto">
          <a:xfrm>
            <a:off x="1258888" y="2925763"/>
            <a:ext cx="1655762" cy="1654175"/>
            <a:chOff x="1066" y="1843"/>
            <a:chExt cx="1043" cy="1042"/>
          </a:xfrm>
        </p:grpSpPr>
        <p:sp>
          <p:nvSpPr>
            <p:cNvPr id="51255" name="Oval 4"/>
            <p:cNvSpPr>
              <a:spLocks noChangeArrowheads="1"/>
            </p:cNvSpPr>
            <p:nvPr/>
          </p:nvSpPr>
          <p:spPr bwMode="auto">
            <a:xfrm>
              <a:off x="1066" y="1843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56" name="Oval 5"/>
            <p:cNvSpPr>
              <a:spLocks noChangeArrowheads="1"/>
            </p:cNvSpPr>
            <p:nvPr/>
          </p:nvSpPr>
          <p:spPr bwMode="auto">
            <a:xfrm>
              <a:off x="1338" y="1843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57" name="Oval 6"/>
            <p:cNvSpPr>
              <a:spLocks noChangeArrowheads="1"/>
            </p:cNvSpPr>
            <p:nvPr/>
          </p:nvSpPr>
          <p:spPr bwMode="auto">
            <a:xfrm>
              <a:off x="1066" y="2115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58" name="Oval 7"/>
            <p:cNvSpPr>
              <a:spLocks noChangeArrowheads="1"/>
            </p:cNvSpPr>
            <p:nvPr/>
          </p:nvSpPr>
          <p:spPr bwMode="auto">
            <a:xfrm>
              <a:off x="1338" y="2115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59" name="Oval 8"/>
            <p:cNvSpPr>
              <a:spLocks noChangeArrowheads="1"/>
            </p:cNvSpPr>
            <p:nvPr/>
          </p:nvSpPr>
          <p:spPr bwMode="auto">
            <a:xfrm>
              <a:off x="1610" y="1843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60" name="Oval 9"/>
            <p:cNvSpPr>
              <a:spLocks noChangeArrowheads="1"/>
            </p:cNvSpPr>
            <p:nvPr/>
          </p:nvSpPr>
          <p:spPr bwMode="auto">
            <a:xfrm>
              <a:off x="1882" y="1843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61" name="Oval 10"/>
            <p:cNvSpPr>
              <a:spLocks noChangeArrowheads="1"/>
            </p:cNvSpPr>
            <p:nvPr/>
          </p:nvSpPr>
          <p:spPr bwMode="auto">
            <a:xfrm>
              <a:off x="1610" y="2115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62" name="Oval 11"/>
            <p:cNvSpPr>
              <a:spLocks noChangeArrowheads="1"/>
            </p:cNvSpPr>
            <p:nvPr/>
          </p:nvSpPr>
          <p:spPr bwMode="auto">
            <a:xfrm>
              <a:off x="1882" y="2115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63" name="Oval 12"/>
            <p:cNvSpPr>
              <a:spLocks noChangeArrowheads="1"/>
            </p:cNvSpPr>
            <p:nvPr/>
          </p:nvSpPr>
          <p:spPr bwMode="auto">
            <a:xfrm>
              <a:off x="1066" y="2387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64" name="Oval 13"/>
            <p:cNvSpPr>
              <a:spLocks noChangeArrowheads="1"/>
            </p:cNvSpPr>
            <p:nvPr/>
          </p:nvSpPr>
          <p:spPr bwMode="auto">
            <a:xfrm>
              <a:off x="1338" y="2387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65" name="Oval 14"/>
            <p:cNvSpPr>
              <a:spLocks noChangeArrowheads="1"/>
            </p:cNvSpPr>
            <p:nvPr/>
          </p:nvSpPr>
          <p:spPr bwMode="auto">
            <a:xfrm>
              <a:off x="1066" y="2659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66" name="Oval 15"/>
            <p:cNvSpPr>
              <a:spLocks noChangeArrowheads="1"/>
            </p:cNvSpPr>
            <p:nvPr/>
          </p:nvSpPr>
          <p:spPr bwMode="auto">
            <a:xfrm>
              <a:off x="1338" y="2659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67" name="Oval 16"/>
            <p:cNvSpPr>
              <a:spLocks noChangeArrowheads="1"/>
            </p:cNvSpPr>
            <p:nvPr/>
          </p:nvSpPr>
          <p:spPr bwMode="auto">
            <a:xfrm>
              <a:off x="1610" y="2387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68" name="Oval 17"/>
            <p:cNvSpPr>
              <a:spLocks noChangeArrowheads="1"/>
            </p:cNvSpPr>
            <p:nvPr/>
          </p:nvSpPr>
          <p:spPr bwMode="auto">
            <a:xfrm>
              <a:off x="1882" y="2387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69" name="Oval 18"/>
            <p:cNvSpPr>
              <a:spLocks noChangeArrowheads="1"/>
            </p:cNvSpPr>
            <p:nvPr/>
          </p:nvSpPr>
          <p:spPr bwMode="auto">
            <a:xfrm>
              <a:off x="1610" y="2659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70" name="Oval 19"/>
            <p:cNvSpPr>
              <a:spLocks noChangeArrowheads="1"/>
            </p:cNvSpPr>
            <p:nvPr/>
          </p:nvSpPr>
          <p:spPr bwMode="auto">
            <a:xfrm>
              <a:off x="1882" y="2659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51204" name="AutoShape 20"/>
          <p:cNvSpPr>
            <a:spLocks noChangeArrowheads="1"/>
          </p:cNvSpPr>
          <p:nvPr/>
        </p:nvSpPr>
        <p:spPr bwMode="auto">
          <a:xfrm>
            <a:off x="3995738" y="3500438"/>
            <a:ext cx="1079500" cy="504825"/>
          </a:xfrm>
          <a:prstGeom prst="rightArrow">
            <a:avLst>
              <a:gd name="adj1" fmla="val 50000"/>
              <a:gd name="adj2" fmla="val 53459"/>
            </a:avLst>
          </a:prstGeom>
          <a:noFill/>
          <a:ln w="762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51205" name="Group 21"/>
          <p:cNvGrpSpPr>
            <a:grpSpLocks/>
          </p:cNvGrpSpPr>
          <p:nvPr/>
        </p:nvGrpSpPr>
        <p:grpSpPr bwMode="auto">
          <a:xfrm>
            <a:off x="6013450" y="2276475"/>
            <a:ext cx="2951163" cy="2952750"/>
            <a:chOff x="3470" y="1434"/>
            <a:chExt cx="1859" cy="1860"/>
          </a:xfrm>
        </p:grpSpPr>
        <p:sp>
          <p:nvSpPr>
            <p:cNvPr id="51206" name="Oval 22"/>
            <p:cNvSpPr>
              <a:spLocks noChangeArrowheads="1"/>
            </p:cNvSpPr>
            <p:nvPr/>
          </p:nvSpPr>
          <p:spPr bwMode="auto">
            <a:xfrm>
              <a:off x="4014" y="1978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07" name="Oval 23"/>
            <p:cNvSpPr>
              <a:spLocks noChangeArrowheads="1"/>
            </p:cNvSpPr>
            <p:nvPr/>
          </p:nvSpPr>
          <p:spPr bwMode="auto">
            <a:xfrm>
              <a:off x="4558" y="1978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08" name="Oval 24"/>
            <p:cNvSpPr>
              <a:spLocks noChangeArrowheads="1"/>
            </p:cNvSpPr>
            <p:nvPr/>
          </p:nvSpPr>
          <p:spPr bwMode="auto">
            <a:xfrm>
              <a:off x="4014" y="2522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09" name="Oval 25"/>
            <p:cNvSpPr>
              <a:spLocks noChangeArrowheads="1"/>
            </p:cNvSpPr>
            <p:nvPr/>
          </p:nvSpPr>
          <p:spPr bwMode="auto">
            <a:xfrm>
              <a:off x="4558" y="2522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10" name="Oval 26"/>
            <p:cNvSpPr>
              <a:spLocks noChangeArrowheads="1"/>
            </p:cNvSpPr>
            <p:nvPr/>
          </p:nvSpPr>
          <p:spPr bwMode="auto">
            <a:xfrm>
              <a:off x="4286" y="2251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469900" indent="-469900"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altLang="ja-JP" sz="3000" b="1"/>
                <a:t>?</a:t>
              </a:r>
            </a:p>
          </p:txBody>
        </p:sp>
        <p:sp>
          <p:nvSpPr>
            <p:cNvPr id="51211" name="Oval 27"/>
            <p:cNvSpPr>
              <a:spLocks noChangeArrowheads="1"/>
            </p:cNvSpPr>
            <p:nvPr/>
          </p:nvSpPr>
          <p:spPr bwMode="auto">
            <a:xfrm>
              <a:off x="3470" y="1979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12" name="Oval 28"/>
            <p:cNvSpPr>
              <a:spLocks noChangeArrowheads="1"/>
            </p:cNvSpPr>
            <p:nvPr/>
          </p:nvSpPr>
          <p:spPr bwMode="auto">
            <a:xfrm>
              <a:off x="3470" y="2523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13" name="Oval 29"/>
            <p:cNvSpPr>
              <a:spLocks noChangeArrowheads="1"/>
            </p:cNvSpPr>
            <p:nvPr/>
          </p:nvSpPr>
          <p:spPr bwMode="auto">
            <a:xfrm>
              <a:off x="5102" y="1979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14" name="Oval 30"/>
            <p:cNvSpPr>
              <a:spLocks noChangeArrowheads="1"/>
            </p:cNvSpPr>
            <p:nvPr/>
          </p:nvSpPr>
          <p:spPr bwMode="auto">
            <a:xfrm>
              <a:off x="5102" y="2523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15" name="Oval 31"/>
            <p:cNvSpPr>
              <a:spLocks noChangeArrowheads="1"/>
            </p:cNvSpPr>
            <p:nvPr/>
          </p:nvSpPr>
          <p:spPr bwMode="auto">
            <a:xfrm>
              <a:off x="4014" y="3067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16" name="Oval 32"/>
            <p:cNvSpPr>
              <a:spLocks noChangeArrowheads="1"/>
            </p:cNvSpPr>
            <p:nvPr/>
          </p:nvSpPr>
          <p:spPr bwMode="auto">
            <a:xfrm>
              <a:off x="4558" y="3067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17" name="Oval 33"/>
            <p:cNvSpPr>
              <a:spLocks noChangeArrowheads="1"/>
            </p:cNvSpPr>
            <p:nvPr/>
          </p:nvSpPr>
          <p:spPr bwMode="auto">
            <a:xfrm>
              <a:off x="3470" y="3068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18" name="Oval 34"/>
            <p:cNvSpPr>
              <a:spLocks noChangeArrowheads="1"/>
            </p:cNvSpPr>
            <p:nvPr/>
          </p:nvSpPr>
          <p:spPr bwMode="auto">
            <a:xfrm>
              <a:off x="5102" y="3068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19" name="Oval 35"/>
            <p:cNvSpPr>
              <a:spLocks noChangeArrowheads="1"/>
            </p:cNvSpPr>
            <p:nvPr/>
          </p:nvSpPr>
          <p:spPr bwMode="auto">
            <a:xfrm>
              <a:off x="4014" y="1434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20" name="Oval 36"/>
            <p:cNvSpPr>
              <a:spLocks noChangeArrowheads="1"/>
            </p:cNvSpPr>
            <p:nvPr/>
          </p:nvSpPr>
          <p:spPr bwMode="auto">
            <a:xfrm>
              <a:off x="4558" y="1434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21" name="Oval 37"/>
            <p:cNvSpPr>
              <a:spLocks noChangeArrowheads="1"/>
            </p:cNvSpPr>
            <p:nvPr/>
          </p:nvSpPr>
          <p:spPr bwMode="auto">
            <a:xfrm>
              <a:off x="3470" y="1435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22" name="Oval 38"/>
            <p:cNvSpPr>
              <a:spLocks noChangeArrowheads="1"/>
            </p:cNvSpPr>
            <p:nvPr/>
          </p:nvSpPr>
          <p:spPr bwMode="auto">
            <a:xfrm>
              <a:off x="5102" y="1435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23" name="Oval 39"/>
            <p:cNvSpPr>
              <a:spLocks noChangeArrowheads="1"/>
            </p:cNvSpPr>
            <p:nvPr/>
          </p:nvSpPr>
          <p:spPr bwMode="auto">
            <a:xfrm>
              <a:off x="3470" y="1706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24" name="Oval 40"/>
            <p:cNvSpPr>
              <a:spLocks noChangeArrowheads="1"/>
            </p:cNvSpPr>
            <p:nvPr/>
          </p:nvSpPr>
          <p:spPr bwMode="auto">
            <a:xfrm>
              <a:off x="3470" y="2250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25" name="Oval 41"/>
            <p:cNvSpPr>
              <a:spLocks noChangeArrowheads="1"/>
            </p:cNvSpPr>
            <p:nvPr/>
          </p:nvSpPr>
          <p:spPr bwMode="auto">
            <a:xfrm>
              <a:off x="3470" y="2795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26" name="Oval 42"/>
            <p:cNvSpPr>
              <a:spLocks noChangeArrowheads="1"/>
            </p:cNvSpPr>
            <p:nvPr/>
          </p:nvSpPr>
          <p:spPr bwMode="auto">
            <a:xfrm>
              <a:off x="4014" y="1706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27" name="Oval 43"/>
            <p:cNvSpPr>
              <a:spLocks noChangeArrowheads="1"/>
            </p:cNvSpPr>
            <p:nvPr/>
          </p:nvSpPr>
          <p:spPr bwMode="auto">
            <a:xfrm>
              <a:off x="4014" y="2250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28" name="Oval 44"/>
            <p:cNvSpPr>
              <a:spLocks noChangeArrowheads="1"/>
            </p:cNvSpPr>
            <p:nvPr/>
          </p:nvSpPr>
          <p:spPr bwMode="auto">
            <a:xfrm>
              <a:off x="4014" y="2795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29" name="Oval 45"/>
            <p:cNvSpPr>
              <a:spLocks noChangeArrowheads="1"/>
            </p:cNvSpPr>
            <p:nvPr/>
          </p:nvSpPr>
          <p:spPr bwMode="auto">
            <a:xfrm>
              <a:off x="4558" y="1706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30" name="Oval 46"/>
            <p:cNvSpPr>
              <a:spLocks noChangeArrowheads="1"/>
            </p:cNvSpPr>
            <p:nvPr/>
          </p:nvSpPr>
          <p:spPr bwMode="auto">
            <a:xfrm>
              <a:off x="4558" y="2250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31" name="Oval 47"/>
            <p:cNvSpPr>
              <a:spLocks noChangeArrowheads="1"/>
            </p:cNvSpPr>
            <p:nvPr/>
          </p:nvSpPr>
          <p:spPr bwMode="auto">
            <a:xfrm>
              <a:off x="4558" y="2795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32" name="Oval 48"/>
            <p:cNvSpPr>
              <a:spLocks noChangeArrowheads="1"/>
            </p:cNvSpPr>
            <p:nvPr/>
          </p:nvSpPr>
          <p:spPr bwMode="auto">
            <a:xfrm>
              <a:off x="5102" y="1706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33" name="Oval 49"/>
            <p:cNvSpPr>
              <a:spLocks noChangeArrowheads="1"/>
            </p:cNvSpPr>
            <p:nvPr/>
          </p:nvSpPr>
          <p:spPr bwMode="auto">
            <a:xfrm>
              <a:off x="5102" y="2250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34" name="Oval 50"/>
            <p:cNvSpPr>
              <a:spLocks noChangeArrowheads="1"/>
            </p:cNvSpPr>
            <p:nvPr/>
          </p:nvSpPr>
          <p:spPr bwMode="auto">
            <a:xfrm>
              <a:off x="5102" y="2795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35" name="Oval 51"/>
            <p:cNvSpPr>
              <a:spLocks noChangeArrowheads="1"/>
            </p:cNvSpPr>
            <p:nvPr/>
          </p:nvSpPr>
          <p:spPr bwMode="auto">
            <a:xfrm>
              <a:off x="3742" y="1978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36" name="Oval 52"/>
            <p:cNvSpPr>
              <a:spLocks noChangeArrowheads="1"/>
            </p:cNvSpPr>
            <p:nvPr/>
          </p:nvSpPr>
          <p:spPr bwMode="auto">
            <a:xfrm>
              <a:off x="3742" y="2522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37" name="Oval 53"/>
            <p:cNvSpPr>
              <a:spLocks noChangeArrowheads="1"/>
            </p:cNvSpPr>
            <p:nvPr/>
          </p:nvSpPr>
          <p:spPr bwMode="auto">
            <a:xfrm>
              <a:off x="3742" y="3067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38" name="Oval 54"/>
            <p:cNvSpPr>
              <a:spLocks noChangeArrowheads="1"/>
            </p:cNvSpPr>
            <p:nvPr/>
          </p:nvSpPr>
          <p:spPr bwMode="auto">
            <a:xfrm>
              <a:off x="3742" y="1434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39" name="Oval 55"/>
            <p:cNvSpPr>
              <a:spLocks noChangeArrowheads="1"/>
            </p:cNvSpPr>
            <p:nvPr/>
          </p:nvSpPr>
          <p:spPr bwMode="auto">
            <a:xfrm>
              <a:off x="3742" y="1705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40" name="Oval 56"/>
            <p:cNvSpPr>
              <a:spLocks noChangeArrowheads="1"/>
            </p:cNvSpPr>
            <p:nvPr/>
          </p:nvSpPr>
          <p:spPr bwMode="auto">
            <a:xfrm>
              <a:off x="3742" y="2249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41" name="Oval 57"/>
            <p:cNvSpPr>
              <a:spLocks noChangeArrowheads="1"/>
            </p:cNvSpPr>
            <p:nvPr/>
          </p:nvSpPr>
          <p:spPr bwMode="auto">
            <a:xfrm>
              <a:off x="3742" y="2794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42" name="Oval 58"/>
            <p:cNvSpPr>
              <a:spLocks noChangeArrowheads="1"/>
            </p:cNvSpPr>
            <p:nvPr/>
          </p:nvSpPr>
          <p:spPr bwMode="auto">
            <a:xfrm>
              <a:off x="4830" y="1978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43" name="Oval 59"/>
            <p:cNvSpPr>
              <a:spLocks noChangeArrowheads="1"/>
            </p:cNvSpPr>
            <p:nvPr/>
          </p:nvSpPr>
          <p:spPr bwMode="auto">
            <a:xfrm>
              <a:off x="4830" y="2522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44" name="Oval 60"/>
            <p:cNvSpPr>
              <a:spLocks noChangeArrowheads="1"/>
            </p:cNvSpPr>
            <p:nvPr/>
          </p:nvSpPr>
          <p:spPr bwMode="auto">
            <a:xfrm>
              <a:off x="4830" y="3067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45" name="Oval 61"/>
            <p:cNvSpPr>
              <a:spLocks noChangeArrowheads="1"/>
            </p:cNvSpPr>
            <p:nvPr/>
          </p:nvSpPr>
          <p:spPr bwMode="auto">
            <a:xfrm>
              <a:off x="4830" y="1434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46" name="Oval 62"/>
            <p:cNvSpPr>
              <a:spLocks noChangeArrowheads="1"/>
            </p:cNvSpPr>
            <p:nvPr/>
          </p:nvSpPr>
          <p:spPr bwMode="auto">
            <a:xfrm>
              <a:off x="4830" y="1705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47" name="Oval 63"/>
            <p:cNvSpPr>
              <a:spLocks noChangeArrowheads="1"/>
            </p:cNvSpPr>
            <p:nvPr/>
          </p:nvSpPr>
          <p:spPr bwMode="auto">
            <a:xfrm>
              <a:off x="4830" y="2249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48" name="Oval 64"/>
            <p:cNvSpPr>
              <a:spLocks noChangeArrowheads="1"/>
            </p:cNvSpPr>
            <p:nvPr/>
          </p:nvSpPr>
          <p:spPr bwMode="auto">
            <a:xfrm>
              <a:off x="4830" y="2794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49" name="Oval 65"/>
            <p:cNvSpPr>
              <a:spLocks noChangeArrowheads="1"/>
            </p:cNvSpPr>
            <p:nvPr/>
          </p:nvSpPr>
          <p:spPr bwMode="auto">
            <a:xfrm>
              <a:off x="4286" y="1978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50" name="Oval 66"/>
            <p:cNvSpPr>
              <a:spLocks noChangeArrowheads="1"/>
            </p:cNvSpPr>
            <p:nvPr/>
          </p:nvSpPr>
          <p:spPr bwMode="auto">
            <a:xfrm>
              <a:off x="4286" y="2522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51" name="Oval 67"/>
            <p:cNvSpPr>
              <a:spLocks noChangeArrowheads="1"/>
            </p:cNvSpPr>
            <p:nvPr/>
          </p:nvSpPr>
          <p:spPr bwMode="auto">
            <a:xfrm>
              <a:off x="4286" y="3067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52" name="Oval 68"/>
            <p:cNvSpPr>
              <a:spLocks noChangeArrowheads="1"/>
            </p:cNvSpPr>
            <p:nvPr/>
          </p:nvSpPr>
          <p:spPr bwMode="auto">
            <a:xfrm>
              <a:off x="4286" y="1434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53" name="Oval 69"/>
            <p:cNvSpPr>
              <a:spLocks noChangeArrowheads="1"/>
            </p:cNvSpPr>
            <p:nvPr/>
          </p:nvSpPr>
          <p:spPr bwMode="auto">
            <a:xfrm>
              <a:off x="4286" y="1705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254" name="Oval 70"/>
            <p:cNvSpPr>
              <a:spLocks noChangeArrowheads="1"/>
            </p:cNvSpPr>
            <p:nvPr/>
          </p:nvSpPr>
          <p:spPr bwMode="auto">
            <a:xfrm>
              <a:off x="4286" y="2794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46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Nearest Neighbor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 smtClean="0"/>
              <a:t>a.k.a.</a:t>
            </a:r>
            <a:br>
              <a:rPr lang="en-US" altLang="ja-JP" smtClean="0"/>
            </a:br>
            <a:r>
              <a:rPr lang="en-US" altLang="ja-JP" smtClean="0"/>
              <a:t>zero order interpolation</a:t>
            </a:r>
          </a:p>
          <a:p>
            <a:pPr eaLnBrk="1" hangingPunct="1"/>
            <a:r>
              <a:rPr lang="en-US" altLang="ja-JP" smtClean="0"/>
              <a:t>use 1 nearest neighbor</a:t>
            </a:r>
          </a:p>
        </p:txBody>
      </p:sp>
      <p:grpSp>
        <p:nvGrpSpPr>
          <p:cNvPr id="52228" name="Group 4"/>
          <p:cNvGrpSpPr>
            <a:grpSpLocks/>
          </p:cNvGrpSpPr>
          <p:nvPr/>
        </p:nvGrpSpPr>
        <p:grpSpPr bwMode="auto">
          <a:xfrm>
            <a:off x="6013450" y="2276475"/>
            <a:ext cx="2951163" cy="2952750"/>
            <a:chOff x="3788" y="1434"/>
            <a:chExt cx="1859" cy="1860"/>
          </a:xfrm>
        </p:grpSpPr>
        <p:sp>
          <p:nvSpPr>
            <p:cNvPr id="52229" name="Oval 5"/>
            <p:cNvSpPr>
              <a:spLocks noChangeArrowheads="1"/>
            </p:cNvSpPr>
            <p:nvPr/>
          </p:nvSpPr>
          <p:spPr bwMode="auto">
            <a:xfrm>
              <a:off x="4332" y="1978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30" name="Oval 6"/>
            <p:cNvSpPr>
              <a:spLocks noChangeArrowheads="1"/>
            </p:cNvSpPr>
            <p:nvPr/>
          </p:nvSpPr>
          <p:spPr bwMode="auto">
            <a:xfrm>
              <a:off x="4876" y="1978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31" name="Oval 7"/>
            <p:cNvSpPr>
              <a:spLocks noChangeArrowheads="1"/>
            </p:cNvSpPr>
            <p:nvPr/>
          </p:nvSpPr>
          <p:spPr bwMode="auto">
            <a:xfrm>
              <a:off x="4332" y="2522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32" name="Oval 8"/>
            <p:cNvSpPr>
              <a:spLocks noChangeArrowheads="1"/>
            </p:cNvSpPr>
            <p:nvPr/>
          </p:nvSpPr>
          <p:spPr bwMode="auto">
            <a:xfrm>
              <a:off x="4876" y="2522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33" name="Oval 9"/>
            <p:cNvSpPr>
              <a:spLocks noChangeArrowheads="1"/>
            </p:cNvSpPr>
            <p:nvPr/>
          </p:nvSpPr>
          <p:spPr bwMode="auto">
            <a:xfrm>
              <a:off x="4604" y="2251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469900" indent="-469900"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altLang="ja-JP" sz="3000" b="1"/>
                <a:t>?</a:t>
              </a:r>
            </a:p>
          </p:txBody>
        </p:sp>
        <p:sp>
          <p:nvSpPr>
            <p:cNvPr id="52234" name="Oval 10"/>
            <p:cNvSpPr>
              <a:spLocks noChangeArrowheads="1"/>
            </p:cNvSpPr>
            <p:nvPr/>
          </p:nvSpPr>
          <p:spPr bwMode="auto">
            <a:xfrm>
              <a:off x="3788" y="1979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35" name="Oval 11"/>
            <p:cNvSpPr>
              <a:spLocks noChangeArrowheads="1"/>
            </p:cNvSpPr>
            <p:nvPr/>
          </p:nvSpPr>
          <p:spPr bwMode="auto">
            <a:xfrm>
              <a:off x="3788" y="2523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36" name="Oval 12"/>
            <p:cNvSpPr>
              <a:spLocks noChangeArrowheads="1"/>
            </p:cNvSpPr>
            <p:nvPr/>
          </p:nvSpPr>
          <p:spPr bwMode="auto">
            <a:xfrm>
              <a:off x="5420" y="1979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37" name="Oval 13"/>
            <p:cNvSpPr>
              <a:spLocks noChangeArrowheads="1"/>
            </p:cNvSpPr>
            <p:nvPr/>
          </p:nvSpPr>
          <p:spPr bwMode="auto">
            <a:xfrm>
              <a:off x="5420" y="2523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38" name="Oval 14"/>
            <p:cNvSpPr>
              <a:spLocks noChangeArrowheads="1"/>
            </p:cNvSpPr>
            <p:nvPr/>
          </p:nvSpPr>
          <p:spPr bwMode="auto">
            <a:xfrm>
              <a:off x="4332" y="3067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39" name="Oval 15"/>
            <p:cNvSpPr>
              <a:spLocks noChangeArrowheads="1"/>
            </p:cNvSpPr>
            <p:nvPr/>
          </p:nvSpPr>
          <p:spPr bwMode="auto">
            <a:xfrm>
              <a:off x="4876" y="3067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40" name="Oval 16"/>
            <p:cNvSpPr>
              <a:spLocks noChangeArrowheads="1"/>
            </p:cNvSpPr>
            <p:nvPr/>
          </p:nvSpPr>
          <p:spPr bwMode="auto">
            <a:xfrm>
              <a:off x="3788" y="3068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41" name="Oval 17"/>
            <p:cNvSpPr>
              <a:spLocks noChangeArrowheads="1"/>
            </p:cNvSpPr>
            <p:nvPr/>
          </p:nvSpPr>
          <p:spPr bwMode="auto">
            <a:xfrm>
              <a:off x="5420" y="3068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42" name="Oval 18"/>
            <p:cNvSpPr>
              <a:spLocks noChangeArrowheads="1"/>
            </p:cNvSpPr>
            <p:nvPr/>
          </p:nvSpPr>
          <p:spPr bwMode="auto">
            <a:xfrm>
              <a:off x="4332" y="1434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43" name="Oval 19"/>
            <p:cNvSpPr>
              <a:spLocks noChangeArrowheads="1"/>
            </p:cNvSpPr>
            <p:nvPr/>
          </p:nvSpPr>
          <p:spPr bwMode="auto">
            <a:xfrm>
              <a:off x="4876" y="1434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44" name="Oval 20"/>
            <p:cNvSpPr>
              <a:spLocks noChangeArrowheads="1"/>
            </p:cNvSpPr>
            <p:nvPr/>
          </p:nvSpPr>
          <p:spPr bwMode="auto">
            <a:xfrm>
              <a:off x="3788" y="1435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45" name="Oval 21"/>
            <p:cNvSpPr>
              <a:spLocks noChangeArrowheads="1"/>
            </p:cNvSpPr>
            <p:nvPr/>
          </p:nvSpPr>
          <p:spPr bwMode="auto">
            <a:xfrm>
              <a:off x="5420" y="1435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46" name="Oval 22"/>
            <p:cNvSpPr>
              <a:spLocks noChangeArrowheads="1"/>
            </p:cNvSpPr>
            <p:nvPr/>
          </p:nvSpPr>
          <p:spPr bwMode="auto">
            <a:xfrm>
              <a:off x="3788" y="1706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47" name="Oval 23"/>
            <p:cNvSpPr>
              <a:spLocks noChangeArrowheads="1"/>
            </p:cNvSpPr>
            <p:nvPr/>
          </p:nvSpPr>
          <p:spPr bwMode="auto">
            <a:xfrm>
              <a:off x="3788" y="2250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48" name="Oval 24"/>
            <p:cNvSpPr>
              <a:spLocks noChangeArrowheads="1"/>
            </p:cNvSpPr>
            <p:nvPr/>
          </p:nvSpPr>
          <p:spPr bwMode="auto">
            <a:xfrm>
              <a:off x="3788" y="279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49" name="Oval 25"/>
            <p:cNvSpPr>
              <a:spLocks noChangeArrowheads="1"/>
            </p:cNvSpPr>
            <p:nvPr/>
          </p:nvSpPr>
          <p:spPr bwMode="auto">
            <a:xfrm>
              <a:off x="4332" y="1706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50" name="Oval 26"/>
            <p:cNvSpPr>
              <a:spLocks noChangeArrowheads="1"/>
            </p:cNvSpPr>
            <p:nvPr/>
          </p:nvSpPr>
          <p:spPr bwMode="auto">
            <a:xfrm>
              <a:off x="4332" y="2250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51" name="Oval 27"/>
            <p:cNvSpPr>
              <a:spLocks noChangeArrowheads="1"/>
            </p:cNvSpPr>
            <p:nvPr/>
          </p:nvSpPr>
          <p:spPr bwMode="auto">
            <a:xfrm>
              <a:off x="4332" y="279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52" name="Oval 28"/>
            <p:cNvSpPr>
              <a:spLocks noChangeArrowheads="1"/>
            </p:cNvSpPr>
            <p:nvPr/>
          </p:nvSpPr>
          <p:spPr bwMode="auto">
            <a:xfrm>
              <a:off x="4876" y="1706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53" name="Oval 29"/>
            <p:cNvSpPr>
              <a:spLocks noChangeArrowheads="1"/>
            </p:cNvSpPr>
            <p:nvPr/>
          </p:nvSpPr>
          <p:spPr bwMode="auto">
            <a:xfrm>
              <a:off x="4876" y="2250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54" name="Oval 30"/>
            <p:cNvSpPr>
              <a:spLocks noChangeArrowheads="1"/>
            </p:cNvSpPr>
            <p:nvPr/>
          </p:nvSpPr>
          <p:spPr bwMode="auto">
            <a:xfrm>
              <a:off x="4876" y="279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55" name="Oval 31"/>
            <p:cNvSpPr>
              <a:spLocks noChangeArrowheads="1"/>
            </p:cNvSpPr>
            <p:nvPr/>
          </p:nvSpPr>
          <p:spPr bwMode="auto">
            <a:xfrm>
              <a:off x="5420" y="1706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56" name="Oval 32"/>
            <p:cNvSpPr>
              <a:spLocks noChangeArrowheads="1"/>
            </p:cNvSpPr>
            <p:nvPr/>
          </p:nvSpPr>
          <p:spPr bwMode="auto">
            <a:xfrm>
              <a:off x="5420" y="2250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57" name="Oval 33"/>
            <p:cNvSpPr>
              <a:spLocks noChangeArrowheads="1"/>
            </p:cNvSpPr>
            <p:nvPr/>
          </p:nvSpPr>
          <p:spPr bwMode="auto">
            <a:xfrm>
              <a:off x="5420" y="279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58" name="Oval 34"/>
            <p:cNvSpPr>
              <a:spLocks noChangeArrowheads="1"/>
            </p:cNvSpPr>
            <p:nvPr/>
          </p:nvSpPr>
          <p:spPr bwMode="auto">
            <a:xfrm>
              <a:off x="4060" y="1978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59" name="Oval 35"/>
            <p:cNvSpPr>
              <a:spLocks noChangeArrowheads="1"/>
            </p:cNvSpPr>
            <p:nvPr/>
          </p:nvSpPr>
          <p:spPr bwMode="auto">
            <a:xfrm>
              <a:off x="4060" y="2522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60" name="Oval 36"/>
            <p:cNvSpPr>
              <a:spLocks noChangeArrowheads="1"/>
            </p:cNvSpPr>
            <p:nvPr/>
          </p:nvSpPr>
          <p:spPr bwMode="auto">
            <a:xfrm>
              <a:off x="4060" y="3067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61" name="Oval 37"/>
            <p:cNvSpPr>
              <a:spLocks noChangeArrowheads="1"/>
            </p:cNvSpPr>
            <p:nvPr/>
          </p:nvSpPr>
          <p:spPr bwMode="auto">
            <a:xfrm>
              <a:off x="4060" y="1434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62" name="Oval 38"/>
            <p:cNvSpPr>
              <a:spLocks noChangeArrowheads="1"/>
            </p:cNvSpPr>
            <p:nvPr/>
          </p:nvSpPr>
          <p:spPr bwMode="auto">
            <a:xfrm>
              <a:off x="4060" y="170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63" name="Oval 39"/>
            <p:cNvSpPr>
              <a:spLocks noChangeArrowheads="1"/>
            </p:cNvSpPr>
            <p:nvPr/>
          </p:nvSpPr>
          <p:spPr bwMode="auto">
            <a:xfrm>
              <a:off x="4060" y="2249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64" name="Oval 40"/>
            <p:cNvSpPr>
              <a:spLocks noChangeArrowheads="1"/>
            </p:cNvSpPr>
            <p:nvPr/>
          </p:nvSpPr>
          <p:spPr bwMode="auto">
            <a:xfrm>
              <a:off x="4060" y="2794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65" name="Oval 41"/>
            <p:cNvSpPr>
              <a:spLocks noChangeArrowheads="1"/>
            </p:cNvSpPr>
            <p:nvPr/>
          </p:nvSpPr>
          <p:spPr bwMode="auto">
            <a:xfrm>
              <a:off x="5148" y="1978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66" name="Oval 42"/>
            <p:cNvSpPr>
              <a:spLocks noChangeArrowheads="1"/>
            </p:cNvSpPr>
            <p:nvPr/>
          </p:nvSpPr>
          <p:spPr bwMode="auto">
            <a:xfrm>
              <a:off x="5148" y="2522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67" name="Oval 43"/>
            <p:cNvSpPr>
              <a:spLocks noChangeArrowheads="1"/>
            </p:cNvSpPr>
            <p:nvPr/>
          </p:nvSpPr>
          <p:spPr bwMode="auto">
            <a:xfrm>
              <a:off x="5148" y="3067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68" name="Oval 44"/>
            <p:cNvSpPr>
              <a:spLocks noChangeArrowheads="1"/>
            </p:cNvSpPr>
            <p:nvPr/>
          </p:nvSpPr>
          <p:spPr bwMode="auto">
            <a:xfrm>
              <a:off x="5148" y="1434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69" name="Oval 45"/>
            <p:cNvSpPr>
              <a:spLocks noChangeArrowheads="1"/>
            </p:cNvSpPr>
            <p:nvPr/>
          </p:nvSpPr>
          <p:spPr bwMode="auto">
            <a:xfrm>
              <a:off x="5148" y="170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70" name="Oval 46"/>
            <p:cNvSpPr>
              <a:spLocks noChangeArrowheads="1"/>
            </p:cNvSpPr>
            <p:nvPr/>
          </p:nvSpPr>
          <p:spPr bwMode="auto">
            <a:xfrm>
              <a:off x="5148" y="2249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71" name="Oval 47"/>
            <p:cNvSpPr>
              <a:spLocks noChangeArrowheads="1"/>
            </p:cNvSpPr>
            <p:nvPr/>
          </p:nvSpPr>
          <p:spPr bwMode="auto">
            <a:xfrm>
              <a:off x="5148" y="2794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72" name="Oval 48"/>
            <p:cNvSpPr>
              <a:spLocks noChangeArrowheads="1"/>
            </p:cNvSpPr>
            <p:nvPr/>
          </p:nvSpPr>
          <p:spPr bwMode="auto">
            <a:xfrm>
              <a:off x="4604" y="1978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73" name="Oval 49"/>
            <p:cNvSpPr>
              <a:spLocks noChangeArrowheads="1"/>
            </p:cNvSpPr>
            <p:nvPr/>
          </p:nvSpPr>
          <p:spPr bwMode="auto">
            <a:xfrm>
              <a:off x="4604" y="2522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74" name="Oval 50"/>
            <p:cNvSpPr>
              <a:spLocks noChangeArrowheads="1"/>
            </p:cNvSpPr>
            <p:nvPr/>
          </p:nvSpPr>
          <p:spPr bwMode="auto">
            <a:xfrm>
              <a:off x="4604" y="3067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75" name="Oval 51"/>
            <p:cNvSpPr>
              <a:spLocks noChangeArrowheads="1"/>
            </p:cNvSpPr>
            <p:nvPr/>
          </p:nvSpPr>
          <p:spPr bwMode="auto">
            <a:xfrm>
              <a:off x="4604" y="1434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76" name="Oval 52"/>
            <p:cNvSpPr>
              <a:spLocks noChangeArrowheads="1"/>
            </p:cNvSpPr>
            <p:nvPr/>
          </p:nvSpPr>
          <p:spPr bwMode="auto">
            <a:xfrm>
              <a:off x="4604" y="170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277" name="Oval 53"/>
            <p:cNvSpPr>
              <a:spLocks noChangeArrowheads="1"/>
            </p:cNvSpPr>
            <p:nvPr/>
          </p:nvSpPr>
          <p:spPr bwMode="auto">
            <a:xfrm>
              <a:off x="4604" y="2794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47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Bilinear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a.k.a.</a:t>
            </a:r>
            <a:br>
              <a:rPr lang="en-US" altLang="ja-JP" smtClean="0"/>
            </a:br>
            <a:r>
              <a:rPr lang="en-US" altLang="ja-JP" smtClean="0"/>
              <a:t>first order interpolation</a:t>
            </a:r>
          </a:p>
          <a:p>
            <a:pPr eaLnBrk="1" hangingPunct="1"/>
            <a:r>
              <a:rPr lang="en-US" altLang="ja-JP" smtClean="0"/>
              <a:t>use 4 nearest neighbors</a:t>
            </a:r>
          </a:p>
        </p:txBody>
      </p:sp>
      <p:grpSp>
        <p:nvGrpSpPr>
          <p:cNvPr id="53252" name="Group 4"/>
          <p:cNvGrpSpPr>
            <a:grpSpLocks/>
          </p:cNvGrpSpPr>
          <p:nvPr/>
        </p:nvGrpSpPr>
        <p:grpSpPr bwMode="auto">
          <a:xfrm>
            <a:off x="6013450" y="2276475"/>
            <a:ext cx="2951163" cy="2952750"/>
            <a:chOff x="3788" y="1434"/>
            <a:chExt cx="1859" cy="1860"/>
          </a:xfrm>
        </p:grpSpPr>
        <p:sp>
          <p:nvSpPr>
            <p:cNvPr id="53253" name="Oval 5"/>
            <p:cNvSpPr>
              <a:spLocks noChangeArrowheads="1"/>
            </p:cNvSpPr>
            <p:nvPr/>
          </p:nvSpPr>
          <p:spPr bwMode="auto">
            <a:xfrm>
              <a:off x="4332" y="1978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54" name="Oval 6"/>
            <p:cNvSpPr>
              <a:spLocks noChangeArrowheads="1"/>
            </p:cNvSpPr>
            <p:nvPr/>
          </p:nvSpPr>
          <p:spPr bwMode="auto">
            <a:xfrm>
              <a:off x="4876" y="1978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55" name="Oval 7"/>
            <p:cNvSpPr>
              <a:spLocks noChangeArrowheads="1"/>
            </p:cNvSpPr>
            <p:nvPr/>
          </p:nvSpPr>
          <p:spPr bwMode="auto">
            <a:xfrm>
              <a:off x="4332" y="2522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56" name="Oval 8"/>
            <p:cNvSpPr>
              <a:spLocks noChangeArrowheads="1"/>
            </p:cNvSpPr>
            <p:nvPr/>
          </p:nvSpPr>
          <p:spPr bwMode="auto">
            <a:xfrm>
              <a:off x="4876" y="2522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57" name="Oval 9"/>
            <p:cNvSpPr>
              <a:spLocks noChangeArrowheads="1"/>
            </p:cNvSpPr>
            <p:nvPr/>
          </p:nvSpPr>
          <p:spPr bwMode="auto">
            <a:xfrm>
              <a:off x="4604" y="2251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469900" indent="-469900"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altLang="ja-JP" sz="3000" b="1"/>
                <a:t>?</a:t>
              </a:r>
            </a:p>
          </p:txBody>
        </p:sp>
        <p:sp>
          <p:nvSpPr>
            <p:cNvPr id="53258" name="Oval 10"/>
            <p:cNvSpPr>
              <a:spLocks noChangeArrowheads="1"/>
            </p:cNvSpPr>
            <p:nvPr/>
          </p:nvSpPr>
          <p:spPr bwMode="auto">
            <a:xfrm>
              <a:off x="3788" y="1979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59" name="Oval 11"/>
            <p:cNvSpPr>
              <a:spLocks noChangeArrowheads="1"/>
            </p:cNvSpPr>
            <p:nvPr/>
          </p:nvSpPr>
          <p:spPr bwMode="auto">
            <a:xfrm>
              <a:off x="3788" y="2523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60" name="Oval 12"/>
            <p:cNvSpPr>
              <a:spLocks noChangeArrowheads="1"/>
            </p:cNvSpPr>
            <p:nvPr/>
          </p:nvSpPr>
          <p:spPr bwMode="auto">
            <a:xfrm>
              <a:off x="5420" y="1979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61" name="Oval 13"/>
            <p:cNvSpPr>
              <a:spLocks noChangeArrowheads="1"/>
            </p:cNvSpPr>
            <p:nvPr/>
          </p:nvSpPr>
          <p:spPr bwMode="auto">
            <a:xfrm>
              <a:off x="5420" y="2523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62" name="Oval 14"/>
            <p:cNvSpPr>
              <a:spLocks noChangeArrowheads="1"/>
            </p:cNvSpPr>
            <p:nvPr/>
          </p:nvSpPr>
          <p:spPr bwMode="auto">
            <a:xfrm>
              <a:off x="4332" y="3067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63" name="Oval 15"/>
            <p:cNvSpPr>
              <a:spLocks noChangeArrowheads="1"/>
            </p:cNvSpPr>
            <p:nvPr/>
          </p:nvSpPr>
          <p:spPr bwMode="auto">
            <a:xfrm>
              <a:off x="4876" y="3067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64" name="Oval 16"/>
            <p:cNvSpPr>
              <a:spLocks noChangeArrowheads="1"/>
            </p:cNvSpPr>
            <p:nvPr/>
          </p:nvSpPr>
          <p:spPr bwMode="auto">
            <a:xfrm>
              <a:off x="3788" y="3068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65" name="Oval 17"/>
            <p:cNvSpPr>
              <a:spLocks noChangeArrowheads="1"/>
            </p:cNvSpPr>
            <p:nvPr/>
          </p:nvSpPr>
          <p:spPr bwMode="auto">
            <a:xfrm>
              <a:off x="5420" y="3068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66" name="Oval 18"/>
            <p:cNvSpPr>
              <a:spLocks noChangeArrowheads="1"/>
            </p:cNvSpPr>
            <p:nvPr/>
          </p:nvSpPr>
          <p:spPr bwMode="auto">
            <a:xfrm>
              <a:off x="4332" y="1434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67" name="Oval 19"/>
            <p:cNvSpPr>
              <a:spLocks noChangeArrowheads="1"/>
            </p:cNvSpPr>
            <p:nvPr/>
          </p:nvSpPr>
          <p:spPr bwMode="auto">
            <a:xfrm>
              <a:off x="4876" y="1434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68" name="Oval 20"/>
            <p:cNvSpPr>
              <a:spLocks noChangeArrowheads="1"/>
            </p:cNvSpPr>
            <p:nvPr/>
          </p:nvSpPr>
          <p:spPr bwMode="auto">
            <a:xfrm>
              <a:off x="3788" y="1435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69" name="Oval 21"/>
            <p:cNvSpPr>
              <a:spLocks noChangeArrowheads="1"/>
            </p:cNvSpPr>
            <p:nvPr/>
          </p:nvSpPr>
          <p:spPr bwMode="auto">
            <a:xfrm>
              <a:off x="5420" y="1435"/>
              <a:ext cx="227" cy="226"/>
            </a:xfrm>
            <a:prstGeom prst="ellipse">
              <a:avLst/>
            </a:prstGeom>
            <a:solidFill>
              <a:schemeClr val="accent2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70" name="Oval 22"/>
            <p:cNvSpPr>
              <a:spLocks noChangeArrowheads="1"/>
            </p:cNvSpPr>
            <p:nvPr/>
          </p:nvSpPr>
          <p:spPr bwMode="auto">
            <a:xfrm>
              <a:off x="3788" y="1706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71" name="Oval 23"/>
            <p:cNvSpPr>
              <a:spLocks noChangeArrowheads="1"/>
            </p:cNvSpPr>
            <p:nvPr/>
          </p:nvSpPr>
          <p:spPr bwMode="auto">
            <a:xfrm>
              <a:off x="3788" y="2250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72" name="Oval 24"/>
            <p:cNvSpPr>
              <a:spLocks noChangeArrowheads="1"/>
            </p:cNvSpPr>
            <p:nvPr/>
          </p:nvSpPr>
          <p:spPr bwMode="auto">
            <a:xfrm>
              <a:off x="3788" y="279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73" name="Oval 25"/>
            <p:cNvSpPr>
              <a:spLocks noChangeArrowheads="1"/>
            </p:cNvSpPr>
            <p:nvPr/>
          </p:nvSpPr>
          <p:spPr bwMode="auto">
            <a:xfrm>
              <a:off x="4332" y="1706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74" name="Oval 26"/>
            <p:cNvSpPr>
              <a:spLocks noChangeArrowheads="1"/>
            </p:cNvSpPr>
            <p:nvPr/>
          </p:nvSpPr>
          <p:spPr bwMode="auto">
            <a:xfrm>
              <a:off x="4332" y="2250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75" name="Oval 27"/>
            <p:cNvSpPr>
              <a:spLocks noChangeArrowheads="1"/>
            </p:cNvSpPr>
            <p:nvPr/>
          </p:nvSpPr>
          <p:spPr bwMode="auto">
            <a:xfrm>
              <a:off x="4332" y="279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76" name="Oval 28"/>
            <p:cNvSpPr>
              <a:spLocks noChangeArrowheads="1"/>
            </p:cNvSpPr>
            <p:nvPr/>
          </p:nvSpPr>
          <p:spPr bwMode="auto">
            <a:xfrm>
              <a:off x="4876" y="1706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77" name="Oval 29"/>
            <p:cNvSpPr>
              <a:spLocks noChangeArrowheads="1"/>
            </p:cNvSpPr>
            <p:nvPr/>
          </p:nvSpPr>
          <p:spPr bwMode="auto">
            <a:xfrm>
              <a:off x="4876" y="2250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78" name="Oval 30"/>
            <p:cNvSpPr>
              <a:spLocks noChangeArrowheads="1"/>
            </p:cNvSpPr>
            <p:nvPr/>
          </p:nvSpPr>
          <p:spPr bwMode="auto">
            <a:xfrm>
              <a:off x="4876" y="279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79" name="Oval 31"/>
            <p:cNvSpPr>
              <a:spLocks noChangeArrowheads="1"/>
            </p:cNvSpPr>
            <p:nvPr/>
          </p:nvSpPr>
          <p:spPr bwMode="auto">
            <a:xfrm>
              <a:off x="5420" y="1706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80" name="Oval 32"/>
            <p:cNvSpPr>
              <a:spLocks noChangeArrowheads="1"/>
            </p:cNvSpPr>
            <p:nvPr/>
          </p:nvSpPr>
          <p:spPr bwMode="auto">
            <a:xfrm>
              <a:off x="5420" y="2250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81" name="Oval 33"/>
            <p:cNvSpPr>
              <a:spLocks noChangeArrowheads="1"/>
            </p:cNvSpPr>
            <p:nvPr/>
          </p:nvSpPr>
          <p:spPr bwMode="auto">
            <a:xfrm>
              <a:off x="5420" y="279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82" name="Oval 34"/>
            <p:cNvSpPr>
              <a:spLocks noChangeArrowheads="1"/>
            </p:cNvSpPr>
            <p:nvPr/>
          </p:nvSpPr>
          <p:spPr bwMode="auto">
            <a:xfrm>
              <a:off x="4060" y="1978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83" name="Oval 35"/>
            <p:cNvSpPr>
              <a:spLocks noChangeArrowheads="1"/>
            </p:cNvSpPr>
            <p:nvPr/>
          </p:nvSpPr>
          <p:spPr bwMode="auto">
            <a:xfrm>
              <a:off x="4060" y="2522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84" name="Oval 36"/>
            <p:cNvSpPr>
              <a:spLocks noChangeArrowheads="1"/>
            </p:cNvSpPr>
            <p:nvPr/>
          </p:nvSpPr>
          <p:spPr bwMode="auto">
            <a:xfrm>
              <a:off x="4060" y="3067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85" name="Oval 37"/>
            <p:cNvSpPr>
              <a:spLocks noChangeArrowheads="1"/>
            </p:cNvSpPr>
            <p:nvPr/>
          </p:nvSpPr>
          <p:spPr bwMode="auto">
            <a:xfrm>
              <a:off x="4060" y="1434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86" name="Oval 38"/>
            <p:cNvSpPr>
              <a:spLocks noChangeArrowheads="1"/>
            </p:cNvSpPr>
            <p:nvPr/>
          </p:nvSpPr>
          <p:spPr bwMode="auto">
            <a:xfrm>
              <a:off x="4060" y="170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87" name="Oval 39"/>
            <p:cNvSpPr>
              <a:spLocks noChangeArrowheads="1"/>
            </p:cNvSpPr>
            <p:nvPr/>
          </p:nvSpPr>
          <p:spPr bwMode="auto">
            <a:xfrm>
              <a:off x="4060" y="2249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88" name="Oval 40"/>
            <p:cNvSpPr>
              <a:spLocks noChangeArrowheads="1"/>
            </p:cNvSpPr>
            <p:nvPr/>
          </p:nvSpPr>
          <p:spPr bwMode="auto">
            <a:xfrm>
              <a:off x="4060" y="2794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89" name="Oval 41"/>
            <p:cNvSpPr>
              <a:spLocks noChangeArrowheads="1"/>
            </p:cNvSpPr>
            <p:nvPr/>
          </p:nvSpPr>
          <p:spPr bwMode="auto">
            <a:xfrm>
              <a:off x="5148" y="1978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90" name="Oval 42"/>
            <p:cNvSpPr>
              <a:spLocks noChangeArrowheads="1"/>
            </p:cNvSpPr>
            <p:nvPr/>
          </p:nvSpPr>
          <p:spPr bwMode="auto">
            <a:xfrm>
              <a:off x="5148" y="2522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91" name="Oval 43"/>
            <p:cNvSpPr>
              <a:spLocks noChangeArrowheads="1"/>
            </p:cNvSpPr>
            <p:nvPr/>
          </p:nvSpPr>
          <p:spPr bwMode="auto">
            <a:xfrm>
              <a:off x="5148" y="3067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92" name="Oval 44"/>
            <p:cNvSpPr>
              <a:spLocks noChangeArrowheads="1"/>
            </p:cNvSpPr>
            <p:nvPr/>
          </p:nvSpPr>
          <p:spPr bwMode="auto">
            <a:xfrm>
              <a:off x="5148" y="1434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93" name="Oval 45"/>
            <p:cNvSpPr>
              <a:spLocks noChangeArrowheads="1"/>
            </p:cNvSpPr>
            <p:nvPr/>
          </p:nvSpPr>
          <p:spPr bwMode="auto">
            <a:xfrm>
              <a:off x="5148" y="170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94" name="Oval 46"/>
            <p:cNvSpPr>
              <a:spLocks noChangeArrowheads="1"/>
            </p:cNvSpPr>
            <p:nvPr/>
          </p:nvSpPr>
          <p:spPr bwMode="auto">
            <a:xfrm>
              <a:off x="5148" y="2249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95" name="Oval 47"/>
            <p:cNvSpPr>
              <a:spLocks noChangeArrowheads="1"/>
            </p:cNvSpPr>
            <p:nvPr/>
          </p:nvSpPr>
          <p:spPr bwMode="auto">
            <a:xfrm>
              <a:off x="5148" y="2794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96" name="Oval 48"/>
            <p:cNvSpPr>
              <a:spLocks noChangeArrowheads="1"/>
            </p:cNvSpPr>
            <p:nvPr/>
          </p:nvSpPr>
          <p:spPr bwMode="auto">
            <a:xfrm>
              <a:off x="4604" y="1978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97" name="Oval 49"/>
            <p:cNvSpPr>
              <a:spLocks noChangeArrowheads="1"/>
            </p:cNvSpPr>
            <p:nvPr/>
          </p:nvSpPr>
          <p:spPr bwMode="auto">
            <a:xfrm>
              <a:off x="4604" y="2522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98" name="Oval 50"/>
            <p:cNvSpPr>
              <a:spLocks noChangeArrowheads="1"/>
            </p:cNvSpPr>
            <p:nvPr/>
          </p:nvSpPr>
          <p:spPr bwMode="auto">
            <a:xfrm>
              <a:off x="4604" y="3067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299" name="Oval 51"/>
            <p:cNvSpPr>
              <a:spLocks noChangeArrowheads="1"/>
            </p:cNvSpPr>
            <p:nvPr/>
          </p:nvSpPr>
          <p:spPr bwMode="auto">
            <a:xfrm>
              <a:off x="4604" y="1434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300" name="Oval 52"/>
            <p:cNvSpPr>
              <a:spLocks noChangeArrowheads="1"/>
            </p:cNvSpPr>
            <p:nvPr/>
          </p:nvSpPr>
          <p:spPr bwMode="auto">
            <a:xfrm>
              <a:off x="4604" y="170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301" name="Oval 53"/>
            <p:cNvSpPr>
              <a:spLocks noChangeArrowheads="1"/>
            </p:cNvSpPr>
            <p:nvPr/>
          </p:nvSpPr>
          <p:spPr bwMode="auto">
            <a:xfrm>
              <a:off x="4604" y="2794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48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Texture </a:t>
            </a:r>
            <a:r>
              <a:rPr lang="en-US" altLang="ja-JP" smtClean="0"/>
              <a:t>M</a:t>
            </a:r>
            <a:r>
              <a:rPr lang="en-US" altLang="zh-TW" smtClean="0"/>
              <a:t>apping</a:t>
            </a:r>
            <a:endParaRPr lang="en-US" altLang="ja-JP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sz="2600" smtClean="0"/>
              <a:t>Previously, we assume that reflection properties such as are constant within each triangle.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600" smtClean="0"/>
              <a:t>However, some objects have complex appearance which arises from variation in reflection properties.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600" smtClean="0"/>
              <a:t>The common technique to handle this kind of variation is to store it as a function or a pixel-based image and </a:t>
            </a:r>
            <a:r>
              <a:rPr lang="en-US" altLang="zh-TW" sz="2600" smtClean="0">
                <a:latin typeface="Arial" charset="0"/>
              </a:rPr>
              <a:t>“</a:t>
            </a:r>
            <a:r>
              <a:rPr lang="en-US" altLang="zh-TW" sz="2600" smtClean="0"/>
              <a:t>map</a:t>
            </a:r>
            <a:r>
              <a:rPr lang="en-US" altLang="zh-TW" sz="2600" smtClean="0">
                <a:latin typeface="Arial" charset="0"/>
              </a:rPr>
              <a:t>”</a:t>
            </a:r>
            <a:r>
              <a:rPr lang="en-US" altLang="zh-TW" sz="2600" smtClean="0"/>
              <a:t> it onto a surface.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600" smtClean="0"/>
              <a:t>The function is called </a:t>
            </a:r>
            <a:r>
              <a:rPr lang="en-US" altLang="zh-TW" sz="2600" b="1" i="1" smtClean="0"/>
              <a:t>texture map</a:t>
            </a:r>
            <a:r>
              <a:rPr lang="en-US" altLang="zh-TW" sz="2600" smtClean="0"/>
              <a:t> and the process is called </a:t>
            </a:r>
            <a:r>
              <a:rPr lang="en-US" altLang="zh-TW" sz="2600" b="1" i="1" smtClean="0"/>
              <a:t>texture mapping</a:t>
            </a:r>
            <a:r>
              <a:rPr lang="en-US" altLang="zh-TW" sz="2600" smtClean="0"/>
              <a:t>.</a:t>
            </a:r>
            <a:endParaRPr lang="en-US" altLang="ja-JP" sz="2600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Bicubic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a.k.a.</a:t>
            </a:r>
            <a:br>
              <a:rPr lang="en-US" altLang="ja-JP" smtClean="0"/>
            </a:br>
            <a:r>
              <a:rPr lang="en-US" altLang="ja-JP" smtClean="0"/>
              <a:t>second order interpolation</a:t>
            </a:r>
          </a:p>
          <a:p>
            <a:pPr eaLnBrk="1" hangingPunct="1"/>
            <a:r>
              <a:rPr lang="en-US" altLang="ja-JP" smtClean="0"/>
              <a:t>use 16 nearest neighbors</a:t>
            </a:r>
          </a:p>
        </p:txBody>
      </p:sp>
      <p:grpSp>
        <p:nvGrpSpPr>
          <p:cNvPr id="54276" name="Group 4"/>
          <p:cNvGrpSpPr>
            <a:grpSpLocks/>
          </p:cNvGrpSpPr>
          <p:nvPr/>
        </p:nvGrpSpPr>
        <p:grpSpPr bwMode="auto">
          <a:xfrm>
            <a:off x="6013450" y="2276475"/>
            <a:ext cx="2951163" cy="2952750"/>
            <a:chOff x="3788" y="1434"/>
            <a:chExt cx="1859" cy="1860"/>
          </a:xfrm>
        </p:grpSpPr>
        <p:sp>
          <p:nvSpPr>
            <p:cNvPr id="54277" name="Oval 5"/>
            <p:cNvSpPr>
              <a:spLocks noChangeArrowheads="1"/>
            </p:cNvSpPr>
            <p:nvPr/>
          </p:nvSpPr>
          <p:spPr bwMode="auto">
            <a:xfrm>
              <a:off x="4332" y="1978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78" name="Oval 6"/>
            <p:cNvSpPr>
              <a:spLocks noChangeArrowheads="1"/>
            </p:cNvSpPr>
            <p:nvPr/>
          </p:nvSpPr>
          <p:spPr bwMode="auto">
            <a:xfrm>
              <a:off x="4876" y="1978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79" name="Oval 7"/>
            <p:cNvSpPr>
              <a:spLocks noChangeArrowheads="1"/>
            </p:cNvSpPr>
            <p:nvPr/>
          </p:nvSpPr>
          <p:spPr bwMode="auto">
            <a:xfrm>
              <a:off x="4332" y="2522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80" name="Oval 8"/>
            <p:cNvSpPr>
              <a:spLocks noChangeArrowheads="1"/>
            </p:cNvSpPr>
            <p:nvPr/>
          </p:nvSpPr>
          <p:spPr bwMode="auto">
            <a:xfrm>
              <a:off x="4876" y="2522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81" name="Oval 9"/>
            <p:cNvSpPr>
              <a:spLocks noChangeArrowheads="1"/>
            </p:cNvSpPr>
            <p:nvPr/>
          </p:nvSpPr>
          <p:spPr bwMode="auto">
            <a:xfrm>
              <a:off x="4604" y="2251"/>
              <a:ext cx="227" cy="22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469900" indent="-469900"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altLang="ja-JP" sz="3000" b="1"/>
                <a:t>?</a:t>
              </a:r>
            </a:p>
          </p:txBody>
        </p:sp>
        <p:sp>
          <p:nvSpPr>
            <p:cNvPr id="54282" name="Oval 10"/>
            <p:cNvSpPr>
              <a:spLocks noChangeArrowheads="1"/>
            </p:cNvSpPr>
            <p:nvPr/>
          </p:nvSpPr>
          <p:spPr bwMode="auto">
            <a:xfrm>
              <a:off x="3788" y="1979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83" name="Oval 11"/>
            <p:cNvSpPr>
              <a:spLocks noChangeArrowheads="1"/>
            </p:cNvSpPr>
            <p:nvPr/>
          </p:nvSpPr>
          <p:spPr bwMode="auto">
            <a:xfrm>
              <a:off x="3788" y="2523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84" name="Oval 12"/>
            <p:cNvSpPr>
              <a:spLocks noChangeArrowheads="1"/>
            </p:cNvSpPr>
            <p:nvPr/>
          </p:nvSpPr>
          <p:spPr bwMode="auto">
            <a:xfrm>
              <a:off x="5420" y="1979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85" name="Oval 13"/>
            <p:cNvSpPr>
              <a:spLocks noChangeArrowheads="1"/>
            </p:cNvSpPr>
            <p:nvPr/>
          </p:nvSpPr>
          <p:spPr bwMode="auto">
            <a:xfrm>
              <a:off x="5420" y="2523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86" name="Oval 14"/>
            <p:cNvSpPr>
              <a:spLocks noChangeArrowheads="1"/>
            </p:cNvSpPr>
            <p:nvPr/>
          </p:nvSpPr>
          <p:spPr bwMode="auto">
            <a:xfrm>
              <a:off x="4332" y="3067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87" name="Oval 15"/>
            <p:cNvSpPr>
              <a:spLocks noChangeArrowheads="1"/>
            </p:cNvSpPr>
            <p:nvPr/>
          </p:nvSpPr>
          <p:spPr bwMode="auto">
            <a:xfrm>
              <a:off x="4876" y="3067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88" name="Oval 16"/>
            <p:cNvSpPr>
              <a:spLocks noChangeArrowheads="1"/>
            </p:cNvSpPr>
            <p:nvPr/>
          </p:nvSpPr>
          <p:spPr bwMode="auto">
            <a:xfrm>
              <a:off x="3788" y="3068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89" name="Oval 17"/>
            <p:cNvSpPr>
              <a:spLocks noChangeArrowheads="1"/>
            </p:cNvSpPr>
            <p:nvPr/>
          </p:nvSpPr>
          <p:spPr bwMode="auto">
            <a:xfrm>
              <a:off x="5420" y="3068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90" name="Oval 18"/>
            <p:cNvSpPr>
              <a:spLocks noChangeArrowheads="1"/>
            </p:cNvSpPr>
            <p:nvPr/>
          </p:nvSpPr>
          <p:spPr bwMode="auto">
            <a:xfrm>
              <a:off x="4332" y="1434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91" name="Oval 19"/>
            <p:cNvSpPr>
              <a:spLocks noChangeArrowheads="1"/>
            </p:cNvSpPr>
            <p:nvPr/>
          </p:nvSpPr>
          <p:spPr bwMode="auto">
            <a:xfrm>
              <a:off x="4876" y="1434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92" name="Oval 20"/>
            <p:cNvSpPr>
              <a:spLocks noChangeArrowheads="1"/>
            </p:cNvSpPr>
            <p:nvPr/>
          </p:nvSpPr>
          <p:spPr bwMode="auto">
            <a:xfrm>
              <a:off x="3788" y="1435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93" name="Oval 21"/>
            <p:cNvSpPr>
              <a:spLocks noChangeArrowheads="1"/>
            </p:cNvSpPr>
            <p:nvPr/>
          </p:nvSpPr>
          <p:spPr bwMode="auto">
            <a:xfrm>
              <a:off x="5420" y="1435"/>
              <a:ext cx="227" cy="226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94" name="Oval 22"/>
            <p:cNvSpPr>
              <a:spLocks noChangeArrowheads="1"/>
            </p:cNvSpPr>
            <p:nvPr/>
          </p:nvSpPr>
          <p:spPr bwMode="auto">
            <a:xfrm>
              <a:off x="3788" y="1706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95" name="Oval 23"/>
            <p:cNvSpPr>
              <a:spLocks noChangeArrowheads="1"/>
            </p:cNvSpPr>
            <p:nvPr/>
          </p:nvSpPr>
          <p:spPr bwMode="auto">
            <a:xfrm>
              <a:off x="3788" y="2250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96" name="Oval 24"/>
            <p:cNvSpPr>
              <a:spLocks noChangeArrowheads="1"/>
            </p:cNvSpPr>
            <p:nvPr/>
          </p:nvSpPr>
          <p:spPr bwMode="auto">
            <a:xfrm>
              <a:off x="3788" y="279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97" name="Oval 25"/>
            <p:cNvSpPr>
              <a:spLocks noChangeArrowheads="1"/>
            </p:cNvSpPr>
            <p:nvPr/>
          </p:nvSpPr>
          <p:spPr bwMode="auto">
            <a:xfrm>
              <a:off x="4332" y="1706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98" name="Oval 26"/>
            <p:cNvSpPr>
              <a:spLocks noChangeArrowheads="1"/>
            </p:cNvSpPr>
            <p:nvPr/>
          </p:nvSpPr>
          <p:spPr bwMode="auto">
            <a:xfrm>
              <a:off x="4332" y="2250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299" name="Oval 27"/>
            <p:cNvSpPr>
              <a:spLocks noChangeArrowheads="1"/>
            </p:cNvSpPr>
            <p:nvPr/>
          </p:nvSpPr>
          <p:spPr bwMode="auto">
            <a:xfrm>
              <a:off x="4332" y="279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0" name="Oval 28"/>
            <p:cNvSpPr>
              <a:spLocks noChangeArrowheads="1"/>
            </p:cNvSpPr>
            <p:nvPr/>
          </p:nvSpPr>
          <p:spPr bwMode="auto">
            <a:xfrm>
              <a:off x="4876" y="1706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1" name="Oval 29"/>
            <p:cNvSpPr>
              <a:spLocks noChangeArrowheads="1"/>
            </p:cNvSpPr>
            <p:nvPr/>
          </p:nvSpPr>
          <p:spPr bwMode="auto">
            <a:xfrm>
              <a:off x="4876" y="2250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2" name="Oval 30"/>
            <p:cNvSpPr>
              <a:spLocks noChangeArrowheads="1"/>
            </p:cNvSpPr>
            <p:nvPr/>
          </p:nvSpPr>
          <p:spPr bwMode="auto">
            <a:xfrm>
              <a:off x="4876" y="279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3" name="Oval 31"/>
            <p:cNvSpPr>
              <a:spLocks noChangeArrowheads="1"/>
            </p:cNvSpPr>
            <p:nvPr/>
          </p:nvSpPr>
          <p:spPr bwMode="auto">
            <a:xfrm>
              <a:off x="5420" y="1706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4" name="Oval 32"/>
            <p:cNvSpPr>
              <a:spLocks noChangeArrowheads="1"/>
            </p:cNvSpPr>
            <p:nvPr/>
          </p:nvSpPr>
          <p:spPr bwMode="auto">
            <a:xfrm>
              <a:off x="5420" y="2250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5" name="Oval 33"/>
            <p:cNvSpPr>
              <a:spLocks noChangeArrowheads="1"/>
            </p:cNvSpPr>
            <p:nvPr/>
          </p:nvSpPr>
          <p:spPr bwMode="auto">
            <a:xfrm>
              <a:off x="5420" y="279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6" name="Oval 34"/>
            <p:cNvSpPr>
              <a:spLocks noChangeArrowheads="1"/>
            </p:cNvSpPr>
            <p:nvPr/>
          </p:nvSpPr>
          <p:spPr bwMode="auto">
            <a:xfrm>
              <a:off x="4060" y="1978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7" name="Oval 35"/>
            <p:cNvSpPr>
              <a:spLocks noChangeArrowheads="1"/>
            </p:cNvSpPr>
            <p:nvPr/>
          </p:nvSpPr>
          <p:spPr bwMode="auto">
            <a:xfrm>
              <a:off x="4060" y="2522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8" name="Oval 36"/>
            <p:cNvSpPr>
              <a:spLocks noChangeArrowheads="1"/>
            </p:cNvSpPr>
            <p:nvPr/>
          </p:nvSpPr>
          <p:spPr bwMode="auto">
            <a:xfrm>
              <a:off x="4060" y="3067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9" name="Oval 37"/>
            <p:cNvSpPr>
              <a:spLocks noChangeArrowheads="1"/>
            </p:cNvSpPr>
            <p:nvPr/>
          </p:nvSpPr>
          <p:spPr bwMode="auto">
            <a:xfrm>
              <a:off x="4060" y="1434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0" name="Oval 38"/>
            <p:cNvSpPr>
              <a:spLocks noChangeArrowheads="1"/>
            </p:cNvSpPr>
            <p:nvPr/>
          </p:nvSpPr>
          <p:spPr bwMode="auto">
            <a:xfrm>
              <a:off x="4060" y="170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1" name="Oval 39"/>
            <p:cNvSpPr>
              <a:spLocks noChangeArrowheads="1"/>
            </p:cNvSpPr>
            <p:nvPr/>
          </p:nvSpPr>
          <p:spPr bwMode="auto">
            <a:xfrm>
              <a:off x="4060" y="2249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2" name="Oval 40"/>
            <p:cNvSpPr>
              <a:spLocks noChangeArrowheads="1"/>
            </p:cNvSpPr>
            <p:nvPr/>
          </p:nvSpPr>
          <p:spPr bwMode="auto">
            <a:xfrm>
              <a:off x="4060" y="2794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3" name="Oval 41"/>
            <p:cNvSpPr>
              <a:spLocks noChangeArrowheads="1"/>
            </p:cNvSpPr>
            <p:nvPr/>
          </p:nvSpPr>
          <p:spPr bwMode="auto">
            <a:xfrm>
              <a:off x="5148" y="1978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4" name="Oval 42"/>
            <p:cNvSpPr>
              <a:spLocks noChangeArrowheads="1"/>
            </p:cNvSpPr>
            <p:nvPr/>
          </p:nvSpPr>
          <p:spPr bwMode="auto">
            <a:xfrm>
              <a:off x="5148" y="2522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5" name="Oval 43"/>
            <p:cNvSpPr>
              <a:spLocks noChangeArrowheads="1"/>
            </p:cNvSpPr>
            <p:nvPr/>
          </p:nvSpPr>
          <p:spPr bwMode="auto">
            <a:xfrm>
              <a:off x="5148" y="3067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6" name="Oval 44"/>
            <p:cNvSpPr>
              <a:spLocks noChangeArrowheads="1"/>
            </p:cNvSpPr>
            <p:nvPr/>
          </p:nvSpPr>
          <p:spPr bwMode="auto">
            <a:xfrm>
              <a:off x="5148" y="1434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7" name="Oval 45"/>
            <p:cNvSpPr>
              <a:spLocks noChangeArrowheads="1"/>
            </p:cNvSpPr>
            <p:nvPr/>
          </p:nvSpPr>
          <p:spPr bwMode="auto">
            <a:xfrm>
              <a:off x="5148" y="170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8" name="Oval 46"/>
            <p:cNvSpPr>
              <a:spLocks noChangeArrowheads="1"/>
            </p:cNvSpPr>
            <p:nvPr/>
          </p:nvSpPr>
          <p:spPr bwMode="auto">
            <a:xfrm>
              <a:off x="5148" y="2249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9" name="Oval 47"/>
            <p:cNvSpPr>
              <a:spLocks noChangeArrowheads="1"/>
            </p:cNvSpPr>
            <p:nvPr/>
          </p:nvSpPr>
          <p:spPr bwMode="auto">
            <a:xfrm>
              <a:off x="5148" y="2794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20" name="Oval 48"/>
            <p:cNvSpPr>
              <a:spLocks noChangeArrowheads="1"/>
            </p:cNvSpPr>
            <p:nvPr/>
          </p:nvSpPr>
          <p:spPr bwMode="auto">
            <a:xfrm>
              <a:off x="4604" y="1978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21" name="Oval 49"/>
            <p:cNvSpPr>
              <a:spLocks noChangeArrowheads="1"/>
            </p:cNvSpPr>
            <p:nvPr/>
          </p:nvSpPr>
          <p:spPr bwMode="auto">
            <a:xfrm>
              <a:off x="4604" y="2522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22" name="Oval 50"/>
            <p:cNvSpPr>
              <a:spLocks noChangeArrowheads="1"/>
            </p:cNvSpPr>
            <p:nvPr/>
          </p:nvSpPr>
          <p:spPr bwMode="auto">
            <a:xfrm>
              <a:off x="4604" y="3067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23" name="Oval 51"/>
            <p:cNvSpPr>
              <a:spLocks noChangeArrowheads="1"/>
            </p:cNvSpPr>
            <p:nvPr/>
          </p:nvSpPr>
          <p:spPr bwMode="auto">
            <a:xfrm>
              <a:off x="4604" y="1434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24" name="Oval 52"/>
            <p:cNvSpPr>
              <a:spLocks noChangeArrowheads="1"/>
            </p:cNvSpPr>
            <p:nvPr/>
          </p:nvSpPr>
          <p:spPr bwMode="auto">
            <a:xfrm>
              <a:off x="4604" y="1705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25" name="Oval 53"/>
            <p:cNvSpPr>
              <a:spLocks noChangeArrowheads="1"/>
            </p:cNvSpPr>
            <p:nvPr/>
          </p:nvSpPr>
          <p:spPr bwMode="auto">
            <a:xfrm>
              <a:off x="4604" y="2794"/>
              <a:ext cx="227" cy="226"/>
            </a:xfrm>
            <a:prstGeom prst="ellipse">
              <a:avLst/>
            </a:prstGeom>
            <a:solidFill>
              <a:schemeClr val="bg1">
                <a:alpha val="25098"/>
              </a:schemeClr>
            </a:solidFill>
            <a:ln w="317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49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Example</a:t>
            </a:r>
            <a:endParaRPr lang="ja-JP" altLang="en-US" smtClean="0"/>
          </a:p>
        </p:txBody>
      </p:sp>
      <p:sp>
        <p:nvSpPr>
          <p:cNvPr id="55299" name="Text Box 6"/>
          <p:cNvSpPr txBox="1">
            <a:spLocks noChangeArrowheads="1"/>
          </p:cNvSpPr>
          <p:nvPr/>
        </p:nvSpPr>
        <p:spPr bwMode="auto">
          <a:xfrm>
            <a:off x="5143500" y="4273550"/>
            <a:ext cx="501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zh-TW" b="1">
                <a:ea typeface="PMingLiU" pitchFamily="18" charset="-120"/>
              </a:rPr>
              <a:t>x2</a:t>
            </a:r>
          </a:p>
        </p:txBody>
      </p:sp>
      <p:pic>
        <p:nvPicPr>
          <p:cNvPr id="55300" name="Picture 8" descr="C:\Users\Robin\Desktop\Untitled-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357563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グループ化 22"/>
          <p:cNvGrpSpPr>
            <a:grpSpLocks/>
          </p:cNvGrpSpPr>
          <p:nvPr/>
        </p:nvGrpSpPr>
        <p:grpSpPr bwMode="auto">
          <a:xfrm>
            <a:off x="0" y="785813"/>
            <a:ext cx="9144000" cy="6072187"/>
            <a:chOff x="0" y="785794"/>
            <a:chExt cx="9144000" cy="6072230"/>
          </a:xfrm>
        </p:grpSpPr>
        <p:pic>
          <p:nvPicPr>
            <p:cNvPr id="55302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10024"/>
              <a:ext cx="4572000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822700"/>
              <a:ext cx="4572000" cy="303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4" name="Text Box 6"/>
            <p:cNvSpPr txBox="1">
              <a:spLocks noChangeArrowheads="1"/>
            </p:cNvSpPr>
            <p:nvPr/>
          </p:nvSpPr>
          <p:spPr bwMode="auto">
            <a:xfrm>
              <a:off x="5938127" y="6488668"/>
              <a:ext cx="18485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zh-TW" b="1">
                  <a:solidFill>
                    <a:srgbClr val="002060"/>
                  </a:solidFill>
                  <a:ea typeface="PMingLiU" pitchFamily="18" charset="-120"/>
                </a:rPr>
                <a:t>ground truth</a:t>
              </a:r>
            </a:p>
          </p:txBody>
        </p:sp>
        <p:pic>
          <p:nvPicPr>
            <p:cNvPr id="55305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85794"/>
              <a:ext cx="4572000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6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785794"/>
              <a:ext cx="4572000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7" name="Text Box 6"/>
            <p:cNvSpPr txBox="1">
              <a:spLocks noChangeArrowheads="1"/>
            </p:cNvSpPr>
            <p:nvPr/>
          </p:nvSpPr>
          <p:spPr bwMode="auto">
            <a:xfrm>
              <a:off x="1071538" y="3429000"/>
              <a:ext cx="24080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zh-TW" b="1">
                  <a:solidFill>
                    <a:srgbClr val="002060"/>
                  </a:solidFill>
                  <a:ea typeface="PMingLiU" pitchFamily="18" charset="-120"/>
                </a:rPr>
                <a:t>nearest neighbor</a:t>
              </a:r>
            </a:p>
          </p:txBody>
        </p:sp>
        <p:sp>
          <p:nvSpPr>
            <p:cNvPr id="55308" name="Text Box 6"/>
            <p:cNvSpPr txBox="1">
              <a:spLocks noChangeArrowheads="1"/>
            </p:cNvSpPr>
            <p:nvPr/>
          </p:nvSpPr>
          <p:spPr bwMode="auto">
            <a:xfrm>
              <a:off x="6286512" y="3429000"/>
              <a:ext cx="11705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zh-TW" b="1">
                  <a:solidFill>
                    <a:srgbClr val="002060"/>
                  </a:solidFill>
                  <a:ea typeface="PMingLiU" pitchFamily="18" charset="-120"/>
                </a:rPr>
                <a:t>bilinear</a:t>
              </a:r>
            </a:p>
          </p:txBody>
        </p:sp>
        <p:sp>
          <p:nvSpPr>
            <p:cNvPr id="55309" name="Text Box 6"/>
            <p:cNvSpPr txBox="1">
              <a:spLocks noChangeArrowheads="1"/>
            </p:cNvSpPr>
            <p:nvPr/>
          </p:nvSpPr>
          <p:spPr bwMode="auto">
            <a:xfrm>
              <a:off x="1785918" y="6488668"/>
              <a:ext cx="110318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zh-TW" b="1">
                  <a:solidFill>
                    <a:srgbClr val="002060"/>
                  </a:solidFill>
                  <a:ea typeface="PMingLiU" pitchFamily="18" charset="-120"/>
                </a:rPr>
                <a:t>bicubic</a:t>
              </a:r>
            </a:p>
          </p:txBody>
        </p:sp>
      </p:grp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395B2-CA3E-4553-A340-96C4623D1E8B}" type="slidenum">
              <a:rPr lang="en-US" altLang="ja-JP" smtClean="0"/>
              <a:pPr>
                <a:defRPr/>
              </a:pPr>
              <a:t>50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Example</a:t>
            </a:r>
          </a:p>
        </p:txBody>
      </p:sp>
      <p:pic>
        <p:nvPicPr>
          <p:cNvPr id="56323" name="Picture 3" descr="DSC049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7175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8000"/>
            <a:chOff x="0" y="0"/>
            <a:chExt cx="5758" cy="4320"/>
          </a:xfrm>
        </p:grpSpPr>
        <p:pic>
          <p:nvPicPr>
            <p:cNvPr id="56331" name="Picture 5" descr="DSC04981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8" cy="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2" name="Text Box 6"/>
            <p:cNvSpPr txBox="1">
              <a:spLocks noChangeArrowheads="1"/>
            </p:cNvSpPr>
            <p:nvPr/>
          </p:nvSpPr>
          <p:spPr bwMode="auto">
            <a:xfrm>
              <a:off x="0" y="4089"/>
              <a:ext cx="150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b="1">
                  <a:solidFill>
                    <a:schemeClr val="accent2"/>
                  </a:solidFill>
                </a:rPr>
                <a:t>nearest neighbor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0" y="0"/>
            <a:ext cx="9140825" cy="6858000"/>
            <a:chOff x="-23" y="0"/>
            <a:chExt cx="5758" cy="4320"/>
          </a:xfrm>
        </p:grpSpPr>
        <p:pic>
          <p:nvPicPr>
            <p:cNvPr id="56329" name="Picture 8" descr="DSC04981b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" y="0"/>
              <a:ext cx="5758" cy="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0" name="Text Box 9"/>
            <p:cNvSpPr txBox="1">
              <a:spLocks noChangeArrowheads="1"/>
            </p:cNvSpPr>
            <p:nvPr/>
          </p:nvSpPr>
          <p:spPr bwMode="auto">
            <a:xfrm>
              <a:off x="0" y="4089"/>
              <a:ext cx="73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b="1">
                  <a:solidFill>
                    <a:schemeClr val="accent2"/>
                  </a:solidFill>
                </a:rPr>
                <a:t>bilinear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0"/>
            <a:ext cx="9140825" cy="6858000"/>
            <a:chOff x="0" y="0"/>
            <a:chExt cx="5758" cy="4320"/>
          </a:xfrm>
        </p:grpSpPr>
        <p:pic>
          <p:nvPicPr>
            <p:cNvPr id="56327" name="Picture 11" descr="DSC04981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8" cy="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28" name="Text Box 12"/>
            <p:cNvSpPr txBox="1">
              <a:spLocks noChangeArrowheads="1"/>
            </p:cNvSpPr>
            <p:nvPr/>
          </p:nvSpPr>
          <p:spPr bwMode="auto">
            <a:xfrm>
              <a:off x="0" y="4089"/>
              <a:ext cx="6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b="1">
                  <a:solidFill>
                    <a:schemeClr val="accent2"/>
                  </a:solidFill>
                </a:rPr>
                <a:t>bicubic</a:t>
              </a: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51</a:t>
            </a:fld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Area Averaging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001000" cy="4484688"/>
          </a:xfrm>
        </p:spPr>
        <p:txBody>
          <a:bodyPr/>
          <a:lstStyle/>
          <a:p>
            <a:pPr eaLnBrk="1" hangingPunct="1"/>
            <a:r>
              <a:rPr lang="en-US" altLang="ja-JP" smtClean="0"/>
              <a:t>A better but slower option is to use </a:t>
            </a:r>
            <a:r>
              <a:rPr lang="en-US" altLang="ja-JP" i="1" smtClean="0"/>
              <a:t>area averaging</a:t>
            </a:r>
          </a:p>
          <a:p>
            <a:pPr eaLnBrk="1" hangingPunct="1"/>
            <a:endParaRPr lang="en-US" altLang="ja-JP" smtClean="0"/>
          </a:p>
          <a:p>
            <a:pPr eaLnBrk="1" hangingPunct="1"/>
            <a:endParaRPr lang="en-US" altLang="ja-JP" smtClean="0"/>
          </a:p>
          <a:p>
            <a:pPr eaLnBrk="1" hangingPunct="1"/>
            <a:endParaRPr lang="en-US" altLang="ja-JP" smtClean="0"/>
          </a:p>
          <a:p>
            <a:pPr eaLnBrk="1" hangingPunct="1"/>
            <a:endParaRPr lang="en-US" altLang="ja-JP" smtClean="0"/>
          </a:p>
          <a:p>
            <a:pPr eaLnBrk="1" hangingPunct="1"/>
            <a:endParaRPr lang="en-US" altLang="ja-JP" smtClean="0"/>
          </a:p>
          <a:p>
            <a:pPr eaLnBrk="1" hangingPunct="1"/>
            <a:r>
              <a:rPr kumimoji="0" lang="en-US" altLang="ja-JP" smtClean="0"/>
              <a:t>Note that </a:t>
            </a:r>
            <a:r>
              <a:rPr kumimoji="0" lang="en-US" altLang="ja-JP" i="1" smtClean="0"/>
              <a:t>preimage</a:t>
            </a:r>
            <a:r>
              <a:rPr kumimoji="0" lang="en-US" altLang="ja-JP" smtClean="0"/>
              <a:t> of pixel is curved</a:t>
            </a:r>
            <a:endParaRPr lang="en-US" altLang="ja-JP" smtClean="0"/>
          </a:p>
        </p:txBody>
      </p:sp>
      <p:pic>
        <p:nvPicPr>
          <p:cNvPr id="57348" name="Picture 4" descr="AN07F1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63813"/>
            <a:ext cx="710565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Line 5"/>
          <p:cNvSpPr>
            <a:spLocks noChangeShapeType="1"/>
          </p:cNvSpPr>
          <p:nvPr/>
        </p:nvSpPr>
        <p:spPr bwMode="auto">
          <a:xfrm flipH="1" flipV="1">
            <a:off x="7162800" y="3713163"/>
            <a:ext cx="304800" cy="1219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ja-JP" altLang="en-US"/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7162800" y="4932363"/>
            <a:ext cx="81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r>
              <a:rPr kumimoji="0" lang="en-US" altLang="ja-JP" sz="2400">
                <a:latin typeface="Arial" charset="0"/>
              </a:rPr>
              <a:t>pixel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4706938" y="5084763"/>
            <a:ext cx="145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r>
              <a:rPr kumimoji="0" lang="en-US" altLang="ja-JP" sz="2400">
                <a:latin typeface="Arial" charset="0"/>
              </a:rPr>
              <a:t>preimage</a:t>
            </a:r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 flipH="1" flipV="1">
            <a:off x="4191000" y="4322763"/>
            <a:ext cx="990600" cy="838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52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MIP Mapping</a:t>
            </a:r>
          </a:p>
        </p:txBody>
      </p:sp>
      <p:sp>
        <p:nvSpPr>
          <p:cNvPr id="58371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566738" y="1752600"/>
            <a:ext cx="8001000" cy="1316038"/>
          </a:xfrm>
        </p:spPr>
        <p:txBody>
          <a:bodyPr/>
          <a:lstStyle/>
          <a:p>
            <a:pPr eaLnBrk="1" hangingPunct="1"/>
            <a:r>
              <a:rPr lang="en-US" altLang="ja-JP" sz="2600" dirty="0" smtClean="0"/>
              <a:t>MIP Mapping is one popular technique for </a:t>
            </a:r>
            <a:r>
              <a:rPr lang="en-US" altLang="ja-JP" sz="2600" dirty="0" err="1" smtClean="0"/>
              <a:t>precomputing</a:t>
            </a:r>
            <a:r>
              <a:rPr lang="en-US" altLang="ja-JP" sz="2600" dirty="0" smtClean="0"/>
              <a:t> and performing this </a:t>
            </a:r>
            <a:r>
              <a:rPr lang="en-US" altLang="ja-JP" sz="2600" dirty="0" err="1" smtClean="0"/>
              <a:t>prefiltering</a:t>
            </a:r>
            <a:endParaRPr lang="en-US" altLang="ja-JP" sz="2600" dirty="0" smtClean="0"/>
          </a:p>
        </p:txBody>
      </p:sp>
      <p:sp>
        <p:nvSpPr>
          <p:cNvPr id="58372" name="Rectangle 10"/>
          <p:cNvSpPr>
            <a:spLocks noChangeArrowheads="1"/>
          </p:cNvSpPr>
          <p:nvPr/>
        </p:nvSpPr>
        <p:spPr bwMode="auto">
          <a:xfrm>
            <a:off x="4932040" y="2564904"/>
            <a:ext cx="4104456" cy="287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</a:pPr>
            <a:r>
              <a:rPr lang="en-US" altLang="ja-JP" sz="2600" dirty="0"/>
              <a:t>Computing this series of filtered images requires only a small fraction of additional storage over the original texture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F60BBE-94C9-47E6-A821-F682695BC6CE}" type="slidenum">
              <a:rPr lang="en-US" altLang="ja-JP" smtClean="0"/>
              <a:pPr>
                <a:defRPr/>
              </a:pPr>
              <a:t>53</a:t>
            </a:fld>
            <a:endParaRPr lang="en-US" altLang="ja-JP"/>
          </a:p>
        </p:txBody>
      </p:sp>
      <p:pic>
        <p:nvPicPr>
          <p:cNvPr id="14" name="Picture 4" descr="lena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6" y="3261518"/>
            <a:ext cx="2925763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lena1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561681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lena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374481"/>
            <a:ext cx="8128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lena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765006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Storing MIP Maps</a:t>
            </a:r>
          </a:p>
        </p:txBody>
      </p:sp>
      <p:pic>
        <p:nvPicPr>
          <p:cNvPr id="59396" name="Picture 6" descr="Lecture18_Page_07_Image_0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025650"/>
            <a:ext cx="3921125" cy="3721100"/>
          </a:xfrm>
          <a:noFill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D14BC-1AC4-4840-80DD-F7D5D554C910}" type="slidenum">
              <a:rPr lang="en-US" altLang="ja-JP" smtClean="0"/>
              <a:pPr>
                <a:defRPr/>
              </a:pPr>
              <a:t>54</a:t>
            </a:fld>
            <a:endParaRPr lang="en-US" altLang="ja-JP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1924050"/>
            <a:ext cx="3924300" cy="3924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Finding the MIP Level</a:t>
            </a:r>
          </a:p>
        </p:txBody>
      </p:sp>
      <p:graphicFrame>
        <p:nvGraphicFramePr>
          <p:cNvPr id="2050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611188" y="1773238"/>
          <a:ext cx="4902200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4" imgW="2450880" imgH="888840" progId="Equation.3">
                  <p:embed/>
                </p:oleObj>
              </mc:Choice>
              <mc:Fallback>
                <p:oleObj name="Equation" r:id="rId4" imgW="2450880" imgH="8888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773238"/>
                        <a:ext cx="4902200" cy="177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611188" y="3716338"/>
          <a:ext cx="3865562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Equation" r:id="rId6" imgW="1930320" imgH="1091880" progId="Equation.3">
                  <p:embed/>
                </p:oleObj>
              </mc:Choice>
              <mc:Fallback>
                <p:oleObj name="Equation" r:id="rId6" imgW="1930320" imgH="10918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716338"/>
                        <a:ext cx="3865562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6" name="Group 14"/>
          <p:cNvGrpSpPr>
            <a:grpSpLocks/>
          </p:cNvGrpSpPr>
          <p:nvPr/>
        </p:nvGrpSpPr>
        <p:grpSpPr bwMode="auto">
          <a:xfrm>
            <a:off x="5999163" y="3500438"/>
            <a:ext cx="1800225" cy="1800225"/>
            <a:chOff x="3696" y="2478"/>
            <a:chExt cx="1134" cy="1134"/>
          </a:xfrm>
        </p:grpSpPr>
        <p:sp>
          <p:nvSpPr>
            <p:cNvPr id="2057" name="Rectangle 10"/>
            <p:cNvSpPr>
              <a:spLocks noChangeArrowheads="1"/>
            </p:cNvSpPr>
            <p:nvPr/>
          </p:nvSpPr>
          <p:spPr bwMode="auto">
            <a:xfrm>
              <a:off x="3696" y="2478"/>
              <a:ext cx="1134" cy="113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58" name="Rectangle 9"/>
            <p:cNvSpPr>
              <a:spLocks noChangeArrowheads="1"/>
            </p:cNvSpPr>
            <p:nvPr/>
          </p:nvSpPr>
          <p:spPr bwMode="auto">
            <a:xfrm>
              <a:off x="3696" y="2705"/>
              <a:ext cx="908" cy="90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59" name="Rectangle 8"/>
            <p:cNvSpPr>
              <a:spLocks noChangeArrowheads="1"/>
            </p:cNvSpPr>
            <p:nvPr/>
          </p:nvSpPr>
          <p:spPr bwMode="auto">
            <a:xfrm>
              <a:off x="3696" y="2931"/>
              <a:ext cx="681" cy="68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60" name="Line 11"/>
            <p:cNvSpPr>
              <a:spLocks noChangeShapeType="1"/>
            </p:cNvSpPr>
            <p:nvPr/>
          </p:nvSpPr>
          <p:spPr bwMode="auto">
            <a:xfrm>
              <a:off x="3696" y="3612"/>
              <a:ext cx="68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61" name="Line 12"/>
            <p:cNvSpPr>
              <a:spLocks noChangeShapeType="1"/>
            </p:cNvSpPr>
            <p:nvPr/>
          </p:nvSpPr>
          <p:spPr bwMode="auto">
            <a:xfrm flipV="1">
              <a:off x="3696" y="2659"/>
              <a:ext cx="0" cy="9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62" name="Line 13"/>
            <p:cNvSpPr>
              <a:spLocks noChangeShapeType="1"/>
            </p:cNvSpPr>
            <p:nvPr/>
          </p:nvSpPr>
          <p:spPr bwMode="auto">
            <a:xfrm flipV="1">
              <a:off x="3696" y="2704"/>
              <a:ext cx="681" cy="9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aphicFrame>
        <p:nvGraphicFramePr>
          <p:cNvPr id="2052" name="Object 15"/>
          <p:cNvGraphicFramePr>
            <a:graphicFrameLocks/>
          </p:cNvGraphicFramePr>
          <p:nvPr/>
        </p:nvGraphicFramePr>
        <p:xfrm>
          <a:off x="6359525" y="5373688"/>
          <a:ext cx="457200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Equation" r:id="rId8" imgW="228600" imgH="393480" progId="Equation.3">
                  <p:embed/>
                </p:oleObj>
              </mc:Choice>
              <mc:Fallback>
                <p:oleObj name="Equation" r:id="rId8" imgW="228600" imgH="393480" progId="Equation.3">
                  <p:embed/>
                  <p:pic>
                    <p:nvPicPr>
                      <p:cNvPr id="0" name="Object 15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9525" y="5373688"/>
                        <a:ext cx="457200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21"/>
          <p:cNvGraphicFramePr>
            <a:graphicFrameLocks/>
          </p:cNvGraphicFramePr>
          <p:nvPr/>
        </p:nvGraphicFramePr>
        <p:xfrm>
          <a:off x="5435600" y="4221163"/>
          <a:ext cx="431800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Equation" r:id="rId10" imgW="215640" imgH="393480" progId="Equation.3">
                  <p:embed/>
                </p:oleObj>
              </mc:Choice>
              <mc:Fallback>
                <p:oleObj name="Equation" r:id="rId10" imgW="215640" imgH="393480" progId="Equation.3">
                  <p:embed/>
                  <p:pic>
                    <p:nvPicPr>
                      <p:cNvPr id="0" name="Object 21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4221163"/>
                        <a:ext cx="431800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24"/>
          <p:cNvGraphicFramePr>
            <a:graphicFrameLocks noChangeAspect="1"/>
          </p:cNvGraphicFramePr>
          <p:nvPr/>
        </p:nvGraphicFramePr>
        <p:xfrm>
          <a:off x="6657975" y="2482850"/>
          <a:ext cx="2162175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Equation" r:id="rId12" imgW="1079280" imgH="507960" progId="Equation.3">
                  <p:embed/>
                </p:oleObj>
              </mc:Choice>
              <mc:Fallback>
                <p:oleObj name="Equation" r:id="rId12" imgW="1079280" imgH="50796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7975" y="2482850"/>
                        <a:ext cx="2162175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D14BC-1AC4-4840-80DD-F7D5D554C910}" type="slidenum">
              <a:rPr lang="en-US" altLang="ja-JP" smtClean="0"/>
              <a:pPr>
                <a:defRPr/>
              </a:pPr>
              <a:t>55</a:t>
            </a:fld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Example</a:t>
            </a:r>
          </a:p>
        </p:txBody>
      </p:sp>
      <p:sp>
        <p:nvSpPr>
          <p:cNvPr id="60419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619125" y="1628775"/>
            <a:ext cx="1504950" cy="793750"/>
          </a:xfrm>
          <a:noFill/>
        </p:spPr>
        <p:txBody>
          <a:bodyPr wrap="none" lIns="92075" tIns="46038" rIns="92075" bIns="46038">
            <a:spAutoFit/>
          </a:bodyPr>
          <a:lstStyle/>
          <a:p>
            <a:pPr algn="r" eaLnBrk="1" hangingPunct="1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en-US" altLang="ja-JP" sz="2300" smtClean="0"/>
              <a:t>  point</a:t>
            </a:r>
          </a:p>
          <a:p>
            <a:pPr algn="r" eaLnBrk="1" hangingPunct="1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en-US" altLang="ja-JP" sz="2300" smtClean="0"/>
              <a:t>sampling</a:t>
            </a:r>
          </a:p>
        </p:txBody>
      </p:sp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344488" y="4241800"/>
            <a:ext cx="17795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marL="190500" indent="-1905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algn="r"/>
            <a:r>
              <a:rPr kumimoji="0" lang="en-US" altLang="ja-JP" sz="2400">
                <a:latin typeface="Arial" charset="0"/>
              </a:rPr>
              <a:t>mipmapped</a:t>
            </a:r>
          </a:p>
          <a:p>
            <a:pPr algn="r"/>
            <a:r>
              <a:rPr kumimoji="0" lang="en-US" altLang="ja-JP" sz="2400">
                <a:latin typeface="Arial" charset="0"/>
              </a:rPr>
              <a:t>   point</a:t>
            </a:r>
          </a:p>
          <a:p>
            <a:pPr algn="r"/>
            <a:r>
              <a:rPr kumimoji="0" lang="en-US" altLang="ja-JP" sz="2400">
                <a:latin typeface="Arial" charset="0"/>
              </a:rPr>
              <a:t>sampling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6934200" y="4187825"/>
            <a:ext cx="17795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marL="190500" indent="-1905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r>
              <a:rPr kumimoji="0" lang="en-US" altLang="ja-JP" sz="2400" dirty="0" err="1">
                <a:latin typeface="Arial" charset="0"/>
              </a:rPr>
              <a:t>mipmapped</a:t>
            </a:r>
            <a:endParaRPr kumimoji="0" lang="en-US" altLang="ja-JP" sz="2400" dirty="0">
              <a:latin typeface="Arial" charset="0"/>
            </a:endParaRPr>
          </a:p>
          <a:p>
            <a:r>
              <a:rPr kumimoji="0" lang="en-US" altLang="ja-JP" sz="2400" dirty="0">
                <a:latin typeface="Arial" charset="0"/>
              </a:rPr>
              <a:t>linear</a:t>
            </a:r>
          </a:p>
          <a:p>
            <a:r>
              <a:rPr kumimoji="0" lang="en-US" altLang="ja-JP" sz="2400" dirty="0">
                <a:latin typeface="Arial" charset="0"/>
              </a:rPr>
              <a:t>filtering</a:t>
            </a:r>
          </a:p>
        </p:txBody>
      </p:sp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6932613" y="1628775"/>
            <a:ext cx="1168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marL="190500" indent="-1905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r>
              <a:rPr kumimoji="0" lang="en-US" altLang="ja-JP" sz="2400">
                <a:latin typeface="Arial" charset="0"/>
              </a:rPr>
              <a:t>linear</a:t>
            </a:r>
          </a:p>
          <a:p>
            <a:r>
              <a:rPr kumimoji="0" lang="en-US" altLang="ja-JP" sz="2400">
                <a:latin typeface="Arial" charset="0"/>
              </a:rPr>
              <a:t>filtering</a:t>
            </a:r>
          </a:p>
        </p:txBody>
      </p:sp>
      <p:pic>
        <p:nvPicPr>
          <p:cNvPr id="60423" name="Picture 5" descr="an07f2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85900"/>
            <a:ext cx="4791075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56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Reflection </a:t>
            </a:r>
            <a:r>
              <a:rPr lang="en-US" altLang="ja-JP" smtClean="0"/>
              <a:t>M</a:t>
            </a:r>
            <a:r>
              <a:rPr lang="en-US" altLang="zh-TW" smtClean="0"/>
              <a:t>aps</a:t>
            </a:r>
          </a:p>
        </p:txBody>
      </p:sp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16063"/>
            <a:ext cx="8135938" cy="529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395B2-CA3E-4553-A340-96C4623D1E8B}" type="slidenum">
              <a:rPr lang="en-US" altLang="ja-JP" smtClean="0"/>
              <a:pPr>
                <a:defRPr/>
              </a:pPr>
              <a:t>57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Environment Mapping </a:t>
            </a:r>
          </a:p>
        </p:txBody>
      </p:sp>
      <p:pic>
        <p:nvPicPr>
          <p:cNvPr id="62467" name="Picture 4" descr="hue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418147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58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History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1974 basic idea (Catmull/Williams)</a:t>
            </a:r>
          </a:p>
          <a:p>
            <a:r>
              <a:rPr lang="en-US" altLang="zh-TW" smtClean="0"/>
              <a:t>1976 reflection maps (Blinn/Newell)</a:t>
            </a:r>
          </a:p>
          <a:p>
            <a:r>
              <a:rPr lang="en-US" altLang="zh-TW" smtClean="0"/>
              <a:t>1978 bump mapping (Blinn)</a:t>
            </a:r>
          </a:p>
          <a:p>
            <a:r>
              <a:rPr lang="en-US" altLang="zh-TW" smtClean="0"/>
              <a:t>1983 mipmap (Williams)</a:t>
            </a:r>
          </a:p>
          <a:p>
            <a:r>
              <a:rPr lang="en-US" altLang="zh-TW" smtClean="0"/>
              <a:t>1984 illumination (Miller/Hoffman)</a:t>
            </a:r>
          </a:p>
          <a:p>
            <a:r>
              <a:rPr lang="en-US" altLang="zh-TW" smtClean="0"/>
              <a:t>1985 solid texture (Perlin)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Sphere Mapping</a:t>
            </a:r>
          </a:p>
        </p:txBody>
      </p:sp>
      <p:pic>
        <p:nvPicPr>
          <p:cNvPr id="63491" name="Picture 7" descr="stpeters_prob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0813" y="1698625"/>
            <a:ext cx="4375150" cy="4375150"/>
          </a:xfrm>
          <a:noFill/>
        </p:spPr>
      </p:pic>
      <p:sp>
        <p:nvSpPr>
          <p:cNvPr id="63492" name="Text Box 8"/>
          <p:cNvSpPr txBox="1">
            <a:spLocks noChangeArrowheads="1"/>
          </p:cNvSpPr>
          <p:nvPr/>
        </p:nvSpPr>
        <p:spPr bwMode="auto">
          <a:xfrm>
            <a:off x="6069013" y="5876925"/>
            <a:ext cx="26066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/>
              <a:t>Copyright©1999, Paul Debevec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D14BC-1AC4-4840-80DD-F7D5D554C910}" type="slidenum">
              <a:rPr lang="en-US" altLang="ja-JP" smtClean="0"/>
              <a:pPr>
                <a:defRPr/>
              </a:pPr>
              <a:t>59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Box Maps</a:t>
            </a:r>
          </a:p>
        </p:txBody>
      </p:sp>
      <p:pic>
        <p:nvPicPr>
          <p:cNvPr id="64515" name="Picture 4" descr="stpeters_cros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6425" y="1752600"/>
            <a:ext cx="3200400" cy="4267200"/>
          </a:xfrm>
          <a:noFill/>
        </p:spPr>
      </p:pic>
      <p:sp>
        <p:nvSpPr>
          <p:cNvPr id="64516" name="Text Box 7"/>
          <p:cNvSpPr txBox="1">
            <a:spLocks noChangeArrowheads="1"/>
          </p:cNvSpPr>
          <p:nvPr/>
        </p:nvSpPr>
        <p:spPr bwMode="auto">
          <a:xfrm>
            <a:off x="6069013" y="5876925"/>
            <a:ext cx="26066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/>
              <a:t>Copyright©1999, Paul Debevec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60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Environment </a:t>
            </a:r>
            <a:r>
              <a:rPr lang="en-US" altLang="ja-JP" smtClean="0"/>
              <a:t>M</a:t>
            </a:r>
            <a:r>
              <a:rPr lang="en-US" altLang="zh-TW" smtClean="0"/>
              <a:t>aps</a:t>
            </a:r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61"/>
          <a:stretch>
            <a:fillRect/>
          </a:stretch>
        </p:blipFill>
        <p:spPr bwMode="auto">
          <a:xfrm>
            <a:off x="468313" y="1757363"/>
            <a:ext cx="8332787" cy="390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6"/>
          <p:cNvSpPr txBox="1">
            <a:spLocks noChangeArrowheads="1"/>
          </p:cNvSpPr>
          <p:nvPr/>
        </p:nvSpPr>
        <p:spPr bwMode="auto">
          <a:xfrm>
            <a:off x="1706563" y="5583238"/>
            <a:ext cx="14970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1"/>
              <a:t>ray traced</a:t>
            </a:r>
          </a:p>
        </p:txBody>
      </p:sp>
      <p:sp>
        <p:nvSpPr>
          <p:cNvPr id="65541" name="Text Box 7"/>
          <p:cNvSpPr txBox="1">
            <a:spLocks noChangeArrowheads="1"/>
          </p:cNvSpPr>
          <p:nvPr/>
        </p:nvSpPr>
        <p:spPr bwMode="auto">
          <a:xfrm>
            <a:off x="5435600" y="5583238"/>
            <a:ext cx="2455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1"/>
              <a:t>environment map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395B2-CA3E-4553-A340-96C4623D1E8B}" type="slidenum">
              <a:rPr lang="en-US" altLang="ja-JP" smtClean="0"/>
              <a:pPr>
                <a:defRPr/>
              </a:pPr>
              <a:t>61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Bump </a:t>
            </a:r>
            <a:r>
              <a:rPr lang="en-US" altLang="ja-JP" smtClean="0"/>
              <a:t>Mapping</a:t>
            </a:r>
          </a:p>
        </p:txBody>
      </p:sp>
      <p:pic>
        <p:nvPicPr>
          <p:cNvPr id="66563" name="Picture 5" descr="hue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85938"/>
            <a:ext cx="425767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62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Bump </a:t>
            </a:r>
            <a:r>
              <a:rPr lang="en-US" altLang="ja-JP" smtClean="0"/>
              <a:t>Mapping</a:t>
            </a:r>
          </a:p>
        </p:txBody>
      </p:sp>
      <p:pic>
        <p:nvPicPr>
          <p:cNvPr id="67587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2571750"/>
            <a:ext cx="1779587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2573338"/>
            <a:ext cx="1779587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2571750"/>
            <a:ext cx="1779588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加算記号 9"/>
          <p:cNvSpPr/>
          <p:nvPr/>
        </p:nvSpPr>
        <p:spPr>
          <a:xfrm>
            <a:off x="2643188" y="3357563"/>
            <a:ext cx="714375" cy="64293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" name="等号 10"/>
          <p:cNvSpPr/>
          <p:nvPr/>
        </p:nvSpPr>
        <p:spPr>
          <a:xfrm>
            <a:off x="5715000" y="3357563"/>
            <a:ext cx="714375" cy="642937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63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Bump </a:t>
            </a:r>
            <a:r>
              <a:rPr lang="en-US" altLang="ja-JP" smtClean="0"/>
              <a:t>Mapping</a:t>
            </a:r>
            <a:endParaRPr lang="en-US" altLang="zh-TW" smtClean="0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6084888" y="3778250"/>
          <a:ext cx="2454275" cy="240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Image" r:id="rId4" imgW="2958730" imgH="2895238" progId="Photoshop.Image.9">
                  <p:embed/>
                </p:oleObj>
              </mc:Choice>
              <mc:Fallback>
                <p:oleObj name="Image" r:id="rId4" imgW="2958730" imgH="2895238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3778250"/>
                        <a:ext cx="2454275" cy="240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001000" cy="26130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ja-JP" sz="2100" smtClean="0"/>
              <a:t>Textures can be used for more than just color</a:t>
            </a:r>
          </a:p>
          <a:p>
            <a:pPr eaLnBrk="1" hangingPunct="1">
              <a:lnSpc>
                <a:spcPct val="90000"/>
              </a:lnSpc>
            </a:pPr>
            <a:endParaRPr lang="en-US" altLang="ja-JP" sz="2100" smtClean="0"/>
          </a:p>
          <a:p>
            <a:pPr eaLnBrk="1" hangingPunct="1">
              <a:lnSpc>
                <a:spcPct val="90000"/>
              </a:lnSpc>
            </a:pPr>
            <a:endParaRPr lang="en-US" altLang="ja-JP" sz="2100" smtClean="0"/>
          </a:p>
          <a:p>
            <a:pPr eaLnBrk="1" hangingPunct="1">
              <a:lnSpc>
                <a:spcPct val="90000"/>
              </a:lnSpc>
            </a:pPr>
            <a:r>
              <a:rPr lang="en-US" altLang="ja-JP" sz="2100" smtClean="0"/>
              <a:t>In bump mapping, a texture is used to perturb the normal: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000" smtClean="0"/>
              <a:t>The normal is perturbed in each parametric direction according to the partial derivatives</a:t>
            </a:r>
            <a:br>
              <a:rPr lang="en-US" altLang="ja-JP" sz="2000" smtClean="0"/>
            </a:br>
            <a:r>
              <a:rPr lang="en-US" altLang="ja-JP" sz="2000" smtClean="0"/>
              <a:t>of the texture.</a:t>
            </a:r>
          </a:p>
        </p:txBody>
      </p:sp>
      <p:graphicFrame>
        <p:nvGraphicFramePr>
          <p:cNvPr id="3075" name="Object 11"/>
          <p:cNvGraphicFramePr>
            <a:graphicFrameLocks noChangeAspect="1"/>
          </p:cNvGraphicFramePr>
          <p:nvPr/>
        </p:nvGraphicFramePr>
        <p:xfrm>
          <a:off x="1352550" y="2165350"/>
          <a:ext cx="595630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Equation" r:id="rId6" imgW="2679480" imgH="342720" progId="Equation.DSMT4">
                  <p:embed/>
                </p:oleObj>
              </mc:Choice>
              <mc:Fallback>
                <p:oleObj name="Equation" r:id="rId6" imgW="2679480" imgH="34272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2165350"/>
                        <a:ext cx="5956300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64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Bump Mapping</a:t>
            </a:r>
          </a:p>
        </p:txBody>
      </p:sp>
      <p:pic>
        <p:nvPicPr>
          <p:cNvPr id="68611" name="Picture 4" descr="Lecture19_Page_02_Image_0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357438"/>
            <a:ext cx="2741612" cy="2727325"/>
          </a:xfrm>
          <a:noFill/>
        </p:spPr>
      </p:pic>
      <p:pic>
        <p:nvPicPr>
          <p:cNvPr id="68612" name="Picture 6" descr="Lecture19_Page_02_Image_00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2349500"/>
            <a:ext cx="2749550" cy="2735263"/>
          </a:xfrm>
          <a:noFill/>
        </p:spPr>
      </p:pic>
      <p:pic>
        <p:nvPicPr>
          <p:cNvPr id="68613" name="Picture 8" descr="Lecture19_Page_02_Image_00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2349500"/>
            <a:ext cx="2749550" cy="2735263"/>
          </a:xfrm>
          <a:noFill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975098-EFB2-46F9-AA14-2B402BE30DE8}" type="slidenum">
              <a:rPr lang="en-US" altLang="ja-JP" smtClean="0"/>
              <a:pPr>
                <a:defRPr/>
              </a:pPr>
              <a:t>65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Bump Mapping</a:t>
            </a:r>
          </a:p>
        </p:txBody>
      </p:sp>
      <p:pic>
        <p:nvPicPr>
          <p:cNvPr id="69635" name="Picture 4" descr="Lecture19_Page_03_Image_0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clrChange>
              <a:clrFrom>
                <a:srgbClr val="FDFEFC"/>
              </a:clrFrom>
              <a:clrTo>
                <a:srgbClr val="FD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924050"/>
            <a:ext cx="2252662" cy="3922713"/>
          </a:xfrm>
          <a:noFill/>
        </p:spPr>
      </p:pic>
      <p:pic>
        <p:nvPicPr>
          <p:cNvPr id="69636" name="Picture 6" descr="Lecture19_Page_03_Image_00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2781300"/>
            <a:ext cx="2320925" cy="2311400"/>
          </a:xfrm>
          <a:noFill/>
        </p:spPr>
      </p:pic>
      <p:pic>
        <p:nvPicPr>
          <p:cNvPr id="69637" name="Picture 8" descr="Lecture19_Page_03_Image_00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clrChange>
              <a:clrFrom>
                <a:srgbClr val="FDFEFC"/>
              </a:clrFrom>
              <a:clrTo>
                <a:srgbClr val="FD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1924050"/>
            <a:ext cx="2270125" cy="3954463"/>
          </a:xfrm>
          <a:noFill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975098-EFB2-46F9-AA14-2B402BE30DE8}" type="slidenum">
              <a:rPr lang="en-US" altLang="ja-JP" smtClean="0"/>
              <a:pPr>
                <a:defRPr/>
              </a:pPr>
              <a:t>66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Bump Mapping</a:t>
            </a:r>
            <a:endParaRPr lang="en-US" altLang="zh-TW" smtClean="0"/>
          </a:p>
        </p:txBody>
      </p:sp>
      <p:pic>
        <p:nvPicPr>
          <p:cNvPr id="70659" name="Picture 3" descr="simplebum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06625"/>
            <a:ext cx="4027487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 descr="simplebum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05038"/>
            <a:ext cx="403066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 descr="norm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395B2-CA3E-4553-A340-96C4623D1E8B}" type="slidenum">
              <a:rPr lang="en-US" altLang="ja-JP" smtClean="0"/>
              <a:pPr>
                <a:defRPr/>
              </a:pPr>
              <a:t>67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Displacement Mapping</a:t>
            </a:r>
            <a:endParaRPr lang="en-US" altLang="zh-TW" smtClean="0"/>
          </a:p>
        </p:txBody>
      </p:sp>
      <p:sp>
        <p:nvSpPr>
          <p:cNvPr id="71683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In displacement mapping, a texture is used to perturb the surface geometry itself</a:t>
            </a:r>
          </a:p>
          <a:p>
            <a:pPr lvl="1" eaLnBrk="1" hangingPunct="1"/>
            <a:r>
              <a:rPr lang="en-US" altLang="ja-JP" smtClean="0"/>
              <a:t>Silhouettes are correct</a:t>
            </a:r>
          </a:p>
          <a:p>
            <a:pPr lvl="1" eaLnBrk="1" hangingPunct="1"/>
            <a:r>
              <a:rPr lang="en-US" altLang="ja-JP" smtClean="0"/>
              <a:t>Requires doing additional hidden surface calculations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68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Texture </a:t>
            </a:r>
            <a:r>
              <a:rPr lang="en-US" altLang="ja-JP" smtClean="0"/>
              <a:t>M</a:t>
            </a:r>
            <a:r>
              <a:rPr lang="en-US" altLang="zh-TW" smtClean="0"/>
              <a:t>aps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8207375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395B2-CA3E-4553-A340-96C4623D1E8B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Displacement Mapping</a:t>
            </a:r>
          </a:p>
        </p:txBody>
      </p:sp>
      <p:pic>
        <p:nvPicPr>
          <p:cNvPr id="72707" name="Picture 4" descr="Lecture19_Page_05_Image_000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688" y="1944688"/>
            <a:ext cx="7785100" cy="3883025"/>
          </a:xfrm>
          <a:noFill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69</a:t>
            </a:fld>
            <a:endParaRPr lang="en-US" altLang="ja-JP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3400" smtClean="0"/>
              <a:t>Bump Mapping &amp;</a:t>
            </a:r>
            <a:br>
              <a:rPr lang="en-US" altLang="ja-JP" sz="3400" smtClean="0"/>
            </a:br>
            <a:r>
              <a:rPr lang="en-US" altLang="ja-JP" sz="3400" smtClean="0"/>
              <a:t>Displacement Mapping</a:t>
            </a:r>
          </a:p>
        </p:txBody>
      </p:sp>
      <p:pic>
        <p:nvPicPr>
          <p:cNvPr id="73731" name="Picture 6" descr="wang_1_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1947863"/>
            <a:ext cx="4002088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7" descr="wang_1_0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47863"/>
            <a:ext cx="3990975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8"/>
          <p:cNvSpPr txBox="1">
            <a:spLocks noChangeArrowheads="1"/>
          </p:cNvSpPr>
          <p:nvPr/>
        </p:nvSpPr>
        <p:spPr bwMode="auto">
          <a:xfrm>
            <a:off x="6480175" y="5876925"/>
            <a:ext cx="2268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/>
              <a:t>Copyright©2003, Microsoft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395B2-CA3E-4553-A340-96C4623D1E8B}" type="slidenum">
              <a:rPr lang="en-US" altLang="ja-JP" smtClean="0"/>
              <a:pPr>
                <a:defRPr/>
              </a:pPr>
              <a:t>70</a:t>
            </a:fld>
            <a:endParaRPr lang="en-US" altLang="ja-JP"/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Illumination </a:t>
            </a:r>
            <a:r>
              <a:rPr lang="en-US" altLang="ja-JP" smtClean="0"/>
              <a:t>M</a:t>
            </a:r>
            <a:r>
              <a:rPr lang="en-US" altLang="zh-TW" smtClean="0"/>
              <a:t>aps</a:t>
            </a: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84313"/>
            <a:ext cx="8569325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395B2-CA3E-4553-A340-96C4623D1E8B}" type="slidenum">
              <a:rPr lang="en-US" altLang="ja-JP" smtClean="0"/>
              <a:pPr>
                <a:defRPr/>
              </a:pPr>
              <a:t>71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Texture Mapping in Quake</a:t>
            </a:r>
          </a:p>
        </p:txBody>
      </p:sp>
      <p:pic>
        <p:nvPicPr>
          <p:cNvPr id="75779" name="Picture 4" descr="Lecture19_Page_07_Image_00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6863" y="2133600"/>
            <a:ext cx="2743200" cy="1949450"/>
          </a:xfrm>
          <a:noFill/>
        </p:spPr>
      </p:pic>
      <p:pic>
        <p:nvPicPr>
          <p:cNvPr id="75780" name="Picture 8" descr="Lecture19_Page_07_Image_00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1050" y="2133600"/>
            <a:ext cx="2743200" cy="1949450"/>
          </a:xfrm>
          <a:noFill/>
        </p:spPr>
      </p:pic>
      <p:pic>
        <p:nvPicPr>
          <p:cNvPr id="75781" name="Picture 6" descr="Lecture19_Page_07_Image_00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5275" y="4159250"/>
            <a:ext cx="2743200" cy="1949450"/>
          </a:xfrm>
          <a:noFill/>
        </p:spPr>
      </p:pic>
      <p:pic>
        <p:nvPicPr>
          <p:cNvPr id="75782" name="Picture 10" descr="Lecture19_Page_07_Image_000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1050" y="4160838"/>
            <a:ext cx="2743200" cy="1949450"/>
          </a:xfrm>
          <a:noFill/>
        </p:spPr>
      </p:pic>
      <p:sp>
        <p:nvSpPr>
          <p:cNvPr id="75783" name="Text Box 12"/>
          <p:cNvSpPr txBox="1">
            <a:spLocks noChangeArrowheads="1"/>
          </p:cNvSpPr>
          <p:nvPr/>
        </p:nvSpPr>
        <p:spPr bwMode="auto">
          <a:xfrm>
            <a:off x="3276600" y="1773238"/>
            <a:ext cx="1841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1"/>
              <a:t>Texture Only</a:t>
            </a:r>
          </a:p>
        </p:txBody>
      </p:sp>
      <p:sp>
        <p:nvSpPr>
          <p:cNvPr id="75784" name="Text Box 13"/>
          <p:cNvSpPr txBox="1">
            <a:spLocks noChangeArrowheads="1"/>
          </p:cNvSpPr>
          <p:nvPr/>
        </p:nvSpPr>
        <p:spPr bwMode="auto">
          <a:xfrm>
            <a:off x="5749925" y="1773238"/>
            <a:ext cx="29257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1"/>
              <a:t>Texture &amp; Light Maps</a:t>
            </a:r>
          </a:p>
        </p:txBody>
      </p:sp>
      <p:pic>
        <p:nvPicPr>
          <p:cNvPr id="75785" name="Picture 14" descr="Lecture19_Page_07_Image_00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179888"/>
            <a:ext cx="208915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6" name="Text Box 15"/>
          <p:cNvSpPr txBox="1">
            <a:spLocks noChangeArrowheads="1"/>
          </p:cNvSpPr>
          <p:nvPr/>
        </p:nvSpPr>
        <p:spPr bwMode="auto">
          <a:xfrm>
            <a:off x="968375" y="5734050"/>
            <a:ext cx="1443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1"/>
              <a:t>Light Map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31167-B9D5-4440-9B72-94D22A626D57}" type="slidenum">
              <a:rPr lang="en-US" altLang="ja-JP" smtClean="0"/>
              <a:pPr>
                <a:defRPr/>
              </a:pPr>
              <a:t>72</a:t>
            </a:fld>
            <a:endParaRPr lang="en-US" altLang="ja-JP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Shadow Maps</a:t>
            </a:r>
          </a:p>
        </p:txBody>
      </p:sp>
      <p:pic>
        <p:nvPicPr>
          <p:cNvPr id="76803" name="Picture 4" descr="Lecture19_Page_08_Image_00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628775"/>
            <a:ext cx="3678237" cy="2541588"/>
          </a:xfrm>
          <a:noFill/>
        </p:spPr>
      </p:pic>
      <p:pic>
        <p:nvPicPr>
          <p:cNvPr id="76804" name="Picture 6" descr="Lecture19_Page_08_Image_00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0438" y="1649413"/>
            <a:ext cx="2295525" cy="2284412"/>
          </a:xfrm>
          <a:noFill/>
        </p:spPr>
      </p:pic>
      <p:pic>
        <p:nvPicPr>
          <p:cNvPr id="76805" name="Picture 8" descr="Lecture19_Page_08_Image_00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3813" y="3808413"/>
            <a:ext cx="2295525" cy="2284412"/>
          </a:xfrm>
          <a:noFill/>
        </p:spPr>
      </p:pic>
      <p:pic>
        <p:nvPicPr>
          <p:cNvPr id="76806" name="Picture 10" descr="Lecture19_Page_09_Image_000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3624263"/>
            <a:ext cx="3678238" cy="2541587"/>
          </a:xfrm>
          <a:noFill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31167-B9D5-4440-9B72-94D22A626D57}" type="slidenum">
              <a:rPr lang="en-US" altLang="ja-JP" smtClean="0"/>
              <a:pPr>
                <a:defRPr/>
              </a:pPr>
              <a:t>73</a:t>
            </a:fld>
            <a:endParaRPr lang="en-US" altLang="ja-JP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Steps of Shadow Maps</a:t>
            </a:r>
            <a:endParaRPr lang="en-US" altLang="ja-JP" smtClean="0"/>
          </a:p>
        </p:txBody>
      </p:sp>
      <p:sp>
        <p:nvSpPr>
          <p:cNvPr id="7782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326437" cy="26130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100" smtClean="0"/>
              <a:t>Render the scene from the light</a:t>
            </a:r>
            <a:r>
              <a:rPr lang="en-US" altLang="zh-TW" sz="2100" smtClean="0">
                <a:latin typeface="Arial" charset="0"/>
              </a:rPr>
              <a:t>’</a:t>
            </a:r>
            <a:r>
              <a:rPr lang="en-US" altLang="zh-TW" sz="2100" smtClean="0"/>
              <a:t>s point of view,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100" smtClean="0"/>
              <a:t>Use the light</a:t>
            </a:r>
            <a:r>
              <a:rPr lang="en-US" altLang="zh-TW" sz="2100" smtClean="0">
                <a:latin typeface="Arial" charset="0"/>
              </a:rPr>
              <a:t>’</a:t>
            </a:r>
            <a:r>
              <a:rPr lang="en-US" altLang="zh-TW" sz="2100" smtClean="0"/>
              <a:t>s depth buffer as a texture (shadow map),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100" smtClean="0"/>
              <a:t>Projectively texture the shadow map onto the scene,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100" smtClean="0"/>
              <a:t>Use </a:t>
            </a:r>
            <a:r>
              <a:rPr lang="en-US" altLang="zh-TW" sz="2100" smtClean="0">
                <a:latin typeface="Arial" charset="0"/>
              </a:rPr>
              <a:t>“</a:t>
            </a:r>
            <a:r>
              <a:rPr lang="en-US" altLang="zh-TW" sz="2100" smtClean="0"/>
              <a:t>texture color</a:t>
            </a:r>
            <a:r>
              <a:rPr lang="en-US" altLang="zh-TW" sz="2100" smtClean="0">
                <a:latin typeface="Arial" charset="0"/>
              </a:rPr>
              <a:t>”</a:t>
            </a:r>
            <a:r>
              <a:rPr lang="en-US" altLang="zh-TW" sz="2100" smtClean="0"/>
              <a:t> (comparison result) in fragment shading. </a:t>
            </a:r>
            <a:endParaRPr lang="en-US" altLang="ja-JP" sz="2100" smtClean="0"/>
          </a:p>
        </p:txBody>
      </p:sp>
      <p:pic>
        <p:nvPicPr>
          <p:cNvPr id="77828" name="Picture 6" descr="shadows_noatmosp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697288"/>
            <a:ext cx="2346325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7" descr="spotlight_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3697288"/>
            <a:ext cx="2346325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8" descr="spotlight_view_depth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0" y="3697288"/>
            <a:ext cx="2346325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Text Box 9"/>
          <p:cNvSpPr txBox="1">
            <a:spLocks noChangeArrowheads="1"/>
          </p:cNvSpPr>
          <p:nvPr/>
        </p:nvSpPr>
        <p:spPr bwMode="auto">
          <a:xfrm>
            <a:off x="1098550" y="6092825"/>
            <a:ext cx="163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TW" sz="2400" b="1">
                <a:latin typeface="Times New Roman" pitchFamily="18" charset="0"/>
                <a:ea typeface="PMingLiU" pitchFamily="18" charset="-120"/>
              </a:rPr>
              <a:t>Eye’s View</a:t>
            </a:r>
          </a:p>
        </p:txBody>
      </p:sp>
      <p:sp>
        <p:nvSpPr>
          <p:cNvPr id="77832" name="Text Box 10"/>
          <p:cNvSpPr txBox="1">
            <a:spLocks noChangeArrowheads="1"/>
          </p:cNvSpPr>
          <p:nvPr/>
        </p:nvSpPr>
        <p:spPr bwMode="auto">
          <a:xfrm>
            <a:off x="3492500" y="6092825"/>
            <a:ext cx="1852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TW" sz="2400" b="1">
                <a:latin typeface="Times New Roman" pitchFamily="18" charset="0"/>
                <a:ea typeface="PMingLiU" pitchFamily="18" charset="-120"/>
              </a:rPr>
              <a:t>Light’s View</a:t>
            </a:r>
          </a:p>
        </p:txBody>
      </p:sp>
      <p:sp>
        <p:nvSpPr>
          <p:cNvPr id="77833" name="Text Box 11"/>
          <p:cNvSpPr txBox="1">
            <a:spLocks noChangeArrowheads="1"/>
          </p:cNvSpPr>
          <p:nvPr/>
        </p:nvSpPr>
        <p:spPr bwMode="auto">
          <a:xfrm>
            <a:off x="5580063" y="6092825"/>
            <a:ext cx="2786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zh-TW" sz="2400" b="1">
                <a:latin typeface="Times New Roman" pitchFamily="18" charset="0"/>
                <a:ea typeface="PMingLiU" pitchFamily="18" charset="-120"/>
              </a:rPr>
              <a:t>Depth/Shadow Map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74</a:t>
            </a:fld>
            <a:endParaRPr lang="en-US" altLang="ja-JP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Shadow </a:t>
            </a:r>
            <a:r>
              <a:rPr lang="en-US" altLang="ja-JP" smtClean="0"/>
              <a:t>B</a:t>
            </a:r>
            <a:r>
              <a:rPr lang="en-US" altLang="zh-TW" smtClean="0"/>
              <a:t>uffer</a:t>
            </a:r>
          </a:p>
        </p:txBody>
      </p:sp>
      <p:pic>
        <p:nvPicPr>
          <p:cNvPr id="4100" name="Picture 4" descr="shadow-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251142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shadow-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1430338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shadow-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359092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1309688" y="2224088"/>
            <a:ext cx="431800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4098" name="Object 9"/>
          <p:cNvGraphicFramePr>
            <a:graphicFrameLocks noChangeAspect="1"/>
          </p:cNvGraphicFramePr>
          <p:nvPr/>
        </p:nvGraphicFramePr>
        <p:xfrm>
          <a:off x="539750" y="5661025"/>
          <a:ext cx="6773863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7" imgW="3047760" imgH="342720" progId="Equation.DSMT4">
                  <p:embed/>
                </p:oleObj>
              </mc:Choice>
              <mc:Fallback>
                <p:oleObj name="Equation" r:id="rId7" imgW="3047760" imgH="34272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5661025"/>
                        <a:ext cx="6773863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395B2-CA3E-4553-A340-96C4623D1E8B}" type="slidenum">
              <a:rPr lang="en-US" altLang="ja-JP" smtClean="0"/>
              <a:pPr>
                <a:defRPr/>
              </a:pPr>
              <a:t>75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3200" smtClean="0"/>
              <a:t>Three Dimensional or Solid Textures</a:t>
            </a:r>
          </a:p>
        </p:txBody>
      </p:sp>
      <p:pic>
        <p:nvPicPr>
          <p:cNvPr id="78851" name="Picture 4" descr="Lecture18_Page_26_Image_000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700213"/>
            <a:ext cx="2730500" cy="4416425"/>
          </a:xfrm>
          <a:noFill/>
        </p:spPr>
      </p:pic>
      <p:sp>
        <p:nvSpPr>
          <p:cNvPr id="78852" name="Text Box 6"/>
          <p:cNvSpPr txBox="1">
            <a:spLocks noChangeArrowheads="1"/>
          </p:cNvSpPr>
          <p:nvPr/>
        </p:nvSpPr>
        <p:spPr bwMode="auto">
          <a:xfrm>
            <a:off x="6324600" y="5876925"/>
            <a:ext cx="23510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/>
              <a:t>Copyright©1985, Ken Perlin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76</a:t>
            </a:fld>
            <a:endParaRPr lang="en-US" altLang="ja-JP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Solid </a:t>
            </a:r>
            <a:r>
              <a:rPr lang="en-US" altLang="ja-JP" smtClean="0"/>
              <a:t>T</a:t>
            </a:r>
            <a:r>
              <a:rPr lang="en-US" altLang="zh-TW" smtClean="0"/>
              <a:t>extures</a:t>
            </a:r>
          </a:p>
        </p:txBody>
      </p:sp>
      <p:pic>
        <p:nvPicPr>
          <p:cNvPr id="79875" name="Picture 4" descr="al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24025"/>
            <a:ext cx="8207375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395B2-CA3E-4553-A340-96C4623D1E8B}" type="slidenum">
              <a:rPr lang="en-US" altLang="ja-JP" smtClean="0"/>
              <a:pPr>
                <a:defRPr/>
              </a:pPr>
              <a:t>77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Solid </a:t>
            </a:r>
            <a:r>
              <a:rPr lang="en-US" altLang="ja-JP" smtClean="0"/>
              <a:t>T</a:t>
            </a:r>
            <a:r>
              <a:rPr lang="en-US" altLang="zh-TW" smtClean="0"/>
              <a:t>extures</a:t>
            </a:r>
            <a:endParaRPr lang="ja-JP" altLang="en-US" smtClean="0"/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714500"/>
            <a:ext cx="38496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429000"/>
            <a:ext cx="4048125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395B2-CA3E-4553-A340-96C4623D1E8B}" type="slidenum">
              <a:rPr lang="en-US" altLang="ja-JP" smtClean="0"/>
              <a:pPr>
                <a:defRPr/>
              </a:pPr>
              <a:t>78</a:t>
            </a:fld>
            <a:endParaRPr lang="en-US" altLang="ja-JP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Texture Mapping</a:t>
            </a:r>
          </a:p>
        </p:txBody>
      </p:sp>
      <p:pic>
        <p:nvPicPr>
          <p:cNvPr id="15363" name="Picture 3" descr="hu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44675"/>
            <a:ext cx="3733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hue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4675"/>
            <a:ext cx="372427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270000" y="5557838"/>
            <a:ext cx="2368550" cy="369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spAutoFit/>
          </a:bodyPr>
          <a:lstStyle/>
          <a:p>
            <a:pPr eaLnBrk="0" hangingPunct="0">
              <a:defRPr/>
            </a:pPr>
            <a:r>
              <a:rPr kumimoji="0" lang="en-US" altLang="ja-JP" b="1" dirty="0">
                <a:latin typeface="+mj-lt"/>
              </a:rPr>
              <a:t>geometric model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486400" y="5559425"/>
            <a:ext cx="2254250" cy="369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spAutoFit/>
          </a:bodyPr>
          <a:lstStyle/>
          <a:p>
            <a:pPr eaLnBrk="0" hangingPunct="0">
              <a:defRPr/>
            </a:pPr>
            <a:r>
              <a:rPr kumimoji="0" lang="en-US" altLang="ja-JP" b="1">
                <a:latin typeface="+mj-lt"/>
              </a:rPr>
              <a:t>texture mapped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Noise (Tri-linear) Interpolation</a:t>
            </a:r>
          </a:p>
        </p:txBody>
      </p:sp>
      <p:pic>
        <p:nvPicPr>
          <p:cNvPr id="81923" name="Picture 4" descr="Lecture19_Page_12_Image_00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clrChange>
              <a:clrFrom>
                <a:srgbClr val="FDFEFC"/>
              </a:clrFrom>
              <a:clrTo>
                <a:srgbClr val="FD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609725"/>
            <a:ext cx="2286000" cy="2273300"/>
          </a:xfrm>
          <a:noFill/>
        </p:spPr>
      </p:pic>
      <p:pic>
        <p:nvPicPr>
          <p:cNvPr id="81924" name="Picture 7" descr="Lecture19_Page_12_Image_00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clrChange>
              <a:clrFrom>
                <a:srgbClr val="FDFEFC"/>
              </a:clrFrom>
              <a:clrTo>
                <a:srgbClr val="FD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609725"/>
            <a:ext cx="2286000" cy="2273300"/>
          </a:xfrm>
          <a:noFill/>
        </p:spPr>
      </p:pic>
      <p:pic>
        <p:nvPicPr>
          <p:cNvPr id="81925" name="Picture 10" descr="Lecture19_Page_12_Image_00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clrChange>
              <a:clrFrom>
                <a:srgbClr val="FDFEFC"/>
              </a:clrFrom>
              <a:clrTo>
                <a:srgbClr val="FD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2625" y="3819525"/>
            <a:ext cx="2286000" cy="2273300"/>
          </a:xfrm>
          <a:noFill/>
        </p:spPr>
      </p:pic>
      <p:pic>
        <p:nvPicPr>
          <p:cNvPr id="81926" name="Picture 13" descr="Lecture19_Page_12_Image_000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clrChange>
              <a:clrFrom>
                <a:srgbClr val="FDFEFC"/>
              </a:clrFrom>
              <a:clrTo>
                <a:srgbClr val="FD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8250" y="3819525"/>
            <a:ext cx="2286000" cy="2273300"/>
          </a:xfrm>
          <a:noFill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31167-B9D5-4440-9B72-94D22A626D57}" type="slidenum">
              <a:rPr lang="en-US" altLang="ja-JP" smtClean="0"/>
              <a:pPr>
                <a:defRPr/>
              </a:pPr>
              <a:t>79</a:t>
            </a:fld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Evaluating Noise</a:t>
            </a:r>
          </a:p>
        </p:txBody>
      </p:sp>
      <p:pic>
        <p:nvPicPr>
          <p:cNvPr id="82947" name="Picture 8" descr="Lecture19_Page_13_Image_0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565400"/>
            <a:ext cx="2286000" cy="2276475"/>
          </a:xfrm>
          <a:noFill/>
        </p:spPr>
      </p:pic>
      <p:pic>
        <p:nvPicPr>
          <p:cNvPr id="82948" name="Picture 9" descr="Lecture19_Page_13_Image_00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2565400"/>
            <a:ext cx="2295525" cy="2286000"/>
          </a:xfrm>
          <a:noFill/>
        </p:spPr>
      </p:pic>
      <p:pic>
        <p:nvPicPr>
          <p:cNvPr id="82949" name="Picture 12" descr="Lecture19_Page_13_Image_00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8725" y="2565400"/>
            <a:ext cx="2295525" cy="2286000"/>
          </a:xfrm>
          <a:noFill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975098-EFB2-46F9-AA14-2B402BE30DE8}" type="slidenum">
              <a:rPr lang="en-US" altLang="ja-JP" smtClean="0"/>
              <a:pPr>
                <a:defRPr/>
              </a:pPr>
              <a:t>80</a:t>
            </a:fld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Turbulence</a:t>
            </a:r>
          </a:p>
        </p:txBody>
      </p:sp>
      <p:pic>
        <p:nvPicPr>
          <p:cNvPr id="83971" name="Picture 4" descr="Lecture19_Page_14_Image_00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1538" y="1660525"/>
            <a:ext cx="2286000" cy="2273300"/>
          </a:xfrm>
          <a:noFill/>
        </p:spPr>
      </p:pic>
      <p:pic>
        <p:nvPicPr>
          <p:cNvPr id="83972" name="Picture 6" descr="Lecture19_Page_14_Image_00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660525"/>
            <a:ext cx="2286000" cy="2273300"/>
          </a:xfrm>
          <a:noFill/>
        </p:spPr>
      </p:pic>
      <p:pic>
        <p:nvPicPr>
          <p:cNvPr id="83973" name="Picture 8" descr="Lecture19_Page_14_Image_00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1538" y="3819525"/>
            <a:ext cx="2286000" cy="2273300"/>
          </a:xfrm>
          <a:noFill/>
        </p:spPr>
      </p:pic>
      <p:pic>
        <p:nvPicPr>
          <p:cNvPr id="83974" name="Picture 10" descr="Lecture19_Page_14_Image_000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3819525"/>
            <a:ext cx="2286000" cy="2273300"/>
          </a:xfrm>
          <a:noFill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31167-B9D5-4440-9B72-94D22A626D57}" type="slidenum">
              <a:rPr lang="en-US" altLang="ja-JP" smtClean="0"/>
              <a:pPr>
                <a:defRPr/>
              </a:pPr>
              <a:t>81</a:t>
            </a:fld>
            <a:endParaRPr lang="en-US" altLang="ja-JP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Texture </a:t>
            </a:r>
            <a:r>
              <a:rPr lang="en-US" altLang="ja-JP" smtClean="0"/>
              <a:t>M</a:t>
            </a:r>
            <a:r>
              <a:rPr lang="en-US" altLang="zh-TW" smtClean="0"/>
              <a:t>aps</a:t>
            </a:r>
            <a:endParaRPr lang="en-US" altLang="ja-JP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sz="2600" smtClean="0"/>
              <a:t>How is texture mapped to the surface?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200" smtClean="0"/>
              <a:t>Dimensionality: 1D, 2D (image), 3D (solid)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200" smtClean="0"/>
              <a:t>Procedural v.s. table look-up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200" smtClean="0"/>
              <a:t>Texture coordinates (s,t)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zh-TW" sz="2100" smtClean="0"/>
              <a:t>Surface parameters (u,v)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zh-TW" sz="2100" smtClean="0"/>
              <a:t>Projection: spherical, cylindrical, planar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zh-TW" sz="2100" smtClean="0"/>
              <a:t>Reparameterization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600" smtClean="0"/>
              <a:t>What does texture control?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200" smtClean="0"/>
              <a:t>Surface color and transparency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200" smtClean="0"/>
              <a:t>Illumination: environment maps, shadow maps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200" smtClean="0"/>
              <a:t>Reflection function: reflectance maps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200" smtClean="0"/>
              <a:t>Geometry: displacement and bump map</a:t>
            </a:r>
            <a:r>
              <a:rPr lang="en-US" altLang="ja-JP" sz="2200" smtClean="0"/>
              <a:t>s</a:t>
            </a:r>
            <a:endParaRPr lang="en-US" altLang="zh-TW" sz="2200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6E1F1-FE3C-483E-BD42-063F63E4A619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3568</TotalTime>
  <Words>1473</Words>
  <Application>Microsoft Office PowerPoint</Application>
  <PresentationFormat>画面に合わせる (4:3)</PresentationFormat>
  <Paragraphs>482</Paragraphs>
  <Slides>82</Slides>
  <Notes>80</Notes>
  <HiddenSlides>10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82</vt:i4>
      </vt:variant>
    </vt:vector>
  </HeadingPairs>
  <TitlesOfParts>
    <vt:vector size="85" baseType="lpstr">
      <vt:lpstr>Profile</vt:lpstr>
      <vt:lpstr>Equation</vt:lpstr>
      <vt:lpstr>Image</vt:lpstr>
      <vt:lpstr>Computer Graphics</vt:lpstr>
      <vt:lpstr>Texture Mapping</vt:lpstr>
      <vt:lpstr>The Quest for Visual Realism</vt:lpstr>
      <vt:lpstr>The Limits of Geometric Modeling</vt:lpstr>
      <vt:lpstr>Texture Mapping</vt:lpstr>
      <vt:lpstr>History</vt:lpstr>
      <vt:lpstr>Texture Maps</vt:lpstr>
      <vt:lpstr>Texture Mapping</vt:lpstr>
      <vt:lpstr>Texture Maps</vt:lpstr>
      <vt:lpstr>Texture Mapping</vt:lpstr>
      <vt:lpstr>Example</vt:lpstr>
      <vt:lpstr>Textured</vt:lpstr>
      <vt:lpstr>Decal Textures</vt:lpstr>
      <vt:lpstr>Where does mapping take place?</vt:lpstr>
      <vt:lpstr>Simple Texture Mapping</vt:lpstr>
      <vt:lpstr>Is it simple?</vt:lpstr>
      <vt:lpstr>Coordinate Systems</vt:lpstr>
      <vt:lpstr>Texture Mapping</vt:lpstr>
      <vt:lpstr>Texture Mapping = Pattern Mapping</vt:lpstr>
      <vt:lpstr>Mapping Functions</vt:lpstr>
      <vt:lpstr>Backward Mapping</vt:lpstr>
      <vt:lpstr>Two-part mapping</vt:lpstr>
      <vt:lpstr>Cylindrical Mapping</vt:lpstr>
      <vt:lpstr>Cylindrical mapping</vt:lpstr>
      <vt:lpstr>Spherical Map</vt:lpstr>
      <vt:lpstr>Spherical mapping</vt:lpstr>
      <vt:lpstr>Box Mapping</vt:lpstr>
      <vt:lpstr>Planar mapping</vt:lpstr>
      <vt:lpstr>Second Mapping</vt:lpstr>
      <vt:lpstr>Texture Mapping</vt:lpstr>
      <vt:lpstr>Planar Mapping</vt:lpstr>
      <vt:lpstr>Cylindrical Mapping</vt:lpstr>
      <vt:lpstr>Spherical Mapping</vt:lpstr>
      <vt:lpstr>Box Mapping</vt:lpstr>
      <vt:lpstr>Parameterization</vt:lpstr>
      <vt:lpstr>Parameterization</vt:lpstr>
      <vt:lpstr>Texture Mapping &amp; Polygon Rasterization</vt:lpstr>
      <vt:lpstr>Linear Interpolation of Textures</vt:lpstr>
      <vt:lpstr>Perspective Correction</vt:lpstr>
      <vt:lpstr>Example</vt:lpstr>
      <vt:lpstr>Antialiasing</vt:lpstr>
      <vt:lpstr>Aliasing</vt:lpstr>
      <vt:lpstr>Magnification and Minification</vt:lpstr>
      <vt:lpstr>Sampling Texture Maps</vt:lpstr>
      <vt:lpstr>Over-sampling</vt:lpstr>
      <vt:lpstr>Spatial Filtering</vt:lpstr>
      <vt:lpstr>Changing Resolution</vt:lpstr>
      <vt:lpstr>Nearest Neighbor</vt:lpstr>
      <vt:lpstr>Bilinear</vt:lpstr>
      <vt:lpstr>Bicubic</vt:lpstr>
      <vt:lpstr>Example</vt:lpstr>
      <vt:lpstr>Example</vt:lpstr>
      <vt:lpstr>Area Averaging</vt:lpstr>
      <vt:lpstr>MIP Mapping</vt:lpstr>
      <vt:lpstr>Storing MIP Maps</vt:lpstr>
      <vt:lpstr>Finding the MIP Level</vt:lpstr>
      <vt:lpstr>Example</vt:lpstr>
      <vt:lpstr>Reflection Maps</vt:lpstr>
      <vt:lpstr>Environment Mapping </vt:lpstr>
      <vt:lpstr>Sphere Mapping</vt:lpstr>
      <vt:lpstr>Box Maps</vt:lpstr>
      <vt:lpstr>Environment Maps</vt:lpstr>
      <vt:lpstr>Bump Mapping</vt:lpstr>
      <vt:lpstr>Bump Mapping</vt:lpstr>
      <vt:lpstr>Bump Mapping</vt:lpstr>
      <vt:lpstr>Bump Mapping</vt:lpstr>
      <vt:lpstr>Bump Mapping</vt:lpstr>
      <vt:lpstr>Bump Mapping</vt:lpstr>
      <vt:lpstr>Displacement Mapping</vt:lpstr>
      <vt:lpstr>Displacement Mapping</vt:lpstr>
      <vt:lpstr>Bump Mapping &amp; Displacement Mapping</vt:lpstr>
      <vt:lpstr>Illumination Maps</vt:lpstr>
      <vt:lpstr>Texture Mapping in Quake</vt:lpstr>
      <vt:lpstr>Shadow Maps</vt:lpstr>
      <vt:lpstr>Basic Steps of Shadow Maps</vt:lpstr>
      <vt:lpstr>Shadow Buffer</vt:lpstr>
      <vt:lpstr>Three Dimensional or Solid Textures</vt:lpstr>
      <vt:lpstr>Solid Textures</vt:lpstr>
      <vt:lpstr>Solid Textures</vt:lpstr>
      <vt:lpstr>Noise (Tri-linear) Interpolation</vt:lpstr>
      <vt:lpstr>Evaluating Noise</vt:lpstr>
      <vt:lpstr>Turbulence</vt:lpstr>
    </vt:vector>
  </TitlesOfParts>
  <Company>University of Tokyo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</dc:title>
  <dc:creator>Robin Bing-Yu Chen</dc:creator>
  <cp:lastModifiedBy>Robin</cp:lastModifiedBy>
  <cp:revision>285</cp:revision>
  <dcterms:created xsi:type="dcterms:W3CDTF">2003-09-05T14:57:13Z</dcterms:created>
  <dcterms:modified xsi:type="dcterms:W3CDTF">2010-11-15T11:04:19Z</dcterms:modified>
</cp:coreProperties>
</file>