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25" r:id="rId2"/>
  </p:sldMasterIdLst>
  <p:notesMasterIdLst>
    <p:notesMasterId r:id="rId50"/>
  </p:notesMasterIdLst>
  <p:sldIdLst>
    <p:sldId id="256" r:id="rId3"/>
    <p:sldId id="258" r:id="rId4"/>
    <p:sldId id="307" r:id="rId5"/>
    <p:sldId id="308" r:id="rId6"/>
    <p:sldId id="309" r:id="rId7"/>
    <p:sldId id="310" r:id="rId8"/>
    <p:sldId id="311" r:id="rId9"/>
    <p:sldId id="336" r:id="rId10"/>
    <p:sldId id="280" r:id="rId11"/>
    <p:sldId id="277" r:id="rId12"/>
    <p:sldId id="294" r:id="rId13"/>
    <p:sldId id="282" r:id="rId14"/>
    <p:sldId id="315" r:id="rId15"/>
    <p:sldId id="316" r:id="rId16"/>
    <p:sldId id="317" r:id="rId17"/>
    <p:sldId id="318" r:id="rId18"/>
    <p:sldId id="319" r:id="rId19"/>
    <p:sldId id="320" r:id="rId20"/>
    <p:sldId id="335" r:id="rId21"/>
    <p:sldId id="338" r:id="rId22"/>
    <p:sldId id="341" r:id="rId23"/>
    <p:sldId id="333" r:id="rId24"/>
    <p:sldId id="356" r:id="rId25"/>
    <p:sldId id="357" r:id="rId26"/>
    <p:sldId id="322" r:id="rId27"/>
    <p:sldId id="337" r:id="rId28"/>
    <p:sldId id="358" r:id="rId29"/>
    <p:sldId id="326" r:id="rId30"/>
    <p:sldId id="327" r:id="rId31"/>
    <p:sldId id="342" r:id="rId32"/>
    <p:sldId id="259" r:id="rId33"/>
    <p:sldId id="343" r:id="rId34"/>
    <p:sldId id="264" r:id="rId35"/>
    <p:sldId id="355" r:id="rId36"/>
    <p:sldId id="274" r:id="rId37"/>
    <p:sldId id="345" r:id="rId38"/>
    <p:sldId id="346" r:id="rId39"/>
    <p:sldId id="347" r:id="rId40"/>
    <p:sldId id="359" r:id="rId41"/>
    <p:sldId id="348" r:id="rId42"/>
    <p:sldId id="349" r:id="rId43"/>
    <p:sldId id="353" r:id="rId44"/>
    <p:sldId id="354" r:id="rId45"/>
    <p:sldId id="360" r:id="rId46"/>
    <p:sldId id="361" r:id="rId47"/>
    <p:sldId id="362" r:id="rId48"/>
    <p:sldId id="363" r:id="rId49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mlab" initials="cml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00FF"/>
    <a:srgbClr val="FF00FF"/>
    <a:srgbClr val="000000"/>
    <a:srgbClr val="FF0000"/>
    <a:srgbClr val="A50021"/>
    <a:srgbClr val="00FF00"/>
    <a:srgbClr val="FFFFFF"/>
    <a:srgbClr val="FFFF00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7" autoAdjust="0"/>
    <p:restoredTop sz="94333" autoAdjust="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43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commentAuthors" Target="commentAuthors.xml"/><Relationship Id="rId3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11-25T14:13:26.497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4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94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294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6E53A5D3-3F93-354E-8496-CA9E438FF81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945670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ＭＳ Ｐ明朝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ＭＳ Ｐ明朝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ＭＳ Ｐ明朝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ＭＳ Ｐ明朝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ＭＳ Ｐ明朝" charset="0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0"/>
            </a:endParaRPr>
          </a:p>
        </p:txBody>
      </p:sp>
      <p:sp>
        <p:nvSpPr>
          <p:cNvPr id="3789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A14F20D6-D57F-9E40-AA9F-5B2B8BB7D5B2}" type="slidenum">
              <a:rPr lang="en-US" altLang="ja-JP">
                <a:latin typeface="Arial" charset="0"/>
              </a:rPr>
              <a:pPr eaLnBrk="1" hangingPunct="1"/>
              <a:t>1</a:t>
            </a:fld>
            <a:endParaRPr lang="en-US" altLang="ja-JP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3A5D3-3F93-354E-8496-CA9E438FF81A}" type="slidenum">
              <a:rPr lang="en-US" altLang="ja-JP" smtClean="0"/>
              <a:pPr/>
              <a:t>44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3A5D3-3F93-354E-8496-CA9E438FF81A}" type="slidenum">
              <a:rPr lang="en-US" altLang="ja-JP" smtClean="0"/>
              <a:pPr/>
              <a:t>47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D5B3C72B-53DD-834E-9753-0B0F648B35E3}" type="slidenum">
              <a:rPr lang="en-US" altLang="ja-JP">
                <a:latin typeface="Arial" charset="0"/>
              </a:rPr>
              <a:pPr eaLnBrk="1" hangingPunct="1"/>
              <a:t>2</a:t>
            </a:fld>
            <a:endParaRPr lang="en-US" altLang="ja-JP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The slides are</a:t>
            </a:r>
            <a:r>
              <a:rPr lang="en-US" altLang="zh-TW" baseline="0" dirty="0" smtClean="0"/>
              <a:t> from http://people.freedesktop.org/~idr/GLSL_presentation/GLSL-Portland-Benj.PPT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3A5D3-3F93-354E-8496-CA9E438FF81A}" type="slidenum">
              <a:rPr lang="en-US" altLang="ja-JP" smtClean="0"/>
              <a:pPr/>
              <a:t>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3A5D3-3F93-354E-8496-CA9E438FF81A}" type="slidenum">
              <a:rPr lang="en-US" altLang="ja-JP" smtClean="0"/>
              <a:pPr/>
              <a:t>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B81FF-2DB9-488E-8D20-E46AA137B933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0F416B-7186-46D4-8338-89401F85B485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6" y="4343709"/>
            <a:ext cx="5487629" cy="4115417"/>
          </a:xfrm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C7051-3993-4688-87DB-08360C1BD25A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6" y="4343709"/>
            <a:ext cx="5487629" cy="4115417"/>
          </a:xfrm>
        </p:spPr>
        <p:txBody>
          <a:bodyPr/>
          <a:lstStyle/>
          <a:p>
            <a:endParaRPr lang="zh-TW" altLang="zh-TW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3A5D3-3F93-354E-8496-CA9E438FF81A}" type="slidenum">
              <a:rPr lang="en-US" altLang="ja-JP" smtClean="0"/>
              <a:pPr/>
              <a:t>26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3A5D3-3F93-354E-8496-CA9E438FF81A}" type="slidenum">
              <a:rPr lang="en-US" altLang="ja-JP" smtClean="0"/>
              <a:pPr/>
              <a:t>29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kumimoji="0" lang="ja-JP" sz="2400">
              <a:latin typeface="Times New Roman" charset="0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按一下以編輯母片標題樣式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ja-JP" altLang="en-US"/>
              <a:t>按一下以編輯母片副標題樣式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CFDCAF4-1D0E-F048-9EE4-4FB4903715E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1851527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EBEA88-243A-2E42-85FB-7A36E26DC01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350333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1BA59F5-8E78-A649-BBE6-FD4D11E079C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3953434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11B2D04-9A61-0E4A-B9CF-FBF7508C11C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3530240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0621-55A5-49B3-A6C2-54165ED75CAF}" type="datetimeFigureOut">
              <a:rPr lang="zh-TW" altLang="en-US" smtClean="0"/>
              <a:pPr/>
              <a:t>2010/11/25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F772-DB72-4D11-8828-E6F0DDECC10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0621-55A5-49B3-A6C2-54165ED75CAF}" type="datetimeFigureOut">
              <a:rPr lang="zh-TW" altLang="en-US" smtClean="0"/>
              <a:pPr/>
              <a:t>2010/11/25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F772-DB72-4D11-8828-E6F0DDECC10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0621-55A5-49B3-A6C2-54165ED75CAF}" type="datetimeFigureOut">
              <a:rPr lang="zh-TW" altLang="en-US" smtClean="0"/>
              <a:pPr/>
              <a:t>2010/11/25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F772-DB72-4D11-8828-E6F0DDECC10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0621-55A5-49B3-A6C2-54165ED75CAF}" type="datetimeFigureOut">
              <a:rPr lang="zh-TW" altLang="en-US" smtClean="0"/>
              <a:pPr/>
              <a:t>2010/11/25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F772-DB72-4D11-8828-E6F0DDECC10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0621-55A5-49B3-A6C2-54165ED75CAF}" type="datetimeFigureOut">
              <a:rPr lang="zh-TW" altLang="en-US" smtClean="0"/>
              <a:pPr/>
              <a:t>2010/11/25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F772-DB72-4D11-8828-E6F0DDECC10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0621-55A5-49B3-A6C2-54165ED75CAF}" type="datetimeFigureOut">
              <a:rPr lang="zh-TW" altLang="en-US" smtClean="0"/>
              <a:pPr/>
              <a:t>2010/11/25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F772-DB72-4D11-8828-E6F0DDECC10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0621-55A5-49B3-A6C2-54165ED75CAF}" type="datetimeFigureOut">
              <a:rPr lang="zh-TW" altLang="en-US" smtClean="0"/>
              <a:pPr/>
              <a:t>2010/11/25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F772-DB72-4D11-8828-E6F0DDECC10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66738" y="1556792"/>
            <a:ext cx="8001000" cy="4968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DB75AE8-EF7A-EF49-8E1F-E6B8D8F70F8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1765242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0621-55A5-49B3-A6C2-54165ED75CAF}" type="datetimeFigureOut">
              <a:rPr lang="zh-TW" altLang="en-US" smtClean="0"/>
              <a:pPr/>
              <a:t>2010/11/25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F772-DB72-4D11-8828-E6F0DDECC10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0621-55A5-49B3-A6C2-54165ED75CAF}" type="datetimeFigureOut">
              <a:rPr lang="zh-TW" altLang="en-US" smtClean="0"/>
              <a:pPr/>
              <a:t>2010/11/25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F772-DB72-4D11-8828-E6F0DDECC10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0621-55A5-49B3-A6C2-54165ED75CAF}" type="datetimeFigureOut">
              <a:rPr lang="zh-TW" altLang="en-US" smtClean="0"/>
              <a:pPr/>
              <a:t>2010/11/25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F772-DB72-4D11-8828-E6F0DDECC10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0621-55A5-49B3-A6C2-54165ED75CAF}" type="datetimeFigureOut">
              <a:rPr lang="zh-TW" altLang="en-US" smtClean="0"/>
              <a:pPr/>
              <a:t>2010/11/25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F772-DB72-4D11-8828-E6F0DDECC10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2A235B3-C5C6-354D-B603-634CECCEEF3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342199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98588E4-3D73-F943-BFEB-CEAE0022353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2486858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83F4ED2-0E75-434C-82C7-C4E07C7F78E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260144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1E14DE3-15FC-2D48-9562-ED2689A89BD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7361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C05F722-759E-B941-B009-1F19284BAA9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1606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176B9D1-964F-6940-B73E-DFABC143D72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399717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F8BA9C6-FD3F-3747-A014-D6CC72BA036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300703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4" y="-99392"/>
            <a:ext cx="8569325" cy="133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628800"/>
            <a:ext cx="80010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按一下以編輯母片</a:t>
            </a:r>
          </a:p>
          <a:p>
            <a:pPr lvl="1"/>
            <a:r>
              <a:rPr lang="ja-JP" altLang="en-US" dirty="0"/>
              <a:t>第二層</a:t>
            </a:r>
          </a:p>
          <a:p>
            <a:pPr lvl="2"/>
            <a:r>
              <a:rPr lang="ja-JP" altLang="en-US" dirty="0"/>
              <a:t>第三層</a:t>
            </a:r>
          </a:p>
          <a:p>
            <a:pPr lvl="3"/>
            <a:r>
              <a:rPr lang="ja-JP" altLang="en-US" dirty="0"/>
              <a:t>第四層</a:t>
            </a:r>
          </a:p>
          <a:p>
            <a:pPr lvl="4"/>
            <a:r>
              <a:rPr lang="ja-JP" altLang="en-US" dirty="0"/>
              <a:t>第五層</a:t>
            </a:r>
          </a:p>
        </p:txBody>
      </p:sp>
      <p:sp>
        <p:nvSpPr>
          <p:cNvPr id="62468" name="AutoShape 4"/>
          <p:cNvSpPr>
            <a:spLocks noChangeArrowheads="1"/>
          </p:cNvSpPr>
          <p:nvPr/>
        </p:nvSpPr>
        <p:spPr bwMode="auto">
          <a:xfrm>
            <a:off x="609600" y="1268760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kumimoji="0" lang="ja-JP" sz="2400"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pitchFamily="50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pitchFamily="50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pitchFamily="50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pitchFamily="50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pitchFamily="50" charset="-128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kumimoji="1"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kumimoji="1" sz="24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60621-55A5-49B3-A6C2-54165ED75CAF}" type="datetimeFigureOut">
              <a:rPr lang="zh-TW" altLang="en-US" smtClean="0"/>
              <a:pPr/>
              <a:t>2010/11/25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CF772-DB72-4D11-8828-E6F0DDECC10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3dshaders.com/home/index.php?option=com_weblinks&amp;catid=14&amp;Itemid=34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latin typeface="Verdana" charset="0"/>
                <a:ea typeface="ＭＳ Ｐゴシック" charset="0"/>
              </a:rPr>
              <a:t>Computer Graphics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altLang="ja-JP" dirty="0" smtClean="0">
                <a:latin typeface="Verdana" charset="0"/>
                <a:ea typeface="ＭＳ Ｐゴシック" charset="0"/>
              </a:rPr>
              <a:t>Ken-Yi Lee</a:t>
            </a:r>
            <a:br>
              <a:rPr lang="en-US" altLang="ja-JP" dirty="0" smtClean="0">
                <a:latin typeface="Verdana" charset="0"/>
                <a:ea typeface="ＭＳ Ｐゴシック" charset="0"/>
              </a:rPr>
            </a:br>
            <a:r>
              <a:rPr lang="en-US" altLang="ja-JP" b="1" dirty="0" smtClean="0">
                <a:latin typeface="Verdana" charset="0"/>
                <a:ea typeface="ＭＳ Ｐゴシック" charset="0"/>
              </a:rPr>
              <a:t>National Taiwan University</a:t>
            </a:r>
            <a:endParaRPr lang="en-US" altLang="ja-JP" b="1" dirty="0">
              <a:latin typeface="Verdana" charset="0"/>
              <a:ea typeface="ＭＳ Ｐゴシック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Language Basics: </a:t>
            </a:r>
            <a:r>
              <a:rPr lang="en-US" altLang="zh-TW" dirty="0" smtClean="0">
                <a:solidFill>
                  <a:srgbClr val="C00000"/>
                </a:solidFill>
              </a:rPr>
              <a:t>Data Types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611560" y="1484784"/>
            <a:ext cx="8234362" cy="454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0"/>
              <a:buChar char="o"/>
              <a:tabLst/>
              <a:defRPr/>
            </a:pPr>
            <a:r>
              <a:rPr kumimoji="1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  <a:cs typeface="ＭＳ Ｐゴシック" charset="0"/>
              </a:rPr>
              <a:t>Scalar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0"/>
              <a:buChar char="n"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新細明體" charset="-120"/>
              </a:rPr>
              <a:t> 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Courier New" pitchFamily="49" charset="0"/>
                <a:ea typeface="新細明體" charset="-120"/>
              </a:rPr>
              <a:t>void  float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新細明體" charset="-120"/>
              </a:rPr>
              <a:t>  </a:t>
            </a:r>
            <a:r>
              <a:rPr kumimoji="1" lang="en-US" altLang="zh-TW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Courier New" pitchFamily="49" charset="0"/>
                <a:ea typeface="新細明體" charset="-120"/>
              </a:rPr>
              <a:t>int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新細明體" charset="-120"/>
              </a:rPr>
              <a:t>  </a:t>
            </a:r>
            <a:r>
              <a:rPr kumimoji="1" lang="en-US" altLang="zh-TW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Courier New" pitchFamily="49" charset="0"/>
                <a:ea typeface="新細明體" charset="-120"/>
              </a:rPr>
              <a:t>bool</a:t>
            </a:r>
            <a:endParaRPr kumimoji="1" lang="en-US" altLang="zh-TW" sz="2000" b="1" i="0" u="none" strike="noStrike" kern="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Courier New" pitchFamily="49" charset="0"/>
              <a:ea typeface="新細明體" charset="-120"/>
            </a:endParaRP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0"/>
              <a:buChar char="o"/>
              <a:tabLst/>
              <a:defRPr/>
            </a:pPr>
            <a:r>
              <a:rPr kumimoji="1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  <a:cs typeface="ＭＳ Ｐゴシック" charset="0"/>
              </a:rPr>
              <a:t>Vector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0"/>
              <a:buChar char="n"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</a:rPr>
              <a:t>Floating point:</a:t>
            </a: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新細明體" charset="-120"/>
              </a:rPr>
              <a:t> 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Courier New" pitchFamily="49" charset="0"/>
                <a:ea typeface="新細明體" charset="-120"/>
              </a:rPr>
              <a:t>vec2  vec3  vec4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0"/>
              <a:buChar char="n"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</a:rPr>
              <a:t>Integer: 	  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Courier New" pitchFamily="49" charset="0"/>
                <a:ea typeface="新細明體" charset="-120"/>
              </a:rPr>
              <a:t>ivec2  ivec3  ivec4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0"/>
              <a:buChar char="n"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</a:rPr>
              <a:t>Boolean: 	  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Courier New" pitchFamily="49" charset="0"/>
                <a:ea typeface="新細明體" charset="-120"/>
              </a:rPr>
              <a:t>bvec2  bvec3  bvec4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0"/>
              <a:buChar char="o"/>
              <a:tabLst/>
              <a:defRPr/>
            </a:pPr>
            <a:r>
              <a:rPr kumimoji="1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  <a:cs typeface="ＭＳ Ｐゴシック" charset="0"/>
              </a:rPr>
              <a:t>Matrix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0"/>
              <a:buChar char="n"/>
              <a:tabLst/>
              <a:defRPr/>
            </a:pP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Courier New" pitchFamily="49" charset="0"/>
                <a:ea typeface="新細明體" charset="-120"/>
              </a:rPr>
              <a:t>mat2  mat3  mat4  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新細明體" charset="-120"/>
              </a:rPr>
              <a:t>==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Courier New" pitchFamily="49" charset="0"/>
                <a:ea typeface="新細明體" charset="-120"/>
              </a:rPr>
              <a:t>  mat2x2  mat3x3  mat4x4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0"/>
              <a:buChar char="n"/>
              <a:tabLst/>
              <a:defRPr/>
            </a:pP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Courier New" pitchFamily="49" charset="0"/>
                <a:ea typeface="新細明體" charset="-120"/>
              </a:rPr>
              <a:t>mat2x3  mat2x4  mat3x2  mat3x4  mat4x2    mat4x3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0"/>
              <a:buChar char="o"/>
              <a:tabLst/>
              <a:defRPr/>
            </a:pPr>
            <a:r>
              <a:rPr kumimoji="1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  <a:cs typeface="ＭＳ Ｐゴシック" charset="0"/>
              </a:rPr>
              <a:t>Containers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0"/>
              <a:buChar char="n"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</a:rPr>
              <a:t>Structures: </a:t>
            </a:r>
            <a:r>
              <a:rPr kumimoji="1" lang="en-US" altLang="zh-TW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Courier New" pitchFamily="49" charset="0"/>
                <a:ea typeface="新細明體" charset="-120"/>
              </a:rPr>
              <a:t>struct</a:t>
            </a:r>
            <a:endParaRPr kumimoji="1" lang="en-US" altLang="zh-TW" sz="2000" b="1" i="0" u="none" strike="noStrike" kern="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Courier New" pitchFamily="49" charset="0"/>
              <a:ea typeface="新細明體" charset="-120"/>
            </a:endParaRP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charset="0"/>
              <a:buChar char="n"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</a:rPr>
              <a:t>Arrays: 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Courier New" pitchFamily="49" charset="0"/>
                <a:ea typeface="新細明體" charset="-120"/>
              </a:rPr>
              <a:t>[]</a:t>
            </a:r>
            <a:endParaRPr kumimoji="1" lang="en-US" altLang="zh-TW" sz="2000" b="1" i="0" u="none" strike="noStrike" kern="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Courier New" pitchFamily="49" charset="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Language Basics: </a:t>
            </a:r>
            <a:r>
              <a:rPr lang="en-US" altLang="zh-TW" dirty="0" smtClean="0">
                <a:solidFill>
                  <a:srgbClr val="C00000"/>
                </a:solidFill>
              </a:rPr>
              <a:t>Qualifiers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dirty="0" smtClean="0"/>
              <a:t>Global variables:</a:t>
            </a:r>
          </a:p>
          <a:p>
            <a:pPr lvl="1"/>
            <a:r>
              <a:rPr lang="en-US" altLang="zh-TW" dirty="0" smtClean="0">
                <a:solidFill>
                  <a:srgbClr val="FF00FF"/>
                </a:solidFill>
              </a:rPr>
              <a:t>attribute</a:t>
            </a:r>
            <a:endParaRPr lang="en-US" altLang="zh-TW" dirty="0" smtClean="0">
              <a:solidFill>
                <a:srgbClr val="FF00FF"/>
              </a:solidFill>
            </a:endParaRPr>
          </a:p>
          <a:p>
            <a:pPr lvl="2"/>
            <a:r>
              <a:rPr lang="en-US" altLang="zh-TW" dirty="0" smtClean="0"/>
              <a:t>Change per-vertex </a:t>
            </a:r>
          </a:p>
          <a:p>
            <a:pPr lvl="3"/>
            <a:r>
              <a:rPr lang="en-US" altLang="zh-TW" dirty="0" smtClean="0"/>
              <a:t>e.g. position, normal, color, etc.</a:t>
            </a:r>
          </a:p>
          <a:p>
            <a:pPr lvl="1"/>
            <a:r>
              <a:rPr lang="en-US" altLang="zh-TW" dirty="0" smtClean="0">
                <a:solidFill>
                  <a:srgbClr val="C00000"/>
                </a:solidFill>
              </a:rPr>
              <a:t>uniform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pPr lvl="2"/>
            <a:r>
              <a:rPr lang="en-US" altLang="zh-TW" dirty="0" smtClean="0"/>
              <a:t>Don’t </a:t>
            </a:r>
            <a:r>
              <a:rPr lang="en-US" altLang="zh-TW" dirty="0" smtClean="0"/>
              <a:t>change </a:t>
            </a:r>
            <a:r>
              <a:rPr lang="en-US" altLang="zh-TW" dirty="0" smtClean="0"/>
              <a:t>between vertices of a batch</a:t>
            </a:r>
          </a:p>
          <a:p>
            <a:pPr lvl="3"/>
            <a:r>
              <a:rPr lang="en-US" altLang="zh-TW" dirty="0" smtClean="0"/>
              <a:t>e.g. light position, texture unit, other state variables</a:t>
            </a:r>
          </a:p>
          <a:p>
            <a:pPr lvl="1"/>
            <a:r>
              <a:rPr lang="en-US" altLang="zh-TW" dirty="0" smtClean="0">
                <a:solidFill>
                  <a:srgbClr val="0000FF"/>
                </a:solidFill>
              </a:rPr>
              <a:t>varying</a:t>
            </a:r>
          </a:p>
          <a:p>
            <a:pPr lvl="2"/>
            <a:r>
              <a:rPr lang="en-US" altLang="zh-TW" dirty="0" smtClean="0"/>
              <a:t>Passed from vertex </a:t>
            </a:r>
            <a:r>
              <a:rPr lang="en-US" altLang="zh-TW" dirty="0" err="1" smtClean="0"/>
              <a:t>shader</a:t>
            </a:r>
            <a:r>
              <a:rPr lang="en-US" altLang="zh-TW" dirty="0" smtClean="0"/>
              <a:t> to fragment </a:t>
            </a:r>
            <a:r>
              <a:rPr lang="en-US" altLang="zh-TW" dirty="0" err="1" smtClean="0"/>
              <a:t>shader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Interpolated during </a:t>
            </a:r>
            <a:r>
              <a:rPr lang="en-US" altLang="zh-TW" dirty="0" err="1" smtClean="0"/>
              <a:t>rasterization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e.g. texture coordinates, vertex color</a:t>
            </a:r>
          </a:p>
          <a:p>
            <a:endParaRPr lang="zh-TW" alt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560" y="1556792"/>
            <a:ext cx="8234362" cy="454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lvl="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charset="0"/>
              <a:buChar char="o"/>
              <a:defRPr/>
            </a:pPr>
            <a:endParaRPr kumimoji="1" lang="en-US" altLang="zh-TW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Language Basics: </a:t>
            </a:r>
            <a:r>
              <a:rPr lang="en-US" altLang="zh-TW" dirty="0" smtClean="0">
                <a:solidFill>
                  <a:srgbClr val="C00000"/>
                </a:solidFill>
              </a:rPr>
              <a:t>Operators</a:t>
            </a:r>
            <a:endParaRPr lang="zh-TW" altLang="en-US" dirty="0"/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683568" y="1772816"/>
            <a:ext cx="799288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08050" marR="0" lvl="1" indent="-436563" algn="l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</a:rPr>
              <a:t>Grouping, function/constructor	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Courier New" pitchFamily="49" charset="0"/>
                <a:ea typeface="新細明體" charset="-120"/>
              </a:rPr>
              <a:t>()</a:t>
            </a:r>
          </a:p>
          <a:p>
            <a:pPr marL="908050" marR="0" lvl="1" indent="-436563" algn="l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</a:rPr>
              <a:t>Array/component indexing	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Courier New" pitchFamily="49" charset="0"/>
                <a:ea typeface="新細明體" charset="-120"/>
              </a:rPr>
              <a:t>[]</a:t>
            </a:r>
          </a:p>
          <a:p>
            <a:pPr marL="908050" marR="0" lvl="1" indent="-436563" algn="l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</a:rPr>
              <a:t>Component/member selection	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Courier New" pitchFamily="49" charset="0"/>
                <a:ea typeface="新細明體" charset="-120"/>
              </a:rPr>
              <a:t>.</a:t>
            </a:r>
          </a:p>
          <a:p>
            <a:pPr marL="908050" marR="0" lvl="1" indent="-436563" algn="l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</a:rPr>
              <a:t>Unary 				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Courier New" pitchFamily="49" charset="0"/>
                <a:ea typeface="新細明體" charset="-120"/>
              </a:rPr>
              <a:t>++  --  +  -  !</a:t>
            </a:r>
            <a:endParaRPr kumimoji="1" lang="en-US" altLang="zh-TW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新細明體" charset="-120"/>
            </a:endParaRPr>
          </a:p>
          <a:p>
            <a:pPr marL="908050" marR="0" lvl="1" indent="-436563" algn="l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</a:rPr>
              <a:t>Binary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Courier New" pitchFamily="49" charset="0"/>
                <a:ea typeface="新細明體" charset="-120"/>
              </a:rPr>
              <a:t> 				*  /  +  -</a:t>
            </a:r>
          </a:p>
          <a:p>
            <a:pPr marL="908050" marR="0" lvl="1" indent="-436563" algn="l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</a:rPr>
              <a:t>Relational			           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Courier New" pitchFamily="49" charset="0"/>
                <a:ea typeface="新細明體" charset="-120"/>
              </a:rPr>
              <a:t>&lt;  &lt;=  &gt;  &gt;=  ==  != </a:t>
            </a:r>
          </a:p>
          <a:p>
            <a:pPr marL="908050" marR="0" lvl="1" indent="-436563" algn="l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</a:rPr>
              <a:t>Logical				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Courier New" pitchFamily="49" charset="0"/>
                <a:ea typeface="新細明體" charset="-120"/>
              </a:rPr>
              <a:t>&amp;&amp;  ^^  ||</a:t>
            </a:r>
            <a:endParaRPr kumimoji="1" lang="en-US" altLang="zh-TW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新細明體" charset="-120"/>
            </a:endParaRPr>
          </a:p>
          <a:p>
            <a:pPr marL="908050" marR="0" lvl="1" indent="-436563" algn="l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</a:rPr>
              <a:t>Ternary conditional		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Courier New" pitchFamily="49" charset="0"/>
                <a:ea typeface="新細明體" charset="-120"/>
              </a:rPr>
              <a:t>?:</a:t>
            </a:r>
            <a:endParaRPr kumimoji="1" lang="en-US" altLang="zh-TW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新細明體" charset="-120"/>
            </a:endParaRPr>
          </a:p>
          <a:p>
            <a:pPr marL="908050" marR="0" lvl="1" indent="-436563" algn="l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</a:rPr>
              <a:t>Assignment			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Courier New" pitchFamily="49" charset="0"/>
                <a:ea typeface="新細明體" charset="-120"/>
              </a:rPr>
              <a:t>=  *=  /=  +=  -=</a:t>
            </a:r>
          </a:p>
          <a:p>
            <a:pPr marL="908050" marR="0" lvl="1" indent="-436563" algn="l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charset="-120"/>
              </a:rPr>
              <a:t>Sequence			          </a:t>
            </a:r>
            <a:r>
              <a:rPr kumimoji="1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Courier New" pitchFamily="49" charset="0"/>
                <a:ea typeface="新細明體" charset="-120"/>
              </a:rPr>
              <a:t>,</a:t>
            </a:r>
            <a:endParaRPr kumimoji="1" lang="en-US" altLang="zh-TW" sz="2000" b="1" i="0" u="none" strike="noStrike" kern="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Courier New" pitchFamily="49" charset="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34362" cy="5053013"/>
          </a:xfrm>
        </p:spPr>
        <p:txBody>
          <a:bodyPr/>
          <a:lstStyle/>
          <a:p>
            <a:r>
              <a:rPr lang="en-US" altLang="zh-TW" dirty="0">
                <a:ea typeface="新細明體" charset="-120"/>
              </a:rPr>
              <a:t>Used to initialize a structure or built-in type</a:t>
            </a:r>
          </a:p>
          <a:p>
            <a:pPr lvl="1"/>
            <a:r>
              <a:rPr lang="en-US" altLang="zh-TW" dirty="0">
                <a:ea typeface="新細明體" charset="-120"/>
              </a:rPr>
              <a:t>Built-in type initialization:</a:t>
            </a:r>
          </a:p>
          <a:p>
            <a:pPr lvl="2">
              <a:buFontTx/>
              <a:buNone/>
            </a:pPr>
            <a:r>
              <a:rPr lang="en-US" altLang="zh-TW" b="1" dirty="0">
                <a:solidFill>
                  <a:schemeClr val="folHlink"/>
                </a:solidFill>
                <a:latin typeface="Courier New" pitchFamily="49" charset="0"/>
                <a:ea typeface="新細明體" charset="-120"/>
              </a:rPr>
              <a:t>vec3 </a:t>
            </a:r>
            <a:r>
              <a:rPr lang="en-US" altLang="zh-TW" b="1" dirty="0" err="1">
                <a:solidFill>
                  <a:schemeClr val="folHlink"/>
                </a:solidFill>
                <a:latin typeface="Courier New" pitchFamily="49" charset="0"/>
                <a:ea typeface="新細明體" charset="-120"/>
              </a:rPr>
              <a:t>myRGB</a:t>
            </a:r>
            <a:r>
              <a:rPr lang="en-US" altLang="zh-TW" b="1" dirty="0">
                <a:solidFill>
                  <a:schemeClr val="folHlink"/>
                </a:solidFill>
                <a:latin typeface="Courier New" pitchFamily="49" charset="0"/>
                <a:ea typeface="新細明體" charset="-120"/>
              </a:rPr>
              <a:t> = vec3(0.25, 0.5, 0.75);</a:t>
            </a:r>
          </a:p>
          <a:p>
            <a:endParaRPr lang="en-US" altLang="zh-TW" dirty="0" smtClean="0">
              <a:ea typeface="新細明體" charset="-120"/>
            </a:endParaRPr>
          </a:p>
          <a:p>
            <a:r>
              <a:rPr lang="en-US" altLang="zh-TW" dirty="0" smtClean="0">
                <a:ea typeface="新細明體" charset="-120"/>
              </a:rPr>
              <a:t>Providing enough components of correct type</a:t>
            </a:r>
          </a:p>
          <a:p>
            <a:pPr lvl="2">
              <a:buFontTx/>
              <a:buNone/>
            </a:pPr>
            <a:r>
              <a:rPr lang="en-US" altLang="zh-TW" b="1" dirty="0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</a:rPr>
              <a:t>vec2 </a:t>
            </a:r>
            <a:r>
              <a:rPr lang="en-US" altLang="zh-TW" b="1" dirty="0" err="1">
                <a:solidFill>
                  <a:schemeClr val="folHlink"/>
                </a:solidFill>
                <a:latin typeface="Courier New" pitchFamily="49" charset="0"/>
                <a:ea typeface="新細明體" charset="-120"/>
              </a:rPr>
              <a:t>myYZ</a:t>
            </a:r>
            <a:r>
              <a:rPr lang="en-US" altLang="zh-TW" b="1" dirty="0">
                <a:solidFill>
                  <a:schemeClr val="folHlink"/>
                </a:solidFill>
                <a:latin typeface="Courier New" pitchFamily="49" charset="0"/>
                <a:ea typeface="新細明體" charset="-120"/>
              </a:rPr>
              <a:t> = vec2(0.5, 0.75);</a:t>
            </a:r>
          </a:p>
          <a:p>
            <a:pPr lvl="2">
              <a:buFontTx/>
              <a:buNone/>
            </a:pPr>
            <a:r>
              <a:rPr lang="en-US" altLang="zh-TW" b="1" dirty="0">
                <a:solidFill>
                  <a:schemeClr val="folHlink"/>
                </a:solidFill>
                <a:latin typeface="Courier New" pitchFamily="49" charset="0"/>
                <a:ea typeface="新細明體" charset="-120"/>
              </a:rPr>
              <a:t>vec4 </a:t>
            </a:r>
            <a:r>
              <a:rPr lang="en-US" altLang="zh-TW" b="1" dirty="0" err="1">
                <a:solidFill>
                  <a:schemeClr val="folHlink"/>
                </a:solidFill>
                <a:latin typeface="Courier New" pitchFamily="49" charset="0"/>
                <a:ea typeface="新細明體" charset="-120"/>
              </a:rPr>
              <a:t>myPos</a:t>
            </a:r>
            <a:r>
              <a:rPr lang="en-US" altLang="zh-TW" b="1" dirty="0">
                <a:solidFill>
                  <a:schemeClr val="folHlink"/>
                </a:solidFill>
                <a:latin typeface="Courier New" pitchFamily="49" charset="0"/>
                <a:ea typeface="新細明體" charset="-120"/>
              </a:rPr>
              <a:t> = vec4(0.25, </a:t>
            </a:r>
            <a:r>
              <a:rPr lang="en-US" altLang="zh-TW" b="1" dirty="0" err="1">
                <a:solidFill>
                  <a:schemeClr val="folHlink"/>
                </a:solidFill>
                <a:latin typeface="Courier New" pitchFamily="49" charset="0"/>
                <a:ea typeface="新細明體" charset="-120"/>
              </a:rPr>
              <a:t>myYZ</a:t>
            </a:r>
            <a:r>
              <a:rPr lang="en-US" altLang="zh-TW" b="1" dirty="0">
                <a:solidFill>
                  <a:schemeClr val="folHlink"/>
                </a:solidFill>
                <a:latin typeface="Courier New" pitchFamily="49" charset="0"/>
                <a:ea typeface="新細明體" charset="-120"/>
              </a:rPr>
              <a:t>, 1.0);</a:t>
            </a:r>
          </a:p>
          <a:p>
            <a:endParaRPr lang="en-US" altLang="zh-TW" dirty="0" smtClean="0">
              <a:ea typeface="新細明體" charset="-120"/>
            </a:endParaRPr>
          </a:p>
          <a:p>
            <a:r>
              <a:rPr lang="en-US" altLang="zh-TW" dirty="0" smtClean="0">
                <a:ea typeface="新細明體" charset="-120"/>
              </a:rPr>
              <a:t>Explicit </a:t>
            </a:r>
            <a:r>
              <a:rPr lang="en-US" altLang="zh-TW" dirty="0">
                <a:ea typeface="新細明體" charset="-120"/>
              </a:rPr>
              <a:t>type </a:t>
            </a:r>
            <a:r>
              <a:rPr lang="en-US" altLang="zh-TW" dirty="0" smtClean="0">
                <a:ea typeface="新細明體" charset="-120"/>
              </a:rPr>
              <a:t>conversions : </a:t>
            </a:r>
          </a:p>
          <a:p>
            <a:pPr lvl="1"/>
            <a:r>
              <a:rPr lang="en-US" altLang="zh-TW" dirty="0" smtClean="0">
                <a:ea typeface="新細明體" charset="-120"/>
              </a:rPr>
              <a:t>Only </a:t>
            </a:r>
            <a:r>
              <a:rPr lang="en-US" altLang="zh-TW" dirty="0" err="1">
                <a:solidFill>
                  <a:srgbClr val="0000FF"/>
                </a:solidFill>
                <a:ea typeface="新細明體" charset="-120"/>
              </a:rPr>
              <a:t>int</a:t>
            </a:r>
            <a:r>
              <a:rPr lang="en-US" altLang="zh-TW" dirty="0">
                <a:ea typeface="新細明體" charset="-120"/>
              </a:rPr>
              <a:t> to </a:t>
            </a:r>
            <a:r>
              <a:rPr lang="en-US" altLang="zh-TW" dirty="0">
                <a:solidFill>
                  <a:srgbClr val="0000FF"/>
                </a:solidFill>
                <a:ea typeface="新細明體" charset="-120"/>
              </a:rPr>
              <a:t>float</a:t>
            </a:r>
            <a:r>
              <a:rPr lang="en-US" altLang="zh-TW" dirty="0">
                <a:ea typeface="新細明體" charset="-120"/>
              </a:rPr>
              <a:t> implicit conversions are allowed</a:t>
            </a:r>
          </a:p>
          <a:p>
            <a:pPr lvl="2">
              <a:buFontTx/>
              <a:buNone/>
            </a:pPr>
            <a:r>
              <a:rPr lang="en-US" altLang="zh-TW" b="1" dirty="0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</a:rPr>
              <a:t>float </a:t>
            </a:r>
            <a:r>
              <a:rPr lang="en-US" altLang="zh-TW" b="1" dirty="0" err="1">
                <a:solidFill>
                  <a:schemeClr val="folHlink"/>
                </a:solidFill>
                <a:latin typeface="Courier New" pitchFamily="49" charset="0"/>
                <a:ea typeface="新細明體" charset="-120"/>
              </a:rPr>
              <a:t>numTexels</a:t>
            </a:r>
            <a:r>
              <a:rPr lang="en-US" altLang="zh-TW" b="1" dirty="0">
                <a:solidFill>
                  <a:schemeClr val="folHlink"/>
                </a:solidFill>
                <a:latin typeface="Courier New" pitchFamily="49" charset="0"/>
                <a:ea typeface="新細明體" charset="-120"/>
              </a:rPr>
              <a:t> = </a:t>
            </a:r>
            <a:r>
              <a:rPr lang="en-US" altLang="zh-TW" b="1" dirty="0" err="1">
                <a:solidFill>
                  <a:schemeClr val="folHlink"/>
                </a:solidFill>
                <a:latin typeface="Courier New" pitchFamily="49" charset="0"/>
                <a:ea typeface="新細明體" charset="-120"/>
              </a:rPr>
              <a:t>countTexels</a:t>
            </a:r>
            <a:r>
              <a:rPr lang="en-US" altLang="zh-TW" b="1" dirty="0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</a:rPr>
              <a:t>();</a:t>
            </a:r>
          </a:p>
          <a:p>
            <a:pPr lvl="2">
              <a:buFontTx/>
              <a:buNone/>
            </a:pPr>
            <a:r>
              <a:rPr lang="en-US" altLang="zh-TW" b="1" dirty="0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</a:rPr>
              <a:t>if </a:t>
            </a:r>
            <a:r>
              <a:rPr lang="en-US" altLang="zh-TW" b="1" dirty="0">
                <a:solidFill>
                  <a:schemeClr val="folHlink"/>
                </a:solidFill>
                <a:latin typeface="Courier New" pitchFamily="49" charset="0"/>
                <a:ea typeface="新細明體" charset="-120"/>
              </a:rPr>
              <a:t>(!</a:t>
            </a:r>
            <a:r>
              <a:rPr lang="en-US" altLang="zh-TW" b="1" dirty="0" err="1">
                <a:solidFill>
                  <a:schemeClr val="folHlink"/>
                </a:solidFill>
                <a:latin typeface="Courier New" pitchFamily="49" charset="0"/>
                <a:ea typeface="新細明體" charset="-120"/>
              </a:rPr>
              <a:t>bool</a:t>
            </a:r>
            <a:r>
              <a:rPr lang="en-US" altLang="zh-TW" b="1" dirty="0">
                <a:solidFill>
                  <a:schemeClr val="folHlink"/>
                </a:solidFill>
                <a:latin typeface="Courier New" pitchFamily="49" charset="0"/>
                <a:ea typeface="新細明體" charset="-120"/>
              </a:rPr>
              <a:t>(</a:t>
            </a:r>
            <a:r>
              <a:rPr lang="en-US" altLang="zh-TW" b="1" dirty="0" err="1">
                <a:solidFill>
                  <a:schemeClr val="folHlink"/>
                </a:solidFill>
                <a:latin typeface="Courier New" pitchFamily="49" charset="0"/>
                <a:ea typeface="新細明體" charset="-120"/>
              </a:rPr>
              <a:t>numTexels</a:t>
            </a:r>
            <a:r>
              <a:rPr lang="en-US" altLang="zh-TW" b="1" dirty="0">
                <a:solidFill>
                  <a:schemeClr val="folHlink"/>
                </a:solidFill>
                <a:latin typeface="Courier New" pitchFamily="49" charset="0"/>
                <a:ea typeface="新細明體" charset="-120"/>
              </a:rPr>
              <a:t>)) </a:t>
            </a:r>
            <a:r>
              <a:rPr lang="en-US" altLang="zh-TW" b="1" dirty="0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</a:rPr>
              <a:t>discard;</a:t>
            </a:r>
            <a:endParaRPr lang="en-US" altLang="zh-TW" b="1" dirty="0">
              <a:solidFill>
                <a:schemeClr val="folHlink"/>
              </a:solidFill>
              <a:latin typeface="Courier New" pitchFamily="49" charset="0"/>
              <a:ea typeface="新細明體" charset="-120"/>
            </a:endParaRPr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Language Basics: </a:t>
            </a:r>
            <a:r>
              <a:rPr lang="en-US" altLang="zh-TW" dirty="0" smtClean="0">
                <a:solidFill>
                  <a:srgbClr val="C00000"/>
                </a:solidFill>
              </a:rPr>
              <a:t>Constructors</a:t>
            </a:r>
            <a:endParaRPr lang="en-US" altLang="zh-TW" dirty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34362" cy="5053013"/>
          </a:xfrm>
        </p:spPr>
        <p:txBody>
          <a:bodyPr/>
          <a:lstStyle/>
          <a:p>
            <a:r>
              <a:rPr lang="en-US" altLang="zh-TW" dirty="0">
                <a:ea typeface="新細明體" charset="-120"/>
              </a:rPr>
              <a:t>Components from {</a:t>
            </a:r>
            <a:r>
              <a:rPr lang="en-US" altLang="zh-TW" dirty="0" err="1">
                <a:ea typeface="新細明體" charset="-120"/>
              </a:rPr>
              <a:t>xyzw</a:t>
            </a:r>
            <a:r>
              <a:rPr lang="en-US" altLang="zh-TW" dirty="0">
                <a:ea typeface="新細明體" charset="-120"/>
              </a:rPr>
              <a:t>}, {</a:t>
            </a:r>
            <a:r>
              <a:rPr lang="en-US" altLang="zh-TW" dirty="0" err="1">
                <a:ea typeface="新細明體" charset="-120"/>
              </a:rPr>
              <a:t>rgba</a:t>
            </a:r>
            <a:r>
              <a:rPr lang="en-US" altLang="zh-TW" dirty="0">
                <a:ea typeface="新細明體" charset="-120"/>
              </a:rPr>
              <a:t>}, or {</a:t>
            </a:r>
            <a:r>
              <a:rPr lang="en-US" altLang="zh-TW" dirty="0" err="1" smtClean="0">
                <a:ea typeface="新細明體" charset="-120"/>
              </a:rPr>
              <a:t>st</a:t>
            </a:r>
            <a:r>
              <a:rPr lang="en-US" altLang="zh-TW" b="1" dirty="0" err="1" smtClean="0">
                <a:solidFill>
                  <a:schemeClr val="folHlink"/>
                </a:solidFill>
                <a:ea typeface="新細明體" charset="-120"/>
              </a:rPr>
              <a:t>p</a:t>
            </a:r>
            <a:r>
              <a:rPr lang="en-US" altLang="zh-TW" dirty="0" err="1" smtClean="0">
                <a:ea typeface="新細明體" charset="-120"/>
              </a:rPr>
              <a:t>q</a:t>
            </a:r>
            <a:r>
              <a:rPr lang="en-US" altLang="zh-TW" dirty="0" smtClean="0">
                <a:ea typeface="新細明體" charset="-120"/>
              </a:rPr>
              <a:t>}</a:t>
            </a:r>
          </a:p>
          <a:p>
            <a:pPr>
              <a:buNone/>
            </a:pPr>
            <a:r>
              <a:rPr lang="en-US" altLang="zh-TW" b="1" dirty="0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</a:rPr>
              <a:t/>
            </a:r>
            <a:br>
              <a:rPr lang="en-US" altLang="zh-TW" b="1" dirty="0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</a:rPr>
            </a:br>
            <a:endParaRPr lang="en-US" altLang="zh-TW" b="1" dirty="0">
              <a:solidFill>
                <a:schemeClr val="folHlink"/>
              </a:solidFill>
              <a:latin typeface="Courier New" pitchFamily="49" charset="0"/>
              <a:ea typeface="新細明體" charset="-120"/>
            </a:endParaRPr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Language Basics: </a:t>
            </a:r>
            <a:r>
              <a:rPr lang="en-US" altLang="zh-TW" dirty="0" smtClean="0">
                <a:solidFill>
                  <a:srgbClr val="C00000"/>
                </a:solidFill>
              </a:rPr>
              <a:t>Swizzles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55576" y="2564904"/>
            <a:ext cx="87849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TW" sz="2000" b="1" dirty="0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vec4 </a:t>
            </a:r>
            <a:r>
              <a:rPr lang="en-US" altLang="zh-TW" sz="2000" b="1" dirty="0" err="1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foo</a:t>
            </a:r>
            <a:r>
              <a:rPr lang="en-US" altLang="zh-TW" sz="2000" b="1" dirty="0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 = vec4(1.0);</a:t>
            </a:r>
            <a:br>
              <a:rPr lang="en-US" altLang="zh-TW" sz="2000" b="1" dirty="0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</a:br>
            <a:r>
              <a:rPr lang="en-US" altLang="zh-TW" sz="2000" b="1" dirty="0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foo.xyz = vec3(0.25, 0.5, 0.75);</a:t>
            </a:r>
            <a:br>
              <a:rPr lang="en-US" altLang="zh-TW" sz="2000" b="1" dirty="0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</a:br>
            <a:r>
              <a:rPr lang="en-US" altLang="zh-TW" sz="2000" b="1" dirty="0" err="1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foo.wzyx</a:t>
            </a:r>
            <a:r>
              <a:rPr lang="en-US" altLang="zh-TW" sz="2000" b="1" dirty="0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 = </a:t>
            </a:r>
            <a:r>
              <a:rPr lang="en-US" altLang="zh-TW" sz="2000" b="1" dirty="0" err="1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foo</a:t>
            </a:r>
            <a:r>
              <a:rPr lang="en-US" altLang="zh-TW" sz="2000" b="1" dirty="0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;  // reverse the components</a:t>
            </a:r>
            <a:br>
              <a:rPr lang="en-US" altLang="zh-TW" sz="2000" b="1" dirty="0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</a:br>
            <a:r>
              <a:rPr lang="en-US" altLang="zh-TW" sz="2000" b="1" dirty="0" err="1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foo</a:t>
            </a:r>
            <a:r>
              <a:rPr lang="en-US" altLang="zh-TW" sz="2000" b="1" dirty="0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 = </a:t>
            </a:r>
            <a:r>
              <a:rPr lang="en-US" altLang="zh-TW" sz="2000" b="1" dirty="0" err="1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foo.wzyx</a:t>
            </a:r>
            <a:r>
              <a:rPr lang="en-US" altLang="zh-TW" sz="2000" b="1" dirty="0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;  // another way to reverse components</a:t>
            </a:r>
            <a:br>
              <a:rPr lang="en-US" altLang="zh-TW" sz="2000" b="1" dirty="0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</a:br>
            <a:r>
              <a:rPr lang="en-US" altLang="zh-TW" sz="2000" b="1" dirty="0" err="1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foo</a:t>
            </a:r>
            <a:r>
              <a:rPr lang="en-US" altLang="zh-TW" sz="2000" b="1" dirty="0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 = </a:t>
            </a:r>
            <a:r>
              <a:rPr lang="en-US" altLang="zh-TW" sz="2000" b="1" dirty="0" err="1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foo.xxyy</a:t>
            </a:r>
            <a:r>
              <a:rPr lang="en-US" altLang="zh-TW" sz="2000" b="1" dirty="0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;  // components reusable on right side</a:t>
            </a:r>
            <a:r>
              <a:rPr lang="en-US" altLang="zh-TW" sz="2000" b="1" dirty="0" smtClean="0">
                <a:latin typeface="Courier New" pitchFamily="49" charset="0"/>
                <a:ea typeface="新細明體" charset="-120"/>
                <a:cs typeface="Courier New" pitchFamily="49" charset="0"/>
              </a:rPr>
              <a:t/>
            </a:r>
            <a:br>
              <a:rPr lang="en-US" altLang="zh-TW" sz="2000" b="1" dirty="0" smtClean="0">
                <a:latin typeface="Courier New" pitchFamily="49" charset="0"/>
                <a:ea typeface="新細明體" charset="-120"/>
                <a:cs typeface="Courier New" pitchFamily="49" charset="0"/>
              </a:rPr>
            </a:br>
            <a:r>
              <a:rPr lang="en-US" altLang="zh-TW" sz="2000" b="1" dirty="0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mat4 </a:t>
            </a:r>
            <a:r>
              <a:rPr lang="en-US" altLang="zh-TW" sz="2000" b="1" dirty="0" err="1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myMatrix</a:t>
            </a:r>
            <a:r>
              <a:rPr lang="en-US" altLang="zh-TW" sz="2000" b="1" dirty="0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 = mat4(1.0);</a:t>
            </a:r>
            <a:br>
              <a:rPr lang="en-US" altLang="zh-TW" sz="2000" b="1" dirty="0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</a:br>
            <a:r>
              <a:rPr lang="en-US" altLang="zh-TW" sz="2000" b="1" dirty="0" err="1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foo.x</a:t>
            </a:r>
            <a:r>
              <a:rPr lang="en-US" altLang="zh-TW" sz="2000" b="1" dirty="0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 = </a:t>
            </a:r>
            <a:r>
              <a:rPr lang="en-US" altLang="zh-TW" sz="2000" b="1" dirty="0" err="1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foo</a:t>
            </a:r>
            <a:r>
              <a:rPr lang="en-US" altLang="zh-TW" sz="2000" b="1" dirty="0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[2];          // same as </a:t>
            </a:r>
            <a:r>
              <a:rPr lang="en-US" altLang="zh-TW" sz="2000" b="1" dirty="0" err="1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foo.x</a:t>
            </a:r>
            <a:r>
              <a:rPr lang="en-US" altLang="zh-TW" sz="2000" b="1" dirty="0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 = </a:t>
            </a:r>
            <a:r>
              <a:rPr lang="en-US" altLang="zh-TW" sz="2000" b="1" dirty="0" err="1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foo.z</a:t>
            </a:r>
            <a:r>
              <a:rPr lang="en-US" altLang="zh-TW" sz="2000" b="1" dirty="0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;</a:t>
            </a:r>
            <a:br>
              <a:rPr lang="en-US" altLang="zh-TW" sz="2000" b="1" dirty="0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</a:br>
            <a:r>
              <a:rPr lang="en-US" altLang="zh-TW" sz="2000" b="1" dirty="0" err="1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foo</a:t>
            </a:r>
            <a:r>
              <a:rPr lang="en-US" altLang="zh-TW" sz="2000" b="1" dirty="0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 = </a:t>
            </a:r>
            <a:r>
              <a:rPr lang="en-US" altLang="zh-TW" sz="2000" b="1" dirty="0" err="1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myMatrix</a:t>
            </a:r>
            <a:r>
              <a:rPr lang="en-US" altLang="zh-TW" sz="2000" b="1" dirty="0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[0];       // first column of matrix</a:t>
            </a:r>
            <a:br>
              <a:rPr lang="en-US" altLang="zh-TW" sz="2000" b="1" dirty="0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</a:br>
            <a:r>
              <a:rPr lang="en-US" altLang="zh-TW" sz="2000" b="1" dirty="0" err="1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foo.x</a:t>
            </a:r>
            <a:r>
              <a:rPr lang="en-US" altLang="zh-TW" sz="2000" b="1" dirty="0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 = </a:t>
            </a:r>
            <a:r>
              <a:rPr lang="en-US" altLang="zh-TW" sz="2000" b="1" dirty="0" err="1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myMatrix</a:t>
            </a:r>
            <a:r>
              <a:rPr lang="en-US" altLang="zh-TW" sz="2000" b="1" dirty="0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  <a:cs typeface="Courier New" pitchFamily="49" charset="0"/>
              </a:rPr>
              <a:t>[0][0];  // first column, first row</a:t>
            </a:r>
          </a:p>
          <a:p>
            <a:endParaRPr lang="zh-TW" altLang="en-US" sz="20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Language Basics: </a:t>
            </a:r>
            <a:r>
              <a:rPr lang="en-US" altLang="zh-TW" dirty="0" smtClean="0">
                <a:solidFill>
                  <a:srgbClr val="C00000"/>
                </a:solidFill>
              </a:rPr>
              <a:t>Flow Control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</a:rPr>
              <a:t>for, while, </a:t>
            </a:r>
            <a:r>
              <a:rPr lang="en-US" altLang="zh-TW" b="1" dirty="0">
                <a:solidFill>
                  <a:schemeClr val="folHlink"/>
                </a:solidFill>
                <a:latin typeface="Courier New" pitchFamily="49" charset="0"/>
                <a:ea typeface="新細明體" charset="-120"/>
              </a:rPr>
              <a:t>do</a:t>
            </a:r>
            <a:endParaRPr lang="en-US" altLang="zh-TW" dirty="0">
              <a:solidFill>
                <a:schemeClr val="folHlink"/>
              </a:solidFill>
              <a:ea typeface="新細明體" charset="-120"/>
            </a:endParaRPr>
          </a:p>
          <a:p>
            <a:pPr lvl="1"/>
            <a:r>
              <a:rPr lang="en-US" altLang="zh-TW" dirty="0">
                <a:ea typeface="新細明體" charset="-120"/>
              </a:rPr>
              <a:t>Loops can have </a:t>
            </a:r>
            <a:r>
              <a:rPr lang="en-US" altLang="zh-TW" b="1" dirty="0">
                <a:solidFill>
                  <a:schemeClr val="folHlink"/>
                </a:solidFill>
                <a:latin typeface="Courier New" pitchFamily="49" charset="0"/>
                <a:ea typeface="新細明體" charset="-120"/>
              </a:rPr>
              <a:t>break</a:t>
            </a:r>
            <a:r>
              <a:rPr lang="en-US" altLang="zh-TW" dirty="0">
                <a:ea typeface="新細明體" charset="-120"/>
              </a:rPr>
              <a:t>,</a:t>
            </a:r>
            <a:r>
              <a:rPr lang="en-US" altLang="zh-TW" b="1" dirty="0">
                <a:latin typeface="Courier New" pitchFamily="49" charset="0"/>
                <a:ea typeface="新細明體" charset="-120"/>
              </a:rPr>
              <a:t> </a:t>
            </a:r>
            <a:r>
              <a:rPr lang="en-US" altLang="zh-TW" b="1" dirty="0">
                <a:solidFill>
                  <a:schemeClr val="folHlink"/>
                </a:solidFill>
                <a:latin typeface="Courier New" pitchFamily="49" charset="0"/>
                <a:ea typeface="新細明體" charset="-120"/>
              </a:rPr>
              <a:t>continue</a:t>
            </a:r>
          </a:p>
          <a:p>
            <a:r>
              <a:rPr lang="en-US" altLang="zh-TW" b="1" dirty="0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</a:rPr>
              <a:t>if </a:t>
            </a:r>
            <a:r>
              <a:rPr lang="en-US" altLang="zh-TW" b="1" dirty="0">
                <a:solidFill>
                  <a:schemeClr val="folHlink"/>
                </a:solidFill>
                <a:latin typeface="Courier New" pitchFamily="49" charset="0"/>
                <a:ea typeface="新細明體" charset="-120"/>
              </a:rPr>
              <a:t>else</a:t>
            </a:r>
          </a:p>
          <a:p>
            <a:r>
              <a:rPr lang="en-US" altLang="zh-TW" dirty="0">
                <a:ea typeface="新細明體" charset="-120"/>
              </a:rPr>
              <a:t>Function calls</a:t>
            </a:r>
          </a:p>
          <a:p>
            <a:pPr lvl="1"/>
            <a:r>
              <a:rPr lang="en-US" altLang="zh-TW" dirty="0">
                <a:ea typeface="新細明體" charset="-120"/>
              </a:rPr>
              <a:t>Can have </a:t>
            </a:r>
            <a:r>
              <a:rPr lang="en-US" altLang="zh-TW" b="1" dirty="0">
                <a:solidFill>
                  <a:schemeClr val="folHlink"/>
                </a:solidFill>
                <a:latin typeface="Courier New" pitchFamily="49" charset="0"/>
                <a:ea typeface="新細明體" charset="-120"/>
              </a:rPr>
              <a:t>return</a:t>
            </a:r>
          </a:p>
          <a:p>
            <a:pPr lvl="1"/>
            <a:r>
              <a:rPr lang="en-US" altLang="zh-TW" dirty="0">
                <a:ea typeface="新細明體" charset="-120"/>
              </a:rPr>
              <a:t>More on function calls in next slide</a:t>
            </a:r>
          </a:p>
          <a:p>
            <a:r>
              <a:rPr lang="en-US" altLang="zh-TW" dirty="0">
                <a:ea typeface="新細明體" charset="-120"/>
              </a:rPr>
              <a:t>The above can all be nested!</a:t>
            </a:r>
          </a:p>
          <a:p>
            <a:pPr lvl="1"/>
            <a:r>
              <a:rPr lang="en-US" altLang="zh-TW" dirty="0">
                <a:ea typeface="新細明體" charset="-120"/>
              </a:rPr>
              <a:t>Note: no unstructured jumps (</a:t>
            </a:r>
            <a:r>
              <a:rPr lang="en-US" altLang="zh-TW" dirty="0" err="1">
                <a:ea typeface="新細明體" charset="-120"/>
              </a:rPr>
              <a:t>a.k.a</a:t>
            </a:r>
            <a:r>
              <a:rPr lang="en-US" altLang="zh-TW" dirty="0">
                <a:ea typeface="新細明體" charset="-120"/>
              </a:rPr>
              <a:t> </a:t>
            </a:r>
            <a:r>
              <a:rPr lang="en-US" altLang="zh-TW" b="1" dirty="0" err="1">
                <a:solidFill>
                  <a:schemeClr val="folHlink"/>
                </a:solidFill>
                <a:latin typeface="Courier New" pitchFamily="49" charset="0"/>
                <a:ea typeface="新細明體" charset="-120"/>
              </a:rPr>
              <a:t>goto</a:t>
            </a:r>
            <a:r>
              <a:rPr lang="en-US" altLang="zh-TW" dirty="0">
                <a:ea typeface="新細明體" charset="-120"/>
              </a:rPr>
              <a:t>)</a:t>
            </a:r>
          </a:p>
          <a:p>
            <a:r>
              <a:rPr lang="en-US" altLang="zh-TW" b="1" dirty="0" smtClean="0">
                <a:solidFill>
                  <a:schemeClr val="folHlink"/>
                </a:solidFill>
                <a:latin typeface="Courier New" pitchFamily="49" charset="0"/>
                <a:ea typeface="新細明體" charset="-120"/>
              </a:rPr>
              <a:t>discard</a:t>
            </a:r>
            <a:endParaRPr lang="en-US" altLang="zh-TW" b="1" dirty="0">
              <a:solidFill>
                <a:schemeClr val="folHlink"/>
              </a:solidFill>
              <a:latin typeface="Courier New" pitchFamily="49" charset="0"/>
              <a:ea typeface="新細明體" charset="-120"/>
            </a:endParaRPr>
          </a:p>
          <a:p>
            <a:pPr lvl="1"/>
            <a:r>
              <a:rPr lang="en-US" altLang="zh-TW" dirty="0">
                <a:ea typeface="新細明體" charset="-120"/>
              </a:rPr>
              <a:t>Only available in fragment </a:t>
            </a:r>
            <a:r>
              <a:rPr lang="en-US" altLang="zh-TW" dirty="0" err="1">
                <a:ea typeface="新細明體" charset="-120"/>
              </a:rPr>
              <a:t>shaders</a:t>
            </a:r>
            <a:endParaRPr lang="en-US" altLang="zh-TW" dirty="0">
              <a:ea typeface="新細明體" charset="-120"/>
            </a:endParaRPr>
          </a:p>
          <a:p>
            <a:pPr lvl="1"/>
            <a:r>
              <a:rPr lang="en-US" altLang="zh-TW" dirty="0">
                <a:ea typeface="新細明體" charset="-120"/>
              </a:rPr>
              <a:t>“Kills” the fragment, no further processing in the pipeline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Language Basics: </a:t>
            </a:r>
            <a:r>
              <a:rPr lang="en-US" altLang="zh-TW" dirty="0" smtClean="0">
                <a:solidFill>
                  <a:srgbClr val="C00000"/>
                </a:solidFill>
              </a:rPr>
              <a:t>Functions</a:t>
            </a:r>
            <a:endParaRPr lang="en-US" altLang="zh-TW" dirty="0"/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Special storage qualifiers apply to function parameters, e.g.:</a:t>
            </a:r>
          </a:p>
          <a:p>
            <a:pPr lvl="2">
              <a:buNone/>
            </a:pPr>
            <a:r>
              <a:rPr lang="en-US" altLang="zh-TW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bool</a:t>
            </a:r>
            <a:r>
              <a:rPr lang="en-US" altLang="zh-TW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f(in vec2 </a:t>
            </a:r>
            <a:r>
              <a:rPr lang="en-US" altLang="zh-TW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inputVec</a:t>
            </a:r>
            <a:r>
              <a:rPr lang="en-US" altLang="zh-TW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, out float </a:t>
            </a:r>
            <a:r>
              <a:rPr lang="en-US" altLang="zh-TW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retVal</a:t>
            </a:r>
            <a:r>
              <a:rPr lang="en-US" altLang="zh-TW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lvl="2">
              <a:buNone/>
            </a:pPr>
            <a:r>
              <a:rPr lang="en-US" altLang="zh-TW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...</a:t>
            </a:r>
          </a:p>
          <a:p>
            <a:pPr lvl="2">
              <a:buNone/>
            </a:pPr>
            <a:r>
              <a:rPr lang="en-US" altLang="zh-TW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/>
            <a:r>
              <a:rPr lang="en-US" altLang="zh-TW" dirty="0" smtClean="0">
                <a:solidFill>
                  <a:srgbClr val="C00000"/>
                </a:solidFill>
              </a:rPr>
              <a:t>in</a:t>
            </a:r>
            <a:r>
              <a:rPr lang="en-US" altLang="zh-TW" dirty="0" smtClean="0"/>
              <a:t>: Parameter is copied in to the function but not copied out (default)</a:t>
            </a:r>
          </a:p>
          <a:p>
            <a:pPr lvl="1"/>
            <a:r>
              <a:rPr lang="en-US" altLang="zh-TW" dirty="0" smtClean="0">
                <a:solidFill>
                  <a:srgbClr val="C00000"/>
                </a:solidFill>
              </a:rPr>
              <a:t>out</a:t>
            </a:r>
            <a:r>
              <a:rPr lang="en-US" altLang="zh-TW" dirty="0" smtClean="0"/>
              <a:t>: Parameter is copied out of the function but not copied in</a:t>
            </a:r>
          </a:p>
          <a:p>
            <a:pPr lvl="1"/>
            <a:r>
              <a:rPr lang="en-US" altLang="zh-TW" dirty="0" err="1" smtClean="0">
                <a:solidFill>
                  <a:srgbClr val="C00000"/>
                </a:solidFill>
              </a:rPr>
              <a:t>inout</a:t>
            </a:r>
            <a:r>
              <a:rPr lang="en-US" altLang="zh-TW" dirty="0" smtClean="0"/>
              <a:t>: Parameter is both copied in and copied out</a:t>
            </a:r>
          </a:p>
          <a:p>
            <a:pPr lvl="1"/>
            <a:r>
              <a:rPr lang="en-US" altLang="zh-TW" dirty="0" smtClean="0"/>
              <a:t>Notes</a:t>
            </a:r>
          </a:p>
          <a:p>
            <a:pPr lvl="2"/>
            <a:r>
              <a:rPr lang="en-US" altLang="zh-TW" dirty="0" smtClean="0"/>
              <a:t>Recursion is strictly forbidden!</a:t>
            </a:r>
          </a:p>
          <a:p>
            <a:pPr lvl="2"/>
            <a:r>
              <a:rPr lang="en-US" altLang="zh-TW" dirty="0" smtClean="0"/>
              <a:t>Functions can return a value or void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Built-in Variables </a:t>
            </a:r>
            <a:br>
              <a:rPr lang="en-US" altLang="zh-TW" dirty="0" smtClean="0"/>
            </a:br>
            <a:r>
              <a:rPr lang="en-US" altLang="zh-TW" sz="2400" dirty="0" smtClean="0"/>
              <a:t>(Vertex </a:t>
            </a:r>
            <a:r>
              <a:rPr lang="en-US" altLang="zh-TW" sz="2400" dirty="0" err="1" smtClean="0"/>
              <a:t>Shader</a:t>
            </a:r>
            <a:r>
              <a:rPr lang="en-US" altLang="zh-TW" sz="2400" dirty="0" smtClean="0"/>
              <a:t>)</a:t>
            </a:r>
            <a:endParaRPr lang="en-US" altLang="zh-TW" dirty="0"/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000" dirty="0" smtClean="0"/>
              <a:t>Inputs</a:t>
            </a:r>
          </a:p>
          <a:p>
            <a:pPr lvl="1">
              <a:spcBef>
                <a:spcPts val="0"/>
              </a:spcBef>
            </a:pPr>
            <a:r>
              <a:rPr lang="en-US" altLang="zh-TW" sz="1800" b="1" dirty="0" smtClean="0">
                <a:latin typeface="Courier New" pitchFamily="49" charset="0"/>
                <a:cs typeface="Courier New" pitchFamily="49" charset="0"/>
              </a:rPr>
              <a:t>attribute </a:t>
            </a:r>
            <a:r>
              <a:rPr lang="en-US" altLang="zh-TW" sz="1800" b="1" dirty="0" smtClean="0">
                <a:latin typeface="Courier New" pitchFamily="49" charset="0"/>
                <a:cs typeface="Courier New" pitchFamily="49" charset="0"/>
              </a:rPr>
              <a:t>vec4 </a:t>
            </a:r>
            <a:r>
              <a:rPr lang="en-US" altLang="zh-TW" sz="1800" b="1" dirty="0" err="1" smtClean="0">
                <a:solidFill>
                  <a:srgbClr val="FF00FF"/>
                </a:solidFill>
                <a:latin typeface="Courier New" pitchFamily="49" charset="0"/>
                <a:cs typeface="Courier New" pitchFamily="49" charset="0"/>
              </a:rPr>
              <a:t>gl_Vertex</a:t>
            </a:r>
            <a:endParaRPr lang="en-US" altLang="zh-TW" sz="1800" b="1" dirty="0" smtClean="0">
              <a:solidFill>
                <a:srgbClr val="FF00FF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spcBef>
                <a:spcPts val="0"/>
              </a:spcBef>
            </a:pPr>
            <a:r>
              <a:rPr lang="en-US" altLang="zh-TW" sz="1800" b="1" dirty="0" smtClean="0">
                <a:latin typeface="Courier New" pitchFamily="49" charset="0"/>
                <a:cs typeface="Courier New" pitchFamily="49" charset="0"/>
              </a:rPr>
              <a:t>attribute vec3 </a:t>
            </a:r>
            <a:r>
              <a:rPr lang="en-US" altLang="zh-TW" sz="1800" b="1" dirty="0" err="1" smtClean="0">
                <a:solidFill>
                  <a:srgbClr val="FF00FF"/>
                </a:solidFill>
                <a:latin typeface="Courier New" pitchFamily="49" charset="0"/>
                <a:cs typeface="Courier New" pitchFamily="49" charset="0"/>
              </a:rPr>
              <a:t>gl_Normal</a:t>
            </a:r>
            <a:endParaRPr lang="en-US" altLang="zh-TW" sz="1800" b="1" dirty="0" smtClean="0">
              <a:solidFill>
                <a:srgbClr val="FF00FF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spcBef>
                <a:spcPts val="0"/>
              </a:spcBef>
            </a:pPr>
            <a:r>
              <a:rPr lang="en-US" altLang="zh-TW" sz="1800" b="1" dirty="0" smtClean="0">
                <a:latin typeface="Courier New" pitchFamily="49" charset="0"/>
                <a:cs typeface="Courier New" pitchFamily="49" charset="0"/>
              </a:rPr>
              <a:t>attribute vec4 </a:t>
            </a:r>
            <a:r>
              <a:rPr lang="en-US" altLang="zh-TW" sz="1800" b="1" dirty="0" err="1" smtClean="0">
                <a:solidFill>
                  <a:srgbClr val="FF00FF"/>
                </a:solidFill>
                <a:latin typeface="Courier New" pitchFamily="49" charset="0"/>
                <a:cs typeface="Courier New" pitchFamily="49" charset="0"/>
              </a:rPr>
              <a:t>gl_Color</a:t>
            </a:r>
            <a:endParaRPr lang="en-US" altLang="zh-TW" sz="1800" b="1" dirty="0" smtClean="0">
              <a:solidFill>
                <a:srgbClr val="FF00FF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spcBef>
                <a:spcPts val="0"/>
              </a:spcBef>
            </a:pPr>
            <a:r>
              <a:rPr lang="en-US" altLang="zh-TW" sz="1800" b="1" dirty="0" smtClean="0">
                <a:latin typeface="Courier New" pitchFamily="49" charset="0"/>
                <a:cs typeface="Courier New" pitchFamily="49" charset="0"/>
              </a:rPr>
              <a:t>attribute vec4 </a:t>
            </a:r>
            <a:r>
              <a:rPr lang="en-US" altLang="zh-TW" sz="1800" b="1" dirty="0" err="1" smtClean="0">
                <a:solidFill>
                  <a:srgbClr val="FF00FF"/>
                </a:solidFill>
                <a:latin typeface="Courier New" pitchFamily="49" charset="0"/>
                <a:cs typeface="Courier New" pitchFamily="49" charset="0"/>
              </a:rPr>
              <a:t>gl_SecondaryColor</a:t>
            </a:r>
            <a:endParaRPr lang="en-US" altLang="zh-TW" sz="1800" b="1" dirty="0" smtClean="0">
              <a:solidFill>
                <a:srgbClr val="FF00FF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spcBef>
                <a:spcPts val="0"/>
              </a:spcBef>
            </a:pPr>
            <a:r>
              <a:rPr lang="en-US" altLang="zh-TW" sz="1800" b="1" dirty="0" smtClean="0">
                <a:latin typeface="Courier New" pitchFamily="49" charset="0"/>
                <a:cs typeface="Courier New" pitchFamily="49" charset="0"/>
              </a:rPr>
              <a:t>attribute vec4 </a:t>
            </a:r>
            <a:r>
              <a:rPr lang="en-US" altLang="zh-TW" sz="1800" b="1" dirty="0" err="1" smtClean="0">
                <a:solidFill>
                  <a:srgbClr val="FF00FF"/>
                </a:solidFill>
                <a:latin typeface="Courier New" pitchFamily="49" charset="0"/>
                <a:cs typeface="Courier New" pitchFamily="49" charset="0"/>
              </a:rPr>
              <a:t>gl_MultiTexCoord</a:t>
            </a:r>
            <a:r>
              <a:rPr lang="en-US" altLang="zh-TW" sz="1800" b="1" i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altLang="zh-TW" sz="18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800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(0-7)</a:t>
            </a:r>
          </a:p>
          <a:p>
            <a:pPr lvl="1">
              <a:spcBef>
                <a:spcPts val="0"/>
              </a:spcBef>
            </a:pPr>
            <a:r>
              <a:rPr lang="en-US" altLang="zh-TW" sz="1800" b="1" dirty="0" smtClean="0">
                <a:latin typeface="Courier New" pitchFamily="49" charset="0"/>
                <a:cs typeface="Courier New" pitchFamily="49" charset="0"/>
              </a:rPr>
              <a:t>attribute float </a:t>
            </a:r>
            <a:r>
              <a:rPr lang="en-US" altLang="zh-TW" sz="1800" b="1" dirty="0" err="1" smtClean="0">
                <a:solidFill>
                  <a:srgbClr val="FF00FF"/>
                </a:solidFill>
                <a:latin typeface="Courier New" pitchFamily="49" charset="0"/>
                <a:cs typeface="Courier New" pitchFamily="49" charset="0"/>
              </a:rPr>
              <a:t>gl_FogCoord</a:t>
            </a:r>
            <a:endParaRPr lang="en-US" altLang="zh-TW" sz="1800" b="1" dirty="0" smtClean="0">
              <a:solidFill>
                <a:srgbClr val="FF00FF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sz="2000" dirty="0" smtClean="0"/>
              <a:t>Outputs</a:t>
            </a:r>
          </a:p>
          <a:p>
            <a:pPr lvl="1">
              <a:spcBef>
                <a:spcPts val="0"/>
              </a:spcBef>
            </a:pPr>
            <a:r>
              <a:rPr lang="en-US" altLang="zh-TW" sz="1800" b="1" dirty="0" smtClean="0">
                <a:latin typeface="Courier New" pitchFamily="49" charset="0"/>
                <a:cs typeface="Courier New" pitchFamily="49" charset="0"/>
              </a:rPr>
              <a:t>vec4 </a:t>
            </a:r>
            <a:r>
              <a:rPr lang="en-US" altLang="zh-TW" sz="18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gl_Position</a:t>
            </a:r>
            <a:r>
              <a:rPr lang="en-US" altLang="zh-TW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(required)</a:t>
            </a:r>
          </a:p>
          <a:p>
            <a:pPr lvl="1">
              <a:spcBef>
                <a:spcPts val="0"/>
              </a:spcBef>
            </a:pPr>
            <a:r>
              <a:rPr lang="en-US" altLang="zh-TW" sz="1800" b="1" dirty="0" smtClean="0">
                <a:latin typeface="Courier New" pitchFamily="49" charset="0"/>
                <a:cs typeface="Courier New" pitchFamily="49" charset="0"/>
              </a:rPr>
              <a:t>float </a:t>
            </a:r>
            <a:r>
              <a:rPr lang="en-US" altLang="zh-TW" sz="18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gl_PointSize</a:t>
            </a:r>
            <a:endParaRPr lang="en-US" altLang="zh-TW" sz="1800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spcBef>
                <a:spcPts val="0"/>
              </a:spcBef>
            </a:pPr>
            <a:r>
              <a:rPr lang="en-US" altLang="zh-TW" sz="1800" b="1" dirty="0" smtClean="0">
                <a:latin typeface="Courier New" pitchFamily="49" charset="0"/>
                <a:cs typeface="Courier New" pitchFamily="49" charset="0"/>
              </a:rPr>
              <a:t>vec4 </a:t>
            </a:r>
            <a:r>
              <a:rPr lang="en-US" altLang="zh-TW" sz="18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gl_ClipVertex</a:t>
            </a:r>
            <a:endParaRPr lang="en-US" altLang="zh-TW" sz="1800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spcBef>
                <a:spcPts val="0"/>
              </a:spcBef>
            </a:pPr>
            <a:r>
              <a:rPr lang="en-US" altLang="zh-TW" sz="1800" b="1" dirty="0" smtClean="0">
                <a:latin typeface="Courier New" pitchFamily="49" charset="0"/>
                <a:cs typeface="Courier New" pitchFamily="49" charset="0"/>
              </a:rPr>
              <a:t>varying vec4 </a:t>
            </a:r>
            <a:r>
              <a:rPr lang="en-US" altLang="zh-TW" sz="18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gl_FrontColor</a:t>
            </a:r>
            <a:endParaRPr lang="en-US" altLang="zh-TW" sz="1800" b="1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spcBef>
                <a:spcPts val="0"/>
              </a:spcBef>
            </a:pPr>
            <a:r>
              <a:rPr lang="en-US" altLang="zh-TW" sz="1800" b="1" dirty="0" smtClean="0">
                <a:latin typeface="Courier New" pitchFamily="49" charset="0"/>
                <a:cs typeface="Courier New" pitchFamily="49" charset="0"/>
              </a:rPr>
              <a:t>varying vec4 </a:t>
            </a:r>
            <a:r>
              <a:rPr lang="en-US" altLang="zh-TW" sz="18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gl_BackColor</a:t>
            </a:r>
            <a:endParaRPr lang="en-US" altLang="zh-TW" sz="1800" b="1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spcBef>
                <a:spcPts val="0"/>
              </a:spcBef>
            </a:pPr>
            <a:r>
              <a:rPr lang="en-US" altLang="zh-TW" sz="1800" b="1" dirty="0" smtClean="0">
                <a:latin typeface="Courier New" pitchFamily="49" charset="0"/>
                <a:cs typeface="Courier New" pitchFamily="49" charset="0"/>
              </a:rPr>
              <a:t>varying vec4 </a:t>
            </a:r>
            <a:r>
              <a:rPr lang="en-US" altLang="zh-TW" sz="18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gl_FrontSecondaryColor</a:t>
            </a:r>
            <a:endParaRPr lang="en-US" altLang="zh-TW" sz="1800" b="1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spcBef>
                <a:spcPts val="0"/>
              </a:spcBef>
            </a:pPr>
            <a:r>
              <a:rPr lang="en-US" altLang="zh-TW" sz="1800" b="1" dirty="0" smtClean="0">
                <a:latin typeface="Courier New" pitchFamily="49" charset="0"/>
                <a:cs typeface="Courier New" pitchFamily="49" charset="0"/>
              </a:rPr>
              <a:t>varying vec4 </a:t>
            </a:r>
            <a:r>
              <a:rPr lang="en-US" altLang="zh-TW" sz="18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gl_BackSecondaryColor</a:t>
            </a:r>
            <a:endParaRPr lang="en-US" altLang="zh-TW" sz="1800" b="1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spcBef>
                <a:spcPts val="0"/>
              </a:spcBef>
            </a:pPr>
            <a:r>
              <a:rPr lang="en-US" altLang="zh-TW" sz="1800" b="1" dirty="0" smtClean="0">
                <a:latin typeface="Courier New" pitchFamily="49" charset="0"/>
                <a:cs typeface="Courier New" pitchFamily="49" charset="0"/>
              </a:rPr>
              <a:t>varying vec4 </a:t>
            </a:r>
            <a:r>
              <a:rPr lang="en-US" altLang="zh-TW" sz="18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gl_TexCoord</a:t>
            </a:r>
            <a:r>
              <a:rPr lang="en-US" altLang="zh-TW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zh-TW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altLang="zh-TW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pPr lvl="1">
              <a:spcBef>
                <a:spcPts val="0"/>
              </a:spcBef>
            </a:pPr>
            <a:r>
              <a:rPr lang="en-US" altLang="zh-TW" sz="1800" b="1" dirty="0" smtClean="0">
                <a:latin typeface="Courier New" pitchFamily="49" charset="0"/>
                <a:cs typeface="Courier New" pitchFamily="49" charset="0"/>
              </a:rPr>
              <a:t>varying float </a:t>
            </a:r>
            <a:r>
              <a:rPr lang="en-US" altLang="zh-TW" sz="18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gl_FogFragCoord</a:t>
            </a:r>
            <a:endParaRPr lang="en-US" altLang="zh-TW" sz="18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Built-in Variables </a:t>
            </a:r>
            <a:br>
              <a:rPr lang="en-US" altLang="zh-TW" dirty="0" smtClean="0"/>
            </a:br>
            <a:r>
              <a:rPr lang="en-US" altLang="zh-TW" sz="2400" dirty="0" smtClean="0"/>
              <a:t>(Fragment </a:t>
            </a:r>
            <a:r>
              <a:rPr lang="en-US" altLang="zh-TW" sz="2400" dirty="0" err="1" smtClean="0"/>
              <a:t>Shader</a:t>
            </a:r>
            <a:r>
              <a:rPr lang="en-US" altLang="zh-TW" sz="2400" dirty="0" smtClean="0"/>
              <a:t>)</a:t>
            </a:r>
            <a:endParaRPr lang="en-US" altLang="zh-TW" dirty="0"/>
          </a:p>
        </p:txBody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000" dirty="0" smtClean="0"/>
              <a:t>Inputs</a:t>
            </a:r>
          </a:p>
          <a:p>
            <a:pPr lvl="1">
              <a:spcBef>
                <a:spcPts val="0"/>
              </a:spcBef>
            </a:pPr>
            <a:r>
              <a:rPr lang="en-US" altLang="zh-TW" sz="1800" b="1" dirty="0" smtClean="0">
                <a:latin typeface="Courier New" pitchFamily="49" charset="0"/>
                <a:cs typeface="Courier New" pitchFamily="49" charset="0"/>
              </a:rPr>
              <a:t> vec4 </a:t>
            </a:r>
            <a:r>
              <a:rPr lang="en-US" altLang="zh-TW" sz="18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gl_FragCoord</a:t>
            </a:r>
            <a:endParaRPr lang="en-US" altLang="zh-TW" sz="1800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spcBef>
                <a:spcPts val="0"/>
              </a:spcBef>
            </a:pPr>
            <a:r>
              <a:rPr lang="en-US" altLang="zh-TW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800" b="1" dirty="0" err="1" smtClean="0">
                <a:latin typeface="Courier New" pitchFamily="49" charset="0"/>
                <a:cs typeface="Courier New" pitchFamily="49" charset="0"/>
              </a:rPr>
              <a:t>bool</a:t>
            </a:r>
            <a:r>
              <a:rPr lang="en-US" altLang="zh-TW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8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gl_FrontFacing</a:t>
            </a:r>
            <a:endParaRPr lang="en-US" altLang="zh-TW" sz="1800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spcBef>
                <a:spcPts val="0"/>
              </a:spcBef>
            </a:pPr>
            <a:r>
              <a:rPr lang="en-US" altLang="zh-TW" sz="1800" b="1" dirty="0" smtClean="0">
                <a:latin typeface="Courier New" pitchFamily="49" charset="0"/>
                <a:cs typeface="Courier New" pitchFamily="49" charset="0"/>
              </a:rPr>
              <a:t> vec2 </a:t>
            </a:r>
            <a:r>
              <a:rPr lang="en-US" altLang="zh-TW" sz="18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gl_PointCoord</a:t>
            </a:r>
            <a:endParaRPr lang="en-US" altLang="zh-TW" sz="1800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spcBef>
                <a:spcPts val="0"/>
              </a:spcBef>
            </a:pPr>
            <a:r>
              <a:rPr lang="en-US" altLang="zh-TW" sz="1800" b="1" dirty="0" smtClean="0">
                <a:latin typeface="Courier New" pitchFamily="49" charset="0"/>
                <a:cs typeface="Courier New" pitchFamily="49" charset="0"/>
              </a:rPr>
              <a:t> varying vec4 </a:t>
            </a:r>
            <a:r>
              <a:rPr lang="en-US" altLang="zh-TW" sz="18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gl_Color</a:t>
            </a:r>
            <a:endParaRPr lang="en-US" altLang="zh-TW" sz="1800" b="1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spcBef>
                <a:spcPts val="0"/>
              </a:spcBef>
            </a:pPr>
            <a:r>
              <a:rPr lang="en-US" altLang="zh-TW" sz="1800" b="1" dirty="0" smtClean="0">
                <a:latin typeface="Courier New" pitchFamily="49" charset="0"/>
                <a:cs typeface="Courier New" pitchFamily="49" charset="0"/>
              </a:rPr>
              <a:t> varying vec4 </a:t>
            </a:r>
            <a:r>
              <a:rPr lang="en-US" altLang="zh-TW" sz="18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gl_SecondaryColor</a:t>
            </a:r>
            <a:endParaRPr lang="en-US" altLang="zh-TW" sz="1800" b="1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spcBef>
                <a:spcPts val="0"/>
              </a:spcBef>
            </a:pPr>
            <a:r>
              <a:rPr lang="en-US" altLang="zh-TW" sz="1800" b="1" dirty="0" smtClean="0">
                <a:latin typeface="Courier New" pitchFamily="49" charset="0"/>
                <a:cs typeface="Courier New" pitchFamily="49" charset="0"/>
              </a:rPr>
              <a:t> varying vec4 </a:t>
            </a:r>
            <a:r>
              <a:rPr lang="en-US" altLang="zh-TW" sz="18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gl_TexCoord</a:t>
            </a:r>
            <a:r>
              <a:rPr lang="en-US" altLang="zh-TW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zh-TW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altLang="zh-TW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pPr lvl="1">
              <a:spcBef>
                <a:spcPts val="0"/>
              </a:spcBef>
            </a:pPr>
            <a:r>
              <a:rPr lang="en-US" altLang="zh-TW" sz="1800" b="1" dirty="0" smtClean="0">
                <a:latin typeface="Courier New" pitchFamily="49" charset="0"/>
                <a:cs typeface="Courier New" pitchFamily="49" charset="0"/>
              </a:rPr>
              <a:t> varying float </a:t>
            </a:r>
            <a:r>
              <a:rPr lang="en-US" altLang="zh-TW" sz="18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gl_FogFragCoord</a:t>
            </a:r>
            <a:endParaRPr lang="en-US" altLang="zh-TW" sz="1800" b="1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sz="2000" dirty="0" smtClean="0"/>
              <a:t>Outputs</a:t>
            </a:r>
            <a:endParaRPr lang="en-US" altLang="zh-TW" sz="2000" dirty="0" smtClean="0"/>
          </a:p>
          <a:p>
            <a:pPr lvl="1">
              <a:spcBef>
                <a:spcPts val="0"/>
              </a:spcBef>
            </a:pPr>
            <a:r>
              <a:rPr lang="en-US" altLang="zh-TW" sz="1800" b="1" dirty="0" smtClean="0">
                <a:latin typeface="Courier New" pitchFamily="49" charset="0"/>
                <a:cs typeface="Courier New" pitchFamily="49" charset="0"/>
              </a:rPr>
              <a:t> vec4 </a:t>
            </a:r>
            <a:r>
              <a:rPr lang="en-US" altLang="zh-TW" sz="18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gl_FragColor</a:t>
            </a:r>
            <a:endParaRPr lang="en-US" altLang="zh-TW" sz="1800" b="1" dirty="0" smtClean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spcBef>
                <a:spcPts val="0"/>
              </a:spcBef>
            </a:pPr>
            <a:r>
              <a:rPr lang="en-US" altLang="zh-TW" sz="1800" b="1" dirty="0" smtClean="0">
                <a:latin typeface="Courier New" pitchFamily="49" charset="0"/>
                <a:cs typeface="Courier New" pitchFamily="49" charset="0"/>
              </a:rPr>
              <a:t> vec4 </a:t>
            </a:r>
            <a:r>
              <a:rPr lang="en-US" altLang="zh-TW" sz="18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gl_FragData</a:t>
            </a:r>
            <a:r>
              <a:rPr lang="en-US" altLang="zh-TW" sz="18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zh-TW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altLang="zh-TW" sz="18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pPr lvl="1">
              <a:spcBef>
                <a:spcPts val="0"/>
              </a:spcBef>
            </a:pPr>
            <a:r>
              <a:rPr lang="en-US" altLang="zh-TW" sz="1800" b="1" dirty="0" smtClean="0">
                <a:latin typeface="Courier New" pitchFamily="49" charset="0"/>
                <a:cs typeface="Courier New" pitchFamily="49" charset="0"/>
              </a:rPr>
              <a:t> float </a:t>
            </a:r>
            <a:r>
              <a:rPr lang="en-US" altLang="zh-TW" sz="18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gl_FragDepth</a:t>
            </a:r>
            <a:endParaRPr lang="en-US" altLang="zh-TW" sz="18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Built-in Variables </a:t>
            </a:r>
            <a:br>
              <a:rPr lang="en-US" altLang="zh-TW" dirty="0" smtClean="0"/>
            </a:br>
            <a:r>
              <a:rPr lang="en-US" altLang="zh-TW" sz="2400" dirty="0" smtClean="0"/>
              <a:t>(Uniforms)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(Almost removed in OpenGL 3.0 and OpenGL ES 2.0)</a:t>
            </a:r>
          </a:p>
          <a:p>
            <a:pPr lvl="1"/>
            <a:r>
              <a:rPr lang="en-US" altLang="zh-TW" dirty="0" smtClean="0"/>
              <a:t>Unifor</a:t>
            </a:r>
            <a:r>
              <a:rPr lang="en-US" altLang="zh-TW" dirty="0" smtClean="0"/>
              <a:t>m mat4 </a:t>
            </a:r>
            <a:r>
              <a:rPr lang="en-US" altLang="zh-TW" dirty="0" err="1" smtClean="0">
                <a:solidFill>
                  <a:srgbClr val="C00000"/>
                </a:solidFill>
              </a:rPr>
              <a:t>gl_ModelViewMatrix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pPr lvl="1"/>
            <a:r>
              <a:rPr lang="en-US" altLang="zh-TW" dirty="0" smtClean="0"/>
              <a:t>Uniform mat4 </a:t>
            </a:r>
            <a:r>
              <a:rPr lang="en-US" altLang="zh-TW" dirty="0" err="1" smtClean="0">
                <a:solidFill>
                  <a:srgbClr val="C00000"/>
                </a:solidFill>
              </a:rPr>
              <a:t>gl_ModelViewProjectionMatrix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pPr lvl="1"/>
            <a:r>
              <a:rPr lang="en-US" altLang="zh-TW" dirty="0" smtClean="0"/>
              <a:t>Uniform mat4 </a:t>
            </a:r>
            <a:r>
              <a:rPr lang="en-US" altLang="zh-TW" dirty="0" err="1" smtClean="0">
                <a:solidFill>
                  <a:srgbClr val="C00000"/>
                </a:solidFill>
              </a:rPr>
              <a:t>gl_ProjectionMatrix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pPr lvl="1"/>
            <a:r>
              <a:rPr lang="en-US" altLang="zh-TW" dirty="0" smtClean="0"/>
              <a:t>Uniform mat3 </a:t>
            </a:r>
            <a:r>
              <a:rPr lang="en-US" altLang="zh-TW" dirty="0" err="1" smtClean="0">
                <a:solidFill>
                  <a:srgbClr val="C00000"/>
                </a:solidFill>
              </a:rPr>
              <a:t>gl_NormalMatrix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pPr lvl="1"/>
            <a:r>
              <a:rPr lang="en-US" altLang="zh-TW" dirty="0" smtClean="0"/>
              <a:t>Uniform </a:t>
            </a:r>
            <a:r>
              <a:rPr lang="en-US" altLang="zh-TW" dirty="0" err="1" smtClean="0"/>
              <a:t>glLightSourceParameters</a:t>
            </a:r>
            <a:r>
              <a:rPr lang="en-US" altLang="zh-TW" dirty="0" smtClean="0"/>
              <a:t> </a:t>
            </a:r>
            <a:r>
              <a:rPr lang="en-US" altLang="zh-TW" dirty="0" err="1" smtClean="0">
                <a:solidFill>
                  <a:srgbClr val="C00000"/>
                </a:solidFill>
              </a:rPr>
              <a:t>gl_LightSource</a:t>
            </a:r>
            <a:r>
              <a:rPr lang="en-US" altLang="zh-TW" dirty="0" smtClean="0">
                <a:solidFill>
                  <a:srgbClr val="C00000"/>
                </a:solidFill>
              </a:rPr>
              <a:t>[]</a:t>
            </a:r>
          </a:p>
          <a:p>
            <a:pPr lvl="1"/>
            <a:r>
              <a:rPr lang="en-US" altLang="zh-TW" dirty="0" smtClean="0"/>
              <a:t>Uniform </a:t>
            </a:r>
            <a:r>
              <a:rPr lang="en-US" altLang="zh-TW" dirty="0" err="1" smtClean="0"/>
              <a:t>glMaterialParameters</a:t>
            </a:r>
            <a:r>
              <a:rPr lang="en-US" altLang="zh-TW" dirty="0" smtClean="0"/>
              <a:t> </a:t>
            </a:r>
            <a:r>
              <a:rPr lang="en-US" altLang="zh-TW" dirty="0" err="1" smtClean="0">
                <a:solidFill>
                  <a:srgbClr val="C00000"/>
                </a:solidFill>
              </a:rPr>
              <a:t>gl_FrontMaterial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pPr lvl="1"/>
            <a:r>
              <a:rPr lang="en-US" altLang="zh-TW" dirty="0" smtClean="0"/>
              <a:t>Uniform vec4 </a:t>
            </a:r>
            <a:r>
              <a:rPr lang="en-US" altLang="zh-TW" dirty="0" err="1" smtClean="0">
                <a:solidFill>
                  <a:srgbClr val="C00000"/>
                </a:solidFill>
              </a:rPr>
              <a:t>gl_ClipPlane</a:t>
            </a:r>
            <a:r>
              <a:rPr lang="en-US" altLang="zh-TW" dirty="0" smtClean="0">
                <a:solidFill>
                  <a:srgbClr val="C00000"/>
                </a:solidFill>
              </a:rPr>
              <a:t>[]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OpenGL Shading Language</a:t>
            </a:r>
            <a:endParaRPr lang="en-US" altLang="ja-JP" dirty="0"/>
          </a:p>
        </p:txBody>
      </p:sp>
      <p:sp>
        <p:nvSpPr>
          <p:cNvPr id="37786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Graphics Pipeline and </a:t>
            </a:r>
            <a:r>
              <a:rPr lang="en-US" altLang="ja-JP" dirty="0" err="1" smtClean="0"/>
              <a:t>Shader</a:t>
            </a:r>
            <a:r>
              <a:rPr lang="en-US" altLang="ja-JP" dirty="0" smtClean="0"/>
              <a:t> Programming</a:t>
            </a:r>
          </a:p>
          <a:p>
            <a:r>
              <a:rPr lang="en-US" altLang="ja-JP" dirty="0" smtClean="0"/>
              <a:t>Introduction to GLSL</a:t>
            </a:r>
          </a:p>
          <a:p>
            <a:pPr lvl="1"/>
            <a:r>
              <a:rPr lang="en-US" altLang="ja-JP" dirty="0" smtClean="0"/>
              <a:t>Language basics</a:t>
            </a:r>
          </a:p>
          <a:p>
            <a:pPr lvl="1"/>
            <a:r>
              <a:rPr lang="en-US" altLang="ja-JP" dirty="0" smtClean="0"/>
              <a:t>Built-in variables</a:t>
            </a:r>
          </a:p>
          <a:p>
            <a:pPr lvl="1"/>
            <a:r>
              <a:rPr lang="en-US" altLang="ja-JP" dirty="0" smtClean="0"/>
              <a:t>Built-in functions</a:t>
            </a:r>
          </a:p>
          <a:p>
            <a:r>
              <a:rPr lang="en-US" altLang="ja-JP" dirty="0" smtClean="0"/>
              <a:t>OpenGL Shading Language APIs</a:t>
            </a:r>
          </a:p>
          <a:p>
            <a:r>
              <a:rPr lang="en-US" altLang="ja-JP" dirty="0" smtClean="0"/>
              <a:t>More Examples</a:t>
            </a:r>
            <a:endParaRPr lang="en-US" altLang="ja-JP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zh-TW" dirty="0" smtClean="0"/>
              <a:t>Built-in functions (1)</a:t>
            </a:r>
            <a:endParaRPr lang="en-IE" altLang="zh-TW" dirty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altLang="zh-TW" dirty="0" smtClean="0"/>
              <a:t>Angles &amp; Trigonometry</a:t>
            </a:r>
          </a:p>
          <a:p>
            <a:pPr lvl="1"/>
            <a:r>
              <a:rPr lang="en-US" dirty="0" smtClean="0"/>
              <a:t>radians, degrees, sin, </a:t>
            </a:r>
            <a:r>
              <a:rPr lang="en-US" dirty="0" err="1" smtClean="0"/>
              <a:t>cos</a:t>
            </a:r>
            <a:r>
              <a:rPr lang="en-US" dirty="0" smtClean="0"/>
              <a:t>, tan, </a:t>
            </a:r>
            <a:r>
              <a:rPr lang="en-US" dirty="0" err="1" smtClean="0"/>
              <a:t>asin</a:t>
            </a:r>
            <a:r>
              <a:rPr lang="en-US" dirty="0" smtClean="0"/>
              <a:t>, </a:t>
            </a:r>
            <a:r>
              <a:rPr lang="en-US" dirty="0" err="1" smtClean="0"/>
              <a:t>acos</a:t>
            </a:r>
            <a:r>
              <a:rPr lang="en-US" dirty="0" smtClean="0"/>
              <a:t>, </a:t>
            </a:r>
            <a:r>
              <a:rPr lang="en-US" dirty="0" err="1" smtClean="0"/>
              <a:t>atan</a:t>
            </a:r>
            <a:endParaRPr lang="en-US" dirty="0" smtClean="0"/>
          </a:p>
          <a:p>
            <a:r>
              <a:rPr lang="en-IE" altLang="zh-TW" dirty="0" smtClean="0"/>
              <a:t>Exponentials</a:t>
            </a:r>
          </a:p>
          <a:p>
            <a:pPr lvl="1"/>
            <a:r>
              <a:rPr lang="en-US" dirty="0" err="1" smtClean="0"/>
              <a:t>pow</a:t>
            </a:r>
            <a:r>
              <a:rPr lang="en-US" dirty="0" smtClean="0"/>
              <a:t>, exp2, log2, </a:t>
            </a:r>
            <a:r>
              <a:rPr lang="en-US" dirty="0" err="1" smtClean="0"/>
              <a:t>sqrt</a:t>
            </a:r>
            <a:r>
              <a:rPr lang="en-US" dirty="0" smtClean="0"/>
              <a:t>, </a:t>
            </a:r>
            <a:r>
              <a:rPr lang="en-US" dirty="0" err="1" smtClean="0"/>
              <a:t>inversesqrt</a:t>
            </a:r>
            <a:endParaRPr lang="en-US" dirty="0" smtClean="0"/>
          </a:p>
          <a:p>
            <a:r>
              <a:rPr lang="en-IE" altLang="zh-TW" dirty="0" smtClean="0"/>
              <a:t>Common</a:t>
            </a:r>
          </a:p>
          <a:p>
            <a:pPr lvl="1"/>
            <a:r>
              <a:rPr lang="en-US" dirty="0" smtClean="0"/>
              <a:t>abs, sign, floor, ceil, </a:t>
            </a:r>
            <a:r>
              <a:rPr lang="en-US" dirty="0" err="1" smtClean="0"/>
              <a:t>fract</a:t>
            </a:r>
            <a:r>
              <a:rPr lang="en-US" dirty="0" smtClean="0"/>
              <a:t>, mod, min, max, clamp</a:t>
            </a:r>
          </a:p>
          <a:p>
            <a:r>
              <a:rPr lang="en-IE" altLang="zh-TW" dirty="0" smtClean="0"/>
              <a:t>Geometric</a:t>
            </a:r>
          </a:p>
          <a:p>
            <a:pPr lvl="1"/>
            <a:r>
              <a:rPr lang="en-IE" altLang="zh-TW" dirty="0" smtClean="0"/>
              <a:t>length, distance, cross, dot, normalize, </a:t>
            </a:r>
            <a:r>
              <a:rPr lang="en-IE" altLang="zh-TW" dirty="0" err="1" smtClean="0"/>
              <a:t>faceForward</a:t>
            </a:r>
            <a:r>
              <a:rPr lang="en-IE" altLang="zh-TW" dirty="0" smtClean="0"/>
              <a:t>, reflect </a:t>
            </a:r>
          </a:p>
          <a:p>
            <a:r>
              <a:rPr lang="en-IE" altLang="zh-TW" dirty="0" smtClean="0"/>
              <a:t>Interpolations</a:t>
            </a:r>
          </a:p>
          <a:p>
            <a:pPr lvl="1"/>
            <a:r>
              <a:rPr lang="en-IE" altLang="zh-TW" dirty="0" smtClean="0"/>
              <a:t>mix(</a:t>
            </a:r>
            <a:r>
              <a:rPr lang="en-IE" altLang="zh-TW" dirty="0" err="1" smtClean="0"/>
              <a:t>x,y,a</a:t>
            </a:r>
            <a:r>
              <a:rPr lang="en-IE" altLang="zh-TW" dirty="0" smtClean="0"/>
              <a:t>)</a:t>
            </a:r>
          </a:p>
          <a:p>
            <a:pPr lvl="1"/>
            <a:r>
              <a:rPr lang="en-US" altLang="zh-TW" dirty="0" smtClean="0"/>
              <a:t>step(</a:t>
            </a:r>
            <a:r>
              <a:rPr lang="en-US" altLang="zh-TW" dirty="0" err="1" smtClean="0"/>
              <a:t>edge,x</a:t>
            </a:r>
            <a:r>
              <a:rPr lang="en-US" altLang="zh-TW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zh-TW" dirty="0" smtClean="0"/>
              <a:t>Built-in functions (2)</a:t>
            </a:r>
            <a:endParaRPr lang="en-IE" altLang="zh-TW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altLang="zh-TW" smtClean="0"/>
              <a:t>Texture</a:t>
            </a:r>
          </a:p>
          <a:p>
            <a:pPr lvl="1"/>
            <a:r>
              <a:rPr lang="en-IE" altLang="zh-TW" smtClean="0"/>
              <a:t>texture1D, texture2D, texture3D, textureCube</a:t>
            </a:r>
          </a:p>
          <a:p>
            <a:pPr lvl="1"/>
            <a:r>
              <a:rPr lang="en-IE" altLang="zh-TW" smtClean="0"/>
              <a:t>texture1DProj, texture2DProj, texture3DProj, textureCubeProj</a:t>
            </a:r>
          </a:p>
          <a:p>
            <a:pPr lvl="1"/>
            <a:r>
              <a:rPr lang="en-IE" altLang="zh-TW" smtClean="0"/>
              <a:t>shadow1D, shadow2D, shadow1DProj, shadow2Dproj</a:t>
            </a:r>
          </a:p>
          <a:p>
            <a:r>
              <a:rPr lang="en-IE" altLang="zh-TW" smtClean="0"/>
              <a:t>Vertex</a:t>
            </a:r>
          </a:p>
          <a:p>
            <a:pPr lvl="1"/>
            <a:r>
              <a:rPr lang="en-IE" altLang="zh-TW" smtClean="0"/>
              <a:t>ftransform</a:t>
            </a:r>
          </a:p>
          <a:p>
            <a:r>
              <a:rPr lang="en-IE" altLang="zh-TW" smtClean="0"/>
              <a:t>Matrix</a:t>
            </a:r>
          </a:p>
          <a:p>
            <a:pPr lvl="1"/>
            <a:r>
              <a:rPr lang="en-US" altLang="zh-TW" smtClean="0"/>
              <a:t>matrixCompMult</a:t>
            </a:r>
          </a:p>
          <a:p>
            <a:r>
              <a:rPr lang="en-IE" altLang="zh-TW" smtClean="0"/>
              <a:t>Vector relational</a:t>
            </a:r>
          </a:p>
          <a:p>
            <a:pPr lvl="1"/>
            <a:r>
              <a:rPr lang="en-IE" altLang="zh-TW" smtClean="0"/>
              <a:t>lessThan, </a:t>
            </a:r>
            <a:r>
              <a:rPr lang="en-US" altLang="zh-TW" smtClean="0"/>
              <a:t>lessThanEqual, greaterThan, greaterThanEqual, equal, notEqual, notEqual, any, all</a:t>
            </a:r>
            <a:endParaRPr lang="en-IE" altLang="zh-TW" smtClean="0"/>
          </a:p>
          <a:p>
            <a:endParaRPr lang="en-US" altLang="zh-TW" smtClean="0"/>
          </a:p>
          <a:p>
            <a:endParaRPr lang="en-IE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Hello World!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825697" y="2311712"/>
            <a:ext cx="859401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void main(void)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{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</a:t>
            </a:r>
            <a:r>
              <a:rPr lang="en-US" altLang="zh-TW" b="1" dirty="0" err="1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gl_FrontColor</a:t>
            </a:r>
            <a:r>
              <a:rPr lang="en-US" altLang="zh-TW" b="1" dirty="0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 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= </a:t>
            </a:r>
            <a:r>
              <a:rPr lang="en-US" altLang="zh-TW" b="1" dirty="0" err="1" smtClean="0">
                <a:solidFill>
                  <a:srgbClr val="FF00FF"/>
                </a:solidFill>
                <a:latin typeface="Courier New" pitchFamily="49" charset="0"/>
                <a:ea typeface="新細明體" charset="-120"/>
              </a:rPr>
              <a:t>gl_Color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</a:t>
            </a:r>
            <a:r>
              <a:rPr lang="en-US" altLang="zh-TW" b="1" dirty="0" err="1" smtClean="0">
                <a:solidFill>
                  <a:srgbClr val="0070C0"/>
                </a:solidFill>
                <a:latin typeface="Courier New" pitchFamily="49" charset="0"/>
                <a:ea typeface="新細明體" charset="-120"/>
              </a:rPr>
              <a:t>gl_Position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</a:t>
            </a:r>
            <a:r>
              <a:rPr lang="en-US" altLang="zh-TW" b="1" dirty="0" err="1" smtClean="0">
                <a:solidFill>
                  <a:schemeClr val="accent2"/>
                </a:solidFill>
                <a:latin typeface="Courier New" pitchFamily="49" charset="0"/>
                <a:ea typeface="新細明體" charset="-120"/>
              </a:rPr>
              <a:t>gl_ModelViewProjectionMatrix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* </a:t>
            </a:r>
            <a:r>
              <a:rPr lang="en-US" altLang="zh-TW" b="1" dirty="0" err="1" smtClean="0">
                <a:solidFill>
                  <a:srgbClr val="FF00FF"/>
                </a:solidFill>
                <a:latin typeface="Courier New" pitchFamily="49" charset="0"/>
                <a:ea typeface="新細明體" charset="-120"/>
              </a:rPr>
              <a:t>gl_Vertex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}</a:t>
            </a:r>
          </a:p>
          <a:p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195736" y="68580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899592" y="4554994"/>
            <a:ext cx="40446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TW" b="1" dirty="0" smtClean="0">
              <a:latin typeface="Courier New" pitchFamily="49" charset="0"/>
              <a:ea typeface="新細明體" charset="-120"/>
            </a:endParaRP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void main(void)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{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</a:t>
            </a:r>
            <a:r>
              <a:rPr lang="en-US" altLang="zh-TW" b="1" dirty="0" err="1" smtClean="0">
                <a:solidFill>
                  <a:srgbClr val="7030A0"/>
                </a:solidFill>
                <a:latin typeface="Courier New" pitchFamily="49" charset="0"/>
                <a:ea typeface="新細明體" charset="-120"/>
              </a:rPr>
              <a:t>gl_FragColor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</a:t>
            </a:r>
            <a:r>
              <a:rPr lang="en-US" altLang="zh-TW" b="1" dirty="0" err="1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gl_Color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}</a:t>
            </a:r>
          </a:p>
          <a:p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11560" y="1772816"/>
            <a:ext cx="216024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Fixed.vert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11560" y="4293096"/>
            <a:ext cx="2376264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Fixed.frag</a:t>
            </a:r>
            <a:endParaRPr lang="zh-TW" alt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077072"/>
            <a:ext cx="1800200" cy="194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 smtClean="0"/>
              <a:t>OpenGL Shading Language API (1)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err="1" smtClean="0"/>
              <a:t>Shaders</a:t>
            </a:r>
            <a:endParaRPr lang="en-US" altLang="zh-TW" b="1" dirty="0" smtClean="0"/>
          </a:p>
          <a:p>
            <a:pPr lvl="1"/>
            <a:r>
              <a:rPr lang="en-US" altLang="zh-TW" b="1" dirty="0" err="1" smtClean="0"/>
              <a:t>Shader</a:t>
            </a:r>
            <a:endParaRPr lang="en-US" altLang="zh-TW" b="1" dirty="0" smtClean="0"/>
          </a:p>
          <a:p>
            <a:pPr lvl="2"/>
            <a:r>
              <a:rPr lang="en-US" altLang="zh-TW" b="1" dirty="0" err="1" smtClean="0"/>
              <a:t>glCreateShader</a:t>
            </a:r>
            <a:endParaRPr lang="en-US" altLang="zh-TW" b="1" dirty="0" smtClean="0"/>
          </a:p>
          <a:p>
            <a:pPr lvl="2"/>
            <a:r>
              <a:rPr lang="en-US" altLang="zh-TW" b="1" dirty="0" err="1" smtClean="0"/>
              <a:t>glShaderSource</a:t>
            </a:r>
            <a:endParaRPr lang="en-US" altLang="zh-TW" b="1" dirty="0" smtClean="0"/>
          </a:p>
          <a:p>
            <a:pPr lvl="2"/>
            <a:r>
              <a:rPr lang="en-US" altLang="zh-TW" b="1" dirty="0" err="1" smtClean="0"/>
              <a:t>glCompileShader</a:t>
            </a:r>
            <a:endParaRPr lang="en-US" altLang="zh-TW" b="1" dirty="0" smtClean="0"/>
          </a:p>
          <a:p>
            <a:pPr lvl="1"/>
            <a:r>
              <a:rPr lang="en-US" altLang="zh-TW" b="1" dirty="0" smtClean="0"/>
              <a:t>Program</a:t>
            </a:r>
          </a:p>
          <a:p>
            <a:pPr lvl="2"/>
            <a:r>
              <a:rPr lang="en-US" altLang="zh-TW" b="1" dirty="0" err="1" smtClean="0"/>
              <a:t>glAttachShader</a:t>
            </a:r>
            <a:endParaRPr lang="en-US" altLang="zh-TW" b="1" dirty="0" smtClean="0"/>
          </a:p>
          <a:p>
            <a:pPr lvl="2"/>
            <a:r>
              <a:rPr lang="en-US" altLang="zh-TW" b="1" dirty="0" err="1" smtClean="0"/>
              <a:t>glLinkProgram</a:t>
            </a:r>
            <a:endParaRPr lang="en-US" altLang="zh-TW" b="1" dirty="0" smtClean="0"/>
          </a:p>
          <a:p>
            <a:pPr lvl="2"/>
            <a:r>
              <a:rPr lang="en-US" altLang="zh-TW" b="1" dirty="0" err="1" smtClean="0"/>
              <a:t>glUseProgram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115616" y="332656"/>
            <a:ext cx="70567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glewInit</a:t>
            </a:r>
            <a:r>
              <a:rPr lang="en-US" altLang="zh-TW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altLang="zh-TW" b="1" dirty="0" err="1" smtClean="0">
                <a:latin typeface="Courier New" pitchFamily="49" charset="0"/>
                <a:cs typeface="Courier New" pitchFamily="49" charset="0"/>
              </a:rPr>
              <a:t>GLuint</a:t>
            </a:r>
            <a:r>
              <a:rPr lang="en-US" altLang="zh-TW" b="1" dirty="0" smtClean="0">
                <a:latin typeface="Courier New" pitchFamily="49" charset="0"/>
                <a:cs typeface="Courier New" pitchFamily="49" charset="0"/>
              </a:rPr>
              <a:t> v = </a:t>
            </a:r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glCreateShader</a:t>
            </a:r>
            <a:r>
              <a:rPr lang="en-US" altLang="zh-TW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TW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GL_VERTEX_SHADER</a:t>
            </a:r>
            <a:r>
              <a:rPr lang="en-US" altLang="zh-TW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altLang="zh-TW" b="1" dirty="0" err="1" smtClean="0">
                <a:latin typeface="Courier New" pitchFamily="49" charset="0"/>
                <a:cs typeface="Courier New" pitchFamily="49" charset="0"/>
              </a:rPr>
              <a:t>GLuint</a:t>
            </a:r>
            <a:r>
              <a:rPr lang="en-US" altLang="zh-TW" b="1" dirty="0" smtClean="0">
                <a:latin typeface="Courier New" pitchFamily="49" charset="0"/>
                <a:cs typeface="Courier New" pitchFamily="49" charset="0"/>
              </a:rPr>
              <a:t> f = </a:t>
            </a:r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glCreateShader</a:t>
            </a:r>
            <a:r>
              <a:rPr lang="en-US" altLang="zh-TW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TW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GL_FRAGMENT_SHADER</a:t>
            </a:r>
            <a:r>
              <a:rPr lang="en-US" altLang="zh-TW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zh-TW" alt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b="1" dirty="0" smtClean="0">
                <a:latin typeface="Courier New" pitchFamily="49" charset="0"/>
                <a:cs typeface="Courier New" pitchFamily="49" charset="0"/>
              </a:rPr>
              <a:t>char *</a:t>
            </a:r>
            <a:r>
              <a:rPr lang="en-US" altLang="zh-TW" b="1" dirty="0" err="1" smtClean="0">
                <a:latin typeface="Courier New" pitchFamily="49" charset="0"/>
                <a:cs typeface="Courier New" pitchFamily="49" charset="0"/>
              </a:rPr>
              <a:t>vs</a:t>
            </a:r>
            <a:r>
              <a:rPr lang="en-US" altLang="zh-TW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zh-TW" b="1" dirty="0" err="1" smtClean="0">
                <a:latin typeface="Courier New" pitchFamily="49" charset="0"/>
                <a:cs typeface="Courier New" pitchFamily="49" charset="0"/>
              </a:rPr>
              <a:t>readTextFile</a:t>
            </a:r>
            <a:r>
              <a:rPr lang="en-US" altLang="zh-TW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TW" b="1" dirty="0" err="1" smtClean="0">
                <a:latin typeface="Courier New" pitchFamily="49" charset="0"/>
                <a:cs typeface="Courier New" pitchFamily="49" charset="0"/>
              </a:rPr>
              <a:t>vert_filename</a:t>
            </a:r>
            <a:r>
              <a:rPr lang="en-US" altLang="zh-TW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altLang="zh-TW" b="1" dirty="0" smtClean="0">
                <a:latin typeface="Courier New" pitchFamily="49" charset="0"/>
                <a:cs typeface="Courier New" pitchFamily="49" charset="0"/>
              </a:rPr>
              <a:t>char *</a:t>
            </a:r>
            <a:r>
              <a:rPr lang="en-US" altLang="zh-TW" b="1" dirty="0" err="1" smtClean="0">
                <a:latin typeface="Courier New" pitchFamily="49" charset="0"/>
                <a:cs typeface="Courier New" pitchFamily="49" charset="0"/>
              </a:rPr>
              <a:t>fs</a:t>
            </a:r>
            <a:r>
              <a:rPr lang="en-US" altLang="zh-TW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zh-TW" b="1" dirty="0" err="1" smtClean="0">
                <a:latin typeface="Courier New" pitchFamily="49" charset="0"/>
                <a:cs typeface="Courier New" pitchFamily="49" charset="0"/>
              </a:rPr>
              <a:t>readTextFile</a:t>
            </a:r>
            <a:r>
              <a:rPr lang="en-US" altLang="zh-TW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TW" b="1" dirty="0" err="1" smtClean="0">
                <a:latin typeface="Courier New" pitchFamily="49" charset="0"/>
                <a:cs typeface="Courier New" pitchFamily="49" charset="0"/>
              </a:rPr>
              <a:t>frag_filename</a:t>
            </a:r>
            <a:r>
              <a:rPr lang="en-US" altLang="zh-TW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zh-TW" alt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glShaderSource</a:t>
            </a:r>
            <a:r>
              <a:rPr lang="en-US" altLang="zh-TW" b="1" dirty="0" smtClean="0">
                <a:latin typeface="Courier New" pitchFamily="49" charset="0"/>
                <a:cs typeface="Courier New" pitchFamily="49" charset="0"/>
              </a:rPr>
              <a:t>(v, 1, (const char**)&amp;</a:t>
            </a:r>
            <a:r>
              <a:rPr lang="en-US" altLang="zh-TW" b="1" dirty="0" err="1" smtClean="0">
                <a:latin typeface="Courier New" pitchFamily="49" charset="0"/>
                <a:cs typeface="Courier New" pitchFamily="49" charset="0"/>
              </a:rPr>
              <a:t>vs</a:t>
            </a:r>
            <a:r>
              <a:rPr lang="en-US" altLang="zh-TW" b="1" dirty="0" smtClean="0">
                <a:latin typeface="Courier New" pitchFamily="49" charset="0"/>
                <a:cs typeface="Courier New" pitchFamily="49" charset="0"/>
              </a:rPr>
              <a:t>, NULL);</a:t>
            </a:r>
          </a:p>
          <a:p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glShaderSource</a:t>
            </a:r>
            <a:r>
              <a:rPr lang="en-US" altLang="zh-TW" b="1" dirty="0" smtClean="0">
                <a:latin typeface="Courier New" pitchFamily="49" charset="0"/>
                <a:cs typeface="Courier New" pitchFamily="49" charset="0"/>
              </a:rPr>
              <a:t>(f, 1, (const char**)&amp;</a:t>
            </a:r>
            <a:r>
              <a:rPr lang="en-US" altLang="zh-TW" b="1" dirty="0" err="1" smtClean="0">
                <a:latin typeface="Courier New" pitchFamily="49" charset="0"/>
                <a:cs typeface="Courier New" pitchFamily="49" charset="0"/>
              </a:rPr>
              <a:t>fs</a:t>
            </a:r>
            <a:r>
              <a:rPr lang="en-US" altLang="zh-TW" b="1" dirty="0" smtClean="0">
                <a:latin typeface="Courier New" pitchFamily="49" charset="0"/>
                <a:cs typeface="Courier New" pitchFamily="49" charset="0"/>
              </a:rPr>
              <a:t>, NULL</a:t>
            </a:r>
            <a:r>
              <a:rPr lang="en-US" altLang="zh-TW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zh-TW" alt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b="1" dirty="0" smtClean="0">
                <a:latin typeface="Courier New" pitchFamily="49" charset="0"/>
                <a:cs typeface="Courier New" pitchFamily="49" charset="0"/>
              </a:rPr>
              <a:t>free(</a:t>
            </a:r>
            <a:r>
              <a:rPr lang="en-US" altLang="zh-TW" b="1" dirty="0" err="1" smtClean="0">
                <a:latin typeface="Courier New" pitchFamily="49" charset="0"/>
                <a:cs typeface="Courier New" pitchFamily="49" charset="0"/>
              </a:rPr>
              <a:t>vs</a:t>
            </a:r>
            <a:r>
              <a:rPr lang="en-US" altLang="zh-TW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altLang="zh-TW" b="1" dirty="0" smtClean="0">
                <a:latin typeface="Courier New" pitchFamily="49" charset="0"/>
                <a:cs typeface="Courier New" pitchFamily="49" charset="0"/>
              </a:rPr>
              <a:t>free(</a:t>
            </a:r>
            <a:r>
              <a:rPr lang="en-US" altLang="zh-TW" b="1" dirty="0" err="1" smtClean="0">
                <a:latin typeface="Courier New" pitchFamily="49" charset="0"/>
                <a:cs typeface="Courier New" pitchFamily="49" charset="0"/>
              </a:rPr>
              <a:t>fs</a:t>
            </a:r>
            <a:r>
              <a:rPr lang="en-US" altLang="zh-TW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zh-TW" alt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glCompileShader</a:t>
            </a:r>
            <a:r>
              <a:rPr lang="en-US" altLang="zh-TW" b="1" dirty="0" smtClean="0">
                <a:latin typeface="Courier New" pitchFamily="49" charset="0"/>
                <a:cs typeface="Courier New" pitchFamily="49" charset="0"/>
              </a:rPr>
              <a:t>(v</a:t>
            </a:r>
            <a:r>
              <a:rPr lang="en-US" altLang="zh-TW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glCompileShader</a:t>
            </a:r>
            <a:r>
              <a:rPr lang="en-US" altLang="zh-TW" b="1" dirty="0" smtClean="0">
                <a:latin typeface="Courier New" pitchFamily="49" charset="0"/>
                <a:cs typeface="Courier New" pitchFamily="49" charset="0"/>
              </a:rPr>
              <a:t>(f</a:t>
            </a:r>
            <a:r>
              <a:rPr lang="en-US" altLang="zh-TW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US" altLang="zh-TW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b="1" dirty="0" err="1" smtClean="0">
                <a:latin typeface="Courier New" pitchFamily="49" charset="0"/>
                <a:cs typeface="Courier New" pitchFamily="49" charset="0"/>
              </a:rPr>
              <a:t>GLuint</a:t>
            </a:r>
            <a:r>
              <a:rPr lang="en-US" altLang="zh-TW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b="1" dirty="0" smtClean="0">
                <a:latin typeface="Courier New" pitchFamily="49" charset="0"/>
                <a:cs typeface="Courier New" pitchFamily="49" charset="0"/>
              </a:rPr>
              <a:t>p = </a:t>
            </a:r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glCreateProgram</a:t>
            </a:r>
            <a:r>
              <a:rPr lang="en-US" altLang="zh-TW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zh-TW" alt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glAttachShader</a:t>
            </a:r>
            <a:r>
              <a:rPr lang="en-US" altLang="zh-TW" b="1" dirty="0" smtClean="0">
                <a:latin typeface="Courier New" pitchFamily="49" charset="0"/>
                <a:cs typeface="Courier New" pitchFamily="49" charset="0"/>
              </a:rPr>
              <a:t>(p, v);</a:t>
            </a:r>
          </a:p>
          <a:p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glAttachShader</a:t>
            </a:r>
            <a:r>
              <a:rPr lang="en-US" altLang="zh-TW" b="1" dirty="0" smtClean="0">
                <a:latin typeface="Courier New" pitchFamily="49" charset="0"/>
                <a:cs typeface="Courier New" pitchFamily="49" charset="0"/>
              </a:rPr>
              <a:t>(p, f);</a:t>
            </a:r>
          </a:p>
          <a:p>
            <a:endParaRPr lang="zh-TW" alt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glLinkProgram</a:t>
            </a:r>
            <a:r>
              <a:rPr lang="en-US" altLang="zh-TW" b="1" dirty="0" smtClean="0">
                <a:latin typeface="Courier New" pitchFamily="49" charset="0"/>
                <a:cs typeface="Courier New" pitchFamily="49" charset="0"/>
              </a:rPr>
              <a:t>(p);</a:t>
            </a:r>
            <a:endParaRPr lang="zh-TW" alt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glUseProgram</a:t>
            </a:r>
            <a:r>
              <a:rPr lang="en-US" altLang="zh-TW" b="1" dirty="0" smtClean="0">
                <a:latin typeface="Courier New" pitchFamily="49" charset="0"/>
                <a:cs typeface="Courier New" pitchFamily="49" charset="0"/>
              </a:rPr>
              <a:t>(p</a:t>
            </a:r>
            <a:r>
              <a:rPr lang="en-US" altLang="zh-TW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altLang="zh-TW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332656"/>
            <a:ext cx="5040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5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6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7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8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9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10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11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12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13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14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15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16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17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18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19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20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Color Manipulation (1)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25697" y="2311712"/>
            <a:ext cx="40446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void main(void)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{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</a:t>
            </a:r>
            <a:r>
              <a:rPr lang="en-US" altLang="zh-TW" b="1" dirty="0" err="1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gl_FragColor</a:t>
            </a:r>
            <a:r>
              <a:rPr lang="en-US" altLang="zh-TW" b="1" dirty="0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 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= </a:t>
            </a:r>
            <a:r>
              <a:rPr lang="en-US" altLang="zh-TW" b="1" dirty="0" err="1" smtClean="0">
                <a:solidFill>
                  <a:srgbClr val="FF00FF"/>
                </a:solidFill>
                <a:latin typeface="Courier New" pitchFamily="49" charset="0"/>
                <a:ea typeface="新細明體" charset="-120"/>
              </a:rPr>
              <a:t>gl_Color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}</a:t>
            </a:r>
          </a:p>
          <a:p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611560" y="1772816"/>
            <a:ext cx="216024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Fixed.frag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827584" y="4615968"/>
            <a:ext cx="59747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void main(void)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{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</a:t>
            </a:r>
            <a:r>
              <a:rPr lang="en-US" altLang="zh-TW" b="1" dirty="0" smtClean="0">
                <a:solidFill>
                  <a:srgbClr val="7030A0"/>
                </a:solidFill>
                <a:latin typeface="Courier New" pitchFamily="49" charset="0"/>
                <a:ea typeface="新細明體" charset="-120"/>
              </a:rPr>
              <a:t>gl_FragColor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.rgb</a:t>
            </a:r>
            <a:r>
              <a:rPr lang="en-US" altLang="zh-TW" b="1" dirty="0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 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= 1.0 - </a:t>
            </a:r>
            <a:r>
              <a:rPr lang="en-US" altLang="zh-TW" b="1" dirty="0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gl_Color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.rgb;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</a:t>
            </a:r>
            <a:r>
              <a:rPr lang="en-US" altLang="zh-TW" b="1" dirty="0" err="1" smtClean="0">
                <a:solidFill>
                  <a:srgbClr val="7030A0"/>
                </a:solidFill>
                <a:latin typeface="Courier New" pitchFamily="49" charset="0"/>
                <a:ea typeface="新細明體" charset="-120"/>
              </a:rPr>
              <a:t>gl_FragColor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.a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1.0;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}</a:t>
            </a:r>
          </a:p>
          <a:p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11560" y="4005064"/>
            <a:ext cx="216024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Invert.frag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437112"/>
            <a:ext cx="1791364" cy="193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850648"/>
            <a:ext cx="1800200" cy="194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Color Manipulation (2)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4932"/>
            <a:ext cx="87318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void main(void)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{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// Convert to grayscale using NTSC conversion weights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float gray = </a:t>
            </a:r>
            <a:r>
              <a:rPr lang="en-US" altLang="zh-TW" b="1" dirty="0" smtClean="0">
                <a:solidFill>
                  <a:srgbClr val="CC3300"/>
                </a:solidFill>
                <a:latin typeface="Courier New" pitchFamily="49" charset="0"/>
                <a:ea typeface="新細明體" charset="-120"/>
              </a:rPr>
              <a:t>dot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(</a:t>
            </a:r>
            <a:r>
              <a:rPr lang="en-US" altLang="zh-TW" b="1" dirty="0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gl_Color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.rgb, vec3(0.299, 0.587, 0.114));</a:t>
            </a:r>
          </a:p>
          <a:p>
            <a:endParaRPr lang="en-US" altLang="zh-TW" b="1" dirty="0" smtClean="0">
              <a:latin typeface="Courier New" pitchFamily="49" charset="0"/>
              <a:ea typeface="新細明體" charset="-120"/>
            </a:endParaRP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// replicate grayscale to RGB components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</a:t>
            </a:r>
            <a:r>
              <a:rPr lang="en-US" altLang="zh-TW" b="1" dirty="0" err="1" smtClean="0">
                <a:solidFill>
                  <a:srgbClr val="7030A0"/>
                </a:solidFill>
                <a:latin typeface="Courier New" pitchFamily="49" charset="0"/>
                <a:ea typeface="新細明體" charset="-120"/>
              </a:rPr>
              <a:t>gl_FragColor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vec4(gray, gray, gray, 1.0);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}</a:t>
            </a:r>
          </a:p>
        </p:txBody>
      </p:sp>
      <p:sp>
        <p:nvSpPr>
          <p:cNvPr id="8" name="矩形 7"/>
          <p:cNvSpPr/>
          <p:nvPr/>
        </p:nvSpPr>
        <p:spPr>
          <a:xfrm>
            <a:off x="611560" y="1772816"/>
            <a:ext cx="216024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Gray.frag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628800"/>
            <a:ext cx="1973255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107504" y="3429000"/>
            <a:ext cx="504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5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6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7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8</a:t>
            </a:r>
            <a:endParaRPr lang="en-US" altLang="zh-TW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Texture</a:t>
            </a:r>
          </a:p>
          <a:p>
            <a:pPr lvl="1"/>
            <a:r>
              <a:rPr lang="en-US" altLang="zh-TW" b="1" dirty="0" err="1" smtClean="0"/>
              <a:t>glActiveTexture</a:t>
            </a:r>
            <a:endParaRPr lang="en-US" altLang="zh-TW" b="1" dirty="0" smtClean="0"/>
          </a:p>
          <a:p>
            <a:pPr lvl="1"/>
            <a:r>
              <a:rPr lang="en-US" altLang="zh-TW" dirty="0" err="1" smtClean="0"/>
              <a:t>glBindTexture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glTexParameter</a:t>
            </a:r>
            <a:r>
              <a:rPr lang="en-US" altLang="zh-TW" dirty="0" smtClean="0"/>
              <a:t>*</a:t>
            </a:r>
          </a:p>
          <a:p>
            <a:pPr lvl="1"/>
            <a:r>
              <a:rPr lang="en-US" altLang="zh-TW" dirty="0" err="1" smtClean="0"/>
              <a:t>glTexImage</a:t>
            </a:r>
            <a:r>
              <a:rPr lang="en-US" altLang="zh-TW" dirty="0" smtClean="0"/>
              <a:t>*</a:t>
            </a:r>
          </a:p>
          <a:p>
            <a:r>
              <a:rPr lang="en-US" altLang="zh-TW" b="1" dirty="0" smtClean="0"/>
              <a:t>Pass texture coordinates as attributes</a:t>
            </a:r>
          </a:p>
          <a:p>
            <a:pPr lvl="1"/>
            <a:r>
              <a:rPr lang="en-US" altLang="zh-TW" b="1" dirty="0" err="1" smtClean="0"/>
              <a:t>glTexCoord</a:t>
            </a:r>
            <a:r>
              <a:rPr lang="en-US" altLang="zh-TW" b="1" dirty="0" smtClean="0"/>
              <a:t> (always GL_TEXTURE0)</a:t>
            </a:r>
          </a:p>
          <a:p>
            <a:pPr lvl="1"/>
            <a:r>
              <a:rPr lang="en-US" altLang="zh-TW" b="1" dirty="0" err="1" smtClean="0"/>
              <a:t>glMultiTexCoord</a:t>
            </a:r>
            <a:endParaRPr lang="en-US" altLang="zh-TW" b="1" dirty="0" smtClean="0"/>
          </a:p>
          <a:p>
            <a:r>
              <a:rPr lang="en-US" altLang="zh-TW" b="1" dirty="0" smtClean="0"/>
              <a:t>Use user-defined uniforms to get textures (samplers)</a:t>
            </a:r>
          </a:p>
          <a:p>
            <a:pPr lvl="1"/>
            <a:r>
              <a:rPr lang="en-US" altLang="zh-TW" b="1" dirty="0" err="1" smtClean="0"/>
              <a:t>glGetUniformLocation</a:t>
            </a:r>
            <a:r>
              <a:rPr lang="en-US" altLang="zh-TW" b="1" dirty="0" smtClean="0"/>
              <a:t>*</a:t>
            </a:r>
          </a:p>
          <a:p>
            <a:pPr lvl="1"/>
            <a:r>
              <a:rPr lang="en-US" altLang="zh-TW" b="1" dirty="0" err="1" smtClean="0"/>
              <a:t>glUniform</a:t>
            </a:r>
            <a:r>
              <a:rPr lang="en-US" altLang="zh-TW" b="1" dirty="0" smtClean="0"/>
              <a:t>*</a:t>
            </a:r>
            <a:endParaRPr lang="zh-TW" altLang="en-US" b="1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574674" y="-99392"/>
            <a:ext cx="8569325" cy="1332185"/>
          </a:xfrm>
        </p:spPr>
        <p:txBody>
          <a:bodyPr/>
          <a:lstStyle/>
          <a:p>
            <a:r>
              <a:rPr lang="en-US" altLang="zh-TW" sz="3200" dirty="0" smtClean="0"/>
              <a:t>OpenGL Shading Language API </a:t>
            </a:r>
            <a:r>
              <a:rPr lang="en-US" altLang="zh-TW" sz="3200" dirty="0" smtClean="0"/>
              <a:t>(2)</a:t>
            </a:r>
            <a:endParaRPr lang="zh-TW" altLang="en-US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3923928" y="1484784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</a:t>
            </a:r>
          </a:p>
          <a:p>
            <a:endParaRPr lang="en-US" altLang="zh-TW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  <a:p>
            <a:endParaRPr lang="en-US" altLang="zh-TW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283968" y="1484784"/>
            <a:ext cx="4968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glActiveTexture</a:t>
            </a:r>
            <a:r>
              <a:rPr lang="en-US" altLang="zh-TW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TW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GL_TEXTURE0</a:t>
            </a:r>
            <a:r>
              <a:rPr lang="en-US" altLang="zh-TW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glBindTexture</a:t>
            </a:r>
            <a:r>
              <a:rPr lang="en-US" altLang="zh-TW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TW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GL_TEXTURE_2D</a:t>
            </a:r>
            <a:r>
              <a:rPr lang="en-US" altLang="zh-TW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texture);</a:t>
            </a:r>
          </a:p>
          <a:p>
            <a:r>
              <a:rPr lang="en-US" altLang="zh-TW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GLint</a:t>
            </a:r>
            <a:r>
              <a:rPr lang="en-US" altLang="zh-TW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sampler0 = </a:t>
            </a:r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glGetUniformLocation</a:t>
            </a:r>
            <a:r>
              <a:rPr lang="en-US" altLang="zh-TW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(p</a:t>
            </a:r>
            <a:r>
              <a:rPr lang="en-US" altLang="zh-TW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US" altLang="zh-TW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zh-TW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sampler0</a:t>
            </a:r>
            <a:r>
              <a:rPr lang="en-US" altLang="zh-TW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");</a:t>
            </a:r>
            <a:endParaRPr lang="en-US" altLang="zh-TW" b="1" dirty="0" smtClean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glUniform1i</a:t>
            </a:r>
            <a:r>
              <a:rPr lang="en-US" altLang="zh-TW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(sampler0, </a:t>
            </a:r>
            <a:r>
              <a:rPr lang="en-US" altLang="zh-TW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altLang="zh-TW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Texture Mapping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60" y="2132856"/>
            <a:ext cx="216024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Tex.vert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658501" y="2538770"/>
            <a:ext cx="859401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void main(void)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{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</a:t>
            </a:r>
            <a:r>
              <a:rPr lang="en-US" altLang="zh-TW" b="1" dirty="0" err="1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gl_TexCoord</a:t>
            </a:r>
            <a:r>
              <a:rPr lang="en-US" altLang="zh-TW" b="1" dirty="0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[0] 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= </a:t>
            </a:r>
            <a:r>
              <a:rPr lang="en-US" altLang="zh-TW" b="1" dirty="0" smtClean="0">
                <a:solidFill>
                  <a:srgbClr val="FF00FF"/>
                </a:solidFill>
                <a:latin typeface="Courier New" pitchFamily="49" charset="0"/>
                <a:ea typeface="新細明體" charset="-120"/>
              </a:rPr>
              <a:t>gl_MultiTexCoord0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	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</a:t>
            </a:r>
            <a:r>
              <a:rPr lang="en-US" altLang="zh-TW" b="1" dirty="0" err="1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gl_FrontColor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</a:t>
            </a:r>
            <a:r>
              <a:rPr lang="en-US" altLang="zh-TW" b="1" dirty="0" err="1" smtClean="0">
                <a:solidFill>
                  <a:srgbClr val="FF00FF"/>
                </a:solidFill>
                <a:latin typeface="Courier New" pitchFamily="49" charset="0"/>
                <a:ea typeface="新細明體" charset="-120"/>
              </a:rPr>
              <a:t>gl_Color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</a:t>
            </a:r>
            <a:r>
              <a:rPr lang="en-US" altLang="zh-TW" b="1" dirty="0" err="1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gl_Position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</a:t>
            </a:r>
            <a:r>
              <a:rPr lang="en-US" altLang="zh-TW" b="1" dirty="0" err="1" smtClean="0">
                <a:solidFill>
                  <a:schemeClr val="accent2"/>
                </a:solidFill>
                <a:latin typeface="Courier New" pitchFamily="49" charset="0"/>
                <a:ea typeface="新細明體" charset="-120"/>
              </a:rPr>
              <a:t>gl_ModelViewProjectionMatrix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* </a:t>
            </a:r>
            <a:r>
              <a:rPr lang="en-US" altLang="zh-TW" b="1" dirty="0" err="1" smtClean="0">
                <a:solidFill>
                  <a:srgbClr val="FF00FF"/>
                </a:solidFill>
                <a:latin typeface="Courier New" pitchFamily="49" charset="0"/>
                <a:ea typeface="新細明體" charset="-120"/>
              </a:rPr>
              <a:t>gl_Vertex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}</a:t>
            </a:r>
          </a:p>
        </p:txBody>
      </p:sp>
      <p:sp>
        <p:nvSpPr>
          <p:cNvPr id="10" name="矩形 9"/>
          <p:cNvSpPr/>
          <p:nvPr/>
        </p:nvSpPr>
        <p:spPr>
          <a:xfrm>
            <a:off x="611560" y="4509120"/>
            <a:ext cx="216024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Tex.frag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58501" y="4941168"/>
            <a:ext cx="81804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uniform sampler2D </a:t>
            </a:r>
            <a:r>
              <a:rPr lang="en-US" altLang="zh-TW" b="1" dirty="0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sampler0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void main() {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</a:t>
            </a:r>
            <a:r>
              <a:rPr lang="en-US" altLang="zh-TW" b="1" dirty="0" err="1" smtClean="0">
                <a:solidFill>
                  <a:srgbClr val="7030A0"/>
                </a:solidFill>
                <a:latin typeface="Courier New" pitchFamily="49" charset="0"/>
                <a:ea typeface="新細明體" charset="-120"/>
              </a:rPr>
              <a:t>gl_FragColor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</a:t>
            </a:r>
            <a:r>
              <a:rPr lang="en-US" altLang="zh-TW" b="1" dirty="0" smtClean="0">
                <a:solidFill>
                  <a:srgbClr val="CC3300"/>
                </a:solidFill>
                <a:latin typeface="Courier New" pitchFamily="49" charset="0"/>
                <a:ea typeface="新細明體" charset="-120"/>
              </a:rPr>
              <a:t>texture2D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(</a:t>
            </a:r>
            <a:r>
              <a:rPr lang="en-US" altLang="zh-TW" b="1" dirty="0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sampler0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, </a:t>
            </a:r>
            <a:r>
              <a:rPr lang="en-US" altLang="zh-TW" b="1" dirty="0" err="1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gl_TexCoord</a:t>
            </a:r>
            <a:r>
              <a:rPr lang="en-US" altLang="zh-TW" b="1" dirty="0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[0]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.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st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}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3688" y="556642"/>
            <a:ext cx="2590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/>
        </p:nvSpPr>
        <p:spPr>
          <a:xfrm>
            <a:off x="401257" y="1412776"/>
            <a:ext cx="8869736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uniform sampler2D </a:t>
            </a:r>
            <a:r>
              <a:rPr lang="en-US" altLang="zh-TW" b="1" dirty="0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sampler0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uniform vec2 </a:t>
            </a:r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tc_offset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void main(void)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{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const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int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k = 9;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const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int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w = 2*k+1;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vec4 sum = vec4(0.);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float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weight_sum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0.;</a:t>
            </a:r>
          </a:p>
          <a:p>
            <a:endParaRPr lang="en-US" altLang="zh-TW" b="1" dirty="0" smtClean="0">
              <a:latin typeface="Courier New" pitchFamily="49" charset="0"/>
              <a:ea typeface="新細明體" charset="-120"/>
            </a:endParaRP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for (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int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i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-k;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i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&lt;= k; ++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i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 {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    for (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int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j = -k; j &lt;= k; ++j) {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	    float weight = </a:t>
            </a:r>
            <a:r>
              <a:rPr lang="en-US" altLang="zh-TW" b="1" dirty="0" smtClean="0">
                <a:solidFill>
                  <a:srgbClr val="CC3300"/>
                </a:solidFill>
                <a:latin typeface="Courier New" pitchFamily="49" charset="0"/>
                <a:ea typeface="新細明體" charset="-120"/>
              </a:rPr>
              <a:t>exp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(-float(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i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*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i+j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*j)/float(k*k));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      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weight_sum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+= weight;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	    sum += weight * </a:t>
            </a:r>
            <a:r>
              <a:rPr lang="en-US" altLang="zh-TW" b="1" dirty="0" smtClean="0">
                <a:solidFill>
                  <a:srgbClr val="CC3300"/>
                </a:solidFill>
                <a:latin typeface="Courier New" pitchFamily="49" charset="0"/>
                <a:ea typeface="新細明體" charset="-120"/>
              </a:rPr>
              <a:t>texture2D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(</a:t>
            </a:r>
            <a:br>
              <a:rPr lang="en-US" altLang="zh-TW" b="1" dirty="0" smtClean="0">
                <a:latin typeface="Courier New" pitchFamily="49" charset="0"/>
                <a:ea typeface="新細明體" charset="-120"/>
              </a:rPr>
            </a:b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        </a:t>
            </a:r>
            <a:r>
              <a:rPr lang="en-US" altLang="zh-TW" b="1" dirty="0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sampler0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, </a:t>
            </a:r>
            <a:r>
              <a:rPr lang="en-US" altLang="zh-TW" b="1" dirty="0" err="1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gl_TexCoord</a:t>
            </a:r>
            <a:r>
              <a:rPr lang="en-US" altLang="zh-TW" b="1" dirty="0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[0]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.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st+</a:t>
            </a:r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tc_offset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*vec2(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i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, j));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	}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}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</a:t>
            </a:r>
            <a:r>
              <a:rPr lang="en-US" altLang="zh-TW" b="1" dirty="0" err="1" smtClean="0">
                <a:solidFill>
                  <a:srgbClr val="7030A0"/>
                </a:solidFill>
                <a:latin typeface="Courier New" pitchFamily="49" charset="0"/>
                <a:ea typeface="新細明體" charset="-120"/>
              </a:rPr>
              <a:t>gl_FragColor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sum /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weight_sum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}</a:t>
            </a:r>
          </a:p>
        </p:txBody>
      </p:sp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Image Blurring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23928" y="1916832"/>
            <a:ext cx="216024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Blur.frag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412776"/>
            <a:ext cx="2590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0" y="1412776"/>
            <a:ext cx="5040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5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6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7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8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9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10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11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12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13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14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15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16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17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18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Fixed Functionality Pipeline</a:t>
            </a:r>
            <a:endParaRPr lang="en-US" altLang="zh-TW" dirty="0">
              <a:ea typeface="新細明體" charset="-120"/>
            </a:endParaRPr>
          </a:p>
        </p:txBody>
      </p:sp>
      <p:cxnSp>
        <p:nvCxnSpPr>
          <p:cNvPr id="677906" name="AutoShape 18"/>
          <p:cNvCxnSpPr>
            <a:cxnSpLocks noChangeShapeType="1"/>
            <a:stCxn id="677918" idx="3"/>
            <a:endCxn id="677917" idx="1"/>
          </p:cNvCxnSpPr>
          <p:nvPr/>
        </p:nvCxnSpPr>
        <p:spPr bwMode="auto">
          <a:xfrm flipH="1">
            <a:off x="1748730" y="4401940"/>
            <a:ext cx="6124575" cy="1438275"/>
          </a:xfrm>
          <a:prstGeom prst="bentConnector5">
            <a:avLst>
              <a:gd name="adj1" fmla="val -3733"/>
              <a:gd name="adj2" fmla="val 50000"/>
              <a:gd name="adj3" fmla="val 103733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</p:cxnSp>
      <p:cxnSp>
        <p:nvCxnSpPr>
          <p:cNvPr id="677907" name="AutoShape 19"/>
          <p:cNvCxnSpPr>
            <a:cxnSpLocks noChangeShapeType="1"/>
            <a:stCxn id="677920" idx="3"/>
            <a:endCxn id="677919" idx="1"/>
          </p:cNvCxnSpPr>
          <p:nvPr/>
        </p:nvCxnSpPr>
        <p:spPr bwMode="auto">
          <a:xfrm flipH="1">
            <a:off x="3191768" y="2962077"/>
            <a:ext cx="4679950" cy="1439863"/>
          </a:xfrm>
          <a:prstGeom prst="bentConnector5">
            <a:avLst>
              <a:gd name="adj1" fmla="val -4885"/>
              <a:gd name="adj2" fmla="val 50000"/>
              <a:gd name="adj3" fmla="val 104885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</p:cxnSp>
      <p:sp>
        <p:nvSpPr>
          <p:cNvPr id="677908" name="AutoShape 20"/>
          <p:cNvSpPr>
            <a:spLocks noChangeArrowheads="1"/>
          </p:cNvSpPr>
          <p:nvPr/>
        </p:nvSpPr>
        <p:spPr bwMode="auto">
          <a:xfrm>
            <a:off x="2469455" y="2732163"/>
            <a:ext cx="1081088" cy="486816"/>
          </a:xfrm>
          <a:prstGeom prst="rightArrow">
            <a:avLst>
              <a:gd name="adj1" fmla="val 50000"/>
              <a:gd name="adj2" fmla="val 69207"/>
            </a:avLst>
          </a:prstGeom>
          <a:solidFill>
            <a:srgbClr val="00FF00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n-GB" sz="1400" b="1">
                <a:latin typeface="Arial Narrow" pitchFamily="34" charset="0"/>
              </a:rPr>
              <a:t>Vertices</a:t>
            </a:r>
            <a:endParaRPr lang="en-US" altLang="zh-TW" sz="1400" b="1">
              <a:latin typeface="Arial Narrow" pitchFamily="34" charset="0"/>
              <a:ea typeface="新細明體" charset="-120"/>
            </a:endParaRPr>
          </a:p>
        </p:txBody>
      </p:sp>
      <p:sp>
        <p:nvSpPr>
          <p:cNvPr id="677909" name="AutoShape 21"/>
          <p:cNvSpPr>
            <a:spLocks noChangeArrowheads="1"/>
          </p:cNvSpPr>
          <p:nvPr/>
        </p:nvSpPr>
        <p:spPr bwMode="auto">
          <a:xfrm>
            <a:off x="1750318" y="3356992"/>
            <a:ext cx="358775" cy="440769"/>
          </a:xfrm>
          <a:prstGeom prst="upDownArrow">
            <a:avLst>
              <a:gd name="adj1" fmla="val 50000"/>
              <a:gd name="adj2" fmla="val 20088"/>
            </a:avLst>
          </a:prstGeom>
          <a:solidFill>
            <a:srgbClr val="00FF00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zh-TW" altLang="en-US"/>
          </a:p>
        </p:txBody>
      </p:sp>
      <p:sp>
        <p:nvSpPr>
          <p:cNvPr id="677910" name="AutoShape 22"/>
          <p:cNvSpPr>
            <a:spLocks noChangeArrowheads="1"/>
          </p:cNvSpPr>
          <p:nvPr/>
        </p:nvSpPr>
        <p:spPr bwMode="auto">
          <a:xfrm>
            <a:off x="4630043" y="2595245"/>
            <a:ext cx="360362" cy="7336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zh-TW" altLang="en-US"/>
          </a:p>
        </p:txBody>
      </p:sp>
      <p:sp>
        <p:nvSpPr>
          <p:cNvPr id="677911" name="AutoShape 23"/>
          <p:cNvSpPr>
            <a:spLocks noChangeArrowheads="1"/>
          </p:cNvSpPr>
          <p:nvPr/>
        </p:nvSpPr>
        <p:spPr bwMode="auto">
          <a:xfrm>
            <a:off x="6069905" y="2595245"/>
            <a:ext cx="360363" cy="7336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zh-TW" altLang="en-US"/>
          </a:p>
        </p:txBody>
      </p:sp>
      <p:sp>
        <p:nvSpPr>
          <p:cNvPr id="677912" name="AutoShape 24"/>
          <p:cNvSpPr>
            <a:spLocks noChangeArrowheads="1"/>
          </p:cNvSpPr>
          <p:nvPr/>
        </p:nvSpPr>
        <p:spPr bwMode="auto">
          <a:xfrm>
            <a:off x="4631630" y="4035108"/>
            <a:ext cx="360363" cy="7336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zh-TW" altLang="en-US"/>
          </a:p>
        </p:txBody>
      </p:sp>
      <p:sp>
        <p:nvSpPr>
          <p:cNvPr id="677913" name="AutoShape 25"/>
          <p:cNvSpPr>
            <a:spLocks noChangeArrowheads="1"/>
          </p:cNvSpPr>
          <p:nvPr/>
        </p:nvSpPr>
        <p:spPr bwMode="auto">
          <a:xfrm>
            <a:off x="6073080" y="4035108"/>
            <a:ext cx="360363" cy="7336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zh-TW" altLang="en-US"/>
          </a:p>
        </p:txBody>
      </p:sp>
      <p:sp>
        <p:nvSpPr>
          <p:cNvPr id="677914" name="AutoShape 26"/>
          <p:cNvSpPr>
            <a:spLocks noChangeArrowheads="1"/>
          </p:cNvSpPr>
          <p:nvPr/>
        </p:nvSpPr>
        <p:spPr bwMode="auto">
          <a:xfrm>
            <a:off x="3188593" y="5474970"/>
            <a:ext cx="360362" cy="7336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zh-TW" altLang="en-US"/>
          </a:p>
        </p:txBody>
      </p:sp>
      <p:sp>
        <p:nvSpPr>
          <p:cNvPr id="677915" name="AutoShape 27"/>
          <p:cNvSpPr>
            <a:spLocks noChangeArrowheads="1"/>
          </p:cNvSpPr>
          <p:nvPr/>
        </p:nvSpPr>
        <p:spPr bwMode="auto">
          <a:xfrm>
            <a:off x="4628455" y="5474970"/>
            <a:ext cx="360363" cy="7336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zh-TW" altLang="en-US"/>
          </a:p>
        </p:txBody>
      </p:sp>
      <p:sp>
        <p:nvSpPr>
          <p:cNvPr id="677916" name="AutoShape 28"/>
          <p:cNvSpPr>
            <a:spLocks noChangeArrowheads="1"/>
          </p:cNvSpPr>
          <p:nvPr/>
        </p:nvSpPr>
        <p:spPr bwMode="auto">
          <a:xfrm>
            <a:off x="6069905" y="5474970"/>
            <a:ext cx="360363" cy="7336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zh-TW" altLang="en-US"/>
          </a:p>
        </p:txBody>
      </p:sp>
      <p:sp>
        <p:nvSpPr>
          <p:cNvPr id="677917" name="AutoShape 29"/>
          <p:cNvSpPr>
            <a:spLocks noChangeArrowheads="1"/>
          </p:cNvSpPr>
          <p:nvPr/>
        </p:nvSpPr>
        <p:spPr bwMode="auto">
          <a:xfrm>
            <a:off x="1748730" y="5473383"/>
            <a:ext cx="360363" cy="7336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zh-TW" altLang="en-US"/>
          </a:p>
        </p:txBody>
      </p:sp>
      <p:sp>
        <p:nvSpPr>
          <p:cNvPr id="677918" name="AutoShape 30"/>
          <p:cNvSpPr>
            <a:spLocks noChangeArrowheads="1"/>
          </p:cNvSpPr>
          <p:nvPr/>
        </p:nvSpPr>
        <p:spPr bwMode="auto">
          <a:xfrm>
            <a:off x="7512943" y="4035108"/>
            <a:ext cx="360362" cy="7336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zh-TW" altLang="en-US"/>
          </a:p>
        </p:txBody>
      </p:sp>
      <p:sp>
        <p:nvSpPr>
          <p:cNvPr id="677919" name="AutoShape 31"/>
          <p:cNvSpPr>
            <a:spLocks noChangeArrowheads="1"/>
          </p:cNvSpPr>
          <p:nvPr/>
        </p:nvSpPr>
        <p:spPr bwMode="auto">
          <a:xfrm>
            <a:off x="3191768" y="4035108"/>
            <a:ext cx="360362" cy="7336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zh-TW" altLang="en-US"/>
          </a:p>
        </p:txBody>
      </p:sp>
      <p:sp>
        <p:nvSpPr>
          <p:cNvPr id="677920" name="AutoShape 32"/>
          <p:cNvSpPr>
            <a:spLocks noChangeArrowheads="1"/>
          </p:cNvSpPr>
          <p:nvPr/>
        </p:nvSpPr>
        <p:spPr bwMode="auto">
          <a:xfrm>
            <a:off x="7511355" y="2595245"/>
            <a:ext cx="360363" cy="7336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zh-TW" altLang="en-US"/>
          </a:p>
        </p:txBody>
      </p:sp>
      <p:sp>
        <p:nvSpPr>
          <p:cNvPr id="677921" name="AutoShape 33"/>
          <p:cNvSpPr>
            <a:spLocks noChangeArrowheads="1"/>
          </p:cNvSpPr>
          <p:nvPr/>
        </p:nvSpPr>
        <p:spPr bwMode="auto">
          <a:xfrm>
            <a:off x="5350768" y="2114232"/>
            <a:ext cx="358775" cy="433626"/>
          </a:xfrm>
          <a:prstGeom prst="downArrow">
            <a:avLst>
              <a:gd name="adj1" fmla="val 50000"/>
              <a:gd name="adj2" fmla="val 37611"/>
            </a:avLst>
          </a:prstGeom>
          <a:solidFill>
            <a:srgbClr val="00FF00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zh-TW" altLang="en-US"/>
          </a:p>
        </p:txBody>
      </p:sp>
      <p:sp>
        <p:nvSpPr>
          <p:cNvPr id="677924" name="AutoShape 36"/>
          <p:cNvSpPr>
            <a:spLocks noChangeArrowheads="1"/>
          </p:cNvSpPr>
          <p:nvPr/>
        </p:nvSpPr>
        <p:spPr bwMode="auto">
          <a:xfrm>
            <a:off x="1029593" y="2593658"/>
            <a:ext cx="360362" cy="7336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zh-TW" altLang="en-US"/>
          </a:p>
        </p:txBody>
      </p:sp>
      <p:sp>
        <p:nvSpPr>
          <p:cNvPr id="677925" name="Rectangle 37"/>
          <p:cNvSpPr>
            <a:spLocks noChangeArrowheads="1"/>
          </p:cNvSpPr>
          <p:nvPr/>
        </p:nvSpPr>
        <p:spPr bwMode="auto">
          <a:xfrm>
            <a:off x="1836546" y="2168604"/>
            <a:ext cx="184731" cy="369332"/>
          </a:xfrm>
          <a:prstGeom prst="rect">
            <a:avLst/>
          </a:prstGeom>
          <a:solidFill>
            <a:srgbClr val="00FF00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zh-TW" altLang="en-US"/>
          </a:p>
        </p:txBody>
      </p:sp>
      <p:sp>
        <p:nvSpPr>
          <p:cNvPr id="677926" name="Rectangle 38"/>
          <p:cNvSpPr>
            <a:spLocks noChangeArrowheads="1"/>
          </p:cNvSpPr>
          <p:nvPr/>
        </p:nvSpPr>
        <p:spPr bwMode="auto">
          <a:xfrm>
            <a:off x="7870130" y="5480645"/>
            <a:ext cx="1022350" cy="730250"/>
          </a:xfrm>
          <a:prstGeom prst="rect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Frame Buffer</a:t>
            </a:r>
            <a:endParaRPr lang="en-US" altLang="zh-TW" sz="1400" b="1">
              <a:solidFill>
                <a:schemeClr val="bg1"/>
              </a:solidFill>
              <a:latin typeface="Arial Narrow" pitchFamily="34" charset="0"/>
              <a:ea typeface="新細明體" charset="-120"/>
            </a:endParaRPr>
          </a:p>
        </p:txBody>
      </p:sp>
      <p:sp>
        <p:nvSpPr>
          <p:cNvPr id="677927" name="AutoShape 39"/>
          <p:cNvSpPr>
            <a:spLocks noChangeArrowheads="1"/>
          </p:cNvSpPr>
          <p:nvPr/>
        </p:nvSpPr>
        <p:spPr bwMode="auto">
          <a:xfrm>
            <a:off x="7509768" y="5519420"/>
            <a:ext cx="360362" cy="7336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zh-TW" altLang="en-US"/>
          </a:p>
        </p:txBody>
      </p:sp>
      <p:sp>
        <p:nvSpPr>
          <p:cNvPr id="677922" name="Rectangle 34"/>
          <p:cNvSpPr>
            <a:spLocks noChangeArrowheads="1"/>
          </p:cNvSpPr>
          <p:nvPr/>
        </p:nvSpPr>
        <p:spPr bwMode="auto">
          <a:xfrm>
            <a:off x="1839218" y="2006462"/>
            <a:ext cx="3812902" cy="243143"/>
          </a:xfrm>
          <a:prstGeom prst="rect">
            <a:avLst/>
          </a:prstGeom>
          <a:solidFill>
            <a:srgbClr val="00FF00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n-GB" sz="1400" b="1" dirty="0">
                <a:latin typeface="Arial Narrow" pitchFamily="34" charset="0"/>
              </a:rPr>
              <a:t>Triangles/Lines/Points</a:t>
            </a:r>
            <a:endParaRPr lang="en-US" altLang="zh-TW" sz="1400" b="1" dirty="0">
              <a:latin typeface="Arial Narrow" pitchFamily="34" charset="0"/>
              <a:ea typeface="新細明體" charset="-120"/>
            </a:endParaRPr>
          </a:p>
        </p:txBody>
      </p:sp>
      <p:sp>
        <p:nvSpPr>
          <p:cNvPr id="677898" name="AutoShape 10"/>
          <p:cNvSpPr>
            <a:spLocks noChangeArrowheads="1"/>
          </p:cNvSpPr>
          <p:nvPr/>
        </p:nvSpPr>
        <p:spPr bwMode="auto">
          <a:xfrm>
            <a:off x="3550543" y="4040783"/>
            <a:ext cx="1079500" cy="72072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Texture</a:t>
            </a:r>
          </a:p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Environment</a:t>
            </a:r>
            <a:endParaRPr lang="en-US" altLang="zh-TW" sz="1400" b="1">
              <a:solidFill>
                <a:schemeClr val="bg1"/>
              </a:solidFill>
              <a:latin typeface="Arial Narrow" pitchFamily="34" charset="0"/>
              <a:ea typeface="新細明體" charset="-120"/>
            </a:endParaRPr>
          </a:p>
        </p:txBody>
      </p:sp>
      <p:sp>
        <p:nvSpPr>
          <p:cNvPr id="677900" name="AutoShape 12"/>
          <p:cNvSpPr>
            <a:spLocks noChangeArrowheads="1"/>
          </p:cNvSpPr>
          <p:nvPr/>
        </p:nvSpPr>
        <p:spPr bwMode="auto">
          <a:xfrm>
            <a:off x="4991993" y="4040783"/>
            <a:ext cx="1079500" cy="72072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Color</a:t>
            </a:r>
          </a:p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Sum</a:t>
            </a:r>
            <a:endParaRPr lang="en-US" altLang="zh-TW" sz="1400" b="1">
              <a:solidFill>
                <a:schemeClr val="bg1"/>
              </a:solidFill>
              <a:latin typeface="Arial Narrow" pitchFamily="34" charset="0"/>
              <a:ea typeface="新細明體" charset="-120"/>
            </a:endParaRPr>
          </a:p>
        </p:txBody>
      </p:sp>
      <p:sp>
        <p:nvSpPr>
          <p:cNvPr id="677895" name="AutoShape 7"/>
          <p:cNvSpPr>
            <a:spLocks noChangeArrowheads="1"/>
          </p:cNvSpPr>
          <p:nvPr/>
        </p:nvSpPr>
        <p:spPr bwMode="auto">
          <a:xfrm>
            <a:off x="3550543" y="2600920"/>
            <a:ext cx="1079500" cy="72072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Transform</a:t>
            </a:r>
          </a:p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and </a:t>
            </a:r>
          </a:p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Lighting</a:t>
            </a:r>
            <a:endParaRPr lang="en-US" altLang="zh-TW" sz="1400" b="1">
              <a:solidFill>
                <a:schemeClr val="bg1"/>
              </a:solidFill>
              <a:latin typeface="Arial Narrow" pitchFamily="34" charset="0"/>
              <a:ea typeface="新細明體" charset="-120"/>
            </a:endParaRPr>
          </a:p>
        </p:txBody>
      </p:sp>
      <p:sp>
        <p:nvSpPr>
          <p:cNvPr id="677896" name="AutoShape 8"/>
          <p:cNvSpPr>
            <a:spLocks noChangeArrowheads="1"/>
          </p:cNvSpPr>
          <p:nvPr/>
        </p:nvSpPr>
        <p:spPr bwMode="auto">
          <a:xfrm>
            <a:off x="6430268" y="2600920"/>
            <a:ext cx="1079500" cy="72072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Rasterizer</a:t>
            </a:r>
            <a:endParaRPr lang="en-US" altLang="zh-TW" sz="1400" b="1">
              <a:solidFill>
                <a:schemeClr val="bg1"/>
              </a:solidFill>
              <a:latin typeface="Arial Narrow" pitchFamily="34" charset="0"/>
              <a:ea typeface="新細明體" charset="-120"/>
            </a:endParaRPr>
          </a:p>
        </p:txBody>
      </p:sp>
      <p:sp>
        <p:nvSpPr>
          <p:cNvPr id="677897" name="AutoShape 9"/>
          <p:cNvSpPr>
            <a:spLocks noChangeArrowheads="1"/>
          </p:cNvSpPr>
          <p:nvPr/>
        </p:nvSpPr>
        <p:spPr bwMode="auto">
          <a:xfrm>
            <a:off x="4990405" y="2600920"/>
            <a:ext cx="1079500" cy="72072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Primitive</a:t>
            </a:r>
          </a:p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Assembly</a:t>
            </a:r>
            <a:endParaRPr lang="en-US" altLang="zh-TW" sz="1400" b="1">
              <a:solidFill>
                <a:schemeClr val="bg1"/>
              </a:solidFill>
              <a:latin typeface="Arial Narrow" pitchFamily="34" charset="0"/>
              <a:ea typeface="新細明體" charset="-120"/>
            </a:endParaRPr>
          </a:p>
        </p:txBody>
      </p:sp>
      <p:sp>
        <p:nvSpPr>
          <p:cNvPr id="677899" name="AutoShape 11"/>
          <p:cNvSpPr>
            <a:spLocks noChangeArrowheads="1"/>
          </p:cNvSpPr>
          <p:nvPr/>
        </p:nvSpPr>
        <p:spPr bwMode="auto">
          <a:xfrm>
            <a:off x="3548955" y="5480645"/>
            <a:ext cx="1079500" cy="72072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Depth</a:t>
            </a:r>
          </a:p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Stencil</a:t>
            </a:r>
            <a:endParaRPr lang="en-US" altLang="zh-TW" sz="1400" b="1">
              <a:solidFill>
                <a:schemeClr val="bg1"/>
              </a:solidFill>
              <a:latin typeface="Arial Narrow" pitchFamily="34" charset="0"/>
              <a:ea typeface="新細明體" charset="-120"/>
            </a:endParaRPr>
          </a:p>
        </p:txBody>
      </p:sp>
      <p:sp>
        <p:nvSpPr>
          <p:cNvPr id="677901" name="AutoShape 13"/>
          <p:cNvSpPr>
            <a:spLocks noChangeArrowheads="1"/>
          </p:cNvSpPr>
          <p:nvPr/>
        </p:nvSpPr>
        <p:spPr bwMode="auto">
          <a:xfrm>
            <a:off x="2109093" y="5480645"/>
            <a:ext cx="1079500" cy="72072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Alpha</a:t>
            </a:r>
          </a:p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Test</a:t>
            </a:r>
            <a:endParaRPr lang="en-US" altLang="zh-TW" sz="1400" b="1">
              <a:solidFill>
                <a:schemeClr val="bg1"/>
              </a:solidFill>
              <a:latin typeface="Arial Narrow" pitchFamily="34" charset="0"/>
              <a:ea typeface="新細明體" charset="-120"/>
            </a:endParaRPr>
          </a:p>
        </p:txBody>
      </p:sp>
      <p:sp>
        <p:nvSpPr>
          <p:cNvPr id="677902" name="AutoShape 14"/>
          <p:cNvSpPr>
            <a:spLocks noChangeArrowheads="1"/>
          </p:cNvSpPr>
          <p:nvPr/>
        </p:nvSpPr>
        <p:spPr bwMode="auto">
          <a:xfrm>
            <a:off x="6431855" y="4040783"/>
            <a:ext cx="1079500" cy="72072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Fog</a:t>
            </a:r>
            <a:endParaRPr lang="en-US" altLang="zh-TW" sz="1400" b="1">
              <a:solidFill>
                <a:schemeClr val="bg1"/>
              </a:solidFill>
              <a:latin typeface="Arial Narrow" pitchFamily="34" charset="0"/>
              <a:ea typeface="新細明體" charset="-120"/>
            </a:endParaRPr>
          </a:p>
        </p:txBody>
      </p:sp>
      <p:sp>
        <p:nvSpPr>
          <p:cNvPr id="677903" name="AutoShape 15"/>
          <p:cNvSpPr>
            <a:spLocks noChangeArrowheads="1"/>
          </p:cNvSpPr>
          <p:nvPr/>
        </p:nvSpPr>
        <p:spPr bwMode="auto">
          <a:xfrm>
            <a:off x="6430268" y="5480645"/>
            <a:ext cx="1079500" cy="719138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Dither</a:t>
            </a:r>
            <a:endParaRPr lang="en-US" altLang="zh-TW" sz="1400" b="1">
              <a:solidFill>
                <a:schemeClr val="bg1"/>
              </a:solidFill>
              <a:latin typeface="Arial Narrow" pitchFamily="34" charset="0"/>
              <a:ea typeface="新細明體" charset="-120"/>
            </a:endParaRPr>
          </a:p>
        </p:txBody>
      </p:sp>
      <p:sp>
        <p:nvSpPr>
          <p:cNvPr id="677904" name="AutoShape 16"/>
          <p:cNvSpPr>
            <a:spLocks noChangeArrowheads="1"/>
          </p:cNvSpPr>
          <p:nvPr/>
        </p:nvSpPr>
        <p:spPr bwMode="auto">
          <a:xfrm>
            <a:off x="4990405" y="5480645"/>
            <a:ext cx="1079500" cy="719138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Color</a:t>
            </a:r>
          </a:p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Buffer</a:t>
            </a:r>
          </a:p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Blend</a:t>
            </a:r>
            <a:endParaRPr lang="en-US" altLang="zh-TW" sz="1400" b="1">
              <a:solidFill>
                <a:schemeClr val="bg1"/>
              </a:solidFill>
              <a:latin typeface="Arial Narrow" pitchFamily="34" charset="0"/>
              <a:ea typeface="新細明體" charset="-120"/>
            </a:endParaRPr>
          </a:p>
        </p:txBody>
      </p:sp>
      <p:sp>
        <p:nvSpPr>
          <p:cNvPr id="677894" name="AutoShape 6"/>
          <p:cNvSpPr>
            <a:spLocks noChangeArrowheads="1"/>
          </p:cNvSpPr>
          <p:nvPr/>
        </p:nvSpPr>
        <p:spPr bwMode="auto">
          <a:xfrm>
            <a:off x="489843" y="1700808"/>
            <a:ext cx="539750" cy="30607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API</a:t>
            </a:r>
            <a:endParaRPr lang="en-US" altLang="zh-TW" sz="1400" b="1">
              <a:solidFill>
                <a:schemeClr val="bg1"/>
              </a:solidFill>
              <a:latin typeface="Arial Narrow" pitchFamily="34" charset="0"/>
              <a:ea typeface="新細明體" charset="-120"/>
            </a:endParaRPr>
          </a:p>
        </p:txBody>
      </p:sp>
      <p:sp>
        <p:nvSpPr>
          <p:cNvPr id="677905" name="AutoShape 17"/>
          <p:cNvSpPr>
            <a:spLocks noChangeArrowheads="1"/>
          </p:cNvSpPr>
          <p:nvPr/>
        </p:nvSpPr>
        <p:spPr bwMode="auto">
          <a:xfrm>
            <a:off x="1389955" y="3860403"/>
            <a:ext cx="1079500" cy="72072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</a:pPr>
            <a:r>
              <a:rPr lang="en-GB" sz="1400" b="1" dirty="0">
                <a:solidFill>
                  <a:schemeClr val="bg1"/>
                </a:solidFill>
                <a:latin typeface="Arial Narrow" pitchFamily="34" charset="0"/>
              </a:rPr>
              <a:t>Vertex</a:t>
            </a:r>
          </a:p>
          <a:p>
            <a:pPr algn="ctr" eaLnBrk="0" hangingPunct="0">
              <a:lnSpc>
                <a:spcPct val="70000"/>
              </a:lnSpc>
            </a:pPr>
            <a:r>
              <a:rPr lang="en-GB" sz="1400" b="1" dirty="0">
                <a:solidFill>
                  <a:schemeClr val="bg1"/>
                </a:solidFill>
                <a:latin typeface="Arial Narrow" pitchFamily="34" charset="0"/>
              </a:rPr>
              <a:t>Buffer</a:t>
            </a:r>
          </a:p>
          <a:p>
            <a:pPr algn="ctr" eaLnBrk="0" hangingPunct="0">
              <a:lnSpc>
                <a:spcPct val="70000"/>
              </a:lnSpc>
            </a:pPr>
            <a:r>
              <a:rPr lang="en-GB" sz="1400" b="1" dirty="0">
                <a:solidFill>
                  <a:schemeClr val="bg1"/>
                </a:solidFill>
                <a:latin typeface="Arial Narrow" pitchFamily="34" charset="0"/>
              </a:rPr>
              <a:t>Objects</a:t>
            </a:r>
            <a:endParaRPr lang="en-US" altLang="zh-TW" sz="1400" b="1" dirty="0">
              <a:solidFill>
                <a:schemeClr val="bg1"/>
              </a:solidFill>
              <a:latin typeface="Arial Narrow" pitchFamily="34" charset="0"/>
              <a:ea typeface="新細明體" charset="-120"/>
            </a:endParaRPr>
          </a:p>
        </p:txBody>
      </p:sp>
      <p:sp>
        <p:nvSpPr>
          <p:cNvPr id="677923" name="AutoShape 35"/>
          <p:cNvSpPr>
            <a:spLocks noChangeArrowheads="1"/>
          </p:cNvSpPr>
          <p:nvPr/>
        </p:nvSpPr>
        <p:spPr bwMode="auto">
          <a:xfrm>
            <a:off x="1389955" y="2600920"/>
            <a:ext cx="1079500" cy="72072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Primitive</a:t>
            </a:r>
          </a:p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Processing</a:t>
            </a:r>
            <a:endParaRPr lang="en-US" altLang="zh-TW" sz="1400" b="1">
              <a:solidFill>
                <a:schemeClr val="bg1"/>
              </a:solidFill>
              <a:latin typeface="Arial Narrow" pitchFamily="34" charset="0"/>
              <a:ea typeface="新細明體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More Examples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GLSLDemo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Download:</a:t>
            </a:r>
          </a:p>
          <a:p>
            <a:pPr lvl="2"/>
            <a:r>
              <a:rPr lang="en-US" altLang="zh-TW" dirty="0" smtClean="0">
                <a:hlinkClick r:id="rId2"/>
              </a:rPr>
              <a:t>http://3dshaders.com/home/index.php?option=com_weblinks&amp;catid=14&amp;Itemid=34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We will use this program to run our </a:t>
            </a:r>
            <a:r>
              <a:rPr lang="en-US" altLang="zh-TW" dirty="0" err="1" smtClean="0"/>
              <a:t>shaders</a:t>
            </a:r>
            <a:r>
              <a:rPr lang="en-US" altLang="zh-TW" dirty="0" smtClean="0"/>
              <a:t>.</a:t>
            </a:r>
          </a:p>
          <a:p>
            <a:pPr lvl="2"/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[</a:t>
            </a:r>
            <a:r>
              <a:rPr lang="en-US" altLang="zh-TW" b="1" dirty="0" smtClean="0"/>
              <a:t>Recap</a:t>
            </a:r>
            <a:r>
              <a:rPr lang="en-US" altLang="zh-TW" dirty="0" smtClean="0"/>
              <a:t>.] </a:t>
            </a:r>
            <a:r>
              <a:rPr lang="en-US" altLang="zh-TW" dirty="0" err="1" smtClean="0"/>
              <a:t>Phong</a:t>
            </a:r>
            <a:r>
              <a:rPr lang="en-US" altLang="zh-TW" dirty="0" smtClean="0"/>
              <a:t> Shading</a:t>
            </a:r>
            <a:endParaRPr lang="zh-TW" altLang="en-US" dirty="0"/>
          </a:p>
        </p:txBody>
      </p:sp>
      <p:pic>
        <p:nvPicPr>
          <p:cNvPr id="4" name="Picture 4" descr="ddd_Page_11_Image_000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4981" y="980728"/>
            <a:ext cx="41814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01008"/>
            <a:ext cx="4289425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Phong</a:t>
            </a:r>
            <a:r>
              <a:rPr lang="en-US" altLang="zh-TW" dirty="0" smtClean="0"/>
              <a:t> Shading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611560" y="1772816"/>
            <a:ext cx="216024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Phong.vert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53801" y="2636912"/>
            <a:ext cx="869019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varying vec3 </a:t>
            </a:r>
            <a:r>
              <a:rPr lang="en-US" altLang="zh-TW" b="1" dirty="0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normal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varying vec3 </a:t>
            </a:r>
            <a:r>
              <a:rPr lang="en-US" altLang="zh-TW" b="1" dirty="0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vertex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endParaRPr lang="en-US" altLang="zh-TW" b="1" dirty="0" smtClean="0">
              <a:latin typeface="Courier New" pitchFamily="49" charset="0"/>
              <a:ea typeface="新細明體" charset="-120"/>
            </a:endParaRP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void main() {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	</a:t>
            </a:r>
            <a:r>
              <a:rPr lang="en-US" altLang="zh-TW" b="1" dirty="0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normal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normalize(</a:t>
            </a:r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gl_NormalMatrix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* </a:t>
            </a:r>
            <a:r>
              <a:rPr lang="en-US" altLang="zh-TW" b="1" dirty="0" err="1" smtClean="0">
                <a:solidFill>
                  <a:srgbClr val="FF00FF"/>
                </a:solidFill>
                <a:latin typeface="Courier New" pitchFamily="49" charset="0"/>
                <a:ea typeface="新細明體" charset="-120"/>
              </a:rPr>
              <a:t>gl_Normal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).xyz;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	</a:t>
            </a:r>
            <a:r>
              <a:rPr lang="en-US" altLang="zh-TW" b="1" dirty="0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vertex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(</a:t>
            </a:r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gl_ModelViewMatri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* </a:t>
            </a:r>
            <a:r>
              <a:rPr lang="en-US" altLang="zh-TW" b="1" dirty="0" err="1" smtClean="0">
                <a:solidFill>
                  <a:srgbClr val="FF00FF"/>
                </a:solidFill>
                <a:latin typeface="Courier New" pitchFamily="49" charset="0"/>
                <a:ea typeface="新細明體" charset="-120"/>
              </a:rPr>
              <a:t>gl_Vertex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).xyz;</a:t>
            </a:r>
          </a:p>
          <a:p>
            <a:endParaRPr lang="en-US" altLang="zh-TW" b="1" dirty="0" smtClean="0">
              <a:latin typeface="Courier New" pitchFamily="49" charset="0"/>
              <a:ea typeface="新細明體" charset="-120"/>
            </a:endParaRP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	</a:t>
            </a:r>
            <a:r>
              <a:rPr lang="en-US" altLang="zh-TW" b="1" dirty="0" err="1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gl_TexCoord</a:t>
            </a:r>
            <a:r>
              <a:rPr lang="en-US" altLang="zh-TW" b="1" dirty="0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[0] 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= </a:t>
            </a:r>
            <a:r>
              <a:rPr lang="en-US" altLang="zh-TW" b="1" dirty="0" smtClean="0">
                <a:solidFill>
                  <a:srgbClr val="FF00FF"/>
                </a:solidFill>
                <a:latin typeface="Courier New" pitchFamily="49" charset="0"/>
                <a:ea typeface="新細明體" charset="-120"/>
              </a:rPr>
              <a:t>gl_MultiTexCoord0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	</a:t>
            </a:r>
            <a:r>
              <a:rPr lang="en-US" altLang="zh-TW" b="1" dirty="0" err="1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gl_FrontColor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</a:t>
            </a:r>
            <a:r>
              <a:rPr lang="en-US" altLang="zh-TW" b="1" dirty="0" err="1" smtClean="0">
                <a:solidFill>
                  <a:srgbClr val="FF00FF"/>
                </a:solidFill>
                <a:latin typeface="Courier New" pitchFamily="49" charset="0"/>
                <a:ea typeface="新細明體" charset="-120"/>
              </a:rPr>
              <a:t>gl_Color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	</a:t>
            </a:r>
            <a:r>
              <a:rPr lang="en-US" altLang="zh-TW" b="1" dirty="0" err="1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gl_Position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</a:t>
            </a:r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gl_ModelViewProjectionMatrix</a:t>
            </a:r>
            <a:r>
              <a:rPr lang="en-US" altLang="zh-TW" b="1" dirty="0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 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* </a:t>
            </a:r>
            <a:r>
              <a:rPr lang="en-US" altLang="zh-TW" b="1" dirty="0" err="1" smtClean="0">
                <a:solidFill>
                  <a:srgbClr val="FF00FF"/>
                </a:solidFill>
                <a:latin typeface="Courier New" pitchFamily="49" charset="0"/>
                <a:ea typeface="新細明體" charset="-120"/>
              </a:rPr>
              <a:t>gl_Vertex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}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83150"/>
            <a:ext cx="3874207" cy="314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35496" y="2636912"/>
            <a:ext cx="5040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5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6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7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8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9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10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27712" y="260648"/>
            <a:ext cx="7904728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uniform sampler2D </a:t>
            </a:r>
            <a:r>
              <a:rPr lang="en-US" altLang="zh-TW" b="1" dirty="0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sampler0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varying vec3 </a:t>
            </a:r>
            <a:r>
              <a:rPr lang="en-US" altLang="zh-TW" b="1" dirty="0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normal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, </a:t>
            </a:r>
            <a:r>
              <a:rPr lang="en-US" altLang="zh-TW" b="1" dirty="0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vertex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uniform vec3 </a:t>
            </a:r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LightPosition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uniform float </a:t>
            </a:r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Ia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, </a:t>
            </a:r>
            <a:r>
              <a:rPr lang="en-US" altLang="zh-TW" b="1" dirty="0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Id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, </a:t>
            </a:r>
            <a:r>
              <a:rPr lang="en-US" altLang="zh-TW" b="1" dirty="0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Is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, </a:t>
            </a:r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shineness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uniform vec3 </a:t>
            </a:r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Ic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endParaRPr lang="en-US" altLang="zh-TW" b="1" dirty="0" smtClean="0">
              <a:latin typeface="Courier New" pitchFamily="49" charset="0"/>
              <a:ea typeface="新細明體" charset="-120"/>
            </a:endParaRP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void main() {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vec3 c = </a:t>
            </a:r>
            <a:r>
              <a:rPr lang="en-US" altLang="zh-TW" b="1" dirty="0" smtClean="0">
                <a:solidFill>
                  <a:srgbClr val="CC3300"/>
                </a:solidFill>
                <a:latin typeface="Courier New" pitchFamily="49" charset="0"/>
                <a:ea typeface="新細明體" charset="-120"/>
              </a:rPr>
              <a:t>texture2D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(</a:t>
            </a:r>
            <a:r>
              <a:rPr lang="en-US" altLang="zh-TW" b="1" dirty="0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sampler0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, </a:t>
            </a:r>
            <a:r>
              <a:rPr lang="en-US" altLang="zh-TW" b="1" i="1" dirty="0" err="1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gl_TexCoord</a:t>
            </a:r>
            <a:r>
              <a:rPr lang="en-US" altLang="zh-TW" b="1" i="1" dirty="0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[0]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.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st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).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rgb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vec3 I = vec3(0.0);</a:t>
            </a:r>
            <a:br>
              <a:rPr lang="en-US" altLang="zh-TW" b="1" dirty="0" smtClean="0">
                <a:latin typeface="Courier New" pitchFamily="49" charset="0"/>
                <a:ea typeface="新細明體" charset="-120"/>
              </a:rPr>
            </a:b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vec3 n = </a:t>
            </a:r>
            <a:r>
              <a:rPr lang="en-US" altLang="zh-TW" b="1" dirty="0" smtClean="0">
                <a:solidFill>
                  <a:srgbClr val="CC3300"/>
                </a:solidFill>
                <a:latin typeface="Courier New" pitchFamily="49" charset="0"/>
                <a:ea typeface="新細明體" charset="-120"/>
              </a:rPr>
              <a:t>normalize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(</a:t>
            </a:r>
            <a:r>
              <a:rPr lang="en-US" altLang="zh-TW" b="1" dirty="0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normal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vec3 l = </a:t>
            </a:r>
            <a:r>
              <a:rPr lang="en-US" altLang="zh-TW" b="1" dirty="0" smtClean="0">
                <a:solidFill>
                  <a:srgbClr val="CC3300"/>
                </a:solidFill>
                <a:latin typeface="Courier New" pitchFamily="49" charset="0"/>
                <a:ea typeface="新細明體" charset="-120"/>
              </a:rPr>
              <a:t>normalize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(</a:t>
            </a:r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LightPosition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-</a:t>
            </a:r>
            <a:r>
              <a:rPr lang="en-US" altLang="zh-TW" b="1" dirty="0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vertex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vec3 v = </a:t>
            </a:r>
            <a:r>
              <a:rPr lang="en-US" altLang="zh-TW" b="1" dirty="0" smtClean="0">
                <a:solidFill>
                  <a:srgbClr val="CC3300"/>
                </a:solidFill>
                <a:latin typeface="Courier New" pitchFamily="49" charset="0"/>
                <a:ea typeface="新細明體" charset="-120"/>
              </a:rPr>
              <a:t>normalize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(-</a:t>
            </a:r>
            <a:r>
              <a:rPr lang="en-US" altLang="zh-TW" b="1" dirty="0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vertex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vec3 h = </a:t>
            </a:r>
            <a:r>
              <a:rPr lang="en-US" altLang="zh-TW" b="1" dirty="0" smtClean="0">
                <a:solidFill>
                  <a:srgbClr val="CC3300"/>
                </a:solidFill>
                <a:latin typeface="Courier New" pitchFamily="49" charset="0"/>
                <a:ea typeface="新細明體" charset="-120"/>
              </a:rPr>
              <a:t>normalize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(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l+v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);</a:t>
            </a:r>
          </a:p>
          <a:p>
            <a:endParaRPr lang="en-US" altLang="zh-TW" b="1" dirty="0" smtClean="0">
              <a:latin typeface="Courier New" pitchFamily="49" charset="0"/>
              <a:ea typeface="新細明體" charset="-120"/>
            </a:endParaRP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if(</a:t>
            </a:r>
            <a:r>
              <a:rPr lang="en-US" altLang="zh-TW" b="1" dirty="0" smtClean="0">
                <a:solidFill>
                  <a:srgbClr val="CC3300"/>
                </a:solidFill>
                <a:latin typeface="Courier New" pitchFamily="49" charset="0"/>
                <a:ea typeface="新細明體" charset="-120"/>
              </a:rPr>
              <a:t>dot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(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n,v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 &gt; 0.0) {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    I += </a:t>
            </a:r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Ia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*</a:t>
            </a:r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Ic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*c;	// ambient;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    I += </a:t>
            </a:r>
            <a:r>
              <a:rPr lang="en-US" altLang="zh-TW" b="1" dirty="0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Id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*</a:t>
            </a:r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Ic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*c*</a:t>
            </a:r>
            <a:r>
              <a:rPr lang="en-US" altLang="zh-TW" b="1" dirty="0" smtClean="0">
                <a:solidFill>
                  <a:srgbClr val="CC3300"/>
                </a:solidFill>
                <a:latin typeface="Courier New" pitchFamily="49" charset="0"/>
                <a:ea typeface="新細明體" charset="-120"/>
              </a:rPr>
              <a:t>max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(</a:t>
            </a:r>
            <a:r>
              <a:rPr lang="en-US" altLang="zh-TW" b="1" dirty="0" smtClean="0">
                <a:solidFill>
                  <a:srgbClr val="CC3300"/>
                </a:solidFill>
                <a:latin typeface="Courier New" pitchFamily="49" charset="0"/>
                <a:ea typeface="新細明體" charset="-120"/>
              </a:rPr>
              <a:t>dot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(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n,l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),0.0);	// diffuse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    I += </a:t>
            </a:r>
            <a:r>
              <a:rPr lang="en-US" altLang="zh-TW" b="1" dirty="0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Is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*</a:t>
            </a:r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Ic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*</a:t>
            </a:r>
            <a:r>
              <a:rPr lang="en-US" altLang="zh-TW" b="1" dirty="0" err="1" smtClean="0">
                <a:solidFill>
                  <a:srgbClr val="CC3300"/>
                </a:solidFill>
                <a:latin typeface="Courier New" pitchFamily="49" charset="0"/>
                <a:ea typeface="新細明體" charset="-120"/>
              </a:rPr>
              <a:t>pow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(</a:t>
            </a:r>
            <a:r>
              <a:rPr lang="en-US" altLang="zh-TW" b="1" dirty="0" smtClean="0">
                <a:solidFill>
                  <a:srgbClr val="CC3300"/>
                </a:solidFill>
                <a:latin typeface="Courier New" pitchFamily="49" charset="0"/>
                <a:ea typeface="新細明體" charset="-120"/>
              </a:rPr>
              <a:t>max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(</a:t>
            </a:r>
            <a:r>
              <a:rPr lang="en-US" altLang="zh-TW" b="1" dirty="0" smtClean="0">
                <a:solidFill>
                  <a:srgbClr val="CC3300"/>
                </a:solidFill>
                <a:latin typeface="Courier New" pitchFamily="49" charset="0"/>
                <a:ea typeface="新細明體" charset="-120"/>
              </a:rPr>
              <a:t>dot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(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n,h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),0.0), </a:t>
            </a:r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shineness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}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</a:t>
            </a:r>
            <a:r>
              <a:rPr lang="en-US" altLang="zh-TW" b="1" dirty="0" smtClean="0">
                <a:solidFill>
                  <a:srgbClr val="7030A0"/>
                </a:solidFill>
                <a:latin typeface="Courier New" pitchFamily="49" charset="0"/>
                <a:ea typeface="新細明體" charset="-120"/>
              </a:rPr>
              <a:t> </a:t>
            </a:r>
            <a:r>
              <a:rPr lang="en-US" altLang="zh-TW" b="1" dirty="0" err="1" smtClean="0">
                <a:solidFill>
                  <a:srgbClr val="7030A0"/>
                </a:solidFill>
                <a:latin typeface="Courier New" pitchFamily="49" charset="0"/>
                <a:ea typeface="新細明體" charset="-120"/>
              </a:rPr>
              <a:t>gl_FragColor</a:t>
            </a:r>
            <a:r>
              <a:rPr lang="en-US" altLang="zh-TW" b="1" dirty="0" smtClean="0">
                <a:solidFill>
                  <a:srgbClr val="7030A0"/>
                </a:solidFill>
                <a:latin typeface="Courier New" pitchFamily="49" charset="0"/>
                <a:ea typeface="新細明體" charset="-120"/>
              </a:rPr>
              <a:t> 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= vec4(I, 1.0);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}</a:t>
            </a:r>
          </a:p>
        </p:txBody>
      </p:sp>
      <p:sp>
        <p:nvSpPr>
          <p:cNvPr id="6" name="矩形 5"/>
          <p:cNvSpPr/>
          <p:nvPr/>
        </p:nvSpPr>
        <p:spPr>
          <a:xfrm>
            <a:off x="5724128" y="260648"/>
            <a:ext cx="216024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Phong.frag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07504" y="255994"/>
            <a:ext cx="5040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5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6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7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8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9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10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11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12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13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14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15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16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17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18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19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20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Lattice Effect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53801" y="2636912"/>
            <a:ext cx="818044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ea typeface="新細明體" charset="-120"/>
              </a:rPr>
              <a:t>&lt;deleted&gt;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uniform vec2  </a:t>
            </a:r>
            <a:r>
              <a:rPr lang="en-US" altLang="zh-TW" b="1" dirty="0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Scale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uniform vec2  </a:t>
            </a:r>
            <a:r>
              <a:rPr lang="en-US" altLang="zh-TW" b="1" dirty="0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Threshold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endParaRPr lang="en-US" altLang="zh-TW" b="1" dirty="0" smtClean="0">
              <a:latin typeface="Courier New" pitchFamily="49" charset="0"/>
              <a:ea typeface="新細明體" charset="-120"/>
            </a:endParaRP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void main() {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float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ss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fract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(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gl_TexCoord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[0].s * </a:t>
            </a:r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Scale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.s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float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tt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fract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(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gl_TexCoord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[0].t * </a:t>
            </a:r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Scale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.t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);</a:t>
            </a:r>
          </a:p>
          <a:p>
            <a:endParaRPr lang="en-US" altLang="zh-TW" b="1" dirty="0" smtClean="0">
              <a:latin typeface="Courier New" pitchFamily="49" charset="0"/>
              <a:ea typeface="新細明體" charset="-120"/>
            </a:endParaRP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if ((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ss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&gt; </a:t>
            </a:r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Threshold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.s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 &amp;&amp; (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tt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&gt; </a:t>
            </a:r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Threshold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.t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)) discard;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ea typeface="新細明體" charset="-120"/>
              </a:rPr>
              <a:t>&lt;deleted&gt;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</a:t>
            </a:r>
            <a:r>
              <a:rPr lang="en-US" altLang="zh-TW" b="1" dirty="0" err="1" smtClean="0">
                <a:solidFill>
                  <a:srgbClr val="7030A0"/>
                </a:solidFill>
                <a:latin typeface="Courier New" pitchFamily="49" charset="0"/>
                <a:ea typeface="新細明體" charset="-120"/>
              </a:rPr>
              <a:t>gl_FragColor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vec4(I, 1.0);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}</a:t>
            </a:r>
          </a:p>
        </p:txBody>
      </p:sp>
      <p:sp>
        <p:nvSpPr>
          <p:cNvPr id="5" name="矩形 4"/>
          <p:cNvSpPr/>
          <p:nvPr/>
        </p:nvSpPr>
        <p:spPr>
          <a:xfrm>
            <a:off x="611560" y="2132856"/>
            <a:ext cx="3528392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Lattice.frag</a:t>
            </a:r>
            <a:r>
              <a:rPr lang="en-US" altLang="zh-TW" dirty="0" smtClean="0"/>
              <a:t> ~ </a:t>
            </a:r>
            <a:r>
              <a:rPr lang="en-US" altLang="zh-TW" dirty="0" err="1" smtClean="0"/>
              <a:t>Phong.frag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11560" y="1556792"/>
            <a:ext cx="3528392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Lattice.vert</a:t>
            </a:r>
            <a:r>
              <a:rPr lang="en-US" altLang="zh-TW" dirty="0" smtClean="0"/>
              <a:t> = </a:t>
            </a:r>
            <a:r>
              <a:rPr lang="en-US" altLang="zh-TW" dirty="0" err="1" smtClean="0"/>
              <a:t>Phong.vert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04664"/>
            <a:ext cx="4067944" cy="330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107504" y="2953975"/>
            <a:ext cx="5040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5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6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7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8</a:t>
            </a:r>
          </a:p>
          <a:p>
            <a:endParaRPr lang="en-US" altLang="zh-TW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9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Toon</a:t>
            </a:r>
            <a:r>
              <a:rPr lang="en-US" altLang="zh-TW" dirty="0" smtClean="0"/>
              <a:t> Shading (1)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11560" y="3629923"/>
            <a:ext cx="216024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Toon.vert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53801" y="4205987"/>
            <a:ext cx="869019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varying vec3 </a:t>
            </a:r>
            <a:r>
              <a:rPr lang="en-US" altLang="zh-TW" b="1" dirty="0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normal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endParaRPr lang="en-US" altLang="zh-TW" b="1" dirty="0" smtClean="0">
              <a:latin typeface="Courier New" pitchFamily="49" charset="0"/>
              <a:ea typeface="新細明體" charset="-120"/>
            </a:endParaRP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void main(void)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{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	</a:t>
            </a:r>
            <a:r>
              <a:rPr lang="en-US" altLang="zh-TW" b="1" dirty="0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normal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</a:t>
            </a:r>
            <a:r>
              <a:rPr lang="en-US" altLang="zh-TW" b="1" dirty="0" smtClean="0">
                <a:solidFill>
                  <a:srgbClr val="CC3300"/>
                </a:solidFill>
                <a:latin typeface="Courier New" pitchFamily="49" charset="0"/>
                <a:ea typeface="新細明體" charset="-120"/>
              </a:rPr>
              <a:t>normalize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(</a:t>
            </a:r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gl_NormalMatrix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* </a:t>
            </a:r>
            <a:r>
              <a:rPr lang="en-US" altLang="zh-TW" b="1" dirty="0" err="1" smtClean="0">
                <a:solidFill>
                  <a:srgbClr val="FF00FF"/>
                </a:solidFill>
                <a:latin typeface="Courier New" pitchFamily="49" charset="0"/>
                <a:ea typeface="新細明體" charset="-120"/>
              </a:rPr>
              <a:t>gl_Normal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	</a:t>
            </a:r>
            <a:r>
              <a:rPr lang="en-US" altLang="zh-TW" b="1" dirty="0" err="1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gl_Position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</a:t>
            </a:r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gl_ModelViewProjectionMatrix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* </a:t>
            </a:r>
            <a:r>
              <a:rPr lang="en-US" altLang="zh-TW" b="1" dirty="0" err="1" smtClean="0">
                <a:solidFill>
                  <a:srgbClr val="FF00FF"/>
                </a:solidFill>
                <a:latin typeface="Courier New" pitchFamily="49" charset="0"/>
                <a:ea typeface="新細明體" charset="-120"/>
              </a:rPr>
              <a:t>gl_Vertex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}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556792"/>
            <a:ext cx="4253126" cy="345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107504" y="4221088"/>
            <a:ext cx="5040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5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6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Toon</a:t>
            </a:r>
            <a:r>
              <a:rPr lang="en-US" altLang="zh-TW" dirty="0" smtClean="0"/>
              <a:t> Shading (2)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11560" y="1556792"/>
            <a:ext cx="216024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Toon.frag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83568" y="2060848"/>
            <a:ext cx="731161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uniform vec3 </a:t>
            </a:r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DiffuseColor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uniform vec3 </a:t>
            </a:r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PhongColor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uniform float </a:t>
            </a:r>
            <a:r>
              <a:rPr lang="en-US" altLang="zh-TW" b="1" dirty="0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Edge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uniform float </a:t>
            </a:r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Phong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varying vec3 </a:t>
            </a:r>
            <a:r>
              <a:rPr lang="en-US" altLang="zh-TW" b="1" dirty="0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normal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endParaRPr lang="en-US" altLang="zh-TW" b="1" dirty="0" smtClean="0">
              <a:latin typeface="Courier New" pitchFamily="49" charset="0"/>
              <a:ea typeface="新細明體" charset="-120"/>
            </a:endParaRP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void main (void)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{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	vec3 color = </a:t>
            </a:r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DiffuseColor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	float f = </a:t>
            </a:r>
            <a:r>
              <a:rPr lang="en-US" altLang="zh-TW" b="1" dirty="0" smtClean="0">
                <a:solidFill>
                  <a:srgbClr val="CC3300"/>
                </a:solidFill>
                <a:latin typeface="Courier New" pitchFamily="49" charset="0"/>
                <a:ea typeface="新細明體" charset="-120"/>
              </a:rPr>
              <a:t>dot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(vec3(0,0,1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),</a:t>
            </a:r>
            <a:r>
              <a:rPr lang="en-US" altLang="zh-TW" b="1" dirty="0" smtClean="0">
                <a:solidFill>
                  <a:srgbClr val="CC3300"/>
                </a:solidFill>
                <a:latin typeface="Courier New" pitchFamily="49" charset="0"/>
                <a:ea typeface="新細明體" charset="-120"/>
              </a:rPr>
              <a:t>normalize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(</a:t>
            </a:r>
            <a:r>
              <a:rPr lang="en-US" altLang="zh-TW" b="1" dirty="0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normal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));</a:t>
            </a:r>
            <a:endParaRPr lang="en-US" altLang="zh-TW" b="1" dirty="0" smtClean="0">
              <a:latin typeface="Courier New" pitchFamily="49" charset="0"/>
              <a:ea typeface="新細明體" charset="-120"/>
            </a:endParaRP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	if (</a:t>
            </a:r>
            <a:r>
              <a:rPr lang="en-US" altLang="zh-TW" b="1" dirty="0" smtClean="0">
                <a:solidFill>
                  <a:srgbClr val="CC3300"/>
                </a:solidFill>
                <a:latin typeface="Courier New" pitchFamily="49" charset="0"/>
                <a:ea typeface="新細明體" charset="-120"/>
              </a:rPr>
              <a:t>abs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(f) &lt; Edge)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		color = vec3(0);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	if (f &gt;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Phong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		color = </a:t>
            </a:r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PhongColor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	</a:t>
            </a:r>
            <a:r>
              <a:rPr lang="en-US" altLang="zh-TW" b="1" dirty="0" err="1" smtClean="0">
                <a:solidFill>
                  <a:srgbClr val="7030A0"/>
                </a:solidFill>
                <a:latin typeface="Courier New" pitchFamily="49" charset="0"/>
                <a:ea typeface="新細明體" charset="-120"/>
              </a:rPr>
              <a:t>gl_FragColor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vec4(color, 1);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}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23528" y="2060848"/>
            <a:ext cx="5040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5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6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7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8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9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10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11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12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13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14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15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Gooch Effect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11560" y="1772816"/>
            <a:ext cx="216024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Gooch.vert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53801" y="2348880"/>
            <a:ext cx="859401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uniform vec3  </a:t>
            </a:r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LightPosition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  // (0.0, 10.0, 4.0) 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varying float </a:t>
            </a:r>
            <a:r>
              <a:rPr lang="en-US" altLang="zh-TW" b="1" dirty="0" err="1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NdotL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varying vec3  </a:t>
            </a:r>
            <a:r>
              <a:rPr lang="en-US" altLang="zh-TW" b="1" dirty="0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varying vec3  </a:t>
            </a:r>
            <a:r>
              <a:rPr lang="en-US" altLang="zh-TW" b="1" dirty="0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V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endParaRPr lang="en-US" altLang="zh-TW" b="1" dirty="0" smtClean="0">
              <a:latin typeface="Courier New" pitchFamily="49" charset="0"/>
              <a:ea typeface="新細明體" charset="-120"/>
            </a:endParaRP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void main(void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{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vec3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ecPos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  = vec3 (</a:t>
            </a:r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gl_ModelViewMatrix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*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gl_Vertex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vec3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tnorm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  = </a:t>
            </a:r>
            <a:r>
              <a:rPr lang="en-US" altLang="zh-TW" b="1" dirty="0" smtClean="0">
                <a:solidFill>
                  <a:srgbClr val="CC3300"/>
                </a:solidFill>
                <a:latin typeface="Courier New" pitchFamily="49" charset="0"/>
                <a:ea typeface="新細明體" charset="-120"/>
              </a:rPr>
              <a:t>normalize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(</a:t>
            </a:r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gl_NormalMatrix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*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gl_Normal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vec3 L = </a:t>
            </a:r>
            <a:r>
              <a:rPr lang="en-US" altLang="zh-TW" b="1" dirty="0" smtClean="0">
                <a:solidFill>
                  <a:srgbClr val="CC3300"/>
                </a:solidFill>
                <a:latin typeface="Courier New" pitchFamily="49" charset="0"/>
                <a:ea typeface="新細明體" charset="-120"/>
              </a:rPr>
              <a:t>normalize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(</a:t>
            </a:r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LightPosition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-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ecPos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</a:t>
            </a:r>
            <a:r>
              <a:rPr lang="en-US" altLang="zh-TW" b="1" dirty="0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  = </a:t>
            </a:r>
            <a:r>
              <a:rPr lang="en-US" altLang="zh-TW" b="1" dirty="0" smtClean="0">
                <a:solidFill>
                  <a:srgbClr val="CC3300"/>
                </a:solidFill>
                <a:latin typeface="Courier New" pitchFamily="49" charset="0"/>
                <a:ea typeface="新細明體" charset="-120"/>
              </a:rPr>
              <a:t>normalize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(</a:t>
            </a:r>
            <a:r>
              <a:rPr lang="en-US" altLang="zh-TW" b="1" dirty="0" smtClean="0">
                <a:solidFill>
                  <a:srgbClr val="CC3300"/>
                </a:solidFill>
                <a:latin typeface="Courier New" pitchFamily="49" charset="0"/>
                <a:ea typeface="新細明體" charset="-120"/>
              </a:rPr>
              <a:t>reflect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(-L,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tnorm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</a:t>
            </a:r>
            <a:r>
              <a:rPr lang="en-US" altLang="zh-TW" b="1" dirty="0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V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  = </a:t>
            </a:r>
            <a:r>
              <a:rPr lang="en-US" altLang="zh-TW" b="1" dirty="0" smtClean="0">
                <a:solidFill>
                  <a:srgbClr val="CC3300"/>
                </a:solidFill>
                <a:latin typeface="Courier New" pitchFamily="49" charset="0"/>
                <a:ea typeface="新細明體" charset="-120"/>
              </a:rPr>
              <a:t>normalize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(-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ecPos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</a:t>
            </a:r>
            <a:r>
              <a:rPr lang="en-US" altLang="zh-TW" b="1" dirty="0" err="1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NdotL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= (</a:t>
            </a:r>
            <a:r>
              <a:rPr lang="en-US" altLang="zh-TW" b="1" dirty="0" smtClean="0">
                <a:solidFill>
                  <a:srgbClr val="CC3300"/>
                </a:solidFill>
                <a:latin typeface="Courier New" pitchFamily="49" charset="0"/>
                <a:ea typeface="新細明體" charset="-120"/>
              </a:rPr>
              <a:t>dot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(L,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tnorm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 + 1.0) * 0.5;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</a:t>
            </a:r>
            <a:r>
              <a:rPr lang="en-US" altLang="zh-TW" b="1" dirty="0" err="1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gl_Position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 = </a:t>
            </a:r>
            <a:r>
              <a:rPr lang="en-US" altLang="zh-TW" b="1" dirty="0" err="1" smtClean="0">
                <a:solidFill>
                  <a:srgbClr val="CC3300"/>
                </a:solidFill>
                <a:latin typeface="Courier New" pitchFamily="49" charset="0"/>
                <a:ea typeface="新細明體" charset="-120"/>
              </a:rPr>
              <a:t>ftransform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();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}</a:t>
            </a:r>
            <a:endParaRPr lang="en-US" altLang="zh-TW" b="1" dirty="0" smtClean="0">
              <a:latin typeface="Courier New" pitchFamily="49" charset="0"/>
              <a:ea typeface="新細明體" charset="-12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2103" y="404664"/>
            <a:ext cx="4430377" cy="359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107504" y="2348880"/>
            <a:ext cx="5040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5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6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7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8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9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10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11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12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13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14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479423" y="188640"/>
            <a:ext cx="9007594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uniform vec3  </a:t>
            </a:r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SurfaceColor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 // (0.75, 0.75, 0.75)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uniform vec3  </a:t>
            </a:r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WarmColor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    // (0.6, 0.6, 0.0)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uniform vec3  </a:t>
            </a:r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CoolColor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    // (0.0, 0.0, 0.6)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uniform float </a:t>
            </a:r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DiffuseWarm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  // 0.45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uniform float </a:t>
            </a:r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DiffuseCool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  // 0.45</a:t>
            </a:r>
          </a:p>
          <a:p>
            <a:endParaRPr lang="en-US" altLang="zh-TW" b="1" dirty="0" smtClean="0">
              <a:latin typeface="Courier New" pitchFamily="49" charset="0"/>
              <a:ea typeface="新細明體" charset="-120"/>
            </a:endParaRP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varying 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float </a:t>
            </a:r>
            <a:r>
              <a:rPr lang="en-US" altLang="zh-TW" b="1" dirty="0" err="1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NdotL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  <a:endParaRPr lang="en-US" altLang="zh-TW" b="1" dirty="0" smtClean="0">
              <a:latin typeface="Courier New" pitchFamily="49" charset="0"/>
              <a:ea typeface="新細明體" charset="-120"/>
            </a:endParaRP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varying vec3  </a:t>
            </a:r>
            <a:r>
              <a:rPr lang="en-US" altLang="zh-TW" b="1" dirty="0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  <a:endParaRPr lang="en-US" altLang="zh-TW" b="1" dirty="0" smtClean="0">
              <a:latin typeface="Courier New" pitchFamily="49" charset="0"/>
              <a:ea typeface="新細明體" charset="-120"/>
            </a:endParaRP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varying vec3  </a:t>
            </a:r>
            <a:r>
              <a:rPr lang="en-US" altLang="zh-TW" b="1" dirty="0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V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endParaRPr lang="en-US" altLang="zh-TW" b="1" dirty="0" smtClean="0">
              <a:latin typeface="Courier New" pitchFamily="49" charset="0"/>
              <a:ea typeface="新細明體" charset="-120"/>
            </a:endParaRP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void main (void)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{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vec3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kcool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= </a:t>
            </a:r>
            <a:r>
              <a:rPr lang="en-US" altLang="zh-TW" b="1" dirty="0" smtClean="0">
                <a:solidFill>
                  <a:srgbClr val="CC3300"/>
                </a:solidFill>
                <a:latin typeface="Courier New" pitchFamily="49" charset="0"/>
                <a:ea typeface="新細明體" charset="-120"/>
              </a:rPr>
              <a:t>min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(</a:t>
            </a:r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CoolColor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+</a:t>
            </a:r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DiffuseCool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*</a:t>
            </a:r>
            <a:r>
              <a:rPr lang="en-US" altLang="zh-TW" b="1" dirty="0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SurfaceColor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,1.0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vec3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kwarm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= </a:t>
            </a:r>
            <a:r>
              <a:rPr lang="en-US" altLang="zh-TW" b="1" dirty="0" smtClean="0">
                <a:solidFill>
                  <a:srgbClr val="CC3300"/>
                </a:solidFill>
                <a:latin typeface="Courier New" pitchFamily="49" charset="0"/>
                <a:ea typeface="新細明體" charset="-120"/>
              </a:rPr>
              <a:t>min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(</a:t>
            </a:r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WarmColor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+</a:t>
            </a:r>
            <a:r>
              <a:rPr lang="en-US" altLang="zh-TW" b="1" dirty="0" err="1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DiffuseWarm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*</a:t>
            </a:r>
            <a:r>
              <a:rPr lang="en-US" altLang="zh-TW" b="1" dirty="0" smtClean="0">
                <a:solidFill>
                  <a:srgbClr val="C00000"/>
                </a:solidFill>
                <a:latin typeface="Courier New" pitchFamily="49" charset="0"/>
                <a:ea typeface="新細明體" charset="-120"/>
              </a:rPr>
              <a:t>SurfaceColor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,1.0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); 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vec3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kfinal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</a:t>
            </a:r>
            <a:r>
              <a:rPr lang="en-US" altLang="zh-TW" b="1" dirty="0" smtClean="0">
                <a:solidFill>
                  <a:srgbClr val="CC3300"/>
                </a:solidFill>
                <a:latin typeface="Courier New" pitchFamily="49" charset="0"/>
                <a:ea typeface="新細明體" charset="-120"/>
              </a:rPr>
              <a:t>mix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(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kcool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,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kwarm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, </a:t>
            </a:r>
            <a:r>
              <a:rPr lang="en-US" altLang="zh-TW" b="1" dirty="0" err="1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NdotL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);</a:t>
            </a:r>
          </a:p>
          <a:p>
            <a:endParaRPr lang="en-US" altLang="zh-TW" b="1" dirty="0" smtClean="0">
              <a:latin typeface="Courier New" pitchFamily="49" charset="0"/>
              <a:ea typeface="新細明體" charset="-120"/>
            </a:endParaRP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vec3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nreflect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</a:t>
            </a:r>
            <a:r>
              <a:rPr lang="en-US" altLang="zh-TW" b="1" dirty="0" smtClean="0">
                <a:solidFill>
                  <a:srgbClr val="CC3300"/>
                </a:solidFill>
                <a:latin typeface="Courier New" pitchFamily="49" charset="0"/>
                <a:ea typeface="新細明體" charset="-120"/>
              </a:rPr>
              <a:t>normalize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(</a:t>
            </a:r>
            <a:r>
              <a:rPr lang="en-US" altLang="zh-TW" b="1" dirty="0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vec3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nview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= </a:t>
            </a:r>
            <a:r>
              <a:rPr lang="en-US" altLang="zh-TW" b="1" dirty="0" smtClean="0">
                <a:solidFill>
                  <a:srgbClr val="CC3300"/>
                </a:solidFill>
                <a:latin typeface="Courier New" pitchFamily="49" charset="0"/>
                <a:ea typeface="新細明體" charset="-120"/>
              </a:rPr>
              <a:t>normalize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(</a:t>
            </a:r>
            <a:r>
              <a:rPr lang="en-US" altLang="zh-TW" b="1" dirty="0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V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);</a:t>
            </a:r>
          </a:p>
          <a:p>
            <a:endParaRPr lang="en-US" altLang="zh-TW" b="1" dirty="0" smtClean="0">
              <a:latin typeface="Courier New" pitchFamily="49" charset="0"/>
              <a:ea typeface="新細明體" charset="-120"/>
            </a:endParaRP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float spec    = </a:t>
            </a:r>
            <a:r>
              <a:rPr lang="en-US" altLang="zh-TW" b="1" dirty="0" smtClean="0">
                <a:solidFill>
                  <a:srgbClr val="CC3300"/>
                </a:solidFill>
                <a:latin typeface="Courier New" pitchFamily="49" charset="0"/>
                <a:ea typeface="新細明體" charset="-120"/>
              </a:rPr>
              <a:t>max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(</a:t>
            </a:r>
            <a:r>
              <a:rPr lang="en-US" altLang="zh-TW" b="1" dirty="0" smtClean="0">
                <a:solidFill>
                  <a:srgbClr val="CC3300"/>
                </a:solidFill>
                <a:latin typeface="Courier New" pitchFamily="49" charset="0"/>
                <a:ea typeface="新細明體" charset="-120"/>
              </a:rPr>
              <a:t>dot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(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nreflect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,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nview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), 0.0);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spec          = </a:t>
            </a:r>
            <a:r>
              <a:rPr lang="en-US" altLang="zh-TW" b="1" dirty="0" err="1" smtClean="0">
                <a:solidFill>
                  <a:srgbClr val="CC3300"/>
                </a:solidFill>
                <a:latin typeface="Courier New" pitchFamily="49" charset="0"/>
                <a:ea typeface="新細明體" charset="-120"/>
              </a:rPr>
              <a:t>pow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(spec, 32.0);</a:t>
            </a:r>
          </a:p>
          <a:p>
            <a:endParaRPr lang="en-US" altLang="zh-TW" b="1" dirty="0" smtClean="0">
              <a:latin typeface="Courier New" pitchFamily="49" charset="0"/>
              <a:ea typeface="新細明體" charset="-120"/>
            </a:endParaRP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</a:t>
            </a:r>
            <a:r>
              <a:rPr lang="en-US" altLang="zh-TW" b="1" dirty="0" err="1" smtClean="0">
                <a:solidFill>
                  <a:srgbClr val="FF00FF"/>
                </a:solidFill>
                <a:latin typeface="Courier New" pitchFamily="49" charset="0"/>
                <a:ea typeface="新細明體" charset="-120"/>
              </a:rPr>
              <a:t>gl_FragColor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vec4 (</a:t>
            </a:r>
            <a:r>
              <a:rPr lang="en-US" altLang="zh-TW" b="1" dirty="0" smtClean="0">
                <a:solidFill>
                  <a:srgbClr val="CC3300"/>
                </a:solidFill>
                <a:latin typeface="Courier New" pitchFamily="49" charset="0"/>
                <a:ea typeface="新細明體" charset="-120"/>
              </a:rPr>
              <a:t>min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(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kfinal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+ spec, 1.0), 1.0);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}</a:t>
            </a:r>
            <a:endParaRPr lang="en-US" altLang="zh-TW" b="1" dirty="0" smtClean="0">
              <a:latin typeface="Courier New" pitchFamily="49" charset="0"/>
              <a:ea typeface="新細明體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60232" y="1268760"/>
            <a:ext cx="216024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Gooch.frag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5496" y="188640"/>
            <a:ext cx="50405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5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6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7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8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9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10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11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12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13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14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15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16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17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18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19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20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21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22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23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 smtClean="0"/>
              <a:t>OpenGL Shading Language API </a:t>
            </a:r>
            <a:r>
              <a:rPr lang="en-US" altLang="zh-TW" sz="3200" dirty="0" smtClean="0"/>
              <a:t>(3)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Binding variables</a:t>
            </a:r>
          </a:p>
          <a:p>
            <a:pPr lvl="1"/>
            <a:r>
              <a:rPr lang="en-US" altLang="zh-TW" b="1" dirty="0" smtClean="0"/>
              <a:t>(Vertex) Attributes</a:t>
            </a:r>
          </a:p>
          <a:p>
            <a:pPr lvl="2"/>
            <a:r>
              <a:rPr lang="en-US" altLang="zh-TW" b="1" dirty="0" err="1" smtClean="0"/>
              <a:t>glBindAttribLocation</a:t>
            </a:r>
            <a:endParaRPr lang="en-US" altLang="zh-TW" b="1" dirty="0" smtClean="0"/>
          </a:p>
          <a:p>
            <a:pPr lvl="2"/>
            <a:r>
              <a:rPr lang="en-US" altLang="zh-TW" b="1" dirty="0" err="1" smtClean="0"/>
              <a:t>glVertexAttrib</a:t>
            </a:r>
            <a:r>
              <a:rPr lang="en-US" altLang="zh-TW" b="1" i="1" dirty="0" err="1" smtClean="0">
                <a:solidFill>
                  <a:srgbClr val="0070C0"/>
                </a:solidFill>
              </a:rPr>
              <a:t>NT</a:t>
            </a:r>
            <a:endParaRPr lang="en-US" altLang="zh-TW" b="1" i="1" dirty="0" smtClean="0">
              <a:solidFill>
                <a:srgbClr val="0070C0"/>
              </a:solidFill>
            </a:endParaRPr>
          </a:p>
          <a:p>
            <a:pPr lvl="2"/>
            <a:r>
              <a:rPr lang="en-US" altLang="zh-TW" b="1" dirty="0" err="1" smtClean="0"/>
              <a:t>glVertexAttribPointer</a:t>
            </a:r>
            <a:endParaRPr lang="en-US" altLang="zh-TW" b="1" dirty="0" smtClean="0"/>
          </a:p>
          <a:p>
            <a:pPr lvl="2"/>
            <a:r>
              <a:rPr lang="en-US" altLang="zh-TW" b="1" dirty="0" err="1" smtClean="0"/>
              <a:t>glEnableVertexAttribArray</a:t>
            </a:r>
            <a:endParaRPr lang="en-US" altLang="zh-TW" b="1" dirty="0" smtClean="0"/>
          </a:p>
          <a:p>
            <a:pPr lvl="2"/>
            <a:r>
              <a:rPr lang="en-US" altLang="zh-TW" b="1" dirty="0" err="1" smtClean="0"/>
              <a:t>glGetAttribLocation</a:t>
            </a:r>
            <a:endParaRPr lang="en-US" altLang="zh-TW" b="1" dirty="0" smtClean="0"/>
          </a:p>
          <a:p>
            <a:pPr lvl="1"/>
            <a:r>
              <a:rPr lang="en-US" altLang="zh-TW" b="1" dirty="0" smtClean="0"/>
              <a:t>Uniforms</a:t>
            </a:r>
          </a:p>
          <a:p>
            <a:pPr lvl="2"/>
            <a:r>
              <a:rPr lang="en-US" altLang="zh-TW" b="1" dirty="0" err="1" smtClean="0"/>
              <a:t>glGetUniformLocation</a:t>
            </a:r>
            <a:endParaRPr lang="en-US" altLang="zh-TW" b="1" dirty="0" smtClean="0"/>
          </a:p>
          <a:p>
            <a:pPr lvl="2"/>
            <a:r>
              <a:rPr lang="en-US" altLang="zh-TW" b="1" dirty="0" err="1" smtClean="0"/>
              <a:t>glUniform</a:t>
            </a:r>
            <a:r>
              <a:rPr lang="en-US" altLang="zh-TW" b="1" i="1" dirty="0" err="1" smtClean="0">
                <a:solidFill>
                  <a:srgbClr val="0070C0"/>
                </a:solidFill>
              </a:rPr>
              <a:t>NT</a:t>
            </a:r>
            <a:endParaRPr lang="en-US" altLang="zh-TW" b="1" i="1" dirty="0" smtClean="0">
              <a:solidFill>
                <a:srgbClr val="0070C0"/>
              </a:solidFill>
            </a:endParaRPr>
          </a:p>
          <a:p>
            <a:pPr lvl="2"/>
            <a:r>
              <a:rPr lang="en-US" altLang="zh-TW" b="1" dirty="0" err="1" smtClean="0"/>
              <a:t>glUniformMatrix</a:t>
            </a:r>
            <a:r>
              <a:rPr lang="en-US" altLang="zh-TW" b="1" i="1" dirty="0" err="1" smtClean="0">
                <a:solidFill>
                  <a:srgbClr val="0070C0"/>
                </a:solidFill>
              </a:rPr>
              <a:t>NT</a:t>
            </a:r>
            <a:endParaRPr lang="en-US" altLang="zh-TW" b="1" i="1" dirty="0" smtClean="0">
              <a:solidFill>
                <a:srgbClr val="0070C0"/>
              </a:solidFill>
            </a:endParaRPr>
          </a:p>
          <a:p>
            <a:pPr lvl="2"/>
            <a:endParaRPr lang="en-US" altLang="zh-TW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/>
              <a:t>Programmable Shader Pipeline</a:t>
            </a:r>
            <a:endParaRPr lang="en-US" altLang="zh-TW" sz="3600" dirty="0"/>
          </a:p>
        </p:txBody>
      </p:sp>
      <p:cxnSp>
        <p:nvCxnSpPr>
          <p:cNvPr id="656456" name="AutoShape 72"/>
          <p:cNvCxnSpPr>
            <a:cxnSpLocks noChangeShapeType="1"/>
            <a:stCxn id="656466" idx="3"/>
            <a:endCxn id="656465" idx="1"/>
          </p:cNvCxnSpPr>
          <p:nvPr/>
        </p:nvCxnSpPr>
        <p:spPr bwMode="auto">
          <a:xfrm flipH="1">
            <a:off x="4631630" y="2962077"/>
            <a:ext cx="3240087" cy="1439863"/>
          </a:xfrm>
          <a:prstGeom prst="bentConnector5">
            <a:avLst>
              <a:gd name="adj1" fmla="val -7055"/>
              <a:gd name="adj2" fmla="val 50000"/>
              <a:gd name="adj3" fmla="val 107055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</p:cxnSp>
      <p:sp>
        <p:nvSpPr>
          <p:cNvPr id="656457" name="AutoShape 73"/>
          <p:cNvSpPr>
            <a:spLocks noChangeArrowheads="1"/>
          </p:cNvSpPr>
          <p:nvPr/>
        </p:nvSpPr>
        <p:spPr bwMode="auto">
          <a:xfrm>
            <a:off x="2469455" y="2732163"/>
            <a:ext cx="1068387" cy="486816"/>
          </a:xfrm>
          <a:prstGeom prst="rightArrow">
            <a:avLst>
              <a:gd name="adj1" fmla="val 50000"/>
              <a:gd name="adj2" fmla="val 68394"/>
            </a:avLst>
          </a:prstGeom>
          <a:solidFill>
            <a:srgbClr val="00FF00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n-GB" sz="1400" b="1">
                <a:latin typeface="Arial Narrow" pitchFamily="34" charset="0"/>
              </a:rPr>
              <a:t>Vertices</a:t>
            </a:r>
            <a:endParaRPr lang="en-US" altLang="zh-TW" sz="1400" b="1">
              <a:latin typeface="Arial Narrow" pitchFamily="34" charset="0"/>
              <a:ea typeface="新細明體" charset="-120"/>
            </a:endParaRPr>
          </a:p>
        </p:txBody>
      </p:sp>
      <p:sp>
        <p:nvSpPr>
          <p:cNvPr id="656458" name="AutoShape 74"/>
          <p:cNvSpPr>
            <a:spLocks noChangeArrowheads="1"/>
          </p:cNvSpPr>
          <p:nvPr/>
        </p:nvSpPr>
        <p:spPr bwMode="auto">
          <a:xfrm>
            <a:off x="1750317" y="3356992"/>
            <a:ext cx="358775" cy="440769"/>
          </a:xfrm>
          <a:prstGeom prst="upDownArrow">
            <a:avLst>
              <a:gd name="adj1" fmla="val 50000"/>
              <a:gd name="adj2" fmla="val 20088"/>
            </a:avLst>
          </a:prstGeom>
          <a:solidFill>
            <a:srgbClr val="00FF00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zh-TW" altLang="en-US"/>
          </a:p>
        </p:txBody>
      </p:sp>
      <p:sp>
        <p:nvSpPr>
          <p:cNvPr id="656459" name="AutoShape 75"/>
          <p:cNvSpPr>
            <a:spLocks noChangeArrowheads="1"/>
          </p:cNvSpPr>
          <p:nvPr/>
        </p:nvSpPr>
        <p:spPr bwMode="auto">
          <a:xfrm>
            <a:off x="4630042" y="2595245"/>
            <a:ext cx="360363" cy="7336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zh-TW" altLang="en-US"/>
          </a:p>
        </p:txBody>
      </p:sp>
      <p:sp>
        <p:nvSpPr>
          <p:cNvPr id="656460" name="AutoShape 76"/>
          <p:cNvSpPr>
            <a:spLocks noChangeArrowheads="1"/>
          </p:cNvSpPr>
          <p:nvPr/>
        </p:nvSpPr>
        <p:spPr bwMode="auto">
          <a:xfrm>
            <a:off x="6069905" y="2595245"/>
            <a:ext cx="360362" cy="7336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zh-TW" altLang="en-US"/>
          </a:p>
        </p:txBody>
      </p:sp>
      <p:sp>
        <p:nvSpPr>
          <p:cNvPr id="656461" name="AutoShape 77"/>
          <p:cNvSpPr>
            <a:spLocks noChangeArrowheads="1"/>
          </p:cNvSpPr>
          <p:nvPr/>
        </p:nvSpPr>
        <p:spPr bwMode="auto">
          <a:xfrm>
            <a:off x="3188592" y="5474970"/>
            <a:ext cx="360363" cy="7336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zh-TW" altLang="en-US"/>
          </a:p>
        </p:txBody>
      </p:sp>
      <p:sp>
        <p:nvSpPr>
          <p:cNvPr id="656462" name="AutoShape 78"/>
          <p:cNvSpPr>
            <a:spLocks noChangeArrowheads="1"/>
          </p:cNvSpPr>
          <p:nvPr/>
        </p:nvSpPr>
        <p:spPr bwMode="auto">
          <a:xfrm>
            <a:off x="4628455" y="5474970"/>
            <a:ext cx="360362" cy="7336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zh-TW" altLang="en-US"/>
          </a:p>
        </p:txBody>
      </p:sp>
      <p:sp>
        <p:nvSpPr>
          <p:cNvPr id="656463" name="AutoShape 79"/>
          <p:cNvSpPr>
            <a:spLocks noChangeArrowheads="1"/>
          </p:cNvSpPr>
          <p:nvPr/>
        </p:nvSpPr>
        <p:spPr bwMode="auto">
          <a:xfrm>
            <a:off x="6069905" y="5474970"/>
            <a:ext cx="360362" cy="7336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zh-TW" altLang="en-US"/>
          </a:p>
        </p:txBody>
      </p:sp>
      <p:sp>
        <p:nvSpPr>
          <p:cNvPr id="656464" name="AutoShape 80"/>
          <p:cNvSpPr>
            <a:spLocks noChangeArrowheads="1"/>
          </p:cNvSpPr>
          <p:nvPr/>
        </p:nvSpPr>
        <p:spPr bwMode="auto">
          <a:xfrm>
            <a:off x="6069905" y="4033520"/>
            <a:ext cx="360362" cy="7336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zh-TW" altLang="en-US"/>
          </a:p>
        </p:txBody>
      </p:sp>
      <p:sp>
        <p:nvSpPr>
          <p:cNvPr id="656465" name="AutoShape 81"/>
          <p:cNvSpPr>
            <a:spLocks noChangeArrowheads="1"/>
          </p:cNvSpPr>
          <p:nvPr/>
        </p:nvSpPr>
        <p:spPr bwMode="auto">
          <a:xfrm>
            <a:off x="4631630" y="4035108"/>
            <a:ext cx="360362" cy="7336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zh-TW" altLang="en-US"/>
          </a:p>
        </p:txBody>
      </p:sp>
      <p:sp>
        <p:nvSpPr>
          <p:cNvPr id="656466" name="AutoShape 82"/>
          <p:cNvSpPr>
            <a:spLocks noChangeArrowheads="1"/>
          </p:cNvSpPr>
          <p:nvPr/>
        </p:nvSpPr>
        <p:spPr bwMode="auto">
          <a:xfrm>
            <a:off x="7511355" y="2595245"/>
            <a:ext cx="360362" cy="7336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zh-TW" altLang="en-US"/>
          </a:p>
        </p:txBody>
      </p:sp>
      <p:sp>
        <p:nvSpPr>
          <p:cNvPr id="656467" name="AutoShape 83"/>
          <p:cNvSpPr>
            <a:spLocks noChangeArrowheads="1"/>
          </p:cNvSpPr>
          <p:nvPr/>
        </p:nvSpPr>
        <p:spPr bwMode="auto">
          <a:xfrm>
            <a:off x="5350767" y="2114232"/>
            <a:ext cx="358775" cy="433626"/>
          </a:xfrm>
          <a:prstGeom prst="downArrow">
            <a:avLst>
              <a:gd name="adj1" fmla="val 50000"/>
              <a:gd name="adj2" fmla="val 37611"/>
            </a:avLst>
          </a:prstGeom>
          <a:solidFill>
            <a:srgbClr val="00FF00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zh-TW" altLang="en-US"/>
          </a:p>
        </p:txBody>
      </p:sp>
      <p:sp>
        <p:nvSpPr>
          <p:cNvPr id="656470" name="Rectangle 86"/>
          <p:cNvSpPr>
            <a:spLocks noChangeArrowheads="1"/>
          </p:cNvSpPr>
          <p:nvPr/>
        </p:nvSpPr>
        <p:spPr bwMode="auto">
          <a:xfrm>
            <a:off x="1836546" y="2168604"/>
            <a:ext cx="184731" cy="369332"/>
          </a:xfrm>
          <a:prstGeom prst="rect">
            <a:avLst/>
          </a:prstGeom>
          <a:solidFill>
            <a:srgbClr val="00FF00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zh-TW" altLang="en-US"/>
          </a:p>
        </p:txBody>
      </p:sp>
      <p:sp>
        <p:nvSpPr>
          <p:cNvPr id="656471" name="AutoShape 87"/>
          <p:cNvSpPr>
            <a:spLocks noChangeArrowheads="1"/>
          </p:cNvSpPr>
          <p:nvPr/>
        </p:nvSpPr>
        <p:spPr bwMode="auto">
          <a:xfrm>
            <a:off x="1029592" y="2593658"/>
            <a:ext cx="360363" cy="7336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zh-TW" altLang="en-US"/>
          </a:p>
        </p:txBody>
      </p:sp>
      <p:sp>
        <p:nvSpPr>
          <p:cNvPr id="656472" name="Rectangle 88"/>
          <p:cNvSpPr>
            <a:spLocks noChangeArrowheads="1"/>
          </p:cNvSpPr>
          <p:nvPr/>
        </p:nvSpPr>
        <p:spPr bwMode="auto">
          <a:xfrm>
            <a:off x="7870130" y="5480645"/>
            <a:ext cx="1022350" cy="730250"/>
          </a:xfrm>
          <a:prstGeom prst="rect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</a:pPr>
            <a:r>
              <a:rPr lang="en-GB" sz="1400" b="1" dirty="0">
                <a:solidFill>
                  <a:schemeClr val="bg1"/>
                </a:solidFill>
                <a:latin typeface="Arial Narrow" pitchFamily="34" charset="0"/>
              </a:rPr>
              <a:t>Frame Buffer</a:t>
            </a:r>
            <a:endParaRPr lang="en-US" altLang="zh-TW" sz="1400" b="1" dirty="0">
              <a:solidFill>
                <a:schemeClr val="bg1"/>
              </a:solidFill>
              <a:latin typeface="Arial Narrow" pitchFamily="34" charset="0"/>
              <a:ea typeface="新細明體" charset="-120"/>
            </a:endParaRPr>
          </a:p>
        </p:txBody>
      </p:sp>
      <p:sp>
        <p:nvSpPr>
          <p:cNvPr id="656473" name="AutoShape 89"/>
          <p:cNvSpPr>
            <a:spLocks noChangeArrowheads="1"/>
          </p:cNvSpPr>
          <p:nvPr/>
        </p:nvSpPr>
        <p:spPr bwMode="auto">
          <a:xfrm>
            <a:off x="7509767" y="5519420"/>
            <a:ext cx="360363" cy="7336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zh-TW" altLang="en-US"/>
          </a:p>
        </p:txBody>
      </p:sp>
      <p:cxnSp>
        <p:nvCxnSpPr>
          <p:cNvPr id="656475" name="AutoShape 91"/>
          <p:cNvCxnSpPr>
            <a:cxnSpLocks noChangeShapeType="1"/>
            <a:stCxn id="656464" idx="3"/>
            <a:endCxn id="656476" idx="1"/>
          </p:cNvCxnSpPr>
          <p:nvPr/>
        </p:nvCxnSpPr>
        <p:spPr bwMode="auto">
          <a:xfrm flipH="1">
            <a:off x="1750317" y="4400352"/>
            <a:ext cx="4679950" cy="1446213"/>
          </a:xfrm>
          <a:prstGeom prst="bentConnector5">
            <a:avLst>
              <a:gd name="adj1" fmla="val -4885"/>
              <a:gd name="adj2" fmla="val 50000"/>
              <a:gd name="adj3" fmla="val 104885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</p:cxnSp>
      <p:sp>
        <p:nvSpPr>
          <p:cNvPr id="656476" name="AutoShape 92"/>
          <p:cNvSpPr>
            <a:spLocks noChangeArrowheads="1"/>
          </p:cNvSpPr>
          <p:nvPr/>
        </p:nvSpPr>
        <p:spPr bwMode="auto">
          <a:xfrm>
            <a:off x="1750317" y="5479733"/>
            <a:ext cx="360363" cy="7336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zh-TW" altLang="en-US"/>
          </a:p>
        </p:txBody>
      </p:sp>
      <p:sp>
        <p:nvSpPr>
          <p:cNvPr id="38" name="Rectangle 34"/>
          <p:cNvSpPr>
            <a:spLocks noChangeArrowheads="1"/>
          </p:cNvSpPr>
          <p:nvPr/>
        </p:nvSpPr>
        <p:spPr bwMode="auto">
          <a:xfrm>
            <a:off x="1839218" y="2006462"/>
            <a:ext cx="3812902" cy="243143"/>
          </a:xfrm>
          <a:prstGeom prst="rect">
            <a:avLst/>
          </a:prstGeom>
          <a:solidFill>
            <a:srgbClr val="00FF00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n-GB" sz="1400" b="1" dirty="0">
                <a:latin typeface="Arial Narrow" pitchFamily="34" charset="0"/>
              </a:rPr>
              <a:t>Triangles/Lines/Points</a:t>
            </a:r>
            <a:endParaRPr lang="en-US" altLang="zh-TW" sz="1400" b="1" dirty="0">
              <a:latin typeface="Arial Narrow" pitchFamily="34" charset="0"/>
              <a:ea typeface="新細明體" charset="-120"/>
            </a:endParaRPr>
          </a:p>
        </p:txBody>
      </p:sp>
      <p:sp>
        <p:nvSpPr>
          <p:cNvPr id="656446" name="AutoShape 62"/>
          <p:cNvSpPr>
            <a:spLocks noChangeArrowheads="1"/>
          </p:cNvSpPr>
          <p:nvPr/>
        </p:nvSpPr>
        <p:spPr bwMode="auto">
          <a:xfrm>
            <a:off x="489842" y="1700808"/>
            <a:ext cx="539750" cy="30607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API</a:t>
            </a:r>
            <a:endParaRPr lang="en-US" altLang="zh-TW" sz="1400" b="1">
              <a:solidFill>
                <a:schemeClr val="bg1"/>
              </a:solidFill>
              <a:latin typeface="Arial Narrow" pitchFamily="34" charset="0"/>
              <a:ea typeface="新細明體" charset="-120"/>
            </a:endParaRPr>
          </a:p>
        </p:txBody>
      </p:sp>
      <p:sp>
        <p:nvSpPr>
          <p:cNvPr id="656447" name="AutoShape 63"/>
          <p:cNvSpPr>
            <a:spLocks noChangeArrowheads="1"/>
          </p:cNvSpPr>
          <p:nvPr/>
        </p:nvSpPr>
        <p:spPr bwMode="auto">
          <a:xfrm>
            <a:off x="3550542" y="2600920"/>
            <a:ext cx="1079500" cy="72072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Vertex</a:t>
            </a:r>
          </a:p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Shader</a:t>
            </a:r>
            <a:endParaRPr lang="en-US" altLang="zh-TW" sz="1400" b="1">
              <a:solidFill>
                <a:schemeClr val="bg1"/>
              </a:solidFill>
              <a:latin typeface="Arial Narrow" pitchFamily="34" charset="0"/>
              <a:ea typeface="新細明體" charset="-120"/>
            </a:endParaRPr>
          </a:p>
        </p:txBody>
      </p:sp>
      <p:sp>
        <p:nvSpPr>
          <p:cNvPr id="656448" name="AutoShape 64"/>
          <p:cNvSpPr>
            <a:spLocks noChangeArrowheads="1"/>
          </p:cNvSpPr>
          <p:nvPr/>
        </p:nvSpPr>
        <p:spPr bwMode="auto">
          <a:xfrm>
            <a:off x="6430267" y="2600920"/>
            <a:ext cx="1079500" cy="72072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</a:pPr>
            <a:r>
              <a:rPr lang="en-GB" sz="1400" b="1" dirty="0" err="1">
                <a:solidFill>
                  <a:schemeClr val="bg1"/>
                </a:solidFill>
                <a:latin typeface="Arial Narrow" pitchFamily="34" charset="0"/>
              </a:rPr>
              <a:t>Rasterizer</a:t>
            </a:r>
            <a:endParaRPr lang="en-US" altLang="zh-TW" sz="1400" b="1" dirty="0">
              <a:solidFill>
                <a:schemeClr val="bg1"/>
              </a:solidFill>
              <a:latin typeface="Arial Narrow" pitchFamily="34" charset="0"/>
              <a:ea typeface="新細明體" charset="-120"/>
            </a:endParaRPr>
          </a:p>
        </p:txBody>
      </p:sp>
      <p:sp>
        <p:nvSpPr>
          <p:cNvPr id="656449" name="AutoShape 65"/>
          <p:cNvSpPr>
            <a:spLocks noChangeArrowheads="1"/>
          </p:cNvSpPr>
          <p:nvPr/>
        </p:nvSpPr>
        <p:spPr bwMode="auto">
          <a:xfrm>
            <a:off x="4990405" y="2600920"/>
            <a:ext cx="1079500" cy="72072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Primitive</a:t>
            </a:r>
          </a:p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Assembly</a:t>
            </a:r>
            <a:endParaRPr lang="en-US" altLang="zh-TW" sz="1400" b="1">
              <a:solidFill>
                <a:schemeClr val="bg1"/>
              </a:solidFill>
              <a:latin typeface="Arial Narrow" pitchFamily="34" charset="0"/>
              <a:ea typeface="新細明體" charset="-120"/>
            </a:endParaRPr>
          </a:p>
        </p:txBody>
      </p:sp>
      <p:sp>
        <p:nvSpPr>
          <p:cNvPr id="656450" name="AutoShape 66"/>
          <p:cNvSpPr>
            <a:spLocks noChangeArrowheads="1"/>
          </p:cNvSpPr>
          <p:nvPr/>
        </p:nvSpPr>
        <p:spPr bwMode="auto">
          <a:xfrm>
            <a:off x="4990405" y="4040783"/>
            <a:ext cx="1079500" cy="72072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Fragment</a:t>
            </a:r>
          </a:p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Shader</a:t>
            </a:r>
            <a:endParaRPr lang="en-US" altLang="zh-TW" sz="1400" b="1">
              <a:solidFill>
                <a:schemeClr val="bg1"/>
              </a:solidFill>
              <a:latin typeface="Arial Narrow" pitchFamily="34" charset="0"/>
              <a:ea typeface="新細明體" charset="-120"/>
            </a:endParaRPr>
          </a:p>
        </p:txBody>
      </p:sp>
      <p:sp>
        <p:nvSpPr>
          <p:cNvPr id="656451" name="AutoShape 67"/>
          <p:cNvSpPr>
            <a:spLocks noChangeArrowheads="1"/>
          </p:cNvSpPr>
          <p:nvPr/>
        </p:nvSpPr>
        <p:spPr bwMode="auto">
          <a:xfrm>
            <a:off x="3548955" y="5480645"/>
            <a:ext cx="1079500" cy="72072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Depth</a:t>
            </a:r>
          </a:p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Stencil</a:t>
            </a:r>
            <a:endParaRPr lang="en-US" altLang="zh-TW" sz="1400" b="1">
              <a:solidFill>
                <a:schemeClr val="bg1"/>
              </a:solidFill>
              <a:latin typeface="Arial Narrow" pitchFamily="34" charset="0"/>
              <a:ea typeface="新細明體" charset="-120"/>
            </a:endParaRPr>
          </a:p>
        </p:txBody>
      </p:sp>
      <p:sp>
        <p:nvSpPr>
          <p:cNvPr id="656453" name="AutoShape 69"/>
          <p:cNvSpPr>
            <a:spLocks noChangeArrowheads="1"/>
          </p:cNvSpPr>
          <p:nvPr/>
        </p:nvSpPr>
        <p:spPr bwMode="auto">
          <a:xfrm>
            <a:off x="4990405" y="5480645"/>
            <a:ext cx="1079500" cy="719138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Color</a:t>
            </a:r>
          </a:p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Buffer</a:t>
            </a:r>
          </a:p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Blend</a:t>
            </a:r>
            <a:endParaRPr lang="en-US" altLang="zh-TW" sz="1400" b="1">
              <a:solidFill>
                <a:schemeClr val="bg1"/>
              </a:solidFill>
              <a:latin typeface="Arial Narrow" pitchFamily="34" charset="0"/>
              <a:ea typeface="新細明體" charset="-120"/>
            </a:endParaRPr>
          </a:p>
        </p:txBody>
      </p:sp>
      <p:sp>
        <p:nvSpPr>
          <p:cNvPr id="656454" name="AutoShape 70"/>
          <p:cNvSpPr>
            <a:spLocks noChangeArrowheads="1"/>
          </p:cNvSpPr>
          <p:nvPr/>
        </p:nvSpPr>
        <p:spPr bwMode="auto">
          <a:xfrm>
            <a:off x="1389955" y="3860403"/>
            <a:ext cx="1079500" cy="72072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Vertex</a:t>
            </a:r>
          </a:p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Buffer</a:t>
            </a:r>
          </a:p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Objects</a:t>
            </a:r>
            <a:endParaRPr lang="en-US" altLang="zh-TW" sz="1400" b="1">
              <a:solidFill>
                <a:schemeClr val="bg1"/>
              </a:solidFill>
              <a:latin typeface="Arial Narrow" pitchFamily="34" charset="0"/>
              <a:ea typeface="新細明體" charset="-120"/>
            </a:endParaRPr>
          </a:p>
        </p:txBody>
      </p:sp>
      <p:sp>
        <p:nvSpPr>
          <p:cNvPr id="656469" name="AutoShape 85"/>
          <p:cNvSpPr>
            <a:spLocks noChangeArrowheads="1"/>
          </p:cNvSpPr>
          <p:nvPr/>
        </p:nvSpPr>
        <p:spPr bwMode="auto">
          <a:xfrm>
            <a:off x="1389955" y="2600920"/>
            <a:ext cx="1079500" cy="72072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Primitive</a:t>
            </a:r>
          </a:p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Processing</a:t>
            </a:r>
            <a:endParaRPr lang="en-US" altLang="zh-TW" sz="1400" b="1">
              <a:solidFill>
                <a:schemeClr val="bg1"/>
              </a:solidFill>
              <a:latin typeface="Arial Narrow" pitchFamily="34" charset="0"/>
              <a:ea typeface="新細明體" charset="-120"/>
            </a:endParaRPr>
          </a:p>
        </p:txBody>
      </p:sp>
      <p:sp>
        <p:nvSpPr>
          <p:cNvPr id="656474" name="AutoShape 90"/>
          <p:cNvSpPr>
            <a:spLocks noChangeArrowheads="1"/>
          </p:cNvSpPr>
          <p:nvPr/>
        </p:nvSpPr>
        <p:spPr bwMode="auto">
          <a:xfrm>
            <a:off x="2110680" y="5486995"/>
            <a:ext cx="1079500" cy="72072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Alpha</a:t>
            </a:r>
          </a:p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Test</a:t>
            </a:r>
            <a:endParaRPr lang="en-US" altLang="zh-TW" sz="1400" b="1">
              <a:solidFill>
                <a:schemeClr val="bg1"/>
              </a:solidFill>
              <a:latin typeface="Arial Narrow" pitchFamily="34" charset="0"/>
              <a:ea typeface="新細明體" charset="-120"/>
            </a:endParaRPr>
          </a:p>
        </p:txBody>
      </p:sp>
      <p:sp>
        <p:nvSpPr>
          <p:cNvPr id="656452" name="AutoShape 68"/>
          <p:cNvSpPr>
            <a:spLocks noChangeArrowheads="1"/>
          </p:cNvSpPr>
          <p:nvPr/>
        </p:nvSpPr>
        <p:spPr bwMode="auto">
          <a:xfrm>
            <a:off x="6430267" y="5480645"/>
            <a:ext cx="1079500" cy="719138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Dither</a:t>
            </a:r>
            <a:endParaRPr lang="en-US" altLang="zh-TW" sz="1400" b="1">
              <a:solidFill>
                <a:schemeClr val="bg1"/>
              </a:solidFill>
              <a:latin typeface="Arial Narrow" pitchFamily="34" charset="0"/>
              <a:ea typeface="新細明體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412122" y="1484784"/>
            <a:ext cx="8456161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varying vec3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lightDir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,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viewDir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attribute vec3 Tangent,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Binormal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uniform vec3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LightPosition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void 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main(void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 {</a:t>
            </a:r>
            <a:endParaRPr lang="en-US" altLang="zh-TW" b="1" dirty="0" smtClean="0">
              <a:latin typeface="Courier New" pitchFamily="49" charset="0"/>
              <a:ea typeface="新細明體" charset="-120"/>
            </a:endParaRP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vec3 b, n, t, pos,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lightVec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, r, v;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gl_Position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=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gl_ModelViewProjectionMatrix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*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gl_Vertex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gl_TexCoord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[0] = gl_MultiTexCoord0;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t 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= normalize(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gl_NormalMatrix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* Tangent);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b = normalize(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gl_NormalMatrix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*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Binormal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n = normalize(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gl_NormalMatrix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*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gl_Normal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v.x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= dot(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LightPosition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, t);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v.y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dot(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LightPosition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, b);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v.z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dot(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LightPosition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, n);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lightDir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normalize(v);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pos = vec3(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gl_ModelViewMatrix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*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gl_Vertex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v.x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dot(pos, t);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v.y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dot(pos, b);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v.z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dot(pos, n);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viewDir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normalize(v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); }</a:t>
            </a:r>
            <a:endParaRPr lang="en-US" altLang="zh-TW" b="1" dirty="0" smtClean="0">
              <a:latin typeface="Courier New" pitchFamily="49" charset="0"/>
              <a:ea typeface="新細明體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Bump Mapping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732240" y="4869160"/>
            <a:ext cx="216024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Bumpmap.vert</a:t>
            </a: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88640"/>
            <a:ext cx="3032267" cy="246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107504" y="1530072"/>
            <a:ext cx="5040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5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6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7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8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9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10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11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12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13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14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15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16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17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18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592650" y="555059"/>
            <a:ext cx="8731878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uniform sampler2D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NormalMap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uniform float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DiffuseFactor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,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SpecularFactor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uniform vec3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BaseColor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  <a:endParaRPr lang="en-US" altLang="zh-TW" b="1" dirty="0" smtClean="0">
              <a:latin typeface="Courier New" pitchFamily="49" charset="0"/>
              <a:ea typeface="新細明體" charset="-120"/>
            </a:endParaRP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varying vec3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lightDir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,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viewDir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void 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main (void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 {</a:t>
            </a:r>
            <a:endParaRPr lang="en-US" altLang="zh-TW" b="1" dirty="0" smtClean="0">
              <a:latin typeface="Courier New" pitchFamily="49" charset="0"/>
              <a:ea typeface="新細明體" charset="-120"/>
            </a:endParaRP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vec3 norm, r, color;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float intensity, spec, d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  <a:endParaRPr lang="en-US" altLang="zh-TW" b="1" dirty="0" smtClean="0">
              <a:latin typeface="Courier New" pitchFamily="49" charset="0"/>
              <a:ea typeface="新細明體" charset="-120"/>
            </a:endParaRP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norm = vec3(texture2D(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NormalMap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, vec2(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gl_TexCoord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[0])));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norm = (norm 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- 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0.5) * 2.0;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norm.y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-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norm.y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intensity = max(dot(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lightDir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, norm), 0.0) *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DiffuseFactor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  <a:endParaRPr lang="en-US" altLang="zh-TW" b="1" dirty="0" smtClean="0">
              <a:latin typeface="Courier New" pitchFamily="49" charset="0"/>
              <a:ea typeface="新細明體" charset="-120"/>
            </a:endParaRP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// Compute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specular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reflection component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d = 2.0 * dot(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lightDir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, norm);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r = d * norm;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r =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lightDir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- 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r;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spec =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pow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(max(dot(r,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viewDir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), 0.0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),6.0)*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SpecularFactor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intensity += min(spec, 1.0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);</a:t>
            </a:r>
            <a:endParaRPr lang="en-US" altLang="zh-TW" b="1" dirty="0" smtClean="0">
              <a:latin typeface="Courier New" pitchFamily="49" charset="0"/>
              <a:ea typeface="新細明體" charset="-120"/>
            </a:endParaRP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 // Compute color value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color = clamp(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BaseColor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* intensity, 0.0, 1.0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); </a:t>
            </a:r>
            <a:endParaRPr lang="en-US" altLang="zh-TW" b="1" dirty="0" smtClean="0">
              <a:latin typeface="Courier New" pitchFamily="49" charset="0"/>
              <a:ea typeface="新細明體" charset="-120"/>
            </a:endParaRP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// Write out final fragment color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gl_FragColor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vec4(color, 1.0);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}</a:t>
            </a:r>
            <a:endParaRPr lang="en-US" altLang="zh-TW" b="1" dirty="0" smtClean="0">
              <a:latin typeface="Courier New" pitchFamily="49" charset="0"/>
              <a:ea typeface="新細明體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60232" y="404664"/>
            <a:ext cx="216024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Bumpmap.frag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69564" y="566420"/>
            <a:ext cx="5040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5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6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7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8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9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10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11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12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13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14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15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16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17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18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19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20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21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Inferno Effect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755576" y="2643877"/>
            <a:ext cx="216024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Inferno.vert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53801" y="3075925"/>
            <a:ext cx="869019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TW" b="1" dirty="0" smtClean="0">
              <a:latin typeface="Courier New" pitchFamily="49" charset="0"/>
              <a:ea typeface="新細明體" charset="-120"/>
            </a:endParaRP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varying vec3 Position;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uniform float Scale;</a:t>
            </a:r>
          </a:p>
          <a:p>
            <a:endParaRPr lang="en-US" altLang="zh-TW" b="1" dirty="0" smtClean="0">
              <a:latin typeface="Courier New" pitchFamily="49" charset="0"/>
              <a:ea typeface="新細明體" charset="-120"/>
            </a:endParaRP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void main(void)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{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	Position = vec3(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gl_Vertex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 * Scale;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	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gl_Position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gl_ModelViewProjectionMatrix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*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gl_Vertex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}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07504" y="3343046"/>
            <a:ext cx="504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5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6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7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8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692696"/>
            <a:ext cx="4032448" cy="32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043608" y="1086991"/>
            <a:ext cx="790472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varying vec3 Position;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uniform float Offset;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uniform vec3 FireColor1, FireColor2;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uniform float Extent;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uniform sampler3D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sampler3d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void main (void)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{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vec4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noisevec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texture3D(sampler3d, Position);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noisevec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texture3D(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   sampler3d,Position+noisevec+vec3(0,Offset,0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float intensity = 0.75*dot(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noisevec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, vec4(1.0));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intensity = 1.95 * abs(2.0 * intensity - 0.35);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intensity = clamp(intensity, 0.0, 1.0);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float alpha =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fract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((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Position.y+Extent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)*0.65);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vec3 color = mix(FireColor1, FireColor2, intensity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)*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   (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1.0 - alpha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)*2.0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gl_FragColor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vec4(color, 1.0f);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}</a:t>
            </a:r>
            <a:endParaRPr lang="en-US" altLang="zh-TW" b="1" dirty="0" smtClean="0">
              <a:latin typeface="Courier New" pitchFamily="49" charset="0"/>
              <a:ea typeface="新細明體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616" y="404664"/>
            <a:ext cx="216024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Inferno.frag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Wobble Effect</a:t>
            </a: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l="22614" t="8395" r="18967" b="15065"/>
          <a:stretch>
            <a:fillRect/>
          </a:stretch>
        </p:blipFill>
        <p:spPr bwMode="auto">
          <a:xfrm>
            <a:off x="6372200" y="260648"/>
            <a:ext cx="223224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453801" y="1844824"/>
            <a:ext cx="886973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varying float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LightIntensity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uniform vec3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LightPosition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const float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specularContribution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0.1;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const float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diffuseContribution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= 1.0 -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specularContribution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endParaRPr lang="en-US" altLang="zh-TW" b="1" dirty="0" smtClean="0">
              <a:latin typeface="Courier New" pitchFamily="49" charset="0"/>
              <a:ea typeface="新細明體" charset="-120"/>
            </a:endParaRP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void main(void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){</a:t>
            </a:r>
            <a:endParaRPr lang="en-US" altLang="zh-TW" b="1" dirty="0" smtClean="0">
              <a:latin typeface="Courier New" pitchFamily="49" charset="0"/>
              <a:ea typeface="新細明體" charset="-120"/>
            </a:endParaRP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vec3 vertex = vec3 (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gl_ModelViewMatrix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*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gl_Vertex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vec3 N = normalize(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gl_NormalMatrix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*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gl_Normal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vec3 L = normalize(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LightPosition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- vertex);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vec3 R = normalize(reflect(-L, N));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vec3 V = normalize(-vertex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);</a:t>
            </a:r>
            <a:endParaRPr lang="en-US" altLang="zh-TW" b="1" dirty="0" smtClean="0">
              <a:latin typeface="Courier New" pitchFamily="49" charset="0"/>
              <a:ea typeface="新細明體" charset="-120"/>
            </a:endParaRP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float spec      =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pow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(max(dot(R, V), 0.0), 16.0);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LightIntensity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=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diffuseContribution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* max(dot(L, N), 0.0)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                  +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specularContribution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* spec;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gl_TexCoord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[0]  = gl_MultiTexCoord0;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gl_Position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 =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ftransform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();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}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2863" y="1873970"/>
            <a:ext cx="504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5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6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7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8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9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10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11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12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13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14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15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16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17</a:t>
            </a:r>
          </a:p>
        </p:txBody>
      </p:sp>
      <p:sp>
        <p:nvSpPr>
          <p:cNvPr id="9" name="矩形 8"/>
          <p:cNvSpPr/>
          <p:nvPr/>
        </p:nvSpPr>
        <p:spPr>
          <a:xfrm>
            <a:off x="3995936" y="1484784"/>
            <a:ext cx="216024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Wobble.vert</a:t>
            </a:r>
            <a:endParaRPr lang="zh-TW" alt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82784" y="688042"/>
            <a:ext cx="8869736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&lt;skipped&gt;</a:t>
            </a:r>
            <a:endParaRPr lang="en-US" altLang="zh-TW" b="1" dirty="0" smtClean="0">
              <a:latin typeface="Courier New" pitchFamily="49" charset="0"/>
              <a:ea typeface="新細明體" charset="-120"/>
            </a:endParaRP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varying float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LightIntensity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  <a:endParaRPr lang="en-US" altLang="zh-TW" b="1" dirty="0" smtClean="0">
              <a:latin typeface="Courier New" pitchFamily="49" charset="0"/>
              <a:ea typeface="新細明體" charset="-120"/>
            </a:endParaRP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uniform float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StartRad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uniform vec2  Freq;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uniform vec2  Amplitude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  <a:endParaRPr lang="en-US" altLang="zh-TW" b="1" dirty="0" smtClean="0">
              <a:latin typeface="Courier New" pitchFamily="49" charset="0"/>
              <a:ea typeface="新細明體" charset="-120"/>
            </a:endParaRP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uniform sampler2D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WobbleTex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  <a:endParaRPr lang="en-US" altLang="zh-TW" b="1" dirty="0" smtClean="0">
              <a:latin typeface="Courier New" pitchFamily="49" charset="0"/>
              <a:ea typeface="新細明體" charset="-120"/>
            </a:endParaRP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void main (void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 {</a:t>
            </a:r>
            <a:endParaRPr lang="en-US" altLang="zh-TW" b="1" dirty="0" smtClean="0">
              <a:latin typeface="Courier New" pitchFamily="49" charset="0"/>
              <a:ea typeface="新細明體" charset="-120"/>
            </a:endParaRP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float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rad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vec2 perturb;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vec4 color;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rad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=(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gl_TexCoord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[0].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s+gl_TexCoord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[0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].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t-1.0 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+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StartRad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)*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  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Freq.x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  <a:endParaRPr lang="en-US" altLang="zh-TW" b="1" dirty="0" smtClean="0">
              <a:latin typeface="Courier New" pitchFamily="49" charset="0"/>
              <a:ea typeface="新細明體" charset="-120"/>
            </a:endParaRP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&lt;skipped&gt;    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perturb.x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= (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rad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- (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rad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*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rad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*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rad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/ 6.0)) *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Amplitude.x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rad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= (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gl_TexCoord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[0].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s-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gl_TexCoord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[0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].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t+StartRad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)*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  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Freq.y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&lt;skipped&gt;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perturb.y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= (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rad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- (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rad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*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rad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*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rad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/ 6.0)) *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Amplitude.y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color 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= texture2D(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WobbleTex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, perturb +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gl_TexCoord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[0].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st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gl_FragColor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= vec4(color.rgb *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LightIntensity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,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color.a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}</a:t>
            </a:r>
            <a:endParaRPr lang="en-US" altLang="zh-TW" b="1" dirty="0" smtClean="0">
              <a:latin typeface="Courier New" pitchFamily="49" charset="0"/>
              <a:ea typeface="新細明體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28184" y="332656"/>
            <a:ext cx="216024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Wobble.frag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-36512" y="692696"/>
            <a:ext cx="5040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5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6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7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8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9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10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11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12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13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14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15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16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17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18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19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20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Particle Effect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24462" y="1508006"/>
            <a:ext cx="8828058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varying vec4 Color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  <a:endParaRPr lang="en-US" altLang="zh-TW" b="1" dirty="0" smtClean="0">
              <a:latin typeface="Courier New" pitchFamily="49" charset="0"/>
              <a:ea typeface="新細明體" charset="-120"/>
            </a:endParaRP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const float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maxy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1.85;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const float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rad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1.75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  <a:endParaRPr lang="en-US" altLang="zh-TW" b="1" dirty="0" smtClean="0">
              <a:latin typeface="Courier New" pitchFamily="49" charset="0"/>
              <a:ea typeface="新細明體" charset="-120"/>
            </a:endParaRP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void main(void)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{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	float t = time;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	t = 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mod(clamp(t 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-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gl_Color.a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, 0.0, 10000.0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), 1.0);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	vec4 vertex =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gl_Vertex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	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vertex.x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rad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*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gl_Color.y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*t*sin(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gl_Color.x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* 6.28);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	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vertex.z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rad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*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gl_Color.y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*t*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cos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(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gl_Color.x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* 6.28);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	float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miny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((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gl_Color.y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* t) &gt;  1.0) ? -5000.0 : -1.0;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	float h =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gl_Color.z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*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maxy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	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vertex.y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- (t - h) * (t - h) + h * h - 1.0;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	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vertex.y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clamp(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vertex.y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,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miny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, 100.0);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	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gl_Position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gl_ModelViewProjectionMatrix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* vertex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  <a:endParaRPr lang="en-US" altLang="zh-TW" b="1" dirty="0" smtClean="0">
              <a:latin typeface="Courier New" pitchFamily="49" charset="0"/>
              <a:ea typeface="新細明體" charset="-120"/>
            </a:endParaRP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	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Color 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= 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vec4(1.0, 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1.0 - h / </a:t>
            </a:r>
            <a:r>
              <a:rPr lang="en-US" altLang="zh-TW" b="1" dirty="0" err="1" smtClean="0">
                <a:latin typeface="Courier New" pitchFamily="49" charset="0"/>
                <a:ea typeface="新細明體" charset="-120"/>
              </a:rPr>
              <a:t>maxy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, 0.0, 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1.0 - t / 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1.75);</a:t>
            </a:r>
            <a:endParaRPr lang="en-US" altLang="zh-TW" b="1" dirty="0" smtClean="0">
              <a:latin typeface="Courier New" pitchFamily="49" charset="0"/>
              <a:ea typeface="新細明體" charset="-120"/>
            </a:endParaRP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}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0" y="1556792"/>
            <a:ext cx="504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5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6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7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8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9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10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11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12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13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14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15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16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17</a:t>
            </a:r>
          </a:p>
        </p:txBody>
      </p:sp>
      <p:sp>
        <p:nvSpPr>
          <p:cNvPr id="6" name="矩形 5"/>
          <p:cNvSpPr/>
          <p:nvPr/>
        </p:nvSpPr>
        <p:spPr>
          <a:xfrm>
            <a:off x="5868144" y="1556792"/>
            <a:ext cx="216024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Particle</a:t>
            </a:r>
            <a:r>
              <a:rPr lang="en-US" altLang="zh-TW" dirty="0" err="1" smtClean="0"/>
              <a:t>.vert</a:t>
            </a:r>
            <a:endParaRPr lang="zh-TW" alt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568" y="260648"/>
            <a:ext cx="216024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Particle.frag</a:t>
            </a:r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221693" y="688042"/>
            <a:ext cx="4422315" cy="1758980"/>
            <a:chOff x="-36512" y="688042"/>
            <a:chExt cx="4422315" cy="1758980"/>
          </a:xfrm>
        </p:grpSpPr>
        <p:sp>
          <p:nvSpPr>
            <p:cNvPr id="5" name="文字方塊 4"/>
            <p:cNvSpPr txBox="1"/>
            <p:nvPr/>
          </p:nvSpPr>
          <p:spPr>
            <a:xfrm>
              <a:off x="382784" y="688042"/>
              <a:ext cx="4003019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latin typeface="Courier New" pitchFamily="49" charset="0"/>
                  <a:ea typeface="新細明體" charset="-120"/>
                </a:rPr>
                <a:t>varying vec4 Color;</a:t>
              </a:r>
            </a:p>
            <a:p>
              <a:endParaRPr lang="en-US" altLang="zh-TW" b="1" dirty="0" smtClean="0">
                <a:latin typeface="Courier New" pitchFamily="49" charset="0"/>
                <a:ea typeface="新細明體" charset="-120"/>
              </a:endParaRPr>
            </a:p>
            <a:p>
              <a:r>
                <a:rPr lang="en-US" altLang="zh-TW" b="1" dirty="0" smtClean="0">
                  <a:latin typeface="Courier New" pitchFamily="49" charset="0"/>
                  <a:ea typeface="新細明體" charset="-120"/>
                </a:rPr>
                <a:t>void main (void)</a:t>
              </a:r>
            </a:p>
            <a:p>
              <a:r>
                <a:rPr lang="en-US" altLang="zh-TW" b="1" dirty="0" smtClean="0">
                  <a:latin typeface="Courier New" pitchFamily="49" charset="0"/>
                  <a:ea typeface="新細明體" charset="-120"/>
                </a:rPr>
                <a:t>{</a:t>
              </a:r>
            </a:p>
            <a:p>
              <a:r>
                <a:rPr lang="en-US" altLang="zh-TW" b="1" dirty="0" smtClean="0">
                  <a:latin typeface="Courier New" pitchFamily="49" charset="0"/>
                  <a:ea typeface="新細明體" charset="-120"/>
                </a:rPr>
                <a:t>	</a:t>
              </a:r>
              <a:r>
                <a:rPr lang="en-US" altLang="zh-TW" b="1" dirty="0" err="1" smtClean="0">
                  <a:latin typeface="Courier New" pitchFamily="49" charset="0"/>
                  <a:ea typeface="新細明體" charset="-120"/>
                </a:rPr>
                <a:t>gl_FragColor</a:t>
              </a:r>
              <a:r>
                <a:rPr lang="en-US" altLang="zh-TW" b="1" dirty="0" smtClean="0">
                  <a:latin typeface="Courier New" pitchFamily="49" charset="0"/>
                  <a:ea typeface="新細明體" charset="-120"/>
                </a:rPr>
                <a:t> = Color;</a:t>
              </a:r>
            </a:p>
            <a:p>
              <a:r>
                <a:rPr lang="en-US" altLang="zh-TW" b="1" dirty="0" smtClean="0">
                  <a:latin typeface="Courier New" pitchFamily="49" charset="0"/>
                  <a:ea typeface="新細明體" charset="-120"/>
                </a:rPr>
                <a:t>}</a:t>
              </a:r>
              <a:endParaRPr lang="en-US" altLang="zh-TW" b="1" dirty="0" smtClean="0">
                <a:latin typeface="Courier New" pitchFamily="49" charset="0"/>
                <a:ea typeface="新細明體" charset="-120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-36512" y="692696"/>
              <a:ext cx="50405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</a:p>
            <a:p>
              <a:r>
                <a:rPr lang="en-US" altLang="zh-TW" b="1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</a:p>
            <a:p>
              <a:r>
                <a:rPr lang="en-US" altLang="zh-TW" b="1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3</a:t>
              </a:r>
            </a:p>
            <a:p>
              <a:r>
                <a:rPr lang="en-US" altLang="zh-TW" b="1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4</a:t>
              </a:r>
            </a:p>
            <a:p>
              <a:r>
                <a:rPr lang="en-US" altLang="zh-TW" b="1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5</a:t>
              </a:r>
            </a:p>
            <a:p>
              <a:r>
                <a:rPr lang="en-US" altLang="zh-TW" b="1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</p:grp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330878"/>
            <a:ext cx="5250160" cy="426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Programming Model</a:t>
            </a:r>
            <a:endParaRPr lang="en-US" altLang="zh-TW" dirty="0">
              <a:ea typeface="新細明體" charset="-12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47664" y="1546547"/>
            <a:ext cx="5760873" cy="5122813"/>
            <a:chOff x="742" y="1092"/>
            <a:chExt cx="3549" cy="3119"/>
          </a:xfrm>
        </p:grpSpPr>
        <p:sp>
          <p:nvSpPr>
            <p:cNvPr id="694277" name="AutoShape 5"/>
            <p:cNvSpPr>
              <a:spLocks noChangeArrowheads="1"/>
            </p:cNvSpPr>
            <p:nvPr/>
          </p:nvSpPr>
          <p:spPr bwMode="auto">
            <a:xfrm>
              <a:off x="2249" y="1545"/>
              <a:ext cx="680" cy="454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 dirty="0">
                  <a:solidFill>
                    <a:schemeClr val="bg1"/>
                  </a:solidFill>
                  <a:latin typeface="Arial Narrow" pitchFamily="34" charset="0"/>
                </a:rPr>
                <a:t>Vertex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GB" sz="1400" b="1" dirty="0" err="1">
                  <a:solidFill>
                    <a:schemeClr val="bg1"/>
                  </a:solidFill>
                  <a:latin typeface="Arial Narrow" pitchFamily="34" charset="0"/>
                </a:rPr>
                <a:t>Shader</a:t>
              </a:r>
              <a:endParaRPr lang="en-US" altLang="zh-TW" sz="1400" b="1" dirty="0">
                <a:solidFill>
                  <a:schemeClr val="bg1"/>
                </a:solidFill>
                <a:latin typeface="Arial Narrow" pitchFamily="34" charset="0"/>
                <a:ea typeface="新細明體" charset="-120"/>
              </a:endParaRPr>
            </a:p>
          </p:txBody>
        </p:sp>
        <p:sp>
          <p:nvSpPr>
            <p:cNvPr id="694278" name="AutoShape 6"/>
            <p:cNvSpPr>
              <a:spLocks noChangeArrowheads="1"/>
            </p:cNvSpPr>
            <p:nvPr/>
          </p:nvSpPr>
          <p:spPr bwMode="auto">
            <a:xfrm>
              <a:off x="2249" y="3133"/>
              <a:ext cx="680" cy="454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chemeClr val="bg1"/>
                  </a:solidFill>
                  <a:latin typeface="Arial Narrow" pitchFamily="34" charset="0"/>
                </a:rPr>
                <a:t>Fragment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chemeClr val="bg1"/>
                  </a:solidFill>
                  <a:latin typeface="Arial Narrow" pitchFamily="34" charset="0"/>
                </a:rPr>
                <a:t>Shader</a:t>
              </a:r>
              <a:endParaRPr lang="en-US" altLang="zh-TW" sz="1400" b="1">
                <a:solidFill>
                  <a:schemeClr val="bg1"/>
                </a:solidFill>
                <a:latin typeface="Arial Narrow" pitchFamily="34" charset="0"/>
                <a:ea typeface="新細明體" charset="-120"/>
              </a:endParaRPr>
            </a:p>
          </p:txBody>
        </p:sp>
        <p:sp>
          <p:nvSpPr>
            <p:cNvPr id="694279" name="AutoShape 7"/>
            <p:cNvSpPr>
              <a:spLocks noChangeArrowheads="1"/>
            </p:cNvSpPr>
            <p:nvPr/>
          </p:nvSpPr>
          <p:spPr bwMode="auto">
            <a:xfrm>
              <a:off x="2249" y="2112"/>
              <a:ext cx="680" cy="45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chemeClr val="bg1"/>
                  </a:solidFill>
                  <a:latin typeface="Arial Narrow" pitchFamily="34" charset="0"/>
                </a:rPr>
                <a:t>Primitive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chemeClr val="bg1"/>
                  </a:solidFill>
                  <a:latin typeface="Arial Narrow" pitchFamily="34" charset="0"/>
                </a:rPr>
                <a:t>Assembly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chemeClr val="bg1"/>
                  </a:solidFill>
                  <a:latin typeface="Arial Narrow" pitchFamily="34" charset="0"/>
                </a:rPr>
                <a:t>&amp; Rasterize</a:t>
              </a:r>
              <a:endParaRPr lang="en-US" altLang="zh-TW" sz="1400" b="1">
                <a:solidFill>
                  <a:schemeClr val="bg1"/>
                </a:solidFill>
                <a:latin typeface="Arial Narrow" pitchFamily="34" charset="0"/>
                <a:ea typeface="新細明體" charset="-120"/>
              </a:endParaRPr>
            </a:p>
          </p:txBody>
        </p:sp>
        <p:sp>
          <p:nvSpPr>
            <p:cNvPr id="694280" name="AutoShape 8"/>
            <p:cNvSpPr>
              <a:spLocks noChangeArrowheads="1"/>
            </p:cNvSpPr>
            <p:nvPr/>
          </p:nvSpPr>
          <p:spPr bwMode="auto">
            <a:xfrm>
              <a:off x="2249" y="3700"/>
              <a:ext cx="680" cy="45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chemeClr val="bg1"/>
                  </a:solidFill>
                  <a:latin typeface="Arial Narrow" pitchFamily="34" charset="0"/>
                </a:rPr>
                <a:t>Per-Sample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chemeClr val="bg1"/>
                  </a:solidFill>
                  <a:latin typeface="Arial Narrow" pitchFamily="34" charset="0"/>
                </a:rPr>
                <a:t>Operations</a:t>
              </a:r>
              <a:endParaRPr lang="en-US" altLang="zh-TW" sz="1400" b="1">
                <a:solidFill>
                  <a:schemeClr val="bg1"/>
                </a:solidFill>
                <a:latin typeface="Arial Narrow" pitchFamily="34" charset="0"/>
                <a:ea typeface="新細明體" charset="-120"/>
              </a:endParaRPr>
            </a:p>
          </p:txBody>
        </p:sp>
        <p:sp>
          <p:nvSpPr>
            <p:cNvPr id="694281" name="Rectangle 9"/>
            <p:cNvSpPr>
              <a:spLocks noChangeArrowheads="1"/>
            </p:cNvSpPr>
            <p:nvPr/>
          </p:nvSpPr>
          <p:spPr bwMode="auto">
            <a:xfrm>
              <a:off x="2201" y="1092"/>
              <a:ext cx="794" cy="341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 dirty="0">
                  <a:solidFill>
                    <a:srgbClr val="000000"/>
                  </a:solidFill>
                  <a:latin typeface="Arial Narrow" pitchFamily="34" charset="0"/>
                </a:rPr>
                <a:t>Attributes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GB" sz="1400" b="1" dirty="0">
                  <a:solidFill>
                    <a:srgbClr val="000000"/>
                  </a:solidFill>
                  <a:latin typeface="Arial Narrow" pitchFamily="34" charset="0"/>
                </a:rPr>
                <a:t>(</a:t>
              </a:r>
              <a:r>
                <a:rPr lang="en-GB" sz="1400" b="1" i="1" dirty="0">
                  <a:solidFill>
                    <a:srgbClr val="000000"/>
                  </a:solidFill>
                  <a:latin typeface="Arial Narrow" pitchFamily="34" charset="0"/>
                </a:rPr>
                <a:t>m</a:t>
              </a:r>
              <a:r>
                <a:rPr lang="en-GB" sz="1400" b="1" dirty="0">
                  <a:solidFill>
                    <a:srgbClr val="000000"/>
                  </a:solidFill>
                  <a:latin typeface="Arial Narrow" pitchFamily="34" charset="0"/>
                </a:rPr>
                <a:t> * vec4)</a:t>
              </a:r>
              <a:endParaRPr lang="en-US" altLang="zh-TW" sz="1400" b="1" dirty="0">
                <a:solidFill>
                  <a:srgbClr val="000000"/>
                </a:solidFill>
                <a:latin typeface="Arial Narrow" pitchFamily="34" charset="0"/>
                <a:ea typeface="新細明體" charset="-120"/>
              </a:endParaRPr>
            </a:p>
          </p:txBody>
        </p:sp>
        <p:sp>
          <p:nvSpPr>
            <p:cNvPr id="694282" name="Rectangle 10"/>
            <p:cNvSpPr>
              <a:spLocks noChangeArrowheads="1"/>
            </p:cNvSpPr>
            <p:nvPr/>
          </p:nvSpPr>
          <p:spPr bwMode="auto">
            <a:xfrm>
              <a:off x="791" y="1546"/>
              <a:ext cx="1053" cy="340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rgbClr val="000000"/>
                  </a:solidFill>
                  <a:latin typeface="Arial Narrow" pitchFamily="34" charset="0"/>
                </a:rPr>
                <a:t>Vertex Uniforms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rgbClr val="000000"/>
                  </a:solidFill>
                  <a:latin typeface="Arial Narrow" pitchFamily="34" charset="0"/>
                </a:rPr>
                <a:t>(</a:t>
              </a:r>
              <a:r>
                <a:rPr lang="en-GB" sz="1400" b="1" i="1">
                  <a:solidFill>
                    <a:srgbClr val="000000"/>
                  </a:solidFill>
                  <a:latin typeface="Arial Narrow" pitchFamily="34" charset="0"/>
                </a:rPr>
                <a:t>p</a:t>
              </a:r>
              <a:r>
                <a:rPr lang="en-GB" sz="1400" b="1">
                  <a:solidFill>
                    <a:srgbClr val="000000"/>
                  </a:solidFill>
                  <a:latin typeface="Arial Narrow" pitchFamily="34" charset="0"/>
                </a:rPr>
                <a:t> * vec4)</a:t>
              </a:r>
              <a:endParaRPr lang="en-US" altLang="zh-TW" sz="1400" b="1">
                <a:solidFill>
                  <a:srgbClr val="000000"/>
                </a:solidFill>
                <a:latin typeface="Arial Narrow" pitchFamily="34" charset="0"/>
                <a:ea typeface="新細明體" charset="-120"/>
              </a:endParaRPr>
            </a:p>
          </p:txBody>
        </p:sp>
        <p:sp>
          <p:nvSpPr>
            <p:cNvPr id="694283" name="Rectangle 11"/>
            <p:cNvSpPr>
              <a:spLocks noChangeArrowheads="1"/>
            </p:cNvSpPr>
            <p:nvPr/>
          </p:nvSpPr>
          <p:spPr bwMode="auto">
            <a:xfrm>
              <a:off x="2185" y="2679"/>
              <a:ext cx="794" cy="340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rgbClr val="000000"/>
                  </a:solidFill>
                  <a:latin typeface="Arial Narrow" pitchFamily="34" charset="0"/>
                </a:rPr>
                <a:t>Varyings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rgbClr val="000000"/>
                  </a:solidFill>
                  <a:latin typeface="Arial Narrow" pitchFamily="34" charset="0"/>
                </a:rPr>
                <a:t>(</a:t>
              </a:r>
              <a:r>
                <a:rPr lang="en-GB" sz="1400" b="1" i="1">
                  <a:solidFill>
                    <a:srgbClr val="000000"/>
                  </a:solidFill>
                  <a:latin typeface="Arial Narrow" pitchFamily="34" charset="0"/>
                </a:rPr>
                <a:t>n</a:t>
              </a:r>
              <a:r>
                <a:rPr lang="en-GB" sz="1400" b="1">
                  <a:solidFill>
                    <a:srgbClr val="000000"/>
                  </a:solidFill>
                  <a:latin typeface="Arial Narrow" pitchFamily="34" charset="0"/>
                </a:rPr>
                <a:t> * vec4)</a:t>
              </a:r>
              <a:endParaRPr lang="en-US" altLang="zh-TW" sz="1400" b="1">
                <a:solidFill>
                  <a:srgbClr val="000000"/>
                </a:solidFill>
                <a:latin typeface="Arial Narrow" pitchFamily="34" charset="0"/>
                <a:ea typeface="新細明體" charset="-120"/>
              </a:endParaRPr>
            </a:p>
          </p:txBody>
        </p:sp>
        <p:sp>
          <p:nvSpPr>
            <p:cNvPr id="694284" name="Rectangle 12"/>
            <p:cNvSpPr>
              <a:spLocks noChangeArrowheads="1"/>
            </p:cNvSpPr>
            <p:nvPr/>
          </p:nvSpPr>
          <p:spPr bwMode="auto">
            <a:xfrm>
              <a:off x="742" y="3133"/>
              <a:ext cx="1101" cy="340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rgbClr val="000000"/>
                  </a:solidFill>
                  <a:latin typeface="Arial Narrow" pitchFamily="34" charset="0"/>
                </a:rPr>
                <a:t>Fragment Uniforms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rgbClr val="000000"/>
                  </a:solidFill>
                  <a:latin typeface="Arial Narrow" pitchFamily="34" charset="0"/>
                </a:rPr>
                <a:t>(</a:t>
              </a:r>
              <a:r>
                <a:rPr lang="en-GB" sz="1400" b="1" i="1">
                  <a:solidFill>
                    <a:srgbClr val="000000"/>
                  </a:solidFill>
                  <a:latin typeface="Arial Narrow" pitchFamily="34" charset="0"/>
                </a:rPr>
                <a:t>q</a:t>
              </a:r>
              <a:r>
                <a:rPr lang="en-GB" sz="1400" b="1">
                  <a:solidFill>
                    <a:srgbClr val="000000"/>
                  </a:solidFill>
                  <a:latin typeface="Arial Narrow" pitchFamily="34" charset="0"/>
                </a:rPr>
                <a:t> * vec4)</a:t>
              </a:r>
              <a:endParaRPr lang="en-US" altLang="zh-TW" sz="1400" b="1">
                <a:solidFill>
                  <a:srgbClr val="000000"/>
                </a:solidFill>
                <a:latin typeface="Arial Narrow" pitchFamily="34" charset="0"/>
                <a:ea typeface="新細明體" charset="-120"/>
              </a:endParaRPr>
            </a:p>
          </p:txBody>
        </p:sp>
        <p:sp>
          <p:nvSpPr>
            <p:cNvPr id="694285" name="AutoShape 13"/>
            <p:cNvSpPr>
              <a:spLocks noChangeArrowheads="1"/>
            </p:cNvSpPr>
            <p:nvPr/>
          </p:nvSpPr>
          <p:spPr bwMode="auto">
            <a:xfrm>
              <a:off x="2476" y="1432"/>
              <a:ext cx="227" cy="113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808080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286" name="AutoShape 14"/>
            <p:cNvSpPr>
              <a:spLocks noChangeArrowheads="1"/>
            </p:cNvSpPr>
            <p:nvPr/>
          </p:nvSpPr>
          <p:spPr bwMode="auto">
            <a:xfrm>
              <a:off x="2476" y="1999"/>
              <a:ext cx="227" cy="113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808080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287" name="AutoShape 15"/>
            <p:cNvSpPr>
              <a:spLocks noChangeArrowheads="1"/>
            </p:cNvSpPr>
            <p:nvPr/>
          </p:nvSpPr>
          <p:spPr bwMode="auto">
            <a:xfrm>
              <a:off x="2476" y="2566"/>
              <a:ext cx="227" cy="113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808080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288" name="AutoShape 16"/>
            <p:cNvSpPr>
              <a:spLocks noChangeArrowheads="1"/>
            </p:cNvSpPr>
            <p:nvPr/>
          </p:nvSpPr>
          <p:spPr bwMode="auto">
            <a:xfrm>
              <a:off x="2476" y="3020"/>
              <a:ext cx="227" cy="113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808080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289" name="AutoShape 17"/>
            <p:cNvSpPr>
              <a:spLocks noChangeArrowheads="1"/>
            </p:cNvSpPr>
            <p:nvPr/>
          </p:nvSpPr>
          <p:spPr bwMode="auto">
            <a:xfrm>
              <a:off x="2476" y="3587"/>
              <a:ext cx="227" cy="113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808080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290" name="AutoShape 18"/>
            <p:cNvSpPr>
              <a:spLocks noChangeArrowheads="1"/>
            </p:cNvSpPr>
            <p:nvPr/>
          </p:nvSpPr>
          <p:spPr bwMode="auto">
            <a:xfrm>
              <a:off x="1795" y="1659"/>
              <a:ext cx="454" cy="114"/>
            </a:xfrm>
            <a:prstGeom prst="rightArrow">
              <a:avLst>
                <a:gd name="adj1" fmla="val 50000"/>
                <a:gd name="adj2" fmla="val 99561"/>
              </a:avLst>
            </a:prstGeom>
            <a:solidFill>
              <a:srgbClr val="808080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291" name="AutoShape 19"/>
            <p:cNvSpPr>
              <a:spLocks noChangeArrowheads="1"/>
            </p:cNvSpPr>
            <p:nvPr/>
          </p:nvSpPr>
          <p:spPr bwMode="auto">
            <a:xfrm>
              <a:off x="1795" y="3247"/>
              <a:ext cx="454" cy="114"/>
            </a:xfrm>
            <a:prstGeom prst="rightArrow">
              <a:avLst>
                <a:gd name="adj1" fmla="val 50000"/>
                <a:gd name="adj2" fmla="val 99561"/>
              </a:avLst>
            </a:prstGeom>
            <a:solidFill>
              <a:srgbClr val="808080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292" name="Line 20"/>
            <p:cNvSpPr>
              <a:spLocks noChangeShapeType="1"/>
            </p:cNvSpPr>
            <p:nvPr/>
          </p:nvSpPr>
          <p:spPr bwMode="auto">
            <a:xfrm flipV="1">
              <a:off x="3553" y="1602"/>
              <a:ext cx="340" cy="34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293" name="Line 21"/>
            <p:cNvSpPr>
              <a:spLocks noChangeShapeType="1"/>
            </p:cNvSpPr>
            <p:nvPr/>
          </p:nvSpPr>
          <p:spPr bwMode="auto">
            <a:xfrm>
              <a:off x="3893" y="1602"/>
              <a:ext cx="341" cy="5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294" name="Line 22"/>
            <p:cNvSpPr>
              <a:spLocks noChangeShapeType="1"/>
            </p:cNvSpPr>
            <p:nvPr/>
          </p:nvSpPr>
          <p:spPr bwMode="auto">
            <a:xfrm>
              <a:off x="3553" y="1943"/>
              <a:ext cx="681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295" name="Oval 23"/>
            <p:cNvSpPr>
              <a:spLocks noChangeArrowheads="1"/>
            </p:cNvSpPr>
            <p:nvPr/>
          </p:nvSpPr>
          <p:spPr bwMode="auto">
            <a:xfrm>
              <a:off x="3837" y="1546"/>
              <a:ext cx="113" cy="113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296" name="Oval 24"/>
            <p:cNvSpPr>
              <a:spLocks noChangeArrowheads="1"/>
            </p:cNvSpPr>
            <p:nvPr/>
          </p:nvSpPr>
          <p:spPr bwMode="auto">
            <a:xfrm>
              <a:off x="3496" y="1886"/>
              <a:ext cx="113" cy="113"/>
            </a:xfrm>
            <a:prstGeom prst="ellipse">
              <a:avLst/>
            </a:prstGeom>
            <a:solidFill>
              <a:srgbClr val="00FF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297" name="Oval 25"/>
            <p:cNvSpPr>
              <a:spLocks noChangeArrowheads="1"/>
            </p:cNvSpPr>
            <p:nvPr/>
          </p:nvSpPr>
          <p:spPr bwMode="auto">
            <a:xfrm>
              <a:off x="4177" y="2056"/>
              <a:ext cx="113" cy="113"/>
            </a:xfrm>
            <a:prstGeom prst="ellipse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298" name="Rectangle 26"/>
            <p:cNvSpPr>
              <a:spLocks noChangeArrowheads="1"/>
            </p:cNvSpPr>
            <p:nvPr/>
          </p:nvSpPr>
          <p:spPr bwMode="auto">
            <a:xfrm>
              <a:off x="3893" y="2680"/>
              <a:ext cx="113" cy="113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299" name="Line 27"/>
            <p:cNvSpPr>
              <a:spLocks noChangeShapeType="1"/>
            </p:cNvSpPr>
            <p:nvPr/>
          </p:nvSpPr>
          <p:spPr bwMode="auto">
            <a:xfrm flipV="1">
              <a:off x="3610" y="3700"/>
              <a:ext cx="340" cy="34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00" name="Rectangle 28"/>
            <p:cNvSpPr>
              <a:spLocks noChangeArrowheads="1"/>
            </p:cNvSpPr>
            <p:nvPr/>
          </p:nvSpPr>
          <p:spPr bwMode="auto">
            <a:xfrm>
              <a:off x="3838" y="3815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01" name="Rectangle 29"/>
            <p:cNvSpPr>
              <a:spLocks noChangeArrowheads="1"/>
            </p:cNvSpPr>
            <p:nvPr/>
          </p:nvSpPr>
          <p:spPr bwMode="auto">
            <a:xfrm>
              <a:off x="3894" y="3815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02" name="Rectangle 30"/>
            <p:cNvSpPr>
              <a:spLocks noChangeArrowheads="1"/>
            </p:cNvSpPr>
            <p:nvPr/>
          </p:nvSpPr>
          <p:spPr bwMode="auto">
            <a:xfrm>
              <a:off x="3951" y="3815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03" name="Rectangle 31"/>
            <p:cNvSpPr>
              <a:spLocks noChangeArrowheads="1"/>
            </p:cNvSpPr>
            <p:nvPr/>
          </p:nvSpPr>
          <p:spPr bwMode="auto">
            <a:xfrm>
              <a:off x="4008" y="3815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04" name="Rectangle 32"/>
            <p:cNvSpPr>
              <a:spLocks noChangeArrowheads="1"/>
            </p:cNvSpPr>
            <p:nvPr/>
          </p:nvSpPr>
          <p:spPr bwMode="auto">
            <a:xfrm>
              <a:off x="3894" y="3758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05" name="Rectangle 33"/>
            <p:cNvSpPr>
              <a:spLocks noChangeArrowheads="1"/>
            </p:cNvSpPr>
            <p:nvPr/>
          </p:nvSpPr>
          <p:spPr bwMode="auto">
            <a:xfrm>
              <a:off x="3951" y="3758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06" name="Rectangle 34"/>
            <p:cNvSpPr>
              <a:spLocks noChangeArrowheads="1"/>
            </p:cNvSpPr>
            <p:nvPr/>
          </p:nvSpPr>
          <p:spPr bwMode="auto">
            <a:xfrm>
              <a:off x="3781" y="3871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07" name="Rectangle 35"/>
            <p:cNvSpPr>
              <a:spLocks noChangeArrowheads="1"/>
            </p:cNvSpPr>
            <p:nvPr/>
          </p:nvSpPr>
          <p:spPr bwMode="auto">
            <a:xfrm>
              <a:off x="3724" y="3928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08" name="Rectangle 36"/>
            <p:cNvSpPr>
              <a:spLocks noChangeArrowheads="1"/>
            </p:cNvSpPr>
            <p:nvPr/>
          </p:nvSpPr>
          <p:spPr bwMode="auto">
            <a:xfrm>
              <a:off x="3668" y="3985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09" name="Rectangle 37"/>
            <p:cNvSpPr>
              <a:spLocks noChangeArrowheads="1"/>
            </p:cNvSpPr>
            <p:nvPr/>
          </p:nvSpPr>
          <p:spPr bwMode="auto">
            <a:xfrm>
              <a:off x="3724" y="3985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10" name="Rectangle 38"/>
            <p:cNvSpPr>
              <a:spLocks noChangeArrowheads="1"/>
            </p:cNvSpPr>
            <p:nvPr/>
          </p:nvSpPr>
          <p:spPr bwMode="auto">
            <a:xfrm>
              <a:off x="3781" y="3928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11" name="Rectangle 39"/>
            <p:cNvSpPr>
              <a:spLocks noChangeArrowheads="1"/>
            </p:cNvSpPr>
            <p:nvPr/>
          </p:nvSpPr>
          <p:spPr bwMode="auto">
            <a:xfrm>
              <a:off x="3781" y="3985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12" name="Rectangle 40"/>
            <p:cNvSpPr>
              <a:spLocks noChangeArrowheads="1"/>
            </p:cNvSpPr>
            <p:nvPr/>
          </p:nvSpPr>
          <p:spPr bwMode="auto">
            <a:xfrm>
              <a:off x="3838" y="3871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13" name="Rectangle 41"/>
            <p:cNvSpPr>
              <a:spLocks noChangeArrowheads="1"/>
            </p:cNvSpPr>
            <p:nvPr/>
          </p:nvSpPr>
          <p:spPr bwMode="auto">
            <a:xfrm>
              <a:off x="3838" y="3928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14" name="Rectangle 42"/>
            <p:cNvSpPr>
              <a:spLocks noChangeArrowheads="1"/>
            </p:cNvSpPr>
            <p:nvPr/>
          </p:nvSpPr>
          <p:spPr bwMode="auto">
            <a:xfrm>
              <a:off x="3838" y="3985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15" name="Rectangle 43"/>
            <p:cNvSpPr>
              <a:spLocks noChangeArrowheads="1"/>
            </p:cNvSpPr>
            <p:nvPr/>
          </p:nvSpPr>
          <p:spPr bwMode="auto">
            <a:xfrm>
              <a:off x="3894" y="3871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16" name="Rectangle 44"/>
            <p:cNvSpPr>
              <a:spLocks noChangeArrowheads="1"/>
            </p:cNvSpPr>
            <p:nvPr/>
          </p:nvSpPr>
          <p:spPr bwMode="auto">
            <a:xfrm>
              <a:off x="3894" y="3928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17" name="Rectangle 45"/>
            <p:cNvSpPr>
              <a:spLocks noChangeArrowheads="1"/>
            </p:cNvSpPr>
            <p:nvPr/>
          </p:nvSpPr>
          <p:spPr bwMode="auto">
            <a:xfrm>
              <a:off x="3894" y="3985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18" name="Rectangle 46"/>
            <p:cNvSpPr>
              <a:spLocks noChangeArrowheads="1"/>
            </p:cNvSpPr>
            <p:nvPr/>
          </p:nvSpPr>
          <p:spPr bwMode="auto">
            <a:xfrm>
              <a:off x="3951" y="3871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19" name="Rectangle 47"/>
            <p:cNvSpPr>
              <a:spLocks noChangeArrowheads="1"/>
            </p:cNvSpPr>
            <p:nvPr/>
          </p:nvSpPr>
          <p:spPr bwMode="auto">
            <a:xfrm>
              <a:off x="3951" y="3928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20" name="Rectangle 48"/>
            <p:cNvSpPr>
              <a:spLocks noChangeArrowheads="1"/>
            </p:cNvSpPr>
            <p:nvPr/>
          </p:nvSpPr>
          <p:spPr bwMode="auto">
            <a:xfrm>
              <a:off x="3951" y="3985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21" name="Rectangle 49"/>
            <p:cNvSpPr>
              <a:spLocks noChangeArrowheads="1"/>
            </p:cNvSpPr>
            <p:nvPr/>
          </p:nvSpPr>
          <p:spPr bwMode="auto">
            <a:xfrm>
              <a:off x="4008" y="3871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22" name="Rectangle 50"/>
            <p:cNvSpPr>
              <a:spLocks noChangeArrowheads="1"/>
            </p:cNvSpPr>
            <p:nvPr/>
          </p:nvSpPr>
          <p:spPr bwMode="auto">
            <a:xfrm>
              <a:off x="4008" y="3928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23" name="Rectangle 51"/>
            <p:cNvSpPr>
              <a:spLocks noChangeArrowheads="1"/>
            </p:cNvSpPr>
            <p:nvPr/>
          </p:nvSpPr>
          <p:spPr bwMode="auto">
            <a:xfrm>
              <a:off x="4008" y="3985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24" name="Rectangle 52"/>
            <p:cNvSpPr>
              <a:spLocks noChangeArrowheads="1"/>
            </p:cNvSpPr>
            <p:nvPr/>
          </p:nvSpPr>
          <p:spPr bwMode="auto">
            <a:xfrm>
              <a:off x="4064" y="3928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25" name="Rectangle 53"/>
            <p:cNvSpPr>
              <a:spLocks noChangeArrowheads="1"/>
            </p:cNvSpPr>
            <p:nvPr/>
          </p:nvSpPr>
          <p:spPr bwMode="auto">
            <a:xfrm>
              <a:off x="4064" y="3985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26" name="Rectangle 54"/>
            <p:cNvSpPr>
              <a:spLocks noChangeArrowheads="1"/>
            </p:cNvSpPr>
            <p:nvPr/>
          </p:nvSpPr>
          <p:spPr bwMode="auto">
            <a:xfrm>
              <a:off x="4064" y="4042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27" name="Rectangle 55"/>
            <p:cNvSpPr>
              <a:spLocks noChangeArrowheads="1"/>
            </p:cNvSpPr>
            <p:nvPr/>
          </p:nvSpPr>
          <p:spPr bwMode="auto">
            <a:xfrm>
              <a:off x="4121" y="3985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28" name="Rectangle 56"/>
            <p:cNvSpPr>
              <a:spLocks noChangeArrowheads="1"/>
            </p:cNvSpPr>
            <p:nvPr/>
          </p:nvSpPr>
          <p:spPr bwMode="auto">
            <a:xfrm>
              <a:off x="4121" y="4042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29" name="Rectangle 57"/>
            <p:cNvSpPr>
              <a:spLocks noChangeArrowheads="1"/>
            </p:cNvSpPr>
            <p:nvPr/>
          </p:nvSpPr>
          <p:spPr bwMode="auto">
            <a:xfrm>
              <a:off x="4008" y="4041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30" name="Rectangle 58"/>
            <p:cNvSpPr>
              <a:spLocks noChangeArrowheads="1"/>
            </p:cNvSpPr>
            <p:nvPr/>
          </p:nvSpPr>
          <p:spPr bwMode="auto">
            <a:xfrm>
              <a:off x="3951" y="4041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31" name="Rectangle 59"/>
            <p:cNvSpPr>
              <a:spLocks noChangeArrowheads="1"/>
            </p:cNvSpPr>
            <p:nvPr/>
          </p:nvSpPr>
          <p:spPr bwMode="auto">
            <a:xfrm>
              <a:off x="3894" y="4041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32" name="Rectangle 60"/>
            <p:cNvSpPr>
              <a:spLocks noChangeArrowheads="1"/>
            </p:cNvSpPr>
            <p:nvPr/>
          </p:nvSpPr>
          <p:spPr bwMode="auto">
            <a:xfrm>
              <a:off x="4178" y="4098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33" name="Rectangle 61"/>
            <p:cNvSpPr>
              <a:spLocks noChangeArrowheads="1"/>
            </p:cNvSpPr>
            <p:nvPr/>
          </p:nvSpPr>
          <p:spPr bwMode="auto">
            <a:xfrm>
              <a:off x="4120" y="4097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34" name="Line 62"/>
            <p:cNvSpPr>
              <a:spLocks noChangeShapeType="1"/>
            </p:cNvSpPr>
            <p:nvPr/>
          </p:nvSpPr>
          <p:spPr bwMode="auto">
            <a:xfrm>
              <a:off x="3950" y="3700"/>
              <a:ext cx="341" cy="5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35" name="Rectangle 63"/>
            <p:cNvSpPr>
              <a:spLocks noChangeArrowheads="1"/>
            </p:cNvSpPr>
            <p:nvPr/>
          </p:nvSpPr>
          <p:spPr bwMode="auto">
            <a:xfrm>
              <a:off x="3780" y="2793"/>
              <a:ext cx="113" cy="113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36" name="Rectangle 64"/>
            <p:cNvSpPr>
              <a:spLocks noChangeArrowheads="1"/>
            </p:cNvSpPr>
            <p:nvPr/>
          </p:nvSpPr>
          <p:spPr bwMode="auto">
            <a:xfrm>
              <a:off x="3893" y="2793"/>
              <a:ext cx="113" cy="113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37" name="Rectangle 65"/>
            <p:cNvSpPr>
              <a:spLocks noChangeArrowheads="1"/>
            </p:cNvSpPr>
            <p:nvPr/>
          </p:nvSpPr>
          <p:spPr bwMode="auto">
            <a:xfrm>
              <a:off x="4007" y="2793"/>
              <a:ext cx="113" cy="113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38" name="Rectangle 66"/>
            <p:cNvSpPr>
              <a:spLocks noChangeArrowheads="1"/>
            </p:cNvSpPr>
            <p:nvPr/>
          </p:nvSpPr>
          <p:spPr bwMode="auto">
            <a:xfrm>
              <a:off x="3667" y="2907"/>
              <a:ext cx="113" cy="113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39" name="Rectangle 67"/>
            <p:cNvSpPr>
              <a:spLocks noChangeArrowheads="1"/>
            </p:cNvSpPr>
            <p:nvPr/>
          </p:nvSpPr>
          <p:spPr bwMode="auto">
            <a:xfrm>
              <a:off x="3780" y="2907"/>
              <a:ext cx="113" cy="113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40" name="Rectangle 68"/>
            <p:cNvSpPr>
              <a:spLocks noChangeArrowheads="1"/>
            </p:cNvSpPr>
            <p:nvPr/>
          </p:nvSpPr>
          <p:spPr bwMode="auto">
            <a:xfrm>
              <a:off x="3893" y="2907"/>
              <a:ext cx="113" cy="113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41" name="Rectangle 69"/>
            <p:cNvSpPr>
              <a:spLocks noChangeArrowheads="1"/>
            </p:cNvSpPr>
            <p:nvPr/>
          </p:nvSpPr>
          <p:spPr bwMode="auto">
            <a:xfrm>
              <a:off x="4007" y="2907"/>
              <a:ext cx="113" cy="113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42" name="Rectangle 70"/>
            <p:cNvSpPr>
              <a:spLocks noChangeArrowheads="1"/>
            </p:cNvSpPr>
            <p:nvPr/>
          </p:nvSpPr>
          <p:spPr bwMode="auto">
            <a:xfrm>
              <a:off x="4120" y="2907"/>
              <a:ext cx="113" cy="113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43" name="Line 71"/>
            <p:cNvSpPr>
              <a:spLocks noChangeShapeType="1"/>
            </p:cNvSpPr>
            <p:nvPr/>
          </p:nvSpPr>
          <p:spPr bwMode="auto">
            <a:xfrm flipV="1">
              <a:off x="3609" y="2622"/>
              <a:ext cx="340" cy="34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44" name="Line 72"/>
            <p:cNvSpPr>
              <a:spLocks noChangeShapeType="1"/>
            </p:cNvSpPr>
            <p:nvPr/>
          </p:nvSpPr>
          <p:spPr bwMode="auto">
            <a:xfrm>
              <a:off x="3949" y="2622"/>
              <a:ext cx="341" cy="5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45" name="Rectangle 73"/>
            <p:cNvSpPr>
              <a:spLocks noChangeArrowheads="1"/>
            </p:cNvSpPr>
            <p:nvPr/>
          </p:nvSpPr>
          <p:spPr bwMode="auto">
            <a:xfrm>
              <a:off x="4120" y="3020"/>
              <a:ext cx="113" cy="113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46" name="Rectangle 74"/>
            <p:cNvSpPr>
              <a:spLocks noChangeArrowheads="1"/>
            </p:cNvSpPr>
            <p:nvPr/>
          </p:nvSpPr>
          <p:spPr bwMode="auto">
            <a:xfrm>
              <a:off x="4007" y="3020"/>
              <a:ext cx="113" cy="113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47" name="Line 75"/>
            <p:cNvSpPr>
              <a:spLocks noChangeShapeType="1"/>
            </p:cNvSpPr>
            <p:nvPr/>
          </p:nvSpPr>
          <p:spPr bwMode="auto">
            <a:xfrm>
              <a:off x="3609" y="2963"/>
              <a:ext cx="681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48" name="Rectangle 76"/>
            <p:cNvSpPr>
              <a:spLocks noChangeArrowheads="1"/>
            </p:cNvSpPr>
            <p:nvPr/>
          </p:nvSpPr>
          <p:spPr bwMode="auto">
            <a:xfrm>
              <a:off x="4177" y="4154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49" name="Rectangle 77"/>
            <p:cNvSpPr>
              <a:spLocks noChangeArrowheads="1"/>
            </p:cNvSpPr>
            <p:nvPr/>
          </p:nvSpPr>
          <p:spPr bwMode="auto">
            <a:xfrm>
              <a:off x="4063" y="4097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50" name="Rectangle 78"/>
            <p:cNvSpPr>
              <a:spLocks noChangeArrowheads="1"/>
            </p:cNvSpPr>
            <p:nvPr/>
          </p:nvSpPr>
          <p:spPr bwMode="auto">
            <a:xfrm>
              <a:off x="4007" y="4097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51" name="Rectangle 79"/>
            <p:cNvSpPr>
              <a:spLocks noChangeArrowheads="1"/>
            </p:cNvSpPr>
            <p:nvPr/>
          </p:nvSpPr>
          <p:spPr bwMode="auto">
            <a:xfrm>
              <a:off x="3837" y="4041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52" name="Rectangle 80"/>
            <p:cNvSpPr>
              <a:spLocks noChangeArrowheads="1"/>
            </p:cNvSpPr>
            <p:nvPr/>
          </p:nvSpPr>
          <p:spPr bwMode="auto">
            <a:xfrm>
              <a:off x="3780" y="4041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53" name="Line 81"/>
            <p:cNvSpPr>
              <a:spLocks noChangeShapeType="1"/>
            </p:cNvSpPr>
            <p:nvPr/>
          </p:nvSpPr>
          <p:spPr bwMode="auto">
            <a:xfrm>
              <a:off x="3610" y="4041"/>
              <a:ext cx="680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54" name="Rectangle 82"/>
            <p:cNvSpPr>
              <a:spLocks noChangeArrowheads="1"/>
            </p:cNvSpPr>
            <p:nvPr/>
          </p:nvSpPr>
          <p:spPr bwMode="auto">
            <a:xfrm>
              <a:off x="3893" y="3191"/>
              <a:ext cx="113" cy="113"/>
            </a:xfrm>
            <a:prstGeom prst="rect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55" name="Rectangle 83"/>
            <p:cNvSpPr>
              <a:spLocks noChangeArrowheads="1"/>
            </p:cNvSpPr>
            <p:nvPr/>
          </p:nvSpPr>
          <p:spPr bwMode="auto">
            <a:xfrm>
              <a:off x="3780" y="3304"/>
              <a:ext cx="113" cy="113"/>
            </a:xfrm>
            <a:prstGeom prst="rect">
              <a:avLst/>
            </a:prstGeom>
            <a:solidFill>
              <a:srgbClr val="00FF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56" name="Rectangle 84"/>
            <p:cNvSpPr>
              <a:spLocks noChangeArrowheads="1"/>
            </p:cNvSpPr>
            <p:nvPr/>
          </p:nvSpPr>
          <p:spPr bwMode="auto">
            <a:xfrm>
              <a:off x="3893" y="3304"/>
              <a:ext cx="113" cy="113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57" name="Rectangle 85"/>
            <p:cNvSpPr>
              <a:spLocks noChangeArrowheads="1"/>
            </p:cNvSpPr>
            <p:nvPr/>
          </p:nvSpPr>
          <p:spPr bwMode="auto">
            <a:xfrm>
              <a:off x="4007" y="3304"/>
              <a:ext cx="113" cy="113"/>
            </a:xfrm>
            <a:prstGeom prst="rect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58" name="Rectangle 86"/>
            <p:cNvSpPr>
              <a:spLocks noChangeArrowheads="1"/>
            </p:cNvSpPr>
            <p:nvPr/>
          </p:nvSpPr>
          <p:spPr bwMode="auto">
            <a:xfrm>
              <a:off x="3667" y="3418"/>
              <a:ext cx="113" cy="113"/>
            </a:xfrm>
            <a:prstGeom prst="rect">
              <a:avLst/>
            </a:prstGeom>
            <a:solidFill>
              <a:srgbClr val="00FF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59" name="Rectangle 87"/>
            <p:cNvSpPr>
              <a:spLocks noChangeArrowheads="1"/>
            </p:cNvSpPr>
            <p:nvPr/>
          </p:nvSpPr>
          <p:spPr bwMode="auto">
            <a:xfrm>
              <a:off x="3780" y="3418"/>
              <a:ext cx="113" cy="113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60" name="Rectangle 88"/>
            <p:cNvSpPr>
              <a:spLocks noChangeArrowheads="1"/>
            </p:cNvSpPr>
            <p:nvPr/>
          </p:nvSpPr>
          <p:spPr bwMode="auto">
            <a:xfrm>
              <a:off x="3893" y="3418"/>
              <a:ext cx="113" cy="113"/>
            </a:xfrm>
            <a:prstGeom prst="rect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61" name="Rectangle 89"/>
            <p:cNvSpPr>
              <a:spLocks noChangeArrowheads="1"/>
            </p:cNvSpPr>
            <p:nvPr/>
          </p:nvSpPr>
          <p:spPr bwMode="auto">
            <a:xfrm>
              <a:off x="4007" y="3418"/>
              <a:ext cx="113" cy="113"/>
            </a:xfrm>
            <a:prstGeom prst="rect">
              <a:avLst/>
            </a:prstGeom>
            <a:solidFill>
              <a:srgbClr val="00FF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62" name="Rectangle 90"/>
            <p:cNvSpPr>
              <a:spLocks noChangeArrowheads="1"/>
            </p:cNvSpPr>
            <p:nvPr/>
          </p:nvSpPr>
          <p:spPr bwMode="auto">
            <a:xfrm>
              <a:off x="4120" y="3418"/>
              <a:ext cx="113" cy="113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63" name="Line 91"/>
            <p:cNvSpPr>
              <a:spLocks noChangeShapeType="1"/>
            </p:cNvSpPr>
            <p:nvPr/>
          </p:nvSpPr>
          <p:spPr bwMode="auto">
            <a:xfrm flipV="1">
              <a:off x="3609" y="3133"/>
              <a:ext cx="340" cy="34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64" name="Line 92"/>
            <p:cNvSpPr>
              <a:spLocks noChangeShapeType="1"/>
            </p:cNvSpPr>
            <p:nvPr/>
          </p:nvSpPr>
          <p:spPr bwMode="auto">
            <a:xfrm>
              <a:off x="3949" y="3133"/>
              <a:ext cx="341" cy="5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65" name="Rectangle 93"/>
            <p:cNvSpPr>
              <a:spLocks noChangeArrowheads="1"/>
            </p:cNvSpPr>
            <p:nvPr/>
          </p:nvSpPr>
          <p:spPr bwMode="auto">
            <a:xfrm>
              <a:off x="4120" y="3531"/>
              <a:ext cx="113" cy="113"/>
            </a:xfrm>
            <a:prstGeom prst="rect">
              <a:avLst/>
            </a:prstGeom>
            <a:solidFill>
              <a:srgbClr val="00FF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66" name="Rectangle 94"/>
            <p:cNvSpPr>
              <a:spLocks noChangeArrowheads="1"/>
            </p:cNvSpPr>
            <p:nvPr/>
          </p:nvSpPr>
          <p:spPr bwMode="auto">
            <a:xfrm>
              <a:off x="4007" y="3531"/>
              <a:ext cx="113" cy="113"/>
            </a:xfrm>
            <a:prstGeom prst="rect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694367" name="Line 95"/>
            <p:cNvSpPr>
              <a:spLocks noChangeShapeType="1"/>
            </p:cNvSpPr>
            <p:nvPr/>
          </p:nvSpPr>
          <p:spPr bwMode="auto">
            <a:xfrm>
              <a:off x="3609" y="3474"/>
              <a:ext cx="681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26"/>
          <p:cNvSpPr>
            <a:spLocks noChangeArrowheads="1"/>
          </p:cNvSpPr>
          <p:nvPr/>
        </p:nvSpPr>
        <p:spPr bwMode="auto">
          <a:xfrm>
            <a:off x="5436096" y="4179193"/>
            <a:ext cx="1222788" cy="269875"/>
          </a:xfrm>
          <a:prstGeom prst="rect">
            <a:avLst/>
          </a:prstGeom>
          <a:solidFill>
            <a:srgbClr val="0000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hangingPunct="0">
              <a:lnSpc>
                <a:spcPct val="70000"/>
              </a:lnSpc>
            </a:pPr>
            <a:r>
              <a:rPr lang="en-GB" sz="1400" b="1" dirty="0" smtClean="0">
                <a:solidFill>
                  <a:schemeClr val="bg1"/>
                </a:solidFill>
                <a:latin typeface="Arial Narrow" pitchFamily="34" charset="0"/>
              </a:rPr>
              <a:t>Position</a:t>
            </a:r>
            <a:endParaRPr lang="en-US" altLang="zh-TW" sz="1400" b="1" dirty="0">
              <a:solidFill>
                <a:schemeClr val="bg1"/>
              </a:solidFill>
              <a:latin typeface="Arial Narrow" pitchFamily="34" charset="0"/>
              <a:ea typeface="新細明體" charset="-120"/>
            </a:endParaRPr>
          </a:p>
        </p:txBody>
      </p:sp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Vertex </a:t>
            </a:r>
            <a:r>
              <a:rPr lang="en-US" altLang="zh-TW" dirty="0" err="1">
                <a:ea typeface="新細明體" charset="-120"/>
              </a:rPr>
              <a:t>Shader</a:t>
            </a:r>
            <a:r>
              <a:rPr lang="en-US" altLang="zh-TW" dirty="0">
                <a:ea typeface="新細明體" charset="-120"/>
              </a:rPr>
              <a:t> Environment</a:t>
            </a:r>
          </a:p>
        </p:txBody>
      </p:sp>
      <p:sp>
        <p:nvSpPr>
          <p:cNvPr id="667655" name="Rectangle 7"/>
          <p:cNvSpPr>
            <a:spLocks noChangeArrowheads="1"/>
          </p:cNvSpPr>
          <p:nvPr/>
        </p:nvSpPr>
        <p:spPr bwMode="auto">
          <a:xfrm>
            <a:off x="2195736" y="1484784"/>
            <a:ext cx="1439862" cy="360933"/>
          </a:xfrm>
          <a:prstGeom prst="rect">
            <a:avLst/>
          </a:prstGeom>
          <a:solidFill>
            <a:srgbClr val="0000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hangingPunct="0">
              <a:lnSpc>
                <a:spcPct val="70000"/>
              </a:lnSpc>
            </a:pPr>
            <a:r>
              <a:rPr lang="en-GB" sz="1400" b="1" dirty="0">
                <a:solidFill>
                  <a:schemeClr val="bg1"/>
                </a:solidFill>
                <a:latin typeface="Arial Narrow" pitchFamily="34" charset="0"/>
              </a:rPr>
              <a:t>Uniforms</a:t>
            </a:r>
            <a:endParaRPr lang="en-US" altLang="zh-TW" sz="1400" b="1" dirty="0">
              <a:solidFill>
                <a:schemeClr val="bg1"/>
              </a:solidFill>
              <a:latin typeface="Arial Narrow" pitchFamily="34" charset="0"/>
              <a:ea typeface="新細明體" charset="-120"/>
            </a:endParaRPr>
          </a:p>
        </p:txBody>
      </p:sp>
      <p:sp>
        <p:nvSpPr>
          <p:cNvPr id="667656" name="AutoShape 8"/>
          <p:cNvSpPr>
            <a:spLocks noChangeArrowheads="1"/>
          </p:cNvSpPr>
          <p:nvPr/>
        </p:nvSpPr>
        <p:spPr bwMode="auto">
          <a:xfrm>
            <a:off x="2699147" y="1968058"/>
            <a:ext cx="720725" cy="4193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zh-TW" altLang="en-US"/>
          </a:p>
        </p:txBody>
      </p:sp>
      <p:sp>
        <p:nvSpPr>
          <p:cNvPr id="667657" name="Rectangle 9"/>
          <p:cNvSpPr>
            <a:spLocks noChangeArrowheads="1"/>
          </p:cNvSpPr>
          <p:nvPr/>
        </p:nvSpPr>
        <p:spPr bwMode="auto">
          <a:xfrm>
            <a:off x="3779912" y="1484784"/>
            <a:ext cx="1439862" cy="360933"/>
          </a:xfrm>
          <a:prstGeom prst="rect">
            <a:avLst/>
          </a:prstGeom>
          <a:solidFill>
            <a:srgbClr val="0000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Textures</a:t>
            </a:r>
            <a:endParaRPr lang="en-US" altLang="zh-TW" sz="1400" b="1">
              <a:solidFill>
                <a:schemeClr val="bg1"/>
              </a:solidFill>
              <a:latin typeface="Arial Narrow" pitchFamily="34" charset="0"/>
              <a:ea typeface="新細明體" charset="-120"/>
            </a:endParaRPr>
          </a:p>
        </p:txBody>
      </p:sp>
      <p:grpSp>
        <p:nvGrpSpPr>
          <p:cNvPr id="125" name="群組 124"/>
          <p:cNvGrpSpPr/>
          <p:nvPr/>
        </p:nvGrpSpPr>
        <p:grpSpPr>
          <a:xfrm>
            <a:off x="610916" y="2276872"/>
            <a:ext cx="1152127" cy="2159000"/>
            <a:chOff x="323528" y="2636912"/>
            <a:chExt cx="1439863" cy="2159000"/>
          </a:xfrm>
        </p:grpSpPr>
        <p:sp>
          <p:nvSpPr>
            <p:cNvPr id="667654" name="Rectangle 6"/>
            <p:cNvSpPr>
              <a:spLocks noChangeArrowheads="1"/>
            </p:cNvSpPr>
            <p:nvPr/>
          </p:nvSpPr>
          <p:spPr bwMode="auto">
            <a:xfrm>
              <a:off x="323528" y="2636912"/>
              <a:ext cx="1439863" cy="269875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chemeClr val="bg1"/>
                  </a:solidFill>
                  <a:latin typeface="Arial Narrow" pitchFamily="34" charset="0"/>
                </a:rPr>
                <a:t>Attribute 0</a:t>
              </a:r>
              <a:endParaRPr lang="en-US" altLang="zh-TW" sz="1400" b="1">
                <a:solidFill>
                  <a:schemeClr val="bg1"/>
                </a:solidFill>
                <a:latin typeface="Arial Narrow" pitchFamily="34" charset="0"/>
                <a:ea typeface="新細明體" charset="-120"/>
              </a:endParaRPr>
            </a:p>
          </p:txBody>
        </p:sp>
        <p:sp>
          <p:nvSpPr>
            <p:cNvPr id="667658" name="Rectangle 10"/>
            <p:cNvSpPr>
              <a:spLocks noChangeArrowheads="1"/>
            </p:cNvSpPr>
            <p:nvPr/>
          </p:nvSpPr>
          <p:spPr bwMode="auto">
            <a:xfrm>
              <a:off x="323528" y="2906787"/>
              <a:ext cx="1439863" cy="269875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chemeClr val="bg1"/>
                  </a:solidFill>
                  <a:latin typeface="Arial Narrow" pitchFamily="34" charset="0"/>
                </a:rPr>
                <a:t>Attribute 1</a:t>
              </a:r>
              <a:endParaRPr lang="en-US" altLang="zh-TW" sz="1400" b="1">
                <a:solidFill>
                  <a:schemeClr val="bg1"/>
                </a:solidFill>
                <a:latin typeface="Arial Narrow" pitchFamily="34" charset="0"/>
                <a:ea typeface="新細明體" charset="-120"/>
              </a:endParaRPr>
            </a:p>
          </p:txBody>
        </p:sp>
        <p:sp>
          <p:nvSpPr>
            <p:cNvPr id="667659" name="Rectangle 11"/>
            <p:cNvSpPr>
              <a:spLocks noChangeArrowheads="1"/>
            </p:cNvSpPr>
            <p:nvPr/>
          </p:nvSpPr>
          <p:spPr bwMode="auto">
            <a:xfrm>
              <a:off x="323528" y="3176662"/>
              <a:ext cx="1439863" cy="269875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chemeClr val="bg1"/>
                  </a:solidFill>
                  <a:latin typeface="Arial Narrow" pitchFamily="34" charset="0"/>
                </a:rPr>
                <a:t>Attribute 2</a:t>
              </a:r>
              <a:endParaRPr lang="en-US" altLang="zh-TW" sz="1400" b="1">
                <a:solidFill>
                  <a:schemeClr val="bg1"/>
                </a:solidFill>
                <a:latin typeface="Arial Narrow" pitchFamily="34" charset="0"/>
                <a:ea typeface="新細明體" charset="-120"/>
              </a:endParaRPr>
            </a:p>
          </p:txBody>
        </p:sp>
        <p:sp>
          <p:nvSpPr>
            <p:cNvPr id="667660" name="Rectangle 12"/>
            <p:cNvSpPr>
              <a:spLocks noChangeArrowheads="1"/>
            </p:cNvSpPr>
            <p:nvPr/>
          </p:nvSpPr>
          <p:spPr bwMode="auto">
            <a:xfrm>
              <a:off x="323528" y="3446537"/>
              <a:ext cx="1439863" cy="269875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chemeClr val="bg1"/>
                  </a:solidFill>
                  <a:latin typeface="Arial Narrow" pitchFamily="34" charset="0"/>
                </a:rPr>
                <a:t>Attribute 3</a:t>
              </a:r>
              <a:endParaRPr lang="en-US" altLang="zh-TW" sz="1400" b="1">
                <a:solidFill>
                  <a:schemeClr val="bg1"/>
                </a:solidFill>
                <a:latin typeface="Arial Narrow" pitchFamily="34" charset="0"/>
                <a:ea typeface="新細明體" charset="-120"/>
              </a:endParaRPr>
            </a:p>
          </p:txBody>
        </p:sp>
        <p:sp>
          <p:nvSpPr>
            <p:cNvPr id="667661" name="Rectangle 13"/>
            <p:cNvSpPr>
              <a:spLocks noChangeArrowheads="1"/>
            </p:cNvSpPr>
            <p:nvPr/>
          </p:nvSpPr>
          <p:spPr bwMode="auto">
            <a:xfrm>
              <a:off x="323528" y="3716412"/>
              <a:ext cx="1439863" cy="269875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chemeClr val="bg1"/>
                  </a:solidFill>
                  <a:latin typeface="Arial Narrow" pitchFamily="34" charset="0"/>
                </a:rPr>
                <a:t>Attribute 4</a:t>
              </a:r>
              <a:endParaRPr lang="en-US" altLang="zh-TW" sz="1400" b="1">
                <a:solidFill>
                  <a:schemeClr val="bg1"/>
                </a:solidFill>
                <a:latin typeface="Arial Narrow" pitchFamily="34" charset="0"/>
                <a:ea typeface="新細明體" charset="-120"/>
              </a:endParaRPr>
            </a:p>
          </p:txBody>
        </p:sp>
        <p:sp>
          <p:nvSpPr>
            <p:cNvPr id="667662" name="Rectangle 14"/>
            <p:cNvSpPr>
              <a:spLocks noChangeArrowheads="1"/>
            </p:cNvSpPr>
            <p:nvPr/>
          </p:nvSpPr>
          <p:spPr bwMode="auto">
            <a:xfrm>
              <a:off x="323528" y="3986287"/>
              <a:ext cx="1439863" cy="269875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chemeClr val="bg1"/>
                  </a:solidFill>
                  <a:latin typeface="Arial Narrow" pitchFamily="34" charset="0"/>
                </a:rPr>
                <a:t>Attribute 5</a:t>
              </a:r>
              <a:endParaRPr lang="en-US" altLang="zh-TW" sz="1400" b="1">
                <a:solidFill>
                  <a:schemeClr val="bg1"/>
                </a:solidFill>
                <a:latin typeface="Arial Narrow" pitchFamily="34" charset="0"/>
                <a:ea typeface="新細明體" charset="-120"/>
              </a:endParaRPr>
            </a:p>
          </p:txBody>
        </p:sp>
        <p:sp>
          <p:nvSpPr>
            <p:cNvPr id="667663" name="Rectangle 15"/>
            <p:cNvSpPr>
              <a:spLocks noChangeArrowheads="1"/>
            </p:cNvSpPr>
            <p:nvPr/>
          </p:nvSpPr>
          <p:spPr bwMode="auto">
            <a:xfrm>
              <a:off x="323528" y="4256162"/>
              <a:ext cx="1439863" cy="269875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altLang="zh-TW" sz="1400" b="1">
                  <a:solidFill>
                    <a:schemeClr val="bg1"/>
                  </a:solidFill>
                  <a:latin typeface="Arial Narrow" pitchFamily="34" charset="0"/>
                  <a:ea typeface="新細明體" charset="-120"/>
                </a:rPr>
                <a:t>…</a:t>
              </a:r>
            </a:p>
          </p:txBody>
        </p:sp>
        <p:sp>
          <p:nvSpPr>
            <p:cNvPr id="667664" name="Rectangle 16"/>
            <p:cNvSpPr>
              <a:spLocks noChangeArrowheads="1"/>
            </p:cNvSpPr>
            <p:nvPr/>
          </p:nvSpPr>
          <p:spPr bwMode="auto">
            <a:xfrm>
              <a:off x="323528" y="4526037"/>
              <a:ext cx="1439863" cy="269875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chemeClr val="bg1"/>
                  </a:solidFill>
                  <a:latin typeface="Arial Narrow" pitchFamily="34" charset="0"/>
                </a:rPr>
                <a:t>Attribute </a:t>
              </a:r>
              <a:r>
                <a:rPr lang="en-GB" sz="1400" b="1" i="1">
                  <a:solidFill>
                    <a:schemeClr val="bg1"/>
                  </a:solidFill>
                  <a:latin typeface="Arial Narrow" pitchFamily="34" charset="0"/>
                </a:rPr>
                <a:t>m</a:t>
              </a:r>
              <a:endParaRPr lang="en-US" altLang="zh-TW" sz="1400" b="1" i="1">
                <a:solidFill>
                  <a:schemeClr val="bg1"/>
                </a:solidFill>
                <a:latin typeface="Arial Narrow" pitchFamily="34" charset="0"/>
                <a:ea typeface="新細明體" charset="-120"/>
              </a:endParaRPr>
            </a:p>
          </p:txBody>
        </p:sp>
      </p:grpSp>
      <p:sp>
        <p:nvSpPr>
          <p:cNvPr id="667673" name="Rectangle 25"/>
          <p:cNvSpPr>
            <a:spLocks noChangeArrowheads="1"/>
          </p:cNvSpPr>
          <p:nvPr/>
        </p:nvSpPr>
        <p:spPr bwMode="auto">
          <a:xfrm>
            <a:off x="2987179" y="4797152"/>
            <a:ext cx="1439863" cy="450850"/>
          </a:xfrm>
          <a:prstGeom prst="rect">
            <a:avLst/>
          </a:prstGeom>
          <a:solidFill>
            <a:srgbClr val="0000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hangingPunct="0">
              <a:lnSpc>
                <a:spcPct val="70000"/>
              </a:lnSpc>
            </a:pPr>
            <a:r>
              <a:rPr lang="en-GB" sz="1400" b="1" dirty="0" smtClean="0">
                <a:solidFill>
                  <a:schemeClr val="bg1"/>
                </a:solidFill>
                <a:latin typeface="Arial Narrow" pitchFamily="34" charset="0"/>
              </a:rPr>
              <a:t>Temporary variables</a:t>
            </a:r>
            <a:endParaRPr lang="en-US" altLang="zh-TW" sz="1400" b="1" dirty="0">
              <a:solidFill>
                <a:schemeClr val="bg1"/>
              </a:solidFill>
              <a:latin typeface="Arial Narrow" pitchFamily="34" charset="0"/>
              <a:ea typeface="新細明體" charset="-120"/>
            </a:endParaRPr>
          </a:p>
        </p:txBody>
      </p:sp>
      <p:sp>
        <p:nvSpPr>
          <p:cNvPr id="667675" name="AutoShape 27"/>
          <p:cNvSpPr>
            <a:spLocks noChangeArrowheads="1"/>
          </p:cNvSpPr>
          <p:nvPr/>
        </p:nvSpPr>
        <p:spPr bwMode="auto">
          <a:xfrm>
            <a:off x="3923283" y="1968058"/>
            <a:ext cx="720725" cy="4193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zh-TW" altLang="en-US"/>
          </a:p>
        </p:txBody>
      </p:sp>
      <p:sp>
        <p:nvSpPr>
          <p:cNvPr id="667676" name="AutoShape 28"/>
          <p:cNvSpPr>
            <a:spLocks noChangeArrowheads="1"/>
          </p:cNvSpPr>
          <p:nvPr/>
        </p:nvSpPr>
        <p:spPr bwMode="auto">
          <a:xfrm>
            <a:off x="3347219" y="4221088"/>
            <a:ext cx="720725" cy="458629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FF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endParaRPr lang="zh-TW" altLang="en-US"/>
          </a:p>
        </p:txBody>
      </p:sp>
      <p:sp>
        <p:nvSpPr>
          <p:cNvPr id="667677" name="AutoShape 29"/>
          <p:cNvSpPr>
            <a:spLocks noChangeArrowheads="1"/>
          </p:cNvSpPr>
          <p:nvPr/>
        </p:nvSpPr>
        <p:spPr bwMode="auto">
          <a:xfrm>
            <a:off x="1835696" y="2989541"/>
            <a:ext cx="576064" cy="7336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endParaRPr lang="zh-TW" altLang="en-US"/>
          </a:p>
        </p:txBody>
      </p:sp>
      <p:sp>
        <p:nvSpPr>
          <p:cNvPr id="667678" name="AutoShape 30"/>
          <p:cNvSpPr>
            <a:spLocks noChangeArrowheads="1"/>
          </p:cNvSpPr>
          <p:nvPr/>
        </p:nvSpPr>
        <p:spPr bwMode="auto">
          <a:xfrm>
            <a:off x="4787379" y="2983369"/>
            <a:ext cx="576709" cy="7336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endParaRPr lang="zh-TW" altLang="en-US" dirty="0"/>
          </a:p>
        </p:txBody>
      </p:sp>
      <p:sp>
        <p:nvSpPr>
          <p:cNvPr id="667679" name="AutoShape 31"/>
          <p:cNvSpPr>
            <a:spLocks noChangeArrowheads="1"/>
          </p:cNvSpPr>
          <p:nvPr/>
        </p:nvSpPr>
        <p:spPr bwMode="auto">
          <a:xfrm>
            <a:off x="2483769" y="2564904"/>
            <a:ext cx="2232892" cy="1512168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</a:pPr>
            <a:r>
              <a:rPr lang="en-GB" sz="2400" b="1" dirty="0">
                <a:solidFill>
                  <a:schemeClr val="bg1"/>
                </a:solidFill>
                <a:latin typeface="Arial Narrow" pitchFamily="34" charset="0"/>
              </a:rPr>
              <a:t>Vertex </a:t>
            </a:r>
            <a:r>
              <a:rPr lang="en-GB" sz="2400" b="1" dirty="0" err="1">
                <a:solidFill>
                  <a:schemeClr val="bg1"/>
                </a:solidFill>
                <a:latin typeface="Arial Narrow" pitchFamily="34" charset="0"/>
              </a:rPr>
              <a:t>Shader</a:t>
            </a:r>
            <a:endParaRPr lang="en-US" altLang="zh-TW" sz="2400" b="1" dirty="0">
              <a:solidFill>
                <a:schemeClr val="bg1"/>
              </a:solidFill>
              <a:latin typeface="Arial Narrow" pitchFamily="34" charset="0"/>
              <a:ea typeface="新細明體" charset="-120"/>
            </a:endParaRPr>
          </a:p>
        </p:txBody>
      </p:sp>
      <p:grpSp>
        <p:nvGrpSpPr>
          <p:cNvPr id="128" name="群組 127"/>
          <p:cNvGrpSpPr/>
          <p:nvPr/>
        </p:nvGrpSpPr>
        <p:grpSpPr>
          <a:xfrm>
            <a:off x="5436096" y="1916832"/>
            <a:ext cx="1224136" cy="3078187"/>
            <a:chOff x="5832152" y="2634332"/>
            <a:chExt cx="1441450" cy="3078187"/>
          </a:xfrm>
        </p:grpSpPr>
        <p:sp>
          <p:nvSpPr>
            <p:cNvPr id="667665" name="Rectangle 17"/>
            <p:cNvSpPr>
              <a:spLocks noChangeArrowheads="1"/>
            </p:cNvSpPr>
            <p:nvPr/>
          </p:nvSpPr>
          <p:spPr bwMode="auto">
            <a:xfrm>
              <a:off x="5832152" y="2634332"/>
              <a:ext cx="1439863" cy="269875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 dirty="0">
                  <a:solidFill>
                    <a:schemeClr val="bg1"/>
                  </a:solidFill>
                  <a:latin typeface="Arial Narrow" pitchFamily="34" charset="0"/>
                </a:rPr>
                <a:t>Varying 0</a:t>
              </a:r>
              <a:endParaRPr lang="en-US" altLang="zh-TW" sz="1400" b="1" dirty="0">
                <a:solidFill>
                  <a:schemeClr val="bg1"/>
                </a:solidFill>
                <a:latin typeface="Arial Narrow" pitchFamily="34" charset="0"/>
                <a:ea typeface="新細明體" charset="-120"/>
              </a:endParaRPr>
            </a:p>
          </p:txBody>
        </p:sp>
        <p:sp>
          <p:nvSpPr>
            <p:cNvPr id="667666" name="Rectangle 18"/>
            <p:cNvSpPr>
              <a:spLocks noChangeArrowheads="1"/>
            </p:cNvSpPr>
            <p:nvPr/>
          </p:nvSpPr>
          <p:spPr bwMode="auto">
            <a:xfrm>
              <a:off x="5832152" y="2904207"/>
              <a:ext cx="1439863" cy="269875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chemeClr val="bg1"/>
                  </a:solidFill>
                  <a:latin typeface="Arial Narrow" pitchFamily="34" charset="0"/>
                </a:rPr>
                <a:t>Varying 1</a:t>
              </a:r>
              <a:endParaRPr lang="en-US" altLang="zh-TW" sz="1400" b="1">
                <a:solidFill>
                  <a:schemeClr val="bg1"/>
                </a:solidFill>
                <a:latin typeface="Arial Narrow" pitchFamily="34" charset="0"/>
                <a:ea typeface="新細明體" charset="-120"/>
              </a:endParaRPr>
            </a:p>
          </p:txBody>
        </p:sp>
        <p:sp>
          <p:nvSpPr>
            <p:cNvPr id="667667" name="Rectangle 19"/>
            <p:cNvSpPr>
              <a:spLocks noChangeArrowheads="1"/>
            </p:cNvSpPr>
            <p:nvPr/>
          </p:nvSpPr>
          <p:spPr bwMode="auto">
            <a:xfrm>
              <a:off x="5832152" y="3174082"/>
              <a:ext cx="1439863" cy="269875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 dirty="0">
                  <a:solidFill>
                    <a:schemeClr val="bg1"/>
                  </a:solidFill>
                  <a:latin typeface="Arial Narrow" pitchFamily="34" charset="0"/>
                </a:rPr>
                <a:t>Varying 2</a:t>
              </a:r>
              <a:endParaRPr lang="en-US" altLang="zh-TW" sz="1400" b="1" dirty="0">
                <a:solidFill>
                  <a:schemeClr val="bg1"/>
                </a:solidFill>
                <a:latin typeface="Arial Narrow" pitchFamily="34" charset="0"/>
                <a:ea typeface="新細明體" charset="-120"/>
              </a:endParaRPr>
            </a:p>
          </p:txBody>
        </p:sp>
        <p:sp>
          <p:nvSpPr>
            <p:cNvPr id="667668" name="Rectangle 20"/>
            <p:cNvSpPr>
              <a:spLocks noChangeArrowheads="1"/>
            </p:cNvSpPr>
            <p:nvPr/>
          </p:nvSpPr>
          <p:spPr bwMode="auto">
            <a:xfrm>
              <a:off x="5832152" y="3443957"/>
              <a:ext cx="1439863" cy="269875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chemeClr val="bg1"/>
                  </a:solidFill>
                  <a:latin typeface="Arial Narrow" pitchFamily="34" charset="0"/>
                </a:rPr>
                <a:t>Varying 3</a:t>
              </a:r>
              <a:endParaRPr lang="en-US" altLang="zh-TW" sz="1400" b="1">
                <a:solidFill>
                  <a:schemeClr val="bg1"/>
                </a:solidFill>
                <a:latin typeface="Arial Narrow" pitchFamily="34" charset="0"/>
                <a:ea typeface="新細明體" charset="-120"/>
              </a:endParaRPr>
            </a:p>
          </p:txBody>
        </p:sp>
        <p:sp>
          <p:nvSpPr>
            <p:cNvPr id="667669" name="Rectangle 21"/>
            <p:cNvSpPr>
              <a:spLocks noChangeArrowheads="1"/>
            </p:cNvSpPr>
            <p:nvPr/>
          </p:nvSpPr>
          <p:spPr bwMode="auto">
            <a:xfrm>
              <a:off x="5832152" y="3713832"/>
              <a:ext cx="1439863" cy="269875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chemeClr val="bg1"/>
                  </a:solidFill>
                  <a:latin typeface="Arial Narrow" pitchFamily="34" charset="0"/>
                </a:rPr>
                <a:t>Varying 4</a:t>
              </a:r>
              <a:endParaRPr lang="en-US" altLang="zh-TW" sz="1400" b="1">
                <a:solidFill>
                  <a:schemeClr val="bg1"/>
                </a:solidFill>
                <a:latin typeface="Arial Narrow" pitchFamily="34" charset="0"/>
                <a:ea typeface="新細明體" charset="-120"/>
              </a:endParaRPr>
            </a:p>
          </p:txBody>
        </p:sp>
        <p:sp>
          <p:nvSpPr>
            <p:cNvPr id="667670" name="Rectangle 22"/>
            <p:cNvSpPr>
              <a:spLocks noChangeArrowheads="1"/>
            </p:cNvSpPr>
            <p:nvPr/>
          </p:nvSpPr>
          <p:spPr bwMode="auto">
            <a:xfrm>
              <a:off x="5832152" y="3983707"/>
              <a:ext cx="1439863" cy="269875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chemeClr val="bg1"/>
                  </a:solidFill>
                  <a:latin typeface="Arial Narrow" pitchFamily="34" charset="0"/>
                </a:rPr>
                <a:t>Varying 5</a:t>
              </a:r>
              <a:endParaRPr lang="en-US" altLang="zh-TW" sz="1400" b="1">
                <a:solidFill>
                  <a:schemeClr val="bg1"/>
                </a:solidFill>
                <a:latin typeface="Arial Narrow" pitchFamily="34" charset="0"/>
                <a:ea typeface="新細明體" charset="-120"/>
              </a:endParaRPr>
            </a:p>
          </p:txBody>
        </p:sp>
        <p:sp>
          <p:nvSpPr>
            <p:cNvPr id="667671" name="Rectangle 23"/>
            <p:cNvSpPr>
              <a:spLocks noChangeArrowheads="1"/>
            </p:cNvSpPr>
            <p:nvPr/>
          </p:nvSpPr>
          <p:spPr bwMode="auto">
            <a:xfrm>
              <a:off x="5832152" y="4253582"/>
              <a:ext cx="1439863" cy="269875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chemeClr val="bg1"/>
                  </a:solidFill>
                  <a:latin typeface="Arial Narrow" pitchFamily="34" charset="0"/>
                </a:rPr>
                <a:t>…</a:t>
              </a:r>
              <a:endParaRPr lang="en-US" altLang="zh-TW" sz="1400" b="1">
                <a:solidFill>
                  <a:schemeClr val="bg1"/>
                </a:solidFill>
                <a:latin typeface="Arial Narrow" pitchFamily="34" charset="0"/>
                <a:ea typeface="新細明體" charset="-120"/>
              </a:endParaRPr>
            </a:p>
          </p:txBody>
        </p:sp>
        <p:sp>
          <p:nvSpPr>
            <p:cNvPr id="667672" name="Rectangle 24"/>
            <p:cNvSpPr>
              <a:spLocks noChangeArrowheads="1"/>
            </p:cNvSpPr>
            <p:nvPr/>
          </p:nvSpPr>
          <p:spPr bwMode="auto">
            <a:xfrm>
              <a:off x="5832152" y="4523457"/>
              <a:ext cx="1439863" cy="269875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chemeClr val="bg1"/>
                  </a:solidFill>
                  <a:latin typeface="Arial Narrow" pitchFamily="34" charset="0"/>
                </a:rPr>
                <a:t>Varying </a:t>
              </a:r>
              <a:r>
                <a:rPr lang="en-GB" sz="1400" b="1" i="1">
                  <a:solidFill>
                    <a:schemeClr val="bg1"/>
                  </a:solidFill>
                  <a:latin typeface="Arial Narrow" pitchFamily="34" charset="0"/>
                </a:rPr>
                <a:t>n</a:t>
              </a:r>
              <a:endParaRPr lang="en-US" altLang="zh-TW" sz="1400" b="1" i="1">
                <a:solidFill>
                  <a:schemeClr val="bg1"/>
                </a:solidFill>
                <a:latin typeface="Arial Narrow" pitchFamily="34" charset="0"/>
                <a:ea typeface="新細明體" charset="-120"/>
              </a:endParaRPr>
            </a:p>
          </p:txBody>
        </p:sp>
        <p:sp>
          <p:nvSpPr>
            <p:cNvPr id="667674" name="Rectangle 26"/>
            <p:cNvSpPr>
              <a:spLocks noChangeArrowheads="1"/>
            </p:cNvSpPr>
            <p:nvPr/>
          </p:nvSpPr>
          <p:spPr bwMode="auto">
            <a:xfrm>
              <a:off x="5832152" y="5175349"/>
              <a:ext cx="1439863" cy="269875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 dirty="0">
                  <a:solidFill>
                    <a:schemeClr val="bg1"/>
                  </a:solidFill>
                  <a:latin typeface="Arial Narrow" pitchFamily="34" charset="0"/>
                </a:rPr>
                <a:t>Clip </a:t>
              </a:r>
              <a:r>
                <a:rPr lang="en-GB" sz="1400" b="1" dirty="0" smtClean="0">
                  <a:solidFill>
                    <a:schemeClr val="bg1"/>
                  </a:solidFill>
                  <a:latin typeface="Arial Narrow" pitchFamily="34" charset="0"/>
                </a:rPr>
                <a:t> Position</a:t>
              </a:r>
              <a:endParaRPr lang="en-US" altLang="zh-TW" sz="1400" b="1" dirty="0">
                <a:solidFill>
                  <a:schemeClr val="bg1"/>
                </a:solidFill>
                <a:latin typeface="Arial Narrow" pitchFamily="34" charset="0"/>
                <a:ea typeface="新細明體" charset="-120"/>
              </a:endParaRPr>
            </a:p>
          </p:txBody>
        </p:sp>
        <p:sp>
          <p:nvSpPr>
            <p:cNvPr id="667680" name="Rectangle 32"/>
            <p:cNvSpPr>
              <a:spLocks noChangeArrowheads="1"/>
            </p:cNvSpPr>
            <p:nvPr/>
          </p:nvSpPr>
          <p:spPr bwMode="auto">
            <a:xfrm>
              <a:off x="5833740" y="5442644"/>
              <a:ext cx="1439862" cy="269875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 dirty="0">
                  <a:solidFill>
                    <a:schemeClr val="bg1"/>
                  </a:solidFill>
                  <a:latin typeface="Arial Narrow" pitchFamily="34" charset="0"/>
                </a:rPr>
                <a:t>Point size</a:t>
              </a:r>
              <a:endParaRPr lang="en-US" altLang="zh-TW" sz="1400" b="1" dirty="0">
                <a:solidFill>
                  <a:schemeClr val="bg1"/>
                </a:solidFill>
                <a:latin typeface="Arial Narrow" pitchFamily="34" charset="0"/>
                <a:ea typeface="新細明體" charset="-120"/>
              </a:endParaRPr>
            </a:p>
          </p:txBody>
        </p:sp>
      </p:grpSp>
      <p:grpSp>
        <p:nvGrpSpPr>
          <p:cNvPr id="129" name="Group 4"/>
          <p:cNvGrpSpPr>
            <a:grpSpLocks/>
          </p:cNvGrpSpPr>
          <p:nvPr/>
        </p:nvGrpSpPr>
        <p:grpSpPr bwMode="auto">
          <a:xfrm>
            <a:off x="6300192" y="4221088"/>
            <a:ext cx="4067944" cy="5337212"/>
            <a:chOff x="742" y="1092"/>
            <a:chExt cx="3549" cy="3119"/>
          </a:xfrm>
        </p:grpSpPr>
        <p:sp>
          <p:nvSpPr>
            <p:cNvPr id="130" name="AutoShape 5"/>
            <p:cNvSpPr>
              <a:spLocks noChangeArrowheads="1"/>
            </p:cNvSpPr>
            <p:nvPr/>
          </p:nvSpPr>
          <p:spPr bwMode="auto">
            <a:xfrm>
              <a:off x="2249" y="1545"/>
              <a:ext cx="680" cy="454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 dirty="0">
                  <a:solidFill>
                    <a:schemeClr val="bg1"/>
                  </a:solidFill>
                  <a:latin typeface="Arial Narrow" pitchFamily="34" charset="0"/>
                </a:rPr>
                <a:t>Vertex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GB" sz="1400" b="1" dirty="0" err="1">
                  <a:solidFill>
                    <a:schemeClr val="bg1"/>
                  </a:solidFill>
                  <a:latin typeface="Arial Narrow" pitchFamily="34" charset="0"/>
                </a:rPr>
                <a:t>Shader</a:t>
              </a:r>
              <a:endParaRPr lang="en-US" altLang="zh-TW" sz="1400" b="1" dirty="0">
                <a:solidFill>
                  <a:schemeClr val="bg1"/>
                </a:solidFill>
                <a:latin typeface="Arial Narrow" pitchFamily="34" charset="0"/>
                <a:ea typeface="新細明體" charset="-120"/>
              </a:endParaRPr>
            </a:p>
          </p:txBody>
        </p:sp>
        <p:sp>
          <p:nvSpPr>
            <p:cNvPr id="131" name="AutoShape 6"/>
            <p:cNvSpPr>
              <a:spLocks noChangeArrowheads="1"/>
            </p:cNvSpPr>
            <p:nvPr/>
          </p:nvSpPr>
          <p:spPr bwMode="auto">
            <a:xfrm>
              <a:off x="2249" y="3133"/>
              <a:ext cx="680" cy="454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 dirty="0">
                  <a:solidFill>
                    <a:schemeClr val="bg1"/>
                  </a:solidFill>
                  <a:latin typeface="Arial Narrow" pitchFamily="34" charset="0"/>
                </a:rPr>
                <a:t>Fragment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GB" sz="1400" b="1" dirty="0" err="1">
                  <a:solidFill>
                    <a:schemeClr val="bg1"/>
                  </a:solidFill>
                  <a:latin typeface="Arial Narrow" pitchFamily="34" charset="0"/>
                </a:rPr>
                <a:t>Shader</a:t>
              </a:r>
              <a:endParaRPr lang="en-US" altLang="zh-TW" sz="1400" b="1" dirty="0">
                <a:solidFill>
                  <a:schemeClr val="bg1"/>
                </a:solidFill>
                <a:latin typeface="Arial Narrow" pitchFamily="34" charset="0"/>
                <a:ea typeface="新細明體" charset="-120"/>
              </a:endParaRPr>
            </a:p>
          </p:txBody>
        </p:sp>
        <p:sp>
          <p:nvSpPr>
            <p:cNvPr id="132" name="AutoShape 7"/>
            <p:cNvSpPr>
              <a:spLocks noChangeArrowheads="1"/>
            </p:cNvSpPr>
            <p:nvPr/>
          </p:nvSpPr>
          <p:spPr bwMode="auto">
            <a:xfrm>
              <a:off x="2112" y="2112"/>
              <a:ext cx="955" cy="45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 dirty="0">
                  <a:solidFill>
                    <a:schemeClr val="bg1"/>
                  </a:solidFill>
                  <a:latin typeface="Arial Narrow" pitchFamily="34" charset="0"/>
                </a:rPr>
                <a:t>Primitive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GB" sz="1400" b="1" dirty="0">
                  <a:solidFill>
                    <a:schemeClr val="bg1"/>
                  </a:solidFill>
                  <a:latin typeface="Arial Narrow" pitchFamily="34" charset="0"/>
                </a:rPr>
                <a:t>Assembly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GB" sz="1400" b="1" dirty="0">
                  <a:solidFill>
                    <a:schemeClr val="bg1"/>
                  </a:solidFill>
                  <a:latin typeface="Arial Narrow" pitchFamily="34" charset="0"/>
                </a:rPr>
                <a:t>&amp; </a:t>
              </a:r>
              <a:r>
                <a:rPr lang="en-GB" sz="1400" b="1" dirty="0" err="1">
                  <a:solidFill>
                    <a:schemeClr val="bg1"/>
                  </a:solidFill>
                  <a:latin typeface="Arial Narrow" pitchFamily="34" charset="0"/>
                </a:rPr>
                <a:t>Rasterize</a:t>
              </a:r>
              <a:endParaRPr lang="en-US" altLang="zh-TW" sz="1400" b="1" dirty="0">
                <a:solidFill>
                  <a:schemeClr val="bg1"/>
                </a:solidFill>
                <a:latin typeface="Arial Narrow" pitchFamily="34" charset="0"/>
                <a:ea typeface="新細明體" charset="-120"/>
              </a:endParaRPr>
            </a:p>
          </p:txBody>
        </p:sp>
        <p:sp>
          <p:nvSpPr>
            <p:cNvPr id="133" name="AutoShape 8"/>
            <p:cNvSpPr>
              <a:spLocks noChangeArrowheads="1"/>
            </p:cNvSpPr>
            <p:nvPr/>
          </p:nvSpPr>
          <p:spPr bwMode="auto">
            <a:xfrm>
              <a:off x="2249" y="3700"/>
              <a:ext cx="680" cy="45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chemeClr val="bg1"/>
                  </a:solidFill>
                  <a:latin typeface="Arial Narrow" pitchFamily="34" charset="0"/>
                </a:rPr>
                <a:t>Per-Sample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chemeClr val="bg1"/>
                  </a:solidFill>
                  <a:latin typeface="Arial Narrow" pitchFamily="34" charset="0"/>
                </a:rPr>
                <a:t>Operations</a:t>
              </a:r>
              <a:endParaRPr lang="en-US" altLang="zh-TW" sz="1400" b="1">
                <a:solidFill>
                  <a:schemeClr val="bg1"/>
                </a:solidFill>
                <a:latin typeface="Arial Narrow" pitchFamily="34" charset="0"/>
                <a:ea typeface="新細明體" charset="-120"/>
              </a:endParaRPr>
            </a:p>
          </p:txBody>
        </p:sp>
        <p:sp>
          <p:nvSpPr>
            <p:cNvPr id="134" name="Rectangle 9"/>
            <p:cNvSpPr>
              <a:spLocks noChangeArrowheads="1"/>
            </p:cNvSpPr>
            <p:nvPr/>
          </p:nvSpPr>
          <p:spPr bwMode="auto">
            <a:xfrm>
              <a:off x="2201" y="1092"/>
              <a:ext cx="794" cy="341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 dirty="0">
                  <a:solidFill>
                    <a:srgbClr val="000000"/>
                  </a:solidFill>
                  <a:latin typeface="Arial Narrow" pitchFamily="34" charset="0"/>
                </a:rPr>
                <a:t>Attributes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GB" sz="1400" b="1" dirty="0">
                  <a:solidFill>
                    <a:srgbClr val="000000"/>
                  </a:solidFill>
                  <a:latin typeface="Arial Narrow" pitchFamily="34" charset="0"/>
                </a:rPr>
                <a:t>(</a:t>
              </a:r>
              <a:r>
                <a:rPr lang="en-GB" sz="1400" b="1" i="1" dirty="0">
                  <a:solidFill>
                    <a:srgbClr val="000000"/>
                  </a:solidFill>
                  <a:latin typeface="Arial Narrow" pitchFamily="34" charset="0"/>
                </a:rPr>
                <a:t>m</a:t>
              </a:r>
              <a:r>
                <a:rPr lang="en-GB" sz="1400" b="1" dirty="0">
                  <a:solidFill>
                    <a:srgbClr val="000000"/>
                  </a:solidFill>
                  <a:latin typeface="Arial Narrow" pitchFamily="34" charset="0"/>
                </a:rPr>
                <a:t> * vec4)</a:t>
              </a:r>
              <a:endParaRPr lang="en-US" altLang="zh-TW" sz="1400" b="1" dirty="0">
                <a:solidFill>
                  <a:srgbClr val="000000"/>
                </a:solidFill>
                <a:latin typeface="Arial Narrow" pitchFamily="34" charset="0"/>
                <a:ea typeface="新細明體" charset="-120"/>
              </a:endParaRPr>
            </a:p>
          </p:txBody>
        </p:sp>
        <p:sp>
          <p:nvSpPr>
            <p:cNvPr id="135" name="Rectangle 10"/>
            <p:cNvSpPr>
              <a:spLocks noChangeArrowheads="1"/>
            </p:cNvSpPr>
            <p:nvPr/>
          </p:nvSpPr>
          <p:spPr bwMode="auto">
            <a:xfrm>
              <a:off x="742" y="1594"/>
              <a:ext cx="1053" cy="340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rgbClr val="000000"/>
                  </a:solidFill>
                  <a:latin typeface="Arial Narrow" pitchFamily="34" charset="0"/>
                </a:rPr>
                <a:t>Vertex Uniforms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rgbClr val="000000"/>
                  </a:solidFill>
                  <a:latin typeface="Arial Narrow" pitchFamily="34" charset="0"/>
                </a:rPr>
                <a:t>(</a:t>
              </a:r>
              <a:r>
                <a:rPr lang="en-GB" sz="1400" b="1" i="1">
                  <a:solidFill>
                    <a:srgbClr val="000000"/>
                  </a:solidFill>
                  <a:latin typeface="Arial Narrow" pitchFamily="34" charset="0"/>
                </a:rPr>
                <a:t>p</a:t>
              </a:r>
              <a:r>
                <a:rPr lang="en-GB" sz="1400" b="1">
                  <a:solidFill>
                    <a:srgbClr val="000000"/>
                  </a:solidFill>
                  <a:latin typeface="Arial Narrow" pitchFamily="34" charset="0"/>
                </a:rPr>
                <a:t> * vec4)</a:t>
              </a:r>
              <a:endParaRPr lang="en-US" altLang="zh-TW" sz="1400" b="1">
                <a:solidFill>
                  <a:srgbClr val="000000"/>
                </a:solidFill>
                <a:latin typeface="Arial Narrow" pitchFamily="34" charset="0"/>
                <a:ea typeface="新細明體" charset="-120"/>
              </a:endParaRPr>
            </a:p>
          </p:txBody>
        </p:sp>
        <p:sp>
          <p:nvSpPr>
            <p:cNvPr id="136" name="Rectangle 11"/>
            <p:cNvSpPr>
              <a:spLocks noChangeArrowheads="1"/>
            </p:cNvSpPr>
            <p:nvPr/>
          </p:nvSpPr>
          <p:spPr bwMode="auto">
            <a:xfrm>
              <a:off x="2185" y="2679"/>
              <a:ext cx="794" cy="340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rgbClr val="000000"/>
                  </a:solidFill>
                  <a:latin typeface="Arial Narrow" pitchFamily="34" charset="0"/>
                </a:rPr>
                <a:t>Varyings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rgbClr val="000000"/>
                  </a:solidFill>
                  <a:latin typeface="Arial Narrow" pitchFamily="34" charset="0"/>
                </a:rPr>
                <a:t>(</a:t>
              </a:r>
              <a:r>
                <a:rPr lang="en-GB" sz="1400" b="1" i="1">
                  <a:solidFill>
                    <a:srgbClr val="000000"/>
                  </a:solidFill>
                  <a:latin typeface="Arial Narrow" pitchFamily="34" charset="0"/>
                </a:rPr>
                <a:t>n</a:t>
              </a:r>
              <a:r>
                <a:rPr lang="en-GB" sz="1400" b="1">
                  <a:solidFill>
                    <a:srgbClr val="000000"/>
                  </a:solidFill>
                  <a:latin typeface="Arial Narrow" pitchFamily="34" charset="0"/>
                </a:rPr>
                <a:t> * vec4)</a:t>
              </a:r>
              <a:endParaRPr lang="en-US" altLang="zh-TW" sz="1400" b="1">
                <a:solidFill>
                  <a:srgbClr val="000000"/>
                </a:solidFill>
                <a:latin typeface="Arial Narrow" pitchFamily="34" charset="0"/>
                <a:ea typeface="新細明體" charset="-120"/>
              </a:endParaRPr>
            </a:p>
          </p:txBody>
        </p:sp>
        <p:sp>
          <p:nvSpPr>
            <p:cNvPr id="137" name="Rectangle 12"/>
            <p:cNvSpPr>
              <a:spLocks noChangeArrowheads="1"/>
            </p:cNvSpPr>
            <p:nvPr/>
          </p:nvSpPr>
          <p:spPr bwMode="auto">
            <a:xfrm>
              <a:off x="742" y="3133"/>
              <a:ext cx="1101" cy="340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rgbClr val="000000"/>
                  </a:solidFill>
                  <a:latin typeface="Arial Narrow" pitchFamily="34" charset="0"/>
                </a:rPr>
                <a:t>Fragment Uniforms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rgbClr val="000000"/>
                  </a:solidFill>
                  <a:latin typeface="Arial Narrow" pitchFamily="34" charset="0"/>
                </a:rPr>
                <a:t>(</a:t>
              </a:r>
              <a:r>
                <a:rPr lang="en-GB" sz="1400" b="1" i="1">
                  <a:solidFill>
                    <a:srgbClr val="000000"/>
                  </a:solidFill>
                  <a:latin typeface="Arial Narrow" pitchFamily="34" charset="0"/>
                </a:rPr>
                <a:t>q</a:t>
              </a:r>
              <a:r>
                <a:rPr lang="en-GB" sz="1400" b="1">
                  <a:solidFill>
                    <a:srgbClr val="000000"/>
                  </a:solidFill>
                  <a:latin typeface="Arial Narrow" pitchFamily="34" charset="0"/>
                </a:rPr>
                <a:t> * vec4)</a:t>
              </a:r>
              <a:endParaRPr lang="en-US" altLang="zh-TW" sz="1400" b="1">
                <a:solidFill>
                  <a:srgbClr val="000000"/>
                </a:solidFill>
                <a:latin typeface="Arial Narrow" pitchFamily="34" charset="0"/>
                <a:ea typeface="新細明體" charset="-120"/>
              </a:endParaRPr>
            </a:p>
          </p:txBody>
        </p:sp>
        <p:sp>
          <p:nvSpPr>
            <p:cNvPr id="138" name="AutoShape 13"/>
            <p:cNvSpPr>
              <a:spLocks noChangeArrowheads="1"/>
            </p:cNvSpPr>
            <p:nvPr/>
          </p:nvSpPr>
          <p:spPr bwMode="auto">
            <a:xfrm>
              <a:off x="2476" y="1432"/>
              <a:ext cx="227" cy="113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808080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39" name="AutoShape 14"/>
            <p:cNvSpPr>
              <a:spLocks noChangeArrowheads="1"/>
            </p:cNvSpPr>
            <p:nvPr/>
          </p:nvSpPr>
          <p:spPr bwMode="auto">
            <a:xfrm>
              <a:off x="2476" y="1999"/>
              <a:ext cx="227" cy="113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808080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40" name="AutoShape 15"/>
            <p:cNvSpPr>
              <a:spLocks noChangeArrowheads="1"/>
            </p:cNvSpPr>
            <p:nvPr/>
          </p:nvSpPr>
          <p:spPr bwMode="auto">
            <a:xfrm>
              <a:off x="2476" y="2566"/>
              <a:ext cx="227" cy="113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808080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41" name="AutoShape 16"/>
            <p:cNvSpPr>
              <a:spLocks noChangeArrowheads="1"/>
            </p:cNvSpPr>
            <p:nvPr/>
          </p:nvSpPr>
          <p:spPr bwMode="auto">
            <a:xfrm>
              <a:off x="2476" y="3020"/>
              <a:ext cx="227" cy="113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808080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42" name="AutoShape 17"/>
            <p:cNvSpPr>
              <a:spLocks noChangeArrowheads="1"/>
            </p:cNvSpPr>
            <p:nvPr/>
          </p:nvSpPr>
          <p:spPr bwMode="auto">
            <a:xfrm>
              <a:off x="2476" y="3587"/>
              <a:ext cx="227" cy="113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808080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43" name="AutoShape 18"/>
            <p:cNvSpPr>
              <a:spLocks noChangeArrowheads="1"/>
            </p:cNvSpPr>
            <p:nvPr/>
          </p:nvSpPr>
          <p:spPr bwMode="auto">
            <a:xfrm>
              <a:off x="1795" y="1693"/>
              <a:ext cx="454" cy="114"/>
            </a:xfrm>
            <a:prstGeom prst="rightArrow">
              <a:avLst>
                <a:gd name="adj1" fmla="val 50000"/>
                <a:gd name="adj2" fmla="val 99561"/>
              </a:avLst>
            </a:prstGeom>
            <a:solidFill>
              <a:srgbClr val="808080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44" name="AutoShape 19"/>
            <p:cNvSpPr>
              <a:spLocks noChangeArrowheads="1"/>
            </p:cNvSpPr>
            <p:nvPr/>
          </p:nvSpPr>
          <p:spPr bwMode="auto">
            <a:xfrm>
              <a:off x="1795" y="3247"/>
              <a:ext cx="454" cy="114"/>
            </a:xfrm>
            <a:prstGeom prst="rightArrow">
              <a:avLst>
                <a:gd name="adj1" fmla="val 50000"/>
                <a:gd name="adj2" fmla="val 99561"/>
              </a:avLst>
            </a:prstGeom>
            <a:solidFill>
              <a:srgbClr val="808080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1" name="Rectangle 26"/>
            <p:cNvSpPr>
              <a:spLocks noChangeArrowheads="1"/>
            </p:cNvSpPr>
            <p:nvPr/>
          </p:nvSpPr>
          <p:spPr bwMode="auto">
            <a:xfrm>
              <a:off x="3893" y="2680"/>
              <a:ext cx="113" cy="113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2" name="Line 27"/>
            <p:cNvSpPr>
              <a:spLocks noChangeShapeType="1"/>
            </p:cNvSpPr>
            <p:nvPr/>
          </p:nvSpPr>
          <p:spPr bwMode="auto">
            <a:xfrm flipV="1">
              <a:off x="3610" y="3700"/>
              <a:ext cx="340" cy="34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3" name="Rectangle 28"/>
            <p:cNvSpPr>
              <a:spLocks noChangeArrowheads="1"/>
            </p:cNvSpPr>
            <p:nvPr/>
          </p:nvSpPr>
          <p:spPr bwMode="auto">
            <a:xfrm>
              <a:off x="3838" y="3815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4" name="Rectangle 29"/>
            <p:cNvSpPr>
              <a:spLocks noChangeArrowheads="1"/>
            </p:cNvSpPr>
            <p:nvPr/>
          </p:nvSpPr>
          <p:spPr bwMode="auto">
            <a:xfrm>
              <a:off x="3894" y="3815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5" name="Rectangle 30"/>
            <p:cNvSpPr>
              <a:spLocks noChangeArrowheads="1"/>
            </p:cNvSpPr>
            <p:nvPr/>
          </p:nvSpPr>
          <p:spPr bwMode="auto">
            <a:xfrm>
              <a:off x="3951" y="3815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" name="Rectangle 31"/>
            <p:cNvSpPr>
              <a:spLocks noChangeArrowheads="1"/>
            </p:cNvSpPr>
            <p:nvPr/>
          </p:nvSpPr>
          <p:spPr bwMode="auto">
            <a:xfrm>
              <a:off x="4008" y="3815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7" name="Rectangle 32"/>
            <p:cNvSpPr>
              <a:spLocks noChangeArrowheads="1"/>
            </p:cNvSpPr>
            <p:nvPr/>
          </p:nvSpPr>
          <p:spPr bwMode="auto">
            <a:xfrm>
              <a:off x="3894" y="3758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8" name="Rectangle 33"/>
            <p:cNvSpPr>
              <a:spLocks noChangeArrowheads="1"/>
            </p:cNvSpPr>
            <p:nvPr/>
          </p:nvSpPr>
          <p:spPr bwMode="auto">
            <a:xfrm>
              <a:off x="3951" y="3758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9" name="Rectangle 34"/>
            <p:cNvSpPr>
              <a:spLocks noChangeArrowheads="1"/>
            </p:cNvSpPr>
            <p:nvPr/>
          </p:nvSpPr>
          <p:spPr bwMode="auto">
            <a:xfrm>
              <a:off x="3781" y="3871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60" name="Rectangle 35"/>
            <p:cNvSpPr>
              <a:spLocks noChangeArrowheads="1"/>
            </p:cNvSpPr>
            <p:nvPr/>
          </p:nvSpPr>
          <p:spPr bwMode="auto">
            <a:xfrm>
              <a:off x="3724" y="3928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61" name="Rectangle 36"/>
            <p:cNvSpPr>
              <a:spLocks noChangeArrowheads="1"/>
            </p:cNvSpPr>
            <p:nvPr/>
          </p:nvSpPr>
          <p:spPr bwMode="auto">
            <a:xfrm>
              <a:off x="3668" y="3985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62" name="Rectangle 37"/>
            <p:cNvSpPr>
              <a:spLocks noChangeArrowheads="1"/>
            </p:cNvSpPr>
            <p:nvPr/>
          </p:nvSpPr>
          <p:spPr bwMode="auto">
            <a:xfrm>
              <a:off x="3724" y="3985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63" name="Rectangle 38"/>
            <p:cNvSpPr>
              <a:spLocks noChangeArrowheads="1"/>
            </p:cNvSpPr>
            <p:nvPr/>
          </p:nvSpPr>
          <p:spPr bwMode="auto">
            <a:xfrm>
              <a:off x="3781" y="3928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64" name="Rectangle 39"/>
            <p:cNvSpPr>
              <a:spLocks noChangeArrowheads="1"/>
            </p:cNvSpPr>
            <p:nvPr/>
          </p:nvSpPr>
          <p:spPr bwMode="auto">
            <a:xfrm>
              <a:off x="3781" y="3985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65" name="Rectangle 40"/>
            <p:cNvSpPr>
              <a:spLocks noChangeArrowheads="1"/>
            </p:cNvSpPr>
            <p:nvPr/>
          </p:nvSpPr>
          <p:spPr bwMode="auto">
            <a:xfrm>
              <a:off x="3838" y="3871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66" name="Rectangle 41"/>
            <p:cNvSpPr>
              <a:spLocks noChangeArrowheads="1"/>
            </p:cNvSpPr>
            <p:nvPr/>
          </p:nvSpPr>
          <p:spPr bwMode="auto">
            <a:xfrm>
              <a:off x="3838" y="3928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67" name="Rectangle 42"/>
            <p:cNvSpPr>
              <a:spLocks noChangeArrowheads="1"/>
            </p:cNvSpPr>
            <p:nvPr/>
          </p:nvSpPr>
          <p:spPr bwMode="auto">
            <a:xfrm>
              <a:off x="3838" y="3985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68" name="Rectangle 43"/>
            <p:cNvSpPr>
              <a:spLocks noChangeArrowheads="1"/>
            </p:cNvSpPr>
            <p:nvPr/>
          </p:nvSpPr>
          <p:spPr bwMode="auto">
            <a:xfrm>
              <a:off x="3894" y="3871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69" name="Rectangle 44"/>
            <p:cNvSpPr>
              <a:spLocks noChangeArrowheads="1"/>
            </p:cNvSpPr>
            <p:nvPr/>
          </p:nvSpPr>
          <p:spPr bwMode="auto">
            <a:xfrm>
              <a:off x="3894" y="3928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70" name="Rectangle 45"/>
            <p:cNvSpPr>
              <a:spLocks noChangeArrowheads="1"/>
            </p:cNvSpPr>
            <p:nvPr/>
          </p:nvSpPr>
          <p:spPr bwMode="auto">
            <a:xfrm>
              <a:off x="3894" y="3985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71" name="Rectangle 46"/>
            <p:cNvSpPr>
              <a:spLocks noChangeArrowheads="1"/>
            </p:cNvSpPr>
            <p:nvPr/>
          </p:nvSpPr>
          <p:spPr bwMode="auto">
            <a:xfrm>
              <a:off x="3951" y="3871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72" name="Rectangle 47"/>
            <p:cNvSpPr>
              <a:spLocks noChangeArrowheads="1"/>
            </p:cNvSpPr>
            <p:nvPr/>
          </p:nvSpPr>
          <p:spPr bwMode="auto">
            <a:xfrm>
              <a:off x="3951" y="3928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73" name="Rectangle 48"/>
            <p:cNvSpPr>
              <a:spLocks noChangeArrowheads="1"/>
            </p:cNvSpPr>
            <p:nvPr/>
          </p:nvSpPr>
          <p:spPr bwMode="auto">
            <a:xfrm>
              <a:off x="3951" y="3985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74" name="Rectangle 49"/>
            <p:cNvSpPr>
              <a:spLocks noChangeArrowheads="1"/>
            </p:cNvSpPr>
            <p:nvPr/>
          </p:nvSpPr>
          <p:spPr bwMode="auto">
            <a:xfrm>
              <a:off x="4008" y="3871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75" name="Rectangle 50"/>
            <p:cNvSpPr>
              <a:spLocks noChangeArrowheads="1"/>
            </p:cNvSpPr>
            <p:nvPr/>
          </p:nvSpPr>
          <p:spPr bwMode="auto">
            <a:xfrm>
              <a:off x="4008" y="3928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76" name="Rectangle 51"/>
            <p:cNvSpPr>
              <a:spLocks noChangeArrowheads="1"/>
            </p:cNvSpPr>
            <p:nvPr/>
          </p:nvSpPr>
          <p:spPr bwMode="auto">
            <a:xfrm>
              <a:off x="4008" y="3985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77" name="Rectangle 52"/>
            <p:cNvSpPr>
              <a:spLocks noChangeArrowheads="1"/>
            </p:cNvSpPr>
            <p:nvPr/>
          </p:nvSpPr>
          <p:spPr bwMode="auto">
            <a:xfrm>
              <a:off x="4064" y="3928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78" name="Rectangle 53"/>
            <p:cNvSpPr>
              <a:spLocks noChangeArrowheads="1"/>
            </p:cNvSpPr>
            <p:nvPr/>
          </p:nvSpPr>
          <p:spPr bwMode="auto">
            <a:xfrm>
              <a:off x="4064" y="3985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79" name="Rectangle 54"/>
            <p:cNvSpPr>
              <a:spLocks noChangeArrowheads="1"/>
            </p:cNvSpPr>
            <p:nvPr/>
          </p:nvSpPr>
          <p:spPr bwMode="auto">
            <a:xfrm>
              <a:off x="4064" y="4042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80" name="Rectangle 55"/>
            <p:cNvSpPr>
              <a:spLocks noChangeArrowheads="1"/>
            </p:cNvSpPr>
            <p:nvPr/>
          </p:nvSpPr>
          <p:spPr bwMode="auto">
            <a:xfrm>
              <a:off x="4121" y="3985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81" name="Rectangle 56"/>
            <p:cNvSpPr>
              <a:spLocks noChangeArrowheads="1"/>
            </p:cNvSpPr>
            <p:nvPr/>
          </p:nvSpPr>
          <p:spPr bwMode="auto">
            <a:xfrm>
              <a:off x="4121" y="4042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82" name="Rectangle 57"/>
            <p:cNvSpPr>
              <a:spLocks noChangeArrowheads="1"/>
            </p:cNvSpPr>
            <p:nvPr/>
          </p:nvSpPr>
          <p:spPr bwMode="auto">
            <a:xfrm>
              <a:off x="4008" y="4041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83" name="Rectangle 58"/>
            <p:cNvSpPr>
              <a:spLocks noChangeArrowheads="1"/>
            </p:cNvSpPr>
            <p:nvPr/>
          </p:nvSpPr>
          <p:spPr bwMode="auto">
            <a:xfrm>
              <a:off x="3951" y="4041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84" name="Rectangle 59"/>
            <p:cNvSpPr>
              <a:spLocks noChangeArrowheads="1"/>
            </p:cNvSpPr>
            <p:nvPr/>
          </p:nvSpPr>
          <p:spPr bwMode="auto">
            <a:xfrm>
              <a:off x="3894" y="4041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85" name="Rectangle 60"/>
            <p:cNvSpPr>
              <a:spLocks noChangeArrowheads="1"/>
            </p:cNvSpPr>
            <p:nvPr/>
          </p:nvSpPr>
          <p:spPr bwMode="auto">
            <a:xfrm>
              <a:off x="4178" y="4098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86" name="Rectangle 61"/>
            <p:cNvSpPr>
              <a:spLocks noChangeArrowheads="1"/>
            </p:cNvSpPr>
            <p:nvPr/>
          </p:nvSpPr>
          <p:spPr bwMode="auto">
            <a:xfrm>
              <a:off x="4120" y="4097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87" name="Line 62"/>
            <p:cNvSpPr>
              <a:spLocks noChangeShapeType="1"/>
            </p:cNvSpPr>
            <p:nvPr/>
          </p:nvSpPr>
          <p:spPr bwMode="auto">
            <a:xfrm>
              <a:off x="3950" y="3700"/>
              <a:ext cx="341" cy="5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88" name="Rectangle 63"/>
            <p:cNvSpPr>
              <a:spLocks noChangeArrowheads="1"/>
            </p:cNvSpPr>
            <p:nvPr/>
          </p:nvSpPr>
          <p:spPr bwMode="auto">
            <a:xfrm>
              <a:off x="3780" y="2793"/>
              <a:ext cx="113" cy="113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89" name="Rectangle 64"/>
            <p:cNvSpPr>
              <a:spLocks noChangeArrowheads="1"/>
            </p:cNvSpPr>
            <p:nvPr/>
          </p:nvSpPr>
          <p:spPr bwMode="auto">
            <a:xfrm>
              <a:off x="3893" y="2793"/>
              <a:ext cx="113" cy="113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90" name="Rectangle 65"/>
            <p:cNvSpPr>
              <a:spLocks noChangeArrowheads="1"/>
            </p:cNvSpPr>
            <p:nvPr/>
          </p:nvSpPr>
          <p:spPr bwMode="auto">
            <a:xfrm>
              <a:off x="4007" y="2793"/>
              <a:ext cx="113" cy="113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91" name="Rectangle 66"/>
            <p:cNvSpPr>
              <a:spLocks noChangeArrowheads="1"/>
            </p:cNvSpPr>
            <p:nvPr/>
          </p:nvSpPr>
          <p:spPr bwMode="auto">
            <a:xfrm>
              <a:off x="3667" y="2907"/>
              <a:ext cx="113" cy="113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92" name="Rectangle 67"/>
            <p:cNvSpPr>
              <a:spLocks noChangeArrowheads="1"/>
            </p:cNvSpPr>
            <p:nvPr/>
          </p:nvSpPr>
          <p:spPr bwMode="auto">
            <a:xfrm>
              <a:off x="3780" y="2907"/>
              <a:ext cx="113" cy="113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93" name="Rectangle 68"/>
            <p:cNvSpPr>
              <a:spLocks noChangeArrowheads="1"/>
            </p:cNvSpPr>
            <p:nvPr/>
          </p:nvSpPr>
          <p:spPr bwMode="auto">
            <a:xfrm>
              <a:off x="3893" y="2907"/>
              <a:ext cx="113" cy="113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94" name="Rectangle 69"/>
            <p:cNvSpPr>
              <a:spLocks noChangeArrowheads="1"/>
            </p:cNvSpPr>
            <p:nvPr/>
          </p:nvSpPr>
          <p:spPr bwMode="auto">
            <a:xfrm>
              <a:off x="4007" y="2907"/>
              <a:ext cx="113" cy="113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95" name="Rectangle 70"/>
            <p:cNvSpPr>
              <a:spLocks noChangeArrowheads="1"/>
            </p:cNvSpPr>
            <p:nvPr/>
          </p:nvSpPr>
          <p:spPr bwMode="auto">
            <a:xfrm>
              <a:off x="4120" y="2907"/>
              <a:ext cx="113" cy="113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96" name="Line 71"/>
            <p:cNvSpPr>
              <a:spLocks noChangeShapeType="1"/>
            </p:cNvSpPr>
            <p:nvPr/>
          </p:nvSpPr>
          <p:spPr bwMode="auto">
            <a:xfrm flipV="1">
              <a:off x="3609" y="2622"/>
              <a:ext cx="340" cy="34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97" name="Line 72"/>
            <p:cNvSpPr>
              <a:spLocks noChangeShapeType="1"/>
            </p:cNvSpPr>
            <p:nvPr/>
          </p:nvSpPr>
          <p:spPr bwMode="auto">
            <a:xfrm>
              <a:off x="3949" y="2622"/>
              <a:ext cx="341" cy="5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98" name="Rectangle 73"/>
            <p:cNvSpPr>
              <a:spLocks noChangeArrowheads="1"/>
            </p:cNvSpPr>
            <p:nvPr/>
          </p:nvSpPr>
          <p:spPr bwMode="auto">
            <a:xfrm>
              <a:off x="4120" y="3020"/>
              <a:ext cx="113" cy="113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99" name="Rectangle 74"/>
            <p:cNvSpPr>
              <a:spLocks noChangeArrowheads="1"/>
            </p:cNvSpPr>
            <p:nvPr/>
          </p:nvSpPr>
          <p:spPr bwMode="auto">
            <a:xfrm>
              <a:off x="4007" y="3020"/>
              <a:ext cx="113" cy="113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00" name="Line 75"/>
            <p:cNvSpPr>
              <a:spLocks noChangeShapeType="1"/>
            </p:cNvSpPr>
            <p:nvPr/>
          </p:nvSpPr>
          <p:spPr bwMode="auto">
            <a:xfrm>
              <a:off x="3609" y="2963"/>
              <a:ext cx="681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01" name="Rectangle 76"/>
            <p:cNvSpPr>
              <a:spLocks noChangeArrowheads="1"/>
            </p:cNvSpPr>
            <p:nvPr/>
          </p:nvSpPr>
          <p:spPr bwMode="auto">
            <a:xfrm>
              <a:off x="4177" y="4154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02" name="Rectangle 77"/>
            <p:cNvSpPr>
              <a:spLocks noChangeArrowheads="1"/>
            </p:cNvSpPr>
            <p:nvPr/>
          </p:nvSpPr>
          <p:spPr bwMode="auto">
            <a:xfrm>
              <a:off x="4063" y="4097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03" name="Rectangle 78"/>
            <p:cNvSpPr>
              <a:spLocks noChangeArrowheads="1"/>
            </p:cNvSpPr>
            <p:nvPr/>
          </p:nvSpPr>
          <p:spPr bwMode="auto">
            <a:xfrm>
              <a:off x="4007" y="4097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04" name="Rectangle 79"/>
            <p:cNvSpPr>
              <a:spLocks noChangeArrowheads="1"/>
            </p:cNvSpPr>
            <p:nvPr/>
          </p:nvSpPr>
          <p:spPr bwMode="auto">
            <a:xfrm>
              <a:off x="3837" y="4041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05" name="Rectangle 80"/>
            <p:cNvSpPr>
              <a:spLocks noChangeArrowheads="1"/>
            </p:cNvSpPr>
            <p:nvPr/>
          </p:nvSpPr>
          <p:spPr bwMode="auto">
            <a:xfrm>
              <a:off x="3780" y="4041"/>
              <a:ext cx="56" cy="57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06" name="Line 81"/>
            <p:cNvSpPr>
              <a:spLocks noChangeShapeType="1"/>
            </p:cNvSpPr>
            <p:nvPr/>
          </p:nvSpPr>
          <p:spPr bwMode="auto">
            <a:xfrm>
              <a:off x="3610" y="4041"/>
              <a:ext cx="680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07" name="Rectangle 82"/>
            <p:cNvSpPr>
              <a:spLocks noChangeArrowheads="1"/>
            </p:cNvSpPr>
            <p:nvPr/>
          </p:nvSpPr>
          <p:spPr bwMode="auto">
            <a:xfrm>
              <a:off x="3893" y="3191"/>
              <a:ext cx="113" cy="113"/>
            </a:xfrm>
            <a:prstGeom prst="rect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08" name="Rectangle 83"/>
            <p:cNvSpPr>
              <a:spLocks noChangeArrowheads="1"/>
            </p:cNvSpPr>
            <p:nvPr/>
          </p:nvSpPr>
          <p:spPr bwMode="auto">
            <a:xfrm>
              <a:off x="3780" y="3304"/>
              <a:ext cx="113" cy="113"/>
            </a:xfrm>
            <a:prstGeom prst="rect">
              <a:avLst/>
            </a:prstGeom>
            <a:solidFill>
              <a:srgbClr val="00FF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09" name="Rectangle 84"/>
            <p:cNvSpPr>
              <a:spLocks noChangeArrowheads="1"/>
            </p:cNvSpPr>
            <p:nvPr/>
          </p:nvSpPr>
          <p:spPr bwMode="auto">
            <a:xfrm>
              <a:off x="3893" y="3304"/>
              <a:ext cx="113" cy="113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10" name="Rectangle 85"/>
            <p:cNvSpPr>
              <a:spLocks noChangeArrowheads="1"/>
            </p:cNvSpPr>
            <p:nvPr/>
          </p:nvSpPr>
          <p:spPr bwMode="auto">
            <a:xfrm>
              <a:off x="4007" y="3304"/>
              <a:ext cx="113" cy="113"/>
            </a:xfrm>
            <a:prstGeom prst="rect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11" name="Rectangle 86"/>
            <p:cNvSpPr>
              <a:spLocks noChangeArrowheads="1"/>
            </p:cNvSpPr>
            <p:nvPr/>
          </p:nvSpPr>
          <p:spPr bwMode="auto">
            <a:xfrm>
              <a:off x="3667" y="3418"/>
              <a:ext cx="113" cy="113"/>
            </a:xfrm>
            <a:prstGeom prst="rect">
              <a:avLst/>
            </a:prstGeom>
            <a:solidFill>
              <a:srgbClr val="00FF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12" name="Rectangle 87"/>
            <p:cNvSpPr>
              <a:spLocks noChangeArrowheads="1"/>
            </p:cNvSpPr>
            <p:nvPr/>
          </p:nvSpPr>
          <p:spPr bwMode="auto">
            <a:xfrm>
              <a:off x="3780" y="3418"/>
              <a:ext cx="113" cy="113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13" name="Rectangle 88"/>
            <p:cNvSpPr>
              <a:spLocks noChangeArrowheads="1"/>
            </p:cNvSpPr>
            <p:nvPr/>
          </p:nvSpPr>
          <p:spPr bwMode="auto">
            <a:xfrm>
              <a:off x="3893" y="3418"/>
              <a:ext cx="113" cy="113"/>
            </a:xfrm>
            <a:prstGeom prst="rect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14" name="Rectangle 89"/>
            <p:cNvSpPr>
              <a:spLocks noChangeArrowheads="1"/>
            </p:cNvSpPr>
            <p:nvPr/>
          </p:nvSpPr>
          <p:spPr bwMode="auto">
            <a:xfrm>
              <a:off x="4007" y="3418"/>
              <a:ext cx="113" cy="113"/>
            </a:xfrm>
            <a:prstGeom prst="rect">
              <a:avLst/>
            </a:prstGeom>
            <a:solidFill>
              <a:srgbClr val="00FF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15" name="Rectangle 90"/>
            <p:cNvSpPr>
              <a:spLocks noChangeArrowheads="1"/>
            </p:cNvSpPr>
            <p:nvPr/>
          </p:nvSpPr>
          <p:spPr bwMode="auto">
            <a:xfrm>
              <a:off x="4120" y="3418"/>
              <a:ext cx="113" cy="113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16" name="Line 91"/>
            <p:cNvSpPr>
              <a:spLocks noChangeShapeType="1"/>
            </p:cNvSpPr>
            <p:nvPr/>
          </p:nvSpPr>
          <p:spPr bwMode="auto">
            <a:xfrm flipV="1">
              <a:off x="3609" y="3133"/>
              <a:ext cx="340" cy="34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17" name="Line 92"/>
            <p:cNvSpPr>
              <a:spLocks noChangeShapeType="1"/>
            </p:cNvSpPr>
            <p:nvPr/>
          </p:nvSpPr>
          <p:spPr bwMode="auto">
            <a:xfrm>
              <a:off x="3949" y="3133"/>
              <a:ext cx="341" cy="5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18" name="Rectangle 93"/>
            <p:cNvSpPr>
              <a:spLocks noChangeArrowheads="1"/>
            </p:cNvSpPr>
            <p:nvPr/>
          </p:nvSpPr>
          <p:spPr bwMode="auto">
            <a:xfrm>
              <a:off x="4120" y="3531"/>
              <a:ext cx="113" cy="113"/>
            </a:xfrm>
            <a:prstGeom prst="rect">
              <a:avLst/>
            </a:prstGeom>
            <a:solidFill>
              <a:srgbClr val="00FF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19" name="Rectangle 94"/>
            <p:cNvSpPr>
              <a:spLocks noChangeArrowheads="1"/>
            </p:cNvSpPr>
            <p:nvPr/>
          </p:nvSpPr>
          <p:spPr bwMode="auto">
            <a:xfrm>
              <a:off x="4007" y="3531"/>
              <a:ext cx="113" cy="113"/>
            </a:xfrm>
            <a:prstGeom prst="rect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20" name="Line 95"/>
            <p:cNvSpPr>
              <a:spLocks noChangeShapeType="1"/>
            </p:cNvSpPr>
            <p:nvPr/>
          </p:nvSpPr>
          <p:spPr bwMode="auto">
            <a:xfrm>
              <a:off x="3609" y="3474"/>
              <a:ext cx="681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Fragment Shader Environment</a:t>
            </a:r>
          </a:p>
        </p:txBody>
      </p:sp>
      <p:sp>
        <p:nvSpPr>
          <p:cNvPr id="679947" name="Rectangle 11"/>
          <p:cNvSpPr>
            <a:spLocks noChangeArrowheads="1"/>
          </p:cNvSpPr>
          <p:nvPr/>
        </p:nvSpPr>
        <p:spPr bwMode="auto">
          <a:xfrm>
            <a:off x="5436096" y="3068960"/>
            <a:ext cx="1497012" cy="269875"/>
          </a:xfrm>
          <a:prstGeom prst="rect">
            <a:avLst/>
          </a:prstGeom>
          <a:solidFill>
            <a:srgbClr val="0000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Fragment Color(s)</a:t>
            </a:r>
            <a:endParaRPr lang="en-US" altLang="zh-TW" sz="1400" b="1">
              <a:solidFill>
                <a:schemeClr val="bg1"/>
              </a:solidFill>
              <a:latin typeface="Arial Narrow" pitchFamily="34" charset="0"/>
              <a:ea typeface="新細明體" charset="-120"/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560388" y="2060848"/>
            <a:ext cx="1203300" cy="3168352"/>
            <a:chOff x="560388" y="2671911"/>
            <a:chExt cx="1439862" cy="3149600"/>
          </a:xfrm>
        </p:grpSpPr>
        <p:sp>
          <p:nvSpPr>
            <p:cNvPr id="679952" name="Rectangle 16"/>
            <p:cNvSpPr>
              <a:spLocks noChangeArrowheads="1"/>
            </p:cNvSpPr>
            <p:nvPr/>
          </p:nvSpPr>
          <p:spPr bwMode="auto">
            <a:xfrm>
              <a:off x="560388" y="2671911"/>
              <a:ext cx="1439862" cy="269875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chemeClr val="bg1"/>
                  </a:solidFill>
                  <a:latin typeface="Arial Narrow" pitchFamily="34" charset="0"/>
                </a:rPr>
                <a:t>Varying 0</a:t>
              </a:r>
              <a:endParaRPr lang="en-US" altLang="zh-TW" sz="1400" b="1">
                <a:solidFill>
                  <a:schemeClr val="bg1"/>
                </a:solidFill>
                <a:latin typeface="Arial Narrow" pitchFamily="34" charset="0"/>
                <a:ea typeface="新細明體" charset="-120"/>
              </a:endParaRPr>
            </a:p>
          </p:txBody>
        </p:sp>
        <p:sp>
          <p:nvSpPr>
            <p:cNvPr id="679953" name="Rectangle 17"/>
            <p:cNvSpPr>
              <a:spLocks noChangeArrowheads="1"/>
            </p:cNvSpPr>
            <p:nvPr/>
          </p:nvSpPr>
          <p:spPr bwMode="auto">
            <a:xfrm>
              <a:off x="560388" y="2941786"/>
              <a:ext cx="1439862" cy="269875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chemeClr val="bg1"/>
                  </a:solidFill>
                  <a:latin typeface="Arial Narrow" pitchFamily="34" charset="0"/>
                </a:rPr>
                <a:t>Varying 1</a:t>
              </a:r>
              <a:endParaRPr lang="en-US" altLang="zh-TW" sz="1400" b="1">
                <a:solidFill>
                  <a:schemeClr val="bg1"/>
                </a:solidFill>
                <a:latin typeface="Arial Narrow" pitchFamily="34" charset="0"/>
                <a:ea typeface="新細明體" charset="-120"/>
              </a:endParaRPr>
            </a:p>
          </p:txBody>
        </p:sp>
        <p:sp>
          <p:nvSpPr>
            <p:cNvPr id="679954" name="Rectangle 18"/>
            <p:cNvSpPr>
              <a:spLocks noChangeArrowheads="1"/>
            </p:cNvSpPr>
            <p:nvPr/>
          </p:nvSpPr>
          <p:spPr bwMode="auto">
            <a:xfrm>
              <a:off x="560388" y="3211661"/>
              <a:ext cx="1439862" cy="269875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chemeClr val="bg1"/>
                  </a:solidFill>
                  <a:latin typeface="Arial Narrow" pitchFamily="34" charset="0"/>
                </a:rPr>
                <a:t>Varying 2</a:t>
              </a:r>
              <a:endParaRPr lang="en-US" altLang="zh-TW" sz="1400" b="1">
                <a:solidFill>
                  <a:schemeClr val="bg1"/>
                </a:solidFill>
                <a:latin typeface="Arial Narrow" pitchFamily="34" charset="0"/>
                <a:ea typeface="新細明體" charset="-120"/>
              </a:endParaRPr>
            </a:p>
          </p:txBody>
        </p:sp>
        <p:sp>
          <p:nvSpPr>
            <p:cNvPr id="679955" name="Rectangle 19"/>
            <p:cNvSpPr>
              <a:spLocks noChangeArrowheads="1"/>
            </p:cNvSpPr>
            <p:nvPr/>
          </p:nvSpPr>
          <p:spPr bwMode="auto">
            <a:xfrm>
              <a:off x="560388" y="3481536"/>
              <a:ext cx="1439862" cy="269875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 dirty="0">
                  <a:solidFill>
                    <a:schemeClr val="bg1"/>
                  </a:solidFill>
                  <a:latin typeface="Arial Narrow" pitchFamily="34" charset="0"/>
                </a:rPr>
                <a:t>Varying 3</a:t>
              </a:r>
              <a:endParaRPr lang="en-US" altLang="zh-TW" sz="1400" b="1" dirty="0">
                <a:solidFill>
                  <a:schemeClr val="bg1"/>
                </a:solidFill>
                <a:latin typeface="Arial Narrow" pitchFamily="34" charset="0"/>
                <a:ea typeface="新細明體" charset="-120"/>
              </a:endParaRPr>
            </a:p>
          </p:txBody>
        </p:sp>
        <p:sp>
          <p:nvSpPr>
            <p:cNvPr id="679956" name="Rectangle 20"/>
            <p:cNvSpPr>
              <a:spLocks noChangeArrowheads="1"/>
            </p:cNvSpPr>
            <p:nvPr/>
          </p:nvSpPr>
          <p:spPr bwMode="auto">
            <a:xfrm>
              <a:off x="560388" y="3751411"/>
              <a:ext cx="1439862" cy="269875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chemeClr val="bg1"/>
                  </a:solidFill>
                  <a:latin typeface="Arial Narrow" pitchFamily="34" charset="0"/>
                </a:rPr>
                <a:t>Varying 4</a:t>
              </a:r>
              <a:endParaRPr lang="en-US" altLang="zh-TW" sz="1400" b="1">
                <a:solidFill>
                  <a:schemeClr val="bg1"/>
                </a:solidFill>
                <a:latin typeface="Arial Narrow" pitchFamily="34" charset="0"/>
                <a:ea typeface="新細明體" charset="-120"/>
              </a:endParaRPr>
            </a:p>
          </p:txBody>
        </p:sp>
        <p:sp>
          <p:nvSpPr>
            <p:cNvPr id="679957" name="Rectangle 21"/>
            <p:cNvSpPr>
              <a:spLocks noChangeArrowheads="1"/>
            </p:cNvSpPr>
            <p:nvPr/>
          </p:nvSpPr>
          <p:spPr bwMode="auto">
            <a:xfrm>
              <a:off x="560388" y="4021286"/>
              <a:ext cx="1439862" cy="269875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chemeClr val="bg1"/>
                  </a:solidFill>
                  <a:latin typeface="Arial Narrow" pitchFamily="34" charset="0"/>
                </a:rPr>
                <a:t>Varying 5</a:t>
              </a:r>
              <a:endParaRPr lang="en-US" altLang="zh-TW" sz="1400" b="1">
                <a:solidFill>
                  <a:schemeClr val="bg1"/>
                </a:solidFill>
                <a:latin typeface="Arial Narrow" pitchFamily="34" charset="0"/>
                <a:ea typeface="新細明體" charset="-120"/>
              </a:endParaRPr>
            </a:p>
          </p:txBody>
        </p:sp>
        <p:sp>
          <p:nvSpPr>
            <p:cNvPr id="679958" name="Rectangle 22"/>
            <p:cNvSpPr>
              <a:spLocks noChangeArrowheads="1"/>
            </p:cNvSpPr>
            <p:nvPr/>
          </p:nvSpPr>
          <p:spPr bwMode="auto">
            <a:xfrm>
              <a:off x="560388" y="4291161"/>
              <a:ext cx="1439862" cy="269875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chemeClr val="bg1"/>
                  </a:solidFill>
                  <a:latin typeface="Arial Narrow" pitchFamily="34" charset="0"/>
                </a:rPr>
                <a:t>…</a:t>
              </a:r>
              <a:endParaRPr lang="en-US" altLang="zh-TW" sz="1400" b="1">
                <a:solidFill>
                  <a:schemeClr val="bg1"/>
                </a:solidFill>
                <a:latin typeface="Arial Narrow" pitchFamily="34" charset="0"/>
                <a:ea typeface="新細明體" charset="-120"/>
              </a:endParaRPr>
            </a:p>
          </p:txBody>
        </p:sp>
        <p:sp>
          <p:nvSpPr>
            <p:cNvPr id="679959" name="Rectangle 23"/>
            <p:cNvSpPr>
              <a:spLocks noChangeArrowheads="1"/>
            </p:cNvSpPr>
            <p:nvPr/>
          </p:nvSpPr>
          <p:spPr bwMode="auto">
            <a:xfrm>
              <a:off x="560388" y="4561036"/>
              <a:ext cx="1439862" cy="269875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chemeClr val="bg1"/>
                  </a:solidFill>
                  <a:latin typeface="Arial Narrow" pitchFamily="34" charset="0"/>
                </a:rPr>
                <a:t>Varying </a:t>
              </a:r>
              <a:r>
                <a:rPr lang="en-GB" sz="1400" b="1" i="1">
                  <a:solidFill>
                    <a:schemeClr val="bg1"/>
                  </a:solidFill>
                  <a:latin typeface="Arial Narrow" pitchFamily="34" charset="0"/>
                </a:rPr>
                <a:t>n</a:t>
              </a:r>
              <a:endParaRPr lang="en-US" altLang="zh-TW" sz="1400" b="1" i="1">
                <a:solidFill>
                  <a:schemeClr val="bg1"/>
                </a:solidFill>
                <a:latin typeface="Arial Narrow" pitchFamily="34" charset="0"/>
                <a:ea typeface="新細明體" charset="-120"/>
              </a:endParaRPr>
            </a:p>
          </p:txBody>
        </p:sp>
        <p:sp>
          <p:nvSpPr>
            <p:cNvPr id="679961" name="Rectangle 25"/>
            <p:cNvSpPr>
              <a:spLocks noChangeArrowheads="1"/>
            </p:cNvSpPr>
            <p:nvPr/>
          </p:nvSpPr>
          <p:spPr bwMode="auto">
            <a:xfrm>
              <a:off x="560388" y="5011886"/>
              <a:ext cx="1439862" cy="269875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chemeClr val="bg1"/>
                  </a:solidFill>
                  <a:latin typeface="Arial Narrow" pitchFamily="34" charset="0"/>
                </a:rPr>
                <a:t>Window coord</a:t>
              </a:r>
              <a:endParaRPr lang="en-US" altLang="zh-TW" sz="1400" b="1">
                <a:solidFill>
                  <a:schemeClr val="bg1"/>
                </a:solidFill>
                <a:latin typeface="Arial Narrow" pitchFamily="34" charset="0"/>
                <a:ea typeface="新細明體" charset="-120"/>
              </a:endParaRPr>
            </a:p>
          </p:txBody>
        </p:sp>
        <p:sp>
          <p:nvSpPr>
            <p:cNvPr id="679962" name="Rectangle 26"/>
            <p:cNvSpPr>
              <a:spLocks noChangeArrowheads="1"/>
            </p:cNvSpPr>
            <p:nvPr/>
          </p:nvSpPr>
          <p:spPr bwMode="auto">
            <a:xfrm>
              <a:off x="560388" y="5281761"/>
              <a:ext cx="1439862" cy="269875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altLang="zh-TW" sz="1400" b="1" dirty="0" smtClean="0">
                  <a:solidFill>
                    <a:schemeClr val="bg1"/>
                  </a:solidFill>
                  <a:latin typeface="Arial Narrow" pitchFamily="34" charset="0"/>
                </a:rPr>
                <a:t>Front Facing</a:t>
              </a:r>
              <a:endParaRPr lang="en-US" altLang="zh-TW" sz="1400" b="1" dirty="0">
                <a:solidFill>
                  <a:schemeClr val="bg1"/>
                </a:solidFill>
                <a:latin typeface="Arial Narrow" pitchFamily="34" charset="0"/>
                <a:ea typeface="新細明體" charset="-120"/>
              </a:endParaRPr>
            </a:p>
          </p:txBody>
        </p:sp>
        <p:sp>
          <p:nvSpPr>
            <p:cNvPr id="679963" name="Rectangle 27"/>
            <p:cNvSpPr>
              <a:spLocks noChangeArrowheads="1"/>
            </p:cNvSpPr>
            <p:nvPr/>
          </p:nvSpPr>
          <p:spPr bwMode="auto">
            <a:xfrm>
              <a:off x="560388" y="5551636"/>
              <a:ext cx="1439862" cy="269875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chemeClr val="bg1"/>
                  </a:solidFill>
                  <a:latin typeface="Arial Narrow" pitchFamily="34" charset="0"/>
                </a:rPr>
                <a:t>Point coord</a:t>
              </a:r>
              <a:endParaRPr lang="en-US" altLang="zh-TW" sz="1400" b="1">
                <a:solidFill>
                  <a:schemeClr val="bg1"/>
                </a:solidFill>
                <a:latin typeface="Arial Narrow" pitchFamily="34" charset="0"/>
                <a:ea typeface="新細明體" charset="-120"/>
              </a:endParaRPr>
            </a:p>
          </p:txBody>
        </p:sp>
      </p:grpSp>
      <p:sp>
        <p:nvSpPr>
          <p:cNvPr id="679964" name="Rectangle 28"/>
          <p:cNvSpPr>
            <a:spLocks noChangeArrowheads="1"/>
          </p:cNvSpPr>
          <p:nvPr/>
        </p:nvSpPr>
        <p:spPr bwMode="auto">
          <a:xfrm>
            <a:off x="5426571" y="3410843"/>
            <a:ext cx="1487487" cy="269875"/>
          </a:xfrm>
          <a:prstGeom prst="rect">
            <a:avLst/>
          </a:prstGeom>
          <a:solidFill>
            <a:srgbClr val="0000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Fragment Depth</a:t>
            </a:r>
            <a:endParaRPr lang="en-US" altLang="zh-TW" sz="1400" b="1">
              <a:solidFill>
                <a:schemeClr val="bg1"/>
              </a:solidFill>
              <a:latin typeface="Arial Narrow" pitchFamily="34" charset="0"/>
              <a:ea typeface="新細明體" charset="-12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2195736" y="1484784"/>
            <a:ext cx="1439862" cy="360933"/>
          </a:xfrm>
          <a:prstGeom prst="rect">
            <a:avLst/>
          </a:prstGeom>
          <a:solidFill>
            <a:srgbClr val="0000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hangingPunct="0">
              <a:lnSpc>
                <a:spcPct val="70000"/>
              </a:lnSpc>
            </a:pPr>
            <a:r>
              <a:rPr lang="en-GB" sz="1400" b="1" dirty="0">
                <a:solidFill>
                  <a:schemeClr val="bg1"/>
                </a:solidFill>
                <a:latin typeface="Arial Narrow" pitchFamily="34" charset="0"/>
              </a:rPr>
              <a:t>Uniforms</a:t>
            </a:r>
            <a:endParaRPr lang="en-US" altLang="zh-TW" sz="1400" b="1" dirty="0">
              <a:solidFill>
                <a:schemeClr val="bg1"/>
              </a:solidFill>
              <a:latin typeface="Arial Narrow" pitchFamily="34" charset="0"/>
              <a:ea typeface="新細明體" charset="-120"/>
            </a:endParaRPr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auto">
          <a:xfrm>
            <a:off x="2699147" y="1968058"/>
            <a:ext cx="720725" cy="4193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zh-TW" altLang="en-US"/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3779912" y="1484784"/>
            <a:ext cx="1439862" cy="360933"/>
          </a:xfrm>
          <a:prstGeom prst="rect">
            <a:avLst/>
          </a:prstGeom>
          <a:solidFill>
            <a:srgbClr val="0000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hangingPunct="0">
              <a:lnSpc>
                <a:spcPct val="70000"/>
              </a:lnSpc>
            </a:pPr>
            <a:r>
              <a:rPr lang="en-GB" sz="1400" b="1">
                <a:solidFill>
                  <a:schemeClr val="bg1"/>
                </a:solidFill>
                <a:latin typeface="Arial Narrow" pitchFamily="34" charset="0"/>
              </a:rPr>
              <a:t>Textures</a:t>
            </a:r>
            <a:endParaRPr lang="en-US" altLang="zh-TW" sz="1400" b="1">
              <a:solidFill>
                <a:schemeClr val="bg1"/>
              </a:solidFill>
              <a:latin typeface="Arial Narrow" pitchFamily="34" charset="0"/>
              <a:ea typeface="新細明體" charset="-120"/>
            </a:endParaRP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2987179" y="4797152"/>
            <a:ext cx="1439863" cy="450850"/>
          </a:xfrm>
          <a:prstGeom prst="rect">
            <a:avLst/>
          </a:prstGeom>
          <a:solidFill>
            <a:srgbClr val="0000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hangingPunct="0">
              <a:lnSpc>
                <a:spcPct val="70000"/>
              </a:lnSpc>
            </a:pPr>
            <a:r>
              <a:rPr lang="en-GB" sz="1400" b="1" dirty="0" smtClean="0">
                <a:solidFill>
                  <a:schemeClr val="bg1"/>
                </a:solidFill>
                <a:latin typeface="Arial Narrow" pitchFamily="34" charset="0"/>
              </a:rPr>
              <a:t>Temporary variables</a:t>
            </a:r>
            <a:endParaRPr lang="en-US" altLang="zh-TW" sz="1400" b="1" dirty="0">
              <a:solidFill>
                <a:schemeClr val="bg1"/>
              </a:solidFill>
              <a:latin typeface="Arial Narrow" pitchFamily="34" charset="0"/>
              <a:ea typeface="新細明體" charset="-120"/>
            </a:endParaRPr>
          </a:p>
        </p:txBody>
      </p:sp>
      <p:sp>
        <p:nvSpPr>
          <p:cNvPr id="34" name="AutoShape 27"/>
          <p:cNvSpPr>
            <a:spLocks noChangeArrowheads="1"/>
          </p:cNvSpPr>
          <p:nvPr/>
        </p:nvSpPr>
        <p:spPr bwMode="auto">
          <a:xfrm>
            <a:off x="3923283" y="1968058"/>
            <a:ext cx="720725" cy="4193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zh-TW" altLang="en-US"/>
          </a:p>
        </p:txBody>
      </p:sp>
      <p:sp>
        <p:nvSpPr>
          <p:cNvPr id="35" name="AutoShape 28"/>
          <p:cNvSpPr>
            <a:spLocks noChangeArrowheads="1"/>
          </p:cNvSpPr>
          <p:nvPr/>
        </p:nvSpPr>
        <p:spPr bwMode="auto">
          <a:xfrm>
            <a:off x="3347219" y="4221088"/>
            <a:ext cx="720725" cy="458629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FF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endParaRPr lang="zh-TW" altLang="en-US"/>
          </a:p>
        </p:txBody>
      </p:sp>
      <p:sp>
        <p:nvSpPr>
          <p:cNvPr id="36" name="AutoShape 29"/>
          <p:cNvSpPr>
            <a:spLocks noChangeArrowheads="1"/>
          </p:cNvSpPr>
          <p:nvPr/>
        </p:nvSpPr>
        <p:spPr bwMode="auto">
          <a:xfrm>
            <a:off x="1835696" y="2989541"/>
            <a:ext cx="576064" cy="7336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endParaRPr lang="zh-TW" altLang="en-US"/>
          </a:p>
        </p:txBody>
      </p:sp>
      <p:sp>
        <p:nvSpPr>
          <p:cNvPr id="37" name="AutoShape 30"/>
          <p:cNvSpPr>
            <a:spLocks noChangeArrowheads="1"/>
          </p:cNvSpPr>
          <p:nvPr/>
        </p:nvSpPr>
        <p:spPr bwMode="auto">
          <a:xfrm>
            <a:off x="4787379" y="2983369"/>
            <a:ext cx="576709" cy="7336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endParaRPr lang="zh-TW" altLang="en-US" dirty="0"/>
          </a:p>
        </p:txBody>
      </p:sp>
      <p:sp>
        <p:nvSpPr>
          <p:cNvPr id="38" name="AutoShape 31"/>
          <p:cNvSpPr>
            <a:spLocks noChangeArrowheads="1"/>
          </p:cNvSpPr>
          <p:nvPr/>
        </p:nvSpPr>
        <p:spPr bwMode="auto">
          <a:xfrm>
            <a:off x="2484413" y="2564904"/>
            <a:ext cx="2231604" cy="1512168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Fragment </a:t>
            </a:r>
            <a:r>
              <a:rPr lang="en-GB" sz="2400" b="1" dirty="0" err="1" smtClean="0">
                <a:solidFill>
                  <a:schemeClr val="bg1"/>
                </a:solidFill>
                <a:latin typeface="Arial Narrow" pitchFamily="34" charset="0"/>
              </a:rPr>
              <a:t>Shader</a:t>
            </a:r>
            <a:endParaRPr lang="en-US" altLang="zh-TW" sz="2400" b="1" dirty="0">
              <a:solidFill>
                <a:schemeClr val="bg1"/>
              </a:solidFill>
              <a:latin typeface="Arial Narrow" pitchFamily="34" charset="0"/>
              <a:ea typeface="新細明體" charset="-120"/>
            </a:endParaRPr>
          </a:p>
        </p:txBody>
      </p:sp>
      <p:grpSp>
        <p:nvGrpSpPr>
          <p:cNvPr id="125" name="群組 124"/>
          <p:cNvGrpSpPr/>
          <p:nvPr/>
        </p:nvGrpSpPr>
        <p:grpSpPr>
          <a:xfrm>
            <a:off x="5940152" y="4005064"/>
            <a:ext cx="3010009" cy="2664296"/>
            <a:chOff x="5292080" y="3791059"/>
            <a:chExt cx="3010009" cy="2664296"/>
          </a:xfrm>
        </p:grpSpPr>
        <p:sp>
          <p:nvSpPr>
            <p:cNvPr id="41" name="AutoShape 6"/>
            <p:cNvSpPr>
              <a:spLocks noChangeArrowheads="1"/>
            </p:cNvSpPr>
            <p:nvPr/>
          </p:nvSpPr>
          <p:spPr bwMode="auto">
            <a:xfrm>
              <a:off x="7346959" y="4727163"/>
              <a:ext cx="864931" cy="717253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 dirty="0">
                  <a:solidFill>
                    <a:schemeClr val="bg1"/>
                  </a:solidFill>
                  <a:latin typeface="Arial Narrow" pitchFamily="34" charset="0"/>
                </a:rPr>
                <a:t>Fragment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GB" sz="1400" b="1" dirty="0" err="1">
                  <a:solidFill>
                    <a:schemeClr val="bg1"/>
                  </a:solidFill>
                  <a:latin typeface="Arial Narrow" pitchFamily="34" charset="0"/>
                </a:rPr>
                <a:t>Shader</a:t>
              </a:r>
              <a:endParaRPr lang="en-US" altLang="zh-TW" sz="1400" b="1" dirty="0">
                <a:solidFill>
                  <a:schemeClr val="bg1"/>
                </a:solidFill>
                <a:latin typeface="Arial Narrow" pitchFamily="34" charset="0"/>
                <a:ea typeface="新細明體" charset="-120"/>
              </a:endParaRPr>
            </a:p>
          </p:txBody>
        </p:sp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7236297" y="5678473"/>
              <a:ext cx="1065792" cy="77688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chemeClr val="bg1"/>
                  </a:solidFill>
                  <a:latin typeface="Arial Narrow" pitchFamily="34" charset="0"/>
                </a:rPr>
                <a:t>Per-Sample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chemeClr val="bg1"/>
                  </a:solidFill>
                  <a:latin typeface="Arial Narrow" pitchFamily="34" charset="0"/>
                </a:rPr>
                <a:t>Operations</a:t>
              </a:r>
              <a:endParaRPr lang="en-US" altLang="zh-TW" sz="1400" b="1">
                <a:solidFill>
                  <a:schemeClr val="bg1"/>
                </a:solidFill>
                <a:latin typeface="Arial Narrow" pitchFamily="34" charset="0"/>
                <a:ea typeface="新細明體" charset="-120"/>
              </a:endParaRPr>
            </a:p>
          </p:txBody>
        </p:sp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7306119" y="3984424"/>
              <a:ext cx="910101" cy="581806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rgbClr val="000000"/>
                  </a:solidFill>
                  <a:latin typeface="Arial Narrow" pitchFamily="34" charset="0"/>
                </a:rPr>
                <a:t>Varyings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rgbClr val="000000"/>
                  </a:solidFill>
                  <a:latin typeface="Arial Narrow" pitchFamily="34" charset="0"/>
                </a:rPr>
                <a:t>(</a:t>
              </a:r>
              <a:r>
                <a:rPr lang="en-GB" sz="1400" b="1" i="1">
                  <a:solidFill>
                    <a:srgbClr val="000000"/>
                  </a:solidFill>
                  <a:latin typeface="Arial Narrow" pitchFamily="34" charset="0"/>
                </a:rPr>
                <a:t>n</a:t>
              </a:r>
              <a:r>
                <a:rPr lang="en-GB" sz="1400" b="1">
                  <a:solidFill>
                    <a:srgbClr val="000000"/>
                  </a:solidFill>
                  <a:latin typeface="Arial Narrow" pitchFamily="34" charset="0"/>
                </a:rPr>
                <a:t> * vec4)</a:t>
              </a:r>
              <a:endParaRPr lang="en-US" altLang="zh-TW" sz="1400" b="1">
                <a:solidFill>
                  <a:srgbClr val="000000"/>
                </a:solidFill>
                <a:latin typeface="Arial Narrow" pitchFamily="34" charset="0"/>
                <a:ea typeface="新細明體" charset="-120"/>
              </a:endParaRPr>
            </a:p>
          </p:txBody>
        </p:sp>
        <p:sp>
          <p:nvSpPr>
            <p:cNvPr id="47" name="Rectangle 12"/>
            <p:cNvSpPr>
              <a:spLocks noChangeArrowheads="1"/>
            </p:cNvSpPr>
            <p:nvPr/>
          </p:nvSpPr>
          <p:spPr bwMode="auto">
            <a:xfrm>
              <a:off x="5292080" y="4761306"/>
              <a:ext cx="1622031" cy="581806"/>
            </a:xfrm>
            <a:prstGeom prst="rect">
              <a:avLst/>
            </a:prstGeom>
            <a:solidFill>
              <a:srgbClr val="FFFF6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rgbClr val="000000"/>
                  </a:solidFill>
                  <a:latin typeface="Arial Narrow" pitchFamily="34" charset="0"/>
                </a:rPr>
                <a:t>Fragment Uniforms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GB" sz="1400" b="1">
                  <a:solidFill>
                    <a:srgbClr val="000000"/>
                  </a:solidFill>
                  <a:latin typeface="Arial Narrow" pitchFamily="34" charset="0"/>
                </a:rPr>
                <a:t>(</a:t>
              </a:r>
              <a:r>
                <a:rPr lang="en-GB" sz="1400" b="1" i="1">
                  <a:solidFill>
                    <a:srgbClr val="000000"/>
                  </a:solidFill>
                  <a:latin typeface="Arial Narrow" pitchFamily="34" charset="0"/>
                </a:rPr>
                <a:t>q</a:t>
              </a:r>
              <a:r>
                <a:rPr lang="en-GB" sz="1400" b="1">
                  <a:solidFill>
                    <a:srgbClr val="000000"/>
                  </a:solidFill>
                  <a:latin typeface="Arial Narrow" pitchFamily="34" charset="0"/>
                </a:rPr>
                <a:t> * vec4)</a:t>
              </a:r>
              <a:endParaRPr lang="en-US" altLang="zh-TW" sz="1400" b="1">
                <a:solidFill>
                  <a:srgbClr val="000000"/>
                </a:solidFill>
                <a:latin typeface="Arial Narrow" pitchFamily="34" charset="0"/>
                <a:ea typeface="新細明體" charset="-120"/>
              </a:endParaRPr>
            </a:p>
          </p:txBody>
        </p:sp>
        <p:sp>
          <p:nvSpPr>
            <p:cNvPr id="50" name="AutoShape 15"/>
            <p:cNvSpPr>
              <a:spLocks noChangeArrowheads="1"/>
            </p:cNvSpPr>
            <p:nvPr/>
          </p:nvSpPr>
          <p:spPr bwMode="auto">
            <a:xfrm>
              <a:off x="7639670" y="3791059"/>
              <a:ext cx="260193" cy="193365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808080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51" name="AutoShape 16"/>
            <p:cNvSpPr>
              <a:spLocks noChangeArrowheads="1"/>
            </p:cNvSpPr>
            <p:nvPr/>
          </p:nvSpPr>
          <p:spPr bwMode="auto">
            <a:xfrm>
              <a:off x="7639670" y="4567941"/>
              <a:ext cx="260193" cy="193365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808080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52" name="AutoShape 17"/>
            <p:cNvSpPr>
              <a:spLocks noChangeArrowheads="1"/>
            </p:cNvSpPr>
            <p:nvPr/>
          </p:nvSpPr>
          <p:spPr bwMode="auto">
            <a:xfrm>
              <a:off x="7639670" y="5485108"/>
              <a:ext cx="260193" cy="193365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808080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54" name="AutoShape 19"/>
            <p:cNvSpPr>
              <a:spLocks noChangeArrowheads="1"/>
            </p:cNvSpPr>
            <p:nvPr/>
          </p:nvSpPr>
          <p:spPr bwMode="auto">
            <a:xfrm>
              <a:off x="6859092" y="4956382"/>
              <a:ext cx="520385" cy="195076"/>
            </a:xfrm>
            <a:prstGeom prst="rightArrow">
              <a:avLst>
                <a:gd name="adj1" fmla="val 50000"/>
                <a:gd name="adj2" fmla="val 99561"/>
              </a:avLst>
            </a:prstGeom>
            <a:solidFill>
              <a:srgbClr val="808080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Hello World!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825697" y="2311712"/>
            <a:ext cx="859401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void main()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{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</a:t>
            </a:r>
            <a:r>
              <a:rPr lang="en-US" altLang="zh-TW" b="1" dirty="0" err="1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gl_FrontColor</a:t>
            </a:r>
            <a:r>
              <a:rPr lang="en-US" altLang="zh-TW" b="1" dirty="0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 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= </a:t>
            </a:r>
            <a:r>
              <a:rPr lang="en-US" altLang="zh-TW" b="1" dirty="0" err="1" smtClean="0">
                <a:solidFill>
                  <a:srgbClr val="FF00FF"/>
                </a:solidFill>
                <a:latin typeface="Courier New" pitchFamily="49" charset="0"/>
                <a:ea typeface="新細明體" charset="-120"/>
              </a:rPr>
              <a:t>gl_Color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</a:t>
            </a:r>
            <a:r>
              <a:rPr lang="en-US" altLang="zh-TW" b="1" dirty="0" err="1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gl_Position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</a:t>
            </a:r>
            <a:r>
              <a:rPr lang="en-US" altLang="zh-TW" b="1" dirty="0" err="1" smtClean="0">
                <a:solidFill>
                  <a:schemeClr val="accent2"/>
                </a:solidFill>
                <a:latin typeface="Courier New" pitchFamily="49" charset="0"/>
                <a:ea typeface="新細明體" charset="-120"/>
              </a:rPr>
              <a:t>gl_ModelViewProjectionMatrix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* </a:t>
            </a:r>
            <a:r>
              <a:rPr lang="en-US" altLang="zh-TW" b="1" dirty="0" err="1" smtClean="0">
                <a:solidFill>
                  <a:srgbClr val="FF00FF"/>
                </a:solidFill>
                <a:latin typeface="Courier New" pitchFamily="49" charset="0"/>
                <a:ea typeface="新細明體" charset="-120"/>
              </a:rPr>
              <a:t>gl_Vertex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}</a:t>
            </a:r>
          </a:p>
          <a:p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195736" y="68580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899592" y="4554994"/>
            <a:ext cx="40446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TW" b="1" dirty="0" smtClean="0">
              <a:latin typeface="Courier New" pitchFamily="49" charset="0"/>
              <a:ea typeface="新細明體" charset="-120"/>
            </a:endParaRP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void main()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{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   </a:t>
            </a:r>
            <a:r>
              <a:rPr lang="en-US" altLang="zh-TW" b="1" dirty="0" err="1" smtClean="0">
                <a:solidFill>
                  <a:srgbClr val="7030A0"/>
                </a:solidFill>
                <a:latin typeface="Courier New" pitchFamily="49" charset="0"/>
                <a:ea typeface="新細明體" charset="-120"/>
              </a:rPr>
              <a:t>gl_FragColor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 = </a:t>
            </a:r>
            <a:r>
              <a:rPr lang="en-US" altLang="zh-TW" b="1" dirty="0" err="1" smtClean="0">
                <a:solidFill>
                  <a:srgbClr val="0000FF"/>
                </a:solidFill>
                <a:latin typeface="Courier New" pitchFamily="49" charset="0"/>
                <a:ea typeface="新細明體" charset="-120"/>
              </a:rPr>
              <a:t>gl_Color</a:t>
            </a:r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;</a:t>
            </a:r>
          </a:p>
          <a:p>
            <a:r>
              <a:rPr lang="en-US" altLang="zh-TW" b="1" dirty="0" smtClean="0">
                <a:latin typeface="Courier New" pitchFamily="49" charset="0"/>
                <a:ea typeface="新細明體" charset="-120"/>
              </a:rPr>
              <a:t>}</a:t>
            </a:r>
          </a:p>
        </p:txBody>
      </p:sp>
      <p:sp>
        <p:nvSpPr>
          <p:cNvPr id="11" name="矩形 10"/>
          <p:cNvSpPr/>
          <p:nvPr/>
        </p:nvSpPr>
        <p:spPr>
          <a:xfrm>
            <a:off x="611560" y="1772816"/>
            <a:ext cx="216024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Vertex </a:t>
            </a:r>
            <a:r>
              <a:rPr lang="en-US" altLang="zh-TW" dirty="0" err="1" smtClean="0"/>
              <a:t>Shader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11560" y="4293096"/>
            <a:ext cx="2376264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Fragment </a:t>
            </a:r>
            <a:r>
              <a:rPr lang="en-US" altLang="zh-TW" dirty="0" err="1" smtClean="0"/>
              <a:t>Shader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Language Basics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Data Types</a:t>
            </a:r>
          </a:p>
          <a:p>
            <a:r>
              <a:rPr lang="en-US" altLang="zh-TW" dirty="0" smtClean="0"/>
              <a:t>Qualifiers</a:t>
            </a:r>
          </a:p>
          <a:p>
            <a:r>
              <a:rPr lang="en-US" altLang="zh-TW" dirty="0" smtClean="0"/>
              <a:t>Operators</a:t>
            </a:r>
          </a:p>
          <a:p>
            <a:r>
              <a:rPr lang="en-US" altLang="zh-TW" dirty="0" smtClean="0"/>
              <a:t>Constructors</a:t>
            </a:r>
          </a:p>
          <a:p>
            <a:r>
              <a:rPr lang="en-US" altLang="zh-TW" dirty="0" smtClean="0"/>
              <a:t>Swizzles</a:t>
            </a:r>
          </a:p>
          <a:p>
            <a:r>
              <a:rPr lang="en-US" altLang="zh-TW" dirty="0" smtClean="0"/>
              <a:t>Flow Control</a:t>
            </a:r>
          </a:p>
          <a:p>
            <a:pPr lvl="1"/>
            <a:r>
              <a:rPr lang="en-US" altLang="zh-TW" dirty="0" smtClean="0"/>
              <a:t>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ofile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3603</TotalTime>
  <Words>2668</Words>
  <Application>Microsoft Office PowerPoint</Application>
  <PresentationFormat>如螢幕大小 (4:3)</PresentationFormat>
  <Paragraphs>982</Paragraphs>
  <Slides>47</Slides>
  <Notes>11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47</vt:i4>
      </vt:variant>
    </vt:vector>
  </HeadingPairs>
  <TitlesOfParts>
    <vt:vector size="49" baseType="lpstr">
      <vt:lpstr>Profile</vt:lpstr>
      <vt:lpstr>自訂設計</vt:lpstr>
      <vt:lpstr>Computer Graphics</vt:lpstr>
      <vt:lpstr>OpenGL Shading Language</vt:lpstr>
      <vt:lpstr>Fixed Functionality Pipeline</vt:lpstr>
      <vt:lpstr>Programmable Shader Pipeline</vt:lpstr>
      <vt:lpstr>Programming Model</vt:lpstr>
      <vt:lpstr>Vertex Shader Environment</vt:lpstr>
      <vt:lpstr>Fragment Shader Environment</vt:lpstr>
      <vt:lpstr>Hello World!</vt:lpstr>
      <vt:lpstr>Language Basics</vt:lpstr>
      <vt:lpstr>Language Basics: Data Types</vt:lpstr>
      <vt:lpstr>Language Basics: Qualifiers</vt:lpstr>
      <vt:lpstr>Language Basics: Operators</vt:lpstr>
      <vt:lpstr>Language Basics: Constructors</vt:lpstr>
      <vt:lpstr>Language Basics: Swizzles</vt:lpstr>
      <vt:lpstr>Language Basics: Flow Control</vt:lpstr>
      <vt:lpstr>Language Basics: Functions</vt:lpstr>
      <vt:lpstr>Built-in Variables  (Vertex Shader)</vt:lpstr>
      <vt:lpstr>Built-in Variables  (Fragment Shader)</vt:lpstr>
      <vt:lpstr>Built-in Variables  (Uniforms)</vt:lpstr>
      <vt:lpstr>Built-in functions (1)</vt:lpstr>
      <vt:lpstr>Built-in functions (2)</vt:lpstr>
      <vt:lpstr>Hello World!</vt:lpstr>
      <vt:lpstr>OpenGL Shading Language API (1)</vt:lpstr>
      <vt:lpstr>投影片 24</vt:lpstr>
      <vt:lpstr>Color Manipulation (1)</vt:lpstr>
      <vt:lpstr>Color Manipulation (2)</vt:lpstr>
      <vt:lpstr>OpenGL Shading Language API (2)</vt:lpstr>
      <vt:lpstr>Texture Mapping</vt:lpstr>
      <vt:lpstr>Image Blurring</vt:lpstr>
      <vt:lpstr>More Examples</vt:lpstr>
      <vt:lpstr>[Recap.] Phong Shading</vt:lpstr>
      <vt:lpstr>Phong Shading</vt:lpstr>
      <vt:lpstr>投影片 33</vt:lpstr>
      <vt:lpstr>Lattice Effect</vt:lpstr>
      <vt:lpstr>Toon Shading (1)</vt:lpstr>
      <vt:lpstr>Toon Shading (2)</vt:lpstr>
      <vt:lpstr>Gooch Effect</vt:lpstr>
      <vt:lpstr>投影片 38</vt:lpstr>
      <vt:lpstr>OpenGL Shading Language API (3)</vt:lpstr>
      <vt:lpstr>Bump Mapping</vt:lpstr>
      <vt:lpstr>投影片 41</vt:lpstr>
      <vt:lpstr>Inferno Effect</vt:lpstr>
      <vt:lpstr>投影片 43</vt:lpstr>
      <vt:lpstr>Wobble Effect</vt:lpstr>
      <vt:lpstr>投影片 45</vt:lpstr>
      <vt:lpstr>Particle Effect</vt:lpstr>
      <vt:lpstr>投影片 47</vt:lpstr>
    </vt:vector>
  </TitlesOfParts>
  <Company>University of Tokyo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Graphics</dc:title>
  <dc:creator>Robin Bing-Yu Chen</dc:creator>
  <cp:lastModifiedBy>cmlab</cp:lastModifiedBy>
  <cp:revision>719</cp:revision>
  <dcterms:created xsi:type="dcterms:W3CDTF">2003-09-05T14:57:13Z</dcterms:created>
  <dcterms:modified xsi:type="dcterms:W3CDTF">2010-11-25T18:32:13Z</dcterms:modified>
</cp:coreProperties>
</file>