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7"/>
  </p:notesMasterIdLst>
  <p:sldIdLst>
    <p:sldId id="256" r:id="rId2"/>
    <p:sldId id="258" r:id="rId3"/>
    <p:sldId id="261" r:id="rId4"/>
    <p:sldId id="262" r:id="rId5"/>
    <p:sldId id="263" r:id="rId6"/>
    <p:sldId id="283" r:id="rId7"/>
    <p:sldId id="265" r:id="rId8"/>
    <p:sldId id="268" r:id="rId9"/>
    <p:sldId id="266" r:id="rId10"/>
    <p:sldId id="274" r:id="rId11"/>
    <p:sldId id="276" r:id="rId12"/>
    <p:sldId id="286" r:id="rId13"/>
    <p:sldId id="267" r:id="rId14"/>
    <p:sldId id="270" r:id="rId15"/>
    <p:sldId id="284" r:id="rId16"/>
    <p:sldId id="271" r:id="rId17"/>
    <p:sldId id="285" r:id="rId18"/>
    <p:sldId id="272" r:id="rId19"/>
    <p:sldId id="273" r:id="rId20"/>
    <p:sldId id="278" r:id="rId21"/>
    <p:sldId id="298" r:id="rId22"/>
    <p:sldId id="287" r:id="rId23"/>
    <p:sldId id="294" r:id="rId24"/>
    <p:sldId id="295" r:id="rId25"/>
    <p:sldId id="296" r:id="rId26"/>
    <p:sldId id="297" r:id="rId27"/>
    <p:sldId id="289" r:id="rId28"/>
    <p:sldId id="291" r:id="rId29"/>
    <p:sldId id="299" r:id="rId30"/>
    <p:sldId id="277" r:id="rId31"/>
    <p:sldId id="280" r:id="rId32"/>
    <p:sldId id="300" r:id="rId33"/>
    <p:sldId id="301" r:id="rId34"/>
    <p:sldId id="302" r:id="rId35"/>
    <p:sldId id="303" r:id="rId3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FF"/>
    <a:srgbClr val="0000FF"/>
    <a:srgbClr val="FF0000"/>
    <a:srgbClr val="00FF00"/>
    <a:srgbClr val="FFFFFF"/>
    <a:srgbClr val="000000"/>
    <a:srgbClr val="FFFF00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87" autoAdjust="0"/>
    <p:restoredTop sz="85009" autoAdjust="0"/>
  </p:normalViewPr>
  <p:slideViewPr>
    <p:cSldViewPr>
      <p:cViewPr varScale="1">
        <p:scale>
          <a:sx n="60" d="100"/>
          <a:sy n="60" d="100"/>
        </p:scale>
        <p:origin x="-1410" y="-90"/>
      </p:cViewPr>
      <p:guideLst>
        <p:guide orient="horz" pos="24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4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4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294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E53A5D3-3F93-354E-8496-CA9E438FF8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945670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明朝" charset="0"/>
            </a:endParaRPr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A14F20D6-D57F-9E40-AA9F-5B2B8BB7D5B2}" type="slidenum">
              <a:rPr lang="en-US" altLang="ja-JP">
                <a:latin typeface="Arial" charset="0"/>
              </a:rPr>
              <a:pPr eaLnBrk="1" hangingPunct="1"/>
              <a:t>1</a:t>
            </a:fld>
            <a:endParaRPr lang="en-US" altLang="ja-JP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D5B3C72B-53DD-834E-9753-0B0F648B35E3}" type="slidenum">
              <a:rPr lang="en-US" altLang="ja-JP">
                <a:latin typeface="Arial" charset="0"/>
              </a:rPr>
              <a:pPr eaLnBrk="1" hangingPunct="1"/>
              <a:t>2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slides are</a:t>
            </a:r>
            <a:r>
              <a:rPr lang="en-US" altLang="zh-TW" baseline="0" dirty="0" smtClean="0"/>
              <a:t> from http://people.freedesktop.org/~idr/GLSL_presentation/GLSL-Portland-Benj.PPT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3A5D3-3F93-354E-8496-CA9E438FF81A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3A5D3-3F93-354E-8496-CA9E438FF81A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Illustration</a:t>
            </a:r>
            <a:r>
              <a:rPr lang="en-US" altLang="zh-TW" baseline="0" dirty="0" smtClean="0"/>
              <a:t> of Context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3A5D3-3F93-354E-8496-CA9E438FF81A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3A5D3-3F93-354E-8496-CA9E438FF81A}" type="slidenum">
              <a:rPr lang="en-US" altLang="ja-JP" smtClean="0"/>
              <a:pPr/>
              <a:t>25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kumimoji="0" lang="ja-JP" sz="2400">
              <a:latin typeface="Times New Roman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按一下以編輯母片標題樣式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185152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6524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6524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2199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6632"/>
            <a:ext cx="8461821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56792"/>
            <a:ext cx="80010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按一下以編輯母片</a:t>
            </a:r>
          </a:p>
          <a:p>
            <a:pPr lvl="1"/>
            <a:r>
              <a:rPr lang="ja-JP" altLang="en-US"/>
              <a:t>第二層</a:t>
            </a:r>
          </a:p>
          <a:p>
            <a:pPr lvl="2"/>
            <a:r>
              <a:rPr lang="ja-JP" altLang="en-US"/>
              <a:t>第三層</a:t>
            </a:r>
          </a:p>
          <a:p>
            <a:pPr lvl="3"/>
            <a:r>
              <a:rPr lang="ja-JP" altLang="en-US"/>
              <a:t>第四層</a:t>
            </a:r>
          </a:p>
          <a:p>
            <a:pPr lvl="4"/>
            <a:r>
              <a:rPr lang="ja-JP" altLang="en-US"/>
              <a:t>第五層</a:t>
            </a:r>
          </a:p>
        </p:txBody>
      </p:sp>
      <p:sp>
        <p:nvSpPr>
          <p:cNvPr id="9" name="AutoShape 4"/>
          <p:cNvSpPr>
            <a:spLocks noChangeArrowheads="1"/>
          </p:cNvSpPr>
          <p:nvPr userDrawn="1"/>
        </p:nvSpPr>
        <p:spPr bwMode="auto">
          <a:xfrm>
            <a:off x="609600" y="134076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kumimoji="0" lang="ja-JP" sz="2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25" r:id="rId3"/>
    <p:sldLayoutId id="2147483714" r:id="rId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kumimoji="1"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hronos.org/developers/library/overview/opencl_overview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vidia.com/opencl" TargetMode="External"/><Relationship Id="rId2" Type="http://schemas.openxmlformats.org/officeDocument/2006/relationships/hyperlink" Target="http://developer.download.nvidia.com/compute/cuda/3_0/sdk/website/OpenCL/website/sampl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Verdana" charset="0"/>
                <a:ea typeface="ＭＳ Ｐゴシック" charset="0"/>
              </a:rPr>
              <a:t>Computer Graphics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altLang="ja-JP" dirty="0" smtClean="0">
                <a:latin typeface="Verdana" charset="0"/>
                <a:ea typeface="ＭＳ Ｐゴシック" charset="0"/>
              </a:rPr>
              <a:t>Ken-Yi Lee</a:t>
            </a:r>
            <a:br>
              <a:rPr lang="en-US" altLang="ja-JP" dirty="0" smtClean="0">
                <a:latin typeface="Verdana" charset="0"/>
                <a:ea typeface="ＭＳ Ｐゴシック" charset="0"/>
              </a:rPr>
            </a:br>
            <a:r>
              <a:rPr lang="en-US" altLang="ja-JP" b="1" dirty="0" smtClean="0">
                <a:latin typeface="Verdana" charset="0"/>
                <a:ea typeface="ＭＳ Ｐゴシック" charset="0"/>
              </a:rPr>
              <a:t>National Taiwan University</a:t>
            </a:r>
            <a:endParaRPr lang="en-US" altLang="ja-JP" b="1" dirty="0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Modern GPU Architecture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491880" y="3284984"/>
            <a:ext cx="2592288" cy="1368152"/>
          </a:xfrm>
          <a:prstGeom prst="rect">
            <a:avLst/>
          </a:prstGeom>
          <a:solidFill>
            <a:srgbClr val="FF66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Unified </a:t>
            </a:r>
            <a:r>
              <a:rPr lang="en-US" altLang="zh-TW" sz="3200" dirty="0" err="1" smtClean="0"/>
              <a:t>Shader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3851920" y="1916832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851920" y="5517232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OUTPUT</a:t>
            </a:r>
            <a:endParaRPr lang="zh-TW" altLang="en-US" dirty="0"/>
          </a:p>
        </p:txBody>
      </p:sp>
      <p:sp>
        <p:nvSpPr>
          <p:cNvPr id="11" name="向下箭號 10"/>
          <p:cNvSpPr/>
          <p:nvPr/>
        </p:nvSpPr>
        <p:spPr>
          <a:xfrm>
            <a:off x="3995936" y="2564904"/>
            <a:ext cx="144016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下箭號 11"/>
          <p:cNvSpPr/>
          <p:nvPr/>
        </p:nvSpPr>
        <p:spPr>
          <a:xfrm>
            <a:off x="3923928" y="4725144"/>
            <a:ext cx="144016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下箭號 12"/>
          <p:cNvSpPr/>
          <p:nvPr/>
        </p:nvSpPr>
        <p:spPr>
          <a:xfrm rot="16200000">
            <a:off x="2555776" y="3212977"/>
            <a:ext cx="93610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23528" y="3284984"/>
            <a:ext cx="21957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Textures</a:t>
            </a:r>
            <a:endParaRPr lang="zh-TW" altLang="en-US" sz="3200" dirty="0"/>
          </a:p>
        </p:txBody>
      </p:sp>
      <p:sp>
        <p:nvSpPr>
          <p:cNvPr id="18" name="矩形 17"/>
          <p:cNvSpPr/>
          <p:nvPr/>
        </p:nvSpPr>
        <p:spPr>
          <a:xfrm>
            <a:off x="288032" y="4149080"/>
            <a:ext cx="21957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Buffers</a:t>
            </a:r>
            <a:endParaRPr lang="zh-TW" altLang="en-US" sz="3200" dirty="0"/>
          </a:p>
        </p:txBody>
      </p:sp>
      <p:sp>
        <p:nvSpPr>
          <p:cNvPr id="19" name="左-右雙向箭號 18"/>
          <p:cNvSpPr/>
          <p:nvPr/>
        </p:nvSpPr>
        <p:spPr>
          <a:xfrm>
            <a:off x="2555776" y="4005064"/>
            <a:ext cx="864096" cy="792088"/>
          </a:xfrm>
          <a:prstGeom prst="leftRightArrow">
            <a:avLst>
              <a:gd name="adj1" fmla="val 50001"/>
              <a:gd name="adj2" fmla="val 3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圓形箭號 19"/>
          <p:cNvSpPr/>
          <p:nvPr/>
        </p:nvSpPr>
        <p:spPr>
          <a:xfrm rot="16200000" flipV="1">
            <a:off x="3491879" y="1268762"/>
            <a:ext cx="4464497" cy="518457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3528" y="1700808"/>
            <a:ext cx="3168352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Unified </a:t>
            </a:r>
            <a:r>
              <a:rPr lang="en-US" altLang="zh-TW" b="1" dirty="0" err="1" smtClean="0"/>
              <a:t>Shader</a:t>
            </a:r>
            <a:r>
              <a:rPr lang="en-US" altLang="zh-TW" b="1" dirty="0" smtClean="0"/>
              <a:t> Model </a:t>
            </a:r>
            <a:br>
              <a:rPr lang="en-US" altLang="zh-TW" b="1" dirty="0" smtClean="0"/>
            </a:br>
            <a:r>
              <a:rPr lang="en-US" altLang="zh-TW" dirty="0" smtClean="0"/>
              <a:t>(</a:t>
            </a:r>
            <a:r>
              <a:rPr lang="en-US" altLang="zh-TW" dirty="0" err="1" smtClean="0"/>
              <a:t>Shader</a:t>
            </a:r>
            <a:r>
              <a:rPr lang="en-US" altLang="zh-TW" dirty="0" smtClean="0"/>
              <a:t> Model 4.0)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323528" y="5013176"/>
            <a:ext cx="346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Stage</a:t>
            </a:r>
            <a:r>
              <a:rPr lang="en-US" altLang="zh-TW" dirty="0" smtClean="0"/>
              <a:t>: VERTEX, FRAGMENT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Rectangle 177"/>
          <p:cNvSpPr>
            <a:spLocks noChangeArrowheads="1"/>
          </p:cNvSpPr>
          <p:nvPr/>
        </p:nvSpPr>
        <p:spPr bwMode="auto">
          <a:xfrm>
            <a:off x="7905085" y="5011851"/>
            <a:ext cx="1039398" cy="164288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t" anchorCtr="0"/>
          <a:lstStyle/>
          <a:p>
            <a:pPr algn="ctr" eaLnBrk="0" hangingPunct="0"/>
            <a:endParaRPr lang="en-US" altLang="zh-TW" sz="2400" b="1" dirty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548" name="Rectangle 299"/>
          <p:cNvSpPr>
            <a:spLocks noChangeArrowheads="1"/>
          </p:cNvSpPr>
          <p:nvPr/>
        </p:nvSpPr>
        <p:spPr bwMode="auto">
          <a:xfrm>
            <a:off x="7956376" y="5214938"/>
            <a:ext cx="936104" cy="773999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TW" altLang="zh-TW" sz="16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590" name="矩形 589"/>
          <p:cNvSpPr/>
          <p:nvPr/>
        </p:nvSpPr>
        <p:spPr>
          <a:xfrm>
            <a:off x="1835696" y="2441986"/>
            <a:ext cx="4522073" cy="3334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Real Case: </a:t>
            </a:r>
            <a:r>
              <a:rPr lang="en-US" altLang="zh-TW" dirty="0" err="1" smtClean="0"/>
              <a:t>GeForce</a:t>
            </a:r>
            <a:r>
              <a:rPr lang="en-US" altLang="zh-TW" dirty="0" smtClean="0"/>
              <a:t> 8800</a:t>
            </a:r>
            <a:endParaRPr lang="zh-TW" altLang="en-US" dirty="0"/>
          </a:p>
        </p:txBody>
      </p:sp>
      <p:grpSp>
        <p:nvGrpSpPr>
          <p:cNvPr id="576" name="群組 575"/>
          <p:cNvGrpSpPr/>
          <p:nvPr/>
        </p:nvGrpSpPr>
        <p:grpSpPr>
          <a:xfrm>
            <a:off x="677218" y="1556792"/>
            <a:ext cx="6631086" cy="4978663"/>
            <a:chOff x="1037258" y="1773336"/>
            <a:chExt cx="5905500" cy="443388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043608" y="5445224"/>
              <a:ext cx="904875" cy="762000"/>
              <a:chOff x="174" y="3154"/>
              <a:chExt cx="837" cy="480"/>
            </a:xfrm>
          </p:grpSpPr>
          <p:cxnSp>
            <p:nvCxnSpPr>
              <p:cNvPr id="4" name="AutoShape 4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5" name="AutoShape 5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6" name="Group 6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10" name="Group 8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26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9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1" name="Group 13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22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2" name="Group 18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18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19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1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3" name="Group 23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1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1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1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1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7" name="Rectangle 28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8" name="Rectangle 29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cxnSp>
          <p:nvCxnSpPr>
            <p:cNvPr id="30" name="AutoShape 30"/>
            <p:cNvCxnSpPr>
              <a:cxnSpLocks noChangeShapeType="1"/>
            </p:cNvCxnSpPr>
            <p:nvPr/>
          </p:nvCxnSpPr>
          <p:spPr bwMode="auto">
            <a:xfrm>
              <a:off x="1735758" y="5086449"/>
              <a:ext cx="0" cy="358775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</p:cxnSp>
        <p:cxnSp>
          <p:nvCxnSpPr>
            <p:cNvPr id="31" name="AutoShape 31"/>
            <p:cNvCxnSpPr>
              <a:cxnSpLocks noChangeShapeType="1"/>
            </p:cNvCxnSpPr>
            <p:nvPr/>
          </p:nvCxnSpPr>
          <p:spPr bwMode="auto">
            <a:xfrm>
              <a:off x="2739058" y="5086449"/>
              <a:ext cx="0" cy="358775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</p:cxnSp>
        <p:cxnSp>
          <p:nvCxnSpPr>
            <p:cNvPr id="32" name="AutoShape 32"/>
            <p:cNvCxnSpPr>
              <a:cxnSpLocks noChangeShapeType="1"/>
            </p:cNvCxnSpPr>
            <p:nvPr/>
          </p:nvCxnSpPr>
          <p:spPr bwMode="auto">
            <a:xfrm>
              <a:off x="3740771" y="5086449"/>
              <a:ext cx="0" cy="358775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</p:cxnSp>
        <p:cxnSp>
          <p:nvCxnSpPr>
            <p:cNvPr id="33" name="AutoShape 33"/>
            <p:cNvCxnSpPr>
              <a:cxnSpLocks noChangeShapeType="1"/>
            </p:cNvCxnSpPr>
            <p:nvPr/>
          </p:nvCxnSpPr>
          <p:spPr bwMode="auto">
            <a:xfrm>
              <a:off x="4742483" y="5086449"/>
              <a:ext cx="0" cy="358775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34"/>
            <p:cNvCxnSpPr>
              <a:cxnSpLocks noChangeShapeType="1"/>
            </p:cNvCxnSpPr>
            <p:nvPr/>
          </p:nvCxnSpPr>
          <p:spPr bwMode="auto">
            <a:xfrm>
              <a:off x="5741021" y="5086449"/>
              <a:ext cx="0" cy="358775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</p:cxn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037258" y="4699099"/>
              <a:ext cx="327025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364283" y="4699099"/>
              <a:ext cx="327025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grpSp>
          <p:nvGrpSpPr>
            <p:cNvPr id="37" name="Group 37"/>
            <p:cNvGrpSpPr>
              <a:grpSpLocks/>
            </p:cNvGrpSpPr>
            <p:nvPr/>
          </p:nvGrpSpPr>
          <p:grpSpPr bwMode="auto">
            <a:xfrm>
              <a:off x="1037258" y="3181449"/>
              <a:ext cx="654050" cy="1574800"/>
              <a:chOff x="509" y="370"/>
              <a:chExt cx="605" cy="992"/>
            </a:xfrm>
          </p:grpSpPr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39" name="Group 39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65" name="Rectangle 40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66" name="Rectangle 41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67" name="Rectangle 42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8" name="Rectangle 43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9" name="Rectangle 44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0" name="Rectangle 45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" name="Rectangle 46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" name="Rectangle 47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3" name="Rectangle 48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0" name="Group 49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56" name="Rectangle 50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57" name="Rectangle 51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58" name="Rectangle 52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9" name="Rectangle 53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0" name="Rectangle 54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" name="Rectangle 55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" name="Rectangle 56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3" name="Rectangle 57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" name="Rectangle 58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1" name="Rectangle 59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42" name="Group 60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43" name="Rectangle 61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44" name="Group 62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54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55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45" name="Group 65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52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46" name="Group 68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5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47" name="Group 71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48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cxnSp>
          <p:nvCxnSpPr>
            <p:cNvPr id="74" name="AutoShape 74"/>
            <p:cNvCxnSpPr>
              <a:cxnSpLocks noChangeShapeType="1"/>
            </p:cNvCxnSpPr>
            <p:nvPr/>
          </p:nvCxnSpPr>
          <p:spPr bwMode="auto">
            <a:xfrm rot="16200000" flipH="1">
              <a:off x="3709814" y="2410718"/>
              <a:ext cx="688975" cy="5380038"/>
            </a:xfrm>
            <a:prstGeom prst="bentConnector3">
              <a:avLst>
                <a:gd name="adj1" fmla="val 47694"/>
              </a:avLst>
            </a:prstGeom>
            <a:noFill/>
            <a:ln w="19050">
              <a:solidFill>
                <a:srgbClr val="FF9900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75" name="AutoShape 75"/>
            <p:cNvCxnSpPr>
              <a:cxnSpLocks noChangeShapeType="1"/>
              <a:stCxn id="89" idx="2"/>
              <a:endCxn id="88" idx="0"/>
            </p:cNvCxnSpPr>
            <p:nvPr/>
          </p:nvCxnSpPr>
          <p:spPr bwMode="auto">
            <a:xfrm rot="5400000">
              <a:off x="2618408" y="2085280"/>
              <a:ext cx="223838" cy="1588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</p:spPr>
        </p:cxnSp>
        <p:cxnSp>
          <p:nvCxnSpPr>
            <p:cNvPr id="76" name="AutoShape 76"/>
            <p:cNvCxnSpPr>
              <a:cxnSpLocks noChangeShapeType="1"/>
              <a:stCxn id="88" idx="2"/>
              <a:endCxn id="84" idx="0"/>
            </p:cNvCxnSpPr>
            <p:nvPr/>
          </p:nvCxnSpPr>
          <p:spPr bwMode="auto">
            <a:xfrm rot="5400000">
              <a:off x="2614043" y="2506364"/>
              <a:ext cx="225425" cy="7144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</p:spPr>
        </p:cxnSp>
        <p:cxnSp>
          <p:nvCxnSpPr>
            <p:cNvPr id="77" name="AutoShape 77"/>
            <p:cNvCxnSpPr>
              <a:cxnSpLocks noChangeShapeType="1"/>
              <a:stCxn id="85" idx="2"/>
              <a:endCxn id="87" idx="0"/>
            </p:cNvCxnSpPr>
            <p:nvPr/>
          </p:nvCxnSpPr>
          <p:spPr bwMode="auto">
            <a:xfrm rot="5400000">
              <a:off x="5268965" y="2505514"/>
              <a:ext cx="208771" cy="7521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78" name="AutoShape 78"/>
            <p:cNvCxnSpPr>
              <a:cxnSpLocks noChangeShapeType="1"/>
            </p:cNvCxnSpPr>
            <p:nvPr/>
          </p:nvCxnSpPr>
          <p:spPr bwMode="auto">
            <a:xfrm rot="5400000" flipV="1">
              <a:off x="3836021" y="709711"/>
              <a:ext cx="1587" cy="4945063"/>
            </a:xfrm>
            <a:prstGeom prst="bentConnector3">
              <a:avLst>
                <a:gd name="adj1" fmla="val -10500005"/>
              </a:avLst>
            </a:prstGeom>
            <a:noFill/>
            <a:ln w="19050">
              <a:solidFill>
                <a:srgbClr val="98BC00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79" name="AutoShape 79"/>
            <p:cNvCxnSpPr>
              <a:cxnSpLocks noChangeShapeType="1"/>
              <a:stCxn id="84" idx="2"/>
            </p:cNvCxnSpPr>
            <p:nvPr/>
          </p:nvCxnSpPr>
          <p:spPr bwMode="auto">
            <a:xfrm rot="5400000">
              <a:off x="2621583" y="2923480"/>
              <a:ext cx="202406" cy="79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80" name="AutoShape 80"/>
            <p:cNvCxnSpPr>
              <a:cxnSpLocks noChangeShapeType="1"/>
            </p:cNvCxnSpPr>
            <p:nvPr/>
          </p:nvCxnSpPr>
          <p:spPr bwMode="auto">
            <a:xfrm>
              <a:off x="4034458" y="2822674"/>
              <a:ext cx="0" cy="201612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81" name="AutoShape 81"/>
            <p:cNvCxnSpPr>
              <a:cxnSpLocks noChangeShapeType="1"/>
            </p:cNvCxnSpPr>
            <p:nvPr/>
          </p:nvCxnSpPr>
          <p:spPr bwMode="auto">
            <a:xfrm>
              <a:off x="5288583" y="2822674"/>
              <a:ext cx="0" cy="201612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2170510" y="2622649"/>
              <a:ext cx="1105346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900" b="1" dirty="0" err="1">
                  <a:solidFill>
                    <a:srgbClr val="080808"/>
                  </a:solidFill>
                  <a:ea typeface="新細明體" charset="-120"/>
                </a:rPr>
                <a:t>Vtx</a:t>
              </a:r>
              <a:r>
                <a:rPr lang="en-US" altLang="zh-TW" sz="900" b="1" dirty="0">
                  <a:solidFill>
                    <a:srgbClr val="080808"/>
                  </a:solidFill>
                  <a:ea typeface="新細明體" charset="-120"/>
                </a:rPr>
                <a:t> Thread Issue</a:t>
              </a:r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4572000" y="2204864"/>
              <a:ext cx="1610220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000" b="1" dirty="0">
                  <a:solidFill>
                    <a:srgbClr val="080808"/>
                  </a:solidFill>
                  <a:ea typeface="新細明體" charset="-120"/>
                </a:rPr>
                <a:t>Setup / </a:t>
              </a:r>
              <a:r>
                <a:rPr lang="en-US" altLang="zh-TW" sz="1000" b="1" dirty="0" err="1">
                  <a:solidFill>
                    <a:srgbClr val="080808"/>
                  </a:solidFill>
                  <a:ea typeface="新細明體" charset="-120"/>
                </a:rPr>
                <a:t>Rstr</a:t>
              </a:r>
              <a:r>
                <a:rPr lang="en-US" altLang="zh-TW" sz="1000" b="1" dirty="0">
                  <a:solidFill>
                    <a:srgbClr val="080808"/>
                  </a:solidFill>
                  <a:ea typeface="新細明體" charset="-120"/>
                </a:rPr>
                <a:t> / </a:t>
              </a:r>
              <a:r>
                <a:rPr lang="en-US" altLang="zh-TW" sz="1000" b="1" dirty="0" err="1">
                  <a:solidFill>
                    <a:srgbClr val="080808"/>
                  </a:solidFill>
                  <a:ea typeface="新細明體" charset="-120"/>
                </a:rPr>
                <a:t>ZCull</a:t>
              </a:r>
              <a:endParaRPr lang="en-US" altLang="zh-TW" sz="1000" b="1" dirty="0">
                <a:solidFill>
                  <a:srgbClr val="080808"/>
                </a:solidFill>
                <a:ea typeface="新細明體" charset="-120"/>
              </a:endParaRPr>
            </a:p>
          </p:txBody>
        </p:sp>
        <p:sp>
          <p:nvSpPr>
            <p:cNvPr id="86" name="Rectangle 86"/>
            <p:cNvSpPr>
              <a:spLocks noChangeArrowheads="1"/>
            </p:cNvSpPr>
            <p:nvPr/>
          </p:nvSpPr>
          <p:spPr bwMode="auto">
            <a:xfrm>
              <a:off x="3302144" y="2617470"/>
              <a:ext cx="1365250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900" b="1" dirty="0" err="1" smtClean="0">
                  <a:solidFill>
                    <a:srgbClr val="080808"/>
                  </a:solidFill>
                  <a:ea typeface="新細明體" charset="-120"/>
                </a:rPr>
                <a:t>Geom</a:t>
              </a:r>
              <a:r>
                <a:rPr lang="en-US" altLang="zh-TW" sz="900" b="1" dirty="0" smtClean="0">
                  <a:solidFill>
                    <a:srgbClr val="080808"/>
                  </a:solidFill>
                  <a:ea typeface="新細明體" charset="-120"/>
                </a:rPr>
                <a:t> Thread </a:t>
              </a:r>
              <a:r>
                <a:rPr lang="en-US" altLang="zh-TW" sz="900" b="1" dirty="0">
                  <a:solidFill>
                    <a:srgbClr val="080808"/>
                  </a:solidFill>
                  <a:ea typeface="新細明體" charset="-120"/>
                </a:rPr>
                <a:t>Issue</a:t>
              </a:r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4706114" y="2613660"/>
              <a:ext cx="1326950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900" b="1" dirty="0" smtClean="0">
                  <a:solidFill>
                    <a:srgbClr val="080808"/>
                  </a:solidFill>
                  <a:ea typeface="新細明體" charset="-120"/>
                </a:rPr>
                <a:t>Pixel Thread </a:t>
              </a:r>
              <a:r>
                <a:rPr lang="en-US" altLang="zh-TW" sz="900" b="1" dirty="0">
                  <a:solidFill>
                    <a:srgbClr val="080808"/>
                  </a:solidFill>
                  <a:ea typeface="新細明體" charset="-120"/>
                </a:rPr>
                <a:t>Issue</a:t>
              </a:r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2123728" y="2197199"/>
              <a:ext cx="1213198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000" b="1" dirty="0">
                  <a:solidFill>
                    <a:srgbClr val="080808"/>
                  </a:solidFill>
                  <a:ea typeface="新細明體" charset="-120"/>
                </a:rPr>
                <a:t>Data Assembler</a:t>
              </a:r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2213596" y="1773336"/>
              <a:ext cx="1033462" cy="2000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200" b="1" dirty="0" smtClean="0">
                  <a:solidFill>
                    <a:srgbClr val="080808"/>
                  </a:solidFill>
                  <a:ea typeface="新細明體" charset="-120"/>
                </a:rPr>
                <a:t>Host</a:t>
              </a:r>
              <a:endParaRPr lang="en-US" altLang="zh-TW" sz="1200" b="1" dirty="0">
                <a:solidFill>
                  <a:srgbClr val="080808"/>
                </a:solidFill>
                <a:ea typeface="新細明體" charset="-120"/>
              </a:endParaRPr>
            </a:p>
          </p:txBody>
        </p:sp>
        <p:cxnSp>
          <p:nvCxnSpPr>
            <p:cNvPr id="90" name="AutoShape 90"/>
            <p:cNvCxnSpPr>
              <a:cxnSpLocks noChangeShapeType="1"/>
              <a:endCxn id="85" idx="0"/>
            </p:cNvCxnSpPr>
            <p:nvPr/>
          </p:nvCxnSpPr>
          <p:spPr bwMode="auto">
            <a:xfrm rot="16200000" flipH="1">
              <a:off x="5265190" y="2092944"/>
              <a:ext cx="223838" cy="2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91" name="AutoShape 91"/>
            <p:cNvCxnSpPr>
              <a:cxnSpLocks noChangeShapeType="1"/>
              <a:stCxn id="35" idx="2"/>
            </p:cNvCxnSpPr>
            <p:nvPr/>
          </p:nvCxnSpPr>
          <p:spPr bwMode="auto">
            <a:xfrm rot="16200000" flipH="1">
              <a:off x="3389933" y="2567087"/>
              <a:ext cx="688975" cy="5067300"/>
            </a:xfrm>
            <a:prstGeom prst="bentConnector3">
              <a:avLst>
                <a:gd name="adj1" fmla="val 67046"/>
              </a:avLst>
            </a:prstGeom>
            <a:noFill/>
            <a:ln w="19050">
              <a:solidFill>
                <a:srgbClr val="3366FF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92" name="AutoShape 92"/>
            <p:cNvCxnSpPr>
              <a:cxnSpLocks noChangeShapeType="1"/>
            </p:cNvCxnSpPr>
            <p:nvPr/>
          </p:nvCxnSpPr>
          <p:spPr bwMode="auto">
            <a:xfrm>
              <a:off x="1261096" y="5226149"/>
              <a:ext cx="1587" cy="219075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 type="triangle" w="med" len="med"/>
            </a:ln>
          </p:spPr>
        </p:cxnSp>
        <p:cxnSp>
          <p:nvCxnSpPr>
            <p:cNvPr id="93" name="AutoShape 93"/>
            <p:cNvCxnSpPr>
              <a:cxnSpLocks noChangeShapeType="1"/>
            </p:cNvCxnSpPr>
            <p:nvPr/>
          </p:nvCxnSpPr>
          <p:spPr bwMode="auto">
            <a:xfrm>
              <a:off x="2262808" y="5226149"/>
              <a:ext cx="1588" cy="219075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 type="triangle" w="med" len="med"/>
            </a:ln>
          </p:spPr>
        </p:cxnSp>
        <p:cxnSp>
          <p:nvCxnSpPr>
            <p:cNvPr id="94" name="AutoShape 94"/>
            <p:cNvCxnSpPr>
              <a:cxnSpLocks noChangeShapeType="1"/>
            </p:cNvCxnSpPr>
            <p:nvPr/>
          </p:nvCxnSpPr>
          <p:spPr bwMode="auto">
            <a:xfrm>
              <a:off x="3264521" y="5226149"/>
              <a:ext cx="1587" cy="219075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 type="triangle" w="med" len="med"/>
            </a:ln>
          </p:spPr>
        </p:cxnSp>
        <p:cxnSp>
          <p:nvCxnSpPr>
            <p:cNvPr id="95" name="AutoShape 95"/>
            <p:cNvCxnSpPr>
              <a:cxnSpLocks noChangeShapeType="1"/>
            </p:cNvCxnSpPr>
            <p:nvPr/>
          </p:nvCxnSpPr>
          <p:spPr bwMode="auto">
            <a:xfrm>
              <a:off x="4266233" y="5226149"/>
              <a:ext cx="1588" cy="219075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 type="triangle" w="med" len="med"/>
            </a:ln>
          </p:spPr>
        </p:cxnSp>
        <p:cxnSp>
          <p:nvCxnSpPr>
            <p:cNvPr id="96" name="AutoShape 96"/>
            <p:cNvCxnSpPr>
              <a:cxnSpLocks noChangeShapeType="1"/>
            </p:cNvCxnSpPr>
            <p:nvPr/>
          </p:nvCxnSpPr>
          <p:spPr bwMode="auto">
            <a:xfrm>
              <a:off x="5264771" y="5226149"/>
              <a:ext cx="1587" cy="219075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 type="triangle" w="med" len="med"/>
            </a:ln>
          </p:spPr>
        </p:cxnSp>
        <p:grpSp>
          <p:nvGrpSpPr>
            <p:cNvPr id="97" name="Group 97"/>
            <p:cNvGrpSpPr>
              <a:grpSpLocks/>
            </p:cNvGrpSpPr>
            <p:nvPr/>
          </p:nvGrpSpPr>
          <p:grpSpPr bwMode="auto">
            <a:xfrm>
              <a:off x="1200771" y="4756249"/>
              <a:ext cx="328612" cy="469900"/>
              <a:chOff x="299" y="2864"/>
              <a:chExt cx="303" cy="296"/>
            </a:xfrm>
          </p:grpSpPr>
          <p:cxnSp>
            <p:nvCxnSpPr>
              <p:cNvPr id="98" name="AutoShape 98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99" name="AutoShape 99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00" name="AutoShape 100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grpSp>
          <p:nvGrpSpPr>
            <p:cNvPr id="101" name="Group 101"/>
            <p:cNvGrpSpPr>
              <a:grpSpLocks/>
            </p:cNvGrpSpPr>
            <p:nvPr/>
          </p:nvGrpSpPr>
          <p:grpSpPr bwMode="auto">
            <a:xfrm>
              <a:off x="1905621" y="4756249"/>
              <a:ext cx="327025" cy="469900"/>
              <a:chOff x="299" y="2864"/>
              <a:chExt cx="303" cy="296"/>
            </a:xfrm>
          </p:grpSpPr>
          <p:cxnSp>
            <p:nvCxnSpPr>
              <p:cNvPr id="102" name="AutoShape 102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03" name="AutoShape 103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04" name="AutoShape 104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grpSp>
          <p:nvGrpSpPr>
            <p:cNvPr id="105" name="Group 105"/>
            <p:cNvGrpSpPr>
              <a:grpSpLocks/>
            </p:cNvGrpSpPr>
            <p:nvPr/>
          </p:nvGrpSpPr>
          <p:grpSpPr bwMode="auto">
            <a:xfrm>
              <a:off x="2615233" y="4756249"/>
              <a:ext cx="327025" cy="469900"/>
              <a:chOff x="299" y="2864"/>
              <a:chExt cx="303" cy="296"/>
            </a:xfrm>
          </p:grpSpPr>
          <p:cxnSp>
            <p:nvCxnSpPr>
              <p:cNvPr id="106" name="AutoShape 106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07" name="AutoShape 107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08" name="AutoShape 108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grpSp>
          <p:nvGrpSpPr>
            <p:cNvPr id="109" name="Group 109"/>
            <p:cNvGrpSpPr>
              <a:grpSpLocks/>
            </p:cNvGrpSpPr>
            <p:nvPr/>
          </p:nvGrpSpPr>
          <p:grpSpPr bwMode="auto">
            <a:xfrm>
              <a:off x="3321671" y="4756249"/>
              <a:ext cx="327025" cy="469900"/>
              <a:chOff x="299" y="2864"/>
              <a:chExt cx="303" cy="296"/>
            </a:xfrm>
          </p:grpSpPr>
          <p:cxnSp>
            <p:nvCxnSpPr>
              <p:cNvPr id="110" name="AutoShape 110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11" name="AutoShape 111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12" name="AutoShape 112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grpSp>
          <p:nvGrpSpPr>
            <p:cNvPr id="113" name="Group 113"/>
            <p:cNvGrpSpPr>
              <a:grpSpLocks/>
            </p:cNvGrpSpPr>
            <p:nvPr/>
          </p:nvGrpSpPr>
          <p:grpSpPr bwMode="auto">
            <a:xfrm>
              <a:off x="4023346" y="4756249"/>
              <a:ext cx="327025" cy="469900"/>
              <a:chOff x="299" y="2864"/>
              <a:chExt cx="303" cy="296"/>
            </a:xfrm>
          </p:grpSpPr>
          <p:cxnSp>
            <p:nvCxnSpPr>
              <p:cNvPr id="114" name="AutoShape 114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15" name="AutoShape 115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16" name="AutoShape 116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cxnSp>
          <p:nvCxnSpPr>
            <p:cNvPr id="117" name="AutoShape 117"/>
            <p:cNvCxnSpPr>
              <a:cxnSpLocks noChangeShapeType="1"/>
            </p:cNvCxnSpPr>
            <p:nvPr/>
          </p:nvCxnSpPr>
          <p:spPr bwMode="auto">
            <a:xfrm>
              <a:off x="4696446" y="4756249"/>
              <a:ext cx="1587" cy="469900"/>
            </a:xfrm>
            <a:prstGeom prst="straightConnector1">
              <a:avLst/>
            </a:prstGeom>
            <a:noFill/>
            <a:ln w="19050">
              <a:solidFill>
                <a:srgbClr val="3366FF"/>
              </a:solidFill>
              <a:round/>
              <a:headEnd type="triangle" w="med" len="med"/>
              <a:tailEnd/>
            </a:ln>
          </p:spPr>
        </p:cxnSp>
        <p:cxnSp>
          <p:nvCxnSpPr>
            <p:cNvPr id="118" name="AutoShape 118"/>
            <p:cNvCxnSpPr>
              <a:cxnSpLocks noChangeShapeType="1"/>
            </p:cNvCxnSpPr>
            <p:nvPr/>
          </p:nvCxnSpPr>
          <p:spPr bwMode="auto">
            <a:xfrm>
              <a:off x="4896471" y="4756249"/>
              <a:ext cx="0" cy="330200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 type="triangle" w="med" len="med"/>
              <a:tailEnd/>
            </a:ln>
          </p:spPr>
        </p:cxnSp>
        <p:cxnSp>
          <p:nvCxnSpPr>
            <p:cNvPr id="119" name="AutoShape 119"/>
            <p:cNvCxnSpPr>
              <a:cxnSpLocks noChangeShapeType="1"/>
            </p:cNvCxnSpPr>
            <p:nvPr/>
          </p:nvCxnSpPr>
          <p:spPr bwMode="auto">
            <a:xfrm>
              <a:off x="5059983" y="4756249"/>
              <a:ext cx="1588" cy="184150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  <p:grpSp>
          <p:nvGrpSpPr>
            <p:cNvPr id="120" name="Group 120"/>
            <p:cNvGrpSpPr>
              <a:grpSpLocks/>
            </p:cNvGrpSpPr>
            <p:nvPr/>
          </p:nvGrpSpPr>
          <p:grpSpPr bwMode="auto">
            <a:xfrm>
              <a:off x="5436221" y="4756249"/>
              <a:ext cx="327025" cy="469900"/>
              <a:chOff x="299" y="2864"/>
              <a:chExt cx="303" cy="296"/>
            </a:xfrm>
          </p:grpSpPr>
          <p:cxnSp>
            <p:nvCxnSpPr>
              <p:cNvPr id="121" name="AutoShape 121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22" name="AutoShape 122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23" name="AutoShape 123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grpSp>
          <p:nvGrpSpPr>
            <p:cNvPr id="124" name="Group 124"/>
            <p:cNvGrpSpPr>
              <a:grpSpLocks/>
            </p:cNvGrpSpPr>
            <p:nvPr/>
          </p:nvGrpSpPr>
          <p:grpSpPr bwMode="auto">
            <a:xfrm>
              <a:off x="6145833" y="4756249"/>
              <a:ext cx="327025" cy="469900"/>
              <a:chOff x="299" y="2864"/>
              <a:chExt cx="303" cy="296"/>
            </a:xfrm>
          </p:grpSpPr>
          <p:cxnSp>
            <p:nvCxnSpPr>
              <p:cNvPr id="125" name="AutoShape 125"/>
              <p:cNvCxnSpPr>
                <a:cxnSpLocks noChangeShapeType="1"/>
              </p:cNvCxnSpPr>
              <p:nvPr/>
            </p:nvCxnSpPr>
            <p:spPr bwMode="auto">
              <a:xfrm>
                <a:off x="299" y="2864"/>
                <a:ext cx="2" cy="296"/>
              </a:xfrm>
              <a:prstGeom prst="straightConnector1">
                <a:avLst/>
              </a:prstGeom>
              <a:noFill/>
              <a:ln w="19050">
                <a:solidFill>
                  <a:srgbClr val="3366FF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26" name="AutoShape 126"/>
              <p:cNvCxnSpPr>
                <a:cxnSpLocks noChangeShapeType="1"/>
              </p:cNvCxnSpPr>
              <p:nvPr/>
            </p:nvCxnSpPr>
            <p:spPr bwMode="auto">
              <a:xfrm>
                <a:off x="450" y="2864"/>
                <a:ext cx="0" cy="20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127" name="AutoShape 127"/>
              <p:cNvCxnSpPr>
                <a:cxnSpLocks noChangeShapeType="1"/>
              </p:cNvCxnSpPr>
              <p:nvPr/>
            </p:nvCxnSpPr>
            <p:spPr bwMode="auto">
              <a:xfrm>
                <a:off x="601" y="2864"/>
                <a:ext cx="1" cy="116"/>
              </a:xfrm>
              <a:prstGeom prst="straightConnector1">
                <a:avLst/>
              </a:prstGeom>
              <a:noFill/>
              <a:ln w="19050">
                <a:solidFill>
                  <a:srgbClr val="98BC00"/>
                </a:solidFill>
                <a:round/>
                <a:headEnd/>
                <a:tailEnd/>
              </a:ln>
            </p:spPr>
          </p:cxnSp>
        </p:grpSp>
        <p:cxnSp>
          <p:nvCxnSpPr>
            <p:cNvPr id="128" name="AutoShape 128"/>
            <p:cNvCxnSpPr>
              <a:cxnSpLocks noChangeShapeType="1"/>
            </p:cNvCxnSpPr>
            <p:nvPr/>
          </p:nvCxnSpPr>
          <p:spPr bwMode="auto">
            <a:xfrm flipH="1">
              <a:off x="4190033" y="3024286"/>
              <a:ext cx="1588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129" name="AutoShape 129"/>
            <p:cNvCxnSpPr>
              <a:cxnSpLocks noChangeShapeType="1"/>
            </p:cNvCxnSpPr>
            <p:nvPr/>
          </p:nvCxnSpPr>
          <p:spPr bwMode="auto">
            <a:xfrm flipH="1">
              <a:off x="3483596" y="3024286"/>
              <a:ext cx="1587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130" name="AutoShape 130"/>
            <p:cNvCxnSpPr>
              <a:cxnSpLocks noChangeShapeType="1"/>
            </p:cNvCxnSpPr>
            <p:nvPr/>
          </p:nvCxnSpPr>
          <p:spPr bwMode="auto">
            <a:xfrm flipH="1">
              <a:off x="4896471" y="3024286"/>
              <a:ext cx="0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131" name="AutoShape 131"/>
            <p:cNvCxnSpPr>
              <a:cxnSpLocks noChangeShapeType="1"/>
            </p:cNvCxnSpPr>
            <p:nvPr/>
          </p:nvCxnSpPr>
          <p:spPr bwMode="auto">
            <a:xfrm flipH="1">
              <a:off x="2777158" y="3024286"/>
              <a:ext cx="1588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132" name="AutoShape 132"/>
            <p:cNvCxnSpPr>
              <a:cxnSpLocks noChangeShapeType="1"/>
            </p:cNvCxnSpPr>
            <p:nvPr/>
          </p:nvCxnSpPr>
          <p:spPr bwMode="auto">
            <a:xfrm flipH="1">
              <a:off x="2069133" y="3024286"/>
              <a:ext cx="1588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cxnSp>
          <p:nvCxnSpPr>
            <p:cNvPr id="133" name="AutoShape 133"/>
            <p:cNvCxnSpPr>
              <a:cxnSpLocks noChangeShapeType="1"/>
            </p:cNvCxnSpPr>
            <p:nvPr/>
          </p:nvCxnSpPr>
          <p:spPr bwMode="auto">
            <a:xfrm flipH="1">
              <a:off x="5599733" y="3024286"/>
              <a:ext cx="0" cy="157163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</p:spPr>
        </p:cxnSp>
        <p:grpSp>
          <p:nvGrpSpPr>
            <p:cNvPr id="134" name="Group 134"/>
            <p:cNvGrpSpPr>
              <a:grpSpLocks/>
            </p:cNvGrpSpPr>
            <p:nvPr/>
          </p:nvGrpSpPr>
          <p:grpSpPr bwMode="auto">
            <a:xfrm>
              <a:off x="1735758" y="3181449"/>
              <a:ext cx="654050" cy="1574800"/>
              <a:chOff x="509" y="370"/>
              <a:chExt cx="605" cy="992"/>
            </a:xfrm>
          </p:grpSpPr>
          <p:sp>
            <p:nvSpPr>
              <p:cNvPr id="135" name="Rectangle 135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136" name="Group 136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162" name="Rectangle 137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63" name="Rectangle 138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164" name="Rectangle 139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5" name="Rectangle 140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6" name="Rectangle 141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7" name="Rectangle 142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8" name="Rectangle 143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9" name="Rectangle 144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0" name="Rectangle 145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7" name="Group 146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153" name="Rectangle 147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54" name="Rectangle 148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155" name="Rectangle 149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" name="Rectangle 150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" name="Rectangle 151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" name="Rectangle 152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9" name="Rectangle 153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1" name="Rectangle 155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38" name="Rectangle 156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139" name="Group 157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140" name="Rectangle 158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141" name="Group 159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51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152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42" name="Group 162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49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43" name="Group 165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47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8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44" name="Group 168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45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6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sp>
          <p:nvSpPr>
            <p:cNvPr id="171" name="Rectangle 171"/>
            <p:cNvSpPr>
              <a:spLocks noChangeArrowheads="1"/>
            </p:cNvSpPr>
            <p:nvPr/>
          </p:nvSpPr>
          <p:spPr bwMode="auto">
            <a:xfrm>
              <a:off x="2446958" y="4700686"/>
              <a:ext cx="328613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172" name="Rectangle 172"/>
            <p:cNvSpPr>
              <a:spLocks noChangeArrowheads="1"/>
            </p:cNvSpPr>
            <p:nvPr/>
          </p:nvSpPr>
          <p:spPr bwMode="auto">
            <a:xfrm>
              <a:off x="2773983" y="4700686"/>
              <a:ext cx="327025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grpSp>
          <p:nvGrpSpPr>
            <p:cNvPr id="173" name="Group 173"/>
            <p:cNvGrpSpPr>
              <a:grpSpLocks/>
            </p:cNvGrpSpPr>
            <p:nvPr/>
          </p:nvGrpSpPr>
          <p:grpSpPr bwMode="auto">
            <a:xfrm>
              <a:off x="2446958" y="3183036"/>
              <a:ext cx="654050" cy="1574800"/>
              <a:chOff x="509" y="370"/>
              <a:chExt cx="605" cy="992"/>
            </a:xfrm>
          </p:grpSpPr>
          <p:sp>
            <p:nvSpPr>
              <p:cNvPr id="174" name="Rectangle 174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175" name="Group 175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201" name="Rectangle 176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02" name="Rectangle 177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203" name="Rectangle 178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4" name="Rectangle 179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" name="Rectangle 180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6" name="Rectangle 181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7" name="Rectangle 182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8" name="Rectangle 183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9" name="Rectangle 184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76" name="Group 185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192" name="Rectangle 186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93" name="Rectangle 187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 dirty="0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194" name="Rectangle 188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5" name="Rectangle 189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6" name="Rectangle 190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7" name="Rectangle 191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8" name="Rectangle 192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9" name="Rectangle 193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0" name="Rectangle 194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77" name="Rectangle 195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178" name="Group 196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179" name="Rectangle 197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180" name="Group 198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9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19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81" name="Group 201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88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82" name="Group 204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8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183" name="Group 207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184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5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grpSp>
          <p:nvGrpSpPr>
            <p:cNvPr id="210" name="Group 210"/>
            <p:cNvGrpSpPr>
              <a:grpSpLocks/>
            </p:cNvGrpSpPr>
            <p:nvPr/>
          </p:nvGrpSpPr>
          <p:grpSpPr bwMode="auto">
            <a:xfrm>
              <a:off x="3145458" y="3183036"/>
              <a:ext cx="654050" cy="1574800"/>
              <a:chOff x="509" y="370"/>
              <a:chExt cx="605" cy="992"/>
            </a:xfrm>
          </p:grpSpPr>
          <p:sp>
            <p:nvSpPr>
              <p:cNvPr id="211" name="Rectangle 211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212" name="Group 212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238" name="Rectangle 213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39" name="Rectangle 214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 dirty="0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240" name="Rectangle 215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2" name="Rectangle 217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3" name="Rectangle 218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4" name="Rectangle 219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5" name="Rectangle 220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6" name="Rectangle 221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13" name="Group 222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229" name="Rectangle 223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30" name="Rectangle 224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231" name="Rectangle 225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2" name="Rectangle 226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3" name="Rectangle 227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4" name="Rectangle 228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5" name="Rectangle 229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" name="Rectangle 230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7" name="Rectangle 231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4" name="Rectangle 232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215" name="Group 233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216" name="Rectangle 234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217" name="Group 235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27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228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18" name="Group 238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25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6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19" name="Group 241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23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4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20" name="Group 244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21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2" name="Line 24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sp>
          <p:nvSpPr>
            <p:cNvPr id="247" name="Rectangle 247"/>
            <p:cNvSpPr>
              <a:spLocks noChangeArrowheads="1"/>
            </p:cNvSpPr>
            <p:nvPr/>
          </p:nvSpPr>
          <p:spPr bwMode="auto">
            <a:xfrm>
              <a:off x="3866183" y="4697511"/>
              <a:ext cx="328613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248" name="Rectangle 248"/>
            <p:cNvSpPr>
              <a:spLocks noChangeArrowheads="1"/>
            </p:cNvSpPr>
            <p:nvPr/>
          </p:nvSpPr>
          <p:spPr bwMode="auto">
            <a:xfrm>
              <a:off x="4193208" y="4697511"/>
              <a:ext cx="327025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grpSp>
          <p:nvGrpSpPr>
            <p:cNvPr id="249" name="Group 249"/>
            <p:cNvGrpSpPr>
              <a:grpSpLocks/>
            </p:cNvGrpSpPr>
            <p:nvPr/>
          </p:nvGrpSpPr>
          <p:grpSpPr bwMode="auto">
            <a:xfrm>
              <a:off x="3866183" y="3179861"/>
              <a:ext cx="654050" cy="1574800"/>
              <a:chOff x="509" y="370"/>
              <a:chExt cx="605" cy="992"/>
            </a:xfrm>
          </p:grpSpPr>
          <p:sp>
            <p:nvSpPr>
              <p:cNvPr id="250" name="Rectangle 250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251" name="Group 251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277" name="Rectangle 252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78" name="Rectangle 253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279" name="Rectangle 254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0" name="Rectangle 255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1" name="Rectangle 256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2" name="Rectangle 257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3" name="Rectangle 258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4" name="Rectangle 259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5" name="Rectangle 260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2" name="Group 261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268" name="Rectangle 262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69" name="Rectangle 263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270" name="Rectangle 264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1" name="Rectangle 265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2" name="Rectangle 266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3" name="Rectangle 267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4" name="Rectangle 268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" name="Rectangle 269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" name="Rectangle 270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53" name="Rectangle 271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254" name="Group 272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255" name="Rectangle 273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256" name="Group 274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66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267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57" name="Group 277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64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5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58" name="Group 280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62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3" name="Line 28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59" name="Group 283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60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1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grpSp>
          <p:nvGrpSpPr>
            <p:cNvPr id="286" name="Group 286"/>
            <p:cNvGrpSpPr>
              <a:grpSpLocks/>
            </p:cNvGrpSpPr>
            <p:nvPr/>
          </p:nvGrpSpPr>
          <p:grpSpPr bwMode="auto">
            <a:xfrm>
              <a:off x="4564683" y="3179861"/>
              <a:ext cx="654050" cy="1574800"/>
              <a:chOff x="509" y="370"/>
              <a:chExt cx="605" cy="992"/>
            </a:xfrm>
          </p:grpSpPr>
          <p:sp>
            <p:nvSpPr>
              <p:cNvPr id="287" name="Rectangle 287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288" name="Group 288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314" name="Rectangle 289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15" name="Rectangle 290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16" name="Rectangle 291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7" name="Rectangle 292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8" name="Rectangle 293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9" name="Rectangle 294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20" name="Rectangle 295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21" name="Rectangle 296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22" name="Rectangle 297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89" name="Group 298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305" name="Rectangle 299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06" name="Rectangle 300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07" name="Rectangle 301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8" name="Rectangle 302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9" name="Rectangle 303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0" name="Rectangle 304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1" name="Rectangle 305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2" name="Rectangle 306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3" name="Rectangle 307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90" name="Rectangle 308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291" name="Group 309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292" name="Rectangle 310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293" name="Group 311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03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304" name="Line 31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94" name="Group 314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01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2" name="Line 31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95" name="Group 317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99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0" name="Line 31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296" name="Group 320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297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8" name="Line 32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sp>
          <p:nvSpPr>
            <p:cNvPr id="323" name="Rectangle 323"/>
            <p:cNvSpPr>
              <a:spLocks noChangeArrowheads="1"/>
            </p:cNvSpPr>
            <p:nvPr/>
          </p:nvSpPr>
          <p:spPr bwMode="auto">
            <a:xfrm>
              <a:off x="5277471" y="4699099"/>
              <a:ext cx="327025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24" name="Rectangle 324"/>
            <p:cNvSpPr>
              <a:spLocks noChangeArrowheads="1"/>
            </p:cNvSpPr>
            <p:nvPr/>
          </p:nvSpPr>
          <p:spPr bwMode="auto">
            <a:xfrm>
              <a:off x="5602908" y="4699099"/>
              <a:ext cx="328613" cy="57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20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grpSp>
          <p:nvGrpSpPr>
            <p:cNvPr id="325" name="Group 325"/>
            <p:cNvGrpSpPr>
              <a:grpSpLocks/>
            </p:cNvGrpSpPr>
            <p:nvPr/>
          </p:nvGrpSpPr>
          <p:grpSpPr bwMode="auto">
            <a:xfrm>
              <a:off x="5277471" y="3181449"/>
              <a:ext cx="654050" cy="1574800"/>
              <a:chOff x="509" y="370"/>
              <a:chExt cx="605" cy="992"/>
            </a:xfrm>
          </p:grpSpPr>
          <p:sp>
            <p:nvSpPr>
              <p:cNvPr id="326" name="Rectangle 326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327" name="Group 327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353" name="Rectangle 328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54" name="Rectangle 329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55" name="Rectangle 330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6" name="Rectangle 331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7" name="Rectangle 332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8" name="Rectangle 333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9" name="Rectangle 334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60" name="Rectangle 335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61" name="Rectangle 336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28" name="Group 337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344" name="Rectangle 338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45" name="Rectangle 339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46" name="Rectangle 340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7" name="Rectangle 341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8" name="Rectangle 342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9" name="Rectangle 343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0" name="Rectangle 344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1" name="Rectangle 345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2" name="Rectangle 346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329" name="Rectangle 347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330" name="Group 348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331" name="Rectangle 349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332" name="Group 350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42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343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33" name="Group 353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40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1" name="Line 35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34" name="Group 356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38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9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35" name="Group 359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36" name="Rectangle 360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7" name="Line 361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grpSp>
          <p:nvGrpSpPr>
            <p:cNvPr id="362" name="Group 362"/>
            <p:cNvGrpSpPr>
              <a:grpSpLocks/>
            </p:cNvGrpSpPr>
            <p:nvPr/>
          </p:nvGrpSpPr>
          <p:grpSpPr bwMode="auto">
            <a:xfrm>
              <a:off x="5975971" y="3181449"/>
              <a:ext cx="654050" cy="1574800"/>
              <a:chOff x="509" y="370"/>
              <a:chExt cx="605" cy="992"/>
            </a:xfrm>
          </p:grpSpPr>
          <p:sp>
            <p:nvSpPr>
              <p:cNvPr id="363" name="Rectangle 363"/>
              <p:cNvSpPr>
                <a:spLocks noChangeArrowheads="1"/>
              </p:cNvSpPr>
              <p:nvPr/>
            </p:nvSpPr>
            <p:spPr bwMode="auto">
              <a:xfrm>
                <a:off x="509" y="370"/>
                <a:ext cx="605" cy="9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zh-TW" altLang="zh-TW" sz="16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364" name="Group 364"/>
              <p:cNvGrpSpPr>
                <a:grpSpLocks/>
              </p:cNvGrpSpPr>
              <p:nvPr/>
            </p:nvGrpSpPr>
            <p:grpSpPr bwMode="auto">
              <a:xfrm>
                <a:off x="533" y="394"/>
                <a:ext cx="266" cy="507"/>
                <a:chOff x="533" y="394"/>
                <a:chExt cx="266" cy="507"/>
              </a:xfrm>
            </p:grpSpPr>
            <p:sp>
              <p:nvSpPr>
                <p:cNvPr id="390" name="Rectangle 365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91" name="Rectangle 366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 dirty="0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92" name="Rectangle 367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3" name="Rectangle 368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4" name="Rectangle 369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5" name="Rectangle 370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6" name="Rectangle 371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7" name="Rectangle 372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8" name="Rectangle 373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65" name="Group 374"/>
              <p:cNvGrpSpPr>
                <a:grpSpLocks/>
              </p:cNvGrpSpPr>
              <p:nvPr/>
            </p:nvGrpSpPr>
            <p:grpSpPr bwMode="auto">
              <a:xfrm>
                <a:off x="824" y="394"/>
                <a:ext cx="266" cy="507"/>
                <a:chOff x="533" y="394"/>
                <a:chExt cx="266" cy="507"/>
              </a:xfrm>
            </p:grpSpPr>
            <p:sp>
              <p:nvSpPr>
                <p:cNvPr id="381" name="Rectangle 375"/>
                <p:cNvSpPr>
                  <a:spLocks noChangeArrowheads="1"/>
                </p:cNvSpPr>
                <p:nvPr/>
              </p:nvSpPr>
              <p:spPr bwMode="auto">
                <a:xfrm>
                  <a:off x="533" y="394"/>
                  <a:ext cx="266" cy="50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82" name="Rectangle 376"/>
                <p:cNvSpPr>
                  <a:spLocks noChangeArrowheads="1"/>
                </p:cNvSpPr>
                <p:nvPr/>
              </p:nvSpPr>
              <p:spPr bwMode="auto">
                <a:xfrm>
                  <a:off x="558" y="418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500" b="1">
                      <a:solidFill>
                        <a:srgbClr val="FFFFFF"/>
                      </a:solidFill>
                      <a:ea typeface="新細明體" charset="-120"/>
                    </a:rPr>
                    <a:t>SP</a:t>
                  </a:r>
                </a:p>
              </p:txBody>
            </p:sp>
            <p:sp>
              <p:nvSpPr>
                <p:cNvPr id="383" name="Rectangle 377"/>
                <p:cNvSpPr>
                  <a:spLocks noChangeArrowheads="1"/>
                </p:cNvSpPr>
                <p:nvPr/>
              </p:nvSpPr>
              <p:spPr bwMode="auto">
                <a:xfrm>
                  <a:off x="678" y="418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4" name="Rectangle 378"/>
                <p:cNvSpPr>
                  <a:spLocks noChangeArrowheads="1"/>
                </p:cNvSpPr>
                <p:nvPr/>
              </p:nvSpPr>
              <p:spPr bwMode="auto">
                <a:xfrm>
                  <a:off x="558" y="539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5" name="Rectangle 379"/>
                <p:cNvSpPr>
                  <a:spLocks noChangeArrowheads="1"/>
                </p:cNvSpPr>
                <p:nvPr/>
              </p:nvSpPr>
              <p:spPr bwMode="auto">
                <a:xfrm>
                  <a:off x="678" y="539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6" name="Rectangle 380"/>
                <p:cNvSpPr>
                  <a:spLocks noChangeArrowheads="1"/>
                </p:cNvSpPr>
                <p:nvPr/>
              </p:nvSpPr>
              <p:spPr bwMode="auto">
                <a:xfrm>
                  <a:off x="558" y="660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7" name="Rectangle 381"/>
                <p:cNvSpPr>
                  <a:spLocks noChangeArrowheads="1"/>
                </p:cNvSpPr>
                <p:nvPr/>
              </p:nvSpPr>
              <p:spPr bwMode="auto">
                <a:xfrm>
                  <a:off x="678" y="660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8" name="Rectangle 382"/>
                <p:cNvSpPr>
                  <a:spLocks noChangeArrowheads="1"/>
                </p:cNvSpPr>
                <p:nvPr/>
              </p:nvSpPr>
              <p:spPr bwMode="auto">
                <a:xfrm>
                  <a:off x="558" y="781"/>
                  <a:ext cx="96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89" name="Rectangle 383"/>
                <p:cNvSpPr>
                  <a:spLocks noChangeArrowheads="1"/>
                </p:cNvSpPr>
                <p:nvPr/>
              </p:nvSpPr>
              <p:spPr bwMode="auto">
                <a:xfrm>
                  <a:off x="678" y="781"/>
                  <a:ext cx="97" cy="97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zh-TW" altLang="zh-TW" sz="5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366" name="Rectangle 384"/>
              <p:cNvSpPr>
                <a:spLocks noChangeArrowheads="1"/>
              </p:cNvSpPr>
              <p:nvPr/>
            </p:nvSpPr>
            <p:spPr bwMode="auto">
              <a:xfrm rot="5400000">
                <a:off x="739" y="986"/>
                <a:ext cx="145" cy="55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0" hangingPunct="0"/>
                <a:r>
                  <a:rPr lang="en-US" altLang="zh-TW" sz="1050" b="1">
                    <a:solidFill>
                      <a:srgbClr val="FFFFFF"/>
                    </a:solidFill>
                    <a:ea typeface="新細明體" charset="-120"/>
                  </a:rPr>
                  <a:t>L1</a:t>
                </a:r>
              </a:p>
            </p:txBody>
          </p:sp>
          <p:grpSp>
            <p:nvGrpSpPr>
              <p:cNvPr id="367" name="Group 385"/>
              <p:cNvGrpSpPr>
                <a:grpSpLocks/>
              </p:cNvGrpSpPr>
              <p:nvPr/>
            </p:nvGrpSpPr>
            <p:grpSpPr bwMode="auto">
              <a:xfrm>
                <a:off x="533" y="926"/>
                <a:ext cx="557" cy="242"/>
                <a:chOff x="533" y="926"/>
                <a:chExt cx="557" cy="242"/>
              </a:xfrm>
            </p:grpSpPr>
            <p:sp>
              <p:nvSpPr>
                <p:cNvPr id="368" name="Rectangle 386"/>
                <p:cNvSpPr>
                  <a:spLocks noChangeArrowheads="1"/>
                </p:cNvSpPr>
                <p:nvPr/>
              </p:nvSpPr>
              <p:spPr bwMode="auto">
                <a:xfrm rot="5400000">
                  <a:off x="691" y="768"/>
                  <a:ext cx="242" cy="5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16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369" name="Group 387"/>
                <p:cNvGrpSpPr>
                  <a:grpSpLocks/>
                </p:cNvGrpSpPr>
                <p:nvPr/>
              </p:nvGrpSpPr>
              <p:grpSpPr bwMode="auto">
                <a:xfrm>
                  <a:off x="558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79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r>
                      <a:rPr lang="en-US" altLang="zh-TW" sz="500" b="1">
                        <a:solidFill>
                          <a:srgbClr val="FFFFFF"/>
                        </a:solidFill>
                        <a:ea typeface="新細明體" charset="-120"/>
                      </a:rPr>
                      <a:t>TF</a:t>
                    </a:r>
                  </a:p>
                </p:txBody>
              </p:sp>
              <p:sp>
                <p:nvSpPr>
                  <p:cNvPr id="380" name="Line 38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70" name="Group 390"/>
                <p:cNvGrpSpPr>
                  <a:grpSpLocks/>
                </p:cNvGrpSpPr>
                <p:nvPr/>
              </p:nvGrpSpPr>
              <p:grpSpPr bwMode="auto">
                <a:xfrm>
                  <a:off x="695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77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8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71" name="Group 393"/>
                <p:cNvGrpSpPr>
                  <a:grpSpLocks/>
                </p:cNvGrpSpPr>
                <p:nvPr/>
              </p:nvGrpSpPr>
              <p:grpSpPr bwMode="auto">
                <a:xfrm>
                  <a:off x="969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75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6" name="Line 39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  <p:grpSp>
              <p:nvGrpSpPr>
                <p:cNvPr id="372" name="Group 396"/>
                <p:cNvGrpSpPr>
                  <a:grpSpLocks/>
                </p:cNvGrpSpPr>
                <p:nvPr/>
              </p:nvGrpSpPr>
              <p:grpSpPr bwMode="auto">
                <a:xfrm>
                  <a:off x="832" y="950"/>
                  <a:ext cx="96" cy="194"/>
                  <a:chOff x="2457" y="566"/>
                  <a:chExt cx="102" cy="204"/>
                </a:xfrm>
              </p:grpSpPr>
              <p:sp>
                <p:nvSpPr>
                  <p:cNvPr id="373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lIns="0" tIns="27432" rIns="0" bIns="0"/>
                  <a:lstStyle/>
                  <a:p>
                    <a:pPr algn="ctr" eaLnBrk="0" hangingPunct="0"/>
                    <a:endParaRPr lang="zh-TW" altLang="zh-TW" sz="5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4" name="Line 39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0" tIns="27432" rIns="0" bIns="0"/>
                  <a:lstStyle/>
                  <a:p>
                    <a:endParaRPr lang="zh-TW" altLang="en-US" sz="1400"/>
                  </a:p>
                </p:txBody>
              </p:sp>
            </p:grpSp>
          </p:grpSp>
        </p:grpSp>
        <p:grpSp>
          <p:nvGrpSpPr>
            <p:cNvPr id="399" name="Group 399"/>
            <p:cNvGrpSpPr>
              <a:grpSpLocks/>
            </p:cNvGrpSpPr>
            <p:nvPr/>
          </p:nvGrpSpPr>
          <p:grpSpPr bwMode="auto">
            <a:xfrm>
              <a:off x="2056433" y="5445224"/>
              <a:ext cx="904875" cy="762000"/>
              <a:chOff x="174" y="3154"/>
              <a:chExt cx="837" cy="480"/>
            </a:xfrm>
          </p:grpSpPr>
          <p:cxnSp>
            <p:nvCxnSpPr>
              <p:cNvPr id="400" name="AutoShape 400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01" name="AutoShape 401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402" name="Group 402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405" name="Rectangle 403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406" name="Group 404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22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23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24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25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07" name="Group 409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18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9" name="Rectangle 411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20" name="Rectangle 412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21" name="Rectangle 413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08" name="Group 414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14" name="Rectangle 415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5" name="Rectangle 41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6" name="Rectangle 417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7" name="Rectangle 418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09" name="Group 419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10" name="Rectangle 420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1" name="Rectangle 421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2" name="Rectangle 422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13" name="Rectangle 423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403" name="Rectangle 424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404" name="Rectangle 425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grpSp>
          <p:nvGrpSpPr>
            <p:cNvPr id="426" name="Group 426"/>
            <p:cNvGrpSpPr>
              <a:grpSpLocks/>
            </p:cNvGrpSpPr>
            <p:nvPr/>
          </p:nvGrpSpPr>
          <p:grpSpPr bwMode="auto">
            <a:xfrm>
              <a:off x="3031158" y="5445224"/>
              <a:ext cx="904875" cy="762000"/>
              <a:chOff x="174" y="3154"/>
              <a:chExt cx="837" cy="480"/>
            </a:xfrm>
          </p:grpSpPr>
          <p:cxnSp>
            <p:nvCxnSpPr>
              <p:cNvPr id="427" name="AutoShape 427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28" name="AutoShape 428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429" name="Group 429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432" name="Rectangle 430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433" name="Group 431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49" name="Rectangle 432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50" name="Rectangle 433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51" name="Rectangle 43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52" name="Rectangle 43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34" name="Group 436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45" name="Rectangle 437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6" name="Rectangle 438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7" name="Rectangle 43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8" name="Rectangle 44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35" name="Group 441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41" name="Rectangle 442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2" name="Rectangle 443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3" name="Rectangle 44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4" name="Rectangle 44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36" name="Group 446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37" name="Rectangle 447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38" name="Rectangle 448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39" name="Rectangle 44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40" name="Rectangle 45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430" name="Rectangle 451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431" name="Rectangle 452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grpSp>
          <p:nvGrpSpPr>
            <p:cNvPr id="453" name="Group 453"/>
            <p:cNvGrpSpPr>
              <a:grpSpLocks/>
            </p:cNvGrpSpPr>
            <p:nvPr/>
          </p:nvGrpSpPr>
          <p:grpSpPr bwMode="auto">
            <a:xfrm>
              <a:off x="4043983" y="5445224"/>
              <a:ext cx="904875" cy="762000"/>
              <a:chOff x="174" y="3154"/>
              <a:chExt cx="837" cy="480"/>
            </a:xfrm>
          </p:grpSpPr>
          <p:cxnSp>
            <p:nvCxnSpPr>
              <p:cNvPr id="454" name="AutoShape 454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55" name="AutoShape 455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456" name="Group 456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459" name="Rectangle 457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460" name="Group 458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76" name="Rectangle 45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7" name="Rectangle 46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8" name="Rectangle 46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9" name="Rectangle 46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61" name="Group 463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72" name="Rectangle 46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3" name="Rectangle 46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4" name="Rectangle 46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5" name="Rectangle 46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62" name="Group 468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68" name="Rectangle 469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69" name="Rectangle 470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0" name="Rectangle 47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71" name="Rectangle 47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63" name="Group 473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64" name="Rectangle 474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65" name="Rectangle 475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66" name="Rectangle 47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67" name="Rectangle 47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457" name="Rectangle 478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458" name="Rectangle 479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grpSp>
          <p:nvGrpSpPr>
            <p:cNvPr id="480" name="Group 480"/>
            <p:cNvGrpSpPr>
              <a:grpSpLocks/>
            </p:cNvGrpSpPr>
            <p:nvPr/>
          </p:nvGrpSpPr>
          <p:grpSpPr bwMode="auto">
            <a:xfrm>
              <a:off x="5025058" y="5445224"/>
              <a:ext cx="904875" cy="762000"/>
              <a:chOff x="174" y="3154"/>
              <a:chExt cx="837" cy="480"/>
            </a:xfrm>
          </p:grpSpPr>
          <p:cxnSp>
            <p:nvCxnSpPr>
              <p:cNvPr id="481" name="AutoShape 481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82" name="AutoShape 482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483" name="Group 483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486" name="Rectangle 484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487" name="Group 485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503" name="Rectangle 48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4" name="Rectangle 48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5" name="Rectangle 488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6" name="Rectangle 489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88" name="Group 490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99" name="Rectangle 49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0" name="Rectangle 49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1" name="Rectangle 493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02" name="Rectangle 494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89" name="Group 495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95" name="Rectangle 49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6" name="Rectangle 49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7" name="Rectangle 498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8" name="Rectangle 499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490" name="Group 500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491" name="Rectangle 50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494" name="Rectangle 504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484" name="Rectangle 505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485" name="Rectangle 506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grpSp>
          <p:nvGrpSpPr>
            <p:cNvPr id="507" name="Group 507"/>
            <p:cNvGrpSpPr>
              <a:grpSpLocks/>
            </p:cNvGrpSpPr>
            <p:nvPr/>
          </p:nvGrpSpPr>
          <p:grpSpPr bwMode="auto">
            <a:xfrm>
              <a:off x="6037883" y="5445224"/>
              <a:ext cx="904875" cy="762000"/>
              <a:chOff x="174" y="3154"/>
              <a:chExt cx="837" cy="480"/>
            </a:xfrm>
          </p:grpSpPr>
          <p:cxnSp>
            <p:nvCxnSpPr>
              <p:cNvPr id="508" name="AutoShape 508"/>
              <p:cNvCxnSpPr>
                <a:cxnSpLocks noChangeShapeType="1"/>
              </p:cNvCxnSpPr>
              <p:nvPr/>
            </p:nvCxnSpPr>
            <p:spPr bwMode="auto">
              <a:xfrm>
                <a:off x="81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509" name="AutoShape 509"/>
              <p:cNvCxnSpPr>
                <a:cxnSpLocks noChangeShapeType="1"/>
              </p:cNvCxnSpPr>
              <p:nvPr/>
            </p:nvCxnSpPr>
            <p:spPr bwMode="auto">
              <a:xfrm>
                <a:off x="375" y="3325"/>
                <a:ext cx="0" cy="138"/>
              </a:xfrm>
              <a:prstGeom prst="straightConnector1">
                <a:avLst/>
              </a:prstGeom>
              <a:noFill/>
              <a:ln w="19050">
                <a:solidFill>
                  <a:srgbClr val="FF99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510" name="Group 510"/>
              <p:cNvGrpSpPr>
                <a:grpSpLocks/>
              </p:cNvGrpSpPr>
              <p:nvPr/>
            </p:nvGrpSpPr>
            <p:grpSpPr bwMode="auto">
              <a:xfrm>
                <a:off x="174" y="3154"/>
                <a:ext cx="397" cy="171"/>
                <a:chOff x="144" y="3552"/>
                <a:chExt cx="864" cy="288"/>
              </a:xfrm>
            </p:grpSpPr>
            <p:sp>
              <p:nvSpPr>
                <p:cNvPr id="513" name="Rectangle 511"/>
                <p:cNvSpPr>
                  <a:spLocks noChangeArrowheads="1"/>
                </p:cNvSpPr>
                <p:nvPr/>
              </p:nvSpPr>
              <p:spPr bwMode="auto">
                <a:xfrm>
                  <a:off x="144" y="3552"/>
                  <a:ext cx="864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TW" altLang="zh-TW" sz="2000" b="1">
                    <a:solidFill>
                      <a:srgbClr val="000000"/>
                    </a:solidFill>
                    <a:latin typeface="Trebuchet MS" pitchFamily="34" charset="0"/>
                  </a:endParaRPr>
                </a:p>
              </p:txBody>
            </p:sp>
            <p:grpSp>
              <p:nvGrpSpPr>
                <p:cNvPr id="514" name="Group 512"/>
                <p:cNvGrpSpPr>
                  <a:grpSpLocks/>
                </p:cNvGrpSpPr>
                <p:nvPr/>
              </p:nvGrpSpPr>
              <p:grpSpPr bwMode="auto">
                <a:xfrm>
                  <a:off x="192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530" name="Rectangle 513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31" name="Rectangle 514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32" name="Rectangle 515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33" name="Rectangle 51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515" name="Group 517"/>
                <p:cNvGrpSpPr>
                  <a:grpSpLocks/>
                </p:cNvGrpSpPr>
                <p:nvPr/>
              </p:nvGrpSpPr>
              <p:grpSpPr bwMode="auto">
                <a:xfrm>
                  <a:off x="384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526" name="Rectangle 518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7" name="Rectangle 519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8" name="Rectangle 520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9" name="Rectangle 521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516" name="Group 522"/>
                <p:cNvGrpSpPr>
                  <a:grpSpLocks/>
                </p:cNvGrpSpPr>
                <p:nvPr/>
              </p:nvGrpSpPr>
              <p:grpSpPr bwMode="auto">
                <a:xfrm>
                  <a:off x="576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522" name="Rectangle 523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3" name="Rectangle 524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4" name="Rectangle 525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5" name="Rectangle 52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517" name="Group 527"/>
                <p:cNvGrpSpPr>
                  <a:grpSpLocks/>
                </p:cNvGrpSpPr>
                <p:nvPr/>
              </p:nvGrpSpPr>
              <p:grpSpPr bwMode="auto">
                <a:xfrm>
                  <a:off x="768" y="3600"/>
                  <a:ext cx="192" cy="192"/>
                  <a:chOff x="1728" y="3792"/>
                  <a:chExt cx="192" cy="192"/>
                </a:xfrm>
              </p:grpSpPr>
              <p:sp>
                <p:nvSpPr>
                  <p:cNvPr id="518" name="Rectangle 528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19" name="Rectangle 529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792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0" name="Rectangle 530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521" name="Rectangle 531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888"/>
                    <a:ext cx="96" cy="96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TW" altLang="zh-TW" sz="2000" b="1">
                      <a:solidFill>
                        <a:srgbClr val="000000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511" name="Rectangle 532"/>
              <p:cNvSpPr>
                <a:spLocks noChangeArrowheads="1"/>
              </p:cNvSpPr>
              <p:nvPr/>
            </p:nvSpPr>
            <p:spPr bwMode="auto">
              <a:xfrm>
                <a:off x="614" y="3154"/>
                <a:ext cx="397" cy="171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L2</a:t>
                </a:r>
              </a:p>
            </p:txBody>
          </p:sp>
          <p:sp>
            <p:nvSpPr>
              <p:cNvPr id="512" name="Rectangle 533"/>
              <p:cNvSpPr>
                <a:spLocks noChangeArrowheads="1"/>
              </p:cNvSpPr>
              <p:nvPr/>
            </p:nvSpPr>
            <p:spPr bwMode="auto">
              <a:xfrm>
                <a:off x="174" y="3463"/>
                <a:ext cx="837" cy="17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TW" sz="1200" b="1">
                    <a:solidFill>
                      <a:srgbClr val="FFFFFF"/>
                    </a:solidFill>
                    <a:ea typeface="新細明體" charset="-120"/>
                  </a:rPr>
                  <a:t>FB</a:t>
                </a:r>
              </a:p>
            </p:txBody>
          </p:sp>
        </p:grpSp>
        <p:cxnSp>
          <p:nvCxnSpPr>
            <p:cNvPr id="557" name="AutoShape 108"/>
            <p:cNvCxnSpPr>
              <a:cxnSpLocks noChangeShapeType="1"/>
            </p:cNvCxnSpPr>
            <p:nvPr/>
          </p:nvCxnSpPr>
          <p:spPr bwMode="auto">
            <a:xfrm rot="5400000">
              <a:off x="5319062" y="3484642"/>
              <a:ext cx="2968784" cy="1588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  <p:cxnSp>
          <p:nvCxnSpPr>
            <p:cNvPr id="559" name="AutoShape 108"/>
            <p:cNvCxnSpPr>
              <a:cxnSpLocks noChangeShapeType="1"/>
            </p:cNvCxnSpPr>
            <p:nvPr/>
          </p:nvCxnSpPr>
          <p:spPr bwMode="auto">
            <a:xfrm>
              <a:off x="6804660" y="4946144"/>
              <a:ext cx="382" cy="1588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  <p:cxnSp>
          <p:nvCxnSpPr>
            <p:cNvPr id="563" name="AutoShape 108"/>
            <p:cNvCxnSpPr>
              <a:cxnSpLocks noChangeShapeType="1"/>
            </p:cNvCxnSpPr>
            <p:nvPr/>
          </p:nvCxnSpPr>
          <p:spPr bwMode="auto">
            <a:xfrm>
              <a:off x="2228850" y="4949190"/>
              <a:ext cx="4575780" cy="11098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 rot="16200000">
              <a:off x="6053759" y="3872011"/>
              <a:ext cx="1517650" cy="1365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200" b="1" dirty="0">
                  <a:solidFill>
                    <a:srgbClr val="080808"/>
                  </a:solidFill>
                  <a:ea typeface="新細明體" charset="-120"/>
                </a:rPr>
                <a:t>Thread </a:t>
              </a:r>
              <a:r>
                <a:rPr lang="en-US" altLang="zh-TW" sz="1050" b="1" dirty="0">
                  <a:solidFill>
                    <a:srgbClr val="080808"/>
                  </a:solidFill>
                  <a:ea typeface="新細明體" charset="-120"/>
                </a:rPr>
                <a:t>Processor</a:t>
              </a:r>
              <a:endParaRPr lang="en-US" altLang="zh-TW" sz="1200" b="1" dirty="0">
                <a:solidFill>
                  <a:srgbClr val="080808"/>
                </a:solidFill>
                <a:ea typeface="新細明體" charset="-120"/>
              </a:endParaRPr>
            </a:p>
          </p:txBody>
        </p:sp>
        <p:cxnSp>
          <p:nvCxnSpPr>
            <p:cNvPr id="566" name="AutoShape 108"/>
            <p:cNvCxnSpPr>
              <a:cxnSpLocks noChangeShapeType="1"/>
            </p:cNvCxnSpPr>
            <p:nvPr/>
          </p:nvCxnSpPr>
          <p:spPr bwMode="auto">
            <a:xfrm rot="5400000">
              <a:off x="3662922" y="2311562"/>
              <a:ext cx="668338" cy="1588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  <p:cxnSp>
          <p:nvCxnSpPr>
            <p:cNvPr id="568" name="AutoShape 108"/>
            <p:cNvCxnSpPr>
              <a:cxnSpLocks noChangeShapeType="1"/>
            </p:cNvCxnSpPr>
            <p:nvPr/>
          </p:nvCxnSpPr>
          <p:spPr bwMode="auto">
            <a:xfrm rot="10800000">
              <a:off x="3995936" y="1988841"/>
              <a:ext cx="2820154" cy="1588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</p:spPr>
        </p:cxnSp>
      </p:grpSp>
      <p:cxnSp>
        <p:nvCxnSpPr>
          <p:cNvPr id="578" name="直線接點 577"/>
          <p:cNvCxnSpPr/>
          <p:nvPr/>
        </p:nvCxnSpPr>
        <p:spPr>
          <a:xfrm rot="5400000">
            <a:off x="4860032" y="4293096"/>
            <a:ext cx="5616624" cy="0"/>
          </a:xfrm>
          <a:prstGeom prst="line">
            <a:avLst/>
          </a:prstGeom>
          <a:ln w="34925" cmpd="sng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" name="Rectangle 177"/>
          <p:cNvSpPr>
            <a:spLocks noChangeArrowheads="1"/>
          </p:cNvSpPr>
          <p:nvPr/>
        </p:nvSpPr>
        <p:spPr bwMode="auto">
          <a:xfrm>
            <a:off x="7988533" y="5512688"/>
            <a:ext cx="864096" cy="444776"/>
          </a:xfrm>
          <a:prstGeom prst="rect">
            <a:avLst/>
          </a:prstGeom>
          <a:solidFill>
            <a:srgbClr val="99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 sz="2400" b="1" dirty="0">
                <a:solidFill>
                  <a:srgbClr val="FFFFFF"/>
                </a:solidFill>
                <a:ea typeface="新細明體" charset="-120"/>
              </a:rPr>
              <a:t>SP</a:t>
            </a:r>
          </a:p>
        </p:txBody>
      </p:sp>
      <p:sp>
        <p:nvSpPr>
          <p:cNvPr id="585" name="Rectangle 177"/>
          <p:cNvSpPr>
            <a:spLocks noChangeArrowheads="1"/>
          </p:cNvSpPr>
          <p:nvPr/>
        </p:nvSpPr>
        <p:spPr bwMode="auto">
          <a:xfrm>
            <a:off x="7999291" y="6072085"/>
            <a:ext cx="864096" cy="444776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 sz="2400" b="1" dirty="0" smtClean="0">
                <a:solidFill>
                  <a:srgbClr val="FFFFFF"/>
                </a:solidFill>
                <a:ea typeface="新細明體" charset="-120"/>
              </a:rPr>
              <a:t>TF</a:t>
            </a:r>
            <a:endParaRPr lang="en-US" altLang="zh-TW" sz="2400" b="1" dirty="0">
              <a:solidFill>
                <a:srgbClr val="FFFFFF"/>
              </a:solidFill>
              <a:ea typeface="新細明體" charset="-120"/>
            </a:endParaRPr>
          </a:p>
        </p:txBody>
      </p:sp>
      <p:sp>
        <p:nvSpPr>
          <p:cNvPr id="588" name="文字方塊 587"/>
          <p:cNvSpPr txBox="1"/>
          <p:nvPr/>
        </p:nvSpPr>
        <p:spPr>
          <a:xfrm>
            <a:off x="7884368" y="4725144"/>
            <a:ext cx="4860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100" b="1" dirty="0" smtClean="0"/>
              <a:t>TPC</a:t>
            </a:r>
            <a:endParaRPr lang="zh-TW" altLang="en-US" sz="1100" b="1" dirty="0"/>
          </a:p>
        </p:txBody>
      </p:sp>
      <p:sp>
        <p:nvSpPr>
          <p:cNvPr id="547" name="文字方塊 546"/>
          <p:cNvSpPr txBox="1"/>
          <p:nvPr/>
        </p:nvSpPr>
        <p:spPr>
          <a:xfrm>
            <a:off x="7884368" y="3645024"/>
            <a:ext cx="1042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16 </a:t>
            </a:r>
            <a:r>
              <a:rPr lang="en-US" altLang="zh-TW" b="1" dirty="0" smtClean="0"/>
              <a:t>SM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128 </a:t>
            </a:r>
            <a:r>
              <a:rPr lang="en-US" altLang="zh-TW" b="1" dirty="0" smtClean="0"/>
              <a:t>SP</a:t>
            </a:r>
            <a:endParaRPr lang="zh-TW" altLang="en-US" b="1" dirty="0"/>
          </a:p>
        </p:txBody>
      </p:sp>
      <p:sp>
        <p:nvSpPr>
          <p:cNvPr id="549" name="文字方塊 548"/>
          <p:cNvSpPr txBox="1"/>
          <p:nvPr/>
        </p:nvSpPr>
        <p:spPr>
          <a:xfrm>
            <a:off x="7930690" y="5186596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  <a:ea typeface="新細明體" charset="-120"/>
              </a:rPr>
              <a:t>SM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Real Case: Explained</a:t>
            </a:r>
            <a:endParaRPr lang="zh-TW" altLang="en-US" dirty="0"/>
          </a:p>
        </p:txBody>
      </p:sp>
      <p:grpSp>
        <p:nvGrpSpPr>
          <p:cNvPr id="565" name="群組 564"/>
          <p:cNvGrpSpPr/>
          <p:nvPr/>
        </p:nvGrpSpPr>
        <p:grpSpPr>
          <a:xfrm>
            <a:off x="683568" y="2146576"/>
            <a:ext cx="3168352" cy="4279376"/>
            <a:chOff x="677218" y="3137915"/>
            <a:chExt cx="734411" cy="1768290"/>
          </a:xfrm>
        </p:grpSpPr>
        <p:sp>
          <p:nvSpPr>
            <p:cNvPr id="540" name="Rectangle 38"/>
            <p:cNvSpPr>
              <a:spLocks noChangeArrowheads="1"/>
            </p:cNvSpPr>
            <p:nvPr/>
          </p:nvSpPr>
          <p:spPr bwMode="auto">
            <a:xfrm>
              <a:off x="677218" y="3137915"/>
              <a:ext cx="734411" cy="17682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hangingPunct="0"/>
              <a:endParaRPr lang="zh-TW" altLang="zh-TW" sz="54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541" name="Rectangle 40"/>
            <p:cNvSpPr>
              <a:spLocks noChangeArrowheads="1"/>
            </p:cNvSpPr>
            <p:nvPr/>
          </p:nvSpPr>
          <p:spPr bwMode="auto">
            <a:xfrm>
              <a:off x="706352" y="3180696"/>
              <a:ext cx="322898" cy="90375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54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542" name="Rectangle 41"/>
            <p:cNvSpPr>
              <a:spLocks noChangeArrowheads="1"/>
            </p:cNvSpPr>
            <p:nvPr/>
          </p:nvSpPr>
          <p:spPr bwMode="auto">
            <a:xfrm>
              <a:off x="736700" y="3223477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600" b="1">
                  <a:solidFill>
                    <a:srgbClr val="FFFFFF"/>
                  </a:solidFill>
                  <a:ea typeface="新細明體" charset="-120"/>
                </a:rPr>
                <a:t>SP</a:t>
              </a:r>
            </a:p>
          </p:txBody>
        </p:sp>
        <p:sp>
          <p:nvSpPr>
            <p:cNvPr id="543" name="Rectangle 42"/>
            <p:cNvSpPr>
              <a:spLocks noChangeArrowheads="1"/>
            </p:cNvSpPr>
            <p:nvPr/>
          </p:nvSpPr>
          <p:spPr bwMode="auto">
            <a:xfrm>
              <a:off x="882368" y="3223477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4" name="Rectangle 43"/>
            <p:cNvSpPr>
              <a:spLocks noChangeArrowheads="1"/>
            </p:cNvSpPr>
            <p:nvPr/>
          </p:nvSpPr>
          <p:spPr bwMode="auto">
            <a:xfrm>
              <a:off x="736700" y="3439166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5" name="Rectangle 44"/>
            <p:cNvSpPr>
              <a:spLocks noChangeArrowheads="1"/>
            </p:cNvSpPr>
            <p:nvPr/>
          </p:nvSpPr>
          <p:spPr bwMode="auto">
            <a:xfrm>
              <a:off x="882368" y="3439166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6" name="Rectangle 45"/>
            <p:cNvSpPr>
              <a:spLocks noChangeArrowheads="1"/>
            </p:cNvSpPr>
            <p:nvPr/>
          </p:nvSpPr>
          <p:spPr bwMode="auto">
            <a:xfrm>
              <a:off x="736700" y="3654854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7" name="Rectangle 46"/>
            <p:cNvSpPr>
              <a:spLocks noChangeArrowheads="1"/>
            </p:cNvSpPr>
            <p:nvPr/>
          </p:nvSpPr>
          <p:spPr bwMode="auto">
            <a:xfrm>
              <a:off x="882368" y="3654854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8" name="Rectangle 47"/>
            <p:cNvSpPr>
              <a:spLocks noChangeArrowheads="1"/>
            </p:cNvSpPr>
            <p:nvPr/>
          </p:nvSpPr>
          <p:spPr bwMode="auto">
            <a:xfrm>
              <a:off x="736700" y="3870543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49" name="Rectangle 48"/>
            <p:cNvSpPr>
              <a:spLocks noChangeArrowheads="1"/>
            </p:cNvSpPr>
            <p:nvPr/>
          </p:nvSpPr>
          <p:spPr bwMode="auto">
            <a:xfrm>
              <a:off x="882368" y="3870543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0" name="Rectangle 50"/>
            <p:cNvSpPr>
              <a:spLocks noChangeArrowheads="1"/>
            </p:cNvSpPr>
            <p:nvPr/>
          </p:nvSpPr>
          <p:spPr bwMode="auto">
            <a:xfrm>
              <a:off x="1059597" y="3180696"/>
              <a:ext cx="322898" cy="903753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54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551" name="Rectangle 51"/>
            <p:cNvSpPr>
              <a:spLocks noChangeArrowheads="1"/>
            </p:cNvSpPr>
            <p:nvPr/>
          </p:nvSpPr>
          <p:spPr bwMode="auto">
            <a:xfrm>
              <a:off x="1089945" y="3223477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TW" sz="1600" b="1">
                  <a:solidFill>
                    <a:srgbClr val="FFFFFF"/>
                  </a:solidFill>
                  <a:ea typeface="新細明體" charset="-120"/>
                </a:rPr>
                <a:t>SP</a:t>
              </a:r>
            </a:p>
          </p:txBody>
        </p:sp>
        <p:sp>
          <p:nvSpPr>
            <p:cNvPr id="552" name="Rectangle 52"/>
            <p:cNvSpPr>
              <a:spLocks noChangeArrowheads="1"/>
            </p:cNvSpPr>
            <p:nvPr/>
          </p:nvSpPr>
          <p:spPr bwMode="auto">
            <a:xfrm>
              <a:off x="1235613" y="3223477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3" name="Rectangle 53"/>
            <p:cNvSpPr>
              <a:spLocks noChangeArrowheads="1"/>
            </p:cNvSpPr>
            <p:nvPr/>
          </p:nvSpPr>
          <p:spPr bwMode="auto">
            <a:xfrm>
              <a:off x="1089945" y="3439166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4" name="Rectangle 54"/>
            <p:cNvSpPr>
              <a:spLocks noChangeArrowheads="1"/>
            </p:cNvSpPr>
            <p:nvPr/>
          </p:nvSpPr>
          <p:spPr bwMode="auto">
            <a:xfrm>
              <a:off x="1235613" y="3439166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5" name="Rectangle 55"/>
            <p:cNvSpPr>
              <a:spLocks noChangeArrowheads="1"/>
            </p:cNvSpPr>
            <p:nvPr/>
          </p:nvSpPr>
          <p:spPr bwMode="auto">
            <a:xfrm>
              <a:off x="1089945" y="3654854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6" name="Rectangle 56"/>
            <p:cNvSpPr>
              <a:spLocks noChangeArrowheads="1"/>
            </p:cNvSpPr>
            <p:nvPr/>
          </p:nvSpPr>
          <p:spPr bwMode="auto">
            <a:xfrm>
              <a:off x="1235613" y="3654854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7" name="Rectangle 57"/>
            <p:cNvSpPr>
              <a:spLocks noChangeArrowheads="1"/>
            </p:cNvSpPr>
            <p:nvPr/>
          </p:nvSpPr>
          <p:spPr bwMode="auto">
            <a:xfrm>
              <a:off x="1089945" y="3870543"/>
              <a:ext cx="116535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8" name="Rectangle 58"/>
            <p:cNvSpPr>
              <a:spLocks noChangeArrowheads="1"/>
            </p:cNvSpPr>
            <p:nvPr/>
          </p:nvSpPr>
          <p:spPr bwMode="auto">
            <a:xfrm>
              <a:off x="1235613" y="3870543"/>
              <a:ext cx="117749" cy="17290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59" name="Rectangle 59"/>
            <p:cNvSpPr>
              <a:spLocks noChangeArrowheads="1"/>
            </p:cNvSpPr>
            <p:nvPr/>
          </p:nvSpPr>
          <p:spPr bwMode="auto">
            <a:xfrm rot="5400000">
              <a:off x="915189" y="4394334"/>
              <a:ext cx="258470" cy="676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/>
              <a:r>
                <a:rPr lang="en-US" altLang="zh-TW" sz="3600" b="1">
                  <a:solidFill>
                    <a:srgbClr val="FFFFFF"/>
                  </a:solidFill>
                  <a:ea typeface="新細明體" charset="-120"/>
                </a:rPr>
                <a:t>L1</a:t>
              </a:r>
            </a:p>
          </p:txBody>
        </p:sp>
        <p:sp>
          <p:nvSpPr>
            <p:cNvPr id="560" name="Rectangle 61"/>
            <p:cNvSpPr>
              <a:spLocks noChangeArrowheads="1"/>
            </p:cNvSpPr>
            <p:nvPr/>
          </p:nvSpPr>
          <p:spPr bwMode="auto">
            <a:xfrm rot="5400000">
              <a:off x="829342" y="4005738"/>
              <a:ext cx="431377" cy="6761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TW" altLang="zh-TW" sz="5400" b="1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561" name="Rectangle 63"/>
            <p:cNvSpPr>
              <a:spLocks noChangeArrowheads="1"/>
            </p:cNvSpPr>
            <p:nvPr/>
          </p:nvSpPr>
          <p:spPr bwMode="auto">
            <a:xfrm>
              <a:off x="736700" y="4171794"/>
              <a:ext cx="116535" cy="34581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27432" rIns="0" bIns="0"/>
            <a:lstStyle/>
            <a:p>
              <a:pPr algn="ctr" eaLnBrk="0" hangingPunct="0"/>
              <a:r>
                <a:rPr lang="en-US" altLang="zh-TW" sz="1600" b="1">
                  <a:solidFill>
                    <a:srgbClr val="FFFFFF"/>
                  </a:solidFill>
                  <a:ea typeface="新細明體" charset="-120"/>
                </a:rPr>
                <a:t>TF</a:t>
              </a:r>
            </a:p>
          </p:txBody>
        </p:sp>
        <p:sp>
          <p:nvSpPr>
            <p:cNvPr id="562" name="Rectangle 66"/>
            <p:cNvSpPr>
              <a:spLocks noChangeArrowheads="1"/>
            </p:cNvSpPr>
            <p:nvPr/>
          </p:nvSpPr>
          <p:spPr bwMode="auto">
            <a:xfrm>
              <a:off x="903004" y="4171794"/>
              <a:ext cx="116535" cy="34581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27432" rIns="0" bIns="0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63" name="Rectangle 69"/>
            <p:cNvSpPr>
              <a:spLocks noChangeArrowheads="1"/>
            </p:cNvSpPr>
            <p:nvPr/>
          </p:nvSpPr>
          <p:spPr bwMode="auto">
            <a:xfrm>
              <a:off x="1235614" y="4171794"/>
              <a:ext cx="116535" cy="34581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27432" rIns="0" bIns="0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  <p:sp>
          <p:nvSpPr>
            <p:cNvPr id="564" name="Rectangle 72"/>
            <p:cNvSpPr>
              <a:spLocks noChangeArrowheads="1"/>
            </p:cNvSpPr>
            <p:nvPr/>
          </p:nvSpPr>
          <p:spPr bwMode="auto">
            <a:xfrm>
              <a:off x="1069309" y="4171794"/>
              <a:ext cx="116535" cy="34581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27432" rIns="0" bIns="0"/>
            <a:lstStyle/>
            <a:p>
              <a:pPr algn="ctr" eaLnBrk="0" hangingPunct="0"/>
              <a:endParaRPr lang="zh-TW" altLang="zh-TW" sz="1600" b="1">
                <a:solidFill>
                  <a:srgbClr val="000000"/>
                </a:solidFill>
              </a:endParaRPr>
            </a:p>
          </p:txBody>
        </p:sp>
      </p:grpSp>
      <p:cxnSp>
        <p:nvCxnSpPr>
          <p:cNvPr id="597" name="直線接點 596"/>
          <p:cNvCxnSpPr/>
          <p:nvPr/>
        </p:nvCxnSpPr>
        <p:spPr>
          <a:xfrm flipV="1">
            <a:off x="2338388" y="2144112"/>
            <a:ext cx="3116481" cy="9426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0" name="直線接點 599"/>
          <p:cNvCxnSpPr/>
          <p:nvPr/>
        </p:nvCxnSpPr>
        <p:spPr>
          <a:xfrm>
            <a:off x="2328863" y="4438650"/>
            <a:ext cx="3094475" cy="180449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4" name="直線接點 603"/>
          <p:cNvCxnSpPr/>
          <p:nvPr/>
        </p:nvCxnSpPr>
        <p:spPr>
          <a:xfrm flipV="1">
            <a:off x="3729038" y="2145856"/>
            <a:ext cx="4441191" cy="10204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6" name="直線接點 605"/>
          <p:cNvCxnSpPr/>
          <p:nvPr/>
        </p:nvCxnSpPr>
        <p:spPr>
          <a:xfrm>
            <a:off x="3714750" y="4438650"/>
            <a:ext cx="4384275" cy="1811921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595" name="群組 594"/>
          <p:cNvGrpSpPr/>
          <p:nvPr/>
        </p:nvGrpSpPr>
        <p:grpSpPr>
          <a:xfrm>
            <a:off x="5436096" y="2132856"/>
            <a:ext cx="2736304" cy="4104455"/>
            <a:chOff x="5364088" y="2492896"/>
            <a:chExt cx="2736304" cy="4104455"/>
          </a:xfrm>
        </p:grpSpPr>
        <p:grpSp>
          <p:nvGrpSpPr>
            <p:cNvPr id="593" name="群組 592"/>
            <p:cNvGrpSpPr/>
            <p:nvPr/>
          </p:nvGrpSpPr>
          <p:grpSpPr>
            <a:xfrm>
              <a:off x="5364088" y="2492896"/>
              <a:ext cx="2736304" cy="4104455"/>
              <a:chOff x="4932040" y="1916832"/>
              <a:chExt cx="2736304" cy="4104455"/>
            </a:xfrm>
          </p:grpSpPr>
          <p:sp>
            <p:nvSpPr>
              <p:cNvPr id="568" name="Rectangle 50"/>
              <p:cNvSpPr>
                <a:spLocks noChangeArrowheads="1"/>
              </p:cNvSpPr>
              <p:nvPr/>
            </p:nvSpPr>
            <p:spPr bwMode="auto">
              <a:xfrm>
                <a:off x="4932040" y="1916832"/>
                <a:ext cx="2736304" cy="4104455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TW" altLang="zh-TW" sz="5400" b="1">
                  <a:solidFill>
                    <a:srgbClr val="000000"/>
                  </a:solidFill>
                  <a:latin typeface="Trebuchet MS" pitchFamily="34" charset="0"/>
                </a:endParaRPr>
              </a:p>
            </p:txBody>
          </p:sp>
          <p:grpSp>
            <p:nvGrpSpPr>
              <p:cNvPr id="584" name="群組 583"/>
              <p:cNvGrpSpPr/>
              <p:nvPr/>
            </p:nvGrpSpPr>
            <p:grpSpPr>
              <a:xfrm>
                <a:off x="5062964" y="2924944"/>
                <a:ext cx="1178311" cy="2448272"/>
                <a:chOff x="5062964" y="2924944"/>
                <a:chExt cx="1178311" cy="2448272"/>
              </a:xfrm>
            </p:grpSpPr>
            <p:grpSp>
              <p:nvGrpSpPr>
                <p:cNvPr id="577" name="群組 576"/>
                <p:cNvGrpSpPr/>
                <p:nvPr/>
              </p:nvGrpSpPr>
              <p:grpSpPr>
                <a:xfrm>
                  <a:off x="5062964" y="2924944"/>
                  <a:ext cx="1165221" cy="1984387"/>
                  <a:chOff x="5062964" y="2924944"/>
                  <a:chExt cx="1165221" cy="1984387"/>
                </a:xfrm>
              </p:grpSpPr>
              <p:sp>
                <p:nvSpPr>
                  <p:cNvPr id="569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5062965" y="2924944"/>
                    <a:ext cx="1165220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>
                        <a:solidFill>
                          <a:srgbClr val="FFFFFF"/>
                        </a:solidFill>
                        <a:ea typeface="新細明體" charset="-120"/>
                      </a:rPr>
                      <a:t>SP</a:t>
                    </a:r>
                  </a:p>
                </p:txBody>
              </p:sp>
              <p:sp>
                <p:nvSpPr>
                  <p:cNvPr id="571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5062965" y="3446925"/>
                    <a:ext cx="1165220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7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5062964" y="3968904"/>
                    <a:ext cx="1165219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7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5062964" y="4490885"/>
                    <a:ext cx="1165219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583" name="Rectangle 57"/>
                <p:cNvSpPr>
                  <a:spLocks noChangeArrowheads="1"/>
                </p:cNvSpPr>
                <p:nvPr/>
              </p:nvSpPr>
              <p:spPr bwMode="auto">
                <a:xfrm>
                  <a:off x="5076056" y="4954770"/>
                  <a:ext cx="1165219" cy="41844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1600" b="1" dirty="0" smtClean="0">
                      <a:solidFill>
                        <a:schemeClr val="bg1"/>
                      </a:solidFill>
                    </a:rPr>
                    <a:t>SFU</a:t>
                  </a:r>
                  <a:endParaRPr lang="zh-TW" altLang="zh-TW" sz="16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585" name="群組 584"/>
              <p:cNvGrpSpPr/>
              <p:nvPr/>
            </p:nvGrpSpPr>
            <p:grpSpPr>
              <a:xfrm>
                <a:off x="6372200" y="2924944"/>
                <a:ext cx="1178311" cy="2448272"/>
                <a:chOff x="5062964" y="2924944"/>
                <a:chExt cx="1178311" cy="2448272"/>
              </a:xfrm>
            </p:grpSpPr>
            <p:grpSp>
              <p:nvGrpSpPr>
                <p:cNvPr id="586" name="群組 585"/>
                <p:cNvGrpSpPr/>
                <p:nvPr/>
              </p:nvGrpSpPr>
              <p:grpSpPr>
                <a:xfrm>
                  <a:off x="5062964" y="2924944"/>
                  <a:ext cx="1165221" cy="1984387"/>
                  <a:chOff x="5062964" y="2924944"/>
                  <a:chExt cx="1165221" cy="1984387"/>
                </a:xfrm>
              </p:grpSpPr>
              <p:sp>
                <p:nvSpPr>
                  <p:cNvPr id="588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5062965" y="2924944"/>
                    <a:ext cx="1165220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>
                        <a:solidFill>
                          <a:srgbClr val="FFFFFF"/>
                        </a:solidFill>
                        <a:ea typeface="新細明體" charset="-120"/>
                      </a:rPr>
                      <a:t>SP</a:t>
                    </a:r>
                  </a:p>
                </p:txBody>
              </p:sp>
              <p:sp>
                <p:nvSpPr>
                  <p:cNvPr id="58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5062965" y="3446925"/>
                    <a:ext cx="1165220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0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5062964" y="3968904"/>
                    <a:ext cx="1165219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1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5062964" y="4490885"/>
                    <a:ext cx="1165219" cy="418446"/>
                  </a:xfrm>
                  <a:prstGeom prst="rect">
                    <a:avLst/>
                  </a:prstGeom>
                  <a:solidFill>
                    <a:srgbClr val="99CC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altLang="zh-TW" sz="1600" b="1" dirty="0" smtClean="0">
                        <a:solidFill>
                          <a:schemeClr val="bg1"/>
                        </a:solidFill>
                      </a:rPr>
                      <a:t>SP</a:t>
                    </a:r>
                    <a:endParaRPr lang="zh-TW" altLang="zh-TW" sz="16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587" name="Rectangle 57"/>
                <p:cNvSpPr>
                  <a:spLocks noChangeArrowheads="1"/>
                </p:cNvSpPr>
                <p:nvPr/>
              </p:nvSpPr>
              <p:spPr bwMode="auto">
                <a:xfrm>
                  <a:off x="5076056" y="4954770"/>
                  <a:ext cx="1165219" cy="41844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altLang="zh-TW" sz="1600" b="1" dirty="0" smtClean="0">
                      <a:solidFill>
                        <a:schemeClr val="bg1"/>
                      </a:solidFill>
                    </a:rPr>
                    <a:t>SFU</a:t>
                  </a:r>
                  <a:endParaRPr lang="zh-TW" altLang="zh-TW" sz="16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92" name="矩形 591"/>
              <p:cNvSpPr/>
              <p:nvPr/>
            </p:nvSpPr>
            <p:spPr>
              <a:xfrm>
                <a:off x="5076056" y="5445224"/>
                <a:ext cx="2448272" cy="504056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 smtClean="0"/>
                  <a:t>Shared Memory</a:t>
                </a:r>
                <a:endParaRPr lang="zh-TW" altLang="en-US" b="1" dirty="0"/>
              </a:p>
            </p:txBody>
          </p:sp>
        </p:grpSp>
        <p:sp>
          <p:nvSpPr>
            <p:cNvPr id="594" name="文字方塊 593"/>
            <p:cNvSpPr txBox="1"/>
            <p:nvPr/>
          </p:nvSpPr>
          <p:spPr>
            <a:xfrm>
              <a:off x="5508104" y="2564904"/>
              <a:ext cx="566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chemeClr val="bg1"/>
                  </a:solidFill>
                </a:rPr>
                <a:t>SM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14" name="矩形 613"/>
          <p:cNvSpPr/>
          <p:nvPr/>
        </p:nvSpPr>
        <p:spPr>
          <a:xfrm>
            <a:off x="5580112" y="2564904"/>
            <a:ext cx="2448272" cy="504056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Register File</a:t>
            </a:r>
            <a:endParaRPr lang="zh-TW" altLang="en-US" b="1" dirty="0"/>
          </a:p>
        </p:txBody>
      </p:sp>
      <p:sp>
        <p:nvSpPr>
          <p:cNvPr id="616" name="文字方塊 615"/>
          <p:cNvSpPr txBox="1"/>
          <p:nvPr/>
        </p:nvSpPr>
        <p:spPr>
          <a:xfrm>
            <a:off x="5292080" y="1556792"/>
            <a:ext cx="318632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 smtClean="0"/>
              <a:t>To hide </a:t>
            </a:r>
            <a:r>
              <a:rPr lang="en-US" altLang="zh-TW" b="1" dirty="0" smtClean="0"/>
              <a:t>memory latency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Modern GPGPU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Get rid of the graphics stuffs !</a:t>
            </a:r>
          </a:p>
          <a:p>
            <a:pPr lvl="1"/>
            <a:r>
              <a:rPr lang="en-US" altLang="zh-TW" dirty="0" smtClean="0"/>
              <a:t>I am not a graphics expert but I want to utilize the GPU power !</a:t>
            </a:r>
          </a:p>
          <a:p>
            <a:r>
              <a:rPr lang="en-US" altLang="zh-TW" b="1" dirty="0" smtClean="0"/>
              <a:t>Beyond graphics !</a:t>
            </a:r>
          </a:p>
          <a:p>
            <a:pPr lvl="1"/>
            <a:r>
              <a:rPr lang="en-US" altLang="zh-TW" dirty="0" smtClean="0"/>
              <a:t>NVIDIA CUDA / AMD Stream SDK</a:t>
            </a:r>
          </a:p>
          <a:p>
            <a:pPr lvl="1"/>
            <a:r>
              <a:rPr lang="en-US" altLang="zh-TW" dirty="0" err="1" smtClean="0"/>
              <a:t>OpenCL</a:t>
            </a:r>
            <a:endParaRPr lang="en-US" altLang="zh-TW" dirty="0" smtClean="0"/>
          </a:p>
          <a:p>
            <a:r>
              <a:rPr lang="en-US" altLang="zh-TW" dirty="0" smtClean="0"/>
              <a:t>However, you can’t really get rid of it.</a:t>
            </a:r>
          </a:p>
          <a:p>
            <a:pPr lvl="1"/>
            <a:r>
              <a:rPr lang="en-US" altLang="zh-TW" dirty="0" smtClean="0"/>
              <a:t>Based on the same device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to </a:t>
            </a:r>
            <a:r>
              <a:rPr lang="en-US" altLang="zh-TW" dirty="0" err="1" smtClean="0"/>
              <a:t>OpenCL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err="1" smtClean="0"/>
              <a:t>OpenCL</a:t>
            </a:r>
            <a:r>
              <a:rPr lang="en-US" altLang="zh-TW" sz="2400" dirty="0" smtClean="0"/>
              <a:t> lets Programmers write a single </a:t>
            </a:r>
            <a:r>
              <a:rPr lang="en-US" altLang="zh-TW" sz="2400" u="sng" dirty="0" smtClean="0"/>
              <a:t>portable</a:t>
            </a:r>
            <a:r>
              <a:rPr lang="en-US" altLang="zh-TW" sz="2400" dirty="0" smtClean="0"/>
              <a:t> program that uses </a:t>
            </a:r>
            <a:r>
              <a:rPr lang="en-US" altLang="zh-TW" sz="2400" u="sng" dirty="0" smtClean="0"/>
              <a:t>ALL</a:t>
            </a:r>
            <a:r>
              <a:rPr lang="en-US" altLang="zh-TW" sz="2400" dirty="0" smtClean="0"/>
              <a:t> resources in the </a:t>
            </a:r>
            <a:r>
              <a:rPr lang="en-US" altLang="zh-TW" sz="2400" b="1" i="1" dirty="0" smtClean="0"/>
              <a:t>heterogeneous</a:t>
            </a:r>
            <a:r>
              <a:rPr lang="en-US" altLang="zh-TW" sz="2400" dirty="0" smtClean="0"/>
              <a:t> platform</a:t>
            </a:r>
            <a:endParaRPr lang="en-US" altLang="zh-TW" sz="2400" u="sng" dirty="0" smtClean="0"/>
          </a:p>
          <a:p>
            <a:endParaRPr lang="zh-TW" altLang="en-US" sz="2400" dirty="0"/>
          </a:p>
        </p:txBody>
      </p:sp>
      <p:pic>
        <p:nvPicPr>
          <p:cNvPr id="2058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7390" y="2780928"/>
            <a:ext cx="66998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1331640" y="6453335"/>
            <a:ext cx="7450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From </a:t>
            </a:r>
            <a:r>
              <a:rPr lang="en-US" altLang="zh-TW" sz="1400" dirty="0" smtClean="0">
                <a:hlinkClick r:id="rId4"/>
              </a:rPr>
              <a:t>http://www.khronos.org/developers/library/overview/opencl_overview.pdf</a:t>
            </a:r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Use </a:t>
            </a:r>
            <a:r>
              <a:rPr lang="en-US" altLang="zh-TW" dirty="0" err="1" smtClean="0"/>
              <a:t>OpenCL</a:t>
            </a:r>
            <a:r>
              <a:rPr lang="en-US" altLang="zh-TW" dirty="0" smtClean="0"/>
              <a:t> 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use </a:t>
            </a:r>
            <a:r>
              <a:rPr lang="en-US" altLang="zh-TW" dirty="0" err="1" smtClean="0"/>
              <a:t>OpenCL</a:t>
            </a:r>
            <a:r>
              <a:rPr lang="en-US" altLang="zh-TW" dirty="0" smtClean="0"/>
              <a:t>, you must</a:t>
            </a:r>
          </a:p>
          <a:p>
            <a:pPr lvl="1"/>
            <a:r>
              <a:rPr lang="en-US" altLang="zh-TW" dirty="0" smtClean="0"/>
              <a:t>Define the platform</a:t>
            </a:r>
          </a:p>
          <a:p>
            <a:pPr lvl="1"/>
            <a:r>
              <a:rPr lang="en-US" altLang="zh-TW" dirty="0" smtClean="0"/>
              <a:t>Execute code on the platform</a:t>
            </a:r>
          </a:p>
          <a:p>
            <a:pPr lvl="1"/>
            <a:r>
              <a:rPr lang="en-US" altLang="zh-TW" dirty="0" smtClean="0"/>
              <a:t>Move data around in memory</a:t>
            </a:r>
          </a:p>
          <a:p>
            <a:pPr lvl="1"/>
            <a:r>
              <a:rPr lang="en-US" altLang="zh-TW" dirty="0" smtClean="0"/>
              <a:t>Write (and build) programs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Platform Model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Define the platform: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1835696" y="2636912"/>
            <a:ext cx="6718484" cy="3836169"/>
            <a:chOff x="1000544" y="2008585"/>
            <a:chExt cx="6718484" cy="3836169"/>
          </a:xfrm>
        </p:grpSpPr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 l="23936" t="23766" r="29630" b="36540"/>
            <a:stretch>
              <a:fillRect/>
            </a:stretch>
          </p:blipFill>
          <p:spPr bwMode="auto">
            <a:xfrm>
              <a:off x="1000544" y="2008585"/>
              <a:ext cx="6696744" cy="374441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6" name="文字方塊 5"/>
            <p:cNvSpPr txBox="1"/>
            <p:nvPr/>
          </p:nvSpPr>
          <p:spPr>
            <a:xfrm>
              <a:off x="3736848" y="5536977"/>
              <a:ext cx="3982180" cy="30777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The </a:t>
              </a:r>
              <a:r>
                <a:rPr lang="en-US" altLang="zh-TW" sz="1400" dirty="0" err="1" smtClean="0"/>
                <a:t>OpenCL</a:t>
              </a:r>
              <a:r>
                <a:rPr lang="en-US" altLang="zh-TW" sz="1400" dirty="0" smtClean="0"/>
                <a:t> Specification 1.1 (Figure 3.1)</a:t>
              </a:r>
              <a:endParaRPr lang="zh-TW" altLang="en-US" sz="1400" dirty="0"/>
            </a:p>
          </p:txBody>
        </p:sp>
      </p:grpSp>
      <p:pic>
        <p:nvPicPr>
          <p:cNvPr id="10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sp>
        <p:nvSpPr>
          <p:cNvPr id="13" name="文字方塊 12"/>
          <p:cNvSpPr txBox="1"/>
          <p:nvPr/>
        </p:nvSpPr>
        <p:spPr>
          <a:xfrm>
            <a:off x="1115616" y="2132856"/>
            <a:ext cx="3613490" cy="1200329"/>
          </a:xfrm>
          <a:prstGeom prst="rect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Host </a:t>
            </a:r>
            <a:r>
              <a:rPr lang="en-US" altLang="zh-TW" b="1" dirty="0" smtClean="0">
                <a:solidFill>
                  <a:schemeClr val="bg2"/>
                </a:solidFill>
              </a:rPr>
              <a:t>(CPU)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Compute Device </a:t>
            </a:r>
            <a:r>
              <a:rPr lang="en-US" altLang="zh-TW" b="1" dirty="0" smtClean="0">
                <a:solidFill>
                  <a:schemeClr val="bg2"/>
                </a:solidFill>
              </a:rPr>
              <a:t>(8800)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Compute Unit </a:t>
            </a:r>
            <a:r>
              <a:rPr lang="en-US" altLang="zh-TW" b="1" dirty="0" smtClean="0">
                <a:solidFill>
                  <a:schemeClr val="bg2"/>
                </a:solidFill>
              </a:rPr>
              <a:t>(SM)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Processing Element </a:t>
            </a:r>
            <a:r>
              <a:rPr lang="en-US" altLang="zh-TW" b="1" dirty="0" smtClean="0">
                <a:solidFill>
                  <a:schemeClr val="bg2"/>
                </a:solidFill>
              </a:rPr>
              <a:t>(SP)</a:t>
            </a:r>
            <a:endParaRPr lang="zh-TW" altLang="en-US" b="1" dirty="0">
              <a:solidFill>
                <a:schemeClr val="bg2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32040" y="2132856"/>
            <a:ext cx="3672408" cy="3938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Ex.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NVIDIA </a:t>
            </a:r>
            <a:r>
              <a:rPr lang="en-US" altLang="zh-TW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GeForce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8800</a:t>
            </a:r>
            <a:endParaRPr lang="zh-TW" altLang="en-US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Execute a Kernel at Each Point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83568" y="2852936"/>
            <a:ext cx="3816424" cy="25853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vec_add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const float *a,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const float *b,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float *c) {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&lt;n; ++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+ b[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zh-TW" alt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16016" y="2852936"/>
            <a:ext cx="4032448" cy="20313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kernel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vec_add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const float *a,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const float *b,</a:t>
            </a:r>
            <a:b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float *c) {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+ b[</a:t>
            </a:r>
            <a:r>
              <a:rPr lang="en-US" altLang="zh-TW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zh-TW" alt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7624" y="2060848"/>
            <a:ext cx="22322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With a </a:t>
            </a:r>
            <a:r>
              <a:rPr lang="en-US" altLang="zh-TW" b="1" dirty="0" smtClean="0"/>
              <a:t>CPU</a:t>
            </a:r>
            <a:endParaRPr lang="zh-TW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4716016" y="1916832"/>
            <a:ext cx="38164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788024" y="1988840"/>
            <a:ext cx="38164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4860032" y="2060848"/>
            <a:ext cx="38164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With a </a:t>
            </a:r>
            <a:r>
              <a:rPr lang="en-US" altLang="zh-TW" b="1" dirty="0" smtClean="0"/>
              <a:t>Processing Element</a:t>
            </a:r>
            <a:endParaRPr lang="zh-TW" altLang="en-US" b="1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932040" y="5013176"/>
            <a:ext cx="350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Execute over “</a:t>
            </a:r>
            <a:r>
              <a:rPr lang="en-US" altLang="zh-TW" b="1" dirty="0" smtClean="0"/>
              <a:t>n</a:t>
            </a:r>
            <a:r>
              <a:rPr lang="en-US" altLang="zh-TW" dirty="0" smtClean="0"/>
              <a:t>” </a:t>
            </a:r>
            <a:r>
              <a:rPr lang="en-US" altLang="zh-TW" i="1" dirty="0" smtClean="0"/>
              <a:t>work-items</a:t>
            </a:r>
            <a:endParaRPr lang="zh-TW" altLang="en-US" i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827584" y="5805264"/>
            <a:ext cx="785824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2000" dirty="0" smtClean="0"/>
              <a:t>The number of </a:t>
            </a:r>
            <a:r>
              <a:rPr lang="en-US" altLang="zh-TW" sz="2000" i="1" dirty="0" smtClean="0"/>
              <a:t>Processing Elements </a:t>
            </a:r>
            <a:r>
              <a:rPr lang="en-US" altLang="zh-TW" sz="2000" dirty="0" smtClean="0"/>
              <a:t>is </a:t>
            </a:r>
            <a:r>
              <a:rPr lang="en-US" altLang="zh-TW" sz="2000" b="1" dirty="0" smtClean="0"/>
              <a:t>device-dependent</a:t>
            </a:r>
            <a:r>
              <a:rPr lang="en-US" altLang="zh-TW" sz="2000" dirty="0" smtClean="0"/>
              <a:t>.</a:t>
            </a:r>
            <a:br>
              <a:rPr lang="en-US" altLang="zh-TW" sz="2000" dirty="0" smtClean="0"/>
            </a:br>
            <a:r>
              <a:rPr lang="en-US" altLang="zh-TW" sz="2000" dirty="0" smtClean="0"/>
              <a:t>The number of </a:t>
            </a:r>
            <a:r>
              <a:rPr lang="en-US" altLang="zh-TW" sz="2000" i="1" dirty="0" smtClean="0"/>
              <a:t>Work Items</a:t>
            </a:r>
            <a:r>
              <a:rPr lang="en-US" altLang="zh-TW" sz="2000" dirty="0" smtClean="0"/>
              <a:t> is </a:t>
            </a:r>
            <a:r>
              <a:rPr lang="en-US" altLang="zh-TW" sz="2000" b="1" dirty="0" smtClean="0"/>
              <a:t>problem-dependent</a:t>
            </a:r>
            <a:r>
              <a:rPr lang="en-US" altLang="zh-TW" sz="2000" dirty="0" smtClean="0"/>
              <a:t>.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Execution Model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Execute code on the platform: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683568" y="2060848"/>
            <a:ext cx="8388424" cy="4734090"/>
            <a:chOff x="609536" y="1782535"/>
            <a:chExt cx="7899666" cy="4690703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7343" t="9951" r="1738" b="1685"/>
            <a:stretch>
              <a:fillRect/>
            </a:stretch>
          </p:blipFill>
          <p:spPr bwMode="auto">
            <a:xfrm>
              <a:off x="609536" y="1782535"/>
              <a:ext cx="7899666" cy="4690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文字方塊 6"/>
            <p:cNvSpPr txBox="1"/>
            <p:nvPr/>
          </p:nvSpPr>
          <p:spPr>
            <a:xfrm>
              <a:off x="4514161" y="6160082"/>
              <a:ext cx="39821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The </a:t>
              </a:r>
              <a:r>
                <a:rPr lang="en-US" altLang="zh-TW" sz="1400" dirty="0" err="1" smtClean="0"/>
                <a:t>OpenCL</a:t>
              </a:r>
              <a:r>
                <a:rPr lang="en-US" altLang="zh-TW" sz="1400" dirty="0" smtClean="0"/>
                <a:t> Specification 1.1 (Figure 3.2)</a:t>
              </a:r>
              <a:endParaRPr lang="zh-TW" altLang="en-US" sz="1400" dirty="0"/>
            </a:p>
          </p:txBody>
        </p:sp>
      </p:grpSp>
      <p:pic>
        <p:nvPicPr>
          <p:cNvPr id="10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sp>
        <p:nvSpPr>
          <p:cNvPr id="11" name="文字方塊 10"/>
          <p:cNvSpPr txBox="1"/>
          <p:nvPr/>
        </p:nvSpPr>
        <p:spPr>
          <a:xfrm>
            <a:off x="1103798" y="2204864"/>
            <a:ext cx="2676114" cy="923330"/>
          </a:xfrm>
          <a:prstGeom prst="rect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</a:t>
            </a:r>
            <a:r>
              <a:rPr lang="en-US" altLang="zh-TW" b="1" dirty="0" err="1" smtClean="0">
                <a:solidFill>
                  <a:schemeClr val="bg1"/>
                </a:solidFill>
              </a:rPr>
              <a:t>NDRange</a:t>
            </a:r>
            <a:endParaRPr lang="en-US" altLang="zh-TW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Work-Group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(CU)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Work-Item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(PE)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Memory Model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Move data around in memory</a:t>
            </a:r>
            <a:endParaRPr lang="zh-TW" altLang="en-US" dirty="0"/>
          </a:p>
        </p:txBody>
      </p:sp>
      <p:pic>
        <p:nvPicPr>
          <p:cNvPr id="3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060848"/>
            <a:ext cx="6284641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251520" y="5733256"/>
            <a:ext cx="482453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Memory management is Explicit</a:t>
            </a:r>
            <a:endParaRPr lang="zh-TW" altLang="en-US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611560" y="2167696"/>
            <a:ext cx="2160240" cy="1477328"/>
          </a:xfrm>
          <a:prstGeom prst="rect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Host 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(Host)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Global /</a:t>
            </a:r>
            <a:br>
              <a:rPr lang="en-US" altLang="zh-TW" b="1" dirty="0" smtClean="0">
                <a:solidFill>
                  <a:schemeClr val="bg1"/>
                </a:solidFill>
              </a:rPr>
            </a:br>
            <a:r>
              <a:rPr lang="en-US" altLang="zh-TW" b="1" dirty="0" smtClean="0">
                <a:solidFill>
                  <a:schemeClr val="bg1"/>
                </a:solidFill>
              </a:rPr>
              <a:t>  Constant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(CD)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Local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(CU)</a:t>
            </a:r>
          </a:p>
          <a:p>
            <a:pPr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chemeClr val="bg1"/>
                </a:solidFill>
              </a:rPr>
              <a:t> Private </a:t>
            </a:r>
            <a:r>
              <a:rPr lang="en-US" altLang="zh-TW" b="1" dirty="0" smtClean="0">
                <a:solidFill>
                  <a:schemeClr val="bg1">
                    <a:lumMod val="85000"/>
                  </a:schemeClr>
                </a:solidFill>
              </a:rPr>
              <a:t>(PE)</a:t>
            </a:r>
            <a:endParaRPr lang="zh-TW" alt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latin typeface="Verdana" charset="0"/>
                <a:ea typeface="ＭＳ Ｐゴシック" charset="0"/>
              </a:rPr>
              <a:t>GPGPU and </a:t>
            </a:r>
            <a:r>
              <a:rPr lang="en-US" altLang="ja-JP" dirty="0" err="1" smtClean="0">
                <a:latin typeface="Verdana" charset="0"/>
                <a:ea typeface="ＭＳ Ｐゴシック" charset="0"/>
              </a:rPr>
              <a:t>OpenCL</a:t>
            </a:r>
            <a:endParaRPr lang="en-US" altLang="ja-JP" dirty="0">
              <a:latin typeface="Verdana" charset="0"/>
              <a:ea typeface="ＭＳ Ｐゴシック" charset="0"/>
            </a:endParaRPr>
          </a:p>
        </p:txBody>
      </p:sp>
      <p:sp>
        <p:nvSpPr>
          <p:cNvPr id="37786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latin typeface="Verdana" charset="0"/>
                <a:ea typeface="ＭＳ Ｐゴシック" charset="0"/>
              </a:rPr>
              <a:t>Introduction to GPGPU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 smtClean="0">
                <a:latin typeface="Verdana" charset="0"/>
                <a:ea typeface="ＭＳ Ｐゴシック" charset="0"/>
              </a:rPr>
              <a:t>Graphics Pipeline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 smtClean="0">
                <a:latin typeface="Verdana" charset="0"/>
                <a:ea typeface="ＭＳ Ｐゴシック" charset="0"/>
              </a:rPr>
              <a:t>GPGPU Programming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latin typeface="Verdana" charset="0"/>
                <a:ea typeface="ＭＳ Ｐゴシック" charset="0"/>
              </a:rPr>
              <a:t>Introduction to </a:t>
            </a:r>
            <a:r>
              <a:rPr lang="en-US" altLang="ja-JP" dirty="0" err="1" smtClean="0">
                <a:latin typeface="Verdana" charset="0"/>
                <a:ea typeface="ＭＳ Ｐゴシック" charset="0"/>
              </a:rPr>
              <a:t>OpenCL</a:t>
            </a:r>
            <a:endParaRPr lang="en-US" altLang="ja-JP" dirty="0" smtClean="0">
              <a:latin typeface="Verdan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 err="1" smtClean="0">
                <a:latin typeface="Verdana" charset="0"/>
                <a:ea typeface="ＭＳ Ｐゴシック" charset="0"/>
              </a:rPr>
              <a:t>OpenCL</a:t>
            </a:r>
            <a:r>
              <a:rPr lang="en-US" altLang="ja-JP" sz="1800" dirty="0" smtClean="0">
                <a:latin typeface="Verdana" charset="0"/>
                <a:ea typeface="ＭＳ Ｐゴシック" charset="0"/>
              </a:rPr>
              <a:t> Framework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 err="1" smtClean="0">
                <a:latin typeface="Verdana" charset="0"/>
                <a:ea typeface="ＭＳ Ｐゴシック" charset="0"/>
              </a:rPr>
              <a:t>OpenCL</a:t>
            </a:r>
            <a:r>
              <a:rPr lang="en-US" altLang="ja-JP" sz="1800" dirty="0" smtClean="0">
                <a:latin typeface="Verdana" charset="0"/>
                <a:ea typeface="ＭＳ Ｐゴシック" charset="0"/>
              </a:rPr>
              <a:t> </a:t>
            </a:r>
            <a:r>
              <a:rPr lang="en-US" altLang="ja-JP" sz="1800" smtClean="0">
                <a:latin typeface="Verdana" charset="0"/>
                <a:ea typeface="ＭＳ Ｐゴシック" charset="0"/>
              </a:rPr>
              <a:t>C Language</a:t>
            </a:r>
            <a:endParaRPr lang="en-US" altLang="ja-JP" sz="1800" dirty="0" smtClean="0">
              <a:latin typeface="Verdan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b="1" dirty="0" smtClean="0">
                <a:latin typeface="Verdana" charset="0"/>
                <a:ea typeface="ＭＳ Ｐゴシック" charset="0"/>
              </a:rPr>
              <a:t>Example</a:t>
            </a:r>
            <a:r>
              <a:rPr lang="en-US" altLang="ja-JP" sz="1800" dirty="0" smtClean="0">
                <a:latin typeface="Verdana" charset="0"/>
                <a:ea typeface="ＭＳ Ｐゴシック" charset="0"/>
              </a:rPr>
              <a:t>: Dense Matrix Multiplication</a:t>
            </a:r>
          </a:p>
          <a:p>
            <a:pPr lvl="1" eaLnBrk="1" hangingPunct="1">
              <a:lnSpc>
                <a:spcPct val="90000"/>
              </a:lnSpc>
            </a:pPr>
            <a:endParaRPr lang="en-US" altLang="ja-JP" sz="1800" dirty="0" smtClean="0">
              <a:latin typeface="Verdan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ja-JP" sz="1800" dirty="0" smtClean="0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Kernels:</a:t>
            </a:r>
            <a:br>
              <a:rPr lang="en-US" altLang="zh-TW" dirty="0" smtClean="0"/>
            </a:br>
            <a:r>
              <a:rPr lang="en-US" altLang="zh-TW" dirty="0" err="1" smtClean="0"/>
              <a:t>OpenCL</a:t>
            </a:r>
            <a:r>
              <a:rPr lang="en-US" altLang="zh-TW" dirty="0" smtClean="0"/>
              <a:t> C Language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b="1" dirty="0" smtClean="0"/>
              <a:t>A subset of ISO C99</a:t>
            </a:r>
          </a:p>
          <a:p>
            <a:pPr lvl="1"/>
            <a:r>
              <a:rPr lang="en-US" altLang="zh-TW" sz="2400" dirty="0" smtClean="0"/>
              <a:t>But without some C99 features such as standard C99 headers, function pointers, recursion, variable length arrays, and bit fields</a:t>
            </a:r>
          </a:p>
          <a:p>
            <a:r>
              <a:rPr lang="en-US" altLang="zh-TW" sz="2800" b="1" dirty="0" smtClean="0"/>
              <a:t>A superset of ISO C99</a:t>
            </a:r>
          </a:p>
          <a:p>
            <a:pPr lvl="1"/>
            <a:r>
              <a:rPr lang="en-US" altLang="zh-TW" sz="2400" dirty="0" smtClean="0"/>
              <a:t>Work-items and workgroups</a:t>
            </a:r>
          </a:p>
          <a:p>
            <a:pPr lvl="1"/>
            <a:r>
              <a:rPr lang="en-US" altLang="zh-TW" sz="2400" dirty="0" smtClean="0"/>
              <a:t>Vector types</a:t>
            </a:r>
          </a:p>
          <a:p>
            <a:pPr lvl="1"/>
            <a:r>
              <a:rPr lang="en-US" altLang="zh-TW" sz="2400" b="1" dirty="0" smtClean="0"/>
              <a:t>Synchronization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Address space qualifier</a:t>
            </a:r>
          </a:p>
          <a:p>
            <a:r>
              <a:rPr lang="en-US" altLang="zh-TW" sz="2800" b="1" dirty="0" smtClean="0"/>
              <a:t>Also include a large set of built-in functions</a:t>
            </a:r>
            <a:endParaRPr lang="zh-TW" altLang="en-US" sz="2800" b="1" dirty="0"/>
          </a:p>
        </p:txBody>
      </p:sp>
      <p:pic>
        <p:nvPicPr>
          <p:cNvPr id="3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 Example: </a:t>
            </a:r>
            <a:br>
              <a:rPr lang="en-US" altLang="zh-TW" dirty="0" smtClean="0"/>
            </a:br>
            <a:r>
              <a:rPr lang="en-US" altLang="zh-TW" dirty="0" smtClean="0"/>
              <a:t>Vector Addition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95536" y="1772816"/>
            <a:ext cx="8456161" cy="480131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__kernel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VectorAdd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const float* a,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const float* b,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c,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iNumElements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 Get index into global data array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Bound check (equivalent to the limit on a 'for' loop </a:t>
            </a: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for standard/serial C code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iNumElements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return;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Add the vector elements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96136" y="2060848"/>
            <a:ext cx="2900153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i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dim_idx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zh-TW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Kernels: </a:t>
            </a:r>
            <a:br>
              <a:rPr lang="en-US" altLang="zh-TW" dirty="0" smtClean="0"/>
            </a:br>
            <a:r>
              <a:rPr lang="en-US" altLang="zh-TW" dirty="0" smtClean="0"/>
              <a:t>Data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Scalar data types</a:t>
            </a:r>
          </a:p>
          <a:p>
            <a:pPr lvl="1"/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char,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long, float,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uchar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…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void, …</a:t>
            </a:r>
          </a:p>
          <a:p>
            <a:r>
              <a:rPr lang="en-US" altLang="zh-TW" b="1" dirty="0" smtClean="0"/>
              <a:t>Image types</a:t>
            </a:r>
          </a:p>
          <a:p>
            <a:pPr lvl="1"/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image2d_t, image3d_t,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sampler_t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/>
              <a:t>Vector data types</a:t>
            </a:r>
          </a:p>
          <a:p>
            <a:pPr lvl="1"/>
            <a:r>
              <a:rPr lang="en-US" altLang="zh-TW" dirty="0" smtClean="0"/>
              <a:t>Vector lengths: 2, 4, 8 &amp; 16</a:t>
            </a:r>
          </a:p>
          <a:p>
            <a:pPr lvl="1"/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char2, short4, int8, float16, …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Memory Objects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Memory objects are categorized into two types:</a:t>
            </a:r>
          </a:p>
          <a:p>
            <a:pPr lvl="1"/>
            <a:r>
              <a:rPr lang="en-US" altLang="zh-TW" b="1" dirty="0" smtClean="0"/>
              <a:t>Buffer object:</a:t>
            </a:r>
          </a:p>
          <a:p>
            <a:pPr lvl="2"/>
            <a:r>
              <a:rPr lang="en-US" altLang="zh-TW" dirty="0" smtClean="0"/>
              <a:t>Stores a </a:t>
            </a:r>
            <a:r>
              <a:rPr lang="en-US" altLang="zh-TW" i="1" dirty="0" smtClean="0"/>
              <a:t>one</a:t>
            </a:r>
            <a:r>
              <a:rPr lang="en-US" altLang="zh-TW" dirty="0" smtClean="0"/>
              <a:t>-dimensional collection of elements</a:t>
            </a:r>
          </a:p>
          <a:p>
            <a:pPr lvl="2"/>
            <a:r>
              <a:rPr lang="en-US" altLang="zh-TW" dirty="0" smtClean="0"/>
              <a:t>Sequential (directly accessing, pointer)</a:t>
            </a:r>
          </a:p>
          <a:p>
            <a:pPr lvl="1"/>
            <a:r>
              <a:rPr lang="en-US" altLang="zh-TW" b="1" dirty="0" smtClean="0"/>
              <a:t>Image object:</a:t>
            </a:r>
          </a:p>
          <a:p>
            <a:pPr lvl="2"/>
            <a:r>
              <a:rPr lang="en-US" altLang="zh-TW" dirty="0" smtClean="0"/>
              <a:t>Store </a:t>
            </a:r>
            <a:r>
              <a:rPr lang="en-US" altLang="zh-TW" i="1" dirty="0" smtClean="0"/>
              <a:t>two</a:t>
            </a:r>
            <a:r>
              <a:rPr lang="en-US" altLang="zh-TW" dirty="0" smtClean="0"/>
              <a:t>- or </a:t>
            </a:r>
            <a:r>
              <a:rPr lang="en-US" altLang="zh-TW" i="1" dirty="0" smtClean="0"/>
              <a:t>three- </a:t>
            </a:r>
            <a:r>
              <a:rPr lang="en-US" altLang="zh-TW" dirty="0" smtClean="0"/>
              <a:t>dimensional texture, frame-buffer or image (?)</a:t>
            </a:r>
          </a:p>
          <a:p>
            <a:pPr lvl="2"/>
            <a:r>
              <a:rPr lang="en-US" altLang="zh-TW" dirty="0" smtClean="0"/>
              <a:t>Texture (indirectly accessing, built-in function)</a:t>
            </a:r>
          </a:p>
          <a:p>
            <a:pPr lvl="2"/>
            <a:endParaRPr lang="zh-TW" altLang="en-US" dirty="0"/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Flow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Creating a context with a command queue: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clGetPlatformIDs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clGetDeviceIDs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clCreateContext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clCreateCommandQueue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pic>
        <p:nvPicPr>
          <p:cNvPr id="17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grpSp>
        <p:nvGrpSpPr>
          <p:cNvPr id="27" name="群組 26"/>
          <p:cNvGrpSpPr/>
          <p:nvPr/>
        </p:nvGrpSpPr>
        <p:grpSpPr>
          <a:xfrm>
            <a:off x="6084168" y="3573016"/>
            <a:ext cx="2448272" cy="3024336"/>
            <a:chOff x="6084168" y="3573016"/>
            <a:chExt cx="2448272" cy="3024336"/>
          </a:xfrm>
        </p:grpSpPr>
        <p:sp>
          <p:nvSpPr>
            <p:cNvPr id="22" name="矩形 21"/>
            <p:cNvSpPr/>
            <p:nvPr/>
          </p:nvSpPr>
          <p:spPr>
            <a:xfrm>
              <a:off x="6084168" y="3573016"/>
              <a:ext cx="2448272" cy="302433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6235597" y="4293096"/>
              <a:ext cx="2151856" cy="429223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/>
                <a:t>Device</a:t>
              </a:r>
              <a:endParaRPr lang="zh-TW" altLang="en-US" b="1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6228184" y="5733256"/>
              <a:ext cx="2151856" cy="711696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/>
                <a:t>Memory Objects</a:t>
              </a:r>
              <a:endParaRPr lang="zh-TW" altLang="en-US" b="1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6228184" y="4869160"/>
              <a:ext cx="2151856" cy="711696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/>
                <a:t>Command Queue</a:t>
              </a:r>
              <a:endParaRPr lang="zh-TW" altLang="en-US" b="1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6277971" y="3767959"/>
              <a:ext cx="1194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Context</a:t>
              </a:r>
              <a:endParaRPr lang="zh-TW" alt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Flow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cs typeface="Courier New" pitchFamily="49" charset="0"/>
              </a:rPr>
              <a:t>Memory Allocation &amp; Copying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clCreateBuffer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clEnqueueWriteBuffer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/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Asynchronous</a:t>
            </a:r>
          </a:p>
          <a:p>
            <a:r>
              <a:rPr lang="en-US" altLang="zh-TW" b="1" dirty="0" smtClean="0">
                <a:cs typeface="Courier New" pitchFamily="49" charset="0"/>
              </a:rPr>
              <a:t>Program Building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clCreateProgramWithSource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clBuildProgram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altLang="zh-TW" b="1" dirty="0" smtClean="0">
                <a:cs typeface="Courier New" pitchFamily="49" charset="0"/>
              </a:rPr>
              <a:t>Kernel Setting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clCreateKernel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clSetKernelArg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7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grpSp>
        <p:nvGrpSpPr>
          <p:cNvPr id="9" name="群組 8"/>
          <p:cNvGrpSpPr/>
          <p:nvPr/>
        </p:nvGrpSpPr>
        <p:grpSpPr>
          <a:xfrm>
            <a:off x="6012160" y="4581128"/>
            <a:ext cx="2808312" cy="2160240"/>
            <a:chOff x="5436096" y="4365104"/>
            <a:chExt cx="2808312" cy="2160240"/>
          </a:xfrm>
        </p:grpSpPr>
        <p:sp>
          <p:nvSpPr>
            <p:cNvPr id="5" name="矩形 4"/>
            <p:cNvSpPr/>
            <p:nvPr/>
          </p:nvSpPr>
          <p:spPr>
            <a:xfrm>
              <a:off x="5436096" y="4365104"/>
              <a:ext cx="2808312" cy="2160240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" name="矩形 5"/>
            <p:cNvSpPr/>
            <p:nvPr/>
          </p:nvSpPr>
          <p:spPr>
            <a:xfrm>
              <a:off x="5724128" y="5013176"/>
              <a:ext cx="2307780" cy="6034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 smtClean="0"/>
                <a:t>Kernel</a:t>
              </a:r>
              <a:endParaRPr lang="zh-TW" altLang="en-US" sz="2400" b="1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5768494" y="5805264"/>
              <a:ext cx="2263414" cy="57606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 smtClean="0">
                  <a:solidFill>
                    <a:schemeClr val="tx1"/>
                  </a:solidFill>
                </a:rPr>
                <a:t>Kernel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6156176" y="4623519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chemeClr val="bg1"/>
                </a:solidFill>
              </a:rPr>
              <a:t>Program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740352" y="2564904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7812360" y="2717304"/>
            <a:ext cx="1000564" cy="6396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C00000"/>
                </a:solidFill>
              </a:rPr>
              <a:t>Global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444208" y="2195572"/>
            <a:ext cx="88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Host</a:t>
            </a:r>
            <a:endParaRPr lang="zh-TW" altLang="en-US" b="1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7740352" y="21955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Device</a:t>
            </a:r>
            <a:endParaRPr lang="zh-TW" altLang="en-US" b="1" dirty="0"/>
          </a:p>
        </p:txBody>
      </p:sp>
      <p:sp>
        <p:nvSpPr>
          <p:cNvPr id="22" name="向右箭號 21"/>
          <p:cNvSpPr/>
          <p:nvPr/>
        </p:nvSpPr>
        <p:spPr>
          <a:xfrm>
            <a:off x="7452320" y="2852936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6300192" y="2564904"/>
            <a:ext cx="1152128" cy="936104"/>
            <a:chOff x="6300192" y="2564904"/>
            <a:chExt cx="1152128" cy="936104"/>
          </a:xfrm>
        </p:grpSpPr>
        <p:sp>
          <p:nvSpPr>
            <p:cNvPr id="11" name="矩形 10"/>
            <p:cNvSpPr/>
            <p:nvPr/>
          </p:nvSpPr>
          <p:spPr>
            <a:xfrm>
              <a:off x="6300192" y="2564904"/>
              <a:ext cx="1152128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452592" y="2717304"/>
              <a:ext cx="855712" cy="639688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/>
                <a:t>Host</a:t>
              </a:r>
              <a:endParaRPr lang="zh-TW" alt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Flow 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cs typeface="Courier New" pitchFamily="49" charset="0"/>
              </a:rPr>
              <a:t>Kernel Execution: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clEnqueueNDRangeKernel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	</a:t>
            </a:r>
          </a:p>
          <a:p>
            <a:r>
              <a:rPr lang="en-US" altLang="zh-TW" b="1" dirty="0" err="1" smtClean="0">
                <a:cs typeface="Courier New" pitchFamily="49" charset="0"/>
              </a:rPr>
              <a:t>Readback</a:t>
            </a:r>
            <a:r>
              <a:rPr lang="en-US" altLang="zh-TW" b="1" dirty="0" smtClean="0">
                <a:cs typeface="Courier New" pitchFamily="49" charset="0"/>
              </a:rPr>
              <a:t>:</a:t>
            </a:r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clEnqueueReadBuffer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endParaRPr lang="zh-TW" altLang="en-US" dirty="0"/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NVIDIA </a:t>
            </a:r>
            <a:r>
              <a:rPr lang="en-US" altLang="zh-TW" dirty="0" err="1" smtClean="0"/>
              <a:t>OpenCL</a:t>
            </a:r>
            <a:r>
              <a:rPr lang="en-US" altLang="zh-TW" dirty="0" smtClean="0"/>
              <a:t> Samples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Download webpage:</a:t>
            </a:r>
          </a:p>
          <a:p>
            <a:pPr lvl="1"/>
            <a:r>
              <a:rPr lang="en-US" altLang="zh-TW" dirty="0" smtClean="0">
                <a:hlinkClick r:id="rId2"/>
              </a:rPr>
              <a:t>http://developer.download.nvidia.com/compute/cuda/3_0/sdk/website/OpenCL/website/samples.html</a:t>
            </a:r>
            <a:r>
              <a:rPr lang="en-US" altLang="zh-TW" dirty="0" smtClean="0"/>
              <a:t>	</a:t>
            </a:r>
          </a:p>
          <a:p>
            <a:r>
              <a:rPr lang="en-US" altLang="zh-TW" dirty="0" smtClean="0"/>
              <a:t>Used Examples:</a:t>
            </a:r>
          </a:p>
          <a:p>
            <a:pPr lvl="1"/>
            <a:r>
              <a:rPr lang="en-US" altLang="zh-TW" dirty="0" err="1" smtClean="0"/>
              <a:t>OpenCL</a:t>
            </a:r>
            <a:r>
              <a:rPr lang="en-US" altLang="zh-TW" dirty="0" smtClean="0"/>
              <a:t> Device Query</a:t>
            </a:r>
          </a:p>
          <a:p>
            <a:pPr lvl="1"/>
            <a:r>
              <a:rPr lang="en-US" altLang="zh-TW" dirty="0" err="1" smtClean="0"/>
              <a:t>OpenCL</a:t>
            </a:r>
            <a:r>
              <a:rPr lang="en-US" altLang="zh-TW" dirty="0" smtClean="0"/>
              <a:t> Vector Addition</a:t>
            </a:r>
          </a:p>
          <a:p>
            <a:pPr lvl="1"/>
            <a:r>
              <a:rPr lang="en-US" altLang="zh-TW" dirty="0" err="1" smtClean="0"/>
              <a:t>OpenCL</a:t>
            </a:r>
            <a:r>
              <a:rPr lang="en-US" altLang="zh-TW" dirty="0" smtClean="0"/>
              <a:t> Matrix Multiplication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1716155" y="252837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3"/>
              </a:rPr>
              <a:t>here</a:t>
            </a:r>
            <a:endParaRPr lang="zh-TW" altLang="en-US" dirty="0"/>
          </a:p>
        </p:txBody>
      </p:sp>
      <p:pic>
        <p:nvPicPr>
          <p:cNvPr id="5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OpenCL</a:t>
            </a:r>
            <a:r>
              <a:rPr lang="en-US" altLang="zh-TW" dirty="0" smtClean="0"/>
              <a:t> Device Query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You can use this program to check your device ability for </a:t>
            </a:r>
            <a:r>
              <a:rPr lang="en-US" altLang="zh-TW" dirty="0" err="1" smtClean="0"/>
              <a:t>OpenCL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49367" y="2764572"/>
            <a:ext cx="849463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OpenCL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SW Info: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CL_PLATFORM_NAME: 	NVIDIA CUDA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CL_PLATFORM_VERSION: 	</a:t>
            </a:r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OpenCL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1.0 CUDA 3.1.1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OpenCL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SDK Revision: 	7027912</a:t>
            </a:r>
          </a:p>
          <a:p>
            <a:endParaRPr lang="en-US" altLang="zh-TW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OpenCL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Device Info: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1 devices found supporting </a:t>
            </a:r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OpenCL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---------------------------------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Device </a:t>
            </a:r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GeForce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GTS 360M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---------------------------------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 CL_DEVICE_NAME: 			</a:t>
            </a:r>
            <a:r>
              <a:rPr lang="en-US" altLang="zh-TW" sz="2000" b="1" dirty="0" err="1" smtClean="0">
                <a:latin typeface="Courier New" pitchFamily="49" charset="0"/>
                <a:cs typeface="Courier New" pitchFamily="49" charset="0"/>
              </a:rPr>
              <a:t>GeForce</a:t>
            </a:r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GTS 360M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 CL_DEVICE_VENDOR: 			NVIDIA Corporation</a:t>
            </a:r>
          </a:p>
          <a:p>
            <a:r>
              <a:rPr lang="en-US" altLang="zh-TW" sz="2000" b="1" dirty="0" smtClean="0">
                <a:latin typeface="Courier New" pitchFamily="49" charset="0"/>
                <a:cs typeface="Courier New" pitchFamily="49" charset="0"/>
              </a:rPr>
              <a:t>  …</a:t>
            </a:r>
            <a:endParaRPr lang="zh-TW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OpenCL</a:t>
            </a:r>
            <a:r>
              <a:rPr lang="en-US" altLang="zh-TW" dirty="0" smtClean="0"/>
              <a:t> Vector Addition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95536" y="1772816"/>
            <a:ext cx="8456161" cy="480131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__kernel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VectorAdd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const float* a,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const float* b,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c,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iNumElements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 Get index into global data array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Bound check (equivalent to the limit on a 'for' loop </a:t>
            </a: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for standard/serial C code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iNumElements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return; 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altLang="zh-TW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// Add the vector elements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iGID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84168" y="2060848"/>
            <a:ext cx="223224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Performance ?</a:t>
            </a:r>
            <a:endParaRPr lang="zh-TW" altLang="en-US" b="1" dirty="0"/>
          </a:p>
        </p:txBody>
      </p:sp>
      <p:pic>
        <p:nvPicPr>
          <p:cNvPr id="7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Fixed Functionality Pipeline</a:t>
            </a:r>
            <a:endParaRPr lang="en-US" altLang="zh-TW" dirty="0">
              <a:ea typeface="新細明體" charset="-120"/>
            </a:endParaRPr>
          </a:p>
        </p:txBody>
      </p:sp>
      <p:cxnSp>
        <p:nvCxnSpPr>
          <p:cNvPr id="677906" name="AutoShape 18"/>
          <p:cNvCxnSpPr>
            <a:cxnSpLocks noChangeShapeType="1"/>
            <a:stCxn id="677918" idx="3"/>
            <a:endCxn id="677917" idx="1"/>
          </p:cNvCxnSpPr>
          <p:nvPr/>
        </p:nvCxnSpPr>
        <p:spPr bwMode="auto">
          <a:xfrm flipH="1">
            <a:off x="1748730" y="4401940"/>
            <a:ext cx="6124575" cy="1438275"/>
          </a:xfrm>
          <a:prstGeom prst="bentConnector5">
            <a:avLst>
              <a:gd name="adj1" fmla="val -3733"/>
              <a:gd name="adj2" fmla="val 50000"/>
              <a:gd name="adj3" fmla="val 103733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cxnSp>
        <p:nvCxnSpPr>
          <p:cNvPr id="677907" name="AutoShape 19"/>
          <p:cNvCxnSpPr>
            <a:cxnSpLocks noChangeShapeType="1"/>
            <a:stCxn id="677920" idx="3"/>
            <a:endCxn id="677919" idx="1"/>
          </p:cNvCxnSpPr>
          <p:nvPr/>
        </p:nvCxnSpPr>
        <p:spPr bwMode="auto">
          <a:xfrm flipH="1">
            <a:off x="3191768" y="2962077"/>
            <a:ext cx="4679950" cy="1439863"/>
          </a:xfrm>
          <a:prstGeom prst="bentConnector5">
            <a:avLst>
              <a:gd name="adj1" fmla="val -4885"/>
              <a:gd name="adj2" fmla="val 50000"/>
              <a:gd name="adj3" fmla="val 104885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677908" name="AutoShape 20"/>
          <p:cNvSpPr>
            <a:spLocks noChangeArrowheads="1"/>
          </p:cNvSpPr>
          <p:nvPr/>
        </p:nvSpPr>
        <p:spPr bwMode="auto">
          <a:xfrm>
            <a:off x="2469455" y="2732163"/>
            <a:ext cx="1081088" cy="486816"/>
          </a:xfrm>
          <a:prstGeom prst="rightArrow">
            <a:avLst>
              <a:gd name="adj1" fmla="val 50000"/>
              <a:gd name="adj2" fmla="val 69207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latin typeface="Arial Narrow" pitchFamily="34" charset="0"/>
              </a:rPr>
              <a:t>Vertices</a:t>
            </a:r>
            <a:endParaRPr lang="en-US" altLang="zh-TW" sz="1400" b="1"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9" name="AutoShape 21"/>
          <p:cNvSpPr>
            <a:spLocks noChangeArrowheads="1"/>
          </p:cNvSpPr>
          <p:nvPr/>
        </p:nvSpPr>
        <p:spPr bwMode="auto">
          <a:xfrm>
            <a:off x="1750318" y="3356992"/>
            <a:ext cx="358775" cy="440769"/>
          </a:xfrm>
          <a:prstGeom prst="upDownArrow">
            <a:avLst>
              <a:gd name="adj1" fmla="val 50000"/>
              <a:gd name="adj2" fmla="val 20088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0" name="AutoShape 22"/>
          <p:cNvSpPr>
            <a:spLocks noChangeArrowheads="1"/>
          </p:cNvSpPr>
          <p:nvPr/>
        </p:nvSpPr>
        <p:spPr bwMode="auto">
          <a:xfrm>
            <a:off x="4630043" y="2595245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1" name="AutoShape 23"/>
          <p:cNvSpPr>
            <a:spLocks noChangeArrowheads="1"/>
          </p:cNvSpPr>
          <p:nvPr/>
        </p:nvSpPr>
        <p:spPr bwMode="auto">
          <a:xfrm>
            <a:off x="6069905" y="2595245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2" name="AutoShape 24"/>
          <p:cNvSpPr>
            <a:spLocks noChangeArrowheads="1"/>
          </p:cNvSpPr>
          <p:nvPr/>
        </p:nvSpPr>
        <p:spPr bwMode="auto">
          <a:xfrm>
            <a:off x="4631630" y="4035108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3" name="AutoShape 25"/>
          <p:cNvSpPr>
            <a:spLocks noChangeArrowheads="1"/>
          </p:cNvSpPr>
          <p:nvPr/>
        </p:nvSpPr>
        <p:spPr bwMode="auto">
          <a:xfrm>
            <a:off x="6073080" y="4035108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4" name="AutoShape 26"/>
          <p:cNvSpPr>
            <a:spLocks noChangeArrowheads="1"/>
          </p:cNvSpPr>
          <p:nvPr/>
        </p:nvSpPr>
        <p:spPr bwMode="auto">
          <a:xfrm>
            <a:off x="3188593" y="5474970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5" name="AutoShape 27"/>
          <p:cNvSpPr>
            <a:spLocks noChangeArrowheads="1"/>
          </p:cNvSpPr>
          <p:nvPr/>
        </p:nvSpPr>
        <p:spPr bwMode="auto">
          <a:xfrm>
            <a:off x="4628455" y="5474970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6" name="AutoShape 28"/>
          <p:cNvSpPr>
            <a:spLocks noChangeArrowheads="1"/>
          </p:cNvSpPr>
          <p:nvPr/>
        </p:nvSpPr>
        <p:spPr bwMode="auto">
          <a:xfrm>
            <a:off x="6069905" y="5474970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7" name="AutoShape 29"/>
          <p:cNvSpPr>
            <a:spLocks noChangeArrowheads="1"/>
          </p:cNvSpPr>
          <p:nvPr/>
        </p:nvSpPr>
        <p:spPr bwMode="auto">
          <a:xfrm>
            <a:off x="1748730" y="5473383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8" name="AutoShape 30"/>
          <p:cNvSpPr>
            <a:spLocks noChangeArrowheads="1"/>
          </p:cNvSpPr>
          <p:nvPr/>
        </p:nvSpPr>
        <p:spPr bwMode="auto">
          <a:xfrm>
            <a:off x="7512943" y="4035108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19" name="AutoShape 31"/>
          <p:cNvSpPr>
            <a:spLocks noChangeArrowheads="1"/>
          </p:cNvSpPr>
          <p:nvPr/>
        </p:nvSpPr>
        <p:spPr bwMode="auto">
          <a:xfrm>
            <a:off x="3191768" y="4035108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0" name="AutoShape 32"/>
          <p:cNvSpPr>
            <a:spLocks noChangeArrowheads="1"/>
          </p:cNvSpPr>
          <p:nvPr/>
        </p:nvSpPr>
        <p:spPr bwMode="auto">
          <a:xfrm>
            <a:off x="7511355" y="2595245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1" name="AutoShape 33"/>
          <p:cNvSpPr>
            <a:spLocks noChangeArrowheads="1"/>
          </p:cNvSpPr>
          <p:nvPr/>
        </p:nvSpPr>
        <p:spPr bwMode="auto">
          <a:xfrm>
            <a:off x="5350768" y="2114232"/>
            <a:ext cx="358775" cy="433626"/>
          </a:xfrm>
          <a:prstGeom prst="downArrow">
            <a:avLst>
              <a:gd name="adj1" fmla="val 50000"/>
              <a:gd name="adj2" fmla="val 37611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4" name="AutoShape 36"/>
          <p:cNvSpPr>
            <a:spLocks noChangeArrowheads="1"/>
          </p:cNvSpPr>
          <p:nvPr/>
        </p:nvSpPr>
        <p:spPr bwMode="auto">
          <a:xfrm>
            <a:off x="1029593" y="2593658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5" name="Rectangle 37"/>
          <p:cNvSpPr>
            <a:spLocks noChangeArrowheads="1"/>
          </p:cNvSpPr>
          <p:nvPr/>
        </p:nvSpPr>
        <p:spPr bwMode="auto">
          <a:xfrm>
            <a:off x="1836546" y="2168604"/>
            <a:ext cx="184731" cy="369332"/>
          </a:xfrm>
          <a:prstGeom prst="rect">
            <a:avLst/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6" name="Rectangle 38"/>
          <p:cNvSpPr>
            <a:spLocks noChangeArrowheads="1"/>
          </p:cNvSpPr>
          <p:nvPr/>
        </p:nvSpPr>
        <p:spPr bwMode="auto">
          <a:xfrm>
            <a:off x="7870130" y="5480645"/>
            <a:ext cx="1022350" cy="73025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Frame Buffer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27" name="AutoShape 39"/>
          <p:cNvSpPr>
            <a:spLocks noChangeArrowheads="1"/>
          </p:cNvSpPr>
          <p:nvPr/>
        </p:nvSpPr>
        <p:spPr bwMode="auto">
          <a:xfrm>
            <a:off x="7509768" y="5519420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77922" name="Rectangle 34"/>
          <p:cNvSpPr>
            <a:spLocks noChangeArrowheads="1"/>
          </p:cNvSpPr>
          <p:nvPr/>
        </p:nvSpPr>
        <p:spPr bwMode="auto">
          <a:xfrm>
            <a:off x="1839218" y="2006462"/>
            <a:ext cx="3812902" cy="243143"/>
          </a:xfrm>
          <a:prstGeom prst="rect">
            <a:avLst/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latin typeface="Arial Narrow" pitchFamily="34" charset="0"/>
              </a:rPr>
              <a:t>Triangles/Lines/Points</a:t>
            </a:r>
            <a:endParaRPr lang="en-US" altLang="zh-TW" sz="1400" b="1" dirty="0"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8" name="AutoShape 10"/>
          <p:cNvSpPr>
            <a:spLocks noChangeArrowheads="1"/>
          </p:cNvSpPr>
          <p:nvPr/>
        </p:nvSpPr>
        <p:spPr bwMode="auto">
          <a:xfrm>
            <a:off x="3550543" y="404078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Texture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Environment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0" name="AutoShape 12"/>
          <p:cNvSpPr>
            <a:spLocks noChangeArrowheads="1"/>
          </p:cNvSpPr>
          <p:nvPr/>
        </p:nvSpPr>
        <p:spPr bwMode="auto">
          <a:xfrm>
            <a:off x="4991993" y="404078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Color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Sum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5" name="AutoShape 7"/>
          <p:cNvSpPr>
            <a:spLocks noChangeArrowheads="1"/>
          </p:cNvSpPr>
          <p:nvPr/>
        </p:nvSpPr>
        <p:spPr bwMode="auto">
          <a:xfrm>
            <a:off x="3550543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Transform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and 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Lighting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6" name="AutoShape 8"/>
          <p:cNvSpPr>
            <a:spLocks noChangeArrowheads="1"/>
          </p:cNvSpPr>
          <p:nvPr/>
        </p:nvSpPr>
        <p:spPr bwMode="auto">
          <a:xfrm>
            <a:off x="6430268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Rasterizer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7" name="AutoShape 9"/>
          <p:cNvSpPr>
            <a:spLocks noChangeArrowheads="1"/>
          </p:cNvSpPr>
          <p:nvPr/>
        </p:nvSpPr>
        <p:spPr bwMode="auto">
          <a:xfrm>
            <a:off x="4990405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Primitive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Assembly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9" name="AutoShape 11"/>
          <p:cNvSpPr>
            <a:spLocks noChangeArrowheads="1"/>
          </p:cNvSpPr>
          <p:nvPr/>
        </p:nvSpPr>
        <p:spPr bwMode="auto">
          <a:xfrm>
            <a:off x="3548955" y="5480645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Depth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Stencil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1" name="AutoShape 13"/>
          <p:cNvSpPr>
            <a:spLocks noChangeArrowheads="1"/>
          </p:cNvSpPr>
          <p:nvPr/>
        </p:nvSpPr>
        <p:spPr bwMode="auto">
          <a:xfrm>
            <a:off x="2109093" y="5480645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Alpha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Test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2" name="AutoShape 14"/>
          <p:cNvSpPr>
            <a:spLocks noChangeArrowheads="1"/>
          </p:cNvSpPr>
          <p:nvPr/>
        </p:nvSpPr>
        <p:spPr bwMode="auto">
          <a:xfrm>
            <a:off x="6431855" y="404078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Fog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3" name="AutoShape 15"/>
          <p:cNvSpPr>
            <a:spLocks noChangeArrowheads="1"/>
          </p:cNvSpPr>
          <p:nvPr/>
        </p:nvSpPr>
        <p:spPr bwMode="auto">
          <a:xfrm>
            <a:off x="6430268" y="5480645"/>
            <a:ext cx="1079500" cy="719138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Dither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4" name="AutoShape 16"/>
          <p:cNvSpPr>
            <a:spLocks noChangeArrowheads="1"/>
          </p:cNvSpPr>
          <p:nvPr/>
        </p:nvSpPr>
        <p:spPr bwMode="auto">
          <a:xfrm>
            <a:off x="4990405" y="5480645"/>
            <a:ext cx="1079500" cy="719138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Color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Buffer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Blend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894" name="AutoShape 6"/>
          <p:cNvSpPr>
            <a:spLocks noChangeArrowheads="1"/>
          </p:cNvSpPr>
          <p:nvPr/>
        </p:nvSpPr>
        <p:spPr bwMode="auto">
          <a:xfrm>
            <a:off x="489843" y="1700808"/>
            <a:ext cx="539750" cy="30607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API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05" name="AutoShape 17"/>
          <p:cNvSpPr>
            <a:spLocks noChangeArrowheads="1"/>
          </p:cNvSpPr>
          <p:nvPr/>
        </p:nvSpPr>
        <p:spPr bwMode="auto">
          <a:xfrm>
            <a:off x="1389955" y="386040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Vertex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Buffer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Objects</a:t>
            </a:r>
            <a:endParaRPr lang="en-US" altLang="zh-TW" sz="1400" b="1" dirty="0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77923" name="AutoShape 35"/>
          <p:cNvSpPr>
            <a:spLocks noChangeArrowheads="1"/>
          </p:cNvSpPr>
          <p:nvPr/>
        </p:nvSpPr>
        <p:spPr bwMode="auto">
          <a:xfrm>
            <a:off x="1389955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Primitive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Processing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Multiplication: </a:t>
            </a:r>
            <a:br>
              <a:rPr lang="en-US" altLang="zh-TW" dirty="0" smtClean="0"/>
            </a:br>
            <a:r>
              <a:rPr lang="en-US" altLang="zh-TW" dirty="0" smtClean="0"/>
              <a:t>Simple Version</a:t>
            </a:r>
            <a:endParaRPr lang="zh-TW" altLang="en-US" dirty="0"/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539552" y="2217053"/>
            <a:ext cx="8136904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__kernel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void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matrixMul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C,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A,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B,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row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0.0f;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k = 0; k &lt;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 ++k) {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+= A[row*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+ k] * B[k*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width_B+col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C[row*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31291" t="23599" r="14297" b="17359"/>
          <a:stretch>
            <a:fillRect/>
          </a:stretch>
        </p:blipFill>
        <p:spPr bwMode="auto">
          <a:xfrm>
            <a:off x="4914900" y="1504950"/>
            <a:ext cx="3686175" cy="36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4932040" y="2996952"/>
            <a:ext cx="36420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A</a:t>
            </a:r>
            <a:endParaRPr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429643" y="1530820"/>
            <a:ext cx="36099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B</a:t>
            </a:r>
            <a:endParaRPr lang="zh-TW" altLang="en-US" b="1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444208" y="2996952"/>
            <a:ext cx="35137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C</a:t>
            </a:r>
            <a:endParaRPr lang="zh-TW" altLang="en-US" b="1" dirty="0"/>
          </a:p>
        </p:txBody>
      </p:sp>
      <p:sp>
        <p:nvSpPr>
          <p:cNvPr id="12" name="橢圓 11"/>
          <p:cNvSpPr/>
          <p:nvPr/>
        </p:nvSpPr>
        <p:spPr>
          <a:xfrm>
            <a:off x="7335659" y="3979730"/>
            <a:ext cx="447813" cy="393698"/>
          </a:xfrm>
          <a:prstGeom prst="ellipse">
            <a:avLst/>
          </a:prstGeom>
          <a:noFill/>
          <a:ln w="76200">
            <a:solidFill>
              <a:srgbClr val="FF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" name="群組 14"/>
          <p:cNvGrpSpPr/>
          <p:nvPr/>
        </p:nvGrpSpPr>
        <p:grpSpPr>
          <a:xfrm>
            <a:off x="5380811" y="5959366"/>
            <a:ext cx="3369492" cy="675599"/>
            <a:chOff x="2195736" y="1628800"/>
            <a:chExt cx="3369492" cy="675599"/>
          </a:xfrm>
        </p:grpSpPr>
        <p:sp>
          <p:nvSpPr>
            <p:cNvPr id="14" name="矩形 13"/>
            <p:cNvSpPr/>
            <p:nvPr/>
          </p:nvSpPr>
          <p:spPr>
            <a:xfrm>
              <a:off x="2195736" y="1628800"/>
              <a:ext cx="3369492" cy="67296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3" name="物件 12"/>
            <p:cNvGraphicFramePr>
              <a:graphicFrameLocks noChangeAspect="1"/>
            </p:cNvGraphicFramePr>
            <p:nvPr/>
          </p:nvGraphicFramePr>
          <p:xfrm>
            <a:off x="2258798" y="1694170"/>
            <a:ext cx="3096345" cy="610229"/>
          </p:xfrm>
          <a:graphic>
            <a:graphicData uri="http://schemas.openxmlformats.org/presentationml/2006/ole">
              <p:oleObj spid="_x0000_s3075" name="方程式" r:id="rId5" imgW="1739880" imgH="34272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Multiplication:</a:t>
            </a:r>
            <a:br>
              <a:rPr lang="en-US" altLang="zh-TW" dirty="0" smtClean="0"/>
            </a:br>
            <a:r>
              <a:rPr lang="en-US" altLang="zh-TW" dirty="0" smtClean="0"/>
              <a:t>Local Memory (1)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9384" y="1490895"/>
            <a:ext cx="5544616" cy="536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3707904" y="3704897"/>
            <a:ext cx="36420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A</a:t>
            </a:r>
            <a:endParaRPr lang="zh-TW" altLang="en-US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5877926" y="1582111"/>
            <a:ext cx="36099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B</a:t>
            </a:r>
            <a:endParaRPr lang="zh-TW" altLang="en-US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5876726" y="3736428"/>
            <a:ext cx="35137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/>
              <a:t>C</a:t>
            </a:r>
            <a:endParaRPr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83568" y="1700808"/>
            <a:ext cx="4719562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TW" sz="2400" dirty="0" smtClean="0"/>
              <a:t>Move a block from A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2400" dirty="0" smtClean="0"/>
              <a:t>Move a block from B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2400" dirty="0" smtClean="0"/>
              <a:t>Calculate block * block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2400" dirty="0" smtClean="0"/>
              <a:t>If no finished, </a:t>
            </a:r>
            <a:r>
              <a:rPr lang="en-US" altLang="zh-TW" sz="2400" dirty="0" err="1" smtClean="0"/>
              <a:t>goto</a:t>
            </a:r>
            <a:r>
              <a:rPr lang="en-US" altLang="zh-TW" sz="2400" dirty="0" smtClean="0"/>
              <a:t> Step 1.</a:t>
            </a:r>
            <a:endParaRPr lang="zh-TW" altLang="en-US" sz="24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l="50276" b="45070"/>
          <a:stretch>
            <a:fillRect/>
          </a:stretch>
        </p:blipFill>
        <p:spPr bwMode="auto">
          <a:xfrm>
            <a:off x="827584" y="4365104"/>
            <a:ext cx="2744962" cy="23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1043608" y="3429000"/>
            <a:ext cx="1368152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Memory Access</a:t>
            </a:r>
            <a:endParaRPr lang="zh-TW" altLang="en-US" dirty="0"/>
          </a:p>
        </p:txBody>
      </p:sp>
      <p:pic>
        <p:nvPicPr>
          <p:cNvPr id="13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Multiplication:</a:t>
            </a:r>
            <a:br>
              <a:rPr lang="en-US" altLang="zh-TW" dirty="0" smtClean="0"/>
            </a:br>
            <a:r>
              <a:rPr lang="en-US" altLang="zh-TW" dirty="0" smtClean="0"/>
              <a:t>Local Memory (2)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3528" y="1700808"/>
            <a:ext cx="8568952" cy="48013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__kernel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void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matrixMul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 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C,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A,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__global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B,     </a:t>
            </a:r>
            <a:br>
              <a:rPr lang="en-US" altLang="zh-TW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__local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As,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__local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float* Bs,</a:t>
            </a:r>
            <a:br>
              <a:rPr lang="en-US" altLang="zh-TW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get_group_id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Cy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get_group_id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get_local_id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cy = 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get_local_id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BLOCK_SIZE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Cy;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Aend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- 1;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=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BLOCK_SIZE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BLOCK_SIZE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=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BLOCK_SIZE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Multiplication:</a:t>
            </a:r>
            <a:br>
              <a:rPr lang="en-US" altLang="zh-TW" dirty="0" smtClean="0"/>
            </a:br>
            <a:r>
              <a:rPr lang="en-US" altLang="zh-TW" dirty="0" smtClean="0"/>
              <a:t>Local Memory (3)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3528" y="1712997"/>
            <a:ext cx="8568952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0.0f;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b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 a &lt;=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Aend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 a +=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b +=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AS(cy,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= A[a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cy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BS(cy,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= B[b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cy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 #</a:t>
            </a:r>
            <a:r>
              <a:rPr lang="en-US" altLang="zh-TW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pragma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unroll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for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k = 0; k &lt; BLOCK_SIZE; ++k)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+= AS(cy, k) * BS(k,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(1)*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(0)+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(0)] </a:t>
            </a:r>
            <a:br>
              <a:rPr lang="en-US" altLang="zh-TW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矩形 3"/>
          <p:cNvSpPr/>
          <p:nvPr/>
        </p:nvSpPr>
        <p:spPr>
          <a:xfrm>
            <a:off x="6444208" y="2276872"/>
            <a:ext cx="2232248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Process a block each time</a:t>
            </a:r>
            <a:endParaRPr lang="zh-TW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308304" y="3429000"/>
            <a:ext cx="1116632" cy="5040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Move</a:t>
            </a:r>
            <a:endParaRPr lang="zh-TW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20272" y="4293096"/>
            <a:ext cx="1512168" cy="5040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Compute</a:t>
            </a:r>
            <a:endParaRPr lang="zh-TW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OpenCL</a:t>
            </a:r>
            <a:r>
              <a:rPr lang="en-US" altLang="zh-TW" dirty="0" smtClean="0"/>
              <a:t> Synchronization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are two methods to synchronize between different work-items:</a:t>
            </a:r>
          </a:p>
          <a:p>
            <a:pPr lvl="1"/>
            <a:r>
              <a:rPr lang="en-US" altLang="zh-TW" dirty="0" smtClean="0"/>
              <a:t>Local synchronization</a:t>
            </a:r>
          </a:p>
          <a:p>
            <a:pPr lvl="2"/>
            <a:r>
              <a:rPr lang="en-US" altLang="zh-TW" dirty="0" smtClean="0"/>
              <a:t>W</a:t>
            </a:r>
            <a:r>
              <a:rPr lang="en-US" altLang="zh-TW" dirty="0" smtClean="0"/>
              <a:t>ithin the same </a:t>
            </a:r>
            <a:r>
              <a:rPr lang="en-US" altLang="zh-TW" dirty="0" smtClean="0"/>
              <a:t>work-group</a:t>
            </a:r>
          </a:p>
          <a:p>
            <a:pPr lvl="2"/>
            <a:r>
              <a:rPr lang="en-US" altLang="zh-TW" dirty="0" smtClean="0"/>
              <a:t>Barrier</a:t>
            </a:r>
          </a:p>
          <a:p>
            <a:pPr lvl="1"/>
            <a:r>
              <a:rPr lang="en-US" altLang="zh-TW" dirty="0" smtClean="0"/>
              <a:t>Global synchronization</a:t>
            </a:r>
          </a:p>
          <a:p>
            <a:pPr lvl="2"/>
            <a:r>
              <a:rPr lang="en-US" altLang="zh-TW" dirty="0" smtClean="0"/>
              <a:t>Between different work-group / devices</a:t>
            </a:r>
          </a:p>
          <a:p>
            <a:pPr lvl="2"/>
            <a:r>
              <a:rPr lang="en-US" altLang="zh-TW" dirty="0" smtClean="0"/>
              <a:t>Event</a:t>
            </a:r>
          </a:p>
          <a:p>
            <a:pPr lvl="1"/>
            <a:endParaRPr lang="en-US" altLang="zh-TW" dirty="0" smtClean="0"/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Multiplication:</a:t>
            </a:r>
            <a:br>
              <a:rPr lang="en-US" altLang="zh-TW" dirty="0" smtClean="0"/>
            </a:br>
            <a:r>
              <a:rPr lang="en-US" altLang="zh-TW" dirty="0" smtClean="0"/>
              <a:t>Local Memory (4)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3528" y="1556792"/>
            <a:ext cx="8568952" cy="50783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= 0.0f;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b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Bbegin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 a &lt;=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Aend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 a +=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Astep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, b +=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Bstep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AS(cy,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= A[a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width_A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cy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BS(cy,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 = B[b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width_B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* cy +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barrier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(CLK_LOCAL_MEM_FENCE);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zh-TW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pragma</a:t>
            </a:r>
            <a:r>
              <a:rPr lang="en-US" altLang="zh-TW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unroll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for 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k = 0; k &lt; BLOCK_SIZE; ++k)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+= AS(cy, k) * BS(k,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barrier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(CLK_LOCAL_MEM_FENCE);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altLang="zh-TW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(1)*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get_global_size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(0)+</a:t>
            </a:r>
            <a:r>
              <a:rPr lang="en-US" altLang="zh-TW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get_global_id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(0)] </a:t>
            </a:r>
            <a:br>
              <a:rPr lang="en-US" altLang="zh-TW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      =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Csub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4" name="Picture 10" descr="http://www.nvidia.com/docs/IO/67515/OpenCL_Logo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/>
              <a:t>Programmable Shader Pipeline</a:t>
            </a:r>
            <a:endParaRPr lang="en-US" altLang="zh-TW" sz="3600" dirty="0"/>
          </a:p>
        </p:txBody>
      </p:sp>
      <p:cxnSp>
        <p:nvCxnSpPr>
          <p:cNvPr id="656456" name="AutoShape 72"/>
          <p:cNvCxnSpPr>
            <a:cxnSpLocks noChangeShapeType="1"/>
            <a:stCxn id="656466" idx="3"/>
            <a:endCxn id="656465" idx="1"/>
          </p:cNvCxnSpPr>
          <p:nvPr/>
        </p:nvCxnSpPr>
        <p:spPr bwMode="auto">
          <a:xfrm flipH="1">
            <a:off x="4631630" y="2962077"/>
            <a:ext cx="3240087" cy="1439863"/>
          </a:xfrm>
          <a:prstGeom prst="bentConnector5">
            <a:avLst>
              <a:gd name="adj1" fmla="val -7055"/>
              <a:gd name="adj2" fmla="val 50000"/>
              <a:gd name="adj3" fmla="val 107055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656457" name="AutoShape 73"/>
          <p:cNvSpPr>
            <a:spLocks noChangeArrowheads="1"/>
          </p:cNvSpPr>
          <p:nvPr/>
        </p:nvSpPr>
        <p:spPr bwMode="auto">
          <a:xfrm>
            <a:off x="2469455" y="2732163"/>
            <a:ext cx="1068387" cy="486816"/>
          </a:xfrm>
          <a:prstGeom prst="rightArrow">
            <a:avLst>
              <a:gd name="adj1" fmla="val 50000"/>
              <a:gd name="adj2" fmla="val 68394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latin typeface="Arial Narrow" pitchFamily="34" charset="0"/>
              </a:rPr>
              <a:t>Vertices</a:t>
            </a:r>
            <a:endParaRPr lang="en-US" altLang="zh-TW" sz="1400" b="1"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8" name="AutoShape 74"/>
          <p:cNvSpPr>
            <a:spLocks noChangeArrowheads="1"/>
          </p:cNvSpPr>
          <p:nvPr/>
        </p:nvSpPr>
        <p:spPr bwMode="auto">
          <a:xfrm>
            <a:off x="1750317" y="3356992"/>
            <a:ext cx="358775" cy="440769"/>
          </a:xfrm>
          <a:prstGeom prst="upDownArrow">
            <a:avLst>
              <a:gd name="adj1" fmla="val 50000"/>
              <a:gd name="adj2" fmla="val 20088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59" name="AutoShape 75"/>
          <p:cNvSpPr>
            <a:spLocks noChangeArrowheads="1"/>
          </p:cNvSpPr>
          <p:nvPr/>
        </p:nvSpPr>
        <p:spPr bwMode="auto">
          <a:xfrm>
            <a:off x="4630042" y="2595245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0" name="AutoShape 76"/>
          <p:cNvSpPr>
            <a:spLocks noChangeArrowheads="1"/>
          </p:cNvSpPr>
          <p:nvPr/>
        </p:nvSpPr>
        <p:spPr bwMode="auto">
          <a:xfrm>
            <a:off x="6069905" y="2595245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1" name="AutoShape 77"/>
          <p:cNvSpPr>
            <a:spLocks noChangeArrowheads="1"/>
          </p:cNvSpPr>
          <p:nvPr/>
        </p:nvSpPr>
        <p:spPr bwMode="auto">
          <a:xfrm>
            <a:off x="3188592" y="5474970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2" name="AutoShape 78"/>
          <p:cNvSpPr>
            <a:spLocks noChangeArrowheads="1"/>
          </p:cNvSpPr>
          <p:nvPr/>
        </p:nvSpPr>
        <p:spPr bwMode="auto">
          <a:xfrm>
            <a:off x="4628455" y="5474970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3" name="AutoShape 79"/>
          <p:cNvSpPr>
            <a:spLocks noChangeArrowheads="1"/>
          </p:cNvSpPr>
          <p:nvPr/>
        </p:nvSpPr>
        <p:spPr bwMode="auto">
          <a:xfrm>
            <a:off x="6069905" y="5474970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4" name="AutoShape 80"/>
          <p:cNvSpPr>
            <a:spLocks noChangeArrowheads="1"/>
          </p:cNvSpPr>
          <p:nvPr/>
        </p:nvSpPr>
        <p:spPr bwMode="auto">
          <a:xfrm>
            <a:off x="6069905" y="4033520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5" name="AutoShape 81"/>
          <p:cNvSpPr>
            <a:spLocks noChangeArrowheads="1"/>
          </p:cNvSpPr>
          <p:nvPr/>
        </p:nvSpPr>
        <p:spPr bwMode="auto">
          <a:xfrm>
            <a:off x="4631630" y="4035108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6" name="AutoShape 82"/>
          <p:cNvSpPr>
            <a:spLocks noChangeArrowheads="1"/>
          </p:cNvSpPr>
          <p:nvPr/>
        </p:nvSpPr>
        <p:spPr bwMode="auto">
          <a:xfrm>
            <a:off x="7511355" y="2595245"/>
            <a:ext cx="360362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67" name="AutoShape 83"/>
          <p:cNvSpPr>
            <a:spLocks noChangeArrowheads="1"/>
          </p:cNvSpPr>
          <p:nvPr/>
        </p:nvSpPr>
        <p:spPr bwMode="auto">
          <a:xfrm>
            <a:off x="5350767" y="2114232"/>
            <a:ext cx="358775" cy="433626"/>
          </a:xfrm>
          <a:prstGeom prst="downArrow">
            <a:avLst>
              <a:gd name="adj1" fmla="val 50000"/>
              <a:gd name="adj2" fmla="val 37611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70" name="Rectangle 86"/>
          <p:cNvSpPr>
            <a:spLocks noChangeArrowheads="1"/>
          </p:cNvSpPr>
          <p:nvPr/>
        </p:nvSpPr>
        <p:spPr bwMode="auto">
          <a:xfrm>
            <a:off x="1836546" y="2168604"/>
            <a:ext cx="184731" cy="369332"/>
          </a:xfrm>
          <a:prstGeom prst="rect">
            <a:avLst/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71" name="AutoShape 87"/>
          <p:cNvSpPr>
            <a:spLocks noChangeArrowheads="1"/>
          </p:cNvSpPr>
          <p:nvPr/>
        </p:nvSpPr>
        <p:spPr bwMode="auto">
          <a:xfrm>
            <a:off x="1029592" y="2593658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656472" name="Rectangle 88"/>
          <p:cNvSpPr>
            <a:spLocks noChangeArrowheads="1"/>
          </p:cNvSpPr>
          <p:nvPr/>
        </p:nvSpPr>
        <p:spPr bwMode="auto">
          <a:xfrm>
            <a:off x="7870130" y="5480645"/>
            <a:ext cx="1022350" cy="73025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Frame Buffer</a:t>
            </a:r>
            <a:endParaRPr lang="en-US" altLang="zh-TW" sz="1400" b="1" dirty="0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73" name="AutoShape 89"/>
          <p:cNvSpPr>
            <a:spLocks noChangeArrowheads="1"/>
          </p:cNvSpPr>
          <p:nvPr/>
        </p:nvSpPr>
        <p:spPr bwMode="auto">
          <a:xfrm>
            <a:off x="7509767" y="5519420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cxnSp>
        <p:nvCxnSpPr>
          <p:cNvPr id="656475" name="AutoShape 91"/>
          <p:cNvCxnSpPr>
            <a:cxnSpLocks noChangeShapeType="1"/>
            <a:stCxn id="656464" idx="3"/>
            <a:endCxn id="656476" idx="1"/>
          </p:cNvCxnSpPr>
          <p:nvPr/>
        </p:nvCxnSpPr>
        <p:spPr bwMode="auto">
          <a:xfrm flipH="1">
            <a:off x="1750317" y="4400352"/>
            <a:ext cx="4679950" cy="1446213"/>
          </a:xfrm>
          <a:prstGeom prst="bentConnector5">
            <a:avLst>
              <a:gd name="adj1" fmla="val -4885"/>
              <a:gd name="adj2" fmla="val 50000"/>
              <a:gd name="adj3" fmla="val 104885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656476" name="AutoShape 92"/>
          <p:cNvSpPr>
            <a:spLocks noChangeArrowheads="1"/>
          </p:cNvSpPr>
          <p:nvPr/>
        </p:nvSpPr>
        <p:spPr bwMode="auto">
          <a:xfrm>
            <a:off x="1750317" y="5479733"/>
            <a:ext cx="360363" cy="7336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TW" altLang="en-US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1839218" y="2006462"/>
            <a:ext cx="3812902" cy="243143"/>
          </a:xfrm>
          <a:prstGeom prst="rect">
            <a:avLst/>
          </a:prstGeom>
          <a:solidFill>
            <a:srgbClr val="00FF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latin typeface="Arial Narrow" pitchFamily="34" charset="0"/>
              </a:rPr>
              <a:t>Triangles/Lines/Points</a:t>
            </a:r>
            <a:endParaRPr lang="en-US" altLang="zh-TW" sz="1400" b="1" dirty="0">
              <a:latin typeface="Arial Narrow" pitchFamily="34" charset="0"/>
              <a:ea typeface="新細明體" charset="-120"/>
            </a:endParaRPr>
          </a:p>
        </p:txBody>
      </p:sp>
      <p:sp>
        <p:nvSpPr>
          <p:cNvPr id="656446" name="AutoShape 62"/>
          <p:cNvSpPr>
            <a:spLocks noChangeArrowheads="1"/>
          </p:cNvSpPr>
          <p:nvPr/>
        </p:nvSpPr>
        <p:spPr bwMode="auto">
          <a:xfrm>
            <a:off x="489842" y="1700808"/>
            <a:ext cx="539750" cy="30607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API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47" name="AutoShape 63"/>
          <p:cNvSpPr>
            <a:spLocks noChangeArrowheads="1"/>
          </p:cNvSpPr>
          <p:nvPr/>
        </p:nvSpPr>
        <p:spPr bwMode="auto">
          <a:xfrm>
            <a:off x="3550542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Vertex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48" name="AutoShape 64"/>
          <p:cNvSpPr>
            <a:spLocks noChangeArrowheads="1"/>
          </p:cNvSpPr>
          <p:nvPr/>
        </p:nvSpPr>
        <p:spPr bwMode="auto">
          <a:xfrm>
            <a:off x="6430267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 err="1">
                <a:solidFill>
                  <a:schemeClr val="bg1"/>
                </a:solidFill>
                <a:latin typeface="Arial Narrow" pitchFamily="34" charset="0"/>
              </a:rPr>
              <a:t>Rasterizer</a:t>
            </a:r>
            <a:endParaRPr lang="en-US" altLang="zh-TW" sz="1400" b="1" dirty="0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49" name="AutoShape 65"/>
          <p:cNvSpPr>
            <a:spLocks noChangeArrowheads="1"/>
          </p:cNvSpPr>
          <p:nvPr/>
        </p:nvSpPr>
        <p:spPr bwMode="auto">
          <a:xfrm>
            <a:off x="4990405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Primitive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Assembly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0" name="AutoShape 66"/>
          <p:cNvSpPr>
            <a:spLocks noChangeArrowheads="1"/>
          </p:cNvSpPr>
          <p:nvPr/>
        </p:nvSpPr>
        <p:spPr bwMode="auto">
          <a:xfrm>
            <a:off x="4990405" y="404078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Fragment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1" name="AutoShape 67"/>
          <p:cNvSpPr>
            <a:spLocks noChangeArrowheads="1"/>
          </p:cNvSpPr>
          <p:nvPr/>
        </p:nvSpPr>
        <p:spPr bwMode="auto">
          <a:xfrm>
            <a:off x="3548955" y="5480645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Depth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Stencil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3" name="AutoShape 69"/>
          <p:cNvSpPr>
            <a:spLocks noChangeArrowheads="1"/>
          </p:cNvSpPr>
          <p:nvPr/>
        </p:nvSpPr>
        <p:spPr bwMode="auto">
          <a:xfrm>
            <a:off x="4990405" y="5480645"/>
            <a:ext cx="1079500" cy="719138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Color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Buffer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Blend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4" name="AutoShape 70"/>
          <p:cNvSpPr>
            <a:spLocks noChangeArrowheads="1"/>
          </p:cNvSpPr>
          <p:nvPr/>
        </p:nvSpPr>
        <p:spPr bwMode="auto">
          <a:xfrm>
            <a:off x="1389955" y="3860403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Vertex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Buffer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Objects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69" name="AutoShape 85"/>
          <p:cNvSpPr>
            <a:spLocks noChangeArrowheads="1"/>
          </p:cNvSpPr>
          <p:nvPr/>
        </p:nvSpPr>
        <p:spPr bwMode="auto">
          <a:xfrm>
            <a:off x="1389955" y="2600920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Primitive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Processing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74" name="AutoShape 90"/>
          <p:cNvSpPr>
            <a:spLocks noChangeArrowheads="1"/>
          </p:cNvSpPr>
          <p:nvPr/>
        </p:nvSpPr>
        <p:spPr bwMode="auto">
          <a:xfrm>
            <a:off x="2110680" y="5486995"/>
            <a:ext cx="1079500" cy="72072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Alpha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Test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656452" name="AutoShape 68"/>
          <p:cNvSpPr>
            <a:spLocks noChangeArrowheads="1"/>
          </p:cNvSpPr>
          <p:nvPr/>
        </p:nvSpPr>
        <p:spPr bwMode="auto">
          <a:xfrm>
            <a:off x="6430267" y="5480645"/>
            <a:ext cx="1079500" cy="719138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Dither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Programming Model</a:t>
            </a:r>
            <a:endParaRPr lang="en-US" altLang="zh-TW" dirty="0">
              <a:ea typeface="新細明體" charset="-120"/>
            </a:endParaRPr>
          </a:p>
        </p:txBody>
      </p:sp>
      <p:grpSp>
        <p:nvGrpSpPr>
          <p:cNvPr id="102" name="群組 101"/>
          <p:cNvGrpSpPr/>
          <p:nvPr/>
        </p:nvGrpSpPr>
        <p:grpSpPr>
          <a:xfrm>
            <a:off x="1187624" y="1546547"/>
            <a:ext cx="6120913" cy="5122813"/>
            <a:chOff x="1187624" y="1546547"/>
            <a:chExt cx="6120913" cy="5122813"/>
          </a:xfrm>
        </p:grpSpPr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3889997" y="1546547"/>
              <a:ext cx="3418540" cy="5122813"/>
              <a:chOff x="2185" y="1092"/>
              <a:chExt cx="2106" cy="3119"/>
            </a:xfrm>
          </p:grpSpPr>
          <p:sp>
            <p:nvSpPr>
              <p:cNvPr id="694277" name="AutoShape 5"/>
              <p:cNvSpPr>
                <a:spLocks noChangeArrowheads="1"/>
              </p:cNvSpPr>
              <p:nvPr/>
            </p:nvSpPr>
            <p:spPr bwMode="auto">
              <a:xfrm>
                <a:off x="2249" y="1545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chemeClr val="bg1"/>
                    </a:solidFill>
                    <a:latin typeface="Arial Narrow" pitchFamily="34" charset="0"/>
                  </a:rPr>
                  <a:t>Vertex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err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 dirty="0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78" name="AutoShape 6"/>
              <p:cNvSpPr>
                <a:spLocks noChangeArrowheads="1"/>
              </p:cNvSpPr>
              <p:nvPr/>
            </p:nvSpPr>
            <p:spPr bwMode="auto">
              <a:xfrm>
                <a:off x="2249" y="3133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Fragment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79" name="AutoShape 7"/>
              <p:cNvSpPr>
                <a:spLocks noChangeArrowheads="1"/>
              </p:cNvSpPr>
              <p:nvPr/>
            </p:nvSpPr>
            <p:spPr bwMode="auto">
              <a:xfrm>
                <a:off x="2249" y="2112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Primitive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Assembly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&amp; Rasterize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0" name="AutoShape 8"/>
              <p:cNvSpPr>
                <a:spLocks noChangeArrowheads="1"/>
              </p:cNvSpPr>
              <p:nvPr/>
            </p:nvSpPr>
            <p:spPr bwMode="auto">
              <a:xfrm>
                <a:off x="2249" y="3700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Per-Sample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Operations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1" name="Rectangle 9"/>
              <p:cNvSpPr>
                <a:spLocks noChangeArrowheads="1"/>
              </p:cNvSpPr>
              <p:nvPr/>
            </p:nvSpPr>
            <p:spPr bwMode="auto">
              <a:xfrm>
                <a:off x="2201" y="1092"/>
                <a:ext cx="794" cy="341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Attributes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(</a:t>
                </a:r>
                <a:r>
                  <a:rPr lang="en-GB" sz="1400" b="1" i="1" dirty="0">
                    <a:solidFill>
                      <a:srgbClr val="000000"/>
                    </a:solidFill>
                    <a:latin typeface="Arial Narrow" pitchFamily="34" charset="0"/>
                  </a:rPr>
                  <a:t>m</a:t>
                </a: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 * vec4)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3" name="Rectangle 11"/>
              <p:cNvSpPr>
                <a:spLocks noChangeArrowheads="1"/>
              </p:cNvSpPr>
              <p:nvPr/>
            </p:nvSpPr>
            <p:spPr bwMode="auto">
              <a:xfrm>
                <a:off x="2185" y="2679"/>
                <a:ext cx="794" cy="340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Varyings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(</a:t>
                </a:r>
                <a:r>
                  <a:rPr lang="en-GB" sz="1400" b="1" i="1">
                    <a:solidFill>
                      <a:srgbClr val="000000"/>
                    </a:solidFill>
                    <a:latin typeface="Arial Narrow" pitchFamily="34" charset="0"/>
                  </a:rPr>
                  <a:t>n</a:t>
                </a: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 * vec4)</a:t>
                </a:r>
                <a:endParaRPr lang="en-US" altLang="zh-TW" sz="1400" b="1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5" name="AutoShape 13"/>
              <p:cNvSpPr>
                <a:spLocks noChangeArrowheads="1"/>
              </p:cNvSpPr>
              <p:nvPr/>
            </p:nvSpPr>
            <p:spPr bwMode="auto">
              <a:xfrm>
                <a:off x="2476" y="1432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6" name="AutoShape 14"/>
              <p:cNvSpPr>
                <a:spLocks noChangeArrowheads="1"/>
              </p:cNvSpPr>
              <p:nvPr/>
            </p:nvSpPr>
            <p:spPr bwMode="auto">
              <a:xfrm>
                <a:off x="2476" y="1999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7" name="AutoShape 15"/>
              <p:cNvSpPr>
                <a:spLocks noChangeArrowheads="1"/>
              </p:cNvSpPr>
              <p:nvPr/>
            </p:nvSpPr>
            <p:spPr bwMode="auto">
              <a:xfrm>
                <a:off x="2476" y="2566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8" name="AutoShape 16"/>
              <p:cNvSpPr>
                <a:spLocks noChangeArrowheads="1"/>
              </p:cNvSpPr>
              <p:nvPr/>
            </p:nvSpPr>
            <p:spPr bwMode="auto">
              <a:xfrm>
                <a:off x="2476" y="3020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9" name="AutoShape 17"/>
              <p:cNvSpPr>
                <a:spLocks noChangeArrowheads="1"/>
              </p:cNvSpPr>
              <p:nvPr/>
            </p:nvSpPr>
            <p:spPr bwMode="auto">
              <a:xfrm>
                <a:off x="2476" y="3587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2" name="Line 20"/>
              <p:cNvSpPr>
                <a:spLocks noChangeShapeType="1"/>
              </p:cNvSpPr>
              <p:nvPr/>
            </p:nvSpPr>
            <p:spPr bwMode="auto">
              <a:xfrm flipV="1">
                <a:off x="3553" y="160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3" name="Line 21"/>
              <p:cNvSpPr>
                <a:spLocks noChangeShapeType="1"/>
              </p:cNvSpPr>
              <p:nvPr/>
            </p:nvSpPr>
            <p:spPr bwMode="auto">
              <a:xfrm>
                <a:off x="3893" y="160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4" name="Line 22"/>
              <p:cNvSpPr>
                <a:spLocks noChangeShapeType="1"/>
              </p:cNvSpPr>
              <p:nvPr/>
            </p:nvSpPr>
            <p:spPr bwMode="auto">
              <a:xfrm>
                <a:off x="3553" y="194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5" name="Oval 23"/>
              <p:cNvSpPr>
                <a:spLocks noChangeArrowheads="1"/>
              </p:cNvSpPr>
              <p:nvPr/>
            </p:nvSpPr>
            <p:spPr bwMode="auto">
              <a:xfrm>
                <a:off x="3837" y="1546"/>
                <a:ext cx="113" cy="113"/>
              </a:xfrm>
              <a:prstGeom prst="ellipse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6" name="Oval 24"/>
              <p:cNvSpPr>
                <a:spLocks noChangeArrowheads="1"/>
              </p:cNvSpPr>
              <p:nvPr/>
            </p:nvSpPr>
            <p:spPr bwMode="auto">
              <a:xfrm>
                <a:off x="3496" y="1886"/>
                <a:ext cx="113" cy="113"/>
              </a:xfrm>
              <a:prstGeom prst="ellipse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7" name="Oval 25"/>
              <p:cNvSpPr>
                <a:spLocks noChangeArrowheads="1"/>
              </p:cNvSpPr>
              <p:nvPr/>
            </p:nvSpPr>
            <p:spPr bwMode="auto">
              <a:xfrm>
                <a:off x="4177" y="2056"/>
                <a:ext cx="113" cy="113"/>
              </a:xfrm>
              <a:prstGeom prst="ellipse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8" name="Rectangle 26"/>
              <p:cNvSpPr>
                <a:spLocks noChangeArrowheads="1"/>
              </p:cNvSpPr>
              <p:nvPr/>
            </p:nvSpPr>
            <p:spPr bwMode="auto">
              <a:xfrm>
                <a:off x="3893" y="268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9" name="Line 27"/>
              <p:cNvSpPr>
                <a:spLocks noChangeShapeType="1"/>
              </p:cNvSpPr>
              <p:nvPr/>
            </p:nvSpPr>
            <p:spPr bwMode="auto">
              <a:xfrm flipV="1">
                <a:off x="3610" y="3700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0" name="Rectangle 28"/>
              <p:cNvSpPr>
                <a:spLocks noChangeArrowheads="1"/>
              </p:cNvSpPr>
              <p:nvPr/>
            </p:nvSpPr>
            <p:spPr bwMode="auto">
              <a:xfrm>
                <a:off x="383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1" name="Rectangle 29"/>
              <p:cNvSpPr>
                <a:spLocks noChangeArrowheads="1"/>
              </p:cNvSpPr>
              <p:nvPr/>
            </p:nvSpPr>
            <p:spPr bwMode="auto">
              <a:xfrm>
                <a:off x="3894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2" name="Rectangle 30"/>
              <p:cNvSpPr>
                <a:spLocks noChangeArrowheads="1"/>
              </p:cNvSpPr>
              <p:nvPr/>
            </p:nvSpPr>
            <p:spPr bwMode="auto">
              <a:xfrm>
                <a:off x="3951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3" name="Rectangle 31"/>
              <p:cNvSpPr>
                <a:spLocks noChangeArrowheads="1"/>
              </p:cNvSpPr>
              <p:nvPr/>
            </p:nvSpPr>
            <p:spPr bwMode="auto">
              <a:xfrm>
                <a:off x="400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4" name="Rectangle 32"/>
              <p:cNvSpPr>
                <a:spLocks noChangeArrowheads="1"/>
              </p:cNvSpPr>
              <p:nvPr/>
            </p:nvSpPr>
            <p:spPr bwMode="auto">
              <a:xfrm>
                <a:off x="3894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5" name="Rectangle 33"/>
              <p:cNvSpPr>
                <a:spLocks noChangeArrowheads="1"/>
              </p:cNvSpPr>
              <p:nvPr/>
            </p:nvSpPr>
            <p:spPr bwMode="auto">
              <a:xfrm>
                <a:off x="3951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6" name="Rectangle 34"/>
              <p:cNvSpPr>
                <a:spLocks noChangeArrowheads="1"/>
              </p:cNvSpPr>
              <p:nvPr/>
            </p:nvSpPr>
            <p:spPr bwMode="auto">
              <a:xfrm>
                <a:off x="378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7" name="Rectangle 35"/>
              <p:cNvSpPr>
                <a:spLocks noChangeArrowheads="1"/>
              </p:cNvSpPr>
              <p:nvPr/>
            </p:nvSpPr>
            <p:spPr bwMode="auto">
              <a:xfrm>
                <a:off x="372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8" name="Rectangle 36"/>
              <p:cNvSpPr>
                <a:spLocks noChangeArrowheads="1"/>
              </p:cNvSpPr>
              <p:nvPr/>
            </p:nvSpPr>
            <p:spPr bwMode="auto">
              <a:xfrm>
                <a:off x="366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9" name="Rectangle 37"/>
              <p:cNvSpPr>
                <a:spLocks noChangeArrowheads="1"/>
              </p:cNvSpPr>
              <p:nvPr/>
            </p:nvSpPr>
            <p:spPr bwMode="auto">
              <a:xfrm>
                <a:off x="372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0" name="Rectangle 38"/>
              <p:cNvSpPr>
                <a:spLocks noChangeArrowheads="1"/>
              </p:cNvSpPr>
              <p:nvPr/>
            </p:nvSpPr>
            <p:spPr bwMode="auto">
              <a:xfrm>
                <a:off x="378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1" name="Rectangle 39"/>
              <p:cNvSpPr>
                <a:spLocks noChangeArrowheads="1"/>
              </p:cNvSpPr>
              <p:nvPr/>
            </p:nvSpPr>
            <p:spPr bwMode="auto">
              <a:xfrm>
                <a:off x="378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2" name="Rectangle 40"/>
              <p:cNvSpPr>
                <a:spLocks noChangeArrowheads="1"/>
              </p:cNvSpPr>
              <p:nvPr/>
            </p:nvSpPr>
            <p:spPr bwMode="auto">
              <a:xfrm>
                <a:off x="383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3" name="Rectangle 41"/>
              <p:cNvSpPr>
                <a:spLocks noChangeArrowheads="1"/>
              </p:cNvSpPr>
              <p:nvPr/>
            </p:nvSpPr>
            <p:spPr bwMode="auto">
              <a:xfrm>
                <a:off x="383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4" name="Rectangle 42"/>
              <p:cNvSpPr>
                <a:spLocks noChangeArrowheads="1"/>
              </p:cNvSpPr>
              <p:nvPr/>
            </p:nvSpPr>
            <p:spPr bwMode="auto">
              <a:xfrm>
                <a:off x="383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5" name="Rectangle 43"/>
              <p:cNvSpPr>
                <a:spLocks noChangeArrowheads="1"/>
              </p:cNvSpPr>
              <p:nvPr/>
            </p:nvSpPr>
            <p:spPr bwMode="auto">
              <a:xfrm>
                <a:off x="3894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6" name="Rectangle 44"/>
              <p:cNvSpPr>
                <a:spLocks noChangeArrowheads="1"/>
              </p:cNvSpPr>
              <p:nvPr/>
            </p:nvSpPr>
            <p:spPr bwMode="auto">
              <a:xfrm>
                <a:off x="389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7" name="Rectangle 45"/>
              <p:cNvSpPr>
                <a:spLocks noChangeArrowheads="1"/>
              </p:cNvSpPr>
              <p:nvPr/>
            </p:nvSpPr>
            <p:spPr bwMode="auto">
              <a:xfrm>
                <a:off x="389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8" name="Rectangle 46"/>
              <p:cNvSpPr>
                <a:spLocks noChangeArrowheads="1"/>
              </p:cNvSpPr>
              <p:nvPr/>
            </p:nvSpPr>
            <p:spPr bwMode="auto">
              <a:xfrm>
                <a:off x="395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9" name="Rectangle 47"/>
              <p:cNvSpPr>
                <a:spLocks noChangeArrowheads="1"/>
              </p:cNvSpPr>
              <p:nvPr/>
            </p:nvSpPr>
            <p:spPr bwMode="auto">
              <a:xfrm>
                <a:off x="395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0" name="Rectangle 48"/>
              <p:cNvSpPr>
                <a:spLocks noChangeArrowheads="1"/>
              </p:cNvSpPr>
              <p:nvPr/>
            </p:nvSpPr>
            <p:spPr bwMode="auto">
              <a:xfrm>
                <a:off x="395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1" name="Rectangle 49"/>
              <p:cNvSpPr>
                <a:spLocks noChangeArrowheads="1"/>
              </p:cNvSpPr>
              <p:nvPr/>
            </p:nvSpPr>
            <p:spPr bwMode="auto">
              <a:xfrm>
                <a:off x="400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2" name="Rectangle 50"/>
              <p:cNvSpPr>
                <a:spLocks noChangeArrowheads="1"/>
              </p:cNvSpPr>
              <p:nvPr/>
            </p:nvSpPr>
            <p:spPr bwMode="auto">
              <a:xfrm>
                <a:off x="400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3" name="Rectangle 51"/>
              <p:cNvSpPr>
                <a:spLocks noChangeArrowheads="1"/>
              </p:cNvSpPr>
              <p:nvPr/>
            </p:nvSpPr>
            <p:spPr bwMode="auto">
              <a:xfrm>
                <a:off x="400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4" name="Rectangle 52"/>
              <p:cNvSpPr>
                <a:spLocks noChangeArrowheads="1"/>
              </p:cNvSpPr>
              <p:nvPr/>
            </p:nvSpPr>
            <p:spPr bwMode="auto">
              <a:xfrm>
                <a:off x="406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5" name="Rectangle 53"/>
              <p:cNvSpPr>
                <a:spLocks noChangeArrowheads="1"/>
              </p:cNvSpPr>
              <p:nvPr/>
            </p:nvSpPr>
            <p:spPr bwMode="auto">
              <a:xfrm>
                <a:off x="406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6" name="Rectangle 54"/>
              <p:cNvSpPr>
                <a:spLocks noChangeArrowheads="1"/>
              </p:cNvSpPr>
              <p:nvPr/>
            </p:nvSpPr>
            <p:spPr bwMode="auto">
              <a:xfrm>
                <a:off x="4064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7" name="Rectangle 55"/>
              <p:cNvSpPr>
                <a:spLocks noChangeArrowheads="1"/>
              </p:cNvSpPr>
              <p:nvPr/>
            </p:nvSpPr>
            <p:spPr bwMode="auto">
              <a:xfrm>
                <a:off x="412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8" name="Rectangle 56"/>
              <p:cNvSpPr>
                <a:spLocks noChangeArrowheads="1"/>
              </p:cNvSpPr>
              <p:nvPr/>
            </p:nvSpPr>
            <p:spPr bwMode="auto">
              <a:xfrm>
                <a:off x="4121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9" name="Rectangle 57"/>
              <p:cNvSpPr>
                <a:spLocks noChangeArrowheads="1"/>
              </p:cNvSpPr>
              <p:nvPr/>
            </p:nvSpPr>
            <p:spPr bwMode="auto">
              <a:xfrm>
                <a:off x="4008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0" name="Rectangle 58"/>
              <p:cNvSpPr>
                <a:spLocks noChangeArrowheads="1"/>
              </p:cNvSpPr>
              <p:nvPr/>
            </p:nvSpPr>
            <p:spPr bwMode="auto">
              <a:xfrm>
                <a:off x="3951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1" name="Rectangle 59"/>
              <p:cNvSpPr>
                <a:spLocks noChangeArrowheads="1"/>
              </p:cNvSpPr>
              <p:nvPr/>
            </p:nvSpPr>
            <p:spPr bwMode="auto">
              <a:xfrm>
                <a:off x="3894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2" name="Rectangle 60"/>
              <p:cNvSpPr>
                <a:spLocks noChangeArrowheads="1"/>
              </p:cNvSpPr>
              <p:nvPr/>
            </p:nvSpPr>
            <p:spPr bwMode="auto">
              <a:xfrm>
                <a:off x="4178" y="409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3" name="Rectangle 61"/>
              <p:cNvSpPr>
                <a:spLocks noChangeArrowheads="1"/>
              </p:cNvSpPr>
              <p:nvPr/>
            </p:nvSpPr>
            <p:spPr bwMode="auto">
              <a:xfrm>
                <a:off x="4120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4" name="Line 62"/>
              <p:cNvSpPr>
                <a:spLocks noChangeShapeType="1"/>
              </p:cNvSpPr>
              <p:nvPr/>
            </p:nvSpPr>
            <p:spPr bwMode="auto">
              <a:xfrm>
                <a:off x="3950" y="3700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5" name="Rectangle 63"/>
              <p:cNvSpPr>
                <a:spLocks noChangeArrowheads="1"/>
              </p:cNvSpPr>
              <p:nvPr/>
            </p:nvSpPr>
            <p:spPr bwMode="auto">
              <a:xfrm>
                <a:off x="3780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6" name="Rectangle 64"/>
              <p:cNvSpPr>
                <a:spLocks noChangeArrowheads="1"/>
              </p:cNvSpPr>
              <p:nvPr/>
            </p:nvSpPr>
            <p:spPr bwMode="auto">
              <a:xfrm>
                <a:off x="3893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7" name="Rectangle 65"/>
              <p:cNvSpPr>
                <a:spLocks noChangeArrowheads="1"/>
              </p:cNvSpPr>
              <p:nvPr/>
            </p:nvSpPr>
            <p:spPr bwMode="auto">
              <a:xfrm>
                <a:off x="4007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8" name="Rectangle 66"/>
              <p:cNvSpPr>
                <a:spLocks noChangeArrowheads="1"/>
              </p:cNvSpPr>
              <p:nvPr/>
            </p:nvSpPr>
            <p:spPr bwMode="auto">
              <a:xfrm>
                <a:off x="366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9" name="Rectangle 67"/>
              <p:cNvSpPr>
                <a:spLocks noChangeArrowheads="1"/>
              </p:cNvSpPr>
              <p:nvPr/>
            </p:nvSpPr>
            <p:spPr bwMode="auto">
              <a:xfrm>
                <a:off x="378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0" name="Rectangle 68"/>
              <p:cNvSpPr>
                <a:spLocks noChangeArrowheads="1"/>
              </p:cNvSpPr>
              <p:nvPr/>
            </p:nvSpPr>
            <p:spPr bwMode="auto">
              <a:xfrm>
                <a:off x="3893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1" name="Rectangle 69"/>
              <p:cNvSpPr>
                <a:spLocks noChangeArrowheads="1"/>
              </p:cNvSpPr>
              <p:nvPr/>
            </p:nvSpPr>
            <p:spPr bwMode="auto">
              <a:xfrm>
                <a:off x="400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2" name="Rectangle 70"/>
              <p:cNvSpPr>
                <a:spLocks noChangeArrowheads="1"/>
              </p:cNvSpPr>
              <p:nvPr/>
            </p:nvSpPr>
            <p:spPr bwMode="auto">
              <a:xfrm>
                <a:off x="412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3" name="Line 71"/>
              <p:cNvSpPr>
                <a:spLocks noChangeShapeType="1"/>
              </p:cNvSpPr>
              <p:nvPr/>
            </p:nvSpPr>
            <p:spPr bwMode="auto">
              <a:xfrm flipV="1">
                <a:off x="3609" y="262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4" name="Line 72"/>
              <p:cNvSpPr>
                <a:spLocks noChangeShapeType="1"/>
              </p:cNvSpPr>
              <p:nvPr/>
            </p:nvSpPr>
            <p:spPr bwMode="auto">
              <a:xfrm>
                <a:off x="3949" y="262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5" name="Rectangle 73"/>
              <p:cNvSpPr>
                <a:spLocks noChangeArrowheads="1"/>
              </p:cNvSpPr>
              <p:nvPr/>
            </p:nvSpPr>
            <p:spPr bwMode="auto">
              <a:xfrm>
                <a:off x="4120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6" name="Rectangle 74"/>
              <p:cNvSpPr>
                <a:spLocks noChangeArrowheads="1"/>
              </p:cNvSpPr>
              <p:nvPr/>
            </p:nvSpPr>
            <p:spPr bwMode="auto">
              <a:xfrm>
                <a:off x="4007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7" name="Line 75"/>
              <p:cNvSpPr>
                <a:spLocks noChangeShapeType="1"/>
              </p:cNvSpPr>
              <p:nvPr/>
            </p:nvSpPr>
            <p:spPr bwMode="auto">
              <a:xfrm>
                <a:off x="3609" y="296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8" name="Rectangle 76"/>
              <p:cNvSpPr>
                <a:spLocks noChangeArrowheads="1"/>
              </p:cNvSpPr>
              <p:nvPr/>
            </p:nvSpPr>
            <p:spPr bwMode="auto">
              <a:xfrm>
                <a:off x="4177" y="4154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9" name="Rectangle 77"/>
              <p:cNvSpPr>
                <a:spLocks noChangeArrowheads="1"/>
              </p:cNvSpPr>
              <p:nvPr/>
            </p:nvSpPr>
            <p:spPr bwMode="auto">
              <a:xfrm>
                <a:off x="4063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0" name="Rectangle 78"/>
              <p:cNvSpPr>
                <a:spLocks noChangeArrowheads="1"/>
              </p:cNvSpPr>
              <p:nvPr/>
            </p:nvSpPr>
            <p:spPr bwMode="auto">
              <a:xfrm>
                <a:off x="4007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1" name="Rectangle 79"/>
              <p:cNvSpPr>
                <a:spLocks noChangeArrowheads="1"/>
              </p:cNvSpPr>
              <p:nvPr/>
            </p:nvSpPr>
            <p:spPr bwMode="auto">
              <a:xfrm>
                <a:off x="3837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2" name="Rectangle 80"/>
              <p:cNvSpPr>
                <a:spLocks noChangeArrowheads="1"/>
              </p:cNvSpPr>
              <p:nvPr/>
            </p:nvSpPr>
            <p:spPr bwMode="auto">
              <a:xfrm>
                <a:off x="3780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3" name="Line 81"/>
              <p:cNvSpPr>
                <a:spLocks noChangeShapeType="1"/>
              </p:cNvSpPr>
              <p:nvPr/>
            </p:nvSpPr>
            <p:spPr bwMode="auto">
              <a:xfrm>
                <a:off x="3610" y="4041"/>
                <a:ext cx="680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4" name="Rectangle 82"/>
              <p:cNvSpPr>
                <a:spLocks noChangeArrowheads="1"/>
              </p:cNvSpPr>
              <p:nvPr/>
            </p:nvSpPr>
            <p:spPr bwMode="auto">
              <a:xfrm>
                <a:off x="3893" y="319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5" name="Rectangle 83"/>
              <p:cNvSpPr>
                <a:spLocks noChangeArrowheads="1"/>
              </p:cNvSpPr>
              <p:nvPr/>
            </p:nvSpPr>
            <p:spPr bwMode="auto">
              <a:xfrm>
                <a:off x="3780" y="3304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6" name="Rectangle 84"/>
              <p:cNvSpPr>
                <a:spLocks noChangeArrowheads="1"/>
              </p:cNvSpPr>
              <p:nvPr/>
            </p:nvSpPr>
            <p:spPr bwMode="auto">
              <a:xfrm>
                <a:off x="3893" y="3304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7" name="Rectangle 85"/>
              <p:cNvSpPr>
                <a:spLocks noChangeArrowheads="1"/>
              </p:cNvSpPr>
              <p:nvPr/>
            </p:nvSpPr>
            <p:spPr bwMode="auto">
              <a:xfrm>
                <a:off x="4007" y="3304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8" name="Rectangle 86"/>
              <p:cNvSpPr>
                <a:spLocks noChangeArrowheads="1"/>
              </p:cNvSpPr>
              <p:nvPr/>
            </p:nvSpPr>
            <p:spPr bwMode="auto">
              <a:xfrm>
                <a:off x="366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9" name="Rectangle 87"/>
              <p:cNvSpPr>
                <a:spLocks noChangeArrowheads="1"/>
              </p:cNvSpPr>
              <p:nvPr/>
            </p:nvSpPr>
            <p:spPr bwMode="auto">
              <a:xfrm>
                <a:off x="378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0" name="Rectangle 88"/>
              <p:cNvSpPr>
                <a:spLocks noChangeArrowheads="1"/>
              </p:cNvSpPr>
              <p:nvPr/>
            </p:nvSpPr>
            <p:spPr bwMode="auto">
              <a:xfrm>
                <a:off x="3893" y="3418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1" name="Rectangle 89"/>
              <p:cNvSpPr>
                <a:spLocks noChangeArrowheads="1"/>
              </p:cNvSpPr>
              <p:nvPr/>
            </p:nvSpPr>
            <p:spPr bwMode="auto">
              <a:xfrm>
                <a:off x="400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2" name="Rectangle 90"/>
              <p:cNvSpPr>
                <a:spLocks noChangeArrowheads="1"/>
              </p:cNvSpPr>
              <p:nvPr/>
            </p:nvSpPr>
            <p:spPr bwMode="auto">
              <a:xfrm>
                <a:off x="412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3" name="Line 91"/>
              <p:cNvSpPr>
                <a:spLocks noChangeShapeType="1"/>
              </p:cNvSpPr>
              <p:nvPr/>
            </p:nvSpPr>
            <p:spPr bwMode="auto">
              <a:xfrm flipV="1">
                <a:off x="3609" y="3133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4" name="Line 92"/>
              <p:cNvSpPr>
                <a:spLocks noChangeShapeType="1"/>
              </p:cNvSpPr>
              <p:nvPr/>
            </p:nvSpPr>
            <p:spPr bwMode="auto">
              <a:xfrm>
                <a:off x="3949" y="3133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5" name="Rectangle 93"/>
              <p:cNvSpPr>
                <a:spLocks noChangeArrowheads="1"/>
              </p:cNvSpPr>
              <p:nvPr/>
            </p:nvSpPr>
            <p:spPr bwMode="auto">
              <a:xfrm>
                <a:off x="4120" y="3531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6" name="Rectangle 94"/>
              <p:cNvSpPr>
                <a:spLocks noChangeArrowheads="1"/>
              </p:cNvSpPr>
              <p:nvPr/>
            </p:nvSpPr>
            <p:spPr bwMode="auto">
              <a:xfrm>
                <a:off x="4007" y="353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7" name="Line 95"/>
              <p:cNvSpPr>
                <a:spLocks noChangeShapeType="1"/>
              </p:cNvSpPr>
              <p:nvPr/>
            </p:nvSpPr>
            <p:spPr bwMode="auto">
              <a:xfrm>
                <a:off x="3609" y="3474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99" name="群組 98"/>
            <p:cNvGrpSpPr/>
            <p:nvPr/>
          </p:nvGrpSpPr>
          <p:grpSpPr>
            <a:xfrm>
              <a:off x="1187624" y="2636912"/>
              <a:ext cx="1656184" cy="2304256"/>
              <a:chOff x="1187624" y="2636912"/>
              <a:chExt cx="1656184" cy="1584176"/>
            </a:xfrm>
          </p:grpSpPr>
          <p:sp>
            <p:nvSpPr>
              <p:cNvPr id="98" name="矩形 97"/>
              <p:cNvSpPr/>
              <p:nvPr/>
            </p:nvSpPr>
            <p:spPr>
              <a:xfrm>
                <a:off x="1187624" y="2636912"/>
                <a:ext cx="1656184" cy="158417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Rectangle 9"/>
              <p:cNvSpPr>
                <a:spLocks noChangeArrowheads="1"/>
              </p:cNvSpPr>
              <p:nvPr/>
            </p:nvSpPr>
            <p:spPr bwMode="auto">
              <a:xfrm>
                <a:off x="1403648" y="2780928"/>
                <a:ext cx="1224136" cy="598566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Uniforms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1403648" y="3501008"/>
                <a:ext cx="1224136" cy="621069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Textures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</p:grpSp>
        <p:sp>
          <p:nvSpPr>
            <p:cNvPr id="100" name="向下箭號 99"/>
            <p:cNvSpPr/>
            <p:nvPr/>
          </p:nvSpPr>
          <p:spPr>
            <a:xfrm rot="14385945">
              <a:off x="3075805" y="2629857"/>
              <a:ext cx="648072" cy="57606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向下箭號 100"/>
            <p:cNvSpPr/>
            <p:nvPr/>
          </p:nvSpPr>
          <p:spPr>
            <a:xfrm rot="18907411">
              <a:off x="3096639" y="4653829"/>
              <a:ext cx="648072" cy="57606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Give Me More Power</a:t>
            </a:r>
            <a:endParaRPr lang="en-US" altLang="zh-TW" dirty="0">
              <a:ea typeface="新細明體" charset="-120"/>
            </a:endParaRPr>
          </a:p>
        </p:txBody>
      </p:sp>
      <p:grpSp>
        <p:nvGrpSpPr>
          <p:cNvPr id="2" name="群組 101"/>
          <p:cNvGrpSpPr/>
          <p:nvPr/>
        </p:nvGrpSpPr>
        <p:grpSpPr>
          <a:xfrm>
            <a:off x="1187624" y="1546547"/>
            <a:ext cx="6120913" cy="5122813"/>
            <a:chOff x="1187624" y="1546547"/>
            <a:chExt cx="6120913" cy="512281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889997" y="1546547"/>
              <a:ext cx="3418540" cy="5122813"/>
              <a:chOff x="2185" y="1092"/>
              <a:chExt cx="2106" cy="3119"/>
            </a:xfrm>
          </p:grpSpPr>
          <p:sp>
            <p:nvSpPr>
              <p:cNvPr id="694277" name="AutoShape 5"/>
              <p:cNvSpPr>
                <a:spLocks noChangeArrowheads="1"/>
              </p:cNvSpPr>
              <p:nvPr/>
            </p:nvSpPr>
            <p:spPr bwMode="auto">
              <a:xfrm>
                <a:off x="2249" y="1545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chemeClr val="bg1"/>
                    </a:solidFill>
                    <a:latin typeface="Arial Narrow" pitchFamily="34" charset="0"/>
                  </a:rPr>
                  <a:t>Vertex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err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 dirty="0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78" name="AutoShape 6"/>
              <p:cNvSpPr>
                <a:spLocks noChangeArrowheads="1"/>
              </p:cNvSpPr>
              <p:nvPr/>
            </p:nvSpPr>
            <p:spPr bwMode="auto">
              <a:xfrm>
                <a:off x="2249" y="3133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Fragment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79" name="AutoShape 7"/>
              <p:cNvSpPr>
                <a:spLocks noChangeArrowheads="1"/>
              </p:cNvSpPr>
              <p:nvPr/>
            </p:nvSpPr>
            <p:spPr bwMode="auto">
              <a:xfrm>
                <a:off x="2249" y="2112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Primitive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Assembly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&amp; Rasterize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0" name="AutoShape 8"/>
              <p:cNvSpPr>
                <a:spLocks noChangeArrowheads="1"/>
              </p:cNvSpPr>
              <p:nvPr/>
            </p:nvSpPr>
            <p:spPr bwMode="auto">
              <a:xfrm>
                <a:off x="2249" y="3700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Per-Sample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Operations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1" name="Rectangle 9"/>
              <p:cNvSpPr>
                <a:spLocks noChangeArrowheads="1"/>
              </p:cNvSpPr>
              <p:nvPr/>
            </p:nvSpPr>
            <p:spPr bwMode="auto">
              <a:xfrm>
                <a:off x="2201" y="1092"/>
                <a:ext cx="794" cy="341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Attributes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(</a:t>
                </a:r>
                <a:r>
                  <a:rPr lang="en-GB" sz="1400" b="1" i="1" dirty="0">
                    <a:solidFill>
                      <a:srgbClr val="000000"/>
                    </a:solidFill>
                    <a:latin typeface="Arial Narrow" pitchFamily="34" charset="0"/>
                  </a:rPr>
                  <a:t>m</a:t>
                </a:r>
                <a:r>
                  <a:rPr lang="en-GB" sz="1400" b="1" dirty="0">
                    <a:solidFill>
                      <a:srgbClr val="000000"/>
                    </a:solidFill>
                    <a:latin typeface="Arial Narrow" pitchFamily="34" charset="0"/>
                  </a:rPr>
                  <a:t> * vec4)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3" name="Rectangle 11"/>
              <p:cNvSpPr>
                <a:spLocks noChangeArrowheads="1"/>
              </p:cNvSpPr>
              <p:nvPr/>
            </p:nvSpPr>
            <p:spPr bwMode="auto">
              <a:xfrm>
                <a:off x="2185" y="2679"/>
                <a:ext cx="794" cy="340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Varyings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(</a:t>
                </a:r>
                <a:r>
                  <a:rPr lang="en-GB" sz="1400" b="1" i="1">
                    <a:solidFill>
                      <a:srgbClr val="000000"/>
                    </a:solidFill>
                    <a:latin typeface="Arial Narrow" pitchFamily="34" charset="0"/>
                  </a:rPr>
                  <a:t>n</a:t>
                </a:r>
                <a:r>
                  <a:rPr lang="en-GB" sz="1400" b="1">
                    <a:solidFill>
                      <a:srgbClr val="000000"/>
                    </a:solidFill>
                    <a:latin typeface="Arial Narrow" pitchFamily="34" charset="0"/>
                  </a:rPr>
                  <a:t> * vec4)</a:t>
                </a:r>
                <a:endParaRPr lang="en-US" altLang="zh-TW" sz="1400" b="1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694285" name="AutoShape 13"/>
              <p:cNvSpPr>
                <a:spLocks noChangeArrowheads="1"/>
              </p:cNvSpPr>
              <p:nvPr/>
            </p:nvSpPr>
            <p:spPr bwMode="auto">
              <a:xfrm>
                <a:off x="2476" y="1432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6" name="AutoShape 14"/>
              <p:cNvSpPr>
                <a:spLocks noChangeArrowheads="1"/>
              </p:cNvSpPr>
              <p:nvPr/>
            </p:nvSpPr>
            <p:spPr bwMode="auto">
              <a:xfrm>
                <a:off x="2476" y="1999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7" name="AutoShape 15"/>
              <p:cNvSpPr>
                <a:spLocks noChangeArrowheads="1"/>
              </p:cNvSpPr>
              <p:nvPr/>
            </p:nvSpPr>
            <p:spPr bwMode="auto">
              <a:xfrm>
                <a:off x="2476" y="2566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8" name="AutoShape 16"/>
              <p:cNvSpPr>
                <a:spLocks noChangeArrowheads="1"/>
              </p:cNvSpPr>
              <p:nvPr/>
            </p:nvSpPr>
            <p:spPr bwMode="auto">
              <a:xfrm>
                <a:off x="2476" y="3020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89" name="AutoShape 17"/>
              <p:cNvSpPr>
                <a:spLocks noChangeArrowheads="1"/>
              </p:cNvSpPr>
              <p:nvPr/>
            </p:nvSpPr>
            <p:spPr bwMode="auto">
              <a:xfrm>
                <a:off x="2476" y="3587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2" name="Line 20"/>
              <p:cNvSpPr>
                <a:spLocks noChangeShapeType="1"/>
              </p:cNvSpPr>
              <p:nvPr/>
            </p:nvSpPr>
            <p:spPr bwMode="auto">
              <a:xfrm flipV="1">
                <a:off x="3553" y="160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3" name="Line 21"/>
              <p:cNvSpPr>
                <a:spLocks noChangeShapeType="1"/>
              </p:cNvSpPr>
              <p:nvPr/>
            </p:nvSpPr>
            <p:spPr bwMode="auto">
              <a:xfrm>
                <a:off x="3893" y="160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4" name="Line 22"/>
              <p:cNvSpPr>
                <a:spLocks noChangeShapeType="1"/>
              </p:cNvSpPr>
              <p:nvPr/>
            </p:nvSpPr>
            <p:spPr bwMode="auto">
              <a:xfrm>
                <a:off x="3553" y="194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5" name="Oval 23"/>
              <p:cNvSpPr>
                <a:spLocks noChangeArrowheads="1"/>
              </p:cNvSpPr>
              <p:nvPr/>
            </p:nvSpPr>
            <p:spPr bwMode="auto">
              <a:xfrm>
                <a:off x="3837" y="1546"/>
                <a:ext cx="113" cy="113"/>
              </a:xfrm>
              <a:prstGeom prst="ellipse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6" name="Oval 24"/>
              <p:cNvSpPr>
                <a:spLocks noChangeArrowheads="1"/>
              </p:cNvSpPr>
              <p:nvPr/>
            </p:nvSpPr>
            <p:spPr bwMode="auto">
              <a:xfrm>
                <a:off x="3496" y="1886"/>
                <a:ext cx="113" cy="113"/>
              </a:xfrm>
              <a:prstGeom prst="ellipse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7" name="Oval 25"/>
              <p:cNvSpPr>
                <a:spLocks noChangeArrowheads="1"/>
              </p:cNvSpPr>
              <p:nvPr/>
            </p:nvSpPr>
            <p:spPr bwMode="auto">
              <a:xfrm>
                <a:off x="4177" y="2056"/>
                <a:ext cx="113" cy="113"/>
              </a:xfrm>
              <a:prstGeom prst="ellipse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8" name="Rectangle 26"/>
              <p:cNvSpPr>
                <a:spLocks noChangeArrowheads="1"/>
              </p:cNvSpPr>
              <p:nvPr/>
            </p:nvSpPr>
            <p:spPr bwMode="auto">
              <a:xfrm>
                <a:off x="3893" y="268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299" name="Line 27"/>
              <p:cNvSpPr>
                <a:spLocks noChangeShapeType="1"/>
              </p:cNvSpPr>
              <p:nvPr/>
            </p:nvSpPr>
            <p:spPr bwMode="auto">
              <a:xfrm flipV="1">
                <a:off x="3610" y="3700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0" name="Rectangle 28"/>
              <p:cNvSpPr>
                <a:spLocks noChangeArrowheads="1"/>
              </p:cNvSpPr>
              <p:nvPr/>
            </p:nvSpPr>
            <p:spPr bwMode="auto">
              <a:xfrm>
                <a:off x="383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1" name="Rectangle 29"/>
              <p:cNvSpPr>
                <a:spLocks noChangeArrowheads="1"/>
              </p:cNvSpPr>
              <p:nvPr/>
            </p:nvSpPr>
            <p:spPr bwMode="auto">
              <a:xfrm>
                <a:off x="3894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2" name="Rectangle 30"/>
              <p:cNvSpPr>
                <a:spLocks noChangeArrowheads="1"/>
              </p:cNvSpPr>
              <p:nvPr/>
            </p:nvSpPr>
            <p:spPr bwMode="auto">
              <a:xfrm>
                <a:off x="3951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3" name="Rectangle 31"/>
              <p:cNvSpPr>
                <a:spLocks noChangeArrowheads="1"/>
              </p:cNvSpPr>
              <p:nvPr/>
            </p:nvSpPr>
            <p:spPr bwMode="auto">
              <a:xfrm>
                <a:off x="400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4" name="Rectangle 32"/>
              <p:cNvSpPr>
                <a:spLocks noChangeArrowheads="1"/>
              </p:cNvSpPr>
              <p:nvPr/>
            </p:nvSpPr>
            <p:spPr bwMode="auto">
              <a:xfrm>
                <a:off x="3894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5" name="Rectangle 33"/>
              <p:cNvSpPr>
                <a:spLocks noChangeArrowheads="1"/>
              </p:cNvSpPr>
              <p:nvPr/>
            </p:nvSpPr>
            <p:spPr bwMode="auto">
              <a:xfrm>
                <a:off x="3951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6" name="Rectangle 34"/>
              <p:cNvSpPr>
                <a:spLocks noChangeArrowheads="1"/>
              </p:cNvSpPr>
              <p:nvPr/>
            </p:nvSpPr>
            <p:spPr bwMode="auto">
              <a:xfrm>
                <a:off x="378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7" name="Rectangle 35"/>
              <p:cNvSpPr>
                <a:spLocks noChangeArrowheads="1"/>
              </p:cNvSpPr>
              <p:nvPr/>
            </p:nvSpPr>
            <p:spPr bwMode="auto">
              <a:xfrm>
                <a:off x="372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8" name="Rectangle 36"/>
              <p:cNvSpPr>
                <a:spLocks noChangeArrowheads="1"/>
              </p:cNvSpPr>
              <p:nvPr/>
            </p:nvSpPr>
            <p:spPr bwMode="auto">
              <a:xfrm>
                <a:off x="366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09" name="Rectangle 37"/>
              <p:cNvSpPr>
                <a:spLocks noChangeArrowheads="1"/>
              </p:cNvSpPr>
              <p:nvPr/>
            </p:nvSpPr>
            <p:spPr bwMode="auto">
              <a:xfrm>
                <a:off x="372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0" name="Rectangle 38"/>
              <p:cNvSpPr>
                <a:spLocks noChangeArrowheads="1"/>
              </p:cNvSpPr>
              <p:nvPr/>
            </p:nvSpPr>
            <p:spPr bwMode="auto">
              <a:xfrm>
                <a:off x="378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1" name="Rectangle 39"/>
              <p:cNvSpPr>
                <a:spLocks noChangeArrowheads="1"/>
              </p:cNvSpPr>
              <p:nvPr/>
            </p:nvSpPr>
            <p:spPr bwMode="auto">
              <a:xfrm>
                <a:off x="378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2" name="Rectangle 40"/>
              <p:cNvSpPr>
                <a:spLocks noChangeArrowheads="1"/>
              </p:cNvSpPr>
              <p:nvPr/>
            </p:nvSpPr>
            <p:spPr bwMode="auto">
              <a:xfrm>
                <a:off x="383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3" name="Rectangle 41"/>
              <p:cNvSpPr>
                <a:spLocks noChangeArrowheads="1"/>
              </p:cNvSpPr>
              <p:nvPr/>
            </p:nvSpPr>
            <p:spPr bwMode="auto">
              <a:xfrm>
                <a:off x="383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4" name="Rectangle 42"/>
              <p:cNvSpPr>
                <a:spLocks noChangeArrowheads="1"/>
              </p:cNvSpPr>
              <p:nvPr/>
            </p:nvSpPr>
            <p:spPr bwMode="auto">
              <a:xfrm>
                <a:off x="383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5" name="Rectangle 43"/>
              <p:cNvSpPr>
                <a:spLocks noChangeArrowheads="1"/>
              </p:cNvSpPr>
              <p:nvPr/>
            </p:nvSpPr>
            <p:spPr bwMode="auto">
              <a:xfrm>
                <a:off x="3894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6" name="Rectangle 44"/>
              <p:cNvSpPr>
                <a:spLocks noChangeArrowheads="1"/>
              </p:cNvSpPr>
              <p:nvPr/>
            </p:nvSpPr>
            <p:spPr bwMode="auto">
              <a:xfrm>
                <a:off x="389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7" name="Rectangle 45"/>
              <p:cNvSpPr>
                <a:spLocks noChangeArrowheads="1"/>
              </p:cNvSpPr>
              <p:nvPr/>
            </p:nvSpPr>
            <p:spPr bwMode="auto">
              <a:xfrm>
                <a:off x="389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8" name="Rectangle 46"/>
              <p:cNvSpPr>
                <a:spLocks noChangeArrowheads="1"/>
              </p:cNvSpPr>
              <p:nvPr/>
            </p:nvSpPr>
            <p:spPr bwMode="auto">
              <a:xfrm>
                <a:off x="395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19" name="Rectangle 47"/>
              <p:cNvSpPr>
                <a:spLocks noChangeArrowheads="1"/>
              </p:cNvSpPr>
              <p:nvPr/>
            </p:nvSpPr>
            <p:spPr bwMode="auto">
              <a:xfrm>
                <a:off x="395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0" name="Rectangle 48"/>
              <p:cNvSpPr>
                <a:spLocks noChangeArrowheads="1"/>
              </p:cNvSpPr>
              <p:nvPr/>
            </p:nvSpPr>
            <p:spPr bwMode="auto">
              <a:xfrm>
                <a:off x="395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1" name="Rectangle 49"/>
              <p:cNvSpPr>
                <a:spLocks noChangeArrowheads="1"/>
              </p:cNvSpPr>
              <p:nvPr/>
            </p:nvSpPr>
            <p:spPr bwMode="auto">
              <a:xfrm>
                <a:off x="400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2" name="Rectangle 50"/>
              <p:cNvSpPr>
                <a:spLocks noChangeArrowheads="1"/>
              </p:cNvSpPr>
              <p:nvPr/>
            </p:nvSpPr>
            <p:spPr bwMode="auto">
              <a:xfrm>
                <a:off x="400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3" name="Rectangle 51"/>
              <p:cNvSpPr>
                <a:spLocks noChangeArrowheads="1"/>
              </p:cNvSpPr>
              <p:nvPr/>
            </p:nvSpPr>
            <p:spPr bwMode="auto">
              <a:xfrm>
                <a:off x="400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4" name="Rectangle 52"/>
              <p:cNvSpPr>
                <a:spLocks noChangeArrowheads="1"/>
              </p:cNvSpPr>
              <p:nvPr/>
            </p:nvSpPr>
            <p:spPr bwMode="auto">
              <a:xfrm>
                <a:off x="406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5" name="Rectangle 53"/>
              <p:cNvSpPr>
                <a:spLocks noChangeArrowheads="1"/>
              </p:cNvSpPr>
              <p:nvPr/>
            </p:nvSpPr>
            <p:spPr bwMode="auto">
              <a:xfrm>
                <a:off x="406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6" name="Rectangle 54"/>
              <p:cNvSpPr>
                <a:spLocks noChangeArrowheads="1"/>
              </p:cNvSpPr>
              <p:nvPr/>
            </p:nvSpPr>
            <p:spPr bwMode="auto">
              <a:xfrm>
                <a:off x="4064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7" name="Rectangle 55"/>
              <p:cNvSpPr>
                <a:spLocks noChangeArrowheads="1"/>
              </p:cNvSpPr>
              <p:nvPr/>
            </p:nvSpPr>
            <p:spPr bwMode="auto">
              <a:xfrm>
                <a:off x="412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8" name="Rectangle 56"/>
              <p:cNvSpPr>
                <a:spLocks noChangeArrowheads="1"/>
              </p:cNvSpPr>
              <p:nvPr/>
            </p:nvSpPr>
            <p:spPr bwMode="auto">
              <a:xfrm>
                <a:off x="4121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29" name="Rectangle 57"/>
              <p:cNvSpPr>
                <a:spLocks noChangeArrowheads="1"/>
              </p:cNvSpPr>
              <p:nvPr/>
            </p:nvSpPr>
            <p:spPr bwMode="auto">
              <a:xfrm>
                <a:off x="4008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0" name="Rectangle 58"/>
              <p:cNvSpPr>
                <a:spLocks noChangeArrowheads="1"/>
              </p:cNvSpPr>
              <p:nvPr/>
            </p:nvSpPr>
            <p:spPr bwMode="auto">
              <a:xfrm>
                <a:off x="3951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1" name="Rectangle 59"/>
              <p:cNvSpPr>
                <a:spLocks noChangeArrowheads="1"/>
              </p:cNvSpPr>
              <p:nvPr/>
            </p:nvSpPr>
            <p:spPr bwMode="auto">
              <a:xfrm>
                <a:off x="3894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2" name="Rectangle 60"/>
              <p:cNvSpPr>
                <a:spLocks noChangeArrowheads="1"/>
              </p:cNvSpPr>
              <p:nvPr/>
            </p:nvSpPr>
            <p:spPr bwMode="auto">
              <a:xfrm>
                <a:off x="4178" y="409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3" name="Rectangle 61"/>
              <p:cNvSpPr>
                <a:spLocks noChangeArrowheads="1"/>
              </p:cNvSpPr>
              <p:nvPr/>
            </p:nvSpPr>
            <p:spPr bwMode="auto">
              <a:xfrm>
                <a:off x="4120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4" name="Line 62"/>
              <p:cNvSpPr>
                <a:spLocks noChangeShapeType="1"/>
              </p:cNvSpPr>
              <p:nvPr/>
            </p:nvSpPr>
            <p:spPr bwMode="auto">
              <a:xfrm>
                <a:off x="3950" y="3700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5" name="Rectangle 63"/>
              <p:cNvSpPr>
                <a:spLocks noChangeArrowheads="1"/>
              </p:cNvSpPr>
              <p:nvPr/>
            </p:nvSpPr>
            <p:spPr bwMode="auto">
              <a:xfrm>
                <a:off x="3780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6" name="Rectangle 64"/>
              <p:cNvSpPr>
                <a:spLocks noChangeArrowheads="1"/>
              </p:cNvSpPr>
              <p:nvPr/>
            </p:nvSpPr>
            <p:spPr bwMode="auto">
              <a:xfrm>
                <a:off x="3893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7" name="Rectangle 65"/>
              <p:cNvSpPr>
                <a:spLocks noChangeArrowheads="1"/>
              </p:cNvSpPr>
              <p:nvPr/>
            </p:nvSpPr>
            <p:spPr bwMode="auto">
              <a:xfrm>
                <a:off x="4007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8" name="Rectangle 66"/>
              <p:cNvSpPr>
                <a:spLocks noChangeArrowheads="1"/>
              </p:cNvSpPr>
              <p:nvPr/>
            </p:nvSpPr>
            <p:spPr bwMode="auto">
              <a:xfrm>
                <a:off x="366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39" name="Rectangle 67"/>
              <p:cNvSpPr>
                <a:spLocks noChangeArrowheads="1"/>
              </p:cNvSpPr>
              <p:nvPr/>
            </p:nvSpPr>
            <p:spPr bwMode="auto">
              <a:xfrm>
                <a:off x="378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0" name="Rectangle 68"/>
              <p:cNvSpPr>
                <a:spLocks noChangeArrowheads="1"/>
              </p:cNvSpPr>
              <p:nvPr/>
            </p:nvSpPr>
            <p:spPr bwMode="auto">
              <a:xfrm>
                <a:off x="3893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1" name="Rectangle 69"/>
              <p:cNvSpPr>
                <a:spLocks noChangeArrowheads="1"/>
              </p:cNvSpPr>
              <p:nvPr/>
            </p:nvSpPr>
            <p:spPr bwMode="auto">
              <a:xfrm>
                <a:off x="400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2" name="Rectangle 70"/>
              <p:cNvSpPr>
                <a:spLocks noChangeArrowheads="1"/>
              </p:cNvSpPr>
              <p:nvPr/>
            </p:nvSpPr>
            <p:spPr bwMode="auto">
              <a:xfrm>
                <a:off x="412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3" name="Line 71"/>
              <p:cNvSpPr>
                <a:spLocks noChangeShapeType="1"/>
              </p:cNvSpPr>
              <p:nvPr/>
            </p:nvSpPr>
            <p:spPr bwMode="auto">
              <a:xfrm flipV="1">
                <a:off x="3609" y="262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4" name="Line 72"/>
              <p:cNvSpPr>
                <a:spLocks noChangeShapeType="1"/>
              </p:cNvSpPr>
              <p:nvPr/>
            </p:nvSpPr>
            <p:spPr bwMode="auto">
              <a:xfrm>
                <a:off x="3949" y="262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5" name="Rectangle 73"/>
              <p:cNvSpPr>
                <a:spLocks noChangeArrowheads="1"/>
              </p:cNvSpPr>
              <p:nvPr/>
            </p:nvSpPr>
            <p:spPr bwMode="auto">
              <a:xfrm>
                <a:off x="4120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6" name="Rectangle 74"/>
              <p:cNvSpPr>
                <a:spLocks noChangeArrowheads="1"/>
              </p:cNvSpPr>
              <p:nvPr/>
            </p:nvSpPr>
            <p:spPr bwMode="auto">
              <a:xfrm>
                <a:off x="4007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7" name="Line 75"/>
              <p:cNvSpPr>
                <a:spLocks noChangeShapeType="1"/>
              </p:cNvSpPr>
              <p:nvPr/>
            </p:nvSpPr>
            <p:spPr bwMode="auto">
              <a:xfrm>
                <a:off x="3609" y="296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8" name="Rectangle 76"/>
              <p:cNvSpPr>
                <a:spLocks noChangeArrowheads="1"/>
              </p:cNvSpPr>
              <p:nvPr/>
            </p:nvSpPr>
            <p:spPr bwMode="auto">
              <a:xfrm>
                <a:off x="4177" y="4154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49" name="Rectangle 77"/>
              <p:cNvSpPr>
                <a:spLocks noChangeArrowheads="1"/>
              </p:cNvSpPr>
              <p:nvPr/>
            </p:nvSpPr>
            <p:spPr bwMode="auto">
              <a:xfrm>
                <a:off x="4063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0" name="Rectangle 78"/>
              <p:cNvSpPr>
                <a:spLocks noChangeArrowheads="1"/>
              </p:cNvSpPr>
              <p:nvPr/>
            </p:nvSpPr>
            <p:spPr bwMode="auto">
              <a:xfrm>
                <a:off x="4007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1" name="Rectangle 79"/>
              <p:cNvSpPr>
                <a:spLocks noChangeArrowheads="1"/>
              </p:cNvSpPr>
              <p:nvPr/>
            </p:nvSpPr>
            <p:spPr bwMode="auto">
              <a:xfrm>
                <a:off x="3837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2" name="Rectangle 80"/>
              <p:cNvSpPr>
                <a:spLocks noChangeArrowheads="1"/>
              </p:cNvSpPr>
              <p:nvPr/>
            </p:nvSpPr>
            <p:spPr bwMode="auto">
              <a:xfrm>
                <a:off x="3780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3" name="Line 81"/>
              <p:cNvSpPr>
                <a:spLocks noChangeShapeType="1"/>
              </p:cNvSpPr>
              <p:nvPr/>
            </p:nvSpPr>
            <p:spPr bwMode="auto">
              <a:xfrm>
                <a:off x="3610" y="4041"/>
                <a:ext cx="680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4" name="Rectangle 82"/>
              <p:cNvSpPr>
                <a:spLocks noChangeArrowheads="1"/>
              </p:cNvSpPr>
              <p:nvPr/>
            </p:nvSpPr>
            <p:spPr bwMode="auto">
              <a:xfrm>
                <a:off x="3893" y="319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5" name="Rectangle 83"/>
              <p:cNvSpPr>
                <a:spLocks noChangeArrowheads="1"/>
              </p:cNvSpPr>
              <p:nvPr/>
            </p:nvSpPr>
            <p:spPr bwMode="auto">
              <a:xfrm>
                <a:off x="3780" y="3304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6" name="Rectangle 84"/>
              <p:cNvSpPr>
                <a:spLocks noChangeArrowheads="1"/>
              </p:cNvSpPr>
              <p:nvPr/>
            </p:nvSpPr>
            <p:spPr bwMode="auto">
              <a:xfrm>
                <a:off x="3893" y="3304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7" name="Rectangle 85"/>
              <p:cNvSpPr>
                <a:spLocks noChangeArrowheads="1"/>
              </p:cNvSpPr>
              <p:nvPr/>
            </p:nvSpPr>
            <p:spPr bwMode="auto">
              <a:xfrm>
                <a:off x="4007" y="3304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8" name="Rectangle 86"/>
              <p:cNvSpPr>
                <a:spLocks noChangeArrowheads="1"/>
              </p:cNvSpPr>
              <p:nvPr/>
            </p:nvSpPr>
            <p:spPr bwMode="auto">
              <a:xfrm>
                <a:off x="366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59" name="Rectangle 87"/>
              <p:cNvSpPr>
                <a:spLocks noChangeArrowheads="1"/>
              </p:cNvSpPr>
              <p:nvPr/>
            </p:nvSpPr>
            <p:spPr bwMode="auto">
              <a:xfrm>
                <a:off x="378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0" name="Rectangle 88"/>
              <p:cNvSpPr>
                <a:spLocks noChangeArrowheads="1"/>
              </p:cNvSpPr>
              <p:nvPr/>
            </p:nvSpPr>
            <p:spPr bwMode="auto">
              <a:xfrm>
                <a:off x="3893" y="3418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1" name="Rectangle 89"/>
              <p:cNvSpPr>
                <a:spLocks noChangeArrowheads="1"/>
              </p:cNvSpPr>
              <p:nvPr/>
            </p:nvSpPr>
            <p:spPr bwMode="auto">
              <a:xfrm>
                <a:off x="400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2" name="Rectangle 90"/>
              <p:cNvSpPr>
                <a:spLocks noChangeArrowheads="1"/>
              </p:cNvSpPr>
              <p:nvPr/>
            </p:nvSpPr>
            <p:spPr bwMode="auto">
              <a:xfrm>
                <a:off x="412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3" name="Line 91"/>
              <p:cNvSpPr>
                <a:spLocks noChangeShapeType="1"/>
              </p:cNvSpPr>
              <p:nvPr/>
            </p:nvSpPr>
            <p:spPr bwMode="auto">
              <a:xfrm flipV="1">
                <a:off x="3609" y="3133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4" name="Line 92"/>
              <p:cNvSpPr>
                <a:spLocks noChangeShapeType="1"/>
              </p:cNvSpPr>
              <p:nvPr/>
            </p:nvSpPr>
            <p:spPr bwMode="auto">
              <a:xfrm>
                <a:off x="3949" y="3133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5" name="Rectangle 93"/>
              <p:cNvSpPr>
                <a:spLocks noChangeArrowheads="1"/>
              </p:cNvSpPr>
              <p:nvPr/>
            </p:nvSpPr>
            <p:spPr bwMode="auto">
              <a:xfrm>
                <a:off x="4120" y="3531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6" name="Rectangle 94"/>
              <p:cNvSpPr>
                <a:spLocks noChangeArrowheads="1"/>
              </p:cNvSpPr>
              <p:nvPr/>
            </p:nvSpPr>
            <p:spPr bwMode="auto">
              <a:xfrm>
                <a:off x="4007" y="353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4367" name="Line 95"/>
              <p:cNvSpPr>
                <a:spLocks noChangeShapeType="1"/>
              </p:cNvSpPr>
              <p:nvPr/>
            </p:nvSpPr>
            <p:spPr bwMode="auto">
              <a:xfrm>
                <a:off x="3609" y="3474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4" name="群組 98"/>
            <p:cNvGrpSpPr/>
            <p:nvPr/>
          </p:nvGrpSpPr>
          <p:grpSpPr>
            <a:xfrm>
              <a:off x="1187624" y="2636912"/>
              <a:ext cx="1656184" cy="2304256"/>
              <a:chOff x="1187624" y="2636912"/>
              <a:chExt cx="1656184" cy="1584176"/>
            </a:xfrm>
          </p:grpSpPr>
          <p:sp>
            <p:nvSpPr>
              <p:cNvPr id="98" name="矩形 97"/>
              <p:cNvSpPr/>
              <p:nvPr/>
            </p:nvSpPr>
            <p:spPr>
              <a:xfrm>
                <a:off x="1187624" y="2636912"/>
                <a:ext cx="1656184" cy="158417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Rectangle 9"/>
              <p:cNvSpPr>
                <a:spLocks noChangeArrowheads="1"/>
              </p:cNvSpPr>
              <p:nvPr/>
            </p:nvSpPr>
            <p:spPr bwMode="auto">
              <a:xfrm>
                <a:off x="1403648" y="2780928"/>
                <a:ext cx="1224136" cy="598566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Uniforms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1403648" y="3501008"/>
                <a:ext cx="1224136" cy="621069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Textures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</p:grpSp>
        <p:sp>
          <p:nvSpPr>
            <p:cNvPr id="100" name="向下箭號 99"/>
            <p:cNvSpPr/>
            <p:nvPr/>
          </p:nvSpPr>
          <p:spPr>
            <a:xfrm rot="14385945">
              <a:off x="3075805" y="2629857"/>
              <a:ext cx="648072" cy="57606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向下箭號 100"/>
            <p:cNvSpPr/>
            <p:nvPr/>
          </p:nvSpPr>
          <p:spPr>
            <a:xfrm rot="18907411">
              <a:off x="3096639" y="4653829"/>
              <a:ext cx="648072" cy="57606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9" name="AutoShape 5"/>
          <p:cNvSpPr>
            <a:spLocks noChangeArrowheads="1"/>
          </p:cNvSpPr>
          <p:nvPr/>
        </p:nvSpPr>
        <p:spPr bwMode="auto">
          <a:xfrm>
            <a:off x="3923928" y="2204864"/>
            <a:ext cx="1103802" cy="745674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Vertex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 dirty="0" err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 dirty="0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102" name="AutoShape 5"/>
          <p:cNvSpPr>
            <a:spLocks noChangeArrowheads="1"/>
          </p:cNvSpPr>
          <p:nvPr/>
        </p:nvSpPr>
        <p:spPr bwMode="auto">
          <a:xfrm>
            <a:off x="3851920" y="2132856"/>
            <a:ext cx="1103802" cy="745674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 dirty="0">
                <a:solidFill>
                  <a:schemeClr val="bg1"/>
                </a:solidFill>
                <a:latin typeface="Arial Narrow" pitchFamily="34" charset="0"/>
              </a:rPr>
              <a:t>Vertex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 dirty="0" err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 dirty="0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103" name="AutoShape 6"/>
          <p:cNvSpPr>
            <a:spLocks noChangeArrowheads="1"/>
          </p:cNvSpPr>
          <p:nvPr/>
        </p:nvSpPr>
        <p:spPr bwMode="auto">
          <a:xfrm>
            <a:off x="3923928" y="4843566"/>
            <a:ext cx="1103802" cy="745674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Fragment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  <p:sp>
        <p:nvSpPr>
          <p:cNvPr id="104" name="AutoShape 6"/>
          <p:cNvSpPr>
            <a:spLocks noChangeArrowheads="1"/>
          </p:cNvSpPr>
          <p:nvPr/>
        </p:nvSpPr>
        <p:spPr bwMode="auto">
          <a:xfrm>
            <a:off x="3851920" y="4797152"/>
            <a:ext cx="1103802" cy="745674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Fragment</a:t>
            </a:r>
          </a:p>
          <a:p>
            <a:pPr algn="ctr" eaLnBrk="0" hangingPunct="0">
              <a:lnSpc>
                <a:spcPct val="70000"/>
              </a:lnSpc>
            </a:pPr>
            <a:r>
              <a:rPr lang="en-GB" sz="1400" b="1">
                <a:solidFill>
                  <a:schemeClr val="bg1"/>
                </a:solidFill>
                <a:latin typeface="Arial Narrow" pitchFamily="34" charset="0"/>
              </a:rPr>
              <a:t>Shader</a:t>
            </a:r>
            <a:endParaRPr lang="en-US" altLang="zh-TW" sz="1400" b="1">
              <a:solidFill>
                <a:schemeClr val="bg1"/>
              </a:solidFill>
              <a:latin typeface="Arial Narrow" pitchFamily="34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to GPGPU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GPGPU</a:t>
            </a:r>
            <a:r>
              <a:rPr lang="en-US" altLang="zh-TW" dirty="0" smtClean="0"/>
              <a:t>: </a:t>
            </a:r>
            <a:r>
              <a:rPr lang="en-US" altLang="zh-TW" b="1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eneral-</a:t>
            </a:r>
            <a:r>
              <a:rPr lang="en-US" altLang="zh-TW" b="1" dirty="0" smtClean="0">
                <a:solidFill>
                  <a:srgbClr val="FF0000"/>
                </a:solidFill>
              </a:rPr>
              <a:t>P</a:t>
            </a:r>
            <a:r>
              <a:rPr lang="en-US" altLang="zh-TW" dirty="0" smtClean="0">
                <a:solidFill>
                  <a:srgbClr val="FF0000"/>
                </a:solidFill>
              </a:rPr>
              <a:t>urpose</a:t>
            </a:r>
            <a:r>
              <a:rPr lang="en-US" altLang="zh-TW" dirty="0" smtClean="0"/>
              <a:t> </a:t>
            </a:r>
            <a:r>
              <a:rPr lang="en-US" altLang="zh-TW" b="1" dirty="0" smtClean="0">
                <a:solidFill>
                  <a:srgbClr val="00B050"/>
                </a:solidFill>
              </a:rPr>
              <a:t>G</a:t>
            </a:r>
            <a:r>
              <a:rPr lang="en-US" altLang="zh-TW" dirty="0" smtClean="0">
                <a:solidFill>
                  <a:srgbClr val="00B050"/>
                </a:solidFill>
              </a:rPr>
              <a:t>raphics </a:t>
            </a:r>
            <a:r>
              <a:rPr lang="en-US" altLang="zh-TW" b="1" dirty="0" smtClean="0">
                <a:solidFill>
                  <a:srgbClr val="00B050"/>
                </a:solidFill>
              </a:rPr>
              <a:t>P</a:t>
            </a:r>
            <a:r>
              <a:rPr lang="en-US" altLang="zh-TW" dirty="0" smtClean="0">
                <a:solidFill>
                  <a:srgbClr val="00B050"/>
                </a:solidFill>
              </a:rPr>
              <a:t>rocessing </a:t>
            </a:r>
            <a:r>
              <a:rPr lang="en-US" altLang="zh-TW" dirty="0" smtClean="0"/>
              <a:t>Unit</a:t>
            </a:r>
          </a:p>
          <a:p>
            <a:pPr lvl="1"/>
            <a:r>
              <a:rPr lang="en-US" altLang="zh-TW" dirty="0" smtClean="0"/>
              <a:t>There is a GPU, don’t let it idle ! (better than none)</a:t>
            </a:r>
          </a:p>
          <a:p>
            <a:pPr lvl="1"/>
            <a:r>
              <a:rPr lang="en-US" altLang="zh-TW" dirty="0" smtClean="0"/>
              <a:t>Will a program run faster with GPU than CPU ?</a:t>
            </a:r>
          </a:p>
          <a:p>
            <a:pPr lvl="2"/>
            <a:r>
              <a:rPr lang="en-US" altLang="zh-TW" dirty="0" smtClean="0"/>
              <a:t>It depends. But note that we used to write programs for CPUs, not GPUs.</a:t>
            </a:r>
          </a:p>
          <a:p>
            <a:pPr lvl="2"/>
            <a:r>
              <a:rPr lang="en-US" altLang="zh-TW" dirty="0" smtClean="0"/>
              <a:t>If you care about scalability…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GPGPU with GLSL: </a:t>
            </a:r>
            <a:br>
              <a:rPr lang="en-US" altLang="zh-TW" dirty="0" smtClean="0"/>
            </a:br>
            <a:r>
              <a:rPr lang="en-US" altLang="zh-TW" dirty="0" smtClean="0"/>
              <a:t>Matrix Addition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39553" y="1628801"/>
          <a:ext cx="1872207" cy="151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069"/>
                <a:gridCol w="624069"/>
                <a:gridCol w="624069"/>
              </a:tblGrid>
              <a:tr h="504056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131840" y="1628799"/>
          <a:ext cx="1728192" cy="1584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580112" y="1628799"/>
          <a:ext cx="1728192" cy="1584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627784" y="2204865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076056" y="2204865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=</a:t>
            </a:r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6140980" y="3212977"/>
            <a:ext cx="4623708" cy="3600400"/>
            <a:chOff x="1772901" y="1546549"/>
            <a:chExt cx="5535636" cy="5122813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3889998" y="1546549"/>
              <a:ext cx="3418539" cy="5122813"/>
              <a:chOff x="2185" y="1092"/>
              <a:chExt cx="2106" cy="3119"/>
            </a:xfrm>
          </p:grpSpPr>
          <p:sp>
            <p:nvSpPr>
              <p:cNvPr id="17" name="AutoShape 5"/>
              <p:cNvSpPr>
                <a:spLocks noChangeArrowheads="1"/>
              </p:cNvSpPr>
              <p:nvPr/>
            </p:nvSpPr>
            <p:spPr bwMode="auto">
              <a:xfrm>
                <a:off x="2249" y="1545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>
                    <a:solidFill>
                      <a:schemeClr val="bg1"/>
                    </a:solidFill>
                    <a:latin typeface="Arial Narrow" pitchFamily="34" charset="0"/>
                  </a:rPr>
                  <a:t>Vertex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err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 dirty="0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>
                <a:off x="2249" y="3133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rgbClr val="FF66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Fragment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Shader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2249" y="2112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Primitive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Assembly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&amp; Rasterize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20" name="AutoShape 8"/>
              <p:cNvSpPr>
                <a:spLocks noChangeArrowheads="1"/>
              </p:cNvSpPr>
              <p:nvPr/>
            </p:nvSpPr>
            <p:spPr bwMode="auto">
              <a:xfrm>
                <a:off x="2249" y="3700"/>
                <a:ext cx="680" cy="45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Per-Sample</a:t>
                </a:r>
              </a:p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>
                    <a:solidFill>
                      <a:schemeClr val="bg1"/>
                    </a:solidFill>
                    <a:latin typeface="Arial Narrow" pitchFamily="34" charset="0"/>
                  </a:rPr>
                  <a:t>Operations</a:t>
                </a:r>
                <a:endParaRPr lang="en-US" altLang="zh-TW" sz="1400" b="1">
                  <a:solidFill>
                    <a:schemeClr val="bg1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2201" y="1092"/>
                <a:ext cx="794" cy="341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Attributes</a:t>
                </a:r>
                <a:endParaRPr lang="en-GB" sz="1400" b="1" dirty="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2" name="Rectangle 11"/>
              <p:cNvSpPr>
                <a:spLocks noChangeArrowheads="1"/>
              </p:cNvSpPr>
              <p:nvPr/>
            </p:nvSpPr>
            <p:spPr bwMode="auto">
              <a:xfrm>
                <a:off x="2185" y="2679"/>
                <a:ext cx="794" cy="340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err="1" smtClean="0">
                    <a:solidFill>
                      <a:srgbClr val="000000"/>
                    </a:solidFill>
                    <a:latin typeface="Arial Narrow" pitchFamily="34" charset="0"/>
                  </a:rPr>
                  <a:t>Varyings</a:t>
                </a:r>
                <a:endParaRPr lang="en-GB" sz="1400" b="1" dirty="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3" name="AutoShape 13"/>
              <p:cNvSpPr>
                <a:spLocks noChangeArrowheads="1"/>
              </p:cNvSpPr>
              <p:nvPr/>
            </p:nvSpPr>
            <p:spPr bwMode="auto">
              <a:xfrm>
                <a:off x="2476" y="1432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4" name="AutoShape 14"/>
              <p:cNvSpPr>
                <a:spLocks noChangeArrowheads="1"/>
              </p:cNvSpPr>
              <p:nvPr/>
            </p:nvSpPr>
            <p:spPr bwMode="auto">
              <a:xfrm>
                <a:off x="2476" y="1999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5" name="AutoShape 15"/>
              <p:cNvSpPr>
                <a:spLocks noChangeArrowheads="1"/>
              </p:cNvSpPr>
              <p:nvPr/>
            </p:nvSpPr>
            <p:spPr bwMode="auto">
              <a:xfrm>
                <a:off x="2476" y="2566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6" name="AutoShape 16"/>
              <p:cNvSpPr>
                <a:spLocks noChangeArrowheads="1"/>
              </p:cNvSpPr>
              <p:nvPr/>
            </p:nvSpPr>
            <p:spPr bwMode="auto">
              <a:xfrm>
                <a:off x="2476" y="3020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7" name="AutoShape 17"/>
              <p:cNvSpPr>
                <a:spLocks noChangeArrowheads="1"/>
              </p:cNvSpPr>
              <p:nvPr/>
            </p:nvSpPr>
            <p:spPr bwMode="auto">
              <a:xfrm>
                <a:off x="2476" y="3587"/>
                <a:ext cx="227" cy="11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808080"/>
              </a:solidFill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8" name="Line 20"/>
              <p:cNvSpPr>
                <a:spLocks noChangeShapeType="1"/>
              </p:cNvSpPr>
              <p:nvPr/>
            </p:nvSpPr>
            <p:spPr bwMode="auto">
              <a:xfrm flipV="1">
                <a:off x="3553" y="160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29" name="Line 21"/>
              <p:cNvSpPr>
                <a:spLocks noChangeShapeType="1"/>
              </p:cNvSpPr>
              <p:nvPr/>
            </p:nvSpPr>
            <p:spPr bwMode="auto">
              <a:xfrm>
                <a:off x="3893" y="160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>
                <a:off x="3553" y="194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1" name="Oval 23"/>
              <p:cNvSpPr>
                <a:spLocks noChangeArrowheads="1"/>
              </p:cNvSpPr>
              <p:nvPr/>
            </p:nvSpPr>
            <p:spPr bwMode="auto">
              <a:xfrm>
                <a:off x="3837" y="1546"/>
                <a:ext cx="113" cy="113"/>
              </a:xfrm>
              <a:prstGeom prst="ellipse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2" name="Oval 24"/>
              <p:cNvSpPr>
                <a:spLocks noChangeArrowheads="1"/>
              </p:cNvSpPr>
              <p:nvPr/>
            </p:nvSpPr>
            <p:spPr bwMode="auto">
              <a:xfrm>
                <a:off x="3496" y="1886"/>
                <a:ext cx="113" cy="113"/>
              </a:xfrm>
              <a:prstGeom prst="ellipse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3" name="Oval 25"/>
              <p:cNvSpPr>
                <a:spLocks noChangeArrowheads="1"/>
              </p:cNvSpPr>
              <p:nvPr/>
            </p:nvSpPr>
            <p:spPr bwMode="auto">
              <a:xfrm>
                <a:off x="4177" y="2056"/>
                <a:ext cx="113" cy="113"/>
              </a:xfrm>
              <a:prstGeom prst="ellipse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4" name="Rectangle 26"/>
              <p:cNvSpPr>
                <a:spLocks noChangeArrowheads="1"/>
              </p:cNvSpPr>
              <p:nvPr/>
            </p:nvSpPr>
            <p:spPr bwMode="auto">
              <a:xfrm>
                <a:off x="3893" y="268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5" name="Line 27"/>
              <p:cNvSpPr>
                <a:spLocks noChangeShapeType="1"/>
              </p:cNvSpPr>
              <p:nvPr/>
            </p:nvSpPr>
            <p:spPr bwMode="auto">
              <a:xfrm flipV="1">
                <a:off x="3610" y="3700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383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3894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8" name="Rectangle 30"/>
              <p:cNvSpPr>
                <a:spLocks noChangeArrowheads="1"/>
              </p:cNvSpPr>
              <p:nvPr/>
            </p:nvSpPr>
            <p:spPr bwMode="auto">
              <a:xfrm>
                <a:off x="3951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9" name="Rectangle 31"/>
              <p:cNvSpPr>
                <a:spLocks noChangeArrowheads="1"/>
              </p:cNvSpPr>
              <p:nvPr/>
            </p:nvSpPr>
            <p:spPr bwMode="auto">
              <a:xfrm>
                <a:off x="4008" y="381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0" name="Rectangle 32"/>
              <p:cNvSpPr>
                <a:spLocks noChangeArrowheads="1"/>
              </p:cNvSpPr>
              <p:nvPr/>
            </p:nvSpPr>
            <p:spPr bwMode="auto">
              <a:xfrm>
                <a:off x="3894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1" name="Rectangle 33"/>
              <p:cNvSpPr>
                <a:spLocks noChangeArrowheads="1"/>
              </p:cNvSpPr>
              <p:nvPr/>
            </p:nvSpPr>
            <p:spPr bwMode="auto">
              <a:xfrm>
                <a:off x="3951" y="375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2" name="Rectangle 34"/>
              <p:cNvSpPr>
                <a:spLocks noChangeArrowheads="1"/>
              </p:cNvSpPr>
              <p:nvPr/>
            </p:nvSpPr>
            <p:spPr bwMode="auto">
              <a:xfrm>
                <a:off x="378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3" name="Rectangle 35"/>
              <p:cNvSpPr>
                <a:spLocks noChangeArrowheads="1"/>
              </p:cNvSpPr>
              <p:nvPr/>
            </p:nvSpPr>
            <p:spPr bwMode="auto">
              <a:xfrm>
                <a:off x="372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4" name="Rectangle 36"/>
              <p:cNvSpPr>
                <a:spLocks noChangeArrowheads="1"/>
              </p:cNvSpPr>
              <p:nvPr/>
            </p:nvSpPr>
            <p:spPr bwMode="auto">
              <a:xfrm>
                <a:off x="366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5" name="Rectangle 37"/>
              <p:cNvSpPr>
                <a:spLocks noChangeArrowheads="1"/>
              </p:cNvSpPr>
              <p:nvPr/>
            </p:nvSpPr>
            <p:spPr bwMode="auto">
              <a:xfrm>
                <a:off x="372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6" name="Rectangle 38"/>
              <p:cNvSpPr>
                <a:spLocks noChangeArrowheads="1"/>
              </p:cNvSpPr>
              <p:nvPr/>
            </p:nvSpPr>
            <p:spPr bwMode="auto">
              <a:xfrm>
                <a:off x="378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7" name="Rectangle 39"/>
              <p:cNvSpPr>
                <a:spLocks noChangeArrowheads="1"/>
              </p:cNvSpPr>
              <p:nvPr/>
            </p:nvSpPr>
            <p:spPr bwMode="auto">
              <a:xfrm>
                <a:off x="378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8" name="Rectangle 40"/>
              <p:cNvSpPr>
                <a:spLocks noChangeArrowheads="1"/>
              </p:cNvSpPr>
              <p:nvPr/>
            </p:nvSpPr>
            <p:spPr bwMode="auto">
              <a:xfrm>
                <a:off x="383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9" name="Rectangle 41"/>
              <p:cNvSpPr>
                <a:spLocks noChangeArrowheads="1"/>
              </p:cNvSpPr>
              <p:nvPr/>
            </p:nvSpPr>
            <p:spPr bwMode="auto">
              <a:xfrm>
                <a:off x="383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0" name="Rectangle 42"/>
              <p:cNvSpPr>
                <a:spLocks noChangeArrowheads="1"/>
              </p:cNvSpPr>
              <p:nvPr/>
            </p:nvSpPr>
            <p:spPr bwMode="auto">
              <a:xfrm>
                <a:off x="383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1" name="Rectangle 43"/>
              <p:cNvSpPr>
                <a:spLocks noChangeArrowheads="1"/>
              </p:cNvSpPr>
              <p:nvPr/>
            </p:nvSpPr>
            <p:spPr bwMode="auto">
              <a:xfrm>
                <a:off x="3894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2" name="Rectangle 44"/>
              <p:cNvSpPr>
                <a:spLocks noChangeArrowheads="1"/>
              </p:cNvSpPr>
              <p:nvPr/>
            </p:nvSpPr>
            <p:spPr bwMode="auto">
              <a:xfrm>
                <a:off x="389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3" name="Rectangle 45"/>
              <p:cNvSpPr>
                <a:spLocks noChangeArrowheads="1"/>
              </p:cNvSpPr>
              <p:nvPr/>
            </p:nvSpPr>
            <p:spPr bwMode="auto">
              <a:xfrm>
                <a:off x="389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4" name="Rectangle 46"/>
              <p:cNvSpPr>
                <a:spLocks noChangeArrowheads="1"/>
              </p:cNvSpPr>
              <p:nvPr/>
            </p:nvSpPr>
            <p:spPr bwMode="auto">
              <a:xfrm>
                <a:off x="3951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5" name="Rectangle 47"/>
              <p:cNvSpPr>
                <a:spLocks noChangeArrowheads="1"/>
              </p:cNvSpPr>
              <p:nvPr/>
            </p:nvSpPr>
            <p:spPr bwMode="auto">
              <a:xfrm>
                <a:off x="3951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6" name="Rectangle 48"/>
              <p:cNvSpPr>
                <a:spLocks noChangeArrowheads="1"/>
              </p:cNvSpPr>
              <p:nvPr/>
            </p:nvSpPr>
            <p:spPr bwMode="auto">
              <a:xfrm>
                <a:off x="395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7" name="Rectangle 49"/>
              <p:cNvSpPr>
                <a:spLocks noChangeArrowheads="1"/>
              </p:cNvSpPr>
              <p:nvPr/>
            </p:nvSpPr>
            <p:spPr bwMode="auto">
              <a:xfrm>
                <a:off x="4008" y="387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8" name="Rectangle 50"/>
              <p:cNvSpPr>
                <a:spLocks noChangeArrowheads="1"/>
              </p:cNvSpPr>
              <p:nvPr/>
            </p:nvSpPr>
            <p:spPr bwMode="auto">
              <a:xfrm>
                <a:off x="4008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59" name="Rectangle 51"/>
              <p:cNvSpPr>
                <a:spLocks noChangeArrowheads="1"/>
              </p:cNvSpPr>
              <p:nvPr/>
            </p:nvSpPr>
            <p:spPr bwMode="auto">
              <a:xfrm>
                <a:off x="4008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0" name="Rectangle 52"/>
              <p:cNvSpPr>
                <a:spLocks noChangeArrowheads="1"/>
              </p:cNvSpPr>
              <p:nvPr/>
            </p:nvSpPr>
            <p:spPr bwMode="auto">
              <a:xfrm>
                <a:off x="4064" y="392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1" name="Rectangle 53"/>
              <p:cNvSpPr>
                <a:spLocks noChangeArrowheads="1"/>
              </p:cNvSpPr>
              <p:nvPr/>
            </p:nvSpPr>
            <p:spPr bwMode="auto">
              <a:xfrm>
                <a:off x="4064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2" name="Rectangle 54"/>
              <p:cNvSpPr>
                <a:spLocks noChangeArrowheads="1"/>
              </p:cNvSpPr>
              <p:nvPr/>
            </p:nvSpPr>
            <p:spPr bwMode="auto">
              <a:xfrm>
                <a:off x="4064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3" name="Rectangle 55"/>
              <p:cNvSpPr>
                <a:spLocks noChangeArrowheads="1"/>
              </p:cNvSpPr>
              <p:nvPr/>
            </p:nvSpPr>
            <p:spPr bwMode="auto">
              <a:xfrm>
                <a:off x="4121" y="3985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4" name="Rectangle 56"/>
              <p:cNvSpPr>
                <a:spLocks noChangeArrowheads="1"/>
              </p:cNvSpPr>
              <p:nvPr/>
            </p:nvSpPr>
            <p:spPr bwMode="auto">
              <a:xfrm>
                <a:off x="4121" y="4042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5" name="Rectangle 57"/>
              <p:cNvSpPr>
                <a:spLocks noChangeArrowheads="1"/>
              </p:cNvSpPr>
              <p:nvPr/>
            </p:nvSpPr>
            <p:spPr bwMode="auto">
              <a:xfrm>
                <a:off x="4008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6" name="Rectangle 58"/>
              <p:cNvSpPr>
                <a:spLocks noChangeArrowheads="1"/>
              </p:cNvSpPr>
              <p:nvPr/>
            </p:nvSpPr>
            <p:spPr bwMode="auto">
              <a:xfrm>
                <a:off x="3951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7" name="Rectangle 59"/>
              <p:cNvSpPr>
                <a:spLocks noChangeArrowheads="1"/>
              </p:cNvSpPr>
              <p:nvPr/>
            </p:nvSpPr>
            <p:spPr bwMode="auto">
              <a:xfrm>
                <a:off x="3894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8" name="Rectangle 60"/>
              <p:cNvSpPr>
                <a:spLocks noChangeArrowheads="1"/>
              </p:cNvSpPr>
              <p:nvPr/>
            </p:nvSpPr>
            <p:spPr bwMode="auto">
              <a:xfrm>
                <a:off x="4178" y="4098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69" name="Rectangle 61"/>
              <p:cNvSpPr>
                <a:spLocks noChangeArrowheads="1"/>
              </p:cNvSpPr>
              <p:nvPr/>
            </p:nvSpPr>
            <p:spPr bwMode="auto">
              <a:xfrm>
                <a:off x="4120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0" name="Line 62"/>
              <p:cNvSpPr>
                <a:spLocks noChangeShapeType="1"/>
              </p:cNvSpPr>
              <p:nvPr/>
            </p:nvSpPr>
            <p:spPr bwMode="auto">
              <a:xfrm>
                <a:off x="3950" y="3700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1" name="Rectangle 63"/>
              <p:cNvSpPr>
                <a:spLocks noChangeArrowheads="1"/>
              </p:cNvSpPr>
              <p:nvPr/>
            </p:nvSpPr>
            <p:spPr bwMode="auto">
              <a:xfrm>
                <a:off x="3780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2" name="Rectangle 64"/>
              <p:cNvSpPr>
                <a:spLocks noChangeArrowheads="1"/>
              </p:cNvSpPr>
              <p:nvPr/>
            </p:nvSpPr>
            <p:spPr bwMode="auto">
              <a:xfrm>
                <a:off x="3893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3" name="Rectangle 65"/>
              <p:cNvSpPr>
                <a:spLocks noChangeArrowheads="1"/>
              </p:cNvSpPr>
              <p:nvPr/>
            </p:nvSpPr>
            <p:spPr bwMode="auto">
              <a:xfrm>
                <a:off x="4007" y="2793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4" name="Rectangle 66"/>
              <p:cNvSpPr>
                <a:spLocks noChangeArrowheads="1"/>
              </p:cNvSpPr>
              <p:nvPr/>
            </p:nvSpPr>
            <p:spPr bwMode="auto">
              <a:xfrm>
                <a:off x="366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5" name="Rectangle 67"/>
              <p:cNvSpPr>
                <a:spLocks noChangeArrowheads="1"/>
              </p:cNvSpPr>
              <p:nvPr/>
            </p:nvSpPr>
            <p:spPr bwMode="auto">
              <a:xfrm>
                <a:off x="378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6" name="Rectangle 68"/>
              <p:cNvSpPr>
                <a:spLocks noChangeArrowheads="1"/>
              </p:cNvSpPr>
              <p:nvPr/>
            </p:nvSpPr>
            <p:spPr bwMode="auto">
              <a:xfrm>
                <a:off x="3893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7" name="Rectangle 69"/>
              <p:cNvSpPr>
                <a:spLocks noChangeArrowheads="1"/>
              </p:cNvSpPr>
              <p:nvPr/>
            </p:nvSpPr>
            <p:spPr bwMode="auto">
              <a:xfrm>
                <a:off x="4007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8" name="Rectangle 70"/>
              <p:cNvSpPr>
                <a:spLocks noChangeArrowheads="1"/>
              </p:cNvSpPr>
              <p:nvPr/>
            </p:nvSpPr>
            <p:spPr bwMode="auto">
              <a:xfrm>
                <a:off x="4120" y="2907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9" name="Line 71"/>
              <p:cNvSpPr>
                <a:spLocks noChangeShapeType="1"/>
              </p:cNvSpPr>
              <p:nvPr/>
            </p:nvSpPr>
            <p:spPr bwMode="auto">
              <a:xfrm flipV="1">
                <a:off x="3609" y="2622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0" name="Line 72"/>
              <p:cNvSpPr>
                <a:spLocks noChangeShapeType="1"/>
              </p:cNvSpPr>
              <p:nvPr/>
            </p:nvSpPr>
            <p:spPr bwMode="auto">
              <a:xfrm>
                <a:off x="3949" y="2622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1" name="Rectangle 73"/>
              <p:cNvSpPr>
                <a:spLocks noChangeArrowheads="1"/>
              </p:cNvSpPr>
              <p:nvPr/>
            </p:nvSpPr>
            <p:spPr bwMode="auto">
              <a:xfrm>
                <a:off x="4120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2" name="Rectangle 74"/>
              <p:cNvSpPr>
                <a:spLocks noChangeArrowheads="1"/>
              </p:cNvSpPr>
              <p:nvPr/>
            </p:nvSpPr>
            <p:spPr bwMode="auto">
              <a:xfrm>
                <a:off x="4007" y="3020"/>
                <a:ext cx="113" cy="113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3" name="Line 75"/>
              <p:cNvSpPr>
                <a:spLocks noChangeShapeType="1"/>
              </p:cNvSpPr>
              <p:nvPr/>
            </p:nvSpPr>
            <p:spPr bwMode="auto">
              <a:xfrm>
                <a:off x="3609" y="2963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4" name="Rectangle 76"/>
              <p:cNvSpPr>
                <a:spLocks noChangeArrowheads="1"/>
              </p:cNvSpPr>
              <p:nvPr/>
            </p:nvSpPr>
            <p:spPr bwMode="auto">
              <a:xfrm>
                <a:off x="4177" y="4154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5" name="Rectangle 77"/>
              <p:cNvSpPr>
                <a:spLocks noChangeArrowheads="1"/>
              </p:cNvSpPr>
              <p:nvPr/>
            </p:nvSpPr>
            <p:spPr bwMode="auto">
              <a:xfrm>
                <a:off x="4063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6" name="Rectangle 78"/>
              <p:cNvSpPr>
                <a:spLocks noChangeArrowheads="1"/>
              </p:cNvSpPr>
              <p:nvPr/>
            </p:nvSpPr>
            <p:spPr bwMode="auto">
              <a:xfrm>
                <a:off x="4007" y="4097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7" name="Rectangle 79"/>
              <p:cNvSpPr>
                <a:spLocks noChangeArrowheads="1"/>
              </p:cNvSpPr>
              <p:nvPr/>
            </p:nvSpPr>
            <p:spPr bwMode="auto">
              <a:xfrm>
                <a:off x="3837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8" name="Rectangle 80"/>
              <p:cNvSpPr>
                <a:spLocks noChangeArrowheads="1"/>
              </p:cNvSpPr>
              <p:nvPr/>
            </p:nvSpPr>
            <p:spPr bwMode="auto">
              <a:xfrm>
                <a:off x="3780" y="4041"/>
                <a:ext cx="56" cy="57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89" name="Line 81"/>
              <p:cNvSpPr>
                <a:spLocks noChangeShapeType="1"/>
              </p:cNvSpPr>
              <p:nvPr/>
            </p:nvSpPr>
            <p:spPr bwMode="auto">
              <a:xfrm>
                <a:off x="3610" y="4041"/>
                <a:ext cx="680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0" name="Rectangle 82"/>
              <p:cNvSpPr>
                <a:spLocks noChangeArrowheads="1"/>
              </p:cNvSpPr>
              <p:nvPr/>
            </p:nvSpPr>
            <p:spPr bwMode="auto">
              <a:xfrm>
                <a:off x="3893" y="319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1" name="Rectangle 83"/>
              <p:cNvSpPr>
                <a:spLocks noChangeArrowheads="1"/>
              </p:cNvSpPr>
              <p:nvPr/>
            </p:nvSpPr>
            <p:spPr bwMode="auto">
              <a:xfrm>
                <a:off x="3780" y="3304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2" name="Rectangle 84"/>
              <p:cNvSpPr>
                <a:spLocks noChangeArrowheads="1"/>
              </p:cNvSpPr>
              <p:nvPr/>
            </p:nvSpPr>
            <p:spPr bwMode="auto">
              <a:xfrm>
                <a:off x="3893" y="3304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3" name="Rectangle 85"/>
              <p:cNvSpPr>
                <a:spLocks noChangeArrowheads="1"/>
              </p:cNvSpPr>
              <p:nvPr/>
            </p:nvSpPr>
            <p:spPr bwMode="auto">
              <a:xfrm>
                <a:off x="4007" y="3304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4" name="Rectangle 86"/>
              <p:cNvSpPr>
                <a:spLocks noChangeArrowheads="1"/>
              </p:cNvSpPr>
              <p:nvPr/>
            </p:nvSpPr>
            <p:spPr bwMode="auto">
              <a:xfrm>
                <a:off x="366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5" name="Rectangle 87"/>
              <p:cNvSpPr>
                <a:spLocks noChangeArrowheads="1"/>
              </p:cNvSpPr>
              <p:nvPr/>
            </p:nvSpPr>
            <p:spPr bwMode="auto">
              <a:xfrm>
                <a:off x="378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6" name="Rectangle 88"/>
              <p:cNvSpPr>
                <a:spLocks noChangeArrowheads="1"/>
              </p:cNvSpPr>
              <p:nvPr/>
            </p:nvSpPr>
            <p:spPr bwMode="auto">
              <a:xfrm>
                <a:off x="3893" y="3418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7" name="Rectangle 89"/>
              <p:cNvSpPr>
                <a:spLocks noChangeArrowheads="1"/>
              </p:cNvSpPr>
              <p:nvPr/>
            </p:nvSpPr>
            <p:spPr bwMode="auto">
              <a:xfrm>
                <a:off x="4007" y="3418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8" name="Rectangle 90"/>
              <p:cNvSpPr>
                <a:spLocks noChangeArrowheads="1"/>
              </p:cNvSpPr>
              <p:nvPr/>
            </p:nvSpPr>
            <p:spPr bwMode="auto">
              <a:xfrm>
                <a:off x="4120" y="3418"/>
                <a:ext cx="113" cy="113"/>
              </a:xfrm>
              <a:prstGeom prst="rect">
                <a:avLst/>
              </a:prstGeom>
              <a:solidFill>
                <a:srgbClr val="0000FF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99" name="Line 91"/>
              <p:cNvSpPr>
                <a:spLocks noChangeShapeType="1"/>
              </p:cNvSpPr>
              <p:nvPr/>
            </p:nvSpPr>
            <p:spPr bwMode="auto">
              <a:xfrm flipV="1">
                <a:off x="3609" y="3133"/>
                <a:ext cx="340" cy="3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00" name="Line 92"/>
              <p:cNvSpPr>
                <a:spLocks noChangeShapeType="1"/>
              </p:cNvSpPr>
              <p:nvPr/>
            </p:nvSpPr>
            <p:spPr bwMode="auto">
              <a:xfrm>
                <a:off x="3949" y="3133"/>
                <a:ext cx="341" cy="5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01" name="Rectangle 93"/>
              <p:cNvSpPr>
                <a:spLocks noChangeArrowheads="1"/>
              </p:cNvSpPr>
              <p:nvPr/>
            </p:nvSpPr>
            <p:spPr bwMode="auto">
              <a:xfrm>
                <a:off x="4120" y="3531"/>
                <a:ext cx="113" cy="113"/>
              </a:xfrm>
              <a:prstGeom prst="rect">
                <a:avLst/>
              </a:prstGeom>
              <a:solidFill>
                <a:srgbClr val="00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02" name="Rectangle 94"/>
              <p:cNvSpPr>
                <a:spLocks noChangeArrowheads="1"/>
              </p:cNvSpPr>
              <p:nvPr/>
            </p:nvSpPr>
            <p:spPr bwMode="auto">
              <a:xfrm>
                <a:off x="4007" y="3531"/>
                <a:ext cx="113" cy="113"/>
              </a:xfrm>
              <a:prstGeom prst="rect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03" name="Line 95"/>
              <p:cNvSpPr>
                <a:spLocks noChangeShapeType="1"/>
              </p:cNvSpPr>
              <p:nvPr/>
            </p:nvSpPr>
            <p:spPr bwMode="auto">
              <a:xfrm>
                <a:off x="3609" y="3474"/>
                <a:ext cx="681" cy="1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11" name="群組 98"/>
            <p:cNvGrpSpPr/>
            <p:nvPr/>
          </p:nvGrpSpPr>
          <p:grpSpPr>
            <a:xfrm>
              <a:off x="1772901" y="2636913"/>
              <a:ext cx="1656184" cy="2304256"/>
              <a:chOff x="1772901" y="2636913"/>
              <a:chExt cx="1656184" cy="1584176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772901" y="2636913"/>
                <a:ext cx="1656184" cy="158417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2032528" y="2780929"/>
                <a:ext cx="1224137" cy="598566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Uniforms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2032528" y="3501009"/>
                <a:ext cx="1224136" cy="621069"/>
              </a:xfrm>
              <a:prstGeom prst="rect">
                <a:avLst/>
              </a:prstGeom>
              <a:solidFill>
                <a:srgbClr val="FFFF66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lnSpc>
                    <a:spcPct val="70000"/>
                  </a:lnSpc>
                </a:pPr>
                <a:r>
                  <a:rPr lang="en-GB" sz="1400" b="1" dirty="0" smtClean="0">
                    <a:solidFill>
                      <a:srgbClr val="000000"/>
                    </a:solidFill>
                    <a:latin typeface="Arial Narrow" pitchFamily="34" charset="0"/>
                  </a:rPr>
                  <a:t>Textures</a:t>
                </a:r>
                <a:endParaRPr lang="en-US" altLang="zh-TW" sz="1400" b="1" dirty="0">
                  <a:solidFill>
                    <a:srgbClr val="000000"/>
                  </a:solidFill>
                  <a:latin typeface="Arial Narrow" pitchFamily="34" charset="0"/>
                  <a:ea typeface="新細明體" charset="-120"/>
                </a:endParaRPr>
              </a:p>
            </p:txBody>
          </p:sp>
        </p:grpSp>
        <p:sp>
          <p:nvSpPr>
            <p:cNvPr id="12" name="向下箭號 11"/>
            <p:cNvSpPr/>
            <p:nvPr/>
          </p:nvSpPr>
          <p:spPr>
            <a:xfrm rot="14385945">
              <a:off x="3318773" y="2629857"/>
              <a:ext cx="648072" cy="57606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向下箭號 12"/>
            <p:cNvSpPr/>
            <p:nvPr/>
          </p:nvSpPr>
          <p:spPr>
            <a:xfrm rot="18907411">
              <a:off x="3307893" y="4653830"/>
              <a:ext cx="648072" cy="57606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4" name="矩形 103"/>
          <p:cNvSpPr/>
          <p:nvPr/>
        </p:nvSpPr>
        <p:spPr>
          <a:xfrm>
            <a:off x="755576" y="3212976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Texture0</a:t>
            </a:r>
            <a:endParaRPr lang="zh-TW" altLang="en-US" dirty="0"/>
          </a:p>
        </p:txBody>
      </p:sp>
      <p:sp>
        <p:nvSpPr>
          <p:cNvPr id="105" name="矩形 104"/>
          <p:cNvSpPr/>
          <p:nvPr/>
        </p:nvSpPr>
        <p:spPr>
          <a:xfrm>
            <a:off x="3347864" y="3284984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Texture1</a:t>
            </a:r>
            <a:endParaRPr lang="zh-TW" altLang="en-US" dirty="0"/>
          </a:p>
        </p:txBody>
      </p:sp>
      <p:grpSp>
        <p:nvGrpSpPr>
          <p:cNvPr id="108" name="群組 107"/>
          <p:cNvGrpSpPr/>
          <p:nvPr/>
        </p:nvGrpSpPr>
        <p:grpSpPr>
          <a:xfrm>
            <a:off x="827584" y="3933056"/>
            <a:ext cx="3888432" cy="2664296"/>
            <a:chOff x="827584" y="3933056"/>
            <a:chExt cx="3888432" cy="2664296"/>
          </a:xfrm>
        </p:grpSpPr>
        <p:sp>
          <p:nvSpPr>
            <p:cNvPr id="106" name="矩形 105"/>
            <p:cNvSpPr/>
            <p:nvPr/>
          </p:nvSpPr>
          <p:spPr>
            <a:xfrm>
              <a:off x="899592" y="4293096"/>
              <a:ext cx="3816424" cy="230425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76200">
              <a:solidFill>
                <a:srgbClr val="0000FF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文字方塊 106"/>
            <p:cNvSpPr txBox="1"/>
            <p:nvPr/>
          </p:nvSpPr>
          <p:spPr>
            <a:xfrm>
              <a:off x="827584" y="3933056"/>
              <a:ext cx="104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screen</a:t>
              </a:r>
              <a:endParaRPr lang="zh-TW" altLang="en-US" b="1" dirty="0"/>
            </a:p>
          </p:txBody>
        </p:sp>
      </p:grpSp>
      <p:graphicFrame>
        <p:nvGraphicFramePr>
          <p:cNvPr id="110" name="表格 109"/>
          <p:cNvGraphicFramePr>
            <a:graphicFrameLocks noGrp="1"/>
          </p:cNvGraphicFramePr>
          <p:nvPr/>
        </p:nvGraphicFramePr>
        <p:xfrm>
          <a:off x="971600" y="4347944"/>
          <a:ext cx="108012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0"/>
                <a:gridCol w="360040"/>
                <a:gridCol w="360040"/>
              </a:tblGrid>
              <a:tr h="31203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1" name="矩形 110"/>
          <p:cNvSpPr/>
          <p:nvPr/>
        </p:nvSpPr>
        <p:spPr>
          <a:xfrm>
            <a:off x="2267744" y="4581128"/>
            <a:ext cx="316835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1. Draw a 3x3 rectangle!</a:t>
            </a:r>
            <a:endParaRPr lang="zh-TW" altLang="en-US" dirty="0"/>
          </a:p>
        </p:txBody>
      </p:sp>
      <p:sp>
        <p:nvSpPr>
          <p:cNvPr id="112" name="矩形 111"/>
          <p:cNvSpPr/>
          <p:nvPr/>
        </p:nvSpPr>
        <p:spPr>
          <a:xfrm>
            <a:off x="1331640" y="5949280"/>
            <a:ext cx="4176464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2. Calculate in Fragment </a:t>
            </a:r>
            <a:r>
              <a:rPr lang="en-US" altLang="zh-TW" dirty="0" err="1" smtClean="0"/>
              <a:t>Shader</a:t>
            </a:r>
            <a:endParaRPr lang="zh-TW" altLang="en-US" dirty="0"/>
          </a:p>
        </p:txBody>
      </p:sp>
      <p:cxnSp>
        <p:nvCxnSpPr>
          <p:cNvPr id="114" name="直線單箭頭接點 113"/>
          <p:cNvCxnSpPr/>
          <p:nvPr/>
        </p:nvCxnSpPr>
        <p:spPr>
          <a:xfrm rot="16200000" flipH="1">
            <a:off x="1367644" y="5049180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5" name="橢圓 114"/>
          <p:cNvSpPr/>
          <p:nvPr/>
        </p:nvSpPr>
        <p:spPr>
          <a:xfrm>
            <a:off x="1475656" y="4797152"/>
            <a:ext cx="144016" cy="1440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矩形 115"/>
          <p:cNvSpPr/>
          <p:nvPr/>
        </p:nvSpPr>
        <p:spPr>
          <a:xfrm>
            <a:off x="5724128" y="5949280"/>
            <a:ext cx="193583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3. Output to ?</a:t>
            </a:r>
            <a:endParaRPr lang="zh-TW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5508104" y="3284984"/>
            <a:ext cx="1872208" cy="3342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Frame Buffer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矩形 127"/>
          <p:cNvSpPr/>
          <p:nvPr/>
        </p:nvSpPr>
        <p:spPr>
          <a:xfrm>
            <a:off x="1835696" y="5013176"/>
            <a:ext cx="2664296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5796136" y="5013176"/>
            <a:ext cx="2664296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矩形 112"/>
          <p:cNvSpPr/>
          <p:nvPr/>
        </p:nvSpPr>
        <p:spPr>
          <a:xfrm>
            <a:off x="5724128" y="2996952"/>
            <a:ext cx="2664296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矩形 111"/>
          <p:cNvSpPr/>
          <p:nvPr/>
        </p:nvSpPr>
        <p:spPr>
          <a:xfrm>
            <a:off x="1835696" y="2996952"/>
            <a:ext cx="2664296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9" name="直線單箭頭接點 88"/>
          <p:cNvCxnSpPr/>
          <p:nvPr/>
        </p:nvCxnSpPr>
        <p:spPr>
          <a:xfrm>
            <a:off x="1090828" y="6362449"/>
            <a:ext cx="2289043" cy="1515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Render to Texture (FBO)</a:t>
            </a:r>
            <a:endParaRPr lang="zh-TW" altLang="en-US" dirty="0"/>
          </a:p>
        </p:txBody>
      </p:sp>
      <p:grpSp>
        <p:nvGrpSpPr>
          <p:cNvPr id="40" name="群組 39"/>
          <p:cNvGrpSpPr/>
          <p:nvPr/>
        </p:nvGrpSpPr>
        <p:grpSpPr>
          <a:xfrm>
            <a:off x="644013" y="1556792"/>
            <a:ext cx="3711963" cy="5301210"/>
            <a:chOff x="827584" y="1700808"/>
            <a:chExt cx="4320481" cy="5557721"/>
          </a:xfrm>
        </p:grpSpPr>
        <p:sp>
          <p:nvSpPr>
            <p:cNvPr id="3" name="矩形 2"/>
            <p:cNvSpPr/>
            <p:nvPr/>
          </p:nvSpPr>
          <p:spPr>
            <a:xfrm>
              <a:off x="850013" y="1700808"/>
              <a:ext cx="11733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CPU</a:t>
              </a:r>
              <a:endParaRPr lang="zh-TW" altLang="en-US" dirty="0"/>
            </a:p>
          </p:txBody>
        </p:sp>
        <p:sp>
          <p:nvSpPr>
            <p:cNvPr id="4" name="矩形 3"/>
            <p:cNvSpPr/>
            <p:nvPr/>
          </p:nvSpPr>
          <p:spPr>
            <a:xfrm>
              <a:off x="3364391" y="1700808"/>
              <a:ext cx="10895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GPU</a:t>
              </a:r>
              <a:endParaRPr lang="zh-TW" altLang="en-US" dirty="0"/>
            </a:p>
          </p:txBody>
        </p:sp>
        <p:cxnSp>
          <p:nvCxnSpPr>
            <p:cNvPr id="6" name="直線單箭頭接點 5"/>
            <p:cNvCxnSpPr>
              <a:stCxn id="3" idx="2"/>
            </p:cNvCxnSpPr>
            <p:nvPr/>
          </p:nvCxnSpPr>
          <p:spPr>
            <a:xfrm rot="5400000">
              <a:off x="-1084227" y="4737599"/>
              <a:ext cx="4981655" cy="6020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單箭頭接點 6"/>
            <p:cNvCxnSpPr/>
            <p:nvPr/>
          </p:nvCxnSpPr>
          <p:spPr>
            <a:xfrm>
              <a:off x="1403648" y="2972136"/>
              <a:ext cx="266429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827584" y="2492897"/>
              <a:ext cx="1008111" cy="2648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Setup</a:t>
              </a:r>
              <a:endParaRPr lang="zh-TW" altLang="en-US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907705" y="2833192"/>
              <a:ext cx="1584176" cy="35655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 smtClean="0"/>
                <a:t>glDraw</a:t>
              </a:r>
              <a:r>
                <a:rPr lang="en-US" altLang="zh-TW" dirty="0" smtClean="0"/>
                <a:t>*()</a:t>
              </a:r>
              <a:endParaRPr lang="zh-TW" altLang="en-US" dirty="0"/>
            </a:p>
          </p:txBody>
        </p:sp>
        <p:cxnSp>
          <p:nvCxnSpPr>
            <p:cNvPr id="12" name="直線單箭頭接點 11"/>
            <p:cNvCxnSpPr/>
            <p:nvPr/>
          </p:nvCxnSpPr>
          <p:spPr>
            <a:xfrm rot="5400000">
              <a:off x="1533419" y="4724002"/>
              <a:ext cx="4981656" cy="8739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1337578" y="4569514"/>
              <a:ext cx="2664296" cy="158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2526266" y="3286146"/>
              <a:ext cx="2621799" cy="301968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</a:rPr>
                <a:t>Vertex </a:t>
              </a:r>
              <a:r>
                <a:rPr lang="en-US" altLang="zh-TW" dirty="0" err="1" smtClean="0">
                  <a:solidFill>
                    <a:schemeClr val="bg1"/>
                  </a:solidFill>
                </a:rPr>
                <a:t>Shader</a:t>
              </a:r>
              <a:r>
                <a:rPr lang="en-US" altLang="zh-TW" dirty="0" smtClean="0">
                  <a:solidFill>
                    <a:schemeClr val="bg1"/>
                  </a:solidFill>
                </a:rPr>
                <a:t> 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298437" y="3663607"/>
              <a:ext cx="2849628" cy="301969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</a:rPr>
                <a:t>Fragment </a:t>
              </a:r>
              <a:r>
                <a:rPr lang="en-US" altLang="zh-TW" dirty="0" err="1" smtClean="0">
                  <a:solidFill>
                    <a:schemeClr val="bg1"/>
                  </a:solidFill>
                </a:rPr>
                <a:t>Shader</a:t>
              </a:r>
              <a:r>
                <a:rPr lang="en-US" altLang="zh-TW" dirty="0" smtClean="0">
                  <a:solidFill>
                    <a:schemeClr val="bg1"/>
                  </a:solidFill>
                </a:rPr>
                <a:t> 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703485" y="4418530"/>
              <a:ext cx="2103578" cy="28106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 smtClean="0"/>
                <a:t>glReadPixels</a:t>
              </a:r>
              <a:r>
                <a:rPr lang="en-US" altLang="zh-TW" dirty="0" smtClean="0"/>
                <a:t>()</a:t>
              </a:r>
              <a:endParaRPr lang="zh-TW" altLang="en-US" dirty="0"/>
            </a:p>
          </p:txBody>
        </p:sp>
        <p:sp>
          <p:nvSpPr>
            <p:cNvPr id="23" name="剪去單一角落矩形 22"/>
            <p:cNvSpPr/>
            <p:nvPr/>
          </p:nvSpPr>
          <p:spPr>
            <a:xfrm>
              <a:off x="2919359" y="4041068"/>
              <a:ext cx="2228706" cy="301969"/>
            </a:xfrm>
            <a:prstGeom prst="snip1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Write to FB</a:t>
              </a:r>
              <a:endParaRPr lang="zh-TW" altLang="en-US" dirty="0"/>
            </a:p>
          </p:txBody>
        </p:sp>
        <p:sp>
          <p:nvSpPr>
            <p:cNvPr id="90" name="矩形 89"/>
            <p:cNvSpPr/>
            <p:nvPr/>
          </p:nvSpPr>
          <p:spPr>
            <a:xfrm>
              <a:off x="1703485" y="6607806"/>
              <a:ext cx="2103578" cy="28106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 smtClean="0"/>
                <a:t>glReadPixels</a:t>
              </a:r>
              <a:r>
                <a:rPr lang="en-US" altLang="zh-TW" dirty="0" smtClean="0"/>
                <a:t>()</a:t>
              </a:r>
              <a:endParaRPr lang="zh-TW" altLang="en-US" dirty="0"/>
            </a:p>
          </p:txBody>
        </p:sp>
      </p:grpSp>
      <p:sp>
        <p:nvSpPr>
          <p:cNvPr id="78" name="矩形 77"/>
          <p:cNvSpPr/>
          <p:nvPr/>
        </p:nvSpPr>
        <p:spPr>
          <a:xfrm>
            <a:off x="611560" y="4509120"/>
            <a:ext cx="866124" cy="2525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Setup</a:t>
            </a:r>
            <a:endParaRPr lang="zh-TW" altLang="en-US" dirty="0"/>
          </a:p>
        </p:txBody>
      </p:sp>
      <p:cxnSp>
        <p:nvCxnSpPr>
          <p:cNvPr id="79" name="直線單箭頭接點 78"/>
          <p:cNvCxnSpPr/>
          <p:nvPr/>
        </p:nvCxnSpPr>
        <p:spPr>
          <a:xfrm>
            <a:off x="1114601" y="4867645"/>
            <a:ext cx="2289043" cy="1515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1626771" y="4673077"/>
            <a:ext cx="1361053" cy="34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glDraw</a:t>
            </a:r>
            <a:r>
              <a:rPr lang="en-US" altLang="zh-TW" dirty="0" smtClean="0"/>
              <a:t>*()</a:t>
            </a:r>
            <a:endParaRPr lang="zh-TW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2146040" y="5085184"/>
            <a:ext cx="2252532" cy="288031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Vertex </a:t>
            </a:r>
            <a:r>
              <a:rPr lang="en-US" altLang="zh-TW" dirty="0" err="1" smtClean="0">
                <a:solidFill>
                  <a:schemeClr val="bg1"/>
                </a:solidFill>
              </a:rPr>
              <a:t>Shader</a:t>
            </a:r>
            <a:r>
              <a:rPr lang="en-US" altLang="zh-TW" dirty="0" smtClean="0">
                <a:solidFill>
                  <a:schemeClr val="bg1"/>
                </a:solidFill>
              </a:rPr>
              <a:t> 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1950300" y="5445224"/>
            <a:ext cx="2448272" cy="28803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Fragment </a:t>
            </a:r>
            <a:r>
              <a:rPr lang="en-US" altLang="zh-TW" dirty="0" err="1" smtClean="0">
                <a:solidFill>
                  <a:schemeClr val="bg1"/>
                </a:solidFill>
              </a:rPr>
              <a:t>Shader</a:t>
            </a:r>
            <a:r>
              <a:rPr lang="en-US" altLang="zh-TW" dirty="0" smtClean="0">
                <a:solidFill>
                  <a:schemeClr val="bg1"/>
                </a:solidFill>
              </a:rPr>
              <a:t> 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3" name="剪去單一角落矩形 82"/>
          <p:cNvSpPr/>
          <p:nvPr/>
        </p:nvSpPr>
        <p:spPr>
          <a:xfrm>
            <a:off x="2483768" y="5805264"/>
            <a:ext cx="1914804" cy="288032"/>
          </a:xfrm>
          <a:prstGeom prst="snip1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Write to FB</a:t>
            </a:r>
            <a:endParaRPr lang="zh-TW" altLang="en-US" dirty="0"/>
          </a:p>
        </p:txBody>
      </p:sp>
      <p:cxnSp>
        <p:nvCxnSpPr>
          <p:cNvPr id="91" name="直線單箭頭接點 90"/>
          <p:cNvCxnSpPr/>
          <p:nvPr/>
        </p:nvCxnSpPr>
        <p:spPr>
          <a:xfrm>
            <a:off x="5018815" y="6362447"/>
            <a:ext cx="2289043" cy="1515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92" name="群組 91"/>
          <p:cNvGrpSpPr/>
          <p:nvPr/>
        </p:nvGrpSpPr>
        <p:grpSpPr>
          <a:xfrm>
            <a:off x="4572000" y="1556790"/>
            <a:ext cx="3711963" cy="5301210"/>
            <a:chOff x="827584" y="1700808"/>
            <a:chExt cx="4320481" cy="5557721"/>
          </a:xfrm>
        </p:grpSpPr>
        <p:sp>
          <p:nvSpPr>
            <p:cNvPr id="93" name="矩形 92"/>
            <p:cNvSpPr/>
            <p:nvPr/>
          </p:nvSpPr>
          <p:spPr>
            <a:xfrm>
              <a:off x="850013" y="1700808"/>
              <a:ext cx="11733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CPU</a:t>
              </a:r>
              <a:endParaRPr lang="zh-TW" altLang="en-US" dirty="0"/>
            </a:p>
          </p:txBody>
        </p:sp>
        <p:sp>
          <p:nvSpPr>
            <p:cNvPr id="94" name="矩形 93"/>
            <p:cNvSpPr/>
            <p:nvPr/>
          </p:nvSpPr>
          <p:spPr>
            <a:xfrm>
              <a:off x="3364391" y="1700808"/>
              <a:ext cx="10895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GPU</a:t>
              </a:r>
              <a:endParaRPr lang="zh-TW" altLang="en-US" dirty="0"/>
            </a:p>
          </p:txBody>
        </p:sp>
        <p:cxnSp>
          <p:nvCxnSpPr>
            <p:cNvPr id="95" name="直線單箭頭接點 94"/>
            <p:cNvCxnSpPr>
              <a:stCxn id="93" idx="2"/>
            </p:cNvCxnSpPr>
            <p:nvPr/>
          </p:nvCxnSpPr>
          <p:spPr>
            <a:xfrm rot="5400000">
              <a:off x="-1084227" y="4737599"/>
              <a:ext cx="4981655" cy="6020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單箭頭接點 95"/>
            <p:cNvCxnSpPr/>
            <p:nvPr/>
          </p:nvCxnSpPr>
          <p:spPr>
            <a:xfrm>
              <a:off x="1403648" y="2972136"/>
              <a:ext cx="266429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矩形 96"/>
            <p:cNvSpPr/>
            <p:nvPr/>
          </p:nvSpPr>
          <p:spPr>
            <a:xfrm>
              <a:off x="827584" y="2492897"/>
              <a:ext cx="1008111" cy="2648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Setup</a:t>
              </a:r>
              <a:endParaRPr lang="zh-TW" altLang="en-US" dirty="0"/>
            </a:p>
          </p:txBody>
        </p:sp>
        <p:sp>
          <p:nvSpPr>
            <p:cNvPr id="98" name="矩形 97"/>
            <p:cNvSpPr/>
            <p:nvPr/>
          </p:nvSpPr>
          <p:spPr>
            <a:xfrm>
              <a:off x="1907705" y="2833192"/>
              <a:ext cx="1584176" cy="35655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 smtClean="0"/>
                <a:t>glDraw</a:t>
              </a:r>
              <a:r>
                <a:rPr lang="en-US" altLang="zh-TW" dirty="0" smtClean="0"/>
                <a:t>*()</a:t>
              </a:r>
              <a:endParaRPr lang="zh-TW" altLang="en-US" dirty="0"/>
            </a:p>
          </p:txBody>
        </p:sp>
        <p:cxnSp>
          <p:nvCxnSpPr>
            <p:cNvPr id="99" name="直線單箭頭接點 98"/>
            <p:cNvCxnSpPr/>
            <p:nvPr/>
          </p:nvCxnSpPr>
          <p:spPr>
            <a:xfrm rot="5400000">
              <a:off x="1533419" y="4724002"/>
              <a:ext cx="4981656" cy="8739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矩形 100"/>
            <p:cNvSpPr/>
            <p:nvPr/>
          </p:nvSpPr>
          <p:spPr>
            <a:xfrm>
              <a:off x="2526266" y="3286146"/>
              <a:ext cx="2621799" cy="301968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</a:rPr>
                <a:t>Vertex </a:t>
              </a:r>
              <a:r>
                <a:rPr lang="en-US" altLang="zh-TW" dirty="0" err="1" smtClean="0">
                  <a:solidFill>
                    <a:schemeClr val="bg1"/>
                  </a:solidFill>
                </a:rPr>
                <a:t>Shader</a:t>
              </a:r>
              <a:r>
                <a:rPr lang="en-US" altLang="zh-TW" dirty="0" smtClean="0">
                  <a:solidFill>
                    <a:schemeClr val="bg1"/>
                  </a:solidFill>
                </a:rPr>
                <a:t> 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2298437" y="3663607"/>
              <a:ext cx="2849628" cy="301969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</a:rPr>
                <a:t>Fragment </a:t>
              </a:r>
              <a:r>
                <a:rPr lang="en-US" altLang="zh-TW" dirty="0" err="1" smtClean="0">
                  <a:solidFill>
                    <a:schemeClr val="bg1"/>
                  </a:solidFill>
                </a:rPr>
                <a:t>Shader</a:t>
              </a:r>
              <a:r>
                <a:rPr lang="en-US" altLang="zh-TW" dirty="0" smtClean="0">
                  <a:solidFill>
                    <a:schemeClr val="bg1"/>
                  </a:solidFill>
                </a:rPr>
                <a:t> 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4" name="剪去單一角落矩形 103"/>
            <p:cNvSpPr/>
            <p:nvPr/>
          </p:nvSpPr>
          <p:spPr>
            <a:xfrm>
              <a:off x="2919359" y="4041068"/>
              <a:ext cx="2228706" cy="301969"/>
            </a:xfrm>
            <a:prstGeom prst="snip1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Write to FBO</a:t>
              </a:r>
              <a:endParaRPr lang="zh-TW" altLang="en-US" dirty="0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1703485" y="6607806"/>
              <a:ext cx="2103578" cy="28106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 smtClean="0"/>
                <a:t>glReadPixels</a:t>
              </a:r>
              <a:r>
                <a:rPr lang="en-US" altLang="zh-TW" dirty="0" smtClean="0"/>
                <a:t>()</a:t>
              </a:r>
              <a:endParaRPr lang="zh-TW" altLang="en-US" dirty="0"/>
            </a:p>
          </p:txBody>
        </p:sp>
      </p:grpSp>
      <p:sp>
        <p:nvSpPr>
          <p:cNvPr id="106" name="矩形 105"/>
          <p:cNvSpPr/>
          <p:nvPr/>
        </p:nvSpPr>
        <p:spPr>
          <a:xfrm>
            <a:off x="4539547" y="4509118"/>
            <a:ext cx="866124" cy="2525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2">
                    <a:lumMod val="90000"/>
                  </a:schemeClr>
                </a:solidFill>
              </a:rPr>
              <a:t>Setup</a:t>
            </a:r>
            <a:endParaRPr lang="zh-TW" alt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07" name="直線單箭頭接點 106"/>
          <p:cNvCxnSpPr/>
          <p:nvPr/>
        </p:nvCxnSpPr>
        <p:spPr>
          <a:xfrm>
            <a:off x="5042588" y="4867643"/>
            <a:ext cx="2289043" cy="1515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8" name="矩形 107"/>
          <p:cNvSpPr/>
          <p:nvPr/>
        </p:nvSpPr>
        <p:spPr>
          <a:xfrm>
            <a:off x="5554758" y="4673075"/>
            <a:ext cx="1361053" cy="34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glDraw</a:t>
            </a:r>
            <a:r>
              <a:rPr lang="en-US" altLang="zh-TW" dirty="0" smtClean="0"/>
              <a:t>*()</a:t>
            </a:r>
            <a:endParaRPr lang="zh-TW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6074027" y="5085182"/>
            <a:ext cx="2252532" cy="288031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Vertex </a:t>
            </a:r>
            <a:r>
              <a:rPr lang="en-US" altLang="zh-TW" dirty="0" err="1" smtClean="0">
                <a:solidFill>
                  <a:schemeClr val="bg1"/>
                </a:solidFill>
              </a:rPr>
              <a:t>Shader</a:t>
            </a:r>
            <a:r>
              <a:rPr lang="en-US" altLang="zh-TW" dirty="0" smtClean="0">
                <a:solidFill>
                  <a:schemeClr val="bg1"/>
                </a:solidFill>
              </a:rPr>
              <a:t> 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5878287" y="5445222"/>
            <a:ext cx="2448272" cy="28803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Fragment </a:t>
            </a:r>
            <a:r>
              <a:rPr lang="en-US" altLang="zh-TW" dirty="0" err="1" smtClean="0">
                <a:solidFill>
                  <a:schemeClr val="bg1"/>
                </a:solidFill>
              </a:rPr>
              <a:t>Shader</a:t>
            </a:r>
            <a:r>
              <a:rPr lang="en-US" altLang="zh-TW" dirty="0" smtClean="0">
                <a:solidFill>
                  <a:schemeClr val="bg1"/>
                </a:solidFill>
              </a:rPr>
              <a:t> 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1" name="剪去單一角落矩形 110"/>
          <p:cNvSpPr/>
          <p:nvPr/>
        </p:nvSpPr>
        <p:spPr>
          <a:xfrm>
            <a:off x="6411755" y="5805262"/>
            <a:ext cx="1914804" cy="288032"/>
          </a:xfrm>
          <a:prstGeom prst="snip1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Write to FBO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6394</TotalTime>
  <Words>1518</Words>
  <Application>Microsoft Office PowerPoint</Application>
  <PresentationFormat>如螢幕大小 (4:3)</PresentationFormat>
  <Paragraphs>542</Paragraphs>
  <Slides>35</Slides>
  <Notes>6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7" baseType="lpstr">
      <vt:lpstr>Profile</vt:lpstr>
      <vt:lpstr>方程式</vt:lpstr>
      <vt:lpstr>Computer Graphics</vt:lpstr>
      <vt:lpstr>GPGPU and OpenCL</vt:lpstr>
      <vt:lpstr>Fixed Functionality Pipeline</vt:lpstr>
      <vt:lpstr>Programmable Shader Pipeline</vt:lpstr>
      <vt:lpstr>Programming Model</vt:lpstr>
      <vt:lpstr>Give Me More Power</vt:lpstr>
      <vt:lpstr>Introduction to GPGPU</vt:lpstr>
      <vt:lpstr>GPGPU with GLSL:  Matrix Addition</vt:lpstr>
      <vt:lpstr>Render to Texture (FBO)</vt:lpstr>
      <vt:lpstr>Modern GPU Architecture</vt:lpstr>
      <vt:lpstr>A Real Case: GeForce 8800</vt:lpstr>
      <vt:lpstr>A Real Case: Explained</vt:lpstr>
      <vt:lpstr>Modern GPGPU</vt:lpstr>
      <vt:lpstr>Introduction to OpenCL</vt:lpstr>
      <vt:lpstr>How to Use OpenCL ?</vt:lpstr>
      <vt:lpstr>Platform Model</vt:lpstr>
      <vt:lpstr>Execute a Kernel at Each Point</vt:lpstr>
      <vt:lpstr>Execution Model</vt:lpstr>
      <vt:lpstr>Memory Model</vt:lpstr>
      <vt:lpstr>Programming Kernels: OpenCL C Language</vt:lpstr>
      <vt:lpstr>An Example:  Vector Addition</vt:lpstr>
      <vt:lpstr>Programming Kernels:  Data Types</vt:lpstr>
      <vt:lpstr>Memory Objects</vt:lpstr>
      <vt:lpstr>Programming Flow (1)</vt:lpstr>
      <vt:lpstr>Programming Flow (2)</vt:lpstr>
      <vt:lpstr>Programming Flow (3)</vt:lpstr>
      <vt:lpstr>NVIDIA OpenCL Samples</vt:lpstr>
      <vt:lpstr>OpenCL Device Query</vt:lpstr>
      <vt:lpstr>OpenCL Vector Addition</vt:lpstr>
      <vt:lpstr>Matrix Multiplication:  Simple Version</vt:lpstr>
      <vt:lpstr>Matrix Multiplication: Local Memory (1)</vt:lpstr>
      <vt:lpstr>Matrix Multiplication: Local Memory (2)</vt:lpstr>
      <vt:lpstr>Matrix Multiplication: Local Memory (3)</vt:lpstr>
      <vt:lpstr>OpenCL Synchronization</vt:lpstr>
      <vt:lpstr>Matrix Multiplication: Local Memory (4)</vt:lpstr>
    </vt:vector>
  </TitlesOfParts>
  <Company>University of Tokyo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</dc:title>
  <dc:creator>Robin Bing-Yu Chen</dc:creator>
  <cp:lastModifiedBy>cmlab</cp:lastModifiedBy>
  <cp:revision>932</cp:revision>
  <dcterms:created xsi:type="dcterms:W3CDTF">2003-09-05T14:57:13Z</dcterms:created>
  <dcterms:modified xsi:type="dcterms:W3CDTF">2010-12-02T10:38:51Z</dcterms:modified>
</cp:coreProperties>
</file>