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15"/>
  </p:notesMasterIdLst>
  <p:sldIdLst>
    <p:sldId id="256" r:id="rId2"/>
    <p:sldId id="258" r:id="rId3"/>
    <p:sldId id="262" r:id="rId4"/>
    <p:sldId id="459" r:id="rId5"/>
    <p:sldId id="460" r:id="rId6"/>
    <p:sldId id="461" r:id="rId7"/>
    <p:sldId id="462" r:id="rId8"/>
    <p:sldId id="463" r:id="rId9"/>
    <p:sldId id="468" r:id="rId10"/>
    <p:sldId id="464" r:id="rId11"/>
    <p:sldId id="465" r:id="rId12"/>
    <p:sldId id="466" r:id="rId13"/>
    <p:sldId id="467" r:id="rId14"/>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Verdana"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Verdana"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Verdana"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Verdana"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Verdana"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FF00"/>
    <a:srgbClr val="FFFFFF"/>
    <a:srgbClr val="000000"/>
    <a:srgbClr val="0000FF"/>
    <a:srgbClr val="FFFF00"/>
    <a:srgbClr val="00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7" autoAdjust="0"/>
    <p:restoredTop sz="81803" autoAdjust="0"/>
  </p:normalViewPr>
  <p:slideViewPr>
    <p:cSldViewPr>
      <p:cViewPr varScale="1">
        <p:scale>
          <a:sx n="89" d="100"/>
          <a:sy n="89" d="100"/>
        </p:scale>
        <p:origin x="-618" y="-90"/>
      </p:cViewPr>
      <p:guideLst>
        <p:guide orient="horz" pos="2432"/>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4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Arial" charset="0"/>
              </a:defRPr>
            </a:lvl1pPr>
          </a:lstStyle>
          <a:p>
            <a:pPr>
              <a:defRPr/>
            </a:pPr>
            <a:endParaRPr lang="en-US" altLang="ja-JP"/>
          </a:p>
        </p:txBody>
      </p:sp>
      <p:sp>
        <p:nvSpPr>
          <p:cNvPr id="294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ltLang="ja-JP"/>
          </a:p>
        </p:txBody>
      </p:sp>
      <p:sp>
        <p:nvSpPr>
          <p:cNvPr id="368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4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94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Arial" charset="0"/>
              </a:defRPr>
            </a:lvl1pPr>
          </a:lstStyle>
          <a:p>
            <a:pPr>
              <a:defRPr/>
            </a:pPr>
            <a:endParaRPr lang="en-US" altLang="ja-JP"/>
          </a:p>
        </p:txBody>
      </p:sp>
      <p:sp>
        <p:nvSpPr>
          <p:cNvPr id="294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Arial" charset="0"/>
              </a:defRPr>
            </a:lvl1pPr>
          </a:lstStyle>
          <a:p>
            <a:pPr>
              <a:defRPr/>
            </a:pPr>
            <a:fld id="{F72CF73F-7392-43B8-9291-F4C44D786210}" type="slidenum">
              <a:rPr lang="en-US" altLang="ja-JP"/>
              <a:pPr>
                <a:defRPr/>
              </a:pPr>
              <a:t>‹#›</a:t>
            </a:fld>
            <a:endParaRPr lang="en-US" altLang="ja-JP"/>
          </a:p>
        </p:txBody>
      </p:sp>
    </p:spTree>
    <p:extLst>
      <p:ext uri="{BB962C8B-B14F-4D97-AF65-F5344CB8AC3E}">
        <p14:creationId xmlns:p14="http://schemas.microsoft.com/office/powerpoint/2010/main" val="39655202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en.wikipedia.org/wiki/Application_programming_interface"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en.wikipedia.org/wiki/Direct3D"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 1"/>
          <p:cNvSpPr>
            <a:spLocks noGrp="1" noRot="1" noChangeAspect="1" noTextEdit="1"/>
          </p:cNvSpPr>
          <p:nvPr>
            <p:ph type="sldImg"/>
          </p:nvPr>
        </p:nvSpPr>
        <p:spPr>
          <a:ln/>
        </p:spPr>
      </p:sp>
      <p:sp>
        <p:nvSpPr>
          <p:cNvPr id="3789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p>
        </p:txBody>
      </p:sp>
      <p:sp>
        <p:nvSpPr>
          <p:cNvPr id="37892"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fld id="{37377D6E-1323-411D-BEDF-3913968D6B36}" type="slidenum">
              <a:rPr lang="en-US" altLang="ja-JP">
                <a:latin typeface="Arial" charset="0"/>
              </a:rPr>
              <a:pPr eaLnBrk="1" hangingPunct="1"/>
              <a:t>1</a:t>
            </a:fld>
            <a:endParaRPr lang="en-US" altLang="ja-JP">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TW" altLang="en-US" dirty="0"/>
          </a:p>
        </p:txBody>
      </p:sp>
      <p:sp>
        <p:nvSpPr>
          <p:cNvPr id="4" name="Slide Number Placeholder 3"/>
          <p:cNvSpPr>
            <a:spLocks noGrp="1"/>
          </p:cNvSpPr>
          <p:nvPr>
            <p:ph type="sldNum" sz="quarter" idx="10"/>
          </p:nvPr>
        </p:nvSpPr>
        <p:spPr/>
        <p:txBody>
          <a:bodyPr/>
          <a:lstStyle/>
          <a:p>
            <a:pPr>
              <a:defRPr/>
            </a:pPr>
            <a:fld id="{F72CF73F-7392-43B8-9291-F4C44D786210}" type="slidenum">
              <a:rPr lang="en-US" altLang="ja-JP" smtClean="0"/>
              <a:pPr>
                <a:defRPr/>
              </a:pPr>
              <a:t>13</a:t>
            </a:fld>
            <a:endParaRPr lang="en-US" altLang="ja-JP"/>
          </a:p>
        </p:txBody>
      </p:sp>
    </p:spTree>
    <p:extLst>
      <p:ext uri="{BB962C8B-B14F-4D97-AF65-F5344CB8AC3E}">
        <p14:creationId xmlns:p14="http://schemas.microsoft.com/office/powerpoint/2010/main" val="1419128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fld id="{7F65CE8A-C98E-4CB8-9F18-1B1B60669063}" type="slidenum">
              <a:rPr lang="en-US" altLang="ja-JP">
                <a:latin typeface="Arial" charset="0"/>
              </a:rPr>
              <a:pPr eaLnBrk="1" hangingPunct="1"/>
              <a:t>2</a:t>
            </a:fld>
            <a:endParaRPr lang="en-US" altLang="ja-JP">
              <a:latin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mtClean="0">
                <a:ea typeface="ＭＳ Ｐゴシック" pitchFamily="50" charset="-128"/>
              </a:rPr>
              <a:t>This course provides a general introduction and overview to the OpenGL API (Application Programming Interface) and its features. OpenGL is a rendering library available on almost any computer which supports a graphics monitor.</a:t>
            </a:r>
          </a:p>
          <a:p>
            <a:pPr eaLnBrk="1" hangingPunct="1"/>
            <a:r>
              <a:rPr lang="en-US" altLang="ja-JP" smtClean="0">
                <a:ea typeface="ＭＳ Ｐゴシック" pitchFamily="50" charset="-128"/>
              </a:rPr>
              <a:t>Today, we</a:t>
            </a:r>
            <a:r>
              <a:rPr lang="en-US" altLang="ja-JP" smtClean="0">
                <a:latin typeface="Times New Roman" pitchFamily="18" charset="0"/>
                <a:ea typeface="ＭＳ Ｐゴシック" pitchFamily="50" charset="-128"/>
              </a:rPr>
              <a:t>’</a:t>
            </a:r>
            <a:r>
              <a:rPr lang="en-US" altLang="ja-JP" smtClean="0">
                <a:ea typeface="ＭＳ Ｐゴシック" pitchFamily="50" charset="-128"/>
              </a:rPr>
              <a:t>ll discuss the basic elements of OpenGL: rendering points, lines, polygons and images, as well as more advanced features as lighting and texture mapping.</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eaLnBrk="1" hangingPunct="1"/>
            <a:fld id="{744FDF27-88DB-48E5-A2AE-8CC3AA475D67}" type="slidenum">
              <a:rPr lang="en-US" altLang="ja-JP">
                <a:latin typeface="Arial" charset="0"/>
              </a:rPr>
              <a:pPr eaLnBrk="1" hangingPunct="1"/>
              <a:t>3</a:t>
            </a:fld>
            <a:endParaRPr lang="en-US" altLang="ja-JP">
              <a:latin typeface="Arial"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ja-JP" smtClean="0">
                <a:ea typeface="ＭＳ Ｐゴシック" pitchFamily="50" charset="-128"/>
              </a:rPr>
              <a:t>OpenGL is a library for doing computer graphics. By using it, you can create interactive applications which render high-quality color images composed of 3D geometric objects and images.</a:t>
            </a:r>
          </a:p>
          <a:p>
            <a:pPr eaLnBrk="1" hangingPunct="1"/>
            <a:r>
              <a:rPr lang="en-US" altLang="ja-JP" smtClean="0">
                <a:ea typeface="ＭＳ Ｐゴシック" pitchFamily="50" charset="-128"/>
              </a:rPr>
              <a:t>OpenGL is window and operating system independent. As such, the part of your application which does rendering is platform independent. However, in order for OpenGL to be able to render, it needs a window to draw into. Generally,  this is controlled by the windowing system on whatever platform you</a:t>
            </a:r>
            <a:r>
              <a:rPr lang="en-US" altLang="ja-JP" smtClean="0">
                <a:latin typeface="Times New Roman" pitchFamily="18" charset="0"/>
                <a:ea typeface="ＭＳ Ｐゴシック" pitchFamily="50" charset="-128"/>
              </a:rPr>
              <a:t>’</a:t>
            </a:r>
            <a:r>
              <a:rPr lang="en-US" altLang="ja-JP" smtClean="0">
                <a:ea typeface="ＭＳ Ｐゴシック" pitchFamily="50" charset="-128"/>
              </a:rPr>
              <a:t>re working 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スライド イメージ プレースホルダ 1"/>
          <p:cNvSpPr>
            <a:spLocks noGrp="1" noRot="1" noChangeAspect="1" noTextEdit="1"/>
          </p:cNvSpPr>
          <p:nvPr>
            <p:ph type="sldImg"/>
          </p:nvPr>
        </p:nvSpPr>
        <p:spPr>
          <a:ln/>
        </p:spPr>
      </p:sp>
      <p:sp>
        <p:nvSpPr>
          <p:cNvPr id="7168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smtClean="0">
              <a:latin typeface="Arial" charset="0"/>
            </a:endParaRPr>
          </a:p>
        </p:txBody>
      </p:sp>
      <p:sp>
        <p:nvSpPr>
          <p:cNvPr id="71684" name="スライド番号プレースホルダ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fld id="{D77C2B15-F0D7-48B2-A0F2-004EEA9BD0C9}" type="slidenum">
              <a:rPr lang="zh-TW" altLang="en-US" smtClean="0">
                <a:latin typeface="Arial" charset="0"/>
              </a:rPr>
              <a:pPr eaLnBrk="1" hangingPunct="1"/>
              <a:t>4</a:t>
            </a:fld>
            <a:endParaRPr lang="zh-TW" altLang="en-US"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TW" dirty="0" smtClean="0"/>
              <a:t>SGI is founded</a:t>
            </a:r>
            <a:r>
              <a:rPr lang="en-US" altLang="zh-TW" baseline="0" dirty="0" smtClean="0"/>
              <a:t> by Jim Clark with several Stanford students</a:t>
            </a:r>
            <a:endParaRPr lang="en-US" altLang="zh-TW" dirty="0" smtClean="0"/>
          </a:p>
          <a:p>
            <a:endParaRPr lang="en-US" altLang="zh-TW" dirty="0" smtClean="0"/>
          </a:p>
          <a:p>
            <a:r>
              <a:rPr lang="en-US" altLang="zh-TW" dirty="0" smtClean="0"/>
              <a:t>DirectX</a:t>
            </a:r>
            <a:r>
              <a:rPr lang="en-US" altLang="zh-TW" baseline="0" dirty="0" smtClean="0"/>
              <a:t> 3.0 includes Direct 3D</a:t>
            </a:r>
          </a:p>
          <a:p>
            <a:endParaRPr lang="en-US" altLang="zh-TW" baseline="0" dirty="0" smtClean="0"/>
          </a:p>
          <a:p>
            <a:r>
              <a:rPr lang="en-US" altLang="zh-TW" baseline="0" dirty="0" smtClean="0"/>
              <a:t>John </a:t>
            </a:r>
            <a:r>
              <a:rPr lang="en-US" altLang="zh-TW" baseline="0" dirty="0" err="1" smtClean="0"/>
              <a:t>Carmack</a:t>
            </a:r>
            <a:r>
              <a:rPr lang="en-US" altLang="zh-TW" baseline="0" dirty="0" smtClean="0"/>
              <a:t> </a:t>
            </a:r>
            <a:r>
              <a:rPr lang="en-US" altLang="zh-TW" baseline="0" dirty="0" smtClean="0"/>
              <a:t>says D3D sucks</a:t>
            </a:r>
            <a:endParaRPr lang="en-US" altLang="zh-TW" dirty="0" smtClean="0"/>
          </a:p>
        </p:txBody>
      </p:sp>
      <p:sp>
        <p:nvSpPr>
          <p:cNvPr id="4" name="Slide Number Placeholder 3"/>
          <p:cNvSpPr>
            <a:spLocks noGrp="1"/>
          </p:cNvSpPr>
          <p:nvPr>
            <p:ph type="sldNum" sz="quarter" idx="10"/>
          </p:nvPr>
        </p:nvSpPr>
        <p:spPr/>
        <p:txBody>
          <a:bodyPr/>
          <a:lstStyle/>
          <a:p>
            <a:pPr>
              <a:defRPr/>
            </a:pPr>
            <a:fld id="{F72CF73F-7392-43B8-9291-F4C44D786210}" type="slidenum">
              <a:rPr lang="en-US" altLang="ja-JP" smtClean="0"/>
              <a:pPr>
                <a:defRPr/>
              </a:pPr>
              <a:t>5</a:t>
            </a:fld>
            <a:endParaRPr lang="en-US" altLang="ja-JP"/>
          </a:p>
        </p:txBody>
      </p:sp>
    </p:spTree>
    <p:extLst>
      <p:ext uri="{BB962C8B-B14F-4D97-AF65-F5344CB8AC3E}">
        <p14:creationId xmlns:p14="http://schemas.microsoft.com/office/powerpoint/2010/main" val="2347835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TW" baseline="0" dirty="0" smtClean="0"/>
              <a:t>NV3: Riva128</a:t>
            </a:r>
          </a:p>
          <a:p>
            <a:r>
              <a:rPr lang="en-US" altLang="zh-TW" baseline="0" dirty="0" smtClean="0"/>
              <a:t>NV4: Riva TNT</a:t>
            </a:r>
          </a:p>
          <a:p>
            <a:r>
              <a:rPr lang="en-US" altLang="zh-TW" baseline="0" dirty="0" smtClean="0"/>
              <a:t>NV5: Riva TNT2</a:t>
            </a:r>
            <a:endParaRPr lang="en-US" altLang="zh-TW" baseline="0" dirty="0" smtClean="0"/>
          </a:p>
          <a:p>
            <a:r>
              <a:rPr lang="en-US" altLang="zh-TW" baseline="0" dirty="0" smtClean="0"/>
              <a:t>NV10: </a:t>
            </a:r>
            <a:r>
              <a:rPr lang="en-US" altLang="zh-TW" baseline="0" dirty="0" err="1" smtClean="0"/>
              <a:t>Geforce</a:t>
            </a:r>
            <a:r>
              <a:rPr lang="en-US" altLang="zh-TW" baseline="0" dirty="0" smtClean="0"/>
              <a:t> 256</a:t>
            </a:r>
          </a:p>
          <a:p>
            <a:r>
              <a:rPr lang="en-US" altLang="zh-TW" baseline="0" dirty="0" smtClean="0"/>
              <a:t>NV15: </a:t>
            </a:r>
            <a:r>
              <a:rPr lang="en-US" altLang="zh-TW" baseline="0" dirty="0" smtClean="0"/>
              <a:t>Geforce2</a:t>
            </a:r>
          </a:p>
          <a:p>
            <a:endParaRPr lang="en-US" altLang="zh-TW"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TW" dirty="0" smtClean="0"/>
              <a:t>8.0: the first version supports</a:t>
            </a:r>
            <a:r>
              <a:rPr lang="en-US" altLang="zh-TW" baseline="0" dirty="0" smtClean="0"/>
              <a:t>  HLSL</a:t>
            </a:r>
          </a:p>
          <a:p>
            <a:endParaRPr lang="en-US" altLang="zh-TW" baseline="0" dirty="0" smtClean="0"/>
          </a:p>
        </p:txBody>
      </p:sp>
      <p:sp>
        <p:nvSpPr>
          <p:cNvPr id="4" name="Slide Number Placeholder 3"/>
          <p:cNvSpPr>
            <a:spLocks noGrp="1"/>
          </p:cNvSpPr>
          <p:nvPr>
            <p:ph type="sldNum" sz="quarter" idx="10"/>
          </p:nvPr>
        </p:nvSpPr>
        <p:spPr/>
        <p:txBody>
          <a:bodyPr/>
          <a:lstStyle/>
          <a:p>
            <a:pPr>
              <a:defRPr/>
            </a:pPr>
            <a:fld id="{F72CF73F-7392-43B8-9291-F4C44D786210}" type="slidenum">
              <a:rPr lang="en-US" altLang="ja-JP" smtClean="0"/>
              <a:pPr>
                <a:defRPr/>
              </a:pPr>
              <a:t>6</a:t>
            </a:fld>
            <a:endParaRPr lang="en-US" altLang="ja-JP"/>
          </a:p>
        </p:txBody>
      </p:sp>
    </p:spTree>
    <p:extLst>
      <p:ext uri="{BB962C8B-B14F-4D97-AF65-F5344CB8AC3E}">
        <p14:creationId xmlns:p14="http://schemas.microsoft.com/office/powerpoint/2010/main" val="1633706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zh-TW" baseline="0" dirty="0" smtClean="0"/>
              <a:t>NV20: Geforce3, pixel </a:t>
            </a:r>
            <a:r>
              <a:rPr lang="en-US" altLang="zh-TW" baseline="0" dirty="0" err="1" smtClean="0"/>
              <a:t>shader</a:t>
            </a:r>
            <a:r>
              <a:rPr lang="en-US" altLang="zh-TW" baseline="0" dirty="0" smtClean="0"/>
              <a:t>, XBOX</a:t>
            </a:r>
          </a:p>
          <a:p>
            <a:r>
              <a:rPr lang="en-US" altLang="zh-TW" baseline="0" dirty="0" smtClean="0"/>
              <a:t>8.1: XBOX</a:t>
            </a:r>
          </a:p>
          <a:p>
            <a:endParaRPr lang="en-US" altLang="zh-TW" dirty="0" smtClean="0"/>
          </a:p>
          <a:p>
            <a:r>
              <a:rPr lang="en-US" altLang="zh-TW" dirty="0" smtClean="0"/>
              <a:t>9.0</a:t>
            </a:r>
            <a:r>
              <a:rPr lang="en-US" altLang="zh-TW" dirty="0" smtClean="0"/>
              <a:t>: John </a:t>
            </a:r>
            <a:r>
              <a:rPr lang="en-US" altLang="zh-TW" dirty="0" err="1" smtClean="0"/>
              <a:t>Carmack</a:t>
            </a:r>
            <a:r>
              <a:rPr lang="en-US" altLang="zh-TW" dirty="0" smtClean="0"/>
              <a:t> DX9 is really quite a good </a:t>
            </a:r>
            <a:r>
              <a:rPr lang="en-US" altLang="zh-TW" dirty="0" smtClean="0">
                <a:hlinkClick r:id="rId3" tooltip="Application programming interface"/>
              </a:rPr>
              <a:t>API</a:t>
            </a:r>
            <a:r>
              <a:rPr lang="en-US" altLang="zh-TW" dirty="0" smtClean="0"/>
              <a:t> level. Even with the </a:t>
            </a:r>
            <a:r>
              <a:rPr lang="en-US" altLang="zh-TW" dirty="0" smtClean="0">
                <a:hlinkClick r:id="rId4" tooltip="Direct3D"/>
              </a:rPr>
              <a:t>D3D</a:t>
            </a:r>
            <a:r>
              <a:rPr lang="en-US" altLang="zh-TW" dirty="0" smtClean="0"/>
              <a:t> side of things, where I know I have a long history of people thinking I'm antagonistic against it. Microsoft has done a very, very good job of sensibly evolving it at each step—they're not worried about breaking backwards compatibility—and it's a pretty clean API. I especially like the work I'm doing on the 360, and it's probably the best graphics API as far as a sensibly designed thing that I've worked with.</a:t>
            </a:r>
          </a:p>
          <a:p>
            <a:endParaRPr lang="en-US" altLang="zh-TW" dirty="0" smtClean="0"/>
          </a:p>
          <a:p>
            <a:endParaRPr lang="en-US" altLang="zh-TW" baseline="0" dirty="0" smtClean="0"/>
          </a:p>
          <a:p>
            <a:r>
              <a:rPr lang="en-US" altLang="zh-TW" baseline="0" dirty="0" smtClean="0"/>
              <a:t>NV20: first GPU, programmable pixel </a:t>
            </a:r>
            <a:r>
              <a:rPr lang="en-US" altLang="zh-TW" baseline="0" dirty="0" err="1" smtClean="0"/>
              <a:t>shader</a:t>
            </a:r>
            <a:r>
              <a:rPr lang="en-US" altLang="zh-TW" baseline="0" dirty="0" smtClean="0"/>
              <a:t>, used in </a:t>
            </a:r>
            <a:r>
              <a:rPr lang="en-US" altLang="zh-TW" baseline="0" dirty="0" err="1" smtClean="0"/>
              <a:t>xbox</a:t>
            </a:r>
            <a:endParaRPr lang="en-US" altLang="zh-TW" baseline="0" dirty="0" smtClean="0"/>
          </a:p>
          <a:p>
            <a:r>
              <a:rPr lang="en-US" altLang="zh-TW" baseline="0" dirty="0" smtClean="0"/>
              <a:t>NV25: </a:t>
            </a:r>
            <a:r>
              <a:rPr lang="en-US" altLang="zh-TW" baseline="0" dirty="0" smtClean="0"/>
              <a:t>Geforce4</a:t>
            </a:r>
            <a:endParaRPr lang="en-US" altLang="zh-TW" baseline="0" dirty="0" smtClean="0"/>
          </a:p>
        </p:txBody>
      </p:sp>
      <p:sp>
        <p:nvSpPr>
          <p:cNvPr id="4" name="Slide Number Placeholder 3"/>
          <p:cNvSpPr>
            <a:spLocks noGrp="1"/>
          </p:cNvSpPr>
          <p:nvPr>
            <p:ph type="sldNum" sz="quarter" idx="10"/>
          </p:nvPr>
        </p:nvSpPr>
        <p:spPr/>
        <p:txBody>
          <a:bodyPr/>
          <a:lstStyle/>
          <a:p>
            <a:pPr>
              <a:defRPr/>
            </a:pPr>
            <a:fld id="{F72CF73F-7392-43B8-9291-F4C44D786210}" type="slidenum">
              <a:rPr lang="en-US" altLang="ja-JP" smtClean="0"/>
              <a:pPr>
                <a:defRPr/>
              </a:pPr>
              <a:t>7</a:t>
            </a:fld>
            <a:endParaRPr lang="en-US" altLang="ja-JP"/>
          </a:p>
        </p:txBody>
      </p:sp>
    </p:spTree>
    <p:extLst>
      <p:ext uri="{BB962C8B-B14F-4D97-AF65-F5344CB8AC3E}">
        <p14:creationId xmlns:p14="http://schemas.microsoft.com/office/powerpoint/2010/main" val="852974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zh-TW" dirty="0" smtClean="0"/>
              <a:t>OpenGL</a:t>
            </a:r>
            <a:r>
              <a:rPr lang="en-US" altLang="zh-TW" baseline="0" dirty="0" smtClean="0"/>
              <a:t> 2.0: the first version supports GLSL</a:t>
            </a:r>
          </a:p>
          <a:p>
            <a:endParaRPr lang="en-US" altLang="zh-TW" dirty="0" smtClean="0"/>
          </a:p>
          <a:p>
            <a:r>
              <a:rPr lang="en-US" altLang="zh-TW" baseline="0" dirty="0" smtClean="0"/>
              <a:t>NV30: heat problem</a:t>
            </a:r>
          </a:p>
          <a:p>
            <a:r>
              <a:rPr lang="en-US" altLang="zh-TW" baseline="0" dirty="0" smtClean="0"/>
              <a:t>G70: PS3</a:t>
            </a:r>
          </a:p>
          <a:p>
            <a:endParaRPr lang="en-US" altLang="zh-TW" dirty="0" smtClean="0"/>
          </a:p>
        </p:txBody>
      </p:sp>
      <p:sp>
        <p:nvSpPr>
          <p:cNvPr id="4" name="Slide Number Placeholder 3"/>
          <p:cNvSpPr>
            <a:spLocks noGrp="1"/>
          </p:cNvSpPr>
          <p:nvPr>
            <p:ph type="sldNum" sz="quarter" idx="10"/>
          </p:nvPr>
        </p:nvSpPr>
        <p:spPr/>
        <p:txBody>
          <a:bodyPr/>
          <a:lstStyle/>
          <a:p>
            <a:pPr>
              <a:defRPr/>
            </a:pPr>
            <a:fld id="{F72CF73F-7392-43B8-9291-F4C44D786210}" type="slidenum">
              <a:rPr lang="en-US" altLang="ja-JP" smtClean="0"/>
              <a:pPr>
                <a:defRPr/>
              </a:pPr>
              <a:t>8</a:t>
            </a:fld>
            <a:endParaRPr lang="en-US" altLang="ja-JP"/>
          </a:p>
        </p:txBody>
      </p:sp>
    </p:spTree>
    <p:extLst>
      <p:ext uri="{BB962C8B-B14F-4D97-AF65-F5344CB8AC3E}">
        <p14:creationId xmlns:p14="http://schemas.microsoft.com/office/powerpoint/2010/main" val="30854252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TW" dirty="0" smtClean="0"/>
              <a:t>2006: SGI went into bankruptcy</a:t>
            </a:r>
          </a:p>
          <a:p>
            <a:endParaRPr lang="en-US" altLang="zh-TW" dirty="0" smtClean="0"/>
          </a:p>
          <a:p>
            <a:r>
              <a:rPr lang="en-US" altLang="zh-TW" dirty="0" smtClean="0"/>
              <a:t>G80: </a:t>
            </a:r>
            <a:r>
              <a:rPr lang="en-US" altLang="zh-TW" dirty="0" err="1" smtClean="0"/>
              <a:t>Geforce</a:t>
            </a:r>
            <a:r>
              <a:rPr lang="en-US" altLang="zh-TW" baseline="0" dirty="0" smtClean="0"/>
              <a:t> 8, fully support DX10, fully unified </a:t>
            </a:r>
            <a:r>
              <a:rPr lang="en-US" altLang="zh-TW" baseline="0" dirty="0" err="1" smtClean="0"/>
              <a:t>shader</a:t>
            </a:r>
            <a:r>
              <a:rPr lang="en-US" altLang="zh-TW" baseline="0" dirty="0" smtClean="0"/>
              <a:t> architecture, CUDA support</a:t>
            </a:r>
          </a:p>
          <a:p>
            <a:r>
              <a:rPr lang="en-US" altLang="zh-TW" baseline="0" dirty="0" smtClean="0"/>
              <a:t>GT200: </a:t>
            </a:r>
            <a:r>
              <a:rPr lang="en-US" altLang="zh-TW" baseline="0" dirty="0" err="1" smtClean="0"/>
              <a:t>Geforce</a:t>
            </a:r>
            <a:r>
              <a:rPr lang="en-US" altLang="zh-TW" baseline="0" dirty="0" smtClean="0"/>
              <a:t> 200/300</a:t>
            </a:r>
          </a:p>
          <a:p>
            <a:r>
              <a:rPr lang="en-US" altLang="zh-TW" baseline="0" dirty="0" smtClean="0"/>
              <a:t>GF100: </a:t>
            </a:r>
            <a:r>
              <a:rPr lang="en-US" altLang="zh-TW" baseline="0" dirty="0" err="1" smtClean="0"/>
              <a:t>Geforce</a:t>
            </a:r>
            <a:r>
              <a:rPr lang="en-US" altLang="zh-TW" baseline="0" dirty="0" smtClean="0"/>
              <a:t> 400, new </a:t>
            </a:r>
            <a:r>
              <a:rPr lang="en-US" altLang="zh-TW" baseline="0" dirty="0" err="1" smtClean="0"/>
              <a:t>fermi</a:t>
            </a:r>
            <a:r>
              <a:rPr lang="en-US" altLang="zh-TW" baseline="0" dirty="0" smtClean="0"/>
              <a:t> architecture</a:t>
            </a:r>
            <a:endParaRPr lang="zh-TW" altLang="en-US" dirty="0" smtClean="0"/>
          </a:p>
        </p:txBody>
      </p:sp>
      <p:sp>
        <p:nvSpPr>
          <p:cNvPr id="4" name="Slide Number Placeholder 3"/>
          <p:cNvSpPr>
            <a:spLocks noGrp="1"/>
          </p:cNvSpPr>
          <p:nvPr>
            <p:ph type="sldNum" sz="quarter" idx="10"/>
          </p:nvPr>
        </p:nvSpPr>
        <p:spPr/>
        <p:txBody>
          <a:bodyPr/>
          <a:lstStyle/>
          <a:p>
            <a:pPr>
              <a:defRPr/>
            </a:pPr>
            <a:fld id="{F72CF73F-7392-43B8-9291-F4C44D786210}" type="slidenum">
              <a:rPr lang="en-US" altLang="ja-JP" smtClean="0"/>
              <a:pPr>
                <a:defRPr/>
              </a:pPr>
              <a:t>9</a:t>
            </a:fld>
            <a:endParaRPr lang="en-US" altLang="ja-JP"/>
          </a:p>
        </p:txBody>
      </p:sp>
    </p:spTree>
    <p:extLst>
      <p:ext uri="{BB962C8B-B14F-4D97-AF65-F5344CB8AC3E}">
        <p14:creationId xmlns:p14="http://schemas.microsoft.com/office/powerpoint/2010/main" val="359673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kumimoji="0" lang="ja-JP" altLang="ja-JP" sz="2400">
              <a:latin typeface="Times New Roman" pitchFamily="18" charset="0"/>
            </a:endParaRPr>
          </a:p>
        </p:txBody>
      </p:sp>
      <p:sp>
        <p:nvSpPr>
          <p:cNvPr id="63490"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按一下以編輯母片標題樣式</a:t>
            </a:r>
          </a:p>
        </p:txBody>
      </p:sp>
      <p:sp>
        <p:nvSpPr>
          <p:cNvPr id="6349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ja-JP" altLang="en-US"/>
              <a:t>按一下以編輯母片副標題樣式</a:t>
            </a:r>
          </a:p>
        </p:txBody>
      </p:sp>
      <p:sp>
        <p:nvSpPr>
          <p:cNvPr id="5" name="Rectangle 4"/>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B7A567C0-3B98-49BF-922E-2BA9D0155CF0}" type="slidenum">
              <a:rPr lang="en-US" altLang="ja-JP"/>
              <a:pPr>
                <a:defRPr/>
              </a:pPr>
              <a:t>‹#›</a:t>
            </a:fld>
            <a:endParaRPr lang="en-US" altLang="ja-JP"/>
          </a:p>
        </p:txBody>
      </p:sp>
    </p:spTree>
    <p:extLst>
      <p:ext uri="{BB962C8B-B14F-4D97-AF65-F5344CB8AC3E}">
        <p14:creationId xmlns:p14="http://schemas.microsoft.com/office/powerpoint/2010/main" val="1257753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B7AA2B32-B300-4197-BDDA-A3E55C1D74E8}" type="slidenum">
              <a:rPr lang="en-US" altLang="ja-JP"/>
              <a:pPr>
                <a:defRPr/>
              </a:pPr>
              <a:t>‹#›</a:t>
            </a:fld>
            <a:endParaRPr lang="en-US" altLang="ja-JP"/>
          </a:p>
        </p:txBody>
      </p:sp>
    </p:spTree>
    <p:extLst>
      <p:ext uri="{BB962C8B-B14F-4D97-AF65-F5344CB8AC3E}">
        <p14:creationId xmlns:p14="http://schemas.microsoft.com/office/powerpoint/2010/main" val="3254982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1CE3DCAE-19D0-4A43-B15F-7094A63D8239}" type="slidenum">
              <a:rPr lang="en-US" altLang="ja-JP"/>
              <a:pPr>
                <a:defRPr/>
              </a:pPr>
              <a:t>‹#›</a:t>
            </a:fld>
            <a:endParaRPr lang="en-US" altLang="ja-JP"/>
          </a:p>
        </p:txBody>
      </p:sp>
    </p:spTree>
    <p:extLst>
      <p:ext uri="{BB962C8B-B14F-4D97-AF65-F5344CB8AC3E}">
        <p14:creationId xmlns:p14="http://schemas.microsoft.com/office/powerpoint/2010/main" val="3980713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4675" y="304800"/>
            <a:ext cx="8001000" cy="1216025"/>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566738" y="1752600"/>
            <a:ext cx="3924300" cy="4267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752600"/>
            <a:ext cx="3924300" cy="426720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E62CF7A7-26DB-470A-BFD7-8B8AC2A9E57B}" type="slidenum">
              <a:rPr lang="en-US" altLang="ja-JP"/>
              <a:pPr>
                <a:defRPr/>
              </a:pPr>
              <a:t>‹#›</a:t>
            </a:fld>
            <a:endParaRPr lang="en-US" altLang="ja-JP"/>
          </a:p>
        </p:txBody>
      </p:sp>
    </p:spTree>
    <p:extLst>
      <p:ext uri="{BB962C8B-B14F-4D97-AF65-F5344CB8AC3E}">
        <p14:creationId xmlns:p14="http://schemas.microsoft.com/office/powerpoint/2010/main" val="2289163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55F85A6D-A866-4867-B2B6-F97FEAD7295E}" type="slidenum">
              <a:rPr lang="en-US" altLang="ja-JP"/>
              <a:pPr>
                <a:defRPr/>
              </a:pPr>
              <a:t>‹#›</a:t>
            </a:fld>
            <a:endParaRPr lang="en-US" altLang="ja-JP"/>
          </a:p>
        </p:txBody>
      </p:sp>
    </p:spTree>
    <p:extLst>
      <p:ext uri="{BB962C8B-B14F-4D97-AF65-F5344CB8AC3E}">
        <p14:creationId xmlns:p14="http://schemas.microsoft.com/office/powerpoint/2010/main" val="1186481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6A9CE411-5B5B-4F61-948A-DDF10A14F71C}" type="slidenum">
              <a:rPr lang="en-US" altLang="ja-JP"/>
              <a:pPr>
                <a:defRPr/>
              </a:pPr>
              <a:t>‹#›</a:t>
            </a:fld>
            <a:endParaRPr lang="en-US" altLang="ja-JP"/>
          </a:p>
        </p:txBody>
      </p:sp>
    </p:spTree>
    <p:extLst>
      <p:ext uri="{BB962C8B-B14F-4D97-AF65-F5344CB8AC3E}">
        <p14:creationId xmlns:p14="http://schemas.microsoft.com/office/powerpoint/2010/main" val="3697284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79D9FBDF-8D42-4B81-8E21-D202ACC0F146}" type="slidenum">
              <a:rPr lang="en-US" altLang="ja-JP"/>
              <a:pPr>
                <a:defRPr/>
              </a:pPr>
              <a:t>‹#›</a:t>
            </a:fld>
            <a:endParaRPr lang="en-US" altLang="ja-JP"/>
          </a:p>
        </p:txBody>
      </p:sp>
    </p:spTree>
    <p:extLst>
      <p:ext uri="{BB962C8B-B14F-4D97-AF65-F5344CB8AC3E}">
        <p14:creationId xmlns:p14="http://schemas.microsoft.com/office/powerpoint/2010/main" val="3991848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807FFB9B-D8B7-44BA-BF35-F463BF711BDC}" type="slidenum">
              <a:rPr lang="en-US" altLang="ja-JP"/>
              <a:pPr>
                <a:defRPr/>
              </a:pPr>
              <a:t>‹#›</a:t>
            </a:fld>
            <a:endParaRPr lang="en-US" altLang="ja-JP"/>
          </a:p>
        </p:txBody>
      </p:sp>
    </p:spTree>
    <p:extLst>
      <p:ext uri="{BB962C8B-B14F-4D97-AF65-F5344CB8AC3E}">
        <p14:creationId xmlns:p14="http://schemas.microsoft.com/office/powerpoint/2010/main" val="1289537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B7074C2A-6287-440E-BBBD-05B957950467}" type="slidenum">
              <a:rPr lang="en-US" altLang="ja-JP"/>
              <a:pPr>
                <a:defRPr/>
              </a:pPr>
              <a:t>‹#›</a:t>
            </a:fld>
            <a:endParaRPr lang="en-US" altLang="ja-JP"/>
          </a:p>
        </p:txBody>
      </p:sp>
    </p:spTree>
    <p:extLst>
      <p:ext uri="{BB962C8B-B14F-4D97-AF65-F5344CB8AC3E}">
        <p14:creationId xmlns:p14="http://schemas.microsoft.com/office/powerpoint/2010/main" val="2117924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1F797EB8-6DB5-46C0-9477-B0FEC8F02B90}" type="slidenum">
              <a:rPr lang="en-US" altLang="ja-JP"/>
              <a:pPr>
                <a:defRPr/>
              </a:pPr>
              <a:t>‹#›</a:t>
            </a:fld>
            <a:endParaRPr lang="en-US" altLang="ja-JP"/>
          </a:p>
        </p:txBody>
      </p:sp>
    </p:spTree>
    <p:extLst>
      <p:ext uri="{BB962C8B-B14F-4D97-AF65-F5344CB8AC3E}">
        <p14:creationId xmlns:p14="http://schemas.microsoft.com/office/powerpoint/2010/main" val="3495282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C54AF7F5-90A4-4A6D-9502-04BD78BF6ACF}" type="slidenum">
              <a:rPr lang="en-US" altLang="ja-JP"/>
              <a:pPr>
                <a:defRPr/>
              </a:pPr>
              <a:t>‹#›</a:t>
            </a:fld>
            <a:endParaRPr lang="en-US" altLang="ja-JP"/>
          </a:p>
        </p:txBody>
      </p:sp>
    </p:spTree>
    <p:extLst>
      <p:ext uri="{BB962C8B-B14F-4D97-AF65-F5344CB8AC3E}">
        <p14:creationId xmlns:p14="http://schemas.microsoft.com/office/powerpoint/2010/main" val="1574594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7381EF31-E481-450E-BA7D-4702F2CDB4C2}" type="slidenum">
              <a:rPr lang="en-US" altLang="ja-JP"/>
              <a:pPr>
                <a:defRPr/>
              </a:pPr>
              <a:t>‹#›</a:t>
            </a:fld>
            <a:endParaRPr lang="en-US" altLang="ja-JP"/>
          </a:p>
        </p:txBody>
      </p:sp>
    </p:spTree>
    <p:extLst>
      <p:ext uri="{BB962C8B-B14F-4D97-AF65-F5344CB8AC3E}">
        <p14:creationId xmlns:p14="http://schemas.microsoft.com/office/powerpoint/2010/main" val="126082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ja-JP" altLang="en-US" smtClean="0"/>
              <a:t>按一下以編輯母片標題樣式</a:t>
            </a:r>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按一下以編輯母片</a:t>
            </a:r>
          </a:p>
          <a:p>
            <a:pPr lvl="1"/>
            <a:r>
              <a:rPr lang="ja-JP" altLang="en-US" smtClean="0"/>
              <a:t>第二層</a:t>
            </a:r>
          </a:p>
          <a:p>
            <a:pPr lvl="2"/>
            <a:r>
              <a:rPr lang="ja-JP" altLang="en-US" smtClean="0"/>
              <a:t>第三層</a:t>
            </a:r>
          </a:p>
          <a:p>
            <a:pPr lvl="3"/>
            <a:r>
              <a:rPr lang="ja-JP" altLang="en-US" smtClean="0"/>
              <a:t>第四層</a:t>
            </a:r>
          </a:p>
          <a:p>
            <a:pPr lvl="4"/>
            <a:r>
              <a:rPr lang="ja-JP" altLang="en-US" smtClean="0"/>
              <a:t>第五層</a:t>
            </a:r>
          </a:p>
        </p:txBody>
      </p:sp>
      <p:sp>
        <p:nvSpPr>
          <p:cNvPr id="62468"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kumimoji="0" lang="ja-JP" altLang="ja-JP" sz="2400">
              <a:latin typeface="Times New Roman" pitchFamily="18" charset="0"/>
            </a:endParaRPr>
          </a:p>
        </p:txBody>
      </p:sp>
      <p:sp>
        <p:nvSpPr>
          <p:cNvPr id="6246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ja-JP" altLang="en-US"/>
          </a:p>
        </p:txBody>
      </p:sp>
      <p:sp>
        <p:nvSpPr>
          <p:cNvPr id="62470"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smtClean="0"/>
            </a:lvl1pPr>
          </a:lstStyle>
          <a:p>
            <a:pPr>
              <a:defRPr/>
            </a:pPr>
            <a:endParaRPr lang="en-US" altLang="ja-JP"/>
          </a:p>
        </p:txBody>
      </p:sp>
      <p:sp>
        <p:nvSpPr>
          <p:cNvPr id="62471"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smtClean="0"/>
            </a:lvl1pPr>
          </a:lstStyle>
          <a:p>
            <a:pPr>
              <a:defRPr/>
            </a:pPr>
            <a:endParaRPr lang="en-US" altLang="ja-JP"/>
          </a:p>
        </p:txBody>
      </p:sp>
      <p:sp>
        <p:nvSpPr>
          <p:cNvPr id="62472"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smtClean="0"/>
            </a:lvl1pPr>
          </a:lstStyle>
          <a:p>
            <a:pPr>
              <a:defRPr/>
            </a:pPr>
            <a:fld id="{84702EB0-EC5C-4604-A152-66A8A0DA77B5}"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24"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timing>
    <p:tnLst>
      <p:par>
        <p:cTn id="1" dur="indefinite" restart="never" nodeType="tmRoot"/>
      </p:par>
    </p:tnLst>
  </p:timing>
  <p:txStyles>
    <p:titleStyle>
      <a:lvl1pPr algn="l" rtl="0" eaLnBrk="0" fontAlgn="base" hangingPunct="0">
        <a:spcBef>
          <a:spcPct val="0"/>
        </a:spcBef>
        <a:spcAft>
          <a:spcPct val="0"/>
        </a:spcAft>
        <a:defRPr kumimoji="1" sz="3800">
          <a:solidFill>
            <a:schemeClr val="tx2"/>
          </a:solidFill>
          <a:latin typeface="+mj-lt"/>
          <a:ea typeface="+mj-ea"/>
          <a:cs typeface="+mj-cs"/>
        </a:defRPr>
      </a:lvl1pPr>
      <a:lvl2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2pPr>
      <a:lvl3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3pPr>
      <a:lvl4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4pPr>
      <a:lvl5pPr algn="l" rtl="0" eaLnBrk="0" fontAlgn="base" hangingPunct="0">
        <a:spcBef>
          <a:spcPct val="0"/>
        </a:spcBef>
        <a:spcAft>
          <a:spcPct val="0"/>
        </a:spcAft>
        <a:defRPr kumimoji="1" sz="3800">
          <a:solidFill>
            <a:schemeClr val="tx2"/>
          </a:solidFill>
          <a:latin typeface="Verdana" pitchFamily="34" charset="0"/>
          <a:ea typeface="ＭＳ Ｐゴシック" pitchFamily="50" charset="-128"/>
        </a:defRPr>
      </a:lvl5pPr>
      <a:lvl6pPr marL="457200" algn="l" rtl="0" fontAlgn="base">
        <a:spcBef>
          <a:spcPct val="0"/>
        </a:spcBef>
        <a:spcAft>
          <a:spcPct val="0"/>
        </a:spcAft>
        <a:defRPr kumimoji="1" sz="3800">
          <a:solidFill>
            <a:schemeClr val="tx2"/>
          </a:solidFill>
          <a:latin typeface="Verdana" pitchFamily="34" charset="0"/>
          <a:ea typeface="ＭＳ Ｐゴシック" pitchFamily="50" charset="-128"/>
        </a:defRPr>
      </a:lvl6pPr>
      <a:lvl7pPr marL="914400" algn="l" rtl="0" fontAlgn="base">
        <a:spcBef>
          <a:spcPct val="0"/>
        </a:spcBef>
        <a:spcAft>
          <a:spcPct val="0"/>
        </a:spcAft>
        <a:defRPr kumimoji="1" sz="3800">
          <a:solidFill>
            <a:schemeClr val="tx2"/>
          </a:solidFill>
          <a:latin typeface="Verdana" pitchFamily="34" charset="0"/>
          <a:ea typeface="ＭＳ Ｐゴシック" pitchFamily="50" charset="-128"/>
        </a:defRPr>
      </a:lvl7pPr>
      <a:lvl8pPr marL="1371600" algn="l" rtl="0" fontAlgn="base">
        <a:spcBef>
          <a:spcPct val="0"/>
        </a:spcBef>
        <a:spcAft>
          <a:spcPct val="0"/>
        </a:spcAft>
        <a:defRPr kumimoji="1" sz="3800">
          <a:solidFill>
            <a:schemeClr val="tx2"/>
          </a:solidFill>
          <a:latin typeface="Verdana" pitchFamily="34" charset="0"/>
          <a:ea typeface="ＭＳ Ｐゴシック" pitchFamily="50" charset="-128"/>
        </a:defRPr>
      </a:lvl8pPr>
      <a:lvl9pPr marL="1828800" algn="l" rtl="0" fontAlgn="base">
        <a:spcBef>
          <a:spcPct val="0"/>
        </a:spcBef>
        <a:spcAft>
          <a:spcPct val="0"/>
        </a:spcAft>
        <a:defRPr kumimoji="1" sz="3800">
          <a:solidFill>
            <a:schemeClr val="tx2"/>
          </a:solidFill>
          <a:latin typeface="Verdana" pitchFamily="34" charset="0"/>
          <a:ea typeface="ＭＳ Ｐゴシック" pitchFamily="50" charset="-128"/>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kumimoji="1"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kumimoji="1" sz="2600">
          <a:solidFill>
            <a:schemeClr val="tx1"/>
          </a:solidFill>
          <a:latin typeface="+mn-lt"/>
          <a:ea typeface="+mn-ea"/>
        </a:defRPr>
      </a:lvl2pPr>
      <a:lvl3pPr marL="1304925" indent="-395288" algn="l" rtl="0" eaLnBrk="0" fontAlgn="base" hangingPunct="0">
        <a:spcBef>
          <a:spcPct val="20000"/>
        </a:spcBef>
        <a:spcAft>
          <a:spcPct val="0"/>
        </a:spcAft>
        <a:buClr>
          <a:schemeClr val="accent2"/>
        </a:buClr>
        <a:buFont typeface="Wingdings" pitchFamily="2" charset="2"/>
        <a:buChar char="o"/>
        <a:defRPr kumimoji="1" sz="2300">
          <a:solidFill>
            <a:schemeClr val="tx1"/>
          </a:solidFill>
          <a:latin typeface="+mn-lt"/>
          <a:ea typeface="+mn-ea"/>
        </a:defRPr>
      </a:lvl3pPr>
      <a:lvl4pPr marL="1693863" indent="-387350" algn="l" rtl="0" eaLnBrk="0" fontAlgn="base" hangingPunct="0">
        <a:spcBef>
          <a:spcPct val="20000"/>
        </a:spcBef>
        <a:spcAft>
          <a:spcPct val="0"/>
        </a:spcAft>
        <a:buClr>
          <a:schemeClr val="accent2"/>
        </a:buClr>
        <a:buFont typeface="Wingdings" pitchFamily="2" charset="2"/>
        <a:buChar char="n"/>
        <a:defRPr kumimoji="1" sz="2000">
          <a:solidFill>
            <a:schemeClr val="tx1"/>
          </a:solidFill>
          <a:latin typeface="+mn-lt"/>
          <a:ea typeface="+mn-ea"/>
        </a:defRPr>
      </a:lvl4pPr>
      <a:lvl5pPr marL="2093913" indent="-398463" algn="l" rtl="0" eaLnBrk="0" fontAlgn="base" hangingPunct="0">
        <a:spcBef>
          <a:spcPct val="25000"/>
        </a:spcBef>
        <a:spcAft>
          <a:spcPct val="0"/>
        </a:spcAft>
        <a:buClr>
          <a:schemeClr val="accent2"/>
        </a:buClr>
        <a:buFont typeface="Wingdings" pitchFamily="2" charset="2"/>
        <a:buChar char="§"/>
        <a:defRPr kumimoji="1" sz="2000">
          <a:solidFill>
            <a:schemeClr val="tx1"/>
          </a:solidFill>
          <a:latin typeface="+mn-lt"/>
          <a:ea typeface="+mn-ea"/>
        </a:defRPr>
      </a:lvl5pPr>
      <a:lvl6pPr marL="25511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6pPr>
      <a:lvl7pPr marL="30083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7pPr>
      <a:lvl8pPr marL="34655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8pPr>
      <a:lvl9pPr marL="3922713" indent="-398463" algn="l" rtl="0" fontAlgn="base">
        <a:spcBef>
          <a:spcPct val="25000"/>
        </a:spcBef>
        <a:spcAft>
          <a:spcPct val="0"/>
        </a:spcAft>
        <a:buClr>
          <a:schemeClr val="accent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opengl.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n-US" altLang="ja-JP" smtClean="0"/>
              <a:t>Computer Graphics</a:t>
            </a:r>
          </a:p>
        </p:txBody>
      </p:sp>
      <p:sp>
        <p:nvSpPr>
          <p:cNvPr id="3075" name="Rectangle 3"/>
          <p:cNvSpPr>
            <a:spLocks noGrp="1" noChangeArrowheads="1"/>
          </p:cNvSpPr>
          <p:nvPr>
            <p:ph type="subTitle" idx="1"/>
          </p:nvPr>
        </p:nvSpPr>
        <p:spPr/>
        <p:txBody>
          <a:bodyPr/>
          <a:lstStyle/>
          <a:p>
            <a:pPr eaLnBrk="1" hangingPunct="1"/>
            <a:r>
              <a:rPr lang="en-US" altLang="ja-JP" dirty="0" err="1" smtClean="0"/>
              <a:t>Tz-Huan</a:t>
            </a:r>
            <a:r>
              <a:rPr lang="en-US" altLang="ja-JP" dirty="0" smtClean="0"/>
              <a:t> Huang</a:t>
            </a:r>
            <a:br>
              <a:rPr lang="en-US" altLang="ja-JP" dirty="0" smtClean="0"/>
            </a:br>
            <a:r>
              <a:rPr lang="en-US" altLang="ja-JP" dirty="0" smtClean="0"/>
              <a:t>National Taiwan University</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a:t>The complexity of OpenGL</a:t>
            </a:r>
            <a:endParaRPr lang="zh-TW" altLang="en-US" dirty="0"/>
          </a:p>
        </p:txBody>
      </p:sp>
      <p:sp>
        <p:nvSpPr>
          <p:cNvPr id="3" name="Content Placeholder 2"/>
          <p:cNvSpPr>
            <a:spLocks noGrp="1"/>
          </p:cNvSpPr>
          <p:nvPr>
            <p:ph idx="1"/>
          </p:nvPr>
        </p:nvSpPr>
        <p:spPr/>
        <p:txBody>
          <a:bodyPr/>
          <a:lstStyle/>
          <a:p>
            <a:r>
              <a:rPr lang="en-US" altLang="zh-TW" dirty="0"/>
              <a:t>OpenGL </a:t>
            </a:r>
            <a:r>
              <a:rPr lang="en-US" altLang="zh-TW" dirty="0" smtClean="0"/>
              <a:t>is </a:t>
            </a:r>
            <a:r>
              <a:rPr lang="en-US" altLang="zh-TW" dirty="0"/>
              <a:t>a software interface to graphics </a:t>
            </a:r>
            <a:r>
              <a:rPr lang="en-US" altLang="zh-TW" dirty="0" smtClean="0"/>
              <a:t>hardware</a:t>
            </a:r>
            <a:endParaRPr lang="zh-TW" altLang="en-US" dirty="0"/>
          </a:p>
        </p:txBody>
      </p:sp>
      <p:grpSp>
        <p:nvGrpSpPr>
          <p:cNvPr id="4" name="Group 3"/>
          <p:cNvGrpSpPr>
            <a:grpSpLocks/>
          </p:cNvGrpSpPr>
          <p:nvPr/>
        </p:nvGrpSpPr>
        <p:grpSpPr bwMode="auto">
          <a:xfrm>
            <a:off x="1449086" y="2788138"/>
            <a:ext cx="6347290" cy="3241322"/>
            <a:chOff x="676" y="1243"/>
            <a:chExt cx="4408" cy="2251"/>
          </a:xfrm>
        </p:grpSpPr>
        <p:sp>
          <p:nvSpPr>
            <p:cNvPr id="5" name="Rectangle 4"/>
            <p:cNvSpPr>
              <a:spLocks noChangeArrowheads="1"/>
            </p:cNvSpPr>
            <p:nvPr/>
          </p:nvSpPr>
          <p:spPr bwMode="blackWhite">
            <a:xfrm>
              <a:off x="676" y="1742"/>
              <a:ext cx="4408" cy="12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ja-JP" altLang="en-US"/>
            </a:p>
          </p:txBody>
        </p:sp>
        <p:sp>
          <p:nvSpPr>
            <p:cNvPr id="6" name="Rectangle 5"/>
            <p:cNvSpPr>
              <a:spLocks noChangeArrowheads="1"/>
            </p:cNvSpPr>
            <p:nvPr/>
          </p:nvSpPr>
          <p:spPr bwMode="blackWhite">
            <a:xfrm>
              <a:off x="2308" y="1742"/>
              <a:ext cx="1144" cy="424"/>
            </a:xfrm>
            <a:prstGeom prst="rect">
              <a:avLst/>
            </a:prstGeom>
            <a:solidFill>
              <a:schemeClr val="bg1"/>
            </a:solidFill>
            <a:ln w="12700">
              <a:solidFill>
                <a:schemeClr val="tx1"/>
              </a:solidFill>
              <a:miter lim="800000"/>
              <a:headEnd/>
              <a:tailEnd/>
            </a:ln>
          </p:spPr>
          <p:txBody>
            <a:bodyPr wrap="none" anchor="ctr"/>
            <a:lstStyle/>
            <a:p>
              <a:endParaRPr lang="ja-JP" altLang="en-US"/>
            </a:p>
          </p:txBody>
        </p:sp>
        <p:sp>
          <p:nvSpPr>
            <p:cNvPr id="7" name="Line 6"/>
            <p:cNvSpPr>
              <a:spLocks noChangeShapeType="1"/>
            </p:cNvSpPr>
            <p:nvPr/>
          </p:nvSpPr>
          <p:spPr bwMode="blackWhite">
            <a:xfrm>
              <a:off x="4176" y="1738"/>
              <a:ext cx="0" cy="864"/>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TW" altLang="en-US"/>
            </a:p>
          </p:txBody>
        </p:sp>
        <p:sp>
          <p:nvSpPr>
            <p:cNvPr id="8" name="Line 7"/>
            <p:cNvSpPr>
              <a:spLocks noChangeShapeType="1"/>
            </p:cNvSpPr>
            <p:nvPr/>
          </p:nvSpPr>
          <p:spPr bwMode="blackWhite">
            <a:xfrm flipH="1">
              <a:off x="3168" y="2602"/>
              <a:ext cx="100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TW" altLang="en-US"/>
            </a:p>
          </p:txBody>
        </p:sp>
        <p:sp>
          <p:nvSpPr>
            <p:cNvPr id="9" name="Line 8"/>
            <p:cNvSpPr>
              <a:spLocks noChangeShapeType="1"/>
            </p:cNvSpPr>
            <p:nvPr/>
          </p:nvSpPr>
          <p:spPr bwMode="blackWhite">
            <a:xfrm>
              <a:off x="3168" y="2170"/>
              <a:ext cx="0" cy="43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TW" altLang="en-US"/>
            </a:p>
          </p:txBody>
        </p:sp>
        <p:sp>
          <p:nvSpPr>
            <p:cNvPr id="10" name="Line 9"/>
            <p:cNvSpPr>
              <a:spLocks noChangeShapeType="1"/>
            </p:cNvSpPr>
            <p:nvPr/>
          </p:nvSpPr>
          <p:spPr bwMode="blackWhite">
            <a:xfrm>
              <a:off x="1584" y="2170"/>
              <a:ext cx="0" cy="43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TW" altLang="en-US"/>
            </a:p>
          </p:txBody>
        </p:sp>
        <p:sp>
          <p:nvSpPr>
            <p:cNvPr id="11" name="Line 10"/>
            <p:cNvSpPr>
              <a:spLocks noChangeShapeType="1"/>
            </p:cNvSpPr>
            <p:nvPr/>
          </p:nvSpPr>
          <p:spPr bwMode="blackWhite">
            <a:xfrm flipH="1">
              <a:off x="1584" y="2602"/>
              <a:ext cx="100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TW" altLang="en-US"/>
            </a:p>
          </p:txBody>
        </p:sp>
        <p:sp>
          <p:nvSpPr>
            <p:cNvPr id="12" name="Line 11"/>
            <p:cNvSpPr>
              <a:spLocks noChangeShapeType="1"/>
            </p:cNvSpPr>
            <p:nvPr/>
          </p:nvSpPr>
          <p:spPr bwMode="blackWhite">
            <a:xfrm>
              <a:off x="2592" y="2170"/>
              <a:ext cx="0" cy="43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TW" altLang="en-US"/>
            </a:p>
          </p:txBody>
        </p:sp>
        <p:sp>
          <p:nvSpPr>
            <p:cNvPr id="13" name="Line 12"/>
            <p:cNvSpPr>
              <a:spLocks noChangeShapeType="1"/>
            </p:cNvSpPr>
            <p:nvPr/>
          </p:nvSpPr>
          <p:spPr bwMode="blackWhite">
            <a:xfrm>
              <a:off x="2880" y="2170"/>
              <a:ext cx="0" cy="864"/>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TW" altLang="en-US"/>
            </a:p>
          </p:txBody>
        </p:sp>
        <p:sp>
          <p:nvSpPr>
            <p:cNvPr id="14" name="Rectangle 13"/>
            <p:cNvSpPr>
              <a:spLocks noChangeArrowheads="1"/>
            </p:cNvSpPr>
            <p:nvPr/>
          </p:nvSpPr>
          <p:spPr bwMode="blackWhite">
            <a:xfrm>
              <a:off x="2582" y="1824"/>
              <a:ext cx="63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kumimoji="0" lang="en-US" altLang="ja-JP" sz="2400" b="1">
                  <a:latin typeface="Arial" charset="0"/>
                </a:rPr>
                <a:t>GLUT</a:t>
              </a:r>
            </a:p>
          </p:txBody>
        </p:sp>
        <p:sp>
          <p:nvSpPr>
            <p:cNvPr id="15" name="Rectangle 14"/>
            <p:cNvSpPr>
              <a:spLocks noChangeArrowheads="1"/>
            </p:cNvSpPr>
            <p:nvPr/>
          </p:nvSpPr>
          <p:spPr bwMode="blackWhite">
            <a:xfrm>
              <a:off x="3542" y="2256"/>
              <a:ext cx="52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kumimoji="0" lang="en-US" altLang="ja-JP" sz="2400" b="1">
                  <a:latin typeface="Arial" charset="0"/>
                </a:rPr>
                <a:t>GLU</a:t>
              </a:r>
            </a:p>
          </p:txBody>
        </p:sp>
        <p:sp>
          <p:nvSpPr>
            <p:cNvPr id="16" name="Rectangle 15"/>
            <p:cNvSpPr>
              <a:spLocks noChangeArrowheads="1"/>
            </p:cNvSpPr>
            <p:nvPr/>
          </p:nvSpPr>
          <p:spPr bwMode="blackWhite">
            <a:xfrm>
              <a:off x="3878" y="2640"/>
              <a:ext cx="38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kumimoji="0" lang="en-US" altLang="ja-JP" sz="2400" b="1">
                  <a:latin typeface="Arial" charset="0"/>
                </a:rPr>
                <a:t>GL</a:t>
              </a:r>
            </a:p>
          </p:txBody>
        </p:sp>
        <p:sp>
          <p:nvSpPr>
            <p:cNvPr id="17" name="Rectangle 16"/>
            <p:cNvSpPr>
              <a:spLocks noChangeArrowheads="1"/>
            </p:cNvSpPr>
            <p:nvPr/>
          </p:nvSpPr>
          <p:spPr bwMode="blackWhite">
            <a:xfrm>
              <a:off x="1653" y="2150"/>
              <a:ext cx="871" cy="4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sz="2000" b="1">
                  <a:latin typeface="Arial" charset="0"/>
                </a:rPr>
                <a:t>GLX, AGL</a:t>
              </a:r>
              <a:br>
                <a:rPr kumimoji="0" lang="en-US" altLang="ja-JP" sz="2000" b="1">
                  <a:latin typeface="Arial" charset="0"/>
                </a:rPr>
              </a:br>
              <a:r>
                <a:rPr kumimoji="0" lang="en-US" altLang="ja-JP" sz="2000" b="1">
                  <a:latin typeface="Arial" charset="0"/>
                </a:rPr>
                <a:t>or WGL</a:t>
              </a:r>
            </a:p>
          </p:txBody>
        </p:sp>
        <p:sp>
          <p:nvSpPr>
            <p:cNvPr id="18" name="Rectangle 17"/>
            <p:cNvSpPr>
              <a:spLocks noChangeArrowheads="1"/>
            </p:cNvSpPr>
            <p:nvPr/>
          </p:nvSpPr>
          <p:spPr bwMode="blackWhite">
            <a:xfrm>
              <a:off x="890" y="2688"/>
              <a:ext cx="177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kumimoji="0" lang="en-US" altLang="ja-JP" sz="2400" b="1">
                  <a:latin typeface="Arial" charset="0"/>
                </a:rPr>
                <a:t>X, Win32, Mac O/S</a:t>
              </a:r>
            </a:p>
          </p:txBody>
        </p:sp>
        <p:sp>
          <p:nvSpPr>
            <p:cNvPr id="19" name="Rectangle 18"/>
            <p:cNvSpPr>
              <a:spLocks noChangeArrowheads="1"/>
            </p:cNvSpPr>
            <p:nvPr/>
          </p:nvSpPr>
          <p:spPr bwMode="blackWhite">
            <a:xfrm>
              <a:off x="676" y="3230"/>
              <a:ext cx="4408" cy="23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ja-JP" altLang="en-US"/>
            </a:p>
          </p:txBody>
        </p:sp>
        <p:sp>
          <p:nvSpPr>
            <p:cNvPr id="20" name="Rectangle 19"/>
            <p:cNvSpPr>
              <a:spLocks noChangeArrowheads="1"/>
            </p:cNvSpPr>
            <p:nvPr/>
          </p:nvSpPr>
          <p:spPr bwMode="blackWhite">
            <a:xfrm>
              <a:off x="1654" y="3206"/>
              <a:ext cx="245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kumimoji="0" lang="en-US" altLang="ja-JP" sz="2400" b="1">
                  <a:latin typeface="Arial" charset="0"/>
                </a:rPr>
                <a:t>software and/or hardware</a:t>
              </a:r>
            </a:p>
          </p:txBody>
        </p:sp>
        <p:sp>
          <p:nvSpPr>
            <p:cNvPr id="21" name="Rectangle 20"/>
            <p:cNvSpPr>
              <a:spLocks noChangeArrowheads="1"/>
            </p:cNvSpPr>
            <p:nvPr/>
          </p:nvSpPr>
          <p:spPr bwMode="blackWhite">
            <a:xfrm>
              <a:off x="676" y="1296"/>
              <a:ext cx="4408" cy="232"/>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pPr>
                <a:defRPr/>
              </a:pPr>
              <a:endParaRPr lang="ja-JP" altLang="en-US"/>
            </a:p>
          </p:txBody>
        </p:sp>
        <p:sp>
          <p:nvSpPr>
            <p:cNvPr id="22" name="Rectangle 21"/>
            <p:cNvSpPr>
              <a:spLocks noChangeArrowheads="1"/>
            </p:cNvSpPr>
            <p:nvPr/>
          </p:nvSpPr>
          <p:spPr bwMode="blackWhite">
            <a:xfrm>
              <a:off x="1899" y="1243"/>
              <a:ext cx="19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r>
                <a:rPr kumimoji="0" lang="en-US" altLang="ja-JP" sz="2400" b="1">
                  <a:latin typeface="Arial" charset="0"/>
                </a:rPr>
                <a:t>application program</a:t>
              </a:r>
            </a:p>
          </p:txBody>
        </p:sp>
        <p:sp>
          <p:nvSpPr>
            <p:cNvPr id="23" name="Line 22"/>
            <p:cNvSpPr>
              <a:spLocks noChangeShapeType="1"/>
            </p:cNvSpPr>
            <p:nvPr/>
          </p:nvSpPr>
          <p:spPr bwMode="blackWhite">
            <a:xfrm flipH="1">
              <a:off x="1584" y="2170"/>
              <a:ext cx="48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TW" altLang="en-US"/>
            </a:p>
          </p:txBody>
        </p:sp>
        <p:sp>
          <p:nvSpPr>
            <p:cNvPr id="24" name="Line 23"/>
            <p:cNvSpPr>
              <a:spLocks noChangeShapeType="1"/>
            </p:cNvSpPr>
            <p:nvPr/>
          </p:nvSpPr>
          <p:spPr bwMode="blackWhite">
            <a:xfrm flipH="1">
              <a:off x="960" y="2170"/>
              <a:ext cx="62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TW" altLang="en-US"/>
            </a:p>
          </p:txBody>
        </p:sp>
        <p:sp>
          <p:nvSpPr>
            <p:cNvPr id="25" name="Rectangle 24"/>
            <p:cNvSpPr>
              <a:spLocks noChangeArrowheads="1"/>
            </p:cNvSpPr>
            <p:nvPr/>
          </p:nvSpPr>
          <p:spPr bwMode="blackWhite">
            <a:xfrm>
              <a:off x="946" y="1785"/>
              <a:ext cx="1136" cy="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algn="ctr" eaLnBrk="0" hangingPunct="0"/>
              <a:r>
                <a:rPr kumimoji="0" lang="en-US" altLang="ja-JP" sz="1600" b="1">
                  <a:latin typeface="Arial" charset="0"/>
                </a:rPr>
                <a:t>OpenGL Motif</a:t>
              </a:r>
            </a:p>
            <a:p>
              <a:pPr algn="ctr" eaLnBrk="0" hangingPunct="0"/>
              <a:r>
                <a:rPr kumimoji="0" lang="en-US" altLang="ja-JP" sz="1600" b="1">
                  <a:latin typeface="Arial" charset="0"/>
                </a:rPr>
                <a:t>widget or similar</a:t>
              </a:r>
            </a:p>
          </p:txBody>
        </p:sp>
        <p:sp>
          <p:nvSpPr>
            <p:cNvPr id="26" name="Line 25"/>
            <p:cNvSpPr>
              <a:spLocks noChangeShapeType="1"/>
            </p:cNvSpPr>
            <p:nvPr/>
          </p:nvSpPr>
          <p:spPr bwMode="blackWhite">
            <a:xfrm>
              <a:off x="1536" y="1546"/>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zh-TW" altLang="en-US"/>
            </a:p>
          </p:txBody>
        </p:sp>
        <p:sp>
          <p:nvSpPr>
            <p:cNvPr id="27" name="Line 26"/>
            <p:cNvSpPr>
              <a:spLocks noChangeShapeType="1"/>
            </p:cNvSpPr>
            <p:nvPr/>
          </p:nvSpPr>
          <p:spPr bwMode="blackWhite">
            <a:xfrm>
              <a:off x="2064" y="1738"/>
              <a:ext cx="0" cy="43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TW" altLang="en-US"/>
            </a:p>
          </p:txBody>
        </p:sp>
        <p:sp>
          <p:nvSpPr>
            <p:cNvPr id="28" name="Line 27"/>
            <p:cNvSpPr>
              <a:spLocks noChangeShapeType="1"/>
            </p:cNvSpPr>
            <p:nvPr/>
          </p:nvSpPr>
          <p:spPr bwMode="blackWhite">
            <a:xfrm>
              <a:off x="960" y="1738"/>
              <a:ext cx="0" cy="43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TW" altLang="en-US"/>
            </a:p>
          </p:txBody>
        </p:sp>
        <p:sp>
          <p:nvSpPr>
            <p:cNvPr id="29" name="Line 28"/>
            <p:cNvSpPr>
              <a:spLocks noChangeShapeType="1"/>
            </p:cNvSpPr>
            <p:nvPr/>
          </p:nvSpPr>
          <p:spPr bwMode="blackWhite">
            <a:xfrm>
              <a:off x="816" y="1546"/>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zh-TW" altLang="en-US"/>
            </a:p>
          </p:txBody>
        </p:sp>
        <p:sp>
          <p:nvSpPr>
            <p:cNvPr id="30" name="Line 29"/>
            <p:cNvSpPr>
              <a:spLocks noChangeShapeType="1"/>
            </p:cNvSpPr>
            <p:nvPr/>
          </p:nvSpPr>
          <p:spPr bwMode="blackWhite">
            <a:xfrm>
              <a:off x="2160" y="1546"/>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zh-TW" altLang="en-US"/>
            </a:p>
          </p:txBody>
        </p:sp>
        <p:sp>
          <p:nvSpPr>
            <p:cNvPr id="31" name="Line 30"/>
            <p:cNvSpPr>
              <a:spLocks noChangeShapeType="1"/>
            </p:cNvSpPr>
            <p:nvPr/>
          </p:nvSpPr>
          <p:spPr bwMode="blackWhite">
            <a:xfrm>
              <a:off x="2880" y="1546"/>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zh-TW" altLang="en-US"/>
            </a:p>
          </p:txBody>
        </p:sp>
        <p:sp>
          <p:nvSpPr>
            <p:cNvPr id="32" name="Line 31"/>
            <p:cNvSpPr>
              <a:spLocks noChangeShapeType="1"/>
            </p:cNvSpPr>
            <p:nvPr/>
          </p:nvSpPr>
          <p:spPr bwMode="blackWhite">
            <a:xfrm>
              <a:off x="3792" y="1546"/>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zh-TW" altLang="en-US"/>
            </a:p>
          </p:txBody>
        </p:sp>
        <p:sp>
          <p:nvSpPr>
            <p:cNvPr id="33" name="Line 32"/>
            <p:cNvSpPr>
              <a:spLocks noChangeShapeType="1"/>
            </p:cNvSpPr>
            <p:nvPr/>
          </p:nvSpPr>
          <p:spPr bwMode="blackWhite">
            <a:xfrm>
              <a:off x="4560" y="1546"/>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zh-TW" altLang="en-US"/>
            </a:p>
          </p:txBody>
        </p:sp>
        <p:sp>
          <p:nvSpPr>
            <p:cNvPr id="34" name="Line 33"/>
            <p:cNvSpPr>
              <a:spLocks noChangeShapeType="1"/>
            </p:cNvSpPr>
            <p:nvPr/>
          </p:nvSpPr>
          <p:spPr bwMode="blackWhite">
            <a:xfrm>
              <a:off x="4032" y="3034"/>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zh-TW" altLang="en-US"/>
            </a:p>
          </p:txBody>
        </p:sp>
        <p:sp>
          <p:nvSpPr>
            <p:cNvPr id="35" name="Line 34"/>
            <p:cNvSpPr>
              <a:spLocks noChangeShapeType="1"/>
            </p:cNvSpPr>
            <p:nvPr/>
          </p:nvSpPr>
          <p:spPr bwMode="blackWhite">
            <a:xfrm>
              <a:off x="1680" y="3034"/>
              <a:ext cx="0" cy="192"/>
            </a:xfrm>
            <a:prstGeom prst="line">
              <a:avLst/>
            </a:prstGeom>
            <a:noFill/>
            <a:ln w="12700">
              <a:solidFill>
                <a:schemeClr val="tx1"/>
              </a:solidFill>
              <a:round/>
              <a:headEnd type="none" w="sm" len="sm"/>
              <a:tailEnd type="stealth" w="med" len="med"/>
            </a:ln>
            <a:extLst>
              <a:ext uri="{909E8E84-426E-40DD-AFC4-6F175D3DCCD1}">
                <a14:hiddenFill xmlns:a14="http://schemas.microsoft.com/office/drawing/2010/main">
                  <a:noFill/>
                </a14:hiddenFill>
              </a:ext>
            </a:extLst>
          </p:spPr>
          <p:txBody>
            <a:bodyPr wrap="none" anchor="ctr"/>
            <a:lstStyle/>
            <a:p>
              <a:endParaRPr lang="zh-TW" altLang="en-US"/>
            </a:p>
          </p:txBody>
        </p:sp>
      </p:grpSp>
    </p:spTree>
    <p:extLst>
      <p:ext uri="{BB962C8B-B14F-4D97-AF65-F5344CB8AC3E}">
        <p14:creationId xmlns:p14="http://schemas.microsoft.com/office/powerpoint/2010/main" val="1452633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a:t>The complexity of OpenGL</a:t>
            </a:r>
            <a:endParaRPr lang="zh-TW" altLang="en-US" dirty="0"/>
          </a:p>
        </p:txBody>
      </p:sp>
      <p:sp>
        <p:nvSpPr>
          <p:cNvPr id="3" name="Content Placeholder 2"/>
          <p:cNvSpPr>
            <a:spLocks noGrp="1"/>
          </p:cNvSpPr>
          <p:nvPr>
            <p:ph idx="1"/>
          </p:nvPr>
        </p:nvSpPr>
        <p:spPr/>
        <p:txBody>
          <a:bodyPr/>
          <a:lstStyle/>
          <a:p>
            <a:r>
              <a:rPr lang="en-US" altLang="zh-TW" dirty="0"/>
              <a:t>Hardware </a:t>
            </a:r>
            <a:r>
              <a:rPr lang="en-US" altLang="zh-TW" dirty="0" smtClean="0"/>
              <a:t>manufactories</a:t>
            </a:r>
          </a:p>
          <a:p>
            <a:pPr lvl="1"/>
            <a:r>
              <a:rPr lang="en-US" altLang="zh-TW" dirty="0" smtClean="0"/>
              <a:t>NVIDIA, ATI/AMD, SGI, Sun, IBM, 3dfx, Apple, S3, 3DLabs, …</a:t>
            </a:r>
          </a:p>
          <a:p>
            <a:r>
              <a:rPr lang="en-US" altLang="zh-TW" dirty="0" smtClean="0"/>
              <a:t>OS/Graphical System</a:t>
            </a:r>
          </a:p>
          <a:p>
            <a:pPr lvl="1"/>
            <a:r>
              <a:rPr lang="en-US" altLang="zh-TW" dirty="0" smtClean="0"/>
              <a:t>X (UNIX, Linux, BSD, </a:t>
            </a:r>
            <a:r>
              <a:rPr lang="en-US" altLang="zh-TW" dirty="0" err="1" smtClean="0"/>
              <a:t>etc</a:t>
            </a:r>
            <a:r>
              <a:rPr lang="en-US" altLang="zh-TW" dirty="0" smtClean="0"/>
              <a:t>), win32 (windows), Mac OS X, </a:t>
            </a:r>
            <a:r>
              <a:rPr lang="en-US" altLang="zh-TW" dirty="0" err="1" smtClean="0"/>
              <a:t>etc</a:t>
            </a:r>
            <a:endParaRPr lang="en-US" altLang="zh-TW" dirty="0" smtClean="0"/>
          </a:p>
          <a:p>
            <a:r>
              <a:rPr lang="en-US" altLang="zh-TW" dirty="0" smtClean="0"/>
              <a:t>Toolkits</a:t>
            </a:r>
          </a:p>
          <a:p>
            <a:pPr lvl="1"/>
            <a:r>
              <a:rPr lang="en-US" altLang="zh-TW" dirty="0" smtClean="0"/>
              <a:t>glut, SDL, </a:t>
            </a:r>
            <a:r>
              <a:rPr lang="en-US" altLang="zh-TW" dirty="0" err="1" smtClean="0"/>
              <a:t>gtk</a:t>
            </a:r>
            <a:r>
              <a:rPr lang="en-US" altLang="zh-TW" dirty="0" smtClean="0"/>
              <a:t>+, </a:t>
            </a:r>
            <a:r>
              <a:rPr lang="en-US" altLang="zh-TW" dirty="0" err="1" smtClean="0"/>
              <a:t>Qt</a:t>
            </a:r>
            <a:r>
              <a:rPr lang="en-US" altLang="zh-TW" dirty="0" smtClean="0"/>
              <a:t>, cocoa, carbon, </a:t>
            </a:r>
            <a:r>
              <a:rPr lang="en-US" altLang="zh-TW" dirty="0" err="1" smtClean="0"/>
              <a:t>etc</a:t>
            </a:r>
            <a:endParaRPr lang="en-US" altLang="zh-TW" dirty="0" smtClean="0"/>
          </a:p>
        </p:txBody>
      </p:sp>
    </p:spTree>
    <p:extLst>
      <p:ext uri="{BB962C8B-B14F-4D97-AF65-F5344CB8AC3E}">
        <p14:creationId xmlns:p14="http://schemas.microsoft.com/office/powerpoint/2010/main" val="8083978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a:t>The complexity of OpenGL</a:t>
            </a:r>
            <a:endParaRPr lang="zh-TW" altLang="en-US" dirty="0"/>
          </a:p>
        </p:txBody>
      </p:sp>
      <p:sp>
        <p:nvSpPr>
          <p:cNvPr id="3" name="Content Placeholder 2"/>
          <p:cNvSpPr>
            <a:spLocks noGrp="1"/>
          </p:cNvSpPr>
          <p:nvPr>
            <p:ph idx="1"/>
          </p:nvPr>
        </p:nvSpPr>
        <p:spPr/>
        <p:txBody>
          <a:bodyPr/>
          <a:lstStyle/>
          <a:p>
            <a:r>
              <a:rPr lang="en-US" altLang="zh-TW" dirty="0" smtClean="0"/>
              <a:t>Compatibility and extension</a:t>
            </a:r>
          </a:p>
          <a:p>
            <a:pPr lvl="1"/>
            <a:r>
              <a:rPr lang="en-US" altLang="zh-TW" dirty="0" smtClean="0"/>
              <a:t>Binary compatibility</a:t>
            </a:r>
          </a:p>
          <a:p>
            <a:pPr lvl="1"/>
            <a:r>
              <a:rPr lang="en-US" altLang="zh-TW" dirty="0" smtClean="0"/>
              <a:t>Dynamic loading extensions</a:t>
            </a:r>
          </a:p>
          <a:p>
            <a:r>
              <a:rPr lang="en-US" altLang="zh-TW" dirty="0" smtClean="0"/>
              <a:t>Extensions</a:t>
            </a:r>
          </a:p>
          <a:p>
            <a:pPr lvl="1"/>
            <a:r>
              <a:rPr lang="en-US" altLang="zh-TW" dirty="0" smtClean="0"/>
              <a:t>ARB</a:t>
            </a:r>
          </a:p>
          <a:p>
            <a:pPr lvl="1"/>
            <a:r>
              <a:rPr lang="en-US" altLang="zh-TW" dirty="0" smtClean="0"/>
              <a:t>EXT</a:t>
            </a:r>
          </a:p>
          <a:p>
            <a:pPr lvl="1"/>
            <a:r>
              <a:rPr lang="en-US" altLang="zh-TW" dirty="0" smtClean="0"/>
              <a:t>NV, ATI, AMD, 3DFS, </a:t>
            </a:r>
            <a:r>
              <a:rPr lang="en-US" altLang="zh-TW" dirty="0" err="1" smtClean="0"/>
              <a:t>etc</a:t>
            </a:r>
            <a:endParaRPr lang="zh-TW" altLang="en-US" dirty="0"/>
          </a:p>
        </p:txBody>
      </p:sp>
    </p:spTree>
    <p:extLst>
      <p:ext uri="{BB962C8B-B14F-4D97-AF65-F5344CB8AC3E}">
        <p14:creationId xmlns:p14="http://schemas.microsoft.com/office/powerpoint/2010/main" val="1137141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OpenGL Resources</a:t>
            </a:r>
            <a:endParaRPr lang="zh-TW" altLang="en-US" dirty="0"/>
          </a:p>
        </p:txBody>
      </p:sp>
      <p:sp>
        <p:nvSpPr>
          <p:cNvPr id="3" name="Content Placeholder 2"/>
          <p:cNvSpPr>
            <a:spLocks noGrp="1"/>
          </p:cNvSpPr>
          <p:nvPr>
            <p:ph idx="1"/>
          </p:nvPr>
        </p:nvSpPr>
        <p:spPr>
          <a:xfrm>
            <a:off x="566738" y="1752600"/>
            <a:ext cx="8001000" cy="4700736"/>
          </a:xfrm>
        </p:spPr>
        <p:txBody>
          <a:bodyPr/>
          <a:lstStyle/>
          <a:p>
            <a:r>
              <a:rPr lang="en-US" altLang="zh-TW" sz="2400" dirty="0">
                <a:hlinkClick r:id="rId3"/>
              </a:rPr>
              <a:t>http://www.opengl.org</a:t>
            </a:r>
            <a:r>
              <a:rPr lang="en-US" altLang="zh-TW" sz="2400" dirty="0" smtClean="0">
                <a:hlinkClick r:id="rId3"/>
              </a:rPr>
              <a:t>/</a:t>
            </a:r>
            <a:endParaRPr lang="en-US" altLang="zh-TW" sz="2400" dirty="0" smtClean="0"/>
          </a:p>
          <a:p>
            <a:r>
              <a:rPr lang="en-US" altLang="zh-TW" sz="2400" dirty="0"/>
              <a:t>The Red </a:t>
            </a:r>
            <a:r>
              <a:rPr lang="en-US" altLang="zh-TW" sz="2400" dirty="0" smtClean="0"/>
              <a:t>Book: OpenGL </a:t>
            </a:r>
            <a:r>
              <a:rPr lang="en-US" altLang="zh-TW" sz="2400" dirty="0"/>
              <a:t>Programming Guide, 7th </a:t>
            </a:r>
            <a:r>
              <a:rPr lang="en-US" altLang="zh-TW" sz="2400" dirty="0" smtClean="0"/>
              <a:t>edition</a:t>
            </a:r>
          </a:p>
          <a:p>
            <a:r>
              <a:rPr lang="en-US" altLang="zh-TW" sz="2400" dirty="0" smtClean="0"/>
              <a:t>The </a:t>
            </a:r>
            <a:r>
              <a:rPr lang="en-US" altLang="zh-TW" sz="2400" dirty="0"/>
              <a:t>Blue </a:t>
            </a:r>
            <a:r>
              <a:rPr lang="en-US" altLang="zh-TW" sz="2400" dirty="0" smtClean="0"/>
              <a:t>Book: OpenGL </a:t>
            </a:r>
            <a:r>
              <a:rPr lang="en-US" altLang="zh-TW" sz="2400" dirty="0"/>
              <a:t>Reference manual, 4th </a:t>
            </a:r>
            <a:r>
              <a:rPr lang="en-US" altLang="zh-TW" sz="2400" dirty="0" smtClean="0"/>
              <a:t>edition</a:t>
            </a:r>
          </a:p>
          <a:p>
            <a:r>
              <a:rPr lang="en-US" altLang="zh-TW" sz="2400" dirty="0" smtClean="0"/>
              <a:t>The </a:t>
            </a:r>
            <a:r>
              <a:rPr lang="en-US" altLang="zh-TW" sz="2400" dirty="0"/>
              <a:t>Green </a:t>
            </a:r>
            <a:r>
              <a:rPr lang="en-US" altLang="zh-TW" sz="2400" dirty="0" smtClean="0"/>
              <a:t>Book: OpenGL </a:t>
            </a:r>
            <a:r>
              <a:rPr lang="en-US" altLang="zh-TW" sz="2400" dirty="0"/>
              <a:t>Programming for the X Window </a:t>
            </a:r>
            <a:r>
              <a:rPr lang="en-US" altLang="zh-TW" sz="2400" dirty="0" smtClean="0"/>
              <a:t>System</a:t>
            </a:r>
          </a:p>
          <a:p>
            <a:r>
              <a:rPr lang="en-US" altLang="zh-TW" sz="2400" dirty="0" smtClean="0"/>
              <a:t>The </a:t>
            </a:r>
            <a:r>
              <a:rPr lang="en-US" altLang="zh-TW" sz="2400" dirty="0"/>
              <a:t>Alpha </a:t>
            </a:r>
            <a:r>
              <a:rPr lang="en-US" altLang="zh-TW" sz="2400" dirty="0" smtClean="0"/>
              <a:t>Book: OpenGL </a:t>
            </a:r>
            <a:r>
              <a:rPr lang="en-US" altLang="zh-TW" sz="2400" dirty="0"/>
              <a:t>Programming for Windows 95 and Windows </a:t>
            </a:r>
            <a:r>
              <a:rPr lang="en-US" altLang="zh-TW" sz="2400" dirty="0" smtClean="0"/>
              <a:t>NT</a:t>
            </a:r>
            <a:endParaRPr lang="en-US" altLang="zh-TW" sz="2400" dirty="0"/>
          </a:p>
          <a:p>
            <a:r>
              <a:rPr lang="en-US" altLang="zh-TW" sz="2400" dirty="0"/>
              <a:t>The Orange </a:t>
            </a:r>
            <a:r>
              <a:rPr lang="en-US" altLang="zh-TW" sz="2400" dirty="0" smtClean="0"/>
              <a:t>Book: OpenGL </a:t>
            </a:r>
            <a:r>
              <a:rPr lang="en-US" altLang="zh-TW" sz="2400" dirty="0"/>
              <a:t>Shading Language, 3rd </a:t>
            </a:r>
            <a:r>
              <a:rPr lang="en-US" altLang="zh-TW" sz="2400" dirty="0" smtClean="0"/>
              <a:t>edition</a:t>
            </a:r>
            <a:endParaRPr lang="zh-TW" altLang="en-US" sz="2400" dirty="0"/>
          </a:p>
        </p:txBody>
      </p:sp>
    </p:spTree>
    <p:extLst>
      <p:ext uri="{BB962C8B-B14F-4D97-AF65-F5344CB8AC3E}">
        <p14:creationId xmlns:p14="http://schemas.microsoft.com/office/powerpoint/2010/main" val="805778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5"/>
          <p:cNvSpPr>
            <a:spLocks noGrp="1" noChangeArrowheads="1"/>
          </p:cNvSpPr>
          <p:nvPr>
            <p:ph type="title"/>
          </p:nvPr>
        </p:nvSpPr>
        <p:spPr/>
        <p:txBody>
          <a:bodyPr/>
          <a:lstStyle/>
          <a:p>
            <a:pPr eaLnBrk="1" hangingPunct="1"/>
            <a:r>
              <a:rPr lang="en-US" altLang="ja-JP" dirty="0" smtClean="0"/>
              <a:t>Introduction to OpenGL</a:t>
            </a:r>
          </a:p>
        </p:txBody>
      </p:sp>
      <p:sp>
        <p:nvSpPr>
          <p:cNvPr id="377862" name="Rectangle 6"/>
          <p:cNvSpPr>
            <a:spLocks noGrp="1" noChangeArrowheads="1"/>
          </p:cNvSpPr>
          <p:nvPr>
            <p:ph type="body" idx="1"/>
          </p:nvPr>
        </p:nvSpPr>
        <p:spPr>
          <a:xfrm>
            <a:off x="566738" y="1752600"/>
            <a:ext cx="8001000" cy="4413250"/>
          </a:xfrm>
        </p:spPr>
        <p:txBody>
          <a:bodyPr/>
          <a:lstStyle/>
          <a:p>
            <a:pPr eaLnBrk="1" hangingPunct="1">
              <a:lnSpc>
                <a:spcPct val="90000"/>
              </a:lnSpc>
            </a:pPr>
            <a:r>
              <a:rPr lang="en-US" altLang="ja-JP" sz="2600" dirty="0" smtClean="0"/>
              <a:t>What is OpenGL?</a:t>
            </a:r>
          </a:p>
          <a:p>
            <a:pPr eaLnBrk="1" hangingPunct="1">
              <a:lnSpc>
                <a:spcPct val="90000"/>
              </a:lnSpc>
            </a:pPr>
            <a:r>
              <a:rPr lang="en-US" altLang="ja-JP" sz="2600" dirty="0" smtClean="0"/>
              <a:t>History of OpenGL</a:t>
            </a:r>
          </a:p>
          <a:p>
            <a:pPr eaLnBrk="1" hangingPunct="1">
              <a:lnSpc>
                <a:spcPct val="90000"/>
              </a:lnSpc>
            </a:pPr>
            <a:r>
              <a:rPr lang="en-US" altLang="ja-JP" sz="2600" dirty="0" smtClean="0"/>
              <a:t>The complexity of OpenGL</a:t>
            </a:r>
          </a:p>
          <a:p>
            <a:pPr eaLnBrk="1" hangingPunct="1">
              <a:lnSpc>
                <a:spcPct val="90000"/>
              </a:lnSpc>
            </a:pPr>
            <a:r>
              <a:rPr lang="en-US" altLang="ja-JP" sz="2600" dirty="0" smtClean="0"/>
              <a:t>OpenGL resources</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pPr eaLnBrk="1" hangingPunct="1"/>
            <a:r>
              <a:rPr lang="en-US" altLang="ja-JP" sz="3400" dirty="0" smtClean="0"/>
              <a:t>What is OpenGL Graphics System?</a:t>
            </a:r>
          </a:p>
        </p:txBody>
      </p:sp>
      <p:sp>
        <p:nvSpPr>
          <p:cNvPr id="5123" name="Rectangle 5"/>
          <p:cNvSpPr>
            <a:spLocks noGrp="1" noChangeArrowheads="1"/>
          </p:cNvSpPr>
          <p:nvPr>
            <p:ph type="body" idx="1"/>
          </p:nvPr>
        </p:nvSpPr>
        <p:spPr>
          <a:xfrm>
            <a:off x="566738" y="1916832"/>
            <a:ext cx="8001000" cy="4464496"/>
          </a:xfrm>
        </p:spPr>
        <p:txBody>
          <a:bodyPr/>
          <a:lstStyle/>
          <a:p>
            <a:pPr marL="0" indent="0">
              <a:buNone/>
            </a:pPr>
            <a:r>
              <a:rPr lang="en-US" altLang="zh-TW" sz="2400" dirty="0">
                <a:solidFill>
                  <a:srgbClr val="FF0000"/>
                </a:solidFill>
              </a:rPr>
              <a:t>OpenGL (for “Open Graphics Library”) is a </a:t>
            </a:r>
            <a:r>
              <a:rPr lang="en-US" altLang="zh-TW" sz="2400" dirty="0" smtClean="0">
                <a:solidFill>
                  <a:srgbClr val="FF0000"/>
                </a:solidFill>
              </a:rPr>
              <a:t>software </a:t>
            </a:r>
            <a:r>
              <a:rPr lang="en-US" altLang="zh-TW" sz="2400" dirty="0">
                <a:solidFill>
                  <a:srgbClr val="FF0000"/>
                </a:solidFill>
              </a:rPr>
              <a:t>interface to graphics </a:t>
            </a:r>
            <a:r>
              <a:rPr lang="en-US" altLang="zh-TW" sz="2400" dirty="0" smtClean="0">
                <a:solidFill>
                  <a:srgbClr val="FF0000"/>
                </a:solidFill>
              </a:rPr>
              <a:t>hardware. </a:t>
            </a:r>
            <a:r>
              <a:rPr lang="en-US" altLang="zh-TW" sz="2400" dirty="0" smtClean="0"/>
              <a:t>The </a:t>
            </a:r>
            <a:r>
              <a:rPr lang="en-US" altLang="zh-TW" sz="2400" dirty="0"/>
              <a:t>interface consists of a set of several hundred procedures and </a:t>
            </a:r>
            <a:r>
              <a:rPr lang="en-US" altLang="zh-TW" sz="2400" dirty="0" smtClean="0"/>
              <a:t>functions that </a:t>
            </a:r>
            <a:r>
              <a:rPr lang="en-US" altLang="zh-TW" sz="2400" dirty="0"/>
              <a:t>allow a programmer to specify the objects and operations involved in </a:t>
            </a:r>
            <a:r>
              <a:rPr lang="en-US" altLang="zh-TW" sz="2400" dirty="0" smtClean="0"/>
              <a:t>producing high-quality graphical images, specifically </a:t>
            </a:r>
            <a:r>
              <a:rPr lang="en-US" altLang="zh-TW" sz="2400" dirty="0" smtClean="0">
                <a:solidFill>
                  <a:srgbClr val="FF0000"/>
                </a:solidFill>
              </a:rPr>
              <a:t>color images of three-dimensional objects</a:t>
            </a:r>
            <a:r>
              <a:rPr lang="en-US" altLang="zh-TW" sz="2400" dirty="0"/>
              <a:t>. </a:t>
            </a:r>
            <a:endParaRPr lang="en-US" altLang="zh-TW" sz="2400" dirty="0" smtClean="0"/>
          </a:p>
          <a:p>
            <a:pPr marL="0" indent="0">
              <a:buNone/>
            </a:pPr>
            <a:endParaRPr lang="en-US" altLang="zh-TW" sz="1800" dirty="0" smtClean="0"/>
          </a:p>
          <a:p>
            <a:pPr marL="0" indent="0">
              <a:buNone/>
            </a:pPr>
            <a:r>
              <a:rPr lang="en-US" altLang="zh-TW" sz="1800" dirty="0" smtClean="0"/>
              <a:t>The OpenGL Graphics System: A Specification (Version </a:t>
            </a:r>
            <a:r>
              <a:rPr lang="en-US" altLang="zh-TW" sz="1800" dirty="0"/>
              <a:t>4.1 (Core Profile) - July 25, 2010)</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zh-TW" dirty="0" smtClean="0"/>
              <a:t>Recall the Rendering Pipeline</a:t>
            </a:r>
          </a:p>
        </p:txBody>
      </p:sp>
      <p:sp>
        <p:nvSpPr>
          <p:cNvPr id="35843" name="Text Box 5"/>
          <p:cNvSpPr txBox="1">
            <a:spLocks noChangeArrowheads="1"/>
          </p:cNvSpPr>
          <p:nvPr/>
        </p:nvSpPr>
        <p:spPr bwMode="auto">
          <a:xfrm>
            <a:off x="568182" y="1640573"/>
            <a:ext cx="213071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algn="ctr"/>
            <a:r>
              <a:rPr kumimoji="0" lang="en-US" altLang="zh-TW" dirty="0">
                <a:latin typeface="+mn-lt"/>
              </a:rPr>
              <a:t>Scene graph</a:t>
            </a:r>
            <a:br>
              <a:rPr kumimoji="0" lang="en-US" altLang="zh-TW" dirty="0">
                <a:latin typeface="+mn-lt"/>
              </a:rPr>
            </a:br>
            <a:r>
              <a:rPr kumimoji="0" lang="en-US" altLang="zh-TW" dirty="0">
                <a:latin typeface="+mn-lt"/>
              </a:rPr>
              <a:t>Object geometry</a:t>
            </a:r>
            <a:endParaRPr kumimoji="0" lang="en-US" altLang="zh-TW" sz="1400" b="1" dirty="0">
              <a:latin typeface="+mn-lt"/>
            </a:endParaRPr>
          </a:p>
        </p:txBody>
      </p:sp>
      <p:sp>
        <p:nvSpPr>
          <p:cNvPr id="35844" name="Rectangle 6"/>
          <p:cNvSpPr>
            <a:spLocks noChangeArrowheads="1"/>
          </p:cNvSpPr>
          <p:nvPr/>
        </p:nvSpPr>
        <p:spPr bwMode="auto">
          <a:xfrm>
            <a:off x="857250" y="3243263"/>
            <a:ext cx="1571625" cy="6096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r>
              <a:rPr kumimoji="0" lang="en-US" altLang="zh-TW" dirty="0">
                <a:latin typeface="+mn-lt"/>
              </a:rPr>
              <a:t>Lighting</a:t>
            </a:r>
            <a:br>
              <a:rPr kumimoji="0" lang="en-US" altLang="zh-TW" dirty="0">
                <a:latin typeface="+mn-lt"/>
              </a:rPr>
            </a:br>
            <a:r>
              <a:rPr kumimoji="0" lang="en-US" altLang="zh-TW" dirty="0">
                <a:latin typeface="+mn-lt"/>
              </a:rPr>
              <a:t>Calculations</a:t>
            </a:r>
          </a:p>
        </p:txBody>
      </p:sp>
      <p:sp>
        <p:nvSpPr>
          <p:cNvPr id="35845" name="Rectangle 7"/>
          <p:cNvSpPr>
            <a:spLocks noChangeArrowheads="1"/>
          </p:cNvSpPr>
          <p:nvPr/>
        </p:nvSpPr>
        <p:spPr bwMode="auto">
          <a:xfrm>
            <a:off x="857250" y="4767263"/>
            <a:ext cx="1571625" cy="6096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r>
              <a:rPr kumimoji="0" lang="en-US" altLang="zh-TW" dirty="0">
                <a:latin typeface="+mn-lt"/>
              </a:rPr>
              <a:t>Clipping</a:t>
            </a:r>
          </a:p>
        </p:txBody>
      </p:sp>
      <p:sp>
        <p:nvSpPr>
          <p:cNvPr id="35846" name="AutoShape 8"/>
          <p:cNvSpPr>
            <a:spLocks noChangeArrowheads="1"/>
          </p:cNvSpPr>
          <p:nvPr/>
        </p:nvSpPr>
        <p:spPr bwMode="auto">
          <a:xfrm>
            <a:off x="642938" y="1643063"/>
            <a:ext cx="1981200" cy="685800"/>
          </a:xfrm>
          <a:prstGeom prst="roundRect">
            <a:avLst>
              <a:gd name="adj" fmla="val 16667"/>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kumimoji="0" lang="zh-TW" altLang="en-US">
              <a:latin typeface="Trebuchet MS" pitchFamily="34" charset="0"/>
              <a:ea typeface="微軟正黑體" pitchFamily="34" charset="-120"/>
            </a:endParaRPr>
          </a:p>
        </p:txBody>
      </p:sp>
      <p:sp>
        <p:nvSpPr>
          <p:cNvPr id="35847" name="AutoShape 9"/>
          <p:cNvSpPr>
            <a:spLocks noChangeArrowheads="1"/>
          </p:cNvSpPr>
          <p:nvPr/>
        </p:nvSpPr>
        <p:spPr bwMode="auto">
          <a:xfrm>
            <a:off x="1282700" y="2252663"/>
            <a:ext cx="533400" cy="228600"/>
          </a:xfrm>
          <a:prstGeom prst="downArrow">
            <a:avLst>
              <a:gd name="adj1" fmla="val 50000"/>
              <a:gd name="adj2" fmla="val 35417"/>
            </a:avLst>
          </a:prstGeom>
          <a:solidFill>
            <a:schemeClr val="hlink"/>
          </a:solidFill>
          <a:ln w="9525">
            <a:solidFill>
              <a:schemeClr val="tx1"/>
            </a:solidFill>
            <a:miter lim="800000"/>
            <a:headEnd/>
            <a:tailEnd/>
          </a:ln>
        </p:spPr>
        <p:txBody>
          <a:bodyPr wrap="none" anchor="ctr"/>
          <a:lstStyle/>
          <a:p>
            <a:endParaRPr kumimoji="0" lang="zh-TW" altLang="en-US">
              <a:latin typeface="Trebuchet MS" pitchFamily="34" charset="0"/>
              <a:ea typeface="微軟正黑體" pitchFamily="34" charset="-120"/>
            </a:endParaRPr>
          </a:p>
        </p:txBody>
      </p:sp>
      <p:sp>
        <p:nvSpPr>
          <p:cNvPr id="35848" name="AutoShape 10"/>
          <p:cNvSpPr>
            <a:spLocks noChangeArrowheads="1"/>
          </p:cNvSpPr>
          <p:nvPr/>
        </p:nvSpPr>
        <p:spPr bwMode="auto">
          <a:xfrm>
            <a:off x="1282700" y="3014663"/>
            <a:ext cx="533400" cy="228600"/>
          </a:xfrm>
          <a:prstGeom prst="downArrow">
            <a:avLst>
              <a:gd name="adj1" fmla="val 50000"/>
              <a:gd name="adj2" fmla="val 35417"/>
            </a:avLst>
          </a:prstGeom>
          <a:solidFill>
            <a:schemeClr val="hlink"/>
          </a:solidFill>
          <a:ln w="9525">
            <a:solidFill>
              <a:schemeClr val="tx1"/>
            </a:solidFill>
            <a:miter lim="800000"/>
            <a:headEnd/>
            <a:tailEnd/>
          </a:ln>
        </p:spPr>
        <p:txBody>
          <a:bodyPr wrap="none" anchor="ctr"/>
          <a:lstStyle/>
          <a:p>
            <a:endParaRPr kumimoji="0" lang="zh-TW" altLang="en-US">
              <a:latin typeface="Trebuchet MS" pitchFamily="34" charset="0"/>
              <a:ea typeface="微軟正黑體" pitchFamily="34" charset="-120"/>
            </a:endParaRPr>
          </a:p>
        </p:txBody>
      </p:sp>
      <p:sp>
        <p:nvSpPr>
          <p:cNvPr id="35849" name="AutoShape 11"/>
          <p:cNvSpPr>
            <a:spLocks noChangeArrowheads="1"/>
          </p:cNvSpPr>
          <p:nvPr/>
        </p:nvSpPr>
        <p:spPr bwMode="auto">
          <a:xfrm>
            <a:off x="1282700" y="3776663"/>
            <a:ext cx="533400" cy="228600"/>
          </a:xfrm>
          <a:prstGeom prst="downArrow">
            <a:avLst>
              <a:gd name="adj1" fmla="val 50000"/>
              <a:gd name="adj2" fmla="val 35417"/>
            </a:avLst>
          </a:prstGeom>
          <a:solidFill>
            <a:schemeClr val="hlink"/>
          </a:solidFill>
          <a:ln w="9525">
            <a:solidFill>
              <a:schemeClr val="tx1"/>
            </a:solidFill>
            <a:miter lim="800000"/>
            <a:headEnd/>
            <a:tailEnd/>
          </a:ln>
        </p:spPr>
        <p:txBody>
          <a:bodyPr wrap="none" anchor="ctr"/>
          <a:lstStyle/>
          <a:p>
            <a:endParaRPr kumimoji="0" lang="zh-TW" altLang="en-US">
              <a:latin typeface="Trebuchet MS" pitchFamily="34" charset="0"/>
              <a:ea typeface="微軟正黑體" pitchFamily="34" charset="-120"/>
            </a:endParaRPr>
          </a:p>
        </p:txBody>
      </p:sp>
      <p:sp>
        <p:nvSpPr>
          <p:cNvPr id="35850" name="AutoShape 12"/>
          <p:cNvSpPr>
            <a:spLocks noChangeArrowheads="1"/>
          </p:cNvSpPr>
          <p:nvPr/>
        </p:nvSpPr>
        <p:spPr bwMode="auto">
          <a:xfrm>
            <a:off x="1282700" y="4538663"/>
            <a:ext cx="533400" cy="228600"/>
          </a:xfrm>
          <a:prstGeom prst="downArrow">
            <a:avLst>
              <a:gd name="adj1" fmla="val 50000"/>
              <a:gd name="adj2" fmla="val 35417"/>
            </a:avLst>
          </a:prstGeom>
          <a:solidFill>
            <a:schemeClr val="hlink"/>
          </a:solidFill>
          <a:ln w="9525">
            <a:solidFill>
              <a:schemeClr val="tx1"/>
            </a:solidFill>
            <a:miter lim="800000"/>
            <a:headEnd/>
            <a:tailEnd/>
          </a:ln>
        </p:spPr>
        <p:txBody>
          <a:bodyPr wrap="none" anchor="ctr"/>
          <a:lstStyle/>
          <a:p>
            <a:endParaRPr kumimoji="0" lang="zh-TW" altLang="en-US">
              <a:latin typeface="Trebuchet MS" pitchFamily="34" charset="0"/>
              <a:ea typeface="微軟正黑體" pitchFamily="34" charset="-120"/>
            </a:endParaRPr>
          </a:p>
        </p:txBody>
      </p:sp>
      <p:sp>
        <p:nvSpPr>
          <p:cNvPr id="35851" name="AutoShape 13"/>
          <p:cNvSpPr>
            <a:spLocks noChangeArrowheads="1"/>
          </p:cNvSpPr>
          <p:nvPr/>
        </p:nvSpPr>
        <p:spPr bwMode="auto">
          <a:xfrm>
            <a:off x="1282700" y="5300663"/>
            <a:ext cx="533400" cy="228600"/>
          </a:xfrm>
          <a:prstGeom prst="downArrow">
            <a:avLst>
              <a:gd name="adj1" fmla="val 50000"/>
              <a:gd name="adj2" fmla="val 35417"/>
            </a:avLst>
          </a:prstGeom>
          <a:solidFill>
            <a:schemeClr val="hlink"/>
          </a:solidFill>
          <a:ln w="9525">
            <a:solidFill>
              <a:schemeClr val="tx1"/>
            </a:solidFill>
            <a:miter lim="800000"/>
            <a:headEnd/>
            <a:tailEnd/>
          </a:ln>
        </p:spPr>
        <p:txBody>
          <a:bodyPr wrap="none" anchor="ctr"/>
          <a:lstStyle/>
          <a:p>
            <a:endParaRPr kumimoji="0" lang="zh-TW" altLang="en-US">
              <a:latin typeface="Trebuchet MS" pitchFamily="34" charset="0"/>
              <a:ea typeface="微軟正黑體" pitchFamily="34" charset="-120"/>
            </a:endParaRPr>
          </a:p>
        </p:txBody>
      </p:sp>
      <p:sp>
        <p:nvSpPr>
          <p:cNvPr id="35852" name="Rectangle 14"/>
          <p:cNvSpPr>
            <a:spLocks noChangeArrowheads="1"/>
          </p:cNvSpPr>
          <p:nvPr/>
        </p:nvSpPr>
        <p:spPr bwMode="auto">
          <a:xfrm>
            <a:off x="857250" y="2481263"/>
            <a:ext cx="1571625" cy="609600"/>
          </a:xfrm>
          <a:prstGeom prst="rect">
            <a:avLst/>
          </a:prstGeom>
          <a:noFill/>
          <a:ln w="28575">
            <a:solidFill>
              <a:srgbClr val="CC3434"/>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r>
              <a:rPr kumimoji="0" lang="en-US" altLang="zh-TW" i="1" dirty="0">
                <a:solidFill>
                  <a:schemeClr val="tx2"/>
                </a:solidFill>
                <a:latin typeface="+mn-lt"/>
              </a:rPr>
              <a:t>Modeling</a:t>
            </a:r>
            <a:br>
              <a:rPr kumimoji="0" lang="en-US" altLang="zh-TW" i="1" dirty="0">
                <a:solidFill>
                  <a:schemeClr val="tx2"/>
                </a:solidFill>
                <a:latin typeface="+mn-lt"/>
              </a:rPr>
            </a:br>
            <a:r>
              <a:rPr kumimoji="0" lang="en-US" altLang="zh-TW" i="1" dirty="0">
                <a:solidFill>
                  <a:schemeClr val="tx2"/>
                </a:solidFill>
                <a:latin typeface="+mn-lt"/>
              </a:rPr>
              <a:t>Transforms</a:t>
            </a:r>
            <a:endParaRPr kumimoji="0" lang="en-US" altLang="zh-TW" dirty="0">
              <a:latin typeface="+mn-lt"/>
            </a:endParaRPr>
          </a:p>
        </p:txBody>
      </p:sp>
      <p:sp>
        <p:nvSpPr>
          <p:cNvPr id="35853" name="Rectangle 15"/>
          <p:cNvSpPr>
            <a:spLocks noChangeArrowheads="1"/>
          </p:cNvSpPr>
          <p:nvPr/>
        </p:nvSpPr>
        <p:spPr bwMode="auto">
          <a:xfrm>
            <a:off x="857250" y="4005263"/>
            <a:ext cx="1571625" cy="609600"/>
          </a:xfrm>
          <a:prstGeom prst="rect">
            <a:avLst/>
          </a:prstGeom>
          <a:noFill/>
          <a:ln w="28575">
            <a:solidFill>
              <a:srgbClr val="CC3434"/>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r>
              <a:rPr kumimoji="0" lang="en-US" altLang="zh-TW" i="1" dirty="0">
                <a:solidFill>
                  <a:schemeClr val="tx2"/>
                </a:solidFill>
                <a:latin typeface="+mn-lt"/>
              </a:rPr>
              <a:t>Viewing</a:t>
            </a:r>
            <a:br>
              <a:rPr kumimoji="0" lang="en-US" altLang="zh-TW" i="1" dirty="0">
                <a:solidFill>
                  <a:schemeClr val="tx2"/>
                </a:solidFill>
                <a:latin typeface="+mn-lt"/>
              </a:rPr>
            </a:br>
            <a:r>
              <a:rPr kumimoji="0" lang="en-US" altLang="zh-TW" i="1" dirty="0">
                <a:solidFill>
                  <a:schemeClr val="tx2"/>
                </a:solidFill>
                <a:latin typeface="+mn-lt"/>
              </a:rPr>
              <a:t>Transform</a:t>
            </a:r>
            <a:endParaRPr kumimoji="0" lang="en-US" altLang="zh-TW" dirty="0">
              <a:latin typeface="+mn-lt"/>
            </a:endParaRPr>
          </a:p>
        </p:txBody>
      </p:sp>
      <p:sp>
        <p:nvSpPr>
          <p:cNvPr id="35854" name="Rectangle 16"/>
          <p:cNvSpPr>
            <a:spLocks noChangeArrowheads="1"/>
          </p:cNvSpPr>
          <p:nvPr/>
        </p:nvSpPr>
        <p:spPr bwMode="auto">
          <a:xfrm>
            <a:off x="857250" y="5529263"/>
            <a:ext cx="1571625" cy="609600"/>
          </a:xfrm>
          <a:prstGeom prst="rect">
            <a:avLst/>
          </a:prstGeom>
          <a:noFill/>
          <a:ln w="28575">
            <a:solidFill>
              <a:srgbClr val="CC3434"/>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r>
              <a:rPr kumimoji="0" lang="en-US" altLang="zh-TW" i="1" dirty="0">
                <a:solidFill>
                  <a:schemeClr val="tx2"/>
                </a:solidFill>
                <a:latin typeface="+mn-lt"/>
              </a:rPr>
              <a:t>Projection</a:t>
            </a:r>
            <a:br>
              <a:rPr kumimoji="0" lang="en-US" altLang="zh-TW" i="1" dirty="0">
                <a:solidFill>
                  <a:schemeClr val="tx2"/>
                </a:solidFill>
                <a:latin typeface="+mn-lt"/>
              </a:rPr>
            </a:br>
            <a:r>
              <a:rPr kumimoji="0" lang="en-US" altLang="zh-TW" i="1" dirty="0">
                <a:solidFill>
                  <a:schemeClr val="tx2"/>
                </a:solidFill>
                <a:latin typeface="+mn-lt"/>
              </a:rPr>
              <a:t>Transform</a:t>
            </a:r>
            <a:endParaRPr kumimoji="0" lang="en-US" altLang="zh-TW" dirty="0">
              <a:latin typeface="+mn-lt"/>
            </a:endParaRPr>
          </a:p>
        </p:txBody>
      </p:sp>
      <p:pic>
        <p:nvPicPr>
          <p:cNvPr id="35855" name="Picture 3" descr="an01f19"/>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71813" y="1928813"/>
            <a:ext cx="5257800" cy="408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56" name="AutoShape 13"/>
          <p:cNvSpPr>
            <a:spLocks noChangeArrowheads="1"/>
          </p:cNvSpPr>
          <p:nvPr/>
        </p:nvSpPr>
        <p:spPr bwMode="auto">
          <a:xfrm>
            <a:off x="1285875" y="6067425"/>
            <a:ext cx="533400" cy="228600"/>
          </a:xfrm>
          <a:prstGeom prst="downArrow">
            <a:avLst>
              <a:gd name="adj1" fmla="val 50000"/>
              <a:gd name="adj2" fmla="val 35417"/>
            </a:avLst>
          </a:prstGeom>
          <a:solidFill>
            <a:schemeClr val="hlink"/>
          </a:solidFill>
          <a:ln w="9525">
            <a:solidFill>
              <a:schemeClr val="tx1"/>
            </a:solidFill>
            <a:miter lim="800000"/>
            <a:headEnd/>
            <a:tailEnd/>
          </a:ln>
        </p:spPr>
        <p:txBody>
          <a:bodyPr wrap="none" anchor="ctr"/>
          <a:lstStyle/>
          <a:p>
            <a:endParaRPr kumimoji="0" lang="zh-TW" altLang="en-US">
              <a:latin typeface="Trebuchet MS" pitchFamily="34" charset="0"/>
              <a:ea typeface="微軟正黑體" pitchFamily="34" charset="-120"/>
            </a:endParaRPr>
          </a:p>
        </p:txBody>
      </p:sp>
      <p:sp>
        <p:nvSpPr>
          <p:cNvPr id="35857" name="Rectangle 7"/>
          <p:cNvSpPr>
            <a:spLocks noChangeArrowheads="1"/>
          </p:cNvSpPr>
          <p:nvPr/>
        </p:nvSpPr>
        <p:spPr bwMode="auto">
          <a:xfrm>
            <a:off x="857250" y="6248400"/>
            <a:ext cx="1571625" cy="60960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ctr" eaLnBrk="0" hangingPunct="0"/>
            <a:r>
              <a:rPr kumimoji="0" lang="en-US" altLang="zh-TW" dirty="0" err="1">
                <a:latin typeface="+mn-lt"/>
              </a:rPr>
              <a:t>Rasterization</a:t>
            </a:r>
            <a:endParaRPr kumimoji="0" lang="en-US" altLang="zh-TW" dirty="0">
              <a:latin typeface="+mn-lt"/>
            </a:endParaRPr>
          </a:p>
        </p:txBody>
      </p:sp>
      <p:pic>
        <p:nvPicPr>
          <p:cNvPr id="35858" name="Picture 4" descr="an01f07"/>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l="11562" t="2045" r="71098" b="83113"/>
          <a:stretch>
            <a:fillRect/>
          </a:stretch>
        </p:blipFill>
        <p:spPr bwMode="auto">
          <a:xfrm>
            <a:off x="3571875" y="1928813"/>
            <a:ext cx="8572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59" name="スライド番号プレースホルダ 3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Verdana" pitchFamily="34" charset="0"/>
                <a:ea typeface="ＭＳ Ｐゴシック" charset="-128"/>
              </a:defRPr>
            </a:lvl1pPr>
            <a:lvl2pPr marL="742950" indent="-285750" eaLnBrk="0" hangingPunct="0">
              <a:defRPr kumimoji="1">
                <a:solidFill>
                  <a:schemeClr val="tx1"/>
                </a:solidFill>
                <a:latin typeface="Verdana" pitchFamily="34" charset="0"/>
                <a:ea typeface="ＭＳ Ｐゴシック" charset="-128"/>
              </a:defRPr>
            </a:lvl2pPr>
            <a:lvl3pPr marL="1143000" indent="-228600" eaLnBrk="0" hangingPunct="0">
              <a:defRPr kumimoji="1">
                <a:solidFill>
                  <a:schemeClr val="tx1"/>
                </a:solidFill>
                <a:latin typeface="Verdana" pitchFamily="34" charset="0"/>
                <a:ea typeface="ＭＳ Ｐゴシック" charset="-128"/>
              </a:defRPr>
            </a:lvl3pPr>
            <a:lvl4pPr marL="1600200" indent="-228600" eaLnBrk="0" hangingPunct="0">
              <a:defRPr kumimoji="1">
                <a:solidFill>
                  <a:schemeClr val="tx1"/>
                </a:solidFill>
                <a:latin typeface="Verdana" pitchFamily="34" charset="0"/>
                <a:ea typeface="ＭＳ Ｐゴシック" charset="-128"/>
              </a:defRPr>
            </a:lvl4pPr>
            <a:lvl5pPr marL="2057400" indent="-228600" eaLnBrk="0" hangingPunct="0">
              <a:defRPr kumimoji="1">
                <a:solidFill>
                  <a:schemeClr val="tx1"/>
                </a:solidFill>
                <a:latin typeface="Verdana"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charset="-128"/>
              </a:defRPr>
            </a:lvl9pPr>
          </a:lstStyle>
          <a:p>
            <a:pPr eaLnBrk="1" hangingPunct="1"/>
            <a:fld id="{4340DC82-B2EB-4B7A-9F69-2C106BE5FD62}" type="slidenum">
              <a:rPr kumimoji="0" lang="en-US" altLang="ja-JP" smtClean="0"/>
              <a:pPr eaLnBrk="1" hangingPunct="1"/>
              <a:t>4</a:t>
            </a:fld>
            <a:endParaRPr kumimoji="0" lang="en-US" altLang="ja-JP" dirty="0" smtClean="0"/>
          </a:p>
        </p:txBody>
      </p:sp>
    </p:spTree>
    <p:extLst>
      <p:ext uri="{BB962C8B-B14F-4D97-AF65-F5344CB8AC3E}">
        <p14:creationId xmlns:p14="http://schemas.microsoft.com/office/powerpoint/2010/main" val="3844018805"/>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History of OpenGL (</a:t>
            </a:r>
            <a:r>
              <a:rPr lang="en-US" altLang="zh-TW" dirty="0" smtClean="0"/>
              <a:t>1/5)</a:t>
            </a:r>
            <a:endParaRPr lang="zh-TW" altLang="en-US" dirty="0"/>
          </a:p>
        </p:txBody>
      </p:sp>
      <p:sp>
        <p:nvSpPr>
          <p:cNvPr id="3" name="Content Placeholder 2"/>
          <p:cNvSpPr>
            <a:spLocks noGrp="1"/>
          </p:cNvSpPr>
          <p:nvPr>
            <p:ph idx="1"/>
          </p:nvPr>
        </p:nvSpPr>
        <p:spPr>
          <a:xfrm>
            <a:off x="566738" y="1752600"/>
            <a:ext cx="8001000" cy="4844752"/>
          </a:xfrm>
        </p:spPr>
        <p:txBody>
          <a:bodyPr/>
          <a:lstStyle/>
          <a:p>
            <a:r>
              <a:rPr lang="en-US" altLang="zh-TW" dirty="0" smtClean="0"/>
              <a:t>1990, IRIS GL by SGI</a:t>
            </a:r>
          </a:p>
          <a:p>
            <a:pPr lvl="1"/>
            <a:r>
              <a:rPr lang="en-US" altLang="zh-TW" dirty="0" smtClean="0"/>
              <a:t>PHIGS by DEC, IBM, Sun, HP, </a:t>
            </a:r>
            <a:r>
              <a:rPr lang="en-US" altLang="zh-TW" dirty="0" err="1" smtClean="0"/>
              <a:t>etc</a:t>
            </a:r>
            <a:endParaRPr lang="en-US" altLang="zh-TW" dirty="0" smtClean="0"/>
          </a:p>
          <a:p>
            <a:r>
              <a:rPr lang="en-US" altLang="zh-TW" dirty="0" smtClean="0"/>
              <a:t>1992, OpenGL 1.0</a:t>
            </a:r>
          </a:p>
          <a:p>
            <a:pPr lvl="1"/>
            <a:r>
              <a:rPr lang="en-US" altLang="zh-TW" dirty="0" smtClean="0"/>
              <a:t>OpenGL architectural review board (ARB)</a:t>
            </a:r>
          </a:p>
          <a:p>
            <a:r>
              <a:rPr lang="en-US" altLang="zh-TW" dirty="0" smtClean="0">
                <a:solidFill>
                  <a:srgbClr val="0070C0"/>
                </a:solidFill>
              </a:rPr>
              <a:t>(1995, DirectX 1.0)</a:t>
            </a:r>
          </a:p>
          <a:p>
            <a:r>
              <a:rPr lang="en-US" altLang="zh-TW" dirty="0" smtClean="0">
                <a:solidFill>
                  <a:srgbClr val="0070C0"/>
                </a:solidFill>
              </a:rPr>
              <a:t>(1996, DirectX 2.0, 2.0a, </a:t>
            </a:r>
            <a:r>
              <a:rPr lang="en-US" altLang="zh-TW" b="1" dirty="0" smtClean="0">
                <a:solidFill>
                  <a:srgbClr val="0070C0"/>
                </a:solidFill>
              </a:rPr>
              <a:t>3.0</a:t>
            </a:r>
            <a:r>
              <a:rPr lang="en-US" altLang="zh-TW" dirty="0" smtClean="0">
                <a:solidFill>
                  <a:srgbClr val="0070C0"/>
                </a:solidFill>
              </a:rPr>
              <a:t>, 3.0a, 3.0b</a:t>
            </a:r>
            <a:r>
              <a:rPr lang="en-US" altLang="zh-TW" dirty="0" smtClean="0">
                <a:solidFill>
                  <a:srgbClr val="0070C0"/>
                </a:solidFill>
              </a:rPr>
              <a:t>)</a:t>
            </a:r>
          </a:p>
          <a:p>
            <a:pPr lvl="1"/>
            <a:r>
              <a:rPr lang="en-US" altLang="zh-TW" dirty="0" smtClean="0"/>
              <a:t>3.0 is the first version including  Direct3D</a:t>
            </a:r>
            <a:endParaRPr lang="en-US" altLang="zh-TW" dirty="0" smtClean="0"/>
          </a:p>
        </p:txBody>
      </p:sp>
    </p:spTree>
    <p:extLst>
      <p:ext uri="{BB962C8B-B14F-4D97-AF65-F5344CB8AC3E}">
        <p14:creationId xmlns:p14="http://schemas.microsoft.com/office/powerpoint/2010/main" val="19584316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History of OpenGL (</a:t>
            </a:r>
            <a:r>
              <a:rPr lang="en-US" altLang="zh-TW" dirty="0" smtClean="0"/>
              <a:t>2/5)</a:t>
            </a:r>
            <a:endParaRPr lang="zh-TW" altLang="en-US" dirty="0"/>
          </a:p>
        </p:txBody>
      </p:sp>
      <p:sp>
        <p:nvSpPr>
          <p:cNvPr id="3" name="Content Placeholder 2"/>
          <p:cNvSpPr>
            <a:spLocks noGrp="1"/>
          </p:cNvSpPr>
          <p:nvPr>
            <p:ph idx="1"/>
          </p:nvPr>
        </p:nvSpPr>
        <p:spPr>
          <a:xfrm>
            <a:off x="566738" y="1752600"/>
            <a:ext cx="8577262" cy="4700736"/>
          </a:xfrm>
        </p:spPr>
        <p:txBody>
          <a:bodyPr/>
          <a:lstStyle/>
          <a:p>
            <a:r>
              <a:rPr lang="en-US" altLang="zh-TW" dirty="0"/>
              <a:t>1997, OpenGL </a:t>
            </a:r>
            <a:r>
              <a:rPr lang="en-US" altLang="zh-TW" dirty="0" smtClean="0"/>
              <a:t>1.1 (</a:t>
            </a:r>
            <a:r>
              <a:rPr lang="en-US" altLang="zh-TW" b="1" dirty="0" smtClean="0">
                <a:solidFill>
                  <a:srgbClr val="00B050"/>
                </a:solidFill>
              </a:rPr>
              <a:t>NV3</a:t>
            </a:r>
            <a:r>
              <a:rPr lang="en-US" altLang="zh-TW" dirty="0" smtClean="0"/>
              <a:t>)</a:t>
            </a:r>
          </a:p>
          <a:p>
            <a:pPr lvl="1"/>
            <a:r>
              <a:rPr lang="en-US" altLang="zh-TW" dirty="0" smtClean="0"/>
              <a:t>NVIDIA’s first success</a:t>
            </a:r>
            <a:endParaRPr lang="en-US" altLang="zh-TW" dirty="0" smtClean="0"/>
          </a:p>
          <a:p>
            <a:r>
              <a:rPr lang="en-US" altLang="zh-TW" dirty="0" smtClean="0">
                <a:solidFill>
                  <a:srgbClr val="0070C0"/>
                </a:solidFill>
              </a:rPr>
              <a:t>(1997, DirectX 5.0, </a:t>
            </a:r>
            <a:r>
              <a:rPr lang="en-US" altLang="zh-TW" dirty="0" smtClean="0">
                <a:solidFill>
                  <a:srgbClr val="002060"/>
                </a:solidFill>
              </a:rPr>
              <a:t>Fahrenheit project</a:t>
            </a:r>
            <a:r>
              <a:rPr lang="en-US" altLang="zh-TW" dirty="0" smtClean="0">
                <a:solidFill>
                  <a:srgbClr val="0070C0"/>
                </a:solidFill>
              </a:rPr>
              <a:t>)</a:t>
            </a:r>
            <a:r>
              <a:rPr lang="en-US" altLang="zh-TW" dirty="0"/>
              <a:t>	</a:t>
            </a:r>
          </a:p>
          <a:p>
            <a:r>
              <a:rPr lang="en-US" altLang="zh-TW" dirty="0"/>
              <a:t>1998, OpenGL 1.2, </a:t>
            </a:r>
            <a:r>
              <a:rPr lang="en-US" altLang="zh-TW" dirty="0" smtClean="0"/>
              <a:t>1.2.1</a:t>
            </a:r>
          </a:p>
          <a:p>
            <a:r>
              <a:rPr lang="en-US" altLang="zh-TW" dirty="0" smtClean="0">
                <a:solidFill>
                  <a:srgbClr val="0070C0"/>
                </a:solidFill>
              </a:rPr>
              <a:t>(1998, DirectX 5.2, </a:t>
            </a:r>
            <a:r>
              <a:rPr lang="en-US" altLang="zh-TW" dirty="0" smtClean="0">
                <a:solidFill>
                  <a:srgbClr val="0070C0"/>
                </a:solidFill>
              </a:rPr>
              <a:t>6.0, </a:t>
            </a:r>
            <a:r>
              <a:rPr lang="en-US" altLang="zh-TW" dirty="0" smtClean="0">
                <a:solidFill>
                  <a:srgbClr val="00B050"/>
                </a:solidFill>
              </a:rPr>
              <a:t>NV4</a:t>
            </a:r>
            <a:r>
              <a:rPr lang="en-US" altLang="zh-TW" dirty="0" smtClean="0">
                <a:solidFill>
                  <a:srgbClr val="0070C0"/>
                </a:solidFill>
              </a:rPr>
              <a:t>)</a:t>
            </a:r>
            <a:endParaRPr lang="en-US" altLang="zh-TW" dirty="0" smtClean="0">
              <a:solidFill>
                <a:srgbClr val="0070C0"/>
              </a:solidFill>
            </a:endParaRPr>
          </a:p>
          <a:p>
            <a:r>
              <a:rPr lang="en-US" altLang="zh-TW" dirty="0">
                <a:solidFill>
                  <a:srgbClr val="0070C0"/>
                </a:solidFill>
              </a:rPr>
              <a:t>(1999, DirectX 6.1, 6.1a, </a:t>
            </a:r>
            <a:r>
              <a:rPr lang="en-US" altLang="zh-TW" dirty="0" smtClean="0">
                <a:solidFill>
                  <a:srgbClr val="0070C0"/>
                </a:solidFill>
              </a:rPr>
              <a:t>7.0, </a:t>
            </a:r>
            <a:r>
              <a:rPr lang="en-US" altLang="zh-TW" dirty="0" smtClean="0">
                <a:solidFill>
                  <a:srgbClr val="00B050"/>
                </a:solidFill>
              </a:rPr>
              <a:t>NV5/10</a:t>
            </a:r>
            <a:r>
              <a:rPr lang="en-US" altLang="zh-TW" dirty="0" smtClean="0">
                <a:solidFill>
                  <a:srgbClr val="0070C0"/>
                </a:solidFill>
              </a:rPr>
              <a:t>)</a:t>
            </a:r>
            <a:endParaRPr lang="en-US" altLang="zh-TW" dirty="0">
              <a:solidFill>
                <a:srgbClr val="0070C0"/>
              </a:solidFill>
            </a:endParaRPr>
          </a:p>
          <a:p>
            <a:r>
              <a:rPr lang="en-US" altLang="zh-TW" dirty="0">
                <a:solidFill>
                  <a:srgbClr val="0070C0"/>
                </a:solidFill>
              </a:rPr>
              <a:t>(2000, DirectX 7.0a, 7.1, </a:t>
            </a:r>
            <a:r>
              <a:rPr lang="en-US" altLang="zh-TW" b="1" dirty="0" smtClean="0">
                <a:solidFill>
                  <a:srgbClr val="0070C0"/>
                </a:solidFill>
              </a:rPr>
              <a:t>8.0</a:t>
            </a:r>
            <a:r>
              <a:rPr lang="en-US" altLang="zh-TW" dirty="0" smtClean="0">
                <a:solidFill>
                  <a:srgbClr val="0070C0"/>
                </a:solidFill>
              </a:rPr>
              <a:t>, </a:t>
            </a:r>
            <a:r>
              <a:rPr lang="en-US" altLang="zh-TW" dirty="0" smtClean="0">
                <a:solidFill>
                  <a:srgbClr val="00B050"/>
                </a:solidFill>
              </a:rPr>
              <a:t>NV15</a:t>
            </a:r>
            <a:r>
              <a:rPr lang="en-US" altLang="zh-TW" dirty="0" smtClean="0">
                <a:solidFill>
                  <a:srgbClr val="0070C0"/>
                </a:solidFill>
              </a:rPr>
              <a:t>)</a:t>
            </a:r>
          </a:p>
          <a:p>
            <a:pPr lvl="1"/>
            <a:r>
              <a:rPr lang="en-US" altLang="zh-TW" dirty="0" smtClean="0"/>
              <a:t>8.0 is the first version supporting HLSL</a:t>
            </a:r>
            <a:endParaRPr lang="en-US" altLang="zh-TW" dirty="0"/>
          </a:p>
          <a:p>
            <a:endParaRPr lang="zh-TW" altLang="en-US" dirty="0"/>
          </a:p>
          <a:p>
            <a:endParaRPr lang="zh-TW" altLang="en-US" dirty="0"/>
          </a:p>
        </p:txBody>
      </p:sp>
    </p:spTree>
    <p:extLst>
      <p:ext uri="{BB962C8B-B14F-4D97-AF65-F5344CB8AC3E}">
        <p14:creationId xmlns:p14="http://schemas.microsoft.com/office/powerpoint/2010/main" val="3663286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smtClean="0"/>
              <a:t>History of OpenGL (</a:t>
            </a:r>
            <a:r>
              <a:rPr lang="en-US" altLang="zh-TW" dirty="0" smtClean="0"/>
              <a:t>3/5)</a:t>
            </a:r>
            <a:endParaRPr lang="zh-TW" altLang="en-US" dirty="0"/>
          </a:p>
        </p:txBody>
      </p:sp>
      <p:sp>
        <p:nvSpPr>
          <p:cNvPr id="3" name="Content Placeholder 2"/>
          <p:cNvSpPr>
            <a:spLocks noGrp="1"/>
          </p:cNvSpPr>
          <p:nvPr>
            <p:ph idx="1"/>
          </p:nvPr>
        </p:nvSpPr>
        <p:spPr>
          <a:xfrm>
            <a:off x="566738" y="1752600"/>
            <a:ext cx="8037710" cy="4916760"/>
          </a:xfrm>
        </p:spPr>
        <p:txBody>
          <a:bodyPr/>
          <a:lstStyle/>
          <a:p>
            <a:r>
              <a:rPr lang="en-US" altLang="zh-TW" dirty="0"/>
              <a:t>2001, OpenGL 1.3</a:t>
            </a:r>
          </a:p>
          <a:p>
            <a:r>
              <a:rPr lang="en-US" altLang="zh-TW" dirty="0">
                <a:solidFill>
                  <a:srgbClr val="0070C0"/>
                </a:solidFill>
              </a:rPr>
              <a:t>(2001, DirectX 8.1, </a:t>
            </a:r>
            <a:r>
              <a:rPr lang="en-US" altLang="zh-TW" b="1" dirty="0">
                <a:solidFill>
                  <a:srgbClr val="00B050"/>
                </a:solidFill>
              </a:rPr>
              <a:t>NV20</a:t>
            </a:r>
            <a:r>
              <a:rPr lang="en-US" altLang="zh-TW" dirty="0" smtClean="0">
                <a:solidFill>
                  <a:srgbClr val="0070C0"/>
                </a:solidFill>
              </a:rPr>
              <a:t>)</a:t>
            </a:r>
          </a:p>
          <a:p>
            <a:pPr lvl="1"/>
            <a:r>
              <a:rPr lang="en-US" altLang="zh-TW" dirty="0" smtClean="0"/>
              <a:t>NV20 is the first GPU of NVIDIA</a:t>
            </a:r>
            <a:endParaRPr lang="en-US" altLang="zh-TW" dirty="0" smtClean="0"/>
          </a:p>
          <a:p>
            <a:r>
              <a:rPr lang="en-US" altLang="zh-TW" dirty="0" smtClean="0">
                <a:solidFill>
                  <a:srgbClr val="0070C0"/>
                </a:solidFill>
              </a:rPr>
              <a:t>(</a:t>
            </a:r>
            <a:r>
              <a:rPr lang="en-US" altLang="zh-TW" dirty="0">
                <a:solidFill>
                  <a:srgbClr val="0070C0"/>
                </a:solidFill>
              </a:rPr>
              <a:t>2002, DirectX 8.1a, </a:t>
            </a:r>
            <a:r>
              <a:rPr lang="en-US" altLang="zh-TW" dirty="0" smtClean="0">
                <a:solidFill>
                  <a:srgbClr val="0070C0"/>
                </a:solidFill>
              </a:rPr>
              <a:t>8.1b, </a:t>
            </a:r>
            <a:r>
              <a:rPr lang="en-US" altLang="zh-TW" dirty="0" smtClean="0">
                <a:solidFill>
                  <a:srgbClr val="00B050"/>
                </a:solidFill>
              </a:rPr>
              <a:t>NV25</a:t>
            </a:r>
            <a:r>
              <a:rPr lang="en-US" altLang="zh-TW" dirty="0" smtClean="0">
                <a:solidFill>
                  <a:srgbClr val="0070C0"/>
                </a:solidFill>
              </a:rPr>
              <a:t>)</a:t>
            </a:r>
            <a:endParaRPr lang="en-US" altLang="zh-TW" dirty="0">
              <a:solidFill>
                <a:srgbClr val="0070C0"/>
              </a:solidFill>
            </a:endParaRPr>
          </a:p>
          <a:p>
            <a:r>
              <a:rPr lang="en-US" altLang="zh-TW" dirty="0" smtClean="0"/>
              <a:t>2002</a:t>
            </a:r>
            <a:r>
              <a:rPr lang="en-US" altLang="zh-TW" dirty="0"/>
              <a:t>, OpenGL </a:t>
            </a:r>
            <a:r>
              <a:rPr lang="en-US" altLang="zh-TW" dirty="0" smtClean="0"/>
              <a:t>1.4</a:t>
            </a:r>
          </a:p>
          <a:p>
            <a:r>
              <a:rPr lang="en-US" altLang="zh-TW" dirty="0">
                <a:solidFill>
                  <a:srgbClr val="0070C0"/>
                </a:solidFill>
              </a:rPr>
              <a:t>(2002, DirectX 8.2, </a:t>
            </a:r>
            <a:r>
              <a:rPr lang="en-US" altLang="zh-TW" b="1" dirty="0">
                <a:solidFill>
                  <a:srgbClr val="0070C0"/>
                </a:solidFill>
              </a:rPr>
              <a:t>9.0</a:t>
            </a:r>
            <a:r>
              <a:rPr lang="en-US" altLang="zh-TW" dirty="0" smtClean="0">
                <a:solidFill>
                  <a:srgbClr val="0070C0"/>
                </a:solidFill>
              </a:rPr>
              <a:t>)</a:t>
            </a:r>
          </a:p>
          <a:p>
            <a:pPr lvl="1"/>
            <a:r>
              <a:rPr lang="en-US" altLang="zh-TW" dirty="0" smtClean="0"/>
              <a:t>John </a:t>
            </a:r>
            <a:r>
              <a:rPr lang="en-US" altLang="zh-TW" dirty="0" err="1" smtClean="0"/>
              <a:t>Carmack</a:t>
            </a:r>
            <a:r>
              <a:rPr lang="en-US" altLang="zh-TW" dirty="0" smtClean="0"/>
              <a:t> admires DirectX from now on…</a:t>
            </a:r>
            <a:endParaRPr lang="en-US" altLang="zh-TW" dirty="0"/>
          </a:p>
        </p:txBody>
      </p:sp>
    </p:spTree>
    <p:extLst>
      <p:ext uri="{BB962C8B-B14F-4D97-AF65-F5344CB8AC3E}">
        <p14:creationId xmlns:p14="http://schemas.microsoft.com/office/powerpoint/2010/main" val="1143104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a:t>History of </a:t>
            </a:r>
            <a:r>
              <a:rPr lang="en-US" altLang="zh-TW" dirty="0" smtClean="0"/>
              <a:t>OpenGL (</a:t>
            </a:r>
            <a:r>
              <a:rPr lang="en-US" altLang="zh-TW" dirty="0" smtClean="0"/>
              <a:t>4/5)</a:t>
            </a:r>
            <a:endParaRPr lang="zh-TW" altLang="en-US" dirty="0"/>
          </a:p>
        </p:txBody>
      </p:sp>
      <p:sp>
        <p:nvSpPr>
          <p:cNvPr id="3" name="Content Placeholder 2"/>
          <p:cNvSpPr>
            <a:spLocks noGrp="1"/>
          </p:cNvSpPr>
          <p:nvPr>
            <p:ph idx="1"/>
          </p:nvPr>
        </p:nvSpPr>
        <p:spPr>
          <a:xfrm>
            <a:off x="566738" y="1752600"/>
            <a:ext cx="8001000" cy="4628728"/>
          </a:xfrm>
        </p:spPr>
        <p:txBody>
          <a:bodyPr/>
          <a:lstStyle/>
          <a:p>
            <a:r>
              <a:rPr lang="en-US" altLang="zh-TW" dirty="0">
                <a:solidFill>
                  <a:srgbClr val="0070C0"/>
                </a:solidFill>
              </a:rPr>
              <a:t>(2003, DirectX 9.0a, </a:t>
            </a:r>
            <a:r>
              <a:rPr lang="en-US" altLang="zh-TW" dirty="0">
                <a:solidFill>
                  <a:srgbClr val="00B050"/>
                </a:solidFill>
              </a:rPr>
              <a:t>NV30</a:t>
            </a:r>
            <a:r>
              <a:rPr lang="en-US" altLang="zh-TW" dirty="0">
                <a:solidFill>
                  <a:srgbClr val="0070C0"/>
                </a:solidFill>
              </a:rPr>
              <a:t>)</a:t>
            </a:r>
          </a:p>
          <a:p>
            <a:r>
              <a:rPr lang="en-US" altLang="zh-TW" dirty="0"/>
              <a:t>2003, OpenGL 1.5</a:t>
            </a:r>
          </a:p>
          <a:p>
            <a:r>
              <a:rPr lang="en-US" altLang="zh-TW" dirty="0">
                <a:solidFill>
                  <a:srgbClr val="0070C0"/>
                </a:solidFill>
              </a:rPr>
              <a:t>(2003, DirectX 9.0b)</a:t>
            </a:r>
          </a:p>
          <a:p>
            <a:r>
              <a:rPr lang="en-US" altLang="zh-TW" dirty="0">
                <a:solidFill>
                  <a:srgbClr val="0070C0"/>
                </a:solidFill>
              </a:rPr>
              <a:t>(2004, DirectX 9.0c, </a:t>
            </a:r>
            <a:r>
              <a:rPr lang="en-US" altLang="zh-TW" dirty="0">
                <a:solidFill>
                  <a:srgbClr val="00B050"/>
                </a:solidFill>
              </a:rPr>
              <a:t>NV40</a:t>
            </a:r>
            <a:r>
              <a:rPr lang="en-US" altLang="zh-TW" dirty="0">
                <a:solidFill>
                  <a:srgbClr val="0070C0"/>
                </a:solidFill>
              </a:rPr>
              <a:t>)</a:t>
            </a:r>
          </a:p>
          <a:p>
            <a:r>
              <a:rPr lang="en-US" altLang="zh-TW" dirty="0"/>
              <a:t>2004, OpenGL </a:t>
            </a:r>
            <a:r>
              <a:rPr lang="en-US" altLang="zh-TW" b="1" dirty="0"/>
              <a:t>2.0 </a:t>
            </a:r>
            <a:r>
              <a:rPr lang="en-US" altLang="zh-TW" dirty="0"/>
              <a:t>(2005</a:t>
            </a:r>
            <a:r>
              <a:rPr lang="en-US" altLang="zh-TW" b="1" dirty="0"/>
              <a:t> </a:t>
            </a:r>
            <a:r>
              <a:rPr lang="en-US" altLang="zh-TW" dirty="0">
                <a:solidFill>
                  <a:srgbClr val="00B050"/>
                </a:solidFill>
              </a:rPr>
              <a:t>G70/NV47</a:t>
            </a:r>
            <a:r>
              <a:rPr lang="en-US" altLang="zh-TW" dirty="0" smtClean="0"/>
              <a:t>)</a:t>
            </a:r>
          </a:p>
          <a:p>
            <a:pPr lvl="1"/>
            <a:r>
              <a:rPr lang="en-US" altLang="zh-TW" dirty="0" smtClean="0"/>
              <a:t>2.0 is the first version supporting GLSL without extensions</a:t>
            </a:r>
          </a:p>
        </p:txBody>
      </p:sp>
    </p:spTree>
    <p:extLst>
      <p:ext uri="{BB962C8B-B14F-4D97-AF65-F5344CB8AC3E}">
        <p14:creationId xmlns:p14="http://schemas.microsoft.com/office/powerpoint/2010/main" val="1572918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dirty="0"/>
              <a:t>History of OpenGL </a:t>
            </a:r>
            <a:r>
              <a:rPr lang="en-US" altLang="zh-TW" dirty="0" smtClean="0"/>
              <a:t>(5/5)</a:t>
            </a:r>
            <a:endParaRPr lang="zh-TW" altLang="en-US" dirty="0"/>
          </a:p>
        </p:txBody>
      </p:sp>
      <p:sp>
        <p:nvSpPr>
          <p:cNvPr id="3" name="Content Placeholder 2"/>
          <p:cNvSpPr>
            <a:spLocks noGrp="1"/>
          </p:cNvSpPr>
          <p:nvPr>
            <p:ph idx="1"/>
          </p:nvPr>
        </p:nvSpPr>
        <p:spPr>
          <a:xfrm>
            <a:off x="566738" y="1752600"/>
            <a:ext cx="8469758" cy="4267200"/>
          </a:xfrm>
        </p:spPr>
        <p:txBody>
          <a:bodyPr/>
          <a:lstStyle/>
          <a:p>
            <a:r>
              <a:rPr lang="en-US" altLang="zh-TW" b="1" dirty="0"/>
              <a:t>2006</a:t>
            </a:r>
            <a:r>
              <a:rPr lang="en-US" altLang="zh-TW" dirty="0"/>
              <a:t>, OpenGL </a:t>
            </a:r>
            <a:r>
              <a:rPr lang="en-US" altLang="zh-TW" dirty="0" smtClean="0"/>
              <a:t>2.1</a:t>
            </a:r>
          </a:p>
          <a:p>
            <a:r>
              <a:rPr lang="en-US" altLang="zh-TW" dirty="0" smtClean="0">
                <a:solidFill>
                  <a:srgbClr val="0070C0"/>
                </a:solidFill>
              </a:rPr>
              <a:t>(</a:t>
            </a:r>
            <a:r>
              <a:rPr lang="en-US" altLang="zh-TW" dirty="0">
                <a:solidFill>
                  <a:srgbClr val="0070C0"/>
                </a:solidFill>
              </a:rPr>
              <a:t>2006, DirectX 10, </a:t>
            </a:r>
            <a:r>
              <a:rPr lang="en-US" altLang="zh-TW" b="1" dirty="0">
                <a:solidFill>
                  <a:srgbClr val="00B050"/>
                </a:solidFill>
              </a:rPr>
              <a:t>G80</a:t>
            </a:r>
            <a:r>
              <a:rPr lang="en-US" altLang="zh-TW" dirty="0">
                <a:solidFill>
                  <a:srgbClr val="0070C0"/>
                </a:solidFill>
              </a:rPr>
              <a:t>)</a:t>
            </a:r>
          </a:p>
          <a:p>
            <a:pPr lvl="1"/>
            <a:r>
              <a:rPr lang="en-US" altLang="zh-TW" dirty="0"/>
              <a:t>G80 is the first GPGPU </a:t>
            </a:r>
            <a:r>
              <a:rPr lang="en-US" altLang="zh-TW" dirty="0" smtClean="0"/>
              <a:t>with </a:t>
            </a:r>
            <a:r>
              <a:rPr lang="en-US" altLang="zh-TW" dirty="0"/>
              <a:t>CUDA support</a:t>
            </a:r>
          </a:p>
          <a:p>
            <a:r>
              <a:rPr lang="en-US" altLang="zh-TW" dirty="0">
                <a:solidFill>
                  <a:srgbClr val="0070C0"/>
                </a:solidFill>
              </a:rPr>
              <a:t>(2008, Direct3D 10.1, </a:t>
            </a:r>
            <a:r>
              <a:rPr lang="en-US" altLang="zh-TW" dirty="0">
                <a:solidFill>
                  <a:srgbClr val="00B050"/>
                </a:solidFill>
              </a:rPr>
              <a:t>GT200</a:t>
            </a:r>
            <a:r>
              <a:rPr lang="en-US" altLang="zh-TW" dirty="0">
                <a:solidFill>
                  <a:srgbClr val="0070C0"/>
                </a:solidFill>
              </a:rPr>
              <a:t>)</a:t>
            </a:r>
          </a:p>
          <a:p>
            <a:r>
              <a:rPr lang="en-US" altLang="zh-TW" dirty="0"/>
              <a:t>2008, OpenGL 3.0</a:t>
            </a:r>
          </a:p>
          <a:p>
            <a:r>
              <a:rPr lang="en-US" altLang="zh-TW" dirty="0">
                <a:solidFill>
                  <a:srgbClr val="0070C0"/>
                </a:solidFill>
              </a:rPr>
              <a:t>(2009, Direct3D 10.2, </a:t>
            </a:r>
            <a:r>
              <a:rPr lang="en-US" altLang="zh-TW" dirty="0">
                <a:solidFill>
                  <a:srgbClr val="00B050"/>
                </a:solidFill>
              </a:rPr>
              <a:t>G92</a:t>
            </a:r>
            <a:r>
              <a:rPr lang="en-US" altLang="zh-TW" dirty="0">
                <a:solidFill>
                  <a:srgbClr val="0070C0"/>
                </a:solidFill>
              </a:rPr>
              <a:t>)</a:t>
            </a:r>
          </a:p>
          <a:p>
            <a:r>
              <a:rPr lang="en-US" altLang="zh-TW" dirty="0"/>
              <a:t>2009, OpenGL 3.1, 3.2</a:t>
            </a:r>
          </a:p>
          <a:p>
            <a:r>
              <a:rPr lang="en-US" altLang="zh-TW" dirty="0">
                <a:solidFill>
                  <a:srgbClr val="0070C0"/>
                </a:solidFill>
              </a:rPr>
              <a:t>(2009, DirectX 11)</a:t>
            </a:r>
          </a:p>
          <a:p>
            <a:r>
              <a:rPr lang="en-US" altLang="zh-TW" dirty="0"/>
              <a:t>2010, OpenGL 3.3/4.0, 4.1 (</a:t>
            </a:r>
            <a:r>
              <a:rPr lang="en-US" altLang="zh-TW" b="1" dirty="0">
                <a:solidFill>
                  <a:srgbClr val="00B050"/>
                </a:solidFill>
              </a:rPr>
              <a:t>GF100</a:t>
            </a:r>
            <a:r>
              <a:rPr lang="en-US" altLang="zh-TW" dirty="0"/>
              <a:t>)</a:t>
            </a:r>
          </a:p>
          <a:p>
            <a:endParaRPr lang="zh-TW" altLang="en-US" dirty="0"/>
          </a:p>
        </p:txBody>
      </p:sp>
    </p:spTree>
    <p:extLst>
      <p:ext uri="{BB962C8B-B14F-4D97-AF65-F5344CB8AC3E}">
        <p14:creationId xmlns:p14="http://schemas.microsoft.com/office/powerpoint/2010/main" val="3498245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2581</TotalTime>
  <Words>928</Words>
  <Application>Microsoft Office PowerPoint</Application>
  <PresentationFormat>On-screen Show (4:3)</PresentationFormat>
  <Paragraphs>138</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Profile</vt:lpstr>
      <vt:lpstr>Computer Graphics</vt:lpstr>
      <vt:lpstr>Introduction to OpenGL</vt:lpstr>
      <vt:lpstr>What is OpenGL Graphics System?</vt:lpstr>
      <vt:lpstr>Recall the Rendering Pipeline</vt:lpstr>
      <vt:lpstr>History of OpenGL (1/5)</vt:lpstr>
      <vt:lpstr>History of OpenGL (2/5)</vt:lpstr>
      <vt:lpstr>History of OpenGL (3/5)</vt:lpstr>
      <vt:lpstr>History of OpenGL (4/5)</vt:lpstr>
      <vt:lpstr>History of OpenGL (5/5)</vt:lpstr>
      <vt:lpstr>The complexity of OpenGL</vt:lpstr>
      <vt:lpstr>The complexity of OpenGL</vt:lpstr>
      <vt:lpstr>The complexity of OpenGL</vt:lpstr>
      <vt:lpstr>OpenGL Resources</vt:lpstr>
    </vt:vector>
  </TitlesOfParts>
  <Company>University of Tokyo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Graphics</dc:title>
  <dc:creator>Robin Bing-Yu Chen</dc:creator>
  <cp:lastModifiedBy>Tz-Huan Huang</cp:lastModifiedBy>
  <cp:revision>407</cp:revision>
  <dcterms:created xsi:type="dcterms:W3CDTF">2003-09-05T14:57:13Z</dcterms:created>
  <dcterms:modified xsi:type="dcterms:W3CDTF">2010-11-03T19:49:48Z</dcterms:modified>
</cp:coreProperties>
</file>